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97" r:id="rId6"/>
    <p:sldId id="298" r:id="rId7"/>
    <p:sldId id="260" r:id="rId8"/>
    <p:sldId id="261" r:id="rId9"/>
    <p:sldId id="262" r:id="rId10"/>
    <p:sldId id="266" r:id="rId11"/>
    <p:sldId id="265" r:id="rId12"/>
    <p:sldId id="267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3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331" r:id="rId30"/>
    <p:sldId id="285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6" r:id="rId39"/>
    <p:sldId id="299" r:id="rId40"/>
    <p:sldId id="301" r:id="rId41"/>
    <p:sldId id="302" r:id="rId42"/>
    <p:sldId id="303" r:id="rId43"/>
    <p:sldId id="305" r:id="rId44"/>
    <p:sldId id="333" r:id="rId45"/>
    <p:sldId id="306" r:id="rId46"/>
    <p:sldId id="334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8" r:id="rId58"/>
    <p:sldId id="317" r:id="rId59"/>
    <p:sldId id="319" r:id="rId60"/>
    <p:sldId id="320" r:id="rId61"/>
    <p:sldId id="321" r:id="rId62"/>
    <p:sldId id="322" r:id="rId63"/>
    <p:sldId id="324" r:id="rId64"/>
    <p:sldId id="323" r:id="rId65"/>
    <p:sldId id="325" r:id="rId66"/>
    <p:sldId id="326" r:id="rId67"/>
    <p:sldId id="327" r:id="rId68"/>
    <p:sldId id="329" r:id="rId69"/>
    <p:sldId id="330" r:id="rId70"/>
    <p:sldId id="335" r:id="rId71"/>
    <p:sldId id="337" r:id="rId72"/>
    <p:sldId id="336" r:id="rId73"/>
    <p:sldId id="340" r:id="rId74"/>
    <p:sldId id="341" r:id="rId75"/>
    <p:sldId id="338" r:id="rId76"/>
    <p:sldId id="339" r:id="rId77"/>
    <p:sldId id="342" r:id="rId78"/>
    <p:sldId id="343" r:id="rId79"/>
    <p:sldId id="344" r:id="rId80"/>
    <p:sldId id="345" r:id="rId8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82B1E5-0FE9-B8AF-2267-CCEFD034A25C}" v="220" dt="2024-04-03T11:04:31.8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28" autoAdjust="0"/>
    <p:restoredTop sz="93883" autoAdjust="0"/>
  </p:normalViewPr>
  <p:slideViewPr>
    <p:cSldViewPr snapToGrid="0">
      <p:cViewPr varScale="1">
        <p:scale>
          <a:sx n="60" d="100"/>
          <a:sy n="60" d="100"/>
        </p:scale>
        <p:origin x="9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19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46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84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3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408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98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8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09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8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5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4400" dirty="0">
                <a:solidFill>
                  <a:prstClr val="black"/>
                </a:solidFill>
              </a:rPr>
              <a:t>Public enforcement of EU environmental law</a:t>
            </a:r>
            <a:endParaRPr lang="de-DE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/>
              <a:t>Prof.ssa</a:t>
            </a:r>
            <a:r>
              <a:rPr lang="de-DE" dirty="0"/>
              <a:t> </a:t>
            </a:r>
            <a:r>
              <a:rPr lang="de-DE" dirty="0" err="1"/>
              <a:t>Sveva</a:t>
            </a:r>
            <a:r>
              <a:rPr lang="de-DE" dirty="0"/>
              <a:t> Del </a:t>
            </a:r>
            <a:r>
              <a:rPr lang="de-DE" dirty="0" err="1"/>
              <a:t>Gatto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CA09E3-FE6E-2CFE-EEC7-8D753BC20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>
                <a:solidFill>
                  <a:srgbClr val="1C2024"/>
                </a:solidFill>
              </a:rPr>
              <a:t>What</a:t>
            </a:r>
            <a:r>
              <a:rPr lang="it-IT" b="1" dirty="0">
                <a:solidFill>
                  <a:srgbClr val="1C2024"/>
                </a:solidFill>
              </a:rPr>
              <a:t> </a:t>
            </a:r>
            <a:r>
              <a:rPr lang="it-IT" b="1" dirty="0" err="1">
                <a:solidFill>
                  <a:srgbClr val="1C2024"/>
                </a:solidFill>
              </a:rPr>
              <a:t>is</a:t>
            </a:r>
            <a:r>
              <a:rPr lang="it-IT" b="1" dirty="0">
                <a:solidFill>
                  <a:srgbClr val="1C2024"/>
                </a:solidFill>
              </a:rPr>
              <a:t> an </a:t>
            </a:r>
            <a:r>
              <a:rPr lang="it-IT" b="1" dirty="0" err="1">
                <a:solidFill>
                  <a:srgbClr val="1C2024"/>
                </a:solidFill>
              </a:rPr>
              <a:t>infringement</a:t>
            </a:r>
            <a:r>
              <a:rPr lang="it-IT" b="1" dirty="0">
                <a:solidFill>
                  <a:srgbClr val="1C2024"/>
                </a:solidFill>
              </a:rPr>
              <a:t> procedure</a:t>
            </a:r>
            <a:endParaRPr lang="it-IT" dirty="0"/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FF719B-1B18-D547-D5ED-728E3B56A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proceedings</a:t>
            </a:r>
            <a:r>
              <a:rPr lang="it-IT" dirty="0"/>
              <a:t> are an </a:t>
            </a:r>
            <a:r>
              <a:rPr lang="it-IT" dirty="0" err="1"/>
              <a:t>essencial</a:t>
            </a:r>
            <a:r>
              <a:rPr lang="it-IT" dirty="0"/>
              <a:t> tool </a:t>
            </a:r>
            <a:r>
              <a:rPr lang="it-IT" b="1" dirty="0"/>
              <a:t>to </a:t>
            </a:r>
            <a:r>
              <a:rPr lang="it-IT" b="1" dirty="0" err="1"/>
              <a:t>ensure</a:t>
            </a:r>
            <a:r>
              <a:rPr lang="it-IT" b="1" dirty="0"/>
              <a:t> </a:t>
            </a:r>
            <a:r>
              <a:rPr lang="it-IT" b="1" dirty="0" err="1"/>
              <a:t>that</a:t>
            </a:r>
            <a:r>
              <a:rPr lang="it-IT" b="1" dirty="0"/>
              <a:t> EU law be </a:t>
            </a:r>
            <a:r>
              <a:rPr lang="it-IT" b="1" dirty="0" err="1"/>
              <a:t>respected</a:t>
            </a:r>
            <a:r>
              <a:rPr lang="it-IT" b="1" dirty="0"/>
              <a:t> and </a:t>
            </a:r>
            <a:r>
              <a:rPr lang="it-IT" b="1" dirty="0" err="1"/>
              <a:t>implemented</a:t>
            </a:r>
            <a:r>
              <a:rPr lang="it-IT" b="1" dirty="0"/>
              <a:t> </a:t>
            </a:r>
            <a:r>
              <a:rPr lang="it-IT" b="1" dirty="0" err="1"/>
              <a:t>effectively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decision</a:t>
            </a:r>
            <a:r>
              <a:rPr lang="it-IT" dirty="0"/>
              <a:t> to </a:t>
            </a:r>
            <a:r>
              <a:rPr lang="it-IT" dirty="0" err="1"/>
              <a:t>initiate</a:t>
            </a:r>
            <a:r>
              <a:rPr lang="it-IT" dirty="0"/>
              <a:t> a procedure </a:t>
            </a:r>
            <a:r>
              <a:rPr lang="it-IT" dirty="0" err="1"/>
              <a:t>lies</a:t>
            </a:r>
            <a:r>
              <a:rPr lang="it-IT" dirty="0"/>
              <a:t> </a:t>
            </a:r>
            <a:r>
              <a:rPr lang="it-IT" b="1" dirty="0" err="1"/>
              <a:t>exclusively</a:t>
            </a:r>
            <a:r>
              <a:rPr lang="it-IT" dirty="0"/>
              <a:t> with the </a:t>
            </a:r>
            <a:r>
              <a:rPr lang="it-IT" dirty="0" err="1"/>
              <a:t>Commission</a:t>
            </a:r>
            <a:r>
              <a:rPr lang="it-IT" dirty="0"/>
              <a:t>. 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err="1"/>
              <a:t>respond</a:t>
            </a:r>
            <a:r>
              <a:rPr lang="it-IT" dirty="0"/>
              <a:t> to </a:t>
            </a:r>
            <a:r>
              <a:rPr lang="it-IT" dirty="0" err="1"/>
              <a:t>complaints</a:t>
            </a:r>
            <a:r>
              <a:rPr lang="it-IT" dirty="0"/>
              <a:t> from private </a:t>
            </a:r>
            <a:r>
              <a:rPr lang="it-IT" dirty="0" err="1"/>
              <a:t>individuals</a:t>
            </a:r>
            <a:r>
              <a:rPr lang="it-IT" dirty="0"/>
              <a:t> </a:t>
            </a:r>
            <a:r>
              <a:rPr lang="it-IT" dirty="0" err="1"/>
              <a:t>either</a:t>
            </a:r>
            <a:r>
              <a:rPr lang="it-IT" dirty="0"/>
              <a:t> by </a:t>
            </a:r>
            <a:r>
              <a:rPr lang="it-IT" dirty="0" err="1"/>
              <a:t>exercising</a:t>
            </a:r>
            <a:r>
              <a:rPr lang="it-IT" dirty="0"/>
              <a:t> a </a:t>
            </a:r>
            <a:r>
              <a:rPr lang="it-IT" dirty="0" err="1"/>
              <a:t>discretionary</a:t>
            </a:r>
            <a:r>
              <a:rPr lang="it-IT" dirty="0"/>
              <a:t> power,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or following a </a:t>
            </a:r>
            <a:r>
              <a:rPr lang="it-IT" dirty="0" err="1"/>
              <a:t>parliamentary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 dirty="0"/>
              <a:t>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or </a:t>
            </a:r>
            <a:r>
              <a:rPr lang="it-IT" dirty="0" err="1"/>
              <a:t>upon</a:t>
            </a:r>
            <a:r>
              <a:rPr lang="it-IT" dirty="0"/>
              <a:t> </a:t>
            </a:r>
            <a:r>
              <a:rPr lang="it-IT" dirty="0" err="1"/>
              <a:t>own</a:t>
            </a:r>
            <a:r>
              <a:rPr lang="it-IT" dirty="0"/>
              <a:t> </a:t>
            </a:r>
            <a:r>
              <a:rPr lang="it-IT" dirty="0" err="1"/>
              <a:t>initiative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122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F982A3-7F2F-DF7D-3292-043BCA8C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Article</a:t>
            </a:r>
            <a:r>
              <a:rPr lang="it-IT" dirty="0"/>
              <a:t> 258 TFEU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59DAEE-8203-D38B-FEEB-77B8826E8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 err="1"/>
              <a:t>If</a:t>
            </a:r>
            <a:r>
              <a:rPr lang="it-IT" dirty="0"/>
              <a:t> the Commission </a:t>
            </a:r>
            <a:r>
              <a:rPr lang="it-IT" dirty="0" err="1"/>
              <a:t>considers</a:t>
            </a:r>
            <a:r>
              <a:rPr lang="it-IT" dirty="0"/>
              <a:t> </a:t>
            </a:r>
            <a:r>
              <a:rPr lang="it-IT" dirty="0" err="1"/>
              <a:t>that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	1) a Member State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failed</a:t>
            </a:r>
            <a:r>
              <a:rPr lang="it-IT" dirty="0"/>
              <a:t> to </a:t>
            </a:r>
            <a:r>
              <a:rPr lang="it-IT" dirty="0" err="1"/>
              <a:t>fulfil</a:t>
            </a:r>
            <a:r>
              <a:rPr lang="it-IT" dirty="0"/>
              <a:t> an obligation under the </a:t>
            </a:r>
            <a:r>
              <a:rPr lang="it-IT" dirty="0" err="1"/>
              <a:t>Treaties</a:t>
            </a:r>
            <a:r>
              <a:rPr lang="it-IT" dirty="0"/>
              <a:t>, </a:t>
            </a:r>
          </a:p>
          <a:p>
            <a:pPr marL="0" indent="0" algn="just">
              <a:buNone/>
            </a:pP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deliver</a:t>
            </a:r>
            <a:r>
              <a:rPr lang="it-IT" dirty="0"/>
              <a:t> a </a:t>
            </a:r>
            <a:r>
              <a:rPr lang="it-IT" b="1" dirty="0" err="1"/>
              <a:t>reasoned</a:t>
            </a:r>
            <a:r>
              <a:rPr lang="it-IT" b="1" dirty="0"/>
              <a:t> opinion on the </a:t>
            </a:r>
            <a:r>
              <a:rPr lang="it-IT" b="1" dirty="0" err="1"/>
              <a:t>matter</a:t>
            </a:r>
            <a:r>
              <a:rPr lang="it-IT" b="1" dirty="0"/>
              <a:t> </a:t>
            </a:r>
            <a:r>
              <a:rPr lang="it-IT" dirty="0"/>
              <a:t>after giving the State </a:t>
            </a:r>
            <a:r>
              <a:rPr lang="it-IT" dirty="0" err="1"/>
              <a:t>concerned</a:t>
            </a:r>
            <a:r>
              <a:rPr lang="it-IT" dirty="0"/>
              <a:t> the opportunity </a:t>
            </a:r>
            <a:r>
              <a:rPr lang="it-IT" b="1" dirty="0"/>
              <a:t>to </a:t>
            </a:r>
            <a:r>
              <a:rPr lang="it-IT" b="1" dirty="0" err="1"/>
              <a:t>submit</a:t>
            </a:r>
            <a:r>
              <a:rPr lang="it-IT" b="1" dirty="0"/>
              <a:t> </a:t>
            </a:r>
            <a:r>
              <a:rPr lang="it-IT" b="1" dirty="0" err="1"/>
              <a:t>its</a:t>
            </a:r>
            <a:r>
              <a:rPr lang="it-IT" b="1" dirty="0"/>
              <a:t> </a:t>
            </a:r>
            <a:r>
              <a:rPr lang="it-IT" b="1" dirty="0" err="1"/>
              <a:t>observations</a:t>
            </a:r>
            <a:r>
              <a:rPr lang="it-IT" dirty="0"/>
              <a:t>.</a:t>
            </a:r>
          </a:p>
          <a:p>
            <a:pPr algn="just"/>
            <a:r>
              <a:rPr lang="it-IT" dirty="0" err="1"/>
              <a:t>If</a:t>
            </a:r>
            <a:r>
              <a:rPr lang="it-IT" dirty="0"/>
              <a:t> the State </a:t>
            </a:r>
            <a:r>
              <a:rPr lang="it-IT" dirty="0" err="1"/>
              <a:t>concerned</a:t>
            </a:r>
            <a:r>
              <a:rPr lang="it-IT" dirty="0"/>
              <a:t> </a:t>
            </a:r>
            <a:r>
              <a:rPr lang="it-IT" b="1" dirty="0" err="1"/>
              <a:t>does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comply</a:t>
            </a:r>
            <a:r>
              <a:rPr lang="it-IT" b="1" dirty="0"/>
              <a:t> with the opinion </a:t>
            </a:r>
            <a:r>
              <a:rPr lang="it-IT" dirty="0" err="1"/>
              <a:t>within</a:t>
            </a:r>
            <a:r>
              <a:rPr lang="it-IT" dirty="0"/>
              <a:t> the </a:t>
            </a:r>
            <a:r>
              <a:rPr lang="it-IT" dirty="0" err="1"/>
              <a:t>period</a:t>
            </a:r>
            <a:r>
              <a:rPr lang="it-IT" dirty="0"/>
              <a:t> </a:t>
            </a:r>
            <a:r>
              <a:rPr lang="it-IT" dirty="0" err="1"/>
              <a:t>laid</a:t>
            </a:r>
            <a:r>
              <a:rPr lang="it-IT" dirty="0"/>
              <a:t> down by the </a:t>
            </a:r>
            <a:r>
              <a:rPr lang="it-IT" dirty="0" err="1"/>
              <a:t>Commission</a:t>
            </a:r>
            <a:r>
              <a:rPr lang="it-IT" dirty="0"/>
              <a:t>, </a:t>
            </a:r>
          </a:p>
          <a:p>
            <a:pPr marL="0" indent="0" algn="just">
              <a:buNone/>
            </a:pPr>
            <a:r>
              <a:rPr lang="it-IT" dirty="0"/>
              <a:t>	2) the </a:t>
            </a:r>
            <a:r>
              <a:rPr lang="it-IT" dirty="0" err="1"/>
              <a:t>latter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bring</a:t>
            </a:r>
            <a:r>
              <a:rPr lang="it-IT" dirty="0"/>
              <a:t> the </a:t>
            </a:r>
            <a:r>
              <a:rPr lang="it-IT" dirty="0" err="1"/>
              <a:t>matter</a:t>
            </a:r>
            <a:r>
              <a:rPr lang="it-IT" dirty="0"/>
              <a:t> </a:t>
            </a:r>
            <a:r>
              <a:rPr lang="it-IT" b="1" dirty="0" err="1"/>
              <a:t>before</a:t>
            </a:r>
            <a:r>
              <a:rPr lang="it-IT" b="1" dirty="0"/>
              <a:t> the Court of Justice </a:t>
            </a:r>
            <a:r>
              <a:rPr lang="it-IT" dirty="0"/>
              <a:t>of the </a:t>
            </a:r>
            <a:r>
              <a:rPr lang="it-IT" dirty="0" err="1"/>
              <a:t>European</a:t>
            </a:r>
            <a:r>
              <a:rPr lang="it-IT" dirty="0"/>
              <a:t> Union.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3954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57F43E-FB22-6FBC-2FA4-84E5F42CE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Pre</a:t>
            </a:r>
            <a:r>
              <a:rPr lang="it-IT" dirty="0"/>
              <a:t>-litigation </a:t>
            </a:r>
            <a:br>
              <a:rPr lang="it-IT" dirty="0"/>
            </a:br>
            <a:r>
              <a:rPr lang="it-IT" dirty="0"/>
              <a:t>(Article 258 of the TFEU)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32B65A-1350-4209-8CCA-F18777DF9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 err="1"/>
              <a:t>Whereby</a:t>
            </a:r>
            <a:r>
              <a:rPr lang="it-IT" dirty="0"/>
              <a:t> the </a:t>
            </a:r>
            <a:r>
              <a:rPr lang="it-IT" dirty="0" err="1"/>
              <a:t>European</a:t>
            </a:r>
            <a:r>
              <a:rPr lang="it-IT" dirty="0"/>
              <a:t> Commission (EC) </a:t>
            </a:r>
            <a:r>
              <a:rPr lang="it-IT" dirty="0" err="1"/>
              <a:t>deems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a Member State (MS)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failed</a:t>
            </a:r>
            <a:r>
              <a:rPr lang="it-IT" dirty="0"/>
              <a:t> to </a:t>
            </a:r>
            <a:r>
              <a:rPr lang="it-IT" dirty="0" err="1"/>
              <a:t>fulfill</a:t>
            </a:r>
            <a:r>
              <a:rPr lang="it-IT" dirty="0"/>
              <a:t> an obligation under EU law, the EC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undertake</a:t>
            </a:r>
            <a:r>
              <a:rPr lang="it-IT" dirty="0"/>
              <a:t> to </a:t>
            </a:r>
            <a:r>
              <a:rPr lang="it-IT" dirty="0" err="1"/>
              <a:t>send</a:t>
            </a:r>
            <a:r>
              <a:rPr lang="it-IT" dirty="0"/>
              <a:t> </a:t>
            </a:r>
            <a:r>
              <a:rPr lang="it-IT" b="1" dirty="0"/>
              <a:t>“a </a:t>
            </a:r>
            <a:r>
              <a:rPr lang="it-IT" b="1" dirty="0" err="1"/>
              <a:t>formal</a:t>
            </a:r>
            <a:r>
              <a:rPr lang="it-IT" b="1" dirty="0"/>
              <a:t> </a:t>
            </a:r>
            <a:r>
              <a:rPr lang="it-IT" b="1" dirty="0" err="1"/>
              <a:t>letter</a:t>
            </a:r>
            <a:r>
              <a:rPr lang="it-IT" b="1" dirty="0"/>
              <a:t> of notice”, </a:t>
            </a:r>
            <a:r>
              <a:rPr lang="it-IT" dirty="0" err="1"/>
              <a:t>granting</a:t>
            </a:r>
            <a:r>
              <a:rPr lang="it-IT" dirty="0"/>
              <a:t> a </a:t>
            </a:r>
            <a:r>
              <a:rPr lang="it-IT" dirty="0" err="1"/>
              <a:t>two</a:t>
            </a:r>
            <a:r>
              <a:rPr lang="it-IT" dirty="0"/>
              <a:t>-month </a:t>
            </a:r>
            <a:r>
              <a:rPr lang="it-IT" dirty="0" err="1"/>
              <a:t>term</a:t>
            </a:r>
            <a:r>
              <a:rPr lang="it-IT" dirty="0"/>
              <a:t> to the MS to </a:t>
            </a:r>
            <a:r>
              <a:rPr lang="it-IT" dirty="0" err="1"/>
              <a:t>submit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observations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54464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E6591-9A8E-394D-0D74-200839217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The </a:t>
            </a:r>
            <a:r>
              <a:rPr lang="it-IT" dirty="0" err="1"/>
              <a:t>infringement</a:t>
            </a:r>
            <a:r>
              <a:rPr lang="it-IT" dirty="0"/>
              <a:t> procedure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717BFB-79DF-5D7D-6FBA-82AA610E2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If</a:t>
            </a:r>
            <a:r>
              <a:rPr lang="it-IT" dirty="0"/>
              <a:t> the Member State </a:t>
            </a:r>
            <a:r>
              <a:rPr lang="it-IT" b="1" dirty="0" err="1"/>
              <a:t>fails</a:t>
            </a:r>
            <a:r>
              <a:rPr lang="it-IT" b="1" dirty="0"/>
              <a:t> to </a:t>
            </a:r>
            <a:r>
              <a:rPr lang="it-IT" b="1" dirty="0" err="1"/>
              <a:t>reply</a:t>
            </a:r>
            <a:r>
              <a:rPr lang="it-IT" b="1" dirty="0"/>
              <a:t> </a:t>
            </a:r>
            <a:r>
              <a:rPr lang="it-IT" dirty="0"/>
              <a:t>to the </a:t>
            </a:r>
            <a:r>
              <a:rPr lang="it-IT" dirty="0" err="1"/>
              <a:t>letter</a:t>
            </a:r>
            <a:r>
              <a:rPr lang="it-IT" dirty="0"/>
              <a:t> of </a:t>
            </a:r>
            <a:r>
              <a:rPr lang="it-IT" dirty="0" err="1"/>
              <a:t>formal</a:t>
            </a:r>
            <a:r>
              <a:rPr lang="it-IT" dirty="0"/>
              <a:t> notice </a:t>
            </a:r>
            <a:r>
              <a:rPr lang="it-IT" dirty="0" err="1"/>
              <a:t>within</a:t>
            </a:r>
            <a:r>
              <a:rPr lang="it-IT" dirty="0"/>
              <a:t> the </a:t>
            </a:r>
            <a:r>
              <a:rPr lang="it-IT" dirty="0" err="1"/>
              <a:t>specified</a:t>
            </a:r>
            <a:r>
              <a:rPr lang="it-IT" dirty="0"/>
              <a:t> time </a:t>
            </a:r>
            <a:r>
              <a:rPr lang="it-IT" dirty="0" err="1"/>
              <a:t>limit</a:t>
            </a:r>
            <a:r>
              <a:rPr lang="it-IT" dirty="0"/>
              <a:t> or </a:t>
            </a:r>
            <a:r>
              <a:rPr lang="it-IT" dirty="0" err="1"/>
              <a:t>provides</a:t>
            </a:r>
            <a:r>
              <a:rPr lang="it-IT" dirty="0"/>
              <a:t> the Commission with </a:t>
            </a:r>
            <a:r>
              <a:rPr lang="it-IT" b="1" dirty="0" err="1"/>
              <a:t>unsatisfactory</a:t>
            </a:r>
            <a:r>
              <a:rPr lang="it-IT" dirty="0"/>
              <a:t> </a:t>
            </a:r>
            <a:r>
              <a:rPr lang="it-IT" b="1" dirty="0" err="1"/>
              <a:t>replies</a:t>
            </a:r>
            <a:r>
              <a:rPr lang="it-IT" b="1" dirty="0"/>
              <a:t> </a:t>
            </a:r>
            <a:r>
              <a:rPr lang="it-IT" b="1" dirty="0">
                <a:sym typeface="Wingdings" panose="05000000000000000000" pitchFamily="2" charset="2"/>
              </a:rPr>
              <a:t>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may</a:t>
            </a:r>
            <a:r>
              <a:rPr lang="it-IT" dirty="0"/>
              <a:t> issue a </a:t>
            </a:r>
            <a:r>
              <a:rPr lang="it-IT" b="1" dirty="0" err="1">
                <a:solidFill>
                  <a:srgbClr val="FF0000"/>
                </a:solidFill>
              </a:rPr>
              <a:t>reasoned</a:t>
            </a:r>
            <a:r>
              <a:rPr lang="it-IT" b="1" dirty="0">
                <a:solidFill>
                  <a:srgbClr val="FF0000"/>
                </a:solidFill>
              </a:rPr>
              <a:t> opinion</a:t>
            </a:r>
            <a:r>
              <a:rPr lang="it-IT" b="1" dirty="0"/>
              <a:t> </a:t>
            </a:r>
            <a:r>
              <a:rPr lang="it-IT" b="1" dirty="0" err="1"/>
              <a:t>crystallising</a:t>
            </a:r>
            <a:r>
              <a:rPr lang="it-IT" b="1" dirty="0"/>
              <a:t> in </a:t>
            </a:r>
            <a:r>
              <a:rPr lang="it-IT" b="1" dirty="0" err="1"/>
              <a:t>fact</a:t>
            </a:r>
            <a:r>
              <a:rPr lang="it-IT" b="1" dirty="0"/>
              <a:t> and in law the </a:t>
            </a:r>
            <a:r>
              <a:rPr lang="it-IT" b="1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notified</a:t>
            </a:r>
            <a:r>
              <a:rPr lang="it-IT" dirty="0"/>
              <a:t> and </a:t>
            </a:r>
            <a:r>
              <a:rPr lang="it-IT" b="1" dirty="0"/>
              <a:t>warning</a:t>
            </a:r>
            <a:r>
              <a:rPr lang="it-IT" dirty="0"/>
              <a:t> the State to </a:t>
            </a:r>
            <a:r>
              <a:rPr lang="it-IT" dirty="0" err="1"/>
              <a:t>bring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to an end </a:t>
            </a:r>
            <a:r>
              <a:rPr lang="it-IT" dirty="0" err="1"/>
              <a:t>within</a:t>
            </a:r>
            <a:r>
              <a:rPr lang="it-IT" dirty="0"/>
              <a:t> a </a:t>
            </a:r>
            <a:r>
              <a:rPr lang="it-IT" dirty="0" err="1"/>
              <a:t>specified</a:t>
            </a:r>
            <a:r>
              <a:rPr lang="it-IT" dirty="0"/>
              <a:t> </a:t>
            </a:r>
            <a:r>
              <a:rPr lang="it-IT" dirty="0" err="1"/>
              <a:t>period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3813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4BC2D5-5545-A375-207A-A13CAA57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prstClr val="black"/>
                </a:solidFill>
              </a:rPr>
              <a:t>The </a:t>
            </a:r>
            <a:r>
              <a:rPr lang="it-IT" dirty="0" err="1">
                <a:solidFill>
                  <a:prstClr val="black"/>
                </a:solidFill>
              </a:rPr>
              <a:t>infringement</a:t>
            </a:r>
            <a:r>
              <a:rPr lang="it-IT" dirty="0">
                <a:solidFill>
                  <a:prstClr val="black"/>
                </a:solidFill>
              </a:rPr>
              <a:t> procedure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A1A808-23B4-3B36-B66E-A6B4D5ACA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Whereby</a:t>
            </a:r>
            <a:r>
              <a:rPr lang="it-IT" dirty="0"/>
              <a:t> the </a:t>
            </a:r>
            <a:r>
              <a:rPr lang="it-IT" dirty="0" err="1"/>
              <a:t>Member</a:t>
            </a:r>
            <a:r>
              <a:rPr lang="it-IT" dirty="0"/>
              <a:t> State </a:t>
            </a:r>
            <a:r>
              <a:rPr lang="it-IT" dirty="0" err="1"/>
              <a:t>fails</a:t>
            </a:r>
            <a:r>
              <a:rPr lang="it-IT" dirty="0"/>
              <a:t> to </a:t>
            </a:r>
            <a:r>
              <a:rPr lang="it-IT" dirty="0" err="1"/>
              <a:t>comply</a:t>
            </a:r>
            <a:r>
              <a:rPr lang="it-IT" dirty="0"/>
              <a:t> with the </a:t>
            </a:r>
            <a:r>
              <a:rPr lang="it-IT" dirty="0" err="1"/>
              <a:t>reasoned</a:t>
            </a:r>
            <a:r>
              <a:rPr lang="it-IT" dirty="0"/>
              <a:t> opinion, the Commission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bring</a:t>
            </a:r>
            <a:r>
              <a:rPr lang="it-IT" dirty="0"/>
              <a:t> a </a:t>
            </a:r>
            <a:r>
              <a:rPr lang="it-IT" dirty="0" err="1"/>
              <a:t>proceeding</a:t>
            </a:r>
            <a:r>
              <a:rPr lang="it-IT" dirty="0"/>
              <a:t> for </a:t>
            </a:r>
            <a:r>
              <a:rPr lang="it-IT" dirty="0" err="1"/>
              <a:t>failure</a:t>
            </a:r>
            <a:r>
              <a:rPr lang="it-IT" dirty="0"/>
              <a:t> to </a:t>
            </a:r>
            <a:r>
              <a:rPr lang="it-IT" dirty="0" err="1"/>
              <a:t>fulfil</a:t>
            </a:r>
            <a:r>
              <a:rPr lang="it-IT" dirty="0"/>
              <a:t> </a:t>
            </a:r>
            <a:r>
              <a:rPr lang="it-IT" dirty="0" err="1"/>
              <a:t>obligations</a:t>
            </a:r>
            <a:r>
              <a:rPr lang="it-IT" dirty="0"/>
              <a:t> </a:t>
            </a:r>
            <a:r>
              <a:rPr lang="it-IT" b="1" dirty="0" err="1"/>
              <a:t>before</a:t>
            </a:r>
            <a:r>
              <a:rPr lang="it-IT" b="1" dirty="0"/>
              <a:t> the Court of Justice </a:t>
            </a:r>
            <a:r>
              <a:rPr lang="it-IT" dirty="0"/>
              <a:t>of the </a:t>
            </a:r>
            <a:r>
              <a:rPr lang="it-IT" dirty="0" err="1"/>
              <a:t>European</a:t>
            </a:r>
            <a:r>
              <a:rPr lang="it-IT" dirty="0"/>
              <a:t> Communities </a:t>
            </a:r>
            <a:r>
              <a:rPr lang="it-IT" dirty="0" err="1"/>
              <a:t>against</a:t>
            </a:r>
            <a:r>
              <a:rPr lang="it-IT" dirty="0"/>
              <a:t> the State </a:t>
            </a:r>
            <a:r>
              <a:rPr lang="it-IT" dirty="0" err="1"/>
              <a:t>concerned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7164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4BC2D5-5545-A375-207A-A13CAA57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prstClr val="black"/>
                </a:solidFill>
              </a:rPr>
              <a:t>The </a:t>
            </a:r>
            <a:r>
              <a:rPr lang="it-IT" dirty="0" err="1">
                <a:solidFill>
                  <a:prstClr val="black"/>
                </a:solidFill>
              </a:rPr>
              <a:t>infringement</a:t>
            </a:r>
            <a:r>
              <a:rPr lang="it-IT" dirty="0">
                <a:solidFill>
                  <a:prstClr val="black"/>
                </a:solidFill>
              </a:rPr>
              <a:t> procedure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A1A808-23B4-3B36-B66E-A6B4D5ACA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concludes</a:t>
            </a:r>
            <a:r>
              <a:rPr lang="it-IT" dirty="0"/>
              <a:t> the </a:t>
            </a:r>
            <a:r>
              <a:rPr lang="it-IT" b="1" dirty="0"/>
              <a:t>"</a:t>
            </a:r>
            <a:r>
              <a:rPr lang="it-IT" b="1" dirty="0" err="1"/>
              <a:t>pre-litigation</a:t>
            </a:r>
            <a:r>
              <a:rPr lang="it-IT" b="1" dirty="0"/>
              <a:t>" </a:t>
            </a:r>
            <a:r>
              <a:rPr lang="it-IT" dirty="0" err="1"/>
              <a:t>phase</a:t>
            </a:r>
            <a:r>
              <a:rPr lang="it-IT" dirty="0"/>
              <a:t> and </a:t>
            </a:r>
            <a:r>
              <a:rPr lang="it-IT" dirty="0" err="1"/>
              <a:t>begins</a:t>
            </a:r>
            <a:r>
              <a:rPr lang="it-IT" dirty="0"/>
              <a:t> </a:t>
            </a:r>
            <a:r>
              <a:rPr lang="it-IT" b="1" dirty="0"/>
              <a:t>the </a:t>
            </a:r>
            <a:r>
              <a:rPr lang="it-IT" b="1" dirty="0" err="1"/>
              <a:t>legal</a:t>
            </a:r>
            <a:r>
              <a:rPr lang="it-IT" b="1" dirty="0"/>
              <a:t> </a:t>
            </a:r>
            <a:r>
              <a:rPr lang="it-IT" b="1" dirty="0" err="1"/>
              <a:t>proceeding</a:t>
            </a:r>
            <a:r>
              <a:rPr lang="it-IT" dirty="0"/>
              <a:t>, </a:t>
            </a:r>
            <a:r>
              <a:rPr lang="it-IT" dirty="0" err="1"/>
              <a:t>aimed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obtaining</a:t>
            </a:r>
            <a:r>
              <a:rPr lang="it-IT" dirty="0"/>
              <a:t> a </a:t>
            </a:r>
            <a:r>
              <a:rPr lang="it-IT" b="1" dirty="0" err="1"/>
              <a:t>formal</a:t>
            </a:r>
            <a:r>
              <a:rPr lang="it-IT" b="1" dirty="0"/>
              <a:t> </a:t>
            </a:r>
            <a:r>
              <a:rPr lang="it-IT" b="1" dirty="0" err="1"/>
              <a:t>judgement</a:t>
            </a:r>
            <a:r>
              <a:rPr lang="it-IT" b="1" dirty="0"/>
              <a:t> </a:t>
            </a:r>
            <a:r>
              <a:rPr lang="it-IT" dirty="0"/>
              <a:t>from the Court of Justice on the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State's</a:t>
            </a:r>
            <a:r>
              <a:rPr lang="it-IT" dirty="0"/>
              <a:t> </a:t>
            </a:r>
            <a:r>
              <a:rPr lang="it-IT" dirty="0" err="1"/>
              <a:t>failure</a:t>
            </a:r>
            <a:r>
              <a:rPr lang="it-IT" dirty="0"/>
              <a:t> to </a:t>
            </a:r>
            <a:r>
              <a:rPr lang="it-IT" dirty="0" err="1"/>
              <a:t>comply</a:t>
            </a:r>
            <a:r>
              <a:rPr lang="it-IT" dirty="0"/>
              <a:t> with one of the </a:t>
            </a:r>
            <a:r>
              <a:rPr lang="it-IT" dirty="0" err="1"/>
              <a:t>obligations</a:t>
            </a:r>
            <a:r>
              <a:rPr lang="it-IT" dirty="0"/>
              <a:t> </a:t>
            </a:r>
            <a:r>
              <a:rPr lang="it-IT" dirty="0" err="1"/>
              <a:t>imposed</a:t>
            </a:r>
            <a:r>
              <a:rPr lang="it-IT" dirty="0"/>
              <a:t> by the Union.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7294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4539FD-070B-83D4-9FDA-2C4337EEF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When</a:t>
            </a:r>
            <a:r>
              <a:rPr lang="it-IT" dirty="0"/>
              <a:t> </a:t>
            </a:r>
            <a:r>
              <a:rPr lang="it-IT" dirty="0" err="1"/>
              <a:t>does</a:t>
            </a:r>
            <a:r>
              <a:rPr lang="it-IT" dirty="0"/>
              <a:t> the Commission </a:t>
            </a:r>
            <a:r>
              <a:rPr lang="it-IT" dirty="0" err="1"/>
              <a:t>launch</a:t>
            </a:r>
            <a:r>
              <a:rPr lang="it-IT" dirty="0"/>
              <a:t> an </a:t>
            </a:r>
            <a:r>
              <a:rPr lang="it-IT" dirty="0" err="1"/>
              <a:t>infringement</a:t>
            </a:r>
            <a:r>
              <a:rPr lang="it-IT" dirty="0"/>
              <a:t> procedure?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87B42E-8523-549A-315B-451CBCE10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b="1" dirty="0" err="1"/>
              <a:t>responsible</a:t>
            </a:r>
            <a:r>
              <a:rPr lang="it-IT" b="1" dirty="0"/>
              <a:t> for monitoring </a:t>
            </a:r>
            <a:r>
              <a:rPr lang="it-IT" dirty="0" err="1"/>
              <a:t>whether</a:t>
            </a:r>
            <a:r>
              <a:rPr lang="it-IT" dirty="0"/>
              <a:t> EU laws are </a:t>
            </a:r>
            <a:r>
              <a:rPr lang="it-IT" dirty="0" err="1"/>
              <a:t>applied</a:t>
            </a:r>
            <a:r>
              <a:rPr lang="it-IT" dirty="0"/>
              <a:t> </a:t>
            </a:r>
            <a:r>
              <a:rPr lang="it-IT" dirty="0" err="1"/>
              <a:t>correctly</a:t>
            </a:r>
            <a:r>
              <a:rPr lang="it-IT" dirty="0"/>
              <a:t> and on time. </a:t>
            </a:r>
          </a:p>
          <a:p>
            <a:pPr marL="0" indent="0" algn="just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why</a:t>
            </a:r>
            <a:r>
              <a:rPr lang="it-IT" dirty="0"/>
              <a:t> the Commission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referred</a:t>
            </a:r>
            <a:r>
              <a:rPr lang="it-IT" dirty="0"/>
              <a:t> to </a:t>
            </a:r>
            <a:r>
              <a:rPr lang="it-IT" dirty="0" err="1"/>
              <a:t>as</a:t>
            </a:r>
            <a:r>
              <a:rPr lang="it-IT" dirty="0"/>
              <a:t> the '</a:t>
            </a:r>
            <a:r>
              <a:rPr lang="it-IT" dirty="0" err="1"/>
              <a:t>guardian</a:t>
            </a:r>
            <a:r>
              <a:rPr lang="it-IT" dirty="0"/>
              <a:t> of the </a:t>
            </a:r>
            <a:r>
              <a:rPr lang="it-IT" dirty="0" err="1"/>
              <a:t>Treaties</a:t>
            </a:r>
            <a:r>
              <a:rPr lang="it-IT" dirty="0"/>
              <a:t>'.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5918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4539FD-070B-83D4-9FDA-2C4337EEF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err="1"/>
              <a:t>When</a:t>
            </a:r>
            <a:r>
              <a:rPr lang="it-IT"/>
              <a:t> </a:t>
            </a:r>
            <a:r>
              <a:rPr lang="it-IT" err="1"/>
              <a:t>does</a:t>
            </a:r>
            <a:r>
              <a:rPr lang="it-IT"/>
              <a:t> the Commission </a:t>
            </a:r>
            <a:r>
              <a:rPr lang="it-IT" err="1"/>
              <a:t>launch</a:t>
            </a:r>
            <a:r>
              <a:rPr lang="it-IT"/>
              <a:t> an </a:t>
            </a:r>
            <a:r>
              <a:rPr lang="it-IT" err="1"/>
              <a:t>infringement</a:t>
            </a:r>
            <a:r>
              <a:rPr lang="it-IT"/>
              <a:t> procedure?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87B42E-8523-549A-315B-451CBCE10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  <a:p>
            <a:pPr marL="0" indent="0" algn="just">
              <a:buNone/>
            </a:pPr>
            <a:r>
              <a:rPr lang="it-IT" b="1" dirty="0" err="1"/>
              <a:t>Priority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given</a:t>
            </a:r>
            <a:r>
              <a:rPr lang="it-IT" dirty="0"/>
              <a:t> to </a:t>
            </a:r>
            <a:r>
              <a:rPr lang="it-IT" dirty="0" err="1"/>
              <a:t>tackling</a:t>
            </a:r>
            <a:r>
              <a:rPr lang="it-IT" dirty="0"/>
              <a:t> </a:t>
            </a:r>
            <a:r>
              <a:rPr lang="it-IT" dirty="0" err="1"/>
              <a:t>breaches</a:t>
            </a:r>
            <a:r>
              <a:rPr lang="it-IT" dirty="0"/>
              <a:t> with </a:t>
            </a:r>
            <a:r>
              <a:rPr lang="it-IT" b="1" dirty="0"/>
              <a:t>the </a:t>
            </a:r>
            <a:r>
              <a:rPr lang="it-IT" b="1" dirty="0" err="1"/>
              <a:t>biggest</a:t>
            </a:r>
            <a:r>
              <a:rPr lang="it-IT" b="1" dirty="0"/>
              <a:t> impact </a:t>
            </a:r>
            <a:r>
              <a:rPr lang="it-IT" dirty="0"/>
              <a:t>on the </a:t>
            </a:r>
            <a:r>
              <a:rPr lang="it-IT" dirty="0" err="1"/>
              <a:t>interests</a:t>
            </a:r>
            <a:r>
              <a:rPr lang="it-IT" dirty="0"/>
              <a:t> of citizens and businesses, including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breaches</a:t>
            </a:r>
            <a:r>
              <a:rPr lang="it-IT" dirty="0"/>
              <a:t> of EU law,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obstruct</a:t>
            </a:r>
            <a:r>
              <a:rPr lang="it-IT" dirty="0"/>
              <a:t> the implementation of </a:t>
            </a:r>
            <a:r>
              <a:rPr lang="it-IT" dirty="0" err="1"/>
              <a:t>important</a:t>
            </a:r>
            <a:r>
              <a:rPr lang="it-IT" dirty="0"/>
              <a:t> EU policy </a:t>
            </a:r>
            <a:r>
              <a:rPr lang="it-IT" dirty="0" err="1"/>
              <a:t>objectives</a:t>
            </a:r>
            <a:r>
              <a:rPr lang="it-IT" dirty="0"/>
              <a:t>, or </a:t>
            </a:r>
            <a:r>
              <a:rPr lang="it-IT" dirty="0" err="1"/>
              <a:t>which</a:t>
            </a:r>
            <a:r>
              <a:rPr lang="it-IT" dirty="0"/>
              <a:t> risk </a:t>
            </a:r>
            <a:r>
              <a:rPr lang="it-IT" dirty="0" err="1"/>
              <a:t>undermining</a:t>
            </a:r>
            <a:r>
              <a:rPr lang="it-IT" dirty="0"/>
              <a:t> the </a:t>
            </a:r>
            <a:r>
              <a:rPr lang="it-IT" b="1" dirty="0" err="1"/>
              <a:t>EU's</a:t>
            </a:r>
            <a:r>
              <a:rPr lang="it-IT" b="1" dirty="0"/>
              <a:t> </a:t>
            </a:r>
            <a:r>
              <a:rPr lang="it-IT" b="1" dirty="0" err="1"/>
              <a:t>four</a:t>
            </a:r>
            <a:r>
              <a:rPr lang="it-IT" b="1" dirty="0"/>
              <a:t> </a:t>
            </a:r>
            <a:r>
              <a:rPr lang="it-IT" b="1" dirty="0" err="1"/>
              <a:t>fundamental</a:t>
            </a:r>
            <a:r>
              <a:rPr lang="it-IT" b="1" dirty="0"/>
              <a:t> </a:t>
            </a:r>
            <a:r>
              <a:rPr lang="it-IT" b="1" dirty="0" err="1"/>
              <a:t>freedoms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5764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AFFA54-58C3-0CFA-F3D6-8BB0F12AE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9437"/>
            <a:ext cx="10515600" cy="10779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The </a:t>
            </a:r>
            <a:r>
              <a:rPr lang="it-IT" dirty="0" err="1"/>
              <a:t>primary</a:t>
            </a:r>
            <a:r>
              <a:rPr lang="it-IT" dirty="0"/>
              <a:t> purpose of the </a:t>
            </a:r>
            <a:r>
              <a:rPr lang="it-IT" dirty="0" err="1"/>
              <a:t>infringement</a:t>
            </a:r>
            <a:r>
              <a:rPr lang="it-IT" dirty="0"/>
              <a:t> procedure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09D901-95DD-A509-981D-D9D0E1B6E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9775"/>
            <a:ext cx="10515600" cy="41671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The </a:t>
            </a:r>
            <a:r>
              <a:rPr lang="it-IT" b="1" dirty="0" err="1"/>
              <a:t>primary</a:t>
            </a:r>
            <a:r>
              <a:rPr lang="it-IT" b="1" dirty="0"/>
              <a:t> purpose </a:t>
            </a:r>
            <a:r>
              <a:rPr lang="it-IT" dirty="0"/>
              <a:t>of the </a:t>
            </a:r>
            <a:r>
              <a:rPr lang="it-IT" dirty="0" err="1"/>
              <a:t>infringement</a:t>
            </a:r>
            <a:r>
              <a:rPr lang="it-IT" dirty="0"/>
              <a:t> procedure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b="1" dirty="0"/>
              <a:t>to </a:t>
            </a:r>
            <a:r>
              <a:rPr lang="it-IT" b="1" dirty="0" err="1"/>
              <a:t>ensure</a:t>
            </a:r>
            <a:r>
              <a:rPr lang="it-IT" b="1" dirty="0"/>
              <a:t> </a:t>
            </a:r>
            <a:r>
              <a:rPr lang="it-IT" b="1" dirty="0" err="1"/>
              <a:t>that</a:t>
            </a:r>
            <a:r>
              <a:rPr lang="it-IT" b="1" dirty="0"/>
              <a:t> the Member States </a:t>
            </a:r>
            <a:r>
              <a:rPr lang="it-IT" b="1" dirty="0" err="1"/>
              <a:t>give</a:t>
            </a:r>
            <a:r>
              <a:rPr lang="it-IT" b="1" dirty="0"/>
              <a:t> effect to EU law </a:t>
            </a:r>
            <a:r>
              <a:rPr lang="it-IT" dirty="0"/>
              <a:t>in the </a:t>
            </a:r>
            <a:r>
              <a:rPr lang="it-IT" b="1" dirty="0"/>
              <a:t>general </a:t>
            </a:r>
            <a:r>
              <a:rPr lang="it-IT" b="1" dirty="0" err="1"/>
              <a:t>interest</a:t>
            </a:r>
            <a:r>
              <a:rPr lang="it-IT" dirty="0"/>
              <a:t>, </a:t>
            </a:r>
            <a:r>
              <a:rPr lang="it-IT" dirty="0" err="1"/>
              <a:t>not</a:t>
            </a:r>
            <a:r>
              <a:rPr lang="it-IT" dirty="0"/>
              <a:t> to </a:t>
            </a:r>
            <a:r>
              <a:rPr lang="it-IT" dirty="0" err="1"/>
              <a:t>provide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redress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2081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7E0DBA-9D4C-5A4F-2396-5F59E8EC4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There</a:t>
            </a:r>
            <a:r>
              <a:rPr lang="it-IT" dirty="0"/>
              <a:t> are </a:t>
            </a:r>
            <a:r>
              <a:rPr lang="it-IT" dirty="0" err="1"/>
              <a:t>four</a:t>
            </a:r>
            <a:r>
              <a:rPr lang="it-IT" dirty="0"/>
              <a:t> </a:t>
            </a:r>
            <a:r>
              <a:rPr lang="it-IT" dirty="0" err="1"/>
              <a:t>main</a:t>
            </a:r>
            <a:r>
              <a:rPr lang="it-IT" dirty="0"/>
              <a:t> </a:t>
            </a:r>
            <a:r>
              <a:rPr lang="it-IT" dirty="0" err="1"/>
              <a:t>types</a:t>
            </a:r>
            <a:r>
              <a:rPr lang="it-IT" dirty="0"/>
              <a:t> of </a:t>
            </a:r>
            <a:r>
              <a:rPr lang="it-IT" dirty="0" err="1"/>
              <a:t>infringements</a:t>
            </a:r>
            <a:r>
              <a:rPr lang="it-IT" dirty="0"/>
              <a:t> of EU law: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E3D85F-420B-50A8-41BE-0DB40E11F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5049"/>
            <a:ext cx="10515600" cy="38719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b="1" dirty="0" err="1"/>
              <a:t>failure</a:t>
            </a:r>
            <a:r>
              <a:rPr lang="it-IT" b="1" dirty="0"/>
              <a:t> to </a:t>
            </a:r>
            <a:r>
              <a:rPr lang="it-IT" b="1" dirty="0" err="1"/>
              <a:t>notify</a:t>
            </a:r>
            <a:r>
              <a:rPr lang="it-IT" dirty="0"/>
              <a:t>: a </a:t>
            </a:r>
            <a:r>
              <a:rPr lang="it-IT" dirty="0" err="1"/>
              <a:t>Member</a:t>
            </a:r>
            <a:r>
              <a:rPr lang="it-IT" dirty="0"/>
              <a:t> State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notify</a:t>
            </a:r>
            <a:r>
              <a:rPr lang="it-IT" dirty="0"/>
              <a:t> the Commission on time of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 to turn a </a:t>
            </a:r>
            <a:r>
              <a:rPr lang="it-IT" dirty="0" err="1"/>
              <a:t>directive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national </a:t>
            </a:r>
            <a:r>
              <a:rPr lang="it-IT" dirty="0" err="1"/>
              <a:t>law</a:t>
            </a:r>
            <a:r>
              <a:rPr lang="it-IT" dirty="0"/>
              <a:t>;</a:t>
            </a:r>
          </a:p>
          <a:p>
            <a:pPr algn="just"/>
            <a:r>
              <a:rPr lang="it-IT" b="1" dirty="0"/>
              <a:t>non-</a:t>
            </a:r>
            <a:r>
              <a:rPr lang="it-IT" b="1" dirty="0" err="1"/>
              <a:t>conformity</a:t>
            </a:r>
            <a:r>
              <a:rPr lang="it-IT" dirty="0"/>
              <a:t>: the Commission </a:t>
            </a:r>
            <a:r>
              <a:rPr lang="it-IT" dirty="0" err="1"/>
              <a:t>considers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a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State's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b="1" dirty="0"/>
              <a:t>are </a:t>
            </a:r>
            <a:r>
              <a:rPr lang="it-IT" b="1" dirty="0" err="1"/>
              <a:t>not</a:t>
            </a:r>
            <a:r>
              <a:rPr lang="it-IT" b="1" dirty="0"/>
              <a:t> in line </a:t>
            </a:r>
            <a:r>
              <a:rPr lang="it-IT" dirty="0"/>
              <a:t>with the </a:t>
            </a:r>
            <a:r>
              <a:rPr lang="it-IT" dirty="0" err="1"/>
              <a:t>requirements</a:t>
            </a:r>
            <a:r>
              <a:rPr lang="it-IT" dirty="0"/>
              <a:t> of </a:t>
            </a:r>
            <a:r>
              <a:rPr lang="it-IT" b="1" dirty="0"/>
              <a:t>EU </a:t>
            </a:r>
            <a:r>
              <a:rPr lang="it-IT" b="1" dirty="0" err="1"/>
              <a:t>directives</a:t>
            </a:r>
            <a:r>
              <a:rPr lang="it-IT" dirty="0"/>
              <a:t>;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8888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CC406B-C1D2-2841-D9A0-4BB13145F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of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6405DE-C52E-350A-C67A-CDF23FF8B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n-GB" dirty="0"/>
              <a:t>During this lessons we look at the legal principles governing enforcement of EU environmental law by public authorities, namely the European Commission and National Authorities.</a:t>
            </a:r>
          </a:p>
        </p:txBody>
      </p:sp>
    </p:spTree>
    <p:extLst>
      <p:ext uri="{BB962C8B-B14F-4D97-AF65-F5344CB8AC3E}">
        <p14:creationId xmlns:p14="http://schemas.microsoft.com/office/powerpoint/2010/main" val="809895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7E0DBA-9D4C-5A4F-2396-5F59E8EC4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There</a:t>
            </a:r>
            <a:r>
              <a:rPr lang="it-IT" dirty="0"/>
              <a:t> are </a:t>
            </a:r>
            <a:r>
              <a:rPr lang="it-IT" dirty="0" err="1"/>
              <a:t>four</a:t>
            </a:r>
            <a:r>
              <a:rPr lang="it-IT" dirty="0"/>
              <a:t> </a:t>
            </a:r>
            <a:r>
              <a:rPr lang="it-IT" dirty="0" err="1"/>
              <a:t>main</a:t>
            </a:r>
            <a:r>
              <a:rPr lang="it-IT" dirty="0"/>
              <a:t> </a:t>
            </a:r>
            <a:r>
              <a:rPr lang="it-IT" dirty="0" err="1"/>
              <a:t>types</a:t>
            </a:r>
            <a:r>
              <a:rPr lang="it-IT" dirty="0"/>
              <a:t> of </a:t>
            </a:r>
            <a:r>
              <a:rPr lang="it-IT" dirty="0" err="1"/>
              <a:t>infringements</a:t>
            </a:r>
            <a:r>
              <a:rPr lang="it-IT" dirty="0"/>
              <a:t> of EU law: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E3D85F-420B-50A8-41BE-0DB40E11F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9799"/>
            <a:ext cx="10515600" cy="39671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b="1" dirty="0" err="1"/>
              <a:t>infringement</a:t>
            </a:r>
            <a:r>
              <a:rPr lang="it-IT" b="1" dirty="0"/>
              <a:t> of the </a:t>
            </a:r>
            <a:r>
              <a:rPr lang="it-IT" b="1" dirty="0" err="1"/>
              <a:t>treaties</a:t>
            </a:r>
            <a:r>
              <a:rPr lang="it-IT" b="1" dirty="0"/>
              <a:t>, </a:t>
            </a:r>
            <a:r>
              <a:rPr lang="it-IT" b="1" dirty="0" err="1"/>
              <a:t>regulations</a:t>
            </a:r>
            <a:r>
              <a:rPr lang="it-IT" b="1" dirty="0"/>
              <a:t> or </a:t>
            </a:r>
            <a:r>
              <a:rPr lang="it-IT" b="1" dirty="0" err="1"/>
              <a:t>decisions</a:t>
            </a:r>
            <a:r>
              <a:rPr lang="it-IT" dirty="0"/>
              <a:t>: the Commission </a:t>
            </a:r>
            <a:r>
              <a:rPr lang="it-IT" dirty="0" err="1"/>
              <a:t>considers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a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State's</a:t>
            </a:r>
            <a:r>
              <a:rPr lang="it-IT" dirty="0"/>
              <a:t> </a:t>
            </a:r>
            <a:r>
              <a:rPr lang="it-IT" dirty="0" err="1"/>
              <a:t>laws</a:t>
            </a:r>
            <a:r>
              <a:rPr lang="it-IT" dirty="0"/>
              <a:t> are </a:t>
            </a:r>
            <a:r>
              <a:rPr lang="it-IT" dirty="0" err="1"/>
              <a:t>not</a:t>
            </a:r>
            <a:r>
              <a:rPr lang="it-IT" dirty="0"/>
              <a:t> in line with the </a:t>
            </a:r>
            <a:r>
              <a:rPr lang="it-IT" dirty="0" err="1"/>
              <a:t>requirements</a:t>
            </a:r>
            <a:r>
              <a:rPr lang="it-IT" dirty="0"/>
              <a:t> of </a:t>
            </a:r>
            <a:r>
              <a:rPr lang="it-IT" b="1" dirty="0"/>
              <a:t>the </a:t>
            </a:r>
            <a:r>
              <a:rPr lang="it-IT" b="1" dirty="0" err="1"/>
              <a:t>treaties</a:t>
            </a:r>
            <a:r>
              <a:rPr lang="it-IT" b="1" dirty="0"/>
              <a:t>, EU </a:t>
            </a:r>
            <a:r>
              <a:rPr lang="it-IT" b="1" dirty="0" err="1"/>
              <a:t>regulations</a:t>
            </a:r>
            <a:r>
              <a:rPr lang="it-IT" b="1" dirty="0"/>
              <a:t> or </a:t>
            </a:r>
            <a:r>
              <a:rPr lang="it-IT" b="1" dirty="0" err="1"/>
              <a:t>decisions</a:t>
            </a:r>
            <a:r>
              <a:rPr lang="it-IT" dirty="0"/>
              <a:t>;</a:t>
            </a:r>
          </a:p>
          <a:p>
            <a:pPr algn="just"/>
            <a:r>
              <a:rPr lang="it-IT" b="1" dirty="0" err="1"/>
              <a:t>incorrect</a:t>
            </a:r>
            <a:r>
              <a:rPr lang="it-IT" b="1" dirty="0"/>
              <a:t> </a:t>
            </a:r>
            <a:r>
              <a:rPr lang="it-IT" b="1" dirty="0" err="1"/>
              <a:t>application</a:t>
            </a:r>
            <a:r>
              <a:rPr lang="it-IT" dirty="0"/>
              <a:t>: EU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applied</a:t>
            </a:r>
            <a:r>
              <a:rPr lang="it-IT" b="1" dirty="0"/>
              <a:t> </a:t>
            </a:r>
            <a:r>
              <a:rPr lang="it-IT" dirty="0" err="1"/>
              <a:t>correctly</a:t>
            </a:r>
            <a:r>
              <a:rPr lang="it-IT" dirty="0"/>
              <a:t>, or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applied</a:t>
            </a:r>
            <a:r>
              <a:rPr lang="it-IT" b="1" dirty="0"/>
              <a:t> </a:t>
            </a:r>
            <a:r>
              <a:rPr lang="it-IT" b="1" dirty="0" err="1"/>
              <a:t>at</a:t>
            </a:r>
            <a:r>
              <a:rPr lang="it-IT" b="1" dirty="0"/>
              <a:t> </a:t>
            </a:r>
            <a:r>
              <a:rPr lang="it-IT" b="1" dirty="0" err="1"/>
              <a:t>all</a:t>
            </a:r>
            <a:r>
              <a:rPr lang="it-IT" dirty="0"/>
              <a:t>, by national </a:t>
            </a:r>
            <a:r>
              <a:rPr lang="it-IT" dirty="0" err="1"/>
              <a:t>authorities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4301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4539FD-070B-83D4-9FDA-2C4337EEF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prstClr val="black"/>
                </a:solidFill>
              </a:rPr>
              <a:t>Environmental enforcement </a:t>
            </a:r>
            <a:r>
              <a:rPr lang="it-IT" dirty="0" err="1">
                <a:solidFill>
                  <a:prstClr val="black"/>
                </a:solidFill>
              </a:rPr>
              <a:t>priorities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87B42E-8523-549A-315B-451CBCE10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Commission's</a:t>
            </a:r>
            <a:r>
              <a:rPr lang="it-IT" dirty="0"/>
              <a:t> enforcement policy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evolved</a:t>
            </a:r>
            <a:r>
              <a:rPr lang="it-IT" dirty="0"/>
              <a:t> over time, to make the 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impactful</a:t>
            </a:r>
            <a:r>
              <a:rPr lang="it-IT" dirty="0"/>
              <a:t> use of </a:t>
            </a:r>
            <a:r>
              <a:rPr lang="it-IT" dirty="0" err="1"/>
              <a:t>it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The 2016 Communication ‘</a:t>
            </a:r>
            <a:r>
              <a:rPr lang="it-IT" i="1" dirty="0"/>
              <a:t>EU law: Better results </a:t>
            </a:r>
            <a:r>
              <a:rPr lang="it-IT" i="1" dirty="0" err="1"/>
              <a:t>through</a:t>
            </a:r>
            <a:r>
              <a:rPr lang="it-IT" i="1" dirty="0"/>
              <a:t> better application</a:t>
            </a:r>
            <a:r>
              <a:rPr lang="it-IT" dirty="0"/>
              <a:t>' and the 2022 Communication ‘</a:t>
            </a:r>
            <a:r>
              <a:rPr lang="it-IT" i="1" dirty="0"/>
              <a:t>Enforcing EU law for a Europe </a:t>
            </a:r>
            <a:r>
              <a:rPr lang="it-IT" i="1" dirty="0" err="1"/>
              <a:t>that</a:t>
            </a:r>
            <a:r>
              <a:rPr lang="it-IT" i="1" dirty="0"/>
              <a:t> </a:t>
            </a:r>
            <a:r>
              <a:rPr lang="it-IT" i="1" dirty="0" err="1"/>
              <a:t>delivers</a:t>
            </a:r>
            <a:r>
              <a:rPr lang="it-IT" dirty="0"/>
              <a:t>' set out </a:t>
            </a:r>
            <a:r>
              <a:rPr lang="it-IT" b="1" dirty="0"/>
              <a:t>a </a:t>
            </a:r>
            <a:r>
              <a:rPr lang="it-IT" b="1" dirty="0" err="1"/>
              <a:t>strategic</a:t>
            </a:r>
            <a:r>
              <a:rPr lang="it-IT" b="1" dirty="0"/>
              <a:t> and </a:t>
            </a:r>
            <a:r>
              <a:rPr lang="it-IT" b="1" dirty="0" err="1"/>
              <a:t>focused</a:t>
            </a:r>
            <a:r>
              <a:rPr lang="it-IT" b="1" dirty="0"/>
              <a:t> use of </a:t>
            </a:r>
            <a:r>
              <a:rPr lang="it-IT" b="1" dirty="0" err="1"/>
              <a:t>infringement</a:t>
            </a:r>
            <a:r>
              <a:rPr lang="it-IT" b="1" dirty="0"/>
              <a:t> </a:t>
            </a:r>
            <a:r>
              <a:rPr lang="it-IT" b="1" dirty="0" err="1"/>
              <a:t>procedures</a:t>
            </a:r>
            <a:r>
              <a:rPr lang="it-IT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24984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9884F9-7304-B3B1-6BC7-8BF2EA14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Environmental enforcement </a:t>
            </a:r>
            <a:r>
              <a:rPr lang="it-IT" dirty="0" err="1"/>
              <a:t>priorities</a:t>
            </a:r>
            <a:endParaRPr lang="it-IT" dirty="0"/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A27128-9EA2-1A97-9346-D862CAD9A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  2016 Communication EU law: “</a:t>
            </a:r>
            <a:r>
              <a:rPr lang="it-IT" i="1" dirty="0"/>
              <a:t>Better results </a:t>
            </a:r>
            <a:r>
              <a:rPr lang="it-IT" i="1" dirty="0" err="1"/>
              <a:t>through</a:t>
            </a:r>
            <a:r>
              <a:rPr lang="it-IT" i="1" dirty="0"/>
              <a:t> better application</a:t>
            </a:r>
            <a:r>
              <a:rPr lang="it-IT" dirty="0"/>
              <a:t>” </a:t>
            </a:r>
            <a:r>
              <a:rPr lang="it-IT" dirty="0" err="1"/>
              <a:t>explains</a:t>
            </a:r>
            <a:r>
              <a:rPr lang="it-IT" dirty="0"/>
              <a:t> </a:t>
            </a:r>
            <a:r>
              <a:rPr lang="it-IT" dirty="0" err="1"/>
              <a:t>how</a:t>
            </a:r>
            <a:r>
              <a:rPr lang="it-IT" dirty="0"/>
              <a:t> the Commission </a:t>
            </a:r>
            <a:r>
              <a:rPr lang="it-IT" dirty="0" err="1"/>
              <a:t>ensures</a:t>
            </a:r>
            <a:r>
              <a:rPr lang="it-IT" dirty="0"/>
              <a:t> the application, implementation and enforcement of EU law for the benefit of </a:t>
            </a:r>
            <a:r>
              <a:rPr lang="it-IT" dirty="0" err="1"/>
              <a:t>all</a:t>
            </a:r>
            <a:r>
              <a:rPr lang="it-IT" dirty="0"/>
              <a:t> citizens, consumers and businesses. </a:t>
            </a:r>
          </a:p>
          <a:p>
            <a:pPr marL="0" indent="0" algn="just">
              <a:buNone/>
            </a:pPr>
            <a:r>
              <a:rPr lang="it-IT" dirty="0"/>
              <a:t>The Communication </a:t>
            </a:r>
            <a:r>
              <a:rPr lang="it-IT" dirty="0" err="1"/>
              <a:t>introduces</a:t>
            </a:r>
            <a:r>
              <a:rPr lang="it-IT" dirty="0"/>
              <a:t> a more </a:t>
            </a:r>
            <a:r>
              <a:rPr lang="it-IT" dirty="0" err="1"/>
              <a:t>strategic</a:t>
            </a:r>
            <a:r>
              <a:rPr lang="it-IT" dirty="0"/>
              <a:t> approach to the </a:t>
            </a:r>
            <a:r>
              <a:rPr lang="it-IT" dirty="0" err="1"/>
              <a:t>Commission's</a:t>
            </a:r>
            <a:r>
              <a:rPr lang="it-IT" dirty="0"/>
              <a:t> enforcement actions. </a:t>
            </a:r>
          </a:p>
        </p:txBody>
      </p:sp>
    </p:spTree>
    <p:extLst>
      <p:ext uri="{BB962C8B-B14F-4D97-AF65-F5344CB8AC3E}">
        <p14:creationId xmlns:p14="http://schemas.microsoft.com/office/powerpoint/2010/main" val="9292804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9884F9-7304-B3B1-6BC7-8BF2EA14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err="1"/>
              <a:t>Environmental</a:t>
            </a:r>
            <a:r>
              <a:rPr lang="it-IT"/>
              <a:t> enforcement </a:t>
            </a:r>
            <a:r>
              <a:rPr lang="it-IT" err="1"/>
              <a:t>priorities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A27128-9EA2-1A97-9346-D862CAD9A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Commission </a:t>
            </a:r>
            <a:r>
              <a:rPr lang="it-IT" dirty="0" err="1"/>
              <a:t>focuses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enforcement policy </a:t>
            </a:r>
            <a:r>
              <a:rPr lang="it-IT" b="1" dirty="0"/>
              <a:t>on the </a:t>
            </a:r>
            <a:r>
              <a:rPr lang="it-IT" b="1" dirty="0" err="1"/>
              <a:t>most</a:t>
            </a:r>
            <a:r>
              <a:rPr lang="it-IT" b="1" dirty="0"/>
              <a:t> </a:t>
            </a:r>
            <a:r>
              <a:rPr lang="it-IT" b="1" dirty="0" err="1"/>
              <a:t>important</a:t>
            </a:r>
            <a:r>
              <a:rPr lang="it-IT" b="1" dirty="0"/>
              <a:t> </a:t>
            </a:r>
            <a:r>
              <a:rPr lang="it-IT" b="1" dirty="0" err="1"/>
              <a:t>breaches</a:t>
            </a:r>
            <a:r>
              <a:rPr lang="it-IT" dirty="0"/>
              <a:t> of EU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affecting</a:t>
            </a:r>
            <a:r>
              <a:rPr lang="it-IT" dirty="0"/>
              <a:t> the </a:t>
            </a:r>
            <a:r>
              <a:rPr lang="it-IT" dirty="0" err="1"/>
              <a:t>interests</a:t>
            </a:r>
            <a:r>
              <a:rPr lang="it-IT" dirty="0"/>
              <a:t> of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citizens</a:t>
            </a:r>
            <a:r>
              <a:rPr lang="it-IT" dirty="0"/>
              <a:t> and businesses or </a:t>
            </a:r>
            <a:r>
              <a:rPr lang="it-IT" dirty="0" err="1"/>
              <a:t>cases</a:t>
            </a:r>
            <a:r>
              <a:rPr lang="it-IT" dirty="0"/>
              <a:t> with a </a:t>
            </a:r>
            <a:r>
              <a:rPr lang="it-IT" dirty="0" err="1"/>
              <a:t>strategic</a:t>
            </a:r>
            <a:r>
              <a:rPr lang="it-IT" dirty="0"/>
              <a:t> or </a:t>
            </a:r>
            <a:r>
              <a:rPr lang="it-IT" dirty="0" err="1"/>
              <a:t>structural</a:t>
            </a:r>
            <a:r>
              <a:rPr lang="it-IT" dirty="0"/>
              <a:t> </a:t>
            </a:r>
            <a:r>
              <a:rPr lang="it-IT" dirty="0" err="1"/>
              <a:t>dimension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30531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9884F9-7304-B3B1-6BC7-8BF2EA14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err="1"/>
              <a:t>Environmental</a:t>
            </a:r>
            <a:r>
              <a:rPr lang="it-IT"/>
              <a:t> enforcement </a:t>
            </a:r>
            <a:r>
              <a:rPr lang="it-IT" err="1"/>
              <a:t>priorities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A27128-9EA2-1A97-9346-D862CAD9A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cases</a:t>
            </a:r>
            <a:r>
              <a:rPr lang="it-IT" dirty="0"/>
              <a:t> of </a:t>
            </a:r>
            <a:r>
              <a:rPr lang="it-IT" dirty="0" err="1"/>
              <a:t>incorrect</a:t>
            </a:r>
            <a:r>
              <a:rPr lang="it-IT" dirty="0"/>
              <a:t> application of EU law </a:t>
            </a:r>
            <a:r>
              <a:rPr lang="it-IT" dirty="0" err="1"/>
              <a:t>should</a:t>
            </a:r>
            <a:r>
              <a:rPr lang="it-IT" dirty="0"/>
              <a:t> be </a:t>
            </a:r>
            <a:r>
              <a:rPr lang="it-IT" dirty="0" err="1"/>
              <a:t>dealt</a:t>
            </a:r>
            <a:r>
              <a:rPr lang="it-IT" dirty="0"/>
              <a:t> with </a:t>
            </a:r>
            <a:r>
              <a:rPr lang="it-IT" dirty="0" err="1"/>
              <a:t>at</a:t>
            </a:r>
            <a:r>
              <a:rPr lang="it-IT" dirty="0"/>
              <a:t> national level, </a:t>
            </a:r>
            <a:r>
              <a:rPr lang="it-IT" dirty="0" err="1"/>
              <a:t>provided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are appropriate </a:t>
            </a:r>
            <a:r>
              <a:rPr lang="it-IT" dirty="0" err="1"/>
              <a:t>mechanisms</a:t>
            </a:r>
            <a:r>
              <a:rPr lang="it-IT" dirty="0"/>
              <a:t>, including </a:t>
            </a:r>
            <a:r>
              <a:rPr lang="it-IT" dirty="0" err="1"/>
              <a:t>judicial</a:t>
            </a:r>
            <a:r>
              <a:rPr lang="it-IT" dirty="0"/>
              <a:t> </a:t>
            </a:r>
            <a:r>
              <a:rPr lang="it-IT" dirty="0" err="1"/>
              <a:t>ones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due to the </a:t>
            </a:r>
            <a:r>
              <a:rPr lang="it-IT" dirty="0" err="1"/>
              <a:t>specificity</a:t>
            </a:r>
            <a:r>
              <a:rPr lang="it-IT" dirty="0"/>
              <a:t> of the </a:t>
            </a:r>
            <a:r>
              <a:rPr lang="it-IT" dirty="0" err="1"/>
              <a:t>infringement</a:t>
            </a:r>
            <a:r>
              <a:rPr lang="it-IT" dirty="0"/>
              <a:t> procedure,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aims</a:t>
            </a:r>
            <a:r>
              <a:rPr lang="it-IT" dirty="0"/>
              <a:t> </a:t>
            </a:r>
            <a:r>
              <a:rPr lang="it-IT" b="1" dirty="0"/>
              <a:t>to </a:t>
            </a:r>
            <a:r>
              <a:rPr lang="it-IT" b="1" dirty="0" err="1"/>
              <a:t>ensure</a:t>
            </a:r>
            <a:r>
              <a:rPr lang="it-IT" b="1" dirty="0"/>
              <a:t> </a:t>
            </a:r>
            <a:r>
              <a:rPr lang="it-IT" b="1" dirty="0" err="1"/>
              <a:t>that</a:t>
            </a:r>
            <a:r>
              <a:rPr lang="it-IT" b="1" dirty="0"/>
              <a:t> Member States </a:t>
            </a:r>
            <a:r>
              <a:rPr lang="it-IT" b="1" dirty="0" err="1"/>
              <a:t>give</a:t>
            </a:r>
            <a:r>
              <a:rPr lang="it-IT" b="1" dirty="0"/>
              <a:t> effect to EU law in the general </a:t>
            </a:r>
            <a:r>
              <a:rPr lang="it-IT" b="1" dirty="0" err="1"/>
              <a:t>interest</a:t>
            </a:r>
            <a:r>
              <a:rPr lang="it-IT" dirty="0"/>
              <a:t>, </a:t>
            </a:r>
            <a:r>
              <a:rPr lang="it-IT" dirty="0" err="1"/>
              <a:t>not</a:t>
            </a:r>
            <a:r>
              <a:rPr lang="it-IT" dirty="0"/>
              <a:t> to </a:t>
            </a:r>
            <a:r>
              <a:rPr lang="it-IT" dirty="0" err="1"/>
              <a:t>provide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redress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Moreover</a:t>
            </a:r>
            <a:r>
              <a:rPr lang="it-IT" dirty="0"/>
              <a:t>, the national </a:t>
            </a:r>
            <a:r>
              <a:rPr lang="it-IT" dirty="0" err="1"/>
              <a:t>administrative</a:t>
            </a:r>
            <a:r>
              <a:rPr lang="it-IT" dirty="0"/>
              <a:t> and </a:t>
            </a:r>
            <a:r>
              <a:rPr lang="it-IT" dirty="0" err="1"/>
              <a:t>judicial</a:t>
            </a:r>
            <a:r>
              <a:rPr lang="it-IT" dirty="0"/>
              <a:t> authorities are </a:t>
            </a:r>
            <a:r>
              <a:rPr lang="it-IT" b="1" dirty="0"/>
              <a:t>better </a:t>
            </a:r>
            <a:r>
              <a:rPr lang="it-IT" b="1" dirty="0" err="1"/>
              <a:t>equipped</a:t>
            </a:r>
            <a:r>
              <a:rPr lang="it-IT" b="1" dirty="0"/>
              <a:t> to investigate </a:t>
            </a:r>
            <a:r>
              <a:rPr lang="it-IT" b="1" dirty="0" err="1"/>
              <a:t>specific</a:t>
            </a:r>
            <a:r>
              <a:rPr lang="it-IT" b="1" dirty="0"/>
              <a:t> environmental issues and to take immediate measures. 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920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98AD6C-2ED0-5BBD-B76B-128B392C2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>
                <a:ea typeface="+mj-lt"/>
                <a:cs typeface="+mj-lt"/>
              </a:rPr>
              <a:t>The 2019 </a:t>
            </a:r>
            <a:r>
              <a:rPr lang="it-IT" sz="2800" err="1">
                <a:ea typeface="+mj-lt"/>
                <a:cs typeface="+mj-lt"/>
              </a:rPr>
              <a:t>European</a:t>
            </a:r>
            <a:r>
              <a:rPr lang="it-IT" sz="2800">
                <a:ea typeface="+mj-lt"/>
                <a:cs typeface="+mj-lt"/>
              </a:rPr>
              <a:t> Green Deal </a:t>
            </a:r>
            <a:r>
              <a:rPr lang="it-IT" sz="2800" err="1">
                <a:ea typeface="+mj-lt"/>
                <a:cs typeface="+mj-lt"/>
              </a:rPr>
              <a:t>states</a:t>
            </a:r>
            <a:r>
              <a:rPr lang="it-IT" sz="2800">
                <a:ea typeface="+mj-lt"/>
                <a:cs typeface="+mj-lt"/>
              </a:rPr>
              <a:t> </a:t>
            </a:r>
            <a:r>
              <a:rPr lang="it-IT" sz="2800" err="1">
                <a:ea typeface="+mj-lt"/>
                <a:cs typeface="+mj-lt"/>
              </a:rPr>
              <a:t>that</a:t>
            </a:r>
            <a:endParaRPr lang="it-IT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1E2887-49B0-D690-2A20-B5A33359E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In </a:t>
            </a:r>
            <a:r>
              <a:rPr lang="it-IT" dirty="0" err="1"/>
              <a:t>addition</a:t>
            </a:r>
            <a:r>
              <a:rPr lang="it-IT" dirty="0"/>
              <a:t> to </a:t>
            </a:r>
            <a:r>
              <a:rPr lang="it-IT" dirty="0" err="1"/>
              <a:t>launching</a:t>
            </a:r>
            <a:r>
              <a:rPr lang="it-IT" dirty="0"/>
              <a:t> new </a:t>
            </a:r>
            <a:r>
              <a:rPr lang="it-IT" dirty="0" err="1"/>
              <a:t>initiatives</a:t>
            </a:r>
            <a:r>
              <a:rPr lang="it-IT" dirty="0"/>
              <a:t>, the Commission </a:t>
            </a:r>
            <a:r>
              <a:rPr lang="it-IT" dirty="0" err="1"/>
              <a:t>will</a:t>
            </a:r>
            <a:r>
              <a:rPr lang="it-IT" dirty="0"/>
              <a:t> work with the </a:t>
            </a:r>
            <a:r>
              <a:rPr lang="it-IT" dirty="0" err="1"/>
              <a:t>Member</a:t>
            </a:r>
            <a:r>
              <a:rPr lang="it-IT" dirty="0"/>
              <a:t> States to step up the </a:t>
            </a:r>
            <a:r>
              <a:rPr lang="it-IT" dirty="0" err="1"/>
              <a:t>EU’s</a:t>
            </a:r>
            <a:r>
              <a:rPr lang="it-IT" dirty="0"/>
              <a:t> </a:t>
            </a:r>
            <a:r>
              <a:rPr lang="it-IT" dirty="0" err="1"/>
              <a:t>efforts</a:t>
            </a:r>
            <a:r>
              <a:rPr lang="it-IT" dirty="0"/>
              <a:t> to </a:t>
            </a:r>
            <a:r>
              <a:rPr lang="it-IT" dirty="0" err="1"/>
              <a:t>ensure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current</a:t>
            </a:r>
            <a:r>
              <a:rPr lang="it-IT" dirty="0"/>
              <a:t> </a:t>
            </a:r>
            <a:r>
              <a:rPr lang="it-IT" dirty="0" err="1"/>
              <a:t>legislation</a:t>
            </a:r>
            <a:r>
              <a:rPr lang="it-IT" dirty="0"/>
              <a:t> and policies </a:t>
            </a:r>
            <a:r>
              <a:rPr lang="it-IT" dirty="0" err="1"/>
              <a:t>relevant</a:t>
            </a:r>
            <a:r>
              <a:rPr lang="it-IT" dirty="0"/>
              <a:t> to the Green Deal are </a:t>
            </a:r>
            <a:r>
              <a:rPr lang="it-IT" dirty="0" err="1"/>
              <a:t>enforced</a:t>
            </a:r>
            <a:r>
              <a:rPr lang="it-IT" dirty="0"/>
              <a:t> and </a:t>
            </a:r>
            <a:r>
              <a:rPr lang="it-IT" dirty="0" err="1"/>
              <a:t>effectively</a:t>
            </a:r>
            <a:r>
              <a:rPr lang="it-IT" dirty="0"/>
              <a:t> </a:t>
            </a:r>
            <a:r>
              <a:rPr lang="it-IT" dirty="0" err="1"/>
              <a:t>implemented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79722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E1049A-25C0-F118-B140-3000A4918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ea typeface="+mj-lt"/>
                <a:cs typeface="+mj-lt"/>
              </a:rPr>
              <a:t>Based</a:t>
            </a:r>
            <a:r>
              <a:rPr lang="it-IT" sz="2600" dirty="0">
                <a:ea typeface="+mj-lt"/>
                <a:cs typeface="+mj-lt"/>
              </a:rPr>
              <a:t> on the </a:t>
            </a:r>
            <a:r>
              <a:rPr lang="it-IT" sz="2600" dirty="0" err="1">
                <a:ea typeface="+mj-lt"/>
                <a:cs typeface="+mj-lt"/>
              </a:rPr>
              <a:t>European</a:t>
            </a:r>
            <a:r>
              <a:rPr lang="it-IT" sz="2600" dirty="0"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DA97F8-D720-23D9-D51B-85BD773C4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Better results </a:t>
            </a:r>
            <a:r>
              <a:rPr lang="it-IT" dirty="0" err="1"/>
              <a:t>through</a:t>
            </a:r>
            <a:r>
              <a:rPr lang="it-IT" dirty="0"/>
              <a:t> better application, the </a:t>
            </a:r>
            <a:r>
              <a:rPr lang="it-IT" dirty="0" err="1"/>
              <a:t>Directorate</a:t>
            </a:r>
            <a:r>
              <a:rPr lang="it-IT" dirty="0"/>
              <a:t>-General for Environment </a:t>
            </a:r>
            <a:r>
              <a:rPr lang="it-IT" dirty="0" err="1"/>
              <a:t>focuses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enforcement action </a:t>
            </a:r>
            <a:r>
              <a:rPr lang="it-IT" b="1" dirty="0"/>
              <a:t>on the following general </a:t>
            </a:r>
            <a:r>
              <a:rPr lang="it-IT" b="1" dirty="0" err="1"/>
              <a:t>priorities</a:t>
            </a:r>
            <a:r>
              <a:rPr lang="it-IT" b="1" dirty="0"/>
              <a:t>:</a:t>
            </a:r>
          </a:p>
          <a:p>
            <a:pPr algn="just"/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Member States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failed</a:t>
            </a:r>
            <a:r>
              <a:rPr lang="it-IT" dirty="0"/>
              <a:t> to </a:t>
            </a:r>
            <a:r>
              <a:rPr lang="it-IT" dirty="0" err="1"/>
              <a:t>communicate</a:t>
            </a:r>
            <a:r>
              <a:rPr lang="it-IT" dirty="0"/>
              <a:t> national </a:t>
            </a:r>
            <a:r>
              <a:rPr lang="it-IT" dirty="0" err="1"/>
              <a:t>transposition</a:t>
            </a:r>
            <a:r>
              <a:rPr lang="it-IT" dirty="0"/>
              <a:t> measures</a:t>
            </a:r>
          </a:p>
          <a:p>
            <a:pPr algn="just"/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national </a:t>
            </a:r>
            <a:r>
              <a:rPr lang="it-IT" dirty="0" err="1"/>
              <a:t>transposition</a:t>
            </a:r>
            <a:r>
              <a:rPr lang="it-IT" dirty="0"/>
              <a:t> measures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incorrectly</a:t>
            </a:r>
            <a:r>
              <a:rPr lang="it-IT" dirty="0"/>
              <a:t> </a:t>
            </a:r>
            <a:r>
              <a:rPr lang="it-IT" dirty="0" err="1"/>
              <a:t>transposed</a:t>
            </a:r>
            <a:r>
              <a:rPr lang="it-IT" dirty="0"/>
              <a:t> EU </a:t>
            </a:r>
            <a:r>
              <a:rPr lang="it-IT" dirty="0" err="1"/>
              <a:t>directives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6863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E1049A-25C0-F118-B140-3000A4918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ea typeface="+mj-lt"/>
                <a:cs typeface="+mj-lt"/>
              </a:rPr>
              <a:t>Based</a:t>
            </a:r>
            <a:r>
              <a:rPr lang="it-IT" sz="2600" dirty="0">
                <a:ea typeface="+mj-lt"/>
                <a:cs typeface="+mj-lt"/>
              </a:rPr>
              <a:t> on the </a:t>
            </a:r>
            <a:r>
              <a:rPr lang="it-IT" sz="2600" dirty="0" err="1">
                <a:ea typeface="+mj-lt"/>
                <a:cs typeface="+mj-lt"/>
              </a:rPr>
              <a:t>European</a:t>
            </a:r>
            <a:r>
              <a:rPr lang="it-IT" sz="2600" dirty="0"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DA97F8-D720-23D9-D51B-85BD773C4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algn="just"/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Member States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failed</a:t>
            </a:r>
            <a:r>
              <a:rPr lang="it-IT" dirty="0"/>
              <a:t> to </a:t>
            </a:r>
            <a:r>
              <a:rPr lang="it-IT" dirty="0" err="1"/>
              <a:t>comply</a:t>
            </a:r>
            <a:r>
              <a:rPr lang="it-IT" dirty="0"/>
              <a:t> with a </a:t>
            </a:r>
            <a:r>
              <a:rPr lang="it-IT" dirty="0" err="1"/>
              <a:t>judgment</a:t>
            </a:r>
            <a:r>
              <a:rPr lang="it-IT" dirty="0"/>
              <a:t> of the Court of Justice</a:t>
            </a:r>
          </a:p>
          <a:p>
            <a:pPr algn="just"/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involving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serious</a:t>
            </a:r>
            <a:r>
              <a:rPr lang="it-IT" dirty="0"/>
              <a:t> damage to EU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interests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516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F0DBA-414F-9026-6ACC-BF1F331E1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2D6D05-810A-2414-8519-D879907DD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Directorate</a:t>
            </a:r>
            <a:r>
              <a:rPr lang="it-IT" dirty="0"/>
              <a:t>-General for Environment </a:t>
            </a:r>
            <a:r>
              <a:rPr lang="it-IT" b="1" dirty="0" err="1"/>
              <a:t>also</a:t>
            </a:r>
            <a:r>
              <a:rPr lang="it-IT" b="1" dirty="0"/>
              <a:t> takes action to address environmental governance issues and the </a:t>
            </a:r>
            <a:r>
              <a:rPr lang="it-IT" b="1" dirty="0" err="1"/>
              <a:t>three</a:t>
            </a:r>
            <a:r>
              <a:rPr lang="it-IT" b="1" dirty="0"/>
              <a:t> environmental </a:t>
            </a:r>
            <a:r>
              <a:rPr lang="it-IT" b="1" dirty="0" err="1"/>
              <a:t>pillars</a:t>
            </a:r>
            <a:r>
              <a:rPr lang="it-IT" b="1" dirty="0"/>
              <a:t> of the Green Deal</a:t>
            </a:r>
            <a:r>
              <a:rPr lang="it-IT" dirty="0"/>
              <a:t>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err="1"/>
              <a:t>circular</a:t>
            </a:r>
            <a:r>
              <a:rPr lang="it-IT" dirty="0"/>
              <a:t> economy,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err="1"/>
              <a:t>biodiversity</a:t>
            </a:r>
            <a:r>
              <a:rPr lang="it-IT" dirty="0"/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zero </a:t>
            </a:r>
            <a:r>
              <a:rPr lang="it-IT" dirty="0" err="1"/>
              <a:t>pollution</a:t>
            </a:r>
            <a:r>
              <a:rPr lang="it-IT" dirty="0"/>
              <a:t>.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62899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F0DBA-414F-9026-6ACC-BF1F331E1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2D6D05-810A-2414-8519-D879907DD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 More </a:t>
            </a:r>
            <a:r>
              <a:rPr lang="it-IT" dirty="0" err="1"/>
              <a:t>specifically</a:t>
            </a:r>
            <a:r>
              <a:rPr lang="it-IT" dirty="0"/>
              <a:t>:</a:t>
            </a:r>
          </a:p>
          <a:p>
            <a:pPr algn="just"/>
            <a:r>
              <a:rPr lang="it-IT" b="1" dirty="0" err="1"/>
              <a:t>Circular</a:t>
            </a:r>
            <a:r>
              <a:rPr lang="it-IT" b="1" dirty="0"/>
              <a:t> economy</a:t>
            </a:r>
            <a:r>
              <a:rPr lang="it-IT" dirty="0"/>
              <a:t>: enforcement action </a:t>
            </a:r>
            <a:r>
              <a:rPr lang="it-IT" dirty="0" err="1"/>
              <a:t>focuses</a:t>
            </a:r>
            <a:r>
              <a:rPr lang="it-IT" dirty="0"/>
              <a:t> on </a:t>
            </a:r>
            <a:r>
              <a:rPr lang="it-IT" dirty="0" err="1"/>
              <a:t>ensuring</a:t>
            </a:r>
            <a:r>
              <a:rPr lang="it-IT" dirty="0"/>
              <a:t> the </a:t>
            </a:r>
            <a:r>
              <a:rPr lang="it-IT" b="1" dirty="0"/>
              <a:t>complete </a:t>
            </a:r>
            <a:r>
              <a:rPr lang="it-IT" b="1" dirty="0" err="1"/>
              <a:t>transposition</a:t>
            </a:r>
            <a:r>
              <a:rPr lang="it-IT" b="1" dirty="0"/>
              <a:t> of the </a:t>
            </a:r>
            <a:r>
              <a:rPr lang="it-IT" b="1" dirty="0" err="1"/>
              <a:t>legislation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the </a:t>
            </a:r>
            <a:r>
              <a:rPr lang="it-IT" dirty="0" err="1"/>
              <a:t>closure</a:t>
            </a:r>
            <a:r>
              <a:rPr lang="it-IT" dirty="0"/>
              <a:t> and </a:t>
            </a:r>
            <a:r>
              <a:rPr lang="it-IT" dirty="0" err="1"/>
              <a:t>rehabilitation</a:t>
            </a:r>
            <a:r>
              <a:rPr lang="it-IT" dirty="0"/>
              <a:t> of </a:t>
            </a:r>
            <a:r>
              <a:rPr lang="it-IT" dirty="0" err="1"/>
              <a:t>illegal</a:t>
            </a:r>
            <a:r>
              <a:rPr lang="it-IT" dirty="0"/>
              <a:t> and substandard </a:t>
            </a:r>
            <a:r>
              <a:rPr lang="it-IT" dirty="0" err="1"/>
              <a:t>landfills</a:t>
            </a:r>
            <a:r>
              <a:rPr lang="it-IT" dirty="0"/>
              <a:t>, including the obligation to </a:t>
            </a:r>
            <a:r>
              <a:rPr lang="it-IT" dirty="0" err="1"/>
              <a:t>provide</a:t>
            </a:r>
            <a:r>
              <a:rPr lang="it-IT" dirty="0"/>
              <a:t> appropriate treatment of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before</a:t>
            </a:r>
            <a:r>
              <a:rPr lang="it-IT" dirty="0"/>
              <a:t> </a:t>
            </a:r>
            <a:r>
              <a:rPr lang="it-IT" dirty="0" err="1"/>
              <a:t>landfilling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7834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10498D-2CA5-7749-E60F-43802CB99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Public enforcement of EU environmental law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A59ABF-0C05-4767-2265-F9E48D179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foundation</a:t>
            </a:r>
            <a:r>
              <a:rPr lang="en-GB" dirty="0"/>
              <a:t> for short and long term improvements in Europe's environment people's health and economic prosperity </a:t>
            </a:r>
            <a:r>
              <a:rPr lang="en-GB" b="1" dirty="0"/>
              <a:t>rests on full implementation of policies and better integration of the environment </a:t>
            </a:r>
            <a:r>
              <a:rPr lang="en-GB" dirty="0"/>
              <a:t>into the sectoral policies that contribute most to environmental pressures and impacts.</a:t>
            </a:r>
          </a:p>
          <a:p>
            <a:pPr marL="0" indent="0">
              <a:buNone/>
            </a:pPr>
            <a:r>
              <a:rPr lang="en-GB" dirty="0"/>
              <a:t>(</a:t>
            </a:r>
            <a:r>
              <a:rPr lang="it-IT" dirty="0"/>
              <a:t>EEA, The </a:t>
            </a:r>
            <a:r>
              <a:rPr lang="it-IT" dirty="0" err="1"/>
              <a:t>European</a:t>
            </a:r>
            <a:r>
              <a:rPr lang="it-IT" dirty="0"/>
              <a:t> Environment – 2015)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9505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F0DBA-414F-9026-6ACC-BF1F331E1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2D6D05-810A-2414-8519-D879907DD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  <a:p>
            <a:pPr algn="just"/>
            <a:r>
              <a:rPr lang="it-IT" b="1" dirty="0" err="1"/>
              <a:t>Biodiversity</a:t>
            </a:r>
            <a:r>
              <a:rPr lang="it-IT" dirty="0"/>
              <a:t>: enforcement action </a:t>
            </a:r>
            <a:r>
              <a:rPr lang="it-IT" dirty="0" err="1"/>
              <a:t>addresses</a:t>
            </a:r>
            <a:r>
              <a:rPr lang="it-IT" dirty="0"/>
              <a:t> </a:t>
            </a:r>
            <a:r>
              <a:rPr lang="it-IT" dirty="0" err="1"/>
              <a:t>structural</a:t>
            </a:r>
            <a:r>
              <a:rPr lang="it-IT" dirty="0"/>
              <a:t> </a:t>
            </a:r>
            <a:r>
              <a:rPr lang="it-IT" dirty="0" err="1"/>
              <a:t>shortcomings</a:t>
            </a:r>
            <a:r>
              <a:rPr lang="it-IT" dirty="0"/>
              <a:t> in the implementation of the nature </a:t>
            </a:r>
            <a:r>
              <a:rPr lang="it-IT" dirty="0" err="1"/>
              <a:t>Directives</a:t>
            </a:r>
            <a:r>
              <a:rPr lang="it-IT" dirty="0"/>
              <a:t>, i.e. </a:t>
            </a:r>
            <a:r>
              <a:rPr lang="it-IT" b="1" dirty="0"/>
              <a:t>the </a:t>
            </a:r>
            <a:r>
              <a:rPr lang="it-IT" b="1" dirty="0" err="1"/>
              <a:t>completion</a:t>
            </a:r>
            <a:r>
              <a:rPr lang="it-IT" b="1" dirty="0"/>
              <a:t> of the Natura 2000 network,</a:t>
            </a:r>
            <a:r>
              <a:rPr lang="it-IT" dirty="0"/>
              <a:t> the </a:t>
            </a:r>
            <a:r>
              <a:rPr lang="it-IT" dirty="0" err="1"/>
              <a:t>adequate</a:t>
            </a:r>
            <a:r>
              <a:rPr lang="it-IT" dirty="0"/>
              <a:t> </a:t>
            </a:r>
            <a:r>
              <a:rPr lang="it-IT" dirty="0" err="1"/>
              <a:t>conservation</a:t>
            </a:r>
            <a:r>
              <a:rPr lang="it-IT" dirty="0"/>
              <a:t> of the Special </a:t>
            </a:r>
            <a:r>
              <a:rPr lang="it-IT" dirty="0" err="1"/>
              <a:t>Areas</a:t>
            </a:r>
            <a:r>
              <a:rPr lang="it-IT" dirty="0"/>
              <a:t> of </a:t>
            </a:r>
            <a:r>
              <a:rPr lang="it-IT" dirty="0" err="1"/>
              <a:t>Conservation</a:t>
            </a:r>
            <a:r>
              <a:rPr lang="it-IT" dirty="0"/>
              <a:t>, and the </a:t>
            </a:r>
            <a:r>
              <a:rPr lang="it-IT" dirty="0" err="1"/>
              <a:t>insufficient</a:t>
            </a:r>
            <a:r>
              <a:rPr lang="it-IT" dirty="0"/>
              <a:t> protection of </a:t>
            </a:r>
            <a:r>
              <a:rPr lang="it-IT" dirty="0" err="1"/>
              <a:t>species</a:t>
            </a:r>
            <a:r>
              <a:rPr lang="it-IT" dirty="0"/>
              <a:t> and </a:t>
            </a:r>
            <a:r>
              <a:rPr lang="it-IT" dirty="0" err="1"/>
              <a:t>habitats</a:t>
            </a:r>
            <a:r>
              <a:rPr lang="it-IT" dirty="0"/>
              <a:t> in </a:t>
            </a:r>
            <a:r>
              <a:rPr lang="it-IT" dirty="0" err="1"/>
              <a:t>decline</a:t>
            </a:r>
            <a:r>
              <a:rPr lang="it-IT" dirty="0"/>
              <a:t> due to </a:t>
            </a:r>
            <a:r>
              <a:rPr lang="it-IT" dirty="0" err="1"/>
              <a:t>infrastructure</a:t>
            </a:r>
            <a:r>
              <a:rPr lang="it-IT" dirty="0"/>
              <a:t> projects, </a:t>
            </a:r>
            <a:r>
              <a:rPr lang="it-IT" dirty="0" err="1"/>
              <a:t>agricultural</a:t>
            </a:r>
            <a:r>
              <a:rPr lang="it-IT" dirty="0"/>
              <a:t> practices or </a:t>
            </a:r>
            <a:r>
              <a:rPr lang="it-IT" dirty="0" err="1"/>
              <a:t>illegal</a:t>
            </a:r>
            <a:r>
              <a:rPr lang="it-IT" dirty="0"/>
              <a:t> </a:t>
            </a:r>
            <a:r>
              <a:rPr lang="it-IT" dirty="0" err="1"/>
              <a:t>logging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90672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D33B70-516A-03B1-77F8-5C1F5C0D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lvl="0" indent="-514350">
              <a:spcBef>
                <a:spcPts val="1000"/>
              </a:spcBef>
            </a:pPr>
            <a:br>
              <a:rPr lang="it-IT" sz="2800" dirty="0">
                <a:solidFill>
                  <a:prstClr val="black"/>
                </a:solidFill>
                <a:latin typeface="Aptos" panose="020B0004020202020204"/>
                <a:ea typeface="+mn-ea"/>
                <a:cs typeface="+mn-cs"/>
              </a:rPr>
            </a:b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5FD4EA-59BB-E5A4-5FAF-A0A3059AD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Zero </a:t>
            </a:r>
            <a:r>
              <a:rPr lang="it-IT" b="1" dirty="0" err="1"/>
              <a:t>Pollution</a:t>
            </a:r>
            <a:r>
              <a:rPr lang="it-IT" b="1" dirty="0"/>
              <a:t>: </a:t>
            </a:r>
            <a:r>
              <a:rPr lang="it-IT" dirty="0"/>
              <a:t>enforcement action </a:t>
            </a:r>
            <a:r>
              <a:rPr lang="it-IT" dirty="0" err="1"/>
              <a:t>focuses</a:t>
            </a:r>
            <a:r>
              <a:rPr lang="it-IT" dirty="0"/>
              <a:t> on </a:t>
            </a:r>
            <a:r>
              <a:rPr lang="it-IT" dirty="0" err="1"/>
              <a:t>addressing</a:t>
            </a:r>
            <a:r>
              <a:rPr lang="it-IT" dirty="0"/>
              <a:t> </a:t>
            </a:r>
            <a:r>
              <a:rPr lang="it-IT" dirty="0" err="1"/>
              <a:t>structural</a:t>
            </a:r>
            <a:r>
              <a:rPr lang="it-IT" dirty="0"/>
              <a:t> or </a:t>
            </a:r>
            <a:r>
              <a:rPr lang="it-IT" dirty="0" err="1"/>
              <a:t>systemic</a:t>
            </a:r>
            <a:r>
              <a:rPr lang="it-IT" dirty="0"/>
              <a:t> </a:t>
            </a:r>
            <a:r>
              <a:rPr lang="it-IT" dirty="0" err="1"/>
              <a:t>shortcomings</a:t>
            </a:r>
            <a:r>
              <a:rPr lang="it-IT" dirty="0"/>
              <a:t>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b="1" dirty="0"/>
              <a:t>the </a:t>
            </a:r>
            <a:r>
              <a:rPr lang="it-IT" b="1" dirty="0" err="1"/>
              <a:t>insufficient</a:t>
            </a:r>
            <a:r>
              <a:rPr lang="it-IT" b="1" dirty="0"/>
              <a:t> measures to </a:t>
            </a:r>
            <a:r>
              <a:rPr lang="it-IT" b="1" dirty="0" err="1"/>
              <a:t>meet</a:t>
            </a:r>
            <a:r>
              <a:rPr lang="it-IT" b="1" dirty="0"/>
              <a:t> air </a:t>
            </a:r>
            <a:r>
              <a:rPr lang="it-IT" b="1" dirty="0" err="1"/>
              <a:t>quality</a:t>
            </a:r>
            <a:r>
              <a:rPr lang="it-IT" b="1" dirty="0"/>
              <a:t> standards for </a:t>
            </a:r>
            <a:r>
              <a:rPr lang="it-IT" b="1" dirty="0" err="1"/>
              <a:t>key</a:t>
            </a:r>
            <a:r>
              <a:rPr lang="it-IT" b="1" dirty="0"/>
              <a:t> </a:t>
            </a:r>
            <a:r>
              <a:rPr lang="it-IT" b="1" dirty="0" err="1"/>
              <a:t>pollutants</a:t>
            </a:r>
            <a:r>
              <a:rPr lang="it-IT" dirty="0"/>
              <a:t>, </a:t>
            </a:r>
          </a:p>
          <a:p>
            <a:pPr marL="0" indent="0" algn="just">
              <a:buNone/>
            </a:pPr>
            <a:r>
              <a:rPr lang="it-IT" dirty="0"/>
              <a:t>the failure to </a:t>
            </a:r>
            <a:r>
              <a:rPr lang="it-IT" dirty="0" err="1"/>
              <a:t>ensure</a:t>
            </a:r>
            <a:r>
              <a:rPr lang="it-IT" dirty="0"/>
              <a:t> collection and treatment of urban </a:t>
            </a:r>
            <a:r>
              <a:rPr lang="it-IT" dirty="0" err="1"/>
              <a:t>wastewaters</a:t>
            </a:r>
            <a:r>
              <a:rPr lang="it-IT" dirty="0"/>
              <a:t>; </a:t>
            </a:r>
          </a:p>
          <a:p>
            <a:pPr marL="0" indent="0" algn="just">
              <a:buNone/>
            </a:pPr>
            <a:r>
              <a:rPr lang="it-IT" dirty="0"/>
              <a:t>the non-compliance with planning obligations and measures </a:t>
            </a:r>
            <a:r>
              <a:rPr lang="it-IT" dirty="0" err="1"/>
              <a:t>concerning</a:t>
            </a:r>
            <a:r>
              <a:rPr lang="it-IT" dirty="0"/>
              <a:t> </a:t>
            </a:r>
            <a:r>
              <a:rPr lang="it-IT" dirty="0" err="1"/>
              <a:t>noise</a:t>
            </a:r>
            <a:r>
              <a:rPr lang="it-IT" dirty="0"/>
              <a:t> and </a:t>
            </a:r>
            <a:r>
              <a:rPr lang="it-IT" dirty="0" err="1"/>
              <a:t>pollution</a:t>
            </a:r>
            <a:r>
              <a:rPr lang="it-IT" dirty="0"/>
              <a:t> from </a:t>
            </a:r>
            <a:r>
              <a:rPr lang="it-IT" dirty="0" err="1"/>
              <a:t>nitrates</a:t>
            </a:r>
            <a:r>
              <a:rPr lang="it-IT" dirty="0"/>
              <a:t>; </a:t>
            </a:r>
          </a:p>
          <a:p>
            <a:pPr marL="0" indent="0" algn="just">
              <a:buNone/>
            </a:pPr>
            <a:r>
              <a:rPr lang="it-IT" dirty="0"/>
              <a:t>the non-respect of rules on drinking water or the operation of industrial plants.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93835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4A51D-7D5A-8D63-3A7D-2E7F80CA9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B561F2-DF3C-1D49-8475-A6A89F14F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Environmental </a:t>
            </a:r>
            <a:r>
              <a:rPr lang="it-IT" b="1" dirty="0" err="1"/>
              <a:t>Governance</a:t>
            </a:r>
            <a:r>
              <a:rPr lang="it-IT" dirty="0"/>
              <a:t>: enforcement action supports the implementation of the </a:t>
            </a:r>
            <a:r>
              <a:rPr lang="it-IT" b="1" dirty="0" err="1"/>
              <a:t>horizontal</a:t>
            </a:r>
            <a:r>
              <a:rPr lang="it-IT" b="1" dirty="0"/>
              <a:t> </a:t>
            </a:r>
            <a:r>
              <a:rPr lang="it-IT" b="1" dirty="0" err="1"/>
              <a:t>instruments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underpin</a:t>
            </a:r>
            <a:r>
              <a:rPr lang="it-IT" dirty="0"/>
              <a:t> </a:t>
            </a:r>
            <a:r>
              <a:rPr lang="it-IT" dirty="0" err="1"/>
              <a:t>good</a:t>
            </a:r>
            <a:r>
              <a:rPr lang="it-IT" dirty="0"/>
              <a:t> </a:t>
            </a:r>
            <a:r>
              <a:rPr lang="it-IT" dirty="0" err="1"/>
              <a:t>governance</a:t>
            </a:r>
            <a:r>
              <a:rPr lang="it-IT" dirty="0"/>
              <a:t>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rules on access to information, </a:t>
            </a:r>
          </a:p>
          <a:p>
            <a:pPr algn="just"/>
            <a:r>
              <a:rPr lang="it-IT" dirty="0"/>
              <a:t>public participation, </a:t>
            </a:r>
          </a:p>
          <a:p>
            <a:pPr algn="just"/>
            <a:r>
              <a:rPr lang="it-IT" dirty="0"/>
              <a:t>access to justice, </a:t>
            </a:r>
          </a:p>
          <a:p>
            <a:pPr algn="just"/>
            <a:r>
              <a:rPr lang="it-IT" dirty="0"/>
              <a:t>environmental </a:t>
            </a:r>
            <a:r>
              <a:rPr lang="it-IT" dirty="0" err="1"/>
              <a:t>assessments</a:t>
            </a:r>
            <a:r>
              <a:rPr lang="it-IT" dirty="0"/>
              <a:t> and environmental liability.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36964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2415EA-5E95-DD8A-6299-CF1DE42FC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Sources of </a:t>
            </a:r>
            <a:r>
              <a:rPr lang="it-IT" err="1"/>
              <a:t>infringement</a:t>
            </a:r>
            <a:r>
              <a:rPr lang="it-IT"/>
              <a:t> information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D27FC5-42A0-86EF-ECCC-53F9E2C6E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There</a:t>
            </a:r>
            <a:r>
              <a:rPr lang="it-IT" dirty="0"/>
              <a:t> are a </a:t>
            </a:r>
            <a:r>
              <a:rPr lang="it-IT" b="1" dirty="0" err="1"/>
              <a:t>number</a:t>
            </a:r>
            <a:r>
              <a:rPr lang="it-IT" b="1" dirty="0"/>
              <a:t> of ways </a:t>
            </a:r>
            <a:r>
              <a:rPr lang="it-IT" dirty="0"/>
              <a:t>in </a:t>
            </a:r>
            <a:r>
              <a:rPr lang="it-IT" dirty="0" err="1"/>
              <a:t>which</a:t>
            </a:r>
            <a:r>
              <a:rPr lang="it-IT" dirty="0"/>
              <a:t> 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b="1" dirty="0" err="1"/>
              <a:t>monitors</a:t>
            </a:r>
            <a:r>
              <a:rPr lang="it-IT" dirty="0"/>
              <a:t> the application of EU </a:t>
            </a:r>
            <a:r>
              <a:rPr lang="it-IT" dirty="0" err="1"/>
              <a:t>environment</a:t>
            </a:r>
            <a:r>
              <a:rPr lang="it-IT" dirty="0"/>
              <a:t> law and </a:t>
            </a:r>
            <a:r>
              <a:rPr lang="it-IT" b="1" dirty="0" err="1"/>
              <a:t>detects</a:t>
            </a:r>
            <a:r>
              <a:rPr lang="it-IT" dirty="0"/>
              <a:t> </a:t>
            </a:r>
            <a:r>
              <a:rPr lang="it-IT" dirty="0" err="1"/>
              <a:t>infringements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identifies</a:t>
            </a:r>
            <a:r>
              <a:rPr lang="it-IT" dirty="0"/>
              <a:t> </a:t>
            </a:r>
            <a:r>
              <a:rPr lang="it-IT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based</a:t>
            </a:r>
            <a:r>
              <a:rPr lang="it-IT" dirty="0"/>
              <a:t> on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b="1" dirty="0" err="1"/>
              <a:t>own</a:t>
            </a:r>
            <a:r>
              <a:rPr lang="it-IT" b="1" dirty="0"/>
              <a:t> </a:t>
            </a:r>
            <a:r>
              <a:rPr lang="it-IT" b="1" dirty="0" err="1"/>
              <a:t>investigations</a:t>
            </a:r>
            <a:r>
              <a:rPr lang="it-IT" b="1" dirty="0"/>
              <a:t>.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relies</a:t>
            </a:r>
            <a:r>
              <a:rPr lang="it-IT" dirty="0"/>
              <a:t> on other </a:t>
            </a:r>
            <a:r>
              <a:rPr lang="it-IT" dirty="0" err="1"/>
              <a:t>sources</a:t>
            </a:r>
            <a:r>
              <a:rPr lang="it-IT" dirty="0"/>
              <a:t> of information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b="1" dirty="0" err="1"/>
              <a:t>complaints</a:t>
            </a:r>
            <a:r>
              <a:rPr lang="it-IT" b="1" dirty="0"/>
              <a:t> from </a:t>
            </a:r>
            <a:r>
              <a:rPr lang="it-IT" b="1" dirty="0" err="1"/>
              <a:t>individuals</a:t>
            </a:r>
            <a:r>
              <a:rPr lang="it-IT" dirty="0"/>
              <a:t>, business and </a:t>
            </a:r>
            <a:r>
              <a:rPr lang="it-IT" dirty="0" err="1"/>
              <a:t>organisations</a:t>
            </a:r>
            <a:r>
              <a:rPr lang="it-IT" dirty="0"/>
              <a:t>, </a:t>
            </a:r>
            <a:r>
              <a:rPr lang="it-IT" dirty="0" err="1"/>
              <a:t>petitions</a:t>
            </a:r>
            <a:r>
              <a:rPr lang="it-IT" dirty="0"/>
              <a:t> from the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Parliament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80466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FBA367-E2A7-CC30-3EBC-BCEF6A23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Cases </a:t>
            </a:r>
            <a:r>
              <a:rPr lang="it-IT" err="1"/>
              <a:t>initiated</a:t>
            </a:r>
            <a:r>
              <a:rPr lang="it-IT"/>
              <a:t> by the Commission’s own initiative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9BA96B-D5C9-7A2B-A3EC-442C6DA05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In the </a:t>
            </a:r>
            <a:r>
              <a:rPr lang="it-IT" dirty="0" err="1"/>
              <a:t>vast</a:t>
            </a:r>
            <a:r>
              <a:rPr lang="it-IT" dirty="0"/>
              <a:t> </a:t>
            </a:r>
            <a:r>
              <a:rPr lang="it-IT" dirty="0" err="1"/>
              <a:t>majority</a:t>
            </a:r>
            <a:r>
              <a:rPr lang="it-IT" dirty="0"/>
              <a:t> of </a:t>
            </a:r>
            <a:r>
              <a:rPr lang="it-IT" dirty="0" err="1"/>
              <a:t>cases</a:t>
            </a:r>
            <a:r>
              <a:rPr lang="it-IT" dirty="0"/>
              <a:t>, 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detects</a:t>
            </a:r>
            <a:r>
              <a:rPr lang="it-IT" dirty="0"/>
              <a:t> </a:t>
            </a:r>
            <a:r>
              <a:rPr lang="it-IT" dirty="0" err="1"/>
              <a:t>infringements</a:t>
            </a:r>
            <a:r>
              <a:rPr lang="it-IT" dirty="0"/>
              <a:t> by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own</a:t>
            </a:r>
            <a:r>
              <a:rPr lang="it-IT" dirty="0"/>
              <a:t> </a:t>
            </a:r>
            <a:r>
              <a:rPr lang="it-IT" dirty="0" err="1"/>
              <a:t>means</a:t>
            </a:r>
            <a:r>
              <a:rPr lang="it-IT" dirty="0"/>
              <a:t> and </a:t>
            </a:r>
            <a:r>
              <a:rPr lang="it-IT" dirty="0" err="1"/>
              <a:t>focuses</a:t>
            </a:r>
            <a:r>
              <a:rPr lang="it-IT" dirty="0"/>
              <a:t> on </a:t>
            </a:r>
            <a:r>
              <a:rPr lang="it-IT" dirty="0" err="1"/>
              <a:t>cases</a:t>
            </a:r>
            <a:r>
              <a:rPr lang="it-IT" dirty="0"/>
              <a:t> with a </a:t>
            </a:r>
            <a:r>
              <a:rPr lang="it-IT" dirty="0" err="1"/>
              <a:t>strategic</a:t>
            </a:r>
            <a:r>
              <a:rPr lang="it-IT" dirty="0"/>
              <a:t> or </a:t>
            </a:r>
            <a:r>
              <a:rPr lang="it-IT" dirty="0" err="1"/>
              <a:t>structural</a:t>
            </a:r>
            <a:r>
              <a:rPr lang="it-IT" dirty="0"/>
              <a:t> </a:t>
            </a:r>
            <a:r>
              <a:rPr lang="it-IT" dirty="0" err="1"/>
              <a:t>dimension</a:t>
            </a:r>
            <a:r>
              <a:rPr lang="it-IT" dirty="0"/>
              <a:t>, in </a:t>
            </a:r>
            <a:r>
              <a:rPr lang="it-IT" dirty="0" err="1"/>
              <a:t>accordance</a:t>
            </a:r>
            <a:r>
              <a:rPr lang="it-IT" dirty="0"/>
              <a:t> with the 2016 Communication EU law: “Better results </a:t>
            </a:r>
            <a:r>
              <a:rPr lang="it-IT" dirty="0" err="1"/>
              <a:t>through</a:t>
            </a:r>
            <a:r>
              <a:rPr lang="it-IT" dirty="0"/>
              <a:t> better application”. </a:t>
            </a:r>
          </a:p>
        </p:txBody>
      </p:sp>
    </p:spTree>
    <p:extLst>
      <p:ext uri="{BB962C8B-B14F-4D97-AF65-F5344CB8AC3E}">
        <p14:creationId xmlns:p14="http://schemas.microsoft.com/office/powerpoint/2010/main" val="19019620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FBA367-E2A7-CC30-3EBC-BCEF6A23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Cases </a:t>
            </a:r>
            <a:r>
              <a:rPr lang="it-IT" err="1"/>
              <a:t>initiated</a:t>
            </a:r>
            <a:r>
              <a:rPr lang="it-IT"/>
              <a:t> by the Commission’s own initiative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9BA96B-D5C9-7A2B-A3EC-442C6DA05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First of </a:t>
            </a:r>
            <a:r>
              <a:rPr lang="it-IT" dirty="0" err="1"/>
              <a:t>all</a:t>
            </a:r>
            <a:r>
              <a:rPr lang="it-IT" dirty="0"/>
              <a:t>, the Commission monitors </a:t>
            </a:r>
            <a:r>
              <a:rPr lang="it-IT" b="1" dirty="0" err="1"/>
              <a:t>whether</a:t>
            </a:r>
            <a:r>
              <a:rPr lang="it-IT" b="1" dirty="0"/>
              <a:t> Member States respect the deadline </a:t>
            </a:r>
            <a:r>
              <a:rPr lang="it-IT" dirty="0"/>
              <a:t>set by the EU environmental </a:t>
            </a:r>
            <a:r>
              <a:rPr lang="it-IT" dirty="0" err="1"/>
              <a:t>directives</a:t>
            </a:r>
            <a:r>
              <a:rPr lang="it-IT" dirty="0"/>
              <a:t> to be </a:t>
            </a:r>
            <a:r>
              <a:rPr lang="it-IT" dirty="0" err="1"/>
              <a:t>transposed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national law. 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carries</a:t>
            </a:r>
            <a:r>
              <a:rPr lang="it-IT" dirty="0"/>
              <a:t> out studies and </a:t>
            </a:r>
            <a:r>
              <a:rPr lang="it-IT" dirty="0" err="1"/>
              <a:t>assessments</a:t>
            </a:r>
            <a:r>
              <a:rPr lang="it-IT" dirty="0"/>
              <a:t> to </a:t>
            </a:r>
            <a:r>
              <a:rPr lang="it-IT" dirty="0" err="1"/>
              <a:t>verify</a:t>
            </a:r>
            <a:r>
              <a:rPr lang="it-IT" dirty="0"/>
              <a:t> </a:t>
            </a:r>
            <a:r>
              <a:rPr lang="it-IT" dirty="0" err="1"/>
              <a:t>whether</a:t>
            </a:r>
            <a:r>
              <a:rPr lang="it-IT" dirty="0"/>
              <a:t> the national measures </a:t>
            </a:r>
            <a:r>
              <a:rPr lang="it-IT" dirty="0" err="1"/>
              <a:t>transposing</a:t>
            </a:r>
            <a:r>
              <a:rPr lang="it-IT" dirty="0"/>
              <a:t> EU </a:t>
            </a:r>
            <a:r>
              <a:rPr lang="it-IT" dirty="0" err="1"/>
              <a:t>directives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b="1" dirty="0" err="1"/>
              <a:t>correctly</a:t>
            </a:r>
            <a:r>
              <a:rPr lang="it-IT" b="1" dirty="0"/>
              <a:t> </a:t>
            </a:r>
            <a:r>
              <a:rPr lang="it-IT" b="1" dirty="0" err="1"/>
              <a:t>incorporated</a:t>
            </a:r>
            <a:r>
              <a:rPr lang="it-IT" b="1" dirty="0"/>
              <a:t> the </a:t>
            </a:r>
            <a:r>
              <a:rPr lang="it-IT" b="1" dirty="0" err="1"/>
              <a:t>legal</a:t>
            </a:r>
            <a:r>
              <a:rPr lang="it-IT" b="1" dirty="0"/>
              <a:t> obligations </a:t>
            </a:r>
            <a:r>
              <a:rPr lang="it-IT" b="1" dirty="0" err="1"/>
              <a:t>into</a:t>
            </a:r>
            <a:r>
              <a:rPr lang="it-IT" b="1" dirty="0"/>
              <a:t> national law.</a:t>
            </a:r>
          </a:p>
        </p:txBody>
      </p:sp>
    </p:spTree>
    <p:extLst>
      <p:ext uri="{BB962C8B-B14F-4D97-AF65-F5344CB8AC3E}">
        <p14:creationId xmlns:p14="http://schemas.microsoft.com/office/powerpoint/2010/main" val="12937680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FBA367-E2A7-CC30-3EBC-BCEF6A23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Cases </a:t>
            </a:r>
            <a:r>
              <a:rPr lang="it-IT" err="1"/>
              <a:t>initiated</a:t>
            </a:r>
            <a:r>
              <a:rPr lang="it-IT"/>
              <a:t> by the Commission’s own initiative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9BA96B-D5C9-7A2B-A3EC-442C6DA05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Furthermore</a:t>
            </a:r>
            <a:r>
              <a:rPr lang="it-IT" dirty="0"/>
              <a:t>, the Commission </a:t>
            </a:r>
            <a:r>
              <a:rPr lang="it-IT" dirty="0" err="1"/>
              <a:t>assesses</a:t>
            </a:r>
            <a:r>
              <a:rPr lang="it-IT" dirty="0"/>
              <a:t> the reports and information </a:t>
            </a:r>
            <a:r>
              <a:rPr lang="it-IT" b="1" dirty="0" err="1"/>
              <a:t>sent</a:t>
            </a:r>
            <a:r>
              <a:rPr lang="it-IT" b="1" dirty="0"/>
              <a:t> by </a:t>
            </a:r>
            <a:r>
              <a:rPr lang="it-IT" b="1" dirty="0" err="1"/>
              <a:t>Member</a:t>
            </a:r>
            <a:r>
              <a:rPr lang="it-IT" b="1" dirty="0"/>
              <a:t> States </a:t>
            </a:r>
            <a:r>
              <a:rPr lang="it-IT" dirty="0"/>
              <a:t>with </a:t>
            </a:r>
            <a:r>
              <a:rPr lang="it-IT" dirty="0" err="1"/>
              <a:t>respect</a:t>
            </a:r>
            <a:r>
              <a:rPr lang="it-IT" dirty="0"/>
              <a:t> to the </a:t>
            </a:r>
            <a:r>
              <a:rPr lang="it-IT" dirty="0" err="1"/>
              <a:t>implementation</a:t>
            </a:r>
            <a:r>
              <a:rPr lang="it-IT" dirty="0"/>
              <a:t> of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legislation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06525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66D734-2AED-A1E8-E539-940A0683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Access to </a:t>
            </a:r>
            <a:r>
              <a:rPr lang="it-IT" dirty="0" err="1"/>
              <a:t>justice</a:t>
            </a:r>
            <a:r>
              <a:rPr lang="it-IT" dirty="0"/>
              <a:t> in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matters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001D98-418C-0787-8186-DDE9079AA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intervene</a:t>
            </a:r>
            <a:r>
              <a:rPr lang="it-IT" dirty="0"/>
              <a:t> in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cases</a:t>
            </a:r>
            <a:r>
              <a:rPr lang="it-IT" dirty="0"/>
              <a:t> of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bad</a:t>
            </a:r>
            <a:r>
              <a:rPr lang="it-IT" dirty="0"/>
              <a:t> application of EU law,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b="1" dirty="0" err="1"/>
              <a:t>it</a:t>
            </a:r>
            <a:r>
              <a:rPr lang="it-IT" b="1" dirty="0"/>
              <a:t> </a:t>
            </a:r>
            <a:r>
              <a:rPr lang="it-IT" b="1" dirty="0" err="1"/>
              <a:t>uses</a:t>
            </a:r>
            <a:r>
              <a:rPr lang="it-IT" b="1" dirty="0"/>
              <a:t> the </a:t>
            </a:r>
            <a:r>
              <a:rPr lang="it-IT" b="1" dirty="0" err="1"/>
              <a:t>evidence</a:t>
            </a:r>
            <a:r>
              <a:rPr lang="it-IT" b="1" dirty="0"/>
              <a:t> and information </a:t>
            </a:r>
            <a:r>
              <a:rPr lang="it-IT" b="1" dirty="0" err="1"/>
              <a:t>received</a:t>
            </a:r>
            <a:r>
              <a:rPr lang="it-IT" b="1" dirty="0"/>
              <a:t> </a:t>
            </a:r>
            <a:r>
              <a:rPr lang="it-IT" b="1" dirty="0" err="1"/>
              <a:t>through</a:t>
            </a:r>
            <a:r>
              <a:rPr lang="it-IT" b="1" dirty="0"/>
              <a:t> </a:t>
            </a:r>
            <a:r>
              <a:rPr lang="it-IT" b="1" dirty="0" err="1"/>
              <a:t>complaints</a:t>
            </a:r>
            <a:r>
              <a:rPr lang="it-IT" b="1" dirty="0"/>
              <a:t>, </a:t>
            </a:r>
            <a:r>
              <a:rPr lang="it-IT" b="1" dirty="0" err="1"/>
              <a:t>parliamentary</a:t>
            </a:r>
            <a:r>
              <a:rPr lang="it-IT" b="1" dirty="0"/>
              <a:t> </a:t>
            </a:r>
            <a:r>
              <a:rPr lang="it-IT" b="1" dirty="0" err="1"/>
              <a:t>questions</a:t>
            </a:r>
            <a:r>
              <a:rPr lang="it-IT" b="1" dirty="0"/>
              <a:t>, </a:t>
            </a:r>
            <a:r>
              <a:rPr lang="it-IT" b="1" dirty="0" err="1"/>
              <a:t>petitions</a:t>
            </a:r>
            <a:r>
              <a:rPr lang="it-IT" b="1" dirty="0"/>
              <a:t> and other </a:t>
            </a:r>
            <a:r>
              <a:rPr lang="it-IT" b="1" dirty="0" err="1"/>
              <a:t>correspondence</a:t>
            </a:r>
            <a:r>
              <a:rPr lang="it-IT" b="1" dirty="0"/>
              <a:t>. </a:t>
            </a:r>
          </a:p>
          <a:p>
            <a:pPr marL="0" indent="0" algn="just">
              <a:buNone/>
            </a:pPr>
            <a:endParaRPr lang="it-IT" b="1" dirty="0"/>
          </a:p>
          <a:p>
            <a:pPr marL="0" lvl="0" indent="0" algn="just">
              <a:buNone/>
            </a:pPr>
            <a:r>
              <a:rPr lang="it-IT" dirty="0">
                <a:solidFill>
                  <a:prstClr val="black"/>
                </a:solidFill>
              </a:rPr>
              <a:t>The </a:t>
            </a:r>
            <a:r>
              <a:rPr lang="it-IT" dirty="0" err="1">
                <a:solidFill>
                  <a:prstClr val="black"/>
                </a:solidFill>
              </a:rPr>
              <a:t>Commission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aims</a:t>
            </a:r>
            <a:r>
              <a:rPr lang="it-IT" dirty="0">
                <a:solidFill>
                  <a:prstClr val="black"/>
                </a:solidFill>
              </a:rPr>
              <a:t> to </a:t>
            </a:r>
            <a:r>
              <a:rPr lang="it-IT" dirty="0" err="1">
                <a:solidFill>
                  <a:prstClr val="black"/>
                </a:solidFill>
              </a:rPr>
              <a:t>identify</a:t>
            </a:r>
            <a:r>
              <a:rPr lang="it-IT" dirty="0">
                <a:solidFill>
                  <a:prstClr val="black"/>
                </a:solidFill>
              </a:rPr>
              <a:t> issues of </a:t>
            </a:r>
            <a:r>
              <a:rPr lang="it-IT" dirty="0" err="1">
                <a:solidFill>
                  <a:prstClr val="black"/>
                </a:solidFill>
              </a:rPr>
              <a:t>wider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principle</a:t>
            </a:r>
            <a:r>
              <a:rPr lang="it-IT" dirty="0">
                <a:solidFill>
                  <a:prstClr val="black"/>
                </a:solidFill>
              </a:rPr>
              <a:t>, a </a:t>
            </a:r>
            <a:r>
              <a:rPr lang="it-IT" dirty="0" err="1">
                <a:solidFill>
                  <a:prstClr val="black"/>
                </a:solidFill>
              </a:rPr>
              <a:t>problem</a:t>
            </a:r>
            <a:r>
              <a:rPr lang="it-IT" dirty="0">
                <a:solidFill>
                  <a:prstClr val="black"/>
                </a:solidFill>
              </a:rPr>
              <a:t> of </a:t>
            </a:r>
            <a:r>
              <a:rPr lang="it-IT" dirty="0" err="1">
                <a:solidFill>
                  <a:prstClr val="black"/>
                </a:solidFill>
              </a:rPr>
              <a:t>compliance</a:t>
            </a:r>
            <a:r>
              <a:rPr lang="it-IT" dirty="0">
                <a:solidFill>
                  <a:prstClr val="black"/>
                </a:solidFill>
              </a:rPr>
              <a:t> of </a:t>
            </a:r>
            <a:r>
              <a:rPr lang="it-IT" dirty="0" err="1">
                <a:solidFill>
                  <a:prstClr val="black"/>
                </a:solidFill>
              </a:rPr>
              <a:t>national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legislation</a:t>
            </a:r>
            <a:r>
              <a:rPr lang="it-IT" dirty="0">
                <a:solidFill>
                  <a:prstClr val="black"/>
                </a:solidFill>
              </a:rPr>
              <a:t> with EU law or </a:t>
            </a:r>
            <a:r>
              <a:rPr lang="it-IT" dirty="0" err="1">
                <a:solidFill>
                  <a:prstClr val="black"/>
                </a:solidFill>
              </a:rPr>
              <a:t>systematic</a:t>
            </a:r>
            <a:r>
              <a:rPr lang="it-IT" dirty="0">
                <a:solidFill>
                  <a:prstClr val="black"/>
                </a:solidFill>
              </a:rPr>
              <a:t> failure to </a:t>
            </a:r>
            <a:r>
              <a:rPr lang="it-IT" dirty="0" err="1">
                <a:solidFill>
                  <a:prstClr val="black"/>
                </a:solidFill>
              </a:rPr>
              <a:t>comply</a:t>
            </a:r>
            <a:r>
              <a:rPr lang="it-IT" dirty="0">
                <a:solidFill>
                  <a:prstClr val="black"/>
                </a:solidFill>
              </a:rPr>
              <a:t> with EU law, </a:t>
            </a:r>
            <a:r>
              <a:rPr lang="it-IT" dirty="0" err="1">
                <a:solidFill>
                  <a:prstClr val="black"/>
                </a:solidFill>
              </a:rPr>
              <a:t>which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would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justify</a:t>
            </a:r>
            <a:r>
              <a:rPr lang="it-IT" b="1" dirty="0">
                <a:solidFill>
                  <a:prstClr val="black"/>
                </a:solidFill>
              </a:rPr>
              <a:t> the opening of an </a:t>
            </a:r>
            <a:r>
              <a:rPr lang="it-IT" b="1" dirty="0" err="1">
                <a:solidFill>
                  <a:prstClr val="black"/>
                </a:solidFill>
              </a:rPr>
              <a:t>infringement</a:t>
            </a:r>
            <a:r>
              <a:rPr lang="it-IT" b="1" dirty="0">
                <a:solidFill>
                  <a:prstClr val="black"/>
                </a:solidFill>
              </a:rPr>
              <a:t> procedure.</a:t>
            </a: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176439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D720D9-9E7D-C609-E744-A51FA4897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Annual</a:t>
            </a:r>
            <a:r>
              <a:rPr lang="it-IT" dirty="0"/>
              <a:t> report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EAABB0-1953-EB4B-E5A0-ED9C876BB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Each</a:t>
            </a:r>
            <a:r>
              <a:rPr lang="it-IT" dirty="0"/>
              <a:t> </a:t>
            </a:r>
            <a:r>
              <a:rPr lang="it-IT" dirty="0" err="1"/>
              <a:t>year</a:t>
            </a:r>
            <a:r>
              <a:rPr lang="it-IT" dirty="0"/>
              <a:t> the Commission </a:t>
            </a:r>
            <a:r>
              <a:rPr lang="it-IT" dirty="0" err="1"/>
              <a:t>publishes</a:t>
            </a:r>
            <a:r>
              <a:rPr lang="it-IT" dirty="0"/>
              <a:t> an </a:t>
            </a:r>
            <a:r>
              <a:rPr lang="it-IT" b="1" dirty="0" err="1"/>
              <a:t>Annual</a:t>
            </a:r>
            <a:r>
              <a:rPr lang="it-IT" b="1" dirty="0"/>
              <a:t> Report on monitoring the </a:t>
            </a:r>
            <a:r>
              <a:rPr lang="it-IT" b="1" dirty="0" err="1"/>
              <a:t>application</a:t>
            </a:r>
            <a:r>
              <a:rPr lang="it-IT" b="1" dirty="0"/>
              <a:t> of EU </a:t>
            </a:r>
            <a:r>
              <a:rPr lang="it-IT" b="1" dirty="0" err="1"/>
              <a:t>law</a:t>
            </a:r>
            <a:r>
              <a:rPr lang="it-IT" b="1" dirty="0"/>
              <a:t>. </a:t>
            </a:r>
            <a:r>
              <a:rPr lang="it-IT" dirty="0"/>
              <a:t>The Report </a:t>
            </a:r>
            <a:r>
              <a:rPr lang="it-IT" dirty="0" err="1"/>
              <a:t>contains</a:t>
            </a:r>
            <a:r>
              <a:rPr lang="it-IT" dirty="0"/>
              <a:t> a </a:t>
            </a:r>
            <a:r>
              <a:rPr lang="it-IT" b="1" dirty="0" err="1"/>
              <a:t>specific</a:t>
            </a:r>
            <a:r>
              <a:rPr lang="it-IT" b="1" dirty="0"/>
              <a:t> </a:t>
            </a:r>
            <a:r>
              <a:rPr lang="it-IT" b="1" dirty="0" err="1"/>
              <a:t>chapter</a:t>
            </a:r>
            <a:r>
              <a:rPr lang="it-IT" b="1" dirty="0"/>
              <a:t> </a:t>
            </a:r>
            <a:r>
              <a:rPr lang="it-IT" dirty="0"/>
              <a:t>on the work of the </a:t>
            </a:r>
            <a:r>
              <a:rPr lang="it-IT" b="1" dirty="0" err="1"/>
              <a:t>Directorate</a:t>
            </a:r>
            <a:r>
              <a:rPr lang="it-IT" b="1" dirty="0"/>
              <a:t>-General for the Environment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/>
              <a:t>Information on the enforcement activities of the </a:t>
            </a:r>
            <a:r>
              <a:rPr lang="it-IT" dirty="0" err="1"/>
              <a:t>Directorate</a:t>
            </a:r>
            <a:r>
              <a:rPr lang="it-IT" dirty="0"/>
              <a:t>-General for the Environment are available in the </a:t>
            </a:r>
            <a:r>
              <a:rPr lang="it-IT" b="1" dirty="0" err="1"/>
              <a:t>Annual</a:t>
            </a:r>
            <a:r>
              <a:rPr lang="it-IT" b="1" dirty="0"/>
              <a:t> Management Plans</a:t>
            </a:r>
            <a:r>
              <a:rPr lang="it-IT" dirty="0"/>
              <a:t> and the </a:t>
            </a:r>
            <a:r>
              <a:rPr lang="it-IT" b="1" dirty="0" err="1"/>
              <a:t>Annual</a:t>
            </a:r>
            <a:r>
              <a:rPr lang="it-IT" b="1" dirty="0"/>
              <a:t> Activity Reports.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28655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Clean</a:t>
            </a:r>
            <a:r>
              <a:rPr lang="it-IT" b="1" dirty="0"/>
              <a:t> air and water:</a:t>
            </a:r>
            <a:r>
              <a:rPr lang="it-IT" dirty="0"/>
              <a:t> 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took</a:t>
            </a:r>
            <a:r>
              <a:rPr lang="it-IT" dirty="0"/>
              <a:t> the </a:t>
            </a:r>
            <a:r>
              <a:rPr lang="it-IT" dirty="0" err="1"/>
              <a:t>next</a:t>
            </a:r>
            <a:r>
              <a:rPr lang="it-IT" dirty="0"/>
              <a:t> step in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proceedings</a:t>
            </a:r>
            <a:r>
              <a:rPr lang="it-IT" dirty="0"/>
              <a:t>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dirty="0" err="1"/>
              <a:t>Croatia</a:t>
            </a:r>
            <a:r>
              <a:rPr lang="it-IT" dirty="0"/>
              <a:t> for </a:t>
            </a:r>
            <a:r>
              <a:rPr lang="it-IT" dirty="0" err="1"/>
              <a:t>poor</a:t>
            </a:r>
            <a:r>
              <a:rPr lang="it-IT" dirty="0"/>
              <a:t> air </a:t>
            </a:r>
            <a:r>
              <a:rPr lang="it-IT" dirty="0" err="1"/>
              <a:t>quality</a:t>
            </a:r>
            <a:r>
              <a:rPr lang="it-IT" dirty="0"/>
              <a:t> due to high </a:t>
            </a:r>
            <a:r>
              <a:rPr lang="it-IT" dirty="0" err="1"/>
              <a:t>levels</a:t>
            </a:r>
            <a:r>
              <a:rPr lang="it-IT" dirty="0"/>
              <a:t> of </a:t>
            </a:r>
            <a:r>
              <a:rPr lang="it-IT" dirty="0" err="1"/>
              <a:t>particulate</a:t>
            </a:r>
            <a:r>
              <a:rPr lang="it-IT" dirty="0"/>
              <a:t> </a:t>
            </a:r>
            <a:r>
              <a:rPr lang="it-IT" dirty="0" err="1"/>
              <a:t>matter</a:t>
            </a:r>
            <a:r>
              <a:rPr lang="it-IT" dirty="0"/>
              <a:t> (PM10) and fine </a:t>
            </a:r>
            <a:r>
              <a:rPr lang="it-IT" dirty="0" err="1"/>
              <a:t>particulate</a:t>
            </a:r>
            <a:r>
              <a:rPr lang="it-IT" dirty="0"/>
              <a:t> </a:t>
            </a:r>
            <a:r>
              <a:rPr lang="it-IT" dirty="0" err="1"/>
              <a:t>matter</a:t>
            </a:r>
            <a:r>
              <a:rPr lang="it-IT" dirty="0"/>
              <a:t> (PM2.5). </a:t>
            </a:r>
          </a:p>
        </p:txBody>
      </p:sp>
    </p:spTree>
    <p:extLst>
      <p:ext uri="{BB962C8B-B14F-4D97-AF65-F5344CB8AC3E}">
        <p14:creationId xmlns:p14="http://schemas.microsoft.com/office/powerpoint/2010/main" val="414476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CC406B-C1D2-2841-D9A0-4BB13145F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of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6405DE-C52E-350A-C67A-CDF23FF8B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 </a:t>
            </a:r>
            <a:r>
              <a:rPr lang="en-GB" dirty="0"/>
              <a:t>evident that without </a:t>
            </a:r>
            <a:r>
              <a:rPr lang="en-GB" b="1" dirty="0"/>
              <a:t>adequate enforcement </a:t>
            </a:r>
            <a:r>
              <a:rPr lang="en-GB" dirty="0"/>
              <a:t>EU environmental law will be </a:t>
            </a:r>
            <a:r>
              <a:rPr lang="en-GB" b="1" dirty="0"/>
              <a:t>ineffective</a:t>
            </a:r>
            <a:r>
              <a:rPr lang="en-GB" dirty="0"/>
              <a:t>.</a:t>
            </a:r>
          </a:p>
          <a:p>
            <a:pPr marL="0" indent="0" algn="just">
              <a:buNone/>
            </a:pPr>
            <a:r>
              <a:rPr lang="en-GB" dirty="0"/>
              <a:t>The need to improve the governance and enforcement of environmental law </a:t>
            </a:r>
            <a:r>
              <a:rPr lang="en-GB" b="1" dirty="0"/>
              <a:t>has been a major theme in recent years.</a:t>
            </a:r>
          </a:p>
          <a:p>
            <a:pPr marL="0" indent="0" algn="just">
              <a:buNone/>
            </a:pPr>
            <a:endParaRPr lang="en-GB" b="1" dirty="0"/>
          </a:p>
          <a:p>
            <a:pPr marL="0" indent="0" algn="just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2286067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Clean</a:t>
            </a:r>
            <a:r>
              <a:rPr lang="it-IT" b="1" dirty="0"/>
              <a:t> air and water</a:t>
            </a:r>
            <a:r>
              <a:rPr lang="it-IT" dirty="0"/>
              <a:t>: 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called on </a:t>
            </a:r>
            <a:r>
              <a:rPr lang="it-IT" b="1" dirty="0"/>
              <a:t>Poland</a:t>
            </a:r>
            <a:r>
              <a:rPr lang="it-IT" dirty="0"/>
              <a:t> to </a:t>
            </a:r>
            <a:r>
              <a:rPr lang="it-IT" b="1" dirty="0" err="1"/>
              <a:t>remove</a:t>
            </a:r>
            <a:r>
              <a:rPr lang="it-IT" b="1" dirty="0"/>
              <a:t> </a:t>
            </a:r>
            <a:r>
              <a:rPr lang="it-IT" b="1" dirty="0" err="1"/>
              <a:t>barriers</a:t>
            </a:r>
            <a:r>
              <a:rPr lang="it-IT" b="1" dirty="0"/>
              <a:t> to access to justice in relation to air </a:t>
            </a:r>
            <a:r>
              <a:rPr lang="it-IT" b="1" dirty="0" err="1"/>
              <a:t>quality</a:t>
            </a:r>
            <a:r>
              <a:rPr lang="it-IT" b="1" dirty="0"/>
              <a:t> plans </a:t>
            </a:r>
            <a:r>
              <a:rPr lang="it-IT" dirty="0"/>
              <a:t>under the Ambient Air Quality Directive. 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took</a:t>
            </a:r>
            <a:r>
              <a:rPr lang="it-IT" dirty="0"/>
              <a:t> the </a:t>
            </a:r>
            <a:r>
              <a:rPr lang="it-IT" dirty="0" err="1"/>
              <a:t>next</a:t>
            </a:r>
            <a:r>
              <a:rPr lang="it-IT" dirty="0"/>
              <a:t> step in the procedure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b="1" dirty="0"/>
              <a:t>Cyprus</a:t>
            </a:r>
            <a:r>
              <a:rPr lang="it-IT" dirty="0"/>
              <a:t> for </a:t>
            </a:r>
            <a:r>
              <a:rPr lang="it-IT" b="1" dirty="0" err="1"/>
              <a:t>failing</a:t>
            </a:r>
            <a:r>
              <a:rPr lang="it-IT" b="1" dirty="0"/>
              <a:t> to </a:t>
            </a:r>
            <a:r>
              <a:rPr lang="it-IT" b="1" dirty="0" err="1"/>
              <a:t>fully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the Medium </a:t>
            </a:r>
            <a:r>
              <a:rPr lang="it-IT" b="1" dirty="0" err="1"/>
              <a:t>Combustion</a:t>
            </a:r>
            <a:r>
              <a:rPr lang="it-IT" b="1" dirty="0"/>
              <a:t> Plants Directive</a:t>
            </a:r>
            <a:r>
              <a:rPr lang="it-IT" dirty="0"/>
              <a:t>. The Directive </a:t>
            </a:r>
            <a:r>
              <a:rPr lang="it-IT" dirty="0" err="1"/>
              <a:t>establishes</a:t>
            </a:r>
            <a:r>
              <a:rPr lang="it-IT" dirty="0"/>
              <a:t> </a:t>
            </a:r>
            <a:r>
              <a:rPr lang="it-IT" dirty="0" err="1"/>
              <a:t>emission</a:t>
            </a:r>
            <a:r>
              <a:rPr lang="it-IT" dirty="0"/>
              <a:t> </a:t>
            </a:r>
            <a:r>
              <a:rPr lang="it-IT" dirty="0" err="1"/>
              <a:t>limits</a:t>
            </a:r>
            <a:r>
              <a:rPr lang="it-IT" dirty="0"/>
              <a:t> for medium </a:t>
            </a:r>
            <a:r>
              <a:rPr lang="it-IT" dirty="0" err="1"/>
              <a:t>combustion</a:t>
            </a:r>
            <a:r>
              <a:rPr lang="it-IT" dirty="0"/>
              <a:t> </a:t>
            </a:r>
            <a:r>
              <a:rPr lang="it-IT" dirty="0" err="1"/>
              <a:t>plants</a:t>
            </a:r>
            <a:r>
              <a:rPr lang="it-IT" dirty="0"/>
              <a:t> to reduce air </a:t>
            </a:r>
            <a:r>
              <a:rPr lang="it-IT" dirty="0" err="1"/>
              <a:t>pollution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419864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Clean</a:t>
            </a:r>
            <a:r>
              <a:rPr lang="it-IT" b="1" dirty="0"/>
              <a:t> air and water:</a:t>
            </a:r>
            <a:r>
              <a:rPr lang="it-IT" dirty="0"/>
              <a:t> 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decided</a:t>
            </a:r>
            <a:r>
              <a:rPr lang="it-IT" dirty="0"/>
              <a:t> to </a:t>
            </a:r>
            <a:r>
              <a:rPr lang="it-IT" b="1" dirty="0" err="1"/>
              <a:t>refer</a:t>
            </a:r>
            <a:r>
              <a:rPr lang="it-IT" b="1" dirty="0"/>
              <a:t> </a:t>
            </a:r>
            <a:r>
              <a:rPr lang="it-IT" b="1" dirty="0" err="1"/>
              <a:t>Spain</a:t>
            </a:r>
            <a:r>
              <a:rPr lang="it-IT" b="1" dirty="0"/>
              <a:t>, Malta and Poland to the Court of Justice</a:t>
            </a:r>
            <a:r>
              <a:rPr lang="it-IT" dirty="0"/>
              <a:t> of the </a:t>
            </a:r>
            <a:r>
              <a:rPr lang="it-IT" dirty="0" err="1"/>
              <a:t>European</a:t>
            </a:r>
            <a:r>
              <a:rPr lang="it-IT" dirty="0"/>
              <a:t> Union over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b="1" dirty="0"/>
              <a:t>treatment of </a:t>
            </a:r>
            <a:r>
              <a:rPr lang="it-IT" b="1" dirty="0" err="1"/>
              <a:t>waste</a:t>
            </a:r>
            <a:r>
              <a:rPr lang="it-IT" b="1" dirty="0"/>
              <a:t> water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took</a:t>
            </a:r>
            <a:r>
              <a:rPr lang="it-IT" dirty="0"/>
              <a:t> the </a:t>
            </a:r>
            <a:r>
              <a:rPr lang="it-IT" dirty="0" err="1"/>
              <a:t>next</a:t>
            </a:r>
            <a:r>
              <a:rPr lang="it-IT" dirty="0"/>
              <a:t> step in the procedure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b="1" dirty="0" err="1"/>
              <a:t>Hungary</a:t>
            </a:r>
            <a:r>
              <a:rPr lang="it-IT" dirty="0"/>
              <a:t> for </a:t>
            </a:r>
            <a:r>
              <a:rPr lang="it-IT" dirty="0" err="1"/>
              <a:t>substances</a:t>
            </a:r>
            <a:r>
              <a:rPr lang="it-IT" dirty="0"/>
              <a:t> in drinking water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pose a potential health </a:t>
            </a:r>
            <a:r>
              <a:rPr lang="it-IT" dirty="0" err="1"/>
              <a:t>danger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4763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Protecting</a:t>
            </a:r>
            <a:r>
              <a:rPr lang="it-IT" b="1" dirty="0"/>
              <a:t> </a:t>
            </a:r>
            <a:r>
              <a:rPr lang="it-IT" b="1" dirty="0" err="1"/>
              <a:t>biodiversity</a:t>
            </a:r>
            <a:r>
              <a:rPr lang="it-IT" b="1" dirty="0"/>
              <a:t>:</a:t>
            </a:r>
          </a:p>
          <a:p>
            <a:pPr marL="0" indent="0" algn="just">
              <a:buNone/>
            </a:pPr>
            <a:r>
              <a:rPr lang="it-IT" dirty="0"/>
              <a:t>The Commission called on the Netherlands and </a:t>
            </a:r>
            <a:r>
              <a:rPr lang="it-IT" dirty="0" err="1"/>
              <a:t>Sweden</a:t>
            </a:r>
            <a:r>
              <a:rPr lang="it-IT" dirty="0"/>
              <a:t> </a:t>
            </a:r>
            <a:r>
              <a:rPr lang="it-IT" b="1" dirty="0"/>
              <a:t>to </a:t>
            </a:r>
            <a:r>
              <a:rPr lang="it-IT" b="1" dirty="0" err="1"/>
              <a:t>properly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</a:t>
            </a:r>
            <a:r>
              <a:rPr lang="it-IT" b="1" dirty="0" err="1"/>
              <a:t>these</a:t>
            </a:r>
            <a:r>
              <a:rPr lang="it-IT" b="1" dirty="0"/>
              <a:t> rules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In </a:t>
            </a:r>
            <a:r>
              <a:rPr lang="it-IT" dirty="0" err="1"/>
              <a:t>parallel</a:t>
            </a:r>
            <a:r>
              <a:rPr lang="it-IT" dirty="0"/>
              <a:t>, the Commission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able</a:t>
            </a:r>
            <a:r>
              <a:rPr lang="it-IT" dirty="0"/>
              <a:t> to close </a:t>
            </a:r>
            <a:r>
              <a:rPr lang="it-IT" dirty="0" err="1"/>
              <a:t>five</a:t>
            </a:r>
            <a:r>
              <a:rPr lang="it-IT" dirty="0"/>
              <a:t> </a:t>
            </a:r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because</a:t>
            </a:r>
            <a:r>
              <a:rPr lang="it-IT" dirty="0"/>
              <a:t> Member States </a:t>
            </a:r>
            <a:r>
              <a:rPr lang="it-IT" b="1" dirty="0" err="1"/>
              <a:t>brought</a:t>
            </a:r>
            <a:r>
              <a:rPr lang="it-IT" b="1" dirty="0"/>
              <a:t> </a:t>
            </a:r>
            <a:r>
              <a:rPr lang="it-IT" b="1" dirty="0" err="1"/>
              <a:t>their</a:t>
            </a:r>
            <a:r>
              <a:rPr lang="it-IT" b="1" dirty="0"/>
              <a:t> rules in line with EU law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ensured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people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 right can </a:t>
            </a:r>
            <a:r>
              <a:rPr lang="it-IT" dirty="0" err="1"/>
              <a:t>submit</a:t>
            </a:r>
            <a:r>
              <a:rPr lang="it-IT" dirty="0"/>
              <a:t> information and </a:t>
            </a:r>
            <a:r>
              <a:rPr lang="it-IT" dirty="0" err="1"/>
              <a:t>request</a:t>
            </a:r>
            <a:r>
              <a:rPr lang="it-IT" dirty="0"/>
              <a:t> the authorities to take action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comes</a:t>
            </a:r>
            <a:r>
              <a:rPr lang="it-IT" dirty="0"/>
              <a:t> to environmental damage.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26393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Protecting</a:t>
            </a:r>
            <a:r>
              <a:rPr lang="it-IT" b="1" dirty="0"/>
              <a:t> </a:t>
            </a:r>
            <a:r>
              <a:rPr lang="it-IT" b="1" dirty="0" err="1"/>
              <a:t>biodiversity</a:t>
            </a:r>
            <a:r>
              <a:rPr lang="it-IT" b="1" dirty="0"/>
              <a:t>: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decided</a:t>
            </a:r>
            <a:r>
              <a:rPr lang="it-IT" dirty="0"/>
              <a:t> to </a:t>
            </a:r>
            <a:r>
              <a:rPr lang="it-IT" b="1" dirty="0" err="1"/>
              <a:t>refer</a:t>
            </a:r>
            <a:r>
              <a:rPr lang="it-IT" b="1" dirty="0"/>
              <a:t> </a:t>
            </a:r>
            <a:r>
              <a:rPr lang="it-IT" b="1" dirty="0" err="1"/>
              <a:t>Greece</a:t>
            </a:r>
            <a:r>
              <a:rPr lang="it-IT" b="1" dirty="0"/>
              <a:t> to the Court of Justice</a:t>
            </a:r>
            <a:r>
              <a:rPr lang="it-IT" dirty="0"/>
              <a:t> for </a:t>
            </a:r>
            <a:r>
              <a:rPr lang="it-IT" b="1" dirty="0" err="1"/>
              <a:t>failing</a:t>
            </a:r>
            <a:r>
              <a:rPr lang="it-IT" b="1" dirty="0"/>
              <a:t> to </a:t>
            </a:r>
            <a:r>
              <a:rPr lang="it-IT" b="1" dirty="0" err="1"/>
              <a:t>correctly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the Environmental Impact </a:t>
            </a:r>
            <a:r>
              <a:rPr lang="it-IT" b="1" dirty="0" err="1"/>
              <a:t>Assessment</a:t>
            </a:r>
            <a:r>
              <a:rPr lang="it-IT" b="1" dirty="0"/>
              <a:t> Directive.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</a:t>
            </a:r>
            <a:r>
              <a:rPr lang="it-IT" dirty="0"/>
              <a:t> called on </a:t>
            </a:r>
            <a:r>
              <a:rPr lang="it-IT" dirty="0" err="1"/>
              <a:t>Spain</a:t>
            </a:r>
            <a:r>
              <a:rPr lang="it-IT" dirty="0"/>
              <a:t> to </a:t>
            </a:r>
            <a:r>
              <a:rPr lang="it-IT" b="1" dirty="0" err="1"/>
              <a:t>remedy</a:t>
            </a:r>
            <a:r>
              <a:rPr lang="it-IT" b="1" dirty="0"/>
              <a:t> the </a:t>
            </a:r>
            <a:r>
              <a:rPr lang="it-IT" b="1" dirty="0" err="1"/>
              <a:t>harmful</a:t>
            </a:r>
            <a:r>
              <a:rPr lang="it-IT" b="1" dirty="0"/>
              <a:t> effects of a hotel complex</a:t>
            </a:r>
            <a:r>
              <a:rPr lang="it-IT" dirty="0"/>
              <a:t> in the </a:t>
            </a:r>
            <a:r>
              <a:rPr lang="it-IT" dirty="0" err="1"/>
              <a:t>Canary</a:t>
            </a:r>
            <a:r>
              <a:rPr lang="it-IT" dirty="0"/>
              <a:t> </a:t>
            </a:r>
            <a:r>
              <a:rPr lang="it-IT" dirty="0" err="1"/>
              <a:t>Islands</a:t>
            </a:r>
            <a:r>
              <a:rPr lang="it-IT" dirty="0"/>
              <a:t> on the </a:t>
            </a:r>
            <a:r>
              <a:rPr lang="it-IT" dirty="0" err="1"/>
              <a:t>environment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383686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Protecting</a:t>
            </a:r>
            <a:r>
              <a:rPr lang="it-IT" b="1" dirty="0"/>
              <a:t> </a:t>
            </a:r>
            <a:r>
              <a:rPr lang="it-IT" b="1" dirty="0" err="1"/>
              <a:t>biodiversity</a:t>
            </a:r>
            <a:r>
              <a:rPr lang="it-IT" b="1" dirty="0"/>
              <a:t>:</a:t>
            </a:r>
          </a:p>
          <a:p>
            <a:pPr marL="0" lvl="0" indent="0" algn="just">
              <a:buNone/>
            </a:pPr>
            <a:r>
              <a:rPr lang="it-IT" dirty="0">
                <a:solidFill>
                  <a:prstClr val="black"/>
                </a:solidFill>
              </a:rPr>
              <a:t>The </a:t>
            </a:r>
            <a:r>
              <a:rPr lang="it-IT" dirty="0" err="1">
                <a:solidFill>
                  <a:prstClr val="black"/>
                </a:solidFill>
              </a:rPr>
              <a:t>Commission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also</a:t>
            </a:r>
            <a:r>
              <a:rPr lang="it-IT" dirty="0">
                <a:solidFill>
                  <a:prstClr val="black"/>
                </a:solidFill>
              </a:rPr>
              <a:t> called on France </a:t>
            </a:r>
            <a:r>
              <a:rPr lang="it-IT" b="1" dirty="0">
                <a:solidFill>
                  <a:prstClr val="black"/>
                </a:solidFill>
              </a:rPr>
              <a:t>to </a:t>
            </a:r>
            <a:r>
              <a:rPr lang="it-IT" b="1" dirty="0" err="1">
                <a:solidFill>
                  <a:prstClr val="black"/>
                </a:solidFill>
              </a:rPr>
              <a:t>bring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its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legislation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fully</a:t>
            </a:r>
            <a:r>
              <a:rPr lang="it-IT" b="1" dirty="0">
                <a:solidFill>
                  <a:prstClr val="black"/>
                </a:solidFill>
              </a:rPr>
              <a:t> in line with the Directive.</a:t>
            </a:r>
            <a:r>
              <a:rPr lang="it-IT" dirty="0">
                <a:solidFill>
                  <a:prstClr val="black"/>
                </a:solidFill>
              </a:rPr>
              <a:t> </a:t>
            </a:r>
          </a:p>
          <a:p>
            <a:pPr marL="0" lvl="0" indent="0" algn="just">
              <a:buNone/>
            </a:pPr>
            <a:r>
              <a:rPr lang="it-IT" dirty="0">
                <a:solidFill>
                  <a:prstClr val="black"/>
                </a:solidFill>
              </a:rPr>
              <a:t>Cyprus, on the other hand, </a:t>
            </a:r>
            <a:r>
              <a:rPr lang="it-IT" b="1" dirty="0" err="1">
                <a:solidFill>
                  <a:prstClr val="black"/>
                </a:solidFill>
              </a:rPr>
              <a:t>aligned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its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national</a:t>
            </a:r>
            <a:r>
              <a:rPr lang="it-IT" b="1" dirty="0">
                <a:solidFill>
                  <a:prstClr val="black"/>
                </a:solidFill>
              </a:rPr>
              <a:t> rules and the </a:t>
            </a:r>
            <a:r>
              <a:rPr lang="it-IT" b="1" dirty="0" err="1">
                <a:solidFill>
                  <a:prstClr val="black"/>
                </a:solidFill>
              </a:rPr>
              <a:t>Commission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closed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its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infringement</a:t>
            </a:r>
            <a:r>
              <a:rPr lang="it-IT" b="1" dirty="0">
                <a:solidFill>
                  <a:prstClr val="black"/>
                </a:solidFill>
              </a:rPr>
              <a:t> case</a:t>
            </a:r>
            <a:r>
              <a:rPr lang="it-IT" dirty="0">
                <a:solidFill>
                  <a:prstClr val="black"/>
                </a:solidFill>
              </a:rPr>
              <a:t>. </a:t>
            </a:r>
          </a:p>
          <a:p>
            <a:pPr marL="0" lvl="0" indent="0" algn="just">
              <a:buNone/>
            </a:pPr>
            <a:r>
              <a:rPr lang="it-IT" dirty="0" err="1">
                <a:solidFill>
                  <a:prstClr val="black"/>
                </a:solidFill>
              </a:rPr>
              <a:t>This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will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strengthen</a:t>
            </a:r>
            <a:r>
              <a:rPr lang="it-IT" dirty="0">
                <a:solidFill>
                  <a:prstClr val="black"/>
                </a:solidFill>
              </a:rPr>
              <a:t> the </a:t>
            </a:r>
            <a:r>
              <a:rPr lang="it-IT" dirty="0" err="1">
                <a:solidFill>
                  <a:prstClr val="black"/>
                </a:solidFill>
              </a:rPr>
              <a:t>assessment</a:t>
            </a:r>
            <a:r>
              <a:rPr lang="it-IT" dirty="0">
                <a:solidFill>
                  <a:prstClr val="black"/>
                </a:solidFill>
              </a:rPr>
              <a:t> of </a:t>
            </a:r>
            <a:r>
              <a:rPr lang="it-IT" dirty="0" err="1">
                <a:solidFill>
                  <a:prstClr val="black"/>
                </a:solidFill>
              </a:rPr>
              <a:t>consequences</a:t>
            </a:r>
            <a:r>
              <a:rPr lang="it-IT" dirty="0">
                <a:solidFill>
                  <a:prstClr val="black"/>
                </a:solidFill>
              </a:rPr>
              <a:t> of a project for the </a:t>
            </a:r>
            <a:r>
              <a:rPr lang="it-IT" dirty="0" err="1">
                <a:solidFill>
                  <a:prstClr val="black"/>
                </a:solidFill>
              </a:rPr>
              <a:t>environment</a:t>
            </a:r>
            <a:r>
              <a:rPr lang="it-IT" dirty="0">
                <a:solidFill>
                  <a:prstClr val="black"/>
                </a:solidFill>
              </a:rPr>
              <a:t> in Cyprus </a:t>
            </a:r>
            <a:r>
              <a:rPr lang="it-IT" dirty="0" err="1">
                <a:solidFill>
                  <a:prstClr val="black"/>
                </a:solidFill>
              </a:rPr>
              <a:t>ahead</a:t>
            </a:r>
            <a:r>
              <a:rPr lang="it-IT" dirty="0">
                <a:solidFill>
                  <a:prstClr val="black"/>
                </a:solidFill>
              </a:rPr>
              <a:t> of </a:t>
            </a:r>
            <a:r>
              <a:rPr lang="it-IT" dirty="0" err="1">
                <a:solidFill>
                  <a:prstClr val="black"/>
                </a:solidFill>
              </a:rPr>
              <a:t>its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actual</a:t>
            </a:r>
            <a:r>
              <a:rPr lang="it-IT" dirty="0">
                <a:solidFill>
                  <a:prstClr val="black"/>
                </a:solidFill>
              </a:rPr>
              <a:t> construction, </a:t>
            </a:r>
            <a:r>
              <a:rPr lang="it-IT" dirty="0" err="1">
                <a:solidFill>
                  <a:prstClr val="black"/>
                </a:solidFill>
              </a:rPr>
              <a:t>which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is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fundamental</a:t>
            </a:r>
            <a:r>
              <a:rPr lang="it-IT" dirty="0">
                <a:solidFill>
                  <a:prstClr val="black"/>
                </a:solidFill>
              </a:rPr>
              <a:t> to </a:t>
            </a:r>
            <a:r>
              <a:rPr lang="it-IT" dirty="0" err="1">
                <a:solidFill>
                  <a:prstClr val="black"/>
                </a:solidFill>
              </a:rPr>
              <a:t>protecting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biodiversity</a:t>
            </a:r>
            <a:r>
              <a:rPr lang="it-IT" dirty="0">
                <a:solidFill>
                  <a:prstClr val="black"/>
                </a:solidFill>
              </a:rPr>
              <a:t>. 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5801148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Promoting</a:t>
            </a:r>
            <a:r>
              <a:rPr lang="it-IT" b="1" dirty="0"/>
              <a:t> a </a:t>
            </a:r>
            <a:r>
              <a:rPr lang="it-IT" b="1" dirty="0" err="1"/>
              <a:t>circular</a:t>
            </a:r>
            <a:r>
              <a:rPr lang="it-IT" b="1" dirty="0"/>
              <a:t> economy :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launched</a:t>
            </a:r>
            <a:r>
              <a:rPr lang="it-IT" dirty="0"/>
              <a:t> </a:t>
            </a:r>
            <a:r>
              <a:rPr lang="it-IT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procedures</a:t>
            </a:r>
            <a:r>
              <a:rPr lang="it-IT" dirty="0"/>
              <a:t>, or </a:t>
            </a:r>
            <a:r>
              <a:rPr lang="it-IT" dirty="0" err="1"/>
              <a:t>pursued</a:t>
            </a:r>
            <a:r>
              <a:rPr lang="it-IT" dirty="0"/>
              <a:t> </a:t>
            </a:r>
            <a:r>
              <a:rPr lang="it-IT" dirty="0" err="1"/>
              <a:t>them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,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b="1" dirty="0"/>
              <a:t>11 Member States for </a:t>
            </a:r>
            <a:r>
              <a:rPr lang="it-IT" b="1" dirty="0" err="1"/>
              <a:t>failing</a:t>
            </a:r>
            <a:r>
              <a:rPr lang="it-IT" b="1" dirty="0"/>
              <a:t> to </a:t>
            </a:r>
            <a:r>
              <a:rPr lang="it-IT" b="1" dirty="0" err="1"/>
              <a:t>fully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the Directive on Single-Use </a:t>
            </a:r>
            <a:r>
              <a:rPr lang="it-IT" b="1" dirty="0" err="1"/>
              <a:t>Plastics</a:t>
            </a:r>
            <a:r>
              <a:rPr lang="it-IT" b="1" dirty="0"/>
              <a:t>. </a:t>
            </a:r>
          </a:p>
          <a:p>
            <a:pPr marL="0" indent="0" algn="just">
              <a:buNone/>
            </a:pPr>
            <a:r>
              <a:rPr lang="it-IT" dirty="0"/>
              <a:t>The Directive </a:t>
            </a:r>
            <a:r>
              <a:rPr lang="it-IT" dirty="0" err="1"/>
              <a:t>aims</a:t>
            </a:r>
            <a:r>
              <a:rPr lang="it-IT" dirty="0"/>
              <a:t> to </a:t>
            </a:r>
            <a:r>
              <a:rPr lang="it-IT" dirty="0" err="1"/>
              <a:t>prevent</a:t>
            </a:r>
            <a:r>
              <a:rPr lang="it-IT" dirty="0"/>
              <a:t> and reduce the impact of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plastic</a:t>
            </a:r>
            <a:r>
              <a:rPr lang="it-IT" dirty="0"/>
              <a:t> products </a:t>
            </a:r>
            <a:r>
              <a:rPr lang="it-IT" dirty="0" err="1"/>
              <a:t>used</a:t>
            </a:r>
            <a:r>
              <a:rPr lang="it-IT" dirty="0"/>
              <a:t> for a </a:t>
            </a:r>
            <a:r>
              <a:rPr lang="it-IT" dirty="0" err="1"/>
              <a:t>very</a:t>
            </a:r>
            <a:r>
              <a:rPr lang="it-IT" dirty="0"/>
              <a:t> short time on the </a:t>
            </a:r>
            <a:r>
              <a:rPr lang="it-IT" dirty="0" err="1"/>
              <a:t>environment</a:t>
            </a:r>
            <a:r>
              <a:rPr lang="it-IT" dirty="0"/>
              <a:t> and on human health. </a:t>
            </a:r>
          </a:p>
        </p:txBody>
      </p:sp>
    </p:spTree>
    <p:extLst>
      <p:ext uri="{BB962C8B-B14F-4D97-AF65-F5344CB8AC3E}">
        <p14:creationId xmlns:p14="http://schemas.microsoft.com/office/powerpoint/2010/main" val="4744088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Promoting</a:t>
            </a:r>
            <a:r>
              <a:rPr lang="it-IT" b="1" dirty="0"/>
              <a:t> a </a:t>
            </a:r>
            <a:r>
              <a:rPr lang="it-IT" b="1" dirty="0" err="1"/>
              <a:t>circular</a:t>
            </a:r>
            <a:r>
              <a:rPr lang="it-IT" b="1" dirty="0"/>
              <a:t> economy :</a:t>
            </a:r>
          </a:p>
          <a:p>
            <a:pPr marL="0" indent="0" algn="just">
              <a:buNone/>
            </a:pPr>
            <a:r>
              <a:rPr lang="it-IT" dirty="0"/>
              <a:t>On the use of </a:t>
            </a:r>
            <a:r>
              <a:rPr lang="it-IT" dirty="0" err="1"/>
              <a:t>plastic</a:t>
            </a:r>
            <a:r>
              <a:rPr lang="it-IT" dirty="0"/>
              <a:t> </a:t>
            </a:r>
            <a:r>
              <a:rPr lang="it-IT" dirty="0" err="1"/>
              <a:t>bags</a:t>
            </a:r>
            <a:r>
              <a:rPr lang="it-IT" b="1" dirty="0"/>
              <a:t>, </a:t>
            </a:r>
            <a:r>
              <a:rPr lang="it-IT" b="1" dirty="0" err="1"/>
              <a:t>Ireland</a:t>
            </a:r>
            <a:r>
              <a:rPr lang="it-IT" b="1" dirty="0"/>
              <a:t> </a:t>
            </a:r>
            <a:r>
              <a:rPr lang="it-IT" b="1" dirty="0" err="1"/>
              <a:t>brought</a:t>
            </a:r>
            <a:r>
              <a:rPr lang="it-IT" b="1" dirty="0"/>
              <a:t> </a:t>
            </a:r>
            <a:r>
              <a:rPr lang="it-IT" b="1" dirty="0" err="1"/>
              <a:t>its</a:t>
            </a:r>
            <a:r>
              <a:rPr lang="it-IT" b="1" dirty="0"/>
              <a:t> </a:t>
            </a:r>
            <a:r>
              <a:rPr lang="it-IT" b="1" dirty="0" err="1"/>
              <a:t>legislation</a:t>
            </a:r>
            <a:r>
              <a:rPr lang="it-IT" b="1" dirty="0"/>
              <a:t> in line with the Directive on Plastic </a:t>
            </a:r>
            <a:r>
              <a:rPr lang="it-IT" b="1" dirty="0" err="1"/>
              <a:t>Bags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the result of a </a:t>
            </a:r>
            <a:r>
              <a:rPr lang="it-IT" b="1" dirty="0" err="1"/>
              <a:t>pre-infringement</a:t>
            </a:r>
            <a:r>
              <a:rPr lang="it-IT" b="1" dirty="0"/>
              <a:t> </a:t>
            </a:r>
            <a:r>
              <a:rPr lang="it-IT" b="1" dirty="0" err="1"/>
              <a:t>process</a:t>
            </a:r>
            <a:r>
              <a:rPr lang="it-IT" b="1" dirty="0"/>
              <a:t> </a:t>
            </a:r>
            <a:r>
              <a:rPr lang="it-IT" dirty="0" err="1"/>
              <a:t>initiated</a:t>
            </a:r>
            <a:r>
              <a:rPr lang="it-IT" dirty="0"/>
              <a:t> by the </a:t>
            </a:r>
            <a:r>
              <a:rPr lang="it-IT" dirty="0" err="1"/>
              <a:t>Commission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On </a:t>
            </a:r>
            <a:r>
              <a:rPr lang="it-IT" dirty="0" err="1"/>
              <a:t>waste</a:t>
            </a:r>
            <a:r>
              <a:rPr lang="it-IT" dirty="0"/>
              <a:t> treatment, the Commission called on Portugal to </a:t>
            </a:r>
            <a:r>
              <a:rPr lang="it-IT" b="1" dirty="0" err="1"/>
              <a:t>improve</a:t>
            </a:r>
            <a:r>
              <a:rPr lang="it-IT" b="1" dirty="0"/>
              <a:t> </a:t>
            </a:r>
            <a:r>
              <a:rPr lang="it-IT" b="1" dirty="0" err="1"/>
              <a:t>its</a:t>
            </a:r>
            <a:r>
              <a:rPr lang="it-IT" b="1" dirty="0"/>
              <a:t> practice and </a:t>
            </a:r>
            <a:r>
              <a:rPr lang="it-IT" b="1" dirty="0" err="1"/>
              <a:t>correctly</a:t>
            </a:r>
            <a:r>
              <a:rPr lang="it-IT" b="1" dirty="0"/>
              <a:t> </a:t>
            </a:r>
            <a:r>
              <a:rPr lang="it-IT" b="1" dirty="0" err="1"/>
              <a:t>apply</a:t>
            </a:r>
            <a:r>
              <a:rPr lang="it-IT" b="1" dirty="0"/>
              <a:t> the </a:t>
            </a:r>
            <a:r>
              <a:rPr lang="it-IT" b="1" dirty="0" err="1"/>
              <a:t>Landfill</a:t>
            </a:r>
            <a:r>
              <a:rPr lang="it-IT" b="1" dirty="0"/>
              <a:t> Directive and the Waste Framework Directive.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23015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/>
              <a:t>Keeping </a:t>
            </a:r>
            <a:r>
              <a:rPr lang="it-IT" b="1" dirty="0" err="1"/>
              <a:t>nuclear</a:t>
            </a:r>
            <a:r>
              <a:rPr lang="it-IT" b="1" dirty="0"/>
              <a:t> energy safe :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referred</a:t>
            </a:r>
            <a:r>
              <a:rPr lang="it-IT" dirty="0"/>
              <a:t> </a:t>
            </a:r>
            <a:r>
              <a:rPr lang="it-IT" dirty="0" err="1"/>
              <a:t>Spain</a:t>
            </a:r>
            <a:r>
              <a:rPr lang="it-IT" dirty="0"/>
              <a:t>, Latvia and Portugal to the Court of Justice </a:t>
            </a:r>
            <a:r>
              <a:rPr lang="it-IT" b="1" dirty="0"/>
              <a:t>for </a:t>
            </a:r>
            <a:r>
              <a:rPr lang="it-IT" b="1" dirty="0" err="1"/>
              <a:t>failing</a:t>
            </a:r>
            <a:r>
              <a:rPr lang="it-IT" b="1" dirty="0"/>
              <a:t> to </a:t>
            </a:r>
            <a:r>
              <a:rPr lang="it-IT" b="1" dirty="0" err="1"/>
              <a:t>fully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EU </a:t>
            </a:r>
            <a:r>
              <a:rPr lang="it-IT" b="1" dirty="0" err="1"/>
              <a:t>radiation</a:t>
            </a:r>
            <a:r>
              <a:rPr lang="it-IT" b="1" dirty="0"/>
              <a:t> protection </a:t>
            </a:r>
            <a:r>
              <a:rPr lang="it-IT" b="1" dirty="0" err="1"/>
              <a:t>legislation</a:t>
            </a:r>
            <a:r>
              <a:rPr lang="it-IT" b="1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called on </a:t>
            </a:r>
            <a:r>
              <a:rPr lang="it-IT" b="1" dirty="0" err="1"/>
              <a:t>Italy</a:t>
            </a:r>
            <a:r>
              <a:rPr lang="it-IT" dirty="0"/>
              <a:t> to </a:t>
            </a:r>
            <a:r>
              <a:rPr lang="it-IT" b="1" dirty="0" err="1"/>
              <a:t>comply</a:t>
            </a:r>
            <a:r>
              <a:rPr lang="it-IT" b="1" dirty="0"/>
              <a:t> with a </a:t>
            </a:r>
            <a:r>
              <a:rPr lang="it-IT" b="1" dirty="0" err="1"/>
              <a:t>judgment</a:t>
            </a:r>
            <a:r>
              <a:rPr lang="it-IT" b="1" dirty="0"/>
              <a:t> by the Court of Justice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found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Italy</a:t>
            </a:r>
            <a:r>
              <a:rPr lang="it-IT" dirty="0"/>
              <a:t> </a:t>
            </a:r>
            <a:r>
              <a:rPr lang="it-IT" b="1" dirty="0" err="1"/>
              <a:t>had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transposed</a:t>
            </a:r>
            <a:r>
              <a:rPr lang="it-IT" b="1" dirty="0"/>
              <a:t> </a:t>
            </a:r>
            <a:r>
              <a:rPr lang="it-IT" b="1" dirty="0" err="1"/>
              <a:t>these</a:t>
            </a:r>
            <a:r>
              <a:rPr lang="it-IT" b="1" dirty="0"/>
              <a:t> rules </a:t>
            </a:r>
            <a:r>
              <a:rPr lang="it-IT" b="1" dirty="0" err="1"/>
              <a:t>into</a:t>
            </a:r>
            <a:r>
              <a:rPr lang="it-IT" b="1" dirty="0"/>
              <a:t> national </a:t>
            </a:r>
            <a:r>
              <a:rPr lang="it-IT" b="1" dirty="0" err="1"/>
              <a:t>legislation</a:t>
            </a:r>
            <a:r>
              <a:rPr lang="it-IT" b="1" dirty="0"/>
              <a:t>.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launched</a:t>
            </a:r>
            <a:r>
              <a:rPr lang="it-IT" dirty="0"/>
              <a:t> </a:t>
            </a:r>
            <a:r>
              <a:rPr lang="it-IT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procedures</a:t>
            </a:r>
            <a:r>
              <a:rPr lang="it-IT" dirty="0"/>
              <a:t>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dirty="0" err="1"/>
              <a:t>Belgium</a:t>
            </a:r>
            <a:r>
              <a:rPr lang="it-IT" dirty="0"/>
              <a:t> and Bulgaria for </a:t>
            </a:r>
            <a:r>
              <a:rPr lang="it-IT" dirty="0" err="1"/>
              <a:t>having</a:t>
            </a:r>
            <a:r>
              <a:rPr lang="it-IT" dirty="0"/>
              <a:t> </a:t>
            </a:r>
            <a:r>
              <a:rPr lang="it-IT" b="1" dirty="0" err="1"/>
              <a:t>transposed</a:t>
            </a:r>
            <a:r>
              <a:rPr lang="it-IT" dirty="0"/>
              <a:t> the rules </a:t>
            </a:r>
            <a:r>
              <a:rPr lang="it-IT" b="1" dirty="0" err="1"/>
              <a:t>incorrectly</a:t>
            </a:r>
            <a:r>
              <a:rPr lang="it-IT" dirty="0"/>
              <a:t>. 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68695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5CEF4E-9C65-F1CA-F0E8-B28A956C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Enforcement by national </a:t>
            </a:r>
            <a:r>
              <a:rPr lang="it-IT" dirty="0" err="1"/>
              <a:t>authorities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C96637-AEBC-E969-FC0D-7829C190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clear </a:t>
            </a:r>
            <a:r>
              <a:rPr lang="it-IT" dirty="0" err="1"/>
              <a:t>that</a:t>
            </a:r>
            <a:r>
              <a:rPr lang="it-IT" dirty="0"/>
              <a:t> the Commission </a:t>
            </a:r>
            <a:r>
              <a:rPr lang="it-IT" b="1" dirty="0" err="1"/>
              <a:t>cannot</a:t>
            </a:r>
            <a:r>
              <a:rPr lang="it-IT" b="1" dirty="0"/>
              <a:t> be the sole </a:t>
            </a:r>
            <a:r>
              <a:rPr lang="it-IT" b="1" dirty="0" err="1"/>
              <a:t>enforcer</a:t>
            </a:r>
            <a:r>
              <a:rPr lang="it-IT" b="1" dirty="0"/>
              <a:t> of </a:t>
            </a:r>
            <a:r>
              <a:rPr lang="it-IT" b="1" dirty="0" err="1"/>
              <a:t>European</a:t>
            </a:r>
            <a:r>
              <a:rPr lang="it-IT" b="1" dirty="0"/>
              <a:t> Environmental Law.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due to a </a:t>
            </a:r>
            <a:r>
              <a:rPr lang="it-IT" dirty="0" err="1"/>
              <a:t>problem</a:t>
            </a:r>
            <a:r>
              <a:rPr lang="it-IT" dirty="0"/>
              <a:t> of </a:t>
            </a:r>
            <a:r>
              <a:rPr lang="it-IT" b="1" dirty="0" err="1"/>
              <a:t>resources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</a:t>
            </a:r>
            <a:r>
              <a:rPr lang="it-IT" dirty="0" err="1"/>
              <a:t>enforcer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falls</a:t>
            </a:r>
            <a:r>
              <a:rPr lang="it-IT" dirty="0"/>
              <a:t> to </a:t>
            </a:r>
            <a:r>
              <a:rPr lang="it-IT" b="1" dirty="0"/>
              <a:t>national </a:t>
            </a:r>
            <a:r>
              <a:rPr lang="it-IT" b="1" dirty="0" err="1"/>
              <a:t>authorities</a:t>
            </a:r>
            <a:r>
              <a:rPr lang="it-IT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710788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5CEF4E-9C65-F1CA-F0E8-B28A956C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national </a:t>
            </a:r>
            <a:r>
              <a:rPr lang="it-IT" dirty="0" err="1"/>
              <a:t>authorities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C96637-AEBC-E969-FC0D-7829C190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National </a:t>
            </a:r>
            <a:r>
              <a:rPr lang="it-IT" dirty="0" err="1"/>
              <a:t>authorities</a:t>
            </a:r>
            <a:r>
              <a:rPr lang="it-IT" dirty="0"/>
              <a:t> are:</a:t>
            </a:r>
          </a:p>
          <a:p>
            <a:pPr marL="457200" indent="-457200"/>
            <a:r>
              <a:rPr lang="it-IT" dirty="0"/>
              <a:t>Central </a:t>
            </a:r>
            <a:r>
              <a:rPr lang="it-IT" dirty="0" err="1"/>
              <a:t>governement</a:t>
            </a:r>
          </a:p>
          <a:p>
            <a:pPr marL="457200" indent="-457200"/>
            <a:r>
              <a:rPr lang="it-IT" dirty="0"/>
              <a:t>National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agencies</a:t>
            </a:r>
            <a:endParaRPr lang="it-IT"/>
          </a:p>
          <a:p>
            <a:pPr marL="457200" indent="-457200"/>
            <a:r>
              <a:rPr lang="it-IT" dirty="0"/>
              <a:t>National </a:t>
            </a:r>
            <a:r>
              <a:rPr lang="it-IT" dirty="0" err="1"/>
              <a:t>polices</a:t>
            </a:r>
            <a:r>
              <a:rPr lang="it-IT" dirty="0"/>
              <a:t> </a:t>
            </a:r>
            <a:r>
              <a:rPr lang="it-IT" dirty="0" err="1"/>
              <a:t>forces</a:t>
            </a:r>
          </a:p>
        </p:txBody>
      </p:sp>
    </p:spTree>
    <p:extLst>
      <p:ext uri="{BB962C8B-B14F-4D97-AF65-F5344CB8AC3E}">
        <p14:creationId xmlns:p14="http://schemas.microsoft.com/office/powerpoint/2010/main" val="131795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B8C245-4912-9EAE-A300-2D5ADF612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b="1" dirty="0"/>
              <a:t>deficit</a:t>
            </a:r>
            <a:r>
              <a:rPr lang="it-IT" dirty="0"/>
              <a:t> of the public enforcement of the EU environmental 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2427FC-8910-89F1-62CD-ACF0E2011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becoming</a:t>
            </a:r>
            <a:r>
              <a:rPr lang="it-IT" dirty="0"/>
              <a:t> </a:t>
            </a:r>
            <a:r>
              <a:rPr lang="it-IT" dirty="0" err="1"/>
              <a:t>ever</a:t>
            </a:r>
            <a:r>
              <a:rPr lang="it-IT" dirty="0"/>
              <a:t> more </a:t>
            </a:r>
            <a:r>
              <a:rPr lang="it-IT" dirty="0" err="1"/>
              <a:t>apparent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enforcement of environmental law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b="1" dirty="0"/>
              <a:t>key </a:t>
            </a:r>
            <a:r>
              <a:rPr lang="it-IT" b="1" dirty="0" err="1"/>
              <a:t>problem</a:t>
            </a:r>
            <a:r>
              <a:rPr lang="it-IT" dirty="0"/>
              <a:t> </a:t>
            </a:r>
            <a:r>
              <a:rPr lang="it-IT" dirty="0" err="1"/>
              <a:t>facing</a:t>
            </a:r>
            <a:r>
              <a:rPr lang="it-IT" dirty="0"/>
              <a:t> environmental law and policy. </a:t>
            </a:r>
          </a:p>
        </p:txBody>
      </p:sp>
    </p:spTree>
    <p:extLst>
      <p:ext uri="{BB962C8B-B14F-4D97-AF65-F5344CB8AC3E}">
        <p14:creationId xmlns:p14="http://schemas.microsoft.com/office/powerpoint/2010/main" val="16177946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5CEF4E-9C65-F1CA-F0E8-B28A956C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national </a:t>
            </a:r>
            <a:r>
              <a:rPr lang="it-IT" dirty="0" err="1"/>
              <a:t>authorities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C96637-AEBC-E969-FC0D-7829C190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matter</a:t>
            </a:r>
            <a:r>
              <a:rPr lang="it-IT" dirty="0"/>
              <a:t> of EU </a:t>
            </a:r>
            <a:r>
              <a:rPr lang="it-IT" dirty="0" err="1"/>
              <a:t>law</a:t>
            </a:r>
            <a:r>
              <a:rPr lang="it-IT" dirty="0"/>
              <a:t>, </a:t>
            </a:r>
            <a:r>
              <a:rPr lang="it-IT" dirty="0" err="1"/>
              <a:t>all</a:t>
            </a:r>
            <a:r>
              <a:rPr lang="it-IT" dirty="0"/>
              <a:t> national </a:t>
            </a:r>
            <a:r>
              <a:rPr lang="it-IT" dirty="0" err="1"/>
              <a:t>authorities</a:t>
            </a:r>
            <a:r>
              <a:rPr lang="it-IT" dirty="0"/>
              <a:t> are </a:t>
            </a:r>
            <a:r>
              <a:rPr lang="it-IT" dirty="0" err="1"/>
              <a:t>subject</a:t>
            </a:r>
            <a:r>
              <a:rPr lang="it-IT" dirty="0"/>
              <a:t> to the </a:t>
            </a:r>
            <a:r>
              <a:rPr lang="it-IT" dirty="0" err="1"/>
              <a:t>Article</a:t>
            </a:r>
            <a:r>
              <a:rPr lang="it-IT" dirty="0"/>
              <a:t> </a:t>
            </a:r>
            <a:r>
              <a:rPr lang="it-IT" b="1" dirty="0"/>
              <a:t>4, par. 3 TEU </a:t>
            </a:r>
            <a:r>
              <a:rPr lang="it-IT" dirty="0"/>
              <a:t>– </a:t>
            </a:r>
            <a:r>
              <a:rPr lang="it-IT" b="1" dirty="0" err="1">
                <a:solidFill>
                  <a:srgbClr val="FF0000"/>
                </a:solidFill>
              </a:rPr>
              <a:t>principle</a:t>
            </a:r>
            <a:r>
              <a:rPr lang="it-IT" b="1" dirty="0">
                <a:solidFill>
                  <a:srgbClr val="FF0000"/>
                </a:solidFill>
              </a:rPr>
              <a:t> of sincere </a:t>
            </a:r>
            <a:r>
              <a:rPr lang="it-IT" b="1" dirty="0" err="1">
                <a:solidFill>
                  <a:srgbClr val="FF0000"/>
                </a:solidFill>
              </a:rPr>
              <a:t>cooperation</a:t>
            </a:r>
            <a:r>
              <a:rPr lang="it-IT" b="1" dirty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principle</a:t>
            </a:r>
            <a:r>
              <a:rPr lang="it-IT" dirty="0"/>
              <a:t> </a:t>
            </a:r>
            <a:r>
              <a:rPr lang="it-IT" dirty="0" err="1"/>
              <a:t>obblige</a:t>
            </a:r>
            <a:r>
              <a:rPr lang="it-IT" dirty="0"/>
              <a:t> MS to take </a:t>
            </a:r>
            <a:r>
              <a:rPr lang="it-IT" dirty="0" err="1"/>
              <a:t>any</a:t>
            </a:r>
            <a:r>
              <a:rPr lang="it-IT" dirty="0"/>
              <a:t> appropriate </a:t>
            </a:r>
            <a:r>
              <a:rPr lang="it-IT" dirty="0" err="1"/>
              <a:t>measure</a:t>
            </a:r>
            <a:r>
              <a:rPr lang="it-IT" dirty="0"/>
              <a:t> to </a:t>
            </a:r>
            <a:r>
              <a:rPr lang="it-IT" dirty="0" err="1"/>
              <a:t>ensure</a:t>
            </a:r>
            <a:r>
              <a:rPr lang="it-IT" dirty="0"/>
              <a:t> </a:t>
            </a:r>
            <a:r>
              <a:rPr lang="it-IT" dirty="0" err="1"/>
              <a:t>fulfilment</a:t>
            </a:r>
            <a:r>
              <a:rPr lang="it-IT" dirty="0"/>
              <a:t> of </a:t>
            </a:r>
            <a:r>
              <a:rPr lang="it-IT" dirty="0" err="1"/>
              <a:t>their</a:t>
            </a:r>
            <a:r>
              <a:rPr lang="it-IT" dirty="0"/>
              <a:t> </a:t>
            </a:r>
            <a:r>
              <a:rPr lang="it-IT" dirty="0" err="1"/>
              <a:t>obbligation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72568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EA79E8-03DF-5B91-0FA1-BBAEF676C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Principle</a:t>
            </a:r>
            <a:r>
              <a:rPr lang="it-IT" dirty="0"/>
              <a:t> of </a:t>
            </a:r>
            <a:r>
              <a:rPr lang="it-IT" dirty="0" err="1"/>
              <a:t>cooperation</a:t>
            </a:r>
            <a:r>
              <a:rPr lang="it-IT" dirty="0"/>
              <a:t> – art. 4, par. 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411CE3-7A80-93C8-1870-B665822B2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3.   </a:t>
            </a:r>
            <a:r>
              <a:rPr lang="it-IT" dirty="0" err="1"/>
              <a:t>Pursuant</a:t>
            </a:r>
            <a:r>
              <a:rPr lang="it-IT" dirty="0"/>
              <a:t> to the </a:t>
            </a:r>
            <a:r>
              <a:rPr lang="it-IT" dirty="0" err="1"/>
              <a:t>principle</a:t>
            </a:r>
            <a:r>
              <a:rPr lang="it-IT" dirty="0"/>
              <a:t> of sincere cooperation, the Union and the Member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, in full </a:t>
            </a:r>
            <a:r>
              <a:rPr lang="it-IT" dirty="0" err="1"/>
              <a:t>mutual</a:t>
            </a:r>
            <a:r>
              <a:rPr lang="it-IT" dirty="0"/>
              <a:t> respect, </a:t>
            </a:r>
            <a:r>
              <a:rPr lang="it-IT" b="1" dirty="0"/>
              <a:t>assist </a:t>
            </a:r>
            <a:r>
              <a:rPr lang="it-IT" b="1" dirty="0" err="1"/>
              <a:t>each</a:t>
            </a:r>
            <a:r>
              <a:rPr lang="it-IT" b="1" dirty="0"/>
              <a:t> other in </a:t>
            </a:r>
            <a:r>
              <a:rPr lang="it-IT" b="1" dirty="0" err="1"/>
              <a:t>carrying</a:t>
            </a:r>
            <a:r>
              <a:rPr lang="it-IT" b="1" dirty="0"/>
              <a:t> out </a:t>
            </a:r>
            <a:r>
              <a:rPr lang="it-IT" b="1" dirty="0" err="1"/>
              <a:t>tasks</a:t>
            </a:r>
            <a:r>
              <a:rPr lang="it-IT" b="1" dirty="0"/>
              <a:t> </a:t>
            </a:r>
            <a:r>
              <a:rPr lang="it-IT" b="1" dirty="0" err="1"/>
              <a:t>which</a:t>
            </a:r>
            <a:r>
              <a:rPr lang="it-IT" b="1" dirty="0"/>
              <a:t> flow from the </a:t>
            </a:r>
            <a:r>
              <a:rPr lang="it-IT" b="1" dirty="0" err="1"/>
              <a:t>Treaties</a:t>
            </a:r>
            <a:r>
              <a:rPr lang="it-IT" b="1" dirty="0"/>
              <a:t>.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Member</a:t>
            </a:r>
            <a:r>
              <a:rPr lang="it-IT" dirty="0"/>
              <a:t> States </a:t>
            </a:r>
            <a:r>
              <a:rPr lang="it-IT" b="1" dirty="0" err="1"/>
              <a:t>shall</a:t>
            </a:r>
            <a:r>
              <a:rPr lang="it-IT" b="1" dirty="0"/>
              <a:t> take </a:t>
            </a:r>
            <a:r>
              <a:rPr lang="it-IT" b="1" dirty="0" err="1"/>
              <a:t>any</a:t>
            </a:r>
            <a:r>
              <a:rPr lang="it-IT" b="1" dirty="0"/>
              <a:t> appropriate </a:t>
            </a:r>
            <a:r>
              <a:rPr lang="it-IT" b="1" dirty="0" err="1"/>
              <a:t>measure</a:t>
            </a:r>
            <a:r>
              <a:rPr lang="it-IT" dirty="0"/>
              <a:t>, general or </a:t>
            </a:r>
            <a:r>
              <a:rPr lang="it-IT" dirty="0" err="1"/>
              <a:t>particular</a:t>
            </a:r>
            <a:r>
              <a:rPr lang="it-IT" dirty="0"/>
              <a:t>, </a:t>
            </a:r>
            <a:r>
              <a:rPr lang="it-IT" b="1" dirty="0"/>
              <a:t>to </a:t>
            </a:r>
            <a:r>
              <a:rPr lang="it-IT" b="1" dirty="0" err="1"/>
              <a:t>ensure</a:t>
            </a:r>
            <a:r>
              <a:rPr lang="it-IT" b="1" dirty="0"/>
              <a:t> </a:t>
            </a:r>
            <a:r>
              <a:rPr lang="it-IT" b="1" dirty="0" err="1"/>
              <a:t>fulfilment</a:t>
            </a:r>
            <a:r>
              <a:rPr lang="it-IT" b="1" dirty="0"/>
              <a:t> of the </a:t>
            </a:r>
            <a:r>
              <a:rPr lang="it-IT" b="1" dirty="0" err="1"/>
              <a:t>obligations</a:t>
            </a:r>
            <a:r>
              <a:rPr lang="it-IT" b="1" dirty="0"/>
              <a:t> </a:t>
            </a:r>
            <a:r>
              <a:rPr lang="it-IT" b="1" dirty="0" err="1"/>
              <a:t>arising</a:t>
            </a:r>
            <a:r>
              <a:rPr lang="it-IT" b="1" dirty="0"/>
              <a:t> out of the </a:t>
            </a:r>
            <a:r>
              <a:rPr lang="it-IT" b="1" dirty="0" err="1"/>
              <a:t>Treaties</a:t>
            </a:r>
            <a:r>
              <a:rPr lang="it-IT" b="1" dirty="0"/>
              <a:t> </a:t>
            </a:r>
            <a:r>
              <a:rPr lang="it-IT" dirty="0"/>
              <a:t>or </a:t>
            </a:r>
            <a:r>
              <a:rPr lang="it-IT" dirty="0" err="1"/>
              <a:t>resulting</a:t>
            </a:r>
            <a:r>
              <a:rPr lang="it-IT" dirty="0"/>
              <a:t> from the acts of the institutions of the Union.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Member</a:t>
            </a:r>
            <a:r>
              <a:rPr lang="it-IT" dirty="0"/>
              <a:t> States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b="1" dirty="0"/>
              <a:t>facilitate the achievement of the </a:t>
            </a:r>
            <a:r>
              <a:rPr lang="it-IT" b="1" dirty="0" err="1"/>
              <a:t>Union's</a:t>
            </a:r>
            <a:r>
              <a:rPr lang="it-IT" b="1" dirty="0"/>
              <a:t> tasks </a:t>
            </a:r>
            <a:r>
              <a:rPr lang="it-IT" dirty="0"/>
              <a:t>and refrain from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measure</a:t>
            </a:r>
            <a:r>
              <a:rPr lang="it-IT" dirty="0"/>
              <a:t>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</a:t>
            </a:r>
            <a:r>
              <a:rPr lang="it-IT" dirty="0" err="1"/>
              <a:t>jeopardise</a:t>
            </a:r>
            <a:r>
              <a:rPr lang="it-IT" dirty="0"/>
              <a:t> the </a:t>
            </a:r>
            <a:r>
              <a:rPr lang="it-IT" dirty="0" err="1"/>
              <a:t>attainment</a:t>
            </a:r>
            <a:r>
              <a:rPr lang="it-IT" dirty="0"/>
              <a:t> of the </a:t>
            </a:r>
            <a:r>
              <a:rPr lang="it-IT" dirty="0" err="1"/>
              <a:t>Union's</a:t>
            </a:r>
            <a:r>
              <a:rPr lang="it-IT" dirty="0"/>
              <a:t> </a:t>
            </a:r>
            <a:r>
              <a:rPr lang="it-IT" dirty="0" err="1"/>
              <a:t>objectives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91875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35915-8AA3-D78B-D539-8414D73A2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D6582F-832C-162C-84DD-A2A960A8C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In </a:t>
            </a:r>
            <a:r>
              <a:rPr lang="it-IT" dirty="0" err="1"/>
              <a:t>principle</a:t>
            </a:r>
            <a:r>
              <a:rPr lang="it-IT" dirty="0"/>
              <a:t>, </a:t>
            </a:r>
            <a:r>
              <a:rPr lang="it-IT" dirty="0" err="1"/>
              <a:t>therefore</a:t>
            </a:r>
            <a:r>
              <a:rPr lang="it-IT" dirty="0"/>
              <a:t>, NA play the </a:t>
            </a:r>
            <a:r>
              <a:rPr lang="it-IT" b="1" dirty="0" err="1"/>
              <a:t>crucial</a:t>
            </a:r>
            <a:r>
              <a:rPr lang="it-IT" b="1" dirty="0"/>
              <a:t> </a:t>
            </a:r>
            <a:r>
              <a:rPr lang="it-IT" b="1" dirty="0" err="1"/>
              <a:t>role</a:t>
            </a:r>
            <a:r>
              <a:rPr lang="it-IT" b="1" dirty="0"/>
              <a:t> </a:t>
            </a:r>
            <a:r>
              <a:rPr lang="it-IT" dirty="0"/>
              <a:t>of </a:t>
            </a:r>
            <a:r>
              <a:rPr lang="it-IT" dirty="0" err="1"/>
              <a:t>ensuring</a:t>
            </a:r>
            <a:r>
              <a:rPr lang="it-IT" dirty="0"/>
              <a:t> enforcement </a:t>
            </a:r>
            <a:r>
              <a:rPr lang="it-IT" dirty="0" err="1"/>
              <a:t>where</a:t>
            </a:r>
            <a:r>
              <a:rPr lang="it-IT" dirty="0"/>
              <a:t> the Commission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neither</a:t>
            </a:r>
            <a:r>
              <a:rPr lang="it-IT" dirty="0"/>
              <a:t> the </a:t>
            </a:r>
            <a:r>
              <a:rPr lang="it-IT" b="1" dirty="0"/>
              <a:t>resources</a:t>
            </a:r>
            <a:r>
              <a:rPr lang="it-IT" dirty="0"/>
              <a:t> </a:t>
            </a:r>
            <a:r>
              <a:rPr lang="it-IT" dirty="0" err="1"/>
              <a:t>nor</a:t>
            </a:r>
            <a:r>
              <a:rPr lang="it-IT" dirty="0"/>
              <a:t> the </a:t>
            </a:r>
            <a:r>
              <a:rPr lang="it-IT" b="1" dirty="0"/>
              <a:t>competence</a:t>
            </a:r>
            <a:r>
              <a:rPr lang="it-IT" dirty="0"/>
              <a:t> to do so.</a:t>
            </a:r>
          </a:p>
        </p:txBody>
      </p:sp>
    </p:spTree>
    <p:extLst>
      <p:ext uri="{BB962C8B-B14F-4D97-AF65-F5344CB8AC3E}">
        <p14:creationId xmlns:p14="http://schemas.microsoft.com/office/powerpoint/2010/main" val="38839083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35915-8AA3-D78B-D539-8414D73A2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D6582F-832C-162C-84DD-A2A960A8C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importance</a:t>
            </a:r>
            <a:r>
              <a:rPr lang="it-IT" dirty="0"/>
              <a:t> of </a:t>
            </a:r>
            <a:r>
              <a:rPr lang="it-IT" dirty="0" err="1"/>
              <a:t>implementation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national </a:t>
            </a:r>
            <a:r>
              <a:rPr lang="it-IT" dirty="0" err="1"/>
              <a:t>level</a:t>
            </a:r>
            <a:r>
              <a:rPr lang="it-IT" dirty="0"/>
              <a:t> 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enphasised</a:t>
            </a:r>
            <a:r>
              <a:rPr lang="it-IT" dirty="0"/>
              <a:t> in </a:t>
            </a:r>
            <a:r>
              <a:rPr lang="it-IT" b="1" dirty="0" err="1"/>
              <a:t>Article</a:t>
            </a:r>
            <a:r>
              <a:rPr lang="it-IT" b="1" dirty="0"/>
              <a:t> 197 TFEU.</a:t>
            </a:r>
          </a:p>
          <a:p>
            <a:pPr marL="0" indent="0" algn="just">
              <a:buNone/>
            </a:pPr>
            <a:r>
              <a:rPr lang="it-IT" dirty="0"/>
              <a:t>Here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 </a:t>
            </a:r>
            <a:r>
              <a:rPr lang="it-IT" dirty="0" err="1"/>
              <a:t>underlined</a:t>
            </a:r>
            <a:r>
              <a:rPr lang="it-IT" dirty="0"/>
              <a:t> </a:t>
            </a:r>
            <a:r>
              <a:rPr lang="it-IT" b="1" dirty="0"/>
              <a:t>the </a:t>
            </a:r>
            <a:r>
              <a:rPr lang="it-IT" b="1" dirty="0" err="1"/>
              <a:t>interest</a:t>
            </a:r>
            <a:r>
              <a:rPr lang="it-IT" b="1" dirty="0"/>
              <a:t> of the EU Commission </a:t>
            </a:r>
            <a:r>
              <a:rPr lang="it-IT" dirty="0"/>
              <a:t>in </a:t>
            </a:r>
            <a:r>
              <a:rPr lang="it-IT" dirty="0" err="1"/>
              <a:t>facilitating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8574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599A3E-2811-3963-1750-70986DD76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197 TFEU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20FCD3-37DE-5551-2E8F-9CA0FB7D8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1.   </a:t>
            </a:r>
            <a:r>
              <a:rPr lang="it-IT" b="1" dirty="0" err="1"/>
              <a:t>Effective</a:t>
            </a:r>
            <a:r>
              <a:rPr lang="it-IT" b="1" dirty="0"/>
              <a:t> implementation </a:t>
            </a:r>
            <a:r>
              <a:rPr lang="it-IT" dirty="0"/>
              <a:t>of Union law </a:t>
            </a:r>
            <a:r>
              <a:rPr lang="it-IT" b="1" dirty="0"/>
              <a:t>by the Member States</a:t>
            </a:r>
            <a:r>
              <a:rPr lang="it-IT" dirty="0"/>
              <a:t>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b="1" dirty="0" err="1"/>
              <a:t>essential</a:t>
            </a:r>
            <a:r>
              <a:rPr lang="it-IT" b="1" dirty="0"/>
              <a:t> for the </a:t>
            </a:r>
            <a:r>
              <a:rPr lang="it-IT" b="1" dirty="0" err="1"/>
              <a:t>proper</a:t>
            </a:r>
            <a:r>
              <a:rPr lang="it-IT" b="1" dirty="0"/>
              <a:t> </a:t>
            </a:r>
            <a:r>
              <a:rPr lang="it-IT" b="1" dirty="0" err="1"/>
              <a:t>functioning</a:t>
            </a:r>
            <a:r>
              <a:rPr lang="it-IT" b="1" dirty="0"/>
              <a:t> </a:t>
            </a:r>
            <a:r>
              <a:rPr lang="it-IT" dirty="0"/>
              <a:t>of the Union, </a:t>
            </a:r>
            <a:r>
              <a:rPr lang="it-IT" dirty="0" err="1"/>
              <a:t>shall</a:t>
            </a:r>
            <a:r>
              <a:rPr lang="it-IT" dirty="0"/>
              <a:t> be </a:t>
            </a:r>
            <a:r>
              <a:rPr lang="it-IT" dirty="0" err="1"/>
              <a:t>regarded</a:t>
            </a:r>
            <a:r>
              <a:rPr lang="it-IT" dirty="0"/>
              <a:t> </a:t>
            </a:r>
            <a:r>
              <a:rPr lang="it-IT" b="1" dirty="0" err="1"/>
              <a:t>as</a:t>
            </a:r>
            <a:r>
              <a:rPr lang="it-IT" b="1" dirty="0"/>
              <a:t> a </a:t>
            </a:r>
            <a:r>
              <a:rPr lang="it-IT" b="1" dirty="0" err="1"/>
              <a:t>matter</a:t>
            </a:r>
            <a:r>
              <a:rPr lang="it-IT" b="1" dirty="0"/>
              <a:t> of common </a:t>
            </a:r>
            <a:r>
              <a:rPr lang="it-IT" b="1" dirty="0" err="1"/>
              <a:t>interest</a:t>
            </a:r>
            <a:r>
              <a:rPr lang="it-IT" b="1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02013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599A3E-2811-3963-1750-70986DD76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197 TFEU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20FCD3-37DE-5551-2E8F-9CA0FB7D8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2.   The Union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b="1" dirty="0"/>
              <a:t>support</a:t>
            </a:r>
            <a:r>
              <a:rPr lang="it-IT" dirty="0"/>
              <a:t> the </a:t>
            </a:r>
            <a:r>
              <a:rPr lang="it-IT" dirty="0" err="1"/>
              <a:t>efforts</a:t>
            </a:r>
            <a:r>
              <a:rPr lang="it-IT" dirty="0"/>
              <a:t> of Member States </a:t>
            </a:r>
            <a:r>
              <a:rPr lang="it-IT" b="1" dirty="0"/>
              <a:t>to </a:t>
            </a:r>
            <a:r>
              <a:rPr lang="it-IT" b="1" dirty="0" err="1"/>
              <a:t>improve</a:t>
            </a:r>
            <a:r>
              <a:rPr lang="it-IT" b="1" dirty="0"/>
              <a:t> </a:t>
            </a:r>
            <a:r>
              <a:rPr lang="it-IT" b="1" dirty="0" err="1"/>
              <a:t>their</a:t>
            </a:r>
            <a:r>
              <a:rPr lang="it-IT" b="1" dirty="0"/>
              <a:t> </a:t>
            </a:r>
            <a:r>
              <a:rPr lang="it-IT" b="1" dirty="0" err="1"/>
              <a:t>administrative</a:t>
            </a:r>
            <a:r>
              <a:rPr lang="it-IT" b="1" dirty="0"/>
              <a:t> </a:t>
            </a:r>
            <a:r>
              <a:rPr lang="it-IT" b="1" dirty="0" err="1"/>
              <a:t>capacity</a:t>
            </a:r>
            <a:r>
              <a:rPr lang="it-IT" b="1" dirty="0"/>
              <a:t> to </a:t>
            </a:r>
            <a:r>
              <a:rPr lang="it-IT" b="1" dirty="0" err="1"/>
              <a:t>implement</a:t>
            </a:r>
            <a:r>
              <a:rPr lang="it-IT" b="1" dirty="0"/>
              <a:t> Union law</a:t>
            </a:r>
            <a:r>
              <a:rPr lang="it-IT" dirty="0"/>
              <a:t>. </a:t>
            </a:r>
            <a:r>
              <a:rPr lang="it-IT" dirty="0" err="1"/>
              <a:t>Such</a:t>
            </a:r>
            <a:r>
              <a:rPr lang="it-IT" dirty="0"/>
              <a:t> action </a:t>
            </a:r>
            <a:r>
              <a:rPr lang="it-IT" dirty="0" err="1"/>
              <a:t>may</a:t>
            </a:r>
            <a:r>
              <a:rPr lang="it-IT" dirty="0"/>
              <a:t> include </a:t>
            </a:r>
            <a:r>
              <a:rPr lang="it-IT" dirty="0" err="1"/>
              <a:t>facilitating</a:t>
            </a:r>
            <a:r>
              <a:rPr lang="it-IT" dirty="0"/>
              <a:t> the </a:t>
            </a:r>
            <a:r>
              <a:rPr lang="it-IT" dirty="0" err="1"/>
              <a:t>exchange</a:t>
            </a:r>
            <a:r>
              <a:rPr lang="it-IT" dirty="0"/>
              <a:t> of information and of </a:t>
            </a:r>
            <a:r>
              <a:rPr lang="it-IT" dirty="0" err="1"/>
              <a:t>civil</a:t>
            </a:r>
            <a:r>
              <a:rPr lang="it-IT" dirty="0"/>
              <a:t> servants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supporting training </a:t>
            </a:r>
            <a:r>
              <a:rPr lang="it-IT" dirty="0" err="1"/>
              <a:t>schemes</a:t>
            </a:r>
            <a:r>
              <a:rPr lang="it-IT" dirty="0"/>
              <a:t>. No Member State </a:t>
            </a:r>
            <a:r>
              <a:rPr lang="it-IT" dirty="0" err="1"/>
              <a:t>shall</a:t>
            </a:r>
            <a:r>
              <a:rPr lang="it-IT" dirty="0"/>
              <a:t> be </a:t>
            </a:r>
            <a:r>
              <a:rPr lang="it-IT" dirty="0" err="1"/>
              <a:t>obliged</a:t>
            </a:r>
            <a:r>
              <a:rPr lang="it-IT" dirty="0"/>
              <a:t> to </a:t>
            </a:r>
            <a:r>
              <a:rPr lang="it-IT" dirty="0" err="1"/>
              <a:t>avail</a:t>
            </a:r>
            <a:r>
              <a:rPr lang="it-IT" dirty="0"/>
              <a:t> </a:t>
            </a:r>
            <a:r>
              <a:rPr lang="it-IT" dirty="0" err="1"/>
              <a:t>itself</a:t>
            </a:r>
            <a:r>
              <a:rPr lang="it-IT" dirty="0"/>
              <a:t> of </a:t>
            </a:r>
            <a:r>
              <a:rPr lang="it-IT" dirty="0" err="1"/>
              <a:t>such</a:t>
            </a:r>
            <a:r>
              <a:rPr lang="it-IT" dirty="0"/>
              <a:t> support. The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Parliament</a:t>
            </a:r>
            <a:r>
              <a:rPr lang="it-IT" dirty="0"/>
              <a:t> and the Council, acting by </a:t>
            </a:r>
            <a:r>
              <a:rPr lang="it-IT" dirty="0" err="1"/>
              <a:t>means</a:t>
            </a:r>
            <a:r>
              <a:rPr lang="it-IT" dirty="0"/>
              <a:t> of </a:t>
            </a:r>
            <a:r>
              <a:rPr lang="it-IT" dirty="0" err="1"/>
              <a:t>regulations</a:t>
            </a:r>
            <a:r>
              <a:rPr lang="it-IT" dirty="0"/>
              <a:t> in </a:t>
            </a:r>
            <a:r>
              <a:rPr lang="it-IT" dirty="0" err="1"/>
              <a:t>accordance</a:t>
            </a:r>
            <a:r>
              <a:rPr lang="it-IT" dirty="0"/>
              <a:t> with the </a:t>
            </a:r>
            <a:r>
              <a:rPr lang="it-IT" dirty="0" err="1"/>
              <a:t>ordinary</a:t>
            </a:r>
            <a:r>
              <a:rPr lang="it-IT" dirty="0"/>
              <a:t> legislative procedure,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establish</a:t>
            </a:r>
            <a:r>
              <a:rPr lang="it-IT" dirty="0"/>
              <a:t> the </a:t>
            </a:r>
            <a:r>
              <a:rPr lang="it-IT" dirty="0" err="1"/>
              <a:t>necessary</a:t>
            </a:r>
            <a:r>
              <a:rPr lang="it-IT" dirty="0"/>
              <a:t> measures to </a:t>
            </a:r>
            <a:r>
              <a:rPr lang="it-IT" dirty="0" err="1"/>
              <a:t>this</a:t>
            </a:r>
            <a:r>
              <a:rPr lang="it-IT" dirty="0"/>
              <a:t> end, </a:t>
            </a:r>
            <a:r>
              <a:rPr lang="it-IT" dirty="0" err="1"/>
              <a:t>excluding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harmonisation</a:t>
            </a:r>
            <a:r>
              <a:rPr lang="it-IT" dirty="0"/>
              <a:t> of the laws and </a:t>
            </a:r>
            <a:r>
              <a:rPr lang="it-IT" dirty="0" err="1"/>
              <a:t>regulations</a:t>
            </a:r>
            <a:r>
              <a:rPr lang="it-IT" dirty="0"/>
              <a:t> of the Member States.</a:t>
            </a:r>
          </a:p>
          <a:p>
            <a:pPr marL="0" indent="0">
              <a:buNone/>
            </a:pPr>
            <a:r>
              <a:rPr lang="it-IT" dirty="0"/>
              <a:t>[…]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440523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49D48C-C14F-05F2-4FFF-F9BCA59F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6061-4F36-EBC5-4478-9AB475E88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CJEU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held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duties of </a:t>
            </a:r>
            <a:r>
              <a:rPr lang="it-IT" dirty="0" err="1"/>
              <a:t>implementation</a:t>
            </a:r>
            <a:r>
              <a:rPr lang="it-IT" dirty="0"/>
              <a:t> </a:t>
            </a:r>
            <a:r>
              <a:rPr lang="it-IT" dirty="0" err="1"/>
              <a:t>imposed</a:t>
            </a:r>
            <a:r>
              <a:rPr lang="it-IT" dirty="0"/>
              <a:t> by </a:t>
            </a:r>
            <a:r>
              <a:rPr lang="it-IT" dirty="0" err="1"/>
              <a:t>article</a:t>
            </a:r>
            <a:r>
              <a:rPr lang="it-IT" dirty="0"/>
              <a:t> 4 par, 3 TEU </a:t>
            </a:r>
            <a:r>
              <a:rPr lang="it-IT" dirty="0" err="1"/>
              <a:t>bind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MS's</a:t>
            </a:r>
            <a:r>
              <a:rPr lang="it-IT" dirty="0"/>
              <a:t> </a:t>
            </a:r>
            <a:r>
              <a:rPr lang="it-IT" dirty="0" err="1"/>
              <a:t>central</a:t>
            </a:r>
            <a:r>
              <a:rPr lang="it-IT" dirty="0"/>
              <a:t> government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b="1" dirty="0" err="1"/>
              <a:t>all</a:t>
            </a:r>
            <a:r>
              <a:rPr lang="it-IT" b="1" dirty="0"/>
              <a:t> national </a:t>
            </a:r>
            <a:r>
              <a:rPr lang="it-IT" b="1" dirty="0" err="1"/>
              <a:t>authorities</a:t>
            </a:r>
            <a:r>
              <a:rPr lang="it-IT" b="1" dirty="0"/>
              <a:t>: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judicial</a:t>
            </a:r>
            <a:r>
              <a:rPr lang="it-IT" dirty="0"/>
              <a:t> and </a:t>
            </a:r>
            <a:r>
              <a:rPr lang="it-IT" dirty="0" err="1"/>
              <a:t>administrative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it-IT" dirty="0" err="1"/>
              <a:t>Including</a:t>
            </a:r>
            <a:r>
              <a:rPr lang="it-IT" dirty="0"/>
              <a:t>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responsible</a:t>
            </a:r>
            <a:r>
              <a:rPr lang="it-IT" dirty="0"/>
              <a:t> for </a:t>
            </a:r>
            <a:r>
              <a:rPr lang="it-IT" dirty="0" err="1"/>
              <a:t>supervising</a:t>
            </a:r>
            <a:r>
              <a:rPr lang="it-IT" dirty="0"/>
              <a:t> the </a:t>
            </a:r>
            <a:r>
              <a:rPr lang="it-IT" dirty="0" err="1"/>
              <a:t>implementation</a:t>
            </a:r>
            <a:r>
              <a:rPr lang="it-IT" dirty="0"/>
              <a:t> of policy in national </a:t>
            </a:r>
            <a:r>
              <a:rPr lang="it-IT" dirty="0" err="1"/>
              <a:t>law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052194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41D383-AA22-A4D0-88C4-72A55CB5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Principle</a:t>
            </a:r>
            <a:r>
              <a:rPr lang="it-IT" dirty="0"/>
              <a:t> of national </a:t>
            </a:r>
            <a:r>
              <a:rPr lang="it-IT" dirty="0" err="1"/>
              <a:t>procedural</a:t>
            </a:r>
            <a:r>
              <a:rPr lang="it-IT" dirty="0"/>
              <a:t> </a:t>
            </a:r>
            <a:r>
              <a:rPr lang="it-IT" dirty="0" err="1"/>
              <a:t>autonomy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155F13-6DD3-5181-AD4C-4AA47CCDB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Pursuant</a:t>
            </a:r>
            <a:r>
              <a:rPr lang="it-IT" dirty="0"/>
              <a:t> to the </a:t>
            </a:r>
            <a:r>
              <a:rPr lang="it-IT" dirty="0" err="1"/>
              <a:t>principle</a:t>
            </a:r>
            <a:r>
              <a:rPr lang="it-IT" dirty="0"/>
              <a:t> of national </a:t>
            </a:r>
            <a:r>
              <a:rPr lang="it-IT" dirty="0" err="1"/>
              <a:t>procedural</a:t>
            </a:r>
            <a:r>
              <a:rPr lang="it-IT" dirty="0"/>
              <a:t> </a:t>
            </a:r>
            <a:r>
              <a:rPr lang="it-IT" dirty="0" err="1"/>
              <a:t>autonomy</a:t>
            </a:r>
            <a:r>
              <a:rPr lang="it-IT" dirty="0"/>
              <a:t>, in </a:t>
            </a:r>
            <a:r>
              <a:rPr lang="it-IT" dirty="0" err="1"/>
              <a:t>principle</a:t>
            </a:r>
            <a:r>
              <a:rPr lang="it-IT" dirty="0"/>
              <a:t>, MS decide on and </a:t>
            </a:r>
            <a:r>
              <a:rPr lang="it-IT" dirty="0" err="1"/>
              <a:t>implement</a:t>
            </a:r>
            <a:r>
              <a:rPr lang="it-IT" dirty="0"/>
              <a:t> the appropriate </a:t>
            </a:r>
            <a:r>
              <a:rPr lang="it-IT" dirty="0" err="1"/>
              <a:t>remedial</a:t>
            </a:r>
            <a:r>
              <a:rPr lang="it-IT" dirty="0"/>
              <a:t> regime to deal with </a:t>
            </a:r>
            <a:r>
              <a:rPr lang="it-IT" dirty="0" err="1"/>
              <a:t>infringements</a:t>
            </a:r>
            <a:r>
              <a:rPr lang="it-IT" dirty="0"/>
              <a:t> of EU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within</a:t>
            </a:r>
            <a:r>
              <a:rPr lang="it-IT" dirty="0"/>
              <a:t>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territory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974880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49D48C-C14F-05F2-4FFF-F9BCA59F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6061-4F36-EBC5-4478-9AB475E88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CJEU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held</a:t>
            </a:r>
            <a:r>
              <a:rPr lang="it-IT" dirty="0"/>
              <a:t> </a:t>
            </a:r>
            <a:r>
              <a:rPr lang="it-IT" dirty="0" err="1"/>
              <a:t>that</a:t>
            </a:r>
            <a:r>
              <a:rPr lang="it-IT" dirty="0"/>
              <a:t> art. 4, par. 3 </a:t>
            </a:r>
            <a:r>
              <a:rPr lang="it-IT" dirty="0" err="1"/>
              <a:t>implies</a:t>
            </a:r>
            <a:r>
              <a:rPr lang="it-IT" dirty="0"/>
              <a:t> </a:t>
            </a:r>
            <a:r>
              <a:rPr lang="it-IT" b="1" dirty="0" err="1"/>
              <a:t>two</a:t>
            </a:r>
            <a:r>
              <a:rPr lang="it-IT" b="1" dirty="0"/>
              <a:t> </a:t>
            </a:r>
            <a:r>
              <a:rPr lang="it-IT" b="1" dirty="0" err="1"/>
              <a:t>important</a:t>
            </a:r>
            <a:r>
              <a:rPr lang="it-IT" b="1" dirty="0"/>
              <a:t> </a:t>
            </a:r>
            <a:r>
              <a:rPr lang="it-IT" b="1" dirty="0" err="1"/>
              <a:t>limitation</a:t>
            </a:r>
            <a:r>
              <a:rPr lang="it-IT" b="1" dirty="0"/>
              <a:t> to </a:t>
            </a:r>
            <a:r>
              <a:rPr lang="it-IT" b="1" dirty="0" err="1"/>
              <a:t>this</a:t>
            </a:r>
            <a:r>
              <a:rPr lang="it-IT" b="1" dirty="0"/>
              <a:t> </a:t>
            </a:r>
            <a:r>
              <a:rPr lang="it-IT" b="1" dirty="0" err="1"/>
              <a:t>principle</a:t>
            </a:r>
            <a:r>
              <a:rPr lang="it-IT" b="1" dirty="0"/>
              <a:t>.</a:t>
            </a:r>
          </a:p>
          <a:p>
            <a:pPr marL="514350" indent="-514350" algn="just">
              <a:buAutoNum type="arabicParenR"/>
            </a:pPr>
            <a:r>
              <a:rPr lang="it-IT" dirty="0"/>
              <a:t>MS </a:t>
            </a:r>
            <a:r>
              <a:rPr lang="it-IT" dirty="0" err="1"/>
              <a:t>have</a:t>
            </a:r>
            <a:r>
              <a:rPr lang="it-IT" dirty="0"/>
              <a:t> a duty to </a:t>
            </a:r>
            <a:r>
              <a:rPr lang="it-IT" dirty="0" err="1"/>
              <a:t>ensure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prosecute</a:t>
            </a:r>
            <a:r>
              <a:rPr lang="it-IT" dirty="0"/>
              <a:t> and </a:t>
            </a:r>
            <a:r>
              <a:rPr lang="it-IT" dirty="0" err="1"/>
              <a:t>pursue</a:t>
            </a:r>
            <a:r>
              <a:rPr lang="it-IT" dirty="0"/>
              <a:t> </a:t>
            </a:r>
            <a:r>
              <a:rPr lang="it-IT" dirty="0" err="1"/>
              <a:t>infringements</a:t>
            </a:r>
            <a:r>
              <a:rPr lang="it-IT" dirty="0"/>
              <a:t> of EU </a:t>
            </a:r>
            <a:r>
              <a:rPr lang="it-IT" dirty="0" err="1"/>
              <a:t>environmentale</a:t>
            </a:r>
            <a:r>
              <a:rPr lang="it-IT" dirty="0"/>
              <a:t> law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assiduosly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do so for </a:t>
            </a:r>
            <a:r>
              <a:rPr lang="it-IT" dirty="0" err="1"/>
              <a:t>infringements</a:t>
            </a:r>
            <a:r>
              <a:rPr lang="it-IT" dirty="0"/>
              <a:t> of </a:t>
            </a:r>
            <a:r>
              <a:rPr lang="it-IT" dirty="0" err="1"/>
              <a:t>equivalent</a:t>
            </a:r>
            <a:r>
              <a:rPr lang="it-IT" dirty="0"/>
              <a:t> national </a:t>
            </a:r>
            <a:r>
              <a:rPr lang="it-IT" dirty="0" err="1"/>
              <a:t>provisions</a:t>
            </a:r>
            <a:r>
              <a:rPr lang="it-IT" dirty="0"/>
              <a:t> </a:t>
            </a:r>
            <a:r>
              <a:rPr lang="it-IT" dirty="0">
                <a:sym typeface="Wingdings" panose="05000000000000000000" pitchFamily="2" charset="2"/>
              </a:rPr>
              <a:t></a:t>
            </a:r>
            <a:r>
              <a:rPr lang="it-IT" dirty="0"/>
              <a:t> </a:t>
            </a:r>
            <a:r>
              <a:rPr lang="it-IT" b="1" dirty="0" err="1"/>
              <a:t>principle</a:t>
            </a:r>
            <a:r>
              <a:rPr lang="it-IT" b="1" dirty="0"/>
              <a:t> of </a:t>
            </a:r>
            <a:r>
              <a:rPr lang="it-IT" b="1" dirty="0" err="1"/>
              <a:t>equivalence</a:t>
            </a:r>
            <a:r>
              <a:rPr lang="it-IT" b="1" dirty="0"/>
              <a:t> of </a:t>
            </a:r>
            <a:r>
              <a:rPr lang="it-IT" b="1" dirty="0" err="1"/>
              <a:t>remedies</a:t>
            </a:r>
            <a:r>
              <a:rPr lang="it-IT" b="1" dirty="0"/>
              <a:t> for </a:t>
            </a:r>
            <a:r>
              <a:rPr lang="it-IT" b="1" dirty="0" err="1"/>
              <a:t>breach</a:t>
            </a:r>
            <a:r>
              <a:rPr lang="it-IT" b="1" dirty="0"/>
              <a:t> of EU law and National Law</a:t>
            </a:r>
          </a:p>
        </p:txBody>
      </p:sp>
    </p:spTree>
    <p:extLst>
      <p:ext uri="{BB962C8B-B14F-4D97-AF65-F5344CB8AC3E}">
        <p14:creationId xmlns:p14="http://schemas.microsoft.com/office/powerpoint/2010/main" val="38979307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49D48C-C14F-05F2-4FFF-F9BCA59F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6061-4F36-EBC5-4478-9AB475E88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CJEU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held</a:t>
            </a:r>
            <a:r>
              <a:rPr lang="it-IT" dirty="0"/>
              <a:t> </a:t>
            </a:r>
            <a:r>
              <a:rPr lang="it-IT" dirty="0" err="1"/>
              <a:t>that</a:t>
            </a:r>
            <a:r>
              <a:rPr lang="it-IT" dirty="0"/>
              <a:t> art. 4, par. 3 </a:t>
            </a:r>
            <a:r>
              <a:rPr lang="it-IT" dirty="0" err="1"/>
              <a:t>implies</a:t>
            </a:r>
            <a:r>
              <a:rPr lang="it-IT" dirty="0"/>
              <a:t>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important</a:t>
            </a:r>
            <a:r>
              <a:rPr lang="it-IT" dirty="0"/>
              <a:t> </a:t>
            </a:r>
            <a:r>
              <a:rPr lang="it-IT" dirty="0" err="1"/>
              <a:t>limitation</a:t>
            </a:r>
            <a:r>
              <a:rPr lang="it-IT" dirty="0"/>
              <a:t> to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principle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dirty="0"/>
              <a:t>2) MS </a:t>
            </a:r>
            <a:r>
              <a:rPr lang="it-IT" dirty="0" err="1"/>
              <a:t>have</a:t>
            </a:r>
            <a:r>
              <a:rPr lang="it-IT" dirty="0"/>
              <a:t> the duty to </a:t>
            </a:r>
            <a:r>
              <a:rPr lang="it-IT" dirty="0" err="1"/>
              <a:t>ensure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infringements</a:t>
            </a:r>
            <a:r>
              <a:rPr lang="it-IT" dirty="0"/>
              <a:t> of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b="1" dirty="0"/>
              <a:t>are </a:t>
            </a:r>
            <a:r>
              <a:rPr lang="it-IT" b="1" dirty="0" err="1"/>
              <a:t>punished</a:t>
            </a:r>
            <a:r>
              <a:rPr lang="it-IT" b="1" dirty="0"/>
              <a:t> by </a:t>
            </a:r>
            <a:r>
              <a:rPr lang="it-IT" b="1" dirty="0" err="1"/>
              <a:t>effective</a:t>
            </a:r>
            <a:r>
              <a:rPr lang="it-IT" b="1" dirty="0"/>
              <a:t>, </a:t>
            </a:r>
            <a:r>
              <a:rPr lang="it-IT" b="1" dirty="0" err="1"/>
              <a:t>proportionate</a:t>
            </a:r>
            <a:r>
              <a:rPr lang="it-IT" b="1" dirty="0"/>
              <a:t> and dissuasive </a:t>
            </a:r>
            <a:r>
              <a:rPr lang="it-IT" b="1" dirty="0" err="1"/>
              <a:t>sanctions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5245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B8C245-4912-9EAE-A300-2D5ADF612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deficit of the public enforcement of the EU 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2427FC-8910-89F1-62CD-ACF0E2011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the </a:t>
            </a:r>
            <a:r>
              <a:rPr lang="it-IT" dirty="0" err="1"/>
              <a:t>number</a:t>
            </a:r>
            <a:r>
              <a:rPr lang="it-IT" dirty="0"/>
              <a:t> of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instruments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international, </a:t>
            </a:r>
            <a:r>
              <a:rPr lang="it-IT" dirty="0" err="1"/>
              <a:t>European</a:t>
            </a:r>
            <a:r>
              <a:rPr lang="it-IT" dirty="0"/>
              <a:t> and national level </a:t>
            </a:r>
            <a:r>
              <a:rPr lang="it-IT" b="1" dirty="0" err="1"/>
              <a:t>continues</a:t>
            </a:r>
            <a:r>
              <a:rPr lang="it-IT" b="1" dirty="0"/>
              <a:t> to </a:t>
            </a:r>
            <a:r>
              <a:rPr lang="it-IT" b="1" dirty="0" err="1"/>
              <a:t>increase</a:t>
            </a:r>
            <a:endParaRPr lang="it-IT" b="1" dirty="0"/>
          </a:p>
          <a:p>
            <a:pPr marL="0" indent="0" algn="ctr">
              <a:buNone/>
            </a:pPr>
            <a:r>
              <a:rPr lang="it-IT" b="1" dirty="0" err="1"/>
              <a:t>but</a:t>
            </a:r>
            <a:endParaRPr lang="it-IT" dirty="0"/>
          </a:p>
          <a:p>
            <a:pPr algn="just"/>
            <a:r>
              <a:rPr lang="it-IT" dirty="0"/>
              <a:t>the </a:t>
            </a:r>
            <a:r>
              <a:rPr lang="it-IT" dirty="0" err="1"/>
              <a:t>actual</a:t>
            </a:r>
            <a:r>
              <a:rPr lang="it-IT" dirty="0"/>
              <a:t> enforcement of the </a:t>
            </a:r>
            <a:r>
              <a:rPr lang="it-IT" dirty="0" err="1"/>
              <a:t>relevant</a:t>
            </a:r>
            <a:r>
              <a:rPr lang="it-IT" dirty="0"/>
              <a:t> law </a:t>
            </a:r>
            <a:r>
              <a:rPr lang="it-IT" b="1" dirty="0" err="1"/>
              <a:t>remains</a:t>
            </a:r>
            <a:r>
              <a:rPr lang="it-IT" b="1" dirty="0"/>
              <a:t> </a:t>
            </a:r>
            <a:r>
              <a:rPr lang="it-IT" b="1" dirty="0" err="1"/>
              <a:t>insufficient</a:t>
            </a:r>
            <a:r>
              <a:rPr lang="it-IT" dirty="0"/>
              <a:t>, </a:t>
            </a:r>
            <a:r>
              <a:rPr lang="it-IT" dirty="0" err="1"/>
              <a:t>seriously</a:t>
            </a:r>
            <a:r>
              <a:rPr lang="it-IT" dirty="0"/>
              <a:t> </a:t>
            </a:r>
            <a:r>
              <a:rPr lang="it-IT" dirty="0" err="1"/>
              <a:t>impairing</a:t>
            </a:r>
            <a:r>
              <a:rPr lang="it-IT" dirty="0"/>
              <a:t> </a:t>
            </a:r>
            <a:r>
              <a:rPr lang="it-IT" b="1" dirty="0"/>
              <a:t>the </a:t>
            </a:r>
            <a:r>
              <a:rPr lang="it-IT" b="1" dirty="0" err="1"/>
              <a:t>effectiveness</a:t>
            </a:r>
            <a:r>
              <a:rPr lang="it-IT" b="1" dirty="0"/>
              <a:t> of environmental law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58570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49D48C-C14F-05F2-4FFF-F9BCA59F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6061-4F36-EBC5-4478-9AB475E88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CJEU </a:t>
            </a:r>
            <a:r>
              <a:rPr lang="it-IT" dirty="0" err="1"/>
              <a:t>has</a:t>
            </a:r>
            <a:r>
              <a:rPr lang="it-IT" dirty="0"/>
              <a:t> </a:t>
            </a:r>
            <a:r>
              <a:rPr lang="it-IT" dirty="0" err="1"/>
              <a:t>also</a:t>
            </a:r>
            <a:r>
              <a:rPr lang="it-IT" dirty="0"/>
              <a:t> </a:t>
            </a:r>
            <a:r>
              <a:rPr lang="it-IT" dirty="0" err="1"/>
              <a:t>held</a:t>
            </a:r>
            <a:r>
              <a:rPr lang="it-IT" dirty="0"/>
              <a:t> </a:t>
            </a:r>
            <a:r>
              <a:rPr lang="it-IT" dirty="0" err="1"/>
              <a:t>that</a:t>
            </a:r>
            <a:r>
              <a:rPr lang="it-IT" dirty="0"/>
              <a:t> MS </a:t>
            </a:r>
            <a:r>
              <a:rPr lang="it-IT" dirty="0" err="1"/>
              <a:t>have</a:t>
            </a:r>
            <a:r>
              <a:rPr lang="it-IT" dirty="0"/>
              <a:t> the duty to </a:t>
            </a:r>
            <a:r>
              <a:rPr lang="it-IT" b="1" dirty="0"/>
              <a:t>help the Commission </a:t>
            </a:r>
            <a:r>
              <a:rPr lang="it-IT" dirty="0" err="1"/>
              <a:t>gather</a:t>
            </a:r>
            <a:r>
              <a:rPr lang="it-IT" dirty="0"/>
              <a:t> information so </a:t>
            </a:r>
            <a:r>
              <a:rPr lang="it-IT" dirty="0" err="1"/>
              <a:t>as</a:t>
            </a:r>
            <a:r>
              <a:rPr lang="it-IT" dirty="0"/>
              <a:t> to </a:t>
            </a:r>
            <a:r>
              <a:rPr lang="it-IT" dirty="0" err="1"/>
              <a:t>allow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to </a:t>
            </a:r>
            <a:r>
              <a:rPr lang="it-IT" dirty="0" err="1"/>
              <a:t>form</a:t>
            </a:r>
            <a:r>
              <a:rPr lang="it-IT" dirty="0"/>
              <a:t> a </a:t>
            </a:r>
            <a:r>
              <a:rPr lang="it-IT" dirty="0" err="1"/>
              <a:t>view</a:t>
            </a:r>
            <a:r>
              <a:rPr lang="it-IT" dirty="0"/>
              <a:t> on a </a:t>
            </a:r>
            <a:r>
              <a:rPr lang="it-IT" dirty="0" err="1"/>
              <a:t>complaint</a:t>
            </a:r>
            <a:r>
              <a:rPr lang="it-IT" dirty="0"/>
              <a:t> of </a:t>
            </a:r>
            <a:r>
              <a:rPr lang="it-IT" dirty="0" err="1"/>
              <a:t>infringement</a:t>
            </a:r>
            <a:r>
              <a:rPr lang="it-IT" dirty="0"/>
              <a:t> of EU environmental law made to </a:t>
            </a:r>
            <a:r>
              <a:rPr lang="it-IT" dirty="0" err="1"/>
              <a:t>it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546769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5549"/>
            <a:ext cx="10515600" cy="36814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MS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resisted</a:t>
            </a:r>
            <a:r>
              <a:rPr lang="it-IT" dirty="0"/>
              <a:t> the idea of a </a:t>
            </a:r>
            <a:r>
              <a:rPr lang="it-IT" dirty="0" err="1"/>
              <a:t>supranational</a:t>
            </a:r>
            <a:r>
              <a:rPr lang="it-IT" dirty="0"/>
              <a:t> EU environmental regulator </a:t>
            </a:r>
            <a:r>
              <a:rPr lang="it-IT" dirty="0" err="1"/>
              <a:t>tasked</a:t>
            </a:r>
            <a:r>
              <a:rPr lang="it-IT" dirty="0"/>
              <a:t> with </a:t>
            </a:r>
            <a:r>
              <a:rPr lang="it-IT" dirty="0" err="1"/>
              <a:t>inspections</a:t>
            </a:r>
            <a:r>
              <a:rPr lang="it-IT" dirty="0"/>
              <a:t> and enforcement other </a:t>
            </a:r>
            <a:r>
              <a:rPr lang="it-IT" dirty="0" err="1"/>
              <a:t>than</a:t>
            </a:r>
            <a:r>
              <a:rPr lang="it-IT" dirty="0"/>
              <a:t> the Commission </a:t>
            </a:r>
            <a:r>
              <a:rPr lang="it-IT" dirty="0" err="1"/>
              <a:t>itself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err="1"/>
              <a:t>Despite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, </a:t>
            </a:r>
            <a:r>
              <a:rPr lang="it-IT" b="1" dirty="0"/>
              <a:t>a network </a:t>
            </a:r>
            <a:r>
              <a:rPr lang="it-IT" b="1" dirty="0" err="1"/>
              <a:t>has</a:t>
            </a:r>
            <a:r>
              <a:rPr lang="it-IT" b="1" dirty="0"/>
              <a:t> </a:t>
            </a:r>
            <a:r>
              <a:rPr lang="it-IT" b="1" dirty="0" err="1"/>
              <a:t>emerged</a:t>
            </a:r>
            <a:r>
              <a:rPr lang="it-IT" b="1" dirty="0"/>
              <a:t> in </a:t>
            </a:r>
            <a:r>
              <a:rPr lang="it-IT" b="1" dirty="0" err="1"/>
              <a:t>this</a:t>
            </a:r>
            <a:r>
              <a:rPr lang="it-IT" b="1" dirty="0"/>
              <a:t> field </a:t>
            </a:r>
            <a:r>
              <a:rPr lang="it-IT" b="1" dirty="0" err="1"/>
              <a:t>sice</a:t>
            </a:r>
            <a:r>
              <a:rPr lang="it-IT" b="1" dirty="0"/>
              <a:t> 1992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 </a:t>
            </a:r>
            <a:r>
              <a:rPr lang="it-IT" dirty="0" err="1"/>
              <a:t>aimed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b="1" dirty="0" err="1"/>
              <a:t>fostering</a:t>
            </a:r>
            <a:r>
              <a:rPr lang="it-IT" b="1" dirty="0"/>
              <a:t> </a:t>
            </a:r>
            <a:r>
              <a:rPr lang="it-IT" b="1" dirty="0" err="1"/>
              <a:t>cooperation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competent</a:t>
            </a:r>
            <a:r>
              <a:rPr lang="it-IT" dirty="0"/>
              <a:t> </a:t>
            </a:r>
            <a:r>
              <a:rPr lang="it-IT" dirty="0" err="1"/>
              <a:t>member</a:t>
            </a:r>
            <a:r>
              <a:rPr lang="it-IT" dirty="0"/>
              <a:t> state </a:t>
            </a:r>
            <a:r>
              <a:rPr lang="it-IT" dirty="0" err="1"/>
              <a:t>authorities</a:t>
            </a:r>
            <a:r>
              <a:rPr lang="it-IT" dirty="0"/>
              <a:t> and information </a:t>
            </a:r>
            <a:r>
              <a:rPr lang="it-IT" dirty="0" err="1"/>
              <a:t>exchange</a:t>
            </a:r>
            <a:r>
              <a:rPr lang="it-IT" dirty="0"/>
              <a:t> (IMPEL).</a:t>
            </a:r>
          </a:p>
        </p:txBody>
      </p:sp>
    </p:spTree>
    <p:extLst>
      <p:ext uri="{BB962C8B-B14F-4D97-AF65-F5344CB8AC3E}">
        <p14:creationId xmlns:p14="http://schemas.microsoft.com/office/powerpoint/2010/main" val="32049009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6983"/>
            <a:ext cx="10515600" cy="36899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IMPEL </a:t>
            </a:r>
            <a:r>
              <a:rPr lang="it-IT" dirty="0" err="1"/>
              <a:t>originated</a:t>
            </a:r>
            <a:r>
              <a:rPr lang="it-IT" dirty="0"/>
              <a:t> </a:t>
            </a:r>
            <a:r>
              <a:rPr lang="it-IT" dirty="0" err="1"/>
              <a:t>as</a:t>
            </a:r>
            <a:r>
              <a:rPr lang="it-IT" dirty="0"/>
              <a:t> an </a:t>
            </a:r>
            <a:r>
              <a:rPr lang="it-IT" b="1" dirty="0" err="1"/>
              <a:t>informal</a:t>
            </a:r>
            <a:r>
              <a:rPr lang="it-IT" b="1" dirty="0"/>
              <a:t> network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The status of IMPEL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now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b="1" dirty="0" err="1"/>
              <a:t>formalised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an international non profit </a:t>
            </a:r>
            <a:r>
              <a:rPr lang="it-IT" dirty="0" err="1"/>
              <a:t>association</a:t>
            </a:r>
            <a:r>
              <a:rPr lang="it-IT" dirty="0"/>
              <a:t> of the </a:t>
            </a:r>
            <a:r>
              <a:rPr lang="it-IT" dirty="0" err="1"/>
              <a:t>environmental</a:t>
            </a:r>
            <a:r>
              <a:rPr lang="it-IT" dirty="0"/>
              <a:t> </a:t>
            </a:r>
            <a:r>
              <a:rPr lang="it-IT" dirty="0" err="1"/>
              <a:t>authorities</a:t>
            </a:r>
            <a:r>
              <a:rPr lang="it-IT" dirty="0"/>
              <a:t> of EU MS.</a:t>
            </a:r>
          </a:p>
        </p:txBody>
      </p:sp>
    </p:spTree>
    <p:extLst>
      <p:ext uri="{BB962C8B-B14F-4D97-AF65-F5344CB8AC3E}">
        <p14:creationId xmlns:p14="http://schemas.microsoft.com/office/powerpoint/2010/main" val="10041784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8870"/>
            <a:ext cx="10515600" cy="36180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IMPEL's</a:t>
            </a:r>
            <a:r>
              <a:rPr lang="it-IT" dirty="0"/>
              <a:t> mission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ensuring</a:t>
            </a:r>
            <a:r>
              <a:rPr lang="it-IT" dirty="0"/>
              <a:t> </a:t>
            </a:r>
            <a:r>
              <a:rPr lang="it-IT" b="1" dirty="0" err="1"/>
              <a:t>effective</a:t>
            </a:r>
            <a:r>
              <a:rPr lang="it-IT" b="1" dirty="0"/>
              <a:t> </a:t>
            </a:r>
            <a:r>
              <a:rPr lang="it-IT" b="1" dirty="0" err="1"/>
              <a:t>implementation</a:t>
            </a:r>
            <a:r>
              <a:rPr lang="it-IT" b="1" dirty="0"/>
              <a:t> and enforcement </a:t>
            </a:r>
            <a:r>
              <a:rPr lang="it-IT" dirty="0"/>
              <a:t>of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 by </a:t>
            </a:r>
            <a:r>
              <a:rPr lang="it-IT" dirty="0" err="1"/>
              <a:t>promoting</a:t>
            </a:r>
            <a:r>
              <a:rPr lang="it-IT" dirty="0"/>
              <a:t> </a:t>
            </a:r>
            <a:r>
              <a:rPr lang="it-IT" dirty="0" err="1"/>
              <a:t>professional</a:t>
            </a:r>
            <a:r>
              <a:rPr lang="it-IT" dirty="0"/>
              <a:t> </a:t>
            </a:r>
            <a:r>
              <a:rPr lang="it-IT" dirty="0" err="1"/>
              <a:t>collaboration</a:t>
            </a:r>
            <a:r>
              <a:rPr lang="it-IT" dirty="0"/>
              <a:t>, information, and best-practice </a:t>
            </a:r>
            <a:r>
              <a:rPr lang="it-IT" dirty="0" err="1"/>
              <a:t>exchange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regulators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37131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607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8870"/>
            <a:ext cx="10515600" cy="36180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In 2009, a Memorandum of Understanding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signed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IMPEL and the Commission </a:t>
            </a:r>
            <a:r>
              <a:rPr lang="it-IT" dirty="0" err="1"/>
              <a:t>recognising</a:t>
            </a:r>
            <a:r>
              <a:rPr lang="it-IT" dirty="0"/>
              <a:t> </a:t>
            </a:r>
            <a:r>
              <a:rPr lang="it-IT" dirty="0" err="1"/>
              <a:t>IMPEL’s</a:t>
            </a:r>
            <a:r>
              <a:rPr lang="it-IT" dirty="0"/>
              <a:t> </a:t>
            </a:r>
            <a:r>
              <a:rPr lang="it-IT" dirty="0" err="1"/>
              <a:t>role</a:t>
            </a:r>
            <a:r>
              <a:rPr lang="it-IT" dirty="0"/>
              <a:t> with </a:t>
            </a:r>
            <a:r>
              <a:rPr lang="it-IT" dirty="0" err="1"/>
              <a:t>regard</a:t>
            </a:r>
            <a:r>
              <a:rPr lang="it-IT" dirty="0"/>
              <a:t> </a:t>
            </a:r>
            <a:r>
              <a:rPr lang="it-IT" b="1" dirty="0"/>
              <a:t>to </a:t>
            </a:r>
            <a:r>
              <a:rPr lang="it-IT" b="1" dirty="0" err="1"/>
              <a:t>improving</a:t>
            </a:r>
            <a:r>
              <a:rPr lang="it-IT" b="1" dirty="0"/>
              <a:t> the implementation and enforcement of EU environmental law </a:t>
            </a:r>
            <a:r>
              <a:rPr lang="it-IT" dirty="0"/>
              <a:t>and setting out the </a:t>
            </a:r>
            <a:r>
              <a:rPr lang="it-IT" dirty="0" err="1"/>
              <a:t>parameters</a:t>
            </a:r>
            <a:r>
              <a:rPr lang="it-IT" dirty="0"/>
              <a:t> of cooperation </a:t>
            </a:r>
            <a:r>
              <a:rPr lang="it-IT" dirty="0" err="1"/>
              <a:t>between</a:t>
            </a:r>
            <a:r>
              <a:rPr lang="it-IT" dirty="0"/>
              <a:t> the Commission and IMPEL.</a:t>
            </a:r>
          </a:p>
        </p:txBody>
      </p:sp>
    </p:spTree>
    <p:extLst>
      <p:ext uri="{BB962C8B-B14F-4D97-AF65-F5344CB8AC3E}">
        <p14:creationId xmlns:p14="http://schemas.microsoft.com/office/powerpoint/2010/main" val="313657378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8870"/>
            <a:ext cx="10515600" cy="36180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IMPEL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recognised</a:t>
            </a:r>
            <a:r>
              <a:rPr lang="it-IT" dirty="0"/>
              <a:t> in the </a:t>
            </a:r>
            <a:r>
              <a:rPr lang="it-IT" b="1" dirty="0" err="1"/>
              <a:t>EU's</a:t>
            </a:r>
            <a:r>
              <a:rPr lang="it-IT" b="1" dirty="0"/>
              <a:t> environmental Action </a:t>
            </a:r>
            <a:r>
              <a:rPr lang="it-IT" b="1" dirty="0" err="1"/>
              <a:t>Programmes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playing an </a:t>
            </a:r>
            <a:r>
              <a:rPr lang="it-IT" b="1" dirty="0" err="1"/>
              <a:t>important</a:t>
            </a:r>
            <a:r>
              <a:rPr lang="it-IT" b="1" dirty="0"/>
              <a:t> supportive </a:t>
            </a:r>
            <a:r>
              <a:rPr lang="it-IT" b="1" dirty="0" err="1"/>
              <a:t>role</a:t>
            </a:r>
            <a:r>
              <a:rPr lang="it-IT" b="1" dirty="0"/>
              <a:t> </a:t>
            </a:r>
            <a:r>
              <a:rPr lang="it-IT" dirty="0"/>
              <a:t>in </a:t>
            </a:r>
            <a:r>
              <a:rPr lang="it-IT" dirty="0" err="1"/>
              <a:t>attaining</a:t>
            </a:r>
            <a:r>
              <a:rPr lang="it-IT" dirty="0"/>
              <a:t> the </a:t>
            </a:r>
            <a:r>
              <a:rPr lang="it-IT" dirty="0" err="1"/>
              <a:t>EU's</a:t>
            </a:r>
            <a:r>
              <a:rPr lang="it-IT" dirty="0"/>
              <a:t> </a:t>
            </a:r>
            <a:r>
              <a:rPr lang="it-IT" dirty="0" err="1"/>
              <a:t>aim</a:t>
            </a:r>
            <a:r>
              <a:rPr lang="it-IT" dirty="0"/>
              <a:t> of </a:t>
            </a:r>
            <a:r>
              <a:rPr lang="it-IT" dirty="0" err="1"/>
              <a:t>improving</a:t>
            </a:r>
            <a:r>
              <a:rPr lang="it-IT" dirty="0"/>
              <a:t> enforcement and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134190229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B1B64D-118E-1A6C-1C8D-A98C12132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7th Environment Action Programme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69E42D-737E-28D2-FEA6-3B98255DC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/>
              <a:t>Cons. 63:</a:t>
            </a:r>
          </a:p>
          <a:p>
            <a:pPr marL="0" indent="0" algn="just">
              <a:buNone/>
            </a:pPr>
            <a:r>
              <a:rPr lang="it-IT" dirty="0"/>
              <a:t>The general standard of environmental governance </a:t>
            </a:r>
            <a:r>
              <a:rPr lang="it-IT" dirty="0" err="1"/>
              <a:t>throughout</a:t>
            </a:r>
            <a:r>
              <a:rPr lang="it-IT" dirty="0"/>
              <a:t> the Union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b="1" dirty="0" err="1"/>
              <a:t>further</a:t>
            </a:r>
            <a:r>
              <a:rPr lang="it-IT" b="1" dirty="0"/>
              <a:t> </a:t>
            </a:r>
            <a:r>
              <a:rPr lang="it-IT" b="1" dirty="0" err="1"/>
              <a:t>improved</a:t>
            </a:r>
            <a:r>
              <a:rPr lang="it-IT" b="1" dirty="0"/>
              <a:t> by </a:t>
            </a:r>
            <a:r>
              <a:rPr lang="it-IT" b="1" dirty="0" err="1"/>
              <a:t>enhancing</a:t>
            </a:r>
            <a:r>
              <a:rPr lang="it-IT" b="1" dirty="0"/>
              <a:t> cooperation </a:t>
            </a:r>
            <a:r>
              <a:rPr lang="it-IT" b="1" dirty="0" err="1"/>
              <a:t>at</a:t>
            </a:r>
            <a:r>
              <a:rPr lang="it-IT" b="1" dirty="0"/>
              <a:t> Union level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international level, </a:t>
            </a:r>
            <a:r>
              <a:rPr lang="it-IT" b="1" dirty="0" err="1"/>
              <a:t>between</a:t>
            </a:r>
            <a:r>
              <a:rPr lang="it-IT" b="1" dirty="0"/>
              <a:t> </a:t>
            </a:r>
            <a:r>
              <a:rPr lang="it-IT" b="1" dirty="0" err="1"/>
              <a:t>professionals</a:t>
            </a:r>
            <a:r>
              <a:rPr lang="it-IT" b="1" dirty="0"/>
              <a:t> working on environmental protection</a:t>
            </a:r>
            <a:r>
              <a:rPr lang="it-IT" dirty="0"/>
              <a:t>, including government lawyers, </a:t>
            </a:r>
            <a:r>
              <a:rPr lang="it-IT" dirty="0" err="1"/>
              <a:t>prosecutors</a:t>
            </a:r>
            <a:r>
              <a:rPr lang="it-IT" dirty="0"/>
              <a:t>, </a:t>
            </a:r>
            <a:r>
              <a:rPr lang="it-IT" dirty="0" err="1"/>
              <a:t>ombudsmen</a:t>
            </a:r>
            <a:r>
              <a:rPr lang="it-IT" dirty="0"/>
              <a:t>, </a:t>
            </a:r>
            <a:r>
              <a:rPr lang="it-IT" dirty="0" err="1"/>
              <a:t>judges</a:t>
            </a:r>
            <a:r>
              <a:rPr lang="it-IT" dirty="0"/>
              <a:t> and </a:t>
            </a:r>
            <a:r>
              <a:rPr lang="it-IT" dirty="0" err="1"/>
              <a:t>inspectors</a:t>
            </a:r>
            <a:r>
              <a:rPr lang="it-IT" dirty="0"/>
              <a:t>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b="1" dirty="0"/>
              <a:t>the </a:t>
            </a:r>
            <a:r>
              <a:rPr lang="it-IT" b="1" dirty="0" err="1"/>
              <a:t>European</a:t>
            </a:r>
            <a:r>
              <a:rPr lang="it-IT" b="1" dirty="0"/>
              <a:t> Union Network for the Implementation and Enforcement of Environmental Law (IMPEL), </a:t>
            </a:r>
            <a:r>
              <a:rPr lang="it-IT" dirty="0"/>
              <a:t>and </a:t>
            </a:r>
            <a:r>
              <a:rPr lang="it-IT" dirty="0" err="1"/>
              <a:t>encouraging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professionals</a:t>
            </a:r>
            <a:r>
              <a:rPr lang="it-IT" dirty="0"/>
              <a:t> to share </a:t>
            </a:r>
            <a:r>
              <a:rPr lang="it-IT" dirty="0" err="1"/>
              <a:t>good</a:t>
            </a:r>
            <a:r>
              <a:rPr lang="it-IT" dirty="0"/>
              <a:t> practices.</a:t>
            </a:r>
          </a:p>
        </p:txBody>
      </p:sp>
    </p:spTree>
    <p:extLst>
      <p:ext uri="{BB962C8B-B14F-4D97-AF65-F5344CB8AC3E}">
        <p14:creationId xmlns:p14="http://schemas.microsoft.com/office/powerpoint/2010/main" val="205449839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3471C2-CD91-FB8C-A1B0-3FDF4F09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7th Environment Action Programme</a:t>
            </a:r>
          </a:p>
          <a:p>
            <a:endParaRPr lang="it-IT" dirty="0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9A33ADB9-874D-E9D5-1B76-7DF622A7AE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561228"/>
              </p:ext>
            </p:extLst>
          </p:nvPr>
        </p:nvGraphicFramePr>
        <p:xfrm>
          <a:off x="838200" y="1825625"/>
          <a:ext cx="10515600" cy="434686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619645776"/>
                    </a:ext>
                  </a:extLst>
                </a:gridCol>
              </a:tblGrid>
              <a:tr h="4346863"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br>
                        <a:rPr lang="it-IT" sz="2800" dirty="0">
                          <a:effectLst/>
                          <a:latin typeface="inherit"/>
                        </a:rPr>
                      </a:br>
                      <a:r>
                        <a:rPr lang="it-IT" sz="2800" dirty="0">
                          <a:effectLst/>
                          <a:latin typeface="inherit"/>
                        </a:rPr>
                        <a:t>In </a:t>
                      </a:r>
                      <a:r>
                        <a:rPr lang="it-IT" sz="2800" err="1">
                          <a:effectLst/>
                          <a:latin typeface="inherit"/>
                        </a:rPr>
                        <a:t>order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to </a:t>
                      </a:r>
                      <a:r>
                        <a:rPr lang="it-IT" sz="2800" err="1">
                          <a:effectLst/>
                          <a:latin typeface="inherit"/>
                        </a:rPr>
                        <a:t>maximise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the benefits of Union </a:t>
                      </a:r>
                      <a:r>
                        <a:rPr lang="it-IT" sz="2800" err="1">
                          <a:effectLst/>
                          <a:latin typeface="inherit"/>
                        </a:rPr>
                        <a:t>environment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err="1">
                          <a:effectLst/>
                          <a:latin typeface="inherit"/>
                        </a:rPr>
                        <a:t>legislation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by </a:t>
                      </a:r>
                      <a:r>
                        <a:rPr lang="it-IT" sz="2800" err="1">
                          <a:effectLst/>
                          <a:latin typeface="inherit"/>
                        </a:rPr>
                        <a:t>improving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err="1">
                          <a:effectLst/>
                          <a:latin typeface="inherit"/>
                        </a:rPr>
                        <a:t>implementation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, the 7th EAP </a:t>
                      </a:r>
                      <a:r>
                        <a:rPr lang="it-IT" sz="2800" err="1">
                          <a:effectLst/>
                          <a:latin typeface="inherit"/>
                        </a:rPr>
                        <a:t>shall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err="1">
                          <a:effectLst/>
                          <a:latin typeface="inherit"/>
                        </a:rPr>
                        <a:t>ensure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err="1">
                          <a:effectLst/>
                          <a:latin typeface="inherit"/>
                        </a:rPr>
                        <a:t>that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by 2020:</a:t>
                      </a:r>
                      <a:endParaRPr lang="it-IT"/>
                    </a:p>
                    <a:p>
                      <a:pPr lvl="0" algn="just">
                        <a:buNone/>
                      </a:pPr>
                      <a:endParaRPr lang="it-IT" sz="2800" dirty="0">
                        <a:effectLst/>
                        <a:latin typeface="inheri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758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58858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434DAF-63F4-FCB6-B80B-8D4F585BA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7th Environment Action Programme</a:t>
            </a:r>
          </a:p>
          <a:p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43468FF1-44A1-D255-84DC-42FDE8522E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650518"/>
              </p:ext>
            </p:extLst>
          </p:nvPr>
        </p:nvGraphicFramePr>
        <p:xfrm>
          <a:off x="838200" y="1825625"/>
          <a:ext cx="11083048" cy="337225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851">
                  <a:extLst>
                    <a:ext uri="{9D8B030D-6E8A-4147-A177-3AD203B41FA5}">
                      <a16:colId xmlns:a16="http://schemas.microsoft.com/office/drawing/2014/main" val="2815586257"/>
                    </a:ext>
                  </a:extLst>
                </a:gridCol>
                <a:gridCol w="11018197">
                  <a:extLst>
                    <a:ext uri="{9D8B030D-6E8A-4147-A177-3AD203B41FA5}">
                      <a16:colId xmlns:a16="http://schemas.microsoft.com/office/drawing/2014/main" val="2542147327"/>
                    </a:ext>
                  </a:extLst>
                </a:gridCol>
              </a:tblGrid>
              <a:tr h="3372255">
                <a:tc>
                  <a:txBody>
                    <a:bodyPr/>
                    <a:lstStyle/>
                    <a:p>
                      <a:pPr algn="just"/>
                      <a:r>
                        <a:rPr lang="it-IT" dirty="0">
                          <a:effectLst/>
                          <a:latin typeface="inherit"/>
                        </a:rPr>
                        <a:t>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800" dirty="0" err="1">
                          <a:effectLst/>
                          <a:latin typeface="inherit"/>
                        </a:rPr>
                        <a:t>extending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binding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criteria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for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effective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Member State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inspections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and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surveillance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to the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wider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body of Union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environment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law, and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further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developing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inspection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support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capacity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at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Union level, drawing on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existing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structures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,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backed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up by support for networks of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professionals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such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as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IMPEL, and by the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reinforcement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of peer reviews and best practice sharing, with a view to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increasing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the efficiency and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effectiveness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of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inspections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176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8199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8F8CC3-8AFD-B14E-EA30-67202042E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Soft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i="1" dirty="0"/>
              <a:t>vs</a:t>
            </a:r>
            <a:r>
              <a:rPr lang="it-IT" dirty="0"/>
              <a:t> hard </a:t>
            </a:r>
            <a:r>
              <a:rPr lang="it-IT" dirty="0" err="1"/>
              <a:t>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59CC40-897A-B70D-4641-3795FE73D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7th Environment Action </a:t>
            </a:r>
            <a:r>
              <a:rPr lang="it-IT" dirty="0" err="1"/>
              <a:t>Programme</a:t>
            </a:r>
            <a:r>
              <a:rPr lang="it-IT" dirty="0"/>
              <a:t> </a:t>
            </a:r>
            <a:r>
              <a:rPr lang="it-IT" dirty="0" err="1"/>
              <a:t>therefore</a:t>
            </a:r>
            <a:r>
              <a:rPr lang="it-IT" dirty="0"/>
              <a:t> </a:t>
            </a:r>
            <a:r>
              <a:rPr lang="it-IT" b="1" dirty="0" err="1"/>
              <a:t>expressly</a:t>
            </a:r>
            <a:r>
              <a:rPr lang="it-IT" b="1" dirty="0"/>
              <a:t> </a:t>
            </a:r>
            <a:r>
              <a:rPr lang="it-IT" b="1" dirty="0" err="1"/>
              <a:t>endorses</a:t>
            </a:r>
            <a:r>
              <a:rPr lang="it-IT" b="1" dirty="0"/>
              <a:t> IMPEL </a:t>
            </a:r>
            <a:r>
              <a:rPr lang="it-IT" b="1" dirty="0" err="1"/>
              <a:t>as</a:t>
            </a:r>
            <a:r>
              <a:rPr lang="it-IT" b="1" dirty="0"/>
              <a:t> a forum for </a:t>
            </a:r>
            <a:r>
              <a:rPr lang="it-IT" b="1" dirty="0" err="1"/>
              <a:t>improving</a:t>
            </a:r>
            <a:r>
              <a:rPr lang="it-IT" b="1" dirty="0"/>
              <a:t> EU </a:t>
            </a:r>
            <a:r>
              <a:rPr lang="it-IT" b="1" dirty="0" err="1"/>
              <a:t>environmental</a:t>
            </a:r>
            <a:r>
              <a:rPr lang="it-IT" b="1" dirty="0"/>
              <a:t> governance.</a:t>
            </a:r>
          </a:p>
          <a:p>
            <a:pPr marL="0" indent="0" algn="just">
              <a:buNone/>
            </a:pPr>
            <a:r>
              <a:rPr lang="it-IT" dirty="0"/>
              <a:t>At the </a:t>
            </a:r>
            <a:r>
              <a:rPr lang="it-IT" dirty="0" err="1"/>
              <a:t>same</a:t>
            </a:r>
            <a:r>
              <a:rPr lang="it-IT" dirty="0"/>
              <a:t> time, </a:t>
            </a:r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affirmation</a:t>
            </a:r>
            <a:r>
              <a:rPr lang="it-IT" dirty="0"/>
              <a:t> of the </a:t>
            </a:r>
            <a:r>
              <a:rPr lang="it-IT" dirty="0" err="1"/>
              <a:t>need</a:t>
            </a:r>
            <a:r>
              <a:rPr lang="it-IT" dirty="0"/>
              <a:t> to </a:t>
            </a:r>
            <a:r>
              <a:rPr lang="it-IT" b="1" dirty="0" err="1"/>
              <a:t>increase</a:t>
            </a:r>
            <a:r>
              <a:rPr lang="it-IT" b="1" dirty="0"/>
              <a:t> use of </a:t>
            </a:r>
            <a:r>
              <a:rPr lang="it-IT" b="1" dirty="0" err="1"/>
              <a:t>binding</a:t>
            </a:r>
            <a:r>
              <a:rPr lang="it-IT" b="1" dirty="0"/>
              <a:t> </a:t>
            </a:r>
            <a:r>
              <a:rPr lang="it-IT" b="1" dirty="0" err="1"/>
              <a:t>inspection</a:t>
            </a:r>
            <a:r>
              <a:rPr lang="it-IT" b="1" dirty="0"/>
              <a:t> standards </a:t>
            </a:r>
            <a:r>
              <a:rPr lang="it-IT" dirty="0"/>
              <a:t>in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, </a:t>
            </a:r>
            <a:r>
              <a:rPr lang="it-IT" dirty="0" err="1"/>
              <a:t>reflects</a:t>
            </a:r>
            <a:r>
              <a:rPr lang="it-IT" dirty="0"/>
              <a:t> a clear </a:t>
            </a:r>
            <a:r>
              <a:rPr lang="it-IT" dirty="0" err="1"/>
              <a:t>acknoledgement</a:t>
            </a:r>
            <a:r>
              <a:rPr lang="it-IT" dirty="0"/>
              <a:t> of the </a:t>
            </a:r>
            <a:r>
              <a:rPr lang="it-IT" b="1" dirty="0" err="1"/>
              <a:t>limits</a:t>
            </a:r>
            <a:r>
              <a:rPr lang="it-IT" b="1" dirty="0"/>
              <a:t> of "soft" networks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IMPEL in </a:t>
            </a:r>
            <a:r>
              <a:rPr lang="it-IT" dirty="0" err="1"/>
              <a:t>improving</a:t>
            </a:r>
            <a:r>
              <a:rPr lang="it-IT" dirty="0"/>
              <a:t> </a:t>
            </a:r>
            <a:r>
              <a:rPr lang="it-IT" dirty="0" err="1"/>
              <a:t>conpliance</a:t>
            </a:r>
            <a:r>
              <a:rPr lang="it-IT" dirty="0"/>
              <a:t> on the ground.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8820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7AA4BB-FF6E-5992-157F-73F08862D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the </a:t>
            </a:r>
            <a:r>
              <a:rPr lang="it-IT" b="1" dirty="0" err="1">
                <a:solidFill>
                  <a:srgbClr val="FF0000"/>
                </a:solidFill>
              </a:rPr>
              <a:t>European</a:t>
            </a:r>
            <a:r>
              <a:rPr lang="it-IT" b="1" dirty="0">
                <a:solidFill>
                  <a:srgbClr val="FF0000"/>
                </a:solidFill>
              </a:rPr>
              <a:t> Commission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3DC28C-2FB4-51B1-8A2F-A7344887C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Art. 17 TEU </a:t>
            </a:r>
            <a:r>
              <a:rPr lang="it-IT" dirty="0" err="1"/>
              <a:t>provides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Commission:</a:t>
            </a:r>
          </a:p>
          <a:p>
            <a:pPr marL="0" indent="0">
              <a:buNone/>
            </a:pP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ensure</a:t>
            </a:r>
            <a:r>
              <a:rPr lang="it-IT" dirty="0"/>
              <a:t> the application of the </a:t>
            </a:r>
            <a:r>
              <a:rPr lang="it-IT" dirty="0" err="1"/>
              <a:t>Treaties</a:t>
            </a:r>
            <a:r>
              <a:rPr lang="it-IT" dirty="0"/>
              <a:t> and of measures </a:t>
            </a:r>
            <a:r>
              <a:rPr lang="it-IT" dirty="0" err="1"/>
              <a:t>adopted</a:t>
            </a:r>
            <a:r>
              <a:rPr lang="it-IT" dirty="0"/>
              <a:t> by the institutions </a:t>
            </a:r>
            <a:r>
              <a:rPr lang="it-IT" dirty="0" err="1"/>
              <a:t>pursuant</a:t>
            </a:r>
            <a:r>
              <a:rPr lang="it-IT" dirty="0"/>
              <a:t> to </a:t>
            </a:r>
            <a:r>
              <a:rPr lang="it-IT" dirty="0" err="1"/>
              <a:t>them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oversee</a:t>
            </a:r>
            <a:r>
              <a:rPr lang="it-IT" dirty="0"/>
              <a:t> the </a:t>
            </a:r>
            <a:r>
              <a:rPr lang="it-IT" dirty="0" err="1"/>
              <a:t>application</a:t>
            </a:r>
            <a:r>
              <a:rPr lang="it-IT" dirty="0"/>
              <a:t> of Unione </a:t>
            </a:r>
            <a:r>
              <a:rPr lang="it-IT" dirty="0" err="1"/>
              <a:t>law</a:t>
            </a:r>
            <a:r>
              <a:rPr lang="it-IT" dirty="0"/>
              <a:t> under the control of the Court of Justice of the </a:t>
            </a:r>
            <a:r>
              <a:rPr lang="it-IT" dirty="0" err="1"/>
              <a:t>European</a:t>
            </a:r>
            <a:r>
              <a:rPr lang="it-IT" dirty="0"/>
              <a:t> Union</a:t>
            </a:r>
          </a:p>
        </p:txBody>
      </p:sp>
    </p:spTree>
    <p:extLst>
      <p:ext uri="{BB962C8B-B14F-4D97-AF65-F5344CB8AC3E}">
        <p14:creationId xmlns:p14="http://schemas.microsoft.com/office/powerpoint/2010/main" val="11428907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The EEA </a:t>
            </a:r>
            <a:r>
              <a:rPr lang="it-IT" dirty="0" err="1"/>
              <a:t>is</a:t>
            </a:r>
            <a:r>
              <a:rPr lang="it-IT" dirty="0"/>
              <a:t> an agency of the </a:t>
            </a:r>
            <a:r>
              <a:rPr lang="it-IT" dirty="0" err="1"/>
              <a:t>European</a:t>
            </a:r>
            <a:r>
              <a:rPr lang="it-IT" dirty="0"/>
              <a:t> Union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delivers</a:t>
            </a:r>
            <a:r>
              <a:rPr lang="it-IT" dirty="0"/>
              <a:t> knowledge and data to support </a:t>
            </a:r>
            <a:r>
              <a:rPr lang="it-IT" dirty="0" err="1"/>
              <a:t>Europe's</a:t>
            </a:r>
            <a:r>
              <a:rPr lang="it-IT" dirty="0"/>
              <a:t> </a:t>
            </a:r>
            <a:r>
              <a:rPr lang="it-IT" dirty="0" err="1"/>
              <a:t>environment</a:t>
            </a:r>
            <a:r>
              <a:rPr lang="it-IT" dirty="0"/>
              <a:t> and </a:t>
            </a:r>
            <a:r>
              <a:rPr lang="it-IT" dirty="0" err="1"/>
              <a:t>climate</a:t>
            </a:r>
            <a:r>
              <a:rPr lang="it-IT" dirty="0"/>
              <a:t> goals.</a:t>
            </a:r>
          </a:p>
          <a:p>
            <a:pPr marL="0" indent="0" algn="just">
              <a:buNone/>
            </a:pPr>
            <a:r>
              <a:rPr lang="it-IT" b="1" dirty="0" err="1"/>
              <a:t>What</a:t>
            </a:r>
            <a:r>
              <a:rPr lang="it-IT" b="1" dirty="0"/>
              <a:t> are the </a:t>
            </a:r>
            <a:r>
              <a:rPr lang="it-IT" b="1" dirty="0" err="1"/>
              <a:t>Agency's</a:t>
            </a:r>
            <a:r>
              <a:rPr lang="it-IT" b="1" dirty="0"/>
              <a:t> </a:t>
            </a:r>
            <a:r>
              <a:rPr lang="it-IT" b="1" dirty="0" err="1"/>
              <a:t>main</a:t>
            </a:r>
            <a:r>
              <a:rPr lang="it-IT" b="1" dirty="0"/>
              <a:t> tasks?</a:t>
            </a:r>
          </a:p>
          <a:p>
            <a:pPr marL="0" indent="0" algn="just">
              <a:buNone/>
            </a:pPr>
            <a:r>
              <a:rPr lang="it-IT" dirty="0" err="1"/>
              <a:t>Its</a:t>
            </a:r>
            <a:r>
              <a:rPr lang="it-IT" dirty="0"/>
              <a:t> core tasks are </a:t>
            </a:r>
            <a:r>
              <a:rPr lang="it-IT" dirty="0" err="1"/>
              <a:t>defined</a:t>
            </a:r>
            <a:r>
              <a:rPr lang="it-IT" dirty="0"/>
              <a:t> in the </a:t>
            </a:r>
            <a:r>
              <a:rPr lang="it-IT" dirty="0" err="1"/>
              <a:t>founding</a:t>
            </a:r>
            <a:r>
              <a:rPr lang="it-IT" dirty="0"/>
              <a:t> EU </a:t>
            </a:r>
            <a:r>
              <a:rPr lang="it-IT" dirty="0" err="1"/>
              <a:t>regulation</a:t>
            </a:r>
            <a:r>
              <a:rPr lang="it-IT" dirty="0"/>
              <a:t> and include: </a:t>
            </a:r>
          </a:p>
          <a:p>
            <a:pPr marL="457200" indent="-457200" algn="just"/>
            <a:r>
              <a:rPr lang="it-IT" dirty="0" err="1"/>
              <a:t>supporting</a:t>
            </a:r>
            <a:r>
              <a:rPr lang="it-IT" dirty="0"/>
              <a:t> policy </a:t>
            </a:r>
            <a:r>
              <a:rPr lang="it-IT" dirty="0" err="1"/>
              <a:t>development</a:t>
            </a:r>
            <a:r>
              <a:rPr lang="it-IT" dirty="0"/>
              <a:t> and key global </a:t>
            </a:r>
            <a:r>
              <a:rPr lang="it-IT" dirty="0" err="1"/>
              <a:t>processes</a:t>
            </a:r>
            <a:r>
              <a:rPr lang="it-IT" dirty="0"/>
              <a:t>;</a:t>
            </a:r>
          </a:p>
          <a:p>
            <a:pPr marL="457200" indent="-457200" algn="just"/>
            <a:r>
              <a:rPr lang="it-IT" dirty="0" err="1"/>
              <a:t>offering</a:t>
            </a:r>
            <a:r>
              <a:rPr lang="it-IT" dirty="0"/>
              <a:t> </a:t>
            </a:r>
            <a:r>
              <a:rPr lang="it-IT" dirty="0" err="1"/>
              <a:t>analytical</a:t>
            </a:r>
            <a:r>
              <a:rPr lang="it-IT" dirty="0"/>
              <a:t> expertise;</a:t>
            </a:r>
          </a:p>
          <a:p>
            <a:pPr marL="457200" indent="-457200" algn="just"/>
            <a:r>
              <a:rPr lang="it-IT" dirty="0" err="1"/>
              <a:t>providing</a:t>
            </a:r>
            <a:r>
              <a:rPr lang="it-IT" dirty="0"/>
              <a:t> and </a:t>
            </a:r>
            <a:r>
              <a:rPr lang="it-IT" dirty="0" err="1"/>
              <a:t>maintaining</a:t>
            </a:r>
            <a:r>
              <a:rPr lang="it-IT" dirty="0"/>
              <a:t> an </a:t>
            </a:r>
            <a:r>
              <a:rPr lang="it-IT" dirty="0" err="1"/>
              <a:t>efficient</a:t>
            </a:r>
            <a:r>
              <a:rPr lang="it-IT" dirty="0"/>
              <a:t> reporting </a:t>
            </a:r>
            <a:r>
              <a:rPr lang="it-IT" dirty="0" err="1"/>
              <a:t>infrastructure</a:t>
            </a:r>
            <a:r>
              <a:rPr lang="it-IT" dirty="0"/>
              <a:t> for national and international data flows.</a:t>
            </a:r>
          </a:p>
          <a:p>
            <a:pPr marL="457200" indent="-457200"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645344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The EEA </a:t>
            </a:r>
            <a:r>
              <a:rPr lang="it-IT" dirty="0" err="1"/>
              <a:t>is</a:t>
            </a:r>
            <a:r>
              <a:rPr lang="it-IT" dirty="0"/>
              <a:t> an agency of the </a:t>
            </a:r>
            <a:r>
              <a:rPr lang="it-IT" dirty="0" err="1"/>
              <a:t>European</a:t>
            </a:r>
            <a:r>
              <a:rPr lang="it-IT" dirty="0"/>
              <a:t> Union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delivers</a:t>
            </a:r>
            <a:r>
              <a:rPr lang="it-IT" dirty="0"/>
              <a:t> knowledge and data to support </a:t>
            </a:r>
            <a:r>
              <a:rPr lang="it-IT" dirty="0" err="1"/>
              <a:t>Europe's</a:t>
            </a:r>
            <a:r>
              <a:rPr lang="it-IT" dirty="0"/>
              <a:t> </a:t>
            </a:r>
            <a:r>
              <a:rPr lang="it-IT" dirty="0" err="1"/>
              <a:t>environment</a:t>
            </a:r>
            <a:r>
              <a:rPr lang="it-IT" dirty="0"/>
              <a:t> and </a:t>
            </a:r>
            <a:r>
              <a:rPr lang="it-IT" dirty="0" err="1"/>
              <a:t>climate</a:t>
            </a:r>
            <a:r>
              <a:rPr lang="it-IT" dirty="0"/>
              <a:t> goals.</a:t>
            </a:r>
          </a:p>
          <a:p>
            <a:pPr marL="0" indent="0" algn="just">
              <a:buNone/>
            </a:pPr>
            <a:r>
              <a:rPr lang="it-IT" b="1" dirty="0" err="1"/>
              <a:t>What</a:t>
            </a:r>
            <a:r>
              <a:rPr lang="it-IT" b="1" dirty="0"/>
              <a:t> are the </a:t>
            </a:r>
            <a:r>
              <a:rPr lang="it-IT" b="1" dirty="0" err="1"/>
              <a:t>Agency's</a:t>
            </a:r>
            <a:r>
              <a:rPr lang="it-IT" b="1" dirty="0"/>
              <a:t> </a:t>
            </a:r>
            <a:r>
              <a:rPr lang="it-IT" b="1" dirty="0" err="1"/>
              <a:t>main</a:t>
            </a:r>
            <a:r>
              <a:rPr lang="it-IT" b="1" dirty="0"/>
              <a:t> tasks?</a:t>
            </a:r>
          </a:p>
          <a:p>
            <a:pPr marL="0" indent="0" algn="just">
              <a:buNone/>
            </a:pPr>
            <a:r>
              <a:rPr lang="it-IT" dirty="0" err="1"/>
              <a:t>Its</a:t>
            </a:r>
            <a:r>
              <a:rPr lang="it-IT" dirty="0"/>
              <a:t> core tasks are </a:t>
            </a:r>
            <a:r>
              <a:rPr lang="it-IT" dirty="0" err="1"/>
              <a:t>defined</a:t>
            </a:r>
            <a:r>
              <a:rPr lang="it-IT" dirty="0"/>
              <a:t> in the </a:t>
            </a:r>
            <a:r>
              <a:rPr lang="it-IT" dirty="0" err="1"/>
              <a:t>founding</a:t>
            </a:r>
            <a:r>
              <a:rPr lang="it-IT" dirty="0"/>
              <a:t> EU </a:t>
            </a:r>
            <a:r>
              <a:rPr lang="it-IT" dirty="0" err="1"/>
              <a:t>regulation</a:t>
            </a:r>
            <a:r>
              <a:rPr lang="it-IT" dirty="0"/>
              <a:t> and include: </a:t>
            </a:r>
          </a:p>
          <a:p>
            <a:pPr marL="457200" indent="-457200" algn="just"/>
            <a:r>
              <a:rPr lang="it-IT" dirty="0" err="1"/>
              <a:t>supporting</a:t>
            </a:r>
            <a:r>
              <a:rPr lang="it-IT" dirty="0"/>
              <a:t> policy </a:t>
            </a:r>
            <a:r>
              <a:rPr lang="it-IT" dirty="0" err="1"/>
              <a:t>development</a:t>
            </a:r>
            <a:r>
              <a:rPr lang="it-IT" dirty="0"/>
              <a:t> and key global </a:t>
            </a:r>
            <a:r>
              <a:rPr lang="it-IT" dirty="0" err="1"/>
              <a:t>processes</a:t>
            </a:r>
            <a:r>
              <a:rPr lang="it-IT" dirty="0"/>
              <a:t>;</a:t>
            </a:r>
          </a:p>
          <a:p>
            <a:pPr marL="457200" indent="-457200" algn="just"/>
            <a:r>
              <a:rPr lang="it-IT" err="1"/>
              <a:t>offering</a:t>
            </a:r>
            <a:r>
              <a:rPr lang="it-IT"/>
              <a:t> </a:t>
            </a:r>
            <a:r>
              <a:rPr lang="it-IT" err="1"/>
              <a:t>analytical</a:t>
            </a:r>
            <a:r>
              <a:rPr lang="it-IT"/>
              <a:t> expertise;</a:t>
            </a:r>
          </a:p>
          <a:p>
            <a:pPr marL="457200" indent="-457200" algn="just"/>
            <a:r>
              <a:rPr lang="it-IT" err="1"/>
              <a:t>providing</a:t>
            </a:r>
            <a:r>
              <a:rPr lang="it-IT"/>
              <a:t> and </a:t>
            </a:r>
            <a:r>
              <a:rPr lang="it-IT" err="1"/>
              <a:t>maintaining</a:t>
            </a:r>
            <a:r>
              <a:rPr lang="it-IT"/>
              <a:t> an </a:t>
            </a:r>
            <a:r>
              <a:rPr lang="it-IT" err="1"/>
              <a:t>efficient</a:t>
            </a:r>
            <a:r>
              <a:rPr lang="it-IT"/>
              <a:t> reporting </a:t>
            </a:r>
            <a:r>
              <a:rPr lang="it-IT" err="1"/>
              <a:t>infrastructure</a:t>
            </a:r>
            <a:r>
              <a:rPr lang="it-IT"/>
              <a:t> for national and international data flows.</a:t>
            </a:r>
          </a:p>
          <a:p>
            <a:pPr marL="457200" indent="-457200"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402584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EEA </a:t>
            </a:r>
            <a:r>
              <a:rPr lang="it-IT" dirty="0" err="1"/>
              <a:t>is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b="1" dirty="0"/>
              <a:t>A </a:t>
            </a:r>
            <a:r>
              <a:rPr lang="it-IT" b="1" dirty="0" err="1"/>
              <a:t>European</a:t>
            </a:r>
            <a:r>
              <a:rPr lang="it-IT" b="1" dirty="0"/>
              <a:t> agency</a:t>
            </a:r>
            <a:endParaRPr lang="it-IT" b="1"/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an agency of the </a:t>
            </a:r>
            <a:r>
              <a:rPr lang="it-IT" dirty="0" err="1"/>
              <a:t>European</a:t>
            </a:r>
            <a:r>
              <a:rPr lang="it-IT" dirty="0"/>
              <a:t> Union (EU) 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founded</a:t>
            </a:r>
            <a:r>
              <a:rPr lang="it-IT" dirty="0"/>
              <a:t> in 1994.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 works in close </a:t>
            </a:r>
            <a:r>
              <a:rPr lang="it-IT" dirty="0" err="1"/>
              <a:t>cooperation</a:t>
            </a:r>
            <a:r>
              <a:rPr lang="it-IT" dirty="0"/>
              <a:t> with a </a:t>
            </a:r>
            <a:r>
              <a:rPr lang="it-IT" dirty="0" err="1"/>
              <a:t>multitude</a:t>
            </a:r>
            <a:r>
              <a:rPr lang="it-IT" dirty="0"/>
              <a:t> of </a:t>
            </a:r>
            <a:r>
              <a:rPr lang="it-IT" dirty="0" err="1"/>
              <a:t>organisations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European</a:t>
            </a:r>
            <a:r>
              <a:rPr lang="it-IT" dirty="0"/>
              <a:t>, </a:t>
            </a:r>
            <a:r>
              <a:rPr lang="it-IT" dirty="0" err="1"/>
              <a:t>regional</a:t>
            </a:r>
            <a:r>
              <a:rPr lang="it-IT" dirty="0"/>
              <a:t> and global </a:t>
            </a:r>
            <a:r>
              <a:rPr lang="it-IT" dirty="0" err="1"/>
              <a:t>levels</a:t>
            </a:r>
            <a:r>
              <a:rPr lang="it-IT" dirty="0"/>
              <a:t>. </a:t>
            </a:r>
          </a:p>
          <a:p>
            <a:pPr marL="0" indent="0" algn="just">
              <a:buNone/>
            </a:pPr>
            <a:r>
              <a:rPr lang="it-IT" dirty="0" err="1"/>
              <a:t>Its</a:t>
            </a:r>
            <a:r>
              <a:rPr lang="it-IT" dirty="0"/>
              <a:t> knowledge network </a:t>
            </a:r>
            <a:r>
              <a:rPr lang="it-IT" b="1" dirty="0" err="1"/>
              <a:t>Eionet</a:t>
            </a:r>
            <a:r>
              <a:rPr lang="it-IT" b="1" dirty="0"/>
              <a:t> 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 </a:t>
            </a:r>
            <a:r>
              <a:rPr lang="it-IT" dirty="0" err="1"/>
              <a:t>main</a:t>
            </a:r>
            <a:r>
              <a:rPr lang="it-IT" dirty="0"/>
              <a:t> partner and </a:t>
            </a:r>
            <a:r>
              <a:rPr lang="it-IT" dirty="0" err="1"/>
              <a:t>brings</a:t>
            </a:r>
            <a:r>
              <a:rPr lang="it-IT" dirty="0"/>
              <a:t> </a:t>
            </a:r>
            <a:r>
              <a:rPr lang="it-IT" dirty="0" err="1"/>
              <a:t>together</a:t>
            </a:r>
            <a:r>
              <a:rPr lang="it-IT" dirty="0"/>
              <a:t> 32 </a:t>
            </a:r>
            <a:r>
              <a:rPr lang="it-IT" dirty="0" err="1"/>
              <a:t>member</a:t>
            </a:r>
            <a:r>
              <a:rPr lang="it-IT" dirty="0"/>
              <a:t> countries and 6 </a:t>
            </a:r>
            <a:r>
              <a:rPr lang="it-IT" dirty="0" err="1"/>
              <a:t>cooperating</a:t>
            </a:r>
            <a:r>
              <a:rPr lang="it-IT" dirty="0"/>
              <a:t> countries.</a:t>
            </a:r>
            <a:endParaRPr lang="it-IT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37571234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EEA </a:t>
            </a:r>
            <a:r>
              <a:rPr lang="it-IT" dirty="0" err="1"/>
              <a:t>is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b="1" dirty="0"/>
              <a:t>A knowledge and data provider</a:t>
            </a:r>
            <a:endParaRPr lang="it-IT" dirty="0"/>
          </a:p>
          <a:p>
            <a:pPr marL="0" indent="0" algn="just">
              <a:buNone/>
            </a:pPr>
            <a:r>
              <a:rPr lang="it-IT" sz="3000" dirty="0" err="1"/>
              <a:t>It</a:t>
            </a:r>
            <a:r>
              <a:rPr lang="it-IT" sz="3000" dirty="0"/>
              <a:t> </a:t>
            </a:r>
            <a:r>
              <a:rPr lang="it-IT" sz="3000" b="1" dirty="0" err="1"/>
              <a:t>collects</a:t>
            </a:r>
            <a:r>
              <a:rPr lang="it-IT" sz="3000" dirty="0"/>
              <a:t> and </a:t>
            </a:r>
            <a:r>
              <a:rPr lang="it-IT" sz="3000" b="1" dirty="0" err="1"/>
              <a:t>validates</a:t>
            </a:r>
            <a:r>
              <a:rPr lang="it-IT" sz="3000" dirty="0"/>
              <a:t> data from </a:t>
            </a:r>
            <a:r>
              <a:rPr lang="it-IT" sz="3000" dirty="0" err="1"/>
              <a:t>reliable</a:t>
            </a:r>
            <a:r>
              <a:rPr lang="it-IT" sz="3000" dirty="0"/>
              <a:t> sources to </a:t>
            </a:r>
            <a:r>
              <a:rPr lang="it-IT" sz="3000" b="1" dirty="0" err="1"/>
              <a:t>analyse</a:t>
            </a:r>
            <a:r>
              <a:rPr lang="it-IT" sz="3000" dirty="0"/>
              <a:t> trends and </a:t>
            </a:r>
            <a:r>
              <a:rPr lang="it-IT" sz="3000" b="1" dirty="0"/>
              <a:t>produce policy-</a:t>
            </a:r>
            <a:r>
              <a:rPr lang="it-IT" sz="3000" b="1" dirty="0" err="1"/>
              <a:t>relevant</a:t>
            </a:r>
            <a:r>
              <a:rPr lang="it-IT" sz="3000" b="1" dirty="0"/>
              <a:t> </a:t>
            </a:r>
            <a:r>
              <a:rPr lang="it-IT" sz="3000" b="1" dirty="0" err="1"/>
              <a:t>analyses</a:t>
            </a:r>
            <a:r>
              <a:rPr lang="it-IT" sz="3000" dirty="0"/>
              <a:t> on </a:t>
            </a:r>
            <a:r>
              <a:rPr lang="it-IT" sz="3000" dirty="0" err="1"/>
              <a:t>environment</a:t>
            </a:r>
            <a:r>
              <a:rPr lang="it-IT" sz="3000" dirty="0"/>
              <a:t> and </a:t>
            </a:r>
            <a:r>
              <a:rPr lang="it-IT" sz="3000" dirty="0" err="1"/>
              <a:t>climate</a:t>
            </a:r>
            <a:r>
              <a:rPr lang="it-IT" sz="3000" dirty="0"/>
              <a:t> </a:t>
            </a:r>
            <a:r>
              <a:rPr lang="it-IT" sz="3000" dirty="0" err="1"/>
              <a:t>topics</a:t>
            </a:r>
            <a:r>
              <a:rPr lang="it-IT" sz="3000" dirty="0"/>
              <a:t>.</a:t>
            </a:r>
          </a:p>
          <a:p>
            <a:pPr marL="0" indent="0" algn="just">
              <a:buNone/>
            </a:pPr>
            <a:endParaRPr lang="it-IT" sz="3000" dirty="0"/>
          </a:p>
          <a:p>
            <a:pPr marL="0" indent="0" algn="just">
              <a:buNone/>
            </a:pPr>
            <a:endParaRPr lang="it-IT" sz="3000"/>
          </a:p>
          <a:p>
            <a:pPr marL="0" indent="0" algn="just">
              <a:buNone/>
            </a:pPr>
            <a:br>
              <a:rPr lang="en-US" dirty="0"/>
            </a:br>
            <a:endParaRPr lang="en-US" dirty="0"/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82856186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dirty="0"/>
              <a:t>EEA </a:t>
            </a:r>
            <a:r>
              <a:rPr lang="it-IT" dirty="0" err="1"/>
              <a:t>is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b="1" dirty="0"/>
              <a:t>A knowledge and data provider</a:t>
            </a:r>
            <a:endParaRPr lang="it-IT" dirty="0"/>
          </a:p>
          <a:p>
            <a:pPr marL="0" indent="0" algn="just">
              <a:buNone/>
            </a:pPr>
            <a:r>
              <a:rPr lang="it-IT" sz="3000" err="1"/>
              <a:t>These</a:t>
            </a:r>
            <a:r>
              <a:rPr lang="it-IT" sz="3000" dirty="0"/>
              <a:t> </a:t>
            </a:r>
            <a:r>
              <a:rPr lang="it-IT" sz="3000" b="1" err="1"/>
              <a:t>assessments</a:t>
            </a:r>
            <a:r>
              <a:rPr lang="it-IT" sz="3000" dirty="0"/>
              <a:t> </a:t>
            </a:r>
            <a:r>
              <a:rPr lang="it-IT" sz="3000" err="1"/>
              <a:t>contribute</a:t>
            </a:r>
            <a:r>
              <a:rPr lang="it-IT" sz="3000" dirty="0"/>
              <a:t> to </a:t>
            </a:r>
            <a:r>
              <a:rPr lang="it-IT" sz="3000" err="1"/>
              <a:t>Europe’s</a:t>
            </a:r>
            <a:r>
              <a:rPr lang="it-IT" sz="3000" dirty="0"/>
              <a:t> </a:t>
            </a:r>
            <a:r>
              <a:rPr lang="it-IT" sz="3000" err="1"/>
              <a:t>transition</a:t>
            </a:r>
            <a:r>
              <a:rPr lang="it-IT" sz="3000" dirty="0"/>
              <a:t> </a:t>
            </a:r>
            <a:r>
              <a:rPr lang="it-IT" sz="3000" err="1"/>
              <a:t>towards</a:t>
            </a:r>
            <a:r>
              <a:rPr lang="it-IT" sz="3000" dirty="0"/>
              <a:t> </a:t>
            </a:r>
            <a:r>
              <a:rPr lang="it-IT" sz="3000" err="1"/>
              <a:t>sustainability</a:t>
            </a:r>
            <a:r>
              <a:rPr lang="it-IT" sz="3000" dirty="0"/>
              <a:t> by </a:t>
            </a:r>
            <a:r>
              <a:rPr lang="it-IT" sz="3000" b="1" err="1"/>
              <a:t>supporting</a:t>
            </a:r>
            <a:r>
              <a:rPr lang="it-IT" sz="3000" b="1" dirty="0"/>
              <a:t> policy and </a:t>
            </a:r>
            <a:r>
              <a:rPr lang="it-IT" sz="3000" b="1" err="1"/>
              <a:t>solutions</a:t>
            </a:r>
            <a:r>
              <a:rPr lang="it-IT" sz="3000" b="1"/>
              <a:t> on the ground.</a:t>
            </a:r>
          </a:p>
          <a:p>
            <a:pPr marL="0" indent="0" algn="just">
              <a:buNone/>
            </a:pPr>
            <a:endParaRPr lang="it-IT" sz="4000" dirty="0"/>
          </a:p>
          <a:p>
            <a:pPr marL="0" indent="0" algn="just">
              <a:buNone/>
            </a:pPr>
            <a:r>
              <a:rPr lang="it-IT" sz="4000" dirty="0"/>
              <a:t>EEA assists the </a:t>
            </a:r>
            <a:r>
              <a:rPr lang="it-IT" sz="4000" err="1"/>
              <a:t>European</a:t>
            </a:r>
            <a:r>
              <a:rPr lang="it-IT" sz="4000" dirty="0"/>
              <a:t> Commission to </a:t>
            </a:r>
            <a:r>
              <a:rPr lang="it-IT" sz="4000" err="1"/>
              <a:t>implement</a:t>
            </a:r>
            <a:r>
              <a:rPr lang="it-IT" sz="4000" dirty="0"/>
              <a:t> EU </a:t>
            </a:r>
            <a:r>
              <a:rPr lang="it-IT" sz="4000" err="1"/>
              <a:t>environmental</a:t>
            </a:r>
            <a:r>
              <a:rPr lang="it-IT" sz="4000" dirty="0"/>
              <a:t> </a:t>
            </a:r>
            <a:r>
              <a:rPr lang="it-IT" sz="4000" err="1"/>
              <a:t>legislation</a:t>
            </a:r>
            <a:r>
              <a:rPr lang="it-IT" sz="4000" dirty="0"/>
              <a:t> in EU </a:t>
            </a:r>
            <a:r>
              <a:rPr lang="it-IT" sz="4000" err="1"/>
              <a:t>Member</a:t>
            </a:r>
            <a:r>
              <a:rPr lang="it-IT" sz="4000" dirty="0"/>
              <a:t> States, </a:t>
            </a:r>
          </a:p>
          <a:p>
            <a:pPr marL="0" indent="0" algn="just">
              <a:buNone/>
            </a:pPr>
            <a:r>
              <a:rPr lang="it-IT" sz="4000"/>
              <a:t>And</a:t>
            </a:r>
            <a:endParaRPr lang="it-IT" sz="4000" dirty="0"/>
          </a:p>
          <a:p>
            <a:pPr marL="0" indent="0" algn="just">
              <a:buNone/>
            </a:pPr>
            <a:r>
              <a:rPr lang="it-IT" sz="4000" err="1"/>
              <a:t>inform</a:t>
            </a:r>
            <a:r>
              <a:rPr lang="it-IT" sz="4000" dirty="0"/>
              <a:t> </a:t>
            </a:r>
            <a:r>
              <a:rPr lang="it-IT" sz="4000" err="1"/>
              <a:t>European</a:t>
            </a:r>
            <a:r>
              <a:rPr lang="it-IT" sz="4000" dirty="0"/>
              <a:t> </a:t>
            </a:r>
            <a:r>
              <a:rPr lang="it-IT" sz="4000" err="1"/>
              <a:t>citizens</a:t>
            </a:r>
            <a:r>
              <a:rPr lang="it-IT" sz="4000" dirty="0"/>
              <a:t> </a:t>
            </a:r>
            <a:r>
              <a:rPr lang="it-IT" sz="4000" err="1"/>
              <a:t>about</a:t>
            </a:r>
            <a:r>
              <a:rPr lang="it-IT" sz="4000" dirty="0"/>
              <a:t> the state and </a:t>
            </a:r>
            <a:r>
              <a:rPr lang="it-IT" sz="4000" err="1"/>
              <a:t>outlook</a:t>
            </a:r>
            <a:r>
              <a:rPr lang="it-IT" sz="4000" dirty="0"/>
              <a:t> of </a:t>
            </a:r>
            <a:r>
              <a:rPr lang="it-IT" sz="4000" err="1"/>
              <a:t>Europe's</a:t>
            </a:r>
            <a:r>
              <a:rPr lang="it-IT" sz="4000" dirty="0"/>
              <a:t> </a:t>
            </a:r>
            <a:r>
              <a:rPr lang="it-IT" sz="4000" err="1"/>
              <a:t>environment</a:t>
            </a:r>
            <a:r>
              <a:rPr lang="it-IT" sz="4000" dirty="0"/>
              <a:t>.</a:t>
            </a:r>
            <a:endParaRPr lang="it-IT" sz="3100"/>
          </a:p>
          <a:p>
            <a:pPr marL="0" indent="0" algn="just">
              <a:buNone/>
            </a:pPr>
            <a:endParaRPr lang="it-IT" sz="3000"/>
          </a:p>
          <a:p>
            <a:pPr marL="0" indent="0" algn="just">
              <a:buNone/>
            </a:pPr>
            <a:br>
              <a:rPr lang="en-US" dirty="0"/>
            </a:br>
            <a:endParaRPr lang="en-US" dirty="0"/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13183296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EIONET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dirty="0" err="1"/>
              <a:t>Founded</a:t>
            </a:r>
            <a:r>
              <a:rPr lang="it-IT" dirty="0"/>
              <a:t> in 1994, the </a:t>
            </a:r>
            <a:r>
              <a:rPr lang="it-IT" dirty="0" err="1"/>
              <a:t>European</a:t>
            </a:r>
            <a:r>
              <a:rPr lang="it-IT" dirty="0"/>
              <a:t> Environment Information and </a:t>
            </a:r>
            <a:r>
              <a:rPr lang="it-IT" dirty="0" err="1"/>
              <a:t>Observation</a:t>
            </a:r>
            <a:r>
              <a:rPr lang="it-IT" dirty="0"/>
              <a:t> Network — </a:t>
            </a:r>
            <a:r>
              <a:rPr lang="it-IT" dirty="0" err="1"/>
              <a:t>Eionet</a:t>
            </a:r>
            <a:r>
              <a:rPr lang="it-IT" dirty="0"/>
              <a:t> —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well-known</a:t>
            </a:r>
            <a:r>
              <a:rPr lang="it-IT" dirty="0"/>
              <a:t> and </a:t>
            </a:r>
            <a:r>
              <a:rPr lang="it-IT" dirty="0" err="1"/>
              <a:t>trusted</a:t>
            </a:r>
            <a:r>
              <a:rPr lang="it-IT" dirty="0"/>
              <a:t> provider of high-</a:t>
            </a:r>
            <a:r>
              <a:rPr lang="it-IT" dirty="0" err="1"/>
              <a:t>quality</a:t>
            </a:r>
            <a:r>
              <a:rPr lang="it-IT" dirty="0"/>
              <a:t> data, information and </a:t>
            </a:r>
            <a:r>
              <a:rPr lang="it-IT" dirty="0" err="1"/>
              <a:t>sustainability</a:t>
            </a:r>
            <a:r>
              <a:rPr lang="it-IT" dirty="0"/>
              <a:t> </a:t>
            </a:r>
            <a:r>
              <a:rPr lang="it-IT" dirty="0" err="1"/>
              <a:t>assessments</a:t>
            </a:r>
            <a:r>
              <a:rPr lang="it-IT" dirty="0"/>
              <a:t> for Europe.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66736198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EIONET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err="1"/>
              <a:t>Eionet</a:t>
            </a:r>
            <a:r>
              <a:rPr lang="it-IT" dirty="0"/>
              <a:t> </a:t>
            </a:r>
            <a:r>
              <a:rPr lang="it-IT" err="1"/>
              <a:t>is</a:t>
            </a:r>
            <a:r>
              <a:rPr lang="it-IT" dirty="0"/>
              <a:t> the </a:t>
            </a:r>
            <a:r>
              <a:rPr lang="it-IT" err="1"/>
              <a:t>European</a:t>
            </a:r>
            <a:r>
              <a:rPr lang="it-IT" dirty="0"/>
              <a:t> Environment Agency partner network </a:t>
            </a:r>
            <a:r>
              <a:rPr lang="it-IT" err="1"/>
              <a:t>that</a:t>
            </a:r>
            <a:r>
              <a:rPr lang="it-IT" dirty="0"/>
              <a:t> supports the EEA work </a:t>
            </a:r>
            <a:r>
              <a:rPr lang="it-IT" err="1"/>
              <a:t>programme</a:t>
            </a:r>
            <a:r>
              <a:rPr lang="it-IT" dirty="0"/>
              <a:t> </a:t>
            </a:r>
            <a:r>
              <a:rPr lang="it-IT" err="1"/>
              <a:t>implementation</a:t>
            </a:r>
            <a:r>
              <a:rPr lang="it-IT" dirty="0"/>
              <a:t>. </a:t>
            </a:r>
          </a:p>
          <a:p>
            <a:pPr marL="0" indent="0" algn="just">
              <a:buNone/>
            </a:pPr>
            <a:r>
              <a:rPr lang="it-IT" dirty="0" err="1"/>
              <a:t>Together</a:t>
            </a:r>
            <a:r>
              <a:rPr lang="it-IT" dirty="0"/>
              <a:t>, the EEA and </a:t>
            </a:r>
            <a:r>
              <a:rPr lang="it-IT" dirty="0" err="1"/>
              <a:t>Eionet</a:t>
            </a:r>
            <a:r>
              <a:rPr lang="it-IT" b="1" dirty="0"/>
              <a:t> </a:t>
            </a:r>
            <a:r>
              <a:rPr lang="it-IT" b="1" dirty="0" err="1"/>
              <a:t>implement</a:t>
            </a:r>
            <a:r>
              <a:rPr lang="it-IT" b="1" dirty="0"/>
              <a:t> the EEA-</a:t>
            </a:r>
            <a:r>
              <a:rPr lang="it-IT" b="1" dirty="0" err="1"/>
              <a:t>Eionet</a:t>
            </a:r>
            <a:r>
              <a:rPr lang="it-IT" b="1" dirty="0"/>
              <a:t> Strategy for 2021-2030 </a:t>
            </a:r>
            <a:r>
              <a:rPr lang="it-IT" dirty="0"/>
              <a:t>to </a:t>
            </a:r>
            <a:r>
              <a:rPr lang="it-IT" dirty="0" err="1"/>
              <a:t>give</a:t>
            </a:r>
            <a:r>
              <a:rPr lang="it-IT" dirty="0"/>
              <a:t> EU policymakers and the public the best </a:t>
            </a:r>
            <a:r>
              <a:rPr lang="it-IT" dirty="0" err="1"/>
              <a:t>available</a:t>
            </a:r>
            <a:r>
              <a:rPr lang="it-IT" dirty="0"/>
              <a:t> knowledge to </a:t>
            </a:r>
            <a:r>
              <a:rPr lang="it-IT" dirty="0" err="1"/>
              <a:t>reach</a:t>
            </a:r>
            <a:r>
              <a:rPr lang="it-IT" dirty="0"/>
              <a:t> </a:t>
            </a:r>
            <a:r>
              <a:rPr lang="it-IT" dirty="0" err="1"/>
              <a:t>agreed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and </a:t>
            </a:r>
            <a:r>
              <a:rPr lang="it-IT" dirty="0" err="1"/>
              <a:t>sustainability</a:t>
            </a:r>
            <a:r>
              <a:rPr lang="it-IT" dirty="0"/>
              <a:t> targets.</a:t>
            </a:r>
            <a:endParaRPr lang="it-IT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02368913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92500"/>
          </a:xfrm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 National </a:t>
            </a:r>
            <a:r>
              <a:rPr lang="it-IT" dirty="0" err="1"/>
              <a:t>Networked</a:t>
            </a:r>
            <a:r>
              <a:rPr lang="it-IT" dirty="0"/>
              <a:t> System for </a:t>
            </a:r>
            <a:r>
              <a:rPr lang="it-IT" dirty="0" err="1"/>
              <a:t>Environmental</a:t>
            </a:r>
            <a:r>
              <a:rPr lang="it-IT" dirty="0"/>
              <a:t> </a:t>
            </a:r>
            <a:r>
              <a:rPr lang="it-IT" dirty="0" err="1"/>
              <a:t>Protection</a:t>
            </a:r>
            <a:r>
              <a:rPr lang="it-IT" dirty="0"/>
              <a:t> and </a:t>
            </a:r>
            <a:r>
              <a:rPr lang="it-IT" dirty="0" err="1"/>
              <a:t>Regulation</a:t>
            </a:r>
            <a:r>
              <a:rPr lang="it-IT" dirty="0"/>
              <a:t> of the </a:t>
            </a:r>
            <a:r>
              <a:rPr lang="it-IT" dirty="0" err="1"/>
              <a:t>Higher</a:t>
            </a:r>
            <a:r>
              <a:rPr lang="it-IT" dirty="0"/>
              <a:t> Institute for </a:t>
            </a:r>
            <a:r>
              <a:rPr lang="it-IT" dirty="0" err="1"/>
              <a:t>Environmental</a:t>
            </a:r>
            <a:r>
              <a:rPr lang="it-IT" dirty="0"/>
              <a:t> </a:t>
            </a:r>
            <a:r>
              <a:rPr lang="it-IT" dirty="0" err="1"/>
              <a:t>Protection</a:t>
            </a:r>
            <a:r>
              <a:rPr lang="it-IT" dirty="0"/>
              <a:t> and </a:t>
            </a:r>
            <a:r>
              <a:rPr lang="it-IT" dirty="0" err="1"/>
              <a:t>Research</a:t>
            </a:r>
            <a:r>
              <a:rPr lang="it-IT" dirty="0"/>
              <a:t>' (SNPA)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99718"/>
            <a:ext cx="10515600" cy="20772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In </a:t>
            </a:r>
            <a:r>
              <a:rPr lang="it-IT" dirty="0" err="1"/>
              <a:t>May</a:t>
            </a:r>
            <a:r>
              <a:rPr lang="it-IT" dirty="0"/>
              <a:t> 2016, </a:t>
            </a:r>
            <a:r>
              <a:rPr lang="it-IT" dirty="0" err="1"/>
              <a:t>Parliament</a:t>
            </a:r>
            <a:r>
              <a:rPr lang="it-IT" dirty="0"/>
              <a:t>, by a </a:t>
            </a:r>
            <a:r>
              <a:rPr lang="it-IT" dirty="0" err="1"/>
              <a:t>very</a:t>
            </a:r>
            <a:r>
              <a:rPr lang="it-IT" dirty="0"/>
              <a:t> large </a:t>
            </a:r>
            <a:r>
              <a:rPr lang="it-IT" dirty="0" err="1"/>
              <a:t>majority</a:t>
            </a:r>
            <a:r>
              <a:rPr lang="it-IT" dirty="0"/>
              <a:t>, </a:t>
            </a:r>
            <a:r>
              <a:rPr lang="it-IT" dirty="0" err="1"/>
              <a:t>passed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 No. 132 of 28 June 2016 'Establishment of the National </a:t>
            </a:r>
            <a:r>
              <a:rPr lang="it-IT" dirty="0" err="1"/>
              <a:t>Networked</a:t>
            </a:r>
            <a:r>
              <a:rPr lang="it-IT" dirty="0"/>
              <a:t> System for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Protection</a:t>
            </a:r>
            <a:r>
              <a:rPr lang="it-IT" dirty="0"/>
              <a:t> and </a:t>
            </a:r>
            <a:r>
              <a:rPr lang="it-IT" dirty="0" err="1"/>
              <a:t>Regulation</a:t>
            </a:r>
            <a:r>
              <a:rPr lang="it-IT" dirty="0"/>
              <a:t> of the </a:t>
            </a:r>
            <a:r>
              <a:rPr lang="it-IT" dirty="0" err="1"/>
              <a:t>Higher</a:t>
            </a:r>
            <a:r>
              <a:rPr lang="it-IT" dirty="0"/>
              <a:t> Institute for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Protection</a:t>
            </a:r>
            <a:r>
              <a:rPr lang="it-IT" dirty="0"/>
              <a:t> and </a:t>
            </a:r>
            <a:r>
              <a:rPr lang="it-IT" dirty="0" err="1"/>
              <a:t>Research</a:t>
            </a:r>
            <a:r>
              <a:rPr lang="it-IT" dirty="0"/>
              <a:t>'.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48113978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1813"/>
          </a:xfrm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 SNPA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7094"/>
            <a:ext cx="10515600" cy="40298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err="1"/>
              <a:t>Previously</a:t>
            </a:r>
            <a:r>
              <a:rPr lang="it-IT" dirty="0"/>
              <a:t>, the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Agencies</a:t>
            </a:r>
            <a:r>
              <a:rPr lang="it-IT" dirty="0"/>
              <a:t> System </a:t>
            </a:r>
            <a:r>
              <a:rPr lang="it-IT" err="1"/>
              <a:t>involved</a:t>
            </a:r>
            <a:r>
              <a:rPr lang="it-IT" dirty="0"/>
              <a:t> the 21 </a:t>
            </a:r>
            <a:r>
              <a:rPr lang="it-IT" err="1"/>
              <a:t>Regional</a:t>
            </a:r>
            <a:r>
              <a:rPr lang="it-IT" dirty="0"/>
              <a:t> (ARPA) and Provincial (APPA) </a:t>
            </a:r>
            <a:r>
              <a:rPr lang="it-IT" err="1"/>
              <a:t>Agencies</a:t>
            </a:r>
            <a:r>
              <a:rPr lang="it-IT" dirty="0"/>
              <a:t>, in </a:t>
            </a:r>
            <a:r>
              <a:rPr lang="it-IT" err="1"/>
              <a:t>addition</a:t>
            </a:r>
            <a:r>
              <a:rPr lang="it-IT" dirty="0"/>
              <a:t> to ISPRA. 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a </a:t>
            </a:r>
            <a:r>
              <a:rPr lang="it-IT" dirty="0" err="1"/>
              <a:t>consolidated</a:t>
            </a:r>
            <a:r>
              <a:rPr lang="it-IT" dirty="0"/>
              <a:t> f</a:t>
            </a:r>
            <a:r>
              <a:rPr lang="it-IT" b="1" dirty="0"/>
              <a:t>ederative system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combined</a:t>
            </a:r>
            <a:r>
              <a:rPr lang="it-IT" dirty="0"/>
              <a:t> </a:t>
            </a:r>
            <a:r>
              <a:rPr lang="it-IT" dirty="0" err="1"/>
              <a:t>direct</a:t>
            </a:r>
            <a:r>
              <a:rPr lang="it-IT" dirty="0"/>
              <a:t> </a:t>
            </a:r>
            <a:r>
              <a:rPr lang="it-IT" b="1" dirty="0"/>
              <a:t>knowledge</a:t>
            </a:r>
            <a:r>
              <a:rPr lang="it-IT" dirty="0"/>
              <a:t> of the </a:t>
            </a:r>
            <a:r>
              <a:rPr lang="it-IT" dirty="0" err="1"/>
              <a:t>territory</a:t>
            </a:r>
            <a:r>
              <a:rPr lang="it-IT" dirty="0"/>
              <a:t> and </a:t>
            </a:r>
            <a:r>
              <a:rPr lang="it-IT" dirty="0" err="1"/>
              <a:t>local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problems</a:t>
            </a:r>
            <a:r>
              <a:rPr lang="it-IT" dirty="0"/>
              <a:t> with national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and </a:t>
            </a:r>
            <a:r>
              <a:rPr lang="it-IT" dirty="0" err="1"/>
              <a:t>protection</a:t>
            </a:r>
            <a:r>
              <a:rPr lang="it-IT" dirty="0"/>
              <a:t> policies.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06275604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1813"/>
          </a:xfrm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 SNPA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7094"/>
            <a:ext cx="10515600" cy="40298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System </a:t>
            </a:r>
            <a:r>
              <a:rPr lang="it-IT" err="1"/>
              <a:t>established</a:t>
            </a:r>
            <a:r>
              <a:rPr lang="it-IT" dirty="0"/>
              <a:t> by </a:t>
            </a:r>
            <a:r>
              <a:rPr lang="it-IT" err="1"/>
              <a:t>Law</a:t>
            </a:r>
            <a:r>
              <a:rPr lang="it-IT" dirty="0"/>
              <a:t> 132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b="1" dirty="0"/>
              <a:t>no </a:t>
            </a:r>
            <a:r>
              <a:rPr lang="it-IT" b="1" err="1"/>
              <a:t>longer</a:t>
            </a:r>
            <a:r>
              <a:rPr lang="it-IT" b="1" dirty="0"/>
              <a:t> the mere sum of 22 </a:t>
            </a:r>
            <a:r>
              <a:rPr lang="it-IT" b="1" err="1"/>
              <a:t>autonomous</a:t>
            </a:r>
            <a:r>
              <a:rPr lang="it-IT" b="1" dirty="0"/>
              <a:t> and </a:t>
            </a:r>
            <a:r>
              <a:rPr lang="it-IT" b="1" err="1"/>
              <a:t>independent</a:t>
            </a:r>
            <a:r>
              <a:rPr lang="it-IT" b="1"/>
              <a:t> bodies</a:t>
            </a:r>
            <a:r>
              <a:rPr lang="it-IT"/>
              <a:t>;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 </a:t>
            </a:r>
            <a:r>
              <a:rPr lang="it-IT" err="1"/>
              <a:t>rather</a:t>
            </a:r>
            <a:r>
              <a:rPr lang="it-IT" dirty="0"/>
              <a:t>, </a:t>
            </a:r>
            <a:r>
              <a:rPr lang="it-IT" err="1"/>
              <a:t>it</a:t>
            </a:r>
            <a:r>
              <a:rPr lang="it-IT" dirty="0"/>
              <a:t> </a:t>
            </a:r>
            <a:r>
              <a:rPr lang="it-IT" err="1"/>
              <a:t>constitutes</a:t>
            </a:r>
            <a:r>
              <a:rPr lang="it-IT" dirty="0"/>
              <a:t> a </a:t>
            </a:r>
            <a:r>
              <a:rPr lang="it-IT" b="1" err="1"/>
              <a:t>true</a:t>
            </a:r>
            <a:r>
              <a:rPr lang="it-IT" b="1" dirty="0"/>
              <a:t> network system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merges</a:t>
            </a:r>
            <a:r>
              <a:rPr lang="it-IT" dirty="0"/>
              <a:t> </a:t>
            </a:r>
            <a:r>
              <a:rPr lang="it-IT" err="1"/>
              <a:t>into</a:t>
            </a:r>
            <a:r>
              <a:rPr lang="it-IT" dirty="0"/>
              <a:t> </a:t>
            </a:r>
            <a:r>
              <a:rPr lang="it-IT" b="1" dirty="0"/>
              <a:t>a new </a:t>
            </a:r>
            <a:r>
              <a:rPr lang="it-IT" b="1" err="1"/>
              <a:t>identity</a:t>
            </a:r>
            <a:r>
              <a:rPr lang="it-IT" dirty="0"/>
              <a:t> </a:t>
            </a:r>
            <a:r>
              <a:rPr lang="it-IT" err="1"/>
              <a:t>what</a:t>
            </a:r>
            <a:r>
              <a:rPr lang="it-IT" dirty="0"/>
              <a:t> </a:t>
            </a:r>
            <a:r>
              <a:rPr lang="it-IT" err="1"/>
              <a:t>were</a:t>
            </a:r>
            <a:r>
              <a:rPr lang="it-IT" dirty="0"/>
              <a:t> the </a:t>
            </a:r>
            <a:r>
              <a:rPr lang="it-IT" err="1"/>
              <a:t>individual</a:t>
            </a:r>
            <a:r>
              <a:rPr lang="it-IT" dirty="0"/>
              <a:t> </a:t>
            </a:r>
            <a:r>
              <a:rPr lang="it-IT" err="1"/>
              <a:t>components</a:t>
            </a:r>
            <a:r>
              <a:rPr lang="it-IT" dirty="0"/>
              <a:t> of the </a:t>
            </a:r>
            <a:r>
              <a:rPr lang="it-IT" err="1"/>
              <a:t>pre-existing</a:t>
            </a:r>
            <a:r>
              <a:rPr lang="it-IT" dirty="0"/>
              <a:t> System</a:t>
            </a:r>
            <a:endParaRPr lang="it-IT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2204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7AA4BB-FF6E-5992-157F-73F08862D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the </a:t>
            </a:r>
            <a:r>
              <a:rPr lang="it-IT" dirty="0" err="1"/>
              <a:t>European</a:t>
            </a:r>
            <a:r>
              <a:rPr lang="it-IT" dirty="0"/>
              <a:t> Commission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3DC28C-2FB4-51B1-8A2F-A7344887C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provision</a:t>
            </a:r>
            <a:r>
              <a:rPr lang="it-IT" dirty="0"/>
              <a:t> </a:t>
            </a:r>
            <a:r>
              <a:rPr lang="it-IT" dirty="0" err="1"/>
              <a:t>indicates</a:t>
            </a:r>
            <a:r>
              <a:rPr lang="it-IT" dirty="0"/>
              <a:t>, the </a:t>
            </a:r>
            <a:r>
              <a:rPr lang="it-IT" dirty="0" err="1"/>
              <a:t>role</a:t>
            </a:r>
            <a:r>
              <a:rPr lang="it-IT" dirty="0"/>
              <a:t> </a:t>
            </a:r>
            <a:r>
              <a:rPr lang="it-IT" dirty="0" err="1"/>
              <a:t>attributed</a:t>
            </a:r>
            <a:r>
              <a:rPr lang="it-IT" dirty="0"/>
              <a:t> to the Commission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traditionally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considered</a:t>
            </a:r>
            <a:r>
              <a:rPr lang="it-IT" dirty="0"/>
              <a:t> to be </a:t>
            </a:r>
            <a:r>
              <a:rPr lang="it-IT" dirty="0" err="1"/>
              <a:t>that</a:t>
            </a:r>
            <a:r>
              <a:rPr lang="it-IT" dirty="0"/>
              <a:t> of "</a:t>
            </a:r>
            <a:r>
              <a:rPr lang="it-IT" b="1" dirty="0" err="1">
                <a:solidFill>
                  <a:srgbClr val="FF0000"/>
                </a:solidFill>
              </a:rPr>
              <a:t>guardian</a:t>
            </a:r>
            <a:r>
              <a:rPr lang="it-IT" b="1" dirty="0">
                <a:solidFill>
                  <a:srgbClr val="FF0000"/>
                </a:solidFill>
              </a:rPr>
              <a:t> of the </a:t>
            </a:r>
            <a:r>
              <a:rPr lang="it-IT" b="1" dirty="0" err="1">
                <a:solidFill>
                  <a:srgbClr val="FF0000"/>
                </a:solidFill>
              </a:rPr>
              <a:t>Treaties</a:t>
            </a:r>
            <a:r>
              <a:rPr lang="it-IT" dirty="0"/>
              <a:t>",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EU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tasked</a:t>
            </a:r>
            <a:r>
              <a:rPr lang="it-IT" dirty="0"/>
              <a:t> with </a:t>
            </a:r>
            <a:r>
              <a:rPr lang="it-IT" b="1" dirty="0" err="1"/>
              <a:t>ensuring</a:t>
            </a:r>
            <a:r>
              <a:rPr lang="it-IT" b="1" dirty="0"/>
              <a:t> the application of EU law </a:t>
            </a:r>
            <a:r>
              <a:rPr lang="it-IT" dirty="0" err="1"/>
              <a:t>but</a:t>
            </a:r>
            <a:r>
              <a:rPr lang="it-IT" dirty="0"/>
              <a:t> subject always to the </a:t>
            </a:r>
            <a:r>
              <a:rPr lang="it-IT" b="1" dirty="0" err="1"/>
              <a:t>judgments</a:t>
            </a:r>
            <a:r>
              <a:rPr lang="it-IT" b="1" dirty="0"/>
              <a:t> of the CJEU </a:t>
            </a:r>
            <a:r>
              <a:rPr lang="it-IT" dirty="0" err="1"/>
              <a:t>wich</a:t>
            </a:r>
            <a:r>
              <a:rPr lang="it-IT" dirty="0"/>
              <a:t>, </a:t>
            </a:r>
            <a:r>
              <a:rPr lang="it-IT" dirty="0" err="1"/>
              <a:t>according</a:t>
            </a:r>
            <a:r>
              <a:rPr lang="it-IT" dirty="0"/>
              <a:t> to article 19 TEU, </a:t>
            </a:r>
            <a:r>
              <a:rPr lang="it-IT" dirty="0" err="1"/>
              <a:t>enjoys</a:t>
            </a:r>
            <a:r>
              <a:rPr lang="it-IT" dirty="0"/>
              <a:t> the </a:t>
            </a:r>
            <a:r>
              <a:rPr lang="it-IT" b="1" dirty="0" err="1"/>
              <a:t>final</a:t>
            </a:r>
            <a:r>
              <a:rPr lang="it-IT" b="1" dirty="0"/>
              <a:t> word on the </a:t>
            </a:r>
            <a:r>
              <a:rPr lang="it-IT" b="1" dirty="0" err="1"/>
              <a:t>interpretation</a:t>
            </a:r>
            <a:r>
              <a:rPr lang="it-IT" b="1" dirty="0"/>
              <a:t> and application of the </a:t>
            </a:r>
            <a:r>
              <a:rPr lang="it-IT" b="1" dirty="0" err="1"/>
              <a:t>Treaties</a:t>
            </a:r>
            <a:r>
              <a:rPr lang="it-IT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904704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1813"/>
          </a:xfrm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 SNPA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6563"/>
            <a:ext cx="10515600" cy="4470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assigns</a:t>
            </a:r>
            <a:r>
              <a:rPr lang="it-IT" dirty="0"/>
              <a:t> the new </a:t>
            </a:r>
            <a:r>
              <a:rPr lang="it-IT" dirty="0" err="1"/>
              <a:t>entity</a:t>
            </a:r>
            <a:r>
              <a:rPr lang="it-IT" dirty="0"/>
              <a:t> </a:t>
            </a:r>
            <a:r>
              <a:rPr lang="it-IT" dirty="0" err="1"/>
              <a:t>fundamental</a:t>
            </a:r>
            <a:r>
              <a:rPr lang="it-IT" dirty="0"/>
              <a:t> tasks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:</a:t>
            </a:r>
          </a:p>
          <a:p>
            <a:pPr marL="457200" indent="-457200" algn="just"/>
            <a:r>
              <a:rPr lang="it-IT" err="1"/>
              <a:t>inspection</a:t>
            </a:r>
            <a:r>
              <a:rPr lang="it-IT" dirty="0"/>
              <a:t> activities </a:t>
            </a:r>
            <a:r>
              <a:rPr lang="it-IT" err="1"/>
              <a:t>as</a:t>
            </a:r>
            <a:r>
              <a:rPr lang="it-IT" dirty="0"/>
              <a:t> part of </a:t>
            </a:r>
            <a:r>
              <a:rPr lang="it-IT" err="1"/>
              <a:t>environmental</a:t>
            </a:r>
            <a:r>
              <a:rPr lang="it-IT" dirty="0"/>
              <a:t> control </a:t>
            </a:r>
            <a:r>
              <a:rPr lang="it-IT" err="1"/>
              <a:t>functions</a:t>
            </a:r>
            <a:r>
              <a:rPr lang="it-IT" dirty="0"/>
              <a:t> </a:t>
            </a:r>
            <a:endParaRPr lang="it-IT"/>
          </a:p>
          <a:p>
            <a:pPr marL="457200" indent="-457200" algn="just"/>
            <a:r>
              <a:rPr lang="it-IT" dirty="0"/>
              <a:t>monitoring the state of the </a:t>
            </a:r>
            <a:r>
              <a:rPr lang="it-IT" err="1"/>
              <a:t>environment</a:t>
            </a:r>
            <a:r>
              <a:rPr lang="it-IT" dirty="0"/>
              <a:t> </a:t>
            </a:r>
          </a:p>
          <a:p>
            <a:pPr marL="457200" indent="-457200" algn="just"/>
            <a:r>
              <a:rPr lang="it-IT" dirty="0"/>
              <a:t>control of </a:t>
            </a:r>
            <a:r>
              <a:rPr lang="it-IT" err="1"/>
              <a:t>pollution</a:t>
            </a:r>
            <a:r>
              <a:rPr lang="it-IT" dirty="0"/>
              <a:t> sources and </a:t>
            </a:r>
            <a:r>
              <a:rPr lang="it-IT" err="1"/>
              <a:t>factors</a:t>
            </a:r>
            <a:r>
              <a:rPr lang="it-IT" dirty="0"/>
              <a:t> </a:t>
            </a:r>
            <a:r>
              <a:rPr lang="it-IT" err="1"/>
              <a:t>targeted</a:t>
            </a:r>
            <a:r>
              <a:rPr lang="it-IT" dirty="0"/>
              <a:t> </a:t>
            </a:r>
            <a:endParaRPr lang="it-IT"/>
          </a:p>
          <a:p>
            <a:pPr marL="457200" indent="-457200" algn="just"/>
            <a:r>
              <a:rPr lang="it-IT" dirty="0" err="1"/>
              <a:t>research</a:t>
            </a:r>
            <a:r>
              <a:rPr lang="it-IT" dirty="0"/>
              <a:t> activities </a:t>
            </a:r>
          </a:p>
          <a:p>
            <a:pPr marL="457200" indent="-457200" algn="just"/>
            <a:r>
              <a:rPr lang="it-IT"/>
              <a:t>collection, organisation and dissemination of environmental data </a:t>
            </a: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709269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7AA4BB-FF6E-5992-157F-73F08862D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the </a:t>
            </a:r>
            <a:r>
              <a:rPr lang="it-IT" dirty="0" err="1"/>
              <a:t>European</a:t>
            </a:r>
            <a:r>
              <a:rPr lang="it-IT" dirty="0"/>
              <a:t> Commission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3DC28C-2FB4-51B1-8A2F-A7344887C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b="1" dirty="0" err="1"/>
              <a:t>principal</a:t>
            </a:r>
            <a:r>
              <a:rPr lang="it-IT" b="1" dirty="0"/>
              <a:t> </a:t>
            </a:r>
            <a:r>
              <a:rPr lang="it-IT" b="1" dirty="0" err="1"/>
              <a:t>mechanism</a:t>
            </a:r>
            <a:r>
              <a:rPr lang="it-IT" b="1" dirty="0"/>
              <a:t> </a:t>
            </a:r>
            <a:r>
              <a:rPr lang="it-IT" dirty="0"/>
              <a:t>by </a:t>
            </a:r>
            <a:r>
              <a:rPr lang="it-IT" dirty="0" err="1"/>
              <a:t>which</a:t>
            </a:r>
            <a:r>
              <a:rPr lang="it-IT" dirty="0"/>
              <a:t> the Commission </a:t>
            </a:r>
            <a:r>
              <a:rPr lang="it-IT" dirty="0" err="1"/>
              <a:t>carries</a:t>
            </a:r>
            <a:r>
              <a:rPr lang="it-IT" dirty="0"/>
              <a:t> out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role</a:t>
            </a:r>
            <a:r>
              <a:rPr lang="it-IT" dirty="0"/>
              <a:t> in the environmental context </a:t>
            </a:r>
            <a:r>
              <a:rPr lang="it-IT" dirty="0" err="1"/>
              <a:t>is</a:t>
            </a:r>
            <a:r>
              <a:rPr lang="it-IT" dirty="0"/>
              <a:t> the so-called </a:t>
            </a:r>
            <a:r>
              <a:rPr lang="it-IT" b="1" dirty="0" err="1"/>
              <a:t>infringement</a:t>
            </a:r>
            <a:r>
              <a:rPr lang="it-IT" b="1" dirty="0"/>
              <a:t> action</a:t>
            </a:r>
            <a:r>
              <a:rPr lang="it-IT" dirty="0"/>
              <a:t>, set out in articles </a:t>
            </a:r>
            <a:r>
              <a:rPr lang="it-IT" b="1" dirty="0"/>
              <a:t>258 and 260.</a:t>
            </a:r>
          </a:p>
          <a:p>
            <a:pPr marL="0" indent="0">
              <a:buNone/>
            </a:pPr>
            <a:endParaRPr lang="it-IT" b="1" dirty="0"/>
          </a:p>
          <a:p>
            <a:pPr marL="0" lvl="0" indent="0">
              <a:buNone/>
            </a:pPr>
            <a:r>
              <a:rPr lang="it-IT" b="1" dirty="0">
                <a:sym typeface="Wingdings" panose="05000000000000000000" pitchFamily="2" charset="2"/>
              </a:rPr>
              <a:t> </a:t>
            </a:r>
            <a:r>
              <a:rPr lang="it-IT" dirty="0" err="1">
                <a:solidFill>
                  <a:prstClr val="black"/>
                </a:solidFill>
              </a:rPr>
              <a:t>Significant</a:t>
            </a:r>
            <a:r>
              <a:rPr lang="it-IT" dirty="0">
                <a:solidFill>
                  <a:prstClr val="black"/>
                </a:solidFill>
              </a:rPr>
              <a:t> environmental </a:t>
            </a:r>
            <a:r>
              <a:rPr lang="it-IT" dirty="0" err="1">
                <a:solidFill>
                  <a:prstClr val="black"/>
                </a:solidFill>
              </a:rPr>
              <a:t>cases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have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arisen</a:t>
            </a:r>
            <a:r>
              <a:rPr lang="it-IT" dirty="0">
                <a:solidFill>
                  <a:prstClr val="black"/>
                </a:solidFill>
              </a:rPr>
              <a:t> in </a:t>
            </a:r>
            <a:r>
              <a:rPr lang="it-IT" dirty="0" err="1">
                <a:solidFill>
                  <a:prstClr val="black"/>
                </a:solidFill>
              </a:rPr>
              <a:t>that</a:t>
            </a:r>
            <a:r>
              <a:rPr lang="it-IT" dirty="0">
                <a:solidFill>
                  <a:prstClr val="black"/>
                </a:solidFill>
              </a:rPr>
              <a:t> context.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6488264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4642</Words>
  <Application>Microsoft Office PowerPoint</Application>
  <PresentationFormat>Widescreen</PresentationFormat>
  <Paragraphs>306</Paragraphs>
  <Slides>80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80</vt:i4>
      </vt:variant>
    </vt:vector>
  </HeadingPairs>
  <TitlesOfParts>
    <vt:vector size="87" baseType="lpstr">
      <vt:lpstr>Aptos</vt:lpstr>
      <vt:lpstr>Aptos Display</vt:lpstr>
      <vt:lpstr>Arial</vt:lpstr>
      <vt:lpstr>Calibri</vt:lpstr>
      <vt:lpstr>inherit</vt:lpstr>
      <vt:lpstr>Wingdings</vt:lpstr>
      <vt:lpstr>Tema di Office</vt:lpstr>
      <vt:lpstr>Public enforcement of EU environmental law</vt:lpstr>
      <vt:lpstr>Public enforcement of EU environmental law</vt:lpstr>
      <vt:lpstr>Public enforcement of EU environmental law</vt:lpstr>
      <vt:lpstr>Public enforcement of EU environmental law</vt:lpstr>
      <vt:lpstr>The deficit of the public enforcement of the EU environmental Law</vt:lpstr>
      <vt:lpstr>The deficit of the public enforcement of the EU environmental LAw</vt:lpstr>
      <vt:lpstr>Enforcement by the European Commission</vt:lpstr>
      <vt:lpstr>Enforcement by the European Commission</vt:lpstr>
      <vt:lpstr>Enforcement by the European Commission</vt:lpstr>
      <vt:lpstr>What is an infringement procedure </vt:lpstr>
      <vt:lpstr>Article 258 TFEU</vt:lpstr>
      <vt:lpstr>Pre-litigation  (Article 258 of the TFEU)</vt:lpstr>
      <vt:lpstr>The infringement procedure</vt:lpstr>
      <vt:lpstr>The infringement procedure</vt:lpstr>
      <vt:lpstr>The infringement procedure</vt:lpstr>
      <vt:lpstr>When does the Commission launch an infringement procedure? </vt:lpstr>
      <vt:lpstr>When does the Commission launch an infringement procedure? </vt:lpstr>
      <vt:lpstr>The primary purpose of the infringement procedure</vt:lpstr>
      <vt:lpstr>There are four main types of infringements of EU law:</vt:lpstr>
      <vt:lpstr>There are four main types of infringements of EU law:</vt:lpstr>
      <vt:lpstr>Environmental enforcement priorities</vt:lpstr>
      <vt:lpstr>Environmental enforcement priorities </vt:lpstr>
      <vt:lpstr>Environmental enforcement priorities </vt:lpstr>
      <vt:lpstr>Environmental enforcement priorities </vt:lpstr>
      <vt:lpstr>The 2019 European Green Deal states that</vt:lpstr>
      <vt:lpstr>Based on the European Green Deal and the 2016 Communication EU law:</vt:lpstr>
      <vt:lpstr>Based on the European Green Deal and the 2016 communication EU law:</vt:lpstr>
      <vt:lpstr>Based on the European Green Deal and the 2016 communication EU law:</vt:lpstr>
      <vt:lpstr>Based on the European Green Deal and the 2016 communication EU law:</vt:lpstr>
      <vt:lpstr>Based on the European Green Deal and the 2016 communication EU law:</vt:lpstr>
      <vt:lpstr> Based on the European Green Deal and the 2016 communication EU law:</vt:lpstr>
      <vt:lpstr>Based on the European Green Deal and the 2016 communication EU law:</vt:lpstr>
      <vt:lpstr>Sources of infringement information </vt:lpstr>
      <vt:lpstr>Cases initiated by the Commission’s own initiative </vt:lpstr>
      <vt:lpstr>Cases initiated by the Commission’s own initiative </vt:lpstr>
      <vt:lpstr>Cases initiated by the Commission’s own initiative </vt:lpstr>
      <vt:lpstr>Access to justice in environmental matters </vt:lpstr>
      <vt:lpstr>Annual report</vt:lpstr>
      <vt:lpstr>Annual report 2023</vt:lpstr>
      <vt:lpstr>Annual report 2023</vt:lpstr>
      <vt:lpstr>Annual report 2023</vt:lpstr>
      <vt:lpstr>Annual report 2023</vt:lpstr>
      <vt:lpstr>Annual report 2023</vt:lpstr>
      <vt:lpstr>Annual report 2023</vt:lpstr>
      <vt:lpstr>Annual report 2023</vt:lpstr>
      <vt:lpstr>Annual report 2023</vt:lpstr>
      <vt:lpstr>Annual report 2023</vt:lpstr>
      <vt:lpstr>Enforcement by national authorities</vt:lpstr>
      <vt:lpstr>Enforcement by national authorities</vt:lpstr>
      <vt:lpstr>Enforcement by national authorities</vt:lpstr>
      <vt:lpstr>Principle of cooperation – art. 4, par. 3</vt:lpstr>
      <vt:lpstr>Enforcement by national authorities</vt:lpstr>
      <vt:lpstr>Enforcement by national authorities</vt:lpstr>
      <vt:lpstr>Art. 197 TFEU</vt:lpstr>
      <vt:lpstr>Art. 197 TFEU</vt:lpstr>
      <vt:lpstr>Public enforcement by National Authorities</vt:lpstr>
      <vt:lpstr>Principle of national procedural autonomy</vt:lpstr>
      <vt:lpstr>Public enforcement by National Authorities</vt:lpstr>
      <vt:lpstr>Public enforcement by National Authorities</vt:lpstr>
      <vt:lpstr>Public enforcement by National Authorities</vt:lpstr>
      <vt:lpstr>The European Union Network for the Implementation and Enforcement of Environmental Law (IMPEL)</vt:lpstr>
      <vt:lpstr>The European Union Network for the Implementation and Enforcement of Environmental Law (IMPEL)</vt:lpstr>
      <vt:lpstr>The European Union Network for the Implementation and Enforcement of Environmental Law (IMPEL)</vt:lpstr>
      <vt:lpstr>The European Union Network for the Implementation and Enforcement of Environmental Law (IMPEL)</vt:lpstr>
      <vt:lpstr>The European Union Network for the Implementation and Enforcement of Environmental Law (IMPEL)</vt:lpstr>
      <vt:lpstr>7th Environment Action Programme </vt:lpstr>
      <vt:lpstr>7th Environment Action Programme </vt:lpstr>
      <vt:lpstr>7th Environment Action Programme </vt:lpstr>
      <vt:lpstr>Soft law vs hard law</vt:lpstr>
      <vt:lpstr>The role of the Environmental agencies The European Environment Agency (EEA)</vt:lpstr>
      <vt:lpstr>The role of the Environmental agencies The European Environment Agency (EEA)</vt:lpstr>
      <vt:lpstr>The role of the Environmental agencies The European Environment Agency (EEA)</vt:lpstr>
      <vt:lpstr>The role of the Environmental agencies The European Environment Agency (EEA)</vt:lpstr>
      <vt:lpstr>The role of the Environmental agencies The European Environment Agency (EEA)</vt:lpstr>
      <vt:lpstr>The role of the Environmental agencies The European Environment Agency (EEA)</vt:lpstr>
      <vt:lpstr>The role of the Environmental agencies The European Environment Agency (EEA)</vt:lpstr>
      <vt:lpstr>The role of the Environmental agencies the National Networked System for Environmental Protection and Regulation of the Higher Institute for Environmental Protection and Research' (SNPA) </vt:lpstr>
      <vt:lpstr>The role of the Environmental agencies the SNPA </vt:lpstr>
      <vt:lpstr>The role of the Environmental agencies the SNPA </vt:lpstr>
      <vt:lpstr>The role of the Environmental agencies the SNPA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Sveva Del Gatto</dc:creator>
  <cp:lastModifiedBy>Sveva Del Gatto</cp:lastModifiedBy>
  <cp:revision>751</cp:revision>
  <dcterms:created xsi:type="dcterms:W3CDTF">2024-03-29T16:51:28Z</dcterms:created>
  <dcterms:modified xsi:type="dcterms:W3CDTF">2024-04-09T09:05:18Z</dcterms:modified>
</cp:coreProperties>
</file>