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86" r:id="rId17"/>
    <p:sldId id="287" r:id="rId18"/>
    <p:sldId id="271" r:id="rId19"/>
    <p:sldId id="272" r:id="rId20"/>
    <p:sldId id="274" r:id="rId21"/>
    <p:sldId id="273" r:id="rId22"/>
    <p:sldId id="275" r:id="rId23"/>
    <p:sldId id="277" r:id="rId24"/>
    <p:sldId id="276" r:id="rId25"/>
    <p:sldId id="278" r:id="rId26"/>
    <p:sldId id="279" r:id="rId27"/>
    <p:sldId id="280" r:id="rId28"/>
    <p:sldId id="281" r:id="rId29"/>
    <p:sldId id="282" r:id="rId30"/>
    <p:sldId id="283" r:id="rId31"/>
    <p:sldId id="284" r:id="rId32"/>
    <p:sldId id="285" r:id="rId33"/>
    <p:sldId id="288" r:id="rId34"/>
    <p:sldId id="289" r:id="rId35"/>
    <p:sldId id="290" r:id="rId36"/>
    <p:sldId id="291" r:id="rId37"/>
    <p:sldId id="292" r:id="rId38"/>
    <p:sldId id="293" r:id="rId39"/>
    <p:sldId id="294" r:id="rId40"/>
    <p:sldId id="295" r:id="rId41"/>
    <p:sldId id="296" r:id="rId42"/>
    <p:sldId id="297" r:id="rId43"/>
    <p:sldId id="310" r:id="rId44"/>
    <p:sldId id="298" r:id="rId45"/>
    <p:sldId id="311" r:id="rId46"/>
    <p:sldId id="300" r:id="rId47"/>
    <p:sldId id="299" r:id="rId48"/>
    <p:sldId id="301" r:id="rId49"/>
    <p:sldId id="302" r:id="rId50"/>
    <p:sldId id="303" r:id="rId51"/>
    <p:sldId id="308" r:id="rId52"/>
    <p:sldId id="304" r:id="rId53"/>
    <p:sldId id="305" r:id="rId54"/>
    <p:sldId id="306" r:id="rId55"/>
    <p:sldId id="312" r:id="rId56"/>
    <p:sldId id="307" r:id="rId57"/>
    <p:sldId id="313" r:id="rId58"/>
    <p:sldId id="309" r:id="rId5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0BBAF5-3C67-30CC-648D-4D6B9F78351A}" v="13" dt="2024-03-06T15:29:18.514"/>
    <p1510:client id="{5E1C3B45-DF53-4500-1D75-58D30BD53E09}" v="26" dt="2024-03-06T07:51:29.721"/>
    <p1510:client id="{7046FE0F-BE64-75C4-2E6B-B8C9308CB109}" v="143" dt="2024-03-06T08:46:04.4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72" d="100"/>
          <a:sy n="72" d="100"/>
        </p:scale>
        <p:origin x="48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_rels/data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_rels/data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4" Type="http://schemas.openxmlformats.org/officeDocument/2006/relationships/image" Target="../media/image3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4"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FFBF0241-ABD4-4F90-A1AD-B5C59B27E2E7}"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D9CA6040-8A97-43F6-AE64-B6FA00783D61}">
      <dgm:prSet/>
      <dgm:spPr/>
      <dgm:t>
        <a:bodyPr/>
        <a:lstStyle/>
        <a:p>
          <a:pPr rtl="0"/>
          <a:r>
            <a:rPr lang="it-IT" baseline="0" dirty="0"/>
            <a:t>The ‘</a:t>
          </a:r>
          <a:r>
            <a:rPr lang="it-IT" baseline="0" dirty="0" err="1"/>
            <a:t>command</a:t>
          </a:r>
          <a:r>
            <a:rPr lang="it-IT" baseline="0" dirty="0"/>
            <a:t>’ </a:t>
          </a:r>
          <a:r>
            <a:rPr lang="it-IT" baseline="0" dirty="0" err="1"/>
            <a:t>is</a:t>
          </a:r>
          <a:r>
            <a:rPr lang="it-IT" baseline="0" dirty="0"/>
            <a:t> the </a:t>
          </a:r>
          <a:r>
            <a:rPr lang="it-IT" baseline="0" dirty="0" err="1"/>
            <a:t>presentation</a:t>
          </a:r>
          <a:r>
            <a:rPr lang="it-IT" baseline="0" dirty="0"/>
            <a:t> of </a:t>
          </a:r>
          <a:r>
            <a:rPr lang="it-IT" baseline="0" dirty="0" err="1"/>
            <a:t>quality</a:t>
          </a:r>
          <a:r>
            <a:rPr lang="it-IT" baseline="0" dirty="0"/>
            <a:t> standards/targets by a government authority </a:t>
          </a:r>
          <a:r>
            <a:rPr lang="it-IT" b="1" baseline="0" dirty="0" err="1">
              <a:solidFill>
                <a:schemeClr val="tx1"/>
              </a:solidFill>
            </a:rPr>
            <a:t>that</a:t>
          </a:r>
          <a:r>
            <a:rPr lang="it-IT" b="1" baseline="0" dirty="0">
              <a:solidFill>
                <a:schemeClr val="tx1"/>
              </a:solidFill>
            </a:rPr>
            <a:t> must be </a:t>
          </a:r>
          <a:r>
            <a:rPr lang="it-IT" b="1" baseline="0" dirty="0" err="1">
              <a:solidFill>
                <a:schemeClr val="tx1"/>
              </a:solidFill>
            </a:rPr>
            <a:t>complied</a:t>
          </a:r>
          <a:r>
            <a:rPr lang="it-IT" b="1" baseline="0" dirty="0">
              <a:solidFill>
                <a:schemeClr val="tx1"/>
              </a:solidFill>
            </a:rPr>
            <a:t> with.</a:t>
          </a:r>
          <a:r>
            <a:rPr lang="it-IT" b="1" baseline="0" dirty="0">
              <a:solidFill>
                <a:schemeClr val="tx1"/>
              </a:solidFill>
              <a:latin typeface="Franklin Gothic Demi Cond"/>
            </a:rPr>
            <a:t> </a:t>
          </a:r>
          <a:endParaRPr lang="en-US" b="1" dirty="0">
            <a:solidFill>
              <a:schemeClr val="tx1"/>
            </a:solidFill>
          </a:endParaRPr>
        </a:p>
      </dgm:t>
    </dgm:pt>
    <dgm:pt modelId="{05D0CDFC-1D9B-4FD9-9D96-3B856F3C58FA}" type="parTrans" cxnId="{08BFA3B0-3A25-4971-8F56-F0CF42E192C7}">
      <dgm:prSet/>
      <dgm:spPr/>
      <dgm:t>
        <a:bodyPr/>
        <a:lstStyle/>
        <a:p>
          <a:endParaRPr lang="en-US"/>
        </a:p>
      </dgm:t>
    </dgm:pt>
    <dgm:pt modelId="{8D953D14-42E5-461F-B92D-D63D86F7EB68}" type="sibTrans" cxnId="{08BFA3B0-3A25-4971-8F56-F0CF42E192C7}">
      <dgm:prSet/>
      <dgm:spPr/>
      <dgm:t>
        <a:bodyPr/>
        <a:lstStyle/>
        <a:p>
          <a:endParaRPr lang="en-US"/>
        </a:p>
      </dgm:t>
    </dgm:pt>
    <dgm:pt modelId="{AA614C65-419C-44BF-8719-634D2DD200E3}">
      <dgm:prSet/>
      <dgm:spPr/>
      <dgm:t>
        <a:bodyPr/>
        <a:lstStyle/>
        <a:p>
          <a:pPr rtl="0"/>
          <a:r>
            <a:rPr lang="it-IT" baseline="0" dirty="0"/>
            <a:t>The </a:t>
          </a:r>
          <a:r>
            <a:rPr lang="it-IT" baseline="0" dirty="0">
              <a:solidFill>
                <a:schemeClr val="tx1"/>
              </a:solidFill>
            </a:rPr>
            <a:t>‘control’</a:t>
          </a:r>
          <a:r>
            <a:rPr lang="it-IT" baseline="0" dirty="0"/>
            <a:t> part </a:t>
          </a:r>
          <a:r>
            <a:rPr lang="it-IT" baseline="0" dirty="0" err="1"/>
            <a:t>signifies</a:t>
          </a:r>
          <a:r>
            <a:rPr lang="it-IT" baseline="0" dirty="0"/>
            <a:t> the </a:t>
          </a:r>
          <a:r>
            <a:rPr lang="it-IT" baseline="0" dirty="0">
              <a:solidFill>
                <a:schemeClr val="tx1"/>
              </a:solidFill>
            </a:rPr>
            <a:t>negative </a:t>
          </a:r>
          <a:r>
            <a:rPr lang="it-IT" baseline="0" dirty="0" err="1">
              <a:solidFill>
                <a:schemeClr val="tx1"/>
              </a:solidFill>
            </a:rPr>
            <a:t>sanctions</a:t>
          </a:r>
          <a:r>
            <a:rPr lang="it-IT" baseline="0" dirty="0"/>
            <a:t> </a:t>
          </a:r>
          <a:r>
            <a:rPr lang="it-IT" baseline="0" dirty="0" err="1"/>
            <a:t>that</a:t>
          </a:r>
          <a:r>
            <a:rPr lang="it-IT" baseline="0" dirty="0"/>
            <a:t> </a:t>
          </a:r>
          <a:r>
            <a:rPr lang="it-IT" baseline="0" dirty="0" err="1"/>
            <a:t>may</a:t>
          </a:r>
          <a:r>
            <a:rPr lang="it-IT" baseline="0" dirty="0"/>
            <a:t> </a:t>
          </a:r>
          <a:r>
            <a:rPr lang="it-IT" baseline="0" dirty="0" err="1"/>
            <a:t>result</a:t>
          </a:r>
          <a:r>
            <a:rPr lang="it-IT" baseline="0" dirty="0"/>
            <a:t> from non-compliance.</a:t>
          </a:r>
          <a:endParaRPr lang="en-US" dirty="0"/>
        </a:p>
      </dgm:t>
    </dgm:pt>
    <dgm:pt modelId="{1BEF7480-A78E-4A6E-899D-CCCDC05A9D00}" type="parTrans" cxnId="{A30B014C-ED9B-413F-8839-F4697F1D8355}">
      <dgm:prSet/>
      <dgm:spPr/>
      <dgm:t>
        <a:bodyPr/>
        <a:lstStyle/>
        <a:p>
          <a:endParaRPr lang="en-US"/>
        </a:p>
      </dgm:t>
    </dgm:pt>
    <dgm:pt modelId="{11159374-FEA9-4C86-8AD2-78D9D0CEC143}" type="sibTrans" cxnId="{A30B014C-ED9B-413F-8839-F4697F1D8355}">
      <dgm:prSet/>
      <dgm:spPr/>
      <dgm:t>
        <a:bodyPr/>
        <a:lstStyle/>
        <a:p>
          <a:endParaRPr lang="en-US"/>
        </a:p>
      </dgm:t>
    </dgm:pt>
    <dgm:pt modelId="{40F36F82-B973-4244-A9B7-33A75F43B0EA}" type="pres">
      <dgm:prSet presAssocID="{FFBF0241-ABD4-4F90-A1AD-B5C59B27E2E7}" presName="root" presStyleCnt="0">
        <dgm:presLayoutVars>
          <dgm:dir/>
          <dgm:resizeHandles val="exact"/>
        </dgm:presLayoutVars>
      </dgm:prSet>
      <dgm:spPr/>
    </dgm:pt>
    <dgm:pt modelId="{18766102-4921-4315-987A-990E37766E84}" type="pres">
      <dgm:prSet presAssocID="{D9CA6040-8A97-43F6-AE64-B6FA00783D61}" presName="compNode" presStyleCnt="0"/>
      <dgm:spPr/>
    </dgm:pt>
    <dgm:pt modelId="{9FDD9522-A40E-4D5D-A4E0-3EEDD5C4AE2A}" type="pres">
      <dgm:prSet presAssocID="{D9CA6040-8A97-43F6-AE64-B6FA00783D61}" presName="bgRect" presStyleLbl="bgShp" presStyleIdx="0" presStyleCnt="2"/>
      <dgm:spPr/>
    </dgm:pt>
    <dgm:pt modelId="{BAD0C88C-EE4E-4021-890A-E72E8DD1AB28}" type="pres">
      <dgm:prSet presAssocID="{D9CA6040-8A97-43F6-AE64-B6FA00783D6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nca"/>
        </a:ext>
      </dgm:extLst>
    </dgm:pt>
    <dgm:pt modelId="{01F63E9C-2A9F-4E50-9D09-07467FAE039A}" type="pres">
      <dgm:prSet presAssocID="{D9CA6040-8A97-43F6-AE64-B6FA00783D61}" presName="spaceRect" presStyleCnt="0"/>
      <dgm:spPr/>
    </dgm:pt>
    <dgm:pt modelId="{F5A34165-5D8D-4DA1-8F0D-2C761B9B3063}" type="pres">
      <dgm:prSet presAssocID="{D9CA6040-8A97-43F6-AE64-B6FA00783D61}" presName="parTx" presStyleLbl="revTx" presStyleIdx="0" presStyleCnt="2">
        <dgm:presLayoutVars>
          <dgm:chMax val="0"/>
          <dgm:chPref val="0"/>
        </dgm:presLayoutVars>
      </dgm:prSet>
      <dgm:spPr/>
    </dgm:pt>
    <dgm:pt modelId="{39C12D2B-D4C4-4D77-9DA9-69BC91C55764}" type="pres">
      <dgm:prSet presAssocID="{8D953D14-42E5-461F-B92D-D63D86F7EB68}" presName="sibTrans" presStyleCnt="0"/>
      <dgm:spPr/>
    </dgm:pt>
    <dgm:pt modelId="{F4D5944A-868B-4A88-8F7F-10E5214B54B4}" type="pres">
      <dgm:prSet presAssocID="{AA614C65-419C-44BF-8719-634D2DD200E3}" presName="compNode" presStyleCnt="0"/>
      <dgm:spPr/>
    </dgm:pt>
    <dgm:pt modelId="{E052465F-9A99-4583-A214-D063A8D6F2AC}" type="pres">
      <dgm:prSet presAssocID="{AA614C65-419C-44BF-8719-634D2DD200E3}" presName="bgRect" presStyleLbl="bgShp" presStyleIdx="1" presStyleCnt="2"/>
      <dgm:spPr/>
    </dgm:pt>
    <dgm:pt modelId="{F47B4CA3-F4B9-45AE-8BC2-C8BDB73807F6}" type="pres">
      <dgm:prSet presAssocID="{AA614C65-419C-44BF-8719-634D2DD200E3}"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iudice"/>
        </a:ext>
      </dgm:extLst>
    </dgm:pt>
    <dgm:pt modelId="{19B8B9A6-9E38-4654-ABB3-C99816C29FD0}" type="pres">
      <dgm:prSet presAssocID="{AA614C65-419C-44BF-8719-634D2DD200E3}" presName="spaceRect" presStyleCnt="0"/>
      <dgm:spPr/>
    </dgm:pt>
    <dgm:pt modelId="{0AAED97C-84FF-4966-A314-E0DA094B9A49}" type="pres">
      <dgm:prSet presAssocID="{AA614C65-419C-44BF-8719-634D2DD200E3}" presName="parTx" presStyleLbl="revTx" presStyleIdx="1" presStyleCnt="2">
        <dgm:presLayoutVars>
          <dgm:chMax val="0"/>
          <dgm:chPref val="0"/>
        </dgm:presLayoutVars>
      </dgm:prSet>
      <dgm:spPr/>
    </dgm:pt>
  </dgm:ptLst>
  <dgm:cxnLst>
    <dgm:cxn modelId="{975B4521-8C7B-435E-940E-0FE897959CFC}" type="presOf" srcId="{AA614C65-419C-44BF-8719-634D2DD200E3}" destId="{0AAED97C-84FF-4966-A314-E0DA094B9A49}" srcOrd="0" destOrd="0" presId="urn:microsoft.com/office/officeart/2018/2/layout/IconVerticalSolidList"/>
    <dgm:cxn modelId="{A30B014C-ED9B-413F-8839-F4697F1D8355}" srcId="{FFBF0241-ABD4-4F90-A1AD-B5C59B27E2E7}" destId="{AA614C65-419C-44BF-8719-634D2DD200E3}" srcOrd="1" destOrd="0" parTransId="{1BEF7480-A78E-4A6E-899D-CCCDC05A9D00}" sibTransId="{11159374-FEA9-4C86-8AD2-78D9D0CEC143}"/>
    <dgm:cxn modelId="{802B2E5A-4269-4F3C-8348-1DD16886BE11}" type="presOf" srcId="{FFBF0241-ABD4-4F90-A1AD-B5C59B27E2E7}" destId="{40F36F82-B973-4244-A9B7-33A75F43B0EA}" srcOrd="0" destOrd="0" presId="urn:microsoft.com/office/officeart/2018/2/layout/IconVerticalSolidList"/>
    <dgm:cxn modelId="{08BFA3B0-3A25-4971-8F56-F0CF42E192C7}" srcId="{FFBF0241-ABD4-4F90-A1AD-B5C59B27E2E7}" destId="{D9CA6040-8A97-43F6-AE64-B6FA00783D61}" srcOrd="0" destOrd="0" parTransId="{05D0CDFC-1D9B-4FD9-9D96-3B856F3C58FA}" sibTransId="{8D953D14-42E5-461F-B92D-D63D86F7EB68}"/>
    <dgm:cxn modelId="{B50905CA-8F1A-432A-83E6-043F70C16C7C}" type="presOf" srcId="{D9CA6040-8A97-43F6-AE64-B6FA00783D61}" destId="{F5A34165-5D8D-4DA1-8F0D-2C761B9B3063}" srcOrd="0" destOrd="0" presId="urn:microsoft.com/office/officeart/2018/2/layout/IconVerticalSolidList"/>
    <dgm:cxn modelId="{8CA61934-3C2C-4B6F-8E11-F040E5A70E1F}" type="presParOf" srcId="{40F36F82-B973-4244-A9B7-33A75F43B0EA}" destId="{18766102-4921-4315-987A-990E37766E84}" srcOrd="0" destOrd="0" presId="urn:microsoft.com/office/officeart/2018/2/layout/IconVerticalSolidList"/>
    <dgm:cxn modelId="{13F219E5-C26C-4D55-8128-EA9A668C10EC}" type="presParOf" srcId="{18766102-4921-4315-987A-990E37766E84}" destId="{9FDD9522-A40E-4D5D-A4E0-3EEDD5C4AE2A}" srcOrd="0" destOrd="0" presId="urn:microsoft.com/office/officeart/2018/2/layout/IconVerticalSolidList"/>
    <dgm:cxn modelId="{743F4A6E-286A-450D-80F5-BAED9CB2C94C}" type="presParOf" srcId="{18766102-4921-4315-987A-990E37766E84}" destId="{BAD0C88C-EE4E-4021-890A-E72E8DD1AB28}" srcOrd="1" destOrd="0" presId="urn:microsoft.com/office/officeart/2018/2/layout/IconVerticalSolidList"/>
    <dgm:cxn modelId="{2664B6D1-1C34-4C87-B483-7AAABE5D86D0}" type="presParOf" srcId="{18766102-4921-4315-987A-990E37766E84}" destId="{01F63E9C-2A9F-4E50-9D09-07467FAE039A}" srcOrd="2" destOrd="0" presId="urn:microsoft.com/office/officeart/2018/2/layout/IconVerticalSolidList"/>
    <dgm:cxn modelId="{BAB94165-E52C-407E-9C74-E1AEFEB07FDE}" type="presParOf" srcId="{18766102-4921-4315-987A-990E37766E84}" destId="{F5A34165-5D8D-4DA1-8F0D-2C761B9B3063}" srcOrd="3" destOrd="0" presId="urn:microsoft.com/office/officeart/2018/2/layout/IconVerticalSolidList"/>
    <dgm:cxn modelId="{EF6AE817-B446-4803-8CFA-16BCADA79272}" type="presParOf" srcId="{40F36F82-B973-4244-A9B7-33A75F43B0EA}" destId="{39C12D2B-D4C4-4D77-9DA9-69BC91C55764}" srcOrd="1" destOrd="0" presId="urn:microsoft.com/office/officeart/2018/2/layout/IconVerticalSolidList"/>
    <dgm:cxn modelId="{7D43CBA7-CA1D-4408-B9FC-B9C500849052}" type="presParOf" srcId="{40F36F82-B973-4244-A9B7-33A75F43B0EA}" destId="{F4D5944A-868B-4A88-8F7F-10E5214B54B4}" srcOrd="2" destOrd="0" presId="urn:microsoft.com/office/officeart/2018/2/layout/IconVerticalSolidList"/>
    <dgm:cxn modelId="{7FEE1CF8-5224-4BF6-8E95-83C369109B57}" type="presParOf" srcId="{F4D5944A-868B-4A88-8F7F-10E5214B54B4}" destId="{E052465F-9A99-4583-A214-D063A8D6F2AC}" srcOrd="0" destOrd="0" presId="urn:microsoft.com/office/officeart/2018/2/layout/IconVerticalSolidList"/>
    <dgm:cxn modelId="{714FF0E4-1644-46DB-9657-4AD291F6FCF9}" type="presParOf" srcId="{F4D5944A-868B-4A88-8F7F-10E5214B54B4}" destId="{F47B4CA3-F4B9-45AE-8BC2-C8BDB73807F6}" srcOrd="1" destOrd="0" presId="urn:microsoft.com/office/officeart/2018/2/layout/IconVerticalSolidList"/>
    <dgm:cxn modelId="{DD2C6514-256A-4D34-9F37-44016861FF8E}" type="presParOf" srcId="{F4D5944A-868B-4A88-8F7F-10E5214B54B4}" destId="{19B8B9A6-9E38-4654-ABB3-C99816C29FD0}" srcOrd="2" destOrd="0" presId="urn:microsoft.com/office/officeart/2018/2/layout/IconVerticalSolidList"/>
    <dgm:cxn modelId="{24293C4B-D196-4017-BBA8-0CFA958EB52A}" type="presParOf" srcId="{F4D5944A-868B-4A88-8F7F-10E5214B54B4}" destId="{0AAED97C-84FF-4966-A314-E0DA094B9A4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3AD317-4A1B-4EE2-9282-2F7FCC7DE6DB}"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96AAFD9-3C20-474E-AD42-ABE24CAE3C61}">
      <dgm:prSet/>
      <dgm:spPr/>
      <dgm:t>
        <a:bodyPr/>
        <a:lstStyle/>
        <a:p>
          <a:r>
            <a:rPr lang="it-IT" baseline="0"/>
            <a:t>The origins of this wave can be traced back to the Law and Economics movement.</a:t>
          </a:r>
          <a:endParaRPr lang="en-US"/>
        </a:p>
      </dgm:t>
    </dgm:pt>
    <dgm:pt modelId="{A68A3438-9CC5-4C71-A462-687300DF49E3}" type="parTrans" cxnId="{E3A5A2BD-C82B-4B68-9ADB-D4EB733F6986}">
      <dgm:prSet/>
      <dgm:spPr/>
      <dgm:t>
        <a:bodyPr/>
        <a:lstStyle/>
        <a:p>
          <a:endParaRPr lang="en-US"/>
        </a:p>
      </dgm:t>
    </dgm:pt>
    <dgm:pt modelId="{AA8B5A67-C6F9-43AE-AC53-DA6A41692D06}" type="sibTrans" cxnId="{E3A5A2BD-C82B-4B68-9ADB-D4EB733F6986}">
      <dgm:prSet/>
      <dgm:spPr/>
      <dgm:t>
        <a:bodyPr/>
        <a:lstStyle/>
        <a:p>
          <a:endParaRPr lang="en-US"/>
        </a:p>
      </dgm:t>
    </dgm:pt>
    <dgm:pt modelId="{35BD711A-C5D8-4398-AFC7-18BB6E2215C9}">
      <dgm:prSet/>
      <dgm:spPr/>
      <dgm:t>
        <a:bodyPr/>
        <a:lstStyle/>
        <a:p>
          <a:r>
            <a:rPr lang="it-IT" baseline="0"/>
            <a:t>In the environmental context, this movement has found expression in instruments and principle that seek to adopt an economic solution to the environmental problems</a:t>
          </a:r>
          <a:endParaRPr lang="en-US"/>
        </a:p>
      </dgm:t>
    </dgm:pt>
    <dgm:pt modelId="{2EAD3905-3A3A-4FF4-9FBA-9A37A18306D9}" type="parTrans" cxnId="{A4921CD1-18B6-4407-9936-D154921FFDE2}">
      <dgm:prSet/>
      <dgm:spPr/>
      <dgm:t>
        <a:bodyPr/>
        <a:lstStyle/>
        <a:p>
          <a:endParaRPr lang="en-US"/>
        </a:p>
      </dgm:t>
    </dgm:pt>
    <dgm:pt modelId="{FB5C7720-60D8-45C3-8958-6A4499BF017A}" type="sibTrans" cxnId="{A4921CD1-18B6-4407-9936-D154921FFDE2}">
      <dgm:prSet/>
      <dgm:spPr/>
      <dgm:t>
        <a:bodyPr/>
        <a:lstStyle/>
        <a:p>
          <a:endParaRPr lang="en-US"/>
        </a:p>
      </dgm:t>
    </dgm:pt>
    <dgm:pt modelId="{1C374798-A901-4137-8E2A-A22204FC8371}" type="pres">
      <dgm:prSet presAssocID="{433AD317-4A1B-4EE2-9282-2F7FCC7DE6DB}" presName="root" presStyleCnt="0">
        <dgm:presLayoutVars>
          <dgm:dir/>
          <dgm:resizeHandles val="exact"/>
        </dgm:presLayoutVars>
      </dgm:prSet>
      <dgm:spPr/>
    </dgm:pt>
    <dgm:pt modelId="{A566076C-CFE1-467D-A2BF-94311E87C635}" type="pres">
      <dgm:prSet presAssocID="{196AAFD9-3C20-474E-AD42-ABE24CAE3C61}" presName="compNode" presStyleCnt="0"/>
      <dgm:spPr/>
    </dgm:pt>
    <dgm:pt modelId="{16AE3354-8452-4969-A72E-56672AC9D951}" type="pres">
      <dgm:prSet presAssocID="{196AAFD9-3C20-474E-AD42-ABE24CAE3C61}" presName="bgRect" presStyleLbl="bgShp" presStyleIdx="0" presStyleCnt="2"/>
      <dgm:spPr/>
    </dgm:pt>
    <dgm:pt modelId="{1A14BF22-3714-477F-8737-A28210D7DD39}" type="pres">
      <dgm:prSet presAssocID="{196AAFD9-3C20-474E-AD42-ABE24CAE3C6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vron Arrows"/>
        </a:ext>
      </dgm:extLst>
    </dgm:pt>
    <dgm:pt modelId="{2DA21812-1A21-4B1C-93A9-92028CD84525}" type="pres">
      <dgm:prSet presAssocID="{196AAFD9-3C20-474E-AD42-ABE24CAE3C61}" presName="spaceRect" presStyleCnt="0"/>
      <dgm:spPr/>
    </dgm:pt>
    <dgm:pt modelId="{77542EF8-7F41-468C-B8E6-45808F0874E5}" type="pres">
      <dgm:prSet presAssocID="{196AAFD9-3C20-474E-AD42-ABE24CAE3C61}" presName="parTx" presStyleLbl="revTx" presStyleIdx="0" presStyleCnt="2">
        <dgm:presLayoutVars>
          <dgm:chMax val="0"/>
          <dgm:chPref val="0"/>
        </dgm:presLayoutVars>
      </dgm:prSet>
      <dgm:spPr/>
    </dgm:pt>
    <dgm:pt modelId="{8DA4C55A-DBB9-4FF1-9C5B-FBA0897D9706}" type="pres">
      <dgm:prSet presAssocID="{AA8B5A67-C6F9-43AE-AC53-DA6A41692D06}" presName="sibTrans" presStyleCnt="0"/>
      <dgm:spPr/>
    </dgm:pt>
    <dgm:pt modelId="{1868838B-27D6-484E-AFE0-E92D119ADDEB}" type="pres">
      <dgm:prSet presAssocID="{35BD711A-C5D8-4398-AFC7-18BB6E2215C9}" presName="compNode" presStyleCnt="0"/>
      <dgm:spPr/>
    </dgm:pt>
    <dgm:pt modelId="{4981A288-EA3C-4609-BDBD-4E839864120E}" type="pres">
      <dgm:prSet presAssocID="{35BD711A-C5D8-4398-AFC7-18BB6E2215C9}" presName="bgRect" presStyleLbl="bgShp" presStyleIdx="1" presStyleCnt="2"/>
      <dgm:spPr/>
    </dgm:pt>
    <dgm:pt modelId="{627A7004-B796-4BDB-AA19-24E89D206C88}" type="pres">
      <dgm:prSet presAssocID="{35BD711A-C5D8-4398-AFC7-18BB6E2215C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eciduous tree"/>
        </a:ext>
      </dgm:extLst>
    </dgm:pt>
    <dgm:pt modelId="{EDAAD394-1DE4-46FA-A924-ECC28CEE1219}" type="pres">
      <dgm:prSet presAssocID="{35BD711A-C5D8-4398-AFC7-18BB6E2215C9}" presName="spaceRect" presStyleCnt="0"/>
      <dgm:spPr/>
    </dgm:pt>
    <dgm:pt modelId="{2564EE80-61F1-4E70-9491-D697EA7523B3}" type="pres">
      <dgm:prSet presAssocID="{35BD711A-C5D8-4398-AFC7-18BB6E2215C9}" presName="parTx" presStyleLbl="revTx" presStyleIdx="1" presStyleCnt="2">
        <dgm:presLayoutVars>
          <dgm:chMax val="0"/>
          <dgm:chPref val="0"/>
        </dgm:presLayoutVars>
      </dgm:prSet>
      <dgm:spPr/>
    </dgm:pt>
  </dgm:ptLst>
  <dgm:cxnLst>
    <dgm:cxn modelId="{9D8CD633-DC90-48D7-AB2B-83DC77172AA1}" type="presOf" srcId="{433AD317-4A1B-4EE2-9282-2F7FCC7DE6DB}" destId="{1C374798-A901-4137-8E2A-A22204FC8371}" srcOrd="0" destOrd="0" presId="urn:microsoft.com/office/officeart/2018/2/layout/IconVerticalSolidList"/>
    <dgm:cxn modelId="{DFB34858-898B-4C4F-B4EB-641A13C1316A}" type="presOf" srcId="{196AAFD9-3C20-474E-AD42-ABE24CAE3C61}" destId="{77542EF8-7F41-468C-B8E6-45808F0874E5}" srcOrd="0" destOrd="0" presId="urn:microsoft.com/office/officeart/2018/2/layout/IconVerticalSolidList"/>
    <dgm:cxn modelId="{1B4513AB-78CD-48E4-ABC8-20C8F690949D}" type="presOf" srcId="{35BD711A-C5D8-4398-AFC7-18BB6E2215C9}" destId="{2564EE80-61F1-4E70-9491-D697EA7523B3}" srcOrd="0" destOrd="0" presId="urn:microsoft.com/office/officeart/2018/2/layout/IconVerticalSolidList"/>
    <dgm:cxn modelId="{E3A5A2BD-C82B-4B68-9ADB-D4EB733F6986}" srcId="{433AD317-4A1B-4EE2-9282-2F7FCC7DE6DB}" destId="{196AAFD9-3C20-474E-AD42-ABE24CAE3C61}" srcOrd="0" destOrd="0" parTransId="{A68A3438-9CC5-4C71-A462-687300DF49E3}" sibTransId="{AA8B5A67-C6F9-43AE-AC53-DA6A41692D06}"/>
    <dgm:cxn modelId="{A4921CD1-18B6-4407-9936-D154921FFDE2}" srcId="{433AD317-4A1B-4EE2-9282-2F7FCC7DE6DB}" destId="{35BD711A-C5D8-4398-AFC7-18BB6E2215C9}" srcOrd="1" destOrd="0" parTransId="{2EAD3905-3A3A-4FF4-9FBA-9A37A18306D9}" sibTransId="{FB5C7720-60D8-45C3-8958-6A4499BF017A}"/>
    <dgm:cxn modelId="{FEEFC81A-176D-41B9-86BB-ED07B65EFEF4}" type="presParOf" srcId="{1C374798-A901-4137-8E2A-A22204FC8371}" destId="{A566076C-CFE1-467D-A2BF-94311E87C635}" srcOrd="0" destOrd="0" presId="urn:microsoft.com/office/officeart/2018/2/layout/IconVerticalSolidList"/>
    <dgm:cxn modelId="{C49FBC64-FF80-4967-8A83-FBB7A37DA034}" type="presParOf" srcId="{A566076C-CFE1-467D-A2BF-94311E87C635}" destId="{16AE3354-8452-4969-A72E-56672AC9D951}" srcOrd="0" destOrd="0" presId="urn:microsoft.com/office/officeart/2018/2/layout/IconVerticalSolidList"/>
    <dgm:cxn modelId="{E7C0929B-1CA9-4CA6-B122-22C4253D9A1F}" type="presParOf" srcId="{A566076C-CFE1-467D-A2BF-94311E87C635}" destId="{1A14BF22-3714-477F-8737-A28210D7DD39}" srcOrd="1" destOrd="0" presId="urn:microsoft.com/office/officeart/2018/2/layout/IconVerticalSolidList"/>
    <dgm:cxn modelId="{7A11FC7B-0410-4A5C-B48C-393423BCA8BD}" type="presParOf" srcId="{A566076C-CFE1-467D-A2BF-94311E87C635}" destId="{2DA21812-1A21-4B1C-93A9-92028CD84525}" srcOrd="2" destOrd="0" presId="urn:microsoft.com/office/officeart/2018/2/layout/IconVerticalSolidList"/>
    <dgm:cxn modelId="{18925280-F4EE-4E83-94CF-86801F7ADDE7}" type="presParOf" srcId="{A566076C-CFE1-467D-A2BF-94311E87C635}" destId="{77542EF8-7F41-468C-B8E6-45808F0874E5}" srcOrd="3" destOrd="0" presId="urn:microsoft.com/office/officeart/2018/2/layout/IconVerticalSolidList"/>
    <dgm:cxn modelId="{42B24305-C9C4-4805-919D-585CC35A4347}" type="presParOf" srcId="{1C374798-A901-4137-8E2A-A22204FC8371}" destId="{8DA4C55A-DBB9-4FF1-9C5B-FBA0897D9706}" srcOrd="1" destOrd="0" presId="urn:microsoft.com/office/officeart/2018/2/layout/IconVerticalSolidList"/>
    <dgm:cxn modelId="{B7847CE8-351E-4984-A6BD-A90B095256FD}" type="presParOf" srcId="{1C374798-A901-4137-8E2A-A22204FC8371}" destId="{1868838B-27D6-484E-AFE0-E92D119ADDEB}" srcOrd="2" destOrd="0" presId="urn:microsoft.com/office/officeart/2018/2/layout/IconVerticalSolidList"/>
    <dgm:cxn modelId="{6632C964-B26C-4E39-9621-EA86C231CDE7}" type="presParOf" srcId="{1868838B-27D6-484E-AFE0-E92D119ADDEB}" destId="{4981A288-EA3C-4609-BDBD-4E839864120E}" srcOrd="0" destOrd="0" presId="urn:microsoft.com/office/officeart/2018/2/layout/IconVerticalSolidList"/>
    <dgm:cxn modelId="{217309E4-DF41-467A-90A6-4457C185FA45}" type="presParOf" srcId="{1868838B-27D6-484E-AFE0-E92D119ADDEB}" destId="{627A7004-B796-4BDB-AA19-24E89D206C88}" srcOrd="1" destOrd="0" presId="urn:microsoft.com/office/officeart/2018/2/layout/IconVerticalSolidList"/>
    <dgm:cxn modelId="{1B22009F-54C2-421E-9DCE-A3A55583E9CF}" type="presParOf" srcId="{1868838B-27D6-484E-AFE0-E92D119ADDEB}" destId="{EDAAD394-1DE4-46FA-A924-ECC28CEE1219}" srcOrd="2" destOrd="0" presId="urn:microsoft.com/office/officeart/2018/2/layout/IconVerticalSolidList"/>
    <dgm:cxn modelId="{AF463FA7-9FAB-409A-A7FE-857A3A09EC51}" type="presParOf" srcId="{1868838B-27D6-484E-AFE0-E92D119ADDEB}" destId="{2564EE80-61F1-4E70-9491-D697EA7523B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DD9522-A40E-4D5D-A4E0-3EEDD5C4AE2A}">
      <dsp:nvSpPr>
        <dsp:cNvPr id="0" name=""/>
        <dsp:cNvSpPr/>
      </dsp:nvSpPr>
      <dsp:spPr>
        <a:xfrm>
          <a:off x="0" y="905298"/>
          <a:ext cx="5816750" cy="167131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D0C88C-EE4E-4021-890A-E72E8DD1AB28}">
      <dsp:nvSpPr>
        <dsp:cNvPr id="0" name=""/>
        <dsp:cNvSpPr/>
      </dsp:nvSpPr>
      <dsp:spPr>
        <a:xfrm>
          <a:off x="505574" y="1281345"/>
          <a:ext cx="919225" cy="9192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5A34165-5D8D-4DA1-8F0D-2C761B9B3063}">
      <dsp:nvSpPr>
        <dsp:cNvPr id="0" name=""/>
        <dsp:cNvSpPr/>
      </dsp:nvSpPr>
      <dsp:spPr>
        <a:xfrm>
          <a:off x="1930374" y="905298"/>
          <a:ext cx="3886375" cy="1671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881" tIns="176881" rIns="176881" bIns="176881" numCol="1" spcCol="1270" anchor="ctr" anchorCtr="0">
          <a:noAutofit/>
        </a:bodyPr>
        <a:lstStyle/>
        <a:p>
          <a:pPr marL="0" lvl="0" indent="0" algn="l" defTabSz="889000" rtl="0">
            <a:lnSpc>
              <a:spcPct val="90000"/>
            </a:lnSpc>
            <a:spcBef>
              <a:spcPct val="0"/>
            </a:spcBef>
            <a:spcAft>
              <a:spcPct val="35000"/>
            </a:spcAft>
            <a:buNone/>
          </a:pPr>
          <a:r>
            <a:rPr lang="it-IT" sz="2000" kern="1200" baseline="0" dirty="0"/>
            <a:t>The ‘</a:t>
          </a:r>
          <a:r>
            <a:rPr lang="it-IT" sz="2000" kern="1200" baseline="0" dirty="0" err="1"/>
            <a:t>command</a:t>
          </a:r>
          <a:r>
            <a:rPr lang="it-IT" sz="2000" kern="1200" baseline="0" dirty="0"/>
            <a:t>’ </a:t>
          </a:r>
          <a:r>
            <a:rPr lang="it-IT" sz="2000" kern="1200" baseline="0" dirty="0" err="1"/>
            <a:t>is</a:t>
          </a:r>
          <a:r>
            <a:rPr lang="it-IT" sz="2000" kern="1200" baseline="0" dirty="0"/>
            <a:t> the </a:t>
          </a:r>
          <a:r>
            <a:rPr lang="it-IT" sz="2000" kern="1200" baseline="0" dirty="0" err="1"/>
            <a:t>presentation</a:t>
          </a:r>
          <a:r>
            <a:rPr lang="it-IT" sz="2000" kern="1200" baseline="0" dirty="0"/>
            <a:t> of </a:t>
          </a:r>
          <a:r>
            <a:rPr lang="it-IT" sz="2000" kern="1200" baseline="0" dirty="0" err="1"/>
            <a:t>quality</a:t>
          </a:r>
          <a:r>
            <a:rPr lang="it-IT" sz="2000" kern="1200" baseline="0" dirty="0"/>
            <a:t> standards/targets by a government authority </a:t>
          </a:r>
          <a:r>
            <a:rPr lang="it-IT" sz="2000" b="1" kern="1200" baseline="0" dirty="0" err="1">
              <a:solidFill>
                <a:schemeClr val="tx1"/>
              </a:solidFill>
            </a:rPr>
            <a:t>that</a:t>
          </a:r>
          <a:r>
            <a:rPr lang="it-IT" sz="2000" b="1" kern="1200" baseline="0" dirty="0">
              <a:solidFill>
                <a:schemeClr val="tx1"/>
              </a:solidFill>
            </a:rPr>
            <a:t> must be </a:t>
          </a:r>
          <a:r>
            <a:rPr lang="it-IT" sz="2000" b="1" kern="1200" baseline="0" dirty="0" err="1">
              <a:solidFill>
                <a:schemeClr val="tx1"/>
              </a:solidFill>
            </a:rPr>
            <a:t>complied</a:t>
          </a:r>
          <a:r>
            <a:rPr lang="it-IT" sz="2000" b="1" kern="1200" baseline="0" dirty="0">
              <a:solidFill>
                <a:schemeClr val="tx1"/>
              </a:solidFill>
            </a:rPr>
            <a:t> with.</a:t>
          </a:r>
          <a:r>
            <a:rPr lang="it-IT" sz="2000" b="1" kern="1200" baseline="0" dirty="0">
              <a:solidFill>
                <a:schemeClr val="tx1"/>
              </a:solidFill>
              <a:latin typeface="Franklin Gothic Demi Cond"/>
            </a:rPr>
            <a:t> </a:t>
          </a:r>
          <a:endParaRPr lang="en-US" sz="2000" b="1" kern="1200" dirty="0">
            <a:solidFill>
              <a:schemeClr val="tx1"/>
            </a:solidFill>
          </a:endParaRPr>
        </a:p>
      </dsp:txBody>
      <dsp:txXfrm>
        <a:off x="1930374" y="905298"/>
        <a:ext cx="3886375" cy="1671319"/>
      </dsp:txXfrm>
    </dsp:sp>
    <dsp:sp modelId="{E052465F-9A99-4583-A214-D063A8D6F2AC}">
      <dsp:nvSpPr>
        <dsp:cNvPr id="0" name=""/>
        <dsp:cNvSpPr/>
      </dsp:nvSpPr>
      <dsp:spPr>
        <a:xfrm>
          <a:off x="0" y="2994447"/>
          <a:ext cx="5816750" cy="167131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7B4CA3-F4B9-45AE-8BC2-C8BDB73807F6}">
      <dsp:nvSpPr>
        <dsp:cNvPr id="0" name=""/>
        <dsp:cNvSpPr/>
      </dsp:nvSpPr>
      <dsp:spPr>
        <a:xfrm>
          <a:off x="505574" y="3370494"/>
          <a:ext cx="919225" cy="9192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AED97C-84FF-4966-A314-E0DA094B9A49}">
      <dsp:nvSpPr>
        <dsp:cNvPr id="0" name=""/>
        <dsp:cNvSpPr/>
      </dsp:nvSpPr>
      <dsp:spPr>
        <a:xfrm>
          <a:off x="1930374" y="2994447"/>
          <a:ext cx="3886375" cy="1671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881" tIns="176881" rIns="176881" bIns="176881" numCol="1" spcCol="1270" anchor="ctr" anchorCtr="0">
          <a:noAutofit/>
        </a:bodyPr>
        <a:lstStyle/>
        <a:p>
          <a:pPr marL="0" lvl="0" indent="0" algn="l" defTabSz="889000" rtl="0">
            <a:lnSpc>
              <a:spcPct val="90000"/>
            </a:lnSpc>
            <a:spcBef>
              <a:spcPct val="0"/>
            </a:spcBef>
            <a:spcAft>
              <a:spcPct val="35000"/>
            </a:spcAft>
            <a:buNone/>
          </a:pPr>
          <a:r>
            <a:rPr lang="it-IT" sz="2000" kern="1200" baseline="0" dirty="0"/>
            <a:t>The </a:t>
          </a:r>
          <a:r>
            <a:rPr lang="it-IT" sz="2000" kern="1200" baseline="0" dirty="0">
              <a:solidFill>
                <a:schemeClr val="tx1"/>
              </a:solidFill>
            </a:rPr>
            <a:t>‘control’</a:t>
          </a:r>
          <a:r>
            <a:rPr lang="it-IT" sz="2000" kern="1200" baseline="0" dirty="0"/>
            <a:t> part </a:t>
          </a:r>
          <a:r>
            <a:rPr lang="it-IT" sz="2000" kern="1200" baseline="0" dirty="0" err="1"/>
            <a:t>signifies</a:t>
          </a:r>
          <a:r>
            <a:rPr lang="it-IT" sz="2000" kern="1200" baseline="0" dirty="0"/>
            <a:t> the </a:t>
          </a:r>
          <a:r>
            <a:rPr lang="it-IT" sz="2000" kern="1200" baseline="0" dirty="0">
              <a:solidFill>
                <a:schemeClr val="tx1"/>
              </a:solidFill>
            </a:rPr>
            <a:t>negative </a:t>
          </a:r>
          <a:r>
            <a:rPr lang="it-IT" sz="2000" kern="1200" baseline="0" dirty="0" err="1">
              <a:solidFill>
                <a:schemeClr val="tx1"/>
              </a:solidFill>
            </a:rPr>
            <a:t>sanctions</a:t>
          </a:r>
          <a:r>
            <a:rPr lang="it-IT" sz="2000" kern="1200" baseline="0" dirty="0"/>
            <a:t> </a:t>
          </a:r>
          <a:r>
            <a:rPr lang="it-IT" sz="2000" kern="1200" baseline="0" dirty="0" err="1"/>
            <a:t>that</a:t>
          </a:r>
          <a:r>
            <a:rPr lang="it-IT" sz="2000" kern="1200" baseline="0" dirty="0"/>
            <a:t> </a:t>
          </a:r>
          <a:r>
            <a:rPr lang="it-IT" sz="2000" kern="1200" baseline="0" dirty="0" err="1"/>
            <a:t>may</a:t>
          </a:r>
          <a:r>
            <a:rPr lang="it-IT" sz="2000" kern="1200" baseline="0" dirty="0"/>
            <a:t> </a:t>
          </a:r>
          <a:r>
            <a:rPr lang="it-IT" sz="2000" kern="1200" baseline="0" dirty="0" err="1"/>
            <a:t>result</a:t>
          </a:r>
          <a:r>
            <a:rPr lang="it-IT" sz="2000" kern="1200" baseline="0" dirty="0"/>
            <a:t> from non-compliance.</a:t>
          </a:r>
          <a:endParaRPr lang="en-US" sz="2000" kern="1200" dirty="0"/>
        </a:p>
      </dsp:txBody>
      <dsp:txXfrm>
        <a:off x="1930374" y="2994447"/>
        <a:ext cx="3886375" cy="16713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AE3354-8452-4969-A72E-56672AC9D951}">
      <dsp:nvSpPr>
        <dsp:cNvPr id="0" name=""/>
        <dsp:cNvSpPr/>
      </dsp:nvSpPr>
      <dsp:spPr>
        <a:xfrm>
          <a:off x="0" y="902546"/>
          <a:ext cx="5927575" cy="166623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14BF22-3714-477F-8737-A28210D7DD39}">
      <dsp:nvSpPr>
        <dsp:cNvPr id="0" name=""/>
        <dsp:cNvSpPr/>
      </dsp:nvSpPr>
      <dsp:spPr>
        <a:xfrm>
          <a:off x="504037" y="1277450"/>
          <a:ext cx="916431" cy="91643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7542EF8-7F41-468C-B8E6-45808F0874E5}">
      <dsp:nvSpPr>
        <dsp:cNvPr id="0" name=""/>
        <dsp:cNvSpPr/>
      </dsp:nvSpPr>
      <dsp:spPr>
        <a:xfrm>
          <a:off x="1924507" y="902546"/>
          <a:ext cx="4003067" cy="16662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344" tIns="176344" rIns="176344" bIns="176344" numCol="1" spcCol="1270" anchor="ctr" anchorCtr="0">
          <a:noAutofit/>
        </a:bodyPr>
        <a:lstStyle/>
        <a:p>
          <a:pPr marL="0" lvl="0" indent="0" algn="l" defTabSz="800100">
            <a:lnSpc>
              <a:spcPct val="90000"/>
            </a:lnSpc>
            <a:spcBef>
              <a:spcPct val="0"/>
            </a:spcBef>
            <a:spcAft>
              <a:spcPct val="35000"/>
            </a:spcAft>
            <a:buNone/>
          </a:pPr>
          <a:r>
            <a:rPr lang="it-IT" sz="1800" kern="1200" baseline="0"/>
            <a:t>The origins of this wave can be traced back to the Law and Economics movement.</a:t>
          </a:r>
          <a:endParaRPr lang="en-US" sz="1800" kern="1200"/>
        </a:p>
      </dsp:txBody>
      <dsp:txXfrm>
        <a:off x="1924507" y="902546"/>
        <a:ext cx="4003067" cy="1666239"/>
      </dsp:txXfrm>
    </dsp:sp>
    <dsp:sp modelId="{4981A288-EA3C-4609-BDBD-4E839864120E}">
      <dsp:nvSpPr>
        <dsp:cNvPr id="0" name=""/>
        <dsp:cNvSpPr/>
      </dsp:nvSpPr>
      <dsp:spPr>
        <a:xfrm>
          <a:off x="0" y="2985346"/>
          <a:ext cx="5927575" cy="166623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7A7004-B796-4BDB-AA19-24E89D206C88}">
      <dsp:nvSpPr>
        <dsp:cNvPr id="0" name=""/>
        <dsp:cNvSpPr/>
      </dsp:nvSpPr>
      <dsp:spPr>
        <a:xfrm>
          <a:off x="504037" y="3360250"/>
          <a:ext cx="916431" cy="91643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64EE80-61F1-4E70-9491-D697EA7523B3}">
      <dsp:nvSpPr>
        <dsp:cNvPr id="0" name=""/>
        <dsp:cNvSpPr/>
      </dsp:nvSpPr>
      <dsp:spPr>
        <a:xfrm>
          <a:off x="1924507" y="2985346"/>
          <a:ext cx="4003067" cy="16662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344" tIns="176344" rIns="176344" bIns="176344" numCol="1" spcCol="1270" anchor="ctr" anchorCtr="0">
          <a:noAutofit/>
        </a:bodyPr>
        <a:lstStyle/>
        <a:p>
          <a:pPr marL="0" lvl="0" indent="0" algn="l" defTabSz="800100">
            <a:lnSpc>
              <a:spcPct val="90000"/>
            </a:lnSpc>
            <a:spcBef>
              <a:spcPct val="0"/>
            </a:spcBef>
            <a:spcAft>
              <a:spcPct val="35000"/>
            </a:spcAft>
            <a:buNone/>
          </a:pPr>
          <a:r>
            <a:rPr lang="it-IT" sz="1800" kern="1200" baseline="0"/>
            <a:t>In the environmental context, this movement has found expression in instruments and principle that seek to adopt an economic solution to the environmental problems</a:t>
          </a:r>
          <a:endParaRPr lang="en-US" sz="1800" kern="1200"/>
        </a:p>
      </dsp:txBody>
      <dsp:txXfrm>
        <a:off x="1924507" y="2985346"/>
        <a:ext cx="4003067" cy="166623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A1C012-8297-4361-ACE8-A2509FB18911}"/>
              </a:ext>
            </a:extLst>
          </p:cNvPr>
          <p:cNvSpPr/>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EC2572-8518-46FF-8F60-FE2963DF4A6E}"/>
              </a:ext>
            </a:extLst>
          </p:cNvPr>
          <p:cNvSpPr>
            <a:spLocks noGrp="1"/>
          </p:cNvSpPr>
          <p:nvPr>
            <p:ph type="ctrTitle"/>
          </p:nvPr>
        </p:nvSpPr>
        <p:spPr>
          <a:xfrm>
            <a:off x="960120" y="640080"/>
            <a:ext cx="10268712" cy="3227832"/>
          </a:xfrm>
        </p:spPr>
        <p:txBody>
          <a:bodyPr anchor="b">
            <a:normAutofit/>
          </a:bodyPr>
          <a:lstStyle>
            <a:lvl1pPr algn="ctr">
              <a:defRPr sz="8800" baseline="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A7A0C76A-7715-48A4-8CF5-14BBF61962A1}"/>
              </a:ext>
            </a:extLst>
          </p:cNvPr>
          <p:cNvSpPr>
            <a:spLocks noGrp="1"/>
          </p:cNvSpPr>
          <p:nvPr>
            <p:ph type="subTitle" idx="1"/>
          </p:nvPr>
        </p:nvSpPr>
        <p:spPr>
          <a:xfrm>
            <a:off x="960120" y="4526280"/>
            <a:ext cx="10268712" cy="1508760"/>
          </a:xfrm>
        </p:spPr>
        <p:txBody>
          <a:bodyPr>
            <a:normAutofit/>
          </a:bodyPr>
          <a:lstStyle>
            <a:lvl1pPr marL="0" indent="0" algn="ctr">
              <a:buNone/>
              <a:defRPr sz="36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Date Placeholder 10">
            <a:extLst>
              <a:ext uri="{FF2B5EF4-FFF2-40B4-BE49-F238E27FC236}">
                <a16:creationId xmlns:a16="http://schemas.microsoft.com/office/drawing/2014/main" id="{52D4EF84-F7DF-49C5-9285-301284ADB99A}"/>
              </a:ext>
            </a:extLst>
          </p:cNvPr>
          <p:cNvSpPr>
            <a:spLocks noGrp="1"/>
          </p:cNvSpPr>
          <p:nvPr>
            <p:ph type="dt" sz="half" idx="10"/>
          </p:nvPr>
        </p:nvSpPr>
        <p:spPr/>
        <p:txBody>
          <a:bodyPr/>
          <a:lstStyle>
            <a:lvl1pPr>
              <a:defRPr>
                <a:solidFill>
                  <a:schemeClr val="bg1"/>
                </a:solidFill>
              </a:defRPr>
            </a:lvl1pPr>
          </a:lstStyle>
          <a:p>
            <a:pPr algn="r"/>
            <a:fld id="{A37D6D71-8B28-4ED6-B932-04B197003D23}" type="datetimeFigureOut">
              <a:rPr lang="en-US" smtClean="0"/>
              <a:pPr algn="r"/>
              <a:t>3/20/2024</a:t>
            </a:fld>
            <a:endParaRPr lang="en-US" dirty="0"/>
          </a:p>
        </p:txBody>
      </p:sp>
      <p:sp>
        <p:nvSpPr>
          <p:cNvPr id="12" name="Footer Placeholder 11">
            <a:extLst>
              <a:ext uri="{FF2B5EF4-FFF2-40B4-BE49-F238E27FC236}">
                <a16:creationId xmlns:a16="http://schemas.microsoft.com/office/drawing/2014/main" id="{81266E04-79AF-49EF-86BC-DB29D304BBEC}"/>
              </a:ext>
            </a:extLst>
          </p:cNvPr>
          <p:cNvSpPr>
            <a:spLocks noGrp="1"/>
          </p:cNvSpPr>
          <p:nvPr>
            <p:ph type="ftr" sz="quarter" idx="11"/>
          </p:nvPr>
        </p:nvSpPr>
        <p:spPr/>
        <p:txBody>
          <a:bodyPr/>
          <a:lstStyle>
            <a:lvl1pPr>
              <a:defRPr>
                <a:solidFill>
                  <a:schemeClr val="bg1"/>
                </a:solidFill>
              </a:defRPr>
            </a:lvl1pPr>
          </a:lstStyle>
          <a:p>
            <a:endParaRPr lang="en-US" dirty="0">
              <a:solidFill>
                <a:schemeClr val="bg1"/>
              </a:solidFill>
            </a:endParaRPr>
          </a:p>
        </p:txBody>
      </p:sp>
      <p:sp>
        <p:nvSpPr>
          <p:cNvPr id="13" name="Slide Number Placeholder 12">
            <a:extLst>
              <a:ext uri="{FF2B5EF4-FFF2-40B4-BE49-F238E27FC236}">
                <a16:creationId xmlns:a16="http://schemas.microsoft.com/office/drawing/2014/main" id="{90DF5B53-9A9A-46CE-A910-25ADA58753A8}"/>
              </a:ext>
            </a:extLst>
          </p:cNvPr>
          <p:cNvSpPr>
            <a:spLocks noGrp="1"/>
          </p:cNvSpPr>
          <p:nvPr>
            <p:ph type="sldNum" sz="quarter" idx="12"/>
          </p:nvPr>
        </p:nvSpPr>
        <p:spPr/>
        <p:txBody>
          <a:bodyPr/>
          <a:lstStyle>
            <a:lvl1pPr>
              <a:defRPr>
                <a:solidFill>
                  <a:schemeClr val="bg1"/>
                </a:solidFill>
              </a:defRPr>
            </a:lvl1pPr>
          </a:lstStyle>
          <a:p>
            <a:pPr algn="l"/>
            <a:fld id="{F97E8200-1950-409B-82E7-99938E7AE355}" type="slidenum">
              <a:rPr lang="en-US" smtClean="0"/>
              <a:pPr algn="l"/>
              <a:t>‹N›</a:t>
            </a:fld>
            <a:endParaRPr lang="en-US" dirty="0"/>
          </a:p>
        </p:txBody>
      </p:sp>
    </p:spTree>
    <p:extLst>
      <p:ext uri="{BB962C8B-B14F-4D97-AF65-F5344CB8AC3E}">
        <p14:creationId xmlns:p14="http://schemas.microsoft.com/office/powerpoint/2010/main" val="1675549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327B9-64C6-4AFE-8E67-F60CD17A80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92656D-F600-4D76-8A0F-BDBE78759B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A13412-4939-4879-B91F-BB5B029B6CEB}"/>
              </a:ext>
            </a:extLst>
          </p:cNvPr>
          <p:cNvSpPr>
            <a:spLocks noGrp="1"/>
          </p:cNvSpPr>
          <p:nvPr>
            <p:ph type="dt" sz="half" idx="10"/>
          </p:nvPr>
        </p:nvSpPr>
        <p:spPr/>
        <p:txBody>
          <a:bodyPr/>
          <a:lstStyle/>
          <a:p>
            <a:pPr algn="r"/>
            <a:fld id="{A37D6D71-8B28-4ED6-B932-04B197003D23}" type="datetimeFigureOut">
              <a:rPr lang="en-US" smtClean="0"/>
              <a:pPr algn="r"/>
              <a:t>3/20/2024</a:t>
            </a:fld>
            <a:endParaRPr lang="en-US" dirty="0"/>
          </a:p>
        </p:txBody>
      </p:sp>
      <p:sp>
        <p:nvSpPr>
          <p:cNvPr id="8" name="Footer Placeholder 7">
            <a:extLst>
              <a:ext uri="{FF2B5EF4-FFF2-40B4-BE49-F238E27FC236}">
                <a16:creationId xmlns:a16="http://schemas.microsoft.com/office/drawing/2014/main" id="{95237DB9-DE7D-4687-82D7-612600F06C3E}"/>
              </a:ext>
            </a:extLst>
          </p:cNvPr>
          <p:cNvSpPr>
            <a:spLocks noGrp="1"/>
          </p:cNvSpPr>
          <p:nvPr>
            <p:ph type="ftr" sz="quarter" idx="11"/>
          </p:nvPr>
        </p:nvSpPr>
        <p:spPr/>
        <p:txBody>
          <a:bodyPr/>
          <a:lstStyle/>
          <a:p>
            <a:endParaRPr lang="en-US" dirty="0">
              <a:solidFill>
                <a:schemeClr val="tx1"/>
              </a:solidFill>
            </a:endParaRPr>
          </a:p>
        </p:txBody>
      </p:sp>
      <p:sp>
        <p:nvSpPr>
          <p:cNvPr id="9" name="Slide Number Placeholder 8">
            <a:extLst>
              <a:ext uri="{FF2B5EF4-FFF2-40B4-BE49-F238E27FC236}">
                <a16:creationId xmlns:a16="http://schemas.microsoft.com/office/drawing/2014/main" id="{6C819356-0444-4C23-82D3-E2FDE28D3DCB}"/>
              </a:ext>
            </a:extLst>
          </p:cNvPr>
          <p:cNvSpPr>
            <a:spLocks noGrp="1"/>
          </p:cNvSpPr>
          <p:nvPr>
            <p:ph type="sldNum" sz="quarter" idx="12"/>
          </p:nvPr>
        </p:nvSpPr>
        <p:spPr/>
        <p:txBody>
          <a:bodyPr/>
          <a:lstStyle/>
          <a:p>
            <a:pPr algn="l"/>
            <a:fld id="{F97E8200-1950-409B-82E7-99938E7AE355}" type="slidenum">
              <a:rPr lang="en-US" smtClean="0"/>
              <a:pPr algn="l"/>
              <a:t>‹N›</a:t>
            </a:fld>
            <a:endParaRPr lang="en-US" dirty="0"/>
          </a:p>
        </p:txBody>
      </p:sp>
    </p:spTree>
    <p:extLst>
      <p:ext uri="{BB962C8B-B14F-4D97-AF65-F5344CB8AC3E}">
        <p14:creationId xmlns:p14="http://schemas.microsoft.com/office/powerpoint/2010/main" val="2307486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EB51B7C-D548-4AB7-90A4-C196105E6D56}"/>
              </a:ext>
            </a:extLst>
          </p:cNvPr>
          <p:cNvSpPr/>
          <p:nvPr/>
        </p:nvSpPr>
        <p:spPr>
          <a:xfrm>
            <a:off x="7108274" y="0"/>
            <a:ext cx="508372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32DC521B-8B54-4843-9FF4-B2C30FA0043F}"/>
              </a:ext>
            </a:extLst>
          </p:cNvPr>
          <p:cNvSpPr>
            <a:spLocks noGrp="1"/>
          </p:cNvSpPr>
          <p:nvPr>
            <p:ph type="title" orient="vert"/>
          </p:nvPr>
        </p:nvSpPr>
        <p:spPr>
          <a:xfrm>
            <a:off x="7751740" y="643467"/>
            <a:ext cx="3477092" cy="5533495"/>
          </a:xfrm>
        </p:spPr>
        <p:txBody>
          <a:bodyPr vert="eaVert" tIns="91440" bIns="91440"/>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410E3F10-9E27-41E6-A965-4243E37BE3D5}"/>
              </a:ext>
            </a:extLst>
          </p:cNvPr>
          <p:cNvSpPr>
            <a:spLocks noGrp="1"/>
          </p:cNvSpPr>
          <p:nvPr>
            <p:ph type="body" orient="vert" idx="1"/>
          </p:nvPr>
        </p:nvSpPr>
        <p:spPr>
          <a:xfrm>
            <a:off x="960120" y="643467"/>
            <a:ext cx="5504687" cy="5533496"/>
          </a:xfrm>
        </p:spPr>
        <p:txBody>
          <a:bodyPr vert="eaVert" tIns="9144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6341D62D-51A0-4AD7-8027-BF548FB6AAF3}"/>
              </a:ext>
            </a:extLst>
          </p:cNvPr>
          <p:cNvSpPr>
            <a:spLocks noGrp="1"/>
          </p:cNvSpPr>
          <p:nvPr>
            <p:ph type="dt" sz="half" idx="10"/>
          </p:nvPr>
        </p:nvSpPr>
        <p:spPr>
          <a:xfrm>
            <a:off x="7617898" y="6356350"/>
            <a:ext cx="2522798" cy="365125"/>
          </a:xfrm>
        </p:spPr>
        <p:txBody>
          <a:bodyPr/>
          <a:lstStyle>
            <a:lvl1pPr>
              <a:defRPr>
                <a:solidFill>
                  <a:schemeClr val="bg1"/>
                </a:solidFill>
              </a:defRPr>
            </a:lvl1pPr>
          </a:lstStyle>
          <a:p>
            <a:pPr algn="r"/>
            <a:fld id="{A37D6D71-8B28-4ED6-B932-04B197003D23}" type="datetimeFigureOut">
              <a:rPr lang="en-US" smtClean="0"/>
              <a:pPr algn="r"/>
              <a:t>3/20/2024</a:t>
            </a:fld>
            <a:endParaRPr lang="en-US" dirty="0"/>
          </a:p>
        </p:txBody>
      </p:sp>
      <p:sp>
        <p:nvSpPr>
          <p:cNvPr id="8" name="Footer Placeholder 7">
            <a:extLst>
              <a:ext uri="{FF2B5EF4-FFF2-40B4-BE49-F238E27FC236}">
                <a16:creationId xmlns:a16="http://schemas.microsoft.com/office/drawing/2014/main" id="{A5857492-A701-44A1-B1D5-7B2C8CD06582}"/>
              </a:ext>
            </a:extLst>
          </p:cNvPr>
          <p:cNvSpPr>
            <a:spLocks noGrp="1"/>
          </p:cNvSpPr>
          <p:nvPr>
            <p:ph type="ftr" sz="quarter" idx="11"/>
          </p:nvPr>
        </p:nvSpPr>
        <p:spPr/>
        <p:txBody>
          <a:bodyPr/>
          <a:lstStyle/>
          <a:p>
            <a:endParaRPr lang="en-US" dirty="0">
              <a:solidFill>
                <a:schemeClr val="tx1"/>
              </a:solidFill>
            </a:endParaRPr>
          </a:p>
        </p:txBody>
      </p:sp>
      <p:sp>
        <p:nvSpPr>
          <p:cNvPr id="9" name="Slide Number Placeholder 8">
            <a:extLst>
              <a:ext uri="{FF2B5EF4-FFF2-40B4-BE49-F238E27FC236}">
                <a16:creationId xmlns:a16="http://schemas.microsoft.com/office/drawing/2014/main" id="{EED2E8AE-F1AA-4D19-A434-102501D3B460}"/>
              </a:ext>
            </a:extLst>
          </p:cNvPr>
          <p:cNvSpPr>
            <a:spLocks noGrp="1"/>
          </p:cNvSpPr>
          <p:nvPr>
            <p:ph type="sldNum" sz="quarter" idx="12"/>
          </p:nvPr>
        </p:nvSpPr>
        <p:spPr/>
        <p:txBody>
          <a:bodyPr/>
          <a:lstStyle>
            <a:lvl1pPr>
              <a:defRPr>
                <a:solidFill>
                  <a:schemeClr val="bg1"/>
                </a:solidFill>
              </a:defRPr>
            </a:lvl1pPr>
          </a:lstStyle>
          <a:p>
            <a:pPr algn="l"/>
            <a:fld id="{F97E8200-1950-409B-82E7-99938E7AE355}" type="slidenum">
              <a:rPr lang="en-US" smtClean="0"/>
              <a:pPr algn="l"/>
              <a:t>‹N›</a:t>
            </a:fld>
            <a:endParaRPr lang="en-US" dirty="0"/>
          </a:p>
        </p:txBody>
      </p:sp>
    </p:spTree>
    <p:extLst>
      <p:ext uri="{BB962C8B-B14F-4D97-AF65-F5344CB8AC3E}">
        <p14:creationId xmlns:p14="http://schemas.microsoft.com/office/powerpoint/2010/main" val="3719809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80910-921F-4143-AB01-0F0AFC2908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0182FC-5A0B-4C24-A6ED-990ED5BA90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6172F4-3DB0-4AE3-8926-081B78034C68}"/>
              </a:ext>
            </a:extLst>
          </p:cNvPr>
          <p:cNvSpPr>
            <a:spLocks noGrp="1"/>
          </p:cNvSpPr>
          <p:nvPr>
            <p:ph type="dt" sz="half" idx="10"/>
          </p:nvPr>
        </p:nvSpPr>
        <p:spPr/>
        <p:txBody>
          <a:bodyPr/>
          <a:lstStyle/>
          <a:p>
            <a:pPr algn="r"/>
            <a:fld id="{A37D6D71-8B28-4ED6-B932-04B197003D23}" type="datetimeFigureOut">
              <a:rPr lang="en-US" smtClean="0"/>
              <a:pPr algn="r"/>
              <a:t>3/20/2024</a:t>
            </a:fld>
            <a:endParaRPr lang="en-US" dirty="0"/>
          </a:p>
        </p:txBody>
      </p:sp>
      <p:sp>
        <p:nvSpPr>
          <p:cNvPr id="8" name="Footer Placeholder 7">
            <a:extLst>
              <a:ext uri="{FF2B5EF4-FFF2-40B4-BE49-F238E27FC236}">
                <a16:creationId xmlns:a16="http://schemas.microsoft.com/office/drawing/2014/main" id="{825F1358-C731-465B-BCB1-2CCBFD6ECF7E}"/>
              </a:ext>
            </a:extLst>
          </p:cNvPr>
          <p:cNvSpPr>
            <a:spLocks noGrp="1"/>
          </p:cNvSpPr>
          <p:nvPr>
            <p:ph type="ftr" sz="quarter" idx="11"/>
          </p:nvPr>
        </p:nvSpPr>
        <p:spPr/>
        <p:txBody>
          <a:bodyPr/>
          <a:lstStyle/>
          <a:p>
            <a:endParaRPr lang="en-US" dirty="0">
              <a:solidFill>
                <a:schemeClr val="tx1"/>
              </a:solidFill>
            </a:endParaRPr>
          </a:p>
        </p:txBody>
      </p:sp>
      <p:sp>
        <p:nvSpPr>
          <p:cNvPr id="9" name="Slide Number Placeholder 8">
            <a:extLst>
              <a:ext uri="{FF2B5EF4-FFF2-40B4-BE49-F238E27FC236}">
                <a16:creationId xmlns:a16="http://schemas.microsoft.com/office/drawing/2014/main" id="{C8D59536-57D3-4C8A-A207-568465A32E45}"/>
              </a:ext>
            </a:extLst>
          </p:cNvPr>
          <p:cNvSpPr>
            <a:spLocks noGrp="1"/>
          </p:cNvSpPr>
          <p:nvPr>
            <p:ph type="sldNum" sz="quarter" idx="12"/>
          </p:nvPr>
        </p:nvSpPr>
        <p:spPr/>
        <p:txBody>
          <a:bodyPr/>
          <a:lstStyle/>
          <a:p>
            <a:pPr algn="l"/>
            <a:fld id="{F97E8200-1950-409B-82E7-99938E7AE355}" type="slidenum">
              <a:rPr lang="en-US" smtClean="0"/>
              <a:pPr algn="l"/>
              <a:t>‹N›</a:t>
            </a:fld>
            <a:endParaRPr lang="en-US" dirty="0"/>
          </a:p>
        </p:txBody>
      </p:sp>
    </p:spTree>
    <p:extLst>
      <p:ext uri="{BB962C8B-B14F-4D97-AF65-F5344CB8AC3E}">
        <p14:creationId xmlns:p14="http://schemas.microsoft.com/office/powerpoint/2010/main" val="2152668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1E0804-8E9E-4C6E-B18D-44FE715B239E}"/>
              </a:ext>
            </a:extLst>
          </p:cNvPr>
          <p:cNvSpPr/>
          <p:nvPr/>
        </p:nvSpPr>
        <p:spPr>
          <a:xfrm>
            <a:off x="0" y="0"/>
            <a:ext cx="12192000" cy="4224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278AA1-17A5-44BF-8791-EACDA31F5D86}"/>
              </a:ext>
            </a:extLst>
          </p:cNvPr>
          <p:cNvSpPr>
            <a:spLocks noGrp="1"/>
          </p:cNvSpPr>
          <p:nvPr>
            <p:ph type="title"/>
          </p:nvPr>
        </p:nvSpPr>
        <p:spPr>
          <a:xfrm>
            <a:off x="960120" y="768096"/>
            <a:ext cx="10268712" cy="3136392"/>
          </a:xfrm>
        </p:spPr>
        <p:txBody>
          <a:bodyPr anchor="b">
            <a:normAutofit/>
          </a:bodyPr>
          <a:lstStyle>
            <a:lvl1pPr>
              <a:defRPr sz="72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01203A5-DA79-4778-AB85-150365748494}"/>
              </a:ext>
            </a:extLst>
          </p:cNvPr>
          <p:cNvSpPr>
            <a:spLocks noGrp="1"/>
          </p:cNvSpPr>
          <p:nvPr>
            <p:ph type="body" idx="1"/>
          </p:nvPr>
        </p:nvSpPr>
        <p:spPr>
          <a:xfrm>
            <a:off x="960120" y="4544568"/>
            <a:ext cx="10268712" cy="1545336"/>
          </a:xfrm>
        </p:spPr>
        <p:txBody>
          <a:bodyPr>
            <a:normAutofit/>
          </a:bodyPr>
          <a:lstStyle>
            <a:lvl1pPr marL="0" indent="0">
              <a:buNone/>
              <a:defRPr sz="3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Date Placeholder 8">
            <a:extLst>
              <a:ext uri="{FF2B5EF4-FFF2-40B4-BE49-F238E27FC236}">
                <a16:creationId xmlns:a16="http://schemas.microsoft.com/office/drawing/2014/main" id="{CE3B1B5E-0912-44AE-BAED-70B980E53915}"/>
              </a:ext>
            </a:extLst>
          </p:cNvPr>
          <p:cNvSpPr>
            <a:spLocks noGrp="1"/>
          </p:cNvSpPr>
          <p:nvPr>
            <p:ph type="dt" sz="half" idx="10"/>
          </p:nvPr>
        </p:nvSpPr>
        <p:spPr/>
        <p:txBody>
          <a:bodyPr/>
          <a:lstStyle/>
          <a:p>
            <a:pPr algn="r"/>
            <a:fld id="{A37D6D71-8B28-4ED6-B932-04B197003D23}" type="datetimeFigureOut">
              <a:rPr lang="en-US" smtClean="0"/>
              <a:pPr algn="r"/>
              <a:t>3/20/2024</a:t>
            </a:fld>
            <a:endParaRPr lang="en-US" dirty="0"/>
          </a:p>
        </p:txBody>
      </p:sp>
      <p:sp>
        <p:nvSpPr>
          <p:cNvPr id="10" name="Footer Placeholder 9">
            <a:extLst>
              <a:ext uri="{FF2B5EF4-FFF2-40B4-BE49-F238E27FC236}">
                <a16:creationId xmlns:a16="http://schemas.microsoft.com/office/drawing/2014/main" id="{346C82F1-A7B2-4F03-A26B-59D79BF5BFD5}"/>
              </a:ext>
            </a:extLst>
          </p:cNvPr>
          <p:cNvSpPr>
            <a:spLocks noGrp="1"/>
          </p:cNvSpPr>
          <p:nvPr>
            <p:ph type="ftr" sz="quarter" idx="11"/>
          </p:nvPr>
        </p:nvSpPr>
        <p:spPr/>
        <p:txBody>
          <a:bodyPr/>
          <a:lstStyle/>
          <a:p>
            <a:endParaRPr lang="en-US" dirty="0">
              <a:solidFill>
                <a:schemeClr val="tx1"/>
              </a:solidFill>
            </a:endParaRPr>
          </a:p>
        </p:txBody>
      </p:sp>
      <p:sp>
        <p:nvSpPr>
          <p:cNvPr id="11" name="Slide Number Placeholder 10">
            <a:extLst>
              <a:ext uri="{FF2B5EF4-FFF2-40B4-BE49-F238E27FC236}">
                <a16:creationId xmlns:a16="http://schemas.microsoft.com/office/drawing/2014/main" id="{B1DC1ABC-47A9-477B-A29D-F6690EE6B532}"/>
              </a:ext>
            </a:extLst>
          </p:cNvPr>
          <p:cNvSpPr>
            <a:spLocks noGrp="1"/>
          </p:cNvSpPr>
          <p:nvPr>
            <p:ph type="sldNum" sz="quarter" idx="12"/>
          </p:nvPr>
        </p:nvSpPr>
        <p:spPr/>
        <p:txBody>
          <a:bodyPr/>
          <a:lstStyle/>
          <a:p>
            <a:pPr algn="l"/>
            <a:fld id="{F97E8200-1950-409B-82E7-99938E7AE355}" type="slidenum">
              <a:rPr lang="en-US" smtClean="0"/>
              <a:pPr algn="l"/>
              <a:t>‹N›</a:t>
            </a:fld>
            <a:endParaRPr lang="en-US" dirty="0"/>
          </a:p>
        </p:txBody>
      </p:sp>
    </p:spTree>
    <p:extLst>
      <p:ext uri="{BB962C8B-B14F-4D97-AF65-F5344CB8AC3E}">
        <p14:creationId xmlns:p14="http://schemas.microsoft.com/office/powerpoint/2010/main" val="821854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5F398-F05F-4793-9FA5-5B817EB95A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17F1CD-2CD4-4BBB-AB36-73A20B1A8D69}"/>
              </a:ext>
            </a:extLst>
          </p:cNvPr>
          <p:cNvSpPr>
            <a:spLocks noGrp="1"/>
          </p:cNvSpPr>
          <p:nvPr>
            <p:ph sz="half" idx="1"/>
          </p:nvPr>
        </p:nvSpPr>
        <p:spPr>
          <a:xfrm>
            <a:off x="960120" y="2587752"/>
            <a:ext cx="481584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67BBE02-B884-4CCC-9CBD-13B792BBA2BE}"/>
              </a:ext>
            </a:extLst>
          </p:cNvPr>
          <p:cNvSpPr>
            <a:spLocks noGrp="1"/>
          </p:cNvSpPr>
          <p:nvPr>
            <p:ph sz="half" idx="2"/>
          </p:nvPr>
        </p:nvSpPr>
        <p:spPr>
          <a:xfrm>
            <a:off x="6412992" y="2583371"/>
            <a:ext cx="481584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11">
            <a:extLst>
              <a:ext uri="{FF2B5EF4-FFF2-40B4-BE49-F238E27FC236}">
                <a16:creationId xmlns:a16="http://schemas.microsoft.com/office/drawing/2014/main" id="{B7FBE509-AA68-4D63-A589-AD5DE7FFFECA}"/>
              </a:ext>
            </a:extLst>
          </p:cNvPr>
          <p:cNvSpPr>
            <a:spLocks noGrp="1"/>
          </p:cNvSpPr>
          <p:nvPr>
            <p:ph type="dt" sz="half" idx="10"/>
          </p:nvPr>
        </p:nvSpPr>
        <p:spPr/>
        <p:txBody>
          <a:bodyPr/>
          <a:lstStyle/>
          <a:p>
            <a:pPr algn="r"/>
            <a:fld id="{A37D6D71-8B28-4ED6-B932-04B197003D23}" type="datetimeFigureOut">
              <a:rPr lang="en-US" smtClean="0"/>
              <a:pPr algn="r"/>
              <a:t>3/20/2024</a:t>
            </a:fld>
            <a:endParaRPr lang="en-US" dirty="0"/>
          </a:p>
        </p:txBody>
      </p:sp>
      <p:sp>
        <p:nvSpPr>
          <p:cNvPr id="13" name="Footer Placeholder 12">
            <a:extLst>
              <a:ext uri="{FF2B5EF4-FFF2-40B4-BE49-F238E27FC236}">
                <a16:creationId xmlns:a16="http://schemas.microsoft.com/office/drawing/2014/main" id="{9C1A4D52-57E4-4F45-BC2C-9FD73E9CEC59}"/>
              </a:ext>
            </a:extLst>
          </p:cNvPr>
          <p:cNvSpPr>
            <a:spLocks noGrp="1"/>
          </p:cNvSpPr>
          <p:nvPr>
            <p:ph type="ftr" sz="quarter" idx="11"/>
          </p:nvPr>
        </p:nvSpPr>
        <p:spPr/>
        <p:txBody>
          <a:bodyPr/>
          <a:lstStyle/>
          <a:p>
            <a:endParaRPr lang="en-US" dirty="0">
              <a:solidFill>
                <a:schemeClr val="tx1"/>
              </a:solidFill>
            </a:endParaRPr>
          </a:p>
        </p:txBody>
      </p:sp>
      <p:sp>
        <p:nvSpPr>
          <p:cNvPr id="14" name="Slide Number Placeholder 13">
            <a:extLst>
              <a:ext uri="{FF2B5EF4-FFF2-40B4-BE49-F238E27FC236}">
                <a16:creationId xmlns:a16="http://schemas.microsoft.com/office/drawing/2014/main" id="{E76AD5E1-358D-4236-85AE-74713259EF08}"/>
              </a:ext>
            </a:extLst>
          </p:cNvPr>
          <p:cNvSpPr>
            <a:spLocks noGrp="1"/>
          </p:cNvSpPr>
          <p:nvPr>
            <p:ph type="sldNum" sz="quarter" idx="12"/>
          </p:nvPr>
        </p:nvSpPr>
        <p:spPr/>
        <p:txBody>
          <a:bodyPr/>
          <a:lstStyle/>
          <a:p>
            <a:pPr algn="l"/>
            <a:fld id="{F97E8200-1950-409B-82E7-99938E7AE355}" type="slidenum">
              <a:rPr lang="en-US" smtClean="0"/>
              <a:pPr algn="l"/>
              <a:t>‹N›</a:t>
            </a:fld>
            <a:endParaRPr lang="en-US" dirty="0"/>
          </a:p>
        </p:txBody>
      </p:sp>
    </p:spTree>
    <p:extLst>
      <p:ext uri="{BB962C8B-B14F-4D97-AF65-F5344CB8AC3E}">
        <p14:creationId xmlns:p14="http://schemas.microsoft.com/office/powerpoint/2010/main" val="2226316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1" y="2587752"/>
            <a:ext cx="4818888"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3594538"/>
            <a:ext cx="4818888" cy="25868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6409944" y="2587752"/>
            <a:ext cx="4818888"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6409944" y="3594538"/>
            <a:ext cx="4818888" cy="25868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5F92A44F-DE98-4FB5-B474-5DCCDD267A79}"/>
              </a:ext>
            </a:extLst>
          </p:cNvPr>
          <p:cNvSpPr>
            <a:spLocks noGrp="1"/>
          </p:cNvSpPr>
          <p:nvPr>
            <p:ph type="dt" sz="half" idx="10"/>
          </p:nvPr>
        </p:nvSpPr>
        <p:spPr/>
        <p:txBody>
          <a:bodyPr/>
          <a:lstStyle/>
          <a:p>
            <a:pPr algn="r"/>
            <a:fld id="{A37D6D71-8B28-4ED6-B932-04B197003D23}" type="datetimeFigureOut">
              <a:rPr lang="en-US" smtClean="0"/>
              <a:pPr algn="r"/>
              <a:t>3/20/2024</a:t>
            </a:fld>
            <a:endParaRPr lang="en-US" dirty="0"/>
          </a:p>
        </p:txBody>
      </p:sp>
      <p:sp>
        <p:nvSpPr>
          <p:cNvPr id="11" name="Footer Placeholder 10">
            <a:extLst>
              <a:ext uri="{FF2B5EF4-FFF2-40B4-BE49-F238E27FC236}">
                <a16:creationId xmlns:a16="http://schemas.microsoft.com/office/drawing/2014/main" id="{3ACC79DA-A9E4-4E93-93F1-81907A901BBB}"/>
              </a:ext>
            </a:extLst>
          </p:cNvPr>
          <p:cNvSpPr>
            <a:spLocks noGrp="1"/>
          </p:cNvSpPr>
          <p:nvPr>
            <p:ph type="ftr" sz="quarter" idx="11"/>
          </p:nvPr>
        </p:nvSpPr>
        <p:spPr/>
        <p:txBody>
          <a:bodyPr/>
          <a:lstStyle/>
          <a:p>
            <a:endParaRPr lang="en-US" dirty="0">
              <a:solidFill>
                <a:schemeClr val="tx1"/>
              </a:solidFill>
            </a:endParaRPr>
          </a:p>
        </p:txBody>
      </p:sp>
      <p:sp>
        <p:nvSpPr>
          <p:cNvPr id="12" name="Slide Number Placeholder 11">
            <a:extLst>
              <a:ext uri="{FF2B5EF4-FFF2-40B4-BE49-F238E27FC236}">
                <a16:creationId xmlns:a16="http://schemas.microsoft.com/office/drawing/2014/main" id="{404DFE57-AA80-4ED8-AD77-35CC56F3FBC6}"/>
              </a:ext>
            </a:extLst>
          </p:cNvPr>
          <p:cNvSpPr>
            <a:spLocks noGrp="1"/>
          </p:cNvSpPr>
          <p:nvPr>
            <p:ph type="sldNum" sz="quarter" idx="12"/>
          </p:nvPr>
        </p:nvSpPr>
        <p:spPr/>
        <p:txBody>
          <a:bodyPr/>
          <a:lstStyle/>
          <a:p>
            <a:pPr algn="l"/>
            <a:fld id="{F97E8200-1950-409B-82E7-99938E7AE355}" type="slidenum">
              <a:rPr lang="en-US" smtClean="0"/>
              <a:pPr algn="l"/>
              <a:t>‹N›</a:t>
            </a:fld>
            <a:endParaRPr lang="en-US" dirty="0"/>
          </a:p>
        </p:txBody>
      </p:sp>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28494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C7BA0-DC57-452F-85B7-C979AA690920}"/>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F1C53797-8D72-4774-AC93-EB9FDD650CCD}"/>
              </a:ext>
            </a:extLst>
          </p:cNvPr>
          <p:cNvSpPr>
            <a:spLocks noGrp="1"/>
          </p:cNvSpPr>
          <p:nvPr>
            <p:ph type="dt" sz="half" idx="10"/>
          </p:nvPr>
        </p:nvSpPr>
        <p:spPr/>
        <p:txBody>
          <a:bodyPr/>
          <a:lstStyle/>
          <a:p>
            <a:pPr algn="r"/>
            <a:fld id="{A37D6D71-8B28-4ED6-B932-04B197003D23}" type="datetimeFigureOut">
              <a:rPr lang="en-US" smtClean="0"/>
              <a:pPr algn="r"/>
              <a:t>3/20/2024</a:t>
            </a:fld>
            <a:endParaRPr lang="en-US" dirty="0"/>
          </a:p>
        </p:txBody>
      </p:sp>
      <p:sp>
        <p:nvSpPr>
          <p:cNvPr id="7" name="Footer Placeholder 6">
            <a:extLst>
              <a:ext uri="{FF2B5EF4-FFF2-40B4-BE49-F238E27FC236}">
                <a16:creationId xmlns:a16="http://schemas.microsoft.com/office/drawing/2014/main" id="{9E945AB7-1A32-4516-ABF9-B40958AE2E73}"/>
              </a:ext>
            </a:extLst>
          </p:cNvPr>
          <p:cNvSpPr>
            <a:spLocks noGrp="1"/>
          </p:cNvSpPr>
          <p:nvPr>
            <p:ph type="ftr" sz="quarter" idx="11"/>
          </p:nvPr>
        </p:nvSpPr>
        <p:spPr/>
        <p:txBody>
          <a:bodyPr/>
          <a:lstStyle/>
          <a:p>
            <a:endParaRPr lang="en-US" dirty="0">
              <a:solidFill>
                <a:schemeClr val="tx1"/>
              </a:solidFill>
            </a:endParaRPr>
          </a:p>
        </p:txBody>
      </p:sp>
      <p:sp>
        <p:nvSpPr>
          <p:cNvPr id="8" name="Slide Number Placeholder 7">
            <a:extLst>
              <a:ext uri="{FF2B5EF4-FFF2-40B4-BE49-F238E27FC236}">
                <a16:creationId xmlns:a16="http://schemas.microsoft.com/office/drawing/2014/main" id="{B22923C3-1D67-4089-A6B1-9A10315E807F}"/>
              </a:ext>
            </a:extLst>
          </p:cNvPr>
          <p:cNvSpPr>
            <a:spLocks noGrp="1"/>
          </p:cNvSpPr>
          <p:nvPr>
            <p:ph type="sldNum" sz="quarter" idx="12"/>
          </p:nvPr>
        </p:nvSpPr>
        <p:spPr/>
        <p:txBody>
          <a:bodyPr/>
          <a:lstStyle/>
          <a:p>
            <a:pPr algn="l"/>
            <a:fld id="{F97E8200-1950-409B-82E7-99938E7AE355}" type="slidenum">
              <a:rPr lang="en-US" smtClean="0"/>
              <a:pPr algn="l"/>
              <a:t>‹N›</a:t>
            </a:fld>
            <a:endParaRPr lang="en-US" dirty="0"/>
          </a:p>
        </p:txBody>
      </p:sp>
    </p:spTree>
    <p:extLst>
      <p:ext uri="{BB962C8B-B14F-4D97-AF65-F5344CB8AC3E}">
        <p14:creationId xmlns:p14="http://schemas.microsoft.com/office/powerpoint/2010/main" val="1452003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p:txBody>
          <a:bodyPr/>
          <a:lstStyle/>
          <a:p>
            <a:pPr algn="r"/>
            <a:fld id="{A37D6D71-8B28-4ED6-B932-04B197003D23}" type="datetimeFigureOut">
              <a:rPr lang="en-US" smtClean="0"/>
              <a:pPr algn="r"/>
              <a:t>3/20/2024</a:t>
            </a:fld>
            <a:endParaRPr lang="en-US" dirty="0"/>
          </a:p>
        </p:txBody>
      </p:sp>
      <p:sp>
        <p:nvSpPr>
          <p:cNvPr id="6" name="Footer Placeholder 5">
            <a:extLst>
              <a:ext uri="{FF2B5EF4-FFF2-40B4-BE49-F238E27FC236}">
                <a16:creationId xmlns:a16="http://schemas.microsoft.com/office/drawing/2014/main" id="{66E63FF0-1A91-4698-B12A-112D05373593}"/>
              </a:ext>
            </a:extLst>
          </p:cNvPr>
          <p:cNvSpPr>
            <a:spLocks noGrp="1"/>
          </p:cNvSpPr>
          <p:nvPr>
            <p:ph type="ftr" sz="quarter" idx="11"/>
          </p:nvPr>
        </p:nvSpPr>
        <p:spPr/>
        <p:txBody>
          <a:bodyPr/>
          <a:lstStyle/>
          <a:p>
            <a:endParaRPr lang="en-US" dirty="0">
              <a:solidFill>
                <a:schemeClr val="tx1"/>
              </a:solidFill>
            </a:endParaRPr>
          </a:p>
        </p:txBody>
      </p:sp>
      <p:sp>
        <p:nvSpPr>
          <p:cNvPr id="7" name="Slide Number Placeholder 6">
            <a:extLst>
              <a:ext uri="{FF2B5EF4-FFF2-40B4-BE49-F238E27FC236}">
                <a16:creationId xmlns:a16="http://schemas.microsoft.com/office/drawing/2014/main" id="{1E066D53-44B3-4F04-93FD-9756A60139F9}"/>
              </a:ext>
            </a:extLst>
          </p:cNvPr>
          <p:cNvSpPr>
            <a:spLocks noGrp="1"/>
          </p:cNvSpPr>
          <p:nvPr>
            <p:ph type="sldNum" sz="quarter" idx="12"/>
          </p:nvPr>
        </p:nvSpPr>
        <p:spPr/>
        <p:txBody>
          <a:bodyPr/>
          <a:lstStyle/>
          <a:p>
            <a:pPr algn="l"/>
            <a:fld id="{F97E8200-1950-409B-82E7-99938E7AE355}" type="slidenum">
              <a:rPr lang="en-US" smtClean="0"/>
              <a:pPr algn="l"/>
              <a:t>‹N›</a:t>
            </a:fld>
            <a:endParaRPr lang="en-US" dirty="0"/>
          </a:p>
        </p:txBody>
      </p:sp>
    </p:spTree>
    <p:extLst>
      <p:ext uri="{BB962C8B-B14F-4D97-AF65-F5344CB8AC3E}">
        <p14:creationId xmlns:p14="http://schemas.microsoft.com/office/powerpoint/2010/main" val="1812150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83A0FE-F7E3-433E-9A29-D778690D223A}"/>
              </a:ext>
            </a:extLst>
          </p:cNvPr>
          <p:cNvSpPr>
            <a:spLocks noGrp="1"/>
          </p:cNvSpPr>
          <p:nvPr>
            <p:ph idx="1"/>
          </p:nvPr>
        </p:nvSpPr>
        <p:spPr>
          <a:xfrm>
            <a:off x="5183188" y="2591850"/>
            <a:ext cx="6045644" cy="359359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794B15D-55F5-4208-AF40-41CAFEB56F4C}"/>
              </a:ext>
            </a:extLst>
          </p:cNvPr>
          <p:cNvSpPr>
            <a:spLocks noGrp="1"/>
          </p:cNvSpPr>
          <p:nvPr>
            <p:ph type="body" sz="half" idx="2"/>
          </p:nvPr>
        </p:nvSpPr>
        <p:spPr>
          <a:xfrm>
            <a:off x="960120" y="2591850"/>
            <a:ext cx="3811905" cy="3277137"/>
          </a:xfrm>
        </p:spPr>
        <p:txBody>
          <a:bodyPr anchor="ct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E8A46CE7-2F0F-4C85-B633-B9FCB8347AE7}"/>
              </a:ext>
            </a:extLst>
          </p:cNvPr>
          <p:cNvSpPr>
            <a:spLocks noGrp="1"/>
          </p:cNvSpPr>
          <p:nvPr>
            <p:ph type="dt" sz="half" idx="10"/>
          </p:nvPr>
        </p:nvSpPr>
        <p:spPr/>
        <p:txBody>
          <a:bodyPr/>
          <a:lstStyle/>
          <a:p>
            <a:pPr algn="r"/>
            <a:fld id="{A37D6D71-8B28-4ED6-B932-04B197003D23}" type="datetimeFigureOut">
              <a:rPr lang="en-US" smtClean="0"/>
              <a:pPr algn="r"/>
              <a:t>3/20/2024</a:t>
            </a:fld>
            <a:endParaRPr lang="en-US" dirty="0"/>
          </a:p>
        </p:txBody>
      </p:sp>
      <p:sp>
        <p:nvSpPr>
          <p:cNvPr id="9" name="Footer Placeholder 8">
            <a:extLst>
              <a:ext uri="{FF2B5EF4-FFF2-40B4-BE49-F238E27FC236}">
                <a16:creationId xmlns:a16="http://schemas.microsoft.com/office/drawing/2014/main" id="{D0900919-3A73-4918-9D97-8DBE7ABB7A19}"/>
              </a:ext>
            </a:extLst>
          </p:cNvPr>
          <p:cNvSpPr>
            <a:spLocks noGrp="1"/>
          </p:cNvSpPr>
          <p:nvPr>
            <p:ph type="ftr" sz="quarter" idx="11"/>
          </p:nvPr>
        </p:nvSpPr>
        <p:spPr/>
        <p:txBody>
          <a:bodyPr/>
          <a:lstStyle/>
          <a:p>
            <a:endParaRPr lang="en-US" dirty="0">
              <a:solidFill>
                <a:schemeClr val="tx1"/>
              </a:solidFill>
            </a:endParaRPr>
          </a:p>
        </p:txBody>
      </p:sp>
      <p:sp>
        <p:nvSpPr>
          <p:cNvPr id="10" name="Slide Number Placeholder 9">
            <a:extLst>
              <a:ext uri="{FF2B5EF4-FFF2-40B4-BE49-F238E27FC236}">
                <a16:creationId xmlns:a16="http://schemas.microsoft.com/office/drawing/2014/main" id="{08BC1001-E44E-4A9A-9E60-2E319A844F65}"/>
              </a:ext>
            </a:extLst>
          </p:cNvPr>
          <p:cNvSpPr>
            <a:spLocks noGrp="1"/>
          </p:cNvSpPr>
          <p:nvPr>
            <p:ph type="sldNum" sz="quarter" idx="12"/>
          </p:nvPr>
        </p:nvSpPr>
        <p:spPr/>
        <p:txBody>
          <a:bodyPr/>
          <a:lstStyle/>
          <a:p>
            <a:pPr algn="l"/>
            <a:fld id="{F97E8200-1950-409B-82E7-99938E7AE355}" type="slidenum">
              <a:rPr lang="en-US" smtClean="0"/>
              <a:pPr algn="l"/>
              <a:t>‹N›</a:t>
            </a:fld>
            <a:endParaRPr lang="en-US" dirty="0"/>
          </a:p>
        </p:txBody>
      </p:sp>
      <p:sp>
        <p:nvSpPr>
          <p:cNvPr id="11" name="Title 10">
            <a:extLst>
              <a:ext uri="{FF2B5EF4-FFF2-40B4-BE49-F238E27FC236}">
                <a16:creationId xmlns:a16="http://schemas.microsoft.com/office/drawing/2014/main" id="{A125AC31-022C-40AA-B65C-C9AC48395A6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83160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797A575-703F-410E-9A84-F9B578FEAE80}"/>
              </a:ext>
            </a:extLst>
          </p:cNvPr>
          <p:cNvSpPr>
            <a:spLocks noGrp="1"/>
          </p:cNvSpPr>
          <p:nvPr>
            <p:ph type="pic" idx="1"/>
          </p:nvPr>
        </p:nvSpPr>
        <p:spPr>
          <a:xfrm>
            <a:off x="0" y="2267712"/>
            <a:ext cx="6571469" cy="4590288"/>
          </a:xfrm>
          <a:solidFill>
            <a:schemeClr val="bg1">
              <a:lumMod val="85000"/>
            </a:schemeClr>
          </a:solidFill>
          <a:ln>
            <a:no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1518B509-934D-400A-A922-45B61AC6EDD8}"/>
              </a:ext>
            </a:extLst>
          </p:cNvPr>
          <p:cNvSpPr>
            <a:spLocks noGrp="1"/>
          </p:cNvSpPr>
          <p:nvPr>
            <p:ph type="body" sz="half" idx="2"/>
          </p:nvPr>
        </p:nvSpPr>
        <p:spPr>
          <a:xfrm>
            <a:off x="7235971" y="2587752"/>
            <a:ext cx="3992856" cy="3593592"/>
          </a:xfrm>
        </p:spPr>
        <p:txBody>
          <a:bodyPr anchor="ct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99813C51-6954-4F3A-A043-D1BCC8B50F83}"/>
              </a:ext>
            </a:extLst>
          </p:cNvPr>
          <p:cNvSpPr>
            <a:spLocks noGrp="1"/>
          </p:cNvSpPr>
          <p:nvPr>
            <p:ph type="dt" sz="half" idx="10"/>
          </p:nvPr>
        </p:nvSpPr>
        <p:spPr/>
        <p:txBody>
          <a:bodyPr/>
          <a:lstStyle/>
          <a:p>
            <a:pPr algn="r"/>
            <a:fld id="{A37D6D71-8B28-4ED6-B932-04B197003D23}" type="datetimeFigureOut">
              <a:rPr lang="en-US" smtClean="0"/>
              <a:pPr algn="r"/>
              <a:t>3/20/2024</a:t>
            </a:fld>
            <a:endParaRPr lang="en-US" dirty="0"/>
          </a:p>
        </p:txBody>
      </p:sp>
      <p:sp>
        <p:nvSpPr>
          <p:cNvPr id="9" name="Footer Placeholder 8">
            <a:extLst>
              <a:ext uri="{FF2B5EF4-FFF2-40B4-BE49-F238E27FC236}">
                <a16:creationId xmlns:a16="http://schemas.microsoft.com/office/drawing/2014/main" id="{C0AC32FB-49A3-40E4-9D24-177597043627}"/>
              </a:ext>
            </a:extLst>
          </p:cNvPr>
          <p:cNvSpPr>
            <a:spLocks noGrp="1"/>
          </p:cNvSpPr>
          <p:nvPr>
            <p:ph type="ftr" sz="quarter" idx="11"/>
          </p:nvPr>
        </p:nvSpPr>
        <p:spPr/>
        <p:txBody>
          <a:bodyPr/>
          <a:lstStyle>
            <a:lvl1pPr>
              <a:defRPr>
                <a:solidFill>
                  <a:srgbClr val="FFFFFF"/>
                </a:solidFill>
                <a:effectLst>
                  <a:outerShdw blurRad="50800" dist="38100" dir="2700000" algn="tl" rotWithShape="0">
                    <a:prstClr val="black">
                      <a:alpha val="43000"/>
                    </a:prstClr>
                  </a:outerShdw>
                </a:effectLst>
              </a:defRPr>
            </a:lvl1pPr>
          </a:lstStyle>
          <a:p>
            <a:endParaRPr lang="en-US" dirty="0">
              <a:effectLst>
                <a:outerShdw blurRad="50800" dist="38100" dir="2700000" algn="tl" rotWithShape="0">
                  <a:prstClr val="black">
                    <a:alpha val="43000"/>
                  </a:prstClr>
                </a:outerShdw>
              </a:effectLst>
            </a:endParaRPr>
          </a:p>
        </p:txBody>
      </p:sp>
      <p:sp>
        <p:nvSpPr>
          <p:cNvPr id="10" name="Slide Number Placeholder 9">
            <a:extLst>
              <a:ext uri="{FF2B5EF4-FFF2-40B4-BE49-F238E27FC236}">
                <a16:creationId xmlns:a16="http://schemas.microsoft.com/office/drawing/2014/main" id="{EC93F5E6-DAE6-447B-8038-5F4C9A799F57}"/>
              </a:ext>
            </a:extLst>
          </p:cNvPr>
          <p:cNvSpPr>
            <a:spLocks noGrp="1"/>
          </p:cNvSpPr>
          <p:nvPr>
            <p:ph type="sldNum" sz="quarter" idx="12"/>
          </p:nvPr>
        </p:nvSpPr>
        <p:spPr/>
        <p:txBody>
          <a:bodyPr/>
          <a:lstStyle/>
          <a:p>
            <a:pPr algn="l"/>
            <a:fld id="{F97E8200-1950-409B-82E7-99938E7AE355}" type="slidenum">
              <a:rPr lang="en-US" smtClean="0"/>
              <a:pPr algn="l"/>
              <a:t>‹N›</a:t>
            </a:fld>
            <a:endParaRPr lang="en-US" dirty="0"/>
          </a:p>
        </p:txBody>
      </p:sp>
      <p:sp>
        <p:nvSpPr>
          <p:cNvPr id="2" name="Title 1">
            <a:extLst>
              <a:ext uri="{FF2B5EF4-FFF2-40B4-BE49-F238E27FC236}">
                <a16:creationId xmlns:a16="http://schemas.microsoft.com/office/drawing/2014/main" id="{9BFF97FB-514D-4FE8-A9A4-E9A111A56ED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09066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153959-30FA-4987-A094-7243641F474B}"/>
              </a:ext>
            </a:extLst>
          </p:cNvPr>
          <p:cNvSpPr/>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50216229-A6DB-436A-B327-667E80F0A563}"/>
              </a:ext>
            </a:extLst>
          </p:cNvPr>
          <p:cNvSpPr>
            <a:spLocks noGrp="1"/>
          </p:cNvSpPr>
          <p:nvPr>
            <p:ph type="title"/>
          </p:nvPr>
        </p:nvSpPr>
        <p:spPr>
          <a:xfrm>
            <a:off x="960120" y="317814"/>
            <a:ext cx="10268712" cy="170078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2B351D-270D-480D-8AF5-6A213ED2B3FB}"/>
              </a:ext>
            </a:extLst>
          </p:cNvPr>
          <p:cNvSpPr>
            <a:spLocks noGrp="1"/>
          </p:cNvSpPr>
          <p:nvPr>
            <p:ph type="body" idx="1"/>
          </p:nvPr>
        </p:nvSpPr>
        <p:spPr>
          <a:xfrm>
            <a:off x="960120" y="2587752"/>
            <a:ext cx="10268712" cy="35935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1EB0E73-3310-4A8F-BB4A-7A6A99121A61}"/>
              </a:ext>
            </a:extLst>
          </p:cNvPr>
          <p:cNvSpPr>
            <a:spLocks noGrp="1"/>
          </p:cNvSpPr>
          <p:nvPr>
            <p:ph type="dt" sz="half" idx="2"/>
          </p:nvPr>
        </p:nvSpPr>
        <p:spPr>
          <a:xfrm>
            <a:off x="6903720" y="6356350"/>
            <a:ext cx="3236976" cy="365125"/>
          </a:xfrm>
          <a:prstGeom prst="rect">
            <a:avLst/>
          </a:prstGeom>
        </p:spPr>
        <p:txBody>
          <a:bodyPr vert="horz" lIns="91440" tIns="45720" rIns="91440" bIns="45720" rtlCol="0" anchor="ctr"/>
          <a:lstStyle>
            <a:lvl1pPr algn="just">
              <a:defRPr sz="1200" spc="50" baseline="0">
                <a:solidFill>
                  <a:schemeClr val="tx1"/>
                </a:solidFill>
              </a:defRPr>
            </a:lvl1pPr>
          </a:lstStyle>
          <a:p>
            <a:pPr algn="r"/>
            <a:fld id="{A37D6D71-8B28-4ED6-B932-04B197003D23}" type="datetimeFigureOut">
              <a:rPr lang="en-US" smtClean="0"/>
              <a:pPr algn="r"/>
              <a:t>3/20/2024</a:t>
            </a:fld>
            <a:endParaRPr lang="en-US" spc="50" dirty="0"/>
          </a:p>
        </p:txBody>
      </p:sp>
      <p:sp>
        <p:nvSpPr>
          <p:cNvPr id="5" name="Footer Placeholder 4">
            <a:extLst>
              <a:ext uri="{FF2B5EF4-FFF2-40B4-BE49-F238E27FC236}">
                <a16:creationId xmlns:a16="http://schemas.microsoft.com/office/drawing/2014/main" id="{1381C4C0-515B-4404-A780-C31E7DFE54A4}"/>
              </a:ext>
            </a:extLst>
          </p:cNvPr>
          <p:cNvSpPr>
            <a:spLocks noGrp="1"/>
          </p:cNvSpPr>
          <p:nvPr>
            <p:ph type="ftr" sz="quarter" idx="3"/>
          </p:nvPr>
        </p:nvSpPr>
        <p:spPr>
          <a:xfrm>
            <a:off x="960120" y="6356350"/>
            <a:ext cx="5504688" cy="365125"/>
          </a:xfrm>
          <a:prstGeom prst="rect">
            <a:avLst/>
          </a:prstGeom>
        </p:spPr>
        <p:txBody>
          <a:bodyPr vert="horz" lIns="91440" tIns="45720" rIns="91440" bIns="45720" rtlCol="0" anchor="ctr"/>
          <a:lstStyle>
            <a:lvl1pPr algn="l">
              <a:defRPr sz="1100" cap="all" spc="50" baseline="0">
                <a:solidFill>
                  <a:schemeClr val="tx1"/>
                </a:solidFill>
              </a:defRPr>
            </a:lvl1pPr>
          </a:lstStyle>
          <a:p>
            <a:endParaRPr lang="en-US" spc="50" dirty="0"/>
          </a:p>
        </p:txBody>
      </p:sp>
      <p:sp>
        <p:nvSpPr>
          <p:cNvPr id="6" name="Slide Number Placeholder 5">
            <a:extLst>
              <a:ext uri="{FF2B5EF4-FFF2-40B4-BE49-F238E27FC236}">
                <a16:creationId xmlns:a16="http://schemas.microsoft.com/office/drawing/2014/main" id="{944C30C7-F013-428C-A6F7-A8CCCD14CEF4}"/>
              </a:ext>
            </a:extLst>
          </p:cNvPr>
          <p:cNvSpPr>
            <a:spLocks noGrp="1"/>
          </p:cNvSpPr>
          <p:nvPr>
            <p:ph type="sldNum" sz="quarter" idx="4"/>
          </p:nvPr>
        </p:nvSpPr>
        <p:spPr>
          <a:xfrm>
            <a:off x="10296144" y="6356350"/>
            <a:ext cx="932688" cy="365125"/>
          </a:xfrm>
          <a:prstGeom prst="rect">
            <a:avLst/>
          </a:prstGeom>
        </p:spPr>
        <p:txBody>
          <a:bodyPr vert="horz" lIns="91440" tIns="45720" rIns="91440" bIns="45720" rtlCol="0" anchor="ctr"/>
          <a:lstStyle>
            <a:lvl1pPr algn="r">
              <a:defRPr sz="1200">
                <a:solidFill>
                  <a:schemeClr val="tx1"/>
                </a:solidFill>
              </a:defRPr>
            </a:lvl1pPr>
          </a:lstStyle>
          <a:p>
            <a:pPr algn="l"/>
            <a:fld id="{F97E8200-1950-409B-82E7-99938E7AE355}" type="slidenum">
              <a:rPr lang="en-US" smtClean="0"/>
              <a:pPr algn="l"/>
              <a:t>‹N›</a:t>
            </a:fld>
            <a:endParaRPr lang="en-US" dirty="0"/>
          </a:p>
        </p:txBody>
      </p:sp>
    </p:spTree>
    <p:extLst>
      <p:ext uri="{BB962C8B-B14F-4D97-AF65-F5344CB8AC3E}">
        <p14:creationId xmlns:p14="http://schemas.microsoft.com/office/powerpoint/2010/main" val="311404121"/>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90000"/>
        </a:lnSpc>
        <a:spcBef>
          <a:spcPct val="0"/>
        </a:spcBef>
        <a:buNone/>
        <a:defRPr sz="6600" kern="1200" cap="all" spc="120" baseline="0">
          <a:solidFill>
            <a:schemeClr val="bg1"/>
          </a:solidFill>
          <a:latin typeface="+mj-lt"/>
          <a:ea typeface="+mj-ea"/>
          <a:cs typeface="+mj-cs"/>
        </a:defRPr>
      </a:lvl1pPr>
    </p:titleStyle>
    <p:bodyStyle>
      <a:lvl1pPr marL="0" indent="0" algn="l" defTabSz="914400" rtl="0" eaLnBrk="1" latinLnBrk="0" hangingPunct="1">
        <a:lnSpc>
          <a:spcPct val="101000"/>
        </a:lnSpc>
        <a:spcBef>
          <a:spcPts val="700"/>
        </a:spcBef>
        <a:spcAft>
          <a:spcPts val="700"/>
        </a:spcAft>
        <a:buFont typeface="Arial" panose="020B0604020202020204" pitchFamily="34" charset="0"/>
        <a:buNone/>
        <a:defRPr sz="26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2300" kern="1200" spc="50" baseline="0">
          <a:solidFill>
            <a:schemeClr val="tx1"/>
          </a:solidFill>
          <a:latin typeface="+mn-lt"/>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1800" kern="1200" spc="50" baseline="0">
          <a:solidFill>
            <a:schemeClr val="tx1"/>
          </a:solidFill>
          <a:latin typeface="+mn-lt"/>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Windmills">
            <a:extLst>
              <a:ext uri="{FF2B5EF4-FFF2-40B4-BE49-F238E27FC236}">
                <a16:creationId xmlns:a16="http://schemas.microsoft.com/office/drawing/2014/main" id="{90827772-5410-92F9-C936-6F74FAE6571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6250" b="6250"/>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52F9B1C2-7D20-4F91-A660-197C98B9A3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77015" y="1939445"/>
            <a:ext cx="6114985" cy="22983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ctrTitle"/>
          </p:nvPr>
        </p:nvSpPr>
        <p:spPr>
          <a:xfrm>
            <a:off x="6561647" y="2100845"/>
            <a:ext cx="4953262" cy="1975527"/>
          </a:xfrm>
        </p:spPr>
        <p:txBody>
          <a:bodyPr anchor="ctr">
            <a:normAutofit/>
          </a:bodyPr>
          <a:lstStyle/>
          <a:p>
            <a:pPr algn="l"/>
            <a:r>
              <a:rPr lang="de-DE" sz="4100">
                <a:ea typeface="Calibri Light"/>
                <a:cs typeface="Calibri Light"/>
              </a:rPr>
              <a:t>Techniques of Regulating the Environment</a:t>
            </a:r>
            <a:endParaRPr lang="de-DE" sz="4100"/>
          </a:p>
        </p:txBody>
      </p:sp>
      <p:sp>
        <p:nvSpPr>
          <p:cNvPr id="13" name="Rectangle 12">
            <a:extLst>
              <a:ext uri="{FF2B5EF4-FFF2-40B4-BE49-F238E27FC236}">
                <a16:creationId xmlns:a16="http://schemas.microsoft.com/office/drawing/2014/main" id="{A89C4E6E-ECA4-40E5-A54E-13E92B678E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77015" y="4237771"/>
            <a:ext cx="6114982" cy="809351"/>
          </a:xfrm>
          <a:prstGeom prst="rect">
            <a:avLst/>
          </a:prstGeom>
          <a:solidFill>
            <a:schemeClr val="tx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ottotitolo 2"/>
          <p:cNvSpPr>
            <a:spLocks noGrp="1"/>
          </p:cNvSpPr>
          <p:nvPr>
            <p:ph type="subTitle" idx="1"/>
          </p:nvPr>
        </p:nvSpPr>
        <p:spPr>
          <a:xfrm>
            <a:off x="6561648" y="4372379"/>
            <a:ext cx="4953262" cy="540135"/>
          </a:xfrm>
        </p:spPr>
        <p:txBody>
          <a:bodyPr anchor="ctr">
            <a:normAutofit/>
          </a:bodyPr>
          <a:lstStyle/>
          <a:p>
            <a:pPr algn="l"/>
            <a:r>
              <a:rPr lang="de-DE" sz="2800" dirty="0" err="1"/>
              <a:t>Prof.ssa</a:t>
            </a:r>
            <a:r>
              <a:rPr lang="de-DE" sz="2800" dirty="0"/>
              <a:t> </a:t>
            </a:r>
            <a:r>
              <a:rPr lang="de-DE" sz="2800" dirty="0" err="1"/>
              <a:t>Sveva</a:t>
            </a:r>
            <a:r>
              <a:rPr lang="de-DE" sz="2800" dirty="0"/>
              <a:t> Del </a:t>
            </a:r>
            <a:r>
              <a:rPr lang="de-DE" sz="2800" dirty="0" err="1"/>
              <a:t>Gatto</a:t>
            </a:r>
          </a:p>
        </p:txBody>
      </p:sp>
    </p:spTree>
    <p:extLst>
      <p:ext uri="{BB962C8B-B14F-4D97-AF65-F5344CB8AC3E}">
        <p14:creationId xmlns:p14="http://schemas.microsoft.com/office/powerpoint/2010/main" val="3962583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45B42B6-26F8-4E25-839B-FB38F13BE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F2F0798-559B-F14D-56C2-B4C60BDE0C59}"/>
              </a:ext>
            </a:extLst>
          </p:cNvPr>
          <p:cNvSpPr>
            <a:spLocks noGrp="1"/>
          </p:cNvSpPr>
          <p:nvPr>
            <p:ph type="title"/>
          </p:nvPr>
        </p:nvSpPr>
        <p:spPr>
          <a:xfrm>
            <a:off x="960120" y="317814"/>
            <a:ext cx="10268712" cy="1700784"/>
          </a:xfrm>
        </p:spPr>
        <p:txBody>
          <a:bodyPr>
            <a:normAutofit/>
          </a:bodyPr>
          <a:lstStyle/>
          <a:p>
            <a:r>
              <a:rPr lang="it-IT" sz="6100"/>
              <a:t>Network-based governance</a:t>
            </a:r>
          </a:p>
        </p:txBody>
      </p:sp>
      <p:sp>
        <p:nvSpPr>
          <p:cNvPr id="3" name="Segnaposto contenuto 2">
            <a:extLst>
              <a:ext uri="{FF2B5EF4-FFF2-40B4-BE49-F238E27FC236}">
                <a16:creationId xmlns:a16="http://schemas.microsoft.com/office/drawing/2014/main" id="{29765AF3-6217-EBEF-E2FC-34E6991EFF18}"/>
              </a:ext>
            </a:extLst>
          </p:cNvPr>
          <p:cNvSpPr>
            <a:spLocks noGrp="1"/>
          </p:cNvSpPr>
          <p:nvPr>
            <p:ph idx="1"/>
          </p:nvPr>
        </p:nvSpPr>
        <p:spPr>
          <a:xfrm>
            <a:off x="960120" y="2587752"/>
            <a:ext cx="5869303" cy="3593592"/>
          </a:xfrm>
        </p:spPr>
        <p:txBody>
          <a:bodyPr vert="horz" lIns="91440" tIns="45720" rIns="91440" bIns="45720" rtlCol="0" anchor="t">
            <a:normAutofit/>
          </a:bodyPr>
          <a:lstStyle/>
          <a:p>
            <a:pPr algn="just"/>
            <a:r>
              <a:rPr lang="en-GB" dirty="0"/>
              <a:t>The principles of access to information, participation and access to justice (Aarhus Convention) can also be used as part of the effort to get non-governmental individuals and organisations involved in Environmental Protection.</a:t>
            </a:r>
            <a:endParaRPr lang="it-IT"/>
          </a:p>
        </p:txBody>
      </p:sp>
      <p:pic>
        <p:nvPicPr>
          <p:cNvPr id="5" name="Picture 4">
            <a:extLst>
              <a:ext uri="{FF2B5EF4-FFF2-40B4-BE49-F238E27FC236}">
                <a16:creationId xmlns:a16="http://schemas.microsoft.com/office/drawing/2014/main" id="{E3F5E605-E2D0-0CF0-E39B-22B53B2DD34D}"/>
              </a:ext>
            </a:extLst>
          </p:cNvPr>
          <p:cNvPicPr>
            <a:picLocks noChangeAspect="1"/>
          </p:cNvPicPr>
          <p:nvPr/>
        </p:nvPicPr>
        <p:blipFill rotWithShape="1">
          <a:blip r:embed="rId2"/>
          <a:srcRect t="1317" r="2" b="2"/>
          <a:stretch/>
        </p:blipFill>
        <p:spPr>
          <a:xfrm>
            <a:off x="7537704" y="2264989"/>
            <a:ext cx="4654296" cy="4593011"/>
          </a:xfrm>
          <a:prstGeom prst="rect">
            <a:avLst/>
          </a:prstGeom>
        </p:spPr>
      </p:pic>
    </p:spTree>
    <p:extLst>
      <p:ext uri="{BB962C8B-B14F-4D97-AF65-F5344CB8AC3E}">
        <p14:creationId xmlns:p14="http://schemas.microsoft.com/office/powerpoint/2010/main" val="203578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45B42B6-26F8-4E25-839B-FB38F13BE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F2F0798-559B-F14D-56C2-B4C60BDE0C59}"/>
              </a:ext>
            </a:extLst>
          </p:cNvPr>
          <p:cNvSpPr>
            <a:spLocks noGrp="1"/>
          </p:cNvSpPr>
          <p:nvPr>
            <p:ph type="title"/>
          </p:nvPr>
        </p:nvSpPr>
        <p:spPr>
          <a:xfrm>
            <a:off x="960120" y="317814"/>
            <a:ext cx="10268712" cy="1700784"/>
          </a:xfrm>
        </p:spPr>
        <p:txBody>
          <a:bodyPr>
            <a:normAutofit/>
          </a:bodyPr>
          <a:lstStyle/>
          <a:p>
            <a:r>
              <a:rPr lang="it-IT" sz="6100"/>
              <a:t>Network-based governance</a:t>
            </a:r>
          </a:p>
        </p:txBody>
      </p:sp>
      <p:sp>
        <p:nvSpPr>
          <p:cNvPr id="3" name="Segnaposto contenuto 2">
            <a:extLst>
              <a:ext uri="{FF2B5EF4-FFF2-40B4-BE49-F238E27FC236}">
                <a16:creationId xmlns:a16="http://schemas.microsoft.com/office/drawing/2014/main" id="{29765AF3-6217-EBEF-E2FC-34E6991EFF18}"/>
              </a:ext>
            </a:extLst>
          </p:cNvPr>
          <p:cNvSpPr>
            <a:spLocks noGrp="1"/>
          </p:cNvSpPr>
          <p:nvPr>
            <p:ph idx="1"/>
          </p:nvPr>
        </p:nvSpPr>
        <p:spPr>
          <a:xfrm>
            <a:off x="960120" y="2587752"/>
            <a:ext cx="5869303" cy="3593592"/>
          </a:xfrm>
        </p:spPr>
        <p:txBody>
          <a:bodyPr vert="horz" lIns="91440" tIns="45720" rIns="91440" bIns="45720" rtlCol="0" anchor="t">
            <a:normAutofit/>
          </a:bodyPr>
          <a:lstStyle/>
          <a:p>
            <a:pPr algn="just"/>
            <a:r>
              <a:rPr lang="en-GB" dirty="0"/>
              <a:t>This enabling of civil society through the increased recognition of environmental rights, now forms an important part of the regulatory toolkit for improving environmental protection.</a:t>
            </a:r>
            <a:endParaRPr lang="it-IT" dirty="0"/>
          </a:p>
        </p:txBody>
      </p:sp>
      <p:pic>
        <p:nvPicPr>
          <p:cNvPr id="5" name="Picture 4">
            <a:extLst>
              <a:ext uri="{FF2B5EF4-FFF2-40B4-BE49-F238E27FC236}">
                <a16:creationId xmlns:a16="http://schemas.microsoft.com/office/drawing/2014/main" id="{E3F5E605-E2D0-0CF0-E39B-22B53B2DD34D}"/>
              </a:ext>
            </a:extLst>
          </p:cNvPr>
          <p:cNvPicPr>
            <a:picLocks noChangeAspect="1"/>
          </p:cNvPicPr>
          <p:nvPr/>
        </p:nvPicPr>
        <p:blipFill rotWithShape="1">
          <a:blip r:embed="rId2"/>
          <a:srcRect t="1317" r="2" b="2"/>
          <a:stretch/>
        </p:blipFill>
        <p:spPr>
          <a:xfrm>
            <a:off x="7537704" y="2264989"/>
            <a:ext cx="4654296" cy="4593011"/>
          </a:xfrm>
          <a:prstGeom prst="rect">
            <a:avLst/>
          </a:prstGeom>
        </p:spPr>
      </p:pic>
    </p:spTree>
    <p:extLst>
      <p:ext uri="{BB962C8B-B14F-4D97-AF65-F5344CB8AC3E}">
        <p14:creationId xmlns:p14="http://schemas.microsoft.com/office/powerpoint/2010/main" val="2457092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45B42B6-26F8-4E25-839B-FB38F13BE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F2F0798-559B-F14D-56C2-B4C60BDE0C59}"/>
              </a:ext>
            </a:extLst>
          </p:cNvPr>
          <p:cNvSpPr>
            <a:spLocks noGrp="1"/>
          </p:cNvSpPr>
          <p:nvPr>
            <p:ph type="title"/>
          </p:nvPr>
        </p:nvSpPr>
        <p:spPr>
          <a:xfrm>
            <a:off x="960120" y="317814"/>
            <a:ext cx="10268712" cy="1700784"/>
          </a:xfrm>
        </p:spPr>
        <p:txBody>
          <a:bodyPr>
            <a:normAutofit/>
          </a:bodyPr>
          <a:lstStyle/>
          <a:p>
            <a:r>
              <a:rPr lang="it-IT" sz="6100"/>
              <a:t>Network-based governance</a:t>
            </a:r>
          </a:p>
        </p:txBody>
      </p:sp>
      <p:sp>
        <p:nvSpPr>
          <p:cNvPr id="3" name="Segnaposto contenuto 2">
            <a:extLst>
              <a:ext uri="{FF2B5EF4-FFF2-40B4-BE49-F238E27FC236}">
                <a16:creationId xmlns:a16="http://schemas.microsoft.com/office/drawing/2014/main" id="{29765AF3-6217-EBEF-E2FC-34E6991EFF18}"/>
              </a:ext>
            </a:extLst>
          </p:cNvPr>
          <p:cNvSpPr>
            <a:spLocks noGrp="1"/>
          </p:cNvSpPr>
          <p:nvPr>
            <p:ph idx="1"/>
          </p:nvPr>
        </p:nvSpPr>
        <p:spPr>
          <a:xfrm>
            <a:off x="960120" y="2587752"/>
            <a:ext cx="5869303" cy="3593592"/>
          </a:xfrm>
        </p:spPr>
        <p:txBody>
          <a:bodyPr vert="horz" lIns="91440" tIns="45720" rIns="91440" bIns="45720" rtlCol="0" anchor="t">
            <a:normAutofit lnSpcReduction="10000"/>
          </a:bodyPr>
          <a:lstStyle/>
          <a:p>
            <a:pPr algn="just"/>
            <a:r>
              <a:rPr lang="en-GB" dirty="0"/>
              <a:t>Viewed together with the EU's embrace of market-based instruments, it represents a </a:t>
            </a:r>
            <a:r>
              <a:rPr lang="en-GB" dirty="0">
                <a:solidFill>
                  <a:srgbClr val="FF0000"/>
                </a:solidFill>
              </a:rPr>
              <a:t>change in the architecture of EU environmental governance,</a:t>
            </a:r>
            <a:r>
              <a:rPr lang="en-GB" dirty="0"/>
              <a:t> from </a:t>
            </a:r>
            <a:r>
              <a:rPr lang="en-GB" b="1" dirty="0"/>
              <a:t>a state-centred approach to a more pluralist harnessing of business and society in pursuit of the EU's environmental aims.</a:t>
            </a:r>
          </a:p>
        </p:txBody>
      </p:sp>
      <p:pic>
        <p:nvPicPr>
          <p:cNvPr id="5" name="Picture 4">
            <a:extLst>
              <a:ext uri="{FF2B5EF4-FFF2-40B4-BE49-F238E27FC236}">
                <a16:creationId xmlns:a16="http://schemas.microsoft.com/office/drawing/2014/main" id="{E3F5E605-E2D0-0CF0-E39B-22B53B2DD34D}"/>
              </a:ext>
            </a:extLst>
          </p:cNvPr>
          <p:cNvPicPr>
            <a:picLocks noChangeAspect="1"/>
          </p:cNvPicPr>
          <p:nvPr/>
        </p:nvPicPr>
        <p:blipFill rotWithShape="1">
          <a:blip r:embed="rId2"/>
          <a:srcRect t="1317" r="2" b="2"/>
          <a:stretch/>
        </p:blipFill>
        <p:spPr>
          <a:xfrm>
            <a:off x="7537704" y="2264989"/>
            <a:ext cx="4654296" cy="4593011"/>
          </a:xfrm>
          <a:prstGeom prst="rect">
            <a:avLst/>
          </a:prstGeom>
        </p:spPr>
      </p:pic>
    </p:spTree>
    <p:extLst>
      <p:ext uri="{BB962C8B-B14F-4D97-AF65-F5344CB8AC3E}">
        <p14:creationId xmlns:p14="http://schemas.microsoft.com/office/powerpoint/2010/main" val="4239892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CFB8750F-DFE9-0000-0EBA-74DE8D90E4C0}"/>
              </a:ext>
            </a:extLst>
          </p:cNvPr>
          <p:cNvSpPr>
            <a:spLocks noGrp="1"/>
          </p:cNvSpPr>
          <p:nvPr>
            <p:ph type="title"/>
          </p:nvPr>
        </p:nvSpPr>
        <p:spPr>
          <a:xfrm>
            <a:off x="960120" y="317814"/>
            <a:ext cx="10268712" cy="1700784"/>
          </a:xfrm>
        </p:spPr>
        <p:txBody>
          <a:bodyPr>
            <a:normAutofit/>
          </a:bodyPr>
          <a:lstStyle/>
          <a:p>
            <a:r>
              <a:rPr lang="it-IT" sz="5600"/>
              <a:t>The </a:t>
            </a:r>
            <a:r>
              <a:rPr lang="it-IT" sz="5600" err="1"/>
              <a:t>European</a:t>
            </a:r>
            <a:r>
              <a:rPr lang="it-IT" sz="5600"/>
              <a:t> </a:t>
            </a:r>
            <a:r>
              <a:rPr lang="it-IT" sz="5600" err="1"/>
              <a:t>environmental</a:t>
            </a:r>
            <a:r>
              <a:rPr lang="it-IT" sz="5600"/>
              <a:t> </a:t>
            </a:r>
            <a:r>
              <a:rPr lang="it-IT" sz="5600" err="1"/>
              <a:t>regulatory</a:t>
            </a:r>
            <a:r>
              <a:rPr lang="it-IT" sz="5600"/>
              <a:t> techniques</a:t>
            </a:r>
          </a:p>
        </p:txBody>
      </p:sp>
      <p:sp>
        <p:nvSpPr>
          <p:cNvPr id="11" name="Rectangle 10">
            <a:extLst>
              <a:ext uri="{FF2B5EF4-FFF2-40B4-BE49-F238E27FC236}">
                <a16:creationId xmlns:a16="http://schemas.microsoft.com/office/drawing/2014/main" id="{27248369-464E-49D1-91FC-BC34A50A6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264989"/>
            <a:ext cx="12188952" cy="3952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Green dialogue boxes">
            <a:extLst>
              <a:ext uri="{FF2B5EF4-FFF2-40B4-BE49-F238E27FC236}">
                <a16:creationId xmlns:a16="http://schemas.microsoft.com/office/drawing/2014/main" id="{D88237AB-9CFE-9B5D-A9CC-97273A96A9D2}"/>
              </a:ext>
            </a:extLst>
          </p:cNvPr>
          <p:cNvPicPr>
            <a:picLocks noChangeAspect="1"/>
          </p:cNvPicPr>
          <p:nvPr/>
        </p:nvPicPr>
        <p:blipFill rotWithShape="1">
          <a:blip r:embed="rId2"/>
          <a:srcRect l="902" r="6908" b="-12"/>
          <a:stretch/>
        </p:blipFill>
        <p:spPr>
          <a:xfrm>
            <a:off x="-3048" y="2264988"/>
            <a:ext cx="4370832" cy="3952189"/>
          </a:xfrm>
          <a:prstGeom prst="rect">
            <a:avLst/>
          </a:prstGeom>
        </p:spPr>
      </p:pic>
      <p:sp>
        <p:nvSpPr>
          <p:cNvPr id="3" name="Segnaposto contenuto 2">
            <a:extLst>
              <a:ext uri="{FF2B5EF4-FFF2-40B4-BE49-F238E27FC236}">
                <a16:creationId xmlns:a16="http://schemas.microsoft.com/office/drawing/2014/main" id="{D22DC2D8-C951-FB08-5F97-AD20DB71AE31}"/>
              </a:ext>
            </a:extLst>
          </p:cNvPr>
          <p:cNvSpPr>
            <a:spLocks noGrp="1"/>
          </p:cNvSpPr>
          <p:nvPr>
            <p:ph idx="1"/>
          </p:nvPr>
        </p:nvSpPr>
        <p:spPr>
          <a:xfrm>
            <a:off x="5004426" y="2587625"/>
            <a:ext cx="6223961" cy="3317875"/>
          </a:xfrm>
        </p:spPr>
        <p:txBody>
          <a:bodyPr vert="horz" lIns="91440" tIns="45720" rIns="91440" bIns="45720" rtlCol="0" anchor="ctr">
            <a:normAutofit/>
          </a:bodyPr>
          <a:lstStyle/>
          <a:p>
            <a:r>
              <a:rPr lang="it-IT" dirty="0"/>
              <a:t>Three groups:</a:t>
            </a:r>
          </a:p>
          <a:p>
            <a:pPr marL="457200" indent="-457200">
              <a:buChar char="•"/>
            </a:pPr>
            <a:r>
              <a:rPr lang="it-IT" dirty="0" err="1"/>
              <a:t>Hierarchy</a:t>
            </a:r>
            <a:r>
              <a:rPr lang="it-IT" dirty="0"/>
              <a:t> techniques</a:t>
            </a:r>
          </a:p>
          <a:p>
            <a:pPr marL="457200" indent="-457200">
              <a:buChar char="•"/>
            </a:pPr>
            <a:r>
              <a:rPr lang="it-IT" dirty="0"/>
              <a:t>Market </a:t>
            </a:r>
            <a:r>
              <a:rPr lang="it-IT" dirty="0" err="1"/>
              <a:t>based</a:t>
            </a:r>
            <a:r>
              <a:rPr lang="it-IT" dirty="0"/>
              <a:t> techniques</a:t>
            </a:r>
          </a:p>
          <a:p>
            <a:pPr marL="457200" indent="-457200">
              <a:buChar char="•"/>
            </a:pPr>
            <a:r>
              <a:rPr lang="it-IT" dirty="0"/>
              <a:t>Network techniques</a:t>
            </a:r>
          </a:p>
        </p:txBody>
      </p:sp>
    </p:spTree>
    <p:extLst>
      <p:ext uri="{BB962C8B-B14F-4D97-AF65-F5344CB8AC3E}">
        <p14:creationId xmlns:p14="http://schemas.microsoft.com/office/powerpoint/2010/main" val="2665087086"/>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58FB36D-73B3-45EF-8CD4-221CCC8BE0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D7835D7-DF12-420F-843A-1C5083D2B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1395B33A-B28D-988C-F51C-14CE6FCDCAD9}"/>
              </a:ext>
            </a:extLst>
          </p:cNvPr>
          <p:cNvSpPr>
            <a:spLocks noGrp="1"/>
          </p:cNvSpPr>
          <p:nvPr>
            <p:ph type="title"/>
          </p:nvPr>
        </p:nvSpPr>
        <p:spPr>
          <a:xfrm>
            <a:off x="960120" y="317814"/>
            <a:ext cx="10268712" cy="1700784"/>
          </a:xfrm>
        </p:spPr>
        <p:txBody>
          <a:bodyPr>
            <a:normAutofit/>
          </a:bodyPr>
          <a:lstStyle/>
          <a:p>
            <a:r>
              <a:rPr lang="it-IT" sz="5600" dirty="0" err="1"/>
              <a:t>Hierarchy</a:t>
            </a:r>
            <a:r>
              <a:rPr lang="it-IT" sz="5600" dirty="0"/>
              <a:t>: Direct or </a:t>
            </a:r>
            <a:r>
              <a:rPr lang="it-IT" sz="5600" dirty="0" err="1"/>
              <a:t>command</a:t>
            </a:r>
            <a:r>
              <a:rPr lang="it-IT" sz="5600" dirty="0"/>
              <a:t> and control techniques</a:t>
            </a:r>
          </a:p>
        </p:txBody>
      </p:sp>
      <p:sp>
        <p:nvSpPr>
          <p:cNvPr id="3" name="Segnaposto contenuto 2">
            <a:extLst>
              <a:ext uri="{FF2B5EF4-FFF2-40B4-BE49-F238E27FC236}">
                <a16:creationId xmlns:a16="http://schemas.microsoft.com/office/drawing/2014/main" id="{8DCE1517-C734-4D8B-08BA-0B0881B4B279}"/>
              </a:ext>
            </a:extLst>
          </p:cNvPr>
          <p:cNvSpPr>
            <a:spLocks noGrp="1"/>
          </p:cNvSpPr>
          <p:nvPr>
            <p:ph idx="1"/>
          </p:nvPr>
        </p:nvSpPr>
        <p:spPr>
          <a:xfrm>
            <a:off x="960120" y="2784143"/>
            <a:ext cx="5782586" cy="3433031"/>
          </a:xfrm>
        </p:spPr>
        <p:txBody>
          <a:bodyPr vert="horz" lIns="91440" tIns="45720" rIns="91440" bIns="45720" rtlCol="0" anchor="t">
            <a:normAutofit/>
          </a:bodyPr>
          <a:lstStyle/>
          <a:p>
            <a:r>
              <a:rPr lang="en-GB" dirty="0"/>
              <a:t>Direct regulation which is sometimes termed </a:t>
            </a:r>
            <a:r>
              <a:rPr lang="en-GB" dirty="0">
                <a:solidFill>
                  <a:srgbClr val="FF0000"/>
                </a:solidFill>
              </a:rPr>
              <a:t>the command and control regulations</a:t>
            </a:r>
            <a:r>
              <a:rPr lang="en-GB" dirty="0"/>
              <a:t>, remains the </a:t>
            </a:r>
            <a:r>
              <a:rPr lang="en-GB" dirty="0">
                <a:solidFill>
                  <a:srgbClr val="FF0000"/>
                </a:solidFill>
              </a:rPr>
              <a:t>primary regulatory tool of European Union environmental policy</a:t>
            </a:r>
            <a:r>
              <a:rPr lang="en-GB" dirty="0"/>
              <a:t> also if it is often now combined with market based and voluntary approaches.</a:t>
            </a:r>
            <a:endParaRPr lang="it-IT" dirty="0"/>
          </a:p>
        </p:txBody>
      </p:sp>
      <p:pic>
        <p:nvPicPr>
          <p:cNvPr id="7" name="Graphic 6" descr="Martelletto">
            <a:extLst>
              <a:ext uri="{FF2B5EF4-FFF2-40B4-BE49-F238E27FC236}">
                <a16:creationId xmlns:a16="http://schemas.microsoft.com/office/drawing/2014/main" id="{91BA8D03-C696-BFD5-8313-897992EF96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57175" y="2852382"/>
            <a:ext cx="3364792" cy="3364792"/>
          </a:xfrm>
          <a:prstGeom prst="rect">
            <a:avLst/>
          </a:prstGeom>
        </p:spPr>
      </p:pic>
    </p:spTree>
    <p:extLst>
      <p:ext uri="{BB962C8B-B14F-4D97-AF65-F5344CB8AC3E}">
        <p14:creationId xmlns:p14="http://schemas.microsoft.com/office/powerpoint/2010/main" val="10875576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C4C5A03-150F-B748-06F5-1E4E9BC9BFBE}"/>
              </a:ext>
            </a:extLst>
          </p:cNvPr>
          <p:cNvSpPr>
            <a:spLocks noGrp="1"/>
          </p:cNvSpPr>
          <p:nvPr>
            <p:ph type="title"/>
          </p:nvPr>
        </p:nvSpPr>
        <p:spPr/>
        <p:txBody>
          <a:bodyPr>
            <a:normAutofit fontScale="90000"/>
          </a:bodyPr>
          <a:lstStyle/>
          <a:p>
            <a:r>
              <a:rPr lang="it-IT" sz="5600" dirty="0">
                <a:ea typeface="+mj-lt"/>
                <a:cs typeface="+mj-lt"/>
              </a:rPr>
              <a:t>HIERARCHY: DIRECT OR COMMAND AND CONTROL TECHNIQUES</a:t>
            </a:r>
            <a:endParaRPr lang="it-IT" dirty="0"/>
          </a:p>
        </p:txBody>
      </p:sp>
      <p:sp>
        <p:nvSpPr>
          <p:cNvPr id="3" name="Segnaposto contenuto 2">
            <a:extLst>
              <a:ext uri="{FF2B5EF4-FFF2-40B4-BE49-F238E27FC236}">
                <a16:creationId xmlns:a16="http://schemas.microsoft.com/office/drawing/2014/main" id="{D152F321-58C1-654A-888D-D1D3ECB9BD11}"/>
              </a:ext>
            </a:extLst>
          </p:cNvPr>
          <p:cNvSpPr>
            <a:spLocks noGrp="1"/>
          </p:cNvSpPr>
          <p:nvPr>
            <p:ph idx="1"/>
          </p:nvPr>
        </p:nvSpPr>
        <p:spPr/>
        <p:txBody>
          <a:bodyPr vert="horz" lIns="91440" tIns="45720" rIns="91440" bIns="45720" rtlCol="0" anchor="t">
            <a:normAutofit/>
          </a:bodyPr>
          <a:lstStyle/>
          <a:p>
            <a:r>
              <a:rPr lang="en-GB" dirty="0"/>
              <a:t>Direct regulation typically involves a</a:t>
            </a:r>
            <a:r>
              <a:rPr lang="en-GB" dirty="0">
                <a:solidFill>
                  <a:srgbClr val="FF0000"/>
                </a:solidFill>
              </a:rPr>
              <a:t> state prescribed command backed by the state's authority to impose negative sanction,</a:t>
            </a:r>
            <a:r>
              <a:rPr lang="en-GB" dirty="0"/>
              <a:t> the control.</a:t>
            </a:r>
          </a:p>
        </p:txBody>
      </p:sp>
    </p:spTree>
    <p:extLst>
      <p:ext uri="{BB962C8B-B14F-4D97-AF65-F5344CB8AC3E}">
        <p14:creationId xmlns:p14="http://schemas.microsoft.com/office/powerpoint/2010/main" val="39475364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1EE86854-A78B-9497-3BB8-8A90E424169F}"/>
              </a:ext>
            </a:extLst>
          </p:cNvPr>
          <p:cNvSpPr>
            <a:spLocks noGrp="1"/>
          </p:cNvSpPr>
          <p:nvPr>
            <p:ph type="title"/>
          </p:nvPr>
        </p:nvSpPr>
        <p:spPr>
          <a:xfrm>
            <a:off x="960120" y="317814"/>
            <a:ext cx="10268712" cy="1700784"/>
          </a:xfrm>
        </p:spPr>
        <p:txBody>
          <a:bodyPr>
            <a:normAutofit/>
          </a:bodyPr>
          <a:lstStyle/>
          <a:p>
            <a:r>
              <a:rPr lang="it-IT" sz="5600" err="1"/>
              <a:t>Command</a:t>
            </a:r>
            <a:r>
              <a:rPr lang="it-IT" sz="5600"/>
              <a:t> and control regulation</a:t>
            </a:r>
          </a:p>
        </p:txBody>
      </p:sp>
      <p:sp>
        <p:nvSpPr>
          <p:cNvPr id="10" name="Rectangle 9">
            <a:extLst>
              <a:ext uri="{FF2B5EF4-FFF2-40B4-BE49-F238E27FC236}">
                <a16:creationId xmlns:a16="http://schemas.microsoft.com/office/drawing/2014/main" id="{27248369-464E-49D1-91FC-BC34A50A6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2264989"/>
            <a:ext cx="12188952" cy="3952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egnaposto contenuto 2">
            <a:extLst>
              <a:ext uri="{FF2B5EF4-FFF2-40B4-BE49-F238E27FC236}">
                <a16:creationId xmlns:a16="http://schemas.microsoft.com/office/drawing/2014/main" id="{99A6C4E3-9176-B5BC-408D-F5CB96CF87E3}"/>
              </a:ext>
            </a:extLst>
          </p:cNvPr>
          <p:cNvSpPr>
            <a:spLocks noGrp="1"/>
          </p:cNvSpPr>
          <p:nvPr>
            <p:ph idx="1"/>
          </p:nvPr>
        </p:nvSpPr>
        <p:spPr>
          <a:xfrm>
            <a:off x="960120" y="2587752"/>
            <a:ext cx="10268712" cy="3258102"/>
          </a:xfrm>
        </p:spPr>
        <p:txBody>
          <a:bodyPr vert="horz" lIns="91440" tIns="45720" rIns="91440" bIns="45720" rtlCol="0" anchor="t">
            <a:normAutofit/>
          </a:bodyPr>
          <a:lstStyle/>
          <a:p>
            <a:r>
              <a:rPr lang="it-IT" sz="2400" err="1">
                <a:latin typeface="Calibri"/>
                <a:ea typeface="Calibri"/>
                <a:cs typeface="Calibri"/>
              </a:rPr>
              <a:t>Command</a:t>
            </a:r>
            <a:r>
              <a:rPr lang="it-IT" sz="2400" dirty="0">
                <a:latin typeface="Calibri"/>
                <a:ea typeface="Calibri"/>
                <a:cs typeface="Calibri"/>
              </a:rPr>
              <a:t> and Control  </a:t>
            </a:r>
            <a:r>
              <a:rPr lang="it-IT" sz="2400" err="1">
                <a:latin typeface="Calibri"/>
                <a:ea typeface="Calibri"/>
                <a:cs typeface="Calibri"/>
              </a:rPr>
              <a:t>Regulation</a:t>
            </a:r>
            <a:r>
              <a:rPr lang="it-IT" sz="2400" dirty="0">
                <a:latin typeface="Calibri"/>
                <a:ea typeface="Calibri"/>
                <a:cs typeface="Calibri"/>
              </a:rPr>
              <a:t> can be </a:t>
            </a:r>
            <a:r>
              <a:rPr lang="it-IT" sz="2400" err="1">
                <a:latin typeface="Calibri"/>
                <a:ea typeface="Calibri"/>
                <a:cs typeface="Calibri"/>
              </a:rPr>
              <a:t>defined</a:t>
            </a:r>
            <a:r>
              <a:rPr lang="it-IT" sz="2400" dirty="0">
                <a:latin typeface="Calibri"/>
                <a:ea typeface="Calibri"/>
                <a:cs typeface="Calibri"/>
              </a:rPr>
              <a:t> </a:t>
            </a:r>
            <a:r>
              <a:rPr lang="it-IT" sz="2400" err="1">
                <a:latin typeface="Calibri"/>
                <a:ea typeface="Calibri"/>
                <a:cs typeface="Calibri"/>
              </a:rPr>
              <a:t>as</a:t>
            </a:r>
            <a:r>
              <a:rPr lang="it-IT" sz="2400" dirty="0">
                <a:latin typeface="Calibri"/>
                <a:ea typeface="Calibri"/>
                <a:cs typeface="Calibri"/>
              </a:rPr>
              <a:t> “</a:t>
            </a:r>
            <a:r>
              <a:rPr lang="it-IT" sz="2400" b="1" dirty="0">
                <a:latin typeface="Calibri"/>
                <a:ea typeface="Calibri"/>
                <a:cs typeface="Calibri"/>
              </a:rPr>
              <a:t>the </a:t>
            </a:r>
            <a:r>
              <a:rPr lang="it-IT" sz="2400" b="1" err="1">
                <a:latin typeface="Calibri"/>
                <a:ea typeface="Calibri"/>
                <a:cs typeface="Calibri"/>
              </a:rPr>
              <a:t>direct</a:t>
            </a:r>
            <a:r>
              <a:rPr lang="it-IT" sz="2400" b="1" dirty="0">
                <a:latin typeface="Calibri"/>
                <a:ea typeface="Calibri"/>
                <a:cs typeface="Calibri"/>
              </a:rPr>
              <a:t> </a:t>
            </a:r>
            <a:r>
              <a:rPr lang="it-IT" sz="2400" b="1" err="1">
                <a:latin typeface="Calibri"/>
                <a:ea typeface="Calibri"/>
                <a:cs typeface="Calibri"/>
              </a:rPr>
              <a:t>regulation</a:t>
            </a:r>
            <a:r>
              <a:rPr lang="it-IT" sz="2400" b="1" dirty="0">
                <a:latin typeface="Calibri"/>
                <a:ea typeface="Calibri"/>
                <a:cs typeface="Calibri"/>
              </a:rPr>
              <a:t> of an </a:t>
            </a:r>
            <a:r>
              <a:rPr lang="it-IT" sz="2400" b="1" err="1">
                <a:latin typeface="Calibri"/>
                <a:ea typeface="Calibri"/>
                <a:cs typeface="Calibri"/>
              </a:rPr>
              <a:t>industry</a:t>
            </a:r>
            <a:r>
              <a:rPr lang="it-IT" sz="2400" b="1" dirty="0">
                <a:latin typeface="Calibri"/>
                <a:ea typeface="Calibri"/>
                <a:cs typeface="Calibri"/>
              </a:rPr>
              <a:t> or activity by </a:t>
            </a:r>
            <a:r>
              <a:rPr lang="it-IT" sz="2400" b="1" err="1">
                <a:latin typeface="Calibri"/>
                <a:ea typeface="Calibri"/>
                <a:cs typeface="Calibri"/>
              </a:rPr>
              <a:t>legislation</a:t>
            </a:r>
            <a:r>
              <a:rPr lang="it-IT" sz="2400" b="1" dirty="0">
                <a:latin typeface="Calibri"/>
                <a:ea typeface="Calibri"/>
                <a:cs typeface="Calibri"/>
              </a:rPr>
              <a:t> </a:t>
            </a:r>
            <a:r>
              <a:rPr lang="it-IT" sz="2400" b="1" err="1">
                <a:latin typeface="Calibri"/>
                <a:ea typeface="Calibri"/>
                <a:cs typeface="Calibri"/>
              </a:rPr>
              <a:t>that</a:t>
            </a:r>
            <a:r>
              <a:rPr lang="it-IT" sz="2400" b="1" dirty="0">
                <a:latin typeface="Calibri"/>
                <a:ea typeface="Calibri"/>
                <a:cs typeface="Calibri"/>
              </a:rPr>
              <a:t> </a:t>
            </a:r>
            <a:r>
              <a:rPr lang="it-IT" sz="2400" b="1" err="1">
                <a:latin typeface="Calibri"/>
                <a:ea typeface="Calibri"/>
                <a:cs typeface="Calibri"/>
              </a:rPr>
              <a:t>states</a:t>
            </a:r>
            <a:r>
              <a:rPr lang="it-IT" sz="2400" b="1" dirty="0">
                <a:latin typeface="Calibri"/>
                <a:ea typeface="Calibri"/>
                <a:cs typeface="Calibri"/>
              </a:rPr>
              <a:t> </a:t>
            </a:r>
            <a:r>
              <a:rPr lang="it-IT" sz="2400" b="1" err="1">
                <a:latin typeface="Calibri"/>
                <a:ea typeface="Calibri"/>
                <a:cs typeface="Calibri"/>
              </a:rPr>
              <a:t>what</a:t>
            </a:r>
            <a:r>
              <a:rPr lang="it-IT" sz="2400" b="1" dirty="0">
                <a:latin typeface="Calibri"/>
                <a:ea typeface="Calibri"/>
                <a:cs typeface="Calibri"/>
              </a:rPr>
              <a:t> </a:t>
            </a:r>
            <a:r>
              <a:rPr lang="it-IT" sz="2400" b="1" err="1">
                <a:latin typeface="Calibri"/>
                <a:ea typeface="Calibri"/>
                <a:cs typeface="Calibri"/>
              </a:rPr>
              <a:t>is</a:t>
            </a:r>
            <a:r>
              <a:rPr lang="it-IT" sz="2400" b="1" dirty="0">
                <a:latin typeface="Calibri"/>
                <a:ea typeface="Calibri"/>
                <a:cs typeface="Calibri"/>
              </a:rPr>
              <a:t> </a:t>
            </a:r>
            <a:r>
              <a:rPr lang="it-IT" sz="2400" b="1" err="1">
                <a:latin typeface="Calibri"/>
                <a:ea typeface="Calibri"/>
                <a:cs typeface="Calibri"/>
              </a:rPr>
              <a:t>permitted</a:t>
            </a:r>
            <a:r>
              <a:rPr lang="it-IT" sz="2400" b="1" dirty="0">
                <a:latin typeface="Calibri"/>
                <a:ea typeface="Calibri"/>
                <a:cs typeface="Calibri"/>
              </a:rPr>
              <a:t> and </a:t>
            </a:r>
            <a:r>
              <a:rPr lang="it-IT" sz="2400" b="1" err="1">
                <a:latin typeface="Calibri"/>
                <a:ea typeface="Calibri"/>
                <a:cs typeface="Calibri"/>
              </a:rPr>
              <a:t>what</a:t>
            </a:r>
            <a:r>
              <a:rPr lang="it-IT" sz="2400" b="1" dirty="0">
                <a:latin typeface="Calibri"/>
                <a:ea typeface="Calibri"/>
                <a:cs typeface="Calibri"/>
              </a:rPr>
              <a:t> </a:t>
            </a:r>
            <a:r>
              <a:rPr lang="it-IT" sz="2400" b="1" err="1">
                <a:latin typeface="Calibri"/>
                <a:ea typeface="Calibri"/>
                <a:cs typeface="Calibri"/>
              </a:rPr>
              <a:t>is</a:t>
            </a:r>
            <a:r>
              <a:rPr lang="it-IT" sz="2400" b="1" dirty="0">
                <a:latin typeface="Calibri"/>
                <a:ea typeface="Calibri"/>
                <a:cs typeface="Calibri"/>
              </a:rPr>
              <a:t> </a:t>
            </a:r>
            <a:r>
              <a:rPr lang="it-IT" sz="2400" b="1" err="1">
                <a:latin typeface="Calibri"/>
                <a:ea typeface="Calibri"/>
                <a:cs typeface="Calibri"/>
              </a:rPr>
              <a:t>illegal</a:t>
            </a:r>
            <a:r>
              <a:rPr lang="it-IT" sz="2400" b="1" dirty="0">
                <a:latin typeface="Calibri"/>
                <a:ea typeface="Calibri"/>
                <a:cs typeface="Calibri"/>
              </a:rPr>
              <a:t>”</a:t>
            </a:r>
            <a:r>
              <a:rPr lang="it-IT" sz="2400" dirty="0">
                <a:latin typeface="Calibri"/>
                <a:ea typeface="Calibri"/>
                <a:cs typeface="Calibri"/>
              </a:rPr>
              <a:t>. </a:t>
            </a:r>
          </a:p>
          <a:p>
            <a:r>
              <a:rPr lang="it-IT" sz="2400" dirty="0" err="1">
                <a:latin typeface="Calibri"/>
                <a:ea typeface="Calibri"/>
                <a:cs typeface="Calibri"/>
              </a:rPr>
              <a:t>This</a:t>
            </a:r>
            <a:r>
              <a:rPr lang="it-IT" sz="2400" dirty="0">
                <a:latin typeface="Calibri"/>
                <a:ea typeface="Calibri"/>
                <a:cs typeface="Calibri"/>
              </a:rPr>
              <a:t> </a:t>
            </a:r>
            <a:r>
              <a:rPr lang="it-IT" sz="2400" dirty="0" err="1">
                <a:latin typeface="Calibri"/>
                <a:ea typeface="Calibri"/>
                <a:cs typeface="Calibri"/>
              </a:rPr>
              <a:t>approach</a:t>
            </a:r>
            <a:r>
              <a:rPr lang="it-IT" sz="2400" dirty="0">
                <a:latin typeface="Calibri"/>
                <a:ea typeface="Calibri"/>
                <a:cs typeface="Calibri"/>
              </a:rPr>
              <a:t> </a:t>
            </a:r>
            <a:r>
              <a:rPr lang="it-IT" sz="2400" dirty="0" err="1">
                <a:latin typeface="Calibri"/>
                <a:ea typeface="Calibri"/>
                <a:cs typeface="Calibri"/>
              </a:rPr>
              <a:t>differs</a:t>
            </a:r>
            <a:r>
              <a:rPr lang="it-IT" sz="2400" dirty="0">
                <a:latin typeface="Calibri"/>
                <a:ea typeface="Calibri"/>
                <a:cs typeface="Calibri"/>
              </a:rPr>
              <a:t> from </a:t>
            </a:r>
            <a:r>
              <a:rPr lang="it-IT" sz="2400" dirty="0" err="1">
                <a:latin typeface="Calibri"/>
                <a:ea typeface="Calibri"/>
                <a:cs typeface="Calibri"/>
              </a:rPr>
              <a:t>other</a:t>
            </a:r>
            <a:r>
              <a:rPr lang="it-IT" sz="2400" dirty="0">
                <a:latin typeface="Calibri"/>
                <a:ea typeface="Calibri"/>
                <a:cs typeface="Calibri"/>
              </a:rPr>
              <a:t> </a:t>
            </a:r>
            <a:r>
              <a:rPr lang="it-IT" sz="2400" dirty="0" err="1">
                <a:latin typeface="Calibri"/>
                <a:ea typeface="Calibri"/>
                <a:cs typeface="Calibri"/>
              </a:rPr>
              <a:t>regulatory</a:t>
            </a:r>
            <a:r>
              <a:rPr lang="it-IT" sz="2400" dirty="0">
                <a:latin typeface="Calibri"/>
                <a:ea typeface="Calibri"/>
                <a:cs typeface="Calibri"/>
              </a:rPr>
              <a:t> techniques, e.g. the use of </a:t>
            </a:r>
            <a:r>
              <a:rPr lang="it-IT" sz="2400" dirty="0" err="1">
                <a:latin typeface="Calibri"/>
                <a:ea typeface="Calibri"/>
                <a:cs typeface="Calibri"/>
              </a:rPr>
              <a:t>economic</a:t>
            </a:r>
            <a:r>
              <a:rPr lang="it-IT" sz="2400" dirty="0">
                <a:latin typeface="Calibri"/>
                <a:ea typeface="Calibri"/>
                <a:cs typeface="Calibri"/>
              </a:rPr>
              <a:t> incentives, </a:t>
            </a:r>
            <a:r>
              <a:rPr lang="it-IT" sz="2400" dirty="0" err="1">
                <a:latin typeface="Calibri"/>
                <a:ea typeface="Calibri"/>
                <a:cs typeface="Calibri"/>
              </a:rPr>
              <a:t>which</a:t>
            </a:r>
            <a:r>
              <a:rPr lang="it-IT" sz="2400" dirty="0">
                <a:latin typeface="Calibri"/>
                <a:ea typeface="Calibri"/>
                <a:cs typeface="Calibri"/>
              </a:rPr>
              <a:t> </a:t>
            </a:r>
            <a:r>
              <a:rPr lang="it-IT" sz="2400" dirty="0" err="1">
                <a:latin typeface="Calibri"/>
                <a:ea typeface="Calibri"/>
                <a:cs typeface="Calibri"/>
              </a:rPr>
              <a:t>frequently</a:t>
            </a:r>
            <a:r>
              <a:rPr lang="it-IT" sz="2400" dirty="0">
                <a:latin typeface="Calibri"/>
                <a:ea typeface="Calibri"/>
                <a:cs typeface="Calibri"/>
              </a:rPr>
              <a:t> </a:t>
            </a:r>
            <a:r>
              <a:rPr lang="it-IT" sz="2400" dirty="0" err="1">
                <a:latin typeface="Calibri"/>
                <a:ea typeface="Calibri"/>
                <a:cs typeface="Calibri"/>
              </a:rPr>
              <a:t>includes</a:t>
            </a:r>
            <a:r>
              <a:rPr lang="it-IT" sz="2400" dirty="0">
                <a:latin typeface="Calibri"/>
                <a:ea typeface="Calibri"/>
                <a:cs typeface="Calibri"/>
              </a:rPr>
              <a:t> the use of taxes and </a:t>
            </a:r>
            <a:r>
              <a:rPr lang="it-IT" sz="2400" dirty="0" err="1">
                <a:latin typeface="Calibri"/>
                <a:ea typeface="Calibri"/>
                <a:cs typeface="Calibri"/>
              </a:rPr>
              <a:t>subsidies</a:t>
            </a:r>
            <a:r>
              <a:rPr lang="it-IT" sz="2400" dirty="0">
                <a:latin typeface="Calibri"/>
                <a:ea typeface="Calibri"/>
                <a:cs typeface="Calibri"/>
              </a:rPr>
              <a:t> </a:t>
            </a:r>
            <a:r>
              <a:rPr lang="it-IT" sz="2400" dirty="0" err="1">
                <a:latin typeface="Calibri"/>
                <a:ea typeface="Calibri"/>
                <a:cs typeface="Calibri"/>
              </a:rPr>
              <a:t>as</a:t>
            </a:r>
            <a:r>
              <a:rPr lang="it-IT" sz="2400" dirty="0">
                <a:latin typeface="Calibri"/>
                <a:ea typeface="Calibri"/>
                <a:cs typeface="Calibri"/>
              </a:rPr>
              <a:t> incentives for compliance. </a:t>
            </a:r>
          </a:p>
        </p:txBody>
      </p:sp>
    </p:spTree>
    <p:extLst>
      <p:ext uri="{BB962C8B-B14F-4D97-AF65-F5344CB8AC3E}">
        <p14:creationId xmlns:p14="http://schemas.microsoft.com/office/powerpoint/2010/main" val="1673951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734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1EE86854-A78B-9497-3BB8-8A90E424169F}"/>
              </a:ext>
            </a:extLst>
          </p:cNvPr>
          <p:cNvSpPr>
            <a:spLocks noGrp="1"/>
          </p:cNvSpPr>
          <p:nvPr>
            <p:ph type="title"/>
          </p:nvPr>
        </p:nvSpPr>
        <p:spPr>
          <a:xfrm>
            <a:off x="960120" y="643467"/>
            <a:ext cx="3212593" cy="5571066"/>
          </a:xfrm>
        </p:spPr>
        <p:txBody>
          <a:bodyPr>
            <a:normAutofit/>
          </a:bodyPr>
          <a:lstStyle/>
          <a:p>
            <a:r>
              <a:rPr lang="it-IT" sz="4600" err="1"/>
              <a:t>Command</a:t>
            </a:r>
            <a:r>
              <a:rPr lang="it-IT" sz="4600"/>
              <a:t> and control regulation</a:t>
            </a:r>
          </a:p>
        </p:txBody>
      </p:sp>
      <p:graphicFrame>
        <p:nvGraphicFramePr>
          <p:cNvPr id="12" name="Segnaposto contenuto 2">
            <a:extLst>
              <a:ext uri="{FF2B5EF4-FFF2-40B4-BE49-F238E27FC236}">
                <a16:creationId xmlns:a16="http://schemas.microsoft.com/office/drawing/2014/main" id="{9C0A8BA6-4B08-ADD9-2078-6C2D59A7DAB3}"/>
              </a:ext>
            </a:extLst>
          </p:cNvPr>
          <p:cNvGraphicFramePr>
            <a:graphicFrameLocks noGrp="1"/>
          </p:cNvGraphicFramePr>
          <p:nvPr>
            <p:ph idx="1"/>
            <p:extLst>
              <p:ext uri="{D42A27DB-BD31-4B8C-83A1-F6EECF244321}">
                <p14:modId xmlns:p14="http://schemas.microsoft.com/office/powerpoint/2010/main" val="2251054754"/>
              </p:ext>
            </p:extLst>
          </p:nvPr>
        </p:nvGraphicFramePr>
        <p:xfrm>
          <a:off x="5018732" y="238654"/>
          <a:ext cx="5816750" cy="55710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09882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45B42B6-26F8-4E25-839B-FB38F13BE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7C4C5A03-150F-B748-06F5-1E4E9BC9BFBE}"/>
              </a:ext>
            </a:extLst>
          </p:cNvPr>
          <p:cNvSpPr>
            <a:spLocks noGrp="1"/>
          </p:cNvSpPr>
          <p:nvPr>
            <p:ph type="title"/>
          </p:nvPr>
        </p:nvSpPr>
        <p:spPr>
          <a:xfrm>
            <a:off x="960120" y="317814"/>
            <a:ext cx="10268712" cy="1700784"/>
          </a:xfrm>
        </p:spPr>
        <p:txBody>
          <a:bodyPr>
            <a:normAutofit/>
          </a:bodyPr>
          <a:lstStyle/>
          <a:p>
            <a:r>
              <a:rPr lang="it-IT" sz="4600">
                <a:ea typeface="+mj-lt"/>
                <a:cs typeface="+mj-lt"/>
              </a:rPr>
              <a:t>HIERARCHY: DIRECT OR COMMAND AND CONTROL TECHNIQUES </a:t>
            </a:r>
            <a:endParaRPr lang="it-IT" sz="4600"/>
          </a:p>
        </p:txBody>
      </p:sp>
      <p:sp>
        <p:nvSpPr>
          <p:cNvPr id="3" name="Segnaposto contenuto 2">
            <a:extLst>
              <a:ext uri="{FF2B5EF4-FFF2-40B4-BE49-F238E27FC236}">
                <a16:creationId xmlns:a16="http://schemas.microsoft.com/office/drawing/2014/main" id="{D152F321-58C1-654A-888D-D1D3ECB9BD11}"/>
              </a:ext>
            </a:extLst>
          </p:cNvPr>
          <p:cNvSpPr>
            <a:spLocks noGrp="1"/>
          </p:cNvSpPr>
          <p:nvPr>
            <p:ph idx="1"/>
          </p:nvPr>
        </p:nvSpPr>
        <p:spPr>
          <a:xfrm>
            <a:off x="960120" y="2587752"/>
            <a:ext cx="5869303" cy="3593592"/>
          </a:xfrm>
        </p:spPr>
        <p:txBody>
          <a:bodyPr vert="horz" lIns="91440" tIns="45720" rIns="91440" bIns="45720" rtlCol="0" anchor="t">
            <a:normAutofit/>
          </a:bodyPr>
          <a:lstStyle/>
          <a:p>
            <a:r>
              <a:rPr lang="en-GB" dirty="0"/>
              <a:t>In the environmental sphere, command and control regulation normally entails the adoption of </a:t>
            </a:r>
            <a:r>
              <a:rPr lang="en-GB" dirty="0">
                <a:solidFill>
                  <a:srgbClr val="C00000"/>
                </a:solidFill>
              </a:rPr>
              <a:t>standards</a:t>
            </a:r>
            <a:r>
              <a:rPr lang="en-GB" dirty="0"/>
              <a:t> by the State or its environmental protection bodies, which standards are e</a:t>
            </a:r>
            <a:r>
              <a:rPr lang="en-GB" dirty="0">
                <a:solidFill>
                  <a:srgbClr val="C00000"/>
                </a:solidFill>
              </a:rPr>
              <a:t>nforced by public authorities and/or private persons via the courts.</a:t>
            </a:r>
          </a:p>
          <a:p>
            <a:endParaRPr lang="en-GB" dirty="0"/>
          </a:p>
        </p:txBody>
      </p:sp>
      <p:pic>
        <p:nvPicPr>
          <p:cNvPr id="8" name="Picture 4" descr="Plant growing in a concrete crack">
            <a:extLst>
              <a:ext uri="{FF2B5EF4-FFF2-40B4-BE49-F238E27FC236}">
                <a16:creationId xmlns:a16="http://schemas.microsoft.com/office/drawing/2014/main" id="{6A03F098-B579-0B62-928D-8E41DAE47CF4}"/>
              </a:ext>
            </a:extLst>
          </p:cNvPr>
          <p:cNvPicPr>
            <a:picLocks noChangeAspect="1"/>
          </p:cNvPicPr>
          <p:nvPr/>
        </p:nvPicPr>
        <p:blipFill rotWithShape="1">
          <a:blip r:embed="rId2"/>
          <a:srcRect l="7004" r="25354" b="-2"/>
          <a:stretch/>
        </p:blipFill>
        <p:spPr>
          <a:xfrm>
            <a:off x="7537704" y="2264989"/>
            <a:ext cx="4654296" cy="4593011"/>
          </a:xfrm>
          <a:prstGeom prst="rect">
            <a:avLst/>
          </a:prstGeom>
        </p:spPr>
      </p:pic>
    </p:spTree>
    <p:extLst>
      <p:ext uri="{BB962C8B-B14F-4D97-AF65-F5344CB8AC3E}">
        <p14:creationId xmlns:p14="http://schemas.microsoft.com/office/powerpoint/2010/main" val="3058519247"/>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25EFA61-F0F8-4F4A-B750-81EE924F1D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344" y="0"/>
            <a:ext cx="7534655"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DCEC1B01-3D67-C472-A933-8F38D49787E5}"/>
              </a:ext>
            </a:extLst>
          </p:cNvPr>
          <p:cNvSpPr>
            <a:spLocks noGrp="1"/>
          </p:cNvSpPr>
          <p:nvPr>
            <p:ph type="title"/>
          </p:nvPr>
        </p:nvSpPr>
        <p:spPr>
          <a:xfrm>
            <a:off x="5300811" y="317500"/>
            <a:ext cx="5927576" cy="1701800"/>
          </a:xfrm>
        </p:spPr>
        <p:txBody>
          <a:bodyPr>
            <a:normAutofit/>
          </a:bodyPr>
          <a:lstStyle/>
          <a:p>
            <a:r>
              <a:rPr lang="it-IT" sz="2600">
                <a:ea typeface="+mj-lt"/>
                <a:cs typeface="+mj-lt"/>
              </a:rPr>
              <a:t>DIRECT OR COMMAND AND CONTROL TECHNIQUES in </a:t>
            </a:r>
            <a:r>
              <a:rPr lang="it-IT" sz="2600" err="1">
                <a:ea typeface="+mj-lt"/>
                <a:cs typeface="+mj-lt"/>
              </a:rPr>
              <a:t>environmental</a:t>
            </a:r>
            <a:r>
              <a:rPr lang="it-IT" sz="2600">
                <a:ea typeface="+mj-lt"/>
                <a:cs typeface="+mj-lt"/>
              </a:rPr>
              <a:t> </a:t>
            </a:r>
            <a:r>
              <a:rPr lang="it-IT" sz="2600" err="1">
                <a:ea typeface="+mj-lt"/>
                <a:cs typeface="+mj-lt"/>
              </a:rPr>
              <a:t>law</a:t>
            </a:r>
            <a:endParaRPr lang="it-IT" sz="2600" err="1"/>
          </a:p>
        </p:txBody>
      </p:sp>
      <p:pic>
        <p:nvPicPr>
          <p:cNvPr id="5" name="Picture 4" descr="Close up of beakers with solutions on a shelf in a lab">
            <a:extLst>
              <a:ext uri="{FF2B5EF4-FFF2-40B4-BE49-F238E27FC236}">
                <a16:creationId xmlns:a16="http://schemas.microsoft.com/office/drawing/2014/main" id="{0B48B88F-1110-72CC-8366-91404C1F25E2}"/>
              </a:ext>
            </a:extLst>
          </p:cNvPr>
          <p:cNvPicPr>
            <a:picLocks noChangeAspect="1"/>
          </p:cNvPicPr>
          <p:nvPr/>
        </p:nvPicPr>
        <p:blipFill rotWithShape="1">
          <a:blip r:embed="rId2"/>
          <a:srcRect l="3322" r="51413" b="-3"/>
          <a:stretch/>
        </p:blipFill>
        <p:spPr>
          <a:xfrm>
            <a:off x="20" y="10"/>
            <a:ext cx="4657324" cy="6857990"/>
          </a:xfrm>
          <a:prstGeom prst="rect">
            <a:avLst/>
          </a:prstGeom>
        </p:spPr>
      </p:pic>
      <p:sp>
        <p:nvSpPr>
          <p:cNvPr id="3" name="Segnaposto contenuto 2">
            <a:extLst>
              <a:ext uri="{FF2B5EF4-FFF2-40B4-BE49-F238E27FC236}">
                <a16:creationId xmlns:a16="http://schemas.microsoft.com/office/drawing/2014/main" id="{4C233812-D2FB-26D7-05A7-29A93BA6B9A2}"/>
              </a:ext>
            </a:extLst>
          </p:cNvPr>
          <p:cNvSpPr>
            <a:spLocks noGrp="1"/>
          </p:cNvSpPr>
          <p:nvPr>
            <p:ph idx="1"/>
          </p:nvPr>
        </p:nvSpPr>
        <p:spPr>
          <a:xfrm>
            <a:off x="5300810" y="2587625"/>
            <a:ext cx="5927577" cy="3594100"/>
          </a:xfrm>
        </p:spPr>
        <p:txBody>
          <a:bodyPr vert="horz" lIns="91440" tIns="45720" rIns="91440" bIns="45720" rtlCol="0" anchor="t">
            <a:normAutofit/>
          </a:bodyPr>
          <a:lstStyle/>
          <a:p>
            <a:r>
              <a:rPr lang="it-IT" dirty="0"/>
              <a:t>In </a:t>
            </a:r>
            <a:r>
              <a:rPr lang="it-IT" err="1"/>
              <a:t>this</a:t>
            </a:r>
            <a:r>
              <a:rPr lang="it-IT" dirty="0"/>
              <a:t> </a:t>
            </a:r>
            <a:r>
              <a:rPr lang="it-IT" err="1"/>
              <a:t>regulatory</a:t>
            </a:r>
            <a:r>
              <a:rPr lang="it-IT" dirty="0"/>
              <a:t> scenario, </a:t>
            </a:r>
            <a:r>
              <a:rPr lang="it-IT" dirty="0">
                <a:highlight>
                  <a:srgbClr val="FFFF00"/>
                </a:highlight>
              </a:rPr>
              <a:t>public </a:t>
            </a:r>
            <a:r>
              <a:rPr lang="it-IT" err="1">
                <a:highlight>
                  <a:srgbClr val="FFFF00"/>
                </a:highlight>
              </a:rPr>
              <a:t>authorities</a:t>
            </a:r>
            <a:r>
              <a:rPr lang="it-IT" dirty="0">
                <a:highlight>
                  <a:srgbClr val="FFFF00"/>
                </a:highlight>
              </a:rPr>
              <a:t> play a </a:t>
            </a:r>
            <a:r>
              <a:rPr lang="it-IT" err="1">
                <a:highlight>
                  <a:srgbClr val="FFFF00"/>
                </a:highlight>
              </a:rPr>
              <a:t>central</a:t>
            </a:r>
            <a:r>
              <a:rPr lang="it-IT" dirty="0">
                <a:highlight>
                  <a:srgbClr val="FFFF00"/>
                </a:highlight>
              </a:rPr>
              <a:t> </a:t>
            </a:r>
            <a:r>
              <a:rPr lang="it-IT" err="1">
                <a:highlight>
                  <a:srgbClr val="FFFF00"/>
                </a:highlight>
              </a:rPr>
              <a:t>role</a:t>
            </a:r>
            <a:r>
              <a:rPr lang="it-IT" dirty="0">
                <a:highlight>
                  <a:srgbClr val="FFFF00"/>
                </a:highlight>
              </a:rPr>
              <a:t>.</a:t>
            </a:r>
          </a:p>
          <a:p>
            <a:r>
              <a:rPr lang="it-IT" dirty="0"/>
              <a:t>Direct </a:t>
            </a:r>
            <a:r>
              <a:rPr lang="it-IT" dirty="0" err="1"/>
              <a:t>regulation</a:t>
            </a:r>
            <a:r>
              <a:rPr lang="it-IT" dirty="0"/>
              <a:t> </a:t>
            </a:r>
            <a:r>
              <a:rPr lang="it-IT" dirty="0" err="1"/>
              <a:t>is</a:t>
            </a:r>
            <a:r>
              <a:rPr lang="it-IT" dirty="0"/>
              <a:t> </a:t>
            </a:r>
            <a:r>
              <a:rPr lang="it-IT" dirty="0" err="1"/>
              <a:t>often</a:t>
            </a:r>
            <a:r>
              <a:rPr lang="it-IT" dirty="0"/>
              <a:t> </a:t>
            </a:r>
            <a:r>
              <a:rPr lang="it-IT" dirty="0" err="1"/>
              <a:t>characterised</a:t>
            </a:r>
            <a:r>
              <a:rPr lang="it-IT" dirty="0"/>
              <a:t> by the use of </a:t>
            </a:r>
            <a:r>
              <a:rPr lang="it-IT" dirty="0" err="1"/>
              <a:t>permits</a:t>
            </a:r>
            <a:r>
              <a:rPr lang="it-IT" dirty="0"/>
              <a:t> (i.e.: licensing or </a:t>
            </a:r>
            <a:r>
              <a:rPr lang="it-IT" dirty="0" err="1"/>
              <a:t>authorisations</a:t>
            </a:r>
            <a:r>
              <a:rPr lang="it-IT" dirty="0"/>
              <a:t>) systems or complete </a:t>
            </a:r>
            <a:r>
              <a:rPr lang="it-IT" dirty="0" err="1"/>
              <a:t>prohibition</a:t>
            </a:r>
            <a:r>
              <a:rPr lang="it-IT" dirty="0"/>
              <a:t> (for </a:t>
            </a:r>
            <a:r>
              <a:rPr lang="it-IT" dirty="0" err="1"/>
              <a:t>example</a:t>
            </a:r>
            <a:r>
              <a:rPr lang="it-IT" dirty="0"/>
              <a:t> of an activity or </a:t>
            </a:r>
            <a:r>
              <a:rPr lang="it-IT" dirty="0" err="1"/>
              <a:t>substances</a:t>
            </a:r>
            <a:r>
              <a:rPr lang="it-IT" dirty="0"/>
              <a:t>.</a:t>
            </a:r>
          </a:p>
        </p:txBody>
      </p:sp>
    </p:spTree>
    <p:extLst>
      <p:ext uri="{BB962C8B-B14F-4D97-AF65-F5344CB8AC3E}">
        <p14:creationId xmlns:p14="http://schemas.microsoft.com/office/powerpoint/2010/main" val="1202166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ork tools and supplies">
            <a:extLst>
              <a:ext uri="{FF2B5EF4-FFF2-40B4-BE49-F238E27FC236}">
                <a16:creationId xmlns:a16="http://schemas.microsoft.com/office/drawing/2014/main" id="{FDB3E861-AD23-BE15-5935-7BC1ACB2CD05}"/>
              </a:ext>
            </a:extLst>
          </p:cNvPr>
          <p:cNvPicPr>
            <a:picLocks noChangeAspect="1"/>
          </p:cNvPicPr>
          <p:nvPr/>
        </p:nvPicPr>
        <p:blipFill rotWithShape="1">
          <a:blip r:embed="rId2"/>
          <a:srcRect t="5838" r="6" b="9751"/>
          <a:stretch/>
        </p:blipFill>
        <p:spPr>
          <a:xfrm>
            <a:off x="1524" y="10"/>
            <a:ext cx="12188952" cy="6857990"/>
          </a:xfrm>
          <a:prstGeom prst="rect">
            <a:avLst/>
          </a:prstGeom>
        </p:spPr>
      </p:pic>
      <p:sp>
        <p:nvSpPr>
          <p:cNvPr id="11" name="Rectangle 10">
            <a:extLst>
              <a:ext uri="{FF2B5EF4-FFF2-40B4-BE49-F238E27FC236}">
                <a16:creationId xmlns:a16="http://schemas.microsoft.com/office/drawing/2014/main" id="{B7B54865-0417-4422-B63B-3E74C04CD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1" y="664432"/>
            <a:ext cx="6096000" cy="20608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4250C26A-DEFF-E249-BE86-CB9A1CFBDB59}"/>
              </a:ext>
            </a:extLst>
          </p:cNvPr>
          <p:cNvSpPr>
            <a:spLocks noGrp="1"/>
          </p:cNvSpPr>
          <p:nvPr>
            <p:ph type="title"/>
          </p:nvPr>
        </p:nvSpPr>
        <p:spPr>
          <a:xfrm>
            <a:off x="6677023" y="990599"/>
            <a:ext cx="4857751" cy="1563989"/>
          </a:xfrm>
        </p:spPr>
        <p:txBody>
          <a:bodyPr>
            <a:normAutofit/>
          </a:bodyPr>
          <a:lstStyle/>
          <a:p>
            <a:r>
              <a:rPr lang="en-GB" sz="3600" dirty="0"/>
              <a:t>The changing regulatory toolbox</a:t>
            </a:r>
          </a:p>
        </p:txBody>
      </p:sp>
      <p:sp>
        <p:nvSpPr>
          <p:cNvPr id="13" name="Rectangle 12">
            <a:extLst>
              <a:ext uri="{FF2B5EF4-FFF2-40B4-BE49-F238E27FC236}">
                <a16:creationId xmlns:a16="http://schemas.microsoft.com/office/drawing/2014/main" id="{4815D795-EBA0-4245-89F8-B459481683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1" y="2727295"/>
            <a:ext cx="6096000" cy="3456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egnaposto contenuto 2">
            <a:extLst>
              <a:ext uri="{FF2B5EF4-FFF2-40B4-BE49-F238E27FC236}">
                <a16:creationId xmlns:a16="http://schemas.microsoft.com/office/drawing/2014/main" id="{0C274447-9A51-3C52-4DA6-F5C126498A18}"/>
              </a:ext>
            </a:extLst>
          </p:cNvPr>
          <p:cNvSpPr>
            <a:spLocks noGrp="1"/>
          </p:cNvSpPr>
          <p:nvPr>
            <p:ph idx="1"/>
          </p:nvPr>
        </p:nvSpPr>
        <p:spPr>
          <a:xfrm>
            <a:off x="6677024" y="3071909"/>
            <a:ext cx="4924426" cy="2795492"/>
          </a:xfrm>
        </p:spPr>
        <p:txBody>
          <a:bodyPr vert="horz" lIns="91440" tIns="45720" rIns="91440" bIns="45720" rtlCol="0" anchor="t">
            <a:normAutofit/>
          </a:bodyPr>
          <a:lstStyle/>
          <a:p>
            <a:pPr>
              <a:lnSpc>
                <a:spcPct val="91000"/>
              </a:lnSpc>
            </a:pPr>
            <a:r>
              <a:rPr lang="en-GB" sz="1800" dirty="0"/>
              <a:t>The techniques that the European Union regulator for environmental issues are changed dramatically over the past 40 years.</a:t>
            </a:r>
          </a:p>
          <a:p>
            <a:pPr>
              <a:lnSpc>
                <a:spcPct val="91000"/>
              </a:lnSpc>
            </a:pPr>
            <a:r>
              <a:rPr lang="en-GB" sz="1800" dirty="0"/>
              <a:t>For around the 1st 20 years of its existence community environmental policy relied almost exclusively on what we might call traditional regulatory techniques.</a:t>
            </a:r>
          </a:p>
          <a:p>
            <a:pPr>
              <a:lnSpc>
                <a:spcPct val="91000"/>
              </a:lnSpc>
            </a:pPr>
            <a:endParaRPr lang="en-GB" sz="1800"/>
          </a:p>
        </p:txBody>
      </p:sp>
    </p:spTree>
    <p:extLst>
      <p:ext uri="{BB962C8B-B14F-4D97-AF65-F5344CB8AC3E}">
        <p14:creationId xmlns:p14="http://schemas.microsoft.com/office/powerpoint/2010/main" val="5894123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5">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lose up of beakers with solutions on a shelf in a lab">
            <a:extLst>
              <a:ext uri="{FF2B5EF4-FFF2-40B4-BE49-F238E27FC236}">
                <a16:creationId xmlns:a16="http://schemas.microsoft.com/office/drawing/2014/main" id="{0B48B88F-1110-72CC-8366-91404C1F25E2}"/>
              </a:ext>
            </a:extLst>
          </p:cNvPr>
          <p:cNvPicPr>
            <a:picLocks noChangeAspect="1"/>
          </p:cNvPicPr>
          <p:nvPr/>
        </p:nvPicPr>
        <p:blipFill rotWithShape="1">
          <a:blip r:embed="rId2"/>
          <a:srcRect t="15710" r="-1" b="-1"/>
          <a:stretch/>
        </p:blipFill>
        <p:spPr>
          <a:xfrm>
            <a:off x="1524" y="10"/>
            <a:ext cx="12188952" cy="6857990"/>
          </a:xfrm>
          <a:prstGeom prst="rect">
            <a:avLst/>
          </a:prstGeom>
        </p:spPr>
      </p:pic>
      <p:sp>
        <p:nvSpPr>
          <p:cNvPr id="22" name="Rectangle 17">
            <a:extLst>
              <a:ext uri="{FF2B5EF4-FFF2-40B4-BE49-F238E27FC236}">
                <a16:creationId xmlns:a16="http://schemas.microsoft.com/office/drawing/2014/main" id="{B7B54865-0417-4422-B63B-3E74C04CD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1" y="664432"/>
            <a:ext cx="6096000" cy="20608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DCEC1B01-3D67-C472-A933-8F38D49787E5}"/>
              </a:ext>
            </a:extLst>
          </p:cNvPr>
          <p:cNvSpPr>
            <a:spLocks noGrp="1"/>
          </p:cNvSpPr>
          <p:nvPr>
            <p:ph type="title"/>
          </p:nvPr>
        </p:nvSpPr>
        <p:spPr>
          <a:xfrm>
            <a:off x="6677023" y="990599"/>
            <a:ext cx="4857751" cy="1563989"/>
          </a:xfrm>
        </p:spPr>
        <p:txBody>
          <a:bodyPr>
            <a:normAutofit/>
          </a:bodyPr>
          <a:lstStyle/>
          <a:p>
            <a:r>
              <a:rPr lang="it-IT" sz="2600">
                <a:ea typeface="+mj-lt"/>
                <a:cs typeface="+mj-lt"/>
              </a:rPr>
              <a:t>DIRECT OR COMMAND AND CONTROL TECHNIQUES in </a:t>
            </a:r>
            <a:r>
              <a:rPr lang="it-IT" sz="2600" err="1">
                <a:ea typeface="+mj-lt"/>
                <a:cs typeface="+mj-lt"/>
              </a:rPr>
              <a:t>environmental</a:t>
            </a:r>
            <a:r>
              <a:rPr lang="it-IT" sz="2600">
                <a:ea typeface="+mj-lt"/>
                <a:cs typeface="+mj-lt"/>
              </a:rPr>
              <a:t> </a:t>
            </a:r>
            <a:r>
              <a:rPr lang="it-IT" sz="2600" err="1">
                <a:ea typeface="+mj-lt"/>
                <a:cs typeface="+mj-lt"/>
              </a:rPr>
              <a:t>law</a:t>
            </a:r>
            <a:endParaRPr lang="it-IT" sz="2600" err="1"/>
          </a:p>
        </p:txBody>
      </p:sp>
      <p:sp>
        <p:nvSpPr>
          <p:cNvPr id="20" name="Rectangle 19">
            <a:extLst>
              <a:ext uri="{FF2B5EF4-FFF2-40B4-BE49-F238E27FC236}">
                <a16:creationId xmlns:a16="http://schemas.microsoft.com/office/drawing/2014/main" id="{4815D795-EBA0-4245-89F8-B459481683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1" y="2727295"/>
            <a:ext cx="6096000" cy="3456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egnaposto contenuto 2">
            <a:extLst>
              <a:ext uri="{FF2B5EF4-FFF2-40B4-BE49-F238E27FC236}">
                <a16:creationId xmlns:a16="http://schemas.microsoft.com/office/drawing/2014/main" id="{4C233812-D2FB-26D7-05A7-29A93BA6B9A2}"/>
              </a:ext>
            </a:extLst>
          </p:cNvPr>
          <p:cNvSpPr>
            <a:spLocks noGrp="1"/>
          </p:cNvSpPr>
          <p:nvPr>
            <p:ph idx="1"/>
          </p:nvPr>
        </p:nvSpPr>
        <p:spPr>
          <a:xfrm>
            <a:off x="6677024" y="3071909"/>
            <a:ext cx="4924426" cy="2795492"/>
          </a:xfrm>
        </p:spPr>
        <p:txBody>
          <a:bodyPr vert="horz" lIns="91440" tIns="45720" rIns="91440" bIns="45720" rtlCol="0" anchor="t">
            <a:normAutofit/>
          </a:bodyPr>
          <a:lstStyle/>
          <a:p>
            <a:pPr>
              <a:lnSpc>
                <a:spcPct val="91000"/>
              </a:lnSpc>
            </a:pPr>
            <a:r>
              <a:rPr lang="en-GB" sz="2200" dirty="0"/>
              <a:t>The typical traditional model of direct regulation has, since the 1990s, been modified by two important trends in regulatory technique at European Union level.</a:t>
            </a:r>
          </a:p>
          <a:p>
            <a:pPr>
              <a:lnSpc>
                <a:spcPct val="91000"/>
              </a:lnSpc>
            </a:pPr>
            <a:endParaRPr lang="it-IT" sz="2200" dirty="0"/>
          </a:p>
        </p:txBody>
      </p:sp>
    </p:spTree>
    <p:extLst>
      <p:ext uri="{BB962C8B-B14F-4D97-AF65-F5344CB8AC3E}">
        <p14:creationId xmlns:p14="http://schemas.microsoft.com/office/powerpoint/2010/main" val="7188642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25EFA61-F0F8-4F4A-B750-81EE924F1D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344" y="0"/>
            <a:ext cx="7534655"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C0F7E560-6B97-DFA7-49E0-2BE445DAA524}"/>
              </a:ext>
            </a:extLst>
          </p:cNvPr>
          <p:cNvSpPr>
            <a:spLocks noGrp="1"/>
          </p:cNvSpPr>
          <p:nvPr>
            <p:ph type="title"/>
          </p:nvPr>
        </p:nvSpPr>
        <p:spPr>
          <a:xfrm>
            <a:off x="5300811" y="317500"/>
            <a:ext cx="5927576" cy="1701800"/>
          </a:xfrm>
        </p:spPr>
        <p:txBody>
          <a:bodyPr>
            <a:normAutofit/>
          </a:bodyPr>
          <a:lstStyle/>
          <a:p>
            <a:r>
              <a:rPr lang="it-IT" sz="3600" err="1"/>
              <a:t>Flexible</a:t>
            </a:r>
            <a:r>
              <a:rPr lang="it-IT" sz="3600"/>
              <a:t> Direct </a:t>
            </a:r>
            <a:r>
              <a:rPr lang="it-IT" sz="3600" err="1"/>
              <a:t>Regulation</a:t>
            </a:r>
            <a:r>
              <a:rPr lang="it-IT" sz="3600"/>
              <a:t>: framework </a:t>
            </a:r>
            <a:r>
              <a:rPr lang="it-IT" sz="3600" err="1"/>
              <a:t>directives</a:t>
            </a:r>
          </a:p>
        </p:txBody>
      </p:sp>
      <p:pic>
        <p:nvPicPr>
          <p:cNvPr id="5" name="Picture 4" descr="Wavy 3D patterns">
            <a:extLst>
              <a:ext uri="{FF2B5EF4-FFF2-40B4-BE49-F238E27FC236}">
                <a16:creationId xmlns:a16="http://schemas.microsoft.com/office/drawing/2014/main" id="{7E585C04-20BE-7246-A20E-D030EABE5C96}"/>
              </a:ext>
            </a:extLst>
          </p:cNvPr>
          <p:cNvPicPr>
            <a:picLocks noChangeAspect="1"/>
          </p:cNvPicPr>
          <p:nvPr/>
        </p:nvPicPr>
        <p:blipFill rotWithShape="1">
          <a:blip r:embed="rId2"/>
          <a:srcRect l="13654" r="41081" b="-3"/>
          <a:stretch/>
        </p:blipFill>
        <p:spPr>
          <a:xfrm>
            <a:off x="20" y="10"/>
            <a:ext cx="4657324" cy="6857990"/>
          </a:xfrm>
          <a:prstGeom prst="rect">
            <a:avLst/>
          </a:prstGeom>
        </p:spPr>
      </p:pic>
      <p:sp>
        <p:nvSpPr>
          <p:cNvPr id="3" name="Segnaposto contenuto 2">
            <a:extLst>
              <a:ext uri="{FF2B5EF4-FFF2-40B4-BE49-F238E27FC236}">
                <a16:creationId xmlns:a16="http://schemas.microsoft.com/office/drawing/2014/main" id="{958CBBB9-2539-AA8A-83F0-C50A569F349B}"/>
              </a:ext>
            </a:extLst>
          </p:cNvPr>
          <p:cNvSpPr>
            <a:spLocks noGrp="1"/>
          </p:cNvSpPr>
          <p:nvPr>
            <p:ph idx="1"/>
          </p:nvPr>
        </p:nvSpPr>
        <p:spPr>
          <a:xfrm>
            <a:off x="5300810" y="2587625"/>
            <a:ext cx="5927577" cy="3772693"/>
          </a:xfrm>
        </p:spPr>
        <p:txBody>
          <a:bodyPr vert="horz" lIns="91440" tIns="45720" rIns="91440" bIns="45720" rtlCol="0" anchor="t">
            <a:normAutofit/>
          </a:bodyPr>
          <a:lstStyle/>
          <a:p>
            <a:pPr>
              <a:lnSpc>
                <a:spcPct val="91000"/>
              </a:lnSpc>
            </a:pPr>
            <a:r>
              <a:rPr lang="it-IT" sz="2200" dirty="0"/>
              <a:t>The first </a:t>
            </a:r>
            <a:r>
              <a:rPr lang="it-IT" sz="2200" dirty="0" err="1"/>
              <a:t>is</a:t>
            </a:r>
            <a:r>
              <a:rPr lang="it-IT" sz="2200" dirty="0"/>
              <a:t> the </a:t>
            </a:r>
            <a:r>
              <a:rPr lang="it-IT" sz="2200" dirty="0">
                <a:solidFill>
                  <a:srgbClr val="C00000"/>
                </a:solidFill>
              </a:rPr>
              <a:t>trend </a:t>
            </a:r>
            <a:r>
              <a:rPr lang="it-IT" sz="2200" dirty="0" err="1">
                <a:solidFill>
                  <a:srgbClr val="C00000"/>
                </a:solidFill>
              </a:rPr>
              <a:t>towards</a:t>
            </a:r>
            <a:r>
              <a:rPr lang="it-IT" sz="2200" dirty="0">
                <a:solidFill>
                  <a:srgbClr val="C00000"/>
                </a:solidFill>
              </a:rPr>
              <a:t> </a:t>
            </a:r>
            <a:r>
              <a:rPr lang="it-IT" sz="2200" dirty="0" err="1">
                <a:solidFill>
                  <a:srgbClr val="C00000"/>
                </a:solidFill>
              </a:rPr>
              <a:t>flexibility</a:t>
            </a:r>
            <a:r>
              <a:rPr lang="it-IT" sz="2200" dirty="0">
                <a:solidFill>
                  <a:srgbClr val="C00000"/>
                </a:solidFill>
              </a:rPr>
              <a:t> in </a:t>
            </a:r>
            <a:r>
              <a:rPr lang="it-IT" sz="2200" dirty="0" err="1">
                <a:solidFill>
                  <a:srgbClr val="C00000"/>
                </a:solidFill>
              </a:rPr>
              <a:t>direct</a:t>
            </a:r>
            <a:r>
              <a:rPr lang="it-IT" sz="2200" dirty="0">
                <a:solidFill>
                  <a:srgbClr val="C00000"/>
                </a:solidFill>
              </a:rPr>
              <a:t> </a:t>
            </a:r>
            <a:r>
              <a:rPr lang="it-IT" sz="2200" dirty="0" err="1">
                <a:solidFill>
                  <a:srgbClr val="C00000"/>
                </a:solidFill>
              </a:rPr>
              <a:t>regulation</a:t>
            </a:r>
            <a:r>
              <a:rPr lang="it-IT" sz="2200" dirty="0">
                <a:solidFill>
                  <a:srgbClr val="C00000"/>
                </a:solidFill>
              </a:rPr>
              <a:t>:</a:t>
            </a:r>
          </a:p>
          <a:p>
            <a:pPr marL="457200" indent="-457200">
              <a:lnSpc>
                <a:spcPct val="91000"/>
              </a:lnSpc>
              <a:buFont typeface="Calibri" panose="020B0604020202020204" pitchFamily="34" charset="0"/>
              <a:buChar char="-"/>
            </a:pPr>
            <a:r>
              <a:rPr lang="it-IT" sz="2200" dirty="0"/>
              <a:t>A </a:t>
            </a:r>
            <a:r>
              <a:rPr lang="it-IT" sz="2200" dirty="0" err="1"/>
              <a:t>traditional</a:t>
            </a:r>
            <a:r>
              <a:rPr lang="it-IT" sz="2200" dirty="0"/>
              <a:t> </a:t>
            </a:r>
            <a:r>
              <a:rPr lang="it-IT" sz="2200" dirty="0" err="1"/>
              <a:t>directive</a:t>
            </a:r>
            <a:r>
              <a:rPr lang="it-IT" sz="2200" dirty="0"/>
              <a:t> </a:t>
            </a:r>
            <a:r>
              <a:rPr lang="it-IT" sz="2200" dirty="0" err="1"/>
              <a:t>that</a:t>
            </a:r>
            <a:r>
              <a:rPr lang="it-IT" sz="2200" dirty="0"/>
              <a:t> set out the </a:t>
            </a:r>
            <a:r>
              <a:rPr lang="it-IT" sz="2200" dirty="0" err="1"/>
              <a:t>essential</a:t>
            </a:r>
            <a:r>
              <a:rPr lang="it-IT" sz="2200" dirty="0"/>
              <a:t> </a:t>
            </a:r>
            <a:r>
              <a:rPr lang="it-IT" sz="2200" dirty="0" err="1"/>
              <a:t>principles</a:t>
            </a:r>
            <a:r>
              <a:rPr lang="it-IT" sz="2200" dirty="0"/>
              <a:t> and </a:t>
            </a:r>
            <a:r>
              <a:rPr lang="it-IT" sz="2200" dirty="0" err="1"/>
              <a:t>regulatory</a:t>
            </a:r>
            <a:r>
              <a:rPr lang="it-IT" sz="2200" dirty="0"/>
              <a:t> </a:t>
            </a:r>
            <a:r>
              <a:rPr lang="it-IT" sz="2200" dirty="0" err="1"/>
              <a:t>architecture</a:t>
            </a:r>
            <a:r>
              <a:rPr lang="it-IT" sz="2200" dirty="0"/>
              <a:t> for the field </a:t>
            </a:r>
            <a:r>
              <a:rPr lang="it-IT" sz="2200" dirty="0" err="1"/>
              <a:t>covered</a:t>
            </a:r>
            <a:endParaRPr lang="it-IT" sz="2200" dirty="0"/>
          </a:p>
          <a:p>
            <a:pPr marL="457200" indent="-457200">
              <a:lnSpc>
                <a:spcPct val="91000"/>
              </a:lnSpc>
              <a:buFont typeface="Calibri" panose="020B0604020202020204" pitchFamily="34" charset="0"/>
              <a:buChar char="-"/>
            </a:pPr>
            <a:r>
              <a:rPr lang="it-IT" sz="2200" dirty="0"/>
              <a:t>An </a:t>
            </a:r>
            <a:r>
              <a:rPr lang="it-IT" sz="2200" dirty="0" err="1"/>
              <a:t>other</a:t>
            </a:r>
            <a:r>
              <a:rPr lang="it-IT" sz="2200" dirty="0"/>
              <a:t> Directive (a </a:t>
            </a:r>
            <a:r>
              <a:rPr lang="it-IT" sz="2200" dirty="0" err="1"/>
              <a:t>daughter</a:t>
            </a:r>
            <a:r>
              <a:rPr lang="it-IT" sz="2200" dirty="0"/>
              <a:t> </a:t>
            </a:r>
            <a:r>
              <a:rPr lang="it-IT" sz="2200" dirty="0" err="1"/>
              <a:t>directive</a:t>
            </a:r>
            <a:r>
              <a:rPr lang="it-IT" sz="2200" dirty="0"/>
              <a:t>) </a:t>
            </a:r>
            <a:r>
              <a:rPr lang="it-IT" sz="2200" dirty="0" err="1"/>
              <a:t>flesh</a:t>
            </a:r>
            <a:r>
              <a:rPr lang="it-IT" sz="2200" dirty="0"/>
              <a:t> out the </a:t>
            </a:r>
            <a:r>
              <a:rPr lang="it-IT" sz="2200" dirty="0" err="1"/>
              <a:t>detail</a:t>
            </a:r>
            <a:r>
              <a:rPr lang="it-IT" sz="2200" dirty="0"/>
              <a:t> for </a:t>
            </a:r>
            <a:r>
              <a:rPr lang="it-IT" sz="2200" dirty="0" err="1"/>
              <a:t>particular</a:t>
            </a:r>
            <a:r>
              <a:rPr lang="it-IT" sz="2200" dirty="0"/>
              <a:t> sub-fields, </a:t>
            </a:r>
            <a:r>
              <a:rPr lang="it-IT" sz="2200" dirty="0" err="1"/>
              <a:t>leaving</a:t>
            </a:r>
            <a:r>
              <a:rPr lang="it-IT" sz="2200" dirty="0"/>
              <a:t> MS with a </a:t>
            </a:r>
            <a:r>
              <a:rPr lang="it-IT" sz="2200" dirty="0" err="1"/>
              <a:t>significant</a:t>
            </a:r>
            <a:r>
              <a:rPr lang="it-IT" sz="2200" dirty="0"/>
              <a:t> degree of </a:t>
            </a:r>
            <a:r>
              <a:rPr lang="it-IT" sz="2200" dirty="0" err="1"/>
              <a:t>discretion</a:t>
            </a:r>
            <a:r>
              <a:rPr lang="it-IT" sz="2200" dirty="0"/>
              <a:t> on </a:t>
            </a:r>
            <a:r>
              <a:rPr lang="it-IT" sz="2200" dirty="0" err="1"/>
              <a:t>how</a:t>
            </a:r>
            <a:r>
              <a:rPr lang="it-IT" sz="2200" dirty="0"/>
              <a:t> to </a:t>
            </a:r>
            <a:r>
              <a:rPr lang="it-IT" sz="2200" dirty="0" err="1"/>
              <a:t>implement</a:t>
            </a:r>
            <a:r>
              <a:rPr lang="it-IT" sz="2200" dirty="0"/>
              <a:t> the </a:t>
            </a:r>
            <a:r>
              <a:rPr lang="it-IT" sz="2200" dirty="0" err="1"/>
              <a:t>objectives</a:t>
            </a:r>
            <a:r>
              <a:rPr lang="it-IT" sz="2200" dirty="0"/>
              <a:t> of the Directive.</a:t>
            </a:r>
          </a:p>
        </p:txBody>
      </p:sp>
    </p:spTree>
    <p:extLst>
      <p:ext uri="{BB962C8B-B14F-4D97-AF65-F5344CB8AC3E}">
        <p14:creationId xmlns:p14="http://schemas.microsoft.com/office/powerpoint/2010/main" val="42564320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Exclamation mark on a yellow background">
            <a:extLst>
              <a:ext uri="{FF2B5EF4-FFF2-40B4-BE49-F238E27FC236}">
                <a16:creationId xmlns:a16="http://schemas.microsoft.com/office/drawing/2014/main" id="{0252DC57-727B-FFDD-ADD2-8122B50C8640}"/>
              </a:ext>
            </a:extLst>
          </p:cNvPr>
          <p:cNvPicPr>
            <a:picLocks noChangeAspect="1"/>
          </p:cNvPicPr>
          <p:nvPr/>
        </p:nvPicPr>
        <p:blipFill rotWithShape="1">
          <a:blip r:embed="rId2"/>
          <a:srcRect t="24980" r="6" b="6"/>
          <a:stretch/>
        </p:blipFill>
        <p:spPr>
          <a:xfrm>
            <a:off x="1524" y="10"/>
            <a:ext cx="12188952" cy="6857990"/>
          </a:xfrm>
          <a:prstGeom prst="rect">
            <a:avLst/>
          </a:prstGeom>
        </p:spPr>
      </p:pic>
      <p:sp>
        <p:nvSpPr>
          <p:cNvPr id="11" name="Rectangle 10">
            <a:extLst>
              <a:ext uri="{FF2B5EF4-FFF2-40B4-BE49-F238E27FC236}">
                <a16:creationId xmlns:a16="http://schemas.microsoft.com/office/drawing/2014/main" id="{B7B54865-0417-4422-B63B-3E74C04CD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1" y="664432"/>
            <a:ext cx="6096000" cy="20608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5EEE0F0E-EC97-1BD5-ED22-4ECDE3531ECA}"/>
              </a:ext>
            </a:extLst>
          </p:cNvPr>
          <p:cNvSpPr>
            <a:spLocks noGrp="1"/>
          </p:cNvSpPr>
          <p:nvPr>
            <p:ph type="title"/>
          </p:nvPr>
        </p:nvSpPr>
        <p:spPr>
          <a:xfrm>
            <a:off x="6677023" y="990599"/>
            <a:ext cx="4857751" cy="1563989"/>
          </a:xfrm>
        </p:spPr>
        <p:txBody>
          <a:bodyPr>
            <a:normAutofit/>
          </a:bodyPr>
          <a:lstStyle/>
          <a:p>
            <a:r>
              <a:rPr lang="it-IT" sz="4100" dirty="0" err="1"/>
              <a:t>Proceduralised</a:t>
            </a:r>
            <a:r>
              <a:rPr lang="it-IT" sz="4100" dirty="0"/>
              <a:t> Direct </a:t>
            </a:r>
            <a:r>
              <a:rPr lang="it-IT" sz="4100" dirty="0" err="1"/>
              <a:t>regulation</a:t>
            </a:r>
          </a:p>
        </p:txBody>
      </p:sp>
      <p:sp>
        <p:nvSpPr>
          <p:cNvPr id="13" name="Rectangle 12">
            <a:extLst>
              <a:ext uri="{FF2B5EF4-FFF2-40B4-BE49-F238E27FC236}">
                <a16:creationId xmlns:a16="http://schemas.microsoft.com/office/drawing/2014/main" id="{4815D795-EBA0-4245-89F8-B459481683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1" y="2727295"/>
            <a:ext cx="6096000" cy="3456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egnaposto contenuto 2">
            <a:extLst>
              <a:ext uri="{FF2B5EF4-FFF2-40B4-BE49-F238E27FC236}">
                <a16:creationId xmlns:a16="http://schemas.microsoft.com/office/drawing/2014/main" id="{71A28386-93C1-DB0F-6126-371D4AFFDF71}"/>
              </a:ext>
            </a:extLst>
          </p:cNvPr>
          <p:cNvSpPr>
            <a:spLocks noGrp="1"/>
          </p:cNvSpPr>
          <p:nvPr>
            <p:ph idx="1"/>
          </p:nvPr>
        </p:nvSpPr>
        <p:spPr>
          <a:xfrm>
            <a:off x="6677024" y="3071909"/>
            <a:ext cx="4924426" cy="2795492"/>
          </a:xfrm>
        </p:spPr>
        <p:txBody>
          <a:bodyPr vert="horz" lIns="91440" tIns="45720" rIns="91440" bIns="45720" rtlCol="0" anchor="t">
            <a:normAutofit/>
          </a:bodyPr>
          <a:lstStyle/>
          <a:p>
            <a:pPr>
              <a:lnSpc>
                <a:spcPct val="91000"/>
              </a:lnSpc>
            </a:pPr>
            <a:r>
              <a:rPr lang="en-GB" sz="2000" dirty="0"/>
              <a:t>A second important regulatory trend is the trend towards </a:t>
            </a:r>
            <a:r>
              <a:rPr lang="en-GB" sz="2000" dirty="0" err="1">
                <a:solidFill>
                  <a:srgbClr val="C00000"/>
                </a:solidFill>
              </a:rPr>
              <a:t>proceduralization</a:t>
            </a:r>
            <a:r>
              <a:rPr lang="en-GB" sz="2000" dirty="0">
                <a:solidFill>
                  <a:srgbClr val="C00000"/>
                </a:solidFill>
              </a:rPr>
              <a:t> of direct regulation</a:t>
            </a:r>
            <a:r>
              <a:rPr lang="en-GB" sz="2000" dirty="0"/>
              <a:t> that is to say the use of direct regulation not to set down substantive standards per se, but rather to establish procedures aimed at evaluating the effects of regulatory or administrative action on the environment</a:t>
            </a:r>
          </a:p>
        </p:txBody>
      </p:sp>
    </p:spTree>
    <p:extLst>
      <p:ext uri="{BB962C8B-B14F-4D97-AF65-F5344CB8AC3E}">
        <p14:creationId xmlns:p14="http://schemas.microsoft.com/office/powerpoint/2010/main" val="471008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58FB36D-73B3-45EF-8CD4-221CCC8BE0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D7835D7-DF12-420F-843A-1C5083D2B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5EEE0F0E-EC97-1BD5-ED22-4ECDE3531ECA}"/>
              </a:ext>
            </a:extLst>
          </p:cNvPr>
          <p:cNvSpPr>
            <a:spLocks noGrp="1"/>
          </p:cNvSpPr>
          <p:nvPr>
            <p:ph type="title"/>
          </p:nvPr>
        </p:nvSpPr>
        <p:spPr>
          <a:xfrm>
            <a:off x="960120" y="317814"/>
            <a:ext cx="10268712" cy="1700784"/>
          </a:xfrm>
        </p:spPr>
        <p:txBody>
          <a:bodyPr>
            <a:normAutofit/>
          </a:bodyPr>
          <a:lstStyle/>
          <a:p>
            <a:r>
              <a:rPr lang="it-IT" sz="5600" err="1"/>
              <a:t>Proceduralised</a:t>
            </a:r>
            <a:r>
              <a:rPr lang="it-IT" sz="5600"/>
              <a:t> Direct </a:t>
            </a:r>
            <a:r>
              <a:rPr lang="it-IT" sz="5600" err="1"/>
              <a:t>regulation</a:t>
            </a:r>
          </a:p>
        </p:txBody>
      </p:sp>
      <p:sp>
        <p:nvSpPr>
          <p:cNvPr id="3" name="Segnaposto contenuto 2">
            <a:extLst>
              <a:ext uri="{FF2B5EF4-FFF2-40B4-BE49-F238E27FC236}">
                <a16:creationId xmlns:a16="http://schemas.microsoft.com/office/drawing/2014/main" id="{71A28386-93C1-DB0F-6126-371D4AFFDF71}"/>
              </a:ext>
            </a:extLst>
          </p:cNvPr>
          <p:cNvSpPr>
            <a:spLocks noGrp="1"/>
          </p:cNvSpPr>
          <p:nvPr>
            <p:ph idx="1"/>
          </p:nvPr>
        </p:nvSpPr>
        <p:spPr>
          <a:xfrm>
            <a:off x="960120" y="2784143"/>
            <a:ext cx="5782586" cy="3433031"/>
          </a:xfrm>
        </p:spPr>
        <p:txBody>
          <a:bodyPr vert="horz" lIns="91440" tIns="45720" rIns="91440" bIns="45720" rtlCol="0" anchor="t">
            <a:normAutofit/>
          </a:bodyPr>
          <a:lstStyle/>
          <a:p>
            <a:r>
              <a:rPr lang="en-GB" sz="2800" dirty="0"/>
              <a:t>The trend towards </a:t>
            </a:r>
            <a:r>
              <a:rPr lang="en-GB" sz="2800" err="1"/>
              <a:t>proceduralisation</a:t>
            </a:r>
            <a:r>
              <a:rPr lang="en-GB" sz="2800" dirty="0"/>
              <a:t>, participation and consultation is evident in the 1998 UNECE Aarhus convention.</a:t>
            </a:r>
          </a:p>
        </p:txBody>
      </p:sp>
      <p:pic>
        <p:nvPicPr>
          <p:cNvPr id="5" name="Picture 4" descr="Exclamation mark on a yellow background">
            <a:extLst>
              <a:ext uri="{FF2B5EF4-FFF2-40B4-BE49-F238E27FC236}">
                <a16:creationId xmlns:a16="http://schemas.microsoft.com/office/drawing/2014/main" id="{0252DC57-727B-FFDD-ADD2-8122B50C8640}"/>
              </a:ext>
            </a:extLst>
          </p:cNvPr>
          <p:cNvPicPr>
            <a:picLocks noChangeAspect="1"/>
          </p:cNvPicPr>
          <p:nvPr/>
        </p:nvPicPr>
        <p:blipFill rotWithShape="1">
          <a:blip r:embed="rId2"/>
          <a:srcRect l="10555"/>
          <a:stretch/>
        </p:blipFill>
        <p:spPr>
          <a:xfrm>
            <a:off x="7533136" y="2852382"/>
            <a:ext cx="4012870" cy="3364792"/>
          </a:xfrm>
          <a:prstGeom prst="rect">
            <a:avLst/>
          </a:prstGeom>
        </p:spPr>
      </p:pic>
    </p:spTree>
    <p:extLst>
      <p:ext uri="{BB962C8B-B14F-4D97-AF65-F5344CB8AC3E}">
        <p14:creationId xmlns:p14="http://schemas.microsoft.com/office/powerpoint/2010/main" val="17624387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lue painted factory">
            <a:extLst>
              <a:ext uri="{FF2B5EF4-FFF2-40B4-BE49-F238E27FC236}">
                <a16:creationId xmlns:a16="http://schemas.microsoft.com/office/drawing/2014/main" id="{0EEEAC13-1409-FD88-4591-EDC3A52322D3}"/>
              </a:ext>
            </a:extLst>
          </p:cNvPr>
          <p:cNvPicPr>
            <a:picLocks noChangeAspect="1"/>
          </p:cNvPicPr>
          <p:nvPr/>
        </p:nvPicPr>
        <p:blipFill rotWithShape="1">
          <a:blip r:embed="rId2"/>
          <a:srcRect t="15582" r="6" b="6"/>
          <a:stretch/>
        </p:blipFill>
        <p:spPr>
          <a:xfrm>
            <a:off x="1524" y="10"/>
            <a:ext cx="12188952" cy="6857990"/>
          </a:xfrm>
          <a:prstGeom prst="rect">
            <a:avLst/>
          </a:prstGeom>
        </p:spPr>
      </p:pic>
      <p:sp>
        <p:nvSpPr>
          <p:cNvPr id="11" name="Rectangle 10">
            <a:extLst>
              <a:ext uri="{FF2B5EF4-FFF2-40B4-BE49-F238E27FC236}">
                <a16:creationId xmlns:a16="http://schemas.microsoft.com/office/drawing/2014/main" id="{B7B54865-0417-4422-B63B-3E74C04CD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1" y="664432"/>
            <a:ext cx="6096000" cy="20608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25D364D3-F740-5B56-90D1-8CEE36689F44}"/>
              </a:ext>
            </a:extLst>
          </p:cNvPr>
          <p:cNvSpPr>
            <a:spLocks noGrp="1"/>
          </p:cNvSpPr>
          <p:nvPr>
            <p:ph type="title"/>
          </p:nvPr>
        </p:nvSpPr>
        <p:spPr>
          <a:xfrm>
            <a:off x="6677023" y="990599"/>
            <a:ext cx="4857751" cy="1563989"/>
          </a:xfrm>
        </p:spPr>
        <p:txBody>
          <a:bodyPr>
            <a:normAutofit/>
          </a:bodyPr>
          <a:lstStyle/>
          <a:p>
            <a:r>
              <a:rPr lang="it-IT" sz="3100"/>
              <a:t>The </a:t>
            </a:r>
            <a:r>
              <a:rPr lang="it-IT" sz="3100" err="1"/>
              <a:t>pros</a:t>
            </a:r>
            <a:r>
              <a:rPr lang="it-IT" sz="3100"/>
              <a:t> and cons of </a:t>
            </a:r>
            <a:r>
              <a:rPr lang="it-IT" sz="3100" err="1"/>
              <a:t>direct</a:t>
            </a:r>
            <a:r>
              <a:rPr lang="it-IT" sz="3100"/>
              <a:t> </a:t>
            </a:r>
            <a:r>
              <a:rPr lang="it-IT" sz="3100" err="1"/>
              <a:t>environmental</a:t>
            </a:r>
            <a:r>
              <a:rPr lang="it-IT" sz="3100"/>
              <a:t> </a:t>
            </a:r>
            <a:r>
              <a:rPr lang="it-IT" sz="3100" err="1"/>
              <a:t>regulation</a:t>
            </a:r>
            <a:endParaRPr lang="it-IT" sz="3100"/>
          </a:p>
        </p:txBody>
      </p:sp>
      <p:sp>
        <p:nvSpPr>
          <p:cNvPr id="13" name="Rectangle 12">
            <a:extLst>
              <a:ext uri="{FF2B5EF4-FFF2-40B4-BE49-F238E27FC236}">
                <a16:creationId xmlns:a16="http://schemas.microsoft.com/office/drawing/2014/main" id="{4815D795-EBA0-4245-89F8-B459481683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1" y="2727295"/>
            <a:ext cx="6096000" cy="3456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egnaposto contenuto 2">
            <a:extLst>
              <a:ext uri="{FF2B5EF4-FFF2-40B4-BE49-F238E27FC236}">
                <a16:creationId xmlns:a16="http://schemas.microsoft.com/office/drawing/2014/main" id="{679740AF-2C9E-9039-3E0F-E8D20EA687A0}"/>
              </a:ext>
            </a:extLst>
          </p:cNvPr>
          <p:cNvSpPr>
            <a:spLocks noGrp="1"/>
          </p:cNvSpPr>
          <p:nvPr>
            <p:ph idx="1"/>
          </p:nvPr>
        </p:nvSpPr>
        <p:spPr>
          <a:xfrm>
            <a:off x="6677024" y="3071909"/>
            <a:ext cx="4924426" cy="2795492"/>
          </a:xfrm>
        </p:spPr>
        <p:txBody>
          <a:bodyPr vert="horz" lIns="91440" tIns="45720" rIns="91440" bIns="45720" rtlCol="0" anchor="t">
            <a:normAutofit/>
          </a:bodyPr>
          <a:lstStyle/>
          <a:p>
            <a:pPr>
              <a:lnSpc>
                <a:spcPct val="91000"/>
              </a:lnSpc>
            </a:pPr>
            <a:r>
              <a:rPr lang="en-US" sz="2200" dirty="0"/>
              <a:t>Direct regulation is well-suited to certain areas of environmental regulation:</a:t>
            </a:r>
          </a:p>
          <a:p>
            <a:pPr marL="457200" indent="-457200">
              <a:lnSpc>
                <a:spcPct val="91000"/>
              </a:lnSpc>
              <a:buChar char="•"/>
            </a:pPr>
            <a:r>
              <a:rPr lang="en-US" sz="2200" dirty="0"/>
              <a:t>setting pollution limits for specific installation (e.g.: larger industrial installations as covered by the industrial emissions directive)</a:t>
            </a:r>
          </a:p>
        </p:txBody>
      </p:sp>
    </p:spTree>
    <p:extLst>
      <p:ext uri="{BB962C8B-B14F-4D97-AF65-F5344CB8AC3E}">
        <p14:creationId xmlns:p14="http://schemas.microsoft.com/office/powerpoint/2010/main" val="36340271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unset at cornfields">
            <a:extLst>
              <a:ext uri="{FF2B5EF4-FFF2-40B4-BE49-F238E27FC236}">
                <a16:creationId xmlns:a16="http://schemas.microsoft.com/office/drawing/2014/main" id="{2C5A7151-44D3-9C3A-D780-2F7F80BA82A7}"/>
              </a:ext>
            </a:extLst>
          </p:cNvPr>
          <p:cNvPicPr>
            <a:picLocks noChangeAspect="1"/>
          </p:cNvPicPr>
          <p:nvPr/>
        </p:nvPicPr>
        <p:blipFill rotWithShape="1">
          <a:blip r:embed="rId2"/>
          <a:srcRect t="37178" r="6" b="269"/>
          <a:stretch/>
        </p:blipFill>
        <p:spPr>
          <a:xfrm>
            <a:off x="1524" y="10"/>
            <a:ext cx="12188952" cy="6857990"/>
          </a:xfrm>
          <a:prstGeom prst="rect">
            <a:avLst/>
          </a:prstGeom>
        </p:spPr>
      </p:pic>
      <p:sp>
        <p:nvSpPr>
          <p:cNvPr id="11" name="Rectangle 10">
            <a:extLst>
              <a:ext uri="{FF2B5EF4-FFF2-40B4-BE49-F238E27FC236}">
                <a16:creationId xmlns:a16="http://schemas.microsoft.com/office/drawing/2014/main" id="{B7B54865-0417-4422-B63B-3E74C04CD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1" y="664432"/>
            <a:ext cx="6096000" cy="20608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F9FC5B49-A066-B08D-8018-71ED80FC8DB4}"/>
              </a:ext>
            </a:extLst>
          </p:cNvPr>
          <p:cNvSpPr>
            <a:spLocks noGrp="1"/>
          </p:cNvSpPr>
          <p:nvPr>
            <p:ph type="title"/>
          </p:nvPr>
        </p:nvSpPr>
        <p:spPr>
          <a:xfrm>
            <a:off x="6677023" y="990599"/>
            <a:ext cx="4857751" cy="1563989"/>
          </a:xfrm>
        </p:spPr>
        <p:txBody>
          <a:bodyPr>
            <a:normAutofit/>
          </a:bodyPr>
          <a:lstStyle/>
          <a:p>
            <a:r>
              <a:rPr lang="it-IT" sz="3100" dirty="0">
                <a:ea typeface="+mj-lt"/>
                <a:cs typeface="+mj-lt"/>
              </a:rPr>
              <a:t>THE PROS AND CONS OF DIRECT ENVIRONMENTAL REGULATION</a:t>
            </a:r>
            <a:endParaRPr lang="it-IT" sz="3100"/>
          </a:p>
        </p:txBody>
      </p:sp>
      <p:sp>
        <p:nvSpPr>
          <p:cNvPr id="13" name="Rectangle 12">
            <a:extLst>
              <a:ext uri="{FF2B5EF4-FFF2-40B4-BE49-F238E27FC236}">
                <a16:creationId xmlns:a16="http://schemas.microsoft.com/office/drawing/2014/main" id="{4815D795-EBA0-4245-89F8-B459481683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1" y="2727295"/>
            <a:ext cx="6096000" cy="3456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egnaposto contenuto 2">
            <a:extLst>
              <a:ext uri="{FF2B5EF4-FFF2-40B4-BE49-F238E27FC236}">
                <a16:creationId xmlns:a16="http://schemas.microsoft.com/office/drawing/2014/main" id="{F44DAF6D-A5CF-D7D8-3D6A-F0EFB41858BF}"/>
              </a:ext>
            </a:extLst>
          </p:cNvPr>
          <p:cNvSpPr>
            <a:spLocks noGrp="1"/>
          </p:cNvSpPr>
          <p:nvPr>
            <p:ph idx="1"/>
          </p:nvPr>
        </p:nvSpPr>
        <p:spPr>
          <a:xfrm>
            <a:off x="6677024" y="3071909"/>
            <a:ext cx="4924426" cy="2795492"/>
          </a:xfrm>
        </p:spPr>
        <p:txBody>
          <a:bodyPr vert="horz" lIns="91440" tIns="45720" rIns="91440" bIns="45720" rtlCol="0">
            <a:normAutofit/>
          </a:bodyPr>
          <a:lstStyle/>
          <a:p>
            <a:pPr>
              <a:lnSpc>
                <a:spcPct val="91000"/>
              </a:lnSpc>
            </a:pPr>
            <a:r>
              <a:rPr lang="it-IT" dirty="0"/>
              <a:t>In </a:t>
            </a:r>
            <a:r>
              <a:rPr lang="it-IT" dirty="0" err="1"/>
              <a:t>this</a:t>
            </a:r>
            <a:r>
              <a:rPr lang="it-IT" dirty="0"/>
              <a:t> fields, market </a:t>
            </a:r>
            <a:r>
              <a:rPr lang="it-IT" dirty="0" err="1"/>
              <a:t>mechanism</a:t>
            </a:r>
            <a:r>
              <a:rPr lang="it-IT" dirty="0"/>
              <a:t> and private </a:t>
            </a:r>
            <a:r>
              <a:rPr lang="it-IT" dirty="0" err="1"/>
              <a:t>law</a:t>
            </a:r>
            <a:r>
              <a:rPr lang="it-IT" dirty="0"/>
              <a:t> </a:t>
            </a:r>
            <a:r>
              <a:rPr lang="it-IT" dirty="0" err="1"/>
              <a:t>rights</a:t>
            </a:r>
            <a:r>
              <a:rPr lang="it-IT" dirty="0"/>
              <a:t> </a:t>
            </a:r>
            <a:r>
              <a:rPr lang="it-IT" dirty="0" err="1"/>
              <a:t>have</a:t>
            </a:r>
            <a:r>
              <a:rPr lang="it-IT" dirty="0"/>
              <a:t> </a:t>
            </a:r>
            <a:r>
              <a:rPr lang="it-IT" dirty="0" err="1"/>
              <a:t>traditionally</a:t>
            </a:r>
            <a:r>
              <a:rPr lang="it-IT" dirty="0"/>
              <a:t> </a:t>
            </a:r>
            <a:r>
              <a:rPr lang="it-IT" dirty="0" err="1"/>
              <a:t>been</a:t>
            </a:r>
            <a:r>
              <a:rPr lang="it-IT" dirty="0"/>
              <a:t> </a:t>
            </a:r>
            <a:r>
              <a:rPr lang="it-IT" dirty="0" err="1"/>
              <a:t>regarded</a:t>
            </a:r>
            <a:r>
              <a:rPr lang="it-IT" dirty="0"/>
              <a:t> </a:t>
            </a:r>
            <a:r>
              <a:rPr lang="it-IT" dirty="0" err="1"/>
              <a:t>as</a:t>
            </a:r>
            <a:r>
              <a:rPr lang="it-IT" dirty="0"/>
              <a:t> </a:t>
            </a:r>
            <a:r>
              <a:rPr lang="it-IT" dirty="0" err="1"/>
              <a:t>insufficient</a:t>
            </a:r>
            <a:r>
              <a:rPr lang="it-IT" dirty="0"/>
              <a:t> to </a:t>
            </a:r>
            <a:r>
              <a:rPr lang="it-IT" dirty="0" err="1"/>
              <a:t>achieve</a:t>
            </a:r>
            <a:r>
              <a:rPr lang="it-IT" dirty="0"/>
              <a:t> </a:t>
            </a:r>
            <a:r>
              <a:rPr lang="it-IT" dirty="0" err="1"/>
              <a:t>protection</a:t>
            </a:r>
            <a:r>
              <a:rPr lang="it-IT" dirty="0"/>
              <a:t> of </a:t>
            </a:r>
            <a:r>
              <a:rPr lang="it-IT" dirty="0" err="1"/>
              <a:t>natural</a:t>
            </a:r>
            <a:r>
              <a:rPr lang="it-IT" dirty="0"/>
              <a:t> </a:t>
            </a:r>
            <a:r>
              <a:rPr lang="it-IT" dirty="0" err="1"/>
              <a:t>resources</a:t>
            </a:r>
            <a:r>
              <a:rPr lang="it-IT" dirty="0"/>
              <a:t> and </a:t>
            </a:r>
            <a:r>
              <a:rPr lang="it-IT" dirty="0" err="1"/>
              <a:t>preservation</a:t>
            </a:r>
            <a:r>
              <a:rPr lang="it-IT" dirty="0"/>
              <a:t> of </a:t>
            </a:r>
            <a:r>
              <a:rPr lang="it-IT" dirty="0" err="1"/>
              <a:t>biodiversity</a:t>
            </a:r>
            <a:r>
              <a:rPr lang="it-IT" dirty="0"/>
              <a:t>. </a:t>
            </a:r>
          </a:p>
        </p:txBody>
      </p:sp>
    </p:spTree>
    <p:extLst>
      <p:ext uri="{BB962C8B-B14F-4D97-AF65-F5344CB8AC3E}">
        <p14:creationId xmlns:p14="http://schemas.microsoft.com/office/powerpoint/2010/main" val="208834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ny question marks on black background">
            <a:extLst>
              <a:ext uri="{FF2B5EF4-FFF2-40B4-BE49-F238E27FC236}">
                <a16:creationId xmlns:a16="http://schemas.microsoft.com/office/drawing/2014/main" id="{CFD9D3DB-5679-6F68-A15D-26C634435764}"/>
              </a:ext>
            </a:extLst>
          </p:cNvPr>
          <p:cNvPicPr>
            <a:picLocks noChangeAspect="1"/>
          </p:cNvPicPr>
          <p:nvPr/>
        </p:nvPicPr>
        <p:blipFill rotWithShape="1">
          <a:blip r:embed="rId2"/>
          <a:srcRect t="7764" r="-1" b="-1"/>
          <a:stretch/>
        </p:blipFill>
        <p:spPr>
          <a:xfrm>
            <a:off x="1524" y="10"/>
            <a:ext cx="12188952" cy="6857990"/>
          </a:xfrm>
          <a:prstGeom prst="rect">
            <a:avLst/>
          </a:prstGeom>
        </p:spPr>
      </p:pic>
      <p:sp>
        <p:nvSpPr>
          <p:cNvPr id="25" name="Rectangle 24">
            <a:extLst>
              <a:ext uri="{FF2B5EF4-FFF2-40B4-BE49-F238E27FC236}">
                <a16:creationId xmlns:a16="http://schemas.microsoft.com/office/drawing/2014/main" id="{B7B54865-0417-4422-B63B-3E74C04CD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1" y="664432"/>
            <a:ext cx="6096000" cy="20608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3EB14E47-97F4-22E1-8F6C-7360C33D4EDA}"/>
              </a:ext>
            </a:extLst>
          </p:cNvPr>
          <p:cNvSpPr>
            <a:spLocks noGrp="1"/>
          </p:cNvSpPr>
          <p:nvPr>
            <p:ph type="title"/>
          </p:nvPr>
        </p:nvSpPr>
        <p:spPr>
          <a:xfrm>
            <a:off x="6677023" y="990599"/>
            <a:ext cx="4857751" cy="1563989"/>
          </a:xfrm>
        </p:spPr>
        <p:txBody>
          <a:bodyPr>
            <a:normAutofit/>
          </a:bodyPr>
          <a:lstStyle/>
          <a:p>
            <a:r>
              <a:rPr lang="it-IT" sz="3100"/>
              <a:t>THE PROS AND CONS OF DIRECT ENVIRONMENTAL REGULATION</a:t>
            </a:r>
          </a:p>
        </p:txBody>
      </p:sp>
      <p:sp>
        <p:nvSpPr>
          <p:cNvPr id="27" name="Rectangle 26">
            <a:extLst>
              <a:ext uri="{FF2B5EF4-FFF2-40B4-BE49-F238E27FC236}">
                <a16:creationId xmlns:a16="http://schemas.microsoft.com/office/drawing/2014/main" id="{4815D795-EBA0-4245-89F8-B459481683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1" y="2727295"/>
            <a:ext cx="6096000" cy="3456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egnaposto contenuto 2">
            <a:extLst>
              <a:ext uri="{FF2B5EF4-FFF2-40B4-BE49-F238E27FC236}">
                <a16:creationId xmlns:a16="http://schemas.microsoft.com/office/drawing/2014/main" id="{5ABE7FDA-81E1-BA9B-6AB7-C6E6D84AD268}"/>
              </a:ext>
            </a:extLst>
          </p:cNvPr>
          <p:cNvSpPr>
            <a:spLocks noGrp="1"/>
          </p:cNvSpPr>
          <p:nvPr>
            <p:ph idx="1"/>
          </p:nvPr>
        </p:nvSpPr>
        <p:spPr>
          <a:xfrm>
            <a:off x="6677024" y="3071909"/>
            <a:ext cx="4924426" cy="2795492"/>
          </a:xfrm>
        </p:spPr>
        <p:txBody>
          <a:bodyPr vert="horz" lIns="91440" tIns="45720" rIns="91440" bIns="45720" rtlCol="0" anchor="t">
            <a:normAutofit/>
          </a:bodyPr>
          <a:lstStyle/>
          <a:p>
            <a:pPr>
              <a:lnSpc>
                <a:spcPct val="91000"/>
              </a:lnSpc>
            </a:pPr>
            <a:r>
              <a:rPr lang="it-IT" sz="2400"/>
              <a:t>Direct </a:t>
            </a:r>
            <a:r>
              <a:rPr lang="it-IT" sz="2400" err="1"/>
              <a:t>regulatory</a:t>
            </a:r>
            <a:r>
              <a:rPr lang="it-IT" sz="2400"/>
              <a:t> techniques </a:t>
            </a:r>
            <a:r>
              <a:rPr lang="it-IT" sz="2400" err="1"/>
              <a:t>suffer</a:t>
            </a:r>
            <a:r>
              <a:rPr lang="it-IT" sz="2400"/>
              <a:t> from a range of </a:t>
            </a:r>
            <a:r>
              <a:rPr lang="it-IT" sz="2400" err="1">
                <a:solidFill>
                  <a:srgbClr val="C00000"/>
                </a:solidFill>
              </a:rPr>
              <a:t>drawbacks</a:t>
            </a:r>
            <a:r>
              <a:rPr lang="it-IT" sz="2400"/>
              <a:t>.</a:t>
            </a:r>
          </a:p>
          <a:p>
            <a:pPr marL="514350" indent="-514350">
              <a:lnSpc>
                <a:spcPct val="91000"/>
              </a:lnSpc>
              <a:buAutoNum type="arabicParenR"/>
            </a:pPr>
            <a:r>
              <a:rPr lang="it-IT" sz="2400" err="1"/>
              <a:t>There</a:t>
            </a:r>
            <a:r>
              <a:rPr lang="it-IT" sz="2400"/>
              <a:t> </a:t>
            </a:r>
            <a:r>
              <a:rPr lang="it-IT" sz="2400" err="1"/>
              <a:t>is</a:t>
            </a:r>
            <a:r>
              <a:rPr lang="it-IT" sz="2400"/>
              <a:t> a </a:t>
            </a:r>
            <a:r>
              <a:rPr lang="it-IT" sz="2400" err="1"/>
              <a:t>problem</a:t>
            </a:r>
            <a:r>
              <a:rPr lang="it-IT" sz="2400"/>
              <a:t> of time lag: with </a:t>
            </a:r>
            <a:r>
              <a:rPr lang="it-IT" sz="2400" err="1"/>
              <a:t>traditional</a:t>
            </a:r>
            <a:r>
              <a:rPr lang="it-IT" sz="2400"/>
              <a:t> </a:t>
            </a:r>
            <a:r>
              <a:rPr lang="it-IT" sz="2400" err="1"/>
              <a:t>direct</a:t>
            </a:r>
            <a:r>
              <a:rPr lang="it-IT" sz="2400"/>
              <a:t> </a:t>
            </a:r>
            <a:r>
              <a:rPr lang="it-IT" sz="2400" err="1"/>
              <a:t>regulation</a:t>
            </a:r>
            <a:r>
              <a:rPr lang="it-IT" sz="2400"/>
              <a:t>, standards are </a:t>
            </a:r>
            <a:r>
              <a:rPr lang="it-IT" sz="2400" err="1"/>
              <a:t>fixed</a:t>
            </a:r>
            <a:r>
              <a:rPr lang="it-IT" sz="2400"/>
              <a:t> by the </a:t>
            </a:r>
            <a:r>
              <a:rPr lang="it-IT" sz="2400" err="1"/>
              <a:t>regulator</a:t>
            </a:r>
            <a:r>
              <a:rPr lang="it-IT" sz="2400"/>
              <a:t> </a:t>
            </a:r>
            <a:r>
              <a:rPr lang="it-IT" sz="2400" err="1"/>
              <a:t>at</a:t>
            </a:r>
            <a:r>
              <a:rPr lang="it-IT" sz="2400"/>
              <a:t> </a:t>
            </a:r>
            <a:r>
              <a:rPr lang="it-IT" sz="2400" err="1"/>
              <a:t>given</a:t>
            </a:r>
            <a:r>
              <a:rPr lang="it-IT" sz="2400"/>
              <a:t> points in time.</a:t>
            </a:r>
          </a:p>
        </p:txBody>
      </p:sp>
    </p:spTree>
    <p:extLst>
      <p:ext uri="{BB962C8B-B14F-4D97-AF65-F5344CB8AC3E}">
        <p14:creationId xmlns:p14="http://schemas.microsoft.com/office/powerpoint/2010/main" val="2008198901"/>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58FB36D-73B3-45EF-8CD4-221CCC8BE0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D7835D7-DF12-420F-843A-1C5083D2B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EB14E47-97F4-22E1-8F6C-7360C33D4EDA}"/>
              </a:ext>
            </a:extLst>
          </p:cNvPr>
          <p:cNvSpPr>
            <a:spLocks noGrp="1"/>
          </p:cNvSpPr>
          <p:nvPr>
            <p:ph type="title"/>
          </p:nvPr>
        </p:nvSpPr>
        <p:spPr>
          <a:xfrm>
            <a:off x="960120" y="317814"/>
            <a:ext cx="10268712" cy="1700784"/>
          </a:xfrm>
        </p:spPr>
        <p:txBody>
          <a:bodyPr>
            <a:normAutofit/>
          </a:bodyPr>
          <a:lstStyle/>
          <a:p>
            <a:r>
              <a:rPr lang="it-IT" sz="4600"/>
              <a:t>THE PROS AND CONS OF DIRECT ENVIRONMENTAL REGULATION</a:t>
            </a:r>
          </a:p>
        </p:txBody>
      </p:sp>
      <p:sp>
        <p:nvSpPr>
          <p:cNvPr id="3" name="Segnaposto contenuto 2">
            <a:extLst>
              <a:ext uri="{FF2B5EF4-FFF2-40B4-BE49-F238E27FC236}">
                <a16:creationId xmlns:a16="http://schemas.microsoft.com/office/drawing/2014/main" id="{5ABE7FDA-81E1-BA9B-6AB7-C6E6D84AD268}"/>
              </a:ext>
            </a:extLst>
          </p:cNvPr>
          <p:cNvSpPr>
            <a:spLocks noGrp="1"/>
          </p:cNvSpPr>
          <p:nvPr>
            <p:ph idx="1"/>
          </p:nvPr>
        </p:nvSpPr>
        <p:spPr>
          <a:xfrm>
            <a:off x="960120" y="2784143"/>
            <a:ext cx="5782586" cy="3433031"/>
          </a:xfrm>
        </p:spPr>
        <p:txBody>
          <a:bodyPr vert="horz" lIns="91440" tIns="45720" rIns="91440" bIns="45720" rtlCol="0" anchor="t">
            <a:normAutofit/>
          </a:bodyPr>
          <a:lstStyle/>
          <a:p>
            <a:r>
              <a:rPr lang="it-IT" dirty="0" err="1"/>
              <a:t>Though</a:t>
            </a:r>
            <a:r>
              <a:rPr lang="it-IT" dirty="0"/>
              <a:t> more or </a:t>
            </a:r>
            <a:r>
              <a:rPr lang="it-IT" dirty="0" err="1"/>
              <a:t>less</a:t>
            </a:r>
            <a:r>
              <a:rPr lang="it-IT" dirty="0"/>
              <a:t> </a:t>
            </a:r>
            <a:r>
              <a:rPr lang="it-IT" dirty="0" err="1"/>
              <a:t>frequent</a:t>
            </a:r>
            <a:r>
              <a:rPr lang="it-IT" dirty="0"/>
              <a:t> </a:t>
            </a:r>
            <a:r>
              <a:rPr lang="it-IT" dirty="0" err="1"/>
              <a:t>revision</a:t>
            </a:r>
            <a:r>
              <a:rPr lang="it-IT" dirty="0"/>
              <a:t> to the standards </a:t>
            </a:r>
            <a:r>
              <a:rPr lang="it-IT" dirty="0" err="1"/>
              <a:t>may</a:t>
            </a:r>
            <a:r>
              <a:rPr lang="it-IT" dirty="0"/>
              <a:t> be </a:t>
            </a:r>
            <a:r>
              <a:rPr lang="it-IT" dirty="0" err="1"/>
              <a:t>built</a:t>
            </a:r>
            <a:r>
              <a:rPr lang="it-IT" dirty="0"/>
              <a:t> </a:t>
            </a:r>
            <a:r>
              <a:rPr lang="it-IT" dirty="0" err="1"/>
              <a:t>into</a:t>
            </a:r>
            <a:r>
              <a:rPr lang="it-IT" dirty="0"/>
              <a:t> the system, </a:t>
            </a:r>
            <a:r>
              <a:rPr lang="it-IT" dirty="0" err="1"/>
              <a:t>even</a:t>
            </a:r>
            <a:r>
              <a:rPr lang="it-IT" dirty="0"/>
              <a:t> the </a:t>
            </a:r>
            <a:r>
              <a:rPr lang="it-IT" dirty="0" err="1"/>
              <a:t>most</a:t>
            </a:r>
            <a:r>
              <a:rPr lang="it-IT" dirty="0"/>
              <a:t> </a:t>
            </a:r>
            <a:r>
              <a:rPr lang="it-IT" dirty="0" err="1"/>
              <a:t>ambitious</a:t>
            </a:r>
            <a:r>
              <a:rPr lang="it-IT" dirty="0"/>
              <a:t> </a:t>
            </a:r>
            <a:r>
              <a:rPr lang="it-IT" dirty="0" err="1"/>
              <a:t>programme</a:t>
            </a:r>
            <a:r>
              <a:rPr lang="it-IT" dirty="0"/>
              <a:t> </a:t>
            </a:r>
            <a:r>
              <a:rPr lang="it-IT" dirty="0" err="1"/>
              <a:t>will</a:t>
            </a:r>
            <a:r>
              <a:rPr lang="it-IT" dirty="0"/>
              <a:t> </a:t>
            </a:r>
            <a:r>
              <a:rPr lang="it-IT" dirty="0" err="1"/>
              <a:t>probably</a:t>
            </a:r>
            <a:r>
              <a:rPr lang="it-IT" dirty="0"/>
              <a:t> </a:t>
            </a:r>
            <a:r>
              <a:rPr lang="it-IT" dirty="0" err="1"/>
              <a:t>fail</a:t>
            </a:r>
            <a:r>
              <a:rPr lang="it-IT" dirty="0"/>
              <a:t> to </a:t>
            </a:r>
            <a:r>
              <a:rPr lang="it-IT" dirty="0" err="1"/>
              <a:t>keep</a:t>
            </a:r>
            <a:r>
              <a:rPr lang="it-IT" dirty="0"/>
              <a:t> up with technical </a:t>
            </a:r>
            <a:r>
              <a:rPr lang="it-IT" dirty="0" err="1"/>
              <a:t>innovations</a:t>
            </a:r>
            <a:r>
              <a:rPr lang="it-IT" dirty="0"/>
              <a:t> in the </a:t>
            </a:r>
            <a:r>
              <a:rPr lang="it-IT" dirty="0" err="1"/>
              <a:t>industry</a:t>
            </a:r>
            <a:r>
              <a:rPr lang="it-IT" dirty="0"/>
              <a:t>...</a:t>
            </a:r>
          </a:p>
        </p:txBody>
      </p:sp>
      <p:pic>
        <p:nvPicPr>
          <p:cNvPr id="5" name="Picture 4" descr="Many question marks on black background">
            <a:extLst>
              <a:ext uri="{FF2B5EF4-FFF2-40B4-BE49-F238E27FC236}">
                <a16:creationId xmlns:a16="http://schemas.microsoft.com/office/drawing/2014/main" id="{CFD9D3DB-5679-6F68-A15D-26C634435764}"/>
              </a:ext>
            </a:extLst>
          </p:cNvPr>
          <p:cNvPicPr>
            <a:picLocks noChangeAspect="1"/>
          </p:cNvPicPr>
          <p:nvPr/>
        </p:nvPicPr>
        <p:blipFill rotWithShape="1">
          <a:blip r:embed="rId2"/>
          <a:srcRect l="27251" r="-1" b="-1"/>
          <a:stretch/>
        </p:blipFill>
        <p:spPr>
          <a:xfrm>
            <a:off x="7533136" y="2852382"/>
            <a:ext cx="4012870" cy="3364792"/>
          </a:xfrm>
          <a:prstGeom prst="rect">
            <a:avLst/>
          </a:prstGeom>
        </p:spPr>
      </p:pic>
    </p:spTree>
    <p:extLst>
      <p:ext uri="{BB962C8B-B14F-4D97-AF65-F5344CB8AC3E}">
        <p14:creationId xmlns:p14="http://schemas.microsoft.com/office/powerpoint/2010/main" val="3746004931"/>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58FB36D-73B3-45EF-8CD4-221CCC8BE0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D7835D7-DF12-420F-843A-1C5083D2B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856E77AD-EC41-4154-418A-01810C330B33}"/>
              </a:ext>
            </a:extLst>
          </p:cNvPr>
          <p:cNvSpPr>
            <a:spLocks noGrp="1"/>
          </p:cNvSpPr>
          <p:nvPr>
            <p:ph type="title"/>
          </p:nvPr>
        </p:nvSpPr>
        <p:spPr>
          <a:xfrm>
            <a:off x="960120" y="317814"/>
            <a:ext cx="10268712" cy="1700784"/>
          </a:xfrm>
        </p:spPr>
        <p:txBody>
          <a:bodyPr>
            <a:normAutofit/>
          </a:bodyPr>
          <a:lstStyle/>
          <a:p>
            <a:r>
              <a:rPr lang="it-IT" sz="4600">
                <a:ea typeface="+mj-lt"/>
                <a:cs typeface="+mj-lt"/>
              </a:rPr>
              <a:t>THE PROS AND CONS OF DIRECT ENVIRONMENTAL REGULATION</a:t>
            </a:r>
            <a:endParaRPr lang="it-IT" sz="4600"/>
          </a:p>
        </p:txBody>
      </p:sp>
      <p:sp>
        <p:nvSpPr>
          <p:cNvPr id="3" name="Segnaposto contenuto 2">
            <a:extLst>
              <a:ext uri="{FF2B5EF4-FFF2-40B4-BE49-F238E27FC236}">
                <a16:creationId xmlns:a16="http://schemas.microsoft.com/office/drawing/2014/main" id="{07B97B43-E7E3-102E-DA12-C0011860B71F}"/>
              </a:ext>
            </a:extLst>
          </p:cNvPr>
          <p:cNvSpPr>
            <a:spLocks noGrp="1"/>
          </p:cNvSpPr>
          <p:nvPr>
            <p:ph idx="1"/>
          </p:nvPr>
        </p:nvSpPr>
        <p:spPr>
          <a:xfrm>
            <a:off x="960120" y="2784143"/>
            <a:ext cx="5782586" cy="3433031"/>
          </a:xfrm>
        </p:spPr>
        <p:txBody>
          <a:bodyPr vert="horz" lIns="91440" tIns="45720" rIns="91440" bIns="45720" rtlCol="0" anchor="t">
            <a:normAutofit/>
          </a:bodyPr>
          <a:lstStyle/>
          <a:p>
            <a:pPr>
              <a:lnSpc>
                <a:spcPct val="91000"/>
              </a:lnSpc>
            </a:pPr>
            <a:r>
              <a:rPr lang="it-IT" dirty="0"/>
              <a:t>… </a:t>
            </a:r>
            <a:r>
              <a:rPr lang="it-IT" err="1"/>
              <a:t>As</a:t>
            </a:r>
            <a:r>
              <a:rPr lang="it-IT" dirty="0"/>
              <a:t> a </a:t>
            </a:r>
            <a:r>
              <a:rPr lang="it-IT" err="1"/>
              <a:t>result</a:t>
            </a:r>
            <a:r>
              <a:rPr lang="it-IT" dirty="0"/>
              <a:t> </a:t>
            </a:r>
            <a:r>
              <a:rPr lang="it-IT" err="1"/>
              <a:t>direct</a:t>
            </a:r>
            <a:r>
              <a:rPr lang="it-IT" dirty="0"/>
              <a:t> </a:t>
            </a:r>
            <a:r>
              <a:rPr lang="it-IT" err="1"/>
              <a:t>regulation</a:t>
            </a:r>
            <a:r>
              <a:rPr lang="it-IT" dirty="0"/>
              <a:t> </a:t>
            </a:r>
            <a:r>
              <a:rPr lang="it-IT" err="1"/>
              <a:t>may</a:t>
            </a:r>
            <a:r>
              <a:rPr lang="it-IT" dirty="0"/>
              <a:t> </a:t>
            </a:r>
            <a:r>
              <a:rPr lang="it-IT" err="1"/>
              <a:t>sometimes</a:t>
            </a:r>
            <a:r>
              <a:rPr lang="it-IT" dirty="0"/>
              <a:t> </a:t>
            </a:r>
            <a:r>
              <a:rPr lang="it-IT" err="1"/>
              <a:t>disincentivise</a:t>
            </a:r>
            <a:r>
              <a:rPr lang="it-IT" dirty="0"/>
              <a:t> </a:t>
            </a:r>
            <a:r>
              <a:rPr lang="it-IT" err="1"/>
              <a:t>innovation</a:t>
            </a:r>
            <a:r>
              <a:rPr lang="it-IT"/>
              <a:t>:</a:t>
            </a:r>
          </a:p>
          <a:p>
            <a:pPr>
              <a:lnSpc>
                <a:spcPct val="91000"/>
              </a:lnSpc>
            </a:pPr>
            <a:r>
              <a:rPr lang="it-IT" dirty="0"/>
              <a:t>Industry </a:t>
            </a:r>
            <a:r>
              <a:rPr lang="it-IT" dirty="0" err="1"/>
              <a:t>has</a:t>
            </a:r>
            <a:r>
              <a:rPr lang="it-IT" dirty="0"/>
              <a:t> </a:t>
            </a:r>
            <a:r>
              <a:rPr lang="it-IT" dirty="0" err="1"/>
              <a:t>little</a:t>
            </a:r>
            <a:r>
              <a:rPr lang="it-IT" dirty="0"/>
              <a:t> incentive to </a:t>
            </a:r>
            <a:r>
              <a:rPr lang="it-IT" dirty="0" err="1"/>
              <a:t>develop</a:t>
            </a:r>
            <a:r>
              <a:rPr lang="it-IT" dirty="0"/>
              <a:t> more cost-</a:t>
            </a:r>
            <a:r>
              <a:rPr lang="it-IT" dirty="0" err="1"/>
              <a:t>effective</a:t>
            </a:r>
            <a:r>
              <a:rPr lang="it-IT" dirty="0"/>
              <a:t> , </a:t>
            </a:r>
            <a:r>
              <a:rPr lang="it-IT" dirty="0" err="1"/>
              <a:t>efficient</a:t>
            </a:r>
            <a:r>
              <a:rPr lang="it-IT" dirty="0"/>
              <a:t> </a:t>
            </a:r>
            <a:r>
              <a:rPr lang="it-IT" dirty="0" err="1"/>
              <a:t>methods</a:t>
            </a:r>
            <a:r>
              <a:rPr lang="it-IT" dirty="0"/>
              <a:t> of </a:t>
            </a:r>
            <a:r>
              <a:rPr lang="it-IT" dirty="0" err="1"/>
              <a:t>reducing</a:t>
            </a:r>
            <a:r>
              <a:rPr lang="it-IT" dirty="0"/>
              <a:t> </a:t>
            </a:r>
            <a:r>
              <a:rPr lang="it-IT" dirty="0" err="1"/>
              <a:t>pollution</a:t>
            </a:r>
            <a:r>
              <a:rPr lang="it-IT" dirty="0"/>
              <a:t> </a:t>
            </a:r>
            <a:r>
              <a:rPr lang="it-IT" dirty="0" err="1"/>
              <a:t>if</a:t>
            </a:r>
            <a:r>
              <a:rPr lang="it-IT" dirty="0"/>
              <a:t> </a:t>
            </a:r>
            <a:r>
              <a:rPr lang="it-IT" dirty="0" err="1"/>
              <a:t>this</a:t>
            </a:r>
            <a:r>
              <a:rPr lang="it-IT" dirty="0"/>
              <a:t> </a:t>
            </a:r>
            <a:r>
              <a:rPr lang="it-IT" dirty="0" err="1"/>
              <a:t>mean</a:t>
            </a:r>
            <a:r>
              <a:rPr lang="it-IT" dirty="0"/>
              <a:t> </a:t>
            </a:r>
            <a:r>
              <a:rPr lang="it-IT" dirty="0" err="1"/>
              <a:t>going</a:t>
            </a:r>
            <a:r>
              <a:rPr lang="it-IT" dirty="0"/>
              <a:t> </a:t>
            </a:r>
            <a:r>
              <a:rPr lang="it-IT" dirty="0" err="1"/>
              <a:t>beyond</a:t>
            </a:r>
            <a:r>
              <a:rPr lang="it-IT" dirty="0"/>
              <a:t> </a:t>
            </a:r>
            <a:r>
              <a:rPr lang="it-IT" dirty="0" err="1"/>
              <a:t>their</a:t>
            </a:r>
            <a:r>
              <a:rPr lang="it-IT" dirty="0"/>
              <a:t> </a:t>
            </a:r>
            <a:r>
              <a:rPr lang="it-IT" dirty="0" err="1"/>
              <a:t>legal</a:t>
            </a:r>
            <a:r>
              <a:rPr lang="it-IT" dirty="0"/>
              <a:t> </a:t>
            </a:r>
            <a:r>
              <a:rPr lang="it-IT" dirty="0" err="1"/>
              <a:t>obbligations</a:t>
            </a:r>
            <a:r>
              <a:rPr lang="it-IT" dirty="0"/>
              <a:t> under the </a:t>
            </a:r>
            <a:r>
              <a:rPr lang="it-IT" dirty="0" err="1"/>
              <a:t>applicable</a:t>
            </a:r>
            <a:r>
              <a:rPr lang="it-IT" dirty="0"/>
              <a:t> standard set down by </a:t>
            </a:r>
            <a:r>
              <a:rPr lang="it-IT" dirty="0" err="1"/>
              <a:t>law</a:t>
            </a:r>
            <a:r>
              <a:rPr lang="it-IT" dirty="0"/>
              <a:t>.</a:t>
            </a:r>
            <a:endParaRPr lang="it-IT"/>
          </a:p>
        </p:txBody>
      </p:sp>
      <p:pic>
        <p:nvPicPr>
          <p:cNvPr id="7" name="Graphic 6" descr="Light Bulb and Gear">
            <a:extLst>
              <a:ext uri="{FF2B5EF4-FFF2-40B4-BE49-F238E27FC236}">
                <a16:creationId xmlns:a16="http://schemas.microsoft.com/office/drawing/2014/main" id="{C3EB19EC-693A-064D-9E56-6856AEE1BD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57175" y="2852382"/>
            <a:ext cx="3364792" cy="3364792"/>
          </a:xfrm>
          <a:prstGeom prst="rect">
            <a:avLst/>
          </a:prstGeom>
        </p:spPr>
      </p:pic>
    </p:spTree>
    <p:extLst>
      <p:ext uri="{BB962C8B-B14F-4D97-AF65-F5344CB8AC3E}">
        <p14:creationId xmlns:p14="http://schemas.microsoft.com/office/powerpoint/2010/main" val="42115678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45B42B6-26F8-4E25-839B-FB38F13BE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EB14E47-97F4-22E1-8F6C-7360C33D4EDA}"/>
              </a:ext>
            </a:extLst>
          </p:cNvPr>
          <p:cNvSpPr>
            <a:spLocks noGrp="1"/>
          </p:cNvSpPr>
          <p:nvPr>
            <p:ph type="title"/>
          </p:nvPr>
        </p:nvSpPr>
        <p:spPr>
          <a:xfrm>
            <a:off x="960120" y="317814"/>
            <a:ext cx="10268712" cy="1700784"/>
          </a:xfrm>
        </p:spPr>
        <p:txBody>
          <a:bodyPr>
            <a:normAutofit/>
          </a:bodyPr>
          <a:lstStyle/>
          <a:p>
            <a:r>
              <a:rPr lang="it-IT" sz="4600"/>
              <a:t>THE PROS AND CONS OF DIRECT ENVIRONMENTAL REGULATION</a:t>
            </a:r>
          </a:p>
        </p:txBody>
      </p:sp>
      <p:pic>
        <p:nvPicPr>
          <p:cNvPr id="5" name="Picture 4" descr="Many question marks on black background">
            <a:extLst>
              <a:ext uri="{FF2B5EF4-FFF2-40B4-BE49-F238E27FC236}">
                <a16:creationId xmlns:a16="http://schemas.microsoft.com/office/drawing/2014/main" id="{CFD9D3DB-5679-6F68-A15D-26C634435764}"/>
              </a:ext>
            </a:extLst>
          </p:cNvPr>
          <p:cNvPicPr>
            <a:picLocks noChangeAspect="1"/>
          </p:cNvPicPr>
          <p:nvPr/>
        </p:nvPicPr>
        <p:blipFill rotWithShape="1">
          <a:blip r:embed="rId2"/>
          <a:srcRect l="27251" r="-1" b="-1"/>
          <a:stretch/>
        </p:blipFill>
        <p:spPr>
          <a:xfrm>
            <a:off x="958597" y="2940687"/>
            <a:ext cx="3694176" cy="3097552"/>
          </a:xfrm>
          <a:prstGeom prst="rect">
            <a:avLst/>
          </a:prstGeom>
        </p:spPr>
      </p:pic>
      <p:sp>
        <p:nvSpPr>
          <p:cNvPr id="3" name="Segnaposto contenuto 2">
            <a:extLst>
              <a:ext uri="{FF2B5EF4-FFF2-40B4-BE49-F238E27FC236}">
                <a16:creationId xmlns:a16="http://schemas.microsoft.com/office/drawing/2014/main" id="{5ABE7FDA-81E1-BA9B-6AB7-C6E6D84AD268}"/>
              </a:ext>
            </a:extLst>
          </p:cNvPr>
          <p:cNvSpPr>
            <a:spLocks noGrp="1"/>
          </p:cNvSpPr>
          <p:nvPr>
            <p:ph idx="1"/>
          </p:nvPr>
        </p:nvSpPr>
        <p:spPr>
          <a:xfrm>
            <a:off x="5296240" y="2835776"/>
            <a:ext cx="5932591" cy="3274183"/>
          </a:xfrm>
        </p:spPr>
        <p:txBody>
          <a:bodyPr vert="horz" lIns="91440" tIns="45720" rIns="91440" bIns="45720" rtlCol="0" anchor="ctr">
            <a:normAutofit/>
          </a:bodyPr>
          <a:lstStyle/>
          <a:p>
            <a:r>
              <a:rPr lang="it-IT" sz="2400"/>
              <a:t>Direct </a:t>
            </a:r>
            <a:r>
              <a:rPr lang="it-IT" sz="2400" err="1"/>
              <a:t>regulatory</a:t>
            </a:r>
            <a:r>
              <a:rPr lang="it-IT" sz="2400"/>
              <a:t> techniques </a:t>
            </a:r>
            <a:r>
              <a:rPr lang="it-IT" sz="2400" err="1"/>
              <a:t>suffer</a:t>
            </a:r>
            <a:r>
              <a:rPr lang="it-IT" sz="2400"/>
              <a:t> from a range of </a:t>
            </a:r>
            <a:r>
              <a:rPr lang="it-IT" sz="2400" err="1"/>
              <a:t>drawbacks</a:t>
            </a:r>
            <a:r>
              <a:rPr lang="it-IT" sz="2400"/>
              <a:t>.</a:t>
            </a:r>
          </a:p>
          <a:p>
            <a:r>
              <a:rPr lang="it-IT" sz="2400"/>
              <a:t>2) A </a:t>
            </a:r>
            <a:r>
              <a:rPr lang="it-IT" sz="2400" err="1"/>
              <a:t>further</a:t>
            </a:r>
            <a:r>
              <a:rPr lang="it-IT" sz="2400"/>
              <a:t> </a:t>
            </a:r>
            <a:r>
              <a:rPr lang="it-IT" sz="2400" err="1"/>
              <a:t>problem</a:t>
            </a:r>
            <a:r>
              <a:rPr lang="it-IT" sz="2400"/>
              <a:t> </a:t>
            </a:r>
            <a:r>
              <a:rPr lang="it-IT" sz="2400" err="1"/>
              <a:t>is</a:t>
            </a:r>
            <a:r>
              <a:rPr lang="it-IT" sz="2400"/>
              <a:t> </a:t>
            </a:r>
            <a:r>
              <a:rPr lang="it-IT" sz="2400" err="1"/>
              <a:t>regulatory</a:t>
            </a:r>
            <a:r>
              <a:rPr lang="it-IT" sz="2400"/>
              <a:t> information deficit: </a:t>
            </a:r>
            <a:r>
              <a:rPr lang="it-IT" sz="2400" err="1"/>
              <a:t>regulators</a:t>
            </a:r>
            <a:r>
              <a:rPr lang="it-IT" sz="2400"/>
              <a:t> </a:t>
            </a:r>
            <a:r>
              <a:rPr lang="it-IT" sz="2400" err="1"/>
              <a:t>may</a:t>
            </a:r>
            <a:r>
              <a:rPr lang="it-IT" sz="2400"/>
              <a:t> </a:t>
            </a:r>
            <a:r>
              <a:rPr lang="it-IT" sz="2400" err="1"/>
              <a:t>lack</a:t>
            </a:r>
            <a:r>
              <a:rPr lang="it-IT" sz="2400"/>
              <a:t> accurate , up-to-date information </a:t>
            </a:r>
            <a:r>
              <a:rPr lang="it-IT" sz="2400" err="1"/>
              <a:t>as</a:t>
            </a:r>
            <a:r>
              <a:rPr lang="it-IT" sz="2400"/>
              <a:t> to </a:t>
            </a:r>
            <a:r>
              <a:rPr lang="it-IT" sz="2400" err="1"/>
              <a:t>what</a:t>
            </a:r>
            <a:r>
              <a:rPr lang="it-IT" sz="2400"/>
              <a:t> </a:t>
            </a:r>
            <a:r>
              <a:rPr lang="it-IT" sz="2400" err="1"/>
              <a:t>type</a:t>
            </a:r>
            <a:r>
              <a:rPr lang="it-IT" sz="2400"/>
              <a:t>  of </a:t>
            </a:r>
            <a:r>
              <a:rPr lang="it-IT" sz="2400" err="1"/>
              <a:t>regulations</a:t>
            </a:r>
            <a:r>
              <a:rPr lang="it-IT" sz="2400"/>
              <a:t> or </a:t>
            </a:r>
            <a:r>
              <a:rPr lang="it-IT" sz="2400" err="1"/>
              <a:t>which</a:t>
            </a:r>
            <a:r>
              <a:rPr lang="it-IT" sz="2400"/>
              <a:t> standards are best for an </a:t>
            </a:r>
            <a:r>
              <a:rPr lang="it-IT" sz="2400" err="1"/>
              <a:t>industry</a:t>
            </a:r>
            <a:r>
              <a:rPr lang="it-IT" sz="2400"/>
              <a:t> </a:t>
            </a:r>
            <a:r>
              <a:rPr lang="it-IT" sz="2400" err="1"/>
              <a:t>which</a:t>
            </a:r>
            <a:r>
              <a:rPr lang="it-IT" sz="2400"/>
              <a:t> </a:t>
            </a:r>
            <a:r>
              <a:rPr lang="it-IT" sz="2400" err="1"/>
              <a:t>may</a:t>
            </a:r>
            <a:r>
              <a:rPr lang="it-IT" sz="2400"/>
              <a:t> lead to over or under </a:t>
            </a:r>
            <a:r>
              <a:rPr lang="it-IT" sz="2400" err="1"/>
              <a:t>regulation</a:t>
            </a:r>
            <a:r>
              <a:rPr lang="it-IT" sz="2400"/>
              <a:t>.</a:t>
            </a:r>
          </a:p>
        </p:txBody>
      </p:sp>
    </p:spTree>
    <p:extLst>
      <p:ext uri="{BB962C8B-B14F-4D97-AF65-F5344CB8AC3E}">
        <p14:creationId xmlns:p14="http://schemas.microsoft.com/office/powerpoint/2010/main" val="1890832762"/>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447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E62DA6E9-F760-573E-8CC1-FD30772A8AB3}"/>
              </a:ext>
            </a:extLst>
          </p:cNvPr>
          <p:cNvSpPr>
            <a:spLocks noGrp="1"/>
          </p:cNvSpPr>
          <p:nvPr>
            <p:ph type="title"/>
          </p:nvPr>
        </p:nvSpPr>
        <p:spPr>
          <a:xfrm>
            <a:off x="960438" y="317499"/>
            <a:ext cx="4500737" cy="2095501"/>
          </a:xfrm>
        </p:spPr>
        <p:txBody>
          <a:bodyPr>
            <a:normAutofit/>
          </a:bodyPr>
          <a:lstStyle/>
          <a:p>
            <a:r>
              <a:rPr lang="en-GB" sz="4600">
                <a:solidFill>
                  <a:schemeClr val="tx1"/>
                </a:solidFill>
              </a:rPr>
              <a:t>The changing regulatory toolbox</a:t>
            </a:r>
          </a:p>
        </p:txBody>
      </p:sp>
      <p:sp>
        <p:nvSpPr>
          <p:cNvPr id="3" name="Segnaposto contenuto 2">
            <a:extLst>
              <a:ext uri="{FF2B5EF4-FFF2-40B4-BE49-F238E27FC236}">
                <a16:creationId xmlns:a16="http://schemas.microsoft.com/office/drawing/2014/main" id="{631686F0-A241-A830-89D1-619344168167}"/>
              </a:ext>
            </a:extLst>
          </p:cNvPr>
          <p:cNvSpPr>
            <a:spLocks noGrp="1"/>
          </p:cNvSpPr>
          <p:nvPr>
            <p:ph idx="1"/>
          </p:nvPr>
        </p:nvSpPr>
        <p:spPr>
          <a:xfrm>
            <a:off x="960438" y="2587625"/>
            <a:ext cx="4500737" cy="3594100"/>
          </a:xfrm>
        </p:spPr>
        <p:txBody>
          <a:bodyPr vert="horz" lIns="91440" tIns="45720" rIns="91440" bIns="45720" rtlCol="0" anchor="t">
            <a:normAutofit/>
          </a:bodyPr>
          <a:lstStyle/>
          <a:p>
            <a:pPr>
              <a:lnSpc>
                <a:spcPct val="91000"/>
              </a:lnSpc>
            </a:pPr>
            <a:r>
              <a:rPr lang="en-GB" sz="2200" dirty="0"/>
              <a:t>These techniques relied primarily on the article prescriptions by lawmakers to be enforced by public authorities</a:t>
            </a:r>
            <a:endParaRPr lang="it-IT" sz="2200"/>
          </a:p>
          <a:p>
            <a:pPr>
              <a:lnSpc>
                <a:spcPct val="91000"/>
              </a:lnSpc>
            </a:pPr>
            <a:r>
              <a:rPr lang="en-GB" sz="2200" dirty="0"/>
              <a:t>For example the imposition of the environmental standards order that banning of environmental hazardous substances to be enforced by agencies or courts</a:t>
            </a:r>
          </a:p>
        </p:txBody>
      </p:sp>
      <p:pic>
        <p:nvPicPr>
          <p:cNvPr id="5" name="Picture 4" descr="Puzzle pieces">
            <a:extLst>
              <a:ext uri="{FF2B5EF4-FFF2-40B4-BE49-F238E27FC236}">
                <a16:creationId xmlns:a16="http://schemas.microsoft.com/office/drawing/2014/main" id="{6FE196B1-1791-6A39-F2F1-182BA140509E}"/>
              </a:ext>
            </a:extLst>
          </p:cNvPr>
          <p:cNvPicPr>
            <a:picLocks noChangeAspect="1"/>
          </p:cNvPicPr>
          <p:nvPr/>
        </p:nvPicPr>
        <p:blipFill rotWithShape="1">
          <a:blip r:embed="rId2"/>
          <a:srcRect l="24531" r="16431" b="7"/>
          <a:stretch/>
        </p:blipFill>
        <p:spPr>
          <a:xfrm>
            <a:off x="6094474" y="10"/>
            <a:ext cx="6097526" cy="6857990"/>
          </a:xfrm>
          <a:prstGeom prst="rect">
            <a:avLst/>
          </a:prstGeom>
        </p:spPr>
      </p:pic>
    </p:spTree>
    <p:extLst>
      <p:ext uri="{BB962C8B-B14F-4D97-AF65-F5344CB8AC3E}">
        <p14:creationId xmlns:p14="http://schemas.microsoft.com/office/powerpoint/2010/main" val="1933504399"/>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hite stairs with a blue arrow drawn in the middle pointing upwards">
            <a:extLst>
              <a:ext uri="{FF2B5EF4-FFF2-40B4-BE49-F238E27FC236}">
                <a16:creationId xmlns:a16="http://schemas.microsoft.com/office/drawing/2014/main" id="{69197A4E-B756-EA2F-4513-D5036BB7CE59}"/>
              </a:ext>
            </a:extLst>
          </p:cNvPr>
          <p:cNvPicPr>
            <a:picLocks noChangeAspect="1"/>
          </p:cNvPicPr>
          <p:nvPr/>
        </p:nvPicPr>
        <p:blipFill rotWithShape="1">
          <a:blip r:embed="rId2"/>
          <a:srcRect t="24924" r="6" b="18815"/>
          <a:stretch/>
        </p:blipFill>
        <p:spPr>
          <a:xfrm>
            <a:off x="1524" y="10"/>
            <a:ext cx="12188952" cy="6857990"/>
          </a:xfrm>
          <a:prstGeom prst="rect">
            <a:avLst/>
          </a:prstGeom>
        </p:spPr>
      </p:pic>
      <p:sp>
        <p:nvSpPr>
          <p:cNvPr id="11" name="Rectangle 10">
            <a:extLst>
              <a:ext uri="{FF2B5EF4-FFF2-40B4-BE49-F238E27FC236}">
                <a16:creationId xmlns:a16="http://schemas.microsoft.com/office/drawing/2014/main" id="{B7B54865-0417-4422-B63B-3E74C04CD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1" y="664432"/>
            <a:ext cx="6096000" cy="20608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027805E1-E447-DB99-11FF-CF9ABE7D3E09}"/>
              </a:ext>
            </a:extLst>
          </p:cNvPr>
          <p:cNvSpPr>
            <a:spLocks noGrp="1"/>
          </p:cNvSpPr>
          <p:nvPr>
            <p:ph type="title"/>
          </p:nvPr>
        </p:nvSpPr>
        <p:spPr>
          <a:xfrm>
            <a:off x="6677023" y="990599"/>
            <a:ext cx="4857751" cy="1563989"/>
          </a:xfrm>
        </p:spPr>
        <p:txBody>
          <a:bodyPr>
            <a:normAutofit/>
          </a:bodyPr>
          <a:lstStyle/>
          <a:p>
            <a:r>
              <a:rPr lang="it-IT" sz="3100"/>
              <a:t>THE PROS AND CONS OF DIRECT ENVIRONMENTAL REGULATION</a:t>
            </a:r>
          </a:p>
        </p:txBody>
      </p:sp>
      <p:sp>
        <p:nvSpPr>
          <p:cNvPr id="13" name="Rectangle 12">
            <a:extLst>
              <a:ext uri="{FF2B5EF4-FFF2-40B4-BE49-F238E27FC236}">
                <a16:creationId xmlns:a16="http://schemas.microsoft.com/office/drawing/2014/main" id="{4815D795-EBA0-4245-89F8-B459481683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1" y="2727295"/>
            <a:ext cx="6096000" cy="3456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egnaposto contenuto 2">
            <a:extLst>
              <a:ext uri="{FF2B5EF4-FFF2-40B4-BE49-F238E27FC236}">
                <a16:creationId xmlns:a16="http://schemas.microsoft.com/office/drawing/2014/main" id="{82EF7474-3DDB-2554-AAA4-5BA767A6513E}"/>
              </a:ext>
            </a:extLst>
          </p:cNvPr>
          <p:cNvSpPr>
            <a:spLocks noGrp="1"/>
          </p:cNvSpPr>
          <p:nvPr>
            <p:ph idx="1"/>
          </p:nvPr>
        </p:nvSpPr>
        <p:spPr>
          <a:xfrm>
            <a:off x="6677024" y="3071909"/>
            <a:ext cx="4924426" cy="2795492"/>
          </a:xfrm>
        </p:spPr>
        <p:txBody>
          <a:bodyPr vert="horz" lIns="91440" tIns="45720" rIns="91440" bIns="45720" rtlCol="0" anchor="t">
            <a:normAutofit/>
          </a:bodyPr>
          <a:lstStyle/>
          <a:p>
            <a:r>
              <a:rPr lang="it-IT" dirty="0"/>
              <a:t>The </a:t>
            </a:r>
            <a:r>
              <a:rPr lang="it-IT" dirty="0" err="1"/>
              <a:t>path</a:t>
            </a:r>
            <a:r>
              <a:rPr lang="it-IT" dirty="0"/>
              <a:t> </a:t>
            </a:r>
            <a:r>
              <a:rPr lang="it-IT" dirty="0" err="1"/>
              <a:t>towards</a:t>
            </a:r>
            <a:r>
              <a:rPr lang="it-IT" dirty="0"/>
              <a:t> </a:t>
            </a:r>
            <a:r>
              <a:rPr lang="it-IT" dirty="0" err="1"/>
              <a:t>flexibility</a:t>
            </a:r>
            <a:r>
              <a:rPr lang="it-IT" dirty="0"/>
              <a:t> and </a:t>
            </a:r>
            <a:r>
              <a:rPr lang="it-IT" dirty="0" err="1"/>
              <a:t>consultation</a:t>
            </a:r>
            <a:r>
              <a:rPr lang="it-IT" dirty="0"/>
              <a:t> </a:t>
            </a:r>
            <a:r>
              <a:rPr lang="it-IT" dirty="0" err="1"/>
              <a:t>is</a:t>
            </a:r>
            <a:r>
              <a:rPr lang="it-IT" dirty="0"/>
              <a:t> an </a:t>
            </a:r>
            <a:r>
              <a:rPr lang="it-IT" dirty="0" err="1"/>
              <a:t>attempt</a:t>
            </a:r>
            <a:r>
              <a:rPr lang="it-IT" dirty="0"/>
              <a:t> to </a:t>
            </a:r>
            <a:r>
              <a:rPr lang="it-IT" dirty="0" err="1"/>
              <a:t>remedy</a:t>
            </a:r>
            <a:r>
              <a:rPr lang="it-IT" dirty="0"/>
              <a:t> </a:t>
            </a:r>
            <a:r>
              <a:rPr lang="it-IT" dirty="0" err="1"/>
              <a:t>each</a:t>
            </a:r>
            <a:r>
              <a:rPr lang="it-IT" dirty="0"/>
              <a:t> of </a:t>
            </a:r>
            <a:r>
              <a:rPr lang="it-IT" dirty="0" err="1"/>
              <a:t>these</a:t>
            </a:r>
            <a:r>
              <a:rPr lang="it-IT" dirty="0"/>
              <a:t> </a:t>
            </a:r>
            <a:r>
              <a:rPr lang="it-IT" dirty="0" err="1"/>
              <a:t>problems</a:t>
            </a:r>
            <a:r>
              <a:rPr lang="it-IT" dirty="0"/>
              <a:t>.</a:t>
            </a:r>
          </a:p>
        </p:txBody>
      </p:sp>
    </p:spTree>
    <p:extLst>
      <p:ext uri="{BB962C8B-B14F-4D97-AF65-F5344CB8AC3E}">
        <p14:creationId xmlns:p14="http://schemas.microsoft.com/office/powerpoint/2010/main" val="16655142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ny question marks on black background">
            <a:extLst>
              <a:ext uri="{FF2B5EF4-FFF2-40B4-BE49-F238E27FC236}">
                <a16:creationId xmlns:a16="http://schemas.microsoft.com/office/drawing/2014/main" id="{CFD9D3DB-5679-6F68-A15D-26C634435764}"/>
              </a:ext>
            </a:extLst>
          </p:cNvPr>
          <p:cNvPicPr>
            <a:picLocks noChangeAspect="1"/>
          </p:cNvPicPr>
          <p:nvPr/>
        </p:nvPicPr>
        <p:blipFill rotWithShape="1">
          <a:blip r:embed="rId2"/>
          <a:srcRect t="7764" r="-1" b="-1"/>
          <a:stretch/>
        </p:blipFill>
        <p:spPr>
          <a:xfrm>
            <a:off x="1524" y="10"/>
            <a:ext cx="12188952" cy="6857990"/>
          </a:xfrm>
          <a:prstGeom prst="rect">
            <a:avLst/>
          </a:prstGeom>
        </p:spPr>
      </p:pic>
      <p:sp>
        <p:nvSpPr>
          <p:cNvPr id="25" name="Rectangle 24">
            <a:extLst>
              <a:ext uri="{FF2B5EF4-FFF2-40B4-BE49-F238E27FC236}">
                <a16:creationId xmlns:a16="http://schemas.microsoft.com/office/drawing/2014/main" id="{B7B54865-0417-4422-B63B-3E74C04CD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1" y="664432"/>
            <a:ext cx="6096000" cy="20608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3EB14E47-97F4-22E1-8F6C-7360C33D4EDA}"/>
              </a:ext>
            </a:extLst>
          </p:cNvPr>
          <p:cNvSpPr>
            <a:spLocks noGrp="1"/>
          </p:cNvSpPr>
          <p:nvPr>
            <p:ph type="title"/>
          </p:nvPr>
        </p:nvSpPr>
        <p:spPr>
          <a:xfrm>
            <a:off x="6677023" y="990599"/>
            <a:ext cx="4857751" cy="1563989"/>
          </a:xfrm>
        </p:spPr>
        <p:txBody>
          <a:bodyPr>
            <a:normAutofit/>
          </a:bodyPr>
          <a:lstStyle/>
          <a:p>
            <a:r>
              <a:rPr lang="it-IT" sz="3100"/>
              <a:t>THE PROS AND CONS OF DIRECT ENVIRONMENTAL REGULATION</a:t>
            </a:r>
          </a:p>
        </p:txBody>
      </p:sp>
      <p:sp>
        <p:nvSpPr>
          <p:cNvPr id="27" name="Rectangle 26">
            <a:extLst>
              <a:ext uri="{FF2B5EF4-FFF2-40B4-BE49-F238E27FC236}">
                <a16:creationId xmlns:a16="http://schemas.microsoft.com/office/drawing/2014/main" id="{4815D795-EBA0-4245-89F8-B459481683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1" y="2727295"/>
            <a:ext cx="6096000" cy="3456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egnaposto contenuto 2">
            <a:extLst>
              <a:ext uri="{FF2B5EF4-FFF2-40B4-BE49-F238E27FC236}">
                <a16:creationId xmlns:a16="http://schemas.microsoft.com/office/drawing/2014/main" id="{5ABE7FDA-81E1-BA9B-6AB7-C6E6D84AD268}"/>
              </a:ext>
            </a:extLst>
          </p:cNvPr>
          <p:cNvSpPr>
            <a:spLocks noGrp="1"/>
          </p:cNvSpPr>
          <p:nvPr>
            <p:ph idx="1"/>
          </p:nvPr>
        </p:nvSpPr>
        <p:spPr>
          <a:xfrm>
            <a:off x="6677024" y="3071909"/>
            <a:ext cx="4924426" cy="2795492"/>
          </a:xfrm>
        </p:spPr>
        <p:txBody>
          <a:bodyPr vert="horz" lIns="91440" tIns="45720" rIns="91440" bIns="45720" rtlCol="0" anchor="t">
            <a:normAutofit/>
          </a:bodyPr>
          <a:lstStyle/>
          <a:p>
            <a:pPr>
              <a:lnSpc>
                <a:spcPct val="91000"/>
              </a:lnSpc>
            </a:pPr>
            <a:r>
              <a:rPr lang="it-IT" dirty="0"/>
              <a:t>3)  </a:t>
            </a:r>
            <a:r>
              <a:rPr lang="it-IT" err="1"/>
              <a:t>Perhaps</a:t>
            </a:r>
            <a:r>
              <a:rPr lang="it-IT" dirty="0"/>
              <a:t> the core </a:t>
            </a:r>
            <a:r>
              <a:rPr lang="it-IT" err="1"/>
              <a:t>disadvantage</a:t>
            </a:r>
            <a:r>
              <a:rPr lang="it-IT" dirty="0"/>
              <a:t> of </a:t>
            </a:r>
            <a:r>
              <a:rPr lang="it-IT" err="1"/>
              <a:t>direct</a:t>
            </a:r>
            <a:r>
              <a:rPr lang="it-IT" dirty="0"/>
              <a:t> </a:t>
            </a:r>
            <a:r>
              <a:rPr lang="it-IT" err="1"/>
              <a:t>environmental</a:t>
            </a:r>
            <a:r>
              <a:rPr lang="it-IT" dirty="0"/>
              <a:t> </a:t>
            </a:r>
            <a:r>
              <a:rPr lang="it-IT" err="1"/>
              <a:t>regulation</a:t>
            </a:r>
            <a:r>
              <a:rPr lang="it-IT" dirty="0"/>
              <a:t> </a:t>
            </a:r>
            <a:r>
              <a:rPr lang="it-IT" err="1"/>
              <a:t>is</a:t>
            </a:r>
            <a:r>
              <a:rPr lang="it-IT" dirty="0"/>
              <a:t> </a:t>
            </a:r>
            <a:r>
              <a:rPr lang="it-IT" err="1"/>
              <a:t>that</a:t>
            </a:r>
            <a:r>
              <a:rPr lang="it-IT" dirty="0"/>
              <a:t> </a:t>
            </a:r>
            <a:r>
              <a:rPr lang="it-IT" err="1"/>
              <a:t>is</a:t>
            </a:r>
            <a:r>
              <a:rPr lang="it-IT" dirty="0"/>
              <a:t> </a:t>
            </a:r>
            <a:r>
              <a:rPr lang="it-IT" err="1"/>
              <a:t>dependant</a:t>
            </a:r>
            <a:r>
              <a:rPr lang="it-IT" dirty="0"/>
              <a:t> on </a:t>
            </a:r>
            <a:r>
              <a:rPr lang="it-IT" err="1"/>
              <a:t>effective</a:t>
            </a:r>
            <a:r>
              <a:rPr lang="it-IT" dirty="0"/>
              <a:t> public enforcement </a:t>
            </a:r>
            <a:r>
              <a:rPr lang="it-IT" err="1"/>
              <a:t>which</a:t>
            </a:r>
            <a:r>
              <a:rPr lang="it-IT" dirty="0"/>
              <a:t> in turn </a:t>
            </a:r>
            <a:r>
              <a:rPr lang="it-IT" err="1"/>
              <a:t>depends</a:t>
            </a:r>
            <a:r>
              <a:rPr lang="it-IT" dirty="0"/>
              <a:t> on the </a:t>
            </a:r>
            <a:r>
              <a:rPr lang="it-IT" err="1">
                <a:solidFill>
                  <a:srgbClr val="C00000"/>
                </a:solidFill>
              </a:rPr>
              <a:t>level</a:t>
            </a:r>
            <a:r>
              <a:rPr lang="it-IT" dirty="0">
                <a:solidFill>
                  <a:srgbClr val="C00000"/>
                </a:solidFill>
              </a:rPr>
              <a:t> of public </a:t>
            </a:r>
            <a:r>
              <a:rPr lang="it-IT" err="1">
                <a:solidFill>
                  <a:srgbClr val="C00000"/>
                </a:solidFill>
              </a:rPr>
              <a:t>resources</a:t>
            </a:r>
            <a:r>
              <a:rPr lang="it-IT" dirty="0">
                <a:solidFill>
                  <a:srgbClr val="C00000"/>
                </a:solidFill>
              </a:rPr>
              <a:t> </a:t>
            </a:r>
            <a:r>
              <a:rPr lang="it-IT" err="1">
                <a:solidFill>
                  <a:srgbClr val="C00000"/>
                </a:solidFill>
              </a:rPr>
              <a:t>available</a:t>
            </a:r>
            <a:r>
              <a:rPr lang="it-IT" dirty="0">
                <a:solidFill>
                  <a:srgbClr val="C00000"/>
                </a:solidFill>
              </a:rPr>
              <a:t>.</a:t>
            </a:r>
          </a:p>
        </p:txBody>
      </p:sp>
    </p:spTree>
    <p:extLst>
      <p:ext uri="{BB962C8B-B14F-4D97-AF65-F5344CB8AC3E}">
        <p14:creationId xmlns:p14="http://schemas.microsoft.com/office/powerpoint/2010/main" val="1607179215"/>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25EFA61-F0F8-4F4A-B750-81EE924F1D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344" y="0"/>
            <a:ext cx="7534655"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B640955C-ECF7-1160-26F9-9A33E47627EC}"/>
              </a:ext>
            </a:extLst>
          </p:cNvPr>
          <p:cNvSpPr>
            <a:spLocks noGrp="1"/>
          </p:cNvSpPr>
          <p:nvPr>
            <p:ph type="title"/>
          </p:nvPr>
        </p:nvSpPr>
        <p:spPr>
          <a:xfrm>
            <a:off x="5300811" y="317500"/>
            <a:ext cx="5927576" cy="1701800"/>
          </a:xfrm>
        </p:spPr>
        <p:txBody>
          <a:bodyPr>
            <a:normAutofit/>
          </a:bodyPr>
          <a:lstStyle/>
          <a:p>
            <a:r>
              <a:rPr lang="it-IT" sz="5600" err="1"/>
              <a:t>Marked</a:t>
            </a:r>
            <a:r>
              <a:rPr lang="it-IT" sz="5600"/>
              <a:t> </a:t>
            </a:r>
            <a:r>
              <a:rPr lang="it-IT" sz="5600" err="1"/>
              <a:t>based</a:t>
            </a:r>
            <a:r>
              <a:rPr lang="it-IT" sz="5600"/>
              <a:t> </a:t>
            </a:r>
            <a:r>
              <a:rPr lang="it-IT" sz="5600" err="1"/>
              <a:t>instruments</a:t>
            </a:r>
          </a:p>
        </p:txBody>
      </p:sp>
      <p:pic>
        <p:nvPicPr>
          <p:cNvPr id="5" name="Picture 4" descr="Magnifying glass showing decling performance">
            <a:extLst>
              <a:ext uri="{FF2B5EF4-FFF2-40B4-BE49-F238E27FC236}">
                <a16:creationId xmlns:a16="http://schemas.microsoft.com/office/drawing/2014/main" id="{DB06CDC2-9DCD-C7EB-F9E7-B80F2695CB3E}"/>
              </a:ext>
            </a:extLst>
          </p:cNvPr>
          <p:cNvPicPr>
            <a:picLocks noChangeAspect="1"/>
          </p:cNvPicPr>
          <p:nvPr/>
        </p:nvPicPr>
        <p:blipFill rotWithShape="1">
          <a:blip r:embed="rId2"/>
          <a:srcRect l="29338" r="25398" b="-3"/>
          <a:stretch/>
        </p:blipFill>
        <p:spPr>
          <a:xfrm>
            <a:off x="20" y="10"/>
            <a:ext cx="4657324" cy="6857990"/>
          </a:xfrm>
          <a:prstGeom prst="rect">
            <a:avLst/>
          </a:prstGeom>
        </p:spPr>
      </p:pic>
      <p:sp>
        <p:nvSpPr>
          <p:cNvPr id="3" name="Segnaposto contenuto 2">
            <a:extLst>
              <a:ext uri="{FF2B5EF4-FFF2-40B4-BE49-F238E27FC236}">
                <a16:creationId xmlns:a16="http://schemas.microsoft.com/office/drawing/2014/main" id="{C4997998-1AD6-C78F-D612-7DC7854D4754}"/>
              </a:ext>
            </a:extLst>
          </p:cNvPr>
          <p:cNvSpPr>
            <a:spLocks noGrp="1"/>
          </p:cNvSpPr>
          <p:nvPr>
            <p:ph idx="1"/>
          </p:nvPr>
        </p:nvSpPr>
        <p:spPr>
          <a:xfrm>
            <a:off x="5300810" y="2587625"/>
            <a:ext cx="5927577" cy="3594100"/>
          </a:xfrm>
        </p:spPr>
        <p:txBody>
          <a:bodyPr vert="horz" lIns="91440" tIns="45720" rIns="91440" bIns="45720" rtlCol="0" anchor="t">
            <a:normAutofit/>
          </a:bodyPr>
          <a:lstStyle/>
          <a:p>
            <a:r>
              <a:rPr lang="it-IT" err="1"/>
              <a:t>Economic</a:t>
            </a:r>
            <a:r>
              <a:rPr lang="it-IT" dirty="0"/>
              <a:t> </a:t>
            </a:r>
            <a:r>
              <a:rPr lang="it-IT" err="1"/>
              <a:t>environmental</a:t>
            </a:r>
            <a:r>
              <a:rPr lang="it-IT" dirty="0"/>
              <a:t> </a:t>
            </a:r>
            <a:r>
              <a:rPr lang="it-IT" err="1"/>
              <a:t>regulatory</a:t>
            </a:r>
            <a:r>
              <a:rPr lang="it-IT" dirty="0"/>
              <a:t> </a:t>
            </a:r>
            <a:r>
              <a:rPr lang="it-IT" err="1"/>
              <a:t>instruments</a:t>
            </a:r>
            <a:r>
              <a:rPr lang="it-IT" dirty="0"/>
              <a:t> </a:t>
            </a:r>
            <a:r>
              <a:rPr lang="it-IT" err="1"/>
              <a:t>otherwise</a:t>
            </a:r>
            <a:r>
              <a:rPr lang="it-IT" dirty="0"/>
              <a:t> </a:t>
            </a:r>
            <a:r>
              <a:rPr lang="it-IT" err="1"/>
              <a:t>known</a:t>
            </a:r>
            <a:r>
              <a:rPr lang="it-IT" dirty="0"/>
              <a:t> </a:t>
            </a:r>
            <a:r>
              <a:rPr lang="it-IT" err="1"/>
              <a:t>as</a:t>
            </a:r>
            <a:r>
              <a:rPr lang="it-IT" dirty="0"/>
              <a:t> </a:t>
            </a:r>
            <a:r>
              <a:rPr lang="it-IT" dirty="0">
                <a:solidFill>
                  <a:srgbClr val="C00000"/>
                </a:solidFill>
              </a:rPr>
              <a:t>incentive or market-</a:t>
            </a:r>
            <a:r>
              <a:rPr lang="it-IT" err="1">
                <a:solidFill>
                  <a:srgbClr val="C00000"/>
                </a:solidFill>
              </a:rPr>
              <a:t>based</a:t>
            </a:r>
            <a:r>
              <a:rPr lang="it-IT" dirty="0">
                <a:solidFill>
                  <a:srgbClr val="C00000"/>
                </a:solidFill>
              </a:rPr>
              <a:t> </a:t>
            </a:r>
            <a:r>
              <a:rPr lang="it-IT" err="1">
                <a:solidFill>
                  <a:srgbClr val="C00000"/>
                </a:solidFill>
              </a:rPr>
              <a:t>instruments</a:t>
            </a:r>
            <a:r>
              <a:rPr lang="it-IT" dirty="0"/>
              <a:t>, </a:t>
            </a:r>
            <a:r>
              <a:rPr lang="it-IT" err="1"/>
              <a:t>came</a:t>
            </a:r>
            <a:r>
              <a:rPr lang="it-IT" dirty="0"/>
              <a:t> </a:t>
            </a:r>
            <a:r>
              <a:rPr lang="it-IT" err="1"/>
              <a:t>into</a:t>
            </a:r>
            <a:r>
              <a:rPr lang="it-IT" dirty="0"/>
              <a:t> </a:t>
            </a:r>
            <a:r>
              <a:rPr lang="it-IT" err="1"/>
              <a:t>vogue</a:t>
            </a:r>
            <a:r>
              <a:rPr lang="it-IT" dirty="0"/>
              <a:t> in EU </a:t>
            </a:r>
            <a:r>
              <a:rPr lang="it-IT" err="1"/>
              <a:t>environmental</a:t>
            </a:r>
            <a:r>
              <a:rPr lang="it-IT" dirty="0"/>
              <a:t> policy in the 1990s </a:t>
            </a:r>
            <a:r>
              <a:rPr lang="it-IT" err="1"/>
              <a:t>sparked</a:t>
            </a:r>
            <a:r>
              <a:rPr lang="it-IT" dirty="0"/>
              <a:t> by a </a:t>
            </a:r>
            <a:r>
              <a:rPr lang="it-IT" err="1"/>
              <a:t>similar</a:t>
            </a:r>
            <a:r>
              <a:rPr lang="it-IT" dirty="0"/>
              <a:t> rise in </a:t>
            </a:r>
            <a:r>
              <a:rPr lang="it-IT" err="1"/>
              <a:t>interest</a:t>
            </a:r>
            <a:r>
              <a:rPr lang="it-IT" dirty="0"/>
              <a:t> in the USA.</a:t>
            </a:r>
          </a:p>
        </p:txBody>
      </p:sp>
    </p:spTree>
    <p:extLst>
      <p:ext uri="{BB962C8B-B14F-4D97-AF65-F5344CB8AC3E}">
        <p14:creationId xmlns:p14="http://schemas.microsoft.com/office/powerpoint/2010/main" val="30028462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45B42B6-26F8-4E25-839B-FB38F13BE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B640955C-ECF7-1160-26F9-9A33E47627EC}"/>
              </a:ext>
            </a:extLst>
          </p:cNvPr>
          <p:cNvSpPr>
            <a:spLocks noGrp="1"/>
          </p:cNvSpPr>
          <p:nvPr>
            <p:ph type="title"/>
          </p:nvPr>
        </p:nvSpPr>
        <p:spPr>
          <a:xfrm>
            <a:off x="960120" y="317814"/>
            <a:ext cx="10268712" cy="1700784"/>
          </a:xfrm>
        </p:spPr>
        <p:txBody>
          <a:bodyPr>
            <a:normAutofit/>
          </a:bodyPr>
          <a:lstStyle/>
          <a:p>
            <a:r>
              <a:rPr lang="it-IT" sz="6100" err="1"/>
              <a:t>Marked</a:t>
            </a:r>
            <a:r>
              <a:rPr lang="it-IT" sz="6100"/>
              <a:t> </a:t>
            </a:r>
            <a:r>
              <a:rPr lang="it-IT" sz="6100" err="1"/>
              <a:t>based</a:t>
            </a:r>
            <a:r>
              <a:rPr lang="it-IT" sz="6100"/>
              <a:t> </a:t>
            </a:r>
            <a:r>
              <a:rPr lang="it-IT" sz="6100" err="1"/>
              <a:t>instruments</a:t>
            </a:r>
          </a:p>
        </p:txBody>
      </p:sp>
      <p:pic>
        <p:nvPicPr>
          <p:cNvPr id="5" name="Picture 4" descr="Magnifying glass showing decling performance">
            <a:extLst>
              <a:ext uri="{FF2B5EF4-FFF2-40B4-BE49-F238E27FC236}">
                <a16:creationId xmlns:a16="http://schemas.microsoft.com/office/drawing/2014/main" id="{DB06CDC2-9DCD-C7EB-F9E7-B80F2695CB3E}"/>
              </a:ext>
            </a:extLst>
          </p:cNvPr>
          <p:cNvPicPr>
            <a:picLocks noChangeAspect="1"/>
          </p:cNvPicPr>
          <p:nvPr/>
        </p:nvPicPr>
        <p:blipFill rotWithShape="1">
          <a:blip r:embed="rId2"/>
          <a:srcRect l="29338" r="25398" b="-3"/>
          <a:stretch/>
        </p:blipFill>
        <p:spPr>
          <a:xfrm>
            <a:off x="1684333" y="2835777"/>
            <a:ext cx="2242703" cy="3307372"/>
          </a:xfrm>
          <a:prstGeom prst="rect">
            <a:avLst/>
          </a:prstGeom>
        </p:spPr>
      </p:pic>
      <p:sp>
        <p:nvSpPr>
          <p:cNvPr id="3" name="Segnaposto contenuto 2">
            <a:extLst>
              <a:ext uri="{FF2B5EF4-FFF2-40B4-BE49-F238E27FC236}">
                <a16:creationId xmlns:a16="http://schemas.microsoft.com/office/drawing/2014/main" id="{C4997998-1AD6-C78F-D612-7DC7854D4754}"/>
              </a:ext>
            </a:extLst>
          </p:cNvPr>
          <p:cNvSpPr>
            <a:spLocks noGrp="1"/>
          </p:cNvSpPr>
          <p:nvPr>
            <p:ph idx="1"/>
          </p:nvPr>
        </p:nvSpPr>
        <p:spPr>
          <a:xfrm>
            <a:off x="5296240" y="2835776"/>
            <a:ext cx="5932591" cy="3274183"/>
          </a:xfrm>
        </p:spPr>
        <p:txBody>
          <a:bodyPr vert="horz" lIns="91440" tIns="45720" rIns="91440" bIns="45720" rtlCol="0" anchor="ctr">
            <a:normAutofit/>
          </a:bodyPr>
          <a:lstStyle/>
          <a:p>
            <a:r>
              <a:rPr lang="it-IT" dirty="0"/>
              <a:t>The </a:t>
            </a:r>
            <a:r>
              <a:rPr lang="it-IT" err="1"/>
              <a:t>essential</a:t>
            </a:r>
            <a:r>
              <a:rPr lang="it-IT" dirty="0"/>
              <a:t> feature of </a:t>
            </a:r>
            <a:r>
              <a:rPr lang="it-IT" err="1"/>
              <a:t>marked-based</a:t>
            </a:r>
            <a:r>
              <a:rPr lang="it-IT" dirty="0"/>
              <a:t> </a:t>
            </a:r>
            <a:r>
              <a:rPr lang="it-IT" err="1"/>
              <a:t>instruments</a:t>
            </a:r>
            <a:r>
              <a:rPr lang="it-IT" dirty="0"/>
              <a:t> </a:t>
            </a:r>
            <a:r>
              <a:rPr lang="it-IT" err="1"/>
              <a:t>is</a:t>
            </a:r>
            <a:r>
              <a:rPr lang="it-IT" dirty="0"/>
              <a:t> </a:t>
            </a:r>
            <a:r>
              <a:rPr lang="it-IT" err="1"/>
              <a:t>that</a:t>
            </a:r>
            <a:r>
              <a:rPr lang="it-IT" dirty="0"/>
              <a:t> </a:t>
            </a:r>
            <a:r>
              <a:rPr lang="it-IT" dirty="0">
                <a:solidFill>
                  <a:srgbClr val="C00000"/>
                </a:solidFill>
              </a:rPr>
              <a:t>market </a:t>
            </a:r>
            <a:r>
              <a:rPr lang="it-IT" err="1">
                <a:solidFill>
                  <a:srgbClr val="C00000"/>
                </a:solidFill>
              </a:rPr>
              <a:t>mechanism</a:t>
            </a:r>
            <a:r>
              <a:rPr lang="it-IT" dirty="0">
                <a:solidFill>
                  <a:srgbClr val="C00000"/>
                </a:solidFill>
              </a:rPr>
              <a:t> are </a:t>
            </a:r>
            <a:r>
              <a:rPr lang="it-IT" err="1">
                <a:solidFill>
                  <a:srgbClr val="C00000"/>
                </a:solidFill>
              </a:rPr>
              <a:t>used</a:t>
            </a:r>
            <a:r>
              <a:rPr lang="it-IT" dirty="0">
                <a:solidFill>
                  <a:srgbClr val="C00000"/>
                </a:solidFill>
              </a:rPr>
              <a:t> to </a:t>
            </a:r>
            <a:r>
              <a:rPr lang="it-IT" err="1">
                <a:solidFill>
                  <a:srgbClr val="C00000"/>
                </a:solidFill>
              </a:rPr>
              <a:t>provide</a:t>
            </a:r>
            <a:r>
              <a:rPr lang="it-IT" dirty="0">
                <a:solidFill>
                  <a:srgbClr val="C00000"/>
                </a:solidFill>
              </a:rPr>
              <a:t> </a:t>
            </a:r>
            <a:r>
              <a:rPr lang="it-IT" err="1">
                <a:solidFill>
                  <a:srgbClr val="C00000"/>
                </a:solidFill>
              </a:rPr>
              <a:t>inventives</a:t>
            </a:r>
            <a:r>
              <a:rPr lang="it-IT" dirty="0">
                <a:solidFill>
                  <a:srgbClr val="C00000"/>
                </a:solidFill>
              </a:rPr>
              <a:t> to guide </a:t>
            </a:r>
            <a:r>
              <a:rPr lang="it-IT" err="1">
                <a:solidFill>
                  <a:srgbClr val="C00000"/>
                </a:solidFill>
              </a:rPr>
              <a:t>behaviour</a:t>
            </a:r>
            <a:r>
              <a:rPr lang="it-IT" dirty="0"/>
              <a:t> </a:t>
            </a:r>
            <a:r>
              <a:rPr lang="it-IT" err="1"/>
              <a:t>towards</a:t>
            </a:r>
            <a:r>
              <a:rPr lang="it-IT" dirty="0"/>
              <a:t> an </a:t>
            </a:r>
            <a:r>
              <a:rPr lang="it-IT" err="1"/>
              <a:t>environmentally</a:t>
            </a:r>
            <a:r>
              <a:rPr lang="it-IT" dirty="0"/>
              <a:t> </a:t>
            </a:r>
            <a:r>
              <a:rPr lang="it-IT" err="1"/>
              <a:t>favourable</a:t>
            </a:r>
            <a:r>
              <a:rPr lang="it-IT" dirty="0"/>
              <a:t> </a:t>
            </a:r>
            <a:r>
              <a:rPr lang="it-IT" err="1"/>
              <a:t>outcome</a:t>
            </a:r>
            <a:r>
              <a:rPr lang="it-IT" dirty="0"/>
              <a:t>.</a:t>
            </a:r>
          </a:p>
        </p:txBody>
      </p:sp>
    </p:spTree>
    <p:extLst>
      <p:ext uri="{BB962C8B-B14F-4D97-AF65-F5344CB8AC3E}">
        <p14:creationId xmlns:p14="http://schemas.microsoft.com/office/powerpoint/2010/main" val="14993406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734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DAE0C8A7-B0D9-7AD5-EBE0-3453776E13F0}"/>
              </a:ext>
            </a:extLst>
          </p:cNvPr>
          <p:cNvSpPr>
            <a:spLocks noGrp="1"/>
          </p:cNvSpPr>
          <p:nvPr>
            <p:ph type="title"/>
          </p:nvPr>
        </p:nvSpPr>
        <p:spPr>
          <a:xfrm>
            <a:off x="960120" y="643467"/>
            <a:ext cx="3212593" cy="5571066"/>
          </a:xfrm>
        </p:spPr>
        <p:txBody>
          <a:bodyPr>
            <a:normAutofit/>
          </a:bodyPr>
          <a:lstStyle/>
          <a:p>
            <a:r>
              <a:rPr lang="it-IT" sz="3600" dirty="0"/>
              <a:t>The </a:t>
            </a:r>
            <a:r>
              <a:rPr lang="it-IT" sz="3600" err="1"/>
              <a:t>influence</a:t>
            </a:r>
            <a:r>
              <a:rPr lang="it-IT" sz="3600" dirty="0"/>
              <a:t> of the </a:t>
            </a:r>
            <a:r>
              <a:rPr lang="it-IT" sz="3600" err="1"/>
              <a:t>Law</a:t>
            </a:r>
            <a:r>
              <a:rPr lang="it-IT" sz="3600" dirty="0"/>
              <a:t> and </a:t>
            </a:r>
            <a:r>
              <a:rPr lang="it-IT" sz="3600" err="1"/>
              <a:t>economics</a:t>
            </a:r>
            <a:r>
              <a:rPr lang="it-IT" sz="3600" dirty="0"/>
              <a:t> </a:t>
            </a:r>
            <a:r>
              <a:rPr lang="it-IT" sz="3600" err="1"/>
              <a:t>movement</a:t>
            </a:r>
            <a:endParaRPr lang="it-IT" sz="3600"/>
          </a:p>
        </p:txBody>
      </p:sp>
      <p:graphicFrame>
        <p:nvGraphicFramePr>
          <p:cNvPr id="5" name="Segnaposto contenuto 2">
            <a:extLst>
              <a:ext uri="{FF2B5EF4-FFF2-40B4-BE49-F238E27FC236}">
                <a16:creationId xmlns:a16="http://schemas.microsoft.com/office/drawing/2014/main" id="{D1924427-CC66-4F35-B5D7-50BDBADB8B5A}"/>
              </a:ext>
            </a:extLst>
          </p:cNvPr>
          <p:cNvGraphicFramePr>
            <a:graphicFrameLocks noGrp="1"/>
          </p:cNvGraphicFramePr>
          <p:nvPr>
            <p:ph idx="1"/>
            <p:extLst>
              <p:ext uri="{D42A27DB-BD31-4B8C-83A1-F6EECF244321}">
                <p14:modId xmlns:p14="http://schemas.microsoft.com/office/powerpoint/2010/main" val="2665136023"/>
              </p:ext>
            </p:extLst>
          </p:nvPr>
        </p:nvGraphicFramePr>
        <p:xfrm>
          <a:off x="5300812" y="643466"/>
          <a:ext cx="5927575" cy="55541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13966454"/>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58FB36D-73B3-45EF-8CD4-221CCC8BE0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D7835D7-DF12-420F-843A-1C5083D2B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5CE374A5-5B5E-CB46-5198-05D042AD039A}"/>
              </a:ext>
            </a:extLst>
          </p:cNvPr>
          <p:cNvSpPr>
            <a:spLocks noGrp="1"/>
          </p:cNvSpPr>
          <p:nvPr>
            <p:ph type="title"/>
          </p:nvPr>
        </p:nvSpPr>
        <p:spPr>
          <a:xfrm>
            <a:off x="960120" y="317814"/>
            <a:ext cx="10268712" cy="1700784"/>
          </a:xfrm>
        </p:spPr>
        <p:txBody>
          <a:bodyPr>
            <a:normAutofit/>
          </a:bodyPr>
          <a:lstStyle/>
          <a:p>
            <a:r>
              <a:rPr lang="it-IT" sz="5600"/>
              <a:t>Public </a:t>
            </a:r>
            <a:r>
              <a:rPr lang="it-IT" sz="5600" err="1"/>
              <a:t>goods</a:t>
            </a:r>
            <a:r>
              <a:rPr lang="it-IT" sz="5600"/>
              <a:t> and externalities</a:t>
            </a:r>
          </a:p>
        </p:txBody>
      </p:sp>
      <p:sp>
        <p:nvSpPr>
          <p:cNvPr id="3" name="Segnaposto contenuto 2">
            <a:extLst>
              <a:ext uri="{FF2B5EF4-FFF2-40B4-BE49-F238E27FC236}">
                <a16:creationId xmlns:a16="http://schemas.microsoft.com/office/drawing/2014/main" id="{10F62220-3088-F991-1B10-A69C9E0F75A9}"/>
              </a:ext>
            </a:extLst>
          </p:cNvPr>
          <p:cNvSpPr>
            <a:spLocks noGrp="1"/>
          </p:cNvSpPr>
          <p:nvPr>
            <p:ph idx="1"/>
          </p:nvPr>
        </p:nvSpPr>
        <p:spPr>
          <a:xfrm>
            <a:off x="960120" y="2784143"/>
            <a:ext cx="5782586" cy="3433031"/>
          </a:xfrm>
        </p:spPr>
        <p:txBody>
          <a:bodyPr vert="horz" lIns="91440" tIns="45720" rIns="91440" bIns="45720" rtlCol="0" anchor="t">
            <a:normAutofit/>
          </a:bodyPr>
          <a:lstStyle/>
          <a:p>
            <a:r>
              <a:rPr lang="it-IT" err="1"/>
              <a:t>Environmental</a:t>
            </a:r>
            <a:r>
              <a:rPr lang="it-IT" dirty="0"/>
              <a:t> </a:t>
            </a:r>
            <a:r>
              <a:rPr lang="it-IT" err="1"/>
              <a:t>resources</a:t>
            </a:r>
            <a:r>
              <a:rPr lang="it-IT" dirty="0"/>
              <a:t> are public </a:t>
            </a:r>
            <a:r>
              <a:rPr lang="it-IT" err="1"/>
              <a:t>goods</a:t>
            </a:r>
            <a:r>
              <a:rPr lang="it-IT" dirty="0"/>
              <a:t>, </a:t>
            </a:r>
            <a:r>
              <a:rPr lang="it-IT" err="1"/>
              <a:t>this</a:t>
            </a:r>
            <a:r>
              <a:rPr lang="it-IT" dirty="0"/>
              <a:t> leads to </a:t>
            </a:r>
            <a:r>
              <a:rPr lang="it-IT" err="1">
                <a:solidFill>
                  <a:srgbClr val="C00000"/>
                </a:solidFill>
              </a:rPr>
              <a:t>overexploitation</a:t>
            </a:r>
            <a:r>
              <a:rPr lang="it-IT" dirty="0"/>
              <a:t> of the </a:t>
            </a:r>
            <a:r>
              <a:rPr lang="it-IT" err="1"/>
              <a:t>resources</a:t>
            </a:r>
            <a:r>
              <a:rPr lang="it-IT" dirty="0"/>
              <a:t>.</a:t>
            </a:r>
          </a:p>
          <a:p>
            <a:r>
              <a:rPr lang="it-IT" dirty="0"/>
              <a:t>In </a:t>
            </a:r>
            <a:r>
              <a:rPr lang="it-IT" err="1"/>
              <a:t>economic</a:t>
            </a:r>
            <a:r>
              <a:rPr lang="it-IT" dirty="0"/>
              <a:t> </a:t>
            </a:r>
            <a:r>
              <a:rPr lang="it-IT" err="1"/>
              <a:t>terms</a:t>
            </a:r>
            <a:r>
              <a:rPr lang="it-IT" dirty="0"/>
              <a:t> </a:t>
            </a:r>
            <a:r>
              <a:rPr lang="it-IT" err="1"/>
              <a:t>therefore</a:t>
            </a:r>
            <a:r>
              <a:rPr lang="it-IT" dirty="0"/>
              <a:t> </a:t>
            </a:r>
            <a:r>
              <a:rPr lang="it-IT" err="1"/>
              <a:t>environmental</a:t>
            </a:r>
            <a:r>
              <a:rPr lang="it-IT" dirty="0"/>
              <a:t> </a:t>
            </a:r>
            <a:r>
              <a:rPr lang="it-IT" err="1"/>
              <a:t>damage</a:t>
            </a:r>
            <a:r>
              <a:rPr lang="it-IT" dirty="0"/>
              <a:t> </a:t>
            </a:r>
            <a:r>
              <a:rPr lang="it-IT" err="1"/>
              <a:t>is</a:t>
            </a:r>
            <a:r>
              <a:rPr lang="it-IT" dirty="0"/>
              <a:t> </a:t>
            </a:r>
            <a:r>
              <a:rPr lang="it-IT" err="1"/>
              <a:t>traditionally</a:t>
            </a:r>
            <a:r>
              <a:rPr lang="it-IT" dirty="0"/>
              <a:t> </a:t>
            </a:r>
            <a:r>
              <a:rPr lang="it-IT" err="1"/>
              <a:t>viewed</a:t>
            </a:r>
            <a:r>
              <a:rPr lang="it-IT" dirty="0"/>
              <a:t> </a:t>
            </a:r>
            <a:r>
              <a:rPr lang="it-IT" err="1"/>
              <a:t>as</a:t>
            </a:r>
            <a:r>
              <a:rPr lang="it-IT" dirty="0"/>
              <a:t> a </a:t>
            </a:r>
            <a:r>
              <a:rPr lang="it-IT" i="1" dirty="0">
                <a:solidFill>
                  <a:srgbClr val="C00000"/>
                </a:solidFill>
              </a:rPr>
              <a:t>negative </a:t>
            </a:r>
            <a:r>
              <a:rPr lang="it-IT" i="1" err="1">
                <a:solidFill>
                  <a:srgbClr val="C00000"/>
                </a:solidFill>
              </a:rPr>
              <a:t>externalities</a:t>
            </a:r>
            <a:r>
              <a:rPr lang="it-IT" dirty="0">
                <a:solidFill>
                  <a:srgbClr val="C00000"/>
                </a:solidFill>
              </a:rPr>
              <a:t>.</a:t>
            </a:r>
          </a:p>
        </p:txBody>
      </p:sp>
      <p:pic>
        <p:nvPicPr>
          <p:cNvPr id="7" name="Graphic 6" descr="Sostenibilità">
            <a:extLst>
              <a:ext uri="{FF2B5EF4-FFF2-40B4-BE49-F238E27FC236}">
                <a16:creationId xmlns:a16="http://schemas.microsoft.com/office/drawing/2014/main" id="{17AC05BE-A77A-6636-A958-494D05A06A8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57175" y="2852382"/>
            <a:ext cx="3364792" cy="3364792"/>
          </a:xfrm>
          <a:prstGeom prst="rect">
            <a:avLst/>
          </a:prstGeom>
        </p:spPr>
      </p:pic>
    </p:spTree>
    <p:extLst>
      <p:ext uri="{BB962C8B-B14F-4D97-AF65-F5344CB8AC3E}">
        <p14:creationId xmlns:p14="http://schemas.microsoft.com/office/powerpoint/2010/main" val="22218704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58FB36D-73B3-45EF-8CD4-221CCC8BE0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D7835D7-DF12-420F-843A-1C5083D2B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BBC70C51-5C99-5437-3FC8-A341671A610B}"/>
              </a:ext>
            </a:extLst>
          </p:cNvPr>
          <p:cNvSpPr>
            <a:spLocks noGrp="1"/>
          </p:cNvSpPr>
          <p:nvPr>
            <p:ph type="title"/>
          </p:nvPr>
        </p:nvSpPr>
        <p:spPr>
          <a:xfrm>
            <a:off x="960120" y="317814"/>
            <a:ext cx="10268712" cy="1700784"/>
          </a:xfrm>
        </p:spPr>
        <p:txBody>
          <a:bodyPr>
            <a:normAutofit/>
          </a:bodyPr>
          <a:lstStyle/>
          <a:p>
            <a:r>
              <a:rPr lang="it-IT" dirty="0"/>
              <a:t>Negative </a:t>
            </a:r>
            <a:r>
              <a:rPr lang="it-IT" dirty="0" err="1"/>
              <a:t>externalities</a:t>
            </a:r>
          </a:p>
        </p:txBody>
      </p:sp>
      <p:sp>
        <p:nvSpPr>
          <p:cNvPr id="3" name="Segnaposto contenuto 2">
            <a:extLst>
              <a:ext uri="{FF2B5EF4-FFF2-40B4-BE49-F238E27FC236}">
                <a16:creationId xmlns:a16="http://schemas.microsoft.com/office/drawing/2014/main" id="{0C818E3A-7B6F-6255-59A7-302EA33918EF}"/>
              </a:ext>
            </a:extLst>
          </p:cNvPr>
          <p:cNvSpPr>
            <a:spLocks noGrp="1"/>
          </p:cNvSpPr>
          <p:nvPr>
            <p:ph idx="1"/>
          </p:nvPr>
        </p:nvSpPr>
        <p:spPr>
          <a:xfrm>
            <a:off x="960120" y="2784143"/>
            <a:ext cx="6163585" cy="3433031"/>
          </a:xfrm>
        </p:spPr>
        <p:txBody>
          <a:bodyPr vert="horz" lIns="91440" tIns="45720" rIns="91440" bIns="45720" rtlCol="0" anchor="t">
            <a:normAutofit/>
          </a:bodyPr>
          <a:lstStyle/>
          <a:p>
            <a:r>
              <a:rPr lang="it-IT" dirty="0"/>
              <a:t>In </a:t>
            </a:r>
            <a:r>
              <a:rPr lang="it-IT" dirty="0" err="1"/>
              <a:t>economics</a:t>
            </a:r>
            <a:r>
              <a:rPr lang="it-IT" dirty="0"/>
              <a:t>, a negative </a:t>
            </a:r>
            <a:r>
              <a:rPr lang="it-IT" dirty="0" err="1"/>
              <a:t>externality</a:t>
            </a:r>
            <a:r>
              <a:rPr lang="it-IT" dirty="0"/>
              <a:t> </a:t>
            </a:r>
            <a:r>
              <a:rPr lang="it-IT" dirty="0" err="1"/>
              <a:t>is</a:t>
            </a:r>
            <a:r>
              <a:rPr lang="it-IT" dirty="0"/>
              <a:t> a situation </a:t>
            </a:r>
            <a:r>
              <a:rPr lang="it-IT" dirty="0" err="1"/>
              <a:t>where</a:t>
            </a:r>
            <a:r>
              <a:rPr lang="it-IT" dirty="0"/>
              <a:t> one </a:t>
            </a:r>
            <a:r>
              <a:rPr lang="it-IT" dirty="0" err="1"/>
              <a:t>actor's</a:t>
            </a:r>
            <a:r>
              <a:rPr lang="it-IT" dirty="0"/>
              <a:t> production or </a:t>
            </a:r>
            <a:r>
              <a:rPr lang="it-IT" dirty="0" err="1"/>
              <a:t>consuption</a:t>
            </a:r>
            <a:r>
              <a:rPr lang="it-IT" dirty="0"/>
              <a:t> </a:t>
            </a:r>
            <a:r>
              <a:rPr lang="it-IT" dirty="0" err="1"/>
              <a:t>decision</a:t>
            </a:r>
            <a:r>
              <a:rPr lang="it-IT" dirty="0"/>
              <a:t> </a:t>
            </a:r>
            <a:r>
              <a:rPr lang="it-IT" dirty="0" err="1"/>
              <a:t>have</a:t>
            </a:r>
            <a:r>
              <a:rPr lang="it-IT" dirty="0"/>
              <a:t> an </a:t>
            </a:r>
            <a:r>
              <a:rPr lang="it-IT" dirty="0" err="1">
                <a:solidFill>
                  <a:srgbClr val="C00000"/>
                </a:solidFill>
              </a:rPr>
              <a:t>unintentional</a:t>
            </a:r>
            <a:r>
              <a:rPr lang="it-IT" dirty="0">
                <a:solidFill>
                  <a:srgbClr val="C00000"/>
                </a:solidFill>
              </a:rPr>
              <a:t> negative impact on </a:t>
            </a:r>
            <a:r>
              <a:rPr lang="it-IT" dirty="0" err="1">
                <a:solidFill>
                  <a:srgbClr val="C00000"/>
                </a:solidFill>
              </a:rPr>
              <a:t>another's</a:t>
            </a:r>
            <a:r>
              <a:rPr lang="it-IT" dirty="0">
                <a:solidFill>
                  <a:srgbClr val="C00000"/>
                </a:solidFill>
              </a:rPr>
              <a:t> utility or profit</a:t>
            </a:r>
            <a:r>
              <a:rPr lang="it-IT" dirty="0"/>
              <a:t>, for </a:t>
            </a:r>
            <a:r>
              <a:rPr lang="it-IT" dirty="0" err="1"/>
              <a:t>which</a:t>
            </a:r>
            <a:r>
              <a:rPr lang="it-IT" dirty="0"/>
              <a:t> </a:t>
            </a:r>
            <a:r>
              <a:rPr lang="it-IT" dirty="0">
                <a:solidFill>
                  <a:srgbClr val="C00000"/>
                </a:solidFill>
              </a:rPr>
              <a:t>no </a:t>
            </a:r>
            <a:r>
              <a:rPr lang="it-IT" dirty="0" err="1">
                <a:solidFill>
                  <a:srgbClr val="C00000"/>
                </a:solidFill>
              </a:rPr>
              <a:t>compensation</a:t>
            </a:r>
            <a:r>
              <a:rPr lang="it-IT" dirty="0">
                <a:solidFill>
                  <a:srgbClr val="C00000"/>
                </a:solidFill>
              </a:rPr>
              <a:t> </a:t>
            </a:r>
            <a:r>
              <a:rPr lang="it-IT" dirty="0" err="1">
                <a:solidFill>
                  <a:srgbClr val="C00000"/>
                </a:solidFill>
              </a:rPr>
              <a:t>is</a:t>
            </a:r>
            <a:r>
              <a:rPr lang="it-IT" dirty="0">
                <a:solidFill>
                  <a:srgbClr val="C00000"/>
                </a:solidFill>
              </a:rPr>
              <a:t> made.</a:t>
            </a:r>
          </a:p>
        </p:txBody>
      </p:sp>
      <p:pic>
        <p:nvPicPr>
          <p:cNvPr id="7" name="Graphic 6" descr="Bitcoin">
            <a:extLst>
              <a:ext uri="{FF2B5EF4-FFF2-40B4-BE49-F238E27FC236}">
                <a16:creationId xmlns:a16="http://schemas.microsoft.com/office/drawing/2014/main" id="{D66C1C48-52C6-27CB-1D62-A17DADDD80D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57175" y="2852382"/>
            <a:ext cx="3364792" cy="3364792"/>
          </a:xfrm>
          <a:prstGeom prst="rect">
            <a:avLst/>
          </a:prstGeom>
        </p:spPr>
      </p:pic>
    </p:spTree>
    <p:extLst>
      <p:ext uri="{BB962C8B-B14F-4D97-AF65-F5344CB8AC3E}">
        <p14:creationId xmlns:p14="http://schemas.microsoft.com/office/powerpoint/2010/main" val="30023380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45B42B6-26F8-4E25-839B-FB38F13BE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BBC70C51-5C99-5437-3FC8-A341671A610B}"/>
              </a:ext>
            </a:extLst>
          </p:cNvPr>
          <p:cNvSpPr>
            <a:spLocks noGrp="1"/>
          </p:cNvSpPr>
          <p:nvPr>
            <p:ph type="title"/>
          </p:nvPr>
        </p:nvSpPr>
        <p:spPr>
          <a:xfrm>
            <a:off x="960120" y="317814"/>
            <a:ext cx="10268712" cy="1700784"/>
          </a:xfrm>
        </p:spPr>
        <p:txBody>
          <a:bodyPr>
            <a:normAutofit/>
          </a:bodyPr>
          <a:lstStyle/>
          <a:p>
            <a:r>
              <a:rPr lang="it-IT" dirty="0"/>
              <a:t>Negative </a:t>
            </a:r>
            <a:r>
              <a:rPr lang="it-IT" dirty="0" err="1"/>
              <a:t>externalities</a:t>
            </a:r>
          </a:p>
        </p:txBody>
      </p:sp>
      <p:pic>
        <p:nvPicPr>
          <p:cNvPr id="7" name="Graphic 6" descr="Bitcoin">
            <a:extLst>
              <a:ext uri="{FF2B5EF4-FFF2-40B4-BE49-F238E27FC236}">
                <a16:creationId xmlns:a16="http://schemas.microsoft.com/office/drawing/2014/main" id="{D66C1C48-52C6-27CB-1D62-A17DADDD80D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1999" y="2835777"/>
            <a:ext cx="3307372" cy="3307372"/>
          </a:xfrm>
          <a:prstGeom prst="rect">
            <a:avLst/>
          </a:prstGeom>
        </p:spPr>
      </p:pic>
      <p:sp>
        <p:nvSpPr>
          <p:cNvPr id="3" name="Segnaposto contenuto 2">
            <a:extLst>
              <a:ext uri="{FF2B5EF4-FFF2-40B4-BE49-F238E27FC236}">
                <a16:creationId xmlns:a16="http://schemas.microsoft.com/office/drawing/2014/main" id="{0C818E3A-7B6F-6255-59A7-302EA33918EF}"/>
              </a:ext>
            </a:extLst>
          </p:cNvPr>
          <p:cNvSpPr>
            <a:spLocks noGrp="1"/>
          </p:cNvSpPr>
          <p:nvPr>
            <p:ph idx="1"/>
          </p:nvPr>
        </p:nvSpPr>
        <p:spPr>
          <a:xfrm>
            <a:off x="5296240" y="2835776"/>
            <a:ext cx="5932591" cy="3274183"/>
          </a:xfrm>
        </p:spPr>
        <p:txBody>
          <a:bodyPr vert="horz" lIns="91440" tIns="45720" rIns="91440" bIns="45720" rtlCol="0" anchor="ctr">
            <a:normAutofit/>
          </a:bodyPr>
          <a:lstStyle/>
          <a:p>
            <a:r>
              <a:rPr lang="it-IT" dirty="0"/>
              <a:t>In </a:t>
            </a:r>
            <a:r>
              <a:rPr lang="it-IT" dirty="0" err="1"/>
              <a:t>other</a:t>
            </a:r>
            <a:r>
              <a:rPr lang="it-IT" dirty="0"/>
              <a:t> words, </a:t>
            </a:r>
            <a:r>
              <a:rPr lang="it-IT" dirty="0" err="1"/>
              <a:t>absent</a:t>
            </a:r>
            <a:r>
              <a:rPr lang="it-IT" dirty="0"/>
              <a:t> </a:t>
            </a:r>
            <a:r>
              <a:rPr lang="it-IT" dirty="0" err="1"/>
              <a:t>corrective</a:t>
            </a:r>
            <a:r>
              <a:rPr lang="it-IT" dirty="0"/>
              <a:t> </a:t>
            </a:r>
            <a:r>
              <a:rPr lang="it-IT" dirty="0" err="1"/>
              <a:t>regulation</a:t>
            </a:r>
            <a:r>
              <a:rPr lang="it-IT" dirty="0"/>
              <a:t>, I </a:t>
            </a:r>
            <a:r>
              <a:rPr lang="it-IT" dirty="0" err="1"/>
              <a:t>will</a:t>
            </a:r>
            <a:r>
              <a:rPr lang="it-IT" dirty="0"/>
              <a:t> </a:t>
            </a:r>
            <a:r>
              <a:rPr lang="it-IT" dirty="0" err="1"/>
              <a:t>not</a:t>
            </a:r>
            <a:r>
              <a:rPr lang="it-IT" dirty="0"/>
              <a:t> </a:t>
            </a:r>
            <a:r>
              <a:rPr lang="it-IT" dirty="0" err="1"/>
              <a:t>have</a:t>
            </a:r>
            <a:r>
              <a:rPr lang="it-IT" dirty="0"/>
              <a:t> to </a:t>
            </a:r>
            <a:r>
              <a:rPr lang="it-IT" dirty="0" err="1"/>
              <a:t>pay</a:t>
            </a:r>
            <a:r>
              <a:rPr lang="it-IT" dirty="0"/>
              <a:t> (</a:t>
            </a:r>
            <a:r>
              <a:rPr lang="it-IT" dirty="0" err="1"/>
              <a:t>enough</a:t>
            </a:r>
            <a:r>
              <a:rPr lang="it-IT" dirty="0"/>
              <a:t>) </a:t>
            </a:r>
            <a:r>
              <a:rPr lang="it-IT" dirty="0" err="1"/>
              <a:t>if</a:t>
            </a:r>
            <a:r>
              <a:rPr lang="it-IT" dirty="0"/>
              <a:t> I cause </a:t>
            </a:r>
            <a:r>
              <a:rPr lang="it-IT" dirty="0" err="1"/>
              <a:t>environmental</a:t>
            </a:r>
            <a:r>
              <a:rPr lang="it-IT" dirty="0"/>
              <a:t> </a:t>
            </a:r>
            <a:r>
              <a:rPr lang="it-IT" dirty="0" err="1"/>
              <a:t>damage</a:t>
            </a:r>
            <a:r>
              <a:rPr lang="it-IT" dirty="0"/>
              <a:t> </a:t>
            </a:r>
            <a:r>
              <a:rPr lang="it-IT" dirty="0" err="1"/>
              <a:t>that</a:t>
            </a:r>
            <a:r>
              <a:rPr lang="it-IT" dirty="0"/>
              <a:t> </a:t>
            </a:r>
            <a:r>
              <a:rPr lang="it-IT" dirty="0" err="1"/>
              <a:t>negatively</a:t>
            </a:r>
            <a:r>
              <a:rPr lang="it-IT" dirty="0"/>
              <a:t> </a:t>
            </a:r>
            <a:r>
              <a:rPr lang="it-IT" dirty="0" err="1"/>
              <a:t>affects</a:t>
            </a:r>
            <a:r>
              <a:rPr lang="it-IT" dirty="0"/>
              <a:t> </a:t>
            </a:r>
            <a:r>
              <a:rPr lang="it-IT" dirty="0" err="1"/>
              <a:t>others</a:t>
            </a:r>
            <a:r>
              <a:rPr lang="it-IT" dirty="0"/>
              <a:t>.</a:t>
            </a:r>
          </a:p>
        </p:txBody>
      </p:sp>
    </p:spTree>
    <p:extLst>
      <p:ext uri="{BB962C8B-B14F-4D97-AF65-F5344CB8AC3E}">
        <p14:creationId xmlns:p14="http://schemas.microsoft.com/office/powerpoint/2010/main" val="29743097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45B42B6-26F8-4E25-839B-FB38F13BE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93011"/>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BBC70C51-5C99-5437-3FC8-A341671A610B}"/>
              </a:ext>
            </a:extLst>
          </p:cNvPr>
          <p:cNvSpPr>
            <a:spLocks noGrp="1"/>
          </p:cNvSpPr>
          <p:nvPr>
            <p:ph type="title"/>
          </p:nvPr>
        </p:nvSpPr>
        <p:spPr>
          <a:xfrm>
            <a:off x="960120" y="5029200"/>
            <a:ext cx="10268712" cy="1327554"/>
          </a:xfrm>
        </p:spPr>
        <p:txBody>
          <a:bodyPr>
            <a:normAutofit/>
          </a:bodyPr>
          <a:lstStyle/>
          <a:p>
            <a:r>
              <a:rPr lang="it-IT" dirty="0"/>
              <a:t>Negative </a:t>
            </a:r>
            <a:r>
              <a:rPr lang="it-IT" dirty="0" err="1"/>
              <a:t>externalities</a:t>
            </a:r>
          </a:p>
        </p:txBody>
      </p:sp>
      <p:sp>
        <p:nvSpPr>
          <p:cNvPr id="3" name="Segnaposto contenuto 2">
            <a:extLst>
              <a:ext uri="{FF2B5EF4-FFF2-40B4-BE49-F238E27FC236}">
                <a16:creationId xmlns:a16="http://schemas.microsoft.com/office/drawing/2014/main" id="{0C818E3A-7B6F-6255-59A7-302EA33918EF}"/>
              </a:ext>
            </a:extLst>
          </p:cNvPr>
          <p:cNvSpPr>
            <a:spLocks noGrp="1"/>
          </p:cNvSpPr>
          <p:nvPr>
            <p:ph idx="1"/>
          </p:nvPr>
        </p:nvSpPr>
        <p:spPr>
          <a:xfrm>
            <a:off x="960121" y="670241"/>
            <a:ext cx="5938520" cy="3593592"/>
          </a:xfrm>
        </p:spPr>
        <p:txBody>
          <a:bodyPr vert="horz" lIns="91440" tIns="45720" rIns="91440" bIns="45720" rtlCol="0" anchor="ctr">
            <a:normAutofit/>
          </a:bodyPr>
          <a:lstStyle/>
          <a:p>
            <a:r>
              <a:rPr lang="it-IT" err="1"/>
              <a:t>As</a:t>
            </a:r>
            <a:r>
              <a:rPr lang="it-IT" dirty="0"/>
              <a:t> a </a:t>
            </a:r>
            <a:r>
              <a:rPr lang="it-IT" err="1"/>
              <a:t>result</a:t>
            </a:r>
            <a:r>
              <a:rPr lang="it-IT" dirty="0"/>
              <a:t>, </a:t>
            </a:r>
            <a:r>
              <a:rPr lang="it-IT" err="1"/>
              <a:t>economic</a:t>
            </a:r>
            <a:r>
              <a:rPr lang="it-IT" dirty="0"/>
              <a:t> theory </a:t>
            </a:r>
            <a:r>
              <a:rPr lang="it-IT" err="1"/>
              <a:t>holds</a:t>
            </a:r>
            <a:r>
              <a:rPr lang="it-IT" dirty="0"/>
              <a:t> </a:t>
            </a:r>
            <a:r>
              <a:rPr lang="it-IT" err="1"/>
              <a:t>that</a:t>
            </a:r>
            <a:r>
              <a:rPr lang="it-IT" dirty="0"/>
              <a:t>, </a:t>
            </a:r>
            <a:r>
              <a:rPr lang="it-IT" err="1">
                <a:solidFill>
                  <a:srgbClr val="C00000"/>
                </a:solidFill>
              </a:rPr>
              <a:t>without</a:t>
            </a:r>
            <a:r>
              <a:rPr lang="it-IT" dirty="0">
                <a:solidFill>
                  <a:srgbClr val="C00000"/>
                </a:solidFill>
              </a:rPr>
              <a:t> </a:t>
            </a:r>
            <a:r>
              <a:rPr lang="it-IT" err="1">
                <a:solidFill>
                  <a:srgbClr val="C00000"/>
                </a:solidFill>
              </a:rPr>
              <a:t>corrective</a:t>
            </a:r>
            <a:r>
              <a:rPr lang="it-IT" dirty="0">
                <a:solidFill>
                  <a:srgbClr val="C00000"/>
                </a:solidFill>
              </a:rPr>
              <a:t> </a:t>
            </a:r>
            <a:r>
              <a:rPr lang="it-IT" err="1">
                <a:solidFill>
                  <a:srgbClr val="C00000"/>
                </a:solidFill>
              </a:rPr>
              <a:t>regulation</a:t>
            </a:r>
            <a:r>
              <a:rPr lang="it-IT" dirty="0">
                <a:solidFill>
                  <a:srgbClr val="C00000"/>
                </a:solidFill>
              </a:rPr>
              <a:t>,</a:t>
            </a:r>
            <a:r>
              <a:rPr lang="it-IT" dirty="0"/>
              <a:t> the </a:t>
            </a:r>
            <a:r>
              <a:rPr lang="it-IT" err="1"/>
              <a:t>operation</a:t>
            </a:r>
            <a:r>
              <a:rPr lang="it-IT" dirty="0"/>
              <a:t> of the market </a:t>
            </a:r>
            <a:r>
              <a:rPr lang="it-IT" err="1"/>
              <a:t>will</a:t>
            </a:r>
            <a:r>
              <a:rPr lang="it-IT" dirty="0"/>
              <a:t> </a:t>
            </a:r>
            <a:r>
              <a:rPr lang="it-IT" err="1"/>
              <a:t>result</a:t>
            </a:r>
            <a:r>
              <a:rPr lang="it-IT" dirty="0"/>
              <a:t> in more </a:t>
            </a:r>
            <a:r>
              <a:rPr lang="it-IT" err="1"/>
              <a:t>pollution</a:t>
            </a:r>
            <a:r>
              <a:rPr lang="it-IT" dirty="0"/>
              <a:t> </a:t>
            </a:r>
            <a:r>
              <a:rPr lang="it-IT" err="1"/>
              <a:t>being</a:t>
            </a:r>
            <a:r>
              <a:rPr lang="it-IT" dirty="0"/>
              <a:t> </a:t>
            </a:r>
            <a:r>
              <a:rPr lang="it-IT" err="1"/>
              <a:t>produced</a:t>
            </a:r>
            <a:r>
              <a:rPr lang="it-IT" dirty="0"/>
              <a:t> </a:t>
            </a:r>
            <a:r>
              <a:rPr lang="it-IT" err="1"/>
              <a:t>than</a:t>
            </a:r>
            <a:r>
              <a:rPr lang="it-IT" dirty="0"/>
              <a:t> </a:t>
            </a:r>
            <a:r>
              <a:rPr lang="it-IT" err="1"/>
              <a:t>efficiency</a:t>
            </a:r>
            <a:r>
              <a:rPr lang="it-IT" dirty="0"/>
              <a:t> </a:t>
            </a:r>
            <a:r>
              <a:rPr lang="it-IT" err="1"/>
              <a:t>requires</a:t>
            </a:r>
            <a:r>
              <a:rPr lang="it-IT" dirty="0"/>
              <a:t> (i.e.: market </a:t>
            </a:r>
            <a:r>
              <a:rPr lang="it-IT" err="1"/>
              <a:t>failure</a:t>
            </a:r>
            <a:r>
              <a:rPr lang="it-IT" dirty="0"/>
              <a:t>) </a:t>
            </a:r>
            <a:r>
              <a:rPr lang="it-IT" err="1"/>
              <a:t>because</a:t>
            </a:r>
            <a:r>
              <a:rPr lang="it-IT" dirty="0"/>
              <a:t> </a:t>
            </a:r>
            <a:r>
              <a:rPr lang="it-IT" dirty="0">
                <a:solidFill>
                  <a:srgbClr val="C00000"/>
                </a:solidFill>
              </a:rPr>
              <a:t>market </a:t>
            </a:r>
            <a:r>
              <a:rPr lang="it-IT" err="1">
                <a:solidFill>
                  <a:srgbClr val="C00000"/>
                </a:solidFill>
              </a:rPr>
              <a:t>actors</a:t>
            </a:r>
            <a:r>
              <a:rPr lang="it-IT" dirty="0">
                <a:solidFill>
                  <a:srgbClr val="C00000"/>
                </a:solidFill>
              </a:rPr>
              <a:t> do </a:t>
            </a:r>
            <a:r>
              <a:rPr lang="it-IT" err="1">
                <a:solidFill>
                  <a:srgbClr val="C00000"/>
                </a:solidFill>
              </a:rPr>
              <a:t>not</a:t>
            </a:r>
            <a:r>
              <a:rPr lang="it-IT" dirty="0">
                <a:solidFill>
                  <a:srgbClr val="C00000"/>
                </a:solidFill>
              </a:rPr>
              <a:t> </a:t>
            </a:r>
            <a:r>
              <a:rPr lang="it-IT" err="1">
                <a:solidFill>
                  <a:srgbClr val="C00000"/>
                </a:solidFill>
              </a:rPr>
              <a:t>have</a:t>
            </a:r>
            <a:r>
              <a:rPr lang="it-IT" dirty="0">
                <a:solidFill>
                  <a:srgbClr val="C00000"/>
                </a:solidFill>
              </a:rPr>
              <a:t> to </a:t>
            </a:r>
            <a:r>
              <a:rPr lang="it-IT" err="1">
                <a:solidFill>
                  <a:srgbClr val="C00000"/>
                </a:solidFill>
              </a:rPr>
              <a:t>pay</a:t>
            </a:r>
            <a:r>
              <a:rPr lang="it-IT" dirty="0">
                <a:solidFill>
                  <a:srgbClr val="C00000"/>
                </a:solidFill>
              </a:rPr>
              <a:t> for the cost to society of </a:t>
            </a:r>
            <a:r>
              <a:rPr lang="it-IT" err="1">
                <a:solidFill>
                  <a:srgbClr val="C00000"/>
                </a:solidFill>
              </a:rPr>
              <a:t>their</a:t>
            </a:r>
            <a:r>
              <a:rPr lang="it-IT" dirty="0">
                <a:solidFill>
                  <a:srgbClr val="C00000"/>
                </a:solidFill>
              </a:rPr>
              <a:t> </a:t>
            </a:r>
            <a:r>
              <a:rPr lang="it-IT" err="1">
                <a:solidFill>
                  <a:srgbClr val="C00000"/>
                </a:solidFill>
              </a:rPr>
              <a:t>pollution</a:t>
            </a:r>
            <a:r>
              <a:rPr lang="it-IT" dirty="0">
                <a:solidFill>
                  <a:srgbClr val="C00000"/>
                </a:solidFill>
              </a:rPr>
              <a:t>.</a:t>
            </a:r>
          </a:p>
        </p:txBody>
      </p:sp>
      <p:pic>
        <p:nvPicPr>
          <p:cNvPr id="7" name="Graphic 6" descr="Bitcoin">
            <a:extLst>
              <a:ext uri="{FF2B5EF4-FFF2-40B4-BE49-F238E27FC236}">
                <a16:creationId xmlns:a16="http://schemas.microsoft.com/office/drawing/2014/main" id="{D66C1C48-52C6-27CB-1D62-A17DADDD80D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90197" y="670241"/>
            <a:ext cx="3593592" cy="3593592"/>
          </a:xfrm>
          <a:prstGeom prst="rect">
            <a:avLst/>
          </a:prstGeom>
        </p:spPr>
      </p:pic>
    </p:spTree>
    <p:extLst>
      <p:ext uri="{BB962C8B-B14F-4D97-AF65-F5344CB8AC3E}">
        <p14:creationId xmlns:p14="http://schemas.microsoft.com/office/powerpoint/2010/main" val="3896040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447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CBE5CCB8-2AF1-58F0-2F5D-4E4B97BEB284}"/>
              </a:ext>
            </a:extLst>
          </p:cNvPr>
          <p:cNvSpPr>
            <a:spLocks noGrp="1"/>
          </p:cNvSpPr>
          <p:nvPr>
            <p:ph type="title"/>
          </p:nvPr>
        </p:nvSpPr>
        <p:spPr>
          <a:xfrm>
            <a:off x="960438" y="317499"/>
            <a:ext cx="4500737" cy="2095501"/>
          </a:xfrm>
        </p:spPr>
        <p:txBody>
          <a:bodyPr>
            <a:normAutofit/>
          </a:bodyPr>
          <a:lstStyle/>
          <a:p>
            <a:r>
              <a:rPr lang="it-IT">
                <a:solidFill>
                  <a:schemeClr val="tx1"/>
                </a:solidFill>
              </a:rPr>
              <a:t>The solution</a:t>
            </a:r>
          </a:p>
        </p:txBody>
      </p:sp>
      <p:sp>
        <p:nvSpPr>
          <p:cNvPr id="3" name="Segnaposto contenuto 2">
            <a:extLst>
              <a:ext uri="{FF2B5EF4-FFF2-40B4-BE49-F238E27FC236}">
                <a16:creationId xmlns:a16="http://schemas.microsoft.com/office/drawing/2014/main" id="{DDDC66B3-81E1-1ADD-E1B3-873364C82D50}"/>
              </a:ext>
            </a:extLst>
          </p:cNvPr>
          <p:cNvSpPr>
            <a:spLocks noGrp="1"/>
          </p:cNvSpPr>
          <p:nvPr>
            <p:ph idx="1"/>
          </p:nvPr>
        </p:nvSpPr>
        <p:spPr>
          <a:xfrm>
            <a:off x="960438" y="2587625"/>
            <a:ext cx="4500737" cy="3594100"/>
          </a:xfrm>
        </p:spPr>
        <p:txBody>
          <a:bodyPr vert="horz" lIns="91440" tIns="45720" rIns="91440" bIns="45720" rtlCol="0" anchor="t">
            <a:normAutofit/>
          </a:bodyPr>
          <a:lstStyle/>
          <a:p>
            <a:pPr>
              <a:lnSpc>
                <a:spcPct val="91000"/>
              </a:lnSpc>
            </a:pPr>
            <a:r>
              <a:rPr lang="it-IT" dirty="0" err="1"/>
              <a:t>Environmental</a:t>
            </a:r>
            <a:r>
              <a:rPr lang="it-IT" dirty="0"/>
              <a:t> </a:t>
            </a:r>
            <a:r>
              <a:rPr lang="it-IT" dirty="0" err="1"/>
              <a:t>economic</a:t>
            </a:r>
            <a:r>
              <a:rPr lang="it-IT" dirty="0"/>
              <a:t> </a:t>
            </a:r>
            <a:r>
              <a:rPr lang="it-IT" dirty="0" err="1"/>
              <a:t>instruments</a:t>
            </a:r>
            <a:r>
              <a:rPr lang="it-IT" dirty="0"/>
              <a:t> </a:t>
            </a:r>
            <a:r>
              <a:rPr lang="it-IT" dirty="0" err="1"/>
              <a:t>aim</a:t>
            </a:r>
            <a:r>
              <a:rPr lang="it-IT" dirty="0"/>
              <a:t> to tackle </a:t>
            </a:r>
            <a:r>
              <a:rPr lang="it-IT" dirty="0" err="1"/>
              <a:t>this</a:t>
            </a:r>
            <a:r>
              <a:rPr lang="it-IT" dirty="0"/>
              <a:t> </a:t>
            </a:r>
            <a:r>
              <a:rPr lang="it-IT" dirty="0" err="1"/>
              <a:t>problem</a:t>
            </a:r>
            <a:r>
              <a:rPr lang="it-IT" dirty="0"/>
              <a:t> by </a:t>
            </a:r>
            <a:r>
              <a:rPr lang="it-IT" dirty="0" err="1"/>
              <a:t>internalising</a:t>
            </a:r>
            <a:r>
              <a:rPr lang="it-IT" dirty="0"/>
              <a:t> negative </a:t>
            </a:r>
            <a:r>
              <a:rPr lang="it-IT" dirty="0" err="1"/>
              <a:t>environmental</a:t>
            </a:r>
            <a:r>
              <a:rPr lang="it-IT" dirty="0"/>
              <a:t> </a:t>
            </a:r>
            <a:r>
              <a:rPr lang="it-IT" dirty="0" err="1"/>
              <a:t>externalities</a:t>
            </a:r>
            <a:r>
              <a:rPr lang="it-IT" dirty="0"/>
              <a:t> </a:t>
            </a:r>
            <a:r>
              <a:rPr lang="it-IT" dirty="0" err="1"/>
              <a:t>into</a:t>
            </a:r>
            <a:r>
              <a:rPr lang="it-IT" dirty="0"/>
              <a:t> market </a:t>
            </a:r>
            <a:r>
              <a:rPr lang="it-IT" dirty="0" err="1"/>
              <a:t>actors</a:t>
            </a:r>
            <a:r>
              <a:rPr lang="it-IT" dirty="0"/>
              <a:t>' </a:t>
            </a:r>
            <a:r>
              <a:rPr lang="it-IT" dirty="0" err="1"/>
              <a:t>decision</a:t>
            </a:r>
            <a:r>
              <a:rPr lang="it-IT" dirty="0"/>
              <a:t> making </a:t>
            </a:r>
            <a:r>
              <a:rPr lang="it-IT" dirty="0" err="1"/>
              <a:t>processes</a:t>
            </a:r>
            <a:r>
              <a:rPr lang="it-IT" dirty="0"/>
              <a:t>.</a:t>
            </a:r>
          </a:p>
        </p:txBody>
      </p:sp>
      <p:pic>
        <p:nvPicPr>
          <p:cNvPr id="5" name="Picture 4" descr="Light bulb on yellow background with sketched light beams and cord">
            <a:extLst>
              <a:ext uri="{FF2B5EF4-FFF2-40B4-BE49-F238E27FC236}">
                <a16:creationId xmlns:a16="http://schemas.microsoft.com/office/drawing/2014/main" id="{2DF78B54-1C64-79AD-D212-F25989E956E2}"/>
              </a:ext>
            </a:extLst>
          </p:cNvPr>
          <p:cNvPicPr>
            <a:picLocks noChangeAspect="1"/>
          </p:cNvPicPr>
          <p:nvPr/>
        </p:nvPicPr>
        <p:blipFill rotWithShape="1">
          <a:blip r:embed="rId2"/>
          <a:srcRect l="43812" r="1488" b="3"/>
          <a:stretch/>
        </p:blipFill>
        <p:spPr>
          <a:xfrm>
            <a:off x="6094474" y="10"/>
            <a:ext cx="6097526" cy="6857990"/>
          </a:xfrm>
          <a:prstGeom prst="rect">
            <a:avLst/>
          </a:prstGeom>
        </p:spPr>
      </p:pic>
    </p:spTree>
    <p:extLst>
      <p:ext uri="{BB962C8B-B14F-4D97-AF65-F5344CB8AC3E}">
        <p14:creationId xmlns:p14="http://schemas.microsoft.com/office/powerpoint/2010/main" val="4060824210"/>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25EFA61-F0F8-4F4A-B750-81EE924F1D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344" y="0"/>
            <a:ext cx="7534655"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7357B348-754D-EFBD-A8CC-74BDCE1EC75B}"/>
              </a:ext>
            </a:extLst>
          </p:cNvPr>
          <p:cNvSpPr>
            <a:spLocks noGrp="1"/>
          </p:cNvSpPr>
          <p:nvPr>
            <p:ph type="title"/>
          </p:nvPr>
        </p:nvSpPr>
        <p:spPr>
          <a:xfrm>
            <a:off x="5300811" y="317500"/>
            <a:ext cx="5927576" cy="1701800"/>
          </a:xfrm>
        </p:spPr>
        <p:txBody>
          <a:bodyPr>
            <a:normAutofit/>
          </a:bodyPr>
          <a:lstStyle/>
          <a:p>
            <a:r>
              <a:rPr lang="en-GB" sz="3600">
                <a:ea typeface="+mj-lt"/>
                <a:cs typeface="+mj-lt"/>
              </a:rPr>
              <a:t>THE CHANGING REGULATORY TOOLBOX</a:t>
            </a:r>
            <a:endParaRPr lang="it-IT" sz="3600"/>
          </a:p>
        </p:txBody>
      </p:sp>
      <p:pic>
        <p:nvPicPr>
          <p:cNvPr id="5" name="Picture 4">
            <a:extLst>
              <a:ext uri="{FF2B5EF4-FFF2-40B4-BE49-F238E27FC236}">
                <a16:creationId xmlns:a16="http://schemas.microsoft.com/office/drawing/2014/main" id="{C37DA3F6-F9B8-CD68-C61B-C359DE5454E7}"/>
              </a:ext>
            </a:extLst>
          </p:cNvPr>
          <p:cNvPicPr>
            <a:picLocks noChangeAspect="1"/>
          </p:cNvPicPr>
          <p:nvPr/>
        </p:nvPicPr>
        <p:blipFill rotWithShape="1">
          <a:blip r:embed="rId2"/>
          <a:srcRect l="30648" r="33540" b="6250"/>
          <a:stretch/>
        </p:blipFill>
        <p:spPr>
          <a:xfrm>
            <a:off x="20" y="10"/>
            <a:ext cx="4657324" cy="6857990"/>
          </a:xfrm>
          <a:prstGeom prst="rect">
            <a:avLst/>
          </a:prstGeom>
        </p:spPr>
      </p:pic>
      <p:sp>
        <p:nvSpPr>
          <p:cNvPr id="3" name="Segnaposto contenuto 2">
            <a:extLst>
              <a:ext uri="{FF2B5EF4-FFF2-40B4-BE49-F238E27FC236}">
                <a16:creationId xmlns:a16="http://schemas.microsoft.com/office/drawing/2014/main" id="{46E76A25-FC96-4285-651D-4A7732AE6DF5}"/>
              </a:ext>
            </a:extLst>
          </p:cNvPr>
          <p:cNvSpPr>
            <a:spLocks noGrp="1"/>
          </p:cNvSpPr>
          <p:nvPr>
            <p:ph idx="1"/>
          </p:nvPr>
        </p:nvSpPr>
        <p:spPr>
          <a:xfrm>
            <a:off x="5300810" y="2587625"/>
            <a:ext cx="5927577" cy="3594100"/>
          </a:xfrm>
        </p:spPr>
        <p:txBody>
          <a:bodyPr vert="horz" lIns="91440" tIns="45720" rIns="91440" bIns="45720" rtlCol="0" anchor="t">
            <a:normAutofit/>
          </a:bodyPr>
          <a:lstStyle/>
          <a:p>
            <a:r>
              <a:rPr lang="en-GB" dirty="0"/>
              <a:t>These techniques called hierarchical, direct or command and control regulation were implemented in the </a:t>
            </a:r>
            <a:r>
              <a:rPr lang="en-GB"/>
              <a:t>1990s by an increasing of the reliance upon market mechanism achieve environmental aims.</a:t>
            </a:r>
            <a:endParaRPr lang="en-GB" dirty="0"/>
          </a:p>
        </p:txBody>
      </p:sp>
    </p:spTree>
    <p:extLst>
      <p:ext uri="{BB962C8B-B14F-4D97-AF65-F5344CB8AC3E}">
        <p14:creationId xmlns:p14="http://schemas.microsoft.com/office/powerpoint/2010/main" val="40512060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45B42B6-26F8-4E25-839B-FB38F13BE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CBE5CCB8-2AF1-58F0-2F5D-4E4B97BEB284}"/>
              </a:ext>
            </a:extLst>
          </p:cNvPr>
          <p:cNvSpPr>
            <a:spLocks noGrp="1"/>
          </p:cNvSpPr>
          <p:nvPr>
            <p:ph type="title"/>
          </p:nvPr>
        </p:nvSpPr>
        <p:spPr>
          <a:xfrm>
            <a:off x="960120" y="317814"/>
            <a:ext cx="10268712" cy="1700784"/>
          </a:xfrm>
        </p:spPr>
        <p:txBody>
          <a:bodyPr>
            <a:normAutofit/>
          </a:bodyPr>
          <a:lstStyle/>
          <a:p>
            <a:r>
              <a:rPr lang="it-IT"/>
              <a:t>The solution</a:t>
            </a:r>
          </a:p>
        </p:txBody>
      </p:sp>
      <p:sp>
        <p:nvSpPr>
          <p:cNvPr id="3" name="Segnaposto contenuto 2">
            <a:extLst>
              <a:ext uri="{FF2B5EF4-FFF2-40B4-BE49-F238E27FC236}">
                <a16:creationId xmlns:a16="http://schemas.microsoft.com/office/drawing/2014/main" id="{DDDC66B3-81E1-1ADD-E1B3-873364C82D50}"/>
              </a:ext>
            </a:extLst>
          </p:cNvPr>
          <p:cNvSpPr>
            <a:spLocks noGrp="1"/>
          </p:cNvSpPr>
          <p:nvPr>
            <p:ph idx="1"/>
          </p:nvPr>
        </p:nvSpPr>
        <p:spPr>
          <a:xfrm>
            <a:off x="960120" y="2587752"/>
            <a:ext cx="5869303" cy="3593592"/>
          </a:xfrm>
        </p:spPr>
        <p:txBody>
          <a:bodyPr vert="horz" lIns="91440" tIns="45720" rIns="91440" bIns="45720" rtlCol="0" anchor="t">
            <a:normAutofit/>
          </a:bodyPr>
          <a:lstStyle/>
          <a:p>
            <a:r>
              <a:rPr lang="it-IT" err="1"/>
              <a:t>Consistently</a:t>
            </a:r>
            <a:r>
              <a:rPr lang="it-IT" dirty="0"/>
              <a:t> with the PPP of </a:t>
            </a:r>
            <a:r>
              <a:rPr lang="it-IT" err="1"/>
              <a:t>article</a:t>
            </a:r>
            <a:r>
              <a:rPr lang="it-IT" dirty="0"/>
              <a:t> 191 TFUE, </a:t>
            </a:r>
            <a:r>
              <a:rPr lang="it-IT" err="1"/>
              <a:t>this</a:t>
            </a:r>
            <a:r>
              <a:rPr lang="it-IT" dirty="0"/>
              <a:t> </a:t>
            </a:r>
            <a:r>
              <a:rPr lang="it-IT" err="1"/>
              <a:t>is</a:t>
            </a:r>
            <a:r>
              <a:rPr lang="it-IT" dirty="0"/>
              <a:t> </a:t>
            </a:r>
            <a:r>
              <a:rPr lang="it-IT" err="1"/>
              <a:t>normally</a:t>
            </a:r>
            <a:r>
              <a:rPr lang="it-IT" dirty="0"/>
              <a:t> </a:t>
            </a:r>
            <a:r>
              <a:rPr lang="it-IT" err="1"/>
              <a:t>achieved</a:t>
            </a:r>
            <a:r>
              <a:rPr lang="it-IT" dirty="0"/>
              <a:t> </a:t>
            </a:r>
            <a:r>
              <a:rPr lang="it-IT" dirty="0">
                <a:solidFill>
                  <a:srgbClr val="C00000"/>
                </a:solidFill>
              </a:rPr>
              <a:t>by </a:t>
            </a:r>
            <a:r>
              <a:rPr lang="it-IT" err="1">
                <a:solidFill>
                  <a:srgbClr val="C00000"/>
                </a:solidFill>
              </a:rPr>
              <a:t>placing</a:t>
            </a:r>
            <a:r>
              <a:rPr lang="it-IT" dirty="0">
                <a:solidFill>
                  <a:srgbClr val="C00000"/>
                </a:solidFill>
              </a:rPr>
              <a:t> a price on </a:t>
            </a:r>
            <a:r>
              <a:rPr lang="it-IT" err="1">
                <a:solidFill>
                  <a:srgbClr val="C00000"/>
                </a:solidFill>
              </a:rPr>
              <a:t>pollution</a:t>
            </a:r>
            <a:r>
              <a:rPr lang="it-IT" dirty="0">
                <a:solidFill>
                  <a:srgbClr val="C00000"/>
                </a:solidFill>
              </a:rPr>
              <a:t>, </a:t>
            </a:r>
            <a:r>
              <a:rPr lang="it-IT" err="1"/>
              <a:t>whether</a:t>
            </a:r>
            <a:r>
              <a:rPr lang="it-IT" dirty="0"/>
              <a:t> </a:t>
            </a:r>
            <a:r>
              <a:rPr lang="it-IT" err="1"/>
              <a:t>this</a:t>
            </a:r>
            <a:r>
              <a:rPr lang="it-IT" dirty="0"/>
              <a:t> price </a:t>
            </a:r>
            <a:r>
              <a:rPr lang="it-IT" err="1"/>
              <a:t>is</a:t>
            </a:r>
            <a:r>
              <a:rPr lang="it-IT" dirty="0"/>
              <a:t> </a:t>
            </a:r>
            <a:r>
              <a:rPr lang="it-IT" err="1"/>
              <a:t>decided</a:t>
            </a:r>
            <a:r>
              <a:rPr lang="it-IT" dirty="0"/>
              <a:t> </a:t>
            </a:r>
            <a:r>
              <a:rPr lang="it-IT" err="1"/>
              <a:t>upon</a:t>
            </a:r>
            <a:r>
              <a:rPr lang="it-IT" dirty="0"/>
              <a:t> by the state (in the case of </a:t>
            </a:r>
            <a:r>
              <a:rPr lang="it-IT" err="1"/>
              <a:t>environmental</a:t>
            </a:r>
            <a:r>
              <a:rPr lang="it-IT" dirty="0"/>
              <a:t> </a:t>
            </a:r>
            <a:r>
              <a:rPr lang="it-IT" err="1"/>
              <a:t>charges</a:t>
            </a:r>
            <a:r>
              <a:rPr lang="it-IT" dirty="0"/>
              <a:t> or taxes) ...</a:t>
            </a:r>
          </a:p>
        </p:txBody>
      </p:sp>
      <p:pic>
        <p:nvPicPr>
          <p:cNvPr id="5" name="Picture 4" descr="Light bulb on yellow background with sketched light beams and cord">
            <a:extLst>
              <a:ext uri="{FF2B5EF4-FFF2-40B4-BE49-F238E27FC236}">
                <a16:creationId xmlns:a16="http://schemas.microsoft.com/office/drawing/2014/main" id="{2DF78B54-1C64-79AD-D212-F25989E956E2}"/>
              </a:ext>
            </a:extLst>
          </p:cNvPr>
          <p:cNvPicPr>
            <a:picLocks noChangeAspect="1"/>
          </p:cNvPicPr>
          <p:nvPr/>
        </p:nvPicPr>
        <p:blipFill rotWithShape="1">
          <a:blip r:embed="rId2"/>
          <a:srcRect l="37679" r="1" b="1"/>
          <a:stretch/>
        </p:blipFill>
        <p:spPr>
          <a:xfrm>
            <a:off x="7537704" y="2264989"/>
            <a:ext cx="4654296" cy="4593011"/>
          </a:xfrm>
          <a:prstGeom prst="rect">
            <a:avLst/>
          </a:prstGeom>
        </p:spPr>
      </p:pic>
    </p:spTree>
    <p:extLst>
      <p:ext uri="{BB962C8B-B14F-4D97-AF65-F5344CB8AC3E}">
        <p14:creationId xmlns:p14="http://schemas.microsoft.com/office/powerpoint/2010/main" val="3758376449"/>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F58FB36D-73B3-45EF-8CD4-221CCC8BE0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D7835D7-DF12-420F-843A-1C5083D2B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CBE5CCB8-2AF1-58F0-2F5D-4E4B97BEB284}"/>
              </a:ext>
            </a:extLst>
          </p:cNvPr>
          <p:cNvSpPr>
            <a:spLocks noGrp="1"/>
          </p:cNvSpPr>
          <p:nvPr>
            <p:ph type="title"/>
          </p:nvPr>
        </p:nvSpPr>
        <p:spPr>
          <a:xfrm>
            <a:off x="960120" y="317814"/>
            <a:ext cx="10268712" cy="1700784"/>
          </a:xfrm>
        </p:spPr>
        <p:txBody>
          <a:bodyPr>
            <a:normAutofit/>
          </a:bodyPr>
          <a:lstStyle/>
          <a:p>
            <a:r>
              <a:rPr lang="it-IT"/>
              <a:t>The solution</a:t>
            </a:r>
          </a:p>
        </p:txBody>
      </p:sp>
      <p:sp>
        <p:nvSpPr>
          <p:cNvPr id="3" name="Segnaposto contenuto 2">
            <a:extLst>
              <a:ext uri="{FF2B5EF4-FFF2-40B4-BE49-F238E27FC236}">
                <a16:creationId xmlns:a16="http://schemas.microsoft.com/office/drawing/2014/main" id="{DDDC66B3-81E1-1ADD-E1B3-873364C82D50}"/>
              </a:ext>
            </a:extLst>
          </p:cNvPr>
          <p:cNvSpPr>
            <a:spLocks noGrp="1"/>
          </p:cNvSpPr>
          <p:nvPr>
            <p:ph idx="1"/>
          </p:nvPr>
        </p:nvSpPr>
        <p:spPr>
          <a:xfrm>
            <a:off x="960120" y="2784143"/>
            <a:ext cx="5782586" cy="3433031"/>
          </a:xfrm>
        </p:spPr>
        <p:txBody>
          <a:bodyPr vert="horz" lIns="91440" tIns="45720" rIns="91440" bIns="45720" rtlCol="0" anchor="t">
            <a:normAutofit/>
          </a:bodyPr>
          <a:lstStyle/>
          <a:p>
            <a:r>
              <a:rPr lang="it-IT" dirty="0"/>
              <a:t>… or by market </a:t>
            </a:r>
            <a:r>
              <a:rPr lang="it-IT" dirty="0" err="1"/>
              <a:t>operators</a:t>
            </a:r>
            <a:r>
              <a:rPr lang="it-IT" dirty="0"/>
              <a:t> </a:t>
            </a:r>
            <a:r>
              <a:rPr lang="it-IT" dirty="0" err="1"/>
              <a:t>themselves</a:t>
            </a:r>
            <a:r>
              <a:rPr lang="it-IT" dirty="0"/>
              <a:t> (in the case of </a:t>
            </a:r>
            <a:r>
              <a:rPr lang="it-IT" dirty="0" err="1"/>
              <a:t>tradable</a:t>
            </a:r>
            <a:r>
              <a:rPr lang="it-IT" dirty="0"/>
              <a:t> </a:t>
            </a:r>
            <a:r>
              <a:rPr lang="it-IT" dirty="0" err="1"/>
              <a:t>permit</a:t>
            </a:r>
            <a:r>
              <a:rPr lang="it-IT" dirty="0"/>
              <a:t> systems).</a:t>
            </a:r>
          </a:p>
        </p:txBody>
      </p:sp>
      <p:pic>
        <p:nvPicPr>
          <p:cNvPr id="5" name="Picture 4" descr="Light bulb on yellow background with sketched light beams and cord">
            <a:extLst>
              <a:ext uri="{FF2B5EF4-FFF2-40B4-BE49-F238E27FC236}">
                <a16:creationId xmlns:a16="http://schemas.microsoft.com/office/drawing/2014/main" id="{2DF78B54-1C64-79AD-D212-F25989E956E2}"/>
              </a:ext>
            </a:extLst>
          </p:cNvPr>
          <p:cNvPicPr>
            <a:picLocks noChangeAspect="1"/>
          </p:cNvPicPr>
          <p:nvPr/>
        </p:nvPicPr>
        <p:blipFill rotWithShape="1">
          <a:blip r:embed="rId2"/>
          <a:srcRect l="26655"/>
          <a:stretch/>
        </p:blipFill>
        <p:spPr>
          <a:xfrm>
            <a:off x="7533136" y="2852382"/>
            <a:ext cx="4012870" cy="3364792"/>
          </a:xfrm>
          <a:prstGeom prst="rect">
            <a:avLst/>
          </a:prstGeom>
        </p:spPr>
      </p:pic>
    </p:spTree>
    <p:extLst>
      <p:ext uri="{BB962C8B-B14F-4D97-AF65-F5344CB8AC3E}">
        <p14:creationId xmlns:p14="http://schemas.microsoft.com/office/powerpoint/2010/main" val="2796163648"/>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25EFA61-F0F8-4F4A-B750-81EE924F1D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344" y="0"/>
            <a:ext cx="7534655"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99BEF22A-DE11-F211-35FE-A67B9F4317F4}"/>
              </a:ext>
            </a:extLst>
          </p:cNvPr>
          <p:cNvSpPr>
            <a:spLocks noGrp="1"/>
          </p:cNvSpPr>
          <p:nvPr>
            <p:ph type="title"/>
          </p:nvPr>
        </p:nvSpPr>
        <p:spPr>
          <a:xfrm>
            <a:off x="5300811" y="317500"/>
            <a:ext cx="5927576" cy="1701800"/>
          </a:xfrm>
        </p:spPr>
        <p:txBody>
          <a:bodyPr>
            <a:normAutofit/>
          </a:bodyPr>
          <a:lstStyle/>
          <a:p>
            <a:r>
              <a:rPr lang="it-IT" sz="3100" dirty="0"/>
              <a:t>GREEN PAPER on market-</a:t>
            </a:r>
            <a:r>
              <a:rPr lang="it-IT" sz="3100" dirty="0" err="1"/>
              <a:t>based</a:t>
            </a:r>
            <a:r>
              <a:rPr lang="it-IT" sz="3100" dirty="0"/>
              <a:t> </a:t>
            </a:r>
            <a:r>
              <a:rPr lang="it-IT" sz="3100" dirty="0" err="1"/>
              <a:t>instruments</a:t>
            </a:r>
            <a:r>
              <a:rPr lang="it-IT" sz="3100" dirty="0"/>
              <a:t> for </a:t>
            </a:r>
            <a:r>
              <a:rPr lang="it-IT" sz="3100" dirty="0" err="1"/>
              <a:t>environment</a:t>
            </a:r>
            <a:r>
              <a:rPr lang="it-IT" sz="3100" dirty="0"/>
              <a:t> and </a:t>
            </a:r>
            <a:r>
              <a:rPr lang="it-IT" sz="3100" dirty="0" err="1"/>
              <a:t>related</a:t>
            </a:r>
            <a:r>
              <a:rPr lang="it-IT" sz="3100" dirty="0"/>
              <a:t> policy </a:t>
            </a:r>
            <a:r>
              <a:rPr lang="it-IT" sz="3100" dirty="0" err="1"/>
              <a:t>purposes</a:t>
            </a:r>
            <a:r>
              <a:rPr lang="it-IT" sz="3100" dirty="0"/>
              <a:t> </a:t>
            </a:r>
          </a:p>
        </p:txBody>
      </p:sp>
      <p:pic>
        <p:nvPicPr>
          <p:cNvPr id="5" name="Picture 4">
            <a:extLst>
              <a:ext uri="{FF2B5EF4-FFF2-40B4-BE49-F238E27FC236}">
                <a16:creationId xmlns:a16="http://schemas.microsoft.com/office/drawing/2014/main" id="{61AAB3F0-C9A6-BB50-08D5-83DFDB8EE198}"/>
              </a:ext>
            </a:extLst>
          </p:cNvPr>
          <p:cNvPicPr>
            <a:picLocks noChangeAspect="1"/>
          </p:cNvPicPr>
          <p:nvPr/>
        </p:nvPicPr>
        <p:blipFill rotWithShape="1">
          <a:blip r:embed="rId2"/>
          <a:srcRect l="19365" r="35443" b="9"/>
          <a:stretch/>
        </p:blipFill>
        <p:spPr>
          <a:xfrm>
            <a:off x="20" y="10"/>
            <a:ext cx="4657324" cy="6857990"/>
          </a:xfrm>
          <a:prstGeom prst="rect">
            <a:avLst/>
          </a:prstGeom>
        </p:spPr>
      </p:pic>
      <p:sp>
        <p:nvSpPr>
          <p:cNvPr id="3" name="Segnaposto contenuto 2">
            <a:extLst>
              <a:ext uri="{FF2B5EF4-FFF2-40B4-BE49-F238E27FC236}">
                <a16:creationId xmlns:a16="http://schemas.microsoft.com/office/drawing/2014/main" id="{15A01CAF-8BD8-3DE2-F8FC-A91218C5EEF5}"/>
              </a:ext>
            </a:extLst>
          </p:cNvPr>
          <p:cNvSpPr>
            <a:spLocks noGrp="1"/>
          </p:cNvSpPr>
          <p:nvPr>
            <p:ph idx="1"/>
          </p:nvPr>
        </p:nvSpPr>
        <p:spPr>
          <a:xfrm>
            <a:off x="5300810" y="2587625"/>
            <a:ext cx="5927577" cy="3594100"/>
          </a:xfrm>
        </p:spPr>
        <p:txBody>
          <a:bodyPr vert="horz" lIns="91440" tIns="45720" rIns="91440" bIns="45720" rtlCol="0" anchor="t">
            <a:normAutofit lnSpcReduction="10000"/>
          </a:bodyPr>
          <a:lstStyle/>
          <a:p>
            <a:pPr>
              <a:lnSpc>
                <a:spcPct val="91000"/>
              </a:lnSpc>
            </a:pPr>
            <a:r>
              <a:rPr lang="it-IT" sz="2400" dirty="0"/>
              <a:t>EU Commission - </a:t>
            </a:r>
            <a:r>
              <a:rPr lang="it-IT" sz="2400" err="1"/>
              <a:t>Brussels</a:t>
            </a:r>
            <a:r>
              <a:rPr lang="it-IT" sz="2400" dirty="0"/>
              <a:t>, 28.3.2007 COM(2007) 140 </a:t>
            </a:r>
            <a:r>
              <a:rPr lang="it-IT" sz="2400" err="1"/>
              <a:t>final</a:t>
            </a:r>
            <a:r>
              <a:rPr lang="it-IT" sz="2400" dirty="0"/>
              <a:t> </a:t>
            </a:r>
          </a:p>
          <a:p>
            <a:pPr>
              <a:lnSpc>
                <a:spcPct val="91000"/>
              </a:lnSpc>
            </a:pPr>
            <a:r>
              <a:rPr lang="it-IT" sz="2400" dirty="0"/>
              <a:t>"</a:t>
            </a:r>
            <a:r>
              <a:rPr lang="it-IT" sz="2400" dirty="0" err="1"/>
              <a:t>This</a:t>
            </a:r>
            <a:r>
              <a:rPr lang="it-IT" sz="2400" dirty="0"/>
              <a:t> paper </a:t>
            </a:r>
            <a:r>
              <a:rPr lang="it-IT" sz="2400" dirty="0" err="1"/>
              <a:t>launches</a:t>
            </a:r>
            <a:r>
              <a:rPr lang="it-IT" sz="2400" dirty="0"/>
              <a:t> a </a:t>
            </a:r>
            <a:r>
              <a:rPr lang="it-IT" sz="2400" dirty="0" err="1"/>
              <a:t>discussion</a:t>
            </a:r>
            <a:r>
              <a:rPr lang="it-IT" sz="2400" dirty="0"/>
              <a:t> on </a:t>
            </a:r>
            <a:r>
              <a:rPr lang="it-IT" sz="2400" dirty="0" err="1"/>
              <a:t>advancing</a:t>
            </a:r>
            <a:r>
              <a:rPr lang="it-IT" sz="2400" dirty="0"/>
              <a:t> the use of market-</a:t>
            </a:r>
            <a:r>
              <a:rPr lang="it-IT" sz="2400" dirty="0" err="1"/>
              <a:t>based</a:t>
            </a:r>
            <a:r>
              <a:rPr lang="it-IT" sz="2400" dirty="0"/>
              <a:t> </a:t>
            </a:r>
            <a:r>
              <a:rPr lang="it-IT" sz="2400" dirty="0" err="1"/>
              <a:t>instruments</a:t>
            </a:r>
            <a:r>
              <a:rPr lang="it-IT" sz="2400" dirty="0"/>
              <a:t> in the Community. In line with the </a:t>
            </a:r>
            <a:r>
              <a:rPr lang="it-IT" sz="2400" dirty="0" err="1"/>
              <a:t>announcement</a:t>
            </a:r>
            <a:r>
              <a:rPr lang="it-IT" sz="2400" dirty="0"/>
              <a:t> in the Action Plan on Energy </a:t>
            </a:r>
            <a:r>
              <a:rPr lang="it-IT" sz="2400" dirty="0" err="1"/>
              <a:t>Efficiency</a:t>
            </a:r>
            <a:r>
              <a:rPr lang="it-IT" sz="2400" dirty="0"/>
              <a:t>, the green paper </a:t>
            </a:r>
            <a:r>
              <a:rPr lang="it-IT" sz="2400" dirty="0" err="1"/>
              <a:t>explores</a:t>
            </a:r>
            <a:r>
              <a:rPr lang="it-IT" sz="2400" dirty="0"/>
              <a:t> </a:t>
            </a:r>
            <a:r>
              <a:rPr lang="it-IT" sz="2400" dirty="0" err="1"/>
              <a:t>possible</a:t>
            </a:r>
            <a:r>
              <a:rPr lang="it-IT" sz="2400" dirty="0"/>
              <a:t> ways </a:t>
            </a:r>
            <a:r>
              <a:rPr lang="it-IT" sz="2400" dirty="0" err="1"/>
              <a:t>forward</a:t>
            </a:r>
            <a:r>
              <a:rPr lang="it-IT" sz="2400" dirty="0"/>
              <a:t> with the Energy </a:t>
            </a:r>
            <a:r>
              <a:rPr lang="it-IT" sz="2400" dirty="0" err="1"/>
              <a:t>Taxation</a:t>
            </a:r>
            <a:r>
              <a:rPr lang="it-IT" sz="2400" dirty="0"/>
              <a:t> Directive with the </a:t>
            </a:r>
            <a:r>
              <a:rPr lang="it-IT" sz="2400" dirty="0" err="1"/>
              <a:t>aim</a:t>
            </a:r>
            <a:r>
              <a:rPr lang="it-IT" sz="2400" dirty="0"/>
              <a:t> of </a:t>
            </a:r>
            <a:r>
              <a:rPr lang="it-IT" sz="2400" dirty="0" err="1"/>
              <a:t>launching</a:t>
            </a:r>
            <a:r>
              <a:rPr lang="it-IT" sz="2400" dirty="0"/>
              <a:t> </a:t>
            </a:r>
            <a:r>
              <a:rPr lang="it-IT" sz="2400" dirty="0" err="1"/>
              <a:t>its</a:t>
            </a:r>
            <a:r>
              <a:rPr lang="it-IT" sz="2400" dirty="0"/>
              <a:t> </a:t>
            </a:r>
            <a:r>
              <a:rPr lang="it-IT" sz="2400" dirty="0" err="1"/>
              <a:t>announced</a:t>
            </a:r>
            <a:r>
              <a:rPr lang="it-IT" sz="2400" dirty="0"/>
              <a:t> review. </a:t>
            </a:r>
          </a:p>
        </p:txBody>
      </p:sp>
    </p:spTree>
    <p:extLst>
      <p:ext uri="{BB962C8B-B14F-4D97-AF65-F5344CB8AC3E}">
        <p14:creationId xmlns:p14="http://schemas.microsoft.com/office/powerpoint/2010/main" val="676263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25EFA61-F0F8-4F4A-B750-81EE924F1D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344" y="0"/>
            <a:ext cx="7534655"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99BEF22A-DE11-F211-35FE-A67B9F4317F4}"/>
              </a:ext>
            </a:extLst>
          </p:cNvPr>
          <p:cNvSpPr>
            <a:spLocks noGrp="1"/>
          </p:cNvSpPr>
          <p:nvPr>
            <p:ph type="title"/>
          </p:nvPr>
        </p:nvSpPr>
        <p:spPr>
          <a:xfrm>
            <a:off x="5300811" y="317500"/>
            <a:ext cx="5927576" cy="1701800"/>
          </a:xfrm>
        </p:spPr>
        <p:txBody>
          <a:bodyPr>
            <a:normAutofit/>
          </a:bodyPr>
          <a:lstStyle/>
          <a:p>
            <a:r>
              <a:rPr lang="it-IT" sz="3100" dirty="0"/>
              <a:t>GREEN PAPER on market-</a:t>
            </a:r>
            <a:r>
              <a:rPr lang="it-IT" sz="3100" dirty="0" err="1"/>
              <a:t>based</a:t>
            </a:r>
            <a:r>
              <a:rPr lang="it-IT" sz="3100" dirty="0"/>
              <a:t> </a:t>
            </a:r>
            <a:r>
              <a:rPr lang="it-IT" sz="3100" dirty="0" err="1"/>
              <a:t>instruments</a:t>
            </a:r>
            <a:r>
              <a:rPr lang="it-IT" sz="3100" dirty="0"/>
              <a:t> for </a:t>
            </a:r>
            <a:r>
              <a:rPr lang="it-IT" sz="3100" dirty="0" err="1"/>
              <a:t>environment</a:t>
            </a:r>
            <a:r>
              <a:rPr lang="it-IT" sz="3100" dirty="0"/>
              <a:t> and </a:t>
            </a:r>
            <a:r>
              <a:rPr lang="it-IT" sz="3100" dirty="0" err="1"/>
              <a:t>related</a:t>
            </a:r>
            <a:r>
              <a:rPr lang="it-IT" sz="3100" dirty="0"/>
              <a:t> policy </a:t>
            </a:r>
            <a:r>
              <a:rPr lang="it-IT" sz="3100" dirty="0" err="1"/>
              <a:t>purposes</a:t>
            </a:r>
            <a:r>
              <a:rPr lang="it-IT" sz="3100" dirty="0"/>
              <a:t> </a:t>
            </a:r>
          </a:p>
        </p:txBody>
      </p:sp>
      <p:pic>
        <p:nvPicPr>
          <p:cNvPr id="5" name="Picture 4">
            <a:extLst>
              <a:ext uri="{FF2B5EF4-FFF2-40B4-BE49-F238E27FC236}">
                <a16:creationId xmlns:a16="http://schemas.microsoft.com/office/drawing/2014/main" id="{61AAB3F0-C9A6-BB50-08D5-83DFDB8EE198}"/>
              </a:ext>
            </a:extLst>
          </p:cNvPr>
          <p:cNvPicPr>
            <a:picLocks noChangeAspect="1"/>
          </p:cNvPicPr>
          <p:nvPr/>
        </p:nvPicPr>
        <p:blipFill rotWithShape="1">
          <a:blip r:embed="rId2"/>
          <a:srcRect l="19365" r="35443" b="9"/>
          <a:stretch/>
        </p:blipFill>
        <p:spPr>
          <a:xfrm>
            <a:off x="20" y="10"/>
            <a:ext cx="4657324" cy="6857990"/>
          </a:xfrm>
          <a:prstGeom prst="rect">
            <a:avLst/>
          </a:prstGeom>
        </p:spPr>
      </p:pic>
      <p:sp>
        <p:nvSpPr>
          <p:cNvPr id="3" name="Segnaposto contenuto 2">
            <a:extLst>
              <a:ext uri="{FF2B5EF4-FFF2-40B4-BE49-F238E27FC236}">
                <a16:creationId xmlns:a16="http://schemas.microsoft.com/office/drawing/2014/main" id="{15A01CAF-8BD8-3DE2-F8FC-A91218C5EEF5}"/>
              </a:ext>
            </a:extLst>
          </p:cNvPr>
          <p:cNvSpPr>
            <a:spLocks noGrp="1"/>
          </p:cNvSpPr>
          <p:nvPr>
            <p:ph idx="1"/>
          </p:nvPr>
        </p:nvSpPr>
        <p:spPr>
          <a:xfrm>
            <a:off x="5300810" y="2587625"/>
            <a:ext cx="5927577" cy="3594100"/>
          </a:xfrm>
        </p:spPr>
        <p:txBody>
          <a:bodyPr vert="horz" lIns="91440" tIns="45720" rIns="91440" bIns="45720" rtlCol="0" anchor="t">
            <a:normAutofit/>
          </a:bodyPr>
          <a:lstStyle/>
          <a:p>
            <a:pPr>
              <a:lnSpc>
                <a:spcPct val="91000"/>
              </a:lnSpc>
            </a:pPr>
            <a:r>
              <a:rPr lang="it-IT" sz="2400" dirty="0"/>
              <a:t>EU Commission - </a:t>
            </a:r>
            <a:r>
              <a:rPr lang="it-IT" sz="2400" err="1"/>
              <a:t>Brussels</a:t>
            </a:r>
            <a:r>
              <a:rPr lang="it-IT" sz="2400" dirty="0"/>
              <a:t>, 28.3.2007 COM(2007) 140 </a:t>
            </a:r>
            <a:r>
              <a:rPr lang="it-IT" sz="2400" err="1"/>
              <a:t>final</a:t>
            </a:r>
            <a:r>
              <a:rPr lang="it-IT" sz="2400" dirty="0"/>
              <a:t> </a:t>
            </a:r>
          </a:p>
          <a:p>
            <a:pPr>
              <a:lnSpc>
                <a:spcPct val="91000"/>
              </a:lnSpc>
            </a:pPr>
            <a:r>
              <a:rPr lang="it-IT" sz="2400" dirty="0"/>
              <a:t>"In </a:t>
            </a:r>
            <a:r>
              <a:rPr lang="it-IT" sz="2400" dirty="0" err="1"/>
              <a:t>this</a:t>
            </a:r>
            <a:r>
              <a:rPr lang="it-IT" sz="2400" dirty="0"/>
              <a:t> </a:t>
            </a:r>
            <a:r>
              <a:rPr lang="it-IT" sz="2400" dirty="0" err="1"/>
              <a:t>sense</a:t>
            </a:r>
            <a:r>
              <a:rPr lang="it-IT" sz="2400" dirty="0"/>
              <a:t> the paper </a:t>
            </a:r>
            <a:r>
              <a:rPr lang="it-IT" sz="2400" dirty="0" err="1"/>
              <a:t>fits</a:t>
            </a:r>
            <a:r>
              <a:rPr lang="it-IT" sz="2400" dirty="0"/>
              <a:t> </a:t>
            </a:r>
            <a:r>
              <a:rPr lang="it-IT" sz="2400" dirty="0" err="1"/>
              <a:t>into</a:t>
            </a:r>
            <a:r>
              <a:rPr lang="it-IT" sz="2400" dirty="0"/>
              <a:t> the framework set by the new </a:t>
            </a:r>
            <a:r>
              <a:rPr lang="it-IT" sz="2400" dirty="0" err="1"/>
              <a:t>integrated</a:t>
            </a:r>
            <a:r>
              <a:rPr lang="it-IT" sz="2400" dirty="0"/>
              <a:t> energy and </a:t>
            </a:r>
            <a:r>
              <a:rPr lang="it-IT" sz="2400" dirty="0" err="1"/>
              <a:t>climate</a:t>
            </a:r>
            <a:r>
              <a:rPr lang="it-IT" sz="2400" dirty="0"/>
              <a:t> </a:t>
            </a:r>
            <a:r>
              <a:rPr lang="it-IT" sz="2400" dirty="0" err="1"/>
              <a:t>change</a:t>
            </a:r>
            <a:r>
              <a:rPr lang="it-IT" sz="2400" dirty="0"/>
              <a:t> agenda </a:t>
            </a:r>
            <a:r>
              <a:rPr lang="it-IT" sz="2400" dirty="0" err="1"/>
              <a:t>where</a:t>
            </a:r>
            <a:r>
              <a:rPr lang="it-IT" sz="2400" dirty="0"/>
              <a:t> market-</a:t>
            </a:r>
            <a:r>
              <a:rPr lang="it-IT" sz="2400" dirty="0" err="1"/>
              <a:t>based</a:t>
            </a:r>
            <a:r>
              <a:rPr lang="it-IT" sz="2400" dirty="0"/>
              <a:t> </a:t>
            </a:r>
            <a:r>
              <a:rPr lang="it-IT" sz="2400" dirty="0" err="1"/>
              <a:t>instruments</a:t>
            </a:r>
            <a:r>
              <a:rPr lang="it-IT" sz="2400" dirty="0"/>
              <a:t> and fiscal policies in general </a:t>
            </a:r>
            <a:r>
              <a:rPr lang="it-IT" sz="2400" dirty="0" err="1"/>
              <a:t>will</a:t>
            </a:r>
            <a:r>
              <a:rPr lang="it-IT" sz="2400" dirty="0"/>
              <a:t> play a decisive </a:t>
            </a:r>
            <a:r>
              <a:rPr lang="it-IT" sz="2400" dirty="0" err="1"/>
              <a:t>role</a:t>
            </a:r>
            <a:r>
              <a:rPr lang="it-IT" sz="2400" dirty="0"/>
              <a:t> in </a:t>
            </a:r>
            <a:r>
              <a:rPr lang="it-IT" sz="2400" dirty="0" err="1"/>
              <a:t>delivering</a:t>
            </a:r>
            <a:r>
              <a:rPr lang="it-IT" sz="2400" dirty="0"/>
              <a:t> the </a:t>
            </a:r>
            <a:r>
              <a:rPr lang="it-IT" sz="2400" dirty="0" err="1"/>
              <a:t>EU's</a:t>
            </a:r>
            <a:r>
              <a:rPr lang="it-IT" sz="2400" dirty="0"/>
              <a:t> policy </a:t>
            </a:r>
            <a:r>
              <a:rPr lang="it-IT" sz="2400" dirty="0" err="1"/>
              <a:t>objectives</a:t>
            </a:r>
            <a:r>
              <a:rPr lang="it-IT" sz="2400" dirty="0"/>
              <a:t>.</a:t>
            </a:r>
          </a:p>
        </p:txBody>
      </p:sp>
    </p:spTree>
    <p:extLst>
      <p:ext uri="{BB962C8B-B14F-4D97-AF65-F5344CB8AC3E}">
        <p14:creationId xmlns:p14="http://schemas.microsoft.com/office/powerpoint/2010/main" val="21622241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58FB36D-73B3-45EF-8CD4-221CCC8BE0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D7835D7-DF12-420F-843A-1C5083D2B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99BEF22A-DE11-F211-35FE-A67B9F4317F4}"/>
              </a:ext>
            </a:extLst>
          </p:cNvPr>
          <p:cNvSpPr>
            <a:spLocks noGrp="1"/>
          </p:cNvSpPr>
          <p:nvPr>
            <p:ph type="title"/>
          </p:nvPr>
        </p:nvSpPr>
        <p:spPr>
          <a:xfrm>
            <a:off x="960120" y="317814"/>
            <a:ext cx="10268712" cy="1700784"/>
          </a:xfrm>
        </p:spPr>
        <p:txBody>
          <a:bodyPr>
            <a:normAutofit/>
          </a:bodyPr>
          <a:lstStyle/>
          <a:p>
            <a:r>
              <a:rPr lang="it-IT" sz="3600"/>
              <a:t>GREEN PAPER on market-</a:t>
            </a:r>
            <a:r>
              <a:rPr lang="it-IT" sz="3600" err="1"/>
              <a:t>based</a:t>
            </a:r>
            <a:r>
              <a:rPr lang="it-IT" sz="3600"/>
              <a:t> </a:t>
            </a:r>
            <a:r>
              <a:rPr lang="it-IT" sz="3600" err="1"/>
              <a:t>instruments</a:t>
            </a:r>
            <a:r>
              <a:rPr lang="it-IT" sz="3600"/>
              <a:t> for </a:t>
            </a:r>
            <a:r>
              <a:rPr lang="it-IT" sz="3600" err="1"/>
              <a:t>environment</a:t>
            </a:r>
            <a:r>
              <a:rPr lang="it-IT" sz="3600"/>
              <a:t> and </a:t>
            </a:r>
            <a:r>
              <a:rPr lang="it-IT" sz="3600" err="1"/>
              <a:t>related</a:t>
            </a:r>
            <a:r>
              <a:rPr lang="it-IT" sz="3600"/>
              <a:t> policy </a:t>
            </a:r>
            <a:r>
              <a:rPr lang="it-IT" sz="3600" err="1"/>
              <a:t>purposes</a:t>
            </a:r>
            <a:r>
              <a:rPr lang="it-IT" sz="3600"/>
              <a:t> </a:t>
            </a:r>
          </a:p>
        </p:txBody>
      </p:sp>
      <p:sp>
        <p:nvSpPr>
          <p:cNvPr id="3" name="Segnaposto contenuto 2">
            <a:extLst>
              <a:ext uri="{FF2B5EF4-FFF2-40B4-BE49-F238E27FC236}">
                <a16:creationId xmlns:a16="http://schemas.microsoft.com/office/drawing/2014/main" id="{15A01CAF-8BD8-3DE2-F8FC-A91218C5EEF5}"/>
              </a:ext>
            </a:extLst>
          </p:cNvPr>
          <p:cNvSpPr>
            <a:spLocks noGrp="1"/>
          </p:cNvSpPr>
          <p:nvPr>
            <p:ph idx="1"/>
          </p:nvPr>
        </p:nvSpPr>
        <p:spPr>
          <a:xfrm>
            <a:off x="960120" y="2784143"/>
            <a:ext cx="5782586" cy="3433031"/>
          </a:xfrm>
        </p:spPr>
        <p:txBody>
          <a:bodyPr vert="horz" lIns="91440" tIns="45720" rIns="91440" bIns="45720" rtlCol="0" anchor="t">
            <a:noAutofit/>
          </a:bodyPr>
          <a:lstStyle/>
          <a:p>
            <a:pPr>
              <a:lnSpc>
                <a:spcPct val="91000"/>
              </a:lnSpc>
            </a:pPr>
            <a:r>
              <a:rPr lang="it-IT" sz="2400" dirty="0"/>
              <a:t>The case for </a:t>
            </a:r>
            <a:r>
              <a:rPr lang="it-IT" sz="2400" err="1"/>
              <a:t>using</a:t>
            </a:r>
            <a:r>
              <a:rPr lang="it-IT" sz="2400" dirty="0"/>
              <a:t> market-</a:t>
            </a:r>
            <a:r>
              <a:rPr lang="it-IT" sz="2400" err="1"/>
              <a:t>based</a:t>
            </a:r>
            <a:r>
              <a:rPr lang="it-IT" sz="2400" dirty="0"/>
              <a:t> </a:t>
            </a:r>
            <a:r>
              <a:rPr lang="it-IT" sz="2400" err="1"/>
              <a:t>instruments</a:t>
            </a:r>
            <a:r>
              <a:rPr lang="it-IT" sz="2400" dirty="0"/>
              <a:t> </a:t>
            </a:r>
            <a:r>
              <a:rPr lang="it-IT" sz="2400" err="1"/>
              <a:t>as</a:t>
            </a:r>
            <a:r>
              <a:rPr lang="it-IT" sz="2400" dirty="0"/>
              <a:t> policy tools:</a:t>
            </a:r>
          </a:p>
          <a:p>
            <a:pPr>
              <a:lnSpc>
                <a:spcPct val="91000"/>
              </a:lnSpc>
            </a:pPr>
            <a:r>
              <a:rPr lang="it-IT" sz="2400" dirty="0">
                <a:latin typeface="Aptos Display"/>
              </a:rPr>
              <a:t>The </a:t>
            </a:r>
            <a:r>
              <a:rPr lang="it-IT" sz="2400" err="1">
                <a:latin typeface="Aptos Display"/>
              </a:rPr>
              <a:t>economic</a:t>
            </a:r>
            <a:r>
              <a:rPr lang="it-IT" sz="2400" dirty="0">
                <a:latin typeface="Aptos Display"/>
              </a:rPr>
              <a:t> </a:t>
            </a:r>
            <a:r>
              <a:rPr lang="it-IT" sz="2400" err="1">
                <a:latin typeface="Aptos Display"/>
              </a:rPr>
              <a:t>rationale</a:t>
            </a:r>
            <a:r>
              <a:rPr lang="it-IT" sz="2400" dirty="0">
                <a:latin typeface="Aptos Display"/>
              </a:rPr>
              <a:t> for </a:t>
            </a:r>
            <a:r>
              <a:rPr lang="it-IT" sz="2400" err="1">
                <a:latin typeface="Aptos Display"/>
              </a:rPr>
              <a:t>using</a:t>
            </a:r>
            <a:r>
              <a:rPr lang="it-IT" sz="2400" dirty="0">
                <a:latin typeface="Aptos Display"/>
              </a:rPr>
              <a:t> market-</a:t>
            </a:r>
            <a:r>
              <a:rPr lang="it-IT" sz="2400" err="1">
                <a:latin typeface="Aptos Display"/>
              </a:rPr>
              <a:t>based</a:t>
            </a:r>
            <a:r>
              <a:rPr lang="it-IT" sz="2400" dirty="0">
                <a:latin typeface="Aptos Display"/>
              </a:rPr>
              <a:t> </a:t>
            </a:r>
            <a:r>
              <a:rPr lang="it-IT" sz="2400" err="1">
                <a:latin typeface="Aptos Display"/>
              </a:rPr>
              <a:t>instruments</a:t>
            </a:r>
            <a:r>
              <a:rPr lang="it-IT" sz="2400" dirty="0">
                <a:latin typeface="Aptos Display"/>
              </a:rPr>
              <a:t> </a:t>
            </a:r>
            <a:r>
              <a:rPr lang="it-IT" sz="2400" err="1">
                <a:latin typeface="Aptos Display"/>
              </a:rPr>
              <a:t>lies</a:t>
            </a:r>
            <a:r>
              <a:rPr lang="it-IT" sz="2400" b="1" dirty="0">
                <a:latin typeface="Aptos Display"/>
              </a:rPr>
              <a:t> in </a:t>
            </a:r>
            <a:r>
              <a:rPr lang="it-IT" sz="2400" b="1" err="1">
                <a:latin typeface="Aptos Display"/>
              </a:rPr>
              <a:t>their</a:t>
            </a:r>
            <a:r>
              <a:rPr lang="it-IT" sz="2400" b="1" dirty="0">
                <a:latin typeface="Aptos Display"/>
              </a:rPr>
              <a:t> </a:t>
            </a:r>
            <a:r>
              <a:rPr lang="it-IT" sz="2400" b="1" err="1">
                <a:latin typeface="Aptos Display"/>
              </a:rPr>
              <a:t>ability</a:t>
            </a:r>
            <a:r>
              <a:rPr lang="it-IT" sz="2400" b="1" dirty="0">
                <a:latin typeface="Aptos Display"/>
              </a:rPr>
              <a:t> to </a:t>
            </a:r>
            <a:r>
              <a:rPr lang="it-IT" sz="2400" b="1" err="1">
                <a:latin typeface="Aptos Display"/>
              </a:rPr>
              <a:t>correct</a:t>
            </a:r>
            <a:r>
              <a:rPr lang="it-IT" sz="2400" b="1" dirty="0">
                <a:latin typeface="Aptos Display"/>
              </a:rPr>
              <a:t> market-</a:t>
            </a:r>
            <a:r>
              <a:rPr lang="it-IT" sz="2400" b="1" err="1">
                <a:latin typeface="Aptos Display"/>
              </a:rPr>
              <a:t>failures</a:t>
            </a:r>
            <a:r>
              <a:rPr lang="it-IT" sz="2400" b="1" dirty="0">
                <a:latin typeface="Aptos Display"/>
              </a:rPr>
              <a:t> in a cost-</a:t>
            </a:r>
            <a:r>
              <a:rPr lang="it-IT" sz="2400" b="1" err="1">
                <a:latin typeface="Aptos Display"/>
              </a:rPr>
              <a:t>effective</a:t>
            </a:r>
            <a:r>
              <a:rPr lang="it-IT" sz="2400" b="1" dirty="0">
                <a:latin typeface="Aptos Display"/>
              </a:rPr>
              <a:t> way. </a:t>
            </a:r>
            <a:endParaRPr lang="it-IT" sz="2000">
              <a:latin typeface="Aptos Display"/>
            </a:endParaRPr>
          </a:p>
        </p:txBody>
      </p:sp>
      <p:pic>
        <p:nvPicPr>
          <p:cNvPr id="5" name="Picture 4">
            <a:extLst>
              <a:ext uri="{FF2B5EF4-FFF2-40B4-BE49-F238E27FC236}">
                <a16:creationId xmlns:a16="http://schemas.microsoft.com/office/drawing/2014/main" id="{61AAB3F0-C9A6-BB50-08D5-83DFDB8EE198}"/>
              </a:ext>
            </a:extLst>
          </p:cNvPr>
          <p:cNvPicPr>
            <a:picLocks noChangeAspect="1"/>
          </p:cNvPicPr>
          <p:nvPr/>
        </p:nvPicPr>
        <p:blipFill rotWithShape="1">
          <a:blip r:embed="rId2"/>
          <a:srcRect l="3312" r="17382" b="3"/>
          <a:stretch/>
        </p:blipFill>
        <p:spPr>
          <a:xfrm>
            <a:off x="7533136" y="2852382"/>
            <a:ext cx="4012870" cy="3364792"/>
          </a:xfrm>
          <a:prstGeom prst="rect">
            <a:avLst/>
          </a:prstGeom>
        </p:spPr>
      </p:pic>
    </p:spTree>
    <p:extLst>
      <p:ext uri="{BB962C8B-B14F-4D97-AF65-F5344CB8AC3E}">
        <p14:creationId xmlns:p14="http://schemas.microsoft.com/office/powerpoint/2010/main" val="21004060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58FB36D-73B3-45EF-8CD4-221CCC8BE0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D7835D7-DF12-420F-843A-1C5083D2B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99BEF22A-DE11-F211-35FE-A67B9F4317F4}"/>
              </a:ext>
            </a:extLst>
          </p:cNvPr>
          <p:cNvSpPr>
            <a:spLocks noGrp="1"/>
          </p:cNvSpPr>
          <p:nvPr>
            <p:ph type="title"/>
          </p:nvPr>
        </p:nvSpPr>
        <p:spPr>
          <a:xfrm>
            <a:off x="960120" y="317814"/>
            <a:ext cx="10268712" cy="1700784"/>
          </a:xfrm>
        </p:spPr>
        <p:txBody>
          <a:bodyPr>
            <a:normAutofit/>
          </a:bodyPr>
          <a:lstStyle/>
          <a:p>
            <a:r>
              <a:rPr lang="it-IT" sz="3600"/>
              <a:t>GREEN PAPER on market-</a:t>
            </a:r>
            <a:r>
              <a:rPr lang="it-IT" sz="3600" err="1"/>
              <a:t>based</a:t>
            </a:r>
            <a:r>
              <a:rPr lang="it-IT" sz="3600"/>
              <a:t> </a:t>
            </a:r>
            <a:r>
              <a:rPr lang="it-IT" sz="3600" err="1"/>
              <a:t>instruments</a:t>
            </a:r>
            <a:r>
              <a:rPr lang="it-IT" sz="3600"/>
              <a:t> for </a:t>
            </a:r>
            <a:r>
              <a:rPr lang="it-IT" sz="3600" err="1"/>
              <a:t>environment</a:t>
            </a:r>
            <a:r>
              <a:rPr lang="it-IT" sz="3600"/>
              <a:t> and </a:t>
            </a:r>
            <a:r>
              <a:rPr lang="it-IT" sz="3600" err="1"/>
              <a:t>related</a:t>
            </a:r>
            <a:r>
              <a:rPr lang="it-IT" sz="3600"/>
              <a:t> policy </a:t>
            </a:r>
            <a:r>
              <a:rPr lang="it-IT" sz="3600" err="1"/>
              <a:t>purposes</a:t>
            </a:r>
            <a:r>
              <a:rPr lang="it-IT" sz="3600"/>
              <a:t> </a:t>
            </a:r>
          </a:p>
        </p:txBody>
      </p:sp>
      <p:sp>
        <p:nvSpPr>
          <p:cNvPr id="3" name="Segnaposto contenuto 2">
            <a:extLst>
              <a:ext uri="{FF2B5EF4-FFF2-40B4-BE49-F238E27FC236}">
                <a16:creationId xmlns:a16="http://schemas.microsoft.com/office/drawing/2014/main" id="{15A01CAF-8BD8-3DE2-F8FC-A91218C5EEF5}"/>
              </a:ext>
            </a:extLst>
          </p:cNvPr>
          <p:cNvSpPr>
            <a:spLocks noGrp="1"/>
          </p:cNvSpPr>
          <p:nvPr>
            <p:ph idx="1"/>
          </p:nvPr>
        </p:nvSpPr>
        <p:spPr>
          <a:xfrm>
            <a:off x="960120" y="2784143"/>
            <a:ext cx="5782586" cy="3433031"/>
          </a:xfrm>
        </p:spPr>
        <p:txBody>
          <a:bodyPr vert="horz" lIns="91440" tIns="45720" rIns="91440" bIns="45720" rtlCol="0" anchor="t">
            <a:noAutofit/>
          </a:bodyPr>
          <a:lstStyle/>
          <a:p>
            <a:pPr>
              <a:lnSpc>
                <a:spcPct val="91000"/>
              </a:lnSpc>
            </a:pPr>
            <a:r>
              <a:rPr lang="it-IT" sz="2800" b="1" dirty="0">
                <a:latin typeface="Aptos Display"/>
              </a:rPr>
              <a:t> </a:t>
            </a:r>
            <a:r>
              <a:rPr lang="it-IT" sz="2800" dirty="0">
                <a:latin typeface="Aptos Display"/>
              </a:rPr>
              <a:t>Market </a:t>
            </a:r>
            <a:r>
              <a:rPr lang="it-IT" sz="2800" err="1">
                <a:latin typeface="Aptos Display"/>
              </a:rPr>
              <a:t>failure</a:t>
            </a:r>
            <a:r>
              <a:rPr lang="it-IT" sz="2800" dirty="0">
                <a:latin typeface="Aptos Display"/>
              </a:rPr>
              <a:t> </a:t>
            </a:r>
            <a:r>
              <a:rPr lang="it-IT" sz="2800" err="1">
                <a:latin typeface="Aptos Display"/>
              </a:rPr>
              <a:t>refers</a:t>
            </a:r>
            <a:r>
              <a:rPr lang="it-IT" sz="2800" dirty="0">
                <a:latin typeface="Aptos Display"/>
              </a:rPr>
              <a:t> to a situation in </a:t>
            </a:r>
            <a:r>
              <a:rPr lang="it-IT" sz="2800" err="1">
                <a:latin typeface="Aptos Display"/>
              </a:rPr>
              <a:t>which</a:t>
            </a:r>
            <a:r>
              <a:rPr lang="it-IT" sz="2800" dirty="0">
                <a:latin typeface="Aptos Display"/>
              </a:rPr>
              <a:t> markets are </a:t>
            </a:r>
            <a:r>
              <a:rPr lang="it-IT" sz="2800" err="1">
                <a:latin typeface="Aptos Display"/>
              </a:rPr>
              <a:t>either</a:t>
            </a:r>
            <a:r>
              <a:rPr lang="it-IT" sz="2800" dirty="0">
                <a:latin typeface="Aptos Display"/>
              </a:rPr>
              <a:t> </a:t>
            </a:r>
            <a:r>
              <a:rPr lang="it-IT" sz="2800" b="1" err="1">
                <a:latin typeface="Aptos Display"/>
              </a:rPr>
              <a:t>entirely</a:t>
            </a:r>
            <a:r>
              <a:rPr lang="it-IT" sz="2800" b="1" dirty="0">
                <a:latin typeface="Aptos Display"/>
              </a:rPr>
              <a:t> </a:t>
            </a:r>
            <a:r>
              <a:rPr lang="it-IT" sz="2800" b="1" err="1">
                <a:latin typeface="Aptos Display"/>
              </a:rPr>
              <a:t>lacking</a:t>
            </a:r>
            <a:r>
              <a:rPr lang="it-IT" sz="2800" b="1" dirty="0">
                <a:latin typeface="Aptos Display"/>
              </a:rPr>
              <a:t> </a:t>
            </a:r>
            <a:r>
              <a:rPr lang="it-IT" sz="2800" dirty="0">
                <a:latin typeface="Aptos Display"/>
              </a:rPr>
              <a:t>(e.g. </a:t>
            </a:r>
            <a:r>
              <a:rPr lang="it-IT" sz="2800" err="1">
                <a:latin typeface="Aptos Display"/>
              </a:rPr>
              <a:t>environmental</a:t>
            </a:r>
            <a:r>
              <a:rPr lang="it-IT" sz="2800" dirty="0">
                <a:latin typeface="Aptos Display"/>
              </a:rPr>
              <a:t> assets </a:t>
            </a:r>
            <a:r>
              <a:rPr lang="it-IT" sz="2800" err="1">
                <a:latin typeface="Aptos Display"/>
              </a:rPr>
              <a:t>having</a:t>
            </a:r>
            <a:r>
              <a:rPr lang="it-IT" sz="2800" dirty="0">
                <a:latin typeface="Aptos Display"/>
              </a:rPr>
              <a:t> the nature of public </a:t>
            </a:r>
            <a:r>
              <a:rPr lang="it-IT" sz="2800" err="1">
                <a:latin typeface="Aptos Display"/>
              </a:rPr>
              <a:t>goods</a:t>
            </a:r>
            <a:r>
              <a:rPr lang="it-IT" sz="2800" dirty="0">
                <a:latin typeface="Aptos Display"/>
              </a:rPr>
              <a:t>) or </a:t>
            </a:r>
            <a:r>
              <a:rPr lang="it-IT" sz="2800" b="1" dirty="0">
                <a:latin typeface="Aptos Display"/>
              </a:rPr>
              <a:t>do </a:t>
            </a:r>
            <a:r>
              <a:rPr lang="it-IT" sz="2800" b="1" err="1">
                <a:latin typeface="Aptos Display"/>
              </a:rPr>
              <a:t>not</a:t>
            </a:r>
            <a:r>
              <a:rPr lang="it-IT" sz="2800" b="1" dirty="0">
                <a:latin typeface="Aptos Display"/>
              </a:rPr>
              <a:t> </a:t>
            </a:r>
            <a:r>
              <a:rPr lang="it-IT" sz="2800" b="1" err="1">
                <a:latin typeface="Aptos Display"/>
              </a:rPr>
              <a:t>sufficiently</a:t>
            </a:r>
            <a:r>
              <a:rPr lang="it-IT" sz="2800" b="1" dirty="0">
                <a:latin typeface="Aptos Display"/>
              </a:rPr>
              <a:t> account for the "</a:t>
            </a:r>
            <a:r>
              <a:rPr lang="it-IT" sz="2800" b="1" err="1">
                <a:latin typeface="Aptos Display"/>
              </a:rPr>
              <a:t>true</a:t>
            </a:r>
            <a:r>
              <a:rPr lang="it-IT" sz="2800" b="1" dirty="0">
                <a:latin typeface="Aptos Display"/>
              </a:rPr>
              <a:t>" or social cost of </a:t>
            </a:r>
            <a:r>
              <a:rPr lang="it-IT" sz="2800" b="1" err="1">
                <a:latin typeface="Aptos Display"/>
              </a:rPr>
              <a:t>economic</a:t>
            </a:r>
            <a:r>
              <a:rPr lang="it-IT" sz="2800" b="1" dirty="0">
                <a:latin typeface="Aptos Display"/>
              </a:rPr>
              <a:t> activity.</a:t>
            </a:r>
            <a:endParaRPr lang="it-IT" sz="2800" b="1"/>
          </a:p>
        </p:txBody>
      </p:sp>
      <p:pic>
        <p:nvPicPr>
          <p:cNvPr id="5" name="Picture 4">
            <a:extLst>
              <a:ext uri="{FF2B5EF4-FFF2-40B4-BE49-F238E27FC236}">
                <a16:creationId xmlns:a16="http://schemas.microsoft.com/office/drawing/2014/main" id="{61AAB3F0-C9A6-BB50-08D5-83DFDB8EE198}"/>
              </a:ext>
            </a:extLst>
          </p:cNvPr>
          <p:cNvPicPr>
            <a:picLocks noChangeAspect="1"/>
          </p:cNvPicPr>
          <p:nvPr/>
        </p:nvPicPr>
        <p:blipFill rotWithShape="1">
          <a:blip r:embed="rId2"/>
          <a:srcRect l="3312" r="17382" b="3"/>
          <a:stretch/>
        </p:blipFill>
        <p:spPr>
          <a:xfrm>
            <a:off x="7533136" y="2852382"/>
            <a:ext cx="4012870" cy="3364792"/>
          </a:xfrm>
          <a:prstGeom prst="rect">
            <a:avLst/>
          </a:prstGeom>
        </p:spPr>
      </p:pic>
    </p:spTree>
    <p:extLst>
      <p:ext uri="{BB962C8B-B14F-4D97-AF65-F5344CB8AC3E}">
        <p14:creationId xmlns:p14="http://schemas.microsoft.com/office/powerpoint/2010/main" val="32411256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58FB36D-73B3-45EF-8CD4-221CCC8BE0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D7835D7-DF12-420F-843A-1C5083D2B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99BEF22A-DE11-F211-35FE-A67B9F4317F4}"/>
              </a:ext>
            </a:extLst>
          </p:cNvPr>
          <p:cNvSpPr>
            <a:spLocks noGrp="1"/>
          </p:cNvSpPr>
          <p:nvPr>
            <p:ph type="title"/>
          </p:nvPr>
        </p:nvSpPr>
        <p:spPr>
          <a:xfrm>
            <a:off x="960120" y="317814"/>
            <a:ext cx="10268712" cy="1700784"/>
          </a:xfrm>
        </p:spPr>
        <p:txBody>
          <a:bodyPr>
            <a:normAutofit/>
          </a:bodyPr>
          <a:lstStyle/>
          <a:p>
            <a:r>
              <a:rPr lang="it-IT" sz="3600"/>
              <a:t>GREEN PAPER on market-</a:t>
            </a:r>
            <a:r>
              <a:rPr lang="it-IT" sz="3600" err="1"/>
              <a:t>based</a:t>
            </a:r>
            <a:r>
              <a:rPr lang="it-IT" sz="3600"/>
              <a:t> </a:t>
            </a:r>
            <a:r>
              <a:rPr lang="it-IT" sz="3600" err="1"/>
              <a:t>instruments</a:t>
            </a:r>
            <a:r>
              <a:rPr lang="it-IT" sz="3600"/>
              <a:t> for </a:t>
            </a:r>
            <a:r>
              <a:rPr lang="it-IT" sz="3600" err="1"/>
              <a:t>environment</a:t>
            </a:r>
            <a:r>
              <a:rPr lang="it-IT" sz="3600"/>
              <a:t> and </a:t>
            </a:r>
            <a:r>
              <a:rPr lang="it-IT" sz="3600" err="1"/>
              <a:t>related</a:t>
            </a:r>
            <a:r>
              <a:rPr lang="it-IT" sz="3600"/>
              <a:t> policy </a:t>
            </a:r>
            <a:r>
              <a:rPr lang="it-IT" sz="3600" err="1"/>
              <a:t>purposes</a:t>
            </a:r>
            <a:r>
              <a:rPr lang="it-IT" sz="3600"/>
              <a:t> </a:t>
            </a:r>
          </a:p>
        </p:txBody>
      </p:sp>
      <p:sp>
        <p:nvSpPr>
          <p:cNvPr id="3" name="Segnaposto contenuto 2">
            <a:extLst>
              <a:ext uri="{FF2B5EF4-FFF2-40B4-BE49-F238E27FC236}">
                <a16:creationId xmlns:a16="http://schemas.microsoft.com/office/drawing/2014/main" id="{15A01CAF-8BD8-3DE2-F8FC-A91218C5EEF5}"/>
              </a:ext>
            </a:extLst>
          </p:cNvPr>
          <p:cNvSpPr>
            <a:spLocks noGrp="1"/>
          </p:cNvSpPr>
          <p:nvPr>
            <p:ph idx="1"/>
          </p:nvPr>
        </p:nvSpPr>
        <p:spPr>
          <a:xfrm>
            <a:off x="960120" y="2784143"/>
            <a:ext cx="5782586" cy="3433031"/>
          </a:xfrm>
        </p:spPr>
        <p:txBody>
          <a:bodyPr vert="horz" lIns="91440" tIns="45720" rIns="91440" bIns="45720" rtlCol="0" anchor="t">
            <a:noAutofit/>
          </a:bodyPr>
          <a:lstStyle/>
          <a:p>
            <a:pPr>
              <a:lnSpc>
                <a:spcPct val="91000"/>
              </a:lnSpc>
            </a:pPr>
            <a:r>
              <a:rPr lang="it-IT" sz="2800" dirty="0"/>
              <a:t>The case for </a:t>
            </a:r>
            <a:r>
              <a:rPr lang="it-IT" sz="2800" err="1"/>
              <a:t>using</a:t>
            </a:r>
            <a:r>
              <a:rPr lang="it-IT" sz="2800" dirty="0"/>
              <a:t> market-</a:t>
            </a:r>
            <a:r>
              <a:rPr lang="it-IT" sz="2800" err="1"/>
              <a:t>based</a:t>
            </a:r>
            <a:r>
              <a:rPr lang="it-IT" sz="2800" dirty="0"/>
              <a:t> </a:t>
            </a:r>
            <a:r>
              <a:rPr lang="it-IT" sz="2800" err="1"/>
              <a:t>instruments</a:t>
            </a:r>
            <a:r>
              <a:rPr lang="it-IT" sz="2800" dirty="0"/>
              <a:t> </a:t>
            </a:r>
            <a:r>
              <a:rPr lang="it-IT" sz="2800" err="1"/>
              <a:t>as</a:t>
            </a:r>
            <a:r>
              <a:rPr lang="it-IT" sz="2800" dirty="0"/>
              <a:t> policy tools:</a:t>
            </a:r>
          </a:p>
          <a:p>
            <a:pPr>
              <a:lnSpc>
                <a:spcPct val="91000"/>
              </a:lnSpc>
            </a:pPr>
            <a:r>
              <a:rPr lang="it-IT" sz="2800" dirty="0">
                <a:latin typeface="Aptos Display"/>
              </a:rPr>
              <a:t>Public </a:t>
            </a:r>
            <a:r>
              <a:rPr lang="it-IT" sz="2800" err="1">
                <a:latin typeface="Aptos Display"/>
              </a:rPr>
              <a:t>intervention</a:t>
            </a:r>
            <a:r>
              <a:rPr lang="it-IT" sz="2800" dirty="0">
                <a:latin typeface="Aptos Display"/>
              </a:rPr>
              <a:t> </a:t>
            </a:r>
            <a:r>
              <a:rPr lang="it-IT" sz="2800" err="1">
                <a:latin typeface="Aptos Display"/>
              </a:rPr>
              <a:t>is</a:t>
            </a:r>
            <a:r>
              <a:rPr lang="it-IT" sz="2800" dirty="0">
                <a:latin typeface="Aptos Display"/>
              </a:rPr>
              <a:t> </a:t>
            </a:r>
            <a:r>
              <a:rPr lang="it-IT" sz="2800" err="1">
                <a:latin typeface="Aptos Display"/>
              </a:rPr>
              <a:t>then</a:t>
            </a:r>
            <a:r>
              <a:rPr lang="it-IT" sz="2800" dirty="0">
                <a:latin typeface="Aptos Display"/>
              </a:rPr>
              <a:t> </a:t>
            </a:r>
            <a:r>
              <a:rPr lang="it-IT" sz="2800" b="1" err="1">
                <a:latin typeface="Aptos Display"/>
              </a:rPr>
              <a:t>justified</a:t>
            </a:r>
            <a:r>
              <a:rPr lang="it-IT" sz="2800" b="1" dirty="0">
                <a:latin typeface="Aptos Display"/>
              </a:rPr>
              <a:t> to </a:t>
            </a:r>
            <a:r>
              <a:rPr lang="it-IT" sz="2800" b="1" err="1">
                <a:latin typeface="Aptos Display"/>
              </a:rPr>
              <a:t>correct</a:t>
            </a:r>
            <a:r>
              <a:rPr lang="it-IT" sz="2800" b="1" dirty="0">
                <a:latin typeface="Aptos Display"/>
              </a:rPr>
              <a:t> </a:t>
            </a:r>
            <a:r>
              <a:rPr lang="it-IT" sz="2800" b="1" err="1">
                <a:latin typeface="Aptos Display"/>
              </a:rPr>
              <a:t>these</a:t>
            </a:r>
            <a:r>
              <a:rPr lang="it-IT" sz="2800" b="1" dirty="0">
                <a:latin typeface="Aptos Display"/>
              </a:rPr>
              <a:t> </a:t>
            </a:r>
            <a:r>
              <a:rPr lang="it-IT" sz="2800" b="1" err="1">
                <a:latin typeface="Aptos Display"/>
              </a:rPr>
              <a:t>failures</a:t>
            </a:r>
            <a:r>
              <a:rPr lang="it-IT" sz="2800" dirty="0">
                <a:latin typeface="Aptos Display"/>
              </a:rPr>
              <a:t> and, </a:t>
            </a:r>
            <a:r>
              <a:rPr lang="it-IT" sz="2800" err="1">
                <a:latin typeface="Aptos Display"/>
              </a:rPr>
              <a:t>unlike</a:t>
            </a:r>
            <a:r>
              <a:rPr lang="it-IT" sz="2800" dirty="0">
                <a:latin typeface="Aptos Display"/>
              </a:rPr>
              <a:t> </a:t>
            </a:r>
            <a:r>
              <a:rPr lang="it-IT" sz="2800" err="1">
                <a:latin typeface="Aptos Display"/>
              </a:rPr>
              <a:t>regulatory</a:t>
            </a:r>
            <a:r>
              <a:rPr lang="it-IT" sz="2800" dirty="0">
                <a:latin typeface="Aptos Display"/>
              </a:rPr>
              <a:t> or </a:t>
            </a:r>
            <a:r>
              <a:rPr lang="it-IT" sz="2800" err="1">
                <a:latin typeface="Aptos Display"/>
              </a:rPr>
              <a:t>administrative</a:t>
            </a:r>
            <a:r>
              <a:rPr lang="it-IT" sz="2800" dirty="0">
                <a:latin typeface="Aptos Display"/>
              </a:rPr>
              <a:t> </a:t>
            </a:r>
            <a:r>
              <a:rPr lang="it-IT" sz="2800" err="1">
                <a:latin typeface="Aptos Display"/>
              </a:rPr>
              <a:t>approaches</a:t>
            </a:r>
            <a:r>
              <a:rPr lang="it-IT" sz="2800" dirty="0">
                <a:latin typeface="Aptos Display"/>
              </a:rPr>
              <a:t>, </a:t>
            </a:r>
            <a:r>
              <a:rPr lang="it-IT" sz="2800" err="1">
                <a:latin typeface="Aptos Display"/>
              </a:rPr>
              <a:t>MBIs</a:t>
            </a:r>
            <a:r>
              <a:rPr lang="it-IT" sz="2800" dirty="0">
                <a:latin typeface="Aptos Display"/>
              </a:rPr>
              <a:t> </a:t>
            </a:r>
            <a:r>
              <a:rPr lang="it-IT" sz="2800" err="1">
                <a:latin typeface="Aptos Display"/>
              </a:rPr>
              <a:t>have</a:t>
            </a:r>
            <a:r>
              <a:rPr lang="it-IT" sz="2800" dirty="0">
                <a:latin typeface="Aptos Display"/>
              </a:rPr>
              <a:t> the </a:t>
            </a:r>
            <a:r>
              <a:rPr lang="it-IT" sz="2800" err="1">
                <a:latin typeface="Aptos Display"/>
              </a:rPr>
              <a:t>advantage</a:t>
            </a:r>
            <a:r>
              <a:rPr lang="it-IT" sz="2800" dirty="0">
                <a:latin typeface="Aptos Display"/>
              </a:rPr>
              <a:t> of </a:t>
            </a:r>
            <a:r>
              <a:rPr lang="it-IT" sz="2800" err="1">
                <a:latin typeface="Aptos Display"/>
              </a:rPr>
              <a:t>using</a:t>
            </a:r>
            <a:r>
              <a:rPr lang="it-IT" sz="2800" dirty="0">
                <a:latin typeface="Aptos Display"/>
              </a:rPr>
              <a:t> market </a:t>
            </a:r>
            <a:r>
              <a:rPr lang="it-IT" sz="2800" err="1">
                <a:latin typeface="Aptos Display"/>
              </a:rPr>
              <a:t>signals</a:t>
            </a:r>
            <a:r>
              <a:rPr lang="it-IT" sz="2800" dirty="0">
                <a:latin typeface="Aptos Display"/>
              </a:rPr>
              <a:t> to </a:t>
            </a:r>
            <a:r>
              <a:rPr lang="it-IT" sz="2800" err="1">
                <a:latin typeface="Aptos Display"/>
              </a:rPr>
              <a:t>address</a:t>
            </a:r>
            <a:r>
              <a:rPr lang="it-IT" sz="2800" dirty="0">
                <a:latin typeface="Aptos Display"/>
              </a:rPr>
              <a:t> the market </a:t>
            </a:r>
            <a:r>
              <a:rPr lang="it-IT" sz="2800" err="1">
                <a:latin typeface="Aptos Display"/>
              </a:rPr>
              <a:t>failures</a:t>
            </a:r>
            <a:r>
              <a:rPr lang="it-IT" sz="2800" dirty="0">
                <a:latin typeface="Aptos Display"/>
              </a:rPr>
              <a:t>. </a:t>
            </a:r>
          </a:p>
        </p:txBody>
      </p:sp>
      <p:pic>
        <p:nvPicPr>
          <p:cNvPr id="5" name="Picture 4">
            <a:extLst>
              <a:ext uri="{FF2B5EF4-FFF2-40B4-BE49-F238E27FC236}">
                <a16:creationId xmlns:a16="http://schemas.microsoft.com/office/drawing/2014/main" id="{61AAB3F0-C9A6-BB50-08D5-83DFDB8EE198}"/>
              </a:ext>
            </a:extLst>
          </p:cNvPr>
          <p:cNvPicPr>
            <a:picLocks noChangeAspect="1"/>
          </p:cNvPicPr>
          <p:nvPr/>
        </p:nvPicPr>
        <p:blipFill rotWithShape="1">
          <a:blip r:embed="rId2"/>
          <a:srcRect l="3312" r="17382" b="3"/>
          <a:stretch/>
        </p:blipFill>
        <p:spPr>
          <a:xfrm>
            <a:off x="7533136" y="2852382"/>
            <a:ext cx="4012870" cy="3364792"/>
          </a:xfrm>
          <a:prstGeom prst="rect">
            <a:avLst/>
          </a:prstGeom>
        </p:spPr>
      </p:pic>
    </p:spTree>
    <p:extLst>
      <p:ext uri="{BB962C8B-B14F-4D97-AF65-F5344CB8AC3E}">
        <p14:creationId xmlns:p14="http://schemas.microsoft.com/office/powerpoint/2010/main" val="1914147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58FB36D-73B3-45EF-8CD4-221CCC8BE0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D7835D7-DF12-420F-843A-1C5083D2B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99BEF22A-DE11-F211-35FE-A67B9F4317F4}"/>
              </a:ext>
            </a:extLst>
          </p:cNvPr>
          <p:cNvSpPr>
            <a:spLocks noGrp="1"/>
          </p:cNvSpPr>
          <p:nvPr>
            <p:ph type="title"/>
          </p:nvPr>
        </p:nvSpPr>
        <p:spPr>
          <a:xfrm>
            <a:off x="960120" y="317814"/>
            <a:ext cx="10268712" cy="1700784"/>
          </a:xfrm>
        </p:spPr>
        <p:txBody>
          <a:bodyPr>
            <a:normAutofit/>
          </a:bodyPr>
          <a:lstStyle/>
          <a:p>
            <a:r>
              <a:rPr lang="it-IT" sz="3600"/>
              <a:t>GREEN PAPER on market-</a:t>
            </a:r>
            <a:r>
              <a:rPr lang="it-IT" sz="3600" err="1"/>
              <a:t>based</a:t>
            </a:r>
            <a:r>
              <a:rPr lang="it-IT" sz="3600"/>
              <a:t> </a:t>
            </a:r>
            <a:r>
              <a:rPr lang="it-IT" sz="3600" err="1"/>
              <a:t>instruments</a:t>
            </a:r>
            <a:r>
              <a:rPr lang="it-IT" sz="3600"/>
              <a:t> for </a:t>
            </a:r>
            <a:r>
              <a:rPr lang="it-IT" sz="3600" err="1"/>
              <a:t>environment</a:t>
            </a:r>
            <a:r>
              <a:rPr lang="it-IT" sz="3600"/>
              <a:t> and </a:t>
            </a:r>
            <a:r>
              <a:rPr lang="it-IT" sz="3600" err="1"/>
              <a:t>related</a:t>
            </a:r>
            <a:r>
              <a:rPr lang="it-IT" sz="3600"/>
              <a:t> policy </a:t>
            </a:r>
            <a:r>
              <a:rPr lang="it-IT" sz="3600" err="1"/>
              <a:t>purposes</a:t>
            </a:r>
            <a:r>
              <a:rPr lang="it-IT" sz="3600"/>
              <a:t> </a:t>
            </a:r>
          </a:p>
        </p:txBody>
      </p:sp>
      <p:sp>
        <p:nvSpPr>
          <p:cNvPr id="3" name="Segnaposto contenuto 2">
            <a:extLst>
              <a:ext uri="{FF2B5EF4-FFF2-40B4-BE49-F238E27FC236}">
                <a16:creationId xmlns:a16="http://schemas.microsoft.com/office/drawing/2014/main" id="{15A01CAF-8BD8-3DE2-F8FC-A91218C5EEF5}"/>
              </a:ext>
            </a:extLst>
          </p:cNvPr>
          <p:cNvSpPr>
            <a:spLocks noGrp="1"/>
          </p:cNvSpPr>
          <p:nvPr>
            <p:ph idx="1"/>
          </p:nvPr>
        </p:nvSpPr>
        <p:spPr>
          <a:xfrm>
            <a:off x="960120" y="2379331"/>
            <a:ext cx="5782586" cy="3837843"/>
          </a:xfrm>
        </p:spPr>
        <p:txBody>
          <a:bodyPr vert="horz" lIns="91440" tIns="45720" rIns="91440" bIns="45720" rtlCol="0" anchor="t">
            <a:noAutofit/>
          </a:bodyPr>
          <a:lstStyle/>
          <a:p>
            <a:pPr>
              <a:lnSpc>
                <a:spcPct val="91000"/>
              </a:lnSpc>
            </a:pPr>
            <a:r>
              <a:rPr lang="it-IT" sz="2400" dirty="0"/>
              <a:t>The case for </a:t>
            </a:r>
            <a:r>
              <a:rPr lang="it-IT" sz="2400" err="1"/>
              <a:t>using</a:t>
            </a:r>
            <a:r>
              <a:rPr lang="it-IT" sz="2400" dirty="0"/>
              <a:t> market-</a:t>
            </a:r>
            <a:r>
              <a:rPr lang="it-IT" sz="2400" err="1"/>
              <a:t>based</a:t>
            </a:r>
            <a:r>
              <a:rPr lang="it-IT" sz="2400" dirty="0"/>
              <a:t> </a:t>
            </a:r>
            <a:r>
              <a:rPr lang="it-IT" sz="2400" err="1"/>
              <a:t>instruments</a:t>
            </a:r>
            <a:r>
              <a:rPr lang="it-IT" sz="2400" dirty="0"/>
              <a:t> </a:t>
            </a:r>
            <a:r>
              <a:rPr lang="it-IT" sz="2400" err="1"/>
              <a:t>as</a:t>
            </a:r>
            <a:r>
              <a:rPr lang="it-IT" sz="2400" dirty="0"/>
              <a:t> policy tools:</a:t>
            </a:r>
          </a:p>
          <a:p>
            <a:pPr>
              <a:lnSpc>
                <a:spcPct val="91000"/>
              </a:lnSpc>
            </a:pPr>
            <a:r>
              <a:rPr lang="it-IT" sz="2400" err="1">
                <a:latin typeface="Aptos Display"/>
              </a:rPr>
              <a:t>Whether</a:t>
            </a:r>
            <a:r>
              <a:rPr lang="it-IT" sz="2400" dirty="0">
                <a:latin typeface="Aptos Display"/>
              </a:rPr>
              <a:t> by </a:t>
            </a:r>
            <a:r>
              <a:rPr lang="it-IT" sz="2400" err="1">
                <a:latin typeface="Aptos Display"/>
              </a:rPr>
              <a:t>influencing</a:t>
            </a:r>
            <a:r>
              <a:rPr lang="it-IT" sz="2400" dirty="0">
                <a:latin typeface="Aptos Display"/>
              </a:rPr>
              <a:t> prices (</a:t>
            </a:r>
            <a:r>
              <a:rPr lang="it-IT" sz="2400" err="1">
                <a:latin typeface="Aptos Display"/>
              </a:rPr>
              <a:t>through</a:t>
            </a:r>
            <a:r>
              <a:rPr lang="it-IT" sz="2400" dirty="0">
                <a:latin typeface="Aptos Display"/>
              </a:rPr>
              <a:t> </a:t>
            </a:r>
            <a:r>
              <a:rPr lang="it-IT" sz="2400" err="1">
                <a:latin typeface="Aptos Display"/>
              </a:rPr>
              <a:t>taxation</a:t>
            </a:r>
            <a:r>
              <a:rPr lang="it-IT" sz="2400" dirty="0">
                <a:latin typeface="Aptos Display"/>
              </a:rPr>
              <a:t> or incentives), or setting </a:t>
            </a:r>
            <a:r>
              <a:rPr lang="it-IT" sz="2400" err="1">
                <a:latin typeface="Aptos Display"/>
              </a:rPr>
              <a:t>absolute</a:t>
            </a:r>
            <a:r>
              <a:rPr lang="it-IT" sz="2400" dirty="0">
                <a:latin typeface="Aptos Display"/>
              </a:rPr>
              <a:t> </a:t>
            </a:r>
            <a:r>
              <a:rPr lang="it-IT" sz="2400" err="1">
                <a:latin typeface="Aptos Display"/>
              </a:rPr>
              <a:t>quantities</a:t>
            </a:r>
            <a:r>
              <a:rPr lang="it-IT" sz="2400" dirty="0">
                <a:latin typeface="Aptos Display"/>
              </a:rPr>
              <a:t> (</a:t>
            </a:r>
            <a:r>
              <a:rPr lang="it-IT" sz="2400" err="1">
                <a:latin typeface="Aptos Display"/>
              </a:rPr>
              <a:t>emission</a:t>
            </a:r>
            <a:r>
              <a:rPr lang="it-IT" sz="2400" dirty="0">
                <a:latin typeface="Aptos Display"/>
              </a:rPr>
              <a:t> trading), or </a:t>
            </a:r>
            <a:r>
              <a:rPr lang="it-IT" sz="2400" err="1">
                <a:latin typeface="Aptos Display"/>
              </a:rPr>
              <a:t>quantities</a:t>
            </a:r>
            <a:r>
              <a:rPr lang="it-IT" sz="2400" dirty="0">
                <a:latin typeface="Aptos Display"/>
              </a:rPr>
              <a:t> per </a:t>
            </a:r>
            <a:r>
              <a:rPr lang="it-IT" sz="2400" err="1">
                <a:latin typeface="Aptos Display"/>
              </a:rPr>
              <a:t>unit</a:t>
            </a:r>
            <a:r>
              <a:rPr lang="it-IT" sz="2400" dirty="0">
                <a:latin typeface="Aptos Display"/>
              </a:rPr>
              <a:t> of output, MBI </a:t>
            </a:r>
            <a:r>
              <a:rPr lang="it-IT" sz="2400" err="1">
                <a:latin typeface="Aptos Display"/>
              </a:rPr>
              <a:t>implicitly</a:t>
            </a:r>
            <a:r>
              <a:rPr lang="it-IT" sz="2400" dirty="0">
                <a:latin typeface="Aptos Display"/>
              </a:rPr>
              <a:t> </a:t>
            </a:r>
            <a:r>
              <a:rPr lang="it-IT" sz="2400" err="1">
                <a:latin typeface="Aptos Display"/>
              </a:rPr>
              <a:t>acknowledge</a:t>
            </a:r>
            <a:r>
              <a:rPr lang="it-IT" sz="2400" dirty="0">
                <a:latin typeface="Aptos Display"/>
              </a:rPr>
              <a:t> </a:t>
            </a:r>
            <a:r>
              <a:rPr lang="it-IT" sz="2400" err="1">
                <a:latin typeface="Aptos Display"/>
              </a:rPr>
              <a:t>that</a:t>
            </a:r>
            <a:r>
              <a:rPr lang="it-IT" sz="2400" dirty="0">
                <a:latin typeface="Aptos Display"/>
              </a:rPr>
              <a:t> </a:t>
            </a:r>
            <a:r>
              <a:rPr lang="it-IT" sz="2400" err="1">
                <a:latin typeface="Aptos Display"/>
              </a:rPr>
              <a:t>firms</a:t>
            </a:r>
            <a:r>
              <a:rPr lang="it-IT" sz="2400" dirty="0">
                <a:latin typeface="Aptos Display"/>
              </a:rPr>
              <a:t> </a:t>
            </a:r>
            <a:r>
              <a:rPr lang="it-IT" sz="2400" err="1">
                <a:latin typeface="Aptos Display"/>
              </a:rPr>
              <a:t>differ</a:t>
            </a:r>
            <a:r>
              <a:rPr lang="it-IT" sz="2400" dirty="0">
                <a:latin typeface="Aptos Display"/>
              </a:rPr>
              <a:t> from </a:t>
            </a:r>
            <a:r>
              <a:rPr lang="it-IT" sz="2400" err="1">
                <a:latin typeface="Aptos Display"/>
              </a:rPr>
              <a:t>each</a:t>
            </a:r>
            <a:r>
              <a:rPr lang="it-IT" sz="2400" dirty="0">
                <a:latin typeface="Aptos Display"/>
              </a:rPr>
              <a:t> </a:t>
            </a:r>
            <a:r>
              <a:rPr lang="it-IT" sz="2400" err="1">
                <a:latin typeface="Aptos Display"/>
              </a:rPr>
              <a:t>other</a:t>
            </a:r>
            <a:r>
              <a:rPr lang="it-IT" sz="2400" dirty="0">
                <a:latin typeface="Aptos Display"/>
              </a:rPr>
              <a:t> and </a:t>
            </a:r>
            <a:r>
              <a:rPr lang="it-IT" sz="2400" err="1">
                <a:latin typeface="Aptos Display"/>
              </a:rPr>
              <a:t>therefore</a:t>
            </a:r>
            <a:r>
              <a:rPr lang="it-IT" sz="2400" dirty="0">
                <a:latin typeface="Aptos Display"/>
              </a:rPr>
              <a:t> </a:t>
            </a:r>
            <a:r>
              <a:rPr lang="it-IT" sz="2400" err="1">
                <a:latin typeface="Aptos Display"/>
              </a:rPr>
              <a:t>provide</a:t>
            </a:r>
            <a:r>
              <a:rPr lang="it-IT" sz="2400" dirty="0">
                <a:latin typeface="Aptos Display"/>
              </a:rPr>
              <a:t> </a:t>
            </a:r>
            <a:r>
              <a:rPr lang="it-IT" sz="2400" b="1" err="1">
                <a:latin typeface="Aptos Display"/>
              </a:rPr>
              <a:t>flexibility</a:t>
            </a:r>
            <a:r>
              <a:rPr lang="it-IT" sz="2400" b="1" dirty="0">
                <a:latin typeface="Aptos Display"/>
              </a:rPr>
              <a:t> </a:t>
            </a:r>
            <a:r>
              <a:rPr lang="it-IT" sz="2400" b="1" err="1">
                <a:latin typeface="Aptos Display"/>
              </a:rPr>
              <a:t>that</a:t>
            </a:r>
            <a:r>
              <a:rPr lang="it-IT" sz="2400" b="1" dirty="0">
                <a:latin typeface="Aptos Display"/>
              </a:rPr>
              <a:t> can </a:t>
            </a:r>
            <a:r>
              <a:rPr lang="it-IT" sz="2400" b="1" err="1">
                <a:latin typeface="Aptos Display"/>
              </a:rPr>
              <a:t>substantially</a:t>
            </a:r>
            <a:r>
              <a:rPr lang="it-IT" sz="2400" b="1" dirty="0">
                <a:latin typeface="Aptos Display"/>
              </a:rPr>
              <a:t> reduce the costs of </a:t>
            </a:r>
            <a:r>
              <a:rPr lang="it-IT" sz="2400" b="1" err="1">
                <a:latin typeface="Aptos Display"/>
              </a:rPr>
              <a:t>environmental</a:t>
            </a:r>
            <a:r>
              <a:rPr lang="it-IT" sz="2400" b="1" dirty="0">
                <a:latin typeface="Aptos Display"/>
              </a:rPr>
              <a:t> </a:t>
            </a:r>
            <a:r>
              <a:rPr lang="it-IT" sz="2400" b="1" err="1">
                <a:latin typeface="Aptos Display"/>
              </a:rPr>
              <a:t>improvements</a:t>
            </a:r>
            <a:r>
              <a:rPr lang="it-IT" sz="2400" b="1" dirty="0">
                <a:latin typeface="Aptos Display"/>
              </a:rPr>
              <a:t>. </a:t>
            </a:r>
            <a:endParaRPr lang="it-IT" sz="2400" b="1"/>
          </a:p>
        </p:txBody>
      </p:sp>
      <p:pic>
        <p:nvPicPr>
          <p:cNvPr id="5" name="Picture 4">
            <a:extLst>
              <a:ext uri="{FF2B5EF4-FFF2-40B4-BE49-F238E27FC236}">
                <a16:creationId xmlns:a16="http://schemas.microsoft.com/office/drawing/2014/main" id="{61AAB3F0-C9A6-BB50-08D5-83DFDB8EE198}"/>
              </a:ext>
            </a:extLst>
          </p:cNvPr>
          <p:cNvPicPr>
            <a:picLocks noChangeAspect="1"/>
          </p:cNvPicPr>
          <p:nvPr/>
        </p:nvPicPr>
        <p:blipFill rotWithShape="1">
          <a:blip r:embed="rId2"/>
          <a:srcRect l="3312" r="17382" b="3"/>
          <a:stretch/>
        </p:blipFill>
        <p:spPr>
          <a:xfrm>
            <a:off x="7533136" y="2852382"/>
            <a:ext cx="4012870" cy="3364792"/>
          </a:xfrm>
          <a:prstGeom prst="rect">
            <a:avLst/>
          </a:prstGeom>
        </p:spPr>
      </p:pic>
    </p:spTree>
    <p:extLst>
      <p:ext uri="{BB962C8B-B14F-4D97-AF65-F5344CB8AC3E}">
        <p14:creationId xmlns:p14="http://schemas.microsoft.com/office/powerpoint/2010/main" val="39424253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58FB36D-73B3-45EF-8CD4-221CCC8BE0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D7835D7-DF12-420F-843A-1C5083D2B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B376198F-724C-EB22-05ED-232B81D6A313}"/>
              </a:ext>
            </a:extLst>
          </p:cNvPr>
          <p:cNvSpPr>
            <a:spLocks noGrp="1"/>
          </p:cNvSpPr>
          <p:nvPr>
            <p:ph type="title"/>
          </p:nvPr>
        </p:nvSpPr>
        <p:spPr>
          <a:xfrm>
            <a:off x="960120" y="317814"/>
            <a:ext cx="10268712" cy="1700784"/>
          </a:xfrm>
        </p:spPr>
        <p:txBody>
          <a:bodyPr>
            <a:normAutofit/>
          </a:bodyPr>
          <a:lstStyle/>
          <a:p>
            <a:r>
              <a:rPr lang="it-IT" sz="5600" dirty="0"/>
              <a:t>MBI </a:t>
            </a:r>
            <a:r>
              <a:rPr lang="it-IT" sz="5600" dirty="0" err="1"/>
              <a:t>carry</a:t>
            </a:r>
            <a:r>
              <a:rPr lang="it-IT" sz="5600" dirty="0"/>
              <a:t> </a:t>
            </a:r>
            <a:r>
              <a:rPr lang="it-IT" sz="5600" dirty="0" err="1"/>
              <a:t>certain</a:t>
            </a:r>
            <a:r>
              <a:rPr lang="it-IT" sz="5600" dirty="0"/>
              <a:t> </a:t>
            </a:r>
            <a:r>
              <a:rPr lang="it-IT" sz="5600" dirty="0" err="1"/>
              <a:t>advantages</a:t>
            </a:r>
            <a:r>
              <a:rPr lang="it-IT" sz="5600" dirty="0"/>
              <a:t> over </a:t>
            </a:r>
            <a:r>
              <a:rPr lang="it-IT" sz="5600" dirty="0" err="1"/>
              <a:t>regulatory</a:t>
            </a:r>
            <a:r>
              <a:rPr lang="it-IT" sz="5600" dirty="0"/>
              <a:t> </a:t>
            </a:r>
            <a:r>
              <a:rPr lang="it-IT" sz="5600" dirty="0" err="1"/>
              <a:t>instruments</a:t>
            </a:r>
            <a:r>
              <a:rPr lang="it-IT" sz="5600" dirty="0"/>
              <a:t>: </a:t>
            </a:r>
          </a:p>
        </p:txBody>
      </p:sp>
      <p:sp>
        <p:nvSpPr>
          <p:cNvPr id="3" name="Segnaposto contenuto 2">
            <a:extLst>
              <a:ext uri="{FF2B5EF4-FFF2-40B4-BE49-F238E27FC236}">
                <a16:creationId xmlns:a16="http://schemas.microsoft.com/office/drawing/2014/main" id="{61A31230-A34A-DEEF-0C1A-95DD7B749D58}"/>
              </a:ext>
            </a:extLst>
          </p:cNvPr>
          <p:cNvSpPr>
            <a:spLocks noGrp="1"/>
          </p:cNvSpPr>
          <p:nvPr>
            <p:ph idx="1"/>
          </p:nvPr>
        </p:nvSpPr>
        <p:spPr>
          <a:xfrm>
            <a:off x="960120" y="2784143"/>
            <a:ext cx="5782586" cy="3433031"/>
          </a:xfrm>
        </p:spPr>
        <p:txBody>
          <a:bodyPr vert="horz" lIns="91440" tIns="45720" rIns="91440" bIns="45720" rtlCol="0" anchor="t">
            <a:normAutofit/>
          </a:bodyPr>
          <a:lstStyle/>
          <a:p>
            <a:pPr>
              <a:lnSpc>
                <a:spcPct val="91000"/>
              </a:lnSpc>
            </a:pPr>
            <a:r>
              <a:rPr lang="it-IT" err="1"/>
              <a:t>They</a:t>
            </a:r>
            <a:r>
              <a:rPr lang="it-IT" dirty="0"/>
              <a:t> </a:t>
            </a:r>
            <a:r>
              <a:rPr lang="it-IT" err="1"/>
              <a:t>improve</a:t>
            </a:r>
            <a:r>
              <a:rPr lang="it-IT" dirty="0"/>
              <a:t> price </a:t>
            </a:r>
            <a:r>
              <a:rPr lang="it-IT" err="1"/>
              <a:t>signals</a:t>
            </a:r>
            <a:r>
              <a:rPr lang="it-IT" dirty="0"/>
              <a:t>, </a:t>
            </a:r>
            <a:r>
              <a:rPr lang="it-IT" dirty="0">
                <a:solidFill>
                  <a:srgbClr val="C00000"/>
                </a:solidFill>
              </a:rPr>
              <a:t>by giving a </a:t>
            </a:r>
            <a:r>
              <a:rPr lang="it-IT" err="1">
                <a:solidFill>
                  <a:srgbClr val="C00000"/>
                </a:solidFill>
              </a:rPr>
              <a:t>value</a:t>
            </a:r>
            <a:r>
              <a:rPr lang="it-IT" dirty="0">
                <a:solidFill>
                  <a:srgbClr val="C00000"/>
                </a:solidFill>
              </a:rPr>
              <a:t> to the </a:t>
            </a:r>
            <a:r>
              <a:rPr lang="it-IT" err="1">
                <a:solidFill>
                  <a:srgbClr val="C00000"/>
                </a:solidFill>
              </a:rPr>
              <a:t>external</a:t>
            </a:r>
            <a:r>
              <a:rPr lang="it-IT" dirty="0">
                <a:solidFill>
                  <a:srgbClr val="C00000"/>
                </a:solidFill>
              </a:rPr>
              <a:t> costs and benefits of </a:t>
            </a:r>
            <a:r>
              <a:rPr lang="it-IT" err="1">
                <a:solidFill>
                  <a:srgbClr val="C00000"/>
                </a:solidFill>
              </a:rPr>
              <a:t>economic</a:t>
            </a:r>
            <a:r>
              <a:rPr lang="it-IT" dirty="0">
                <a:solidFill>
                  <a:srgbClr val="C00000"/>
                </a:solidFill>
              </a:rPr>
              <a:t> activities,</a:t>
            </a:r>
            <a:r>
              <a:rPr lang="it-IT" dirty="0"/>
              <a:t> so </a:t>
            </a:r>
            <a:r>
              <a:rPr lang="it-IT" err="1"/>
              <a:t>that</a:t>
            </a:r>
            <a:r>
              <a:rPr lang="it-IT" dirty="0"/>
              <a:t> </a:t>
            </a:r>
            <a:r>
              <a:rPr lang="it-IT" err="1"/>
              <a:t>economic</a:t>
            </a:r>
            <a:r>
              <a:rPr lang="it-IT" dirty="0"/>
              <a:t> </a:t>
            </a:r>
            <a:r>
              <a:rPr lang="it-IT" err="1"/>
              <a:t>actors</a:t>
            </a:r>
            <a:r>
              <a:rPr lang="it-IT" dirty="0"/>
              <a:t> take </a:t>
            </a:r>
            <a:r>
              <a:rPr lang="it-IT" err="1"/>
              <a:t>them</a:t>
            </a:r>
            <a:r>
              <a:rPr lang="it-IT" dirty="0"/>
              <a:t> </a:t>
            </a:r>
            <a:r>
              <a:rPr lang="it-IT" err="1"/>
              <a:t>into</a:t>
            </a:r>
            <a:r>
              <a:rPr lang="it-IT" dirty="0"/>
              <a:t> account and </a:t>
            </a:r>
            <a:r>
              <a:rPr lang="it-IT" err="1"/>
              <a:t>change</a:t>
            </a:r>
            <a:r>
              <a:rPr lang="it-IT" dirty="0"/>
              <a:t> </a:t>
            </a:r>
            <a:r>
              <a:rPr lang="it-IT" err="1"/>
              <a:t>their</a:t>
            </a:r>
            <a:r>
              <a:rPr lang="it-IT" dirty="0"/>
              <a:t> </a:t>
            </a:r>
            <a:r>
              <a:rPr lang="it-IT" err="1"/>
              <a:t>behaviour</a:t>
            </a:r>
            <a:r>
              <a:rPr lang="it-IT" dirty="0"/>
              <a:t> to reduce negative – and </a:t>
            </a:r>
            <a:r>
              <a:rPr lang="it-IT" err="1"/>
              <a:t>increase</a:t>
            </a:r>
            <a:r>
              <a:rPr lang="it-IT" dirty="0"/>
              <a:t> positive - </a:t>
            </a:r>
            <a:r>
              <a:rPr lang="it-IT" err="1"/>
              <a:t>environmental</a:t>
            </a:r>
            <a:r>
              <a:rPr lang="it-IT" dirty="0"/>
              <a:t> and </a:t>
            </a:r>
            <a:r>
              <a:rPr lang="it-IT" err="1"/>
              <a:t>other</a:t>
            </a:r>
            <a:r>
              <a:rPr lang="it-IT" dirty="0"/>
              <a:t> impacts. </a:t>
            </a:r>
            <a:endParaRPr lang="it-IT"/>
          </a:p>
        </p:txBody>
      </p:sp>
      <p:pic>
        <p:nvPicPr>
          <p:cNvPr id="7" name="Graphic 6" descr="Monete">
            <a:extLst>
              <a:ext uri="{FF2B5EF4-FFF2-40B4-BE49-F238E27FC236}">
                <a16:creationId xmlns:a16="http://schemas.microsoft.com/office/drawing/2014/main" id="{C82A0AAF-609E-AFFF-4DBC-1FD47C9C834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57175" y="2852382"/>
            <a:ext cx="3364792" cy="3364792"/>
          </a:xfrm>
          <a:prstGeom prst="rect">
            <a:avLst/>
          </a:prstGeom>
        </p:spPr>
      </p:pic>
    </p:spTree>
    <p:extLst>
      <p:ext uri="{BB962C8B-B14F-4D97-AF65-F5344CB8AC3E}">
        <p14:creationId xmlns:p14="http://schemas.microsoft.com/office/powerpoint/2010/main" val="4665079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58FB36D-73B3-45EF-8CD4-221CCC8BE0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D7835D7-DF12-420F-843A-1C5083D2B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7C666025-B5B6-1DC1-554A-BE8FEDE6D72F}"/>
              </a:ext>
            </a:extLst>
          </p:cNvPr>
          <p:cNvSpPr>
            <a:spLocks noGrp="1"/>
          </p:cNvSpPr>
          <p:nvPr>
            <p:ph type="title"/>
          </p:nvPr>
        </p:nvSpPr>
        <p:spPr>
          <a:xfrm>
            <a:off x="960120" y="317814"/>
            <a:ext cx="10268712" cy="1700784"/>
          </a:xfrm>
        </p:spPr>
        <p:txBody>
          <a:bodyPr>
            <a:normAutofit/>
          </a:bodyPr>
          <a:lstStyle/>
          <a:p>
            <a:r>
              <a:rPr lang="it-IT" sz="3600" dirty="0">
                <a:ea typeface="+mj-lt"/>
                <a:cs typeface="+mj-lt"/>
              </a:rPr>
              <a:t>MBI CARRY CERTAIN ADVANTAGES OVER REGULATORY INSTRUMENTS:</a:t>
            </a:r>
            <a:endParaRPr lang="it-IT" sz="3600"/>
          </a:p>
        </p:txBody>
      </p:sp>
      <p:sp>
        <p:nvSpPr>
          <p:cNvPr id="3" name="Segnaposto contenuto 2">
            <a:extLst>
              <a:ext uri="{FF2B5EF4-FFF2-40B4-BE49-F238E27FC236}">
                <a16:creationId xmlns:a16="http://schemas.microsoft.com/office/drawing/2014/main" id="{BFF88081-F4EE-F7DE-4D16-D2F36C661076}"/>
              </a:ext>
            </a:extLst>
          </p:cNvPr>
          <p:cNvSpPr>
            <a:spLocks noGrp="1"/>
          </p:cNvSpPr>
          <p:nvPr>
            <p:ph idx="1"/>
          </p:nvPr>
        </p:nvSpPr>
        <p:spPr>
          <a:xfrm>
            <a:off x="960120" y="2784143"/>
            <a:ext cx="5782586" cy="3433031"/>
          </a:xfrm>
        </p:spPr>
        <p:txBody>
          <a:bodyPr vert="horz" lIns="91440" tIns="45720" rIns="91440" bIns="45720" rtlCol="0" anchor="t">
            <a:normAutofit/>
          </a:bodyPr>
          <a:lstStyle/>
          <a:p>
            <a:pPr marL="457200" indent="-457200">
              <a:buChar char="•"/>
            </a:pPr>
            <a:r>
              <a:rPr lang="it-IT" sz="2400" dirty="0" err="1"/>
              <a:t>They</a:t>
            </a:r>
            <a:r>
              <a:rPr lang="it-IT" sz="2400" dirty="0"/>
              <a:t> </a:t>
            </a:r>
            <a:r>
              <a:rPr lang="it-IT" sz="2400" dirty="0" err="1"/>
              <a:t>allow</a:t>
            </a:r>
            <a:r>
              <a:rPr lang="it-IT" sz="2400" dirty="0"/>
              <a:t> </a:t>
            </a:r>
            <a:r>
              <a:rPr lang="it-IT" sz="2400" dirty="0" err="1"/>
              <a:t>industry</a:t>
            </a:r>
            <a:r>
              <a:rPr lang="it-IT" sz="2400" dirty="0"/>
              <a:t> </a:t>
            </a:r>
            <a:r>
              <a:rPr lang="it-IT" sz="2400" dirty="0" err="1"/>
              <a:t>greater</a:t>
            </a:r>
            <a:r>
              <a:rPr lang="it-IT" sz="2400" dirty="0"/>
              <a:t> </a:t>
            </a:r>
            <a:r>
              <a:rPr lang="it-IT" sz="2400" dirty="0" err="1"/>
              <a:t>flexibility</a:t>
            </a:r>
            <a:r>
              <a:rPr lang="it-IT" sz="2400" dirty="0"/>
              <a:t> in meeting </a:t>
            </a:r>
            <a:r>
              <a:rPr lang="it-IT" sz="2400" dirty="0" err="1"/>
              <a:t>objectives</a:t>
            </a:r>
            <a:r>
              <a:rPr lang="it-IT" sz="2400" dirty="0"/>
              <a:t> and </a:t>
            </a:r>
            <a:r>
              <a:rPr lang="it-IT" sz="2400" dirty="0" err="1"/>
              <a:t>thus</a:t>
            </a:r>
            <a:r>
              <a:rPr lang="it-IT" sz="2400" dirty="0"/>
              <a:t> </a:t>
            </a:r>
            <a:r>
              <a:rPr lang="it-IT" sz="2400" dirty="0" err="1">
                <a:solidFill>
                  <a:srgbClr val="C00000"/>
                </a:solidFill>
              </a:rPr>
              <a:t>lower</a:t>
            </a:r>
            <a:r>
              <a:rPr lang="it-IT" sz="2400" dirty="0">
                <a:solidFill>
                  <a:srgbClr val="C00000"/>
                </a:solidFill>
              </a:rPr>
              <a:t> overall compliance costs.</a:t>
            </a:r>
          </a:p>
          <a:p>
            <a:pPr marL="457200" indent="-457200">
              <a:buChar char="•"/>
            </a:pPr>
            <a:r>
              <a:rPr lang="it-IT" sz="2400" dirty="0" err="1"/>
              <a:t>They</a:t>
            </a:r>
            <a:r>
              <a:rPr lang="it-IT" sz="2400" dirty="0"/>
              <a:t> </a:t>
            </a:r>
            <a:r>
              <a:rPr lang="it-IT" sz="2400" dirty="0" err="1"/>
              <a:t>give</a:t>
            </a:r>
            <a:r>
              <a:rPr lang="it-IT" sz="2400" dirty="0"/>
              <a:t> </a:t>
            </a:r>
            <a:r>
              <a:rPr lang="it-IT" sz="2400" dirty="0" err="1"/>
              <a:t>firms</a:t>
            </a:r>
            <a:r>
              <a:rPr lang="it-IT" sz="2400" dirty="0"/>
              <a:t> an incentive, in the </a:t>
            </a:r>
            <a:r>
              <a:rPr lang="it-IT" sz="2400" dirty="0" err="1"/>
              <a:t>longer</a:t>
            </a:r>
            <a:r>
              <a:rPr lang="it-IT" sz="2400" dirty="0"/>
              <a:t> </a:t>
            </a:r>
            <a:r>
              <a:rPr lang="it-IT" sz="2400" dirty="0" err="1"/>
              <a:t>term</a:t>
            </a:r>
            <a:r>
              <a:rPr lang="it-IT" sz="2400" dirty="0"/>
              <a:t>, </a:t>
            </a:r>
            <a:r>
              <a:rPr lang="it-IT" sz="2400" dirty="0">
                <a:solidFill>
                  <a:srgbClr val="C00000"/>
                </a:solidFill>
              </a:rPr>
              <a:t>to </a:t>
            </a:r>
            <a:r>
              <a:rPr lang="it-IT" sz="2400" dirty="0" err="1">
                <a:solidFill>
                  <a:srgbClr val="C00000"/>
                </a:solidFill>
              </a:rPr>
              <a:t>pursue</a:t>
            </a:r>
            <a:r>
              <a:rPr lang="it-IT" sz="2400" dirty="0">
                <a:solidFill>
                  <a:srgbClr val="C00000"/>
                </a:solidFill>
              </a:rPr>
              <a:t> </a:t>
            </a:r>
            <a:r>
              <a:rPr lang="it-IT" sz="2400" dirty="0" err="1">
                <a:solidFill>
                  <a:srgbClr val="C00000"/>
                </a:solidFill>
              </a:rPr>
              <a:t>technological</a:t>
            </a:r>
            <a:r>
              <a:rPr lang="it-IT" sz="2400" dirty="0">
                <a:solidFill>
                  <a:srgbClr val="C00000"/>
                </a:solidFill>
              </a:rPr>
              <a:t> </a:t>
            </a:r>
            <a:r>
              <a:rPr lang="it-IT" sz="2400" dirty="0" err="1">
                <a:solidFill>
                  <a:srgbClr val="C00000"/>
                </a:solidFill>
              </a:rPr>
              <a:t>innovation</a:t>
            </a:r>
            <a:r>
              <a:rPr lang="it-IT" sz="2400" dirty="0">
                <a:solidFill>
                  <a:srgbClr val="C00000"/>
                </a:solidFill>
              </a:rPr>
              <a:t> </a:t>
            </a:r>
            <a:r>
              <a:rPr lang="it-IT" sz="2400" dirty="0"/>
              <a:t>to </a:t>
            </a:r>
            <a:r>
              <a:rPr lang="it-IT" sz="2400" dirty="0" err="1"/>
              <a:t>further</a:t>
            </a:r>
            <a:r>
              <a:rPr lang="it-IT" sz="2400" dirty="0"/>
              <a:t> reduce </a:t>
            </a:r>
            <a:r>
              <a:rPr lang="it-IT" sz="2400" dirty="0" err="1"/>
              <a:t>adverse</a:t>
            </a:r>
            <a:r>
              <a:rPr lang="it-IT" sz="2400" dirty="0"/>
              <a:t> impacts on the </a:t>
            </a:r>
            <a:r>
              <a:rPr lang="it-IT" sz="2400" dirty="0" err="1"/>
              <a:t>environment</a:t>
            </a:r>
            <a:r>
              <a:rPr lang="it-IT" sz="2400" dirty="0"/>
              <a:t> (“</a:t>
            </a:r>
            <a:r>
              <a:rPr lang="it-IT" sz="2400" dirty="0" err="1"/>
              <a:t>dynamic</a:t>
            </a:r>
            <a:r>
              <a:rPr lang="it-IT" sz="2400" dirty="0"/>
              <a:t> </a:t>
            </a:r>
            <a:r>
              <a:rPr lang="it-IT" sz="2400" dirty="0" err="1"/>
              <a:t>efficiency</a:t>
            </a:r>
            <a:r>
              <a:rPr lang="it-IT" sz="2400" dirty="0"/>
              <a:t>”). </a:t>
            </a:r>
          </a:p>
        </p:txBody>
      </p:sp>
      <p:pic>
        <p:nvPicPr>
          <p:cNvPr id="7" name="Graphic 6" descr="Business Growth">
            <a:extLst>
              <a:ext uri="{FF2B5EF4-FFF2-40B4-BE49-F238E27FC236}">
                <a16:creationId xmlns:a16="http://schemas.microsoft.com/office/drawing/2014/main" id="{FE82D461-4C6F-9F77-2439-BDCDEC680E7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57175" y="2852382"/>
            <a:ext cx="3364792" cy="3364792"/>
          </a:xfrm>
          <a:prstGeom prst="rect">
            <a:avLst/>
          </a:prstGeom>
        </p:spPr>
      </p:pic>
    </p:spTree>
    <p:extLst>
      <p:ext uri="{BB962C8B-B14F-4D97-AF65-F5344CB8AC3E}">
        <p14:creationId xmlns:p14="http://schemas.microsoft.com/office/powerpoint/2010/main" val="977297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ork tools on a red background">
            <a:extLst>
              <a:ext uri="{FF2B5EF4-FFF2-40B4-BE49-F238E27FC236}">
                <a16:creationId xmlns:a16="http://schemas.microsoft.com/office/drawing/2014/main" id="{8D0C3345-4286-A72A-3506-5037869B244F}"/>
              </a:ext>
            </a:extLst>
          </p:cNvPr>
          <p:cNvPicPr>
            <a:picLocks noChangeAspect="1"/>
          </p:cNvPicPr>
          <p:nvPr/>
        </p:nvPicPr>
        <p:blipFill rotWithShape="1">
          <a:blip r:embed="rId2"/>
          <a:srcRect t="15706" r="6" b="6"/>
          <a:stretch/>
        </p:blipFill>
        <p:spPr>
          <a:xfrm>
            <a:off x="1524" y="10"/>
            <a:ext cx="12188952" cy="6857990"/>
          </a:xfrm>
          <a:prstGeom prst="rect">
            <a:avLst/>
          </a:prstGeom>
        </p:spPr>
      </p:pic>
      <p:sp>
        <p:nvSpPr>
          <p:cNvPr id="11" name="Rectangle 10">
            <a:extLst>
              <a:ext uri="{FF2B5EF4-FFF2-40B4-BE49-F238E27FC236}">
                <a16:creationId xmlns:a16="http://schemas.microsoft.com/office/drawing/2014/main" id="{B7B54865-0417-4422-B63B-3E74C04CD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1" y="664432"/>
            <a:ext cx="6096000" cy="20608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C9438C6E-5B2E-1D74-76ED-0085067F4B23}"/>
              </a:ext>
            </a:extLst>
          </p:cNvPr>
          <p:cNvSpPr>
            <a:spLocks noGrp="1"/>
          </p:cNvSpPr>
          <p:nvPr>
            <p:ph type="title"/>
          </p:nvPr>
        </p:nvSpPr>
        <p:spPr>
          <a:xfrm>
            <a:off x="6677023" y="990599"/>
            <a:ext cx="4857751" cy="1563989"/>
          </a:xfrm>
        </p:spPr>
        <p:txBody>
          <a:bodyPr>
            <a:normAutofit/>
          </a:bodyPr>
          <a:lstStyle/>
          <a:p>
            <a:r>
              <a:rPr lang="it-IT" sz="3100" dirty="0"/>
              <a:t>THE CHANGING REGULATORY TOOLBOX</a:t>
            </a:r>
          </a:p>
        </p:txBody>
      </p:sp>
      <p:sp>
        <p:nvSpPr>
          <p:cNvPr id="13" name="Rectangle 12">
            <a:extLst>
              <a:ext uri="{FF2B5EF4-FFF2-40B4-BE49-F238E27FC236}">
                <a16:creationId xmlns:a16="http://schemas.microsoft.com/office/drawing/2014/main" id="{4815D795-EBA0-4245-89F8-B459481683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1" y="2727295"/>
            <a:ext cx="6096000" cy="3456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egnaposto contenuto 2">
            <a:extLst>
              <a:ext uri="{FF2B5EF4-FFF2-40B4-BE49-F238E27FC236}">
                <a16:creationId xmlns:a16="http://schemas.microsoft.com/office/drawing/2014/main" id="{CAD391F4-E8A9-970C-A592-78AB37D22127}"/>
              </a:ext>
            </a:extLst>
          </p:cNvPr>
          <p:cNvSpPr>
            <a:spLocks noGrp="1"/>
          </p:cNvSpPr>
          <p:nvPr>
            <p:ph idx="1"/>
          </p:nvPr>
        </p:nvSpPr>
        <p:spPr>
          <a:xfrm>
            <a:off x="6677024" y="3071909"/>
            <a:ext cx="4924426" cy="2795492"/>
          </a:xfrm>
        </p:spPr>
        <p:txBody>
          <a:bodyPr vert="horz" lIns="91440" tIns="45720" rIns="91440" bIns="45720" rtlCol="0" anchor="t">
            <a:normAutofit/>
          </a:bodyPr>
          <a:lstStyle/>
          <a:p>
            <a:r>
              <a:rPr lang="en-GB" dirty="0"/>
              <a:t>Such market based instruments </a:t>
            </a:r>
            <a:r>
              <a:rPr lang="en-GB"/>
              <a:t>such as emissions trading or the environmental taxes and charges, now play a vital role in the EU's regulatory mix.</a:t>
            </a:r>
            <a:endParaRPr lang="it-IT" dirty="0"/>
          </a:p>
        </p:txBody>
      </p:sp>
    </p:spTree>
    <p:extLst>
      <p:ext uri="{BB962C8B-B14F-4D97-AF65-F5344CB8AC3E}">
        <p14:creationId xmlns:p14="http://schemas.microsoft.com/office/powerpoint/2010/main" val="8373731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25EFA61-F0F8-4F4A-B750-81EE924F1D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344" y="0"/>
            <a:ext cx="7534655"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6CD45000-3420-3B0E-8804-985F5148F141}"/>
              </a:ext>
            </a:extLst>
          </p:cNvPr>
          <p:cNvSpPr>
            <a:spLocks noGrp="1"/>
          </p:cNvSpPr>
          <p:nvPr>
            <p:ph type="title"/>
          </p:nvPr>
        </p:nvSpPr>
        <p:spPr>
          <a:xfrm>
            <a:off x="5300811" y="317500"/>
            <a:ext cx="5927576" cy="1701800"/>
          </a:xfrm>
        </p:spPr>
        <p:txBody>
          <a:bodyPr>
            <a:normAutofit/>
          </a:bodyPr>
          <a:lstStyle/>
          <a:p>
            <a:r>
              <a:rPr lang="it-IT" sz="3600" dirty="0"/>
              <a:t>MBI CARRY CERTAIN </a:t>
            </a:r>
            <a:br>
              <a:rPr lang="it-IT" sz="3600" dirty="0"/>
            </a:br>
            <a:r>
              <a:rPr lang="it-IT" sz="3600" dirty="0"/>
              <a:t>ADVANTAGES OVER </a:t>
            </a:r>
            <a:br>
              <a:rPr lang="it-IT" sz="3600" dirty="0"/>
            </a:br>
            <a:r>
              <a:rPr lang="it-IT" sz="3600" dirty="0"/>
              <a:t>REGULATORY INSTRUMENTS:</a:t>
            </a:r>
          </a:p>
        </p:txBody>
      </p:sp>
      <p:pic>
        <p:nvPicPr>
          <p:cNvPr id="12" name="Picture 11" descr="Front steps and columns of a majestic city building">
            <a:extLst>
              <a:ext uri="{FF2B5EF4-FFF2-40B4-BE49-F238E27FC236}">
                <a16:creationId xmlns:a16="http://schemas.microsoft.com/office/drawing/2014/main" id="{84445494-68BA-C42A-A6C2-2D7263861756}"/>
              </a:ext>
            </a:extLst>
          </p:cNvPr>
          <p:cNvPicPr>
            <a:picLocks noChangeAspect="1"/>
          </p:cNvPicPr>
          <p:nvPr/>
        </p:nvPicPr>
        <p:blipFill rotWithShape="1">
          <a:blip r:embed="rId2"/>
          <a:srcRect l="33412" r="21323" b="-3"/>
          <a:stretch/>
        </p:blipFill>
        <p:spPr>
          <a:xfrm>
            <a:off x="20" y="10"/>
            <a:ext cx="4657324" cy="6857990"/>
          </a:xfrm>
          <a:prstGeom prst="rect">
            <a:avLst/>
          </a:prstGeom>
        </p:spPr>
      </p:pic>
      <p:sp>
        <p:nvSpPr>
          <p:cNvPr id="3" name="Segnaposto contenuto 2">
            <a:extLst>
              <a:ext uri="{FF2B5EF4-FFF2-40B4-BE49-F238E27FC236}">
                <a16:creationId xmlns:a16="http://schemas.microsoft.com/office/drawing/2014/main" id="{4556FD18-31C4-64AE-117F-CDC817792DCE}"/>
              </a:ext>
            </a:extLst>
          </p:cNvPr>
          <p:cNvSpPr>
            <a:spLocks noGrp="1"/>
          </p:cNvSpPr>
          <p:nvPr>
            <p:ph idx="1"/>
          </p:nvPr>
        </p:nvSpPr>
        <p:spPr>
          <a:xfrm>
            <a:off x="5300810" y="2587625"/>
            <a:ext cx="5927577" cy="3594100"/>
          </a:xfrm>
        </p:spPr>
        <p:txBody>
          <a:bodyPr vert="horz" lIns="91440" tIns="45720" rIns="91440" bIns="45720" rtlCol="0" anchor="t">
            <a:normAutofit/>
          </a:bodyPr>
          <a:lstStyle/>
          <a:p>
            <a:r>
              <a:rPr lang="it-IT" dirty="0">
                <a:ea typeface="+mn-lt"/>
                <a:cs typeface="+mn-lt"/>
              </a:rPr>
              <a:t>• </a:t>
            </a:r>
            <a:r>
              <a:rPr lang="it-IT" err="1">
                <a:ea typeface="+mn-lt"/>
                <a:cs typeface="+mn-lt"/>
              </a:rPr>
              <a:t>They</a:t>
            </a:r>
            <a:r>
              <a:rPr lang="it-IT" dirty="0">
                <a:ea typeface="+mn-lt"/>
                <a:cs typeface="+mn-lt"/>
              </a:rPr>
              <a:t> support </a:t>
            </a:r>
            <a:r>
              <a:rPr lang="it-IT" err="1">
                <a:ea typeface="+mn-lt"/>
                <a:cs typeface="+mn-lt"/>
              </a:rPr>
              <a:t>employment</a:t>
            </a:r>
            <a:r>
              <a:rPr lang="it-IT" dirty="0">
                <a:ea typeface="+mn-lt"/>
                <a:cs typeface="+mn-lt"/>
              </a:rPr>
              <a:t> </a:t>
            </a:r>
            <a:r>
              <a:rPr lang="it-IT" err="1">
                <a:ea typeface="+mn-lt"/>
                <a:cs typeface="+mn-lt"/>
              </a:rPr>
              <a:t>when</a:t>
            </a:r>
            <a:r>
              <a:rPr lang="it-IT" dirty="0">
                <a:ea typeface="+mn-lt"/>
                <a:cs typeface="+mn-lt"/>
              </a:rPr>
              <a:t> </a:t>
            </a:r>
            <a:r>
              <a:rPr lang="it-IT" err="1">
                <a:ea typeface="+mn-lt"/>
                <a:cs typeface="+mn-lt"/>
              </a:rPr>
              <a:t>used</a:t>
            </a:r>
            <a:r>
              <a:rPr lang="it-IT" dirty="0">
                <a:ea typeface="+mn-lt"/>
                <a:cs typeface="+mn-lt"/>
              </a:rPr>
              <a:t> in the </a:t>
            </a:r>
            <a:r>
              <a:rPr lang="it-IT" err="1">
                <a:ea typeface="+mn-lt"/>
                <a:cs typeface="+mn-lt"/>
              </a:rPr>
              <a:t>context</a:t>
            </a:r>
            <a:r>
              <a:rPr lang="it-IT" dirty="0">
                <a:ea typeface="+mn-lt"/>
                <a:cs typeface="+mn-lt"/>
              </a:rPr>
              <a:t> of </a:t>
            </a:r>
            <a:r>
              <a:rPr lang="it-IT" err="1">
                <a:ea typeface="+mn-lt"/>
                <a:cs typeface="+mn-lt"/>
              </a:rPr>
              <a:t>environmental</a:t>
            </a:r>
            <a:r>
              <a:rPr lang="it-IT" dirty="0">
                <a:ea typeface="+mn-lt"/>
                <a:cs typeface="+mn-lt"/>
              </a:rPr>
              <a:t> tax or fiscal </a:t>
            </a:r>
            <a:r>
              <a:rPr lang="it-IT" err="1">
                <a:ea typeface="+mn-lt"/>
                <a:cs typeface="+mn-lt"/>
              </a:rPr>
              <a:t>reform</a:t>
            </a:r>
            <a:r>
              <a:rPr lang="it-IT" dirty="0">
                <a:ea typeface="+mn-lt"/>
                <a:cs typeface="+mn-lt"/>
              </a:rPr>
              <a:t>.</a:t>
            </a:r>
          </a:p>
          <a:p>
            <a:endParaRPr lang="it-IT" dirty="0"/>
          </a:p>
        </p:txBody>
      </p:sp>
    </p:spTree>
    <p:extLst>
      <p:ext uri="{BB962C8B-B14F-4D97-AF65-F5344CB8AC3E}">
        <p14:creationId xmlns:p14="http://schemas.microsoft.com/office/powerpoint/2010/main" val="24375541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45B42B6-26F8-4E25-839B-FB38F13BE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93011"/>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6CD45000-3420-3B0E-8804-985F5148F141}"/>
              </a:ext>
            </a:extLst>
          </p:cNvPr>
          <p:cNvSpPr>
            <a:spLocks noGrp="1"/>
          </p:cNvSpPr>
          <p:nvPr>
            <p:ph type="title"/>
          </p:nvPr>
        </p:nvSpPr>
        <p:spPr>
          <a:xfrm>
            <a:off x="960120" y="5029200"/>
            <a:ext cx="10268712" cy="1327554"/>
          </a:xfrm>
        </p:spPr>
        <p:txBody>
          <a:bodyPr>
            <a:normAutofit/>
          </a:bodyPr>
          <a:lstStyle/>
          <a:p>
            <a:r>
              <a:rPr lang="it-IT" sz="2600"/>
              <a:t>MBI CARRY CERTAIN ADVANTAGES OVER REGULATORY INSTRUMENTS:</a:t>
            </a:r>
          </a:p>
        </p:txBody>
      </p:sp>
      <p:sp>
        <p:nvSpPr>
          <p:cNvPr id="3" name="Segnaposto contenuto 2">
            <a:extLst>
              <a:ext uri="{FF2B5EF4-FFF2-40B4-BE49-F238E27FC236}">
                <a16:creationId xmlns:a16="http://schemas.microsoft.com/office/drawing/2014/main" id="{4556FD18-31C4-64AE-117F-CDC817792DCE}"/>
              </a:ext>
            </a:extLst>
          </p:cNvPr>
          <p:cNvSpPr>
            <a:spLocks noGrp="1"/>
          </p:cNvSpPr>
          <p:nvPr>
            <p:ph idx="1"/>
          </p:nvPr>
        </p:nvSpPr>
        <p:spPr>
          <a:xfrm>
            <a:off x="960120" y="670241"/>
            <a:ext cx="10268712" cy="3558049"/>
          </a:xfrm>
        </p:spPr>
        <p:txBody>
          <a:bodyPr vert="horz" lIns="91440" tIns="45720" rIns="91440" bIns="45720" rtlCol="0" anchor="ctr">
            <a:normAutofit/>
          </a:bodyPr>
          <a:lstStyle/>
          <a:p>
            <a:r>
              <a:rPr lang="it-IT" dirty="0"/>
              <a:t>At the international </a:t>
            </a:r>
            <a:r>
              <a:rPr lang="it-IT" dirty="0" err="1"/>
              <a:t>level</a:t>
            </a:r>
            <a:r>
              <a:rPr lang="it-IT" dirty="0"/>
              <a:t>, the use of </a:t>
            </a:r>
            <a:r>
              <a:rPr lang="it-IT" dirty="0" err="1"/>
              <a:t>economic</a:t>
            </a:r>
            <a:r>
              <a:rPr lang="it-IT" dirty="0"/>
              <a:t> </a:t>
            </a:r>
            <a:r>
              <a:rPr lang="it-IT" dirty="0" err="1"/>
              <a:t>instruments</a:t>
            </a:r>
            <a:r>
              <a:rPr lang="it-IT" dirty="0"/>
              <a:t> </a:t>
            </a:r>
            <a:r>
              <a:rPr lang="it-IT" dirty="0" err="1"/>
              <a:t>has</a:t>
            </a:r>
            <a:r>
              <a:rPr lang="it-IT" dirty="0"/>
              <a:t> </a:t>
            </a:r>
            <a:r>
              <a:rPr lang="it-IT" dirty="0" err="1"/>
              <a:t>been</a:t>
            </a:r>
            <a:r>
              <a:rPr lang="it-IT" dirty="0"/>
              <a:t> </a:t>
            </a:r>
            <a:r>
              <a:rPr lang="it-IT" dirty="0" err="1"/>
              <a:t>officially</a:t>
            </a:r>
            <a:r>
              <a:rPr lang="it-IT" dirty="0"/>
              <a:t> </a:t>
            </a:r>
            <a:r>
              <a:rPr lang="it-IT" dirty="0" err="1"/>
              <a:t>championed</a:t>
            </a:r>
            <a:r>
              <a:rPr lang="it-IT" dirty="0"/>
              <a:t> </a:t>
            </a:r>
            <a:r>
              <a:rPr lang="it-IT" dirty="0" err="1"/>
              <a:t>since</a:t>
            </a:r>
            <a:r>
              <a:rPr lang="it-IT" dirty="0"/>
              <a:t> the 1990s.</a:t>
            </a:r>
          </a:p>
          <a:p>
            <a:r>
              <a:rPr lang="it-IT" dirty="0"/>
              <a:t>An </a:t>
            </a:r>
            <a:r>
              <a:rPr lang="it-IT" dirty="0" err="1"/>
              <a:t>example</a:t>
            </a:r>
            <a:r>
              <a:rPr lang="it-IT" dirty="0"/>
              <a:t> </a:t>
            </a:r>
            <a:r>
              <a:rPr lang="it-IT" dirty="0" err="1"/>
              <a:t>is</a:t>
            </a:r>
            <a:r>
              <a:rPr lang="it-IT" dirty="0"/>
              <a:t> </a:t>
            </a:r>
            <a:r>
              <a:rPr lang="it-IT" dirty="0" err="1"/>
              <a:t>Principle</a:t>
            </a:r>
            <a:r>
              <a:rPr lang="it-IT" dirty="0"/>
              <a:t> 16 of the </a:t>
            </a:r>
            <a:r>
              <a:rPr lang="it-IT" dirty="0" err="1"/>
              <a:t>Declaration</a:t>
            </a:r>
            <a:r>
              <a:rPr lang="it-IT" dirty="0"/>
              <a:t> of the 1992 UN Rio Conference:</a:t>
            </a:r>
          </a:p>
        </p:txBody>
      </p:sp>
    </p:spTree>
    <p:extLst>
      <p:ext uri="{BB962C8B-B14F-4D97-AF65-F5344CB8AC3E}">
        <p14:creationId xmlns:p14="http://schemas.microsoft.com/office/powerpoint/2010/main" val="19987085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25EFA61-F0F8-4F4A-B750-81EE924F1D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344" y="0"/>
            <a:ext cx="7534655"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5E23A7E1-DE4A-2B66-ABC8-FAEEBA5B7E94}"/>
              </a:ext>
            </a:extLst>
          </p:cNvPr>
          <p:cNvSpPr>
            <a:spLocks noGrp="1"/>
          </p:cNvSpPr>
          <p:nvPr>
            <p:ph type="title"/>
          </p:nvPr>
        </p:nvSpPr>
        <p:spPr>
          <a:xfrm>
            <a:off x="5300811" y="317500"/>
            <a:ext cx="5927576" cy="1701800"/>
          </a:xfrm>
        </p:spPr>
        <p:txBody>
          <a:bodyPr>
            <a:normAutofit/>
          </a:bodyPr>
          <a:lstStyle/>
          <a:p>
            <a:r>
              <a:rPr lang="it-IT" sz="5600" dirty="0"/>
              <a:t>The rio conference</a:t>
            </a:r>
          </a:p>
        </p:txBody>
      </p:sp>
      <p:pic>
        <p:nvPicPr>
          <p:cNvPr id="5" name="Picture 4" descr="Digital financial graphs in 3D">
            <a:extLst>
              <a:ext uri="{FF2B5EF4-FFF2-40B4-BE49-F238E27FC236}">
                <a16:creationId xmlns:a16="http://schemas.microsoft.com/office/drawing/2014/main" id="{3A9D329E-2EA9-4A52-1CF0-BBFB223F6808}"/>
              </a:ext>
            </a:extLst>
          </p:cNvPr>
          <p:cNvPicPr>
            <a:picLocks noChangeAspect="1"/>
          </p:cNvPicPr>
          <p:nvPr/>
        </p:nvPicPr>
        <p:blipFill rotWithShape="1">
          <a:blip r:embed="rId2"/>
          <a:srcRect l="36222" r="10917" b="-9"/>
          <a:stretch/>
        </p:blipFill>
        <p:spPr>
          <a:xfrm>
            <a:off x="20" y="10"/>
            <a:ext cx="4657324" cy="6857990"/>
          </a:xfrm>
          <a:prstGeom prst="rect">
            <a:avLst/>
          </a:prstGeom>
        </p:spPr>
      </p:pic>
      <p:sp>
        <p:nvSpPr>
          <p:cNvPr id="3" name="Segnaposto contenuto 2">
            <a:extLst>
              <a:ext uri="{FF2B5EF4-FFF2-40B4-BE49-F238E27FC236}">
                <a16:creationId xmlns:a16="http://schemas.microsoft.com/office/drawing/2014/main" id="{57BDAFF3-3C73-A5DC-F55D-02DF85038727}"/>
              </a:ext>
            </a:extLst>
          </p:cNvPr>
          <p:cNvSpPr>
            <a:spLocks noGrp="1"/>
          </p:cNvSpPr>
          <p:nvPr>
            <p:ph idx="1"/>
          </p:nvPr>
        </p:nvSpPr>
        <p:spPr>
          <a:xfrm>
            <a:off x="5300810" y="2587625"/>
            <a:ext cx="5927577" cy="3594100"/>
          </a:xfrm>
        </p:spPr>
        <p:txBody>
          <a:bodyPr vert="horz" lIns="91440" tIns="45720" rIns="91440" bIns="45720" rtlCol="0" anchor="t">
            <a:normAutofit/>
          </a:bodyPr>
          <a:lstStyle/>
          <a:p>
            <a:pPr>
              <a:lnSpc>
                <a:spcPct val="91000"/>
              </a:lnSpc>
            </a:pPr>
            <a:r>
              <a:rPr lang="it-IT" sz="2200"/>
              <a:t>PRINCIPLE 16 </a:t>
            </a:r>
          </a:p>
          <a:p>
            <a:pPr>
              <a:lnSpc>
                <a:spcPct val="91000"/>
              </a:lnSpc>
            </a:pPr>
            <a:r>
              <a:rPr lang="it-IT" sz="2200" dirty="0"/>
              <a:t>National </a:t>
            </a:r>
            <a:r>
              <a:rPr lang="it-IT" sz="2200" dirty="0" err="1"/>
              <a:t>authorities</a:t>
            </a:r>
            <a:r>
              <a:rPr lang="it-IT" sz="2200" dirty="0"/>
              <a:t> </a:t>
            </a:r>
            <a:r>
              <a:rPr lang="it-IT" sz="2200" dirty="0" err="1"/>
              <a:t>should</a:t>
            </a:r>
            <a:r>
              <a:rPr lang="it-IT" sz="2200" dirty="0"/>
              <a:t> </a:t>
            </a:r>
            <a:r>
              <a:rPr lang="it-IT" sz="2200" dirty="0" err="1"/>
              <a:t>endeavour</a:t>
            </a:r>
            <a:r>
              <a:rPr lang="it-IT" sz="2200" dirty="0"/>
              <a:t> to </a:t>
            </a:r>
            <a:r>
              <a:rPr lang="it-IT" sz="2200" dirty="0" err="1"/>
              <a:t>promote</a:t>
            </a:r>
            <a:r>
              <a:rPr lang="it-IT" sz="2200" dirty="0"/>
              <a:t> the </a:t>
            </a:r>
            <a:r>
              <a:rPr lang="it-IT" sz="2200" dirty="0" err="1"/>
              <a:t>internalization</a:t>
            </a:r>
            <a:r>
              <a:rPr lang="it-IT" sz="2200" dirty="0"/>
              <a:t> of </a:t>
            </a:r>
            <a:r>
              <a:rPr lang="it-IT" sz="2200" dirty="0" err="1"/>
              <a:t>environmental</a:t>
            </a:r>
            <a:r>
              <a:rPr lang="it-IT" sz="2200" dirty="0"/>
              <a:t> costs and the use of </a:t>
            </a:r>
            <a:r>
              <a:rPr lang="it-IT" sz="2200" dirty="0" err="1"/>
              <a:t>economic</a:t>
            </a:r>
            <a:r>
              <a:rPr lang="it-IT" sz="2200" dirty="0"/>
              <a:t> </a:t>
            </a:r>
            <a:r>
              <a:rPr lang="it-IT" sz="2200" dirty="0" err="1"/>
              <a:t>instruments</a:t>
            </a:r>
            <a:r>
              <a:rPr lang="it-IT" sz="2200" dirty="0"/>
              <a:t>, </a:t>
            </a:r>
            <a:r>
              <a:rPr lang="it-IT" sz="2200" dirty="0" err="1"/>
              <a:t>taking</a:t>
            </a:r>
            <a:r>
              <a:rPr lang="it-IT" sz="2200" dirty="0"/>
              <a:t> </a:t>
            </a:r>
            <a:r>
              <a:rPr lang="it-IT" sz="2200" dirty="0" err="1"/>
              <a:t>into</a:t>
            </a:r>
            <a:r>
              <a:rPr lang="it-IT" sz="2200" dirty="0"/>
              <a:t> account the </a:t>
            </a:r>
            <a:r>
              <a:rPr lang="it-IT" sz="2200" dirty="0" err="1"/>
              <a:t>approach</a:t>
            </a:r>
            <a:r>
              <a:rPr lang="it-IT" sz="2200" dirty="0"/>
              <a:t> </a:t>
            </a:r>
            <a:r>
              <a:rPr lang="it-IT" sz="2200" dirty="0" err="1"/>
              <a:t>that</a:t>
            </a:r>
            <a:r>
              <a:rPr lang="it-IT" sz="2200" dirty="0"/>
              <a:t> the </a:t>
            </a:r>
            <a:r>
              <a:rPr lang="it-IT" sz="2200" dirty="0" err="1"/>
              <a:t>polluter</a:t>
            </a:r>
            <a:r>
              <a:rPr lang="it-IT" sz="2200" dirty="0"/>
              <a:t> </a:t>
            </a:r>
            <a:r>
              <a:rPr lang="it-IT" sz="2200" dirty="0" err="1"/>
              <a:t>should</a:t>
            </a:r>
            <a:r>
              <a:rPr lang="it-IT" sz="2200" dirty="0"/>
              <a:t>, in </a:t>
            </a:r>
            <a:r>
              <a:rPr lang="it-IT" sz="2200" dirty="0" err="1"/>
              <a:t>principle</a:t>
            </a:r>
            <a:r>
              <a:rPr lang="it-IT" sz="2200" dirty="0"/>
              <a:t>, bear the cost of </a:t>
            </a:r>
            <a:r>
              <a:rPr lang="it-IT" sz="2200" dirty="0" err="1"/>
              <a:t>pollution</a:t>
            </a:r>
            <a:r>
              <a:rPr lang="it-IT" sz="2200" dirty="0"/>
              <a:t>, with due </a:t>
            </a:r>
            <a:r>
              <a:rPr lang="it-IT" sz="2200" dirty="0" err="1"/>
              <a:t>regard</a:t>
            </a:r>
            <a:r>
              <a:rPr lang="it-IT" sz="2200" dirty="0"/>
              <a:t> to the public </a:t>
            </a:r>
            <a:r>
              <a:rPr lang="it-IT" sz="2200" dirty="0" err="1"/>
              <a:t>interest</a:t>
            </a:r>
            <a:r>
              <a:rPr lang="it-IT" sz="2200" dirty="0"/>
              <a:t> and </a:t>
            </a:r>
            <a:r>
              <a:rPr lang="it-IT" sz="2200" dirty="0" err="1"/>
              <a:t>without</a:t>
            </a:r>
            <a:r>
              <a:rPr lang="it-IT" sz="2200" dirty="0"/>
              <a:t> </a:t>
            </a:r>
            <a:r>
              <a:rPr lang="it-IT" sz="2200" dirty="0" err="1"/>
              <a:t>distorting</a:t>
            </a:r>
            <a:r>
              <a:rPr lang="it-IT" sz="2200" dirty="0"/>
              <a:t> international trade and investment.</a:t>
            </a:r>
          </a:p>
        </p:txBody>
      </p:sp>
    </p:spTree>
    <p:extLst>
      <p:ext uri="{BB962C8B-B14F-4D97-AF65-F5344CB8AC3E}">
        <p14:creationId xmlns:p14="http://schemas.microsoft.com/office/powerpoint/2010/main" val="25149060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25EFA61-F0F8-4F4A-B750-81EE924F1D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344" y="0"/>
            <a:ext cx="7534655"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6ECAFC19-6DBF-D13D-7F34-4CB1A266D8A6}"/>
              </a:ext>
            </a:extLst>
          </p:cNvPr>
          <p:cNvSpPr>
            <a:spLocks noGrp="1"/>
          </p:cNvSpPr>
          <p:nvPr>
            <p:ph type="title"/>
          </p:nvPr>
        </p:nvSpPr>
        <p:spPr>
          <a:xfrm>
            <a:off x="5300811" y="317500"/>
            <a:ext cx="5927576" cy="1701800"/>
          </a:xfrm>
        </p:spPr>
        <p:txBody>
          <a:bodyPr>
            <a:normAutofit/>
          </a:bodyPr>
          <a:lstStyle/>
          <a:p>
            <a:r>
              <a:rPr lang="it-IT" sz="3600" dirty="0"/>
              <a:t>The </a:t>
            </a:r>
            <a:r>
              <a:rPr lang="it-IT" sz="3600" dirty="0" err="1"/>
              <a:t>fifth</a:t>
            </a:r>
            <a:r>
              <a:rPr lang="it-IT" sz="3600" dirty="0"/>
              <a:t> </a:t>
            </a:r>
            <a:r>
              <a:rPr lang="it-IT" sz="3600" dirty="0" err="1"/>
              <a:t>environmental</a:t>
            </a:r>
            <a:r>
              <a:rPr lang="it-IT" sz="3600" dirty="0"/>
              <a:t> Action </a:t>
            </a:r>
            <a:r>
              <a:rPr lang="it-IT" sz="3600" dirty="0" err="1"/>
              <a:t>programme</a:t>
            </a:r>
            <a:r>
              <a:rPr lang="it-IT" sz="3600" dirty="0"/>
              <a:t> (1992-2002)</a:t>
            </a:r>
          </a:p>
        </p:txBody>
      </p:sp>
      <p:pic>
        <p:nvPicPr>
          <p:cNvPr id="5" name="Picture 4" descr="Pencil Crayons on a blue background">
            <a:extLst>
              <a:ext uri="{FF2B5EF4-FFF2-40B4-BE49-F238E27FC236}">
                <a16:creationId xmlns:a16="http://schemas.microsoft.com/office/drawing/2014/main" id="{A56090BB-63B2-5813-6ADD-83D443939983}"/>
              </a:ext>
            </a:extLst>
          </p:cNvPr>
          <p:cNvPicPr>
            <a:picLocks noChangeAspect="1"/>
          </p:cNvPicPr>
          <p:nvPr/>
        </p:nvPicPr>
        <p:blipFill rotWithShape="1">
          <a:blip r:embed="rId2"/>
          <a:srcRect l="28050" r="21019" b="4"/>
          <a:stretch/>
        </p:blipFill>
        <p:spPr>
          <a:xfrm>
            <a:off x="20" y="10"/>
            <a:ext cx="4657324" cy="6857990"/>
          </a:xfrm>
          <a:prstGeom prst="rect">
            <a:avLst/>
          </a:prstGeom>
        </p:spPr>
      </p:pic>
      <p:sp>
        <p:nvSpPr>
          <p:cNvPr id="3" name="Segnaposto contenuto 2">
            <a:extLst>
              <a:ext uri="{FF2B5EF4-FFF2-40B4-BE49-F238E27FC236}">
                <a16:creationId xmlns:a16="http://schemas.microsoft.com/office/drawing/2014/main" id="{6FCEF71E-7366-E99D-0540-6CA06F05D43E}"/>
              </a:ext>
            </a:extLst>
          </p:cNvPr>
          <p:cNvSpPr>
            <a:spLocks noGrp="1"/>
          </p:cNvSpPr>
          <p:nvPr>
            <p:ph idx="1"/>
          </p:nvPr>
        </p:nvSpPr>
        <p:spPr>
          <a:xfrm>
            <a:off x="5300810" y="2587625"/>
            <a:ext cx="5927577" cy="3594100"/>
          </a:xfrm>
        </p:spPr>
        <p:txBody>
          <a:bodyPr vert="horz" lIns="91440" tIns="45720" rIns="91440" bIns="45720" rtlCol="0" anchor="t">
            <a:normAutofit/>
          </a:bodyPr>
          <a:lstStyle/>
          <a:p>
            <a:r>
              <a:rPr lang="it-IT" dirty="0"/>
              <a:t>THE FIFTH ENVIRONMENTAL ACTION PROGRAMME (1992-2002) "Towards Sustainability" identified five particular types of </a:t>
            </a:r>
            <a:r>
              <a:rPr lang="it-IT" dirty="0" err="1"/>
              <a:t>economic</a:t>
            </a:r>
            <a:r>
              <a:rPr lang="it-IT" dirty="0"/>
              <a:t> </a:t>
            </a:r>
            <a:r>
              <a:rPr lang="it-IT" dirty="0" err="1"/>
              <a:t>instruments</a:t>
            </a:r>
            <a:r>
              <a:rPr lang="it-IT" dirty="0"/>
              <a:t> on </a:t>
            </a:r>
            <a:r>
              <a:rPr lang="it-IT" dirty="0" err="1"/>
              <a:t>which</a:t>
            </a:r>
            <a:r>
              <a:rPr lang="it-IT" dirty="0"/>
              <a:t> the Community </a:t>
            </a:r>
            <a:r>
              <a:rPr lang="it-IT" dirty="0" err="1"/>
              <a:t>would</a:t>
            </a:r>
            <a:r>
              <a:rPr lang="it-IT" dirty="0"/>
              <a:t> focus:</a:t>
            </a:r>
          </a:p>
        </p:txBody>
      </p:sp>
    </p:spTree>
    <p:extLst>
      <p:ext uri="{BB962C8B-B14F-4D97-AF65-F5344CB8AC3E}">
        <p14:creationId xmlns:p14="http://schemas.microsoft.com/office/powerpoint/2010/main" val="27229456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45B42B6-26F8-4E25-839B-FB38F13BE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6ECAFC19-6DBF-D13D-7F34-4CB1A266D8A6}"/>
              </a:ext>
            </a:extLst>
          </p:cNvPr>
          <p:cNvSpPr>
            <a:spLocks noGrp="1"/>
          </p:cNvSpPr>
          <p:nvPr>
            <p:ph type="title"/>
          </p:nvPr>
        </p:nvSpPr>
        <p:spPr>
          <a:xfrm>
            <a:off x="960120" y="317814"/>
            <a:ext cx="10268712" cy="1700784"/>
          </a:xfrm>
        </p:spPr>
        <p:txBody>
          <a:bodyPr>
            <a:normAutofit/>
          </a:bodyPr>
          <a:lstStyle/>
          <a:p>
            <a:r>
              <a:rPr lang="it-IT" sz="5600"/>
              <a:t>The fifth environmental Action programme (1992-2002)</a:t>
            </a:r>
          </a:p>
        </p:txBody>
      </p:sp>
      <p:sp>
        <p:nvSpPr>
          <p:cNvPr id="3" name="Segnaposto contenuto 2">
            <a:extLst>
              <a:ext uri="{FF2B5EF4-FFF2-40B4-BE49-F238E27FC236}">
                <a16:creationId xmlns:a16="http://schemas.microsoft.com/office/drawing/2014/main" id="{6FCEF71E-7366-E99D-0540-6CA06F05D43E}"/>
              </a:ext>
            </a:extLst>
          </p:cNvPr>
          <p:cNvSpPr>
            <a:spLocks noGrp="1"/>
          </p:cNvSpPr>
          <p:nvPr>
            <p:ph idx="1"/>
          </p:nvPr>
        </p:nvSpPr>
        <p:spPr>
          <a:xfrm>
            <a:off x="960120" y="2587752"/>
            <a:ext cx="5869303" cy="3593592"/>
          </a:xfrm>
        </p:spPr>
        <p:txBody>
          <a:bodyPr vert="horz" lIns="91440" tIns="45720" rIns="91440" bIns="45720" rtlCol="0">
            <a:normAutofit/>
          </a:bodyPr>
          <a:lstStyle/>
          <a:p>
            <a:pPr marL="457200" indent="-457200">
              <a:buChar char="•"/>
            </a:pPr>
            <a:r>
              <a:rPr lang="it-IT"/>
              <a:t>Charges and levies</a:t>
            </a:r>
          </a:p>
          <a:p>
            <a:pPr marL="457200" indent="-457200">
              <a:buChar char="•"/>
            </a:pPr>
            <a:r>
              <a:rPr lang="it-IT" dirty="0"/>
              <a:t>Fiscal incentives</a:t>
            </a:r>
          </a:p>
          <a:p>
            <a:pPr marL="457200" indent="-457200">
              <a:buChar char="•"/>
            </a:pPr>
            <a:r>
              <a:rPr lang="it-IT" dirty="0"/>
              <a:t>State aids</a:t>
            </a:r>
          </a:p>
          <a:p>
            <a:pPr marL="457200" indent="-457200">
              <a:buChar char="•"/>
            </a:pPr>
            <a:r>
              <a:rPr lang="it-IT" dirty="0" err="1"/>
              <a:t>Environmental</a:t>
            </a:r>
            <a:r>
              <a:rPr lang="it-IT" dirty="0"/>
              <a:t> auditing </a:t>
            </a:r>
          </a:p>
          <a:p>
            <a:pPr marL="457200" indent="-457200">
              <a:buChar char="•"/>
            </a:pPr>
            <a:r>
              <a:rPr lang="it-IT" dirty="0" err="1"/>
              <a:t>Environmental</a:t>
            </a:r>
            <a:r>
              <a:rPr lang="it-IT" dirty="0"/>
              <a:t> liability</a:t>
            </a:r>
          </a:p>
        </p:txBody>
      </p:sp>
      <p:pic>
        <p:nvPicPr>
          <p:cNvPr id="5" name="Picture 4" descr="Pencil Crayons on a blue background">
            <a:extLst>
              <a:ext uri="{FF2B5EF4-FFF2-40B4-BE49-F238E27FC236}">
                <a16:creationId xmlns:a16="http://schemas.microsoft.com/office/drawing/2014/main" id="{A56090BB-63B2-5813-6ADD-83D443939983}"/>
              </a:ext>
            </a:extLst>
          </p:cNvPr>
          <p:cNvPicPr>
            <a:picLocks noChangeAspect="1"/>
          </p:cNvPicPr>
          <p:nvPr/>
        </p:nvPicPr>
        <p:blipFill rotWithShape="1">
          <a:blip r:embed="rId2"/>
          <a:srcRect l="15754" r="8245"/>
          <a:stretch/>
        </p:blipFill>
        <p:spPr>
          <a:xfrm>
            <a:off x="7537704" y="2264989"/>
            <a:ext cx="4654296" cy="4593011"/>
          </a:xfrm>
          <a:prstGeom prst="rect">
            <a:avLst/>
          </a:prstGeom>
        </p:spPr>
      </p:pic>
    </p:spTree>
    <p:extLst>
      <p:ext uri="{BB962C8B-B14F-4D97-AF65-F5344CB8AC3E}">
        <p14:creationId xmlns:p14="http://schemas.microsoft.com/office/powerpoint/2010/main" val="18715997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ncil Crayons on a blue background">
            <a:extLst>
              <a:ext uri="{FF2B5EF4-FFF2-40B4-BE49-F238E27FC236}">
                <a16:creationId xmlns:a16="http://schemas.microsoft.com/office/drawing/2014/main" id="{A56090BB-63B2-5813-6ADD-83D443939983}"/>
              </a:ext>
            </a:extLst>
          </p:cNvPr>
          <p:cNvPicPr>
            <a:picLocks noChangeAspect="1"/>
          </p:cNvPicPr>
          <p:nvPr/>
        </p:nvPicPr>
        <p:blipFill rotWithShape="1">
          <a:blip r:embed="rId2"/>
          <a:srcRect t="24982" r="-1" b="-1"/>
          <a:stretch/>
        </p:blipFill>
        <p:spPr>
          <a:xfrm>
            <a:off x="1524" y="10"/>
            <a:ext cx="12188952" cy="6857990"/>
          </a:xfrm>
          <a:prstGeom prst="rect">
            <a:avLst/>
          </a:prstGeom>
        </p:spPr>
      </p:pic>
      <p:sp>
        <p:nvSpPr>
          <p:cNvPr id="25" name="Rectangle 24">
            <a:extLst>
              <a:ext uri="{FF2B5EF4-FFF2-40B4-BE49-F238E27FC236}">
                <a16:creationId xmlns:a16="http://schemas.microsoft.com/office/drawing/2014/main" id="{B7B54865-0417-4422-B63B-3E74C04CD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1" y="664432"/>
            <a:ext cx="6096000" cy="20608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6ECAFC19-6DBF-D13D-7F34-4CB1A266D8A6}"/>
              </a:ext>
            </a:extLst>
          </p:cNvPr>
          <p:cNvSpPr>
            <a:spLocks noGrp="1"/>
          </p:cNvSpPr>
          <p:nvPr>
            <p:ph type="title"/>
          </p:nvPr>
        </p:nvSpPr>
        <p:spPr>
          <a:xfrm>
            <a:off x="6677023" y="990599"/>
            <a:ext cx="4857751" cy="1563989"/>
          </a:xfrm>
        </p:spPr>
        <p:txBody>
          <a:bodyPr>
            <a:normAutofit/>
          </a:bodyPr>
          <a:lstStyle/>
          <a:p>
            <a:r>
              <a:rPr lang="it-IT" sz="3100"/>
              <a:t>The fifth environmental Action programme (1992-2002)</a:t>
            </a:r>
          </a:p>
        </p:txBody>
      </p:sp>
      <p:sp>
        <p:nvSpPr>
          <p:cNvPr id="27" name="Rectangle 26">
            <a:extLst>
              <a:ext uri="{FF2B5EF4-FFF2-40B4-BE49-F238E27FC236}">
                <a16:creationId xmlns:a16="http://schemas.microsoft.com/office/drawing/2014/main" id="{4815D795-EBA0-4245-89F8-B459481683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1" y="2727295"/>
            <a:ext cx="6096000" cy="3456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egnaposto contenuto 2">
            <a:extLst>
              <a:ext uri="{FF2B5EF4-FFF2-40B4-BE49-F238E27FC236}">
                <a16:creationId xmlns:a16="http://schemas.microsoft.com/office/drawing/2014/main" id="{6FCEF71E-7366-E99D-0540-6CA06F05D43E}"/>
              </a:ext>
            </a:extLst>
          </p:cNvPr>
          <p:cNvSpPr>
            <a:spLocks noGrp="1"/>
          </p:cNvSpPr>
          <p:nvPr>
            <p:ph idx="1"/>
          </p:nvPr>
        </p:nvSpPr>
        <p:spPr>
          <a:xfrm>
            <a:off x="6677024" y="3071909"/>
            <a:ext cx="4924426" cy="2795492"/>
          </a:xfrm>
        </p:spPr>
        <p:txBody>
          <a:bodyPr vert="horz" lIns="91440" tIns="45720" rIns="91440" bIns="45720" rtlCol="0" anchor="t">
            <a:normAutofit/>
          </a:bodyPr>
          <a:lstStyle/>
          <a:p>
            <a:r>
              <a:rPr lang="it-IT" dirty="0" err="1"/>
              <a:t>Tradable</a:t>
            </a:r>
            <a:r>
              <a:rPr lang="it-IT" dirty="0"/>
              <a:t> </a:t>
            </a:r>
            <a:r>
              <a:rPr lang="it-IT" dirty="0" err="1"/>
              <a:t>permits</a:t>
            </a:r>
            <a:r>
              <a:rPr lang="it-IT" dirty="0"/>
              <a:t> </a:t>
            </a:r>
            <a:r>
              <a:rPr lang="it-IT" dirty="0" err="1"/>
              <a:t>were</a:t>
            </a:r>
            <a:r>
              <a:rPr lang="it-IT" dirty="0"/>
              <a:t> </a:t>
            </a:r>
            <a:r>
              <a:rPr lang="it-IT" dirty="0" err="1"/>
              <a:t>mentioned</a:t>
            </a:r>
            <a:r>
              <a:rPr lang="it-IT" dirty="0"/>
              <a:t> </a:t>
            </a:r>
            <a:r>
              <a:rPr lang="it-IT" dirty="0" err="1"/>
              <a:t>as</a:t>
            </a:r>
            <a:r>
              <a:rPr lang="it-IT" dirty="0"/>
              <a:t> an "alternative" to </a:t>
            </a:r>
            <a:r>
              <a:rPr lang="it-IT" dirty="0" err="1"/>
              <a:t>these</a:t>
            </a:r>
            <a:r>
              <a:rPr lang="it-IT" dirty="0"/>
              <a:t> </a:t>
            </a:r>
            <a:r>
              <a:rPr lang="it-IT" dirty="0" err="1"/>
              <a:t>instruments</a:t>
            </a:r>
            <a:r>
              <a:rPr lang="it-IT" dirty="0"/>
              <a:t> to be </a:t>
            </a:r>
            <a:r>
              <a:rPr lang="it-IT" dirty="0" err="1"/>
              <a:t>studied</a:t>
            </a:r>
            <a:r>
              <a:rPr lang="it-IT" dirty="0"/>
              <a:t> in </a:t>
            </a:r>
            <a:r>
              <a:rPr lang="it-IT" dirty="0" err="1"/>
              <a:t>further</a:t>
            </a:r>
            <a:r>
              <a:rPr lang="it-IT" dirty="0"/>
              <a:t> </a:t>
            </a:r>
            <a:r>
              <a:rPr lang="it-IT" dirty="0" err="1"/>
              <a:t>depth</a:t>
            </a:r>
            <a:r>
              <a:rPr lang="it-IT" dirty="0"/>
              <a:t>.</a:t>
            </a:r>
          </a:p>
        </p:txBody>
      </p:sp>
    </p:spTree>
    <p:extLst>
      <p:ext uri="{BB962C8B-B14F-4D97-AF65-F5344CB8AC3E}">
        <p14:creationId xmlns:p14="http://schemas.microsoft.com/office/powerpoint/2010/main" val="4051341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25EFA61-F0F8-4F4A-B750-81EE924F1D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344" y="0"/>
            <a:ext cx="7534655"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6294FAC9-80A2-A80E-954B-EF0F0A429DDA}"/>
              </a:ext>
            </a:extLst>
          </p:cNvPr>
          <p:cNvSpPr>
            <a:spLocks noGrp="1"/>
          </p:cNvSpPr>
          <p:nvPr>
            <p:ph type="title"/>
          </p:nvPr>
        </p:nvSpPr>
        <p:spPr>
          <a:xfrm>
            <a:off x="5300811" y="317500"/>
            <a:ext cx="5927576" cy="1701800"/>
          </a:xfrm>
        </p:spPr>
        <p:txBody>
          <a:bodyPr>
            <a:normAutofit/>
          </a:bodyPr>
          <a:lstStyle/>
          <a:p>
            <a:r>
              <a:rPr lang="it-IT" sz="5600"/>
              <a:t>The </a:t>
            </a:r>
            <a:r>
              <a:rPr lang="it-IT" sz="5600" err="1"/>
              <a:t>other</a:t>
            </a:r>
            <a:r>
              <a:rPr lang="it-IT" sz="5600"/>
              <a:t> EU acts</a:t>
            </a:r>
          </a:p>
        </p:txBody>
      </p:sp>
      <p:pic>
        <p:nvPicPr>
          <p:cNvPr id="5" name="Picture 4" descr="Empty rows of chair">
            <a:extLst>
              <a:ext uri="{FF2B5EF4-FFF2-40B4-BE49-F238E27FC236}">
                <a16:creationId xmlns:a16="http://schemas.microsoft.com/office/drawing/2014/main" id="{CF308E2D-0687-4797-7633-24EFE9255FED}"/>
              </a:ext>
            </a:extLst>
          </p:cNvPr>
          <p:cNvPicPr>
            <a:picLocks noChangeAspect="1"/>
          </p:cNvPicPr>
          <p:nvPr/>
        </p:nvPicPr>
        <p:blipFill rotWithShape="1">
          <a:blip r:embed="rId2"/>
          <a:srcRect l="18485" r="36251" b="-3"/>
          <a:stretch/>
        </p:blipFill>
        <p:spPr>
          <a:xfrm>
            <a:off x="20" y="10"/>
            <a:ext cx="4657324" cy="6857990"/>
          </a:xfrm>
          <a:prstGeom prst="rect">
            <a:avLst/>
          </a:prstGeom>
        </p:spPr>
      </p:pic>
      <p:sp>
        <p:nvSpPr>
          <p:cNvPr id="3" name="Segnaposto contenuto 2">
            <a:extLst>
              <a:ext uri="{FF2B5EF4-FFF2-40B4-BE49-F238E27FC236}">
                <a16:creationId xmlns:a16="http://schemas.microsoft.com/office/drawing/2014/main" id="{E475AB83-BA28-7A2E-558A-940B99C30741}"/>
              </a:ext>
            </a:extLst>
          </p:cNvPr>
          <p:cNvSpPr>
            <a:spLocks noGrp="1"/>
          </p:cNvSpPr>
          <p:nvPr>
            <p:ph idx="1"/>
          </p:nvPr>
        </p:nvSpPr>
        <p:spPr>
          <a:xfrm>
            <a:off x="5300810" y="2587625"/>
            <a:ext cx="5927577" cy="3594100"/>
          </a:xfrm>
        </p:spPr>
        <p:txBody>
          <a:bodyPr vert="horz" lIns="91440" tIns="45720" rIns="91440" bIns="45720" rtlCol="0" anchor="t">
            <a:normAutofit/>
          </a:bodyPr>
          <a:lstStyle/>
          <a:p>
            <a:pPr>
              <a:lnSpc>
                <a:spcPct val="91000"/>
              </a:lnSpc>
            </a:pPr>
            <a:r>
              <a:rPr lang="it-IT" sz="2200" dirty="0"/>
              <a:t>The EU </a:t>
            </a:r>
            <a:r>
              <a:rPr lang="it-IT" sz="2200" dirty="0" err="1"/>
              <a:t>six</a:t>
            </a:r>
            <a:r>
              <a:rPr lang="it-IT" sz="2200" dirty="0"/>
              <a:t> EAP (2002-2012) </a:t>
            </a:r>
            <a:r>
              <a:rPr lang="it-IT" sz="2200" dirty="0" err="1"/>
              <a:t>continued</a:t>
            </a:r>
            <a:r>
              <a:rPr lang="it-IT" sz="2200" dirty="0"/>
              <a:t> the </a:t>
            </a:r>
            <a:r>
              <a:rPr lang="it-IT" sz="2200" dirty="0" err="1"/>
              <a:t>emphasis</a:t>
            </a:r>
            <a:r>
              <a:rPr lang="it-IT" sz="2200" dirty="0"/>
              <a:t> on </a:t>
            </a:r>
            <a:r>
              <a:rPr lang="it-IT" sz="2200" dirty="0" err="1"/>
              <a:t>marked</a:t>
            </a:r>
            <a:r>
              <a:rPr lang="it-IT" sz="2200" dirty="0"/>
              <a:t> </a:t>
            </a:r>
            <a:r>
              <a:rPr lang="it-IT" sz="2200" dirty="0" err="1"/>
              <a:t>based</a:t>
            </a:r>
            <a:r>
              <a:rPr lang="it-IT" sz="2200" dirty="0"/>
              <a:t> </a:t>
            </a:r>
            <a:r>
              <a:rPr lang="it-IT" sz="2200" dirty="0" err="1"/>
              <a:t>approach</a:t>
            </a:r>
            <a:r>
              <a:rPr lang="it-IT" sz="2200" dirty="0"/>
              <a:t>.</a:t>
            </a:r>
          </a:p>
          <a:p>
            <a:pPr>
              <a:lnSpc>
                <a:spcPct val="91000"/>
              </a:lnSpc>
            </a:pPr>
            <a:r>
              <a:rPr lang="it-IT" sz="2200" dirty="0" err="1"/>
              <a:t>This</a:t>
            </a:r>
            <a:r>
              <a:rPr lang="it-IT" sz="2200" dirty="0"/>
              <a:t> </a:t>
            </a:r>
            <a:r>
              <a:rPr lang="it-IT" sz="2200" dirty="0" err="1"/>
              <a:t>was</a:t>
            </a:r>
            <a:r>
              <a:rPr lang="it-IT" sz="2200" dirty="0"/>
              <a:t> </a:t>
            </a:r>
            <a:r>
              <a:rPr lang="it-IT" sz="2200" dirty="0" err="1"/>
              <a:t>followed</a:t>
            </a:r>
            <a:r>
              <a:rPr lang="it-IT" sz="2200" dirty="0"/>
              <a:t> by the EU </a:t>
            </a:r>
            <a:r>
              <a:rPr lang="it-IT" sz="2200" dirty="0" err="1"/>
              <a:t>Commission's</a:t>
            </a:r>
            <a:r>
              <a:rPr lang="it-IT" sz="2200" dirty="0"/>
              <a:t> 2007 Green Paper on MBI in </a:t>
            </a:r>
            <a:r>
              <a:rPr lang="it-IT" sz="2200" dirty="0" err="1"/>
              <a:t>environmental</a:t>
            </a:r>
            <a:r>
              <a:rPr lang="it-IT" sz="2200" dirty="0"/>
              <a:t> policy.</a:t>
            </a:r>
          </a:p>
          <a:p>
            <a:pPr>
              <a:lnSpc>
                <a:spcPct val="91000"/>
              </a:lnSpc>
            </a:pPr>
            <a:endParaRPr lang="it-IT" sz="2200" dirty="0"/>
          </a:p>
        </p:txBody>
      </p:sp>
    </p:spTree>
    <p:extLst>
      <p:ext uri="{BB962C8B-B14F-4D97-AF65-F5344CB8AC3E}">
        <p14:creationId xmlns:p14="http://schemas.microsoft.com/office/powerpoint/2010/main" val="31314784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Empty rows of chair">
            <a:extLst>
              <a:ext uri="{FF2B5EF4-FFF2-40B4-BE49-F238E27FC236}">
                <a16:creationId xmlns:a16="http://schemas.microsoft.com/office/drawing/2014/main" id="{CF308E2D-0687-4797-7633-24EFE9255FED}"/>
              </a:ext>
            </a:extLst>
          </p:cNvPr>
          <p:cNvPicPr>
            <a:picLocks noChangeAspect="1"/>
          </p:cNvPicPr>
          <p:nvPr/>
        </p:nvPicPr>
        <p:blipFill rotWithShape="1">
          <a:blip r:embed="rId2"/>
          <a:srcRect r="-1" b="15708"/>
          <a:stretch/>
        </p:blipFill>
        <p:spPr>
          <a:xfrm>
            <a:off x="1524" y="10"/>
            <a:ext cx="12188952" cy="6857990"/>
          </a:xfrm>
          <a:prstGeom prst="rect">
            <a:avLst/>
          </a:prstGeom>
        </p:spPr>
      </p:pic>
      <p:sp>
        <p:nvSpPr>
          <p:cNvPr id="18" name="Rectangle 17">
            <a:extLst>
              <a:ext uri="{FF2B5EF4-FFF2-40B4-BE49-F238E27FC236}">
                <a16:creationId xmlns:a16="http://schemas.microsoft.com/office/drawing/2014/main" id="{B7B54865-0417-4422-B63B-3E74C04CD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1" y="664432"/>
            <a:ext cx="6096000" cy="20608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6294FAC9-80A2-A80E-954B-EF0F0A429DDA}"/>
              </a:ext>
            </a:extLst>
          </p:cNvPr>
          <p:cNvSpPr>
            <a:spLocks noGrp="1"/>
          </p:cNvSpPr>
          <p:nvPr>
            <p:ph type="title"/>
          </p:nvPr>
        </p:nvSpPr>
        <p:spPr>
          <a:xfrm>
            <a:off x="6677023" y="990599"/>
            <a:ext cx="4857751" cy="1563989"/>
          </a:xfrm>
        </p:spPr>
        <p:txBody>
          <a:bodyPr>
            <a:normAutofit/>
          </a:bodyPr>
          <a:lstStyle/>
          <a:p>
            <a:r>
              <a:rPr lang="it-IT" sz="5100"/>
              <a:t>The </a:t>
            </a:r>
            <a:r>
              <a:rPr lang="it-IT" sz="5100" err="1"/>
              <a:t>other</a:t>
            </a:r>
            <a:r>
              <a:rPr lang="it-IT" sz="5100"/>
              <a:t> EU acts</a:t>
            </a:r>
          </a:p>
        </p:txBody>
      </p:sp>
      <p:sp>
        <p:nvSpPr>
          <p:cNvPr id="20" name="Rectangle 19">
            <a:extLst>
              <a:ext uri="{FF2B5EF4-FFF2-40B4-BE49-F238E27FC236}">
                <a16:creationId xmlns:a16="http://schemas.microsoft.com/office/drawing/2014/main" id="{4815D795-EBA0-4245-89F8-B459481683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1" y="2727295"/>
            <a:ext cx="6096000" cy="3456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egnaposto contenuto 2">
            <a:extLst>
              <a:ext uri="{FF2B5EF4-FFF2-40B4-BE49-F238E27FC236}">
                <a16:creationId xmlns:a16="http://schemas.microsoft.com/office/drawing/2014/main" id="{E475AB83-BA28-7A2E-558A-940B99C30741}"/>
              </a:ext>
            </a:extLst>
          </p:cNvPr>
          <p:cNvSpPr>
            <a:spLocks noGrp="1"/>
          </p:cNvSpPr>
          <p:nvPr>
            <p:ph idx="1"/>
          </p:nvPr>
        </p:nvSpPr>
        <p:spPr>
          <a:xfrm>
            <a:off x="6677024" y="3071909"/>
            <a:ext cx="4924426" cy="2795492"/>
          </a:xfrm>
        </p:spPr>
        <p:txBody>
          <a:bodyPr vert="horz" lIns="91440" tIns="45720" rIns="91440" bIns="45720" rtlCol="0">
            <a:normAutofit/>
          </a:bodyPr>
          <a:lstStyle/>
          <a:p>
            <a:pPr>
              <a:lnSpc>
                <a:spcPct val="91000"/>
              </a:lnSpc>
            </a:pPr>
            <a:endParaRPr lang="it-IT" sz="2400"/>
          </a:p>
          <a:p>
            <a:pPr>
              <a:lnSpc>
                <a:spcPct val="91000"/>
              </a:lnSpc>
            </a:pPr>
            <a:r>
              <a:rPr lang="it-IT" sz="2400"/>
              <a:t>The GP </a:t>
            </a:r>
            <a:r>
              <a:rPr lang="it-IT" sz="2400" err="1"/>
              <a:t>was</a:t>
            </a:r>
            <a:r>
              <a:rPr lang="it-IT" sz="2400"/>
              <a:t> </a:t>
            </a:r>
            <a:r>
              <a:rPr lang="it-IT" sz="2400" err="1"/>
              <a:t>followed</a:t>
            </a:r>
            <a:r>
              <a:rPr lang="it-IT" sz="2400"/>
              <a:t> by a </a:t>
            </a:r>
            <a:r>
              <a:rPr lang="it-IT" sz="2400" err="1"/>
              <a:t>resolution</a:t>
            </a:r>
            <a:r>
              <a:rPr lang="it-IT" sz="2400"/>
              <a:t>  of the </a:t>
            </a:r>
            <a:r>
              <a:rPr lang="it-IT" sz="2400" err="1"/>
              <a:t>European</a:t>
            </a:r>
            <a:r>
              <a:rPr lang="it-IT" sz="2400"/>
              <a:t> </a:t>
            </a:r>
            <a:r>
              <a:rPr lang="it-IT" sz="2400" err="1"/>
              <a:t>Parliament</a:t>
            </a:r>
            <a:r>
              <a:rPr lang="it-IT" sz="2400"/>
              <a:t> </a:t>
            </a:r>
            <a:r>
              <a:rPr lang="it-IT" sz="2400" err="1"/>
              <a:t>wich</a:t>
            </a:r>
            <a:r>
              <a:rPr lang="it-IT" sz="2400"/>
              <a:t> </a:t>
            </a:r>
            <a:r>
              <a:rPr lang="it-IT" sz="2400" err="1"/>
              <a:t>was</a:t>
            </a:r>
            <a:r>
              <a:rPr lang="it-IT" sz="2400"/>
              <a:t> </a:t>
            </a:r>
            <a:r>
              <a:rPr lang="it-IT" sz="2400" err="1"/>
              <a:t>generally</a:t>
            </a:r>
            <a:r>
              <a:rPr lang="it-IT" sz="2400"/>
              <a:t> supportive of an </a:t>
            </a:r>
            <a:r>
              <a:rPr lang="it-IT" sz="2400" err="1"/>
              <a:t>increase</a:t>
            </a:r>
            <a:r>
              <a:rPr lang="it-IT" sz="2400"/>
              <a:t> in the use of market </a:t>
            </a:r>
            <a:r>
              <a:rPr lang="it-IT" sz="2400" err="1"/>
              <a:t>based</a:t>
            </a:r>
            <a:r>
              <a:rPr lang="it-IT" sz="2400"/>
              <a:t> </a:t>
            </a:r>
            <a:r>
              <a:rPr lang="it-IT" sz="2400" err="1"/>
              <a:t>instruments</a:t>
            </a:r>
            <a:r>
              <a:rPr lang="it-IT" sz="2400"/>
              <a:t> in EU </a:t>
            </a:r>
            <a:r>
              <a:rPr lang="it-IT" sz="2400" err="1"/>
              <a:t>environmental</a:t>
            </a:r>
            <a:r>
              <a:rPr lang="it-IT" sz="2400"/>
              <a:t> policy.</a:t>
            </a:r>
          </a:p>
        </p:txBody>
      </p:sp>
    </p:spTree>
    <p:extLst>
      <p:ext uri="{BB962C8B-B14F-4D97-AF65-F5344CB8AC3E}">
        <p14:creationId xmlns:p14="http://schemas.microsoft.com/office/powerpoint/2010/main" val="26548038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alculator, pen, compass, money and a paper with graphs printed on it">
            <a:extLst>
              <a:ext uri="{FF2B5EF4-FFF2-40B4-BE49-F238E27FC236}">
                <a16:creationId xmlns:a16="http://schemas.microsoft.com/office/drawing/2014/main" id="{735287C6-9CBF-FF89-EF21-A3682D166C59}"/>
              </a:ext>
            </a:extLst>
          </p:cNvPr>
          <p:cNvPicPr>
            <a:picLocks noChangeAspect="1"/>
          </p:cNvPicPr>
          <p:nvPr/>
        </p:nvPicPr>
        <p:blipFill rotWithShape="1">
          <a:blip r:embed="rId2"/>
          <a:srcRect t="6773" r="6" b="6"/>
          <a:stretch/>
        </p:blipFill>
        <p:spPr>
          <a:xfrm>
            <a:off x="1524" y="10"/>
            <a:ext cx="12188952" cy="6857990"/>
          </a:xfrm>
          <a:prstGeom prst="rect">
            <a:avLst/>
          </a:prstGeom>
        </p:spPr>
      </p:pic>
      <p:sp>
        <p:nvSpPr>
          <p:cNvPr id="11" name="Rectangle 10">
            <a:extLst>
              <a:ext uri="{FF2B5EF4-FFF2-40B4-BE49-F238E27FC236}">
                <a16:creationId xmlns:a16="http://schemas.microsoft.com/office/drawing/2014/main" id="{B7B54865-0417-4422-B63B-3E74C04CD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1" y="664432"/>
            <a:ext cx="6096000" cy="20608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287C02DC-09A6-964B-4430-888EC3D2F9D7}"/>
              </a:ext>
            </a:extLst>
          </p:cNvPr>
          <p:cNvSpPr>
            <a:spLocks noGrp="1"/>
          </p:cNvSpPr>
          <p:nvPr>
            <p:ph type="title"/>
          </p:nvPr>
        </p:nvSpPr>
        <p:spPr>
          <a:xfrm>
            <a:off x="6677023" y="990599"/>
            <a:ext cx="4857751" cy="1563989"/>
          </a:xfrm>
        </p:spPr>
        <p:txBody>
          <a:bodyPr>
            <a:normAutofit/>
          </a:bodyPr>
          <a:lstStyle/>
          <a:p>
            <a:r>
              <a:rPr lang="it-IT" sz="4600" err="1"/>
              <a:t>Tradable</a:t>
            </a:r>
            <a:r>
              <a:rPr lang="it-IT" sz="4600"/>
              <a:t> </a:t>
            </a:r>
            <a:r>
              <a:rPr lang="it-IT" sz="4600" err="1"/>
              <a:t>permit</a:t>
            </a:r>
            <a:r>
              <a:rPr lang="it-IT" sz="4600"/>
              <a:t> </a:t>
            </a:r>
            <a:r>
              <a:rPr lang="it-IT" sz="4600" err="1"/>
              <a:t>schemes</a:t>
            </a:r>
          </a:p>
        </p:txBody>
      </p:sp>
      <p:sp>
        <p:nvSpPr>
          <p:cNvPr id="13" name="Rectangle 12">
            <a:extLst>
              <a:ext uri="{FF2B5EF4-FFF2-40B4-BE49-F238E27FC236}">
                <a16:creationId xmlns:a16="http://schemas.microsoft.com/office/drawing/2014/main" id="{4815D795-EBA0-4245-89F8-B459481683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1" y="2727295"/>
            <a:ext cx="6096000" cy="3456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egnaposto contenuto 2">
            <a:extLst>
              <a:ext uri="{FF2B5EF4-FFF2-40B4-BE49-F238E27FC236}">
                <a16:creationId xmlns:a16="http://schemas.microsoft.com/office/drawing/2014/main" id="{7D8DFFEC-6ACB-BD6E-996E-CA1C5CD7FD77}"/>
              </a:ext>
            </a:extLst>
          </p:cNvPr>
          <p:cNvSpPr>
            <a:spLocks noGrp="1"/>
          </p:cNvSpPr>
          <p:nvPr>
            <p:ph idx="1"/>
          </p:nvPr>
        </p:nvSpPr>
        <p:spPr>
          <a:xfrm>
            <a:off x="6677024" y="3071909"/>
            <a:ext cx="4924426" cy="2795492"/>
          </a:xfrm>
        </p:spPr>
        <p:txBody>
          <a:bodyPr vert="horz" lIns="91440" tIns="45720" rIns="91440" bIns="45720" rtlCol="0" anchor="t">
            <a:normAutofit/>
          </a:bodyPr>
          <a:lstStyle/>
          <a:p>
            <a:r>
              <a:rPr lang="it-IT" sz="2400" dirty="0"/>
              <a:t>The </a:t>
            </a:r>
            <a:r>
              <a:rPr lang="it-IT" sz="2400" dirty="0" err="1"/>
              <a:t>main</a:t>
            </a:r>
            <a:r>
              <a:rPr lang="it-IT" sz="2400" dirty="0"/>
              <a:t> </a:t>
            </a:r>
            <a:r>
              <a:rPr lang="it-IT" sz="2400" dirty="0" err="1"/>
              <a:t>examples</a:t>
            </a:r>
            <a:r>
              <a:rPr lang="it-IT" sz="2400" dirty="0"/>
              <a:t> of market </a:t>
            </a:r>
            <a:r>
              <a:rPr lang="it-IT" sz="2400" dirty="0" err="1"/>
              <a:t>based</a:t>
            </a:r>
            <a:r>
              <a:rPr lang="it-IT" sz="2400" dirty="0"/>
              <a:t> </a:t>
            </a:r>
            <a:r>
              <a:rPr lang="it-IT" sz="2400" dirty="0" err="1"/>
              <a:t>instruments</a:t>
            </a:r>
            <a:r>
              <a:rPr lang="it-IT" sz="2400" dirty="0"/>
              <a:t> </a:t>
            </a:r>
            <a:r>
              <a:rPr lang="it-IT" sz="2400" dirty="0" err="1"/>
              <a:t>have</a:t>
            </a:r>
            <a:r>
              <a:rPr lang="it-IT" sz="2400" dirty="0"/>
              <a:t> </a:t>
            </a:r>
            <a:r>
              <a:rPr lang="it-IT" sz="2400" dirty="0" err="1"/>
              <a:t>been</a:t>
            </a:r>
            <a:r>
              <a:rPr lang="it-IT" sz="2400" dirty="0"/>
              <a:t> </a:t>
            </a:r>
            <a:r>
              <a:rPr lang="it-IT" sz="2400" dirty="0" err="1"/>
              <a:t>its</a:t>
            </a:r>
            <a:r>
              <a:rPr lang="it-IT" sz="2400" dirty="0"/>
              <a:t> use of a </a:t>
            </a:r>
            <a:r>
              <a:rPr lang="it-IT" sz="2400" dirty="0" err="1"/>
              <a:t>tradable</a:t>
            </a:r>
            <a:r>
              <a:rPr lang="it-IT" sz="2400" dirty="0"/>
              <a:t> </a:t>
            </a:r>
            <a:r>
              <a:rPr lang="it-IT" sz="2400" dirty="0" err="1"/>
              <a:t>permit</a:t>
            </a:r>
            <a:r>
              <a:rPr lang="it-IT" sz="2400" dirty="0"/>
              <a:t> </a:t>
            </a:r>
            <a:r>
              <a:rPr lang="it-IT" sz="2400" dirty="0" err="1"/>
              <a:t>scheme</a:t>
            </a:r>
            <a:r>
              <a:rPr lang="it-IT" sz="2400" dirty="0"/>
              <a:t> to help </a:t>
            </a:r>
            <a:r>
              <a:rPr lang="it-IT" sz="2400" dirty="0" err="1"/>
              <a:t>achieve</a:t>
            </a:r>
            <a:r>
              <a:rPr lang="it-IT" sz="2400" dirty="0"/>
              <a:t> </a:t>
            </a:r>
            <a:r>
              <a:rPr lang="it-IT" sz="2400" dirty="0" err="1"/>
              <a:t>its</a:t>
            </a:r>
            <a:r>
              <a:rPr lang="it-IT" sz="2400" dirty="0"/>
              <a:t> </a:t>
            </a:r>
            <a:r>
              <a:rPr lang="it-IT" sz="2400" dirty="0" err="1"/>
              <a:t>climate</a:t>
            </a:r>
            <a:r>
              <a:rPr lang="it-IT" sz="2400" dirty="0"/>
              <a:t> </a:t>
            </a:r>
            <a:r>
              <a:rPr lang="it-IT" sz="2400" dirty="0" err="1"/>
              <a:t>objectives</a:t>
            </a:r>
            <a:r>
              <a:rPr lang="it-IT" sz="2400" dirty="0"/>
              <a:t> and the </a:t>
            </a:r>
            <a:r>
              <a:rPr lang="it-IT" sz="2400" dirty="0" err="1"/>
              <a:t>development</a:t>
            </a:r>
            <a:r>
              <a:rPr lang="it-IT" sz="2400" dirty="0"/>
              <a:t> of a policy on </a:t>
            </a:r>
            <a:r>
              <a:rPr lang="it-IT" sz="2400" dirty="0" err="1"/>
              <a:t>environmental</a:t>
            </a:r>
            <a:r>
              <a:rPr lang="it-IT" sz="2400" dirty="0"/>
              <a:t> state </a:t>
            </a:r>
            <a:r>
              <a:rPr lang="it-IT" sz="2400" dirty="0" err="1"/>
              <a:t>subsidies</a:t>
            </a:r>
            <a:r>
              <a:rPr lang="it-IT" sz="2400" dirty="0"/>
              <a:t> and taxes</a:t>
            </a:r>
          </a:p>
        </p:txBody>
      </p:sp>
    </p:spTree>
    <p:extLst>
      <p:ext uri="{BB962C8B-B14F-4D97-AF65-F5344CB8AC3E}">
        <p14:creationId xmlns:p14="http://schemas.microsoft.com/office/powerpoint/2010/main" val="1770051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58FB36D-73B3-45EF-8CD4-221CCC8BE0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D7835D7-DF12-420F-843A-1C5083D2B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F78EEB2B-14EE-0CBD-4E1E-817055971C91}"/>
              </a:ext>
            </a:extLst>
          </p:cNvPr>
          <p:cNvSpPr>
            <a:spLocks noGrp="1"/>
          </p:cNvSpPr>
          <p:nvPr>
            <p:ph type="title"/>
          </p:nvPr>
        </p:nvSpPr>
        <p:spPr>
          <a:xfrm>
            <a:off x="960120" y="317814"/>
            <a:ext cx="10268712" cy="1700784"/>
          </a:xfrm>
        </p:spPr>
        <p:txBody>
          <a:bodyPr>
            <a:normAutofit/>
          </a:bodyPr>
          <a:lstStyle/>
          <a:p>
            <a:r>
              <a:rPr lang="en-GB" sz="5600">
                <a:ea typeface="+mj-lt"/>
                <a:cs typeface="+mj-lt"/>
              </a:rPr>
              <a:t>So called market based instruments</a:t>
            </a:r>
            <a:endParaRPr lang="it-IT" sz="5600"/>
          </a:p>
        </p:txBody>
      </p:sp>
      <p:sp>
        <p:nvSpPr>
          <p:cNvPr id="3" name="Segnaposto contenuto 2">
            <a:extLst>
              <a:ext uri="{FF2B5EF4-FFF2-40B4-BE49-F238E27FC236}">
                <a16:creationId xmlns:a16="http://schemas.microsoft.com/office/drawing/2014/main" id="{65A94183-E874-522F-AAFE-67740A01222D}"/>
              </a:ext>
            </a:extLst>
          </p:cNvPr>
          <p:cNvSpPr>
            <a:spLocks noGrp="1"/>
          </p:cNvSpPr>
          <p:nvPr>
            <p:ph idx="1"/>
          </p:nvPr>
        </p:nvSpPr>
        <p:spPr>
          <a:xfrm>
            <a:off x="960120" y="2784143"/>
            <a:ext cx="5782586" cy="3433031"/>
          </a:xfrm>
        </p:spPr>
        <p:txBody>
          <a:bodyPr vert="horz" lIns="91440" tIns="45720" rIns="91440" bIns="45720" rtlCol="0" anchor="t">
            <a:normAutofit/>
          </a:bodyPr>
          <a:lstStyle/>
          <a:p>
            <a:r>
              <a:rPr lang="en-GB" dirty="0"/>
              <a:t>This change reflects the ideological shift that had taken place under Reagan in the USA and Thatcher in </a:t>
            </a:r>
            <a:r>
              <a:rPr lang="en-GB"/>
              <a:t>the UK towards neoliberalism and the </a:t>
            </a:r>
            <a:r>
              <a:rPr lang="en-GB" dirty="0"/>
              <a:t>belief that free market values should apply throughout not only economic but also social political and environmental lives.</a:t>
            </a:r>
          </a:p>
        </p:txBody>
      </p:sp>
      <p:pic>
        <p:nvPicPr>
          <p:cNvPr id="5" name="Picture 4" descr="Low angle view of modern skyscrapers rising straight up against a dramatic sky">
            <a:extLst>
              <a:ext uri="{FF2B5EF4-FFF2-40B4-BE49-F238E27FC236}">
                <a16:creationId xmlns:a16="http://schemas.microsoft.com/office/drawing/2014/main" id="{9FA71A97-BC7A-E06F-CF12-BDE1A1A7E602}"/>
              </a:ext>
            </a:extLst>
          </p:cNvPr>
          <p:cNvPicPr>
            <a:picLocks noChangeAspect="1"/>
          </p:cNvPicPr>
          <p:nvPr/>
        </p:nvPicPr>
        <p:blipFill rotWithShape="1">
          <a:blip r:embed="rId2"/>
          <a:srcRect l="11128" r="9264" b="-2"/>
          <a:stretch/>
        </p:blipFill>
        <p:spPr>
          <a:xfrm>
            <a:off x="7533136" y="2852382"/>
            <a:ext cx="4012870" cy="3364792"/>
          </a:xfrm>
          <a:prstGeom prst="rect">
            <a:avLst/>
          </a:prstGeom>
        </p:spPr>
      </p:pic>
    </p:spTree>
    <p:extLst>
      <p:ext uri="{BB962C8B-B14F-4D97-AF65-F5344CB8AC3E}">
        <p14:creationId xmlns:p14="http://schemas.microsoft.com/office/powerpoint/2010/main" val="3869033751"/>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25EFA61-F0F8-4F4A-B750-81EE924F1D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344" y="0"/>
            <a:ext cx="7534655"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2243AB65-2532-139D-5242-108CEC704A2B}"/>
              </a:ext>
            </a:extLst>
          </p:cNvPr>
          <p:cNvSpPr>
            <a:spLocks noGrp="1"/>
          </p:cNvSpPr>
          <p:nvPr>
            <p:ph type="title"/>
          </p:nvPr>
        </p:nvSpPr>
        <p:spPr>
          <a:xfrm>
            <a:off x="5300811" y="317500"/>
            <a:ext cx="5927576" cy="1701800"/>
          </a:xfrm>
        </p:spPr>
        <p:txBody>
          <a:bodyPr>
            <a:normAutofit/>
          </a:bodyPr>
          <a:lstStyle/>
          <a:p>
            <a:r>
              <a:rPr lang="it-IT" sz="5100"/>
              <a:t>SO CALLED MARKET BASED INSTRUMENTS</a:t>
            </a:r>
          </a:p>
        </p:txBody>
      </p:sp>
      <p:pic>
        <p:nvPicPr>
          <p:cNvPr id="5" name="Picture 4" descr="Elevated view of marsh and tidelands at dusk">
            <a:extLst>
              <a:ext uri="{FF2B5EF4-FFF2-40B4-BE49-F238E27FC236}">
                <a16:creationId xmlns:a16="http://schemas.microsoft.com/office/drawing/2014/main" id="{5C6C1CC6-C843-CDFC-33A7-616C1BC895FC}"/>
              </a:ext>
            </a:extLst>
          </p:cNvPr>
          <p:cNvPicPr>
            <a:picLocks noChangeAspect="1"/>
          </p:cNvPicPr>
          <p:nvPr/>
        </p:nvPicPr>
        <p:blipFill rotWithShape="1">
          <a:blip r:embed="rId2"/>
          <a:srcRect l="34143" r="20526" b="-1"/>
          <a:stretch/>
        </p:blipFill>
        <p:spPr>
          <a:xfrm>
            <a:off x="20" y="10"/>
            <a:ext cx="4657324" cy="6857990"/>
          </a:xfrm>
          <a:prstGeom prst="rect">
            <a:avLst/>
          </a:prstGeom>
        </p:spPr>
      </p:pic>
      <p:sp>
        <p:nvSpPr>
          <p:cNvPr id="3" name="Segnaposto contenuto 2">
            <a:extLst>
              <a:ext uri="{FF2B5EF4-FFF2-40B4-BE49-F238E27FC236}">
                <a16:creationId xmlns:a16="http://schemas.microsoft.com/office/drawing/2014/main" id="{8F56152A-540D-7A71-F5B6-E02D696A3923}"/>
              </a:ext>
            </a:extLst>
          </p:cNvPr>
          <p:cNvSpPr>
            <a:spLocks noGrp="1"/>
          </p:cNvSpPr>
          <p:nvPr>
            <p:ph idx="1"/>
          </p:nvPr>
        </p:nvSpPr>
        <p:spPr>
          <a:xfrm>
            <a:off x="5300810" y="2587625"/>
            <a:ext cx="5927577" cy="3594100"/>
          </a:xfrm>
        </p:spPr>
        <p:txBody>
          <a:bodyPr vert="horz" lIns="91440" tIns="45720" rIns="91440" bIns="45720" rtlCol="0" anchor="t">
            <a:normAutofit/>
          </a:bodyPr>
          <a:lstStyle/>
          <a:p>
            <a:r>
              <a:rPr lang="en-GB"/>
              <a:t>While traditional direct regulation remains important within the EU, the use of market based instrument is being considered in increasingly wide areas of environmental policies including areas such as habitat conservation where it was formerly talked in appropriated.</a:t>
            </a:r>
            <a:endParaRPr lang="it-IT"/>
          </a:p>
        </p:txBody>
      </p:sp>
    </p:spTree>
    <p:extLst>
      <p:ext uri="{BB962C8B-B14F-4D97-AF65-F5344CB8AC3E}">
        <p14:creationId xmlns:p14="http://schemas.microsoft.com/office/powerpoint/2010/main" val="2744519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25EFA61-F0F8-4F4A-B750-81EE924F1D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344" y="0"/>
            <a:ext cx="7534655"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F2F0798-559B-F14D-56C2-B4C60BDE0C59}"/>
              </a:ext>
            </a:extLst>
          </p:cNvPr>
          <p:cNvSpPr>
            <a:spLocks noGrp="1"/>
          </p:cNvSpPr>
          <p:nvPr>
            <p:ph type="title"/>
          </p:nvPr>
        </p:nvSpPr>
        <p:spPr>
          <a:xfrm>
            <a:off x="5300811" y="317500"/>
            <a:ext cx="5927576" cy="1701800"/>
          </a:xfrm>
        </p:spPr>
        <p:txBody>
          <a:bodyPr>
            <a:normAutofit/>
          </a:bodyPr>
          <a:lstStyle/>
          <a:p>
            <a:r>
              <a:rPr lang="it-IT" sz="5600"/>
              <a:t>Network-based governance</a:t>
            </a:r>
          </a:p>
        </p:txBody>
      </p:sp>
      <p:pic>
        <p:nvPicPr>
          <p:cNvPr id="5" name="Picture 4">
            <a:extLst>
              <a:ext uri="{FF2B5EF4-FFF2-40B4-BE49-F238E27FC236}">
                <a16:creationId xmlns:a16="http://schemas.microsoft.com/office/drawing/2014/main" id="{E3F5E605-E2D0-0CF0-E39B-22B53B2DD34D}"/>
              </a:ext>
            </a:extLst>
          </p:cNvPr>
          <p:cNvPicPr>
            <a:picLocks noChangeAspect="1"/>
          </p:cNvPicPr>
          <p:nvPr/>
        </p:nvPicPr>
        <p:blipFill rotWithShape="1">
          <a:blip r:embed="rId2"/>
          <a:srcRect l="11138" r="20958" b="11"/>
          <a:stretch/>
        </p:blipFill>
        <p:spPr>
          <a:xfrm>
            <a:off x="20" y="10"/>
            <a:ext cx="4657324" cy="6857990"/>
          </a:xfrm>
          <a:prstGeom prst="rect">
            <a:avLst/>
          </a:prstGeom>
        </p:spPr>
      </p:pic>
      <p:sp>
        <p:nvSpPr>
          <p:cNvPr id="3" name="Segnaposto contenuto 2">
            <a:extLst>
              <a:ext uri="{FF2B5EF4-FFF2-40B4-BE49-F238E27FC236}">
                <a16:creationId xmlns:a16="http://schemas.microsoft.com/office/drawing/2014/main" id="{29765AF3-6217-EBEF-E2FC-34E6991EFF18}"/>
              </a:ext>
            </a:extLst>
          </p:cNvPr>
          <p:cNvSpPr>
            <a:spLocks noGrp="1"/>
          </p:cNvSpPr>
          <p:nvPr>
            <p:ph idx="1"/>
          </p:nvPr>
        </p:nvSpPr>
        <p:spPr>
          <a:xfrm>
            <a:off x="5300810" y="2587625"/>
            <a:ext cx="5927577" cy="3594100"/>
          </a:xfrm>
        </p:spPr>
        <p:txBody>
          <a:bodyPr vert="horz" lIns="91440" tIns="45720" rIns="91440" bIns="45720" rtlCol="0" anchor="t">
            <a:normAutofit/>
          </a:bodyPr>
          <a:lstStyle/>
          <a:p>
            <a:r>
              <a:rPr lang="en-GB" dirty="0"/>
              <a:t>A third important part of the regulatory mix in contemporary environmental policy is the increasing use of instruments aimed at encouraging individuals and organisation to get involved in achieving the European union's environmental policy goal.</a:t>
            </a:r>
            <a:endParaRPr lang="it-IT"/>
          </a:p>
        </p:txBody>
      </p:sp>
    </p:spTree>
    <p:extLst>
      <p:ext uri="{BB962C8B-B14F-4D97-AF65-F5344CB8AC3E}">
        <p14:creationId xmlns:p14="http://schemas.microsoft.com/office/powerpoint/2010/main" val="90875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45B42B6-26F8-4E25-839B-FB38F13BE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F2F0798-559B-F14D-56C2-B4C60BDE0C59}"/>
              </a:ext>
            </a:extLst>
          </p:cNvPr>
          <p:cNvSpPr>
            <a:spLocks noGrp="1"/>
          </p:cNvSpPr>
          <p:nvPr>
            <p:ph type="title"/>
          </p:nvPr>
        </p:nvSpPr>
        <p:spPr>
          <a:xfrm>
            <a:off x="960120" y="317814"/>
            <a:ext cx="10268712" cy="1700784"/>
          </a:xfrm>
        </p:spPr>
        <p:txBody>
          <a:bodyPr>
            <a:normAutofit/>
          </a:bodyPr>
          <a:lstStyle/>
          <a:p>
            <a:r>
              <a:rPr lang="it-IT" sz="6100"/>
              <a:t>Network-based governance</a:t>
            </a:r>
          </a:p>
        </p:txBody>
      </p:sp>
      <p:sp>
        <p:nvSpPr>
          <p:cNvPr id="3" name="Segnaposto contenuto 2">
            <a:extLst>
              <a:ext uri="{FF2B5EF4-FFF2-40B4-BE49-F238E27FC236}">
                <a16:creationId xmlns:a16="http://schemas.microsoft.com/office/drawing/2014/main" id="{29765AF3-6217-EBEF-E2FC-34E6991EFF18}"/>
              </a:ext>
            </a:extLst>
          </p:cNvPr>
          <p:cNvSpPr>
            <a:spLocks noGrp="1"/>
          </p:cNvSpPr>
          <p:nvPr>
            <p:ph idx="1"/>
          </p:nvPr>
        </p:nvSpPr>
        <p:spPr>
          <a:xfrm>
            <a:off x="960120" y="2587752"/>
            <a:ext cx="5869303" cy="3593592"/>
          </a:xfrm>
        </p:spPr>
        <p:txBody>
          <a:bodyPr vert="horz" lIns="91440" tIns="45720" rIns="91440" bIns="45720" rtlCol="0" anchor="t">
            <a:normAutofit/>
          </a:bodyPr>
          <a:lstStyle/>
          <a:p>
            <a:r>
              <a:rPr lang="en-GB" dirty="0"/>
              <a:t>These instruments may be viewed as forming part of the development of network based governance, i.e. reliance on non-hierarchical societal driving methods of achieving policy aims.</a:t>
            </a:r>
          </a:p>
        </p:txBody>
      </p:sp>
      <p:pic>
        <p:nvPicPr>
          <p:cNvPr id="5" name="Picture 4">
            <a:extLst>
              <a:ext uri="{FF2B5EF4-FFF2-40B4-BE49-F238E27FC236}">
                <a16:creationId xmlns:a16="http://schemas.microsoft.com/office/drawing/2014/main" id="{E3F5E605-E2D0-0CF0-E39B-22B53B2DD34D}"/>
              </a:ext>
            </a:extLst>
          </p:cNvPr>
          <p:cNvPicPr>
            <a:picLocks noChangeAspect="1"/>
          </p:cNvPicPr>
          <p:nvPr/>
        </p:nvPicPr>
        <p:blipFill rotWithShape="1">
          <a:blip r:embed="rId2"/>
          <a:srcRect t="1317" r="2" b="2"/>
          <a:stretch/>
        </p:blipFill>
        <p:spPr>
          <a:xfrm>
            <a:off x="7537704" y="2264989"/>
            <a:ext cx="4654296" cy="4593011"/>
          </a:xfrm>
          <a:prstGeom prst="rect">
            <a:avLst/>
          </a:prstGeom>
        </p:spPr>
      </p:pic>
    </p:spTree>
    <p:extLst>
      <p:ext uri="{BB962C8B-B14F-4D97-AF65-F5344CB8AC3E}">
        <p14:creationId xmlns:p14="http://schemas.microsoft.com/office/powerpoint/2010/main" val="3228639421"/>
      </p:ext>
    </p:extLst>
  </p:cSld>
  <p:clrMapOvr>
    <a:masterClrMapping/>
  </p:clrMapOvr>
</p:sld>
</file>

<file path=ppt/theme/theme1.xml><?xml version="1.0" encoding="utf-8"?>
<a:theme xmlns:a="http://schemas.openxmlformats.org/drawingml/2006/main" name="JuxtaposeVTI">
  <a:themeElements>
    <a:clrScheme name="AnalogousFromLightSeedLeftStep">
      <a:dk1>
        <a:srgbClr val="000000"/>
      </a:dk1>
      <a:lt1>
        <a:srgbClr val="FFFFFF"/>
      </a:lt1>
      <a:dk2>
        <a:srgbClr val="213A21"/>
      </a:dk2>
      <a:lt2>
        <a:srgbClr val="E8E6E2"/>
      </a:lt2>
      <a:accent1>
        <a:srgbClr val="8EA5C7"/>
      </a:accent1>
      <a:accent2>
        <a:srgbClr val="76AAB6"/>
      </a:accent2>
      <a:accent3>
        <a:srgbClr val="7DABA0"/>
      </a:accent3>
      <a:accent4>
        <a:srgbClr val="72B088"/>
      </a:accent4>
      <a:accent5>
        <a:srgbClr val="81AD7E"/>
      </a:accent5>
      <a:accent6>
        <a:srgbClr val="8CAB6F"/>
      </a:accent6>
      <a:hlink>
        <a:srgbClr val="977F5B"/>
      </a:hlink>
      <a:folHlink>
        <a:srgbClr val="7F7F7F"/>
      </a:folHlink>
    </a:clrScheme>
    <a:fontScheme name="Custom 167">
      <a:majorFont>
        <a:latin typeface="Franklin Gothic Demi Cond"/>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uxtaposeVTI" id="{FBDCC3B4-6EA8-442A-B697-43C068E31FE3}" vid="{090F2E09-E4E2-4F71-A70E-279F5A0D9E0A}"/>
    </a:ext>
  </a:extLst>
</a:theme>
</file>

<file path=docProps/app.xml><?xml version="1.0" encoding="utf-8"?>
<Properties xmlns="http://schemas.openxmlformats.org/officeDocument/2006/extended-properties" xmlns:vt="http://schemas.openxmlformats.org/officeDocument/2006/docPropsVTypes">
  <TotalTime>0</TotalTime>
  <Words>2495</Words>
  <Application>Microsoft Office PowerPoint</Application>
  <PresentationFormat>Widescreen</PresentationFormat>
  <Paragraphs>146</Paragraphs>
  <Slides>58</Slides>
  <Notes>0</Notes>
  <HiddenSlides>0</HiddenSlides>
  <MMClips>1</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58</vt:i4>
      </vt:variant>
    </vt:vector>
  </HeadingPairs>
  <TitlesOfParts>
    <vt:vector size="66" baseType="lpstr">
      <vt:lpstr>Aptos Display</vt:lpstr>
      <vt:lpstr>Arial</vt:lpstr>
      <vt:lpstr>Calibri</vt:lpstr>
      <vt:lpstr>Calibri Light</vt:lpstr>
      <vt:lpstr>Franklin Gothic Demi Cond</vt:lpstr>
      <vt:lpstr>Franklin Gothic Medium</vt:lpstr>
      <vt:lpstr>Wingdings</vt:lpstr>
      <vt:lpstr>JuxtaposeVTI</vt:lpstr>
      <vt:lpstr>Techniques of Regulating the Environment</vt:lpstr>
      <vt:lpstr>The changing regulatory toolbox</vt:lpstr>
      <vt:lpstr>The changing regulatory toolbox</vt:lpstr>
      <vt:lpstr>THE CHANGING REGULATORY TOOLBOX</vt:lpstr>
      <vt:lpstr>THE CHANGING REGULATORY TOOLBOX</vt:lpstr>
      <vt:lpstr>So called market based instruments</vt:lpstr>
      <vt:lpstr>SO CALLED MARKET BASED INSTRUMENTS</vt:lpstr>
      <vt:lpstr>Network-based governance</vt:lpstr>
      <vt:lpstr>Network-based governance</vt:lpstr>
      <vt:lpstr>Network-based governance</vt:lpstr>
      <vt:lpstr>Network-based governance</vt:lpstr>
      <vt:lpstr>Network-based governance</vt:lpstr>
      <vt:lpstr>The European environmental regulatory techniques</vt:lpstr>
      <vt:lpstr>Hierarchy: Direct or command and control techniques</vt:lpstr>
      <vt:lpstr>HIERARCHY: DIRECT OR COMMAND AND CONTROL TECHNIQUES</vt:lpstr>
      <vt:lpstr>Command and control regulation</vt:lpstr>
      <vt:lpstr>Command and control regulation</vt:lpstr>
      <vt:lpstr>HIERARCHY: DIRECT OR COMMAND AND CONTROL TECHNIQUES </vt:lpstr>
      <vt:lpstr>DIRECT OR COMMAND AND CONTROL TECHNIQUES in environmental law</vt:lpstr>
      <vt:lpstr>DIRECT OR COMMAND AND CONTROL TECHNIQUES in environmental law</vt:lpstr>
      <vt:lpstr>Flexible Direct Regulation: framework directives</vt:lpstr>
      <vt:lpstr>Proceduralised Direct regulation</vt:lpstr>
      <vt:lpstr>Proceduralised Direct regulation</vt:lpstr>
      <vt:lpstr>The pros and cons of direct environmental regulation</vt:lpstr>
      <vt:lpstr>THE PROS AND CONS OF DIRECT ENVIRONMENTAL REGULATION</vt:lpstr>
      <vt:lpstr>THE PROS AND CONS OF DIRECT ENVIRONMENTAL REGULATION</vt:lpstr>
      <vt:lpstr>THE PROS AND CONS OF DIRECT ENVIRONMENTAL REGULATION</vt:lpstr>
      <vt:lpstr>THE PROS AND CONS OF DIRECT ENVIRONMENTAL REGULATION</vt:lpstr>
      <vt:lpstr>THE PROS AND CONS OF DIRECT ENVIRONMENTAL REGULATION</vt:lpstr>
      <vt:lpstr>THE PROS AND CONS OF DIRECT ENVIRONMENTAL REGULATION</vt:lpstr>
      <vt:lpstr>THE PROS AND CONS OF DIRECT ENVIRONMENTAL REGULATION</vt:lpstr>
      <vt:lpstr>Marked based instruments</vt:lpstr>
      <vt:lpstr>Marked based instruments</vt:lpstr>
      <vt:lpstr>The influence of the Law and economics movement</vt:lpstr>
      <vt:lpstr>Public goods and externalities</vt:lpstr>
      <vt:lpstr>Negative externalities</vt:lpstr>
      <vt:lpstr>Negative externalities</vt:lpstr>
      <vt:lpstr>Negative externalities</vt:lpstr>
      <vt:lpstr>The solution</vt:lpstr>
      <vt:lpstr>The solution</vt:lpstr>
      <vt:lpstr>The solution</vt:lpstr>
      <vt:lpstr>GREEN PAPER on market-based instruments for environment and related policy purposes </vt:lpstr>
      <vt:lpstr>GREEN PAPER on market-based instruments for environment and related policy purposes </vt:lpstr>
      <vt:lpstr>GREEN PAPER on market-based instruments for environment and related policy purposes </vt:lpstr>
      <vt:lpstr>GREEN PAPER on market-based instruments for environment and related policy purposes </vt:lpstr>
      <vt:lpstr>GREEN PAPER on market-based instruments for environment and related policy purposes </vt:lpstr>
      <vt:lpstr>GREEN PAPER on market-based instruments for environment and related policy purposes </vt:lpstr>
      <vt:lpstr>MBI carry certain advantages over regulatory instruments: </vt:lpstr>
      <vt:lpstr>MBI CARRY CERTAIN ADVANTAGES OVER REGULATORY INSTRUMENTS:</vt:lpstr>
      <vt:lpstr>MBI CARRY CERTAIN  ADVANTAGES OVER  REGULATORY INSTRUMENTS:</vt:lpstr>
      <vt:lpstr>MBI CARRY CERTAIN ADVANTAGES OVER REGULATORY INSTRUMENTS:</vt:lpstr>
      <vt:lpstr>The rio conference</vt:lpstr>
      <vt:lpstr>The fifth environmental Action programme (1992-2002)</vt:lpstr>
      <vt:lpstr>The fifth environmental Action programme (1992-2002)</vt:lpstr>
      <vt:lpstr>The fifth environmental Action programme (1992-2002)</vt:lpstr>
      <vt:lpstr>The other EU acts</vt:lpstr>
      <vt:lpstr>The other EU acts</vt:lpstr>
      <vt:lpstr>Tradable permit schemes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sveva.delgatto@unimc.it</dc:creator>
  <cp:lastModifiedBy>sveva.delgatto@unimc.it</cp:lastModifiedBy>
  <cp:revision>1030</cp:revision>
  <dcterms:created xsi:type="dcterms:W3CDTF">2024-03-01T10:15:19Z</dcterms:created>
  <dcterms:modified xsi:type="dcterms:W3CDTF">2024-03-20T15:41:32Z</dcterms:modified>
</cp:coreProperties>
</file>