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71" r:id="rId5"/>
    <p:sldId id="258" r:id="rId6"/>
    <p:sldId id="259" r:id="rId7"/>
    <p:sldId id="260" r:id="rId8"/>
    <p:sldId id="262" r:id="rId9"/>
    <p:sldId id="264" r:id="rId10"/>
    <p:sldId id="265" r:id="rId11"/>
    <p:sldId id="261" r:id="rId12"/>
    <p:sldId id="266" r:id="rId13"/>
    <p:sldId id="269" r:id="rId14"/>
    <p:sldId id="272" r:id="rId15"/>
    <p:sldId id="268" r:id="rId16"/>
    <p:sldId id="273" r:id="rId17"/>
    <p:sldId id="274" r:id="rId18"/>
    <p:sldId id="275" r:id="rId19"/>
    <p:sldId id="276" r:id="rId20"/>
    <p:sldId id="277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307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301" r:id="rId43"/>
    <p:sldId id="302" r:id="rId44"/>
    <p:sldId id="303" r:id="rId45"/>
    <p:sldId id="304" r:id="rId46"/>
    <p:sldId id="305" r:id="rId47"/>
    <p:sldId id="306" r:id="rId4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95B531-F90D-6006-CD48-950FAA4A55D9}" v="7" dt="2024-04-04T11:46:52.954"/>
    <p1510:client id="{C50BD43E-49E3-FF7F-9960-48F1FC148A39}" v="173" dt="2024-04-04T10:29:12.7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619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446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84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1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39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408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798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8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09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581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857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4A8E5F-40E5-4553-9F3C-699F1A5B8145}" type="datetimeFigureOut">
              <a:rPr lang="de-DE" smtClean="0"/>
              <a:t>09.04.2024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193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The Environmental </a:t>
            </a:r>
            <a:r>
              <a:rPr lang="de-DE" dirty="0" err="1"/>
              <a:t>Liability</a:t>
            </a:r>
            <a:r>
              <a:rPr lang="de-DE" dirty="0"/>
              <a:t> </a:t>
            </a:r>
            <a:r>
              <a:rPr lang="de-DE" dirty="0" err="1"/>
              <a:t>Directive</a:t>
            </a:r>
            <a:endParaRPr lang="de-DE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 err="1"/>
              <a:t>Prof.ssa</a:t>
            </a:r>
            <a:r>
              <a:rPr lang="de-DE" dirty="0"/>
              <a:t> </a:t>
            </a:r>
            <a:r>
              <a:rPr lang="de-DE" dirty="0" err="1"/>
              <a:t>Sveva</a:t>
            </a:r>
            <a:r>
              <a:rPr lang="de-DE" dirty="0"/>
              <a:t> Del </a:t>
            </a:r>
            <a:r>
              <a:rPr lang="de-DE" dirty="0" err="1"/>
              <a:t>Gatto</a:t>
            </a:r>
          </a:p>
        </p:txBody>
      </p:sp>
    </p:spTree>
    <p:extLst>
      <p:ext uri="{BB962C8B-B14F-4D97-AF65-F5344CB8AC3E}">
        <p14:creationId xmlns:p14="http://schemas.microsoft.com/office/powerpoint/2010/main" val="3962583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08D5E7-72C2-748B-635F-7C64BD974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White Paper on </a:t>
            </a:r>
            <a:r>
              <a:rPr lang="it-IT" dirty="0" err="1"/>
              <a:t>Environmental</a:t>
            </a:r>
            <a:r>
              <a:rPr lang="it-IT" dirty="0"/>
              <a:t> Liability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74D569-E4A2-EEF4-E2F5-20732A096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/>
              <a:t>liability on the part of the operator in control of the </a:t>
            </a:r>
            <a:r>
              <a:rPr lang="it-IT" dirty="0" err="1"/>
              <a:t>damaging</a:t>
            </a:r>
            <a:r>
              <a:rPr lang="it-IT" dirty="0"/>
              <a:t> activity, </a:t>
            </a:r>
          </a:p>
          <a:p>
            <a:r>
              <a:rPr lang="it-IT" dirty="0"/>
              <a:t>obligation to allocate sums </a:t>
            </a:r>
            <a:r>
              <a:rPr lang="it-IT" dirty="0" err="1"/>
              <a:t>paid</a:t>
            </a:r>
            <a:r>
              <a:rPr lang="it-IT" dirty="0"/>
              <a:t> by the </a:t>
            </a:r>
            <a:r>
              <a:rPr lang="it-IT" dirty="0" err="1"/>
              <a:t>polluter</a:t>
            </a:r>
            <a:r>
              <a:rPr lang="it-IT" dirty="0"/>
              <a:t> to environmental </a:t>
            </a:r>
            <a:r>
              <a:rPr lang="it-IT" dirty="0" err="1"/>
              <a:t>restoration</a:t>
            </a:r>
            <a:r>
              <a:rPr lang="it-IT" dirty="0"/>
              <a:t>, </a:t>
            </a:r>
          </a:p>
          <a:p>
            <a:r>
              <a:rPr lang="it-IT" dirty="0" err="1"/>
              <a:t>greater</a:t>
            </a:r>
            <a:r>
              <a:rPr lang="it-IT" dirty="0"/>
              <a:t> access to justice in </a:t>
            </a:r>
            <a:r>
              <a:rPr lang="it-IT" dirty="0" err="1"/>
              <a:t>cases</a:t>
            </a:r>
            <a:r>
              <a:rPr lang="it-IT" dirty="0"/>
              <a:t> of environmental damage, </a:t>
            </a:r>
          </a:p>
          <a:p>
            <a:r>
              <a:rPr lang="it-IT" dirty="0" err="1"/>
              <a:t>provision</a:t>
            </a:r>
            <a:r>
              <a:rPr lang="it-IT" dirty="0"/>
              <a:t> for </a:t>
            </a:r>
            <a:r>
              <a:rPr lang="it-IT" dirty="0" err="1"/>
              <a:t>financial</a:t>
            </a:r>
            <a:r>
              <a:rPr lang="it-IT" dirty="0"/>
              <a:t> security, and </a:t>
            </a:r>
          </a:p>
          <a:p>
            <a:r>
              <a:rPr lang="it-IT" dirty="0" err="1"/>
              <a:t>coordination</a:t>
            </a:r>
            <a:r>
              <a:rPr lang="it-IT" dirty="0"/>
              <a:t> with international conventions.</a:t>
            </a:r>
          </a:p>
          <a:p>
            <a:pPr marL="0" indent="0">
              <a:buNone/>
            </a:pPr>
            <a:r>
              <a:rPr lang="it-IT" dirty="0" err="1">
                <a:solidFill>
                  <a:prstClr val="black"/>
                </a:solidFill>
              </a:rPr>
              <a:t>These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cornestones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has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been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modeled</a:t>
            </a:r>
            <a:r>
              <a:rPr lang="it-IT" dirty="0">
                <a:solidFill>
                  <a:prstClr val="black"/>
                </a:solidFill>
              </a:rPr>
              <a:t> in part on the </a:t>
            </a:r>
            <a:r>
              <a:rPr lang="it-IT" b="1" dirty="0">
                <a:solidFill>
                  <a:prstClr val="black"/>
                </a:solidFill>
              </a:rPr>
              <a:t>Lugano Convention</a:t>
            </a:r>
          </a:p>
        </p:txBody>
      </p:sp>
    </p:spTree>
    <p:extLst>
      <p:ext uri="{BB962C8B-B14F-4D97-AF65-F5344CB8AC3E}">
        <p14:creationId xmlns:p14="http://schemas.microsoft.com/office/powerpoint/2010/main" val="2663295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191140-757E-8BB0-1933-D1CD15391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 </a:t>
            </a:r>
            <a:r>
              <a:rPr lang="it-IT" dirty="0" err="1"/>
              <a:t>proposal</a:t>
            </a:r>
            <a:r>
              <a:rPr lang="it-IT" dirty="0"/>
              <a:t> for the Directive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806AA0-FB77-19FC-D753-D50B12609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proposal</a:t>
            </a:r>
            <a:r>
              <a:rPr lang="it-IT" dirty="0"/>
              <a:t> for a Directive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formulated</a:t>
            </a:r>
            <a:r>
              <a:rPr lang="it-IT" dirty="0"/>
              <a:t> by the </a:t>
            </a:r>
            <a:r>
              <a:rPr lang="it-IT" dirty="0" err="1"/>
              <a:t>European</a:t>
            </a:r>
            <a:r>
              <a:rPr lang="it-IT" dirty="0"/>
              <a:t> Commission in </a:t>
            </a:r>
            <a:r>
              <a:rPr lang="it-IT" b="1" dirty="0"/>
              <a:t>2002.</a:t>
            </a:r>
            <a:r>
              <a:rPr lang="it-IT" dirty="0"/>
              <a:t> </a:t>
            </a:r>
          </a:p>
          <a:p>
            <a:pPr marL="0" indent="0" algn="just">
              <a:buNone/>
            </a:pPr>
            <a:r>
              <a:rPr lang="it-IT" dirty="0">
                <a:sym typeface="Wingdings" panose="05000000000000000000" pitchFamily="2" charset="2"/>
              </a:rPr>
              <a:t>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abandoned</a:t>
            </a:r>
            <a:r>
              <a:rPr lang="it-IT" dirty="0"/>
              <a:t> the </a:t>
            </a:r>
            <a:r>
              <a:rPr lang="it-IT" b="1" dirty="0" err="1"/>
              <a:t>ambitious</a:t>
            </a:r>
            <a:r>
              <a:rPr lang="it-IT" b="1" dirty="0"/>
              <a:t> </a:t>
            </a:r>
            <a:r>
              <a:rPr lang="it-IT" b="1" dirty="0" err="1"/>
              <a:t>assumption</a:t>
            </a:r>
            <a:r>
              <a:rPr lang="it-IT" b="1" dirty="0"/>
              <a:t> of </a:t>
            </a:r>
            <a:r>
              <a:rPr lang="it-IT" b="1" dirty="0" err="1"/>
              <a:t>regulating</a:t>
            </a:r>
            <a:r>
              <a:rPr lang="it-IT" b="1" dirty="0"/>
              <a:t> traditional </a:t>
            </a:r>
            <a:r>
              <a:rPr lang="it-IT" b="1" dirty="0" err="1"/>
              <a:t>damages</a:t>
            </a:r>
            <a:r>
              <a:rPr lang="it-IT" b="1" dirty="0"/>
              <a:t> </a:t>
            </a:r>
            <a:r>
              <a:rPr lang="it-IT" b="1" dirty="0" err="1"/>
              <a:t>as</a:t>
            </a:r>
            <a:r>
              <a:rPr lang="it-IT" b="1" dirty="0"/>
              <a:t> </a:t>
            </a:r>
            <a:r>
              <a:rPr lang="it-IT" b="1" dirty="0" err="1"/>
              <a:t>well</a:t>
            </a:r>
            <a:r>
              <a:rPr lang="it-IT" b="1" dirty="0"/>
              <a:t>,</a:t>
            </a:r>
            <a:r>
              <a:rPr lang="it-IT" dirty="0"/>
              <a:t> </a:t>
            </a:r>
            <a:r>
              <a:rPr lang="it-IT" dirty="0" err="1"/>
              <a:t>provided</a:t>
            </a:r>
            <a:r>
              <a:rPr lang="it-IT" dirty="0"/>
              <a:t> for the </a:t>
            </a:r>
            <a:r>
              <a:rPr lang="it-IT" dirty="0" err="1"/>
              <a:t>objective</a:t>
            </a:r>
            <a:r>
              <a:rPr lang="it-IT" dirty="0"/>
              <a:t> liability model and the </a:t>
            </a:r>
            <a:r>
              <a:rPr lang="it-IT" dirty="0" err="1"/>
              <a:t>criterion</a:t>
            </a:r>
            <a:r>
              <a:rPr lang="it-IT" dirty="0"/>
              <a:t> of joint and </a:t>
            </a:r>
            <a:r>
              <a:rPr lang="it-IT" dirty="0" err="1"/>
              <a:t>several</a:t>
            </a:r>
            <a:r>
              <a:rPr lang="it-IT" dirty="0"/>
              <a:t> liability of the co-</a:t>
            </a:r>
            <a:r>
              <a:rPr lang="it-IT" dirty="0" err="1"/>
              <a:t>authors</a:t>
            </a:r>
            <a:r>
              <a:rPr lang="it-IT" dirty="0"/>
              <a:t> of the damage,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later</a:t>
            </a:r>
            <a:r>
              <a:rPr lang="it-IT" dirty="0"/>
              <a:t> </a:t>
            </a:r>
            <a:r>
              <a:rPr lang="it-IT" dirty="0" err="1"/>
              <a:t>dropped</a:t>
            </a:r>
            <a:r>
              <a:rPr lang="it-IT" dirty="0"/>
              <a:t> in the </a:t>
            </a:r>
            <a:r>
              <a:rPr lang="it-IT" dirty="0" err="1"/>
              <a:t>final</a:t>
            </a:r>
            <a:r>
              <a:rPr lang="it-IT" dirty="0"/>
              <a:t> text. </a:t>
            </a:r>
          </a:p>
        </p:txBody>
      </p:sp>
    </p:spTree>
    <p:extLst>
      <p:ext uri="{BB962C8B-B14F-4D97-AF65-F5344CB8AC3E}">
        <p14:creationId xmlns:p14="http://schemas.microsoft.com/office/powerpoint/2010/main" val="4193030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191140-757E-8BB0-1933-D1CD15391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 </a:t>
            </a:r>
            <a:r>
              <a:rPr lang="it-IT" dirty="0" err="1"/>
              <a:t>proposal</a:t>
            </a:r>
            <a:r>
              <a:rPr lang="it-IT" dirty="0"/>
              <a:t> for the Directive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806AA0-FB77-19FC-D753-D50B12609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provision</a:t>
            </a:r>
            <a:r>
              <a:rPr lang="it-IT" dirty="0"/>
              <a:t> of an obligation for </a:t>
            </a:r>
            <a:r>
              <a:rPr lang="it-IT" dirty="0" err="1"/>
              <a:t>States</a:t>
            </a:r>
            <a:r>
              <a:rPr lang="it-IT" dirty="0"/>
              <a:t> to </a:t>
            </a:r>
            <a:r>
              <a:rPr lang="it-IT" dirty="0" err="1"/>
              <a:t>intervene</a:t>
            </a:r>
            <a:r>
              <a:rPr lang="it-IT" dirty="0"/>
              <a:t> in the event of </a:t>
            </a:r>
            <a:r>
              <a:rPr lang="it-IT" dirty="0" err="1"/>
              <a:t>absence</a:t>
            </a:r>
            <a:r>
              <a:rPr lang="it-IT" dirty="0"/>
              <a:t>, </a:t>
            </a:r>
            <a:r>
              <a:rPr lang="it-IT" dirty="0" err="1"/>
              <a:t>inaction</a:t>
            </a:r>
            <a:r>
              <a:rPr lang="it-IT" dirty="0"/>
              <a:t> or </a:t>
            </a:r>
            <a:r>
              <a:rPr lang="it-IT" dirty="0" err="1"/>
              <a:t>lack</a:t>
            </a:r>
            <a:r>
              <a:rPr lang="it-IT" dirty="0"/>
              <a:t> of responsibility of </a:t>
            </a:r>
            <a:r>
              <a:rPr lang="it-IT" dirty="0" err="1"/>
              <a:t>operators</a:t>
            </a:r>
            <a:r>
              <a:rPr lang="it-IT" dirty="0"/>
              <a:t> </a:t>
            </a:r>
            <a:r>
              <a:rPr lang="it-IT" b="1" dirty="0" err="1"/>
              <a:t>was</a:t>
            </a:r>
            <a:r>
              <a:rPr lang="it-IT" b="1" dirty="0"/>
              <a:t> </a:t>
            </a:r>
            <a:r>
              <a:rPr lang="it-IT" b="1" dirty="0" err="1"/>
              <a:t>also</a:t>
            </a:r>
            <a:r>
              <a:rPr lang="it-IT" b="1" dirty="0"/>
              <a:t>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retained</a:t>
            </a:r>
            <a:r>
              <a:rPr lang="it-IT" b="1" dirty="0"/>
              <a:t>. 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proposal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the subject of </a:t>
            </a:r>
            <a:r>
              <a:rPr lang="it-IT" b="1" dirty="0" err="1"/>
              <a:t>heated</a:t>
            </a:r>
            <a:r>
              <a:rPr lang="it-IT" b="1" dirty="0"/>
              <a:t> </a:t>
            </a:r>
            <a:r>
              <a:rPr lang="it-IT" b="1" dirty="0" err="1"/>
              <a:t>discussions</a:t>
            </a:r>
            <a:r>
              <a:rPr lang="it-IT" b="1" dirty="0"/>
              <a:t> </a:t>
            </a:r>
            <a:r>
              <a:rPr lang="it-IT" dirty="0" err="1"/>
              <a:t>that</a:t>
            </a:r>
            <a:r>
              <a:rPr lang="it-IT" dirty="0"/>
              <a:t> led to a </a:t>
            </a:r>
            <a:r>
              <a:rPr lang="it-IT" dirty="0" err="1"/>
              <a:t>number</a:t>
            </a:r>
            <a:r>
              <a:rPr lang="it-IT" dirty="0"/>
              <a:t> </a:t>
            </a:r>
            <a:r>
              <a:rPr lang="it-IT" b="1" dirty="0"/>
              <a:t>of </a:t>
            </a:r>
            <a:r>
              <a:rPr lang="it-IT" b="1" dirty="0" err="1"/>
              <a:t>amendments</a:t>
            </a:r>
            <a:r>
              <a:rPr lang="it-IT" b="1" dirty="0"/>
              <a:t> </a:t>
            </a:r>
            <a:r>
              <a:rPr lang="it-IT" dirty="0"/>
              <a:t>to </a:t>
            </a:r>
            <a:r>
              <a:rPr lang="it-IT" dirty="0" err="1"/>
              <a:t>arrive</a:t>
            </a:r>
            <a:r>
              <a:rPr lang="it-IT" dirty="0"/>
              <a:t> on April 21, 2004 </a:t>
            </a:r>
            <a:r>
              <a:rPr lang="it-IT" dirty="0" err="1"/>
              <a:t>at</a:t>
            </a:r>
            <a:r>
              <a:rPr lang="it-IT" dirty="0"/>
              <a:t> the </a:t>
            </a:r>
            <a:r>
              <a:rPr lang="it-IT" dirty="0" err="1"/>
              <a:t>approval</a:t>
            </a:r>
            <a:r>
              <a:rPr lang="it-IT" dirty="0"/>
              <a:t> of Directive 2004/35/EC on environmental liability with </a:t>
            </a:r>
            <a:r>
              <a:rPr lang="it-IT" dirty="0" err="1"/>
              <a:t>regard</a:t>
            </a:r>
            <a:r>
              <a:rPr lang="it-IT" dirty="0"/>
              <a:t> to the </a:t>
            </a:r>
            <a:r>
              <a:rPr lang="it-IT" b="1" dirty="0"/>
              <a:t>prevention and </a:t>
            </a:r>
            <a:r>
              <a:rPr lang="it-IT" b="1" dirty="0" err="1"/>
              <a:t>remedying</a:t>
            </a:r>
            <a:r>
              <a:rPr lang="it-IT" b="1" dirty="0"/>
              <a:t> of environmental damage, published on April 30 of </a:t>
            </a:r>
            <a:r>
              <a:rPr lang="it-IT" b="1" dirty="0" err="1"/>
              <a:t>that</a:t>
            </a:r>
            <a:r>
              <a:rPr lang="it-IT" b="1" dirty="0"/>
              <a:t> </a:t>
            </a:r>
            <a:r>
              <a:rPr lang="it-IT" b="1" dirty="0" err="1"/>
              <a:t>year</a:t>
            </a:r>
            <a:r>
              <a:rPr lang="it-IT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8144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EF9292-501F-1A15-A3F1-1260E5275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Directive 2004/35/EC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1C59F4-E381-9AD1-5713-65129047D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Directive 2004/35/EC </a:t>
            </a:r>
            <a:r>
              <a:rPr lang="it-IT" b="1" dirty="0" err="1"/>
              <a:t>does</a:t>
            </a:r>
            <a:r>
              <a:rPr lang="it-IT" b="1" dirty="0"/>
              <a:t>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apply</a:t>
            </a:r>
            <a:r>
              <a:rPr lang="it-IT" b="1" dirty="0"/>
              <a:t> to </a:t>
            </a:r>
            <a:r>
              <a:rPr lang="it-IT" b="1" dirty="0" err="1"/>
              <a:t>every</a:t>
            </a:r>
            <a:r>
              <a:rPr lang="it-IT" b="1" dirty="0"/>
              <a:t> </a:t>
            </a:r>
            <a:r>
              <a:rPr lang="it-IT" b="1" dirty="0" err="1"/>
              <a:t>possible</a:t>
            </a:r>
            <a:r>
              <a:rPr lang="it-IT" b="1" dirty="0"/>
              <a:t> negative </a:t>
            </a:r>
            <a:r>
              <a:rPr lang="it-IT" b="1" dirty="0" err="1"/>
              <a:t>alteration</a:t>
            </a:r>
            <a:r>
              <a:rPr lang="it-IT" b="1" dirty="0"/>
              <a:t> of the </a:t>
            </a:r>
            <a:r>
              <a:rPr lang="it-IT" b="1" dirty="0" err="1"/>
              <a:t>environment</a:t>
            </a:r>
            <a:r>
              <a:rPr lang="it-IT" b="1" dirty="0"/>
              <a:t>; 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offers</a:t>
            </a:r>
            <a:r>
              <a:rPr lang="it-IT" dirty="0"/>
              <a:t> a </a:t>
            </a:r>
            <a:r>
              <a:rPr lang="it-IT" b="1" dirty="0"/>
              <a:t>definition of environmental damage </a:t>
            </a:r>
            <a:r>
              <a:rPr lang="it-IT" dirty="0"/>
              <a:t>and </a:t>
            </a:r>
            <a:r>
              <a:rPr lang="it-IT" dirty="0" err="1"/>
              <a:t>limits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action to </a:t>
            </a:r>
            <a:r>
              <a:rPr lang="it-IT" dirty="0" err="1"/>
              <a:t>it</a:t>
            </a:r>
            <a:r>
              <a:rPr lang="it-IT" dirty="0"/>
              <a:t>. </a:t>
            </a:r>
          </a:p>
          <a:p>
            <a:pPr marL="0" indent="0" algn="just">
              <a:buNone/>
            </a:pPr>
            <a:r>
              <a:rPr lang="it-IT" dirty="0" err="1"/>
              <a:t>Its</a:t>
            </a:r>
            <a:r>
              <a:rPr lang="it-IT" dirty="0"/>
              <a:t> scope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very</a:t>
            </a:r>
            <a:r>
              <a:rPr lang="it-IT" dirty="0"/>
              <a:t> </a:t>
            </a:r>
            <a:r>
              <a:rPr lang="it-IT" b="1" dirty="0" err="1"/>
              <a:t>circumscribed</a:t>
            </a:r>
            <a:r>
              <a:rPr lang="it-IT" dirty="0"/>
              <a:t>: </a:t>
            </a:r>
            <a:r>
              <a:rPr lang="it-IT" dirty="0" err="1"/>
              <a:t>unlike</a:t>
            </a:r>
            <a:r>
              <a:rPr lang="it-IT" dirty="0"/>
              <a:t> </a:t>
            </a:r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proposed</a:t>
            </a:r>
            <a:r>
              <a:rPr lang="it-IT" dirty="0"/>
              <a:t> in the White Paper, </a:t>
            </a:r>
            <a:r>
              <a:rPr lang="it-IT" b="1" dirty="0" err="1"/>
              <a:t>it</a:t>
            </a:r>
            <a:r>
              <a:rPr lang="it-IT" b="1" dirty="0"/>
              <a:t> </a:t>
            </a:r>
            <a:r>
              <a:rPr lang="it-IT" b="1" dirty="0" err="1"/>
              <a:t>excludes</a:t>
            </a:r>
            <a:r>
              <a:rPr lang="it-IT" b="1" dirty="0"/>
              <a:t> </a:t>
            </a:r>
            <a:r>
              <a:rPr lang="it-IT" b="1" dirty="0" err="1"/>
              <a:t>traditional</a:t>
            </a:r>
            <a:r>
              <a:rPr lang="it-IT" b="1" dirty="0"/>
              <a:t> </a:t>
            </a:r>
            <a:r>
              <a:rPr lang="it-IT" b="1" dirty="0" err="1"/>
              <a:t>damage</a:t>
            </a:r>
            <a:r>
              <a:rPr lang="it-IT" dirty="0"/>
              <a:t>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remains</a:t>
            </a:r>
            <a:r>
              <a:rPr lang="it-IT" dirty="0"/>
              <a:t> </a:t>
            </a:r>
            <a:r>
              <a:rPr lang="it-IT" dirty="0" err="1"/>
              <a:t>exclusively</a:t>
            </a:r>
            <a:r>
              <a:rPr lang="it-IT" dirty="0"/>
              <a:t> the </a:t>
            </a:r>
            <a:r>
              <a:rPr lang="it-IT" dirty="0" err="1"/>
              <a:t>subject</a:t>
            </a:r>
            <a:r>
              <a:rPr lang="it-IT" dirty="0"/>
              <a:t> of </a:t>
            </a:r>
            <a:r>
              <a:rPr lang="it-IT" dirty="0" err="1"/>
              <a:t>relevant</a:t>
            </a:r>
            <a:r>
              <a:rPr lang="it-IT" dirty="0"/>
              <a:t> international agreements,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national </a:t>
            </a:r>
            <a:r>
              <a:rPr lang="it-IT" dirty="0" err="1"/>
              <a:t>disciplines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0155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D18D6F-1735-720D-56BA-53CC7B4A4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 </a:t>
            </a:r>
            <a:r>
              <a:rPr lang="it-IT" dirty="0" err="1"/>
              <a:t>autonomous</a:t>
            </a:r>
            <a:r>
              <a:rPr lang="it-IT" dirty="0"/>
              <a:t> </a:t>
            </a:r>
            <a:r>
              <a:rPr lang="it-IT" dirty="0" err="1"/>
              <a:t>notion</a:t>
            </a:r>
            <a:r>
              <a:rPr lang="it-IT" dirty="0"/>
              <a:t> of </a:t>
            </a:r>
            <a:r>
              <a:rPr lang="it-IT" dirty="0" err="1"/>
              <a:t>damage</a:t>
            </a:r>
            <a:r>
              <a:rPr lang="it-IT" dirty="0"/>
              <a:t>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A95EF8-4599-0754-4F42-49BDA3BD0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provides</a:t>
            </a:r>
            <a:r>
              <a:rPr lang="it-IT" dirty="0"/>
              <a:t> </a:t>
            </a:r>
            <a:r>
              <a:rPr lang="it-IT" b="1" dirty="0"/>
              <a:t>an </a:t>
            </a:r>
            <a:r>
              <a:rPr lang="it-IT" b="1" dirty="0" err="1"/>
              <a:t>autonomous</a:t>
            </a:r>
            <a:r>
              <a:rPr lang="it-IT" b="1" dirty="0"/>
              <a:t> </a:t>
            </a:r>
            <a:r>
              <a:rPr lang="it-IT" b="1" dirty="0" err="1"/>
              <a:t>notion</a:t>
            </a:r>
            <a:r>
              <a:rPr lang="it-IT" b="1" dirty="0"/>
              <a:t> of damage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applies</a:t>
            </a:r>
            <a:r>
              <a:rPr lang="it-IT" dirty="0"/>
              <a:t> to the scope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regulates</a:t>
            </a:r>
            <a:r>
              <a:rPr lang="it-IT" dirty="0"/>
              <a:t>: </a:t>
            </a:r>
          </a:p>
          <a:p>
            <a:pPr marL="0" indent="0" algn="ctr">
              <a:buNone/>
            </a:pPr>
            <a:r>
              <a:rPr lang="it-IT" dirty="0"/>
              <a:t>"a </a:t>
            </a:r>
            <a:r>
              <a:rPr lang="it-IT" err="1"/>
              <a:t>measurable</a:t>
            </a:r>
            <a:r>
              <a:rPr lang="it-IT" dirty="0"/>
              <a:t> </a:t>
            </a:r>
            <a:r>
              <a:rPr lang="it-IT" err="1"/>
              <a:t>adverse</a:t>
            </a:r>
            <a:r>
              <a:rPr lang="it-IT" dirty="0"/>
              <a:t> </a:t>
            </a:r>
            <a:r>
              <a:rPr lang="it-IT" err="1"/>
              <a:t>change</a:t>
            </a:r>
            <a:r>
              <a:rPr lang="it-IT" dirty="0"/>
              <a:t> in a </a:t>
            </a:r>
            <a:r>
              <a:rPr lang="it-IT" err="1"/>
              <a:t>natural</a:t>
            </a:r>
            <a:r>
              <a:rPr lang="it-IT" dirty="0"/>
              <a:t> </a:t>
            </a:r>
            <a:r>
              <a:rPr lang="it-IT" err="1"/>
              <a:t>resource</a:t>
            </a:r>
            <a:r>
              <a:rPr lang="it-IT" dirty="0"/>
              <a:t> or a </a:t>
            </a:r>
            <a:r>
              <a:rPr lang="it-IT" err="1"/>
              <a:t>measurable</a:t>
            </a:r>
            <a:r>
              <a:rPr lang="it-IT" dirty="0"/>
              <a:t> impairment of a service of a </a:t>
            </a:r>
            <a:r>
              <a:rPr lang="it-IT" err="1"/>
              <a:t>natural</a:t>
            </a:r>
            <a:r>
              <a:rPr lang="it-IT" dirty="0"/>
              <a:t> </a:t>
            </a:r>
            <a:r>
              <a:rPr lang="it-IT" err="1"/>
              <a:t>resource</a:t>
            </a:r>
            <a:r>
              <a:rPr lang="it-IT" dirty="0"/>
              <a:t>, </a:t>
            </a:r>
            <a:r>
              <a:rPr lang="it-IT" err="1"/>
              <a:t>which</a:t>
            </a:r>
            <a:r>
              <a:rPr lang="it-IT" dirty="0"/>
              <a:t> </a:t>
            </a:r>
            <a:r>
              <a:rPr lang="it-IT" err="1"/>
              <a:t>may</a:t>
            </a:r>
            <a:r>
              <a:rPr lang="it-IT" dirty="0"/>
              <a:t> </a:t>
            </a:r>
            <a:r>
              <a:rPr lang="it-IT" err="1"/>
              <a:t>occur</a:t>
            </a:r>
            <a:r>
              <a:rPr lang="it-IT" dirty="0"/>
              <a:t> </a:t>
            </a:r>
            <a:r>
              <a:rPr lang="it-IT" err="1"/>
              <a:t>directly</a:t>
            </a:r>
            <a:r>
              <a:rPr lang="it-IT" dirty="0"/>
              <a:t> or </a:t>
            </a:r>
            <a:r>
              <a:rPr lang="it-IT" err="1"/>
              <a:t>indirectly</a:t>
            </a:r>
            <a:r>
              <a:rPr lang="it-IT" dirty="0"/>
              <a:t>,"</a:t>
            </a:r>
          </a:p>
          <a:p>
            <a:pPr marL="0" indent="0">
              <a:buNone/>
            </a:pPr>
            <a:r>
              <a:rPr lang="it-IT" dirty="0"/>
              <a:t> </a:t>
            </a:r>
            <a:r>
              <a:rPr lang="it-IT" dirty="0" err="1"/>
              <a:t>where</a:t>
            </a:r>
            <a:r>
              <a:rPr lang="it-IT" dirty="0"/>
              <a:t> </a:t>
            </a:r>
            <a:r>
              <a:rPr lang="it-IT" b="1" dirty="0"/>
              <a:t>service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defined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 </a:t>
            </a:r>
          </a:p>
          <a:p>
            <a:pPr marL="0" indent="0" algn="ctr">
              <a:buNone/>
            </a:pPr>
            <a:r>
              <a:rPr lang="it-IT" dirty="0"/>
              <a:t>"</a:t>
            </a:r>
            <a:r>
              <a:rPr lang="it-IT" err="1"/>
              <a:t>functions</a:t>
            </a:r>
            <a:r>
              <a:rPr lang="it-IT" dirty="0"/>
              <a:t> </a:t>
            </a:r>
            <a:r>
              <a:rPr lang="it-IT" err="1"/>
              <a:t>performed</a:t>
            </a:r>
            <a:r>
              <a:rPr lang="it-IT" dirty="0"/>
              <a:t> by a </a:t>
            </a:r>
            <a:r>
              <a:rPr lang="it-IT" err="1"/>
              <a:t>natural</a:t>
            </a:r>
            <a:r>
              <a:rPr lang="it-IT" dirty="0"/>
              <a:t> resource for the benefit of other </a:t>
            </a:r>
            <a:r>
              <a:rPr lang="it-IT" err="1"/>
              <a:t>natural</a:t>
            </a:r>
            <a:r>
              <a:rPr lang="it-IT" dirty="0"/>
              <a:t> resources and/or the public."</a:t>
            </a:r>
          </a:p>
        </p:txBody>
      </p:sp>
    </p:spTree>
    <p:extLst>
      <p:ext uri="{BB962C8B-B14F-4D97-AF65-F5344CB8AC3E}">
        <p14:creationId xmlns:p14="http://schemas.microsoft.com/office/powerpoint/2010/main" val="3480705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EF9292-501F-1A15-A3F1-1260E5275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Directive 2004/35/EC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1C59F4-E381-9AD1-5713-65129047D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Thus</a:t>
            </a:r>
            <a:r>
              <a:rPr lang="it-IT" dirty="0"/>
              <a:t>,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does</a:t>
            </a:r>
            <a:r>
              <a:rPr lang="it-IT" dirty="0"/>
              <a:t>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apply</a:t>
            </a:r>
            <a:r>
              <a:rPr lang="it-IT" dirty="0"/>
              <a:t> to </a:t>
            </a:r>
            <a:r>
              <a:rPr lang="it-IT" dirty="0" err="1"/>
              <a:t>cases</a:t>
            </a:r>
            <a:r>
              <a:rPr lang="it-IT" dirty="0"/>
              <a:t> of :</a:t>
            </a:r>
          </a:p>
          <a:p>
            <a:pPr algn="just"/>
            <a:r>
              <a:rPr lang="it-IT" dirty="0"/>
              <a:t>personal </a:t>
            </a:r>
            <a:r>
              <a:rPr lang="it-IT" dirty="0" err="1"/>
              <a:t>injury</a:t>
            </a:r>
            <a:r>
              <a:rPr lang="it-IT" dirty="0"/>
              <a:t>, </a:t>
            </a:r>
          </a:p>
          <a:p>
            <a:pPr algn="just"/>
            <a:r>
              <a:rPr lang="it-IT" dirty="0"/>
              <a:t>damage to private property, </a:t>
            </a:r>
          </a:p>
          <a:p>
            <a:pPr algn="just"/>
            <a:r>
              <a:rPr lang="it-IT" dirty="0" err="1"/>
              <a:t>economic</a:t>
            </a:r>
            <a:r>
              <a:rPr lang="it-IT" dirty="0"/>
              <a:t> </a:t>
            </a:r>
            <a:r>
              <a:rPr lang="it-IT" dirty="0" err="1"/>
              <a:t>loss</a:t>
            </a:r>
            <a:r>
              <a:rPr lang="it-IT" dirty="0"/>
              <a:t>, </a:t>
            </a:r>
          </a:p>
          <a:p>
            <a:pPr marL="0" indent="0" algn="just">
              <a:buNone/>
            </a:pPr>
            <a:r>
              <a:rPr lang="it-IT" dirty="0"/>
              <a:t>and </a:t>
            </a:r>
            <a:r>
              <a:rPr lang="it-IT" dirty="0" err="1"/>
              <a:t>does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interfere</a:t>
            </a:r>
            <a:r>
              <a:rPr lang="it-IT" dirty="0"/>
              <a:t> with the </a:t>
            </a:r>
            <a:r>
              <a:rPr lang="it-IT" dirty="0" err="1"/>
              <a:t>disciplines</a:t>
            </a:r>
            <a:r>
              <a:rPr lang="it-IT" dirty="0"/>
              <a:t> of </a:t>
            </a:r>
            <a:r>
              <a:rPr lang="it-IT" dirty="0" err="1"/>
              <a:t>these</a:t>
            </a:r>
            <a:r>
              <a:rPr lang="it-IT" dirty="0"/>
              <a:t> </a:t>
            </a:r>
            <a:r>
              <a:rPr lang="it-IT" dirty="0" err="1"/>
              <a:t>types</a:t>
            </a:r>
            <a:r>
              <a:rPr lang="it-IT" dirty="0"/>
              <a:t> of traditional </a:t>
            </a:r>
            <a:r>
              <a:rPr lang="it-IT" dirty="0" err="1"/>
              <a:t>damages</a:t>
            </a:r>
            <a:r>
              <a:rPr lang="it-IT" dirty="0"/>
              <a:t>. </a:t>
            </a:r>
          </a:p>
          <a:p>
            <a:pPr marL="0" indent="0">
              <a:buNone/>
            </a:pPr>
            <a:r>
              <a:rPr lang="it-IT" b="1" dirty="0" err="1"/>
              <a:t>It</a:t>
            </a:r>
            <a:r>
              <a:rPr lang="it-IT" b="1" dirty="0"/>
              <a:t> </a:t>
            </a:r>
            <a:r>
              <a:rPr lang="it-IT" b="1" dirty="0" err="1"/>
              <a:t>does</a:t>
            </a:r>
            <a:r>
              <a:rPr lang="it-IT" b="1" dirty="0"/>
              <a:t>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give</a:t>
            </a:r>
            <a:r>
              <a:rPr lang="it-IT" b="1" dirty="0"/>
              <a:t> </a:t>
            </a:r>
            <a:r>
              <a:rPr lang="it-IT" b="1" dirty="0" err="1"/>
              <a:t>individuals</a:t>
            </a:r>
            <a:r>
              <a:rPr lang="it-IT" b="1" dirty="0"/>
              <a:t> the </a:t>
            </a:r>
            <a:r>
              <a:rPr lang="it-IT" b="1" dirty="0" err="1"/>
              <a:t>right</a:t>
            </a:r>
            <a:r>
              <a:rPr lang="it-IT" b="1" dirty="0"/>
              <a:t> to </a:t>
            </a:r>
            <a:r>
              <a:rPr lang="it-IT" b="1" dirty="0" err="1"/>
              <a:t>compensation</a:t>
            </a:r>
            <a:r>
              <a:rPr lang="it-IT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507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D18D6F-1735-720D-56BA-53CC7B4A4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 </a:t>
            </a:r>
            <a:r>
              <a:rPr lang="it-IT" dirty="0" err="1"/>
              <a:t>autonomous</a:t>
            </a:r>
            <a:r>
              <a:rPr lang="it-IT" dirty="0"/>
              <a:t> </a:t>
            </a:r>
            <a:r>
              <a:rPr lang="it-IT" dirty="0" err="1"/>
              <a:t>notion</a:t>
            </a:r>
            <a:r>
              <a:rPr lang="it-IT" dirty="0"/>
              <a:t> of </a:t>
            </a:r>
            <a:r>
              <a:rPr lang="it-IT" dirty="0" err="1"/>
              <a:t>damage</a:t>
            </a:r>
            <a:r>
              <a:rPr lang="it-IT" dirty="0"/>
              <a:t>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A95EF8-4599-0754-4F42-49BDA3BD0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delimitation</a:t>
            </a:r>
            <a:r>
              <a:rPr lang="it-IT" dirty="0"/>
              <a:t> of </a:t>
            </a:r>
            <a:r>
              <a:rPr lang="it-IT" dirty="0" err="1"/>
              <a:t>its</a:t>
            </a:r>
            <a:r>
              <a:rPr lang="it-IT" dirty="0"/>
              <a:t> scope </a:t>
            </a:r>
            <a:r>
              <a:rPr lang="it-IT" dirty="0" err="1"/>
              <a:t>continues</a:t>
            </a:r>
            <a:r>
              <a:rPr lang="it-IT" dirty="0"/>
              <a:t> in the </a:t>
            </a:r>
            <a:r>
              <a:rPr lang="it-IT" dirty="0" err="1"/>
              <a:t>same</a:t>
            </a:r>
            <a:r>
              <a:rPr lang="it-IT" dirty="0"/>
              <a:t> article </a:t>
            </a:r>
            <a:r>
              <a:rPr lang="it-IT" dirty="0" err="1"/>
              <a:t>devoted</a:t>
            </a:r>
            <a:r>
              <a:rPr lang="it-IT" dirty="0"/>
              <a:t> to </a:t>
            </a:r>
            <a:r>
              <a:rPr lang="it-IT" dirty="0" err="1"/>
              <a:t>definitions</a:t>
            </a:r>
            <a:r>
              <a:rPr lang="it-IT" dirty="0"/>
              <a:t> of concepts, in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b="1" dirty="0" err="1"/>
              <a:t>three</a:t>
            </a:r>
            <a:r>
              <a:rPr lang="it-IT" b="1" dirty="0"/>
              <a:t> </a:t>
            </a:r>
            <a:r>
              <a:rPr lang="it-IT" b="1" dirty="0" err="1"/>
              <a:t>types</a:t>
            </a:r>
            <a:r>
              <a:rPr lang="it-IT" b="1" dirty="0"/>
              <a:t> of damage </a:t>
            </a:r>
            <a:r>
              <a:rPr lang="it-IT" dirty="0"/>
              <a:t>are </a:t>
            </a:r>
            <a:r>
              <a:rPr lang="it-IT" dirty="0" err="1"/>
              <a:t>distinguished</a:t>
            </a:r>
            <a:r>
              <a:rPr lang="it-IT" dirty="0"/>
              <a:t> </a:t>
            </a:r>
            <a:r>
              <a:rPr lang="it-IT" b="1" dirty="0" err="1"/>
              <a:t>depending</a:t>
            </a:r>
            <a:r>
              <a:rPr lang="it-IT" b="1" dirty="0"/>
              <a:t> on the </a:t>
            </a:r>
            <a:r>
              <a:rPr lang="it-IT" b="1" dirty="0" err="1"/>
              <a:t>natural</a:t>
            </a:r>
            <a:r>
              <a:rPr lang="it-IT" b="1" dirty="0"/>
              <a:t> resources under </a:t>
            </a:r>
            <a:r>
              <a:rPr lang="it-IT" b="1" dirty="0" err="1"/>
              <a:t>consideration</a:t>
            </a:r>
            <a:r>
              <a:rPr lang="it-IT" dirty="0"/>
              <a:t>: </a:t>
            </a:r>
          </a:p>
          <a:p>
            <a:pPr algn="just"/>
            <a:r>
              <a:rPr lang="it-IT" dirty="0" err="1"/>
              <a:t>protected</a:t>
            </a:r>
            <a:r>
              <a:rPr lang="it-IT" dirty="0"/>
              <a:t> </a:t>
            </a:r>
            <a:r>
              <a:rPr lang="it-IT" dirty="0" err="1"/>
              <a:t>species</a:t>
            </a:r>
            <a:r>
              <a:rPr lang="it-IT" dirty="0"/>
              <a:t> and </a:t>
            </a:r>
            <a:r>
              <a:rPr lang="it-IT" dirty="0" err="1"/>
              <a:t>natural</a:t>
            </a:r>
            <a:r>
              <a:rPr lang="it-IT" dirty="0"/>
              <a:t> </a:t>
            </a:r>
            <a:r>
              <a:rPr lang="it-IT" dirty="0" err="1"/>
              <a:t>habitats</a:t>
            </a:r>
            <a:r>
              <a:rPr lang="it-IT" dirty="0"/>
              <a:t>; </a:t>
            </a:r>
          </a:p>
          <a:p>
            <a:pPr algn="just"/>
            <a:r>
              <a:rPr lang="it-IT" dirty="0"/>
              <a:t>water; </a:t>
            </a:r>
          </a:p>
          <a:p>
            <a:pPr algn="just"/>
            <a:r>
              <a:rPr lang="it-IT" dirty="0" err="1"/>
              <a:t>land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1475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0D4A5-0B41-5E7D-E7B9-9A390B362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first </a:t>
            </a:r>
            <a:r>
              <a:rPr lang="it-IT" dirty="0" err="1"/>
              <a:t>category</a:t>
            </a:r>
            <a:r>
              <a:rPr lang="it-IT" dirty="0"/>
              <a:t> of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684DD4-F33A-9551-7948-4DD656EDD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/>
              <a:t>The </a:t>
            </a:r>
            <a:r>
              <a:rPr lang="it-IT" b="1" dirty="0"/>
              <a:t>first </a:t>
            </a:r>
            <a:r>
              <a:rPr lang="it-IT" b="1" dirty="0" err="1"/>
              <a:t>category</a:t>
            </a:r>
            <a:r>
              <a:rPr lang="it-IT" b="1" dirty="0"/>
              <a:t> </a:t>
            </a:r>
            <a:r>
              <a:rPr lang="it-IT" dirty="0" err="1"/>
              <a:t>consists</a:t>
            </a:r>
            <a:r>
              <a:rPr lang="it-IT" dirty="0"/>
              <a:t> of : </a:t>
            </a:r>
          </a:p>
          <a:p>
            <a:pPr marL="0" indent="0" algn="ctr">
              <a:buNone/>
            </a:pPr>
            <a:r>
              <a:rPr lang="it-IT" err="1"/>
              <a:t>any</a:t>
            </a:r>
            <a:r>
              <a:rPr lang="it-IT" dirty="0"/>
              <a:t> </a:t>
            </a:r>
            <a:r>
              <a:rPr lang="it-IT" err="1"/>
              <a:t>harm</a:t>
            </a:r>
            <a:r>
              <a:rPr lang="it-IT" dirty="0"/>
              <a:t> </a:t>
            </a:r>
            <a:r>
              <a:rPr lang="it-IT" err="1"/>
              <a:t>that</a:t>
            </a:r>
            <a:r>
              <a:rPr lang="it-IT" dirty="0"/>
              <a:t> </a:t>
            </a:r>
            <a:r>
              <a:rPr lang="it-IT" err="1"/>
              <a:t>produces</a:t>
            </a:r>
            <a:r>
              <a:rPr lang="it-IT" dirty="0"/>
              <a:t> </a:t>
            </a:r>
            <a:r>
              <a:rPr lang="it-IT" err="1"/>
              <a:t>significant</a:t>
            </a:r>
            <a:r>
              <a:rPr lang="it-IT" dirty="0"/>
              <a:t> </a:t>
            </a:r>
            <a:r>
              <a:rPr lang="it-IT" b="1" err="1"/>
              <a:t>adverse</a:t>
            </a:r>
            <a:r>
              <a:rPr lang="it-IT" b="1" dirty="0"/>
              <a:t> </a:t>
            </a:r>
            <a:r>
              <a:rPr lang="it-IT" b="1" err="1"/>
              <a:t>effects</a:t>
            </a:r>
            <a:r>
              <a:rPr lang="it-IT" b="1" dirty="0"/>
              <a:t> </a:t>
            </a:r>
            <a:r>
              <a:rPr lang="it-IT" dirty="0"/>
              <a:t>on the </a:t>
            </a:r>
            <a:r>
              <a:rPr lang="it-IT" err="1"/>
              <a:t>attainment</a:t>
            </a:r>
            <a:r>
              <a:rPr lang="it-IT" dirty="0"/>
              <a:t> or </a:t>
            </a:r>
            <a:r>
              <a:rPr lang="it-IT" err="1"/>
              <a:t>maintenance</a:t>
            </a:r>
            <a:r>
              <a:rPr lang="it-IT" dirty="0"/>
              <a:t> of a </a:t>
            </a:r>
            <a:r>
              <a:rPr lang="it-IT" err="1"/>
              <a:t>favorable</a:t>
            </a:r>
            <a:r>
              <a:rPr lang="it-IT" dirty="0"/>
              <a:t> </a:t>
            </a:r>
            <a:r>
              <a:rPr lang="it-IT" err="1"/>
              <a:t>conservation</a:t>
            </a:r>
            <a:r>
              <a:rPr lang="it-IT" dirty="0"/>
              <a:t> status of </a:t>
            </a:r>
            <a:r>
              <a:rPr lang="it-IT" b="1" err="1"/>
              <a:t>protected</a:t>
            </a:r>
            <a:r>
              <a:rPr lang="it-IT" b="1" dirty="0"/>
              <a:t> </a:t>
            </a:r>
            <a:r>
              <a:rPr lang="it-IT" b="1" err="1"/>
              <a:t>species</a:t>
            </a:r>
            <a:r>
              <a:rPr lang="it-IT" b="1" dirty="0"/>
              <a:t> and </a:t>
            </a:r>
            <a:r>
              <a:rPr lang="it-IT" b="1" err="1"/>
              <a:t>natural</a:t>
            </a:r>
            <a:r>
              <a:rPr lang="it-IT" b="1" dirty="0"/>
              <a:t> </a:t>
            </a:r>
            <a:r>
              <a:rPr lang="it-IT" b="1" err="1"/>
              <a:t>habitats</a:t>
            </a:r>
            <a:r>
              <a:rPr lang="it-IT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50645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0D4A5-0B41-5E7D-E7B9-9A390B362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first </a:t>
            </a:r>
            <a:r>
              <a:rPr lang="it-IT" dirty="0" err="1"/>
              <a:t>category</a:t>
            </a:r>
            <a:r>
              <a:rPr lang="it-IT" dirty="0"/>
              <a:t> of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684DD4-F33A-9551-7948-4DD656EDD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 </a:t>
            </a:r>
            <a:r>
              <a:rPr lang="it-IT" b="1" dirty="0">
                <a:solidFill>
                  <a:srgbClr val="FF0000"/>
                </a:solidFill>
              </a:rPr>
              <a:t>Natural </a:t>
            </a:r>
            <a:r>
              <a:rPr lang="it-IT" b="1" err="1">
                <a:solidFill>
                  <a:srgbClr val="FF0000"/>
                </a:solidFill>
              </a:rPr>
              <a:t>habitats</a:t>
            </a:r>
            <a:r>
              <a:rPr lang="it-IT" dirty="0"/>
              <a:t> are </a:t>
            </a:r>
            <a:r>
              <a:rPr lang="it-IT" err="1"/>
              <a:t>those</a:t>
            </a:r>
            <a:r>
              <a:rPr lang="it-IT" dirty="0"/>
              <a:t> </a:t>
            </a:r>
            <a:r>
              <a:rPr lang="it-IT" err="1"/>
              <a:t>identified</a:t>
            </a:r>
            <a:r>
              <a:rPr lang="it-IT" dirty="0"/>
              <a:t> in the </a:t>
            </a:r>
            <a:r>
              <a:rPr lang="it-IT" b="1" dirty="0"/>
              <a:t>Wild Birds Directive</a:t>
            </a:r>
            <a:r>
              <a:rPr lang="it-IT" dirty="0"/>
              <a:t> and the </a:t>
            </a:r>
            <a:r>
              <a:rPr lang="it-IT" b="1" err="1"/>
              <a:t>Habitats</a:t>
            </a:r>
            <a:r>
              <a:rPr lang="it-IT" b="1" dirty="0"/>
              <a:t> Directive </a:t>
            </a:r>
            <a:r>
              <a:rPr lang="it-IT" err="1"/>
              <a:t>but</a:t>
            </a:r>
            <a:r>
              <a:rPr lang="it-IT" dirty="0"/>
              <a:t> </a:t>
            </a:r>
            <a:r>
              <a:rPr lang="it-IT" err="1"/>
              <a:t>also</a:t>
            </a:r>
            <a:r>
              <a:rPr lang="it-IT" dirty="0"/>
              <a:t> in national nature </a:t>
            </a:r>
            <a:r>
              <a:rPr lang="it-IT" err="1"/>
              <a:t>conservation</a:t>
            </a:r>
            <a:r>
              <a:rPr lang="it-IT" dirty="0"/>
              <a:t> </a:t>
            </a:r>
            <a:r>
              <a:rPr lang="it-IT" err="1"/>
              <a:t>legislation</a:t>
            </a:r>
            <a:r>
              <a:rPr lang="it-IT" dirty="0"/>
              <a:t> </a:t>
            </a:r>
            <a:r>
              <a:rPr lang="it-IT" err="1"/>
              <a:t>having</a:t>
            </a:r>
            <a:r>
              <a:rPr lang="it-IT" dirty="0"/>
              <a:t> </a:t>
            </a:r>
            <a:r>
              <a:rPr lang="it-IT" err="1"/>
              <a:t>equivalent</a:t>
            </a:r>
            <a:r>
              <a:rPr lang="it-IT" dirty="0"/>
              <a:t> effect and </a:t>
            </a:r>
            <a:r>
              <a:rPr lang="it-IT" err="1"/>
              <a:t>aimed</a:t>
            </a:r>
            <a:r>
              <a:rPr lang="it-IT" dirty="0"/>
              <a:t> </a:t>
            </a:r>
            <a:r>
              <a:rPr lang="it-IT" err="1"/>
              <a:t>at</a:t>
            </a:r>
            <a:r>
              <a:rPr lang="it-IT" dirty="0"/>
              <a:t> </a:t>
            </a:r>
            <a:r>
              <a:rPr lang="it-IT" err="1"/>
              <a:t>adapting</a:t>
            </a:r>
            <a:r>
              <a:rPr lang="it-IT" dirty="0"/>
              <a:t> </a:t>
            </a:r>
            <a:r>
              <a:rPr lang="it-IT" err="1"/>
              <a:t>domestic</a:t>
            </a:r>
            <a:r>
              <a:rPr lang="it-IT" dirty="0"/>
              <a:t> laws to some international Conventions to </a:t>
            </a:r>
            <a:r>
              <a:rPr lang="it-IT" err="1"/>
              <a:t>which</a:t>
            </a:r>
            <a:r>
              <a:rPr lang="it-IT" dirty="0"/>
              <a:t> the Community </a:t>
            </a:r>
            <a:r>
              <a:rPr lang="it-IT" err="1"/>
              <a:t>has</a:t>
            </a:r>
            <a:r>
              <a:rPr lang="it-IT" dirty="0"/>
              <a:t> </a:t>
            </a:r>
            <a:r>
              <a:rPr lang="it-IT" err="1"/>
              <a:t>acceded</a:t>
            </a:r>
            <a:r>
              <a:rPr lang="it-IT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04617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0D4A5-0B41-5E7D-E7B9-9A390B362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first </a:t>
            </a:r>
            <a:r>
              <a:rPr lang="it-IT" dirty="0" err="1"/>
              <a:t>category</a:t>
            </a:r>
            <a:r>
              <a:rPr lang="it-IT" dirty="0"/>
              <a:t> of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684DD4-F33A-9551-7948-4DD656EDD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Directive </a:t>
            </a:r>
            <a:r>
              <a:rPr lang="it-IT" dirty="0" err="1"/>
              <a:t>defines</a:t>
            </a:r>
            <a:r>
              <a:rPr lang="it-IT" dirty="0"/>
              <a:t> "</a:t>
            </a:r>
            <a:r>
              <a:rPr lang="it-IT" b="1" dirty="0" err="1"/>
              <a:t>significant</a:t>
            </a:r>
            <a:r>
              <a:rPr lang="it-IT" dirty="0"/>
              <a:t>" </a:t>
            </a:r>
            <a:r>
              <a:rPr lang="it-IT" dirty="0" err="1"/>
              <a:t>as</a:t>
            </a:r>
            <a:r>
              <a:rPr lang="it-IT" dirty="0"/>
              <a:t> the </a:t>
            </a:r>
            <a:r>
              <a:rPr lang="it-IT" dirty="0" err="1"/>
              <a:t>adverse</a:t>
            </a:r>
            <a:r>
              <a:rPr lang="it-IT" dirty="0"/>
              <a:t> effects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type</a:t>
            </a:r>
            <a:r>
              <a:rPr lang="it-IT" dirty="0"/>
              <a:t> of damage must </a:t>
            </a:r>
            <a:r>
              <a:rPr lang="it-IT" dirty="0" err="1"/>
              <a:t>have</a:t>
            </a:r>
            <a:r>
              <a:rPr lang="it-IT" dirty="0"/>
              <a:t> on the </a:t>
            </a:r>
            <a:r>
              <a:rPr lang="it-IT" b="1" dirty="0" err="1"/>
              <a:t>attainment</a:t>
            </a:r>
            <a:r>
              <a:rPr lang="it-IT" dirty="0"/>
              <a:t> or </a:t>
            </a:r>
            <a:r>
              <a:rPr lang="it-IT" b="1" dirty="0" err="1"/>
              <a:t>maintenance</a:t>
            </a:r>
            <a:r>
              <a:rPr lang="it-IT" dirty="0"/>
              <a:t> of the </a:t>
            </a:r>
            <a:r>
              <a:rPr lang="it-IT" dirty="0" err="1"/>
              <a:t>favorable</a:t>
            </a:r>
            <a:r>
              <a:rPr lang="it-IT" dirty="0"/>
              <a:t> </a:t>
            </a:r>
            <a:r>
              <a:rPr lang="it-IT" dirty="0" err="1"/>
              <a:t>conservation</a:t>
            </a:r>
            <a:r>
              <a:rPr lang="it-IT" dirty="0"/>
              <a:t> status of </a:t>
            </a:r>
            <a:r>
              <a:rPr lang="it-IT" dirty="0" err="1"/>
              <a:t>these</a:t>
            </a:r>
            <a:r>
              <a:rPr lang="it-IT" dirty="0"/>
              <a:t> </a:t>
            </a:r>
            <a:r>
              <a:rPr lang="it-IT" dirty="0" err="1"/>
              <a:t>species</a:t>
            </a:r>
            <a:r>
              <a:rPr lang="it-IT" dirty="0"/>
              <a:t> and </a:t>
            </a:r>
            <a:r>
              <a:rPr lang="it-IT" dirty="0" err="1"/>
              <a:t>habitats</a:t>
            </a:r>
            <a:r>
              <a:rPr lang="it-IT" dirty="0"/>
              <a:t>, for the </a:t>
            </a:r>
            <a:r>
              <a:rPr lang="it-IT" dirty="0" err="1"/>
              <a:t>purposes</a:t>
            </a:r>
            <a:r>
              <a:rPr lang="it-IT" dirty="0"/>
              <a:t> of the application of the Guidelines. 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further</a:t>
            </a:r>
            <a:r>
              <a:rPr lang="it-IT" dirty="0"/>
              <a:t> </a:t>
            </a:r>
            <a:r>
              <a:rPr lang="it-IT" dirty="0" err="1"/>
              <a:t>specifies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b="1" dirty="0" err="1"/>
              <a:t>magnitude</a:t>
            </a:r>
            <a:r>
              <a:rPr lang="it-IT" dirty="0"/>
              <a:t> of </a:t>
            </a:r>
            <a:r>
              <a:rPr lang="it-IT" dirty="0" err="1"/>
              <a:t>such</a:t>
            </a:r>
            <a:r>
              <a:rPr lang="it-IT" dirty="0"/>
              <a:t> effects must be </a:t>
            </a:r>
            <a:r>
              <a:rPr lang="it-IT" b="1" dirty="0" err="1"/>
              <a:t>assessed</a:t>
            </a:r>
            <a:r>
              <a:rPr lang="it-IT" dirty="0"/>
              <a:t> by </a:t>
            </a:r>
            <a:r>
              <a:rPr lang="it-IT" dirty="0" err="1"/>
              <a:t>reference</a:t>
            </a:r>
            <a:r>
              <a:rPr lang="it-IT" dirty="0"/>
              <a:t> to "</a:t>
            </a:r>
            <a:r>
              <a:rPr lang="it-IT" b="1" dirty="0"/>
              <a:t>baseline conditions</a:t>
            </a:r>
            <a:r>
              <a:rPr lang="it-IT" dirty="0"/>
              <a:t>," taking </a:t>
            </a:r>
            <a:r>
              <a:rPr lang="it-IT" dirty="0" err="1"/>
              <a:t>into</a:t>
            </a:r>
            <a:r>
              <a:rPr lang="it-IT" dirty="0"/>
              <a:t> account the </a:t>
            </a:r>
            <a:r>
              <a:rPr lang="it-IT" dirty="0" err="1"/>
              <a:t>criteria</a:t>
            </a:r>
            <a:r>
              <a:rPr lang="it-IT" dirty="0"/>
              <a:t> set out in </a:t>
            </a:r>
            <a:r>
              <a:rPr lang="it-IT" dirty="0" err="1"/>
              <a:t>Annex</a:t>
            </a:r>
            <a:r>
              <a:rPr lang="it-IT" dirty="0"/>
              <a:t> I" to the Directive </a:t>
            </a:r>
            <a:r>
              <a:rPr lang="it-IT" dirty="0" err="1"/>
              <a:t>itself</a:t>
            </a:r>
            <a:r>
              <a:rPr lang="it-IT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201028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EF9292-501F-1A15-A3F1-1260E5275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Directive 2004/35/EC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1C59F4-E381-9AD1-5713-65129047D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2004 Environmental Liability Directive to date </a:t>
            </a:r>
            <a:r>
              <a:rPr lang="it-IT" dirty="0" err="1"/>
              <a:t>represent</a:t>
            </a:r>
            <a:r>
              <a:rPr lang="it-IT" dirty="0"/>
              <a:t> the </a:t>
            </a:r>
            <a:r>
              <a:rPr lang="it-IT" b="1" dirty="0" err="1"/>
              <a:t>most</a:t>
            </a:r>
            <a:r>
              <a:rPr lang="it-IT" b="1" dirty="0"/>
              <a:t> </a:t>
            </a:r>
            <a:r>
              <a:rPr lang="it-IT" b="1" dirty="0" err="1"/>
              <a:t>advanced</a:t>
            </a:r>
            <a:r>
              <a:rPr lang="it-IT" b="1" dirty="0"/>
              <a:t> </a:t>
            </a:r>
            <a:r>
              <a:rPr lang="it-IT" b="1" dirty="0" err="1"/>
              <a:t>forms</a:t>
            </a:r>
            <a:r>
              <a:rPr lang="it-IT" b="1" dirty="0"/>
              <a:t> </a:t>
            </a:r>
            <a:r>
              <a:rPr lang="it-IT" dirty="0"/>
              <a:t>of positive </a:t>
            </a:r>
            <a:r>
              <a:rPr lang="it-IT" dirty="0" err="1"/>
              <a:t>harmonisation</a:t>
            </a:r>
            <a:r>
              <a:rPr lang="it-IT" dirty="0"/>
              <a:t> of </a:t>
            </a:r>
            <a:r>
              <a:rPr lang="it-IT" dirty="0" err="1"/>
              <a:t>sanctions</a:t>
            </a:r>
            <a:r>
              <a:rPr lang="it-IT" dirty="0"/>
              <a:t> in EU environmental law.</a:t>
            </a:r>
          </a:p>
          <a:p>
            <a:pPr marL="0" lvl="0" indent="0" algn="just">
              <a:buNone/>
            </a:pPr>
            <a:r>
              <a:rPr lang="it-IT" dirty="0" err="1">
                <a:solidFill>
                  <a:prstClr val="black"/>
                </a:solidFill>
              </a:rPr>
              <a:t>It</a:t>
            </a:r>
            <a:r>
              <a:rPr lang="it-IT" dirty="0">
                <a:solidFill>
                  <a:prstClr val="black"/>
                </a:solidFill>
              </a:rPr>
              <a:t> places </a:t>
            </a:r>
            <a:r>
              <a:rPr lang="it-IT" dirty="0" err="1">
                <a:solidFill>
                  <a:prstClr val="black"/>
                </a:solidFill>
              </a:rPr>
              <a:t>national</a:t>
            </a:r>
            <a:r>
              <a:rPr lang="it-IT" dirty="0">
                <a:solidFill>
                  <a:prstClr val="black"/>
                </a:solidFill>
              </a:rPr>
              <a:t> public authorities </a:t>
            </a:r>
            <a:r>
              <a:rPr lang="it-IT" b="1" dirty="0" err="1">
                <a:solidFill>
                  <a:prstClr val="black"/>
                </a:solidFill>
              </a:rPr>
              <a:t>at</a:t>
            </a:r>
            <a:r>
              <a:rPr lang="it-IT" b="1" dirty="0">
                <a:solidFill>
                  <a:prstClr val="black"/>
                </a:solidFill>
              </a:rPr>
              <a:t> the centre of enforcing </a:t>
            </a:r>
            <a:r>
              <a:rPr lang="it-IT" b="1" dirty="0" err="1">
                <a:solidFill>
                  <a:prstClr val="black"/>
                </a:solidFill>
              </a:rPr>
              <a:t>civil</a:t>
            </a:r>
            <a:r>
              <a:rPr lang="it-IT" b="1" dirty="0">
                <a:solidFill>
                  <a:prstClr val="black"/>
                </a:solidFill>
              </a:rPr>
              <a:t> </a:t>
            </a:r>
            <a:r>
              <a:rPr lang="it-IT" b="1" dirty="0" err="1">
                <a:solidFill>
                  <a:prstClr val="black"/>
                </a:solidFill>
              </a:rPr>
              <a:t>sanctions</a:t>
            </a:r>
            <a:r>
              <a:rPr lang="it-IT" b="1" dirty="0">
                <a:solidFill>
                  <a:prstClr val="black"/>
                </a:solidFill>
              </a:rPr>
              <a:t> for </a:t>
            </a:r>
            <a:r>
              <a:rPr lang="it-IT" b="1" dirty="0" err="1">
                <a:solidFill>
                  <a:prstClr val="black"/>
                </a:solidFill>
              </a:rPr>
              <a:t>breach</a:t>
            </a:r>
            <a:r>
              <a:rPr lang="it-IT" b="1" dirty="0">
                <a:solidFill>
                  <a:prstClr val="black"/>
                </a:solidFill>
              </a:rPr>
              <a:t> of EU environmental law.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6423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0D4A5-0B41-5E7D-E7B9-9A390B362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first </a:t>
            </a:r>
            <a:r>
              <a:rPr lang="it-IT" dirty="0" err="1"/>
              <a:t>category</a:t>
            </a:r>
            <a:r>
              <a:rPr lang="it-IT" dirty="0"/>
              <a:t> of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684DD4-F33A-9551-7948-4DD656EDD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err="1"/>
              <a:t>According</a:t>
            </a:r>
            <a:r>
              <a:rPr lang="it-IT" dirty="0"/>
              <a:t> to the </a:t>
            </a:r>
            <a:r>
              <a:rPr lang="it-IT" err="1"/>
              <a:t>provisions</a:t>
            </a:r>
            <a:r>
              <a:rPr lang="it-IT" dirty="0"/>
              <a:t> of </a:t>
            </a:r>
            <a:r>
              <a:rPr lang="it-IT" err="1"/>
              <a:t>this</a:t>
            </a:r>
            <a:r>
              <a:rPr lang="it-IT" dirty="0"/>
              <a:t> </a:t>
            </a:r>
            <a:r>
              <a:rPr lang="it-IT" err="1"/>
              <a:t>document</a:t>
            </a:r>
            <a:r>
              <a:rPr lang="it-IT" dirty="0"/>
              <a:t>, the </a:t>
            </a:r>
            <a:r>
              <a:rPr lang="it-IT" b="1" err="1"/>
              <a:t>significant</a:t>
            </a:r>
            <a:r>
              <a:rPr lang="it-IT" b="1" dirty="0"/>
              <a:t> </a:t>
            </a:r>
            <a:r>
              <a:rPr lang="it-IT" b="1" err="1"/>
              <a:t>character</a:t>
            </a:r>
            <a:r>
              <a:rPr lang="it-IT" b="1" dirty="0"/>
              <a:t> </a:t>
            </a:r>
            <a:r>
              <a:rPr lang="it-IT" dirty="0"/>
              <a:t>of an impairment </a:t>
            </a:r>
            <a:r>
              <a:rPr lang="it-IT" err="1"/>
              <a:t>is</a:t>
            </a:r>
            <a:r>
              <a:rPr lang="it-IT" dirty="0"/>
              <a:t> to be </a:t>
            </a:r>
            <a:r>
              <a:rPr lang="it-IT" err="1"/>
              <a:t>assessed</a:t>
            </a:r>
            <a:r>
              <a:rPr lang="it-IT" dirty="0"/>
              <a:t> by </a:t>
            </a:r>
            <a:r>
              <a:rPr lang="it-IT" err="1"/>
              <a:t>reference</a:t>
            </a:r>
            <a:r>
              <a:rPr lang="it-IT" dirty="0"/>
              <a:t> to </a:t>
            </a:r>
            <a:r>
              <a:rPr lang="it-IT" err="1"/>
              <a:t>t</a:t>
            </a:r>
            <a:r>
              <a:rPr lang="it-IT" b="1" err="1"/>
              <a:t>hree</a:t>
            </a:r>
            <a:r>
              <a:rPr lang="it-IT" b="1" dirty="0"/>
              <a:t> </a:t>
            </a:r>
            <a:r>
              <a:rPr lang="it-IT" b="1" err="1"/>
              <a:t>elements</a:t>
            </a:r>
            <a:r>
              <a:rPr lang="it-IT" b="1" dirty="0"/>
              <a:t>: </a:t>
            </a:r>
          </a:p>
          <a:p>
            <a:pPr marL="0" indent="0">
              <a:buNone/>
            </a:pPr>
            <a:r>
              <a:rPr lang="it-IT" dirty="0"/>
              <a:t>1) the </a:t>
            </a:r>
            <a:r>
              <a:rPr lang="it-IT" dirty="0" err="1"/>
              <a:t>conservation</a:t>
            </a:r>
            <a:r>
              <a:rPr lang="it-IT" dirty="0"/>
              <a:t> status </a:t>
            </a:r>
            <a:r>
              <a:rPr lang="it-IT" dirty="0" err="1"/>
              <a:t>at</a:t>
            </a:r>
            <a:r>
              <a:rPr lang="it-IT" dirty="0"/>
              <a:t> the time of the impairment; </a:t>
            </a:r>
          </a:p>
          <a:p>
            <a:pPr marL="0" indent="0">
              <a:buNone/>
            </a:pPr>
            <a:r>
              <a:rPr lang="it-IT" dirty="0"/>
              <a:t>2) the services </a:t>
            </a:r>
            <a:r>
              <a:rPr lang="it-IT" err="1"/>
              <a:t>provided</a:t>
            </a:r>
            <a:r>
              <a:rPr lang="it-IT" dirty="0"/>
              <a:t> by the </a:t>
            </a:r>
            <a:r>
              <a:rPr lang="it-IT" err="1"/>
              <a:t>associated</a:t>
            </a:r>
            <a:r>
              <a:rPr lang="it-IT" dirty="0"/>
              <a:t> </a:t>
            </a:r>
            <a:r>
              <a:rPr lang="it-IT" err="1"/>
              <a:t>recreational</a:t>
            </a:r>
            <a:r>
              <a:rPr lang="it-IT" dirty="0"/>
              <a:t> </a:t>
            </a:r>
            <a:r>
              <a:rPr lang="it-IT" err="1"/>
              <a:t>values</a:t>
            </a:r>
            <a:r>
              <a:rPr lang="it-IT" dirty="0"/>
              <a:t>; </a:t>
            </a:r>
          </a:p>
          <a:p>
            <a:pPr marL="0" indent="0">
              <a:buNone/>
            </a:pPr>
            <a:r>
              <a:rPr lang="it-IT" dirty="0"/>
              <a:t>3) the </a:t>
            </a:r>
            <a:r>
              <a:rPr lang="it-IT" dirty="0" err="1"/>
              <a:t>capacity</a:t>
            </a:r>
            <a:r>
              <a:rPr lang="it-IT" dirty="0"/>
              <a:t> for </a:t>
            </a:r>
            <a:r>
              <a:rPr lang="it-IT" dirty="0" err="1"/>
              <a:t>natural</a:t>
            </a:r>
            <a:r>
              <a:rPr lang="it-IT" dirty="0"/>
              <a:t> </a:t>
            </a:r>
            <a:r>
              <a:rPr lang="it-IT" dirty="0" err="1"/>
              <a:t>regeneration</a:t>
            </a:r>
            <a:r>
              <a:rPr lang="it-IT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7852077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0D4A5-0B41-5E7D-E7B9-9A390B362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first </a:t>
            </a:r>
            <a:r>
              <a:rPr lang="it-IT" dirty="0" err="1"/>
              <a:t>category</a:t>
            </a:r>
            <a:r>
              <a:rPr lang="it-IT" dirty="0"/>
              <a:t> of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684DD4-F33A-9551-7948-4DD656EDD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 </a:t>
            </a:r>
            <a:r>
              <a:rPr lang="it-IT" err="1"/>
              <a:t>While</a:t>
            </a:r>
            <a:r>
              <a:rPr lang="it-IT" dirty="0"/>
              <a:t>, </a:t>
            </a:r>
            <a:r>
              <a:rPr lang="it-IT" err="1"/>
              <a:t>conversely</a:t>
            </a:r>
            <a:r>
              <a:rPr lang="it-IT" dirty="0"/>
              <a:t>, the following </a:t>
            </a:r>
            <a:r>
              <a:rPr lang="it-IT" b="1" err="1"/>
              <a:t>should</a:t>
            </a:r>
            <a:r>
              <a:rPr lang="it-IT" b="1" dirty="0"/>
              <a:t> </a:t>
            </a:r>
            <a:r>
              <a:rPr lang="it-IT" b="1" err="1"/>
              <a:t>not</a:t>
            </a:r>
            <a:r>
              <a:rPr lang="it-IT" b="1" dirty="0"/>
              <a:t> be </a:t>
            </a:r>
            <a:r>
              <a:rPr lang="it-IT" b="1" err="1"/>
              <a:t>considered</a:t>
            </a:r>
            <a:r>
              <a:rPr lang="it-IT" b="1" dirty="0"/>
              <a:t> </a:t>
            </a:r>
            <a:r>
              <a:rPr lang="it-IT" b="1" err="1"/>
              <a:t>as</a:t>
            </a:r>
            <a:r>
              <a:rPr lang="it-IT" b="1" dirty="0"/>
              <a:t> </a:t>
            </a:r>
            <a:r>
              <a:rPr lang="it-IT" b="1" err="1"/>
              <a:t>significant</a:t>
            </a:r>
            <a:r>
              <a:rPr lang="it-IT" b="1" dirty="0"/>
              <a:t>: </a:t>
            </a:r>
          </a:p>
          <a:p>
            <a:r>
              <a:rPr lang="it-IT" err="1"/>
              <a:t>adverse</a:t>
            </a:r>
            <a:r>
              <a:rPr lang="it-IT" dirty="0"/>
              <a:t> </a:t>
            </a:r>
            <a:r>
              <a:rPr lang="it-IT" err="1"/>
              <a:t>changes</a:t>
            </a:r>
            <a:r>
              <a:rPr lang="it-IT" dirty="0"/>
              <a:t> </a:t>
            </a:r>
            <a:r>
              <a:rPr lang="it-IT" err="1"/>
              <a:t>that</a:t>
            </a:r>
            <a:r>
              <a:rPr lang="it-IT" dirty="0"/>
              <a:t> are </a:t>
            </a:r>
            <a:r>
              <a:rPr lang="it-IT" err="1"/>
              <a:t>less</a:t>
            </a:r>
            <a:r>
              <a:rPr lang="it-IT" dirty="0"/>
              <a:t> </a:t>
            </a:r>
            <a:r>
              <a:rPr lang="it-IT" err="1"/>
              <a:t>than</a:t>
            </a:r>
            <a:r>
              <a:rPr lang="it-IT" dirty="0"/>
              <a:t> </a:t>
            </a:r>
            <a:r>
              <a:rPr lang="it-IT" err="1"/>
              <a:t>natural</a:t>
            </a:r>
            <a:r>
              <a:rPr lang="it-IT" dirty="0"/>
              <a:t> </a:t>
            </a:r>
            <a:r>
              <a:rPr lang="it-IT" err="1"/>
              <a:t>fluctuations</a:t>
            </a:r>
            <a:r>
              <a:rPr lang="it-IT" dirty="0"/>
              <a:t>; </a:t>
            </a:r>
          </a:p>
          <a:p>
            <a:r>
              <a:rPr lang="it-IT" err="1"/>
              <a:t>adverse</a:t>
            </a:r>
            <a:r>
              <a:rPr lang="it-IT" dirty="0"/>
              <a:t> </a:t>
            </a:r>
            <a:r>
              <a:rPr lang="it-IT" err="1"/>
              <a:t>changes</a:t>
            </a:r>
            <a:r>
              <a:rPr lang="it-IT" dirty="0"/>
              <a:t> due to </a:t>
            </a:r>
            <a:r>
              <a:rPr lang="it-IT" err="1"/>
              <a:t>natural</a:t>
            </a:r>
            <a:r>
              <a:rPr lang="it-IT" dirty="0"/>
              <a:t> </a:t>
            </a:r>
            <a:r>
              <a:rPr lang="it-IT" err="1"/>
              <a:t>causes</a:t>
            </a:r>
            <a:r>
              <a:rPr lang="it-IT" dirty="0"/>
              <a:t> or </a:t>
            </a:r>
            <a:r>
              <a:rPr lang="it-IT" err="1"/>
              <a:t>resulting</a:t>
            </a:r>
            <a:r>
              <a:rPr lang="it-IT" dirty="0"/>
              <a:t> from interventions related to normal site management; </a:t>
            </a:r>
          </a:p>
          <a:p>
            <a:r>
              <a:rPr lang="it-IT" dirty="0" err="1"/>
              <a:t>damage</a:t>
            </a:r>
            <a:r>
              <a:rPr lang="it-IT" dirty="0"/>
              <a:t> to </a:t>
            </a:r>
            <a:r>
              <a:rPr lang="it-IT" dirty="0" err="1"/>
              <a:t>species</a:t>
            </a:r>
            <a:r>
              <a:rPr lang="it-IT" dirty="0"/>
              <a:t> or </a:t>
            </a:r>
            <a:r>
              <a:rPr lang="it-IT" dirty="0" err="1"/>
              <a:t>habitats</a:t>
            </a:r>
            <a:r>
              <a:rPr lang="it-IT" dirty="0"/>
              <a:t> for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established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</a:t>
            </a:r>
            <a:r>
              <a:rPr lang="it-IT" dirty="0" err="1"/>
              <a:t>restore</a:t>
            </a:r>
            <a:r>
              <a:rPr lang="it-IT" dirty="0"/>
              <a:t> </a:t>
            </a:r>
            <a:r>
              <a:rPr lang="it-IT" dirty="0" err="1"/>
              <a:t>themselves</a:t>
            </a:r>
            <a:r>
              <a:rPr lang="it-IT" dirty="0"/>
              <a:t> within a </a:t>
            </a:r>
            <a:r>
              <a:rPr lang="it-IT" b="1" dirty="0"/>
              <a:t>short time</a:t>
            </a:r>
            <a:r>
              <a:rPr lang="it-IT" dirty="0"/>
              <a:t> and </a:t>
            </a:r>
            <a:r>
              <a:rPr lang="it-IT" b="1" dirty="0"/>
              <a:t>without intervention</a:t>
            </a:r>
            <a:r>
              <a:rPr lang="it-IT" dirty="0"/>
              <a:t>, either to their original condition or to </a:t>
            </a:r>
            <a:r>
              <a:rPr lang="it-IT" dirty="0" err="1"/>
              <a:t>conditions</a:t>
            </a:r>
            <a:r>
              <a:rPr lang="it-IT" dirty="0"/>
              <a:t> </a:t>
            </a:r>
            <a:r>
              <a:rPr lang="it-IT" dirty="0" err="1"/>
              <a:t>deemed</a:t>
            </a:r>
            <a:r>
              <a:rPr lang="it-IT" dirty="0"/>
              <a:t> </a:t>
            </a:r>
            <a:r>
              <a:rPr lang="it-IT" dirty="0" err="1"/>
              <a:t>equivalent</a:t>
            </a:r>
            <a:r>
              <a:rPr lang="it-IT" dirty="0"/>
              <a:t> or superior. </a:t>
            </a:r>
          </a:p>
        </p:txBody>
      </p:sp>
    </p:spTree>
    <p:extLst>
      <p:ext uri="{BB962C8B-B14F-4D97-AF65-F5344CB8AC3E}">
        <p14:creationId xmlns:p14="http://schemas.microsoft.com/office/powerpoint/2010/main" val="8570310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0D4A5-0B41-5E7D-E7B9-9A390B362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second </a:t>
            </a:r>
            <a:r>
              <a:rPr lang="it-IT" dirty="0" err="1"/>
              <a:t>category</a:t>
            </a:r>
            <a:r>
              <a:rPr lang="it-IT" dirty="0"/>
              <a:t> of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684DD4-F33A-9551-7948-4DD656EDD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b="1" dirty="0"/>
              <a:t>second</a:t>
            </a:r>
            <a:r>
              <a:rPr lang="it-IT" dirty="0"/>
              <a:t> </a:t>
            </a:r>
            <a:r>
              <a:rPr lang="it-IT" dirty="0" err="1"/>
              <a:t>category</a:t>
            </a:r>
            <a:r>
              <a:rPr lang="it-IT" dirty="0"/>
              <a:t> of </a:t>
            </a:r>
            <a:r>
              <a:rPr lang="it-IT" b="1" dirty="0" err="1"/>
              <a:t>damage</a:t>
            </a:r>
            <a:r>
              <a:rPr lang="it-IT" dirty="0"/>
              <a:t> </a:t>
            </a:r>
            <a:r>
              <a:rPr lang="it-IT" dirty="0" err="1"/>
              <a:t>regulated</a:t>
            </a:r>
            <a:r>
              <a:rPr lang="it-IT" dirty="0"/>
              <a:t> by the Directive,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affecting</a:t>
            </a:r>
            <a:r>
              <a:rPr lang="it-IT" dirty="0"/>
              <a:t> </a:t>
            </a:r>
            <a:r>
              <a:rPr lang="it-IT" b="1" dirty="0"/>
              <a:t>water</a:t>
            </a:r>
            <a:r>
              <a:rPr lang="it-IT" dirty="0"/>
              <a:t>,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described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follows: </a:t>
            </a:r>
            <a:endParaRPr lang="it-IT"/>
          </a:p>
          <a:p>
            <a:pPr marL="0" indent="0">
              <a:buNone/>
            </a:pPr>
            <a:r>
              <a:rPr lang="it-IT" dirty="0"/>
              <a:t>"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damage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significantly</a:t>
            </a:r>
            <a:r>
              <a:rPr lang="it-IT" dirty="0"/>
              <a:t> </a:t>
            </a:r>
            <a:r>
              <a:rPr lang="it-IT" dirty="0" err="1"/>
              <a:t>adversely</a:t>
            </a:r>
            <a:r>
              <a:rPr lang="it-IT" dirty="0"/>
              <a:t> </a:t>
            </a:r>
            <a:r>
              <a:rPr lang="it-IT" dirty="0" err="1"/>
              <a:t>affects</a:t>
            </a:r>
            <a:r>
              <a:rPr lang="it-IT" dirty="0"/>
              <a:t> the </a:t>
            </a:r>
            <a:r>
              <a:rPr lang="it-IT" dirty="0" err="1"/>
              <a:t>ecological</a:t>
            </a:r>
            <a:r>
              <a:rPr lang="it-IT" dirty="0"/>
              <a:t>, </a:t>
            </a:r>
            <a:r>
              <a:rPr lang="it-IT" dirty="0" err="1"/>
              <a:t>chemical</a:t>
            </a:r>
            <a:r>
              <a:rPr lang="it-IT" dirty="0"/>
              <a:t> and/or quantitative status and </a:t>
            </a:r>
            <a:r>
              <a:rPr lang="it-IT" dirty="0" err="1"/>
              <a:t>potential</a:t>
            </a:r>
            <a:r>
              <a:rPr lang="it-IT" dirty="0"/>
              <a:t> of </a:t>
            </a:r>
            <a:r>
              <a:rPr lang="it-IT" dirty="0" err="1"/>
              <a:t>surface</a:t>
            </a:r>
            <a:r>
              <a:rPr lang="it-IT" dirty="0"/>
              <a:t> water and </a:t>
            </a:r>
            <a:r>
              <a:rPr lang="it-IT" dirty="0" err="1"/>
              <a:t>groundwater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defined</a:t>
            </a:r>
            <a:r>
              <a:rPr lang="it-IT" dirty="0"/>
              <a:t> and </a:t>
            </a:r>
            <a:r>
              <a:rPr lang="it-IT" dirty="0" err="1"/>
              <a:t>regulated</a:t>
            </a:r>
            <a:r>
              <a:rPr lang="it-IT" dirty="0"/>
              <a:t> by Directive 2000/60/EC." </a:t>
            </a:r>
          </a:p>
        </p:txBody>
      </p:sp>
    </p:spTree>
    <p:extLst>
      <p:ext uri="{BB962C8B-B14F-4D97-AF65-F5344CB8AC3E}">
        <p14:creationId xmlns:p14="http://schemas.microsoft.com/office/powerpoint/2010/main" val="17134523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0D4A5-0B41-5E7D-E7B9-9A390B362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third</a:t>
            </a:r>
            <a:r>
              <a:rPr lang="it-IT" dirty="0"/>
              <a:t> </a:t>
            </a:r>
            <a:r>
              <a:rPr lang="it-IT" dirty="0" err="1"/>
              <a:t>category</a:t>
            </a:r>
            <a:r>
              <a:rPr lang="it-IT" dirty="0"/>
              <a:t> of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684DD4-F33A-9551-7948-4DD656EDD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b="1" err="1"/>
              <a:t>third</a:t>
            </a:r>
            <a:r>
              <a:rPr lang="it-IT" dirty="0"/>
              <a:t> </a:t>
            </a:r>
            <a:r>
              <a:rPr lang="it-IT" err="1"/>
              <a:t>category</a:t>
            </a:r>
            <a:r>
              <a:rPr lang="it-IT" dirty="0"/>
              <a:t> of </a:t>
            </a:r>
            <a:r>
              <a:rPr lang="it-IT" err="1"/>
              <a:t>harm</a:t>
            </a:r>
            <a:r>
              <a:rPr lang="it-IT" dirty="0"/>
              <a:t> </a:t>
            </a:r>
            <a:r>
              <a:rPr lang="it-IT" err="1"/>
              <a:t>covered</a:t>
            </a:r>
            <a:r>
              <a:rPr lang="it-IT" dirty="0"/>
              <a:t> by </a:t>
            </a:r>
            <a:r>
              <a:rPr lang="it-IT" err="1"/>
              <a:t>this</a:t>
            </a:r>
            <a:r>
              <a:rPr lang="it-IT" dirty="0"/>
              <a:t> framework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b="1" err="1"/>
              <a:t>soil</a:t>
            </a:r>
            <a:r>
              <a:rPr lang="it-IT" b="1" dirty="0"/>
              <a:t> </a:t>
            </a:r>
            <a:r>
              <a:rPr lang="it-IT" b="1" err="1"/>
              <a:t>damage</a:t>
            </a:r>
            <a:r>
              <a:rPr lang="it-IT" dirty="0"/>
              <a:t>. </a:t>
            </a:r>
            <a:endParaRPr lang="it-IT"/>
          </a:p>
          <a:p>
            <a:pPr marL="0" indent="0">
              <a:buNone/>
            </a:pPr>
            <a:r>
              <a:rPr lang="it-IT" err="1"/>
              <a:t>It</a:t>
            </a:r>
            <a:r>
              <a:rPr lang="it-IT" dirty="0"/>
              <a:t>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err="1"/>
              <a:t>described</a:t>
            </a:r>
            <a:r>
              <a:rPr lang="it-IT" dirty="0"/>
              <a:t> </a:t>
            </a:r>
            <a:r>
              <a:rPr lang="it-IT" err="1"/>
              <a:t>as</a:t>
            </a:r>
            <a:r>
              <a:rPr lang="it-IT" dirty="0"/>
              <a:t>: </a:t>
            </a:r>
            <a:endParaRPr lang="it-IT"/>
          </a:p>
          <a:p>
            <a:pPr marL="0" indent="0" algn="ctr">
              <a:buNone/>
            </a:pPr>
            <a:r>
              <a:rPr lang="it-IT" dirty="0"/>
              <a:t>"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harm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consists</a:t>
            </a:r>
            <a:r>
              <a:rPr lang="it-IT" dirty="0"/>
              <a:t> of </a:t>
            </a:r>
            <a:r>
              <a:rPr lang="it-IT" dirty="0" err="1"/>
              <a:t>contamination</a:t>
            </a:r>
            <a:r>
              <a:rPr lang="it-IT" dirty="0"/>
              <a:t> of </a:t>
            </a:r>
            <a:r>
              <a:rPr lang="it-IT" dirty="0" err="1"/>
              <a:t>land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creates</a:t>
            </a:r>
            <a:r>
              <a:rPr lang="it-IT" dirty="0"/>
              <a:t> a </a:t>
            </a:r>
            <a:r>
              <a:rPr lang="it-IT" dirty="0" err="1"/>
              <a:t>significant</a:t>
            </a:r>
            <a:r>
              <a:rPr lang="it-IT" dirty="0"/>
              <a:t> risk of </a:t>
            </a:r>
            <a:r>
              <a:rPr lang="it-IT" dirty="0" err="1"/>
              <a:t>adverse</a:t>
            </a:r>
            <a:r>
              <a:rPr lang="it-IT" dirty="0"/>
              <a:t> </a:t>
            </a:r>
            <a:r>
              <a:rPr lang="it-IT" dirty="0" err="1"/>
              <a:t>effects</a:t>
            </a:r>
            <a:r>
              <a:rPr lang="it-IT" dirty="0"/>
              <a:t> on human health </a:t>
            </a:r>
            <a:r>
              <a:rPr lang="it-IT" dirty="0" err="1"/>
              <a:t>as</a:t>
            </a:r>
            <a:r>
              <a:rPr lang="it-IT" dirty="0"/>
              <a:t> a </a:t>
            </a:r>
            <a:r>
              <a:rPr lang="it-IT" dirty="0" err="1"/>
              <a:t>result</a:t>
            </a:r>
            <a:r>
              <a:rPr lang="it-IT" dirty="0"/>
              <a:t> of the </a:t>
            </a:r>
            <a:r>
              <a:rPr lang="it-IT" dirty="0" err="1"/>
              <a:t>direct</a:t>
            </a:r>
            <a:r>
              <a:rPr lang="it-IT" dirty="0"/>
              <a:t> or </a:t>
            </a:r>
            <a:r>
              <a:rPr lang="it-IT" dirty="0" err="1"/>
              <a:t>indirect</a:t>
            </a:r>
            <a:r>
              <a:rPr lang="it-IT" dirty="0"/>
              <a:t> </a:t>
            </a:r>
            <a:r>
              <a:rPr lang="it-IT" dirty="0" err="1"/>
              <a:t>introduction</a:t>
            </a:r>
            <a:r>
              <a:rPr lang="it-IT" dirty="0"/>
              <a:t> of </a:t>
            </a:r>
            <a:r>
              <a:rPr lang="it-IT" dirty="0" err="1"/>
              <a:t>substances</a:t>
            </a:r>
            <a:r>
              <a:rPr lang="it-IT" dirty="0"/>
              <a:t>, </a:t>
            </a:r>
            <a:r>
              <a:rPr lang="it-IT" dirty="0" err="1"/>
              <a:t>preparations</a:t>
            </a:r>
            <a:r>
              <a:rPr lang="it-IT" dirty="0"/>
              <a:t>, </a:t>
            </a:r>
            <a:r>
              <a:rPr lang="it-IT" dirty="0" err="1"/>
              <a:t>organisms</a:t>
            </a:r>
            <a:r>
              <a:rPr lang="it-IT" dirty="0"/>
              <a:t> or </a:t>
            </a:r>
            <a:r>
              <a:rPr lang="it-IT" dirty="0" err="1"/>
              <a:t>microorganisms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the </a:t>
            </a:r>
            <a:r>
              <a:rPr lang="it-IT" dirty="0" err="1"/>
              <a:t>soil</a:t>
            </a:r>
            <a:r>
              <a:rPr lang="it-IT" dirty="0"/>
              <a:t>, ground or </a:t>
            </a:r>
            <a:r>
              <a:rPr lang="it-IT" dirty="0" err="1"/>
              <a:t>subsoil</a:t>
            </a:r>
            <a:r>
              <a:rPr lang="it-IT" dirty="0"/>
              <a:t>." </a:t>
            </a:r>
          </a:p>
        </p:txBody>
      </p:sp>
    </p:spTree>
    <p:extLst>
      <p:ext uri="{BB962C8B-B14F-4D97-AF65-F5344CB8AC3E}">
        <p14:creationId xmlns:p14="http://schemas.microsoft.com/office/powerpoint/2010/main" val="28057910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0D4A5-0B41-5E7D-E7B9-9A390B362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third</a:t>
            </a:r>
            <a:r>
              <a:rPr lang="it-IT" dirty="0"/>
              <a:t> </a:t>
            </a:r>
            <a:r>
              <a:rPr lang="it-IT" dirty="0" err="1"/>
              <a:t>category</a:t>
            </a:r>
            <a:r>
              <a:rPr lang="it-IT" dirty="0"/>
              <a:t> of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684DD4-F33A-9551-7948-4DD656EDD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 The </a:t>
            </a:r>
            <a:r>
              <a:rPr lang="it-IT" b="1" dirty="0"/>
              <a:t>scope</a:t>
            </a:r>
            <a:r>
              <a:rPr lang="it-IT" dirty="0"/>
              <a:t> of </a:t>
            </a:r>
            <a:r>
              <a:rPr lang="it-IT" err="1"/>
              <a:t>protection</a:t>
            </a:r>
            <a:r>
              <a:rPr lang="it-IT" dirty="0"/>
              <a:t> </a:t>
            </a:r>
            <a:r>
              <a:rPr lang="it-IT" err="1"/>
              <a:t>here</a:t>
            </a:r>
            <a:r>
              <a:rPr lang="it-IT" dirty="0"/>
              <a:t>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b="1" dirty="0"/>
              <a:t>limited to </a:t>
            </a:r>
            <a:r>
              <a:rPr lang="it-IT" b="1" err="1"/>
              <a:t>pollution</a:t>
            </a:r>
            <a:r>
              <a:rPr lang="it-IT" b="1" dirty="0"/>
              <a:t> </a:t>
            </a:r>
            <a:r>
              <a:rPr lang="it-IT" b="1" err="1"/>
              <a:t>that</a:t>
            </a:r>
            <a:r>
              <a:rPr lang="it-IT" b="1" dirty="0"/>
              <a:t> </a:t>
            </a:r>
            <a:r>
              <a:rPr lang="it-IT" b="1" err="1"/>
              <a:t>produces</a:t>
            </a:r>
            <a:r>
              <a:rPr lang="it-IT" b="1" dirty="0"/>
              <a:t> a risk to human health</a:t>
            </a:r>
            <a:r>
              <a:rPr lang="it-IT" dirty="0"/>
              <a:t>, </a:t>
            </a:r>
            <a:r>
              <a:rPr lang="it-IT" err="1"/>
              <a:t>excluding</a:t>
            </a:r>
            <a:r>
              <a:rPr lang="it-IT" dirty="0"/>
              <a:t>, for </a:t>
            </a:r>
            <a:r>
              <a:rPr lang="it-IT" err="1"/>
              <a:t>example</a:t>
            </a:r>
            <a:r>
              <a:rPr lang="it-IT" dirty="0"/>
              <a:t>, </a:t>
            </a:r>
            <a:r>
              <a:rPr lang="it-IT" err="1"/>
              <a:t>soil</a:t>
            </a:r>
            <a:r>
              <a:rPr lang="it-IT" dirty="0"/>
              <a:t> </a:t>
            </a:r>
            <a:r>
              <a:rPr lang="it-IT" err="1"/>
              <a:t>erosion</a:t>
            </a:r>
            <a:r>
              <a:rPr lang="it-IT" dirty="0"/>
              <a:t> and </a:t>
            </a:r>
            <a:r>
              <a:rPr lang="it-IT" err="1"/>
              <a:t>hydrogeological</a:t>
            </a:r>
            <a:r>
              <a:rPr lang="it-IT" dirty="0"/>
              <a:t> disruption.</a:t>
            </a:r>
          </a:p>
        </p:txBody>
      </p:sp>
    </p:spTree>
    <p:extLst>
      <p:ext uri="{BB962C8B-B14F-4D97-AF65-F5344CB8AC3E}">
        <p14:creationId xmlns:p14="http://schemas.microsoft.com/office/powerpoint/2010/main" val="42774036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573561-EFFF-A4BA-449D-BC8C7595B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preventive </a:t>
            </a:r>
            <a:r>
              <a:rPr lang="it-IT" dirty="0" err="1"/>
              <a:t>function</a:t>
            </a:r>
            <a:r>
              <a:rPr lang="it-IT" dirty="0"/>
              <a:t> of the ELD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1F0B45-142C-4A15-6A21-BD90F2C32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In </a:t>
            </a:r>
            <a:r>
              <a:rPr lang="it-IT" err="1"/>
              <a:t>view</a:t>
            </a:r>
            <a:r>
              <a:rPr lang="it-IT" dirty="0"/>
              <a:t> of the </a:t>
            </a:r>
            <a:r>
              <a:rPr lang="it-IT" b="1" dirty="0"/>
              <a:t>preventive </a:t>
            </a:r>
            <a:r>
              <a:rPr lang="it-IT" b="1" err="1"/>
              <a:t>function</a:t>
            </a:r>
            <a:r>
              <a:rPr lang="it-IT" dirty="0"/>
              <a:t>, the liability system </a:t>
            </a:r>
            <a:r>
              <a:rPr lang="it-IT" err="1"/>
              <a:t>outlined</a:t>
            </a:r>
            <a:r>
              <a:rPr lang="it-IT" dirty="0"/>
              <a:t> in the Directive </a:t>
            </a:r>
            <a:r>
              <a:rPr lang="it-IT" err="1"/>
              <a:t>applies</a:t>
            </a:r>
            <a:r>
              <a:rPr lang="it-IT" dirty="0"/>
              <a:t> </a:t>
            </a:r>
            <a:r>
              <a:rPr lang="it-IT" b="1" err="1"/>
              <a:t>not</a:t>
            </a:r>
            <a:r>
              <a:rPr lang="it-IT" b="1" dirty="0"/>
              <a:t> </a:t>
            </a:r>
            <a:r>
              <a:rPr lang="it-IT" b="1" err="1"/>
              <a:t>only</a:t>
            </a:r>
            <a:r>
              <a:rPr lang="it-IT" b="1" dirty="0"/>
              <a:t> in the event of </a:t>
            </a:r>
            <a:r>
              <a:rPr lang="it-IT" b="1" err="1"/>
              <a:t>damage</a:t>
            </a:r>
            <a:r>
              <a:rPr lang="it-IT" dirty="0"/>
              <a:t>, </a:t>
            </a:r>
            <a:r>
              <a:rPr lang="it-IT" err="1"/>
              <a:t>but</a:t>
            </a:r>
            <a:r>
              <a:rPr lang="it-IT" dirty="0"/>
              <a:t> </a:t>
            </a:r>
            <a:r>
              <a:rPr lang="it-IT" err="1"/>
              <a:t>also</a:t>
            </a:r>
            <a:r>
              <a:rPr lang="it-IT" dirty="0"/>
              <a:t> to </a:t>
            </a:r>
            <a:r>
              <a:rPr lang="it-IT" err="1"/>
              <a:t>a</a:t>
            </a:r>
            <a:r>
              <a:rPr lang="it-IT" b="1" err="1"/>
              <a:t>ny</a:t>
            </a:r>
            <a:r>
              <a:rPr lang="it-IT" b="1" dirty="0"/>
              <a:t> </a:t>
            </a:r>
            <a:r>
              <a:rPr lang="it-IT" b="1" err="1"/>
              <a:t>imminent</a:t>
            </a:r>
            <a:r>
              <a:rPr lang="it-IT" b="1" dirty="0"/>
              <a:t> </a:t>
            </a:r>
            <a:r>
              <a:rPr lang="it-IT" b="1" err="1"/>
              <a:t>threat</a:t>
            </a:r>
            <a:r>
              <a:rPr lang="it-IT" dirty="0"/>
              <a:t> of </a:t>
            </a:r>
            <a:r>
              <a:rPr lang="it-IT" err="1"/>
              <a:t>damage</a:t>
            </a:r>
            <a:r>
              <a:rPr lang="it-IT" dirty="0"/>
              <a:t>, </a:t>
            </a:r>
            <a:r>
              <a:rPr lang="it-IT" err="1"/>
              <a:t>defined</a:t>
            </a:r>
            <a:r>
              <a:rPr lang="it-IT" dirty="0"/>
              <a:t> </a:t>
            </a:r>
            <a:r>
              <a:rPr lang="it-IT" err="1"/>
              <a:t>as</a:t>
            </a:r>
            <a:r>
              <a:rPr lang="it-IT"/>
              <a:t>:</a:t>
            </a:r>
          </a:p>
          <a:p>
            <a:pPr marL="0" indent="0" algn="ctr">
              <a:buNone/>
            </a:pPr>
            <a:r>
              <a:rPr lang="it-IT" dirty="0"/>
              <a:t> "the </a:t>
            </a:r>
            <a:r>
              <a:rPr lang="it-IT" err="1"/>
              <a:t>sufficiently</a:t>
            </a:r>
            <a:r>
              <a:rPr lang="it-IT" dirty="0"/>
              <a:t> </a:t>
            </a:r>
            <a:r>
              <a:rPr lang="it-IT" err="1"/>
              <a:t>likely</a:t>
            </a:r>
            <a:r>
              <a:rPr lang="it-IT" dirty="0"/>
              <a:t> risk of </a:t>
            </a:r>
            <a:r>
              <a:rPr lang="it-IT" err="1"/>
              <a:t>environmental</a:t>
            </a:r>
            <a:r>
              <a:rPr lang="it-IT" dirty="0"/>
              <a:t> </a:t>
            </a:r>
            <a:r>
              <a:rPr lang="it-IT" err="1"/>
              <a:t>damage</a:t>
            </a:r>
            <a:r>
              <a:rPr lang="it-IT" dirty="0"/>
              <a:t> </a:t>
            </a:r>
            <a:r>
              <a:rPr lang="it-IT" err="1"/>
              <a:t>occurring</a:t>
            </a:r>
            <a:r>
              <a:rPr lang="it-IT" dirty="0"/>
              <a:t> in the </a:t>
            </a:r>
            <a:r>
              <a:rPr lang="it-IT" err="1"/>
              <a:t>near</a:t>
            </a:r>
            <a:r>
              <a:rPr lang="it-IT" dirty="0"/>
              <a:t> future." 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92378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573561-EFFF-A4BA-449D-BC8C7595B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preventive </a:t>
            </a:r>
            <a:r>
              <a:rPr lang="it-IT" dirty="0" err="1"/>
              <a:t>function</a:t>
            </a:r>
            <a:r>
              <a:rPr lang="it-IT" dirty="0"/>
              <a:t> of the ELD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1F0B45-142C-4A15-6A21-BD90F2C32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 The </a:t>
            </a:r>
            <a:r>
              <a:rPr lang="it-IT" err="1"/>
              <a:t>doctrine</a:t>
            </a:r>
            <a:r>
              <a:rPr lang="it-IT" dirty="0"/>
              <a:t> </a:t>
            </a:r>
            <a:r>
              <a:rPr lang="it-IT" err="1"/>
              <a:t>has</a:t>
            </a:r>
            <a:r>
              <a:rPr lang="it-IT" dirty="0"/>
              <a:t> </a:t>
            </a:r>
            <a:r>
              <a:rPr lang="it-IT" err="1"/>
              <a:t>spoken</a:t>
            </a:r>
            <a:r>
              <a:rPr lang="it-IT" dirty="0"/>
              <a:t> in </a:t>
            </a:r>
            <a:r>
              <a:rPr lang="it-IT" err="1"/>
              <a:t>this</a:t>
            </a:r>
            <a:r>
              <a:rPr lang="it-IT" dirty="0"/>
              <a:t> </a:t>
            </a:r>
            <a:r>
              <a:rPr lang="it-IT" err="1"/>
              <a:t>regard</a:t>
            </a:r>
            <a:r>
              <a:rPr lang="it-IT" dirty="0"/>
              <a:t> of a "</a:t>
            </a:r>
            <a:r>
              <a:rPr lang="it-IT" err="1"/>
              <a:t>f</a:t>
            </a:r>
            <a:r>
              <a:rPr lang="it-IT" b="1" err="1"/>
              <a:t>lexible</a:t>
            </a:r>
            <a:r>
              <a:rPr lang="it-IT" b="1" dirty="0"/>
              <a:t> </a:t>
            </a:r>
            <a:r>
              <a:rPr lang="it-IT" b="1" err="1"/>
              <a:t>application</a:t>
            </a:r>
            <a:r>
              <a:rPr lang="it-IT" b="1" dirty="0"/>
              <a:t> of the </a:t>
            </a:r>
            <a:r>
              <a:rPr lang="it-IT" b="1" err="1"/>
              <a:t>precautionary</a:t>
            </a:r>
            <a:r>
              <a:rPr lang="it-IT" b="1" dirty="0"/>
              <a:t> </a:t>
            </a:r>
            <a:r>
              <a:rPr lang="it-IT" b="1" err="1"/>
              <a:t>principle</a:t>
            </a:r>
            <a:r>
              <a:rPr lang="it-IT" dirty="0"/>
              <a:t>," </a:t>
            </a:r>
            <a:r>
              <a:rPr lang="it-IT" err="1"/>
              <a:t>as</a:t>
            </a:r>
            <a:r>
              <a:rPr lang="it-IT" dirty="0"/>
              <a:t> </a:t>
            </a:r>
            <a:r>
              <a:rPr lang="it-IT" err="1"/>
              <a:t>this</a:t>
            </a:r>
            <a:r>
              <a:rPr lang="it-IT" dirty="0"/>
              <a:t> </a:t>
            </a:r>
            <a:r>
              <a:rPr lang="it-IT" err="1"/>
              <a:t>principle</a:t>
            </a:r>
            <a:r>
              <a:rPr lang="it-IT" dirty="0"/>
              <a:t> </a:t>
            </a:r>
            <a:r>
              <a:rPr lang="it-IT" err="1"/>
              <a:t>would</a:t>
            </a:r>
            <a:r>
              <a:rPr lang="it-IT" dirty="0"/>
              <a:t> </a:t>
            </a:r>
            <a:r>
              <a:rPr lang="it-IT" err="1"/>
              <a:t>require</a:t>
            </a:r>
            <a:r>
              <a:rPr lang="it-IT" dirty="0"/>
              <a:t> action to be </a:t>
            </a:r>
            <a:r>
              <a:rPr lang="it-IT" err="1"/>
              <a:t>taken</a:t>
            </a:r>
            <a:r>
              <a:rPr lang="it-IT" dirty="0"/>
              <a:t> </a:t>
            </a:r>
            <a:r>
              <a:rPr lang="it-IT" err="1"/>
              <a:t>even</a:t>
            </a:r>
            <a:r>
              <a:rPr lang="it-IT" dirty="0"/>
              <a:t> </a:t>
            </a:r>
            <a:r>
              <a:rPr lang="it-IT" b="1" dirty="0"/>
              <a:t>in the </a:t>
            </a:r>
            <a:r>
              <a:rPr lang="it-IT" b="1" err="1"/>
              <a:t>absence</a:t>
            </a:r>
            <a:r>
              <a:rPr lang="it-IT" b="1" dirty="0"/>
              <a:t> of </a:t>
            </a:r>
            <a:r>
              <a:rPr lang="it-IT" b="1" err="1"/>
              <a:t>firm</a:t>
            </a:r>
            <a:r>
              <a:rPr lang="it-IT" b="1" dirty="0"/>
              <a:t> </a:t>
            </a:r>
            <a:r>
              <a:rPr lang="it-IT" b="1" err="1"/>
              <a:t>scientific</a:t>
            </a:r>
            <a:r>
              <a:rPr lang="it-IT" b="1" dirty="0"/>
              <a:t> </a:t>
            </a:r>
            <a:r>
              <a:rPr lang="it-IT" b="1" err="1"/>
              <a:t>evidence</a:t>
            </a:r>
            <a:r>
              <a:rPr lang="it-IT" dirty="0"/>
              <a:t>, </a:t>
            </a:r>
            <a:r>
              <a:rPr lang="it-IT" err="1"/>
              <a:t>whereas</a:t>
            </a:r>
            <a:r>
              <a:rPr lang="it-IT" dirty="0"/>
              <a:t> </a:t>
            </a:r>
            <a:r>
              <a:rPr lang="it-IT" err="1"/>
              <a:t>here</a:t>
            </a:r>
            <a:r>
              <a:rPr lang="it-IT" dirty="0"/>
              <a:t> the </a:t>
            </a:r>
            <a:r>
              <a:rPr lang="it-IT" err="1"/>
              <a:t>determination</a:t>
            </a:r>
            <a:r>
              <a:rPr lang="it-IT" dirty="0"/>
              <a:t> of the </a:t>
            </a:r>
            <a:r>
              <a:rPr lang="it-IT" err="1"/>
              <a:t>likelihood</a:t>
            </a:r>
            <a:r>
              <a:rPr lang="it-IT" dirty="0"/>
              <a:t> of risk </a:t>
            </a:r>
            <a:r>
              <a:rPr lang="it-IT" b="1" dirty="0"/>
              <a:t>must be </a:t>
            </a:r>
            <a:r>
              <a:rPr lang="it-IT" b="1" err="1"/>
              <a:t>based</a:t>
            </a:r>
            <a:r>
              <a:rPr lang="it-IT" b="1" dirty="0"/>
              <a:t> on </a:t>
            </a:r>
            <a:r>
              <a:rPr lang="it-IT" b="1" err="1"/>
              <a:t>firm</a:t>
            </a:r>
            <a:r>
              <a:rPr lang="it-IT" b="1" dirty="0"/>
              <a:t> </a:t>
            </a:r>
            <a:r>
              <a:rPr lang="it-IT" b="1" err="1"/>
              <a:t>scientific</a:t>
            </a:r>
            <a:r>
              <a:rPr lang="it-IT" b="1" dirty="0"/>
              <a:t> </a:t>
            </a:r>
            <a:r>
              <a:rPr lang="it-IT" b="1" err="1"/>
              <a:t>evidence</a:t>
            </a:r>
            <a:r>
              <a:rPr lang="it-IT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50005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E68BD2-AFD5-436E-B145-38052E3BE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Three </a:t>
            </a:r>
            <a:r>
              <a:rPr lang="it-IT" b="1" err="1"/>
              <a:t>prerequisites</a:t>
            </a:r>
            <a:endParaRPr lang="it-IT" b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F38B0F-F737-87DE-62A1-5820B1A7B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err="1"/>
              <a:t>It</a:t>
            </a:r>
            <a:r>
              <a:rPr lang="it-IT" dirty="0"/>
              <a:t>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err="1"/>
              <a:t>essential</a:t>
            </a:r>
            <a:r>
              <a:rPr lang="it-IT" dirty="0"/>
              <a:t> to </a:t>
            </a:r>
            <a:r>
              <a:rPr lang="it-IT" err="1"/>
              <a:t>keep</a:t>
            </a:r>
            <a:r>
              <a:rPr lang="it-IT" dirty="0"/>
              <a:t> in mind </a:t>
            </a:r>
            <a:r>
              <a:rPr lang="it-IT" err="1"/>
              <a:t>that</a:t>
            </a:r>
            <a:r>
              <a:rPr lang="it-IT" dirty="0"/>
              <a:t> the </a:t>
            </a:r>
            <a:r>
              <a:rPr lang="it-IT" b="1" err="1"/>
              <a:t>efficacy</a:t>
            </a:r>
            <a:r>
              <a:rPr lang="it-IT" dirty="0"/>
              <a:t> of </a:t>
            </a:r>
            <a:r>
              <a:rPr lang="it-IT" err="1"/>
              <a:t>civil</a:t>
            </a:r>
            <a:r>
              <a:rPr lang="it-IT" dirty="0"/>
              <a:t> liability, and </a:t>
            </a:r>
            <a:r>
              <a:rPr lang="it-IT" err="1"/>
              <a:t>consequently</a:t>
            </a:r>
            <a:r>
              <a:rPr lang="it-IT" dirty="0"/>
              <a:t> </a:t>
            </a:r>
            <a:r>
              <a:rPr lang="it-IT" err="1"/>
              <a:t>its</a:t>
            </a:r>
            <a:r>
              <a:rPr lang="it-IT" dirty="0"/>
              <a:t> </a:t>
            </a:r>
            <a:r>
              <a:rPr lang="it-IT" b="1" err="1"/>
              <a:t>application</a:t>
            </a:r>
            <a:r>
              <a:rPr lang="it-IT" dirty="0"/>
              <a:t>,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err="1"/>
              <a:t>subject</a:t>
            </a:r>
            <a:r>
              <a:rPr lang="it-IT" dirty="0"/>
              <a:t> to </a:t>
            </a:r>
            <a:r>
              <a:rPr lang="it-IT" b="1" err="1"/>
              <a:t>three</a:t>
            </a:r>
            <a:r>
              <a:rPr lang="it-IT" b="1" dirty="0"/>
              <a:t> </a:t>
            </a:r>
            <a:r>
              <a:rPr lang="it-IT" b="1" err="1"/>
              <a:t>prerequisites</a:t>
            </a:r>
            <a:r>
              <a:rPr lang="it-IT" b="1" dirty="0"/>
              <a:t>: </a:t>
            </a:r>
          </a:p>
          <a:p>
            <a:pPr marL="514350" indent="-514350">
              <a:buAutoNum type="arabicParenR"/>
            </a:pPr>
            <a:r>
              <a:rPr lang="it-IT" dirty="0"/>
              <a:t>the </a:t>
            </a:r>
            <a:r>
              <a:rPr lang="it-IT" dirty="0" err="1"/>
              <a:t>identifiability</a:t>
            </a:r>
            <a:r>
              <a:rPr lang="it-IT" dirty="0"/>
              <a:t> of the </a:t>
            </a:r>
            <a:r>
              <a:rPr lang="it-IT" dirty="0" err="1"/>
              <a:t>responsible</a:t>
            </a:r>
            <a:r>
              <a:rPr lang="it-IT" dirty="0"/>
              <a:t> parties; </a:t>
            </a:r>
          </a:p>
          <a:p>
            <a:pPr marL="0" indent="0">
              <a:buNone/>
            </a:pPr>
            <a:r>
              <a:rPr lang="it-IT" dirty="0"/>
              <a:t>2) the </a:t>
            </a:r>
            <a:r>
              <a:rPr lang="it-IT" dirty="0" err="1"/>
              <a:t>concreteness</a:t>
            </a:r>
            <a:r>
              <a:rPr lang="it-IT" dirty="0"/>
              <a:t> and </a:t>
            </a:r>
            <a:r>
              <a:rPr lang="it-IT" dirty="0" err="1"/>
              <a:t>quantifiability</a:t>
            </a:r>
            <a:r>
              <a:rPr lang="it-IT" dirty="0"/>
              <a:t> of the </a:t>
            </a:r>
            <a:r>
              <a:rPr lang="it-IT" dirty="0" err="1"/>
              <a:t>damage</a:t>
            </a:r>
            <a:r>
              <a:rPr lang="it-IT" dirty="0"/>
              <a:t>; </a:t>
            </a:r>
            <a:endParaRPr lang="it-IT"/>
          </a:p>
          <a:p>
            <a:pPr marL="0" indent="0">
              <a:buNone/>
            </a:pPr>
            <a:r>
              <a:rPr lang="it-IT" dirty="0"/>
              <a:t>3) the establishment of the </a:t>
            </a:r>
            <a:r>
              <a:rPr lang="it-IT" dirty="0" err="1"/>
              <a:t>causal</a:t>
            </a:r>
            <a:r>
              <a:rPr lang="it-IT" dirty="0"/>
              <a:t> link </a:t>
            </a:r>
            <a:r>
              <a:rPr lang="it-IT" dirty="0" err="1"/>
              <a:t>between</a:t>
            </a:r>
            <a:r>
              <a:rPr lang="it-IT" dirty="0"/>
              <a:t> the </a:t>
            </a:r>
            <a:r>
              <a:rPr lang="it-IT" dirty="0" err="1"/>
              <a:t>harmful</a:t>
            </a:r>
            <a:r>
              <a:rPr lang="it-IT" dirty="0"/>
              <a:t> event and the activity of the </a:t>
            </a:r>
            <a:r>
              <a:rPr lang="it-IT" dirty="0" err="1"/>
              <a:t>responsible</a:t>
            </a:r>
            <a:r>
              <a:rPr lang="it-IT" dirty="0"/>
              <a:t> parties.</a:t>
            </a:r>
          </a:p>
        </p:txBody>
      </p:sp>
    </p:spTree>
    <p:extLst>
      <p:ext uri="{BB962C8B-B14F-4D97-AF65-F5344CB8AC3E}">
        <p14:creationId xmlns:p14="http://schemas.microsoft.com/office/powerpoint/2010/main" val="26675207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E68BD2-AFD5-436E-B145-38052E3BE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Three </a:t>
            </a:r>
            <a:r>
              <a:rPr lang="it-IT" dirty="0" err="1"/>
              <a:t>prerequisites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F38B0F-F737-87DE-62A1-5820B1A7B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err="1"/>
              <a:t>It</a:t>
            </a:r>
            <a:r>
              <a:rPr lang="it-IT" dirty="0"/>
              <a:t> follows </a:t>
            </a:r>
            <a:r>
              <a:rPr lang="it-IT" err="1"/>
              <a:t>that</a:t>
            </a:r>
            <a:r>
              <a:rPr lang="it-IT" dirty="0"/>
              <a:t> </a:t>
            </a:r>
            <a:r>
              <a:rPr lang="it-IT" err="1"/>
              <a:t>forms</a:t>
            </a:r>
            <a:r>
              <a:rPr lang="it-IT" dirty="0"/>
              <a:t> of </a:t>
            </a:r>
            <a:r>
              <a:rPr lang="it-IT" err="1"/>
              <a:t>pollution</a:t>
            </a:r>
            <a:r>
              <a:rPr lang="it-IT" dirty="0"/>
              <a:t> of a diffuse nature, </a:t>
            </a:r>
            <a:r>
              <a:rPr lang="it-IT" err="1"/>
              <a:t>such</a:t>
            </a:r>
            <a:r>
              <a:rPr lang="it-IT" dirty="0"/>
              <a:t> </a:t>
            </a:r>
            <a:r>
              <a:rPr lang="it-IT" err="1"/>
              <a:t>as</a:t>
            </a:r>
            <a:r>
              <a:rPr lang="it-IT" dirty="0"/>
              <a:t> </a:t>
            </a:r>
            <a:r>
              <a:rPr lang="it-IT" err="1"/>
              <a:t>that</a:t>
            </a:r>
            <a:r>
              <a:rPr lang="it-IT" dirty="0"/>
              <a:t> </a:t>
            </a:r>
            <a:r>
              <a:rPr lang="it-IT" err="1"/>
              <a:t>caused</a:t>
            </a:r>
            <a:r>
              <a:rPr lang="it-IT" dirty="0"/>
              <a:t> by automobile </a:t>
            </a:r>
            <a:r>
              <a:rPr lang="it-IT" err="1"/>
              <a:t>traffic</a:t>
            </a:r>
            <a:r>
              <a:rPr lang="it-IT" dirty="0"/>
              <a:t>, for </a:t>
            </a:r>
            <a:r>
              <a:rPr lang="it-IT" err="1"/>
              <a:t>example</a:t>
            </a:r>
            <a:r>
              <a:rPr lang="it-IT" dirty="0"/>
              <a:t>, or </a:t>
            </a:r>
            <a:r>
              <a:rPr lang="it-IT" err="1"/>
              <a:t>climate</a:t>
            </a:r>
            <a:r>
              <a:rPr lang="it-IT" dirty="0"/>
              <a:t> </a:t>
            </a:r>
            <a:r>
              <a:rPr lang="it-IT" err="1"/>
              <a:t>change</a:t>
            </a:r>
            <a:r>
              <a:rPr lang="it-IT" dirty="0"/>
              <a:t>, are </a:t>
            </a:r>
            <a:r>
              <a:rPr lang="it-IT" err="1"/>
              <a:t>not</a:t>
            </a:r>
            <a:r>
              <a:rPr lang="it-IT" dirty="0"/>
              <a:t> </a:t>
            </a:r>
            <a:r>
              <a:rPr lang="it-IT" err="1"/>
              <a:t>remedied</a:t>
            </a:r>
            <a:r>
              <a:rPr lang="it-IT" dirty="0"/>
              <a:t> by the </a:t>
            </a:r>
            <a:r>
              <a:rPr lang="it-IT" err="1"/>
              <a:t>damage</a:t>
            </a:r>
            <a:r>
              <a:rPr lang="it-IT" dirty="0"/>
              <a:t> </a:t>
            </a:r>
            <a:r>
              <a:rPr lang="it-IT" err="1"/>
              <a:t>regulation</a:t>
            </a:r>
            <a:r>
              <a:rPr lang="it-IT" dirty="0"/>
              <a:t> of Directive 2004/35/EC, </a:t>
            </a:r>
            <a:r>
              <a:rPr lang="it-IT" err="1"/>
              <a:t>as</a:t>
            </a:r>
            <a:r>
              <a:rPr lang="it-IT" dirty="0"/>
              <a:t> long </a:t>
            </a:r>
            <a:r>
              <a:rPr lang="it-IT" err="1"/>
              <a:t>as</a:t>
            </a:r>
            <a:r>
              <a:rPr lang="it-IT" dirty="0"/>
              <a:t> liability </a:t>
            </a:r>
            <a:r>
              <a:rPr lang="it-IT" b="1" err="1"/>
              <a:t>cannot</a:t>
            </a:r>
            <a:r>
              <a:rPr lang="it-IT" b="1" dirty="0"/>
              <a:t> be </a:t>
            </a:r>
            <a:r>
              <a:rPr lang="it-IT" b="1" err="1"/>
              <a:t>identified</a:t>
            </a:r>
            <a:r>
              <a:rPr lang="it-IT" b="1" dirty="0"/>
              <a:t> in </a:t>
            </a:r>
            <a:r>
              <a:rPr lang="it-IT" b="1" err="1"/>
              <a:t>individual</a:t>
            </a:r>
            <a:r>
              <a:rPr lang="it-IT" b="1" dirty="0"/>
              <a:t> parties.</a:t>
            </a:r>
          </a:p>
        </p:txBody>
      </p:sp>
    </p:spTree>
    <p:extLst>
      <p:ext uri="{BB962C8B-B14F-4D97-AF65-F5344CB8AC3E}">
        <p14:creationId xmlns:p14="http://schemas.microsoft.com/office/powerpoint/2010/main" val="21822287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9BCD0C-0C84-2BF0-C19B-CB533D0BE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Regimes</a:t>
            </a:r>
            <a:r>
              <a:rPr lang="it-IT" dirty="0"/>
              <a:t> of </a:t>
            </a:r>
            <a:r>
              <a:rPr lang="it-IT" dirty="0" err="1"/>
              <a:t>responsibility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2069C4-8096-E266-8D0A-AC94884CF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Directive </a:t>
            </a:r>
            <a:r>
              <a:rPr lang="it-IT" dirty="0" err="1"/>
              <a:t>contemplates</a:t>
            </a:r>
            <a:r>
              <a:rPr lang="it-IT" dirty="0"/>
              <a:t> </a:t>
            </a:r>
            <a:r>
              <a:rPr lang="it-IT" b="1" dirty="0" err="1"/>
              <a:t>two</a:t>
            </a:r>
            <a:r>
              <a:rPr lang="it-IT" b="1" dirty="0"/>
              <a:t> </a:t>
            </a:r>
            <a:r>
              <a:rPr lang="it-IT" b="1" dirty="0" err="1"/>
              <a:t>different</a:t>
            </a:r>
            <a:r>
              <a:rPr lang="it-IT" b="1" dirty="0"/>
              <a:t> </a:t>
            </a:r>
            <a:r>
              <a:rPr lang="it-IT" b="1" dirty="0" err="1"/>
              <a:t>regimes</a:t>
            </a:r>
            <a:r>
              <a:rPr lang="it-IT" dirty="0"/>
              <a:t> of </a:t>
            </a:r>
            <a:r>
              <a:rPr lang="it-IT" dirty="0" err="1"/>
              <a:t>reponsibility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b="1" dirty="0" err="1"/>
              <a:t>differ</a:t>
            </a:r>
            <a:r>
              <a:rPr lang="it-IT" dirty="0"/>
              <a:t> in:</a:t>
            </a:r>
          </a:p>
          <a:p>
            <a:pPr marL="457200" indent="-457200"/>
            <a:r>
              <a:rPr lang="it-IT" dirty="0"/>
              <a:t> the </a:t>
            </a:r>
            <a:r>
              <a:rPr lang="it-IT" err="1"/>
              <a:t>object</a:t>
            </a:r>
            <a:r>
              <a:rPr lang="it-IT" dirty="0"/>
              <a:t> of </a:t>
            </a:r>
            <a:r>
              <a:rPr lang="it-IT" err="1"/>
              <a:t>protection</a:t>
            </a:r>
            <a:r>
              <a:rPr lang="it-IT" dirty="0"/>
              <a:t> (</a:t>
            </a:r>
            <a:r>
              <a:rPr lang="it-IT" err="1"/>
              <a:t>natural</a:t>
            </a:r>
            <a:r>
              <a:rPr lang="it-IT" dirty="0"/>
              <a:t> </a:t>
            </a:r>
            <a:r>
              <a:rPr lang="it-IT" err="1"/>
              <a:t>resource</a:t>
            </a:r>
            <a:r>
              <a:rPr lang="it-IT" dirty="0"/>
              <a:t> </a:t>
            </a:r>
            <a:r>
              <a:rPr lang="it-IT" err="1"/>
              <a:t>affected</a:t>
            </a:r>
            <a:r>
              <a:rPr lang="it-IT" dirty="0"/>
              <a:t>), </a:t>
            </a:r>
            <a:endParaRPr lang="it-IT"/>
          </a:p>
          <a:p>
            <a:pPr marL="457200" indent="-457200"/>
            <a:r>
              <a:rPr lang="it-IT" dirty="0"/>
              <a:t>the party </a:t>
            </a:r>
            <a:r>
              <a:rPr lang="it-IT" err="1"/>
              <a:t>who</a:t>
            </a:r>
            <a:r>
              <a:rPr lang="it-IT" dirty="0"/>
              <a:t> </a:t>
            </a:r>
            <a:r>
              <a:rPr lang="it-IT" err="1"/>
              <a:t>caused</a:t>
            </a:r>
            <a:r>
              <a:rPr lang="it-IT" dirty="0"/>
              <a:t> the </a:t>
            </a:r>
            <a:r>
              <a:rPr lang="it-IT" err="1"/>
              <a:t>damage</a:t>
            </a:r>
            <a:r>
              <a:rPr lang="it-IT" dirty="0"/>
              <a:t> (</a:t>
            </a:r>
            <a:r>
              <a:rPr lang="it-IT" err="1"/>
              <a:t>type</a:t>
            </a:r>
            <a:r>
              <a:rPr lang="it-IT" dirty="0"/>
              <a:t> of activity </a:t>
            </a:r>
            <a:r>
              <a:rPr lang="it-IT" err="1"/>
              <a:t>carried</a:t>
            </a:r>
            <a:r>
              <a:rPr lang="it-IT" dirty="0"/>
              <a:t> out), </a:t>
            </a:r>
          </a:p>
          <a:p>
            <a:pPr marL="457200" indent="-457200"/>
            <a:r>
              <a:rPr lang="it-IT" dirty="0"/>
              <a:t>the </a:t>
            </a:r>
            <a:r>
              <a:rPr lang="it-IT" dirty="0" err="1"/>
              <a:t>criterion</a:t>
            </a:r>
            <a:r>
              <a:rPr lang="it-IT" dirty="0"/>
              <a:t> for </a:t>
            </a:r>
            <a:r>
              <a:rPr lang="it-IT" dirty="0" err="1"/>
              <a:t>imputation</a:t>
            </a:r>
            <a:r>
              <a:rPr lang="it-IT" dirty="0"/>
              <a:t> of liability (</a:t>
            </a:r>
            <a:r>
              <a:rPr lang="it-IT" dirty="0" err="1"/>
              <a:t>strict</a:t>
            </a:r>
            <a:r>
              <a:rPr lang="it-IT" dirty="0"/>
              <a:t> or by fault or </a:t>
            </a:r>
            <a:r>
              <a:rPr lang="it-IT" dirty="0" err="1"/>
              <a:t>malice</a:t>
            </a:r>
            <a:r>
              <a:rPr lang="it-IT" dirty="0"/>
              <a:t>).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250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08D5E7-72C2-748B-635F-7C64BD974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Directive 2004/35/EC.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74D569-E4A2-EEF4-E2F5-20732A096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roots of the </a:t>
            </a:r>
            <a:r>
              <a:rPr lang="it-IT" dirty="0" err="1"/>
              <a:t>European</a:t>
            </a:r>
            <a:r>
              <a:rPr lang="it-IT" dirty="0"/>
              <a:t> regulation of </a:t>
            </a:r>
            <a:r>
              <a:rPr lang="it-IT" dirty="0" err="1"/>
              <a:t>civil</a:t>
            </a:r>
            <a:r>
              <a:rPr lang="it-IT" dirty="0"/>
              <a:t> liability for environmental damage </a:t>
            </a:r>
            <a:r>
              <a:rPr lang="it-IT" dirty="0" err="1"/>
              <a:t>lie</a:t>
            </a:r>
            <a:r>
              <a:rPr lang="it-IT" dirty="0"/>
              <a:t> in the </a:t>
            </a:r>
            <a:r>
              <a:rPr lang="it-IT" b="1" dirty="0"/>
              <a:t>1984</a:t>
            </a:r>
            <a:r>
              <a:rPr lang="it-IT" dirty="0"/>
              <a:t> </a:t>
            </a:r>
            <a:r>
              <a:rPr lang="it-IT" b="1" dirty="0"/>
              <a:t>draft Directive </a:t>
            </a:r>
            <a:r>
              <a:rPr lang="it-IT" dirty="0"/>
              <a:t>on the </a:t>
            </a:r>
            <a:r>
              <a:rPr lang="it-IT" dirty="0" err="1"/>
              <a:t>supervision</a:t>
            </a:r>
            <a:r>
              <a:rPr lang="it-IT" dirty="0"/>
              <a:t> and control </a:t>
            </a:r>
            <a:r>
              <a:rPr lang="it-IT" dirty="0" err="1"/>
              <a:t>within</a:t>
            </a:r>
            <a:r>
              <a:rPr lang="it-IT" dirty="0"/>
              <a:t> the Community of </a:t>
            </a:r>
            <a:r>
              <a:rPr lang="it-IT" dirty="0" err="1"/>
              <a:t>transboundary</a:t>
            </a:r>
            <a:r>
              <a:rPr lang="it-IT" dirty="0"/>
              <a:t> </a:t>
            </a:r>
            <a:r>
              <a:rPr lang="it-IT" dirty="0" err="1"/>
              <a:t>shipments</a:t>
            </a:r>
            <a:r>
              <a:rPr lang="it-IT" dirty="0"/>
              <a:t> of </a:t>
            </a:r>
            <a:r>
              <a:rPr lang="it-IT" dirty="0" err="1"/>
              <a:t>hazardous</a:t>
            </a:r>
            <a:r>
              <a:rPr lang="it-IT" dirty="0"/>
              <a:t> </a:t>
            </a:r>
            <a:r>
              <a:rPr lang="it-IT" dirty="0" err="1"/>
              <a:t>wastes</a:t>
            </a:r>
            <a:r>
              <a:rPr lang="it-IT" dirty="0"/>
              <a:t>. 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contained</a:t>
            </a:r>
            <a:r>
              <a:rPr lang="it-IT" dirty="0"/>
              <a:t> </a:t>
            </a:r>
            <a:r>
              <a:rPr lang="it-IT" dirty="0" err="1"/>
              <a:t>provisions</a:t>
            </a:r>
            <a:r>
              <a:rPr lang="it-IT" dirty="0"/>
              <a:t> on </a:t>
            </a:r>
            <a:r>
              <a:rPr lang="it-IT" b="1" dirty="0"/>
              <a:t>liability and </a:t>
            </a:r>
            <a:r>
              <a:rPr lang="it-IT" b="1" dirty="0" err="1"/>
              <a:t>mandatory</a:t>
            </a:r>
            <a:r>
              <a:rPr lang="it-IT" b="1" dirty="0"/>
              <a:t> insurance</a:t>
            </a:r>
            <a:r>
              <a:rPr lang="it-IT" dirty="0"/>
              <a:t>,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dirty="0" err="1"/>
              <a:t>these</a:t>
            </a:r>
            <a:r>
              <a:rPr lang="it-IT" dirty="0"/>
              <a:t> </a:t>
            </a:r>
            <a:r>
              <a:rPr lang="it-IT" dirty="0" err="1"/>
              <a:t>were</a:t>
            </a:r>
            <a:r>
              <a:rPr lang="it-IT" dirty="0"/>
              <a:t>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retained</a:t>
            </a:r>
            <a:r>
              <a:rPr lang="it-IT" b="1" dirty="0"/>
              <a:t> in the </a:t>
            </a:r>
            <a:r>
              <a:rPr lang="it-IT" b="1" dirty="0" err="1"/>
              <a:t>final</a:t>
            </a:r>
            <a:r>
              <a:rPr lang="it-IT" b="1" dirty="0"/>
              <a:t> text.</a:t>
            </a:r>
          </a:p>
        </p:txBody>
      </p:sp>
    </p:spTree>
    <p:extLst>
      <p:ext uri="{BB962C8B-B14F-4D97-AF65-F5344CB8AC3E}">
        <p14:creationId xmlns:p14="http://schemas.microsoft.com/office/powerpoint/2010/main" val="16547818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9BCD0C-0C84-2BF0-C19B-CB533D0BE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Regimes</a:t>
            </a:r>
            <a:r>
              <a:rPr lang="it-IT" dirty="0"/>
              <a:t> of </a:t>
            </a:r>
            <a:r>
              <a:rPr lang="it-IT" dirty="0" err="1"/>
              <a:t>responsibility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2069C4-8096-E266-8D0A-AC94884CF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text of Directive 2004/35/EC </a:t>
            </a:r>
            <a:r>
              <a:rPr lang="it-IT" dirty="0" err="1"/>
              <a:t>reads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/>
              <a:t>"</a:t>
            </a:r>
            <a:r>
              <a:rPr lang="it-IT" err="1"/>
              <a:t>This</a:t>
            </a:r>
            <a:r>
              <a:rPr lang="it-IT" dirty="0"/>
              <a:t> Directive </a:t>
            </a:r>
            <a:r>
              <a:rPr lang="it-IT" err="1"/>
              <a:t>shall</a:t>
            </a:r>
            <a:r>
              <a:rPr lang="it-IT" dirty="0"/>
              <a:t> </a:t>
            </a:r>
            <a:r>
              <a:rPr lang="it-IT" err="1"/>
              <a:t>apply</a:t>
            </a:r>
            <a:r>
              <a:rPr lang="it-IT" dirty="0"/>
              <a:t> to: </a:t>
            </a:r>
            <a:r>
              <a:rPr lang="it-IT" err="1"/>
              <a:t>environmental</a:t>
            </a:r>
            <a:r>
              <a:rPr lang="it-IT" dirty="0"/>
              <a:t> </a:t>
            </a:r>
            <a:r>
              <a:rPr lang="it-IT" err="1"/>
              <a:t>damage</a:t>
            </a:r>
            <a:r>
              <a:rPr lang="it-IT" dirty="0"/>
              <a:t> </a:t>
            </a:r>
            <a:r>
              <a:rPr lang="it-IT" err="1"/>
              <a:t>caused</a:t>
            </a:r>
            <a:r>
              <a:rPr lang="it-IT" dirty="0"/>
              <a:t> by </a:t>
            </a:r>
            <a:r>
              <a:rPr lang="it-IT" err="1"/>
              <a:t>any</a:t>
            </a:r>
            <a:r>
              <a:rPr lang="it-IT" dirty="0"/>
              <a:t> of the </a:t>
            </a:r>
            <a:r>
              <a:rPr lang="it-IT" err="1">
                <a:highlight>
                  <a:srgbClr val="FFFF00"/>
                </a:highlight>
              </a:rPr>
              <a:t>occupational</a:t>
            </a:r>
            <a:r>
              <a:rPr lang="it-IT" dirty="0">
                <a:highlight>
                  <a:srgbClr val="FFFF00"/>
                </a:highlight>
              </a:rPr>
              <a:t> activities</a:t>
            </a:r>
            <a:r>
              <a:rPr lang="it-IT" dirty="0"/>
              <a:t> </a:t>
            </a:r>
            <a:r>
              <a:rPr lang="it-IT" err="1"/>
              <a:t>listed</a:t>
            </a:r>
            <a:r>
              <a:rPr lang="it-IT" dirty="0"/>
              <a:t> in </a:t>
            </a:r>
            <a:r>
              <a:rPr lang="it-IT" err="1"/>
              <a:t>Annex</a:t>
            </a:r>
            <a:r>
              <a:rPr lang="it-IT" dirty="0"/>
              <a:t> III and to </a:t>
            </a:r>
            <a:r>
              <a:rPr lang="it-IT" err="1"/>
              <a:t>any</a:t>
            </a:r>
            <a:r>
              <a:rPr lang="it-IT" dirty="0"/>
              <a:t> </a:t>
            </a:r>
            <a:r>
              <a:rPr lang="it-IT" err="1"/>
              <a:t>threat</a:t>
            </a:r>
            <a:r>
              <a:rPr lang="it-IT" dirty="0"/>
              <a:t> of </a:t>
            </a:r>
            <a:r>
              <a:rPr lang="it-IT" err="1"/>
              <a:t>such</a:t>
            </a:r>
            <a:r>
              <a:rPr lang="it-IT" dirty="0"/>
              <a:t> </a:t>
            </a:r>
            <a:r>
              <a:rPr lang="it-IT" err="1"/>
              <a:t>damage</a:t>
            </a:r>
            <a:r>
              <a:rPr lang="it-IT" dirty="0"/>
              <a:t> </a:t>
            </a:r>
            <a:r>
              <a:rPr lang="it-IT" err="1"/>
              <a:t>as</a:t>
            </a:r>
            <a:r>
              <a:rPr lang="it-IT" dirty="0"/>
              <a:t> a </a:t>
            </a:r>
            <a:r>
              <a:rPr lang="it-IT" err="1"/>
              <a:t>result</a:t>
            </a:r>
            <a:r>
              <a:rPr lang="it-IT" dirty="0"/>
              <a:t> of </a:t>
            </a:r>
            <a:r>
              <a:rPr lang="it-IT" err="1"/>
              <a:t>any</a:t>
            </a:r>
            <a:r>
              <a:rPr lang="it-IT" dirty="0"/>
              <a:t> of </a:t>
            </a:r>
            <a:r>
              <a:rPr lang="it-IT" err="1"/>
              <a:t>those</a:t>
            </a:r>
            <a:r>
              <a:rPr lang="it-IT" dirty="0"/>
              <a:t> activities; </a:t>
            </a:r>
            <a:r>
              <a:rPr lang="it-IT" err="1"/>
              <a:t>damage</a:t>
            </a:r>
            <a:r>
              <a:rPr lang="it-IT" dirty="0"/>
              <a:t> to </a:t>
            </a:r>
            <a:r>
              <a:rPr lang="it-IT" err="1"/>
              <a:t>protected</a:t>
            </a:r>
            <a:r>
              <a:rPr lang="it-IT" dirty="0"/>
              <a:t> </a:t>
            </a:r>
            <a:r>
              <a:rPr lang="it-IT" err="1"/>
              <a:t>species</a:t>
            </a:r>
            <a:r>
              <a:rPr lang="it-IT" dirty="0"/>
              <a:t> and </a:t>
            </a:r>
            <a:r>
              <a:rPr lang="it-IT" err="1"/>
              <a:t>natural</a:t>
            </a:r>
            <a:r>
              <a:rPr lang="it-IT" dirty="0"/>
              <a:t> </a:t>
            </a:r>
            <a:r>
              <a:rPr lang="it-IT" err="1"/>
              <a:t>habitats</a:t>
            </a:r>
            <a:r>
              <a:rPr lang="it-IT" dirty="0"/>
              <a:t> </a:t>
            </a:r>
            <a:r>
              <a:rPr lang="it-IT" err="1"/>
              <a:t>caused</a:t>
            </a:r>
            <a:r>
              <a:rPr lang="it-IT" dirty="0"/>
              <a:t> by </a:t>
            </a:r>
            <a:r>
              <a:rPr lang="it-IT" err="1"/>
              <a:t>any</a:t>
            </a:r>
            <a:r>
              <a:rPr lang="it-IT" dirty="0"/>
              <a:t> of the </a:t>
            </a:r>
            <a:r>
              <a:rPr lang="it-IT" err="1"/>
              <a:t>occupational</a:t>
            </a:r>
            <a:r>
              <a:rPr lang="it-IT" dirty="0"/>
              <a:t> activities </a:t>
            </a:r>
            <a:r>
              <a:rPr lang="it-IT" err="1"/>
              <a:t>not</a:t>
            </a:r>
            <a:r>
              <a:rPr lang="it-IT" dirty="0"/>
              <a:t> </a:t>
            </a:r>
            <a:r>
              <a:rPr lang="it-IT" err="1"/>
              <a:t>listed</a:t>
            </a:r>
            <a:r>
              <a:rPr lang="it-IT" dirty="0"/>
              <a:t> in </a:t>
            </a:r>
            <a:r>
              <a:rPr lang="it-IT" err="1"/>
              <a:t>Annex</a:t>
            </a:r>
            <a:r>
              <a:rPr lang="it-IT" dirty="0"/>
              <a:t> III and to </a:t>
            </a:r>
            <a:r>
              <a:rPr lang="it-IT" err="1"/>
              <a:t>any</a:t>
            </a:r>
            <a:r>
              <a:rPr lang="it-IT" dirty="0"/>
              <a:t> </a:t>
            </a:r>
            <a:r>
              <a:rPr lang="it-IT" err="1"/>
              <a:t>threat</a:t>
            </a:r>
            <a:r>
              <a:rPr lang="it-IT" dirty="0"/>
              <a:t> of </a:t>
            </a:r>
            <a:r>
              <a:rPr lang="it-IT" err="1"/>
              <a:t>such</a:t>
            </a:r>
            <a:r>
              <a:rPr lang="it-IT" dirty="0"/>
              <a:t> </a:t>
            </a:r>
            <a:r>
              <a:rPr lang="it-IT" err="1"/>
              <a:t>damage</a:t>
            </a:r>
            <a:r>
              <a:rPr lang="it-IT" dirty="0"/>
              <a:t> </a:t>
            </a:r>
            <a:r>
              <a:rPr lang="it-IT" err="1"/>
              <a:t>as</a:t>
            </a:r>
            <a:r>
              <a:rPr lang="it-IT" dirty="0"/>
              <a:t> a </a:t>
            </a:r>
            <a:r>
              <a:rPr lang="it-IT" err="1"/>
              <a:t>result</a:t>
            </a:r>
            <a:r>
              <a:rPr lang="it-IT" dirty="0"/>
              <a:t> of </a:t>
            </a:r>
            <a:r>
              <a:rPr lang="it-IT" err="1"/>
              <a:t>any</a:t>
            </a:r>
            <a:r>
              <a:rPr lang="it-IT" dirty="0"/>
              <a:t> of </a:t>
            </a:r>
            <a:r>
              <a:rPr lang="it-IT" err="1"/>
              <a:t>those</a:t>
            </a:r>
            <a:r>
              <a:rPr lang="it-IT" dirty="0"/>
              <a:t> activities, in </a:t>
            </a:r>
            <a:r>
              <a:rPr lang="it-IT" err="1"/>
              <a:t>cases</a:t>
            </a:r>
            <a:r>
              <a:rPr lang="it-IT" dirty="0"/>
              <a:t> of </a:t>
            </a:r>
            <a:r>
              <a:rPr lang="it-IT" err="1"/>
              <a:t>intentional</a:t>
            </a:r>
            <a:r>
              <a:rPr lang="it-IT" dirty="0"/>
              <a:t> or </a:t>
            </a:r>
            <a:r>
              <a:rPr lang="it-IT" err="1"/>
              <a:t>negligent</a:t>
            </a:r>
            <a:r>
              <a:rPr lang="it-IT" dirty="0"/>
              <a:t> </a:t>
            </a:r>
            <a:r>
              <a:rPr lang="it-IT" err="1"/>
              <a:t>conduct</a:t>
            </a:r>
            <a:r>
              <a:rPr lang="it-IT" dirty="0"/>
              <a:t> of the operator.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19404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7290CE-3443-8D62-1F09-032F857C1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strict</a:t>
            </a:r>
            <a:r>
              <a:rPr lang="it-IT" dirty="0"/>
              <a:t> liability regime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D5CDCF-51AE-C82A-06D3-6E434580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err="1"/>
              <a:t>Thus</a:t>
            </a:r>
            <a:r>
              <a:rPr lang="it-IT" dirty="0"/>
              <a:t>, the </a:t>
            </a:r>
            <a:r>
              <a:rPr lang="it-IT" b="1" err="1"/>
              <a:t>strict</a:t>
            </a:r>
            <a:r>
              <a:rPr lang="it-IT" b="1" dirty="0"/>
              <a:t> liability regime,</a:t>
            </a:r>
            <a:r>
              <a:rPr lang="it-IT" dirty="0"/>
              <a:t> under </a:t>
            </a:r>
            <a:r>
              <a:rPr lang="it-IT" err="1"/>
              <a:t>which</a:t>
            </a:r>
            <a:r>
              <a:rPr lang="it-IT" dirty="0"/>
              <a:t> the </a:t>
            </a:r>
            <a:r>
              <a:rPr lang="it-IT" err="1"/>
              <a:t>existence</a:t>
            </a:r>
            <a:r>
              <a:rPr lang="it-IT" dirty="0"/>
              <a:t> of a </a:t>
            </a:r>
            <a:r>
              <a:rPr lang="it-IT" b="1" err="1"/>
              <a:t>causal</a:t>
            </a:r>
            <a:r>
              <a:rPr lang="it-IT" b="1" dirty="0"/>
              <a:t> link </a:t>
            </a:r>
            <a:r>
              <a:rPr lang="it-IT" err="1"/>
              <a:t>between</a:t>
            </a:r>
            <a:r>
              <a:rPr lang="it-IT" dirty="0"/>
              <a:t> </a:t>
            </a:r>
            <a:r>
              <a:rPr lang="it-IT" b="1" dirty="0"/>
              <a:t>action</a:t>
            </a:r>
            <a:r>
              <a:rPr lang="it-IT" dirty="0"/>
              <a:t> and </a:t>
            </a:r>
            <a:r>
              <a:rPr lang="it-IT" b="1" err="1"/>
              <a:t>damage</a:t>
            </a:r>
            <a:r>
              <a:rPr lang="it-IT" dirty="0"/>
              <a:t>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b="1" err="1"/>
              <a:t>sufficient</a:t>
            </a:r>
            <a:r>
              <a:rPr lang="it-IT" dirty="0"/>
              <a:t>, </a:t>
            </a:r>
            <a:endParaRPr lang="it-IT"/>
          </a:p>
          <a:p>
            <a:pPr marL="0" indent="0">
              <a:buNone/>
            </a:pPr>
            <a:r>
              <a:rPr lang="it-IT" err="1"/>
              <a:t>It</a:t>
            </a:r>
            <a:r>
              <a:rPr lang="it-IT" dirty="0"/>
              <a:t>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err="1"/>
              <a:t>provided</a:t>
            </a:r>
            <a:r>
              <a:rPr lang="it-IT" dirty="0"/>
              <a:t> for the case of </a:t>
            </a:r>
            <a:r>
              <a:rPr lang="it-IT" err="1"/>
              <a:t>damage</a:t>
            </a:r>
            <a:r>
              <a:rPr lang="it-IT" dirty="0"/>
              <a:t> </a:t>
            </a:r>
            <a:r>
              <a:rPr lang="it-IT" err="1"/>
              <a:t>caused</a:t>
            </a:r>
            <a:r>
              <a:rPr lang="it-IT" dirty="0"/>
              <a:t> or </a:t>
            </a:r>
            <a:r>
              <a:rPr lang="it-IT" err="1"/>
              <a:t>threatened</a:t>
            </a:r>
            <a:r>
              <a:rPr lang="it-IT" dirty="0"/>
              <a:t> in the </a:t>
            </a:r>
            <a:r>
              <a:rPr lang="it-IT" err="1"/>
              <a:t>course</a:t>
            </a:r>
            <a:r>
              <a:rPr lang="it-IT" dirty="0"/>
              <a:t> of </a:t>
            </a:r>
            <a:r>
              <a:rPr lang="it-IT" err="1"/>
              <a:t>occupational</a:t>
            </a:r>
            <a:r>
              <a:rPr lang="it-IT" dirty="0"/>
              <a:t> activities </a:t>
            </a:r>
            <a:r>
              <a:rPr lang="it-IT" err="1"/>
              <a:t>t</a:t>
            </a:r>
            <a:r>
              <a:rPr lang="it-IT" b="1" err="1"/>
              <a:t>hat</a:t>
            </a:r>
            <a:r>
              <a:rPr lang="it-IT" b="1" dirty="0"/>
              <a:t> </a:t>
            </a:r>
            <a:r>
              <a:rPr lang="it-IT" b="1" err="1"/>
              <a:t>present</a:t>
            </a:r>
            <a:r>
              <a:rPr lang="it-IT" b="1" dirty="0"/>
              <a:t> a </a:t>
            </a:r>
            <a:r>
              <a:rPr lang="it-IT" b="1" err="1"/>
              <a:t>potential</a:t>
            </a:r>
            <a:r>
              <a:rPr lang="it-IT" b="1" dirty="0"/>
              <a:t> or </a:t>
            </a:r>
            <a:r>
              <a:rPr lang="it-IT" b="1" err="1"/>
              <a:t>actual</a:t>
            </a:r>
            <a:r>
              <a:rPr lang="it-IT" b="1" dirty="0"/>
              <a:t> risk to human health or the </a:t>
            </a:r>
            <a:r>
              <a:rPr lang="it-IT" b="1" err="1"/>
              <a:t>environment</a:t>
            </a:r>
            <a:r>
              <a:rPr lang="it-IT" b="1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1910981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7290CE-3443-8D62-1F09-032F857C1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strict</a:t>
            </a:r>
            <a:r>
              <a:rPr lang="it-IT" dirty="0"/>
              <a:t> liability regime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D5CDCF-51AE-C82A-06D3-6E434580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err="1"/>
              <a:t>These</a:t>
            </a:r>
            <a:r>
              <a:rPr lang="it-IT" dirty="0"/>
              <a:t> activities are </a:t>
            </a:r>
            <a:r>
              <a:rPr lang="it-IT" b="1" err="1"/>
              <a:t>listed</a:t>
            </a:r>
            <a:r>
              <a:rPr lang="it-IT" b="1" dirty="0"/>
              <a:t> in </a:t>
            </a:r>
            <a:r>
              <a:rPr lang="it-IT" b="1" err="1"/>
              <a:t>Annex</a:t>
            </a:r>
            <a:r>
              <a:rPr lang="it-IT" b="1" dirty="0"/>
              <a:t> III o</a:t>
            </a:r>
            <a:r>
              <a:rPr lang="it-IT" dirty="0"/>
              <a:t>f the Directive and are </a:t>
            </a:r>
            <a:r>
              <a:rPr lang="it-IT" err="1"/>
              <a:t>mainly</a:t>
            </a:r>
            <a:r>
              <a:rPr lang="it-IT" dirty="0"/>
              <a:t> </a:t>
            </a:r>
            <a:r>
              <a:rPr lang="it-IT" err="1"/>
              <a:t>those</a:t>
            </a:r>
            <a:r>
              <a:rPr lang="it-IT" dirty="0"/>
              <a:t> industrial or </a:t>
            </a:r>
            <a:r>
              <a:rPr lang="it-IT" err="1"/>
              <a:t>agricultural</a:t>
            </a:r>
            <a:r>
              <a:rPr lang="it-IT" dirty="0"/>
              <a:t> activities </a:t>
            </a:r>
            <a:r>
              <a:rPr lang="it-IT" err="1"/>
              <a:t>subject</a:t>
            </a:r>
            <a:r>
              <a:rPr lang="it-IT" dirty="0"/>
              <a:t> to </a:t>
            </a:r>
            <a:r>
              <a:rPr lang="it-IT" err="1"/>
              <a:t>authorization</a:t>
            </a:r>
            <a:r>
              <a:rPr lang="it-IT" dirty="0"/>
              <a:t> by national bodies under Directive 1996/61/EC </a:t>
            </a:r>
            <a:r>
              <a:rPr lang="it-IT" err="1"/>
              <a:t>concerning</a:t>
            </a:r>
            <a:r>
              <a:rPr lang="it-IT" dirty="0"/>
              <a:t> </a:t>
            </a:r>
            <a:r>
              <a:rPr lang="it-IT" err="1"/>
              <a:t>integrated</a:t>
            </a:r>
            <a:r>
              <a:rPr lang="it-IT" dirty="0"/>
              <a:t> </a:t>
            </a:r>
            <a:r>
              <a:rPr lang="it-IT" err="1"/>
              <a:t>pollution</a:t>
            </a:r>
            <a:r>
              <a:rPr lang="it-IT" dirty="0"/>
              <a:t> </a:t>
            </a:r>
            <a:r>
              <a:rPr lang="it-IT" err="1"/>
              <a:t>prevention</a:t>
            </a:r>
            <a:r>
              <a:rPr lang="it-IT" dirty="0"/>
              <a:t> and control. </a:t>
            </a:r>
          </a:p>
          <a:p>
            <a:pPr marL="0" indent="0">
              <a:buNone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9204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7290CE-3443-8D62-1F09-032F857C1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strict</a:t>
            </a:r>
            <a:r>
              <a:rPr lang="it-IT" dirty="0"/>
              <a:t> liability regime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D5CDCF-51AE-C82A-06D3-6E434580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These</a:t>
            </a:r>
            <a:r>
              <a:rPr lang="it-IT" dirty="0"/>
              <a:t> are activities </a:t>
            </a:r>
            <a:r>
              <a:rPr lang="it-IT" dirty="0" err="1"/>
              <a:t>involving</a:t>
            </a:r>
            <a:r>
              <a:rPr lang="it-IT" dirty="0"/>
              <a:t> the </a:t>
            </a:r>
            <a:r>
              <a:rPr lang="it-IT" dirty="0" err="1"/>
              <a:t>discharge</a:t>
            </a:r>
            <a:r>
              <a:rPr lang="it-IT" dirty="0"/>
              <a:t> of heavy metals </a:t>
            </a:r>
            <a:r>
              <a:rPr lang="it-IT" dirty="0" err="1"/>
              <a:t>into</a:t>
            </a:r>
            <a:r>
              <a:rPr lang="it-IT" dirty="0"/>
              <a:t> water or air, facilities </a:t>
            </a:r>
            <a:r>
              <a:rPr lang="it-IT" dirty="0" err="1"/>
              <a:t>producing</a:t>
            </a:r>
            <a:r>
              <a:rPr lang="it-IT" dirty="0"/>
              <a:t> </a:t>
            </a:r>
            <a:r>
              <a:rPr lang="it-IT" dirty="0" err="1"/>
              <a:t>hazardous</a:t>
            </a:r>
            <a:r>
              <a:rPr lang="it-IT" dirty="0"/>
              <a:t> </a:t>
            </a:r>
            <a:r>
              <a:rPr lang="it-IT" dirty="0" err="1"/>
              <a:t>substances</a:t>
            </a:r>
            <a:r>
              <a:rPr lang="it-IT" dirty="0"/>
              <a:t>, </a:t>
            </a:r>
            <a:r>
              <a:rPr lang="it-IT" dirty="0" err="1"/>
              <a:t>plant</a:t>
            </a:r>
            <a:r>
              <a:rPr lang="it-IT" dirty="0"/>
              <a:t> </a:t>
            </a:r>
            <a:r>
              <a:rPr lang="it-IT" dirty="0" err="1"/>
              <a:t>protection</a:t>
            </a:r>
            <a:r>
              <a:rPr lang="it-IT" dirty="0"/>
              <a:t> products and </a:t>
            </a:r>
            <a:r>
              <a:rPr lang="it-IT" dirty="0" err="1"/>
              <a:t>biocides</a:t>
            </a:r>
            <a:r>
              <a:rPr lang="it-IT" dirty="0"/>
              <a:t>, </a:t>
            </a:r>
            <a:r>
              <a:rPr lang="it-IT" dirty="0" err="1"/>
              <a:t>waste</a:t>
            </a:r>
            <a:r>
              <a:rPr lang="it-IT" dirty="0"/>
              <a:t> management activities and activities </a:t>
            </a:r>
            <a:r>
              <a:rPr lang="it-IT" dirty="0" err="1"/>
              <a:t>involving</a:t>
            </a:r>
            <a:r>
              <a:rPr lang="it-IT" dirty="0"/>
              <a:t> the use, </a:t>
            </a:r>
            <a:r>
              <a:rPr lang="it-IT" dirty="0" err="1"/>
              <a:t>transport</a:t>
            </a:r>
            <a:r>
              <a:rPr lang="it-IT" dirty="0"/>
              <a:t>, release </a:t>
            </a:r>
            <a:r>
              <a:rPr lang="it-IT" dirty="0" err="1"/>
              <a:t>into</a:t>
            </a:r>
            <a:r>
              <a:rPr lang="it-IT" dirty="0"/>
              <a:t> the </a:t>
            </a:r>
            <a:r>
              <a:rPr lang="it-IT" dirty="0" err="1"/>
              <a:t>environment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trade in </a:t>
            </a:r>
            <a:r>
              <a:rPr lang="it-IT" dirty="0" err="1"/>
              <a:t>genetically</a:t>
            </a:r>
            <a:r>
              <a:rPr lang="it-IT" dirty="0"/>
              <a:t> </a:t>
            </a:r>
            <a:r>
              <a:rPr lang="it-IT" dirty="0" err="1"/>
              <a:t>modified</a:t>
            </a:r>
            <a:r>
              <a:rPr lang="it-IT" dirty="0"/>
              <a:t> </a:t>
            </a:r>
            <a:r>
              <a:rPr lang="it-IT" dirty="0" err="1"/>
              <a:t>microorganisms</a:t>
            </a:r>
            <a:r>
              <a:rPr lang="it-IT" dirty="0"/>
              <a:t>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25121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7290CE-3443-8D62-1F09-032F857C1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strict</a:t>
            </a:r>
            <a:r>
              <a:rPr lang="it-IT" dirty="0"/>
              <a:t> liability regime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D5CDCF-51AE-C82A-06D3-6E434580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held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engage</a:t>
            </a:r>
            <a:r>
              <a:rPr lang="it-IT" dirty="0"/>
              <a:t> in </a:t>
            </a:r>
            <a:r>
              <a:rPr lang="it-IT" dirty="0" err="1"/>
              <a:t>inherently</a:t>
            </a:r>
            <a:r>
              <a:rPr lang="it-IT" dirty="0"/>
              <a:t> </a:t>
            </a:r>
            <a:r>
              <a:rPr lang="it-IT" dirty="0" err="1"/>
              <a:t>dangerous</a:t>
            </a:r>
            <a:r>
              <a:rPr lang="it-IT" dirty="0"/>
              <a:t> activities </a:t>
            </a:r>
            <a:r>
              <a:rPr lang="it-IT" b="1" dirty="0"/>
              <a:t>must </a:t>
            </a:r>
            <a:r>
              <a:rPr lang="it-IT" b="1" dirty="0" err="1"/>
              <a:t>directly</a:t>
            </a:r>
            <a:r>
              <a:rPr lang="it-IT" b="1" dirty="0"/>
              <a:t> assume the risk of </a:t>
            </a:r>
            <a:r>
              <a:rPr lang="it-IT" b="1" dirty="0" err="1"/>
              <a:t>possible</a:t>
            </a:r>
            <a:r>
              <a:rPr lang="it-IT" b="1" dirty="0"/>
              <a:t> </a:t>
            </a:r>
            <a:r>
              <a:rPr lang="it-IT" b="1" dirty="0" err="1"/>
              <a:t>harm</a:t>
            </a:r>
            <a:r>
              <a:rPr lang="it-IT" dirty="0"/>
              <a:t>,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moreover</a:t>
            </a:r>
            <a:r>
              <a:rPr lang="it-IT" dirty="0"/>
              <a:t> </a:t>
            </a:r>
            <a:r>
              <a:rPr lang="it-IT" dirty="0" err="1"/>
              <a:t>thereby</a:t>
            </a:r>
            <a:r>
              <a:rPr lang="it-IT" dirty="0"/>
              <a:t> </a:t>
            </a:r>
            <a:r>
              <a:rPr lang="it-IT" dirty="0" err="1"/>
              <a:t>incentivized</a:t>
            </a:r>
            <a:r>
              <a:rPr lang="it-IT" dirty="0"/>
              <a:t> to take the </a:t>
            </a:r>
            <a:r>
              <a:rPr lang="it-IT" dirty="0" err="1"/>
              <a:t>necessary</a:t>
            </a:r>
            <a:r>
              <a:rPr lang="it-IT" dirty="0"/>
              <a:t> </a:t>
            </a:r>
            <a:r>
              <a:rPr lang="it-IT" dirty="0" err="1"/>
              <a:t>precautionary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. </a:t>
            </a:r>
          </a:p>
          <a:p>
            <a:pPr marL="457200" indent="-457200"/>
            <a:r>
              <a:rPr lang="it-IT" b="1" dirty="0"/>
              <a:t>"Professional activity"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defined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"</a:t>
            </a:r>
            <a:r>
              <a:rPr lang="it-IT" dirty="0" err="1"/>
              <a:t>any</a:t>
            </a:r>
            <a:r>
              <a:rPr lang="it-IT" dirty="0"/>
              <a:t> activity </a:t>
            </a:r>
            <a:r>
              <a:rPr lang="it-IT" dirty="0" err="1"/>
              <a:t>carried</a:t>
            </a:r>
            <a:r>
              <a:rPr lang="it-IT" dirty="0"/>
              <a:t> out in the </a:t>
            </a:r>
            <a:r>
              <a:rPr lang="it-IT" dirty="0" err="1"/>
              <a:t>course</a:t>
            </a:r>
            <a:r>
              <a:rPr lang="it-IT" dirty="0"/>
              <a:t> of an </a:t>
            </a:r>
            <a:r>
              <a:rPr lang="it-IT" dirty="0" err="1"/>
              <a:t>economic</a:t>
            </a:r>
            <a:r>
              <a:rPr lang="it-IT" dirty="0"/>
              <a:t>, commercial or </a:t>
            </a:r>
            <a:r>
              <a:rPr lang="it-IT" dirty="0" err="1"/>
              <a:t>entrepreneurial</a:t>
            </a:r>
            <a:r>
              <a:rPr lang="it-IT" dirty="0"/>
              <a:t> activity, </a:t>
            </a:r>
            <a:r>
              <a:rPr lang="it-IT" dirty="0" err="1"/>
              <a:t>whether</a:t>
            </a:r>
            <a:r>
              <a:rPr lang="it-IT" dirty="0"/>
              <a:t> or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of a public or private nature or </a:t>
            </a:r>
            <a:r>
              <a:rPr lang="it-IT" dirty="0" err="1"/>
              <a:t>whether</a:t>
            </a:r>
            <a:r>
              <a:rPr lang="it-IT" dirty="0"/>
              <a:t> or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pursues</a:t>
            </a:r>
            <a:r>
              <a:rPr lang="it-IT" dirty="0"/>
              <a:t> profit.</a:t>
            </a:r>
          </a:p>
        </p:txBody>
      </p:sp>
    </p:spTree>
    <p:extLst>
      <p:ext uri="{BB962C8B-B14F-4D97-AF65-F5344CB8AC3E}">
        <p14:creationId xmlns:p14="http://schemas.microsoft.com/office/powerpoint/2010/main" val="29261095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5456F-4CB3-EAA3-0EC3-5D5F8890B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case of </a:t>
            </a:r>
            <a:r>
              <a:rPr lang="it-IT" dirty="0" err="1"/>
              <a:t>intentional</a:t>
            </a:r>
            <a:r>
              <a:rPr lang="it-IT" dirty="0"/>
              <a:t> or </a:t>
            </a:r>
            <a:r>
              <a:rPr lang="it-IT" dirty="0" err="1"/>
              <a:t>negligent</a:t>
            </a:r>
            <a:r>
              <a:rPr lang="it-IT" dirty="0"/>
              <a:t> </a:t>
            </a:r>
            <a:r>
              <a:rPr lang="it-IT" dirty="0" err="1"/>
              <a:t>conduct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12127A-7FA5-649A-A16A-971EB769A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/>
              <a:t>Second</a:t>
            </a:r>
            <a:r>
              <a:rPr lang="it-IT" dirty="0"/>
              <a:t>, the Directive </a:t>
            </a:r>
            <a:r>
              <a:rPr lang="it-IT" err="1"/>
              <a:t>applies</a:t>
            </a:r>
            <a:r>
              <a:rPr lang="it-IT" dirty="0"/>
              <a:t> in </a:t>
            </a:r>
            <a:r>
              <a:rPr lang="it-IT" err="1"/>
              <a:t>cases</a:t>
            </a:r>
            <a:r>
              <a:rPr lang="it-IT" dirty="0"/>
              <a:t> of </a:t>
            </a:r>
            <a:r>
              <a:rPr lang="it-IT" b="1" err="1"/>
              <a:t>intentional</a:t>
            </a:r>
            <a:r>
              <a:rPr lang="it-IT" b="1" dirty="0"/>
              <a:t> or </a:t>
            </a:r>
            <a:r>
              <a:rPr lang="it-IT" b="1" err="1"/>
              <a:t>negligent</a:t>
            </a:r>
            <a:r>
              <a:rPr lang="it-IT" b="1" dirty="0"/>
              <a:t> </a:t>
            </a:r>
            <a:r>
              <a:rPr lang="it-IT" b="1" err="1"/>
              <a:t>conduct</a:t>
            </a:r>
            <a:r>
              <a:rPr lang="it-IT" b="1" dirty="0"/>
              <a:t> of the operator. </a:t>
            </a:r>
          </a:p>
          <a:p>
            <a:pPr marL="0" indent="0">
              <a:buNone/>
            </a:pPr>
            <a:r>
              <a:rPr lang="it-IT" err="1"/>
              <a:t>This</a:t>
            </a:r>
            <a:r>
              <a:rPr lang="it-IT" dirty="0"/>
              <a:t> second case </a:t>
            </a:r>
            <a:r>
              <a:rPr lang="it-IT" err="1"/>
              <a:t>concerns</a:t>
            </a:r>
            <a:r>
              <a:rPr lang="it-IT" dirty="0"/>
              <a:t> activities </a:t>
            </a:r>
            <a:r>
              <a:rPr lang="it-IT" b="1" err="1"/>
              <a:t>that</a:t>
            </a:r>
            <a:r>
              <a:rPr lang="it-IT" b="1" dirty="0"/>
              <a:t> are </a:t>
            </a:r>
            <a:r>
              <a:rPr lang="it-IT" b="1" err="1"/>
              <a:t>not</a:t>
            </a:r>
            <a:r>
              <a:rPr lang="it-IT" b="1" dirty="0"/>
              <a:t> </a:t>
            </a:r>
            <a:r>
              <a:rPr lang="it-IT" b="1" err="1"/>
              <a:t>inherently</a:t>
            </a:r>
            <a:r>
              <a:rPr lang="it-IT" b="1" dirty="0"/>
              <a:t> </a:t>
            </a:r>
            <a:r>
              <a:rPr lang="it-IT" b="1" err="1"/>
              <a:t>dangerous</a:t>
            </a:r>
            <a:r>
              <a:rPr lang="it-IT" b="1" dirty="0"/>
              <a:t> to the </a:t>
            </a:r>
            <a:r>
              <a:rPr lang="it-IT" b="1" err="1"/>
              <a:t>environment</a:t>
            </a:r>
            <a:r>
              <a:rPr lang="it-IT" b="1" dirty="0"/>
              <a:t> and health, </a:t>
            </a:r>
            <a:r>
              <a:rPr lang="it-IT" dirty="0"/>
              <a:t>and in </a:t>
            </a:r>
            <a:r>
              <a:rPr lang="it-IT" err="1"/>
              <a:t>these</a:t>
            </a:r>
            <a:r>
              <a:rPr lang="it-IT" dirty="0"/>
              <a:t> </a:t>
            </a:r>
            <a:r>
              <a:rPr lang="it-IT" err="1"/>
              <a:t>cases</a:t>
            </a:r>
            <a:r>
              <a:rPr lang="it-IT" dirty="0"/>
              <a:t> liability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b="1" err="1"/>
              <a:t>conditional</a:t>
            </a:r>
            <a:r>
              <a:rPr lang="it-IT" b="1" dirty="0"/>
              <a:t> on fault or </a:t>
            </a:r>
            <a:r>
              <a:rPr lang="it-IT" b="1" err="1"/>
              <a:t>intent</a:t>
            </a:r>
            <a:r>
              <a:rPr lang="it-IT" b="1" dirty="0"/>
              <a:t>. </a:t>
            </a:r>
            <a:endParaRPr lang="it-IT" b="1"/>
          </a:p>
        </p:txBody>
      </p:sp>
    </p:spTree>
    <p:extLst>
      <p:ext uri="{BB962C8B-B14F-4D97-AF65-F5344CB8AC3E}">
        <p14:creationId xmlns:p14="http://schemas.microsoft.com/office/powerpoint/2010/main" val="23603412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5456F-4CB3-EAA3-0EC3-5D5F8890B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case of </a:t>
            </a:r>
            <a:r>
              <a:rPr lang="it-IT" dirty="0" err="1"/>
              <a:t>intentional</a:t>
            </a:r>
            <a:r>
              <a:rPr lang="it-IT" dirty="0"/>
              <a:t> or </a:t>
            </a:r>
            <a:r>
              <a:rPr lang="it-IT" dirty="0" err="1"/>
              <a:t>negligent</a:t>
            </a:r>
            <a:r>
              <a:rPr lang="it-IT" dirty="0"/>
              <a:t> </a:t>
            </a:r>
            <a:r>
              <a:rPr lang="it-IT" dirty="0" err="1"/>
              <a:t>conduct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12127A-7FA5-649A-A16A-971EB769A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b="1" dirty="0">
                <a:highlight>
                  <a:srgbClr val="FFFF00"/>
                </a:highlight>
              </a:rPr>
              <a:t>operator</a:t>
            </a:r>
            <a:r>
              <a:rPr lang="it-IT" dirty="0">
                <a:highlight>
                  <a:srgbClr val="FFFF00"/>
                </a:highlight>
              </a:rPr>
              <a:t> </a:t>
            </a:r>
            <a:r>
              <a:rPr lang="it-IT" err="1"/>
              <a:t>is</a:t>
            </a:r>
            <a:r>
              <a:rPr lang="it-IT" dirty="0"/>
              <a:t>:</a:t>
            </a:r>
          </a:p>
          <a:p>
            <a:pPr marL="0" indent="0" algn="ctr">
              <a:buNone/>
            </a:pPr>
            <a:r>
              <a:rPr lang="it-IT" dirty="0"/>
              <a:t> "</a:t>
            </a:r>
            <a:r>
              <a:rPr lang="it-IT" err="1"/>
              <a:t>any</a:t>
            </a:r>
            <a:r>
              <a:rPr lang="it-IT" dirty="0"/>
              <a:t> </a:t>
            </a:r>
            <a:r>
              <a:rPr lang="it-IT" err="1"/>
              <a:t>natural</a:t>
            </a:r>
            <a:r>
              <a:rPr lang="it-IT" dirty="0"/>
              <a:t> or </a:t>
            </a:r>
            <a:r>
              <a:rPr lang="it-IT" err="1"/>
              <a:t>legal</a:t>
            </a:r>
            <a:r>
              <a:rPr lang="it-IT" dirty="0"/>
              <a:t> </a:t>
            </a:r>
            <a:r>
              <a:rPr lang="it-IT" err="1"/>
              <a:t>person</a:t>
            </a:r>
            <a:r>
              <a:rPr lang="it-IT" dirty="0"/>
              <a:t>, </a:t>
            </a:r>
            <a:r>
              <a:rPr lang="it-IT" err="1"/>
              <a:t>whether</a:t>
            </a:r>
            <a:r>
              <a:rPr lang="it-IT" dirty="0"/>
              <a:t> public or private, </a:t>
            </a:r>
            <a:r>
              <a:rPr lang="it-IT" err="1"/>
              <a:t>who</a:t>
            </a:r>
            <a:r>
              <a:rPr lang="it-IT" dirty="0"/>
              <a:t> </a:t>
            </a:r>
            <a:r>
              <a:rPr lang="it-IT" err="1"/>
              <a:t>carries</a:t>
            </a:r>
            <a:r>
              <a:rPr lang="it-IT" dirty="0"/>
              <a:t> on or controls a </a:t>
            </a:r>
            <a:r>
              <a:rPr lang="it-IT" err="1"/>
              <a:t>professional</a:t>
            </a:r>
            <a:r>
              <a:rPr lang="it-IT" dirty="0"/>
              <a:t> activity or, </a:t>
            </a:r>
            <a:r>
              <a:rPr lang="it-IT" err="1"/>
              <a:t>where</a:t>
            </a:r>
            <a:r>
              <a:rPr lang="it-IT" dirty="0"/>
              <a:t> national </a:t>
            </a:r>
            <a:r>
              <a:rPr lang="it-IT" err="1"/>
              <a:t>law</a:t>
            </a:r>
            <a:r>
              <a:rPr lang="it-IT" dirty="0"/>
              <a:t> so </a:t>
            </a:r>
            <a:r>
              <a:rPr lang="it-IT" err="1"/>
              <a:t>provides</a:t>
            </a:r>
            <a:r>
              <a:rPr lang="it-IT" dirty="0"/>
              <a:t>, to </a:t>
            </a:r>
            <a:r>
              <a:rPr lang="it-IT" err="1"/>
              <a:t>whom</a:t>
            </a:r>
            <a:r>
              <a:rPr lang="it-IT" dirty="0"/>
              <a:t> decisive </a:t>
            </a:r>
            <a:r>
              <a:rPr lang="it-IT" err="1"/>
              <a:t>economic</a:t>
            </a:r>
            <a:r>
              <a:rPr lang="it-IT" dirty="0"/>
              <a:t> power over the technical </a:t>
            </a:r>
            <a:r>
              <a:rPr lang="it-IT" err="1"/>
              <a:t>operation</a:t>
            </a:r>
            <a:r>
              <a:rPr lang="it-IT" dirty="0"/>
              <a:t> of </a:t>
            </a:r>
            <a:r>
              <a:rPr lang="it-IT" err="1"/>
              <a:t>that</a:t>
            </a:r>
            <a:r>
              <a:rPr lang="it-IT" dirty="0"/>
              <a:t> activity </a:t>
            </a:r>
            <a:r>
              <a:rPr lang="it-IT" err="1"/>
              <a:t>has</a:t>
            </a:r>
            <a:r>
              <a:rPr lang="it-IT" dirty="0"/>
              <a:t> </a:t>
            </a:r>
            <a:r>
              <a:rPr lang="it-IT" err="1"/>
              <a:t>been</a:t>
            </a:r>
            <a:r>
              <a:rPr lang="it-IT" dirty="0"/>
              <a:t> </a:t>
            </a:r>
            <a:r>
              <a:rPr lang="it-IT" err="1"/>
              <a:t>delegated</a:t>
            </a:r>
            <a:r>
              <a:rPr lang="it-IT" dirty="0"/>
              <a:t>, </a:t>
            </a:r>
            <a:r>
              <a:rPr lang="it-IT" err="1"/>
              <a:t>including</a:t>
            </a:r>
            <a:r>
              <a:rPr lang="it-IT" dirty="0"/>
              <a:t> the holder of the </a:t>
            </a:r>
            <a:r>
              <a:rPr lang="it-IT" err="1"/>
              <a:t>permit</a:t>
            </a:r>
            <a:r>
              <a:rPr lang="it-IT" dirty="0"/>
              <a:t> or </a:t>
            </a:r>
            <a:r>
              <a:rPr lang="it-IT" err="1"/>
              <a:t>authorization</a:t>
            </a:r>
            <a:r>
              <a:rPr lang="it-IT" dirty="0"/>
              <a:t> to </a:t>
            </a:r>
            <a:r>
              <a:rPr lang="it-IT" err="1"/>
              <a:t>carry</a:t>
            </a:r>
            <a:r>
              <a:rPr lang="it-IT" dirty="0"/>
              <a:t> on </a:t>
            </a:r>
            <a:r>
              <a:rPr lang="it-IT" err="1"/>
              <a:t>that</a:t>
            </a:r>
            <a:r>
              <a:rPr lang="it-IT" dirty="0"/>
              <a:t> activity, or the </a:t>
            </a:r>
            <a:r>
              <a:rPr lang="it-IT" err="1"/>
              <a:t>person</a:t>
            </a:r>
            <a:r>
              <a:rPr lang="it-IT" dirty="0"/>
              <a:t> </a:t>
            </a:r>
            <a:r>
              <a:rPr lang="it-IT" err="1"/>
              <a:t>who</a:t>
            </a:r>
            <a:r>
              <a:rPr lang="it-IT" dirty="0"/>
              <a:t> </a:t>
            </a:r>
            <a:r>
              <a:rPr lang="it-IT" err="1"/>
              <a:t>registers</a:t>
            </a:r>
            <a:r>
              <a:rPr lang="it-IT" dirty="0"/>
              <a:t> or </a:t>
            </a:r>
            <a:r>
              <a:rPr lang="it-IT" err="1"/>
              <a:t>notifies</a:t>
            </a:r>
            <a:r>
              <a:rPr lang="it-IT" dirty="0"/>
              <a:t> </a:t>
            </a:r>
            <a:r>
              <a:rPr lang="it-IT" err="1"/>
              <a:t>that</a:t>
            </a:r>
            <a:r>
              <a:rPr lang="it-IT" dirty="0"/>
              <a:t> activity."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09717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B3367A-BE81-B4C7-43AD-8E90A7137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Imminent</a:t>
            </a:r>
            <a:r>
              <a:rPr lang="it-IT" dirty="0"/>
              <a:t> </a:t>
            </a:r>
            <a:r>
              <a:rPr lang="it-IT" dirty="0" err="1"/>
              <a:t>threat</a:t>
            </a:r>
            <a:r>
              <a:rPr lang="it-IT" dirty="0"/>
              <a:t> and </a:t>
            </a:r>
            <a:r>
              <a:rPr lang="it-IT" dirty="0" err="1"/>
              <a:t>damage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880F1E-FC8E-4CDF-3AEC-59EA90E9B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Directive </a:t>
            </a:r>
            <a:r>
              <a:rPr lang="it-IT" err="1"/>
              <a:t>distinguishes</a:t>
            </a:r>
            <a:r>
              <a:rPr lang="it-IT" dirty="0"/>
              <a:t> </a:t>
            </a:r>
            <a:r>
              <a:rPr lang="it-IT" err="1"/>
              <a:t>between</a:t>
            </a:r>
            <a:r>
              <a:rPr lang="it-IT" dirty="0"/>
              <a:t> the </a:t>
            </a:r>
            <a:r>
              <a:rPr lang="it-IT" b="1" err="1"/>
              <a:t>two</a:t>
            </a:r>
            <a:r>
              <a:rPr lang="it-IT" b="1" dirty="0"/>
              <a:t> </a:t>
            </a:r>
            <a:r>
              <a:rPr lang="it-IT" b="1" err="1"/>
              <a:t>scenarios</a:t>
            </a:r>
            <a:r>
              <a:rPr lang="it-IT" b="1" dirty="0"/>
              <a:t>:</a:t>
            </a:r>
            <a:r>
              <a:rPr lang="it-IT" dirty="0"/>
              <a:t> </a:t>
            </a:r>
            <a:endParaRPr lang="it-IT"/>
          </a:p>
          <a:p>
            <a:r>
              <a:rPr lang="it-IT" dirty="0" err="1"/>
              <a:t>imminent</a:t>
            </a:r>
            <a:r>
              <a:rPr lang="it-IT" dirty="0"/>
              <a:t> </a:t>
            </a:r>
            <a:r>
              <a:rPr lang="it-IT" dirty="0" err="1"/>
              <a:t>threat</a:t>
            </a:r>
            <a:r>
              <a:rPr lang="it-IT" dirty="0"/>
              <a:t> </a:t>
            </a:r>
          </a:p>
          <a:p>
            <a:r>
              <a:rPr lang="it-IT" err="1"/>
              <a:t>damage</a:t>
            </a:r>
            <a:r>
              <a:rPr lang="it-IT" dirty="0"/>
              <a:t> </a:t>
            </a:r>
            <a:endParaRPr lang="it-IT"/>
          </a:p>
          <a:p>
            <a:pPr marL="0" indent="0">
              <a:buNone/>
            </a:pPr>
            <a:r>
              <a:rPr lang="it-IT" dirty="0" err="1"/>
              <a:t>providing</a:t>
            </a:r>
            <a:r>
              <a:rPr lang="it-IT" dirty="0"/>
              <a:t> for </a:t>
            </a:r>
            <a:r>
              <a:rPr lang="it-IT" dirty="0" err="1"/>
              <a:t>both</a:t>
            </a:r>
            <a:r>
              <a:rPr lang="it-IT" dirty="0"/>
              <a:t> a </a:t>
            </a:r>
            <a:r>
              <a:rPr lang="it-IT" b="1" dirty="0"/>
              <a:t>set of duties of action and </a:t>
            </a:r>
            <a:r>
              <a:rPr lang="it-IT" b="1" dirty="0" err="1"/>
              <a:t>cooperation</a:t>
            </a:r>
            <a:r>
              <a:rPr lang="it-IT" dirty="0"/>
              <a:t> on the part of the operator and powers of the </a:t>
            </a:r>
            <a:r>
              <a:rPr lang="it-IT" dirty="0" err="1"/>
              <a:t>competent</a:t>
            </a:r>
            <a:r>
              <a:rPr lang="it-IT" dirty="0"/>
              <a:t> authority. </a:t>
            </a:r>
          </a:p>
        </p:txBody>
      </p:sp>
    </p:spTree>
    <p:extLst>
      <p:ext uri="{BB962C8B-B14F-4D97-AF65-F5344CB8AC3E}">
        <p14:creationId xmlns:p14="http://schemas.microsoft.com/office/powerpoint/2010/main" val="27231798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B3367A-BE81-B4C7-43AD-8E90A7137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err="1"/>
              <a:t>Imminent</a:t>
            </a:r>
            <a:r>
              <a:rPr lang="it-IT" b="1" dirty="0"/>
              <a:t> </a:t>
            </a:r>
            <a:r>
              <a:rPr lang="it-IT" b="1" err="1"/>
              <a:t>threat</a:t>
            </a:r>
            <a:r>
              <a:rPr lang="it-IT" b="1" dirty="0"/>
              <a:t> 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880F1E-FC8E-4CDF-3AEC-59EA90E9B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err="1"/>
              <a:t>It</a:t>
            </a:r>
            <a:r>
              <a:rPr lang="it-IT" dirty="0"/>
              <a:t> </a:t>
            </a:r>
            <a:r>
              <a:rPr lang="it-IT" err="1"/>
              <a:t>provides</a:t>
            </a:r>
            <a:r>
              <a:rPr lang="it-IT" dirty="0"/>
              <a:t> </a:t>
            </a:r>
            <a:r>
              <a:rPr lang="it-IT" err="1"/>
              <a:t>that</a:t>
            </a:r>
            <a:r>
              <a:rPr lang="it-IT" dirty="0"/>
              <a:t> </a:t>
            </a:r>
            <a:r>
              <a:rPr lang="it-IT" err="1"/>
              <a:t>when</a:t>
            </a:r>
            <a:r>
              <a:rPr lang="it-IT" dirty="0"/>
              <a:t> </a:t>
            </a:r>
            <a:r>
              <a:rPr lang="it-IT" err="1"/>
              <a:t>there</a:t>
            </a:r>
            <a:r>
              <a:rPr lang="it-IT" dirty="0"/>
              <a:t> </a:t>
            </a:r>
            <a:r>
              <a:rPr lang="it-IT" err="1"/>
              <a:t>is</a:t>
            </a:r>
            <a:r>
              <a:rPr lang="it-IT" dirty="0"/>
              <a:t> an </a:t>
            </a:r>
            <a:r>
              <a:rPr lang="it-IT" b="1" err="1"/>
              <a:t>imminent</a:t>
            </a:r>
            <a:r>
              <a:rPr lang="it-IT" b="1" dirty="0"/>
              <a:t> </a:t>
            </a:r>
            <a:r>
              <a:rPr lang="it-IT" b="1" err="1"/>
              <a:t>threat</a:t>
            </a:r>
            <a:r>
              <a:rPr lang="it-IT" b="1" dirty="0"/>
              <a:t> </a:t>
            </a:r>
            <a:r>
              <a:rPr lang="it-IT" dirty="0"/>
              <a:t>of </a:t>
            </a:r>
            <a:r>
              <a:rPr lang="it-IT" err="1"/>
              <a:t>environmental</a:t>
            </a:r>
            <a:r>
              <a:rPr lang="it-IT" dirty="0"/>
              <a:t> </a:t>
            </a:r>
            <a:r>
              <a:rPr lang="it-IT" err="1"/>
              <a:t>damage</a:t>
            </a:r>
            <a:r>
              <a:rPr lang="it-IT" dirty="0"/>
              <a:t>, </a:t>
            </a:r>
            <a:r>
              <a:rPr lang="it-IT" err="1"/>
              <a:t>that</a:t>
            </a:r>
            <a:r>
              <a:rPr lang="it-IT" dirty="0"/>
              <a:t> </a:t>
            </a:r>
            <a:r>
              <a:rPr lang="it-IT" err="1"/>
              <a:t>is</a:t>
            </a:r>
            <a:r>
              <a:rPr lang="it-IT" dirty="0"/>
              <a:t>, a </a:t>
            </a:r>
            <a:r>
              <a:rPr lang="it-IT" b="1" err="1"/>
              <a:t>sufficiently</a:t>
            </a:r>
            <a:r>
              <a:rPr lang="it-IT" b="1" dirty="0"/>
              <a:t> </a:t>
            </a:r>
            <a:r>
              <a:rPr lang="it-IT" b="1" err="1"/>
              <a:t>likely</a:t>
            </a:r>
            <a:r>
              <a:rPr lang="it-IT" b="1" dirty="0"/>
              <a:t> risk </a:t>
            </a:r>
            <a:r>
              <a:rPr lang="it-IT" dirty="0"/>
              <a:t>of </a:t>
            </a:r>
            <a:r>
              <a:rPr lang="it-IT" err="1"/>
              <a:t>it</a:t>
            </a:r>
            <a:r>
              <a:rPr lang="it-IT" dirty="0"/>
              <a:t> </a:t>
            </a:r>
            <a:r>
              <a:rPr lang="it-IT" err="1"/>
              <a:t>occurring</a:t>
            </a:r>
            <a:r>
              <a:rPr lang="it-IT" dirty="0"/>
              <a:t>, the operator must take ("</a:t>
            </a:r>
            <a:r>
              <a:rPr lang="it-IT" err="1"/>
              <a:t>adopt</a:t>
            </a:r>
            <a:r>
              <a:rPr lang="it-IT" dirty="0"/>
              <a:t>"), </a:t>
            </a:r>
            <a:r>
              <a:rPr lang="it-IT" err="1"/>
              <a:t>without</a:t>
            </a:r>
            <a:r>
              <a:rPr lang="it-IT" dirty="0"/>
              <a:t> delay, the </a:t>
            </a:r>
            <a:r>
              <a:rPr lang="it-IT" b="1" err="1"/>
              <a:t>necessary</a:t>
            </a:r>
            <a:r>
              <a:rPr lang="it-IT" b="1" dirty="0"/>
              <a:t> preventive </a:t>
            </a:r>
            <a:r>
              <a:rPr lang="it-IT" b="1" err="1"/>
              <a:t>measures</a:t>
            </a:r>
            <a:r>
              <a:rPr lang="it-IT" b="1" dirty="0"/>
              <a:t>.</a:t>
            </a:r>
          </a:p>
          <a:p>
            <a:pPr marL="0" indent="0">
              <a:buNone/>
            </a:pPr>
            <a:r>
              <a:rPr lang="it-IT" dirty="0"/>
              <a:t> </a:t>
            </a:r>
            <a:r>
              <a:rPr lang="it-IT" b="1" dirty="0" err="1"/>
              <a:t>These</a:t>
            </a:r>
            <a:r>
              <a:rPr lang="it-IT" b="1" dirty="0"/>
              <a:t> are </a:t>
            </a:r>
            <a:r>
              <a:rPr lang="it-IT" b="1" dirty="0" err="1"/>
              <a:t>defined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"</a:t>
            </a:r>
            <a:r>
              <a:rPr lang="it-IT" dirty="0" err="1"/>
              <a:t>measures</a:t>
            </a:r>
            <a:r>
              <a:rPr lang="it-IT" dirty="0"/>
              <a:t> </a:t>
            </a:r>
            <a:r>
              <a:rPr lang="it-IT" dirty="0" err="1"/>
              <a:t>taken</a:t>
            </a:r>
            <a:r>
              <a:rPr lang="it-IT" dirty="0"/>
              <a:t> in </a:t>
            </a:r>
            <a:r>
              <a:rPr lang="it-IT" dirty="0" err="1"/>
              <a:t>response</a:t>
            </a:r>
            <a:r>
              <a:rPr lang="it-IT" dirty="0"/>
              <a:t> to an event, act or </a:t>
            </a:r>
            <a:r>
              <a:rPr lang="it-IT" dirty="0" err="1"/>
              <a:t>omission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created</a:t>
            </a:r>
            <a:r>
              <a:rPr lang="it-IT" dirty="0"/>
              <a:t> an </a:t>
            </a:r>
            <a:r>
              <a:rPr lang="it-IT" dirty="0" err="1"/>
              <a:t>imminent</a:t>
            </a:r>
            <a:r>
              <a:rPr lang="it-IT" dirty="0"/>
              <a:t> </a:t>
            </a:r>
            <a:r>
              <a:rPr lang="it-IT" dirty="0" err="1"/>
              <a:t>threat</a:t>
            </a:r>
            <a:r>
              <a:rPr lang="it-IT" dirty="0"/>
              <a:t> of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  <a:r>
              <a:rPr lang="it-IT" dirty="0"/>
              <a:t>, in </a:t>
            </a:r>
            <a:r>
              <a:rPr lang="it-IT" dirty="0" err="1"/>
              <a:t>order</a:t>
            </a:r>
            <a:r>
              <a:rPr lang="it-IT" dirty="0"/>
              <a:t> to </a:t>
            </a:r>
            <a:r>
              <a:rPr lang="it-IT" dirty="0" err="1"/>
              <a:t>prevent</a:t>
            </a:r>
            <a:r>
              <a:rPr lang="it-IT" dirty="0"/>
              <a:t> or </a:t>
            </a:r>
            <a:r>
              <a:rPr lang="it-IT" dirty="0" err="1"/>
              <a:t>minimize</a:t>
            </a:r>
            <a:r>
              <a:rPr lang="it-IT" dirty="0"/>
              <a:t>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damage</a:t>
            </a:r>
            <a:r>
              <a:rPr lang="it-IT" dirty="0"/>
              <a:t>."</a:t>
            </a:r>
          </a:p>
          <a:p>
            <a:pPr marL="0" indent="0">
              <a:buNone/>
            </a:pPr>
            <a:r>
              <a:rPr lang="it-IT" err="1"/>
              <a:t>If</a:t>
            </a:r>
            <a:r>
              <a:rPr lang="it-IT" dirty="0"/>
              <a:t> the </a:t>
            </a:r>
            <a:r>
              <a:rPr lang="it-IT" err="1"/>
              <a:t>threat</a:t>
            </a:r>
            <a:r>
              <a:rPr lang="it-IT" dirty="0"/>
              <a:t> </a:t>
            </a:r>
            <a:r>
              <a:rPr lang="it-IT" b="1" err="1"/>
              <a:t>persists</a:t>
            </a:r>
            <a:r>
              <a:rPr lang="it-IT" dirty="0"/>
              <a:t>, </a:t>
            </a:r>
            <a:r>
              <a:rPr lang="it-IT" err="1"/>
              <a:t>despite</a:t>
            </a:r>
            <a:r>
              <a:rPr lang="it-IT" dirty="0"/>
              <a:t> the </a:t>
            </a:r>
            <a:r>
              <a:rPr lang="it-IT" err="1"/>
              <a:t>measures</a:t>
            </a:r>
            <a:r>
              <a:rPr lang="it-IT" dirty="0"/>
              <a:t> </a:t>
            </a:r>
            <a:r>
              <a:rPr lang="it-IT" err="1"/>
              <a:t>taken</a:t>
            </a:r>
            <a:r>
              <a:rPr lang="it-IT" dirty="0"/>
              <a:t>, the operator </a:t>
            </a:r>
            <a:r>
              <a:rPr lang="it-IT" err="1"/>
              <a:t>has</a:t>
            </a:r>
            <a:r>
              <a:rPr lang="it-IT" dirty="0"/>
              <a:t> </a:t>
            </a:r>
            <a:r>
              <a:rPr lang="it-IT" b="1" dirty="0"/>
              <a:t>an </a:t>
            </a:r>
            <a:r>
              <a:rPr lang="it-IT" b="1" err="1"/>
              <a:t>obligation</a:t>
            </a:r>
            <a:r>
              <a:rPr lang="it-IT" b="1" dirty="0"/>
              <a:t> to </a:t>
            </a:r>
            <a:r>
              <a:rPr lang="it-IT" b="1" err="1"/>
              <a:t>inform</a:t>
            </a:r>
            <a:r>
              <a:rPr lang="it-IT" b="1" dirty="0"/>
              <a:t> </a:t>
            </a:r>
            <a:r>
              <a:rPr lang="it-IT" dirty="0"/>
              <a:t>the </a:t>
            </a:r>
            <a:r>
              <a:rPr lang="it-IT" err="1"/>
              <a:t>competent</a:t>
            </a:r>
            <a:r>
              <a:rPr lang="it-IT" dirty="0"/>
              <a:t> authority of the situation </a:t>
            </a:r>
            <a:r>
              <a:rPr lang="it-IT" b="1" err="1"/>
              <a:t>as</a:t>
            </a:r>
            <a:r>
              <a:rPr lang="it-IT" b="1" dirty="0"/>
              <a:t> </a:t>
            </a:r>
            <a:r>
              <a:rPr lang="it-IT" b="1" err="1"/>
              <a:t>soon</a:t>
            </a:r>
            <a:r>
              <a:rPr lang="it-IT" b="1" dirty="0"/>
              <a:t> </a:t>
            </a:r>
            <a:r>
              <a:rPr lang="it-IT" b="1" err="1"/>
              <a:t>as</a:t>
            </a:r>
            <a:r>
              <a:rPr lang="it-IT" b="1" dirty="0"/>
              <a:t> </a:t>
            </a:r>
            <a:r>
              <a:rPr lang="it-IT" b="1" err="1"/>
              <a:t>possible</a:t>
            </a:r>
            <a:r>
              <a:rPr lang="it-IT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98658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B3367A-BE81-B4C7-43AD-8E90A7137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Imminent</a:t>
            </a:r>
            <a:r>
              <a:rPr lang="it-IT" dirty="0"/>
              <a:t> </a:t>
            </a:r>
            <a:r>
              <a:rPr lang="it-IT" dirty="0" err="1"/>
              <a:t>threat</a:t>
            </a:r>
            <a:r>
              <a:rPr lang="it-IT" dirty="0"/>
              <a:t>: the tasks of the </a:t>
            </a:r>
            <a:r>
              <a:rPr lang="it-IT" dirty="0" err="1"/>
              <a:t>competent</a:t>
            </a:r>
            <a:r>
              <a:rPr lang="it-IT" dirty="0"/>
              <a:t> authority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880F1E-FC8E-4CDF-3AEC-59EA90E9B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dirty="0" err="1"/>
              <a:t>competent</a:t>
            </a:r>
            <a:r>
              <a:rPr lang="it-IT" dirty="0"/>
              <a:t> authority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b="1" dirty="0" err="1"/>
              <a:t>central</a:t>
            </a:r>
            <a:r>
              <a:rPr lang="it-IT" b="1" dirty="0"/>
              <a:t> figure</a:t>
            </a:r>
            <a:r>
              <a:rPr lang="it-IT" dirty="0"/>
              <a:t> in the system outlined in the Directive, it is </a:t>
            </a:r>
            <a:r>
              <a:rPr lang="it-IT" b="1" dirty="0"/>
              <a:t>designated by the </a:t>
            </a:r>
            <a:r>
              <a:rPr lang="it-IT" b="1" dirty="0" err="1"/>
              <a:t>member</a:t>
            </a:r>
            <a:r>
              <a:rPr lang="it-IT" b="1" dirty="0"/>
              <a:t> </a:t>
            </a:r>
            <a:r>
              <a:rPr lang="it-IT" b="1" dirty="0" err="1"/>
              <a:t>states</a:t>
            </a:r>
            <a:r>
              <a:rPr lang="it-IT" dirty="0"/>
              <a:t> to </a:t>
            </a:r>
            <a:r>
              <a:rPr lang="it-IT" dirty="0" err="1"/>
              <a:t>perform</a:t>
            </a:r>
            <a:r>
              <a:rPr lang="it-IT" dirty="0"/>
              <a:t> the </a:t>
            </a:r>
            <a:r>
              <a:rPr lang="it-IT" dirty="0" err="1"/>
              <a:t>prescribed</a:t>
            </a:r>
            <a:r>
              <a:rPr lang="it-IT" dirty="0"/>
              <a:t> tasks, </a:t>
            </a:r>
            <a:r>
              <a:rPr lang="it-IT" dirty="0" err="1"/>
              <a:t>namely</a:t>
            </a:r>
            <a:r>
              <a:rPr lang="it-IT" dirty="0"/>
              <a:t>: </a:t>
            </a:r>
          </a:p>
          <a:p>
            <a:r>
              <a:rPr lang="it-IT" dirty="0"/>
              <a:t>to </a:t>
            </a:r>
            <a:r>
              <a:rPr lang="it-IT" err="1"/>
              <a:t>identify</a:t>
            </a:r>
            <a:r>
              <a:rPr lang="it-IT" dirty="0"/>
              <a:t> the operator </a:t>
            </a:r>
            <a:r>
              <a:rPr lang="it-IT" err="1"/>
              <a:t>responsible</a:t>
            </a:r>
            <a:r>
              <a:rPr lang="it-IT" dirty="0"/>
              <a:t> for the damage or imminent threat of damage; </a:t>
            </a:r>
            <a:endParaRPr lang="it-IT"/>
          </a:p>
          <a:p>
            <a:r>
              <a:rPr lang="it-IT" dirty="0"/>
              <a:t>to </a:t>
            </a:r>
            <a:r>
              <a:rPr lang="it-IT" err="1"/>
              <a:t>assess</a:t>
            </a:r>
            <a:r>
              <a:rPr lang="it-IT" dirty="0"/>
              <a:t> the </a:t>
            </a:r>
            <a:r>
              <a:rPr lang="it-IT" err="1"/>
              <a:t>severity</a:t>
            </a:r>
            <a:r>
              <a:rPr lang="it-IT" dirty="0"/>
              <a:t> of the </a:t>
            </a:r>
            <a:r>
              <a:rPr lang="it-IT" err="1"/>
              <a:t>damage</a:t>
            </a:r>
            <a:r>
              <a:rPr lang="it-IT" dirty="0"/>
              <a:t>; </a:t>
            </a:r>
          </a:p>
          <a:p>
            <a:r>
              <a:rPr lang="it-IT" dirty="0"/>
              <a:t>to determine the remedial measures to be </a:t>
            </a:r>
            <a:r>
              <a:rPr lang="it-IT" err="1"/>
              <a:t>taken</a:t>
            </a:r>
            <a:r>
              <a:rPr lang="it-IT" dirty="0"/>
              <a:t> in </a:t>
            </a:r>
            <a:r>
              <a:rPr lang="it-IT" err="1"/>
              <a:t>accordance</a:t>
            </a:r>
            <a:r>
              <a:rPr lang="it-IT" dirty="0"/>
              <a:t> with </a:t>
            </a:r>
            <a:r>
              <a:rPr lang="it-IT" err="1"/>
              <a:t>Annex</a:t>
            </a:r>
            <a:r>
              <a:rPr lang="it-IT" dirty="0"/>
              <a:t> II;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3732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EF9292-501F-1A15-A3F1-1260E5275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Directive 2004/35/EC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1C59F4-E381-9AD1-5713-65129047D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Discussions</a:t>
            </a:r>
            <a:r>
              <a:rPr lang="it-IT" dirty="0"/>
              <a:t> on an EU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civil</a:t>
            </a:r>
            <a:r>
              <a:rPr lang="it-IT" dirty="0"/>
              <a:t> liability regime </a:t>
            </a:r>
            <a:r>
              <a:rPr lang="it-IT" dirty="0" err="1"/>
              <a:t>had</a:t>
            </a:r>
            <a:r>
              <a:rPr lang="it-IT" dirty="0"/>
              <a:t> </a:t>
            </a:r>
            <a:r>
              <a:rPr lang="it-IT" dirty="0" err="1"/>
              <a:t>taken</a:t>
            </a:r>
            <a:r>
              <a:rPr lang="it-IT" dirty="0"/>
              <a:t> place </a:t>
            </a:r>
            <a:r>
              <a:rPr lang="it-IT" b="1" dirty="0" err="1"/>
              <a:t>since</a:t>
            </a:r>
            <a:r>
              <a:rPr lang="it-IT" b="1" dirty="0"/>
              <a:t> the 1970's </a:t>
            </a:r>
            <a:r>
              <a:rPr lang="it-IT" b="1" dirty="0" err="1"/>
              <a:t>at</a:t>
            </a:r>
            <a:r>
              <a:rPr lang="it-IT" b="1" dirty="0"/>
              <a:t> EU </a:t>
            </a:r>
            <a:r>
              <a:rPr lang="it-IT" b="1" dirty="0" err="1"/>
              <a:t>level</a:t>
            </a:r>
            <a:r>
              <a:rPr lang="it-IT" b="1" dirty="0"/>
              <a:t>.</a:t>
            </a:r>
          </a:p>
          <a:p>
            <a:pPr marL="0" indent="0" algn="just">
              <a:buNone/>
            </a:pPr>
            <a:r>
              <a:rPr lang="it-IT" dirty="0" err="1"/>
              <a:t>These</a:t>
            </a:r>
            <a:r>
              <a:rPr lang="it-IT" dirty="0"/>
              <a:t> </a:t>
            </a:r>
            <a:r>
              <a:rPr lang="it-IT" dirty="0" err="1"/>
              <a:t>discussions</a:t>
            </a:r>
            <a:r>
              <a:rPr lang="it-IT" dirty="0"/>
              <a:t> </a:t>
            </a:r>
            <a:r>
              <a:rPr lang="it-IT" dirty="0" err="1"/>
              <a:t>began</a:t>
            </a:r>
            <a:r>
              <a:rPr lang="it-IT" dirty="0"/>
              <a:t> to gain </a:t>
            </a:r>
            <a:r>
              <a:rPr lang="it-IT" dirty="0" err="1"/>
              <a:t>serious</a:t>
            </a:r>
            <a:r>
              <a:rPr lang="it-IT" dirty="0"/>
              <a:t> </a:t>
            </a:r>
            <a:r>
              <a:rPr lang="it-IT" dirty="0" err="1"/>
              <a:t>momentum</a:t>
            </a:r>
            <a:r>
              <a:rPr lang="it-IT" dirty="0"/>
              <a:t> with the </a:t>
            </a:r>
            <a:r>
              <a:rPr lang="it-IT" b="1" dirty="0" err="1"/>
              <a:t>catastrophic</a:t>
            </a:r>
            <a:r>
              <a:rPr lang="it-IT" b="1" dirty="0"/>
              <a:t> industrial </a:t>
            </a:r>
            <a:r>
              <a:rPr lang="it-IT" b="1" dirty="0" err="1"/>
              <a:t>accident</a:t>
            </a:r>
            <a:r>
              <a:rPr lang="it-IT" b="1" dirty="0"/>
              <a:t>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occurred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the Sandoz chemical plant in </a:t>
            </a:r>
            <a:r>
              <a:rPr lang="it-IT" dirty="0" err="1"/>
              <a:t>Switzerland</a:t>
            </a:r>
            <a:r>
              <a:rPr lang="it-IT" dirty="0"/>
              <a:t> in 1986 and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caused</a:t>
            </a:r>
            <a:r>
              <a:rPr lang="it-IT" dirty="0"/>
              <a:t> major environmental damage to the </a:t>
            </a:r>
            <a:r>
              <a:rPr lang="it-IT" dirty="0" err="1"/>
              <a:t>Rhine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37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B3367A-BE81-B4C7-43AD-8E90A7137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Imminent</a:t>
            </a:r>
            <a:r>
              <a:rPr lang="it-IT" dirty="0"/>
              <a:t> </a:t>
            </a:r>
            <a:r>
              <a:rPr lang="it-IT" dirty="0" err="1"/>
              <a:t>threat</a:t>
            </a:r>
            <a:r>
              <a:rPr lang="it-IT" dirty="0"/>
              <a:t>: the tasks of the </a:t>
            </a:r>
            <a:r>
              <a:rPr lang="it-IT" dirty="0" err="1"/>
              <a:t>competent</a:t>
            </a:r>
            <a:r>
              <a:rPr lang="it-IT" dirty="0"/>
              <a:t> authority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880F1E-FC8E-4CDF-3AEC-59EA90E9B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it-IT" dirty="0"/>
              <a:t>to </a:t>
            </a:r>
            <a:r>
              <a:rPr lang="it-IT" err="1"/>
              <a:t>provide</a:t>
            </a:r>
            <a:r>
              <a:rPr lang="it-IT" dirty="0"/>
              <a:t> information on </a:t>
            </a:r>
            <a:r>
              <a:rPr lang="it-IT" err="1"/>
              <a:t>any</a:t>
            </a:r>
            <a:r>
              <a:rPr lang="it-IT" dirty="0"/>
              <a:t> </a:t>
            </a:r>
            <a:r>
              <a:rPr lang="it-IT" err="1"/>
              <a:t>imminent</a:t>
            </a:r>
            <a:r>
              <a:rPr lang="it-IT" dirty="0"/>
              <a:t> </a:t>
            </a:r>
            <a:r>
              <a:rPr lang="it-IT" err="1"/>
              <a:t>threat</a:t>
            </a:r>
            <a:r>
              <a:rPr lang="it-IT" dirty="0"/>
              <a:t> of </a:t>
            </a:r>
            <a:r>
              <a:rPr lang="it-IT" err="1"/>
              <a:t>environmental</a:t>
            </a:r>
            <a:r>
              <a:rPr lang="it-IT" dirty="0"/>
              <a:t> </a:t>
            </a:r>
            <a:r>
              <a:rPr lang="it-IT" err="1"/>
              <a:t>damage</a:t>
            </a:r>
            <a:r>
              <a:rPr lang="it-IT" dirty="0"/>
              <a:t> or </a:t>
            </a:r>
            <a:r>
              <a:rPr lang="it-IT" err="1"/>
              <a:t>suspected</a:t>
            </a:r>
            <a:r>
              <a:rPr lang="it-IT" dirty="0"/>
              <a:t> </a:t>
            </a:r>
            <a:r>
              <a:rPr lang="it-IT" err="1"/>
              <a:t>cases</a:t>
            </a:r>
            <a:r>
              <a:rPr lang="it-IT" dirty="0"/>
              <a:t> of </a:t>
            </a:r>
            <a:r>
              <a:rPr lang="it-IT" err="1"/>
              <a:t>such</a:t>
            </a:r>
            <a:r>
              <a:rPr lang="it-IT" dirty="0"/>
              <a:t> </a:t>
            </a:r>
            <a:r>
              <a:rPr lang="it-IT" err="1"/>
              <a:t>threat</a:t>
            </a:r>
            <a:r>
              <a:rPr lang="it-IT" dirty="0"/>
              <a:t>; </a:t>
            </a:r>
            <a:endParaRPr lang="it-IT"/>
          </a:p>
          <a:p>
            <a:r>
              <a:rPr lang="it-IT" dirty="0"/>
              <a:t>to </a:t>
            </a:r>
            <a:r>
              <a:rPr lang="it-IT" err="1"/>
              <a:t>require</a:t>
            </a:r>
            <a:r>
              <a:rPr lang="it-IT" dirty="0"/>
              <a:t> the operator to take the </a:t>
            </a:r>
            <a:r>
              <a:rPr lang="it-IT" err="1"/>
              <a:t>necessary</a:t>
            </a:r>
            <a:r>
              <a:rPr lang="it-IT" dirty="0"/>
              <a:t> preventive </a:t>
            </a:r>
            <a:r>
              <a:rPr lang="it-IT" err="1"/>
              <a:t>measures</a:t>
            </a:r>
            <a:r>
              <a:rPr lang="it-IT" dirty="0"/>
              <a:t>; </a:t>
            </a:r>
          </a:p>
          <a:p>
            <a:r>
              <a:rPr lang="it-IT" dirty="0"/>
              <a:t>to </a:t>
            </a:r>
            <a:r>
              <a:rPr lang="it-IT" err="1"/>
              <a:t>provide</a:t>
            </a:r>
            <a:r>
              <a:rPr lang="it-IT" dirty="0"/>
              <a:t> the operator with </a:t>
            </a:r>
            <a:r>
              <a:rPr lang="it-IT" err="1"/>
              <a:t>instructions</a:t>
            </a:r>
            <a:r>
              <a:rPr lang="it-IT" dirty="0"/>
              <a:t> to be </a:t>
            </a:r>
            <a:r>
              <a:rPr lang="it-IT" err="1"/>
              <a:t>followed</a:t>
            </a:r>
            <a:r>
              <a:rPr lang="it-IT" dirty="0"/>
              <a:t> </a:t>
            </a:r>
            <a:r>
              <a:rPr lang="it-IT" err="1"/>
              <a:t>regarding</a:t>
            </a:r>
            <a:r>
              <a:rPr lang="it-IT" dirty="0"/>
              <a:t> the </a:t>
            </a:r>
            <a:r>
              <a:rPr lang="it-IT" err="1"/>
              <a:t>necessary</a:t>
            </a:r>
            <a:r>
              <a:rPr lang="it-IT" dirty="0"/>
              <a:t> preventive </a:t>
            </a:r>
            <a:r>
              <a:rPr lang="it-IT" err="1"/>
              <a:t>measures</a:t>
            </a:r>
            <a:r>
              <a:rPr lang="it-IT" dirty="0"/>
              <a:t>; </a:t>
            </a:r>
            <a:endParaRPr lang="it-IT"/>
          </a:p>
          <a:p>
            <a:r>
              <a:rPr lang="it-IT" dirty="0"/>
              <a:t>to </a:t>
            </a:r>
            <a:r>
              <a:rPr lang="it-IT" err="1"/>
              <a:t>provide</a:t>
            </a:r>
            <a:r>
              <a:rPr lang="it-IT" dirty="0"/>
              <a:t> the operator with </a:t>
            </a:r>
            <a:r>
              <a:rPr lang="it-IT" err="1"/>
              <a:t>instructions</a:t>
            </a:r>
            <a:r>
              <a:rPr lang="it-IT" dirty="0"/>
              <a:t> to be </a:t>
            </a:r>
            <a:r>
              <a:rPr lang="it-IT" err="1"/>
              <a:t>followed</a:t>
            </a:r>
            <a:r>
              <a:rPr lang="it-IT" dirty="0"/>
              <a:t> </a:t>
            </a:r>
            <a:r>
              <a:rPr lang="it-IT" err="1"/>
              <a:t>regarding</a:t>
            </a:r>
            <a:r>
              <a:rPr lang="it-IT" dirty="0"/>
              <a:t> the </a:t>
            </a:r>
            <a:r>
              <a:rPr lang="it-IT" err="1"/>
              <a:t>necessary</a:t>
            </a:r>
            <a:r>
              <a:rPr lang="it-IT" dirty="0"/>
              <a:t> preventive </a:t>
            </a:r>
            <a:r>
              <a:rPr lang="it-IT" err="1"/>
              <a:t>measures</a:t>
            </a:r>
            <a:r>
              <a:rPr lang="it-IT" dirty="0"/>
              <a:t> or to take the </a:t>
            </a:r>
            <a:r>
              <a:rPr lang="it-IT" err="1"/>
              <a:t>necessary</a:t>
            </a:r>
            <a:r>
              <a:rPr lang="it-IT" dirty="0"/>
              <a:t> preventive </a:t>
            </a:r>
            <a:r>
              <a:rPr lang="it-IT" err="1"/>
              <a:t>measures</a:t>
            </a:r>
            <a:r>
              <a:rPr lang="it-IT" dirty="0"/>
              <a:t> </a:t>
            </a:r>
            <a:r>
              <a:rPr lang="it-IT" err="1"/>
              <a:t>itself</a:t>
            </a:r>
            <a:r>
              <a:rPr lang="it-IT" dirty="0"/>
              <a:t>; </a:t>
            </a:r>
            <a:endParaRPr lang="it-IT"/>
          </a:p>
          <a:p>
            <a:r>
              <a:rPr lang="it-IT" dirty="0"/>
              <a:t>to </a:t>
            </a:r>
            <a:r>
              <a:rPr lang="it-IT" err="1"/>
              <a:t>require</a:t>
            </a:r>
            <a:r>
              <a:rPr lang="it-IT" dirty="0"/>
              <a:t> the operator to make </a:t>
            </a:r>
            <a:r>
              <a:rPr lang="it-IT" err="1"/>
              <a:t>its</a:t>
            </a:r>
            <a:r>
              <a:rPr lang="it-IT" dirty="0"/>
              <a:t> </a:t>
            </a:r>
            <a:r>
              <a:rPr lang="it-IT" err="1"/>
              <a:t>own</a:t>
            </a:r>
            <a:r>
              <a:rPr lang="it-IT" dirty="0"/>
              <a:t> </a:t>
            </a:r>
            <a:r>
              <a:rPr lang="it-IT" err="1"/>
              <a:t>assessment</a:t>
            </a:r>
            <a:r>
              <a:rPr lang="it-IT" dirty="0"/>
              <a:t> </a:t>
            </a:r>
            <a:r>
              <a:rPr lang="it-IT" err="1"/>
              <a:t>regarding</a:t>
            </a:r>
            <a:r>
              <a:rPr lang="it-IT" dirty="0"/>
              <a:t> the </a:t>
            </a:r>
            <a:r>
              <a:rPr lang="it-IT" err="1"/>
              <a:t>damage</a:t>
            </a:r>
            <a:r>
              <a:rPr lang="it-IT" dirty="0"/>
              <a:t> or </a:t>
            </a:r>
            <a:r>
              <a:rPr lang="it-IT" err="1"/>
              <a:t>imminent</a:t>
            </a:r>
            <a:r>
              <a:rPr lang="it-IT" dirty="0"/>
              <a:t> </a:t>
            </a:r>
            <a:r>
              <a:rPr lang="it-IT" err="1"/>
              <a:t>threat</a:t>
            </a:r>
            <a:r>
              <a:rPr lang="it-IT" dirty="0"/>
              <a:t> </a:t>
            </a:r>
            <a:r>
              <a:rPr lang="it-IT" err="1"/>
              <a:t>that</a:t>
            </a:r>
            <a:r>
              <a:rPr lang="it-IT" dirty="0"/>
              <a:t> </a:t>
            </a:r>
            <a:r>
              <a:rPr lang="it-IT" err="1"/>
              <a:t>has</a:t>
            </a:r>
            <a:r>
              <a:rPr lang="it-IT" dirty="0"/>
              <a:t> </a:t>
            </a:r>
            <a:r>
              <a:rPr lang="it-IT" err="1"/>
              <a:t>occurred</a:t>
            </a:r>
            <a:r>
              <a:rPr lang="it-IT" dirty="0"/>
              <a:t> and to </a:t>
            </a:r>
            <a:r>
              <a:rPr lang="it-IT" err="1"/>
              <a:t>provide</a:t>
            </a:r>
            <a:r>
              <a:rPr lang="it-IT" dirty="0"/>
              <a:t> </a:t>
            </a:r>
            <a:r>
              <a:rPr lang="it-IT" err="1"/>
              <a:t>all</a:t>
            </a:r>
            <a:r>
              <a:rPr lang="it-IT" dirty="0"/>
              <a:t> </a:t>
            </a:r>
            <a:r>
              <a:rPr lang="it-IT" err="1"/>
              <a:t>necessary</a:t>
            </a:r>
            <a:r>
              <a:rPr lang="it-IT" dirty="0"/>
              <a:t> information and data.</a:t>
            </a:r>
          </a:p>
        </p:txBody>
      </p:sp>
    </p:spTree>
    <p:extLst>
      <p:ext uri="{BB962C8B-B14F-4D97-AF65-F5344CB8AC3E}">
        <p14:creationId xmlns:p14="http://schemas.microsoft.com/office/powerpoint/2010/main" val="16133342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B3367A-BE81-B4C7-43AD-8E90A7137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Imminent</a:t>
            </a:r>
            <a:r>
              <a:rPr lang="it-IT" dirty="0"/>
              <a:t> </a:t>
            </a:r>
            <a:r>
              <a:rPr lang="it-IT" dirty="0" err="1"/>
              <a:t>threat</a:t>
            </a:r>
            <a:r>
              <a:rPr lang="it-IT" dirty="0"/>
              <a:t>: the tasks of the </a:t>
            </a:r>
            <a:r>
              <a:rPr lang="it-IT" dirty="0" err="1"/>
              <a:t>competent</a:t>
            </a:r>
            <a:r>
              <a:rPr lang="it-IT" dirty="0"/>
              <a:t> authority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880F1E-FC8E-4CDF-3AEC-59EA90E9B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Directive </a:t>
            </a:r>
            <a:r>
              <a:rPr lang="it-IT" err="1"/>
              <a:t>also</a:t>
            </a:r>
            <a:r>
              <a:rPr lang="it-IT" dirty="0"/>
              <a:t> </a:t>
            </a:r>
            <a:r>
              <a:rPr lang="it-IT" err="1"/>
              <a:t>prescribes</a:t>
            </a:r>
            <a:r>
              <a:rPr lang="it-IT" dirty="0"/>
              <a:t> </a:t>
            </a:r>
            <a:r>
              <a:rPr lang="it-IT" err="1"/>
              <a:t>that</a:t>
            </a:r>
            <a:r>
              <a:rPr lang="it-IT" dirty="0"/>
              <a:t> the </a:t>
            </a:r>
            <a:r>
              <a:rPr lang="it-IT" err="1"/>
              <a:t>competent</a:t>
            </a:r>
            <a:r>
              <a:rPr lang="it-IT" dirty="0"/>
              <a:t> authority </a:t>
            </a:r>
            <a:r>
              <a:rPr lang="it-IT" err="1"/>
              <a:t>may</a:t>
            </a:r>
            <a:r>
              <a:rPr lang="it-IT" dirty="0"/>
              <a:t> </a:t>
            </a:r>
            <a:r>
              <a:rPr lang="it-IT" b="1" err="1"/>
              <a:t>discretionally</a:t>
            </a:r>
            <a:r>
              <a:rPr lang="it-IT" b="1" dirty="0"/>
              <a:t> </a:t>
            </a:r>
            <a:r>
              <a:rPr lang="it-IT" dirty="0"/>
              <a:t>("</a:t>
            </a:r>
            <a:r>
              <a:rPr lang="it-IT" err="1"/>
              <a:t>shall</a:t>
            </a:r>
            <a:r>
              <a:rPr lang="it-IT" dirty="0"/>
              <a:t> be </a:t>
            </a:r>
            <a:r>
              <a:rPr lang="it-IT" err="1"/>
              <a:t>entitled</a:t>
            </a:r>
            <a:r>
              <a:rPr lang="it-IT" dirty="0"/>
              <a:t> to") t</a:t>
            </a:r>
            <a:r>
              <a:rPr lang="it-IT" b="1" dirty="0"/>
              <a:t>ake the </a:t>
            </a:r>
            <a:r>
              <a:rPr lang="it-IT" b="1" err="1"/>
              <a:t>necessary</a:t>
            </a:r>
            <a:r>
              <a:rPr lang="it-IT" b="1" dirty="0"/>
              <a:t> preventive </a:t>
            </a:r>
            <a:r>
              <a:rPr lang="it-IT" b="1" err="1"/>
              <a:t>measures</a:t>
            </a:r>
            <a:r>
              <a:rPr lang="it-IT" dirty="0"/>
              <a:t> </a:t>
            </a:r>
            <a:r>
              <a:rPr lang="it-IT" err="1"/>
              <a:t>itself</a:t>
            </a:r>
            <a:r>
              <a:rPr lang="it-IT" dirty="0"/>
              <a:t> in </a:t>
            </a:r>
            <a:r>
              <a:rPr lang="it-IT" b="1" err="1"/>
              <a:t>three</a:t>
            </a:r>
            <a:r>
              <a:rPr lang="it-IT" b="1" dirty="0"/>
              <a:t> </a:t>
            </a:r>
            <a:r>
              <a:rPr lang="it-IT" b="1" err="1"/>
              <a:t>cases</a:t>
            </a:r>
            <a:r>
              <a:rPr lang="it-IT" dirty="0"/>
              <a:t>: </a:t>
            </a:r>
            <a:endParaRPr lang="it-IT"/>
          </a:p>
          <a:p>
            <a:pPr marL="514350" indent="-514350">
              <a:buAutoNum type="arabicPeriod"/>
            </a:pPr>
            <a:r>
              <a:rPr lang="it-IT" err="1"/>
              <a:t>if</a:t>
            </a:r>
            <a:r>
              <a:rPr lang="it-IT" dirty="0"/>
              <a:t> the operator </a:t>
            </a:r>
            <a:r>
              <a:rPr lang="it-IT" err="1"/>
              <a:t>fails</a:t>
            </a:r>
            <a:r>
              <a:rPr lang="it-IT" dirty="0"/>
              <a:t> to take </a:t>
            </a:r>
            <a:r>
              <a:rPr lang="it-IT" err="1"/>
              <a:t>such</a:t>
            </a:r>
            <a:r>
              <a:rPr lang="it-IT" dirty="0"/>
              <a:t> </a:t>
            </a:r>
            <a:r>
              <a:rPr lang="it-IT" err="1"/>
              <a:t>measures</a:t>
            </a:r>
            <a:r>
              <a:rPr lang="it-IT" dirty="0"/>
              <a:t> ; </a:t>
            </a:r>
          </a:p>
          <a:p>
            <a:pPr marL="514350" indent="-514350">
              <a:buAutoNum type="arabicPeriod"/>
            </a:pPr>
            <a:r>
              <a:rPr lang="it-IT" err="1"/>
              <a:t>if</a:t>
            </a:r>
            <a:r>
              <a:rPr lang="it-IT" dirty="0"/>
              <a:t> the operator </a:t>
            </a:r>
            <a:r>
              <a:rPr lang="it-IT" err="1"/>
              <a:t>cannot</a:t>
            </a:r>
            <a:r>
              <a:rPr lang="it-IT" dirty="0"/>
              <a:t> be </a:t>
            </a:r>
            <a:r>
              <a:rPr lang="it-IT" err="1"/>
              <a:t>identified</a:t>
            </a:r>
            <a:r>
              <a:rPr lang="it-IT" dirty="0"/>
              <a:t>; or </a:t>
            </a:r>
          </a:p>
          <a:p>
            <a:pPr marL="514350" indent="-514350">
              <a:buAutoNum type="arabicPeriod"/>
            </a:pPr>
            <a:r>
              <a:rPr lang="it-IT" err="1"/>
              <a:t>if</a:t>
            </a:r>
            <a:r>
              <a:rPr lang="it-IT" dirty="0"/>
              <a:t> the operator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err="1"/>
              <a:t>not</a:t>
            </a:r>
            <a:r>
              <a:rPr lang="it-IT" dirty="0"/>
              <a:t> </a:t>
            </a:r>
            <a:r>
              <a:rPr lang="it-IT" err="1"/>
              <a:t>required</a:t>
            </a:r>
            <a:r>
              <a:rPr lang="it-IT" dirty="0"/>
              <a:t> to bear the costs under the Directive, i.e., in </a:t>
            </a:r>
            <a:r>
              <a:rPr lang="it-IT" err="1"/>
              <a:t>cases</a:t>
            </a:r>
            <a:r>
              <a:rPr lang="it-IT" dirty="0"/>
              <a:t> of "</a:t>
            </a:r>
            <a:r>
              <a:rPr lang="it-IT" err="1"/>
              <a:t>exemption</a:t>
            </a:r>
            <a:r>
              <a:rPr lang="it-IT" dirty="0"/>
              <a:t>."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43507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F968B7-E683-F99A-35AF-5B9C30D3D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  <a:r>
              <a:rPr lang="it-IT" dirty="0"/>
              <a:t>: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?</a:t>
            </a:r>
            <a:endParaRPr lang="it-IT" dirty="0" err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DA362D-BABF-9C1A-62EC-014397F30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 err="1"/>
              <a:t>Where</a:t>
            </a:r>
            <a:r>
              <a:rPr lang="it-IT" dirty="0"/>
              <a:t>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b="1" dirty="0" err="1"/>
              <a:t>actually</a:t>
            </a:r>
            <a:r>
              <a:rPr lang="it-IT" b="1" dirty="0"/>
              <a:t> </a:t>
            </a:r>
            <a:r>
              <a:rPr lang="it-IT" b="1" dirty="0" err="1"/>
              <a:t>occurred</a:t>
            </a:r>
            <a:r>
              <a:rPr lang="it-IT" dirty="0"/>
              <a:t>, the operator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required</a:t>
            </a:r>
            <a:r>
              <a:rPr lang="it-IT" dirty="0"/>
              <a:t> to </a:t>
            </a:r>
            <a:r>
              <a:rPr lang="it-IT" b="1" dirty="0"/>
              <a:t>report </a:t>
            </a:r>
            <a:r>
              <a:rPr lang="it-IT" b="1" dirty="0" err="1"/>
              <a:t>without</a:t>
            </a:r>
            <a:r>
              <a:rPr lang="it-IT" b="1" dirty="0"/>
              <a:t> delay</a:t>
            </a:r>
            <a:r>
              <a:rPr lang="it-IT" dirty="0"/>
              <a:t> to the </a:t>
            </a:r>
            <a:r>
              <a:rPr lang="it-IT" dirty="0" err="1"/>
              <a:t>competent</a:t>
            </a:r>
            <a:r>
              <a:rPr lang="it-IT" dirty="0"/>
              <a:t> authority </a:t>
            </a:r>
            <a:r>
              <a:rPr lang="it-IT" dirty="0" err="1"/>
              <a:t>all</a:t>
            </a:r>
            <a:r>
              <a:rPr lang="it-IT" dirty="0"/>
              <a:t> information ("the </a:t>
            </a:r>
            <a:r>
              <a:rPr lang="it-IT" dirty="0" err="1"/>
              <a:t>relevant</a:t>
            </a:r>
            <a:r>
              <a:rPr lang="it-IT" dirty="0"/>
              <a:t> </a:t>
            </a:r>
            <a:r>
              <a:rPr lang="it-IT" dirty="0" err="1"/>
              <a:t>aspects</a:t>
            </a:r>
            <a:r>
              <a:rPr lang="it-IT" dirty="0"/>
              <a:t>") </a:t>
            </a:r>
            <a:r>
              <a:rPr lang="it-IT" dirty="0" err="1"/>
              <a:t>about</a:t>
            </a:r>
            <a:r>
              <a:rPr lang="it-IT" dirty="0"/>
              <a:t> the situation.</a:t>
            </a:r>
          </a:p>
        </p:txBody>
      </p:sp>
    </p:spTree>
    <p:extLst>
      <p:ext uri="{BB962C8B-B14F-4D97-AF65-F5344CB8AC3E}">
        <p14:creationId xmlns:p14="http://schemas.microsoft.com/office/powerpoint/2010/main" val="24727834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F968B7-E683-F99A-35AF-5B9C30D3D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  <a:r>
              <a:rPr lang="it-IT" dirty="0"/>
              <a:t>: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?</a:t>
            </a:r>
            <a:endParaRPr lang="it-IT" dirty="0" err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DA362D-BABF-9C1A-62EC-014397F30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err="1"/>
              <a:t>As</a:t>
            </a:r>
            <a:r>
              <a:rPr lang="it-IT" dirty="0"/>
              <a:t> </a:t>
            </a:r>
            <a:r>
              <a:rPr lang="it-IT" err="1"/>
              <a:t>well</a:t>
            </a:r>
            <a:r>
              <a:rPr lang="it-IT" dirty="0"/>
              <a:t> </a:t>
            </a:r>
            <a:r>
              <a:rPr lang="it-IT" err="1"/>
              <a:t>as</a:t>
            </a:r>
            <a:r>
              <a:rPr lang="it-IT" dirty="0"/>
              <a:t> take "</a:t>
            </a:r>
            <a:r>
              <a:rPr lang="it-IT" b="1" err="1"/>
              <a:t>all</a:t>
            </a:r>
            <a:r>
              <a:rPr lang="it-IT" b="1" dirty="0"/>
              <a:t> </a:t>
            </a:r>
            <a:r>
              <a:rPr lang="it-IT" b="1" err="1"/>
              <a:t>practicable</a:t>
            </a:r>
            <a:r>
              <a:rPr lang="it-IT" b="1" dirty="0"/>
              <a:t> steps</a:t>
            </a:r>
            <a:r>
              <a:rPr lang="it-IT" dirty="0"/>
              <a:t> to control, </a:t>
            </a:r>
            <a:r>
              <a:rPr lang="it-IT" err="1"/>
              <a:t>contain</a:t>
            </a:r>
            <a:r>
              <a:rPr lang="it-IT" dirty="0"/>
              <a:t>, eliminate or </a:t>
            </a:r>
            <a:r>
              <a:rPr lang="it-IT" err="1"/>
              <a:t>otherwise</a:t>
            </a:r>
            <a:r>
              <a:rPr lang="it-IT" dirty="0"/>
              <a:t> </a:t>
            </a:r>
            <a:r>
              <a:rPr lang="it-IT" err="1"/>
              <a:t>manage</a:t>
            </a:r>
            <a:r>
              <a:rPr lang="it-IT" dirty="0"/>
              <a:t>, with immediate </a:t>
            </a:r>
            <a:r>
              <a:rPr lang="it-IT" err="1"/>
              <a:t>effect</a:t>
            </a:r>
            <a:r>
              <a:rPr lang="it-IT" dirty="0"/>
              <a:t>, the </a:t>
            </a:r>
            <a:r>
              <a:rPr lang="it-IT" err="1"/>
              <a:t>pollutants</a:t>
            </a:r>
            <a:r>
              <a:rPr lang="it-IT" dirty="0"/>
              <a:t> in </a:t>
            </a:r>
            <a:r>
              <a:rPr lang="it-IT" err="1"/>
              <a:t>question</a:t>
            </a:r>
            <a:r>
              <a:rPr lang="it-IT" dirty="0"/>
              <a:t> and/or </a:t>
            </a:r>
            <a:r>
              <a:rPr lang="it-IT" err="1"/>
              <a:t>any</a:t>
            </a:r>
            <a:r>
              <a:rPr lang="it-IT" dirty="0"/>
              <a:t> </a:t>
            </a:r>
            <a:r>
              <a:rPr lang="it-IT" err="1"/>
              <a:t>other</a:t>
            </a:r>
            <a:r>
              <a:rPr lang="it-IT" dirty="0"/>
              <a:t> </a:t>
            </a:r>
            <a:r>
              <a:rPr lang="it-IT" err="1"/>
              <a:t>damage</a:t>
            </a:r>
            <a:r>
              <a:rPr lang="it-IT" dirty="0"/>
              <a:t> </a:t>
            </a:r>
            <a:r>
              <a:rPr lang="it-IT" err="1"/>
              <a:t>factors</a:t>
            </a:r>
            <a:r>
              <a:rPr lang="it-IT" dirty="0"/>
              <a:t>, in </a:t>
            </a:r>
            <a:r>
              <a:rPr lang="it-IT" err="1"/>
              <a:t>order</a:t>
            </a:r>
            <a:r>
              <a:rPr lang="it-IT" dirty="0"/>
              <a:t> to </a:t>
            </a:r>
            <a:r>
              <a:rPr lang="it-IT" b="1" err="1"/>
              <a:t>limit</a:t>
            </a:r>
            <a:r>
              <a:rPr lang="it-IT" dirty="0"/>
              <a:t> or </a:t>
            </a:r>
            <a:r>
              <a:rPr lang="it-IT" b="1" err="1"/>
              <a:t>prevent</a:t>
            </a:r>
            <a:r>
              <a:rPr lang="it-IT" dirty="0"/>
              <a:t> </a:t>
            </a:r>
            <a:r>
              <a:rPr lang="it-IT" err="1"/>
              <a:t>further</a:t>
            </a:r>
            <a:r>
              <a:rPr lang="it-IT" dirty="0"/>
              <a:t> </a:t>
            </a:r>
            <a:r>
              <a:rPr lang="it-IT" err="1"/>
              <a:t>environmental</a:t>
            </a:r>
            <a:r>
              <a:rPr lang="it-IT" dirty="0"/>
              <a:t> </a:t>
            </a:r>
            <a:r>
              <a:rPr lang="it-IT" err="1"/>
              <a:t>damage</a:t>
            </a:r>
            <a:r>
              <a:rPr lang="it-IT" dirty="0"/>
              <a:t> and </a:t>
            </a:r>
            <a:r>
              <a:rPr lang="it-IT" err="1"/>
              <a:t>adverse</a:t>
            </a:r>
            <a:r>
              <a:rPr lang="it-IT" dirty="0"/>
              <a:t> </a:t>
            </a:r>
            <a:r>
              <a:rPr lang="it-IT" err="1"/>
              <a:t>effects</a:t>
            </a:r>
            <a:r>
              <a:rPr lang="it-IT" dirty="0"/>
              <a:t> on human health or </a:t>
            </a:r>
            <a:r>
              <a:rPr lang="it-IT" err="1"/>
              <a:t>further</a:t>
            </a:r>
            <a:r>
              <a:rPr lang="it-IT" dirty="0"/>
              <a:t> impairment to services, </a:t>
            </a:r>
            <a:r>
              <a:rPr lang="it-IT" b="1" dirty="0"/>
              <a:t>and (take) the </a:t>
            </a:r>
            <a:r>
              <a:rPr lang="it-IT" b="1" err="1"/>
              <a:t>necessary</a:t>
            </a:r>
            <a:r>
              <a:rPr lang="it-IT" b="1" dirty="0"/>
              <a:t> </a:t>
            </a:r>
            <a:r>
              <a:rPr lang="it-IT" b="1" err="1"/>
              <a:t>remedial</a:t>
            </a:r>
            <a:r>
              <a:rPr lang="it-IT" b="1" dirty="0"/>
              <a:t> </a:t>
            </a:r>
            <a:r>
              <a:rPr lang="it-IT" b="1" err="1"/>
              <a:t>measures</a:t>
            </a:r>
            <a:r>
              <a:rPr lang="it-IT" b="1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4002280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F968B7-E683-F99A-35AF-5B9C30D3D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  <a:r>
              <a:rPr lang="it-IT" dirty="0"/>
              <a:t>: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?</a:t>
            </a:r>
            <a:endParaRPr lang="it-IT" dirty="0" err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DA362D-BABF-9C1A-62EC-014397F30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err="1"/>
              <a:t>competent</a:t>
            </a:r>
            <a:r>
              <a:rPr lang="it-IT" dirty="0"/>
              <a:t> authority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err="1"/>
              <a:t>granted</a:t>
            </a:r>
            <a:r>
              <a:rPr lang="it-IT" dirty="0"/>
              <a:t> powers </a:t>
            </a:r>
            <a:r>
              <a:rPr lang="it-IT" err="1"/>
              <a:t>which</a:t>
            </a:r>
            <a:r>
              <a:rPr lang="it-IT" dirty="0"/>
              <a:t> </a:t>
            </a:r>
            <a:r>
              <a:rPr lang="it-IT" err="1"/>
              <a:t>it</a:t>
            </a:r>
            <a:r>
              <a:rPr lang="it-IT" dirty="0"/>
              <a:t> </a:t>
            </a:r>
            <a:r>
              <a:rPr lang="it-IT" err="1"/>
              <a:t>may</a:t>
            </a:r>
            <a:r>
              <a:rPr lang="it-IT" dirty="0"/>
              <a:t> </a:t>
            </a:r>
            <a:r>
              <a:rPr lang="it-IT" err="1"/>
              <a:t>exercise</a:t>
            </a:r>
            <a:r>
              <a:rPr lang="it-IT" dirty="0"/>
              <a:t> </a:t>
            </a:r>
            <a:r>
              <a:rPr lang="it-IT" err="1"/>
              <a:t>at</a:t>
            </a:r>
            <a:r>
              <a:rPr lang="it-IT" dirty="0"/>
              <a:t> </a:t>
            </a:r>
            <a:r>
              <a:rPr lang="it-IT" err="1"/>
              <a:t>any</a:t>
            </a:r>
            <a:r>
              <a:rPr lang="it-IT" dirty="0"/>
              <a:t> time: </a:t>
            </a:r>
            <a:endParaRPr lang="it-IT"/>
          </a:p>
          <a:p>
            <a:pPr marL="0" indent="0">
              <a:buNone/>
            </a:pPr>
            <a:r>
              <a:rPr lang="it-IT" dirty="0"/>
              <a:t>(1) </a:t>
            </a:r>
            <a:r>
              <a:rPr lang="it-IT" err="1"/>
              <a:t>require</a:t>
            </a:r>
            <a:r>
              <a:rPr lang="it-IT" dirty="0"/>
              <a:t> the operator to </a:t>
            </a:r>
            <a:r>
              <a:rPr lang="it-IT" err="1"/>
              <a:t>provide</a:t>
            </a:r>
            <a:r>
              <a:rPr lang="it-IT" dirty="0"/>
              <a:t> </a:t>
            </a:r>
            <a:r>
              <a:rPr lang="it-IT" err="1"/>
              <a:t>additional</a:t>
            </a:r>
            <a:r>
              <a:rPr lang="it-IT" dirty="0"/>
              <a:t> information on </a:t>
            </a:r>
            <a:r>
              <a:rPr lang="it-IT" err="1"/>
              <a:t>any</a:t>
            </a:r>
            <a:r>
              <a:rPr lang="it-IT" dirty="0"/>
              <a:t> </a:t>
            </a:r>
            <a:r>
              <a:rPr lang="it-IT" err="1"/>
              <a:t>damage</a:t>
            </a:r>
            <a:r>
              <a:rPr lang="it-IT" dirty="0"/>
              <a:t> </a:t>
            </a:r>
            <a:r>
              <a:rPr lang="it-IT" err="1"/>
              <a:t>that</a:t>
            </a:r>
            <a:r>
              <a:rPr lang="it-IT" dirty="0"/>
              <a:t> </a:t>
            </a:r>
            <a:r>
              <a:rPr lang="it-IT" err="1"/>
              <a:t>has</a:t>
            </a:r>
            <a:r>
              <a:rPr lang="it-IT" dirty="0"/>
              <a:t> </a:t>
            </a:r>
            <a:r>
              <a:rPr lang="it-IT" err="1"/>
              <a:t>occurred</a:t>
            </a:r>
            <a:r>
              <a:rPr lang="it-IT" dirty="0"/>
              <a:t>; </a:t>
            </a:r>
            <a:endParaRPr lang="it-IT"/>
          </a:p>
          <a:p>
            <a:pPr marL="0" indent="0">
              <a:buNone/>
            </a:pPr>
            <a:r>
              <a:rPr lang="it-IT" dirty="0"/>
              <a:t>(2) take, </a:t>
            </a:r>
            <a:r>
              <a:rPr lang="it-IT" dirty="0" err="1"/>
              <a:t>require</a:t>
            </a:r>
            <a:r>
              <a:rPr lang="it-IT" dirty="0"/>
              <a:t> the operator to take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practicable</a:t>
            </a:r>
            <a:r>
              <a:rPr lang="it-IT" dirty="0"/>
              <a:t> steps to </a:t>
            </a:r>
            <a:r>
              <a:rPr lang="it-IT" dirty="0" err="1"/>
              <a:t>contain</a:t>
            </a:r>
            <a:r>
              <a:rPr lang="it-IT" dirty="0"/>
              <a:t>, eliminate, or </a:t>
            </a:r>
            <a:r>
              <a:rPr lang="it-IT" dirty="0" err="1"/>
              <a:t>otherwise</a:t>
            </a:r>
            <a:r>
              <a:rPr lang="it-IT" dirty="0"/>
              <a:t> </a:t>
            </a:r>
            <a:r>
              <a:rPr lang="it-IT" dirty="0" err="1"/>
              <a:t>manage</a:t>
            </a:r>
            <a:r>
              <a:rPr lang="it-IT" dirty="0"/>
              <a:t>, with immediate </a:t>
            </a:r>
            <a:r>
              <a:rPr lang="it-IT" dirty="0" err="1"/>
              <a:t>effect</a:t>
            </a:r>
            <a:r>
              <a:rPr lang="it-IT" dirty="0"/>
              <a:t>, the </a:t>
            </a:r>
            <a:r>
              <a:rPr lang="it-IT" dirty="0" err="1"/>
              <a:t>pollutants</a:t>
            </a:r>
            <a:r>
              <a:rPr lang="it-IT" dirty="0"/>
              <a:t> in </a:t>
            </a:r>
            <a:r>
              <a:rPr lang="it-IT" dirty="0" err="1"/>
              <a:t>question</a:t>
            </a:r>
            <a:r>
              <a:rPr lang="it-IT" dirty="0"/>
              <a:t> and/or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damage</a:t>
            </a:r>
            <a:r>
              <a:rPr lang="it-IT" dirty="0"/>
              <a:t> </a:t>
            </a:r>
            <a:r>
              <a:rPr lang="it-IT" dirty="0" err="1"/>
              <a:t>factors</a:t>
            </a:r>
            <a:r>
              <a:rPr lang="it-IT" dirty="0"/>
              <a:t>, or </a:t>
            </a:r>
            <a:r>
              <a:rPr lang="it-IT" dirty="0" err="1"/>
              <a:t>instruct</a:t>
            </a:r>
            <a:r>
              <a:rPr lang="it-IT" dirty="0"/>
              <a:t> the operator to do so, for the </a:t>
            </a:r>
            <a:r>
              <a:rPr lang="it-IT" dirty="0" err="1"/>
              <a:t>purpose</a:t>
            </a:r>
            <a:r>
              <a:rPr lang="it-IT" dirty="0"/>
              <a:t> of </a:t>
            </a:r>
            <a:r>
              <a:rPr lang="it-IT" dirty="0" err="1"/>
              <a:t>limiting</a:t>
            </a:r>
            <a:r>
              <a:rPr lang="it-IT" dirty="0"/>
              <a:t> or </a:t>
            </a:r>
            <a:r>
              <a:rPr lang="it-IT" dirty="0" err="1"/>
              <a:t>preventing</a:t>
            </a:r>
            <a:r>
              <a:rPr lang="it-IT" dirty="0"/>
              <a:t> </a:t>
            </a:r>
            <a:r>
              <a:rPr lang="it-IT" dirty="0" err="1"/>
              <a:t>further</a:t>
            </a:r>
            <a:r>
              <a:rPr lang="it-IT" dirty="0"/>
              <a:t>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  <a:r>
              <a:rPr lang="it-IT" dirty="0"/>
              <a:t>, </a:t>
            </a:r>
            <a:r>
              <a:rPr lang="it-IT" dirty="0" err="1"/>
              <a:t>adverse</a:t>
            </a:r>
            <a:r>
              <a:rPr lang="it-IT" dirty="0"/>
              <a:t> </a:t>
            </a:r>
            <a:r>
              <a:rPr lang="it-IT" dirty="0" err="1"/>
              <a:t>effects</a:t>
            </a:r>
            <a:r>
              <a:rPr lang="it-IT" dirty="0"/>
              <a:t> on human health, and </a:t>
            </a:r>
            <a:r>
              <a:rPr lang="it-IT" dirty="0" err="1"/>
              <a:t>further</a:t>
            </a:r>
            <a:r>
              <a:rPr lang="it-IT" dirty="0"/>
              <a:t> impairment of services </a:t>
            </a:r>
          </a:p>
        </p:txBody>
      </p:sp>
    </p:spTree>
    <p:extLst>
      <p:ext uri="{BB962C8B-B14F-4D97-AF65-F5344CB8AC3E}">
        <p14:creationId xmlns:p14="http://schemas.microsoft.com/office/powerpoint/2010/main" val="420852462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F968B7-E683-F99A-35AF-5B9C30D3D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  <a:r>
              <a:rPr lang="it-IT" dirty="0"/>
              <a:t>: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?</a:t>
            </a:r>
            <a:endParaRPr lang="it-IT" dirty="0" err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DA362D-BABF-9C1A-62EC-014397F30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dirty="0" err="1"/>
              <a:t>competent</a:t>
            </a:r>
            <a:r>
              <a:rPr lang="it-IT" dirty="0"/>
              <a:t> authority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granted</a:t>
            </a:r>
            <a:r>
              <a:rPr lang="it-IT" dirty="0"/>
              <a:t> powers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exercise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any</a:t>
            </a:r>
            <a:r>
              <a:rPr lang="it-IT" dirty="0"/>
              <a:t> time: </a:t>
            </a:r>
          </a:p>
          <a:p>
            <a:pPr marL="0" indent="0">
              <a:buNone/>
            </a:pPr>
            <a:r>
              <a:rPr lang="it-IT" dirty="0"/>
              <a:t>(3) </a:t>
            </a:r>
            <a:r>
              <a:rPr lang="it-IT" dirty="0" err="1"/>
              <a:t>require</a:t>
            </a:r>
            <a:r>
              <a:rPr lang="it-IT" dirty="0"/>
              <a:t> the operator to take the </a:t>
            </a:r>
            <a:r>
              <a:rPr lang="it-IT" dirty="0" err="1"/>
              <a:t>necessary</a:t>
            </a:r>
            <a:r>
              <a:rPr lang="it-IT" dirty="0"/>
              <a:t> </a:t>
            </a:r>
            <a:r>
              <a:rPr lang="it-IT" dirty="0" err="1"/>
              <a:t>remedial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(4) </a:t>
            </a:r>
            <a:r>
              <a:rPr lang="it-IT" err="1"/>
              <a:t>instruct</a:t>
            </a:r>
            <a:r>
              <a:rPr lang="it-IT" dirty="0"/>
              <a:t> the operator </a:t>
            </a:r>
            <a:r>
              <a:rPr lang="it-IT" err="1"/>
              <a:t>about</a:t>
            </a:r>
            <a:r>
              <a:rPr lang="it-IT" dirty="0"/>
              <a:t> the </a:t>
            </a:r>
            <a:r>
              <a:rPr lang="it-IT" err="1"/>
              <a:t>necessary</a:t>
            </a:r>
            <a:r>
              <a:rPr lang="it-IT" dirty="0"/>
              <a:t> </a:t>
            </a:r>
            <a:r>
              <a:rPr lang="it-IT" err="1"/>
              <a:t>remedial</a:t>
            </a:r>
            <a:r>
              <a:rPr lang="it-IT" dirty="0"/>
              <a:t> </a:t>
            </a:r>
            <a:r>
              <a:rPr lang="it-IT" err="1"/>
              <a:t>measures</a:t>
            </a:r>
            <a:r>
              <a:rPr lang="it-IT" dirty="0"/>
              <a:t> to be </a:t>
            </a:r>
            <a:r>
              <a:rPr lang="it-IT" err="1"/>
              <a:t>taken</a:t>
            </a:r>
            <a:r>
              <a:rPr lang="it-IT" dirty="0"/>
              <a:t>; </a:t>
            </a:r>
          </a:p>
          <a:p>
            <a:pPr marL="0" indent="0">
              <a:buNone/>
            </a:pPr>
            <a:r>
              <a:rPr lang="it-IT" dirty="0"/>
              <a:t>(5) or take the </a:t>
            </a:r>
            <a:r>
              <a:rPr lang="it-IT" dirty="0" err="1"/>
              <a:t>necessary</a:t>
            </a:r>
            <a:r>
              <a:rPr lang="it-IT" dirty="0"/>
              <a:t> </a:t>
            </a:r>
            <a:r>
              <a:rPr lang="it-IT" dirty="0" err="1"/>
              <a:t>remedial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 </a:t>
            </a:r>
            <a:r>
              <a:rPr lang="it-IT" dirty="0" err="1"/>
              <a:t>itself</a:t>
            </a:r>
            <a:r>
              <a:rPr lang="it-IT" dirty="0"/>
              <a:t>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62470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F968B7-E683-F99A-35AF-5B9C30D3D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  <a:r>
              <a:rPr lang="it-IT" dirty="0"/>
              <a:t>: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?</a:t>
            </a:r>
            <a:endParaRPr lang="it-IT" dirty="0" err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DA362D-BABF-9C1A-62EC-014397F30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err="1"/>
              <a:t>It</a:t>
            </a:r>
            <a:r>
              <a:rPr lang="it-IT" dirty="0"/>
              <a:t> can be </a:t>
            </a:r>
            <a:r>
              <a:rPr lang="it-IT" err="1"/>
              <a:t>seen</a:t>
            </a:r>
            <a:r>
              <a:rPr lang="it-IT" dirty="0"/>
              <a:t> </a:t>
            </a:r>
            <a:r>
              <a:rPr lang="it-IT" err="1"/>
              <a:t>that</a:t>
            </a:r>
            <a:r>
              <a:rPr lang="it-IT" dirty="0"/>
              <a:t> </a:t>
            </a:r>
            <a:r>
              <a:rPr lang="it-IT" err="1"/>
              <a:t>remedial</a:t>
            </a:r>
            <a:r>
              <a:rPr lang="it-IT" dirty="0"/>
              <a:t> action </a:t>
            </a:r>
            <a:r>
              <a:rPr lang="it-IT" err="1"/>
              <a:t>includes</a:t>
            </a:r>
            <a:r>
              <a:rPr lang="it-IT" dirty="0"/>
              <a:t> </a:t>
            </a:r>
            <a:r>
              <a:rPr lang="it-IT" b="1" err="1"/>
              <a:t>two</a:t>
            </a:r>
            <a:r>
              <a:rPr lang="it-IT" b="1" dirty="0"/>
              <a:t> </a:t>
            </a:r>
            <a:r>
              <a:rPr lang="it-IT" b="1" err="1"/>
              <a:t>types</a:t>
            </a:r>
            <a:r>
              <a:rPr lang="it-IT" b="1" dirty="0"/>
              <a:t> of </a:t>
            </a:r>
            <a:r>
              <a:rPr lang="it-IT" b="1" err="1"/>
              <a:t>initiatives</a:t>
            </a:r>
            <a:r>
              <a:rPr lang="it-IT" b="1" dirty="0"/>
              <a:t>:</a:t>
            </a:r>
          </a:p>
          <a:p>
            <a:pPr marL="457200" indent="-457200"/>
            <a:r>
              <a:rPr lang="it-IT" dirty="0"/>
              <a:t> 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b="1" dirty="0" err="1"/>
              <a:t>aimed</a:t>
            </a:r>
            <a:r>
              <a:rPr lang="it-IT" b="1" dirty="0"/>
              <a:t> </a:t>
            </a:r>
            <a:r>
              <a:rPr lang="it-IT" b="1" dirty="0" err="1"/>
              <a:t>at</a:t>
            </a:r>
            <a:r>
              <a:rPr lang="it-IT" b="1" dirty="0"/>
              <a:t> "</a:t>
            </a:r>
            <a:r>
              <a:rPr lang="it-IT" b="1" dirty="0" err="1"/>
              <a:t>controlling</a:t>
            </a:r>
            <a:r>
              <a:rPr lang="it-IT" b="1" dirty="0"/>
              <a:t>, </a:t>
            </a:r>
            <a:r>
              <a:rPr lang="it-IT" b="1" dirty="0" err="1"/>
              <a:t>circumscribing</a:t>
            </a:r>
            <a:r>
              <a:rPr lang="it-IT" b="1" dirty="0"/>
              <a:t>, </a:t>
            </a:r>
            <a:r>
              <a:rPr lang="it-IT" b="1" dirty="0" err="1"/>
              <a:t>eliminating</a:t>
            </a:r>
            <a:r>
              <a:rPr lang="it-IT" b="1" dirty="0"/>
              <a:t> or </a:t>
            </a:r>
            <a:r>
              <a:rPr lang="it-IT" b="1" dirty="0" err="1"/>
              <a:t>otherwise</a:t>
            </a:r>
            <a:r>
              <a:rPr lang="it-IT" b="1" dirty="0"/>
              <a:t> </a:t>
            </a:r>
            <a:r>
              <a:rPr lang="it-IT" b="1" dirty="0" err="1"/>
              <a:t>managing</a:t>
            </a:r>
            <a:r>
              <a:rPr lang="it-IT" dirty="0"/>
              <a:t> with immediate </a:t>
            </a:r>
            <a:r>
              <a:rPr lang="it-IT" dirty="0" err="1"/>
              <a:t>effect</a:t>
            </a:r>
            <a:r>
              <a:rPr lang="it-IT" dirty="0"/>
              <a:t>" </a:t>
            </a:r>
            <a:r>
              <a:rPr lang="it-IT" dirty="0" err="1"/>
              <a:t>pollutants</a:t>
            </a:r>
            <a:r>
              <a:rPr lang="it-IT" dirty="0"/>
              <a:t> 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factors</a:t>
            </a:r>
            <a:r>
              <a:rPr lang="it-IT" dirty="0"/>
              <a:t> of </a:t>
            </a:r>
            <a:r>
              <a:rPr lang="it-IT" dirty="0" err="1"/>
              <a:t>damage</a:t>
            </a:r>
            <a:r>
              <a:rPr lang="it-IT" dirty="0"/>
              <a:t> on the one hand, </a:t>
            </a:r>
            <a:endParaRPr lang="it-IT"/>
          </a:p>
          <a:p>
            <a:pPr marL="457200" indent="-457200"/>
            <a:r>
              <a:rPr lang="it-IT" dirty="0"/>
              <a:t>and, on the </a:t>
            </a:r>
            <a:r>
              <a:rPr lang="it-IT" err="1"/>
              <a:t>other</a:t>
            </a:r>
            <a:r>
              <a:rPr lang="it-IT" dirty="0"/>
              <a:t> hand, the </a:t>
            </a:r>
            <a:r>
              <a:rPr lang="it-IT" b="1" err="1"/>
              <a:t>actual</a:t>
            </a:r>
            <a:r>
              <a:rPr lang="it-IT" b="1" dirty="0"/>
              <a:t> </a:t>
            </a:r>
            <a:r>
              <a:rPr lang="it-IT" b="1" err="1"/>
              <a:t>remedial</a:t>
            </a:r>
            <a:r>
              <a:rPr lang="it-IT" b="1" dirty="0"/>
              <a:t> </a:t>
            </a:r>
            <a:r>
              <a:rPr lang="it-IT" b="1" err="1"/>
              <a:t>measures</a:t>
            </a:r>
            <a:r>
              <a:rPr lang="it-IT" b="1" dirty="0"/>
              <a:t>, </a:t>
            </a:r>
            <a:r>
              <a:rPr lang="it-IT" b="1" err="1"/>
              <a:t>depending</a:t>
            </a:r>
            <a:r>
              <a:rPr lang="it-IT" b="1" dirty="0"/>
              <a:t> on the </a:t>
            </a:r>
            <a:r>
              <a:rPr lang="it-IT" b="1" err="1"/>
              <a:t>timeliness</a:t>
            </a:r>
            <a:r>
              <a:rPr lang="it-IT" b="1" dirty="0"/>
              <a:t> of the action.</a:t>
            </a:r>
          </a:p>
        </p:txBody>
      </p:sp>
    </p:spTree>
    <p:extLst>
      <p:ext uri="{BB962C8B-B14F-4D97-AF65-F5344CB8AC3E}">
        <p14:creationId xmlns:p14="http://schemas.microsoft.com/office/powerpoint/2010/main" val="33276514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768C5D-8F1B-27C5-4889-725BB13BA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ea typeface="+mj-lt"/>
                <a:cs typeface="+mj-lt"/>
              </a:rPr>
              <a:t>Legal standing and </a:t>
            </a:r>
            <a:r>
              <a:rPr lang="it-IT" err="1">
                <a:ea typeface="+mj-lt"/>
                <a:cs typeface="+mj-lt"/>
              </a:rPr>
              <a:t>environmental</a:t>
            </a:r>
            <a:r>
              <a:rPr lang="it-IT">
                <a:ea typeface="+mj-lt"/>
                <a:cs typeface="+mj-lt"/>
              </a:rPr>
              <a:t> </a:t>
            </a:r>
            <a:r>
              <a:rPr lang="it-IT" err="1">
                <a:ea typeface="+mj-lt"/>
                <a:cs typeface="+mj-lt"/>
              </a:rPr>
              <a:t>associations</a:t>
            </a:r>
            <a:endParaRPr lang="it-IT" err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14B41F-3F0F-0197-FCE5-62813FE72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 err="1"/>
              <a:t>Pursuant</a:t>
            </a:r>
            <a:r>
              <a:rPr lang="it-IT" dirty="0"/>
              <a:t> to </a:t>
            </a:r>
            <a:r>
              <a:rPr lang="it-IT" dirty="0" err="1"/>
              <a:t>this</a:t>
            </a:r>
            <a:r>
              <a:rPr lang="it-IT" dirty="0"/>
              <a:t> Directive, </a:t>
            </a:r>
            <a:r>
              <a:rPr lang="it-IT" dirty="0" err="1"/>
              <a:t>natural</a:t>
            </a:r>
            <a:r>
              <a:rPr lang="it-IT" dirty="0"/>
              <a:t> or </a:t>
            </a: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/>
              <a:t>persons</a:t>
            </a:r>
            <a:r>
              <a:rPr lang="it-IT" dirty="0"/>
              <a:t> are </a:t>
            </a:r>
            <a:r>
              <a:rPr lang="it-IT" dirty="0" err="1"/>
              <a:t>entitled</a:t>
            </a:r>
            <a:r>
              <a:rPr lang="it-IT" dirty="0"/>
              <a:t> to </a:t>
            </a:r>
            <a:r>
              <a:rPr lang="it-IT" b="1" dirty="0" err="1"/>
              <a:t>request</a:t>
            </a:r>
            <a:r>
              <a:rPr lang="it-IT" b="1" dirty="0"/>
              <a:t> the </a:t>
            </a:r>
            <a:r>
              <a:rPr lang="it-IT" b="1" dirty="0" err="1"/>
              <a:t>competent</a:t>
            </a:r>
            <a:r>
              <a:rPr lang="it-IT" b="1" dirty="0"/>
              <a:t> authority to </a:t>
            </a:r>
            <a:r>
              <a:rPr lang="it-IT" b="1" dirty="0" err="1"/>
              <a:t>intervene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to </a:t>
            </a:r>
            <a:r>
              <a:rPr lang="it-IT" dirty="0" err="1"/>
              <a:t>submit</a:t>
            </a:r>
            <a:r>
              <a:rPr lang="it-IT" dirty="0"/>
              <a:t> </a:t>
            </a:r>
            <a:r>
              <a:rPr lang="it-IT" dirty="0" err="1"/>
              <a:t>comments</a:t>
            </a:r>
            <a:r>
              <a:rPr lang="it-IT" dirty="0"/>
              <a:t> </a:t>
            </a:r>
            <a:r>
              <a:rPr lang="it-IT" dirty="0" err="1"/>
              <a:t>regarding</a:t>
            </a:r>
            <a:r>
              <a:rPr lang="it-IT" dirty="0"/>
              <a:t> </a:t>
            </a:r>
            <a:r>
              <a:rPr lang="it-IT" dirty="0" err="1"/>
              <a:t>any</a:t>
            </a:r>
            <a:r>
              <a:rPr lang="it-IT" dirty="0"/>
              <a:t> case of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  <a:r>
              <a:rPr lang="it-IT" dirty="0"/>
              <a:t> of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they</a:t>
            </a:r>
            <a:r>
              <a:rPr lang="it-IT" dirty="0"/>
              <a:t> are </a:t>
            </a:r>
            <a:r>
              <a:rPr lang="it-IT" dirty="0" err="1"/>
              <a:t>aware</a:t>
            </a:r>
            <a:r>
              <a:rPr lang="it-IT" dirty="0"/>
              <a:t>:</a:t>
            </a:r>
          </a:p>
          <a:p>
            <a:r>
              <a:rPr lang="it-IT" dirty="0"/>
              <a:t>Who are or </a:t>
            </a:r>
            <a:r>
              <a:rPr lang="it-IT" err="1"/>
              <a:t>may</a:t>
            </a:r>
            <a:r>
              <a:rPr lang="it-IT" dirty="0"/>
              <a:t> be </a:t>
            </a:r>
            <a:r>
              <a:rPr lang="it-IT" err="1"/>
              <a:t>affected</a:t>
            </a:r>
            <a:r>
              <a:rPr lang="it-IT" dirty="0"/>
              <a:t> by the </a:t>
            </a:r>
            <a:r>
              <a:rPr lang="it-IT" err="1"/>
              <a:t>environmental</a:t>
            </a:r>
            <a:r>
              <a:rPr lang="it-IT" dirty="0"/>
              <a:t> </a:t>
            </a:r>
            <a:r>
              <a:rPr lang="it-IT" err="1"/>
              <a:t>damage</a:t>
            </a:r>
            <a:r>
              <a:rPr lang="it-IT" dirty="0"/>
              <a:t> or </a:t>
            </a:r>
            <a:r>
              <a:rPr lang="it-IT" err="1"/>
              <a:t>who</a:t>
            </a:r>
            <a:r>
              <a:rPr lang="it-IT" dirty="0"/>
              <a:t> </a:t>
            </a:r>
            <a:r>
              <a:rPr lang="it-IT" err="1"/>
              <a:t>have</a:t>
            </a:r>
            <a:r>
              <a:rPr lang="it-IT" dirty="0"/>
              <a:t> a </a:t>
            </a:r>
            <a:r>
              <a:rPr lang="it-IT" err="1"/>
              <a:t>sufficient</a:t>
            </a:r>
            <a:r>
              <a:rPr lang="it-IT" dirty="0"/>
              <a:t> </a:t>
            </a:r>
            <a:r>
              <a:rPr lang="it-IT" err="1"/>
              <a:t>interest</a:t>
            </a:r>
            <a:r>
              <a:rPr lang="it-IT" dirty="0"/>
              <a:t> in the </a:t>
            </a:r>
            <a:r>
              <a:rPr lang="it-IT" err="1"/>
              <a:t>environmental</a:t>
            </a:r>
            <a:r>
              <a:rPr lang="it-IT" dirty="0"/>
              <a:t> decision-making </a:t>
            </a:r>
            <a:r>
              <a:rPr lang="it-IT" err="1"/>
              <a:t>process</a:t>
            </a:r>
            <a:r>
              <a:rPr lang="it-IT" dirty="0"/>
              <a:t> </a:t>
            </a:r>
            <a:r>
              <a:rPr lang="it-IT" err="1"/>
              <a:t>concerning</a:t>
            </a:r>
            <a:r>
              <a:rPr lang="it-IT" dirty="0"/>
              <a:t> the </a:t>
            </a:r>
            <a:r>
              <a:rPr lang="it-IT" err="1"/>
              <a:t>damage</a:t>
            </a:r>
            <a:r>
              <a:rPr lang="it-IT" dirty="0"/>
              <a:t> or, </a:t>
            </a:r>
            <a:r>
              <a:rPr lang="it-IT" err="1"/>
              <a:t>alternatively</a:t>
            </a:r>
            <a:r>
              <a:rPr lang="it-IT"/>
              <a:t>,</a:t>
            </a:r>
          </a:p>
          <a:p>
            <a:r>
              <a:rPr lang="it-IT" dirty="0"/>
              <a:t> </a:t>
            </a:r>
            <a:r>
              <a:rPr lang="it-IT" err="1"/>
              <a:t>who</a:t>
            </a:r>
            <a:r>
              <a:rPr lang="it-IT" dirty="0"/>
              <a:t> </a:t>
            </a:r>
            <a:r>
              <a:rPr lang="it-IT" err="1"/>
              <a:t>allege</a:t>
            </a:r>
            <a:r>
              <a:rPr lang="it-IT" dirty="0"/>
              <a:t> the </a:t>
            </a:r>
            <a:r>
              <a:rPr lang="it-IT" err="1"/>
              <a:t>violation</a:t>
            </a:r>
            <a:r>
              <a:rPr lang="it-IT" dirty="0"/>
              <a:t> of a </a:t>
            </a:r>
            <a:r>
              <a:rPr lang="it-IT" err="1"/>
              <a:t>right</a:t>
            </a:r>
            <a:r>
              <a:rPr lang="it-IT" dirty="0"/>
              <a:t>, in </a:t>
            </a:r>
            <a:r>
              <a:rPr lang="it-IT" err="1"/>
              <a:t>cases</a:t>
            </a:r>
            <a:r>
              <a:rPr lang="it-IT" dirty="0"/>
              <a:t> </a:t>
            </a:r>
            <a:r>
              <a:rPr lang="it-IT" err="1"/>
              <a:t>where</a:t>
            </a:r>
            <a:r>
              <a:rPr lang="it-IT" dirty="0"/>
              <a:t> the </a:t>
            </a:r>
            <a:r>
              <a:rPr lang="it-IT" err="1"/>
              <a:t>administrative</a:t>
            </a:r>
            <a:r>
              <a:rPr lang="it-IT" dirty="0"/>
              <a:t> </a:t>
            </a:r>
            <a:r>
              <a:rPr lang="it-IT" err="1"/>
              <a:t>procedural</a:t>
            </a:r>
            <a:r>
              <a:rPr lang="it-IT" dirty="0"/>
              <a:t> </a:t>
            </a:r>
            <a:r>
              <a:rPr lang="it-IT" err="1"/>
              <a:t>law</a:t>
            </a:r>
            <a:r>
              <a:rPr lang="it-IT" dirty="0"/>
              <a:t> of a </a:t>
            </a:r>
            <a:r>
              <a:rPr lang="it-IT" err="1"/>
              <a:t>member</a:t>
            </a:r>
            <a:r>
              <a:rPr lang="it-IT" dirty="0"/>
              <a:t> state </a:t>
            </a:r>
            <a:r>
              <a:rPr lang="it-IT" err="1"/>
              <a:t>requires</a:t>
            </a:r>
            <a:r>
              <a:rPr lang="it-IT" dirty="0"/>
              <a:t> </a:t>
            </a:r>
            <a:r>
              <a:rPr lang="it-IT" err="1"/>
              <a:t>such</a:t>
            </a:r>
            <a:r>
              <a:rPr lang="it-IT" dirty="0"/>
              <a:t> a </a:t>
            </a:r>
            <a:r>
              <a:rPr lang="it-IT" err="1"/>
              <a:t>prerequisite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3366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08D5E7-72C2-748B-635F-7C64BD974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Directive 2004/35/EC.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74D569-E4A2-EEF4-E2F5-20732A096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just">
              <a:buNone/>
            </a:pPr>
            <a:r>
              <a:rPr lang="it-IT" dirty="0" err="1"/>
              <a:t>Civil</a:t>
            </a:r>
            <a:r>
              <a:rPr lang="it-IT" dirty="0"/>
              <a:t> liability for environmental damage </a:t>
            </a:r>
            <a:r>
              <a:rPr lang="it-IT" dirty="0" err="1"/>
              <a:t>as</a:t>
            </a:r>
            <a:r>
              <a:rPr lang="it-IT" dirty="0"/>
              <a:t> an </a:t>
            </a:r>
            <a:r>
              <a:rPr lang="it-IT" dirty="0" err="1"/>
              <a:t>expression</a:t>
            </a:r>
            <a:r>
              <a:rPr lang="it-IT" dirty="0"/>
              <a:t> of the "</a:t>
            </a:r>
            <a:r>
              <a:rPr lang="it-IT" b="1" dirty="0" err="1"/>
              <a:t>polluter</a:t>
            </a:r>
            <a:r>
              <a:rPr lang="it-IT" b="1" dirty="0"/>
              <a:t> </a:t>
            </a:r>
            <a:r>
              <a:rPr lang="it-IT" b="1" dirty="0" err="1"/>
              <a:t>pays</a:t>
            </a:r>
            <a:r>
              <a:rPr lang="it-IT" dirty="0"/>
              <a:t>" </a:t>
            </a:r>
            <a:r>
              <a:rPr lang="it-IT" dirty="0" err="1"/>
              <a:t>principle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first </a:t>
            </a:r>
            <a:r>
              <a:rPr lang="it-IT" dirty="0" err="1"/>
              <a:t>described</a:t>
            </a:r>
            <a:r>
              <a:rPr lang="it-IT" dirty="0"/>
              <a:t> in the </a:t>
            </a:r>
            <a:r>
              <a:rPr lang="it-IT" b="1" dirty="0" err="1"/>
              <a:t>Fourth</a:t>
            </a:r>
            <a:r>
              <a:rPr lang="it-IT" b="1" dirty="0"/>
              <a:t> Action Program of 1987. 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importance</a:t>
            </a:r>
            <a:r>
              <a:rPr lang="it-IT" dirty="0"/>
              <a:t> of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provision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reaffirmed</a:t>
            </a:r>
            <a:r>
              <a:rPr lang="it-IT" dirty="0"/>
              <a:t> in the </a:t>
            </a:r>
            <a:r>
              <a:rPr lang="it-IT" dirty="0" err="1"/>
              <a:t>subsequent</a:t>
            </a:r>
            <a:r>
              <a:rPr lang="it-IT" dirty="0"/>
              <a:t> </a:t>
            </a:r>
            <a:r>
              <a:rPr lang="it-IT" b="1" dirty="0"/>
              <a:t>Fifth Action Program of 1993</a:t>
            </a:r>
            <a:r>
              <a:rPr lang="it-IT" dirty="0"/>
              <a:t>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stated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: </a:t>
            </a:r>
          </a:p>
          <a:p>
            <a:pPr marL="0" indent="0" algn="ctr">
              <a:buNone/>
            </a:pPr>
            <a:r>
              <a:rPr lang="it-IT" dirty="0"/>
              <a:t>"</a:t>
            </a:r>
            <a:r>
              <a:rPr lang="it-IT" dirty="0" err="1"/>
              <a:t>civil</a:t>
            </a:r>
            <a:r>
              <a:rPr lang="it-IT" dirty="0"/>
              <a:t> liability </a:t>
            </a:r>
            <a:r>
              <a:rPr lang="it-IT" dirty="0" err="1"/>
              <a:t>imputation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be the </a:t>
            </a:r>
            <a:r>
              <a:rPr lang="it-IT" b="1" dirty="0"/>
              <a:t>weapon</a:t>
            </a:r>
            <a:r>
              <a:rPr lang="it-IT" dirty="0"/>
              <a:t> to be </a:t>
            </a:r>
            <a:r>
              <a:rPr lang="it-IT" dirty="0" err="1"/>
              <a:t>used</a:t>
            </a:r>
            <a:r>
              <a:rPr lang="it-IT" dirty="0"/>
              <a:t> to </a:t>
            </a:r>
            <a:r>
              <a:rPr lang="it-IT" b="1" dirty="0" err="1"/>
              <a:t>punish</a:t>
            </a:r>
            <a:r>
              <a:rPr lang="it-IT" dirty="0"/>
              <a:t> the </a:t>
            </a:r>
            <a:r>
              <a:rPr lang="it-IT" dirty="0" err="1"/>
              <a:t>plundering</a:t>
            </a:r>
            <a:r>
              <a:rPr lang="it-IT" dirty="0"/>
              <a:t> of the </a:t>
            </a:r>
            <a:r>
              <a:rPr lang="it-IT" dirty="0" err="1"/>
              <a:t>environment</a:t>
            </a:r>
            <a:r>
              <a:rPr lang="it-IT" dirty="0"/>
              <a:t>," </a:t>
            </a:r>
          </a:p>
          <a:p>
            <a:pPr marL="0" indent="0" algn="ctr">
              <a:buNone/>
            </a:pP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</a:p>
          <a:p>
            <a:pPr marL="0" indent="0" algn="ctr">
              <a:buNone/>
            </a:pPr>
            <a:r>
              <a:rPr lang="it-IT" dirty="0"/>
              <a:t>"a </a:t>
            </a:r>
            <a:r>
              <a:rPr lang="it-IT" dirty="0" err="1"/>
              <a:t>very</a:t>
            </a:r>
            <a:r>
              <a:rPr lang="it-IT" dirty="0"/>
              <a:t> clear </a:t>
            </a:r>
            <a:r>
              <a:rPr lang="it-IT" b="1" dirty="0" err="1"/>
              <a:t>economic</a:t>
            </a:r>
            <a:r>
              <a:rPr lang="it-IT" b="1" dirty="0"/>
              <a:t> incentive </a:t>
            </a:r>
            <a:r>
              <a:rPr lang="it-IT" dirty="0"/>
              <a:t>for the management and control of risks, </a:t>
            </a:r>
            <a:r>
              <a:rPr lang="it-IT" dirty="0" err="1"/>
              <a:t>pollution</a:t>
            </a:r>
            <a:r>
              <a:rPr lang="it-IT" dirty="0"/>
              <a:t> and </a:t>
            </a:r>
            <a:r>
              <a:rPr lang="it-IT" dirty="0" err="1"/>
              <a:t>waste</a:t>
            </a:r>
            <a:r>
              <a:rPr lang="it-IT" dirty="0"/>
              <a:t>." </a:t>
            </a:r>
          </a:p>
        </p:txBody>
      </p:sp>
    </p:spTree>
    <p:extLst>
      <p:ext uri="{BB962C8B-B14F-4D97-AF65-F5344CB8AC3E}">
        <p14:creationId xmlns:p14="http://schemas.microsoft.com/office/powerpoint/2010/main" val="1447814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08D5E7-72C2-748B-635F-7C64BD974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Green Paper on </a:t>
            </a:r>
            <a:r>
              <a:rPr lang="it-IT" dirty="0" err="1"/>
              <a:t>Civil</a:t>
            </a:r>
            <a:r>
              <a:rPr lang="it-IT" dirty="0"/>
              <a:t> Liability for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Damage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74D569-E4A2-EEF4-E2F5-20732A096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In 1993, the Green Paper on </a:t>
            </a:r>
            <a:r>
              <a:rPr lang="it-IT" dirty="0" err="1"/>
              <a:t>Civil</a:t>
            </a:r>
            <a:r>
              <a:rPr lang="it-IT" dirty="0"/>
              <a:t> Liability for Environmental Damage </a:t>
            </a:r>
            <a:r>
              <a:rPr lang="it-IT" dirty="0" err="1"/>
              <a:t>identified</a:t>
            </a:r>
            <a:r>
              <a:rPr lang="it-IT" dirty="0"/>
              <a:t> the </a:t>
            </a:r>
            <a:r>
              <a:rPr lang="it-IT" b="1" dirty="0"/>
              <a:t>general </a:t>
            </a:r>
            <a:r>
              <a:rPr lang="it-IT" b="1" dirty="0" err="1"/>
              <a:t>outlines</a:t>
            </a:r>
            <a:r>
              <a:rPr lang="it-IT" dirty="0"/>
              <a:t> for a </a:t>
            </a:r>
            <a:r>
              <a:rPr lang="it-IT" dirty="0" err="1"/>
              <a:t>European</a:t>
            </a:r>
            <a:r>
              <a:rPr lang="it-IT" dirty="0"/>
              <a:t> liability system </a:t>
            </a:r>
            <a:r>
              <a:rPr lang="it-IT" dirty="0" err="1"/>
              <a:t>consisting</a:t>
            </a:r>
            <a:r>
              <a:rPr lang="it-IT" dirty="0"/>
              <a:t> of: </a:t>
            </a:r>
          </a:p>
          <a:p>
            <a:pPr marL="457200" indent="-457200"/>
            <a:r>
              <a:rPr lang="it-IT" dirty="0"/>
              <a:t>a </a:t>
            </a:r>
            <a:r>
              <a:rPr lang="it-IT" b="1" dirty="0"/>
              <a:t>general regime </a:t>
            </a:r>
            <a:r>
              <a:rPr lang="it-IT" b="1" dirty="0" err="1"/>
              <a:t>based</a:t>
            </a:r>
            <a:r>
              <a:rPr lang="it-IT" b="1" dirty="0"/>
              <a:t> on fault</a:t>
            </a:r>
            <a:r>
              <a:rPr lang="it-IT" dirty="0"/>
              <a:t>, </a:t>
            </a:r>
          </a:p>
          <a:p>
            <a:pPr marL="457200" indent="-457200"/>
            <a:r>
              <a:rPr lang="it-IT" dirty="0"/>
              <a:t>a </a:t>
            </a:r>
            <a:r>
              <a:rPr lang="it-IT" b="1" dirty="0"/>
              <a:t>special regime </a:t>
            </a:r>
            <a:r>
              <a:rPr lang="it-IT" dirty="0"/>
              <a:t>of </a:t>
            </a:r>
            <a:r>
              <a:rPr lang="it-IT" b="1" dirty="0" err="1"/>
              <a:t>strict</a:t>
            </a:r>
            <a:r>
              <a:rPr lang="it-IT" b="1" dirty="0"/>
              <a:t> liability </a:t>
            </a:r>
            <a:r>
              <a:rPr lang="it-IT" dirty="0"/>
              <a:t>for activities with </a:t>
            </a:r>
            <a:r>
              <a:rPr lang="it-IT" dirty="0" err="1"/>
              <a:t>aggravated</a:t>
            </a:r>
            <a:r>
              <a:rPr lang="it-IT" dirty="0"/>
              <a:t> risk, </a:t>
            </a:r>
          </a:p>
          <a:p>
            <a:pPr marL="457200" indent="-457200"/>
            <a:r>
              <a:rPr lang="it-IT" dirty="0"/>
              <a:t>a </a:t>
            </a:r>
            <a:r>
              <a:rPr lang="it-IT" b="1" dirty="0"/>
              <a:t>compensation fund </a:t>
            </a:r>
            <a:r>
              <a:rPr lang="it-IT" dirty="0"/>
              <a:t>for damage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attributable</a:t>
            </a:r>
            <a:r>
              <a:rPr lang="it-IT" dirty="0"/>
              <a:t> to </a:t>
            </a:r>
            <a:r>
              <a:rPr lang="it-IT" dirty="0" err="1"/>
              <a:t>identifiable</a:t>
            </a:r>
            <a:r>
              <a:rPr lang="it-IT" dirty="0"/>
              <a:t> parties.</a:t>
            </a:r>
          </a:p>
        </p:txBody>
      </p:sp>
    </p:spTree>
    <p:extLst>
      <p:ext uri="{BB962C8B-B14F-4D97-AF65-F5344CB8AC3E}">
        <p14:creationId xmlns:p14="http://schemas.microsoft.com/office/powerpoint/2010/main" val="1282045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08D5E7-72C2-748B-635F-7C64BD974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White Paper on </a:t>
            </a:r>
            <a:r>
              <a:rPr lang="it-IT" dirty="0" err="1"/>
              <a:t>Environmental</a:t>
            </a:r>
            <a:r>
              <a:rPr lang="it-IT" dirty="0"/>
              <a:t> Liability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74D569-E4A2-EEF4-E2F5-20732A096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In 2000, the </a:t>
            </a:r>
            <a:r>
              <a:rPr lang="it-IT" dirty="0" err="1"/>
              <a:t>European</a:t>
            </a:r>
            <a:r>
              <a:rPr lang="it-IT" dirty="0"/>
              <a:t> Commission published the </a:t>
            </a:r>
            <a:r>
              <a:rPr lang="it-IT" b="1" dirty="0"/>
              <a:t>White Paper on Environmental Liability</a:t>
            </a:r>
            <a:r>
              <a:rPr lang="it-IT" dirty="0"/>
              <a:t>," in </a:t>
            </a:r>
            <a:r>
              <a:rPr lang="it-IT" dirty="0" err="1"/>
              <a:t>which</a:t>
            </a:r>
            <a:r>
              <a:rPr lang="it-IT" dirty="0"/>
              <a:t> environmental liability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defined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:</a:t>
            </a:r>
          </a:p>
          <a:p>
            <a:pPr marL="0" indent="0" algn="ctr">
              <a:buNone/>
            </a:pPr>
            <a:r>
              <a:rPr lang="it-IT" dirty="0"/>
              <a:t> "a way to </a:t>
            </a:r>
            <a:r>
              <a:rPr lang="it-IT" b="1" dirty="0" err="1"/>
              <a:t>implement</a:t>
            </a:r>
            <a:r>
              <a:rPr lang="it-IT" dirty="0"/>
              <a:t> the </a:t>
            </a:r>
            <a:r>
              <a:rPr lang="it-IT" dirty="0" err="1"/>
              <a:t>fundamental</a:t>
            </a:r>
            <a:r>
              <a:rPr lang="it-IT" dirty="0"/>
              <a:t> </a:t>
            </a:r>
            <a:r>
              <a:rPr lang="it-IT" dirty="0" err="1"/>
              <a:t>principles</a:t>
            </a:r>
            <a:r>
              <a:rPr lang="it-IT" dirty="0"/>
              <a:t> of environmental policy set out in the EC Treaty and in </a:t>
            </a:r>
            <a:r>
              <a:rPr lang="it-IT" b="1" dirty="0" err="1"/>
              <a:t>particular</a:t>
            </a:r>
            <a:r>
              <a:rPr lang="it-IT" b="1" dirty="0"/>
              <a:t> the </a:t>
            </a:r>
            <a:r>
              <a:rPr lang="it-IT" b="1" dirty="0" err="1"/>
              <a:t>polluter</a:t>
            </a:r>
            <a:r>
              <a:rPr lang="it-IT" b="1" dirty="0"/>
              <a:t> </a:t>
            </a:r>
            <a:r>
              <a:rPr lang="it-IT" b="1" dirty="0" err="1"/>
              <a:t>pays</a:t>
            </a:r>
            <a:r>
              <a:rPr lang="it-IT" b="1" dirty="0"/>
              <a:t> </a:t>
            </a:r>
            <a:r>
              <a:rPr lang="it-IT" b="1" dirty="0" err="1"/>
              <a:t>principle</a:t>
            </a:r>
            <a:r>
              <a:rPr lang="it-IT" dirty="0"/>
              <a:t>." </a:t>
            </a:r>
          </a:p>
        </p:txBody>
      </p:sp>
    </p:spTree>
    <p:extLst>
      <p:ext uri="{BB962C8B-B14F-4D97-AF65-F5344CB8AC3E}">
        <p14:creationId xmlns:p14="http://schemas.microsoft.com/office/powerpoint/2010/main" val="4168333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08D5E7-72C2-748B-635F-7C64BD974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White Paper on </a:t>
            </a:r>
            <a:r>
              <a:rPr lang="it-IT" dirty="0" err="1"/>
              <a:t>Environmental</a:t>
            </a:r>
            <a:r>
              <a:rPr lang="it-IT" dirty="0"/>
              <a:t> Liability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74D569-E4A2-EEF4-E2F5-20732A096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importance</a:t>
            </a:r>
            <a:r>
              <a:rPr lang="it-IT" dirty="0"/>
              <a:t> of the application of the </a:t>
            </a:r>
            <a:r>
              <a:rPr lang="it-IT" dirty="0" err="1"/>
              <a:t>principle</a:t>
            </a:r>
            <a:r>
              <a:rPr lang="it-IT" dirty="0"/>
              <a:t>, and </a:t>
            </a:r>
            <a:r>
              <a:rPr lang="it-IT" dirty="0" err="1"/>
              <a:t>thus</a:t>
            </a:r>
            <a:r>
              <a:rPr lang="it-IT" dirty="0"/>
              <a:t> the regulation of liability, for the </a:t>
            </a:r>
            <a:r>
              <a:rPr lang="it-IT" b="1" dirty="0" err="1"/>
              <a:t>effectiveness</a:t>
            </a:r>
            <a:r>
              <a:rPr lang="it-IT" b="1" dirty="0"/>
              <a:t> of environmental protection </a:t>
            </a:r>
            <a:r>
              <a:rPr lang="it-IT" b="1" dirty="0" err="1"/>
              <a:t>is</a:t>
            </a:r>
            <a:r>
              <a:rPr lang="it-IT" b="1" dirty="0"/>
              <a:t> </a:t>
            </a:r>
            <a:r>
              <a:rPr lang="it-IT" b="1" dirty="0" err="1"/>
              <a:t>emphasized</a:t>
            </a:r>
            <a:r>
              <a:rPr lang="it-IT" b="1" dirty="0"/>
              <a:t>: </a:t>
            </a:r>
          </a:p>
          <a:p>
            <a:pPr marL="0" indent="0" algn="ctr">
              <a:buNone/>
            </a:pPr>
            <a:r>
              <a:rPr lang="it-IT" dirty="0"/>
              <a:t> "</a:t>
            </a:r>
            <a:r>
              <a:rPr lang="it-IT" err="1"/>
              <a:t>If</a:t>
            </a:r>
            <a:r>
              <a:rPr lang="it-IT" dirty="0"/>
              <a:t> </a:t>
            </a:r>
            <a:r>
              <a:rPr lang="it-IT" err="1"/>
              <a:t>this</a:t>
            </a:r>
            <a:r>
              <a:rPr lang="it-IT" dirty="0"/>
              <a:t> </a:t>
            </a:r>
            <a:r>
              <a:rPr lang="it-IT" err="1"/>
              <a:t>principle</a:t>
            </a:r>
            <a:r>
              <a:rPr lang="it-IT" dirty="0"/>
              <a:t>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err="1"/>
              <a:t>not</a:t>
            </a:r>
            <a:r>
              <a:rPr lang="it-IT" dirty="0"/>
              <a:t> </a:t>
            </a:r>
            <a:r>
              <a:rPr lang="it-IT" err="1"/>
              <a:t>applied</a:t>
            </a:r>
            <a:r>
              <a:rPr lang="it-IT" dirty="0"/>
              <a:t> in </a:t>
            </a:r>
            <a:r>
              <a:rPr lang="it-IT" err="1"/>
              <a:t>order</a:t>
            </a:r>
            <a:r>
              <a:rPr lang="it-IT" dirty="0"/>
              <a:t> to cover the costs </a:t>
            </a:r>
            <a:r>
              <a:rPr lang="it-IT" err="1"/>
              <a:t>associated</a:t>
            </a:r>
            <a:r>
              <a:rPr lang="it-IT" dirty="0"/>
              <a:t> with the </a:t>
            </a:r>
            <a:r>
              <a:rPr lang="it-IT" err="1"/>
              <a:t>remediation</a:t>
            </a:r>
            <a:r>
              <a:rPr lang="it-IT" dirty="0"/>
              <a:t> of </a:t>
            </a:r>
            <a:r>
              <a:rPr lang="it-IT" err="1"/>
              <a:t>environmental</a:t>
            </a:r>
            <a:r>
              <a:rPr lang="it-IT" dirty="0"/>
              <a:t> </a:t>
            </a:r>
            <a:r>
              <a:rPr lang="it-IT" err="1"/>
              <a:t>damage</a:t>
            </a:r>
            <a:r>
              <a:rPr lang="it-IT"/>
              <a:t> </a:t>
            </a:r>
          </a:p>
          <a:p>
            <a:pPr marL="0" indent="0" algn="ctr">
              <a:buNone/>
            </a:pPr>
            <a:r>
              <a:rPr lang="it-IT" dirty="0">
                <a:sym typeface="Wingdings" panose="05000000000000000000" pitchFamily="2" charset="2"/>
              </a:rPr>
              <a:t> </a:t>
            </a:r>
            <a:r>
              <a:rPr lang="it-IT" dirty="0"/>
              <a:t>the </a:t>
            </a:r>
            <a:r>
              <a:rPr lang="it-IT" dirty="0" err="1"/>
              <a:t>environment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b="1" dirty="0" err="1"/>
              <a:t>not</a:t>
            </a:r>
            <a:r>
              <a:rPr lang="it-IT" b="1" dirty="0"/>
              <a:t> be </a:t>
            </a:r>
            <a:r>
              <a:rPr lang="it-IT" b="1" dirty="0" err="1"/>
              <a:t>remediated</a:t>
            </a:r>
            <a:r>
              <a:rPr lang="it-IT" dirty="0"/>
              <a:t>, or </a:t>
            </a:r>
            <a:r>
              <a:rPr lang="it-IT" dirty="0" err="1"/>
              <a:t>these</a:t>
            </a:r>
            <a:r>
              <a:rPr lang="it-IT" dirty="0"/>
              <a:t> costs must be </a:t>
            </a:r>
            <a:r>
              <a:rPr lang="it-IT" dirty="0" err="1"/>
              <a:t>paid</a:t>
            </a:r>
            <a:r>
              <a:rPr lang="it-IT" dirty="0"/>
              <a:t> by the state and </a:t>
            </a:r>
            <a:r>
              <a:rPr lang="it-IT" dirty="0" err="1"/>
              <a:t>ultimately</a:t>
            </a:r>
            <a:r>
              <a:rPr lang="it-IT" dirty="0"/>
              <a:t> by the </a:t>
            </a:r>
            <a:r>
              <a:rPr lang="it-IT" b="1" dirty="0" err="1"/>
              <a:t>taxpayer</a:t>
            </a:r>
            <a:r>
              <a:rPr lang="it-IT" dirty="0"/>
              <a:t>."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6249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08D5E7-72C2-748B-635F-7C64BD974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White Paper on </a:t>
            </a:r>
            <a:r>
              <a:rPr lang="it-IT" dirty="0" err="1"/>
              <a:t>Environmental</a:t>
            </a:r>
            <a:r>
              <a:rPr lang="it-IT" dirty="0"/>
              <a:t> Liability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74D569-E4A2-EEF4-E2F5-20732A096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b="1" dirty="0" err="1"/>
              <a:t>cornerstones</a:t>
            </a:r>
            <a:r>
              <a:rPr lang="it-IT" dirty="0"/>
              <a:t> of the </a:t>
            </a:r>
            <a:r>
              <a:rPr lang="it-IT" dirty="0" err="1"/>
              <a:t>European</a:t>
            </a:r>
            <a:r>
              <a:rPr lang="it-IT" dirty="0"/>
              <a:t> framework - - </a:t>
            </a:r>
            <a:r>
              <a:rPr lang="it-IT" dirty="0" err="1"/>
              <a:t>were</a:t>
            </a:r>
            <a:r>
              <a:rPr lang="it-IT" dirty="0"/>
              <a:t> to be: </a:t>
            </a:r>
          </a:p>
          <a:p>
            <a:pPr algn="just"/>
            <a:r>
              <a:rPr lang="it-IT" dirty="0"/>
              <a:t>Non-</a:t>
            </a:r>
            <a:r>
              <a:rPr lang="it-IT" dirty="0" err="1"/>
              <a:t>retroactivity</a:t>
            </a:r>
            <a:r>
              <a:rPr lang="it-IT" dirty="0"/>
              <a:t> of the regime, </a:t>
            </a:r>
          </a:p>
          <a:p>
            <a:pPr algn="just"/>
            <a:r>
              <a:rPr lang="it-IT" dirty="0"/>
              <a:t>coverage of </a:t>
            </a:r>
            <a:r>
              <a:rPr lang="it-IT" err="1"/>
              <a:t>both</a:t>
            </a:r>
            <a:r>
              <a:rPr lang="it-IT" dirty="0"/>
              <a:t> </a:t>
            </a:r>
            <a:r>
              <a:rPr lang="it-IT" b="1" dirty="0"/>
              <a:t>environmental</a:t>
            </a:r>
            <a:r>
              <a:rPr lang="it-IT" dirty="0"/>
              <a:t> and </a:t>
            </a:r>
            <a:r>
              <a:rPr lang="it-IT" b="1" dirty="0"/>
              <a:t>traditional</a:t>
            </a:r>
            <a:r>
              <a:rPr lang="it-IT" dirty="0"/>
              <a:t> damage, </a:t>
            </a:r>
          </a:p>
          <a:p>
            <a:pPr algn="just"/>
            <a:r>
              <a:rPr lang="it-IT" b="1" dirty="0" err="1"/>
              <a:t>strict</a:t>
            </a:r>
            <a:r>
              <a:rPr lang="it-IT" b="1" dirty="0"/>
              <a:t> liability</a:t>
            </a:r>
            <a:r>
              <a:rPr lang="it-IT" dirty="0"/>
              <a:t> for damage </a:t>
            </a:r>
            <a:r>
              <a:rPr lang="it-IT" dirty="0" err="1"/>
              <a:t>caused</a:t>
            </a:r>
            <a:r>
              <a:rPr lang="it-IT" dirty="0"/>
              <a:t> by </a:t>
            </a:r>
            <a:r>
              <a:rPr lang="it-IT" dirty="0" err="1"/>
              <a:t>inherently</a:t>
            </a:r>
            <a:r>
              <a:rPr lang="it-IT" dirty="0"/>
              <a:t> dangerous activities, </a:t>
            </a:r>
            <a:r>
              <a:rPr lang="it-IT" b="1" dirty="0"/>
              <a:t>fault-</a:t>
            </a:r>
            <a:r>
              <a:rPr lang="it-IT" b="1" dirty="0" err="1"/>
              <a:t>based</a:t>
            </a:r>
            <a:r>
              <a:rPr lang="it-IT" b="1" dirty="0"/>
              <a:t> </a:t>
            </a:r>
            <a:r>
              <a:rPr lang="it-IT" dirty="0"/>
              <a:t>liability for damage to </a:t>
            </a:r>
            <a:r>
              <a:rPr lang="it-IT" dirty="0" err="1"/>
              <a:t>biodiversity</a:t>
            </a:r>
            <a:r>
              <a:rPr lang="it-IT" dirty="0"/>
              <a:t> </a:t>
            </a:r>
            <a:r>
              <a:rPr lang="it-IT" dirty="0" err="1"/>
              <a:t>caused</a:t>
            </a:r>
            <a:r>
              <a:rPr lang="it-IT" dirty="0"/>
              <a:t> by a non-dangerous activity, </a:t>
            </a:r>
          </a:p>
        </p:txBody>
      </p:sp>
    </p:spTree>
    <p:extLst>
      <p:ext uri="{BB962C8B-B14F-4D97-AF65-F5344CB8AC3E}">
        <p14:creationId xmlns:p14="http://schemas.microsoft.com/office/powerpoint/2010/main" val="29086768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3086</Words>
  <Application>Microsoft Office PowerPoint</Application>
  <PresentationFormat>Widescreen</PresentationFormat>
  <Paragraphs>180</Paragraphs>
  <Slides>47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47</vt:i4>
      </vt:variant>
    </vt:vector>
  </HeadingPairs>
  <TitlesOfParts>
    <vt:vector size="52" baseType="lpstr">
      <vt:lpstr>Aptos</vt:lpstr>
      <vt:lpstr>Aptos Display</vt:lpstr>
      <vt:lpstr>Arial</vt:lpstr>
      <vt:lpstr>Wingdings</vt:lpstr>
      <vt:lpstr>Tema di Office</vt:lpstr>
      <vt:lpstr>The Environmental Liability Directive</vt:lpstr>
      <vt:lpstr>Directive 2004/35/EC</vt:lpstr>
      <vt:lpstr>Directive 2004/35/EC.</vt:lpstr>
      <vt:lpstr>Directive 2004/35/EC</vt:lpstr>
      <vt:lpstr>Directive 2004/35/EC.</vt:lpstr>
      <vt:lpstr>The Green Paper on Civil Liability for Environmental Damage</vt:lpstr>
      <vt:lpstr>White Paper on Environmental Liability</vt:lpstr>
      <vt:lpstr>White Paper on Environmental Liability</vt:lpstr>
      <vt:lpstr>White Paper on Environmental Liability</vt:lpstr>
      <vt:lpstr>White Paper on Environmental Liability</vt:lpstr>
      <vt:lpstr>The proposal for the Directive</vt:lpstr>
      <vt:lpstr>The proposal for the Directive</vt:lpstr>
      <vt:lpstr>Directive 2004/35/EC</vt:lpstr>
      <vt:lpstr>An autonomous notion of damage </vt:lpstr>
      <vt:lpstr>Directive 2004/35/EC</vt:lpstr>
      <vt:lpstr>An autonomous notion of damage </vt:lpstr>
      <vt:lpstr>The first category of environmental damage</vt:lpstr>
      <vt:lpstr>The first category of environmental damage</vt:lpstr>
      <vt:lpstr>The first category of environmental damage</vt:lpstr>
      <vt:lpstr>The first category of environmental damage</vt:lpstr>
      <vt:lpstr>The first category of environmental damage</vt:lpstr>
      <vt:lpstr>The second category of environmental damage</vt:lpstr>
      <vt:lpstr>The third category of environmental damage</vt:lpstr>
      <vt:lpstr>The third category of environmental damage</vt:lpstr>
      <vt:lpstr>The preventive function of the ELD</vt:lpstr>
      <vt:lpstr>The preventive function of the ELD</vt:lpstr>
      <vt:lpstr>Three prerequisites</vt:lpstr>
      <vt:lpstr>Three prerequisites</vt:lpstr>
      <vt:lpstr>Regimes of responsibility</vt:lpstr>
      <vt:lpstr>Regimes of responsibility</vt:lpstr>
      <vt:lpstr>The strict liability regime</vt:lpstr>
      <vt:lpstr>The strict liability regime</vt:lpstr>
      <vt:lpstr>The strict liability regime</vt:lpstr>
      <vt:lpstr>The strict liability regime</vt:lpstr>
      <vt:lpstr>The case of intentional or negligent conduct</vt:lpstr>
      <vt:lpstr>The case of intentional or negligent conduct</vt:lpstr>
      <vt:lpstr>Imminent threat and damage</vt:lpstr>
      <vt:lpstr>Imminent threat </vt:lpstr>
      <vt:lpstr>Imminent threat: the tasks of the competent authority</vt:lpstr>
      <vt:lpstr>Imminent threat: the tasks of the competent authority</vt:lpstr>
      <vt:lpstr>Imminent threat: the tasks of the competent authority</vt:lpstr>
      <vt:lpstr>Environmental damage: which measures?</vt:lpstr>
      <vt:lpstr>Environmental damage: which measures?</vt:lpstr>
      <vt:lpstr>Environmental damage: which measures?</vt:lpstr>
      <vt:lpstr>Environmental damage: which measures?</vt:lpstr>
      <vt:lpstr>Environmental damage: which measures?</vt:lpstr>
      <vt:lpstr>Legal standing and environmental associations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env</dc:title>
  <dc:creator>Sveva Del Gatto</dc:creator>
  <cp:lastModifiedBy>Sveva Del Gatto</cp:lastModifiedBy>
  <cp:revision>417</cp:revision>
  <dcterms:created xsi:type="dcterms:W3CDTF">2024-04-02T08:33:12Z</dcterms:created>
  <dcterms:modified xsi:type="dcterms:W3CDTF">2024-04-09T09:12:02Z</dcterms:modified>
</cp:coreProperties>
</file>