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90" r:id="rId11"/>
    <p:sldId id="291" r:id="rId12"/>
    <p:sldId id="292" r:id="rId13"/>
    <p:sldId id="293" r:id="rId14"/>
    <p:sldId id="294" r:id="rId15"/>
    <p:sldId id="314" r:id="rId16"/>
    <p:sldId id="296" r:id="rId17"/>
    <p:sldId id="313" r:id="rId18"/>
    <p:sldId id="265" r:id="rId19"/>
    <p:sldId id="266" r:id="rId20"/>
    <p:sldId id="267" r:id="rId21"/>
    <p:sldId id="289" r:id="rId22"/>
    <p:sldId id="317" r:id="rId23"/>
    <p:sldId id="268" r:id="rId24"/>
    <p:sldId id="298" r:id="rId25"/>
    <p:sldId id="299" r:id="rId26"/>
    <p:sldId id="318" r:id="rId27"/>
    <p:sldId id="269" r:id="rId28"/>
    <p:sldId id="319" r:id="rId29"/>
    <p:sldId id="300" r:id="rId30"/>
    <p:sldId id="301" r:id="rId31"/>
    <p:sldId id="320" r:id="rId32"/>
    <p:sldId id="302" r:id="rId33"/>
    <p:sldId id="303" r:id="rId34"/>
    <p:sldId id="304" r:id="rId35"/>
    <p:sldId id="271" r:id="rId36"/>
    <p:sldId id="321" r:id="rId37"/>
    <p:sldId id="272" r:id="rId38"/>
    <p:sldId id="273" r:id="rId39"/>
    <p:sldId id="315" r:id="rId40"/>
    <p:sldId id="274" r:id="rId41"/>
    <p:sldId id="275" r:id="rId42"/>
    <p:sldId id="276" r:id="rId43"/>
    <p:sldId id="277" r:id="rId44"/>
    <p:sldId id="270" r:id="rId45"/>
    <p:sldId id="286" r:id="rId46"/>
    <p:sldId id="322" r:id="rId47"/>
    <p:sldId id="287" r:id="rId48"/>
    <p:sldId id="323" r:id="rId49"/>
    <p:sldId id="288" r:id="rId50"/>
    <p:sldId id="324" r:id="rId51"/>
    <p:sldId id="325" r:id="rId52"/>
    <p:sldId id="278" r:id="rId53"/>
    <p:sldId id="279" r:id="rId54"/>
    <p:sldId id="280" r:id="rId55"/>
    <p:sldId id="281" r:id="rId56"/>
    <p:sldId id="282" r:id="rId57"/>
    <p:sldId id="326" r:id="rId58"/>
    <p:sldId id="283" r:id="rId59"/>
    <p:sldId id="284" r:id="rId60"/>
    <p:sldId id="285" r:id="rId61"/>
    <p:sldId id="306" r:id="rId62"/>
    <p:sldId id="316" r:id="rId6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37113-FE2D-C0B4-DF91-BFAFC2919D32}" v="5" dt="2024-03-13T09:52:55.965"/>
    <p1510:client id="{E39D3596-68B3-8523-56C2-9949191677A0}" v="110" dt="2024-03-13T15:51:59.133"/>
    <p1510:client id="{40DEE3AB-5FE2-FFC0-C45E-99BBFBE712E0}" v="26" dt="2024-03-13T12:39:19.801"/>
    <p1510:client id="{47DD5B9D-9736-B14F-460A-74F1C0E94B1F}" v="3" dt="2024-03-14T11:00:49.752"/>
    <p1510:client id="{74994A79-1A95-861F-B28C-F718CDFEF266}" v="4" dt="2024-03-13T10:12:46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6FSy6EKrM" TargetMode="External"/><Relationship Id="rId2" Type="http://schemas.openxmlformats.org/officeDocument/2006/relationships/hyperlink" Target="https://www.youtube.com/watch?v=FQSaoPPe2F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de-DE" sz="5600">
                <a:ea typeface="Calibri Light"/>
                <a:cs typeface="Calibri Light"/>
              </a:rPr>
              <a:t>Environmental Regulatory Techniques</a:t>
            </a:r>
            <a:br>
              <a:rPr lang="de-DE" sz="5600">
                <a:ea typeface="Calibri Light"/>
                <a:cs typeface="Calibri Light"/>
              </a:rPr>
            </a:br>
            <a:r>
              <a:rPr lang="de-DE" sz="5600">
                <a:ea typeface="Calibri Light"/>
                <a:cs typeface="Calibri Light"/>
              </a:rPr>
              <a:t>TRADABLE PERMIT SCHEMES</a:t>
            </a:r>
            <a:endParaRPr lang="it-IT" sz="5600">
              <a:ea typeface="Calibri Light"/>
              <a:cs typeface="Calibri Ligh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err="1">
                <a:ea typeface="Calibri"/>
                <a:cs typeface="Calibri"/>
              </a:rPr>
              <a:t>Prof.ssa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Sveva</a:t>
            </a:r>
            <a:r>
              <a:rPr lang="de-DE">
                <a:ea typeface="Calibri"/>
                <a:cs typeface="Calibri"/>
              </a:rPr>
              <a:t> Del </a:t>
            </a:r>
            <a:r>
              <a:rPr lang="de-DE" err="1">
                <a:ea typeface="Calibri"/>
                <a:cs typeface="Calibri"/>
              </a:rPr>
              <a:t>Gatto</a:t>
            </a:r>
            <a:endParaRPr lang="de-DE" err="1"/>
          </a:p>
        </p:txBody>
      </p:sp>
      <p:pic>
        <p:nvPicPr>
          <p:cNvPr id="4" name="Immagine 3" descr="Immagine che contiene testo, logo, Carattere, design&#10;&#10;Descrizione generata automaticamente">
            <a:extLst>
              <a:ext uri="{FF2B5EF4-FFF2-40B4-BE49-F238E27FC236}">
                <a16:creationId xmlns:a16="http://schemas.microsoft.com/office/drawing/2014/main" id="{B6153034-94D3-4AEB-658E-4A3DC1FE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71" y="591670"/>
            <a:ext cx="6117938" cy="1750361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FC5F30C2-F26D-D7DA-A1FF-5B6C0E59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53" r="12096" b="-3"/>
          <a:stretch/>
        </p:blipFill>
        <p:spPr>
          <a:xfrm>
            <a:off x="7179678" y="-3025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3C7AA8E-59BE-569B-B980-F7B797E0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it-IT" err="1">
                <a:ea typeface="Calibri Light"/>
                <a:cs typeface="Calibri Light"/>
              </a:rPr>
              <a:t>Caps</a:t>
            </a:r>
            <a:r>
              <a:rPr lang="it-IT">
                <a:ea typeface="Calibri Light"/>
                <a:cs typeface="Calibri Light"/>
              </a:rPr>
              <a:t> </a:t>
            </a:r>
            <a:r>
              <a:rPr lang="it-IT" err="1">
                <a:ea typeface="Calibri Light"/>
                <a:cs typeface="Calibri Light"/>
              </a:rPr>
              <a:t>limit</a:t>
            </a:r>
            <a:r>
              <a:rPr lang="it-IT">
                <a:ea typeface="Calibri Light"/>
                <a:cs typeface="Calibri Light"/>
              </a:rPr>
              <a:t> </a:t>
            </a:r>
            <a:r>
              <a:rPr lang="it-IT" err="1">
                <a:ea typeface="Calibri Light"/>
                <a:cs typeface="Calibri Light"/>
              </a:rPr>
              <a:t>harmful</a:t>
            </a:r>
            <a:r>
              <a:rPr lang="it-IT">
                <a:ea typeface="Calibri Light"/>
                <a:cs typeface="Calibri Light"/>
              </a:rPr>
              <a:t> </a:t>
            </a:r>
            <a:r>
              <a:rPr lang="it-IT" err="1">
                <a:ea typeface="Calibri Light"/>
                <a:cs typeface="Calibri Light"/>
              </a:rPr>
              <a:t>emissions</a:t>
            </a:r>
            <a:endParaRPr lang="it-IT" err="1"/>
          </a:p>
          <a:p>
            <a:endParaRPr lang="it-IT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588DF-4F8D-CA43-F417-2790DF9A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1575668"/>
            <a:ext cx="6516216" cy="45270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The government sets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cap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across</a:t>
            </a:r>
            <a:r>
              <a:rPr lang="it-IT">
                <a:ea typeface="Calibri" panose="020F0502020204030204"/>
                <a:cs typeface="Calibri" panose="020F0502020204030204"/>
              </a:rPr>
              <a:t> a </a:t>
            </a:r>
            <a:r>
              <a:rPr lang="it-IT" err="1">
                <a:ea typeface="Calibri" panose="020F0502020204030204"/>
                <a:cs typeface="Calibri" panose="020F0502020204030204"/>
              </a:rPr>
              <a:t>given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industry</a:t>
            </a:r>
            <a:r>
              <a:rPr lang="it-IT">
                <a:ea typeface="Calibri" panose="020F0502020204030204"/>
                <a:cs typeface="Calibri" panose="020F0502020204030204"/>
              </a:rPr>
              <a:t>, or </a:t>
            </a:r>
            <a:r>
              <a:rPr lang="it-IT" err="1">
                <a:ea typeface="Calibri" panose="020F0502020204030204"/>
                <a:cs typeface="Calibri" panose="020F0502020204030204"/>
              </a:rPr>
              <a:t>ideally</a:t>
            </a:r>
            <a:r>
              <a:rPr lang="it-IT">
                <a:ea typeface="Calibri" panose="020F0502020204030204"/>
                <a:cs typeface="Calibri" panose="020F0502020204030204"/>
              </a:rPr>
              <a:t>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whole</a:t>
            </a:r>
            <a:r>
              <a:rPr lang="it-IT">
                <a:ea typeface="Calibri" panose="020F0502020204030204"/>
                <a:cs typeface="Calibri" panose="020F0502020204030204"/>
              </a:rPr>
              <a:t> economy. </a:t>
            </a:r>
          </a:p>
          <a:p>
            <a:pPr marL="0" indent="0" algn="just">
              <a:buNone/>
            </a:pPr>
            <a:r>
              <a:rPr lang="it-IT" err="1">
                <a:ea typeface="Calibri" panose="020F0502020204030204"/>
                <a:cs typeface="Calibri" panose="020F0502020204030204"/>
              </a:rPr>
              <a:t>It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also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decides</a:t>
            </a:r>
            <a:r>
              <a:rPr lang="it-IT">
                <a:ea typeface="Calibri" panose="020F0502020204030204"/>
                <a:cs typeface="Calibri" panose="020F0502020204030204"/>
              </a:rPr>
              <a:t> the penalties for </a:t>
            </a:r>
            <a:r>
              <a:rPr lang="it-IT" err="1">
                <a:ea typeface="Calibri" panose="020F0502020204030204"/>
                <a:cs typeface="Calibri" panose="020F0502020204030204"/>
              </a:rPr>
              <a:t>violations</a:t>
            </a:r>
            <a:r>
              <a:rPr lang="it-IT">
                <a:ea typeface="Calibri" panose="020F0502020204030204"/>
                <a:cs typeface="Calibri" panose="020F0502020204030204"/>
              </a:rPr>
              <a:t>.</a:t>
            </a:r>
            <a:endParaRPr lang="it-IT">
              <a:cs typeface="Calibri"/>
            </a:endParaRPr>
          </a:p>
          <a:p>
            <a:pPr marL="0" indent="0" algn="just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Carbon </a:t>
            </a:r>
            <a:r>
              <a:rPr lang="it-IT" err="1">
                <a:ea typeface="Calibri" panose="020F0502020204030204"/>
                <a:cs typeface="Calibri" panose="020F0502020204030204"/>
              </a:rPr>
              <a:t>dioxide</a:t>
            </a:r>
            <a:r>
              <a:rPr lang="it-IT">
                <a:ea typeface="Calibri" panose="020F0502020204030204"/>
                <a:cs typeface="Calibri" panose="020F0502020204030204"/>
              </a:rPr>
              <a:t> and </a:t>
            </a:r>
            <a:r>
              <a:rPr lang="it-IT" err="1">
                <a:ea typeface="Calibri" panose="020F0502020204030204"/>
                <a:cs typeface="Calibri" panose="020F0502020204030204"/>
              </a:rPr>
              <a:t>related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pollutants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>
                <a:ea typeface="Calibri" panose="020F0502020204030204"/>
                <a:cs typeface="Calibri" panose="020F0502020204030204"/>
              </a:rPr>
              <a:t> drive global warming are </a:t>
            </a:r>
            <a:r>
              <a:rPr lang="it-IT" err="1">
                <a:ea typeface="Calibri" panose="020F0502020204030204"/>
                <a:cs typeface="Calibri" panose="020F0502020204030204"/>
              </a:rPr>
              <a:t>main</a:t>
            </a:r>
            <a:r>
              <a:rPr lang="it-IT">
                <a:ea typeface="Calibri" panose="020F0502020204030204"/>
                <a:cs typeface="Calibri" panose="020F0502020204030204"/>
              </a:rPr>
              <a:t> targets of </a:t>
            </a:r>
            <a:r>
              <a:rPr lang="it-IT" err="1">
                <a:ea typeface="Calibri" panose="020F0502020204030204"/>
                <a:cs typeface="Calibri" panose="020F0502020204030204"/>
              </a:rPr>
              <a:t>such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caps</a:t>
            </a:r>
            <a:r>
              <a:rPr lang="it-IT">
                <a:ea typeface="Calibri" panose="020F0502020204030204"/>
                <a:cs typeface="Calibri" panose="020F0502020204030204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1428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7AA8E-59BE-569B-B980-F7B797E0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br>
              <a:rPr lang="it-IT" sz="5400">
                <a:ea typeface="Calibri Light"/>
                <a:cs typeface="Calibri Light"/>
              </a:rPr>
            </a:br>
            <a:r>
              <a:rPr lang="it-IT" sz="4000" err="1">
                <a:ea typeface="Calibri Light"/>
                <a:cs typeface="Calibri Light"/>
              </a:rPr>
              <a:t>Caps</a:t>
            </a:r>
            <a:r>
              <a:rPr lang="it-IT" sz="4000">
                <a:ea typeface="Calibri Light"/>
                <a:cs typeface="Calibri Light"/>
              </a:rPr>
              <a:t> </a:t>
            </a:r>
            <a:r>
              <a:rPr lang="it-IT" sz="4000" err="1">
                <a:ea typeface="Calibri Light"/>
                <a:cs typeface="Calibri Light"/>
              </a:rPr>
              <a:t>limit</a:t>
            </a:r>
            <a:r>
              <a:rPr lang="it-IT" sz="4000">
                <a:ea typeface="Calibri Light"/>
                <a:cs typeface="Calibri Light"/>
              </a:rPr>
              <a:t> </a:t>
            </a:r>
            <a:r>
              <a:rPr lang="it-IT" sz="4000" err="1">
                <a:ea typeface="Calibri Light"/>
                <a:cs typeface="Calibri Light"/>
              </a:rPr>
              <a:t>harmful</a:t>
            </a:r>
            <a:r>
              <a:rPr lang="it-IT" sz="4000">
                <a:ea typeface="Calibri Light"/>
                <a:cs typeface="Calibri Light"/>
              </a:rPr>
              <a:t> </a:t>
            </a:r>
            <a:r>
              <a:rPr lang="it-IT" sz="4000" err="1">
                <a:ea typeface="Calibri Light"/>
                <a:cs typeface="Calibri Light"/>
              </a:rPr>
              <a:t>emissions</a:t>
            </a:r>
            <a:endParaRPr lang="it-IT" sz="4000" err="1"/>
          </a:p>
          <a:p>
            <a:endParaRPr lang="it-IT" sz="5400">
              <a:ea typeface="Calibri Light"/>
              <a:cs typeface="Calibri Light"/>
            </a:endParaRPr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FC5F30C2-F26D-D7DA-A1FF-5B6C0E59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90" r="12066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588DF-4F8D-CA43-F417-2790DF9A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 </a:t>
            </a:r>
            <a:r>
              <a:rPr lang="it-IT" err="1">
                <a:ea typeface="Calibri" panose="020F0502020204030204"/>
                <a:cs typeface="Calibri" panose="020F0502020204030204"/>
              </a:rPr>
              <a:t>Other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pollutants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contribute</a:t>
            </a:r>
            <a:r>
              <a:rPr lang="it-IT">
                <a:ea typeface="Calibri" panose="020F0502020204030204"/>
                <a:cs typeface="Calibri" panose="020F0502020204030204"/>
              </a:rPr>
              <a:t> to smog can </a:t>
            </a:r>
            <a:r>
              <a:rPr lang="it-IT" err="1">
                <a:ea typeface="Calibri" panose="020F0502020204030204"/>
                <a:cs typeface="Calibri" panose="020F0502020204030204"/>
              </a:rPr>
              <a:t>also</a:t>
            </a:r>
            <a:r>
              <a:rPr lang="it-IT">
                <a:ea typeface="Calibri" panose="020F0502020204030204"/>
                <a:cs typeface="Calibri" panose="020F0502020204030204"/>
              </a:rPr>
              <a:t> be </a:t>
            </a:r>
            <a:r>
              <a:rPr lang="it-IT" err="1">
                <a:ea typeface="Calibri" panose="020F0502020204030204"/>
                <a:cs typeface="Calibri" panose="020F0502020204030204"/>
              </a:rPr>
              <a:t>capped</a:t>
            </a:r>
            <a:r>
              <a:rPr lang="it-IT">
                <a:ea typeface="Calibri" panose="020F0502020204030204"/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In carbon </a:t>
            </a:r>
            <a:r>
              <a:rPr lang="it-IT" err="1">
                <a:ea typeface="Calibri" panose="020F0502020204030204"/>
                <a:cs typeface="Calibri" panose="020F0502020204030204"/>
              </a:rPr>
              <a:t>dioxide's</a:t>
            </a:r>
            <a:r>
              <a:rPr lang="it-IT">
                <a:ea typeface="Calibri" panose="020F0502020204030204"/>
                <a:cs typeface="Calibri" panose="020F0502020204030204"/>
              </a:rPr>
              <a:t> case,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heat</a:t>
            </a:r>
            <a:r>
              <a:rPr lang="it-IT">
                <a:ea typeface="Calibri" panose="020F0502020204030204"/>
                <a:cs typeface="Calibri" panose="020F0502020204030204"/>
              </a:rPr>
              <a:t>-trapping </a:t>
            </a:r>
            <a:r>
              <a:rPr lang="it-IT" err="1">
                <a:ea typeface="Calibri" panose="020F0502020204030204"/>
                <a:cs typeface="Calibri" panose="020F0502020204030204"/>
              </a:rPr>
              <a:t>greenhouse</a:t>
            </a:r>
            <a:r>
              <a:rPr lang="it-IT">
                <a:ea typeface="Calibri" panose="020F0502020204030204"/>
                <a:cs typeface="Calibri" panose="020F0502020204030204"/>
              </a:rPr>
              <a:t> gas </a:t>
            </a:r>
            <a:r>
              <a:rPr lang="it-IT" err="1">
                <a:ea typeface="Calibri" panose="020F0502020204030204"/>
                <a:cs typeface="Calibri" panose="020F0502020204030204"/>
              </a:rPr>
              <a:t>mixes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into</a:t>
            </a:r>
            <a:r>
              <a:rPr lang="it-IT">
                <a:ea typeface="Calibri" panose="020F0502020204030204"/>
                <a:cs typeface="Calibri" panose="020F0502020204030204"/>
              </a:rPr>
              <a:t> the upper </a:t>
            </a:r>
            <a:r>
              <a:rPr lang="it-IT" err="1">
                <a:ea typeface="Calibri" panose="020F0502020204030204"/>
                <a:cs typeface="Calibri" panose="020F0502020204030204"/>
              </a:rPr>
              <a:t>atmosphere</a:t>
            </a:r>
            <a:r>
              <a:rPr lang="it-IT">
                <a:ea typeface="Calibri" panose="020F0502020204030204"/>
                <a:cs typeface="Calibri" panose="020F0502020204030204"/>
              </a:rPr>
              <a:t> and </a:t>
            </a:r>
            <a:r>
              <a:rPr lang="it-IT" err="1">
                <a:ea typeface="Calibri" panose="020F0502020204030204"/>
                <a:cs typeface="Calibri" panose="020F0502020204030204"/>
              </a:rPr>
              <a:t>has</a:t>
            </a:r>
            <a:r>
              <a:rPr lang="it-IT">
                <a:ea typeface="Calibri" panose="020F0502020204030204"/>
                <a:cs typeface="Calibri" panose="020F0502020204030204"/>
              </a:rPr>
              <a:t> a global </a:t>
            </a:r>
            <a:r>
              <a:rPr lang="it-IT" err="1">
                <a:ea typeface="Calibri" panose="020F0502020204030204"/>
                <a:cs typeface="Calibri" panose="020F0502020204030204"/>
              </a:rPr>
              <a:t>effect</a:t>
            </a:r>
            <a:r>
              <a:rPr lang="it-IT">
                <a:ea typeface="Calibri" panose="020F0502020204030204"/>
                <a:cs typeface="Calibri" panose="020F0502020204030204"/>
              </a:rPr>
              <a:t>. </a:t>
            </a:r>
            <a:r>
              <a:rPr lang="it-IT" err="1">
                <a:ea typeface="Calibri" panose="020F0502020204030204"/>
                <a:cs typeface="Calibri" panose="020F0502020204030204"/>
              </a:rPr>
              <a:t>Reducing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locally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lowers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levels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around</a:t>
            </a:r>
            <a:r>
              <a:rPr lang="it-IT">
                <a:ea typeface="Calibri" panose="020F0502020204030204"/>
                <a:cs typeface="Calibri" panose="020F0502020204030204"/>
              </a:rPr>
              <a:t> the world.</a:t>
            </a:r>
          </a:p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450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7AA8E-59BE-569B-B980-F7B797E0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972929"/>
            <a:ext cx="4500850" cy="1616203"/>
          </a:xfrm>
        </p:spPr>
        <p:txBody>
          <a:bodyPr anchor="t">
            <a:normAutofit/>
          </a:bodyPr>
          <a:lstStyle/>
          <a:p>
            <a:r>
              <a:rPr lang="it-IT" sz="3200">
                <a:ea typeface="Calibri Light"/>
                <a:cs typeface="Calibri Light"/>
              </a:rPr>
              <a:t>Companies are allowed to emit set amounts</a:t>
            </a:r>
            <a:endParaRPr lang="it-IT" sz="3200"/>
          </a:p>
          <a:p>
            <a:endParaRPr lang="it-IT" sz="3200">
              <a:ea typeface="Calibri Light"/>
              <a:cs typeface="Calibri Light"/>
            </a:endParaRPr>
          </a:p>
          <a:p>
            <a:endParaRPr lang="it-IT" sz="3200">
              <a:ea typeface="Calibri Light"/>
              <a:cs typeface="Calibri Light"/>
            </a:endParaRPr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FC5F30C2-F26D-D7DA-A1FF-5B6C0E59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53" r="12096" b="-3"/>
          <a:stretch/>
        </p:blipFill>
        <p:spPr>
          <a:xfrm>
            <a:off x="838200" y="2808514"/>
            <a:ext cx="1951197" cy="317279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588DF-4F8D-CA43-F417-2790DF9A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78195"/>
            <a:ext cx="5257799" cy="5003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600">
                <a:ea typeface="Calibri" panose="020F0502020204030204"/>
                <a:cs typeface="Calibri" panose="020F0502020204030204"/>
              </a:rPr>
              <a:t>The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total</a:t>
            </a:r>
            <a:r>
              <a:rPr lang="it-IT" sz="360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amount</a:t>
            </a:r>
            <a:r>
              <a:rPr lang="it-IT" sz="3600">
                <a:ea typeface="Calibri" panose="020F0502020204030204"/>
                <a:cs typeface="Calibri" panose="020F0502020204030204"/>
              </a:rPr>
              <a:t> of the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cap</a:t>
            </a:r>
            <a:r>
              <a:rPr lang="it-IT" sz="360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sz="3600">
                <a:ea typeface="Calibri" panose="020F0502020204030204"/>
                <a:cs typeface="Calibri" panose="020F0502020204030204"/>
              </a:rPr>
              <a:t> split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into</a:t>
            </a:r>
            <a:r>
              <a:rPr lang="it-IT" sz="360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allowances</a:t>
            </a:r>
            <a:r>
              <a:rPr lang="it-IT" sz="3600">
                <a:ea typeface="Calibri" panose="020F0502020204030204"/>
                <a:cs typeface="Calibri" panose="020F0502020204030204"/>
              </a:rPr>
              <a:t>,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each</a:t>
            </a:r>
            <a:r>
              <a:rPr lang="it-IT" sz="360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permitting</a:t>
            </a:r>
            <a:r>
              <a:rPr lang="it-IT" sz="3600">
                <a:ea typeface="Calibri" panose="020F0502020204030204"/>
                <a:cs typeface="Calibri" panose="020F0502020204030204"/>
              </a:rPr>
              <a:t> a company to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emit</a:t>
            </a:r>
            <a:r>
              <a:rPr lang="it-IT" sz="3600">
                <a:ea typeface="Calibri" panose="020F0502020204030204"/>
                <a:cs typeface="Calibri" panose="020F0502020204030204"/>
              </a:rPr>
              <a:t> one ton of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sz="3600">
                <a:ea typeface="Calibri" panose="020F0502020204030204"/>
                <a:cs typeface="Calibri" panose="020F0502020204030204"/>
              </a:rPr>
              <a:t>. </a:t>
            </a:r>
            <a:endParaRPr lang="it-IT" sz="32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3200">
              <a:cs typeface="Calibri"/>
            </a:endParaRPr>
          </a:p>
          <a:p>
            <a:pPr marL="0" indent="0">
              <a:buNone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188568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7AA8E-59BE-569B-B980-F7B797E0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>
                <a:ea typeface="Calibri Light"/>
                <a:cs typeface="Calibri Light"/>
              </a:rPr>
              <a:t>Companies are </a:t>
            </a:r>
            <a:r>
              <a:rPr lang="it-IT" sz="4600" err="1">
                <a:ea typeface="Calibri Light"/>
                <a:cs typeface="Calibri Light"/>
              </a:rPr>
              <a:t>allowed</a:t>
            </a:r>
            <a:r>
              <a:rPr lang="it-IT" sz="4600">
                <a:ea typeface="Calibri Light"/>
                <a:cs typeface="Calibri Light"/>
              </a:rPr>
              <a:t> to </a:t>
            </a:r>
            <a:r>
              <a:rPr lang="it-IT" sz="4600" err="1">
                <a:ea typeface="Calibri Light"/>
                <a:cs typeface="Calibri Light"/>
              </a:rPr>
              <a:t>emit</a:t>
            </a:r>
            <a:r>
              <a:rPr lang="it-IT" sz="4600">
                <a:ea typeface="Calibri Light"/>
                <a:cs typeface="Calibri Light"/>
              </a:rPr>
              <a:t> set </a:t>
            </a:r>
            <a:r>
              <a:rPr lang="it-IT" sz="4600" err="1">
                <a:ea typeface="Calibri Light"/>
                <a:cs typeface="Calibri Light"/>
              </a:rPr>
              <a:t>amounts</a:t>
            </a:r>
            <a:endParaRPr lang="it-IT" sz="4600" err="1"/>
          </a:p>
          <a:p>
            <a:endParaRPr lang="it-IT" sz="4600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588DF-4F8D-CA43-F417-2790DF9A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220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>
                <a:ea typeface="Calibri"/>
                <a:cs typeface="Calibri"/>
              </a:rPr>
              <a:t>The government </a:t>
            </a:r>
            <a:r>
              <a:rPr lang="it-IT" err="1">
                <a:ea typeface="Calibri"/>
                <a:cs typeface="Calibri"/>
              </a:rPr>
              <a:t>distributes</a:t>
            </a:r>
            <a:r>
              <a:rPr lang="it-IT">
                <a:ea typeface="Calibri"/>
                <a:cs typeface="Calibri"/>
              </a:rPr>
              <a:t> the </a:t>
            </a:r>
            <a:r>
              <a:rPr lang="it-IT" err="1">
                <a:ea typeface="Calibri"/>
                <a:cs typeface="Calibri"/>
              </a:rPr>
              <a:t>allowances</a:t>
            </a:r>
            <a:r>
              <a:rPr lang="it-IT">
                <a:ea typeface="Calibri"/>
                <a:cs typeface="Calibri"/>
              </a:rPr>
              <a:t> to the companies, </a:t>
            </a:r>
            <a:r>
              <a:rPr lang="it-IT" err="1">
                <a:ea typeface="Calibri"/>
                <a:cs typeface="Calibri"/>
              </a:rPr>
              <a:t>either</a:t>
            </a:r>
            <a:r>
              <a:rPr lang="it-IT">
                <a:ea typeface="Calibri"/>
                <a:cs typeface="Calibri"/>
              </a:rPr>
              <a:t> for free or </a:t>
            </a:r>
            <a:r>
              <a:rPr lang="it-IT" err="1">
                <a:ea typeface="Calibri"/>
                <a:cs typeface="Calibri"/>
              </a:rPr>
              <a:t>through</a:t>
            </a:r>
            <a:r>
              <a:rPr lang="it-IT">
                <a:ea typeface="Calibri"/>
                <a:cs typeface="Calibri"/>
              </a:rPr>
              <a:t> an </a:t>
            </a:r>
            <a:r>
              <a:rPr lang="it-IT" err="1">
                <a:ea typeface="Calibri"/>
                <a:cs typeface="Calibri"/>
              </a:rPr>
              <a:t>auction</a:t>
            </a:r>
            <a:r>
              <a:rPr lang="it-IT">
                <a:ea typeface="Calibri"/>
                <a:cs typeface="Calibri"/>
              </a:rPr>
              <a:t>.</a:t>
            </a:r>
          </a:p>
          <a:p>
            <a:pPr marL="0" indent="0" algn="just">
              <a:buNone/>
            </a:pPr>
            <a:r>
              <a:rPr lang="it-IT">
                <a:ea typeface="Calibri"/>
                <a:cs typeface="Calibri"/>
              </a:rPr>
              <a:t>The </a:t>
            </a:r>
            <a:r>
              <a:rPr lang="it-IT" err="1">
                <a:ea typeface="Calibri"/>
                <a:cs typeface="Calibri"/>
              </a:rPr>
              <a:t>cap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typically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declines</a:t>
            </a:r>
            <a:r>
              <a:rPr lang="it-IT">
                <a:ea typeface="Calibri"/>
                <a:cs typeface="Calibri"/>
              </a:rPr>
              <a:t> over time, </a:t>
            </a:r>
            <a:r>
              <a:rPr lang="it-IT" err="1">
                <a:ea typeface="Calibri"/>
                <a:cs typeface="Calibri"/>
              </a:rPr>
              <a:t>providing</a:t>
            </a:r>
            <a:r>
              <a:rPr lang="it-IT">
                <a:ea typeface="Calibri"/>
                <a:cs typeface="Calibri"/>
              </a:rPr>
              <a:t> a </a:t>
            </a:r>
            <a:r>
              <a:rPr lang="it-IT" b="1" err="1">
                <a:ea typeface="Calibri"/>
                <a:cs typeface="Calibri"/>
              </a:rPr>
              <a:t>growing</a:t>
            </a:r>
            <a:r>
              <a:rPr lang="it-IT" b="1">
                <a:ea typeface="Calibri"/>
                <a:cs typeface="Calibri"/>
              </a:rPr>
              <a:t> incentive for </a:t>
            </a:r>
            <a:r>
              <a:rPr lang="it-IT" b="1" err="1">
                <a:ea typeface="Calibri"/>
                <a:cs typeface="Calibri"/>
              </a:rPr>
              <a:t>industry</a:t>
            </a:r>
            <a:r>
              <a:rPr lang="it-IT" b="1">
                <a:ea typeface="Calibri"/>
                <a:cs typeface="Calibri"/>
              </a:rPr>
              <a:t> and businesses to reduce </a:t>
            </a:r>
            <a:r>
              <a:rPr lang="it-IT" b="1" err="1">
                <a:ea typeface="Calibri"/>
                <a:cs typeface="Calibri"/>
              </a:rPr>
              <a:t>their</a:t>
            </a:r>
            <a:r>
              <a:rPr lang="it-IT" b="1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emissions</a:t>
            </a:r>
            <a:r>
              <a:rPr lang="it-IT" b="1">
                <a:ea typeface="Calibri"/>
                <a:cs typeface="Calibri"/>
              </a:rPr>
              <a:t> more </a:t>
            </a:r>
            <a:r>
              <a:rPr lang="it-IT" b="1" err="1">
                <a:ea typeface="Calibri"/>
                <a:cs typeface="Calibri"/>
              </a:rPr>
              <a:t>efficiently</a:t>
            </a:r>
            <a:r>
              <a:rPr lang="it-IT" b="1">
                <a:ea typeface="Calibri"/>
                <a:cs typeface="Calibri"/>
              </a:rPr>
              <a:t>, </a:t>
            </a:r>
            <a:r>
              <a:rPr lang="it-IT" b="1" err="1">
                <a:ea typeface="Calibri"/>
                <a:cs typeface="Calibri"/>
              </a:rPr>
              <a:t>while</a:t>
            </a:r>
            <a:r>
              <a:rPr lang="it-IT" b="1">
                <a:ea typeface="Calibri"/>
                <a:cs typeface="Calibri"/>
              </a:rPr>
              <a:t> keeping production costs down.</a:t>
            </a:r>
          </a:p>
          <a:p>
            <a:pPr marL="0" indent="0">
              <a:buNone/>
            </a:pPr>
            <a:endParaRPr lang="it-IT" sz="2200">
              <a:ea typeface="Calibri"/>
              <a:cs typeface="Calibri"/>
            </a:endParaRPr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FC5F30C2-F26D-D7DA-A1FF-5B6C0E59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2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3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7AA8E-59BE-569B-B980-F7B797E0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>
                <a:ea typeface="Calibri Light"/>
                <a:cs typeface="Calibri Light"/>
              </a:rPr>
              <a:t>Companies are </a:t>
            </a:r>
            <a:r>
              <a:rPr lang="it-IT" sz="4600" err="1">
                <a:ea typeface="Calibri Light"/>
                <a:cs typeface="Calibri Light"/>
              </a:rPr>
              <a:t>allowed</a:t>
            </a:r>
            <a:r>
              <a:rPr lang="it-IT" sz="4600">
                <a:ea typeface="Calibri Light"/>
                <a:cs typeface="Calibri Light"/>
              </a:rPr>
              <a:t> to </a:t>
            </a:r>
            <a:r>
              <a:rPr lang="it-IT" sz="4600" err="1">
                <a:ea typeface="Calibri Light"/>
                <a:cs typeface="Calibri Light"/>
              </a:rPr>
              <a:t>emit</a:t>
            </a:r>
            <a:r>
              <a:rPr lang="it-IT" sz="4600">
                <a:ea typeface="Calibri Light"/>
                <a:cs typeface="Calibri Light"/>
              </a:rPr>
              <a:t> set </a:t>
            </a:r>
            <a:r>
              <a:rPr lang="it-IT" sz="4600" err="1">
                <a:ea typeface="Calibri Light"/>
                <a:cs typeface="Calibri Light"/>
              </a:rPr>
              <a:t>amounts</a:t>
            </a:r>
            <a:endParaRPr lang="it-IT" sz="4600" err="1"/>
          </a:p>
          <a:p>
            <a:endParaRPr lang="it-IT" sz="4600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588DF-4F8D-CA43-F417-2790DF9A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3200">
                <a:ea typeface="Calibri"/>
                <a:cs typeface="Calibri"/>
              </a:rPr>
              <a:t>Companies </a:t>
            </a:r>
            <a:r>
              <a:rPr lang="it-IT" sz="3200" err="1">
                <a:ea typeface="Calibri"/>
                <a:cs typeface="Calibri"/>
              </a:rPr>
              <a:t>that</a:t>
            </a:r>
            <a:r>
              <a:rPr lang="it-IT" sz="320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cut</a:t>
            </a:r>
            <a:r>
              <a:rPr lang="it-IT" sz="320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their</a:t>
            </a:r>
            <a:r>
              <a:rPr lang="it-IT" sz="320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pollution</a:t>
            </a:r>
            <a:r>
              <a:rPr lang="it-IT" sz="320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faster</a:t>
            </a:r>
            <a:r>
              <a:rPr lang="it-IT" sz="3200">
                <a:ea typeface="Calibri"/>
                <a:cs typeface="Calibri"/>
              </a:rPr>
              <a:t> can sell </a:t>
            </a:r>
            <a:r>
              <a:rPr lang="it-IT" sz="3200" err="1">
                <a:ea typeface="Calibri"/>
                <a:cs typeface="Calibri"/>
              </a:rPr>
              <a:t>allowances</a:t>
            </a:r>
            <a:r>
              <a:rPr lang="it-IT" sz="3200">
                <a:ea typeface="Calibri"/>
                <a:cs typeface="Calibri"/>
              </a:rPr>
              <a:t> to companies </a:t>
            </a:r>
            <a:r>
              <a:rPr lang="it-IT" sz="3200" err="1">
                <a:ea typeface="Calibri"/>
                <a:cs typeface="Calibri"/>
              </a:rPr>
              <a:t>that</a:t>
            </a:r>
            <a:r>
              <a:rPr lang="it-IT" sz="3200">
                <a:ea typeface="Calibri"/>
                <a:cs typeface="Calibri"/>
              </a:rPr>
              <a:t> pollute more, or "bank" </a:t>
            </a:r>
            <a:r>
              <a:rPr lang="it-IT" sz="3200" err="1">
                <a:ea typeface="Calibri"/>
                <a:cs typeface="Calibri"/>
              </a:rPr>
              <a:t>them</a:t>
            </a:r>
            <a:r>
              <a:rPr lang="it-IT" sz="3200">
                <a:ea typeface="Calibri"/>
                <a:cs typeface="Calibri"/>
              </a:rPr>
              <a:t> for future use.</a:t>
            </a:r>
            <a:endParaRPr lang="it-IT" sz="3200"/>
          </a:p>
          <a:p>
            <a:pPr marL="0" indent="0" algn="just">
              <a:buNone/>
            </a:pPr>
            <a:endParaRPr lang="it-IT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it-IT" sz="2200">
              <a:ea typeface="Calibri"/>
              <a:cs typeface="Calibri"/>
            </a:endParaRPr>
          </a:p>
          <a:p>
            <a:pPr marL="0" indent="0" algn="just">
              <a:buNone/>
            </a:pPr>
            <a:endParaRPr lang="it-IT">
              <a:ea typeface="Calibri"/>
              <a:cs typeface="Calibri"/>
            </a:endParaRPr>
          </a:p>
          <a:p>
            <a:pPr marL="0" indent="0">
              <a:buNone/>
            </a:pPr>
            <a:endParaRPr lang="it-IT" sz="2200">
              <a:ea typeface="Calibri"/>
              <a:cs typeface="Calibri"/>
            </a:endParaRPr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FC5F30C2-F26D-D7DA-A1FF-5B6C0E59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2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7AA8E-59BE-569B-B980-F7B797E0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>
                <a:ea typeface="Calibri Light"/>
                <a:cs typeface="Calibri Light"/>
              </a:rPr>
              <a:t>Companies are </a:t>
            </a:r>
            <a:r>
              <a:rPr lang="it-IT" sz="4600" err="1">
                <a:ea typeface="Calibri Light"/>
                <a:cs typeface="Calibri Light"/>
              </a:rPr>
              <a:t>allowed</a:t>
            </a:r>
            <a:r>
              <a:rPr lang="it-IT" sz="4600">
                <a:ea typeface="Calibri Light"/>
                <a:cs typeface="Calibri Light"/>
              </a:rPr>
              <a:t> to </a:t>
            </a:r>
            <a:r>
              <a:rPr lang="it-IT" sz="4600" err="1">
                <a:ea typeface="Calibri Light"/>
                <a:cs typeface="Calibri Light"/>
              </a:rPr>
              <a:t>emit</a:t>
            </a:r>
            <a:r>
              <a:rPr lang="it-IT" sz="4600">
                <a:ea typeface="Calibri Light"/>
                <a:cs typeface="Calibri Light"/>
              </a:rPr>
              <a:t> set </a:t>
            </a:r>
            <a:r>
              <a:rPr lang="it-IT" sz="4600" err="1">
                <a:ea typeface="Calibri Light"/>
                <a:cs typeface="Calibri Light"/>
              </a:rPr>
              <a:t>amounts</a:t>
            </a:r>
            <a:endParaRPr lang="it-IT" sz="4600" err="1"/>
          </a:p>
          <a:p>
            <a:endParaRPr lang="it-IT" sz="4600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5588DF-4F8D-CA43-F417-2790DF9A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3200" err="1">
                <a:ea typeface="Calibri"/>
                <a:cs typeface="Calibri"/>
              </a:rPr>
              <a:t>This</a:t>
            </a:r>
            <a:r>
              <a:rPr lang="it-IT" sz="3200">
                <a:ea typeface="Calibri"/>
                <a:cs typeface="Calibri"/>
              </a:rPr>
              <a:t> market — the "trade" part of </a:t>
            </a:r>
            <a:r>
              <a:rPr lang="it-IT" sz="3200" err="1">
                <a:ea typeface="Calibri"/>
                <a:cs typeface="Calibri"/>
              </a:rPr>
              <a:t>cap</a:t>
            </a:r>
            <a:r>
              <a:rPr lang="it-IT" sz="3200">
                <a:ea typeface="Calibri"/>
                <a:cs typeface="Calibri"/>
              </a:rPr>
              <a:t> and trade — </a:t>
            </a:r>
            <a:r>
              <a:rPr lang="it-IT" sz="3200" err="1">
                <a:ea typeface="Calibri"/>
                <a:cs typeface="Calibri"/>
              </a:rPr>
              <a:t>gives</a:t>
            </a:r>
            <a:r>
              <a:rPr lang="it-IT" sz="3200">
                <a:ea typeface="Calibri"/>
                <a:cs typeface="Calibri"/>
              </a:rPr>
              <a:t> companies </a:t>
            </a:r>
            <a:r>
              <a:rPr lang="it-IT" sz="3200" err="1">
                <a:ea typeface="Calibri"/>
                <a:cs typeface="Calibri"/>
              </a:rPr>
              <a:t>flexibility</a:t>
            </a:r>
            <a:r>
              <a:rPr lang="it-IT" sz="3200">
                <a:ea typeface="Calibri"/>
                <a:cs typeface="Calibri"/>
              </a:rPr>
              <a:t>. </a:t>
            </a:r>
            <a:r>
              <a:rPr lang="it-IT" sz="3200" err="1">
                <a:ea typeface="Calibri"/>
                <a:cs typeface="Calibri"/>
              </a:rPr>
              <a:t>It</a:t>
            </a:r>
            <a:r>
              <a:rPr lang="it-IT" sz="320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increases</a:t>
            </a:r>
            <a:r>
              <a:rPr lang="it-IT" sz="3200">
                <a:ea typeface="Calibri"/>
                <a:cs typeface="Calibri"/>
              </a:rPr>
              <a:t> the pool of </a:t>
            </a:r>
            <a:r>
              <a:rPr lang="it-IT" sz="3200" err="1">
                <a:ea typeface="Calibri"/>
                <a:cs typeface="Calibri"/>
              </a:rPr>
              <a:t>available</a:t>
            </a:r>
            <a:r>
              <a:rPr lang="it-IT" sz="3200">
                <a:ea typeface="Calibri"/>
                <a:cs typeface="Calibri"/>
              </a:rPr>
              <a:t> capital to make </a:t>
            </a:r>
            <a:r>
              <a:rPr lang="it-IT" sz="3200" err="1">
                <a:ea typeface="Calibri"/>
                <a:cs typeface="Calibri"/>
              </a:rPr>
              <a:t>reductions</a:t>
            </a:r>
            <a:r>
              <a:rPr lang="it-IT" sz="3200">
                <a:ea typeface="Calibri"/>
                <a:cs typeface="Calibri"/>
              </a:rPr>
              <a:t>, </a:t>
            </a:r>
            <a:r>
              <a:rPr lang="it-IT" sz="3200" err="1">
                <a:ea typeface="Calibri"/>
                <a:cs typeface="Calibri"/>
              </a:rPr>
              <a:t>encourages</a:t>
            </a:r>
            <a:r>
              <a:rPr lang="it-IT" sz="3200">
                <a:ea typeface="Calibri"/>
                <a:cs typeface="Calibri"/>
              </a:rPr>
              <a:t> companies to </a:t>
            </a:r>
            <a:r>
              <a:rPr lang="it-IT" sz="3200" err="1">
                <a:ea typeface="Calibri"/>
                <a:cs typeface="Calibri"/>
              </a:rPr>
              <a:t>cut</a:t>
            </a:r>
            <a:r>
              <a:rPr lang="it-IT" sz="320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pollution</a:t>
            </a:r>
            <a:r>
              <a:rPr lang="it-IT" sz="320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faster</a:t>
            </a:r>
            <a:r>
              <a:rPr lang="it-IT" sz="3200">
                <a:ea typeface="Calibri"/>
                <a:cs typeface="Calibri"/>
              </a:rPr>
              <a:t> and </a:t>
            </a:r>
            <a:r>
              <a:rPr lang="it-IT" sz="3200" err="1">
                <a:ea typeface="Calibri"/>
                <a:cs typeface="Calibri"/>
              </a:rPr>
              <a:t>rewards</a:t>
            </a:r>
            <a:r>
              <a:rPr lang="it-IT" sz="320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innovation</a:t>
            </a:r>
            <a:r>
              <a:rPr lang="it-IT" sz="3200">
                <a:ea typeface="Calibri"/>
                <a:cs typeface="Calibri"/>
              </a:rPr>
              <a:t>.</a:t>
            </a:r>
            <a:endParaRPr lang="it-IT" sz="3200">
              <a:cs typeface="Calibri"/>
            </a:endParaRPr>
          </a:p>
          <a:p>
            <a:pPr marL="0" indent="0" algn="just">
              <a:buNone/>
            </a:pP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Because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there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are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only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so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many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allowances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available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,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total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pollution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drops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as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the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cap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3200" b="1" err="1">
                <a:solidFill>
                  <a:srgbClr val="C00000"/>
                </a:solidFill>
                <a:ea typeface="Calibri"/>
                <a:cs typeface="Calibri"/>
              </a:rPr>
              <a:t>falls</a:t>
            </a:r>
            <a:r>
              <a:rPr lang="it-IT" sz="3200" b="1">
                <a:solidFill>
                  <a:srgbClr val="C00000"/>
                </a:solidFill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it-IT" sz="2200">
              <a:ea typeface="Calibri"/>
              <a:cs typeface="Calibri"/>
            </a:endParaRPr>
          </a:p>
          <a:p>
            <a:pPr marL="0" indent="0" algn="just">
              <a:buNone/>
            </a:pPr>
            <a:endParaRPr lang="it-IT">
              <a:ea typeface="Calibri"/>
              <a:cs typeface="Calibri"/>
            </a:endParaRPr>
          </a:p>
          <a:p>
            <a:pPr marL="0" indent="0">
              <a:buNone/>
            </a:pPr>
            <a:endParaRPr lang="it-IT" sz="2200">
              <a:ea typeface="Calibri"/>
              <a:cs typeface="Calibri"/>
            </a:endParaRPr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FC5F30C2-F26D-D7DA-A1FF-5B6C0E598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82" r="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1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DF354-B971-B6FB-4909-B6AF87A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Cap and trade </a:t>
            </a:r>
          </a:p>
        </p:txBody>
      </p:sp>
      <p:pic>
        <p:nvPicPr>
          <p:cNvPr id="7" name="Graphic 6" descr="Monete">
            <a:extLst>
              <a:ext uri="{FF2B5EF4-FFF2-40B4-BE49-F238E27FC236}">
                <a16:creationId xmlns:a16="http://schemas.microsoft.com/office/drawing/2014/main" id="{EADDD105-FF83-E806-D695-3A221A34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5DADE-984B-25F8-0580-FC77AFFF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Cape and trade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regimes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generally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set a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total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cap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or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absolute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maximum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quantity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of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(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measured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over a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specified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period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of time), on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all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from the sources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covered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by the regime.</a:t>
            </a:r>
          </a:p>
          <a:p>
            <a:pPr marL="0" indent="0">
              <a:buNone/>
            </a:pPr>
            <a:endParaRPr lang="it-IT" sz="24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14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DF354-B971-B6FB-4909-B6AF87A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Cap and trade </a:t>
            </a:r>
          </a:p>
        </p:txBody>
      </p:sp>
      <p:pic>
        <p:nvPicPr>
          <p:cNvPr id="7" name="Graphic 6" descr="Monete">
            <a:extLst>
              <a:ext uri="{FF2B5EF4-FFF2-40B4-BE49-F238E27FC236}">
                <a16:creationId xmlns:a16="http://schemas.microsoft.com/office/drawing/2014/main" id="{EADDD105-FF83-E806-D695-3A221A34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5DADE-984B-25F8-0580-FC77AFFF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This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quantity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then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allocated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individual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allowances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either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free of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charge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or by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auction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– a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process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which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in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effect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creates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new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transferable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property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rights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.</a:t>
            </a:r>
            <a:endParaRPr lang="it-IT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DF354-B971-B6FB-4909-B6AF87A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Cap and trade </a:t>
            </a:r>
          </a:p>
        </p:txBody>
      </p:sp>
      <p:pic>
        <p:nvPicPr>
          <p:cNvPr id="7" name="Graphic 6" descr="Monete">
            <a:extLst>
              <a:ext uri="{FF2B5EF4-FFF2-40B4-BE49-F238E27FC236}">
                <a16:creationId xmlns:a16="http://schemas.microsoft.com/office/drawing/2014/main" id="{EADDD105-FF83-E806-D695-3A221A34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5DADE-984B-25F8-0580-FC77AFFF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After the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allocation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, companies can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either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choose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to reduce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their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an sell the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excess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, or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increase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their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and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buy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others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excess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allowances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.</a:t>
            </a:r>
            <a:endParaRPr lang="it-IT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529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DF354-B971-B6FB-4909-B6AF87A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60" y="1188637"/>
            <a:ext cx="5852711" cy="1597228"/>
          </a:xfrm>
        </p:spPr>
        <p:txBody>
          <a:bodyPr>
            <a:normAutofit/>
          </a:bodyPr>
          <a:lstStyle/>
          <a:p>
            <a:r>
              <a:rPr lang="it-IT" sz="3800">
                <a:ea typeface="Calibri Light"/>
                <a:cs typeface="Calibri Light"/>
              </a:rPr>
              <a:t>Cap and trade </a:t>
            </a:r>
          </a:p>
        </p:txBody>
      </p:sp>
      <p:pic>
        <p:nvPicPr>
          <p:cNvPr id="7" name="Graphic 6" descr="Monete">
            <a:extLst>
              <a:ext uri="{FF2B5EF4-FFF2-40B4-BE49-F238E27FC236}">
                <a16:creationId xmlns:a16="http://schemas.microsoft.com/office/drawing/2014/main" id="{EADDD105-FF83-E806-D695-3A221A34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57" y="1700588"/>
            <a:ext cx="3533985" cy="353398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5DADE-984B-25F8-0580-FC77AFFF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it-IT" err="1">
                <a:ea typeface="Calibri" panose="020F0502020204030204"/>
                <a:cs typeface="Calibri" panose="020F0502020204030204"/>
              </a:rPr>
              <a:t>Such</a:t>
            </a:r>
            <a:r>
              <a:rPr lang="it-IT">
                <a:ea typeface="Calibri" panose="020F0502020204030204"/>
                <a:cs typeface="Calibri" panose="020F0502020204030204"/>
              </a:rPr>
              <a:t> trading systems </a:t>
            </a:r>
            <a:r>
              <a:rPr lang="it-IT" err="1">
                <a:ea typeface="Calibri" panose="020F0502020204030204"/>
                <a:cs typeface="Calibri" panose="020F0502020204030204"/>
              </a:rPr>
              <a:t>have</a:t>
            </a:r>
            <a:r>
              <a:rPr lang="it-IT">
                <a:ea typeface="Calibri" panose="020F0502020204030204"/>
                <a:cs typeface="Calibri" panose="020F0502020204030204"/>
              </a:rPr>
              <a:t> a </a:t>
            </a:r>
            <a:r>
              <a:rPr lang="it-IT" err="1">
                <a:ea typeface="Calibri" panose="020F0502020204030204"/>
                <a:cs typeface="Calibri" panose="020F0502020204030204"/>
              </a:rPr>
              <a:t>fixed</a:t>
            </a:r>
            <a:r>
              <a:rPr lang="it-IT">
                <a:ea typeface="Calibri" panose="020F0502020204030204"/>
                <a:cs typeface="Calibri" panose="020F0502020204030204"/>
              </a:rPr>
              <a:t> compliance </a:t>
            </a:r>
            <a:r>
              <a:rPr lang="it-IT" err="1">
                <a:ea typeface="Calibri" panose="020F0502020204030204"/>
                <a:cs typeface="Calibri" panose="020F0502020204030204"/>
              </a:rPr>
              <a:t>period</a:t>
            </a:r>
            <a:r>
              <a:rPr lang="it-IT"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ea typeface="Calibri" panose="020F0502020204030204"/>
                <a:cs typeface="Calibri" panose="020F0502020204030204"/>
              </a:rPr>
              <a:t>at</a:t>
            </a:r>
            <a:r>
              <a:rPr lang="it-IT">
                <a:ea typeface="Calibri" panose="020F0502020204030204"/>
                <a:cs typeface="Calibri" panose="020F0502020204030204"/>
              </a:rPr>
              <a:t> the end of </a:t>
            </a:r>
            <a:r>
              <a:rPr lang="it-IT" err="1">
                <a:ea typeface="Calibri" panose="020F0502020204030204"/>
                <a:cs typeface="Calibri" panose="020F0502020204030204"/>
              </a:rPr>
              <a:t>whic</a:t>
            </a:r>
            <a:r>
              <a:rPr lang="it-IT">
                <a:ea typeface="Calibri" panose="020F0502020204030204"/>
                <a:cs typeface="Calibri" panose="020F0502020204030204"/>
              </a:rPr>
              <a:t> companies must be </a:t>
            </a:r>
            <a:r>
              <a:rPr lang="it-IT" err="1">
                <a:ea typeface="Calibri" panose="020F0502020204030204"/>
                <a:cs typeface="Calibri" panose="020F0502020204030204"/>
              </a:rPr>
              <a:t>able</a:t>
            </a:r>
            <a:r>
              <a:rPr lang="it-IT">
                <a:ea typeface="Calibri" panose="020F0502020204030204"/>
                <a:cs typeface="Calibri" panose="020F0502020204030204"/>
              </a:rPr>
              <a:t> to show </a:t>
            </a:r>
            <a:r>
              <a:rPr lang="it-IT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they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have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sufficient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allowances</a:t>
            </a:r>
            <a:r>
              <a:rPr lang="it-IT">
                <a:ea typeface="Calibri" panose="020F0502020204030204"/>
                <a:cs typeface="Calibri" panose="020F0502020204030204"/>
              </a:rPr>
              <a:t> to cover </a:t>
            </a:r>
            <a:r>
              <a:rPr lang="it-IT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actual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ea typeface="Calibri" panose="020F0502020204030204"/>
                <a:cs typeface="Calibri" panose="020F0502020204030204"/>
              </a:rPr>
              <a:t>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48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A961A8-A6AD-5E2B-1E06-559F2253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TRADABLE PERMIT SCHEMES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0CC61C-2C2A-8D42-5446-A4EB66C1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200">
                <a:ea typeface="Calibri" panose="020F0502020204030204"/>
                <a:cs typeface="Calibri" panose="020F0502020204030204"/>
              </a:rPr>
              <a:t>A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tradable</a:t>
            </a:r>
            <a:r>
              <a:rPr lang="it-IT" sz="320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permit</a:t>
            </a:r>
            <a:r>
              <a:rPr lang="it-IT" sz="320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scheme</a:t>
            </a:r>
            <a:r>
              <a:rPr lang="it-IT" sz="320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sz="3200">
                <a:ea typeface="Calibri" panose="020F0502020204030204"/>
                <a:cs typeface="Calibri" panose="020F0502020204030204"/>
              </a:rPr>
              <a:t> a regime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whereby</a:t>
            </a:r>
            <a:r>
              <a:rPr lang="it-IT" sz="320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polluters</a:t>
            </a:r>
            <a:r>
              <a:rPr lang="it-IT" sz="3200" b="1">
                <a:ea typeface="Calibri" panose="020F0502020204030204"/>
                <a:cs typeface="Calibri" panose="020F0502020204030204"/>
              </a:rPr>
              <a:t> are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granted</a:t>
            </a:r>
            <a:r>
              <a:rPr lang="it-IT" sz="3200" b="1">
                <a:ea typeface="Calibri" panose="020F0502020204030204"/>
                <a:cs typeface="Calibri" panose="020F0502020204030204"/>
              </a:rPr>
              <a:t> (or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sold</a:t>
            </a:r>
            <a:r>
              <a:rPr lang="it-IT" sz="3200" b="1">
                <a:ea typeface="Calibri" panose="020F0502020204030204"/>
                <a:cs typeface="Calibri" panose="020F0502020204030204"/>
              </a:rPr>
              <a:t>) a limited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number</a:t>
            </a:r>
            <a:r>
              <a:rPr lang="it-IT" sz="3200" b="1">
                <a:ea typeface="Calibri" panose="020F0502020204030204"/>
                <a:cs typeface="Calibri" panose="020F0502020204030204"/>
              </a:rPr>
              <a:t> of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pollution</a:t>
            </a:r>
            <a:r>
              <a:rPr lang="it-IT" sz="3200" b="1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rights</a:t>
            </a:r>
            <a:r>
              <a:rPr lang="it-IT" sz="3200" b="1">
                <a:ea typeface="Calibri" panose="020F0502020204030204"/>
                <a:cs typeface="Calibri" panose="020F0502020204030204"/>
              </a:rPr>
              <a:t> </a:t>
            </a:r>
            <a:r>
              <a:rPr lang="it-IT" sz="3200">
                <a:ea typeface="Calibri" panose="020F0502020204030204"/>
                <a:cs typeface="Calibri" panose="020F0502020204030204"/>
              </a:rPr>
              <a:t>(in the case of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sz="3200">
                <a:ea typeface="Calibri" panose="020F0502020204030204"/>
                <a:cs typeface="Calibri" panose="020F0502020204030204"/>
              </a:rPr>
              <a:t> trading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schemes</a:t>
            </a:r>
            <a:r>
              <a:rPr lang="it-IT" sz="3200">
                <a:ea typeface="Calibri" panose="020F0502020204030204"/>
                <a:cs typeface="Calibri" panose="020F0502020204030204"/>
              </a:rPr>
              <a:t>,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rights</a:t>
            </a:r>
            <a:r>
              <a:rPr lang="it-IT" sz="3200">
                <a:ea typeface="Calibri" panose="020F0502020204030204"/>
                <a:cs typeface="Calibri" panose="020F0502020204030204"/>
              </a:rPr>
              <a:t> to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emit</a:t>
            </a:r>
            <a:r>
              <a:rPr lang="it-IT" sz="3200">
                <a:ea typeface="Calibri" panose="020F0502020204030204"/>
                <a:cs typeface="Calibri" panose="020F050202020403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13503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238C3C6-CCEB-B9E7-B9E1-0723F498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Cap and trade (</a:t>
            </a:r>
            <a:r>
              <a:rPr lang="it-IT" sz="3600" err="1">
                <a:solidFill>
                  <a:schemeClr val="tx2"/>
                </a:solidFill>
                <a:ea typeface="Calibri Light"/>
                <a:cs typeface="Calibri Light"/>
              </a:rPr>
              <a:t>absolute</a:t>
            </a:r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 </a:t>
            </a:r>
            <a:r>
              <a:rPr lang="it-IT" sz="3600" err="1">
                <a:solidFill>
                  <a:schemeClr val="tx2"/>
                </a:solidFill>
                <a:ea typeface="Calibri Light"/>
                <a:cs typeface="Calibri Light"/>
              </a:rPr>
              <a:t>regimes</a:t>
            </a:r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)</a:t>
            </a:r>
          </a:p>
          <a:p>
            <a:pPr algn="ctr"/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Baseline and credit systems (relative regimes)</a:t>
            </a:r>
            <a:endParaRPr lang="it-IT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B2485F-2A4F-88BC-6EBE-5CE0F635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In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addition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, the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cap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may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be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reduced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over time, to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improve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environmental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quality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Examples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of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current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cap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and trade systems are the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scheme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envisaged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by 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Kyoto </a:t>
            </a:r>
            <a:r>
              <a:rPr lang="it-IT" sz="32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Protocol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and the </a:t>
            </a:r>
            <a:r>
              <a:rPr lang="it-IT" sz="32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EU's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Trading </a:t>
            </a:r>
            <a:r>
              <a:rPr lang="it-IT" sz="32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Scheme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(ETS).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347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8509D8-0911-4389-84D2-6A939DDC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Focus on: cape and trade systems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11810A-21DB-B5A1-7954-79675301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853" y="552091"/>
            <a:ext cx="6367900" cy="57738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it-IT" dirty="0" err="1">
                <a:ea typeface="Calibri"/>
                <a:cs typeface="Calibri"/>
              </a:rPr>
              <a:t>It’s</a:t>
            </a:r>
            <a:r>
              <a:rPr lang="it-IT" dirty="0">
                <a:ea typeface="Calibri"/>
                <a:cs typeface="Calibri"/>
              </a:rPr>
              <a:t> a system </a:t>
            </a:r>
            <a:r>
              <a:rPr lang="it-IT" dirty="0" err="1">
                <a:ea typeface="Calibri"/>
                <a:cs typeface="Calibri"/>
              </a:rPr>
              <a:t>designed</a:t>
            </a:r>
            <a:r>
              <a:rPr lang="it-IT" dirty="0">
                <a:ea typeface="Calibri"/>
                <a:cs typeface="Calibri"/>
              </a:rPr>
              <a:t> to reduce </a:t>
            </a:r>
            <a:r>
              <a:rPr lang="it-IT" dirty="0" err="1">
                <a:ea typeface="Calibri"/>
                <a:cs typeface="Calibri"/>
              </a:rPr>
              <a:t>pollution</a:t>
            </a:r>
            <a:r>
              <a:rPr lang="it-IT" dirty="0">
                <a:ea typeface="Calibri"/>
                <a:cs typeface="Calibri"/>
              </a:rPr>
              <a:t> in </a:t>
            </a:r>
            <a:r>
              <a:rPr lang="it-IT" dirty="0" err="1">
                <a:ea typeface="Calibri"/>
                <a:cs typeface="Calibri"/>
              </a:rPr>
              <a:t>our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atmosphere</a:t>
            </a:r>
            <a:r>
              <a:rPr lang="it-IT" dirty="0">
                <a:ea typeface="Calibri"/>
                <a:cs typeface="Calibri"/>
              </a:rPr>
              <a:t>.</a:t>
            </a:r>
          </a:p>
          <a:p>
            <a:pPr algn="just"/>
            <a:r>
              <a:rPr lang="it-IT" dirty="0">
                <a:ea typeface="Calibri"/>
                <a:cs typeface="Calibri"/>
              </a:rPr>
              <a:t>The </a:t>
            </a:r>
            <a:r>
              <a:rPr lang="it-IT" b="1" dirty="0" err="1">
                <a:ea typeface="Calibri"/>
                <a:cs typeface="Calibri"/>
              </a:rPr>
              <a:t>cap</a:t>
            </a:r>
            <a:r>
              <a:rPr lang="it-IT" dirty="0">
                <a:ea typeface="Calibri"/>
                <a:cs typeface="Calibri"/>
              </a:rPr>
              <a:t> on </a:t>
            </a:r>
            <a:r>
              <a:rPr lang="it-IT" dirty="0" err="1">
                <a:ea typeface="Calibri"/>
                <a:cs typeface="Calibri"/>
              </a:rPr>
              <a:t>greenhouse</a:t>
            </a:r>
            <a:r>
              <a:rPr lang="it-IT" dirty="0">
                <a:ea typeface="Calibri"/>
                <a:cs typeface="Calibri"/>
              </a:rPr>
              <a:t> gas </a:t>
            </a:r>
            <a:r>
              <a:rPr lang="it-IT" dirty="0" err="1">
                <a:ea typeface="Calibri"/>
                <a:cs typeface="Calibri"/>
              </a:rPr>
              <a:t>emissions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that</a:t>
            </a:r>
            <a:r>
              <a:rPr lang="it-IT" dirty="0">
                <a:ea typeface="Calibri"/>
                <a:cs typeface="Calibri"/>
              </a:rPr>
              <a:t> drive global warming </a:t>
            </a:r>
            <a:r>
              <a:rPr lang="it-IT" dirty="0" err="1">
                <a:ea typeface="Calibri"/>
                <a:cs typeface="Calibri"/>
              </a:rPr>
              <a:t>is</a:t>
            </a:r>
            <a:r>
              <a:rPr lang="it-IT" dirty="0">
                <a:ea typeface="Calibri"/>
                <a:cs typeface="Calibri"/>
              </a:rPr>
              <a:t> a </a:t>
            </a:r>
            <a:r>
              <a:rPr lang="it-IT" dirty="0" err="1">
                <a:ea typeface="Calibri"/>
                <a:cs typeface="Calibri"/>
              </a:rPr>
              <a:t>firm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limit</a:t>
            </a:r>
            <a:r>
              <a:rPr lang="it-IT" dirty="0">
                <a:ea typeface="Calibri"/>
                <a:cs typeface="Calibri"/>
              </a:rPr>
              <a:t> on </a:t>
            </a:r>
            <a:r>
              <a:rPr lang="it-IT" dirty="0" err="1">
                <a:ea typeface="Calibri"/>
                <a:cs typeface="Calibri"/>
              </a:rPr>
              <a:t>pollution</a:t>
            </a:r>
            <a:r>
              <a:rPr lang="it-IT" dirty="0">
                <a:ea typeface="Calibri"/>
                <a:cs typeface="Calibri"/>
              </a:rPr>
              <a:t>. </a:t>
            </a:r>
            <a:r>
              <a:rPr lang="it-IT" b="1" dirty="0">
                <a:ea typeface="Calibri"/>
                <a:cs typeface="Calibri"/>
              </a:rPr>
              <a:t>The </a:t>
            </a:r>
            <a:r>
              <a:rPr lang="it-IT" b="1" dirty="0" err="1">
                <a:ea typeface="Calibri"/>
                <a:cs typeface="Calibri"/>
              </a:rPr>
              <a:t>cap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dirty="0" err="1">
                <a:ea typeface="Calibri"/>
                <a:cs typeface="Calibri"/>
              </a:rPr>
              <a:t>gets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dirty="0" err="1">
                <a:ea typeface="Calibri"/>
                <a:cs typeface="Calibri"/>
              </a:rPr>
              <a:t>stricter</a:t>
            </a:r>
            <a:r>
              <a:rPr lang="it-IT" b="1" dirty="0">
                <a:ea typeface="Calibri"/>
                <a:cs typeface="Calibri"/>
              </a:rPr>
              <a:t> over time.</a:t>
            </a:r>
          </a:p>
          <a:p>
            <a:pPr algn="just"/>
            <a:endParaRPr lang="it-IT" b="1" dirty="0">
              <a:ea typeface="Calibri"/>
              <a:cs typeface="Calibri"/>
            </a:endParaRPr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033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8509D8-0911-4389-84D2-6A939DDC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Focus on: cape and trade systems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11810A-21DB-B5A1-7954-79675301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853" y="552091"/>
            <a:ext cx="6367900" cy="57738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it-IT" dirty="0">
                <a:ea typeface="Calibri"/>
                <a:cs typeface="Calibri"/>
              </a:rPr>
              <a:t>The </a:t>
            </a:r>
            <a:r>
              <a:rPr lang="it-IT" b="1" dirty="0">
                <a:ea typeface="Calibri"/>
                <a:cs typeface="Calibri"/>
              </a:rPr>
              <a:t>trade</a:t>
            </a:r>
            <a:r>
              <a:rPr lang="it-IT" dirty="0">
                <a:ea typeface="Calibri"/>
                <a:cs typeface="Calibri"/>
              </a:rPr>
              <a:t> part </a:t>
            </a:r>
            <a:r>
              <a:rPr lang="it-IT" dirty="0" err="1">
                <a:ea typeface="Calibri"/>
                <a:cs typeface="Calibri"/>
              </a:rPr>
              <a:t>is</a:t>
            </a:r>
            <a:r>
              <a:rPr lang="it-IT" dirty="0">
                <a:ea typeface="Calibri"/>
                <a:cs typeface="Calibri"/>
              </a:rPr>
              <a:t> a market for companies to </a:t>
            </a:r>
            <a:r>
              <a:rPr lang="it-IT" dirty="0" err="1">
                <a:ea typeface="Calibri"/>
                <a:cs typeface="Calibri"/>
              </a:rPr>
              <a:t>buy</a:t>
            </a:r>
            <a:r>
              <a:rPr lang="it-IT" dirty="0">
                <a:ea typeface="Calibri"/>
                <a:cs typeface="Calibri"/>
              </a:rPr>
              <a:t> and sell </a:t>
            </a:r>
            <a:r>
              <a:rPr lang="it-IT" dirty="0" err="1">
                <a:ea typeface="Calibri"/>
                <a:cs typeface="Calibri"/>
              </a:rPr>
              <a:t>allowances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that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let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them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emit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only</a:t>
            </a:r>
            <a:r>
              <a:rPr lang="it-IT" dirty="0">
                <a:ea typeface="Calibri"/>
                <a:cs typeface="Calibri"/>
              </a:rPr>
              <a:t> a </a:t>
            </a:r>
            <a:r>
              <a:rPr lang="it-IT" dirty="0" err="1">
                <a:ea typeface="Calibri"/>
                <a:cs typeface="Calibri"/>
              </a:rPr>
              <a:t>certain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amount</a:t>
            </a:r>
            <a:r>
              <a:rPr lang="it-IT" dirty="0">
                <a:ea typeface="Calibri"/>
                <a:cs typeface="Calibri"/>
              </a:rPr>
              <a:t>, </a:t>
            </a:r>
            <a:r>
              <a:rPr lang="it-IT" dirty="0" err="1">
                <a:ea typeface="Calibri"/>
                <a:cs typeface="Calibri"/>
              </a:rPr>
              <a:t>as</a:t>
            </a:r>
            <a:r>
              <a:rPr lang="it-IT" dirty="0">
                <a:ea typeface="Calibri"/>
                <a:cs typeface="Calibri"/>
              </a:rPr>
              <a:t> supply and demand set the price. </a:t>
            </a:r>
            <a:r>
              <a:rPr lang="it-IT" b="1" dirty="0">
                <a:ea typeface="Calibri"/>
                <a:cs typeface="Calibri"/>
              </a:rPr>
              <a:t>Trading </a:t>
            </a:r>
            <a:r>
              <a:rPr lang="it-IT" b="1" dirty="0" err="1">
                <a:ea typeface="Calibri"/>
                <a:cs typeface="Calibri"/>
              </a:rPr>
              <a:t>gives</a:t>
            </a:r>
            <a:r>
              <a:rPr lang="it-IT" b="1" dirty="0">
                <a:ea typeface="Calibri"/>
                <a:cs typeface="Calibri"/>
              </a:rPr>
              <a:t> companies a strong incentive to </a:t>
            </a:r>
            <a:r>
              <a:rPr lang="it-IT" b="1" dirty="0" err="1">
                <a:ea typeface="Calibri"/>
                <a:cs typeface="Calibri"/>
              </a:rPr>
              <a:t>save</a:t>
            </a:r>
            <a:r>
              <a:rPr lang="it-IT" b="1" dirty="0">
                <a:ea typeface="Calibri"/>
                <a:cs typeface="Calibri"/>
              </a:rPr>
              <a:t> money by cutting </a:t>
            </a:r>
            <a:r>
              <a:rPr lang="it-IT" b="1" dirty="0" err="1">
                <a:ea typeface="Calibri"/>
                <a:cs typeface="Calibri"/>
              </a:rPr>
              <a:t>emissions</a:t>
            </a:r>
            <a:r>
              <a:rPr lang="it-IT" b="1" dirty="0">
                <a:ea typeface="Calibri"/>
                <a:cs typeface="Calibri"/>
              </a:rPr>
              <a:t> in the </a:t>
            </a:r>
            <a:r>
              <a:rPr lang="it-IT" b="1" dirty="0" err="1">
                <a:ea typeface="Calibri"/>
                <a:cs typeface="Calibri"/>
              </a:rPr>
              <a:t>most</a:t>
            </a:r>
            <a:r>
              <a:rPr lang="it-IT" b="1" dirty="0">
                <a:ea typeface="Calibri"/>
                <a:cs typeface="Calibri"/>
              </a:rPr>
              <a:t> cost-</a:t>
            </a:r>
            <a:r>
              <a:rPr lang="it-IT" b="1" dirty="0" err="1">
                <a:ea typeface="Calibri"/>
                <a:cs typeface="Calibri"/>
              </a:rPr>
              <a:t>effective</a:t>
            </a:r>
            <a:r>
              <a:rPr lang="it-IT" b="1" dirty="0">
                <a:ea typeface="Calibri"/>
                <a:cs typeface="Calibri"/>
              </a:rPr>
              <a:t> ways.</a:t>
            </a:r>
            <a:endParaRPr lang="it-IT" dirty="0"/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874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3A3735-18F5-13E8-66E6-68302730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509" y="991261"/>
            <a:ext cx="5721567" cy="1086393"/>
          </a:xfrm>
        </p:spPr>
        <p:txBody>
          <a:bodyPr anchor="b">
            <a:normAutofit/>
          </a:bodyPr>
          <a:lstStyle/>
          <a:p>
            <a:pPr algn="ctr"/>
            <a:r>
              <a:rPr lang="it-IT" sz="2400">
                <a:solidFill>
                  <a:schemeClr val="tx2"/>
                </a:solidFill>
                <a:ea typeface="Calibri Light"/>
                <a:cs typeface="Calibri Light"/>
              </a:rPr>
              <a:t>Cap and trade (</a:t>
            </a:r>
            <a:r>
              <a:rPr lang="it-IT" sz="2400" err="1">
                <a:solidFill>
                  <a:schemeClr val="tx2"/>
                </a:solidFill>
                <a:ea typeface="Calibri Light"/>
                <a:cs typeface="Calibri Light"/>
              </a:rPr>
              <a:t>absolute</a:t>
            </a:r>
            <a:r>
              <a:rPr lang="it-IT" sz="2400">
                <a:solidFill>
                  <a:schemeClr val="tx2"/>
                </a:solidFill>
                <a:ea typeface="Calibri Light"/>
                <a:cs typeface="Calibri Light"/>
              </a:rPr>
              <a:t> </a:t>
            </a:r>
            <a:r>
              <a:rPr lang="it-IT" sz="2400" err="1">
                <a:solidFill>
                  <a:schemeClr val="tx2"/>
                </a:solidFill>
                <a:ea typeface="Calibri Light"/>
                <a:cs typeface="Calibri Light"/>
              </a:rPr>
              <a:t>regimes</a:t>
            </a:r>
            <a:r>
              <a:rPr lang="it-IT" sz="2400">
                <a:solidFill>
                  <a:schemeClr val="tx2"/>
                </a:solidFill>
                <a:ea typeface="Calibri Light"/>
                <a:cs typeface="Calibri Light"/>
              </a:rPr>
              <a:t>)</a:t>
            </a:r>
          </a:p>
          <a:p>
            <a:pPr algn="ctr"/>
            <a:r>
              <a:rPr lang="it-IT" sz="2400">
                <a:solidFill>
                  <a:schemeClr val="tx2"/>
                </a:solidFill>
                <a:ea typeface="Calibri Light"/>
                <a:cs typeface="Calibri Light"/>
              </a:rPr>
              <a:t>Baseline and credit systems (relative </a:t>
            </a:r>
            <a:r>
              <a:rPr lang="it-IT" sz="2400" err="1">
                <a:solidFill>
                  <a:schemeClr val="tx2"/>
                </a:solidFill>
                <a:ea typeface="Calibri Light"/>
                <a:cs typeface="Calibri Light"/>
              </a:rPr>
              <a:t>regimes</a:t>
            </a:r>
            <a:r>
              <a:rPr lang="it-IT" sz="2400">
                <a:solidFill>
                  <a:schemeClr val="tx2"/>
                </a:solidFill>
                <a:ea typeface="Calibri Light"/>
                <a:cs typeface="Calibri Light"/>
              </a:rPr>
              <a:t>)</a:t>
            </a:r>
            <a:endParaRPr lang="it-IT" sz="240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826858-9F35-B25C-EC29-88FA1079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911" y="2151076"/>
            <a:ext cx="5720764" cy="40211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In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contrast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, baseline and credit systems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have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relative targets: 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no </a:t>
            </a:r>
            <a:r>
              <a:rPr lang="it-IT" b="1" err="1">
                <a:solidFill>
                  <a:schemeClr val="tx2"/>
                </a:solidFill>
                <a:ea typeface="Calibri"/>
                <a:cs typeface="Calibri"/>
              </a:rPr>
              <a:t>total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it-IT" b="1" err="1">
                <a:solidFill>
                  <a:schemeClr val="tx2"/>
                </a:solidFill>
                <a:ea typeface="Calibri"/>
                <a:cs typeface="Calibri"/>
              </a:rPr>
              <a:t>cap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 of </a:t>
            </a:r>
            <a:r>
              <a:rPr lang="it-IT" b="1" err="1">
                <a:solidFill>
                  <a:schemeClr val="tx2"/>
                </a:solidFill>
                <a:ea typeface="Calibri"/>
                <a:cs typeface="Calibri"/>
              </a:rPr>
              <a:t>emission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it-IT" b="1" err="1">
                <a:solidFill>
                  <a:schemeClr val="tx2"/>
                </a:solidFill>
                <a:ea typeface="Calibri"/>
                <a:cs typeface="Calibri"/>
              </a:rPr>
              <a:t>is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it-IT" b="1" err="1">
                <a:solidFill>
                  <a:schemeClr val="tx2"/>
                </a:solidFill>
                <a:ea typeface="Calibri"/>
                <a:cs typeface="Calibri"/>
              </a:rPr>
              <a:t>fixed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; </a:t>
            </a:r>
            <a:r>
              <a:rPr lang="it-IT" b="1" err="1">
                <a:solidFill>
                  <a:schemeClr val="tx2"/>
                </a:solidFill>
                <a:ea typeface="Calibri"/>
                <a:cs typeface="Calibri"/>
              </a:rPr>
              <a:t>rather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 a relative target </a:t>
            </a:r>
            <a:r>
              <a:rPr lang="it-IT" b="1" err="1">
                <a:solidFill>
                  <a:schemeClr val="tx2"/>
                </a:solidFill>
                <a:ea typeface="Calibri"/>
                <a:cs typeface="Calibri"/>
              </a:rPr>
              <a:t>is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 set by </a:t>
            </a:r>
            <a:r>
              <a:rPr lang="it-IT" b="1" err="1">
                <a:solidFill>
                  <a:schemeClr val="tx2"/>
                </a:solidFill>
                <a:ea typeface="Calibri"/>
                <a:cs typeface="Calibri"/>
              </a:rPr>
              <a:t>defining</a:t>
            </a:r>
            <a:r>
              <a:rPr lang="it-IT" b="1">
                <a:solidFill>
                  <a:schemeClr val="tx2"/>
                </a:solidFill>
                <a:ea typeface="Calibri"/>
                <a:cs typeface="Calibri"/>
              </a:rPr>
              <a:t> a baseline.</a:t>
            </a:r>
          </a:p>
          <a:p>
            <a:pPr marL="0" indent="0">
              <a:buNone/>
            </a:pP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However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, due to the relative nature of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these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targets,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they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do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not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give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the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same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certainty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of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environmental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outcome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which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cap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and trade systems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have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 in </a:t>
            </a:r>
            <a:r>
              <a:rPr lang="it-IT" err="1">
                <a:solidFill>
                  <a:schemeClr val="tx2"/>
                </a:solidFill>
                <a:ea typeface="Calibri"/>
                <a:cs typeface="Calibri"/>
              </a:rPr>
              <a:t>principle</a:t>
            </a:r>
            <a:r>
              <a:rPr lang="it-IT">
                <a:solidFill>
                  <a:schemeClr val="tx2"/>
                </a:solidFill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43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134CD0-E901-D04D-4849-805E4E9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Focus on baseline and credit systems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B95BC-E7E4-BA15-BCF8-D62DC982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it-IT">
                <a:ea typeface="Calibri" panose="020F0502020204030204"/>
                <a:cs typeface="Calibri" panose="020F0502020204030204"/>
              </a:rPr>
              <a:t>Baseline and credit systems set a </a:t>
            </a:r>
            <a:r>
              <a:rPr lang="it-IT" b="1">
                <a:ea typeface="Calibri" panose="020F0502020204030204"/>
                <a:cs typeface="Calibri" panose="020F0502020204030204"/>
              </a:rPr>
              <a:t>standard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level</a:t>
            </a:r>
            <a:r>
              <a:rPr lang="it-IT" b="1">
                <a:ea typeface="Calibri" panose="020F0502020204030204"/>
                <a:cs typeface="Calibri" panose="020F0502020204030204"/>
              </a:rPr>
              <a:t> for carbon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b="1">
                <a:ea typeface="Calibri" panose="020F0502020204030204"/>
                <a:cs typeface="Calibri" panose="020F0502020204030204"/>
              </a:rPr>
              <a:t>. </a:t>
            </a:r>
          </a:p>
          <a:p>
            <a:pPr marL="0" indent="0">
              <a:buNone/>
            </a:pPr>
            <a:endParaRPr lang="it-IT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“Baseline and Credit: baseline </a:t>
            </a:r>
            <a:r>
              <a:rPr lang="it-IT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levels</a:t>
            </a:r>
            <a:r>
              <a:rPr lang="it-IT">
                <a:ea typeface="Calibri" panose="020F0502020204030204"/>
                <a:cs typeface="Calibri" panose="020F0502020204030204"/>
              </a:rPr>
              <a:t> are </a:t>
            </a:r>
            <a:r>
              <a:rPr lang="it-IT" err="1">
                <a:ea typeface="Calibri" panose="020F0502020204030204"/>
                <a:cs typeface="Calibri" panose="020F0502020204030204"/>
              </a:rPr>
              <a:t>defined</a:t>
            </a:r>
            <a:r>
              <a:rPr lang="it-IT">
                <a:ea typeface="Calibri" panose="020F0502020204030204"/>
                <a:cs typeface="Calibri" panose="020F0502020204030204"/>
              </a:rPr>
              <a:t> for </a:t>
            </a:r>
            <a:r>
              <a:rPr lang="it-IT" err="1">
                <a:ea typeface="Calibri" panose="020F0502020204030204"/>
                <a:cs typeface="Calibri" panose="020F0502020204030204"/>
              </a:rPr>
              <a:t>individual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regulated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entities</a:t>
            </a:r>
            <a:r>
              <a:rPr lang="it-IT">
                <a:ea typeface="Calibri" panose="020F0502020204030204"/>
                <a:cs typeface="Calibri" panose="020F0502020204030204"/>
              </a:rPr>
              <a:t> and credits are </a:t>
            </a:r>
            <a:r>
              <a:rPr lang="it-IT" err="1">
                <a:ea typeface="Calibri" panose="020F0502020204030204"/>
                <a:cs typeface="Calibri" panose="020F0502020204030204"/>
              </a:rPr>
              <a:t>issued</a:t>
            </a:r>
            <a:r>
              <a:rPr lang="it-IT">
                <a:ea typeface="Calibri" panose="020F0502020204030204"/>
                <a:cs typeface="Calibri" panose="020F0502020204030204"/>
              </a:rPr>
              <a:t> to </a:t>
            </a:r>
            <a:r>
              <a:rPr lang="it-IT" err="1">
                <a:ea typeface="Calibri" panose="020F0502020204030204"/>
                <a:cs typeface="Calibri" panose="020F0502020204030204"/>
              </a:rPr>
              <a:t>entities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have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reduced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below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this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level</a:t>
            </a:r>
            <a:r>
              <a:rPr lang="it-IT">
                <a:ea typeface="Calibri" panose="020F0502020204030204"/>
                <a:cs typeface="Calibri" panose="020F0502020204030204"/>
              </a:rPr>
              <a:t>.”</a:t>
            </a:r>
          </a:p>
          <a:p>
            <a:pPr marL="0" indent="0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  The World Bank</a:t>
            </a:r>
          </a:p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814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7134CD0-E901-D04D-4849-805E4E9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Focus on baseline and credit systems</a:t>
            </a:r>
            <a:endParaRPr lang="it-IT" sz="360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B95BC-E7E4-BA15-BCF8-D62DC982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it-IT" dirty="0" err="1">
                <a:ea typeface="Calibri" panose="020F0502020204030204"/>
                <a:cs typeface="Calibri" panose="020F0502020204030204"/>
              </a:rPr>
              <a:t>If</a:t>
            </a:r>
            <a:r>
              <a:rPr lang="it-IT" dirty="0">
                <a:ea typeface="Calibri" panose="020F0502020204030204"/>
                <a:cs typeface="Calibri" panose="020F0502020204030204"/>
              </a:rPr>
              <a:t> an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entity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reduces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below</a:t>
            </a:r>
            <a:r>
              <a:rPr lang="it-IT" dirty="0">
                <a:ea typeface="Calibri" panose="020F0502020204030204"/>
                <a:cs typeface="Calibri" panose="020F0502020204030204"/>
              </a:rPr>
              <a:t> the baseline, more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than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they</a:t>
            </a:r>
            <a:r>
              <a:rPr lang="it-IT" dirty="0">
                <a:ea typeface="Calibri" panose="020F0502020204030204"/>
                <a:cs typeface="Calibri" panose="020F0502020204030204"/>
              </a:rPr>
              <a:t> are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otherwise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obliged</a:t>
            </a:r>
            <a:r>
              <a:rPr lang="it-IT" dirty="0">
                <a:ea typeface="Calibri" panose="020F0502020204030204"/>
                <a:cs typeface="Calibri" panose="020F0502020204030204"/>
              </a:rPr>
              <a:t> to,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they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generate carbon credits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which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can be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sold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>
                <a:ea typeface="Calibri" panose="020F0502020204030204"/>
                <a:cs typeface="Calibri" panose="020F0502020204030204"/>
              </a:rPr>
              <a:t>to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others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looking</a:t>
            </a:r>
            <a:r>
              <a:rPr lang="it-IT" dirty="0">
                <a:ea typeface="Calibri" panose="020F0502020204030204"/>
                <a:cs typeface="Calibri" panose="020F0502020204030204"/>
              </a:rPr>
              <a:t> to stay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below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 dirty="0">
                <a:ea typeface="Calibri" panose="020F0502020204030204"/>
                <a:cs typeface="Calibri" panose="020F0502020204030204"/>
              </a:rPr>
              <a:t> baselines. </a:t>
            </a:r>
          </a:p>
          <a:p>
            <a:pPr marL="0" indent="0" algn="just">
              <a:buNone/>
            </a:pPr>
            <a:endParaRPr lang="it-IT" b="1" dirty="0">
              <a:cs typeface="Calibri"/>
            </a:endParaRPr>
          </a:p>
          <a:p>
            <a:pPr marL="0" indent="0">
              <a:buNone/>
            </a:pPr>
            <a:endParaRPr lang="it-IT" sz="18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4079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7134CD0-E901-D04D-4849-805E4E9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Focus on baseline and credit systems</a:t>
            </a:r>
            <a:endParaRPr lang="it-IT" sz="360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B95BC-E7E4-BA15-BCF8-D62DC982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it-IT" dirty="0" err="1">
                <a:ea typeface="Calibri" panose="020F0502020204030204"/>
                <a:cs typeface="Calibri" panose="020F0502020204030204"/>
              </a:rPr>
              <a:t>Those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emitting</a:t>
            </a:r>
            <a:r>
              <a:rPr lang="it-IT" dirty="0">
                <a:ea typeface="Calibri" panose="020F0502020204030204"/>
                <a:cs typeface="Calibri" panose="020F0502020204030204"/>
              </a:rPr>
              <a:t> more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than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 dirty="0">
                <a:ea typeface="Calibri" panose="020F0502020204030204"/>
                <a:cs typeface="Calibri" panose="020F0502020204030204"/>
              </a:rPr>
              <a:t> baseline do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not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necessarily</a:t>
            </a:r>
            <a:r>
              <a:rPr lang="it-IT" dirty="0">
                <a:ea typeface="Calibri" panose="020F0502020204030204"/>
                <a:cs typeface="Calibri" panose="020F0502020204030204"/>
              </a:rPr>
              <a:t> face penalties,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but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they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would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also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not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generate carbon credits.</a:t>
            </a:r>
            <a:endParaRPr lang="it-IT" b="1" dirty="0">
              <a:cs typeface="Calibri"/>
            </a:endParaRPr>
          </a:p>
          <a:p>
            <a:pPr marL="0" indent="0">
              <a:buNone/>
            </a:pPr>
            <a:endParaRPr lang="it-IT" sz="18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4681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20D93C-19A4-DF4C-4ACE-5FBF7445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Tradable permit schemes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521E5-3013-C14D-A05C-AA65EF15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dirty="0">
                <a:ea typeface="Calibri"/>
                <a:cs typeface="Calibri"/>
              </a:rPr>
              <a:t>Overall, </a:t>
            </a:r>
            <a:r>
              <a:rPr lang="it-IT" dirty="0" err="1">
                <a:ea typeface="Calibri"/>
                <a:cs typeface="Calibri"/>
              </a:rPr>
              <a:t>typical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components</a:t>
            </a:r>
            <a:r>
              <a:rPr lang="it-IT" dirty="0">
                <a:ea typeface="Calibri"/>
                <a:cs typeface="Calibri"/>
              </a:rPr>
              <a:t> of a </a:t>
            </a:r>
            <a:r>
              <a:rPr lang="it-IT" dirty="0" err="1">
                <a:ea typeface="Calibri"/>
                <a:cs typeface="Calibri"/>
              </a:rPr>
              <a:t>tradable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permit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scheme</a:t>
            </a:r>
            <a:r>
              <a:rPr lang="it-IT" dirty="0">
                <a:ea typeface="Calibri"/>
                <a:cs typeface="Calibri"/>
              </a:rPr>
              <a:t> are:</a:t>
            </a:r>
          </a:p>
          <a:p>
            <a:pPr marL="457200" indent="-457200"/>
            <a:r>
              <a:rPr lang="it-IT" dirty="0">
                <a:ea typeface="Calibri"/>
                <a:cs typeface="Calibri"/>
              </a:rPr>
              <a:t>A </a:t>
            </a:r>
            <a:r>
              <a:rPr lang="it-IT" dirty="0" err="1">
                <a:ea typeface="Calibri"/>
                <a:cs typeface="Calibri"/>
              </a:rPr>
              <a:t>binding</a:t>
            </a:r>
            <a:r>
              <a:rPr lang="it-IT" dirty="0">
                <a:ea typeface="Calibri"/>
                <a:cs typeface="Calibri"/>
              </a:rPr>
              <a:t> (</a:t>
            </a:r>
            <a:r>
              <a:rPr lang="it-IT" dirty="0" err="1">
                <a:ea typeface="Calibri"/>
                <a:cs typeface="Calibri"/>
              </a:rPr>
              <a:t>absolute</a:t>
            </a:r>
            <a:r>
              <a:rPr lang="it-IT" dirty="0">
                <a:ea typeface="Calibri"/>
                <a:cs typeface="Calibri"/>
              </a:rPr>
              <a:t> or relative) target;</a:t>
            </a:r>
          </a:p>
          <a:p>
            <a:pPr marL="457200" indent="-457200"/>
            <a:r>
              <a:rPr lang="it-IT" dirty="0">
                <a:ea typeface="Calibri"/>
                <a:cs typeface="Calibri"/>
              </a:rPr>
              <a:t>A </a:t>
            </a:r>
            <a:r>
              <a:rPr lang="it-IT" dirty="0" err="1">
                <a:ea typeface="Calibri"/>
                <a:cs typeface="Calibri"/>
              </a:rPr>
              <a:t>unit</a:t>
            </a:r>
            <a:r>
              <a:rPr lang="it-IT" dirty="0">
                <a:ea typeface="Calibri"/>
                <a:cs typeface="Calibri"/>
              </a:rPr>
              <a:t> of trade (for </a:t>
            </a:r>
            <a:r>
              <a:rPr lang="it-IT" dirty="0" err="1">
                <a:ea typeface="Calibri"/>
                <a:cs typeface="Calibri"/>
              </a:rPr>
              <a:t>emissions</a:t>
            </a:r>
            <a:r>
              <a:rPr lang="it-IT" dirty="0">
                <a:ea typeface="Calibri"/>
                <a:cs typeface="Calibri"/>
              </a:rPr>
              <a:t> trading </a:t>
            </a:r>
            <a:r>
              <a:rPr lang="it-IT" dirty="0" err="1">
                <a:ea typeface="Calibri"/>
                <a:cs typeface="Calibri"/>
              </a:rPr>
              <a:t>normally</a:t>
            </a:r>
            <a:r>
              <a:rPr lang="it-IT" dirty="0">
                <a:ea typeface="Calibri"/>
                <a:cs typeface="Calibri"/>
              </a:rPr>
              <a:t> one </a:t>
            </a:r>
            <a:r>
              <a:rPr lang="it-IT" dirty="0" err="1">
                <a:ea typeface="Calibri"/>
                <a:cs typeface="Calibri"/>
              </a:rPr>
              <a:t>tonne</a:t>
            </a:r>
            <a:r>
              <a:rPr lang="it-IT" dirty="0">
                <a:ea typeface="Calibri"/>
                <a:cs typeface="Calibri"/>
              </a:rPr>
              <a:t> of carbon </a:t>
            </a:r>
            <a:r>
              <a:rPr lang="it-IT" dirty="0" err="1">
                <a:ea typeface="Calibri"/>
                <a:cs typeface="Calibri"/>
              </a:rPr>
              <a:t>dioxide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equivalent</a:t>
            </a:r>
            <a:r>
              <a:rPr lang="it-IT" dirty="0">
                <a:ea typeface="Calibri"/>
                <a:cs typeface="Calibri"/>
              </a:rPr>
              <a:t>);</a:t>
            </a:r>
          </a:p>
          <a:p>
            <a:pPr marL="457200" indent="-457200"/>
            <a:endParaRPr lang="it-IT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525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20D93C-19A4-DF4C-4ACE-5FBF7445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Tradable permit schemes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521E5-3013-C14D-A05C-AA65EF15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dirty="0">
                <a:ea typeface="Calibri"/>
                <a:cs typeface="Calibri"/>
              </a:rPr>
              <a:t>Overall, </a:t>
            </a:r>
            <a:r>
              <a:rPr lang="it-IT" dirty="0" err="1">
                <a:ea typeface="Calibri"/>
                <a:cs typeface="Calibri"/>
              </a:rPr>
              <a:t>typical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components</a:t>
            </a:r>
            <a:r>
              <a:rPr lang="it-IT" dirty="0">
                <a:ea typeface="Calibri"/>
                <a:cs typeface="Calibri"/>
              </a:rPr>
              <a:t> of a </a:t>
            </a:r>
            <a:r>
              <a:rPr lang="it-IT" dirty="0" err="1">
                <a:ea typeface="Calibri"/>
                <a:cs typeface="Calibri"/>
              </a:rPr>
              <a:t>tradable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permit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scheme</a:t>
            </a:r>
            <a:r>
              <a:rPr lang="it-IT" dirty="0">
                <a:ea typeface="Calibri"/>
                <a:cs typeface="Calibri"/>
              </a:rPr>
              <a:t> are:</a:t>
            </a:r>
          </a:p>
          <a:p>
            <a:pPr marL="457200" indent="-457200"/>
            <a:r>
              <a:rPr lang="it-IT" dirty="0">
                <a:ea typeface="Calibri"/>
                <a:cs typeface="Calibri"/>
              </a:rPr>
              <a:t>A system for </a:t>
            </a:r>
            <a:r>
              <a:rPr lang="it-IT" dirty="0" err="1">
                <a:ea typeface="Calibri"/>
                <a:cs typeface="Calibri"/>
              </a:rPr>
              <a:t>distributing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allowances</a:t>
            </a:r>
            <a:r>
              <a:rPr lang="it-IT" dirty="0">
                <a:ea typeface="Calibri"/>
                <a:cs typeface="Calibri"/>
              </a:rPr>
              <a:t> to </a:t>
            </a:r>
            <a:r>
              <a:rPr lang="it-IT" dirty="0" err="1">
                <a:ea typeface="Calibri"/>
                <a:cs typeface="Calibri"/>
              </a:rPr>
              <a:t>participants</a:t>
            </a:r>
            <a:r>
              <a:rPr lang="it-IT" dirty="0">
                <a:ea typeface="Calibri"/>
                <a:cs typeface="Calibri"/>
              </a:rPr>
              <a:t>;</a:t>
            </a:r>
          </a:p>
          <a:p>
            <a:pPr marL="457200" indent="-457200"/>
            <a:r>
              <a:rPr lang="it-IT" dirty="0">
                <a:ea typeface="Calibri"/>
                <a:cs typeface="Calibri"/>
              </a:rPr>
              <a:t>A compliance </a:t>
            </a:r>
            <a:r>
              <a:rPr lang="it-IT" dirty="0" err="1">
                <a:ea typeface="Calibri"/>
                <a:cs typeface="Calibri"/>
              </a:rPr>
              <a:t>period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at</a:t>
            </a:r>
            <a:r>
              <a:rPr lang="it-IT" dirty="0">
                <a:ea typeface="Calibri"/>
                <a:cs typeface="Calibri"/>
              </a:rPr>
              <a:t> the end of </a:t>
            </a:r>
            <a:r>
              <a:rPr lang="it-IT" dirty="0" err="1">
                <a:ea typeface="Calibri"/>
                <a:cs typeface="Calibri"/>
              </a:rPr>
              <a:t>which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participants</a:t>
            </a:r>
            <a:r>
              <a:rPr lang="it-IT" dirty="0">
                <a:ea typeface="Calibri"/>
                <a:cs typeface="Calibri"/>
              </a:rPr>
              <a:t> must </a:t>
            </a:r>
            <a:r>
              <a:rPr lang="it-IT" dirty="0" err="1">
                <a:ea typeface="Calibri"/>
                <a:cs typeface="Calibri"/>
              </a:rPr>
              <a:t>have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enough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allowances</a:t>
            </a:r>
            <a:r>
              <a:rPr lang="it-IT" dirty="0">
                <a:ea typeface="Calibri"/>
                <a:cs typeface="Calibri"/>
              </a:rPr>
              <a:t> to cover </a:t>
            </a:r>
            <a:r>
              <a:rPr lang="it-IT" dirty="0" err="1">
                <a:ea typeface="Calibri"/>
                <a:cs typeface="Calibri"/>
              </a:rPr>
              <a:t>their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emissions</a:t>
            </a:r>
            <a:r>
              <a:rPr lang="it-IT" dirty="0">
                <a:ea typeface="Calibri"/>
                <a:cs typeface="Calibri"/>
              </a:rPr>
              <a:t>, </a:t>
            </a:r>
            <a:r>
              <a:rPr lang="it-IT" dirty="0" err="1">
                <a:ea typeface="Calibri"/>
                <a:cs typeface="Calibri"/>
              </a:rPr>
              <a:t>failing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which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they</a:t>
            </a:r>
            <a:r>
              <a:rPr lang="it-IT" dirty="0">
                <a:ea typeface="Calibri"/>
                <a:cs typeface="Calibri"/>
              </a:rPr>
              <a:t> are </a:t>
            </a:r>
            <a:r>
              <a:rPr lang="it-IT" dirty="0" err="1">
                <a:ea typeface="Calibri"/>
                <a:cs typeface="Calibri"/>
              </a:rPr>
              <a:t>subject</a:t>
            </a:r>
            <a:r>
              <a:rPr lang="it-IT" dirty="0">
                <a:ea typeface="Calibri"/>
                <a:cs typeface="Calibri"/>
              </a:rPr>
              <a:t> to a penalty.</a:t>
            </a:r>
          </a:p>
        </p:txBody>
      </p:sp>
    </p:spTree>
    <p:extLst>
      <p:ext uri="{BB962C8B-B14F-4D97-AF65-F5344CB8AC3E}">
        <p14:creationId xmlns:p14="http://schemas.microsoft.com/office/powerpoint/2010/main" val="1053644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B4101C-1B1A-C17E-56C8-3401B9F8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br>
              <a:rPr lang="it-IT" sz="2200" dirty="0">
                <a:ea typeface="Calibri Light"/>
                <a:cs typeface="Calibri Light"/>
              </a:rPr>
            </a:br>
            <a:r>
              <a:rPr lang="it-IT" sz="2800" dirty="0">
                <a:ea typeface="Calibri Light"/>
                <a:cs typeface="Calibri Light"/>
              </a:rPr>
              <a:t>The </a:t>
            </a:r>
            <a:r>
              <a:rPr lang="it-IT" sz="2800" dirty="0" err="1">
                <a:ea typeface="Calibri Light"/>
                <a:cs typeface="Calibri Light"/>
              </a:rPr>
              <a:t>Differences</a:t>
            </a:r>
            <a:r>
              <a:rPr lang="it-IT" sz="2800" dirty="0">
                <a:ea typeface="Calibri Light"/>
                <a:cs typeface="Calibri Light"/>
              </a:rPr>
              <a:t> </a:t>
            </a:r>
            <a:r>
              <a:rPr lang="it-IT" sz="2800" dirty="0" err="1">
                <a:ea typeface="Calibri Light"/>
                <a:cs typeface="Calibri Light"/>
              </a:rPr>
              <a:t>Between</a:t>
            </a:r>
            <a:r>
              <a:rPr lang="it-IT" sz="2800" dirty="0">
                <a:ea typeface="Calibri Light"/>
                <a:cs typeface="Calibri Light"/>
              </a:rPr>
              <a:t> and </a:t>
            </a:r>
            <a:r>
              <a:rPr lang="it-IT" sz="2800" dirty="0" err="1">
                <a:ea typeface="Calibri Light"/>
                <a:cs typeface="Calibri Light"/>
              </a:rPr>
              <a:t>Advantages</a:t>
            </a:r>
            <a:r>
              <a:rPr lang="it-IT" sz="2800" dirty="0">
                <a:ea typeface="Calibri Light"/>
                <a:cs typeface="Calibri Light"/>
              </a:rPr>
              <a:t> of Cap and Trade and Baseline and Credit</a:t>
            </a:r>
            <a:endParaRPr lang="it-IT" sz="2800" dirty="0"/>
          </a:p>
          <a:p>
            <a:endParaRPr lang="it-IT" sz="2200">
              <a:ea typeface="Calibri Light"/>
              <a:cs typeface="Calibri Ligh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5A256A-C549-ACDD-F827-A7B2F983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79" y="2660904"/>
            <a:ext cx="5536714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err="1">
                <a:ea typeface="Calibri"/>
                <a:cs typeface="Calibri"/>
              </a:rPr>
              <a:t>Both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cap</a:t>
            </a:r>
            <a:r>
              <a:rPr lang="it-IT">
                <a:ea typeface="Calibri"/>
                <a:cs typeface="Calibri"/>
              </a:rPr>
              <a:t> and trade and baseline and credit </a:t>
            </a:r>
            <a:r>
              <a:rPr lang="it-IT" err="1">
                <a:ea typeface="Calibri"/>
                <a:cs typeface="Calibri"/>
              </a:rPr>
              <a:t>represent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b="1">
                <a:ea typeface="Calibri"/>
                <a:cs typeface="Calibri"/>
              </a:rPr>
              <a:t>ways in </a:t>
            </a:r>
            <a:r>
              <a:rPr lang="it-IT" b="1" err="1">
                <a:ea typeface="Calibri"/>
                <a:cs typeface="Calibri"/>
              </a:rPr>
              <a:t>which</a:t>
            </a:r>
            <a:r>
              <a:rPr lang="it-IT" b="1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we</a:t>
            </a:r>
            <a:r>
              <a:rPr lang="it-IT" b="1">
                <a:ea typeface="Calibri"/>
                <a:cs typeface="Calibri"/>
              </a:rPr>
              <a:t> can mitigate carbon </a:t>
            </a:r>
            <a:r>
              <a:rPr lang="it-IT" b="1" err="1">
                <a:ea typeface="Calibri"/>
                <a:cs typeface="Calibri"/>
              </a:rPr>
              <a:t>emissions</a:t>
            </a:r>
            <a:r>
              <a:rPr lang="it-IT" b="1">
                <a:ea typeface="Calibri"/>
                <a:cs typeface="Calibri"/>
              </a:rPr>
              <a:t> and global warming.</a:t>
            </a:r>
            <a:r>
              <a:rPr lang="it-IT">
                <a:ea typeface="Calibri"/>
                <a:cs typeface="Calibri"/>
              </a:rPr>
              <a:t> </a:t>
            </a:r>
          </a:p>
          <a:p>
            <a:pPr marL="0" indent="0" algn="just">
              <a:buNone/>
            </a:pPr>
            <a:r>
              <a:rPr lang="it-IT">
                <a:ea typeface="Calibri"/>
                <a:cs typeface="Calibri"/>
              </a:rPr>
              <a:t>But </a:t>
            </a:r>
            <a:r>
              <a:rPr lang="it-IT" err="1">
                <a:ea typeface="Calibri"/>
                <a:cs typeface="Calibri"/>
              </a:rPr>
              <a:t>they</a:t>
            </a:r>
            <a:r>
              <a:rPr lang="it-IT">
                <a:ea typeface="Calibri"/>
                <a:cs typeface="Calibri"/>
              </a:rPr>
              <a:t> are </a:t>
            </a:r>
            <a:r>
              <a:rPr lang="it-IT" err="1">
                <a:ea typeface="Calibri"/>
                <a:cs typeface="Calibri"/>
              </a:rPr>
              <a:t>also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different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methods</a:t>
            </a:r>
            <a:r>
              <a:rPr lang="it-IT">
                <a:ea typeface="Calibri"/>
                <a:cs typeface="Calibri"/>
              </a:rPr>
              <a:t> of </a:t>
            </a:r>
            <a:r>
              <a:rPr lang="it-IT" err="1">
                <a:ea typeface="Calibri"/>
                <a:cs typeface="Calibri"/>
              </a:rPr>
              <a:t>climate</a:t>
            </a:r>
            <a:r>
              <a:rPr lang="it-IT">
                <a:ea typeface="Calibri"/>
                <a:cs typeface="Calibri"/>
              </a:rPr>
              <a:t> action, making </a:t>
            </a:r>
            <a:r>
              <a:rPr lang="it-IT" err="1">
                <a:ea typeface="Calibri"/>
                <a:cs typeface="Calibri"/>
              </a:rPr>
              <a:t>it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important</a:t>
            </a:r>
            <a:r>
              <a:rPr lang="it-IT">
                <a:ea typeface="Calibri"/>
                <a:cs typeface="Calibri"/>
              </a:rPr>
              <a:t> to </a:t>
            </a:r>
            <a:r>
              <a:rPr lang="it-IT" err="1">
                <a:ea typeface="Calibri"/>
                <a:cs typeface="Calibri"/>
              </a:rPr>
              <a:t>understand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their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differences</a:t>
            </a:r>
            <a:r>
              <a:rPr lang="it-IT">
                <a:ea typeface="Calibri"/>
                <a:cs typeface="Calibri"/>
              </a:rPr>
              <a:t>.</a:t>
            </a:r>
            <a:endParaRPr lang="it-IT">
              <a:cs typeface="Calibri"/>
            </a:endParaRPr>
          </a:p>
        </p:txBody>
      </p:sp>
      <p:pic>
        <p:nvPicPr>
          <p:cNvPr id="7" name="Graphic 6" descr="Esporta">
            <a:extLst>
              <a:ext uri="{FF2B5EF4-FFF2-40B4-BE49-F238E27FC236}">
                <a16:creationId xmlns:a16="http://schemas.microsoft.com/office/drawing/2014/main" id="{8AA16D23-683A-2987-4FE2-1404968FE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3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27BB9F-1B33-2154-4AA7-BB233971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it-IT" sz="2800">
                <a:ea typeface="Calibri Light"/>
                <a:cs typeface="Calibri Light"/>
              </a:rPr>
              <a:t>TRADABLE PERMIT SCHEMES</a:t>
            </a:r>
            <a:endParaRPr lang="it-IT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0AD6B-6046-2A51-1622-F505EBA2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78857"/>
            <a:ext cx="4646905" cy="40774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2400" dirty="0" err="1">
                <a:ea typeface="Calibri"/>
                <a:cs typeface="Calibri"/>
              </a:rPr>
              <a:t>Should</a:t>
            </a:r>
            <a:r>
              <a:rPr lang="it-IT" sz="2400" dirty="0">
                <a:ea typeface="Calibri"/>
                <a:cs typeface="Calibri"/>
              </a:rPr>
              <a:t> </a:t>
            </a:r>
            <a:r>
              <a:rPr lang="it-IT" sz="2400" dirty="0" err="1">
                <a:ea typeface="Calibri"/>
                <a:cs typeface="Calibri"/>
              </a:rPr>
              <a:t>they</a:t>
            </a:r>
            <a:r>
              <a:rPr lang="it-IT" sz="2400" dirty="0">
                <a:ea typeface="Calibri"/>
                <a:cs typeface="Calibri"/>
              </a:rPr>
              <a:t> pollute </a:t>
            </a:r>
            <a:r>
              <a:rPr lang="it-IT" sz="2400" dirty="0" err="1">
                <a:ea typeface="Calibri"/>
                <a:cs typeface="Calibri"/>
              </a:rPr>
              <a:t>less</a:t>
            </a:r>
            <a:r>
              <a:rPr lang="it-IT" sz="2400" dirty="0">
                <a:ea typeface="Calibri"/>
                <a:cs typeface="Calibri"/>
              </a:rPr>
              <a:t> </a:t>
            </a:r>
            <a:r>
              <a:rPr lang="it-IT" sz="2400" dirty="0" err="1">
                <a:ea typeface="Calibri"/>
                <a:cs typeface="Calibri"/>
              </a:rPr>
              <a:t>than</a:t>
            </a:r>
            <a:r>
              <a:rPr lang="it-IT" sz="2400" dirty="0">
                <a:ea typeface="Calibri"/>
                <a:cs typeface="Calibri"/>
              </a:rPr>
              <a:t> </a:t>
            </a:r>
            <a:r>
              <a:rPr lang="it-IT" sz="2400" dirty="0" err="1">
                <a:ea typeface="Calibri"/>
                <a:cs typeface="Calibri"/>
              </a:rPr>
              <a:t>allowed</a:t>
            </a:r>
            <a:r>
              <a:rPr lang="it-IT" sz="2400" dirty="0">
                <a:ea typeface="Calibri"/>
                <a:cs typeface="Calibri"/>
              </a:rPr>
              <a:t> by </a:t>
            </a:r>
            <a:r>
              <a:rPr lang="it-IT" sz="2400" dirty="0" err="1">
                <a:ea typeface="Calibri"/>
                <a:cs typeface="Calibri"/>
              </a:rPr>
              <a:t>their</a:t>
            </a:r>
            <a:r>
              <a:rPr lang="it-IT" sz="2400" dirty="0">
                <a:ea typeface="Calibri"/>
                <a:cs typeface="Calibri"/>
              </a:rPr>
              <a:t> </a:t>
            </a:r>
            <a:r>
              <a:rPr lang="it-IT" sz="2400" dirty="0" err="1">
                <a:ea typeface="Calibri"/>
                <a:cs typeface="Calibri"/>
              </a:rPr>
              <a:t>permit</a:t>
            </a:r>
            <a:r>
              <a:rPr lang="it-IT" sz="2400" dirty="0">
                <a:ea typeface="Calibri"/>
                <a:cs typeface="Calibri"/>
              </a:rPr>
              <a:t>, </a:t>
            </a:r>
            <a:r>
              <a:rPr lang="it-IT" sz="2400" b="1" dirty="0" err="1">
                <a:ea typeface="Calibri"/>
                <a:cs typeface="Calibri"/>
              </a:rPr>
              <a:t>they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may</a:t>
            </a:r>
            <a:r>
              <a:rPr lang="it-IT" sz="2400" b="1" dirty="0">
                <a:ea typeface="Calibri"/>
                <a:cs typeface="Calibri"/>
              </a:rPr>
              <a:t> sell the </a:t>
            </a:r>
            <a:r>
              <a:rPr lang="it-IT" sz="2400" b="1" dirty="0" err="1">
                <a:ea typeface="Calibri"/>
                <a:cs typeface="Calibri"/>
              </a:rPr>
              <a:t>excess</a:t>
            </a:r>
            <a:r>
              <a:rPr lang="it-IT" sz="2400" b="1" dirty="0">
                <a:ea typeface="Calibri"/>
                <a:cs typeface="Calibri"/>
              </a:rPr>
              <a:t> to </a:t>
            </a:r>
            <a:r>
              <a:rPr lang="it-IT" sz="2400" b="1" dirty="0" err="1">
                <a:ea typeface="Calibri"/>
                <a:cs typeface="Calibri"/>
              </a:rPr>
              <a:t>other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polluters</a:t>
            </a:r>
            <a:r>
              <a:rPr lang="it-IT" sz="2400" b="1" dirty="0">
                <a:ea typeface="Calibri"/>
                <a:cs typeface="Calibri"/>
              </a:rPr>
              <a:t>.</a:t>
            </a:r>
          </a:p>
          <a:p>
            <a:r>
              <a:rPr lang="it-IT" sz="2400" dirty="0">
                <a:ea typeface="Calibri"/>
                <a:cs typeface="Calibri"/>
              </a:rPr>
              <a:t>In </a:t>
            </a:r>
            <a:r>
              <a:rPr lang="it-IT" sz="2400" dirty="0" err="1">
                <a:ea typeface="Calibri"/>
                <a:cs typeface="Calibri"/>
              </a:rPr>
              <a:t>this</a:t>
            </a:r>
            <a:r>
              <a:rPr lang="it-IT" sz="2400" dirty="0">
                <a:ea typeface="Calibri"/>
                <a:cs typeface="Calibri"/>
              </a:rPr>
              <a:t> way, </a:t>
            </a:r>
            <a:r>
              <a:rPr lang="it-IT" sz="2400" dirty="0" err="1">
                <a:ea typeface="Calibri"/>
                <a:cs typeface="Calibri"/>
              </a:rPr>
              <a:t>tradable</a:t>
            </a:r>
            <a:r>
              <a:rPr lang="it-IT" sz="2400" dirty="0">
                <a:ea typeface="Calibri"/>
                <a:cs typeface="Calibri"/>
              </a:rPr>
              <a:t> </a:t>
            </a:r>
            <a:r>
              <a:rPr lang="it-IT" sz="2400" dirty="0" err="1">
                <a:ea typeface="Calibri"/>
                <a:cs typeface="Calibri"/>
              </a:rPr>
              <a:t>permit</a:t>
            </a:r>
            <a:r>
              <a:rPr lang="it-IT" sz="2400" dirty="0">
                <a:ea typeface="Calibri"/>
                <a:cs typeface="Calibri"/>
              </a:rPr>
              <a:t> </a:t>
            </a:r>
            <a:r>
              <a:rPr lang="it-IT" sz="2400" dirty="0" err="1">
                <a:ea typeface="Calibri"/>
                <a:cs typeface="Calibri"/>
              </a:rPr>
              <a:t>schemes</a:t>
            </a:r>
            <a:r>
              <a:rPr lang="it-IT" sz="2400" dirty="0">
                <a:ea typeface="Calibri"/>
                <a:cs typeface="Calibri"/>
              </a:rPr>
              <a:t> can </a:t>
            </a:r>
            <a:r>
              <a:rPr lang="it-IT" sz="2400" b="1" dirty="0" err="1">
                <a:ea typeface="Calibri"/>
                <a:cs typeface="Calibri"/>
              </a:rPr>
              <a:t>minimise</a:t>
            </a:r>
            <a:r>
              <a:rPr lang="it-IT" sz="2400" b="1" dirty="0">
                <a:ea typeface="Calibri"/>
                <a:cs typeface="Calibri"/>
              </a:rPr>
              <a:t> costs, by </a:t>
            </a:r>
            <a:r>
              <a:rPr lang="it-IT" sz="2400" b="1" dirty="0" err="1">
                <a:ea typeface="Calibri"/>
                <a:cs typeface="Calibri"/>
              </a:rPr>
              <a:t>encouraging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firms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that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would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find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it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costly</a:t>
            </a:r>
            <a:r>
              <a:rPr lang="it-IT" sz="2400" b="1" dirty="0">
                <a:ea typeface="Calibri"/>
                <a:cs typeface="Calibri"/>
              </a:rPr>
              <a:t> to reduce </a:t>
            </a:r>
            <a:r>
              <a:rPr lang="it-IT" sz="2400" b="1" dirty="0" err="1">
                <a:ea typeface="Calibri"/>
                <a:cs typeface="Calibri"/>
              </a:rPr>
              <a:t>their</a:t>
            </a:r>
            <a:r>
              <a:rPr lang="it-IT" sz="2400" b="1" dirty="0">
                <a:ea typeface="Calibri"/>
                <a:cs typeface="Calibri"/>
              </a:rPr>
              <a:t> </a:t>
            </a:r>
            <a:r>
              <a:rPr lang="it-IT" sz="2400" b="1" dirty="0" err="1">
                <a:ea typeface="Calibri"/>
                <a:cs typeface="Calibri"/>
              </a:rPr>
              <a:t>emission</a:t>
            </a:r>
            <a:r>
              <a:rPr lang="it-IT" sz="2400" dirty="0">
                <a:ea typeface="Calibri"/>
                <a:cs typeface="Calibri"/>
              </a:rPr>
              <a:t> to </a:t>
            </a:r>
            <a:r>
              <a:rPr lang="it-IT" sz="2400" dirty="0" err="1">
                <a:ea typeface="Calibri"/>
                <a:cs typeface="Calibri"/>
              </a:rPr>
              <a:t>purchase</a:t>
            </a:r>
            <a:r>
              <a:rPr lang="it-IT" sz="2400" dirty="0">
                <a:ea typeface="Calibri"/>
                <a:cs typeface="Calibri"/>
              </a:rPr>
              <a:t> the </a:t>
            </a:r>
            <a:r>
              <a:rPr lang="it-IT" sz="2400" dirty="0" err="1">
                <a:ea typeface="Calibri"/>
                <a:cs typeface="Calibri"/>
              </a:rPr>
              <a:t>right</a:t>
            </a:r>
            <a:r>
              <a:rPr lang="it-IT" sz="2400" dirty="0">
                <a:ea typeface="Calibri"/>
                <a:cs typeface="Calibri"/>
              </a:rPr>
              <a:t> to pollute from </a:t>
            </a:r>
            <a:r>
              <a:rPr lang="it-IT" sz="2400" dirty="0" err="1">
                <a:ea typeface="Calibri"/>
                <a:cs typeface="Calibri"/>
              </a:rPr>
              <a:t>firms</a:t>
            </a:r>
            <a:r>
              <a:rPr lang="it-IT" sz="2400" dirty="0">
                <a:ea typeface="Calibri"/>
                <a:cs typeface="Calibri"/>
              </a:rPr>
              <a:t> for </a:t>
            </a:r>
            <a:r>
              <a:rPr lang="it-IT" sz="2400" dirty="0" err="1">
                <a:ea typeface="Calibri"/>
                <a:cs typeface="Calibri"/>
              </a:rPr>
              <a:t>which</a:t>
            </a:r>
            <a:r>
              <a:rPr lang="it-IT" sz="2400" dirty="0">
                <a:ea typeface="Calibri"/>
                <a:cs typeface="Calibri"/>
              </a:rPr>
              <a:t> </a:t>
            </a:r>
            <a:r>
              <a:rPr lang="it-IT" sz="2400" dirty="0" err="1">
                <a:ea typeface="Calibri"/>
                <a:cs typeface="Calibri"/>
              </a:rPr>
              <a:t>this</a:t>
            </a:r>
            <a:r>
              <a:rPr lang="it-IT" sz="2400" dirty="0">
                <a:ea typeface="Calibri"/>
                <a:cs typeface="Calibri"/>
              </a:rPr>
              <a:t> cost </a:t>
            </a:r>
            <a:r>
              <a:rPr lang="it-IT" sz="2400" dirty="0" err="1">
                <a:ea typeface="Calibri"/>
                <a:cs typeface="Calibri"/>
              </a:rPr>
              <a:t>is</a:t>
            </a:r>
            <a:r>
              <a:rPr lang="it-IT" sz="2400" dirty="0">
                <a:ea typeface="Calibri"/>
                <a:cs typeface="Calibri"/>
              </a:rPr>
              <a:t> </a:t>
            </a:r>
            <a:r>
              <a:rPr lang="it-IT" sz="2400" dirty="0" err="1">
                <a:ea typeface="Calibri"/>
                <a:cs typeface="Calibri"/>
              </a:rPr>
              <a:t>lower</a:t>
            </a:r>
            <a:r>
              <a:rPr lang="it-IT" sz="2400" dirty="0">
                <a:ea typeface="Calibri"/>
                <a:cs typeface="Calibri"/>
              </a:rPr>
              <a:t>.</a:t>
            </a:r>
          </a:p>
        </p:txBody>
      </p:sp>
      <p:pic>
        <p:nvPicPr>
          <p:cNvPr id="5" name="Picture 4" descr="A stack of bank cards">
            <a:extLst>
              <a:ext uri="{FF2B5EF4-FFF2-40B4-BE49-F238E27FC236}">
                <a16:creationId xmlns:a16="http://schemas.microsoft.com/office/drawing/2014/main" id="{03FD0193-5D16-6C55-19A1-D19D7F37F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0" r="3" b="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6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B4101C-1B1A-C17E-56C8-3401B9F8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9770022" cy="1330841"/>
          </a:xfrm>
        </p:spPr>
        <p:txBody>
          <a:bodyPr>
            <a:normAutofit/>
          </a:bodyPr>
          <a:lstStyle/>
          <a:p>
            <a:br>
              <a:rPr lang="it-IT" sz="2800">
                <a:ea typeface="Calibri Light"/>
                <a:cs typeface="Calibri Light"/>
              </a:rPr>
            </a:br>
            <a:r>
              <a:rPr lang="it-IT" sz="2800">
                <a:ea typeface="Calibri Light"/>
                <a:cs typeface="Calibri Light"/>
              </a:rPr>
              <a:t>The Differences Between and Advantages of Cap and Trade and Baseline and Credit</a:t>
            </a:r>
            <a:endParaRPr lang="it-IT" sz="2800"/>
          </a:p>
          <a:p>
            <a:endParaRPr lang="it-IT" sz="2800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5A256A-C549-ACDD-F827-A7B2F983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194100"/>
            <a:ext cx="5950970" cy="3908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dirty="0">
                <a:ea typeface="Calibri"/>
                <a:cs typeface="Calibri"/>
              </a:rPr>
              <a:t>The </a:t>
            </a:r>
            <a:r>
              <a:rPr lang="it-IT" dirty="0" err="1">
                <a:ea typeface="Calibri"/>
                <a:cs typeface="Calibri"/>
              </a:rPr>
              <a:t>main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difference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between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cap</a:t>
            </a:r>
            <a:r>
              <a:rPr lang="it-IT" dirty="0">
                <a:ea typeface="Calibri"/>
                <a:cs typeface="Calibri"/>
              </a:rPr>
              <a:t> and trade and baseline and credit </a:t>
            </a:r>
            <a:r>
              <a:rPr lang="it-IT" dirty="0" err="1">
                <a:ea typeface="Calibri"/>
                <a:cs typeface="Calibri"/>
              </a:rPr>
              <a:t>is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that</a:t>
            </a:r>
            <a:r>
              <a:rPr lang="it-IT" dirty="0">
                <a:ea typeface="Calibri"/>
                <a:cs typeface="Calibri"/>
              </a:rPr>
              <a:t> </a:t>
            </a:r>
            <a:r>
              <a:rPr lang="it-IT" dirty="0" err="1">
                <a:ea typeface="Calibri"/>
                <a:cs typeface="Calibri"/>
              </a:rPr>
              <a:t>cap</a:t>
            </a:r>
            <a:r>
              <a:rPr lang="it-IT" dirty="0">
                <a:ea typeface="Calibri"/>
                <a:cs typeface="Calibri"/>
              </a:rPr>
              <a:t> and trade sets an upper </a:t>
            </a:r>
            <a:r>
              <a:rPr lang="it-IT" dirty="0" err="1">
                <a:ea typeface="Calibri"/>
                <a:cs typeface="Calibri"/>
              </a:rPr>
              <a:t>limit</a:t>
            </a:r>
            <a:r>
              <a:rPr lang="it-IT" dirty="0">
                <a:ea typeface="Calibri"/>
                <a:cs typeface="Calibri"/>
              </a:rPr>
              <a:t> on carbon </a:t>
            </a:r>
            <a:r>
              <a:rPr lang="it-IT" dirty="0" err="1">
                <a:ea typeface="Calibri"/>
                <a:cs typeface="Calibri"/>
              </a:rPr>
              <a:t>emissions</a:t>
            </a:r>
            <a:r>
              <a:rPr lang="it-IT" dirty="0">
                <a:ea typeface="Calibri"/>
                <a:cs typeface="Calibri"/>
              </a:rPr>
              <a:t>, and </a:t>
            </a:r>
            <a:r>
              <a:rPr lang="it-IT" b="1" dirty="0" err="1">
                <a:ea typeface="Calibri"/>
                <a:cs typeface="Calibri"/>
              </a:rPr>
              <a:t>entities</a:t>
            </a:r>
            <a:r>
              <a:rPr lang="it-IT" b="1" dirty="0">
                <a:ea typeface="Calibri"/>
                <a:cs typeface="Calibri"/>
              </a:rPr>
              <a:t> must </a:t>
            </a:r>
            <a:r>
              <a:rPr lang="it-IT" b="1" dirty="0" err="1">
                <a:ea typeface="Calibri"/>
                <a:cs typeface="Calibri"/>
              </a:rPr>
              <a:t>buy</a:t>
            </a:r>
            <a:r>
              <a:rPr lang="it-IT" b="1" dirty="0">
                <a:ea typeface="Calibri"/>
                <a:cs typeface="Calibri"/>
              </a:rPr>
              <a:t> extra credits </a:t>
            </a:r>
            <a:r>
              <a:rPr lang="it-IT" b="1" dirty="0" err="1">
                <a:ea typeface="Calibri"/>
                <a:cs typeface="Calibri"/>
              </a:rPr>
              <a:t>if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dirty="0" err="1">
                <a:ea typeface="Calibri"/>
                <a:cs typeface="Calibri"/>
              </a:rPr>
              <a:t>they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dirty="0" err="1">
                <a:ea typeface="Calibri"/>
                <a:cs typeface="Calibri"/>
              </a:rPr>
              <a:t>exceed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dirty="0" err="1">
                <a:ea typeface="Calibri"/>
                <a:cs typeface="Calibri"/>
              </a:rPr>
              <a:t>this</a:t>
            </a:r>
            <a:r>
              <a:rPr lang="it-IT" b="1" dirty="0">
                <a:ea typeface="Calibri"/>
                <a:cs typeface="Calibri"/>
              </a:rPr>
              <a:t> </a:t>
            </a:r>
            <a:r>
              <a:rPr lang="it-IT" b="1" dirty="0" err="1">
                <a:ea typeface="Calibri"/>
                <a:cs typeface="Calibri"/>
              </a:rPr>
              <a:t>limit</a:t>
            </a:r>
            <a:r>
              <a:rPr lang="it-IT" b="1" dirty="0">
                <a:ea typeface="Calibri"/>
                <a:cs typeface="Calibri"/>
              </a:rPr>
              <a:t>.</a:t>
            </a:r>
            <a:r>
              <a:rPr lang="it-IT" dirty="0">
                <a:ea typeface="Calibri"/>
                <a:cs typeface="Calibri"/>
              </a:rPr>
              <a:t> </a:t>
            </a:r>
            <a:endParaRPr lang="it-IT" b="1" dirty="0">
              <a:ea typeface="Calibri"/>
              <a:cs typeface="Calibri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sporta">
            <a:extLst>
              <a:ext uri="{FF2B5EF4-FFF2-40B4-BE49-F238E27FC236}">
                <a16:creationId xmlns:a16="http://schemas.microsoft.com/office/drawing/2014/main" id="{8AA16D23-683A-2987-4FE2-1404968FE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1362" y="2308377"/>
            <a:ext cx="3482910" cy="3482910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67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B4101C-1B1A-C17E-56C8-3401B9F8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9770022" cy="1330841"/>
          </a:xfrm>
        </p:spPr>
        <p:txBody>
          <a:bodyPr>
            <a:normAutofit/>
          </a:bodyPr>
          <a:lstStyle/>
          <a:p>
            <a:br>
              <a:rPr lang="it-IT" sz="2800">
                <a:ea typeface="Calibri Light"/>
                <a:cs typeface="Calibri Light"/>
              </a:rPr>
            </a:br>
            <a:r>
              <a:rPr lang="it-IT" sz="2800">
                <a:ea typeface="Calibri Light"/>
                <a:cs typeface="Calibri Light"/>
              </a:rPr>
              <a:t>The Differences Between and Advantages of Cap and Trade and Baseline and Credit</a:t>
            </a:r>
            <a:endParaRPr lang="it-IT" sz="2800"/>
          </a:p>
          <a:p>
            <a:endParaRPr lang="it-IT" sz="2800"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5A256A-C549-ACDD-F827-A7B2F983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194100"/>
            <a:ext cx="5950970" cy="3908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dirty="0">
                <a:ea typeface="Calibri"/>
                <a:cs typeface="Calibri"/>
              </a:rPr>
              <a:t>Baseline and credit sets a standard </a:t>
            </a:r>
            <a:r>
              <a:rPr lang="it-IT" dirty="0" err="1">
                <a:ea typeface="Calibri"/>
                <a:cs typeface="Calibri"/>
              </a:rPr>
              <a:t>level</a:t>
            </a:r>
            <a:r>
              <a:rPr lang="it-IT" dirty="0">
                <a:ea typeface="Calibri"/>
                <a:cs typeface="Calibri"/>
              </a:rPr>
              <a:t> of carbon </a:t>
            </a:r>
            <a:r>
              <a:rPr lang="it-IT" dirty="0" err="1">
                <a:ea typeface="Calibri"/>
                <a:cs typeface="Calibri"/>
              </a:rPr>
              <a:t>emissions</a:t>
            </a:r>
            <a:r>
              <a:rPr lang="it-IT" dirty="0">
                <a:ea typeface="Calibri"/>
                <a:cs typeface="Calibri"/>
              </a:rPr>
              <a:t>, and </a:t>
            </a:r>
            <a:r>
              <a:rPr lang="it-IT" dirty="0" err="1">
                <a:ea typeface="Calibri"/>
                <a:cs typeface="Calibri"/>
              </a:rPr>
              <a:t>entities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reducing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their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emissions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below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this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level</a:t>
            </a:r>
            <a:r>
              <a:rPr lang="it-IT" dirty="0">
                <a:ea typeface="Calibri"/>
                <a:cs typeface="Calibri"/>
              </a:rPr>
              <a:t> can </a:t>
            </a:r>
            <a:r>
              <a:rPr lang="it-IT" dirty="0" err="1">
                <a:ea typeface="Calibri"/>
                <a:cs typeface="Calibri"/>
              </a:rPr>
              <a:t>earn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b="1" dirty="0">
                <a:ea typeface="Calibri"/>
                <a:cs typeface="Calibri"/>
              </a:rPr>
              <a:t>carbon credits to </a:t>
            </a:r>
            <a:r>
              <a:rPr lang="it-IT" b="1" dirty="0" err="1">
                <a:ea typeface="Calibri"/>
                <a:cs typeface="Calibri"/>
              </a:rPr>
              <a:t>then</a:t>
            </a:r>
            <a:r>
              <a:rPr lang="it-IT" b="1" dirty="0">
                <a:ea typeface="Calibri"/>
                <a:cs typeface="Calibri"/>
              </a:rPr>
              <a:t> sell to </a:t>
            </a:r>
            <a:r>
              <a:rPr lang="it-IT" b="1" dirty="0" err="1">
                <a:ea typeface="Calibri"/>
                <a:cs typeface="Calibri"/>
              </a:rPr>
              <a:t>others</a:t>
            </a:r>
            <a:r>
              <a:rPr lang="it-IT" b="1" dirty="0">
                <a:ea typeface="Calibri"/>
                <a:cs typeface="Calibri"/>
              </a:rPr>
              <a:t>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sporta">
            <a:extLst>
              <a:ext uri="{FF2B5EF4-FFF2-40B4-BE49-F238E27FC236}">
                <a16:creationId xmlns:a16="http://schemas.microsoft.com/office/drawing/2014/main" id="{8AA16D23-683A-2987-4FE2-1404968FE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1362" y="2308377"/>
            <a:ext cx="3482910" cy="3482910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0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AEBDD3-B56F-481F-B681-E422663D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B4101C-1B1A-C17E-56C8-3401B9F8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br>
              <a:rPr lang="it-IT" sz="2400">
                <a:ea typeface="Calibri Light"/>
                <a:cs typeface="Calibri Light"/>
              </a:rPr>
            </a:br>
            <a:r>
              <a:rPr lang="it-IT" sz="2400">
                <a:ea typeface="Calibri Light"/>
                <a:cs typeface="Calibri Light"/>
              </a:rPr>
              <a:t>The Differences Between and Advantages of Cap and Trade and Baseline and Credit</a:t>
            </a:r>
            <a:endParaRPr lang="it-IT" sz="2400"/>
          </a:p>
          <a:p>
            <a:endParaRPr lang="it-IT" sz="2400">
              <a:ea typeface="Calibri Light"/>
              <a:cs typeface="Calibri Ligh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sporta">
            <a:extLst>
              <a:ext uri="{FF2B5EF4-FFF2-40B4-BE49-F238E27FC236}">
                <a16:creationId xmlns:a16="http://schemas.microsoft.com/office/drawing/2014/main" id="{8AA16D23-683A-2987-4FE2-1404968FE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9404" y="2297417"/>
            <a:ext cx="3274548" cy="3274548"/>
          </a:xfrm>
          <a:prstGeom prst="rect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5A256A-C549-ACDD-F827-A7B2F983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900" y="2265416"/>
            <a:ext cx="5954298" cy="3837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Also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,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cap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and trade systems are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based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on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emissions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,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whereas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baseline and credit systems are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based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on </a:t>
            </a:r>
            <a:r>
              <a:rPr lang="it-IT" sz="3200" b="1" err="1">
                <a:solidFill>
                  <a:srgbClr val="2B2B2B"/>
                </a:solidFill>
                <a:ea typeface="+mn-lt"/>
                <a:cs typeface="+mn-lt"/>
              </a:rPr>
              <a:t>emission</a:t>
            </a:r>
            <a:r>
              <a:rPr lang="it-IT" sz="3200" b="1">
                <a:solidFill>
                  <a:srgbClr val="2B2B2B"/>
                </a:solidFill>
                <a:ea typeface="+mn-lt"/>
                <a:cs typeface="+mn-lt"/>
              </a:rPr>
              <a:t> </a:t>
            </a:r>
            <a:r>
              <a:rPr lang="it-IT" sz="3200" b="1" err="1">
                <a:solidFill>
                  <a:srgbClr val="2B2B2B"/>
                </a:solidFill>
                <a:ea typeface="+mn-lt"/>
                <a:cs typeface="+mn-lt"/>
              </a:rPr>
              <a:t>intensity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.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Unlike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cap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and trade,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there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is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no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certainty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that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targets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will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be </a:t>
            </a:r>
            <a:r>
              <a:rPr lang="it-IT" sz="3200" err="1">
                <a:solidFill>
                  <a:srgbClr val="2B2B2B"/>
                </a:solidFill>
                <a:ea typeface="+mn-lt"/>
                <a:cs typeface="+mn-lt"/>
              </a:rPr>
              <a:t>met</a:t>
            </a:r>
            <a:r>
              <a:rPr lang="it-IT" sz="3200">
                <a:solidFill>
                  <a:srgbClr val="2B2B2B"/>
                </a:solidFill>
                <a:ea typeface="+mn-lt"/>
                <a:cs typeface="+mn-lt"/>
              </a:rPr>
              <a:t> with baseline and credit.</a:t>
            </a:r>
            <a:endParaRPr lang="it-IT" sz="3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2439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EFD00C-D82A-9D7B-62CF-14F6D5C5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9770022" cy="1330841"/>
          </a:xfrm>
        </p:spPr>
        <p:txBody>
          <a:bodyPr>
            <a:normAutofit/>
          </a:bodyPr>
          <a:lstStyle/>
          <a:p>
            <a:r>
              <a:rPr lang="it-IT" sz="4100">
                <a:ea typeface="Calibri Light"/>
                <a:cs typeface="Calibri Light"/>
              </a:rPr>
              <a:t>The </a:t>
            </a:r>
            <a:r>
              <a:rPr lang="it-IT" sz="4100" err="1">
                <a:ea typeface="Calibri Light"/>
                <a:cs typeface="Calibri Light"/>
              </a:rPr>
              <a:t>Differences</a:t>
            </a:r>
            <a:r>
              <a:rPr lang="it-IT" sz="4100">
                <a:ea typeface="Calibri Light"/>
                <a:cs typeface="Calibri Light"/>
              </a:rPr>
              <a:t> </a:t>
            </a:r>
            <a:r>
              <a:rPr lang="it-IT" sz="4100" err="1">
                <a:ea typeface="Calibri Light"/>
                <a:cs typeface="Calibri Light"/>
              </a:rPr>
              <a:t>Between</a:t>
            </a:r>
            <a:r>
              <a:rPr lang="it-IT" sz="4100">
                <a:ea typeface="Calibri Light"/>
                <a:cs typeface="Calibri Light"/>
              </a:rPr>
              <a:t> and </a:t>
            </a:r>
            <a:r>
              <a:rPr lang="it-IT" sz="4100" err="1">
                <a:ea typeface="Calibri Light"/>
                <a:cs typeface="Calibri Light"/>
              </a:rPr>
              <a:t>Advantages</a:t>
            </a:r>
            <a:r>
              <a:rPr lang="it-IT" sz="4100">
                <a:ea typeface="Calibri Light"/>
                <a:cs typeface="Calibri Light"/>
              </a:rPr>
              <a:t> of Cap and Trade and Baseline and Credit</a:t>
            </a:r>
            <a:endParaRPr lang="it-IT" sz="4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960466-9EDA-BA6B-BBAA-AEDA9D8B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2194100"/>
            <a:ext cx="5950970" cy="3908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b="1">
                <a:ea typeface="Calibri" panose="020F0502020204030204"/>
                <a:cs typeface="Calibri" panose="020F0502020204030204"/>
              </a:rPr>
              <a:t>The following are key </a:t>
            </a:r>
            <a:r>
              <a:rPr lang="it-IT" sz="2400" b="1" err="1">
                <a:ea typeface="Calibri" panose="020F0502020204030204"/>
                <a:cs typeface="Calibri" panose="020F0502020204030204"/>
              </a:rPr>
              <a:t>advantages</a:t>
            </a:r>
            <a:r>
              <a:rPr lang="it-IT" sz="2400" b="1">
                <a:ea typeface="Calibri" panose="020F0502020204030204"/>
                <a:cs typeface="Calibri" panose="020F0502020204030204"/>
              </a:rPr>
              <a:t> of </a:t>
            </a:r>
            <a:r>
              <a:rPr lang="it-IT" sz="2400" b="1" err="1">
                <a:ea typeface="Calibri" panose="020F0502020204030204"/>
                <a:cs typeface="Calibri" panose="020F0502020204030204"/>
              </a:rPr>
              <a:t>cap</a:t>
            </a:r>
            <a:r>
              <a:rPr lang="it-IT" sz="2400" b="1">
                <a:ea typeface="Calibri" panose="020F0502020204030204"/>
                <a:cs typeface="Calibri" panose="020F0502020204030204"/>
              </a:rPr>
              <a:t> and trade:</a:t>
            </a:r>
          </a:p>
          <a:p>
            <a:pPr marL="457200" indent="-457200"/>
            <a:r>
              <a:rPr lang="it-IT" sz="2400" err="1">
                <a:ea typeface="Calibri" panose="020F0502020204030204"/>
                <a:cs typeface="Calibri" panose="020F0502020204030204"/>
              </a:rPr>
              <a:t>Caps</a:t>
            </a:r>
            <a:r>
              <a:rPr lang="it-IT" sz="2400">
                <a:ea typeface="Calibri" panose="020F0502020204030204"/>
                <a:cs typeface="Calibri" panose="020F0502020204030204"/>
              </a:rPr>
              <a:t> on carbon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sz="2400">
                <a:ea typeface="Calibri" panose="020F0502020204030204"/>
                <a:cs typeface="Calibri" panose="020F0502020204030204"/>
              </a:rPr>
              <a:t> can be set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strictly</a:t>
            </a:r>
            <a:r>
              <a:rPr lang="it-IT" sz="2400">
                <a:ea typeface="Calibri" panose="020F0502020204030204"/>
                <a:cs typeface="Calibri" panose="020F0502020204030204"/>
              </a:rPr>
              <a:t> </a:t>
            </a:r>
          </a:p>
          <a:p>
            <a:pPr marL="457200" indent="-457200"/>
            <a:r>
              <a:rPr lang="it-IT" sz="2400" err="1">
                <a:ea typeface="Calibri" panose="020F0502020204030204"/>
                <a:cs typeface="Calibri" panose="020F0502020204030204"/>
              </a:rPr>
              <a:t>Unused</a:t>
            </a:r>
            <a:r>
              <a:rPr lang="it-IT" sz="2400">
                <a:ea typeface="Calibri" panose="020F0502020204030204"/>
                <a:cs typeface="Calibri" panose="020F0502020204030204"/>
              </a:rPr>
              <a:t> carbon credits can be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traded</a:t>
            </a:r>
            <a:r>
              <a:rPr lang="it-IT" sz="2400">
                <a:ea typeface="Calibri" panose="020F0502020204030204"/>
                <a:cs typeface="Calibri" panose="020F0502020204030204"/>
              </a:rPr>
              <a:t> to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other</a:t>
            </a:r>
            <a:r>
              <a:rPr lang="it-IT" sz="240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entities</a:t>
            </a:r>
            <a:endParaRPr lang="it-IT" sz="240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it-IT" sz="2400" err="1">
                <a:ea typeface="Calibri" panose="020F0502020204030204"/>
                <a:cs typeface="Calibri" panose="020F0502020204030204"/>
              </a:rPr>
              <a:t>Incentivizes</a:t>
            </a:r>
            <a:r>
              <a:rPr lang="it-IT" sz="2400">
                <a:ea typeface="Calibri" panose="020F0502020204030204"/>
                <a:cs typeface="Calibri" panose="020F0502020204030204"/>
              </a:rPr>
              <a:t> companies to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invest</a:t>
            </a:r>
            <a:r>
              <a:rPr lang="it-IT" sz="2400">
                <a:ea typeface="Calibri" panose="020F0502020204030204"/>
                <a:cs typeface="Calibri" panose="020F0502020204030204"/>
              </a:rPr>
              <a:t> in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greener</a:t>
            </a:r>
            <a:r>
              <a:rPr lang="it-IT" sz="240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technologies</a:t>
            </a:r>
            <a:endParaRPr lang="it-IT" sz="24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20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abbrica">
            <a:extLst>
              <a:ext uri="{FF2B5EF4-FFF2-40B4-BE49-F238E27FC236}">
                <a16:creationId xmlns:a16="http://schemas.microsoft.com/office/drawing/2014/main" id="{AA760EE1-5ABA-024A-326F-F9F84663F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1362" y="2308377"/>
            <a:ext cx="3482910" cy="3482910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6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AEBDD3-B56F-481F-B681-E422663D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EFD00C-D82A-9D7B-62CF-14F6D5C5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it-IT" sz="3700">
                <a:ea typeface="Calibri Light"/>
                <a:cs typeface="Calibri Light"/>
              </a:rPr>
              <a:t>The </a:t>
            </a:r>
            <a:r>
              <a:rPr lang="it-IT" sz="3700" err="1">
                <a:ea typeface="Calibri Light"/>
                <a:cs typeface="Calibri Light"/>
              </a:rPr>
              <a:t>Differences</a:t>
            </a:r>
            <a:r>
              <a:rPr lang="it-IT" sz="3700">
                <a:ea typeface="Calibri Light"/>
                <a:cs typeface="Calibri Light"/>
              </a:rPr>
              <a:t> </a:t>
            </a:r>
            <a:r>
              <a:rPr lang="it-IT" sz="3700" err="1">
                <a:ea typeface="Calibri Light"/>
                <a:cs typeface="Calibri Light"/>
              </a:rPr>
              <a:t>Between</a:t>
            </a:r>
            <a:r>
              <a:rPr lang="it-IT" sz="3700">
                <a:ea typeface="Calibri Light"/>
                <a:cs typeface="Calibri Light"/>
              </a:rPr>
              <a:t> and </a:t>
            </a:r>
            <a:r>
              <a:rPr lang="it-IT" sz="3700" err="1">
                <a:ea typeface="Calibri Light"/>
                <a:cs typeface="Calibri Light"/>
              </a:rPr>
              <a:t>Advantages</a:t>
            </a:r>
            <a:r>
              <a:rPr lang="it-IT" sz="3700">
                <a:ea typeface="Calibri Light"/>
                <a:cs typeface="Calibri Light"/>
              </a:rPr>
              <a:t> of Cap and Trade and Baseline and Credit</a:t>
            </a:r>
            <a:endParaRPr lang="it-IT" sz="37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abbrica">
            <a:extLst>
              <a:ext uri="{FF2B5EF4-FFF2-40B4-BE49-F238E27FC236}">
                <a16:creationId xmlns:a16="http://schemas.microsoft.com/office/drawing/2014/main" id="{AA760EE1-5ABA-024A-326F-F9F84663F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9404" y="2297417"/>
            <a:ext cx="3274548" cy="3274548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960466-9EDA-BA6B-BBAA-AEDA9D8B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900" y="2265416"/>
            <a:ext cx="5954298" cy="3837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2400" b="1">
                <a:ea typeface="Calibri" panose="020F0502020204030204"/>
                <a:cs typeface="Calibri" panose="020F0502020204030204"/>
              </a:rPr>
              <a:t>The following are key </a:t>
            </a:r>
            <a:r>
              <a:rPr lang="it-IT" sz="2400" b="1" err="1">
                <a:ea typeface="Calibri" panose="020F0502020204030204"/>
                <a:cs typeface="Calibri" panose="020F0502020204030204"/>
              </a:rPr>
              <a:t>advantages</a:t>
            </a:r>
            <a:r>
              <a:rPr lang="it-IT" sz="2400" b="1">
                <a:ea typeface="Calibri" panose="020F0502020204030204"/>
                <a:cs typeface="Calibri" panose="020F0502020204030204"/>
              </a:rPr>
              <a:t> of baseline and credit:</a:t>
            </a:r>
          </a:p>
          <a:p>
            <a:pPr marL="342900" indent="-342900"/>
            <a:r>
              <a:rPr lang="it-IT" sz="2400" err="1">
                <a:ea typeface="Calibri" panose="020F0502020204030204"/>
                <a:cs typeface="Calibri" panose="020F0502020204030204"/>
              </a:rPr>
              <a:t>Generated</a:t>
            </a:r>
            <a:r>
              <a:rPr lang="it-IT" sz="2400">
                <a:ea typeface="Calibri" panose="020F0502020204030204"/>
                <a:cs typeface="Calibri" panose="020F0502020204030204"/>
              </a:rPr>
              <a:t> credits can be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sold</a:t>
            </a:r>
            <a:r>
              <a:rPr lang="it-IT" sz="2400">
                <a:ea typeface="Calibri" panose="020F0502020204030204"/>
                <a:cs typeface="Calibri" panose="020F0502020204030204"/>
              </a:rPr>
              <a:t> to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other</a:t>
            </a:r>
            <a:r>
              <a:rPr lang="it-IT" sz="240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entities</a:t>
            </a:r>
            <a:endParaRPr lang="it-IT" sz="2400">
              <a:ea typeface="Calibri"/>
              <a:cs typeface="Calibri"/>
            </a:endParaRPr>
          </a:p>
          <a:p>
            <a:pPr marL="342900" indent="-342900"/>
            <a:r>
              <a:rPr lang="it-IT" sz="2400">
                <a:ea typeface="Calibri"/>
                <a:cs typeface="Calibri"/>
              </a:rPr>
              <a:t>No pressure to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buy</a:t>
            </a:r>
            <a:r>
              <a:rPr lang="it-IT" sz="2400">
                <a:ea typeface="Calibri" panose="020F0502020204030204"/>
                <a:cs typeface="Calibri" panose="020F0502020204030204"/>
              </a:rPr>
              <a:t> credits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if</a:t>
            </a:r>
            <a:r>
              <a:rPr lang="it-IT" sz="2400">
                <a:ea typeface="Calibri" panose="020F0502020204030204"/>
                <a:cs typeface="Calibri" panose="020F0502020204030204"/>
              </a:rPr>
              <a:t> the baseline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sz="240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exceeded</a:t>
            </a:r>
            <a:endParaRPr lang="it-IT" sz="2400">
              <a:ea typeface="Calibri"/>
              <a:cs typeface="Calibri"/>
            </a:endParaRPr>
          </a:p>
          <a:p>
            <a:pPr marL="342900" indent="-342900"/>
            <a:r>
              <a:rPr lang="it-IT" sz="2400" err="1">
                <a:ea typeface="Calibri" panose="020F0502020204030204"/>
                <a:cs typeface="Calibri" panose="020F0502020204030204"/>
              </a:rPr>
              <a:t>Incentivizes</a:t>
            </a:r>
            <a:r>
              <a:rPr lang="it-IT" sz="2400">
                <a:ea typeface="Calibri" panose="020F0502020204030204"/>
                <a:cs typeface="Calibri" panose="020F0502020204030204"/>
              </a:rPr>
              <a:t> the switch to low-carbon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alternatives</a:t>
            </a:r>
            <a:endParaRPr lang="it-IT" sz="24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20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2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106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Kyoto Protocol</a:t>
            </a:r>
            <a:endParaRPr lang="it-IT" sz="5400"/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0" r="34352" b="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3600" dirty="0">
                <a:ea typeface="Calibri" panose="020F0502020204030204"/>
                <a:cs typeface="Calibri" panose="020F0502020204030204"/>
              </a:rPr>
              <a:t>The Kyoto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Protocol</a:t>
            </a:r>
            <a:r>
              <a:rPr lang="it-IT" sz="3600" dirty="0">
                <a:ea typeface="Calibri" panose="020F0502020204030204"/>
                <a:cs typeface="Calibri" panose="020F0502020204030204"/>
              </a:rPr>
              <a:t>,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which</a:t>
            </a:r>
            <a:r>
              <a:rPr lang="it-IT" sz="3600" dirty="0">
                <a:ea typeface="Calibri" panose="020F0502020204030204"/>
                <a:cs typeface="Calibri" panose="020F0502020204030204"/>
              </a:rPr>
              <a:t> follows the United Nations Framework Convention on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Climate</a:t>
            </a:r>
            <a:r>
              <a:rPr lang="it-IT" sz="36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Change</a:t>
            </a:r>
            <a:r>
              <a:rPr lang="it-IT" sz="3600" dirty="0">
                <a:ea typeface="Calibri" panose="020F0502020204030204"/>
                <a:cs typeface="Calibri" panose="020F0502020204030204"/>
              </a:rPr>
              <a:t> (UNFCCC), </a:t>
            </a:r>
            <a:r>
              <a:rPr lang="it-IT" sz="360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sz="36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b="1" dirty="0">
                <a:ea typeface="Calibri" panose="020F0502020204030204"/>
                <a:cs typeface="Calibri" panose="020F0502020204030204"/>
              </a:rPr>
              <a:t>one of the </a:t>
            </a:r>
            <a:r>
              <a:rPr lang="it-IT" sz="3600" b="1" err="1">
                <a:ea typeface="Calibri" panose="020F0502020204030204"/>
                <a:cs typeface="Calibri" panose="020F0502020204030204"/>
              </a:rPr>
              <a:t>most</a:t>
            </a:r>
            <a:r>
              <a:rPr lang="it-IT" sz="36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b="1" err="1">
                <a:ea typeface="Calibri" panose="020F0502020204030204"/>
                <a:cs typeface="Calibri" panose="020F0502020204030204"/>
              </a:rPr>
              <a:t>important</a:t>
            </a:r>
            <a:r>
              <a:rPr lang="it-IT" sz="3600" b="1" dirty="0">
                <a:ea typeface="Calibri" panose="020F0502020204030204"/>
                <a:cs typeface="Calibri" panose="020F0502020204030204"/>
              </a:rPr>
              <a:t> international </a:t>
            </a:r>
            <a:r>
              <a:rPr lang="it-IT" sz="3600" b="1" err="1">
                <a:ea typeface="Calibri" panose="020F0502020204030204"/>
                <a:cs typeface="Calibri" panose="020F0502020204030204"/>
              </a:rPr>
              <a:t>legal</a:t>
            </a:r>
            <a:r>
              <a:rPr lang="it-IT" sz="36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b="1" err="1">
                <a:ea typeface="Calibri" panose="020F0502020204030204"/>
                <a:cs typeface="Calibri" panose="020F0502020204030204"/>
              </a:rPr>
              <a:t>instruments</a:t>
            </a:r>
            <a:r>
              <a:rPr lang="it-IT" sz="3600" b="1" dirty="0">
                <a:ea typeface="Calibri" panose="020F0502020204030204"/>
                <a:cs typeface="Calibri" panose="020F0502020204030204"/>
              </a:rPr>
              <a:t> to </a:t>
            </a:r>
            <a:r>
              <a:rPr lang="it-IT" sz="3600" b="1" err="1">
                <a:ea typeface="Calibri" panose="020F0502020204030204"/>
                <a:cs typeface="Calibri" panose="020F0502020204030204"/>
              </a:rPr>
              <a:t>combat</a:t>
            </a:r>
            <a:r>
              <a:rPr lang="it-IT" sz="36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b="1" err="1">
                <a:ea typeface="Calibri" panose="020F0502020204030204"/>
                <a:cs typeface="Calibri" panose="020F0502020204030204"/>
              </a:rPr>
              <a:t>climate</a:t>
            </a:r>
            <a:r>
              <a:rPr lang="it-IT" sz="36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600" b="1" err="1">
                <a:ea typeface="Calibri" panose="020F0502020204030204"/>
                <a:cs typeface="Calibri" panose="020F0502020204030204"/>
              </a:rPr>
              <a:t>change</a:t>
            </a:r>
            <a:r>
              <a:rPr lang="it-IT" sz="3600" b="1" dirty="0">
                <a:ea typeface="Calibri" panose="020F0502020204030204"/>
                <a:cs typeface="Calibri" panose="020F0502020204030204"/>
              </a:rPr>
              <a:t>.</a:t>
            </a:r>
            <a:r>
              <a:rPr lang="it-IT" sz="3600" dirty="0">
                <a:ea typeface="Calibri" panose="020F0502020204030204"/>
                <a:cs typeface="Calibri" panose="020F0502020204030204"/>
              </a:rPr>
              <a:t> </a:t>
            </a:r>
            <a:endParaRPr lang="it-IT" sz="24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639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Kyoto Protocol</a:t>
            </a:r>
            <a:endParaRPr lang="it-IT" sz="5400"/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0" r="34352" b="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3200" err="1">
                <a:ea typeface="Calibri" panose="020F0502020204030204"/>
                <a:cs typeface="Calibri" panose="020F0502020204030204"/>
              </a:rPr>
              <a:t>It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the first international agreement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contains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the commitments of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industrialized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countries to reduce the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of some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greenhouse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gases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,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responsible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for global warming.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It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was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adopted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in Kyoto, Japan on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December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11, 1997 and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entered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into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force on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February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16, 2005.</a:t>
            </a:r>
          </a:p>
        </p:txBody>
      </p:sp>
    </p:spTree>
    <p:extLst>
      <p:ext uri="{BB962C8B-B14F-4D97-AF65-F5344CB8AC3E}">
        <p14:creationId xmlns:p14="http://schemas.microsoft.com/office/powerpoint/2010/main" val="3948152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Kyoto Protocol</a:t>
            </a:r>
            <a:endParaRPr lang="it-IT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200">
                <a:ea typeface="Calibri" panose="020F0502020204030204"/>
                <a:cs typeface="Calibri" panose="020F0502020204030204"/>
              </a:rPr>
              <a:t>The Kyoto Protocol concerns the emissions of six greenhouse gases:</a:t>
            </a:r>
            <a:endParaRPr lang="it-IT" sz="2200"/>
          </a:p>
          <a:p>
            <a:pPr marL="342900" indent="-342900"/>
            <a:r>
              <a:rPr lang="it-IT" sz="2200">
                <a:ea typeface="Calibri" panose="020F0502020204030204"/>
                <a:cs typeface="Calibri" panose="020F0502020204030204"/>
              </a:rPr>
              <a:t>carbon dioxide (CO2);</a:t>
            </a:r>
          </a:p>
          <a:p>
            <a:pPr marL="342900" indent="-342900"/>
            <a:r>
              <a:rPr lang="it-IT" sz="2200">
                <a:ea typeface="Calibri" panose="020F0502020204030204"/>
                <a:cs typeface="Calibri" panose="020F0502020204030204"/>
              </a:rPr>
              <a:t>methane (CH4);</a:t>
            </a:r>
          </a:p>
          <a:p>
            <a:pPr marL="342900" indent="-342900"/>
            <a:r>
              <a:rPr lang="it-IT" sz="2200">
                <a:ea typeface="Calibri" panose="020F0502020204030204"/>
                <a:cs typeface="Calibri" panose="020F0502020204030204"/>
              </a:rPr>
              <a:t>nitrous oxide (N2O);</a:t>
            </a:r>
          </a:p>
          <a:p>
            <a:pPr marL="342900" indent="-342900"/>
            <a:r>
              <a:rPr lang="it-IT" sz="2200">
                <a:ea typeface="Calibri" panose="020F0502020204030204"/>
                <a:cs typeface="Calibri" panose="020F0502020204030204"/>
              </a:rPr>
              <a:t>hydrofluorocarbons (HFC);</a:t>
            </a:r>
          </a:p>
          <a:p>
            <a:pPr marL="342900" indent="-342900"/>
            <a:r>
              <a:rPr lang="it-IT" sz="2200">
                <a:ea typeface="Calibri" panose="020F0502020204030204"/>
                <a:cs typeface="Calibri" panose="020F0502020204030204"/>
              </a:rPr>
              <a:t>perfluorocarbons (PFC);</a:t>
            </a:r>
          </a:p>
          <a:p>
            <a:pPr marL="342900" indent="-342900"/>
            <a:r>
              <a:rPr lang="it-IT" sz="2200">
                <a:ea typeface="Calibri" panose="020F0502020204030204"/>
                <a:cs typeface="Calibri" panose="020F0502020204030204"/>
              </a:rPr>
              <a:t>sulfur hexafluoride (SF6).</a:t>
            </a:r>
          </a:p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4" r="2082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54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Kyoto Protocol</a:t>
            </a:r>
            <a:endParaRPr lang="it-IT" sz="5400"/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2" r="34739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The </a:t>
            </a:r>
            <a:r>
              <a:rPr lang="it-IT" err="1">
                <a:ea typeface="Calibri" panose="020F0502020204030204"/>
                <a:cs typeface="Calibri" panose="020F0502020204030204"/>
              </a:rPr>
              <a:t>main</a:t>
            </a:r>
            <a:r>
              <a:rPr lang="it-IT">
                <a:ea typeface="Calibri" panose="020F0502020204030204"/>
                <a:cs typeface="Calibri" panose="020F0502020204030204"/>
              </a:rPr>
              <a:t> feature of the Kyoto </a:t>
            </a:r>
            <a:r>
              <a:rPr lang="it-IT" err="1">
                <a:ea typeface="Calibri" panose="020F0502020204030204"/>
                <a:cs typeface="Calibri" panose="020F0502020204030204"/>
              </a:rPr>
              <a:t>Protocol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is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it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establishes</a:t>
            </a:r>
            <a:r>
              <a:rPr lang="it-IT">
                <a:ea typeface="Calibri" panose="020F0502020204030204"/>
                <a:cs typeface="Calibri" panose="020F0502020204030204"/>
              </a:rPr>
              <a:t> 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binding</a:t>
            </a:r>
            <a:r>
              <a:rPr lang="it-IT" b="1">
                <a:ea typeface="Calibri" panose="020F0502020204030204"/>
                <a:cs typeface="Calibri" panose="020F0502020204030204"/>
              </a:rPr>
              <a:t> and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quantified</a:t>
            </a:r>
            <a:r>
              <a:rPr lang="it-IT" b="1">
                <a:ea typeface="Calibri" panose="020F0502020204030204"/>
                <a:cs typeface="Calibri" panose="020F0502020204030204"/>
              </a:rPr>
              <a:t> targets for the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limitation</a:t>
            </a:r>
            <a:r>
              <a:rPr lang="it-IT" b="1">
                <a:ea typeface="Calibri" panose="020F0502020204030204"/>
                <a:cs typeface="Calibri" panose="020F0502020204030204"/>
              </a:rPr>
              <a:t> and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reduction</a:t>
            </a:r>
            <a:r>
              <a:rPr lang="it-IT" b="1">
                <a:ea typeface="Calibri" panose="020F0502020204030204"/>
                <a:cs typeface="Calibri" panose="020F0502020204030204"/>
              </a:rPr>
              <a:t> of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greenhouse</a:t>
            </a:r>
            <a:r>
              <a:rPr lang="it-IT" b="1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gase</a:t>
            </a:r>
            <a:r>
              <a:rPr lang="it-IT" err="1">
                <a:ea typeface="Calibri" panose="020F0502020204030204"/>
                <a:cs typeface="Calibri" panose="020F0502020204030204"/>
              </a:rPr>
              <a:t>s</a:t>
            </a:r>
            <a:r>
              <a:rPr lang="it-IT">
                <a:ea typeface="Calibri" panose="020F0502020204030204"/>
                <a:cs typeface="Calibri" panose="020F0502020204030204"/>
              </a:rPr>
              <a:t> in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ratifying</a:t>
            </a:r>
            <a:r>
              <a:rPr lang="it-IT">
                <a:ea typeface="Calibri" panose="020F0502020204030204"/>
                <a:cs typeface="Calibri" panose="020F0502020204030204"/>
              </a:rPr>
              <a:t> countries, or </a:t>
            </a:r>
            <a:r>
              <a:rPr lang="it-IT" err="1">
                <a:ea typeface="Calibri" panose="020F0502020204030204"/>
                <a:cs typeface="Calibri" panose="020F0502020204030204"/>
              </a:rPr>
              <a:t>rather</a:t>
            </a:r>
            <a:r>
              <a:rPr lang="it-IT">
                <a:ea typeface="Calibri" panose="020F0502020204030204"/>
                <a:cs typeface="Calibri" panose="020F0502020204030204"/>
              </a:rPr>
              <a:t> the 37 </a:t>
            </a:r>
            <a:r>
              <a:rPr lang="it-IT" err="1">
                <a:ea typeface="Calibri" panose="020F0502020204030204"/>
                <a:cs typeface="Calibri" panose="020F0502020204030204"/>
              </a:rPr>
              <a:t>industrialized</a:t>
            </a:r>
            <a:r>
              <a:rPr lang="it-IT">
                <a:ea typeface="Calibri" panose="020F0502020204030204"/>
                <a:cs typeface="Calibri" panose="020F0502020204030204"/>
              </a:rPr>
              <a:t> countries and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European</a:t>
            </a:r>
            <a:r>
              <a:rPr lang="it-IT">
                <a:ea typeface="Calibri" panose="020F0502020204030204"/>
                <a:cs typeface="Calibri" panose="020F0502020204030204"/>
              </a:rPr>
              <a:t> Community. </a:t>
            </a:r>
            <a:endParaRPr lang="it-IT" sz="2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6255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Kyoto Protocol</a:t>
            </a:r>
            <a:endParaRPr lang="it-IT" sz="5400"/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2" r="34739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The </a:t>
            </a:r>
            <a:r>
              <a:rPr lang="it-IT" err="1">
                <a:ea typeface="Calibri" panose="020F0502020204030204"/>
                <a:cs typeface="Calibri" panose="020F0502020204030204"/>
              </a:rPr>
              <a:t>industrialized</a:t>
            </a:r>
            <a:r>
              <a:rPr lang="it-IT">
                <a:ea typeface="Calibri" panose="020F0502020204030204"/>
                <a:cs typeface="Calibri" panose="020F0502020204030204"/>
              </a:rPr>
              <a:t> countries (</a:t>
            </a:r>
            <a:r>
              <a:rPr lang="it-IT" err="1">
                <a:ea typeface="Calibri" panose="020F0502020204030204"/>
                <a:cs typeface="Calibri" panose="020F0502020204030204"/>
              </a:rPr>
              <a:t>listed</a:t>
            </a:r>
            <a:r>
              <a:rPr lang="it-IT">
                <a:ea typeface="Calibri" panose="020F0502020204030204"/>
                <a:cs typeface="Calibri" panose="020F0502020204030204"/>
              </a:rPr>
              <a:t> in </a:t>
            </a:r>
            <a:r>
              <a:rPr lang="it-IT" err="1">
                <a:ea typeface="Calibri" panose="020F0502020204030204"/>
                <a:cs typeface="Calibri" panose="020F0502020204030204"/>
              </a:rPr>
              <a:t>Annex</a:t>
            </a:r>
            <a:r>
              <a:rPr lang="it-IT">
                <a:ea typeface="Calibri" panose="020F0502020204030204"/>
                <a:cs typeface="Calibri" panose="020F0502020204030204"/>
              </a:rPr>
              <a:t> I of the UNFCCC), </a:t>
            </a:r>
            <a:r>
              <a:rPr lang="it-IT" err="1">
                <a:ea typeface="Calibri" panose="020F0502020204030204"/>
                <a:cs typeface="Calibri" panose="020F0502020204030204"/>
              </a:rPr>
              <a:t>recognized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as</a:t>
            </a:r>
            <a:r>
              <a:rPr lang="it-IT" b="1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being</a:t>
            </a:r>
            <a:r>
              <a:rPr lang="it-IT" b="1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responsible</a:t>
            </a:r>
            <a:r>
              <a:rPr lang="it-IT" b="1">
                <a:ea typeface="Calibri" panose="020F0502020204030204"/>
                <a:cs typeface="Calibri" panose="020F0502020204030204"/>
              </a:rPr>
              <a:t> for the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levels</a:t>
            </a:r>
            <a:r>
              <a:rPr lang="it-IT" b="1">
                <a:ea typeface="Calibri" panose="020F0502020204030204"/>
                <a:cs typeface="Calibri" panose="020F0502020204030204"/>
              </a:rPr>
              <a:t> of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greenhouse</a:t>
            </a:r>
            <a:r>
              <a:rPr lang="it-IT" b="1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gases</a:t>
            </a:r>
            <a:r>
              <a:rPr lang="it-IT" b="1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concentration</a:t>
            </a:r>
            <a:r>
              <a:rPr lang="it-IT" b="1">
                <a:ea typeface="Calibri" panose="020F0502020204030204"/>
                <a:cs typeface="Calibri" panose="020F0502020204030204"/>
              </a:rPr>
              <a:t> in the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atmosphere</a:t>
            </a:r>
            <a:r>
              <a:rPr lang="it-IT"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ea typeface="Calibri" panose="020F0502020204030204"/>
                <a:cs typeface="Calibri" panose="020F0502020204030204"/>
              </a:rPr>
              <a:t>undertook</a:t>
            </a:r>
            <a:r>
              <a:rPr lang="it-IT">
                <a:ea typeface="Calibri" panose="020F0502020204030204"/>
                <a:cs typeface="Calibri" panose="020F0502020204030204"/>
              </a:rPr>
              <a:t> to reduce </a:t>
            </a:r>
            <a:r>
              <a:rPr lang="it-IT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greenhouse</a:t>
            </a:r>
            <a:r>
              <a:rPr lang="it-IT">
                <a:ea typeface="Calibri" panose="020F0502020204030204"/>
                <a:cs typeface="Calibri" panose="020F0502020204030204"/>
              </a:rPr>
              <a:t> gas </a:t>
            </a:r>
            <a:r>
              <a:rPr lang="it-IT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ea typeface="Calibri" panose="020F0502020204030204"/>
                <a:cs typeface="Calibri" panose="020F0502020204030204"/>
              </a:rPr>
              <a:t>, in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period</a:t>
            </a:r>
            <a:r>
              <a:rPr lang="it-IT">
                <a:ea typeface="Calibri" panose="020F0502020204030204"/>
                <a:cs typeface="Calibri" panose="020F0502020204030204"/>
              </a:rPr>
              <a:t> 2008-2012, by </a:t>
            </a:r>
            <a:r>
              <a:rPr lang="it-IT" err="1">
                <a:ea typeface="Calibri" panose="020F0502020204030204"/>
                <a:cs typeface="Calibri" panose="020F0502020204030204"/>
              </a:rPr>
              <a:t>at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least</a:t>
            </a:r>
            <a:r>
              <a:rPr lang="it-IT">
                <a:ea typeface="Calibri" panose="020F0502020204030204"/>
                <a:cs typeface="Calibri" panose="020F0502020204030204"/>
              </a:rPr>
              <a:t> 5% </a:t>
            </a:r>
            <a:r>
              <a:rPr lang="it-IT" err="1">
                <a:ea typeface="Calibri" panose="020F0502020204030204"/>
                <a:cs typeface="Calibri" panose="020F0502020204030204"/>
              </a:rPr>
              <a:t>compared</a:t>
            </a:r>
            <a:r>
              <a:rPr lang="it-IT">
                <a:ea typeface="Calibri" panose="020F0502020204030204"/>
                <a:cs typeface="Calibri" panose="020F0502020204030204"/>
              </a:rPr>
              <a:t> to 1990 </a:t>
            </a:r>
            <a:r>
              <a:rPr lang="it-IT" err="1">
                <a:ea typeface="Calibri" panose="020F0502020204030204"/>
                <a:cs typeface="Calibri" panose="020F0502020204030204"/>
              </a:rPr>
              <a:t>levels</a:t>
            </a:r>
            <a:r>
              <a:rPr lang="it-IT">
                <a:ea typeface="Calibri" panose="020F0502020204030204"/>
                <a:cs typeface="Calibri" panose="020F0502020204030204"/>
              </a:rPr>
              <a:t>.</a:t>
            </a:r>
            <a:endParaRPr lang="it-IT"/>
          </a:p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834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7FD56C-7AEE-42E3-B792-2DD4E92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it-IT" sz="3400">
                <a:ea typeface="Calibri Light"/>
                <a:cs typeface="Calibri Light"/>
              </a:rPr>
              <a:t>TRADABLE PERMIT SCHEMES</a:t>
            </a:r>
            <a:endParaRPr lang="it-IT" sz="34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99F33D-2427-098C-AB71-F442D476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In </a:t>
            </a:r>
            <a:r>
              <a:rPr lang="it-IT" err="1">
                <a:ea typeface="Calibri" panose="020F0502020204030204"/>
                <a:cs typeface="Calibri" panose="020F0502020204030204"/>
              </a:rPr>
              <a:t>principle</a:t>
            </a:r>
            <a:r>
              <a:rPr lang="it-IT"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ea typeface="Calibri" panose="020F0502020204030204"/>
                <a:cs typeface="Calibri" panose="020F0502020204030204"/>
              </a:rPr>
              <a:t>such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schemes</a:t>
            </a:r>
            <a:r>
              <a:rPr lang="it-IT">
                <a:ea typeface="Calibri" panose="020F0502020204030204"/>
                <a:cs typeface="Calibri" panose="020F0502020204030204"/>
              </a:rPr>
              <a:t> can </a:t>
            </a:r>
            <a:r>
              <a:rPr lang="it-IT" err="1">
                <a:ea typeface="Calibri" panose="020F0502020204030204"/>
                <a:cs typeface="Calibri" panose="020F0502020204030204"/>
              </a:rPr>
              <a:t>allow</a:t>
            </a:r>
            <a:r>
              <a:rPr lang="it-IT">
                <a:ea typeface="Calibri" panose="020F0502020204030204"/>
                <a:cs typeface="Calibri" panose="020F0502020204030204"/>
              </a:rPr>
              <a:t> for </a:t>
            </a:r>
            <a:r>
              <a:rPr lang="it-IT" err="1">
                <a:ea typeface="Calibri" panose="020F0502020204030204"/>
                <a:cs typeface="Calibri" panose="020F0502020204030204"/>
              </a:rPr>
              <a:t>economic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development</a:t>
            </a:r>
            <a:r>
              <a:rPr lang="it-IT">
                <a:ea typeface="Calibri" panose="020F0502020204030204"/>
                <a:cs typeface="Calibri" panose="020F0502020204030204"/>
              </a:rPr>
              <a:t> to be </a:t>
            </a:r>
            <a:r>
              <a:rPr lang="it-IT" err="1">
                <a:ea typeface="Calibri" panose="020F0502020204030204"/>
                <a:cs typeface="Calibri" panose="020F0502020204030204"/>
              </a:rPr>
              <a:t>reconcilied</a:t>
            </a:r>
            <a:r>
              <a:rPr lang="it-IT">
                <a:ea typeface="Calibri" panose="020F0502020204030204"/>
                <a:cs typeface="Calibri" panose="020F0502020204030204"/>
              </a:rPr>
              <a:t> with </a:t>
            </a:r>
            <a:r>
              <a:rPr lang="it-IT" err="1">
                <a:ea typeface="Calibri" panose="020F0502020204030204"/>
                <a:cs typeface="Calibri" panose="020F0502020204030204"/>
              </a:rPr>
              <a:t>environmental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protection</a:t>
            </a:r>
            <a:r>
              <a:rPr lang="it-IT">
                <a:ea typeface="Calibri" panose="020F0502020204030204"/>
                <a:cs typeface="Calibri" panose="020F0502020204030204"/>
              </a:rPr>
              <a:t>, by </a:t>
            </a:r>
            <a:r>
              <a:rPr lang="it-IT" err="1">
                <a:ea typeface="Calibri" panose="020F0502020204030204"/>
                <a:cs typeface="Calibri" panose="020F0502020204030204"/>
              </a:rPr>
              <a:t>allowing</a:t>
            </a:r>
            <a:r>
              <a:rPr lang="it-IT">
                <a:ea typeface="Calibri" panose="020F0502020204030204"/>
                <a:cs typeface="Calibri" panose="020F0502020204030204"/>
              </a:rPr>
              <a:t> new industrial activities in the area </a:t>
            </a:r>
            <a:r>
              <a:rPr lang="it-IT" err="1">
                <a:ea typeface="Calibri" panose="020F0502020204030204"/>
                <a:cs typeface="Calibri" panose="020F0502020204030204"/>
              </a:rPr>
              <a:t>covered</a:t>
            </a:r>
            <a:r>
              <a:rPr lang="it-IT">
                <a:ea typeface="Calibri" panose="020F0502020204030204"/>
                <a:cs typeface="Calibri" panose="020F0502020204030204"/>
              </a:rPr>
              <a:t> by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scheme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without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necessarily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increasing</a:t>
            </a:r>
            <a:r>
              <a:rPr lang="it-IT">
                <a:ea typeface="Calibri" panose="020F0502020204030204"/>
                <a:cs typeface="Calibri" panose="020F0502020204030204"/>
              </a:rPr>
              <a:t>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total</a:t>
            </a:r>
            <a:r>
              <a:rPr lang="it-IT">
                <a:ea typeface="Calibri" panose="020F0502020204030204"/>
                <a:cs typeface="Calibri" panose="020F0502020204030204"/>
              </a:rPr>
              <a:t> volume of </a:t>
            </a:r>
            <a:r>
              <a:rPr lang="it-IT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ea typeface="Calibri" panose="020F0502020204030204"/>
                <a:cs typeface="Calibri" panose="020F0502020204030204"/>
              </a:rPr>
              <a:t> from </a:t>
            </a:r>
            <a:r>
              <a:rPr lang="it-IT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>
                <a:ea typeface="Calibri" panose="020F0502020204030204"/>
                <a:cs typeface="Calibri" panose="020F0502020204030204"/>
              </a:rPr>
              <a:t> area.</a:t>
            </a:r>
          </a:p>
        </p:txBody>
      </p:sp>
      <p:pic>
        <p:nvPicPr>
          <p:cNvPr id="5" name="Picture 4" descr="Pipes over the sea">
            <a:extLst>
              <a:ext uri="{FF2B5EF4-FFF2-40B4-BE49-F238E27FC236}">
                <a16:creationId xmlns:a16="http://schemas.microsoft.com/office/drawing/2014/main" id="{679D88BE-BD11-6DC4-ED86-5F217115C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27" r="23752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500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Kyoto Protocol</a:t>
            </a:r>
            <a:endParaRPr lang="it-IT" sz="5400"/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200" dirty="0">
                <a:ea typeface="Calibri"/>
                <a:cs typeface="Calibri"/>
              </a:rPr>
              <a:t>The Kyoto </a:t>
            </a:r>
            <a:r>
              <a:rPr lang="it-IT" sz="2200" err="1">
                <a:ea typeface="Calibri"/>
                <a:cs typeface="Calibri"/>
              </a:rPr>
              <a:t>Protocol</a:t>
            </a:r>
            <a:r>
              <a:rPr lang="it-IT" sz="2200" dirty="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requires</a:t>
            </a:r>
            <a:r>
              <a:rPr lang="it-IT" sz="2200" dirty="0">
                <a:ea typeface="Calibri"/>
                <a:cs typeface="Calibri"/>
              </a:rPr>
              <a:t> countries </a:t>
            </a:r>
            <a:r>
              <a:rPr lang="it-IT" sz="2200" b="1" dirty="0">
                <a:ea typeface="Calibri"/>
                <a:cs typeface="Calibri"/>
              </a:rPr>
              <a:t>to </a:t>
            </a:r>
            <a:r>
              <a:rPr lang="it-IT" sz="2200" b="1" err="1">
                <a:ea typeface="Calibri"/>
                <a:cs typeface="Calibri"/>
              </a:rPr>
              <a:t>achieve</a:t>
            </a:r>
            <a:r>
              <a:rPr lang="it-IT" sz="2200" b="1" dirty="0">
                <a:ea typeface="Calibri"/>
                <a:cs typeface="Calibri"/>
              </a:rPr>
              <a:t> </a:t>
            </a:r>
            <a:r>
              <a:rPr lang="it-IT" sz="2200" b="1" err="1">
                <a:ea typeface="Calibri"/>
                <a:cs typeface="Calibri"/>
              </a:rPr>
              <a:t>their</a:t>
            </a:r>
            <a:r>
              <a:rPr lang="it-IT" sz="2200" b="1" dirty="0">
                <a:ea typeface="Calibri"/>
                <a:cs typeface="Calibri"/>
              </a:rPr>
              <a:t> </a:t>
            </a:r>
            <a:r>
              <a:rPr lang="it-IT" sz="2200" b="1" err="1">
                <a:ea typeface="Calibri"/>
                <a:cs typeface="Calibri"/>
              </a:rPr>
              <a:t>reduction</a:t>
            </a:r>
            <a:r>
              <a:rPr lang="it-IT" sz="2200" b="1" dirty="0">
                <a:ea typeface="Calibri"/>
                <a:cs typeface="Calibri"/>
              </a:rPr>
              <a:t> targets </a:t>
            </a:r>
            <a:r>
              <a:rPr lang="it-IT" sz="2200" b="1" err="1">
                <a:ea typeface="Calibri"/>
                <a:cs typeface="Calibri"/>
              </a:rPr>
              <a:t>primarily</a:t>
            </a:r>
            <a:r>
              <a:rPr lang="it-IT" sz="2200" b="1" dirty="0">
                <a:ea typeface="Calibri"/>
                <a:cs typeface="Calibri"/>
              </a:rPr>
              <a:t> </a:t>
            </a:r>
            <a:r>
              <a:rPr lang="it-IT" sz="2200" b="1" err="1">
                <a:ea typeface="Calibri"/>
                <a:cs typeface="Calibri"/>
              </a:rPr>
              <a:t>through</a:t>
            </a:r>
            <a:r>
              <a:rPr lang="it-IT" sz="2200" b="1" dirty="0">
                <a:ea typeface="Calibri"/>
                <a:cs typeface="Calibri"/>
              </a:rPr>
              <a:t> national </a:t>
            </a:r>
            <a:r>
              <a:rPr lang="it-IT" sz="2200" b="1" err="1">
                <a:ea typeface="Calibri"/>
                <a:cs typeface="Calibri"/>
              </a:rPr>
              <a:t>measures</a:t>
            </a:r>
            <a:r>
              <a:rPr lang="it-IT" sz="2200" b="1" dirty="0">
                <a:ea typeface="Calibri"/>
                <a:cs typeface="Calibri"/>
              </a:rPr>
              <a:t>.</a:t>
            </a:r>
            <a:r>
              <a:rPr lang="it-IT" sz="2200" dirty="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However</a:t>
            </a:r>
            <a:r>
              <a:rPr lang="it-IT" sz="2200" dirty="0">
                <a:ea typeface="Calibri"/>
                <a:cs typeface="Calibri"/>
              </a:rPr>
              <a:t>, the </a:t>
            </a:r>
            <a:r>
              <a:rPr lang="it-IT" sz="2200" err="1">
                <a:ea typeface="Calibri"/>
                <a:cs typeface="Calibri"/>
              </a:rPr>
              <a:t>protocol</a:t>
            </a:r>
            <a:r>
              <a:rPr lang="it-IT" sz="2200" dirty="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allows</a:t>
            </a:r>
            <a:r>
              <a:rPr lang="it-IT" sz="2200" dirty="0">
                <a:ea typeface="Calibri"/>
                <a:cs typeface="Calibri"/>
              </a:rPr>
              <a:t> to reduce </a:t>
            </a:r>
            <a:r>
              <a:rPr lang="it-IT" sz="2200" err="1">
                <a:ea typeface="Calibri"/>
                <a:cs typeface="Calibri"/>
              </a:rPr>
              <a:t>greenhouse</a:t>
            </a:r>
            <a:r>
              <a:rPr lang="it-IT" sz="2200" dirty="0">
                <a:ea typeface="Calibri"/>
                <a:cs typeface="Calibri"/>
              </a:rPr>
              <a:t> gas </a:t>
            </a:r>
            <a:r>
              <a:rPr lang="it-IT" sz="2200" err="1">
                <a:ea typeface="Calibri"/>
                <a:cs typeface="Calibri"/>
              </a:rPr>
              <a:t>emissions</a:t>
            </a:r>
            <a:r>
              <a:rPr lang="it-IT" sz="2200" dirty="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through</a:t>
            </a:r>
            <a:r>
              <a:rPr lang="it-IT" sz="2200" dirty="0">
                <a:ea typeface="Calibri"/>
                <a:cs typeface="Calibri"/>
              </a:rPr>
              <a:t> market-</a:t>
            </a:r>
            <a:r>
              <a:rPr lang="it-IT" sz="2200" err="1">
                <a:ea typeface="Calibri"/>
                <a:cs typeface="Calibri"/>
              </a:rPr>
              <a:t>based</a:t>
            </a:r>
            <a:r>
              <a:rPr lang="it-IT" sz="2200" dirty="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mechanisms</a:t>
            </a:r>
            <a:r>
              <a:rPr lang="it-IT" sz="2200" dirty="0">
                <a:ea typeface="Calibri"/>
                <a:cs typeface="Calibri"/>
              </a:rPr>
              <a:t>, the so-</a:t>
            </a:r>
            <a:r>
              <a:rPr lang="it-IT" sz="2200" err="1">
                <a:ea typeface="Calibri"/>
                <a:cs typeface="Calibri"/>
              </a:rPr>
              <a:t>called</a:t>
            </a:r>
            <a:r>
              <a:rPr lang="it-IT" sz="2200" dirty="0">
                <a:ea typeface="Calibri"/>
                <a:cs typeface="Calibri"/>
              </a:rPr>
              <a:t> "</a:t>
            </a:r>
            <a:r>
              <a:rPr lang="it-IT" sz="2200" err="1">
                <a:ea typeface="Calibri"/>
                <a:cs typeface="Calibri"/>
              </a:rPr>
              <a:t>Flexible</a:t>
            </a:r>
            <a:r>
              <a:rPr lang="it-IT" sz="2200" dirty="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Mechanisms</a:t>
            </a:r>
            <a:r>
              <a:rPr lang="it-IT" sz="2200" dirty="0">
                <a:ea typeface="Calibri"/>
                <a:cs typeface="Calibri"/>
              </a:rPr>
              <a:t>". </a:t>
            </a:r>
            <a:endParaRPr lang="it-IT" dirty="0"/>
          </a:p>
          <a:p>
            <a:pPr marL="0" indent="0" algn="just">
              <a:buNone/>
            </a:pPr>
            <a:r>
              <a:rPr lang="it-IT" sz="2200" b="1" dirty="0">
                <a:ea typeface="Calibri"/>
                <a:cs typeface="Calibri"/>
              </a:rPr>
              <a:t>  </a:t>
            </a:r>
            <a:r>
              <a:rPr lang="it-IT" sz="2200" b="1" dirty="0" err="1">
                <a:ea typeface="Calibri"/>
                <a:cs typeface="Calibri"/>
              </a:rPr>
              <a:t>These</a:t>
            </a:r>
            <a:r>
              <a:rPr lang="it-IT" sz="2200" b="1" dirty="0">
                <a:ea typeface="Calibri"/>
                <a:cs typeface="Calibri"/>
              </a:rPr>
              <a:t> are:</a:t>
            </a:r>
            <a:endParaRPr lang="it-IT" dirty="0"/>
          </a:p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" r="192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9681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it-IT" sz="3200">
                <a:ea typeface="Calibri Light"/>
                <a:cs typeface="Calibri Light"/>
              </a:rPr>
              <a:t>The Kyoto Protocol</a:t>
            </a:r>
            <a:endParaRPr lang="it-IT" sz="32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219307" cy="35374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b="1">
                <a:ea typeface="Calibri"/>
                <a:cs typeface="Calibri"/>
              </a:rPr>
              <a:t>International </a:t>
            </a:r>
            <a:r>
              <a:rPr lang="it-IT" sz="2400" b="1" err="1">
                <a:ea typeface="Calibri"/>
                <a:cs typeface="Calibri"/>
              </a:rPr>
              <a:t>Emission</a:t>
            </a:r>
            <a:r>
              <a:rPr lang="it-IT" sz="2400" b="1">
                <a:ea typeface="Calibri"/>
                <a:cs typeface="Calibri"/>
              </a:rPr>
              <a:t> Trading (ET): </a:t>
            </a:r>
            <a:r>
              <a:rPr lang="it-IT" sz="2400" err="1">
                <a:ea typeface="Calibri"/>
                <a:cs typeface="Calibri"/>
              </a:rPr>
              <a:t>allows</a:t>
            </a:r>
            <a:r>
              <a:rPr lang="it-IT" sz="2400">
                <a:ea typeface="Calibri"/>
                <a:cs typeface="Calibri"/>
              </a:rPr>
              <a:t> the </a:t>
            </a:r>
            <a:r>
              <a:rPr lang="it-IT" sz="2400" err="1">
                <a:ea typeface="Calibri"/>
                <a:cs typeface="Calibri"/>
              </a:rPr>
              <a:t>exchange</a:t>
            </a:r>
            <a:r>
              <a:rPr lang="it-IT" sz="2400">
                <a:ea typeface="Calibri"/>
                <a:cs typeface="Calibri"/>
              </a:rPr>
              <a:t> of </a:t>
            </a:r>
            <a:r>
              <a:rPr lang="it-IT" sz="2400" err="1">
                <a:ea typeface="Calibri"/>
                <a:cs typeface="Calibri"/>
              </a:rPr>
              <a:t>emission</a:t>
            </a:r>
            <a:r>
              <a:rPr lang="it-IT" sz="2400">
                <a:ea typeface="Calibri"/>
                <a:cs typeface="Calibri"/>
              </a:rPr>
              <a:t> credits </a:t>
            </a:r>
            <a:r>
              <a:rPr lang="it-IT" sz="2400" err="1">
                <a:ea typeface="Calibri"/>
                <a:cs typeface="Calibri"/>
              </a:rPr>
              <a:t>between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industrialized</a:t>
            </a:r>
            <a:r>
              <a:rPr lang="it-IT" sz="2400">
                <a:ea typeface="Calibri"/>
                <a:cs typeface="Calibri"/>
              </a:rPr>
              <a:t> Countries and </a:t>
            </a:r>
            <a:r>
              <a:rPr lang="it-IT" sz="2400" err="1">
                <a:ea typeface="Calibri"/>
                <a:cs typeface="Calibri"/>
              </a:rPr>
              <a:t>economies</a:t>
            </a:r>
            <a:r>
              <a:rPr lang="it-IT" sz="2400">
                <a:ea typeface="Calibri"/>
                <a:cs typeface="Calibri"/>
              </a:rPr>
              <a:t> in </a:t>
            </a:r>
            <a:r>
              <a:rPr lang="it-IT" sz="2400" err="1">
                <a:ea typeface="Calibri"/>
                <a:cs typeface="Calibri"/>
              </a:rPr>
              <a:t>transition</a:t>
            </a:r>
            <a:r>
              <a:rPr lang="it-IT" sz="2400">
                <a:ea typeface="Calibri"/>
                <a:cs typeface="Calibri"/>
              </a:rPr>
              <a:t>; a Country </a:t>
            </a:r>
            <a:r>
              <a:rPr lang="it-IT" sz="2400" err="1">
                <a:ea typeface="Calibri"/>
                <a:cs typeface="Calibri"/>
              </a:rPr>
              <a:t>that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has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achieved</a:t>
            </a:r>
            <a:r>
              <a:rPr lang="it-IT" sz="2400">
                <a:ea typeface="Calibri"/>
                <a:cs typeface="Calibri"/>
              </a:rPr>
              <a:t> a </a:t>
            </a:r>
            <a:r>
              <a:rPr lang="it-IT" sz="2400" err="1">
                <a:ea typeface="Calibri"/>
                <a:cs typeface="Calibri"/>
              </a:rPr>
              <a:t>decrease</a:t>
            </a:r>
            <a:r>
              <a:rPr lang="it-IT" sz="2400">
                <a:ea typeface="Calibri"/>
                <a:cs typeface="Calibri"/>
              </a:rPr>
              <a:t> in </a:t>
            </a:r>
            <a:r>
              <a:rPr lang="it-IT" sz="2400" err="1">
                <a:ea typeface="Calibri"/>
                <a:cs typeface="Calibri"/>
              </a:rPr>
              <a:t>its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greenhouse</a:t>
            </a:r>
            <a:r>
              <a:rPr lang="it-IT" sz="2400">
                <a:ea typeface="Calibri"/>
                <a:cs typeface="Calibri"/>
              </a:rPr>
              <a:t> gas </a:t>
            </a:r>
            <a:r>
              <a:rPr lang="it-IT" sz="2400" err="1">
                <a:ea typeface="Calibri"/>
                <a:cs typeface="Calibri"/>
              </a:rPr>
              <a:t>emissions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higher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than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its</a:t>
            </a:r>
            <a:r>
              <a:rPr lang="it-IT" sz="2400">
                <a:ea typeface="Calibri"/>
                <a:cs typeface="Calibri"/>
              </a:rPr>
              <a:t> target </a:t>
            </a:r>
            <a:r>
              <a:rPr lang="it-IT" sz="2400" b="1">
                <a:ea typeface="Calibri"/>
                <a:cs typeface="Calibri"/>
              </a:rPr>
              <a:t>can </a:t>
            </a:r>
            <a:r>
              <a:rPr lang="it-IT" sz="2400" b="1" err="1">
                <a:ea typeface="Calibri"/>
                <a:cs typeface="Calibri"/>
              </a:rPr>
              <a:t>thus</a:t>
            </a:r>
            <a:r>
              <a:rPr lang="it-IT" sz="2400" b="1">
                <a:ea typeface="Calibri"/>
                <a:cs typeface="Calibri"/>
              </a:rPr>
              <a:t> transfer (</a:t>
            </a:r>
            <a:r>
              <a:rPr lang="it-IT" sz="2400" b="1" err="1">
                <a:ea typeface="Calibri"/>
                <a:cs typeface="Calibri"/>
              </a:rPr>
              <a:t>using</a:t>
            </a:r>
            <a:r>
              <a:rPr lang="it-IT" sz="2400" b="1">
                <a:ea typeface="Calibri"/>
                <a:cs typeface="Calibri"/>
              </a:rPr>
              <a:t> ET) </a:t>
            </a:r>
            <a:r>
              <a:rPr lang="it-IT" sz="2400" b="1" err="1">
                <a:ea typeface="Calibri"/>
                <a:cs typeface="Calibri"/>
              </a:rPr>
              <a:t>these</a:t>
            </a:r>
            <a:r>
              <a:rPr lang="it-IT" sz="2400" b="1">
                <a:ea typeface="Calibri"/>
                <a:cs typeface="Calibri"/>
              </a:rPr>
              <a:t> "credits" to a Country </a:t>
            </a:r>
            <a:r>
              <a:rPr lang="it-IT" sz="2400" b="1" err="1">
                <a:ea typeface="Calibri"/>
                <a:cs typeface="Calibri"/>
              </a:rPr>
              <a:t>that</a:t>
            </a:r>
            <a:r>
              <a:rPr lang="it-IT" sz="2400" b="1">
                <a:ea typeface="Calibri"/>
                <a:cs typeface="Calibri"/>
              </a:rPr>
              <a:t>, on the </a:t>
            </a:r>
            <a:r>
              <a:rPr lang="it-IT" sz="2400" b="1" err="1">
                <a:ea typeface="Calibri"/>
                <a:cs typeface="Calibri"/>
              </a:rPr>
              <a:t>contrary</a:t>
            </a:r>
            <a:r>
              <a:rPr lang="it-IT" sz="2400" b="1">
                <a:ea typeface="Calibri"/>
                <a:cs typeface="Calibri"/>
              </a:rPr>
              <a:t>, </a:t>
            </a:r>
            <a:r>
              <a:rPr lang="it-IT" sz="2400" b="1" err="1">
                <a:ea typeface="Calibri"/>
                <a:cs typeface="Calibri"/>
              </a:rPr>
              <a:t>has</a:t>
            </a:r>
            <a:r>
              <a:rPr lang="it-IT" sz="2400" b="1">
                <a:ea typeface="Calibri"/>
                <a:cs typeface="Calibri"/>
              </a:rPr>
              <a:t> </a:t>
            </a:r>
            <a:r>
              <a:rPr lang="it-IT" sz="2400" b="1" err="1">
                <a:ea typeface="Calibri"/>
                <a:cs typeface="Calibri"/>
              </a:rPr>
              <a:t>not</a:t>
            </a:r>
            <a:r>
              <a:rPr lang="it-IT" sz="2400" b="1">
                <a:ea typeface="Calibri"/>
                <a:cs typeface="Calibri"/>
              </a:rPr>
              <a:t> </a:t>
            </a:r>
            <a:r>
              <a:rPr lang="it-IT" sz="2400" b="1" err="1">
                <a:ea typeface="Calibri"/>
                <a:cs typeface="Calibri"/>
              </a:rPr>
              <a:t>been</a:t>
            </a:r>
            <a:r>
              <a:rPr lang="it-IT" sz="2400" b="1">
                <a:ea typeface="Calibri"/>
                <a:cs typeface="Calibri"/>
              </a:rPr>
              <a:t> </a:t>
            </a:r>
            <a:r>
              <a:rPr lang="it-IT" sz="2400" b="1" err="1">
                <a:ea typeface="Calibri"/>
                <a:cs typeface="Calibri"/>
              </a:rPr>
              <a:t>able</a:t>
            </a:r>
            <a:r>
              <a:rPr lang="it-IT" sz="2400" b="1">
                <a:ea typeface="Calibri"/>
                <a:cs typeface="Calibri"/>
              </a:rPr>
              <a:t> to </a:t>
            </a:r>
            <a:r>
              <a:rPr lang="it-IT" sz="2400" b="1" err="1">
                <a:ea typeface="Calibri"/>
                <a:cs typeface="Calibri"/>
              </a:rPr>
              <a:t>meet</a:t>
            </a:r>
            <a:r>
              <a:rPr lang="it-IT" sz="2400" b="1">
                <a:ea typeface="Calibri"/>
                <a:cs typeface="Calibri"/>
              </a:rPr>
              <a:t> </a:t>
            </a:r>
            <a:r>
              <a:rPr lang="it-IT" sz="2400" b="1" err="1">
                <a:ea typeface="Calibri"/>
                <a:cs typeface="Calibri"/>
              </a:rPr>
              <a:t>its</a:t>
            </a:r>
            <a:r>
              <a:rPr lang="it-IT" sz="2400" b="1">
                <a:ea typeface="Calibri"/>
                <a:cs typeface="Calibri"/>
              </a:rPr>
              <a:t> </a:t>
            </a:r>
            <a:r>
              <a:rPr lang="it-IT" sz="2400" b="1" err="1">
                <a:ea typeface="Calibri"/>
                <a:cs typeface="Calibri"/>
              </a:rPr>
              <a:t>reduction</a:t>
            </a:r>
            <a:r>
              <a:rPr lang="it-IT" sz="2400" b="1">
                <a:ea typeface="Calibri"/>
                <a:cs typeface="Calibri"/>
              </a:rPr>
              <a:t> commitments </a:t>
            </a:r>
            <a:r>
              <a:rPr lang="it-IT" sz="2400" b="1" err="1">
                <a:ea typeface="Calibri"/>
                <a:cs typeface="Calibri"/>
              </a:rPr>
              <a:t>greenhouse</a:t>
            </a:r>
            <a:r>
              <a:rPr lang="it-IT" sz="2400" b="1">
                <a:ea typeface="Calibri"/>
                <a:cs typeface="Calibri"/>
              </a:rPr>
              <a:t> gas </a:t>
            </a:r>
            <a:r>
              <a:rPr lang="it-IT" sz="2400" b="1" err="1">
                <a:ea typeface="Calibri"/>
                <a:cs typeface="Calibri"/>
              </a:rPr>
              <a:t>emissions</a:t>
            </a:r>
            <a:r>
              <a:rPr lang="it-IT" sz="2400" b="1">
                <a:ea typeface="Calibri"/>
                <a:cs typeface="Calibri"/>
              </a:rPr>
              <a:t>;</a:t>
            </a:r>
          </a:p>
          <a:p>
            <a:pPr marL="0" indent="0">
              <a:buNone/>
            </a:pPr>
            <a:endParaRPr lang="it-IT" sz="2000">
              <a:ea typeface="Calibri"/>
              <a:cs typeface="Calibri"/>
            </a:endParaRPr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" r="19285"/>
          <a:stretch/>
        </p:blipFill>
        <p:spPr>
          <a:xfrm>
            <a:off x="7008019" y="1298716"/>
            <a:ext cx="4273463" cy="426056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266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295943"/>
          </a:xfrm>
        </p:spPr>
        <p:txBody>
          <a:bodyPr anchor="b">
            <a:normAutofit/>
          </a:bodyPr>
          <a:lstStyle/>
          <a:p>
            <a:r>
              <a:rPr lang="it-IT" sz="3200">
                <a:ea typeface="Calibri Light"/>
                <a:cs typeface="Calibri Light"/>
              </a:rPr>
              <a:t>The Kyoto Protocol</a:t>
            </a:r>
            <a:endParaRPr lang="it-IT" sz="32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102781"/>
            <a:ext cx="5219307" cy="39681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b="1" err="1">
                <a:ea typeface="Calibri"/>
                <a:cs typeface="Calibri"/>
              </a:rPr>
              <a:t>Clean</a:t>
            </a:r>
            <a:r>
              <a:rPr lang="it-IT" sz="2400" b="1">
                <a:ea typeface="Calibri"/>
                <a:cs typeface="Calibri"/>
              </a:rPr>
              <a:t> Development </a:t>
            </a:r>
            <a:r>
              <a:rPr lang="it-IT" sz="2400" b="1" err="1">
                <a:ea typeface="Calibri"/>
                <a:cs typeface="Calibri"/>
              </a:rPr>
              <a:t>Mechanism</a:t>
            </a:r>
            <a:r>
              <a:rPr lang="it-IT" sz="2400" b="1">
                <a:ea typeface="Calibri"/>
                <a:cs typeface="Calibri"/>
              </a:rPr>
              <a:t>-CDM: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allows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industrialized</a:t>
            </a:r>
            <a:r>
              <a:rPr lang="it-IT" sz="2400">
                <a:ea typeface="Calibri"/>
                <a:cs typeface="Calibri"/>
              </a:rPr>
              <a:t> and </a:t>
            </a:r>
            <a:r>
              <a:rPr lang="it-IT" sz="2400" err="1">
                <a:ea typeface="Calibri"/>
                <a:cs typeface="Calibri"/>
              </a:rPr>
              <a:t>economies</a:t>
            </a:r>
            <a:r>
              <a:rPr lang="it-IT" sz="2400">
                <a:ea typeface="Calibri"/>
                <a:cs typeface="Calibri"/>
              </a:rPr>
              <a:t> in </a:t>
            </a:r>
            <a:r>
              <a:rPr lang="it-IT" sz="2400" err="1">
                <a:ea typeface="Calibri"/>
                <a:cs typeface="Calibri"/>
              </a:rPr>
              <a:t>transition</a:t>
            </a:r>
            <a:r>
              <a:rPr lang="it-IT" sz="2400">
                <a:ea typeface="Calibri"/>
                <a:cs typeface="Calibri"/>
              </a:rPr>
              <a:t> Countrie</a:t>
            </a:r>
            <a:r>
              <a:rPr lang="it-IT" sz="2400" b="1">
                <a:ea typeface="Calibri"/>
                <a:cs typeface="Calibri"/>
              </a:rPr>
              <a:t>s to </a:t>
            </a:r>
            <a:r>
              <a:rPr lang="it-IT" sz="2400" b="1" err="1">
                <a:ea typeface="Calibri"/>
                <a:cs typeface="Calibri"/>
              </a:rPr>
              <a:t>carry</a:t>
            </a:r>
            <a:r>
              <a:rPr lang="it-IT" sz="2400" b="1">
                <a:ea typeface="Calibri"/>
                <a:cs typeface="Calibri"/>
              </a:rPr>
              <a:t> out projects in </a:t>
            </a:r>
            <a:r>
              <a:rPr lang="it-IT" sz="2400" b="1" err="1">
                <a:ea typeface="Calibri"/>
                <a:cs typeface="Calibri"/>
              </a:rPr>
              <a:t>developing</a:t>
            </a:r>
            <a:r>
              <a:rPr lang="it-IT" sz="2400" b="1">
                <a:ea typeface="Calibri"/>
                <a:cs typeface="Calibri"/>
              </a:rPr>
              <a:t> Countries, </a:t>
            </a:r>
            <a:r>
              <a:rPr lang="it-IT" sz="2400" b="1" err="1">
                <a:ea typeface="Calibri"/>
                <a:cs typeface="Calibri"/>
              </a:rPr>
              <a:t>which</a:t>
            </a:r>
            <a:r>
              <a:rPr lang="it-IT" sz="2400" b="1">
                <a:ea typeface="Calibri"/>
                <a:cs typeface="Calibri"/>
              </a:rPr>
              <a:t> produce </a:t>
            </a:r>
            <a:r>
              <a:rPr lang="it-IT" sz="2400" b="1" err="1">
                <a:ea typeface="Calibri"/>
                <a:cs typeface="Calibri"/>
              </a:rPr>
              <a:t>environmental</a:t>
            </a:r>
            <a:r>
              <a:rPr lang="it-IT" sz="2400" b="1">
                <a:ea typeface="Calibri"/>
                <a:cs typeface="Calibri"/>
              </a:rPr>
              <a:t> benefits in </a:t>
            </a:r>
            <a:r>
              <a:rPr lang="it-IT" sz="2400" b="1" err="1">
                <a:ea typeface="Calibri"/>
                <a:cs typeface="Calibri"/>
              </a:rPr>
              <a:t>terms</a:t>
            </a:r>
            <a:r>
              <a:rPr lang="it-IT" sz="2400" b="1">
                <a:ea typeface="Calibri"/>
                <a:cs typeface="Calibri"/>
              </a:rPr>
              <a:t> of </a:t>
            </a:r>
            <a:r>
              <a:rPr lang="it-IT" sz="2400" b="1" err="1">
                <a:ea typeface="Calibri"/>
                <a:cs typeface="Calibri"/>
              </a:rPr>
              <a:t>reducing</a:t>
            </a:r>
            <a:r>
              <a:rPr lang="it-IT" sz="2400" b="1">
                <a:ea typeface="Calibri"/>
                <a:cs typeface="Calibri"/>
              </a:rPr>
              <a:t> </a:t>
            </a:r>
            <a:r>
              <a:rPr lang="it-IT" sz="2400" b="1" err="1">
                <a:ea typeface="Calibri"/>
                <a:cs typeface="Calibri"/>
              </a:rPr>
              <a:t>greenhouse</a:t>
            </a:r>
            <a:r>
              <a:rPr lang="it-IT" sz="2400" b="1">
                <a:ea typeface="Calibri"/>
                <a:cs typeface="Calibri"/>
              </a:rPr>
              <a:t> gas </a:t>
            </a:r>
            <a:r>
              <a:rPr lang="it-IT" sz="2400" b="1" err="1">
                <a:ea typeface="Calibri"/>
                <a:cs typeface="Calibri"/>
              </a:rPr>
              <a:t>emissions</a:t>
            </a:r>
            <a:r>
              <a:rPr lang="it-IT" sz="2400">
                <a:ea typeface="Calibri"/>
                <a:cs typeface="Calibri"/>
              </a:rPr>
              <a:t> and the </a:t>
            </a:r>
            <a:r>
              <a:rPr lang="it-IT" sz="2400" err="1">
                <a:ea typeface="Calibri"/>
                <a:cs typeface="Calibri"/>
              </a:rPr>
              <a:t>economic</a:t>
            </a:r>
            <a:r>
              <a:rPr lang="it-IT" sz="2400">
                <a:ea typeface="Calibri"/>
                <a:cs typeface="Calibri"/>
              </a:rPr>
              <a:t> and social </a:t>
            </a:r>
            <a:r>
              <a:rPr lang="it-IT" sz="2400" err="1">
                <a:ea typeface="Calibri"/>
                <a:cs typeface="Calibri"/>
              </a:rPr>
              <a:t>development</a:t>
            </a:r>
            <a:r>
              <a:rPr lang="it-IT" sz="2400">
                <a:ea typeface="Calibri"/>
                <a:cs typeface="Calibri"/>
              </a:rPr>
              <a:t> of guests Countries and, </a:t>
            </a:r>
            <a:r>
              <a:rPr lang="it-IT" sz="2400" err="1">
                <a:ea typeface="Calibri"/>
                <a:cs typeface="Calibri"/>
              </a:rPr>
              <a:t>at</a:t>
            </a:r>
            <a:r>
              <a:rPr lang="it-IT" sz="2400">
                <a:ea typeface="Calibri"/>
                <a:cs typeface="Calibri"/>
              </a:rPr>
              <a:t> the </a:t>
            </a:r>
            <a:r>
              <a:rPr lang="it-IT" sz="2400" err="1">
                <a:ea typeface="Calibri"/>
                <a:cs typeface="Calibri"/>
              </a:rPr>
              <a:t>same</a:t>
            </a:r>
            <a:r>
              <a:rPr lang="it-IT" sz="2400">
                <a:ea typeface="Calibri"/>
                <a:cs typeface="Calibri"/>
              </a:rPr>
              <a:t> time, generate </a:t>
            </a:r>
            <a:r>
              <a:rPr lang="it-IT" sz="2400" err="1">
                <a:ea typeface="Calibri"/>
                <a:cs typeface="Calibri"/>
              </a:rPr>
              <a:t>emission</a:t>
            </a:r>
            <a:r>
              <a:rPr lang="it-IT" sz="2400">
                <a:ea typeface="Calibri"/>
                <a:cs typeface="Calibri"/>
              </a:rPr>
              <a:t> </a:t>
            </a:r>
            <a:r>
              <a:rPr lang="it-IT" sz="2400" err="1">
                <a:ea typeface="Calibri"/>
                <a:cs typeface="Calibri"/>
              </a:rPr>
              <a:t>reduction</a:t>
            </a:r>
            <a:r>
              <a:rPr lang="it-IT" sz="2400">
                <a:ea typeface="Calibri"/>
                <a:cs typeface="Calibri"/>
              </a:rPr>
              <a:t> credits (CER) for the Countries </a:t>
            </a:r>
            <a:r>
              <a:rPr lang="it-IT" sz="2400" err="1">
                <a:ea typeface="Calibri"/>
                <a:cs typeface="Calibri"/>
              </a:rPr>
              <a:t>promoting</a:t>
            </a:r>
            <a:r>
              <a:rPr lang="it-IT" sz="2400">
                <a:ea typeface="Calibri"/>
                <a:cs typeface="Calibri"/>
              </a:rPr>
              <a:t> the </a:t>
            </a:r>
            <a:r>
              <a:rPr lang="it-IT" sz="2400" err="1">
                <a:ea typeface="Calibri"/>
                <a:cs typeface="Calibri"/>
              </a:rPr>
              <a:t>interventions</a:t>
            </a:r>
            <a:r>
              <a:rPr lang="it-IT" sz="2400">
                <a:ea typeface="Calibri"/>
                <a:cs typeface="Calibri"/>
              </a:rPr>
              <a:t>;</a:t>
            </a:r>
            <a:endParaRPr lang="it-IT"/>
          </a:p>
          <a:p>
            <a:pPr marL="0" indent="0" algn="just">
              <a:buNone/>
            </a:pPr>
            <a:endParaRPr lang="it-IT" sz="2400">
              <a:ea typeface="Calibri"/>
              <a:cs typeface="Calibri"/>
            </a:endParaRPr>
          </a:p>
          <a:p>
            <a:pPr marL="0" indent="0">
              <a:buNone/>
            </a:pPr>
            <a:endParaRPr lang="it-IT" sz="2000">
              <a:ea typeface="Calibri"/>
              <a:cs typeface="Calibri"/>
            </a:endParaRPr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" r="19285"/>
          <a:stretch/>
        </p:blipFill>
        <p:spPr>
          <a:xfrm>
            <a:off x="7008019" y="1298716"/>
            <a:ext cx="4273463" cy="426056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057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B0437-824F-D244-0FC8-340B9391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295943"/>
          </a:xfrm>
        </p:spPr>
        <p:txBody>
          <a:bodyPr anchor="b">
            <a:normAutofit/>
          </a:bodyPr>
          <a:lstStyle/>
          <a:p>
            <a:r>
              <a:rPr lang="it-IT" sz="3200" b="1" dirty="0">
                <a:ea typeface="Calibri Light"/>
                <a:cs typeface="Calibri Light"/>
              </a:rPr>
              <a:t>The Kyoto </a:t>
            </a:r>
            <a:r>
              <a:rPr lang="it-IT" sz="3200" b="1" err="1">
                <a:ea typeface="Calibri Light"/>
                <a:cs typeface="Calibri Light"/>
              </a:rPr>
              <a:t>Protocol</a:t>
            </a:r>
            <a:endParaRPr lang="it-IT" sz="3200" b="1" err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FDA2C-9CD9-BE76-9E91-4A8EE632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102781"/>
            <a:ext cx="5219307" cy="39681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b="1">
                <a:ea typeface="Calibri"/>
                <a:cs typeface="Calibri"/>
              </a:rPr>
              <a:t>Joint </a:t>
            </a:r>
            <a:r>
              <a:rPr lang="it-IT" b="1" err="1">
                <a:ea typeface="Calibri"/>
                <a:cs typeface="Calibri"/>
              </a:rPr>
              <a:t>Implementation</a:t>
            </a:r>
            <a:r>
              <a:rPr lang="it-IT" b="1">
                <a:ea typeface="Calibri"/>
                <a:cs typeface="Calibri"/>
              </a:rPr>
              <a:t>-JI: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it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allows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industrialized</a:t>
            </a:r>
            <a:r>
              <a:rPr lang="it-IT">
                <a:ea typeface="Calibri"/>
                <a:cs typeface="Calibri"/>
              </a:rPr>
              <a:t> and </a:t>
            </a:r>
            <a:r>
              <a:rPr lang="it-IT" err="1">
                <a:ea typeface="Calibri"/>
                <a:cs typeface="Calibri"/>
              </a:rPr>
              <a:t>economies</a:t>
            </a:r>
            <a:r>
              <a:rPr lang="it-IT">
                <a:ea typeface="Calibri"/>
                <a:cs typeface="Calibri"/>
              </a:rPr>
              <a:t> in </a:t>
            </a:r>
            <a:r>
              <a:rPr lang="it-IT" err="1">
                <a:ea typeface="Calibri"/>
                <a:cs typeface="Calibri"/>
              </a:rPr>
              <a:t>transition</a:t>
            </a:r>
            <a:r>
              <a:rPr lang="it-IT">
                <a:ea typeface="Calibri"/>
                <a:cs typeface="Calibri"/>
              </a:rPr>
              <a:t> Countries to </a:t>
            </a:r>
            <a:r>
              <a:rPr lang="it-IT" err="1">
                <a:ea typeface="Calibri"/>
                <a:cs typeface="Calibri"/>
              </a:rPr>
              <a:t>carry</a:t>
            </a:r>
            <a:r>
              <a:rPr lang="it-IT">
                <a:ea typeface="Calibri"/>
                <a:cs typeface="Calibri"/>
              </a:rPr>
              <a:t> out projects to reduce </a:t>
            </a:r>
            <a:r>
              <a:rPr lang="it-IT" err="1">
                <a:ea typeface="Calibri"/>
                <a:cs typeface="Calibri"/>
              </a:rPr>
              <a:t>greenhouse</a:t>
            </a:r>
            <a:r>
              <a:rPr lang="it-IT">
                <a:ea typeface="Calibri"/>
                <a:cs typeface="Calibri"/>
              </a:rPr>
              <a:t> gas </a:t>
            </a:r>
            <a:r>
              <a:rPr lang="it-IT" err="1">
                <a:ea typeface="Calibri"/>
                <a:cs typeface="Calibri"/>
              </a:rPr>
              <a:t>emissions</a:t>
            </a:r>
            <a:r>
              <a:rPr lang="it-IT">
                <a:ea typeface="Calibri"/>
                <a:cs typeface="Calibri"/>
              </a:rPr>
              <a:t> in </a:t>
            </a:r>
            <a:r>
              <a:rPr lang="it-IT" err="1">
                <a:ea typeface="Calibri"/>
                <a:cs typeface="Calibri"/>
              </a:rPr>
              <a:t>another</a:t>
            </a:r>
            <a:r>
              <a:rPr lang="it-IT">
                <a:ea typeface="Calibri"/>
                <a:cs typeface="Calibri"/>
              </a:rPr>
              <a:t> Country of the </a:t>
            </a:r>
            <a:r>
              <a:rPr lang="it-IT" err="1">
                <a:ea typeface="Calibri"/>
                <a:cs typeface="Calibri"/>
              </a:rPr>
              <a:t>same</a:t>
            </a:r>
            <a:r>
              <a:rPr lang="it-IT">
                <a:ea typeface="Calibri"/>
                <a:cs typeface="Calibri"/>
              </a:rPr>
              <a:t> group and to use the </a:t>
            </a:r>
            <a:r>
              <a:rPr lang="it-IT" err="1">
                <a:ea typeface="Calibri"/>
                <a:cs typeface="Calibri"/>
              </a:rPr>
              <a:t>resulting</a:t>
            </a:r>
            <a:r>
              <a:rPr lang="it-IT">
                <a:ea typeface="Calibri"/>
                <a:cs typeface="Calibri"/>
              </a:rPr>
              <a:t> credits (ERU), </a:t>
            </a:r>
            <a:r>
              <a:rPr lang="it-IT" err="1">
                <a:ea typeface="Calibri"/>
                <a:cs typeface="Calibri"/>
              </a:rPr>
              <a:t>jointly</a:t>
            </a:r>
            <a:r>
              <a:rPr lang="it-IT">
                <a:ea typeface="Calibri"/>
                <a:cs typeface="Calibri"/>
              </a:rPr>
              <a:t> with the </a:t>
            </a:r>
            <a:r>
              <a:rPr lang="it-IT" err="1">
                <a:ea typeface="Calibri"/>
                <a:cs typeface="Calibri"/>
              </a:rPr>
              <a:t>host</a:t>
            </a:r>
            <a:r>
              <a:rPr lang="it-IT">
                <a:ea typeface="Calibri"/>
                <a:cs typeface="Calibri"/>
              </a:rPr>
              <a:t> country.</a:t>
            </a:r>
            <a:endParaRPr lang="it-IT"/>
          </a:p>
          <a:p>
            <a:pPr marL="0" indent="0" algn="just">
              <a:buNone/>
            </a:pPr>
            <a:endParaRPr lang="it-IT" sz="2400">
              <a:ea typeface="Calibri"/>
              <a:cs typeface="Calibri"/>
            </a:endParaRPr>
          </a:p>
          <a:p>
            <a:pPr marL="0" indent="0" algn="just">
              <a:buNone/>
            </a:pPr>
            <a:endParaRPr lang="it-IT" sz="2400">
              <a:ea typeface="Calibri"/>
              <a:cs typeface="Calibri"/>
            </a:endParaRPr>
          </a:p>
          <a:p>
            <a:pPr marL="0" indent="0">
              <a:buNone/>
            </a:pPr>
            <a:endParaRPr lang="it-IT" sz="2000">
              <a:ea typeface="Calibri"/>
              <a:cs typeface="Calibri"/>
            </a:endParaRPr>
          </a:p>
        </p:txBody>
      </p:sp>
      <p:pic>
        <p:nvPicPr>
          <p:cNvPr id="5" name="Picture 4" descr="Thermal power station">
            <a:extLst>
              <a:ext uri="{FF2B5EF4-FFF2-40B4-BE49-F238E27FC236}">
                <a16:creationId xmlns:a16="http://schemas.microsoft.com/office/drawing/2014/main" id="{820B1DB1-67FD-8881-8363-C1B8958F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" r="19285"/>
          <a:stretch/>
        </p:blipFill>
        <p:spPr>
          <a:xfrm>
            <a:off x="7008019" y="1298716"/>
            <a:ext cx="4273463" cy="426056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618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33439-86A4-B0D5-F08E-12E4434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2003/87 EU ETS Directive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36430-3274-C4DD-3990-D212459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it-IT">
                <a:ea typeface="Calibri"/>
                <a:cs typeface="Calibri"/>
              </a:rPr>
              <a:t>The EU ETS </a:t>
            </a:r>
            <a:r>
              <a:rPr lang="it-IT" err="1">
                <a:ea typeface="Calibri"/>
                <a:cs typeface="Calibri"/>
              </a:rPr>
              <a:t>is</a:t>
            </a:r>
            <a:r>
              <a:rPr lang="it-IT">
                <a:ea typeface="Calibri"/>
                <a:cs typeface="Calibri"/>
              </a:rPr>
              <a:t> a </a:t>
            </a:r>
            <a:r>
              <a:rPr lang="it-IT" err="1">
                <a:ea typeface="Calibri"/>
                <a:cs typeface="Calibri"/>
              </a:rPr>
              <a:t>cornerstone</a:t>
            </a:r>
            <a:r>
              <a:rPr lang="it-IT">
                <a:ea typeface="Calibri"/>
                <a:cs typeface="Calibri"/>
              </a:rPr>
              <a:t> of the </a:t>
            </a:r>
            <a:r>
              <a:rPr lang="it-IT" err="1">
                <a:ea typeface="Calibri"/>
                <a:cs typeface="Calibri"/>
              </a:rPr>
              <a:t>EU’s</a:t>
            </a:r>
            <a:r>
              <a:rPr lang="it-IT">
                <a:ea typeface="Calibri"/>
                <a:cs typeface="Calibri"/>
              </a:rPr>
              <a:t> policy to </a:t>
            </a:r>
            <a:r>
              <a:rPr lang="it-IT" err="1">
                <a:ea typeface="Calibri"/>
                <a:cs typeface="Calibri"/>
              </a:rPr>
              <a:t>combat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climate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change</a:t>
            </a:r>
            <a:r>
              <a:rPr lang="it-IT">
                <a:ea typeface="Calibri"/>
                <a:cs typeface="Calibri"/>
              </a:rPr>
              <a:t> and </a:t>
            </a:r>
            <a:r>
              <a:rPr lang="it-IT" err="1">
                <a:ea typeface="Calibri"/>
                <a:cs typeface="Calibri"/>
              </a:rPr>
              <a:t>its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b="1">
                <a:ea typeface="Calibri"/>
                <a:cs typeface="Calibri"/>
              </a:rPr>
              <a:t>key tool for </a:t>
            </a:r>
            <a:r>
              <a:rPr lang="it-IT" b="1" err="1">
                <a:ea typeface="Calibri"/>
                <a:cs typeface="Calibri"/>
              </a:rPr>
              <a:t>reducing</a:t>
            </a:r>
            <a:r>
              <a:rPr lang="it-IT" b="1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greenhouse</a:t>
            </a:r>
            <a:r>
              <a:rPr lang="it-IT" b="1">
                <a:ea typeface="Calibri"/>
                <a:cs typeface="Calibri"/>
              </a:rPr>
              <a:t> gas </a:t>
            </a:r>
            <a:r>
              <a:rPr lang="it-IT" b="1" err="1">
                <a:ea typeface="Calibri"/>
                <a:cs typeface="Calibri"/>
              </a:rPr>
              <a:t>emissions</a:t>
            </a:r>
            <a:r>
              <a:rPr lang="it-IT" b="1">
                <a:ea typeface="Calibri"/>
                <a:cs typeface="Calibri"/>
              </a:rPr>
              <a:t> cost-</a:t>
            </a:r>
            <a:r>
              <a:rPr lang="it-IT" b="1" err="1">
                <a:ea typeface="Calibri"/>
                <a:cs typeface="Calibri"/>
              </a:rPr>
              <a:t>effectively</a:t>
            </a:r>
            <a:r>
              <a:rPr lang="it-IT" b="1">
                <a:ea typeface="Calibri"/>
                <a:cs typeface="Calibri"/>
              </a:rPr>
              <a:t>. </a:t>
            </a:r>
            <a:r>
              <a:rPr lang="it-IT" b="1" err="1">
                <a:ea typeface="Calibri"/>
                <a:cs typeface="Calibri"/>
              </a:rPr>
              <a:t>It</a:t>
            </a:r>
            <a:r>
              <a:rPr lang="it-IT" b="1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is</a:t>
            </a:r>
            <a:r>
              <a:rPr lang="it-IT" b="1">
                <a:ea typeface="Calibri"/>
                <a:cs typeface="Calibri"/>
              </a:rPr>
              <a:t> the </a:t>
            </a:r>
            <a:r>
              <a:rPr lang="it-IT" b="1" err="1">
                <a:ea typeface="Calibri"/>
                <a:cs typeface="Calibri"/>
              </a:rPr>
              <a:t>world’s</a:t>
            </a:r>
            <a:r>
              <a:rPr lang="it-IT" b="1">
                <a:ea typeface="Calibri"/>
                <a:cs typeface="Calibri"/>
              </a:rPr>
              <a:t> </a:t>
            </a:r>
            <a:r>
              <a:rPr lang="it-IT" b="1" err="1">
                <a:ea typeface="Calibri"/>
                <a:cs typeface="Calibri"/>
              </a:rPr>
              <a:t>biggest</a:t>
            </a:r>
            <a:r>
              <a:rPr lang="it-IT" b="1">
                <a:ea typeface="Calibri"/>
                <a:cs typeface="Calibri"/>
              </a:rPr>
              <a:t> carbon market.</a:t>
            </a:r>
            <a:endParaRPr lang="it-IT" b="1">
              <a:cs typeface="Calibri"/>
            </a:endParaRPr>
          </a:p>
          <a:p>
            <a:pPr marL="0" indent="0" algn="just">
              <a:buNone/>
            </a:pPr>
            <a:endParaRPr lang="it-IT">
              <a:ea typeface="Calibri"/>
              <a:cs typeface="Calibri"/>
            </a:endParaRPr>
          </a:p>
          <a:p>
            <a:pPr algn="just"/>
            <a:r>
              <a:rPr lang="it-IT">
                <a:ea typeface="Calibri"/>
                <a:cs typeface="Calibri"/>
              </a:rPr>
              <a:t>On 14 </a:t>
            </a:r>
            <a:r>
              <a:rPr lang="it-IT" err="1">
                <a:ea typeface="Calibri"/>
                <a:cs typeface="Calibri"/>
              </a:rPr>
              <a:t>July</a:t>
            </a:r>
            <a:r>
              <a:rPr lang="it-IT">
                <a:ea typeface="Calibri"/>
                <a:cs typeface="Calibri"/>
              </a:rPr>
              <a:t> 2021, the </a:t>
            </a:r>
            <a:r>
              <a:rPr lang="it-IT" err="1">
                <a:ea typeface="Calibri"/>
                <a:cs typeface="Calibri"/>
              </a:rPr>
              <a:t>European</a:t>
            </a:r>
            <a:r>
              <a:rPr lang="it-IT">
                <a:ea typeface="Calibri"/>
                <a:cs typeface="Calibri"/>
              </a:rPr>
              <a:t> Commission </a:t>
            </a:r>
            <a:r>
              <a:rPr lang="it-IT" err="1">
                <a:ea typeface="Calibri"/>
                <a:cs typeface="Calibri"/>
              </a:rPr>
              <a:t>proposed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b="1">
                <a:ea typeface="Calibri"/>
                <a:cs typeface="Calibri"/>
              </a:rPr>
              <a:t>the </a:t>
            </a:r>
            <a:r>
              <a:rPr lang="it-IT" b="1" err="1">
                <a:ea typeface="Calibri"/>
                <a:cs typeface="Calibri"/>
              </a:rPr>
              <a:t>revision</a:t>
            </a:r>
            <a:r>
              <a:rPr lang="it-IT" b="1">
                <a:ea typeface="Calibri"/>
                <a:cs typeface="Calibri"/>
              </a:rPr>
              <a:t> of the EU ETS Directive under the “</a:t>
            </a:r>
            <a:r>
              <a:rPr lang="it-IT" b="1" err="1">
                <a:ea typeface="Calibri"/>
                <a:cs typeface="Calibri"/>
              </a:rPr>
              <a:t>Fit</a:t>
            </a:r>
            <a:r>
              <a:rPr lang="it-IT" b="1">
                <a:ea typeface="Calibri"/>
                <a:cs typeface="Calibri"/>
              </a:rPr>
              <a:t> for 55” package </a:t>
            </a:r>
            <a:r>
              <a:rPr lang="it-IT">
                <a:ea typeface="Calibri"/>
                <a:cs typeface="Calibri"/>
              </a:rPr>
              <a:t>of legislative </a:t>
            </a:r>
            <a:r>
              <a:rPr lang="it-IT" err="1">
                <a:ea typeface="Calibri"/>
                <a:cs typeface="Calibri"/>
              </a:rPr>
              <a:t>proposals</a:t>
            </a:r>
            <a:r>
              <a:rPr lang="it-IT">
                <a:ea typeface="Calibri"/>
                <a:cs typeface="Calibri"/>
              </a:rPr>
              <a:t>, in </a:t>
            </a:r>
            <a:r>
              <a:rPr lang="it-IT" err="1">
                <a:ea typeface="Calibri"/>
                <a:cs typeface="Calibri"/>
              </a:rPr>
              <a:t>view</a:t>
            </a:r>
            <a:r>
              <a:rPr lang="it-IT">
                <a:ea typeface="Calibri"/>
                <a:cs typeface="Calibri"/>
              </a:rPr>
              <a:t> to </a:t>
            </a:r>
            <a:r>
              <a:rPr lang="it-IT" err="1">
                <a:ea typeface="Calibri"/>
                <a:cs typeface="Calibri"/>
              </a:rPr>
              <a:t>achieve</a:t>
            </a:r>
            <a:r>
              <a:rPr lang="it-IT">
                <a:ea typeface="Calibri"/>
                <a:cs typeface="Calibri"/>
              </a:rPr>
              <a:t> </a:t>
            </a:r>
            <a:r>
              <a:rPr lang="it-IT" err="1">
                <a:ea typeface="Calibri"/>
                <a:cs typeface="Calibri"/>
              </a:rPr>
              <a:t>climate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neutrality</a:t>
            </a:r>
            <a:r>
              <a:rPr lang="it-IT">
                <a:ea typeface="Calibri"/>
                <a:cs typeface="Calibri"/>
              </a:rPr>
              <a:t> in the EU by 2050, </a:t>
            </a:r>
            <a:r>
              <a:rPr lang="it-IT" err="1">
                <a:ea typeface="Calibri"/>
                <a:cs typeface="Calibri"/>
              </a:rPr>
              <a:t>including</a:t>
            </a:r>
            <a:r>
              <a:rPr lang="it-IT">
                <a:ea typeface="Calibri"/>
                <a:cs typeface="Calibri"/>
              </a:rPr>
              <a:t> the intermediate target of an </a:t>
            </a:r>
            <a:r>
              <a:rPr lang="it-IT" err="1">
                <a:ea typeface="Calibri"/>
                <a:cs typeface="Calibri"/>
              </a:rPr>
              <a:t>at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least</a:t>
            </a:r>
            <a:r>
              <a:rPr lang="it-IT">
                <a:ea typeface="Calibri"/>
                <a:cs typeface="Calibri"/>
              </a:rPr>
              <a:t> 55% net </a:t>
            </a:r>
            <a:r>
              <a:rPr lang="it-IT" err="1">
                <a:ea typeface="Calibri"/>
                <a:cs typeface="Calibri"/>
              </a:rPr>
              <a:t>reduction</a:t>
            </a:r>
            <a:r>
              <a:rPr lang="it-IT">
                <a:ea typeface="Calibri"/>
                <a:cs typeface="Calibri"/>
              </a:rPr>
              <a:t> in </a:t>
            </a:r>
            <a:r>
              <a:rPr lang="it-IT" err="1">
                <a:ea typeface="Calibri"/>
                <a:cs typeface="Calibri"/>
              </a:rPr>
              <a:t>greenhouse</a:t>
            </a:r>
            <a:r>
              <a:rPr lang="it-IT">
                <a:ea typeface="Calibri"/>
                <a:cs typeface="Calibri"/>
              </a:rPr>
              <a:t> gas </a:t>
            </a:r>
            <a:r>
              <a:rPr lang="it-IT" err="1">
                <a:ea typeface="Calibri"/>
                <a:cs typeface="Calibri"/>
              </a:rPr>
              <a:t>emissions</a:t>
            </a:r>
            <a:r>
              <a:rPr lang="it-IT">
                <a:ea typeface="Calibri"/>
                <a:cs typeface="Calibri"/>
              </a:rPr>
              <a:t> by 2030. </a:t>
            </a:r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934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33439-86A4-B0D5-F08E-12E4434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2003/87 EU ETS Directive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36430-3274-C4DD-3990-D212459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4000" err="1">
                <a:ea typeface="Calibri"/>
                <a:cs typeface="Calibri"/>
              </a:rPr>
              <a:t>This</a:t>
            </a:r>
            <a:r>
              <a:rPr lang="it-IT" sz="4000" dirty="0">
                <a:ea typeface="Calibri"/>
                <a:cs typeface="Calibri"/>
              </a:rPr>
              <a:t> Directive </a:t>
            </a:r>
            <a:r>
              <a:rPr lang="it-IT" sz="4000" err="1">
                <a:ea typeface="Calibri"/>
                <a:cs typeface="Calibri"/>
              </a:rPr>
              <a:t>establishes</a:t>
            </a:r>
            <a:r>
              <a:rPr lang="it-IT" sz="4000" dirty="0">
                <a:ea typeface="Calibri"/>
                <a:cs typeface="Calibri"/>
              </a:rPr>
              <a:t> a Community GHG </a:t>
            </a:r>
            <a:r>
              <a:rPr lang="it-IT" sz="4000" err="1">
                <a:ea typeface="Calibri"/>
                <a:cs typeface="Calibri"/>
              </a:rPr>
              <a:t>emissions</a:t>
            </a:r>
            <a:r>
              <a:rPr lang="it-IT" sz="4000" dirty="0">
                <a:ea typeface="Calibri"/>
                <a:cs typeface="Calibri"/>
              </a:rPr>
              <a:t> trading </a:t>
            </a:r>
            <a:r>
              <a:rPr lang="it-IT" sz="4000" err="1">
                <a:ea typeface="Calibri"/>
                <a:cs typeface="Calibri"/>
              </a:rPr>
              <a:t>scheme</a:t>
            </a:r>
            <a:r>
              <a:rPr lang="it-IT" sz="4000" dirty="0">
                <a:ea typeface="Calibri"/>
                <a:cs typeface="Calibri"/>
              </a:rPr>
              <a:t> from 2005, to </a:t>
            </a:r>
            <a:r>
              <a:rPr lang="it-IT" sz="4000" err="1">
                <a:ea typeface="Calibri"/>
                <a:cs typeface="Calibri"/>
              </a:rPr>
              <a:t>enable</a:t>
            </a:r>
            <a:r>
              <a:rPr lang="it-IT" sz="4000" dirty="0">
                <a:ea typeface="Calibri"/>
                <a:cs typeface="Calibri"/>
              </a:rPr>
              <a:t> the Community and the </a:t>
            </a:r>
            <a:r>
              <a:rPr lang="it-IT" sz="4000" err="1">
                <a:ea typeface="Calibri"/>
                <a:cs typeface="Calibri"/>
              </a:rPr>
              <a:t>Member</a:t>
            </a:r>
            <a:r>
              <a:rPr lang="it-IT" sz="4000" dirty="0">
                <a:ea typeface="Calibri"/>
                <a:cs typeface="Calibri"/>
              </a:rPr>
              <a:t> States to </a:t>
            </a:r>
            <a:r>
              <a:rPr lang="it-IT" sz="4000" err="1">
                <a:ea typeface="Calibri"/>
                <a:cs typeface="Calibri"/>
              </a:rPr>
              <a:t>meet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err="1">
                <a:ea typeface="Calibri"/>
                <a:cs typeface="Calibri"/>
              </a:rPr>
              <a:t>their</a:t>
            </a:r>
            <a:r>
              <a:rPr lang="it-IT" sz="4000" dirty="0">
                <a:ea typeface="Calibri"/>
                <a:cs typeface="Calibri"/>
              </a:rPr>
              <a:t> Kyoto </a:t>
            </a:r>
            <a:r>
              <a:rPr lang="it-IT" sz="4000" err="1">
                <a:ea typeface="Calibri"/>
                <a:cs typeface="Calibri"/>
              </a:rPr>
              <a:t>Protocol</a:t>
            </a:r>
            <a:r>
              <a:rPr lang="it-IT" sz="4000" dirty="0">
                <a:ea typeface="Calibri"/>
                <a:cs typeface="Calibri"/>
              </a:rPr>
              <a:t> commitments. </a:t>
            </a:r>
          </a:p>
          <a:p>
            <a:pPr marL="0" indent="0" algn="just">
              <a:buNone/>
            </a:pPr>
            <a:endParaRPr lang="it-IT" dirty="0">
              <a:cs typeface="Calibri"/>
            </a:endParaRPr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331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33439-86A4-B0D5-F08E-12E4434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2003/87 EU ETS Directive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36430-3274-C4DD-3990-D212459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4000" dirty="0">
                <a:ea typeface="Calibri"/>
                <a:cs typeface="Calibri"/>
              </a:rPr>
              <a:t>Directive 2004/101/EC </a:t>
            </a:r>
            <a:r>
              <a:rPr lang="it-IT" sz="4000" err="1">
                <a:ea typeface="Calibri"/>
                <a:cs typeface="Calibri"/>
              </a:rPr>
              <a:t>reinforces</a:t>
            </a:r>
            <a:r>
              <a:rPr lang="it-IT" sz="4000" dirty="0">
                <a:ea typeface="Calibri"/>
                <a:cs typeface="Calibri"/>
              </a:rPr>
              <a:t> the link </a:t>
            </a:r>
            <a:r>
              <a:rPr lang="it-IT" sz="4000" err="1">
                <a:ea typeface="Calibri"/>
                <a:cs typeface="Calibri"/>
              </a:rPr>
              <a:t>between</a:t>
            </a:r>
            <a:r>
              <a:rPr lang="it-IT" sz="4000" dirty="0">
                <a:ea typeface="Calibri"/>
                <a:cs typeface="Calibri"/>
              </a:rPr>
              <a:t> the </a:t>
            </a:r>
            <a:r>
              <a:rPr lang="it-IT" sz="4000" err="1">
                <a:ea typeface="Calibri"/>
                <a:cs typeface="Calibri"/>
              </a:rPr>
              <a:t>EU's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err="1">
                <a:ea typeface="Calibri"/>
                <a:cs typeface="Calibri"/>
              </a:rPr>
              <a:t>emission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err="1">
                <a:ea typeface="Calibri"/>
                <a:cs typeface="Calibri"/>
              </a:rPr>
              <a:t>allowance</a:t>
            </a:r>
            <a:r>
              <a:rPr lang="it-IT" sz="4000" dirty="0">
                <a:ea typeface="Calibri"/>
                <a:cs typeface="Calibri"/>
              </a:rPr>
              <a:t> trading </a:t>
            </a:r>
            <a:r>
              <a:rPr lang="it-IT" sz="4000" err="1">
                <a:ea typeface="Calibri"/>
                <a:cs typeface="Calibri"/>
              </a:rPr>
              <a:t>scheme</a:t>
            </a:r>
            <a:r>
              <a:rPr lang="it-IT" sz="4000" dirty="0">
                <a:ea typeface="Calibri"/>
                <a:cs typeface="Calibri"/>
              </a:rPr>
              <a:t> and the Kyoto </a:t>
            </a:r>
            <a:r>
              <a:rPr lang="it-IT" sz="4000" err="1">
                <a:ea typeface="Calibri"/>
                <a:cs typeface="Calibri"/>
              </a:rPr>
              <a:t>Protocol</a:t>
            </a:r>
            <a:r>
              <a:rPr lang="it-IT" sz="4000" dirty="0">
                <a:ea typeface="Calibri"/>
                <a:cs typeface="Calibri"/>
              </a:rPr>
              <a:t> by making the </a:t>
            </a:r>
            <a:r>
              <a:rPr lang="it-IT" sz="4000" err="1">
                <a:ea typeface="Calibri"/>
                <a:cs typeface="Calibri"/>
              </a:rPr>
              <a:t>latter's</a:t>
            </a:r>
            <a:r>
              <a:rPr lang="it-IT" sz="4000" dirty="0">
                <a:ea typeface="Calibri"/>
                <a:cs typeface="Calibri"/>
              </a:rPr>
              <a:t> 'project-</a:t>
            </a:r>
            <a:r>
              <a:rPr lang="it-IT" sz="4000" err="1">
                <a:ea typeface="Calibri"/>
                <a:cs typeface="Calibri"/>
              </a:rPr>
              <a:t>based</a:t>
            </a:r>
            <a:r>
              <a:rPr lang="it-IT" sz="4000" dirty="0">
                <a:ea typeface="Calibri"/>
                <a:cs typeface="Calibri"/>
              </a:rPr>
              <a:t>' </a:t>
            </a:r>
            <a:r>
              <a:rPr lang="it-IT" sz="4000" err="1">
                <a:ea typeface="Calibri"/>
                <a:cs typeface="Calibri"/>
              </a:rPr>
              <a:t>mechanisms</a:t>
            </a:r>
            <a:r>
              <a:rPr lang="it-IT" sz="4000" dirty="0">
                <a:ea typeface="Calibri"/>
                <a:cs typeface="Calibri"/>
              </a:rPr>
              <a:t> (Joint </a:t>
            </a:r>
            <a:r>
              <a:rPr lang="it-IT" sz="4000" err="1">
                <a:ea typeface="Calibri"/>
                <a:cs typeface="Calibri"/>
              </a:rPr>
              <a:t>Implementation</a:t>
            </a:r>
            <a:r>
              <a:rPr lang="it-IT" sz="4000" dirty="0">
                <a:ea typeface="Calibri"/>
                <a:cs typeface="Calibri"/>
              </a:rPr>
              <a:t> and the </a:t>
            </a:r>
            <a:r>
              <a:rPr lang="it-IT" sz="4000" err="1">
                <a:ea typeface="Calibri"/>
                <a:cs typeface="Calibri"/>
              </a:rPr>
              <a:t>Clean</a:t>
            </a:r>
            <a:r>
              <a:rPr lang="it-IT" sz="4000" dirty="0">
                <a:ea typeface="Calibri"/>
                <a:cs typeface="Calibri"/>
              </a:rPr>
              <a:t> Development </a:t>
            </a:r>
            <a:r>
              <a:rPr lang="it-IT" sz="4000" err="1">
                <a:ea typeface="Calibri"/>
                <a:cs typeface="Calibri"/>
              </a:rPr>
              <a:t>Mechanism</a:t>
            </a:r>
            <a:r>
              <a:rPr lang="it-IT" sz="4000" dirty="0">
                <a:ea typeface="Calibri"/>
                <a:cs typeface="Calibri"/>
              </a:rPr>
              <a:t>) </a:t>
            </a:r>
            <a:r>
              <a:rPr lang="it-IT" sz="4000" err="1">
                <a:ea typeface="Calibri"/>
                <a:cs typeface="Calibri"/>
              </a:rPr>
              <a:t>compatible</a:t>
            </a:r>
            <a:r>
              <a:rPr lang="it-IT" sz="4000" dirty="0">
                <a:ea typeface="Calibri"/>
                <a:cs typeface="Calibri"/>
              </a:rPr>
              <a:t> with the </a:t>
            </a:r>
            <a:r>
              <a:rPr lang="it-IT" sz="4000" err="1">
                <a:ea typeface="Calibri"/>
                <a:cs typeface="Calibri"/>
              </a:rPr>
              <a:t>scheme</a:t>
            </a:r>
            <a:r>
              <a:rPr lang="it-IT" sz="4000" dirty="0">
                <a:ea typeface="Calibri"/>
                <a:cs typeface="Calibri"/>
              </a:rPr>
              <a:t>.</a:t>
            </a:r>
            <a:endParaRPr lang="it-IT" sz="3600" dirty="0">
              <a:cs typeface="Calibri"/>
            </a:endParaRPr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0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33439-86A4-B0D5-F08E-12E4434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2003/87 EU ETS Directive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36430-3274-C4DD-3990-D212459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3600" dirty="0">
                <a:ea typeface="Calibri"/>
                <a:cs typeface="Calibri"/>
              </a:rPr>
              <a:t>From 2005, </a:t>
            </a:r>
            <a:r>
              <a:rPr lang="it-IT" sz="3600" err="1">
                <a:ea typeface="Calibri"/>
                <a:cs typeface="Calibri"/>
              </a:rPr>
              <a:t>all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installations</a:t>
            </a:r>
            <a:r>
              <a:rPr lang="it-IT" sz="3600" dirty="0">
                <a:ea typeface="Calibri"/>
                <a:cs typeface="Calibri"/>
              </a:rPr>
              <a:t> in the energy </a:t>
            </a:r>
            <a:r>
              <a:rPr lang="it-IT" sz="3600" err="1">
                <a:ea typeface="Calibri"/>
                <a:cs typeface="Calibri"/>
              </a:rPr>
              <a:t>sector</a:t>
            </a:r>
            <a:r>
              <a:rPr lang="it-IT" sz="3600" dirty="0">
                <a:ea typeface="Calibri"/>
                <a:cs typeface="Calibri"/>
              </a:rPr>
              <a:t>, </a:t>
            </a:r>
            <a:r>
              <a:rPr lang="it-IT" sz="3600" err="1">
                <a:ea typeface="Calibri"/>
                <a:cs typeface="Calibri"/>
              </a:rPr>
              <a:t>iron</a:t>
            </a:r>
            <a:r>
              <a:rPr lang="it-IT" sz="3600" dirty="0">
                <a:ea typeface="Calibri"/>
                <a:cs typeface="Calibri"/>
              </a:rPr>
              <a:t> and </a:t>
            </a:r>
            <a:r>
              <a:rPr lang="it-IT" sz="3600" err="1">
                <a:ea typeface="Calibri"/>
                <a:cs typeface="Calibri"/>
              </a:rPr>
              <a:t>steel</a:t>
            </a:r>
            <a:r>
              <a:rPr lang="it-IT" sz="3600" dirty="0">
                <a:ea typeface="Calibri"/>
                <a:cs typeface="Calibri"/>
              </a:rPr>
              <a:t> production and processing, the </a:t>
            </a:r>
            <a:r>
              <a:rPr lang="it-IT" sz="3600" err="1">
                <a:ea typeface="Calibri"/>
                <a:cs typeface="Calibri"/>
              </a:rPr>
              <a:t>mineral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industry</a:t>
            </a:r>
            <a:r>
              <a:rPr lang="it-IT" sz="3600" dirty="0">
                <a:ea typeface="Calibri"/>
                <a:cs typeface="Calibri"/>
              </a:rPr>
              <a:t>, and the </a:t>
            </a:r>
            <a:r>
              <a:rPr lang="it-IT" sz="3600" err="1">
                <a:ea typeface="Calibri"/>
                <a:cs typeface="Calibri"/>
              </a:rPr>
              <a:t>wood</a:t>
            </a:r>
            <a:r>
              <a:rPr lang="it-IT" sz="3600" dirty="0">
                <a:ea typeface="Calibri"/>
                <a:cs typeface="Calibri"/>
              </a:rPr>
              <a:t> pulp, paper and board </a:t>
            </a:r>
            <a:r>
              <a:rPr lang="it-IT" sz="3600" err="1">
                <a:ea typeface="Calibri"/>
                <a:cs typeface="Calibri"/>
              </a:rPr>
              <a:t>industry</a:t>
            </a:r>
            <a:r>
              <a:rPr lang="it-IT" sz="3600" dirty="0">
                <a:ea typeface="Calibri"/>
                <a:cs typeface="Calibri"/>
              </a:rPr>
              <a:t>, and </a:t>
            </a:r>
            <a:r>
              <a:rPr lang="it-IT" sz="3600" err="1">
                <a:ea typeface="Calibri"/>
                <a:cs typeface="Calibri"/>
              </a:rPr>
              <a:t>emitting</a:t>
            </a:r>
            <a:r>
              <a:rPr lang="it-IT" sz="3600" dirty="0">
                <a:ea typeface="Calibri"/>
                <a:cs typeface="Calibri"/>
              </a:rPr>
              <a:t> the </a:t>
            </a:r>
            <a:r>
              <a:rPr lang="it-IT" sz="3600" err="1">
                <a:ea typeface="Calibri"/>
                <a:cs typeface="Calibri"/>
              </a:rPr>
              <a:t>specific</a:t>
            </a:r>
            <a:r>
              <a:rPr lang="it-IT" sz="3600" dirty="0">
                <a:ea typeface="Calibri"/>
                <a:cs typeface="Calibri"/>
              </a:rPr>
              <a:t> GHG </a:t>
            </a:r>
            <a:r>
              <a:rPr lang="it-IT" sz="3600" err="1">
                <a:ea typeface="Calibri"/>
                <a:cs typeface="Calibri"/>
              </a:rPr>
              <a:t>associated</a:t>
            </a:r>
            <a:r>
              <a:rPr lang="it-IT" sz="3600" dirty="0">
                <a:ea typeface="Calibri"/>
                <a:cs typeface="Calibri"/>
              </a:rPr>
              <a:t> with </a:t>
            </a:r>
            <a:r>
              <a:rPr lang="it-IT" sz="3600" err="1">
                <a:ea typeface="Calibri"/>
                <a:cs typeface="Calibri"/>
              </a:rPr>
              <a:t>that</a:t>
            </a:r>
            <a:r>
              <a:rPr lang="it-IT" sz="3600" dirty="0">
                <a:ea typeface="Calibri"/>
                <a:cs typeface="Calibri"/>
              </a:rPr>
              <a:t> activity, </a:t>
            </a:r>
            <a:r>
              <a:rPr lang="it-IT" sz="3600" b="1" dirty="0">
                <a:ea typeface="Calibri"/>
                <a:cs typeface="Calibri"/>
              </a:rPr>
              <a:t>must </a:t>
            </a:r>
            <a:r>
              <a:rPr lang="it-IT" sz="3600" b="1" err="1">
                <a:ea typeface="Calibri"/>
                <a:cs typeface="Calibri"/>
              </a:rPr>
              <a:t>possess</a:t>
            </a:r>
            <a:r>
              <a:rPr lang="it-IT" sz="3600" b="1" dirty="0">
                <a:ea typeface="Calibri"/>
                <a:cs typeface="Calibri"/>
              </a:rPr>
              <a:t> a </a:t>
            </a:r>
            <a:r>
              <a:rPr lang="it-IT" sz="3600" b="1" err="1">
                <a:ea typeface="Calibri"/>
                <a:cs typeface="Calibri"/>
              </a:rPr>
              <a:t>permit</a:t>
            </a:r>
            <a:r>
              <a:rPr lang="it-IT" sz="3600" b="1" dirty="0">
                <a:ea typeface="Calibri"/>
                <a:cs typeface="Calibri"/>
              </a:rPr>
              <a:t> </a:t>
            </a:r>
            <a:r>
              <a:rPr lang="it-IT" sz="3600" b="1" err="1">
                <a:ea typeface="Calibri"/>
                <a:cs typeface="Calibri"/>
              </a:rPr>
              <a:t>issued</a:t>
            </a:r>
            <a:r>
              <a:rPr lang="it-IT" sz="3600" b="1" dirty="0">
                <a:ea typeface="Calibri"/>
                <a:cs typeface="Calibri"/>
              </a:rPr>
              <a:t> by the appropriate </a:t>
            </a:r>
            <a:r>
              <a:rPr lang="it-IT" sz="3600" b="1" err="1">
                <a:ea typeface="Calibri"/>
                <a:cs typeface="Calibri"/>
              </a:rPr>
              <a:t>authorities</a:t>
            </a:r>
            <a:r>
              <a:rPr lang="it-IT" sz="3600" b="1" dirty="0">
                <a:ea typeface="Calibri"/>
                <a:cs typeface="Calibri"/>
              </a:rPr>
              <a:t>.</a:t>
            </a:r>
            <a:r>
              <a:rPr lang="it-IT" sz="3600" dirty="0">
                <a:ea typeface="Calibri"/>
                <a:cs typeface="Calibri"/>
              </a:rPr>
              <a:t> </a:t>
            </a:r>
          </a:p>
          <a:p>
            <a:pPr marL="0" indent="0" algn="just">
              <a:buNone/>
            </a:pPr>
            <a:endParaRPr lang="it-IT" b="1" dirty="0">
              <a:cs typeface="Calibri"/>
            </a:endParaRPr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4605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33439-86A4-B0D5-F08E-12E4434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2003/87 EU ETS Directive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36430-3274-C4DD-3990-D212459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it-IT" sz="40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4000" err="1">
                <a:ea typeface="Calibri"/>
                <a:cs typeface="Calibri"/>
              </a:rPr>
              <a:t>Each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err="1">
                <a:ea typeface="Calibri"/>
                <a:cs typeface="Calibri"/>
              </a:rPr>
              <a:t>Member</a:t>
            </a:r>
            <a:r>
              <a:rPr lang="it-IT" sz="4000" dirty="0">
                <a:ea typeface="Calibri"/>
                <a:cs typeface="Calibri"/>
              </a:rPr>
              <a:t> State </a:t>
            </a:r>
            <a:r>
              <a:rPr lang="it-IT" sz="4000" b="1" dirty="0">
                <a:ea typeface="Calibri"/>
                <a:cs typeface="Calibri"/>
              </a:rPr>
              <a:t>must </a:t>
            </a:r>
            <a:r>
              <a:rPr lang="it-IT" sz="4000" b="1" err="1">
                <a:ea typeface="Calibri"/>
                <a:cs typeface="Calibri"/>
              </a:rPr>
              <a:t>draw</a:t>
            </a:r>
            <a:r>
              <a:rPr lang="it-IT" sz="4000" b="1" dirty="0">
                <a:ea typeface="Calibri"/>
                <a:cs typeface="Calibri"/>
              </a:rPr>
              <a:t> up a national plan </a:t>
            </a:r>
            <a:r>
              <a:rPr lang="it-IT" sz="4000" b="1" err="1">
                <a:ea typeface="Calibri"/>
                <a:cs typeface="Calibri"/>
              </a:rPr>
              <a:t>indicating</a:t>
            </a:r>
            <a:r>
              <a:rPr lang="it-IT" sz="4000" b="1" dirty="0">
                <a:ea typeface="Calibri"/>
                <a:cs typeface="Calibri"/>
              </a:rPr>
              <a:t> the </a:t>
            </a:r>
            <a:r>
              <a:rPr lang="it-IT" sz="4000" b="1" err="1">
                <a:ea typeface="Calibri"/>
                <a:cs typeface="Calibri"/>
              </a:rPr>
              <a:t>allowances</a:t>
            </a:r>
            <a:r>
              <a:rPr lang="it-IT" sz="4000" b="1" dirty="0">
                <a:ea typeface="Calibri"/>
                <a:cs typeface="Calibri"/>
              </a:rPr>
              <a:t> </a:t>
            </a:r>
            <a:r>
              <a:rPr lang="it-IT" sz="4000" b="1" err="1">
                <a:ea typeface="Calibri"/>
                <a:cs typeface="Calibri"/>
              </a:rPr>
              <a:t>it</a:t>
            </a:r>
            <a:r>
              <a:rPr lang="it-IT" sz="4000" b="1" dirty="0">
                <a:ea typeface="Calibri"/>
                <a:cs typeface="Calibri"/>
              </a:rPr>
              <a:t> </a:t>
            </a:r>
            <a:r>
              <a:rPr lang="it-IT" sz="4000" b="1" err="1">
                <a:ea typeface="Calibri"/>
                <a:cs typeface="Calibri"/>
              </a:rPr>
              <a:t>intends</a:t>
            </a:r>
            <a:r>
              <a:rPr lang="it-IT" sz="4000" b="1" dirty="0">
                <a:ea typeface="Calibri"/>
                <a:cs typeface="Calibri"/>
              </a:rPr>
              <a:t> to allocate for the </a:t>
            </a:r>
            <a:r>
              <a:rPr lang="it-IT" sz="4000" b="1" err="1">
                <a:ea typeface="Calibri"/>
                <a:cs typeface="Calibri"/>
              </a:rPr>
              <a:t>relevant</a:t>
            </a:r>
            <a:r>
              <a:rPr lang="it-IT" sz="4000" b="1" dirty="0">
                <a:ea typeface="Calibri"/>
                <a:cs typeface="Calibri"/>
              </a:rPr>
              <a:t> </a:t>
            </a:r>
            <a:r>
              <a:rPr lang="it-IT" sz="4000" b="1" err="1">
                <a:ea typeface="Calibri"/>
                <a:cs typeface="Calibri"/>
              </a:rPr>
              <a:t>period</a:t>
            </a:r>
            <a:r>
              <a:rPr lang="it-IT" sz="4000" b="1" dirty="0">
                <a:ea typeface="Calibri"/>
                <a:cs typeface="Calibri"/>
              </a:rPr>
              <a:t> and </a:t>
            </a:r>
            <a:r>
              <a:rPr lang="it-IT" sz="4000" b="1" err="1">
                <a:ea typeface="Calibri"/>
                <a:cs typeface="Calibri"/>
              </a:rPr>
              <a:t>how</a:t>
            </a:r>
            <a:r>
              <a:rPr lang="it-IT" sz="4000" b="1" dirty="0">
                <a:ea typeface="Calibri"/>
                <a:cs typeface="Calibri"/>
              </a:rPr>
              <a:t> </a:t>
            </a:r>
            <a:r>
              <a:rPr lang="it-IT" sz="4000" b="1" err="1">
                <a:ea typeface="Calibri"/>
                <a:cs typeface="Calibri"/>
              </a:rPr>
              <a:t>it</a:t>
            </a:r>
            <a:r>
              <a:rPr lang="it-IT" sz="4000" b="1" dirty="0">
                <a:ea typeface="Calibri"/>
                <a:cs typeface="Calibri"/>
              </a:rPr>
              <a:t> </a:t>
            </a:r>
            <a:r>
              <a:rPr lang="it-IT" sz="4000" b="1" err="1">
                <a:ea typeface="Calibri"/>
                <a:cs typeface="Calibri"/>
              </a:rPr>
              <a:t>proposes</a:t>
            </a:r>
            <a:r>
              <a:rPr lang="it-IT" sz="4000" b="1" dirty="0">
                <a:ea typeface="Calibri"/>
                <a:cs typeface="Calibri"/>
              </a:rPr>
              <a:t> to allocate </a:t>
            </a:r>
            <a:r>
              <a:rPr lang="it-IT" sz="4000" b="1" err="1">
                <a:ea typeface="Calibri"/>
                <a:cs typeface="Calibri"/>
              </a:rPr>
              <a:t>them</a:t>
            </a:r>
            <a:r>
              <a:rPr lang="it-IT" sz="4000" b="1" dirty="0">
                <a:ea typeface="Calibri"/>
                <a:cs typeface="Calibri"/>
              </a:rPr>
              <a:t> to </a:t>
            </a:r>
            <a:r>
              <a:rPr lang="it-IT" sz="4000" b="1" err="1">
                <a:ea typeface="Calibri"/>
                <a:cs typeface="Calibri"/>
              </a:rPr>
              <a:t>each</a:t>
            </a:r>
            <a:r>
              <a:rPr lang="it-IT" sz="4000" b="1" dirty="0">
                <a:ea typeface="Calibri"/>
                <a:cs typeface="Calibri"/>
              </a:rPr>
              <a:t> </a:t>
            </a:r>
            <a:r>
              <a:rPr lang="it-IT" sz="4000" b="1" err="1">
                <a:ea typeface="Calibri"/>
                <a:cs typeface="Calibri"/>
              </a:rPr>
              <a:t>installation</a:t>
            </a:r>
            <a:r>
              <a:rPr lang="it-IT" sz="4000" b="1" dirty="0">
                <a:ea typeface="Calibri"/>
                <a:cs typeface="Calibri"/>
              </a:rPr>
              <a:t>. </a:t>
            </a:r>
            <a:endParaRPr lang="it-IT" sz="4000" b="1" dirty="0">
              <a:cs typeface="Calibri"/>
            </a:endParaRPr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023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33439-86A4-B0D5-F08E-12E4434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2003/87 EU ETS Directive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36430-3274-C4DD-3990-D212459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4000" dirty="0">
                <a:ea typeface="Calibri"/>
                <a:cs typeface="Calibri"/>
              </a:rPr>
              <a:t>The Directive </a:t>
            </a:r>
            <a:r>
              <a:rPr lang="it-IT" sz="4000" dirty="0" err="1">
                <a:ea typeface="Calibri"/>
                <a:cs typeface="Calibri"/>
              </a:rPr>
              <a:t>also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dirty="0" err="1">
                <a:ea typeface="Calibri"/>
                <a:cs typeface="Calibri"/>
              </a:rPr>
              <a:t>provides</a:t>
            </a:r>
            <a:r>
              <a:rPr lang="it-IT" sz="4000" dirty="0">
                <a:ea typeface="Calibri"/>
                <a:cs typeface="Calibri"/>
              </a:rPr>
              <a:t> for </a:t>
            </a:r>
            <a:r>
              <a:rPr lang="it-IT" sz="4000" dirty="0" err="1">
                <a:ea typeface="Calibri"/>
                <a:cs typeface="Calibri"/>
              </a:rPr>
              <a:t>flights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dirty="0" err="1">
                <a:ea typeface="Calibri"/>
                <a:cs typeface="Calibri"/>
              </a:rPr>
              <a:t>that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dirty="0" err="1">
                <a:ea typeface="Calibri"/>
                <a:cs typeface="Calibri"/>
              </a:rPr>
              <a:t>arrive</a:t>
            </a:r>
            <a:r>
              <a:rPr lang="it-IT" sz="4000" dirty="0">
                <a:ea typeface="Calibri"/>
                <a:cs typeface="Calibri"/>
              </a:rPr>
              <a:t> or </a:t>
            </a:r>
            <a:r>
              <a:rPr lang="it-IT" sz="4000" dirty="0" err="1">
                <a:ea typeface="Calibri"/>
                <a:cs typeface="Calibri"/>
              </a:rPr>
              <a:t>depart</a:t>
            </a:r>
            <a:r>
              <a:rPr lang="it-IT" sz="4000" dirty="0">
                <a:ea typeface="Calibri"/>
                <a:cs typeface="Calibri"/>
              </a:rPr>
              <a:t> from a </a:t>
            </a:r>
            <a:r>
              <a:rPr lang="it-IT" sz="4000" dirty="0" err="1">
                <a:ea typeface="Calibri"/>
                <a:cs typeface="Calibri"/>
              </a:rPr>
              <a:t>Member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dirty="0" err="1">
                <a:ea typeface="Calibri"/>
                <a:cs typeface="Calibri"/>
              </a:rPr>
              <a:t>State's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dirty="0" err="1">
                <a:ea typeface="Calibri"/>
                <a:cs typeface="Calibri"/>
              </a:rPr>
              <a:t>territory</a:t>
            </a:r>
            <a:r>
              <a:rPr lang="it-IT" sz="4000" dirty="0">
                <a:ea typeface="Calibri"/>
                <a:cs typeface="Calibri"/>
              </a:rPr>
              <a:t> to be </a:t>
            </a:r>
            <a:r>
              <a:rPr lang="it-IT" sz="4000" dirty="0" err="1">
                <a:ea typeface="Calibri"/>
                <a:cs typeface="Calibri"/>
              </a:rPr>
              <a:t>subject</a:t>
            </a:r>
            <a:r>
              <a:rPr lang="it-IT" sz="4000" dirty="0">
                <a:ea typeface="Calibri"/>
                <a:cs typeface="Calibri"/>
              </a:rPr>
              <a:t> to the EU ETS (from 2012), </a:t>
            </a:r>
            <a:r>
              <a:rPr lang="it-IT" sz="4000" dirty="0" err="1">
                <a:ea typeface="Calibri"/>
                <a:cs typeface="Calibri"/>
              </a:rPr>
              <a:t>measure</a:t>
            </a:r>
            <a:r>
              <a:rPr lang="it-IT" sz="4000" dirty="0">
                <a:ea typeface="Calibri"/>
                <a:cs typeface="Calibri"/>
              </a:rPr>
              <a:t> </a:t>
            </a:r>
            <a:r>
              <a:rPr lang="it-IT" sz="4000" dirty="0" err="1">
                <a:ea typeface="Calibri"/>
                <a:cs typeface="Calibri"/>
              </a:rPr>
              <a:t>that</a:t>
            </a:r>
            <a:r>
              <a:rPr lang="it-IT" sz="4000" dirty="0">
                <a:ea typeface="Calibri"/>
                <a:cs typeface="Calibri"/>
              </a:rPr>
              <a:t> so far </a:t>
            </a:r>
            <a:r>
              <a:rPr lang="it-IT" sz="4000" dirty="0" err="1">
                <a:ea typeface="Calibri"/>
                <a:cs typeface="Calibri"/>
              </a:rPr>
              <a:t>applies</a:t>
            </a:r>
            <a:r>
              <a:rPr lang="it-IT" sz="4000" dirty="0">
                <a:ea typeface="Calibri"/>
                <a:cs typeface="Calibri"/>
              </a:rPr>
              <a:t> to intra-EU </a:t>
            </a:r>
            <a:r>
              <a:rPr lang="it-IT" sz="4000" dirty="0" err="1">
                <a:ea typeface="Calibri"/>
                <a:cs typeface="Calibri"/>
              </a:rPr>
              <a:t>flights</a:t>
            </a:r>
            <a:r>
              <a:rPr lang="it-IT" sz="4000" dirty="0">
                <a:ea typeface="Calibri"/>
                <a:cs typeface="Calibri"/>
              </a:rPr>
              <a:t>. </a:t>
            </a:r>
            <a:endParaRPr lang="it-IT" sz="4000" dirty="0">
              <a:cs typeface="Calibri" panose="020F0502020204030204"/>
            </a:endParaRPr>
          </a:p>
          <a:p>
            <a:pPr marL="0" indent="0" algn="just">
              <a:buNone/>
            </a:pPr>
            <a:endParaRPr lang="it-IT" dirty="0">
              <a:cs typeface="Calibri"/>
            </a:endParaRPr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7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1544EB-6F48-C4B3-11F2-85717C5C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3800">
                <a:ea typeface="Calibri Light"/>
                <a:cs typeface="Calibri Light"/>
              </a:rPr>
              <a:t>TRADABLE PERMIT SCHEMES</a:t>
            </a:r>
            <a:endParaRPr lang="it-IT" sz="3800"/>
          </a:p>
        </p:txBody>
      </p:sp>
      <p:pic>
        <p:nvPicPr>
          <p:cNvPr id="5" name="Picture 4" descr="Oil refinery against blue sky">
            <a:extLst>
              <a:ext uri="{FF2B5EF4-FFF2-40B4-BE49-F238E27FC236}">
                <a16:creationId xmlns:a16="http://schemas.microsoft.com/office/drawing/2014/main" id="{D071C421-C6E4-5F88-95BE-F37B2AE66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2" r="26747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8DD21-F538-3A65-6E8C-8CEDD03D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One of the </a:t>
            </a:r>
            <a:r>
              <a:rPr lang="it-IT" b="1">
                <a:ea typeface="Calibri" panose="020F0502020204030204"/>
                <a:cs typeface="Calibri" panose="020F0502020204030204"/>
              </a:rPr>
              <a:t>first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emission</a:t>
            </a:r>
            <a:r>
              <a:rPr lang="it-IT" b="1">
                <a:ea typeface="Calibri" panose="020F0502020204030204"/>
                <a:cs typeface="Calibri" panose="020F0502020204030204"/>
              </a:rPr>
              <a:t> trading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schemes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widely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recognised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as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successful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was</a:t>
            </a:r>
            <a:r>
              <a:rPr lang="it-IT">
                <a:ea typeface="Calibri" panose="020F0502020204030204"/>
                <a:cs typeface="Calibri" panose="020F0502020204030204"/>
              </a:rPr>
              <a:t> the </a:t>
            </a:r>
            <a:r>
              <a:rPr lang="it-IT" b="1">
                <a:ea typeface="Calibri" panose="020F0502020204030204"/>
                <a:cs typeface="Calibri" panose="020F0502020204030204"/>
              </a:rPr>
              <a:t>US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sulphur</a:t>
            </a:r>
            <a:r>
              <a:rPr lang="it-IT" b="1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dioxide</a:t>
            </a:r>
            <a:r>
              <a:rPr lang="it-IT" b="1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b="1">
                <a:ea typeface="Calibri" panose="020F0502020204030204"/>
                <a:cs typeface="Calibri" panose="020F0502020204030204"/>
              </a:rPr>
              <a:t> trading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schemes</a:t>
            </a:r>
            <a:r>
              <a:rPr lang="it-IT"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ea typeface="Calibri" panose="020F0502020204030204"/>
                <a:cs typeface="Calibri" panose="020F0502020204030204"/>
              </a:rPr>
              <a:t>brought</a:t>
            </a:r>
            <a:r>
              <a:rPr lang="it-IT">
                <a:ea typeface="Calibri" panose="020F0502020204030204"/>
                <a:cs typeface="Calibri" panose="020F0502020204030204"/>
              </a:rPr>
              <a:t> in by the 1990 </a:t>
            </a:r>
            <a:r>
              <a:rPr lang="it-IT" err="1">
                <a:ea typeface="Calibri" panose="020F0502020204030204"/>
                <a:cs typeface="Calibri" panose="020F0502020204030204"/>
              </a:rPr>
              <a:t>amendments</a:t>
            </a:r>
            <a:r>
              <a:rPr lang="it-IT">
                <a:ea typeface="Calibri" panose="020F0502020204030204"/>
                <a:cs typeface="Calibri" panose="020F0502020204030204"/>
              </a:rPr>
              <a:t> to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Clean</a:t>
            </a:r>
            <a:r>
              <a:rPr lang="it-IT">
                <a:ea typeface="Calibri" panose="020F0502020204030204"/>
                <a:cs typeface="Calibri" panose="020F0502020204030204"/>
              </a:rPr>
              <a:t> Air Act and </a:t>
            </a:r>
            <a:r>
              <a:rPr lang="it-IT" err="1">
                <a:ea typeface="Calibri" panose="020F0502020204030204"/>
                <a:cs typeface="Calibri" panose="020F0502020204030204"/>
              </a:rPr>
              <a:t>which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subsequently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inspired</a:t>
            </a:r>
            <a:r>
              <a:rPr lang="it-IT" b="1">
                <a:ea typeface="Calibri" panose="020F0502020204030204"/>
                <a:cs typeface="Calibri" panose="020F0502020204030204"/>
              </a:rPr>
              <a:t> the Kyoto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Protocol</a:t>
            </a:r>
            <a:r>
              <a:rPr lang="it-IT" b="1">
                <a:ea typeface="Calibri" panose="020F0502020204030204"/>
                <a:cs typeface="Calibri" panose="020F0502020204030204"/>
              </a:rPr>
              <a:t> and the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EU's</a:t>
            </a:r>
            <a:r>
              <a:rPr lang="it-IT" b="1">
                <a:ea typeface="Calibri" panose="020F0502020204030204"/>
                <a:cs typeface="Calibri" panose="020F0502020204030204"/>
              </a:rPr>
              <a:t> ETS.</a:t>
            </a:r>
            <a:endParaRPr lang="it-IT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44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233439-86A4-B0D5-F08E-12E4434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2003/87 EU ETS Directive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36430-3274-C4DD-3990-D2124590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3600" dirty="0" err="1">
                <a:ea typeface="Calibri"/>
                <a:cs typeface="Calibri"/>
              </a:rPr>
              <a:t>Any</a:t>
            </a:r>
            <a:r>
              <a:rPr lang="it-IT" sz="3600" dirty="0">
                <a:ea typeface="Calibri"/>
                <a:cs typeface="Calibri"/>
              </a:rPr>
              <a:t> operator </a:t>
            </a:r>
            <a:r>
              <a:rPr lang="it-IT" sz="3600" dirty="0" err="1">
                <a:ea typeface="Calibri"/>
                <a:cs typeface="Calibri"/>
              </a:rPr>
              <a:t>failing</a:t>
            </a:r>
            <a:r>
              <a:rPr lang="it-IT" sz="3600" dirty="0">
                <a:ea typeface="Calibri"/>
                <a:cs typeface="Calibri"/>
              </a:rPr>
              <a:t> to </a:t>
            </a:r>
            <a:r>
              <a:rPr lang="it-IT" sz="3600" dirty="0" err="1">
                <a:ea typeface="Calibri"/>
                <a:cs typeface="Calibri"/>
              </a:rPr>
              <a:t>surrender</a:t>
            </a:r>
            <a:r>
              <a:rPr lang="it-IT" sz="3600" dirty="0">
                <a:ea typeface="Calibri"/>
                <a:cs typeface="Calibri"/>
              </a:rPr>
              <a:t> the </a:t>
            </a:r>
            <a:r>
              <a:rPr lang="it-IT" sz="3600" dirty="0" err="1">
                <a:ea typeface="Calibri"/>
                <a:cs typeface="Calibri"/>
              </a:rPr>
              <a:t>quantity</a:t>
            </a:r>
            <a:r>
              <a:rPr lang="it-IT" sz="3600" dirty="0">
                <a:ea typeface="Calibri"/>
                <a:cs typeface="Calibri"/>
              </a:rPr>
              <a:t> of </a:t>
            </a:r>
            <a:r>
              <a:rPr lang="it-IT" sz="3600" dirty="0" err="1">
                <a:ea typeface="Calibri"/>
                <a:cs typeface="Calibri"/>
              </a:rPr>
              <a:t>allowances</a:t>
            </a:r>
            <a:r>
              <a:rPr lang="it-IT" sz="3600" dirty="0">
                <a:ea typeface="Calibri"/>
                <a:cs typeface="Calibri"/>
              </a:rPr>
              <a:t> commensurate with the </a:t>
            </a:r>
            <a:r>
              <a:rPr lang="it-IT" sz="3600" dirty="0" err="1">
                <a:ea typeface="Calibri"/>
                <a:cs typeface="Calibri"/>
              </a:rPr>
              <a:t>emissions</a:t>
            </a:r>
            <a:r>
              <a:rPr lang="it-IT" sz="3600" dirty="0">
                <a:ea typeface="Calibri"/>
                <a:cs typeface="Calibri"/>
              </a:rPr>
              <a:t> from </a:t>
            </a:r>
            <a:r>
              <a:rPr lang="it-IT" sz="3600" dirty="0" err="1">
                <a:ea typeface="Calibri"/>
                <a:cs typeface="Calibri"/>
              </a:rPr>
              <a:t>his</a:t>
            </a:r>
            <a:r>
              <a:rPr lang="it-IT" sz="3600" dirty="0">
                <a:ea typeface="Calibri"/>
                <a:cs typeface="Calibri"/>
              </a:rPr>
              <a:t>/</a:t>
            </a:r>
            <a:r>
              <a:rPr lang="it-IT" sz="3600" dirty="0" err="1">
                <a:ea typeface="Calibri"/>
                <a:cs typeface="Calibri"/>
              </a:rPr>
              <a:t>her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dirty="0" err="1">
                <a:ea typeface="Calibri"/>
                <a:cs typeface="Calibri"/>
              </a:rPr>
              <a:t>installation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dirty="0" err="1">
                <a:ea typeface="Calibri"/>
                <a:cs typeface="Calibri"/>
              </a:rPr>
              <a:t>during</a:t>
            </a:r>
            <a:r>
              <a:rPr lang="it-IT" sz="3600" dirty="0">
                <a:ea typeface="Calibri"/>
                <a:cs typeface="Calibri"/>
              </a:rPr>
              <a:t> the </a:t>
            </a:r>
            <a:r>
              <a:rPr lang="it-IT" sz="3600" dirty="0" err="1">
                <a:ea typeface="Calibri"/>
                <a:cs typeface="Calibri"/>
              </a:rPr>
              <a:t>previous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dirty="0" err="1">
                <a:ea typeface="Calibri"/>
                <a:cs typeface="Calibri"/>
              </a:rPr>
              <a:t>year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dirty="0" err="1">
                <a:ea typeface="Calibri"/>
                <a:cs typeface="Calibri"/>
              </a:rPr>
              <a:t>will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dirty="0" err="1">
                <a:ea typeface="Calibri"/>
                <a:cs typeface="Calibri"/>
              </a:rPr>
              <a:t>have</a:t>
            </a:r>
            <a:r>
              <a:rPr lang="it-IT" sz="3600" dirty="0">
                <a:ea typeface="Calibri"/>
                <a:cs typeface="Calibri"/>
              </a:rPr>
              <a:t> to </a:t>
            </a:r>
            <a:r>
              <a:rPr lang="it-IT" sz="3600" dirty="0" err="1">
                <a:ea typeface="Calibri"/>
                <a:cs typeface="Calibri"/>
              </a:rPr>
              <a:t>pay</a:t>
            </a:r>
            <a:r>
              <a:rPr lang="it-IT" sz="3600" dirty="0">
                <a:ea typeface="Calibri"/>
                <a:cs typeface="Calibri"/>
              </a:rPr>
              <a:t> EUR100 (USD 125) per tCO2e and </a:t>
            </a:r>
            <a:r>
              <a:rPr lang="it-IT" sz="3600" dirty="0" err="1">
                <a:ea typeface="Calibri"/>
                <a:cs typeface="Calibri"/>
              </a:rPr>
              <a:t>buy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dirty="0" err="1">
                <a:ea typeface="Calibri"/>
                <a:cs typeface="Calibri"/>
              </a:rPr>
              <a:t>allowances</a:t>
            </a:r>
            <a:r>
              <a:rPr lang="it-IT" sz="3600" dirty="0">
                <a:ea typeface="Calibri"/>
                <a:cs typeface="Calibri"/>
              </a:rPr>
              <a:t> for the </a:t>
            </a:r>
            <a:r>
              <a:rPr lang="it-IT" sz="3600" dirty="0" err="1">
                <a:ea typeface="Calibri"/>
                <a:cs typeface="Calibri"/>
              </a:rPr>
              <a:t>excess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dirty="0" err="1">
                <a:ea typeface="Calibri"/>
                <a:cs typeface="Calibri"/>
              </a:rPr>
              <a:t>emissions</a:t>
            </a:r>
            <a:r>
              <a:rPr lang="it-IT" sz="3600" dirty="0">
                <a:ea typeface="Calibri"/>
                <a:cs typeface="Calibri"/>
              </a:rPr>
              <a:t>.</a:t>
            </a:r>
            <a:endParaRPr lang="it-IT" dirty="0">
              <a:cs typeface="Calibri"/>
            </a:endParaRPr>
          </a:p>
          <a:p>
            <a:endParaRPr lang="it-IT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95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119247"/>
          </a:xfrm>
        </p:spPr>
        <p:txBody>
          <a:bodyPr anchor="b">
            <a:normAutofit/>
          </a:bodyPr>
          <a:lstStyle/>
          <a:p>
            <a:r>
              <a:rPr lang="it-IT" sz="3200">
                <a:ea typeface="Calibri Light"/>
                <a:cs typeface="Calibri Light"/>
              </a:rPr>
              <a:t>The EU Directive 2023/959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970259"/>
            <a:ext cx="4355265" cy="40110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3200" dirty="0">
                <a:ea typeface="Calibri" panose="020F0502020204030204"/>
                <a:cs typeface="Calibri" panose="020F0502020204030204"/>
              </a:rPr>
              <a:t>In </a:t>
            </a:r>
            <a:r>
              <a:rPr lang="it-IT" sz="3200" dirty="0" err="1">
                <a:ea typeface="Calibri" panose="020F0502020204030204"/>
                <a:cs typeface="Calibri" panose="020F0502020204030204"/>
              </a:rPr>
              <a:t>pursuit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of the “</a:t>
            </a:r>
            <a:r>
              <a:rPr lang="it-IT" sz="3200" dirty="0" err="1">
                <a:ea typeface="Calibri" panose="020F0502020204030204"/>
                <a:cs typeface="Calibri" panose="020F0502020204030204"/>
              </a:rPr>
              <a:t>Fit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for 55” </a:t>
            </a:r>
            <a:r>
              <a:rPr lang="it-IT" sz="3200" dirty="0" err="1">
                <a:ea typeface="Calibri" panose="020F0502020204030204"/>
                <a:cs typeface="Calibri" panose="020F0502020204030204"/>
              </a:rPr>
              <a:t>environmental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policy plan, an </a:t>
            </a:r>
            <a:r>
              <a:rPr lang="it-IT" sz="3200" dirty="0" err="1">
                <a:ea typeface="Calibri" panose="020F0502020204030204"/>
                <a:cs typeface="Calibri" panose="020F0502020204030204"/>
              </a:rPr>
              <a:t>expansive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and </a:t>
            </a:r>
            <a:r>
              <a:rPr lang="it-IT" sz="3200" dirty="0" err="1">
                <a:ea typeface="Calibri" panose="020F0502020204030204"/>
                <a:cs typeface="Calibri" panose="020F0502020204030204"/>
              </a:rPr>
              <a:t>visionary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strategy </a:t>
            </a:r>
            <a:r>
              <a:rPr lang="it-IT" sz="3200" dirty="0" err="1">
                <a:ea typeface="Calibri" panose="020F0502020204030204"/>
                <a:cs typeface="Calibri" panose="020F0502020204030204"/>
              </a:rPr>
              <a:t>introduced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by the EU Commission in </a:t>
            </a:r>
            <a:r>
              <a:rPr lang="it-IT" sz="3200" dirty="0" err="1">
                <a:ea typeface="Calibri" panose="020F0502020204030204"/>
                <a:cs typeface="Calibri" panose="020F0502020204030204"/>
              </a:rPr>
              <a:t>July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2021, 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a </a:t>
            </a:r>
            <a:r>
              <a:rPr lang="it-IT" sz="3200" b="1" dirty="0" err="1">
                <a:ea typeface="Calibri" panose="020F0502020204030204"/>
                <a:cs typeface="Calibri" panose="020F0502020204030204"/>
              </a:rPr>
              <a:t>profound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revamping of the </a:t>
            </a:r>
            <a:r>
              <a:rPr lang="it-IT" sz="3200" b="1" dirty="0" err="1">
                <a:ea typeface="Calibri" panose="020F0502020204030204"/>
                <a:cs typeface="Calibri" panose="020F0502020204030204"/>
              </a:rPr>
              <a:t>European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dirty="0" err="1">
                <a:ea typeface="Calibri" panose="020F0502020204030204"/>
                <a:cs typeface="Calibri" panose="020F0502020204030204"/>
              </a:rPr>
              <a:t>Emission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Trading System (EU ETS) </a:t>
            </a:r>
            <a:r>
              <a:rPr lang="it-IT" sz="3200" b="1" dirty="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dirty="0" err="1">
                <a:ea typeface="Calibri" panose="020F0502020204030204"/>
                <a:cs typeface="Calibri" panose="020F0502020204030204"/>
              </a:rPr>
              <a:t>underway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.</a:t>
            </a:r>
            <a:r>
              <a:rPr lang="it-IT" sz="2400" b="1" dirty="0">
                <a:ea typeface="Calibri" panose="020F0502020204030204"/>
                <a:cs typeface="Calibri" panose="020F0502020204030204"/>
              </a:rPr>
              <a:t> </a:t>
            </a:r>
            <a:endParaRPr lang="it-IT">
              <a:cs typeface="Calibri" panose="020F0502020204030204"/>
            </a:endParaRPr>
          </a:p>
          <a:p>
            <a:pPr marL="0" indent="0">
              <a:buNone/>
            </a:pPr>
            <a:endParaRPr lang="it-IT" sz="24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23" r="14100" b="-5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0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119247"/>
          </a:xfrm>
        </p:spPr>
        <p:txBody>
          <a:bodyPr anchor="b">
            <a:normAutofit/>
          </a:bodyPr>
          <a:lstStyle/>
          <a:p>
            <a:r>
              <a:rPr lang="it-IT" sz="3200">
                <a:ea typeface="Calibri Light"/>
                <a:cs typeface="Calibri Light"/>
              </a:rPr>
              <a:t>The EU Directive 2023/959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970259"/>
            <a:ext cx="4355265" cy="40110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/>
            <a:r>
              <a:rPr lang="it-IT" sz="3200" dirty="0">
                <a:ea typeface="Calibri" panose="020F0502020204030204"/>
                <a:cs typeface="Calibri" panose="020F0502020204030204"/>
              </a:rPr>
              <a:t>The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objective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sz="3200" dirty="0">
                <a:ea typeface="Calibri" panose="020F0502020204030204"/>
                <a:cs typeface="Calibri" panose="020F0502020204030204"/>
              </a:rPr>
              <a:t> clear: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reducing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net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by 55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percent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by 2030 and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attaining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net zero </a:t>
            </a:r>
            <a:r>
              <a:rPr lang="it-IT" sz="3200" b="1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sz="3200" b="1" dirty="0">
                <a:ea typeface="Calibri" panose="020F0502020204030204"/>
                <a:cs typeface="Calibri" panose="020F0502020204030204"/>
              </a:rPr>
              <a:t> by 2050.</a:t>
            </a:r>
            <a:endParaRPr lang="it-IT" sz="3200" dirty="0">
              <a:cs typeface="Calibri" panose="020F0502020204030204"/>
            </a:endParaRPr>
          </a:p>
        </p:txBody>
      </p: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23" r="14100" b="-5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69424" y="3028872"/>
            <a:ext cx="1559464" cy="6106313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5441" y="-3760"/>
            <a:ext cx="2176557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96000" y="5502302"/>
            <a:ext cx="6106314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26892" y="2939627"/>
            <a:ext cx="3162908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5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EU Directive 2023/959</a:t>
            </a:r>
            <a:endParaRPr lang="it-IT" sz="540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dirty="0">
                <a:ea typeface="Calibri" panose="020F0502020204030204"/>
                <a:cs typeface="Calibri" panose="020F0502020204030204"/>
              </a:rPr>
              <a:t>Directive 2023/959,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adopted</a:t>
            </a:r>
            <a:r>
              <a:rPr lang="it-IT" dirty="0">
                <a:ea typeface="Calibri" panose="020F0502020204030204"/>
                <a:cs typeface="Calibri" panose="020F0502020204030204"/>
              </a:rPr>
              <a:t> by the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European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Parliament</a:t>
            </a:r>
            <a:r>
              <a:rPr lang="it-IT" dirty="0">
                <a:ea typeface="Calibri" panose="020F0502020204030204"/>
                <a:cs typeface="Calibri" panose="020F0502020204030204"/>
              </a:rPr>
              <a:t> on April 18 and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ratified</a:t>
            </a:r>
            <a:r>
              <a:rPr lang="it-IT" dirty="0">
                <a:ea typeface="Calibri" panose="020F0502020204030204"/>
                <a:cs typeface="Calibri" panose="020F0502020204030204"/>
              </a:rPr>
              <a:t> by the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Council</a:t>
            </a:r>
            <a:r>
              <a:rPr lang="it-IT" dirty="0">
                <a:ea typeface="Calibri" panose="020F0502020204030204"/>
                <a:cs typeface="Calibri" panose="020F0502020204030204"/>
              </a:rPr>
              <a:t> on April 25, 2023,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is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now</a:t>
            </a:r>
            <a:r>
              <a:rPr lang="it-IT" dirty="0">
                <a:ea typeface="Calibri" panose="020F0502020204030204"/>
                <a:cs typeface="Calibri" panose="020F0502020204030204"/>
              </a:rPr>
              <a:t> in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effect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as</a:t>
            </a:r>
            <a:r>
              <a:rPr lang="it-IT" dirty="0">
                <a:ea typeface="Calibri" panose="020F0502020204030204"/>
                <a:cs typeface="Calibri" panose="020F0502020204030204"/>
              </a:rPr>
              <a:t> of June 5, 2023. </a:t>
            </a:r>
            <a:endParaRPr lang="it-IT" dirty="0"/>
          </a:p>
          <a:p>
            <a:pPr marL="0" indent="0" algn="just">
              <a:buNone/>
            </a:pPr>
            <a:r>
              <a:rPr lang="it-IT" dirty="0" err="1">
                <a:ea typeface="Calibri" panose="020F0502020204030204"/>
                <a:cs typeface="Calibri" panose="020F0502020204030204"/>
              </a:rPr>
              <a:t>T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his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directive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amends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Directive 2003/87/EC and </a:t>
            </a:r>
            <a:r>
              <a:rPr lang="it-IT" b="1" dirty="0" err="1">
                <a:ea typeface="Calibri" panose="020F0502020204030204"/>
                <a:cs typeface="Calibri" panose="020F0502020204030204"/>
              </a:rPr>
              <a:t>Decision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2015/1814,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providing</a:t>
            </a:r>
            <a:r>
              <a:rPr lang="it-IT" dirty="0">
                <a:ea typeface="Calibri" panose="020F0502020204030204"/>
                <a:cs typeface="Calibri" panose="020F0502020204030204"/>
              </a:rPr>
              <a:t> the legislative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foundation</a:t>
            </a:r>
            <a:r>
              <a:rPr lang="it-IT" dirty="0">
                <a:ea typeface="Calibri" panose="020F0502020204030204"/>
                <a:cs typeface="Calibri" panose="020F0502020204030204"/>
              </a:rPr>
              <a:t> for the ETS and the Market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Stability</a:t>
            </a:r>
            <a:r>
              <a:rPr lang="it-IT" dirty="0">
                <a:ea typeface="Calibri" panose="020F0502020204030204"/>
                <a:cs typeface="Calibri" panose="020F0502020204030204"/>
              </a:rPr>
              <a:t> Reserve,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respectively</a:t>
            </a:r>
            <a:r>
              <a:rPr lang="it-IT" dirty="0">
                <a:ea typeface="Calibri" panose="020F0502020204030204"/>
                <a:cs typeface="Calibri" panose="020F0502020204030204"/>
              </a:rPr>
              <a:t>.</a:t>
            </a:r>
            <a:endParaRPr lang="it-IT" dirty="0"/>
          </a:p>
        </p:txBody>
      </p: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9" r="1240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81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EU Directive 2023/959</a:t>
            </a:r>
            <a:endParaRPr lang="it-IT" sz="540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err="1">
                <a:ea typeface="Calibri" panose="020F0502020204030204"/>
                <a:cs typeface="Calibri" panose="020F0502020204030204"/>
              </a:rPr>
              <a:t>Firstly</a:t>
            </a:r>
            <a:r>
              <a:rPr lang="it-IT"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ea typeface="Calibri" panose="020F0502020204030204"/>
                <a:cs typeface="Calibri" panose="020F0502020204030204"/>
              </a:rPr>
              <a:t>directive</a:t>
            </a:r>
            <a:r>
              <a:rPr lang="it-IT">
                <a:ea typeface="Calibri" panose="020F0502020204030204"/>
                <a:cs typeface="Calibri" panose="020F0502020204030204"/>
              </a:rPr>
              <a:t> 2023/959 targets energy-intensive </a:t>
            </a:r>
            <a:r>
              <a:rPr lang="it-IT" err="1">
                <a:ea typeface="Calibri" panose="020F0502020204030204"/>
                <a:cs typeface="Calibri" panose="020F0502020204030204"/>
              </a:rPr>
              <a:t>sectors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such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as</a:t>
            </a:r>
            <a:r>
              <a:rPr lang="it-IT">
                <a:ea typeface="Calibri" panose="020F0502020204030204"/>
                <a:cs typeface="Calibri" panose="020F0502020204030204"/>
              </a:rPr>
              <a:t> power generation and </a:t>
            </a:r>
            <a:r>
              <a:rPr lang="it-IT" err="1">
                <a:ea typeface="Calibri" panose="020F0502020204030204"/>
                <a:cs typeface="Calibri" panose="020F0502020204030204"/>
              </a:rPr>
              <a:t>aviation</a:t>
            </a:r>
            <a:r>
              <a:rPr lang="it-IT">
                <a:ea typeface="Calibri" panose="020F0502020204030204"/>
                <a:cs typeface="Calibri" panose="020F0502020204030204"/>
              </a:rPr>
              <a:t>, setting an impressive </a:t>
            </a:r>
            <a:r>
              <a:rPr lang="it-IT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r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eduction</a:t>
            </a:r>
            <a:r>
              <a:rPr lang="it-IT" b="1">
                <a:ea typeface="Calibri" panose="020F0502020204030204"/>
                <a:cs typeface="Calibri" panose="020F0502020204030204"/>
              </a:rPr>
              <a:t> target of 62% by 2030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compared</a:t>
            </a:r>
            <a:r>
              <a:rPr lang="it-IT" b="1">
                <a:ea typeface="Calibri" panose="020F0502020204030204"/>
                <a:cs typeface="Calibri" panose="020F0502020204030204"/>
              </a:rPr>
              <a:t> to 2005. </a:t>
            </a:r>
          </a:p>
          <a:p>
            <a:pPr marL="0" indent="0" algn="just">
              <a:buNone/>
            </a:pPr>
            <a:r>
              <a:rPr lang="it-IT" err="1">
                <a:ea typeface="Calibri" panose="020F0502020204030204"/>
                <a:cs typeface="Calibri" panose="020F0502020204030204"/>
              </a:rPr>
              <a:t>Previously</a:t>
            </a:r>
            <a:r>
              <a:rPr lang="it-IT">
                <a:ea typeface="Calibri" panose="020F0502020204030204"/>
                <a:cs typeface="Calibri" panose="020F0502020204030204"/>
              </a:rPr>
              <a:t>, the target </a:t>
            </a:r>
            <a:r>
              <a:rPr lang="it-IT" err="1">
                <a:ea typeface="Calibri" panose="020F0502020204030204"/>
                <a:cs typeface="Calibri" panose="020F0502020204030204"/>
              </a:rPr>
              <a:t>was</a:t>
            </a:r>
            <a:r>
              <a:rPr lang="it-IT">
                <a:ea typeface="Calibri" panose="020F0502020204030204"/>
                <a:cs typeface="Calibri" panose="020F0502020204030204"/>
              </a:rPr>
              <a:t> 55%, </a:t>
            </a:r>
            <a:r>
              <a:rPr lang="it-IT" err="1">
                <a:ea typeface="Calibri" panose="020F0502020204030204"/>
                <a:cs typeface="Calibri" panose="020F0502020204030204"/>
              </a:rPr>
              <a:t>highlighting</a:t>
            </a:r>
            <a:r>
              <a:rPr lang="it-IT">
                <a:ea typeface="Calibri" panose="020F0502020204030204"/>
                <a:cs typeface="Calibri" panose="020F0502020204030204"/>
              </a:rPr>
              <a:t>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ambitious</a:t>
            </a:r>
            <a:r>
              <a:rPr lang="it-IT">
                <a:ea typeface="Calibri" panose="020F0502020204030204"/>
                <a:cs typeface="Calibri" panose="020F0502020204030204"/>
              </a:rPr>
              <a:t> nature of the new goal.</a:t>
            </a:r>
            <a:endParaRPr lang="it-IT">
              <a:cs typeface="Calibri"/>
            </a:endParaRPr>
          </a:p>
        </p:txBody>
      </p: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9" r="1240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7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The EU Directive 2023/959</a:t>
            </a:r>
            <a:endParaRPr lang="it-IT" sz="540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err="1">
                <a:ea typeface="Calibri" panose="020F0502020204030204"/>
                <a:cs typeface="Calibri" panose="020F0502020204030204"/>
              </a:rPr>
              <a:t>Additionally</a:t>
            </a:r>
            <a:r>
              <a:rPr lang="it-IT" dirty="0">
                <a:ea typeface="Calibri" panose="020F0502020204030204"/>
                <a:cs typeface="Calibri" panose="020F0502020204030204"/>
              </a:rPr>
              <a:t>, f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ree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allowances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granted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to companies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across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all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sectors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will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be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gradually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phased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out by 2034,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starting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from 2026.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</a:p>
          <a:p>
            <a:pPr marL="0" indent="0" algn="just">
              <a:buNone/>
            </a:pPr>
            <a:r>
              <a:rPr lang="it-IT" dirty="0" err="1">
                <a:ea typeface="Calibri" panose="020F0502020204030204"/>
                <a:cs typeface="Calibri" panose="020F0502020204030204"/>
              </a:rPr>
              <a:t>This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means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all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participants</a:t>
            </a:r>
            <a:r>
              <a:rPr lang="it-IT" dirty="0">
                <a:ea typeface="Calibri" panose="020F0502020204030204"/>
                <a:cs typeface="Calibri" panose="020F0502020204030204"/>
              </a:rPr>
              <a:t> in the ETS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will</a:t>
            </a:r>
            <a:r>
              <a:rPr lang="it-IT" dirty="0">
                <a:ea typeface="Calibri" panose="020F0502020204030204"/>
                <a:cs typeface="Calibri" panose="020F0502020204030204"/>
              </a:rPr>
              <a:t> bear the cost of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emissions</a:t>
            </a:r>
            <a:r>
              <a:rPr lang="it-IT" dirty="0">
                <a:ea typeface="Calibri" panose="020F0502020204030204"/>
                <a:cs typeface="Calibri" panose="020F0502020204030204"/>
              </a:rPr>
              <a:t>,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fostering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greater</a:t>
            </a:r>
            <a:r>
              <a:rPr lang="it-IT" dirty="0">
                <a:ea typeface="Calibri" panose="020F0502020204030204"/>
                <a:cs typeface="Calibri" panose="020F0502020204030204"/>
              </a:rPr>
              <a:t> accountability.</a:t>
            </a:r>
            <a:endParaRPr lang="it-IT">
              <a:cs typeface="Calibri"/>
            </a:endParaRPr>
          </a:p>
        </p:txBody>
      </p: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9" r="1240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1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3200">
                <a:ea typeface="Calibri Light"/>
                <a:cs typeface="Calibri Light"/>
              </a:rPr>
              <a:t>The EU Directive 2023/959</a:t>
            </a:r>
            <a:br>
              <a:rPr lang="it-IT" sz="3200">
                <a:ea typeface="Calibri Light"/>
                <a:cs typeface="Calibri Light"/>
              </a:rPr>
            </a:br>
            <a:r>
              <a:rPr lang="it-IT" sz="3200">
                <a:ea typeface="Calibri Light"/>
                <a:cs typeface="Calibri Light"/>
              </a:rPr>
              <a:t>Market </a:t>
            </a:r>
            <a:r>
              <a:rPr lang="it-IT" sz="3200" err="1">
                <a:ea typeface="Calibri Light" panose="020F0302020204030204"/>
                <a:cs typeface="Calibri Light" panose="020F0302020204030204"/>
              </a:rPr>
              <a:t>Stability</a:t>
            </a:r>
            <a:r>
              <a:rPr lang="it-IT" sz="3200">
                <a:ea typeface="Calibri Light" panose="020F0302020204030204"/>
                <a:cs typeface="Calibri Light" panose="020F0302020204030204"/>
              </a:rPr>
              <a:t> Reserve for Equilibrium and </a:t>
            </a:r>
            <a:r>
              <a:rPr lang="it-IT" sz="3200" err="1">
                <a:ea typeface="Calibri Light" panose="020F0302020204030204"/>
                <a:cs typeface="Calibri Light" panose="020F0302020204030204"/>
              </a:rPr>
              <a:t>Growth</a:t>
            </a:r>
            <a:endParaRPr lang="it-IT" sz="3200">
              <a:ea typeface="Calibri Light" panose="020F0302020204030204"/>
              <a:cs typeface="Calibri Light" panose="020F0302020204030204"/>
            </a:endParaRPr>
          </a:p>
          <a:p>
            <a:endParaRPr lang="it-IT" sz="320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3600" dirty="0">
                <a:ea typeface="Calibri"/>
                <a:cs typeface="Calibri"/>
              </a:rPr>
              <a:t>The Market </a:t>
            </a:r>
            <a:r>
              <a:rPr lang="it-IT" sz="3600" err="1">
                <a:ea typeface="Calibri"/>
                <a:cs typeface="Calibri"/>
              </a:rPr>
              <a:t>Stability</a:t>
            </a:r>
            <a:r>
              <a:rPr lang="it-IT" sz="3600" dirty="0">
                <a:ea typeface="Calibri"/>
                <a:cs typeface="Calibri"/>
              </a:rPr>
              <a:t> Reserve, a </a:t>
            </a:r>
            <a:r>
              <a:rPr lang="it-IT" sz="3600" err="1">
                <a:ea typeface="Calibri"/>
                <a:cs typeface="Calibri"/>
              </a:rPr>
              <a:t>reform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introduced</a:t>
            </a:r>
            <a:r>
              <a:rPr lang="it-IT" sz="3600" dirty="0">
                <a:ea typeface="Calibri"/>
                <a:cs typeface="Calibri"/>
              </a:rPr>
              <a:t> in </a:t>
            </a:r>
            <a:r>
              <a:rPr lang="it-IT" sz="3600" err="1">
                <a:ea typeface="Calibri"/>
                <a:cs typeface="Calibri"/>
              </a:rPr>
              <a:t>this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directive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as</a:t>
            </a:r>
            <a:r>
              <a:rPr lang="it-IT" sz="3600" dirty="0">
                <a:ea typeface="Calibri"/>
                <a:cs typeface="Calibri"/>
              </a:rPr>
              <a:t> a </a:t>
            </a:r>
            <a:r>
              <a:rPr lang="it-IT" sz="3600" err="1">
                <a:ea typeface="Calibri"/>
                <a:cs typeface="Calibri"/>
              </a:rPr>
              <a:t>critical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mechanism</a:t>
            </a:r>
            <a:r>
              <a:rPr lang="it-IT" sz="3600" dirty="0">
                <a:ea typeface="Calibri"/>
                <a:cs typeface="Calibri"/>
              </a:rPr>
              <a:t> for </a:t>
            </a:r>
            <a:r>
              <a:rPr lang="it-IT" sz="3600" err="1">
                <a:ea typeface="Calibri"/>
                <a:cs typeface="Calibri"/>
              </a:rPr>
              <a:t>maintaining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equilibrium</a:t>
            </a:r>
            <a:r>
              <a:rPr lang="it-IT" sz="3600" dirty="0">
                <a:ea typeface="Calibri"/>
                <a:cs typeface="Calibri"/>
              </a:rPr>
              <a:t> in the ETS, </a:t>
            </a:r>
            <a:r>
              <a:rPr lang="it-IT" sz="3600" b="1" err="1">
                <a:ea typeface="Calibri"/>
                <a:cs typeface="Calibri"/>
              </a:rPr>
              <a:t>will</a:t>
            </a:r>
            <a:r>
              <a:rPr lang="it-IT" sz="3600" b="1" dirty="0">
                <a:ea typeface="Calibri"/>
                <a:cs typeface="Calibri"/>
              </a:rPr>
              <a:t> </a:t>
            </a:r>
            <a:r>
              <a:rPr lang="it-IT" sz="3600" b="1" err="1">
                <a:ea typeface="Calibri"/>
                <a:cs typeface="Calibri"/>
              </a:rPr>
              <a:t>undergo</a:t>
            </a:r>
            <a:r>
              <a:rPr lang="it-IT" sz="3600" b="1" dirty="0">
                <a:ea typeface="Calibri"/>
                <a:cs typeface="Calibri"/>
              </a:rPr>
              <a:t> </a:t>
            </a:r>
            <a:r>
              <a:rPr lang="it-IT" sz="3600" b="1" err="1">
                <a:ea typeface="Calibri"/>
                <a:cs typeface="Calibri"/>
              </a:rPr>
              <a:t>significant</a:t>
            </a:r>
            <a:r>
              <a:rPr lang="it-IT" sz="3600" b="1" dirty="0">
                <a:ea typeface="Calibri"/>
                <a:cs typeface="Calibri"/>
              </a:rPr>
              <a:t> </a:t>
            </a:r>
            <a:r>
              <a:rPr lang="it-IT" sz="3600" b="1" err="1">
                <a:ea typeface="Calibri"/>
                <a:cs typeface="Calibri"/>
              </a:rPr>
              <a:t>reinforcement</a:t>
            </a:r>
            <a:r>
              <a:rPr lang="it-IT" sz="3600" b="1" dirty="0">
                <a:ea typeface="Calibri"/>
                <a:cs typeface="Calibri"/>
              </a:rPr>
              <a:t>.</a:t>
            </a:r>
            <a:r>
              <a:rPr lang="it-IT" sz="3600" dirty="0">
                <a:ea typeface="Calibri"/>
                <a:cs typeface="Calibri"/>
              </a:rPr>
              <a:t> </a:t>
            </a:r>
          </a:p>
          <a:p>
            <a:pPr marL="0" indent="0" algn="just">
              <a:buNone/>
            </a:pPr>
            <a:endParaRPr lang="it-IT" b="1" dirty="0">
              <a:cs typeface="Calibri"/>
            </a:endParaRPr>
          </a:p>
        </p:txBody>
      </p: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9" r="1240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3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3200">
                <a:ea typeface="Calibri Light"/>
                <a:cs typeface="Calibri Light"/>
              </a:rPr>
              <a:t>The EU Directive 2023/959</a:t>
            </a:r>
            <a:br>
              <a:rPr lang="it-IT" sz="3200">
                <a:ea typeface="Calibri Light"/>
                <a:cs typeface="Calibri Light"/>
              </a:rPr>
            </a:br>
            <a:r>
              <a:rPr lang="it-IT" sz="3200">
                <a:ea typeface="Calibri Light"/>
                <a:cs typeface="Calibri Light"/>
              </a:rPr>
              <a:t>Market </a:t>
            </a:r>
            <a:r>
              <a:rPr lang="it-IT" sz="3200" err="1">
                <a:ea typeface="Calibri Light" panose="020F0302020204030204"/>
                <a:cs typeface="Calibri Light" panose="020F0302020204030204"/>
              </a:rPr>
              <a:t>Stability</a:t>
            </a:r>
            <a:r>
              <a:rPr lang="it-IT" sz="3200">
                <a:ea typeface="Calibri Light" panose="020F0302020204030204"/>
                <a:cs typeface="Calibri Light" panose="020F0302020204030204"/>
              </a:rPr>
              <a:t> Reserve for Equilibrium and </a:t>
            </a:r>
            <a:r>
              <a:rPr lang="it-IT" sz="3200" err="1">
                <a:ea typeface="Calibri Light" panose="020F0302020204030204"/>
                <a:cs typeface="Calibri Light" panose="020F0302020204030204"/>
              </a:rPr>
              <a:t>Growth</a:t>
            </a:r>
            <a:endParaRPr lang="it-IT" sz="3200">
              <a:ea typeface="Calibri Light" panose="020F0302020204030204"/>
              <a:cs typeface="Calibri Light" panose="020F0302020204030204"/>
            </a:endParaRPr>
          </a:p>
          <a:p>
            <a:endParaRPr lang="it-IT" sz="320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3600" err="1">
                <a:ea typeface="Calibri"/>
                <a:cs typeface="Calibri"/>
              </a:rPr>
              <a:t>Originally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established</a:t>
            </a:r>
            <a:r>
              <a:rPr lang="it-IT" sz="3600" dirty="0">
                <a:ea typeface="Calibri"/>
                <a:cs typeface="Calibri"/>
              </a:rPr>
              <a:t> in 2019 to </a:t>
            </a:r>
            <a:r>
              <a:rPr lang="it-IT" sz="3600" err="1">
                <a:ea typeface="Calibri"/>
                <a:cs typeface="Calibri"/>
              </a:rPr>
              <a:t>address</a:t>
            </a:r>
            <a:r>
              <a:rPr lang="it-IT" sz="3600" dirty="0">
                <a:ea typeface="Calibri"/>
                <a:cs typeface="Calibri"/>
              </a:rPr>
              <a:t> the surplus of </a:t>
            </a:r>
            <a:r>
              <a:rPr lang="it-IT" sz="3600" err="1">
                <a:ea typeface="Calibri"/>
                <a:cs typeface="Calibri"/>
              </a:rPr>
              <a:t>allowances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resulting</a:t>
            </a:r>
            <a:r>
              <a:rPr lang="it-IT" sz="3600" dirty="0">
                <a:ea typeface="Calibri"/>
                <a:cs typeface="Calibri"/>
              </a:rPr>
              <a:t> from the global </a:t>
            </a:r>
            <a:r>
              <a:rPr lang="it-IT" sz="3600" err="1">
                <a:ea typeface="Calibri"/>
                <a:cs typeface="Calibri"/>
              </a:rPr>
              <a:t>financial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crisis</a:t>
            </a:r>
            <a:r>
              <a:rPr lang="it-IT" sz="3600" dirty="0">
                <a:ea typeface="Calibri"/>
                <a:cs typeface="Calibri"/>
              </a:rPr>
              <a:t>, </a:t>
            </a:r>
            <a:r>
              <a:rPr lang="it-IT" sz="3600" b="1" dirty="0">
                <a:ea typeface="Calibri"/>
                <a:cs typeface="Calibri"/>
              </a:rPr>
              <a:t>the </a:t>
            </a:r>
            <a:r>
              <a:rPr lang="it-IT" sz="3600" b="1" err="1">
                <a:ea typeface="Calibri"/>
                <a:cs typeface="Calibri"/>
              </a:rPr>
              <a:t>reserve</a:t>
            </a:r>
            <a:r>
              <a:rPr lang="it-IT" sz="3600" b="1" dirty="0">
                <a:ea typeface="Calibri"/>
                <a:cs typeface="Calibri"/>
              </a:rPr>
              <a:t> </a:t>
            </a:r>
            <a:r>
              <a:rPr lang="it-IT" sz="3600" b="1" err="1">
                <a:ea typeface="Calibri"/>
                <a:cs typeface="Calibri"/>
              </a:rPr>
              <a:t>regulates</a:t>
            </a:r>
            <a:r>
              <a:rPr lang="it-IT" sz="3600" b="1" dirty="0">
                <a:ea typeface="Calibri"/>
                <a:cs typeface="Calibri"/>
              </a:rPr>
              <a:t> the supply of </a:t>
            </a:r>
            <a:r>
              <a:rPr lang="it-IT" sz="3600" b="1" err="1">
                <a:ea typeface="Calibri"/>
                <a:cs typeface="Calibri"/>
              </a:rPr>
              <a:t>allowances</a:t>
            </a:r>
            <a:r>
              <a:rPr lang="it-IT" sz="3600" b="1" dirty="0">
                <a:ea typeface="Calibri"/>
                <a:cs typeface="Calibri"/>
              </a:rPr>
              <a:t> </a:t>
            </a:r>
            <a:r>
              <a:rPr lang="it-IT" sz="3600" b="1" err="1">
                <a:ea typeface="Calibri"/>
                <a:cs typeface="Calibri"/>
              </a:rPr>
              <a:t>through</a:t>
            </a:r>
            <a:r>
              <a:rPr lang="it-IT" sz="3600" b="1" dirty="0">
                <a:ea typeface="Calibri"/>
                <a:cs typeface="Calibri"/>
              </a:rPr>
              <a:t> </a:t>
            </a:r>
            <a:r>
              <a:rPr lang="it-IT" sz="3600" b="1" err="1">
                <a:ea typeface="Calibri"/>
                <a:cs typeface="Calibri"/>
              </a:rPr>
              <a:t>auctions</a:t>
            </a:r>
            <a:r>
              <a:rPr lang="it-IT" sz="3600" b="1" dirty="0">
                <a:ea typeface="Calibri"/>
                <a:cs typeface="Calibri"/>
              </a:rPr>
              <a:t>.</a:t>
            </a:r>
            <a:endParaRPr lang="it-IT" sz="3200" b="1" dirty="0">
              <a:cs typeface="Calibri"/>
            </a:endParaRPr>
          </a:p>
        </p:txBody>
      </p: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9" r="1240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01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The EU Directive 2023/959</a:t>
            </a:r>
            <a:b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Market Stability Reserve for Equilibrium and Growth</a:t>
            </a:r>
          </a:p>
          <a:p>
            <a:endParaRPr lang="it-IT" sz="3600">
              <a:solidFill>
                <a:schemeClr val="tx2"/>
              </a:solidFill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1864136"/>
            <a:ext cx="5029200" cy="42052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sz="3200" dirty="0">
                <a:ea typeface="Calibri"/>
                <a:cs typeface="Calibri"/>
              </a:rPr>
              <a:t>Under the </a:t>
            </a:r>
            <a:r>
              <a:rPr lang="it-IT" sz="3200" dirty="0" err="1">
                <a:ea typeface="Calibri"/>
                <a:cs typeface="Calibri"/>
              </a:rPr>
              <a:t>reform</a:t>
            </a:r>
            <a:r>
              <a:rPr lang="it-IT" sz="3200" dirty="0">
                <a:ea typeface="Calibri"/>
                <a:cs typeface="Calibri"/>
              </a:rPr>
              <a:t>, the </a:t>
            </a:r>
            <a:r>
              <a:rPr lang="it-IT" sz="3200" dirty="0" err="1">
                <a:ea typeface="Calibri"/>
                <a:cs typeface="Calibri"/>
              </a:rPr>
              <a:t>reserve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will</a:t>
            </a:r>
            <a:r>
              <a:rPr lang="it-IT" sz="3200" dirty="0">
                <a:ea typeface="Calibri"/>
                <a:cs typeface="Calibri"/>
              </a:rPr>
              <a:t> double </a:t>
            </a:r>
            <a:r>
              <a:rPr lang="it-IT" sz="3200" dirty="0" err="1">
                <a:ea typeface="Calibri"/>
                <a:cs typeface="Calibri"/>
              </a:rPr>
              <a:t>its</a:t>
            </a:r>
            <a:r>
              <a:rPr lang="it-IT" sz="3200" dirty="0">
                <a:ea typeface="Calibri"/>
                <a:cs typeface="Calibri"/>
              </a:rPr>
              <a:t> input rate to 24% </a:t>
            </a:r>
            <a:r>
              <a:rPr lang="it-IT" sz="3200" dirty="0" err="1">
                <a:ea typeface="Calibri"/>
                <a:cs typeface="Calibri"/>
              </a:rPr>
              <a:t>annually</a:t>
            </a:r>
            <a:r>
              <a:rPr lang="it-IT" sz="3200" dirty="0">
                <a:ea typeface="Calibri"/>
                <a:cs typeface="Calibri"/>
              </a:rPr>
              <a:t>, and the minimum </a:t>
            </a:r>
            <a:r>
              <a:rPr lang="it-IT" sz="3200" dirty="0" err="1">
                <a:ea typeface="Calibri"/>
                <a:cs typeface="Calibri"/>
              </a:rPr>
              <a:t>number</a:t>
            </a:r>
            <a:r>
              <a:rPr lang="it-IT" sz="3200" dirty="0">
                <a:ea typeface="Calibri"/>
                <a:cs typeface="Calibri"/>
              </a:rPr>
              <a:t> of </a:t>
            </a:r>
            <a:r>
              <a:rPr lang="it-IT" sz="3200" dirty="0" err="1">
                <a:ea typeface="Calibri"/>
                <a:cs typeface="Calibri"/>
              </a:rPr>
              <a:t>allowances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allocated</a:t>
            </a:r>
            <a:r>
              <a:rPr lang="it-IT" sz="3200" dirty="0">
                <a:ea typeface="Calibri"/>
                <a:cs typeface="Calibri"/>
              </a:rPr>
              <a:t> to the </a:t>
            </a:r>
            <a:r>
              <a:rPr lang="it-IT" sz="3200" dirty="0" err="1">
                <a:ea typeface="Calibri"/>
                <a:cs typeface="Calibri"/>
              </a:rPr>
              <a:t>reserve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will</a:t>
            </a:r>
            <a:r>
              <a:rPr lang="it-IT" sz="3200" dirty="0">
                <a:ea typeface="Calibri"/>
                <a:cs typeface="Calibri"/>
              </a:rPr>
              <a:t> be </a:t>
            </a:r>
            <a:r>
              <a:rPr lang="it-IT" sz="3200" dirty="0" err="1">
                <a:ea typeface="Calibri"/>
                <a:cs typeface="Calibri"/>
              </a:rPr>
              <a:t>raised</a:t>
            </a:r>
            <a:r>
              <a:rPr lang="it-IT" sz="3200" dirty="0">
                <a:ea typeface="Calibri"/>
                <a:cs typeface="Calibri"/>
              </a:rPr>
              <a:t> to 400 </a:t>
            </a:r>
            <a:r>
              <a:rPr lang="it-IT" sz="3200" dirty="0" err="1">
                <a:ea typeface="Calibri"/>
                <a:cs typeface="Calibri"/>
              </a:rPr>
              <a:t>million</a:t>
            </a:r>
            <a:r>
              <a:rPr lang="it-IT" sz="3200" dirty="0">
                <a:ea typeface="Calibri"/>
                <a:cs typeface="Calibri"/>
              </a:rPr>
              <a:t> by </a:t>
            </a:r>
            <a:r>
              <a:rPr lang="it-IT" sz="3200" dirty="0" err="1">
                <a:ea typeface="Calibri"/>
                <a:cs typeface="Calibri"/>
              </a:rPr>
              <a:t>December</a:t>
            </a:r>
            <a:r>
              <a:rPr lang="it-IT" sz="3200" dirty="0">
                <a:ea typeface="Calibri"/>
                <a:cs typeface="Calibri"/>
              </a:rPr>
              <a:t> 31, 2030.</a:t>
            </a:r>
            <a:endParaRPr lang="it-IT" sz="32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9" r="12403" b="2"/>
          <a:stretch/>
        </p:blipFill>
        <p:spPr>
          <a:xfrm>
            <a:off x="1734402" y="2837712"/>
            <a:ext cx="3095231" cy="321733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702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it-IT" sz="3600">
                <a:ea typeface="Calibri Light"/>
                <a:cs typeface="Calibri Light"/>
              </a:rPr>
              <a:t>The EU Directive 2023/959</a:t>
            </a:r>
            <a:br>
              <a:rPr lang="it-IT" sz="3600">
                <a:ea typeface="Calibri Light"/>
                <a:cs typeface="Calibri Light"/>
              </a:rPr>
            </a:br>
            <a:r>
              <a:rPr lang="it-IT" sz="3600">
                <a:ea typeface="Calibri Light"/>
                <a:cs typeface="Calibri Light"/>
              </a:rPr>
              <a:t>The Carbon </a:t>
            </a:r>
            <a:r>
              <a:rPr lang="it-IT" sz="3600" err="1">
                <a:ea typeface="Calibri Light"/>
                <a:cs typeface="Calibri Light"/>
              </a:rPr>
              <a:t>Border</a:t>
            </a:r>
            <a:r>
              <a:rPr lang="it-IT" sz="3600">
                <a:ea typeface="Calibri Light"/>
                <a:cs typeface="Calibri Light"/>
              </a:rPr>
              <a:t> </a:t>
            </a:r>
            <a:r>
              <a:rPr lang="it-IT" sz="3600" err="1">
                <a:ea typeface="Calibri Light"/>
                <a:cs typeface="Calibri Light"/>
              </a:rPr>
              <a:t>Adjustment</a:t>
            </a:r>
            <a:r>
              <a:rPr lang="it-IT" sz="3600">
                <a:ea typeface="Calibri Light"/>
                <a:cs typeface="Calibri Light"/>
              </a:rPr>
              <a:t> </a:t>
            </a:r>
            <a:r>
              <a:rPr lang="it-IT" sz="3600" err="1">
                <a:ea typeface="Calibri Light"/>
                <a:cs typeface="Calibri Light"/>
              </a:rPr>
              <a:t>Mechanism</a:t>
            </a:r>
            <a:r>
              <a:rPr lang="it-IT" sz="3600">
                <a:ea typeface="Calibri Light"/>
                <a:cs typeface="Calibri Light"/>
              </a:rPr>
              <a:t> (CBAM)</a:t>
            </a:r>
            <a:endParaRPr lang="it-IT" sz="3600">
              <a:solidFill>
                <a:schemeClr val="tx2"/>
              </a:solidFill>
              <a:ea typeface="Calibri Light"/>
              <a:cs typeface="Calibri Light"/>
            </a:endParaRPr>
          </a:p>
          <a:p>
            <a:endParaRPr lang="it-IT" sz="3600">
              <a:solidFill>
                <a:schemeClr val="tx2"/>
              </a:solidFill>
              <a:ea typeface="Calibri Light"/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ea typeface="Calibri"/>
                <a:cs typeface="Calibri"/>
              </a:rPr>
              <a:t>The </a:t>
            </a:r>
            <a:r>
              <a:rPr lang="it-IT" err="1">
                <a:ea typeface="Calibri"/>
                <a:cs typeface="Calibri"/>
              </a:rPr>
              <a:t>directive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also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introduces</a:t>
            </a:r>
            <a:r>
              <a:rPr lang="it-IT" dirty="0">
                <a:ea typeface="Calibri"/>
                <a:cs typeface="Calibri"/>
              </a:rPr>
              <a:t> a </a:t>
            </a:r>
            <a:r>
              <a:rPr lang="it-IT" err="1">
                <a:ea typeface="Calibri"/>
                <a:cs typeface="Calibri"/>
              </a:rPr>
              <a:t>taxation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mechanism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called</a:t>
            </a:r>
            <a:r>
              <a:rPr lang="it-IT" dirty="0">
                <a:ea typeface="Calibri"/>
                <a:cs typeface="Calibri"/>
              </a:rPr>
              <a:t> the Carbon </a:t>
            </a:r>
            <a:r>
              <a:rPr lang="it-IT" err="1">
                <a:ea typeface="Calibri"/>
                <a:cs typeface="Calibri"/>
              </a:rPr>
              <a:t>Border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Adjustment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Mechanism</a:t>
            </a:r>
            <a:r>
              <a:rPr lang="it-IT" dirty="0">
                <a:ea typeface="Calibri"/>
                <a:cs typeface="Calibri"/>
              </a:rPr>
              <a:t> (</a:t>
            </a:r>
            <a:r>
              <a:rPr lang="it-IT" b="1" dirty="0">
                <a:ea typeface="Calibri"/>
                <a:cs typeface="Calibri"/>
              </a:rPr>
              <a:t>CBAM</a:t>
            </a:r>
            <a:r>
              <a:rPr lang="it-IT" dirty="0">
                <a:ea typeface="Calibri"/>
                <a:cs typeface="Calibri"/>
              </a:rPr>
              <a:t>). </a:t>
            </a:r>
          </a:p>
          <a:p>
            <a:pPr marL="0" indent="0">
              <a:buNone/>
            </a:pPr>
            <a:r>
              <a:rPr lang="it-IT" dirty="0" err="1">
                <a:ea typeface="Calibri"/>
                <a:cs typeface="Calibri"/>
              </a:rPr>
              <a:t>This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mechanism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aims</a:t>
            </a:r>
            <a:r>
              <a:rPr lang="it-IT" dirty="0">
                <a:ea typeface="Calibri"/>
                <a:cs typeface="Calibri"/>
              </a:rPr>
              <a:t> to </a:t>
            </a:r>
            <a:r>
              <a:rPr lang="it-IT" dirty="0" err="1">
                <a:ea typeface="Calibri"/>
                <a:cs typeface="Calibri"/>
              </a:rPr>
              <a:t>counteract</a:t>
            </a:r>
            <a:r>
              <a:rPr lang="it-IT" dirty="0">
                <a:ea typeface="Calibri"/>
                <a:cs typeface="Calibri"/>
              </a:rPr>
              <a:t> carbon leakage risks by </a:t>
            </a:r>
            <a:r>
              <a:rPr lang="it-IT" dirty="0" err="1">
                <a:ea typeface="Calibri"/>
                <a:cs typeface="Calibri"/>
              </a:rPr>
              <a:t>taxing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imported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goods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based</a:t>
            </a:r>
            <a:r>
              <a:rPr lang="it-IT" dirty="0">
                <a:ea typeface="Calibri"/>
                <a:cs typeface="Calibri"/>
              </a:rPr>
              <a:t> on </a:t>
            </a:r>
            <a:r>
              <a:rPr lang="it-IT" dirty="0" err="1">
                <a:ea typeface="Calibri"/>
                <a:cs typeface="Calibri"/>
              </a:rPr>
              <a:t>their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embodied</a:t>
            </a:r>
            <a:r>
              <a:rPr lang="it-IT" dirty="0">
                <a:ea typeface="Calibri"/>
                <a:cs typeface="Calibri"/>
              </a:rPr>
              <a:t> </a:t>
            </a:r>
            <a:r>
              <a:rPr lang="it-IT" dirty="0" err="1">
                <a:ea typeface="Calibri"/>
                <a:cs typeface="Calibri"/>
              </a:rPr>
              <a:t>emissions</a:t>
            </a:r>
            <a:r>
              <a:rPr lang="it-IT" dirty="0">
                <a:ea typeface="Calibri"/>
                <a:cs typeface="Calibri"/>
              </a:rPr>
              <a:t>.</a:t>
            </a:r>
            <a:endParaRPr lang="it-IT" dirty="0"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9" r="12403" b="2"/>
          <a:stretch/>
        </p:blipFill>
        <p:spPr>
          <a:xfrm>
            <a:off x="1734402" y="2837712"/>
            <a:ext cx="3095231" cy="321733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33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090D2F-903C-E1F5-538E-114E0F5E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100">
                <a:solidFill>
                  <a:schemeClr val="tx2"/>
                </a:solidFill>
                <a:ea typeface="Calibri Light"/>
                <a:cs typeface="Calibri Light"/>
              </a:rPr>
              <a:t>TRADABLE PERMIT SCHEMES</a:t>
            </a:r>
            <a:endParaRPr lang="it-IT" sz="3100">
              <a:solidFill>
                <a:schemeClr val="tx2"/>
              </a:solidFill>
            </a:endParaRPr>
          </a:p>
        </p:txBody>
      </p:sp>
      <p:pic>
        <p:nvPicPr>
          <p:cNvPr id="7" name="Graphic 6" descr="Mulino a vento">
            <a:extLst>
              <a:ext uri="{FF2B5EF4-FFF2-40B4-BE49-F238E27FC236}">
                <a16:creationId xmlns:a16="http://schemas.microsoft.com/office/drawing/2014/main" id="{957B6824-27FF-F948-E9BF-8E7BFC42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6D420-4047-1535-E4E0-B67A9752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The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USA's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switch to a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tradable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permit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scheme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for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sulphur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dioxide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reduced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such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by 50 per cent over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ten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years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achieving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an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estimated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accumulated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capital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saving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of 10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billion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dollars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on the costs of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complying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with the 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Clean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Air Act.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4774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F2A7C5-E58C-C0A7-4263-6340F81A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3800">
                <a:ea typeface="Calibri Light"/>
                <a:cs typeface="Calibri Light"/>
              </a:rPr>
              <a:t>The EU Directive 2023/959</a:t>
            </a:r>
            <a:br>
              <a:rPr lang="it-IT" sz="3800">
                <a:ea typeface="Calibri Light"/>
                <a:cs typeface="Calibri Light"/>
              </a:rPr>
            </a:br>
            <a:endParaRPr lang="it-IT" sz="3800">
              <a:ea typeface="Calibri Light"/>
              <a:cs typeface="Calibri Light"/>
            </a:endParaRPr>
          </a:p>
          <a:p>
            <a:endParaRPr lang="it-IT" sz="3800">
              <a:ea typeface="Calibri Light"/>
              <a:cs typeface="Calibri Light"/>
            </a:endParaRPr>
          </a:p>
        </p:txBody>
      </p:sp>
      <p:pic>
        <p:nvPicPr>
          <p:cNvPr id="5" name="Picture 4" descr="Wind turbines against blue sky">
            <a:extLst>
              <a:ext uri="{FF2B5EF4-FFF2-40B4-BE49-F238E27FC236}">
                <a16:creationId xmlns:a16="http://schemas.microsoft.com/office/drawing/2014/main" id="{73466E98-C9F7-E810-1632-1B3358922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00" r="2202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34131-BBB8-E3CC-F8E9-1EB5008F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err="1">
                <a:ea typeface="Calibri"/>
                <a:cs typeface="Calibri"/>
              </a:rPr>
              <a:t>Lastly</a:t>
            </a:r>
            <a:r>
              <a:rPr lang="it-IT">
                <a:ea typeface="Calibri"/>
                <a:cs typeface="Calibri"/>
              </a:rPr>
              <a:t>, the </a:t>
            </a:r>
            <a:r>
              <a:rPr lang="it-IT" err="1">
                <a:ea typeface="Calibri"/>
                <a:cs typeface="Calibri"/>
              </a:rPr>
              <a:t>directive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outlines</a:t>
            </a:r>
            <a:r>
              <a:rPr lang="it-IT">
                <a:ea typeface="Calibri"/>
                <a:cs typeface="Calibri"/>
              </a:rPr>
              <a:t> the </a:t>
            </a:r>
            <a:r>
              <a:rPr lang="it-IT" err="1">
                <a:ea typeface="Calibri"/>
                <a:cs typeface="Calibri"/>
              </a:rPr>
              <a:t>utilization</a:t>
            </a:r>
            <a:r>
              <a:rPr lang="it-IT">
                <a:ea typeface="Calibri"/>
                <a:cs typeface="Calibri"/>
              </a:rPr>
              <a:t> of ETS profits. The revenue </a:t>
            </a:r>
            <a:r>
              <a:rPr lang="it-IT" err="1">
                <a:ea typeface="Calibri"/>
                <a:cs typeface="Calibri"/>
              </a:rPr>
              <a:t>generated</a:t>
            </a:r>
            <a:r>
              <a:rPr lang="it-IT">
                <a:ea typeface="Calibri"/>
                <a:cs typeface="Calibri"/>
              </a:rPr>
              <a:t> from the sale of </a:t>
            </a:r>
            <a:r>
              <a:rPr lang="it-IT" err="1">
                <a:ea typeface="Calibri"/>
                <a:cs typeface="Calibri"/>
              </a:rPr>
              <a:t>allowances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will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contribute</a:t>
            </a:r>
            <a:r>
              <a:rPr lang="it-IT">
                <a:ea typeface="Calibri"/>
                <a:cs typeface="Calibri"/>
              </a:rPr>
              <a:t> to </a:t>
            </a:r>
            <a:r>
              <a:rPr lang="it-IT" err="1">
                <a:ea typeface="Calibri"/>
                <a:cs typeface="Calibri"/>
              </a:rPr>
              <a:t>establishing</a:t>
            </a:r>
            <a:r>
              <a:rPr lang="it-IT">
                <a:ea typeface="Calibri"/>
                <a:cs typeface="Calibri"/>
              </a:rPr>
              <a:t> the Social </a:t>
            </a:r>
            <a:r>
              <a:rPr lang="it-IT" err="1">
                <a:ea typeface="Calibri"/>
                <a:cs typeface="Calibri"/>
              </a:rPr>
              <a:t>Climate</a:t>
            </a:r>
            <a:r>
              <a:rPr lang="it-IT">
                <a:ea typeface="Calibri"/>
                <a:cs typeface="Calibri"/>
              </a:rPr>
              <a:t> Fund, </a:t>
            </a:r>
            <a:r>
              <a:rPr lang="it-IT" err="1">
                <a:ea typeface="Calibri"/>
                <a:cs typeface="Calibri"/>
              </a:rPr>
              <a:t>supporting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individuals</a:t>
            </a:r>
            <a:r>
              <a:rPr lang="it-IT">
                <a:ea typeface="Calibri"/>
                <a:cs typeface="Calibri"/>
              </a:rPr>
              <a:t> and businesses </a:t>
            </a:r>
            <a:r>
              <a:rPr lang="it-IT" err="1">
                <a:ea typeface="Calibri"/>
                <a:cs typeface="Calibri"/>
              </a:rPr>
              <a:t>affected</a:t>
            </a:r>
            <a:r>
              <a:rPr lang="it-IT">
                <a:ea typeface="Calibri"/>
                <a:cs typeface="Calibri"/>
              </a:rPr>
              <a:t> by </a:t>
            </a:r>
            <a:r>
              <a:rPr lang="it-IT" err="1">
                <a:ea typeface="Calibri"/>
                <a:cs typeface="Calibri"/>
              </a:rPr>
              <a:t>rising</a:t>
            </a:r>
            <a:r>
              <a:rPr lang="it-IT">
                <a:ea typeface="Calibri"/>
                <a:cs typeface="Calibri"/>
              </a:rPr>
              <a:t> energy prices, </a:t>
            </a:r>
            <a:r>
              <a:rPr lang="it-IT" err="1">
                <a:ea typeface="Calibri"/>
                <a:cs typeface="Calibri"/>
              </a:rPr>
              <a:t>especially</a:t>
            </a:r>
            <a:r>
              <a:rPr lang="it-IT">
                <a:ea typeface="Calibri"/>
                <a:cs typeface="Calibri"/>
              </a:rPr>
              <a:t> in </a:t>
            </a:r>
            <a:r>
              <a:rPr lang="it-IT" err="1">
                <a:ea typeface="Calibri"/>
                <a:cs typeface="Calibri"/>
              </a:rPr>
              <a:t>heating</a:t>
            </a:r>
            <a:r>
              <a:rPr lang="it-IT">
                <a:ea typeface="Calibri"/>
                <a:cs typeface="Calibri"/>
              </a:rPr>
              <a:t> and </a:t>
            </a:r>
            <a:r>
              <a:rPr lang="it-IT" err="1">
                <a:ea typeface="Calibri"/>
                <a:cs typeface="Calibri"/>
              </a:rPr>
              <a:t>transportation</a:t>
            </a:r>
            <a:r>
              <a:rPr lang="it-IT">
                <a:ea typeface="Calibri"/>
                <a:cs typeface="Calibri"/>
              </a:rPr>
              <a:t>. </a:t>
            </a:r>
            <a:endParaRPr lang="it-IT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778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384792-E193-6275-FCFF-1E913D30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>
                <a:ea typeface="Calibri Light"/>
                <a:cs typeface="Calibri Light"/>
              </a:rPr>
              <a:t>Other examples of the EU'embrace of marked based instruments</a:t>
            </a:r>
            <a:endParaRPr lang="it-IT" sz="46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427330-A1A2-4B5B-B42D-FBBDE24C4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200" err="1">
                <a:ea typeface="Calibri"/>
                <a:cs typeface="Calibri"/>
              </a:rPr>
              <a:t>Ever</a:t>
            </a:r>
            <a:r>
              <a:rPr lang="it-IT" sz="2200">
                <a:ea typeface="Calibri"/>
                <a:cs typeface="Calibri"/>
              </a:rPr>
              <a:t>, in </a:t>
            </a:r>
            <a:r>
              <a:rPr lang="it-IT" sz="2200" err="1">
                <a:ea typeface="Calibri"/>
                <a:cs typeface="Calibri"/>
              </a:rPr>
              <a:t>spite</a:t>
            </a:r>
            <a:r>
              <a:rPr lang="it-IT" sz="2200">
                <a:ea typeface="Calibri"/>
                <a:cs typeface="Calibri"/>
              </a:rPr>
              <a:t> of </a:t>
            </a:r>
            <a:r>
              <a:rPr lang="it-IT" sz="2200" err="1">
                <a:ea typeface="Calibri"/>
                <a:cs typeface="Calibri"/>
              </a:rPr>
              <a:t>this</a:t>
            </a:r>
            <a:r>
              <a:rPr lang="it-IT" sz="2200">
                <a:ea typeface="Calibri"/>
                <a:cs typeface="Calibri"/>
              </a:rPr>
              <a:t> support for national energy taxes, the EU </a:t>
            </a:r>
            <a:r>
              <a:rPr lang="it-IT" sz="2200" err="1">
                <a:ea typeface="Calibri"/>
                <a:cs typeface="Calibri"/>
              </a:rPr>
              <a:t>continues</a:t>
            </a:r>
            <a:r>
              <a:rPr lang="it-IT" sz="2200">
                <a:ea typeface="Calibri"/>
                <a:cs typeface="Calibri"/>
              </a:rPr>
              <a:t> to </a:t>
            </a:r>
            <a:r>
              <a:rPr lang="it-IT" sz="2200" err="1">
                <a:ea typeface="Calibri"/>
                <a:cs typeface="Calibri"/>
              </a:rPr>
              <a:t>have</a:t>
            </a:r>
            <a:r>
              <a:rPr lang="it-IT" sz="2200">
                <a:ea typeface="Calibri"/>
                <a:cs typeface="Calibri"/>
              </a:rPr>
              <a:t> </a:t>
            </a:r>
            <a:r>
              <a:rPr lang="it-IT" sz="2200" err="1">
                <a:ea typeface="Calibri"/>
                <a:cs typeface="Calibri"/>
              </a:rPr>
              <a:t>difficulty</a:t>
            </a:r>
            <a:r>
              <a:rPr lang="it-IT" sz="2200">
                <a:ea typeface="Calibri"/>
                <a:cs typeface="Calibri"/>
              </a:rPr>
              <a:t> in </a:t>
            </a:r>
            <a:r>
              <a:rPr lang="it-IT" sz="2200" err="1">
                <a:ea typeface="Calibri"/>
                <a:cs typeface="Calibri"/>
              </a:rPr>
              <a:t>progressing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proposals</a:t>
            </a:r>
            <a:r>
              <a:rPr lang="it-IT" sz="2200">
                <a:ea typeface="Calibri"/>
                <a:cs typeface="Calibri"/>
              </a:rPr>
              <a:t> in relation to a </a:t>
            </a:r>
            <a:r>
              <a:rPr lang="it-IT" sz="2200" err="1">
                <a:ea typeface="Calibri"/>
                <a:cs typeface="Calibri"/>
              </a:rPr>
              <a:t>harmonised</a:t>
            </a:r>
            <a:r>
              <a:rPr lang="it-IT" sz="2200">
                <a:ea typeface="Calibri"/>
                <a:cs typeface="Calibri"/>
              </a:rPr>
              <a:t> EU-</a:t>
            </a:r>
            <a:r>
              <a:rPr lang="it-IT" sz="2200" err="1">
                <a:ea typeface="Calibri"/>
                <a:cs typeface="Calibri"/>
              </a:rPr>
              <a:t>level</a:t>
            </a:r>
            <a:r>
              <a:rPr lang="it-IT" sz="2200">
                <a:ea typeface="Calibri"/>
                <a:cs typeface="Calibri"/>
              </a:rPr>
              <a:t> energy tax.</a:t>
            </a:r>
            <a:endParaRPr lang="it-IT"/>
          </a:p>
          <a:p>
            <a:pPr marL="0" indent="0" algn="just">
              <a:buNone/>
            </a:pPr>
            <a:r>
              <a:rPr lang="it-IT" sz="2200" err="1">
                <a:ea typeface="Calibri"/>
                <a:cs typeface="Calibri"/>
              </a:rPr>
              <a:t>Aside</a:t>
            </a:r>
            <a:r>
              <a:rPr lang="it-IT" sz="2200">
                <a:ea typeface="Calibri"/>
                <a:cs typeface="Calibri"/>
              </a:rPr>
              <a:t> from the 2003 Directive </a:t>
            </a:r>
            <a:r>
              <a:rPr lang="it-IT" sz="2200" err="1">
                <a:ea typeface="Calibri"/>
                <a:cs typeface="Calibri"/>
              </a:rPr>
              <a:t>there</a:t>
            </a:r>
            <a:r>
              <a:rPr lang="it-IT" sz="2200">
                <a:ea typeface="Calibri"/>
                <a:cs typeface="Calibri"/>
              </a:rPr>
              <a:t> are </a:t>
            </a:r>
            <a:r>
              <a:rPr lang="it-IT" sz="2200" err="1">
                <a:ea typeface="Calibri"/>
                <a:cs typeface="Calibri"/>
              </a:rPr>
              <a:t>few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examples</a:t>
            </a:r>
            <a:r>
              <a:rPr lang="it-IT" sz="2200">
                <a:ea typeface="Calibri"/>
                <a:cs typeface="Calibri"/>
              </a:rPr>
              <a:t> of </a:t>
            </a:r>
            <a:r>
              <a:rPr lang="it-IT" sz="2200" err="1">
                <a:ea typeface="Calibri"/>
                <a:cs typeface="Calibri"/>
              </a:rPr>
              <a:t>environmental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charges</a:t>
            </a:r>
            <a:r>
              <a:rPr lang="it-IT" sz="2200">
                <a:ea typeface="Calibri"/>
                <a:cs typeface="Calibri"/>
              </a:rPr>
              <a:t>, and taxes </a:t>
            </a:r>
            <a:r>
              <a:rPr lang="it-IT" sz="2200" err="1">
                <a:ea typeface="Calibri"/>
                <a:cs typeface="Calibri"/>
              </a:rPr>
              <a:t>currently</a:t>
            </a:r>
            <a:r>
              <a:rPr lang="it-IT" sz="2200">
                <a:ea typeface="Calibri"/>
                <a:cs typeface="Calibri"/>
              </a:rPr>
              <a:t> in use </a:t>
            </a:r>
            <a:r>
              <a:rPr lang="it-IT" sz="2200" err="1">
                <a:ea typeface="Calibri"/>
                <a:cs typeface="Calibri"/>
              </a:rPr>
              <a:t>at</a:t>
            </a:r>
            <a:r>
              <a:rPr lang="it-IT" sz="2200">
                <a:ea typeface="Calibri"/>
                <a:cs typeface="Calibri"/>
              </a:rPr>
              <a:t> the EU </a:t>
            </a:r>
            <a:r>
              <a:rPr lang="it-IT" sz="2200" err="1">
                <a:ea typeface="Calibri"/>
                <a:cs typeface="Calibri"/>
              </a:rPr>
              <a:t>level</a:t>
            </a:r>
            <a:r>
              <a:rPr lang="it-IT" sz="2200">
                <a:ea typeface="Calibri"/>
                <a:cs typeface="Calibri"/>
              </a:rPr>
              <a:t> are </a:t>
            </a:r>
            <a:r>
              <a:rPr lang="it-IT" sz="2200" err="1">
                <a:ea typeface="Calibri"/>
                <a:cs typeface="Calibri"/>
              </a:rPr>
              <a:t>few</a:t>
            </a:r>
            <a:r>
              <a:rPr lang="it-IT" sz="2200">
                <a:ea typeface="Calibri"/>
                <a:cs typeface="Calibri"/>
              </a:rPr>
              <a:t>, due </a:t>
            </a:r>
            <a:r>
              <a:rPr lang="it-IT" sz="2200" err="1">
                <a:ea typeface="Calibri"/>
                <a:cs typeface="Calibri"/>
              </a:rPr>
              <a:t>mainly</a:t>
            </a:r>
            <a:r>
              <a:rPr lang="it-IT" sz="2200">
                <a:ea typeface="Calibri"/>
                <a:cs typeface="Calibri"/>
              </a:rPr>
              <a:t> to the </a:t>
            </a:r>
            <a:r>
              <a:rPr lang="it-IT" sz="2200" err="1">
                <a:ea typeface="Calibri"/>
                <a:cs typeface="Calibri"/>
              </a:rPr>
              <a:t>reluctance</a:t>
            </a:r>
            <a:r>
              <a:rPr lang="it-IT" sz="2200">
                <a:ea typeface="Calibri"/>
                <a:cs typeface="Calibri"/>
              </a:rPr>
              <a:t> of </a:t>
            </a:r>
            <a:r>
              <a:rPr lang="it-IT" sz="2200" err="1">
                <a:ea typeface="Calibri"/>
                <a:cs typeface="Calibri"/>
              </a:rPr>
              <a:t>Member</a:t>
            </a:r>
            <a:r>
              <a:rPr lang="it-IT" sz="2200">
                <a:ea typeface="Calibri"/>
                <a:cs typeface="Calibri"/>
              </a:rPr>
              <a:t> States to </a:t>
            </a:r>
            <a:r>
              <a:rPr lang="it-IT" sz="2200" err="1">
                <a:ea typeface="Calibri"/>
                <a:cs typeface="Calibri"/>
              </a:rPr>
              <a:t>allow</a:t>
            </a:r>
            <a:r>
              <a:rPr lang="it-IT" sz="2200">
                <a:ea typeface="Calibri"/>
                <a:cs typeface="Calibri"/>
              </a:rPr>
              <a:t> the EU to </a:t>
            </a:r>
            <a:r>
              <a:rPr lang="it-IT" sz="2200" err="1">
                <a:ea typeface="Calibri"/>
                <a:cs typeface="Calibri"/>
              </a:rPr>
              <a:t>legislate</a:t>
            </a:r>
            <a:r>
              <a:rPr lang="it-IT" sz="2200">
                <a:ea typeface="Calibri"/>
                <a:cs typeface="Calibri"/>
              </a:rPr>
              <a:t> on fiscal </a:t>
            </a:r>
            <a:r>
              <a:rPr lang="it-IT" sz="2200" err="1">
                <a:ea typeface="Calibri"/>
                <a:cs typeface="Calibri"/>
              </a:rPr>
              <a:t>matters</a:t>
            </a:r>
            <a:r>
              <a:rPr lang="it-IT" sz="2200">
                <a:ea typeface="Calibri"/>
                <a:cs typeface="Calibri"/>
              </a:rPr>
              <a:t>, </a:t>
            </a:r>
            <a:r>
              <a:rPr lang="it-IT" sz="2200" err="1">
                <a:ea typeface="Calibri"/>
                <a:cs typeface="Calibri"/>
              </a:rPr>
              <a:t>which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is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still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subject</a:t>
            </a:r>
            <a:r>
              <a:rPr lang="it-IT" sz="2200">
                <a:ea typeface="Calibri"/>
                <a:cs typeface="Calibri"/>
              </a:rPr>
              <a:t> to </a:t>
            </a:r>
            <a:r>
              <a:rPr lang="it-IT" sz="2200" err="1">
                <a:ea typeface="Calibri"/>
                <a:cs typeface="Calibri"/>
              </a:rPr>
              <a:t>umanity</a:t>
            </a:r>
            <a:r>
              <a:rPr lang="it-IT" sz="2200">
                <a:ea typeface="Calibri"/>
                <a:cs typeface="Calibri"/>
              </a:rPr>
              <a:t> of </a:t>
            </a:r>
            <a:r>
              <a:rPr lang="it-IT" sz="2200" err="1">
                <a:ea typeface="Calibri"/>
                <a:cs typeface="Calibri"/>
              </a:rPr>
              <a:t>voting</a:t>
            </a:r>
            <a:r>
              <a:rPr lang="it-IT" sz="2200">
                <a:ea typeface="Calibri"/>
                <a:cs typeface="Calibri"/>
              </a:rPr>
              <a:t> under the </a:t>
            </a:r>
            <a:r>
              <a:rPr lang="it-IT" sz="2200" err="1">
                <a:ea typeface="Calibri"/>
                <a:cs typeface="Calibri"/>
              </a:rPr>
              <a:t>legal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bases</a:t>
            </a:r>
            <a:r>
              <a:rPr lang="it-IT" sz="2200">
                <a:ea typeface="Calibri"/>
                <a:cs typeface="Calibri"/>
              </a:rPr>
              <a:t> for </a:t>
            </a:r>
            <a:r>
              <a:rPr lang="it-IT" sz="2200" err="1">
                <a:ea typeface="Calibri"/>
                <a:cs typeface="Calibri"/>
              </a:rPr>
              <a:t>indirect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taxation</a:t>
            </a:r>
            <a:r>
              <a:rPr lang="it-IT" sz="2200">
                <a:ea typeface="Calibri"/>
                <a:cs typeface="Calibri"/>
              </a:rPr>
              <a:t> and </a:t>
            </a:r>
            <a:r>
              <a:rPr lang="it-IT" sz="2200" err="1">
                <a:ea typeface="Calibri"/>
                <a:cs typeface="Calibri"/>
              </a:rPr>
              <a:t>direct</a:t>
            </a:r>
            <a:r>
              <a:rPr lang="it-IT" sz="2200">
                <a:ea typeface="Calibri"/>
                <a:cs typeface="Calibri"/>
              </a:rPr>
              <a:t> </a:t>
            </a:r>
            <a:r>
              <a:rPr lang="it-IT" sz="2200" err="1">
                <a:ea typeface="Calibri"/>
                <a:cs typeface="Calibri"/>
              </a:rPr>
              <a:t>taxation</a:t>
            </a:r>
            <a:r>
              <a:rPr lang="it-IT" sz="2200">
                <a:ea typeface="Calibri"/>
                <a:cs typeface="Calibri"/>
              </a:rPr>
              <a:t>.</a:t>
            </a:r>
          </a:p>
        </p:txBody>
      </p:sp>
      <p:pic>
        <p:nvPicPr>
          <p:cNvPr id="5" name="Picture 4" descr="One glowing fluorescent bulb amonst unlit incandescent bulbs">
            <a:extLst>
              <a:ext uri="{FF2B5EF4-FFF2-40B4-BE49-F238E27FC236}">
                <a16:creationId xmlns:a16="http://schemas.microsoft.com/office/drawing/2014/main" id="{319357D2-8A5F-583F-EF45-6B794E5EC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1" r="1417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1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38687-0DC9-D56F-5672-1F911EA1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a typeface="Calibri Light"/>
                <a:cs typeface="Calibri Light"/>
              </a:rPr>
              <a:t>Look </a:t>
            </a:r>
            <a:r>
              <a:rPr lang="it-IT" dirty="0" err="1">
                <a:ea typeface="Calibri Light"/>
                <a:cs typeface="Calibri Light"/>
              </a:rPr>
              <a:t>at</a:t>
            </a:r>
            <a:r>
              <a:rPr lang="it-IT" dirty="0">
                <a:ea typeface="Calibri Light"/>
                <a:cs typeface="Calibri Light"/>
              </a:rPr>
              <a:t> </a:t>
            </a:r>
            <a:r>
              <a:rPr lang="it-IT" dirty="0" err="1">
                <a:ea typeface="Calibri Light"/>
                <a:cs typeface="Calibri Light"/>
              </a:rPr>
              <a:t>these</a:t>
            </a:r>
            <a:r>
              <a:rPr lang="it-IT" dirty="0">
                <a:ea typeface="Calibri Light"/>
                <a:cs typeface="Calibri Light"/>
              </a:rPr>
              <a:t> </a:t>
            </a:r>
            <a:r>
              <a:rPr lang="it-IT" dirty="0" err="1">
                <a:ea typeface="Calibri Light"/>
                <a:cs typeface="Calibri Light"/>
              </a:rPr>
              <a:t>videos</a:t>
            </a:r>
            <a:r>
              <a:rPr lang="it-IT" dirty="0">
                <a:ea typeface="Calibri Light"/>
                <a:cs typeface="Calibri Light"/>
              </a:rPr>
              <a:t>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C321A4-C120-9BDC-224A-5D18AE128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ea typeface="+mn-lt"/>
                <a:cs typeface="+mn-lt"/>
                <a:hlinkClick r:id="rId2"/>
              </a:rPr>
              <a:t>What is carbon trading? | CNBC International (youtube.com)</a:t>
            </a:r>
            <a:endParaRPr lang="it-IT">
              <a:ea typeface="+mn-lt"/>
              <a:cs typeface="+mn-lt"/>
            </a:endParaRPr>
          </a:p>
          <a:p>
            <a:endParaRPr lang="it-IT" dirty="0">
              <a:ea typeface="Calibri"/>
              <a:cs typeface="Calibri"/>
            </a:endParaRPr>
          </a:p>
          <a:p>
            <a:r>
              <a:rPr lang="it-IT" dirty="0">
                <a:ea typeface="+mn-lt"/>
                <a:cs typeface="+mn-lt"/>
                <a:hlinkClick r:id="rId3"/>
              </a:rPr>
              <a:t>The Story of Cap &amp; Trade (youtube.com)</a:t>
            </a:r>
            <a:endParaRPr lang="it-IT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60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F79E0C-AA77-FFC8-207F-D09840D5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it-IT" sz="3600">
                <a:solidFill>
                  <a:schemeClr val="tx2"/>
                </a:solidFill>
                <a:ea typeface="Calibri Light"/>
                <a:cs typeface="Calibri Light"/>
              </a:rPr>
              <a:t>TRADABLE PERMIT SCHEMES</a:t>
            </a:r>
            <a:endParaRPr lang="it-IT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526F0E-0D29-6D0D-600F-C57275D3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trading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schemes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may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broadly</a:t>
            </a:r>
            <a:r>
              <a:rPr lang="it-IT" sz="32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be </a:t>
            </a:r>
            <a:r>
              <a:rPr lang="it-IT" sz="32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divided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into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two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categories</a:t>
            </a:r>
            <a:r>
              <a:rPr lang="it-IT" sz="32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:</a:t>
            </a:r>
          </a:p>
          <a:p>
            <a:pPr marL="514350" indent="-514350">
              <a:buAutoNum type="arabicPeriod"/>
            </a:pPr>
            <a:r>
              <a:rPr lang="it-IT" sz="3200" b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Cap and trade (</a:t>
            </a:r>
            <a:r>
              <a:rPr lang="it-IT" sz="3200" b="1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absolute</a:t>
            </a:r>
            <a:r>
              <a:rPr lang="it-IT" sz="3200" b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sz="3200" b="1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regimes</a:t>
            </a:r>
            <a:r>
              <a:rPr lang="it-IT" sz="3200" b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)</a:t>
            </a:r>
          </a:p>
          <a:p>
            <a:pPr marL="514350" indent="-514350">
              <a:buAutoNum type="arabicPeriod"/>
            </a:pPr>
            <a:r>
              <a:rPr lang="it-IT" sz="3200" b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Baseline and credit systems (relative </a:t>
            </a:r>
            <a:r>
              <a:rPr lang="it-IT" sz="3200" b="1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regimes</a:t>
            </a:r>
            <a:r>
              <a:rPr lang="it-IT" sz="3200" b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541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DF354-B971-B6FB-4909-B6AF87A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Cap and trade </a:t>
            </a:r>
            <a:r>
              <a:rPr lang="it-IT" sz="3300" i="1">
                <a:solidFill>
                  <a:schemeClr val="tx2"/>
                </a:solidFill>
                <a:ea typeface="Calibri Light"/>
                <a:cs typeface="Calibri Light"/>
              </a:rPr>
              <a:t>versus</a:t>
            </a:r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 </a:t>
            </a:r>
          </a:p>
          <a:p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Baseline and credit </a:t>
            </a:r>
            <a:r>
              <a:rPr lang="it-IT" sz="3300" err="1">
                <a:solidFill>
                  <a:schemeClr val="tx2"/>
                </a:solidFill>
                <a:ea typeface="Calibri Light"/>
                <a:cs typeface="Calibri Light"/>
              </a:rPr>
              <a:t>schemes</a:t>
            </a:r>
          </a:p>
        </p:txBody>
      </p:sp>
      <p:pic>
        <p:nvPicPr>
          <p:cNvPr id="7" name="Graphic 6" descr="Monete">
            <a:extLst>
              <a:ext uri="{FF2B5EF4-FFF2-40B4-BE49-F238E27FC236}">
                <a16:creationId xmlns:a16="http://schemas.microsoft.com/office/drawing/2014/main" id="{EADDD105-FF83-E806-D695-3A221A34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5DADE-984B-25F8-0580-FC77AFFF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sz="24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Cap and trade and baseline and credit systems are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two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forms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of carbon pricing,</a:t>
            </a:r>
            <a:r>
              <a:rPr lang="it-IT" sz="24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which</a:t>
            </a:r>
            <a:r>
              <a:rPr lang="it-IT" sz="24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aim</a:t>
            </a:r>
            <a:r>
              <a:rPr lang="it-IT" sz="24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to reduce global carbon </a:t>
            </a:r>
            <a:r>
              <a:rPr lang="it-IT" sz="24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 sz="24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and </a:t>
            </a:r>
            <a:r>
              <a:rPr lang="it-IT" sz="24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maintain</a:t>
            </a:r>
            <a:r>
              <a:rPr lang="it-IT" sz="24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a </a:t>
            </a:r>
            <a:r>
              <a:rPr lang="it-IT" sz="24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sustainable</a:t>
            </a:r>
            <a:r>
              <a:rPr lang="it-IT" sz="24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planet</a:t>
            </a:r>
            <a:r>
              <a:rPr lang="it-IT" sz="2400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for future generations.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Because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they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are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two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endParaRPr lang="it-IT" b="1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different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systems with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different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methodologies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,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it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is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important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to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understand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their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 </a:t>
            </a:r>
            <a:r>
              <a:rPr lang="it-IT" sz="2400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differences</a:t>
            </a:r>
            <a:r>
              <a:rPr lang="it-IT" sz="2400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.</a:t>
            </a:r>
            <a:endParaRPr lang="it-IT" b="1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753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DF354-B971-B6FB-4909-B6AF87A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Cap and trade </a:t>
            </a:r>
            <a:r>
              <a:rPr lang="it-IT" sz="3300" i="1">
                <a:solidFill>
                  <a:schemeClr val="tx2"/>
                </a:solidFill>
                <a:ea typeface="Calibri Light"/>
                <a:cs typeface="Calibri Light"/>
              </a:rPr>
              <a:t>versus</a:t>
            </a:r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 </a:t>
            </a:r>
            <a:endParaRPr lang="it-IT">
              <a:solidFill>
                <a:schemeClr val="tx2"/>
              </a:solidFill>
            </a:endParaRPr>
          </a:p>
          <a:p>
            <a:r>
              <a:rPr lang="it-IT" sz="3300">
                <a:solidFill>
                  <a:schemeClr val="tx2"/>
                </a:solidFill>
                <a:ea typeface="Calibri Light"/>
                <a:cs typeface="Calibri Light"/>
              </a:rPr>
              <a:t>Baseline and credit </a:t>
            </a:r>
            <a:r>
              <a:rPr lang="it-IT" sz="3300" err="1">
                <a:solidFill>
                  <a:schemeClr val="tx2"/>
                </a:solidFill>
                <a:ea typeface="Calibri Light"/>
                <a:cs typeface="Calibri Light"/>
              </a:rPr>
              <a:t>schems</a:t>
            </a:r>
            <a:endParaRPr lang="it-IT" err="1"/>
          </a:p>
        </p:txBody>
      </p:sp>
      <p:pic>
        <p:nvPicPr>
          <p:cNvPr id="7" name="Graphic 6" descr="Monete">
            <a:extLst>
              <a:ext uri="{FF2B5EF4-FFF2-40B4-BE49-F238E27FC236}">
                <a16:creationId xmlns:a16="http://schemas.microsoft.com/office/drawing/2014/main" id="{EADDD105-FF83-E806-D695-3A221A34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5DADE-984B-25F8-0580-FC77AFFF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Cap and trade and baseline and credit are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two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sustainability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tools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that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can help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individuals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and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organizations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lower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their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carbon footprints.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Each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used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to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accomplish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specific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tasks,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but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their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overall goal </a:t>
            </a:r>
            <a:r>
              <a:rPr lang="it-IT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is</a:t>
            </a:r>
            <a:r>
              <a:rPr lang="it-IT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to reduce global carbon </a:t>
            </a:r>
            <a:r>
              <a:rPr lang="it-IT" b="1" err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emissions</a:t>
            </a:r>
            <a:r>
              <a:rPr lang="it-IT" b="1">
                <a:solidFill>
                  <a:schemeClr val="tx2"/>
                </a:solidFill>
                <a:ea typeface="Calibri" panose="020F0502020204030204"/>
                <a:cs typeface="Calibri" panose="020F0502020204030204"/>
              </a:rPr>
              <a:t>.</a:t>
            </a:r>
            <a:endParaRPr lang="it-IT" b="1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630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3004</Words>
  <Application>Microsoft Office PowerPoint</Application>
  <PresentationFormat>Widescreen</PresentationFormat>
  <Paragraphs>176</Paragraphs>
  <Slides>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Tema di Office</vt:lpstr>
      <vt:lpstr>Environmental Regulatory Techniques TRADABLE PERMIT SCHEMES</vt:lpstr>
      <vt:lpstr>TRADABLE PERMIT SCHEMES</vt:lpstr>
      <vt:lpstr>TRADABLE PERMIT SCHEMES</vt:lpstr>
      <vt:lpstr>TRADABLE PERMIT SCHEMES</vt:lpstr>
      <vt:lpstr>TRADABLE PERMIT SCHEMES</vt:lpstr>
      <vt:lpstr>TRADABLE PERMIT SCHEMES</vt:lpstr>
      <vt:lpstr>TRADABLE PERMIT SCHEMES</vt:lpstr>
      <vt:lpstr>Cap and trade versus  Baseline and credit schemes</vt:lpstr>
      <vt:lpstr>Cap and trade versus  Baseline and credit schems</vt:lpstr>
      <vt:lpstr>Caps limit harmful emissions </vt:lpstr>
      <vt:lpstr> Caps limit harmful emissions </vt:lpstr>
      <vt:lpstr>Companies are allowed to emit set amounts  </vt:lpstr>
      <vt:lpstr>Companies are allowed to emit set amounts </vt:lpstr>
      <vt:lpstr>Companies are allowed to emit set amounts </vt:lpstr>
      <vt:lpstr>Companies are allowed to emit set amounts </vt:lpstr>
      <vt:lpstr>Cap and trade </vt:lpstr>
      <vt:lpstr>Cap and trade </vt:lpstr>
      <vt:lpstr>Cap and trade </vt:lpstr>
      <vt:lpstr>Cap and trade </vt:lpstr>
      <vt:lpstr>Cap and trade (absolute regimes) Baseline and credit systems (relative regimes)</vt:lpstr>
      <vt:lpstr>Focus on: cape and trade systems</vt:lpstr>
      <vt:lpstr>Focus on: cape and trade systems</vt:lpstr>
      <vt:lpstr>Cap and trade (absolute regimes) Baseline and credit systems (relative regimes)</vt:lpstr>
      <vt:lpstr>Focus on baseline and credit systems</vt:lpstr>
      <vt:lpstr>Focus on baseline and credit systems</vt:lpstr>
      <vt:lpstr>Focus on baseline and credit systems</vt:lpstr>
      <vt:lpstr>Tradable permit schemes</vt:lpstr>
      <vt:lpstr>Tradable permit schemes</vt:lpstr>
      <vt:lpstr> The Differences Between and Advantages of Cap and Trade and Baseline and Credit </vt:lpstr>
      <vt:lpstr> The Differences Between and Advantages of Cap and Trade and Baseline and Credit </vt:lpstr>
      <vt:lpstr> The Differences Between and Advantages of Cap and Trade and Baseline and Credit </vt:lpstr>
      <vt:lpstr> The Differences Between and Advantages of Cap and Trade and Baseline and Credit </vt:lpstr>
      <vt:lpstr>The Differences Between and Advantages of Cap and Trade and Baseline and Credit</vt:lpstr>
      <vt:lpstr>The Differences Between and Advantages of Cap and Trade and Baseline and Credit</vt:lpstr>
      <vt:lpstr>The Kyoto Protocol</vt:lpstr>
      <vt:lpstr>The Kyoto Protocol</vt:lpstr>
      <vt:lpstr>The Kyoto Protocol</vt:lpstr>
      <vt:lpstr>The Kyoto Protocol</vt:lpstr>
      <vt:lpstr>The Kyoto Protocol</vt:lpstr>
      <vt:lpstr>The Kyoto Protocol</vt:lpstr>
      <vt:lpstr>The Kyoto Protocol</vt:lpstr>
      <vt:lpstr>The Kyoto Protocol</vt:lpstr>
      <vt:lpstr>The Kyoto Protocol</vt:lpstr>
      <vt:lpstr>The 2003/87 EU ETS Directive</vt:lpstr>
      <vt:lpstr>The 2003/87 EU ETS Directive</vt:lpstr>
      <vt:lpstr>The 2003/87 EU ETS Directive</vt:lpstr>
      <vt:lpstr>The 2003/87 EU ETS Directive</vt:lpstr>
      <vt:lpstr>The 2003/87 EU ETS Directive</vt:lpstr>
      <vt:lpstr>The 2003/87 EU ETS Directive</vt:lpstr>
      <vt:lpstr>The 2003/87 EU ETS Directive</vt:lpstr>
      <vt:lpstr>The EU Directive 2023/959</vt:lpstr>
      <vt:lpstr>The EU Directive 2023/959</vt:lpstr>
      <vt:lpstr>The EU Directive 2023/959</vt:lpstr>
      <vt:lpstr>The EU Directive 2023/959</vt:lpstr>
      <vt:lpstr>The EU Directive 2023/959</vt:lpstr>
      <vt:lpstr>The EU Directive 2023/959 Market Stability Reserve for Equilibrium and Growth </vt:lpstr>
      <vt:lpstr>The EU Directive 2023/959 Market Stability Reserve for Equilibrium and Growth </vt:lpstr>
      <vt:lpstr>The EU Directive 2023/959 Market Stability Reserve for Equilibrium and Growth </vt:lpstr>
      <vt:lpstr>The EU Directive 2023/959 The Carbon Border Adjustment Mechanism (CBAM) </vt:lpstr>
      <vt:lpstr>The EU Directive 2023/959  </vt:lpstr>
      <vt:lpstr>Other examples of the EU'embrace of marked based instruments</vt:lpstr>
      <vt:lpstr>Look at these videos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sveva.delgatto@unimc.it</dc:creator>
  <cp:lastModifiedBy>sveva.delgatto@unimc.it</cp:lastModifiedBy>
  <cp:revision>72</cp:revision>
  <dcterms:created xsi:type="dcterms:W3CDTF">2024-03-04T08:38:14Z</dcterms:created>
  <dcterms:modified xsi:type="dcterms:W3CDTF">2024-03-20T15:40:32Z</dcterms:modified>
</cp:coreProperties>
</file>