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2" r:id="rId2"/>
  </p:sldMasterIdLst>
  <p:sldIdLst>
    <p:sldId id="416" r:id="rId3"/>
    <p:sldId id="282" r:id="rId4"/>
    <p:sldId id="284" r:id="rId5"/>
    <p:sldId id="281" r:id="rId6"/>
    <p:sldId id="487" r:id="rId7"/>
    <p:sldId id="488" r:id="rId8"/>
    <p:sldId id="425" r:id="rId9"/>
    <p:sldId id="485" r:id="rId10"/>
    <p:sldId id="418" r:id="rId11"/>
    <p:sldId id="260" r:id="rId12"/>
    <p:sldId id="259" r:id="rId13"/>
    <p:sldId id="489" r:id="rId14"/>
    <p:sldId id="490" r:id="rId15"/>
    <p:sldId id="491" r:id="rId16"/>
    <p:sldId id="492" r:id="rId17"/>
    <p:sldId id="493" r:id="rId18"/>
    <p:sldId id="494" r:id="rId19"/>
    <p:sldId id="495" r:id="rId20"/>
    <p:sldId id="496" r:id="rId21"/>
    <p:sldId id="419" r:id="rId22"/>
    <p:sldId id="486" r:id="rId23"/>
    <p:sldId id="421" r:id="rId24"/>
    <p:sldId id="272" r:id="rId25"/>
    <p:sldId id="420" r:id="rId26"/>
    <p:sldId id="293" r:id="rId27"/>
    <p:sldId id="294" r:id="rId2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CUcPP6RTtolx5aUPetM+A==" hashData="Lp51wGjQpevaZnPhgOhD3wZdMmHfVtkSjNg1xGVeDEewJQIJp4WLaQuFBp1n5ISO6kl1QgG1qoN19daJP6jfs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6154"/>
  </p:normalViewPr>
  <p:slideViewPr>
    <p:cSldViewPr snapToGrid="0">
      <p:cViewPr varScale="1">
        <p:scale>
          <a:sx n="122" d="100"/>
          <a:sy n="122" d="100"/>
        </p:scale>
        <p:origin x="146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October 11,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11/10/23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11/10/23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11/10/23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521791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76056378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315895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86021720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05EE82CB-274C-4B12-8F0E-D5390A008E17}" type="datetimeFigureOut">
              <a:rPr lang="it-IT" smtClean="0"/>
              <a:t>11/10/23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687769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2239" y="3143250"/>
            <a:ext cx="3288024"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1121128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5EE82CB-274C-4B12-8F0E-D5390A008E17}" type="datetimeFigureOut">
              <a:rPr lang="it-IT" smtClean="0"/>
              <a:t>11/10/23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617356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11/10/23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02477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11/10/23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05EE82CB-274C-4B12-8F0E-D5390A008E17}" type="datetimeFigureOut">
              <a:rPr lang="it-IT" smtClean="0"/>
              <a:t>11/10/23</a:t>
            </a:fld>
            <a:endParaRPr lang="it-IT"/>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321387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5EE82CB-274C-4B12-8F0E-D5390A008E17}" type="datetimeFigureOut">
              <a:rPr lang="it-IT" smtClean="0"/>
              <a:t>11/10/23</a:t>
            </a:fld>
            <a:endParaRPr lang="it-IT"/>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403482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11/10/23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600277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11/10/23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524361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47"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1213658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11/10/23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3164688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79" name="Titolo diapositiva"/>
          <p:cNvSpPr txBox="1">
            <a:spLocks noGrp="1"/>
          </p:cNvSpPr>
          <p:nvPr>
            <p:ph type="title" hasCustomPrompt="1"/>
          </p:nvPr>
        </p:nvSpPr>
        <p:spPr>
          <a:xfrm>
            <a:off x="452438" y="476250"/>
            <a:ext cx="8239125" cy="717475"/>
          </a:xfrm>
          <a:prstGeom prst="rect">
            <a:avLst/>
          </a:prstGeom>
        </p:spPr>
        <p:txBody>
          <a:bodyPr/>
          <a:lstStyle/>
          <a:p>
            <a:r>
              <a:t>Titolo diapositiva</a:t>
            </a:r>
          </a:p>
        </p:txBody>
      </p:sp>
      <p:sp>
        <p:nvSpPr>
          <p:cNvPr id="80" name="Sottotitolo diapositiva"/>
          <p:cNvSpPr txBox="1">
            <a:spLocks noGrp="1"/>
          </p:cNvSpPr>
          <p:nvPr>
            <p:ph type="body" sz="quarter" idx="21" hasCustomPrompt="1"/>
          </p:nvPr>
        </p:nvSpPr>
        <p:spPr>
          <a:xfrm>
            <a:off x="452438" y="11229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5822641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Immagine"/>
          <p:cNvSpPr>
            <a:spLocks noGrp="1"/>
          </p:cNvSpPr>
          <p:nvPr>
            <p:ph type="pic" idx="21"/>
          </p:nvPr>
        </p:nvSpPr>
        <p:spPr>
          <a:xfrm>
            <a:off x="-161925" y="-2019300"/>
            <a:ext cx="11049000" cy="9017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452438" y="3562350"/>
            <a:ext cx="8239125" cy="2324100"/>
          </a:xfrm>
          <a:prstGeom prst="rect">
            <a:avLst/>
          </a:prstGeom>
        </p:spPr>
        <p:txBody>
          <a:bodyPr anchor="b"/>
          <a:lstStyle>
            <a:lvl1pPr>
              <a:defRPr sz="4350" spc="-87"/>
            </a:lvl1pPr>
          </a:lstStyle>
          <a:p>
            <a:r>
              <a:t>Titolo presentazione</a:t>
            </a:r>
          </a:p>
        </p:txBody>
      </p:sp>
      <p:sp>
        <p:nvSpPr>
          <p:cNvPr id="23" name="Autore e data"/>
          <p:cNvSpPr txBox="1">
            <a:spLocks noGrp="1"/>
          </p:cNvSpPr>
          <p:nvPr>
            <p:ph type="body" sz="quarter" idx="22" hasCustomPrompt="1"/>
          </p:nvPr>
        </p:nvSpPr>
        <p:spPr>
          <a:xfrm>
            <a:off x="452884" y="553069"/>
            <a:ext cx="8238233" cy="318490"/>
          </a:xfrm>
          <a:prstGeom prst="rect">
            <a:avLst/>
          </a:prstGeom>
        </p:spPr>
        <p:txBody>
          <a:bodyPr lIns="45719" tIns="45719" rIns="45719" bIns="45719"/>
          <a:lstStyle>
            <a:lvl1pPr marL="0" indent="0" defTabSz="309563">
              <a:lnSpc>
                <a:spcPct val="100000"/>
              </a:lnSpc>
              <a:spcBef>
                <a:spcPts val="0"/>
              </a:spcBef>
              <a:buSzTx/>
              <a:buNone/>
              <a:defRPr sz="1350" b="1"/>
            </a:lvl1pPr>
          </a:lstStyle>
          <a:p>
            <a:r>
              <a:t>Autore e data</a:t>
            </a:r>
          </a:p>
        </p:txBody>
      </p:sp>
      <p:sp>
        <p:nvSpPr>
          <p:cNvPr id="24" name="Corpo livello uno…"/>
          <p:cNvSpPr txBox="1">
            <a:spLocks noGrp="1"/>
          </p:cNvSpPr>
          <p:nvPr>
            <p:ph type="body" sz="quarter" idx="1" hasCustomPrompt="1"/>
          </p:nvPr>
        </p:nvSpPr>
        <p:spPr>
          <a:xfrm>
            <a:off x="452438" y="5804955"/>
            <a:ext cx="8239125" cy="572344"/>
          </a:xfrm>
          <a:prstGeom prst="rect">
            <a:avLst/>
          </a:prstGeom>
        </p:spPr>
        <p:txBody>
          <a:bodyPr/>
          <a:lstStyle>
            <a:lvl1pPr marL="0" indent="0" defTabSz="309563">
              <a:lnSpc>
                <a:spcPct val="100000"/>
              </a:lnSpc>
              <a:spcBef>
                <a:spcPts val="0"/>
              </a:spcBef>
              <a:buSzTx/>
              <a:buNone/>
              <a:defRPr sz="2063" b="1"/>
            </a:lvl1pPr>
            <a:lvl2pPr marL="0" indent="0" defTabSz="309563">
              <a:lnSpc>
                <a:spcPct val="100000"/>
              </a:lnSpc>
              <a:spcBef>
                <a:spcPts val="0"/>
              </a:spcBef>
              <a:buSzTx/>
              <a:buNone/>
              <a:defRPr sz="2063" b="1"/>
            </a:lvl2pPr>
            <a:lvl3pPr marL="0" indent="0" defTabSz="309563">
              <a:lnSpc>
                <a:spcPct val="100000"/>
              </a:lnSpc>
              <a:spcBef>
                <a:spcPts val="0"/>
              </a:spcBef>
              <a:buSzTx/>
              <a:buNone/>
              <a:defRPr sz="2063" b="1"/>
            </a:lvl3pPr>
            <a:lvl4pPr marL="0" indent="0" defTabSz="309563">
              <a:lnSpc>
                <a:spcPct val="100000"/>
              </a:lnSpc>
              <a:spcBef>
                <a:spcPts val="0"/>
              </a:spcBef>
              <a:buSzTx/>
              <a:buNone/>
              <a:defRPr sz="2063" b="1"/>
            </a:lvl4pPr>
            <a:lvl5pPr marL="0" indent="0" defTabSz="309563">
              <a:lnSpc>
                <a:spcPct val="100000"/>
              </a:lnSpc>
              <a:spcBef>
                <a:spcPts val="0"/>
              </a:spcBef>
              <a:buSzTx/>
              <a:buNone/>
              <a:defRPr sz="2063" b="1"/>
            </a:lvl5pPr>
          </a:lstStyle>
          <a:p>
            <a:r>
              <a:t>Sottotitolo presentazione </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3501534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diapositiva"/>
          <p:cNvSpPr txBox="1">
            <a:spLocks noGrp="1"/>
          </p:cNvSpPr>
          <p:nvPr>
            <p:ph type="title" hasCustomPrompt="1"/>
          </p:nvPr>
        </p:nvSpPr>
        <p:spPr>
          <a:xfrm>
            <a:off x="452438" y="476250"/>
            <a:ext cx="3667125" cy="717550"/>
          </a:xfrm>
          <a:prstGeom prst="rect">
            <a:avLst/>
          </a:prstGeom>
        </p:spPr>
        <p:txBody>
          <a:bodyPr/>
          <a:lstStyle/>
          <a:p>
            <a:r>
              <a:t>Titolo diapositiva</a:t>
            </a:r>
          </a:p>
        </p:txBody>
      </p:sp>
      <p:sp>
        <p:nvSpPr>
          <p:cNvPr id="61" name="Sottotitolo diapositiva"/>
          <p:cNvSpPr txBox="1">
            <a:spLocks noGrp="1"/>
          </p:cNvSpPr>
          <p:nvPr>
            <p:ph type="body" sz="quarter" idx="21" hasCustomPrompt="1"/>
          </p:nvPr>
        </p:nvSpPr>
        <p:spPr>
          <a:xfrm>
            <a:off x="452438" y="1122981"/>
            <a:ext cx="3667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62" name="Corpo livello uno…"/>
          <p:cNvSpPr txBox="1">
            <a:spLocks noGrp="1"/>
          </p:cNvSpPr>
          <p:nvPr>
            <p:ph type="body" sz="half" idx="1" hasCustomPrompt="1"/>
          </p:nvPr>
        </p:nvSpPr>
        <p:spPr>
          <a:xfrm>
            <a:off x="452438" y="2124252"/>
            <a:ext cx="3667125" cy="4128006"/>
          </a:xfrm>
          <a:prstGeom prst="rect">
            <a:avLst/>
          </a:prstGeom>
        </p:spPr>
        <p:txBody>
          <a:bodyPr/>
          <a:lstStyle/>
          <a:p>
            <a:r>
              <a:t>Testo elenco puntato diapositiva</a:t>
            </a:r>
          </a:p>
          <a:p>
            <a:pPr lvl="1"/>
            <a:endParaRPr/>
          </a:p>
          <a:p>
            <a:pPr lvl="2"/>
            <a:endParaRPr/>
          </a:p>
          <a:p>
            <a:pPr lvl="3"/>
            <a:endParaRPr/>
          </a:p>
          <a:p>
            <a:pPr lvl="4"/>
            <a:endParaRPr/>
          </a:p>
        </p:txBody>
      </p:sp>
      <p:sp>
        <p:nvSpPr>
          <p:cNvPr id="63" name="824910546_2681x1332.jpg"/>
          <p:cNvSpPr>
            <a:spLocks noGrp="1"/>
          </p:cNvSpPr>
          <p:nvPr>
            <p:ph type="pic" idx="22"/>
          </p:nvPr>
        </p:nvSpPr>
        <p:spPr>
          <a:xfrm>
            <a:off x="2392575" y="631924"/>
            <a:ext cx="8448675" cy="5596736"/>
          </a:xfrm>
          <a:prstGeom prst="rect">
            <a:avLst/>
          </a:prstGeom>
        </p:spPr>
        <p:txBody>
          <a:bodyPr lIns="91439" tIns="45719" rIns="91439" bIns="45719">
            <a:noAutofit/>
          </a:bodyPr>
          <a:lstStyle/>
          <a:p>
            <a:endParaRP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17157454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6E8F89-A1B4-4BCA-AE91-C41FA7C66514}"/>
              </a:ext>
            </a:extLst>
          </p:cNvPr>
          <p:cNvPicPr>
            <a:picLocks noChangeAspect="1"/>
          </p:cNvPicPr>
          <p:nvPr userDrawn="1"/>
        </p:nvPicPr>
        <p:blipFill rotWithShape="1">
          <a:blip r:embed="rId2"/>
          <a:srcRect t="15938" r="93221" b="9425"/>
          <a:stretch/>
        </p:blipFill>
        <p:spPr>
          <a:xfrm>
            <a:off x="0" y="0"/>
            <a:ext cx="619858" cy="6858000"/>
          </a:xfrm>
          <a:prstGeom prst="rect">
            <a:avLst/>
          </a:prstGeom>
        </p:spPr>
      </p:pic>
    </p:spTree>
    <p:extLst>
      <p:ext uri="{BB962C8B-B14F-4D97-AF65-F5344CB8AC3E}">
        <p14:creationId xmlns:p14="http://schemas.microsoft.com/office/powerpoint/2010/main" val="324913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Slide Number Placeholder 7"/>
          <p:cNvSpPr>
            <a:spLocks noGrp="1"/>
          </p:cNvSpPr>
          <p:nvPr>
            <p:ph type="sldNum" sz="quarter" idx="11"/>
          </p:nvPr>
        </p:nvSpPr>
        <p:spPr/>
        <p:txBody>
          <a:bodyPr/>
          <a:lstStyle/>
          <a:p>
            <a:fld id="{38A34856-E5A8-4394-A58D-854F2EBF3656}" type="slidenum">
              <a:rPr lang="it-IT" smtClean="0"/>
              <a:t>‹N›</a:t>
            </a:fld>
            <a:endParaRPr lang="it-IT"/>
          </a:p>
        </p:txBody>
      </p:sp>
      <p:sp>
        <p:nvSpPr>
          <p:cNvPr id="9" name="Footer Placeholder 8"/>
          <p:cNvSpPr>
            <a:spLocks noGrp="1"/>
          </p:cNvSpPr>
          <p:nvPr>
            <p:ph type="ftr" sz="quarter" idx="12"/>
          </p:nvPr>
        </p:nvSpPr>
        <p:spPr/>
        <p:txBody>
          <a:bodyPr/>
          <a:lstStyle/>
          <a:p>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2585517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802336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2243497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731704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322066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860125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4671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EE82CB-274C-4B12-8F0E-D5390A008E17}" type="datetimeFigureOut">
              <a:rPr lang="it-IT" smtClean="0"/>
              <a:t>11/10/23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it-IT"/>
              <a:t>Fare clic per modificare gli stili del testo dello schema</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05EE82CB-274C-4B12-8F0E-D5390A008E17}" type="datetimeFigureOut">
              <a:rPr lang="it-IT" smtClean="0"/>
              <a:t>11/10/23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11/10/23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11/10/23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
        <p:nvSpPr>
          <p:cNvPr id="8" name="Title 7"/>
          <p:cNvSpPr>
            <a:spLocks noGrp="1"/>
          </p:cNvSpPr>
          <p:nvPr>
            <p:ph type="title"/>
          </p:nvPr>
        </p:nvSpPr>
        <p:spPr/>
        <p:txBody>
          <a:bodyPr/>
          <a:lstStyle/>
          <a:p>
            <a:r>
              <a:rPr lang="it-IT"/>
              <a:t>Fare clic per modificare lo stile del titolo dello schema</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11/10/23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8A34856-E5A8-4394-A58D-854F2EBF3656}" type="slidenum">
              <a:rPr lang="it-IT" smtClean="0"/>
              <a:t>‹N›</a:t>
            </a:fld>
            <a:endParaRPr lang="it-IT"/>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it-IT"/>
              <a:t>Fare clic per modificare lo stile del titolo dello schema</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05EE82CB-274C-4B12-8F0E-D5390A008E17}" type="datetimeFigureOut">
              <a:rPr lang="it-IT" smtClean="0"/>
              <a:t>11/10/23</a:t>
            </a:fld>
            <a:endParaRPr lang="it-IT"/>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it-IT"/>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38A34856-E5A8-4394-A58D-854F2EBF3656}" type="slidenum">
              <a:rPr lang="it-IT" smtClean="0"/>
              <a:t>‹N›</a:t>
            </a:fld>
            <a:endParaRPr lang="it-IT"/>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5EE82CB-274C-4B12-8F0E-D5390A008E17}" type="datetimeFigureOut">
              <a:rPr lang="it-IT" smtClean="0"/>
              <a:t>11/10/23</a:t>
            </a:fld>
            <a:endParaRPr lang="it-IT"/>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8A34856-E5A8-4394-A58D-854F2EBF3656}" type="slidenum">
              <a:rPr lang="it-IT" smtClean="0"/>
              <a:t>‹N›</a:t>
            </a:fld>
            <a:endParaRPr lang="it-IT"/>
          </a:p>
        </p:txBody>
      </p:sp>
    </p:spTree>
    <p:extLst>
      <p:ext uri="{BB962C8B-B14F-4D97-AF65-F5344CB8AC3E}">
        <p14:creationId xmlns:p14="http://schemas.microsoft.com/office/powerpoint/2010/main" val="4698757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ontespizio Allegorico di Roma e della sua storia, tratto da &quot;Le Antichità  Romane di GB Piranesi (1756)&quot;, pubblicato a Parigi nel 1835">
            <a:extLst>
              <a:ext uri="{FF2B5EF4-FFF2-40B4-BE49-F238E27FC236}">
                <a16:creationId xmlns:a16="http://schemas.microsoft.com/office/drawing/2014/main" id="{4B442B1C-DBF5-199F-5D15-758CAD845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27" r="2740" b="-1"/>
          <a:stretch/>
        </p:blipFill>
        <p:spPr bwMode="auto">
          <a:xfrm>
            <a:off x="2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5EC52E45-6DDE-A1F7-2F73-4A6B9231BE4B}"/>
              </a:ext>
            </a:extLst>
          </p:cNvPr>
          <p:cNvSpPr>
            <a:spLocks noGrp="1"/>
          </p:cNvSpPr>
          <p:nvPr>
            <p:ph type="title"/>
          </p:nvPr>
        </p:nvSpPr>
        <p:spPr>
          <a:xfrm>
            <a:off x="899592" y="2386744"/>
            <a:ext cx="7488832" cy="1906352"/>
          </a:xfrm>
          <a:solidFill>
            <a:schemeClr val="bg1">
              <a:alpha val="60000"/>
            </a:schemeClr>
          </a:solidFill>
          <a:ln w="38100" cap="sq">
            <a:solidFill>
              <a:schemeClr val="tx1"/>
            </a:solidFill>
            <a:miter lim="800000"/>
          </a:ln>
        </p:spPr>
        <p:txBody>
          <a:bodyPr vert="horz" lIns="274320" tIns="182880" rIns="274320" bIns="182880" rtlCol="0" anchor="ctr" anchorCtr="1">
            <a:normAutofit fontScale="90000"/>
          </a:bodyPr>
          <a:lstStyle/>
          <a:p>
            <a:br>
              <a:rPr lang="en-US" sz="2100" dirty="0">
                <a:solidFill>
                  <a:schemeClr val="tx1"/>
                </a:solidFill>
              </a:rPr>
            </a:br>
            <a:br>
              <a:rPr lang="en-US" sz="2100" dirty="0">
                <a:solidFill>
                  <a:schemeClr val="tx1"/>
                </a:solidFill>
              </a:rPr>
            </a:br>
            <a:br>
              <a:rPr lang="en-US" sz="2100" dirty="0">
                <a:solidFill>
                  <a:schemeClr val="tx1"/>
                </a:solidFill>
              </a:rPr>
            </a:br>
            <a:br>
              <a:rPr lang="en-US" sz="2700" dirty="0">
                <a:solidFill>
                  <a:schemeClr val="tx1"/>
                </a:solidFill>
              </a:rPr>
            </a:br>
            <a:r>
              <a:rPr lang="it-IT" sz="3100" dirty="0">
                <a:solidFill>
                  <a:schemeClr val="tx1"/>
                </a:solidFill>
              </a:rPr>
              <a:t>Sociologia dei media</a:t>
            </a:r>
            <a:br>
              <a:rPr lang="it-IT" sz="2700" dirty="0">
                <a:solidFill>
                  <a:schemeClr val="tx1"/>
                </a:solidFill>
              </a:rPr>
            </a:br>
            <a:br>
              <a:rPr lang="it-IT" sz="2100" dirty="0">
                <a:solidFill>
                  <a:schemeClr val="tx1"/>
                </a:solidFill>
              </a:rPr>
            </a:br>
            <a:r>
              <a:rPr lang="it-IT" sz="2100" cap="none" dirty="0">
                <a:solidFill>
                  <a:schemeClr val="tx1"/>
                </a:solidFill>
              </a:rPr>
              <a:t>Tito </a:t>
            </a:r>
            <a:r>
              <a:rPr lang="it-IT" sz="2100" cap="none" dirty="0" err="1">
                <a:solidFill>
                  <a:schemeClr val="tx1"/>
                </a:solidFill>
              </a:rPr>
              <a:t>Vagni</a:t>
            </a:r>
            <a:br>
              <a:rPr lang="it-IT" sz="2100" cap="none" dirty="0">
                <a:solidFill>
                  <a:schemeClr val="tx1"/>
                </a:solidFill>
              </a:rPr>
            </a:br>
            <a:r>
              <a:rPr lang="it-IT" sz="2100" cap="none" dirty="0" err="1">
                <a:solidFill>
                  <a:schemeClr val="tx1"/>
                </a:solidFill>
              </a:rPr>
              <a:t>t.vagni@unimc.it</a:t>
            </a:r>
            <a:br>
              <a:rPr lang="it-IT" sz="2100" dirty="0">
                <a:solidFill>
                  <a:schemeClr val="tx1"/>
                </a:solidFill>
              </a:rPr>
            </a:br>
            <a:br>
              <a:rPr lang="en-US" sz="2100" dirty="0">
                <a:solidFill>
                  <a:schemeClr val="tx1"/>
                </a:solidFill>
              </a:rPr>
            </a:br>
            <a:br>
              <a:rPr lang="it-IT" sz="2400" dirty="0">
                <a:highlight>
                  <a:srgbClr val="C0C0C0"/>
                </a:highlight>
              </a:rPr>
            </a:br>
            <a:br>
              <a:rPr lang="en-US" sz="2100" dirty="0">
                <a:solidFill>
                  <a:schemeClr val="tx1"/>
                </a:solidFill>
              </a:rPr>
            </a:br>
            <a:endParaRPr lang="en-US" sz="2100" dirty="0">
              <a:solidFill>
                <a:schemeClr val="tx1"/>
              </a:solidFill>
            </a:endParaRPr>
          </a:p>
        </p:txBody>
      </p:sp>
    </p:spTree>
    <p:extLst>
      <p:ext uri="{BB962C8B-B14F-4D97-AF65-F5344CB8AC3E}">
        <p14:creationId xmlns:p14="http://schemas.microsoft.com/office/powerpoint/2010/main" val="11356800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55468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603504" y="1290025"/>
            <a:ext cx="3356919" cy="1188720"/>
          </a:xfrm>
          <a:solidFill>
            <a:srgbClr val="FFFFFF"/>
          </a:solidFill>
          <a:ln>
            <a:solidFill>
              <a:srgbClr val="404040"/>
            </a:solidFill>
          </a:ln>
        </p:spPr>
        <p:txBody>
          <a:bodyPr vert="horz" lIns="182880" tIns="182880" rIns="182880" bIns="182880" rtlCol="0" anchor="ctr">
            <a:normAutofit/>
          </a:bodyPr>
          <a:lstStyle/>
          <a:p>
            <a:r>
              <a:rPr lang="en-US" sz="1800"/>
              <a:t>Industrializzazione</a:t>
            </a:r>
          </a:p>
        </p:txBody>
      </p:sp>
      <p:sp>
        <p:nvSpPr>
          <p:cNvPr id="4" name="Segnaposto testo 3"/>
          <p:cNvSpPr>
            <a:spLocks noGrp="1"/>
          </p:cNvSpPr>
          <p:nvPr>
            <p:ph type="body" sz="half" idx="2"/>
          </p:nvPr>
        </p:nvSpPr>
        <p:spPr>
          <a:xfrm>
            <a:off x="603504" y="2858703"/>
            <a:ext cx="3356919" cy="3042547"/>
          </a:xfrm>
        </p:spPr>
        <p:txBody>
          <a:bodyPr vert="horz" lIns="91440" tIns="45720" rIns="91440" bIns="45720" rtlCol="0">
            <a:normAutofit/>
          </a:bodyPr>
          <a:lstStyle/>
          <a:p>
            <a:pPr marL="228600" indent="-228600" algn="l">
              <a:lnSpc>
                <a:spcPct val="90000"/>
              </a:lnSpc>
              <a:buFont typeface="Arial" panose="020B0604020202020204" pitchFamily="34" charset="0"/>
              <a:buChar char="•"/>
            </a:pPr>
            <a:r>
              <a:rPr lang="en-US" sz="1400"/>
              <a:t>Parcellizzazione del lavoro</a:t>
            </a:r>
          </a:p>
          <a:p>
            <a:pPr marL="228600" indent="-228600" algn="l">
              <a:lnSpc>
                <a:spcPct val="90000"/>
              </a:lnSpc>
              <a:buFont typeface="Arial" panose="020B0604020202020204" pitchFamily="34" charset="0"/>
              <a:buChar char="•"/>
            </a:pPr>
            <a:r>
              <a:rPr lang="en-US" sz="1400"/>
              <a:t>Passaggio dalla creazione alla produzione</a:t>
            </a:r>
          </a:p>
          <a:p>
            <a:pPr marL="228600" indent="-228600" algn="l">
              <a:lnSpc>
                <a:spcPct val="90000"/>
              </a:lnSpc>
              <a:buFont typeface="Arial" panose="020B0604020202020204" pitchFamily="34" charset="0"/>
              <a:buChar char="•"/>
            </a:pPr>
            <a:r>
              <a:rPr lang="en-US" sz="1400"/>
              <a:t>Istituzione del tempo libero</a:t>
            </a:r>
          </a:p>
          <a:p>
            <a:pPr marL="228600" indent="-228600" algn="l">
              <a:lnSpc>
                <a:spcPct val="90000"/>
              </a:lnSpc>
              <a:buFont typeface="Arial" panose="020B0604020202020204" pitchFamily="34" charset="0"/>
              <a:buChar char="•"/>
            </a:pPr>
            <a:r>
              <a:rPr lang="en-US" sz="1400"/>
              <a:t>Accelerazione del trasporto di beni e persone</a:t>
            </a:r>
          </a:p>
          <a:p>
            <a:pPr marL="228600" indent="-228600" algn="l">
              <a:lnSpc>
                <a:spcPct val="90000"/>
              </a:lnSpc>
              <a:buFont typeface="Arial" panose="020B0604020202020204" pitchFamily="34" charset="0"/>
              <a:buChar char="•"/>
            </a:pPr>
            <a:r>
              <a:rPr lang="en-US" sz="1400"/>
              <a:t>Contrazione delle distanze</a:t>
            </a:r>
          </a:p>
          <a:p>
            <a:pPr marL="228600" indent="-228600" algn="l">
              <a:lnSpc>
                <a:spcPct val="90000"/>
              </a:lnSpc>
              <a:buFont typeface="Arial" panose="020B0604020202020204" pitchFamily="34" charset="0"/>
              <a:buChar char="•"/>
            </a:pPr>
            <a:r>
              <a:rPr lang="en-US" sz="1400"/>
              <a:t>Standardizzazione internazionale dei trasporti</a:t>
            </a:r>
          </a:p>
          <a:p>
            <a:pPr marL="228600" indent="-228600" algn="l">
              <a:lnSpc>
                <a:spcPct val="90000"/>
              </a:lnSpc>
              <a:buFont typeface="Arial" panose="020B0604020202020204" pitchFamily="34" charset="0"/>
              <a:buChar char="•"/>
            </a:pPr>
            <a:r>
              <a:rPr lang="en-US" sz="1400"/>
              <a:t>Mutamento dell’immaginario </a:t>
            </a:r>
          </a:p>
          <a:p>
            <a:pPr marL="228600" indent="-228600" algn="l">
              <a:lnSpc>
                <a:spcPct val="90000"/>
              </a:lnSpc>
              <a:buFont typeface="Arial" panose="020B0604020202020204" pitchFamily="34" charset="0"/>
              <a:buChar char="•"/>
            </a:pPr>
            <a:r>
              <a:rPr lang="en-US" sz="1400"/>
              <a:t>Evoluzione dell’idea di comunicazione</a:t>
            </a:r>
          </a:p>
          <a:p>
            <a:pPr indent="-228600" algn="l">
              <a:lnSpc>
                <a:spcPct val="90000"/>
              </a:lnSpc>
              <a:buFont typeface="Arial" panose="020B0604020202020204" pitchFamily="34" charset="0"/>
              <a:buChar char="•"/>
            </a:pPr>
            <a:endParaRPr lang="en-US" sz="1400"/>
          </a:p>
        </p:txBody>
      </p:sp>
      <p:sp>
        <p:nvSpPr>
          <p:cNvPr id="21" name="Rectangle 20">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640080"/>
            <a:ext cx="3614166"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132" y="806357"/>
            <a:ext cx="3383449"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Segnaposto immagine 4" descr="Immagine che contiene interni, edificio, stanza&#10;&#10;Descrizione generata automaticamente"/>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450" r="27381"/>
          <a:stretch/>
        </p:blipFill>
        <p:spPr>
          <a:xfrm>
            <a:off x="5406390" y="1126397"/>
            <a:ext cx="2900934" cy="4288536"/>
          </a:xfrm>
          <a:prstGeom prst="rect">
            <a:avLst/>
          </a:prstGeom>
          <a:ln w="31750">
            <a:noFill/>
          </a:ln>
        </p:spPr>
      </p:pic>
    </p:spTree>
    <p:extLst>
      <p:ext uri="{BB962C8B-B14F-4D97-AF65-F5344CB8AC3E}">
        <p14:creationId xmlns:p14="http://schemas.microsoft.com/office/powerpoint/2010/main" val="304609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egnaposto contenuto 3" descr="PARIS-XIX.jpg"/>
          <p:cNvPicPr>
            <a:picLocks noChangeAspect="1"/>
          </p:cNvPicPr>
          <p:nvPr/>
        </p:nvPicPr>
        <p:blipFill rotWithShape="1">
          <a:blip r:embed="rId2" cstate="print"/>
          <a:srcRect l="7353" r="8646" b="-1"/>
          <a:stretch/>
        </p:blipFill>
        <p:spPr>
          <a:xfrm>
            <a:off x="20" y="10"/>
            <a:ext cx="9143980" cy="6857990"/>
          </a:xfrm>
          <a:prstGeom prst="rect">
            <a:avLst/>
          </a:prstGeom>
        </p:spPr>
      </p:pic>
      <p:sp>
        <p:nvSpPr>
          <p:cNvPr id="2" name="Titolo 1"/>
          <p:cNvSpPr>
            <a:spLocks noGrp="1"/>
          </p:cNvSpPr>
          <p:nvPr>
            <p:ph type="title"/>
          </p:nvPr>
        </p:nvSpPr>
        <p:spPr>
          <a:xfrm>
            <a:off x="1200150" y="2386744"/>
            <a:ext cx="6743700" cy="1645920"/>
          </a:xfrm>
          <a:prstGeom prst="flowChartDocument">
            <a:avLst/>
          </a:prstGeo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2100" b="1">
                <a:solidFill>
                  <a:schemeClr val="tx1"/>
                </a:solidFill>
              </a:rPr>
              <a:t>Nascita della metropoli e riconfigurazione degli stili di vita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2" name="TextShape 1"/>
          <p:cNvSpPr txBox="1"/>
          <p:nvPr/>
        </p:nvSpPr>
        <p:spPr>
          <a:xfrm>
            <a:off x="5883532" y="2404872"/>
            <a:ext cx="3368988" cy="1627632"/>
          </a:xfrm>
          <a:prstGeom prst="rect">
            <a:avLst/>
          </a:prstGeom>
        </p:spPr>
        <p:txBody>
          <a:bodyPr vert="horz" lIns="274320" tIns="182880" rIns="274320" bIns="182880" rtlCol="0" anchor="ctr" anchorCtr="1">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it-IT" sz="1300" b="1" i="0" u="none" strike="noStrike" kern="1200" cap="all" spc="200" normalizeH="0" baseline="0" noProof="0" dirty="0">
                <a:ln>
                  <a:noFill/>
                </a:ln>
                <a:solidFill>
                  <a:srgbClr val="262626"/>
                </a:solidFill>
                <a:effectLst/>
                <a:uLnTx/>
                <a:uFillTx/>
                <a:latin typeface="Gill Sans MT" panose="020B0502020104020203"/>
                <a:ea typeface="+mn-ea"/>
                <a:cs typeface="+mn-cs"/>
              </a:rPr>
              <a:t>
Le metropoli e la vita 
dello spirito
(Simmel, 1903)</a:t>
            </a:r>
            <a:endParaRPr kumimoji="0" lang="it-IT" sz="1300" b="0" i="0" u="none" strike="noStrike" kern="1200" cap="all" spc="200" normalizeH="0" baseline="0" noProof="0" dirty="0">
              <a:ln>
                <a:noFill/>
              </a:ln>
              <a:solidFill>
                <a:srgbClr val="262626"/>
              </a:solidFill>
              <a:effectLst/>
              <a:uLnTx/>
              <a:uFillTx/>
              <a:latin typeface="Gill Sans MT" panose="020B0502020104020203"/>
              <a:ea typeface="+mn-ea"/>
              <a:cs typeface="+mn-cs"/>
            </a:endParaRPr>
          </a:p>
        </p:txBody>
      </p:sp>
      <p:sp>
        <p:nvSpPr>
          <p:cNvPr id="259" name="Rectangle 258">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283" y="640080"/>
            <a:ext cx="5173219"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61" name="Rectangle 260">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870" y="802767"/>
            <a:ext cx="49240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54" name="Immagine 3"/>
          <p:cNvPicPr/>
          <p:nvPr/>
        </p:nvPicPr>
        <p:blipFill rotWithShape="1">
          <a:blip r:embed="rId2" cstate="print"/>
          <a:srcRect r="-2" b="3290"/>
          <a:stretch/>
        </p:blipFill>
        <p:spPr>
          <a:xfrm>
            <a:off x="834900" y="1122807"/>
            <a:ext cx="4443984" cy="4297680"/>
          </a:xfrm>
          <a:prstGeom prst="rect">
            <a:avLst/>
          </a:prstGeom>
        </p:spPr>
      </p:pic>
      <p:sp>
        <p:nvSpPr>
          <p:cNvPr id="253" name="TextShape 2"/>
          <p:cNvSpPr txBox="1"/>
          <p:nvPr/>
        </p:nvSpPr>
        <p:spPr>
          <a:xfrm>
            <a:off x="457200" y="1600200"/>
            <a:ext cx="8229240" cy="4525560"/>
          </a:xfrm>
          <a:prstGeom prst="rect">
            <a:avLst/>
          </a:prstGeom>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2672865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13" y="640080"/>
            <a:ext cx="6693018"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1" name="Rectangle 1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907" y="825096"/>
            <a:ext cx="641223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CasellaDiTesto 1">
            <a:extLst>
              <a:ext uri="{FF2B5EF4-FFF2-40B4-BE49-F238E27FC236}">
                <a16:creationId xmlns:a16="http://schemas.microsoft.com/office/drawing/2014/main" id="{3E5576F3-8F06-3B6E-D20D-7B3A0584B169}"/>
              </a:ext>
            </a:extLst>
          </p:cNvPr>
          <p:cNvSpPr txBox="1"/>
          <p:nvPr/>
        </p:nvSpPr>
        <p:spPr>
          <a:xfrm>
            <a:off x="683568" y="908720"/>
            <a:ext cx="4858576" cy="4680520"/>
          </a:xfrm>
          <a:prstGeom prst="rect">
            <a:avLst/>
          </a:prstGeom>
        </p:spPr>
        <p:txBody>
          <a:bodyPr vert="horz" lIns="91440" tIns="45720" rIns="91440" bIns="45720" rtlCol="0" anchor="ctr">
            <a:noAutofit/>
          </a:bodyPr>
          <a:lstStyle/>
          <a:p>
            <a:pPr marL="0" marR="0" lvl="0" indent="0" algn="just" defTabSz="914400" rtl="0" eaLnBrk="1" fontAlgn="auto" latinLnBrk="0" hangingPunct="1">
              <a:lnSpc>
                <a:spcPct val="90000"/>
              </a:lnSpc>
              <a:spcBef>
                <a:spcPts val="1000"/>
              </a:spcBef>
              <a:spcAft>
                <a:spcPts val="0"/>
              </a:spcAft>
              <a:buClr>
                <a:srgbClr val="9BAFB5"/>
              </a:buClr>
              <a:buSzTx/>
              <a:buFontTx/>
              <a:buNone/>
              <a:tabLst/>
              <a:defRPr/>
            </a:pPr>
            <a:r>
              <a:rPr kumimoji="0" lang="it-IT" sz="1400" b="0" i="0" u="none" strike="noStrike" kern="1200" cap="none" spc="0" normalizeH="0" baseline="0" noProof="0" dirty="0">
                <a:ln>
                  <a:noFill/>
                </a:ln>
                <a:solidFill>
                  <a:srgbClr val="404040"/>
                </a:solidFill>
                <a:effectLst/>
                <a:uLnTx/>
                <a:uFillTx/>
                <a:latin typeface="Gill Sans MT" panose="020B0502020104020203"/>
                <a:ea typeface="+mn-ea"/>
                <a:cs typeface="+mn-cs"/>
              </a:rPr>
              <a:t>…</a:t>
            </a:r>
            <a:r>
              <a:rPr kumimoji="0" lang="it-IT" sz="1400" b="0" i="0" u="sng" strike="noStrike" kern="1200" cap="none" spc="0" normalizeH="0" baseline="0" noProof="0" dirty="0">
                <a:ln>
                  <a:noFill/>
                </a:ln>
                <a:solidFill>
                  <a:srgbClr val="404040"/>
                </a:solidFill>
                <a:effectLst/>
                <a:uLnTx/>
                <a:uFillTx/>
                <a:latin typeface="Gill Sans MT" panose="020B0502020104020203"/>
                <a:ea typeface="+mn-ea"/>
                <a:cs typeface="+mn-cs"/>
              </a:rPr>
              <a:t>la base psicologica su cui si erge il tipo delle individualità metropolitane è l’intensificazione della vita nervosa </a:t>
            </a:r>
            <a:r>
              <a:rPr kumimoji="0" lang="it-IT" sz="1400" b="0" i="0" u="none" strike="noStrike" kern="1200" cap="none" spc="0" normalizeH="0" baseline="0" noProof="0" dirty="0">
                <a:ln>
                  <a:noFill/>
                </a:ln>
                <a:solidFill>
                  <a:srgbClr val="404040"/>
                </a:solidFill>
                <a:effectLst/>
                <a:uLnTx/>
                <a:uFillTx/>
                <a:latin typeface="Gill Sans MT" panose="020B0502020104020203"/>
                <a:ea typeface="+mn-ea"/>
                <a:cs typeface="+mn-cs"/>
              </a:rPr>
              <a:t>che è prodotta dal rapido e ininterrotto avvicendarsi di impressioni esteriori e interiori. L’uomo è un essere che distingue, il che significa che la sua coscienza viene stimolata dalla differenza tra l’impressione del momento e quella che precede; le impressioni che perdurano, che si differenziano poco, o che si succedono e si alternano con una regolarità </a:t>
            </a:r>
            <a:r>
              <a:rPr kumimoji="0" lang="it-IT" sz="1400" b="0" i="0" u="sng" strike="noStrike" kern="1200" cap="none" spc="0" normalizeH="0" baseline="0" noProof="0" dirty="0">
                <a:ln>
                  <a:noFill/>
                </a:ln>
                <a:solidFill>
                  <a:srgbClr val="404040"/>
                </a:solidFill>
                <a:effectLst/>
                <a:uLnTx/>
                <a:uFillTx/>
                <a:latin typeface="Gill Sans MT" panose="020B0502020104020203"/>
                <a:ea typeface="+mn-ea"/>
                <a:cs typeface="+mn-cs"/>
              </a:rPr>
              <a:t>abitudinaria</a:t>
            </a:r>
            <a:r>
              <a:rPr kumimoji="0" lang="it-IT" sz="1400" b="0" i="0" u="none" strike="noStrike" kern="1200" cap="none" spc="0" normalizeH="0" baseline="0" noProof="0" dirty="0">
                <a:ln>
                  <a:noFill/>
                </a:ln>
                <a:solidFill>
                  <a:srgbClr val="404040"/>
                </a:solidFill>
                <a:effectLst/>
                <a:uLnTx/>
                <a:uFillTx/>
                <a:latin typeface="Gill Sans MT" panose="020B0502020104020203"/>
                <a:ea typeface="+mn-ea"/>
                <a:cs typeface="+mn-cs"/>
              </a:rPr>
              <a:t>, consumano per così dire meno coscienza che non l’accumularsi veloce di immagini cangianti, o il contrasto brusco che si avverte entro ciò che si abbraccia in uno sguardo, o ancora il carattere inatteso di impressioni che s’impongono all’attenzione. Nella misura in cui la metropoli crea proprio queste ultime condizioni psicologiche – ad ogni attraversamento della strada, nel ritmo e nella varietà della vita economica, professionale, sociale – essa crea già nelle fondamenta sensorie della vita psichica, nella qualità di coscienza che ci richiede a causa della nostra organizzazione come esseri che distinguono, un profondo contrasto con la città di provincia e con la vita di campagna, con il ritmo più lento, più abitudinario e inalterato dell’immagine sensorio-spirituale della vita che queste comportano. Ciò innanzi tutto permette di comprendere il carattere intellettualistico della vita psichica metropolitana, nel suo contrasto con quella della città di provincia, che è basata perlopiù sulla </a:t>
            </a:r>
            <a:r>
              <a:rPr kumimoji="0" lang="it-IT" sz="1400" b="0" i="0" u="sng" strike="noStrike" kern="1200" cap="none" spc="0" normalizeH="0" baseline="0" noProof="0" dirty="0">
                <a:ln>
                  <a:noFill/>
                </a:ln>
                <a:solidFill>
                  <a:srgbClr val="404040"/>
                </a:solidFill>
                <a:effectLst/>
                <a:uLnTx/>
                <a:uFillTx/>
                <a:latin typeface="Gill Sans MT" panose="020B0502020104020203"/>
                <a:ea typeface="+mn-ea"/>
                <a:cs typeface="+mn-cs"/>
              </a:rPr>
              <a:t>sentimentalità e sulle relazioni affettive</a:t>
            </a:r>
            <a:r>
              <a:rPr kumimoji="0" lang="it-IT" sz="1400" b="0" i="0" u="none" strike="noStrike" kern="1200" cap="none" spc="0" normalizeH="0" baseline="0" noProof="0" dirty="0">
                <a:ln>
                  <a:noFill/>
                </a:ln>
                <a:solidFill>
                  <a:srgbClr val="404040"/>
                </a:solidFill>
                <a:effectLst/>
                <a:uLnTx/>
                <a:uFillTx/>
                <a:latin typeface="Gill Sans MT" panose="020B0502020104020203"/>
                <a:ea typeface="+mn-ea"/>
                <a:cs typeface="+mn-cs"/>
              </a:rPr>
              <a:t> (Simmel 1903, p. 36).  </a:t>
            </a:r>
          </a:p>
        </p:txBody>
      </p:sp>
      <p:sp>
        <p:nvSpPr>
          <p:cNvPr id="22" name="Oval 17">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2538" y="1443035"/>
            <a:ext cx="2978949"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asellaDiTesto 2">
            <a:extLst>
              <a:ext uri="{FF2B5EF4-FFF2-40B4-BE49-F238E27FC236}">
                <a16:creationId xmlns:a16="http://schemas.microsoft.com/office/drawing/2014/main" id="{96C3A609-C6E1-B9FF-1DEF-C5A73B49EC88}"/>
              </a:ext>
            </a:extLst>
          </p:cNvPr>
          <p:cNvSpPr txBox="1"/>
          <p:nvPr/>
        </p:nvSpPr>
        <p:spPr>
          <a:xfrm>
            <a:off x="5790126" y="1586484"/>
            <a:ext cx="2763774" cy="3685032"/>
          </a:xfrm>
          <a:prstGeom prst="ellipse">
            <a:avLst/>
          </a:prstGeom>
          <a:solidFill>
            <a:schemeClr val="accent2"/>
          </a:solidFill>
          <a:ln>
            <a:noFill/>
          </a:ln>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all" spc="200" normalizeH="0" baseline="0" noProof="0">
                <a:ln>
                  <a:noFill/>
                </a:ln>
                <a:solidFill>
                  <a:srgbClr val="FFFFFF"/>
                </a:solidFill>
                <a:effectLst/>
                <a:uLnTx/>
                <a:uFillTx/>
                <a:latin typeface="Gill Sans MT" panose="020B0502020104020203"/>
                <a:ea typeface="+mn-ea"/>
                <a:cs typeface="+mn-cs"/>
              </a:rPr>
              <a:t>L’intensificazione della vita nervosa</a:t>
            </a:r>
          </a:p>
        </p:txBody>
      </p:sp>
    </p:spTree>
    <p:extLst>
      <p:ext uri="{BB962C8B-B14F-4D97-AF65-F5344CB8AC3E}">
        <p14:creationId xmlns:p14="http://schemas.microsoft.com/office/powerpoint/2010/main" val="385046807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22335" y="2708804"/>
            <a:ext cx="2774103" cy="1440394"/>
          </a:xfrm>
          <a:noFill/>
          <a:ln>
            <a:solidFill>
              <a:schemeClr val="tx1"/>
            </a:solidFill>
          </a:ln>
        </p:spPr>
        <p:txBody>
          <a:bodyPr>
            <a:normAutofit/>
          </a:bodyPr>
          <a:lstStyle/>
          <a:p>
            <a:r>
              <a:rPr lang="it-IT" sz="2100" b="1">
                <a:solidFill>
                  <a:schemeClr val="tx1"/>
                </a:solidFill>
              </a:rPr>
              <a:t>L’intelletto</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contenuto 2"/>
          <p:cNvSpPr>
            <a:spLocks noGrp="1"/>
          </p:cNvSpPr>
          <p:nvPr>
            <p:ph idx="1"/>
          </p:nvPr>
        </p:nvSpPr>
        <p:spPr>
          <a:xfrm>
            <a:off x="4355976" y="260648"/>
            <a:ext cx="4464496" cy="6480720"/>
          </a:xfrm>
        </p:spPr>
        <p:txBody>
          <a:bodyPr anchor="ctr">
            <a:normAutofit/>
          </a:bodyPr>
          <a:lstStyle/>
          <a:p>
            <a:pPr marL="576" indent="0" algn="just">
              <a:lnSpc>
                <a:spcPct val="110000"/>
              </a:lnSpc>
              <a:spcBef>
                <a:spcPts val="0"/>
              </a:spcBef>
              <a:buNone/>
            </a:pPr>
            <a:r>
              <a:rPr lang="it-IT" sz="1600" dirty="0">
                <a:solidFill>
                  <a:schemeClr val="bg1"/>
                </a:solidFill>
              </a:rPr>
              <a:t>L’intelletto è la più adattabile delle nostre forze interiori: per venire a patti con i cambiamenti e i contrasti dei fenomeni non richiede quegli sconvolgimenti e quei drammi interiori che la sentimentalità, a causa della sua natura conservatrice, richiederebbe necessariamente per adattarsi ad un ritmo analogo di esperienze. Con il tipo metropolitano  - che naturalmente è circondato da mille modificazioni individuali – si crea un organo di difesa contro lo sradicamento di cui lo minacciano i flussi e le discrepanze del suo ambiente esteriore: anziché con l’insieme dei sentimenti, reagisce essenzialmente con l’intelletto, di cui il potenziamento della coscienza, prodotto dalle medesime cause, è il presupposto psichico. Con ciò la reazione ai fenomeni viene spostata in quell’organo della psiche che è il meno sensibile ed il più lontano dagli strati profondi della personalità.</a:t>
            </a:r>
          </a:p>
          <a:p>
            <a:pPr marL="576" indent="0" algn="just">
              <a:lnSpc>
                <a:spcPct val="110000"/>
              </a:lnSpc>
              <a:spcBef>
                <a:spcPts val="0"/>
              </a:spcBef>
              <a:buNone/>
            </a:pPr>
            <a:r>
              <a:rPr lang="it-IT" sz="1600" dirty="0">
                <a:solidFill>
                  <a:schemeClr val="bg1"/>
                </a:solidFill>
              </a:rPr>
              <a:t>Questo intellettualismo, che intendiamo come una difesa della vita soggettiva contro la violenza della metropoli, si ramifica e si interseca con molti altri fenomeni</a:t>
            </a:r>
          </a:p>
        </p:txBody>
      </p:sp>
    </p:spTree>
    <p:extLst>
      <p:ext uri="{BB962C8B-B14F-4D97-AF65-F5344CB8AC3E}">
        <p14:creationId xmlns:p14="http://schemas.microsoft.com/office/powerpoint/2010/main" val="223966345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8" name="TextShape 1"/>
          <p:cNvSpPr txBox="1"/>
          <p:nvPr/>
        </p:nvSpPr>
        <p:spPr>
          <a:xfrm>
            <a:off x="622335" y="2708804"/>
            <a:ext cx="2774103" cy="1440394"/>
          </a:xfrm>
          <a:prstGeom prst="rect">
            <a:avLst/>
          </a:prstGeom>
          <a:noFill/>
          <a:ln>
            <a:solidFill>
              <a:schemeClr val="tx1"/>
            </a:solidFill>
          </a:ln>
        </p:spPr>
        <p:txBody>
          <a:bodyPr vert="horz" lIns="182880" tIns="182880" rIns="182880" bIns="182880" rtlCol="0" anchor="ctr">
            <a:normAutofit/>
          </a:bodyPr>
          <a:lstStyle/>
          <a:p>
            <a:pPr marL="914400" marR="0" lvl="2" indent="0" algn="ctr" defTabSz="914400" rtl="0" eaLnBrk="1" fontAlgn="auto" latinLnBrk="0" hangingPunct="1">
              <a:lnSpc>
                <a:spcPct val="90000"/>
              </a:lnSpc>
              <a:spcBef>
                <a:spcPct val="0"/>
              </a:spcBef>
              <a:spcAft>
                <a:spcPts val="600"/>
              </a:spcAft>
              <a:buClrTx/>
              <a:buSzPct val="25000"/>
              <a:buFontTx/>
              <a:buNone/>
              <a:tabLst/>
              <a:defRPr/>
            </a:pPr>
            <a:r>
              <a:rPr kumimoji="0" lang="en-US" sz="2100" b="1" i="0" u="none" strike="noStrike" kern="1200" cap="all" spc="200" normalizeH="0" baseline="0" noProof="0" dirty="0">
                <a:ln>
                  <a:noFill/>
                </a:ln>
                <a:solidFill>
                  <a:srgbClr val="FFFFFF"/>
                </a:solidFill>
                <a:effectLst/>
                <a:uLnTx/>
                <a:uFillTx/>
                <a:latin typeface="Gill Sans MT" panose="020B0502020104020203"/>
                <a:ea typeface="+mn-ea"/>
                <a:cs typeface="+mn-cs"/>
              </a:rPr>
              <a:t>Blasé</a:t>
            </a:r>
          </a:p>
        </p:txBody>
      </p:sp>
      <p:sp>
        <p:nvSpPr>
          <p:cNvPr id="279" name="Rectangle 272">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59" name="TextShape 2"/>
          <p:cNvSpPr txBox="1"/>
          <p:nvPr/>
        </p:nvSpPr>
        <p:spPr>
          <a:xfrm>
            <a:off x="4536886" y="802638"/>
            <a:ext cx="4056522" cy="525272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1000"/>
              </a:spcBef>
              <a:spcAft>
                <a:spcPts val="0"/>
              </a:spcAft>
              <a:buClr>
                <a:srgbClr val="9BAFB5"/>
              </a:buClr>
              <a:buSzTx/>
              <a:buFontTx/>
              <a:buNone/>
              <a:tabLst/>
              <a:defRPr/>
            </a:pP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mn-cs"/>
              </a:rPr>
              <a:t>L’essenza dell’essere blasé consiste nell’attutimento della sensibilità rispetto alla differenza fra le cose, non nel senso che queste non siano percepite – come sarebbe il caso per un idiota – ma nel senso che il significato e il valore delle differenze, e con ciò il valore e il significato delle cose stesse, sono avvertiti come irrilevanti. (…) Nell’essere blasé culmina l’effetto di quella concentrazione di uomini e cose che eccita l’individuo alle massime prestazioni nervose (Simmel 1903, p. 43)</a:t>
            </a:r>
          </a:p>
        </p:txBody>
      </p:sp>
    </p:spTree>
    <p:extLst>
      <p:ext uri="{BB962C8B-B14F-4D97-AF65-F5344CB8AC3E}">
        <p14:creationId xmlns:p14="http://schemas.microsoft.com/office/powerpoint/2010/main" val="1387210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Un conjunto de esmóquines">
            <a:extLst>
              <a:ext uri="{FF2B5EF4-FFF2-40B4-BE49-F238E27FC236}">
                <a16:creationId xmlns:a16="http://schemas.microsoft.com/office/drawing/2014/main" id="{1E4B41B5-2E45-A25F-BEDB-41E7BCBD6CF7}"/>
              </a:ext>
            </a:extLst>
          </p:cNvPr>
          <p:cNvPicPr>
            <a:picLocks noChangeAspect="1"/>
          </p:cNvPicPr>
          <p:nvPr/>
        </p:nvPicPr>
        <p:blipFill rotWithShape="1">
          <a:blip r:embed="rId2">
            <a:alphaModFix amt="40000"/>
          </a:blip>
          <a:srcRect l="1" r="10998" b="-1"/>
          <a:stretch/>
        </p:blipFill>
        <p:spPr>
          <a:xfrm>
            <a:off x="20" y="10"/>
            <a:ext cx="9143980" cy="6857990"/>
          </a:xfrm>
          <a:prstGeom prst="rect">
            <a:avLst/>
          </a:prstGeom>
        </p:spPr>
      </p:pic>
      <p:sp>
        <p:nvSpPr>
          <p:cNvPr id="4" name="Titolo 3"/>
          <p:cNvSpPr>
            <a:spLocks noGrp="1"/>
          </p:cNvSpPr>
          <p:nvPr>
            <p:ph type="title"/>
          </p:nvPr>
        </p:nvSpPr>
        <p:spPr>
          <a:xfrm>
            <a:off x="1673352" y="964692"/>
            <a:ext cx="5797296" cy="1188720"/>
          </a:xfrm>
          <a:noFill/>
          <a:ln>
            <a:solidFill>
              <a:srgbClr val="FFFFFF"/>
            </a:solidFill>
          </a:ln>
        </p:spPr>
        <p:txBody>
          <a:bodyPr vert="horz" lIns="182880" tIns="182880" rIns="182880" bIns="182880" rtlCol="0" anchor="ctr">
            <a:normAutofit/>
          </a:bodyPr>
          <a:lstStyle/>
          <a:p>
            <a:r>
              <a:rPr lang="en-US" sz="2800" b="1" dirty="0" err="1">
                <a:solidFill>
                  <a:schemeClr val="tx1"/>
                </a:solidFill>
              </a:rPr>
              <a:t>Moda</a:t>
            </a:r>
            <a:endParaRPr lang="en-US" sz="2800" b="1" dirty="0">
              <a:solidFill>
                <a:schemeClr val="tx1"/>
              </a:solidFill>
            </a:endParaRPr>
          </a:p>
        </p:txBody>
      </p:sp>
      <p:sp>
        <p:nvSpPr>
          <p:cNvPr id="2" name="CasellaDiTesto 1">
            <a:extLst>
              <a:ext uri="{FF2B5EF4-FFF2-40B4-BE49-F238E27FC236}">
                <a16:creationId xmlns:a16="http://schemas.microsoft.com/office/drawing/2014/main" id="{4AECC7C4-9CD0-9BF5-6077-CE8B4E6CF2CA}"/>
              </a:ext>
            </a:extLst>
          </p:cNvPr>
          <p:cNvSpPr txBox="1"/>
          <p:nvPr/>
        </p:nvSpPr>
        <p:spPr>
          <a:xfrm>
            <a:off x="1673352" y="2638044"/>
            <a:ext cx="5797296" cy="3101983"/>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
                <a:srgbClr val="9BAFB5"/>
              </a:buClr>
              <a:buSzTx/>
              <a:buFontTx/>
              <a:buNone/>
              <a:tabLst/>
              <a:defRPr/>
            </a:pPr>
            <a:r>
              <a:rPr kumimoji="0" lang="it-IT" sz="20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Il punto decisivo è che la vita urbana ha trasformato la lotta con la natura per il cibo in una lotta per l’uomo: che la posta in palio non viene data dalla natura, ma dall’uomo. Qui, infatti, non si tratta solo della specializzazione, di cui si è detto, ma di qualcosa di più profondo: del fatto che l’offerente deve cercare di  suscitare bisogni sempre nuovi e sempre più specifici, nelle persone a cui si rivolge (Simmel 1903, p. 52</a:t>
            </a:r>
            <a:r>
              <a:rPr kumimoji="0" lang="en-US" sz="15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4224727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88840"/>
            <a:ext cx="2687676" cy="3662328"/>
          </a:xfrm>
          <a:prstGeom prst="rect">
            <a:avLst/>
          </a:prstGeom>
        </p:spPr>
      </p:pic>
      <p:sp>
        <p:nvSpPr>
          <p:cNvPr id="13" name="Ovale 12"/>
          <p:cNvSpPr/>
          <p:nvPr/>
        </p:nvSpPr>
        <p:spPr>
          <a:xfrm>
            <a:off x="3275856" y="620688"/>
            <a:ext cx="5668176" cy="5544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Intensificazione della vita nervosa</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Accelerazione</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Intelletto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Denaro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Sentimentalità/cinismo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Blasé</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Abitudine/</a:t>
            </a:r>
            <a:r>
              <a:rPr kumimoji="0" lang="it-IT" sz="1800" b="1" i="0" u="none" strike="noStrike" kern="1200" cap="none" spc="0" normalizeH="0" baseline="0" noProof="0" dirty="0" err="1">
                <a:ln>
                  <a:noFill/>
                </a:ln>
                <a:solidFill>
                  <a:srgbClr val="FFFFFF"/>
                </a:solidFill>
                <a:effectLst/>
                <a:uLnTx/>
                <a:uFillTx/>
                <a:latin typeface="Gill Sans MT" panose="020B0502020104020203"/>
                <a:ea typeface="+mn-ea"/>
                <a:cs typeface="+mn-cs"/>
              </a:rPr>
              <a:t>shoc</a:t>
            </a:r>
            <a:endPar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Primazia dell’occhio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Discontinuità</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La centralità dell’altro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Stile di vita</a:t>
            </a:r>
          </a:p>
        </p:txBody>
      </p:sp>
      <p:sp>
        <p:nvSpPr>
          <p:cNvPr id="14" name="Rettangolo 13"/>
          <p:cNvSpPr/>
          <p:nvPr/>
        </p:nvSpPr>
        <p:spPr>
          <a:xfrm>
            <a:off x="323528" y="1290014"/>
            <a:ext cx="2687676" cy="689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Georg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Simmel</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3672512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6" name="Segnaposto immagine 5" descr="Walter Benjamin&#10;">
            <a:extLst>
              <a:ext uri="{FF2B5EF4-FFF2-40B4-BE49-F238E27FC236}">
                <a16:creationId xmlns:a16="http://schemas.microsoft.com/office/drawing/2014/main" id="{9CDFA46D-6BB5-E540-A36D-18BAFA0B4C2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2305" r="31305"/>
          <a:stretch/>
        </p:blipFill>
        <p:spPr>
          <a:xfrm>
            <a:off x="3488181" y="10"/>
            <a:ext cx="5655818"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a:extLst>
              <a:ext uri="{FF2B5EF4-FFF2-40B4-BE49-F238E27FC236}">
                <a16:creationId xmlns:a16="http://schemas.microsoft.com/office/drawing/2014/main" id="{57BEE484-A867-A345-8712-1F71CB148F94}"/>
              </a:ext>
            </a:extLst>
          </p:cNvPr>
          <p:cNvSpPr>
            <a:spLocks noGrp="1"/>
          </p:cNvSpPr>
          <p:nvPr>
            <p:ph type="title"/>
          </p:nvPr>
        </p:nvSpPr>
        <p:spPr>
          <a:xfrm>
            <a:off x="482600" y="643467"/>
            <a:ext cx="2522980" cy="1728044"/>
          </a:xfrm>
          <a:noFill/>
          <a:ln>
            <a:solidFill>
              <a:schemeClr val="bg1"/>
            </a:solidFill>
          </a:ln>
        </p:spPr>
        <p:txBody>
          <a:bodyPr vert="horz" wrap="square" lIns="182880" tIns="182880" rIns="182880" bIns="182880" rtlCol="0" anchor="ctr">
            <a:normAutofit/>
          </a:bodyPr>
          <a:lstStyle/>
          <a:p>
            <a:r>
              <a:rPr lang="en-US" sz="2800">
                <a:solidFill>
                  <a:schemeClr val="bg1"/>
                </a:solidFill>
              </a:rPr>
              <a:t>Walter Benjamin</a:t>
            </a:r>
          </a:p>
        </p:txBody>
      </p:sp>
      <p:sp>
        <p:nvSpPr>
          <p:cNvPr id="4" name="Segnaposto testo 3">
            <a:extLst>
              <a:ext uri="{FF2B5EF4-FFF2-40B4-BE49-F238E27FC236}">
                <a16:creationId xmlns:a16="http://schemas.microsoft.com/office/drawing/2014/main" id="{02705A5A-5A9C-A040-AFBF-538E5790278E}"/>
              </a:ext>
            </a:extLst>
          </p:cNvPr>
          <p:cNvSpPr>
            <a:spLocks noGrp="1"/>
          </p:cNvSpPr>
          <p:nvPr>
            <p:ph type="body" sz="half" idx="2"/>
          </p:nvPr>
        </p:nvSpPr>
        <p:spPr>
          <a:xfrm>
            <a:off x="482601" y="2638044"/>
            <a:ext cx="2522980" cy="3415622"/>
          </a:xfrm>
        </p:spPr>
        <p:txBody>
          <a:bodyPr vert="horz" lIns="91440" tIns="45720" rIns="91440" bIns="45720" rtlCol="0">
            <a:normAutofit/>
          </a:bodyPr>
          <a:lstStyle/>
          <a:p>
            <a:pPr algn="l"/>
            <a:r>
              <a:rPr lang="it-IT" sz="1800" i="1" dirty="0">
                <a:solidFill>
                  <a:schemeClr val="bg1"/>
                </a:solidFill>
              </a:rPr>
              <a:t>Il </a:t>
            </a:r>
            <a:r>
              <a:rPr lang="it-IT" sz="1800" i="1" dirty="0" err="1">
                <a:solidFill>
                  <a:schemeClr val="bg1"/>
                </a:solidFill>
              </a:rPr>
              <a:t>flâneur</a:t>
            </a:r>
            <a:r>
              <a:rPr lang="it-IT" sz="1800" i="1" dirty="0">
                <a:solidFill>
                  <a:schemeClr val="bg1"/>
                </a:solidFill>
              </a:rPr>
              <a:t> sulla soglia della modernità </a:t>
            </a:r>
          </a:p>
          <a:p>
            <a:pPr indent="-228600" algn="l">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32016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71" name="Rectangle 270">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73" name="Rectangle 27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Rettangolo 2"/>
          <p:cNvSpPr/>
          <p:nvPr/>
        </p:nvSpPr>
        <p:spPr>
          <a:xfrm>
            <a:off x="1279546" y="1844824"/>
            <a:ext cx="6584634" cy="3325694"/>
          </a:xfrm>
          <a:prstGeom prst="rect">
            <a:avLst/>
          </a:prstGeom>
        </p:spPr>
        <p:txBody>
          <a:bodyPr vert="horz" lIns="91440" tIns="45720" rIns="91440" bIns="45720" rtlCol="0">
            <a:normAutofit fontScale="92500" lnSpcReduction="20000"/>
          </a:bodyPr>
          <a:lstStyle/>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en-US" sz="1100" b="1"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110000"/>
              </a:lnSpc>
              <a:spcBef>
                <a:spcPts val="0"/>
              </a:spcBef>
              <a:spcAft>
                <a:spcPts val="0"/>
              </a:spcAft>
              <a:buClr>
                <a:srgbClr val="9BAFB5"/>
              </a:buClr>
              <a:buSzTx/>
              <a:buFontTx/>
              <a:buNone/>
              <a:tabLst/>
              <a:defRPr/>
            </a:pPr>
            <a:endParaRPr kumimoji="0" lang="it-IT" sz="1800" b="1"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110000"/>
              </a:lnSpc>
              <a:spcBef>
                <a:spcPts val="0"/>
              </a:spcBef>
              <a:spcAft>
                <a:spcPts val="0"/>
              </a:spcAft>
              <a:buClr>
                <a:srgbClr val="9BAFB5"/>
              </a:buClr>
              <a:buSzTx/>
              <a:buFontTx/>
              <a:buNone/>
              <a:tabLst/>
              <a:defRPr/>
            </a:pPr>
            <a:r>
              <a:rPr kumimoji="0" lang="it-IT" sz="1800" b="1" i="0" u="none" strike="noStrike" kern="1200" cap="none" spc="0" normalizeH="0" baseline="0" noProof="0" dirty="0">
                <a:ln>
                  <a:noFill/>
                </a:ln>
                <a:solidFill>
                  <a:srgbClr val="404040"/>
                </a:solidFill>
                <a:effectLst/>
                <a:uLnTx/>
                <a:uFillTx/>
                <a:latin typeface="Gill Sans MT" panose="020B0502020104020203"/>
                <a:ea typeface="+mn-ea"/>
                <a:cs typeface="+mn-cs"/>
              </a:rPr>
              <a:t>Muoversi attraverso il traffico, comporta per il singolo una serie di </a:t>
            </a:r>
            <a:r>
              <a:rPr kumimoji="0" lang="it-IT" sz="1800" b="1" i="1" u="none" strike="noStrike" kern="1200" cap="none" spc="0" normalizeH="0" baseline="0" noProof="0" dirty="0">
                <a:ln>
                  <a:noFill/>
                </a:ln>
                <a:solidFill>
                  <a:srgbClr val="404040"/>
                </a:solidFill>
                <a:effectLst/>
                <a:uLnTx/>
                <a:uFillTx/>
                <a:latin typeface="Gill Sans MT" panose="020B0502020104020203"/>
                <a:ea typeface="+mn-ea"/>
                <a:cs typeface="+mn-cs"/>
              </a:rPr>
              <a:t>chocs </a:t>
            </a:r>
            <a:r>
              <a:rPr kumimoji="0" lang="it-IT" sz="1800" b="1" i="0" u="none" strike="noStrike" kern="1200" cap="none" spc="0" normalizeH="0" baseline="0" noProof="0" dirty="0">
                <a:ln>
                  <a:noFill/>
                </a:ln>
                <a:solidFill>
                  <a:srgbClr val="404040"/>
                </a:solidFill>
                <a:effectLst/>
                <a:uLnTx/>
                <a:uFillTx/>
                <a:latin typeface="Gill Sans MT" panose="020B0502020104020203"/>
                <a:ea typeface="+mn-ea"/>
                <a:cs typeface="+mn-cs"/>
              </a:rPr>
              <a:t>e di collisioni. Negli incroci pericolosi, è percorso da contrazioni in rapida successione, come dai colpi di una batteria. Baudelaire parla dell'uomo che s'immerge nella folla come in un serbatoio di energia elettrica. Così la tecnica sottoponeva il sensorio dell'uomo ad un training di ordine complesso. Venne  il giorno in cui il film corrispose a un nuovo e urgente bisogni di stimoli. Nel film la percezione a scatti si afferma come principio formale. Ciò che determina il ritmo della produzione a catena, condiziona, nel film, il ritmo della ricezione</a:t>
            </a:r>
          </a:p>
          <a:p>
            <a:pPr marL="0" marR="0" lvl="0" indent="0" algn="r" defTabSz="914400" rtl="0" eaLnBrk="1" fontAlgn="auto" latinLnBrk="0" hangingPunct="1">
              <a:lnSpc>
                <a:spcPct val="110000"/>
              </a:lnSpc>
              <a:spcBef>
                <a:spcPts val="0"/>
              </a:spcBef>
              <a:spcAft>
                <a:spcPts val="0"/>
              </a:spcAft>
              <a:buClr>
                <a:srgbClr val="9BAFB5"/>
              </a:buClr>
              <a:buSzTx/>
              <a:buFontTx/>
              <a:buNone/>
              <a:tabLst/>
              <a:defRPr/>
            </a:pPr>
            <a:r>
              <a:rPr kumimoji="0" lang="it-IT" sz="1800" b="1" i="1" u="none" strike="noStrike" kern="1200" cap="none" spc="0" normalizeH="0" baseline="0" noProof="0" dirty="0">
                <a:ln>
                  <a:noFill/>
                </a:ln>
                <a:solidFill>
                  <a:srgbClr val="404040"/>
                </a:solidFill>
                <a:effectLst/>
                <a:uLnTx/>
                <a:uFillTx/>
                <a:latin typeface="Gill Sans MT" panose="020B0502020104020203"/>
                <a:ea typeface="+mn-ea"/>
                <a:cs typeface="+mn-cs"/>
              </a:rPr>
              <a:t>Walter Benjamin, Di alcuni motivi in Baudelaire</a:t>
            </a:r>
            <a:r>
              <a:rPr kumimoji="0" lang="it-IT" sz="1800" b="1" i="0" u="none" strike="noStrike" kern="1200" cap="none" spc="0" normalizeH="0" baseline="0" noProof="0" dirty="0">
                <a:ln>
                  <a:noFill/>
                </a:ln>
                <a:solidFill>
                  <a:srgbClr val="404040"/>
                </a:solidFill>
                <a:effectLst/>
                <a:uLnTx/>
                <a:uFillTx/>
                <a:latin typeface="Gill Sans MT" panose="020B0502020104020203"/>
                <a:ea typeface="+mn-ea"/>
                <a:cs typeface="+mn-cs"/>
              </a:rPr>
              <a:t>, p. 110</a:t>
            </a:r>
            <a:endParaRPr kumimoji="0" lang="it-IT" sz="1800" b="0" i="0" u="none" strike="noStrike" kern="1200" cap="none" spc="0" normalizeH="0" baseline="0" noProof="0" dirty="0">
              <a:ln>
                <a:noFill/>
              </a:ln>
              <a:solidFill>
                <a:srgbClr val="404040"/>
              </a:solidFill>
              <a:effectLst/>
              <a:uLnTx/>
              <a:uFillTx/>
              <a:latin typeface="Gill Sans MT" panose="020B0502020104020203"/>
              <a:ea typeface="+mn-ea"/>
              <a:cs typeface="+mn-cs"/>
            </a:endParaRPr>
          </a:p>
        </p:txBody>
      </p:sp>
      <p:sp>
        <p:nvSpPr>
          <p:cNvPr id="264" name="TextShape 1"/>
          <p:cNvSpPr txBox="1"/>
          <p:nvPr/>
        </p:nvSpPr>
        <p:spPr>
          <a:xfrm>
            <a:off x="457200" y="576000"/>
            <a:ext cx="8229240" cy="3977280"/>
          </a:xfrm>
          <a:prstGeom prst="rect">
            <a:avLst/>
          </a:prstGeom>
        </p:spPr>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266540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403172" y="2099144"/>
            <a:ext cx="2708018" cy="2673194"/>
          </a:xfrm>
          <a:noFill/>
          <a:ln>
            <a:solidFill>
              <a:schemeClr val="tx1">
                <a:lumMod val="85000"/>
                <a:lumOff val="15000"/>
              </a:schemeClr>
            </a:solidFill>
          </a:ln>
        </p:spPr>
        <p:txBody>
          <a:bodyPr>
            <a:normAutofit/>
          </a:bodyPr>
          <a:lstStyle/>
          <a:p>
            <a:r>
              <a:rPr lang="it-IT" sz="2100">
                <a:solidFill>
                  <a:schemeClr val="tx1">
                    <a:lumMod val="95000"/>
                    <a:lumOff val="5000"/>
                  </a:schemeClr>
                </a:solidFill>
              </a:rPr>
              <a:t>PROGRAMMA</a:t>
            </a:r>
          </a:p>
        </p:txBody>
      </p:sp>
      <p:sp useBgFill="1">
        <p:nvSpPr>
          <p:cNvPr id="19" name="Rectangle 18">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contenuto 2"/>
          <p:cNvSpPr>
            <a:spLocks noGrp="1"/>
          </p:cNvSpPr>
          <p:nvPr>
            <p:ph idx="1"/>
          </p:nvPr>
        </p:nvSpPr>
        <p:spPr>
          <a:xfrm>
            <a:off x="3973322" y="973600"/>
            <a:ext cx="4370189" cy="4924280"/>
          </a:xfrm>
        </p:spPr>
        <p:txBody>
          <a:bodyPr anchor="ctr">
            <a:normAutofit/>
          </a:bodyPr>
          <a:lstStyle/>
          <a:p>
            <a:pPr marL="36576" indent="0">
              <a:lnSpc>
                <a:spcPct val="90000"/>
              </a:lnSpc>
              <a:spcBef>
                <a:spcPts val="0"/>
              </a:spcBef>
              <a:spcAft>
                <a:spcPts val="600"/>
              </a:spcAft>
              <a:buNone/>
            </a:pPr>
            <a:r>
              <a:rPr lang="it-IT" sz="1600" b="0" i="0" dirty="0">
                <a:solidFill>
                  <a:schemeClr val="tx1"/>
                </a:solidFill>
                <a:effectLst/>
              </a:rPr>
              <a:t>Il corso di </a:t>
            </a:r>
            <a:r>
              <a:rPr lang="it-IT" sz="1600" dirty="0">
                <a:solidFill>
                  <a:schemeClr val="tx1"/>
                </a:solidFill>
              </a:rPr>
              <a:t>Sociologia dei media </a:t>
            </a:r>
            <a:r>
              <a:rPr lang="it-IT" sz="1600" b="0" i="0" dirty="0">
                <a:solidFill>
                  <a:schemeClr val="tx1"/>
                </a:solidFill>
                <a:effectLst/>
              </a:rPr>
              <a:t>intende offrire un percorso di studio e di letture sulla comunicazione e le sue implicazioni sociologiche, in un itinerario storico esteso dall'Ottocento fino ad oggi. Si studieranno i diversi ambienti mediali in una prospettiva di continuità tra la metropoli ottocentesca e i media digitali, mostrando al contempo i legami che si generano tra tecnologia, sensi e forme dell'immaginario. L'esito è la costruzione di una mappa dell'esperienza contemporanea, con particolare riferimento ad alcune parole chiave: illusione, opinione, apparenza, successo, cinismo, celebrità, amatore, influenza. Una rete di lemmi tesa a mettere in connessione alcuni momenti nevralgici della storia dei media e quella dell'io.</a:t>
            </a:r>
            <a:endParaRPr lang="it-IT" sz="1700" dirty="0">
              <a:solidFill>
                <a:schemeClr val="tx1"/>
              </a:solidFill>
            </a:endParaRPr>
          </a:p>
        </p:txBody>
      </p:sp>
    </p:spTree>
    <p:extLst>
      <p:ext uri="{BB962C8B-B14F-4D97-AF65-F5344CB8AC3E}">
        <p14:creationId xmlns:p14="http://schemas.microsoft.com/office/powerpoint/2010/main" val="4928357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a:extLst>
              <a:ext uri="{FF2B5EF4-FFF2-40B4-BE49-F238E27FC236}">
                <a16:creationId xmlns:a16="http://schemas.microsoft.com/office/drawing/2014/main" id="{F9E64100-52D6-C812-1BD5-F23B3B565750}"/>
              </a:ext>
            </a:extLst>
          </p:cNvPr>
          <p:cNvSpPr>
            <a:spLocks noGrp="1"/>
          </p:cNvSpPr>
          <p:nvPr>
            <p:ph type="title"/>
          </p:nvPr>
        </p:nvSpPr>
        <p:spPr>
          <a:xfrm>
            <a:off x="403172" y="2099144"/>
            <a:ext cx="2708018" cy="2673194"/>
          </a:xfrm>
          <a:noFill/>
          <a:ln>
            <a:solidFill>
              <a:schemeClr val="tx1">
                <a:lumMod val="85000"/>
                <a:lumOff val="15000"/>
              </a:schemeClr>
            </a:solidFill>
          </a:ln>
        </p:spPr>
        <p:txBody>
          <a:bodyPr vert="horz" lIns="182880" tIns="182880" rIns="182880" bIns="182880" rtlCol="0" anchor="ctr">
            <a:normAutofit/>
          </a:bodyPr>
          <a:lstStyle/>
          <a:p>
            <a:r>
              <a:rPr lang="en-US" sz="2100" kern="1200" cap="all" spc="200" baseline="0" dirty="0" err="1">
                <a:solidFill>
                  <a:schemeClr val="tx1">
                    <a:lumMod val="95000"/>
                    <a:lumOff val="5000"/>
                  </a:schemeClr>
                </a:solidFill>
                <a:latin typeface="+mj-lt"/>
                <a:ea typeface="+mj-ea"/>
                <a:cs typeface="+mj-cs"/>
              </a:rPr>
              <a:t>Società</a:t>
            </a:r>
            <a:r>
              <a:rPr lang="en-US" sz="2100" kern="1200" cap="all" spc="200" baseline="0" dirty="0">
                <a:solidFill>
                  <a:schemeClr val="tx1">
                    <a:lumMod val="95000"/>
                    <a:lumOff val="5000"/>
                  </a:schemeClr>
                </a:solidFill>
                <a:latin typeface="+mj-lt"/>
                <a:ea typeface="+mj-ea"/>
                <a:cs typeface="+mj-cs"/>
              </a:rPr>
              <a:t> stretta</a:t>
            </a:r>
          </a:p>
        </p:txBody>
      </p:sp>
      <p:sp useBgFill="1">
        <p:nvSpPr>
          <p:cNvPr id="12" name="Rectangle 11">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 name="Sottotitolo 4">
            <a:extLst>
              <a:ext uri="{FF2B5EF4-FFF2-40B4-BE49-F238E27FC236}">
                <a16:creationId xmlns:a16="http://schemas.microsoft.com/office/drawing/2014/main" id="{D025C2A2-1043-9B5D-233D-CACC03CEA4B9}"/>
              </a:ext>
            </a:extLst>
          </p:cNvPr>
          <p:cNvSpPr txBox="1">
            <a:spLocks/>
          </p:cNvSpPr>
          <p:nvPr/>
        </p:nvSpPr>
        <p:spPr>
          <a:xfrm>
            <a:off x="3533485" y="476672"/>
            <a:ext cx="5256584" cy="6048672"/>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9BAFB5"/>
              </a:buClr>
              <a:buSzTx/>
              <a:buFont typeface="Arial" panose="020B0604020202020204" pitchFamily="34" charset="0"/>
              <a:buNone/>
              <a:tabLst/>
              <a:defRPr/>
            </a:pP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La Francia, l’Inghilterra e la Germania, hanno un principio conservatore della morale e quindi della società, che benché paia minimo, e quasi vile rispetto ai grandi principi morali e d’illusione che si sono perduti, pure è d’un grandissimo effetto. Questo principio è la società stessa. Le dette nazioni, oltre la società generalmente presa, cioè il convitto degli uomini per provvedere scambievolmente ai propri bisogni, e difendersi da’ comuni danni e pericoli, hanno quel genere più particolare di società che suole essere chiamato con questo medesimo nome ridotto a significazione più </a:t>
            </a:r>
            <a:r>
              <a:rPr kumimoji="0" lang="it-IT" sz="1600" b="0" i="1" u="none" strike="noStrike" kern="1200" cap="none" spc="0" normalizeH="0" baseline="0" noProof="0" dirty="0">
                <a:ln>
                  <a:noFill/>
                </a:ln>
                <a:solidFill>
                  <a:srgbClr val="FFFFFF"/>
                </a:solidFill>
                <a:effectLst/>
                <a:uLnTx/>
                <a:uFillTx/>
                <a:latin typeface="Gill Sans MT" panose="020B0502020104020203"/>
                <a:ea typeface="+mn-ea"/>
                <a:cs typeface="+mn-cs"/>
              </a:rPr>
              <a:t>stretto</a:t>
            </a: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 e consiste in un </a:t>
            </a:r>
            <a:r>
              <a:rPr kumimoji="0" lang="it-IT" sz="1600" b="0" i="1" u="none" strike="noStrike" kern="1200" cap="none" spc="0" normalizeH="0" baseline="0" noProof="0" dirty="0">
                <a:ln>
                  <a:noFill/>
                </a:ln>
                <a:solidFill>
                  <a:srgbClr val="FFFFFF"/>
                </a:solidFill>
                <a:effectLst/>
                <a:uLnTx/>
                <a:uFillTx/>
                <a:latin typeface="Gill Sans MT" panose="020B0502020104020203"/>
                <a:ea typeface="+mn-ea"/>
                <a:cs typeface="+mn-cs"/>
              </a:rPr>
              <a:t>commercio più intimo degl’individui fra loro</a:t>
            </a: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 e massime di quelli, che dispensati dalla loro condizione dal provvedere coll’opera meccanica delle proprie mani alla loro e all’altrui sussistenza e forniti del necessario alla vita col mezzo delle fatiche altrui, mancando de’ bisogni primi, vengono naturalmente nel secondo bisogno, cioè di trovare qualche altra occupazione che riempia la loro vita, e alleggerisca loro il peso dell’esistenza, sempre grave e intollerabile quando è disoccupata. Questa tal società che è principalmente tra questi tali uomini, ha per fine il diletto e il riempire il vuoto della vita cagionato dalla mancanza de’ bisogni primi, e per causa ha i detti bisogni secondi, come quell’altro più largo e più comun genere di società ha per origine i primi bisogni e la naturale necessità.</a:t>
            </a:r>
          </a:p>
          <a:p>
            <a:pPr marL="0" marR="0" lvl="0" indent="0" algn="just" defTabSz="914400" rtl="0" eaLnBrk="1" fontAlgn="auto" latinLnBrk="0" hangingPunct="1">
              <a:lnSpc>
                <a:spcPct val="90000"/>
              </a:lnSpc>
              <a:spcBef>
                <a:spcPts val="1000"/>
              </a:spcBef>
              <a:spcAft>
                <a:spcPts val="0"/>
              </a:spcAft>
              <a:buClr>
                <a:srgbClr val="9BAFB5"/>
              </a:buClr>
              <a:buSzTx/>
              <a:buFont typeface="Arial" panose="020B0604020202020204" pitchFamily="34" charset="0"/>
              <a:buNone/>
              <a:tabLst/>
              <a:defRPr/>
            </a:pPr>
            <a:endPar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just" defTabSz="914400" rtl="0" eaLnBrk="1" fontAlgn="auto" latinLnBrk="0" hangingPunct="1">
              <a:lnSpc>
                <a:spcPct val="90000"/>
              </a:lnSpc>
              <a:spcBef>
                <a:spcPts val="1000"/>
              </a:spcBef>
              <a:spcAft>
                <a:spcPts val="0"/>
              </a:spcAft>
              <a:buClr>
                <a:srgbClr val="9BAFB5"/>
              </a:buClr>
              <a:buSzTx/>
              <a:buFont typeface="Arial" panose="020B0604020202020204" pitchFamily="34" charset="0"/>
              <a:buNone/>
              <a:tabLst/>
              <a:defRPr/>
            </a:pP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Leopardi, </a:t>
            </a:r>
            <a:r>
              <a:rPr kumimoji="0" lang="it-IT" sz="1600" b="0" i="1" u="none" strike="noStrike" kern="1200" cap="none" spc="0" normalizeH="0" baseline="0" noProof="0" dirty="0">
                <a:ln>
                  <a:noFill/>
                </a:ln>
                <a:solidFill>
                  <a:srgbClr val="FFFFFF"/>
                </a:solidFill>
                <a:effectLst/>
                <a:uLnTx/>
                <a:uFillTx/>
                <a:latin typeface="Gill Sans MT" panose="020B0502020104020203"/>
                <a:ea typeface="+mn-ea"/>
                <a:cs typeface="+mn-cs"/>
              </a:rPr>
              <a:t>Discorso sopra lo stato presente dei costumi degli italiani</a:t>
            </a: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 p. 44</a:t>
            </a:r>
          </a:p>
        </p:txBody>
      </p:sp>
    </p:spTree>
    <p:extLst>
      <p:ext uri="{BB962C8B-B14F-4D97-AF65-F5344CB8AC3E}">
        <p14:creationId xmlns:p14="http://schemas.microsoft.com/office/powerpoint/2010/main" val="335110809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3BCF96F-A645-1421-866A-1865A96A0231}"/>
              </a:ext>
            </a:extLst>
          </p:cNvPr>
          <p:cNvSpPr>
            <a:spLocks noGrp="1"/>
          </p:cNvSpPr>
          <p:nvPr>
            <p:ph sz="half" idx="1"/>
          </p:nvPr>
        </p:nvSpPr>
        <p:spPr>
          <a:xfrm>
            <a:off x="1102239" y="692696"/>
            <a:ext cx="3288023" cy="5616624"/>
          </a:xfrm>
        </p:spPr>
        <p:txBody>
          <a:bodyPr>
            <a:normAutofit fontScale="85000" lnSpcReduction="10000"/>
          </a:bodyPr>
          <a:lstStyle/>
          <a:p>
            <a:pPr marL="0" indent="0">
              <a:buNone/>
            </a:pPr>
            <a:r>
              <a:rPr lang="it-IT" sz="1900" dirty="0">
                <a:solidFill>
                  <a:schemeClr val="bg1"/>
                </a:solidFill>
              </a:rPr>
              <a:t>«La perpetua e piena dissimulazione della vanità delle cose, dissimulazione che tutti fanno verso ciascuno nelle parole e nei fatti in una società stretta, e che ciascuno è obbligato nello stesso modo a fare continuamente con tutti gli altri, inganna in qualche guisa il pensiero, e mantiene come che sia e per quanto è possibile l’illusione dell’esistenza. In una società stretta anche l’uomo più intimamente persuaso per raziocino e anche per sentimento, della vanità di se stesso, della frivolezza altrui, dell’inutilità della vita e delle fatiche, della niuna importanza d’essa società, anche il più perfetto filosofo in speculazione, non può mai fare, non solo di non contenersi in atto come se il mondo valesse pur qualche cosa, ma nemmeno che una parte del suo intelletto non combatta con l’altra, affermando che le cose umane meritano pur qualche cura» (ivi, 70).</a:t>
            </a:r>
          </a:p>
          <a:p>
            <a:pPr marL="0" indent="0">
              <a:buNone/>
            </a:pPr>
            <a:endParaRPr lang="it-IT" dirty="0"/>
          </a:p>
        </p:txBody>
      </p:sp>
      <p:sp>
        <p:nvSpPr>
          <p:cNvPr id="4" name="Segnaposto contenuto 3">
            <a:extLst>
              <a:ext uri="{FF2B5EF4-FFF2-40B4-BE49-F238E27FC236}">
                <a16:creationId xmlns:a16="http://schemas.microsoft.com/office/drawing/2014/main" id="{87DF8DCA-54B0-2D38-0AF8-FDDBADDADE91}"/>
              </a:ext>
            </a:extLst>
          </p:cNvPr>
          <p:cNvSpPr>
            <a:spLocks noGrp="1"/>
          </p:cNvSpPr>
          <p:nvPr>
            <p:ph sz="half" idx="2"/>
          </p:nvPr>
        </p:nvSpPr>
        <p:spPr>
          <a:xfrm>
            <a:off x="4753737" y="1988840"/>
            <a:ext cx="3290516" cy="3751186"/>
          </a:xfrm>
        </p:spPr>
        <p:txBody>
          <a:bodyPr>
            <a:normAutofit fontScale="85000" lnSpcReduction="10000"/>
          </a:bodyPr>
          <a:lstStyle/>
          <a:p>
            <a:pPr marL="0" indent="0">
              <a:buNone/>
            </a:pPr>
            <a:r>
              <a:rPr lang="it-IT" sz="1900" dirty="0">
                <a:solidFill>
                  <a:schemeClr val="bg1"/>
                </a:solidFill>
                <a:latin typeface="Gill Sans MT" panose="020B0502020104020203" pitchFamily="34" charset="77"/>
              </a:rPr>
              <a:t>«Nelle dette nazioni [Francia, Germania, Inghilterra, America] la società stessa producendo il </a:t>
            </a:r>
            <a:r>
              <a:rPr lang="it-IT" sz="1900" i="1" dirty="0">
                <a:solidFill>
                  <a:schemeClr val="bg1"/>
                </a:solidFill>
                <a:latin typeface="Gill Sans MT" panose="020B0502020104020203" pitchFamily="34" charset="77"/>
              </a:rPr>
              <a:t>buono tono </a:t>
            </a:r>
            <a:r>
              <a:rPr lang="it-IT" sz="1900" dirty="0">
                <a:solidFill>
                  <a:schemeClr val="bg1"/>
                </a:solidFill>
                <a:latin typeface="Gill Sans MT" panose="020B0502020104020203" pitchFamily="34" charset="77"/>
              </a:rPr>
              <a:t>produce la maggiore anzi </a:t>
            </a:r>
            <a:r>
              <a:rPr lang="it-IT" sz="1900" b="1" dirty="0">
                <a:solidFill>
                  <a:schemeClr val="bg1"/>
                </a:solidFill>
                <a:latin typeface="Gill Sans MT" panose="020B0502020104020203" pitchFamily="34" charset="77"/>
              </a:rPr>
              <a:t>l’unica garanzia dei costumi</a:t>
            </a:r>
            <a:r>
              <a:rPr lang="it-IT" sz="1900" dirty="0">
                <a:solidFill>
                  <a:schemeClr val="bg1"/>
                </a:solidFill>
                <a:latin typeface="Gill Sans MT" panose="020B0502020104020203" pitchFamily="34" charset="77"/>
              </a:rPr>
              <a:t> sì pubblici che privati, che si possa ora avere, e quindi è causa immediata della conservazione di se medesimo» (</a:t>
            </a:r>
            <a:r>
              <a:rPr lang="it-IT" sz="1900" i="1" dirty="0">
                <a:solidFill>
                  <a:schemeClr val="bg1"/>
                </a:solidFill>
                <a:latin typeface="Gill Sans MT" panose="020B0502020104020203" pitchFamily="34" charset="77"/>
              </a:rPr>
              <a:t>ivi, </a:t>
            </a:r>
            <a:r>
              <a:rPr lang="it-IT" sz="1900" dirty="0">
                <a:solidFill>
                  <a:schemeClr val="bg1"/>
                </a:solidFill>
                <a:latin typeface="Gill Sans MT" panose="020B0502020104020203" pitchFamily="34" charset="77"/>
              </a:rPr>
              <a:t>48)</a:t>
            </a:r>
          </a:p>
          <a:p>
            <a:pPr marL="0" indent="0">
              <a:buNone/>
            </a:pPr>
            <a:endParaRPr lang="it-IT" dirty="0"/>
          </a:p>
        </p:txBody>
      </p:sp>
      <p:sp>
        <p:nvSpPr>
          <p:cNvPr id="5" name="CasellaDiTesto 4">
            <a:extLst>
              <a:ext uri="{FF2B5EF4-FFF2-40B4-BE49-F238E27FC236}">
                <a16:creationId xmlns:a16="http://schemas.microsoft.com/office/drawing/2014/main" id="{76966FB7-4F91-C910-B29A-0413CAA1E55A}"/>
              </a:ext>
            </a:extLst>
          </p:cNvPr>
          <p:cNvSpPr txBox="1"/>
          <p:nvPr/>
        </p:nvSpPr>
        <p:spPr>
          <a:xfrm>
            <a:off x="4753737" y="836712"/>
            <a:ext cx="3490671" cy="400110"/>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IL BUONO TONO</a:t>
            </a:r>
          </a:p>
        </p:txBody>
      </p:sp>
    </p:spTree>
    <p:extLst>
      <p:ext uri="{BB962C8B-B14F-4D97-AF65-F5344CB8AC3E}">
        <p14:creationId xmlns:p14="http://schemas.microsoft.com/office/powerpoint/2010/main" val="739889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837D3-6124-4184-D710-EB262BD55314}"/>
              </a:ext>
            </a:extLst>
          </p:cNvPr>
          <p:cNvSpPr>
            <a:spLocks noGrp="1"/>
          </p:cNvSpPr>
          <p:nvPr>
            <p:ph type="title"/>
          </p:nvPr>
        </p:nvSpPr>
        <p:spPr>
          <a:xfrm>
            <a:off x="723898" y="2490283"/>
            <a:ext cx="4201787" cy="1877437"/>
          </a:xfrm>
        </p:spPr>
        <p:txBody>
          <a:bodyPr vert="horz" lIns="274320" tIns="182880" rIns="274320" bIns="182880" rtlCol="0" anchor="ctr" anchorCtr="1">
            <a:normAutofit/>
          </a:bodyPr>
          <a:lstStyle/>
          <a:p>
            <a:r>
              <a:rPr lang="en-US" kern="1200" cap="all" spc="200" baseline="0" dirty="0">
                <a:solidFill>
                  <a:srgbClr val="262626"/>
                </a:solidFill>
                <a:latin typeface="+mj-lt"/>
                <a:ea typeface="+mj-ea"/>
                <a:cs typeface="+mj-cs"/>
              </a:rPr>
              <a:t>L’ALTRO E LA LEGGE DELL’OPINIONE</a:t>
            </a:r>
          </a:p>
        </p:txBody>
      </p:sp>
      <p:sp>
        <p:nvSpPr>
          <p:cNvPr id="18" name="Rectangle 17">
            <a:extLst>
              <a:ext uri="{FF2B5EF4-FFF2-40B4-BE49-F238E27FC236}">
                <a16:creationId xmlns:a16="http://schemas.microsoft.com/office/drawing/2014/main" id="{165040EF-32B8-46F3-823C-6BA3A49A7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testo 2">
            <a:extLst>
              <a:ext uri="{FF2B5EF4-FFF2-40B4-BE49-F238E27FC236}">
                <a16:creationId xmlns:a16="http://schemas.microsoft.com/office/drawing/2014/main" id="{7C7E28C9-B468-D920-B45C-BD7827F26104}"/>
              </a:ext>
            </a:extLst>
          </p:cNvPr>
          <p:cNvSpPr>
            <a:spLocks noGrp="1"/>
          </p:cNvSpPr>
          <p:nvPr>
            <p:ph type="body" idx="1"/>
          </p:nvPr>
        </p:nvSpPr>
        <p:spPr>
          <a:xfrm>
            <a:off x="5724128" y="836712"/>
            <a:ext cx="3312368" cy="5328592"/>
          </a:xfrm>
        </p:spPr>
        <p:txBody>
          <a:bodyPr vert="horz" lIns="91440" tIns="45720" rIns="91440" bIns="45720" rtlCol="0" anchor="ctr">
            <a:normAutofit/>
          </a:bodyPr>
          <a:lstStyle/>
          <a:p>
            <a:pPr algn="just">
              <a:lnSpc>
                <a:spcPct val="90000"/>
              </a:lnSpc>
            </a:pPr>
            <a:r>
              <a:rPr lang="it-IT" sz="1600" dirty="0">
                <a:solidFill>
                  <a:schemeClr val="bg1">
                    <a:lumMod val="75000"/>
                    <a:lumOff val="25000"/>
                  </a:schemeClr>
                </a:solidFill>
              </a:rPr>
              <a:t>«La stretta società fa che ciascuno fa conto degli uomini e desidera di farse stimare (questa è propriamente la stima che si concepisce di loro) e li considera per necessari alla propria felicità, sì quanto ad altri rispetti, sì quanto a questa soddisfazione del suo amor proprio che ciascuno in particolare attende desidera e cerca da essi, da’ quei dipende, e non si può ricever d’altronde»</a:t>
            </a:r>
          </a:p>
          <a:p>
            <a:pPr algn="ctr">
              <a:lnSpc>
                <a:spcPct val="90000"/>
              </a:lnSpc>
            </a:pPr>
            <a:endParaRPr lang="en-US" sz="1400" dirty="0">
              <a:solidFill>
                <a:schemeClr val="bg1">
                  <a:lumMod val="75000"/>
                  <a:lumOff val="25000"/>
                </a:schemeClr>
              </a:solidFill>
            </a:endParaRPr>
          </a:p>
        </p:txBody>
      </p:sp>
    </p:spTree>
    <p:extLst>
      <p:ext uri="{BB962C8B-B14F-4D97-AF65-F5344CB8AC3E}">
        <p14:creationId xmlns:p14="http://schemas.microsoft.com/office/powerpoint/2010/main" val="283354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02" name="Il riconoscimento"/>
          <p:cNvSpPr txBox="1">
            <a:spLocks noGrp="1"/>
          </p:cNvSpPr>
          <p:nvPr>
            <p:ph type="title"/>
          </p:nvPr>
        </p:nvSpPr>
        <p:spPr>
          <a:prstGeom prst="rect">
            <a:avLst/>
          </a:prstGeom>
        </p:spPr>
        <p:txBody>
          <a:bodyPr>
            <a:normAutofit fontScale="90000"/>
          </a:bodyPr>
          <a:lstStyle>
            <a:lvl1pPr>
              <a:defRPr>
                <a:solidFill>
                  <a:srgbClr val="A9A9A9"/>
                </a:solidFill>
              </a:defRPr>
            </a:lvl1pPr>
          </a:lstStyle>
          <a:p>
            <a:r>
              <a:rPr dirty="0" err="1"/>
              <a:t>riconoscimento</a:t>
            </a:r>
            <a:endParaRPr dirty="0"/>
          </a:p>
        </p:txBody>
      </p:sp>
      <p:sp>
        <p:nvSpPr>
          <p:cNvPr id="203" name="L’altro generalizzato diviene un giudice interiorizzato che, approvando o sanzionando il nostro comportamento, lo riconosce…"/>
          <p:cNvSpPr txBox="1">
            <a:spLocks noGrp="1"/>
          </p:cNvSpPr>
          <p:nvPr>
            <p:ph type="body" sz="half" idx="1"/>
          </p:nvPr>
        </p:nvSpPr>
        <p:spPr>
          <a:xfrm>
            <a:off x="347827" y="2126148"/>
            <a:ext cx="4851589" cy="3490826"/>
          </a:xfrm>
          <a:prstGeom prst="rect">
            <a:avLst/>
          </a:prstGeom>
        </p:spPr>
        <p:txBody>
          <a:bodyPr>
            <a:normAutofit fontScale="40000" lnSpcReduction="20000"/>
          </a:bodyPr>
          <a:lstStyle/>
          <a:p>
            <a:pPr marL="224028" indent="-224028" defTabSz="896090">
              <a:spcBef>
                <a:spcPts val="1650"/>
              </a:spcBef>
              <a:defRPr sz="4704">
                <a:solidFill>
                  <a:srgbClr val="A9A9A9"/>
                </a:solidFill>
              </a:defRPr>
            </a:pPr>
            <a:r>
              <a:rPr lang="it-IT" dirty="0">
                <a:solidFill>
                  <a:schemeClr val="bg1"/>
                </a:solidFill>
              </a:rPr>
              <a:t>L’altro generalizzato diviene un giudice interiorizzato che, approvando o sanzionando il nostro comportamento, lo riconosce</a:t>
            </a:r>
          </a:p>
          <a:p>
            <a:pPr marL="224028" indent="-224028" defTabSz="896090">
              <a:spcBef>
                <a:spcPts val="1650"/>
              </a:spcBef>
              <a:defRPr sz="4704">
                <a:solidFill>
                  <a:srgbClr val="A9A9A9"/>
                </a:solidFill>
              </a:defRPr>
            </a:pPr>
            <a:r>
              <a:rPr lang="it-IT" dirty="0">
                <a:solidFill>
                  <a:schemeClr val="bg1"/>
                </a:solidFill>
              </a:rPr>
              <a:t>L’</a:t>
            </a:r>
            <a:r>
              <a:rPr lang="it-IT" i="1" dirty="0" err="1">
                <a:solidFill>
                  <a:schemeClr val="bg1"/>
                </a:solidFill>
              </a:rPr>
              <a:t>amour</a:t>
            </a:r>
            <a:r>
              <a:rPr lang="it-IT" i="1" dirty="0">
                <a:solidFill>
                  <a:schemeClr val="bg1"/>
                </a:solidFill>
              </a:rPr>
              <a:t> </a:t>
            </a:r>
            <a:r>
              <a:rPr lang="it-IT" i="1" dirty="0" err="1">
                <a:solidFill>
                  <a:schemeClr val="bg1"/>
                </a:solidFill>
              </a:rPr>
              <a:t>propre</a:t>
            </a:r>
            <a:r>
              <a:rPr lang="it-IT" dirty="0">
                <a:solidFill>
                  <a:schemeClr val="bg1"/>
                </a:solidFill>
              </a:rPr>
              <a:t> e la “smania di primeggiare”</a:t>
            </a:r>
          </a:p>
          <a:p>
            <a:pPr marL="224028" indent="-224028" defTabSz="896090">
              <a:spcBef>
                <a:spcPts val="1650"/>
              </a:spcBef>
              <a:defRPr sz="4704">
                <a:solidFill>
                  <a:srgbClr val="A9A9A9"/>
                </a:solidFill>
              </a:defRPr>
            </a:pPr>
            <a:r>
              <a:rPr lang="it-IT" dirty="0">
                <a:solidFill>
                  <a:schemeClr val="bg1"/>
                </a:solidFill>
              </a:rPr>
              <a:t>Soddisfare l’</a:t>
            </a:r>
            <a:r>
              <a:rPr lang="it-IT" i="1" dirty="0" err="1">
                <a:solidFill>
                  <a:schemeClr val="bg1"/>
                </a:solidFill>
              </a:rPr>
              <a:t>amour</a:t>
            </a:r>
            <a:r>
              <a:rPr lang="it-IT" i="1" dirty="0">
                <a:solidFill>
                  <a:schemeClr val="bg1"/>
                </a:solidFill>
              </a:rPr>
              <a:t> </a:t>
            </a:r>
            <a:r>
              <a:rPr lang="it-IT" i="1" dirty="0" err="1">
                <a:solidFill>
                  <a:schemeClr val="bg1"/>
                </a:solidFill>
              </a:rPr>
              <a:t>propre</a:t>
            </a:r>
            <a:r>
              <a:rPr lang="it-IT" dirty="0">
                <a:solidFill>
                  <a:schemeClr val="bg1"/>
                </a:solidFill>
              </a:rPr>
              <a:t> significa convincere il proprio “pubblico” che si fa giudice, ma soprattutto vuol dire convincere un giudice interiorizzato, che è divenuto una parte di sé. </a:t>
            </a:r>
          </a:p>
          <a:p>
            <a:pPr marL="224028" indent="-224028" defTabSz="896090">
              <a:spcBef>
                <a:spcPts val="1650"/>
              </a:spcBef>
              <a:defRPr sz="4704">
                <a:solidFill>
                  <a:srgbClr val="A9A9A9"/>
                </a:solidFill>
              </a:defRPr>
            </a:pPr>
            <a:r>
              <a:rPr lang="it-IT" dirty="0">
                <a:solidFill>
                  <a:schemeClr val="bg1"/>
                </a:solidFill>
              </a:rPr>
              <a:t>Questa smodata ricerca dell’amore proprio produce una perdita di sé </a:t>
            </a:r>
          </a:p>
        </p:txBody>
      </p:sp>
      <p:pic>
        <p:nvPicPr>
          <p:cNvPr id="204" name="31AzrlEkjxL.jpg" descr="31AzrlEkjxL.jpg"/>
          <p:cNvPicPr>
            <a:picLocks noGrp="1" noChangeAspect="1"/>
          </p:cNvPicPr>
          <p:nvPr>
            <p:ph type="pic" idx="22"/>
          </p:nvPr>
        </p:nvPicPr>
        <p:blipFill>
          <a:blip r:embed="rId2"/>
          <a:srcRect/>
          <a:stretch>
            <a:fillRect/>
          </a:stretch>
        </p:blipFill>
        <p:spPr>
          <a:xfrm>
            <a:off x="5835859" y="1331193"/>
            <a:ext cx="2676897" cy="4195763"/>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AF729E-D204-8055-B1D1-30FD72160777}"/>
              </a:ext>
            </a:extLst>
          </p:cNvPr>
          <p:cNvSpPr>
            <a:spLocks noGrp="1"/>
          </p:cNvSpPr>
          <p:nvPr>
            <p:ph type="title"/>
          </p:nvPr>
        </p:nvSpPr>
        <p:spPr>
          <a:xfrm>
            <a:off x="723898" y="2490283"/>
            <a:ext cx="4201787" cy="1877437"/>
          </a:xfrm>
        </p:spPr>
        <p:txBody>
          <a:bodyPr vert="horz" lIns="274320" tIns="182880" rIns="274320" bIns="182880" rtlCol="0" anchor="ctr" anchorCtr="1">
            <a:normAutofit/>
          </a:bodyPr>
          <a:lstStyle/>
          <a:p>
            <a:r>
              <a:rPr lang="en-US" sz="3800" kern="1200" cap="all" spc="200" baseline="0" dirty="0">
                <a:solidFill>
                  <a:srgbClr val="262626"/>
                </a:solidFill>
                <a:latin typeface="+mj-lt"/>
                <a:ea typeface="+mj-ea"/>
                <a:cs typeface="+mj-cs"/>
              </a:rPr>
              <a:t>La </a:t>
            </a:r>
            <a:r>
              <a:rPr lang="en-US" sz="3800" kern="1200" cap="all" spc="200" baseline="0" dirty="0" err="1">
                <a:solidFill>
                  <a:srgbClr val="262626"/>
                </a:solidFill>
                <a:latin typeface="+mj-lt"/>
                <a:ea typeface="+mj-ea"/>
                <a:cs typeface="+mj-cs"/>
              </a:rPr>
              <a:t>Città</a:t>
            </a:r>
            <a:r>
              <a:rPr lang="en-US" sz="3800" kern="1200" cap="all" spc="200" baseline="0" dirty="0">
                <a:solidFill>
                  <a:srgbClr val="262626"/>
                </a:solidFill>
                <a:latin typeface="+mj-lt"/>
                <a:ea typeface="+mj-ea"/>
                <a:cs typeface="+mj-cs"/>
              </a:rPr>
              <a:t> grande </a:t>
            </a:r>
          </a:p>
        </p:txBody>
      </p:sp>
      <p:sp>
        <p:nvSpPr>
          <p:cNvPr id="8" name="Rectangle 7">
            <a:extLst>
              <a:ext uri="{FF2B5EF4-FFF2-40B4-BE49-F238E27FC236}">
                <a16:creationId xmlns:a16="http://schemas.microsoft.com/office/drawing/2014/main" id="{165040EF-32B8-46F3-823C-6BA3A49A7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testo 2">
            <a:extLst>
              <a:ext uri="{FF2B5EF4-FFF2-40B4-BE49-F238E27FC236}">
                <a16:creationId xmlns:a16="http://schemas.microsoft.com/office/drawing/2014/main" id="{B42000F6-B82C-EB06-261A-8A685FA3B976}"/>
              </a:ext>
            </a:extLst>
          </p:cNvPr>
          <p:cNvSpPr>
            <a:spLocks noGrp="1"/>
          </p:cNvSpPr>
          <p:nvPr>
            <p:ph type="body" idx="1"/>
          </p:nvPr>
        </p:nvSpPr>
        <p:spPr>
          <a:xfrm>
            <a:off x="5796136" y="908720"/>
            <a:ext cx="3347864" cy="4824536"/>
          </a:xfrm>
        </p:spPr>
        <p:txBody>
          <a:bodyPr vert="horz" lIns="91440" tIns="45720" rIns="91440" bIns="45720" rtlCol="0" anchor="ctr">
            <a:normAutofit/>
          </a:bodyPr>
          <a:lstStyle/>
          <a:p>
            <a:pPr algn="ctr">
              <a:lnSpc>
                <a:spcPct val="90000"/>
              </a:lnSpc>
            </a:pPr>
            <a:r>
              <a:rPr lang="it-IT" sz="1600" dirty="0">
                <a:solidFill>
                  <a:schemeClr val="bg1">
                    <a:lumMod val="75000"/>
                    <a:lumOff val="25000"/>
                  </a:schemeClr>
                </a:solidFill>
              </a:rPr>
              <a:t>«V’ha migliori o men cattivi costumi nelle capitali e città grandi d’Italia, che nelle provincie, e nelle città secondarie e piccole. La ragione si è che in quelle v’ha un poco più di società quindi un poco più di cura dell’opinion pubblica, e un poco più di esistenza reale di questa opinione, quindi un poco più di studio e di spirito di onore, e gelosia della propria fama, un poco più di necessità e di cura di esser conforme agli altri, un poco più di costume, e quindi di buono o men cattivo costume»</a:t>
            </a:r>
          </a:p>
          <a:p>
            <a:pPr algn="ctr">
              <a:lnSpc>
                <a:spcPct val="90000"/>
              </a:lnSpc>
            </a:pPr>
            <a:endParaRPr lang="en-US" sz="1100" dirty="0">
              <a:solidFill>
                <a:schemeClr val="bg1">
                  <a:lumMod val="75000"/>
                  <a:lumOff val="25000"/>
                </a:schemeClr>
              </a:solidFill>
            </a:endParaRPr>
          </a:p>
        </p:txBody>
      </p:sp>
    </p:spTree>
    <p:extLst>
      <p:ext uri="{BB962C8B-B14F-4D97-AF65-F5344CB8AC3E}">
        <p14:creationId xmlns:p14="http://schemas.microsoft.com/office/powerpoint/2010/main" val="3409204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Shape 1"/>
          <p:cNvSpPr txBox="1"/>
          <p:nvPr/>
        </p:nvSpPr>
        <p:spPr>
          <a:xfrm>
            <a:off x="179512" y="1124744"/>
            <a:ext cx="8784976" cy="4608512"/>
          </a:xfrm>
          <a:prstGeom prst="rect">
            <a:avLst/>
          </a:prstGeom>
        </p:spPr>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Adobe Arabic" panose="02040503050201020203" pitchFamily="18" charset="-78"/>
                <a:ea typeface="+mn-ea"/>
                <a:cs typeface="Adobe Arabic" panose="02040503050201020203" pitchFamily="18" charset="-78"/>
              </a:rPr>
              <a:t>
</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Durante il suo primo vagabondaggio lungo i </a:t>
            </a:r>
            <a:r>
              <a:rPr kumimoji="0" lang="it-IT" sz="1800" b="0" i="0" u="none" strike="noStrike" kern="1200" cap="none" spc="0" normalizeH="0" baseline="0" noProof="0" dirty="0" err="1">
                <a:ln>
                  <a:noFill/>
                </a:ln>
                <a:solidFill>
                  <a:srgbClr val="000000"/>
                </a:solidFill>
                <a:effectLst/>
                <a:uLnTx/>
                <a:uFillTx/>
                <a:latin typeface="Gill Sans MT" panose="020B0502020104020203"/>
                <a:ea typeface="+mn-ea"/>
                <a:cs typeface="Adobe Arabic" panose="02040503050201020203" pitchFamily="18" charset="-78"/>
              </a:rPr>
              <a:t>boulevards</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e la rue de la </a:t>
            </a:r>
            <a:r>
              <a:rPr kumimoji="0" lang="it-IT" sz="1800" b="0" i="0" u="none" strike="noStrike" kern="1200" cap="none" spc="0" normalizeH="0" baseline="0" noProof="0" dirty="0" err="1">
                <a:ln>
                  <a:noFill/>
                </a:ln>
                <a:solidFill>
                  <a:srgbClr val="000000"/>
                </a:solidFill>
                <a:effectLst/>
                <a:uLnTx/>
                <a:uFillTx/>
                <a:latin typeface="Gill Sans MT" panose="020B0502020104020203"/>
                <a:ea typeface="+mn-ea"/>
                <a:cs typeface="Adobe Arabic" panose="02040503050201020203" pitchFamily="18" charset="-78"/>
              </a:rPr>
              <a:t>Paix</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Lucien, come tutti i nuovi arrivati, si interessò molto di più alle cose che alle persone. A Parigi</a:t>
            </a:r>
            <a:r>
              <a:rPr kumimoji="0" lang="it-IT" sz="1800" b="0" i="1"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è il colpo d’occhio quello che attira subito l’attenzione</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il lusso dei negozi, l’altezza delle case, il gran numero delle carrozze, i continui contrasti tra il lusso estremo e l’estrema miseria, sono le cose che colpiscono prima di tutto. Sorpreso da quella folla alla quale era estraneo, quell’uomo ricco d’immaginazione, provò come una straordinaria diminuzione di se stesso. Le persone che godono in provincia di una qualche considerazione e che vi trovano ad ogni passo una prova della loro importanza non si abituano a questa perdita totale e improvvisa del loro valore (</a:t>
            </a:r>
            <a:r>
              <a:rPr kumimoji="0" lang="it-IT" sz="1800" b="1" i="1"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Balzac, Illusioni perdute</a:t>
            </a:r>
            <a:r>
              <a:rPr kumimoji="0" lang="it-IT" sz="1800" b="0" i="1"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p. 151).</a:t>
            </a:r>
            <a:r>
              <a:rPr kumimoji="0" lang="it-IT" sz="1500" b="1" i="0" u="none" strike="noStrike" kern="1200" cap="none" spc="0" normalizeH="0" baseline="0" noProof="0" dirty="0">
                <a:ln>
                  <a:noFill/>
                </a:ln>
                <a:solidFill>
                  <a:srgbClr val="000000"/>
                </a:solidFill>
                <a:effectLst/>
                <a:uLnTx/>
                <a:uFillTx/>
                <a:latin typeface="Garamond"/>
                <a:ea typeface="+mn-ea"/>
                <a:cs typeface="+mn-cs"/>
              </a:rPr>
              <a:t>
</a:t>
            </a:r>
            <a:r>
              <a:rPr kumimoji="0" lang="it-IT" sz="1500" b="0" i="0" u="none" strike="noStrike" kern="1200" cap="none" spc="0" normalizeH="0" baseline="0" noProof="0" dirty="0">
                <a:ln>
                  <a:noFill/>
                </a:ln>
                <a:solidFill>
                  <a:srgbClr val="000000"/>
                </a:solidFill>
                <a:effectLst/>
                <a:uLnTx/>
                <a:uFillTx/>
                <a:latin typeface="Calibri"/>
                <a:ea typeface="+mn-ea"/>
                <a:cs typeface="+mn-cs"/>
              </a:rPr>
              <a:t>
</a:t>
            </a:r>
            <a:endParaRPr kumimoji="0" sz="15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183499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extShape 1"/>
          <p:cNvSpPr txBox="1"/>
          <p:nvPr/>
        </p:nvSpPr>
        <p:spPr>
          <a:xfrm>
            <a:off x="0" y="-99392"/>
            <a:ext cx="9036496" cy="68580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it-IT" sz="1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Graziosi, civettuoli, eleganti rampolli delle famiglie del </a:t>
            </a:r>
            <a:r>
              <a:rPr kumimoji="0" lang="it-IT"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foubourg</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Saint-Germain, i quali avevano un qualcosa che li rendeva tutti simili nella finezza dei lineamenti, nella nobiltà del portamento, nell’espressione del volto, eppur tutti diversi nella cornice che ciascuno si era scelto per mettersi in valore. Tutti facevano risaltare le loro doti con una specie di messa in scena che i giovanotti di Parigi conoscono altrettanto bene delle donne. </a:t>
            </a:r>
            <a:r>
              <a:rPr kumimoji="0" lang="it-IT"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Ivi, </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p. 157. </a:t>
            </a:r>
            <a:r>
              <a:rPr kumimoji="0" lang="it-IT" sz="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Non c’è nulla di più pericoloso degli spiriti solitari che pensano, come quel ragazzo là [Daniel D’</a:t>
            </a:r>
            <a:r>
              <a:rPr kumimoji="0" lang="it-IT"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Arthes</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di poter attirare il mondo a sé. Fanatizzando le giovani fantasie con una fede che lusinga la forza immensa che ciascuno di noi sente in se stesso, questa </a:t>
            </a:r>
            <a:r>
              <a:rPr kumimoji="0" lang="it-IT"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gente dalla gloria postuma</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impedisce agli altri di darsi da fare nell’età in cui l’attività è possibile e profittevole. Io sono per il sistema di Maometto, che dopo aver comandato alla montagna di andare da lui gridò: “se tu non vieni da me, verrò io da te!”. </a:t>
            </a:r>
            <a:r>
              <a:rPr kumimoji="0" lang="it-IT"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Ivi,</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p. 263.</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it-IT" sz="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In voi c’è la stoffa di tre poeti; ma prima di aver sfondato avrete avuto sei volte il tempo di morire di fame se contate sulla vostra poesia per vivere”. (…) voi imparerete che sotto le belle cose sognate si agitano degli uomini, delle passioni e dei bisogni. Voi vi troverete necessariamente immischiato in orribili lotte (…) e queste lotte ignobili disincantano l’anima. Ivi, p. 232.</a:t>
            </a:r>
            <a:r>
              <a:rPr kumimoji="0" lang="en-US" sz="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31703300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41007" y="1444753"/>
            <a:ext cx="3284579" cy="3968496"/>
          </a:xfrm>
          <a:prstGeom prst="rect">
            <a:avLst/>
          </a:prstGeom>
          <a:solidFill>
            <a:schemeClr val="accent2"/>
          </a:solidFill>
          <a:ln w="190500" cap="sq" cmpd="thinThick">
            <a:solidFill>
              <a:schemeClr val="accent2"/>
            </a:solidFill>
            <a:miter lim="800000"/>
          </a:ln>
        </p:spPr>
        <p:txBody>
          <a:bodyPr wrap="square" anchor="ctr">
            <a:normAutofit/>
          </a:bodyPr>
          <a:lstStyle/>
          <a:p>
            <a:r>
              <a:rPr lang="it-IT" sz="2800">
                <a:solidFill>
                  <a:srgbClr val="FFFFFF"/>
                </a:solidFill>
              </a:rPr>
              <a:t>MODALITA’ DI VALUTAZIONE</a:t>
            </a:r>
          </a:p>
        </p:txBody>
      </p:sp>
      <p:sp>
        <p:nvSpPr>
          <p:cNvPr id="3" name="Segnaposto contenuto 2"/>
          <p:cNvSpPr>
            <a:spLocks noGrp="1"/>
          </p:cNvSpPr>
          <p:nvPr>
            <p:ph idx="1"/>
          </p:nvPr>
        </p:nvSpPr>
        <p:spPr>
          <a:xfrm>
            <a:off x="4571999" y="1444752"/>
            <a:ext cx="3612294" cy="3968496"/>
          </a:xfrm>
        </p:spPr>
        <p:txBody>
          <a:bodyPr anchor="ctr">
            <a:normAutofit/>
          </a:bodyPr>
          <a:lstStyle/>
          <a:p>
            <a:pPr marL="36576" indent="0">
              <a:buNone/>
            </a:pPr>
            <a:r>
              <a:rPr lang="it-IT" dirty="0">
                <a:solidFill>
                  <a:schemeClr val="tx1">
                    <a:lumMod val="75000"/>
                    <a:lumOff val="25000"/>
                  </a:schemeClr>
                </a:solidFill>
              </a:rPr>
              <a:t>L’esame è </a:t>
            </a:r>
            <a:r>
              <a:rPr lang="it-IT" b="1" dirty="0">
                <a:solidFill>
                  <a:schemeClr val="tx1">
                    <a:lumMod val="75000"/>
                    <a:lumOff val="25000"/>
                  </a:schemeClr>
                </a:solidFill>
              </a:rPr>
              <a:t>orale</a:t>
            </a:r>
            <a:r>
              <a:rPr lang="it-IT" dirty="0">
                <a:solidFill>
                  <a:schemeClr val="tx1">
                    <a:lumMod val="75000"/>
                    <a:lumOff val="25000"/>
                  </a:schemeClr>
                </a:solidFill>
              </a:rPr>
              <a:t>. </a:t>
            </a:r>
            <a:r>
              <a:rPr lang="it-IT" b="0" i="0" dirty="0">
                <a:solidFill>
                  <a:srgbClr val="000000"/>
                </a:solidFill>
                <a:effectLst/>
              </a:rPr>
              <a:t>La </a:t>
            </a:r>
            <a:r>
              <a:rPr lang="it-IT" b="1" i="0" dirty="0">
                <a:solidFill>
                  <a:srgbClr val="000000"/>
                </a:solidFill>
                <a:effectLst/>
              </a:rPr>
              <a:t>frequenza è vivamente consigliata</a:t>
            </a:r>
            <a:r>
              <a:rPr lang="it-IT" b="0" i="0" dirty="0">
                <a:solidFill>
                  <a:srgbClr val="000000"/>
                </a:solidFill>
                <a:effectLst/>
              </a:rPr>
              <a:t>, ma non è prevista una distinzione formale in base ad essa.</a:t>
            </a:r>
            <a:br>
              <a:rPr lang="it-IT" dirty="0"/>
            </a:br>
            <a:r>
              <a:rPr lang="it-IT" b="0" i="0" dirty="0">
                <a:solidFill>
                  <a:srgbClr val="000000"/>
                </a:solidFill>
                <a:effectLst/>
              </a:rPr>
              <a:t>Il programma da 6 cfu prevede lo studio dei </a:t>
            </a:r>
            <a:r>
              <a:rPr lang="it-IT" b="1" dirty="0">
                <a:solidFill>
                  <a:srgbClr val="000000"/>
                </a:solidFill>
              </a:rPr>
              <a:t>2</a:t>
            </a:r>
            <a:r>
              <a:rPr lang="it-IT" b="1" i="0" dirty="0">
                <a:solidFill>
                  <a:srgbClr val="000000"/>
                </a:solidFill>
                <a:effectLst/>
              </a:rPr>
              <a:t> libri </a:t>
            </a:r>
            <a:r>
              <a:rPr lang="it-IT" b="0" i="0" dirty="0">
                <a:solidFill>
                  <a:srgbClr val="000000"/>
                </a:solidFill>
                <a:effectLst/>
              </a:rPr>
              <a:t>e dei </a:t>
            </a:r>
            <a:r>
              <a:rPr lang="it-IT" b="1" i="0" dirty="0">
                <a:solidFill>
                  <a:srgbClr val="000000"/>
                </a:solidFill>
                <a:effectLst/>
              </a:rPr>
              <a:t>materiali</a:t>
            </a:r>
            <a:r>
              <a:rPr lang="it-IT" b="0" i="0" dirty="0">
                <a:solidFill>
                  <a:srgbClr val="000000"/>
                </a:solidFill>
                <a:effectLst/>
              </a:rPr>
              <a:t> (slide e dispense) messi a disposizione dal docente sulla pagina dell'insegnamento.</a:t>
            </a:r>
            <a:endParaRPr lang="it-IT" dirty="0">
              <a:solidFill>
                <a:schemeClr val="tx1">
                  <a:lumMod val="75000"/>
                  <a:lumOff val="25000"/>
                </a:schemeClr>
              </a:solidFill>
            </a:endParaRPr>
          </a:p>
        </p:txBody>
      </p:sp>
    </p:spTree>
    <p:extLst>
      <p:ext uri="{BB962C8B-B14F-4D97-AF65-F5344CB8AC3E}">
        <p14:creationId xmlns:p14="http://schemas.microsoft.com/office/powerpoint/2010/main" val="302498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1673352" y="467418"/>
            <a:ext cx="5797296" cy="1188720"/>
          </a:xfrm>
          <a:solidFill>
            <a:srgbClr val="FFFFFF"/>
          </a:solidFill>
        </p:spPr>
        <p:txBody>
          <a:bodyPr vert="horz" lIns="182880" tIns="182880" rIns="182880" bIns="182880" rtlCol="0" anchor="ctr">
            <a:normAutofit/>
          </a:bodyPr>
          <a:lstStyle/>
          <a:p>
            <a:r>
              <a:rPr lang="en-US" sz="2800" b="1" kern="1200" cap="all" spc="200" baseline="0" dirty="0" err="1">
                <a:solidFill>
                  <a:schemeClr val="tx2"/>
                </a:solidFill>
                <a:latin typeface="+mj-lt"/>
                <a:ea typeface="+mj-ea"/>
                <a:cs typeface="+mj-cs"/>
              </a:rPr>
              <a:t>parziale</a:t>
            </a:r>
            <a:endParaRPr lang="en-US" sz="2800" b="1" kern="1200" cap="all" spc="200" baseline="0" dirty="0">
              <a:solidFill>
                <a:schemeClr val="tx2"/>
              </a:solidFill>
              <a:latin typeface="+mj-lt"/>
              <a:ea typeface="+mj-ea"/>
              <a:cs typeface="+mj-cs"/>
            </a:endParaRPr>
          </a:p>
        </p:txBody>
      </p:sp>
      <p:sp>
        <p:nvSpPr>
          <p:cNvPr id="3" name="Segnaposto contenuto 2"/>
          <p:cNvSpPr>
            <a:spLocks noGrp="1"/>
          </p:cNvSpPr>
          <p:nvPr>
            <p:ph type="body" sz="half" idx="2"/>
          </p:nvPr>
        </p:nvSpPr>
        <p:spPr>
          <a:xfrm>
            <a:off x="1279546" y="2291262"/>
            <a:ext cx="6584634" cy="2879256"/>
          </a:xfrm>
        </p:spPr>
        <p:txBody>
          <a:bodyPr vert="horz" lIns="91440" tIns="45720" rIns="91440" bIns="45720" rtlCol="0">
            <a:normAutofit/>
          </a:bodyPr>
          <a:lstStyle/>
          <a:p>
            <a:pPr algn="l">
              <a:lnSpc>
                <a:spcPct val="90000"/>
              </a:lnSpc>
            </a:pPr>
            <a:r>
              <a:rPr lang="it-IT" sz="1600" b="0" i="0" dirty="0">
                <a:solidFill>
                  <a:schemeClr val="tx2"/>
                </a:solidFill>
                <a:effectLst/>
              </a:rPr>
              <a:t>Per gli studenti frequentanti è prevista la possibilità di svolgere una verifica scritta intermedia con valore di esonero. </a:t>
            </a:r>
            <a:endParaRPr lang="it-IT" sz="1400" b="0" i="0" dirty="0">
              <a:solidFill>
                <a:srgbClr val="000000"/>
              </a:solidFill>
              <a:effectLst/>
              <a:latin typeface="Arial" panose="020B0604020202020204" pitchFamily="34" charset="0"/>
            </a:endParaRPr>
          </a:p>
          <a:p>
            <a:pPr algn="l">
              <a:lnSpc>
                <a:spcPct val="90000"/>
              </a:lnSpc>
            </a:pPr>
            <a:endParaRPr lang="it-IT" sz="1400" dirty="0">
              <a:solidFill>
                <a:srgbClr val="000000"/>
              </a:solidFill>
              <a:latin typeface="Arial" panose="020B0604020202020204" pitchFamily="34" charset="0"/>
            </a:endParaRPr>
          </a:p>
          <a:p>
            <a:pPr algn="l">
              <a:lnSpc>
                <a:spcPct val="90000"/>
              </a:lnSpc>
            </a:pPr>
            <a:r>
              <a:rPr lang="it-IT" sz="1400" dirty="0">
                <a:solidFill>
                  <a:schemeClr val="tx2"/>
                </a:solidFill>
              </a:rPr>
              <a:t>Il parziale avrà come oggetto il libro </a:t>
            </a:r>
            <a:r>
              <a:rPr lang="it-IT" sz="1400" i="1" dirty="0">
                <a:solidFill>
                  <a:schemeClr val="tx2"/>
                </a:solidFill>
              </a:rPr>
              <a:t>Abitare la TV.  Teorie, immaginari, reality show </a:t>
            </a:r>
            <a:r>
              <a:rPr lang="it-IT" sz="1400" dirty="0">
                <a:solidFill>
                  <a:schemeClr val="tx2"/>
                </a:solidFill>
              </a:rPr>
              <a:t>e alcuni argomenti trattati nel corso delle lezioni.</a:t>
            </a:r>
          </a:p>
          <a:p>
            <a:pPr algn="l">
              <a:lnSpc>
                <a:spcPct val="90000"/>
              </a:lnSpc>
            </a:pPr>
            <a:endParaRPr lang="it-IT" sz="1400" dirty="0">
              <a:solidFill>
                <a:schemeClr val="tx2"/>
              </a:solidFill>
            </a:endParaRPr>
          </a:p>
          <a:p>
            <a:pPr algn="l">
              <a:lnSpc>
                <a:spcPct val="90000"/>
              </a:lnSpc>
            </a:pPr>
            <a:r>
              <a:rPr lang="it-IT" sz="1400" dirty="0">
                <a:solidFill>
                  <a:schemeClr val="tx2"/>
                </a:solidFill>
              </a:rPr>
              <a:t>Il parziale consiste in una prova composta da due domande a risposta aperta e dieci domande a risposta chiusa.</a:t>
            </a:r>
          </a:p>
          <a:p>
            <a:pPr algn="l">
              <a:lnSpc>
                <a:spcPct val="90000"/>
              </a:lnSpc>
            </a:pPr>
            <a:endParaRPr lang="it-IT" sz="1400" dirty="0">
              <a:solidFill>
                <a:schemeClr val="tx2"/>
              </a:solidFill>
            </a:endParaRPr>
          </a:p>
          <a:p>
            <a:pPr algn="l">
              <a:lnSpc>
                <a:spcPct val="90000"/>
              </a:lnSpc>
            </a:pPr>
            <a:r>
              <a:rPr lang="it-IT" sz="1400" b="0" i="0" dirty="0">
                <a:solidFill>
                  <a:schemeClr val="tx2"/>
                </a:solidFill>
                <a:effectLst/>
              </a:rPr>
              <a:t>Giorno del parziale: </a:t>
            </a:r>
            <a:r>
              <a:rPr lang="it-IT" sz="1400" b="1" i="0" dirty="0">
                <a:solidFill>
                  <a:schemeClr val="tx2"/>
                </a:solidFill>
                <a:effectLst/>
              </a:rPr>
              <a:t>lunedì 20 novembre</a:t>
            </a:r>
            <a:endParaRPr lang="en-US" sz="1200" b="1" i="0" dirty="0">
              <a:solidFill>
                <a:schemeClr val="tx2"/>
              </a:solidFill>
              <a:effectLst/>
            </a:endParaRPr>
          </a:p>
        </p:txBody>
      </p:sp>
    </p:spTree>
    <p:extLst>
      <p:ext uri="{BB962C8B-B14F-4D97-AF65-F5344CB8AC3E}">
        <p14:creationId xmlns:p14="http://schemas.microsoft.com/office/powerpoint/2010/main" val="244118530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Esposizione multipla di facciate degli edifici">
            <a:extLst>
              <a:ext uri="{FF2B5EF4-FFF2-40B4-BE49-F238E27FC236}">
                <a16:creationId xmlns:a16="http://schemas.microsoft.com/office/drawing/2014/main" id="{ED577935-37D8-643C-F8D0-50B5AEDDBA0A}"/>
              </a:ext>
            </a:extLst>
          </p:cNvPr>
          <p:cNvPicPr>
            <a:picLocks noChangeAspect="1"/>
          </p:cNvPicPr>
          <p:nvPr/>
        </p:nvPicPr>
        <p:blipFill rotWithShape="1">
          <a:blip r:embed="rId2"/>
          <a:srcRect l="21772" r="33728" b="-1"/>
          <a:stretch/>
        </p:blipFill>
        <p:spPr>
          <a:xfrm>
            <a:off x="481" y="10"/>
            <a:ext cx="4572000" cy="6857990"/>
          </a:xfrm>
          <a:prstGeom prst="rect">
            <a:avLst/>
          </a:prstGeom>
        </p:spPr>
      </p:pic>
      <p:sp>
        <p:nvSpPr>
          <p:cNvPr id="2" name="Titolo 1"/>
          <p:cNvSpPr>
            <a:spLocks noGrp="1"/>
          </p:cNvSpPr>
          <p:nvPr>
            <p:ph type="title"/>
          </p:nvPr>
        </p:nvSpPr>
        <p:spPr>
          <a:xfrm>
            <a:off x="603504" y="2841505"/>
            <a:ext cx="3365473" cy="1174991"/>
          </a:xfrm>
          <a:solidFill>
            <a:schemeClr val="tx1">
              <a:alpha val="60000"/>
            </a:schemeClr>
          </a:solidFill>
          <a:ln>
            <a:solidFill>
              <a:schemeClr val="bg1"/>
            </a:solidFill>
          </a:ln>
        </p:spPr>
        <p:txBody>
          <a:bodyPr>
            <a:normAutofit/>
          </a:bodyPr>
          <a:lstStyle/>
          <a:p>
            <a:r>
              <a:rPr lang="it-IT" sz="2100">
                <a:solidFill>
                  <a:schemeClr val="bg1"/>
                </a:solidFill>
              </a:rPr>
              <a:t>bibliografia</a:t>
            </a:r>
          </a:p>
        </p:txBody>
      </p:sp>
      <p:sp>
        <p:nvSpPr>
          <p:cNvPr id="3" name="Segnaposto contenuto 2"/>
          <p:cNvSpPr>
            <a:spLocks noGrp="1"/>
          </p:cNvSpPr>
          <p:nvPr>
            <p:ph idx="1"/>
          </p:nvPr>
        </p:nvSpPr>
        <p:spPr>
          <a:xfrm>
            <a:off x="4644008" y="976129"/>
            <a:ext cx="4392487" cy="4919815"/>
          </a:xfrm>
        </p:spPr>
        <p:txBody>
          <a:bodyPr anchor="ctr">
            <a:normAutofit/>
          </a:bodyPr>
          <a:lstStyle/>
          <a:p>
            <a:pPr marL="36576" indent="0">
              <a:lnSpc>
                <a:spcPct val="90000"/>
              </a:lnSpc>
              <a:spcBef>
                <a:spcPts val="0"/>
              </a:spcBef>
              <a:spcAft>
                <a:spcPts val="600"/>
              </a:spcAft>
              <a:buNone/>
            </a:pPr>
            <a:endParaRPr lang="it-IT" sz="1400" dirty="0"/>
          </a:p>
          <a:p>
            <a:pPr marL="36576" indent="0">
              <a:lnSpc>
                <a:spcPct val="90000"/>
              </a:lnSpc>
              <a:spcBef>
                <a:spcPts val="0"/>
              </a:spcBef>
              <a:spcAft>
                <a:spcPts val="600"/>
              </a:spcAft>
              <a:buNone/>
            </a:pPr>
            <a:r>
              <a:rPr lang="it-IT" sz="1400" b="1" dirty="0"/>
              <a:t>1</a:t>
            </a:r>
            <a:r>
              <a:rPr lang="it-IT" sz="1400" b="1" dirty="0">
                <a:effectLst/>
              </a:rPr>
              <a:t>. </a:t>
            </a:r>
            <a:r>
              <a:rPr lang="it-IT" sz="1400" dirty="0"/>
              <a:t> </a:t>
            </a:r>
            <a:r>
              <a:rPr lang="it-IT" sz="1400" dirty="0" err="1"/>
              <a:t>Vagni</a:t>
            </a:r>
            <a:r>
              <a:rPr lang="it-IT" sz="1400" dirty="0"/>
              <a:t> Tito, </a:t>
            </a:r>
            <a:r>
              <a:rPr lang="it-IT" sz="1400" i="1" dirty="0">
                <a:effectLst/>
              </a:rPr>
              <a:t>Abitare la TV. Teorie, immaginari, reality show,</a:t>
            </a:r>
            <a:r>
              <a:rPr lang="it-IT" sz="1400" dirty="0"/>
              <a:t> Franco Angeli, Milano, 2017.</a:t>
            </a:r>
          </a:p>
          <a:p>
            <a:pPr marL="36576" indent="0">
              <a:lnSpc>
                <a:spcPct val="90000"/>
              </a:lnSpc>
              <a:spcBef>
                <a:spcPts val="0"/>
              </a:spcBef>
              <a:spcAft>
                <a:spcPts val="600"/>
              </a:spcAft>
              <a:buNone/>
            </a:pPr>
            <a:r>
              <a:rPr lang="it-IT" sz="1400" dirty="0"/>
              <a:t>2. Marshall McLuhan</a:t>
            </a:r>
            <a:r>
              <a:rPr lang="it-IT" sz="1400" i="1" dirty="0"/>
              <a:t>, Gli strumenti del comunicare</a:t>
            </a:r>
            <a:r>
              <a:rPr lang="it-IT" sz="1400" dirty="0"/>
              <a:t>, (qualsiasi edizione), </a:t>
            </a:r>
          </a:p>
          <a:p>
            <a:pPr marL="36576" indent="0">
              <a:lnSpc>
                <a:spcPct val="90000"/>
              </a:lnSpc>
              <a:spcBef>
                <a:spcPts val="0"/>
              </a:spcBef>
              <a:spcAft>
                <a:spcPts val="600"/>
              </a:spcAft>
              <a:buNone/>
            </a:pPr>
            <a:r>
              <a:rPr lang="it-IT" sz="1400" dirty="0"/>
              <a:t>3. Materiali didattici (slide e dispense fornite dal docente)</a:t>
            </a:r>
          </a:p>
        </p:txBody>
      </p:sp>
    </p:spTree>
    <p:extLst>
      <p:ext uri="{BB962C8B-B14F-4D97-AF65-F5344CB8AC3E}">
        <p14:creationId xmlns:p14="http://schemas.microsoft.com/office/powerpoint/2010/main" val="363036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F7EAFAA4-859B-42B4-AC85-F32CFE695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313" y="-2"/>
            <a:ext cx="4554687"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42" name="Rectangle 1041">
            <a:extLst>
              <a:ext uri="{FF2B5EF4-FFF2-40B4-BE49-F238E27FC236}">
                <a16:creationId xmlns:a16="http://schemas.microsoft.com/office/drawing/2014/main" id="{B3855DB9-46C3-47FA-992C-FC2BE58A7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24" y="640080"/>
            <a:ext cx="3614166"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047" name="Rectangle 1043">
            <a:extLst>
              <a:ext uri="{FF2B5EF4-FFF2-40B4-BE49-F238E27FC236}">
                <a16:creationId xmlns:a16="http://schemas.microsoft.com/office/drawing/2014/main" id="{A2B401D5-BF67-49A4-8617-0C6BD88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82" y="806357"/>
            <a:ext cx="3383450"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28" name="Segnaposto contenuto 2">
            <a:extLst>
              <a:ext uri="{FF2B5EF4-FFF2-40B4-BE49-F238E27FC236}">
                <a16:creationId xmlns:a16="http://schemas.microsoft.com/office/drawing/2014/main" id="{B696D90E-5695-CCD6-03FE-5DE5EBBE236B}"/>
              </a:ext>
            </a:extLst>
          </p:cNvPr>
          <p:cNvSpPr>
            <a:spLocks noGrp="1"/>
          </p:cNvSpPr>
          <p:nvPr>
            <p:ph idx="1"/>
          </p:nvPr>
        </p:nvSpPr>
        <p:spPr>
          <a:xfrm>
            <a:off x="4960746" y="226342"/>
            <a:ext cx="4183254" cy="7523138"/>
          </a:xfrm>
        </p:spPr>
        <p:txBody>
          <a:bodyPr>
            <a:normAutofit fontScale="32500" lnSpcReduction="20000"/>
          </a:bodyPr>
          <a:lstStyle/>
          <a:p>
            <a:pPr marL="0" marR="0" lvl="0" indent="0" defTabSz="914400" rtl="0" eaLnBrk="0" fontAlgn="base" latinLnBrk="0" hangingPunct="0">
              <a:lnSpc>
                <a:spcPct val="90000"/>
              </a:lnSpc>
              <a:spcBef>
                <a:spcPct val="0"/>
              </a:spcBef>
              <a:spcAft>
                <a:spcPts val="600"/>
              </a:spcAft>
              <a:buClrTx/>
              <a:buSzTx/>
              <a:buFontTx/>
              <a:buNone/>
              <a:tabLst/>
            </a:pPr>
            <a:r>
              <a:rPr kumimoji="0" lang="it-IT" altLang="it-IT" sz="4300" b="1" i="0" u="none" strike="noStrike" cap="none" normalizeH="0" baseline="0" dirty="0">
                <a:ln>
                  <a:noFill/>
                </a:ln>
                <a:solidFill>
                  <a:srgbClr val="FFFFFF"/>
                </a:solidFill>
                <a:effectLst/>
              </a:rPr>
              <a:t>Parte prima  </a:t>
            </a:r>
          </a:p>
          <a:p>
            <a:pPr marL="0" marR="0" lvl="0" indent="0" defTabSz="914400" rtl="0" eaLnBrk="0" fontAlgn="base" latinLnBrk="0" hangingPunct="0">
              <a:lnSpc>
                <a:spcPct val="90000"/>
              </a:lnSpc>
              <a:spcBef>
                <a:spcPct val="0"/>
              </a:spcBef>
              <a:spcAft>
                <a:spcPts val="600"/>
              </a:spcAft>
              <a:buClrTx/>
              <a:buSzTx/>
              <a:buFontTx/>
              <a:buAutoNum type="arabicPeriod"/>
              <a:tabLst/>
            </a:pPr>
            <a:r>
              <a:rPr kumimoji="0" lang="it-IT" altLang="it-IT" sz="4300" b="0" i="0" u="none" strike="noStrike" cap="none" normalizeH="0" baseline="0" dirty="0">
                <a:ln>
                  <a:noFill/>
                </a:ln>
                <a:solidFill>
                  <a:srgbClr val="FFFFFF"/>
                </a:solidFill>
                <a:effectLst/>
              </a:rPr>
              <a:t> II «medium» è il messaggio 25 </a:t>
            </a:r>
          </a:p>
          <a:p>
            <a:pPr marL="0" marR="0" lvl="0" indent="0" defTabSz="914400" rtl="0" eaLnBrk="0" fontAlgn="base" latinLnBrk="0" hangingPunct="0">
              <a:lnSpc>
                <a:spcPct val="90000"/>
              </a:lnSpc>
              <a:spcBef>
                <a:spcPct val="0"/>
              </a:spcBef>
              <a:spcAft>
                <a:spcPts val="600"/>
              </a:spcAft>
              <a:buClrTx/>
              <a:buSzTx/>
              <a:buFontTx/>
              <a:buAutoNum type="arabicPeriod" startAt="2"/>
              <a:tabLst/>
            </a:pPr>
            <a:r>
              <a:rPr kumimoji="0" lang="it-IT" altLang="it-IT" sz="4300" b="0" i="0" u="none" strike="noStrike" cap="none" normalizeH="0" baseline="0" dirty="0">
                <a:ln>
                  <a:noFill/>
                </a:ln>
                <a:solidFill>
                  <a:srgbClr val="FFFFFF"/>
                </a:solidFill>
                <a:effectLst/>
              </a:rPr>
              <a:t>  «Media» caldi e freddi 41 </a:t>
            </a:r>
          </a:p>
          <a:p>
            <a:pPr marL="0" marR="0" lvl="0" indent="0" defTabSz="914400" rtl="0" eaLnBrk="0" fontAlgn="base" latinLnBrk="0" hangingPunct="0">
              <a:lnSpc>
                <a:spcPct val="90000"/>
              </a:lnSpc>
              <a:spcBef>
                <a:spcPct val="0"/>
              </a:spcBef>
              <a:spcAft>
                <a:spcPts val="600"/>
              </a:spcAft>
              <a:buClrTx/>
              <a:buSzTx/>
              <a:buFontTx/>
              <a:buAutoNum type="arabicPeriod" startAt="3"/>
              <a:tabLst/>
            </a:pPr>
            <a:r>
              <a:rPr kumimoji="0" lang="it-IT" altLang="it-IT" sz="4300" b="0" i="0" u="none" strike="noStrike" cap="none" normalizeH="0" baseline="0" dirty="0">
                <a:ln>
                  <a:noFill/>
                </a:ln>
                <a:solidFill>
                  <a:srgbClr val="FFFFFF"/>
                </a:solidFill>
                <a:effectLst/>
              </a:rPr>
              <a:t> Capovolgimento del «medium» surriscaldato </a:t>
            </a:r>
          </a:p>
          <a:p>
            <a:pPr marL="0" marR="0" lvl="0" indent="0" defTabSz="914400" rtl="0" eaLnBrk="0" fontAlgn="base" latinLnBrk="0" hangingPunct="0">
              <a:lnSpc>
                <a:spcPct val="90000"/>
              </a:lnSpc>
              <a:spcBef>
                <a:spcPct val="0"/>
              </a:spcBef>
              <a:spcAft>
                <a:spcPts val="600"/>
              </a:spcAft>
              <a:buClrTx/>
              <a:buSzTx/>
              <a:buFontTx/>
              <a:buAutoNum type="arabicPeriod" startAt="4"/>
              <a:tabLst/>
            </a:pPr>
            <a:r>
              <a:rPr kumimoji="0" lang="it-IT" altLang="it-IT" sz="4300" b="0" i="0" u="none" strike="noStrike" cap="none" normalizeH="0" baseline="0" dirty="0">
                <a:ln>
                  <a:noFill/>
                </a:ln>
                <a:solidFill>
                  <a:srgbClr val="FFFFFF"/>
                </a:solidFill>
                <a:effectLst/>
              </a:rPr>
              <a:t>  L’amore degli aggeggi. Narciso come narcosi  </a:t>
            </a:r>
          </a:p>
          <a:p>
            <a:pPr marL="0" marR="0" lvl="0" indent="0" defTabSz="914400" rtl="0" eaLnBrk="0" fontAlgn="base" latinLnBrk="0" hangingPunct="0">
              <a:lnSpc>
                <a:spcPct val="90000"/>
              </a:lnSpc>
              <a:spcBef>
                <a:spcPct val="0"/>
              </a:spcBef>
              <a:spcAft>
                <a:spcPts val="600"/>
              </a:spcAft>
              <a:buClrTx/>
              <a:buSzTx/>
              <a:buFontTx/>
              <a:buAutoNum type="arabicPeriod" startAt="5"/>
              <a:tabLst/>
            </a:pPr>
            <a:r>
              <a:rPr kumimoji="0" lang="it-IT" altLang="it-IT" sz="4300" b="0" i="0" u="none" strike="noStrike" cap="none" normalizeH="0" baseline="0" dirty="0">
                <a:ln>
                  <a:noFill/>
                </a:ln>
                <a:solidFill>
                  <a:srgbClr val="FFFFFF"/>
                </a:solidFill>
                <a:effectLst/>
              </a:rPr>
              <a:t>  Energia ibrida. «</a:t>
            </a:r>
            <a:r>
              <a:rPr kumimoji="0" lang="it-IT" altLang="it-IT" sz="4300" b="0" i="0" u="none" strike="noStrike" cap="none" normalizeH="0" baseline="0" dirty="0" err="1">
                <a:ln>
                  <a:noFill/>
                </a:ln>
                <a:solidFill>
                  <a:srgbClr val="FFFFFF"/>
                </a:solidFill>
                <a:effectLst/>
              </a:rPr>
              <a:t>Les</a:t>
            </a:r>
            <a:r>
              <a:rPr kumimoji="0" lang="it-IT" altLang="it-IT" sz="4300" b="0" i="0" u="none" strike="noStrike" cap="none" normalizeH="0" baseline="0" dirty="0">
                <a:ln>
                  <a:noFill/>
                </a:ln>
                <a:solidFill>
                  <a:srgbClr val="FFFFFF"/>
                </a:solidFill>
                <a:effectLst/>
              </a:rPr>
              <a:t> liaisons </a:t>
            </a:r>
            <a:r>
              <a:rPr kumimoji="0" lang="it-IT" altLang="it-IT" sz="4300" b="0" i="0" u="none" strike="noStrike" cap="none" normalizeH="0" baseline="0" dirty="0" err="1">
                <a:ln>
                  <a:noFill/>
                </a:ln>
                <a:solidFill>
                  <a:srgbClr val="FFFFFF"/>
                </a:solidFill>
                <a:effectLst/>
              </a:rPr>
              <a:t>dangereuses</a:t>
            </a:r>
            <a:r>
              <a:rPr kumimoji="0" lang="it-IT" altLang="it-IT" sz="4300" b="0" i="0" u="none" strike="noStrike" cap="none" normalizeH="0" baseline="0" dirty="0">
                <a:ln>
                  <a:noFill/>
                </a:ln>
                <a:solidFill>
                  <a:srgbClr val="FFFFFF"/>
                </a:solidFill>
                <a:effectLst/>
              </a:rPr>
              <a:t>» </a:t>
            </a:r>
          </a:p>
          <a:p>
            <a:pPr marL="0" marR="0" lvl="0" indent="0" defTabSz="914400" rtl="0" eaLnBrk="0" fontAlgn="base" latinLnBrk="0" hangingPunct="0">
              <a:lnSpc>
                <a:spcPct val="90000"/>
              </a:lnSpc>
              <a:spcBef>
                <a:spcPct val="0"/>
              </a:spcBef>
              <a:spcAft>
                <a:spcPts val="600"/>
              </a:spcAft>
              <a:buClrTx/>
              <a:buSzTx/>
              <a:buFontTx/>
              <a:buAutoNum type="arabicPeriod" startAt="6"/>
              <a:tabLst/>
            </a:pPr>
            <a:r>
              <a:rPr kumimoji="0" lang="it-IT" altLang="it-IT" sz="4300" b="0" i="0" u="none" strike="noStrike" cap="none" normalizeH="0" baseline="0" dirty="0">
                <a:ln>
                  <a:noFill/>
                </a:ln>
                <a:solidFill>
                  <a:srgbClr val="FFFFFF"/>
                </a:solidFill>
                <a:effectLst/>
              </a:rPr>
              <a:t> I «media» come traduttori  </a:t>
            </a:r>
          </a:p>
          <a:p>
            <a:pPr marL="0" marR="0" lvl="0" indent="0" defTabSz="914400" rtl="0" eaLnBrk="0" fontAlgn="base" latinLnBrk="0" hangingPunct="0">
              <a:lnSpc>
                <a:spcPct val="90000"/>
              </a:lnSpc>
              <a:spcBef>
                <a:spcPct val="0"/>
              </a:spcBef>
              <a:spcAft>
                <a:spcPts val="600"/>
              </a:spcAft>
              <a:buClrTx/>
              <a:buSzTx/>
              <a:buFontTx/>
              <a:buAutoNum type="arabicPeriod" startAt="7"/>
              <a:tabLst/>
            </a:pPr>
            <a:r>
              <a:rPr kumimoji="0" lang="it-IT" altLang="it-IT" sz="4300" b="0" i="0" u="none" strike="noStrike" cap="none" normalizeH="0" baseline="0" dirty="0">
                <a:ln>
                  <a:noFill/>
                </a:ln>
                <a:solidFill>
                  <a:srgbClr val="FFFFFF"/>
                </a:solidFill>
                <a:effectLst/>
              </a:rPr>
              <a:t> Sfida e crollo. La nemesi della creatività</a:t>
            </a:r>
          </a:p>
          <a:p>
            <a:pPr marL="0" marR="0" lvl="0" indent="0" defTabSz="914400" rtl="0" eaLnBrk="0" fontAlgn="base" latinLnBrk="0" hangingPunct="0">
              <a:lnSpc>
                <a:spcPct val="90000"/>
              </a:lnSpc>
              <a:spcBef>
                <a:spcPct val="0"/>
              </a:spcBef>
              <a:spcAft>
                <a:spcPts val="600"/>
              </a:spcAft>
              <a:buClrTx/>
              <a:buSzTx/>
              <a:buNone/>
              <a:tabLst/>
            </a:pPr>
            <a:endParaRPr kumimoji="0" lang="it-IT" altLang="it-IT" sz="4300" b="0" i="0" u="none" strike="noStrike" cap="none" normalizeH="0" baseline="0" dirty="0">
              <a:ln>
                <a:noFill/>
              </a:ln>
              <a:solidFill>
                <a:srgbClr val="FFFFFF"/>
              </a:solidFill>
              <a:effectLst/>
            </a:endParaRPr>
          </a:p>
          <a:p>
            <a:pPr marL="0" marR="0" lvl="0" indent="0" defTabSz="914400" rtl="0" eaLnBrk="0" fontAlgn="base" latinLnBrk="0" hangingPunct="0">
              <a:lnSpc>
                <a:spcPct val="90000"/>
              </a:lnSpc>
              <a:spcBef>
                <a:spcPct val="0"/>
              </a:spcBef>
              <a:spcAft>
                <a:spcPts val="600"/>
              </a:spcAft>
              <a:buClrTx/>
              <a:buSzTx/>
              <a:buFontTx/>
              <a:buNone/>
              <a:tabLst/>
            </a:pPr>
            <a:r>
              <a:rPr kumimoji="0" lang="it-IT" altLang="it-IT" sz="4300" b="1" i="0" u="none" strike="noStrike" cap="none" normalizeH="0" baseline="0" dirty="0">
                <a:ln>
                  <a:noFill/>
                </a:ln>
                <a:solidFill>
                  <a:srgbClr val="FFFFFF"/>
                </a:solidFill>
                <a:effectLst/>
              </a:rPr>
              <a:t>Parte seconda </a:t>
            </a:r>
          </a:p>
          <a:p>
            <a:pPr marL="0" marR="0" lvl="0" indent="0" defTabSz="914400" rtl="0" eaLnBrk="0" fontAlgn="base" latinLnBrk="0" hangingPunct="0">
              <a:lnSpc>
                <a:spcPct val="90000"/>
              </a:lnSpc>
              <a:spcBef>
                <a:spcPct val="0"/>
              </a:spcBef>
              <a:spcAft>
                <a:spcPts val="600"/>
              </a:spcAft>
              <a:buClrTx/>
              <a:buSzTx/>
              <a:buNone/>
              <a:tabLst/>
            </a:pPr>
            <a:r>
              <a:rPr lang="it-IT" altLang="it-IT" sz="4300" dirty="0">
                <a:solidFill>
                  <a:srgbClr val="FFFFFF"/>
                </a:solidFill>
              </a:rPr>
              <a:t>8. </a:t>
            </a:r>
            <a:r>
              <a:rPr kumimoji="0" lang="it-IT" altLang="it-IT" sz="4300" b="0" i="0" u="none" strike="noStrike" cap="none" normalizeH="0" baseline="0" dirty="0">
                <a:ln>
                  <a:noFill/>
                </a:ln>
                <a:solidFill>
                  <a:srgbClr val="FFFFFF"/>
                </a:solidFill>
                <a:effectLst/>
              </a:rPr>
              <a:t>La parola parlata. Fiore del male? </a:t>
            </a:r>
          </a:p>
          <a:p>
            <a:pPr marL="0" marR="0" lvl="0" indent="0" defTabSz="914400" rtl="0" eaLnBrk="0" fontAlgn="base" latinLnBrk="0" hangingPunct="0">
              <a:lnSpc>
                <a:spcPct val="90000"/>
              </a:lnSpc>
              <a:spcBef>
                <a:spcPct val="0"/>
              </a:spcBef>
              <a:spcAft>
                <a:spcPts val="600"/>
              </a:spcAft>
              <a:buClrTx/>
              <a:buSzTx/>
              <a:buFontTx/>
              <a:buAutoNum type="arabicPeriod" startAt="9"/>
              <a:tabLst/>
            </a:pPr>
            <a:r>
              <a:rPr kumimoji="0" lang="it-IT" altLang="it-IT" sz="4300" b="0" i="0" u="none" strike="noStrike" cap="none" normalizeH="0" baseline="0" dirty="0">
                <a:ln>
                  <a:noFill/>
                </a:ln>
                <a:solidFill>
                  <a:srgbClr val="FFFFFF"/>
                </a:solidFill>
                <a:effectLst/>
              </a:rPr>
              <a:t> La parola scritta. Un occhio per l’orecchio</a:t>
            </a:r>
          </a:p>
          <a:p>
            <a:pPr marL="0" marR="0" lvl="0" indent="0" defTabSz="914400" rtl="0" eaLnBrk="0" fontAlgn="base" latinLnBrk="0" hangingPunct="0">
              <a:lnSpc>
                <a:spcPct val="90000"/>
              </a:lnSpc>
              <a:spcBef>
                <a:spcPct val="0"/>
              </a:spcBef>
              <a:spcAft>
                <a:spcPts val="600"/>
              </a:spcAft>
              <a:buClrTx/>
              <a:buSzTx/>
              <a:buFontTx/>
              <a:buAutoNum type="arabicPeriod" startAt="9"/>
              <a:tabLst/>
            </a:pPr>
            <a:r>
              <a:rPr lang="it-IT" altLang="it-IT" sz="4300" dirty="0">
                <a:solidFill>
                  <a:srgbClr val="FFFFFF"/>
                </a:solidFill>
              </a:rPr>
              <a:t> </a:t>
            </a:r>
            <a:r>
              <a:rPr kumimoji="0" lang="it-IT" altLang="it-IT" sz="4300" b="0" i="0" u="none" strike="noStrike" cap="none" normalizeH="0" baseline="0" dirty="0">
                <a:ln>
                  <a:noFill/>
                </a:ln>
                <a:solidFill>
                  <a:srgbClr val="FFFFFF"/>
                </a:solidFill>
                <a:effectLst/>
              </a:rPr>
              <a:t>Strade e percorsi di carta </a:t>
            </a:r>
          </a:p>
          <a:p>
            <a:pPr marL="0" marR="0" lvl="0" indent="0" defTabSz="914400" rtl="0" eaLnBrk="0" fontAlgn="base" latinLnBrk="0" hangingPunct="0">
              <a:lnSpc>
                <a:spcPct val="90000"/>
              </a:lnSpc>
              <a:spcBef>
                <a:spcPct val="0"/>
              </a:spcBef>
              <a:spcAft>
                <a:spcPts val="600"/>
              </a:spcAft>
              <a:buClrTx/>
              <a:buSzTx/>
              <a:buNone/>
              <a:tabLst/>
            </a:pPr>
            <a:r>
              <a:rPr kumimoji="0" lang="it-IT" altLang="it-IT" sz="4300" b="0" i="0" u="none" strike="noStrike" cap="none" normalizeH="0" baseline="0" dirty="0">
                <a:ln>
                  <a:noFill/>
                </a:ln>
                <a:solidFill>
                  <a:srgbClr val="FFFFFF"/>
                </a:solidFill>
                <a:effectLst/>
              </a:rPr>
              <a:t>12  L’abbigliamento. L’estensione della nostra pelle</a:t>
            </a:r>
          </a:p>
          <a:p>
            <a:pPr marL="0" marR="0" lvl="0" indent="0" defTabSz="914400" rtl="0" eaLnBrk="0" fontAlgn="base" latinLnBrk="0" hangingPunct="0">
              <a:lnSpc>
                <a:spcPct val="90000"/>
              </a:lnSpc>
              <a:spcBef>
                <a:spcPct val="0"/>
              </a:spcBef>
              <a:spcAft>
                <a:spcPts val="600"/>
              </a:spcAft>
              <a:buClrTx/>
              <a:buSzTx/>
              <a:buNone/>
              <a:tabLst/>
            </a:pPr>
            <a:r>
              <a:rPr kumimoji="0" lang="it-IT" altLang="it-IT" sz="4300" b="0" i="0" u="none" strike="noStrike" cap="none" normalizeH="0" baseline="0" dirty="0">
                <a:ln>
                  <a:noFill/>
                </a:ln>
                <a:solidFill>
                  <a:srgbClr val="FFFFFF"/>
                </a:solidFill>
                <a:effectLst/>
              </a:rPr>
              <a:t> La stampa. Come capirla </a:t>
            </a:r>
          </a:p>
          <a:p>
            <a:pPr marL="0" marR="0" lvl="0" indent="0" defTabSz="914400" rtl="0" eaLnBrk="0" fontAlgn="base" latinLnBrk="0" hangingPunct="0">
              <a:lnSpc>
                <a:spcPct val="90000"/>
              </a:lnSpc>
              <a:spcBef>
                <a:spcPct val="0"/>
              </a:spcBef>
              <a:spcAft>
                <a:spcPts val="600"/>
              </a:spcAft>
              <a:buClrTx/>
              <a:buSzTx/>
              <a:buFontTx/>
              <a:buAutoNum type="arabicPeriod" startAt="18"/>
              <a:tabLst/>
            </a:pPr>
            <a:r>
              <a:rPr kumimoji="0" lang="it-IT" altLang="it-IT" sz="4300" b="0" i="0" u="none" strike="noStrike" cap="none" normalizeH="0" baseline="0" dirty="0">
                <a:ln>
                  <a:noFill/>
                </a:ln>
                <a:solidFill>
                  <a:srgbClr val="FFFFFF"/>
                </a:solidFill>
                <a:effectLst/>
              </a:rPr>
              <a:t> La parola stampata. Architetto del nazionalismo </a:t>
            </a:r>
          </a:p>
          <a:p>
            <a:pPr marL="0" marR="0" lvl="0" indent="0" defTabSz="914400" rtl="0" eaLnBrk="0" fontAlgn="base" latinLnBrk="0" hangingPunct="0">
              <a:lnSpc>
                <a:spcPct val="90000"/>
              </a:lnSpc>
              <a:spcBef>
                <a:spcPct val="0"/>
              </a:spcBef>
              <a:spcAft>
                <a:spcPts val="600"/>
              </a:spcAft>
              <a:buClrTx/>
              <a:buSzTx/>
              <a:buFontTx/>
              <a:buAutoNum type="arabicPeriod" startAt="19"/>
              <a:tabLst/>
            </a:pPr>
            <a:r>
              <a:rPr kumimoji="0" lang="it-IT" altLang="it-IT" sz="4300" b="0" i="0" u="none" strike="noStrike" cap="none" normalizeH="0" baseline="0" dirty="0">
                <a:ln>
                  <a:noFill/>
                </a:ln>
                <a:solidFill>
                  <a:srgbClr val="FFFFFF"/>
                </a:solidFill>
                <a:effectLst/>
              </a:rPr>
              <a:t>  Ruota, bicicletta e aeroplano </a:t>
            </a:r>
          </a:p>
          <a:p>
            <a:pPr marL="0" marR="0" lvl="0" indent="0" defTabSz="914400" rtl="0" eaLnBrk="0" fontAlgn="base" latinLnBrk="0" hangingPunct="0">
              <a:lnSpc>
                <a:spcPct val="90000"/>
              </a:lnSpc>
              <a:spcBef>
                <a:spcPct val="0"/>
              </a:spcBef>
              <a:spcAft>
                <a:spcPts val="600"/>
              </a:spcAft>
              <a:buClrTx/>
              <a:buSzTx/>
              <a:buFontTx/>
              <a:buAutoNum type="arabicPeriod" startAt="20"/>
              <a:tabLst/>
            </a:pPr>
            <a:r>
              <a:rPr kumimoji="0" lang="it-IT" altLang="it-IT" sz="4300" b="0" i="0" u="none" strike="noStrike" cap="none" normalizeH="0" baseline="0" dirty="0">
                <a:ln>
                  <a:noFill/>
                </a:ln>
                <a:solidFill>
                  <a:srgbClr val="FFFFFF"/>
                </a:solidFill>
                <a:effectLst/>
              </a:rPr>
              <a:t>  La fotografia. Il bordello senza muri </a:t>
            </a:r>
          </a:p>
          <a:p>
            <a:pPr marL="0" marR="0" lvl="0" indent="0" defTabSz="914400" rtl="0" eaLnBrk="0" fontAlgn="base" latinLnBrk="0" hangingPunct="0">
              <a:lnSpc>
                <a:spcPct val="90000"/>
              </a:lnSpc>
              <a:spcBef>
                <a:spcPct val="0"/>
              </a:spcBef>
              <a:spcAft>
                <a:spcPts val="600"/>
              </a:spcAft>
              <a:buClrTx/>
              <a:buSzTx/>
              <a:buNone/>
              <a:tabLst/>
            </a:pPr>
            <a:r>
              <a:rPr lang="it-IT" altLang="it-IT" sz="4300" dirty="0">
                <a:solidFill>
                  <a:srgbClr val="FFFFFF"/>
                </a:solidFill>
              </a:rPr>
              <a:t>21.</a:t>
            </a:r>
            <a:r>
              <a:rPr kumimoji="0" lang="it-IT" altLang="it-IT" sz="4300" b="0" i="0" u="none" strike="noStrike" cap="none" normalizeH="0" baseline="0" dirty="0">
                <a:ln>
                  <a:noFill/>
                </a:ln>
                <a:solidFill>
                  <a:srgbClr val="FFFFFF"/>
                </a:solidFill>
                <a:effectLst/>
              </a:rPr>
              <a:t>  Giornali. Governare lasciando trapelar notizie</a:t>
            </a:r>
          </a:p>
          <a:p>
            <a:pPr marL="0" marR="0" lvl="0" indent="0" defTabSz="914400" rtl="0" eaLnBrk="0" fontAlgn="base" latinLnBrk="0" hangingPunct="0">
              <a:lnSpc>
                <a:spcPct val="90000"/>
              </a:lnSpc>
              <a:spcBef>
                <a:spcPct val="0"/>
              </a:spcBef>
              <a:spcAft>
                <a:spcPts val="600"/>
              </a:spcAft>
              <a:buClrTx/>
              <a:buSzTx/>
              <a:buNone/>
              <a:tabLst/>
            </a:pPr>
            <a:r>
              <a:rPr kumimoji="0" lang="it-IT" altLang="it-IT" sz="4300" b="0" i="0" u="none" strike="noStrike" cap="none" normalizeH="0" baseline="0" dirty="0">
                <a:ln>
                  <a:noFill/>
                </a:ln>
                <a:solidFill>
                  <a:srgbClr val="FFFFFF"/>
                </a:solidFill>
                <a:effectLst/>
              </a:rPr>
              <a:t>22.  L’automobile. La sposa meccanica </a:t>
            </a:r>
          </a:p>
          <a:p>
            <a:pPr marL="0" marR="0" lvl="0" indent="0" defTabSz="914400" rtl="0" eaLnBrk="0" fontAlgn="base" latinLnBrk="0" hangingPunct="0">
              <a:lnSpc>
                <a:spcPct val="90000"/>
              </a:lnSpc>
              <a:spcBef>
                <a:spcPct val="0"/>
              </a:spcBef>
              <a:spcAft>
                <a:spcPts val="600"/>
              </a:spcAft>
              <a:buClrTx/>
              <a:buSzTx/>
              <a:buFontTx/>
              <a:buAutoNum type="arabicPeriod" startAt="23"/>
              <a:tabLst/>
            </a:pPr>
            <a:r>
              <a:rPr kumimoji="0" lang="it-IT" altLang="it-IT" sz="4300" b="0" i="0" u="none" strike="noStrike" cap="none" normalizeH="0" baseline="0" dirty="0">
                <a:ln>
                  <a:noFill/>
                </a:ln>
                <a:solidFill>
                  <a:srgbClr val="FFFFFF"/>
                </a:solidFill>
                <a:effectLst/>
              </a:rPr>
              <a:t>  La pubblicità. Stare, sconvolti, «al passo con</a:t>
            </a:r>
            <a:br>
              <a:rPr kumimoji="0" lang="it-IT" altLang="it-IT" sz="4300" b="0" i="0" u="none" strike="noStrike" cap="none" normalizeH="0" baseline="0" dirty="0">
                <a:ln>
                  <a:noFill/>
                </a:ln>
                <a:solidFill>
                  <a:srgbClr val="FFFFFF"/>
                </a:solidFill>
                <a:effectLst/>
              </a:rPr>
            </a:br>
            <a:r>
              <a:rPr kumimoji="0" lang="it-IT" altLang="it-IT" sz="4300" b="0" i="0" u="none" strike="noStrike" cap="none" normalizeH="0" baseline="0" dirty="0">
                <a:ln>
                  <a:noFill/>
                </a:ln>
                <a:solidFill>
                  <a:srgbClr val="FFFFFF"/>
                </a:solidFill>
                <a:effectLst/>
              </a:rPr>
              <a:t>i Jones» </a:t>
            </a:r>
          </a:p>
          <a:p>
            <a:pPr marL="0" marR="0" lvl="0" indent="0" defTabSz="914400" rtl="0" eaLnBrk="0" fontAlgn="base" latinLnBrk="0" hangingPunct="0">
              <a:lnSpc>
                <a:spcPct val="90000"/>
              </a:lnSpc>
              <a:spcBef>
                <a:spcPct val="0"/>
              </a:spcBef>
              <a:spcAft>
                <a:spcPts val="600"/>
              </a:spcAft>
              <a:buClrTx/>
              <a:buSzTx/>
              <a:buNone/>
              <a:tabLst/>
            </a:pPr>
            <a:r>
              <a:rPr kumimoji="0" lang="it-IT" altLang="it-IT" sz="4300" b="0" i="0" u="none" strike="noStrike" cap="none" normalizeH="0" baseline="0" dirty="0">
                <a:ln>
                  <a:noFill/>
                </a:ln>
                <a:solidFill>
                  <a:srgbClr val="FFFFFF"/>
                </a:solidFill>
                <a:effectLst/>
              </a:rPr>
              <a:t>25.  Telegrafo. L’ormone sociale </a:t>
            </a:r>
          </a:p>
          <a:p>
            <a:pPr marL="0" marR="0" lvl="0" indent="0" defTabSz="914400" rtl="0" eaLnBrk="0" fontAlgn="base" latinLnBrk="0" hangingPunct="0">
              <a:lnSpc>
                <a:spcPct val="90000"/>
              </a:lnSpc>
              <a:spcBef>
                <a:spcPct val="0"/>
              </a:spcBef>
              <a:spcAft>
                <a:spcPts val="600"/>
              </a:spcAft>
              <a:buClrTx/>
              <a:buSzTx/>
              <a:buNone/>
              <a:tabLst/>
            </a:pPr>
            <a:r>
              <a:rPr kumimoji="0" lang="it-IT" altLang="it-IT" sz="4300" b="0" i="0" u="none" strike="noStrike" cap="none" normalizeH="0" baseline="0" dirty="0">
                <a:ln>
                  <a:noFill/>
                </a:ln>
                <a:solidFill>
                  <a:srgbClr val="FFFFFF"/>
                </a:solidFill>
                <a:effectLst/>
              </a:rPr>
              <a:t>27.  Il telefono. Tromba squillante o «simbolo</a:t>
            </a:r>
            <a:br>
              <a:rPr kumimoji="0" lang="it-IT" altLang="it-IT" sz="4300" b="0" i="0" u="none" strike="noStrike" cap="none" normalizeH="0" baseline="0" dirty="0">
                <a:ln>
                  <a:noFill/>
                </a:ln>
                <a:solidFill>
                  <a:srgbClr val="FFFFFF"/>
                </a:solidFill>
                <a:effectLst/>
              </a:rPr>
            </a:br>
            <a:r>
              <a:rPr kumimoji="0" lang="it-IT" altLang="it-IT" sz="4300" b="0" i="0" u="none" strike="noStrike" cap="none" normalizeH="0" baseline="0" dirty="0">
                <a:ln>
                  <a:noFill/>
                </a:ln>
                <a:solidFill>
                  <a:srgbClr val="FFFFFF"/>
                </a:solidFill>
                <a:effectLst/>
              </a:rPr>
              <a:t>tintinnante?» </a:t>
            </a:r>
          </a:p>
          <a:p>
            <a:pPr marL="0" marR="0" lvl="0" indent="0" defTabSz="914400" rtl="0" eaLnBrk="0" fontAlgn="base" latinLnBrk="0" hangingPunct="0">
              <a:lnSpc>
                <a:spcPct val="90000"/>
              </a:lnSpc>
              <a:spcBef>
                <a:spcPct val="0"/>
              </a:spcBef>
              <a:spcAft>
                <a:spcPts val="600"/>
              </a:spcAft>
              <a:buClrTx/>
              <a:buSzTx/>
              <a:buNone/>
              <a:tabLst/>
            </a:pPr>
            <a:r>
              <a:rPr kumimoji="0" lang="it-IT" altLang="it-IT" sz="4300" b="0" i="0" u="none" strike="noStrike" cap="none" normalizeH="0" baseline="0" dirty="0">
                <a:ln>
                  <a:noFill/>
                </a:ln>
                <a:solidFill>
                  <a:srgbClr val="FFFFFF"/>
                </a:solidFill>
                <a:effectLst/>
              </a:rPr>
              <a:t>29.  Cinema. Il mondo in bobina </a:t>
            </a:r>
          </a:p>
          <a:p>
            <a:pPr marL="0" marR="0" lvl="0" indent="0" defTabSz="914400" rtl="0" eaLnBrk="0" fontAlgn="base" latinLnBrk="0" hangingPunct="0">
              <a:lnSpc>
                <a:spcPct val="90000"/>
              </a:lnSpc>
              <a:spcBef>
                <a:spcPct val="0"/>
              </a:spcBef>
              <a:spcAft>
                <a:spcPts val="600"/>
              </a:spcAft>
              <a:buClrTx/>
              <a:buSzTx/>
              <a:buFontTx/>
              <a:buAutoNum type="arabicPeriod" startAt="30"/>
              <a:tabLst/>
            </a:pPr>
            <a:r>
              <a:rPr kumimoji="0" lang="it-IT" altLang="it-IT" sz="4300" b="0" i="0" u="none" strike="noStrike" cap="none" normalizeH="0" baseline="0" dirty="0">
                <a:ln>
                  <a:noFill/>
                </a:ln>
                <a:solidFill>
                  <a:srgbClr val="FFFFFF"/>
                </a:solidFill>
                <a:effectLst/>
              </a:rPr>
              <a:t> Radio. Il tamburo tribale </a:t>
            </a:r>
          </a:p>
          <a:p>
            <a:pPr marL="0" marR="0" lvl="0" indent="0" defTabSz="914400" rtl="0" eaLnBrk="0" fontAlgn="base" latinLnBrk="0" hangingPunct="0">
              <a:lnSpc>
                <a:spcPct val="90000"/>
              </a:lnSpc>
              <a:spcBef>
                <a:spcPct val="0"/>
              </a:spcBef>
              <a:spcAft>
                <a:spcPts val="600"/>
              </a:spcAft>
              <a:buClrTx/>
              <a:buSzTx/>
              <a:buFontTx/>
              <a:buAutoNum type="arabicPeriod" startAt="31"/>
              <a:tabLst/>
            </a:pPr>
            <a:r>
              <a:rPr kumimoji="0" lang="it-IT" altLang="it-IT" sz="4300" b="0" i="0" u="none" strike="noStrike" cap="none" normalizeH="0" baseline="0" dirty="0">
                <a:ln>
                  <a:noFill/>
                </a:ln>
                <a:solidFill>
                  <a:srgbClr val="FFFFFF"/>
                </a:solidFill>
                <a:effectLst/>
              </a:rPr>
              <a:t>  Televisione. Il gigante timido </a:t>
            </a:r>
          </a:p>
          <a:p>
            <a:pPr marL="0" marR="0" lvl="0" indent="0" defTabSz="914400" rtl="0" eaLnBrk="0" fontAlgn="base" latinLnBrk="0" hangingPunct="0">
              <a:lnSpc>
                <a:spcPct val="90000"/>
              </a:lnSpc>
              <a:spcBef>
                <a:spcPct val="0"/>
              </a:spcBef>
              <a:spcAft>
                <a:spcPts val="600"/>
              </a:spcAft>
              <a:buClrTx/>
              <a:buSzTx/>
              <a:buFontTx/>
              <a:buNone/>
              <a:tabLst/>
            </a:pPr>
            <a:endParaRPr kumimoji="0" lang="it-IT" altLang="it-IT" sz="500" b="0" i="0" u="none" strike="noStrike" cap="none" normalizeH="0" baseline="0" dirty="0">
              <a:ln>
                <a:noFill/>
              </a:ln>
              <a:solidFill>
                <a:srgbClr val="FFFFFF"/>
              </a:solidFill>
              <a:effectLst/>
              <a:latin typeface="Arial" panose="020B0604020202020204" pitchFamily="34" charset="0"/>
            </a:endParaRPr>
          </a:p>
        </p:txBody>
      </p:sp>
      <p:sp>
        <p:nvSpPr>
          <p:cNvPr id="5" name="CasellaDiTesto 4">
            <a:extLst>
              <a:ext uri="{FF2B5EF4-FFF2-40B4-BE49-F238E27FC236}">
                <a16:creationId xmlns:a16="http://schemas.microsoft.com/office/drawing/2014/main" id="{C429F469-5FB7-EE80-1EC9-BEC2BBE4C6CA}"/>
              </a:ext>
            </a:extLst>
          </p:cNvPr>
          <p:cNvSpPr txBox="1"/>
          <p:nvPr/>
        </p:nvSpPr>
        <p:spPr>
          <a:xfrm>
            <a:off x="838509" y="2564904"/>
            <a:ext cx="294140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mn-cs"/>
              </a:rPr>
              <a:t>GLI STRUMENTI DEL COMUNICARE</a:t>
            </a:r>
          </a:p>
        </p:txBody>
      </p:sp>
    </p:spTree>
    <p:extLst>
      <p:ext uri="{BB962C8B-B14F-4D97-AF65-F5344CB8AC3E}">
        <p14:creationId xmlns:p14="http://schemas.microsoft.com/office/powerpoint/2010/main" val="128964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AB36389-20D3-1C7B-8E5A-0798D3DD1672}"/>
              </a:ext>
            </a:extLst>
          </p:cNvPr>
          <p:cNvPicPr>
            <a:picLocks noChangeAspect="1"/>
          </p:cNvPicPr>
          <p:nvPr/>
        </p:nvPicPr>
        <p:blipFill rotWithShape="1">
          <a:blip r:embed="rId2"/>
          <a:srcRect t="23800" r="-2" b="15824"/>
          <a:stretch/>
        </p:blipFill>
        <p:spPr>
          <a:xfrm>
            <a:off x="20" y="10"/>
            <a:ext cx="9143980" cy="6857990"/>
          </a:xfrm>
          <a:prstGeom prst="rect">
            <a:avLst/>
          </a:prstGeom>
        </p:spPr>
      </p:pic>
      <p:sp>
        <p:nvSpPr>
          <p:cNvPr id="2" name="Titolo 1">
            <a:extLst>
              <a:ext uri="{FF2B5EF4-FFF2-40B4-BE49-F238E27FC236}">
                <a16:creationId xmlns:a16="http://schemas.microsoft.com/office/drawing/2014/main" id="{EFCA835C-D477-EEA0-DF06-747E7CCD5B45}"/>
              </a:ext>
            </a:extLst>
          </p:cNvPr>
          <p:cNvSpPr>
            <a:spLocks noGrp="1"/>
          </p:cNvSpPr>
          <p:nvPr>
            <p:ph type="title"/>
          </p:nvPr>
        </p:nvSpPr>
        <p:spPr>
          <a:xfrm>
            <a:off x="1200150" y="2386744"/>
            <a:ext cx="67437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a:solidFill>
                  <a:schemeClr val="tx1"/>
                </a:solidFill>
              </a:rPr>
              <a:t>Cos’è</a:t>
            </a:r>
            <a:r>
              <a:rPr lang="en-US" sz="3800" dirty="0">
                <a:solidFill>
                  <a:schemeClr val="tx1"/>
                </a:solidFill>
              </a:rPr>
              <a:t> la </a:t>
            </a:r>
            <a:r>
              <a:rPr lang="en-US" sz="3800">
                <a:solidFill>
                  <a:schemeClr val="tx1"/>
                </a:solidFill>
              </a:rPr>
              <a:t>comunicazione</a:t>
            </a:r>
            <a:r>
              <a:rPr lang="en-US" sz="3800" dirty="0">
                <a:solidFill>
                  <a:schemeClr val="tx1"/>
                </a:solidFill>
              </a:rPr>
              <a:t>?</a:t>
            </a:r>
          </a:p>
        </p:txBody>
      </p:sp>
    </p:spTree>
    <p:extLst>
      <p:ext uri="{BB962C8B-B14F-4D97-AF65-F5344CB8AC3E}">
        <p14:creationId xmlns:p14="http://schemas.microsoft.com/office/powerpoint/2010/main" val="41803904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403172" y="2099144"/>
            <a:ext cx="2708018" cy="2673194"/>
          </a:xfrm>
          <a:noFill/>
          <a:ln>
            <a:solidFill>
              <a:schemeClr val="tx1">
                <a:lumMod val="85000"/>
                <a:lumOff val="15000"/>
              </a:schemeClr>
            </a:solidFill>
          </a:ln>
        </p:spPr>
        <p:txBody>
          <a:bodyPr>
            <a:normAutofit/>
          </a:bodyPr>
          <a:lstStyle/>
          <a:p>
            <a:r>
              <a:rPr lang="it-IT" sz="2100" dirty="0">
                <a:solidFill>
                  <a:schemeClr val="tx1">
                    <a:lumMod val="95000"/>
                    <a:lumOff val="5000"/>
                  </a:schemeClr>
                </a:solidFill>
              </a:rPr>
              <a:t>Filosofia della composizione</a:t>
            </a:r>
            <a:br>
              <a:rPr lang="it-IT" sz="2100" dirty="0">
                <a:solidFill>
                  <a:schemeClr val="tx1">
                    <a:lumMod val="95000"/>
                    <a:lumOff val="5000"/>
                  </a:schemeClr>
                </a:solidFill>
              </a:rPr>
            </a:br>
            <a:r>
              <a:rPr lang="it-IT" sz="2100" dirty="0">
                <a:solidFill>
                  <a:schemeClr val="tx1">
                    <a:lumMod val="95000"/>
                    <a:lumOff val="5000"/>
                  </a:schemeClr>
                </a:solidFill>
              </a:rPr>
              <a:t>Edgar Allan Poe</a:t>
            </a: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contenuto 2"/>
          <p:cNvSpPr>
            <a:spLocks noGrp="1"/>
          </p:cNvSpPr>
          <p:nvPr>
            <p:ph idx="1"/>
          </p:nvPr>
        </p:nvSpPr>
        <p:spPr>
          <a:xfrm>
            <a:off x="3707904" y="260648"/>
            <a:ext cx="5256584" cy="6597352"/>
          </a:xfrm>
        </p:spPr>
        <p:txBody>
          <a:bodyPr anchor="ctr">
            <a:normAutofit lnSpcReduction="10000"/>
          </a:bodyPr>
          <a:lstStyle/>
          <a:p>
            <a:pPr marL="36576" indent="0">
              <a:lnSpc>
                <a:spcPct val="110000"/>
              </a:lnSpc>
              <a:spcBef>
                <a:spcPts val="0"/>
              </a:spcBef>
              <a:buNone/>
            </a:pPr>
            <a:endParaRPr lang="it-IT" sz="1400" dirty="0">
              <a:solidFill>
                <a:schemeClr val="tx1"/>
              </a:solidFill>
            </a:endParaRPr>
          </a:p>
          <a:p>
            <a:pPr marL="36576" indent="0">
              <a:lnSpc>
                <a:spcPct val="110000"/>
              </a:lnSpc>
              <a:spcBef>
                <a:spcPts val="0"/>
              </a:spcBef>
              <a:buNone/>
            </a:pPr>
            <a:r>
              <a:rPr lang="it-IT" sz="1400" dirty="0">
                <a:solidFill>
                  <a:schemeClr val="tx1"/>
                </a:solidFill>
              </a:rPr>
              <a:t>C’è un errore radicale, credo, nel modo usuale di costruire una storia. O la storia offre una tesi, o è suggerita da un incidente del giorno, o, al meglio, l’autore si predispone per lavorare combinando eventi impressionanti che formino soltanto la base della sua narrazione, proponendo, in generale, di colmare con descrizioni, dialoghi o commenti personali qualsiasi crepa nei fatti o nelle azioni che possa evidenziarsi di pagina in pagina.  </a:t>
            </a:r>
          </a:p>
          <a:p>
            <a:pPr marL="36576" indent="0">
              <a:lnSpc>
                <a:spcPct val="110000"/>
              </a:lnSpc>
              <a:spcBef>
                <a:spcPts val="0"/>
              </a:spcBef>
              <a:buNone/>
            </a:pPr>
            <a:r>
              <a:rPr lang="it-IT" sz="1400" b="1" i="1" dirty="0">
                <a:solidFill>
                  <a:schemeClr val="tx1"/>
                </a:solidFill>
              </a:rPr>
              <a:t>Io preferisco cominciare considerando un effetto</a:t>
            </a:r>
            <a:r>
              <a:rPr lang="it-IT" sz="1400" dirty="0">
                <a:solidFill>
                  <a:schemeClr val="tx1"/>
                </a:solidFill>
              </a:rPr>
              <a:t>. Mantenendo sempre in vista l’originalità poiché distorce se stesso chi s’arrischia a fare a meno di una fonte di interesse così ovvia e così facilmente raggiungibile – in primo luogo, dico a me stesso: «Degli innumerevoli effetti, o impressioni, di cui è suscettibile il cuore, l’intelletto, o (più in genere) l’anima, quale dovrò selezionare in questo caso?»</a:t>
            </a:r>
          </a:p>
          <a:p>
            <a:pPr marL="36576" indent="0">
              <a:lnSpc>
                <a:spcPct val="110000"/>
              </a:lnSpc>
              <a:spcBef>
                <a:spcPts val="0"/>
              </a:spcBef>
              <a:buNone/>
            </a:pPr>
            <a:r>
              <a:rPr lang="it-IT" sz="1400" dirty="0">
                <a:solidFill>
                  <a:schemeClr val="tx1"/>
                </a:solidFill>
              </a:rPr>
              <a:t>Gli scrittori, per la maggior parte, – in special modo i poeti – preferiscono dare a intendere che compongono presi da una sorta di magnifica frenesia – un’intuizione estatica – e rabbrividirebbero decisamente all’idea di consentire al pubblico di dare una sbirciata, dietro le scene, alle elaborate e vacillanti crudezze del pensiero – ai veri propositi colti solo all’ultimo istante – agli innumerevoli lampi di un’idea che non è giunta alla maturità di una piena visione – alle fantasie maturate e scartate per disperazione come ingestibili – alle caute scelte e ai cauti rifiuti – alle dolorose cancellature e aggiunte – in una parola, alle ruote e alle ali posticce – ai macchinari per i cambi di scena – alle scale a pioli e alle trappole diaboliche – alle piume di </a:t>
            </a:r>
          </a:p>
          <a:p>
            <a:pPr marL="36576" indent="0">
              <a:lnSpc>
                <a:spcPct val="110000"/>
              </a:lnSpc>
              <a:spcBef>
                <a:spcPts val="0"/>
              </a:spcBef>
              <a:buNone/>
            </a:pPr>
            <a:r>
              <a:rPr lang="it-IT" sz="1400" dirty="0">
                <a:solidFill>
                  <a:schemeClr val="tx1"/>
                </a:solidFill>
              </a:rPr>
              <a:t>gallo, al trucco rosso e alle toppe nere che, nel novantanove per cento dei casi, costituiscono le proprietà dell’</a:t>
            </a:r>
            <a:r>
              <a:rPr lang="it-IT" sz="1400" i="1" dirty="0" err="1">
                <a:solidFill>
                  <a:schemeClr val="tx1"/>
                </a:solidFill>
              </a:rPr>
              <a:t>histrio</a:t>
            </a:r>
            <a:r>
              <a:rPr lang="it-IT" sz="1400" i="1" dirty="0">
                <a:solidFill>
                  <a:schemeClr val="tx1"/>
                </a:solidFill>
              </a:rPr>
              <a:t> letterario</a:t>
            </a:r>
            <a:r>
              <a:rPr lang="it-IT" sz="1400" dirty="0">
                <a:solidFill>
                  <a:schemeClr val="tx1"/>
                </a:solidFill>
              </a:rPr>
              <a:t>. </a:t>
            </a:r>
          </a:p>
          <a:p>
            <a:pPr marL="36576" indent="0" algn="r">
              <a:lnSpc>
                <a:spcPct val="110000"/>
              </a:lnSpc>
              <a:spcBef>
                <a:spcPts val="0"/>
              </a:spcBef>
              <a:buNone/>
            </a:pPr>
            <a:r>
              <a:rPr lang="it-IT" sz="1400" b="1" dirty="0">
                <a:solidFill>
                  <a:schemeClr val="tx1"/>
                </a:solidFill>
              </a:rPr>
              <a:t>Edgar Alla Poe</a:t>
            </a:r>
          </a:p>
          <a:p>
            <a:pPr marL="36576" indent="0">
              <a:lnSpc>
                <a:spcPct val="90000"/>
              </a:lnSpc>
              <a:buNone/>
            </a:pPr>
            <a:endParaRPr lang="it-IT" sz="1100" dirty="0">
              <a:solidFill>
                <a:schemeClr val="tx1"/>
              </a:solidFill>
            </a:endParaRPr>
          </a:p>
          <a:p>
            <a:pPr marL="36576" indent="0">
              <a:lnSpc>
                <a:spcPct val="90000"/>
              </a:lnSpc>
              <a:buNone/>
            </a:pPr>
            <a:endParaRPr lang="it-IT" sz="1100" dirty="0">
              <a:solidFill>
                <a:schemeClr val="tx1"/>
              </a:solidFill>
            </a:endParaRPr>
          </a:p>
        </p:txBody>
      </p:sp>
    </p:spTree>
    <p:extLst>
      <p:ext uri="{BB962C8B-B14F-4D97-AF65-F5344CB8AC3E}">
        <p14:creationId xmlns:p14="http://schemas.microsoft.com/office/powerpoint/2010/main" val="346937297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4" name="Charlie Chaplin e la fabbrica_ Tempi Moderni (1936).mp4" descr="Charlie Chaplin e la fabbrica_ Tempi Moderni (1936).mp4">
            <a:hlinkClick r:id="" action="ppaction://media"/>
            <a:extLst>
              <a:ext uri="{FF2B5EF4-FFF2-40B4-BE49-F238E27FC236}">
                <a16:creationId xmlns:a16="http://schemas.microsoft.com/office/drawing/2014/main" id="{9C261DAE-0DD7-CAD3-04E4-510A85002A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9616" y="1124712"/>
            <a:ext cx="6144767" cy="4608576"/>
          </a:xfrm>
          <a:prstGeom prst="rect">
            <a:avLst/>
          </a:prstGeom>
        </p:spPr>
      </p:pic>
    </p:spTree>
    <p:extLst>
      <p:ext uri="{BB962C8B-B14F-4D97-AF65-F5344CB8AC3E}">
        <p14:creationId xmlns:p14="http://schemas.microsoft.com/office/powerpoint/2010/main" val="59250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Default Theme</Template>
  <TotalTime>1</TotalTime>
  <Words>2843</Words>
  <Application>Microsoft Macintosh PowerPoint</Application>
  <PresentationFormat>Presentazione su schermo (4:3)</PresentationFormat>
  <Paragraphs>115</Paragraphs>
  <Slides>26</Slides>
  <Notes>0</Notes>
  <HiddenSlides>0</HiddenSlides>
  <MMClips>1</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26</vt:i4>
      </vt:variant>
    </vt:vector>
  </HeadingPairs>
  <TitlesOfParts>
    <vt:vector size="35" baseType="lpstr">
      <vt:lpstr>Adobe Arabic</vt:lpstr>
      <vt:lpstr>Arial</vt:lpstr>
      <vt:lpstr>Arial Black</vt:lpstr>
      <vt:lpstr>Calibri</vt:lpstr>
      <vt:lpstr>Courier New</vt:lpstr>
      <vt:lpstr>Garamond</vt:lpstr>
      <vt:lpstr>Gill Sans MT</vt:lpstr>
      <vt:lpstr>Default Theme</vt:lpstr>
      <vt:lpstr>Pacco</vt:lpstr>
      <vt:lpstr>    Sociologia dei media  Tito Vagni t.vagni@unimc.it    </vt:lpstr>
      <vt:lpstr>PROGRAMMA</vt:lpstr>
      <vt:lpstr>MODALITA’ DI VALUTAZIONE</vt:lpstr>
      <vt:lpstr>parziale</vt:lpstr>
      <vt:lpstr>bibliografia</vt:lpstr>
      <vt:lpstr>Presentazione standard di PowerPoint</vt:lpstr>
      <vt:lpstr>Cos’è la comunicazione?</vt:lpstr>
      <vt:lpstr>Filosofia della composizione Edgar Allan Poe</vt:lpstr>
      <vt:lpstr>Presentazione standard di PowerPoint</vt:lpstr>
      <vt:lpstr>Industrializzazione</vt:lpstr>
      <vt:lpstr>Nascita della metropoli e riconfigurazione degli stili di vita </vt:lpstr>
      <vt:lpstr>Presentazione standard di PowerPoint</vt:lpstr>
      <vt:lpstr>Presentazione standard di PowerPoint</vt:lpstr>
      <vt:lpstr>L’intelletto</vt:lpstr>
      <vt:lpstr>Presentazione standard di PowerPoint</vt:lpstr>
      <vt:lpstr>Moda</vt:lpstr>
      <vt:lpstr>Presentazione standard di PowerPoint</vt:lpstr>
      <vt:lpstr>Walter Benjamin</vt:lpstr>
      <vt:lpstr>Presentazione standard di PowerPoint</vt:lpstr>
      <vt:lpstr>Società stretta</vt:lpstr>
      <vt:lpstr>Presentazione standard di PowerPoint</vt:lpstr>
      <vt:lpstr>L’ALTRO E LA LEGGE DELL’OPINIONE</vt:lpstr>
      <vt:lpstr>riconoscimento</vt:lpstr>
      <vt:lpstr>La Città grande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Sociologia dei media  Tito Vagni t.vagni@unimc.it    </dc:title>
  <dc:creator>TITO VAGNI</dc:creator>
  <cp:lastModifiedBy>TITO VAGNI</cp:lastModifiedBy>
  <cp:revision>2</cp:revision>
  <dcterms:created xsi:type="dcterms:W3CDTF">2023-10-11T03:11:47Z</dcterms:created>
  <dcterms:modified xsi:type="dcterms:W3CDTF">2023-10-11T03:13:03Z</dcterms:modified>
</cp:coreProperties>
</file>