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91" r:id="rId2"/>
    <p:sldId id="387" r:id="rId3"/>
    <p:sldId id="440" r:id="rId4"/>
    <p:sldId id="430" r:id="rId5"/>
    <p:sldId id="431" r:id="rId6"/>
    <p:sldId id="389" r:id="rId7"/>
    <p:sldId id="442" r:id="rId8"/>
    <p:sldId id="432" r:id="rId9"/>
    <p:sldId id="437" r:id="rId10"/>
    <p:sldId id="408" r:id="rId11"/>
    <p:sldId id="436" r:id="rId12"/>
    <p:sldId id="466" r:id="rId13"/>
    <p:sldId id="409" r:id="rId14"/>
    <p:sldId id="410" r:id="rId15"/>
    <p:sldId id="411" r:id="rId16"/>
    <p:sldId id="412" r:id="rId17"/>
    <p:sldId id="413" r:id="rId18"/>
    <p:sldId id="415" r:id="rId19"/>
    <p:sldId id="465"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QEvRt7bl70Jyz/bohuSPg==" hashData="9Be8tatRlRPZZUQfL5DZnerR22AwmmOHYmEqIEHm3gIJnOZSCK3VCOxIflI/Wn6WZ+PpoZ/KL2Bcw+QRuIpItQ=="/>
  <p:extLst>
    <p:ext uri="{521415D9-36F7-43E2-AB2F-B90AF26B5E84}">
      <p14:sectionLst xmlns:p14="http://schemas.microsoft.com/office/powerpoint/2010/main">
        <p14:section name="Sezione predefinita" id="{243C0FA3-EDEA-40C6-BF0C-BE6C17CF125C}">
          <p14:sldIdLst>
            <p14:sldId id="391"/>
            <p14:sldId id="387"/>
            <p14:sldId id="440"/>
            <p14:sldId id="430"/>
            <p14:sldId id="431"/>
            <p14:sldId id="389"/>
            <p14:sldId id="442"/>
            <p14:sldId id="432"/>
            <p14:sldId id="437"/>
            <p14:sldId id="408"/>
            <p14:sldId id="436"/>
            <p14:sldId id="466"/>
            <p14:sldId id="409"/>
            <p14:sldId id="410"/>
            <p14:sldId id="411"/>
            <p14:sldId id="412"/>
            <p14:sldId id="413"/>
            <p14:sldId id="415"/>
            <p14:sldId id="4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0" autoAdjust="0"/>
    <p:restoredTop sz="94660"/>
  </p:normalViewPr>
  <p:slideViewPr>
    <p:cSldViewPr snapToGrid="0">
      <p:cViewPr varScale="1">
        <p:scale>
          <a:sx n="113" d="100"/>
          <a:sy n="113" d="100"/>
        </p:scale>
        <p:origin x="2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7D3A46-57EF-4B09-9E42-FD31C56C0AD5}"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186E6F14-1614-44A8-86B8-4CD6753B0FE4}">
      <dgm:prSet custT="1"/>
      <dgm:spPr/>
      <dgm:t>
        <a:bodyPr/>
        <a:lstStyle/>
        <a:p>
          <a:r>
            <a:rPr lang="en-US" sz="1400" b="1" dirty="0"/>
            <a:t>«</a:t>
          </a:r>
          <a:r>
            <a:rPr lang="en-US" sz="1400" b="1" dirty="0" err="1"/>
            <a:t>C’è</a:t>
          </a:r>
          <a:r>
            <a:rPr lang="en-US" sz="1400" b="1" dirty="0"/>
            <a:t> un principio base </a:t>
          </a:r>
          <a:r>
            <a:rPr lang="en-US" sz="1400" b="1" dirty="0" err="1"/>
            <a:t>che</a:t>
          </a:r>
          <a:r>
            <a:rPr lang="en-US" sz="1400" b="1" dirty="0"/>
            <a:t> distingue un medium </a:t>
          </a:r>
          <a:r>
            <a:rPr lang="en-US" sz="1400" b="1" dirty="0" err="1"/>
            <a:t>caldo</a:t>
          </a:r>
          <a:r>
            <a:rPr lang="en-US" sz="1400" b="1" dirty="0"/>
            <a:t> come la radio o il cinema, da un medium freddo come il </a:t>
          </a:r>
          <a:r>
            <a:rPr lang="en-US" sz="1400" b="1" dirty="0" err="1"/>
            <a:t>telefono</a:t>
          </a:r>
          <a:r>
            <a:rPr lang="en-US" sz="1400" b="1" dirty="0"/>
            <a:t> o la tv. </a:t>
          </a:r>
          <a:r>
            <a:rPr lang="en-US" sz="1400" b="1" dirty="0" err="1"/>
            <a:t>È</a:t>
          </a:r>
          <a:r>
            <a:rPr lang="en-US" sz="1400" b="1" dirty="0"/>
            <a:t> </a:t>
          </a:r>
          <a:r>
            <a:rPr lang="en-US" sz="1400" b="1" dirty="0" err="1"/>
            <a:t>caldo</a:t>
          </a:r>
          <a:r>
            <a:rPr lang="en-US" sz="1400" b="1" dirty="0"/>
            <a:t> il medium </a:t>
          </a:r>
          <a:r>
            <a:rPr lang="en-US" sz="1400" b="1" dirty="0" err="1"/>
            <a:t>che</a:t>
          </a:r>
          <a:r>
            <a:rPr lang="en-US" sz="1400" b="1" dirty="0"/>
            <a:t> </a:t>
          </a:r>
          <a:r>
            <a:rPr lang="en-US" sz="1400" b="1" dirty="0" err="1"/>
            <a:t>estende</a:t>
          </a:r>
          <a:r>
            <a:rPr lang="en-US" sz="1400" b="1" dirty="0"/>
            <a:t> un </a:t>
          </a:r>
          <a:r>
            <a:rPr lang="en-US" sz="1400" b="1" dirty="0" err="1"/>
            <a:t>unico</a:t>
          </a:r>
          <a:r>
            <a:rPr lang="en-US" sz="1400" b="1" dirty="0"/>
            <a:t> senso </a:t>
          </a:r>
          <a:r>
            <a:rPr lang="en-US" sz="1400" b="1" dirty="0" err="1"/>
            <a:t>fino</a:t>
          </a:r>
          <a:r>
            <a:rPr lang="en-US" sz="1400" b="1" dirty="0"/>
            <a:t> a </a:t>
          </a:r>
          <a:r>
            <a:rPr lang="en-US" sz="1400" b="1" dirty="0" err="1"/>
            <a:t>un’alta</a:t>
          </a:r>
          <a:r>
            <a:rPr lang="en-US" sz="1400" b="1" dirty="0"/>
            <a:t> </a:t>
          </a:r>
          <a:r>
            <a:rPr lang="en-US" sz="1400" b="1" dirty="0" err="1"/>
            <a:t>definizione</a:t>
          </a:r>
          <a:r>
            <a:rPr lang="en-US" sz="1400" b="1" dirty="0"/>
            <a:t>: </a:t>
          </a:r>
          <a:r>
            <a:rPr lang="en-US" sz="1400" b="1" dirty="0" err="1"/>
            <a:t>fino</a:t>
          </a:r>
          <a:r>
            <a:rPr lang="en-US" sz="1400" b="1" dirty="0"/>
            <a:t> </a:t>
          </a:r>
          <a:r>
            <a:rPr lang="en-US" sz="1400" b="1" dirty="0" err="1"/>
            <a:t>alla</a:t>
          </a:r>
          <a:r>
            <a:rPr lang="en-US" sz="1400" b="1" dirty="0"/>
            <a:t> </a:t>
          </a:r>
          <a:r>
            <a:rPr lang="en-US" sz="1400" b="1" dirty="0" err="1"/>
            <a:t>stato</a:t>
          </a:r>
          <a:r>
            <a:rPr lang="en-US" sz="1400" b="1" dirty="0"/>
            <a:t>, </a:t>
          </a:r>
          <a:r>
            <a:rPr lang="en-US" sz="1400" b="1" dirty="0" err="1"/>
            <a:t>cioè</a:t>
          </a:r>
          <a:r>
            <a:rPr lang="en-US" sz="1400" b="1" dirty="0"/>
            <a:t>, in cui </a:t>
          </a:r>
          <a:r>
            <a:rPr lang="en-US" sz="1400" b="1" dirty="0" err="1"/>
            <a:t>si</a:t>
          </a:r>
          <a:r>
            <a:rPr lang="en-US" sz="1400" b="1" dirty="0"/>
            <a:t> </a:t>
          </a:r>
          <a:r>
            <a:rPr lang="en-US" sz="1400" b="1" dirty="0" err="1"/>
            <a:t>è</a:t>
          </a:r>
          <a:r>
            <a:rPr lang="en-US" sz="1400" b="1" dirty="0"/>
            <a:t> </a:t>
          </a:r>
          <a:r>
            <a:rPr lang="en-US" sz="1400" b="1" dirty="0" err="1"/>
            <a:t>abbondantemente</a:t>
          </a:r>
          <a:r>
            <a:rPr lang="en-US" sz="1400" b="1" dirty="0"/>
            <a:t> </a:t>
          </a:r>
          <a:r>
            <a:rPr lang="en-US" sz="1400" b="1" dirty="0" err="1"/>
            <a:t>colmi</a:t>
          </a:r>
          <a:r>
            <a:rPr lang="en-US" sz="1400" b="1" dirty="0"/>
            <a:t> di </a:t>
          </a:r>
          <a:r>
            <a:rPr lang="en-US" sz="1400" b="1" dirty="0" err="1"/>
            <a:t>dati</a:t>
          </a:r>
          <a:r>
            <a:rPr lang="en-US" sz="1400" b="1" dirty="0"/>
            <a:t>»</a:t>
          </a:r>
          <a:endParaRPr lang="en-US" sz="1400" dirty="0"/>
        </a:p>
      </dgm:t>
    </dgm:pt>
    <dgm:pt modelId="{A6960A71-FD69-4239-B630-3B0EFC64D8CB}" type="parTrans" cxnId="{D3236DB5-D774-4D08-A62D-48A55DEFFF4E}">
      <dgm:prSet/>
      <dgm:spPr/>
      <dgm:t>
        <a:bodyPr/>
        <a:lstStyle/>
        <a:p>
          <a:endParaRPr lang="en-US"/>
        </a:p>
      </dgm:t>
    </dgm:pt>
    <dgm:pt modelId="{58A7AB46-0BB8-4D45-A369-E7279A18BB63}" type="sibTrans" cxnId="{D3236DB5-D774-4D08-A62D-48A55DEFFF4E}">
      <dgm:prSet/>
      <dgm:spPr/>
      <dgm:t>
        <a:bodyPr/>
        <a:lstStyle/>
        <a:p>
          <a:endParaRPr lang="en-US"/>
        </a:p>
      </dgm:t>
    </dgm:pt>
    <dgm:pt modelId="{B7CE6232-4B34-4D84-9CB7-775E7E63902B}">
      <dgm:prSet custT="1"/>
      <dgm:spPr/>
      <dgm:t>
        <a:bodyPr/>
        <a:lstStyle/>
        <a:p>
          <a:r>
            <a:rPr lang="en-US" sz="1400" b="1" dirty="0"/>
            <a:t>«la forma </a:t>
          </a:r>
          <a:r>
            <a:rPr lang="en-US" sz="1400" b="1" dirty="0" err="1"/>
            <a:t>calda</a:t>
          </a:r>
          <a:r>
            <a:rPr lang="en-US" sz="1400" b="1" dirty="0"/>
            <a:t> </a:t>
          </a:r>
          <a:r>
            <a:rPr lang="en-US" sz="1400" b="1" dirty="0" err="1"/>
            <a:t>esclude</a:t>
          </a:r>
          <a:r>
            <a:rPr lang="en-US" sz="1400" b="1" dirty="0"/>
            <a:t>, la forma </a:t>
          </a:r>
          <a:r>
            <a:rPr lang="en-US" sz="1400" b="1" dirty="0" err="1"/>
            <a:t>fredda</a:t>
          </a:r>
          <a:r>
            <a:rPr lang="en-US" sz="1400" b="1" dirty="0"/>
            <a:t> include»</a:t>
          </a:r>
          <a:endParaRPr lang="en-US" sz="1400" dirty="0"/>
        </a:p>
      </dgm:t>
    </dgm:pt>
    <dgm:pt modelId="{04EA4484-3ACD-4144-B178-60BDD16C1C20}" type="parTrans" cxnId="{80E992AC-EBA7-48DD-8D1D-529B215CFC24}">
      <dgm:prSet/>
      <dgm:spPr/>
      <dgm:t>
        <a:bodyPr/>
        <a:lstStyle/>
        <a:p>
          <a:endParaRPr lang="en-US"/>
        </a:p>
      </dgm:t>
    </dgm:pt>
    <dgm:pt modelId="{2B50A21A-BCF4-4683-B9F5-AB23B0B6F3ED}" type="sibTrans" cxnId="{80E992AC-EBA7-48DD-8D1D-529B215CFC24}">
      <dgm:prSet/>
      <dgm:spPr/>
      <dgm:t>
        <a:bodyPr/>
        <a:lstStyle/>
        <a:p>
          <a:endParaRPr lang="en-US"/>
        </a:p>
      </dgm:t>
    </dgm:pt>
    <dgm:pt modelId="{3F3FD403-EC4E-4D03-9FE6-708726141FF2}">
      <dgm:prSet custT="1"/>
      <dgm:spPr/>
      <dgm:t>
        <a:bodyPr/>
        <a:lstStyle/>
        <a:p>
          <a:r>
            <a:rPr lang="en-US" sz="1400" b="1" dirty="0"/>
            <a:t>«il </a:t>
          </a:r>
          <a:r>
            <a:rPr lang="en-US" sz="1400" b="1" dirty="0" err="1"/>
            <a:t>riscaldamento</a:t>
          </a:r>
          <a:r>
            <a:rPr lang="en-US" sz="1400" b="1" dirty="0"/>
            <a:t> di un </a:t>
          </a:r>
          <a:r>
            <a:rPr lang="en-US" sz="1400" b="1" dirty="0" err="1"/>
            <a:t>unico</a:t>
          </a:r>
          <a:r>
            <a:rPr lang="en-US" sz="1400" b="1" dirty="0"/>
            <a:t> senso </a:t>
          </a:r>
          <a:r>
            <a:rPr lang="en-US" sz="1400" b="1" dirty="0" err="1"/>
            <a:t>tende</a:t>
          </a:r>
          <a:r>
            <a:rPr lang="en-US" sz="1400" b="1" dirty="0"/>
            <a:t> a </a:t>
          </a:r>
          <a:r>
            <a:rPr lang="en-US" sz="1400" b="1" dirty="0" err="1"/>
            <a:t>produrre</a:t>
          </a:r>
          <a:r>
            <a:rPr lang="en-US" sz="1400" b="1" dirty="0"/>
            <a:t> </a:t>
          </a:r>
          <a:r>
            <a:rPr lang="en-US" sz="1400" b="1" dirty="0" err="1"/>
            <a:t>ipnosi</a:t>
          </a:r>
          <a:r>
            <a:rPr lang="en-US" sz="1400" b="1" dirty="0"/>
            <a:t> </a:t>
          </a:r>
          <a:r>
            <a:rPr lang="en-US" sz="1400" b="1" dirty="0" err="1"/>
            <a:t>mentre</a:t>
          </a:r>
          <a:r>
            <a:rPr lang="en-US" sz="1400" b="1" dirty="0"/>
            <a:t> il </a:t>
          </a:r>
          <a:r>
            <a:rPr lang="en-US" sz="1400" b="1" dirty="0" err="1"/>
            <a:t>raffreddamento</a:t>
          </a:r>
          <a:r>
            <a:rPr lang="en-US" sz="1400" b="1" dirty="0"/>
            <a:t> di tutti </a:t>
          </a:r>
          <a:r>
            <a:rPr lang="en-US" sz="1400" b="1" dirty="0" err="1"/>
            <a:t>i</a:t>
          </a:r>
          <a:r>
            <a:rPr lang="en-US" sz="1400" b="1" dirty="0"/>
            <a:t> sensi </a:t>
          </a:r>
          <a:r>
            <a:rPr lang="en-US" sz="1400" b="1" dirty="0" err="1"/>
            <a:t>tende</a:t>
          </a:r>
          <a:r>
            <a:rPr lang="en-US" sz="1400" b="1" dirty="0"/>
            <a:t> a </a:t>
          </a:r>
          <a:r>
            <a:rPr lang="en-US" sz="1400" b="1" dirty="0" err="1"/>
            <a:t>sfociare</a:t>
          </a:r>
          <a:r>
            <a:rPr lang="en-US" sz="1400" b="1" dirty="0"/>
            <a:t> </a:t>
          </a:r>
          <a:r>
            <a:rPr lang="en-US" sz="1400" b="1" dirty="0" err="1"/>
            <a:t>nell’allucinazione</a:t>
          </a:r>
          <a:r>
            <a:rPr lang="en-US" sz="1400" b="1" dirty="0"/>
            <a:t>»</a:t>
          </a:r>
          <a:endParaRPr lang="en-US" sz="1400" dirty="0"/>
        </a:p>
      </dgm:t>
    </dgm:pt>
    <dgm:pt modelId="{4179A850-253E-4BE8-AB71-599366B37356}" type="parTrans" cxnId="{70487340-4F7C-46C4-B804-EE409296B2A0}">
      <dgm:prSet/>
      <dgm:spPr/>
      <dgm:t>
        <a:bodyPr/>
        <a:lstStyle/>
        <a:p>
          <a:endParaRPr lang="en-US"/>
        </a:p>
      </dgm:t>
    </dgm:pt>
    <dgm:pt modelId="{F4B60E12-6442-4F1D-908E-5AEF12655C00}" type="sibTrans" cxnId="{70487340-4F7C-46C4-B804-EE409296B2A0}">
      <dgm:prSet/>
      <dgm:spPr/>
      <dgm:t>
        <a:bodyPr/>
        <a:lstStyle/>
        <a:p>
          <a:endParaRPr lang="en-US"/>
        </a:p>
      </dgm:t>
    </dgm:pt>
    <dgm:pt modelId="{97BA3FBF-3D6B-48D7-9520-6A4AAA685FD0}">
      <dgm:prSet custT="1"/>
      <dgm:spPr/>
      <dgm:t>
        <a:bodyPr/>
        <a:lstStyle/>
        <a:p>
          <a:r>
            <a:rPr lang="en-US" sz="1400" b="1" dirty="0"/>
            <a:t>«</a:t>
          </a:r>
          <a:r>
            <a:rPr lang="en-US" sz="1400" b="1" dirty="0" err="1"/>
            <a:t>L’interesse</a:t>
          </a:r>
          <a:r>
            <a:rPr lang="en-US" sz="1400" b="1" dirty="0"/>
            <a:t>  per </a:t>
          </a:r>
          <a:r>
            <a:rPr lang="en-US" sz="1400" b="1" dirty="0" err="1"/>
            <a:t>l’effetto</a:t>
          </a:r>
          <a:r>
            <a:rPr lang="en-US" sz="1400" b="1" dirty="0"/>
            <a:t> </a:t>
          </a:r>
          <a:r>
            <a:rPr lang="en-US" sz="1400" b="1" dirty="0" err="1"/>
            <a:t>anziché</a:t>
          </a:r>
          <a:r>
            <a:rPr lang="en-US" sz="1400" b="1" dirty="0"/>
            <a:t> per il </a:t>
          </a:r>
          <a:r>
            <a:rPr lang="en-US" sz="1400" b="1" dirty="0" err="1"/>
            <a:t>significato</a:t>
          </a:r>
          <a:r>
            <a:rPr lang="en-US" sz="1400" b="1" dirty="0"/>
            <a:t> </a:t>
          </a:r>
          <a:r>
            <a:rPr lang="en-US" sz="1400" b="1" dirty="0" err="1"/>
            <a:t>è</a:t>
          </a:r>
          <a:r>
            <a:rPr lang="en-US" sz="1400" b="1" dirty="0"/>
            <a:t> </a:t>
          </a:r>
          <a:r>
            <a:rPr lang="en-US" sz="1400" b="1" dirty="0" err="1"/>
            <a:t>una</a:t>
          </a:r>
          <a:r>
            <a:rPr lang="en-US" sz="1400" b="1" dirty="0"/>
            <a:t> </a:t>
          </a:r>
          <a:r>
            <a:rPr lang="en-US" sz="1400" b="1" dirty="0" err="1"/>
            <a:t>novità</a:t>
          </a:r>
          <a:r>
            <a:rPr lang="en-US" sz="1400" b="1" dirty="0"/>
            <a:t> </a:t>
          </a:r>
          <a:r>
            <a:rPr lang="en-US" sz="1400" b="1" dirty="0" err="1"/>
            <a:t>fondamentale</a:t>
          </a:r>
          <a:r>
            <a:rPr lang="en-US" sz="1400" b="1" dirty="0"/>
            <a:t> </a:t>
          </a:r>
          <a:r>
            <a:rPr lang="en-US" sz="1400" b="1" dirty="0" err="1"/>
            <a:t>dell’era</a:t>
          </a:r>
          <a:r>
            <a:rPr lang="en-US" sz="1400" b="1" dirty="0"/>
            <a:t> </a:t>
          </a:r>
          <a:r>
            <a:rPr lang="en-US" sz="1400" b="1" dirty="0" err="1"/>
            <a:t>elettrica</a:t>
          </a:r>
          <a:r>
            <a:rPr lang="en-US" sz="1400" b="1" dirty="0"/>
            <a:t> in </a:t>
          </a:r>
          <a:r>
            <a:rPr lang="en-US" sz="1400" b="1" dirty="0" err="1"/>
            <a:t>quanto</a:t>
          </a:r>
          <a:r>
            <a:rPr lang="en-US" sz="1400" b="1" dirty="0"/>
            <a:t> </a:t>
          </a:r>
          <a:r>
            <a:rPr lang="en-US" sz="1400" b="1" dirty="0" err="1"/>
            <a:t>l’effetto</a:t>
          </a:r>
          <a:r>
            <a:rPr lang="en-US" sz="1400" b="1" dirty="0"/>
            <a:t> </a:t>
          </a:r>
          <a:r>
            <a:rPr lang="en-US" sz="1400" b="1" dirty="0" err="1"/>
            <a:t>mette</a:t>
          </a:r>
          <a:r>
            <a:rPr lang="en-US" sz="1400" b="1" dirty="0"/>
            <a:t> in </a:t>
          </a:r>
          <a:r>
            <a:rPr lang="it-IT" sz="1400" b="1" noProof="0" dirty="0"/>
            <a:t>gioco</a:t>
          </a:r>
          <a:r>
            <a:rPr lang="en-US" sz="1400" b="1" dirty="0"/>
            <a:t> la </a:t>
          </a:r>
          <a:r>
            <a:rPr lang="en-US" sz="1400" b="1" dirty="0" err="1"/>
            <a:t>situazione</a:t>
          </a:r>
          <a:r>
            <a:rPr lang="en-US" sz="1400" b="1" dirty="0"/>
            <a:t> </a:t>
          </a:r>
          <a:r>
            <a:rPr lang="en-US" sz="1400" b="1" dirty="0" err="1"/>
            <a:t>totale</a:t>
          </a:r>
          <a:r>
            <a:rPr lang="en-US" sz="1400" b="1" dirty="0"/>
            <a:t> e non un solo </a:t>
          </a:r>
          <a:r>
            <a:rPr lang="en-US" sz="1400" b="1" dirty="0" err="1"/>
            <a:t>livello</a:t>
          </a:r>
          <a:r>
            <a:rPr lang="en-US" sz="1400" b="1" dirty="0"/>
            <a:t> di </a:t>
          </a:r>
          <a:r>
            <a:rPr lang="en-US" sz="1400" b="1" dirty="0" err="1"/>
            <a:t>informazione</a:t>
          </a:r>
          <a:r>
            <a:rPr lang="en-US" sz="1400" b="1" dirty="0"/>
            <a:t>»</a:t>
          </a:r>
          <a:endParaRPr lang="en-US" sz="1400" dirty="0"/>
        </a:p>
      </dgm:t>
    </dgm:pt>
    <dgm:pt modelId="{CC99F889-6A2C-4CAF-B4AD-43BE7B535D08}" type="parTrans" cxnId="{2D25D269-4932-451A-90A0-BA1E4D9A474F}">
      <dgm:prSet/>
      <dgm:spPr/>
      <dgm:t>
        <a:bodyPr/>
        <a:lstStyle/>
        <a:p>
          <a:endParaRPr lang="en-US"/>
        </a:p>
      </dgm:t>
    </dgm:pt>
    <dgm:pt modelId="{07CE5CF7-F9B1-4559-9A5F-5936B977A375}" type="sibTrans" cxnId="{2D25D269-4932-451A-90A0-BA1E4D9A474F}">
      <dgm:prSet/>
      <dgm:spPr/>
      <dgm:t>
        <a:bodyPr/>
        <a:lstStyle/>
        <a:p>
          <a:endParaRPr lang="en-US"/>
        </a:p>
      </dgm:t>
    </dgm:pt>
    <dgm:pt modelId="{83717E5B-BB97-2A41-B487-8A49577C9D19}" type="pres">
      <dgm:prSet presAssocID="{967D3A46-57EF-4B09-9E42-FD31C56C0AD5}" presName="linear" presStyleCnt="0">
        <dgm:presLayoutVars>
          <dgm:animLvl val="lvl"/>
          <dgm:resizeHandles val="exact"/>
        </dgm:presLayoutVars>
      </dgm:prSet>
      <dgm:spPr/>
    </dgm:pt>
    <dgm:pt modelId="{39A74C13-18DA-0B42-B7A5-C1B836077819}" type="pres">
      <dgm:prSet presAssocID="{186E6F14-1614-44A8-86B8-4CD6753B0FE4}" presName="parentText" presStyleLbl="node1" presStyleIdx="0" presStyleCnt="4" custScaleY="138072">
        <dgm:presLayoutVars>
          <dgm:chMax val="0"/>
          <dgm:bulletEnabled val="1"/>
        </dgm:presLayoutVars>
      </dgm:prSet>
      <dgm:spPr/>
    </dgm:pt>
    <dgm:pt modelId="{AA61AD4D-B4B8-D845-BE97-1054FDF9252B}" type="pres">
      <dgm:prSet presAssocID="{58A7AB46-0BB8-4D45-A369-E7279A18BB63}" presName="spacer" presStyleCnt="0"/>
      <dgm:spPr/>
    </dgm:pt>
    <dgm:pt modelId="{E35CFE6D-45F9-A448-8B8B-462BD8E4AE13}" type="pres">
      <dgm:prSet presAssocID="{B7CE6232-4B34-4D84-9CB7-775E7E63902B}" presName="parentText" presStyleLbl="node1" presStyleIdx="1" presStyleCnt="4" custScaleY="53369">
        <dgm:presLayoutVars>
          <dgm:chMax val="0"/>
          <dgm:bulletEnabled val="1"/>
        </dgm:presLayoutVars>
      </dgm:prSet>
      <dgm:spPr/>
    </dgm:pt>
    <dgm:pt modelId="{DA7F0445-A7AD-B34B-9D5E-817842EBB0DA}" type="pres">
      <dgm:prSet presAssocID="{2B50A21A-BCF4-4683-B9F5-AB23B0B6F3ED}" presName="spacer" presStyleCnt="0"/>
      <dgm:spPr/>
    </dgm:pt>
    <dgm:pt modelId="{E40B5654-92E7-7F46-B7CC-37CF40268116}" type="pres">
      <dgm:prSet presAssocID="{3F3FD403-EC4E-4D03-9FE6-708726141FF2}" presName="parentText" presStyleLbl="node1" presStyleIdx="2" presStyleCnt="4" custScaleY="66607">
        <dgm:presLayoutVars>
          <dgm:chMax val="0"/>
          <dgm:bulletEnabled val="1"/>
        </dgm:presLayoutVars>
      </dgm:prSet>
      <dgm:spPr/>
    </dgm:pt>
    <dgm:pt modelId="{3D594160-2A69-2543-B25A-EB2B257650E1}" type="pres">
      <dgm:prSet presAssocID="{F4B60E12-6442-4F1D-908E-5AEF12655C00}" presName="spacer" presStyleCnt="0"/>
      <dgm:spPr/>
    </dgm:pt>
    <dgm:pt modelId="{ED081E93-BFE5-B34D-BBE7-903776FA0157}" type="pres">
      <dgm:prSet presAssocID="{97BA3FBF-3D6B-48D7-9520-6A4AAA685FD0}" presName="parentText" presStyleLbl="node1" presStyleIdx="3" presStyleCnt="4" custScaleY="107519">
        <dgm:presLayoutVars>
          <dgm:chMax val="0"/>
          <dgm:bulletEnabled val="1"/>
        </dgm:presLayoutVars>
      </dgm:prSet>
      <dgm:spPr/>
    </dgm:pt>
  </dgm:ptLst>
  <dgm:cxnLst>
    <dgm:cxn modelId="{5EC37F3D-44A4-3849-A724-AD8CE92E2777}" type="presOf" srcId="{186E6F14-1614-44A8-86B8-4CD6753B0FE4}" destId="{39A74C13-18DA-0B42-B7A5-C1B836077819}" srcOrd="0" destOrd="0" presId="urn:microsoft.com/office/officeart/2005/8/layout/vList2"/>
    <dgm:cxn modelId="{70487340-4F7C-46C4-B804-EE409296B2A0}" srcId="{967D3A46-57EF-4B09-9E42-FD31C56C0AD5}" destId="{3F3FD403-EC4E-4D03-9FE6-708726141FF2}" srcOrd="2" destOrd="0" parTransId="{4179A850-253E-4BE8-AB71-599366B37356}" sibTransId="{F4B60E12-6442-4F1D-908E-5AEF12655C00}"/>
    <dgm:cxn modelId="{2D25D269-4932-451A-90A0-BA1E4D9A474F}" srcId="{967D3A46-57EF-4B09-9E42-FD31C56C0AD5}" destId="{97BA3FBF-3D6B-48D7-9520-6A4AAA685FD0}" srcOrd="3" destOrd="0" parTransId="{CC99F889-6A2C-4CAF-B4AD-43BE7B535D08}" sibTransId="{07CE5CF7-F9B1-4559-9A5F-5936B977A375}"/>
    <dgm:cxn modelId="{8C180D70-EBE7-5945-A36C-8C63CE3381A7}" type="presOf" srcId="{3F3FD403-EC4E-4D03-9FE6-708726141FF2}" destId="{E40B5654-92E7-7F46-B7CC-37CF40268116}" srcOrd="0" destOrd="0" presId="urn:microsoft.com/office/officeart/2005/8/layout/vList2"/>
    <dgm:cxn modelId="{E09A6D8C-2BFB-4243-9434-CACA5B62936C}" type="presOf" srcId="{967D3A46-57EF-4B09-9E42-FD31C56C0AD5}" destId="{83717E5B-BB97-2A41-B487-8A49577C9D19}" srcOrd="0" destOrd="0" presId="urn:microsoft.com/office/officeart/2005/8/layout/vList2"/>
    <dgm:cxn modelId="{80E992AC-EBA7-48DD-8D1D-529B215CFC24}" srcId="{967D3A46-57EF-4B09-9E42-FD31C56C0AD5}" destId="{B7CE6232-4B34-4D84-9CB7-775E7E63902B}" srcOrd="1" destOrd="0" parTransId="{04EA4484-3ACD-4144-B178-60BDD16C1C20}" sibTransId="{2B50A21A-BCF4-4683-B9F5-AB23B0B6F3ED}"/>
    <dgm:cxn modelId="{0FE2A4AE-864A-3045-94FE-15FF4EB321EC}" type="presOf" srcId="{97BA3FBF-3D6B-48D7-9520-6A4AAA685FD0}" destId="{ED081E93-BFE5-B34D-BBE7-903776FA0157}" srcOrd="0" destOrd="0" presId="urn:microsoft.com/office/officeart/2005/8/layout/vList2"/>
    <dgm:cxn modelId="{D3236DB5-D774-4D08-A62D-48A55DEFFF4E}" srcId="{967D3A46-57EF-4B09-9E42-FD31C56C0AD5}" destId="{186E6F14-1614-44A8-86B8-4CD6753B0FE4}" srcOrd="0" destOrd="0" parTransId="{A6960A71-FD69-4239-B630-3B0EFC64D8CB}" sibTransId="{58A7AB46-0BB8-4D45-A369-E7279A18BB63}"/>
    <dgm:cxn modelId="{7DCA6FDA-FBF1-C74A-8FF6-D81FA02F1DE2}" type="presOf" srcId="{B7CE6232-4B34-4D84-9CB7-775E7E63902B}" destId="{E35CFE6D-45F9-A448-8B8B-462BD8E4AE13}" srcOrd="0" destOrd="0" presId="urn:microsoft.com/office/officeart/2005/8/layout/vList2"/>
    <dgm:cxn modelId="{990E72DE-20AC-8B48-B622-919FC1FAE863}" type="presParOf" srcId="{83717E5B-BB97-2A41-B487-8A49577C9D19}" destId="{39A74C13-18DA-0B42-B7A5-C1B836077819}" srcOrd="0" destOrd="0" presId="urn:microsoft.com/office/officeart/2005/8/layout/vList2"/>
    <dgm:cxn modelId="{0D7B975D-D432-9440-B85E-798E49DA6850}" type="presParOf" srcId="{83717E5B-BB97-2A41-B487-8A49577C9D19}" destId="{AA61AD4D-B4B8-D845-BE97-1054FDF9252B}" srcOrd="1" destOrd="0" presId="urn:microsoft.com/office/officeart/2005/8/layout/vList2"/>
    <dgm:cxn modelId="{65C480A5-EF7F-B649-BF19-ACB00CBC73FB}" type="presParOf" srcId="{83717E5B-BB97-2A41-B487-8A49577C9D19}" destId="{E35CFE6D-45F9-A448-8B8B-462BD8E4AE13}" srcOrd="2" destOrd="0" presId="urn:microsoft.com/office/officeart/2005/8/layout/vList2"/>
    <dgm:cxn modelId="{3572830D-61C9-244D-B85B-E91961D241B5}" type="presParOf" srcId="{83717E5B-BB97-2A41-B487-8A49577C9D19}" destId="{DA7F0445-A7AD-B34B-9D5E-817842EBB0DA}" srcOrd="3" destOrd="0" presId="urn:microsoft.com/office/officeart/2005/8/layout/vList2"/>
    <dgm:cxn modelId="{94ED33B9-8FCE-2F40-B62C-B575A918B58F}" type="presParOf" srcId="{83717E5B-BB97-2A41-B487-8A49577C9D19}" destId="{E40B5654-92E7-7F46-B7CC-37CF40268116}" srcOrd="4" destOrd="0" presId="urn:microsoft.com/office/officeart/2005/8/layout/vList2"/>
    <dgm:cxn modelId="{89525B54-6475-E640-A75C-DE6FAA80A86C}" type="presParOf" srcId="{83717E5B-BB97-2A41-B487-8A49577C9D19}" destId="{3D594160-2A69-2543-B25A-EB2B257650E1}" srcOrd="5" destOrd="0" presId="urn:microsoft.com/office/officeart/2005/8/layout/vList2"/>
    <dgm:cxn modelId="{6B14CED5-93A0-5646-8EC9-E2D7C7589A80}" type="presParOf" srcId="{83717E5B-BB97-2A41-B487-8A49577C9D19}" destId="{ED081E93-BFE5-B34D-BBE7-903776FA015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F785C0-E95D-4CC2-B91D-6FE3E7E4B43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14DECE01-EBA3-4404-9C2D-A52B9B76E4E7}">
      <dgm:prSet custT="1"/>
      <dgm:spPr/>
      <dgm:t>
        <a:bodyPr/>
        <a:lstStyle/>
        <a:p>
          <a:r>
            <a:rPr lang="it-IT" sz="1200" b="0" dirty="0"/>
            <a:t>«Nella tensione fisica dovuta a un </a:t>
          </a:r>
          <a:r>
            <a:rPr lang="it-IT" sz="1200" b="0" dirty="0" err="1"/>
            <a:t>sovrastimolo</a:t>
          </a:r>
          <a:r>
            <a:rPr lang="it-IT" sz="1200" b="0" dirty="0"/>
            <a:t> di qualunque tipo, il sistema nervoso centrale, al fine di proteggersi, provvede strategicamente ad amputare o isolare l’organo, il senso o la funzione molesta. Il principio dell’amputazione come sollievo immediato alle tensioni del sistema nervoso centrale si applica facilmente alle origini di tutti i media di comunicazione, dalla parola al calcolatore».</a:t>
          </a:r>
          <a:endParaRPr lang="en-US" sz="1200" b="0" dirty="0"/>
        </a:p>
      </dgm:t>
    </dgm:pt>
    <dgm:pt modelId="{E153591B-AF95-47D9-8147-92AD2807DF50}" type="parTrans" cxnId="{C7D49DF5-2AE6-4B73-AB84-35687C1A0F85}">
      <dgm:prSet/>
      <dgm:spPr/>
      <dgm:t>
        <a:bodyPr/>
        <a:lstStyle/>
        <a:p>
          <a:endParaRPr lang="en-US"/>
        </a:p>
      </dgm:t>
    </dgm:pt>
    <dgm:pt modelId="{1F769503-DA28-44A7-91FB-F98B745A1E9C}" type="sibTrans" cxnId="{C7D49DF5-2AE6-4B73-AB84-35687C1A0F85}">
      <dgm:prSet/>
      <dgm:spPr/>
      <dgm:t>
        <a:bodyPr/>
        <a:lstStyle/>
        <a:p>
          <a:endParaRPr lang="en-US"/>
        </a:p>
      </dgm:t>
    </dgm:pt>
    <dgm:pt modelId="{A5B40683-0642-440C-B8D3-2653BD8CCAB3}">
      <dgm:prSet custT="1"/>
      <dgm:spPr/>
      <dgm:t>
        <a:bodyPr/>
        <a:lstStyle/>
        <a:p>
          <a:r>
            <a:rPr lang="it-IT" sz="1200" b="0" dirty="0"/>
            <a:t>«L’ibrido, ossia l’incontro tra due media, è un momento di verità e di rivelazione, dal quale nasce una nuova forma. Ogni volta che si stabilisce un immediato confronto tra due strumenti della comunicazione anche noi siamo costretti, per così dire, a un urto diretto con le nuove frontiere che vengono a stabilirsi tra le forme; e ciò significa che siamo trascinati fuori dal sonno ipnotico in cui ci aveva trascinati la narcosi narcisistica. Il momento dell’incontro tra i media è un momento di libertà e di scioglimento dallo stato di trance e di torpore da essi imposto ai nostri sensi (McLuhan 1964, pp. 65-66)</a:t>
          </a:r>
          <a:endParaRPr lang="en-US" sz="1200" b="0" dirty="0"/>
        </a:p>
      </dgm:t>
    </dgm:pt>
    <dgm:pt modelId="{BDA5212A-36BC-4A93-9353-2C235217E386}" type="parTrans" cxnId="{467D4CE8-C68A-4D8E-91D6-2F2F54E15286}">
      <dgm:prSet/>
      <dgm:spPr/>
      <dgm:t>
        <a:bodyPr/>
        <a:lstStyle/>
        <a:p>
          <a:endParaRPr lang="en-US"/>
        </a:p>
      </dgm:t>
    </dgm:pt>
    <dgm:pt modelId="{36EA6D21-69A0-4A37-BC5E-D7B7AD6D994F}" type="sibTrans" cxnId="{467D4CE8-C68A-4D8E-91D6-2F2F54E15286}">
      <dgm:prSet/>
      <dgm:spPr/>
      <dgm:t>
        <a:bodyPr/>
        <a:lstStyle/>
        <a:p>
          <a:endParaRPr lang="en-US"/>
        </a:p>
      </dgm:t>
    </dgm:pt>
    <dgm:pt modelId="{C27210C2-6F2A-9B4D-9D51-54B3C3D551F4}" type="pres">
      <dgm:prSet presAssocID="{3DF785C0-E95D-4CC2-B91D-6FE3E7E4B43A}" presName="diagram" presStyleCnt="0">
        <dgm:presLayoutVars>
          <dgm:dir/>
          <dgm:resizeHandles val="exact"/>
        </dgm:presLayoutVars>
      </dgm:prSet>
      <dgm:spPr/>
    </dgm:pt>
    <dgm:pt modelId="{6E1CD4F8-9668-FC45-B91D-A66124F614E4}" type="pres">
      <dgm:prSet presAssocID="{14DECE01-EBA3-4404-9C2D-A52B9B76E4E7}" presName="arrow" presStyleLbl="node1" presStyleIdx="0" presStyleCnt="2">
        <dgm:presLayoutVars>
          <dgm:bulletEnabled val="1"/>
        </dgm:presLayoutVars>
      </dgm:prSet>
      <dgm:spPr/>
    </dgm:pt>
    <dgm:pt modelId="{7733C0A6-6B65-664B-BABE-7AB4F0E4B315}" type="pres">
      <dgm:prSet presAssocID="{A5B40683-0642-440C-B8D3-2653BD8CCAB3}" presName="arrow" presStyleLbl="node1" presStyleIdx="1" presStyleCnt="2">
        <dgm:presLayoutVars>
          <dgm:bulletEnabled val="1"/>
        </dgm:presLayoutVars>
      </dgm:prSet>
      <dgm:spPr/>
    </dgm:pt>
  </dgm:ptLst>
  <dgm:cxnLst>
    <dgm:cxn modelId="{AE46D173-BA88-6546-BC07-ABD6F2CC3243}" type="presOf" srcId="{3DF785C0-E95D-4CC2-B91D-6FE3E7E4B43A}" destId="{C27210C2-6F2A-9B4D-9D51-54B3C3D551F4}" srcOrd="0" destOrd="0" presId="urn:microsoft.com/office/officeart/2005/8/layout/arrow5"/>
    <dgm:cxn modelId="{292B3D8D-69FA-EE44-AD71-084B2833B776}" type="presOf" srcId="{A5B40683-0642-440C-B8D3-2653BD8CCAB3}" destId="{7733C0A6-6B65-664B-BABE-7AB4F0E4B315}" srcOrd="0" destOrd="0" presId="urn:microsoft.com/office/officeart/2005/8/layout/arrow5"/>
    <dgm:cxn modelId="{0CDE5C91-4422-9A44-8C46-4425FF8BD941}" type="presOf" srcId="{14DECE01-EBA3-4404-9C2D-A52B9B76E4E7}" destId="{6E1CD4F8-9668-FC45-B91D-A66124F614E4}" srcOrd="0" destOrd="0" presId="urn:microsoft.com/office/officeart/2005/8/layout/arrow5"/>
    <dgm:cxn modelId="{467D4CE8-C68A-4D8E-91D6-2F2F54E15286}" srcId="{3DF785C0-E95D-4CC2-B91D-6FE3E7E4B43A}" destId="{A5B40683-0642-440C-B8D3-2653BD8CCAB3}" srcOrd="1" destOrd="0" parTransId="{BDA5212A-36BC-4A93-9353-2C235217E386}" sibTransId="{36EA6D21-69A0-4A37-BC5E-D7B7AD6D994F}"/>
    <dgm:cxn modelId="{C7D49DF5-2AE6-4B73-AB84-35687C1A0F85}" srcId="{3DF785C0-E95D-4CC2-B91D-6FE3E7E4B43A}" destId="{14DECE01-EBA3-4404-9C2D-A52B9B76E4E7}" srcOrd="0" destOrd="0" parTransId="{E153591B-AF95-47D9-8147-92AD2807DF50}" sibTransId="{1F769503-DA28-44A7-91FB-F98B745A1E9C}"/>
    <dgm:cxn modelId="{1EE8631C-6CE4-FF44-8A1F-CEF13BCCA33A}" type="presParOf" srcId="{C27210C2-6F2A-9B4D-9D51-54B3C3D551F4}" destId="{6E1CD4F8-9668-FC45-B91D-A66124F614E4}" srcOrd="0" destOrd="0" presId="urn:microsoft.com/office/officeart/2005/8/layout/arrow5"/>
    <dgm:cxn modelId="{2695BDC1-7BFE-1044-80FB-F8E859E57741}" type="presParOf" srcId="{C27210C2-6F2A-9B4D-9D51-54B3C3D551F4}" destId="{7733C0A6-6B65-664B-BABE-7AB4F0E4B31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780A4A-D2C0-404F-AC41-EC9962A6F36D}"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4D1FA32F-2643-42AE-A189-74851556D36D}">
      <dgm:prSet/>
      <dgm:spPr/>
      <dgm:t>
        <a:bodyPr/>
        <a:lstStyle/>
        <a:p>
          <a:pPr>
            <a:defRPr cap="all"/>
          </a:pPr>
          <a:r>
            <a:rPr lang="it-IT" b="1"/>
            <a:t>Le epoche storiche si succedono in base al rapporto che esse stabiliscono con le tecnologie della comunicazione</a:t>
          </a:r>
          <a:endParaRPr lang="en-US"/>
        </a:p>
      </dgm:t>
    </dgm:pt>
    <dgm:pt modelId="{44BC52AB-1B30-4452-94DD-1B630A6ABF65}" type="parTrans" cxnId="{801BFD02-EE69-41FE-B3C3-F6DAE8B7E3BF}">
      <dgm:prSet/>
      <dgm:spPr/>
      <dgm:t>
        <a:bodyPr/>
        <a:lstStyle/>
        <a:p>
          <a:endParaRPr lang="en-US"/>
        </a:p>
      </dgm:t>
    </dgm:pt>
    <dgm:pt modelId="{BD2D8E17-0562-44B1-9B6B-58EAAEE4D3B7}" type="sibTrans" cxnId="{801BFD02-EE69-41FE-B3C3-F6DAE8B7E3BF}">
      <dgm:prSet/>
      <dgm:spPr/>
      <dgm:t>
        <a:bodyPr/>
        <a:lstStyle/>
        <a:p>
          <a:endParaRPr lang="en-US"/>
        </a:p>
      </dgm:t>
    </dgm:pt>
    <dgm:pt modelId="{CEDA3637-2BA3-4E84-9C6A-FC9A2E19E03B}">
      <dgm:prSet/>
      <dgm:spPr/>
      <dgm:t>
        <a:bodyPr/>
        <a:lstStyle/>
        <a:p>
          <a:pPr>
            <a:defRPr cap="all"/>
          </a:pPr>
          <a:r>
            <a:rPr lang="it-IT" b="1"/>
            <a:t>I media sono estensioni dell’uomo </a:t>
          </a:r>
          <a:endParaRPr lang="en-US"/>
        </a:p>
      </dgm:t>
    </dgm:pt>
    <dgm:pt modelId="{89DA4C75-4B8F-41AB-8927-F93A8DAE4BBD}" type="parTrans" cxnId="{3B0BE10C-062B-4CFB-9984-B0F401FF8AB9}">
      <dgm:prSet/>
      <dgm:spPr/>
      <dgm:t>
        <a:bodyPr/>
        <a:lstStyle/>
        <a:p>
          <a:endParaRPr lang="en-US"/>
        </a:p>
      </dgm:t>
    </dgm:pt>
    <dgm:pt modelId="{8B91A79B-2BD8-4A96-A477-D2A53B9F3239}" type="sibTrans" cxnId="{3B0BE10C-062B-4CFB-9984-B0F401FF8AB9}">
      <dgm:prSet/>
      <dgm:spPr/>
      <dgm:t>
        <a:bodyPr/>
        <a:lstStyle/>
        <a:p>
          <a:endParaRPr lang="en-US"/>
        </a:p>
      </dgm:t>
    </dgm:pt>
    <dgm:pt modelId="{B35FA0F6-6EFA-4811-B690-D59AD7BDECBB}">
      <dgm:prSet/>
      <dgm:spPr/>
      <dgm:t>
        <a:bodyPr/>
        <a:lstStyle/>
        <a:p>
          <a:pPr>
            <a:defRPr cap="all"/>
          </a:pPr>
          <a:r>
            <a:rPr lang="it-IT" b="1"/>
            <a:t>Il medium non comprende solamente gli strumenti della comunicazione ma tutti gli artefatti umani, sia materiali che immateriali</a:t>
          </a:r>
          <a:endParaRPr lang="en-US"/>
        </a:p>
      </dgm:t>
    </dgm:pt>
    <dgm:pt modelId="{C7A8D1C0-2959-480C-A8CE-B27A88662C40}" type="parTrans" cxnId="{AE044832-36BC-4ECB-8756-7632056201C4}">
      <dgm:prSet/>
      <dgm:spPr/>
      <dgm:t>
        <a:bodyPr/>
        <a:lstStyle/>
        <a:p>
          <a:endParaRPr lang="en-US"/>
        </a:p>
      </dgm:t>
    </dgm:pt>
    <dgm:pt modelId="{CC2C3DEC-2EFE-4847-880B-FA3B13C10C36}" type="sibTrans" cxnId="{AE044832-36BC-4ECB-8756-7632056201C4}">
      <dgm:prSet/>
      <dgm:spPr/>
      <dgm:t>
        <a:bodyPr/>
        <a:lstStyle/>
        <a:p>
          <a:endParaRPr lang="en-US"/>
        </a:p>
      </dgm:t>
    </dgm:pt>
    <dgm:pt modelId="{1EC60482-569A-43B9-8871-26F1A21CEB1C}">
      <dgm:prSet/>
      <dgm:spPr/>
      <dgm:t>
        <a:bodyPr/>
        <a:lstStyle/>
        <a:p>
          <a:pPr>
            <a:defRPr cap="all"/>
          </a:pPr>
          <a:r>
            <a:rPr lang="it-IT" b="1"/>
            <a:t>Il ruolo dei media non si esercita solamente attraverso la trasmissioni di informazioni, ma alterando il modo di sentire</a:t>
          </a:r>
          <a:endParaRPr lang="en-US"/>
        </a:p>
      </dgm:t>
    </dgm:pt>
    <dgm:pt modelId="{5811EE5B-5970-4CE9-82D8-5C28DC92CB46}" type="parTrans" cxnId="{9A2EFE44-0E39-4202-ADB4-0C3031F0ACEA}">
      <dgm:prSet/>
      <dgm:spPr/>
      <dgm:t>
        <a:bodyPr/>
        <a:lstStyle/>
        <a:p>
          <a:endParaRPr lang="en-US"/>
        </a:p>
      </dgm:t>
    </dgm:pt>
    <dgm:pt modelId="{59D26E7D-30D0-45F0-ABF9-DF33FDDF5A0B}" type="sibTrans" cxnId="{9A2EFE44-0E39-4202-ADB4-0C3031F0ACEA}">
      <dgm:prSet/>
      <dgm:spPr/>
      <dgm:t>
        <a:bodyPr/>
        <a:lstStyle/>
        <a:p>
          <a:endParaRPr lang="en-US"/>
        </a:p>
      </dgm:t>
    </dgm:pt>
    <dgm:pt modelId="{5989FF60-1A6E-4359-B5A6-498290174D5B}">
      <dgm:prSet/>
      <dgm:spPr/>
      <dgm:t>
        <a:bodyPr/>
        <a:lstStyle/>
        <a:p>
          <a:pPr>
            <a:defRPr cap="all"/>
          </a:pPr>
          <a:r>
            <a:rPr lang="it-IT" b="1"/>
            <a:t>I media producono una narcosi del soggetto, ovvero un ottundimento della facoltà di avere completa coscienza del proprio vissuto</a:t>
          </a:r>
          <a:endParaRPr lang="en-US"/>
        </a:p>
      </dgm:t>
    </dgm:pt>
    <dgm:pt modelId="{81DCDAA0-68AF-4633-92D1-FF0D26FE112F}" type="parTrans" cxnId="{7091F69F-04CB-4196-B350-C653B2547DF5}">
      <dgm:prSet/>
      <dgm:spPr/>
      <dgm:t>
        <a:bodyPr/>
        <a:lstStyle/>
        <a:p>
          <a:endParaRPr lang="en-US"/>
        </a:p>
      </dgm:t>
    </dgm:pt>
    <dgm:pt modelId="{AE5D197F-5081-49A1-8CA4-42820A3E356C}" type="sibTrans" cxnId="{7091F69F-04CB-4196-B350-C653B2547DF5}">
      <dgm:prSet/>
      <dgm:spPr/>
      <dgm:t>
        <a:bodyPr/>
        <a:lstStyle/>
        <a:p>
          <a:endParaRPr lang="en-US"/>
        </a:p>
      </dgm:t>
    </dgm:pt>
    <dgm:pt modelId="{EBB6BD6D-5DDC-4DE5-BDE0-80175FA5122C}">
      <dgm:prSet/>
      <dgm:spPr/>
      <dgm:t>
        <a:bodyPr/>
        <a:lstStyle/>
        <a:p>
          <a:pPr>
            <a:defRPr cap="all"/>
          </a:pPr>
          <a:r>
            <a:rPr lang="en-US" b="1"/>
            <a:t>I</a:t>
          </a:r>
          <a:r>
            <a:rPr lang="it-IT" b="1"/>
            <a:t> media subiscono un continuo processo di riconfigurazione dai media che cronologicamente e tecnicamente li sopravanzano.</a:t>
          </a:r>
          <a:endParaRPr lang="en-US"/>
        </a:p>
      </dgm:t>
    </dgm:pt>
    <dgm:pt modelId="{AF07E197-C3D8-4AD0-9C4C-9CA8A43FCE35}" type="parTrans" cxnId="{4A3B3AC5-EDFF-439D-B3C8-1B528DE74C39}">
      <dgm:prSet/>
      <dgm:spPr/>
      <dgm:t>
        <a:bodyPr/>
        <a:lstStyle/>
        <a:p>
          <a:endParaRPr lang="en-US"/>
        </a:p>
      </dgm:t>
    </dgm:pt>
    <dgm:pt modelId="{55456878-8F3F-465C-800A-6DCC9C8F16FB}" type="sibTrans" cxnId="{4A3B3AC5-EDFF-439D-B3C8-1B528DE74C39}">
      <dgm:prSet/>
      <dgm:spPr/>
      <dgm:t>
        <a:bodyPr/>
        <a:lstStyle/>
        <a:p>
          <a:endParaRPr lang="en-US"/>
        </a:p>
      </dgm:t>
    </dgm:pt>
    <dgm:pt modelId="{62040205-5DC8-B447-9735-9E2163FADB5A}" type="pres">
      <dgm:prSet presAssocID="{DE780A4A-D2C0-404F-AC41-EC9962A6F36D}" presName="Name0" presStyleCnt="0">
        <dgm:presLayoutVars>
          <dgm:dir/>
          <dgm:resizeHandles val="exact"/>
        </dgm:presLayoutVars>
      </dgm:prSet>
      <dgm:spPr/>
    </dgm:pt>
    <dgm:pt modelId="{0088601B-DA30-0240-9510-AB2EDE0E95E4}" type="pres">
      <dgm:prSet presAssocID="{CEDA3637-2BA3-4E84-9C6A-FC9A2E19E03B}" presName="node" presStyleLbl="node1" presStyleIdx="0" presStyleCnt="6">
        <dgm:presLayoutVars>
          <dgm:bulletEnabled val="1"/>
        </dgm:presLayoutVars>
      </dgm:prSet>
      <dgm:spPr/>
    </dgm:pt>
    <dgm:pt modelId="{0F920D7C-2893-E843-905A-31BDF1DF3F93}" type="pres">
      <dgm:prSet presAssocID="{8B91A79B-2BD8-4A96-A477-D2A53B9F3239}" presName="sibTrans" presStyleLbl="sibTrans1D1" presStyleIdx="0" presStyleCnt="5"/>
      <dgm:spPr/>
    </dgm:pt>
    <dgm:pt modelId="{74D53B79-2D2E-9B46-9C9F-F4E4D25C2711}" type="pres">
      <dgm:prSet presAssocID="{8B91A79B-2BD8-4A96-A477-D2A53B9F3239}" presName="connectorText" presStyleLbl="sibTrans1D1" presStyleIdx="0" presStyleCnt="5"/>
      <dgm:spPr/>
    </dgm:pt>
    <dgm:pt modelId="{E401EA2B-45BD-F84B-B777-328BFA72FE5D}" type="pres">
      <dgm:prSet presAssocID="{4D1FA32F-2643-42AE-A189-74851556D36D}" presName="node" presStyleLbl="node1" presStyleIdx="1" presStyleCnt="6">
        <dgm:presLayoutVars>
          <dgm:bulletEnabled val="1"/>
        </dgm:presLayoutVars>
      </dgm:prSet>
      <dgm:spPr/>
    </dgm:pt>
    <dgm:pt modelId="{AC28436F-6CA3-AF41-9E25-A7D187E2C743}" type="pres">
      <dgm:prSet presAssocID="{BD2D8E17-0562-44B1-9B6B-58EAAEE4D3B7}" presName="sibTrans" presStyleLbl="sibTrans1D1" presStyleIdx="1" presStyleCnt="5"/>
      <dgm:spPr/>
    </dgm:pt>
    <dgm:pt modelId="{EDEEE5DF-EEBC-B14A-9D51-2DF0D20C9907}" type="pres">
      <dgm:prSet presAssocID="{BD2D8E17-0562-44B1-9B6B-58EAAEE4D3B7}" presName="connectorText" presStyleLbl="sibTrans1D1" presStyleIdx="1" presStyleCnt="5"/>
      <dgm:spPr/>
    </dgm:pt>
    <dgm:pt modelId="{AA848B64-331C-A54E-BC6F-71D5E03A311F}" type="pres">
      <dgm:prSet presAssocID="{B35FA0F6-6EFA-4811-B690-D59AD7BDECBB}" presName="node" presStyleLbl="node1" presStyleIdx="2" presStyleCnt="6">
        <dgm:presLayoutVars>
          <dgm:bulletEnabled val="1"/>
        </dgm:presLayoutVars>
      </dgm:prSet>
      <dgm:spPr/>
    </dgm:pt>
    <dgm:pt modelId="{734D4B2F-327C-9B41-B167-28361E385A08}" type="pres">
      <dgm:prSet presAssocID="{CC2C3DEC-2EFE-4847-880B-FA3B13C10C36}" presName="sibTrans" presStyleLbl="sibTrans1D1" presStyleIdx="2" presStyleCnt="5"/>
      <dgm:spPr/>
    </dgm:pt>
    <dgm:pt modelId="{843C95D6-DCD7-9741-B7A6-BE2B9CC492FA}" type="pres">
      <dgm:prSet presAssocID="{CC2C3DEC-2EFE-4847-880B-FA3B13C10C36}" presName="connectorText" presStyleLbl="sibTrans1D1" presStyleIdx="2" presStyleCnt="5"/>
      <dgm:spPr/>
    </dgm:pt>
    <dgm:pt modelId="{8E1903EC-293F-6341-A3BF-F6E0DA68CF6A}" type="pres">
      <dgm:prSet presAssocID="{1EC60482-569A-43B9-8871-26F1A21CEB1C}" presName="node" presStyleLbl="node1" presStyleIdx="3" presStyleCnt="6">
        <dgm:presLayoutVars>
          <dgm:bulletEnabled val="1"/>
        </dgm:presLayoutVars>
      </dgm:prSet>
      <dgm:spPr/>
    </dgm:pt>
    <dgm:pt modelId="{71906C00-9F99-C34B-936A-C928BE3B1692}" type="pres">
      <dgm:prSet presAssocID="{59D26E7D-30D0-45F0-ABF9-DF33FDDF5A0B}" presName="sibTrans" presStyleLbl="sibTrans1D1" presStyleIdx="3" presStyleCnt="5"/>
      <dgm:spPr/>
    </dgm:pt>
    <dgm:pt modelId="{EE261713-D6F1-274E-B6E5-0E2F4564F600}" type="pres">
      <dgm:prSet presAssocID="{59D26E7D-30D0-45F0-ABF9-DF33FDDF5A0B}" presName="connectorText" presStyleLbl="sibTrans1D1" presStyleIdx="3" presStyleCnt="5"/>
      <dgm:spPr/>
    </dgm:pt>
    <dgm:pt modelId="{ED2B1B0B-4EE3-CE4B-9E5E-962066AADBF0}" type="pres">
      <dgm:prSet presAssocID="{5989FF60-1A6E-4359-B5A6-498290174D5B}" presName="node" presStyleLbl="node1" presStyleIdx="4" presStyleCnt="6">
        <dgm:presLayoutVars>
          <dgm:bulletEnabled val="1"/>
        </dgm:presLayoutVars>
      </dgm:prSet>
      <dgm:spPr/>
    </dgm:pt>
    <dgm:pt modelId="{F0AD3639-3147-0A43-9184-F53BB81A690A}" type="pres">
      <dgm:prSet presAssocID="{AE5D197F-5081-49A1-8CA4-42820A3E356C}" presName="sibTrans" presStyleLbl="sibTrans1D1" presStyleIdx="4" presStyleCnt="5"/>
      <dgm:spPr/>
    </dgm:pt>
    <dgm:pt modelId="{2DBE86E8-73AF-7D4F-AF5D-2633B5A5EE97}" type="pres">
      <dgm:prSet presAssocID="{AE5D197F-5081-49A1-8CA4-42820A3E356C}" presName="connectorText" presStyleLbl="sibTrans1D1" presStyleIdx="4" presStyleCnt="5"/>
      <dgm:spPr/>
    </dgm:pt>
    <dgm:pt modelId="{F329D399-FEA7-F245-984C-DA5A9F4FE58C}" type="pres">
      <dgm:prSet presAssocID="{EBB6BD6D-5DDC-4DE5-BDE0-80175FA5122C}" presName="node" presStyleLbl="node1" presStyleIdx="5" presStyleCnt="6">
        <dgm:presLayoutVars>
          <dgm:bulletEnabled val="1"/>
        </dgm:presLayoutVars>
      </dgm:prSet>
      <dgm:spPr/>
    </dgm:pt>
  </dgm:ptLst>
  <dgm:cxnLst>
    <dgm:cxn modelId="{801BFD02-EE69-41FE-B3C3-F6DAE8B7E3BF}" srcId="{DE780A4A-D2C0-404F-AC41-EC9962A6F36D}" destId="{4D1FA32F-2643-42AE-A189-74851556D36D}" srcOrd="1" destOrd="0" parTransId="{44BC52AB-1B30-4452-94DD-1B630A6ABF65}" sibTransId="{BD2D8E17-0562-44B1-9B6B-58EAAEE4D3B7}"/>
    <dgm:cxn modelId="{8920E705-BE1E-654D-884B-13C4600D1AB2}" type="presOf" srcId="{AE5D197F-5081-49A1-8CA4-42820A3E356C}" destId="{F0AD3639-3147-0A43-9184-F53BB81A690A}" srcOrd="0" destOrd="0" presId="urn:microsoft.com/office/officeart/2016/7/layout/RepeatingBendingProcessNew"/>
    <dgm:cxn modelId="{3B0BE10C-062B-4CFB-9984-B0F401FF8AB9}" srcId="{DE780A4A-D2C0-404F-AC41-EC9962A6F36D}" destId="{CEDA3637-2BA3-4E84-9C6A-FC9A2E19E03B}" srcOrd="0" destOrd="0" parTransId="{89DA4C75-4B8F-41AB-8927-F93A8DAE4BBD}" sibTransId="{8B91A79B-2BD8-4A96-A477-D2A53B9F3239}"/>
    <dgm:cxn modelId="{8A57F110-7807-D447-96EC-D3D4ABB3B609}" type="presOf" srcId="{59D26E7D-30D0-45F0-ABF9-DF33FDDF5A0B}" destId="{EE261713-D6F1-274E-B6E5-0E2F4564F600}" srcOrd="1" destOrd="0" presId="urn:microsoft.com/office/officeart/2016/7/layout/RepeatingBendingProcessNew"/>
    <dgm:cxn modelId="{EC7F261B-2B9A-1F40-BF9A-5983DE8FF97F}" type="presOf" srcId="{EBB6BD6D-5DDC-4DE5-BDE0-80175FA5122C}" destId="{F329D399-FEA7-F245-984C-DA5A9F4FE58C}" srcOrd="0" destOrd="0" presId="urn:microsoft.com/office/officeart/2016/7/layout/RepeatingBendingProcessNew"/>
    <dgm:cxn modelId="{F6F9D921-986B-C546-B571-7BA3A8C1DF38}" type="presOf" srcId="{4D1FA32F-2643-42AE-A189-74851556D36D}" destId="{E401EA2B-45BD-F84B-B777-328BFA72FE5D}" srcOrd="0" destOrd="0" presId="urn:microsoft.com/office/officeart/2016/7/layout/RepeatingBendingProcessNew"/>
    <dgm:cxn modelId="{05CB9C2D-BC8A-1746-B0F4-00A424A33ADB}" type="presOf" srcId="{1EC60482-569A-43B9-8871-26F1A21CEB1C}" destId="{8E1903EC-293F-6341-A3BF-F6E0DA68CF6A}" srcOrd="0" destOrd="0" presId="urn:microsoft.com/office/officeart/2016/7/layout/RepeatingBendingProcessNew"/>
    <dgm:cxn modelId="{AE044832-36BC-4ECB-8756-7632056201C4}" srcId="{DE780A4A-D2C0-404F-AC41-EC9962A6F36D}" destId="{B35FA0F6-6EFA-4811-B690-D59AD7BDECBB}" srcOrd="2" destOrd="0" parTransId="{C7A8D1C0-2959-480C-A8CE-B27A88662C40}" sibTransId="{CC2C3DEC-2EFE-4847-880B-FA3B13C10C36}"/>
    <dgm:cxn modelId="{FE308234-5106-D04B-B09C-E3844CFA10DB}" type="presOf" srcId="{CEDA3637-2BA3-4E84-9C6A-FC9A2E19E03B}" destId="{0088601B-DA30-0240-9510-AB2EDE0E95E4}" srcOrd="0" destOrd="0" presId="urn:microsoft.com/office/officeart/2016/7/layout/RepeatingBendingProcessNew"/>
    <dgm:cxn modelId="{E0459440-D4DB-F546-815A-B3DF7AA6239C}" type="presOf" srcId="{B35FA0F6-6EFA-4811-B690-D59AD7BDECBB}" destId="{AA848B64-331C-A54E-BC6F-71D5E03A311F}" srcOrd="0" destOrd="0" presId="urn:microsoft.com/office/officeart/2016/7/layout/RepeatingBendingProcessNew"/>
    <dgm:cxn modelId="{9A2EFE44-0E39-4202-ADB4-0C3031F0ACEA}" srcId="{DE780A4A-D2C0-404F-AC41-EC9962A6F36D}" destId="{1EC60482-569A-43B9-8871-26F1A21CEB1C}" srcOrd="3" destOrd="0" parTransId="{5811EE5B-5970-4CE9-82D8-5C28DC92CB46}" sibTransId="{59D26E7D-30D0-45F0-ABF9-DF33FDDF5A0B}"/>
    <dgm:cxn modelId="{7D60BA62-0387-544D-93AD-992966688A21}" type="presOf" srcId="{5989FF60-1A6E-4359-B5A6-498290174D5B}" destId="{ED2B1B0B-4EE3-CE4B-9E5E-962066AADBF0}" srcOrd="0" destOrd="0" presId="urn:microsoft.com/office/officeart/2016/7/layout/RepeatingBendingProcessNew"/>
    <dgm:cxn modelId="{03594674-6FED-614E-9080-6E025542B17B}" type="presOf" srcId="{CC2C3DEC-2EFE-4847-880B-FA3B13C10C36}" destId="{843C95D6-DCD7-9741-B7A6-BE2B9CC492FA}" srcOrd="1" destOrd="0" presId="urn:microsoft.com/office/officeart/2016/7/layout/RepeatingBendingProcessNew"/>
    <dgm:cxn modelId="{61376C74-BEE2-A946-AB60-C20069E12ACE}" type="presOf" srcId="{DE780A4A-D2C0-404F-AC41-EC9962A6F36D}" destId="{62040205-5DC8-B447-9735-9E2163FADB5A}" srcOrd="0" destOrd="0" presId="urn:microsoft.com/office/officeart/2016/7/layout/RepeatingBendingProcessNew"/>
    <dgm:cxn modelId="{0CE6A28B-81D5-B149-9716-11C975F1890E}" type="presOf" srcId="{BD2D8E17-0562-44B1-9B6B-58EAAEE4D3B7}" destId="{EDEEE5DF-EEBC-B14A-9D51-2DF0D20C9907}" srcOrd="1" destOrd="0" presId="urn:microsoft.com/office/officeart/2016/7/layout/RepeatingBendingProcessNew"/>
    <dgm:cxn modelId="{2286F299-55CD-0E49-ABCD-64A15216AFC0}" type="presOf" srcId="{BD2D8E17-0562-44B1-9B6B-58EAAEE4D3B7}" destId="{AC28436F-6CA3-AF41-9E25-A7D187E2C743}" srcOrd="0" destOrd="0" presId="urn:microsoft.com/office/officeart/2016/7/layout/RepeatingBendingProcessNew"/>
    <dgm:cxn modelId="{7091F69F-04CB-4196-B350-C653B2547DF5}" srcId="{DE780A4A-D2C0-404F-AC41-EC9962A6F36D}" destId="{5989FF60-1A6E-4359-B5A6-498290174D5B}" srcOrd="4" destOrd="0" parTransId="{81DCDAA0-68AF-4633-92D1-FF0D26FE112F}" sibTransId="{AE5D197F-5081-49A1-8CA4-42820A3E356C}"/>
    <dgm:cxn modelId="{E3E983B0-A1FB-9B40-A2F6-054ED1CA5FF8}" type="presOf" srcId="{8B91A79B-2BD8-4A96-A477-D2A53B9F3239}" destId="{0F920D7C-2893-E843-905A-31BDF1DF3F93}" srcOrd="0" destOrd="0" presId="urn:microsoft.com/office/officeart/2016/7/layout/RepeatingBendingProcessNew"/>
    <dgm:cxn modelId="{C7E28BB2-2D06-7A46-BF2F-9EC58EC673B6}" type="presOf" srcId="{AE5D197F-5081-49A1-8CA4-42820A3E356C}" destId="{2DBE86E8-73AF-7D4F-AF5D-2633B5A5EE97}" srcOrd="1" destOrd="0" presId="urn:microsoft.com/office/officeart/2016/7/layout/RepeatingBendingProcessNew"/>
    <dgm:cxn modelId="{A5634DB4-5470-EE4C-909F-78F3ABEE9D62}" type="presOf" srcId="{CC2C3DEC-2EFE-4847-880B-FA3B13C10C36}" destId="{734D4B2F-327C-9B41-B167-28361E385A08}" srcOrd="0" destOrd="0" presId="urn:microsoft.com/office/officeart/2016/7/layout/RepeatingBendingProcessNew"/>
    <dgm:cxn modelId="{793BAEB6-4E0B-2647-946C-1170D3792A57}" type="presOf" srcId="{59D26E7D-30D0-45F0-ABF9-DF33FDDF5A0B}" destId="{71906C00-9F99-C34B-936A-C928BE3B1692}" srcOrd="0" destOrd="0" presId="urn:microsoft.com/office/officeart/2016/7/layout/RepeatingBendingProcessNew"/>
    <dgm:cxn modelId="{4A3B3AC5-EDFF-439D-B3C8-1B528DE74C39}" srcId="{DE780A4A-D2C0-404F-AC41-EC9962A6F36D}" destId="{EBB6BD6D-5DDC-4DE5-BDE0-80175FA5122C}" srcOrd="5" destOrd="0" parTransId="{AF07E197-C3D8-4AD0-9C4C-9CA8A43FCE35}" sibTransId="{55456878-8F3F-465C-800A-6DCC9C8F16FB}"/>
    <dgm:cxn modelId="{050F92DF-796B-984D-A106-4AA0913613DC}" type="presOf" srcId="{8B91A79B-2BD8-4A96-A477-D2A53B9F3239}" destId="{74D53B79-2D2E-9B46-9C9F-F4E4D25C2711}" srcOrd="1" destOrd="0" presId="urn:microsoft.com/office/officeart/2016/7/layout/RepeatingBendingProcessNew"/>
    <dgm:cxn modelId="{638DC4E2-C60F-974F-A6D0-A8140DDB9CA8}" type="presParOf" srcId="{62040205-5DC8-B447-9735-9E2163FADB5A}" destId="{0088601B-DA30-0240-9510-AB2EDE0E95E4}" srcOrd="0" destOrd="0" presId="urn:microsoft.com/office/officeart/2016/7/layout/RepeatingBendingProcessNew"/>
    <dgm:cxn modelId="{289F27B8-6141-F24F-AA60-BF069F216B0D}" type="presParOf" srcId="{62040205-5DC8-B447-9735-9E2163FADB5A}" destId="{0F920D7C-2893-E843-905A-31BDF1DF3F93}" srcOrd="1" destOrd="0" presId="urn:microsoft.com/office/officeart/2016/7/layout/RepeatingBendingProcessNew"/>
    <dgm:cxn modelId="{F75273D7-6501-3549-B4BC-C5A2563EEA80}" type="presParOf" srcId="{0F920D7C-2893-E843-905A-31BDF1DF3F93}" destId="{74D53B79-2D2E-9B46-9C9F-F4E4D25C2711}" srcOrd="0" destOrd="0" presId="urn:microsoft.com/office/officeart/2016/7/layout/RepeatingBendingProcessNew"/>
    <dgm:cxn modelId="{4EA39C8A-CE44-A84C-ADFB-491D00420096}" type="presParOf" srcId="{62040205-5DC8-B447-9735-9E2163FADB5A}" destId="{E401EA2B-45BD-F84B-B777-328BFA72FE5D}" srcOrd="2" destOrd="0" presId="urn:microsoft.com/office/officeart/2016/7/layout/RepeatingBendingProcessNew"/>
    <dgm:cxn modelId="{F5F8BC03-52E1-B542-A211-0B87E63BD03F}" type="presParOf" srcId="{62040205-5DC8-B447-9735-9E2163FADB5A}" destId="{AC28436F-6CA3-AF41-9E25-A7D187E2C743}" srcOrd="3" destOrd="0" presId="urn:microsoft.com/office/officeart/2016/7/layout/RepeatingBendingProcessNew"/>
    <dgm:cxn modelId="{3F1DA978-A384-4149-9C84-7E9FC17854F9}" type="presParOf" srcId="{AC28436F-6CA3-AF41-9E25-A7D187E2C743}" destId="{EDEEE5DF-EEBC-B14A-9D51-2DF0D20C9907}" srcOrd="0" destOrd="0" presId="urn:microsoft.com/office/officeart/2016/7/layout/RepeatingBendingProcessNew"/>
    <dgm:cxn modelId="{6543D8FA-2F73-0147-86A7-C73A6B846AF1}" type="presParOf" srcId="{62040205-5DC8-B447-9735-9E2163FADB5A}" destId="{AA848B64-331C-A54E-BC6F-71D5E03A311F}" srcOrd="4" destOrd="0" presId="urn:microsoft.com/office/officeart/2016/7/layout/RepeatingBendingProcessNew"/>
    <dgm:cxn modelId="{193A0153-2558-FB4F-9176-5B7E3729F80E}" type="presParOf" srcId="{62040205-5DC8-B447-9735-9E2163FADB5A}" destId="{734D4B2F-327C-9B41-B167-28361E385A08}" srcOrd="5" destOrd="0" presId="urn:microsoft.com/office/officeart/2016/7/layout/RepeatingBendingProcessNew"/>
    <dgm:cxn modelId="{9FE5F810-7326-CD4E-BB49-19CD517635E6}" type="presParOf" srcId="{734D4B2F-327C-9B41-B167-28361E385A08}" destId="{843C95D6-DCD7-9741-B7A6-BE2B9CC492FA}" srcOrd="0" destOrd="0" presId="urn:microsoft.com/office/officeart/2016/7/layout/RepeatingBendingProcessNew"/>
    <dgm:cxn modelId="{821D5BBB-A16F-474D-AD90-CA9570549976}" type="presParOf" srcId="{62040205-5DC8-B447-9735-9E2163FADB5A}" destId="{8E1903EC-293F-6341-A3BF-F6E0DA68CF6A}" srcOrd="6" destOrd="0" presId="urn:microsoft.com/office/officeart/2016/7/layout/RepeatingBendingProcessNew"/>
    <dgm:cxn modelId="{7D3966FA-4EAF-C64C-8AB9-A290C3633530}" type="presParOf" srcId="{62040205-5DC8-B447-9735-9E2163FADB5A}" destId="{71906C00-9F99-C34B-936A-C928BE3B1692}" srcOrd="7" destOrd="0" presId="urn:microsoft.com/office/officeart/2016/7/layout/RepeatingBendingProcessNew"/>
    <dgm:cxn modelId="{21271FD5-A1FE-5B4D-92AF-5E580DE606E8}" type="presParOf" srcId="{71906C00-9F99-C34B-936A-C928BE3B1692}" destId="{EE261713-D6F1-274E-B6E5-0E2F4564F600}" srcOrd="0" destOrd="0" presId="urn:microsoft.com/office/officeart/2016/7/layout/RepeatingBendingProcessNew"/>
    <dgm:cxn modelId="{F751C661-334C-864D-949F-1962F9BD1B46}" type="presParOf" srcId="{62040205-5DC8-B447-9735-9E2163FADB5A}" destId="{ED2B1B0B-4EE3-CE4B-9E5E-962066AADBF0}" srcOrd="8" destOrd="0" presId="urn:microsoft.com/office/officeart/2016/7/layout/RepeatingBendingProcessNew"/>
    <dgm:cxn modelId="{155EDFA0-EF97-154A-ADCE-0E6D1819F044}" type="presParOf" srcId="{62040205-5DC8-B447-9735-9E2163FADB5A}" destId="{F0AD3639-3147-0A43-9184-F53BB81A690A}" srcOrd="9" destOrd="0" presId="urn:microsoft.com/office/officeart/2016/7/layout/RepeatingBendingProcessNew"/>
    <dgm:cxn modelId="{D99A96E3-6B72-2148-9293-BF284C6388EF}" type="presParOf" srcId="{F0AD3639-3147-0A43-9184-F53BB81A690A}" destId="{2DBE86E8-73AF-7D4F-AF5D-2633B5A5EE97}" srcOrd="0" destOrd="0" presId="urn:microsoft.com/office/officeart/2016/7/layout/RepeatingBendingProcessNew"/>
    <dgm:cxn modelId="{4E328FDF-F1B0-8C4C-BC3F-128E988E193A}" type="presParOf" srcId="{62040205-5DC8-B447-9735-9E2163FADB5A}" destId="{F329D399-FEA7-F245-984C-DA5A9F4FE58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E21467-150A-4CC5-A643-3CAF4434A49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3928BF7-6E56-45A2-8741-CE8A1BB492D8}">
      <dgm:prSet/>
      <dgm:spPr/>
      <dgm:t>
        <a:bodyPr/>
        <a:lstStyle/>
        <a:p>
          <a:r>
            <a:rPr lang="it-IT" b="1"/>
            <a:t>Le situazioni sociali formano la base nascosta dei modelli linguistici e di azione </a:t>
          </a:r>
          <a:endParaRPr lang="en-US"/>
        </a:p>
      </dgm:t>
    </dgm:pt>
    <dgm:pt modelId="{3CD3F048-8279-48C6-8912-C8ECE3CC8F97}" type="parTrans" cxnId="{3105DEBA-0BA2-40E9-8652-0041D96A66DF}">
      <dgm:prSet/>
      <dgm:spPr/>
      <dgm:t>
        <a:bodyPr/>
        <a:lstStyle/>
        <a:p>
          <a:endParaRPr lang="en-US"/>
        </a:p>
      </dgm:t>
    </dgm:pt>
    <dgm:pt modelId="{13383F6E-D348-44D7-8AEA-2C35983FDF6B}" type="sibTrans" cxnId="{3105DEBA-0BA2-40E9-8652-0041D96A66DF}">
      <dgm:prSet/>
      <dgm:spPr/>
      <dgm:t>
        <a:bodyPr/>
        <a:lstStyle/>
        <a:p>
          <a:endParaRPr lang="en-US"/>
        </a:p>
      </dgm:t>
    </dgm:pt>
    <dgm:pt modelId="{CBE99697-6A2B-4D49-A873-D1B63E3D3F72}">
      <dgm:prSet/>
      <dgm:spPr/>
      <dgm:t>
        <a:bodyPr/>
        <a:lstStyle/>
        <a:p>
          <a:r>
            <a:rPr lang="it-IT" b="1"/>
            <a:t>Le situazioni sociali sono oggettive o soggettive?</a:t>
          </a:r>
          <a:endParaRPr lang="en-US"/>
        </a:p>
      </dgm:t>
    </dgm:pt>
    <dgm:pt modelId="{887949C2-ACFF-4378-8B8E-1D2093B8874C}" type="parTrans" cxnId="{114DA39C-5119-463A-BDC5-1DBF2ED2A31E}">
      <dgm:prSet/>
      <dgm:spPr/>
      <dgm:t>
        <a:bodyPr/>
        <a:lstStyle/>
        <a:p>
          <a:endParaRPr lang="en-US"/>
        </a:p>
      </dgm:t>
    </dgm:pt>
    <dgm:pt modelId="{F8CA0E2A-D72E-48AF-83DD-C0CC65AB31FD}" type="sibTrans" cxnId="{114DA39C-5119-463A-BDC5-1DBF2ED2A31E}">
      <dgm:prSet/>
      <dgm:spPr/>
      <dgm:t>
        <a:bodyPr/>
        <a:lstStyle/>
        <a:p>
          <a:endParaRPr lang="en-US"/>
        </a:p>
      </dgm:t>
    </dgm:pt>
    <dgm:pt modelId="{97E37DDF-B4D6-46FC-AECE-169EEC5EED58}">
      <dgm:prSet/>
      <dgm:spPr/>
      <dgm:t>
        <a:bodyPr/>
        <a:lstStyle/>
        <a:p>
          <a:r>
            <a:rPr lang="it-IT" b="1"/>
            <a:t>Definire la situazione</a:t>
          </a:r>
          <a:endParaRPr lang="en-US"/>
        </a:p>
      </dgm:t>
    </dgm:pt>
    <dgm:pt modelId="{83D709C4-47DA-45DA-84AF-77A60689D4E0}" type="parTrans" cxnId="{BDD317B8-6D51-486B-AEAD-522E5F2EDD15}">
      <dgm:prSet/>
      <dgm:spPr/>
      <dgm:t>
        <a:bodyPr/>
        <a:lstStyle/>
        <a:p>
          <a:endParaRPr lang="en-US"/>
        </a:p>
      </dgm:t>
    </dgm:pt>
    <dgm:pt modelId="{F56AC9EC-C475-407C-BDAA-FCBDFB9007B9}" type="sibTrans" cxnId="{BDD317B8-6D51-486B-AEAD-522E5F2EDD15}">
      <dgm:prSet/>
      <dgm:spPr/>
      <dgm:t>
        <a:bodyPr/>
        <a:lstStyle/>
        <a:p>
          <a:endParaRPr lang="en-US"/>
        </a:p>
      </dgm:t>
    </dgm:pt>
    <dgm:pt modelId="{5B1D0EEE-EB3A-4B9C-8D34-789A7B808F89}">
      <dgm:prSet/>
      <dgm:spPr/>
      <dgm:t>
        <a:bodyPr/>
        <a:lstStyle/>
        <a:p>
          <a:r>
            <a:rPr lang="it-IT" b="1"/>
            <a:t>La socializzazione impropria</a:t>
          </a:r>
          <a:endParaRPr lang="en-US"/>
        </a:p>
      </dgm:t>
    </dgm:pt>
    <dgm:pt modelId="{D1E85D2D-0957-47A0-A85A-F18F9450E503}" type="parTrans" cxnId="{FE3D5976-9064-4A94-8C80-F267AC9C0FF4}">
      <dgm:prSet/>
      <dgm:spPr/>
      <dgm:t>
        <a:bodyPr/>
        <a:lstStyle/>
        <a:p>
          <a:endParaRPr lang="en-US"/>
        </a:p>
      </dgm:t>
    </dgm:pt>
    <dgm:pt modelId="{275D3B5C-6B87-4E12-9732-312FDE54D612}" type="sibTrans" cxnId="{FE3D5976-9064-4A94-8C80-F267AC9C0FF4}">
      <dgm:prSet/>
      <dgm:spPr/>
      <dgm:t>
        <a:bodyPr/>
        <a:lstStyle/>
        <a:p>
          <a:endParaRPr lang="en-US"/>
        </a:p>
      </dgm:t>
    </dgm:pt>
    <dgm:pt modelId="{53236FB8-8F2A-4FC9-BAA4-198850BA8011}">
      <dgm:prSet/>
      <dgm:spPr/>
      <dgm:t>
        <a:bodyPr/>
        <a:lstStyle/>
        <a:p>
          <a:r>
            <a:rPr lang="it-IT" b="1"/>
            <a:t>Perché le situazioni sociali sono invisibili? </a:t>
          </a:r>
        </a:p>
        <a:p>
          <a:r>
            <a:rPr lang="it-IT" b="1"/>
            <a:t>        . Si attribuisce maggiore importanza ai comportamenti possibili rispetto a quelli probabili</a:t>
          </a:r>
          <a:endParaRPr lang="en-US"/>
        </a:p>
        <a:p>
          <a:r>
            <a:rPr lang="it-IT" b="1"/>
            <a:t>        . Percepiamo noi stessi come unità di analisi principale dell’esperienza sociale</a:t>
          </a:r>
        </a:p>
      </dgm:t>
    </dgm:pt>
    <dgm:pt modelId="{CC439246-2566-4ADA-8A7A-2025F3A1A006}" type="parTrans" cxnId="{5C2999C3-E9F6-409F-B997-E696396D230F}">
      <dgm:prSet/>
      <dgm:spPr/>
      <dgm:t>
        <a:bodyPr/>
        <a:lstStyle/>
        <a:p>
          <a:endParaRPr lang="en-US"/>
        </a:p>
      </dgm:t>
    </dgm:pt>
    <dgm:pt modelId="{4D93856E-49E8-4F34-8071-50411053C607}" type="sibTrans" cxnId="{5C2999C3-E9F6-409F-B997-E696396D230F}">
      <dgm:prSet/>
      <dgm:spPr/>
      <dgm:t>
        <a:bodyPr/>
        <a:lstStyle/>
        <a:p>
          <a:endParaRPr lang="en-US"/>
        </a:p>
      </dgm:t>
    </dgm:pt>
    <dgm:pt modelId="{19F99674-5493-4E7D-A575-2BA3E05187CE}">
      <dgm:prSet/>
      <dgm:spPr/>
      <dgm:t>
        <a:bodyPr/>
        <a:lstStyle/>
        <a:p>
          <a:endParaRPr lang="en-US"/>
        </a:p>
      </dgm:t>
    </dgm:pt>
    <dgm:pt modelId="{25CB3B8A-0393-43F6-B8A8-FF41D74CAEBA}" type="parTrans" cxnId="{EA821C1D-9FE9-460F-9BAD-7A76E31C36F1}">
      <dgm:prSet/>
      <dgm:spPr/>
      <dgm:t>
        <a:bodyPr/>
        <a:lstStyle/>
        <a:p>
          <a:endParaRPr lang="en-US"/>
        </a:p>
      </dgm:t>
    </dgm:pt>
    <dgm:pt modelId="{937117E2-6C06-4C95-BA71-68D6F6C74E4D}" type="sibTrans" cxnId="{EA821C1D-9FE9-460F-9BAD-7A76E31C36F1}">
      <dgm:prSet/>
      <dgm:spPr/>
      <dgm:t>
        <a:bodyPr/>
        <a:lstStyle/>
        <a:p>
          <a:endParaRPr lang="en-US"/>
        </a:p>
      </dgm:t>
    </dgm:pt>
    <dgm:pt modelId="{DAFE30E5-C367-430F-8555-0C3F982D6B55}">
      <dgm:prSet/>
      <dgm:spPr/>
      <dgm:t>
        <a:bodyPr/>
        <a:lstStyle/>
        <a:p>
          <a:r>
            <a:rPr lang="it-IT" b="1"/>
            <a:t>La situazione sociale delimita la possibilità d’azione e la rende possibile</a:t>
          </a:r>
          <a:endParaRPr lang="en-US"/>
        </a:p>
      </dgm:t>
    </dgm:pt>
    <dgm:pt modelId="{E752168C-8007-42F6-A119-F503F44415DD}" type="parTrans" cxnId="{832A2714-150A-4066-8F5B-402DAE69E941}">
      <dgm:prSet/>
      <dgm:spPr/>
      <dgm:t>
        <a:bodyPr/>
        <a:lstStyle/>
        <a:p>
          <a:endParaRPr lang="en-US"/>
        </a:p>
      </dgm:t>
    </dgm:pt>
    <dgm:pt modelId="{B2254CCC-47BE-4A2B-9EFF-20060605D235}" type="sibTrans" cxnId="{832A2714-150A-4066-8F5B-402DAE69E941}">
      <dgm:prSet/>
      <dgm:spPr/>
      <dgm:t>
        <a:bodyPr/>
        <a:lstStyle/>
        <a:p>
          <a:endParaRPr lang="en-US"/>
        </a:p>
      </dgm:t>
    </dgm:pt>
    <dgm:pt modelId="{7322660A-EC94-AF4C-846D-71D55499C32B}" type="pres">
      <dgm:prSet presAssocID="{A6E21467-150A-4CC5-A643-3CAF4434A49E}" presName="diagram" presStyleCnt="0">
        <dgm:presLayoutVars>
          <dgm:dir/>
          <dgm:resizeHandles val="exact"/>
        </dgm:presLayoutVars>
      </dgm:prSet>
      <dgm:spPr/>
    </dgm:pt>
    <dgm:pt modelId="{EE6FE5BE-F1C6-4549-8E06-6D3C266A30AA}" type="pres">
      <dgm:prSet presAssocID="{53928BF7-6E56-45A2-8741-CE8A1BB492D8}" presName="node" presStyleLbl="node1" presStyleIdx="0" presStyleCnt="6">
        <dgm:presLayoutVars>
          <dgm:bulletEnabled val="1"/>
        </dgm:presLayoutVars>
      </dgm:prSet>
      <dgm:spPr/>
    </dgm:pt>
    <dgm:pt modelId="{89962CFA-9CEE-864C-8580-F407C2E2B507}" type="pres">
      <dgm:prSet presAssocID="{13383F6E-D348-44D7-8AEA-2C35983FDF6B}" presName="sibTrans" presStyleCnt="0"/>
      <dgm:spPr/>
    </dgm:pt>
    <dgm:pt modelId="{3E4B40AA-483A-BB4B-8F9F-20A93D937DD1}" type="pres">
      <dgm:prSet presAssocID="{CBE99697-6A2B-4D49-A873-D1B63E3D3F72}" presName="node" presStyleLbl="node1" presStyleIdx="1" presStyleCnt="6">
        <dgm:presLayoutVars>
          <dgm:bulletEnabled val="1"/>
        </dgm:presLayoutVars>
      </dgm:prSet>
      <dgm:spPr/>
    </dgm:pt>
    <dgm:pt modelId="{F792605F-7B6E-9347-9070-0B5ADCB63DEF}" type="pres">
      <dgm:prSet presAssocID="{F8CA0E2A-D72E-48AF-83DD-C0CC65AB31FD}" presName="sibTrans" presStyleCnt="0"/>
      <dgm:spPr/>
    </dgm:pt>
    <dgm:pt modelId="{31516C80-253B-C84B-B187-85D2E3253ACC}" type="pres">
      <dgm:prSet presAssocID="{97E37DDF-B4D6-46FC-AECE-169EEC5EED58}" presName="node" presStyleLbl="node1" presStyleIdx="2" presStyleCnt="6">
        <dgm:presLayoutVars>
          <dgm:bulletEnabled val="1"/>
        </dgm:presLayoutVars>
      </dgm:prSet>
      <dgm:spPr/>
    </dgm:pt>
    <dgm:pt modelId="{4D9A991A-712B-BD42-A3BE-B154E661911C}" type="pres">
      <dgm:prSet presAssocID="{F56AC9EC-C475-407C-BDAA-FCBDFB9007B9}" presName="sibTrans" presStyleCnt="0"/>
      <dgm:spPr/>
    </dgm:pt>
    <dgm:pt modelId="{B18D37E8-D44C-5244-ABA6-ABE3E2AF873E}" type="pres">
      <dgm:prSet presAssocID="{5B1D0EEE-EB3A-4B9C-8D34-789A7B808F89}" presName="node" presStyleLbl="node1" presStyleIdx="3" presStyleCnt="6">
        <dgm:presLayoutVars>
          <dgm:bulletEnabled val="1"/>
        </dgm:presLayoutVars>
      </dgm:prSet>
      <dgm:spPr/>
    </dgm:pt>
    <dgm:pt modelId="{DB8D467C-33CA-0447-B3E6-857D58393AB2}" type="pres">
      <dgm:prSet presAssocID="{275D3B5C-6B87-4E12-9732-312FDE54D612}" presName="sibTrans" presStyleCnt="0"/>
      <dgm:spPr/>
    </dgm:pt>
    <dgm:pt modelId="{7FD451CC-0B64-934A-9CAC-60BA8AD1791D}" type="pres">
      <dgm:prSet presAssocID="{53236FB8-8F2A-4FC9-BAA4-198850BA8011}" presName="node" presStyleLbl="node1" presStyleIdx="4" presStyleCnt="6">
        <dgm:presLayoutVars>
          <dgm:bulletEnabled val="1"/>
        </dgm:presLayoutVars>
      </dgm:prSet>
      <dgm:spPr/>
    </dgm:pt>
    <dgm:pt modelId="{96086DD4-6254-DA44-A986-09B47B11AE75}" type="pres">
      <dgm:prSet presAssocID="{4D93856E-49E8-4F34-8071-50411053C607}" presName="sibTrans" presStyleCnt="0"/>
      <dgm:spPr/>
    </dgm:pt>
    <dgm:pt modelId="{43C54739-D01A-774E-B872-B58E2095860B}" type="pres">
      <dgm:prSet presAssocID="{DAFE30E5-C367-430F-8555-0C3F982D6B55}" presName="node" presStyleLbl="node1" presStyleIdx="5" presStyleCnt="6">
        <dgm:presLayoutVars>
          <dgm:bulletEnabled val="1"/>
        </dgm:presLayoutVars>
      </dgm:prSet>
      <dgm:spPr/>
    </dgm:pt>
  </dgm:ptLst>
  <dgm:cxnLst>
    <dgm:cxn modelId="{832A2714-150A-4066-8F5B-402DAE69E941}" srcId="{A6E21467-150A-4CC5-A643-3CAF4434A49E}" destId="{DAFE30E5-C367-430F-8555-0C3F982D6B55}" srcOrd="5" destOrd="0" parTransId="{E752168C-8007-42F6-A119-F503F44415DD}" sibTransId="{B2254CCC-47BE-4A2B-9EFF-20060605D235}"/>
    <dgm:cxn modelId="{EA821C1D-9FE9-460F-9BAD-7A76E31C36F1}" srcId="{53236FB8-8F2A-4FC9-BAA4-198850BA8011}" destId="{19F99674-5493-4E7D-A575-2BA3E05187CE}" srcOrd="0" destOrd="0" parTransId="{25CB3B8A-0393-43F6-B8A8-FF41D74CAEBA}" sibTransId="{937117E2-6C06-4C95-BA71-68D6F6C74E4D}"/>
    <dgm:cxn modelId="{88887C4E-B8E3-054B-A519-92921BE842AE}" type="presOf" srcId="{53928BF7-6E56-45A2-8741-CE8A1BB492D8}" destId="{EE6FE5BE-F1C6-4549-8E06-6D3C266A30AA}" srcOrd="0" destOrd="0" presId="urn:microsoft.com/office/officeart/2005/8/layout/default"/>
    <dgm:cxn modelId="{FE3D5976-9064-4A94-8C80-F267AC9C0FF4}" srcId="{A6E21467-150A-4CC5-A643-3CAF4434A49E}" destId="{5B1D0EEE-EB3A-4B9C-8D34-789A7B808F89}" srcOrd="3" destOrd="0" parTransId="{D1E85D2D-0957-47A0-A85A-F18F9450E503}" sibTransId="{275D3B5C-6B87-4E12-9732-312FDE54D612}"/>
    <dgm:cxn modelId="{1E964E7C-AF3B-BF48-A948-FE953988297F}" type="presOf" srcId="{CBE99697-6A2B-4D49-A873-D1B63E3D3F72}" destId="{3E4B40AA-483A-BB4B-8F9F-20A93D937DD1}" srcOrd="0" destOrd="0" presId="urn:microsoft.com/office/officeart/2005/8/layout/default"/>
    <dgm:cxn modelId="{2C40EF8C-F06C-9943-9D62-FE3F8B3FC337}" type="presOf" srcId="{DAFE30E5-C367-430F-8555-0C3F982D6B55}" destId="{43C54739-D01A-774E-B872-B58E2095860B}" srcOrd="0" destOrd="0" presId="urn:microsoft.com/office/officeart/2005/8/layout/default"/>
    <dgm:cxn modelId="{3D2B6E97-528B-F341-837C-9593D41F577F}" type="presOf" srcId="{97E37DDF-B4D6-46FC-AECE-169EEC5EED58}" destId="{31516C80-253B-C84B-B187-85D2E3253ACC}" srcOrd="0" destOrd="0" presId="urn:microsoft.com/office/officeart/2005/8/layout/default"/>
    <dgm:cxn modelId="{114DA39C-5119-463A-BDC5-1DBF2ED2A31E}" srcId="{A6E21467-150A-4CC5-A643-3CAF4434A49E}" destId="{CBE99697-6A2B-4D49-A873-D1B63E3D3F72}" srcOrd="1" destOrd="0" parTransId="{887949C2-ACFF-4378-8B8E-1D2093B8874C}" sibTransId="{F8CA0E2A-D72E-48AF-83DD-C0CC65AB31FD}"/>
    <dgm:cxn modelId="{BDD317B8-6D51-486B-AEAD-522E5F2EDD15}" srcId="{A6E21467-150A-4CC5-A643-3CAF4434A49E}" destId="{97E37DDF-B4D6-46FC-AECE-169EEC5EED58}" srcOrd="2" destOrd="0" parTransId="{83D709C4-47DA-45DA-84AF-77A60689D4E0}" sibTransId="{F56AC9EC-C475-407C-BDAA-FCBDFB9007B9}"/>
    <dgm:cxn modelId="{3105DEBA-0BA2-40E9-8652-0041D96A66DF}" srcId="{A6E21467-150A-4CC5-A643-3CAF4434A49E}" destId="{53928BF7-6E56-45A2-8741-CE8A1BB492D8}" srcOrd="0" destOrd="0" parTransId="{3CD3F048-8279-48C6-8912-C8ECE3CC8F97}" sibTransId="{13383F6E-D348-44D7-8AEA-2C35983FDF6B}"/>
    <dgm:cxn modelId="{5C2999C3-E9F6-409F-B997-E696396D230F}" srcId="{A6E21467-150A-4CC5-A643-3CAF4434A49E}" destId="{53236FB8-8F2A-4FC9-BAA4-198850BA8011}" srcOrd="4" destOrd="0" parTransId="{CC439246-2566-4ADA-8A7A-2025F3A1A006}" sibTransId="{4D93856E-49E8-4F34-8071-50411053C607}"/>
    <dgm:cxn modelId="{EA9D77C9-165B-734D-A39D-F41A6766EC74}" type="presOf" srcId="{53236FB8-8F2A-4FC9-BAA4-198850BA8011}" destId="{7FD451CC-0B64-934A-9CAC-60BA8AD1791D}" srcOrd="0" destOrd="0" presId="urn:microsoft.com/office/officeart/2005/8/layout/default"/>
    <dgm:cxn modelId="{FBC849D1-CDC9-5B45-AD88-BD5DFC87F89A}" type="presOf" srcId="{A6E21467-150A-4CC5-A643-3CAF4434A49E}" destId="{7322660A-EC94-AF4C-846D-71D55499C32B}" srcOrd="0" destOrd="0" presId="urn:microsoft.com/office/officeart/2005/8/layout/default"/>
    <dgm:cxn modelId="{91CC92E7-9BA5-134F-BE7B-0A5DE53CE5F3}" type="presOf" srcId="{5B1D0EEE-EB3A-4B9C-8D34-789A7B808F89}" destId="{B18D37E8-D44C-5244-ABA6-ABE3E2AF873E}" srcOrd="0" destOrd="0" presId="urn:microsoft.com/office/officeart/2005/8/layout/default"/>
    <dgm:cxn modelId="{0FBE48F6-5CEE-2B4E-84C8-DBEDB108095F}" type="presOf" srcId="{19F99674-5493-4E7D-A575-2BA3E05187CE}" destId="{7FD451CC-0B64-934A-9CAC-60BA8AD1791D}" srcOrd="0" destOrd="1" presId="urn:microsoft.com/office/officeart/2005/8/layout/default"/>
    <dgm:cxn modelId="{0D1CB54B-918F-5840-8315-664C20605719}" type="presParOf" srcId="{7322660A-EC94-AF4C-846D-71D55499C32B}" destId="{EE6FE5BE-F1C6-4549-8E06-6D3C266A30AA}" srcOrd="0" destOrd="0" presId="urn:microsoft.com/office/officeart/2005/8/layout/default"/>
    <dgm:cxn modelId="{201A6E61-17D3-8248-BFA9-827106E0BDF7}" type="presParOf" srcId="{7322660A-EC94-AF4C-846D-71D55499C32B}" destId="{89962CFA-9CEE-864C-8580-F407C2E2B507}" srcOrd="1" destOrd="0" presId="urn:microsoft.com/office/officeart/2005/8/layout/default"/>
    <dgm:cxn modelId="{1BF97F2D-8025-994E-8796-B447256C7F9B}" type="presParOf" srcId="{7322660A-EC94-AF4C-846D-71D55499C32B}" destId="{3E4B40AA-483A-BB4B-8F9F-20A93D937DD1}" srcOrd="2" destOrd="0" presId="urn:microsoft.com/office/officeart/2005/8/layout/default"/>
    <dgm:cxn modelId="{4D1E6259-C382-C74B-A460-2D2D1A649C57}" type="presParOf" srcId="{7322660A-EC94-AF4C-846D-71D55499C32B}" destId="{F792605F-7B6E-9347-9070-0B5ADCB63DEF}" srcOrd="3" destOrd="0" presId="urn:microsoft.com/office/officeart/2005/8/layout/default"/>
    <dgm:cxn modelId="{DD53F211-0D47-884A-B92F-DF1ADDA89ABF}" type="presParOf" srcId="{7322660A-EC94-AF4C-846D-71D55499C32B}" destId="{31516C80-253B-C84B-B187-85D2E3253ACC}" srcOrd="4" destOrd="0" presId="urn:microsoft.com/office/officeart/2005/8/layout/default"/>
    <dgm:cxn modelId="{60E7F98B-A247-E146-B015-7701208B5DE8}" type="presParOf" srcId="{7322660A-EC94-AF4C-846D-71D55499C32B}" destId="{4D9A991A-712B-BD42-A3BE-B154E661911C}" srcOrd="5" destOrd="0" presId="urn:microsoft.com/office/officeart/2005/8/layout/default"/>
    <dgm:cxn modelId="{7D3613DC-F5C7-CC4D-9B42-F08561C18EB2}" type="presParOf" srcId="{7322660A-EC94-AF4C-846D-71D55499C32B}" destId="{B18D37E8-D44C-5244-ABA6-ABE3E2AF873E}" srcOrd="6" destOrd="0" presId="urn:microsoft.com/office/officeart/2005/8/layout/default"/>
    <dgm:cxn modelId="{71909549-CC09-8D4E-B9B1-EB7984055299}" type="presParOf" srcId="{7322660A-EC94-AF4C-846D-71D55499C32B}" destId="{DB8D467C-33CA-0447-B3E6-857D58393AB2}" srcOrd="7" destOrd="0" presId="urn:microsoft.com/office/officeart/2005/8/layout/default"/>
    <dgm:cxn modelId="{C19EB679-234B-094E-896B-0025E779FC9F}" type="presParOf" srcId="{7322660A-EC94-AF4C-846D-71D55499C32B}" destId="{7FD451CC-0B64-934A-9CAC-60BA8AD1791D}" srcOrd="8" destOrd="0" presId="urn:microsoft.com/office/officeart/2005/8/layout/default"/>
    <dgm:cxn modelId="{8C415A0D-CC62-0A46-AB20-AF930871222B}" type="presParOf" srcId="{7322660A-EC94-AF4C-846D-71D55499C32B}" destId="{96086DD4-6254-DA44-A986-09B47B11AE75}" srcOrd="9" destOrd="0" presId="urn:microsoft.com/office/officeart/2005/8/layout/default"/>
    <dgm:cxn modelId="{19009A17-D325-D646-9763-78907BC8E328}" type="presParOf" srcId="{7322660A-EC94-AF4C-846D-71D55499C32B}" destId="{43C54739-D01A-774E-B872-B58E2095860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4179E5-83D0-4BC8-B046-B4D74EA29F3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D60DF9A-7CBC-4139-B930-08A23A88E9E8}">
      <dgm:prSet/>
      <dgm:spPr/>
      <dgm:t>
        <a:bodyPr/>
        <a:lstStyle/>
        <a:p>
          <a:r>
            <a:rPr lang="it-IT" b="1"/>
            <a:t>Vite sul palcoscenico</a:t>
          </a:r>
          <a:endParaRPr lang="en-US"/>
        </a:p>
      </dgm:t>
    </dgm:pt>
    <dgm:pt modelId="{6ACEC6EA-8833-4FC5-AE4C-AD1D22F72C57}" type="parTrans" cxnId="{E3B38D63-A5E4-484C-BF1D-C174BD8F267C}">
      <dgm:prSet/>
      <dgm:spPr/>
      <dgm:t>
        <a:bodyPr/>
        <a:lstStyle/>
        <a:p>
          <a:endParaRPr lang="en-US"/>
        </a:p>
      </dgm:t>
    </dgm:pt>
    <dgm:pt modelId="{CC4F6477-7587-4591-BAE7-AFC59345CE74}" type="sibTrans" cxnId="{E3B38D63-A5E4-484C-BF1D-C174BD8F267C}">
      <dgm:prSet/>
      <dgm:spPr/>
      <dgm:t>
        <a:bodyPr/>
        <a:lstStyle/>
        <a:p>
          <a:endParaRPr lang="en-US"/>
        </a:p>
      </dgm:t>
    </dgm:pt>
    <dgm:pt modelId="{B03D059C-67BB-40C6-8E7F-ADE696AA84FD}">
      <dgm:prSet/>
      <dgm:spPr/>
      <dgm:t>
        <a:bodyPr/>
        <a:lstStyle/>
        <a:p>
          <a:r>
            <a:rPr lang="it-IT" b="1"/>
            <a:t>I pubblici</a:t>
          </a:r>
          <a:endParaRPr lang="en-US"/>
        </a:p>
      </dgm:t>
    </dgm:pt>
    <dgm:pt modelId="{6E137C11-22E0-4228-BEF6-D6AD56F9672D}" type="parTrans" cxnId="{B2E03B12-8487-4D3F-82D9-F7D82F4964DF}">
      <dgm:prSet/>
      <dgm:spPr/>
      <dgm:t>
        <a:bodyPr/>
        <a:lstStyle/>
        <a:p>
          <a:endParaRPr lang="en-US"/>
        </a:p>
      </dgm:t>
    </dgm:pt>
    <dgm:pt modelId="{86228288-5501-4AB3-B28C-79E57C01A4D9}" type="sibTrans" cxnId="{B2E03B12-8487-4D3F-82D9-F7D82F4964DF}">
      <dgm:prSet/>
      <dgm:spPr/>
      <dgm:t>
        <a:bodyPr/>
        <a:lstStyle/>
        <a:p>
          <a:endParaRPr lang="en-US"/>
        </a:p>
      </dgm:t>
    </dgm:pt>
    <dgm:pt modelId="{A67B0F46-B7FC-4DCB-BCB7-F89200F2543A}">
      <dgm:prSet/>
      <dgm:spPr/>
      <dgm:t>
        <a:bodyPr/>
        <a:lstStyle/>
        <a:p>
          <a:r>
            <a:rPr lang="it-IT" b="1"/>
            <a:t>Le arene sociali</a:t>
          </a:r>
          <a:endParaRPr lang="en-US"/>
        </a:p>
      </dgm:t>
    </dgm:pt>
    <dgm:pt modelId="{042BE6F3-18FD-4667-967E-04B89B1A8EC2}" type="parTrans" cxnId="{7118EF37-19F8-4E2F-85B8-7B7E649929E8}">
      <dgm:prSet/>
      <dgm:spPr/>
      <dgm:t>
        <a:bodyPr/>
        <a:lstStyle/>
        <a:p>
          <a:endParaRPr lang="en-US"/>
        </a:p>
      </dgm:t>
    </dgm:pt>
    <dgm:pt modelId="{431DB862-034E-4F48-95B5-989D8065E8F9}" type="sibTrans" cxnId="{7118EF37-19F8-4E2F-85B8-7B7E649929E8}">
      <dgm:prSet/>
      <dgm:spPr/>
      <dgm:t>
        <a:bodyPr/>
        <a:lstStyle/>
        <a:p>
          <a:endParaRPr lang="en-US"/>
        </a:p>
      </dgm:t>
    </dgm:pt>
    <dgm:pt modelId="{7B9D6B4F-F127-4B6A-AB80-40BA959AC084}">
      <dgm:prSet/>
      <dgm:spPr/>
      <dgm:t>
        <a:bodyPr/>
        <a:lstStyle/>
        <a:p>
          <a:r>
            <a:rPr lang="it-IT" b="1"/>
            <a:t>«creare impressioni»</a:t>
          </a:r>
          <a:endParaRPr lang="en-US"/>
        </a:p>
      </dgm:t>
    </dgm:pt>
    <dgm:pt modelId="{08D3E342-CAC0-47AD-8BB3-C4082E7469EA}" type="parTrans" cxnId="{AB3CF04A-D7E6-4989-9F86-4D86383A9634}">
      <dgm:prSet/>
      <dgm:spPr/>
      <dgm:t>
        <a:bodyPr/>
        <a:lstStyle/>
        <a:p>
          <a:endParaRPr lang="en-US"/>
        </a:p>
      </dgm:t>
    </dgm:pt>
    <dgm:pt modelId="{D3DD0FC2-2ABC-44A8-876A-582D652FA5CB}" type="sibTrans" cxnId="{AB3CF04A-D7E6-4989-9F86-4D86383A9634}">
      <dgm:prSet/>
      <dgm:spPr/>
      <dgm:t>
        <a:bodyPr/>
        <a:lstStyle/>
        <a:p>
          <a:endParaRPr lang="en-US"/>
        </a:p>
      </dgm:t>
    </dgm:pt>
    <dgm:pt modelId="{6F9909A7-D3C2-4146-951D-0133C70FFBCC}">
      <dgm:prSet/>
      <dgm:spPr/>
      <dgm:t>
        <a:bodyPr/>
        <a:lstStyle/>
        <a:p>
          <a:r>
            <a:rPr lang="it-IT" b="1"/>
            <a:t>Lo spettacolo</a:t>
          </a:r>
          <a:endParaRPr lang="en-US"/>
        </a:p>
      </dgm:t>
    </dgm:pt>
    <dgm:pt modelId="{AF032C7F-E883-43BC-B36A-91D53F8B5772}" type="parTrans" cxnId="{5CE1E406-5B01-4F1B-AE9E-4F402A7A403C}">
      <dgm:prSet/>
      <dgm:spPr/>
      <dgm:t>
        <a:bodyPr/>
        <a:lstStyle/>
        <a:p>
          <a:endParaRPr lang="en-US"/>
        </a:p>
      </dgm:t>
    </dgm:pt>
    <dgm:pt modelId="{661549F9-8BC2-4B79-95A4-1105BF081034}" type="sibTrans" cxnId="{5CE1E406-5B01-4F1B-AE9E-4F402A7A403C}">
      <dgm:prSet/>
      <dgm:spPr/>
      <dgm:t>
        <a:bodyPr/>
        <a:lstStyle/>
        <a:p>
          <a:endParaRPr lang="en-US"/>
        </a:p>
      </dgm:t>
    </dgm:pt>
    <dgm:pt modelId="{92BADDF9-89D1-4485-8D84-034F7D9DD957}">
      <dgm:prSet/>
      <dgm:spPr/>
      <dgm:t>
        <a:bodyPr/>
        <a:lstStyle/>
        <a:p>
          <a:r>
            <a:rPr lang="it-IT" b="1"/>
            <a:t>Ribalta e retroscena</a:t>
          </a:r>
          <a:endParaRPr lang="en-US"/>
        </a:p>
      </dgm:t>
    </dgm:pt>
    <dgm:pt modelId="{244EAC8C-8057-4E14-BE25-6345E6961A95}" type="parTrans" cxnId="{E38DEE69-17DA-4C45-A631-EF803C4AC636}">
      <dgm:prSet/>
      <dgm:spPr/>
      <dgm:t>
        <a:bodyPr/>
        <a:lstStyle/>
        <a:p>
          <a:endParaRPr lang="en-US"/>
        </a:p>
      </dgm:t>
    </dgm:pt>
    <dgm:pt modelId="{8A0D4A17-7579-42DF-A29E-4A20F907A330}" type="sibTrans" cxnId="{E38DEE69-17DA-4C45-A631-EF803C4AC636}">
      <dgm:prSet/>
      <dgm:spPr/>
      <dgm:t>
        <a:bodyPr/>
        <a:lstStyle/>
        <a:p>
          <a:endParaRPr lang="en-US"/>
        </a:p>
      </dgm:t>
    </dgm:pt>
    <dgm:pt modelId="{D7AA8D5F-6339-4D87-B849-793EDE907A5E}">
      <dgm:prSet/>
      <dgm:spPr/>
      <dgm:t>
        <a:bodyPr/>
        <a:lstStyle/>
        <a:p>
          <a:r>
            <a:rPr lang="it-IT" b="1"/>
            <a:t>Comportamenti contradditori?</a:t>
          </a:r>
          <a:endParaRPr lang="en-US"/>
        </a:p>
      </dgm:t>
    </dgm:pt>
    <dgm:pt modelId="{FEC99A8A-813F-4AA8-8916-72973603D703}" type="parTrans" cxnId="{1A365316-B6B8-4A63-90B6-F31CDB5909A4}">
      <dgm:prSet/>
      <dgm:spPr/>
      <dgm:t>
        <a:bodyPr/>
        <a:lstStyle/>
        <a:p>
          <a:endParaRPr lang="en-US"/>
        </a:p>
      </dgm:t>
    </dgm:pt>
    <dgm:pt modelId="{C2D05BE6-6F86-422A-BBE9-36F0CF7D743B}" type="sibTrans" cxnId="{1A365316-B6B8-4A63-90B6-F31CDB5909A4}">
      <dgm:prSet/>
      <dgm:spPr/>
      <dgm:t>
        <a:bodyPr/>
        <a:lstStyle/>
        <a:p>
          <a:endParaRPr lang="en-US"/>
        </a:p>
      </dgm:t>
    </dgm:pt>
    <dgm:pt modelId="{C78B48AD-D9C3-4101-AD60-F4A054BBEA2B}">
      <dgm:prSet/>
      <dgm:spPr/>
      <dgm:t>
        <a:bodyPr/>
        <a:lstStyle/>
        <a:p>
          <a:r>
            <a:rPr lang="it-IT" b="1"/>
            <a:t>Interazione fondata su espressione e impressione</a:t>
          </a:r>
          <a:endParaRPr lang="en-US"/>
        </a:p>
      </dgm:t>
    </dgm:pt>
    <dgm:pt modelId="{A4521B65-1229-45BA-97AE-E436CC6AC6ED}" type="parTrans" cxnId="{BCE00659-4E4F-4F95-905F-0C00CB2C0A8A}">
      <dgm:prSet/>
      <dgm:spPr/>
      <dgm:t>
        <a:bodyPr/>
        <a:lstStyle/>
        <a:p>
          <a:endParaRPr lang="en-US"/>
        </a:p>
      </dgm:t>
    </dgm:pt>
    <dgm:pt modelId="{9C2C8A91-E79C-466B-AE6C-9DEFA6A9AA4B}" type="sibTrans" cxnId="{BCE00659-4E4F-4F95-905F-0C00CB2C0A8A}">
      <dgm:prSet/>
      <dgm:spPr/>
      <dgm:t>
        <a:bodyPr/>
        <a:lstStyle/>
        <a:p>
          <a:endParaRPr lang="en-US"/>
        </a:p>
      </dgm:t>
    </dgm:pt>
    <dgm:pt modelId="{FAA42B3B-9E1A-43A4-A154-AF69BA2C299E}">
      <dgm:prSet/>
      <dgm:spPr/>
      <dgm:t>
        <a:bodyPr/>
        <a:lstStyle/>
        <a:p>
          <a:r>
            <a:rPr lang="it-IT" b="1"/>
            <a:t>Ruoli sociali: vincoli o possibilità?</a:t>
          </a:r>
          <a:endParaRPr lang="en-US"/>
        </a:p>
      </dgm:t>
    </dgm:pt>
    <dgm:pt modelId="{8BC428BB-0FBD-46FA-814A-839698BF033C}" type="parTrans" cxnId="{E0B1BB87-B78D-4058-AD53-C20295A092EC}">
      <dgm:prSet/>
      <dgm:spPr/>
      <dgm:t>
        <a:bodyPr/>
        <a:lstStyle/>
        <a:p>
          <a:endParaRPr lang="en-US"/>
        </a:p>
      </dgm:t>
    </dgm:pt>
    <dgm:pt modelId="{3D9EAAD4-CA60-440E-8FAD-3737047C11A7}" type="sibTrans" cxnId="{E0B1BB87-B78D-4058-AD53-C20295A092EC}">
      <dgm:prSet/>
      <dgm:spPr/>
      <dgm:t>
        <a:bodyPr/>
        <a:lstStyle/>
        <a:p>
          <a:endParaRPr lang="en-US"/>
        </a:p>
      </dgm:t>
    </dgm:pt>
    <dgm:pt modelId="{F728508C-3449-0442-A6CC-D0173E9213C9}" type="pres">
      <dgm:prSet presAssocID="{334179E5-83D0-4BC8-B046-B4D74EA29F31}" presName="linear" presStyleCnt="0">
        <dgm:presLayoutVars>
          <dgm:animLvl val="lvl"/>
          <dgm:resizeHandles val="exact"/>
        </dgm:presLayoutVars>
      </dgm:prSet>
      <dgm:spPr/>
    </dgm:pt>
    <dgm:pt modelId="{CFF32061-1AD0-A344-A015-194E69EBF118}" type="pres">
      <dgm:prSet presAssocID="{7D60DF9A-7CBC-4139-B930-08A23A88E9E8}" presName="parentText" presStyleLbl="node1" presStyleIdx="0" presStyleCnt="9">
        <dgm:presLayoutVars>
          <dgm:chMax val="0"/>
          <dgm:bulletEnabled val="1"/>
        </dgm:presLayoutVars>
      </dgm:prSet>
      <dgm:spPr/>
    </dgm:pt>
    <dgm:pt modelId="{1914D1E4-CB1C-C84F-AD38-2B31CCE5612E}" type="pres">
      <dgm:prSet presAssocID="{CC4F6477-7587-4591-BAE7-AFC59345CE74}" presName="spacer" presStyleCnt="0"/>
      <dgm:spPr/>
    </dgm:pt>
    <dgm:pt modelId="{4031C790-DE47-C84E-9811-DCB9FAF920A4}" type="pres">
      <dgm:prSet presAssocID="{B03D059C-67BB-40C6-8E7F-ADE696AA84FD}" presName="parentText" presStyleLbl="node1" presStyleIdx="1" presStyleCnt="9">
        <dgm:presLayoutVars>
          <dgm:chMax val="0"/>
          <dgm:bulletEnabled val="1"/>
        </dgm:presLayoutVars>
      </dgm:prSet>
      <dgm:spPr/>
    </dgm:pt>
    <dgm:pt modelId="{998E42A8-CAEB-504E-BB23-C3F6C50DA73B}" type="pres">
      <dgm:prSet presAssocID="{86228288-5501-4AB3-B28C-79E57C01A4D9}" presName="spacer" presStyleCnt="0"/>
      <dgm:spPr/>
    </dgm:pt>
    <dgm:pt modelId="{B1AE862E-6A72-DA4C-ACDE-401B9AA9C500}" type="pres">
      <dgm:prSet presAssocID="{A67B0F46-B7FC-4DCB-BCB7-F89200F2543A}" presName="parentText" presStyleLbl="node1" presStyleIdx="2" presStyleCnt="9">
        <dgm:presLayoutVars>
          <dgm:chMax val="0"/>
          <dgm:bulletEnabled val="1"/>
        </dgm:presLayoutVars>
      </dgm:prSet>
      <dgm:spPr/>
    </dgm:pt>
    <dgm:pt modelId="{A2F140EA-3773-1242-92D6-3B07153481A0}" type="pres">
      <dgm:prSet presAssocID="{431DB862-034E-4F48-95B5-989D8065E8F9}" presName="spacer" presStyleCnt="0"/>
      <dgm:spPr/>
    </dgm:pt>
    <dgm:pt modelId="{7580E643-8965-A148-9420-AA78F629BEC7}" type="pres">
      <dgm:prSet presAssocID="{7B9D6B4F-F127-4B6A-AB80-40BA959AC084}" presName="parentText" presStyleLbl="node1" presStyleIdx="3" presStyleCnt="9">
        <dgm:presLayoutVars>
          <dgm:chMax val="0"/>
          <dgm:bulletEnabled val="1"/>
        </dgm:presLayoutVars>
      </dgm:prSet>
      <dgm:spPr/>
    </dgm:pt>
    <dgm:pt modelId="{51C5EB20-5863-C74E-9DF8-40901753E16A}" type="pres">
      <dgm:prSet presAssocID="{D3DD0FC2-2ABC-44A8-876A-582D652FA5CB}" presName="spacer" presStyleCnt="0"/>
      <dgm:spPr/>
    </dgm:pt>
    <dgm:pt modelId="{C0174C52-0B8A-A94F-8BFF-22AD6788C7E3}" type="pres">
      <dgm:prSet presAssocID="{6F9909A7-D3C2-4146-951D-0133C70FFBCC}" presName="parentText" presStyleLbl="node1" presStyleIdx="4" presStyleCnt="9">
        <dgm:presLayoutVars>
          <dgm:chMax val="0"/>
          <dgm:bulletEnabled val="1"/>
        </dgm:presLayoutVars>
      </dgm:prSet>
      <dgm:spPr/>
    </dgm:pt>
    <dgm:pt modelId="{F5AD7CB5-2120-3347-954C-87D3908BD97D}" type="pres">
      <dgm:prSet presAssocID="{661549F9-8BC2-4B79-95A4-1105BF081034}" presName="spacer" presStyleCnt="0"/>
      <dgm:spPr/>
    </dgm:pt>
    <dgm:pt modelId="{F7E3DF32-4510-F24D-9A50-D4E32C64F607}" type="pres">
      <dgm:prSet presAssocID="{92BADDF9-89D1-4485-8D84-034F7D9DD957}" presName="parentText" presStyleLbl="node1" presStyleIdx="5" presStyleCnt="9">
        <dgm:presLayoutVars>
          <dgm:chMax val="0"/>
          <dgm:bulletEnabled val="1"/>
        </dgm:presLayoutVars>
      </dgm:prSet>
      <dgm:spPr/>
    </dgm:pt>
    <dgm:pt modelId="{C621495F-CD63-5D40-BCAF-03D1E60CA436}" type="pres">
      <dgm:prSet presAssocID="{8A0D4A17-7579-42DF-A29E-4A20F907A330}" presName="spacer" presStyleCnt="0"/>
      <dgm:spPr/>
    </dgm:pt>
    <dgm:pt modelId="{0881D855-7F50-754B-AF2A-3CD6FD7CEBD8}" type="pres">
      <dgm:prSet presAssocID="{D7AA8D5F-6339-4D87-B849-793EDE907A5E}" presName="parentText" presStyleLbl="node1" presStyleIdx="6" presStyleCnt="9">
        <dgm:presLayoutVars>
          <dgm:chMax val="0"/>
          <dgm:bulletEnabled val="1"/>
        </dgm:presLayoutVars>
      </dgm:prSet>
      <dgm:spPr/>
    </dgm:pt>
    <dgm:pt modelId="{9EA69979-ABD8-B440-92E6-BF8BE67F2C40}" type="pres">
      <dgm:prSet presAssocID="{C2D05BE6-6F86-422A-BBE9-36F0CF7D743B}" presName="spacer" presStyleCnt="0"/>
      <dgm:spPr/>
    </dgm:pt>
    <dgm:pt modelId="{E71ABCBC-DFED-0C48-9783-DA8BB6140377}" type="pres">
      <dgm:prSet presAssocID="{C78B48AD-D9C3-4101-AD60-F4A054BBEA2B}" presName="parentText" presStyleLbl="node1" presStyleIdx="7" presStyleCnt="9">
        <dgm:presLayoutVars>
          <dgm:chMax val="0"/>
          <dgm:bulletEnabled val="1"/>
        </dgm:presLayoutVars>
      </dgm:prSet>
      <dgm:spPr/>
    </dgm:pt>
    <dgm:pt modelId="{313B7B85-A7B9-4144-8269-0F4156899818}" type="pres">
      <dgm:prSet presAssocID="{9C2C8A91-E79C-466B-AE6C-9DEFA6A9AA4B}" presName="spacer" presStyleCnt="0"/>
      <dgm:spPr/>
    </dgm:pt>
    <dgm:pt modelId="{98278A87-0ADB-4943-A78E-772E9602753F}" type="pres">
      <dgm:prSet presAssocID="{FAA42B3B-9E1A-43A4-A154-AF69BA2C299E}" presName="parentText" presStyleLbl="node1" presStyleIdx="8" presStyleCnt="9">
        <dgm:presLayoutVars>
          <dgm:chMax val="0"/>
          <dgm:bulletEnabled val="1"/>
        </dgm:presLayoutVars>
      </dgm:prSet>
      <dgm:spPr/>
    </dgm:pt>
  </dgm:ptLst>
  <dgm:cxnLst>
    <dgm:cxn modelId="{5CE1E406-5B01-4F1B-AE9E-4F402A7A403C}" srcId="{334179E5-83D0-4BC8-B046-B4D74EA29F31}" destId="{6F9909A7-D3C2-4146-951D-0133C70FFBCC}" srcOrd="4" destOrd="0" parTransId="{AF032C7F-E883-43BC-B36A-91D53F8B5772}" sibTransId="{661549F9-8BC2-4B79-95A4-1105BF081034}"/>
    <dgm:cxn modelId="{B2E03B12-8487-4D3F-82D9-F7D82F4964DF}" srcId="{334179E5-83D0-4BC8-B046-B4D74EA29F31}" destId="{B03D059C-67BB-40C6-8E7F-ADE696AA84FD}" srcOrd="1" destOrd="0" parTransId="{6E137C11-22E0-4228-BEF6-D6AD56F9672D}" sibTransId="{86228288-5501-4AB3-B28C-79E57C01A4D9}"/>
    <dgm:cxn modelId="{1A365316-B6B8-4A63-90B6-F31CDB5909A4}" srcId="{334179E5-83D0-4BC8-B046-B4D74EA29F31}" destId="{D7AA8D5F-6339-4D87-B849-793EDE907A5E}" srcOrd="6" destOrd="0" parTransId="{FEC99A8A-813F-4AA8-8916-72973603D703}" sibTransId="{C2D05BE6-6F86-422A-BBE9-36F0CF7D743B}"/>
    <dgm:cxn modelId="{7118EF37-19F8-4E2F-85B8-7B7E649929E8}" srcId="{334179E5-83D0-4BC8-B046-B4D74EA29F31}" destId="{A67B0F46-B7FC-4DCB-BCB7-F89200F2543A}" srcOrd="2" destOrd="0" parTransId="{042BE6F3-18FD-4667-967E-04B89B1A8EC2}" sibTransId="{431DB862-034E-4F48-95B5-989D8065E8F9}"/>
    <dgm:cxn modelId="{B9EF7549-9373-8E4E-AC40-C47D7967045E}" type="presOf" srcId="{7D60DF9A-7CBC-4139-B930-08A23A88E9E8}" destId="{CFF32061-1AD0-A344-A015-194E69EBF118}" srcOrd="0" destOrd="0" presId="urn:microsoft.com/office/officeart/2005/8/layout/vList2"/>
    <dgm:cxn modelId="{AB3CF04A-D7E6-4989-9F86-4D86383A9634}" srcId="{334179E5-83D0-4BC8-B046-B4D74EA29F31}" destId="{7B9D6B4F-F127-4B6A-AB80-40BA959AC084}" srcOrd="3" destOrd="0" parTransId="{08D3E342-CAC0-47AD-8BB3-C4082E7469EA}" sibTransId="{D3DD0FC2-2ABC-44A8-876A-582D652FA5CB}"/>
    <dgm:cxn modelId="{8BCE5F4B-0BD0-0747-AD73-4AF6DD55CEAC}" type="presOf" srcId="{B03D059C-67BB-40C6-8E7F-ADE696AA84FD}" destId="{4031C790-DE47-C84E-9811-DCB9FAF920A4}" srcOrd="0" destOrd="0" presId="urn:microsoft.com/office/officeart/2005/8/layout/vList2"/>
    <dgm:cxn modelId="{DAE33A50-2B67-3D4E-A438-D86638F48806}" type="presOf" srcId="{92BADDF9-89D1-4485-8D84-034F7D9DD957}" destId="{F7E3DF32-4510-F24D-9A50-D4E32C64F607}" srcOrd="0" destOrd="0" presId="urn:microsoft.com/office/officeart/2005/8/layout/vList2"/>
    <dgm:cxn modelId="{BCE00659-4E4F-4F95-905F-0C00CB2C0A8A}" srcId="{334179E5-83D0-4BC8-B046-B4D74EA29F31}" destId="{C78B48AD-D9C3-4101-AD60-F4A054BBEA2B}" srcOrd="7" destOrd="0" parTransId="{A4521B65-1229-45BA-97AE-E436CC6AC6ED}" sibTransId="{9C2C8A91-E79C-466B-AE6C-9DEFA6A9AA4B}"/>
    <dgm:cxn modelId="{EFBBB262-9D2F-BA45-9EC5-82E15941B8EE}" type="presOf" srcId="{6F9909A7-D3C2-4146-951D-0133C70FFBCC}" destId="{C0174C52-0B8A-A94F-8BFF-22AD6788C7E3}" srcOrd="0" destOrd="0" presId="urn:microsoft.com/office/officeart/2005/8/layout/vList2"/>
    <dgm:cxn modelId="{E3B38D63-A5E4-484C-BF1D-C174BD8F267C}" srcId="{334179E5-83D0-4BC8-B046-B4D74EA29F31}" destId="{7D60DF9A-7CBC-4139-B930-08A23A88E9E8}" srcOrd="0" destOrd="0" parTransId="{6ACEC6EA-8833-4FC5-AE4C-AD1D22F72C57}" sibTransId="{CC4F6477-7587-4591-BAE7-AFC59345CE74}"/>
    <dgm:cxn modelId="{E38DEE69-17DA-4C45-A631-EF803C4AC636}" srcId="{334179E5-83D0-4BC8-B046-B4D74EA29F31}" destId="{92BADDF9-89D1-4485-8D84-034F7D9DD957}" srcOrd="5" destOrd="0" parTransId="{244EAC8C-8057-4E14-BE25-6345E6961A95}" sibTransId="{8A0D4A17-7579-42DF-A29E-4A20F907A330}"/>
    <dgm:cxn modelId="{C88CCA7E-2A41-654A-AD45-63CD32EF2995}" type="presOf" srcId="{334179E5-83D0-4BC8-B046-B4D74EA29F31}" destId="{F728508C-3449-0442-A6CC-D0173E9213C9}" srcOrd="0" destOrd="0" presId="urn:microsoft.com/office/officeart/2005/8/layout/vList2"/>
    <dgm:cxn modelId="{E0B1BB87-B78D-4058-AD53-C20295A092EC}" srcId="{334179E5-83D0-4BC8-B046-B4D74EA29F31}" destId="{FAA42B3B-9E1A-43A4-A154-AF69BA2C299E}" srcOrd="8" destOrd="0" parTransId="{8BC428BB-0FBD-46FA-814A-839698BF033C}" sibTransId="{3D9EAAD4-CA60-440E-8FAD-3737047C11A7}"/>
    <dgm:cxn modelId="{50E8B594-1020-6F4C-BD73-E14603D8816D}" type="presOf" srcId="{A67B0F46-B7FC-4DCB-BCB7-F89200F2543A}" destId="{B1AE862E-6A72-DA4C-ACDE-401B9AA9C500}" srcOrd="0" destOrd="0" presId="urn:microsoft.com/office/officeart/2005/8/layout/vList2"/>
    <dgm:cxn modelId="{25703299-DD9E-8C4A-84AA-25E3A04DB00C}" type="presOf" srcId="{7B9D6B4F-F127-4B6A-AB80-40BA959AC084}" destId="{7580E643-8965-A148-9420-AA78F629BEC7}" srcOrd="0" destOrd="0" presId="urn:microsoft.com/office/officeart/2005/8/layout/vList2"/>
    <dgm:cxn modelId="{C72CF3DD-88B0-FF44-A7BB-73D4781299C9}" type="presOf" srcId="{D7AA8D5F-6339-4D87-B849-793EDE907A5E}" destId="{0881D855-7F50-754B-AF2A-3CD6FD7CEBD8}" srcOrd="0" destOrd="0" presId="urn:microsoft.com/office/officeart/2005/8/layout/vList2"/>
    <dgm:cxn modelId="{97DD1EE4-F406-0647-BD54-F78C28D074BE}" type="presOf" srcId="{C78B48AD-D9C3-4101-AD60-F4A054BBEA2B}" destId="{E71ABCBC-DFED-0C48-9783-DA8BB6140377}" srcOrd="0" destOrd="0" presId="urn:microsoft.com/office/officeart/2005/8/layout/vList2"/>
    <dgm:cxn modelId="{55233EF4-E36C-9343-B74A-DE6DA65E2DAC}" type="presOf" srcId="{FAA42B3B-9E1A-43A4-A154-AF69BA2C299E}" destId="{98278A87-0ADB-4943-A78E-772E9602753F}" srcOrd="0" destOrd="0" presId="urn:microsoft.com/office/officeart/2005/8/layout/vList2"/>
    <dgm:cxn modelId="{98085C39-5173-DF4C-910E-614566302A7E}" type="presParOf" srcId="{F728508C-3449-0442-A6CC-D0173E9213C9}" destId="{CFF32061-1AD0-A344-A015-194E69EBF118}" srcOrd="0" destOrd="0" presId="urn:microsoft.com/office/officeart/2005/8/layout/vList2"/>
    <dgm:cxn modelId="{553341E3-3CF6-1244-AFF2-C5DC1DDFEAD3}" type="presParOf" srcId="{F728508C-3449-0442-A6CC-D0173E9213C9}" destId="{1914D1E4-CB1C-C84F-AD38-2B31CCE5612E}" srcOrd="1" destOrd="0" presId="urn:microsoft.com/office/officeart/2005/8/layout/vList2"/>
    <dgm:cxn modelId="{C078DDD9-CCC6-6841-B203-98191B2A093F}" type="presParOf" srcId="{F728508C-3449-0442-A6CC-D0173E9213C9}" destId="{4031C790-DE47-C84E-9811-DCB9FAF920A4}" srcOrd="2" destOrd="0" presId="urn:microsoft.com/office/officeart/2005/8/layout/vList2"/>
    <dgm:cxn modelId="{32514ADB-0829-AA4A-A8F1-72B746001444}" type="presParOf" srcId="{F728508C-3449-0442-A6CC-D0173E9213C9}" destId="{998E42A8-CAEB-504E-BB23-C3F6C50DA73B}" srcOrd="3" destOrd="0" presId="urn:microsoft.com/office/officeart/2005/8/layout/vList2"/>
    <dgm:cxn modelId="{D65FC676-30DE-AA4D-A085-402B045BC185}" type="presParOf" srcId="{F728508C-3449-0442-A6CC-D0173E9213C9}" destId="{B1AE862E-6A72-DA4C-ACDE-401B9AA9C500}" srcOrd="4" destOrd="0" presId="urn:microsoft.com/office/officeart/2005/8/layout/vList2"/>
    <dgm:cxn modelId="{9228B5DE-EE43-9144-86E8-B47A66216DD4}" type="presParOf" srcId="{F728508C-3449-0442-A6CC-D0173E9213C9}" destId="{A2F140EA-3773-1242-92D6-3B07153481A0}" srcOrd="5" destOrd="0" presId="urn:microsoft.com/office/officeart/2005/8/layout/vList2"/>
    <dgm:cxn modelId="{8EBA9744-1BE5-2D41-A08C-76804CE4F63F}" type="presParOf" srcId="{F728508C-3449-0442-A6CC-D0173E9213C9}" destId="{7580E643-8965-A148-9420-AA78F629BEC7}" srcOrd="6" destOrd="0" presId="urn:microsoft.com/office/officeart/2005/8/layout/vList2"/>
    <dgm:cxn modelId="{340C2354-5D2A-6148-87B3-C34555C6F180}" type="presParOf" srcId="{F728508C-3449-0442-A6CC-D0173E9213C9}" destId="{51C5EB20-5863-C74E-9DF8-40901753E16A}" srcOrd="7" destOrd="0" presId="urn:microsoft.com/office/officeart/2005/8/layout/vList2"/>
    <dgm:cxn modelId="{1E728796-05E7-5B4F-B6DD-0DC7C3E9989A}" type="presParOf" srcId="{F728508C-3449-0442-A6CC-D0173E9213C9}" destId="{C0174C52-0B8A-A94F-8BFF-22AD6788C7E3}" srcOrd="8" destOrd="0" presId="urn:microsoft.com/office/officeart/2005/8/layout/vList2"/>
    <dgm:cxn modelId="{16A226B2-2FA5-7641-B01F-E02C0D7F0A52}" type="presParOf" srcId="{F728508C-3449-0442-A6CC-D0173E9213C9}" destId="{F5AD7CB5-2120-3347-954C-87D3908BD97D}" srcOrd="9" destOrd="0" presId="urn:microsoft.com/office/officeart/2005/8/layout/vList2"/>
    <dgm:cxn modelId="{06856586-076A-0945-9745-2864CA5D7E9B}" type="presParOf" srcId="{F728508C-3449-0442-A6CC-D0173E9213C9}" destId="{F7E3DF32-4510-F24D-9A50-D4E32C64F607}" srcOrd="10" destOrd="0" presId="urn:microsoft.com/office/officeart/2005/8/layout/vList2"/>
    <dgm:cxn modelId="{07170406-768F-C942-B8EF-EBBA427B46E3}" type="presParOf" srcId="{F728508C-3449-0442-A6CC-D0173E9213C9}" destId="{C621495F-CD63-5D40-BCAF-03D1E60CA436}" srcOrd="11" destOrd="0" presId="urn:microsoft.com/office/officeart/2005/8/layout/vList2"/>
    <dgm:cxn modelId="{361275AF-45C0-344C-83C1-E336484537C1}" type="presParOf" srcId="{F728508C-3449-0442-A6CC-D0173E9213C9}" destId="{0881D855-7F50-754B-AF2A-3CD6FD7CEBD8}" srcOrd="12" destOrd="0" presId="urn:microsoft.com/office/officeart/2005/8/layout/vList2"/>
    <dgm:cxn modelId="{CC0F999E-8167-5D41-BF22-D21765905DE6}" type="presParOf" srcId="{F728508C-3449-0442-A6CC-D0173E9213C9}" destId="{9EA69979-ABD8-B440-92E6-BF8BE67F2C40}" srcOrd="13" destOrd="0" presId="urn:microsoft.com/office/officeart/2005/8/layout/vList2"/>
    <dgm:cxn modelId="{356FA907-EE79-144B-AECD-69DA3845B779}" type="presParOf" srcId="{F728508C-3449-0442-A6CC-D0173E9213C9}" destId="{E71ABCBC-DFED-0C48-9783-DA8BB6140377}" srcOrd="14" destOrd="0" presId="urn:microsoft.com/office/officeart/2005/8/layout/vList2"/>
    <dgm:cxn modelId="{1AE853C9-0F24-1241-A249-D9325C7209A5}" type="presParOf" srcId="{F728508C-3449-0442-A6CC-D0173E9213C9}" destId="{313B7B85-A7B9-4144-8269-0F4156899818}" srcOrd="15" destOrd="0" presId="urn:microsoft.com/office/officeart/2005/8/layout/vList2"/>
    <dgm:cxn modelId="{FF6745EB-16C5-F947-8F49-161F848E2A58}" type="presParOf" srcId="{F728508C-3449-0442-A6CC-D0173E9213C9}" destId="{98278A87-0ADB-4943-A78E-772E9602753F}"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FB2AB0-DE1C-417D-BCFE-90F84541FA16}"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506443E4-F481-44BE-B18C-F5183AD6A1B3}">
      <dgm:prSet/>
      <dgm:spPr/>
      <dgm:t>
        <a:bodyPr/>
        <a:lstStyle/>
        <a:p>
          <a:r>
            <a:rPr lang="it-IT" b="1"/>
            <a:t>«la natura pubblica della televisione e il fatto che trasmetta programmi privi di dimensioni fisiche, che non occupano alcuno spazio nelle abitazioni e che vengano consumati passivamente, ha portato a un uso impersonale della televisione che la rende diversa dal leggere libri» p. 144</a:t>
          </a:r>
          <a:endParaRPr lang="en-US"/>
        </a:p>
      </dgm:t>
    </dgm:pt>
    <dgm:pt modelId="{3C542D77-34C4-45A7-9DFB-7D3C531A2CAF}" type="parTrans" cxnId="{D19D7F48-7BDC-438F-BD54-C0C17A32D7A2}">
      <dgm:prSet/>
      <dgm:spPr/>
      <dgm:t>
        <a:bodyPr/>
        <a:lstStyle/>
        <a:p>
          <a:endParaRPr lang="en-US"/>
        </a:p>
      </dgm:t>
    </dgm:pt>
    <dgm:pt modelId="{1B039C6E-BD45-4CF4-8805-6476BAF8E375}" type="sibTrans" cxnId="{D19D7F48-7BDC-438F-BD54-C0C17A32D7A2}">
      <dgm:prSet phldrT="1" phldr="0"/>
      <dgm:spPr/>
      <dgm:t>
        <a:bodyPr/>
        <a:lstStyle/>
        <a:p>
          <a:r>
            <a:rPr lang="en-US"/>
            <a:t>1</a:t>
          </a:r>
        </a:p>
      </dgm:t>
    </dgm:pt>
    <dgm:pt modelId="{A67A7C73-279D-45BE-AD93-4D6AD93C6107}">
      <dgm:prSet/>
      <dgm:spPr/>
      <dgm:t>
        <a:bodyPr/>
        <a:lstStyle/>
        <a:p>
          <a:r>
            <a:rPr lang="it-IT" b="1" dirty="0"/>
            <a:t>«benché molti guardino la televisione da soli, essa riesce a dare allo spettatore il senso di legame col mondo esterno e con gli altri spettatori. (…) Guardando la tv, le persone spesso si sentono semplici osservatori del mondo esterno così come appare» p. 145</a:t>
          </a:r>
          <a:endParaRPr lang="en-US" dirty="0"/>
        </a:p>
      </dgm:t>
    </dgm:pt>
    <dgm:pt modelId="{78553B59-B81F-4D2F-B061-D820D3D8D793}" type="parTrans" cxnId="{9D184BFC-0C4E-4598-B713-7C6A3321A124}">
      <dgm:prSet/>
      <dgm:spPr/>
      <dgm:t>
        <a:bodyPr/>
        <a:lstStyle/>
        <a:p>
          <a:endParaRPr lang="en-US"/>
        </a:p>
      </dgm:t>
    </dgm:pt>
    <dgm:pt modelId="{4867C6C3-DC65-4ED8-8932-FBF078D7C5F4}" type="sibTrans" cxnId="{9D184BFC-0C4E-4598-B713-7C6A3321A124}">
      <dgm:prSet phldrT="2" phldr="0"/>
      <dgm:spPr/>
      <dgm:t>
        <a:bodyPr/>
        <a:lstStyle/>
        <a:p>
          <a:r>
            <a:rPr lang="en-US"/>
            <a:t>2</a:t>
          </a:r>
        </a:p>
      </dgm:t>
    </dgm:pt>
    <dgm:pt modelId="{47FF5DDD-1F37-4E1C-8D43-49FBFCD15FFD}">
      <dgm:prSet/>
      <dgm:spPr/>
      <dgm:t>
        <a:bodyPr/>
        <a:lstStyle/>
        <a:p>
          <a:r>
            <a:rPr lang="it-IT" b="1" dirty="0"/>
            <a:t>«Una parte del significato sociale della televisione non sta tanto in ciò che viene diffuso, quanto nell’esistenza stessa della televisione come un’arena collettiva. La televisione permette la più ampia percezione simultanea di un messaggio sperimentata finora dall’umanità» p. 146</a:t>
          </a:r>
          <a:endParaRPr lang="en-US" dirty="0"/>
        </a:p>
      </dgm:t>
    </dgm:pt>
    <dgm:pt modelId="{B2DEDF85-E4B7-4249-8609-E7538196386E}" type="parTrans" cxnId="{764B4BF6-68A5-48B1-B0D8-4C7B00E88117}">
      <dgm:prSet/>
      <dgm:spPr/>
      <dgm:t>
        <a:bodyPr/>
        <a:lstStyle/>
        <a:p>
          <a:endParaRPr lang="en-US"/>
        </a:p>
      </dgm:t>
    </dgm:pt>
    <dgm:pt modelId="{2632A368-1A33-4AD9-BD43-1B7C8CD54716}" type="sibTrans" cxnId="{764B4BF6-68A5-48B1-B0D8-4C7B00E88117}">
      <dgm:prSet phldrT="3" phldr="0"/>
      <dgm:spPr/>
      <dgm:t>
        <a:bodyPr/>
        <a:lstStyle/>
        <a:p>
          <a:r>
            <a:rPr lang="en-US"/>
            <a:t>3</a:t>
          </a:r>
        </a:p>
      </dgm:t>
    </dgm:pt>
    <dgm:pt modelId="{66282F0D-8BDC-48D7-8032-1410B9AAC9F8}">
      <dgm:prSet/>
      <dgm:spPr/>
      <dgm:t>
        <a:bodyPr/>
        <a:lstStyle/>
        <a:p>
          <a:r>
            <a:rPr lang="it-IT" b="1"/>
            <a:t>«la gente non sceglierebbe normalmente di leggere qualcosa sui temi che segue alla televisione, perché il vero motivo che la attira davanti allo schermo è la sensazione del contatto con gli altri  e con quanto sta accadendo» p. 148</a:t>
          </a:r>
          <a:endParaRPr lang="en-US"/>
        </a:p>
      </dgm:t>
    </dgm:pt>
    <dgm:pt modelId="{3FA25CA1-7937-443E-9D2A-47674728AC9F}" type="parTrans" cxnId="{31C2AB06-30BA-414F-ABC7-901D69A8B6EB}">
      <dgm:prSet/>
      <dgm:spPr/>
      <dgm:t>
        <a:bodyPr/>
        <a:lstStyle/>
        <a:p>
          <a:endParaRPr lang="en-US"/>
        </a:p>
      </dgm:t>
    </dgm:pt>
    <dgm:pt modelId="{BB7D166E-BE61-4ED7-8259-4602D1F675D6}" type="sibTrans" cxnId="{31C2AB06-30BA-414F-ABC7-901D69A8B6EB}">
      <dgm:prSet phldrT="4" phldr="0"/>
      <dgm:spPr/>
      <dgm:t>
        <a:bodyPr/>
        <a:lstStyle/>
        <a:p>
          <a:r>
            <a:rPr lang="en-US"/>
            <a:t>4</a:t>
          </a:r>
        </a:p>
      </dgm:t>
    </dgm:pt>
    <dgm:pt modelId="{B3C5AA66-4209-4B1A-B9B8-448FE1408CB1}">
      <dgm:prSet/>
      <dgm:spPr/>
      <dgm:t>
        <a:bodyPr/>
        <a:lstStyle/>
        <a:p>
          <a:r>
            <a:rPr lang="it-IT" b="1"/>
            <a:t>«In una società modellata dalle situazioni modellate dalla stampa, la gente può parlare di temi tabù in segreto, con la televisione è persa la nozione stessa di tabù» p. 151</a:t>
          </a:r>
          <a:endParaRPr lang="en-US"/>
        </a:p>
      </dgm:t>
    </dgm:pt>
    <dgm:pt modelId="{A69EEE07-A88F-449F-A84F-B0FBF03CBD97}" type="parTrans" cxnId="{2962CD8B-2A24-468D-ABCD-4063F623578E}">
      <dgm:prSet/>
      <dgm:spPr/>
      <dgm:t>
        <a:bodyPr/>
        <a:lstStyle/>
        <a:p>
          <a:endParaRPr lang="en-US"/>
        </a:p>
      </dgm:t>
    </dgm:pt>
    <dgm:pt modelId="{296408B4-4CC1-442D-B18A-22B49A60F98D}" type="sibTrans" cxnId="{2962CD8B-2A24-468D-ABCD-4063F623578E}">
      <dgm:prSet phldrT="5" phldr="0"/>
      <dgm:spPr/>
      <dgm:t>
        <a:bodyPr/>
        <a:lstStyle/>
        <a:p>
          <a:r>
            <a:rPr lang="en-US"/>
            <a:t>5</a:t>
          </a:r>
        </a:p>
      </dgm:t>
    </dgm:pt>
    <dgm:pt modelId="{350DB3AC-08D7-964E-AF32-F375C33FFB07}" type="pres">
      <dgm:prSet presAssocID="{7EFB2AB0-DE1C-417D-BCFE-90F84541FA16}" presName="linearFlow" presStyleCnt="0">
        <dgm:presLayoutVars>
          <dgm:dir/>
          <dgm:animLvl val="lvl"/>
          <dgm:resizeHandles val="exact"/>
        </dgm:presLayoutVars>
      </dgm:prSet>
      <dgm:spPr/>
    </dgm:pt>
    <dgm:pt modelId="{57F36196-9175-8047-82CD-4CC99DA722EA}" type="pres">
      <dgm:prSet presAssocID="{506443E4-F481-44BE-B18C-F5183AD6A1B3}" presName="compositeNode" presStyleCnt="0"/>
      <dgm:spPr/>
    </dgm:pt>
    <dgm:pt modelId="{23919337-F457-D94A-B5FB-4F01781495EC}" type="pres">
      <dgm:prSet presAssocID="{506443E4-F481-44BE-B18C-F5183AD6A1B3}" presName="parTx" presStyleLbl="node1" presStyleIdx="0" presStyleCnt="0">
        <dgm:presLayoutVars>
          <dgm:chMax val="0"/>
          <dgm:chPref val="0"/>
          <dgm:bulletEnabled val="1"/>
        </dgm:presLayoutVars>
      </dgm:prSet>
      <dgm:spPr/>
    </dgm:pt>
    <dgm:pt modelId="{E56B5C1A-2CA3-3D45-83E1-9B3EF61996C5}" type="pres">
      <dgm:prSet presAssocID="{506443E4-F481-44BE-B18C-F5183AD6A1B3}" presName="parSh" presStyleCnt="0"/>
      <dgm:spPr/>
    </dgm:pt>
    <dgm:pt modelId="{490580CE-6D3A-0B42-BDA4-5A6FB5CF28CC}" type="pres">
      <dgm:prSet presAssocID="{506443E4-F481-44BE-B18C-F5183AD6A1B3}" presName="lineNode" presStyleLbl="alignAccFollowNode1" presStyleIdx="0" presStyleCnt="15"/>
      <dgm:spPr/>
    </dgm:pt>
    <dgm:pt modelId="{0AE72C1E-DDE3-BD4D-8F45-1D67353C6A4C}" type="pres">
      <dgm:prSet presAssocID="{506443E4-F481-44BE-B18C-F5183AD6A1B3}" presName="lineArrowNode" presStyleLbl="alignAccFollowNode1" presStyleIdx="1" presStyleCnt="15"/>
      <dgm:spPr/>
    </dgm:pt>
    <dgm:pt modelId="{7D79F5EE-289A-5140-9F24-E2DB80A3435F}" type="pres">
      <dgm:prSet presAssocID="{1B039C6E-BD45-4CF4-8805-6476BAF8E375}" presName="sibTransNodeCircle" presStyleLbl="alignNode1" presStyleIdx="0" presStyleCnt="5">
        <dgm:presLayoutVars>
          <dgm:chMax val="0"/>
          <dgm:bulletEnabled/>
        </dgm:presLayoutVars>
      </dgm:prSet>
      <dgm:spPr/>
    </dgm:pt>
    <dgm:pt modelId="{F280AC1B-C523-714A-85D2-B6CBAA55EEFC}" type="pres">
      <dgm:prSet presAssocID="{1B039C6E-BD45-4CF4-8805-6476BAF8E375}" presName="spacerBetweenCircleAndCallout" presStyleCnt="0">
        <dgm:presLayoutVars/>
      </dgm:prSet>
      <dgm:spPr/>
    </dgm:pt>
    <dgm:pt modelId="{9CC7AEF6-CF3A-8D49-86AC-1892102FEDD6}" type="pres">
      <dgm:prSet presAssocID="{506443E4-F481-44BE-B18C-F5183AD6A1B3}" presName="nodeText" presStyleLbl="alignAccFollowNode1" presStyleIdx="2" presStyleCnt="15">
        <dgm:presLayoutVars>
          <dgm:bulletEnabled val="1"/>
        </dgm:presLayoutVars>
      </dgm:prSet>
      <dgm:spPr/>
    </dgm:pt>
    <dgm:pt modelId="{8BBB2966-576F-A942-91A9-730750CC9C0F}" type="pres">
      <dgm:prSet presAssocID="{1B039C6E-BD45-4CF4-8805-6476BAF8E375}" presName="sibTransComposite" presStyleCnt="0"/>
      <dgm:spPr/>
    </dgm:pt>
    <dgm:pt modelId="{83B61B6A-D3C2-1948-8918-BDE4912E6323}" type="pres">
      <dgm:prSet presAssocID="{A67A7C73-279D-45BE-AD93-4D6AD93C6107}" presName="compositeNode" presStyleCnt="0"/>
      <dgm:spPr/>
    </dgm:pt>
    <dgm:pt modelId="{82DFAB63-C074-4647-8A6F-429B58ECD7BD}" type="pres">
      <dgm:prSet presAssocID="{A67A7C73-279D-45BE-AD93-4D6AD93C6107}" presName="parTx" presStyleLbl="node1" presStyleIdx="0" presStyleCnt="0">
        <dgm:presLayoutVars>
          <dgm:chMax val="0"/>
          <dgm:chPref val="0"/>
          <dgm:bulletEnabled val="1"/>
        </dgm:presLayoutVars>
      </dgm:prSet>
      <dgm:spPr/>
    </dgm:pt>
    <dgm:pt modelId="{A6254133-FBD0-8741-8305-20D6CC3996A0}" type="pres">
      <dgm:prSet presAssocID="{A67A7C73-279D-45BE-AD93-4D6AD93C6107}" presName="parSh" presStyleCnt="0"/>
      <dgm:spPr/>
    </dgm:pt>
    <dgm:pt modelId="{1ABBB9E6-CA97-E448-9359-FAC3392338DF}" type="pres">
      <dgm:prSet presAssocID="{A67A7C73-279D-45BE-AD93-4D6AD93C6107}" presName="lineNode" presStyleLbl="alignAccFollowNode1" presStyleIdx="3" presStyleCnt="15"/>
      <dgm:spPr/>
    </dgm:pt>
    <dgm:pt modelId="{62570458-ADB5-8847-992D-EAE62ECE5508}" type="pres">
      <dgm:prSet presAssocID="{A67A7C73-279D-45BE-AD93-4D6AD93C6107}" presName="lineArrowNode" presStyleLbl="alignAccFollowNode1" presStyleIdx="4" presStyleCnt="15"/>
      <dgm:spPr/>
    </dgm:pt>
    <dgm:pt modelId="{F70E8758-796B-CA4F-B535-74C43F2AAC38}" type="pres">
      <dgm:prSet presAssocID="{4867C6C3-DC65-4ED8-8932-FBF078D7C5F4}" presName="sibTransNodeCircle" presStyleLbl="alignNode1" presStyleIdx="1" presStyleCnt="5">
        <dgm:presLayoutVars>
          <dgm:chMax val="0"/>
          <dgm:bulletEnabled/>
        </dgm:presLayoutVars>
      </dgm:prSet>
      <dgm:spPr/>
    </dgm:pt>
    <dgm:pt modelId="{82129B09-31AA-E447-BF73-91710B98C72B}" type="pres">
      <dgm:prSet presAssocID="{4867C6C3-DC65-4ED8-8932-FBF078D7C5F4}" presName="spacerBetweenCircleAndCallout" presStyleCnt="0">
        <dgm:presLayoutVars/>
      </dgm:prSet>
      <dgm:spPr/>
    </dgm:pt>
    <dgm:pt modelId="{36BBF258-A56C-FA41-912E-DB6B41A6D7C8}" type="pres">
      <dgm:prSet presAssocID="{A67A7C73-279D-45BE-AD93-4D6AD93C6107}" presName="nodeText" presStyleLbl="alignAccFollowNode1" presStyleIdx="5" presStyleCnt="15">
        <dgm:presLayoutVars>
          <dgm:bulletEnabled val="1"/>
        </dgm:presLayoutVars>
      </dgm:prSet>
      <dgm:spPr/>
    </dgm:pt>
    <dgm:pt modelId="{5AFF54E5-7DDE-4242-B7E4-D50A58E71E29}" type="pres">
      <dgm:prSet presAssocID="{4867C6C3-DC65-4ED8-8932-FBF078D7C5F4}" presName="sibTransComposite" presStyleCnt="0"/>
      <dgm:spPr/>
    </dgm:pt>
    <dgm:pt modelId="{B5C9138D-CEB9-C34D-853F-3147958CE0D9}" type="pres">
      <dgm:prSet presAssocID="{47FF5DDD-1F37-4E1C-8D43-49FBFCD15FFD}" presName="compositeNode" presStyleCnt="0"/>
      <dgm:spPr/>
    </dgm:pt>
    <dgm:pt modelId="{A28FAFBB-EDF7-C84D-A992-7E5458CEBF88}" type="pres">
      <dgm:prSet presAssocID="{47FF5DDD-1F37-4E1C-8D43-49FBFCD15FFD}" presName="parTx" presStyleLbl="node1" presStyleIdx="0" presStyleCnt="0">
        <dgm:presLayoutVars>
          <dgm:chMax val="0"/>
          <dgm:chPref val="0"/>
          <dgm:bulletEnabled val="1"/>
        </dgm:presLayoutVars>
      </dgm:prSet>
      <dgm:spPr/>
    </dgm:pt>
    <dgm:pt modelId="{F9B19BA9-5DB4-D44C-85D3-9D0F91E4C903}" type="pres">
      <dgm:prSet presAssocID="{47FF5DDD-1F37-4E1C-8D43-49FBFCD15FFD}" presName="parSh" presStyleCnt="0"/>
      <dgm:spPr/>
    </dgm:pt>
    <dgm:pt modelId="{B243D77B-CDEB-BA4F-B1E8-F03D02ED3050}" type="pres">
      <dgm:prSet presAssocID="{47FF5DDD-1F37-4E1C-8D43-49FBFCD15FFD}" presName="lineNode" presStyleLbl="alignAccFollowNode1" presStyleIdx="6" presStyleCnt="15"/>
      <dgm:spPr/>
    </dgm:pt>
    <dgm:pt modelId="{580C4A12-9366-6643-9330-819025172B73}" type="pres">
      <dgm:prSet presAssocID="{47FF5DDD-1F37-4E1C-8D43-49FBFCD15FFD}" presName="lineArrowNode" presStyleLbl="alignAccFollowNode1" presStyleIdx="7" presStyleCnt="15"/>
      <dgm:spPr/>
    </dgm:pt>
    <dgm:pt modelId="{62F00275-6337-E341-BCF9-B6F5078C85C7}" type="pres">
      <dgm:prSet presAssocID="{2632A368-1A33-4AD9-BD43-1B7C8CD54716}" presName="sibTransNodeCircle" presStyleLbl="alignNode1" presStyleIdx="2" presStyleCnt="5">
        <dgm:presLayoutVars>
          <dgm:chMax val="0"/>
          <dgm:bulletEnabled/>
        </dgm:presLayoutVars>
      </dgm:prSet>
      <dgm:spPr/>
    </dgm:pt>
    <dgm:pt modelId="{5FB31306-4973-394E-9A00-05ABB0D1D99F}" type="pres">
      <dgm:prSet presAssocID="{2632A368-1A33-4AD9-BD43-1B7C8CD54716}" presName="spacerBetweenCircleAndCallout" presStyleCnt="0">
        <dgm:presLayoutVars/>
      </dgm:prSet>
      <dgm:spPr/>
    </dgm:pt>
    <dgm:pt modelId="{8448C379-C848-9944-BC3F-5D4744031BC5}" type="pres">
      <dgm:prSet presAssocID="{47FF5DDD-1F37-4E1C-8D43-49FBFCD15FFD}" presName="nodeText" presStyleLbl="alignAccFollowNode1" presStyleIdx="8" presStyleCnt="15" custScaleY="100000">
        <dgm:presLayoutVars>
          <dgm:bulletEnabled val="1"/>
        </dgm:presLayoutVars>
      </dgm:prSet>
      <dgm:spPr/>
    </dgm:pt>
    <dgm:pt modelId="{4A817FF9-1637-9F45-AC2F-73CCA24501D0}" type="pres">
      <dgm:prSet presAssocID="{2632A368-1A33-4AD9-BD43-1B7C8CD54716}" presName="sibTransComposite" presStyleCnt="0"/>
      <dgm:spPr/>
    </dgm:pt>
    <dgm:pt modelId="{C5B3273D-8A10-0540-9CDD-5D162D7F7597}" type="pres">
      <dgm:prSet presAssocID="{66282F0D-8BDC-48D7-8032-1410B9AAC9F8}" presName="compositeNode" presStyleCnt="0"/>
      <dgm:spPr/>
    </dgm:pt>
    <dgm:pt modelId="{05550C1B-305F-B546-815D-975D6DF4D42F}" type="pres">
      <dgm:prSet presAssocID="{66282F0D-8BDC-48D7-8032-1410B9AAC9F8}" presName="parTx" presStyleLbl="node1" presStyleIdx="0" presStyleCnt="0">
        <dgm:presLayoutVars>
          <dgm:chMax val="0"/>
          <dgm:chPref val="0"/>
          <dgm:bulletEnabled val="1"/>
        </dgm:presLayoutVars>
      </dgm:prSet>
      <dgm:spPr/>
    </dgm:pt>
    <dgm:pt modelId="{8CA152FA-1ECD-8F47-9A1D-8B29B434F44D}" type="pres">
      <dgm:prSet presAssocID="{66282F0D-8BDC-48D7-8032-1410B9AAC9F8}" presName="parSh" presStyleCnt="0"/>
      <dgm:spPr/>
    </dgm:pt>
    <dgm:pt modelId="{96981198-D7B9-AD46-99CA-7D5936DD17F4}" type="pres">
      <dgm:prSet presAssocID="{66282F0D-8BDC-48D7-8032-1410B9AAC9F8}" presName="lineNode" presStyleLbl="alignAccFollowNode1" presStyleIdx="9" presStyleCnt="15"/>
      <dgm:spPr/>
    </dgm:pt>
    <dgm:pt modelId="{EFD23B0D-90BF-F241-9670-DCB3C979799B}" type="pres">
      <dgm:prSet presAssocID="{66282F0D-8BDC-48D7-8032-1410B9AAC9F8}" presName="lineArrowNode" presStyleLbl="alignAccFollowNode1" presStyleIdx="10" presStyleCnt="15"/>
      <dgm:spPr/>
    </dgm:pt>
    <dgm:pt modelId="{3B230221-08A6-E548-9C36-42EC6A94AC22}" type="pres">
      <dgm:prSet presAssocID="{BB7D166E-BE61-4ED7-8259-4602D1F675D6}" presName="sibTransNodeCircle" presStyleLbl="alignNode1" presStyleIdx="3" presStyleCnt="5">
        <dgm:presLayoutVars>
          <dgm:chMax val="0"/>
          <dgm:bulletEnabled/>
        </dgm:presLayoutVars>
      </dgm:prSet>
      <dgm:spPr/>
    </dgm:pt>
    <dgm:pt modelId="{77CEFA9F-A149-DE49-B8B1-3598E8F529B2}" type="pres">
      <dgm:prSet presAssocID="{BB7D166E-BE61-4ED7-8259-4602D1F675D6}" presName="spacerBetweenCircleAndCallout" presStyleCnt="0">
        <dgm:presLayoutVars/>
      </dgm:prSet>
      <dgm:spPr/>
    </dgm:pt>
    <dgm:pt modelId="{8BC41FA9-F6D5-AE4C-AB19-7C07BFD558DF}" type="pres">
      <dgm:prSet presAssocID="{66282F0D-8BDC-48D7-8032-1410B9AAC9F8}" presName="nodeText" presStyleLbl="alignAccFollowNode1" presStyleIdx="11" presStyleCnt="15">
        <dgm:presLayoutVars>
          <dgm:bulletEnabled val="1"/>
        </dgm:presLayoutVars>
      </dgm:prSet>
      <dgm:spPr/>
    </dgm:pt>
    <dgm:pt modelId="{5F3039D9-1CD0-FA4D-99E9-755C73BD2448}" type="pres">
      <dgm:prSet presAssocID="{BB7D166E-BE61-4ED7-8259-4602D1F675D6}" presName="sibTransComposite" presStyleCnt="0"/>
      <dgm:spPr/>
    </dgm:pt>
    <dgm:pt modelId="{1D87186C-13B6-9A48-B14D-CB4B9D4E648D}" type="pres">
      <dgm:prSet presAssocID="{B3C5AA66-4209-4B1A-B9B8-448FE1408CB1}" presName="compositeNode" presStyleCnt="0"/>
      <dgm:spPr/>
    </dgm:pt>
    <dgm:pt modelId="{3830C6C5-02E5-B54E-B92E-D84394D54CDD}" type="pres">
      <dgm:prSet presAssocID="{B3C5AA66-4209-4B1A-B9B8-448FE1408CB1}" presName="parTx" presStyleLbl="node1" presStyleIdx="0" presStyleCnt="0">
        <dgm:presLayoutVars>
          <dgm:chMax val="0"/>
          <dgm:chPref val="0"/>
          <dgm:bulletEnabled val="1"/>
        </dgm:presLayoutVars>
      </dgm:prSet>
      <dgm:spPr/>
    </dgm:pt>
    <dgm:pt modelId="{DA6CCCB0-FBB0-3346-86A0-33655E62986A}" type="pres">
      <dgm:prSet presAssocID="{B3C5AA66-4209-4B1A-B9B8-448FE1408CB1}" presName="parSh" presStyleCnt="0"/>
      <dgm:spPr/>
    </dgm:pt>
    <dgm:pt modelId="{987B33C0-A94D-0C43-89FA-0B1020C063B5}" type="pres">
      <dgm:prSet presAssocID="{B3C5AA66-4209-4B1A-B9B8-448FE1408CB1}" presName="lineNode" presStyleLbl="alignAccFollowNode1" presStyleIdx="12" presStyleCnt="15"/>
      <dgm:spPr/>
    </dgm:pt>
    <dgm:pt modelId="{BCC4222F-B370-3748-8A6C-4CB58AC6F816}" type="pres">
      <dgm:prSet presAssocID="{B3C5AA66-4209-4B1A-B9B8-448FE1408CB1}" presName="lineArrowNode" presStyleLbl="alignAccFollowNode1" presStyleIdx="13" presStyleCnt="15"/>
      <dgm:spPr/>
    </dgm:pt>
    <dgm:pt modelId="{99ECD2E7-D399-BA4D-A4DB-E955A12FC22E}" type="pres">
      <dgm:prSet presAssocID="{296408B4-4CC1-442D-B18A-22B49A60F98D}" presName="sibTransNodeCircle" presStyleLbl="alignNode1" presStyleIdx="4" presStyleCnt="5">
        <dgm:presLayoutVars>
          <dgm:chMax val="0"/>
          <dgm:bulletEnabled/>
        </dgm:presLayoutVars>
      </dgm:prSet>
      <dgm:spPr/>
    </dgm:pt>
    <dgm:pt modelId="{7F96436B-B86B-0141-BE9E-6C995B5000CE}" type="pres">
      <dgm:prSet presAssocID="{296408B4-4CC1-442D-B18A-22B49A60F98D}" presName="spacerBetweenCircleAndCallout" presStyleCnt="0">
        <dgm:presLayoutVars/>
      </dgm:prSet>
      <dgm:spPr/>
    </dgm:pt>
    <dgm:pt modelId="{0A1CB4A8-C939-1F47-B49D-F11518ACB909}" type="pres">
      <dgm:prSet presAssocID="{B3C5AA66-4209-4B1A-B9B8-448FE1408CB1}" presName="nodeText" presStyleLbl="alignAccFollowNode1" presStyleIdx="14" presStyleCnt="15">
        <dgm:presLayoutVars>
          <dgm:bulletEnabled val="1"/>
        </dgm:presLayoutVars>
      </dgm:prSet>
      <dgm:spPr/>
    </dgm:pt>
  </dgm:ptLst>
  <dgm:cxnLst>
    <dgm:cxn modelId="{31C2AB06-30BA-414F-ABC7-901D69A8B6EB}" srcId="{7EFB2AB0-DE1C-417D-BCFE-90F84541FA16}" destId="{66282F0D-8BDC-48D7-8032-1410B9AAC9F8}" srcOrd="3" destOrd="0" parTransId="{3FA25CA1-7937-443E-9D2A-47674728AC9F}" sibTransId="{BB7D166E-BE61-4ED7-8259-4602D1F675D6}"/>
    <dgm:cxn modelId="{0F425B09-094B-0041-BB87-B2C4273D00A4}" type="presOf" srcId="{A67A7C73-279D-45BE-AD93-4D6AD93C6107}" destId="{36BBF258-A56C-FA41-912E-DB6B41A6D7C8}" srcOrd="0" destOrd="0" presId="urn:microsoft.com/office/officeart/2016/7/layout/LinearArrowProcessNumbered"/>
    <dgm:cxn modelId="{6423C11A-41A8-8B4C-9BB0-57722E7FE399}" type="presOf" srcId="{4867C6C3-DC65-4ED8-8932-FBF078D7C5F4}" destId="{F70E8758-796B-CA4F-B535-74C43F2AAC38}" srcOrd="0" destOrd="0" presId="urn:microsoft.com/office/officeart/2016/7/layout/LinearArrowProcessNumbered"/>
    <dgm:cxn modelId="{052B7E3B-AC6D-C749-8023-1551564C1A35}" type="presOf" srcId="{2632A368-1A33-4AD9-BD43-1B7C8CD54716}" destId="{62F00275-6337-E341-BCF9-B6F5078C85C7}" srcOrd="0" destOrd="0" presId="urn:microsoft.com/office/officeart/2016/7/layout/LinearArrowProcessNumbered"/>
    <dgm:cxn modelId="{81837B47-516C-D541-9952-279761501CF0}" type="presOf" srcId="{66282F0D-8BDC-48D7-8032-1410B9AAC9F8}" destId="{8BC41FA9-F6D5-AE4C-AB19-7C07BFD558DF}" srcOrd="0" destOrd="0" presId="urn:microsoft.com/office/officeart/2016/7/layout/LinearArrowProcessNumbered"/>
    <dgm:cxn modelId="{D19D7F48-7BDC-438F-BD54-C0C17A32D7A2}" srcId="{7EFB2AB0-DE1C-417D-BCFE-90F84541FA16}" destId="{506443E4-F481-44BE-B18C-F5183AD6A1B3}" srcOrd="0" destOrd="0" parTransId="{3C542D77-34C4-45A7-9DFB-7D3C531A2CAF}" sibTransId="{1B039C6E-BD45-4CF4-8805-6476BAF8E375}"/>
    <dgm:cxn modelId="{0B40C761-C8B3-EF40-8A69-5CA27FEE3595}" type="presOf" srcId="{7EFB2AB0-DE1C-417D-BCFE-90F84541FA16}" destId="{350DB3AC-08D7-964E-AF32-F375C33FFB07}" srcOrd="0" destOrd="0" presId="urn:microsoft.com/office/officeart/2016/7/layout/LinearArrowProcessNumbered"/>
    <dgm:cxn modelId="{2962CD8B-2A24-468D-ABCD-4063F623578E}" srcId="{7EFB2AB0-DE1C-417D-BCFE-90F84541FA16}" destId="{B3C5AA66-4209-4B1A-B9B8-448FE1408CB1}" srcOrd="4" destOrd="0" parTransId="{A69EEE07-A88F-449F-A84F-B0FBF03CBD97}" sibTransId="{296408B4-4CC1-442D-B18A-22B49A60F98D}"/>
    <dgm:cxn modelId="{87D3459E-0914-AF40-AAB3-70A3F4B7B6A2}" type="presOf" srcId="{296408B4-4CC1-442D-B18A-22B49A60F98D}" destId="{99ECD2E7-D399-BA4D-A4DB-E955A12FC22E}" srcOrd="0" destOrd="0" presId="urn:microsoft.com/office/officeart/2016/7/layout/LinearArrowProcessNumbered"/>
    <dgm:cxn modelId="{EBAFA8A0-9875-EC4E-8735-E34A14559A1D}" type="presOf" srcId="{BB7D166E-BE61-4ED7-8259-4602D1F675D6}" destId="{3B230221-08A6-E548-9C36-42EC6A94AC22}" srcOrd="0" destOrd="0" presId="urn:microsoft.com/office/officeart/2016/7/layout/LinearArrowProcessNumbered"/>
    <dgm:cxn modelId="{09385DD0-656B-2F42-B695-940122EE4D09}" type="presOf" srcId="{506443E4-F481-44BE-B18C-F5183AD6A1B3}" destId="{9CC7AEF6-CF3A-8D49-86AC-1892102FEDD6}" srcOrd="0" destOrd="0" presId="urn:microsoft.com/office/officeart/2016/7/layout/LinearArrowProcessNumbered"/>
    <dgm:cxn modelId="{302AB8D2-6FC4-524B-BCBD-3168C70CEA10}" type="presOf" srcId="{1B039C6E-BD45-4CF4-8805-6476BAF8E375}" destId="{7D79F5EE-289A-5140-9F24-E2DB80A3435F}" srcOrd="0" destOrd="0" presId="urn:microsoft.com/office/officeart/2016/7/layout/LinearArrowProcessNumbered"/>
    <dgm:cxn modelId="{5C6CD9D4-83E1-8C4A-A0C0-DC628DC32BBB}" type="presOf" srcId="{47FF5DDD-1F37-4E1C-8D43-49FBFCD15FFD}" destId="{8448C379-C848-9944-BC3F-5D4744031BC5}" srcOrd="0" destOrd="0" presId="urn:microsoft.com/office/officeart/2016/7/layout/LinearArrowProcessNumbered"/>
    <dgm:cxn modelId="{764B4BF6-68A5-48B1-B0D8-4C7B00E88117}" srcId="{7EFB2AB0-DE1C-417D-BCFE-90F84541FA16}" destId="{47FF5DDD-1F37-4E1C-8D43-49FBFCD15FFD}" srcOrd="2" destOrd="0" parTransId="{B2DEDF85-E4B7-4249-8609-E7538196386E}" sibTransId="{2632A368-1A33-4AD9-BD43-1B7C8CD54716}"/>
    <dgm:cxn modelId="{872AABF7-5076-6443-9BEC-9FF602D12646}" type="presOf" srcId="{B3C5AA66-4209-4B1A-B9B8-448FE1408CB1}" destId="{0A1CB4A8-C939-1F47-B49D-F11518ACB909}" srcOrd="0" destOrd="0" presId="urn:microsoft.com/office/officeart/2016/7/layout/LinearArrowProcessNumbered"/>
    <dgm:cxn modelId="{9D184BFC-0C4E-4598-B713-7C6A3321A124}" srcId="{7EFB2AB0-DE1C-417D-BCFE-90F84541FA16}" destId="{A67A7C73-279D-45BE-AD93-4D6AD93C6107}" srcOrd="1" destOrd="0" parTransId="{78553B59-B81F-4D2F-B061-D820D3D8D793}" sibTransId="{4867C6C3-DC65-4ED8-8932-FBF078D7C5F4}"/>
    <dgm:cxn modelId="{57F48DBF-B815-DA48-92C5-2EF0CA98A207}" type="presParOf" srcId="{350DB3AC-08D7-964E-AF32-F375C33FFB07}" destId="{57F36196-9175-8047-82CD-4CC99DA722EA}" srcOrd="0" destOrd="0" presId="urn:microsoft.com/office/officeart/2016/7/layout/LinearArrowProcessNumbered"/>
    <dgm:cxn modelId="{7F891BE4-6012-AD40-9838-4AF783EAE0AE}" type="presParOf" srcId="{57F36196-9175-8047-82CD-4CC99DA722EA}" destId="{23919337-F457-D94A-B5FB-4F01781495EC}" srcOrd="0" destOrd="0" presId="urn:microsoft.com/office/officeart/2016/7/layout/LinearArrowProcessNumbered"/>
    <dgm:cxn modelId="{BA1A321B-6C7A-B646-9E73-0A6C94369C81}" type="presParOf" srcId="{57F36196-9175-8047-82CD-4CC99DA722EA}" destId="{E56B5C1A-2CA3-3D45-83E1-9B3EF61996C5}" srcOrd="1" destOrd="0" presId="urn:microsoft.com/office/officeart/2016/7/layout/LinearArrowProcessNumbered"/>
    <dgm:cxn modelId="{399B3450-2232-8248-9C6B-40EC6EF42179}" type="presParOf" srcId="{E56B5C1A-2CA3-3D45-83E1-9B3EF61996C5}" destId="{490580CE-6D3A-0B42-BDA4-5A6FB5CF28CC}" srcOrd="0" destOrd="0" presId="urn:microsoft.com/office/officeart/2016/7/layout/LinearArrowProcessNumbered"/>
    <dgm:cxn modelId="{E5084626-A45A-FE4D-A183-252A6C01117B}" type="presParOf" srcId="{E56B5C1A-2CA3-3D45-83E1-9B3EF61996C5}" destId="{0AE72C1E-DDE3-BD4D-8F45-1D67353C6A4C}" srcOrd="1" destOrd="0" presId="urn:microsoft.com/office/officeart/2016/7/layout/LinearArrowProcessNumbered"/>
    <dgm:cxn modelId="{302E8EBB-F014-9240-BFF3-A4EECFDAD006}" type="presParOf" srcId="{E56B5C1A-2CA3-3D45-83E1-9B3EF61996C5}" destId="{7D79F5EE-289A-5140-9F24-E2DB80A3435F}" srcOrd="2" destOrd="0" presId="urn:microsoft.com/office/officeart/2016/7/layout/LinearArrowProcessNumbered"/>
    <dgm:cxn modelId="{781E34A4-948E-7946-BE32-D727366EF786}" type="presParOf" srcId="{E56B5C1A-2CA3-3D45-83E1-9B3EF61996C5}" destId="{F280AC1B-C523-714A-85D2-B6CBAA55EEFC}" srcOrd="3" destOrd="0" presId="urn:microsoft.com/office/officeart/2016/7/layout/LinearArrowProcessNumbered"/>
    <dgm:cxn modelId="{81DAC9D5-CA18-184B-A607-758A8E2DB1C6}" type="presParOf" srcId="{57F36196-9175-8047-82CD-4CC99DA722EA}" destId="{9CC7AEF6-CF3A-8D49-86AC-1892102FEDD6}" srcOrd="2" destOrd="0" presId="urn:microsoft.com/office/officeart/2016/7/layout/LinearArrowProcessNumbered"/>
    <dgm:cxn modelId="{FD9DD01C-E0F8-5443-AD17-246A3D678E60}" type="presParOf" srcId="{350DB3AC-08D7-964E-AF32-F375C33FFB07}" destId="{8BBB2966-576F-A942-91A9-730750CC9C0F}" srcOrd="1" destOrd="0" presId="urn:microsoft.com/office/officeart/2016/7/layout/LinearArrowProcessNumbered"/>
    <dgm:cxn modelId="{3A7F657D-A5F2-B14D-9D5E-1E83B5D24FA6}" type="presParOf" srcId="{350DB3AC-08D7-964E-AF32-F375C33FFB07}" destId="{83B61B6A-D3C2-1948-8918-BDE4912E6323}" srcOrd="2" destOrd="0" presId="urn:microsoft.com/office/officeart/2016/7/layout/LinearArrowProcessNumbered"/>
    <dgm:cxn modelId="{D8C35123-E41E-1547-8226-268B79500DEE}" type="presParOf" srcId="{83B61B6A-D3C2-1948-8918-BDE4912E6323}" destId="{82DFAB63-C074-4647-8A6F-429B58ECD7BD}" srcOrd="0" destOrd="0" presId="urn:microsoft.com/office/officeart/2016/7/layout/LinearArrowProcessNumbered"/>
    <dgm:cxn modelId="{080B3D8E-F6FB-124E-B9F5-8BE7A3E53520}" type="presParOf" srcId="{83B61B6A-D3C2-1948-8918-BDE4912E6323}" destId="{A6254133-FBD0-8741-8305-20D6CC3996A0}" srcOrd="1" destOrd="0" presId="urn:microsoft.com/office/officeart/2016/7/layout/LinearArrowProcessNumbered"/>
    <dgm:cxn modelId="{A8CE11B5-8F0E-BA44-8724-B0AF50622672}" type="presParOf" srcId="{A6254133-FBD0-8741-8305-20D6CC3996A0}" destId="{1ABBB9E6-CA97-E448-9359-FAC3392338DF}" srcOrd="0" destOrd="0" presId="urn:microsoft.com/office/officeart/2016/7/layout/LinearArrowProcessNumbered"/>
    <dgm:cxn modelId="{A2F724A6-0D21-3A45-AA3C-CF4EDBAD654F}" type="presParOf" srcId="{A6254133-FBD0-8741-8305-20D6CC3996A0}" destId="{62570458-ADB5-8847-992D-EAE62ECE5508}" srcOrd="1" destOrd="0" presId="urn:microsoft.com/office/officeart/2016/7/layout/LinearArrowProcessNumbered"/>
    <dgm:cxn modelId="{E9328EBA-E253-534E-8A1A-87F0496DDAD7}" type="presParOf" srcId="{A6254133-FBD0-8741-8305-20D6CC3996A0}" destId="{F70E8758-796B-CA4F-B535-74C43F2AAC38}" srcOrd="2" destOrd="0" presId="urn:microsoft.com/office/officeart/2016/7/layout/LinearArrowProcessNumbered"/>
    <dgm:cxn modelId="{DB7AB475-1920-0249-A550-D384C0ADC503}" type="presParOf" srcId="{A6254133-FBD0-8741-8305-20D6CC3996A0}" destId="{82129B09-31AA-E447-BF73-91710B98C72B}" srcOrd="3" destOrd="0" presId="urn:microsoft.com/office/officeart/2016/7/layout/LinearArrowProcessNumbered"/>
    <dgm:cxn modelId="{4852F3FF-2498-3048-A379-13539B877041}" type="presParOf" srcId="{83B61B6A-D3C2-1948-8918-BDE4912E6323}" destId="{36BBF258-A56C-FA41-912E-DB6B41A6D7C8}" srcOrd="2" destOrd="0" presId="urn:microsoft.com/office/officeart/2016/7/layout/LinearArrowProcessNumbered"/>
    <dgm:cxn modelId="{E78D3193-9815-2D4D-A7A2-DF0202B7E9BF}" type="presParOf" srcId="{350DB3AC-08D7-964E-AF32-F375C33FFB07}" destId="{5AFF54E5-7DDE-4242-B7E4-D50A58E71E29}" srcOrd="3" destOrd="0" presId="urn:microsoft.com/office/officeart/2016/7/layout/LinearArrowProcessNumbered"/>
    <dgm:cxn modelId="{EF661D25-DBE2-A141-9041-9A7B5061AC81}" type="presParOf" srcId="{350DB3AC-08D7-964E-AF32-F375C33FFB07}" destId="{B5C9138D-CEB9-C34D-853F-3147958CE0D9}" srcOrd="4" destOrd="0" presId="urn:microsoft.com/office/officeart/2016/7/layout/LinearArrowProcessNumbered"/>
    <dgm:cxn modelId="{EAD7C85A-DD80-F64C-B387-9CAE39B3C86D}" type="presParOf" srcId="{B5C9138D-CEB9-C34D-853F-3147958CE0D9}" destId="{A28FAFBB-EDF7-C84D-A992-7E5458CEBF88}" srcOrd="0" destOrd="0" presId="urn:microsoft.com/office/officeart/2016/7/layout/LinearArrowProcessNumbered"/>
    <dgm:cxn modelId="{05ED18D0-9F8F-F04F-BA94-1E16975A2CB0}" type="presParOf" srcId="{B5C9138D-CEB9-C34D-853F-3147958CE0D9}" destId="{F9B19BA9-5DB4-D44C-85D3-9D0F91E4C903}" srcOrd="1" destOrd="0" presId="urn:microsoft.com/office/officeart/2016/7/layout/LinearArrowProcessNumbered"/>
    <dgm:cxn modelId="{38B853F1-18FD-3646-A446-09AA65BBE938}" type="presParOf" srcId="{F9B19BA9-5DB4-D44C-85D3-9D0F91E4C903}" destId="{B243D77B-CDEB-BA4F-B1E8-F03D02ED3050}" srcOrd="0" destOrd="0" presId="urn:microsoft.com/office/officeart/2016/7/layout/LinearArrowProcessNumbered"/>
    <dgm:cxn modelId="{D4EA773F-738A-1A4E-8195-FD89A70FEDC6}" type="presParOf" srcId="{F9B19BA9-5DB4-D44C-85D3-9D0F91E4C903}" destId="{580C4A12-9366-6643-9330-819025172B73}" srcOrd="1" destOrd="0" presId="urn:microsoft.com/office/officeart/2016/7/layout/LinearArrowProcessNumbered"/>
    <dgm:cxn modelId="{A8A275E3-2307-514D-95BE-6C697044D88A}" type="presParOf" srcId="{F9B19BA9-5DB4-D44C-85D3-9D0F91E4C903}" destId="{62F00275-6337-E341-BCF9-B6F5078C85C7}" srcOrd="2" destOrd="0" presId="urn:microsoft.com/office/officeart/2016/7/layout/LinearArrowProcessNumbered"/>
    <dgm:cxn modelId="{CE25929A-9F38-D648-B18B-DA505CD0D61E}" type="presParOf" srcId="{F9B19BA9-5DB4-D44C-85D3-9D0F91E4C903}" destId="{5FB31306-4973-394E-9A00-05ABB0D1D99F}" srcOrd="3" destOrd="0" presId="urn:microsoft.com/office/officeart/2016/7/layout/LinearArrowProcessNumbered"/>
    <dgm:cxn modelId="{7A5B8DE7-D41D-E840-A224-0F5F8A3C8416}" type="presParOf" srcId="{B5C9138D-CEB9-C34D-853F-3147958CE0D9}" destId="{8448C379-C848-9944-BC3F-5D4744031BC5}" srcOrd="2" destOrd="0" presId="urn:microsoft.com/office/officeart/2016/7/layout/LinearArrowProcessNumbered"/>
    <dgm:cxn modelId="{B824BC71-C2BA-C74E-B037-85B13190F4DE}" type="presParOf" srcId="{350DB3AC-08D7-964E-AF32-F375C33FFB07}" destId="{4A817FF9-1637-9F45-AC2F-73CCA24501D0}" srcOrd="5" destOrd="0" presId="urn:microsoft.com/office/officeart/2016/7/layout/LinearArrowProcessNumbered"/>
    <dgm:cxn modelId="{3F5AB908-0631-9745-BCF2-84903BE6D854}" type="presParOf" srcId="{350DB3AC-08D7-964E-AF32-F375C33FFB07}" destId="{C5B3273D-8A10-0540-9CDD-5D162D7F7597}" srcOrd="6" destOrd="0" presId="urn:microsoft.com/office/officeart/2016/7/layout/LinearArrowProcessNumbered"/>
    <dgm:cxn modelId="{C56B7146-2CB7-1D4B-B504-B0A36C4D24FA}" type="presParOf" srcId="{C5B3273D-8A10-0540-9CDD-5D162D7F7597}" destId="{05550C1B-305F-B546-815D-975D6DF4D42F}" srcOrd="0" destOrd="0" presId="urn:microsoft.com/office/officeart/2016/7/layout/LinearArrowProcessNumbered"/>
    <dgm:cxn modelId="{34903C53-6AFA-0B4F-87CE-57EEC330BA8A}" type="presParOf" srcId="{C5B3273D-8A10-0540-9CDD-5D162D7F7597}" destId="{8CA152FA-1ECD-8F47-9A1D-8B29B434F44D}" srcOrd="1" destOrd="0" presId="urn:microsoft.com/office/officeart/2016/7/layout/LinearArrowProcessNumbered"/>
    <dgm:cxn modelId="{7904CE2C-4284-2D4D-8BF9-B2BE32525717}" type="presParOf" srcId="{8CA152FA-1ECD-8F47-9A1D-8B29B434F44D}" destId="{96981198-D7B9-AD46-99CA-7D5936DD17F4}" srcOrd="0" destOrd="0" presId="urn:microsoft.com/office/officeart/2016/7/layout/LinearArrowProcessNumbered"/>
    <dgm:cxn modelId="{2A723800-7B48-1F42-9FC6-392F30477595}" type="presParOf" srcId="{8CA152FA-1ECD-8F47-9A1D-8B29B434F44D}" destId="{EFD23B0D-90BF-F241-9670-DCB3C979799B}" srcOrd="1" destOrd="0" presId="urn:microsoft.com/office/officeart/2016/7/layout/LinearArrowProcessNumbered"/>
    <dgm:cxn modelId="{2A8016AB-0423-6644-80CA-3B0912A3DB26}" type="presParOf" srcId="{8CA152FA-1ECD-8F47-9A1D-8B29B434F44D}" destId="{3B230221-08A6-E548-9C36-42EC6A94AC22}" srcOrd="2" destOrd="0" presId="urn:microsoft.com/office/officeart/2016/7/layout/LinearArrowProcessNumbered"/>
    <dgm:cxn modelId="{68C4D43C-2535-8341-B76C-B1408F623474}" type="presParOf" srcId="{8CA152FA-1ECD-8F47-9A1D-8B29B434F44D}" destId="{77CEFA9F-A149-DE49-B8B1-3598E8F529B2}" srcOrd="3" destOrd="0" presId="urn:microsoft.com/office/officeart/2016/7/layout/LinearArrowProcessNumbered"/>
    <dgm:cxn modelId="{83145A54-B48F-0249-9C58-812D7CE00B74}" type="presParOf" srcId="{C5B3273D-8A10-0540-9CDD-5D162D7F7597}" destId="{8BC41FA9-F6D5-AE4C-AB19-7C07BFD558DF}" srcOrd="2" destOrd="0" presId="urn:microsoft.com/office/officeart/2016/7/layout/LinearArrowProcessNumbered"/>
    <dgm:cxn modelId="{569781F9-2B04-C84F-9F31-2F007DC830C3}" type="presParOf" srcId="{350DB3AC-08D7-964E-AF32-F375C33FFB07}" destId="{5F3039D9-1CD0-FA4D-99E9-755C73BD2448}" srcOrd="7" destOrd="0" presId="urn:microsoft.com/office/officeart/2016/7/layout/LinearArrowProcessNumbered"/>
    <dgm:cxn modelId="{BE65F490-2086-5A4B-B48E-4F4C9B1DE230}" type="presParOf" srcId="{350DB3AC-08D7-964E-AF32-F375C33FFB07}" destId="{1D87186C-13B6-9A48-B14D-CB4B9D4E648D}" srcOrd="8" destOrd="0" presId="urn:microsoft.com/office/officeart/2016/7/layout/LinearArrowProcessNumbered"/>
    <dgm:cxn modelId="{B6CBA1B4-E8C2-3B45-876A-99DF2FA9CCBA}" type="presParOf" srcId="{1D87186C-13B6-9A48-B14D-CB4B9D4E648D}" destId="{3830C6C5-02E5-B54E-B92E-D84394D54CDD}" srcOrd="0" destOrd="0" presId="urn:microsoft.com/office/officeart/2016/7/layout/LinearArrowProcessNumbered"/>
    <dgm:cxn modelId="{19E0D115-FA3E-6146-8C4A-4A86C297CE83}" type="presParOf" srcId="{1D87186C-13B6-9A48-B14D-CB4B9D4E648D}" destId="{DA6CCCB0-FBB0-3346-86A0-33655E62986A}" srcOrd="1" destOrd="0" presId="urn:microsoft.com/office/officeart/2016/7/layout/LinearArrowProcessNumbered"/>
    <dgm:cxn modelId="{2978F795-6BF1-E04D-968A-905AD9864701}" type="presParOf" srcId="{DA6CCCB0-FBB0-3346-86A0-33655E62986A}" destId="{987B33C0-A94D-0C43-89FA-0B1020C063B5}" srcOrd="0" destOrd="0" presId="urn:microsoft.com/office/officeart/2016/7/layout/LinearArrowProcessNumbered"/>
    <dgm:cxn modelId="{53B29AEC-26B5-5347-90F5-85411320DF01}" type="presParOf" srcId="{DA6CCCB0-FBB0-3346-86A0-33655E62986A}" destId="{BCC4222F-B370-3748-8A6C-4CB58AC6F816}" srcOrd="1" destOrd="0" presId="urn:microsoft.com/office/officeart/2016/7/layout/LinearArrowProcessNumbered"/>
    <dgm:cxn modelId="{B9B6322D-4343-3D44-908E-B0F79B4A7ABA}" type="presParOf" srcId="{DA6CCCB0-FBB0-3346-86A0-33655E62986A}" destId="{99ECD2E7-D399-BA4D-A4DB-E955A12FC22E}" srcOrd="2" destOrd="0" presId="urn:microsoft.com/office/officeart/2016/7/layout/LinearArrowProcessNumbered"/>
    <dgm:cxn modelId="{75F4E83A-72D5-7343-835A-D1C4E2E4B737}" type="presParOf" srcId="{DA6CCCB0-FBB0-3346-86A0-33655E62986A}" destId="{7F96436B-B86B-0141-BE9E-6C995B5000CE}" srcOrd="3" destOrd="0" presId="urn:microsoft.com/office/officeart/2016/7/layout/LinearArrowProcessNumbered"/>
    <dgm:cxn modelId="{1FB95148-1139-2740-A13A-BD9194C86C0F}" type="presParOf" srcId="{1D87186C-13B6-9A48-B14D-CB4B9D4E648D}" destId="{0A1CB4A8-C939-1F47-B49D-F11518ACB909}"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74C13-18DA-0B42-B7A5-C1B836077819}">
      <dsp:nvSpPr>
        <dsp:cNvPr id="0" name=""/>
        <dsp:cNvSpPr/>
      </dsp:nvSpPr>
      <dsp:spPr>
        <a:xfrm>
          <a:off x="0" y="1603"/>
          <a:ext cx="4434721" cy="180875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a:t>
          </a:r>
          <a:r>
            <a:rPr lang="en-US" sz="1400" b="1" kern="1200" dirty="0" err="1"/>
            <a:t>C’è</a:t>
          </a:r>
          <a:r>
            <a:rPr lang="en-US" sz="1400" b="1" kern="1200" dirty="0"/>
            <a:t> un principio base </a:t>
          </a:r>
          <a:r>
            <a:rPr lang="en-US" sz="1400" b="1" kern="1200" dirty="0" err="1"/>
            <a:t>che</a:t>
          </a:r>
          <a:r>
            <a:rPr lang="en-US" sz="1400" b="1" kern="1200" dirty="0"/>
            <a:t> distingue un medium </a:t>
          </a:r>
          <a:r>
            <a:rPr lang="en-US" sz="1400" b="1" kern="1200" dirty="0" err="1"/>
            <a:t>caldo</a:t>
          </a:r>
          <a:r>
            <a:rPr lang="en-US" sz="1400" b="1" kern="1200" dirty="0"/>
            <a:t> come la radio o il cinema, da un medium freddo come il </a:t>
          </a:r>
          <a:r>
            <a:rPr lang="en-US" sz="1400" b="1" kern="1200" dirty="0" err="1"/>
            <a:t>telefono</a:t>
          </a:r>
          <a:r>
            <a:rPr lang="en-US" sz="1400" b="1" kern="1200" dirty="0"/>
            <a:t> o la tv. </a:t>
          </a:r>
          <a:r>
            <a:rPr lang="en-US" sz="1400" b="1" kern="1200" dirty="0" err="1"/>
            <a:t>È</a:t>
          </a:r>
          <a:r>
            <a:rPr lang="en-US" sz="1400" b="1" kern="1200" dirty="0"/>
            <a:t> </a:t>
          </a:r>
          <a:r>
            <a:rPr lang="en-US" sz="1400" b="1" kern="1200" dirty="0" err="1"/>
            <a:t>caldo</a:t>
          </a:r>
          <a:r>
            <a:rPr lang="en-US" sz="1400" b="1" kern="1200" dirty="0"/>
            <a:t> il medium </a:t>
          </a:r>
          <a:r>
            <a:rPr lang="en-US" sz="1400" b="1" kern="1200" dirty="0" err="1"/>
            <a:t>che</a:t>
          </a:r>
          <a:r>
            <a:rPr lang="en-US" sz="1400" b="1" kern="1200" dirty="0"/>
            <a:t> </a:t>
          </a:r>
          <a:r>
            <a:rPr lang="en-US" sz="1400" b="1" kern="1200" dirty="0" err="1"/>
            <a:t>estende</a:t>
          </a:r>
          <a:r>
            <a:rPr lang="en-US" sz="1400" b="1" kern="1200" dirty="0"/>
            <a:t> un </a:t>
          </a:r>
          <a:r>
            <a:rPr lang="en-US" sz="1400" b="1" kern="1200" dirty="0" err="1"/>
            <a:t>unico</a:t>
          </a:r>
          <a:r>
            <a:rPr lang="en-US" sz="1400" b="1" kern="1200" dirty="0"/>
            <a:t> senso </a:t>
          </a:r>
          <a:r>
            <a:rPr lang="en-US" sz="1400" b="1" kern="1200" dirty="0" err="1"/>
            <a:t>fino</a:t>
          </a:r>
          <a:r>
            <a:rPr lang="en-US" sz="1400" b="1" kern="1200" dirty="0"/>
            <a:t> a </a:t>
          </a:r>
          <a:r>
            <a:rPr lang="en-US" sz="1400" b="1" kern="1200" dirty="0" err="1"/>
            <a:t>un’alta</a:t>
          </a:r>
          <a:r>
            <a:rPr lang="en-US" sz="1400" b="1" kern="1200" dirty="0"/>
            <a:t> </a:t>
          </a:r>
          <a:r>
            <a:rPr lang="en-US" sz="1400" b="1" kern="1200" dirty="0" err="1"/>
            <a:t>definizione</a:t>
          </a:r>
          <a:r>
            <a:rPr lang="en-US" sz="1400" b="1" kern="1200" dirty="0"/>
            <a:t>: </a:t>
          </a:r>
          <a:r>
            <a:rPr lang="en-US" sz="1400" b="1" kern="1200" dirty="0" err="1"/>
            <a:t>fino</a:t>
          </a:r>
          <a:r>
            <a:rPr lang="en-US" sz="1400" b="1" kern="1200" dirty="0"/>
            <a:t> </a:t>
          </a:r>
          <a:r>
            <a:rPr lang="en-US" sz="1400" b="1" kern="1200" dirty="0" err="1"/>
            <a:t>alla</a:t>
          </a:r>
          <a:r>
            <a:rPr lang="en-US" sz="1400" b="1" kern="1200" dirty="0"/>
            <a:t> </a:t>
          </a:r>
          <a:r>
            <a:rPr lang="en-US" sz="1400" b="1" kern="1200" dirty="0" err="1"/>
            <a:t>stato</a:t>
          </a:r>
          <a:r>
            <a:rPr lang="en-US" sz="1400" b="1" kern="1200" dirty="0"/>
            <a:t>, </a:t>
          </a:r>
          <a:r>
            <a:rPr lang="en-US" sz="1400" b="1" kern="1200" dirty="0" err="1"/>
            <a:t>cioè</a:t>
          </a:r>
          <a:r>
            <a:rPr lang="en-US" sz="1400" b="1" kern="1200" dirty="0"/>
            <a:t>, in cui </a:t>
          </a:r>
          <a:r>
            <a:rPr lang="en-US" sz="1400" b="1" kern="1200" dirty="0" err="1"/>
            <a:t>si</a:t>
          </a:r>
          <a:r>
            <a:rPr lang="en-US" sz="1400" b="1" kern="1200" dirty="0"/>
            <a:t> </a:t>
          </a:r>
          <a:r>
            <a:rPr lang="en-US" sz="1400" b="1" kern="1200" dirty="0" err="1"/>
            <a:t>è</a:t>
          </a:r>
          <a:r>
            <a:rPr lang="en-US" sz="1400" b="1" kern="1200" dirty="0"/>
            <a:t> </a:t>
          </a:r>
          <a:r>
            <a:rPr lang="en-US" sz="1400" b="1" kern="1200" dirty="0" err="1"/>
            <a:t>abbondantemente</a:t>
          </a:r>
          <a:r>
            <a:rPr lang="en-US" sz="1400" b="1" kern="1200" dirty="0"/>
            <a:t> </a:t>
          </a:r>
          <a:r>
            <a:rPr lang="en-US" sz="1400" b="1" kern="1200" dirty="0" err="1"/>
            <a:t>colmi</a:t>
          </a:r>
          <a:r>
            <a:rPr lang="en-US" sz="1400" b="1" kern="1200" dirty="0"/>
            <a:t> di </a:t>
          </a:r>
          <a:r>
            <a:rPr lang="en-US" sz="1400" b="1" kern="1200" dirty="0" err="1"/>
            <a:t>dati</a:t>
          </a:r>
          <a:r>
            <a:rPr lang="en-US" sz="1400" b="1" kern="1200" dirty="0"/>
            <a:t>»</a:t>
          </a:r>
          <a:endParaRPr lang="en-US" sz="1400" kern="1200" dirty="0"/>
        </a:p>
      </dsp:txBody>
      <dsp:txXfrm>
        <a:off x="88296" y="89899"/>
        <a:ext cx="4258129" cy="1632164"/>
      </dsp:txXfrm>
    </dsp:sp>
    <dsp:sp modelId="{E35CFE6D-45F9-A448-8B8B-462BD8E4AE13}">
      <dsp:nvSpPr>
        <dsp:cNvPr id="0" name=""/>
        <dsp:cNvSpPr/>
      </dsp:nvSpPr>
      <dsp:spPr>
        <a:xfrm>
          <a:off x="0" y="1815028"/>
          <a:ext cx="4434721" cy="699138"/>
        </a:xfrm>
        <a:prstGeom prst="roundRect">
          <a:avLst/>
        </a:prstGeom>
        <a:gradFill rotWithShape="0">
          <a:gsLst>
            <a:gs pos="0">
              <a:schemeClr val="accent5">
                <a:hueOff val="-2513827"/>
                <a:satOff val="0"/>
                <a:lumOff val="-327"/>
                <a:alphaOff val="0"/>
                <a:satMod val="103000"/>
                <a:lumMod val="102000"/>
                <a:tint val="94000"/>
              </a:schemeClr>
            </a:gs>
            <a:gs pos="50000">
              <a:schemeClr val="accent5">
                <a:hueOff val="-2513827"/>
                <a:satOff val="0"/>
                <a:lumOff val="-327"/>
                <a:alphaOff val="0"/>
                <a:satMod val="110000"/>
                <a:lumMod val="100000"/>
                <a:shade val="100000"/>
              </a:schemeClr>
            </a:gs>
            <a:gs pos="100000">
              <a:schemeClr val="accent5">
                <a:hueOff val="-2513827"/>
                <a:satOff val="0"/>
                <a:lumOff val="-3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«la forma </a:t>
          </a:r>
          <a:r>
            <a:rPr lang="en-US" sz="1400" b="1" kern="1200" dirty="0" err="1"/>
            <a:t>calda</a:t>
          </a:r>
          <a:r>
            <a:rPr lang="en-US" sz="1400" b="1" kern="1200" dirty="0"/>
            <a:t> </a:t>
          </a:r>
          <a:r>
            <a:rPr lang="en-US" sz="1400" b="1" kern="1200" dirty="0" err="1"/>
            <a:t>esclude</a:t>
          </a:r>
          <a:r>
            <a:rPr lang="en-US" sz="1400" b="1" kern="1200" dirty="0"/>
            <a:t>, la forma </a:t>
          </a:r>
          <a:r>
            <a:rPr lang="en-US" sz="1400" b="1" kern="1200" dirty="0" err="1"/>
            <a:t>fredda</a:t>
          </a:r>
          <a:r>
            <a:rPr lang="en-US" sz="1400" b="1" kern="1200" dirty="0"/>
            <a:t> include»</a:t>
          </a:r>
          <a:endParaRPr lang="en-US" sz="1400" kern="1200" dirty="0"/>
        </a:p>
      </dsp:txBody>
      <dsp:txXfrm>
        <a:off x="34129" y="1849157"/>
        <a:ext cx="4366463" cy="630880"/>
      </dsp:txXfrm>
    </dsp:sp>
    <dsp:sp modelId="{E40B5654-92E7-7F46-B7CC-37CF40268116}">
      <dsp:nvSpPr>
        <dsp:cNvPr id="0" name=""/>
        <dsp:cNvSpPr/>
      </dsp:nvSpPr>
      <dsp:spPr>
        <a:xfrm>
          <a:off x="0" y="2518835"/>
          <a:ext cx="4434721" cy="872557"/>
        </a:xfrm>
        <a:prstGeom prst="roundRect">
          <a:avLst/>
        </a:prstGeom>
        <a:gradFill rotWithShape="0">
          <a:gsLst>
            <a:gs pos="0">
              <a:schemeClr val="accent5">
                <a:hueOff val="-5027653"/>
                <a:satOff val="0"/>
                <a:lumOff val="-653"/>
                <a:alphaOff val="0"/>
                <a:satMod val="103000"/>
                <a:lumMod val="102000"/>
                <a:tint val="94000"/>
              </a:schemeClr>
            </a:gs>
            <a:gs pos="50000">
              <a:schemeClr val="accent5">
                <a:hueOff val="-5027653"/>
                <a:satOff val="0"/>
                <a:lumOff val="-653"/>
                <a:alphaOff val="0"/>
                <a:satMod val="110000"/>
                <a:lumMod val="100000"/>
                <a:shade val="100000"/>
              </a:schemeClr>
            </a:gs>
            <a:gs pos="100000">
              <a:schemeClr val="accent5">
                <a:hueOff val="-5027653"/>
                <a:satOff val="0"/>
                <a:lumOff val="-6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«il </a:t>
          </a:r>
          <a:r>
            <a:rPr lang="en-US" sz="1400" b="1" kern="1200" dirty="0" err="1"/>
            <a:t>riscaldamento</a:t>
          </a:r>
          <a:r>
            <a:rPr lang="en-US" sz="1400" b="1" kern="1200" dirty="0"/>
            <a:t> di un </a:t>
          </a:r>
          <a:r>
            <a:rPr lang="en-US" sz="1400" b="1" kern="1200" dirty="0" err="1"/>
            <a:t>unico</a:t>
          </a:r>
          <a:r>
            <a:rPr lang="en-US" sz="1400" b="1" kern="1200" dirty="0"/>
            <a:t> senso </a:t>
          </a:r>
          <a:r>
            <a:rPr lang="en-US" sz="1400" b="1" kern="1200" dirty="0" err="1"/>
            <a:t>tende</a:t>
          </a:r>
          <a:r>
            <a:rPr lang="en-US" sz="1400" b="1" kern="1200" dirty="0"/>
            <a:t> a </a:t>
          </a:r>
          <a:r>
            <a:rPr lang="en-US" sz="1400" b="1" kern="1200" dirty="0" err="1"/>
            <a:t>produrre</a:t>
          </a:r>
          <a:r>
            <a:rPr lang="en-US" sz="1400" b="1" kern="1200" dirty="0"/>
            <a:t> </a:t>
          </a:r>
          <a:r>
            <a:rPr lang="en-US" sz="1400" b="1" kern="1200" dirty="0" err="1"/>
            <a:t>ipnosi</a:t>
          </a:r>
          <a:r>
            <a:rPr lang="en-US" sz="1400" b="1" kern="1200" dirty="0"/>
            <a:t> </a:t>
          </a:r>
          <a:r>
            <a:rPr lang="en-US" sz="1400" b="1" kern="1200" dirty="0" err="1"/>
            <a:t>mentre</a:t>
          </a:r>
          <a:r>
            <a:rPr lang="en-US" sz="1400" b="1" kern="1200" dirty="0"/>
            <a:t> il </a:t>
          </a:r>
          <a:r>
            <a:rPr lang="en-US" sz="1400" b="1" kern="1200" dirty="0" err="1"/>
            <a:t>raffreddamento</a:t>
          </a:r>
          <a:r>
            <a:rPr lang="en-US" sz="1400" b="1" kern="1200" dirty="0"/>
            <a:t> di tutti </a:t>
          </a:r>
          <a:r>
            <a:rPr lang="en-US" sz="1400" b="1" kern="1200" dirty="0" err="1"/>
            <a:t>i</a:t>
          </a:r>
          <a:r>
            <a:rPr lang="en-US" sz="1400" b="1" kern="1200" dirty="0"/>
            <a:t> sensi </a:t>
          </a:r>
          <a:r>
            <a:rPr lang="en-US" sz="1400" b="1" kern="1200" dirty="0" err="1"/>
            <a:t>tende</a:t>
          </a:r>
          <a:r>
            <a:rPr lang="en-US" sz="1400" b="1" kern="1200" dirty="0"/>
            <a:t> a </a:t>
          </a:r>
          <a:r>
            <a:rPr lang="en-US" sz="1400" b="1" kern="1200" dirty="0" err="1"/>
            <a:t>sfociare</a:t>
          </a:r>
          <a:r>
            <a:rPr lang="en-US" sz="1400" b="1" kern="1200" dirty="0"/>
            <a:t> </a:t>
          </a:r>
          <a:r>
            <a:rPr lang="en-US" sz="1400" b="1" kern="1200" dirty="0" err="1"/>
            <a:t>nell’allucinazione</a:t>
          </a:r>
          <a:r>
            <a:rPr lang="en-US" sz="1400" b="1" kern="1200" dirty="0"/>
            <a:t>»</a:t>
          </a:r>
          <a:endParaRPr lang="en-US" sz="1400" kern="1200" dirty="0"/>
        </a:p>
      </dsp:txBody>
      <dsp:txXfrm>
        <a:off x="42595" y="2561430"/>
        <a:ext cx="4349531" cy="787367"/>
      </dsp:txXfrm>
    </dsp:sp>
    <dsp:sp modelId="{ED081E93-BFE5-B34D-BBE7-903776FA0157}">
      <dsp:nvSpPr>
        <dsp:cNvPr id="0" name=""/>
        <dsp:cNvSpPr/>
      </dsp:nvSpPr>
      <dsp:spPr>
        <a:xfrm>
          <a:off x="0" y="3396062"/>
          <a:ext cx="4434721" cy="1408508"/>
        </a:xfrm>
        <a:prstGeom prst="roundRect">
          <a:avLst/>
        </a:prstGeom>
        <a:gradFill rotWithShape="0">
          <a:gsLst>
            <a:gs pos="0">
              <a:schemeClr val="accent5">
                <a:hueOff val="-7541480"/>
                <a:satOff val="0"/>
                <a:lumOff val="-980"/>
                <a:alphaOff val="0"/>
                <a:satMod val="103000"/>
                <a:lumMod val="102000"/>
                <a:tint val="94000"/>
              </a:schemeClr>
            </a:gs>
            <a:gs pos="50000">
              <a:schemeClr val="accent5">
                <a:hueOff val="-7541480"/>
                <a:satOff val="0"/>
                <a:lumOff val="-980"/>
                <a:alphaOff val="0"/>
                <a:satMod val="110000"/>
                <a:lumMod val="100000"/>
                <a:shade val="100000"/>
              </a:schemeClr>
            </a:gs>
            <a:gs pos="100000">
              <a:schemeClr val="accent5">
                <a:hueOff val="-7541480"/>
                <a:satOff val="0"/>
                <a:lumOff val="-98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a:t>
          </a:r>
          <a:r>
            <a:rPr lang="en-US" sz="1400" b="1" kern="1200" dirty="0" err="1"/>
            <a:t>L’interesse</a:t>
          </a:r>
          <a:r>
            <a:rPr lang="en-US" sz="1400" b="1" kern="1200" dirty="0"/>
            <a:t>  per </a:t>
          </a:r>
          <a:r>
            <a:rPr lang="en-US" sz="1400" b="1" kern="1200" dirty="0" err="1"/>
            <a:t>l’effetto</a:t>
          </a:r>
          <a:r>
            <a:rPr lang="en-US" sz="1400" b="1" kern="1200" dirty="0"/>
            <a:t> </a:t>
          </a:r>
          <a:r>
            <a:rPr lang="en-US" sz="1400" b="1" kern="1200" dirty="0" err="1"/>
            <a:t>anziché</a:t>
          </a:r>
          <a:r>
            <a:rPr lang="en-US" sz="1400" b="1" kern="1200" dirty="0"/>
            <a:t> per il </a:t>
          </a:r>
          <a:r>
            <a:rPr lang="en-US" sz="1400" b="1" kern="1200" dirty="0" err="1"/>
            <a:t>significato</a:t>
          </a:r>
          <a:r>
            <a:rPr lang="en-US" sz="1400" b="1" kern="1200" dirty="0"/>
            <a:t> </a:t>
          </a:r>
          <a:r>
            <a:rPr lang="en-US" sz="1400" b="1" kern="1200" dirty="0" err="1"/>
            <a:t>è</a:t>
          </a:r>
          <a:r>
            <a:rPr lang="en-US" sz="1400" b="1" kern="1200" dirty="0"/>
            <a:t> </a:t>
          </a:r>
          <a:r>
            <a:rPr lang="en-US" sz="1400" b="1" kern="1200" dirty="0" err="1"/>
            <a:t>una</a:t>
          </a:r>
          <a:r>
            <a:rPr lang="en-US" sz="1400" b="1" kern="1200" dirty="0"/>
            <a:t> </a:t>
          </a:r>
          <a:r>
            <a:rPr lang="en-US" sz="1400" b="1" kern="1200" dirty="0" err="1"/>
            <a:t>novità</a:t>
          </a:r>
          <a:r>
            <a:rPr lang="en-US" sz="1400" b="1" kern="1200" dirty="0"/>
            <a:t> </a:t>
          </a:r>
          <a:r>
            <a:rPr lang="en-US" sz="1400" b="1" kern="1200" dirty="0" err="1"/>
            <a:t>fondamentale</a:t>
          </a:r>
          <a:r>
            <a:rPr lang="en-US" sz="1400" b="1" kern="1200" dirty="0"/>
            <a:t> </a:t>
          </a:r>
          <a:r>
            <a:rPr lang="en-US" sz="1400" b="1" kern="1200" dirty="0" err="1"/>
            <a:t>dell’era</a:t>
          </a:r>
          <a:r>
            <a:rPr lang="en-US" sz="1400" b="1" kern="1200" dirty="0"/>
            <a:t> </a:t>
          </a:r>
          <a:r>
            <a:rPr lang="en-US" sz="1400" b="1" kern="1200" dirty="0" err="1"/>
            <a:t>elettrica</a:t>
          </a:r>
          <a:r>
            <a:rPr lang="en-US" sz="1400" b="1" kern="1200" dirty="0"/>
            <a:t> in </a:t>
          </a:r>
          <a:r>
            <a:rPr lang="en-US" sz="1400" b="1" kern="1200" dirty="0" err="1"/>
            <a:t>quanto</a:t>
          </a:r>
          <a:r>
            <a:rPr lang="en-US" sz="1400" b="1" kern="1200" dirty="0"/>
            <a:t> </a:t>
          </a:r>
          <a:r>
            <a:rPr lang="en-US" sz="1400" b="1" kern="1200" dirty="0" err="1"/>
            <a:t>l’effetto</a:t>
          </a:r>
          <a:r>
            <a:rPr lang="en-US" sz="1400" b="1" kern="1200" dirty="0"/>
            <a:t> </a:t>
          </a:r>
          <a:r>
            <a:rPr lang="en-US" sz="1400" b="1" kern="1200" dirty="0" err="1"/>
            <a:t>mette</a:t>
          </a:r>
          <a:r>
            <a:rPr lang="en-US" sz="1400" b="1" kern="1200" dirty="0"/>
            <a:t> in </a:t>
          </a:r>
          <a:r>
            <a:rPr lang="it-IT" sz="1400" b="1" kern="1200" noProof="0" dirty="0"/>
            <a:t>gioco</a:t>
          </a:r>
          <a:r>
            <a:rPr lang="en-US" sz="1400" b="1" kern="1200" dirty="0"/>
            <a:t> la </a:t>
          </a:r>
          <a:r>
            <a:rPr lang="en-US" sz="1400" b="1" kern="1200" dirty="0" err="1"/>
            <a:t>situazione</a:t>
          </a:r>
          <a:r>
            <a:rPr lang="en-US" sz="1400" b="1" kern="1200" dirty="0"/>
            <a:t> </a:t>
          </a:r>
          <a:r>
            <a:rPr lang="en-US" sz="1400" b="1" kern="1200" dirty="0" err="1"/>
            <a:t>totale</a:t>
          </a:r>
          <a:r>
            <a:rPr lang="en-US" sz="1400" b="1" kern="1200" dirty="0"/>
            <a:t> e non un solo </a:t>
          </a:r>
          <a:r>
            <a:rPr lang="en-US" sz="1400" b="1" kern="1200" dirty="0" err="1"/>
            <a:t>livello</a:t>
          </a:r>
          <a:r>
            <a:rPr lang="en-US" sz="1400" b="1" kern="1200" dirty="0"/>
            <a:t> di </a:t>
          </a:r>
          <a:r>
            <a:rPr lang="en-US" sz="1400" b="1" kern="1200" dirty="0" err="1"/>
            <a:t>informazione</a:t>
          </a:r>
          <a:r>
            <a:rPr lang="en-US" sz="1400" b="1" kern="1200" dirty="0"/>
            <a:t>»</a:t>
          </a:r>
          <a:endParaRPr lang="en-US" sz="1400" kern="1200" dirty="0"/>
        </a:p>
      </dsp:txBody>
      <dsp:txXfrm>
        <a:off x="68758" y="3464820"/>
        <a:ext cx="4297205" cy="1270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CD4F8-9668-FC45-B91D-A66124F614E4}">
      <dsp:nvSpPr>
        <dsp:cNvPr id="0" name=""/>
        <dsp:cNvSpPr/>
      </dsp:nvSpPr>
      <dsp:spPr>
        <a:xfrm rot="16200000">
          <a:off x="2338" y="1178"/>
          <a:ext cx="4348981" cy="434898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it-IT" sz="1200" b="0" kern="1200" dirty="0"/>
            <a:t>«Nella tensione fisica dovuta a un </a:t>
          </a:r>
          <a:r>
            <a:rPr lang="it-IT" sz="1200" b="0" kern="1200" dirty="0" err="1"/>
            <a:t>sovrastimolo</a:t>
          </a:r>
          <a:r>
            <a:rPr lang="it-IT" sz="1200" b="0" kern="1200" dirty="0"/>
            <a:t> di qualunque tipo, il sistema nervoso centrale, al fine di proteggersi, provvede strategicamente ad amputare o isolare l’organo, il senso o la funzione molesta. Il principio dell’amputazione come sollievo immediato alle tensioni del sistema nervoso centrale si applica facilmente alle origini di tutti i media di comunicazione, dalla parola al calcolatore».</a:t>
          </a:r>
          <a:endParaRPr lang="en-US" sz="1200" b="0" kern="1200" dirty="0"/>
        </a:p>
      </dsp:txBody>
      <dsp:txXfrm rot="5400000">
        <a:off x="2338" y="1088423"/>
        <a:ext cx="3587909" cy="2174491"/>
      </dsp:txXfrm>
    </dsp:sp>
    <dsp:sp modelId="{7733C0A6-6B65-664B-BABE-7AB4F0E4B315}">
      <dsp:nvSpPr>
        <dsp:cNvPr id="0" name=""/>
        <dsp:cNvSpPr/>
      </dsp:nvSpPr>
      <dsp:spPr>
        <a:xfrm rot="5400000">
          <a:off x="6164280" y="1178"/>
          <a:ext cx="4348981" cy="434898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it-IT" sz="1200" b="0" kern="1200" dirty="0"/>
            <a:t>«L’ibrido, ossia l’incontro tra due media, è un momento di verità e di rivelazione, dal quale nasce una nuova forma. Ogni volta che si stabilisce un immediato confronto tra due strumenti della comunicazione anche noi siamo costretti, per così dire, a un urto diretto con le nuove frontiere che vengono a stabilirsi tra le forme; e ciò significa che siamo trascinati fuori dal sonno ipnotico in cui ci aveva trascinati la narcosi narcisistica. Il momento dell’incontro tra i media è un momento di libertà e di scioglimento dallo stato di trance e di torpore da essi imposto ai nostri sensi (McLuhan 1964, pp. 65-66)</a:t>
          </a:r>
          <a:endParaRPr lang="en-US" sz="1200" b="0" kern="1200" dirty="0"/>
        </a:p>
      </dsp:txBody>
      <dsp:txXfrm rot="-5400000">
        <a:off x="6925352" y="1088423"/>
        <a:ext cx="3587909" cy="2174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20D7C-2893-E843-905A-31BDF1DF3F93}">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0088601B-DA30-0240-9510-AB2EDE0E95E4}">
      <dsp:nvSpPr>
        <dsp:cNvPr id="0" name=""/>
        <dsp:cNvSpPr/>
      </dsp:nvSpPr>
      <dsp:spPr>
        <a:xfrm>
          <a:off x="8061" y="5979"/>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22300">
            <a:lnSpc>
              <a:spcPct val="90000"/>
            </a:lnSpc>
            <a:spcBef>
              <a:spcPct val="0"/>
            </a:spcBef>
            <a:spcAft>
              <a:spcPct val="35000"/>
            </a:spcAft>
            <a:buNone/>
            <a:defRPr cap="all"/>
          </a:pPr>
          <a:r>
            <a:rPr lang="it-IT" sz="1400" b="1" kern="1200"/>
            <a:t>I media sono estensioni dell’uomo </a:t>
          </a:r>
          <a:endParaRPr lang="en-US" sz="1400" kern="1200"/>
        </a:p>
      </dsp:txBody>
      <dsp:txXfrm>
        <a:off x="8061" y="5979"/>
        <a:ext cx="3034531" cy="1820718"/>
      </dsp:txXfrm>
    </dsp:sp>
    <dsp:sp modelId="{AC28436F-6CA3-AF41-9E25-A7D187E2C743}">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E401EA2B-45BD-F84B-B777-328BFA72FE5D}">
      <dsp:nvSpPr>
        <dsp:cNvPr id="0" name=""/>
        <dsp:cNvSpPr/>
      </dsp:nvSpPr>
      <dsp:spPr>
        <a:xfrm>
          <a:off x="3740534" y="5979"/>
          <a:ext cx="3034531" cy="1820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22300">
            <a:lnSpc>
              <a:spcPct val="90000"/>
            </a:lnSpc>
            <a:spcBef>
              <a:spcPct val="0"/>
            </a:spcBef>
            <a:spcAft>
              <a:spcPct val="35000"/>
            </a:spcAft>
            <a:buNone/>
            <a:defRPr cap="all"/>
          </a:pPr>
          <a:r>
            <a:rPr lang="it-IT" sz="1400" b="1" kern="1200"/>
            <a:t>Le epoche storiche si succedono in base al rapporto che esse stabiliscono con le tecnologie della comunicazione</a:t>
          </a:r>
          <a:endParaRPr lang="en-US" sz="1400" kern="1200"/>
        </a:p>
      </dsp:txBody>
      <dsp:txXfrm>
        <a:off x="3740534" y="5979"/>
        <a:ext cx="3034531" cy="1820718"/>
      </dsp:txXfrm>
    </dsp:sp>
    <dsp:sp modelId="{734D4B2F-327C-9B41-B167-28361E385A08}">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AA848B64-331C-A54E-BC6F-71D5E03A311F}">
      <dsp:nvSpPr>
        <dsp:cNvPr id="0" name=""/>
        <dsp:cNvSpPr/>
      </dsp:nvSpPr>
      <dsp:spPr>
        <a:xfrm>
          <a:off x="7473007" y="5979"/>
          <a:ext cx="3034531" cy="18207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22300">
            <a:lnSpc>
              <a:spcPct val="90000"/>
            </a:lnSpc>
            <a:spcBef>
              <a:spcPct val="0"/>
            </a:spcBef>
            <a:spcAft>
              <a:spcPct val="35000"/>
            </a:spcAft>
            <a:buNone/>
            <a:defRPr cap="all"/>
          </a:pPr>
          <a:r>
            <a:rPr lang="it-IT" sz="1400" b="1" kern="1200"/>
            <a:t>Il medium non comprende solamente gli strumenti della comunicazione ma tutti gli artefatti umani, sia materiali che immateriali</a:t>
          </a:r>
          <a:endParaRPr lang="en-US" sz="1400" kern="1200"/>
        </a:p>
      </dsp:txBody>
      <dsp:txXfrm>
        <a:off x="7473007" y="5979"/>
        <a:ext cx="3034531" cy="1820718"/>
      </dsp:txXfrm>
    </dsp:sp>
    <dsp:sp modelId="{71906C00-9F99-C34B-936A-C928BE3B1692}">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8E1903EC-293F-6341-A3BF-F6E0DA68CF6A}">
      <dsp:nvSpPr>
        <dsp:cNvPr id="0" name=""/>
        <dsp:cNvSpPr/>
      </dsp:nvSpPr>
      <dsp:spPr>
        <a:xfrm>
          <a:off x="8061" y="2524640"/>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22300">
            <a:lnSpc>
              <a:spcPct val="90000"/>
            </a:lnSpc>
            <a:spcBef>
              <a:spcPct val="0"/>
            </a:spcBef>
            <a:spcAft>
              <a:spcPct val="35000"/>
            </a:spcAft>
            <a:buNone/>
            <a:defRPr cap="all"/>
          </a:pPr>
          <a:r>
            <a:rPr lang="it-IT" sz="1400" b="1" kern="1200"/>
            <a:t>Il ruolo dei media non si esercita solamente attraverso la trasmissioni di informazioni, ma alterando il modo di sentire</a:t>
          </a:r>
          <a:endParaRPr lang="en-US" sz="1400" kern="1200"/>
        </a:p>
      </dsp:txBody>
      <dsp:txXfrm>
        <a:off x="8061" y="2524640"/>
        <a:ext cx="3034531" cy="1820718"/>
      </dsp:txXfrm>
    </dsp:sp>
    <dsp:sp modelId="{F0AD3639-3147-0A43-9184-F53BB81A690A}">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ED2B1B0B-4EE3-CE4B-9E5E-962066AADBF0}">
      <dsp:nvSpPr>
        <dsp:cNvPr id="0" name=""/>
        <dsp:cNvSpPr/>
      </dsp:nvSpPr>
      <dsp:spPr>
        <a:xfrm>
          <a:off x="3740534" y="2524640"/>
          <a:ext cx="3034531" cy="1820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22300">
            <a:lnSpc>
              <a:spcPct val="90000"/>
            </a:lnSpc>
            <a:spcBef>
              <a:spcPct val="0"/>
            </a:spcBef>
            <a:spcAft>
              <a:spcPct val="35000"/>
            </a:spcAft>
            <a:buNone/>
            <a:defRPr cap="all"/>
          </a:pPr>
          <a:r>
            <a:rPr lang="it-IT" sz="1400" b="1" kern="1200"/>
            <a:t>I media producono una narcosi del soggetto, ovvero un ottundimento della facoltà di avere completa coscienza del proprio vissuto</a:t>
          </a:r>
          <a:endParaRPr lang="en-US" sz="1400" kern="1200"/>
        </a:p>
      </dsp:txBody>
      <dsp:txXfrm>
        <a:off x="3740534" y="2524640"/>
        <a:ext cx="3034531" cy="1820718"/>
      </dsp:txXfrm>
    </dsp:sp>
    <dsp:sp modelId="{F329D399-FEA7-F245-984C-DA5A9F4FE58C}">
      <dsp:nvSpPr>
        <dsp:cNvPr id="0" name=""/>
        <dsp:cNvSpPr/>
      </dsp:nvSpPr>
      <dsp:spPr>
        <a:xfrm>
          <a:off x="7473007" y="2524640"/>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22300">
            <a:lnSpc>
              <a:spcPct val="90000"/>
            </a:lnSpc>
            <a:spcBef>
              <a:spcPct val="0"/>
            </a:spcBef>
            <a:spcAft>
              <a:spcPct val="35000"/>
            </a:spcAft>
            <a:buNone/>
            <a:defRPr cap="all"/>
          </a:pPr>
          <a:r>
            <a:rPr lang="en-US" sz="1400" b="1" kern="1200"/>
            <a:t>I</a:t>
          </a:r>
          <a:r>
            <a:rPr lang="it-IT" sz="1400" b="1" kern="1200"/>
            <a:t> media subiscono un continuo processo di riconfigurazione dai media che cronologicamente e tecnicamente li sopravanzano.</a:t>
          </a:r>
          <a:endParaRPr lang="en-US" sz="1400" kern="1200"/>
        </a:p>
      </dsp:txBody>
      <dsp:txXfrm>
        <a:off x="7473007" y="2524640"/>
        <a:ext cx="3034531" cy="1820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FE5BE-F1C6-4549-8E06-6D3C266A30AA}">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a:t>Le situazioni sociali formano la base nascosta dei modelli linguistici e di azione </a:t>
          </a:r>
          <a:endParaRPr lang="en-US" sz="1200" kern="1200"/>
        </a:p>
      </dsp:txBody>
      <dsp:txXfrm>
        <a:off x="0" y="39687"/>
        <a:ext cx="3286125" cy="1971675"/>
      </dsp:txXfrm>
    </dsp:sp>
    <dsp:sp modelId="{3E4B40AA-483A-BB4B-8F9F-20A93D937DD1}">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a:t>Le situazioni sociali sono oggettive o soggettive?</a:t>
          </a:r>
          <a:endParaRPr lang="en-US" sz="1200" kern="1200"/>
        </a:p>
      </dsp:txBody>
      <dsp:txXfrm>
        <a:off x="3614737" y="39687"/>
        <a:ext cx="3286125" cy="1971675"/>
      </dsp:txXfrm>
    </dsp:sp>
    <dsp:sp modelId="{31516C80-253B-C84B-B187-85D2E3253ACC}">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a:t>Definire la situazione</a:t>
          </a:r>
          <a:endParaRPr lang="en-US" sz="1200" kern="1200"/>
        </a:p>
      </dsp:txBody>
      <dsp:txXfrm>
        <a:off x="7229475" y="39687"/>
        <a:ext cx="3286125" cy="1971675"/>
      </dsp:txXfrm>
    </dsp:sp>
    <dsp:sp modelId="{B18D37E8-D44C-5244-ABA6-ABE3E2AF873E}">
      <dsp:nvSpPr>
        <dsp:cNvPr id="0" name=""/>
        <dsp:cNvSpPr/>
      </dsp:nvSpPr>
      <dsp:spPr>
        <a:xfrm>
          <a:off x="0"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a:t>La socializzazione impropria</a:t>
          </a:r>
          <a:endParaRPr lang="en-US" sz="1200" kern="1200"/>
        </a:p>
      </dsp:txBody>
      <dsp:txXfrm>
        <a:off x="0" y="2339975"/>
        <a:ext cx="3286125" cy="1971675"/>
      </dsp:txXfrm>
    </dsp:sp>
    <dsp:sp modelId="{7FD451CC-0B64-934A-9CAC-60BA8AD1791D}">
      <dsp:nvSpPr>
        <dsp:cNvPr id="0" name=""/>
        <dsp:cNvSpPr/>
      </dsp:nvSpPr>
      <dsp:spPr>
        <a:xfrm>
          <a:off x="3614737"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kern="1200"/>
            <a:t>Perché le situazioni sociali sono invisibili? </a:t>
          </a:r>
        </a:p>
        <a:p>
          <a:pPr marL="0" lvl="0" indent="0" algn="l" defTabSz="533400">
            <a:lnSpc>
              <a:spcPct val="90000"/>
            </a:lnSpc>
            <a:spcBef>
              <a:spcPct val="0"/>
            </a:spcBef>
            <a:spcAft>
              <a:spcPct val="35000"/>
            </a:spcAft>
            <a:buNone/>
          </a:pPr>
          <a:r>
            <a:rPr lang="it-IT" sz="1200" b="1" kern="1200"/>
            <a:t>        . Si attribuisce maggiore importanza ai comportamenti possibili rispetto a quelli probabili</a:t>
          </a:r>
          <a:endParaRPr lang="en-US" sz="1200" kern="1200"/>
        </a:p>
        <a:p>
          <a:pPr marL="0" lvl="0" indent="0" algn="l" defTabSz="533400">
            <a:lnSpc>
              <a:spcPct val="90000"/>
            </a:lnSpc>
            <a:spcBef>
              <a:spcPct val="0"/>
            </a:spcBef>
            <a:spcAft>
              <a:spcPct val="35000"/>
            </a:spcAft>
            <a:buNone/>
          </a:pPr>
          <a:r>
            <a:rPr lang="it-IT" sz="1200" b="1" kern="1200"/>
            <a:t>        . Percepiamo noi stessi come unità di analisi principale dell’esperienza sociale</a:t>
          </a:r>
        </a:p>
        <a:p>
          <a:pPr marL="57150" lvl="1" indent="-57150" algn="l" defTabSz="400050">
            <a:lnSpc>
              <a:spcPct val="90000"/>
            </a:lnSpc>
            <a:spcBef>
              <a:spcPct val="0"/>
            </a:spcBef>
            <a:spcAft>
              <a:spcPct val="15000"/>
            </a:spcAft>
            <a:buChar char="•"/>
          </a:pPr>
          <a:endParaRPr lang="en-US" sz="900" kern="1200"/>
        </a:p>
      </dsp:txBody>
      <dsp:txXfrm>
        <a:off x="3614737" y="2339975"/>
        <a:ext cx="3286125" cy="1971675"/>
      </dsp:txXfrm>
    </dsp:sp>
    <dsp:sp modelId="{43C54739-D01A-774E-B872-B58E2095860B}">
      <dsp:nvSpPr>
        <dsp:cNvPr id="0" name=""/>
        <dsp:cNvSpPr/>
      </dsp:nvSpPr>
      <dsp:spPr>
        <a:xfrm>
          <a:off x="7229475" y="2339975"/>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a:t>La situazione sociale delimita la possibilità d’azione e la rende possibile</a:t>
          </a:r>
          <a:endParaRPr lang="en-US" sz="1200" kern="1200"/>
        </a:p>
      </dsp:txBody>
      <dsp:txXfrm>
        <a:off x="7229475" y="2339975"/>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32061-1AD0-A344-A015-194E69EBF118}">
      <dsp:nvSpPr>
        <dsp:cNvPr id="0" name=""/>
        <dsp:cNvSpPr/>
      </dsp:nvSpPr>
      <dsp:spPr>
        <a:xfrm>
          <a:off x="0" y="300323"/>
          <a:ext cx="6245265" cy="503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1" kern="1200"/>
            <a:t>Vite sul palcoscenico</a:t>
          </a:r>
          <a:endParaRPr lang="en-US" sz="2000" kern="1200"/>
        </a:p>
      </dsp:txBody>
      <dsp:txXfrm>
        <a:off x="24559" y="324882"/>
        <a:ext cx="6196147" cy="453982"/>
      </dsp:txXfrm>
    </dsp:sp>
    <dsp:sp modelId="{4031C790-DE47-C84E-9811-DCB9FAF920A4}">
      <dsp:nvSpPr>
        <dsp:cNvPr id="0" name=""/>
        <dsp:cNvSpPr/>
      </dsp:nvSpPr>
      <dsp:spPr>
        <a:xfrm>
          <a:off x="0" y="861023"/>
          <a:ext cx="6245265" cy="503100"/>
        </a:xfrm>
        <a:prstGeom prst="roundRect">
          <a:avLst/>
        </a:prstGeom>
        <a:solidFill>
          <a:schemeClr val="accent2">
            <a:hueOff val="770412"/>
            <a:satOff val="0"/>
            <a:lumOff val="23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1" kern="1200"/>
            <a:t>I pubblici</a:t>
          </a:r>
          <a:endParaRPr lang="en-US" sz="2000" kern="1200"/>
        </a:p>
      </dsp:txBody>
      <dsp:txXfrm>
        <a:off x="24559" y="885582"/>
        <a:ext cx="6196147" cy="453982"/>
      </dsp:txXfrm>
    </dsp:sp>
    <dsp:sp modelId="{B1AE862E-6A72-DA4C-ACDE-401B9AA9C500}">
      <dsp:nvSpPr>
        <dsp:cNvPr id="0" name=""/>
        <dsp:cNvSpPr/>
      </dsp:nvSpPr>
      <dsp:spPr>
        <a:xfrm>
          <a:off x="0" y="1421723"/>
          <a:ext cx="6245265" cy="503100"/>
        </a:xfrm>
        <a:prstGeom prst="roundRect">
          <a:avLst/>
        </a:prstGeom>
        <a:solidFill>
          <a:schemeClr val="accent2">
            <a:hueOff val="1540825"/>
            <a:satOff val="0"/>
            <a:lumOff val="46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1" kern="1200"/>
            <a:t>Le arene sociali</a:t>
          </a:r>
          <a:endParaRPr lang="en-US" sz="2000" kern="1200"/>
        </a:p>
      </dsp:txBody>
      <dsp:txXfrm>
        <a:off x="24559" y="1446282"/>
        <a:ext cx="6196147" cy="453982"/>
      </dsp:txXfrm>
    </dsp:sp>
    <dsp:sp modelId="{7580E643-8965-A148-9420-AA78F629BEC7}">
      <dsp:nvSpPr>
        <dsp:cNvPr id="0" name=""/>
        <dsp:cNvSpPr/>
      </dsp:nvSpPr>
      <dsp:spPr>
        <a:xfrm>
          <a:off x="0" y="1982423"/>
          <a:ext cx="6245265" cy="503100"/>
        </a:xfrm>
        <a:prstGeom prst="roundRect">
          <a:avLst/>
        </a:prstGeom>
        <a:solidFill>
          <a:schemeClr val="accent2">
            <a:hueOff val="2311237"/>
            <a:satOff val="0"/>
            <a:lumOff val="69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1" kern="1200"/>
            <a:t>«creare impressioni»</a:t>
          </a:r>
          <a:endParaRPr lang="en-US" sz="2000" kern="1200"/>
        </a:p>
      </dsp:txBody>
      <dsp:txXfrm>
        <a:off x="24559" y="2006982"/>
        <a:ext cx="6196147" cy="453982"/>
      </dsp:txXfrm>
    </dsp:sp>
    <dsp:sp modelId="{C0174C52-0B8A-A94F-8BFF-22AD6788C7E3}">
      <dsp:nvSpPr>
        <dsp:cNvPr id="0" name=""/>
        <dsp:cNvSpPr/>
      </dsp:nvSpPr>
      <dsp:spPr>
        <a:xfrm>
          <a:off x="0" y="2543123"/>
          <a:ext cx="6245265" cy="503100"/>
        </a:xfrm>
        <a:prstGeom prst="roundRect">
          <a:avLst/>
        </a:prstGeom>
        <a:solidFill>
          <a:schemeClr val="accent2">
            <a:hueOff val="3081649"/>
            <a:satOff val="0"/>
            <a:lumOff val="9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1" kern="1200"/>
            <a:t>Lo spettacolo</a:t>
          </a:r>
          <a:endParaRPr lang="en-US" sz="2000" kern="1200"/>
        </a:p>
      </dsp:txBody>
      <dsp:txXfrm>
        <a:off x="24559" y="2567682"/>
        <a:ext cx="6196147" cy="453982"/>
      </dsp:txXfrm>
    </dsp:sp>
    <dsp:sp modelId="{F7E3DF32-4510-F24D-9A50-D4E32C64F607}">
      <dsp:nvSpPr>
        <dsp:cNvPr id="0" name=""/>
        <dsp:cNvSpPr/>
      </dsp:nvSpPr>
      <dsp:spPr>
        <a:xfrm>
          <a:off x="0" y="3103823"/>
          <a:ext cx="6245265" cy="503100"/>
        </a:xfrm>
        <a:prstGeom prst="roundRect">
          <a:avLst/>
        </a:prstGeom>
        <a:solidFill>
          <a:schemeClr val="accent2">
            <a:hueOff val="3852061"/>
            <a:satOff val="0"/>
            <a:lumOff val="116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1" kern="1200"/>
            <a:t>Ribalta e retroscena</a:t>
          </a:r>
          <a:endParaRPr lang="en-US" sz="2000" kern="1200"/>
        </a:p>
      </dsp:txBody>
      <dsp:txXfrm>
        <a:off x="24559" y="3128382"/>
        <a:ext cx="6196147" cy="453982"/>
      </dsp:txXfrm>
    </dsp:sp>
    <dsp:sp modelId="{0881D855-7F50-754B-AF2A-3CD6FD7CEBD8}">
      <dsp:nvSpPr>
        <dsp:cNvPr id="0" name=""/>
        <dsp:cNvSpPr/>
      </dsp:nvSpPr>
      <dsp:spPr>
        <a:xfrm>
          <a:off x="0" y="3664523"/>
          <a:ext cx="6245265" cy="503100"/>
        </a:xfrm>
        <a:prstGeom prst="roundRect">
          <a:avLst/>
        </a:prstGeom>
        <a:solidFill>
          <a:schemeClr val="accent2">
            <a:hueOff val="4622474"/>
            <a:satOff val="0"/>
            <a:lumOff val="139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1" kern="1200"/>
            <a:t>Comportamenti contradditori?</a:t>
          </a:r>
          <a:endParaRPr lang="en-US" sz="2000" kern="1200"/>
        </a:p>
      </dsp:txBody>
      <dsp:txXfrm>
        <a:off x="24559" y="3689082"/>
        <a:ext cx="6196147" cy="453982"/>
      </dsp:txXfrm>
    </dsp:sp>
    <dsp:sp modelId="{E71ABCBC-DFED-0C48-9783-DA8BB6140377}">
      <dsp:nvSpPr>
        <dsp:cNvPr id="0" name=""/>
        <dsp:cNvSpPr/>
      </dsp:nvSpPr>
      <dsp:spPr>
        <a:xfrm>
          <a:off x="0" y="4225223"/>
          <a:ext cx="6245265" cy="503100"/>
        </a:xfrm>
        <a:prstGeom prst="roundRect">
          <a:avLst/>
        </a:prstGeom>
        <a:solidFill>
          <a:schemeClr val="accent2">
            <a:hueOff val="5392886"/>
            <a:satOff val="0"/>
            <a:lumOff val="163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1" kern="1200"/>
            <a:t>Interazione fondata su espressione e impressione</a:t>
          </a:r>
          <a:endParaRPr lang="en-US" sz="2000" kern="1200"/>
        </a:p>
      </dsp:txBody>
      <dsp:txXfrm>
        <a:off x="24559" y="4249782"/>
        <a:ext cx="6196147" cy="453982"/>
      </dsp:txXfrm>
    </dsp:sp>
    <dsp:sp modelId="{98278A87-0ADB-4943-A78E-772E9602753F}">
      <dsp:nvSpPr>
        <dsp:cNvPr id="0" name=""/>
        <dsp:cNvSpPr/>
      </dsp:nvSpPr>
      <dsp:spPr>
        <a:xfrm>
          <a:off x="0" y="4785923"/>
          <a:ext cx="6245265" cy="503100"/>
        </a:xfrm>
        <a:prstGeom prst="roundRect">
          <a:avLst/>
        </a:prstGeom>
        <a:solidFill>
          <a:schemeClr val="accent2">
            <a:hueOff val="6163298"/>
            <a:satOff val="0"/>
            <a:lumOff val="1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1" kern="1200"/>
            <a:t>Ruoli sociali: vincoli o possibilità?</a:t>
          </a:r>
          <a:endParaRPr lang="en-US" sz="2000" kern="1200"/>
        </a:p>
      </dsp:txBody>
      <dsp:txXfrm>
        <a:off x="24559" y="4810482"/>
        <a:ext cx="6196147" cy="4539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580CE-6D3A-0B42-BDA4-5A6FB5CF28CC}">
      <dsp:nvSpPr>
        <dsp:cNvPr id="0" name=""/>
        <dsp:cNvSpPr/>
      </dsp:nvSpPr>
      <dsp:spPr>
        <a:xfrm>
          <a:off x="897322" y="2136478"/>
          <a:ext cx="717802"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E72C1E-DDE3-BD4D-8F45-1D67353C6A4C}">
      <dsp:nvSpPr>
        <dsp:cNvPr id="0" name=""/>
        <dsp:cNvSpPr/>
      </dsp:nvSpPr>
      <dsp:spPr>
        <a:xfrm>
          <a:off x="1658193" y="2075804"/>
          <a:ext cx="82547" cy="15611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79F5EE-289A-5140-9F24-E2DB80A3435F}">
      <dsp:nvSpPr>
        <dsp:cNvPr id="0" name=""/>
        <dsp:cNvSpPr/>
      </dsp:nvSpPr>
      <dsp:spPr>
        <a:xfrm>
          <a:off x="456751" y="1785668"/>
          <a:ext cx="701691" cy="70169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30" tIns="27230" rIns="27230" bIns="27230" numCol="1" spcCol="1270" anchor="ctr" anchorCtr="0">
          <a:noAutofit/>
        </a:bodyPr>
        <a:lstStyle/>
        <a:p>
          <a:pPr marL="0" lvl="0" indent="0" algn="ctr" defTabSz="1289050">
            <a:lnSpc>
              <a:spcPct val="90000"/>
            </a:lnSpc>
            <a:spcBef>
              <a:spcPct val="0"/>
            </a:spcBef>
            <a:spcAft>
              <a:spcPct val="35000"/>
            </a:spcAft>
            <a:buNone/>
          </a:pPr>
          <a:r>
            <a:rPr lang="en-US" sz="2900" kern="1200"/>
            <a:t>1</a:t>
          </a:r>
        </a:p>
      </dsp:txBody>
      <dsp:txXfrm>
        <a:off x="559511" y="1888428"/>
        <a:ext cx="496171" cy="496171"/>
      </dsp:txXfrm>
    </dsp:sp>
    <dsp:sp modelId="{9CC7AEF6-CF3A-8D49-86AC-1892102FEDD6}">
      <dsp:nvSpPr>
        <dsp:cNvPr id="0" name=""/>
        <dsp:cNvSpPr/>
      </dsp:nvSpPr>
      <dsp:spPr>
        <a:xfrm>
          <a:off x="69" y="2652959"/>
          <a:ext cx="1615055" cy="31326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397" tIns="165100" rIns="127397" bIns="165100" numCol="1" spcCol="1270" anchor="t" anchorCtr="0">
          <a:noAutofit/>
        </a:bodyPr>
        <a:lstStyle/>
        <a:p>
          <a:pPr marL="0" lvl="0" indent="0" algn="l" defTabSz="488950">
            <a:lnSpc>
              <a:spcPct val="90000"/>
            </a:lnSpc>
            <a:spcBef>
              <a:spcPct val="0"/>
            </a:spcBef>
            <a:spcAft>
              <a:spcPct val="35000"/>
            </a:spcAft>
            <a:buNone/>
          </a:pPr>
          <a:r>
            <a:rPr lang="it-IT" sz="1100" b="1" kern="1200"/>
            <a:t>«la natura pubblica della televisione e il fatto che trasmetta programmi privi di dimensioni fisiche, che non occupano alcuno spazio nelle abitazioni e che vengano consumati passivamente, ha portato a un uso impersonale della televisione che la rende diversa dal leggere libri» p. 144</a:t>
          </a:r>
          <a:endParaRPr lang="en-US" sz="1100" kern="1200"/>
        </a:p>
      </dsp:txBody>
      <dsp:txXfrm>
        <a:off x="69" y="2975970"/>
        <a:ext cx="1615055" cy="2809664"/>
      </dsp:txXfrm>
    </dsp:sp>
    <dsp:sp modelId="{1ABBB9E6-CA97-E448-9359-FAC3392338DF}">
      <dsp:nvSpPr>
        <dsp:cNvPr id="0" name=""/>
        <dsp:cNvSpPr/>
      </dsp:nvSpPr>
      <dsp:spPr>
        <a:xfrm>
          <a:off x="1794576" y="2136478"/>
          <a:ext cx="1615055"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570458-ADB5-8847-992D-EAE62ECE5508}">
      <dsp:nvSpPr>
        <dsp:cNvPr id="0" name=""/>
        <dsp:cNvSpPr/>
      </dsp:nvSpPr>
      <dsp:spPr>
        <a:xfrm>
          <a:off x="3452700" y="2075803"/>
          <a:ext cx="82547" cy="156112"/>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0E8758-796B-CA4F-B535-74C43F2AAC38}">
      <dsp:nvSpPr>
        <dsp:cNvPr id="0" name=""/>
        <dsp:cNvSpPr/>
      </dsp:nvSpPr>
      <dsp:spPr>
        <a:xfrm>
          <a:off x="2251258" y="1785668"/>
          <a:ext cx="701691" cy="70169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30" tIns="27230" rIns="27230" bIns="27230" numCol="1" spcCol="1270" anchor="ctr" anchorCtr="0">
          <a:noAutofit/>
        </a:bodyPr>
        <a:lstStyle/>
        <a:p>
          <a:pPr marL="0" lvl="0" indent="0" algn="ctr" defTabSz="1289050">
            <a:lnSpc>
              <a:spcPct val="90000"/>
            </a:lnSpc>
            <a:spcBef>
              <a:spcPct val="0"/>
            </a:spcBef>
            <a:spcAft>
              <a:spcPct val="35000"/>
            </a:spcAft>
            <a:buNone/>
          </a:pPr>
          <a:r>
            <a:rPr lang="en-US" sz="2900" kern="1200"/>
            <a:t>2</a:t>
          </a:r>
        </a:p>
      </dsp:txBody>
      <dsp:txXfrm>
        <a:off x="2354018" y="1888428"/>
        <a:ext cx="496171" cy="496171"/>
      </dsp:txXfrm>
    </dsp:sp>
    <dsp:sp modelId="{36BBF258-A56C-FA41-912E-DB6B41A6D7C8}">
      <dsp:nvSpPr>
        <dsp:cNvPr id="0" name=""/>
        <dsp:cNvSpPr/>
      </dsp:nvSpPr>
      <dsp:spPr>
        <a:xfrm>
          <a:off x="1794576" y="2652959"/>
          <a:ext cx="1615055" cy="31326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397" tIns="165100" rIns="127397" bIns="165100" numCol="1" spcCol="1270" anchor="t" anchorCtr="0">
          <a:noAutofit/>
        </a:bodyPr>
        <a:lstStyle/>
        <a:p>
          <a:pPr marL="0" lvl="0" indent="0" algn="l" defTabSz="488950">
            <a:lnSpc>
              <a:spcPct val="90000"/>
            </a:lnSpc>
            <a:spcBef>
              <a:spcPct val="0"/>
            </a:spcBef>
            <a:spcAft>
              <a:spcPct val="35000"/>
            </a:spcAft>
            <a:buNone/>
          </a:pPr>
          <a:r>
            <a:rPr lang="it-IT" sz="1100" b="1" kern="1200" dirty="0"/>
            <a:t>«benché molti guardino la televisione da soli, essa riesce a dare allo spettatore il senso di legame col mondo esterno e con gli altri spettatori. (…) Guardando la tv, le persone spesso si sentono semplici osservatori del mondo esterno così come appare» p. 145</a:t>
          </a:r>
          <a:endParaRPr lang="en-US" sz="1100" kern="1200" dirty="0"/>
        </a:p>
      </dsp:txBody>
      <dsp:txXfrm>
        <a:off x="1794576" y="2975970"/>
        <a:ext cx="1615055" cy="2809664"/>
      </dsp:txXfrm>
    </dsp:sp>
    <dsp:sp modelId="{B243D77B-CDEB-BA4F-B1E8-F03D02ED3050}">
      <dsp:nvSpPr>
        <dsp:cNvPr id="0" name=""/>
        <dsp:cNvSpPr/>
      </dsp:nvSpPr>
      <dsp:spPr>
        <a:xfrm>
          <a:off x="3589082" y="2136478"/>
          <a:ext cx="1626172"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0C4A12-9366-6643-9330-819025172B73}">
      <dsp:nvSpPr>
        <dsp:cNvPr id="0" name=""/>
        <dsp:cNvSpPr/>
      </dsp:nvSpPr>
      <dsp:spPr>
        <a:xfrm>
          <a:off x="5258619" y="2075803"/>
          <a:ext cx="83115" cy="156112"/>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F00275-6337-E341-BCF9-B6F5078C85C7}">
      <dsp:nvSpPr>
        <dsp:cNvPr id="0" name=""/>
        <dsp:cNvSpPr/>
      </dsp:nvSpPr>
      <dsp:spPr>
        <a:xfrm>
          <a:off x="4051322" y="1785668"/>
          <a:ext cx="701691" cy="70169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30" tIns="27230" rIns="27230" bIns="27230" numCol="1" spcCol="1270" anchor="ctr" anchorCtr="0">
          <a:noAutofit/>
        </a:bodyPr>
        <a:lstStyle/>
        <a:p>
          <a:pPr marL="0" lvl="0" indent="0" algn="ctr" defTabSz="1289050">
            <a:lnSpc>
              <a:spcPct val="90000"/>
            </a:lnSpc>
            <a:spcBef>
              <a:spcPct val="0"/>
            </a:spcBef>
            <a:spcAft>
              <a:spcPct val="35000"/>
            </a:spcAft>
            <a:buNone/>
          </a:pPr>
          <a:r>
            <a:rPr lang="en-US" sz="2900" kern="1200"/>
            <a:t>3</a:t>
          </a:r>
        </a:p>
      </dsp:txBody>
      <dsp:txXfrm>
        <a:off x="4154082" y="1888428"/>
        <a:ext cx="496171" cy="496171"/>
      </dsp:txXfrm>
    </dsp:sp>
    <dsp:sp modelId="{8448C379-C848-9944-BC3F-5D4744031BC5}">
      <dsp:nvSpPr>
        <dsp:cNvPr id="0" name=""/>
        <dsp:cNvSpPr/>
      </dsp:nvSpPr>
      <dsp:spPr>
        <a:xfrm>
          <a:off x="3589082" y="2652959"/>
          <a:ext cx="1672497" cy="31326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928" tIns="165100" rIns="131928" bIns="165100" numCol="1" spcCol="1270" anchor="t" anchorCtr="0">
          <a:noAutofit/>
        </a:bodyPr>
        <a:lstStyle/>
        <a:p>
          <a:pPr marL="0" lvl="0" indent="0" algn="l" defTabSz="488950">
            <a:lnSpc>
              <a:spcPct val="90000"/>
            </a:lnSpc>
            <a:spcBef>
              <a:spcPct val="0"/>
            </a:spcBef>
            <a:spcAft>
              <a:spcPct val="35000"/>
            </a:spcAft>
            <a:buNone/>
          </a:pPr>
          <a:r>
            <a:rPr lang="it-IT" sz="1100" b="1" kern="1200" dirty="0"/>
            <a:t>«Una parte del significato sociale della televisione non sta tanto in ciò che viene diffuso, quanto nell’esistenza stessa della televisione come un’arena collettiva. La televisione permette la più ampia percezione simultanea di un messaggio sperimentata finora dall’umanità» p. 146</a:t>
          </a:r>
          <a:endParaRPr lang="en-US" sz="1100" kern="1200" dirty="0"/>
        </a:p>
      </dsp:txBody>
      <dsp:txXfrm>
        <a:off x="3589082" y="2987458"/>
        <a:ext cx="1672497" cy="2798176"/>
      </dsp:txXfrm>
    </dsp:sp>
    <dsp:sp modelId="{96981198-D7B9-AD46-99CA-7D5936DD17F4}">
      <dsp:nvSpPr>
        <dsp:cNvPr id="0" name=""/>
        <dsp:cNvSpPr/>
      </dsp:nvSpPr>
      <dsp:spPr>
        <a:xfrm>
          <a:off x="5447413" y="2136478"/>
          <a:ext cx="161505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D23B0D-90BF-F241-9670-DCB3C979799B}">
      <dsp:nvSpPr>
        <dsp:cNvPr id="0" name=""/>
        <dsp:cNvSpPr/>
      </dsp:nvSpPr>
      <dsp:spPr>
        <a:xfrm>
          <a:off x="7105537" y="2075803"/>
          <a:ext cx="82547" cy="156112"/>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230221-08A6-E548-9C36-42EC6A94AC22}">
      <dsp:nvSpPr>
        <dsp:cNvPr id="0" name=""/>
        <dsp:cNvSpPr/>
      </dsp:nvSpPr>
      <dsp:spPr>
        <a:xfrm>
          <a:off x="5904095" y="1785668"/>
          <a:ext cx="701691" cy="70169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30" tIns="27230" rIns="27230" bIns="27230" numCol="1" spcCol="1270" anchor="ctr" anchorCtr="0">
          <a:noAutofit/>
        </a:bodyPr>
        <a:lstStyle/>
        <a:p>
          <a:pPr marL="0" lvl="0" indent="0" algn="ctr" defTabSz="1289050">
            <a:lnSpc>
              <a:spcPct val="90000"/>
            </a:lnSpc>
            <a:spcBef>
              <a:spcPct val="0"/>
            </a:spcBef>
            <a:spcAft>
              <a:spcPct val="35000"/>
            </a:spcAft>
            <a:buNone/>
          </a:pPr>
          <a:r>
            <a:rPr lang="en-US" sz="2900" kern="1200"/>
            <a:t>4</a:t>
          </a:r>
        </a:p>
      </dsp:txBody>
      <dsp:txXfrm>
        <a:off x="6006855" y="1888428"/>
        <a:ext cx="496171" cy="496171"/>
      </dsp:txXfrm>
    </dsp:sp>
    <dsp:sp modelId="{8BC41FA9-F6D5-AE4C-AB19-7C07BFD558DF}">
      <dsp:nvSpPr>
        <dsp:cNvPr id="0" name=""/>
        <dsp:cNvSpPr/>
      </dsp:nvSpPr>
      <dsp:spPr>
        <a:xfrm>
          <a:off x="5447413" y="2652959"/>
          <a:ext cx="1615055" cy="31326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397" tIns="165100" rIns="127397" bIns="165100" numCol="1" spcCol="1270" anchor="t" anchorCtr="0">
          <a:noAutofit/>
        </a:bodyPr>
        <a:lstStyle/>
        <a:p>
          <a:pPr marL="0" lvl="0" indent="0" algn="l" defTabSz="488950">
            <a:lnSpc>
              <a:spcPct val="90000"/>
            </a:lnSpc>
            <a:spcBef>
              <a:spcPct val="0"/>
            </a:spcBef>
            <a:spcAft>
              <a:spcPct val="35000"/>
            </a:spcAft>
            <a:buNone/>
          </a:pPr>
          <a:r>
            <a:rPr lang="it-IT" sz="1100" b="1" kern="1200"/>
            <a:t>«la gente non sceglierebbe normalmente di leggere qualcosa sui temi che segue alla televisione, perché il vero motivo che la attira davanti allo schermo è la sensazione del contatto con gli altri  e con quanto sta accadendo» p. 148</a:t>
          </a:r>
          <a:endParaRPr lang="en-US" sz="1100" kern="1200"/>
        </a:p>
      </dsp:txBody>
      <dsp:txXfrm>
        <a:off x="5447413" y="2975970"/>
        <a:ext cx="1615055" cy="2809664"/>
      </dsp:txXfrm>
    </dsp:sp>
    <dsp:sp modelId="{987B33C0-A94D-0C43-89FA-0B1020C063B5}">
      <dsp:nvSpPr>
        <dsp:cNvPr id="0" name=""/>
        <dsp:cNvSpPr/>
      </dsp:nvSpPr>
      <dsp:spPr>
        <a:xfrm>
          <a:off x="7241919" y="2136477"/>
          <a:ext cx="807527"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ECD2E7-D399-BA4D-A4DB-E955A12FC22E}">
      <dsp:nvSpPr>
        <dsp:cNvPr id="0" name=""/>
        <dsp:cNvSpPr/>
      </dsp:nvSpPr>
      <dsp:spPr>
        <a:xfrm>
          <a:off x="7698601" y="1785668"/>
          <a:ext cx="701691" cy="70169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30" tIns="27230" rIns="27230" bIns="27230" numCol="1" spcCol="1270" anchor="ctr" anchorCtr="0">
          <a:noAutofit/>
        </a:bodyPr>
        <a:lstStyle/>
        <a:p>
          <a:pPr marL="0" lvl="0" indent="0" algn="ctr" defTabSz="1289050">
            <a:lnSpc>
              <a:spcPct val="90000"/>
            </a:lnSpc>
            <a:spcBef>
              <a:spcPct val="0"/>
            </a:spcBef>
            <a:spcAft>
              <a:spcPct val="35000"/>
            </a:spcAft>
            <a:buNone/>
          </a:pPr>
          <a:r>
            <a:rPr lang="en-US" sz="2900" kern="1200"/>
            <a:t>5</a:t>
          </a:r>
        </a:p>
      </dsp:txBody>
      <dsp:txXfrm>
        <a:off x="7801361" y="1888428"/>
        <a:ext cx="496171" cy="496171"/>
      </dsp:txXfrm>
    </dsp:sp>
    <dsp:sp modelId="{0A1CB4A8-C939-1F47-B49D-F11518ACB909}">
      <dsp:nvSpPr>
        <dsp:cNvPr id="0" name=""/>
        <dsp:cNvSpPr/>
      </dsp:nvSpPr>
      <dsp:spPr>
        <a:xfrm>
          <a:off x="7241919" y="2652959"/>
          <a:ext cx="1615055" cy="31326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397" tIns="165100" rIns="127397" bIns="165100" numCol="1" spcCol="1270" anchor="t" anchorCtr="0">
          <a:noAutofit/>
        </a:bodyPr>
        <a:lstStyle/>
        <a:p>
          <a:pPr marL="0" lvl="0" indent="0" algn="l" defTabSz="488950">
            <a:lnSpc>
              <a:spcPct val="90000"/>
            </a:lnSpc>
            <a:spcBef>
              <a:spcPct val="0"/>
            </a:spcBef>
            <a:spcAft>
              <a:spcPct val="35000"/>
            </a:spcAft>
            <a:buNone/>
          </a:pPr>
          <a:r>
            <a:rPr lang="it-IT" sz="1100" b="1" kern="1200"/>
            <a:t>«In una società modellata dalle situazioni modellate dalla stampa, la gente può parlare di temi tabù in segreto, con la televisione è persa la nozione stessa di tabù» p. 151</a:t>
          </a:r>
          <a:endParaRPr lang="en-US" sz="1100" kern="1200"/>
        </a:p>
      </dsp:txBody>
      <dsp:txXfrm>
        <a:off x="7241919" y="2975970"/>
        <a:ext cx="1615055" cy="28096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9B116-12F0-BA47-870B-3430C7924776}" type="datetimeFigureOut">
              <a:rPr lang="it-IT" smtClean="0"/>
              <a:t>07/11/23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B6B62-742F-4E41-91A1-FD250BB791CB}" type="slidenum">
              <a:rPr lang="it-IT" smtClean="0"/>
              <a:t>‹N›</a:t>
            </a:fld>
            <a:endParaRPr lang="it-IT"/>
          </a:p>
        </p:txBody>
      </p:sp>
    </p:spTree>
    <p:extLst>
      <p:ext uri="{BB962C8B-B14F-4D97-AF65-F5344CB8AC3E}">
        <p14:creationId xmlns:p14="http://schemas.microsoft.com/office/powerpoint/2010/main" val="12739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11/7/23</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0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11/7/23</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70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11/7/23</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1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600" y="274680"/>
            <a:ext cx="10972320" cy="1143000"/>
          </a:xfrm>
          <a:prstGeom prst="rect">
            <a:avLst/>
          </a:prstGeom>
        </p:spPr>
        <p:txBody>
          <a:bodyPr wrap="none" lIns="0" tIns="0" rIns="0" bIns="0" anchor="ctr"/>
          <a:lstStyle/>
          <a:p>
            <a:endParaRPr/>
          </a:p>
        </p:txBody>
      </p:sp>
      <p:sp>
        <p:nvSpPr>
          <p:cNvPr id="47" name="PlaceHolder 2"/>
          <p:cNvSpPr>
            <a:spLocks noGrp="1"/>
          </p:cNvSpPr>
          <p:nvPr>
            <p:ph type="subTitle"/>
          </p:nvPr>
        </p:nvSpPr>
        <p:spPr>
          <a:xfrm>
            <a:off x="609600" y="1600200"/>
            <a:ext cx="10972320" cy="452592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43389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11/7/23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58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11/7/23</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66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11/7/23</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5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11/7/23</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7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11/7/23</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62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11/7/23</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04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11/7/23</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56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11/7/23</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19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11/7/23</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‹N›</a:t>
            </a:fld>
            <a:endParaRPr lang="en-US"/>
          </a:p>
        </p:txBody>
      </p:sp>
    </p:spTree>
    <p:extLst>
      <p:ext uri="{BB962C8B-B14F-4D97-AF65-F5344CB8AC3E}">
        <p14:creationId xmlns:p14="http://schemas.microsoft.com/office/powerpoint/2010/main" val="25624367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Qr_M1mARl-c"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8" name="Straight Connector 191">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29" name="Rectangle 192">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p:cNvSpPr txBox="1"/>
          <p:nvPr/>
        </p:nvSpPr>
        <p:spPr>
          <a:xfrm>
            <a:off x="5207000" y="583345"/>
            <a:ext cx="5833787" cy="2274155"/>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5100" b="1" i="0" kern="1200" cap="all" baseline="0">
                <a:solidFill>
                  <a:schemeClr val="bg1"/>
                </a:solidFill>
                <a:latin typeface="+mj-lt"/>
                <a:ea typeface="+mj-ea"/>
                <a:cs typeface="+mj-cs"/>
              </a:rPr>
              <a:t>…Lei sa niente di Marshall McLuhan?</a:t>
            </a:r>
          </a:p>
        </p:txBody>
      </p:sp>
      <p:cxnSp>
        <p:nvCxnSpPr>
          <p:cNvPr id="1030" name="Straight Connector 19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11910"/>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026" name="Picture 2" descr="http://www.youthunitedpress.com/wp-content/uploads/2013/02/1.Il-cameo-di-McLuhan-in-Io-e-Annie-di-Woody-Allen1-280x280.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
          <a:stretch/>
        </p:blipFill>
        <p:spPr bwMode="auto">
          <a:xfrm>
            <a:off x="1366431" y="2087880"/>
            <a:ext cx="4150149" cy="4150149"/>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a:noFill/>
          <a:extLst>
            <a:ext uri="{909E8E84-426E-40dd-AFC4-6F175D3DCCD1}">
              <a14:hiddenFill xmlns="" xmlns:a14="http://schemas.microsoft.com/office/drawing/2010/main">
                <a:solidFill>
                  <a:srgbClr val="FFFFFF"/>
                </a:solidFill>
              </a14:hiddenFill>
            </a:ext>
          </a:extLst>
        </p:spPr>
      </p:pic>
      <p:sp>
        <p:nvSpPr>
          <p:cNvPr id="103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03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9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1213595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asellaDiTesto 2"/>
          <p:cNvSpPr txBox="1"/>
          <p:nvPr/>
        </p:nvSpPr>
        <p:spPr>
          <a:xfrm>
            <a:off x="3506755" y="365125"/>
            <a:ext cx="7161245" cy="1325563"/>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3600" b="1" kern="1200">
                <a:solidFill>
                  <a:schemeClr val="bg1"/>
                </a:solidFill>
                <a:latin typeface="+mj-lt"/>
                <a:ea typeface="+mj-ea"/>
                <a:cs typeface="+mj-cs"/>
              </a:rPr>
              <a:t>L’evoluzione dei media </a:t>
            </a:r>
          </a:p>
        </p:txBody>
      </p:sp>
      <p:sp>
        <p:nvSpPr>
          <p:cNvPr id="29"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31"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33" name="Straight Connector 32">
            <a:extLst>
              <a:ext uri="{FF2B5EF4-FFF2-40B4-BE49-F238E27FC236}">
                <a16:creationId xmlns:a16="http://schemas.microsoft.com/office/drawing/2014/main" id="{94169334-264D-4176-8BDE-037249A61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027906"/>
            <a:ext cx="3408787"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5" name="CasellaDiTesto 1">
            <a:extLst>
              <a:ext uri="{FF2B5EF4-FFF2-40B4-BE49-F238E27FC236}">
                <a16:creationId xmlns:a16="http://schemas.microsoft.com/office/drawing/2014/main" id="{0D93007B-83E1-C7F2-8CE0-C63FDF815EF4}"/>
              </a:ext>
            </a:extLst>
          </p:cNvPr>
          <p:cNvGraphicFramePr/>
          <p:nvPr>
            <p:extLst>
              <p:ext uri="{D42A27DB-BD31-4B8C-83A1-F6EECF244321}">
                <p14:modId xmlns:p14="http://schemas.microsoft.com/office/powerpoint/2010/main" val="15900563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543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838200" y="365125"/>
            <a:ext cx="9842237" cy="1325563"/>
          </a:xfrm>
        </p:spPr>
        <p:txBody>
          <a:bodyPr>
            <a:normAutofit/>
          </a:bodyPr>
          <a:lstStyle/>
          <a:p>
            <a:r>
              <a:rPr lang="en-US" b="1"/>
              <a:t>McLuhan</a:t>
            </a:r>
          </a:p>
        </p:txBody>
      </p:sp>
      <p:cxnSp>
        <p:nvCxnSpPr>
          <p:cNvPr id="24" name="Straight Connector 2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2"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3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34"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15BF2C82-FF6C-4A6C-BC2E-D3D48EB9E233}"/>
              </a:ext>
            </a:extLst>
          </p:cNvPr>
          <p:cNvGraphicFramePr>
            <a:graphicFrameLocks noGrp="1"/>
          </p:cNvGraphicFramePr>
          <p:nvPr>
            <p:ph idx="1"/>
            <p:extLst>
              <p:ext uri="{D42A27DB-BD31-4B8C-83A1-F6EECF244321}">
                <p14:modId xmlns:p14="http://schemas.microsoft.com/office/powerpoint/2010/main" val="22132211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6342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46" name="Straight Connector 1045">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48" name="Rectangle 1047">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87E0A50-E3E2-16AB-7E73-155FC35147CB}"/>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sz="3800" b="1" i="0" kern="1200" cap="all" baseline="0">
                <a:solidFill>
                  <a:schemeClr val="bg1"/>
                </a:solidFill>
                <a:latin typeface="+mj-lt"/>
                <a:ea typeface="+mj-ea"/>
                <a:cs typeface="+mj-cs"/>
              </a:rPr>
              <a:t>Televisione e superamento del senso del luogo</a:t>
            </a:r>
          </a:p>
        </p:txBody>
      </p:sp>
      <p:sp>
        <p:nvSpPr>
          <p:cNvPr id="1050"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052" name="Straight Connector 105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026" name="Picture 2" descr="No Sense of Place: The Impact of Electronic Media on Social Behavior by  Joshua Meyrowitz (1986-12-11) : Meyrowitz, Joshua: Amazon.it: Libri">
            <a:extLst>
              <a:ext uri="{FF2B5EF4-FFF2-40B4-BE49-F238E27FC236}">
                <a16:creationId xmlns:a16="http://schemas.microsoft.com/office/drawing/2014/main" id="{BBE2CD03-7246-B74C-C9C1-C57A43B38ED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119" r="-2" b="-2"/>
          <a:stretch/>
        </p:blipFill>
        <p:spPr bwMode="auto">
          <a:xfrm>
            <a:off x="7128632" y="1598246"/>
            <a:ext cx="3286452" cy="4783504"/>
          </a:xfrm>
          <a:prstGeom prst="rect">
            <a:avLst/>
          </a:prstGeom>
          <a:noFill/>
          <a:extLst>
            <a:ext uri="{909E8E84-426E-40DD-AFC4-6F175D3DCCD1}">
              <a14:hiddenFill xmlns:a14="http://schemas.microsoft.com/office/drawing/2010/main">
                <a:solidFill>
                  <a:srgbClr val="FFFFFF"/>
                </a:solidFill>
              </a14:hiddenFill>
            </a:ext>
          </a:extLst>
        </p:spPr>
      </p:pic>
      <p:sp>
        <p:nvSpPr>
          <p:cNvPr id="1054"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274243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24">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38" name="Rectangle 2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asellaDiTesto 2"/>
          <p:cNvSpPr txBox="1"/>
          <p:nvPr/>
        </p:nvSpPr>
        <p:spPr>
          <a:xfrm>
            <a:off x="838200" y="365125"/>
            <a:ext cx="9842237"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latin typeface="+mj-lt"/>
                <a:ea typeface="+mj-ea"/>
                <a:cs typeface="+mj-cs"/>
              </a:rPr>
              <a:t>SITUAZIONI E COMPORTAMENTI</a:t>
            </a:r>
          </a:p>
        </p:txBody>
      </p:sp>
      <p:cxnSp>
        <p:nvCxnSpPr>
          <p:cNvPr id="39" name="Straight Connector 2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0"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41"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42"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graphicFrame>
        <p:nvGraphicFramePr>
          <p:cNvPr id="5" name="CasellaDiTesto 1">
            <a:extLst>
              <a:ext uri="{FF2B5EF4-FFF2-40B4-BE49-F238E27FC236}">
                <a16:creationId xmlns:a16="http://schemas.microsoft.com/office/drawing/2014/main" id="{78EA1676-E3CC-05F1-3236-593F20361491}"/>
              </a:ext>
            </a:extLst>
          </p:cNvPr>
          <p:cNvGraphicFramePr/>
          <p:nvPr>
            <p:extLst>
              <p:ext uri="{D42A27DB-BD31-4B8C-83A1-F6EECF244321}">
                <p14:modId xmlns:p14="http://schemas.microsoft.com/office/powerpoint/2010/main" val="8727644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950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asellaDiTesto 2"/>
          <p:cNvSpPr txBox="1"/>
          <p:nvPr/>
        </p:nvSpPr>
        <p:spPr>
          <a:xfrm>
            <a:off x="479394" y="1070800"/>
            <a:ext cx="3939688" cy="558312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5000" b="1" kern="1200" cap="all" spc="200">
                <a:solidFill>
                  <a:schemeClr val="tx1"/>
                </a:solidFill>
                <a:latin typeface="+mj-lt"/>
                <a:ea typeface="+mj-ea"/>
                <a:cs typeface="+mj-cs"/>
              </a:rPr>
              <a:t>Il modello drammaturgico di Erving Goffman</a:t>
            </a:r>
          </a:p>
        </p:txBody>
      </p:sp>
      <p:cxnSp>
        <p:nvCxnSpPr>
          <p:cNvPr id="16" name="Straight Connector 1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7" name="CasellaDiTesto 4">
            <a:extLst>
              <a:ext uri="{FF2B5EF4-FFF2-40B4-BE49-F238E27FC236}">
                <a16:creationId xmlns:a16="http://schemas.microsoft.com/office/drawing/2014/main" id="{CE3C9429-42EB-189B-7DB1-8EA4B47CD136}"/>
              </a:ext>
            </a:extLst>
          </p:cNvPr>
          <p:cNvGraphicFramePr/>
          <p:nvPr>
            <p:extLst>
              <p:ext uri="{D42A27DB-BD31-4B8C-83A1-F6EECF244321}">
                <p14:modId xmlns:p14="http://schemas.microsoft.com/office/powerpoint/2010/main" val="3396011225"/>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949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CasellaDiTesto 1"/>
          <p:cNvSpPr txBox="1"/>
          <p:nvPr/>
        </p:nvSpPr>
        <p:spPr>
          <a:xfrm>
            <a:off x="1245072" y="1289765"/>
            <a:ext cx="3651101" cy="42709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it-IT" sz="5000" b="1" kern="1200" cap="all" spc="200" dirty="0">
                <a:solidFill>
                  <a:schemeClr val="bg1"/>
                </a:solidFill>
                <a:latin typeface="+mj-lt"/>
                <a:ea typeface="+mj-ea"/>
                <a:cs typeface="+mj-cs"/>
              </a:rPr>
              <a:t>Oltre il luogo fisico…</a:t>
            </a:r>
          </a:p>
        </p:txBody>
      </p:sp>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asellaDiTesto 2"/>
          <p:cNvSpPr txBox="1"/>
          <p:nvPr/>
        </p:nvSpPr>
        <p:spPr>
          <a:xfrm>
            <a:off x="6141245" y="381936"/>
            <a:ext cx="4941710" cy="5914406"/>
          </a:xfrm>
          <a:prstGeom prst="rect">
            <a:avLst/>
          </a:prstGeom>
        </p:spPr>
        <p:txBody>
          <a:bodyPr vert="horz" lIns="91440" tIns="45720" rIns="91440" bIns="45720" rtlCol="0" anchor="ctr">
            <a:normAutofit/>
          </a:bodyPr>
          <a:lstStyle/>
          <a:p>
            <a:pPr>
              <a:lnSpc>
                <a:spcPct val="90000"/>
              </a:lnSpc>
              <a:spcBef>
                <a:spcPts val="1000"/>
              </a:spcBef>
              <a:buClr>
                <a:schemeClr val="accent2"/>
              </a:buClr>
            </a:pPr>
            <a:endParaRPr lang="en-US" dirty="0"/>
          </a:p>
          <a:p>
            <a:pPr marL="857250" lvl="1" indent="-228600">
              <a:lnSpc>
                <a:spcPct val="90000"/>
              </a:lnSpc>
              <a:spcBef>
                <a:spcPts val="1000"/>
              </a:spcBef>
              <a:buClr>
                <a:schemeClr val="accent2"/>
              </a:buClr>
              <a:buFont typeface="Arial" panose="020B0604020202020204" pitchFamily="34" charset="0"/>
              <a:buChar char="•"/>
            </a:pPr>
            <a:r>
              <a:rPr lang="it-IT" dirty="0"/>
              <a:t>Importanza del luogo nella formazione della situazione</a:t>
            </a:r>
          </a:p>
          <a:p>
            <a:pPr marL="857250" lvl="1" indent="-228600">
              <a:lnSpc>
                <a:spcPct val="90000"/>
              </a:lnSpc>
              <a:spcBef>
                <a:spcPts val="1000"/>
              </a:spcBef>
              <a:buClr>
                <a:schemeClr val="accent2"/>
              </a:buClr>
              <a:buFont typeface="Arial" panose="020B0604020202020204" pitchFamily="34" charset="0"/>
              <a:buChar char="•"/>
            </a:pPr>
            <a:r>
              <a:rPr lang="it-IT" dirty="0"/>
              <a:t>Luogo come sottocategoria di «campo percettivo»</a:t>
            </a:r>
          </a:p>
          <a:p>
            <a:pPr marL="857250" lvl="1" indent="-228600">
              <a:lnSpc>
                <a:spcPct val="90000"/>
              </a:lnSpc>
              <a:spcBef>
                <a:spcPts val="1000"/>
              </a:spcBef>
              <a:buClr>
                <a:schemeClr val="accent2"/>
              </a:buClr>
              <a:buFont typeface="Arial" panose="020B0604020202020204" pitchFamily="34" charset="0"/>
              <a:buChar char="•"/>
            </a:pPr>
            <a:r>
              <a:rPr lang="it-IT" dirty="0"/>
              <a:t>L’accesso all’informazione</a:t>
            </a:r>
          </a:p>
          <a:p>
            <a:pPr marL="857250" lvl="1" indent="-228600">
              <a:lnSpc>
                <a:spcPct val="90000"/>
              </a:lnSpc>
              <a:spcBef>
                <a:spcPts val="1000"/>
              </a:spcBef>
              <a:buClr>
                <a:schemeClr val="accent2"/>
              </a:buClr>
              <a:buFont typeface="Arial" panose="020B0604020202020204" pitchFamily="34" charset="0"/>
              <a:buChar char="•"/>
            </a:pPr>
            <a:r>
              <a:rPr lang="it-IT" dirty="0"/>
              <a:t>I mezzi di comunicazione modificano le situazioni sociali</a:t>
            </a:r>
          </a:p>
          <a:p>
            <a:pPr marL="857250" lvl="1" indent="-228600">
              <a:lnSpc>
                <a:spcPct val="90000"/>
              </a:lnSpc>
              <a:spcBef>
                <a:spcPts val="1000"/>
              </a:spcBef>
              <a:buClr>
                <a:schemeClr val="accent2"/>
              </a:buClr>
              <a:buFont typeface="Arial" panose="020B0604020202020204" pitchFamily="34" charset="0"/>
              <a:buChar char="•"/>
            </a:pPr>
            <a:r>
              <a:rPr lang="it-IT" dirty="0"/>
              <a:t>Situazione sociale come Sistema informativo</a:t>
            </a:r>
          </a:p>
          <a:p>
            <a:pPr marL="857250" lvl="1" indent="-228600">
              <a:lnSpc>
                <a:spcPct val="90000"/>
              </a:lnSpc>
              <a:spcBef>
                <a:spcPts val="1000"/>
              </a:spcBef>
              <a:buClr>
                <a:schemeClr val="accent2"/>
              </a:buClr>
              <a:buFont typeface="Arial" panose="020B0604020202020204" pitchFamily="34" charset="0"/>
              <a:buChar char="•"/>
            </a:pPr>
            <a:r>
              <a:rPr lang="it-IT" dirty="0"/>
              <a:t>La fusione delle situazioni</a:t>
            </a:r>
          </a:p>
          <a:p>
            <a:pPr marL="857250" lvl="1" indent="-228600">
              <a:lnSpc>
                <a:spcPct val="90000"/>
              </a:lnSpc>
              <a:spcBef>
                <a:spcPts val="1000"/>
              </a:spcBef>
              <a:buClr>
                <a:schemeClr val="accent2"/>
              </a:buClr>
              <a:buFont typeface="Arial" panose="020B0604020202020204" pitchFamily="34" charset="0"/>
              <a:buChar char="•"/>
            </a:pPr>
            <a:r>
              <a:rPr lang="it-IT" dirty="0"/>
              <a:t>Lo spazio intermedio</a:t>
            </a:r>
          </a:p>
          <a:p>
            <a:pPr marL="857250" lvl="1" indent="-228600">
              <a:lnSpc>
                <a:spcPct val="90000"/>
              </a:lnSpc>
              <a:spcBef>
                <a:spcPts val="1000"/>
              </a:spcBef>
              <a:buClr>
                <a:schemeClr val="accent2"/>
              </a:buClr>
              <a:buFont typeface="Arial" panose="020B0604020202020204" pitchFamily="34" charset="0"/>
              <a:buChar char="•"/>
            </a:pPr>
            <a:r>
              <a:rPr lang="it-IT" dirty="0"/>
              <a:t>La visione laterale prolungata spoglia i comportamenti dei simboli sociali</a:t>
            </a:r>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asellaDiTesto 1">
            <a:extLst>
              <a:ext uri="{FF2B5EF4-FFF2-40B4-BE49-F238E27FC236}">
                <a16:creationId xmlns:a16="http://schemas.microsoft.com/office/drawing/2014/main" id="{2C3A7E9C-9384-4289-1A89-FD8BC1254B1D}"/>
              </a:ext>
            </a:extLst>
          </p:cNvPr>
          <p:cNvGraphicFramePr/>
          <p:nvPr>
            <p:extLst>
              <p:ext uri="{D42A27DB-BD31-4B8C-83A1-F6EECF244321}">
                <p14:modId xmlns:p14="http://schemas.microsoft.com/office/powerpoint/2010/main" val="1544240545"/>
              </p:ext>
            </p:extLst>
          </p:nvPr>
        </p:nvGraphicFramePr>
        <p:xfrm>
          <a:off x="1524000" y="28745"/>
          <a:ext cx="9036496" cy="7571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8807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p:cNvSpPr txBox="1"/>
          <p:nvPr/>
        </p:nvSpPr>
        <p:spPr>
          <a:xfrm>
            <a:off x="457200" y="1598246"/>
            <a:ext cx="4412419" cy="3626217"/>
          </a:xfrm>
          <a:prstGeom prst="rect">
            <a:avLst/>
          </a:prstGeom>
        </p:spPr>
        <p:txBody>
          <a:bodyPr vert="horz" lIns="91440" tIns="45720" rIns="91440" bIns="45720" rtlCol="0" anchor="t" anchorCtr="1">
            <a:normAutofit/>
          </a:bodyPr>
          <a:lstStyle/>
          <a:p>
            <a:pPr algn="r">
              <a:lnSpc>
                <a:spcPct val="90000"/>
              </a:lnSpc>
              <a:spcBef>
                <a:spcPct val="0"/>
              </a:spcBef>
              <a:spcAft>
                <a:spcPts val="600"/>
              </a:spcAft>
            </a:pPr>
            <a:r>
              <a:rPr lang="en-US" sz="4400" b="1" i="0" kern="1200" cap="all" spc="200" baseline="0">
                <a:solidFill>
                  <a:schemeClr val="bg1"/>
                </a:solidFill>
                <a:latin typeface="+mj-lt"/>
                <a:ea typeface="+mj-ea"/>
                <a:cs typeface="+mj-cs"/>
              </a:rPr>
              <a:t>STAMPA </a:t>
            </a:r>
          </a:p>
          <a:p>
            <a:pPr algn="r">
              <a:lnSpc>
                <a:spcPct val="90000"/>
              </a:lnSpc>
              <a:spcBef>
                <a:spcPct val="0"/>
              </a:spcBef>
              <a:spcAft>
                <a:spcPts val="600"/>
              </a:spcAft>
            </a:pPr>
            <a:r>
              <a:rPr lang="en-US" sz="4400" b="1" i="0" kern="1200" cap="all" spc="200" baseline="0">
                <a:solidFill>
                  <a:schemeClr val="bg1"/>
                </a:solidFill>
                <a:latin typeface="+mj-lt"/>
                <a:ea typeface="+mj-ea"/>
                <a:cs typeface="+mj-cs"/>
              </a:rPr>
              <a:t>VS </a:t>
            </a:r>
          </a:p>
          <a:p>
            <a:pPr algn="r">
              <a:lnSpc>
                <a:spcPct val="90000"/>
              </a:lnSpc>
              <a:spcBef>
                <a:spcPct val="0"/>
              </a:spcBef>
              <a:spcAft>
                <a:spcPts val="600"/>
              </a:spcAft>
            </a:pPr>
            <a:r>
              <a:rPr lang="en-US" sz="4400" b="1" i="0" kern="1200" cap="all" spc="200" baseline="0">
                <a:solidFill>
                  <a:schemeClr val="bg1"/>
                </a:solidFill>
                <a:latin typeface="+mj-lt"/>
                <a:ea typeface="+mj-ea"/>
                <a:cs typeface="+mj-cs"/>
              </a:rPr>
              <a:t>MEDIA ELETTRONICI</a:t>
            </a:r>
          </a:p>
        </p:txBody>
      </p:sp>
      <p:sp>
        <p:nvSpPr>
          <p:cNvPr id="3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38" name="Straight Connector 3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40"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2" name="Tabella 1"/>
          <p:cNvGraphicFramePr>
            <a:graphicFrameLocks noGrp="1"/>
          </p:cNvGraphicFramePr>
          <p:nvPr>
            <p:extLst>
              <p:ext uri="{D42A27DB-BD31-4B8C-83A1-F6EECF244321}">
                <p14:modId xmlns:p14="http://schemas.microsoft.com/office/powerpoint/2010/main" val="1134584575"/>
              </p:ext>
            </p:extLst>
          </p:nvPr>
        </p:nvGraphicFramePr>
        <p:xfrm>
          <a:off x="6540798" y="1598246"/>
          <a:ext cx="4462120" cy="4783505"/>
        </p:xfrm>
        <a:graphic>
          <a:graphicData uri="http://schemas.openxmlformats.org/drawingml/2006/table">
            <a:tbl>
              <a:tblPr firstRow="1" bandRow="1">
                <a:solidFill>
                  <a:schemeClr val="bg1">
                    <a:lumMod val="95000"/>
                  </a:schemeClr>
                </a:solidFill>
                <a:tableStyleId>{8EC20E35-A176-4012-BC5E-935CFFF8708E}</a:tableStyleId>
              </a:tblPr>
              <a:tblGrid>
                <a:gridCol w="2395772">
                  <a:extLst>
                    <a:ext uri="{9D8B030D-6E8A-4147-A177-3AD203B41FA5}">
                      <a16:colId xmlns:a16="http://schemas.microsoft.com/office/drawing/2014/main" val="20000"/>
                    </a:ext>
                  </a:extLst>
                </a:gridCol>
                <a:gridCol w="2066348">
                  <a:extLst>
                    <a:ext uri="{9D8B030D-6E8A-4147-A177-3AD203B41FA5}">
                      <a16:colId xmlns:a16="http://schemas.microsoft.com/office/drawing/2014/main" val="20001"/>
                    </a:ext>
                  </a:extLst>
                </a:gridCol>
              </a:tblGrid>
              <a:tr h="500287">
                <a:tc>
                  <a:txBody>
                    <a:bodyPr/>
                    <a:lstStyle/>
                    <a:p>
                      <a:pPr algn="ctr"/>
                      <a:r>
                        <a:rPr lang="it-IT" sz="1900" b="0" cap="none" spc="0">
                          <a:solidFill>
                            <a:schemeClr val="bg1"/>
                          </a:solidFill>
                        </a:rPr>
                        <a:t>STAMPA</a:t>
                      </a:r>
                    </a:p>
                  </a:txBody>
                  <a:tcPr marL="108502" marR="108502" marT="109681" marB="54250" anchor="ctr">
                    <a:lnL w="12700" cmpd="sng">
                      <a:noFill/>
                    </a:lnL>
                    <a:lnR w="12700" cmpd="sng">
                      <a:noFill/>
                    </a:lnR>
                    <a:lnT w="19050" cap="flat" cmpd="sng" algn="ctr">
                      <a:noFill/>
                      <a:prstDash val="solid"/>
                    </a:lnT>
                    <a:lnB w="38100" cmpd="sng">
                      <a:noFill/>
                    </a:lnB>
                    <a:solidFill>
                      <a:schemeClr val="accent2"/>
                    </a:solidFill>
                  </a:tcPr>
                </a:tc>
                <a:tc>
                  <a:txBody>
                    <a:bodyPr/>
                    <a:lstStyle/>
                    <a:p>
                      <a:pPr algn="ctr"/>
                      <a:r>
                        <a:rPr lang="it-IT" sz="1900" b="0" cap="none" spc="0">
                          <a:solidFill>
                            <a:schemeClr val="bg1"/>
                          </a:solidFill>
                        </a:rPr>
                        <a:t>TV</a:t>
                      </a:r>
                    </a:p>
                  </a:txBody>
                  <a:tcPr marL="108502" marR="108502" marT="109681" marB="5425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0000"/>
                  </a:ext>
                </a:extLst>
              </a:tr>
              <a:tr h="427166">
                <a:tc>
                  <a:txBody>
                    <a:bodyPr/>
                    <a:lstStyle/>
                    <a:p>
                      <a:pPr algn="ctr"/>
                      <a:r>
                        <a:rPr lang="it-IT" sz="1400" b="1" cap="none" spc="0">
                          <a:solidFill>
                            <a:schemeClr val="tx1"/>
                          </a:solidFill>
                        </a:rPr>
                        <a:t>FRUIZIONE SELETTIVA</a:t>
                      </a:r>
                    </a:p>
                  </a:txBody>
                  <a:tcPr marL="108502" marR="108502" marT="109681" marB="5425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it-IT" sz="1400" b="1" cap="none" spc="0">
                          <a:solidFill>
                            <a:schemeClr val="tx1"/>
                          </a:solidFill>
                        </a:rPr>
                        <a:t>GENERALISTA</a:t>
                      </a:r>
                    </a:p>
                  </a:txBody>
                  <a:tcPr marL="108502" marR="108502" marT="109681" marB="5425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1"/>
                  </a:ext>
                </a:extLst>
              </a:tr>
              <a:tr h="646528">
                <a:tc>
                  <a:txBody>
                    <a:bodyPr/>
                    <a:lstStyle/>
                    <a:p>
                      <a:pPr algn="ctr"/>
                      <a:r>
                        <a:rPr lang="it-IT" sz="1400" b="1" cap="none" spc="0">
                          <a:solidFill>
                            <a:schemeClr val="tx1"/>
                          </a:solidFill>
                        </a:rPr>
                        <a:t>RAFFORZAMENTO DELL’IDENTITA’</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it-IT" sz="1400" b="1" cap="none" spc="0">
                          <a:solidFill>
                            <a:schemeClr val="tx1"/>
                          </a:solidFill>
                        </a:rPr>
                        <a:t>APERTURA</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2"/>
                  </a:ext>
                </a:extLst>
              </a:tr>
              <a:tr h="427166">
                <a:tc>
                  <a:txBody>
                    <a:bodyPr/>
                    <a:lstStyle/>
                    <a:p>
                      <a:pPr algn="ctr"/>
                      <a:r>
                        <a:rPr lang="it-IT" sz="1400" b="1" cap="none" spc="0">
                          <a:solidFill>
                            <a:schemeClr val="tx1"/>
                          </a:solidFill>
                        </a:rPr>
                        <a:t>DISTANZA/ALTERITA’</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it-IT" sz="1400" b="1" cap="none" spc="0">
                          <a:solidFill>
                            <a:schemeClr val="tx1"/>
                          </a:solidFill>
                        </a:rPr>
                        <a:t>FAMILIARITA’</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3"/>
                  </a:ext>
                </a:extLst>
              </a:tr>
              <a:tr h="427166">
                <a:tc>
                  <a:txBody>
                    <a:bodyPr/>
                    <a:lstStyle/>
                    <a:p>
                      <a:pPr algn="ctr"/>
                      <a:r>
                        <a:rPr lang="it-IT" sz="1400" b="1" cap="none" spc="0">
                          <a:solidFill>
                            <a:schemeClr val="tx1"/>
                          </a:solidFill>
                        </a:rPr>
                        <a:t>COMPLESSITA’</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it-IT" sz="1400" b="1" cap="none" spc="0">
                          <a:solidFill>
                            <a:schemeClr val="tx1"/>
                          </a:solidFill>
                        </a:rPr>
                        <a:t>ACCESSIBILITA’</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4"/>
                  </a:ext>
                </a:extLst>
              </a:tr>
              <a:tr h="427166">
                <a:tc>
                  <a:txBody>
                    <a:bodyPr/>
                    <a:lstStyle/>
                    <a:p>
                      <a:pPr algn="ctr"/>
                      <a:r>
                        <a:rPr lang="it-IT" sz="1400" b="1" cap="none" spc="0">
                          <a:solidFill>
                            <a:schemeClr val="tx1"/>
                          </a:solidFill>
                        </a:rPr>
                        <a:t>COMUNICAZIONE</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it-IT" sz="1400" b="1" cap="none" spc="0">
                          <a:solidFill>
                            <a:schemeClr val="tx1"/>
                          </a:solidFill>
                        </a:rPr>
                        <a:t>ESPRESSIONE</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5"/>
                  </a:ext>
                </a:extLst>
              </a:tr>
              <a:tr h="646528">
                <a:tc>
                  <a:txBody>
                    <a:bodyPr/>
                    <a:lstStyle/>
                    <a:p>
                      <a:pPr algn="ctr"/>
                      <a:r>
                        <a:rPr lang="it-IT" sz="1400" b="1" cap="none" spc="0">
                          <a:solidFill>
                            <a:schemeClr val="tx1"/>
                          </a:solidFill>
                        </a:rPr>
                        <a:t>SIMBOLI DISCORSIVI</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it-IT" sz="1400" b="1" cap="none" spc="0">
                          <a:solidFill>
                            <a:schemeClr val="tx1"/>
                          </a:solidFill>
                        </a:rPr>
                        <a:t>SIMBOLI RAPPRESENTATIVI</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6"/>
                  </a:ext>
                </a:extLst>
              </a:tr>
              <a:tr h="427166">
                <a:tc>
                  <a:txBody>
                    <a:bodyPr/>
                    <a:lstStyle/>
                    <a:p>
                      <a:pPr algn="ctr"/>
                      <a:r>
                        <a:rPr lang="it-IT" sz="1400" b="1" cap="none" spc="0">
                          <a:solidFill>
                            <a:schemeClr val="tx1"/>
                          </a:solidFill>
                        </a:rPr>
                        <a:t>RIBALTA</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it-IT" sz="1400" b="1" cap="none" spc="0">
                          <a:solidFill>
                            <a:schemeClr val="tx1"/>
                          </a:solidFill>
                        </a:rPr>
                        <a:t>RETROSCENA</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8"/>
                  </a:ext>
                </a:extLst>
              </a:tr>
              <a:tr h="427166">
                <a:tc>
                  <a:txBody>
                    <a:bodyPr/>
                    <a:lstStyle/>
                    <a:p>
                      <a:pPr algn="ctr"/>
                      <a:r>
                        <a:rPr lang="it-IT" sz="1400" b="1" cap="none" spc="0">
                          <a:solidFill>
                            <a:schemeClr val="tx1"/>
                          </a:solidFill>
                        </a:rPr>
                        <a:t>FORMALI</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it-IT" sz="1400" b="1" cap="none" spc="0">
                          <a:solidFill>
                            <a:schemeClr val="tx1"/>
                          </a:solidFill>
                        </a:rPr>
                        <a:t>INFORMALI</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9"/>
                  </a:ext>
                </a:extLst>
              </a:tr>
              <a:tr h="427166">
                <a:tc>
                  <a:txBody>
                    <a:bodyPr/>
                    <a:lstStyle/>
                    <a:p>
                      <a:pPr algn="ctr"/>
                      <a:r>
                        <a:rPr lang="it-IT" sz="1400" b="1" cap="none" spc="0">
                          <a:solidFill>
                            <a:schemeClr val="tx1"/>
                          </a:solidFill>
                        </a:rPr>
                        <a:t>ESLUSIVI</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a:r>
                        <a:rPr lang="it-IT" sz="1400" b="1" cap="none" spc="0">
                          <a:solidFill>
                            <a:schemeClr val="tx1"/>
                          </a:solidFill>
                        </a:rPr>
                        <a:t>INCLUSIVI</a:t>
                      </a:r>
                    </a:p>
                  </a:txBody>
                  <a:tcPr marL="108502" marR="108502" marT="109681" marB="542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9263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9FB580A-BA0E-4D5E-90F4-C42767A78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p:cNvSpPr txBox="1"/>
          <p:nvPr/>
        </p:nvSpPr>
        <p:spPr>
          <a:xfrm>
            <a:off x="1256275" y="3655371"/>
            <a:ext cx="9679449" cy="1463136"/>
          </a:xfrm>
          <a:prstGeom prst="rect">
            <a:avLst/>
          </a:prstGeom>
        </p:spPr>
        <p:txBody>
          <a:bodyPr vert="horz" lIns="91440" tIns="45720" rIns="91440" bIns="45720" rtlCol="0" anchor="b" anchorCtr="1">
            <a:normAutofit/>
          </a:bodyPr>
          <a:lstStyle/>
          <a:p>
            <a:pPr>
              <a:lnSpc>
                <a:spcPct val="90000"/>
              </a:lnSpc>
              <a:spcBef>
                <a:spcPct val="0"/>
              </a:spcBef>
              <a:spcAft>
                <a:spcPts val="600"/>
              </a:spcAft>
            </a:pPr>
            <a:r>
              <a:rPr lang="en-US" sz="3800" b="1" i="0" kern="1200" cap="all" spc="200" baseline="0">
                <a:solidFill>
                  <a:schemeClr val="bg1"/>
                </a:solidFill>
                <a:latin typeface="+mj-lt"/>
                <a:ea typeface="+mj-ea"/>
                <a:cs typeface="+mj-cs"/>
              </a:rPr>
              <a:t>Accesso alla vita privata e crisi delle gerarchie sociali</a:t>
            </a:r>
          </a:p>
        </p:txBody>
      </p:sp>
      <p:pic>
        <p:nvPicPr>
          <p:cNvPr id="4" name="Immagine 3" descr="Immagine che contiene persona, Viso umano, vestiti, uomo&#10;&#10;Descrizione generata automaticamente"/>
          <p:cNvPicPr>
            <a:picLocks noChangeAspect="1"/>
          </p:cNvPicPr>
          <p:nvPr/>
        </p:nvPicPr>
        <p:blipFill rotWithShape="1">
          <a:blip r:embed="rId2">
            <a:extLst>
              <a:ext uri="{28A0092B-C50C-407E-A947-70E740481C1C}">
                <a14:useLocalDpi xmlns:a14="http://schemas.microsoft.com/office/drawing/2010/main" val="0"/>
              </a:ext>
            </a:extLst>
          </a:blip>
          <a:srcRect b="23032"/>
          <a:stretch/>
        </p:blipFill>
        <p:spPr>
          <a:xfrm>
            <a:off x="20" y="820990"/>
            <a:ext cx="4620618" cy="2608009"/>
          </a:xfrm>
          <a:prstGeom prst="rect">
            <a:avLst/>
          </a:prstGeom>
        </p:spPr>
      </p:pic>
      <p:pic>
        <p:nvPicPr>
          <p:cNvPr id="5" name="Immagine 4" descr="Immagine che contiene vestiti, persona, musica, muro&#10;&#10;Descrizione generata automaticamente"/>
          <p:cNvPicPr>
            <a:picLocks noChangeAspect="1"/>
          </p:cNvPicPr>
          <p:nvPr/>
        </p:nvPicPr>
        <p:blipFill rotWithShape="1">
          <a:blip r:embed="rId3">
            <a:extLst>
              <a:ext uri="{28A0092B-C50C-407E-A947-70E740481C1C}">
                <a14:useLocalDpi xmlns:a14="http://schemas.microsoft.com/office/drawing/2010/main" val="0"/>
              </a:ext>
            </a:extLst>
          </a:blip>
          <a:srcRect l="12388" r="2" b="2"/>
          <a:stretch/>
        </p:blipFill>
        <p:spPr>
          <a:xfrm>
            <a:off x="4751668" y="820990"/>
            <a:ext cx="3423107" cy="2608009"/>
          </a:xfrm>
          <a:prstGeom prst="rect">
            <a:avLst/>
          </a:prstGeom>
        </p:spPr>
      </p:pic>
      <p:pic>
        <p:nvPicPr>
          <p:cNvPr id="3" name="Immagine 2" descr="Immagine che contiene vestiti, abito, persona, Viso umano&#10;&#10;Descrizione generata automaticamente"/>
          <p:cNvPicPr>
            <a:picLocks noChangeAspect="1"/>
          </p:cNvPicPr>
          <p:nvPr/>
        </p:nvPicPr>
        <p:blipFill rotWithShape="1">
          <a:blip r:embed="rId4" cstate="print">
            <a:extLst>
              <a:ext uri="{28A0092B-C50C-407E-A947-70E740481C1C}">
                <a14:useLocalDpi xmlns:a14="http://schemas.microsoft.com/office/drawing/2010/main" val="0"/>
              </a:ext>
            </a:extLst>
          </a:blip>
          <a:srcRect r="537" b="2"/>
          <a:stretch/>
        </p:blipFill>
        <p:spPr>
          <a:xfrm>
            <a:off x="8305797" y="820991"/>
            <a:ext cx="3886200" cy="2608009"/>
          </a:xfrm>
          <a:prstGeom prst="rect">
            <a:avLst/>
          </a:prstGeom>
        </p:spPr>
      </p:pic>
      <p:sp>
        <p:nvSpPr>
          <p:cNvPr id="2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4660" y="373377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2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419385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
        <p:nvSpPr>
          <p:cNvPr id="2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3322" y="47176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1652024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3A359BEF-58E3-4A54-AB06-435D1A501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a:extLst>
              <a:ext uri="{FF2B5EF4-FFF2-40B4-BE49-F238E27FC236}">
                <a16:creationId xmlns:a16="http://schemas.microsoft.com/office/drawing/2014/main" id="{E5CBF618-D78A-412F-9D86-1D6288E82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5" name="Picture 4" descr="Scacco matto in una partita a scacchi">
            <a:extLst>
              <a:ext uri="{FF2B5EF4-FFF2-40B4-BE49-F238E27FC236}">
                <a16:creationId xmlns:a16="http://schemas.microsoft.com/office/drawing/2014/main" id="{BD33D40A-EFB7-AE90-7DF8-B29D94BB68CB}"/>
              </a:ext>
            </a:extLst>
          </p:cNvPr>
          <p:cNvPicPr>
            <a:picLocks noChangeAspect="1"/>
          </p:cNvPicPr>
          <p:nvPr/>
        </p:nvPicPr>
        <p:blipFill rotWithShape="1">
          <a:blip r:embed="rId2">
            <a:duotone>
              <a:schemeClr val="accent1">
                <a:shade val="45000"/>
                <a:satMod val="135000"/>
              </a:schemeClr>
              <a:prstClr val="white"/>
            </a:duotone>
            <a:alphaModFix amt="35000"/>
          </a:blip>
          <a:srcRect t="25742"/>
          <a:stretch/>
        </p:blipFill>
        <p:spPr>
          <a:xfrm>
            <a:off x="-14396" y="8313"/>
            <a:ext cx="12191980" cy="6858000"/>
          </a:xfrm>
          <a:prstGeom prst="rect">
            <a:avLst/>
          </a:prstGeom>
        </p:spPr>
      </p:pic>
      <p:sp>
        <p:nvSpPr>
          <p:cNvPr id="2" name="CasellaDiTesto 1"/>
          <p:cNvSpPr txBox="1"/>
          <p:nvPr/>
        </p:nvSpPr>
        <p:spPr>
          <a:xfrm>
            <a:off x="838200" y="698643"/>
            <a:ext cx="5243394" cy="5189746"/>
          </a:xfrm>
          <a:prstGeom prst="rect">
            <a:avLst/>
          </a:prstGeom>
        </p:spPr>
        <p:txBody>
          <a:bodyPr vert="horz" lIns="91440" tIns="45720" rIns="91440" bIns="45720" rtlCol="0" anchor="t">
            <a:normAutofit/>
          </a:bodyPr>
          <a:lstStyle/>
          <a:p>
            <a:pPr>
              <a:lnSpc>
                <a:spcPct val="90000"/>
              </a:lnSpc>
              <a:spcBef>
                <a:spcPct val="0"/>
              </a:spcBef>
              <a:spcAft>
                <a:spcPts val="450"/>
              </a:spcAft>
            </a:pPr>
            <a:r>
              <a:rPr lang="en-US" sz="7200" b="1" kern="1200">
                <a:solidFill>
                  <a:srgbClr val="FFFFFF"/>
                </a:solidFill>
                <a:latin typeface="+mj-lt"/>
                <a:ea typeface="+mj-ea"/>
                <a:cs typeface="+mj-cs"/>
              </a:rPr>
              <a:t>Autorità in frantumi</a:t>
            </a:r>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 name="CasellaDiTesto 2"/>
          <p:cNvSpPr txBox="1"/>
          <p:nvPr/>
        </p:nvSpPr>
        <p:spPr>
          <a:xfrm>
            <a:off x="6282476" y="698643"/>
            <a:ext cx="5071324" cy="5560727"/>
          </a:xfrm>
          <a:prstGeom prst="rect">
            <a:avLst/>
          </a:prstGeom>
        </p:spPr>
        <p:txBody>
          <a:bodyPr vert="horz" lIns="91440" tIns="45720" rIns="91440" bIns="45720" rtlCol="0" anchor="b">
            <a:noAutofit/>
          </a:bodyPr>
          <a:lstStyle/>
          <a:p>
            <a:pPr indent="-228600">
              <a:lnSpc>
                <a:spcPct val="140000"/>
              </a:lnSpc>
              <a:spcAft>
                <a:spcPts val="450"/>
              </a:spcAft>
              <a:buFont typeface="Arial" panose="020B0604020202020204" pitchFamily="34" charset="0"/>
              <a:buChar char="•"/>
            </a:pPr>
            <a:r>
              <a:rPr lang="it-IT" sz="1600" b="1" dirty="0">
                <a:solidFill>
                  <a:srgbClr val="FFFFFF"/>
                </a:solidFill>
              </a:rPr>
              <a:t>«I ruoli della gerarchia si sono capovolti non solo per la perdita del controllo esclusivo sulle conoscenze che riguardano direttamente le funzioni di ruolo (per esempio, per un medico, i dati medici), ma anche per la fusione di situazioni pubbliche e private. I ruoli gerarchici, </a:t>
            </a:r>
            <a:r>
              <a:rPr lang="it-IT" sz="1600" b="1" dirty="0" err="1">
                <a:solidFill>
                  <a:srgbClr val="FFFFFF"/>
                </a:solidFill>
              </a:rPr>
              <a:t>piu</a:t>
            </a:r>
            <a:r>
              <a:rPr lang="it-IT" sz="1600" b="1" dirty="0">
                <a:solidFill>
                  <a:srgbClr val="FFFFFF"/>
                </a:solidFill>
              </a:rPr>
              <a:t>̀ di qualsiasi altro ruolo, sono condizionati dalla misura in cui gli attori riducono l’accesso alle loro vite private. Gran parte dell’</a:t>
            </a:r>
            <a:r>
              <a:rPr lang="it-IT" sz="1600" b="1" dirty="0" err="1">
                <a:solidFill>
                  <a:srgbClr val="FFFFFF"/>
                </a:solidFill>
              </a:rPr>
              <a:t>attivita</a:t>
            </a:r>
            <a:r>
              <a:rPr lang="it-IT" sz="1600" b="1" dirty="0">
                <a:solidFill>
                  <a:srgbClr val="FFFFFF"/>
                </a:solidFill>
              </a:rPr>
              <a:t>̀ umana è comune a tutti gli individui. Se le persone di status sociale superiore non riescono a separare questo comportamento dalle azioni di status in primo piano, sembreranno ancora più simili a chiunque altro».</a:t>
            </a:r>
          </a:p>
          <a:p>
            <a:pPr algn="r">
              <a:lnSpc>
                <a:spcPct val="140000"/>
              </a:lnSpc>
              <a:spcAft>
                <a:spcPts val="450"/>
              </a:spcAft>
            </a:pPr>
            <a:r>
              <a:rPr lang="it-IT" sz="1600" b="1" dirty="0">
                <a:solidFill>
                  <a:srgbClr val="FFFFFF"/>
                </a:solidFill>
              </a:rPr>
              <a:t>Joshua </a:t>
            </a:r>
            <a:r>
              <a:rPr lang="it-IT" sz="1600" b="1" dirty="0" err="1">
                <a:solidFill>
                  <a:srgbClr val="FFFFFF"/>
                </a:solidFill>
              </a:rPr>
              <a:t>Meyrowits</a:t>
            </a:r>
            <a:r>
              <a:rPr lang="it-IT" sz="1600" b="1" dirty="0">
                <a:solidFill>
                  <a:srgbClr val="FFFFFF"/>
                </a:solidFill>
              </a:rPr>
              <a:t>, </a:t>
            </a:r>
            <a:r>
              <a:rPr lang="it-IT" sz="1600" b="1" i="1" dirty="0">
                <a:solidFill>
                  <a:srgbClr val="FFFFFF"/>
                </a:solidFill>
              </a:rPr>
              <a:t>Oltre il senso del luogo</a:t>
            </a:r>
            <a:r>
              <a:rPr lang="it-IT" sz="1600" b="1" dirty="0">
                <a:solidFill>
                  <a:srgbClr val="FFFFFF"/>
                </a:solidFill>
              </a:rPr>
              <a:t>, p. 275</a:t>
            </a:r>
            <a:r>
              <a:rPr lang="en-US" sz="1600" b="1" dirty="0">
                <a:solidFill>
                  <a:srgbClr val="FFFFFF"/>
                </a:solidFill>
              </a:rPr>
              <a:t>.</a:t>
            </a:r>
          </a:p>
        </p:txBody>
      </p:sp>
    </p:spTree>
    <p:extLst>
      <p:ext uri="{BB962C8B-B14F-4D97-AF65-F5344CB8AC3E}">
        <p14:creationId xmlns:p14="http://schemas.microsoft.com/office/powerpoint/2010/main" val="354307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1" name="Straight Connector 120">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3" name="Rectangle 1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p:cNvSpPr txBox="1"/>
          <p:nvPr/>
        </p:nvSpPr>
        <p:spPr>
          <a:xfrm>
            <a:off x="1165719" y="96627"/>
            <a:ext cx="4227326" cy="563068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700" b="1" kern="1200" dirty="0">
                <a:solidFill>
                  <a:schemeClr val="bg1"/>
                </a:solidFill>
                <a:latin typeface="+mj-lt"/>
                <a:ea typeface="+mj-ea"/>
                <a:cs typeface="+mj-cs"/>
              </a:rPr>
              <a:t>THE MEDIUM IS THE MESSAGE</a:t>
            </a:r>
          </a:p>
        </p:txBody>
      </p:sp>
      <p:sp>
        <p:nvSpPr>
          <p:cNvPr id="1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3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6" name="Rettangolo 5"/>
          <p:cNvSpPr/>
          <p:nvPr/>
        </p:nvSpPr>
        <p:spPr>
          <a:xfrm>
            <a:off x="6096000" y="3304897"/>
            <a:ext cx="5253920" cy="3370288"/>
          </a:xfrm>
          <a:prstGeom prst="rect">
            <a:avLst/>
          </a:prstGeom>
        </p:spPr>
        <p:txBody>
          <a:bodyPr vert="horz" lIns="91440" tIns="45720" rIns="91440" bIns="45720" rtlCol="0" anchor="ctr">
            <a:normAutofit/>
          </a:bodyPr>
          <a:lstStyle/>
          <a:p>
            <a:pPr>
              <a:lnSpc>
                <a:spcPct val="90000"/>
              </a:lnSpc>
              <a:spcAft>
                <a:spcPts val="600"/>
              </a:spcAft>
            </a:pPr>
            <a:r>
              <a:rPr lang="en-US" dirty="0"/>
              <a:t>I</a:t>
            </a:r>
            <a:r>
              <a:rPr lang="it-IT" dirty="0"/>
              <a:t>l messaggio di un medium o di una tecnologia è nel mutamento di proporzioni , di ritmo o di schemi che introduce nei rapporti umani. La ferrovia non ha introdotto nella società né il movimento, né il trasporto, né la ruota, né la strada ma ha accelerato e allargato le proporzioni di funzioni umane già esistenti creando città di tipo totalmente nuovo e nuove forme di lavoro e di svago.</a:t>
            </a:r>
          </a:p>
          <a:p>
            <a:pPr>
              <a:lnSpc>
                <a:spcPct val="90000"/>
              </a:lnSpc>
              <a:spcAft>
                <a:spcPts val="600"/>
              </a:spcAft>
            </a:pPr>
            <a:r>
              <a:rPr lang="it-IT" dirty="0"/>
              <a:t> </a:t>
            </a:r>
            <a:r>
              <a:rPr lang="it-IT" dirty="0" err="1"/>
              <a:t>McLuhan</a:t>
            </a:r>
            <a:r>
              <a:rPr lang="it-IT" dirty="0"/>
              <a:t>, </a:t>
            </a:r>
            <a:r>
              <a:rPr lang="it-IT" i="1" dirty="0"/>
              <a:t>Gli strumenti del comunicare</a:t>
            </a:r>
            <a:r>
              <a:rPr lang="it-IT" dirty="0"/>
              <a:t>, p. 16</a:t>
            </a:r>
          </a:p>
        </p:txBody>
      </p:sp>
      <p:cxnSp>
        <p:nvCxnSpPr>
          <p:cNvPr id="133" name="Straight Connector 13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241" name="TextShape 1"/>
          <p:cNvSpPr txBox="1"/>
          <p:nvPr/>
        </p:nvSpPr>
        <p:spPr>
          <a:xfrm>
            <a:off x="2135640" y="2853000"/>
            <a:ext cx="7772040" cy="1469520"/>
          </a:xfrm>
          <a:prstGeom prst="rect">
            <a:avLst/>
          </a:prstGeom>
        </p:spPr>
        <p:txBody>
          <a:bodyPr anchor="ctr"/>
          <a:lstStyle/>
          <a:p>
            <a:pPr>
              <a:lnSpc>
                <a:spcPct val="100000"/>
              </a:lnSpc>
              <a:spcAft>
                <a:spcPts val="600"/>
              </a:spcAft>
            </a:pPr>
            <a:r>
              <a:rPr lang="it-IT" sz="4400">
                <a:solidFill>
                  <a:srgbClr val="000000"/>
                </a:solidFill>
                <a:latin typeface="Calibri"/>
              </a:rPr>
              <a:t>
</a:t>
            </a:r>
            <a:endParaRPr lang="it-IT"/>
          </a:p>
        </p:txBody>
      </p:sp>
      <p:sp>
        <p:nvSpPr>
          <p:cNvPr id="243" name="TextShape 2"/>
          <p:cNvSpPr txBox="1"/>
          <p:nvPr/>
        </p:nvSpPr>
        <p:spPr>
          <a:xfrm>
            <a:off x="1524000" y="5396040"/>
            <a:ext cx="8856000" cy="1461960"/>
          </a:xfrm>
          <a:prstGeom prst="rect">
            <a:avLst/>
          </a:prstGeom>
        </p:spPr>
        <p:txBody>
          <a:bodyPr wrap="none" lIns="0" tIns="0" rIns="0" bIns="0" anchor="ctr"/>
          <a:lstStyle/>
          <a:p>
            <a:pPr>
              <a:lnSpc>
                <a:spcPct val="100000"/>
              </a:lnSpc>
            </a:pPr>
            <a:endParaRPr dirty="0"/>
          </a:p>
        </p:txBody>
      </p:sp>
      <p:sp>
        <p:nvSpPr>
          <p:cNvPr id="244" name="TextShape 3"/>
          <p:cNvSpPr txBox="1"/>
          <p:nvPr/>
        </p:nvSpPr>
        <p:spPr>
          <a:xfrm>
            <a:off x="1668000" y="72000"/>
            <a:ext cx="8856000" cy="1052744"/>
          </a:xfrm>
          <a:prstGeom prst="rect">
            <a:avLst/>
          </a:prstGeom>
        </p:spPr>
        <p:txBody>
          <a:bodyPr wrap="none" lIns="0" tIns="0" rIns="0" bIns="0"/>
          <a:lstStyle/>
          <a:p>
            <a:pPr algn="just">
              <a:lnSpc>
                <a:spcPct val="100000"/>
              </a:lnSpc>
            </a:pPr>
            <a:endParaRPr dirty="0"/>
          </a:p>
        </p:txBody>
      </p:sp>
      <p:sp>
        <p:nvSpPr>
          <p:cNvPr id="4" name="Rectangle 3"/>
          <p:cNvSpPr/>
          <p:nvPr/>
        </p:nvSpPr>
        <p:spPr>
          <a:xfrm>
            <a:off x="6004153" y="182815"/>
            <a:ext cx="5489768" cy="2939266"/>
          </a:xfrm>
          <a:prstGeom prst="rect">
            <a:avLst/>
          </a:prstGeom>
        </p:spPr>
        <p:txBody>
          <a:bodyPr wrap="square">
            <a:spAutoFit/>
          </a:bodyPr>
          <a:lstStyle/>
          <a:p>
            <a:pPr>
              <a:spcAft>
                <a:spcPts val="600"/>
              </a:spcAft>
            </a:pPr>
            <a:r>
              <a:rPr lang="it-IT" dirty="0"/>
              <a:t>In una cultura come la nostra, abituata da tempo a frazionare e dividere ogni cosa al fine di controllarla, è forse sconcertante sentirsi ricordare che, per quanto riguarda le sue conseguenze pratiche, il </a:t>
            </a:r>
            <a:r>
              <a:rPr lang="it-IT" i="1" dirty="0"/>
              <a:t>medium</a:t>
            </a:r>
            <a:r>
              <a:rPr lang="it-IT" dirty="0"/>
              <a:t> è il messaggio. Che in altre parole le conseguenze individuali e sociali di ogni medium, cioè di ogni estensione di noi stessi, derivano dalle nuove proporzioni introdotte nelle nostre questioni personali da ognuna di tali estensioni o da ogni nuova tecnologia</a:t>
            </a:r>
          </a:p>
          <a:p>
            <a:pPr>
              <a:spcAft>
                <a:spcPts val="600"/>
              </a:spcAft>
            </a:pPr>
            <a:r>
              <a:rPr lang="it-IT" dirty="0"/>
              <a:t>McLuhan, </a:t>
            </a:r>
            <a:r>
              <a:rPr lang="it-IT" i="1" dirty="0"/>
              <a:t>Gli strumenti del comunicare</a:t>
            </a:r>
            <a:r>
              <a:rPr lang="it-IT" dirty="0"/>
              <a:t>, p. 14</a:t>
            </a:r>
          </a:p>
        </p:txBody>
      </p:sp>
    </p:spTree>
    <p:extLst>
      <p:ext uri="{BB962C8B-B14F-4D97-AF65-F5344CB8AC3E}">
        <p14:creationId xmlns:p14="http://schemas.microsoft.com/office/powerpoint/2010/main" val="1480737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763EB35-D111-3544-5FF8-0740FD7179C0}"/>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b="1" i="0" kern="1200" cap="all" baseline="0">
                <a:solidFill>
                  <a:schemeClr val="bg1"/>
                </a:solidFill>
                <a:latin typeface="+mj-lt"/>
                <a:ea typeface="+mj-ea"/>
                <a:cs typeface="+mj-cs"/>
              </a:rPr>
              <a:t>Indistinguibilità tra soggetto e medium</a:t>
            </a:r>
          </a:p>
        </p:txBody>
      </p:sp>
      <p:sp>
        <p:nvSpPr>
          <p:cNvPr id="29"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31" name="Straight Connector 3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5" name="videodrome - television scene.mp4" descr="Immagine che contiene testo, interni, scuro&#10;&#10;Descrizione generata automaticamente">
            <a:hlinkClick r:id="" action="ppaction://media"/>
            <a:extLst>
              <a:ext uri="{FF2B5EF4-FFF2-40B4-BE49-F238E27FC236}">
                <a16:creationId xmlns:a16="http://schemas.microsoft.com/office/drawing/2014/main" id="{D5734A40-2FBD-8583-A871-1CE5CD792412}"/>
              </a:ext>
            </a:extLst>
          </p:cNvPr>
          <p:cNvPicPr>
            <a:picLocks noGrp="1" noChangeAspect="1"/>
          </p:cNvPicPr>
          <p:nvPr>
            <p:ph type="pic" idx="1"/>
            <a:videoFile r:link="rId2"/>
            <p:extLst>
              <p:ext uri="{DAA4B4D4-6D71-4841-9C94-3DE7FCFB9230}">
                <p14:media xmlns:p14="http://schemas.microsoft.com/office/powerpoint/2010/main" r:embed="rId1"/>
              </p:ext>
            </p:extLst>
          </p:nvPr>
        </p:nvPicPr>
        <p:blipFill>
          <a:blip r:embed="rId4"/>
          <a:srcRect l="2508" r="2508"/>
          <a:stretch>
            <a:fillRect/>
          </a:stretch>
        </p:blipFill>
        <p:spPr>
          <a:xfrm>
            <a:off x="5986926" y="1790997"/>
            <a:ext cx="5569864" cy="4398002"/>
          </a:xfrm>
          <a:prstGeom prst="rect">
            <a:avLst/>
          </a:prstGeom>
        </p:spPr>
      </p:pic>
      <p:sp>
        <p:nvSpPr>
          <p:cNvPr id="33"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28718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6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7568" y="116632"/>
            <a:ext cx="8399472" cy="3431452"/>
          </a:xfrm>
          <a:prstGeom prst="rect">
            <a:avLst/>
          </a:prstGeom>
          <a:noFill/>
        </p:spPr>
        <p:txBody>
          <a:bodyPr wrap="square" rtlCol="0">
            <a:spAutoFit/>
          </a:bodyPr>
          <a:lstStyle/>
          <a:p>
            <a:pPr algn="just">
              <a:lnSpc>
                <a:spcPct val="110000"/>
              </a:lnSpc>
            </a:pPr>
            <a:r>
              <a:rPr lang="it-IT" b="1" dirty="0"/>
              <a:t>La nostra reazione convenzionale a tutti i media, secondo la quale ciò che conta è il modo in cui vengono usati, è l’opaca posizione dell’idiota tecnologico. Perché il “contenuto” di un medium è paragonabile a un succoso pezzo di carne con il quale un ladro cerchi di distrarre il cane da guardia dello spirito. L’effetto del medium è rafforzato e intensificato dal fatto di attribuirgli come “contenuto” un altro medium. Il contenuto di un film è un romanzo, una commedia o un’opera. Ma l’effetto della forma cinematografica non ha nulla a che fare con il suo contenuto programmatico. Il contenuto della scrittura o della stampa è il discorso, ma il lettore è quasi totalmente inconscio della stampa o del discorso. </a:t>
            </a:r>
          </a:p>
          <a:p>
            <a:pPr algn="just">
              <a:lnSpc>
                <a:spcPct val="110000"/>
              </a:lnSpc>
            </a:pPr>
            <a:r>
              <a:rPr lang="it-IT" b="1" dirty="0" err="1">
                <a:solidFill>
                  <a:schemeClr val="accent3">
                    <a:lumMod val="75000"/>
                  </a:schemeClr>
                </a:solidFill>
              </a:rPr>
              <a:t>McLuhan</a:t>
            </a:r>
            <a:r>
              <a:rPr lang="it-IT" b="1" dirty="0">
                <a:solidFill>
                  <a:schemeClr val="accent3">
                    <a:lumMod val="75000"/>
                  </a:schemeClr>
                </a:solidFill>
              </a:rPr>
              <a:t>, </a:t>
            </a:r>
            <a:r>
              <a:rPr lang="it-IT" b="1" i="1" dirty="0">
                <a:solidFill>
                  <a:schemeClr val="accent3">
                    <a:lumMod val="75000"/>
                  </a:schemeClr>
                </a:solidFill>
              </a:rPr>
              <a:t>Gli strumenti del comunicare</a:t>
            </a:r>
            <a:r>
              <a:rPr lang="it-IT" b="1" dirty="0">
                <a:solidFill>
                  <a:schemeClr val="accent3">
                    <a:lumMod val="75000"/>
                  </a:schemeClr>
                </a:solidFill>
              </a:rPr>
              <a:t>, p. 27</a:t>
            </a:r>
            <a:endParaRPr lang="en-US" b="1" dirty="0">
              <a:solidFill>
                <a:schemeClr val="accent3">
                  <a:lumMod val="75000"/>
                </a:schemeClr>
              </a:solidFill>
            </a:endParaRPr>
          </a:p>
        </p:txBody>
      </p:sp>
      <p:sp>
        <p:nvSpPr>
          <p:cNvPr id="6" name="TextBox 5"/>
          <p:cNvSpPr txBox="1"/>
          <p:nvPr/>
        </p:nvSpPr>
        <p:spPr>
          <a:xfrm>
            <a:off x="1186488" y="3933056"/>
            <a:ext cx="4589472" cy="2723823"/>
          </a:xfrm>
          <a:prstGeom prst="rect">
            <a:avLst/>
          </a:prstGeom>
          <a:noFill/>
        </p:spPr>
        <p:txBody>
          <a:bodyPr wrap="square" rtlCol="0">
            <a:spAutoFit/>
          </a:bodyPr>
          <a:lstStyle/>
          <a:p>
            <a:pPr algn="just">
              <a:lnSpc>
                <a:spcPct val="110000"/>
              </a:lnSpc>
            </a:pPr>
            <a:r>
              <a:rPr lang="it-IT" b="1" dirty="0"/>
              <a:t>Gli effetti della tecnologia non si verificano al livello delle opinioni o dei concetti, ma alterano costantemente, e senza incontrare resistenza, le reazioni sensoriali o le forme di percezione.</a:t>
            </a:r>
          </a:p>
          <a:p>
            <a:r>
              <a:rPr lang="it-IT" b="1" dirty="0" err="1">
                <a:solidFill>
                  <a:schemeClr val="accent3">
                    <a:lumMod val="75000"/>
                  </a:schemeClr>
                </a:solidFill>
              </a:rPr>
              <a:t>McLuhan</a:t>
            </a:r>
            <a:r>
              <a:rPr lang="it-IT" b="1" dirty="0">
                <a:solidFill>
                  <a:schemeClr val="accent3">
                    <a:lumMod val="75000"/>
                  </a:schemeClr>
                </a:solidFill>
              </a:rPr>
              <a:t>, </a:t>
            </a:r>
            <a:r>
              <a:rPr lang="it-IT" b="1" i="1" dirty="0">
                <a:solidFill>
                  <a:schemeClr val="accent3">
                    <a:lumMod val="75000"/>
                  </a:schemeClr>
                </a:solidFill>
              </a:rPr>
              <a:t>Gli strumenti del comunicare</a:t>
            </a:r>
            <a:r>
              <a:rPr lang="it-IT" b="1" dirty="0">
                <a:solidFill>
                  <a:schemeClr val="accent3">
                    <a:lumMod val="75000"/>
                  </a:schemeClr>
                </a:solidFill>
              </a:rPr>
              <a:t>, p. 27</a:t>
            </a:r>
            <a:endParaRPr lang="en-US" b="1" dirty="0">
              <a:solidFill>
                <a:schemeClr val="accent3">
                  <a:lumMod val="75000"/>
                </a:schemeClr>
              </a:solidFill>
            </a:endParaRPr>
          </a:p>
          <a:p>
            <a:endParaRPr lang="it-IT" dirty="0"/>
          </a:p>
          <a:p>
            <a:endParaRPr lang="en-US" dirty="0"/>
          </a:p>
        </p:txBody>
      </p:sp>
      <p:sp>
        <p:nvSpPr>
          <p:cNvPr id="7" name="TextBox 6"/>
          <p:cNvSpPr txBox="1"/>
          <p:nvPr/>
        </p:nvSpPr>
        <p:spPr>
          <a:xfrm>
            <a:off x="6812280" y="3933056"/>
            <a:ext cx="4589472" cy="2308324"/>
          </a:xfrm>
          <a:prstGeom prst="rect">
            <a:avLst/>
          </a:prstGeom>
          <a:noFill/>
        </p:spPr>
        <p:txBody>
          <a:bodyPr wrap="square" rtlCol="0">
            <a:spAutoFit/>
          </a:bodyPr>
          <a:lstStyle/>
          <a:p>
            <a:pPr algn="just"/>
            <a:r>
              <a:rPr lang="it-IT" b="1" dirty="0"/>
              <a:t>La stampa creò nel XVI secolo l’individualismo e il razionalismo.</a:t>
            </a:r>
          </a:p>
          <a:p>
            <a:pPr algn="just"/>
            <a:r>
              <a:rPr lang="it-IT" b="1" dirty="0"/>
              <a:t>L’analisi dei contenuti non serve a chi voglia scoprire la magia di questa media o la loro carica subliminale. </a:t>
            </a:r>
          </a:p>
          <a:p>
            <a:pPr algn="just"/>
            <a:r>
              <a:rPr lang="it-IT" b="1" dirty="0" err="1">
                <a:solidFill>
                  <a:schemeClr val="accent3">
                    <a:lumMod val="75000"/>
                  </a:schemeClr>
                </a:solidFill>
              </a:rPr>
              <a:t>McLuhan</a:t>
            </a:r>
            <a:r>
              <a:rPr lang="it-IT" b="1" dirty="0">
                <a:solidFill>
                  <a:schemeClr val="accent3">
                    <a:lumMod val="75000"/>
                  </a:schemeClr>
                </a:solidFill>
              </a:rPr>
              <a:t>, </a:t>
            </a:r>
            <a:r>
              <a:rPr lang="it-IT" b="1" i="1" dirty="0">
                <a:solidFill>
                  <a:schemeClr val="accent3">
                    <a:lumMod val="75000"/>
                  </a:schemeClr>
                </a:solidFill>
              </a:rPr>
              <a:t>Gli strumenti del comunicare</a:t>
            </a:r>
            <a:r>
              <a:rPr lang="it-IT" b="1" dirty="0">
                <a:solidFill>
                  <a:schemeClr val="accent3">
                    <a:lumMod val="75000"/>
                  </a:schemeClr>
                </a:solidFill>
              </a:rPr>
              <a:t>, p. 29</a:t>
            </a:r>
          </a:p>
          <a:p>
            <a:endParaRPr lang="en-US" dirty="0"/>
          </a:p>
        </p:txBody>
      </p:sp>
    </p:spTree>
    <p:extLst>
      <p:ext uri="{BB962C8B-B14F-4D97-AF65-F5344CB8AC3E}">
        <p14:creationId xmlns:p14="http://schemas.microsoft.com/office/powerpoint/2010/main" val="1464383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Lampadina">
            <a:extLst>
              <a:ext uri="{FF2B5EF4-FFF2-40B4-BE49-F238E27FC236}">
                <a16:creationId xmlns:a16="http://schemas.microsoft.com/office/drawing/2014/main" id="{EA961ACF-B0F7-8254-E2AF-28D640039C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143" y="818188"/>
            <a:ext cx="5221625" cy="5221625"/>
          </a:xfrm>
          <a:prstGeom prst="rect">
            <a:avLst/>
          </a:prstGeom>
        </p:spPr>
      </p:pic>
      <p:sp>
        <p:nvSpPr>
          <p:cNvPr id="2" name="TextBox 1"/>
          <p:cNvSpPr txBox="1"/>
          <p:nvPr/>
        </p:nvSpPr>
        <p:spPr>
          <a:xfrm>
            <a:off x="6096000" y="1519331"/>
            <a:ext cx="5211013" cy="3710427"/>
          </a:xfrm>
          <a:prstGeom prst="rect">
            <a:avLst/>
          </a:prstGeom>
        </p:spPr>
        <p:txBody>
          <a:bodyPr vert="horz" lIns="91440" tIns="45720" rIns="91440" bIns="45720" rtlCol="0" anchor="t">
            <a:normAutofit/>
          </a:bodyPr>
          <a:lstStyle/>
          <a:p>
            <a:pPr>
              <a:lnSpc>
                <a:spcPct val="130000"/>
              </a:lnSpc>
              <a:spcAft>
                <a:spcPts val="600"/>
              </a:spcAft>
            </a:pPr>
            <a:r>
              <a:rPr lang="it-IT" sz="1500" dirty="0">
                <a:latin typeface="Gill Sans MT" panose="020B0502020104020203" pitchFamily="34" charset="77"/>
              </a:rPr>
              <a:t>«La luce elettrica non appare a prima vista un medium di comunicazione proprio perché non ha contenuto. E questa è una prova senza pari di come la gente trascuri l’esame dei media. Soltanto quando viene usata per diffondere il nome di una marca ci si accorge che la luce elettrica è un medium. Ci si accorge, cioè, non della luce ma del suo “contenuto”, il altre parole di quello che è di fatto un altro medium. Il messaggio della luce elettrica è totalmente radicale, permeante e decentrato…. Nella società umana luce ed energia eliminano fattori di tempo e di spazio esattamente come la radio, il telegrafo, il telefono e la TV, creando una partecipazione in profondità».</a:t>
            </a:r>
          </a:p>
          <a:p>
            <a:pPr algn="r">
              <a:lnSpc>
                <a:spcPct val="90000"/>
              </a:lnSpc>
              <a:spcAft>
                <a:spcPts val="600"/>
              </a:spcAft>
            </a:pPr>
            <a:r>
              <a:rPr lang="it-IT" sz="1500" dirty="0">
                <a:latin typeface="Gill Sans MT" panose="020B0502020104020203" pitchFamily="34" charset="77"/>
              </a:rPr>
              <a:t>McLuhan, </a:t>
            </a:r>
            <a:r>
              <a:rPr lang="it-IT" sz="1500" i="1" dirty="0">
                <a:latin typeface="Gill Sans MT" panose="020B0502020104020203" pitchFamily="34" charset="77"/>
              </a:rPr>
              <a:t>Gli strumenti del comunicare</a:t>
            </a:r>
            <a:r>
              <a:rPr lang="it-IT" sz="1500" dirty="0">
                <a:latin typeface="Gill Sans MT" panose="020B0502020104020203" pitchFamily="34" charset="77"/>
              </a:rPr>
              <a:t>, p. 17 </a:t>
            </a:r>
          </a:p>
        </p:txBody>
      </p:sp>
      <p:cxnSp>
        <p:nvCxnSpPr>
          <p:cNvPr id="28" name="Straight Connector 2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52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8" name="Straight Connector 127">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39" name="Rectangle 12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412091" y="163984"/>
            <a:ext cx="4395340" cy="1363734"/>
          </a:xfrm>
        </p:spPr>
        <p:txBody>
          <a:bodyPr vert="horz" lIns="91440" tIns="45720" rIns="91440" bIns="45720" rtlCol="0" anchor="b">
            <a:normAutofit/>
          </a:bodyPr>
          <a:lstStyle/>
          <a:p>
            <a:pPr algn="ctr"/>
            <a:r>
              <a:rPr lang="en-US" sz="2800" b="1" kern="1200" dirty="0">
                <a:solidFill>
                  <a:schemeClr val="accent2"/>
                </a:solidFill>
                <a:latin typeface="+mj-lt"/>
                <a:ea typeface="+mj-ea"/>
                <a:cs typeface="+mj-cs"/>
              </a:rPr>
              <a:t>Media </a:t>
            </a:r>
            <a:r>
              <a:rPr lang="en-US" sz="2800" b="1" kern="1200" dirty="0" err="1">
                <a:solidFill>
                  <a:schemeClr val="accent2"/>
                </a:solidFill>
                <a:latin typeface="+mj-lt"/>
                <a:ea typeface="+mj-ea"/>
                <a:cs typeface="+mj-cs"/>
              </a:rPr>
              <a:t>Caldi</a:t>
            </a:r>
            <a:br>
              <a:rPr lang="en-US" sz="2800" b="1" kern="1200" dirty="0">
                <a:solidFill>
                  <a:schemeClr val="accent2"/>
                </a:solidFill>
                <a:latin typeface="+mj-lt"/>
                <a:ea typeface="+mj-ea"/>
                <a:cs typeface="+mj-cs"/>
              </a:rPr>
            </a:br>
            <a:r>
              <a:rPr lang="en-US" sz="2800" b="1" kern="1200" dirty="0">
                <a:solidFill>
                  <a:schemeClr val="accent2"/>
                </a:solidFill>
                <a:latin typeface="+mj-lt"/>
                <a:ea typeface="+mj-ea"/>
                <a:cs typeface="+mj-cs"/>
              </a:rPr>
              <a:t>VS</a:t>
            </a:r>
            <a:br>
              <a:rPr lang="en-US" sz="2800" b="1" kern="1200" dirty="0">
                <a:solidFill>
                  <a:schemeClr val="accent2"/>
                </a:solidFill>
                <a:latin typeface="+mj-lt"/>
                <a:ea typeface="+mj-ea"/>
                <a:cs typeface="+mj-cs"/>
              </a:rPr>
            </a:br>
            <a:r>
              <a:rPr lang="en-US" sz="2800" b="1" kern="1200" dirty="0">
                <a:solidFill>
                  <a:schemeClr val="accent2"/>
                </a:solidFill>
                <a:latin typeface="+mj-lt"/>
                <a:ea typeface="+mj-ea"/>
                <a:cs typeface="+mj-cs"/>
              </a:rPr>
              <a:t>Media </a:t>
            </a:r>
            <a:r>
              <a:rPr lang="en-US" sz="2800" b="1" kern="1200" dirty="0" err="1">
                <a:solidFill>
                  <a:schemeClr val="accent2"/>
                </a:solidFill>
                <a:latin typeface="+mj-lt"/>
                <a:ea typeface="+mj-ea"/>
                <a:cs typeface="+mj-cs"/>
              </a:rPr>
              <a:t>Freddi</a:t>
            </a:r>
            <a:endParaRPr lang="en-US" sz="2800" b="1" kern="1200" dirty="0">
              <a:solidFill>
                <a:schemeClr val="accent2"/>
              </a:solidFill>
              <a:latin typeface="+mj-lt"/>
              <a:ea typeface="+mj-ea"/>
              <a:cs typeface="+mj-cs"/>
            </a:endParaRPr>
          </a:p>
        </p:txBody>
      </p:sp>
      <p:sp>
        <p:nvSpPr>
          <p:cNvPr id="140" name="Rectangle 13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TV Vintage gialla su una tavola di legno con sfondo blu">
            <a:extLst>
              <a:ext uri="{FF2B5EF4-FFF2-40B4-BE49-F238E27FC236}">
                <a16:creationId xmlns:a16="http://schemas.microsoft.com/office/drawing/2014/main" id="{6FF2D81B-D15D-022C-22DC-B9870FA7FC72}"/>
              </a:ext>
            </a:extLst>
          </p:cNvPr>
          <p:cNvPicPr>
            <a:picLocks noChangeAspect="1"/>
          </p:cNvPicPr>
          <p:nvPr/>
        </p:nvPicPr>
        <p:blipFill rotWithShape="1">
          <a:blip r:embed="rId2"/>
          <a:srcRect l="18760" r="14491" b="2"/>
          <a:stretch/>
        </p:blipFill>
        <p:spPr>
          <a:xfrm>
            <a:off x="279143" y="818200"/>
            <a:ext cx="5221625" cy="5221600"/>
          </a:xfrm>
          <a:prstGeom prst="rect">
            <a:avLst/>
          </a:prstGeom>
        </p:spPr>
      </p:pic>
      <p:cxnSp>
        <p:nvCxnSpPr>
          <p:cNvPr id="141" name="Straight Connector 13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41" name="CasellaDiTesto 3">
            <a:extLst>
              <a:ext uri="{FF2B5EF4-FFF2-40B4-BE49-F238E27FC236}">
                <a16:creationId xmlns:a16="http://schemas.microsoft.com/office/drawing/2014/main" id="{8D6C227B-5EEC-684E-1607-6133466E64FE}"/>
              </a:ext>
            </a:extLst>
          </p:cNvPr>
          <p:cNvGraphicFramePr/>
          <p:nvPr>
            <p:extLst>
              <p:ext uri="{D42A27DB-BD31-4B8C-83A1-F6EECF244321}">
                <p14:modId xmlns:p14="http://schemas.microsoft.com/office/powerpoint/2010/main" val="2215771652"/>
              </p:ext>
            </p:extLst>
          </p:nvPr>
        </p:nvGraphicFramePr>
        <p:xfrm>
          <a:off x="6412091" y="1789771"/>
          <a:ext cx="4434721" cy="480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914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3" name="Straight Connector 3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54" name="Rectangle 40">
            <a:extLst>
              <a:ext uri="{FF2B5EF4-FFF2-40B4-BE49-F238E27FC236}">
                <a16:creationId xmlns:a16="http://schemas.microsoft.com/office/drawing/2014/main" id="{607DF6BB-EADF-4BE6-B8A3-E5E4194BC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a:extLst>
              <a:ext uri="{FF2B5EF4-FFF2-40B4-BE49-F238E27FC236}">
                <a16:creationId xmlns:a16="http://schemas.microsoft.com/office/drawing/2014/main" id="{F4155C20-3F0E-4576-8A0B-C345B6231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30" name="Picture 8" descr="Punto interrogativo su sfondo verde pastello">
            <a:extLst>
              <a:ext uri="{FF2B5EF4-FFF2-40B4-BE49-F238E27FC236}">
                <a16:creationId xmlns:a16="http://schemas.microsoft.com/office/drawing/2014/main" id="{216AA0E6-8E7E-4343-698E-58089A57E7EB}"/>
              </a:ext>
            </a:extLst>
          </p:cNvPr>
          <p:cNvPicPr>
            <a:picLocks noChangeAspect="1"/>
          </p:cNvPicPr>
          <p:nvPr/>
        </p:nvPicPr>
        <p:blipFill rotWithShape="1">
          <a:blip r:embed="rId2">
            <a:duotone>
              <a:schemeClr val="accent1">
                <a:shade val="45000"/>
                <a:satMod val="135000"/>
              </a:schemeClr>
              <a:prstClr val="white"/>
            </a:duotone>
            <a:alphaModFix amt="35000"/>
          </a:blip>
          <a:srcRect t="3714" b="21286"/>
          <a:stretch/>
        </p:blipFill>
        <p:spPr>
          <a:xfrm>
            <a:off x="20" y="-8877"/>
            <a:ext cx="12191980" cy="6858000"/>
          </a:xfrm>
          <a:prstGeom prst="rect">
            <a:avLst/>
          </a:prstGeom>
        </p:spPr>
      </p:pic>
      <p:sp>
        <p:nvSpPr>
          <p:cNvPr id="8" name="Titolo 1">
            <a:extLst>
              <a:ext uri="{FF2B5EF4-FFF2-40B4-BE49-F238E27FC236}">
                <a16:creationId xmlns:a16="http://schemas.microsoft.com/office/drawing/2014/main" id="{FA551F80-74A6-4147-EAEE-E5E82B61C2C2}"/>
              </a:ext>
            </a:extLst>
          </p:cNvPr>
          <p:cNvSpPr txBox="1">
            <a:spLocks/>
          </p:cNvSpPr>
          <p:nvPr/>
        </p:nvSpPr>
        <p:spPr>
          <a:xfrm>
            <a:off x="466730" y="1598246"/>
            <a:ext cx="4554659" cy="50348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spcAft>
                <a:spcPts val="600"/>
              </a:spcAft>
            </a:pPr>
            <a:r>
              <a:rPr lang="en-US" sz="4200" b="1" i="0" kern="1200" cap="all" spc="200" baseline="0">
                <a:solidFill>
                  <a:srgbClr val="FFFFFF"/>
                </a:solidFill>
                <a:latin typeface="+mj-lt"/>
                <a:ea typeface="+mj-ea"/>
                <a:cs typeface="+mj-cs"/>
              </a:rPr>
              <a:t>L’Origine romantica della distinzione tra «media caldi e media freddi»</a:t>
            </a:r>
            <a:endParaRPr lang="en-US" sz="4200" b="1" i="0" kern="1200" cap="all" baseline="0">
              <a:solidFill>
                <a:srgbClr val="FFFFFF"/>
              </a:solidFill>
              <a:latin typeface="+mj-lt"/>
              <a:ea typeface="+mj-ea"/>
              <a:cs typeface="+mj-cs"/>
            </a:endParaRPr>
          </a:p>
        </p:txBody>
      </p:sp>
      <p:cxnSp>
        <p:nvCxnSpPr>
          <p:cNvPr id="56" name="Straight Connector 4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57" name="Graphic 21">
            <a:extLst>
              <a:ext uri="{FF2B5EF4-FFF2-40B4-BE49-F238E27FC236}">
                <a16:creationId xmlns:a16="http://schemas.microsoft.com/office/drawing/2014/main" id="{0BAEB82B-9A6B-4982-B56B-7529C6EA9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3128" y="1731109"/>
            <a:ext cx="139039" cy="136646"/>
          </a:xfrm>
          <a:custGeom>
            <a:avLst/>
            <a:gdLst>
              <a:gd name="connsiteX0" fmla="*/ 129602 w 139039"/>
              <a:gd name="connsiteY0" fmla="*/ 59048 h 136646"/>
              <a:gd name="connsiteX1" fmla="*/ 78957 w 139039"/>
              <a:gd name="connsiteY1" fmla="*/ 59048 h 136646"/>
              <a:gd name="connsiteX2" fmla="*/ 78957 w 139039"/>
              <a:gd name="connsiteY2" fmla="*/ 9275 h 136646"/>
              <a:gd name="connsiteX3" fmla="*/ 69520 w 139039"/>
              <a:gd name="connsiteY3" fmla="*/ 0 h 136646"/>
              <a:gd name="connsiteX4" fmla="*/ 60082 w 139039"/>
              <a:gd name="connsiteY4" fmla="*/ 9275 h 136646"/>
              <a:gd name="connsiteX5" fmla="*/ 60082 w 139039"/>
              <a:gd name="connsiteY5" fmla="*/ 59048 h 136646"/>
              <a:gd name="connsiteX6" fmla="*/ 9437 w 139039"/>
              <a:gd name="connsiteY6" fmla="*/ 59048 h 136646"/>
              <a:gd name="connsiteX7" fmla="*/ 0 w 139039"/>
              <a:gd name="connsiteY7" fmla="*/ 68323 h 136646"/>
              <a:gd name="connsiteX8" fmla="*/ 9437 w 139039"/>
              <a:gd name="connsiteY8" fmla="*/ 77598 h 136646"/>
              <a:gd name="connsiteX9" fmla="*/ 60082 w 139039"/>
              <a:gd name="connsiteY9" fmla="*/ 77598 h 136646"/>
              <a:gd name="connsiteX10" fmla="*/ 60082 w 139039"/>
              <a:gd name="connsiteY10" fmla="*/ 127371 h 136646"/>
              <a:gd name="connsiteX11" fmla="*/ 69520 w 139039"/>
              <a:gd name="connsiteY11" fmla="*/ 136646 h 136646"/>
              <a:gd name="connsiteX12" fmla="*/ 78957 w 139039"/>
              <a:gd name="connsiteY12" fmla="*/ 127371 h 136646"/>
              <a:gd name="connsiteX13" fmla="*/ 78957 w 139039"/>
              <a:gd name="connsiteY13" fmla="*/ 77598 h 136646"/>
              <a:gd name="connsiteX14" fmla="*/ 129602 w 139039"/>
              <a:gd name="connsiteY14" fmla="*/ 77598 h 136646"/>
              <a:gd name="connsiteX15" fmla="*/ 139039 w 139039"/>
              <a:gd name="connsiteY15" fmla="*/ 68323 h 136646"/>
              <a:gd name="connsiteX16" fmla="*/ 129602 w 139039"/>
              <a:gd name="connsiteY16" fmla="*/ 59048 h 1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6646">
                <a:moveTo>
                  <a:pt x="129602" y="59048"/>
                </a:moveTo>
                <a:lnTo>
                  <a:pt x="78957" y="59048"/>
                </a:lnTo>
                <a:lnTo>
                  <a:pt x="78957" y="9275"/>
                </a:lnTo>
                <a:cubicBezTo>
                  <a:pt x="78957" y="4152"/>
                  <a:pt x="74731" y="0"/>
                  <a:pt x="69520" y="0"/>
                </a:cubicBezTo>
                <a:cubicBezTo>
                  <a:pt x="64308" y="0"/>
                  <a:pt x="60082" y="4152"/>
                  <a:pt x="60082" y="9275"/>
                </a:cubicBezTo>
                <a:lnTo>
                  <a:pt x="60082" y="59048"/>
                </a:lnTo>
                <a:lnTo>
                  <a:pt x="9437" y="59048"/>
                </a:lnTo>
                <a:cubicBezTo>
                  <a:pt x="4225" y="59048"/>
                  <a:pt x="0" y="63201"/>
                  <a:pt x="0" y="68323"/>
                </a:cubicBezTo>
                <a:cubicBezTo>
                  <a:pt x="0" y="73445"/>
                  <a:pt x="4225" y="77598"/>
                  <a:pt x="9437" y="77598"/>
                </a:cubicBezTo>
                <a:lnTo>
                  <a:pt x="60082" y="77598"/>
                </a:lnTo>
                <a:lnTo>
                  <a:pt x="60082" y="127371"/>
                </a:lnTo>
                <a:cubicBezTo>
                  <a:pt x="60082" y="132493"/>
                  <a:pt x="64308" y="136646"/>
                  <a:pt x="69520" y="136646"/>
                </a:cubicBezTo>
                <a:cubicBezTo>
                  <a:pt x="74731" y="136646"/>
                  <a:pt x="78957" y="132493"/>
                  <a:pt x="78957" y="127371"/>
                </a:cubicBezTo>
                <a:lnTo>
                  <a:pt x="78957" y="77598"/>
                </a:lnTo>
                <a:lnTo>
                  <a:pt x="129602" y="77598"/>
                </a:lnTo>
                <a:cubicBezTo>
                  <a:pt x="134814" y="77598"/>
                  <a:pt x="139039" y="73445"/>
                  <a:pt x="139039" y="68323"/>
                </a:cubicBezTo>
                <a:cubicBezTo>
                  <a:pt x="139039" y="63201"/>
                  <a:pt x="134814" y="59048"/>
                  <a:pt x="129602" y="59048"/>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58" name="Graphic 17">
            <a:extLst>
              <a:ext uri="{FF2B5EF4-FFF2-40B4-BE49-F238E27FC236}">
                <a16:creationId xmlns:a16="http://schemas.microsoft.com/office/drawing/2014/main" id="{FC71CE45-EECF-4555-AD4B-1B3D0D5D1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1908" y="1956458"/>
            <a:ext cx="91138" cy="89570"/>
          </a:xfrm>
          <a:custGeom>
            <a:avLst/>
            <a:gdLst>
              <a:gd name="connsiteX0" fmla="*/ 91138 w 91138"/>
              <a:gd name="connsiteY0" fmla="*/ 44785 h 89570"/>
              <a:gd name="connsiteX1" fmla="*/ 45569 w 91138"/>
              <a:gd name="connsiteY1" fmla="*/ 89570 h 89570"/>
              <a:gd name="connsiteX2" fmla="*/ 0 w 91138"/>
              <a:gd name="connsiteY2" fmla="*/ 44785 h 89570"/>
              <a:gd name="connsiteX3" fmla="*/ 45569 w 91138"/>
              <a:gd name="connsiteY3" fmla="*/ 0 h 89570"/>
              <a:gd name="connsiteX4" fmla="*/ 91138 w 91138"/>
              <a:gd name="connsiteY4" fmla="*/ 44785 h 89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89570">
                <a:moveTo>
                  <a:pt x="91138" y="44785"/>
                </a:moveTo>
                <a:cubicBezTo>
                  <a:pt x="91138" y="69519"/>
                  <a:pt x="70736" y="89570"/>
                  <a:pt x="45569" y="89570"/>
                </a:cubicBezTo>
                <a:cubicBezTo>
                  <a:pt x="20402" y="89570"/>
                  <a:pt x="0" y="69519"/>
                  <a:pt x="0" y="44785"/>
                </a:cubicBezTo>
                <a:cubicBezTo>
                  <a:pt x="0" y="20051"/>
                  <a:pt x="20402" y="0"/>
                  <a:pt x="45569" y="0"/>
                </a:cubicBezTo>
                <a:cubicBezTo>
                  <a:pt x="70736" y="0"/>
                  <a:pt x="91138" y="20051"/>
                  <a:pt x="91138" y="44785"/>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59" name="Graphic 22">
            <a:extLst>
              <a:ext uri="{FF2B5EF4-FFF2-40B4-BE49-F238E27FC236}">
                <a16:creationId xmlns:a16="http://schemas.microsoft.com/office/drawing/2014/main" id="{53AA89D1-0C70-46BB-8E35-5722A4B18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7588" y="2177021"/>
            <a:ext cx="127714" cy="125516"/>
          </a:xfrm>
          <a:custGeom>
            <a:avLst/>
            <a:gdLst>
              <a:gd name="connsiteX0" fmla="*/ 63857 w 127714"/>
              <a:gd name="connsiteY0" fmla="*/ 18549 h 125516"/>
              <a:gd name="connsiteX1" fmla="*/ 108840 w 127714"/>
              <a:gd name="connsiteY1" fmla="*/ 62758 h 125516"/>
              <a:gd name="connsiteX2" fmla="*/ 63857 w 127714"/>
              <a:gd name="connsiteY2" fmla="*/ 106967 h 125516"/>
              <a:gd name="connsiteX3" fmla="*/ 18874 w 127714"/>
              <a:gd name="connsiteY3" fmla="*/ 62758 h 125516"/>
              <a:gd name="connsiteX4" fmla="*/ 63857 w 127714"/>
              <a:gd name="connsiteY4" fmla="*/ 18549 h 125516"/>
              <a:gd name="connsiteX5" fmla="*/ 63857 w 127714"/>
              <a:gd name="connsiteY5" fmla="*/ 0 h 125516"/>
              <a:gd name="connsiteX6" fmla="*/ 0 w 127714"/>
              <a:gd name="connsiteY6" fmla="*/ 62758 h 125516"/>
              <a:gd name="connsiteX7" fmla="*/ 63857 w 127714"/>
              <a:gd name="connsiteY7" fmla="*/ 125516 h 125516"/>
              <a:gd name="connsiteX8" fmla="*/ 127714 w 127714"/>
              <a:gd name="connsiteY8" fmla="*/ 62758 h 125516"/>
              <a:gd name="connsiteX9" fmla="*/ 63857 w 127714"/>
              <a:gd name="connsiteY9" fmla="*/ 0 h 12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5516">
                <a:moveTo>
                  <a:pt x="63857" y="18549"/>
                </a:moveTo>
                <a:cubicBezTo>
                  <a:pt x="88700" y="18549"/>
                  <a:pt x="108840" y="38342"/>
                  <a:pt x="108840" y="62758"/>
                </a:cubicBezTo>
                <a:cubicBezTo>
                  <a:pt x="108840" y="87174"/>
                  <a:pt x="88700" y="106967"/>
                  <a:pt x="63857" y="106967"/>
                </a:cubicBezTo>
                <a:cubicBezTo>
                  <a:pt x="39014" y="106967"/>
                  <a:pt x="18874" y="87174"/>
                  <a:pt x="18874" y="62758"/>
                </a:cubicBezTo>
                <a:cubicBezTo>
                  <a:pt x="18898" y="38352"/>
                  <a:pt x="39024" y="18573"/>
                  <a:pt x="63857" y="18549"/>
                </a:cubicBezTo>
                <a:moveTo>
                  <a:pt x="63857" y="0"/>
                </a:moveTo>
                <a:cubicBezTo>
                  <a:pt x="28590" y="0"/>
                  <a:pt x="0" y="28098"/>
                  <a:pt x="0" y="62758"/>
                </a:cubicBezTo>
                <a:cubicBezTo>
                  <a:pt x="0" y="97418"/>
                  <a:pt x="28590" y="125516"/>
                  <a:pt x="63857" y="125516"/>
                </a:cubicBezTo>
                <a:cubicBezTo>
                  <a:pt x="99124" y="125516"/>
                  <a:pt x="127714" y="97418"/>
                  <a:pt x="127714" y="62758"/>
                </a:cubicBezTo>
                <a:cubicBezTo>
                  <a:pt x="127714" y="28098"/>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2" name="CasellaDiTesto 21">
            <a:extLst>
              <a:ext uri="{FF2B5EF4-FFF2-40B4-BE49-F238E27FC236}">
                <a16:creationId xmlns:a16="http://schemas.microsoft.com/office/drawing/2014/main" id="{2F616B1C-CFEE-F537-48C7-9776F3815D02}"/>
              </a:ext>
            </a:extLst>
          </p:cNvPr>
          <p:cNvSpPr txBox="1"/>
          <p:nvPr/>
        </p:nvSpPr>
        <p:spPr>
          <a:xfrm>
            <a:off x="6096000" y="3757351"/>
            <a:ext cx="5575448" cy="2062103"/>
          </a:xfrm>
          <a:prstGeom prst="rect">
            <a:avLst/>
          </a:prstGeom>
          <a:noFill/>
        </p:spPr>
        <p:txBody>
          <a:bodyPr wrap="square">
            <a:spAutoFit/>
          </a:bodyPr>
          <a:lstStyle/>
          <a:p>
            <a:pPr marL="0" indent="0">
              <a:buNone/>
            </a:pPr>
            <a:r>
              <a:rPr lang="it-IT" sz="1600" b="1" i="1" dirty="0">
                <a:solidFill>
                  <a:schemeClr val="accent2">
                    <a:lumMod val="75000"/>
                  </a:schemeClr>
                </a:solidFill>
              </a:rPr>
              <a:t>«lo scrittore sintetico si costituisce e si crea un lettore come deve essere, non se lo pensa morto e passivo, ma vivo e reattivo. Ciò che ha trovato fa sì che si svolga gradualmente dinanzi agli occhi del suo autore o addirittura spinge il lettore a trovare egli stesso quell’invenzione. Lo scrittore sintetico non vuole esercitare un’azione determinata, ma entra con lui nella sacra relazione della più intima </a:t>
            </a:r>
            <a:r>
              <a:rPr lang="it-IT" sz="1600" b="1" i="1" dirty="0" err="1">
                <a:solidFill>
                  <a:schemeClr val="accent2">
                    <a:lumMod val="75000"/>
                  </a:schemeClr>
                </a:solidFill>
              </a:rPr>
              <a:t>sinfilosofia</a:t>
            </a:r>
            <a:r>
              <a:rPr lang="it-IT" sz="1600" b="1" i="1" dirty="0">
                <a:solidFill>
                  <a:schemeClr val="accent2">
                    <a:lumMod val="75000"/>
                  </a:schemeClr>
                </a:solidFill>
              </a:rPr>
              <a:t> o </a:t>
            </a:r>
            <a:r>
              <a:rPr lang="it-IT" sz="1600" b="1" i="1" dirty="0" err="1">
                <a:solidFill>
                  <a:schemeClr val="accent2">
                    <a:lumMod val="75000"/>
                  </a:schemeClr>
                </a:solidFill>
              </a:rPr>
              <a:t>sinpoesia</a:t>
            </a:r>
            <a:r>
              <a:rPr lang="it-IT" sz="1600" b="1" i="1" dirty="0">
                <a:solidFill>
                  <a:schemeClr val="accent2">
                    <a:lumMod val="75000"/>
                  </a:schemeClr>
                </a:solidFill>
              </a:rPr>
              <a:t>».</a:t>
            </a:r>
            <a:endParaRPr lang="it-IT" sz="1600" b="1" dirty="0">
              <a:solidFill>
                <a:schemeClr val="accent2">
                  <a:lumMod val="75000"/>
                </a:schemeClr>
              </a:solidFill>
            </a:endParaRPr>
          </a:p>
        </p:txBody>
      </p:sp>
      <p:sp>
        <p:nvSpPr>
          <p:cNvPr id="26" name="CasellaDiTesto 25">
            <a:extLst>
              <a:ext uri="{FF2B5EF4-FFF2-40B4-BE49-F238E27FC236}">
                <a16:creationId xmlns:a16="http://schemas.microsoft.com/office/drawing/2014/main" id="{A3706A5A-6E5C-9EB7-BFE2-7C5E214CA6E9}"/>
              </a:ext>
            </a:extLst>
          </p:cNvPr>
          <p:cNvSpPr txBox="1"/>
          <p:nvPr/>
        </p:nvSpPr>
        <p:spPr>
          <a:xfrm>
            <a:off x="6012293" y="1956458"/>
            <a:ext cx="5659155" cy="830997"/>
          </a:xfrm>
          <a:prstGeom prst="rect">
            <a:avLst/>
          </a:prstGeom>
          <a:noFill/>
        </p:spPr>
        <p:txBody>
          <a:bodyPr wrap="square">
            <a:spAutoFit/>
          </a:bodyPr>
          <a:lstStyle/>
          <a:p>
            <a:pPr marL="0" indent="0">
              <a:buNone/>
            </a:pPr>
            <a:r>
              <a:rPr lang="it-IT" sz="1600" b="1" dirty="0">
                <a:solidFill>
                  <a:schemeClr val="accent2">
                    <a:lumMod val="75000"/>
                  </a:schemeClr>
                </a:solidFill>
              </a:rPr>
              <a:t>«Lo scrittore analitico osserva il lettore quale è, poi fa il suo calcolo e infine appresta le sue macchine per avere su di lui l’effetto voluto»</a:t>
            </a:r>
          </a:p>
        </p:txBody>
      </p:sp>
    </p:spTree>
    <p:extLst>
      <p:ext uri="{BB962C8B-B14F-4D97-AF65-F5344CB8AC3E}">
        <p14:creationId xmlns:p14="http://schemas.microsoft.com/office/powerpoint/2010/main" val="201352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78043" y="590062"/>
            <a:ext cx="5309140" cy="283893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1" i="0" kern="1200" cap="all" baseline="0" dirty="0">
                <a:solidFill>
                  <a:schemeClr val="bg1"/>
                </a:solidFill>
                <a:latin typeface="+mj-lt"/>
                <a:ea typeface="+mj-ea"/>
                <a:cs typeface="+mj-cs"/>
              </a:rPr>
              <a:t>Le temperature </a:t>
            </a:r>
            <a:r>
              <a:rPr lang="en-US" sz="4200" b="1" i="0" kern="1200" cap="all" baseline="0" dirty="0" err="1">
                <a:solidFill>
                  <a:schemeClr val="bg1"/>
                </a:solidFill>
                <a:latin typeface="+mj-lt"/>
                <a:ea typeface="+mj-ea"/>
                <a:cs typeface="+mj-cs"/>
              </a:rPr>
              <a:t>della</a:t>
            </a:r>
            <a:r>
              <a:rPr lang="en-US" sz="4200" b="1" i="0" kern="1200" cap="all" baseline="0" dirty="0">
                <a:solidFill>
                  <a:schemeClr val="bg1"/>
                </a:solidFill>
                <a:latin typeface="+mj-lt"/>
                <a:ea typeface="+mj-ea"/>
                <a:cs typeface="+mj-cs"/>
              </a:rPr>
              <a:t> </a:t>
            </a:r>
            <a:r>
              <a:rPr lang="en-US" sz="4200" b="1" i="0" kern="1200" cap="all" baseline="0" dirty="0" err="1">
                <a:solidFill>
                  <a:schemeClr val="bg1"/>
                </a:solidFill>
                <a:latin typeface="+mj-lt"/>
                <a:ea typeface="+mj-ea"/>
                <a:cs typeface="+mj-cs"/>
              </a:rPr>
              <a:t>politica</a:t>
            </a:r>
            <a:r>
              <a:rPr lang="en-US" sz="4200" b="1" i="0" kern="1200" cap="all" baseline="0" dirty="0">
                <a:solidFill>
                  <a:schemeClr val="bg1"/>
                </a:solidFill>
                <a:latin typeface="+mj-lt"/>
                <a:ea typeface="+mj-ea"/>
                <a:cs typeface="+mj-cs"/>
              </a:rPr>
              <a:t>: lo </a:t>
            </a:r>
            <a:r>
              <a:rPr lang="en-US" sz="4200" b="1" i="0" kern="1200" cap="all" baseline="0" dirty="0" err="1">
                <a:solidFill>
                  <a:schemeClr val="bg1"/>
                </a:solidFill>
                <a:latin typeface="+mj-lt"/>
                <a:ea typeface="+mj-ea"/>
                <a:cs typeface="+mj-cs"/>
              </a:rPr>
              <a:t>sceriffo</a:t>
            </a:r>
            <a:r>
              <a:rPr lang="en-US" sz="4200" b="1" i="0" kern="1200" cap="all" baseline="0" dirty="0">
                <a:solidFill>
                  <a:schemeClr val="bg1"/>
                </a:solidFill>
                <a:latin typeface="+mj-lt"/>
                <a:ea typeface="+mj-ea"/>
                <a:cs typeface="+mj-cs"/>
              </a:rPr>
              <a:t> e </a:t>
            </a:r>
            <a:r>
              <a:rPr lang="en-US" sz="4200" b="1" i="0" kern="1200" cap="all" baseline="0" dirty="0" err="1">
                <a:solidFill>
                  <a:schemeClr val="bg1"/>
                </a:solidFill>
                <a:latin typeface="+mj-lt"/>
                <a:ea typeface="+mj-ea"/>
                <a:cs typeface="+mj-cs"/>
              </a:rPr>
              <a:t>l’avvocato</a:t>
            </a:r>
            <a:endParaRPr lang="en-US" sz="4200" b="1" i="0" kern="1200" cap="all" baseline="0" dirty="0">
              <a:solidFill>
                <a:schemeClr val="bg1"/>
              </a:solidFill>
              <a:latin typeface="+mj-lt"/>
              <a:ea typeface="+mj-ea"/>
              <a:cs typeface="+mj-cs"/>
            </a:endParaRPr>
          </a:p>
          <a:p>
            <a:pPr>
              <a:lnSpc>
                <a:spcPct val="90000"/>
              </a:lnSpc>
              <a:spcBef>
                <a:spcPct val="0"/>
              </a:spcBef>
              <a:spcAft>
                <a:spcPts val="600"/>
              </a:spcAft>
            </a:pPr>
            <a:endParaRPr lang="en-US" sz="4200" b="1" i="0" kern="1200" cap="all" baseline="0" dirty="0">
              <a:solidFill>
                <a:schemeClr val="bg1"/>
              </a:solidFill>
              <a:latin typeface="+mj-lt"/>
              <a:ea typeface="+mj-ea"/>
              <a:cs typeface="+mj-cs"/>
            </a:endParaRPr>
          </a:p>
        </p:txBody>
      </p:sp>
      <p:sp>
        <p:nvSpPr>
          <p:cNvPr id="1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0836425" y="5436655"/>
            <a:ext cx="151536" cy="151536"/>
          </a:xfrm>
          <a:prstGeom prst="rect">
            <a:avLst/>
          </a:prstGeom>
        </p:spPr>
      </p:pic>
      <p:pic>
        <p:nvPicPr>
          <p:cNvPr id="26" name="Graphic 25">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5175" y="5896734"/>
            <a:ext cx="108625" cy="108625"/>
          </a:xfrm>
          <a:prstGeom prst="rect">
            <a:avLst/>
          </a:prstGeom>
        </p:spPr>
      </p:pic>
      <p:pic>
        <p:nvPicPr>
          <p:cNvPr id="28" name="Graphic 27">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554288" y="6038004"/>
            <a:ext cx="95759" cy="95759"/>
          </a:xfrm>
          <a:prstGeom prst="rect">
            <a:avLst/>
          </a:prstGeom>
        </p:spPr>
      </p:pic>
      <p:pic>
        <p:nvPicPr>
          <p:cNvPr id="6" name="Picture 5"/>
          <p:cNvPicPr>
            <a:picLocks noChangeAspect="1"/>
          </p:cNvPicPr>
          <p:nvPr/>
        </p:nvPicPr>
        <p:blipFill rotWithShape="1">
          <a:blip r:embed="rId8"/>
          <a:srcRect l="17212" r="2" b="2"/>
          <a:stretch/>
        </p:blipFill>
        <p:spPr>
          <a:xfrm>
            <a:off x="6740358" y="1606411"/>
            <a:ext cx="5451642" cy="5251590"/>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spTree>
    <p:extLst>
      <p:ext uri="{BB962C8B-B14F-4D97-AF65-F5344CB8AC3E}">
        <p14:creationId xmlns:p14="http://schemas.microsoft.com/office/powerpoint/2010/main" val="14556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25A72012-FE6D-AA40-9037-8CA4130234B4}"/>
              </a:ext>
            </a:extLst>
          </p:cNvPr>
          <p:cNvSpPr txBox="1"/>
          <p:nvPr/>
        </p:nvSpPr>
        <p:spPr>
          <a:xfrm>
            <a:off x="6392583" y="501651"/>
            <a:ext cx="4414848" cy="171625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b="1" kern="1200">
                <a:solidFill>
                  <a:schemeClr val="tx1"/>
                </a:solidFill>
                <a:latin typeface="+mj-lt"/>
                <a:ea typeface="+mj-ea"/>
                <a:cs typeface="+mj-cs"/>
              </a:rPr>
              <a:t>NARCISO COME NARCOSI</a:t>
            </a:r>
          </a:p>
        </p:txBody>
      </p:sp>
      <p:sp>
        <p:nvSpPr>
          <p:cNvPr id="40" name="Rectangle 3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3">
            <a:extLst>
              <a:ext uri="{FF2B5EF4-FFF2-40B4-BE49-F238E27FC236}">
                <a16:creationId xmlns:a16="http://schemas.microsoft.com/office/drawing/2014/main" id="{8FF825EB-E860-0449-85C5-4B5BBDFC9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00"/>
          <a:stretch/>
        </p:blipFill>
        <p:spPr bwMode="auto">
          <a:xfrm>
            <a:off x="279143" y="299509"/>
            <a:ext cx="5221625" cy="6258983"/>
          </a:xfrm>
          <a:prstGeom prst="rect">
            <a:avLst/>
          </a:prstGeom>
          <a:noFill/>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6392583" y="2645922"/>
            <a:ext cx="4914433" cy="3710427"/>
          </a:xfrm>
          <a:prstGeom prst="rect">
            <a:avLst/>
          </a:prstGeom>
        </p:spPr>
        <p:txBody>
          <a:bodyPr vert="horz" lIns="91440" tIns="45720" rIns="91440" bIns="45720" rtlCol="0" anchor="t">
            <a:normAutofit/>
          </a:bodyPr>
          <a:lstStyle/>
          <a:p>
            <a:pPr>
              <a:lnSpc>
                <a:spcPct val="90000"/>
              </a:lnSpc>
              <a:spcBef>
                <a:spcPct val="0"/>
              </a:spcBef>
            </a:pPr>
            <a:r>
              <a:rPr lang="it-IT" altLang="it-IT" sz="1600" dirty="0"/>
              <a:t>Il mito greco di Narciso riguarda un determinato aspetto dell’esperienza umana, come dimostra la provenienza del nome stesso dal greco </a:t>
            </a:r>
            <a:r>
              <a:rPr lang="it-IT" altLang="it-IT" sz="1600" i="1" dirty="0" err="1"/>
              <a:t>narcosis</a:t>
            </a:r>
            <a:r>
              <a:rPr lang="it-IT" altLang="it-IT" sz="1600" dirty="0"/>
              <a:t>, che significa torpore. Il giovane Narciso scambiò la propria immagine riflessa nell’acqua per un’altra persona e quest’estensione speculare di se stesso attutì le sue percezioni fino a fare di lui il </a:t>
            </a:r>
            <a:r>
              <a:rPr lang="it-IT" altLang="it-IT" sz="1600" i="1" dirty="0"/>
              <a:t>servomeccanismo</a:t>
            </a:r>
            <a:r>
              <a:rPr lang="it-IT" altLang="it-IT" sz="1600" dirty="0"/>
              <a:t> della propria immagine estesa. Narciso era intorpidito. </a:t>
            </a:r>
            <a:r>
              <a:rPr lang="it-IT" altLang="it-IT" sz="1600" u="sng" dirty="0"/>
              <a:t>Si era conformato all’estensione di se stesso divenendo così un circuito chiuso. </a:t>
            </a:r>
            <a:r>
              <a:rPr lang="it-IT" altLang="it-IT" sz="1600" dirty="0"/>
              <a:t>[…] Il senso di questo mito è che gli esseri umani sono soggetti all’immediato fascino di ogni estensione di sé, riprodotta in un materiale diverso da quello stesso di cui sono fatti. </a:t>
            </a:r>
          </a:p>
          <a:p>
            <a:pPr>
              <a:lnSpc>
                <a:spcPct val="90000"/>
              </a:lnSpc>
              <a:spcBef>
                <a:spcPct val="0"/>
              </a:spcBef>
            </a:pPr>
            <a:r>
              <a:rPr lang="it-IT" altLang="it-IT" sz="1600" dirty="0"/>
              <a:t>Sul piano fisiologico, l’uomo è perpetuamente modificato dall’uso normale della tecnologia, o del proprio corpo esteso, e trova a sua volta modi sempre nuovi per modificarla. […] </a:t>
            </a:r>
          </a:p>
          <a:p>
            <a:pPr indent="-228600">
              <a:lnSpc>
                <a:spcPct val="90000"/>
              </a:lnSpc>
              <a:spcBef>
                <a:spcPct val="0"/>
              </a:spcBef>
              <a:spcAft>
                <a:spcPts val="600"/>
              </a:spcAft>
              <a:buFont typeface="Arial" panose="020B0604020202020204" pitchFamily="34" charset="0"/>
              <a:buChar char="•"/>
            </a:pPr>
            <a:endParaRPr lang="en-US" sz="1300" b="1" i="0" cap="all" baseline="0" dirty="0"/>
          </a:p>
        </p:txBody>
      </p:sp>
      <p:cxnSp>
        <p:nvCxnSpPr>
          <p:cNvPr id="4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388267"/>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325</TotalTime>
  <Words>1825</Words>
  <Application>Microsoft Macintosh PowerPoint</Application>
  <PresentationFormat>Widescreen</PresentationFormat>
  <Paragraphs>106</Paragraphs>
  <Slides>19</Slides>
  <Notes>0</Notes>
  <HiddenSlides>0</HiddenSlides>
  <MMClips>1</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Calibri</vt:lpstr>
      <vt:lpstr>Gill Sans MT</vt:lpstr>
      <vt:lpstr>Gill Sans Nova</vt:lpstr>
      <vt:lpstr>Univers</vt:lpstr>
      <vt:lpstr>GradientVTI</vt:lpstr>
      <vt:lpstr>Presentazione standard di PowerPoint</vt:lpstr>
      <vt:lpstr>Presentazione standard di PowerPoint</vt:lpstr>
      <vt:lpstr>Indistinguibilità tra soggetto e medium</vt:lpstr>
      <vt:lpstr>Presentazione standard di PowerPoint</vt:lpstr>
      <vt:lpstr>Presentazione standard di PowerPoint</vt:lpstr>
      <vt:lpstr>Media Caldi VS Media Freddi</vt:lpstr>
      <vt:lpstr>Presentazione standard di PowerPoint</vt:lpstr>
      <vt:lpstr>Presentazione standard di PowerPoint</vt:lpstr>
      <vt:lpstr>Presentazione standard di PowerPoint</vt:lpstr>
      <vt:lpstr>Presentazione standard di PowerPoint</vt:lpstr>
      <vt:lpstr>McLuhan</vt:lpstr>
      <vt:lpstr>Televisione e superamento del senso del luogo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Harol Innis</dc:title>
  <dc:creator>TITO VAGNI</dc:creator>
  <cp:lastModifiedBy>TITO VAGNI</cp:lastModifiedBy>
  <cp:revision>10</cp:revision>
  <dcterms:created xsi:type="dcterms:W3CDTF">2020-11-09T08:52:40Z</dcterms:created>
  <dcterms:modified xsi:type="dcterms:W3CDTF">2023-11-07T09:46:51Z</dcterms:modified>
</cp:coreProperties>
</file>