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2" r:id="rId2"/>
  </p:sldMasterIdLst>
  <p:sldIdLst>
    <p:sldId id="288" r:id="rId3"/>
    <p:sldId id="269" r:id="rId4"/>
    <p:sldId id="289" r:id="rId5"/>
    <p:sldId id="292" r:id="rId6"/>
    <p:sldId id="290" r:id="rId7"/>
    <p:sldId id="291" r:id="rId8"/>
    <p:sldId id="293" r:id="rId9"/>
    <p:sldId id="294" r:id="rId10"/>
    <p:sldId id="295" r:id="rId11"/>
    <p:sldId id="296" r:id="rId12"/>
    <p:sldId id="298" r:id="rId13"/>
    <p:sldId id="29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5IPmQoGDL76tFVlKGQq6Q==" hashData="poyBujXy9j+wkKzgC/7+qV7t+B0lJosYu1xm73Sqw1pMLd+LiPrjcNUdTqAPyhxpRQiVvvz4wFiEMoVGYG8Mm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6154"/>
  </p:normalViewPr>
  <p:slideViewPr>
    <p:cSldViewPr snapToGrid="0">
      <p:cViewPr varScale="1">
        <p:scale>
          <a:sx n="122" d="100"/>
          <a:sy n="122" d="100"/>
        </p:scale>
        <p:origin x="25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5397E-40C5-45E7-BB2E-FA7CF6C0294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DF918A9-AA21-493F-B38E-F1F65817078C}">
      <dgm:prSet/>
      <dgm:spPr/>
      <dgm:t>
        <a:bodyPr/>
        <a:lstStyle/>
        <a:p>
          <a:r>
            <a:rPr lang="en-US" b="1" i="0" baseline="0"/>
            <a:t>Disinteressata</a:t>
          </a:r>
          <a:endParaRPr lang="en-US"/>
        </a:p>
      </dgm:t>
    </dgm:pt>
    <dgm:pt modelId="{D010C7C0-57BC-4767-9E20-DF3B70D15D11}" type="parTrans" cxnId="{2FC77BEE-F347-439C-BEBA-CE8513E2CE36}">
      <dgm:prSet/>
      <dgm:spPr/>
      <dgm:t>
        <a:bodyPr/>
        <a:lstStyle/>
        <a:p>
          <a:endParaRPr lang="en-US"/>
        </a:p>
      </dgm:t>
    </dgm:pt>
    <dgm:pt modelId="{BA522C49-A6BE-4285-A40D-095C63801AD5}" type="sibTrans" cxnId="{2FC77BEE-F347-439C-BEBA-CE8513E2CE36}">
      <dgm:prSet/>
      <dgm:spPr/>
      <dgm:t>
        <a:bodyPr/>
        <a:lstStyle/>
        <a:p>
          <a:endParaRPr lang="en-US"/>
        </a:p>
      </dgm:t>
    </dgm:pt>
    <dgm:pt modelId="{7BBC08DE-93D9-4FE7-975F-2129D8F2C775}">
      <dgm:prSet/>
      <dgm:spPr/>
      <dgm:t>
        <a:bodyPr/>
        <a:lstStyle/>
        <a:p>
          <a:r>
            <a:rPr lang="en-US" b="1" i="0" baseline="0"/>
            <a:t>Si rivolge ai soggetti meno esposti (e per questo è efficacie)</a:t>
          </a:r>
          <a:endParaRPr lang="en-US"/>
        </a:p>
      </dgm:t>
    </dgm:pt>
    <dgm:pt modelId="{EBC704CA-0AF6-4611-86FD-2689EEEBDA20}" type="parTrans" cxnId="{62FDD538-E2A3-45E3-9353-A04846C055DA}">
      <dgm:prSet/>
      <dgm:spPr/>
      <dgm:t>
        <a:bodyPr/>
        <a:lstStyle/>
        <a:p>
          <a:endParaRPr lang="en-US"/>
        </a:p>
      </dgm:t>
    </dgm:pt>
    <dgm:pt modelId="{CA000D8E-3007-414B-B3CB-5F14390C1D04}" type="sibTrans" cxnId="{62FDD538-E2A3-45E3-9353-A04846C055DA}">
      <dgm:prSet/>
      <dgm:spPr/>
      <dgm:t>
        <a:bodyPr/>
        <a:lstStyle/>
        <a:p>
          <a:endParaRPr lang="en-US"/>
        </a:p>
      </dgm:t>
    </dgm:pt>
    <dgm:pt modelId="{D4BF6318-4994-4950-BB9C-F299F102DC53}">
      <dgm:prSet/>
      <dgm:spPr/>
      <dgm:t>
        <a:bodyPr/>
        <a:lstStyle/>
        <a:p>
          <a:r>
            <a:rPr lang="en-US" b="1" i="0" baseline="0"/>
            <a:t>Flessibile rispetto alle esigenze del destinatario</a:t>
          </a:r>
          <a:endParaRPr lang="en-US"/>
        </a:p>
      </dgm:t>
    </dgm:pt>
    <dgm:pt modelId="{13C6218E-5C80-46D9-9036-122ED1B50C97}" type="parTrans" cxnId="{8039F58E-39A7-4746-AED5-1010F26874F0}">
      <dgm:prSet/>
      <dgm:spPr/>
      <dgm:t>
        <a:bodyPr/>
        <a:lstStyle/>
        <a:p>
          <a:endParaRPr lang="en-US"/>
        </a:p>
      </dgm:t>
    </dgm:pt>
    <dgm:pt modelId="{9FC716DA-16B9-4B59-BC2C-064D21FCB3AE}" type="sibTrans" cxnId="{8039F58E-39A7-4746-AED5-1010F26874F0}">
      <dgm:prSet/>
      <dgm:spPr/>
      <dgm:t>
        <a:bodyPr/>
        <a:lstStyle/>
        <a:p>
          <a:endParaRPr lang="en-US"/>
        </a:p>
      </dgm:t>
    </dgm:pt>
    <dgm:pt modelId="{0B46F86B-E5F4-45BD-9757-52D17BB742E3}">
      <dgm:prSet/>
      <dgm:spPr/>
      <dgm:t>
        <a:bodyPr/>
        <a:lstStyle/>
        <a:p>
          <a:r>
            <a:rPr lang="en-US" b="1" i="0" baseline="0"/>
            <a:t>Credibile</a:t>
          </a:r>
          <a:endParaRPr lang="en-US"/>
        </a:p>
      </dgm:t>
    </dgm:pt>
    <dgm:pt modelId="{3CD693D0-5845-46C1-8F33-DB04251F3163}" type="parTrans" cxnId="{9F4FAC5B-882B-481C-8A80-C9A031B49081}">
      <dgm:prSet/>
      <dgm:spPr/>
      <dgm:t>
        <a:bodyPr/>
        <a:lstStyle/>
        <a:p>
          <a:endParaRPr lang="en-US"/>
        </a:p>
      </dgm:t>
    </dgm:pt>
    <dgm:pt modelId="{60AAF4CC-B912-4720-B910-6863E607F6C5}" type="sibTrans" cxnId="{9F4FAC5B-882B-481C-8A80-C9A031B49081}">
      <dgm:prSet/>
      <dgm:spPr/>
      <dgm:t>
        <a:bodyPr/>
        <a:lstStyle/>
        <a:p>
          <a:endParaRPr lang="en-US"/>
        </a:p>
      </dgm:t>
    </dgm:pt>
    <dgm:pt modelId="{01D71FFB-3B95-1041-B4E5-B30703BAA218}" type="pres">
      <dgm:prSet presAssocID="{35C5397E-40C5-45E7-BB2E-FA7CF6C029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EFCC4F6-3A58-B24E-87A2-DA9FB7F7BB4E}" type="pres">
      <dgm:prSet presAssocID="{7DF918A9-AA21-493F-B38E-F1F65817078C}" presName="hierRoot1" presStyleCnt="0">
        <dgm:presLayoutVars>
          <dgm:hierBranch val="init"/>
        </dgm:presLayoutVars>
      </dgm:prSet>
      <dgm:spPr/>
    </dgm:pt>
    <dgm:pt modelId="{58079FCF-2679-7243-9E95-34DE112689E9}" type="pres">
      <dgm:prSet presAssocID="{7DF918A9-AA21-493F-B38E-F1F65817078C}" presName="rootComposite1" presStyleCnt="0"/>
      <dgm:spPr/>
    </dgm:pt>
    <dgm:pt modelId="{1A37F6DB-21DC-3046-B3B9-C79D1E1CE685}" type="pres">
      <dgm:prSet presAssocID="{7DF918A9-AA21-493F-B38E-F1F65817078C}" presName="rootText1" presStyleLbl="node0" presStyleIdx="0" presStyleCnt="4">
        <dgm:presLayoutVars>
          <dgm:chPref val="3"/>
        </dgm:presLayoutVars>
      </dgm:prSet>
      <dgm:spPr/>
    </dgm:pt>
    <dgm:pt modelId="{BBCDA46E-BF45-4D45-8DE5-D4EF74A97762}" type="pres">
      <dgm:prSet presAssocID="{7DF918A9-AA21-493F-B38E-F1F65817078C}" presName="rootConnector1" presStyleLbl="node1" presStyleIdx="0" presStyleCnt="0"/>
      <dgm:spPr/>
    </dgm:pt>
    <dgm:pt modelId="{3D889E15-722E-3C47-822F-23708B0CA07C}" type="pres">
      <dgm:prSet presAssocID="{7DF918A9-AA21-493F-B38E-F1F65817078C}" presName="hierChild2" presStyleCnt="0"/>
      <dgm:spPr/>
    </dgm:pt>
    <dgm:pt modelId="{A46DAB6E-4683-5349-8261-C2A5ED94450F}" type="pres">
      <dgm:prSet presAssocID="{7DF918A9-AA21-493F-B38E-F1F65817078C}" presName="hierChild3" presStyleCnt="0"/>
      <dgm:spPr/>
    </dgm:pt>
    <dgm:pt modelId="{16BCE5A8-C00D-D448-A3A2-AA98A64B3E76}" type="pres">
      <dgm:prSet presAssocID="{7BBC08DE-93D9-4FE7-975F-2129D8F2C775}" presName="hierRoot1" presStyleCnt="0">
        <dgm:presLayoutVars>
          <dgm:hierBranch val="init"/>
        </dgm:presLayoutVars>
      </dgm:prSet>
      <dgm:spPr/>
    </dgm:pt>
    <dgm:pt modelId="{2C876164-43EE-B240-A826-1188EE9A428B}" type="pres">
      <dgm:prSet presAssocID="{7BBC08DE-93D9-4FE7-975F-2129D8F2C775}" presName="rootComposite1" presStyleCnt="0"/>
      <dgm:spPr/>
    </dgm:pt>
    <dgm:pt modelId="{8CEAC0F3-EDD1-FD4C-A80E-12801ECA7E3C}" type="pres">
      <dgm:prSet presAssocID="{7BBC08DE-93D9-4FE7-975F-2129D8F2C775}" presName="rootText1" presStyleLbl="node0" presStyleIdx="1" presStyleCnt="4">
        <dgm:presLayoutVars>
          <dgm:chPref val="3"/>
        </dgm:presLayoutVars>
      </dgm:prSet>
      <dgm:spPr/>
    </dgm:pt>
    <dgm:pt modelId="{E10832FD-0C37-E64F-9E40-AE015BB63C17}" type="pres">
      <dgm:prSet presAssocID="{7BBC08DE-93D9-4FE7-975F-2129D8F2C775}" presName="rootConnector1" presStyleLbl="node1" presStyleIdx="0" presStyleCnt="0"/>
      <dgm:spPr/>
    </dgm:pt>
    <dgm:pt modelId="{6F5DF92D-9BD8-2A4E-A5CC-958CA40B9BF0}" type="pres">
      <dgm:prSet presAssocID="{7BBC08DE-93D9-4FE7-975F-2129D8F2C775}" presName="hierChild2" presStyleCnt="0"/>
      <dgm:spPr/>
    </dgm:pt>
    <dgm:pt modelId="{B97F4F52-3953-A343-81D6-60C91326EC0A}" type="pres">
      <dgm:prSet presAssocID="{7BBC08DE-93D9-4FE7-975F-2129D8F2C775}" presName="hierChild3" presStyleCnt="0"/>
      <dgm:spPr/>
    </dgm:pt>
    <dgm:pt modelId="{00EB836A-4502-A248-9495-41B90435E17F}" type="pres">
      <dgm:prSet presAssocID="{D4BF6318-4994-4950-BB9C-F299F102DC53}" presName="hierRoot1" presStyleCnt="0">
        <dgm:presLayoutVars>
          <dgm:hierBranch val="init"/>
        </dgm:presLayoutVars>
      </dgm:prSet>
      <dgm:spPr/>
    </dgm:pt>
    <dgm:pt modelId="{7BC6B1D1-9D1E-AB44-A857-E4233D71DA0C}" type="pres">
      <dgm:prSet presAssocID="{D4BF6318-4994-4950-BB9C-F299F102DC53}" presName="rootComposite1" presStyleCnt="0"/>
      <dgm:spPr/>
    </dgm:pt>
    <dgm:pt modelId="{FB4D5A6A-4AC8-7C48-8117-2F5005ADCFE2}" type="pres">
      <dgm:prSet presAssocID="{D4BF6318-4994-4950-BB9C-F299F102DC53}" presName="rootText1" presStyleLbl="node0" presStyleIdx="2" presStyleCnt="4">
        <dgm:presLayoutVars>
          <dgm:chPref val="3"/>
        </dgm:presLayoutVars>
      </dgm:prSet>
      <dgm:spPr/>
    </dgm:pt>
    <dgm:pt modelId="{8DA44881-216F-4F4C-8676-CF3386DE7825}" type="pres">
      <dgm:prSet presAssocID="{D4BF6318-4994-4950-BB9C-F299F102DC53}" presName="rootConnector1" presStyleLbl="node1" presStyleIdx="0" presStyleCnt="0"/>
      <dgm:spPr/>
    </dgm:pt>
    <dgm:pt modelId="{8403B6F3-89F5-1A40-ACC7-6C783C283719}" type="pres">
      <dgm:prSet presAssocID="{D4BF6318-4994-4950-BB9C-F299F102DC53}" presName="hierChild2" presStyleCnt="0"/>
      <dgm:spPr/>
    </dgm:pt>
    <dgm:pt modelId="{8CD2698A-AF76-BB47-BFE4-D27CD8056E3B}" type="pres">
      <dgm:prSet presAssocID="{D4BF6318-4994-4950-BB9C-F299F102DC53}" presName="hierChild3" presStyleCnt="0"/>
      <dgm:spPr/>
    </dgm:pt>
    <dgm:pt modelId="{2E13DAC1-DF64-E742-AAA2-3302A0405306}" type="pres">
      <dgm:prSet presAssocID="{0B46F86B-E5F4-45BD-9757-52D17BB742E3}" presName="hierRoot1" presStyleCnt="0">
        <dgm:presLayoutVars>
          <dgm:hierBranch val="init"/>
        </dgm:presLayoutVars>
      </dgm:prSet>
      <dgm:spPr/>
    </dgm:pt>
    <dgm:pt modelId="{FB3440DD-9FA6-394D-8138-73C0CD62CCBF}" type="pres">
      <dgm:prSet presAssocID="{0B46F86B-E5F4-45BD-9757-52D17BB742E3}" presName="rootComposite1" presStyleCnt="0"/>
      <dgm:spPr/>
    </dgm:pt>
    <dgm:pt modelId="{F58F5C8E-E191-6B4B-8DE7-2F08BDCE0C0D}" type="pres">
      <dgm:prSet presAssocID="{0B46F86B-E5F4-45BD-9757-52D17BB742E3}" presName="rootText1" presStyleLbl="node0" presStyleIdx="3" presStyleCnt="4">
        <dgm:presLayoutVars>
          <dgm:chPref val="3"/>
        </dgm:presLayoutVars>
      </dgm:prSet>
      <dgm:spPr/>
    </dgm:pt>
    <dgm:pt modelId="{62632015-9082-9946-8030-2F5F59A0BEA8}" type="pres">
      <dgm:prSet presAssocID="{0B46F86B-E5F4-45BD-9757-52D17BB742E3}" presName="rootConnector1" presStyleLbl="node1" presStyleIdx="0" presStyleCnt="0"/>
      <dgm:spPr/>
    </dgm:pt>
    <dgm:pt modelId="{F38D9F6E-CF8F-964C-A3C1-061F1D6F2326}" type="pres">
      <dgm:prSet presAssocID="{0B46F86B-E5F4-45BD-9757-52D17BB742E3}" presName="hierChild2" presStyleCnt="0"/>
      <dgm:spPr/>
    </dgm:pt>
    <dgm:pt modelId="{CB9F0A1B-C8EF-1049-B541-F4FE009298F3}" type="pres">
      <dgm:prSet presAssocID="{0B46F86B-E5F4-45BD-9757-52D17BB742E3}" presName="hierChild3" presStyleCnt="0"/>
      <dgm:spPr/>
    </dgm:pt>
  </dgm:ptLst>
  <dgm:cxnLst>
    <dgm:cxn modelId="{C1734D04-DDC3-3B44-9C3C-5DF7D1CCCEA8}" type="presOf" srcId="{7DF918A9-AA21-493F-B38E-F1F65817078C}" destId="{BBCDA46E-BF45-4D45-8DE5-D4EF74A97762}" srcOrd="1" destOrd="0" presId="urn:microsoft.com/office/officeart/2009/3/layout/HorizontalOrganizationChart"/>
    <dgm:cxn modelId="{62FDD538-E2A3-45E3-9353-A04846C055DA}" srcId="{35C5397E-40C5-45E7-BB2E-FA7CF6C02947}" destId="{7BBC08DE-93D9-4FE7-975F-2129D8F2C775}" srcOrd="1" destOrd="0" parTransId="{EBC704CA-0AF6-4611-86FD-2689EEEBDA20}" sibTransId="{CA000D8E-3007-414B-B3CB-5F14390C1D04}"/>
    <dgm:cxn modelId="{072E9F4A-3A5E-6E4D-B73B-B3DAEC0A9308}" type="presOf" srcId="{7BBC08DE-93D9-4FE7-975F-2129D8F2C775}" destId="{8CEAC0F3-EDD1-FD4C-A80E-12801ECA7E3C}" srcOrd="0" destOrd="0" presId="urn:microsoft.com/office/officeart/2009/3/layout/HorizontalOrganizationChart"/>
    <dgm:cxn modelId="{9F4FAC5B-882B-481C-8A80-C9A031B49081}" srcId="{35C5397E-40C5-45E7-BB2E-FA7CF6C02947}" destId="{0B46F86B-E5F4-45BD-9757-52D17BB742E3}" srcOrd="3" destOrd="0" parTransId="{3CD693D0-5845-46C1-8F33-DB04251F3163}" sibTransId="{60AAF4CC-B912-4720-B910-6863E607F6C5}"/>
    <dgm:cxn modelId="{DD7BC576-D3F0-B048-B480-FEA4388F6C14}" type="presOf" srcId="{35C5397E-40C5-45E7-BB2E-FA7CF6C02947}" destId="{01D71FFB-3B95-1041-B4E5-B30703BAA218}" srcOrd="0" destOrd="0" presId="urn:microsoft.com/office/officeart/2009/3/layout/HorizontalOrganizationChart"/>
    <dgm:cxn modelId="{34BACF79-2AE3-BA46-A007-667EE2A9C79E}" type="presOf" srcId="{0B46F86B-E5F4-45BD-9757-52D17BB742E3}" destId="{62632015-9082-9946-8030-2F5F59A0BEA8}" srcOrd="1" destOrd="0" presId="urn:microsoft.com/office/officeart/2009/3/layout/HorizontalOrganizationChart"/>
    <dgm:cxn modelId="{90EFDE89-2D0D-2746-8DB3-B7CE47D87F76}" type="presOf" srcId="{0B46F86B-E5F4-45BD-9757-52D17BB742E3}" destId="{F58F5C8E-E191-6B4B-8DE7-2F08BDCE0C0D}" srcOrd="0" destOrd="0" presId="urn:microsoft.com/office/officeart/2009/3/layout/HorizontalOrganizationChart"/>
    <dgm:cxn modelId="{C5FEBB8E-C1DD-064C-9B94-5C7A89F2493F}" type="presOf" srcId="{D4BF6318-4994-4950-BB9C-F299F102DC53}" destId="{FB4D5A6A-4AC8-7C48-8117-2F5005ADCFE2}" srcOrd="0" destOrd="0" presId="urn:microsoft.com/office/officeart/2009/3/layout/HorizontalOrganizationChart"/>
    <dgm:cxn modelId="{8039F58E-39A7-4746-AED5-1010F26874F0}" srcId="{35C5397E-40C5-45E7-BB2E-FA7CF6C02947}" destId="{D4BF6318-4994-4950-BB9C-F299F102DC53}" srcOrd="2" destOrd="0" parTransId="{13C6218E-5C80-46D9-9036-122ED1B50C97}" sibTransId="{9FC716DA-16B9-4B59-BC2C-064D21FCB3AE}"/>
    <dgm:cxn modelId="{03D801AD-1A4B-9742-8A5E-C310E879E2C3}" type="presOf" srcId="{7DF918A9-AA21-493F-B38E-F1F65817078C}" destId="{1A37F6DB-21DC-3046-B3B9-C79D1E1CE685}" srcOrd="0" destOrd="0" presId="urn:microsoft.com/office/officeart/2009/3/layout/HorizontalOrganizationChart"/>
    <dgm:cxn modelId="{DBEAA3C0-A728-E94B-A204-96CADFBB67D8}" type="presOf" srcId="{7BBC08DE-93D9-4FE7-975F-2129D8F2C775}" destId="{E10832FD-0C37-E64F-9E40-AE015BB63C17}" srcOrd="1" destOrd="0" presId="urn:microsoft.com/office/officeart/2009/3/layout/HorizontalOrganizationChart"/>
    <dgm:cxn modelId="{64EFD9E9-A8BE-994B-8A0B-9FF940641D6A}" type="presOf" srcId="{D4BF6318-4994-4950-BB9C-F299F102DC53}" destId="{8DA44881-216F-4F4C-8676-CF3386DE7825}" srcOrd="1" destOrd="0" presId="urn:microsoft.com/office/officeart/2009/3/layout/HorizontalOrganizationChart"/>
    <dgm:cxn modelId="{2FC77BEE-F347-439C-BEBA-CE8513E2CE36}" srcId="{35C5397E-40C5-45E7-BB2E-FA7CF6C02947}" destId="{7DF918A9-AA21-493F-B38E-F1F65817078C}" srcOrd="0" destOrd="0" parTransId="{D010C7C0-57BC-4767-9E20-DF3B70D15D11}" sibTransId="{BA522C49-A6BE-4285-A40D-095C63801AD5}"/>
    <dgm:cxn modelId="{E6652EC4-B370-2443-A459-FD619A2B6143}" type="presParOf" srcId="{01D71FFB-3B95-1041-B4E5-B30703BAA218}" destId="{1EFCC4F6-3A58-B24E-87A2-DA9FB7F7BB4E}" srcOrd="0" destOrd="0" presId="urn:microsoft.com/office/officeart/2009/3/layout/HorizontalOrganizationChart"/>
    <dgm:cxn modelId="{2C386699-CDD7-AB43-99CE-62F5594320BE}" type="presParOf" srcId="{1EFCC4F6-3A58-B24E-87A2-DA9FB7F7BB4E}" destId="{58079FCF-2679-7243-9E95-34DE112689E9}" srcOrd="0" destOrd="0" presId="urn:microsoft.com/office/officeart/2009/3/layout/HorizontalOrganizationChart"/>
    <dgm:cxn modelId="{F65BFBD3-A90A-E24B-9EA8-5D1D93ED05A3}" type="presParOf" srcId="{58079FCF-2679-7243-9E95-34DE112689E9}" destId="{1A37F6DB-21DC-3046-B3B9-C79D1E1CE685}" srcOrd="0" destOrd="0" presId="urn:microsoft.com/office/officeart/2009/3/layout/HorizontalOrganizationChart"/>
    <dgm:cxn modelId="{D5747ED1-D379-5C44-B95D-BF3D8771DCDA}" type="presParOf" srcId="{58079FCF-2679-7243-9E95-34DE112689E9}" destId="{BBCDA46E-BF45-4D45-8DE5-D4EF74A97762}" srcOrd="1" destOrd="0" presId="urn:microsoft.com/office/officeart/2009/3/layout/HorizontalOrganizationChart"/>
    <dgm:cxn modelId="{04F56494-E761-F046-96B4-296D0B7FBAE7}" type="presParOf" srcId="{1EFCC4F6-3A58-B24E-87A2-DA9FB7F7BB4E}" destId="{3D889E15-722E-3C47-822F-23708B0CA07C}" srcOrd="1" destOrd="0" presId="urn:microsoft.com/office/officeart/2009/3/layout/HorizontalOrganizationChart"/>
    <dgm:cxn modelId="{143BD8A5-7C14-F840-A10A-A2F9D3FF3333}" type="presParOf" srcId="{1EFCC4F6-3A58-B24E-87A2-DA9FB7F7BB4E}" destId="{A46DAB6E-4683-5349-8261-C2A5ED94450F}" srcOrd="2" destOrd="0" presId="urn:microsoft.com/office/officeart/2009/3/layout/HorizontalOrganizationChart"/>
    <dgm:cxn modelId="{41879C5E-C90E-8644-947B-F8F701A0A1B6}" type="presParOf" srcId="{01D71FFB-3B95-1041-B4E5-B30703BAA218}" destId="{16BCE5A8-C00D-D448-A3A2-AA98A64B3E76}" srcOrd="1" destOrd="0" presId="urn:microsoft.com/office/officeart/2009/3/layout/HorizontalOrganizationChart"/>
    <dgm:cxn modelId="{280DC9DC-FE34-EE47-A1FF-05E745E3B5FD}" type="presParOf" srcId="{16BCE5A8-C00D-D448-A3A2-AA98A64B3E76}" destId="{2C876164-43EE-B240-A826-1188EE9A428B}" srcOrd="0" destOrd="0" presId="urn:microsoft.com/office/officeart/2009/3/layout/HorizontalOrganizationChart"/>
    <dgm:cxn modelId="{2DD36D10-2566-0446-B0D5-8FEE819E0284}" type="presParOf" srcId="{2C876164-43EE-B240-A826-1188EE9A428B}" destId="{8CEAC0F3-EDD1-FD4C-A80E-12801ECA7E3C}" srcOrd="0" destOrd="0" presId="urn:microsoft.com/office/officeart/2009/3/layout/HorizontalOrganizationChart"/>
    <dgm:cxn modelId="{3C8C0DF1-26BE-4345-804C-5893A18D865A}" type="presParOf" srcId="{2C876164-43EE-B240-A826-1188EE9A428B}" destId="{E10832FD-0C37-E64F-9E40-AE015BB63C17}" srcOrd="1" destOrd="0" presId="urn:microsoft.com/office/officeart/2009/3/layout/HorizontalOrganizationChart"/>
    <dgm:cxn modelId="{C7C7D605-43F8-354B-AEF7-AFC440678C99}" type="presParOf" srcId="{16BCE5A8-C00D-D448-A3A2-AA98A64B3E76}" destId="{6F5DF92D-9BD8-2A4E-A5CC-958CA40B9BF0}" srcOrd="1" destOrd="0" presId="urn:microsoft.com/office/officeart/2009/3/layout/HorizontalOrganizationChart"/>
    <dgm:cxn modelId="{867BBBD0-0050-9743-AADD-FD6CEF46707C}" type="presParOf" srcId="{16BCE5A8-C00D-D448-A3A2-AA98A64B3E76}" destId="{B97F4F52-3953-A343-81D6-60C91326EC0A}" srcOrd="2" destOrd="0" presId="urn:microsoft.com/office/officeart/2009/3/layout/HorizontalOrganizationChart"/>
    <dgm:cxn modelId="{A1FF5710-6D10-D74E-AEE7-01F591C5C486}" type="presParOf" srcId="{01D71FFB-3B95-1041-B4E5-B30703BAA218}" destId="{00EB836A-4502-A248-9495-41B90435E17F}" srcOrd="2" destOrd="0" presId="urn:microsoft.com/office/officeart/2009/3/layout/HorizontalOrganizationChart"/>
    <dgm:cxn modelId="{6CAD9930-05AC-0144-8DB1-991965EB06D5}" type="presParOf" srcId="{00EB836A-4502-A248-9495-41B90435E17F}" destId="{7BC6B1D1-9D1E-AB44-A857-E4233D71DA0C}" srcOrd="0" destOrd="0" presId="urn:microsoft.com/office/officeart/2009/3/layout/HorizontalOrganizationChart"/>
    <dgm:cxn modelId="{7FE65B57-81D3-D241-B7E9-E925A92EFC5C}" type="presParOf" srcId="{7BC6B1D1-9D1E-AB44-A857-E4233D71DA0C}" destId="{FB4D5A6A-4AC8-7C48-8117-2F5005ADCFE2}" srcOrd="0" destOrd="0" presId="urn:microsoft.com/office/officeart/2009/3/layout/HorizontalOrganizationChart"/>
    <dgm:cxn modelId="{EC893670-3DE3-514E-BD47-9B286D1CDAC9}" type="presParOf" srcId="{7BC6B1D1-9D1E-AB44-A857-E4233D71DA0C}" destId="{8DA44881-216F-4F4C-8676-CF3386DE7825}" srcOrd="1" destOrd="0" presId="urn:microsoft.com/office/officeart/2009/3/layout/HorizontalOrganizationChart"/>
    <dgm:cxn modelId="{DA16EEE2-45BF-A648-835C-E2FE02E1A72D}" type="presParOf" srcId="{00EB836A-4502-A248-9495-41B90435E17F}" destId="{8403B6F3-89F5-1A40-ACC7-6C783C283719}" srcOrd="1" destOrd="0" presId="urn:microsoft.com/office/officeart/2009/3/layout/HorizontalOrganizationChart"/>
    <dgm:cxn modelId="{0C08E78E-C835-7546-863B-CAAF0DAAC746}" type="presParOf" srcId="{00EB836A-4502-A248-9495-41B90435E17F}" destId="{8CD2698A-AF76-BB47-BFE4-D27CD8056E3B}" srcOrd="2" destOrd="0" presId="urn:microsoft.com/office/officeart/2009/3/layout/HorizontalOrganizationChart"/>
    <dgm:cxn modelId="{C7A2DDB9-A80A-C543-937D-A9ACAEF45C5E}" type="presParOf" srcId="{01D71FFB-3B95-1041-B4E5-B30703BAA218}" destId="{2E13DAC1-DF64-E742-AAA2-3302A0405306}" srcOrd="3" destOrd="0" presId="urn:microsoft.com/office/officeart/2009/3/layout/HorizontalOrganizationChart"/>
    <dgm:cxn modelId="{690E25B3-B477-2142-9CA9-3C6A7AA8CE9D}" type="presParOf" srcId="{2E13DAC1-DF64-E742-AAA2-3302A0405306}" destId="{FB3440DD-9FA6-394D-8138-73C0CD62CCBF}" srcOrd="0" destOrd="0" presId="urn:microsoft.com/office/officeart/2009/3/layout/HorizontalOrganizationChart"/>
    <dgm:cxn modelId="{3007A739-965A-AC4D-B02B-857A138DF39E}" type="presParOf" srcId="{FB3440DD-9FA6-394D-8138-73C0CD62CCBF}" destId="{F58F5C8E-E191-6B4B-8DE7-2F08BDCE0C0D}" srcOrd="0" destOrd="0" presId="urn:microsoft.com/office/officeart/2009/3/layout/HorizontalOrganizationChart"/>
    <dgm:cxn modelId="{E0D80C2C-C846-1D4A-9B01-36284FC7A846}" type="presParOf" srcId="{FB3440DD-9FA6-394D-8138-73C0CD62CCBF}" destId="{62632015-9082-9946-8030-2F5F59A0BEA8}" srcOrd="1" destOrd="0" presId="urn:microsoft.com/office/officeart/2009/3/layout/HorizontalOrganizationChart"/>
    <dgm:cxn modelId="{1C2C598B-2FCA-2E40-B682-F81F74E1BA7B}" type="presParOf" srcId="{2E13DAC1-DF64-E742-AAA2-3302A0405306}" destId="{F38D9F6E-CF8F-964C-A3C1-061F1D6F2326}" srcOrd="1" destOrd="0" presId="urn:microsoft.com/office/officeart/2009/3/layout/HorizontalOrganizationChart"/>
    <dgm:cxn modelId="{312179CF-F35D-CE48-BDFF-9AB78D5CBC0A}" type="presParOf" srcId="{2E13DAC1-DF64-E742-AAA2-3302A0405306}" destId="{CB9F0A1B-C8EF-1049-B541-F4FE009298F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7F6DB-21DC-3046-B3B9-C79D1E1CE685}">
      <dsp:nvSpPr>
        <dsp:cNvPr id="0" name=""/>
        <dsp:cNvSpPr/>
      </dsp:nvSpPr>
      <dsp:spPr>
        <a:xfrm>
          <a:off x="2933574" y="404"/>
          <a:ext cx="2255832" cy="6880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Disinteressata</a:t>
          </a:r>
          <a:endParaRPr lang="en-US" sz="1600" kern="1200"/>
        </a:p>
      </dsp:txBody>
      <dsp:txXfrm>
        <a:off x="2933574" y="404"/>
        <a:ext cx="2255832" cy="688028"/>
      </dsp:txXfrm>
    </dsp:sp>
    <dsp:sp modelId="{8CEAC0F3-EDD1-FD4C-A80E-12801ECA7E3C}">
      <dsp:nvSpPr>
        <dsp:cNvPr id="0" name=""/>
        <dsp:cNvSpPr/>
      </dsp:nvSpPr>
      <dsp:spPr>
        <a:xfrm>
          <a:off x="2933574" y="970412"/>
          <a:ext cx="2255832" cy="6880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Si rivolge ai soggetti meno esposti (e per questo è efficacie)</a:t>
          </a:r>
          <a:endParaRPr lang="en-US" sz="1600" kern="1200"/>
        </a:p>
      </dsp:txBody>
      <dsp:txXfrm>
        <a:off x="2933574" y="970412"/>
        <a:ext cx="2255832" cy="688028"/>
      </dsp:txXfrm>
    </dsp:sp>
    <dsp:sp modelId="{FB4D5A6A-4AC8-7C48-8117-2F5005ADCFE2}">
      <dsp:nvSpPr>
        <dsp:cNvPr id="0" name=""/>
        <dsp:cNvSpPr/>
      </dsp:nvSpPr>
      <dsp:spPr>
        <a:xfrm>
          <a:off x="2933574" y="1940421"/>
          <a:ext cx="2255832" cy="6880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Flessibile rispetto alle esigenze del destinatario</a:t>
          </a:r>
          <a:endParaRPr lang="en-US" sz="1600" kern="1200"/>
        </a:p>
      </dsp:txBody>
      <dsp:txXfrm>
        <a:off x="2933574" y="1940421"/>
        <a:ext cx="2255832" cy="688028"/>
      </dsp:txXfrm>
    </dsp:sp>
    <dsp:sp modelId="{F58F5C8E-E191-6B4B-8DE7-2F08BDCE0C0D}">
      <dsp:nvSpPr>
        <dsp:cNvPr id="0" name=""/>
        <dsp:cNvSpPr/>
      </dsp:nvSpPr>
      <dsp:spPr>
        <a:xfrm>
          <a:off x="2933574" y="2910429"/>
          <a:ext cx="2255832" cy="6880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Credibile</a:t>
          </a:r>
          <a:endParaRPr lang="en-US" sz="1600" kern="1200"/>
        </a:p>
      </dsp:txBody>
      <dsp:txXfrm>
        <a:off x="2933574" y="2910429"/>
        <a:ext cx="2255832" cy="688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November 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4AEA1-F8C1-403C-ABD4-573204011613}" type="datetime1">
              <a:rPr lang="it-IT"/>
              <a:pPr>
                <a:defRPr/>
              </a:pPr>
              <a:t>07/11/23</a:t>
            </a:fld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44D9F-8557-4ED4-A77E-796647872DD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179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553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099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200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059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308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580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455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51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31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445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89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7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181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16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246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21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52955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E82CB-274C-4B12-8F0E-D5390A008E17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34856-E5A8-4394-A58D-854F2EBF36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125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704"/>
            <a:ext cx="7828359" cy="3211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7828359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Communication Research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714"/>
            <a:ext cx="7828359" cy="32116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7829550" cy="3793206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10241" y="2437831"/>
            <a:ext cx="6835517" cy="3150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1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Mc Quail (1983) distingue tre fasi fondamentali nella ricerca sui media: 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2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2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la prima, intorno agli anni Trenta del XX secolo, insiste su effetti forti e diretti dei media, capaci di manipolare i comportamenti del pubblico; 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2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la seconda, dagli anni Quaranta agli anni Sessanta, si basa sull’idea che i media producono effetti limitati a causa della resistenza imposta principalmente dal contesto sociale e da meccanismi psicologici nei confronti della imposizione di determinati significati; </a:t>
            </a: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2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2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la terza (anni Settanta e Ottanta) coincide con un ritorno degli effetti forti, non più diretti come nella prima ondata, bensì indiretti e di lungo periodo, in grado d'avere conseguenze non tanto sui comportamenti dei destinatari quanto sul loro sistema di conoscenze e credenze. </a:t>
            </a:r>
          </a:p>
        </p:txBody>
      </p:sp>
    </p:spTree>
    <p:extLst>
      <p:ext uri="{BB962C8B-B14F-4D97-AF65-F5344CB8AC3E}">
        <p14:creationId xmlns:p14="http://schemas.microsoft.com/office/powerpoint/2010/main" val="836453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1"/>
            <a:ext cx="6726063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672606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CF6E53-BD29-4C0D-9AD3-3E1708826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353D341A-76E2-4E18-9186-A23AB8AF9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ADD72CF-72AC-41C3-AC1A-1C864D311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1B680D3-33DA-4AED-8452-A96B49AAA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0241" y="4494107"/>
            <a:ext cx="6100109" cy="940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Flusso di comunicazione a due fasi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(two-step flow of communication)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E67441-3300-0E46-A3B1-46EAAB9999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8260"/>
          <a:stretch/>
        </p:blipFill>
        <p:spPr>
          <a:xfrm>
            <a:off x="20" y="10"/>
            <a:ext cx="672463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B854EE0-7215-4BC8-8518-42D6DB206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70F728-C2F1-46CE-BA22-F8F0CDF9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2791CF-354A-4144-A3C0-4AC897843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84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8100D021-ED8E-4951-8376-73996A82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6FE219C-22F7-4734-B3C1-28E70390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F2EC4B6-5524-4806-8575-59DB6B8F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D50BBC6-5944-49AE-A819-558AB05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2E428D-A109-43BE-8AC2-C83EF031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10240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Le qualità della comunicazione interpersonale</a:t>
            </a:r>
          </a:p>
        </p:txBody>
      </p:sp>
      <p:graphicFrame>
        <p:nvGraphicFramePr>
          <p:cNvPr id="28" name="CasellaDiTesto 2">
            <a:extLst>
              <a:ext uri="{FF2B5EF4-FFF2-40B4-BE49-F238E27FC236}">
                <a16:creationId xmlns:a16="http://schemas.microsoft.com/office/drawing/2014/main" id="{D90CA2D5-80D0-4E43-1D21-A450C6E6A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787559"/>
              </p:ext>
            </p:extLst>
          </p:nvPr>
        </p:nvGraphicFramePr>
        <p:xfrm>
          <a:off x="510777" y="2336800"/>
          <a:ext cx="812298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98961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F07745-D943-46DF-AB69-FA455CE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46" y="0"/>
            <a:ext cx="9143999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A2E17-3305-4404-A0DA-5CC3BDAFE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274767"/>
              </p:ext>
            </p:extLst>
          </p:nvPr>
        </p:nvGraphicFramePr>
        <p:xfrm>
          <a:off x="475707" y="785761"/>
          <a:ext cx="8185692" cy="560699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092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0061">
                <a:tc>
                  <a:txBody>
                    <a:bodyPr/>
                    <a:lstStyle/>
                    <a:p>
                      <a:pPr algn="ctr"/>
                      <a:r>
                        <a:rPr lang="it-IT" sz="3500"/>
                        <a:t>Teoria ipodermica</a:t>
                      </a:r>
                    </a:p>
                    <a:p>
                      <a:pPr algn="ctr"/>
                      <a:r>
                        <a:rPr lang="it-IT" sz="2700"/>
                        <a:t>(</a:t>
                      </a:r>
                      <a:r>
                        <a:rPr lang="it-IT" sz="2700" err="1"/>
                        <a:t>Bullet</a:t>
                      </a:r>
                      <a:r>
                        <a:rPr lang="it-IT" sz="2700"/>
                        <a:t> </a:t>
                      </a:r>
                      <a:r>
                        <a:rPr lang="it-IT" sz="2700" err="1"/>
                        <a:t>theory</a:t>
                      </a:r>
                      <a:r>
                        <a:rPr lang="it-IT" sz="2700"/>
                        <a:t>)</a:t>
                      </a:r>
                    </a:p>
                  </a:txBody>
                  <a:tcPr marL="134682" marR="134682" marT="67341" marB="67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500"/>
                        <a:t>Teoria</a:t>
                      </a:r>
                      <a:r>
                        <a:rPr lang="it-IT" sz="3500" baseline="0"/>
                        <a:t> degli effetti limitati</a:t>
                      </a:r>
                    </a:p>
                    <a:p>
                      <a:pPr algn="ctr"/>
                      <a:r>
                        <a:rPr lang="it-IT" sz="2700" baseline="0"/>
                        <a:t>(Ricerca amministrativa)</a:t>
                      </a:r>
                      <a:endParaRPr lang="it-IT" sz="2700"/>
                    </a:p>
                  </a:txBody>
                  <a:tcPr marL="134682" marR="134682" marT="67341" marB="67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603">
                <a:tc>
                  <a:txBody>
                    <a:bodyPr/>
                    <a:lstStyle/>
                    <a:p>
                      <a:pPr algn="ctr"/>
                      <a:r>
                        <a:rPr lang="it-IT" sz="2700" b="1"/>
                        <a:t>Manipolazione</a:t>
                      </a:r>
                    </a:p>
                  </a:txBody>
                  <a:tcPr marL="134682" marR="134682" marT="67341" marB="67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700" b="1"/>
                        <a:t>Influenza personale</a:t>
                      </a:r>
                    </a:p>
                  </a:txBody>
                  <a:tcPr marL="134682" marR="134682" marT="67341" marB="673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603">
                <a:tc>
                  <a:txBody>
                    <a:bodyPr/>
                    <a:lstStyle/>
                    <a:p>
                      <a:pPr algn="ctr"/>
                      <a:r>
                        <a:rPr lang="it-IT" sz="2700" b="1"/>
                        <a:t>Individui</a:t>
                      </a:r>
                      <a:r>
                        <a:rPr lang="it-IT" sz="2700" b="1" baseline="0"/>
                        <a:t> isolati</a:t>
                      </a:r>
                      <a:endParaRPr lang="it-IT" sz="2700" b="1"/>
                    </a:p>
                  </a:txBody>
                  <a:tcPr marL="134682" marR="134682" marT="67341" marB="67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700" b="1"/>
                        <a:t>Relazioni sociali</a:t>
                      </a:r>
                    </a:p>
                  </a:txBody>
                  <a:tcPr marL="134682" marR="134682" marT="67341" marB="67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650">
                <a:tc>
                  <a:txBody>
                    <a:bodyPr/>
                    <a:lstStyle/>
                    <a:p>
                      <a:pPr algn="ctr"/>
                      <a:r>
                        <a:rPr lang="it-IT" sz="2700" b="1"/>
                        <a:t>S→R</a:t>
                      </a:r>
                    </a:p>
                  </a:txBody>
                  <a:tcPr marL="134682" marR="134682" marT="67341" marB="67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700" b="1"/>
                        <a:t>Doppio</a:t>
                      </a:r>
                      <a:r>
                        <a:rPr lang="it-IT" sz="2700" b="1" baseline="0"/>
                        <a:t> flusso della comunicazione</a:t>
                      </a:r>
                      <a:endParaRPr lang="it-IT" sz="2700" b="1"/>
                    </a:p>
                  </a:txBody>
                  <a:tcPr marL="134682" marR="134682" marT="67341" marB="673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697">
                <a:tc>
                  <a:txBody>
                    <a:bodyPr/>
                    <a:lstStyle/>
                    <a:p>
                      <a:pPr algn="ctr"/>
                      <a:r>
                        <a:rPr lang="it-IT" sz="2700" b="1"/>
                        <a:t>Effetti illimitati</a:t>
                      </a:r>
                    </a:p>
                  </a:txBody>
                  <a:tcPr marL="134682" marR="134682" marT="67341" marB="67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700" b="1"/>
                        <a:t>Effetti limitati dalle variabili intervenienti </a:t>
                      </a:r>
                    </a:p>
                    <a:p>
                      <a:pPr algn="ctr"/>
                      <a:r>
                        <a:rPr lang="it-IT" sz="2700" b="1"/>
                        <a:t>(opinion leader)</a:t>
                      </a:r>
                    </a:p>
                  </a:txBody>
                  <a:tcPr marL="134682" marR="134682" marT="67341" marB="673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20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2290266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TEORIA IPODERMICA</a:t>
            </a:r>
            <a:br>
              <a:rPr lang="it-IT" b="1" dirty="0">
                <a:solidFill>
                  <a:schemeClr val="accent1"/>
                </a:solidFill>
              </a:rPr>
            </a:br>
            <a:r>
              <a:rPr lang="it-IT" b="1" dirty="0">
                <a:solidFill>
                  <a:schemeClr val="accent1"/>
                </a:solidFill>
              </a:rPr>
              <a:t>(</a:t>
            </a:r>
            <a:r>
              <a:rPr lang="it-IT" b="1" dirty="0" err="1">
                <a:solidFill>
                  <a:schemeClr val="accent1"/>
                </a:solidFill>
              </a:rPr>
              <a:t>Bullet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err="1">
                <a:solidFill>
                  <a:schemeClr val="accent1"/>
                </a:solidFill>
              </a:rPr>
              <a:t>Theory</a:t>
            </a:r>
            <a:r>
              <a:rPr lang="it-IT" b="1" dirty="0">
                <a:solidFill>
                  <a:schemeClr val="accent1"/>
                </a:solidFill>
              </a:rPr>
              <a:t>) 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2564904"/>
            <a:ext cx="7632848" cy="3024336"/>
          </a:xfrm>
        </p:spPr>
        <p:txBody>
          <a:bodyPr>
            <a:normAutofit/>
          </a:bodyPr>
          <a:lstStyle/>
          <a:p>
            <a:r>
              <a:rPr lang="it-IT" dirty="0"/>
              <a:t>Società di massa</a:t>
            </a:r>
          </a:p>
          <a:p>
            <a:pPr marL="852678" lvl="1" indent="-514350">
              <a:buFont typeface="+mj-lt"/>
              <a:buAutoNum type="alphaLcPeriod"/>
            </a:pPr>
            <a:r>
              <a:rPr lang="it-IT" sz="2000" dirty="0"/>
              <a:t>Aggregato omogeneo di individui indistinti</a:t>
            </a:r>
          </a:p>
          <a:p>
            <a:pPr marL="852678" lvl="1" indent="-514350">
              <a:buFont typeface="+mj-lt"/>
              <a:buAutoNum type="alphaLcPeriod"/>
            </a:pPr>
            <a:r>
              <a:rPr lang="it-IT" sz="2000" dirty="0"/>
              <a:t>Anonimato</a:t>
            </a:r>
          </a:p>
          <a:p>
            <a:pPr marL="852678" lvl="1" indent="-514350">
              <a:buFont typeface="+mj-lt"/>
              <a:buAutoNum type="alphaLcPeriod"/>
            </a:pPr>
            <a:r>
              <a:rPr lang="it-IT" sz="2000" dirty="0"/>
              <a:t>Assenza di regole di comportamento</a:t>
            </a:r>
          </a:p>
          <a:p>
            <a:pPr marL="36576" indent="0">
              <a:buNone/>
            </a:pPr>
            <a:endParaRPr lang="it-IT" dirty="0"/>
          </a:p>
          <a:p>
            <a:r>
              <a:rPr lang="it-IT" dirty="0"/>
              <a:t>Psicologia comportamentista (S→R)</a:t>
            </a:r>
          </a:p>
        </p:txBody>
      </p:sp>
    </p:spTree>
    <p:extLst>
      <p:ext uri="{BB962C8B-B14F-4D97-AF65-F5344CB8AC3E}">
        <p14:creationId xmlns:p14="http://schemas.microsoft.com/office/powerpoint/2010/main" val="270507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4809647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4188508" cy="1080938"/>
          </a:xfrm>
        </p:spPr>
        <p:txBody>
          <a:bodyPr>
            <a:normAutofit/>
          </a:bodyPr>
          <a:lstStyle/>
          <a:p>
            <a:br>
              <a:rPr lang="it-IT" sz="1200" b="1" dirty="0">
                <a:solidFill>
                  <a:srgbClr val="FFFFFF"/>
                </a:solidFill>
              </a:rPr>
            </a:br>
            <a:br>
              <a:rPr lang="it-IT" sz="1200" b="1" dirty="0">
                <a:solidFill>
                  <a:srgbClr val="FFFFFF"/>
                </a:solidFill>
              </a:rPr>
            </a:br>
            <a:r>
              <a:rPr lang="it-IT" sz="1200" b="1">
                <a:solidFill>
                  <a:srgbClr val="FFFFFF"/>
                </a:solidFill>
              </a:rPr>
              <a:t>TEORIA IPODERMICA</a:t>
            </a:r>
            <a:br>
              <a:rPr lang="it-IT" sz="1200" b="1">
                <a:solidFill>
                  <a:srgbClr val="FFFFFF"/>
                </a:solidFill>
              </a:rPr>
            </a:br>
            <a:r>
              <a:rPr lang="it-IT" sz="1200" b="1">
                <a:solidFill>
                  <a:srgbClr val="FFFFFF"/>
                </a:solidFill>
              </a:rPr>
              <a:t>(Bullett Theory) </a:t>
            </a:r>
            <a:br>
              <a:rPr lang="it-IT" sz="1200">
                <a:solidFill>
                  <a:srgbClr val="FFFFFF"/>
                </a:solidFill>
              </a:rPr>
            </a:br>
            <a:br>
              <a:rPr lang="it-IT" sz="1200" dirty="0">
                <a:solidFill>
                  <a:srgbClr val="FFFFFF"/>
                </a:solidFill>
              </a:rPr>
            </a:br>
            <a:endParaRPr lang="it-IT" sz="1200" dirty="0">
              <a:solidFill>
                <a:srgbClr val="FFFFFF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1"/>
            <a:ext cx="4807458" cy="258395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240" y="2336873"/>
            <a:ext cx="3828633" cy="359931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it-IT" sz="1300">
              <a:solidFill>
                <a:srgbClr val="FFFFFF"/>
              </a:solidFill>
            </a:endParaRPr>
          </a:p>
          <a:p>
            <a:pPr marL="36576" indent="0">
              <a:buNone/>
            </a:pPr>
            <a:endParaRPr lang="it-IT" sz="1300">
              <a:solidFill>
                <a:srgbClr val="FFFFFF"/>
              </a:solidFill>
            </a:endParaRPr>
          </a:p>
          <a:p>
            <a:r>
              <a:rPr lang="it-IT" sz="1300">
                <a:solidFill>
                  <a:srgbClr val="FFFFFF"/>
                </a:solidFill>
              </a:rPr>
              <a:t>Società di massa</a:t>
            </a:r>
          </a:p>
          <a:p>
            <a:pPr marL="852678" lvl="1" indent="-514350">
              <a:buFont typeface="+mj-lt"/>
              <a:buAutoNum type="alphaLcPeriod"/>
            </a:pPr>
            <a:r>
              <a:rPr lang="it-IT" sz="1300">
                <a:solidFill>
                  <a:srgbClr val="FFFFFF"/>
                </a:solidFill>
              </a:rPr>
              <a:t>Aggregato di individui indistinguibili</a:t>
            </a:r>
          </a:p>
          <a:p>
            <a:pPr marL="852678" lvl="1" indent="-514350">
              <a:buFont typeface="+mj-lt"/>
              <a:buAutoNum type="alphaLcPeriod"/>
            </a:pPr>
            <a:r>
              <a:rPr lang="it-IT" sz="1300">
                <a:solidFill>
                  <a:srgbClr val="FFFFFF"/>
                </a:solidFill>
              </a:rPr>
              <a:t>Isolamento </a:t>
            </a:r>
          </a:p>
          <a:p>
            <a:pPr marL="852678" lvl="1" indent="-514350">
              <a:buFont typeface="+mj-lt"/>
              <a:buAutoNum type="alphaLcPeriod"/>
            </a:pPr>
            <a:r>
              <a:rPr lang="it-IT" sz="1300">
                <a:solidFill>
                  <a:srgbClr val="FFFFFF"/>
                </a:solidFill>
              </a:rPr>
              <a:t>Anonimato</a:t>
            </a:r>
          </a:p>
          <a:p>
            <a:pPr marL="852678" lvl="1" indent="-514350">
              <a:buFont typeface="+mj-lt"/>
              <a:buAutoNum type="alphaLcPeriod"/>
            </a:pPr>
            <a:r>
              <a:rPr lang="it-IT" sz="1300">
                <a:solidFill>
                  <a:srgbClr val="FFFFFF"/>
                </a:solidFill>
              </a:rPr>
              <a:t>Assenza di regole di comportamento, di </a:t>
            </a:r>
          </a:p>
          <a:p>
            <a:pPr marL="338328" lvl="1" indent="0">
              <a:buNone/>
            </a:pPr>
            <a:r>
              <a:rPr lang="it-IT" sz="1300">
                <a:solidFill>
                  <a:srgbClr val="FFFFFF"/>
                </a:solidFill>
              </a:rPr>
              <a:t>	tradizioni e di organizzazione</a:t>
            </a:r>
          </a:p>
          <a:p>
            <a:pPr marL="964692" lvl="2" indent="-342900">
              <a:buFont typeface="+mj-lt"/>
              <a:buAutoNum type="alphaLcPeriod"/>
            </a:pPr>
            <a:r>
              <a:rPr lang="en-US" sz="1300">
                <a:solidFill>
                  <a:srgbClr val="FFFFFF"/>
                </a:solidFill>
              </a:rPr>
              <a:t>S</a:t>
            </a:r>
            <a:r>
              <a:rPr lang="it-IT" sz="1300">
                <a:solidFill>
                  <a:srgbClr val="FFFFFF"/>
                </a:solidFill>
              </a:rPr>
              <a:t>faldamento del tessuto connettivo e dei legami comunitari</a:t>
            </a:r>
          </a:p>
          <a:p>
            <a:pPr marL="964692" lvl="2" indent="-342900">
              <a:buFont typeface="+mj-lt"/>
              <a:buAutoNum type="alphaLcPeriod"/>
            </a:pPr>
            <a:r>
              <a:rPr lang="en-US" sz="1300">
                <a:solidFill>
                  <a:srgbClr val="FFFFFF"/>
                </a:solidFill>
              </a:rPr>
              <a:t>L</a:t>
            </a:r>
            <a:r>
              <a:rPr lang="it-IT" sz="1300">
                <a:solidFill>
                  <a:srgbClr val="FFFFFF"/>
                </a:solidFill>
              </a:rPr>
              <a:t>a massa trova la sua unione nelle caratteristiche comuni a tutti i sui membri, di conseguenza con quelle meno evolute dell’uomo</a:t>
            </a:r>
          </a:p>
          <a:p>
            <a:pPr marL="621792" lvl="2" indent="0">
              <a:buNone/>
            </a:pPr>
            <a:endParaRPr lang="it-IT" sz="1300">
              <a:solidFill>
                <a:srgbClr val="FFFFFF"/>
              </a:solidFill>
            </a:endParaRPr>
          </a:p>
          <a:p>
            <a:pPr marL="964692" lvl="2" indent="-342900">
              <a:buFont typeface="+mj-lt"/>
              <a:buAutoNum type="alphaLcPeriod"/>
            </a:pPr>
            <a:endParaRPr lang="it-IT" sz="1300">
              <a:solidFill>
                <a:srgbClr val="FFFFFF"/>
              </a:solidFill>
            </a:endParaRPr>
          </a:p>
          <a:p>
            <a:pPr marL="681228" lvl="1" indent="-342900">
              <a:buFont typeface="+mj-lt"/>
              <a:buAutoNum type="alphaLcPeriod"/>
            </a:pPr>
            <a:endParaRPr lang="it-IT" sz="1300">
              <a:solidFill>
                <a:srgbClr val="FFFFFF"/>
              </a:solidFill>
            </a:endParaRPr>
          </a:p>
          <a:p>
            <a:pPr marL="338328" lvl="1" indent="0">
              <a:buNone/>
            </a:pPr>
            <a:endParaRPr lang="it-IT" sz="1300">
              <a:solidFill>
                <a:srgbClr val="FFFFFF"/>
              </a:solidFill>
            </a:endParaRPr>
          </a:p>
          <a:p>
            <a:pPr marL="338328" lvl="1" indent="0">
              <a:buNone/>
            </a:pPr>
            <a:endParaRPr lang="it-IT" sz="1300">
              <a:solidFill>
                <a:srgbClr val="FFFFFF"/>
              </a:solidFill>
            </a:endParaRPr>
          </a:p>
          <a:p>
            <a:pPr marL="36576" indent="0">
              <a:buNone/>
            </a:pPr>
            <a:endParaRPr lang="it-IT" sz="1300">
              <a:solidFill>
                <a:srgbClr val="FFFFFF"/>
              </a:solidFill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9872" y="642795"/>
            <a:ext cx="3609304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4F3E1F9-C83D-A840-A3F8-C50D2A484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949" y="1268029"/>
            <a:ext cx="3133815" cy="431514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88342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704"/>
            <a:ext cx="7828359" cy="3211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7828359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Imitazione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714"/>
            <a:ext cx="7828359" cy="32116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7829550" cy="3793206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1" y="2437831"/>
            <a:ext cx="6835517" cy="315030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it-IT" sz="1700" b="1">
                <a:solidFill>
                  <a:srgbClr val="FFFFFF"/>
                </a:solidFill>
              </a:rPr>
              <a:t>“La mente di chi vive nelle metropoli, contemporaneamente assopita e sempre più sovraeccitata, si trasforma in quella di un sonnambulo. Questo è lo stato mentale tipico della vita urbana. Il movimento e il rumore delle strade, le merci esibite nei negozi, l’agitazione frenetica dell’esistenza hanno sulle persone lo stesso effetto di una manipolazione”.</a:t>
            </a:r>
          </a:p>
          <a:p>
            <a:pPr marL="36576" indent="0">
              <a:buNone/>
            </a:pPr>
            <a:r>
              <a:rPr lang="it-IT" sz="1700">
                <a:solidFill>
                  <a:srgbClr val="FFFFFF"/>
                </a:solidFill>
              </a:rPr>
              <a:t>Grabriel Tarde</a:t>
            </a:r>
            <a:endParaRPr lang="en-US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1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704"/>
            <a:ext cx="7828359" cy="3211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7828359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rgbClr val="FFFFFF"/>
                </a:solidFill>
              </a:rPr>
              <a:t>Folla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1752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5714"/>
            <a:ext cx="7828359" cy="32116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7829550" cy="3793206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10241" y="2437831"/>
            <a:ext cx="6835517" cy="315030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it-IT" sz="1700">
                <a:solidFill>
                  <a:srgbClr val="FFFFFF"/>
                </a:solidFill>
              </a:rPr>
              <a:t>“Quali che siano gli individui che compongano la folla, per simili o diversi che possano essere il loro modo di vita, le loro occupazioni, carattere e intelligenza, il solo fatto di essere trasformati in massa li dota di una sorta di anima collettiva, in virtù della quale essi sentono, pensano e agiscono in modo del tutto diverso da quello in cui ciascuno di essi, preso isolatamente, sentirebbe, penserebbe e agirebbe. Certe idee, certi sentimenti nascono e si trasformano in atti soltanto negli individui costituenti una massa”</a:t>
            </a:r>
          </a:p>
          <a:p>
            <a:pPr marL="36576" indent="0">
              <a:buNone/>
            </a:pPr>
            <a:r>
              <a:rPr lang="it-IT" sz="1700">
                <a:solidFill>
                  <a:srgbClr val="FFFFFF"/>
                </a:solidFill>
              </a:rPr>
              <a:t>Gustave Le Bon, </a:t>
            </a:r>
            <a:r>
              <a:rPr lang="it-IT" sz="1700" i="1">
                <a:solidFill>
                  <a:srgbClr val="FFFFFF"/>
                </a:solidFill>
              </a:rPr>
              <a:t>Psicologia delle folle</a:t>
            </a:r>
            <a:r>
              <a:rPr lang="it-IT" sz="1700">
                <a:solidFill>
                  <a:srgbClr val="FFFFFF"/>
                </a:solidFill>
              </a:rPr>
              <a:t>, p.28</a:t>
            </a:r>
            <a:endParaRPr lang="it-IT" sz="1700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7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371932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3102093" cy="1080938"/>
          </a:xfrm>
        </p:spPr>
        <p:txBody>
          <a:bodyPr>
            <a:normAutofit/>
          </a:bodyPr>
          <a:lstStyle/>
          <a:p>
            <a:r>
              <a:rPr lang="it-IT" sz="1800" b="1" dirty="0"/>
              <a:t>Modello comunicativo</a:t>
            </a:r>
            <a:br>
              <a:rPr lang="it-IT" sz="1800" b="1" dirty="0"/>
            </a:br>
            <a:endParaRPr lang="en-US" sz="18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1"/>
            <a:ext cx="3717036" cy="199787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ChangeAspect="1"/>
          </p:cNvPicPr>
          <p:nvPr/>
        </p:nvPicPr>
        <p:blipFill rotWithShape="1">
          <a:blip r:embed="rId4"/>
          <a:srcRect l="26333" r="1" b="1"/>
          <a:stretch/>
        </p:blipFill>
        <p:spPr>
          <a:xfrm>
            <a:off x="3957067" y="1665711"/>
            <a:ext cx="4702109" cy="352657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5F04C61C-A5A4-8841-84E2-844476DC21E7}"/>
              </a:ext>
            </a:extLst>
          </p:cNvPr>
          <p:cNvSpPr txBox="1">
            <a:spLocks/>
          </p:cNvSpPr>
          <p:nvPr/>
        </p:nvSpPr>
        <p:spPr>
          <a:xfrm>
            <a:off x="107504" y="2990200"/>
            <a:ext cx="336712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Psicologia comportamentista (S→R)</a:t>
            </a: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532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34" name="Rectangle 1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6" name="Picture 2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Rectangle 2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3719321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2612" y="753228"/>
            <a:ext cx="350972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Teoria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degli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effetti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limitati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1"/>
            <a:ext cx="3717036" cy="1997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2611" y="3008541"/>
            <a:ext cx="3252458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people’s choice (1944)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Personal influence (1955)</a:t>
            </a: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7067" y="642795"/>
            <a:ext cx="4704491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Immagine 3" descr="Immagine che contiene testo, persona, sedendo, uomo&#10;&#10;Descrizione generata automaticamen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13" y="969564"/>
            <a:ext cx="4221951" cy="491207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4194813" y="5390434"/>
            <a:ext cx="4221951" cy="49120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Paul </a:t>
            </a:r>
            <a:r>
              <a:rPr kumimoji="0" lang="it-IT" sz="13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Lazarsfeld</a:t>
            </a:r>
            <a:endParaRPr kumimoji="0" lang="it-IT" sz="13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477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371932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310209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b="1" i="1" dirty="0"/>
              <a:t>The people choice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1"/>
            <a:ext cx="3717036" cy="199787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-1" y="2024762"/>
            <a:ext cx="3779913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marL="685800" algn="ctr">
              <a:spcAft>
                <a:spcPts val="600"/>
              </a:spcAft>
              <a:buClr>
                <a:schemeClr val="accent1"/>
              </a:buClr>
            </a:pP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Gli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effetti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 di una campagna </a:t>
            </a:r>
            <a:r>
              <a:rPr lang="en-US" sz="1600" b="1" dirty="0" err="1">
                <a:solidFill>
                  <a:schemeClr val="accent1"/>
                </a:solidFill>
                <a:latin typeface="+mn-lt"/>
              </a:rPr>
              <a:t>elettorale</a:t>
            </a:r>
            <a:r>
              <a:rPr lang="en-US" sz="1600" b="1" dirty="0">
                <a:solidFill>
                  <a:schemeClr val="accent1"/>
                </a:solidFill>
                <a:latin typeface="+mn-lt"/>
              </a:rPr>
              <a:t>:</a:t>
            </a:r>
          </a:p>
          <a:p>
            <a:pPr marL="685800" algn="ctr">
              <a:spcAft>
                <a:spcPts val="600"/>
              </a:spcAft>
              <a:buClr>
                <a:schemeClr val="accent1"/>
              </a:buClr>
            </a:pPr>
            <a:endParaRPr lang="en-US" sz="1400" b="1" dirty="0">
              <a:latin typeface="+mn-lt"/>
            </a:endParaRPr>
          </a:p>
          <a:p>
            <a:pPr marL="971550" indent="-285750"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b="1" dirty="0" err="1">
                <a:latin typeface="+mn-lt"/>
                <a:ea typeface="+mn-ea"/>
                <a:cs typeface="+mn-cs"/>
              </a:rPr>
              <a:t>Attivazione</a:t>
            </a:r>
            <a:endParaRPr lang="en-US" sz="1400" b="1" dirty="0">
              <a:latin typeface="+mn-lt"/>
              <a:ea typeface="+mn-ea"/>
              <a:cs typeface="+mn-cs"/>
            </a:endParaRPr>
          </a:p>
          <a:p>
            <a:pPr marL="971550" indent="-285750"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b="1" dirty="0" err="1">
                <a:latin typeface="+mn-lt"/>
                <a:ea typeface="+mn-ea"/>
                <a:cs typeface="+mn-cs"/>
              </a:rPr>
              <a:t>Rafforzamento</a:t>
            </a:r>
            <a:endParaRPr lang="en-US" sz="1400" b="1" dirty="0">
              <a:latin typeface="+mn-lt"/>
              <a:ea typeface="+mn-ea"/>
              <a:cs typeface="+mn-cs"/>
            </a:endParaRPr>
          </a:p>
          <a:p>
            <a:pPr marL="971550" indent="-285750"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400" b="1" dirty="0" err="1">
                <a:latin typeface="+mn-lt"/>
                <a:ea typeface="+mn-ea"/>
                <a:cs typeface="+mn-cs"/>
              </a:rPr>
              <a:t>Conversione</a:t>
            </a:r>
            <a:endParaRPr lang="en-US" sz="1400" b="1" dirty="0">
              <a:latin typeface="+mn-lt"/>
              <a:ea typeface="+mn-ea"/>
              <a:cs typeface="+mn-cs"/>
            </a:endParaRPr>
          </a:p>
          <a:p>
            <a:pPr marL="914400" indent="-2286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+mn-lt"/>
              <a:ea typeface="+mn-ea"/>
              <a:cs typeface="+mn-cs"/>
            </a:endParaRPr>
          </a:p>
          <a:p>
            <a:pPr marL="3657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  <a:p>
            <a:pPr marL="3657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  <a:p>
            <a:pPr marL="3657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  <a:p>
            <a:pPr marL="3657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  <a:p>
            <a:pPr marL="3657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  <a:p>
            <a:pPr marL="3657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174" y="609600"/>
            <a:ext cx="3463137" cy="560832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065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39472" y="1188224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«individui molto coinvolti, interessati al tema e dotati 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 elevate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conoscenze su di esso»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224"/>
            <a:ext cx="8229240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chemeClr val="accent1"/>
                </a:solidFill>
                <a:latin typeface="+mn-lt"/>
              </a:rPr>
              <a:t>Opinion leader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439472" y="2276872"/>
          <a:ext cx="6600056" cy="4362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82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Leader locale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Leader cosmopolita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369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Vita in comunità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Vissuto fuori</a:t>
                      </a:r>
                      <a:r>
                        <a:rPr lang="it-IT" b="1" baseline="0" dirty="0"/>
                        <a:t> dalla comunità (straniero)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369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Rapporti sociali estesi</a:t>
                      </a:r>
                      <a:r>
                        <a:rPr lang="it-IT" b="1" baseline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Selettivo e qualitativo nei rapporti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369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Partecipazione</a:t>
                      </a:r>
                      <a:r>
                        <a:rPr lang="it-IT" b="1" baseline="0" dirty="0"/>
                        <a:t> a organizzazioni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0527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Conoscenze</a:t>
                      </a:r>
                      <a:r>
                        <a:rPr lang="it-IT" b="1" baseline="0" dirty="0"/>
                        <a:t> poco colte ma personalizzate e aneddotiche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Consumo di comunicazione di qualità e settorializzata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825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Polimorfico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Monomorfico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8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404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</TotalTime>
  <Words>582</Words>
  <Application>Microsoft Macintosh PowerPoint</Application>
  <PresentationFormat>Presentazione su schermo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Courier New</vt:lpstr>
      <vt:lpstr>Trebuchet MS</vt:lpstr>
      <vt:lpstr>Default Theme</vt:lpstr>
      <vt:lpstr>Berlino</vt:lpstr>
      <vt:lpstr>Communication Research</vt:lpstr>
      <vt:lpstr>TEORIA IPODERMICA (Bullet Theory)   </vt:lpstr>
      <vt:lpstr>  TEORIA IPODERMICA (Bullett Theory)   </vt:lpstr>
      <vt:lpstr>Imitazione</vt:lpstr>
      <vt:lpstr>Folla</vt:lpstr>
      <vt:lpstr>Modello comunicativo </vt:lpstr>
      <vt:lpstr>Presentazione standard di PowerPoint</vt:lpstr>
      <vt:lpstr>The people choice</vt:lpstr>
      <vt:lpstr>Opinion leader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Research</dc:title>
  <dc:creator>TITO VAGNI</dc:creator>
  <cp:lastModifiedBy>TITO VAGNI</cp:lastModifiedBy>
  <cp:revision>2</cp:revision>
  <dcterms:created xsi:type="dcterms:W3CDTF">2023-11-07T10:22:37Z</dcterms:created>
  <dcterms:modified xsi:type="dcterms:W3CDTF">2023-11-07T10:25:08Z</dcterms:modified>
</cp:coreProperties>
</file>