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440" r:id="rId2"/>
    <p:sldId id="427" r:id="rId3"/>
    <p:sldId id="392" r:id="rId4"/>
    <p:sldId id="395" r:id="rId5"/>
    <p:sldId id="44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25ZeW2aEtwXPe9/hOUdLQ==" hashData="O13Hr+fvRZx8ssqo3xSvOdzcII/LLKmGZNiLtNAZJCoGcJ+OvNtJo/MRG1jWnsribFwuHm4jLGc4fAt5a5oNuQ=="/>
  <p:extLst>
    <p:ext uri="{521415D9-36F7-43E2-AB2F-B90AF26B5E84}">
      <p14:sectionLst xmlns:p14="http://schemas.microsoft.com/office/powerpoint/2010/main">
        <p14:section name="Sezione predefinita" id="{243C0FA3-EDEA-40C6-BF0C-BE6C17CF125C}">
          <p14:sldIdLst>
            <p14:sldId id="440"/>
            <p14:sldId id="427"/>
            <p14:sldId id="392"/>
            <p14:sldId id="395"/>
            <p14:sldId id="4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3083E-A06C-47DC-A070-3291C6BF41A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FE4807-5CC5-41B7-BBE8-760E4A3BBAF7}">
      <dgm:prSet/>
      <dgm:spPr/>
      <dgm:t>
        <a:bodyPr/>
        <a:lstStyle/>
        <a:p>
          <a:r>
            <a:rPr lang="it-IT" b="1"/>
            <a:t>I media hanno il potere di stabilire la presenza dei temi  in agenda</a:t>
          </a:r>
          <a:endParaRPr lang="en-US"/>
        </a:p>
      </dgm:t>
    </dgm:pt>
    <dgm:pt modelId="{A836080E-685E-41BA-B22B-8306FD73AD86}" type="parTrans" cxnId="{B0ED9394-E0C9-4014-91ED-C0B9A109514C}">
      <dgm:prSet/>
      <dgm:spPr/>
      <dgm:t>
        <a:bodyPr/>
        <a:lstStyle/>
        <a:p>
          <a:endParaRPr lang="en-US"/>
        </a:p>
      </dgm:t>
    </dgm:pt>
    <dgm:pt modelId="{2CF126A2-D9D0-4222-9BA8-E74F61EDC3B2}" type="sibTrans" cxnId="{B0ED9394-E0C9-4014-91ED-C0B9A109514C}">
      <dgm:prSet/>
      <dgm:spPr/>
      <dgm:t>
        <a:bodyPr/>
        <a:lstStyle/>
        <a:p>
          <a:endParaRPr lang="en-US"/>
        </a:p>
      </dgm:t>
    </dgm:pt>
    <dgm:pt modelId="{7E946A8C-64D8-4A44-82E8-EB40A0FB27D6}">
      <dgm:prSet/>
      <dgm:spPr/>
      <dgm:t>
        <a:bodyPr/>
        <a:lstStyle/>
        <a:p>
          <a:r>
            <a:rPr lang="it-IT" b="1"/>
            <a:t>I media attribuiscono ai temi un ordine gerarchico</a:t>
          </a:r>
          <a:endParaRPr lang="en-US"/>
        </a:p>
      </dgm:t>
    </dgm:pt>
    <dgm:pt modelId="{C11A185D-8E64-4F81-A96C-5190E3B8024B}" type="parTrans" cxnId="{66FE15B8-AE03-4ED4-8CF0-5B5397E45845}">
      <dgm:prSet/>
      <dgm:spPr/>
      <dgm:t>
        <a:bodyPr/>
        <a:lstStyle/>
        <a:p>
          <a:endParaRPr lang="en-US"/>
        </a:p>
      </dgm:t>
    </dgm:pt>
    <dgm:pt modelId="{149D16FC-6B7C-4CFE-A567-E2F50FA323EB}" type="sibTrans" cxnId="{66FE15B8-AE03-4ED4-8CF0-5B5397E45845}">
      <dgm:prSet/>
      <dgm:spPr/>
      <dgm:t>
        <a:bodyPr/>
        <a:lstStyle/>
        <a:p>
          <a:endParaRPr lang="en-US"/>
        </a:p>
      </dgm:t>
    </dgm:pt>
    <dgm:pt modelId="{B6DF0D0B-E093-4DAF-B30E-FBDCEBCEFFF9}">
      <dgm:prSet/>
      <dgm:spPr/>
      <dgm:t>
        <a:bodyPr/>
        <a:lstStyle/>
        <a:p>
          <a:r>
            <a:rPr lang="it-IT" b="1"/>
            <a:t>Il pubblico costruisce la propria agenda in conseguenza di quella offerta dai media</a:t>
          </a:r>
          <a:endParaRPr lang="en-US"/>
        </a:p>
      </dgm:t>
    </dgm:pt>
    <dgm:pt modelId="{684CEE67-A22B-473E-8729-EC0987483638}" type="parTrans" cxnId="{294D51E6-DDE6-4886-BCA0-C0D0EE638CB0}">
      <dgm:prSet/>
      <dgm:spPr/>
      <dgm:t>
        <a:bodyPr/>
        <a:lstStyle/>
        <a:p>
          <a:endParaRPr lang="en-US"/>
        </a:p>
      </dgm:t>
    </dgm:pt>
    <dgm:pt modelId="{73823EA4-DEC9-4DDB-AE33-4083BBE11729}" type="sibTrans" cxnId="{294D51E6-DDE6-4886-BCA0-C0D0EE638CB0}">
      <dgm:prSet/>
      <dgm:spPr/>
      <dgm:t>
        <a:bodyPr/>
        <a:lstStyle/>
        <a:p>
          <a:endParaRPr lang="en-US"/>
        </a:p>
      </dgm:t>
    </dgm:pt>
    <dgm:pt modelId="{DC8A10DF-0EC6-4C93-AFD9-EF92C55E4DDF}">
      <dgm:prSet/>
      <dgm:spPr/>
      <dgm:t>
        <a:bodyPr/>
        <a:lstStyle/>
        <a:p>
          <a:r>
            <a:rPr lang="it-IT" b="1"/>
            <a:t>Il ricorso alle notizie di seconda mano è divenuto indispensabile</a:t>
          </a:r>
          <a:endParaRPr lang="en-US"/>
        </a:p>
      </dgm:t>
    </dgm:pt>
    <dgm:pt modelId="{A72F0EF3-6BFF-49EA-8921-9E4239A6456E}" type="parTrans" cxnId="{8F19F450-4D77-4C22-895A-6325E769A5A5}">
      <dgm:prSet/>
      <dgm:spPr/>
      <dgm:t>
        <a:bodyPr/>
        <a:lstStyle/>
        <a:p>
          <a:endParaRPr lang="en-US"/>
        </a:p>
      </dgm:t>
    </dgm:pt>
    <dgm:pt modelId="{C5C7DDDB-18E5-4DF9-8087-8B07DE461AA9}" type="sibTrans" cxnId="{8F19F450-4D77-4C22-895A-6325E769A5A5}">
      <dgm:prSet/>
      <dgm:spPr/>
      <dgm:t>
        <a:bodyPr/>
        <a:lstStyle/>
        <a:p>
          <a:endParaRPr lang="en-US"/>
        </a:p>
      </dgm:t>
    </dgm:pt>
    <dgm:pt modelId="{A10FBB2E-8556-485E-B063-F2EB864E2908}">
      <dgm:prSet/>
      <dgm:spPr/>
      <dgm:t>
        <a:bodyPr/>
        <a:lstStyle/>
        <a:p>
          <a:r>
            <a:rPr lang="it-IT" b="1"/>
            <a:t>Evento vs Tema (istante vs stratificazione)</a:t>
          </a:r>
          <a:endParaRPr lang="en-US"/>
        </a:p>
      </dgm:t>
    </dgm:pt>
    <dgm:pt modelId="{C5D2F6B8-9968-4330-91FF-BE662AEDB2FB}" type="parTrans" cxnId="{1524478A-62A5-49F1-A7BA-E776D9325F33}">
      <dgm:prSet/>
      <dgm:spPr/>
      <dgm:t>
        <a:bodyPr/>
        <a:lstStyle/>
        <a:p>
          <a:endParaRPr lang="en-US"/>
        </a:p>
      </dgm:t>
    </dgm:pt>
    <dgm:pt modelId="{4BFA0A7E-C4B8-4DC6-97AF-AFB4D50B109E}" type="sibTrans" cxnId="{1524478A-62A5-49F1-A7BA-E776D9325F33}">
      <dgm:prSet/>
      <dgm:spPr/>
      <dgm:t>
        <a:bodyPr/>
        <a:lstStyle/>
        <a:p>
          <a:endParaRPr lang="en-US"/>
        </a:p>
      </dgm:t>
    </dgm:pt>
    <dgm:pt modelId="{9781EA3E-83D9-4458-9E2A-43F3873E4A7A}">
      <dgm:prSet/>
      <dgm:spPr/>
      <dgm:t>
        <a:bodyPr/>
        <a:lstStyle/>
        <a:p>
          <a:r>
            <a:rPr lang="it-IT" b="1"/>
            <a:t>Temi a soglia alta vs Temi a soglia bassa</a:t>
          </a:r>
          <a:endParaRPr lang="en-US"/>
        </a:p>
      </dgm:t>
    </dgm:pt>
    <dgm:pt modelId="{F2ACC84F-C400-4131-8607-F2D1EC2375A1}" type="parTrans" cxnId="{918D1939-262E-479C-9241-908BE7140BC2}">
      <dgm:prSet/>
      <dgm:spPr/>
      <dgm:t>
        <a:bodyPr/>
        <a:lstStyle/>
        <a:p>
          <a:endParaRPr lang="en-US"/>
        </a:p>
      </dgm:t>
    </dgm:pt>
    <dgm:pt modelId="{F0DB7309-EA65-49E9-B0E1-33A79C97A65D}" type="sibTrans" cxnId="{918D1939-262E-479C-9241-908BE7140BC2}">
      <dgm:prSet/>
      <dgm:spPr/>
      <dgm:t>
        <a:bodyPr/>
        <a:lstStyle/>
        <a:p>
          <a:endParaRPr lang="en-US"/>
        </a:p>
      </dgm:t>
    </dgm:pt>
    <dgm:pt modelId="{42E0083D-6EB0-4169-B362-B667789CF349}">
      <dgm:prSet/>
      <dgm:spPr/>
      <dgm:t>
        <a:bodyPr/>
        <a:lstStyle/>
        <a:p>
          <a:r>
            <a:rPr lang="it-IT" b="1" dirty="0"/>
            <a:t>Differenti qualità dei media </a:t>
          </a:r>
          <a:endParaRPr lang="en-US" dirty="0"/>
        </a:p>
      </dgm:t>
    </dgm:pt>
    <dgm:pt modelId="{3D72AC1F-BE3D-4D62-A456-4C0990268F57}" type="parTrans" cxnId="{AB0B0FD5-3058-463E-9106-99CE50A9FAC0}">
      <dgm:prSet/>
      <dgm:spPr/>
      <dgm:t>
        <a:bodyPr/>
        <a:lstStyle/>
        <a:p>
          <a:endParaRPr lang="en-US"/>
        </a:p>
      </dgm:t>
    </dgm:pt>
    <dgm:pt modelId="{84CB0D69-591C-4AFD-973E-FF19748D6210}" type="sibTrans" cxnId="{AB0B0FD5-3058-463E-9106-99CE50A9FAC0}">
      <dgm:prSet/>
      <dgm:spPr/>
      <dgm:t>
        <a:bodyPr/>
        <a:lstStyle/>
        <a:p>
          <a:endParaRPr lang="en-US"/>
        </a:p>
      </dgm:t>
    </dgm:pt>
    <dgm:pt modelId="{E1E62B25-88D9-894D-927B-043D1B1FCE2A}" type="pres">
      <dgm:prSet presAssocID="{3EB3083E-A06C-47DC-A070-3291C6BF41AA}" presName="Name0" presStyleCnt="0">
        <dgm:presLayoutVars>
          <dgm:dir/>
          <dgm:resizeHandles val="exact"/>
        </dgm:presLayoutVars>
      </dgm:prSet>
      <dgm:spPr/>
    </dgm:pt>
    <dgm:pt modelId="{E9A094B6-0004-A44A-9B40-5CB44242AE48}" type="pres">
      <dgm:prSet presAssocID="{26FE4807-5CC5-41B7-BBE8-760E4A3BBAF7}" presName="node" presStyleLbl="node1" presStyleIdx="0" presStyleCnt="7">
        <dgm:presLayoutVars>
          <dgm:bulletEnabled val="1"/>
        </dgm:presLayoutVars>
      </dgm:prSet>
      <dgm:spPr/>
    </dgm:pt>
    <dgm:pt modelId="{588AD3D5-4F1A-F248-9E43-4F7529911EAA}" type="pres">
      <dgm:prSet presAssocID="{2CF126A2-D9D0-4222-9BA8-E74F61EDC3B2}" presName="sibTrans" presStyleLbl="sibTrans1D1" presStyleIdx="0" presStyleCnt="6"/>
      <dgm:spPr/>
    </dgm:pt>
    <dgm:pt modelId="{C2B71190-4F30-044F-B33A-24126777660A}" type="pres">
      <dgm:prSet presAssocID="{2CF126A2-D9D0-4222-9BA8-E74F61EDC3B2}" presName="connectorText" presStyleLbl="sibTrans1D1" presStyleIdx="0" presStyleCnt="6"/>
      <dgm:spPr/>
    </dgm:pt>
    <dgm:pt modelId="{3B80D79A-7D22-3F4E-BD36-F21103E3B402}" type="pres">
      <dgm:prSet presAssocID="{7E946A8C-64D8-4A44-82E8-EB40A0FB27D6}" presName="node" presStyleLbl="node1" presStyleIdx="1" presStyleCnt="7">
        <dgm:presLayoutVars>
          <dgm:bulletEnabled val="1"/>
        </dgm:presLayoutVars>
      </dgm:prSet>
      <dgm:spPr/>
    </dgm:pt>
    <dgm:pt modelId="{B0629AFA-00AB-9D4B-8430-84CF71D0806B}" type="pres">
      <dgm:prSet presAssocID="{149D16FC-6B7C-4CFE-A567-E2F50FA323EB}" presName="sibTrans" presStyleLbl="sibTrans1D1" presStyleIdx="1" presStyleCnt="6"/>
      <dgm:spPr/>
    </dgm:pt>
    <dgm:pt modelId="{43DC12F6-55A5-584A-93D9-55219A67B926}" type="pres">
      <dgm:prSet presAssocID="{149D16FC-6B7C-4CFE-A567-E2F50FA323EB}" presName="connectorText" presStyleLbl="sibTrans1D1" presStyleIdx="1" presStyleCnt="6"/>
      <dgm:spPr/>
    </dgm:pt>
    <dgm:pt modelId="{C9FF30BD-4A9F-624A-903A-A8A406ECCDC8}" type="pres">
      <dgm:prSet presAssocID="{B6DF0D0B-E093-4DAF-B30E-FBDCEBCEFFF9}" presName="node" presStyleLbl="node1" presStyleIdx="2" presStyleCnt="7">
        <dgm:presLayoutVars>
          <dgm:bulletEnabled val="1"/>
        </dgm:presLayoutVars>
      </dgm:prSet>
      <dgm:spPr/>
    </dgm:pt>
    <dgm:pt modelId="{26AF3E3B-5E74-3F4D-91B2-22D26ADC4D61}" type="pres">
      <dgm:prSet presAssocID="{73823EA4-DEC9-4DDB-AE33-4083BBE11729}" presName="sibTrans" presStyleLbl="sibTrans1D1" presStyleIdx="2" presStyleCnt="6"/>
      <dgm:spPr/>
    </dgm:pt>
    <dgm:pt modelId="{E51B2AC1-1A65-AD4C-84CB-E9EB9A0EF0AA}" type="pres">
      <dgm:prSet presAssocID="{73823EA4-DEC9-4DDB-AE33-4083BBE11729}" presName="connectorText" presStyleLbl="sibTrans1D1" presStyleIdx="2" presStyleCnt="6"/>
      <dgm:spPr/>
    </dgm:pt>
    <dgm:pt modelId="{B9508847-B49D-1545-A0A5-A2415A3E51EA}" type="pres">
      <dgm:prSet presAssocID="{DC8A10DF-0EC6-4C93-AFD9-EF92C55E4DDF}" presName="node" presStyleLbl="node1" presStyleIdx="3" presStyleCnt="7">
        <dgm:presLayoutVars>
          <dgm:bulletEnabled val="1"/>
        </dgm:presLayoutVars>
      </dgm:prSet>
      <dgm:spPr/>
    </dgm:pt>
    <dgm:pt modelId="{8FA19B7D-8D4B-FC44-A3A3-35ACCC49ABDD}" type="pres">
      <dgm:prSet presAssocID="{C5C7DDDB-18E5-4DF9-8087-8B07DE461AA9}" presName="sibTrans" presStyleLbl="sibTrans1D1" presStyleIdx="3" presStyleCnt="6"/>
      <dgm:spPr/>
    </dgm:pt>
    <dgm:pt modelId="{CD11031E-8B05-DF4F-B2B1-06144BA4F6CE}" type="pres">
      <dgm:prSet presAssocID="{C5C7DDDB-18E5-4DF9-8087-8B07DE461AA9}" presName="connectorText" presStyleLbl="sibTrans1D1" presStyleIdx="3" presStyleCnt="6"/>
      <dgm:spPr/>
    </dgm:pt>
    <dgm:pt modelId="{926EE28E-3E0C-DB4A-A30B-9286B689084D}" type="pres">
      <dgm:prSet presAssocID="{A10FBB2E-8556-485E-B063-F2EB864E2908}" presName="node" presStyleLbl="node1" presStyleIdx="4" presStyleCnt="7">
        <dgm:presLayoutVars>
          <dgm:bulletEnabled val="1"/>
        </dgm:presLayoutVars>
      </dgm:prSet>
      <dgm:spPr/>
    </dgm:pt>
    <dgm:pt modelId="{59798441-0361-C648-A8D5-F5D3A1A48589}" type="pres">
      <dgm:prSet presAssocID="{4BFA0A7E-C4B8-4DC6-97AF-AFB4D50B109E}" presName="sibTrans" presStyleLbl="sibTrans1D1" presStyleIdx="4" presStyleCnt="6"/>
      <dgm:spPr/>
    </dgm:pt>
    <dgm:pt modelId="{823ADC26-3956-CF4B-95BA-E39DD830D625}" type="pres">
      <dgm:prSet presAssocID="{4BFA0A7E-C4B8-4DC6-97AF-AFB4D50B109E}" presName="connectorText" presStyleLbl="sibTrans1D1" presStyleIdx="4" presStyleCnt="6"/>
      <dgm:spPr/>
    </dgm:pt>
    <dgm:pt modelId="{48D11051-A665-814E-B2B7-BA21E0899F38}" type="pres">
      <dgm:prSet presAssocID="{9781EA3E-83D9-4458-9E2A-43F3873E4A7A}" presName="node" presStyleLbl="node1" presStyleIdx="5" presStyleCnt="7">
        <dgm:presLayoutVars>
          <dgm:bulletEnabled val="1"/>
        </dgm:presLayoutVars>
      </dgm:prSet>
      <dgm:spPr/>
    </dgm:pt>
    <dgm:pt modelId="{C320F720-0693-D640-940F-00F874844520}" type="pres">
      <dgm:prSet presAssocID="{F0DB7309-EA65-49E9-B0E1-33A79C97A65D}" presName="sibTrans" presStyleLbl="sibTrans1D1" presStyleIdx="5" presStyleCnt="6"/>
      <dgm:spPr/>
    </dgm:pt>
    <dgm:pt modelId="{5CDA29D1-DA69-5644-A5D9-E66E4782FFD5}" type="pres">
      <dgm:prSet presAssocID="{F0DB7309-EA65-49E9-B0E1-33A79C97A65D}" presName="connectorText" presStyleLbl="sibTrans1D1" presStyleIdx="5" presStyleCnt="6"/>
      <dgm:spPr/>
    </dgm:pt>
    <dgm:pt modelId="{4CB81E57-1F0C-B54D-836B-044785E9D7F1}" type="pres">
      <dgm:prSet presAssocID="{42E0083D-6EB0-4169-B362-B667789CF349}" presName="node" presStyleLbl="node1" presStyleIdx="6" presStyleCnt="7">
        <dgm:presLayoutVars>
          <dgm:bulletEnabled val="1"/>
        </dgm:presLayoutVars>
      </dgm:prSet>
      <dgm:spPr/>
    </dgm:pt>
  </dgm:ptLst>
  <dgm:cxnLst>
    <dgm:cxn modelId="{8242B00D-CBF6-8E47-8618-B15D82282BF8}" type="presOf" srcId="{73823EA4-DEC9-4DDB-AE33-4083BBE11729}" destId="{E51B2AC1-1A65-AD4C-84CB-E9EB9A0EF0AA}" srcOrd="1" destOrd="0" presId="urn:microsoft.com/office/officeart/2016/7/layout/RepeatingBendingProcessNew"/>
    <dgm:cxn modelId="{FB939518-CB5F-C14C-AEEB-4F2820B52B2A}" type="presOf" srcId="{DC8A10DF-0EC6-4C93-AFD9-EF92C55E4DDF}" destId="{B9508847-B49D-1545-A0A5-A2415A3E51EA}" srcOrd="0" destOrd="0" presId="urn:microsoft.com/office/officeart/2016/7/layout/RepeatingBendingProcessNew"/>
    <dgm:cxn modelId="{BD523E1A-8831-414D-8A53-A67BCB3298E8}" type="presOf" srcId="{2CF126A2-D9D0-4222-9BA8-E74F61EDC3B2}" destId="{C2B71190-4F30-044F-B33A-24126777660A}" srcOrd="1" destOrd="0" presId="urn:microsoft.com/office/officeart/2016/7/layout/RepeatingBendingProcessNew"/>
    <dgm:cxn modelId="{F353701B-DBD3-B941-A870-F7E9F7454222}" type="presOf" srcId="{B6DF0D0B-E093-4DAF-B30E-FBDCEBCEFFF9}" destId="{C9FF30BD-4A9F-624A-903A-A8A406ECCDC8}" srcOrd="0" destOrd="0" presId="urn:microsoft.com/office/officeart/2016/7/layout/RepeatingBendingProcessNew"/>
    <dgm:cxn modelId="{4D910439-0225-724D-80FA-D5BDE9443D1B}" type="presOf" srcId="{F0DB7309-EA65-49E9-B0E1-33A79C97A65D}" destId="{C320F720-0693-D640-940F-00F874844520}" srcOrd="0" destOrd="0" presId="urn:microsoft.com/office/officeart/2016/7/layout/RepeatingBendingProcessNew"/>
    <dgm:cxn modelId="{918D1939-262E-479C-9241-908BE7140BC2}" srcId="{3EB3083E-A06C-47DC-A070-3291C6BF41AA}" destId="{9781EA3E-83D9-4458-9E2A-43F3873E4A7A}" srcOrd="5" destOrd="0" parTransId="{F2ACC84F-C400-4131-8607-F2D1EC2375A1}" sibTransId="{F0DB7309-EA65-49E9-B0E1-33A79C97A65D}"/>
    <dgm:cxn modelId="{3A05BD3F-F0E0-864D-B85E-63584F66C1FD}" type="presOf" srcId="{42E0083D-6EB0-4169-B362-B667789CF349}" destId="{4CB81E57-1F0C-B54D-836B-044785E9D7F1}" srcOrd="0" destOrd="0" presId="urn:microsoft.com/office/officeart/2016/7/layout/RepeatingBendingProcessNew"/>
    <dgm:cxn modelId="{317DB049-27A3-764E-82E8-AC9CBE0033FF}" type="presOf" srcId="{C5C7DDDB-18E5-4DF9-8087-8B07DE461AA9}" destId="{8FA19B7D-8D4B-FC44-A3A3-35ACCC49ABDD}" srcOrd="0" destOrd="0" presId="urn:microsoft.com/office/officeart/2016/7/layout/RepeatingBendingProcessNew"/>
    <dgm:cxn modelId="{DBEB154D-A377-B142-86AC-63DDF562772B}" type="presOf" srcId="{149D16FC-6B7C-4CFE-A567-E2F50FA323EB}" destId="{B0629AFA-00AB-9D4B-8430-84CF71D0806B}" srcOrd="0" destOrd="0" presId="urn:microsoft.com/office/officeart/2016/7/layout/RepeatingBendingProcessNew"/>
    <dgm:cxn modelId="{8F19F450-4D77-4C22-895A-6325E769A5A5}" srcId="{3EB3083E-A06C-47DC-A070-3291C6BF41AA}" destId="{DC8A10DF-0EC6-4C93-AFD9-EF92C55E4DDF}" srcOrd="3" destOrd="0" parTransId="{A72F0EF3-6BFF-49EA-8921-9E4239A6456E}" sibTransId="{C5C7DDDB-18E5-4DF9-8087-8B07DE461AA9}"/>
    <dgm:cxn modelId="{F4AABF64-E230-8F42-B8AA-992E898A7AD4}" type="presOf" srcId="{9781EA3E-83D9-4458-9E2A-43F3873E4A7A}" destId="{48D11051-A665-814E-B2B7-BA21E0899F38}" srcOrd="0" destOrd="0" presId="urn:microsoft.com/office/officeart/2016/7/layout/RepeatingBendingProcessNew"/>
    <dgm:cxn modelId="{23D64B76-65AD-354B-9154-DDCD6B5BE160}" type="presOf" srcId="{73823EA4-DEC9-4DDB-AE33-4083BBE11729}" destId="{26AF3E3B-5E74-3F4D-91B2-22D26ADC4D61}" srcOrd="0" destOrd="0" presId="urn:microsoft.com/office/officeart/2016/7/layout/RepeatingBendingProcessNew"/>
    <dgm:cxn modelId="{C0239D77-3C38-644C-84A9-2F8583ACC91F}" type="presOf" srcId="{4BFA0A7E-C4B8-4DC6-97AF-AFB4D50B109E}" destId="{59798441-0361-C648-A8D5-F5D3A1A48589}" srcOrd="0" destOrd="0" presId="urn:microsoft.com/office/officeart/2016/7/layout/RepeatingBendingProcessNew"/>
    <dgm:cxn modelId="{8CE81D78-18D9-C941-8BA8-B5962190495F}" type="presOf" srcId="{A10FBB2E-8556-485E-B063-F2EB864E2908}" destId="{926EE28E-3E0C-DB4A-A30B-9286B689084D}" srcOrd="0" destOrd="0" presId="urn:microsoft.com/office/officeart/2016/7/layout/RepeatingBendingProcessNew"/>
    <dgm:cxn modelId="{F757E67A-7205-1B46-BF51-BDD704B2FA27}" type="presOf" srcId="{26FE4807-5CC5-41B7-BBE8-760E4A3BBAF7}" destId="{E9A094B6-0004-A44A-9B40-5CB44242AE48}" srcOrd="0" destOrd="0" presId="urn:microsoft.com/office/officeart/2016/7/layout/RepeatingBendingProcessNew"/>
    <dgm:cxn modelId="{FCF53883-CD51-494F-89B3-2678AD077689}" type="presOf" srcId="{7E946A8C-64D8-4A44-82E8-EB40A0FB27D6}" destId="{3B80D79A-7D22-3F4E-BD36-F21103E3B402}" srcOrd="0" destOrd="0" presId="urn:microsoft.com/office/officeart/2016/7/layout/RepeatingBendingProcessNew"/>
    <dgm:cxn modelId="{1524478A-62A5-49F1-A7BA-E776D9325F33}" srcId="{3EB3083E-A06C-47DC-A070-3291C6BF41AA}" destId="{A10FBB2E-8556-485E-B063-F2EB864E2908}" srcOrd="4" destOrd="0" parTransId="{C5D2F6B8-9968-4330-91FF-BE662AEDB2FB}" sibTransId="{4BFA0A7E-C4B8-4DC6-97AF-AFB4D50B109E}"/>
    <dgm:cxn modelId="{B0ED9394-E0C9-4014-91ED-C0B9A109514C}" srcId="{3EB3083E-A06C-47DC-A070-3291C6BF41AA}" destId="{26FE4807-5CC5-41B7-BBE8-760E4A3BBAF7}" srcOrd="0" destOrd="0" parTransId="{A836080E-685E-41BA-B22B-8306FD73AD86}" sibTransId="{2CF126A2-D9D0-4222-9BA8-E74F61EDC3B2}"/>
    <dgm:cxn modelId="{49577A97-82E3-3442-9F3A-CF24F48AFAB6}" type="presOf" srcId="{149D16FC-6B7C-4CFE-A567-E2F50FA323EB}" destId="{43DC12F6-55A5-584A-93D9-55219A67B926}" srcOrd="1" destOrd="0" presId="urn:microsoft.com/office/officeart/2016/7/layout/RepeatingBendingProcessNew"/>
    <dgm:cxn modelId="{64E62B98-3D86-CE41-9624-AF49B3C66F53}" type="presOf" srcId="{2CF126A2-D9D0-4222-9BA8-E74F61EDC3B2}" destId="{588AD3D5-4F1A-F248-9E43-4F7529911EAA}" srcOrd="0" destOrd="0" presId="urn:microsoft.com/office/officeart/2016/7/layout/RepeatingBendingProcessNew"/>
    <dgm:cxn modelId="{622D4CA0-DB63-554E-B0A0-265C49BA230F}" type="presOf" srcId="{C5C7DDDB-18E5-4DF9-8087-8B07DE461AA9}" destId="{CD11031E-8B05-DF4F-B2B1-06144BA4F6CE}" srcOrd="1" destOrd="0" presId="urn:microsoft.com/office/officeart/2016/7/layout/RepeatingBendingProcessNew"/>
    <dgm:cxn modelId="{66FE15B8-AE03-4ED4-8CF0-5B5397E45845}" srcId="{3EB3083E-A06C-47DC-A070-3291C6BF41AA}" destId="{7E946A8C-64D8-4A44-82E8-EB40A0FB27D6}" srcOrd="1" destOrd="0" parTransId="{C11A185D-8E64-4F81-A96C-5190E3B8024B}" sibTransId="{149D16FC-6B7C-4CFE-A567-E2F50FA323EB}"/>
    <dgm:cxn modelId="{DE542DB8-57D5-F34C-8B31-AB8EC69D5B83}" type="presOf" srcId="{F0DB7309-EA65-49E9-B0E1-33A79C97A65D}" destId="{5CDA29D1-DA69-5644-A5D9-E66E4782FFD5}" srcOrd="1" destOrd="0" presId="urn:microsoft.com/office/officeart/2016/7/layout/RepeatingBendingProcessNew"/>
    <dgm:cxn modelId="{AB0B0FD5-3058-463E-9106-99CE50A9FAC0}" srcId="{3EB3083E-A06C-47DC-A070-3291C6BF41AA}" destId="{42E0083D-6EB0-4169-B362-B667789CF349}" srcOrd="6" destOrd="0" parTransId="{3D72AC1F-BE3D-4D62-A456-4C0990268F57}" sibTransId="{84CB0D69-591C-4AFD-973E-FF19748D6210}"/>
    <dgm:cxn modelId="{294D51E6-DDE6-4886-BCA0-C0D0EE638CB0}" srcId="{3EB3083E-A06C-47DC-A070-3291C6BF41AA}" destId="{B6DF0D0B-E093-4DAF-B30E-FBDCEBCEFFF9}" srcOrd="2" destOrd="0" parTransId="{684CEE67-A22B-473E-8729-EC0987483638}" sibTransId="{73823EA4-DEC9-4DDB-AE33-4083BBE11729}"/>
    <dgm:cxn modelId="{C87D26EB-85CE-E340-9928-6162D0832860}" type="presOf" srcId="{4BFA0A7E-C4B8-4DC6-97AF-AFB4D50B109E}" destId="{823ADC26-3956-CF4B-95BA-E39DD830D625}" srcOrd="1" destOrd="0" presId="urn:microsoft.com/office/officeart/2016/7/layout/RepeatingBendingProcessNew"/>
    <dgm:cxn modelId="{7D29F2EF-96A7-3E4A-BC52-11F2CA2B7BC3}" type="presOf" srcId="{3EB3083E-A06C-47DC-A070-3291C6BF41AA}" destId="{E1E62B25-88D9-894D-927B-043D1B1FCE2A}" srcOrd="0" destOrd="0" presId="urn:microsoft.com/office/officeart/2016/7/layout/RepeatingBendingProcessNew"/>
    <dgm:cxn modelId="{1FD72A22-346C-704B-AF84-D8908C91F107}" type="presParOf" srcId="{E1E62B25-88D9-894D-927B-043D1B1FCE2A}" destId="{E9A094B6-0004-A44A-9B40-5CB44242AE48}" srcOrd="0" destOrd="0" presId="urn:microsoft.com/office/officeart/2016/7/layout/RepeatingBendingProcessNew"/>
    <dgm:cxn modelId="{43EA5E5A-F0A2-334A-B6EE-6F30205BE2E2}" type="presParOf" srcId="{E1E62B25-88D9-894D-927B-043D1B1FCE2A}" destId="{588AD3D5-4F1A-F248-9E43-4F7529911EAA}" srcOrd="1" destOrd="0" presId="urn:microsoft.com/office/officeart/2016/7/layout/RepeatingBendingProcessNew"/>
    <dgm:cxn modelId="{A14C7DD7-DA10-A245-991C-74C0F6EA3865}" type="presParOf" srcId="{588AD3D5-4F1A-F248-9E43-4F7529911EAA}" destId="{C2B71190-4F30-044F-B33A-24126777660A}" srcOrd="0" destOrd="0" presId="urn:microsoft.com/office/officeart/2016/7/layout/RepeatingBendingProcessNew"/>
    <dgm:cxn modelId="{AA360A53-A7AE-8448-AC1F-FCC3AAEBA56F}" type="presParOf" srcId="{E1E62B25-88D9-894D-927B-043D1B1FCE2A}" destId="{3B80D79A-7D22-3F4E-BD36-F21103E3B402}" srcOrd="2" destOrd="0" presId="urn:microsoft.com/office/officeart/2016/7/layout/RepeatingBendingProcessNew"/>
    <dgm:cxn modelId="{331617E1-8FF9-8648-9B0B-423E8D0E35C6}" type="presParOf" srcId="{E1E62B25-88D9-894D-927B-043D1B1FCE2A}" destId="{B0629AFA-00AB-9D4B-8430-84CF71D0806B}" srcOrd="3" destOrd="0" presId="urn:microsoft.com/office/officeart/2016/7/layout/RepeatingBendingProcessNew"/>
    <dgm:cxn modelId="{A310A058-49F9-D64B-A3CB-FA6F25DC5FF8}" type="presParOf" srcId="{B0629AFA-00AB-9D4B-8430-84CF71D0806B}" destId="{43DC12F6-55A5-584A-93D9-55219A67B926}" srcOrd="0" destOrd="0" presId="urn:microsoft.com/office/officeart/2016/7/layout/RepeatingBendingProcessNew"/>
    <dgm:cxn modelId="{8AA2ADDD-20EF-E941-BED8-20D9954FF40A}" type="presParOf" srcId="{E1E62B25-88D9-894D-927B-043D1B1FCE2A}" destId="{C9FF30BD-4A9F-624A-903A-A8A406ECCDC8}" srcOrd="4" destOrd="0" presId="urn:microsoft.com/office/officeart/2016/7/layout/RepeatingBendingProcessNew"/>
    <dgm:cxn modelId="{62CFD9AC-2004-4E44-9D02-38DF2C6C1AAD}" type="presParOf" srcId="{E1E62B25-88D9-894D-927B-043D1B1FCE2A}" destId="{26AF3E3B-5E74-3F4D-91B2-22D26ADC4D61}" srcOrd="5" destOrd="0" presId="urn:microsoft.com/office/officeart/2016/7/layout/RepeatingBendingProcessNew"/>
    <dgm:cxn modelId="{DF9E4782-CA7C-D146-98F6-ABF1FECEC86B}" type="presParOf" srcId="{26AF3E3B-5E74-3F4D-91B2-22D26ADC4D61}" destId="{E51B2AC1-1A65-AD4C-84CB-E9EB9A0EF0AA}" srcOrd="0" destOrd="0" presId="urn:microsoft.com/office/officeart/2016/7/layout/RepeatingBendingProcessNew"/>
    <dgm:cxn modelId="{13E159E4-4F37-CF47-85A5-19A732BF0C21}" type="presParOf" srcId="{E1E62B25-88D9-894D-927B-043D1B1FCE2A}" destId="{B9508847-B49D-1545-A0A5-A2415A3E51EA}" srcOrd="6" destOrd="0" presId="urn:microsoft.com/office/officeart/2016/7/layout/RepeatingBendingProcessNew"/>
    <dgm:cxn modelId="{B73E59EF-2A58-D543-950E-5AE685435826}" type="presParOf" srcId="{E1E62B25-88D9-894D-927B-043D1B1FCE2A}" destId="{8FA19B7D-8D4B-FC44-A3A3-35ACCC49ABDD}" srcOrd="7" destOrd="0" presId="urn:microsoft.com/office/officeart/2016/7/layout/RepeatingBendingProcessNew"/>
    <dgm:cxn modelId="{D120BE58-7B2C-DF48-B86F-E9D5D0A11D4A}" type="presParOf" srcId="{8FA19B7D-8D4B-FC44-A3A3-35ACCC49ABDD}" destId="{CD11031E-8B05-DF4F-B2B1-06144BA4F6CE}" srcOrd="0" destOrd="0" presId="urn:microsoft.com/office/officeart/2016/7/layout/RepeatingBendingProcessNew"/>
    <dgm:cxn modelId="{4F5B3808-1C20-0547-87EC-0EBA7DC7E73A}" type="presParOf" srcId="{E1E62B25-88D9-894D-927B-043D1B1FCE2A}" destId="{926EE28E-3E0C-DB4A-A30B-9286B689084D}" srcOrd="8" destOrd="0" presId="urn:microsoft.com/office/officeart/2016/7/layout/RepeatingBendingProcessNew"/>
    <dgm:cxn modelId="{3EFE690A-4F3A-4845-81A5-2E1CE059E411}" type="presParOf" srcId="{E1E62B25-88D9-894D-927B-043D1B1FCE2A}" destId="{59798441-0361-C648-A8D5-F5D3A1A48589}" srcOrd="9" destOrd="0" presId="urn:microsoft.com/office/officeart/2016/7/layout/RepeatingBendingProcessNew"/>
    <dgm:cxn modelId="{9B790940-4123-CC42-9154-9064EBDA67A6}" type="presParOf" srcId="{59798441-0361-C648-A8D5-F5D3A1A48589}" destId="{823ADC26-3956-CF4B-95BA-E39DD830D625}" srcOrd="0" destOrd="0" presId="urn:microsoft.com/office/officeart/2016/7/layout/RepeatingBendingProcessNew"/>
    <dgm:cxn modelId="{DC6C0781-CFE9-7644-8CAB-0E442462AD92}" type="presParOf" srcId="{E1E62B25-88D9-894D-927B-043D1B1FCE2A}" destId="{48D11051-A665-814E-B2B7-BA21E0899F38}" srcOrd="10" destOrd="0" presId="urn:microsoft.com/office/officeart/2016/7/layout/RepeatingBendingProcessNew"/>
    <dgm:cxn modelId="{02BB6C1F-BB46-B64C-8D1E-319E90AB01CC}" type="presParOf" srcId="{E1E62B25-88D9-894D-927B-043D1B1FCE2A}" destId="{C320F720-0693-D640-940F-00F874844520}" srcOrd="11" destOrd="0" presId="urn:microsoft.com/office/officeart/2016/7/layout/RepeatingBendingProcessNew"/>
    <dgm:cxn modelId="{38620641-4D46-3D4B-9D84-8D82EEC26E69}" type="presParOf" srcId="{C320F720-0693-D640-940F-00F874844520}" destId="{5CDA29D1-DA69-5644-A5D9-E66E4782FFD5}" srcOrd="0" destOrd="0" presId="urn:microsoft.com/office/officeart/2016/7/layout/RepeatingBendingProcessNew"/>
    <dgm:cxn modelId="{D7395C67-F108-6E4C-B7AC-73048B57609D}" type="presParOf" srcId="{E1E62B25-88D9-894D-927B-043D1B1FCE2A}" destId="{4CB81E57-1F0C-B54D-836B-044785E9D7F1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AD3D5-4F1A-F248-9E43-4F7529911EAA}">
      <dsp:nvSpPr>
        <dsp:cNvPr id="0" name=""/>
        <dsp:cNvSpPr/>
      </dsp:nvSpPr>
      <dsp:spPr>
        <a:xfrm>
          <a:off x="2989693" y="519226"/>
          <a:ext cx="4024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45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80092" y="562781"/>
        <a:ext cx="21652" cy="4330"/>
      </dsp:txXfrm>
    </dsp:sp>
    <dsp:sp modelId="{E9A094B6-0004-A44A-9B40-5CB44242AE48}">
      <dsp:nvSpPr>
        <dsp:cNvPr id="0" name=""/>
        <dsp:cNvSpPr/>
      </dsp:nvSpPr>
      <dsp:spPr>
        <a:xfrm>
          <a:off x="1108661" y="96"/>
          <a:ext cx="1882831" cy="11296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260" tIns="96843" rIns="92260" bIns="968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I media hanno il potere di stabilire la presenza dei temi  in agenda</a:t>
          </a:r>
          <a:endParaRPr lang="en-US" sz="1300" kern="1200"/>
        </a:p>
      </dsp:txBody>
      <dsp:txXfrm>
        <a:off x="1108661" y="96"/>
        <a:ext cx="1882831" cy="1129698"/>
      </dsp:txXfrm>
    </dsp:sp>
    <dsp:sp modelId="{B0629AFA-00AB-9D4B-8430-84CF71D0806B}">
      <dsp:nvSpPr>
        <dsp:cNvPr id="0" name=""/>
        <dsp:cNvSpPr/>
      </dsp:nvSpPr>
      <dsp:spPr>
        <a:xfrm>
          <a:off x="2050077" y="1127995"/>
          <a:ext cx="2315882" cy="402451"/>
        </a:xfrm>
        <a:custGeom>
          <a:avLst/>
          <a:gdLst/>
          <a:ahLst/>
          <a:cxnLst/>
          <a:rect l="0" t="0" r="0" b="0"/>
          <a:pathLst>
            <a:path>
              <a:moveTo>
                <a:pt x="2315882" y="0"/>
              </a:moveTo>
              <a:lnTo>
                <a:pt x="2315882" y="218325"/>
              </a:lnTo>
              <a:lnTo>
                <a:pt x="0" y="218325"/>
              </a:lnTo>
              <a:lnTo>
                <a:pt x="0" y="402451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49118" y="1327056"/>
        <a:ext cx="117801" cy="4330"/>
      </dsp:txXfrm>
    </dsp:sp>
    <dsp:sp modelId="{3B80D79A-7D22-3F4E-BD36-F21103E3B402}">
      <dsp:nvSpPr>
        <dsp:cNvPr id="0" name=""/>
        <dsp:cNvSpPr/>
      </dsp:nvSpPr>
      <dsp:spPr>
        <a:xfrm>
          <a:off x="3424544" y="96"/>
          <a:ext cx="1882831" cy="11296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260" tIns="96843" rIns="92260" bIns="968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I media attribuiscono ai temi un ordine gerarchico</a:t>
          </a:r>
          <a:endParaRPr lang="en-US" sz="1300" kern="1200"/>
        </a:p>
      </dsp:txBody>
      <dsp:txXfrm>
        <a:off x="3424544" y="96"/>
        <a:ext cx="1882831" cy="1129698"/>
      </dsp:txXfrm>
    </dsp:sp>
    <dsp:sp modelId="{26AF3E3B-5E74-3F4D-91B2-22D26ADC4D61}">
      <dsp:nvSpPr>
        <dsp:cNvPr id="0" name=""/>
        <dsp:cNvSpPr/>
      </dsp:nvSpPr>
      <dsp:spPr>
        <a:xfrm>
          <a:off x="2989693" y="2081976"/>
          <a:ext cx="4024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451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80092" y="2125531"/>
        <a:ext cx="21652" cy="4330"/>
      </dsp:txXfrm>
    </dsp:sp>
    <dsp:sp modelId="{C9FF30BD-4A9F-624A-903A-A8A406ECCDC8}">
      <dsp:nvSpPr>
        <dsp:cNvPr id="0" name=""/>
        <dsp:cNvSpPr/>
      </dsp:nvSpPr>
      <dsp:spPr>
        <a:xfrm>
          <a:off x="1108661" y="1562847"/>
          <a:ext cx="1882831" cy="11296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260" tIns="96843" rIns="92260" bIns="968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Il pubblico costruisce la propria agenda in conseguenza di quella offerta dai media</a:t>
          </a:r>
          <a:endParaRPr lang="en-US" sz="1300" kern="1200"/>
        </a:p>
      </dsp:txBody>
      <dsp:txXfrm>
        <a:off x="1108661" y="1562847"/>
        <a:ext cx="1882831" cy="1129698"/>
      </dsp:txXfrm>
    </dsp:sp>
    <dsp:sp modelId="{8FA19B7D-8D4B-FC44-A3A3-35ACCC49ABDD}">
      <dsp:nvSpPr>
        <dsp:cNvPr id="0" name=""/>
        <dsp:cNvSpPr/>
      </dsp:nvSpPr>
      <dsp:spPr>
        <a:xfrm>
          <a:off x="2050077" y="2690745"/>
          <a:ext cx="2315882" cy="402451"/>
        </a:xfrm>
        <a:custGeom>
          <a:avLst/>
          <a:gdLst/>
          <a:ahLst/>
          <a:cxnLst/>
          <a:rect l="0" t="0" r="0" b="0"/>
          <a:pathLst>
            <a:path>
              <a:moveTo>
                <a:pt x="2315882" y="0"/>
              </a:moveTo>
              <a:lnTo>
                <a:pt x="2315882" y="218325"/>
              </a:lnTo>
              <a:lnTo>
                <a:pt x="0" y="218325"/>
              </a:lnTo>
              <a:lnTo>
                <a:pt x="0" y="402451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49118" y="2889806"/>
        <a:ext cx="117801" cy="4330"/>
      </dsp:txXfrm>
    </dsp:sp>
    <dsp:sp modelId="{B9508847-B49D-1545-A0A5-A2415A3E51EA}">
      <dsp:nvSpPr>
        <dsp:cNvPr id="0" name=""/>
        <dsp:cNvSpPr/>
      </dsp:nvSpPr>
      <dsp:spPr>
        <a:xfrm>
          <a:off x="3424544" y="1562847"/>
          <a:ext cx="1882831" cy="11296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260" tIns="96843" rIns="92260" bIns="968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Il ricorso alle notizie di seconda mano è divenuto indispensabile</a:t>
          </a:r>
          <a:endParaRPr lang="en-US" sz="1300" kern="1200"/>
        </a:p>
      </dsp:txBody>
      <dsp:txXfrm>
        <a:off x="3424544" y="1562847"/>
        <a:ext cx="1882831" cy="1129698"/>
      </dsp:txXfrm>
    </dsp:sp>
    <dsp:sp modelId="{59798441-0361-C648-A8D5-F5D3A1A48589}">
      <dsp:nvSpPr>
        <dsp:cNvPr id="0" name=""/>
        <dsp:cNvSpPr/>
      </dsp:nvSpPr>
      <dsp:spPr>
        <a:xfrm>
          <a:off x="2989693" y="3644726"/>
          <a:ext cx="4024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451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80092" y="3688281"/>
        <a:ext cx="21652" cy="4330"/>
      </dsp:txXfrm>
    </dsp:sp>
    <dsp:sp modelId="{926EE28E-3E0C-DB4A-A30B-9286B689084D}">
      <dsp:nvSpPr>
        <dsp:cNvPr id="0" name=""/>
        <dsp:cNvSpPr/>
      </dsp:nvSpPr>
      <dsp:spPr>
        <a:xfrm>
          <a:off x="1108661" y="3125597"/>
          <a:ext cx="1882831" cy="11296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260" tIns="96843" rIns="92260" bIns="968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Evento vs Tema (istante vs stratificazione)</a:t>
          </a:r>
          <a:endParaRPr lang="en-US" sz="1300" kern="1200"/>
        </a:p>
      </dsp:txBody>
      <dsp:txXfrm>
        <a:off x="1108661" y="3125597"/>
        <a:ext cx="1882831" cy="1129698"/>
      </dsp:txXfrm>
    </dsp:sp>
    <dsp:sp modelId="{C320F720-0693-D640-940F-00F874844520}">
      <dsp:nvSpPr>
        <dsp:cNvPr id="0" name=""/>
        <dsp:cNvSpPr/>
      </dsp:nvSpPr>
      <dsp:spPr>
        <a:xfrm>
          <a:off x="2050077" y="4253495"/>
          <a:ext cx="2315882" cy="402451"/>
        </a:xfrm>
        <a:custGeom>
          <a:avLst/>
          <a:gdLst/>
          <a:ahLst/>
          <a:cxnLst/>
          <a:rect l="0" t="0" r="0" b="0"/>
          <a:pathLst>
            <a:path>
              <a:moveTo>
                <a:pt x="2315882" y="0"/>
              </a:moveTo>
              <a:lnTo>
                <a:pt x="2315882" y="218325"/>
              </a:lnTo>
              <a:lnTo>
                <a:pt x="0" y="218325"/>
              </a:lnTo>
              <a:lnTo>
                <a:pt x="0" y="40245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49118" y="4452556"/>
        <a:ext cx="117801" cy="4330"/>
      </dsp:txXfrm>
    </dsp:sp>
    <dsp:sp modelId="{48D11051-A665-814E-B2B7-BA21E0899F38}">
      <dsp:nvSpPr>
        <dsp:cNvPr id="0" name=""/>
        <dsp:cNvSpPr/>
      </dsp:nvSpPr>
      <dsp:spPr>
        <a:xfrm>
          <a:off x="3424544" y="3125597"/>
          <a:ext cx="1882831" cy="11296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260" tIns="96843" rIns="92260" bIns="968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/>
            <a:t>Temi a soglia alta vs Temi a soglia bassa</a:t>
          </a:r>
          <a:endParaRPr lang="en-US" sz="1300" kern="1200"/>
        </a:p>
      </dsp:txBody>
      <dsp:txXfrm>
        <a:off x="3424544" y="3125597"/>
        <a:ext cx="1882831" cy="1129698"/>
      </dsp:txXfrm>
    </dsp:sp>
    <dsp:sp modelId="{4CB81E57-1F0C-B54D-836B-044785E9D7F1}">
      <dsp:nvSpPr>
        <dsp:cNvPr id="0" name=""/>
        <dsp:cNvSpPr/>
      </dsp:nvSpPr>
      <dsp:spPr>
        <a:xfrm>
          <a:off x="1108661" y="4688347"/>
          <a:ext cx="1882831" cy="11296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260" tIns="96843" rIns="92260" bIns="96843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/>
            <a:t>Differenti qualità dei media </a:t>
          </a:r>
          <a:endParaRPr lang="en-US" sz="1300" kern="1200" dirty="0"/>
        </a:p>
      </dsp:txBody>
      <dsp:txXfrm>
        <a:off x="1108661" y="4688347"/>
        <a:ext cx="1882831" cy="1129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9B116-12F0-BA47-870B-3430C7924776}" type="datetimeFigureOut">
              <a:rPr lang="it-IT" smtClean="0"/>
              <a:t>07/11/23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B6B62-742F-4E41-91A1-FD250BB791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9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0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70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58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57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6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04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56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19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2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F08F76-8D9D-8D4B-932E-46BFBAB52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2" b="16781"/>
          <a:stretch/>
        </p:blipFill>
        <p:spPr>
          <a:xfrm>
            <a:off x="20" y="-1"/>
            <a:ext cx="12191979" cy="6857999"/>
          </a:xfrm>
          <a:prstGeom prst="rect">
            <a:avLst/>
          </a:prstGeom>
        </p:spPr>
      </p:pic>
      <p:sp>
        <p:nvSpPr>
          <p:cNvPr id="42" name="Rectangle 34">
            <a:extLst>
              <a:ext uri="{FF2B5EF4-FFF2-40B4-BE49-F238E27FC236}">
                <a16:creationId xmlns:a16="http://schemas.microsoft.com/office/drawing/2014/main" id="{24FAD405-B1A3-4548-AF6F-946AAC4D3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735"/>
            <a:ext cx="12192000" cy="284426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7297" y="4218022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1138" y="4428031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28557A-954C-4CAC-BF14-0ECFECD6A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3" y="4293326"/>
            <a:ext cx="6347918" cy="1840590"/>
          </a:xfrm>
        </p:spPr>
        <p:txBody>
          <a:bodyPr anchor="ctr">
            <a:normAutofit/>
          </a:bodyPr>
          <a:lstStyle/>
          <a:p>
            <a:r>
              <a:rPr lang="it-IT" sz="5400" dirty="0">
                <a:solidFill>
                  <a:schemeClr val="bg1"/>
                </a:solidFill>
              </a:rPr>
              <a:t>Il  medium in crisi</a:t>
            </a:r>
          </a:p>
        </p:txBody>
      </p:sp>
    </p:spTree>
    <p:extLst>
      <p:ext uri="{BB962C8B-B14F-4D97-AF65-F5344CB8AC3E}">
        <p14:creationId xmlns:p14="http://schemas.microsoft.com/office/powerpoint/2010/main" val="383447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45072" y="1289765"/>
            <a:ext cx="3651101" cy="427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tendenze più recenti dello studio degli effetti</a:t>
            </a:r>
          </a:p>
        </p:txBody>
      </p:sp>
      <p:sp>
        <p:nvSpPr>
          <p:cNvPr id="31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60336" y="1475752"/>
            <a:ext cx="4685916" cy="5373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Non più studi di casi singoli ma copertura dell’intero sistema dei media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Non più interviste al pubblico ma metodologie di ricerca integrate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Non più  la misurazione dei cambiamenti di opinione ma la ricostruzione del processo attraverso il quale gli individui modificano la propria rappresentazione della realtà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99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1188069" y="381935"/>
            <a:ext cx="4008583" cy="5974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Agenda-setting</a:t>
            </a: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6096000" y="381935"/>
            <a:ext cx="4986955" cy="597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700" b="1" dirty="0"/>
              <a:t>«La stampa può nella, nella maggior parte dei casi non essere capace di suggerire alle persone cosa pensare, ma </a:t>
            </a:r>
            <a:r>
              <a:rPr lang="it-IT" sz="1700" b="1" dirty="0">
                <a:solidFill>
                  <a:schemeClr val="accent4"/>
                </a:solidFill>
              </a:rPr>
              <a:t>essa ha un potere sorprendente nel suggerire ai propri lettori intorno a cosa pensare</a:t>
            </a:r>
            <a:r>
              <a:rPr lang="it-IT" sz="1700" b="1" dirty="0"/>
              <a:t>… Il mondo apparirà diverso a persone diverse in relazione alla mappa disegnata dai giornalisti, dagli editori e dai direttori dei giornali che loro leggono»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>
                <a:solidFill>
                  <a:schemeClr val="accent4"/>
                </a:solidFill>
              </a:rPr>
              <a:t>Bernard Cohen, </a:t>
            </a:r>
            <a:r>
              <a:rPr lang="en-US" sz="1700" b="1" i="1" dirty="0">
                <a:solidFill>
                  <a:schemeClr val="accent4"/>
                </a:solidFill>
              </a:rPr>
              <a:t>The press and Foreign Policy, 1963</a:t>
            </a:r>
            <a:endParaRPr lang="en-US" sz="17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700" b="1" dirty="0"/>
              <a:t>L’assunto fondamentale dell’agenda-</a:t>
            </a:r>
            <a:r>
              <a:rPr lang="it-IT" sz="1700" b="1" dirty="0" err="1"/>
              <a:t>setting</a:t>
            </a:r>
            <a:r>
              <a:rPr lang="it-IT" sz="1700" b="1" dirty="0"/>
              <a:t>  è che la comprensione che la gente ha di gran parte della realtà sociale è mutuata dai media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sz="17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700" b="1" dirty="0"/>
              <a:t>È necessario operare una distinzione tra i temi e le opinioni (</a:t>
            </a:r>
            <a:r>
              <a:rPr lang="it-IT" sz="1700" b="1" dirty="0" err="1"/>
              <a:t>Niklas</a:t>
            </a:r>
            <a:r>
              <a:rPr lang="it-IT" sz="1700" b="1" dirty="0"/>
              <a:t> </a:t>
            </a:r>
            <a:r>
              <a:rPr lang="it-IT" sz="1700" b="1" dirty="0" err="1"/>
              <a:t>Luhman</a:t>
            </a:r>
            <a:r>
              <a:rPr lang="it-IT" sz="1700" b="1" dirty="0"/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1700" b="1" dirty="0"/>
              <a:t>I pubblici hanno una sorta di dipendenza cognitiva ai media che si esercita su due livelli: 1) “l’ordine del giorno” 2) la gerarchia d’importanza degli eventi all’ordine del giorno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0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47D5237-54A2-384F-90C3-C7EEED69A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1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  <p:graphicFrame>
        <p:nvGraphicFramePr>
          <p:cNvPr id="4" name="CasellaDiTesto 1">
            <a:extLst>
              <a:ext uri="{FF2B5EF4-FFF2-40B4-BE49-F238E27FC236}">
                <a16:creationId xmlns:a16="http://schemas.microsoft.com/office/drawing/2014/main" id="{422A3308-B246-41F1-A76E-BE9EB6143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400449"/>
              </p:ext>
            </p:extLst>
          </p:nvPr>
        </p:nvGraphicFramePr>
        <p:xfrm>
          <a:off x="4937762" y="356812"/>
          <a:ext cx="6416038" cy="5818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18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1188069" y="381935"/>
            <a:ext cx="4008583" cy="5974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Agenda-building</a:t>
            </a:r>
          </a:p>
        </p:txBody>
      </p:sp>
      <p:sp>
        <p:nvSpPr>
          <p:cNvPr id="48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BD4FC2-82AD-8A4E-8ED1-51F460F07D30}"/>
              </a:ext>
            </a:extLst>
          </p:cNvPr>
          <p:cNvSpPr txBox="1"/>
          <p:nvPr/>
        </p:nvSpPr>
        <p:spPr>
          <a:xfrm>
            <a:off x="6096000" y="987061"/>
            <a:ext cx="4191000" cy="4883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I media sono attori che si confrontano con molti altri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Media, governo e cittadini si influenzano reciprocamente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/>
              <a:t>Nella società operano differenti «arene pubbliche» 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6397039" y="381935"/>
            <a:ext cx="4685916" cy="5974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12550480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294</Words>
  <Application>Microsoft Macintosh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Nova</vt:lpstr>
      <vt:lpstr>GradientVTI</vt:lpstr>
      <vt:lpstr>Il  medium in crisi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 medium in crisi</dc:title>
  <dc:creator>TITO VAGNI</dc:creator>
  <cp:lastModifiedBy>TITO VAGNI</cp:lastModifiedBy>
  <cp:revision>7</cp:revision>
  <dcterms:created xsi:type="dcterms:W3CDTF">2020-11-16T09:17:16Z</dcterms:created>
  <dcterms:modified xsi:type="dcterms:W3CDTF">2023-11-07T10:20:49Z</dcterms:modified>
</cp:coreProperties>
</file>