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6" r:id="rId1"/>
  </p:sldMasterIdLst>
  <p:sldIdLst>
    <p:sldId id="256" r:id="rId2"/>
    <p:sldId id="436" r:id="rId3"/>
    <p:sldId id="267" r:id="rId4"/>
    <p:sldId id="269" r:id="rId5"/>
    <p:sldId id="270" r:id="rId6"/>
    <p:sldId id="271" r:id="rId7"/>
    <p:sldId id="273" r:id="rId8"/>
    <p:sldId id="274" r:id="rId9"/>
    <p:sldId id="275" r:id="rId10"/>
    <p:sldId id="268" r:id="rId11"/>
    <p:sldId id="276" r:id="rId12"/>
    <p:sldId id="263" r:id="rId13"/>
    <p:sldId id="262" r:id="rId14"/>
    <p:sldId id="272" r:id="rId15"/>
    <p:sldId id="437" r:id="rId16"/>
    <p:sldId id="438" r:id="rId17"/>
    <p:sldId id="439" r:id="rId18"/>
    <p:sldId id="440" r:id="rId19"/>
    <p:sldId id="265" r:id="rId20"/>
    <p:sldId id="442" r:id="rId21"/>
    <p:sldId id="443" r:id="rId22"/>
    <p:sldId id="444" r:id="rId23"/>
    <p:sldId id="446" r:id="rId24"/>
    <p:sldId id="445" r:id="rId25"/>
    <p:sldId id="278" r:id="rId26"/>
    <p:sldId id="279" r:id="rId27"/>
    <p:sldId id="466" r:id="rId28"/>
    <p:sldId id="467" r:id="rId29"/>
    <p:sldId id="266" r:id="rId30"/>
    <p:sldId id="258"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3xqm+jt0dbDRnyGSgaHLw==" hashData="Ccl0LhD+tyC3Pc3HqTUi+RqYTn2BMTMrJVRmnIslQRws1PIZpqiXBvnMDLliiaXWUztDB5kAYycCXmakWpy0V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1"/>
    <p:restoredTop sz="96154"/>
  </p:normalViewPr>
  <p:slideViewPr>
    <p:cSldViewPr snapToGrid="0">
      <p:cViewPr varScale="1">
        <p:scale>
          <a:sx n="122" d="100"/>
          <a:sy n="122" d="100"/>
        </p:scale>
        <p:origin x="304" y="200"/>
      </p:cViewPr>
      <p:guideLst/>
    </p:cSldViewPr>
  </p:slideViewPr>
  <p:notesTextViewPr>
    <p:cViewPr>
      <p:scale>
        <a:sx n="1" d="1"/>
        <a:sy n="1" d="1"/>
      </p:scale>
      <p:origin x="0" y="0"/>
    </p:cViewPr>
  </p:notesTextViewPr>
  <p:sorterViewPr>
    <p:cViewPr>
      <p:scale>
        <a:sx n="93" d="100"/>
        <a:sy n="9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80A4A-D2C0-404F-AC41-EC9962A6F36D}"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4D1FA32F-2643-42AE-A189-74851556D36D}">
      <dgm:prSet/>
      <dgm:spPr/>
      <dgm:t>
        <a:bodyPr/>
        <a:lstStyle/>
        <a:p>
          <a:pPr>
            <a:defRPr cap="all"/>
          </a:pPr>
          <a:r>
            <a:rPr lang="it-IT" b="1"/>
            <a:t>passages</a:t>
          </a:r>
          <a:endParaRPr lang="en-US" b="1"/>
        </a:p>
      </dgm:t>
    </dgm:pt>
    <dgm:pt modelId="{44BC52AB-1B30-4452-94DD-1B630A6ABF65}" type="parTrans" cxnId="{801BFD02-EE69-41FE-B3C3-F6DAE8B7E3BF}">
      <dgm:prSet/>
      <dgm:spPr/>
      <dgm:t>
        <a:bodyPr/>
        <a:lstStyle/>
        <a:p>
          <a:endParaRPr lang="en-US"/>
        </a:p>
      </dgm:t>
    </dgm:pt>
    <dgm:pt modelId="{BD2D8E17-0562-44B1-9B6B-58EAAEE4D3B7}" type="sibTrans" cxnId="{801BFD02-EE69-41FE-B3C3-F6DAE8B7E3BF}">
      <dgm:prSet/>
      <dgm:spPr/>
      <dgm:t>
        <a:bodyPr/>
        <a:lstStyle/>
        <a:p>
          <a:endParaRPr lang="en-US"/>
        </a:p>
      </dgm:t>
    </dgm:pt>
    <dgm:pt modelId="{CEDA3637-2BA3-4E84-9C6A-FC9A2E19E03B}">
      <dgm:prSet/>
      <dgm:spPr/>
      <dgm:t>
        <a:bodyPr/>
        <a:lstStyle/>
        <a:p>
          <a:pPr>
            <a:defRPr cap="all"/>
          </a:pPr>
          <a:r>
            <a:rPr lang="it-IT" b="1"/>
            <a:t>Merci</a:t>
          </a:r>
          <a:endParaRPr lang="en-US" b="1"/>
        </a:p>
      </dgm:t>
    </dgm:pt>
    <dgm:pt modelId="{89DA4C75-4B8F-41AB-8927-F93A8DAE4BBD}" type="parTrans" cxnId="{3B0BE10C-062B-4CFB-9984-B0F401FF8AB9}">
      <dgm:prSet/>
      <dgm:spPr/>
      <dgm:t>
        <a:bodyPr/>
        <a:lstStyle/>
        <a:p>
          <a:endParaRPr lang="en-US"/>
        </a:p>
      </dgm:t>
    </dgm:pt>
    <dgm:pt modelId="{8B91A79B-2BD8-4A96-A477-D2A53B9F3239}" type="sibTrans" cxnId="{3B0BE10C-062B-4CFB-9984-B0F401FF8AB9}">
      <dgm:prSet/>
      <dgm:spPr/>
      <dgm:t>
        <a:bodyPr/>
        <a:lstStyle/>
        <a:p>
          <a:endParaRPr lang="en-US"/>
        </a:p>
      </dgm:t>
    </dgm:pt>
    <dgm:pt modelId="{B35FA0F6-6EFA-4811-B690-D59AD7BDECBB}">
      <dgm:prSet/>
      <dgm:spPr/>
      <dgm:t>
        <a:bodyPr/>
        <a:lstStyle/>
        <a:p>
          <a:pPr>
            <a:defRPr cap="all"/>
          </a:pPr>
          <a:r>
            <a:rPr lang="it-IT" b="1"/>
            <a:t>Grandi esposizioni universali</a:t>
          </a:r>
          <a:endParaRPr lang="en-US" b="1"/>
        </a:p>
      </dgm:t>
    </dgm:pt>
    <dgm:pt modelId="{C7A8D1C0-2959-480C-A8CE-B27A88662C40}" type="parTrans" cxnId="{AE044832-36BC-4ECB-8756-7632056201C4}">
      <dgm:prSet/>
      <dgm:spPr/>
      <dgm:t>
        <a:bodyPr/>
        <a:lstStyle/>
        <a:p>
          <a:endParaRPr lang="en-US"/>
        </a:p>
      </dgm:t>
    </dgm:pt>
    <dgm:pt modelId="{CC2C3DEC-2EFE-4847-880B-FA3B13C10C36}" type="sibTrans" cxnId="{AE044832-36BC-4ECB-8756-7632056201C4}">
      <dgm:prSet/>
      <dgm:spPr/>
      <dgm:t>
        <a:bodyPr/>
        <a:lstStyle/>
        <a:p>
          <a:endParaRPr lang="en-US"/>
        </a:p>
      </dgm:t>
    </dgm:pt>
    <dgm:pt modelId="{1EC60482-569A-43B9-8871-26F1A21CEB1C}">
      <dgm:prSet/>
      <dgm:spPr/>
      <dgm:t>
        <a:bodyPr/>
        <a:lstStyle/>
        <a:p>
          <a:pPr>
            <a:defRPr cap="all"/>
          </a:pPr>
          <a:r>
            <a:rPr lang="it-IT" b="1"/>
            <a:t>interieur</a:t>
          </a:r>
          <a:endParaRPr lang="en-US" b="1"/>
        </a:p>
      </dgm:t>
    </dgm:pt>
    <dgm:pt modelId="{5811EE5B-5970-4CE9-82D8-5C28DC92CB46}" type="parTrans" cxnId="{9A2EFE44-0E39-4202-ADB4-0C3031F0ACEA}">
      <dgm:prSet/>
      <dgm:spPr/>
      <dgm:t>
        <a:bodyPr/>
        <a:lstStyle/>
        <a:p>
          <a:endParaRPr lang="en-US"/>
        </a:p>
      </dgm:t>
    </dgm:pt>
    <dgm:pt modelId="{59D26E7D-30D0-45F0-ABF9-DF33FDDF5A0B}" type="sibTrans" cxnId="{9A2EFE44-0E39-4202-ADB4-0C3031F0ACEA}">
      <dgm:prSet/>
      <dgm:spPr/>
      <dgm:t>
        <a:bodyPr/>
        <a:lstStyle/>
        <a:p>
          <a:endParaRPr lang="en-US"/>
        </a:p>
      </dgm:t>
    </dgm:pt>
    <dgm:pt modelId="{5989FF60-1A6E-4359-B5A6-498290174D5B}">
      <dgm:prSet/>
      <dgm:spPr/>
      <dgm:t>
        <a:bodyPr/>
        <a:lstStyle/>
        <a:p>
          <a:pPr>
            <a:defRPr cap="all"/>
          </a:pPr>
          <a:r>
            <a:rPr lang="it-IT" b="1"/>
            <a:t>collezionista</a:t>
          </a:r>
          <a:endParaRPr lang="en-US" b="1"/>
        </a:p>
      </dgm:t>
    </dgm:pt>
    <dgm:pt modelId="{81DCDAA0-68AF-4633-92D1-FF0D26FE112F}" type="parTrans" cxnId="{7091F69F-04CB-4196-B350-C653B2547DF5}">
      <dgm:prSet/>
      <dgm:spPr/>
      <dgm:t>
        <a:bodyPr/>
        <a:lstStyle/>
        <a:p>
          <a:endParaRPr lang="en-US"/>
        </a:p>
      </dgm:t>
    </dgm:pt>
    <dgm:pt modelId="{AE5D197F-5081-49A1-8CA4-42820A3E356C}" type="sibTrans" cxnId="{7091F69F-04CB-4196-B350-C653B2547DF5}">
      <dgm:prSet/>
      <dgm:spPr/>
      <dgm:t>
        <a:bodyPr/>
        <a:lstStyle/>
        <a:p>
          <a:endParaRPr lang="en-US"/>
        </a:p>
      </dgm:t>
    </dgm:pt>
    <dgm:pt modelId="{EBB6BD6D-5DDC-4DE5-BDE0-80175FA5122C}">
      <dgm:prSet/>
      <dgm:spPr/>
      <dgm:t>
        <a:bodyPr/>
        <a:lstStyle/>
        <a:p>
          <a:pPr>
            <a:defRPr cap="all"/>
          </a:pPr>
          <a:r>
            <a:rPr lang="en-US" b="1" dirty="0" err="1"/>
            <a:t>novità</a:t>
          </a:r>
          <a:endParaRPr lang="en-US" b="1" dirty="0"/>
        </a:p>
      </dgm:t>
    </dgm:pt>
    <dgm:pt modelId="{AF07E197-C3D8-4AD0-9C4C-9CA8A43FCE35}" type="parTrans" cxnId="{4A3B3AC5-EDFF-439D-B3C8-1B528DE74C39}">
      <dgm:prSet/>
      <dgm:spPr/>
      <dgm:t>
        <a:bodyPr/>
        <a:lstStyle/>
        <a:p>
          <a:endParaRPr lang="en-US"/>
        </a:p>
      </dgm:t>
    </dgm:pt>
    <dgm:pt modelId="{55456878-8F3F-465C-800A-6DCC9C8F16FB}" type="sibTrans" cxnId="{4A3B3AC5-EDFF-439D-B3C8-1B528DE74C39}">
      <dgm:prSet/>
      <dgm:spPr/>
      <dgm:t>
        <a:bodyPr/>
        <a:lstStyle/>
        <a:p>
          <a:endParaRPr lang="en-US"/>
        </a:p>
      </dgm:t>
    </dgm:pt>
    <dgm:pt modelId="{9C7C20EA-3071-C54C-ACEB-57477A3BCB1D}" type="pres">
      <dgm:prSet presAssocID="{DE780A4A-D2C0-404F-AC41-EC9962A6F36D}" presName="diagram" presStyleCnt="0">
        <dgm:presLayoutVars>
          <dgm:dir/>
          <dgm:resizeHandles val="exact"/>
        </dgm:presLayoutVars>
      </dgm:prSet>
      <dgm:spPr/>
    </dgm:pt>
    <dgm:pt modelId="{4D973955-6954-D946-AA31-0E4CF26671D8}" type="pres">
      <dgm:prSet presAssocID="{CEDA3637-2BA3-4E84-9C6A-FC9A2E19E03B}" presName="node" presStyleLbl="node1" presStyleIdx="0" presStyleCnt="6">
        <dgm:presLayoutVars>
          <dgm:bulletEnabled val="1"/>
        </dgm:presLayoutVars>
      </dgm:prSet>
      <dgm:spPr/>
    </dgm:pt>
    <dgm:pt modelId="{72D7013F-A063-E74E-B185-7CA18D1C3694}" type="pres">
      <dgm:prSet presAssocID="{8B91A79B-2BD8-4A96-A477-D2A53B9F3239}" presName="sibTrans" presStyleCnt="0"/>
      <dgm:spPr/>
    </dgm:pt>
    <dgm:pt modelId="{E89876AA-F811-4649-B435-C9BAF80BAEA4}" type="pres">
      <dgm:prSet presAssocID="{4D1FA32F-2643-42AE-A189-74851556D36D}" presName="node" presStyleLbl="node1" presStyleIdx="1" presStyleCnt="6">
        <dgm:presLayoutVars>
          <dgm:bulletEnabled val="1"/>
        </dgm:presLayoutVars>
      </dgm:prSet>
      <dgm:spPr/>
    </dgm:pt>
    <dgm:pt modelId="{11EA35E9-32B9-5441-845A-1B29A433EABA}" type="pres">
      <dgm:prSet presAssocID="{BD2D8E17-0562-44B1-9B6B-58EAAEE4D3B7}" presName="sibTrans" presStyleCnt="0"/>
      <dgm:spPr/>
    </dgm:pt>
    <dgm:pt modelId="{EF4D9CEA-F5E0-AA4E-81BD-E153EF0EC814}" type="pres">
      <dgm:prSet presAssocID="{B35FA0F6-6EFA-4811-B690-D59AD7BDECBB}" presName="node" presStyleLbl="node1" presStyleIdx="2" presStyleCnt="6">
        <dgm:presLayoutVars>
          <dgm:bulletEnabled val="1"/>
        </dgm:presLayoutVars>
      </dgm:prSet>
      <dgm:spPr/>
    </dgm:pt>
    <dgm:pt modelId="{BE8EA38F-89BD-E749-B836-18BD82E8762A}" type="pres">
      <dgm:prSet presAssocID="{CC2C3DEC-2EFE-4847-880B-FA3B13C10C36}" presName="sibTrans" presStyleCnt="0"/>
      <dgm:spPr/>
    </dgm:pt>
    <dgm:pt modelId="{0E739DC1-D5F7-FB47-9143-DB3F444B22F7}" type="pres">
      <dgm:prSet presAssocID="{1EC60482-569A-43B9-8871-26F1A21CEB1C}" presName="node" presStyleLbl="node1" presStyleIdx="3" presStyleCnt="6">
        <dgm:presLayoutVars>
          <dgm:bulletEnabled val="1"/>
        </dgm:presLayoutVars>
      </dgm:prSet>
      <dgm:spPr/>
    </dgm:pt>
    <dgm:pt modelId="{AE4117DA-C606-D04B-9BDD-3B0F820CAFE1}" type="pres">
      <dgm:prSet presAssocID="{59D26E7D-30D0-45F0-ABF9-DF33FDDF5A0B}" presName="sibTrans" presStyleCnt="0"/>
      <dgm:spPr/>
    </dgm:pt>
    <dgm:pt modelId="{1F138ECF-778E-7D4D-95FB-A9B4A00D0D71}" type="pres">
      <dgm:prSet presAssocID="{5989FF60-1A6E-4359-B5A6-498290174D5B}" presName="node" presStyleLbl="node1" presStyleIdx="4" presStyleCnt="6">
        <dgm:presLayoutVars>
          <dgm:bulletEnabled val="1"/>
        </dgm:presLayoutVars>
      </dgm:prSet>
      <dgm:spPr/>
    </dgm:pt>
    <dgm:pt modelId="{A5C123AD-BACA-FF42-8BB7-7978991AEFDB}" type="pres">
      <dgm:prSet presAssocID="{AE5D197F-5081-49A1-8CA4-42820A3E356C}" presName="sibTrans" presStyleCnt="0"/>
      <dgm:spPr/>
    </dgm:pt>
    <dgm:pt modelId="{7D98E990-9689-2A41-B70A-EC66DD646CA1}" type="pres">
      <dgm:prSet presAssocID="{EBB6BD6D-5DDC-4DE5-BDE0-80175FA5122C}" presName="node" presStyleLbl="node1" presStyleIdx="5" presStyleCnt="6">
        <dgm:presLayoutVars>
          <dgm:bulletEnabled val="1"/>
        </dgm:presLayoutVars>
      </dgm:prSet>
      <dgm:spPr/>
    </dgm:pt>
  </dgm:ptLst>
  <dgm:cxnLst>
    <dgm:cxn modelId="{801BFD02-EE69-41FE-B3C3-F6DAE8B7E3BF}" srcId="{DE780A4A-D2C0-404F-AC41-EC9962A6F36D}" destId="{4D1FA32F-2643-42AE-A189-74851556D36D}" srcOrd="1" destOrd="0" parTransId="{44BC52AB-1B30-4452-94DD-1B630A6ABF65}" sibTransId="{BD2D8E17-0562-44B1-9B6B-58EAAEE4D3B7}"/>
    <dgm:cxn modelId="{3B0BE10C-062B-4CFB-9984-B0F401FF8AB9}" srcId="{DE780A4A-D2C0-404F-AC41-EC9962A6F36D}" destId="{CEDA3637-2BA3-4E84-9C6A-FC9A2E19E03B}" srcOrd="0" destOrd="0" parTransId="{89DA4C75-4B8F-41AB-8927-F93A8DAE4BBD}" sibTransId="{8B91A79B-2BD8-4A96-A477-D2A53B9F3239}"/>
    <dgm:cxn modelId="{3887511E-5C0B-9C4C-A225-55271576BFD7}" type="presOf" srcId="{5989FF60-1A6E-4359-B5A6-498290174D5B}" destId="{1F138ECF-778E-7D4D-95FB-A9B4A00D0D71}" srcOrd="0" destOrd="0" presId="urn:microsoft.com/office/officeart/2005/8/layout/default"/>
    <dgm:cxn modelId="{F595F120-2136-764A-9182-E3A2EE3D6C64}" type="presOf" srcId="{4D1FA32F-2643-42AE-A189-74851556D36D}" destId="{E89876AA-F811-4649-B435-C9BAF80BAEA4}" srcOrd="0" destOrd="0" presId="urn:microsoft.com/office/officeart/2005/8/layout/default"/>
    <dgm:cxn modelId="{AE044832-36BC-4ECB-8756-7632056201C4}" srcId="{DE780A4A-D2C0-404F-AC41-EC9962A6F36D}" destId="{B35FA0F6-6EFA-4811-B690-D59AD7BDECBB}" srcOrd="2" destOrd="0" parTransId="{C7A8D1C0-2959-480C-A8CE-B27A88662C40}" sibTransId="{CC2C3DEC-2EFE-4847-880B-FA3B13C10C36}"/>
    <dgm:cxn modelId="{9A2EFE44-0E39-4202-ADB4-0C3031F0ACEA}" srcId="{DE780A4A-D2C0-404F-AC41-EC9962A6F36D}" destId="{1EC60482-569A-43B9-8871-26F1A21CEB1C}" srcOrd="3" destOrd="0" parTransId="{5811EE5B-5970-4CE9-82D8-5C28DC92CB46}" sibTransId="{59D26E7D-30D0-45F0-ABF9-DF33FDDF5A0B}"/>
    <dgm:cxn modelId="{0FB09F69-4D12-4E47-8938-837C7C93DBE2}" type="presOf" srcId="{EBB6BD6D-5DDC-4DE5-BDE0-80175FA5122C}" destId="{7D98E990-9689-2A41-B70A-EC66DD646CA1}" srcOrd="0" destOrd="0" presId="urn:microsoft.com/office/officeart/2005/8/layout/default"/>
    <dgm:cxn modelId="{08882F72-9FA5-4D4F-BD4A-F41A93CDCCD1}" type="presOf" srcId="{DE780A4A-D2C0-404F-AC41-EC9962A6F36D}" destId="{9C7C20EA-3071-C54C-ACEB-57477A3BCB1D}" srcOrd="0" destOrd="0" presId="urn:microsoft.com/office/officeart/2005/8/layout/default"/>
    <dgm:cxn modelId="{A363608B-E82C-A94F-970F-F2BABD456FFC}" type="presOf" srcId="{1EC60482-569A-43B9-8871-26F1A21CEB1C}" destId="{0E739DC1-D5F7-FB47-9143-DB3F444B22F7}" srcOrd="0" destOrd="0" presId="urn:microsoft.com/office/officeart/2005/8/layout/default"/>
    <dgm:cxn modelId="{7091F69F-04CB-4196-B350-C653B2547DF5}" srcId="{DE780A4A-D2C0-404F-AC41-EC9962A6F36D}" destId="{5989FF60-1A6E-4359-B5A6-498290174D5B}" srcOrd="4" destOrd="0" parTransId="{81DCDAA0-68AF-4633-92D1-FF0D26FE112F}" sibTransId="{AE5D197F-5081-49A1-8CA4-42820A3E356C}"/>
    <dgm:cxn modelId="{E94FE9B4-D972-6745-A813-7F17F1158C8A}" type="presOf" srcId="{B35FA0F6-6EFA-4811-B690-D59AD7BDECBB}" destId="{EF4D9CEA-F5E0-AA4E-81BD-E153EF0EC814}" srcOrd="0" destOrd="0" presId="urn:microsoft.com/office/officeart/2005/8/layout/default"/>
    <dgm:cxn modelId="{4A3B3AC5-EDFF-439D-B3C8-1B528DE74C39}" srcId="{DE780A4A-D2C0-404F-AC41-EC9962A6F36D}" destId="{EBB6BD6D-5DDC-4DE5-BDE0-80175FA5122C}" srcOrd="5" destOrd="0" parTransId="{AF07E197-C3D8-4AD0-9C4C-9CA8A43FCE35}" sibTransId="{55456878-8F3F-465C-800A-6DCC9C8F16FB}"/>
    <dgm:cxn modelId="{957CDEF3-9561-484D-BAB2-E3B4D1EAE563}" type="presOf" srcId="{CEDA3637-2BA3-4E84-9C6A-FC9A2E19E03B}" destId="{4D973955-6954-D946-AA31-0E4CF26671D8}" srcOrd="0" destOrd="0" presId="urn:microsoft.com/office/officeart/2005/8/layout/default"/>
    <dgm:cxn modelId="{38B70F60-3FA2-0D49-84AD-91786D1AAAB9}" type="presParOf" srcId="{9C7C20EA-3071-C54C-ACEB-57477A3BCB1D}" destId="{4D973955-6954-D946-AA31-0E4CF26671D8}" srcOrd="0" destOrd="0" presId="urn:microsoft.com/office/officeart/2005/8/layout/default"/>
    <dgm:cxn modelId="{20565E90-4ECF-624F-8377-0189CE9B521D}" type="presParOf" srcId="{9C7C20EA-3071-C54C-ACEB-57477A3BCB1D}" destId="{72D7013F-A063-E74E-B185-7CA18D1C3694}" srcOrd="1" destOrd="0" presId="urn:microsoft.com/office/officeart/2005/8/layout/default"/>
    <dgm:cxn modelId="{B69B5D0F-8B69-5C49-A260-0D08BD04A890}" type="presParOf" srcId="{9C7C20EA-3071-C54C-ACEB-57477A3BCB1D}" destId="{E89876AA-F811-4649-B435-C9BAF80BAEA4}" srcOrd="2" destOrd="0" presId="urn:microsoft.com/office/officeart/2005/8/layout/default"/>
    <dgm:cxn modelId="{6259CBA5-EB6D-6C4F-921C-8E27A2911932}" type="presParOf" srcId="{9C7C20EA-3071-C54C-ACEB-57477A3BCB1D}" destId="{11EA35E9-32B9-5441-845A-1B29A433EABA}" srcOrd="3" destOrd="0" presId="urn:microsoft.com/office/officeart/2005/8/layout/default"/>
    <dgm:cxn modelId="{74E6D715-9ED4-444F-8BE4-2DD30FFA2B90}" type="presParOf" srcId="{9C7C20EA-3071-C54C-ACEB-57477A3BCB1D}" destId="{EF4D9CEA-F5E0-AA4E-81BD-E153EF0EC814}" srcOrd="4" destOrd="0" presId="urn:microsoft.com/office/officeart/2005/8/layout/default"/>
    <dgm:cxn modelId="{A1FB6732-6813-A545-A96F-2D4A094F544B}" type="presParOf" srcId="{9C7C20EA-3071-C54C-ACEB-57477A3BCB1D}" destId="{BE8EA38F-89BD-E749-B836-18BD82E8762A}" srcOrd="5" destOrd="0" presId="urn:microsoft.com/office/officeart/2005/8/layout/default"/>
    <dgm:cxn modelId="{B9BEB0BE-F7C5-5B45-86A7-19C3D39ABBE7}" type="presParOf" srcId="{9C7C20EA-3071-C54C-ACEB-57477A3BCB1D}" destId="{0E739DC1-D5F7-FB47-9143-DB3F444B22F7}" srcOrd="6" destOrd="0" presId="urn:microsoft.com/office/officeart/2005/8/layout/default"/>
    <dgm:cxn modelId="{CB7D9AA9-24EB-EC47-9D90-E2223AF52596}" type="presParOf" srcId="{9C7C20EA-3071-C54C-ACEB-57477A3BCB1D}" destId="{AE4117DA-C606-D04B-9BDD-3B0F820CAFE1}" srcOrd="7" destOrd="0" presId="urn:microsoft.com/office/officeart/2005/8/layout/default"/>
    <dgm:cxn modelId="{5BFAFCF4-9352-B746-B70E-B8ABAFCEEFAC}" type="presParOf" srcId="{9C7C20EA-3071-C54C-ACEB-57477A3BCB1D}" destId="{1F138ECF-778E-7D4D-95FB-A9B4A00D0D71}" srcOrd="8" destOrd="0" presId="urn:microsoft.com/office/officeart/2005/8/layout/default"/>
    <dgm:cxn modelId="{DA4538C1-2A41-A748-8862-1EE7EB657C34}" type="presParOf" srcId="{9C7C20EA-3071-C54C-ACEB-57477A3BCB1D}" destId="{A5C123AD-BACA-FF42-8BB7-7978991AEFDB}" srcOrd="9" destOrd="0" presId="urn:microsoft.com/office/officeart/2005/8/layout/default"/>
    <dgm:cxn modelId="{3B6DDC58-F0F4-7D4D-9A8F-EF984494D660}" type="presParOf" srcId="{9C7C20EA-3071-C54C-ACEB-57477A3BCB1D}" destId="{7D98E990-9689-2A41-B70A-EC66DD646CA1}"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4BCBF9-67B1-4537-85B4-3BAEB7C731F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2AF96D-BBAD-40CA-9E54-145C2995240B}">
      <dgm:prSet/>
      <dgm:spPr/>
      <dgm:t>
        <a:bodyPr/>
        <a:lstStyle/>
        <a:p>
          <a:r>
            <a:rPr lang="it-IT"/>
            <a:t>Trasfigurato i caratteri puramente funzionali</a:t>
          </a:r>
          <a:endParaRPr lang="en-US"/>
        </a:p>
      </dgm:t>
    </dgm:pt>
    <dgm:pt modelId="{9D9F30B6-1B6B-4A42-A821-5896BB3BE3C3}" type="parTrans" cxnId="{0D309C12-4059-4D2A-9CE7-56C0A2819666}">
      <dgm:prSet/>
      <dgm:spPr/>
      <dgm:t>
        <a:bodyPr/>
        <a:lstStyle/>
        <a:p>
          <a:endParaRPr lang="en-US"/>
        </a:p>
      </dgm:t>
    </dgm:pt>
    <dgm:pt modelId="{DE677B0F-6448-4B12-9B72-134BB04A2139}" type="sibTrans" cxnId="{0D309C12-4059-4D2A-9CE7-56C0A2819666}">
      <dgm:prSet/>
      <dgm:spPr/>
      <dgm:t>
        <a:bodyPr/>
        <a:lstStyle/>
        <a:p>
          <a:endParaRPr lang="en-US"/>
        </a:p>
      </dgm:t>
    </dgm:pt>
    <dgm:pt modelId="{CDAD4DFD-D636-48A8-A942-C73A922070C3}">
      <dgm:prSet/>
      <dgm:spPr/>
      <dgm:t>
        <a:bodyPr/>
        <a:lstStyle/>
        <a:p>
          <a:r>
            <a:rPr lang="it-IT"/>
            <a:t>Amplificato la natura di oggetti visibili</a:t>
          </a:r>
          <a:endParaRPr lang="en-US"/>
        </a:p>
      </dgm:t>
    </dgm:pt>
    <dgm:pt modelId="{627D31A1-5A56-49E0-99C3-D7C17551171A}" type="parTrans" cxnId="{E9926C31-4311-47D7-9FB7-8CA5A380C0C6}">
      <dgm:prSet/>
      <dgm:spPr/>
      <dgm:t>
        <a:bodyPr/>
        <a:lstStyle/>
        <a:p>
          <a:endParaRPr lang="en-US"/>
        </a:p>
      </dgm:t>
    </dgm:pt>
    <dgm:pt modelId="{008055F2-DA73-472E-8A03-D3923BCF6249}" type="sibTrans" cxnId="{E9926C31-4311-47D7-9FB7-8CA5A380C0C6}">
      <dgm:prSet/>
      <dgm:spPr/>
      <dgm:t>
        <a:bodyPr/>
        <a:lstStyle/>
        <a:p>
          <a:endParaRPr lang="en-US"/>
        </a:p>
      </dgm:t>
    </dgm:pt>
    <dgm:pt modelId="{05A5890A-69B4-4002-8826-974AB5A938AA}">
      <dgm:prSet/>
      <dgm:spPr/>
      <dgm:t>
        <a:bodyPr/>
        <a:lstStyle/>
        <a:p>
          <a:r>
            <a:rPr lang="it-IT"/>
            <a:t>Approfittato dei luoghi come palcoscenici</a:t>
          </a:r>
          <a:endParaRPr lang="en-US"/>
        </a:p>
      </dgm:t>
    </dgm:pt>
    <dgm:pt modelId="{1D71E628-E951-4E5F-8110-61BCE857C543}" type="parTrans" cxnId="{7B0B24D7-1691-4D01-95BB-7170D3F7012C}">
      <dgm:prSet/>
      <dgm:spPr/>
      <dgm:t>
        <a:bodyPr/>
        <a:lstStyle/>
        <a:p>
          <a:endParaRPr lang="en-US"/>
        </a:p>
      </dgm:t>
    </dgm:pt>
    <dgm:pt modelId="{60D322EC-98D9-48E4-AA71-217247421D38}" type="sibTrans" cxnId="{7B0B24D7-1691-4D01-95BB-7170D3F7012C}">
      <dgm:prSet/>
      <dgm:spPr/>
      <dgm:t>
        <a:bodyPr/>
        <a:lstStyle/>
        <a:p>
          <a:endParaRPr lang="en-US"/>
        </a:p>
      </dgm:t>
    </dgm:pt>
    <dgm:pt modelId="{5A95BD5D-C76B-6642-BC9A-39373D1AD944}">
      <dgm:prSet/>
      <dgm:spPr/>
      <dgm:t>
        <a:bodyPr/>
        <a:lstStyle/>
        <a:p>
          <a:r>
            <a:rPr lang="it-IT" dirty="0"/>
            <a:t>Da </a:t>
          </a:r>
          <a:r>
            <a:rPr lang="it-IT" i="1" dirty="0"/>
            <a:t>oggetti</a:t>
          </a:r>
          <a:r>
            <a:rPr lang="it-IT" dirty="0"/>
            <a:t> divenuti </a:t>
          </a:r>
          <a:r>
            <a:rPr lang="it-IT" i="1" dirty="0"/>
            <a:t>soggetti</a:t>
          </a:r>
          <a:r>
            <a:rPr lang="it-IT" dirty="0"/>
            <a:t>: hanno acquisito una vita sociale</a:t>
          </a:r>
        </a:p>
      </dgm:t>
    </dgm:pt>
    <dgm:pt modelId="{E4666DE3-5D57-8E44-82C2-4B9224271615}" type="parTrans" cxnId="{B17A03AE-F20A-F14A-8E60-CBF26F827110}">
      <dgm:prSet/>
      <dgm:spPr/>
      <dgm:t>
        <a:bodyPr/>
        <a:lstStyle/>
        <a:p>
          <a:endParaRPr lang="it-IT"/>
        </a:p>
      </dgm:t>
    </dgm:pt>
    <dgm:pt modelId="{20FFB302-1EDE-7449-B344-1568D1B8F2E6}" type="sibTrans" cxnId="{B17A03AE-F20A-F14A-8E60-CBF26F827110}">
      <dgm:prSet/>
      <dgm:spPr/>
      <dgm:t>
        <a:bodyPr/>
        <a:lstStyle/>
        <a:p>
          <a:endParaRPr lang="it-IT"/>
        </a:p>
      </dgm:t>
    </dgm:pt>
    <dgm:pt modelId="{F27F66B5-2D21-5848-8D35-0947A8426034}" type="pres">
      <dgm:prSet presAssocID="{D94BCBF9-67B1-4537-85B4-3BAEB7C731FD}" presName="linear" presStyleCnt="0">
        <dgm:presLayoutVars>
          <dgm:animLvl val="lvl"/>
          <dgm:resizeHandles val="exact"/>
        </dgm:presLayoutVars>
      </dgm:prSet>
      <dgm:spPr/>
    </dgm:pt>
    <dgm:pt modelId="{F130C8B6-5E1A-FF40-875C-AF4A0A9F4571}" type="pres">
      <dgm:prSet presAssocID="{DC2AF96D-BBAD-40CA-9E54-145C2995240B}" presName="parentText" presStyleLbl="node1" presStyleIdx="0" presStyleCnt="4">
        <dgm:presLayoutVars>
          <dgm:chMax val="0"/>
          <dgm:bulletEnabled val="1"/>
        </dgm:presLayoutVars>
      </dgm:prSet>
      <dgm:spPr/>
    </dgm:pt>
    <dgm:pt modelId="{EC093079-EA48-974C-BF23-B44E14B496CF}" type="pres">
      <dgm:prSet presAssocID="{DE677B0F-6448-4B12-9B72-134BB04A2139}" presName="spacer" presStyleCnt="0"/>
      <dgm:spPr/>
    </dgm:pt>
    <dgm:pt modelId="{8F359274-1CB0-1A4A-B58D-271BC8120373}" type="pres">
      <dgm:prSet presAssocID="{CDAD4DFD-D636-48A8-A942-C73A922070C3}" presName="parentText" presStyleLbl="node1" presStyleIdx="1" presStyleCnt="4">
        <dgm:presLayoutVars>
          <dgm:chMax val="0"/>
          <dgm:bulletEnabled val="1"/>
        </dgm:presLayoutVars>
      </dgm:prSet>
      <dgm:spPr/>
    </dgm:pt>
    <dgm:pt modelId="{3976653F-FF6D-E34E-B6ED-54BDA96B19E5}" type="pres">
      <dgm:prSet presAssocID="{008055F2-DA73-472E-8A03-D3923BCF6249}" presName="spacer" presStyleCnt="0"/>
      <dgm:spPr/>
    </dgm:pt>
    <dgm:pt modelId="{A998045C-1FFA-374E-8AB9-24E5AFDE3A81}" type="pres">
      <dgm:prSet presAssocID="{05A5890A-69B4-4002-8826-974AB5A938AA}" presName="parentText" presStyleLbl="node1" presStyleIdx="2" presStyleCnt="4">
        <dgm:presLayoutVars>
          <dgm:chMax val="0"/>
          <dgm:bulletEnabled val="1"/>
        </dgm:presLayoutVars>
      </dgm:prSet>
      <dgm:spPr/>
    </dgm:pt>
    <dgm:pt modelId="{1F598846-378E-0A40-9C82-DF8C00427F7A}" type="pres">
      <dgm:prSet presAssocID="{60D322EC-98D9-48E4-AA71-217247421D38}" presName="spacer" presStyleCnt="0"/>
      <dgm:spPr/>
    </dgm:pt>
    <dgm:pt modelId="{EAD51138-4E29-9D46-B450-E929072E4ACD}" type="pres">
      <dgm:prSet presAssocID="{5A95BD5D-C76B-6642-BC9A-39373D1AD944}" presName="parentText" presStyleLbl="node1" presStyleIdx="3" presStyleCnt="4">
        <dgm:presLayoutVars>
          <dgm:chMax val="0"/>
          <dgm:bulletEnabled val="1"/>
        </dgm:presLayoutVars>
      </dgm:prSet>
      <dgm:spPr/>
    </dgm:pt>
  </dgm:ptLst>
  <dgm:cxnLst>
    <dgm:cxn modelId="{FA374C12-9FF6-4F49-95DE-AFA8DCE72DAA}" type="presOf" srcId="{05A5890A-69B4-4002-8826-974AB5A938AA}" destId="{A998045C-1FFA-374E-8AB9-24E5AFDE3A81}" srcOrd="0" destOrd="0" presId="urn:microsoft.com/office/officeart/2005/8/layout/vList2"/>
    <dgm:cxn modelId="{0D309C12-4059-4D2A-9CE7-56C0A2819666}" srcId="{D94BCBF9-67B1-4537-85B4-3BAEB7C731FD}" destId="{DC2AF96D-BBAD-40CA-9E54-145C2995240B}" srcOrd="0" destOrd="0" parTransId="{9D9F30B6-1B6B-4A42-A821-5896BB3BE3C3}" sibTransId="{DE677B0F-6448-4B12-9B72-134BB04A2139}"/>
    <dgm:cxn modelId="{E9926C31-4311-47D7-9FB7-8CA5A380C0C6}" srcId="{D94BCBF9-67B1-4537-85B4-3BAEB7C731FD}" destId="{CDAD4DFD-D636-48A8-A942-C73A922070C3}" srcOrd="1" destOrd="0" parTransId="{627D31A1-5A56-49E0-99C3-D7C17551171A}" sibTransId="{008055F2-DA73-472E-8A03-D3923BCF6249}"/>
    <dgm:cxn modelId="{50B6C55C-97C1-9E4D-84F3-0D33A65E0AF8}" type="presOf" srcId="{5A95BD5D-C76B-6642-BC9A-39373D1AD944}" destId="{EAD51138-4E29-9D46-B450-E929072E4ACD}" srcOrd="0" destOrd="0" presId="urn:microsoft.com/office/officeart/2005/8/layout/vList2"/>
    <dgm:cxn modelId="{4B89156D-CD38-B249-98F0-B5526F5B8215}" type="presOf" srcId="{DC2AF96D-BBAD-40CA-9E54-145C2995240B}" destId="{F130C8B6-5E1A-FF40-875C-AF4A0A9F4571}" srcOrd="0" destOrd="0" presId="urn:microsoft.com/office/officeart/2005/8/layout/vList2"/>
    <dgm:cxn modelId="{3D04498D-97B5-4043-B423-29C92B1B24BE}" type="presOf" srcId="{CDAD4DFD-D636-48A8-A942-C73A922070C3}" destId="{8F359274-1CB0-1A4A-B58D-271BC8120373}" srcOrd="0" destOrd="0" presId="urn:microsoft.com/office/officeart/2005/8/layout/vList2"/>
    <dgm:cxn modelId="{DD69439E-6141-7F40-913D-25F6217D5492}" type="presOf" srcId="{D94BCBF9-67B1-4537-85B4-3BAEB7C731FD}" destId="{F27F66B5-2D21-5848-8D35-0947A8426034}" srcOrd="0" destOrd="0" presId="urn:microsoft.com/office/officeart/2005/8/layout/vList2"/>
    <dgm:cxn modelId="{B17A03AE-F20A-F14A-8E60-CBF26F827110}" srcId="{D94BCBF9-67B1-4537-85B4-3BAEB7C731FD}" destId="{5A95BD5D-C76B-6642-BC9A-39373D1AD944}" srcOrd="3" destOrd="0" parTransId="{E4666DE3-5D57-8E44-82C2-4B9224271615}" sibTransId="{20FFB302-1EDE-7449-B344-1568D1B8F2E6}"/>
    <dgm:cxn modelId="{7B0B24D7-1691-4D01-95BB-7170D3F7012C}" srcId="{D94BCBF9-67B1-4537-85B4-3BAEB7C731FD}" destId="{05A5890A-69B4-4002-8826-974AB5A938AA}" srcOrd="2" destOrd="0" parTransId="{1D71E628-E951-4E5F-8110-61BCE857C543}" sibTransId="{60D322EC-98D9-48E4-AA71-217247421D38}"/>
    <dgm:cxn modelId="{EAE14F02-DC36-474B-993C-3BA4CBCA9510}" type="presParOf" srcId="{F27F66B5-2D21-5848-8D35-0947A8426034}" destId="{F130C8B6-5E1A-FF40-875C-AF4A0A9F4571}" srcOrd="0" destOrd="0" presId="urn:microsoft.com/office/officeart/2005/8/layout/vList2"/>
    <dgm:cxn modelId="{DB99867B-3145-2245-B4C2-12028578DE8E}" type="presParOf" srcId="{F27F66B5-2D21-5848-8D35-0947A8426034}" destId="{EC093079-EA48-974C-BF23-B44E14B496CF}" srcOrd="1" destOrd="0" presId="urn:microsoft.com/office/officeart/2005/8/layout/vList2"/>
    <dgm:cxn modelId="{AD7083FB-6734-7A4C-9560-2E236FBE86FF}" type="presParOf" srcId="{F27F66B5-2D21-5848-8D35-0947A8426034}" destId="{8F359274-1CB0-1A4A-B58D-271BC8120373}" srcOrd="2" destOrd="0" presId="urn:microsoft.com/office/officeart/2005/8/layout/vList2"/>
    <dgm:cxn modelId="{A4D772AD-FFD6-E54F-8A34-488AF2B0D0A4}" type="presParOf" srcId="{F27F66B5-2D21-5848-8D35-0947A8426034}" destId="{3976653F-FF6D-E34E-B6ED-54BDA96B19E5}" srcOrd="3" destOrd="0" presId="urn:microsoft.com/office/officeart/2005/8/layout/vList2"/>
    <dgm:cxn modelId="{F98BD632-795B-BD4A-A02B-7EC8A46D6373}" type="presParOf" srcId="{F27F66B5-2D21-5848-8D35-0947A8426034}" destId="{A998045C-1FFA-374E-8AB9-24E5AFDE3A81}" srcOrd="4" destOrd="0" presId="urn:microsoft.com/office/officeart/2005/8/layout/vList2"/>
    <dgm:cxn modelId="{9BBAB117-5215-9249-918C-A1B8CD0B16D0}" type="presParOf" srcId="{F27F66B5-2D21-5848-8D35-0947A8426034}" destId="{1F598846-378E-0A40-9C82-DF8C00427F7A}" srcOrd="5" destOrd="0" presId="urn:microsoft.com/office/officeart/2005/8/layout/vList2"/>
    <dgm:cxn modelId="{83178929-8E06-704C-AF08-DDF1C161A565}" type="presParOf" srcId="{F27F66B5-2D21-5848-8D35-0947A8426034}" destId="{EAD51138-4E29-9D46-B450-E929072E4AC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3D4FBB-D253-4C73-877D-5BDFB33C8AD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EB405A6-498A-4877-8D8F-898C823FA44C}">
      <dgm:prSet/>
      <dgm:spPr/>
      <dgm:t>
        <a:bodyPr/>
        <a:lstStyle/>
        <a:p>
          <a:pPr>
            <a:lnSpc>
              <a:spcPct val="100000"/>
            </a:lnSpc>
          </a:pPr>
          <a:r>
            <a:rPr lang="it-IT"/>
            <a:t>Dall’ideazione alla produzione (design, packaging)</a:t>
          </a:r>
          <a:endParaRPr lang="en-US"/>
        </a:p>
      </dgm:t>
    </dgm:pt>
    <dgm:pt modelId="{C0557749-321D-44D0-A63F-5DE979AFFA82}" type="parTrans" cxnId="{1365B9BD-5A32-429B-9411-5A90203E7D24}">
      <dgm:prSet/>
      <dgm:spPr/>
      <dgm:t>
        <a:bodyPr/>
        <a:lstStyle/>
        <a:p>
          <a:endParaRPr lang="en-US"/>
        </a:p>
      </dgm:t>
    </dgm:pt>
    <dgm:pt modelId="{8C6DC9C1-BBE6-422F-B965-E0D338E1EB50}" type="sibTrans" cxnId="{1365B9BD-5A32-429B-9411-5A90203E7D24}">
      <dgm:prSet/>
      <dgm:spPr/>
      <dgm:t>
        <a:bodyPr/>
        <a:lstStyle/>
        <a:p>
          <a:endParaRPr lang="en-US"/>
        </a:p>
      </dgm:t>
    </dgm:pt>
    <dgm:pt modelId="{F5E61A05-6732-492C-9DAB-FD66FDDDEC2E}">
      <dgm:prSet/>
      <dgm:spPr/>
      <dgm:t>
        <a:bodyPr/>
        <a:lstStyle/>
        <a:p>
          <a:pPr>
            <a:lnSpc>
              <a:spcPct val="100000"/>
            </a:lnSpc>
          </a:pPr>
          <a:r>
            <a:rPr lang="it-IT"/>
            <a:t>Circolazione (pubblicità)</a:t>
          </a:r>
          <a:endParaRPr lang="en-US"/>
        </a:p>
      </dgm:t>
    </dgm:pt>
    <dgm:pt modelId="{AE6A2A43-1FE4-4C59-A613-733E6BD3916E}" type="parTrans" cxnId="{0221E9B9-AA97-4BAC-8301-22548E9C2FC6}">
      <dgm:prSet/>
      <dgm:spPr/>
      <dgm:t>
        <a:bodyPr/>
        <a:lstStyle/>
        <a:p>
          <a:endParaRPr lang="en-US"/>
        </a:p>
      </dgm:t>
    </dgm:pt>
    <dgm:pt modelId="{2CAEB83A-D654-41BC-82C7-809B181B1192}" type="sibTrans" cxnId="{0221E9B9-AA97-4BAC-8301-22548E9C2FC6}">
      <dgm:prSet/>
      <dgm:spPr/>
      <dgm:t>
        <a:bodyPr/>
        <a:lstStyle/>
        <a:p>
          <a:endParaRPr lang="en-US"/>
        </a:p>
      </dgm:t>
    </dgm:pt>
    <dgm:pt modelId="{50666997-8B6B-4246-BBE6-1C3282E884D1}">
      <dgm:prSet/>
      <dgm:spPr/>
      <dgm:t>
        <a:bodyPr/>
        <a:lstStyle/>
        <a:p>
          <a:pPr>
            <a:lnSpc>
              <a:spcPct val="100000"/>
            </a:lnSpc>
          </a:pPr>
          <a:r>
            <a:rPr lang="it-IT"/>
            <a:t>Scambio (carta di credito)</a:t>
          </a:r>
          <a:endParaRPr lang="en-US"/>
        </a:p>
      </dgm:t>
    </dgm:pt>
    <dgm:pt modelId="{B5204DA1-62AD-4904-9D9E-EC1F5E5F5BDE}" type="parTrans" cxnId="{C0915DBA-C24E-4369-868A-0E897C0D6BF6}">
      <dgm:prSet/>
      <dgm:spPr/>
      <dgm:t>
        <a:bodyPr/>
        <a:lstStyle/>
        <a:p>
          <a:endParaRPr lang="en-US"/>
        </a:p>
      </dgm:t>
    </dgm:pt>
    <dgm:pt modelId="{B854AD38-220C-446F-A544-F7DE229F8F2A}" type="sibTrans" cxnId="{C0915DBA-C24E-4369-868A-0E897C0D6BF6}">
      <dgm:prSet/>
      <dgm:spPr/>
      <dgm:t>
        <a:bodyPr/>
        <a:lstStyle/>
        <a:p>
          <a:endParaRPr lang="en-US"/>
        </a:p>
      </dgm:t>
    </dgm:pt>
    <dgm:pt modelId="{E903C882-680E-4279-BC6B-691CC27434DA}">
      <dgm:prSet/>
      <dgm:spPr/>
      <dgm:t>
        <a:bodyPr/>
        <a:lstStyle/>
        <a:p>
          <a:pPr>
            <a:lnSpc>
              <a:spcPct val="100000"/>
            </a:lnSpc>
          </a:pPr>
          <a:r>
            <a:rPr lang="it-IT" dirty="0"/>
            <a:t>Consumo (shopping center)</a:t>
          </a:r>
          <a:endParaRPr lang="en-US" dirty="0"/>
        </a:p>
      </dgm:t>
    </dgm:pt>
    <dgm:pt modelId="{A73077A5-84BE-4F81-92CA-EB978ABAE852}" type="sibTrans" cxnId="{806C2E60-3313-4A6D-AB5F-422EADC95DE3}">
      <dgm:prSet/>
      <dgm:spPr/>
      <dgm:t>
        <a:bodyPr/>
        <a:lstStyle/>
        <a:p>
          <a:endParaRPr lang="en-US"/>
        </a:p>
      </dgm:t>
    </dgm:pt>
    <dgm:pt modelId="{99BE0AA6-2AE6-40B1-81D5-981CC0B5EBD0}" type="parTrans" cxnId="{806C2E60-3313-4A6D-AB5F-422EADC95DE3}">
      <dgm:prSet/>
      <dgm:spPr/>
      <dgm:t>
        <a:bodyPr/>
        <a:lstStyle/>
        <a:p>
          <a:endParaRPr lang="en-US"/>
        </a:p>
      </dgm:t>
    </dgm:pt>
    <dgm:pt modelId="{BCFA856E-C220-4240-9295-27BAF8701C1F}" type="pres">
      <dgm:prSet presAssocID="{403D4FBB-D253-4C73-877D-5BDFB33C8AD6}" presName="root" presStyleCnt="0">
        <dgm:presLayoutVars>
          <dgm:dir/>
          <dgm:resizeHandles val="exact"/>
        </dgm:presLayoutVars>
      </dgm:prSet>
      <dgm:spPr/>
    </dgm:pt>
    <dgm:pt modelId="{78913D09-722C-4D28-9C0A-74C1406872E2}" type="pres">
      <dgm:prSet presAssocID="{6EB405A6-498A-4877-8D8F-898C823FA44C}" presName="compNode" presStyleCnt="0"/>
      <dgm:spPr/>
    </dgm:pt>
    <dgm:pt modelId="{78815B72-9A47-4591-9A52-A713AAE93C13}" type="pres">
      <dgm:prSet presAssocID="{6EB405A6-498A-4877-8D8F-898C823FA44C}" presName="bgRect" presStyleLbl="bgShp" presStyleIdx="0" presStyleCnt="4"/>
      <dgm:spPr/>
    </dgm:pt>
    <dgm:pt modelId="{C6B2D55D-B47B-4FEE-944E-BDB7BDA045C4}" type="pres">
      <dgm:prSet presAssocID="{6EB405A6-498A-4877-8D8F-898C823FA44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ienziato"/>
        </a:ext>
      </dgm:extLst>
    </dgm:pt>
    <dgm:pt modelId="{FBA26227-DD97-42A7-B4A6-9072A460D873}" type="pres">
      <dgm:prSet presAssocID="{6EB405A6-498A-4877-8D8F-898C823FA44C}" presName="spaceRect" presStyleCnt="0"/>
      <dgm:spPr/>
    </dgm:pt>
    <dgm:pt modelId="{CD86B69B-E817-4FE7-ABE4-7AD618BBE2B4}" type="pres">
      <dgm:prSet presAssocID="{6EB405A6-498A-4877-8D8F-898C823FA44C}" presName="parTx" presStyleLbl="revTx" presStyleIdx="0" presStyleCnt="4">
        <dgm:presLayoutVars>
          <dgm:chMax val="0"/>
          <dgm:chPref val="0"/>
        </dgm:presLayoutVars>
      </dgm:prSet>
      <dgm:spPr/>
    </dgm:pt>
    <dgm:pt modelId="{5E46D065-771A-4395-8421-BAFAB2494EF7}" type="pres">
      <dgm:prSet presAssocID="{8C6DC9C1-BBE6-422F-B965-E0D338E1EB50}" presName="sibTrans" presStyleCnt="0"/>
      <dgm:spPr/>
    </dgm:pt>
    <dgm:pt modelId="{32E4411C-C15D-4776-A8F0-A3B9CDFB0FF3}" type="pres">
      <dgm:prSet presAssocID="{F5E61A05-6732-492C-9DAB-FD66FDDDEC2E}" presName="compNode" presStyleCnt="0"/>
      <dgm:spPr/>
    </dgm:pt>
    <dgm:pt modelId="{472D0D3C-EC02-4A29-8C27-2F22BEA9D1AE}" type="pres">
      <dgm:prSet presAssocID="{F5E61A05-6732-492C-9DAB-FD66FDDDEC2E}" presName="bgRect" presStyleLbl="bgShp" presStyleIdx="1" presStyleCnt="4"/>
      <dgm:spPr/>
    </dgm:pt>
    <dgm:pt modelId="{B1192F25-6C22-4CC6-9ED0-F1692FE3133F}" type="pres">
      <dgm:prSet presAssocID="{F5E61A05-6732-492C-9DAB-FD66FDDDEC2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iornale"/>
        </a:ext>
      </dgm:extLst>
    </dgm:pt>
    <dgm:pt modelId="{2E335B05-B5D4-4606-9D5F-F5DD15A460CB}" type="pres">
      <dgm:prSet presAssocID="{F5E61A05-6732-492C-9DAB-FD66FDDDEC2E}" presName="spaceRect" presStyleCnt="0"/>
      <dgm:spPr/>
    </dgm:pt>
    <dgm:pt modelId="{75DB3872-A7A1-4749-BECD-95A600CB861D}" type="pres">
      <dgm:prSet presAssocID="{F5E61A05-6732-492C-9DAB-FD66FDDDEC2E}" presName="parTx" presStyleLbl="revTx" presStyleIdx="1" presStyleCnt="4">
        <dgm:presLayoutVars>
          <dgm:chMax val="0"/>
          <dgm:chPref val="0"/>
        </dgm:presLayoutVars>
      </dgm:prSet>
      <dgm:spPr/>
    </dgm:pt>
    <dgm:pt modelId="{47AD4C2A-26A4-41FA-B54E-2F379DC9D41E}" type="pres">
      <dgm:prSet presAssocID="{2CAEB83A-D654-41BC-82C7-809B181B1192}" presName="sibTrans" presStyleCnt="0"/>
      <dgm:spPr/>
    </dgm:pt>
    <dgm:pt modelId="{F55CDE89-5E1C-4E67-87D1-CDDEAB85AAEF}" type="pres">
      <dgm:prSet presAssocID="{50666997-8B6B-4246-BBE6-1C3282E884D1}" presName="compNode" presStyleCnt="0"/>
      <dgm:spPr/>
    </dgm:pt>
    <dgm:pt modelId="{F79CE941-FAE0-4D57-AB8F-373E557A3C51}" type="pres">
      <dgm:prSet presAssocID="{50666997-8B6B-4246-BBE6-1C3282E884D1}" presName="bgRect" presStyleLbl="bgShp" presStyleIdx="2" presStyleCnt="4"/>
      <dgm:spPr/>
    </dgm:pt>
    <dgm:pt modelId="{36A8A8D6-CFE8-433A-ADF7-7557077823F8}" type="pres">
      <dgm:prSet presAssocID="{50666997-8B6B-4246-BBE6-1C3282E884D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nk Check"/>
        </a:ext>
      </dgm:extLst>
    </dgm:pt>
    <dgm:pt modelId="{AD5E8915-441E-4542-ABB4-CE6A5DAC9103}" type="pres">
      <dgm:prSet presAssocID="{50666997-8B6B-4246-BBE6-1C3282E884D1}" presName="spaceRect" presStyleCnt="0"/>
      <dgm:spPr/>
    </dgm:pt>
    <dgm:pt modelId="{7B277D39-4665-4130-8686-F7AB84068B38}" type="pres">
      <dgm:prSet presAssocID="{50666997-8B6B-4246-BBE6-1C3282E884D1}" presName="parTx" presStyleLbl="revTx" presStyleIdx="2" presStyleCnt="4">
        <dgm:presLayoutVars>
          <dgm:chMax val="0"/>
          <dgm:chPref val="0"/>
        </dgm:presLayoutVars>
      </dgm:prSet>
      <dgm:spPr/>
    </dgm:pt>
    <dgm:pt modelId="{7C333C65-E96A-47AB-B226-7BECE41445FA}" type="pres">
      <dgm:prSet presAssocID="{B854AD38-220C-446F-A544-F7DE229F8F2A}" presName="sibTrans" presStyleCnt="0"/>
      <dgm:spPr/>
    </dgm:pt>
    <dgm:pt modelId="{94EECB51-EAA6-4AFE-8F29-7A9DF59E6F26}" type="pres">
      <dgm:prSet presAssocID="{E903C882-680E-4279-BC6B-691CC27434DA}" presName="compNode" presStyleCnt="0"/>
      <dgm:spPr/>
    </dgm:pt>
    <dgm:pt modelId="{81F20158-8FE7-47A3-8EAA-9864E6923AC1}" type="pres">
      <dgm:prSet presAssocID="{E903C882-680E-4279-BC6B-691CC27434DA}" presName="bgRect" presStyleLbl="bgShp" presStyleIdx="3" presStyleCnt="4"/>
      <dgm:spPr/>
    </dgm:pt>
    <dgm:pt modelId="{2CEB23B5-A98F-437E-B220-297381943374}" type="pres">
      <dgm:prSet presAssocID="{E903C882-680E-4279-BC6B-691CC27434D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hopping cart"/>
        </a:ext>
      </dgm:extLst>
    </dgm:pt>
    <dgm:pt modelId="{0EB3786C-A4B1-4E96-BDF0-4FFEDA905A32}" type="pres">
      <dgm:prSet presAssocID="{E903C882-680E-4279-BC6B-691CC27434DA}" presName="spaceRect" presStyleCnt="0"/>
      <dgm:spPr/>
    </dgm:pt>
    <dgm:pt modelId="{396049AB-23A2-40FF-BB63-FF98B9FE19C9}" type="pres">
      <dgm:prSet presAssocID="{E903C882-680E-4279-BC6B-691CC27434DA}" presName="parTx" presStyleLbl="revTx" presStyleIdx="3" presStyleCnt="4">
        <dgm:presLayoutVars>
          <dgm:chMax val="0"/>
          <dgm:chPref val="0"/>
        </dgm:presLayoutVars>
      </dgm:prSet>
      <dgm:spPr/>
    </dgm:pt>
  </dgm:ptLst>
  <dgm:cxnLst>
    <dgm:cxn modelId="{B7CB7F09-DCDC-42B8-9C8B-1B4C790BA69E}" type="presOf" srcId="{F5E61A05-6732-492C-9DAB-FD66FDDDEC2E}" destId="{75DB3872-A7A1-4749-BECD-95A600CB861D}" srcOrd="0" destOrd="0" presId="urn:microsoft.com/office/officeart/2018/2/layout/IconVerticalSolidList"/>
    <dgm:cxn modelId="{E0B0D83F-9F3A-4913-B768-4887AD4A0AB1}" type="presOf" srcId="{403D4FBB-D253-4C73-877D-5BDFB33C8AD6}" destId="{BCFA856E-C220-4240-9295-27BAF8701C1F}" srcOrd="0" destOrd="0" presId="urn:microsoft.com/office/officeart/2018/2/layout/IconVerticalSolidList"/>
    <dgm:cxn modelId="{4B12C854-DB78-4005-A195-ED943E1E573B}" type="presOf" srcId="{6EB405A6-498A-4877-8D8F-898C823FA44C}" destId="{CD86B69B-E817-4FE7-ABE4-7AD618BBE2B4}" srcOrd="0" destOrd="0" presId="urn:microsoft.com/office/officeart/2018/2/layout/IconVerticalSolidList"/>
    <dgm:cxn modelId="{806C2E60-3313-4A6D-AB5F-422EADC95DE3}" srcId="{403D4FBB-D253-4C73-877D-5BDFB33C8AD6}" destId="{E903C882-680E-4279-BC6B-691CC27434DA}" srcOrd="3" destOrd="0" parTransId="{99BE0AA6-2AE6-40B1-81D5-981CC0B5EBD0}" sibTransId="{A73077A5-84BE-4F81-92CA-EB978ABAE852}"/>
    <dgm:cxn modelId="{04D3ED7B-E063-4451-8160-110A2FF1B38B}" type="presOf" srcId="{50666997-8B6B-4246-BBE6-1C3282E884D1}" destId="{7B277D39-4665-4130-8686-F7AB84068B38}" srcOrd="0" destOrd="0" presId="urn:microsoft.com/office/officeart/2018/2/layout/IconVerticalSolidList"/>
    <dgm:cxn modelId="{729DA891-122B-4F27-8DC5-8189AF8981E3}" type="presOf" srcId="{E903C882-680E-4279-BC6B-691CC27434DA}" destId="{396049AB-23A2-40FF-BB63-FF98B9FE19C9}" srcOrd="0" destOrd="0" presId="urn:microsoft.com/office/officeart/2018/2/layout/IconVerticalSolidList"/>
    <dgm:cxn modelId="{0221E9B9-AA97-4BAC-8301-22548E9C2FC6}" srcId="{403D4FBB-D253-4C73-877D-5BDFB33C8AD6}" destId="{F5E61A05-6732-492C-9DAB-FD66FDDDEC2E}" srcOrd="1" destOrd="0" parTransId="{AE6A2A43-1FE4-4C59-A613-733E6BD3916E}" sibTransId="{2CAEB83A-D654-41BC-82C7-809B181B1192}"/>
    <dgm:cxn modelId="{C0915DBA-C24E-4369-868A-0E897C0D6BF6}" srcId="{403D4FBB-D253-4C73-877D-5BDFB33C8AD6}" destId="{50666997-8B6B-4246-BBE6-1C3282E884D1}" srcOrd="2" destOrd="0" parTransId="{B5204DA1-62AD-4904-9D9E-EC1F5E5F5BDE}" sibTransId="{B854AD38-220C-446F-A544-F7DE229F8F2A}"/>
    <dgm:cxn modelId="{1365B9BD-5A32-429B-9411-5A90203E7D24}" srcId="{403D4FBB-D253-4C73-877D-5BDFB33C8AD6}" destId="{6EB405A6-498A-4877-8D8F-898C823FA44C}" srcOrd="0" destOrd="0" parTransId="{C0557749-321D-44D0-A63F-5DE979AFFA82}" sibTransId="{8C6DC9C1-BBE6-422F-B965-E0D338E1EB50}"/>
    <dgm:cxn modelId="{1631C49F-E207-4C20-AC82-23C262455698}" type="presParOf" srcId="{BCFA856E-C220-4240-9295-27BAF8701C1F}" destId="{78913D09-722C-4D28-9C0A-74C1406872E2}" srcOrd="0" destOrd="0" presId="urn:microsoft.com/office/officeart/2018/2/layout/IconVerticalSolidList"/>
    <dgm:cxn modelId="{458E4879-AC84-4B4D-9366-77BE690240A8}" type="presParOf" srcId="{78913D09-722C-4D28-9C0A-74C1406872E2}" destId="{78815B72-9A47-4591-9A52-A713AAE93C13}" srcOrd="0" destOrd="0" presId="urn:microsoft.com/office/officeart/2018/2/layout/IconVerticalSolidList"/>
    <dgm:cxn modelId="{1AEA95F0-92EB-4DB0-918A-4F649467484F}" type="presParOf" srcId="{78913D09-722C-4D28-9C0A-74C1406872E2}" destId="{C6B2D55D-B47B-4FEE-944E-BDB7BDA045C4}" srcOrd="1" destOrd="0" presId="urn:microsoft.com/office/officeart/2018/2/layout/IconVerticalSolidList"/>
    <dgm:cxn modelId="{B4F6BE92-96A7-4084-98E0-7CF7840DDDEE}" type="presParOf" srcId="{78913D09-722C-4D28-9C0A-74C1406872E2}" destId="{FBA26227-DD97-42A7-B4A6-9072A460D873}" srcOrd="2" destOrd="0" presId="urn:microsoft.com/office/officeart/2018/2/layout/IconVerticalSolidList"/>
    <dgm:cxn modelId="{356352D7-E795-4367-8E17-E25226549452}" type="presParOf" srcId="{78913D09-722C-4D28-9C0A-74C1406872E2}" destId="{CD86B69B-E817-4FE7-ABE4-7AD618BBE2B4}" srcOrd="3" destOrd="0" presId="urn:microsoft.com/office/officeart/2018/2/layout/IconVerticalSolidList"/>
    <dgm:cxn modelId="{738D5575-5472-4E1F-9BE1-0120E0818B3C}" type="presParOf" srcId="{BCFA856E-C220-4240-9295-27BAF8701C1F}" destId="{5E46D065-771A-4395-8421-BAFAB2494EF7}" srcOrd="1" destOrd="0" presId="urn:microsoft.com/office/officeart/2018/2/layout/IconVerticalSolidList"/>
    <dgm:cxn modelId="{6DDB7F09-2EB4-4B98-AF6B-28E5A13F2BD7}" type="presParOf" srcId="{BCFA856E-C220-4240-9295-27BAF8701C1F}" destId="{32E4411C-C15D-4776-A8F0-A3B9CDFB0FF3}" srcOrd="2" destOrd="0" presId="urn:microsoft.com/office/officeart/2018/2/layout/IconVerticalSolidList"/>
    <dgm:cxn modelId="{32BB0924-F7CD-49D4-9215-0B5702F70A7A}" type="presParOf" srcId="{32E4411C-C15D-4776-A8F0-A3B9CDFB0FF3}" destId="{472D0D3C-EC02-4A29-8C27-2F22BEA9D1AE}" srcOrd="0" destOrd="0" presId="urn:microsoft.com/office/officeart/2018/2/layout/IconVerticalSolidList"/>
    <dgm:cxn modelId="{EC20E76F-8FB3-4F0B-A220-8423187AEC97}" type="presParOf" srcId="{32E4411C-C15D-4776-A8F0-A3B9CDFB0FF3}" destId="{B1192F25-6C22-4CC6-9ED0-F1692FE3133F}" srcOrd="1" destOrd="0" presId="urn:microsoft.com/office/officeart/2018/2/layout/IconVerticalSolidList"/>
    <dgm:cxn modelId="{4C7F3559-9AB7-4BFD-90FD-DD0E3E36FC4A}" type="presParOf" srcId="{32E4411C-C15D-4776-A8F0-A3B9CDFB0FF3}" destId="{2E335B05-B5D4-4606-9D5F-F5DD15A460CB}" srcOrd="2" destOrd="0" presId="urn:microsoft.com/office/officeart/2018/2/layout/IconVerticalSolidList"/>
    <dgm:cxn modelId="{49762919-3157-4613-975A-64FDA64B82F1}" type="presParOf" srcId="{32E4411C-C15D-4776-A8F0-A3B9CDFB0FF3}" destId="{75DB3872-A7A1-4749-BECD-95A600CB861D}" srcOrd="3" destOrd="0" presId="urn:microsoft.com/office/officeart/2018/2/layout/IconVerticalSolidList"/>
    <dgm:cxn modelId="{8E8CE2DB-084F-4D3D-967C-DDC8F39BBDAF}" type="presParOf" srcId="{BCFA856E-C220-4240-9295-27BAF8701C1F}" destId="{47AD4C2A-26A4-41FA-B54E-2F379DC9D41E}" srcOrd="3" destOrd="0" presId="urn:microsoft.com/office/officeart/2018/2/layout/IconVerticalSolidList"/>
    <dgm:cxn modelId="{FB7A4B31-F8A9-4E47-B6E1-32AFED43DCD5}" type="presParOf" srcId="{BCFA856E-C220-4240-9295-27BAF8701C1F}" destId="{F55CDE89-5E1C-4E67-87D1-CDDEAB85AAEF}" srcOrd="4" destOrd="0" presId="urn:microsoft.com/office/officeart/2018/2/layout/IconVerticalSolidList"/>
    <dgm:cxn modelId="{3C27A00E-6EFE-4FBD-BD7A-C39453F67C44}" type="presParOf" srcId="{F55CDE89-5E1C-4E67-87D1-CDDEAB85AAEF}" destId="{F79CE941-FAE0-4D57-AB8F-373E557A3C51}" srcOrd="0" destOrd="0" presId="urn:microsoft.com/office/officeart/2018/2/layout/IconVerticalSolidList"/>
    <dgm:cxn modelId="{D2D89707-B481-4012-AF07-9518D034B525}" type="presParOf" srcId="{F55CDE89-5E1C-4E67-87D1-CDDEAB85AAEF}" destId="{36A8A8D6-CFE8-433A-ADF7-7557077823F8}" srcOrd="1" destOrd="0" presId="urn:microsoft.com/office/officeart/2018/2/layout/IconVerticalSolidList"/>
    <dgm:cxn modelId="{D1A25A96-9FF8-4799-A1DC-5110B87FE481}" type="presParOf" srcId="{F55CDE89-5E1C-4E67-87D1-CDDEAB85AAEF}" destId="{AD5E8915-441E-4542-ABB4-CE6A5DAC9103}" srcOrd="2" destOrd="0" presId="urn:microsoft.com/office/officeart/2018/2/layout/IconVerticalSolidList"/>
    <dgm:cxn modelId="{A12EE564-6A27-4A20-87B7-F20A9A2ACABD}" type="presParOf" srcId="{F55CDE89-5E1C-4E67-87D1-CDDEAB85AAEF}" destId="{7B277D39-4665-4130-8686-F7AB84068B38}" srcOrd="3" destOrd="0" presId="urn:microsoft.com/office/officeart/2018/2/layout/IconVerticalSolidList"/>
    <dgm:cxn modelId="{9F49CD8D-19B9-4058-B878-ACB285EE776E}" type="presParOf" srcId="{BCFA856E-C220-4240-9295-27BAF8701C1F}" destId="{7C333C65-E96A-47AB-B226-7BECE41445FA}" srcOrd="5" destOrd="0" presId="urn:microsoft.com/office/officeart/2018/2/layout/IconVerticalSolidList"/>
    <dgm:cxn modelId="{A337F051-D9DB-4917-B0F5-7D08DABCB900}" type="presParOf" srcId="{BCFA856E-C220-4240-9295-27BAF8701C1F}" destId="{94EECB51-EAA6-4AFE-8F29-7A9DF59E6F26}" srcOrd="6" destOrd="0" presId="urn:microsoft.com/office/officeart/2018/2/layout/IconVerticalSolidList"/>
    <dgm:cxn modelId="{F94C2F22-FA88-49D8-B0C7-4F57BB34732C}" type="presParOf" srcId="{94EECB51-EAA6-4AFE-8F29-7A9DF59E6F26}" destId="{81F20158-8FE7-47A3-8EAA-9864E6923AC1}" srcOrd="0" destOrd="0" presId="urn:microsoft.com/office/officeart/2018/2/layout/IconVerticalSolidList"/>
    <dgm:cxn modelId="{444DAAA5-3CEC-49B0-A1D0-31CA58C792E0}" type="presParOf" srcId="{94EECB51-EAA6-4AFE-8F29-7A9DF59E6F26}" destId="{2CEB23B5-A98F-437E-B220-297381943374}" srcOrd="1" destOrd="0" presId="urn:microsoft.com/office/officeart/2018/2/layout/IconVerticalSolidList"/>
    <dgm:cxn modelId="{3455B80A-D74C-4A5A-B96A-671F6716A7F2}" type="presParOf" srcId="{94EECB51-EAA6-4AFE-8F29-7A9DF59E6F26}" destId="{0EB3786C-A4B1-4E96-BDF0-4FFEDA905A32}" srcOrd="2" destOrd="0" presId="urn:microsoft.com/office/officeart/2018/2/layout/IconVerticalSolidList"/>
    <dgm:cxn modelId="{F6C4484F-158F-41A6-9B9C-793B35F4FD7E}" type="presParOf" srcId="{94EECB51-EAA6-4AFE-8F29-7A9DF59E6F26}" destId="{396049AB-23A2-40FF-BB63-FF98B9FE19C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73955-6954-D946-AA31-0E4CF26671D8}">
      <dsp:nvSpPr>
        <dsp:cNvPr id="0" name=""/>
        <dsp:cNvSpPr/>
      </dsp:nvSpPr>
      <dsp:spPr>
        <a:xfrm>
          <a:off x="42784" y="1327"/>
          <a:ext cx="2750247" cy="165014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it-IT" sz="2400" b="1" kern="1200"/>
            <a:t>Merci</a:t>
          </a:r>
          <a:endParaRPr lang="en-US" sz="2400" b="1" kern="1200"/>
        </a:p>
      </dsp:txBody>
      <dsp:txXfrm>
        <a:off x="42784" y="1327"/>
        <a:ext cx="2750247" cy="1650148"/>
      </dsp:txXfrm>
    </dsp:sp>
    <dsp:sp modelId="{E89876AA-F811-4649-B435-C9BAF80BAEA4}">
      <dsp:nvSpPr>
        <dsp:cNvPr id="0" name=""/>
        <dsp:cNvSpPr/>
      </dsp:nvSpPr>
      <dsp:spPr>
        <a:xfrm>
          <a:off x="3068057" y="1327"/>
          <a:ext cx="2750247" cy="1650148"/>
        </a:xfrm>
        <a:prstGeom prst="rect">
          <a:avLst/>
        </a:prstGeom>
        <a:solidFill>
          <a:schemeClr val="accent5">
            <a:hueOff val="-1508296"/>
            <a:satOff val="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it-IT" sz="2400" b="1" kern="1200"/>
            <a:t>passages</a:t>
          </a:r>
          <a:endParaRPr lang="en-US" sz="2400" b="1" kern="1200"/>
        </a:p>
      </dsp:txBody>
      <dsp:txXfrm>
        <a:off x="3068057" y="1327"/>
        <a:ext cx="2750247" cy="1650148"/>
      </dsp:txXfrm>
    </dsp:sp>
    <dsp:sp modelId="{EF4D9CEA-F5E0-AA4E-81BD-E153EF0EC814}">
      <dsp:nvSpPr>
        <dsp:cNvPr id="0" name=""/>
        <dsp:cNvSpPr/>
      </dsp:nvSpPr>
      <dsp:spPr>
        <a:xfrm>
          <a:off x="42784" y="1926500"/>
          <a:ext cx="2750247" cy="1650148"/>
        </a:xfrm>
        <a:prstGeom prst="rect">
          <a:avLst/>
        </a:prstGeom>
        <a:solidFill>
          <a:schemeClr val="accent5">
            <a:hueOff val="-3016592"/>
            <a:satOff val="0"/>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it-IT" sz="2400" b="1" kern="1200"/>
            <a:t>Grandi esposizioni universali</a:t>
          </a:r>
          <a:endParaRPr lang="en-US" sz="2400" b="1" kern="1200"/>
        </a:p>
      </dsp:txBody>
      <dsp:txXfrm>
        <a:off x="42784" y="1926500"/>
        <a:ext cx="2750247" cy="1650148"/>
      </dsp:txXfrm>
    </dsp:sp>
    <dsp:sp modelId="{0E739DC1-D5F7-FB47-9143-DB3F444B22F7}">
      <dsp:nvSpPr>
        <dsp:cNvPr id="0" name=""/>
        <dsp:cNvSpPr/>
      </dsp:nvSpPr>
      <dsp:spPr>
        <a:xfrm>
          <a:off x="3068057" y="1926500"/>
          <a:ext cx="2750247" cy="1650148"/>
        </a:xfrm>
        <a:prstGeom prst="rect">
          <a:avLst/>
        </a:prstGeom>
        <a:solidFill>
          <a:schemeClr val="accent5">
            <a:hueOff val="-4524888"/>
            <a:satOff val="0"/>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it-IT" sz="2400" b="1" kern="1200"/>
            <a:t>interieur</a:t>
          </a:r>
          <a:endParaRPr lang="en-US" sz="2400" b="1" kern="1200"/>
        </a:p>
      </dsp:txBody>
      <dsp:txXfrm>
        <a:off x="3068057" y="1926500"/>
        <a:ext cx="2750247" cy="1650148"/>
      </dsp:txXfrm>
    </dsp:sp>
    <dsp:sp modelId="{1F138ECF-778E-7D4D-95FB-A9B4A00D0D71}">
      <dsp:nvSpPr>
        <dsp:cNvPr id="0" name=""/>
        <dsp:cNvSpPr/>
      </dsp:nvSpPr>
      <dsp:spPr>
        <a:xfrm>
          <a:off x="42784" y="3851674"/>
          <a:ext cx="2750247" cy="1650148"/>
        </a:xfrm>
        <a:prstGeom prst="rect">
          <a:avLst/>
        </a:prstGeom>
        <a:solidFill>
          <a:schemeClr val="accent5">
            <a:hueOff val="-6033184"/>
            <a:satOff val="0"/>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it-IT" sz="2400" b="1" kern="1200"/>
            <a:t>collezionista</a:t>
          </a:r>
          <a:endParaRPr lang="en-US" sz="2400" b="1" kern="1200"/>
        </a:p>
      </dsp:txBody>
      <dsp:txXfrm>
        <a:off x="42784" y="3851674"/>
        <a:ext cx="2750247" cy="1650148"/>
      </dsp:txXfrm>
    </dsp:sp>
    <dsp:sp modelId="{7D98E990-9689-2A41-B70A-EC66DD646CA1}">
      <dsp:nvSpPr>
        <dsp:cNvPr id="0" name=""/>
        <dsp:cNvSpPr/>
      </dsp:nvSpPr>
      <dsp:spPr>
        <a:xfrm>
          <a:off x="3068057" y="3851674"/>
          <a:ext cx="2750247" cy="1650148"/>
        </a:xfrm>
        <a:prstGeom prst="rect">
          <a:avLst/>
        </a:prstGeom>
        <a:solidFill>
          <a:schemeClr val="accent5">
            <a:hueOff val="-7541480"/>
            <a:satOff val="0"/>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en-US" sz="2400" b="1" kern="1200" dirty="0" err="1"/>
            <a:t>novità</a:t>
          </a:r>
          <a:endParaRPr lang="en-US" sz="2400" b="1" kern="1200" dirty="0"/>
        </a:p>
      </dsp:txBody>
      <dsp:txXfrm>
        <a:off x="3068057" y="3851674"/>
        <a:ext cx="2750247" cy="16501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C8B6-5E1A-FF40-875C-AF4A0A9F4571}">
      <dsp:nvSpPr>
        <dsp:cNvPr id="0" name=""/>
        <dsp:cNvSpPr/>
      </dsp:nvSpPr>
      <dsp:spPr>
        <a:xfrm>
          <a:off x="0" y="372879"/>
          <a:ext cx="10515600" cy="8301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it-IT" sz="3300" kern="1200"/>
            <a:t>Trasfigurato i caratteri puramente funzionali</a:t>
          </a:r>
          <a:endParaRPr lang="en-US" sz="3300" kern="1200"/>
        </a:p>
      </dsp:txBody>
      <dsp:txXfrm>
        <a:off x="40523" y="413402"/>
        <a:ext cx="10434554" cy="749069"/>
      </dsp:txXfrm>
    </dsp:sp>
    <dsp:sp modelId="{8F359274-1CB0-1A4A-B58D-271BC8120373}">
      <dsp:nvSpPr>
        <dsp:cNvPr id="0" name=""/>
        <dsp:cNvSpPr/>
      </dsp:nvSpPr>
      <dsp:spPr>
        <a:xfrm>
          <a:off x="0" y="1298034"/>
          <a:ext cx="10515600" cy="8301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it-IT" sz="3300" kern="1200"/>
            <a:t>Amplificato la natura di oggetti visibili</a:t>
          </a:r>
          <a:endParaRPr lang="en-US" sz="3300" kern="1200"/>
        </a:p>
      </dsp:txBody>
      <dsp:txXfrm>
        <a:off x="40523" y="1338557"/>
        <a:ext cx="10434554" cy="749069"/>
      </dsp:txXfrm>
    </dsp:sp>
    <dsp:sp modelId="{A998045C-1FFA-374E-8AB9-24E5AFDE3A81}">
      <dsp:nvSpPr>
        <dsp:cNvPr id="0" name=""/>
        <dsp:cNvSpPr/>
      </dsp:nvSpPr>
      <dsp:spPr>
        <a:xfrm>
          <a:off x="0" y="2223189"/>
          <a:ext cx="10515600" cy="8301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it-IT" sz="3300" kern="1200"/>
            <a:t>Approfittato dei luoghi come palcoscenici</a:t>
          </a:r>
          <a:endParaRPr lang="en-US" sz="3300" kern="1200"/>
        </a:p>
      </dsp:txBody>
      <dsp:txXfrm>
        <a:off x="40523" y="2263712"/>
        <a:ext cx="10434554" cy="749069"/>
      </dsp:txXfrm>
    </dsp:sp>
    <dsp:sp modelId="{EAD51138-4E29-9D46-B450-E929072E4ACD}">
      <dsp:nvSpPr>
        <dsp:cNvPr id="0" name=""/>
        <dsp:cNvSpPr/>
      </dsp:nvSpPr>
      <dsp:spPr>
        <a:xfrm>
          <a:off x="0" y="3148344"/>
          <a:ext cx="10515600" cy="8301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it-IT" sz="3300" kern="1200" dirty="0"/>
            <a:t>Da </a:t>
          </a:r>
          <a:r>
            <a:rPr lang="it-IT" sz="3300" i="1" kern="1200" dirty="0"/>
            <a:t>oggetti</a:t>
          </a:r>
          <a:r>
            <a:rPr lang="it-IT" sz="3300" kern="1200" dirty="0"/>
            <a:t> divenuti </a:t>
          </a:r>
          <a:r>
            <a:rPr lang="it-IT" sz="3300" i="1" kern="1200" dirty="0"/>
            <a:t>soggetti</a:t>
          </a:r>
          <a:r>
            <a:rPr lang="it-IT" sz="3300" kern="1200" dirty="0"/>
            <a:t>: hanno acquisito una vita sociale</a:t>
          </a:r>
        </a:p>
      </dsp:txBody>
      <dsp:txXfrm>
        <a:off x="40523" y="3188867"/>
        <a:ext cx="10434554" cy="7490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15B72-9A47-4591-9A52-A713AAE93C13}">
      <dsp:nvSpPr>
        <dsp:cNvPr id="0" name=""/>
        <dsp:cNvSpPr/>
      </dsp:nvSpPr>
      <dsp:spPr>
        <a:xfrm>
          <a:off x="0" y="2022"/>
          <a:ext cx="6172199" cy="10251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B2D55D-B47B-4FEE-944E-BDB7BDA045C4}">
      <dsp:nvSpPr>
        <dsp:cNvPr id="0" name=""/>
        <dsp:cNvSpPr/>
      </dsp:nvSpPr>
      <dsp:spPr>
        <a:xfrm>
          <a:off x="310115" y="232687"/>
          <a:ext cx="563846" cy="5638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86B69B-E817-4FE7-ABE4-7AD618BBE2B4}">
      <dsp:nvSpPr>
        <dsp:cNvPr id="0" name=""/>
        <dsp:cNvSpPr/>
      </dsp:nvSpPr>
      <dsp:spPr>
        <a:xfrm>
          <a:off x="1184076" y="2022"/>
          <a:ext cx="4988123"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977900">
            <a:lnSpc>
              <a:spcPct val="100000"/>
            </a:lnSpc>
            <a:spcBef>
              <a:spcPct val="0"/>
            </a:spcBef>
            <a:spcAft>
              <a:spcPct val="35000"/>
            </a:spcAft>
            <a:buNone/>
          </a:pPr>
          <a:r>
            <a:rPr lang="it-IT" sz="2200" kern="1200"/>
            <a:t>Dall’ideazione alla produzione (design, packaging)</a:t>
          </a:r>
          <a:endParaRPr lang="en-US" sz="2200" kern="1200"/>
        </a:p>
      </dsp:txBody>
      <dsp:txXfrm>
        <a:off x="1184076" y="2022"/>
        <a:ext cx="4988123" cy="1025174"/>
      </dsp:txXfrm>
    </dsp:sp>
    <dsp:sp modelId="{472D0D3C-EC02-4A29-8C27-2F22BEA9D1AE}">
      <dsp:nvSpPr>
        <dsp:cNvPr id="0" name=""/>
        <dsp:cNvSpPr/>
      </dsp:nvSpPr>
      <dsp:spPr>
        <a:xfrm>
          <a:off x="0" y="1283491"/>
          <a:ext cx="6172199" cy="10251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192F25-6C22-4CC6-9ED0-F1692FE3133F}">
      <dsp:nvSpPr>
        <dsp:cNvPr id="0" name=""/>
        <dsp:cNvSpPr/>
      </dsp:nvSpPr>
      <dsp:spPr>
        <a:xfrm>
          <a:off x="310115" y="1514155"/>
          <a:ext cx="563846" cy="5638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DB3872-A7A1-4749-BECD-95A600CB861D}">
      <dsp:nvSpPr>
        <dsp:cNvPr id="0" name=""/>
        <dsp:cNvSpPr/>
      </dsp:nvSpPr>
      <dsp:spPr>
        <a:xfrm>
          <a:off x="1184076" y="1283491"/>
          <a:ext cx="4988123"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977900">
            <a:lnSpc>
              <a:spcPct val="100000"/>
            </a:lnSpc>
            <a:spcBef>
              <a:spcPct val="0"/>
            </a:spcBef>
            <a:spcAft>
              <a:spcPct val="35000"/>
            </a:spcAft>
            <a:buNone/>
          </a:pPr>
          <a:r>
            <a:rPr lang="it-IT" sz="2200" kern="1200"/>
            <a:t>Circolazione (pubblicità)</a:t>
          </a:r>
          <a:endParaRPr lang="en-US" sz="2200" kern="1200"/>
        </a:p>
      </dsp:txBody>
      <dsp:txXfrm>
        <a:off x="1184076" y="1283491"/>
        <a:ext cx="4988123" cy="1025174"/>
      </dsp:txXfrm>
    </dsp:sp>
    <dsp:sp modelId="{F79CE941-FAE0-4D57-AB8F-373E557A3C51}">
      <dsp:nvSpPr>
        <dsp:cNvPr id="0" name=""/>
        <dsp:cNvSpPr/>
      </dsp:nvSpPr>
      <dsp:spPr>
        <a:xfrm>
          <a:off x="0" y="2564959"/>
          <a:ext cx="6172199" cy="10251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A8A8D6-CFE8-433A-ADF7-7557077823F8}">
      <dsp:nvSpPr>
        <dsp:cNvPr id="0" name=""/>
        <dsp:cNvSpPr/>
      </dsp:nvSpPr>
      <dsp:spPr>
        <a:xfrm>
          <a:off x="310115" y="2795623"/>
          <a:ext cx="563846" cy="5638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277D39-4665-4130-8686-F7AB84068B38}">
      <dsp:nvSpPr>
        <dsp:cNvPr id="0" name=""/>
        <dsp:cNvSpPr/>
      </dsp:nvSpPr>
      <dsp:spPr>
        <a:xfrm>
          <a:off x="1184076" y="2564959"/>
          <a:ext cx="4988123"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977900">
            <a:lnSpc>
              <a:spcPct val="100000"/>
            </a:lnSpc>
            <a:spcBef>
              <a:spcPct val="0"/>
            </a:spcBef>
            <a:spcAft>
              <a:spcPct val="35000"/>
            </a:spcAft>
            <a:buNone/>
          </a:pPr>
          <a:r>
            <a:rPr lang="it-IT" sz="2200" kern="1200"/>
            <a:t>Scambio (carta di credito)</a:t>
          </a:r>
          <a:endParaRPr lang="en-US" sz="2200" kern="1200"/>
        </a:p>
      </dsp:txBody>
      <dsp:txXfrm>
        <a:off x="1184076" y="2564959"/>
        <a:ext cx="4988123" cy="1025174"/>
      </dsp:txXfrm>
    </dsp:sp>
    <dsp:sp modelId="{81F20158-8FE7-47A3-8EAA-9864E6923AC1}">
      <dsp:nvSpPr>
        <dsp:cNvPr id="0" name=""/>
        <dsp:cNvSpPr/>
      </dsp:nvSpPr>
      <dsp:spPr>
        <a:xfrm>
          <a:off x="0" y="3846427"/>
          <a:ext cx="6172199" cy="10251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EB23B5-A98F-437E-B220-297381943374}">
      <dsp:nvSpPr>
        <dsp:cNvPr id="0" name=""/>
        <dsp:cNvSpPr/>
      </dsp:nvSpPr>
      <dsp:spPr>
        <a:xfrm>
          <a:off x="310115" y="4077091"/>
          <a:ext cx="563846" cy="5638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6049AB-23A2-40FF-BB63-FF98B9FE19C9}">
      <dsp:nvSpPr>
        <dsp:cNvPr id="0" name=""/>
        <dsp:cNvSpPr/>
      </dsp:nvSpPr>
      <dsp:spPr>
        <a:xfrm>
          <a:off x="1184076" y="3846427"/>
          <a:ext cx="4988123"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977900">
            <a:lnSpc>
              <a:spcPct val="100000"/>
            </a:lnSpc>
            <a:spcBef>
              <a:spcPct val="0"/>
            </a:spcBef>
            <a:spcAft>
              <a:spcPct val="35000"/>
            </a:spcAft>
            <a:buNone/>
          </a:pPr>
          <a:r>
            <a:rPr lang="it-IT" sz="2200" kern="1200" dirty="0"/>
            <a:t>Consumo (shopping center)</a:t>
          </a:r>
          <a:endParaRPr lang="en-US" sz="2200" kern="1200" dirty="0"/>
        </a:p>
      </dsp:txBody>
      <dsp:txXfrm>
        <a:off x="1184076" y="3846427"/>
        <a:ext cx="4988123" cy="102517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it-IT"/>
              <a:t>Fare clic per modificare lo stile del titolo dello schema</a:t>
            </a:r>
            <a:endParaRPr lang="en-US"/>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C764DE79-268F-4C1A-8933-263129D2AF90}" type="datetimeFigureOut">
              <a:rPr lang="en-US" smtClean="0"/>
              <a:t>11/25/23</a:t>
            </a:fld>
            <a:endParaRPr lang="en-US" dirty="0"/>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48F63A3B-78C7-47BE-AE5E-E10140E04643}" type="slidenum">
              <a:rPr lang="en-US" smtClean="0"/>
              <a:t>‹N›</a:t>
            </a:fld>
            <a:endParaRPr lang="en-US" dirty="0"/>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077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it-IT"/>
              <a:t>Fare clic per modificare lo stile del titolo dello schema</a:t>
            </a:r>
            <a:endParaRPr lang="en-US"/>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C764DE79-268F-4C1A-8933-263129D2AF90}" type="datetimeFigureOut">
              <a:rPr lang="en-US" smtClean="0"/>
              <a:t>11/25/23</a:t>
            </a:fld>
            <a:endParaRPr lang="en-US" dirty="0"/>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48F63A3B-78C7-47BE-AE5E-E10140E04643}" type="slidenum">
              <a:rPr lang="en-US" smtClean="0"/>
              <a:t>‹N›</a:t>
            </a:fld>
            <a:endParaRPr lang="en-US" dirty="0"/>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891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C764DE79-268F-4C1A-8933-263129D2AF90}" type="datetimeFigureOut">
              <a:rPr lang="en-US" smtClean="0"/>
              <a:t>11/25/23</a:t>
            </a:fld>
            <a:endParaRPr lang="en-US" dirty="0"/>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48F63A3B-78C7-47BE-AE5E-E10140E04643}" type="slidenum">
              <a:rPr lang="en-US" smtClean="0"/>
              <a:t>‹N›</a:t>
            </a:fld>
            <a:endParaRPr lang="en-US" dirty="0"/>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913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Titolo diapositiva"/>
          <p:cNvSpPr txBox="1">
            <a:spLocks noGrp="1"/>
          </p:cNvSpPr>
          <p:nvPr>
            <p:ph type="title" hasCustomPrompt="1"/>
          </p:nvPr>
        </p:nvSpPr>
        <p:spPr>
          <a:xfrm>
            <a:off x="603250" y="476250"/>
            <a:ext cx="4889500" cy="717550"/>
          </a:xfrm>
          <a:prstGeom prst="rect">
            <a:avLst/>
          </a:prstGeom>
        </p:spPr>
        <p:txBody>
          <a:bodyPr/>
          <a:lstStyle/>
          <a:p>
            <a:r>
              <a:t>Titolo diapositiva</a:t>
            </a:r>
          </a:p>
        </p:txBody>
      </p:sp>
      <p:sp>
        <p:nvSpPr>
          <p:cNvPr id="61" name="Sottotitolo diapositiva"/>
          <p:cNvSpPr txBox="1">
            <a:spLocks noGrp="1"/>
          </p:cNvSpPr>
          <p:nvPr>
            <p:ph type="body" sz="quarter" idx="21" hasCustomPrompt="1"/>
          </p:nvPr>
        </p:nvSpPr>
        <p:spPr>
          <a:xfrm>
            <a:off x="603250" y="11229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Sottotitolo diapositiva</a:t>
            </a:r>
          </a:p>
        </p:txBody>
      </p:sp>
      <p:sp>
        <p:nvSpPr>
          <p:cNvPr id="62" name="Corpo livello uno…"/>
          <p:cNvSpPr txBox="1">
            <a:spLocks noGrp="1"/>
          </p:cNvSpPr>
          <p:nvPr>
            <p:ph type="body" sz="half" idx="1" hasCustomPrompt="1"/>
          </p:nvPr>
        </p:nvSpPr>
        <p:spPr>
          <a:xfrm>
            <a:off x="603250" y="2124252"/>
            <a:ext cx="4889500" cy="4128006"/>
          </a:xfrm>
          <a:prstGeom prst="rect">
            <a:avLst/>
          </a:prstGeom>
        </p:spPr>
        <p:txBody>
          <a:bodyPr/>
          <a:lstStyle/>
          <a:p>
            <a:r>
              <a:t>Testo elenco puntato diapositiva</a:t>
            </a:r>
          </a:p>
          <a:p>
            <a:pPr lvl="1"/>
            <a:endParaRPr/>
          </a:p>
          <a:p>
            <a:pPr lvl="2"/>
            <a:endParaRPr/>
          </a:p>
          <a:p>
            <a:pPr lvl="3"/>
            <a:endParaRPr/>
          </a:p>
          <a:p>
            <a:pPr lvl="4"/>
            <a:endParaRPr/>
          </a:p>
        </p:txBody>
      </p:sp>
      <p:sp>
        <p:nvSpPr>
          <p:cNvPr id="63" name="824910546_2681x1332.jpg"/>
          <p:cNvSpPr>
            <a:spLocks noGrp="1"/>
          </p:cNvSpPr>
          <p:nvPr>
            <p:ph type="pic" idx="22"/>
          </p:nvPr>
        </p:nvSpPr>
        <p:spPr>
          <a:xfrm>
            <a:off x="3190100" y="631924"/>
            <a:ext cx="11264901" cy="5596736"/>
          </a:xfrm>
          <a:prstGeom prst="rect">
            <a:avLst/>
          </a:prstGeom>
        </p:spPr>
        <p:txBody>
          <a:bodyPr lIns="91439" tIns="45719" rIns="91439" bIns="45719">
            <a:noAutofit/>
          </a:bodyPr>
          <a:lstStyle/>
          <a:p>
            <a:endParaRP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18129133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it-IT"/>
              <a:t>Fare clic per modificare lo stile del titolo dello schema</a:t>
            </a:r>
            <a:endParaRPr lang="en-US"/>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C764DE79-268F-4C1A-8933-263129D2AF90}" type="datetimeFigureOut">
              <a:rPr lang="en-US" smtClean="0"/>
              <a:t>11/25/23</a:t>
            </a:fld>
            <a:endParaRPr lang="en-US" dirty="0"/>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48F63A3B-78C7-47BE-AE5E-E10140E04643}" type="slidenum">
              <a:rPr lang="en-US" smtClean="0"/>
              <a:t>‹N›</a:t>
            </a:fld>
            <a:endParaRPr lang="en-US" dirty="0"/>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873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it-IT"/>
              <a:t>Fare clic per modificare lo stile del titolo dello schema</a:t>
            </a:r>
            <a:endParaRPr lang="en-US"/>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C764DE79-268F-4C1A-8933-263129D2AF90}" type="datetimeFigureOut">
              <a:rPr lang="en-US" smtClean="0"/>
              <a:t>11/25/23</a:t>
            </a:fld>
            <a:endParaRPr lang="en-US" dirty="0"/>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48F63A3B-78C7-47BE-AE5E-E10140E04643}" type="slidenum">
              <a:rPr lang="en-US" smtClean="0"/>
              <a:t>‹N›</a:t>
            </a:fld>
            <a:endParaRPr lang="en-US" dirty="0"/>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97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it-IT"/>
              <a:t>Fare clic per modificare lo stile del titolo dello schema</a:t>
            </a:r>
            <a:endParaRPr lang="en-US"/>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C764DE79-268F-4C1A-8933-263129D2AF90}" type="datetimeFigureOut">
              <a:rPr lang="en-US" smtClean="0"/>
              <a:t>11/25/23</a:t>
            </a:fld>
            <a:endParaRPr lang="en-US" dirty="0"/>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48F63A3B-78C7-47BE-AE5E-E10140E04643}" type="slidenum">
              <a:rPr lang="en-US" smtClean="0"/>
              <a:t>‹N›</a:t>
            </a:fld>
            <a:endParaRPr lang="en-US" dirty="0"/>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297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C764DE79-268F-4C1A-8933-263129D2AF90}" type="datetimeFigureOut">
              <a:rPr lang="en-US" smtClean="0"/>
              <a:t>11/25/23</a:t>
            </a:fld>
            <a:endParaRPr lang="en-US" dirty="0"/>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48F63A3B-78C7-47BE-AE5E-E10140E04643}" type="slidenum">
              <a:rPr lang="en-US" smtClean="0"/>
              <a:t>‹N›</a:t>
            </a:fld>
            <a:endParaRPr lang="en-US" dirty="0"/>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457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it-IT"/>
              <a:t>Fare clic per modificare lo stile del titolo dello schema</a:t>
            </a:r>
            <a:endParaRPr lang="en-US"/>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C764DE79-268F-4C1A-8933-263129D2AF90}" type="datetimeFigureOut">
              <a:rPr lang="en-US" smtClean="0"/>
              <a:t>11/25/23</a:t>
            </a:fld>
            <a:endParaRPr lang="en-US" dirty="0"/>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48F63A3B-78C7-47BE-AE5E-E10140E04643}" type="slidenum">
              <a:rPr lang="en-US" smtClean="0"/>
              <a:t>‹N›</a:t>
            </a:fld>
            <a:endParaRPr lang="en-US" dirty="0"/>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08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C764DE79-268F-4C1A-8933-263129D2AF90}" type="datetimeFigureOut">
              <a:rPr lang="en-US" smtClean="0"/>
              <a:t>11/25/23</a:t>
            </a:fld>
            <a:endParaRPr lang="en-US" dirty="0"/>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48F63A3B-78C7-47BE-AE5E-E10140E04643}" type="slidenum">
              <a:rPr lang="en-US" smtClean="0"/>
              <a:t>‹N›</a:t>
            </a:fld>
            <a:endParaRPr lang="en-US" dirty="0"/>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593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C764DE79-268F-4C1A-8933-263129D2AF90}" type="datetimeFigureOut">
              <a:rPr lang="en-US" smtClean="0"/>
              <a:t>11/25/23</a:t>
            </a:fld>
            <a:endParaRPr lang="en-US" dirty="0"/>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48F63A3B-78C7-47BE-AE5E-E10140E04643}" type="slidenum">
              <a:rPr lang="en-US" smtClean="0"/>
              <a:t>‹N›</a:t>
            </a:fld>
            <a:endParaRPr lang="en-US" dirty="0"/>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84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C764DE79-268F-4C1A-8933-263129D2AF90}" type="datetimeFigureOut">
              <a:rPr lang="en-US" smtClean="0"/>
              <a:t>11/25/23</a:t>
            </a:fld>
            <a:endParaRPr lang="en-US" dirty="0"/>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48F63A3B-78C7-47BE-AE5E-E10140E04643}" type="slidenum">
              <a:rPr lang="en-US" smtClean="0"/>
              <a:t>‹N›</a:t>
            </a:fld>
            <a:endParaRPr lang="en-US" dirty="0"/>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996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C764DE79-268F-4C1A-8933-263129D2AF90}" type="datetimeFigureOut">
              <a:rPr lang="en-US" smtClean="0"/>
              <a:t>11/25/23</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48F63A3B-78C7-47BE-AE5E-E10140E04643}" type="slidenum">
              <a:rPr lang="en-US" smtClean="0"/>
              <a:t>‹N›</a:t>
            </a:fld>
            <a:endParaRPr lang="en-US" dirty="0"/>
          </a:p>
        </p:txBody>
      </p:sp>
    </p:spTree>
    <p:extLst>
      <p:ext uri="{BB962C8B-B14F-4D97-AF65-F5344CB8AC3E}">
        <p14:creationId xmlns:p14="http://schemas.microsoft.com/office/powerpoint/2010/main" val="147455917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1" name="Straight Connector 1030">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33" name="Rectangle 1032">
            <a:extLst>
              <a:ext uri="{FF2B5EF4-FFF2-40B4-BE49-F238E27FC236}">
                <a16:creationId xmlns:a16="http://schemas.microsoft.com/office/drawing/2014/main" id="{D9FB580A-BA0E-4D5E-90F4-C42767A78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alleria Vittorio Emanuele II, Milan, Lombardy, Italy. Tourists walking in the world's oldest shopping mall.">
            <a:extLst>
              <a:ext uri="{FF2B5EF4-FFF2-40B4-BE49-F238E27FC236}">
                <a16:creationId xmlns:a16="http://schemas.microsoft.com/office/drawing/2014/main" id="{141860F4-9F56-47F0-1F0E-AF7FBC30F0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85" r="-1" b="687"/>
          <a:stretch/>
        </p:blipFill>
        <p:spPr bwMode="auto">
          <a:xfrm>
            <a:off x="20" y="1"/>
            <a:ext cx="12198076" cy="6857998"/>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66FE6C92-1731-4FD3-9F27-3D29161BB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735"/>
            <a:ext cx="12192000" cy="2844264"/>
          </a:xfrm>
          <a:prstGeom prst="rect">
            <a:avLst/>
          </a:prstGeom>
          <a:gradFill flip="none" rotWithShape="1">
            <a:gsLst>
              <a:gs pos="100000">
                <a:schemeClr val="accent4">
                  <a:alpha val="60000"/>
                </a:schemeClr>
              </a:gs>
              <a:gs pos="0">
                <a:schemeClr val="accent2">
                  <a:alpha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5FA74C1-3CC7-2F5F-DB8A-29ED207BADB8}"/>
              </a:ext>
            </a:extLst>
          </p:cNvPr>
          <p:cNvSpPr>
            <a:spLocks noGrp="1"/>
          </p:cNvSpPr>
          <p:nvPr>
            <p:ph type="title"/>
          </p:nvPr>
        </p:nvSpPr>
        <p:spPr>
          <a:xfrm>
            <a:off x="1256275" y="4292866"/>
            <a:ext cx="9679449" cy="996919"/>
          </a:xfrm>
        </p:spPr>
        <p:txBody>
          <a:bodyPr vert="horz" lIns="91440" tIns="45720" rIns="91440" bIns="45720" rtlCol="0" anchor="b">
            <a:normAutofit/>
          </a:bodyPr>
          <a:lstStyle/>
          <a:p>
            <a:r>
              <a:rPr lang="en-US" sz="4800" b="1" i="0" kern="1200" cap="all" baseline="0">
                <a:solidFill>
                  <a:schemeClr val="bg1"/>
                </a:solidFill>
                <a:latin typeface="+mj-lt"/>
                <a:ea typeface="+mj-ea"/>
                <a:cs typeface="+mj-cs"/>
              </a:rPr>
              <a:t>Abecedario del consumo</a:t>
            </a:r>
          </a:p>
        </p:txBody>
      </p:sp>
      <p:sp>
        <p:nvSpPr>
          <p:cNvPr id="1037"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4521711"/>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039"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475100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041"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526615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spTree>
    <p:extLst>
      <p:ext uri="{BB962C8B-B14F-4D97-AF65-F5344CB8AC3E}">
        <p14:creationId xmlns:p14="http://schemas.microsoft.com/office/powerpoint/2010/main" val="3539690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6ACF83-E8FD-D81D-E46E-4A52FB410B3C}"/>
              </a:ext>
            </a:extLst>
          </p:cNvPr>
          <p:cNvSpPr>
            <a:spLocks noGrp="1"/>
          </p:cNvSpPr>
          <p:nvPr>
            <p:ph type="title"/>
          </p:nvPr>
        </p:nvSpPr>
        <p:spPr/>
        <p:txBody>
          <a:bodyPr/>
          <a:lstStyle/>
          <a:p>
            <a:r>
              <a:rPr lang="it-IT" dirty="0"/>
              <a:t>La novità</a:t>
            </a:r>
          </a:p>
        </p:txBody>
      </p:sp>
      <p:sp>
        <p:nvSpPr>
          <p:cNvPr id="3" name="Segnaposto immagine 2">
            <a:extLst>
              <a:ext uri="{FF2B5EF4-FFF2-40B4-BE49-F238E27FC236}">
                <a16:creationId xmlns:a16="http://schemas.microsoft.com/office/drawing/2014/main" id="{46A52C3D-602A-40EA-09D3-0034603238C6}"/>
              </a:ext>
            </a:extLst>
          </p:cNvPr>
          <p:cNvSpPr>
            <a:spLocks noGrp="1"/>
          </p:cNvSpPr>
          <p:nvPr>
            <p:ph type="pic" idx="1"/>
          </p:nvPr>
        </p:nvSpPr>
        <p:spPr/>
        <p:txBody>
          <a:bodyPr>
            <a:normAutofit fontScale="70000" lnSpcReduction="20000"/>
          </a:bodyPr>
          <a:lstStyle/>
          <a:p>
            <a:pPr algn="just"/>
            <a:r>
              <a:rPr lang="it-IT" dirty="0">
                <a:solidFill>
                  <a:schemeClr val="bg1">
                    <a:lumMod val="65000"/>
                  </a:schemeClr>
                </a:solidFill>
                <a:effectLst/>
              </a:rPr>
              <a:t>“Se apriamo un numero di Life del 1938, le immagini e le pose che ritenevamo allora normali ci appaiono ora cose remote più ancora che gli oggetti realmente antichi. I bambini di oggi usano l’espressione "i vecchi tempi" applicandola ai capelli e alle soprascarpe di ieri, tanto profondo è il loro accordo con i bruschi mutamenti stagionali dell’atteggiamento visivo introdotti dalla moda. Ma l’esperienza fondamentale si riassume in ciò che prova la maggior parte della gente per il giornale del giorno prima: </a:t>
            </a:r>
            <a:r>
              <a:rPr lang="it-IT" i="1" dirty="0">
                <a:solidFill>
                  <a:schemeClr val="bg1">
                    <a:lumMod val="65000"/>
                  </a:schemeClr>
                </a:solidFill>
                <a:effectLst/>
              </a:rPr>
              <a:t>la sensazione che nulla possa essere più totalmente fuori moda.</a:t>
            </a:r>
            <a:r>
              <a:rPr lang="it-IT" dirty="0">
                <a:solidFill>
                  <a:schemeClr val="bg1">
                    <a:lumMod val="65000"/>
                  </a:schemeClr>
                </a:solidFill>
                <a:effectLst/>
              </a:rPr>
              <a:t> I suonatori di jazz esprimono il proprio disgusto per il jazz incisi in dischi dicendo: </a:t>
            </a:r>
            <a:r>
              <a:rPr lang="it-IT" i="1" dirty="0">
                <a:solidFill>
                  <a:schemeClr val="bg1">
                    <a:lumMod val="65000"/>
                  </a:schemeClr>
                </a:solidFill>
                <a:effectLst/>
              </a:rPr>
              <a:t>E’ stantio come il giornale di ieri”</a:t>
            </a:r>
            <a:endParaRPr lang="it-IT" dirty="0">
              <a:solidFill>
                <a:schemeClr val="bg1">
                  <a:lumMod val="65000"/>
                </a:schemeClr>
              </a:solidFill>
              <a:effectLst/>
            </a:endParaRPr>
          </a:p>
          <a:p>
            <a:pPr algn="r"/>
            <a:r>
              <a:rPr lang="it-IT" dirty="0">
                <a:solidFill>
                  <a:schemeClr val="bg1">
                    <a:lumMod val="65000"/>
                  </a:schemeClr>
                </a:solidFill>
                <a:effectLst/>
              </a:rPr>
              <a:t>Marshall McLuhan,</a:t>
            </a:r>
            <a:r>
              <a:rPr lang="it-IT" i="1" dirty="0">
                <a:solidFill>
                  <a:schemeClr val="bg1">
                    <a:lumMod val="65000"/>
                  </a:schemeClr>
                </a:solidFill>
                <a:effectLst/>
              </a:rPr>
              <a:t> Gli strumenti del comunicare</a:t>
            </a:r>
            <a:endParaRPr lang="it-IT" dirty="0">
              <a:solidFill>
                <a:schemeClr val="bg1">
                  <a:lumMod val="65000"/>
                </a:schemeClr>
              </a:solidFill>
              <a:effectLst/>
            </a:endParaRPr>
          </a:p>
        </p:txBody>
      </p:sp>
      <p:sp>
        <p:nvSpPr>
          <p:cNvPr id="4" name="Segnaposto testo 3">
            <a:extLst>
              <a:ext uri="{FF2B5EF4-FFF2-40B4-BE49-F238E27FC236}">
                <a16:creationId xmlns:a16="http://schemas.microsoft.com/office/drawing/2014/main" id="{6B8C35B2-E117-91B3-C673-6BF354CC2B16}"/>
              </a:ext>
            </a:extLst>
          </p:cNvPr>
          <p:cNvSpPr>
            <a:spLocks noGrp="1"/>
          </p:cNvSpPr>
          <p:nvPr>
            <p:ph type="body" sz="half" idx="2"/>
          </p:nvPr>
        </p:nvSpPr>
        <p:spPr/>
        <p:txBody>
          <a:bodyPr/>
          <a:lstStyle/>
          <a:p>
            <a:r>
              <a:rPr lang="it-IT" sz="1800" dirty="0">
                <a:solidFill>
                  <a:srgbClr val="999999"/>
                </a:solidFill>
                <a:effectLst/>
              </a:rPr>
              <a:t>Ogni generazione vive la moda della generazione appena trascorsa come il più potente antiafrodisiaco che si possa immaginare. Con tale giudizio, essa coglie nel segno più di quanto si potrebbe supporre. (…) Ogni moda fa da collegamento tra il corpo vivente al mondo inorganico. Nei confronti del vivente la moda fa valere i diritti del cadavere. Il feticismo, che soggiace al sex-appeal dell’inorganico, è il suo ganglio vitale</a:t>
            </a:r>
          </a:p>
          <a:p>
            <a:endParaRPr lang="it-IT" dirty="0"/>
          </a:p>
        </p:txBody>
      </p:sp>
    </p:spTree>
    <p:extLst>
      <p:ext uri="{BB962C8B-B14F-4D97-AF65-F5344CB8AC3E}">
        <p14:creationId xmlns:p14="http://schemas.microsoft.com/office/powerpoint/2010/main" val="3791980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ACD4CC6-FBE7-51BB-9A16-FBD2BC4BB807}"/>
              </a:ext>
            </a:extLst>
          </p:cNvPr>
          <p:cNvSpPr>
            <a:spLocks noGrp="1"/>
          </p:cNvSpPr>
          <p:nvPr>
            <p:ph type="title"/>
          </p:nvPr>
        </p:nvSpPr>
        <p:spPr>
          <a:xfrm>
            <a:off x="457200" y="1598246"/>
            <a:ext cx="4412419" cy="3626217"/>
          </a:xfrm>
        </p:spPr>
        <p:txBody>
          <a:bodyPr vert="horz" lIns="91440" tIns="45720" rIns="91440" bIns="45720" rtlCol="0" anchor="t">
            <a:normAutofit/>
          </a:bodyPr>
          <a:lstStyle/>
          <a:p>
            <a:pPr algn="r"/>
            <a:r>
              <a:rPr lang="it-IT" sz="3800" b="1" i="0" kern="1200" cap="all" baseline="0" dirty="0">
                <a:solidFill>
                  <a:schemeClr val="bg1"/>
                </a:solidFill>
                <a:latin typeface="+mj-lt"/>
                <a:ea typeface="+mj-ea"/>
                <a:cs typeface="+mj-cs"/>
              </a:rPr>
              <a:t>Il mondo delle merci e la confusione tra mappa e territorio</a:t>
            </a:r>
          </a:p>
        </p:txBody>
      </p:sp>
      <p:sp>
        <p:nvSpPr>
          <p:cNvPr id="14"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endParaRPr lang="en-US"/>
          </a:p>
        </p:txBody>
      </p:sp>
      <p:cxnSp>
        <p:nvCxnSpPr>
          <p:cNvPr id="16" name="Straight Connector 1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5" name="American Psycho - routine mattutina.mp4">
            <a:hlinkClick r:id="" action="ppaction://media"/>
            <a:extLst>
              <a:ext uri="{FF2B5EF4-FFF2-40B4-BE49-F238E27FC236}">
                <a16:creationId xmlns:a16="http://schemas.microsoft.com/office/drawing/2014/main" id="{05450AD9-49D4-A07F-0615-3AF70E4AC0C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86926" y="2799440"/>
            <a:ext cx="5569864" cy="2381116"/>
          </a:xfrm>
          <a:prstGeom prst="rect">
            <a:avLst/>
          </a:prstGeom>
        </p:spPr>
      </p:pic>
      <p:sp>
        <p:nvSpPr>
          <p:cNvPr id="18"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spTree>
    <p:extLst>
      <p:ext uri="{BB962C8B-B14F-4D97-AF65-F5344CB8AC3E}">
        <p14:creationId xmlns:p14="http://schemas.microsoft.com/office/powerpoint/2010/main" val="73061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5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37" name="Straight Connector 3136">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3139" name="Rectangle 313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464C06FB-3050-5512-C694-C5E5EA8B9C19}"/>
              </a:ext>
            </a:extLst>
          </p:cNvPr>
          <p:cNvSpPr>
            <a:spLocks noGrp="1"/>
          </p:cNvSpPr>
          <p:nvPr>
            <p:ph type="title"/>
          </p:nvPr>
        </p:nvSpPr>
        <p:spPr>
          <a:xfrm>
            <a:off x="6657715" y="467271"/>
            <a:ext cx="4195674" cy="962695"/>
          </a:xfrm>
        </p:spPr>
        <p:txBody>
          <a:bodyPr vert="horz" lIns="91440" tIns="45720" rIns="91440" bIns="45720" rtlCol="0" anchor="b">
            <a:normAutofit/>
          </a:bodyPr>
          <a:lstStyle/>
          <a:p>
            <a:r>
              <a:rPr lang="en-US" sz="4800" kern="1200" dirty="0">
                <a:solidFill>
                  <a:schemeClr val="tx1"/>
                </a:solidFill>
                <a:latin typeface="+mj-lt"/>
                <a:ea typeface="+mj-ea"/>
                <a:cs typeface="+mj-cs"/>
              </a:rPr>
              <a:t>I </a:t>
            </a:r>
            <a:r>
              <a:rPr lang="en-US" sz="4800" i="1" kern="1200" dirty="0">
                <a:solidFill>
                  <a:schemeClr val="tx1"/>
                </a:solidFill>
                <a:latin typeface="+mj-lt"/>
                <a:ea typeface="+mj-ea"/>
                <a:cs typeface="+mj-cs"/>
              </a:rPr>
              <a:t>passages</a:t>
            </a:r>
          </a:p>
        </p:txBody>
      </p:sp>
      <p:sp>
        <p:nvSpPr>
          <p:cNvPr id="3141" name="Oval 314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076" name="Picture 4" descr="Passage 3">
            <a:extLst>
              <a:ext uri="{FF2B5EF4-FFF2-40B4-BE49-F238E27FC236}">
                <a16:creationId xmlns:a16="http://schemas.microsoft.com/office/drawing/2014/main" id="{B79757E8-BB8A-8DA7-34B1-391B2058C1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52" r="16699"/>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314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314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Segnaposto contenuto 2">
            <a:extLst>
              <a:ext uri="{FF2B5EF4-FFF2-40B4-BE49-F238E27FC236}">
                <a16:creationId xmlns:a16="http://schemas.microsoft.com/office/drawing/2014/main" id="{96AECA73-F90B-1039-0AB3-1DD0AEDA3896}"/>
              </a:ext>
            </a:extLst>
          </p:cNvPr>
          <p:cNvSpPr>
            <a:spLocks noGrp="1"/>
          </p:cNvSpPr>
          <p:nvPr>
            <p:ph idx="1"/>
          </p:nvPr>
        </p:nvSpPr>
        <p:spPr>
          <a:xfrm>
            <a:off x="6330272" y="1429966"/>
            <a:ext cx="5255885" cy="5311302"/>
          </a:xfrm>
        </p:spPr>
        <p:txBody>
          <a:bodyPr vert="horz" lIns="91440" tIns="45720" rIns="91440" bIns="45720" rtlCol="0" anchor="t">
            <a:normAutofit fontScale="47500" lnSpcReduction="20000"/>
          </a:bodyPr>
          <a:lstStyle/>
          <a:p>
            <a:pPr>
              <a:lnSpc>
                <a:spcPct val="120000"/>
              </a:lnSpc>
              <a:spcBef>
                <a:spcPts val="0"/>
              </a:spcBef>
            </a:pPr>
            <a:r>
              <a:rPr lang="it-IT" sz="2500" dirty="0">
                <a:effectLst/>
              </a:rPr>
              <a:t>La maggior parte dei </a:t>
            </a:r>
            <a:r>
              <a:rPr lang="it-IT" sz="2500" i="1" dirty="0" err="1">
                <a:effectLst/>
              </a:rPr>
              <a:t>passages</a:t>
            </a:r>
            <a:r>
              <a:rPr lang="it-IT" sz="2500" i="1" dirty="0">
                <a:effectLst/>
              </a:rPr>
              <a:t> </a:t>
            </a:r>
            <a:r>
              <a:rPr lang="it-IT" sz="2500" dirty="0">
                <a:effectLst/>
              </a:rPr>
              <a:t>di Parigi sorge nei quindici anni dopo il 1822. La prima condizione del loro sorgere è l’alta con­ giuntura del mercato tessile. Cominciano ad apparire i </a:t>
            </a:r>
            <a:r>
              <a:rPr lang="it-IT" sz="2500" i="1" dirty="0" err="1">
                <a:effectLst/>
              </a:rPr>
              <a:t>magasins</a:t>
            </a:r>
            <a:r>
              <a:rPr lang="it-IT" sz="2500" i="1" dirty="0">
                <a:effectLst/>
              </a:rPr>
              <a:t> de </a:t>
            </a:r>
            <a:r>
              <a:rPr lang="it-IT" sz="2500" i="1" dirty="0" err="1">
                <a:effectLst/>
              </a:rPr>
              <a:t>nouveautés</a:t>
            </a:r>
            <a:r>
              <a:rPr lang="it-IT" sz="2500" i="1" dirty="0">
                <a:effectLst/>
              </a:rPr>
              <a:t>, </a:t>
            </a:r>
            <a:r>
              <a:rPr lang="it-IT" sz="2500" dirty="0">
                <a:effectLst/>
              </a:rPr>
              <a:t>i primi </a:t>
            </a:r>
            <a:r>
              <a:rPr lang="it-IT" sz="2500" i="1" dirty="0" err="1">
                <a:effectLst/>
              </a:rPr>
              <a:t>établissements</a:t>
            </a:r>
            <a:r>
              <a:rPr lang="it-IT" sz="2500" i="1" dirty="0">
                <a:effectLst/>
              </a:rPr>
              <a:t> </a:t>
            </a:r>
            <a:r>
              <a:rPr lang="it-IT" sz="2500" dirty="0">
                <a:effectLst/>
              </a:rPr>
              <a:t>che tengono grossi depositi di merci. Essi sono i precursori dei grandi magazzini. (…) I </a:t>
            </a:r>
            <a:r>
              <a:rPr lang="it-IT" sz="2500" i="1" dirty="0" err="1">
                <a:effectLst/>
              </a:rPr>
              <a:t>passages</a:t>
            </a:r>
            <a:r>
              <a:rPr lang="it-IT" sz="2500" i="1" dirty="0">
                <a:effectLst/>
              </a:rPr>
              <a:t> </a:t>
            </a:r>
            <a:r>
              <a:rPr lang="it-IT" sz="2500" dirty="0">
                <a:effectLst/>
              </a:rPr>
              <a:t>sono un centro del commercio di articoli di lusso. Nel lo­ro arredamento l’arte entra al servizio del commerciante. I con­temporanei non si stancano di ammirarli. A lungo restano un cen­tro di attrazione per gli stranieri. Una </a:t>
            </a:r>
            <a:r>
              <a:rPr lang="it-IT" sz="2500" i="1" dirty="0">
                <a:effectLst/>
              </a:rPr>
              <a:t>Guida illustrata di Parigi </a:t>
            </a:r>
            <a:r>
              <a:rPr lang="it-IT" sz="2500" dirty="0">
                <a:effectLst/>
              </a:rPr>
              <a:t>di­ ce: «Questi </a:t>
            </a:r>
            <a:r>
              <a:rPr lang="it-IT" sz="2500" i="1" dirty="0" err="1">
                <a:effectLst/>
              </a:rPr>
              <a:t>passages</a:t>
            </a:r>
            <a:r>
              <a:rPr lang="it-IT" sz="2500" i="1" dirty="0">
                <a:effectLst/>
              </a:rPr>
              <a:t>, </a:t>
            </a:r>
            <a:r>
              <a:rPr lang="it-IT" sz="2500" dirty="0">
                <a:effectLst/>
              </a:rPr>
              <a:t>recente invenzione del lusso industriale, sono corridoi ricoperti di vetro e dalle pareti rivestite di marmo, che at­traversano interi caseggiati, i cui proprietari si sono uniti per que­ste speculazioni. Sui due lati di questi corridoi, che ricevono luce dall’alto, si succedono i </a:t>
            </a:r>
            <a:r>
              <a:rPr lang="it-IT" sz="2500" dirty="0" err="1">
                <a:effectLst/>
              </a:rPr>
              <a:t>piu</a:t>
            </a:r>
            <a:r>
              <a:rPr lang="it-IT" sz="2500" dirty="0">
                <a:effectLst/>
              </a:rPr>
              <a:t>̀ eleganti negozi, </a:t>
            </a:r>
            <a:r>
              <a:rPr lang="it-IT" sz="2500" dirty="0" err="1">
                <a:effectLst/>
              </a:rPr>
              <a:t>sicche</a:t>
            </a:r>
            <a:r>
              <a:rPr lang="it-IT" sz="2500" dirty="0">
                <a:effectLst/>
              </a:rPr>
              <a:t>́ un passaggio del genere è una città, anzi un mondo in miniatura». I </a:t>
            </a:r>
            <a:r>
              <a:rPr lang="it-IT" sz="2500" i="1" dirty="0" err="1">
                <a:effectLst/>
              </a:rPr>
              <a:t>passages</a:t>
            </a:r>
            <a:r>
              <a:rPr lang="it-IT" sz="2500" i="1" dirty="0">
                <a:effectLst/>
              </a:rPr>
              <a:t> </a:t>
            </a:r>
            <a:r>
              <a:rPr lang="it-IT" sz="2500" dirty="0">
                <a:effectLst/>
              </a:rPr>
              <a:t>so­no la sede della prima illuminazione a gas. La seconda condizione del sorgere dei </a:t>
            </a:r>
            <a:r>
              <a:rPr lang="it-IT" sz="2500" i="1" dirty="0" err="1">
                <a:effectLst/>
              </a:rPr>
              <a:t>passages</a:t>
            </a:r>
            <a:r>
              <a:rPr lang="it-IT" sz="2500" i="1" dirty="0">
                <a:effectLst/>
              </a:rPr>
              <a:t> </a:t>
            </a:r>
            <a:r>
              <a:rPr lang="it-IT" sz="2500" dirty="0">
                <a:effectLst/>
              </a:rPr>
              <a:t>è data dagli ini­zi della costruzione in ferro. Per la prima volta nella storia dell’architettura appare, col fer­ro, un materiale di costruzione artificiale. Esso subisce un’evolu­zione il cui ritmo si accelera nel corso del secolo. Questa evoluzio­ne riceve un impulso decisivo quando si vede che la locomotiva, con cui si sono fatti esperimenti a partire dalla fine degli anni '20, funziona solo su binari di ferro. Il binario diventa la prima parte montabile in ferro, l’antesignano del pilone. Si evita il ferro nelle case di abitazione, e lo si impiega nei </a:t>
            </a:r>
            <a:r>
              <a:rPr lang="it-IT" sz="2500" i="1" dirty="0" err="1">
                <a:effectLst/>
              </a:rPr>
              <a:t>passages</a:t>
            </a:r>
            <a:r>
              <a:rPr lang="it-IT" sz="2500" i="1" dirty="0">
                <a:effectLst/>
              </a:rPr>
              <a:t>, </a:t>
            </a:r>
            <a:r>
              <a:rPr lang="it-IT" sz="2500" dirty="0">
                <a:effectLst/>
              </a:rPr>
              <a:t>nei padiglioni del­ le esposizioni, nelle stazioni ferroviarie - che sono tutte </a:t>
            </a:r>
            <a:r>
              <a:rPr lang="it-IT" sz="2500" dirty="0" err="1">
                <a:effectLst/>
              </a:rPr>
              <a:t>costru</a:t>
            </a:r>
            <a:r>
              <a:rPr lang="it-IT" sz="2500" dirty="0">
                <a:effectLst/>
              </a:rPr>
              <a:t>­ zioni a scopi di transito. Nello stesso tempo si estende il campo di applicazione architettonica del vetro. </a:t>
            </a:r>
          </a:p>
          <a:p>
            <a:pPr>
              <a:lnSpc>
                <a:spcPct val="120000"/>
              </a:lnSpc>
              <a:spcBef>
                <a:spcPts val="0"/>
              </a:spcBef>
            </a:pPr>
            <a:endParaRPr lang="en-US" sz="700" dirty="0"/>
          </a:p>
          <a:p>
            <a:endParaRPr lang="en-US" sz="700" dirty="0"/>
          </a:p>
          <a:p>
            <a:pPr marL="0"/>
            <a:endParaRPr lang="en-US" sz="700" dirty="0"/>
          </a:p>
        </p:txBody>
      </p:sp>
      <p:sp>
        <p:nvSpPr>
          <p:cNvPr id="314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314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394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7D96D1F-5EE3-C3E4-19FF-003C9F2C6405}"/>
              </a:ext>
            </a:extLst>
          </p:cNvPr>
          <p:cNvSpPr>
            <a:spLocks noGrp="1"/>
          </p:cNvSpPr>
          <p:nvPr>
            <p:ph type="title"/>
          </p:nvPr>
        </p:nvSpPr>
        <p:spPr>
          <a:xfrm>
            <a:off x="1188069" y="381935"/>
            <a:ext cx="4008583" cy="5974414"/>
          </a:xfrm>
        </p:spPr>
        <p:txBody>
          <a:bodyPr vert="horz" lIns="91440" tIns="45720" rIns="91440" bIns="45720" rtlCol="0" anchor="ctr">
            <a:normAutofit/>
          </a:bodyPr>
          <a:lstStyle/>
          <a:p>
            <a:r>
              <a:rPr lang="it-IT" sz="5600" i="1" kern="1200" dirty="0">
                <a:solidFill>
                  <a:schemeClr val="bg1"/>
                </a:solidFill>
                <a:effectLst/>
                <a:latin typeface="+mj-lt"/>
                <a:ea typeface="+mj-ea"/>
                <a:cs typeface="+mj-cs"/>
              </a:rPr>
              <a:t>L ’</a:t>
            </a:r>
            <a:r>
              <a:rPr lang="it-IT" sz="5600" i="1" kern="1200" dirty="0" err="1">
                <a:solidFill>
                  <a:schemeClr val="bg1"/>
                </a:solidFill>
                <a:effectLst/>
                <a:latin typeface="+mj-lt"/>
                <a:ea typeface="+mj-ea"/>
                <a:cs typeface="+mj-cs"/>
              </a:rPr>
              <a:t>intérieur</a:t>
            </a:r>
            <a:r>
              <a:rPr lang="it-IT" sz="5600" i="1" kern="1200" dirty="0">
                <a:solidFill>
                  <a:schemeClr val="bg1"/>
                </a:solidFill>
                <a:effectLst/>
                <a:latin typeface="+mj-lt"/>
                <a:ea typeface="+mj-ea"/>
                <a:cs typeface="+mj-cs"/>
              </a:rPr>
              <a:t> e il </a:t>
            </a:r>
            <a:r>
              <a:rPr lang="it-IT" sz="5600" i="1" kern="1200" dirty="0" err="1">
                <a:solidFill>
                  <a:schemeClr val="bg1"/>
                </a:solidFill>
                <a:effectLst/>
                <a:latin typeface="+mj-lt"/>
                <a:ea typeface="+mj-ea"/>
                <a:cs typeface="+mj-cs"/>
              </a:rPr>
              <a:t>collezzionista</a:t>
            </a:r>
            <a:endParaRPr lang="it-IT" sz="5600" kern="1200" dirty="0">
              <a:solidFill>
                <a:schemeClr val="bg1"/>
              </a:solidFill>
              <a:latin typeface="+mj-lt"/>
              <a:ea typeface="+mj-ea"/>
              <a:cs typeface="+mj-cs"/>
            </a:endParaRPr>
          </a:p>
        </p:txBody>
      </p:sp>
      <p:sp>
        <p:nvSpPr>
          <p:cNvPr id="1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bg1"/>
          </a:solidFill>
          <a:ln w="776" cap="flat">
            <a:noFill/>
            <a:prstDash val="solid"/>
            <a:miter/>
          </a:ln>
        </p:spPr>
        <p:txBody>
          <a:bodyPr rtlCol="0" anchor="ctr"/>
          <a:lstStyle/>
          <a:p>
            <a:endParaRPr lang="en-US"/>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bg1"/>
          </a:solidFill>
          <a:ln w="516" cap="flat">
            <a:noFill/>
            <a:prstDash val="solid"/>
            <a:miter/>
          </a:ln>
        </p:spPr>
        <p:txBody>
          <a:bodyPr rtlCol="0" anchor="ctr"/>
          <a:lstStyle/>
          <a:p>
            <a:endParaRPr lang="en-US"/>
          </a:p>
        </p:txBody>
      </p:sp>
      <p:sp>
        <p:nvSpPr>
          <p:cNvPr id="1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bg1"/>
          </a:solidFill>
          <a:ln w="751" cap="flat">
            <a:noFill/>
            <a:prstDash val="solid"/>
            <a:miter/>
          </a:ln>
        </p:spPr>
        <p:txBody>
          <a:bodyPr rtlCol="0" anchor="ctr"/>
          <a:lstStyle/>
          <a:p>
            <a:endParaRPr lang="en-US"/>
          </a:p>
        </p:txBody>
      </p:sp>
      <p:sp>
        <p:nvSpPr>
          <p:cNvPr id="3" name="Segnaposto contenuto 2">
            <a:extLst>
              <a:ext uri="{FF2B5EF4-FFF2-40B4-BE49-F238E27FC236}">
                <a16:creationId xmlns:a16="http://schemas.microsoft.com/office/drawing/2014/main" id="{9516737A-E782-1977-F381-040BAF9AAB86}"/>
              </a:ext>
            </a:extLst>
          </p:cNvPr>
          <p:cNvSpPr>
            <a:spLocks noGrp="1"/>
          </p:cNvSpPr>
          <p:nvPr>
            <p:ph idx="1"/>
          </p:nvPr>
        </p:nvSpPr>
        <p:spPr>
          <a:xfrm>
            <a:off x="6096000" y="381935"/>
            <a:ext cx="4986955" cy="5974415"/>
          </a:xfrm>
        </p:spPr>
        <p:txBody>
          <a:bodyPr vert="horz" lIns="91440" tIns="45720" rIns="91440" bIns="45720" rtlCol="0" anchor="ctr">
            <a:normAutofit/>
          </a:bodyPr>
          <a:lstStyle/>
          <a:p>
            <a:r>
              <a:rPr lang="it-IT" sz="1500" i="1" dirty="0">
                <a:effectLst/>
              </a:rPr>
              <a:t>L ’</a:t>
            </a:r>
            <a:r>
              <a:rPr lang="it-IT" sz="1500" i="1" dirty="0" err="1">
                <a:effectLst/>
              </a:rPr>
              <a:t>intérieur</a:t>
            </a:r>
            <a:r>
              <a:rPr lang="it-IT" sz="1500" i="1" dirty="0">
                <a:effectLst/>
              </a:rPr>
              <a:t> </a:t>
            </a:r>
            <a:r>
              <a:rPr lang="it-IT" sz="1500" dirty="0">
                <a:effectLst/>
              </a:rPr>
              <a:t>è il rifugio dell’arte. Il collezionista è il vero inquili­no dell</a:t>
            </a:r>
            <a:r>
              <a:rPr lang="it-IT" sz="1500" i="1" dirty="0">
                <a:effectLst/>
              </a:rPr>
              <a:t>'</a:t>
            </a:r>
            <a:r>
              <a:rPr lang="it-IT" sz="1500" i="1" dirty="0" err="1">
                <a:effectLst/>
              </a:rPr>
              <a:t>intérieur</a:t>
            </a:r>
            <a:r>
              <a:rPr lang="it-IT" sz="1500" i="1" dirty="0">
                <a:effectLst/>
              </a:rPr>
              <a:t>. </a:t>
            </a:r>
            <a:r>
              <a:rPr lang="it-IT" sz="1500" dirty="0">
                <a:effectLst/>
              </a:rPr>
              <a:t>Egli si assume il compito di trasfigurare le cose. E un lavoro di Sisifo, che consiste nel togliere alle cose, mediante il suo possesso di esse, il loro carattere di merce. Ma egli dà loro solo un valore d’amatore invece del valore d’uso. Il collezionista si trasferisce idealmente, non solo in un mondo remoto nello spa­zio o nel tempo, ma anche in un mondo migliore, dove gli uomi­ni, è vero, sono altrettanto poco provvisti del necessario che in quello di tutti i giorni, ma </a:t>
            </a:r>
            <a:r>
              <a:rPr lang="it-IT" sz="1500" b="1" i="1" dirty="0">
                <a:effectLst/>
              </a:rPr>
              <a:t>dove le cose sono libere dalla </a:t>
            </a:r>
            <a:r>
              <a:rPr lang="it-IT" sz="1500" b="1" i="1" dirty="0" err="1">
                <a:effectLst/>
              </a:rPr>
              <a:t>schiavitu</a:t>
            </a:r>
            <a:r>
              <a:rPr lang="it-IT" sz="1500" b="1" i="1" dirty="0">
                <a:effectLst/>
              </a:rPr>
              <a:t>̀ di essere utili</a:t>
            </a:r>
            <a:r>
              <a:rPr lang="it-IT" sz="1500" dirty="0">
                <a:effectLst/>
              </a:rPr>
              <a:t>. L</a:t>
            </a:r>
            <a:r>
              <a:rPr lang="it-IT" sz="1500" i="1" dirty="0">
                <a:effectLst/>
              </a:rPr>
              <a:t>’</a:t>
            </a:r>
            <a:r>
              <a:rPr lang="it-IT" sz="1500" i="1" dirty="0" err="1">
                <a:effectLst/>
              </a:rPr>
              <a:t>intérieur</a:t>
            </a:r>
            <a:r>
              <a:rPr lang="it-IT" sz="1500" i="1" dirty="0">
                <a:effectLst/>
              </a:rPr>
              <a:t> </a:t>
            </a:r>
            <a:r>
              <a:rPr lang="it-IT" sz="1500" dirty="0">
                <a:effectLst/>
              </a:rPr>
              <a:t>non è solo l’universo, ma anche la custodia del priva­to cittadino. </a:t>
            </a:r>
            <a:r>
              <a:rPr lang="it-IT" sz="1500" i="1" dirty="0">
                <a:effectLst/>
              </a:rPr>
              <a:t>Abitare significa lasciare tracce, ed esse acquistano, nell'</a:t>
            </a:r>
            <a:r>
              <a:rPr lang="it-IT" sz="1500" i="1" dirty="0" err="1">
                <a:effectLst/>
              </a:rPr>
              <a:t>intérieur</a:t>
            </a:r>
            <a:r>
              <a:rPr lang="it-IT" sz="1500" i="1" dirty="0">
                <a:effectLst/>
              </a:rPr>
              <a:t>, un rilievo particolare</a:t>
            </a:r>
            <a:r>
              <a:rPr lang="it-IT" sz="1500" dirty="0">
                <a:effectLst/>
              </a:rPr>
              <a:t>. Si inventano fodere e coperti­ ne, astucci e custodie in </a:t>
            </a:r>
            <a:r>
              <a:rPr lang="it-IT" sz="1500" dirty="0" err="1">
                <a:effectLst/>
              </a:rPr>
              <a:t>quantita</a:t>
            </a:r>
            <a:r>
              <a:rPr lang="it-IT" sz="1500" dirty="0">
                <a:effectLst/>
              </a:rPr>
              <a:t>̀, dove si imprimono le tracce de­ gli oggetti d’uso quotidiano. Anche le tracce dell’inquilino s’impri­mono </a:t>
            </a:r>
            <a:r>
              <a:rPr lang="it-IT" sz="1500" i="1" dirty="0">
                <a:effectLst/>
              </a:rPr>
              <a:t>nell’</a:t>
            </a:r>
            <a:r>
              <a:rPr lang="it-IT" sz="1500" i="1" dirty="0" err="1">
                <a:effectLst/>
              </a:rPr>
              <a:t>intérieur</a:t>
            </a:r>
            <a:r>
              <a:rPr lang="it-IT" sz="1500" i="1" dirty="0">
                <a:effectLst/>
              </a:rPr>
              <a:t>; </a:t>
            </a:r>
            <a:r>
              <a:rPr lang="it-IT" sz="1500" dirty="0">
                <a:effectLst/>
              </a:rPr>
              <a:t>e nasce la storia poliziesca, che segue appun­to queste impronte. La </a:t>
            </a:r>
            <a:r>
              <a:rPr lang="it-IT" sz="1500" i="1" dirty="0">
                <a:effectLst/>
              </a:rPr>
              <a:t>Filosofia del mobilio </a:t>
            </a:r>
            <a:r>
              <a:rPr lang="it-IT" sz="1500" dirty="0">
                <a:effectLst/>
              </a:rPr>
              <a:t>come i suoi racconti polizieschi fanno di Poe il primo fisionomista dell’</a:t>
            </a:r>
            <a:r>
              <a:rPr lang="it-IT" sz="1500" i="1" dirty="0" err="1">
                <a:effectLst/>
              </a:rPr>
              <a:t>intérieur</a:t>
            </a:r>
            <a:r>
              <a:rPr lang="it-IT" sz="1500" i="1" dirty="0">
                <a:effectLst/>
              </a:rPr>
              <a:t>. </a:t>
            </a:r>
            <a:r>
              <a:rPr lang="it-IT" sz="1500" dirty="0">
                <a:effectLst/>
              </a:rPr>
              <a:t>I cri­minali dei primi romanzi polizieschi non sono né </a:t>
            </a:r>
            <a:r>
              <a:rPr lang="it-IT" sz="1500" i="1" dirty="0">
                <a:effectLst/>
              </a:rPr>
              <a:t>gentlemen </a:t>
            </a:r>
            <a:r>
              <a:rPr lang="it-IT" sz="1500" dirty="0">
                <a:effectLst/>
              </a:rPr>
              <a:t>né </a:t>
            </a:r>
            <a:r>
              <a:rPr lang="it-IT" sz="1500" i="1" dirty="0">
                <a:effectLst/>
              </a:rPr>
              <a:t>apaches, </a:t>
            </a:r>
            <a:r>
              <a:rPr lang="it-IT" sz="1500" dirty="0">
                <a:effectLst/>
              </a:rPr>
              <a:t>ma privati cittadini. </a:t>
            </a:r>
            <a:endParaRPr lang="it-IT" sz="1500" dirty="0"/>
          </a:p>
          <a:p>
            <a:pPr marL="0" indent="0">
              <a:buNone/>
            </a:pPr>
            <a:r>
              <a:rPr lang="en-US" sz="1500" dirty="0">
                <a:effectLst/>
              </a:rPr>
              <a:t> </a:t>
            </a:r>
            <a:endParaRPr lang="en-US" sz="1500" dirty="0"/>
          </a:p>
        </p:txBody>
      </p:sp>
      <p:cxnSp>
        <p:nvCxnSpPr>
          <p:cNvPr id="20" name="Straight Connector 1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54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559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0429BC9-A509-4627-75A6-E14FF0C9331A}"/>
              </a:ext>
            </a:extLst>
          </p:cNvPr>
          <p:cNvSpPr>
            <a:spLocks noGrp="1"/>
          </p:cNvSpPr>
          <p:nvPr>
            <p:ph type="title"/>
          </p:nvPr>
        </p:nvSpPr>
        <p:spPr>
          <a:xfrm>
            <a:off x="646103" y="381935"/>
            <a:ext cx="5908006" cy="1592189"/>
          </a:xfrm>
        </p:spPr>
        <p:txBody>
          <a:bodyPr vert="horz" lIns="91440" tIns="45720" rIns="91440" bIns="45720" rtlCol="0" anchor="b">
            <a:normAutofit/>
          </a:bodyPr>
          <a:lstStyle/>
          <a:p>
            <a:r>
              <a:rPr lang="it-IT" sz="6000" kern="1200" dirty="0">
                <a:solidFill>
                  <a:schemeClr val="tx1"/>
                </a:solidFill>
                <a:latin typeface="+mj-lt"/>
                <a:ea typeface="+mj-ea"/>
                <a:cs typeface="+mj-cs"/>
              </a:rPr>
              <a:t>Il collezionista</a:t>
            </a:r>
          </a:p>
        </p:txBody>
      </p:sp>
      <p:sp>
        <p:nvSpPr>
          <p:cNvPr id="15"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1450" y="122968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7" name="Graphic 14">
            <a:extLst>
              <a:ext uri="{FF2B5EF4-FFF2-40B4-BE49-F238E27FC236}">
                <a16:creationId xmlns:a16="http://schemas.microsoft.com/office/drawing/2014/main" id="{2E48EAB8-CD1C-4BF5-A92C-BA11919E6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0230" y="145898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9"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5910" y="1974124"/>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sp>
        <p:nvSpPr>
          <p:cNvPr id="3" name="Segnaposto contenuto 2">
            <a:extLst>
              <a:ext uri="{FF2B5EF4-FFF2-40B4-BE49-F238E27FC236}">
                <a16:creationId xmlns:a16="http://schemas.microsoft.com/office/drawing/2014/main" id="{975EDABA-E5DD-3C3D-B8F7-973FC3D66436}"/>
              </a:ext>
            </a:extLst>
          </p:cNvPr>
          <p:cNvSpPr>
            <a:spLocks noGrp="1"/>
          </p:cNvSpPr>
          <p:nvPr>
            <p:ph sz="half" idx="1"/>
          </p:nvPr>
        </p:nvSpPr>
        <p:spPr>
          <a:xfrm>
            <a:off x="646103" y="2202873"/>
            <a:ext cx="5908007" cy="3781793"/>
          </a:xfrm>
        </p:spPr>
        <p:txBody>
          <a:bodyPr vert="horz" lIns="91440" tIns="45720" rIns="91440" bIns="45720" rtlCol="0" anchor="t">
            <a:normAutofit/>
          </a:bodyPr>
          <a:lstStyle/>
          <a:p>
            <a:r>
              <a:rPr lang="it-IT" sz="1600" dirty="0">
                <a:effectLst/>
              </a:rPr>
              <a:t>Ciò che nel collezionismo è decisivo, </a:t>
            </a:r>
            <a:r>
              <a:rPr lang="it-IT" sz="1600" b="1" i="1" dirty="0">
                <a:effectLst/>
              </a:rPr>
              <a:t>è che l’oggetto sia sciolto da tutte le sue funzioni originarie per entrare nel rapporto più stret­to possibile con gli oggetti a lui simili</a:t>
            </a:r>
            <a:r>
              <a:rPr lang="it-IT" sz="1600" dirty="0">
                <a:effectLst/>
              </a:rPr>
              <a:t>. Questo rapporto è l’esatto opposto dell’utilit</a:t>
            </a:r>
            <a:r>
              <a:rPr lang="it-IT" sz="1600" dirty="0"/>
              <a:t>à</a:t>
            </a:r>
            <a:r>
              <a:rPr lang="it-IT" sz="1600" dirty="0">
                <a:effectLst/>
              </a:rPr>
              <a:t>, e sta sotto la singolare categoria della </a:t>
            </a:r>
            <a:r>
              <a:rPr lang="it-IT" sz="1600" i="1" dirty="0">
                <a:effectLst/>
              </a:rPr>
              <a:t>com­pletezza</a:t>
            </a:r>
            <a:r>
              <a:rPr lang="it-IT" sz="1600" dirty="0">
                <a:effectLst/>
              </a:rPr>
              <a:t>. Cos’è poi questa «completezza»? Un grandioso tentati­vo di superare l’assoluta irrazionalità della semplice presenza del­ l’oggetto mediante il suo inserimento in un nuovo ordine storico appositamente creato: la collezione. E per il vero collezionista ogni singola cosa giunge a diventare un’enciclopedia di tutte le scienze dell’epoca, del paesaggio, dell’industria, del proprietario da cui pro­ viene. E l’incantesimo </a:t>
            </a:r>
            <a:r>
              <a:rPr lang="it-IT" sz="1600" dirty="0"/>
              <a:t>più</a:t>
            </a:r>
            <a:r>
              <a:rPr lang="it-IT" sz="1600" dirty="0">
                <a:effectLst/>
              </a:rPr>
              <a:t> profondo del collezionista quello di in­ scrivere il singolo oggetto in un cerchio magico in cui esso s’irri­gidisce, nell’atto stesso in cui un ultimo brivido (il brivido dell’es­ sere acquistato) lo attraversa. Tutto quanto fu oggetto di memoria, pensiero, coscienza, diviene piedistallo, cornice, basamento, scri­gno del suo possedimento.</a:t>
            </a:r>
            <a:endParaRPr lang="it-IT" sz="1600" dirty="0"/>
          </a:p>
          <a:p>
            <a:pPr marL="0"/>
            <a:endParaRPr lang="en-US" sz="1300" dirty="0"/>
          </a:p>
        </p:txBody>
      </p:sp>
      <p:pic>
        <p:nvPicPr>
          <p:cNvPr id="6" name="Segnaposto contenuto 5" descr="Immagine che contiene arte, dipinto, vestiti, Viso umano&#10;&#10;Descrizione generata automaticamente">
            <a:extLst>
              <a:ext uri="{FF2B5EF4-FFF2-40B4-BE49-F238E27FC236}">
                <a16:creationId xmlns:a16="http://schemas.microsoft.com/office/drawing/2014/main" id="{98926696-B8A8-3FF4-81A2-FFF26C8891C5}"/>
              </a:ext>
            </a:extLst>
          </p:cNvPr>
          <p:cNvPicPr>
            <a:picLocks noGrp="1" noChangeAspect="1"/>
          </p:cNvPicPr>
          <p:nvPr>
            <p:ph sz="half" idx="2"/>
          </p:nvPr>
        </p:nvPicPr>
        <p:blipFill>
          <a:blip r:embed="rId2"/>
          <a:stretch>
            <a:fillRect/>
          </a:stretch>
        </p:blipFill>
        <p:spPr>
          <a:xfrm>
            <a:off x="8982830" y="381936"/>
            <a:ext cx="2227085" cy="5602730"/>
          </a:xfrm>
          <a:prstGeom prst="rect">
            <a:avLst/>
          </a:prstGeom>
        </p:spPr>
      </p:pic>
      <p:cxnSp>
        <p:nvCxnSpPr>
          <p:cNvPr id="21" name="Straight Connector 2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197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5" name="Straight Connector 4104">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4107" name="Rectangle 4106">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olo 1">
            <a:extLst>
              <a:ext uri="{FF2B5EF4-FFF2-40B4-BE49-F238E27FC236}">
                <a16:creationId xmlns:a16="http://schemas.microsoft.com/office/drawing/2014/main" id="{6724A501-4D74-2265-D6A8-93FED1C7C1A2}"/>
              </a:ext>
            </a:extLst>
          </p:cNvPr>
          <p:cNvSpPr>
            <a:spLocks noGrp="1"/>
          </p:cNvSpPr>
          <p:nvPr>
            <p:ph type="title"/>
          </p:nvPr>
        </p:nvSpPr>
        <p:spPr>
          <a:xfrm>
            <a:off x="6392400" y="299509"/>
            <a:ext cx="4395340" cy="1116942"/>
          </a:xfrm>
        </p:spPr>
        <p:txBody>
          <a:bodyPr vert="horz" lIns="91440" tIns="45720" rIns="91440" bIns="45720" rtlCol="0" anchor="b">
            <a:normAutofit fontScale="90000"/>
          </a:bodyPr>
          <a:lstStyle/>
          <a:p>
            <a:pPr algn="ctr"/>
            <a:r>
              <a:rPr lang="en-US" sz="5400" kern="1200" dirty="0">
                <a:solidFill>
                  <a:schemeClr val="tx1"/>
                </a:solidFill>
                <a:latin typeface="+mj-lt"/>
                <a:ea typeface="+mj-ea"/>
                <a:cs typeface="+mj-cs"/>
              </a:rPr>
              <a:t>Colin Campbell</a:t>
            </a:r>
          </a:p>
        </p:txBody>
      </p:sp>
      <p:sp>
        <p:nvSpPr>
          <p:cNvPr id="4109" name="Rectangle 4108">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4100" name="Picture 4" descr="Amazon.com: The Romantic Ethic and the Spirit of Modern Consumerism eBook :  Campbell, Colin: Tienda Kindle">
            <a:extLst>
              <a:ext uri="{FF2B5EF4-FFF2-40B4-BE49-F238E27FC236}">
                <a16:creationId xmlns:a16="http://schemas.microsoft.com/office/drawing/2014/main" id="{3A82AB05-1598-F554-3475-129DEAE1D7D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5786" y="299509"/>
            <a:ext cx="4068338" cy="6258983"/>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B57C60AF-0A99-5F48-A226-5183076FCBC3}"/>
              </a:ext>
            </a:extLst>
          </p:cNvPr>
          <p:cNvSpPr>
            <a:spLocks noGrp="1"/>
          </p:cNvSpPr>
          <p:nvPr>
            <p:ph idx="1"/>
          </p:nvPr>
        </p:nvSpPr>
        <p:spPr>
          <a:xfrm>
            <a:off x="6392400" y="1334814"/>
            <a:ext cx="4434721" cy="5223677"/>
          </a:xfrm>
        </p:spPr>
        <p:txBody>
          <a:bodyPr vert="horz" lIns="91440" tIns="45720" rIns="91440" bIns="45720" rtlCol="0" anchor="t">
            <a:noAutofit/>
          </a:bodyPr>
          <a:lstStyle/>
          <a:p>
            <a:r>
              <a:rPr lang="it-IT" sz="1600" dirty="0"/>
              <a:t>«Per capire come i consumatori moderni compiono i loro atti di consumo e per cogliere il significato che questi atti possono avere nella loro vita, è necessario comprendere il contesto culturale, piuttosto che economico o sociale, in cui essi hanno luogo. La giustificazione di questa posizione non è semplicemente la natura altamente individualizzata della vita nelle società occidentali contemporanee (in associazione con l'enfasi posta sulla sovranità del consumatore), ma il fatto che </a:t>
            </a:r>
            <a:r>
              <a:rPr lang="it-IT" sz="1600" b="1" i="1" dirty="0"/>
              <a:t>i veri significati che informano le azioni, ovvero la vera natura delle azioni stesse, sono necessariamente invisibili</a:t>
            </a:r>
            <a:r>
              <a:rPr lang="it-IT" sz="1600" i="1" dirty="0"/>
              <a:t> agli osservatori</a:t>
            </a:r>
            <a:r>
              <a:rPr lang="it-IT" sz="1600" dirty="0"/>
              <a:t>. Pertanto, in assenza di queste informazioni, è ingiustificato supporre che il significato delle azioni possa essere trovato nei significati simbolici tipicamente associati ai prodotti acquistati e utilizzati o alle situazioni sociali in cui le attività si verificano. Ciò di cui si può essere certi, tuttavia, è che tali significati saranno costruiti dai consumatori a partire dal materiale a loro disposizione nella cultura più ampia». </a:t>
            </a:r>
          </a:p>
        </p:txBody>
      </p:sp>
      <p:cxnSp>
        <p:nvCxnSpPr>
          <p:cNvPr id="4111" name="Straight Connector 411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461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2FD33B50-DCFC-4FC8-86E6-220C100422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13" name="!!Rectangle">
            <a:extLst>
              <a:ext uri="{FF2B5EF4-FFF2-40B4-BE49-F238E27FC236}">
                <a16:creationId xmlns:a16="http://schemas.microsoft.com/office/drawing/2014/main" id="{B0C822EA-49C6-4B57-89F4-2F6A54365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descr="Mano che tiene fiore">
            <a:extLst>
              <a:ext uri="{FF2B5EF4-FFF2-40B4-BE49-F238E27FC236}">
                <a16:creationId xmlns:a16="http://schemas.microsoft.com/office/drawing/2014/main" id="{FD2E6661-26A3-ACA1-47FD-D97E9D438B57}"/>
              </a:ext>
            </a:extLst>
          </p:cNvPr>
          <p:cNvPicPr>
            <a:picLocks noChangeAspect="1"/>
          </p:cNvPicPr>
          <p:nvPr/>
        </p:nvPicPr>
        <p:blipFill rotWithShape="1">
          <a:blip r:embed="rId2">
            <a:duotone>
              <a:schemeClr val="accent1">
                <a:shade val="45000"/>
                <a:satMod val="135000"/>
              </a:schemeClr>
              <a:prstClr val="white"/>
            </a:duotone>
            <a:alphaModFix amt="35000"/>
          </a:blip>
          <a:srcRect t="15730"/>
          <a:stretch/>
        </p:blipFill>
        <p:spPr>
          <a:xfrm>
            <a:off x="20" y="-8877"/>
            <a:ext cx="12191980" cy="6858000"/>
          </a:xfrm>
          <a:prstGeom prst="rect">
            <a:avLst/>
          </a:prstGeom>
        </p:spPr>
      </p:pic>
      <p:sp>
        <p:nvSpPr>
          <p:cNvPr id="2" name="Titolo 1">
            <a:extLst>
              <a:ext uri="{FF2B5EF4-FFF2-40B4-BE49-F238E27FC236}">
                <a16:creationId xmlns:a16="http://schemas.microsoft.com/office/drawing/2014/main" id="{6D148833-4DF5-282E-9F0B-DD4C4460ACDC}"/>
              </a:ext>
            </a:extLst>
          </p:cNvPr>
          <p:cNvSpPr>
            <a:spLocks noGrp="1"/>
          </p:cNvSpPr>
          <p:nvPr>
            <p:ph type="title"/>
          </p:nvPr>
        </p:nvSpPr>
        <p:spPr>
          <a:xfrm>
            <a:off x="882268" y="698643"/>
            <a:ext cx="5243394" cy="5189746"/>
          </a:xfrm>
        </p:spPr>
        <p:txBody>
          <a:bodyPr vert="horz" lIns="91440" tIns="45720" rIns="91440" bIns="45720" rtlCol="0" anchor="t">
            <a:normAutofit/>
          </a:bodyPr>
          <a:lstStyle/>
          <a:p>
            <a:r>
              <a:rPr lang="it-IT" sz="7200" kern="1200" dirty="0">
                <a:solidFill>
                  <a:srgbClr val="FFFFFF"/>
                </a:solidFill>
                <a:latin typeface="+mj-lt"/>
                <a:ea typeface="+mj-ea"/>
                <a:cs typeface="+mj-cs"/>
              </a:rPr>
              <a:t>Apologia del consumo</a:t>
            </a:r>
          </a:p>
        </p:txBody>
      </p:sp>
      <p:sp>
        <p:nvSpPr>
          <p:cNvPr id="1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0016"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796"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4476"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21" name="Straight Connector">
            <a:extLst>
              <a:ext uri="{FF2B5EF4-FFF2-40B4-BE49-F238E27FC236}">
                <a16:creationId xmlns:a16="http://schemas.microsoft.com/office/drawing/2014/main" id="{C27ECE09-20A7-4AE8-973B-F66776C111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F21C484E-AE96-1A65-0515-359393E1D07F}"/>
              </a:ext>
            </a:extLst>
          </p:cNvPr>
          <p:cNvSpPr>
            <a:spLocks noGrp="1"/>
          </p:cNvSpPr>
          <p:nvPr>
            <p:ph idx="1"/>
          </p:nvPr>
        </p:nvSpPr>
        <p:spPr>
          <a:xfrm>
            <a:off x="7229042" y="698643"/>
            <a:ext cx="4124758" cy="5301467"/>
          </a:xfrm>
        </p:spPr>
        <p:txBody>
          <a:bodyPr vert="horz" lIns="91440" tIns="45720" rIns="91440" bIns="45720" rtlCol="0" anchor="b">
            <a:normAutofit/>
          </a:bodyPr>
          <a:lstStyle/>
          <a:p>
            <a:pPr>
              <a:spcBef>
                <a:spcPts val="0"/>
              </a:spcBef>
              <a:spcAft>
                <a:spcPts val="600"/>
              </a:spcAft>
            </a:pPr>
            <a:r>
              <a:rPr lang="it-IT" sz="1800" dirty="0">
                <a:solidFill>
                  <a:srgbClr val="FFFFFF"/>
                </a:solidFill>
                <a:effectLst/>
              </a:rPr>
              <a:t>il consumo è un'attività informata da una complessa serie di significati tratti dalla cultura più ampia, significati che non sono affatto prosaici, ma al contrario si riferiscono a questioni centrali come la natura della verità, della realtà, dell'identità, della bellezza e della bella vita. Inoltre, non si presume che il consumatore sia un contenitore passivo o un "drogato culturale", programmato per recitare questi significati, ma che ma che li </a:t>
            </a:r>
            <a:r>
              <a:rPr lang="it-IT" sz="1800" b="1" i="1" dirty="0">
                <a:solidFill>
                  <a:srgbClr val="FFFFFF"/>
                </a:solidFill>
                <a:effectLst/>
              </a:rPr>
              <a:t>impieghi creativamente</a:t>
            </a:r>
            <a:r>
              <a:rPr lang="it-IT" sz="1800" dirty="0">
                <a:solidFill>
                  <a:srgbClr val="FFFFFF"/>
                </a:solidFill>
                <a:effectLst/>
              </a:rPr>
              <a:t> nell'atto stesso del consumo. </a:t>
            </a:r>
            <a:endParaRPr lang="it-IT" sz="1800" dirty="0">
              <a:solidFill>
                <a:srgbClr val="FFFFFF"/>
              </a:solidFill>
            </a:endParaRPr>
          </a:p>
        </p:txBody>
      </p:sp>
    </p:spTree>
    <p:extLst>
      <p:ext uri="{BB962C8B-B14F-4D97-AF65-F5344CB8AC3E}">
        <p14:creationId xmlns:p14="http://schemas.microsoft.com/office/powerpoint/2010/main" val="1859247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B3AD72-CEF6-9760-DF60-4E0646EA76E5}"/>
              </a:ext>
            </a:extLst>
          </p:cNvPr>
          <p:cNvSpPr>
            <a:spLocks noGrp="1"/>
          </p:cNvSpPr>
          <p:nvPr>
            <p:ph type="title"/>
          </p:nvPr>
        </p:nvSpPr>
        <p:spPr/>
        <p:txBody>
          <a:bodyPr>
            <a:noAutofit/>
          </a:bodyPr>
          <a:lstStyle/>
          <a:p>
            <a:br>
              <a:rPr lang="it-IT" sz="4800" b="0" dirty="0">
                <a:solidFill>
                  <a:schemeClr val="accent2"/>
                </a:solidFill>
                <a:effectLst/>
              </a:rPr>
            </a:br>
            <a:br>
              <a:rPr lang="it-IT" sz="4800" b="0" dirty="0">
                <a:solidFill>
                  <a:schemeClr val="accent2"/>
                </a:solidFill>
                <a:effectLst/>
              </a:rPr>
            </a:br>
            <a:r>
              <a:rPr lang="it-IT" sz="4800" b="1" dirty="0">
                <a:solidFill>
                  <a:schemeClr val="accent2"/>
                </a:solidFill>
                <a:effectLst/>
              </a:rPr>
              <a:t>The </a:t>
            </a:r>
            <a:r>
              <a:rPr lang="it-IT" sz="4800" b="1" dirty="0" err="1">
                <a:solidFill>
                  <a:schemeClr val="accent2"/>
                </a:solidFill>
                <a:effectLst/>
              </a:rPr>
              <a:t>Craft</a:t>
            </a:r>
            <a:r>
              <a:rPr lang="it-IT" sz="4800" b="1" dirty="0">
                <a:solidFill>
                  <a:schemeClr val="accent2"/>
                </a:solidFill>
                <a:effectLst/>
              </a:rPr>
              <a:t> Consumer</a:t>
            </a:r>
            <a:endParaRPr lang="it-IT" sz="4800" b="1" dirty="0">
              <a:solidFill>
                <a:schemeClr val="accent2"/>
              </a:solidFill>
            </a:endParaRPr>
          </a:p>
        </p:txBody>
      </p:sp>
      <p:sp>
        <p:nvSpPr>
          <p:cNvPr id="3" name="Segnaposto contenuto 2">
            <a:extLst>
              <a:ext uri="{FF2B5EF4-FFF2-40B4-BE49-F238E27FC236}">
                <a16:creationId xmlns:a16="http://schemas.microsoft.com/office/drawing/2014/main" id="{BBCFCB09-00CE-DE67-72E1-6AF474C298F8}"/>
              </a:ext>
            </a:extLst>
          </p:cNvPr>
          <p:cNvSpPr>
            <a:spLocks noGrp="1"/>
          </p:cNvSpPr>
          <p:nvPr>
            <p:ph idx="1"/>
          </p:nvPr>
        </p:nvSpPr>
        <p:spPr>
          <a:xfrm>
            <a:off x="5183188" y="115614"/>
            <a:ext cx="6172200" cy="6600495"/>
          </a:xfrm>
        </p:spPr>
        <p:txBody>
          <a:bodyPr>
            <a:normAutofit lnSpcReduction="10000"/>
          </a:bodyPr>
          <a:lstStyle/>
          <a:p>
            <a:r>
              <a:rPr lang="it-IT" sz="1500" dirty="0">
                <a:effectLst/>
                <a:ea typeface="Adobe Garamond Pro"/>
                <a:cs typeface="Adobe Garamond Pro"/>
              </a:rPr>
              <a:t>il produttore artigianale è colui che esercita un controllo personale su tutti i processi coinvolti nella fabbricazione del bene in questione. Quindi l'artigiano è colui che sceglie il design del prodotto, seleziona i materiali necessari e in generale realizza personalmente (o almeno supervisiona direttamente) l'oggetto in questione. Si può quindi dire che il produttore artigianale è colui che investe la propria personalità o il proprio io nell'oggetto prodotto.</a:t>
            </a:r>
            <a:r>
              <a:rPr lang="it-IT" sz="1500" dirty="0">
                <a:effectLst/>
              </a:rPr>
              <a:t> </a:t>
            </a:r>
          </a:p>
          <a:p>
            <a:r>
              <a:rPr lang="it-IT" sz="1500" dirty="0">
                <a:effectLst/>
                <a:ea typeface="Adobe Garamond Pro"/>
                <a:cs typeface="Adobe Garamond Pro"/>
              </a:rPr>
              <a:t>il termine "consumo artigianale" viene utilizzato in modo analogo per riferirsi ad attività in cui gli individui progettano e realizzano i prodotti che essi stessi consumano. (…) il consumatore artigianale è una persona che tipicamente prende un numero qualsiasi di prodotti di massa e li utilizza come "materie prime" per la creazione di un nuovo "prodotto", tipicamente destinato all'autoconsumo.</a:t>
            </a:r>
          </a:p>
          <a:p>
            <a:r>
              <a:rPr lang="it-IT" sz="1500" dirty="0">
                <a:effectLst/>
                <a:ea typeface="Adobe Garamond Pro"/>
                <a:cs typeface="Adobe Garamond Pro"/>
              </a:rPr>
              <a:t>La preoccupazione è capire cosa facciano gli individui con i prodotti che acquistano una volta arrivati a casa. (…)una cosa che è stata stabilita è che i consumatori si impegnano comunemente in quelli che sono stati chiamati «rituali di possesso» </a:t>
            </a:r>
            <a:r>
              <a:rPr lang="it-IT" sz="1500" dirty="0">
                <a:ea typeface="Adobe Garamond Pro"/>
                <a:cs typeface="Adobe Garamond Pro"/>
              </a:rPr>
              <a:t>e «rituali di cura». (…) Tutte attività che svolgono la stessa importante funzione di aiutare i consumatori ad appropriarsi di beni standardizzati o prodotti in serie collocandoli nel proprio mondo di significato individuale. </a:t>
            </a:r>
          </a:p>
          <a:p>
            <a:r>
              <a:rPr lang="it-IT" sz="1500" dirty="0">
                <a:effectLst/>
                <a:ea typeface="Adobe Garamond Pro"/>
                <a:cs typeface="Adobe Garamond Pro"/>
              </a:rPr>
              <a:t>Il consumo artigiano, di solito, non comporta la "creazione" fisica di un prodotto. </a:t>
            </a:r>
            <a:r>
              <a:rPr lang="it-IT" sz="1500" dirty="0">
                <a:ea typeface="Adobe Garamond Pro"/>
                <a:cs typeface="Adobe Garamond Pro"/>
              </a:rPr>
              <a:t>C</a:t>
            </a:r>
            <a:r>
              <a:rPr lang="it-IT" sz="1500" dirty="0">
                <a:effectLst/>
                <a:ea typeface="Adobe Garamond Pro"/>
                <a:cs typeface="Adobe Garamond Pro"/>
              </a:rPr>
              <a:t>iò che viene effettivamente "creato" è un "insieme" o un "mettere insieme" di prodotti, ognuno dei quali può essere un articolo standardizzato o prodotto in serie. In effetti, </a:t>
            </a:r>
            <a:r>
              <a:rPr lang="it-IT" sz="1500" spc="135" dirty="0">
                <a:effectLst/>
                <a:ea typeface="Adobe Garamond Pro"/>
                <a:cs typeface="Adobe Garamond Pro"/>
              </a:rPr>
              <a:t>è proprio </a:t>
            </a:r>
            <a:r>
              <a:rPr lang="it-IT" sz="1500" dirty="0">
                <a:effectLst/>
                <a:ea typeface="Adobe Garamond Pro"/>
                <a:cs typeface="Adobe Garamond Pro"/>
              </a:rPr>
              <a:t>questo tipo di "creatività d'insieme" che è tipica del consumatore artigiano moderno.</a:t>
            </a:r>
          </a:p>
          <a:p>
            <a:r>
              <a:rPr lang="it-IT" sz="1400" dirty="0">
                <a:ea typeface="Adobe Garamond Pro"/>
                <a:cs typeface="Adobe Garamond Pro"/>
              </a:rPr>
              <a:t>Il collezionismo è una forma di consumo artigiano, perché si tratta di una cruciale dimensione autotelica o estetica e, in quanto tale, di una fondamentale somiglianza con il «gioco».</a:t>
            </a:r>
          </a:p>
          <a:p>
            <a:r>
              <a:rPr lang="it-IT" sz="1400" dirty="0">
                <a:ea typeface="Adobe Garamond Pro"/>
                <a:cs typeface="Adobe Garamond Pro"/>
              </a:rPr>
              <a:t>è necessario un certo tipo di capitale culturale per immaginare le merci come "materie prime" che possono essere impiegate nella costruzione di "entità estetiche" composite, e anche per sapere quali principi e valori sono rilevanti per il raggiungimento di queste costruzioni più ampie. </a:t>
            </a:r>
          </a:p>
          <a:p>
            <a:endParaRPr lang="it-IT" sz="1400" dirty="0">
              <a:effectLst/>
              <a:ea typeface="Adobe Garamond Pro"/>
              <a:cs typeface="Adobe Garamond Pro"/>
            </a:endParaRPr>
          </a:p>
          <a:p>
            <a:endParaRPr lang="it-IT" sz="1400" dirty="0"/>
          </a:p>
        </p:txBody>
      </p:sp>
      <p:sp>
        <p:nvSpPr>
          <p:cNvPr id="4" name="Segnaposto testo 3">
            <a:extLst>
              <a:ext uri="{FF2B5EF4-FFF2-40B4-BE49-F238E27FC236}">
                <a16:creationId xmlns:a16="http://schemas.microsoft.com/office/drawing/2014/main" id="{17968876-3EE5-6594-9540-B49382ED2A36}"/>
              </a:ext>
            </a:extLst>
          </p:cNvPr>
          <p:cNvSpPr>
            <a:spLocks noGrp="1"/>
          </p:cNvSpPr>
          <p:nvPr>
            <p:ph type="body" sz="half" idx="2"/>
          </p:nvPr>
        </p:nvSpPr>
        <p:spPr/>
        <p:txBody>
          <a:bodyPr>
            <a:normAutofit lnSpcReduction="10000"/>
          </a:bodyPr>
          <a:lstStyle/>
          <a:p>
            <a:r>
              <a:rPr lang="it-IT" sz="1800" dirty="0">
                <a:effectLst/>
                <a:latin typeface="+mj-lt"/>
                <a:ea typeface="Adobe Garamond Pro"/>
                <a:cs typeface="Adobe Garamond Pro"/>
              </a:rPr>
              <a:t>Il consumo, come il lavoro o l'"attività produttiva" in generale, può essere vissuto come un "lavoro di routine", una mera necessità. D'altra parte, può anche essere il momento e la pratica più significativa della vita interiore di una persona, «un'espressione esuberante di sé...». Questa modalità di consumo non solo esiste nella società consumistica contemporanea, ma è addirittura fiorente e può essere vista come parte della diffusa estetizzazione della vita quotidiana e del fatto che gli imperativi del consumo piuttosto che quelli della produzione tendono ora a plasmare la cultura contemporanea.</a:t>
            </a:r>
            <a:endParaRPr lang="it-IT" sz="3200" dirty="0">
              <a:latin typeface="+mj-lt"/>
            </a:endParaRPr>
          </a:p>
        </p:txBody>
      </p:sp>
    </p:spTree>
    <p:extLst>
      <p:ext uri="{BB962C8B-B14F-4D97-AF65-F5344CB8AC3E}">
        <p14:creationId xmlns:p14="http://schemas.microsoft.com/office/powerpoint/2010/main" val="765512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14164D-FEEC-4DB1-64D1-D0543DCB8867}"/>
              </a:ext>
            </a:extLst>
          </p:cNvPr>
          <p:cNvSpPr>
            <a:spLocks noGrp="1"/>
          </p:cNvSpPr>
          <p:nvPr>
            <p:ph type="title"/>
          </p:nvPr>
        </p:nvSpPr>
        <p:spPr/>
        <p:txBody>
          <a:bodyPr>
            <a:normAutofit/>
          </a:bodyPr>
          <a:lstStyle/>
          <a:p>
            <a:r>
              <a:rPr lang="it-IT" sz="4400" b="1" i="1" dirty="0">
                <a:solidFill>
                  <a:schemeClr val="accent2"/>
                </a:solidFill>
              </a:rPr>
              <a:t>Il consumo produttivo</a:t>
            </a:r>
          </a:p>
        </p:txBody>
      </p:sp>
      <p:sp>
        <p:nvSpPr>
          <p:cNvPr id="3" name="Segnaposto contenuto 2">
            <a:extLst>
              <a:ext uri="{FF2B5EF4-FFF2-40B4-BE49-F238E27FC236}">
                <a16:creationId xmlns:a16="http://schemas.microsoft.com/office/drawing/2014/main" id="{EA634424-1B23-3363-2067-65076627716C}"/>
              </a:ext>
            </a:extLst>
          </p:cNvPr>
          <p:cNvSpPr>
            <a:spLocks noGrp="1"/>
          </p:cNvSpPr>
          <p:nvPr>
            <p:ph idx="1"/>
          </p:nvPr>
        </p:nvSpPr>
        <p:spPr>
          <a:xfrm>
            <a:off x="5180012" y="105103"/>
            <a:ext cx="6172200" cy="6647793"/>
          </a:xfrm>
        </p:spPr>
        <p:txBody>
          <a:bodyPr>
            <a:normAutofit fontScale="25000" lnSpcReduction="20000"/>
          </a:bodyPr>
          <a:lstStyle/>
          <a:p>
            <a:pPr marL="0">
              <a:lnSpc>
                <a:spcPct val="120000"/>
              </a:lnSpc>
            </a:pPr>
            <a:r>
              <a:rPr lang="it-IT" sz="5200" dirty="0"/>
              <a:t>Per De </a:t>
            </a:r>
            <a:r>
              <a:rPr lang="it-IT" sz="5200" dirty="0" err="1"/>
              <a:t>Certeau</a:t>
            </a:r>
            <a:r>
              <a:rPr lang="it-IT" sz="5200" dirty="0"/>
              <a:t>, ne L’invenzione del quotidiano, l’opera diviene “il </a:t>
            </a:r>
            <a:r>
              <a:rPr lang="it-IT" sz="5200" b="1" i="1" dirty="0">
                <a:solidFill>
                  <a:schemeClr val="accent2"/>
                </a:solidFill>
              </a:rPr>
              <a:t>repertorio</a:t>
            </a:r>
            <a:r>
              <a:rPr lang="it-IT" sz="5200" dirty="0"/>
              <a:t> in base al quale i fruitori la utilizzano secondo modalità proprie” (p. 65); l’uso della parola “repertorio” indica un tipo di effetto della fruizione che trascende sia il valore d’uso dell’oggetto, sia quello di valore-segno. </a:t>
            </a:r>
          </a:p>
          <a:p>
            <a:pPr marL="0">
              <a:lnSpc>
                <a:spcPct val="120000"/>
              </a:lnSpc>
            </a:pPr>
            <a:r>
              <a:rPr lang="it-IT" sz="5200" dirty="0"/>
              <a:t>Il consumo assume per De </a:t>
            </a:r>
            <a:r>
              <a:rPr lang="it-IT" sz="5200" dirty="0" err="1"/>
              <a:t>Certeau</a:t>
            </a:r>
            <a:r>
              <a:rPr lang="it-IT" sz="5200" dirty="0"/>
              <a:t> un senso in base alla grammatica delle pratiche che esso determina e all’uso che ne viene fatto </a:t>
            </a:r>
            <a:endParaRPr lang="it-IT" altLang="it-IT" sz="5200" dirty="0"/>
          </a:p>
          <a:p>
            <a:pPr marL="0">
              <a:lnSpc>
                <a:spcPct val="120000"/>
              </a:lnSpc>
            </a:pPr>
            <a:r>
              <a:rPr lang="it-IT" sz="5200" dirty="0"/>
              <a:t>Dal momento del consumo, opera e fruitore sono come indistinguibili. La fruizione non dà luogo esclusivamente a una relazione metonimica – l’opera per il fruitore – ma a un rapporto simbiotico: l’opera diviene materiale vivente quando riemerge all’improvviso in un gesto, avendo aumentato l’io del fruitore pur non mostrandosi direttamente alla vista. </a:t>
            </a:r>
          </a:p>
          <a:p>
            <a:pPr marL="0">
              <a:lnSpc>
                <a:spcPct val="120000"/>
              </a:lnSpc>
            </a:pPr>
            <a:r>
              <a:rPr lang="it-IT" sz="5200" dirty="0"/>
              <a:t>La latenza di un messaggio/merce nell’io e la sua improvvisa riemersione possono essere lette come una prima cristallizzazione del </a:t>
            </a:r>
            <a:r>
              <a:rPr lang="it-IT" sz="5200" b="1" dirty="0">
                <a:solidFill>
                  <a:schemeClr val="accent2"/>
                </a:solidFill>
              </a:rPr>
              <a:t>«consumo produttivo»: </a:t>
            </a:r>
            <a:r>
              <a:rPr lang="it-IT" sz="5200" b="1" dirty="0"/>
              <a:t>in esso si scorge nitidamente l’azione del fruitore, che come un filtro spoglia il la merce della sua intenzione originale e gliene attribuisce una nuova</a:t>
            </a:r>
            <a:r>
              <a:rPr lang="it-IT" sz="5200" dirty="0"/>
              <a:t>, trasformandolo nel suo repertorio, con una torsione tutta interna al fruitore.</a:t>
            </a:r>
          </a:p>
          <a:p>
            <a:pPr marL="0">
              <a:lnSpc>
                <a:spcPct val="120000"/>
              </a:lnSpc>
            </a:pPr>
            <a:r>
              <a:rPr lang="it-IT" sz="5200" dirty="0"/>
              <a:t>L’idea di repertorio fa venire meno la contrapposizione tra soggetto e oggetto del consumo o della comunicazione: l’io del fruitore è il segno più evidente – e l’unico osservabile – dell’azione della merce, ma la sua nuova condizione non è accessibile all’altro, essa prende forma negli usi volontari o involontari dell’opera, che il consumatore fa </a:t>
            </a:r>
            <a:r>
              <a:rPr lang="it-IT" sz="5200" i="1" dirty="0"/>
              <a:t>a posteriori</a:t>
            </a:r>
            <a:r>
              <a:rPr lang="it-IT" sz="5200" dirty="0"/>
              <a:t>. </a:t>
            </a:r>
            <a:endParaRPr lang="it-IT" altLang="it-IT" sz="5200" dirty="0"/>
          </a:p>
          <a:p>
            <a:pPr marL="0">
              <a:lnSpc>
                <a:spcPct val="120000"/>
              </a:lnSpc>
            </a:pPr>
            <a:r>
              <a:rPr lang="it-IT" altLang="it-IT" sz="5200" dirty="0"/>
              <a:t>Attraverso il consumo, gli oggetti prendono vita, per divenire un’estensione dell’uomo, che lo presenta al mondo. Ma il valore oggettuale delle merci estetiche produce un effetto sotterraneo sul loro l’utilizzatore, che ne subisce gli effetti, in modo meno visibile e immediato. </a:t>
            </a:r>
          </a:p>
          <a:p>
            <a:pPr marL="0">
              <a:lnSpc>
                <a:spcPct val="120000"/>
              </a:lnSpc>
            </a:pPr>
            <a:r>
              <a:rPr lang="it-IT" sz="5200" dirty="0"/>
              <a:t>“il consumatore non dovrebbe essere identificato o definito in base ai prodotti che assimila (…) ma </a:t>
            </a:r>
            <a:r>
              <a:rPr lang="it-IT" sz="5200" b="1" i="1" dirty="0"/>
              <a:t>dall’uso che egli ne fa</a:t>
            </a:r>
            <a:r>
              <a:rPr lang="it-IT" sz="5200" dirty="0"/>
              <a:t>”</a:t>
            </a:r>
          </a:p>
          <a:p>
            <a:pPr marL="0">
              <a:lnSpc>
                <a:spcPct val="120000"/>
              </a:lnSpc>
            </a:pPr>
            <a:r>
              <a:rPr lang="it-IT" altLang="it-IT" sz="5200" dirty="0"/>
              <a:t>L’individuo opera come un </a:t>
            </a:r>
            <a:r>
              <a:rPr lang="it-IT" altLang="it-IT" sz="5200" dirty="0">
                <a:solidFill>
                  <a:schemeClr val="accent2"/>
                </a:solidFill>
              </a:rPr>
              <a:t>«cacciatore di </a:t>
            </a:r>
            <a:r>
              <a:rPr lang="it-IT" altLang="it-IT" sz="5200" dirty="0" err="1">
                <a:solidFill>
                  <a:schemeClr val="accent2"/>
                </a:solidFill>
              </a:rPr>
              <a:t>frodo».</a:t>
            </a:r>
            <a:r>
              <a:rPr lang="it-IT" altLang="it-IT" sz="5200" dirty="0" err="1"/>
              <a:t>La</a:t>
            </a:r>
            <a:r>
              <a:rPr lang="it-IT" altLang="it-IT" sz="5200" dirty="0"/>
              <a:t> sua azione si basa soprattutto su un </a:t>
            </a:r>
            <a:r>
              <a:rPr lang="it-IT" altLang="it-IT" sz="5200" b="1" dirty="0">
                <a:solidFill>
                  <a:schemeClr val="accent2"/>
                </a:solidFill>
              </a:rPr>
              <a:t>«lavoro di straforo»</a:t>
            </a:r>
            <a:r>
              <a:rPr lang="it-IT" altLang="it-IT" sz="5200" dirty="0"/>
              <a:t> cioè nascosto, marginale e opportunistico.</a:t>
            </a:r>
          </a:p>
          <a:p>
            <a:endParaRPr lang="it-IT" sz="1200" dirty="0"/>
          </a:p>
          <a:p>
            <a:pPr marL="0" indent="0">
              <a:buNone/>
            </a:pPr>
            <a:r>
              <a:rPr lang="en-US" sz="1400" dirty="0"/>
              <a:t> </a:t>
            </a:r>
            <a:endParaRPr lang="en-US" altLang="it-IT" sz="1400" dirty="0"/>
          </a:p>
          <a:p>
            <a:endParaRPr lang="en-US" sz="1400" dirty="0"/>
          </a:p>
          <a:p>
            <a:endParaRPr lang="en-US" altLang="it-IT" sz="1400" dirty="0"/>
          </a:p>
          <a:p>
            <a:endParaRPr lang="it-IT" dirty="0"/>
          </a:p>
        </p:txBody>
      </p:sp>
      <p:pic>
        <p:nvPicPr>
          <p:cNvPr id="5" name="Immagine 4">
            <a:extLst>
              <a:ext uri="{FF2B5EF4-FFF2-40B4-BE49-F238E27FC236}">
                <a16:creationId xmlns:a16="http://schemas.microsoft.com/office/drawing/2014/main" id="{DB40A7D5-1FB1-2AD9-0FAE-84E88714CA86}"/>
              </a:ext>
            </a:extLst>
          </p:cNvPr>
          <p:cNvPicPr>
            <a:picLocks noChangeAspect="1"/>
          </p:cNvPicPr>
          <p:nvPr/>
        </p:nvPicPr>
        <p:blipFill>
          <a:blip r:embed="rId2"/>
          <a:stretch>
            <a:fillRect/>
          </a:stretch>
        </p:blipFill>
        <p:spPr>
          <a:xfrm>
            <a:off x="1023127" y="2236076"/>
            <a:ext cx="2560899" cy="426149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349069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47" name="Straight Connector 1032">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048" name="Rectangle 1034">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E77DEA62-AC54-51A7-EA5D-B7EB5F40D265}"/>
              </a:ext>
            </a:extLst>
          </p:cNvPr>
          <p:cNvSpPr>
            <a:spLocks noGrp="1"/>
          </p:cNvSpPr>
          <p:nvPr>
            <p:ph type="title"/>
          </p:nvPr>
        </p:nvSpPr>
        <p:spPr>
          <a:xfrm>
            <a:off x="803776" y="1336390"/>
            <a:ext cx="6190412" cy="1182927"/>
          </a:xfrm>
        </p:spPr>
        <p:txBody>
          <a:bodyPr vert="horz" lIns="91440" tIns="45720" rIns="91440" bIns="45720" rtlCol="0" anchor="b">
            <a:normAutofit/>
          </a:bodyPr>
          <a:lstStyle/>
          <a:p>
            <a:r>
              <a:rPr lang="it-IT" sz="3800" kern="1200" dirty="0">
                <a:solidFill>
                  <a:schemeClr val="tx1"/>
                </a:solidFill>
                <a:latin typeface="+mj-lt"/>
                <a:ea typeface="+mj-ea"/>
                <a:cs typeface="+mj-cs"/>
              </a:rPr>
              <a:t>Le grandi esposizioni universali</a:t>
            </a:r>
          </a:p>
        </p:txBody>
      </p:sp>
      <p:cxnSp>
        <p:nvCxnSpPr>
          <p:cNvPr id="1049" name="!!Straight Connector">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9D6552A3-2431-3BF1-A0C4-4151DE956D6A}"/>
              </a:ext>
            </a:extLst>
          </p:cNvPr>
          <p:cNvSpPr>
            <a:spLocks noGrp="1"/>
          </p:cNvSpPr>
          <p:nvPr>
            <p:ph idx="1"/>
          </p:nvPr>
        </p:nvSpPr>
        <p:spPr>
          <a:xfrm>
            <a:off x="803776" y="2829330"/>
            <a:ext cx="6190412" cy="3931393"/>
          </a:xfrm>
        </p:spPr>
        <p:txBody>
          <a:bodyPr vert="horz" lIns="91440" tIns="45720" rIns="91440" bIns="45720" rtlCol="0" anchor="t">
            <a:normAutofit lnSpcReduction="10000"/>
          </a:bodyPr>
          <a:lstStyle/>
          <a:p>
            <a:r>
              <a:rPr lang="it-IT" sz="1400" dirty="0">
                <a:effectLst/>
              </a:rPr>
              <a:t>Le esposizioni universali sono luoghi di pellegrinaggio al fetic­cio merce. «L’Europe s’est </a:t>
            </a:r>
            <a:r>
              <a:rPr lang="it-IT" sz="1400" dirty="0" err="1">
                <a:effectLst/>
              </a:rPr>
              <a:t>déplace</a:t>
            </a:r>
            <a:r>
              <a:rPr lang="it-IT" sz="1400" dirty="0">
                <a:effectLst/>
              </a:rPr>
              <a:t>́ pour </a:t>
            </a:r>
            <a:r>
              <a:rPr lang="it-IT" sz="1400" dirty="0" err="1">
                <a:effectLst/>
              </a:rPr>
              <a:t>voir</a:t>
            </a:r>
            <a:r>
              <a:rPr lang="it-IT" sz="1400" dirty="0">
                <a:effectLst/>
              </a:rPr>
              <a:t> </a:t>
            </a:r>
            <a:r>
              <a:rPr lang="it-IT" sz="1400" dirty="0" err="1">
                <a:effectLst/>
              </a:rPr>
              <a:t>des</a:t>
            </a:r>
            <a:r>
              <a:rPr lang="it-IT" sz="1400" dirty="0">
                <a:effectLst/>
              </a:rPr>
              <a:t> </a:t>
            </a:r>
            <a:r>
              <a:rPr lang="it-IT" sz="1400" dirty="0" err="1">
                <a:effectLst/>
              </a:rPr>
              <a:t>marchandises</a:t>
            </a:r>
            <a:r>
              <a:rPr lang="it-IT" sz="1400" dirty="0">
                <a:effectLst/>
              </a:rPr>
              <a:t>», dice Taine nel 1855. Le esposizioni universali sono precedute da esposizioni nazionali dell’industria, di cui la prima ha luogo nel 1798 sul Campo di Marte. Essa nasce dall’intento di «divertire le classi operaie e diventa per loro una festa di emancipazione». La classe operaia è in primo piano come cliente. L’ambito dell’industria dei divertimenti non si è ancora formato. Esso è fornito dal­la festa popolare. </a:t>
            </a:r>
            <a:r>
              <a:rPr lang="it-IT" sz="1400" i="1" dirty="0">
                <a:effectLst/>
              </a:rPr>
              <a:t>Le esposizioni universali trasfigurano il valore di scambio del­ le merci;</a:t>
            </a:r>
            <a:r>
              <a:rPr lang="it-IT" sz="1400" dirty="0">
                <a:effectLst/>
              </a:rPr>
              <a:t> creano un ambito in cui il loro valore d’uso passa in se­condo piano; inaugurano una </a:t>
            </a:r>
            <a:r>
              <a:rPr lang="it-IT" sz="1400" b="1" dirty="0">
                <a:effectLst/>
              </a:rPr>
              <a:t>fantasmagoria</a:t>
            </a:r>
            <a:r>
              <a:rPr lang="it-IT" sz="1400" dirty="0">
                <a:effectLst/>
              </a:rPr>
              <a:t> in cui l’uomo entra per lasciarsi distrarre. L’industria dei divertimenti gli facilita que­sto compito, </a:t>
            </a:r>
            <a:r>
              <a:rPr lang="it-IT" sz="1400" b="1" dirty="0">
                <a:effectLst/>
              </a:rPr>
              <a:t>sollevandolo all’altezza della merce</a:t>
            </a:r>
            <a:r>
              <a:rPr lang="it-IT" sz="1400" dirty="0">
                <a:effectLst/>
              </a:rPr>
              <a:t>. Egli si abban­dona alle sue manipolazioni, godendo della propria estraniazione da sé e dagli altri. - L’intronizzazione della merce e l’aureola di distrazione che la circonda è il tema segreto dell’arte di Grandville. A ciò corrisponde il dissidio fra l’elemento utopistico e l’ele­mento cinico di essa. Le sue arguzie nella rappresentazione di og­getti morti corrispondono a ciò che Marx chiama i «capricci teo­logici» della merce. Essi si riflettono chiaramente nella </a:t>
            </a:r>
            <a:r>
              <a:rPr lang="it-IT" sz="1400" i="1" dirty="0" err="1">
                <a:effectLst/>
              </a:rPr>
              <a:t>spécialite</a:t>
            </a:r>
            <a:r>
              <a:rPr lang="it-IT" sz="1400" i="1" dirty="0">
                <a:effectLst/>
              </a:rPr>
              <a:t>́ </a:t>
            </a:r>
            <a:r>
              <a:rPr lang="it-IT" sz="1400" dirty="0">
                <a:effectLst/>
              </a:rPr>
              <a:t>- una denominazione merceologica che sorge in questo periodo nell’industria del lusso; sotto la matita di Grandville la natura in­tera si trasforma in </a:t>
            </a:r>
            <a:r>
              <a:rPr lang="it-IT" sz="1400" i="1" dirty="0" err="1">
                <a:effectLst/>
              </a:rPr>
              <a:t>spécialités</a:t>
            </a:r>
            <a:r>
              <a:rPr lang="it-IT" sz="1400" i="1" dirty="0">
                <a:effectLst/>
              </a:rPr>
              <a:t>. </a:t>
            </a:r>
            <a:r>
              <a:rPr lang="it-IT" sz="1400" dirty="0">
                <a:effectLst/>
              </a:rPr>
              <a:t>Egli la presenta nello stesso spirito in cui la pubblicità - anche questa parola sorge in quel periodo - comincia a presentare i suoi articoli. Finisce pazzo. </a:t>
            </a:r>
            <a:endParaRPr lang="it-IT" sz="1400" dirty="0"/>
          </a:p>
          <a:p>
            <a:endParaRPr lang="en-US" sz="1100" dirty="0"/>
          </a:p>
        </p:txBody>
      </p:sp>
      <p:pic>
        <p:nvPicPr>
          <p:cNvPr id="1028" name="Picture 4" descr="Immagine che contiene aria aperta, edificio, cielo, nero&#10;&#10;Descrizione generata automaticamente">
            <a:extLst>
              <a:ext uri="{FF2B5EF4-FFF2-40B4-BE49-F238E27FC236}">
                <a16:creationId xmlns:a16="http://schemas.microsoft.com/office/drawing/2014/main" id="{7CAC5411-9359-045E-28F8-1D5D6C89C5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92" r="17861" b="-2"/>
          <a:stretch/>
        </p:blipFill>
        <p:spPr bwMode="auto">
          <a:xfrm>
            <a:off x="7451965" y="1665519"/>
            <a:ext cx="4267645" cy="4267645"/>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a:noFill/>
          <a:extLst>
            <a:ext uri="{909E8E84-426E-40DD-AFC4-6F175D3DCCD1}">
              <a14:hiddenFill xmlns:a14="http://schemas.microsoft.com/office/drawing/2010/main">
                <a:solidFill>
                  <a:srgbClr val="FFFFFF"/>
                </a:solidFill>
              </a14:hiddenFill>
            </a:ext>
          </a:extLst>
        </p:spPr>
      </p:pic>
      <p:sp>
        <p:nvSpPr>
          <p:cNvPr id="1050"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051"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Tree>
    <p:extLst>
      <p:ext uri="{BB962C8B-B14F-4D97-AF65-F5344CB8AC3E}">
        <p14:creationId xmlns:p14="http://schemas.microsoft.com/office/powerpoint/2010/main" val="2053908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1256522" y="591829"/>
            <a:ext cx="3939688" cy="5583126"/>
          </a:xfrm>
        </p:spPr>
        <p:txBody>
          <a:bodyPr>
            <a:normAutofit/>
          </a:bodyPr>
          <a:lstStyle/>
          <a:p>
            <a:r>
              <a:rPr lang="en-US" sz="7200" b="1"/>
              <a:t>Parigi, capitale del XIX secolo</a:t>
            </a:r>
          </a:p>
        </p:txBody>
      </p:sp>
      <p:cxnSp>
        <p:nvCxnSpPr>
          <p:cNvPr id="12" name="Straight Connector 1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4"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3111"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4"/>
          </a:solidFill>
          <a:ln w="603" cap="flat">
            <a:noFill/>
            <a:prstDash val="solid"/>
            <a:miter/>
          </a:ln>
        </p:spPr>
        <p:txBody>
          <a:bodyPr rtlCol="0" anchor="ctr"/>
          <a:lstStyle/>
          <a:p>
            <a:endParaRPr lang="en-US"/>
          </a:p>
        </p:txBody>
      </p:sp>
      <p:sp>
        <p:nvSpPr>
          <p:cNvPr id="16"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91891"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solidFill>
          <a:ln w="422" cap="flat">
            <a:noFill/>
            <a:prstDash val="solid"/>
            <a:miter/>
          </a:ln>
        </p:spPr>
        <p:txBody>
          <a:bodyPr rtlCol="0" anchor="ctr"/>
          <a:lstStyle/>
          <a:p>
            <a:endParaRPr lang="en-US"/>
          </a:p>
        </p:txBody>
      </p:sp>
      <p:sp>
        <p:nvSpPr>
          <p:cNvPr id="18"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7571"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4"/>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15BF2C82-FF6C-4A6C-BC2E-D3D48EB9E233}"/>
              </a:ext>
            </a:extLst>
          </p:cNvPr>
          <p:cNvGraphicFramePr>
            <a:graphicFrameLocks noGrp="1"/>
          </p:cNvGraphicFramePr>
          <p:nvPr>
            <p:ph idx="1"/>
            <p:extLst>
              <p:ext uri="{D42A27DB-BD31-4B8C-83A1-F6EECF244321}">
                <p14:modId xmlns:p14="http://schemas.microsoft.com/office/powerpoint/2010/main" val="2592043589"/>
              </p:ext>
            </p:extLst>
          </p:nvPr>
        </p:nvGraphicFramePr>
        <p:xfrm>
          <a:off x="5492710" y="671805"/>
          <a:ext cx="5861090" cy="550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6342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57" name="Straight Connector 2056">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059" name="Rectangle 205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318AAD6-D32A-16AD-3B07-1EC7FF1ED2AD}"/>
              </a:ext>
            </a:extLst>
          </p:cNvPr>
          <p:cNvSpPr>
            <a:spLocks noGrp="1"/>
          </p:cNvSpPr>
          <p:nvPr>
            <p:ph type="title"/>
          </p:nvPr>
        </p:nvSpPr>
        <p:spPr>
          <a:xfrm>
            <a:off x="6392583" y="501651"/>
            <a:ext cx="4414848" cy="1022349"/>
          </a:xfrm>
        </p:spPr>
        <p:txBody>
          <a:bodyPr vert="horz" lIns="91440" tIns="45720" rIns="91440" bIns="45720" rtlCol="0" anchor="b">
            <a:normAutofit/>
          </a:bodyPr>
          <a:lstStyle/>
          <a:p>
            <a:r>
              <a:rPr lang="it-IT" sz="5400" kern="1200" dirty="0">
                <a:solidFill>
                  <a:schemeClr val="tx1"/>
                </a:solidFill>
                <a:latin typeface="+mj-lt"/>
                <a:ea typeface="+mj-ea"/>
                <a:cs typeface="+mj-cs"/>
              </a:rPr>
              <a:t>Quotidianità</a:t>
            </a:r>
          </a:p>
        </p:txBody>
      </p:sp>
      <p:sp>
        <p:nvSpPr>
          <p:cNvPr id="2061" name="Rectangle 206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Visore VR in arrivo il 22 settembre per Pico, azienda parente di TikTok -  HDblog.it">
            <a:extLst>
              <a:ext uri="{FF2B5EF4-FFF2-40B4-BE49-F238E27FC236}">
                <a16:creationId xmlns:a16="http://schemas.microsoft.com/office/drawing/2014/main" id="{2A181154-BAB6-6E53-EBB9-FDE8226996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74" r="6900"/>
          <a:stretch/>
        </p:blipFill>
        <p:spPr bwMode="auto">
          <a:xfrm>
            <a:off x="279143" y="299509"/>
            <a:ext cx="5221625" cy="6258983"/>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76428DC8-8649-7A24-6A0D-9D8D11F8B1B4}"/>
              </a:ext>
            </a:extLst>
          </p:cNvPr>
          <p:cNvSpPr>
            <a:spLocks noGrp="1"/>
          </p:cNvSpPr>
          <p:nvPr>
            <p:ph idx="1"/>
          </p:nvPr>
        </p:nvSpPr>
        <p:spPr>
          <a:xfrm>
            <a:off x="6392583" y="1723698"/>
            <a:ext cx="4434721" cy="4632652"/>
          </a:xfrm>
        </p:spPr>
        <p:txBody>
          <a:bodyPr vert="horz" lIns="91440" tIns="45720" rIns="91440" bIns="45720" rtlCol="0" anchor="t">
            <a:normAutofit/>
          </a:bodyPr>
          <a:lstStyle/>
          <a:p>
            <a:pPr marL="0">
              <a:spcBef>
                <a:spcPts val="0"/>
              </a:spcBef>
              <a:spcAft>
                <a:spcPts val="600"/>
              </a:spcAft>
            </a:pPr>
            <a:r>
              <a:rPr lang="it-IT" sz="1600" dirty="0"/>
              <a:t>«La quotidianità è la dissociazione di una prassi totale in una sfera trascendente, autonoma e astratta, e nella sfera immanente, chiara ed astratta del privato. Lavoro, tempo libero, famiglia, relazioni: l’individuo riorganizza tutto questo in un modo involutivo, al di qua del mondo e della storia, in un sistema coerente fondato sul recinto del privato, sulla libertà formale dell’individuo, sull’appropriazione formale dell’ambiente e sul disconoscimento. </a:t>
            </a:r>
            <a:r>
              <a:rPr lang="it-IT" sz="1600" i="1" dirty="0"/>
              <a:t>La quotidianità è, allo sguardo oggettivo della totalità, povera e residuale</a:t>
            </a:r>
            <a:r>
              <a:rPr lang="it-IT" sz="1600" dirty="0"/>
              <a:t>, ma essa è del resto trionfante ed euforica nel suo sforzo di autonomizzazione totale e di reinterpretazione del mondo a suo uso interno. È là che si situa la collusione profonda, organica, tra la sfera della quotidianità privata e le comunicazioni di massa»</a:t>
            </a:r>
          </a:p>
          <a:p>
            <a:pPr marL="0" indent="0" algn="r">
              <a:spcBef>
                <a:spcPts val="0"/>
              </a:spcBef>
              <a:spcAft>
                <a:spcPts val="600"/>
              </a:spcAft>
              <a:buNone/>
            </a:pPr>
            <a:r>
              <a:rPr lang="it-IT" sz="1600" dirty="0"/>
              <a:t>(</a:t>
            </a:r>
            <a:r>
              <a:rPr lang="it-IT" sz="1600" dirty="0" err="1"/>
              <a:t>J</a:t>
            </a:r>
            <a:r>
              <a:rPr lang="it-IT" sz="1600" dirty="0"/>
              <a:t>. B., 1974, p. 16)</a:t>
            </a:r>
          </a:p>
        </p:txBody>
      </p:sp>
      <p:cxnSp>
        <p:nvCxnSpPr>
          <p:cNvPr id="2063"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156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95" name="Straight Connector 3080">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3096" name="Rectangle 3082">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7"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3076" name="Picture 4" descr="GAZA: L'APPELLO URGENTE DI 12 ORGANIZZAZIONI INTERNAZIONALI PER EVITARE UNA  CRISI UMANITARIA | Ultime notizie di cronaca Abruzzo - AbruzzoWeb">
            <a:extLst>
              <a:ext uri="{FF2B5EF4-FFF2-40B4-BE49-F238E27FC236}">
                <a16:creationId xmlns:a16="http://schemas.microsoft.com/office/drawing/2014/main" id="{681377C7-FE81-BB4B-43AC-312E47DF3364}"/>
              </a:ext>
            </a:extLst>
          </p:cNvPr>
          <p:cNvPicPr>
            <a:picLocks noChangeAspect="1" noChangeArrowheads="1"/>
          </p:cNvPicPr>
          <p:nvPr/>
        </p:nvPicPr>
        <p:blipFill rotWithShape="1">
          <a:blip r:embed="rId2">
            <a:duotone>
              <a:schemeClr val="accent1">
                <a:shade val="45000"/>
                <a:satMod val="135000"/>
              </a:schemeClr>
              <a:prstClr val="white"/>
            </a:duotone>
            <a:alphaModFix amt="35000"/>
            <a:extLst>
              <a:ext uri="{28A0092B-C50C-407E-A947-70E740481C1C}">
                <a14:useLocalDpi xmlns:a14="http://schemas.microsoft.com/office/drawing/2010/main" val="0"/>
              </a:ext>
            </a:extLst>
          </a:blip>
          <a:srcRect t="3017"/>
          <a:stretch/>
        </p:blipFill>
        <p:spPr bwMode="auto">
          <a:xfrm>
            <a:off x="20" y="-8877"/>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F163FA78-88C0-D13C-829B-D812C2BC5180}"/>
              </a:ext>
            </a:extLst>
          </p:cNvPr>
          <p:cNvSpPr>
            <a:spLocks noGrp="1"/>
          </p:cNvSpPr>
          <p:nvPr>
            <p:ph type="title"/>
          </p:nvPr>
        </p:nvSpPr>
        <p:spPr>
          <a:xfrm>
            <a:off x="1188069" y="381935"/>
            <a:ext cx="5366040" cy="2344840"/>
          </a:xfrm>
        </p:spPr>
        <p:txBody>
          <a:bodyPr vert="horz" lIns="91440" tIns="45720" rIns="91440" bIns="45720" rtlCol="0" anchor="b">
            <a:normAutofit/>
          </a:bodyPr>
          <a:lstStyle/>
          <a:p>
            <a:r>
              <a:rPr lang="en-US" sz="7200" kern="1200">
                <a:solidFill>
                  <a:srgbClr val="FFFFFF"/>
                </a:solidFill>
                <a:latin typeface="+mj-lt"/>
                <a:ea typeface="+mj-ea"/>
                <a:cs typeface="+mj-cs"/>
              </a:rPr>
              <a:t>La vertigine della realtà</a:t>
            </a:r>
          </a:p>
        </p:txBody>
      </p:sp>
      <p:sp>
        <p:nvSpPr>
          <p:cNvPr id="309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309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310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310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7B926265-D84C-4889-A9C9-C8CBB3DF3EE0}"/>
              </a:ext>
            </a:extLst>
          </p:cNvPr>
          <p:cNvSpPr>
            <a:spLocks noGrp="1"/>
          </p:cNvSpPr>
          <p:nvPr>
            <p:ph idx="1"/>
          </p:nvPr>
        </p:nvSpPr>
        <p:spPr>
          <a:xfrm>
            <a:off x="1188069" y="3175552"/>
            <a:ext cx="5366041" cy="2809114"/>
          </a:xfrm>
        </p:spPr>
        <p:txBody>
          <a:bodyPr vert="horz" lIns="91440" tIns="45720" rIns="91440" bIns="45720" rtlCol="0" anchor="t">
            <a:normAutofit/>
          </a:bodyPr>
          <a:lstStyle/>
          <a:p>
            <a:r>
              <a:rPr lang="en-US" sz="1800" b="1">
                <a:solidFill>
                  <a:srgbClr val="FFFFFF"/>
                </a:solidFill>
                <a:effectLst/>
              </a:rPr>
              <a:t>“Quando guardiamo le immagini del mondo, chi distinguerà questa breve irruzione della realtà dal profondo del piacere di non esserci? L’immagine, il segno, il messaggio, tutto quel che consumiamo è la nostra quiete, suggellata dalla distanza dal mondo e che addormenta, più che compromettere, la stessa violenta allusione al reale”</a:t>
            </a:r>
          </a:p>
          <a:p>
            <a:pPr marL="0"/>
            <a:r>
              <a:rPr lang="en-US" sz="1800" b="1">
                <a:solidFill>
                  <a:srgbClr val="FFFFFF"/>
                </a:solidFill>
              </a:rPr>
              <a:t>(J. B., 1974, p. 15)</a:t>
            </a:r>
            <a:endParaRPr lang="en-US" sz="1800">
              <a:solidFill>
                <a:srgbClr val="FFFFFF"/>
              </a:solidFill>
              <a:effectLst/>
            </a:endParaRPr>
          </a:p>
          <a:p>
            <a:endParaRPr lang="en-US" sz="1800">
              <a:solidFill>
                <a:srgbClr val="FFFFFF"/>
              </a:solidFill>
            </a:endParaRPr>
          </a:p>
        </p:txBody>
      </p:sp>
    </p:spTree>
    <p:extLst>
      <p:ext uri="{BB962C8B-B14F-4D97-AF65-F5344CB8AC3E}">
        <p14:creationId xmlns:p14="http://schemas.microsoft.com/office/powerpoint/2010/main" val="3987079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28946C-896F-A031-2680-4643B2DB5336}"/>
              </a:ext>
            </a:extLst>
          </p:cNvPr>
          <p:cNvSpPr>
            <a:spLocks noGrp="1"/>
          </p:cNvSpPr>
          <p:nvPr>
            <p:ph type="title"/>
          </p:nvPr>
        </p:nvSpPr>
        <p:spPr/>
        <p:txBody>
          <a:bodyPr>
            <a:normAutofit fontScale="90000"/>
          </a:bodyPr>
          <a:lstStyle/>
          <a:p>
            <a:r>
              <a:rPr lang="it-IT" dirty="0">
                <a:solidFill>
                  <a:schemeClr val="accent2"/>
                </a:solidFill>
              </a:rPr>
              <a:t>Come rivolvere il conflitto tra edonismo e operosità?</a:t>
            </a:r>
          </a:p>
        </p:txBody>
      </p:sp>
      <p:sp>
        <p:nvSpPr>
          <p:cNvPr id="4" name="Segnaposto contenuto 3">
            <a:extLst>
              <a:ext uri="{FF2B5EF4-FFF2-40B4-BE49-F238E27FC236}">
                <a16:creationId xmlns:a16="http://schemas.microsoft.com/office/drawing/2014/main" id="{BE95C080-148F-0A71-5B1D-497B4352030A}"/>
              </a:ext>
            </a:extLst>
          </p:cNvPr>
          <p:cNvSpPr>
            <a:spLocks noGrp="1"/>
          </p:cNvSpPr>
          <p:nvPr>
            <p:ph sz="half" idx="2"/>
          </p:nvPr>
        </p:nvSpPr>
        <p:spPr/>
        <p:txBody>
          <a:bodyPr>
            <a:normAutofit lnSpcReduction="10000"/>
          </a:bodyPr>
          <a:lstStyle/>
          <a:p>
            <a:r>
              <a:rPr lang="it-IT" dirty="0"/>
              <a:t>«perché sia risolta questa contraddizione tra morale puritana e morale edonista, occorre che la quiete della sfera privata appaia come un valore sospeso, costantemente minacciato, minacciato da un destino di carattere»</a:t>
            </a:r>
          </a:p>
        </p:txBody>
      </p:sp>
      <p:sp>
        <p:nvSpPr>
          <p:cNvPr id="5" name="Segnaposto testo 4">
            <a:extLst>
              <a:ext uri="{FF2B5EF4-FFF2-40B4-BE49-F238E27FC236}">
                <a16:creationId xmlns:a16="http://schemas.microsoft.com/office/drawing/2014/main" id="{D5E4BB95-83D7-72F0-D138-9569659C2968}"/>
              </a:ext>
            </a:extLst>
          </p:cNvPr>
          <p:cNvSpPr>
            <a:spLocks noGrp="1"/>
          </p:cNvSpPr>
          <p:nvPr>
            <p:ph type="body" sz="quarter" idx="3"/>
          </p:nvPr>
        </p:nvSpPr>
        <p:spPr/>
        <p:txBody>
          <a:bodyPr/>
          <a:lstStyle/>
          <a:p>
            <a:pPr algn="ctr"/>
            <a:r>
              <a:rPr lang="it-IT" dirty="0">
                <a:solidFill>
                  <a:schemeClr val="accent5"/>
                </a:solidFill>
              </a:rPr>
              <a:t>L’orizzonte della catastrofe</a:t>
            </a:r>
          </a:p>
        </p:txBody>
      </p:sp>
      <p:pic>
        <p:nvPicPr>
          <p:cNvPr id="4098" name="Picture 2" descr="Catastrofe, rhwerh, wgwrh, HD wallpaper | Peakpx">
            <a:extLst>
              <a:ext uri="{FF2B5EF4-FFF2-40B4-BE49-F238E27FC236}">
                <a16:creationId xmlns:a16="http://schemas.microsoft.com/office/drawing/2014/main" id="{10EA70CB-2EE0-F9AC-5B4F-FF64A6CA995F}"/>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687970" y="2505075"/>
            <a:ext cx="4151648"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154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9">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0" name="Rectangle 11">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743B142-C388-AA0F-2222-9C9051196179}"/>
              </a:ext>
            </a:extLst>
          </p:cNvPr>
          <p:cNvSpPr>
            <a:spLocks noGrp="1"/>
          </p:cNvSpPr>
          <p:nvPr>
            <p:ph type="title"/>
          </p:nvPr>
        </p:nvSpPr>
        <p:spPr>
          <a:xfrm>
            <a:off x="493974" y="822392"/>
            <a:ext cx="4412419" cy="1089535"/>
          </a:xfrm>
        </p:spPr>
        <p:txBody>
          <a:bodyPr vert="horz" lIns="91440" tIns="45720" rIns="91440" bIns="45720" rtlCol="0" anchor="t">
            <a:normAutofit fontScale="90000"/>
          </a:bodyPr>
          <a:lstStyle/>
          <a:p>
            <a:pPr algn="r"/>
            <a:r>
              <a:rPr lang="it-IT" sz="3800" b="1" i="0" kern="1200" cap="all" baseline="0" dirty="0">
                <a:solidFill>
                  <a:schemeClr val="bg1"/>
                </a:solidFill>
                <a:latin typeface="+mj-lt"/>
                <a:ea typeface="+mj-ea"/>
                <a:cs typeface="+mj-cs"/>
              </a:rPr>
              <a:t>Abbondanza e spreco</a:t>
            </a:r>
          </a:p>
        </p:txBody>
      </p:sp>
      <p:sp>
        <p:nvSpPr>
          <p:cNvPr id="21" name="!!plus graphic">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endParaRPr lang="en-US"/>
          </a:p>
        </p:txBody>
      </p:sp>
      <p:cxnSp>
        <p:nvCxnSpPr>
          <p:cNvPr id="22" name="!!Straight Connector">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98246"/>
            <a:ext cx="0" cy="525975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5" name="Picture 2" descr="Mercat de la Boqueria - Lonely Planet">
            <a:extLst>
              <a:ext uri="{FF2B5EF4-FFF2-40B4-BE49-F238E27FC236}">
                <a16:creationId xmlns:a16="http://schemas.microsoft.com/office/drawing/2014/main" id="{957AAEE8-981A-2C9C-3B51-566DDA4C39B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463" r="18396"/>
          <a:stretch/>
        </p:blipFill>
        <p:spPr bwMode="auto">
          <a:xfrm>
            <a:off x="5986926" y="1598246"/>
            <a:ext cx="5569864" cy="4783504"/>
          </a:xfrm>
          <a:prstGeom prst="rect">
            <a:avLst/>
          </a:prstGeom>
          <a:noFill/>
          <a:extLst>
            <a:ext uri="{909E8E84-426E-40DD-AFC4-6F175D3DCCD1}">
              <a14:hiddenFill xmlns:a14="http://schemas.microsoft.com/office/drawing/2010/main">
                <a:solidFill>
                  <a:srgbClr val="FFFFFF"/>
                </a:solidFill>
              </a14:hiddenFill>
            </a:ext>
          </a:extLst>
        </p:spPr>
      </p:pic>
      <p:sp>
        <p:nvSpPr>
          <p:cNvPr id="18" name="!!circle graphic">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sp>
        <p:nvSpPr>
          <p:cNvPr id="4" name="Segnaposto testo 3">
            <a:extLst>
              <a:ext uri="{FF2B5EF4-FFF2-40B4-BE49-F238E27FC236}">
                <a16:creationId xmlns:a16="http://schemas.microsoft.com/office/drawing/2014/main" id="{FD300D17-B910-0C58-CB6E-4DE561A0130E}"/>
              </a:ext>
            </a:extLst>
          </p:cNvPr>
          <p:cNvSpPr>
            <a:spLocks noGrp="1"/>
          </p:cNvSpPr>
          <p:nvPr>
            <p:ph type="body" sz="half" idx="2"/>
          </p:nvPr>
        </p:nvSpPr>
        <p:spPr/>
        <p:txBody>
          <a:bodyPr/>
          <a:lstStyle/>
          <a:p>
            <a:r>
              <a:rPr lang="it-IT" dirty="0"/>
              <a:t>«Questo spreco di lusso, questo spreco sublime proposto dai mass-media non fa che raddoppiare sul piano culturale uno spreco molto più fondamentale e sistematico direttamente integrato nei processi economici, uno spreco funzionale e burocratico, prodotto dalla produzione contemporaneamente ai beni materiali, incorporato in essi e dunque obbligatoriamente consumato come una della qualità e delle dimensioni dell’oggetto di consumo: la loro fragilità, la loro obsolescenza calcolata, la loro condanna all’effimero»</a:t>
            </a:r>
          </a:p>
          <a:p>
            <a:pPr algn="r"/>
            <a:r>
              <a:rPr lang="it-IT" dirty="0"/>
              <a:t>J.B., 1974, p. 32-33.</a:t>
            </a:r>
          </a:p>
        </p:txBody>
      </p:sp>
    </p:spTree>
    <p:extLst>
      <p:ext uri="{BB962C8B-B14F-4D97-AF65-F5344CB8AC3E}">
        <p14:creationId xmlns:p14="http://schemas.microsoft.com/office/powerpoint/2010/main" val="491958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9F557993-C0BD-051F-DBD6-68AC8D22EDC2}"/>
              </a:ext>
            </a:extLst>
          </p:cNvPr>
          <p:cNvSpPr>
            <a:spLocks noGrp="1"/>
          </p:cNvSpPr>
          <p:nvPr>
            <p:ph type="title"/>
          </p:nvPr>
        </p:nvSpPr>
        <p:spPr/>
        <p:txBody>
          <a:bodyPr/>
          <a:lstStyle/>
          <a:p>
            <a:r>
              <a:rPr lang="it-IT" dirty="0"/>
              <a:t>LA LOGICA DEL CONSUMO</a:t>
            </a:r>
          </a:p>
        </p:txBody>
      </p:sp>
      <p:sp>
        <p:nvSpPr>
          <p:cNvPr id="8" name="Segnaposto contenuto 7">
            <a:extLst>
              <a:ext uri="{FF2B5EF4-FFF2-40B4-BE49-F238E27FC236}">
                <a16:creationId xmlns:a16="http://schemas.microsoft.com/office/drawing/2014/main" id="{C5742042-59F7-8236-650B-77090B1E61B5}"/>
              </a:ext>
            </a:extLst>
          </p:cNvPr>
          <p:cNvSpPr>
            <a:spLocks noGrp="1"/>
          </p:cNvSpPr>
          <p:nvPr>
            <p:ph idx="1"/>
          </p:nvPr>
        </p:nvSpPr>
        <p:spPr/>
        <p:txBody>
          <a:bodyPr>
            <a:normAutofit fontScale="92500" lnSpcReduction="10000"/>
          </a:bodyPr>
          <a:lstStyle/>
          <a:p>
            <a:r>
              <a:rPr lang="it-IT" sz="1900" dirty="0"/>
              <a:t>Il consumo non è mai un semplice consumare, ma è una manipolazione degli oggetti/segni o nei confronti del proprio gruppo o nei confronti degli altri gruppi sociali</a:t>
            </a:r>
          </a:p>
          <a:p>
            <a:r>
              <a:rPr lang="it-IT" sz="1900" dirty="0"/>
              <a:t>Il consumo è un processo di differenziazione</a:t>
            </a:r>
          </a:p>
          <a:p>
            <a:r>
              <a:rPr lang="it-IT" sz="1900" dirty="0"/>
              <a:t>Questa «costrizione di relatività», vale a dire la continua costruzione di una identità o di uno stile in rapporto all’altro (un altro generalizzato) è il presupposto stesso della interminabilità del consumo (semiosi illimitata)</a:t>
            </a:r>
          </a:p>
          <a:p>
            <a:r>
              <a:rPr lang="it-IT" sz="1900" dirty="0"/>
              <a:t>Questa logica implica una sostanziale inefficacia interpretativa dei modelli economicisti, che si basano su cioè su un attore razionale, guidato dal calcolo dei suoi bisogni. Qui, invece, siamo nel regime simbolico del </a:t>
            </a:r>
            <a:r>
              <a:rPr lang="it-IT" sz="1900" i="1" dirty="0"/>
              <a:t>potlatch</a:t>
            </a:r>
            <a:r>
              <a:rPr lang="it-IT" sz="1900" dirty="0"/>
              <a:t>, vale a dire di un rituale di ostentazione che produce senso sociale.</a:t>
            </a:r>
          </a:p>
          <a:p>
            <a:r>
              <a:rPr lang="it-IT" sz="1900" dirty="0"/>
              <a:t>Occorre abbandonare la logica della soddisfazione in favore di una logica della differenziazione. Quest’ultima non è la logica ottocentesca legata all’onore (Simmel, </a:t>
            </a:r>
            <a:r>
              <a:rPr lang="it-IT" sz="1900" dirty="0" err="1"/>
              <a:t>Veblen</a:t>
            </a:r>
            <a:r>
              <a:rPr lang="it-IT" sz="1900" dirty="0"/>
              <a:t>), ma del </a:t>
            </a:r>
            <a:r>
              <a:rPr lang="it-IT" sz="1900" i="1" dirty="0"/>
              <a:t>segno distintivo</a:t>
            </a:r>
            <a:r>
              <a:rPr lang="it-IT" sz="1900" dirty="0"/>
              <a:t>: la condizione d’indeterminatezza, d’indicibilità e insoddisfazione, che genera la logica stessa del consumo moderno. </a:t>
            </a:r>
          </a:p>
          <a:p>
            <a:pPr marL="0" indent="0">
              <a:buNone/>
            </a:pPr>
            <a:endParaRPr lang="it-IT" dirty="0"/>
          </a:p>
        </p:txBody>
      </p:sp>
      <p:sp>
        <p:nvSpPr>
          <p:cNvPr id="9" name="Segnaposto testo 8">
            <a:extLst>
              <a:ext uri="{FF2B5EF4-FFF2-40B4-BE49-F238E27FC236}">
                <a16:creationId xmlns:a16="http://schemas.microsoft.com/office/drawing/2014/main" id="{DC267224-A4F2-026B-6C9A-77EEFEC588B8}"/>
              </a:ext>
            </a:extLst>
          </p:cNvPr>
          <p:cNvSpPr>
            <a:spLocks noGrp="1"/>
          </p:cNvSpPr>
          <p:nvPr>
            <p:ph type="body" sz="half" idx="2"/>
          </p:nvPr>
        </p:nvSpPr>
        <p:spPr/>
        <p:txBody>
          <a:bodyPr/>
          <a:lstStyle/>
          <a:p>
            <a:r>
              <a:rPr lang="it-IT" dirty="0"/>
              <a:t>«La logica del consumo è una logica della produzione e della </a:t>
            </a:r>
            <a:r>
              <a:rPr lang="it-IT" i="1" dirty="0">
                <a:solidFill>
                  <a:schemeClr val="accent2"/>
                </a:solidFill>
              </a:rPr>
              <a:t>manipolazione dei significati sociali</a:t>
            </a:r>
            <a:r>
              <a:rPr lang="it-IT" dirty="0"/>
              <a:t>»</a:t>
            </a:r>
          </a:p>
          <a:p>
            <a:pPr marL="342900" indent="-342900">
              <a:buFont typeface="+mj-lt"/>
              <a:buAutoNum type="arabicPeriod"/>
            </a:pPr>
            <a:r>
              <a:rPr lang="it-IT" dirty="0"/>
              <a:t>Processo di significazione e di comunicazione </a:t>
            </a:r>
          </a:p>
          <a:p>
            <a:pPr marL="342900" indent="-342900">
              <a:buFont typeface="+mj-lt"/>
              <a:buAutoNum type="arabicPeriod"/>
            </a:pPr>
            <a:r>
              <a:rPr lang="it-IT" dirty="0"/>
              <a:t>Processo di classificazione e di differenziazione sociale</a:t>
            </a:r>
          </a:p>
        </p:txBody>
      </p:sp>
    </p:spTree>
    <p:extLst>
      <p:ext uri="{BB962C8B-B14F-4D97-AF65-F5344CB8AC3E}">
        <p14:creationId xmlns:p14="http://schemas.microsoft.com/office/powerpoint/2010/main" val="3418357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Moda"/>
          <p:cNvSpPr txBox="1">
            <a:spLocks noGrp="1"/>
          </p:cNvSpPr>
          <p:nvPr>
            <p:ph type="title"/>
          </p:nvPr>
        </p:nvSpPr>
        <p:spPr>
          <a:prstGeom prst="rect">
            <a:avLst/>
          </a:prstGeom>
        </p:spPr>
        <p:txBody>
          <a:bodyPr>
            <a:normAutofit fontScale="90000"/>
          </a:bodyPr>
          <a:lstStyle/>
          <a:p>
            <a:r>
              <a:rPr lang="it-IT" dirty="0">
                <a:solidFill>
                  <a:schemeClr val="accent2"/>
                </a:solidFill>
              </a:rPr>
              <a:t>Moda</a:t>
            </a:r>
          </a:p>
        </p:txBody>
      </p:sp>
      <p:sp>
        <p:nvSpPr>
          <p:cNvPr id="227" name="Imitazione e differenziazion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r>
              <a:rPr lang="it-IT" dirty="0">
                <a:solidFill>
                  <a:schemeClr val="accent2"/>
                </a:solidFill>
                <a:latin typeface="+mj-lt"/>
              </a:rPr>
              <a:t>Imitazione e differenziazione</a:t>
            </a:r>
          </a:p>
        </p:txBody>
      </p:sp>
      <p:pic>
        <p:nvPicPr>
          <p:cNvPr id="229" name="MV5BNTdmYTljYjgtYWIzMy00MDVkLWE0ODItYWRiYmEzYThjMTE4L2ltYWdlL2ltYWdlXkEyXkFqcGdeQXVyNDkzNTM2ODg@._V1_.jpg" descr="MV5BNTdmYTljYjgtYWIzMy00MDVkLWE0ODItYWRiYmEzYThjMTE4L2ltYWdlL2ltYWdlXkEyXkFqcGdeQXVyNDkzNTM2ODg@._V1_.jpg"/>
          <p:cNvPicPr>
            <a:picLocks noGrp="1" noChangeAspect="1"/>
          </p:cNvPicPr>
          <p:nvPr>
            <p:ph type="pic" idx="22"/>
          </p:nvPr>
        </p:nvPicPr>
        <p:blipFill>
          <a:blip r:embed="rId2"/>
          <a:srcRect b="24875"/>
          <a:stretch>
            <a:fillRect/>
          </a:stretch>
        </p:blipFill>
        <p:spPr>
          <a:xfrm>
            <a:off x="8818563" y="359186"/>
            <a:ext cx="2770188" cy="2837832"/>
          </a:xfrm>
          <a:prstGeom prst="rect">
            <a:avLst/>
          </a:prstGeom>
        </p:spPr>
      </p:pic>
      <p:sp>
        <p:nvSpPr>
          <p:cNvPr id="2" name="CasellaDiTesto 1">
            <a:extLst>
              <a:ext uri="{FF2B5EF4-FFF2-40B4-BE49-F238E27FC236}">
                <a16:creationId xmlns:a16="http://schemas.microsoft.com/office/drawing/2014/main" id="{3DFE9578-3B5A-017D-B938-9779827D0E0A}"/>
              </a:ext>
            </a:extLst>
          </p:cNvPr>
          <p:cNvSpPr txBox="1"/>
          <p:nvPr/>
        </p:nvSpPr>
        <p:spPr>
          <a:xfrm>
            <a:off x="149225" y="2085764"/>
            <a:ext cx="5946775" cy="13434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lnSpc>
                <a:spcPct val="90000"/>
              </a:lnSpc>
              <a:spcBef>
                <a:spcPts val="2250"/>
              </a:spcBef>
            </a:pPr>
            <a:r>
              <a:rPr lang="it-IT" dirty="0">
                <a:sym typeface="Helvetica Neue"/>
              </a:rPr>
              <a:t>«Così la moda non è altro che una delle tante forme di vita con le quali la tendenza all’eguaglianza sociale e quella alla differenziazione  individuale e alla variazione si congiungono in un fare unitario» (</a:t>
            </a:r>
            <a:r>
              <a:rPr lang="it-IT" i="1" dirty="0">
                <a:sym typeface="Helvetica Neue"/>
              </a:rPr>
              <a:t>La moda</a:t>
            </a:r>
            <a:r>
              <a:rPr lang="it-IT" dirty="0">
                <a:sym typeface="Helvetica Neue"/>
              </a:rPr>
              <a:t>, p. 15)</a:t>
            </a:r>
          </a:p>
        </p:txBody>
      </p:sp>
      <p:sp>
        <p:nvSpPr>
          <p:cNvPr id="5" name="CasellaDiTesto 4">
            <a:extLst>
              <a:ext uri="{FF2B5EF4-FFF2-40B4-BE49-F238E27FC236}">
                <a16:creationId xmlns:a16="http://schemas.microsoft.com/office/drawing/2014/main" id="{3E16F231-98E1-6B71-F686-82BEA4ED30B6}"/>
              </a:ext>
            </a:extLst>
          </p:cNvPr>
          <p:cNvSpPr txBox="1"/>
          <p:nvPr/>
        </p:nvSpPr>
        <p:spPr>
          <a:xfrm>
            <a:off x="149225" y="3553443"/>
            <a:ext cx="5946775" cy="13434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lnSpc>
                <a:spcPct val="90000"/>
              </a:lnSpc>
              <a:spcBef>
                <a:spcPts val="2250"/>
              </a:spcBef>
            </a:pPr>
            <a:r>
              <a:rPr lang="it-IT" dirty="0">
                <a:sym typeface="Helvetica Neue"/>
              </a:rPr>
              <a:t>«L’imporsi dell’economia monetaria deve accelerare in modo rilevante questo processo e renderlo visibile, perché gli oggetti della moda, in quanto esteriorità della vita sono particolarmente accessibili al puro denaro» (</a:t>
            </a:r>
            <a:r>
              <a:rPr lang="it-IT" i="1" dirty="0">
                <a:sym typeface="Helvetica Neue"/>
              </a:rPr>
              <a:t>La moda</a:t>
            </a:r>
            <a:r>
              <a:rPr lang="it-IT" dirty="0">
                <a:sym typeface="Helvetica Neue"/>
              </a:rPr>
              <a:t>, p. </a:t>
            </a:r>
            <a:r>
              <a:rPr lang="it-IT" dirty="0"/>
              <a:t>20</a:t>
            </a:r>
            <a:r>
              <a:rPr lang="it-IT" dirty="0">
                <a:sym typeface="Helvetica Neue"/>
              </a:rPr>
              <a:t>)</a:t>
            </a:r>
          </a:p>
        </p:txBody>
      </p:sp>
      <p:sp>
        <p:nvSpPr>
          <p:cNvPr id="6" name="CasellaDiTesto 5">
            <a:extLst>
              <a:ext uri="{FF2B5EF4-FFF2-40B4-BE49-F238E27FC236}">
                <a16:creationId xmlns:a16="http://schemas.microsoft.com/office/drawing/2014/main" id="{9FBDAD02-26CE-DA2E-6117-A5417BE786DF}"/>
              </a:ext>
            </a:extLst>
          </p:cNvPr>
          <p:cNvSpPr txBox="1"/>
          <p:nvPr/>
        </p:nvSpPr>
        <p:spPr>
          <a:xfrm>
            <a:off x="149225" y="4989544"/>
            <a:ext cx="5946775" cy="13434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lnSpc>
                <a:spcPct val="90000"/>
              </a:lnSpc>
              <a:spcBef>
                <a:spcPts val="2250"/>
              </a:spcBef>
            </a:pPr>
            <a:r>
              <a:rPr lang="it-IT" dirty="0">
                <a:sym typeface="Helvetica Neue"/>
              </a:rPr>
              <a:t>«l’andatura, il tempo, il ritmo, dei gesti è indubbiamente determinato dal vestito in modo essenziale. Chi è vestito nello stesso modo si comporta in maniera relativamente omogena» (</a:t>
            </a:r>
            <a:r>
              <a:rPr lang="it-IT" i="1" dirty="0">
                <a:sym typeface="Helvetica Neue"/>
              </a:rPr>
              <a:t>La moda</a:t>
            </a:r>
            <a:r>
              <a:rPr lang="it-IT" dirty="0">
                <a:sym typeface="Helvetica Neue"/>
              </a:rPr>
              <a:t>, p. 23)</a:t>
            </a:r>
          </a:p>
        </p:txBody>
      </p:sp>
      <p:sp>
        <p:nvSpPr>
          <p:cNvPr id="7" name="CasellaDiTesto 6">
            <a:extLst>
              <a:ext uri="{FF2B5EF4-FFF2-40B4-BE49-F238E27FC236}">
                <a16:creationId xmlns:a16="http://schemas.microsoft.com/office/drawing/2014/main" id="{9BC4F74C-45B2-A2C0-573F-7C3FA8D911DB}"/>
              </a:ext>
            </a:extLst>
          </p:cNvPr>
          <p:cNvSpPr txBox="1"/>
          <p:nvPr/>
        </p:nvSpPr>
        <p:spPr>
          <a:xfrm>
            <a:off x="6245225" y="3239295"/>
            <a:ext cx="5946775" cy="18420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lnSpc>
                <a:spcPct val="90000"/>
              </a:lnSpc>
              <a:spcBef>
                <a:spcPts val="2250"/>
              </a:spcBef>
            </a:pPr>
            <a:r>
              <a:rPr lang="it-IT" dirty="0">
                <a:sym typeface="Helvetica Neue"/>
              </a:rPr>
              <a:t>«Il cambiamento dell</a:t>
            </a:r>
            <a:r>
              <a:rPr lang="it-IT" dirty="0"/>
              <a:t>a moda indica la misura dell’ottundimento della sensibilità agli stimoli nervosi: quanto più nervosa è un’epoca, tanto più rapidamente cambieranno le sue mode, perché il bisogno di stimoli diversi, uno dei fattori essenziali di ogni moda, va di pari passo con l’indebolimento delle energie nervose</a:t>
            </a:r>
            <a:r>
              <a:rPr lang="it-IT" dirty="0">
                <a:solidFill>
                  <a:srgbClr val="FFFFFF"/>
                </a:solidFill>
                <a:sym typeface="Helvetica Neue"/>
              </a:rPr>
              <a:t>» (</a:t>
            </a:r>
            <a:r>
              <a:rPr lang="it-IT" i="1" dirty="0">
                <a:solidFill>
                  <a:srgbClr val="FFFFFF"/>
                </a:solidFill>
                <a:sym typeface="Helvetica Neue"/>
              </a:rPr>
              <a:t>La moda</a:t>
            </a:r>
            <a:r>
              <a:rPr lang="it-IT" dirty="0">
                <a:solidFill>
                  <a:srgbClr val="FFFFFF"/>
                </a:solidFill>
                <a:sym typeface="Helvetica Neue"/>
              </a:rPr>
              <a:t>, p. 24)</a:t>
            </a:r>
          </a:p>
        </p:txBody>
      </p:sp>
      <p:sp>
        <p:nvSpPr>
          <p:cNvPr id="8" name="CasellaDiTesto 7">
            <a:extLst>
              <a:ext uri="{FF2B5EF4-FFF2-40B4-BE49-F238E27FC236}">
                <a16:creationId xmlns:a16="http://schemas.microsoft.com/office/drawing/2014/main" id="{D38B4894-12BF-FFD4-52D5-FF6A70F6C5B4}"/>
              </a:ext>
            </a:extLst>
          </p:cNvPr>
          <p:cNvSpPr txBox="1"/>
          <p:nvPr/>
        </p:nvSpPr>
        <p:spPr>
          <a:xfrm>
            <a:off x="6245225" y="4989544"/>
            <a:ext cx="5946775" cy="15927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lnSpc>
                <a:spcPct val="90000"/>
              </a:lnSpc>
              <a:spcBef>
                <a:spcPts val="2250"/>
              </a:spcBef>
            </a:pPr>
            <a:r>
              <a:rPr lang="it-IT" dirty="0">
                <a:solidFill>
                  <a:srgbClr val="FFFFFF"/>
                </a:solidFill>
                <a:sym typeface="Helvetica Neue"/>
              </a:rPr>
              <a:t>«fa parte dei motivi che oggi rendono così grande il potere della moda sulle coscienze il progressivo indebolirsi delle convinzioni grandi, tenaci, incontestabili. Gli elementi effimeri e mutevoli della vita occupano uno spazio sempre più ampio» (</a:t>
            </a:r>
            <a:r>
              <a:rPr lang="it-IT" i="1" dirty="0">
                <a:solidFill>
                  <a:srgbClr val="FFFFFF"/>
                </a:solidFill>
                <a:sym typeface="Helvetica Neue"/>
              </a:rPr>
              <a:t>La moda</a:t>
            </a:r>
            <a:r>
              <a:rPr lang="it-IT" dirty="0">
                <a:solidFill>
                  <a:srgbClr val="FFFFFF"/>
                </a:solidFill>
                <a:sym typeface="Helvetica Neue"/>
              </a:rPr>
              <a:t>, p. 29)</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Moda"/>
          <p:cNvSpPr txBox="1">
            <a:spLocks noGrp="1"/>
          </p:cNvSpPr>
          <p:nvPr>
            <p:ph type="title"/>
          </p:nvPr>
        </p:nvSpPr>
        <p:spPr>
          <a:prstGeom prst="rect">
            <a:avLst/>
          </a:prstGeom>
        </p:spPr>
        <p:txBody>
          <a:bodyPr>
            <a:normAutofit fontScale="90000"/>
          </a:bodyPr>
          <a:lstStyle/>
          <a:p>
            <a:r>
              <a:t>Moda</a:t>
            </a:r>
          </a:p>
        </p:txBody>
      </p:sp>
      <p:sp>
        <p:nvSpPr>
          <p:cNvPr id="232" name="Imitazione e differenziazion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r>
              <a:t>Imitazione e differenziazione</a:t>
            </a:r>
          </a:p>
        </p:txBody>
      </p:sp>
      <p:sp>
        <p:nvSpPr>
          <p:cNvPr id="233" name="La rispettabilità è il frutto di un confronto competitivo…"/>
          <p:cNvSpPr txBox="1">
            <a:spLocks noGrp="1"/>
          </p:cNvSpPr>
          <p:nvPr>
            <p:ph type="body" sz="half" idx="1"/>
          </p:nvPr>
        </p:nvSpPr>
        <p:spPr>
          <a:xfrm>
            <a:off x="275690" y="2073922"/>
            <a:ext cx="6660407" cy="4178336"/>
          </a:xfrm>
          <a:prstGeom prst="rect">
            <a:avLst/>
          </a:prstGeom>
        </p:spPr>
        <p:txBody>
          <a:bodyPr>
            <a:normAutofit fontScale="92500" lnSpcReduction="10000"/>
          </a:bodyPr>
          <a:lstStyle/>
          <a:p>
            <a:r>
              <a:rPr dirty="0"/>
              <a:t>La </a:t>
            </a:r>
            <a:r>
              <a:rPr dirty="0" err="1"/>
              <a:t>rispettabilità</a:t>
            </a:r>
            <a:r>
              <a:rPr dirty="0"/>
              <a:t> </a:t>
            </a:r>
            <a:r>
              <a:rPr dirty="0" err="1"/>
              <a:t>è</a:t>
            </a:r>
            <a:r>
              <a:rPr dirty="0"/>
              <a:t> il </a:t>
            </a:r>
            <a:r>
              <a:rPr dirty="0" err="1"/>
              <a:t>frutto</a:t>
            </a:r>
            <a:r>
              <a:rPr dirty="0"/>
              <a:t> di un </a:t>
            </a:r>
            <a:r>
              <a:rPr dirty="0" err="1"/>
              <a:t>confronto</a:t>
            </a:r>
            <a:r>
              <a:rPr dirty="0"/>
              <a:t> </a:t>
            </a:r>
            <a:r>
              <a:rPr dirty="0" err="1"/>
              <a:t>competitivo</a:t>
            </a:r>
            <a:endParaRPr dirty="0"/>
          </a:p>
          <a:p>
            <a:r>
              <a:rPr dirty="0"/>
              <a:t>La </a:t>
            </a:r>
            <a:r>
              <a:rPr dirty="0" err="1"/>
              <a:t>rispettabilità</a:t>
            </a:r>
            <a:r>
              <a:rPr dirty="0"/>
              <a:t> </a:t>
            </a:r>
            <a:r>
              <a:rPr dirty="0" err="1"/>
              <a:t>è</a:t>
            </a:r>
            <a:r>
              <a:rPr dirty="0"/>
              <a:t> </a:t>
            </a:r>
            <a:r>
              <a:rPr dirty="0" err="1"/>
              <a:t>essenzialmente</a:t>
            </a:r>
            <a:r>
              <a:rPr dirty="0"/>
              <a:t> </a:t>
            </a:r>
            <a:r>
              <a:rPr dirty="0" err="1"/>
              <a:t>pecuniaria</a:t>
            </a:r>
            <a:endParaRPr dirty="0"/>
          </a:p>
          <a:p>
            <a:r>
              <a:rPr dirty="0" err="1"/>
              <a:t>L’ostentazione</a:t>
            </a:r>
            <a:r>
              <a:rPr dirty="0"/>
              <a:t> </a:t>
            </a:r>
            <a:r>
              <a:rPr dirty="0" err="1"/>
              <a:t>dell’agiatezza</a:t>
            </a:r>
            <a:r>
              <a:rPr dirty="0"/>
              <a:t> </a:t>
            </a:r>
            <a:r>
              <a:rPr dirty="0" err="1"/>
              <a:t>è</a:t>
            </a:r>
            <a:r>
              <a:rPr dirty="0"/>
              <a:t> volta a </a:t>
            </a:r>
            <a:r>
              <a:rPr dirty="0" err="1"/>
              <a:t>rientrare</a:t>
            </a:r>
            <a:r>
              <a:rPr dirty="0"/>
              <a:t> </a:t>
            </a:r>
            <a:r>
              <a:rPr dirty="0" err="1"/>
              <a:t>nel</a:t>
            </a:r>
            <a:r>
              <a:rPr dirty="0"/>
              <a:t> </a:t>
            </a:r>
            <a:r>
              <a:rPr dirty="0" err="1"/>
              <a:t>perimetro</a:t>
            </a:r>
            <a:r>
              <a:rPr dirty="0"/>
              <a:t> del </a:t>
            </a:r>
            <a:r>
              <a:rPr dirty="0" err="1"/>
              <a:t>decoro</a:t>
            </a:r>
            <a:r>
              <a:rPr dirty="0"/>
              <a:t>: la </a:t>
            </a:r>
            <a:r>
              <a:rPr dirty="0" err="1"/>
              <a:t>stima</a:t>
            </a:r>
            <a:r>
              <a:rPr dirty="0"/>
              <a:t> </a:t>
            </a:r>
            <a:r>
              <a:rPr dirty="0" err="1"/>
              <a:t>è</a:t>
            </a:r>
            <a:r>
              <a:rPr dirty="0"/>
              <a:t> </a:t>
            </a:r>
            <a:r>
              <a:rPr dirty="0" err="1"/>
              <a:t>concessa</a:t>
            </a:r>
            <a:r>
              <a:rPr dirty="0"/>
              <a:t> </a:t>
            </a:r>
            <a:r>
              <a:rPr dirty="0" err="1"/>
              <a:t>solamente</a:t>
            </a:r>
            <a:r>
              <a:rPr dirty="0"/>
              <a:t> </a:t>
            </a:r>
            <a:r>
              <a:rPr dirty="0" err="1"/>
              <a:t>sulla</a:t>
            </a:r>
            <a:r>
              <a:rPr dirty="0"/>
              <a:t> base </a:t>
            </a:r>
            <a:r>
              <a:rPr dirty="0" err="1"/>
              <a:t>dell’evidenza</a:t>
            </a:r>
            <a:endParaRPr dirty="0"/>
          </a:p>
          <a:p>
            <a:r>
              <a:rPr dirty="0" err="1"/>
              <a:t>L’abbigliamento</a:t>
            </a:r>
            <a:r>
              <a:rPr dirty="0"/>
              <a:t> ha il </a:t>
            </a:r>
            <a:r>
              <a:rPr dirty="0" err="1"/>
              <a:t>vantaggio</a:t>
            </a:r>
            <a:r>
              <a:rPr dirty="0"/>
              <a:t> di </a:t>
            </a:r>
            <a:r>
              <a:rPr dirty="0" err="1"/>
              <a:t>essere</a:t>
            </a:r>
            <a:r>
              <a:rPr dirty="0"/>
              <a:t> sempre in </a:t>
            </a:r>
            <a:r>
              <a:rPr dirty="0" err="1"/>
              <a:t>evidenza</a:t>
            </a:r>
            <a:endParaRPr dirty="0"/>
          </a:p>
        </p:txBody>
      </p:sp>
      <p:pic>
        <p:nvPicPr>
          <p:cNvPr id="234" name="la-teoria-dell.jpg" descr="la-teoria-dell.jpg"/>
          <p:cNvPicPr>
            <a:picLocks noGrp="1" noChangeAspect="1"/>
          </p:cNvPicPr>
          <p:nvPr>
            <p:ph type="pic" idx="22"/>
          </p:nvPr>
        </p:nvPicPr>
        <p:blipFill>
          <a:blip r:embed="rId2"/>
          <a:srcRect/>
          <a:stretch>
            <a:fillRect/>
          </a:stretch>
        </p:blipFill>
        <p:spPr>
          <a:xfrm>
            <a:off x="7554360" y="631825"/>
            <a:ext cx="3409058" cy="5594351"/>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40" name="Straight Connector 1030">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042" name="Rectangle 1032">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4" name="Oval 1034">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03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pic>
        <p:nvPicPr>
          <p:cNvPr id="1026" name="Picture 2" descr="Amazon.it: Il mondo delle cose. Oggetti, valori, consumo - Douglas, Mary,  Isherwood, Baron, Maggioni, G. - Libri">
            <a:extLst>
              <a:ext uri="{FF2B5EF4-FFF2-40B4-BE49-F238E27FC236}">
                <a16:creationId xmlns:a16="http://schemas.microsoft.com/office/drawing/2014/main" id="{DE1D3CFA-7CF5-8BD2-D191-BA28B0369F3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3819" y="1448957"/>
            <a:ext cx="2460480" cy="3952579"/>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F518D0E3-FE7D-B283-E215-170798CF127B}"/>
              </a:ext>
            </a:extLst>
          </p:cNvPr>
          <p:cNvSpPr txBox="1"/>
          <p:nvPr/>
        </p:nvSpPr>
        <p:spPr>
          <a:xfrm>
            <a:off x="6695359" y="2990818"/>
            <a:ext cx="4158031" cy="2913872"/>
          </a:xfrm>
          <a:prstGeom prst="rect">
            <a:avLst/>
          </a:prstGeom>
        </p:spPr>
        <p:style>
          <a:lnRef idx="0">
            <a:scrgbClr r="0" g="0" b="0"/>
          </a:lnRef>
          <a:fillRef idx="0">
            <a:scrgbClr r="0" g="0" b="0"/>
          </a:fillRef>
          <a:effectRef idx="0">
            <a:scrgbClr r="0" g="0" b="0"/>
          </a:effectRef>
          <a:fontRef idx="none"/>
        </p:style>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it-IT" sz="2000" dirty="0"/>
              <a:t>«Se si decentra lo sguardo rispetto alla sua funzione,  la merce è un </a:t>
            </a:r>
            <a:r>
              <a:rPr lang="it-IT" sz="2000" b="1" dirty="0"/>
              <a:t>«sistema di informazione» </a:t>
            </a:r>
            <a:r>
              <a:rPr lang="it-IT" sz="2000" dirty="0"/>
              <a:t>che consente di pensare.  «I beni che vengono fatti oggetto di appropriazione dichiarano in modo fisico e visibile la gerarchia dei valori di chi li ha scelti» .</a:t>
            </a:r>
          </a:p>
        </p:txBody>
      </p:sp>
      <p:sp>
        <p:nvSpPr>
          <p:cNvPr id="104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043" name="Straight Connector 104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244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B10B18-B62C-CFBE-6869-A844791C4494}"/>
              </a:ext>
            </a:extLst>
          </p:cNvPr>
          <p:cNvSpPr>
            <a:spLocks noGrp="1"/>
          </p:cNvSpPr>
          <p:nvPr>
            <p:ph type="title"/>
          </p:nvPr>
        </p:nvSpPr>
        <p:spPr/>
        <p:txBody>
          <a:bodyPr/>
          <a:lstStyle/>
          <a:p>
            <a:r>
              <a:rPr lang="it-IT" dirty="0"/>
              <a:t>ACCELERATORI ARTIFICIALI (?)</a:t>
            </a:r>
          </a:p>
        </p:txBody>
      </p:sp>
      <p:sp>
        <p:nvSpPr>
          <p:cNvPr id="3" name="Segnaposto contenuto 2">
            <a:extLst>
              <a:ext uri="{FF2B5EF4-FFF2-40B4-BE49-F238E27FC236}">
                <a16:creationId xmlns:a16="http://schemas.microsoft.com/office/drawing/2014/main" id="{7B502EF2-1CFF-E7B9-D440-612A51C4615E}"/>
              </a:ext>
            </a:extLst>
          </p:cNvPr>
          <p:cNvSpPr>
            <a:spLocks noGrp="1"/>
          </p:cNvSpPr>
          <p:nvPr>
            <p:ph idx="1"/>
          </p:nvPr>
        </p:nvSpPr>
        <p:spPr/>
        <p:txBody>
          <a:bodyPr>
            <a:normAutofit fontScale="55000" lnSpcReduction="20000"/>
          </a:bodyPr>
          <a:lstStyle/>
          <a:p>
            <a:pPr marL="108000">
              <a:lnSpc>
                <a:spcPct val="110000"/>
              </a:lnSpc>
              <a:spcBef>
                <a:spcPts val="0"/>
              </a:spcBef>
            </a:pPr>
            <a:r>
              <a:rPr lang="it-IT" sz="2900" dirty="0"/>
              <a:t>«Se si ammette che il bisogno non è mai tanto un bisogno di un oggetto specifico, quanto il bisogno di differenza, allora si comprenderà come non possa esserci soddisfazione realizzata, né quindi definizione del bisogno. Alla dipendenza dal desiderio si aggiunge anche la dipendenza dai significati differenziali»</a:t>
            </a:r>
          </a:p>
          <a:p>
            <a:pPr marL="0" indent="0">
              <a:lnSpc>
                <a:spcPct val="110000"/>
              </a:lnSpc>
              <a:spcBef>
                <a:spcPts val="0"/>
              </a:spcBef>
              <a:buNone/>
            </a:pPr>
            <a:endParaRPr lang="it-IT" sz="2900" dirty="0"/>
          </a:p>
          <a:p>
            <a:pPr marL="108000">
              <a:lnSpc>
                <a:spcPct val="110000"/>
              </a:lnSpc>
              <a:spcBef>
                <a:spcPts val="0"/>
              </a:spcBef>
            </a:pPr>
            <a:r>
              <a:rPr lang="it-IT" sz="2900" dirty="0"/>
              <a:t>«Per sistema dei bisogni, intendiamo che i bisogni non sono prodotti uno ad uno, in relazione ai rispettivi oggett</a:t>
            </a:r>
            <a:r>
              <a:rPr lang="it-IT" sz="2900" i="1" dirty="0"/>
              <a:t>i, </a:t>
            </a:r>
            <a:r>
              <a:rPr lang="it-IT" sz="2900" dirty="0"/>
              <a:t>ma sono prodotti come </a:t>
            </a:r>
            <a:r>
              <a:rPr lang="it-IT" sz="2900" i="1" dirty="0"/>
              <a:t>forza </a:t>
            </a:r>
            <a:r>
              <a:rPr lang="it-IT" sz="2900" dirty="0"/>
              <a:t>consumatrice, come disponibilità globale nel quadro più generale delle forze produttive»</a:t>
            </a:r>
          </a:p>
          <a:p>
            <a:pPr marL="0" indent="0">
              <a:lnSpc>
                <a:spcPct val="110000"/>
              </a:lnSpc>
              <a:spcBef>
                <a:spcPts val="0"/>
              </a:spcBef>
              <a:buNone/>
            </a:pPr>
            <a:endParaRPr lang="it-IT" sz="2900" dirty="0"/>
          </a:p>
          <a:p>
            <a:pPr marL="108000">
              <a:lnSpc>
                <a:spcPct val="110000"/>
              </a:lnSpc>
              <a:spcBef>
                <a:spcPts val="0"/>
              </a:spcBef>
            </a:pPr>
            <a:r>
              <a:rPr lang="it-IT" sz="2900" dirty="0"/>
              <a:t>«la verità del consumo è che essa è in funzione non del godimento, bensì della produzione, quindi proprio al pari della produzione materiale è una funzione non individuale ma </a:t>
            </a:r>
            <a:r>
              <a:rPr lang="it-IT" sz="2900" i="1" dirty="0"/>
              <a:t>immediatamente</a:t>
            </a:r>
            <a:r>
              <a:rPr lang="it-IT" sz="2900" dirty="0"/>
              <a:t> e </a:t>
            </a:r>
            <a:r>
              <a:rPr lang="it-IT" sz="2900" i="1" dirty="0"/>
              <a:t>totalmente</a:t>
            </a:r>
            <a:r>
              <a:rPr lang="it-IT" sz="2900" dirty="0"/>
              <a:t> collettiva.</a:t>
            </a:r>
          </a:p>
          <a:p>
            <a:pPr marL="0" indent="0">
              <a:lnSpc>
                <a:spcPct val="110000"/>
              </a:lnSpc>
              <a:spcBef>
                <a:spcPts val="0"/>
              </a:spcBef>
              <a:buNone/>
            </a:pPr>
            <a:endParaRPr lang="it-IT" sz="2900" dirty="0"/>
          </a:p>
          <a:p>
            <a:pPr marL="108000">
              <a:lnSpc>
                <a:spcPct val="110000"/>
              </a:lnSpc>
              <a:spcBef>
                <a:spcPts val="0"/>
              </a:spcBef>
            </a:pPr>
            <a:r>
              <a:rPr lang="it-IT" sz="2900" dirty="0"/>
              <a:t>Quando si consuma non lo si fa mai da soli, si entra invece in un sistema generalizzato di scambio, di produzione di valori codificati, in cui, a dispetto di se stessi, tutti i consumatori vi sono reciprocamente implicati. In questo senso, il consumo è un ordine di significati.</a:t>
            </a:r>
          </a:p>
          <a:p>
            <a:endParaRPr lang="it-IT" dirty="0"/>
          </a:p>
        </p:txBody>
      </p:sp>
      <p:sp>
        <p:nvSpPr>
          <p:cNvPr id="4" name="Segnaposto testo 3">
            <a:extLst>
              <a:ext uri="{FF2B5EF4-FFF2-40B4-BE49-F238E27FC236}">
                <a16:creationId xmlns:a16="http://schemas.microsoft.com/office/drawing/2014/main" id="{C44A41BA-D6DA-4ADD-EF9D-D17CCB6AA6B0}"/>
              </a:ext>
            </a:extLst>
          </p:cNvPr>
          <p:cNvSpPr>
            <a:spLocks noGrp="1"/>
          </p:cNvSpPr>
          <p:nvPr>
            <p:ph type="body" sz="half" idx="2"/>
          </p:nvPr>
        </p:nvSpPr>
        <p:spPr/>
        <p:txBody>
          <a:bodyPr>
            <a:normAutofit/>
          </a:bodyPr>
          <a:lstStyle/>
          <a:p>
            <a:r>
              <a:rPr lang="it-IT" b="1" dirty="0">
                <a:solidFill>
                  <a:schemeClr val="accent2"/>
                </a:solidFill>
              </a:rPr>
              <a:t>Nella prospettiva economicista (Galbraith), la tecnostruttura è una potenza diabolica che mistifica il rapporto dell’uomo con se stesso, la pubblicità è un persuasore occulto che produce bisogni. Per Baudrillard si tratta di una antropologia ingenua dell’</a:t>
            </a:r>
            <a:r>
              <a:rPr lang="it-IT" b="1" i="1" dirty="0">
                <a:solidFill>
                  <a:schemeClr val="accent2"/>
                </a:solidFill>
              </a:rPr>
              <a:t>homo </a:t>
            </a:r>
            <a:r>
              <a:rPr lang="it-IT" b="1" i="1" dirty="0" err="1">
                <a:solidFill>
                  <a:schemeClr val="accent2"/>
                </a:solidFill>
              </a:rPr>
              <a:t>economicus</a:t>
            </a:r>
            <a:r>
              <a:rPr lang="it-IT" b="1" dirty="0">
                <a:solidFill>
                  <a:schemeClr val="accent2"/>
                </a:solidFill>
              </a:rPr>
              <a:t>.</a:t>
            </a:r>
          </a:p>
        </p:txBody>
      </p:sp>
    </p:spTree>
    <p:extLst>
      <p:ext uri="{BB962C8B-B14F-4D97-AF65-F5344CB8AC3E}">
        <p14:creationId xmlns:p14="http://schemas.microsoft.com/office/powerpoint/2010/main" val="143297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69" name="Straight Connector 2054">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070" name="Rectangle 2056">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B800C76-3E58-FEC1-2CF7-5DAF2CE2E07A}"/>
              </a:ext>
            </a:extLst>
          </p:cNvPr>
          <p:cNvSpPr>
            <a:spLocks noGrp="1"/>
          </p:cNvSpPr>
          <p:nvPr>
            <p:ph type="title"/>
          </p:nvPr>
        </p:nvSpPr>
        <p:spPr>
          <a:xfrm>
            <a:off x="6392582" y="501651"/>
            <a:ext cx="4842767" cy="1716255"/>
          </a:xfrm>
        </p:spPr>
        <p:txBody>
          <a:bodyPr vert="horz" lIns="91440" tIns="45720" rIns="91440" bIns="45720" rtlCol="0" anchor="b">
            <a:noAutofit/>
          </a:bodyPr>
          <a:lstStyle/>
          <a:p>
            <a:r>
              <a:rPr lang="it-IT" sz="4000" dirty="0"/>
              <a:t>Le grandi esposizioni universali e Grandville</a:t>
            </a:r>
            <a:endParaRPr lang="it-IT" sz="4000" kern="1200" dirty="0">
              <a:solidFill>
                <a:schemeClr val="tx1"/>
              </a:solidFill>
              <a:latin typeface="+mj-lt"/>
              <a:ea typeface="+mj-ea"/>
              <a:cs typeface="+mj-cs"/>
            </a:endParaRPr>
          </a:p>
        </p:txBody>
      </p:sp>
      <p:sp>
        <p:nvSpPr>
          <p:cNvPr id="2071" name="Rectangle 2058">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Juggler of Universes”, 1844. By French artist, J. J. Grandville  (1803-1847). A colored version by Richard Gray wa… | Illustration,  Performance artist, Drawings">
            <a:extLst>
              <a:ext uri="{FF2B5EF4-FFF2-40B4-BE49-F238E27FC236}">
                <a16:creationId xmlns:a16="http://schemas.microsoft.com/office/drawing/2014/main" id="{CD6BB8FE-3303-8279-580A-02F6EAC6CDA9}"/>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t="6099" r="-1" b="6098"/>
          <a:stretch/>
        </p:blipFill>
        <p:spPr bwMode="auto">
          <a:xfrm>
            <a:off x="279143" y="299509"/>
            <a:ext cx="5221625" cy="6258983"/>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testo 3">
            <a:extLst>
              <a:ext uri="{FF2B5EF4-FFF2-40B4-BE49-F238E27FC236}">
                <a16:creationId xmlns:a16="http://schemas.microsoft.com/office/drawing/2014/main" id="{2287CADC-2498-0554-9EDD-97A2F974B269}"/>
              </a:ext>
            </a:extLst>
          </p:cNvPr>
          <p:cNvSpPr>
            <a:spLocks noGrp="1"/>
          </p:cNvSpPr>
          <p:nvPr>
            <p:ph type="body" sz="half" idx="2"/>
          </p:nvPr>
        </p:nvSpPr>
        <p:spPr>
          <a:xfrm>
            <a:off x="6392583" y="2645922"/>
            <a:ext cx="4434721" cy="3710427"/>
          </a:xfrm>
        </p:spPr>
        <p:txBody>
          <a:bodyPr vert="horz" lIns="91440" tIns="45720" rIns="91440" bIns="45720" rtlCol="0" anchor="t">
            <a:normAutofit/>
          </a:bodyPr>
          <a:lstStyle/>
          <a:p>
            <a:pPr indent="-228600">
              <a:buFont typeface="Arial" panose="020B0604020202020204" pitchFamily="34" charset="0"/>
              <a:buChar char="•"/>
            </a:pPr>
            <a:r>
              <a:rPr lang="it-IT" sz="1800" dirty="0">
                <a:effectLst/>
              </a:rPr>
              <a:t>Le esposizioni universali edificano l’universo delle merci. Le fantasie di Grandville trasferiscono il carattere di merce all’uni­verso. Lo modernizzano. La moda pre­scrive il rituale secondo cui va adorato il feticcio della merce; Grandville estende i diritti della moda agli oggetti dell’uso quoti­diano e al cosmo intero. Seguendola nei suoi estremi, ne svela la natura. </a:t>
            </a:r>
            <a:endParaRPr lang="it-IT" sz="1800" dirty="0"/>
          </a:p>
          <a:p>
            <a:pPr indent="-228600">
              <a:buFont typeface="Arial" panose="020B0604020202020204" pitchFamily="34" charset="0"/>
              <a:buChar char="•"/>
            </a:pPr>
            <a:endParaRPr lang="en-US" sz="1800" dirty="0"/>
          </a:p>
        </p:txBody>
      </p:sp>
      <p:cxnSp>
        <p:nvCxnSpPr>
          <p:cNvPr id="207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999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6DF66F-504A-8542-EDDE-BBECAF99ABCF}"/>
              </a:ext>
            </a:extLst>
          </p:cNvPr>
          <p:cNvSpPr>
            <a:spLocks noGrp="1"/>
          </p:cNvSpPr>
          <p:nvPr>
            <p:ph type="title"/>
          </p:nvPr>
        </p:nvSpPr>
        <p:spPr/>
        <p:txBody>
          <a:bodyPr/>
          <a:lstStyle/>
          <a:p>
            <a:r>
              <a:rPr lang="it-IT" dirty="0"/>
              <a:t>Merci</a:t>
            </a:r>
          </a:p>
        </p:txBody>
      </p:sp>
      <p:sp>
        <p:nvSpPr>
          <p:cNvPr id="3" name="Segnaposto contenuto 2">
            <a:extLst>
              <a:ext uri="{FF2B5EF4-FFF2-40B4-BE49-F238E27FC236}">
                <a16:creationId xmlns:a16="http://schemas.microsoft.com/office/drawing/2014/main" id="{E5A1F6E4-DD78-2735-D5B0-65CE9AD65AFC}"/>
              </a:ext>
            </a:extLst>
          </p:cNvPr>
          <p:cNvSpPr>
            <a:spLocks noGrp="1"/>
          </p:cNvSpPr>
          <p:nvPr>
            <p:ph idx="1"/>
          </p:nvPr>
        </p:nvSpPr>
        <p:spPr/>
        <p:txBody>
          <a:bodyPr>
            <a:normAutofit lnSpcReduction="10000"/>
          </a:bodyPr>
          <a:lstStyle/>
          <a:p>
            <a:r>
              <a:rPr lang="it-IT" sz="1800" dirty="0">
                <a:effectLst/>
              </a:rPr>
              <a:t>«Col cartellino del prezzo, la merce fa il suo ingresso sul mercato. Indivi­dualità materiale e qualità costituiscono solo l’incentivo allo scambio, risultando del tutto irrilevanti ai fini della valutazione sociale del valore. La merce è di­ ventata un astratto. Una volta sfuggita dalle mani del suo produttore, liberatasi ormai della sua </a:t>
            </a:r>
            <a:r>
              <a:rPr lang="it-IT" sz="1800" dirty="0" err="1">
                <a:effectLst/>
              </a:rPr>
              <a:t>particolarita</a:t>
            </a:r>
            <a:r>
              <a:rPr lang="it-IT" sz="1800" dirty="0">
                <a:effectLst/>
              </a:rPr>
              <a:t>̀ reale, ha cessato di essere prodotto e dominio del­ l’uomo. Ha acquistato “un'oggettività spettrale” e conduce vita propria. “A pri­ma vista, una </a:t>
            </a:r>
            <a:r>
              <a:rPr lang="it-IT" sz="1800" i="1" dirty="0">
                <a:effectLst/>
              </a:rPr>
              <a:t>merce </a:t>
            </a:r>
            <a:r>
              <a:rPr lang="it-IT" sz="1800" dirty="0">
                <a:effectLst/>
              </a:rPr>
              <a:t>sembra una cosa banale, ovvia. Dalla sua analisi risulta che è una cosa </a:t>
            </a:r>
            <a:r>
              <a:rPr lang="it-IT" sz="1800" dirty="0" err="1">
                <a:effectLst/>
              </a:rPr>
              <a:t>imbrogliatissima</a:t>
            </a:r>
            <a:r>
              <a:rPr lang="it-IT" sz="1800" dirty="0">
                <a:effectLst/>
              </a:rPr>
              <a:t>, piena di sottigliezza metafisica e di capricci teolo­gici”. Liberatasi dalla </a:t>
            </a:r>
            <a:r>
              <a:rPr lang="it-IT" sz="1800" dirty="0" err="1">
                <a:effectLst/>
              </a:rPr>
              <a:t>volonta</a:t>
            </a:r>
            <a:r>
              <a:rPr lang="it-IT" sz="1800" dirty="0">
                <a:effectLst/>
              </a:rPr>
              <a:t>̀ dell’uomo, la merce si inserisce in una misteriosa gerarchia, sviluppa o rifiuta la capacità di scambio, recita secondo leggi proprie, come un attore su un palcoscenico chimerico. Nei bollettini di borsa” il cotone “sale”, il rame “crolla”, il mais “tiene”, la lignite “stagna”, il grano “tira”, il pe­ </a:t>
            </a:r>
            <a:r>
              <a:rPr lang="it-IT" sz="1800" dirty="0" err="1">
                <a:effectLst/>
              </a:rPr>
              <a:t>trolio</a:t>
            </a:r>
            <a:r>
              <a:rPr lang="it-IT" sz="1800" dirty="0">
                <a:effectLst/>
              </a:rPr>
              <a:t> “sviluppa tendenza”. Gli oggetti si sono resi autonomi, assumono </a:t>
            </a:r>
            <a:r>
              <a:rPr lang="it-IT" sz="1800" dirty="0" err="1">
                <a:effectLst/>
              </a:rPr>
              <a:t>com­</a:t>
            </a:r>
            <a:r>
              <a:rPr lang="it-IT" sz="1800" dirty="0">
                <a:effectLst/>
              </a:rPr>
              <a:t> portamenti umani... La merce è diventata un idolo che, </a:t>
            </a:r>
            <a:r>
              <a:rPr lang="it-IT" sz="1800" dirty="0" err="1">
                <a:effectLst/>
              </a:rPr>
              <a:t>benche</a:t>
            </a:r>
            <a:r>
              <a:rPr lang="it-IT" sz="1800" dirty="0">
                <a:effectLst/>
              </a:rPr>
              <a:t>́ prodotto del la­ voro umano, domina sugli uomini stessi. </a:t>
            </a:r>
            <a:endParaRPr lang="it-IT" sz="1800" dirty="0"/>
          </a:p>
          <a:p>
            <a:endParaRPr lang="it-IT" dirty="0"/>
          </a:p>
          <a:p>
            <a:pPr marL="0" indent="0">
              <a:buNone/>
            </a:pPr>
            <a:endParaRPr lang="it-IT" dirty="0"/>
          </a:p>
        </p:txBody>
      </p:sp>
      <p:sp>
        <p:nvSpPr>
          <p:cNvPr id="4" name="Segnaposto testo 3">
            <a:extLst>
              <a:ext uri="{FF2B5EF4-FFF2-40B4-BE49-F238E27FC236}">
                <a16:creationId xmlns:a16="http://schemas.microsoft.com/office/drawing/2014/main" id="{312B410C-DC92-635B-AA51-9ACF218984C3}"/>
              </a:ext>
            </a:extLst>
          </p:cNvPr>
          <p:cNvSpPr>
            <a:spLocks noGrp="1"/>
          </p:cNvSpPr>
          <p:nvPr>
            <p:ph type="body" sz="half" idx="2"/>
          </p:nvPr>
        </p:nvSpPr>
        <p:spPr/>
        <p:txBody>
          <a:bodyPr/>
          <a:lstStyle/>
          <a:p>
            <a:endParaRPr lang="it-IT" dirty="0"/>
          </a:p>
        </p:txBody>
      </p:sp>
    </p:spTree>
    <p:extLst>
      <p:ext uri="{BB962C8B-B14F-4D97-AF65-F5344CB8AC3E}">
        <p14:creationId xmlns:p14="http://schemas.microsoft.com/office/powerpoint/2010/main" val="1678154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31" name="Straight Connector 3130">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3133" name="Rectangle 3132">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5"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3074" name="Picture 2" descr="L'apporto della psicoanalisi alla psichiatria">
            <a:extLst>
              <a:ext uri="{FF2B5EF4-FFF2-40B4-BE49-F238E27FC236}">
                <a16:creationId xmlns:a16="http://schemas.microsoft.com/office/drawing/2014/main" id="{3B5F6103-CB35-09FE-6015-F86E2C8F353F}"/>
              </a:ext>
            </a:extLst>
          </p:cNvPr>
          <p:cNvPicPr>
            <a:picLocks noGrp="1" noChangeAspect="1" noChangeArrowheads="1"/>
          </p:cNvPicPr>
          <p:nvPr>
            <p:ph idx="1"/>
          </p:nvPr>
        </p:nvPicPr>
        <p:blipFill rotWithShape="1">
          <a:blip r:embed="rId2">
            <a:duotone>
              <a:schemeClr val="accent1">
                <a:shade val="45000"/>
                <a:satMod val="135000"/>
              </a:schemeClr>
              <a:prstClr val="white"/>
            </a:duotone>
            <a:alphaModFix amt="35000"/>
            <a:extLst>
              <a:ext uri="{28A0092B-C50C-407E-A947-70E740481C1C}">
                <a14:useLocalDpi xmlns:a14="http://schemas.microsoft.com/office/drawing/2010/main" val="0"/>
              </a:ext>
            </a:extLst>
          </a:blip>
          <a:srcRect b="7407"/>
          <a:stretch/>
        </p:blipFill>
        <p:spPr bwMode="auto">
          <a:xfrm>
            <a:off x="20" y="-8877"/>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83742F3F-8A40-6EB9-D3E3-5909D8EAF9E3}"/>
              </a:ext>
            </a:extLst>
          </p:cNvPr>
          <p:cNvSpPr>
            <a:spLocks noGrp="1"/>
          </p:cNvSpPr>
          <p:nvPr>
            <p:ph type="title"/>
          </p:nvPr>
        </p:nvSpPr>
        <p:spPr>
          <a:xfrm>
            <a:off x="1188069" y="381935"/>
            <a:ext cx="5366040" cy="2344840"/>
          </a:xfrm>
        </p:spPr>
        <p:txBody>
          <a:bodyPr vert="horz" lIns="91440" tIns="45720" rIns="91440" bIns="45720" rtlCol="0" anchor="b">
            <a:normAutofit/>
          </a:bodyPr>
          <a:lstStyle/>
          <a:p>
            <a:r>
              <a:rPr lang="en-US" sz="7200" kern="1200">
                <a:solidFill>
                  <a:srgbClr val="FFFFFF"/>
                </a:solidFill>
                <a:latin typeface="+mj-lt"/>
                <a:ea typeface="+mj-ea"/>
                <a:cs typeface="+mj-cs"/>
              </a:rPr>
              <a:t>SEDUZIONE</a:t>
            </a:r>
          </a:p>
        </p:txBody>
      </p:sp>
      <p:sp>
        <p:nvSpPr>
          <p:cNvPr id="313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313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314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3143"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 name="Segnaposto testo 3">
            <a:extLst>
              <a:ext uri="{FF2B5EF4-FFF2-40B4-BE49-F238E27FC236}">
                <a16:creationId xmlns:a16="http://schemas.microsoft.com/office/drawing/2014/main" id="{27A6A6AD-A420-A8CF-0249-68D9EE4F4433}"/>
              </a:ext>
            </a:extLst>
          </p:cNvPr>
          <p:cNvSpPr>
            <a:spLocks noGrp="1"/>
          </p:cNvSpPr>
          <p:nvPr>
            <p:ph type="body" sz="half" idx="2"/>
          </p:nvPr>
        </p:nvSpPr>
        <p:spPr>
          <a:xfrm>
            <a:off x="1188069" y="3175552"/>
            <a:ext cx="5366041" cy="2809114"/>
          </a:xfrm>
        </p:spPr>
        <p:txBody>
          <a:bodyPr vert="horz" lIns="91440" tIns="45720" rIns="91440" bIns="45720" rtlCol="0" anchor="t">
            <a:normAutofit/>
          </a:bodyPr>
          <a:lstStyle/>
          <a:p>
            <a:pPr indent="-228600">
              <a:buFont typeface="Arial" panose="020B0604020202020204" pitchFamily="34" charset="0"/>
              <a:buChar char="•"/>
            </a:pPr>
            <a:r>
              <a:rPr lang="it-IT" sz="1800" dirty="0">
                <a:solidFill>
                  <a:srgbClr val="FFFFFF"/>
                </a:solidFill>
              </a:rPr>
              <a:t>«La seduzione è qualcosa che sottrae il discorso al suo senso e lo priva della sua verità. Sarebbe quindi l’opposto della distinzione psicanalitica tra discorso manifesto e discorso latente. Il discorso latente, infatti, fa deviare il discorso manifesto non </a:t>
            </a:r>
            <a:r>
              <a:rPr lang="it-IT" sz="1800" i="1" dirty="0">
                <a:solidFill>
                  <a:srgbClr val="FFFFFF"/>
                </a:solidFill>
              </a:rPr>
              <a:t>dalla</a:t>
            </a:r>
            <a:r>
              <a:rPr lang="it-IT" sz="1800" dirty="0">
                <a:solidFill>
                  <a:srgbClr val="FFFFFF"/>
                </a:solidFill>
              </a:rPr>
              <a:t> sua verità ma </a:t>
            </a:r>
            <a:r>
              <a:rPr lang="it-IT" sz="1800" i="1" dirty="0">
                <a:solidFill>
                  <a:srgbClr val="FFFFFF"/>
                </a:solidFill>
              </a:rPr>
              <a:t>verso</a:t>
            </a:r>
            <a:r>
              <a:rPr lang="it-IT" sz="1800" dirty="0">
                <a:solidFill>
                  <a:srgbClr val="FFFFFF"/>
                </a:solidFill>
              </a:rPr>
              <a:t> la sua verità. Gli fa trasportare qualcosa che non voleva dire, vi fa trasparire le determinazioni e le indeterminazioni profonde»</a:t>
            </a:r>
            <a:r>
              <a:rPr lang="en-US" sz="1800" dirty="0">
                <a:solidFill>
                  <a:srgbClr val="FFFFFF"/>
                </a:solidFill>
              </a:rPr>
              <a:t>. </a:t>
            </a:r>
          </a:p>
          <a:p>
            <a:endParaRPr lang="en-US" sz="1800" dirty="0">
              <a:solidFill>
                <a:srgbClr val="FFFFFF"/>
              </a:solidFill>
            </a:endParaRPr>
          </a:p>
        </p:txBody>
      </p:sp>
    </p:spTree>
    <p:extLst>
      <p:ext uri="{BB962C8B-B14F-4D97-AF65-F5344CB8AC3E}">
        <p14:creationId xmlns:p14="http://schemas.microsoft.com/office/powerpoint/2010/main" val="2962803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1E07C3F-C87B-4A74-6F42-4CA55C24168E}"/>
              </a:ext>
            </a:extLst>
          </p:cNvPr>
          <p:cNvSpPr>
            <a:spLocks noGrp="1"/>
          </p:cNvSpPr>
          <p:nvPr>
            <p:ph type="title"/>
          </p:nvPr>
        </p:nvSpPr>
        <p:spPr>
          <a:xfrm>
            <a:off x="457200" y="1598246"/>
            <a:ext cx="4412419" cy="3626217"/>
          </a:xfrm>
        </p:spPr>
        <p:txBody>
          <a:bodyPr vert="horz" lIns="91440" tIns="45720" rIns="91440" bIns="45720" rtlCol="0" anchor="t">
            <a:normAutofit/>
          </a:bodyPr>
          <a:lstStyle/>
          <a:p>
            <a:pPr algn="r"/>
            <a:r>
              <a:rPr lang="en-US" sz="8000" b="1" i="0" kern="1200" cap="all" baseline="0">
                <a:solidFill>
                  <a:schemeClr val="bg1"/>
                </a:solidFill>
                <a:latin typeface="+mj-lt"/>
                <a:ea typeface="+mj-ea"/>
                <a:cs typeface="+mj-cs"/>
              </a:rPr>
              <a:t>Alessi is more</a:t>
            </a:r>
            <a:endParaRPr lang="en-US" sz="8000" b="1" i="0" kern="1200" cap="all" baseline="0" dirty="0">
              <a:solidFill>
                <a:schemeClr val="bg1"/>
              </a:solidFill>
              <a:latin typeface="+mj-lt"/>
              <a:ea typeface="+mj-ea"/>
              <a:cs typeface="+mj-cs"/>
            </a:endParaRPr>
          </a:p>
        </p:txBody>
      </p:sp>
      <p:sp>
        <p:nvSpPr>
          <p:cNvPr id="48"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endParaRPr lang="en-US"/>
          </a:p>
        </p:txBody>
      </p:sp>
      <p:cxnSp>
        <p:nvCxnSpPr>
          <p:cNvPr id="50" name="Straight Connector 4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5" name="A new moka is blooming - Film by Virgilio Villoresi.mp4" descr="A new moka is blooming - Film by Virgilio Villoresi.mp4">
            <a:hlinkClick r:id="" action="ppaction://media"/>
            <a:extLst>
              <a:ext uri="{FF2B5EF4-FFF2-40B4-BE49-F238E27FC236}">
                <a16:creationId xmlns:a16="http://schemas.microsoft.com/office/drawing/2014/main" id="{84151BCC-1A02-ED4C-9F6F-0389E84AD5EE}"/>
              </a:ext>
            </a:extLst>
          </p:cNvPr>
          <p:cNvPicPr>
            <a:picLocks noGrp="1" noChangeAspect="1"/>
          </p:cNvPicPr>
          <p:nvPr>
            <p:ph type="pic" idx="1"/>
            <a:videoFile r:link="rId2"/>
            <p:extLst>
              <p:ext uri="{DAA4B4D4-6D71-4841-9C94-3DE7FCFB9230}">
                <p14:media xmlns:p14="http://schemas.microsoft.com/office/powerpoint/2010/main" r:embed="rId1"/>
              </p:ext>
            </p:extLst>
          </p:nvPr>
        </p:nvPicPr>
        <p:blipFill>
          <a:blip r:embed="rId4"/>
          <a:srcRect l="14381" r="14381"/>
          <a:stretch>
            <a:fillRect/>
          </a:stretch>
        </p:blipFill>
        <p:spPr>
          <a:xfrm>
            <a:off x="5749053" y="1528746"/>
            <a:ext cx="5901993" cy="4660253"/>
          </a:xfrm>
          <a:prstGeom prst="rect">
            <a:avLst/>
          </a:prstGeom>
        </p:spPr>
      </p:pic>
      <p:sp>
        <p:nvSpPr>
          <p:cNvPr id="52"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spTree>
    <p:extLst>
      <p:ext uri="{BB962C8B-B14F-4D97-AF65-F5344CB8AC3E}">
        <p14:creationId xmlns:p14="http://schemas.microsoft.com/office/powerpoint/2010/main" val="222109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883154D-87F0-719C-656E-FD787AEBD5B0}"/>
              </a:ext>
            </a:extLst>
          </p:cNvPr>
          <p:cNvSpPr>
            <a:spLocks noGrp="1"/>
          </p:cNvSpPr>
          <p:nvPr>
            <p:ph type="title"/>
          </p:nvPr>
        </p:nvSpPr>
        <p:spPr>
          <a:xfrm>
            <a:off x="6412091" y="501651"/>
            <a:ext cx="4395340" cy="1716255"/>
          </a:xfrm>
        </p:spPr>
        <p:txBody>
          <a:bodyPr vert="horz" lIns="91440" tIns="45720" rIns="91440" bIns="45720" rtlCol="0" anchor="b">
            <a:normAutofit/>
          </a:bodyPr>
          <a:lstStyle/>
          <a:p>
            <a:r>
              <a:rPr lang="it-IT" sz="3800" b="1" kern="1200" dirty="0">
                <a:solidFill>
                  <a:schemeClr val="accent1"/>
                </a:solidFill>
                <a:latin typeface="+mj-lt"/>
                <a:ea typeface="+mj-ea"/>
                <a:cs typeface="+mj-cs"/>
              </a:rPr>
              <a:t>Virginio Villoresi </a:t>
            </a:r>
            <a:br>
              <a:rPr lang="it-IT" sz="3800" b="1" kern="1200" dirty="0">
                <a:solidFill>
                  <a:schemeClr val="accent1"/>
                </a:solidFill>
                <a:latin typeface="+mj-lt"/>
                <a:ea typeface="+mj-ea"/>
                <a:cs typeface="+mj-cs"/>
              </a:rPr>
            </a:br>
            <a:endParaRPr lang="it-IT" sz="3800" b="1" kern="1200" dirty="0">
              <a:solidFill>
                <a:schemeClr val="accent1"/>
              </a:solidFill>
              <a:latin typeface="+mj-lt"/>
              <a:ea typeface="+mj-ea"/>
              <a:cs typeface="+mj-cs"/>
            </a:endParaRP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Fendi Rainbow by Virgilio Villoresi.mp4" descr="Fendi Rainbow by Virgilio Villoresi.mp4">
            <a:hlinkClick r:id="" action="ppaction://media"/>
            <a:extLst>
              <a:ext uri="{FF2B5EF4-FFF2-40B4-BE49-F238E27FC236}">
                <a16:creationId xmlns:a16="http://schemas.microsoft.com/office/drawing/2014/main" id="{01C831C5-C78E-C6CA-34BD-13FA92812905}"/>
              </a:ext>
            </a:extLst>
          </p:cNvPr>
          <p:cNvPicPr>
            <a:picLocks noGrp="1" noChangeAspect="1"/>
          </p:cNvPicPr>
          <p:nvPr>
            <p:ph type="pic" idx="1"/>
            <a:videoFile r:link="rId2"/>
            <p:extLst>
              <p:ext uri="{DAA4B4D4-6D71-4841-9C94-3DE7FCFB9230}">
                <p14:media xmlns:p14="http://schemas.microsoft.com/office/powerpoint/2010/main" r:embed="rId1"/>
              </p:ext>
            </p:extLst>
          </p:nvPr>
        </p:nvPicPr>
        <p:blipFill>
          <a:blip r:embed="rId4"/>
          <a:srcRect l="14381" r="14381"/>
          <a:stretch>
            <a:fillRect/>
          </a:stretch>
        </p:blipFill>
        <p:spPr>
          <a:xfrm>
            <a:off x="279143" y="1367485"/>
            <a:ext cx="5221625" cy="4123030"/>
          </a:xfrm>
          <a:prstGeom prst="rect">
            <a:avLst/>
          </a:prstGeom>
        </p:spPr>
      </p:pic>
      <p:sp>
        <p:nvSpPr>
          <p:cNvPr id="4" name="Segnaposto testo 3">
            <a:extLst>
              <a:ext uri="{FF2B5EF4-FFF2-40B4-BE49-F238E27FC236}">
                <a16:creationId xmlns:a16="http://schemas.microsoft.com/office/drawing/2014/main" id="{92C7A33F-7326-8EC2-6C57-01DF8054EBDE}"/>
              </a:ext>
            </a:extLst>
          </p:cNvPr>
          <p:cNvSpPr>
            <a:spLocks noGrp="1"/>
          </p:cNvSpPr>
          <p:nvPr>
            <p:ph type="body" sz="half" idx="2"/>
          </p:nvPr>
        </p:nvSpPr>
        <p:spPr>
          <a:xfrm>
            <a:off x="6392583" y="2645922"/>
            <a:ext cx="4434721" cy="3710427"/>
          </a:xfrm>
        </p:spPr>
        <p:txBody>
          <a:bodyPr vert="horz" lIns="91440" tIns="45720" rIns="91440" bIns="45720" rtlCol="0" anchor="t">
            <a:normAutofit/>
          </a:bodyPr>
          <a:lstStyle/>
          <a:p>
            <a:pPr indent="-228600">
              <a:buFont typeface="Arial" panose="020B0604020202020204" pitchFamily="34" charset="0"/>
              <a:buChar char="•"/>
            </a:pPr>
            <a:r>
              <a:rPr lang="it-IT" sz="2000" dirty="0">
                <a:solidFill>
                  <a:schemeClr val="accent2"/>
                </a:solidFill>
              </a:rPr>
              <a:t>La tecnica dello stop </a:t>
            </a:r>
            <a:r>
              <a:rPr lang="it-IT" sz="2000" dirty="0" err="1">
                <a:solidFill>
                  <a:schemeClr val="accent2"/>
                </a:solidFill>
              </a:rPr>
              <a:t>motion</a:t>
            </a:r>
            <a:r>
              <a:rPr lang="it-IT" sz="2000" dirty="0">
                <a:solidFill>
                  <a:schemeClr val="accent2"/>
                </a:solidFill>
              </a:rPr>
              <a:t> di Virgilio Villoresi conferisce agli oggetti una vita propria, escludendo l’uomo dal mondo delle merci.</a:t>
            </a:r>
          </a:p>
          <a:p>
            <a:endParaRPr lang="en-US" sz="1800" dirty="0"/>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27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45728E43-D482-50D4-59B0-BD94BFD3C3D0}"/>
              </a:ext>
            </a:extLst>
          </p:cNvPr>
          <p:cNvSpPr>
            <a:spLocks noGrp="1"/>
          </p:cNvSpPr>
          <p:nvPr>
            <p:ph type="title"/>
          </p:nvPr>
        </p:nvSpPr>
        <p:spPr/>
        <p:txBody>
          <a:bodyPr/>
          <a:lstStyle/>
          <a:p>
            <a:r>
              <a:rPr lang="it-IT"/>
              <a:t>MERCI</a:t>
            </a:r>
            <a:endParaRPr lang="it-IT" dirty="0"/>
          </a:p>
        </p:txBody>
      </p:sp>
      <p:graphicFrame>
        <p:nvGraphicFramePr>
          <p:cNvPr id="22" name="Segnaposto contenuto 5">
            <a:extLst>
              <a:ext uri="{FF2B5EF4-FFF2-40B4-BE49-F238E27FC236}">
                <a16:creationId xmlns:a16="http://schemas.microsoft.com/office/drawing/2014/main" id="{3E65BABC-1116-08D9-1B59-80AA5C2F4815}"/>
              </a:ext>
            </a:extLst>
          </p:cNvPr>
          <p:cNvGraphicFramePr>
            <a:graphicFrameLocks noGrp="1"/>
          </p:cNvGraphicFramePr>
          <p:nvPr>
            <p:ph idx="1"/>
            <p:extLst>
              <p:ext uri="{D42A27DB-BD31-4B8C-83A1-F6EECF244321}">
                <p14:modId xmlns:p14="http://schemas.microsoft.com/office/powerpoint/2010/main" val="88373957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1840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10" name="Straight Connector 4102">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4111" name="Rectangle 410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9BD4E32-472B-EA47-EC93-8AE881522EC9}"/>
              </a:ext>
            </a:extLst>
          </p:cNvPr>
          <p:cNvSpPr>
            <a:spLocks noGrp="1"/>
          </p:cNvSpPr>
          <p:nvPr>
            <p:ph type="title"/>
          </p:nvPr>
        </p:nvSpPr>
        <p:spPr>
          <a:xfrm>
            <a:off x="6412091" y="501651"/>
            <a:ext cx="4395340" cy="1716255"/>
          </a:xfrm>
        </p:spPr>
        <p:txBody>
          <a:bodyPr vert="horz" lIns="91440" tIns="45720" rIns="91440" bIns="45720" rtlCol="0" anchor="b">
            <a:normAutofit/>
          </a:bodyPr>
          <a:lstStyle/>
          <a:p>
            <a:r>
              <a:rPr lang="en-US" sz="4600" kern="1200" dirty="0">
                <a:solidFill>
                  <a:schemeClr val="tx1"/>
                </a:solidFill>
                <a:latin typeface="+mj-lt"/>
                <a:ea typeface="+mj-ea"/>
                <a:cs typeface="+mj-cs"/>
              </a:rPr>
              <a:t>Biographies of things</a:t>
            </a:r>
          </a:p>
        </p:txBody>
      </p:sp>
      <p:sp>
        <p:nvSpPr>
          <p:cNvPr id="4112" name="Rectangle 410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RICORDANDO I THE BLUES BROTHERS - Il Popolano">
            <a:extLst>
              <a:ext uri="{FF2B5EF4-FFF2-40B4-BE49-F238E27FC236}">
                <a16:creationId xmlns:a16="http://schemas.microsoft.com/office/drawing/2014/main" id="{47548030-ED45-93C7-F7D3-411AF118B7D5}"/>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1032" r="11032"/>
          <a:stretch>
            <a:fillRect/>
          </a:stretch>
        </p:blipFill>
        <p:spPr bwMode="auto">
          <a:xfrm>
            <a:off x="279143" y="1368785"/>
            <a:ext cx="5221625" cy="4120430"/>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testo 3">
            <a:extLst>
              <a:ext uri="{FF2B5EF4-FFF2-40B4-BE49-F238E27FC236}">
                <a16:creationId xmlns:a16="http://schemas.microsoft.com/office/drawing/2014/main" id="{EB9B9500-F929-A427-997C-7C314EAB91B1}"/>
              </a:ext>
            </a:extLst>
          </p:cNvPr>
          <p:cNvSpPr>
            <a:spLocks noGrp="1"/>
          </p:cNvSpPr>
          <p:nvPr>
            <p:ph type="body" sz="half" idx="2"/>
          </p:nvPr>
        </p:nvSpPr>
        <p:spPr>
          <a:xfrm>
            <a:off x="6392583" y="2645922"/>
            <a:ext cx="4434721" cy="3710427"/>
          </a:xfrm>
        </p:spPr>
        <p:txBody>
          <a:bodyPr vert="horz" lIns="91440" tIns="45720" rIns="91440" bIns="45720" rtlCol="0" anchor="t">
            <a:normAutofit/>
          </a:bodyPr>
          <a:lstStyle/>
          <a:p>
            <a:pPr indent="-228600">
              <a:buFont typeface="Arial" panose="020B0604020202020204" pitchFamily="34" charset="0"/>
              <a:buChar char="•"/>
            </a:pPr>
            <a:r>
              <a:rPr lang="it-IT" dirty="0"/>
              <a:t>Nel pensiero occidentale si è prodotta una polarità oppositive tra l’</a:t>
            </a:r>
            <a:r>
              <a:rPr lang="it-IT" dirty="0" err="1"/>
              <a:t>universe</a:t>
            </a:r>
            <a:r>
              <a:rPr lang="it-IT" dirty="0"/>
              <a:t> delle merci (omogenee) e l’universo delle persone (eterogenee). Delle indagini antropologiche mostrano come si producano delle sacralizzazioni delle cose trasformate in oggetti singolari, che non sono soggette a transazioni economiche perché senza valore, o con senza prezzo.</a:t>
            </a:r>
          </a:p>
          <a:p>
            <a:pPr indent="-228600">
              <a:buFont typeface="Arial" panose="020B0604020202020204" pitchFamily="34" charset="0"/>
              <a:buChar char="•"/>
            </a:pPr>
            <a:r>
              <a:rPr lang="it-IT" dirty="0"/>
              <a:t>Nel caso dell’Ascona, ad esempio, la biografia muta in seguito ad una sua </a:t>
            </a:r>
            <a:r>
              <a:rPr lang="it-IT" dirty="0" err="1"/>
              <a:t>ri</a:t>
            </a:r>
            <a:r>
              <a:rPr lang="it-IT" dirty="0"/>
              <a:t>-creazione cinematografica e alla convergenza di una particolare sensibilità giovanile e a una specifica metropoli. Questo testimonia che le merci sono classificate e riclassificate culturalmente: sono merci aperte, </a:t>
            </a:r>
            <a:r>
              <a:rPr lang="it-IT" i="1" dirty="0"/>
              <a:t>in fieri</a:t>
            </a:r>
            <a:r>
              <a:rPr lang="it-IT" dirty="0"/>
              <a:t>. </a:t>
            </a:r>
          </a:p>
        </p:txBody>
      </p:sp>
      <p:cxnSp>
        <p:nvCxnSpPr>
          <p:cNvPr id="4109" name="Straight Connector 410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458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F12621-0237-8EB4-4478-08B763A1CBC2}"/>
              </a:ext>
            </a:extLst>
          </p:cNvPr>
          <p:cNvSpPr>
            <a:spLocks noGrp="1"/>
          </p:cNvSpPr>
          <p:nvPr>
            <p:ph type="title"/>
          </p:nvPr>
        </p:nvSpPr>
        <p:spPr/>
        <p:txBody>
          <a:bodyPr/>
          <a:lstStyle/>
          <a:p>
            <a:r>
              <a:rPr lang="it-IT" dirty="0"/>
              <a:t>Le dimensioni visuali delle merci</a:t>
            </a:r>
          </a:p>
        </p:txBody>
      </p:sp>
      <p:sp>
        <p:nvSpPr>
          <p:cNvPr id="4" name="Segnaposto testo 3">
            <a:extLst>
              <a:ext uri="{FF2B5EF4-FFF2-40B4-BE49-F238E27FC236}">
                <a16:creationId xmlns:a16="http://schemas.microsoft.com/office/drawing/2014/main" id="{17CC2783-574A-969A-9F33-91C0F25E6725}"/>
              </a:ext>
            </a:extLst>
          </p:cNvPr>
          <p:cNvSpPr>
            <a:spLocks noGrp="1"/>
          </p:cNvSpPr>
          <p:nvPr>
            <p:ph type="body" sz="half" idx="2"/>
          </p:nvPr>
        </p:nvSpPr>
        <p:spPr/>
        <p:txBody>
          <a:bodyPr/>
          <a:lstStyle/>
          <a:p>
            <a:r>
              <a:rPr lang="it-IT" dirty="0"/>
              <a:t>Le merci estetizzate comunicano: non sono mute, ma parlano con lo stile (incorporato). Nelle merci contemporanee il lavoro vivo diviene sempre più marginale rispetto al processo di valorizzazione su basi </a:t>
            </a:r>
            <a:r>
              <a:rPr lang="it-IT" dirty="0" err="1"/>
              <a:t>tecnoinformatiche</a:t>
            </a:r>
            <a:endParaRPr lang="it-IT" dirty="0"/>
          </a:p>
        </p:txBody>
      </p:sp>
      <p:graphicFrame>
        <p:nvGraphicFramePr>
          <p:cNvPr id="6" name="Segnaposto immagine 2">
            <a:extLst>
              <a:ext uri="{FF2B5EF4-FFF2-40B4-BE49-F238E27FC236}">
                <a16:creationId xmlns:a16="http://schemas.microsoft.com/office/drawing/2014/main" id="{5C3AFD0B-837F-1F12-3FD3-C39AD89791D9}"/>
              </a:ext>
            </a:extLst>
          </p:cNvPr>
          <p:cNvGraphicFramePr/>
          <p:nvPr>
            <p:extLst>
              <p:ext uri="{D42A27DB-BD31-4B8C-83A1-F6EECF244321}">
                <p14:modId xmlns:p14="http://schemas.microsoft.com/office/powerpoint/2010/main" val="498956390"/>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4855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6" name="Straight Connector 21">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37" name="Rectangle 23">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1A12B8D-2511-7BCF-7E5F-C59C700F30DD}"/>
              </a:ext>
            </a:extLst>
          </p:cNvPr>
          <p:cNvSpPr>
            <a:spLocks noGrp="1"/>
          </p:cNvSpPr>
          <p:nvPr>
            <p:ph type="title"/>
          </p:nvPr>
        </p:nvSpPr>
        <p:spPr>
          <a:xfrm>
            <a:off x="6412091" y="501651"/>
            <a:ext cx="4395340" cy="1716255"/>
          </a:xfrm>
        </p:spPr>
        <p:txBody>
          <a:bodyPr vert="horz" lIns="91440" tIns="45720" rIns="91440" bIns="45720" rtlCol="0" anchor="b">
            <a:normAutofit/>
          </a:bodyPr>
          <a:lstStyle/>
          <a:p>
            <a:r>
              <a:rPr lang="en-US" sz="5400" kern="1200">
                <a:solidFill>
                  <a:schemeClr val="tx1"/>
                </a:solidFill>
                <a:latin typeface="+mj-lt"/>
                <a:ea typeface="+mj-ea"/>
                <a:cs typeface="+mj-cs"/>
              </a:rPr>
              <a:t>Soggettivizzare la merce</a:t>
            </a:r>
          </a:p>
        </p:txBody>
      </p:sp>
      <p:sp>
        <p:nvSpPr>
          <p:cNvPr id="38" name="Rectangle 25">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egnaposto contenuto 5" descr="Immagine che contiene testo, Veicolo terrestre, veicolo, ruota&#10;&#10;Descrizione generata automaticamente">
            <a:extLst>
              <a:ext uri="{FF2B5EF4-FFF2-40B4-BE49-F238E27FC236}">
                <a16:creationId xmlns:a16="http://schemas.microsoft.com/office/drawing/2014/main" id="{EF8D5C81-507F-5D41-2EFD-8C1004725DA3}"/>
              </a:ext>
            </a:extLst>
          </p:cNvPr>
          <p:cNvPicPr>
            <a:picLocks noGrp="1" noChangeAspect="1"/>
          </p:cNvPicPr>
          <p:nvPr>
            <p:ph idx="1"/>
          </p:nvPr>
        </p:nvPicPr>
        <p:blipFill>
          <a:blip r:embed="rId2"/>
          <a:stretch>
            <a:fillRect/>
          </a:stretch>
        </p:blipFill>
        <p:spPr>
          <a:xfrm>
            <a:off x="581956" y="299509"/>
            <a:ext cx="4615999" cy="6258983"/>
          </a:xfrm>
          <a:prstGeom prst="rect">
            <a:avLst/>
          </a:prstGeom>
        </p:spPr>
      </p:pic>
      <p:sp>
        <p:nvSpPr>
          <p:cNvPr id="4" name="Segnaposto testo 3">
            <a:extLst>
              <a:ext uri="{FF2B5EF4-FFF2-40B4-BE49-F238E27FC236}">
                <a16:creationId xmlns:a16="http://schemas.microsoft.com/office/drawing/2014/main" id="{00028BE1-2C21-AA5E-6227-EB48B9AD1C06}"/>
              </a:ext>
            </a:extLst>
          </p:cNvPr>
          <p:cNvSpPr>
            <a:spLocks noGrp="1"/>
          </p:cNvSpPr>
          <p:nvPr>
            <p:ph type="body" sz="half" idx="2"/>
          </p:nvPr>
        </p:nvSpPr>
        <p:spPr>
          <a:xfrm>
            <a:off x="6392583" y="2645922"/>
            <a:ext cx="4434721" cy="3710427"/>
          </a:xfrm>
        </p:spPr>
        <p:txBody>
          <a:bodyPr vert="horz" lIns="91440" tIns="45720" rIns="91440" bIns="45720" rtlCol="0" anchor="t">
            <a:normAutofit/>
          </a:bodyPr>
          <a:lstStyle/>
          <a:p>
            <a:pPr indent="-228600">
              <a:buFont typeface="Arial" panose="020B0604020202020204" pitchFamily="34" charset="0"/>
              <a:buChar char="•"/>
            </a:pPr>
            <a:r>
              <a:rPr lang="en-US" sz="1800"/>
              <a:t>La merce-auto è merce-visual, con una sua vita, un corpo e un’anima: una biografia. Il racconto visuale è il suo valore. Il mondo umano, al contrario, è segmentato in tipologie di acquirente, classificato come cosa (che sente).</a:t>
            </a:r>
          </a:p>
        </p:txBody>
      </p:sp>
      <p:cxnSp>
        <p:nvCxnSpPr>
          <p:cNvPr id="39" name="Straight Connector 2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837015"/>
      </p:ext>
    </p:extLst>
  </p:cSld>
  <p:clrMapOvr>
    <a:masterClrMapping/>
  </p:clrMapOvr>
</p:sld>
</file>

<file path=ppt/theme/theme1.xml><?xml version="1.0" encoding="utf-8"?>
<a:theme xmlns:a="http://schemas.openxmlformats.org/drawingml/2006/main" name="GradientVTI">
  <a:themeElements>
    <a:clrScheme name="Office">
      <a:dk1>
        <a:srgbClr val="000000"/>
      </a:dk1>
      <a:lt1>
        <a:srgbClr val="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docProps/app.xml><?xml version="1.0" encoding="utf-8"?>
<Properties xmlns="http://schemas.openxmlformats.org/officeDocument/2006/extended-properties" xmlns:vt="http://schemas.openxmlformats.org/officeDocument/2006/docPropsVTypes">
  <Template>McLuhan 23</Template>
  <TotalTime>1604</TotalTime>
  <Words>4248</Words>
  <Application>Microsoft Macintosh PowerPoint</Application>
  <PresentationFormat>Widescreen</PresentationFormat>
  <Paragraphs>116</Paragraphs>
  <Slides>30</Slides>
  <Notes>0</Notes>
  <HiddenSlides>0</HiddenSlides>
  <MMClips>3</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30</vt:i4>
      </vt:variant>
    </vt:vector>
  </HeadingPairs>
  <TitlesOfParts>
    <vt:vector size="34" baseType="lpstr">
      <vt:lpstr>Arial</vt:lpstr>
      <vt:lpstr>Gill Sans Nova</vt:lpstr>
      <vt:lpstr>Univers</vt:lpstr>
      <vt:lpstr>GradientVTI</vt:lpstr>
      <vt:lpstr>Abecedario del consumo</vt:lpstr>
      <vt:lpstr>Parigi, capitale del XIX secolo</vt:lpstr>
      <vt:lpstr>Merci</vt:lpstr>
      <vt:lpstr>Alessi is more</vt:lpstr>
      <vt:lpstr>Virginio Villoresi  </vt:lpstr>
      <vt:lpstr>MERCI</vt:lpstr>
      <vt:lpstr>Biographies of things</vt:lpstr>
      <vt:lpstr>Le dimensioni visuali delle merci</vt:lpstr>
      <vt:lpstr>Soggettivizzare la merce</vt:lpstr>
      <vt:lpstr>La novità</vt:lpstr>
      <vt:lpstr>Il mondo delle merci e la confusione tra mappa e territorio</vt:lpstr>
      <vt:lpstr>I passages</vt:lpstr>
      <vt:lpstr>L ’intérieur e il collezzionista</vt:lpstr>
      <vt:lpstr>Il collezionista</vt:lpstr>
      <vt:lpstr>Colin Campbell</vt:lpstr>
      <vt:lpstr>Apologia del consumo</vt:lpstr>
      <vt:lpstr>  The Craft Consumer</vt:lpstr>
      <vt:lpstr>Il consumo produttivo</vt:lpstr>
      <vt:lpstr>Le grandi esposizioni universali</vt:lpstr>
      <vt:lpstr>Quotidianità</vt:lpstr>
      <vt:lpstr>La vertigine della realtà</vt:lpstr>
      <vt:lpstr>Come rivolvere il conflitto tra edonismo e operosità?</vt:lpstr>
      <vt:lpstr>Abbondanza e spreco</vt:lpstr>
      <vt:lpstr>LA LOGICA DEL CONSUMO</vt:lpstr>
      <vt:lpstr>Moda</vt:lpstr>
      <vt:lpstr>Moda</vt:lpstr>
      <vt:lpstr>Presentazione standard di PowerPoint</vt:lpstr>
      <vt:lpstr>ACCELERATORI ARTIFICIALI (?)</vt:lpstr>
      <vt:lpstr>Le grandi esposizioni universali e Grandville</vt:lpstr>
      <vt:lpstr>SEDUZIONE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Abecedario del consumo</dc:title>
  <dc:creator>TITO VAGNI</dc:creator>
  <cp:lastModifiedBy>TITO VAGNI</cp:lastModifiedBy>
  <cp:revision>37</cp:revision>
  <dcterms:created xsi:type="dcterms:W3CDTF">2023-10-29T07:26:59Z</dcterms:created>
  <dcterms:modified xsi:type="dcterms:W3CDTF">2023-11-25T17:33:13Z</dcterms:modified>
</cp:coreProperties>
</file>