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notesMasterIdLst>
    <p:notesMasterId r:id="rId26"/>
  </p:notesMasterIdLst>
  <p:sldIdLst>
    <p:sldId id="466" r:id="rId3"/>
    <p:sldId id="467" r:id="rId4"/>
    <p:sldId id="468" r:id="rId5"/>
    <p:sldId id="469" r:id="rId6"/>
    <p:sldId id="470" r:id="rId7"/>
    <p:sldId id="471" r:id="rId8"/>
    <p:sldId id="472" r:id="rId9"/>
    <p:sldId id="473" r:id="rId10"/>
    <p:sldId id="474" r:id="rId11"/>
    <p:sldId id="475" r:id="rId12"/>
    <p:sldId id="476" r:id="rId13"/>
    <p:sldId id="477" r:id="rId14"/>
    <p:sldId id="478" r:id="rId15"/>
    <p:sldId id="479" r:id="rId16"/>
    <p:sldId id="480" r:id="rId17"/>
    <p:sldId id="481" r:id="rId18"/>
    <p:sldId id="482" r:id="rId19"/>
    <p:sldId id="308" r:id="rId20"/>
    <p:sldId id="309" r:id="rId21"/>
    <p:sldId id="317" r:id="rId22"/>
    <p:sldId id="483" r:id="rId23"/>
    <p:sldId id="312" r:id="rId24"/>
    <p:sldId id="484"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sU+Ceh3yUV6rPmiDcYyQ==" hashData="O0Ray20EQN8spIYNzODSUH2DlVYh+omz91vDBKUhvUj2sWZLRae3XR1NKVzeBrujlnsb1mlLQdj3Ir71vdOQj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154"/>
  </p:normalViewPr>
  <p:slideViewPr>
    <p:cSldViewPr snapToGrid="0">
      <p:cViewPr varScale="1">
        <p:scale>
          <a:sx n="122" d="100"/>
          <a:sy n="122" d="100"/>
        </p:scale>
        <p:origin x="14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1E913C-FD6F-45EB-B6F5-2323C6043AE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EC03641B-3E5E-45F1-9DC4-875AD1730198}">
      <dgm:prSet/>
      <dgm:spPr/>
      <dgm:t>
        <a:bodyPr/>
        <a:lstStyle/>
        <a:p>
          <a:r>
            <a:rPr lang="it-IT"/>
            <a:t>Produzione del messaggio </a:t>
          </a:r>
          <a:r>
            <a:rPr lang="it-IT" b="1"/>
            <a:t>autogenerata</a:t>
          </a:r>
          <a:endParaRPr lang="en-US"/>
        </a:p>
      </dgm:t>
    </dgm:pt>
    <dgm:pt modelId="{A89E7AAA-6CB8-462E-A59A-4F6191471AEE}" type="parTrans" cxnId="{5F928D7B-A3A3-4F15-BA9E-FD0271FEF5AA}">
      <dgm:prSet/>
      <dgm:spPr/>
      <dgm:t>
        <a:bodyPr/>
        <a:lstStyle/>
        <a:p>
          <a:endParaRPr lang="en-US"/>
        </a:p>
      </dgm:t>
    </dgm:pt>
    <dgm:pt modelId="{A330A68D-51C6-408E-938C-007A2FDCED2D}" type="sibTrans" cxnId="{5F928D7B-A3A3-4F15-BA9E-FD0271FEF5AA}">
      <dgm:prSet/>
      <dgm:spPr/>
      <dgm:t>
        <a:bodyPr/>
        <a:lstStyle/>
        <a:p>
          <a:endParaRPr lang="en-US"/>
        </a:p>
      </dgm:t>
    </dgm:pt>
    <dgm:pt modelId="{84097BE9-EC57-4E45-9E10-E2F58987784C}">
      <dgm:prSet/>
      <dgm:spPr/>
      <dgm:t>
        <a:bodyPr/>
        <a:lstStyle/>
        <a:p>
          <a:r>
            <a:rPr lang="it-IT"/>
            <a:t>Definizione dei potenziali destinatari </a:t>
          </a:r>
          <a:r>
            <a:rPr lang="it-IT" b="1"/>
            <a:t>autodiretta</a:t>
          </a:r>
          <a:endParaRPr lang="en-US"/>
        </a:p>
      </dgm:t>
    </dgm:pt>
    <dgm:pt modelId="{AA79158F-18EA-4671-85A9-CC5D5ADA4932}" type="parTrans" cxnId="{2E4B90BE-CE24-45EB-990F-285801BE1E00}">
      <dgm:prSet/>
      <dgm:spPr/>
      <dgm:t>
        <a:bodyPr/>
        <a:lstStyle/>
        <a:p>
          <a:endParaRPr lang="en-US"/>
        </a:p>
      </dgm:t>
    </dgm:pt>
    <dgm:pt modelId="{CBA6486D-68B0-4BA6-B527-AE8A9C9777D6}" type="sibTrans" cxnId="{2E4B90BE-CE24-45EB-990F-285801BE1E00}">
      <dgm:prSet/>
      <dgm:spPr/>
      <dgm:t>
        <a:bodyPr/>
        <a:lstStyle/>
        <a:p>
          <a:endParaRPr lang="en-US"/>
        </a:p>
      </dgm:t>
    </dgm:pt>
    <dgm:pt modelId="{98947AEB-4812-4486-843B-108241251F2C}">
      <dgm:prSet/>
      <dgm:spPr/>
      <dgm:t>
        <a:bodyPr/>
        <a:lstStyle/>
        <a:p>
          <a:r>
            <a:rPr lang="it-IT"/>
            <a:t>Il reperimento dei contenuti è </a:t>
          </a:r>
          <a:r>
            <a:rPr lang="it-IT" b="1"/>
            <a:t>autoselezionato</a:t>
          </a:r>
          <a:endParaRPr lang="en-US"/>
        </a:p>
      </dgm:t>
    </dgm:pt>
    <dgm:pt modelId="{6F796CAA-38F6-4A26-8AB0-C72CC906ED6A}" type="parTrans" cxnId="{70B2CA22-8F39-4EBB-B1F6-FEED4CBB9A08}">
      <dgm:prSet/>
      <dgm:spPr/>
      <dgm:t>
        <a:bodyPr/>
        <a:lstStyle/>
        <a:p>
          <a:endParaRPr lang="en-US"/>
        </a:p>
      </dgm:t>
    </dgm:pt>
    <dgm:pt modelId="{14241B15-5A40-45BC-8F44-40B3CBB641E3}" type="sibTrans" cxnId="{70B2CA22-8F39-4EBB-B1F6-FEED4CBB9A08}">
      <dgm:prSet/>
      <dgm:spPr/>
      <dgm:t>
        <a:bodyPr/>
        <a:lstStyle/>
        <a:p>
          <a:endParaRPr lang="en-US"/>
        </a:p>
      </dgm:t>
    </dgm:pt>
    <dgm:pt modelId="{3A55F08A-7CD0-9545-A3C6-9FE74AB52C1D}" type="pres">
      <dgm:prSet presAssocID="{081E913C-FD6F-45EB-B6F5-2323C6043AE7}" presName="outerComposite" presStyleCnt="0">
        <dgm:presLayoutVars>
          <dgm:chMax val="5"/>
          <dgm:dir/>
          <dgm:resizeHandles val="exact"/>
        </dgm:presLayoutVars>
      </dgm:prSet>
      <dgm:spPr/>
    </dgm:pt>
    <dgm:pt modelId="{3ED3DEC6-FCE7-5446-B8DB-19EF1A8C1EEF}" type="pres">
      <dgm:prSet presAssocID="{081E913C-FD6F-45EB-B6F5-2323C6043AE7}" presName="dummyMaxCanvas" presStyleCnt="0">
        <dgm:presLayoutVars/>
      </dgm:prSet>
      <dgm:spPr/>
    </dgm:pt>
    <dgm:pt modelId="{170159BF-AD19-F141-9540-5EBBBCF23785}" type="pres">
      <dgm:prSet presAssocID="{081E913C-FD6F-45EB-B6F5-2323C6043AE7}" presName="ThreeNodes_1" presStyleLbl="node1" presStyleIdx="0" presStyleCnt="3">
        <dgm:presLayoutVars>
          <dgm:bulletEnabled val="1"/>
        </dgm:presLayoutVars>
      </dgm:prSet>
      <dgm:spPr/>
    </dgm:pt>
    <dgm:pt modelId="{CCA65CC0-A1BD-834A-A7F0-B23546C4236B}" type="pres">
      <dgm:prSet presAssocID="{081E913C-FD6F-45EB-B6F5-2323C6043AE7}" presName="ThreeNodes_2" presStyleLbl="node1" presStyleIdx="1" presStyleCnt="3">
        <dgm:presLayoutVars>
          <dgm:bulletEnabled val="1"/>
        </dgm:presLayoutVars>
      </dgm:prSet>
      <dgm:spPr/>
    </dgm:pt>
    <dgm:pt modelId="{0A7FCFD2-7615-8A43-8766-643971F88F28}" type="pres">
      <dgm:prSet presAssocID="{081E913C-FD6F-45EB-B6F5-2323C6043AE7}" presName="ThreeNodes_3" presStyleLbl="node1" presStyleIdx="2" presStyleCnt="3">
        <dgm:presLayoutVars>
          <dgm:bulletEnabled val="1"/>
        </dgm:presLayoutVars>
      </dgm:prSet>
      <dgm:spPr/>
    </dgm:pt>
    <dgm:pt modelId="{52B2962F-75F1-0D40-AC82-AD21B36A8FA5}" type="pres">
      <dgm:prSet presAssocID="{081E913C-FD6F-45EB-B6F5-2323C6043AE7}" presName="ThreeConn_1-2" presStyleLbl="fgAccFollowNode1" presStyleIdx="0" presStyleCnt="2">
        <dgm:presLayoutVars>
          <dgm:bulletEnabled val="1"/>
        </dgm:presLayoutVars>
      </dgm:prSet>
      <dgm:spPr/>
    </dgm:pt>
    <dgm:pt modelId="{B80EB7C5-C505-894D-9D9D-14918325C6D6}" type="pres">
      <dgm:prSet presAssocID="{081E913C-FD6F-45EB-B6F5-2323C6043AE7}" presName="ThreeConn_2-3" presStyleLbl="fgAccFollowNode1" presStyleIdx="1" presStyleCnt="2">
        <dgm:presLayoutVars>
          <dgm:bulletEnabled val="1"/>
        </dgm:presLayoutVars>
      </dgm:prSet>
      <dgm:spPr/>
    </dgm:pt>
    <dgm:pt modelId="{EECBBD05-A281-3C49-BA17-D006631C0523}" type="pres">
      <dgm:prSet presAssocID="{081E913C-FD6F-45EB-B6F5-2323C6043AE7}" presName="ThreeNodes_1_text" presStyleLbl="node1" presStyleIdx="2" presStyleCnt="3">
        <dgm:presLayoutVars>
          <dgm:bulletEnabled val="1"/>
        </dgm:presLayoutVars>
      </dgm:prSet>
      <dgm:spPr/>
    </dgm:pt>
    <dgm:pt modelId="{BF00987D-3B3F-F844-93E6-40E1BABED130}" type="pres">
      <dgm:prSet presAssocID="{081E913C-FD6F-45EB-B6F5-2323C6043AE7}" presName="ThreeNodes_2_text" presStyleLbl="node1" presStyleIdx="2" presStyleCnt="3">
        <dgm:presLayoutVars>
          <dgm:bulletEnabled val="1"/>
        </dgm:presLayoutVars>
      </dgm:prSet>
      <dgm:spPr/>
    </dgm:pt>
    <dgm:pt modelId="{05117F08-6106-A44E-92FC-86135365C3BD}" type="pres">
      <dgm:prSet presAssocID="{081E913C-FD6F-45EB-B6F5-2323C6043AE7}" presName="ThreeNodes_3_text" presStyleLbl="node1" presStyleIdx="2" presStyleCnt="3">
        <dgm:presLayoutVars>
          <dgm:bulletEnabled val="1"/>
        </dgm:presLayoutVars>
      </dgm:prSet>
      <dgm:spPr/>
    </dgm:pt>
  </dgm:ptLst>
  <dgm:cxnLst>
    <dgm:cxn modelId="{EE569205-87F2-F648-996D-68C5C2B66AA4}" type="presOf" srcId="{081E913C-FD6F-45EB-B6F5-2323C6043AE7}" destId="{3A55F08A-7CD0-9545-A3C6-9FE74AB52C1D}" srcOrd="0" destOrd="0" presId="urn:microsoft.com/office/officeart/2005/8/layout/vProcess5"/>
    <dgm:cxn modelId="{EA34B10E-B43A-B349-8928-B905A60FE225}" type="presOf" srcId="{A330A68D-51C6-408E-938C-007A2FDCED2D}" destId="{52B2962F-75F1-0D40-AC82-AD21B36A8FA5}" srcOrd="0" destOrd="0" presId="urn:microsoft.com/office/officeart/2005/8/layout/vProcess5"/>
    <dgm:cxn modelId="{70B2CA22-8F39-4EBB-B1F6-FEED4CBB9A08}" srcId="{081E913C-FD6F-45EB-B6F5-2323C6043AE7}" destId="{98947AEB-4812-4486-843B-108241251F2C}" srcOrd="2" destOrd="0" parTransId="{6F796CAA-38F6-4A26-8AB0-C72CC906ED6A}" sibTransId="{14241B15-5A40-45BC-8F44-40B3CBB641E3}"/>
    <dgm:cxn modelId="{6F8B803C-CC18-DA48-A59A-7999E46619FA}" type="presOf" srcId="{98947AEB-4812-4486-843B-108241251F2C}" destId="{0A7FCFD2-7615-8A43-8766-643971F88F28}" srcOrd="0" destOrd="0" presId="urn:microsoft.com/office/officeart/2005/8/layout/vProcess5"/>
    <dgm:cxn modelId="{5AF7BF4E-2CDE-844F-9F02-8B426E0109DE}" type="presOf" srcId="{84097BE9-EC57-4E45-9E10-E2F58987784C}" destId="{BF00987D-3B3F-F844-93E6-40E1BABED130}" srcOrd="1" destOrd="0" presId="urn:microsoft.com/office/officeart/2005/8/layout/vProcess5"/>
    <dgm:cxn modelId="{5F928D7B-A3A3-4F15-BA9E-FD0271FEF5AA}" srcId="{081E913C-FD6F-45EB-B6F5-2323C6043AE7}" destId="{EC03641B-3E5E-45F1-9DC4-875AD1730198}" srcOrd="0" destOrd="0" parTransId="{A89E7AAA-6CB8-462E-A59A-4F6191471AEE}" sibTransId="{A330A68D-51C6-408E-938C-007A2FDCED2D}"/>
    <dgm:cxn modelId="{0A33B67E-CF70-3840-8D5B-E723AE2CB29D}" type="presOf" srcId="{EC03641B-3E5E-45F1-9DC4-875AD1730198}" destId="{170159BF-AD19-F141-9540-5EBBBCF23785}" srcOrd="0" destOrd="0" presId="urn:microsoft.com/office/officeart/2005/8/layout/vProcess5"/>
    <dgm:cxn modelId="{2CC12191-412B-6C4F-99AD-A33B222FF1E3}" type="presOf" srcId="{84097BE9-EC57-4E45-9E10-E2F58987784C}" destId="{CCA65CC0-A1BD-834A-A7F0-B23546C4236B}" srcOrd="0" destOrd="0" presId="urn:microsoft.com/office/officeart/2005/8/layout/vProcess5"/>
    <dgm:cxn modelId="{26EEEDBB-9775-DF47-AAC6-66AB75F1EED8}" type="presOf" srcId="{98947AEB-4812-4486-843B-108241251F2C}" destId="{05117F08-6106-A44E-92FC-86135365C3BD}" srcOrd="1" destOrd="0" presId="urn:microsoft.com/office/officeart/2005/8/layout/vProcess5"/>
    <dgm:cxn modelId="{2E4B90BE-CE24-45EB-990F-285801BE1E00}" srcId="{081E913C-FD6F-45EB-B6F5-2323C6043AE7}" destId="{84097BE9-EC57-4E45-9E10-E2F58987784C}" srcOrd="1" destOrd="0" parTransId="{AA79158F-18EA-4671-85A9-CC5D5ADA4932}" sibTransId="{CBA6486D-68B0-4BA6-B527-AE8A9C9777D6}"/>
    <dgm:cxn modelId="{0DCE19D9-63FF-4849-BF73-A57F17CAE343}" type="presOf" srcId="{CBA6486D-68B0-4BA6-B527-AE8A9C9777D6}" destId="{B80EB7C5-C505-894D-9D9D-14918325C6D6}" srcOrd="0" destOrd="0" presId="urn:microsoft.com/office/officeart/2005/8/layout/vProcess5"/>
    <dgm:cxn modelId="{96E182FB-34B5-CB46-B7F2-B0609D010699}" type="presOf" srcId="{EC03641B-3E5E-45F1-9DC4-875AD1730198}" destId="{EECBBD05-A281-3C49-BA17-D006631C0523}" srcOrd="1" destOrd="0" presId="urn:microsoft.com/office/officeart/2005/8/layout/vProcess5"/>
    <dgm:cxn modelId="{27A41A21-9DC6-FC42-B78F-67826BBDF1F9}" type="presParOf" srcId="{3A55F08A-7CD0-9545-A3C6-9FE74AB52C1D}" destId="{3ED3DEC6-FCE7-5446-B8DB-19EF1A8C1EEF}" srcOrd="0" destOrd="0" presId="urn:microsoft.com/office/officeart/2005/8/layout/vProcess5"/>
    <dgm:cxn modelId="{BF4F462D-E97F-BC4A-A05F-5669A23194C8}" type="presParOf" srcId="{3A55F08A-7CD0-9545-A3C6-9FE74AB52C1D}" destId="{170159BF-AD19-F141-9540-5EBBBCF23785}" srcOrd="1" destOrd="0" presId="urn:microsoft.com/office/officeart/2005/8/layout/vProcess5"/>
    <dgm:cxn modelId="{0607A546-5E7A-4945-82C9-805704A3916F}" type="presParOf" srcId="{3A55F08A-7CD0-9545-A3C6-9FE74AB52C1D}" destId="{CCA65CC0-A1BD-834A-A7F0-B23546C4236B}" srcOrd="2" destOrd="0" presId="urn:microsoft.com/office/officeart/2005/8/layout/vProcess5"/>
    <dgm:cxn modelId="{7263596E-9EA7-7C46-8EA1-17C1C04B47D9}" type="presParOf" srcId="{3A55F08A-7CD0-9545-A3C6-9FE74AB52C1D}" destId="{0A7FCFD2-7615-8A43-8766-643971F88F28}" srcOrd="3" destOrd="0" presId="urn:microsoft.com/office/officeart/2005/8/layout/vProcess5"/>
    <dgm:cxn modelId="{EDD77085-2DBA-0D4C-A438-9B17D58365B5}" type="presParOf" srcId="{3A55F08A-7CD0-9545-A3C6-9FE74AB52C1D}" destId="{52B2962F-75F1-0D40-AC82-AD21B36A8FA5}" srcOrd="4" destOrd="0" presId="urn:microsoft.com/office/officeart/2005/8/layout/vProcess5"/>
    <dgm:cxn modelId="{74B5CBF2-1C53-D440-987A-7DB4CCFB0D8E}" type="presParOf" srcId="{3A55F08A-7CD0-9545-A3C6-9FE74AB52C1D}" destId="{B80EB7C5-C505-894D-9D9D-14918325C6D6}" srcOrd="5" destOrd="0" presId="urn:microsoft.com/office/officeart/2005/8/layout/vProcess5"/>
    <dgm:cxn modelId="{AE09E0C7-5365-9348-ADF0-F7ECD971D697}" type="presParOf" srcId="{3A55F08A-7CD0-9545-A3C6-9FE74AB52C1D}" destId="{EECBBD05-A281-3C49-BA17-D006631C0523}" srcOrd="6" destOrd="0" presId="urn:microsoft.com/office/officeart/2005/8/layout/vProcess5"/>
    <dgm:cxn modelId="{57A40650-2DB7-D34F-822C-1353309C21CA}" type="presParOf" srcId="{3A55F08A-7CD0-9545-A3C6-9FE74AB52C1D}" destId="{BF00987D-3B3F-F844-93E6-40E1BABED130}" srcOrd="7" destOrd="0" presId="urn:microsoft.com/office/officeart/2005/8/layout/vProcess5"/>
    <dgm:cxn modelId="{37F9753A-B8D7-1E45-8E9F-D253C935033E}" type="presParOf" srcId="{3A55F08A-7CD0-9545-A3C6-9FE74AB52C1D}" destId="{05117F08-6106-A44E-92FC-86135365C3B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C7291-9F22-4B08-AA68-0F5D3C83A9BE}"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B0C3E36E-6826-40FB-A7EB-F99D48006CAD}">
      <dgm:prSet/>
      <dgm:spPr/>
      <dgm:t>
        <a:bodyPr/>
        <a:lstStyle/>
        <a:p>
          <a:r>
            <a:rPr lang="it-IT" dirty="0"/>
            <a:t>«Il consumo della cultura di massa si inscrive in gran parte nello svago moderno, nel loisir, che non è soltanto l’accesso democratico ad un tempo libero privilegio sinora delle classi dominanti, ma è il frutto dell’organizzazione stessa del lavoro burocratico e industriale» (</a:t>
          </a:r>
          <a:r>
            <a:rPr lang="it-IT" dirty="0" err="1"/>
            <a:t>Morin</a:t>
          </a:r>
          <a:r>
            <a:rPr lang="it-IT" dirty="0"/>
            <a:t>, 2005, p. 95).</a:t>
          </a:r>
          <a:endParaRPr lang="en-US" dirty="0"/>
        </a:p>
      </dgm:t>
    </dgm:pt>
    <dgm:pt modelId="{B1ACC742-8B19-4FBA-849C-2E343E1CBD1E}" type="parTrans" cxnId="{78B100A1-DFD9-4E2B-83C9-2C08B6FF1BC3}">
      <dgm:prSet/>
      <dgm:spPr/>
      <dgm:t>
        <a:bodyPr/>
        <a:lstStyle/>
        <a:p>
          <a:endParaRPr lang="en-US"/>
        </a:p>
      </dgm:t>
    </dgm:pt>
    <dgm:pt modelId="{0E5809E0-DBD2-47F0-9628-5FCE41150F8F}" type="sibTrans" cxnId="{78B100A1-DFD9-4E2B-83C9-2C08B6FF1BC3}">
      <dgm:prSet/>
      <dgm:spPr/>
      <dgm:t>
        <a:bodyPr/>
        <a:lstStyle/>
        <a:p>
          <a:endParaRPr lang="en-US"/>
        </a:p>
      </dgm:t>
    </dgm:pt>
    <dgm:pt modelId="{B85CF60D-7BB6-4CFE-B500-2EA24AA61E75}">
      <dgm:prSet/>
      <dgm:spPr/>
      <dgm:t>
        <a:bodyPr/>
        <a:lstStyle/>
        <a:p>
          <a:r>
            <a:rPr lang="it-IT" dirty="0"/>
            <a:t>«La convergenza rappresenta un cambiamento culturale, dal momento che i consumatori sono stimolati a ricercare nuove informazioni e attivare connessioni tra contenuti mediatici differenti. Questo libro tratta del lavoro – e del gioco – che gli spettatori mettono in opera nel nuovo sistema dei media»</a:t>
          </a:r>
        </a:p>
        <a:p>
          <a:r>
            <a:rPr lang="it-IT" dirty="0"/>
            <a:t> (Jenkins, 2008, p. XXV).</a:t>
          </a:r>
          <a:endParaRPr lang="en-US" dirty="0"/>
        </a:p>
      </dgm:t>
    </dgm:pt>
    <dgm:pt modelId="{472B9FBC-1298-40B0-8E0D-1ED4C596C11E}" type="parTrans" cxnId="{E0CE0552-C26D-430F-A775-459CB74E7648}">
      <dgm:prSet/>
      <dgm:spPr/>
      <dgm:t>
        <a:bodyPr/>
        <a:lstStyle/>
        <a:p>
          <a:endParaRPr lang="en-US"/>
        </a:p>
      </dgm:t>
    </dgm:pt>
    <dgm:pt modelId="{A79BBFC1-9F9C-4D99-8570-C2A78BE1E79A}" type="sibTrans" cxnId="{E0CE0552-C26D-430F-A775-459CB74E7648}">
      <dgm:prSet/>
      <dgm:spPr/>
      <dgm:t>
        <a:bodyPr/>
        <a:lstStyle/>
        <a:p>
          <a:endParaRPr lang="en-US"/>
        </a:p>
      </dgm:t>
    </dgm:pt>
    <dgm:pt modelId="{B9C0D5ED-CFEB-6945-8E4B-844DE0F99752}" type="pres">
      <dgm:prSet presAssocID="{0D5C7291-9F22-4B08-AA68-0F5D3C83A9BE}" presName="Name0" presStyleCnt="0">
        <dgm:presLayoutVars>
          <dgm:dir/>
          <dgm:resizeHandles val="exact"/>
        </dgm:presLayoutVars>
      </dgm:prSet>
      <dgm:spPr/>
    </dgm:pt>
    <dgm:pt modelId="{302AF1D5-757E-4F4E-81FA-785AFA08F602}" type="pres">
      <dgm:prSet presAssocID="{B0C3E36E-6826-40FB-A7EB-F99D48006CAD}" presName="node" presStyleLbl="node1" presStyleIdx="0" presStyleCnt="2">
        <dgm:presLayoutVars>
          <dgm:bulletEnabled val="1"/>
        </dgm:presLayoutVars>
      </dgm:prSet>
      <dgm:spPr/>
    </dgm:pt>
    <dgm:pt modelId="{00500EBE-F8C6-0646-A8E1-4FCF30887717}" type="pres">
      <dgm:prSet presAssocID="{0E5809E0-DBD2-47F0-9628-5FCE41150F8F}" presName="sibTrans" presStyleLbl="sibTrans2D1" presStyleIdx="0" presStyleCnt="1"/>
      <dgm:spPr/>
    </dgm:pt>
    <dgm:pt modelId="{9DDBCC64-75A2-F943-BB78-CE21E40C88E1}" type="pres">
      <dgm:prSet presAssocID="{0E5809E0-DBD2-47F0-9628-5FCE41150F8F}" presName="connectorText" presStyleLbl="sibTrans2D1" presStyleIdx="0" presStyleCnt="1"/>
      <dgm:spPr/>
    </dgm:pt>
    <dgm:pt modelId="{4D612658-9A00-2C42-ADCD-E5A697129C3F}" type="pres">
      <dgm:prSet presAssocID="{B85CF60D-7BB6-4CFE-B500-2EA24AA61E75}" presName="node" presStyleLbl="node1" presStyleIdx="1" presStyleCnt="2">
        <dgm:presLayoutVars>
          <dgm:bulletEnabled val="1"/>
        </dgm:presLayoutVars>
      </dgm:prSet>
      <dgm:spPr/>
    </dgm:pt>
  </dgm:ptLst>
  <dgm:cxnLst>
    <dgm:cxn modelId="{1D01EE39-7EB2-3942-8DB8-779D0885DAAA}" type="presOf" srcId="{0E5809E0-DBD2-47F0-9628-5FCE41150F8F}" destId="{9DDBCC64-75A2-F943-BB78-CE21E40C88E1}" srcOrd="1" destOrd="0" presId="urn:microsoft.com/office/officeart/2005/8/layout/process1"/>
    <dgm:cxn modelId="{E0CE0552-C26D-430F-A775-459CB74E7648}" srcId="{0D5C7291-9F22-4B08-AA68-0F5D3C83A9BE}" destId="{B85CF60D-7BB6-4CFE-B500-2EA24AA61E75}" srcOrd="1" destOrd="0" parTransId="{472B9FBC-1298-40B0-8E0D-1ED4C596C11E}" sibTransId="{A79BBFC1-9F9C-4D99-8570-C2A78BE1E79A}"/>
    <dgm:cxn modelId="{4E1A757B-B418-AB4C-B037-5BDA116DF66E}" type="presOf" srcId="{B0C3E36E-6826-40FB-A7EB-F99D48006CAD}" destId="{302AF1D5-757E-4F4E-81FA-785AFA08F602}" srcOrd="0" destOrd="0" presId="urn:microsoft.com/office/officeart/2005/8/layout/process1"/>
    <dgm:cxn modelId="{1FF9FE7C-C08B-2D47-8DBA-64907AB8F032}" type="presOf" srcId="{B85CF60D-7BB6-4CFE-B500-2EA24AA61E75}" destId="{4D612658-9A00-2C42-ADCD-E5A697129C3F}" srcOrd="0" destOrd="0" presId="urn:microsoft.com/office/officeart/2005/8/layout/process1"/>
    <dgm:cxn modelId="{78B100A1-DFD9-4E2B-83C9-2C08B6FF1BC3}" srcId="{0D5C7291-9F22-4B08-AA68-0F5D3C83A9BE}" destId="{B0C3E36E-6826-40FB-A7EB-F99D48006CAD}" srcOrd="0" destOrd="0" parTransId="{B1ACC742-8B19-4FBA-849C-2E343E1CBD1E}" sibTransId="{0E5809E0-DBD2-47F0-9628-5FCE41150F8F}"/>
    <dgm:cxn modelId="{9565D2B8-CA53-794C-85E1-CD9DC2C81D10}" type="presOf" srcId="{0E5809E0-DBD2-47F0-9628-5FCE41150F8F}" destId="{00500EBE-F8C6-0646-A8E1-4FCF30887717}" srcOrd="0" destOrd="0" presId="urn:microsoft.com/office/officeart/2005/8/layout/process1"/>
    <dgm:cxn modelId="{F8565BFC-B5AD-DE48-A882-50C1BAC51A6A}" type="presOf" srcId="{0D5C7291-9F22-4B08-AA68-0F5D3C83A9BE}" destId="{B9C0D5ED-CFEB-6945-8E4B-844DE0F99752}" srcOrd="0" destOrd="0" presId="urn:microsoft.com/office/officeart/2005/8/layout/process1"/>
    <dgm:cxn modelId="{71FCE428-545E-C145-B0A3-166CA0B1D82B}" type="presParOf" srcId="{B9C0D5ED-CFEB-6945-8E4B-844DE0F99752}" destId="{302AF1D5-757E-4F4E-81FA-785AFA08F602}" srcOrd="0" destOrd="0" presId="urn:microsoft.com/office/officeart/2005/8/layout/process1"/>
    <dgm:cxn modelId="{779D237A-B8FF-1049-A03D-7651B5E82910}" type="presParOf" srcId="{B9C0D5ED-CFEB-6945-8E4B-844DE0F99752}" destId="{00500EBE-F8C6-0646-A8E1-4FCF30887717}" srcOrd="1" destOrd="0" presId="urn:microsoft.com/office/officeart/2005/8/layout/process1"/>
    <dgm:cxn modelId="{92902822-E744-3049-AB1C-51CA2E35A036}" type="presParOf" srcId="{00500EBE-F8C6-0646-A8E1-4FCF30887717}" destId="{9DDBCC64-75A2-F943-BB78-CE21E40C88E1}" srcOrd="0" destOrd="0" presId="urn:microsoft.com/office/officeart/2005/8/layout/process1"/>
    <dgm:cxn modelId="{5E4BFF06-37BA-3844-94E6-C07BF192CD53}" type="presParOf" srcId="{B9C0D5ED-CFEB-6945-8E4B-844DE0F99752}" destId="{4D612658-9A00-2C42-ADCD-E5A697129C3F}"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F13D8-0954-4E5B-90FC-C91298A0B8FE}"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FB38AC38-3E66-472F-A81D-1097078EE8DD}">
      <dgm:prSet/>
      <dgm:spPr/>
      <dgm:t>
        <a:bodyPr/>
        <a:lstStyle/>
        <a:p>
          <a:r>
            <a:rPr lang="it-IT"/>
            <a:t>La televisione produce due effetti socio-culturali significativi, che sono immediatamente assorbiti dalla pubblicità:</a:t>
          </a:r>
          <a:endParaRPr lang="en-US"/>
        </a:p>
      </dgm:t>
    </dgm:pt>
    <dgm:pt modelId="{A0E50446-9BBE-40E4-A4F7-24E014BA4338}" type="parTrans" cxnId="{A6D63E71-4C68-4A31-B755-35B22F6BF845}">
      <dgm:prSet/>
      <dgm:spPr/>
      <dgm:t>
        <a:bodyPr/>
        <a:lstStyle/>
        <a:p>
          <a:endParaRPr lang="en-US"/>
        </a:p>
      </dgm:t>
    </dgm:pt>
    <dgm:pt modelId="{69D417E9-3514-4F5C-AC2C-19F7B2AEDB42}" type="sibTrans" cxnId="{A6D63E71-4C68-4A31-B755-35B22F6BF845}">
      <dgm:prSet/>
      <dgm:spPr/>
      <dgm:t>
        <a:bodyPr/>
        <a:lstStyle/>
        <a:p>
          <a:endParaRPr lang="en-US"/>
        </a:p>
      </dgm:t>
    </dgm:pt>
    <dgm:pt modelId="{1D4FDF4E-D9F6-44A5-B4CD-992D1E9D290B}">
      <dgm:prSet/>
      <dgm:spPr/>
      <dgm:t>
        <a:bodyPr/>
        <a:lstStyle/>
        <a:p>
          <a:r>
            <a:rPr lang="it-IT"/>
            <a:t>Ascesa dell’uomo comune</a:t>
          </a:r>
          <a:endParaRPr lang="en-US"/>
        </a:p>
      </dgm:t>
    </dgm:pt>
    <dgm:pt modelId="{550C04FC-FAB9-43B6-B7CB-99BDBA61454D}" type="parTrans" cxnId="{4E7DBD32-244A-4563-B417-E5C523997886}">
      <dgm:prSet/>
      <dgm:spPr/>
      <dgm:t>
        <a:bodyPr/>
        <a:lstStyle/>
        <a:p>
          <a:endParaRPr lang="en-US"/>
        </a:p>
      </dgm:t>
    </dgm:pt>
    <dgm:pt modelId="{5E20967E-53D3-4135-9344-C96B1CA85170}" type="sibTrans" cxnId="{4E7DBD32-244A-4563-B417-E5C523997886}">
      <dgm:prSet/>
      <dgm:spPr/>
      <dgm:t>
        <a:bodyPr/>
        <a:lstStyle/>
        <a:p>
          <a:endParaRPr lang="en-US"/>
        </a:p>
      </dgm:t>
    </dgm:pt>
    <dgm:pt modelId="{2410B567-34F7-46BD-876E-813B5C151748}">
      <dgm:prSet/>
      <dgm:spPr/>
      <dgm:t>
        <a:bodyPr/>
        <a:lstStyle/>
        <a:p>
          <a:r>
            <a:rPr lang="it-IT"/>
            <a:t>Centralità del retroscena</a:t>
          </a:r>
          <a:endParaRPr lang="en-US"/>
        </a:p>
      </dgm:t>
    </dgm:pt>
    <dgm:pt modelId="{DB44BE89-9820-4409-B9D1-517CF6F2A713}" type="parTrans" cxnId="{DB7300B9-B976-4E2D-A145-DB2BDA218E90}">
      <dgm:prSet/>
      <dgm:spPr/>
      <dgm:t>
        <a:bodyPr/>
        <a:lstStyle/>
        <a:p>
          <a:endParaRPr lang="en-US"/>
        </a:p>
      </dgm:t>
    </dgm:pt>
    <dgm:pt modelId="{21B88626-B7DF-4577-BD08-01314AF8F11E}" type="sibTrans" cxnId="{DB7300B9-B976-4E2D-A145-DB2BDA218E90}">
      <dgm:prSet/>
      <dgm:spPr/>
      <dgm:t>
        <a:bodyPr/>
        <a:lstStyle/>
        <a:p>
          <a:endParaRPr lang="en-US"/>
        </a:p>
      </dgm:t>
    </dgm:pt>
    <dgm:pt modelId="{D10BC627-42DF-8248-8871-3819746A7CD4}" type="pres">
      <dgm:prSet presAssocID="{61AF13D8-0954-4E5B-90FC-C91298A0B8FE}" presName="Name0" presStyleCnt="0">
        <dgm:presLayoutVars>
          <dgm:dir/>
          <dgm:animLvl val="lvl"/>
          <dgm:resizeHandles val="exact"/>
        </dgm:presLayoutVars>
      </dgm:prSet>
      <dgm:spPr/>
    </dgm:pt>
    <dgm:pt modelId="{3D8D3D27-6036-D443-A67E-57AF1440C84C}" type="pres">
      <dgm:prSet presAssocID="{FB38AC38-3E66-472F-A81D-1097078EE8DD}" presName="boxAndChildren" presStyleCnt="0"/>
      <dgm:spPr/>
    </dgm:pt>
    <dgm:pt modelId="{7C188FAC-250A-A644-B09C-EE375FEF4760}" type="pres">
      <dgm:prSet presAssocID="{FB38AC38-3E66-472F-A81D-1097078EE8DD}" presName="parentTextBox" presStyleLbl="node1" presStyleIdx="0" presStyleCnt="1"/>
      <dgm:spPr/>
    </dgm:pt>
    <dgm:pt modelId="{64C18DF2-848C-884D-B1BB-EF59EE3EF2C4}" type="pres">
      <dgm:prSet presAssocID="{FB38AC38-3E66-472F-A81D-1097078EE8DD}" presName="entireBox" presStyleLbl="node1" presStyleIdx="0" presStyleCnt="1"/>
      <dgm:spPr/>
    </dgm:pt>
    <dgm:pt modelId="{2B47B779-330D-294A-AED5-CCF5FC352816}" type="pres">
      <dgm:prSet presAssocID="{FB38AC38-3E66-472F-A81D-1097078EE8DD}" presName="descendantBox" presStyleCnt="0"/>
      <dgm:spPr/>
    </dgm:pt>
    <dgm:pt modelId="{63D90D23-83EF-C143-B2D4-391749AECBF7}" type="pres">
      <dgm:prSet presAssocID="{1D4FDF4E-D9F6-44A5-B4CD-992D1E9D290B}" presName="childTextBox" presStyleLbl="fgAccFollowNode1" presStyleIdx="0" presStyleCnt="2">
        <dgm:presLayoutVars>
          <dgm:bulletEnabled val="1"/>
        </dgm:presLayoutVars>
      </dgm:prSet>
      <dgm:spPr/>
    </dgm:pt>
    <dgm:pt modelId="{C370530D-53E5-2E41-A0C3-C201BC39572F}" type="pres">
      <dgm:prSet presAssocID="{2410B567-34F7-46BD-876E-813B5C151748}" presName="childTextBox" presStyleLbl="fgAccFollowNode1" presStyleIdx="1" presStyleCnt="2">
        <dgm:presLayoutVars>
          <dgm:bulletEnabled val="1"/>
        </dgm:presLayoutVars>
      </dgm:prSet>
      <dgm:spPr/>
    </dgm:pt>
  </dgm:ptLst>
  <dgm:cxnLst>
    <dgm:cxn modelId="{4950CC0A-95F3-9747-B419-4FE20CB21AC2}" type="presOf" srcId="{FB38AC38-3E66-472F-A81D-1097078EE8DD}" destId="{64C18DF2-848C-884D-B1BB-EF59EE3EF2C4}" srcOrd="1" destOrd="0" presId="urn:microsoft.com/office/officeart/2005/8/layout/process4"/>
    <dgm:cxn modelId="{4E7DBD32-244A-4563-B417-E5C523997886}" srcId="{FB38AC38-3E66-472F-A81D-1097078EE8DD}" destId="{1D4FDF4E-D9F6-44A5-B4CD-992D1E9D290B}" srcOrd="0" destOrd="0" parTransId="{550C04FC-FAB9-43B6-B7CB-99BDBA61454D}" sibTransId="{5E20967E-53D3-4135-9344-C96B1CA85170}"/>
    <dgm:cxn modelId="{0734F84A-217F-6442-AE0B-EEDA16BE1202}" type="presOf" srcId="{1D4FDF4E-D9F6-44A5-B4CD-992D1E9D290B}" destId="{63D90D23-83EF-C143-B2D4-391749AECBF7}" srcOrd="0" destOrd="0" presId="urn:microsoft.com/office/officeart/2005/8/layout/process4"/>
    <dgm:cxn modelId="{A6D63E71-4C68-4A31-B755-35B22F6BF845}" srcId="{61AF13D8-0954-4E5B-90FC-C91298A0B8FE}" destId="{FB38AC38-3E66-472F-A81D-1097078EE8DD}" srcOrd="0" destOrd="0" parTransId="{A0E50446-9BBE-40E4-A4F7-24E014BA4338}" sibTransId="{69D417E9-3514-4F5C-AC2C-19F7B2AEDB42}"/>
    <dgm:cxn modelId="{7A29DE89-7F3A-5646-8003-7F1DE5AB445E}" type="presOf" srcId="{61AF13D8-0954-4E5B-90FC-C91298A0B8FE}" destId="{D10BC627-42DF-8248-8871-3819746A7CD4}" srcOrd="0" destOrd="0" presId="urn:microsoft.com/office/officeart/2005/8/layout/process4"/>
    <dgm:cxn modelId="{DB7300B9-B976-4E2D-A145-DB2BDA218E90}" srcId="{FB38AC38-3E66-472F-A81D-1097078EE8DD}" destId="{2410B567-34F7-46BD-876E-813B5C151748}" srcOrd="1" destOrd="0" parTransId="{DB44BE89-9820-4409-B9D1-517CF6F2A713}" sibTransId="{21B88626-B7DF-4577-BD08-01314AF8F11E}"/>
    <dgm:cxn modelId="{077AD8D2-F52F-D446-B4D8-FE484145BCF1}" type="presOf" srcId="{2410B567-34F7-46BD-876E-813B5C151748}" destId="{C370530D-53E5-2E41-A0C3-C201BC39572F}" srcOrd="0" destOrd="0" presId="urn:microsoft.com/office/officeart/2005/8/layout/process4"/>
    <dgm:cxn modelId="{6AC941E3-B919-3448-82C2-E35AA97F5EFD}" type="presOf" srcId="{FB38AC38-3E66-472F-A81D-1097078EE8DD}" destId="{7C188FAC-250A-A644-B09C-EE375FEF4760}" srcOrd="0" destOrd="0" presId="urn:microsoft.com/office/officeart/2005/8/layout/process4"/>
    <dgm:cxn modelId="{839570D5-C868-B049-A312-D8DD554F651C}" type="presParOf" srcId="{D10BC627-42DF-8248-8871-3819746A7CD4}" destId="{3D8D3D27-6036-D443-A67E-57AF1440C84C}" srcOrd="0" destOrd="0" presId="urn:microsoft.com/office/officeart/2005/8/layout/process4"/>
    <dgm:cxn modelId="{B77D2DA9-32FC-9448-9F2F-1B437867875A}" type="presParOf" srcId="{3D8D3D27-6036-D443-A67E-57AF1440C84C}" destId="{7C188FAC-250A-A644-B09C-EE375FEF4760}" srcOrd="0" destOrd="0" presId="urn:microsoft.com/office/officeart/2005/8/layout/process4"/>
    <dgm:cxn modelId="{0D75B3DD-3744-8343-98CE-4382DF1F2067}" type="presParOf" srcId="{3D8D3D27-6036-D443-A67E-57AF1440C84C}" destId="{64C18DF2-848C-884D-B1BB-EF59EE3EF2C4}" srcOrd="1" destOrd="0" presId="urn:microsoft.com/office/officeart/2005/8/layout/process4"/>
    <dgm:cxn modelId="{3E8F412F-ED4B-014C-B6C4-1520FD8FA9E1}" type="presParOf" srcId="{3D8D3D27-6036-D443-A67E-57AF1440C84C}" destId="{2B47B779-330D-294A-AED5-CCF5FC352816}" srcOrd="2" destOrd="0" presId="urn:microsoft.com/office/officeart/2005/8/layout/process4"/>
    <dgm:cxn modelId="{D4D1A8C0-F1A7-E948-95CE-5338AA54E8E6}" type="presParOf" srcId="{2B47B779-330D-294A-AED5-CCF5FC352816}" destId="{63D90D23-83EF-C143-B2D4-391749AECBF7}" srcOrd="0" destOrd="0" presId="urn:microsoft.com/office/officeart/2005/8/layout/process4"/>
    <dgm:cxn modelId="{536AC251-8FD4-7243-85ED-8DCB87D0D2C2}" type="presParOf" srcId="{2B47B779-330D-294A-AED5-CCF5FC352816}" destId="{C370530D-53E5-2E41-A0C3-C201BC39572F}"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159BF-AD19-F141-9540-5EBBBCF23785}">
      <dsp:nvSpPr>
        <dsp:cNvPr id="0" name=""/>
        <dsp:cNvSpPr/>
      </dsp:nvSpPr>
      <dsp:spPr>
        <a:xfrm>
          <a:off x="0" y="0"/>
          <a:ext cx="6541770" cy="9305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Produzione del messaggio </a:t>
          </a:r>
          <a:r>
            <a:rPr lang="it-IT" sz="2500" b="1" kern="1200"/>
            <a:t>autogenerata</a:t>
          </a:r>
          <a:endParaRPr lang="en-US" sz="2500" kern="1200"/>
        </a:p>
      </dsp:txBody>
      <dsp:txXfrm>
        <a:off x="27256" y="27256"/>
        <a:ext cx="5537588" cy="876080"/>
      </dsp:txXfrm>
    </dsp:sp>
    <dsp:sp modelId="{CCA65CC0-A1BD-834A-A7F0-B23546C4236B}">
      <dsp:nvSpPr>
        <dsp:cNvPr id="0" name=""/>
        <dsp:cNvSpPr/>
      </dsp:nvSpPr>
      <dsp:spPr>
        <a:xfrm>
          <a:off x="577214" y="1085691"/>
          <a:ext cx="6541770" cy="930592"/>
        </a:xfrm>
        <a:prstGeom prst="roundRect">
          <a:avLst>
            <a:gd name="adj" fmla="val 10000"/>
          </a:avLst>
        </a:prstGeom>
        <a:solidFill>
          <a:schemeClr val="accent2">
            <a:hueOff val="-5175945"/>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Definizione dei potenziali destinatari </a:t>
          </a:r>
          <a:r>
            <a:rPr lang="it-IT" sz="2500" b="1" kern="1200"/>
            <a:t>autodiretta</a:t>
          </a:r>
          <a:endParaRPr lang="en-US" sz="2500" kern="1200"/>
        </a:p>
      </dsp:txBody>
      <dsp:txXfrm>
        <a:off x="604470" y="1112947"/>
        <a:ext cx="5305157" cy="876080"/>
      </dsp:txXfrm>
    </dsp:sp>
    <dsp:sp modelId="{0A7FCFD2-7615-8A43-8766-643971F88F28}">
      <dsp:nvSpPr>
        <dsp:cNvPr id="0" name=""/>
        <dsp:cNvSpPr/>
      </dsp:nvSpPr>
      <dsp:spPr>
        <a:xfrm>
          <a:off x="1154429" y="2171382"/>
          <a:ext cx="6541770" cy="930592"/>
        </a:xfrm>
        <a:prstGeom prst="roundRect">
          <a:avLst>
            <a:gd name="adj" fmla="val 10000"/>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Il reperimento dei contenuti è </a:t>
          </a:r>
          <a:r>
            <a:rPr lang="it-IT" sz="2500" b="1" kern="1200"/>
            <a:t>autoselezionato</a:t>
          </a:r>
          <a:endParaRPr lang="en-US" sz="2500" kern="1200"/>
        </a:p>
      </dsp:txBody>
      <dsp:txXfrm>
        <a:off x="1181685" y="2198638"/>
        <a:ext cx="5305157" cy="876080"/>
      </dsp:txXfrm>
    </dsp:sp>
    <dsp:sp modelId="{52B2962F-75F1-0D40-AC82-AD21B36A8FA5}">
      <dsp:nvSpPr>
        <dsp:cNvPr id="0" name=""/>
        <dsp:cNvSpPr/>
      </dsp:nvSpPr>
      <dsp:spPr>
        <a:xfrm>
          <a:off x="5936884" y="705699"/>
          <a:ext cx="604885" cy="60488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072983" y="705699"/>
        <a:ext cx="332687" cy="455176"/>
      </dsp:txXfrm>
    </dsp:sp>
    <dsp:sp modelId="{B80EB7C5-C505-894D-9D9D-14918325C6D6}">
      <dsp:nvSpPr>
        <dsp:cNvPr id="0" name=""/>
        <dsp:cNvSpPr/>
      </dsp:nvSpPr>
      <dsp:spPr>
        <a:xfrm>
          <a:off x="6514099" y="1785186"/>
          <a:ext cx="604885" cy="604885"/>
        </a:xfrm>
        <a:prstGeom prst="downArrow">
          <a:avLst>
            <a:gd name="adj1" fmla="val 55000"/>
            <a:gd name="adj2" fmla="val 45000"/>
          </a:avLst>
        </a:prstGeom>
        <a:solidFill>
          <a:schemeClr val="accent2">
            <a:tint val="40000"/>
            <a:alpha val="90000"/>
            <a:hueOff val="-10945993"/>
            <a:satOff val="31321"/>
            <a:lumOff val="-2084"/>
            <a:alphaOff val="0"/>
          </a:schemeClr>
        </a:solidFill>
        <a:ln w="12700" cap="flat" cmpd="sng" algn="ctr">
          <a:solidFill>
            <a:schemeClr val="accent2">
              <a:tint val="40000"/>
              <a:alpha val="90000"/>
              <a:hueOff val="-10945993"/>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650198" y="1785186"/>
        <a:ext cx="332687" cy="455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AF1D5-757E-4F4E-81FA-785AFA08F602}">
      <dsp:nvSpPr>
        <dsp:cNvPr id="0" name=""/>
        <dsp:cNvSpPr/>
      </dsp:nvSpPr>
      <dsp:spPr>
        <a:xfrm>
          <a:off x="1503" y="0"/>
          <a:ext cx="3205497" cy="31077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«Il consumo della cultura di massa si inscrive in gran parte nello svago moderno, nel loisir, che non è soltanto l’accesso democratico ad un tempo libero privilegio sinora delle classi dominanti, ma è il frutto dell’organizzazione stessa del lavoro burocratico e industriale» (</a:t>
          </a:r>
          <a:r>
            <a:rPr lang="it-IT" sz="1700" kern="1200" dirty="0" err="1"/>
            <a:t>Morin</a:t>
          </a:r>
          <a:r>
            <a:rPr lang="it-IT" sz="1700" kern="1200" dirty="0"/>
            <a:t>, 2005, p. 95).</a:t>
          </a:r>
          <a:endParaRPr lang="en-US" sz="1700" kern="1200" dirty="0"/>
        </a:p>
      </dsp:txBody>
      <dsp:txXfrm>
        <a:off x="92526" y="91023"/>
        <a:ext cx="3023451" cy="2925702"/>
      </dsp:txXfrm>
    </dsp:sp>
    <dsp:sp modelId="{00500EBE-F8C6-0646-A8E1-4FCF30887717}">
      <dsp:nvSpPr>
        <dsp:cNvPr id="0" name=""/>
        <dsp:cNvSpPr/>
      </dsp:nvSpPr>
      <dsp:spPr>
        <a:xfrm>
          <a:off x="3527550" y="1156392"/>
          <a:ext cx="679565" cy="7949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27550" y="1315385"/>
        <a:ext cx="475696" cy="476977"/>
      </dsp:txXfrm>
    </dsp:sp>
    <dsp:sp modelId="{4D612658-9A00-2C42-ADCD-E5A697129C3F}">
      <dsp:nvSpPr>
        <dsp:cNvPr id="0" name=""/>
        <dsp:cNvSpPr/>
      </dsp:nvSpPr>
      <dsp:spPr>
        <a:xfrm>
          <a:off x="4489199" y="0"/>
          <a:ext cx="3205497" cy="3107748"/>
        </a:xfrm>
        <a:prstGeom prst="roundRect">
          <a:avLst>
            <a:gd name="adj" fmla="val 10000"/>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«La convergenza rappresenta un cambiamento culturale, dal momento che i consumatori sono stimolati a ricercare nuove informazioni e attivare connessioni tra contenuti mediatici differenti. Questo libro tratta del lavoro – e del gioco – che gli spettatori mettono in opera nel nuovo sistema dei media»</a:t>
          </a:r>
        </a:p>
        <a:p>
          <a:pPr marL="0" lvl="0" indent="0" algn="ctr" defTabSz="755650">
            <a:lnSpc>
              <a:spcPct val="90000"/>
            </a:lnSpc>
            <a:spcBef>
              <a:spcPct val="0"/>
            </a:spcBef>
            <a:spcAft>
              <a:spcPct val="35000"/>
            </a:spcAft>
            <a:buNone/>
          </a:pPr>
          <a:r>
            <a:rPr lang="it-IT" sz="1700" kern="1200" dirty="0"/>
            <a:t> (Jenkins, 2008, p. XXV).</a:t>
          </a:r>
          <a:endParaRPr lang="en-US" sz="1700" kern="1200" dirty="0"/>
        </a:p>
      </dsp:txBody>
      <dsp:txXfrm>
        <a:off x="4580222" y="91023"/>
        <a:ext cx="3023451" cy="2925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18DF2-848C-884D-B1BB-EF59EE3EF2C4}">
      <dsp:nvSpPr>
        <dsp:cNvPr id="0" name=""/>
        <dsp:cNvSpPr/>
      </dsp:nvSpPr>
      <dsp:spPr>
        <a:xfrm>
          <a:off x="0" y="0"/>
          <a:ext cx="4238625" cy="4968874"/>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a:t>La televisione produce due effetti socio-culturali significativi, che sono immediatamente assorbiti dalla pubblicità:</a:t>
          </a:r>
          <a:endParaRPr lang="en-US" sz="3000" kern="1200"/>
        </a:p>
      </dsp:txBody>
      <dsp:txXfrm>
        <a:off x="0" y="0"/>
        <a:ext cx="4238625" cy="2683192"/>
      </dsp:txXfrm>
    </dsp:sp>
    <dsp:sp modelId="{63D90D23-83EF-C143-B2D4-391749AECBF7}">
      <dsp:nvSpPr>
        <dsp:cNvPr id="0" name=""/>
        <dsp:cNvSpPr/>
      </dsp:nvSpPr>
      <dsp:spPr>
        <a:xfrm>
          <a:off x="0" y="2583814"/>
          <a:ext cx="2119312" cy="228568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it-IT" sz="3000" kern="1200"/>
            <a:t>Ascesa dell’uomo comune</a:t>
          </a:r>
          <a:endParaRPr lang="en-US" sz="3000" kern="1200"/>
        </a:p>
      </dsp:txBody>
      <dsp:txXfrm>
        <a:off x="0" y="2583814"/>
        <a:ext cx="2119312" cy="2285682"/>
      </dsp:txXfrm>
    </dsp:sp>
    <dsp:sp modelId="{C370530D-53E5-2E41-A0C3-C201BC39572F}">
      <dsp:nvSpPr>
        <dsp:cNvPr id="0" name=""/>
        <dsp:cNvSpPr/>
      </dsp:nvSpPr>
      <dsp:spPr>
        <a:xfrm>
          <a:off x="2119312" y="2583814"/>
          <a:ext cx="2119312" cy="2285682"/>
        </a:xfrm>
        <a:prstGeom prst="rect">
          <a:avLst/>
        </a:prstGeom>
        <a:solidFill>
          <a:schemeClr val="accent2">
            <a:tint val="40000"/>
            <a:alpha val="90000"/>
            <a:hueOff val="-10945993"/>
            <a:satOff val="31321"/>
            <a:lumOff val="-2084"/>
            <a:alphaOff val="0"/>
          </a:schemeClr>
        </a:solidFill>
        <a:ln w="6350" cap="flat" cmpd="sng" algn="ctr">
          <a:solidFill>
            <a:schemeClr val="accent2">
              <a:tint val="40000"/>
              <a:alpha val="90000"/>
              <a:hueOff val="-10945993"/>
              <a:satOff val="31321"/>
              <a:lumOff val="-20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it-IT" sz="3000" kern="1200"/>
            <a:t>Centralità del retroscena</a:t>
          </a:r>
          <a:endParaRPr lang="en-US" sz="3000" kern="1200"/>
        </a:p>
      </dsp:txBody>
      <dsp:txXfrm>
        <a:off x="2119312" y="2583814"/>
        <a:ext cx="2119312" cy="228568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88C19-8300-9741-9A7D-902AC2FABBF7}" type="datetimeFigureOut">
              <a:rPr lang="it-IT" smtClean="0"/>
              <a:t>25/11/23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DB181-ED65-A849-B345-9D66681C0D49}" type="slidenum">
              <a:rPr lang="it-IT" smtClean="0"/>
              <a:t>‹N›</a:t>
            </a:fld>
            <a:endParaRPr lang="it-IT"/>
          </a:p>
        </p:txBody>
      </p:sp>
    </p:spTree>
    <p:extLst>
      <p:ext uri="{BB962C8B-B14F-4D97-AF65-F5344CB8AC3E}">
        <p14:creationId xmlns:p14="http://schemas.microsoft.com/office/powerpoint/2010/main" val="391071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75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42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09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70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89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21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540d7ea2e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540d7ea2e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chemeClr val="dk1"/>
              </a:solidFill>
            </a:endParaRPr>
          </a:p>
        </p:txBody>
      </p:sp>
    </p:spTree>
    <p:extLst>
      <p:ext uri="{BB962C8B-B14F-4D97-AF65-F5344CB8AC3E}">
        <p14:creationId xmlns:p14="http://schemas.microsoft.com/office/powerpoint/2010/main" val="148641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November 25,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25/11/23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52179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44765329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3998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22717541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25/11/23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30093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2239" y="3143250"/>
            <a:ext cx="3288024"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79994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25/11/23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661800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25/11/23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7359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25/11/23</a:t>
            </a:fld>
            <a:endParaRPr lang="it-IT"/>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756733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25/11/23</a:t>
            </a:fld>
            <a:endParaRPr lang="it-IT"/>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935746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040794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531260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3581355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25/11/23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2669935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79" name="Titolo diapositiva"/>
          <p:cNvSpPr txBox="1">
            <a:spLocks noGrp="1"/>
          </p:cNvSpPr>
          <p:nvPr>
            <p:ph type="title" hasCustomPrompt="1"/>
          </p:nvPr>
        </p:nvSpPr>
        <p:spPr>
          <a:xfrm>
            <a:off x="452438" y="476250"/>
            <a:ext cx="8239125" cy="717475"/>
          </a:xfrm>
          <a:prstGeom prst="rect">
            <a:avLst/>
          </a:prstGeom>
        </p:spPr>
        <p:txBody>
          <a:bodyPr/>
          <a:lstStyle/>
          <a:p>
            <a:r>
              <a:t>Titolo diapositiva</a:t>
            </a:r>
          </a:p>
        </p:txBody>
      </p:sp>
      <p:sp>
        <p:nvSpPr>
          <p:cNvPr id="80" name="Sottotitolo diapositiva"/>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445261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Immagin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0" defTabSz="309563">
              <a:lnSpc>
                <a:spcPct val="100000"/>
              </a:lnSpc>
              <a:spcBef>
                <a:spcPts val="0"/>
              </a:spcBef>
              <a:buSzTx/>
              <a:buNone/>
              <a:defRPr sz="2063" b="1"/>
            </a:lvl2pPr>
            <a:lvl3pPr marL="0" indent="0" defTabSz="309563">
              <a:lnSpc>
                <a:spcPct val="100000"/>
              </a:lnSpc>
              <a:spcBef>
                <a:spcPts val="0"/>
              </a:spcBef>
              <a:buSzTx/>
              <a:buNone/>
              <a:defRPr sz="2063" b="1"/>
            </a:lvl3pPr>
            <a:lvl4pPr marL="0" indent="0" defTabSz="309563">
              <a:lnSpc>
                <a:spcPct val="100000"/>
              </a:lnSpc>
              <a:spcBef>
                <a:spcPts val="0"/>
              </a:spcBef>
              <a:buSzTx/>
              <a:buNone/>
              <a:defRPr sz="2063" b="1"/>
            </a:lvl4pPr>
            <a:lvl5pPr marL="0" indent="0" defTabSz="309563">
              <a:lnSpc>
                <a:spcPct val="100000"/>
              </a:lnSpc>
              <a:spcBef>
                <a:spcPts val="0"/>
              </a:spcBef>
              <a:buSzTx/>
              <a:buNone/>
              <a:defRPr sz="2063"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6799870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452438" y="476250"/>
            <a:ext cx="3667125"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62" name="Corpo livello uno…"/>
          <p:cNvSpPr txBox="1">
            <a:spLocks noGrp="1"/>
          </p:cNvSpPr>
          <p:nvPr>
            <p:ph type="body" sz="half" idx="1" hasCustomPrompt="1"/>
          </p:nvPr>
        </p:nvSpPr>
        <p:spPr>
          <a:xfrm>
            <a:off x="452438" y="2124252"/>
            <a:ext cx="3667125"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359993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619858" cy="6858000"/>
          </a:xfrm>
          <a:prstGeom prst="rect">
            <a:avLst/>
          </a:prstGeom>
        </p:spPr>
      </p:pic>
    </p:spTree>
    <p:extLst>
      <p:ext uri="{BB962C8B-B14F-4D97-AF65-F5344CB8AC3E}">
        <p14:creationId xmlns:p14="http://schemas.microsoft.com/office/powerpoint/2010/main" val="44958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Slide Number Placeholder 7"/>
          <p:cNvSpPr>
            <a:spLocks noGrp="1"/>
          </p:cNvSpPr>
          <p:nvPr>
            <p:ph type="sldNum" sz="quarter" idx="11"/>
          </p:nvPr>
        </p:nvSpPr>
        <p:spPr/>
        <p:txBody>
          <a:bodyPr/>
          <a:lstStyle/>
          <a:p>
            <a:fld id="{38A34856-E5A8-4394-A58D-854F2EBF3656}"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021207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919438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812485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804013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29833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060057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31046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E82CB-274C-4B12-8F0E-D5390A008E17}" type="datetimeFigureOut">
              <a:rPr lang="it-IT" smtClean="0"/>
              <a:t>25/11/23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it-IT"/>
              <a:t>Fare clic per modificare gli stili del testo dello schema</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05EE82CB-274C-4B12-8F0E-D5390A008E17}" type="datetimeFigureOut">
              <a:rPr lang="it-IT" smtClean="0"/>
              <a:t>25/11/23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25/11/23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25/11/23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
        <p:nvSpPr>
          <p:cNvPr id="8" name="Title 7"/>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25/11/23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A34856-E5A8-4394-A58D-854F2EBF3656}" type="slidenum">
              <a:rPr lang="it-IT" smtClean="0"/>
              <a:t>‹N›</a:t>
            </a:fld>
            <a:endParaRPr lang="it-IT"/>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it-IT"/>
              <a:t>Fare clic per modificare lo stile del titolo dello schema</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5EE82CB-274C-4B12-8F0E-D5390A008E17}" type="datetimeFigureOut">
              <a:rPr lang="it-IT" smtClean="0"/>
              <a:t>25/11/23</a:t>
            </a:fld>
            <a:endParaRPr lang="it-IT"/>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8A34856-E5A8-4394-A58D-854F2EBF3656}" type="slidenum">
              <a:rPr lang="it-IT" smtClean="0"/>
              <a:t>‹N›</a:t>
            </a:fld>
            <a:endParaRPr lang="it-IT"/>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25/11/23</a:t>
            </a:fld>
            <a:endParaRPr lang="it-IT"/>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13513447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4"/><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14.xml"/><Relationship Id="rId4" Type="http://schemas.openxmlformats.org/officeDocument/2006/relationships/video" Target="../media/media3.mp4"/></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Un'arte digitale di una sfera con sopra la parola | Foto Premium">
            <a:extLst>
              <a:ext uri="{FF2B5EF4-FFF2-40B4-BE49-F238E27FC236}">
                <a16:creationId xmlns:a16="http://schemas.microsoft.com/office/drawing/2014/main" id="{DFF0030C-682A-AABA-65E3-433DDBD0A2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DED5F030-9700-FDA4-0497-2A238F34DE75}"/>
              </a:ext>
            </a:extLst>
          </p:cNvPr>
          <p:cNvSpPr>
            <a:spLocks noGrp="1"/>
          </p:cNvSpPr>
          <p:nvPr>
            <p:ph type="ctrTitle"/>
          </p:nvPr>
        </p:nvSpPr>
        <p:spPr>
          <a:xfrm>
            <a:off x="1200150" y="2386744"/>
            <a:ext cx="6743700" cy="1645920"/>
          </a:xfrm>
          <a:solidFill>
            <a:schemeClr val="bg1">
              <a:alpha val="60000"/>
            </a:schemeClr>
          </a:solidFill>
          <a:ln w="38100" cap="sq">
            <a:solidFill>
              <a:schemeClr val="tx1"/>
            </a:solidFill>
            <a:miter lim="800000"/>
          </a:ln>
        </p:spPr>
        <p:txBody>
          <a:bodyPr anchor="ctr">
            <a:normAutofit/>
          </a:bodyPr>
          <a:lstStyle/>
          <a:p>
            <a:r>
              <a:rPr lang="it-IT" sz="3200">
                <a:solidFill>
                  <a:schemeClr val="tx1"/>
                </a:solidFill>
              </a:rPr>
              <a:t>Come cambiano i consumi nell’ambiente digitale</a:t>
            </a:r>
          </a:p>
        </p:txBody>
      </p:sp>
      <p:sp>
        <p:nvSpPr>
          <p:cNvPr id="3" name="Sottotitolo 2">
            <a:extLst>
              <a:ext uri="{FF2B5EF4-FFF2-40B4-BE49-F238E27FC236}">
                <a16:creationId xmlns:a16="http://schemas.microsoft.com/office/drawing/2014/main" id="{36107CA4-CC4D-9F57-01BC-B2419462E0AB}"/>
              </a:ext>
            </a:extLst>
          </p:cNvPr>
          <p:cNvSpPr>
            <a:spLocks noGrp="1"/>
          </p:cNvSpPr>
          <p:nvPr>
            <p:ph type="subTitle" idx="1"/>
          </p:nvPr>
        </p:nvSpPr>
        <p:spPr>
          <a:xfrm>
            <a:off x="2021395" y="4352544"/>
            <a:ext cx="5101209" cy="1239894"/>
          </a:xfrm>
        </p:spPr>
        <p:txBody>
          <a:bodyPr>
            <a:normAutofit/>
          </a:bodyPr>
          <a:lstStyle/>
          <a:p>
            <a:endParaRPr lang="it-IT">
              <a:solidFill>
                <a:srgbClr val="FFFFFF"/>
              </a:solidFill>
            </a:endParaRPr>
          </a:p>
        </p:txBody>
      </p:sp>
    </p:spTree>
    <p:extLst>
      <p:ext uri="{BB962C8B-B14F-4D97-AF65-F5344CB8AC3E}">
        <p14:creationId xmlns:p14="http://schemas.microsoft.com/office/powerpoint/2010/main" val="35165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603504" y="2404872"/>
            <a:ext cx="2283712" cy="1627792"/>
          </a:xfrm>
        </p:spPr>
        <p:txBody>
          <a:bodyPr vert="horz" lIns="274320" tIns="182880" rIns="274320" bIns="182880" rtlCol="0" anchor="ctr" anchorCtr="1">
            <a:normAutofit/>
          </a:bodyPr>
          <a:lstStyle/>
          <a:p>
            <a:r>
              <a:rPr lang="en-US" sz="1300" b="1" i="1"/>
              <a:t>Il nuovo consumatore nella </a:t>
            </a:r>
            <a:br>
              <a:rPr lang="en-US" sz="1300" b="1" i="1"/>
            </a:br>
            <a:r>
              <a:rPr lang="en-US" sz="1300" b="1" i="1"/>
              <a:t>cultura convergente</a:t>
            </a:r>
          </a:p>
        </p:txBody>
      </p:sp>
      <p:graphicFrame>
        <p:nvGraphicFramePr>
          <p:cNvPr id="4" name="Table 3"/>
          <p:cNvGraphicFramePr>
            <a:graphicFrameLocks noGrp="1"/>
          </p:cNvGraphicFramePr>
          <p:nvPr/>
        </p:nvGraphicFramePr>
        <p:xfrm>
          <a:off x="3970782" y="1143330"/>
          <a:ext cx="4693159" cy="4256634"/>
        </p:xfrm>
        <a:graphic>
          <a:graphicData uri="http://schemas.openxmlformats.org/drawingml/2006/table">
            <a:tbl>
              <a:tblPr firstRow="1" bandRow="1">
                <a:tableStyleId>{5C22544A-7EE6-4342-B048-85BDC9FD1C3A}</a:tableStyleId>
              </a:tblPr>
              <a:tblGrid>
                <a:gridCol w="2346579">
                  <a:extLst>
                    <a:ext uri="{9D8B030D-6E8A-4147-A177-3AD203B41FA5}">
                      <a16:colId xmlns:a16="http://schemas.microsoft.com/office/drawing/2014/main" val="20000"/>
                    </a:ext>
                  </a:extLst>
                </a:gridCol>
                <a:gridCol w="2346580">
                  <a:extLst>
                    <a:ext uri="{9D8B030D-6E8A-4147-A177-3AD203B41FA5}">
                      <a16:colId xmlns:a16="http://schemas.microsoft.com/office/drawing/2014/main" val="20001"/>
                    </a:ext>
                  </a:extLst>
                </a:gridCol>
              </a:tblGrid>
              <a:tr h="1326486">
                <a:tc>
                  <a:txBody>
                    <a:bodyPr/>
                    <a:lstStyle/>
                    <a:p>
                      <a:pPr algn="ctr"/>
                      <a:r>
                        <a:rPr lang="it-IT" sz="2600" noProof="0" dirty="0"/>
                        <a:t>Consumatore nella cultura di massa</a:t>
                      </a:r>
                    </a:p>
                  </a:txBody>
                  <a:tcPr marL="98991" marR="98991" marT="49496" marB="49496">
                    <a:pattFill prst="pct80">
                      <a:fgClr>
                        <a:schemeClr val="accent2"/>
                      </a:fgClr>
                      <a:bgClr>
                        <a:schemeClr val="bg1"/>
                      </a:bgClr>
                    </a:pattFill>
                  </a:tcPr>
                </a:tc>
                <a:tc>
                  <a:txBody>
                    <a:bodyPr/>
                    <a:lstStyle/>
                    <a:p>
                      <a:pPr algn="ctr"/>
                      <a:r>
                        <a:rPr lang="it-IT" sz="2600" noProof="0" dirty="0"/>
                        <a:t>Consumatore nella cultura convergente</a:t>
                      </a:r>
                    </a:p>
                  </a:txBody>
                  <a:tcPr marL="98991" marR="98991" marT="49496" marB="49496">
                    <a:pattFill prst="pct80">
                      <a:fgClr>
                        <a:schemeClr val="accent2"/>
                      </a:fgClr>
                      <a:bgClr>
                        <a:schemeClr val="bg1"/>
                      </a:bgClr>
                    </a:pattFill>
                  </a:tcPr>
                </a:tc>
                <a:extLst>
                  <a:ext uri="{0D108BD9-81ED-4DB2-BD59-A6C34878D82A}">
                    <a16:rowId xmlns:a16="http://schemas.microsoft.com/office/drawing/2014/main" val="10000"/>
                  </a:ext>
                </a:extLst>
              </a:tr>
              <a:tr h="534554">
                <a:tc>
                  <a:txBody>
                    <a:bodyPr/>
                    <a:lstStyle/>
                    <a:p>
                      <a:pPr algn="ctr"/>
                      <a:r>
                        <a:rPr lang="it-IT" sz="2600" noProof="0" dirty="0"/>
                        <a:t>Passivi</a:t>
                      </a:r>
                    </a:p>
                  </a:txBody>
                  <a:tcPr marL="98991" marR="98991" marT="49496" marB="49496">
                    <a:pattFill prst="pct80">
                      <a:fgClr>
                        <a:schemeClr val="accent2"/>
                      </a:fgClr>
                      <a:bgClr>
                        <a:schemeClr val="bg1"/>
                      </a:bgClr>
                    </a:pattFill>
                  </a:tcPr>
                </a:tc>
                <a:tc>
                  <a:txBody>
                    <a:bodyPr/>
                    <a:lstStyle/>
                    <a:p>
                      <a:pPr algn="ctr"/>
                      <a:r>
                        <a:rPr lang="it-IT" sz="2600" noProof="0"/>
                        <a:t>Attivi</a:t>
                      </a:r>
                    </a:p>
                  </a:txBody>
                  <a:tcPr marL="98991" marR="98991" marT="49496" marB="49496">
                    <a:pattFill prst="pct80">
                      <a:fgClr>
                        <a:schemeClr val="accent2"/>
                      </a:fgClr>
                      <a:bgClr>
                        <a:schemeClr val="bg1"/>
                      </a:bgClr>
                    </a:pattFill>
                  </a:tcPr>
                </a:tc>
                <a:extLst>
                  <a:ext uri="{0D108BD9-81ED-4DB2-BD59-A6C34878D82A}">
                    <a16:rowId xmlns:a16="http://schemas.microsoft.com/office/drawing/2014/main" val="10001"/>
                  </a:ext>
                </a:extLst>
              </a:tr>
              <a:tr h="534554">
                <a:tc>
                  <a:txBody>
                    <a:bodyPr/>
                    <a:lstStyle/>
                    <a:p>
                      <a:pPr algn="ctr"/>
                      <a:r>
                        <a:rPr lang="it-IT" sz="2600" noProof="0"/>
                        <a:t>Prevedibili</a:t>
                      </a:r>
                    </a:p>
                  </a:txBody>
                  <a:tcPr marL="98991" marR="98991" marT="49496" marB="49496">
                    <a:pattFill prst="pct80">
                      <a:fgClr>
                        <a:schemeClr val="accent2"/>
                      </a:fgClr>
                      <a:bgClr>
                        <a:schemeClr val="bg1"/>
                      </a:bgClr>
                    </a:pattFill>
                  </a:tcPr>
                </a:tc>
                <a:tc>
                  <a:txBody>
                    <a:bodyPr/>
                    <a:lstStyle/>
                    <a:p>
                      <a:pPr algn="ctr"/>
                      <a:r>
                        <a:rPr lang="it-IT" sz="2600" noProof="0"/>
                        <a:t>Nomadi</a:t>
                      </a:r>
                    </a:p>
                  </a:txBody>
                  <a:tcPr marL="98991" marR="98991" marT="49496" marB="49496">
                    <a:pattFill prst="pct80">
                      <a:fgClr>
                        <a:schemeClr val="accent2"/>
                      </a:fgClr>
                      <a:bgClr>
                        <a:schemeClr val="bg1"/>
                      </a:bgClr>
                    </a:pattFill>
                  </a:tcPr>
                </a:tc>
                <a:extLst>
                  <a:ext uri="{0D108BD9-81ED-4DB2-BD59-A6C34878D82A}">
                    <a16:rowId xmlns:a16="http://schemas.microsoft.com/office/drawing/2014/main" val="10002"/>
                  </a:ext>
                </a:extLst>
              </a:tr>
              <a:tr h="1326486">
                <a:tc>
                  <a:txBody>
                    <a:bodyPr/>
                    <a:lstStyle/>
                    <a:p>
                      <a:pPr algn="ctr"/>
                      <a:r>
                        <a:rPr lang="it-IT" sz="2600" noProof="0"/>
                        <a:t>Individui isolati</a:t>
                      </a:r>
                    </a:p>
                  </a:txBody>
                  <a:tcPr marL="98991" marR="98991" marT="49496" marB="49496">
                    <a:pattFill prst="pct80">
                      <a:fgClr>
                        <a:schemeClr val="accent2"/>
                      </a:fgClr>
                      <a:bgClr>
                        <a:schemeClr val="bg1"/>
                      </a:bgClr>
                    </a:pattFill>
                  </a:tcPr>
                </a:tc>
                <a:tc>
                  <a:txBody>
                    <a:bodyPr/>
                    <a:lstStyle/>
                    <a:p>
                      <a:pPr algn="ctr"/>
                      <a:r>
                        <a:rPr lang="it-IT" sz="2600" noProof="0"/>
                        <a:t>Socialmente connessi (</a:t>
                      </a:r>
                      <a:r>
                        <a:rPr lang="it-IT" sz="2600" noProof="0" err="1"/>
                        <a:t>networked</a:t>
                      </a:r>
                      <a:r>
                        <a:rPr lang="it-IT" sz="2600" noProof="0"/>
                        <a:t>)</a:t>
                      </a:r>
                    </a:p>
                  </a:txBody>
                  <a:tcPr marL="98991" marR="98991" marT="49496" marB="49496">
                    <a:pattFill prst="pct80">
                      <a:fgClr>
                        <a:schemeClr val="accent2"/>
                      </a:fgClr>
                      <a:bgClr>
                        <a:schemeClr val="bg1"/>
                      </a:bgClr>
                    </a:pattFill>
                  </a:tcPr>
                </a:tc>
                <a:extLst>
                  <a:ext uri="{0D108BD9-81ED-4DB2-BD59-A6C34878D82A}">
                    <a16:rowId xmlns:a16="http://schemas.microsoft.com/office/drawing/2014/main" val="10003"/>
                  </a:ext>
                </a:extLst>
              </a:tr>
              <a:tr h="534554">
                <a:tc>
                  <a:txBody>
                    <a:bodyPr/>
                    <a:lstStyle/>
                    <a:p>
                      <a:pPr algn="ctr"/>
                      <a:r>
                        <a:rPr lang="it-IT" sz="2600" noProof="0"/>
                        <a:t>Silenziosi</a:t>
                      </a:r>
                    </a:p>
                  </a:txBody>
                  <a:tcPr marL="98991" marR="98991" marT="49496" marB="49496">
                    <a:pattFill prst="pct80">
                      <a:fgClr>
                        <a:schemeClr val="accent2"/>
                      </a:fgClr>
                      <a:bgClr>
                        <a:schemeClr val="bg1"/>
                      </a:bgClr>
                    </a:pattFill>
                  </a:tcPr>
                </a:tc>
                <a:tc>
                  <a:txBody>
                    <a:bodyPr/>
                    <a:lstStyle/>
                    <a:p>
                      <a:pPr algn="ctr"/>
                      <a:r>
                        <a:rPr lang="it-IT" sz="2600" noProof="0" dirty="0"/>
                        <a:t>Rumorosi</a:t>
                      </a:r>
                    </a:p>
                  </a:txBody>
                  <a:tcPr marL="98991" marR="98991" marT="49496" marB="49496">
                    <a:pattFill prst="pct80">
                      <a:fgClr>
                        <a:schemeClr val="accent2"/>
                      </a:fgClr>
                      <a:bgClr>
                        <a:schemeClr val="bg1"/>
                      </a:bgClr>
                    </a:patt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9589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352" y="964692"/>
            <a:ext cx="5797296" cy="1188720"/>
          </a:xfrm>
        </p:spPr>
        <p:txBody>
          <a:bodyPr>
            <a:noAutofit/>
          </a:bodyPr>
          <a:lstStyle/>
          <a:p>
            <a:r>
              <a:rPr lang="it-IT" sz="2400" b="1" i="1"/>
              <a:t>Culture partecipative </a:t>
            </a:r>
            <a:br>
              <a:rPr lang="it-IT" sz="2400" b="1" i="1"/>
            </a:br>
            <a:r>
              <a:rPr lang="it-IT" sz="2400" b="1" i="1"/>
              <a:t>tra svago e impegno</a:t>
            </a:r>
            <a:endParaRPr lang="it-IT" sz="2400" b="1" i="1" dirty="0"/>
          </a:p>
        </p:txBody>
      </p:sp>
      <p:graphicFrame>
        <p:nvGraphicFramePr>
          <p:cNvPr id="5" name="Content Placeholder 2">
            <a:extLst>
              <a:ext uri="{FF2B5EF4-FFF2-40B4-BE49-F238E27FC236}">
                <a16:creationId xmlns:a16="http://schemas.microsoft.com/office/drawing/2014/main" id="{5F85CC4A-2A0B-FA84-37DD-53AE9125E45A}"/>
              </a:ext>
            </a:extLst>
          </p:cNvPr>
          <p:cNvGraphicFramePr>
            <a:graphicFrameLocks noGrp="1"/>
          </p:cNvGraphicFramePr>
          <p:nvPr>
            <p:ph idx="1"/>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3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Persona con in mano il pezzo di un puzzle">
            <a:extLst>
              <a:ext uri="{FF2B5EF4-FFF2-40B4-BE49-F238E27FC236}">
                <a16:creationId xmlns:a16="http://schemas.microsoft.com/office/drawing/2014/main" id="{52D7CF1C-A391-4408-0558-BBFB238F7078}"/>
              </a:ext>
            </a:extLst>
          </p:cNvPr>
          <p:cNvPicPr>
            <a:picLocks noChangeAspect="1"/>
          </p:cNvPicPr>
          <p:nvPr/>
        </p:nvPicPr>
        <p:blipFill rotWithShape="1">
          <a:blip r:embed="rId2"/>
          <a:srcRect l="27579" r="27254" b="-1"/>
          <a:stretch/>
        </p:blipFill>
        <p:spPr>
          <a:xfrm>
            <a:off x="481" y="10"/>
            <a:ext cx="4572000" cy="6857990"/>
          </a:xfrm>
          <a:prstGeom prst="rect">
            <a:avLst/>
          </a:prstGeom>
        </p:spPr>
      </p:pic>
      <p:sp>
        <p:nvSpPr>
          <p:cNvPr id="2" name="Title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it-IT" sz="2000" b="1" i="1" dirty="0">
                <a:solidFill>
                  <a:schemeClr val="bg1"/>
                </a:solidFill>
              </a:rPr>
              <a:t>Intelligenza collettiva</a:t>
            </a:r>
            <a:endParaRPr lang="en-US" sz="2000" dirty="0">
              <a:solidFill>
                <a:schemeClr val="bg1"/>
              </a:solidFill>
            </a:endParaRPr>
          </a:p>
        </p:txBody>
      </p:sp>
      <p:sp>
        <p:nvSpPr>
          <p:cNvPr id="3" name="Content Placeholder 2"/>
          <p:cNvSpPr>
            <a:spLocks noGrp="1"/>
          </p:cNvSpPr>
          <p:nvPr>
            <p:ph idx="1"/>
          </p:nvPr>
        </p:nvSpPr>
        <p:spPr>
          <a:xfrm>
            <a:off x="5057955" y="976129"/>
            <a:ext cx="3603699" cy="4919815"/>
          </a:xfrm>
        </p:spPr>
        <p:txBody>
          <a:bodyPr anchor="ctr">
            <a:normAutofit/>
          </a:bodyPr>
          <a:lstStyle/>
          <a:p>
            <a:pPr marL="36576" indent="0">
              <a:buNone/>
            </a:pPr>
            <a:r>
              <a:rPr lang="it-IT" dirty="0"/>
              <a:t>“È un’intelligenza distribuita ovunque, continuamente valorizzata, coordinata in tempo reale, che porta a una mobilitazione effettiva delle competenze”</a:t>
            </a:r>
          </a:p>
          <a:p>
            <a:pPr marL="36576" indent="0">
              <a:buNone/>
            </a:pPr>
            <a:r>
              <a:rPr lang="it-IT" b="1" dirty="0"/>
              <a:t>Pierre Lévy, </a:t>
            </a:r>
            <a:r>
              <a:rPr lang="it-IT" b="1" i="1" dirty="0"/>
              <a:t>L’intelligenza collettiva</a:t>
            </a:r>
            <a:r>
              <a:rPr lang="it-IT" b="1" dirty="0"/>
              <a:t>, p. 34</a:t>
            </a:r>
          </a:p>
        </p:txBody>
      </p:sp>
    </p:spTree>
    <p:extLst>
      <p:ext uri="{BB962C8B-B14F-4D97-AF65-F5344CB8AC3E}">
        <p14:creationId xmlns:p14="http://schemas.microsoft.com/office/powerpoint/2010/main" val="1439559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descr="Formule matematiche complesse su una lavagna">
            <a:extLst>
              <a:ext uri="{FF2B5EF4-FFF2-40B4-BE49-F238E27FC236}">
                <a16:creationId xmlns:a16="http://schemas.microsoft.com/office/drawing/2014/main" id="{EE938F33-ABFF-0D19-9FDA-3E988FA88B2A}"/>
              </a:ext>
            </a:extLst>
          </p:cNvPr>
          <p:cNvPicPr>
            <a:picLocks noChangeAspect="1"/>
          </p:cNvPicPr>
          <p:nvPr/>
        </p:nvPicPr>
        <p:blipFill rotWithShape="1">
          <a:blip r:embed="rId2"/>
          <a:srcRect l="32628" r="18705" b="-1"/>
          <a:stretch/>
        </p:blipFill>
        <p:spPr>
          <a:xfrm>
            <a:off x="481" y="10"/>
            <a:ext cx="4572000" cy="6857990"/>
          </a:xfrm>
          <a:prstGeom prst="rect">
            <a:avLst/>
          </a:prstGeom>
        </p:spPr>
      </p:pic>
      <p:sp>
        <p:nvSpPr>
          <p:cNvPr id="2" name="Title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it-IT" sz="2100" b="1" i="1">
                <a:solidFill>
                  <a:schemeClr val="bg1"/>
                </a:solidFill>
              </a:rPr>
              <a:t>Intelligenza collettiva</a:t>
            </a:r>
          </a:p>
        </p:txBody>
      </p:sp>
      <p:sp>
        <p:nvSpPr>
          <p:cNvPr id="3" name="Content Placeholder 2"/>
          <p:cNvSpPr>
            <a:spLocks noGrp="1"/>
          </p:cNvSpPr>
          <p:nvPr>
            <p:ph idx="1"/>
          </p:nvPr>
        </p:nvSpPr>
        <p:spPr>
          <a:xfrm>
            <a:off x="5057955" y="976129"/>
            <a:ext cx="3603699" cy="4919815"/>
          </a:xfrm>
        </p:spPr>
        <p:txBody>
          <a:bodyPr anchor="ctr">
            <a:normAutofit/>
          </a:bodyPr>
          <a:lstStyle/>
          <a:p>
            <a:pPr marL="36576" indent="0">
              <a:lnSpc>
                <a:spcPct val="90000"/>
              </a:lnSpc>
              <a:buNone/>
            </a:pPr>
            <a:endParaRPr lang="it-IT" sz="1500" b="1"/>
          </a:p>
          <a:p>
            <a:pPr marL="36576" indent="0">
              <a:lnSpc>
                <a:spcPct val="90000"/>
              </a:lnSpc>
              <a:buNone/>
            </a:pPr>
            <a:endParaRPr lang="it-IT" sz="1500" b="1"/>
          </a:p>
          <a:p>
            <a:pPr marL="36576" indent="0">
              <a:lnSpc>
                <a:spcPct val="90000"/>
              </a:lnSpc>
              <a:buNone/>
            </a:pPr>
            <a:r>
              <a:rPr lang="it-IT" sz="1500"/>
              <a:t>«Nessuno sa tutto, ognuno sa qualcosa, la totalità del sapere risiede nell’umanità»</a:t>
            </a:r>
          </a:p>
          <a:p>
            <a:pPr marL="36576" indent="0">
              <a:lnSpc>
                <a:spcPct val="90000"/>
              </a:lnSpc>
              <a:buNone/>
            </a:pPr>
            <a:endParaRPr lang="it-IT" sz="1500"/>
          </a:p>
          <a:p>
            <a:pPr marL="36576" indent="0">
              <a:lnSpc>
                <a:spcPct val="90000"/>
              </a:lnSpc>
              <a:buNone/>
            </a:pPr>
            <a:r>
              <a:rPr lang="it-IT" sz="1500"/>
              <a:t>«L’intelligenza collettiva non corrisponde al sapere condiviso: la prima è data dalla singole conoscenze, depositate nelle menti di ogni membro della “comunità di sapere”, pronte ad essere attivate in precise circostanze».  </a:t>
            </a:r>
          </a:p>
          <a:p>
            <a:pPr marL="36576" indent="0">
              <a:lnSpc>
                <a:spcPct val="90000"/>
              </a:lnSpc>
              <a:buNone/>
            </a:pPr>
            <a:endParaRPr lang="it-IT" sz="1500"/>
          </a:p>
          <a:p>
            <a:pPr marL="36576" indent="0">
              <a:lnSpc>
                <a:spcPct val="90000"/>
              </a:lnSpc>
              <a:buNone/>
            </a:pPr>
            <a:r>
              <a:rPr lang="it-IT" sz="1500"/>
              <a:t>«Ciò che tiene unita l’intelligenza collettiva non è il possesso del sapere ma il processo sociale di acquisizione della conoscenza, in quanto dinamico e partecipativo, che continuamente mette alla prova e riafferma i legami del gruppo»</a:t>
            </a:r>
          </a:p>
        </p:txBody>
      </p:sp>
    </p:spTree>
    <p:extLst>
      <p:ext uri="{BB962C8B-B14F-4D97-AF65-F5344CB8AC3E}">
        <p14:creationId xmlns:p14="http://schemas.microsoft.com/office/powerpoint/2010/main" val="3133761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2681103"/>
            <a:ext cx="2522980" cy="1495794"/>
          </a:xfrm>
          <a:noFill/>
          <a:ln>
            <a:solidFill>
              <a:schemeClr val="bg1"/>
            </a:solidFill>
          </a:ln>
        </p:spPr>
        <p:txBody>
          <a:bodyPr vert="horz" wrap="square" lIns="182880" tIns="182880" rIns="182880" bIns="182880" rtlCol="0">
            <a:normAutofit/>
          </a:bodyPr>
          <a:lstStyle/>
          <a:p>
            <a:r>
              <a:rPr lang="en-US" sz="2000" b="1" i="1">
                <a:solidFill>
                  <a:schemeClr val="bg1"/>
                </a:solidFill>
              </a:rPr>
              <a:t>Paradigma dell’esperto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5567844"/>
              </p:ext>
            </p:extLst>
          </p:nvPr>
        </p:nvGraphicFramePr>
        <p:xfrm>
          <a:off x="4308894" y="965200"/>
          <a:ext cx="4017124" cy="4927603"/>
        </p:xfrm>
        <a:graphic>
          <a:graphicData uri="http://schemas.openxmlformats.org/drawingml/2006/table">
            <a:tbl>
              <a:tblPr firstRow="1" bandRow="1">
                <a:solidFill>
                  <a:schemeClr val="bg1"/>
                </a:solidFill>
                <a:tableStyleId>{5C22544A-7EE6-4342-B048-85BDC9FD1C3A}</a:tableStyleId>
              </a:tblPr>
              <a:tblGrid>
                <a:gridCol w="2080940">
                  <a:extLst>
                    <a:ext uri="{9D8B030D-6E8A-4147-A177-3AD203B41FA5}">
                      <a16:colId xmlns:a16="http://schemas.microsoft.com/office/drawing/2014/main" val="20000"/>
                    </a:ext>
                  </a:extLst>
                </a:gridCol>
                <a:gridCol w="1936184">
                  <a:extLst>
                    <a:ext uri="{9D8B030D-6E8A-4147-A177-3AD203B41FA5}">
                      <a16:colId xmlns:a16="http://schemas.microsoft.com/office/drawing/2014/main" val="20001"/>
                    </a:ext>
                  </a:extLst>
                </a:gridCol>
              </a:tblGrid>
              <a:tr h="401136">
                <a:tc>
                  <a:txBody>
                    <a:bodyPr/>
                    <a:lstStyle/>
                    <a:p>
                      <a:pPr algn="ctr"/>
                      <a:r>
                        <a:rPr lang="it-IT" sz="1300" b="0" cap="none" spc="0" noProof="0">
                          <a:solidFill>
                            <a:schemeClr val="bg1"/>
                          </a:solidFill>
                        </a:rPr>
                        <a:t>Esperto</a:t>
                      </a:r>
                    </a:p>
                  </a:txBody>
                  <a:tcPr marL="109491" marR="84224" marT="84224" marB="84224"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it-IT" sz="1300" b="0" cap="none" spc="0" noProof="0">
                          <a:solidFill>
                            <a:schemeClr val="bg1"/>
                          </a:solidFill>
                        </a:rPr>
                        <a:t>Intelligenza</a:t>
                      </a:r>
                      <a:r>
                        <a:rPr lang="it-IT" sz="1300" b="0" cap="none" spc="0" baseline="0" noProof="0">
                          <a:solidFill>
                            <a:schemeClr val="bg1"/>
                          </a:solidFill>
                        </a:rPr>
                        <a:t> collettiva</a:t>
                      </a:r>
                      <a:endParaRPr lang="it-IT" sz="1300" b="0" cap="none" spc="0" noProof="0">
                        <a:solidFill>
                          <a:schemeClr val="bg1"/>
                        </a:solidFill>
                      </a:endParaRPr>
                    </a:p>
                  </a:txBody>
                  <a:tcPr marL="109491" marR="84224" marT="84224" marB="84224"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0000"/>
                  </a:ext>
                </a:extLst>
              </a:tr>
              <a:tr h="982856">
                <a:tc>
                  <a:txBody>
                    <a:bodyPr/>
                    <a:lstStyle/>
                    <a:p>
                      <a:pPr algn="ctr"/>
                      <a:r>
                        <a:rPr lang="it-IT" sz="1300" b="1" cap="none" spc="0" noProof="0">
                          <a:solidFill>
                            <a:schemeClr val="tx1"/>
                          </a:solidFill>
                        </a:rPr>
                        <a:t>Corpo delineato di conoscenze controllabili da un individuo</a:t>
                      </a:r>
                    </a:p>
                  </a:txBody>
                  <a:tcPr marL="109491" marR="84224" marT="84224" marB="84224">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it-IT" sz="1300" b="1" cap="none" spc="0" noProof="0" err="1">
                          <a:solidFill>
                            <a:schemeClr val="tx1"/>
                          </a:solidFill>
                        </a:rPr>
                        <a:t>Saperi</a:t>
                      </a:r>
                      <a:r>
                        <a:rPr lang="it-IT" sz="1300" b="1" cap="none" spc="0" baseline="0" noProof="0">
                          <a:solidFill>
                            <a:schemeClr val="tx1"/>
                          </a:solidFill>
                        </a:rPr>
                        <a:t> multipli e instabili</a:t>
                      </a:r>
                      <a:endParaRPr lang="it-IT" sz="1300" b="1" cap="none" spc="0" noProof="0">
                        <a:solidFill>
                          <a:schemeClr val="tx1"/>
                        </a:solidFill>
                      </a:endParaRPr>
                    </a:p>
                  </a:txBody>
                  <a:tcPr marL="109491" marR="84224" marT="84224" marB="84224">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1"/>
                  </a:ext>
                </a:extLst>
              </a:tr>
              <a:tr h="982856">
                <a:tc>
                  <a:txBody>
                    <a:bodyPr/>
                    <a:lstStyle/>
                    <a:p>
                      <a:pPr algn="ctr"/>
                      <a:r>
                        <a:rPr lang="it-IT" sz="1300" b="1" cap="none" spc="0" noProof="0">
                          <a:solidFill>
                            <a:schemeClr val="tx1"/>
                          </a:solidFill>
                        </a:rPr>
                        <a:t>Interno/esterno</a:t>
                      </a:r>
                    </a:p>
                  </a:txBody>
                  <a:tcPr marL="109491" marR="84224" marT="84224" marB="8422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it-IT" sz="1300" b="1" cap="none" spc="0" noProof="0">
                          <a:solidFill>
                            <a:schemeClr val="tx1"/>
                          </a:solidFill>
                        </a:rPr>
                        <a:t>Ogni individuo è potenzialmente parte del processo conoscitivo</a:t>
                      </a:r>
                    </a:p>
                  </a:txBody>
                  <a:tcPr marL="109491" marR="84224" marT="84224" marB="84224">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1176763">
                <a:tc>
                  <a:txBody>
                    <a:bodyPr/>
                    <a:lstStyle/>
                    <a:p>
                      <a:pPr algn="ctr"/>
                      <a:r>
                        <a:rPr lang="it-IT" sz="1300" b="1" cap="none" spc="0" noProof="0">
                          <a:solidFill>
                            <a:schemeClr val="tx1"/>
                          </a:solidFill>
                        </a:rPr>
                        <a:t>Le regole di accesso al sapere sono stabilite</a:t>
                      </a:r>
                      <a:r>
                        <a:rPr lang="it-IT" sz="1300" b="1" cap="none" spc="0" baseline="0" noProof="0">
                          <a:solidFill>
                            <a:schemeClr val="tx1"/>
                          </a:solidFill>
                        </a:rPr>
                        <a:t> dalle discipline tradizionali</a:t>
                      </a:r>
                      <a:endParaRPr lang="it-IT" sz="1300" b="1" cap="none" spc="0" noProof="0">
                        <a:solidFill>
                          <a:schemeClr val="tx1"/>
                        </a:solidFill>
                      </a:endParaRPr>
                    </a:p>
                  </a:txBody>
                  <a:tcPr marL="109491" marR="84224" marT="84224" marB="84224">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it-IT" sz="1300" b="1" cap="none" spc="0" noProof="0">
                          <a:solidFill>
                            <a:schemeClr val="tx1"/>
                          </a:solidFill>
                        </a:rPr>
                        <a:t>Le regole di</a:t>
                      </a:r>
                      <a:r>
                        <a:rPr lang="it-IT" sz="1300" b="1" cap="none" spc="0" baseline="0" noProof="0">
                          <a:solidFill>
                            <a:schemeClr val="tx1"/>
                          </a:solidFill>
                        </a:rPr>
                        <a:t> accesso al sapere variano per ciascun utente, sono quindi indecifrabili a priori</a:t>
                      </a:r>
                      <a:endParaRPr lang="it-IT" sz="1300" b="1" cap="none" spc="0" noProof="0">
                        <a:solidFill>
                          <a:schemeClr val="tx1"/>
                        </a:solidFill>
                      </a:endParaRPr>
                    </a:p>
                  </a:txBody>
                  <a:tcPr marL="109491" marR="84224" marT="84224" marB="84224">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3"/>
                  </a:ext>
                </a:extLst>
              </a:tr>
              <a:tr h="788949">
                <a:tc>
                  <a:txBody>
                    <a:bodyPr/>
                    <a:lstStyle/>
                    <a:p>
                      <a:pPr algn="ctr"/>
                      <a:r>
                        <a:rPr lang="it-IT" sz="1300" b="1" cap="none" spc="0" noProof="0">
                          <a:solidFill>
                            <a:schemeClr val="tx1"/>
                          </a:solidFill>
                        </a:rPr>
                        <a:t>Certificazione</a:t>
                      </a:r>
                    </a:p>
                  </a:txBody>
                  <a:tcPr marL="109491" marR="84224" marT="84224" marB="8422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it-IT" sz="1300" b="1" cap="none" spc="0" noProof="0">
                          <a:solidFill>
                            <a:schemeClr val="tx1"/>
                          </a:solidFill>
                        </a:rPr>
                        <a:t>Processo</a:t>
                      </a:r>
                      <a:r>
                        <a:rPr lang="it-IT" sz="1300" b="1" cap="none" spc="0" baseline="0" noProof="0">
                          <a:solidFill>
                            <a:schemeClr val="tx1"/>
                          </a:solidFill>
                        </a:rPr>
                        <a:t> di acquisizione del sapere (</a:t>
                      </a:r>
                      <a:r>
                        <a:rPr lang="it-IT" sz="1300" b="1" cap="none" spc="0" baseline="0" noProof="0" err="1">
                          <a:solidFill>
                            <a:schemeClr val="tx1"/>
                          </a:solidFill>
                        </a:rPr>
                        <a:t>gamification</a:t>
                      </a:r>
                      <a:r>
                        <a:rPr lang="it-IT" sz="1300" b="1" cap="none" spc="0" baseline="0" noProof="0">
                          <a:solidFill>
                            <a:schemeClr val="tx1"/>
                          </a:solidFill>
                        </a:rPr>
                        <a:t>)</a:t>
                      </a:r>
                      <a:endParaRPr lang="it-IT" sz="1300" b="1" cap="none" spc="0" noProof="0">
                        <a:solidFill>
                          <a:schemeClr val="tx1"/>
                        </a:solidFill>
                      </a:endParaRPr>
                    </a:p>
                  </a:txBody>
                  <a:tcPr marL="109491" marR="84224" marT="84224" marB="84224">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4"/>
                  </a:ext>
                </a:extLst>
              </a:tr>
              <a:tr h="595043">
                <a:tc>
                  <a:txBody>
                    <a:bodyPr/>
                    <a:lstStyle/>
                    <a:p>
                      <a:pPr algn="ctr"/>
                      <a:r>
                        <a:rPr lang="it-IT" sz="1300" b="1" cap="none" spc="0" noProof="0">
                          <a:solidFill>
                            <a:schemeClr val="tx1"/>
                          </a:solidFill>
                        </a:rPr>
                        <a:t>Forma di sapere Top - down</a:t>
                      </a:r>
                    </a:p>
                  </a:txBody>
                  <a:tcPr marL="109491" marR="84224" marT="84224" marB="84224">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a:r>
                        <a:rPr kumimoji="0" lang="nl-NL" sz="1300" b="1" kern="1200" cap="none" spc="0" err="1">
                          <a:solidFill>
                            <a:schemeClr val="tx1"/>
                          </a:solidFill>
                          <a:effectLst/>
                          <a:latin typeface="+mn-lt"/>
                          <a:ea typeface="+mn-ea"/>
                          <a:cs typeface="+mn-cs"/>
                        </a:rPr>
                        <a:t>Grassroots</a:t>
                      </a:r>
                      <a:r>
                        <a:rPr kumimoji="0" lang="nl-NL" sz="1300" b="1" kern="1200" cap="none" spc="0">
                          <a:solidFill>
                            <a:schemeClr val="tx1"/>
                          </a:solidFill>
                          <a:effectLst/>
                          <a:latin typeface="+mn-lt"/>
                          <a:ea typeface="+mn-ea"/>
                          <a:cs typeface="+mn-cs"/>
                        </a:rPr>
                        <a:t> </a:t>
                      </a:r>
                      <a:endParaRPr lang="nl-NL" sz="1300" b="1" cap="none" spc="0">
                        <a:solidFill>
                          <a:schemeClr val="tx1"/>
                        </a:solidFill>
                      </a:endParaRPr>
                    </a:p>
                  </a:txBody>
                  <a:tcPr marL="109491" marR="84224" marT="84224" marB="84224">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6614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14" name="Picture 13" descr="Persona che sale le scale">
            <a:extLst>
              <a:ext uri="{FF2B5EF4-FFF2-40B4-BE49-F238E27FC236}">
                <a16:creationId xmlns:a16="http://schemas.microsoft.com/office/drawing/2014/main" id="{35840C4C-5BEF-87B8-47D0-30C3831CCDA8}"/>
              </a:ext>
            </a:extLst>
          </p:cNvPr>
          <p:cNvPicPr>
            <a:picLocks noChangeAspect="1"/>
          </p:cNvPicPr>
          <p:nvPr/>
        </p:nvPicPr>
        <p:blipFill rotWithShape="1">
          <a:blip r:embed="rId2">
            <a:alphaModFix amt="25000"/>
          </a:blip>
          <a:srcRect l="11000" r="-1" b="-1"/>
          <a:stretch/>
        </p:blipFill>
        <p:spPr>
          <a:xfrm>
            <a:off x="20" y="10"/>
            <a:ext cx="9143980" cy="6857990"/>
          </a:xfrm>
          <a:prstGeom prst="rect">
            <a:avLst/>
          </a:prstGeom>
        </p:spPr>
      </p:pic>
      <p:sp>
        <p:nvSpPr>
          <p:cNvPr id="2" name="Title 1"/>
          <p:cNvSpPr>
            <a:spLocks noGrp="1"/>
          </p:cNvSpPr>
          <p:nvPr>
            <p:ph type="title"/>
          </p:nvPr>
        </p:nvSpPr>
        <p:spPr>
          <a:xfrm>
            <a:off x="1673352" y="964692"/>
            <a:ext cx="5797296" cy="1188720"/>
          </a:xfrm>
          <a:prstGeom prst="ellipse">
            <a:avLst/>
          </a:prstGeom>
          <a:solidFill>
            <a:schemeClr val="bg1">
              <a:alpha val="30000"/>
            </a:schemeClr>
          </a:solidFill>
          <a:ln>
            <a:solidFill>
              <a:srgbClr val="FFFFFF"/>
            </a:solidFill>
          </a:ln>
        </p:spPr>
        <p:txBody>
          <a:bodyPr>
            <a:noAutofit/>
          </a:bodyPr>
          <a:lstStyle/>
          <a:p>
            <a:br>
              <a:rPr lang="en-US" sz="2400" b="1" i="1" dirty="0">
                <a:solidFill>
                  <a:schemeClr val="tx1"/>
                </a:solidFill>
              </a:rPr>
            </a:br>
            <a:r>
              <a:rPr lang="en-US" sz="2400" b="1" i="1" dirty="0" err="1">
                <a:solidFill>
                  <a:schemeClr val="tx1"/>
                </a:solidFill>
              </a:rPr>
              <a:t>Lovemarks</a:t>
            </a:r>
            <a:endParaRPr lang="en-US" sz="2400" b="1" i="1" dirty="0">
              <a:solidFill>
                <a:schemeClr val="tx1"/>
              </a:solidFill>
            </a:endParaRPr>
          </a:p>
        </p:txBody>
      </p:sp>
      <p:sp>
        <p:nvSpPr>
          <p:cNvPr id="3" name="Content Placeholder 2"/>
          <p:cNvSpPr>
            <a:spLocks noGrp="1"/>
          </p:cNvSpPr>
          <p:nvPr>
            <p:ph idx="1"/>
          </p:nvPr>
        </p:nvSpPr>
        <p:spPr>
          <a:xfrm>
            <a:off x="1673352" y="2396306"/>
            <a:ext cx="5797296" cy="3846839"/>
          </a:xfrm>
        </p:spPr>
        <p:txBody>
          <a:bodyPr>
            <a:normAutofit/>
          </a:bodyPr>
          <a:lstStyle/>
          <a:p>
            <a:pPr marL="36576" indent="0">
              <a:buNone/>
            </a:pPr>
            <a:endParaRPr lang="it-IT" sz="1700" dirty="0"/>
          </a:p>
          <a:p>
            <a:pPr marL="36576" indent="0">
              <a:buNone/>
            </a:pPr>
            <a:r>
              <a:rPr lang="it-IT" sz="1700" dirty="0"/>
              <a:t>La forza di un legame è misurata nei termini del suo impatto emozionale. L’esperienza non deve rimanere costretta all’interno di una singola piattaforma mediatica, ma dovrebbe estendersi sul maggior numero possibile di media.</a:t>
            </a:r>
          </a:p>
          <a:p>
            <a:pPr marL="36576" indent="0">
              <a:buNone/>
            </a:pPr>
            <a:endParaRPr lang="it-IT" sz="1700" dirty="0"/>
          </a:p>
          <a:p>
            <a:pPr marL="36576" indent="0">
              <a:buNone/>
            </a:pPr>
            <a:r>
              <a:rPr lang="it-IT" sz="1700" dirty="0"/>
              <a:t>I </a:t>
            </a:r>
            <a:r>
              <a:rPr lang="it-IT" sz="1700" dirty="0" err="1"/>
              <a:t>lovemarks</a:t>
            </a:r>
            <a:r>
              <a:rPr lang="it-IT" sz="1700" dirty="0"/>
              <a:t> tentano di guadagnarsi l’</a:t>
            </a:r>
            <a:r>
              <a:rPr lang="it-IT" sz="1700" b="1" dirty="0"/>
              <a:t>amore</a:t>
            </a:r>
            <a:r>
              <a:rPr lang="it-IT" sz="1700" dirty="0"/>
              <a:t> e non solo il </a:t>
            </a:r>
            <a:r>
              <a:rPr lang="it-IT" sz="1700" b="1" dirty="0"/>
              <a:t>rispetto</a:t>
            </a:r>
            <a:r>
              <a:rPr lang="it-IT" sz="1700" dirty="0"/>
              <a:t> dei consumatori.</a:t>
            </a:r>
          </a:p>
          <a:p>
            <a:pPr marL="36576" indent="0">
              <a:buNone/>
            </a:pPr>
            <a:endParaRPr lang="it-IT" sz="1700" dirty="0"/>
          </a:p>
          <a:p>
            <a:pPr marL="36576" indent="0">
              <a:buNone/>
            </a:pPr>
            <a:r>
              <a:rPr lang="it-IT" sz="1700" dirty="0"/>
              <a:t>Per tale ragione stimolare la partecipazione del pubblico genera un investimento affettivo, rinforzando la fedeltà al brand, che resta un obiettivo complesso, in virtù della regola 80/20.</a:t>
            </a:r>
          </a:p>
        </p:txBody>
      </p:sp>
    </p:spTree>
    <p:extLst>
      <p:ext uri="{BB962C8B-B14F-4D97-AF65-F5344CB8AC3E}">
        <p14:creationId xmlns:p14="http://schemas.microsoft.com/office/powerpoint/2010/main" val="35984204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13" y="640080"/>
            <a:ext cx="6693018"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907" y="825096"/>
            <a:ext cx="641223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p:cNvSpPr>
            <a:spLocks noGrp="1"/>
          </p:cNvSpPr>
          <p:nvPr>
            <p:ph idx="1"/>
          </p:nvPr>
        </p:nvSpPr>
        <p:spPr>
          <a:xfrm>
            <a:off x="987738" y="1283546"/>
            <a:ext cx="4286937" cy="3914063"/>
          </a:xfrm>
        </p:spPr>
        <p:txBody>
          <a:bodyPr anchor="ctr">
            <a:noAutofit/>
          </a:bodyPr>
          <a:lstStyle/>
          <a:p>
            <a:pPr marL="36576" indent="0">
              <a:lnSpc>
                <a:spcPct val="90000"/>
              </a:lnSpc>
              <a:buNone/>
            </a:pPr>
            <a:endParaRPr lang="it-IT" sz="1400" b="1">
              <a:solidFill>
                <a:srgbClr val="404040"/>
              </a:solidFill>
            </a:endParaRPr>
          </a:p>
          <a:p>
            <a:pPr marL="36576" indent="0">
              <a:lnSpc>
                <a:spcPct val="90000"/>
              </a:lnSpc>
              <a:buNone/>
            </a:pPr>
            <a:endParaRPr lang="it-IT" sz="1400" b="1">
              <a:solidFill>
                <a:srgbClr val="404040"/>
              </a:solidFill>
            </a:endParaRPr>
          </a:p>
          <a:p>
            <a:pPr marL="36576" indent="0">
              <a:lnSpc>
                <a:spcPct val="90000"/>
              </a:lnSpc>
              <a:buNone/>
            </a:pPr>
            <a:r>
              <a:rPr lang="it-IT" sz="1400" b="1">
                <a:solidFill>
                  <a:srgbClr val="404040"/>
                </a:solidFill>
              </a:rPr>
              <a:t>“Una nuova concezione del marketing che interpreta la componente emozionale delle scelte di consumo come una forza motrice che determina ciò che guardiamo e che acquistiamo”</a:t>
            </a:r>
          </a:p>
          <a:p>
            <a:pPr marL="36576" indent="0">
              <a:lnSpc>
                <a:spcPct val="90000"/>
              </a:lnSpc>
              <a:buNone/>
            </a:pPr>
            <a:endParaRPr lang="it-IT" sz="1400" b="1">
              <a:solidFill>
                <a:srgbClr val="404040"/>
              </a:solidFill>
            </a:endParaRPr>
          </a:p>
          <a:p>
            <a:pPr marL="36576" indent="0">
              <a:lnSpc>
                <a:spcPct val="90000"/>
              </a:lnSpc>
              <a:buNone/>
            </a:pPr>
            <a:r>
              <a:rPr lang="it-IT" sz="1400">
                <a:solidFill>
                  <a:srgbClr val="404040"/>
                </a:solidFill>
              </a:rPr>
              <a:t>La reputazione riguarda l’intero brand e si costruisce sulla base della somma complessiva delle interazioni con il cliente che avvengono su più piattaforme. In questo modo si vuole costruire una relazione di lungo periodo.</a:t>
            </a:r>
          </a:p>
          <a:p>
            <a:pPr marL="36576" indent="0">
              <a:lnSpc>
                <a:spcPct val="90000"/>
              </a:lnSpc>
              <a:buNone/>
            </a:pPr>
            <a:endParaRPr lang="it-IT" sz="1400" b="1">
              <a:solidFill>
                <a:srgbClr val="404040"/>
              </a:solidFill>
            </a:endParaRPr>
          </a:p>
          <a:p>
            <a:pPr marL="36576" indent="0">
              <a:lnSpc>
                <a:spcPct val="90000"/>
              </a:lnSpc>
              <a:buNone/>
            </a:pPr>
            <a:r>
              <a:rPr lang="it-IT" sz="1400" b="1">
                <a:solidFill>
                  <a:srgbClr val="404040"/>
                </a:solidFill>
              </a:rPr>
              <a:t>Per questo non sono più le “impressioni” del pubblico ad essere rilevanti, ma le sue “espressioni”.</a:t>
            </a:r>
            <a:endParaRPr lang="it-IT" sz="1400" b="1" dirty="0">
              <a:solidFill>
                <a:srgbClr val="404040"/>
              </a:solidFill>
            </a:endParaRPr>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2538" y="1443035"/>
            <a:ext cx="2978949"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5790126" y="1586484"/>
            <a:ext cx="2763774" cy="3685032"/>
          </a:xfrm>
          <a:prstGeom prst="ellipse">
            <a:avLst/>
          </a:prstGeom>
          <a:solidFill>
            <a:schemeClr val="accent2"/>
          </a:solidFill>
          <a:ln>
            <a:noFill/>
          </a:ln>
        </p:spPr>
        <p:txBody>
          <a:bodyPr>
            <a:normAutofit/>
          </a:bodyPr>
          <a:lstStyle/>
          <a:p>
            <a:r>
              <a:rPr lang="it-IT" sz="1800" b="1" i="1">
                <a:solidFill>
                  <a:srgbClr val="FFFFFF"/>
                </a:solidFill>
              </a:rPr>
              <a:t>Economia affettiva</a:t>
            </a:r>
            <a:endParaRPr lang="it-IT" sz="1800" b="1" i="1" dirty="0">
              <a:solidFill>
                <a:srgbClr val="FFFFFF"/>
              </a:solidFill>
            </a:endParaRPr>
          </a:p>
        </p:txBody>
      </p:sp>
    </p:spTree>
    <p:extLst>
      <p:ext uri="{BB962C8B-B14F-4D97-AF65-F5344CB8AC3E}">
        <p14:creationId xmlns:p14="http://schemas.microsoft.com/office/powerpoint/2010/main" val="301580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5796136" y="2681103"/>
            <a:ext cx="3240360" cy="1495794"/>
          </a:xfrm>
          <a:noFill/>
          <a:ln>
            <a:solidFill>
              <a:srgbClr val="FFFFFF"/>
            </a:solidFill>
          </a:ln>
        </p:spPr>
        <p:txBody>
          <a:bodyPr wrap="square">
            <a:normAutofit fontScale="90000"/>
          </a:bodyPr>
          <a:lstStyle/>
          <a:p>
            <a:r>
              <a:rPr lang="it-IT" b="1" dirty="0">
                <a:solidFill>
                  <a:srgbClr val="FFFFFF"/>
                </a:solidFill>
                <a:latin typeface="Luiss Sans" pitchFamily="2" charset="0"/>
              </a:rPr>
              <a:t>La TV come punto di origine della cultura digitale</a:t>
            </a:r>
          </a:p>
        </p:txBody>
      </p:sp>
      <p:graphicFrame>
        <p:nvGraphicFramePr>
          <p:cNvPr id="49" name="Segnaposto testo 37">
            <a:extLst>
              <a:ext uri="{FF2B5EF4-FFF2-40B4-BE49-F238E27FC236}">
                <a16:creationId xmlns:a16="http://schemas.microsoft.com/office/drawing/2014/main" id="{5726BB0F-8ACB-835B-5650-AE695143D0BB}"/>
              </a:ext>
            </a:extLst>
          </p:cNvPr>
          <p:cNvGraphicFramePr>
            <a:graphicFrameLocks noGrp="1"/>
          </p:cNvGraphicFramePr>
          <p:nvPr>
            <p:ph idx="1"/>
          </p:nvPr>
        </p:nvGraphicFramePr>
        <p:xfrm>
          <a:off x="690562" y="965200"/>
          <a:ext cx="4238625"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184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03504" y="2386744"/>
            <a:ext cx="3364992" cy="1645920"/>
          </a:xfrm>
        </p:spPr>
        <p:txBody>
          <a:bodyPr vert="horz" lIns="274320" tIns="182880" rIns="274320" bIns="182880" rtlCol="0" anchor="ctr" anchorCtr="1">
            <a:normAutofit/>
          </a:bodyPr>
          <a:lstStyle/>
          <a:p>
            <a:r>
              <a:rPr lang="en-US" sz="2800" b="1" dirty="0"/>
              <a:t>influencer</a:t>
            </a:r>
          </a:p>
        </p:txBody>
      </p:sp>
      <p:pic>
        <p:nvPicPr>
          <p:cNvPr id="8" name="Segnaposto contenuto 8" descr="Immagine che contiene testo&#10;&#10;Descrizione generata automaticamente">
            <a:extLst>
              <a:ext uri="{FF2B5EF4-FFF2-40B4-BE49-F238E27FC236}">
                <a16:creationId xmlns:a16="http://schemas.microsoft.com/office/drawing/2014/main" id="{97F1261C-499B-D24D-A01B-6505227F11B6}"/>
              </a:ext>
            </a:extLst>
          </p:cNvPr>
          <p:cNvPicPr>
            <a:picLocks noChangeAspect="1"/>
          </p:cNvPicPr>
          <p:nvPr/>
        </p:nvPicPr>
        <p:blipFill rotWithShape="1">
          <a:blip r:embed="rId3"/>
          <a:srcRect t="14706" b="915"/>
          <a:stretch/>
        </p:blipFill>
        <p:spPr>
          <a:xfrm>
            <a:off x="4572000" y="10"/>
            <a:ext cx="4571999" cy="3433472"/>
          </a:xfrm>
          <a:prstGeom prst="rect">
            <a:avLst/>
          </a:prstGeom>
        </p:spPr>
      </p:pic>
      <p:pic>
        <p:nvPicPr>
          <p:cNvPr id="10" name="Immagine 9" descr="Immagine che contiene cibo, dessert&#10;&#10;Descrizione generata automaticamente">
            <a:extLst>
              <a:ext uri="{FF2B5EF4-FFF2-40B4-BE49-F238E27FC236}">
                <a16:creationId xmlns:a16="http://schemas.microsoft.com/office/drawing/2014/main" id="{8C529956-71AC-CB4B-87B2-52D8D4477429}"/>
              </a:ext>
            </a:extLst>
          </p:cNvPr>
          <p:cNvPicPr>
            <a:picLocks noChangeAspect="1"/>
          </p:cNvPicPr>
          <p:nvPr/>
        </p:nvPicPr>
        <p:blipFill rotWithShape="1">
          <a:blip r:embed="rId4"/>
          <a:srcRect r="1605" b="4"/>
          <a:stretch/>
        </p:blipFill>
        <p:spPr>
          <a:xfrm>
            <a:off x="4574915" y="3433483"/>
            <a:ext cx="4569085" cy="3424518"/>
          </a:xfrm>
          <a:prstGeom prst="rect">
            <a:avLst/>
          </a:prstGeom>
        </p:spPr>
      </p:pic>
    </p:spTree>
    <p:extLst>
      <p:ext uri="{BB962C8B-B14F-4D97-AF65-F5344CB8AC3E}">
        <p14:creationId xmlns:p14="http://schemas.microsoft.com/office/powerpoint/2010/main" val="26850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7"/>
                                        </p:tgtEl>
                                        <p:attrNameLst>
                                          <p:attrName>style.visibility</p:attrName>
                                        </p:attrNameLst>
                                      </p:cBhvr>
                                      <p:to>
                                        <p:strVal val="visible"/>
                                      </p:to>
                                    </p:set>
                                    <p:animEffect transition="in" filter="fade">
                                      <p:cBhvr>
                                        <p:cTn id="7" dur="7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482601" y="188640"/>
            <a:ext cx="2522980" cy="1368152"/>
          </a:xfrm>
          <a:noFill/>
          <a:ln>
            <a:solidFill>
              <a:schemeClr val="bg1"/>
            </a:solidFill>
          </a:ln>
        </p:spPr>
        <p:txBody>
          <a:bodyPr wrap="square">
            <a:normAutofit/>
          </a:bodyPr>
          <a:lstStyle/>
          <a:p>
            <a:r>
              <a:rPr lang="it-IT" sz="2000" b="1">
                <a:solidFill>
                  <a:schemeClr val="bg1"/>
                </a:solidFill>
                <a:latin typeface="Luiss Sans" pitchFamily="2" charset="0"/>
              </a:rPr>
              <a:t>L’immaginario di community</a:t>
            </a:r>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135704" y="1844824"/>
            <a:ext cx="3212160" cy="4824536"/>
          </a:xfrm>
        </p:spPr>
        <p:txBody>
          <a:bodyPr>
            <a:normAutofit fontScale="92500" lnSpcReduction="20000"/>
          </a:bodyPr>
          <a:lstStyle/>
          <a:p>
            <a:pPr marL="0" indent="0">
              <a:lnSpc>
                <a:spcPct val="90000"/>
              </a:lnSpc>
              <a:buNone/>
            </a:pPr>
            <a:r>
              <a:rPr lang="it-IT" sz="1300" dirty="0">
                <a:solidFill>
                  <a:schemeClr val="bg1"/>
                </a:solidFill>
                <a:latin typeface="Luiss Sans" pitchFamily="2" charset="0"/>
              </a:rPr>
              <a:t>Il rapporto con la community si sviluppa principalmente attraverso la comunicazione orizzontale delle stories, mentre la comunicazione verticale del feed è pensata anche per un pubblico più generalista, che può accedere casualmente alla pagina </a:t>
            </a:r>
          </a:p>
          <a:p>
            <a:pPr marL="0" indent="0">
              <a:lnSpc>
                <a:spcPct val="90000"/>
              </a:lnSpc>
              <a:buNone/>
            </a:pPr>
            <a:endParaRPr lang="it-IT" sz="1300" dirty="0">
              <a:solidFill>
                <a:schemeClr val="bg1"/>
              </a:solidFill>
              <a:latin typeface="Luiss Sans" pitchFamily="2" charset="0"/>
            </a:endParaRPr>
          </a:p>
          <a:p>
            <a:pPr marL="0" indent="0">
              <a:lnSpc>
                <a:spcPct val="90000"/>
              </a:lnSpc>
              <a:buNone/>
            </a:pPr>
            <a:r>
              <a:rPr lang="it-IT" sz="1300" dirty="0">
                <a:solidFill>
                  <a:schemeClr val="bg1"/>
                </a:solidFill>
                <a:latin typeface="Luiss Sans" pitchFamily="2" charset="0"/>
              </a:rPr>
              <a:t>I frammenti che vanno esaurendosi senza terminare mai, rinviano ai funzionamenti dell'orologio, e per questo istituiscono una realtà parallela, in cui trovano cittadinanza i membri della community.</a:t>
            </a:r>
          </a:p>
          <a:p>
            <a:pPr marL="0" indent="0">
              <a:lnSpc>
                <a:spcPct val="90000"/>
              </a:lnSpc>
              <a:buNone/>
            </a:pPr>
            <a:endParaRPr lang="it-IT" sz="1300" dirty="0">
              <a:solidFill>
                <a:schemeClr val="bg1"/>
              </a:solidFill>
              <a:latin typeface="Luiss Sans" pitchFamily="2" charset="0"/>
            </a:endParaRPr>
          </a:p>
          <a:p>
            <a:pPr marL="0" indent="0">
              <a:lnSpc>
                <a:spcPct val="90000"/>
              </a:lnSpc>
              <a:buNone/>
            </a:pPr>
            <a:r>
              <a:rPr lang="it-IT" sz="1300" dirty="0">
                <a:solidFill>
                  <a:schemeClr val="bg1"/>
                </a:solidFill>
                <a:latin typeface="Luiss Sans" pitchFamily="2" charset="0"/>
              </a:rPr>
              <a:t>Le storie hanno una scadenza di 24 ore, pertanto creano una partecipazione collettiva quasi-simultanea. È il tempo della comunità, che si inserisce nella vita ordinaria, definendola attraverso un nuovo design del tempo. </a:t>
            </a:r>
          </a:p>
          <a:p>
            <a:pPr marL="0" indent="0">
              <a:lnSpc>
                <a:spcPct val="90000"/>
              </a:lnSpc>
              <a:buNone/>
            </a:pPr>
            <a:endParaRPr lang="it-IT" sz="1300" dirty="0">
              <a:solidFill>
                <a:schemeClr val="bg1"/>
              </a:solidFill>
              <a:latin typeface="Luiss Sans" pitchFamily="2" charset="0"/>
            </a:endParaRPr>
          </a:p>
          <a:p>
            <a:pPr marL="0" indent="0">
              <a:lnSpc>
                <a:spcPct val="90000"/>
              </a:lnSpc>
              <a:buNone/>
            </a:pPr>
            <a:r>
              <a:rPr lang="it-IT" sz="1300" dirty="0">
                <a:solidFill>
                  <a:schemeClr val="bg1"/>
                </a:solidFill>
                <a:latin typeface="Luiss Sans" pitchFamily="2" charset="0"/>
              </a:rPr>
              <a:t>Le stories sono usate dall'influencer per condividere con la community un immaginario fatto non solo di argomenti, ma anche di forme linguistiche e rituali che fanno da liquido amniotico della community, costituendo il serbatoio di risorse simboliche a cui ancorare la propria partecipazione </a:t>
            </a:r>
          </a:p>
          <a:p>
            <a:pPr marL="0" indent="0">
              <a:lnSpc>
                <a:spcPct val="90000"/>
              </a:lnSpc>
              <a:buNone/>
            </a:pPr>
            <a:endParaRPr lang="it-IT" sz="700" dirty="0">
              <a:solidFill>
                <a:schemeClr val="bg1"/>
              </a:solidFill>
              <a:latin typeface="Luiss Sans" pitchFamily="2" charset="0"/>
            </a:endParaRPr>
          </a:p>
          <a:p>
            <a:pPr marL="0" indent="0">
              <a:lnSpc>
                <a:spcPct val="90000"/>
              </a:lnSpc>
              <a:buNone/>
            </a:pPr>
            <a:r>
              <a:rPr lang="it-IT" sz="700" dirty="0">
                <a:solidFill>
                  <a:schemeClr val="bg1"/>
                </a:solidFill>
                <a:latin typeface="Luiss Sans" pitchFamily="2" charset="0"/>
              </a:rPr>
              <a:t> </a:t>
            </a:r>
            <a:br>
              <a:rPr lang="it-IT" sz="700" dirty="0">
                <a:solidFill>
                  <a:schemeClr val="bg1"/>
                </a:solidFill>
                <a:latin typeface="Luiss Sans" pitchFamily="2" charset="0"/>
              </a:rPr>
            </a:br>
            <a:endParaRPr lang="it-IT" sz="700" dirty="0">
              <a:solidFill>
                <a:schemeClr val="bg1"/>
              </a:solidFill>
              <a:latin typeface="Luiss Sans" pitchFamily="2" charset="0"/>
            </a:endParaRPr>
          </a:p>
        </p:txBody>
      </p:sp>
      <p:pic>
        <p:nvPicPr>
          <p:cNvPr id="9" name="Immagine 8" descr="Immagine che contiene testo, persona, interni, cucina&#10;&#10;Descrizione generata automaticamente">
            <a:extLst>
              <a:ext uri="{FF2B5EF4-FFF2-40B4-BE49-F238E27FC236}">
                <a16:creationId xmlns:a16="http://schemas.microsoft.com/office/drawing/2014/main" id="{30DED8D5-A20D-9943-8A52-A597046CDD0D}"/>
              </a:ext>
            </a:extLst>
          </p:cNvPr>
          <p:cNvPicPr>
            <a:picLocks noChangeAspect="1"/>
          </p:cNvPicPr>
          <p:nvPr/>
        </p:nvPicPr>
        <p:blipFill>
          <a:blip r:embed="rId3"/>
          <a:stretch>
            <a:fillRect/>
          </a:stretch>
        </p:blipFill>
        <p:spPr>
          <a:xfrm>
            <a:off x="3644136" y="1556792"/>
            <a:ext cx="5364160" cy="3312368"/>
          </a:xfrm>
          <a:prstGeom prst="rect">
            <a:avLst/>
          </a:prstGeom>
        </p:spPr>
      </p:pic>
    </p:spTree>
    <p:extLst>
      <p:ext uri="{BB962C8B-B14F-4D97-AF65-F5344CB8AC3E}">
        <p14:creationId xmlns:p14="http://schemas.microsoft.com/office/powerpoint/2010/main" val="423654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AD010B-26C9-E662-B2D3-F02CB974D024}"/>
              </a:ext>
            </a:extLst>
          </p:cNvPr>
          <p:cNvSpPr>
            <a:spLocks noGrp="1"/>
          </p:cNvSpPr>
          <p:nvPr>
            <p:ph type="title"/>
          </p:nvPr>
        </p:nvSpPr>
        <p:spPr>
          <a:xfrm>
            <a:off x="745389" y="1604772"/>
            <a:ext cx="2736342" cy="3648456"/>
          </a:xfrm>
          <a:prstGeom prst="roundRect">
            <a:avLst>
              <a:gd name="adj" fmla="val 14141"/>
            </a:avLst>
          </a:prstGeom>
          <a:solidFill>
            <a:schemeClr val="accent2"/>
          </a:solidFill>
          <a:ln>
            <a:noFill/>
          </a:ln>
        </p:spPr>
        <p:txBody>
          <a:bodyPr vert="horz" lIns="182880" tIns="182880" rIns="182880" bIns="182880" rtlCol="0" anchor="ctr" anchorCtr="1">
            <a:normAutofit/>
          </a:bodyPr>
          <a:lstStyle/>
          <a:p>
            <a:r>
              <a:rPr lang="en-US" sz="3100">
                <a:solidFill>
                  <a:srgbClr val="FFFFFF"/>
                </a:solidFill>
              </a:rPr>
              <a:t>La nuova etica del digitale</a:t>
            </a:r>
          </a:p>
        </p:txBody>
      </p:sp>
      <p:sp>
        <p:nvSpPr>
          <p:cNvPr id="16" name="Rounded Rectangle 17">
            <a:extLst>
              <a:ext uri="{FF2B5EF4-FFF2-40B4-BE49-F238E27FC236}">
                <a16:creationId xmlns:a16="http://schemas.microsoft.com/office/drawing/2014/main" id="{C8D967A7-41C2-4639-88B5-9BC93E73C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558" y="1442330"/>
            <a:ext cx="2980005" cy="397334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3F4F0C-5B8B-4943-AC9E-59253138B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4057" y="640080"/>
            <a:ext cx="445084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4CC0FFD-3149-402E-9CEB-165600A23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7501" y="802767"/>
            <a:ext cx="420395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984 Apple's Macintosh Commercial (HD).mp4" descr="Immagine che contiene nero, oscurità, spazio&#10;&#10;Descrizione generata automaticamente">
            <a:hlinkClick r:id="" action="ppaction://media"/>
            <a:extLst>
              <a:ext uri="{FF2B5EF4-FFF2-40B4-BE49-F238E27FC236}">
                <a16:creationId xmlns:a16="http://schemas.microsoft.com/office/drawing/2014/main" id="{4A1DE4AA-3CAD-6B87-ADD4-7919D1FECB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8990" y="1876281"/>
            <a:ext cx="3720976" cy="2790732"/>
          </a:xfrm>
          <a:prstGeom prst="rect">
            <a:avLst/>
          </a:prstGeom>
        </p:spPr>
      </p:pic>
    </p:spTree>
    <p:extLst>
      <p:ext uri="{BB962C8B-B14F-4D97-AF65-F5344CB8AC3E}">
        <p14:creationId xmlns:p14="http://schemas.microsoft.com/office/powerpoint/2010/main" val="665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54" name="Rectangle 5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2629"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6" name="Oval 5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067"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945654" y="1586484"/>
            <a:ext cx="2763774" cy="3685032"/>
          </a:xfrm>
          <a:prstGeom prst="ellipse">
            <a:avLst/>
          </a:prstGeom>
          <a:solidFill>
            <a:schemeClr val="accent2">
              <a:lumMod val="75000"/>
            </a:schemeClr>
          </a:solidFill>
          <a:ln>
            <a:noFill/>
          </a:ln>
        </p:spPr>
        <p:txBody>
          <a:bodyPr>
            <a:normAutofit/>
          </a:bodyPr>
          <a:lstStyle/>
          <a:p>
            <a:r>
              <a:rPr lang="it-IT" sz="2000" b="1" dirty="0">
                <a:solidFill>
                  <a:srgbClr val="FFFFFF"/>
                </a:solidFill>
                <a:latin typeface="Luiss Sans" pitchFamily="2" charset="0"/>
              </a:rPr>
              <a:t>La polverizzazione dell’immaginario</a:t>
            </a:r>
          </a:p>
        </p:txBody>
      </p:sp>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4193771" y="1402080"/>
            <a:ext cx="3990522" cy="4053840"/>
          </a:xfrm>
        </p:spPr>
        <p:txBody>
          <a:bodyPr anchor="ctr">
            <a:normAutofit/>
          </a:bodyPr>
          <a:lstStyle/>
          <a:p>
            <a:pPr marL="0" indent="0">
              <a:lnSpc>
                <a:spcPct val="90000"/>
              </a:lnSpc>
              <a:buNone/>
            </a:pPr>
            <a:r>
              <a:rPr lang="it-IT" sz="1500" dirty="0">
                <a:latin typeface="Luiss Sans" pitchFamily="2" charset="0"/>
              </a:rPr>
              <a:t>La moltiplicazione dell’immaginario coincide con la sua polverizzazione: agli immaginari a vocazione universalistica di Hollywood, dei broadcaster, dei videogames, dell’editoria tradizionale, si affiancano micro produzioni, spesso di tipo amatoriale ed evenemenziale, che si rivolgono a nicchie ben più circoscritte dei pubblici di massa. La polverizzazione dell’immaginario ha indebolito la sua natura collettiva, e quindi la sua funzione di collante sociale, creando invece delle tribù (Maffesoli, 1988) che si coagulano intorno alla fruizione di frammenti visuali prodotti di “straforo”, senza raggiungere le dimensioni di massa che caratterizzavano l’immaginario letterario, cinematografico o televisivo moderni.  </a:t>
            </a:r>
          </a:p>
          <a:p>
            <a:pPr marL="0" indent="0">
              <a:lnSpc>
                <a:spcPct val="90000"/>
              </a:lnSpc>
              <a:buNone/>
            </a:pPr>
            <a:endParaRPr lang="it-IT" sz="1500" dirty="0">
              <a:latin typeface="Luiss Sans" pitchFamily="2" charset="0"/>
            </a:endParaRPr>
          </a:p>
        </p:txBody>
      </p:sp>
    </p:spTree>
    <p:extLst>
      <p:ext uri="{BB962C8B-B14F-4D97-AF65-F5344CB8AC3E}">
        <p14:creationId xmlns:p14="http://schemas.microsoft.com/office/powerpoint/2010/main" val="173646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234507" y="964692"/>
            <a:ext cx="2300203" cy="1188720"/>
          </a:xfrm>
        </p:spPr>
        <p:txBody>
          <a:bodyPr>
            <a:normAutofit/>
          </a:bodyPr>
          <a:lstStyle/>
          <a:p>
            <a:r>
              <a:rPr lang="it-IT" sz="1800" b="1">
                <a:latin typeface="Luiss Sans" pitchFamily="2" charset="0"/>
              </a:rPr>
              <a:t>Tecnologie di </a:t>
            </a:r>
            <a:r>
              <a:rPr lang="it-IT" sz="1800" b="1" i="1">
                <a:latin typeface="Luiss Sans" pitchFamily="2" charset="0"/>
              </a:rPr>
              <a:t>connessione</a:t>
            </a:r>
            <a:r>
              <a:rPr lang="it-IT" sz="1800" b="1">
                <a:latin typeface="Luiss Sans" pitchFamily="2" charset="0"/>
              </a:rPr>
              <a:t> e di </a:t>
            </a:r>
            <a:r>
              <a:rPr lang="it-IT" sz="1800" b="1" i="1">
                <a:latin typeface="Luiss Sans" pitchFamily="2" charset="0"/>
              </a:rPr>
              <a:t>seduzione</a:t>
            </a:r>
          </a:p>
        </p:txBody>
      </p:sp>
      <p:sp>
        <p:nvSpPr>
          <p:cNvPr id="52" name="Rectangle 51">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9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81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01AF201D-9F3D-B741-96FB-631C24CB5823}"/>
              </a:ext>
            </a:extLst>
          </p:cNvPr>
          <p:cNvPicPr>
            <a:picLocks noChangeAspect="1"/>
          </p:cNvPicPr>
          <p:nvPr/>
        </p:nvPicPr>
        <p:blipFill>
          <a:blip r:embed="rId3"/>
          <a:stretch>
            <a:fillRect/>
          </a:stretch>
        </p:blipFill>
        <p:spPr>
          <a:xfrm>
            <a:off x="857984" y="2224531"/>
            <a:ext cx="4670298" cy="2416879"/>
          </a:xfrm>
          <a:prstGeom prst="rect">
            <a:avLst/>
          </a:prstGeom>
        </p:spPr>
      </p:pic>
      <p:sp>
        <p:nvSpPr>
          <p:cNvPr id="38" name="Segnaposto testo 37">
            <a:extLst>
              <a:ext uri="{FF2B5EF4-FFF2-40B4-BE49-F238E27FC236}">
                <a16:creationId xmlns:a16="http://schemas.microsoft.com/office/drawing/2014/main" id="{D7506231-5CF1-204D-AEA6-D5094E4CBD13}"/>
              </a:ext>
            </a:extLst>
          </p:cNvPr>
          <p:cNvSpPr>
            <a:spLocks noGrp="1"/>
          </p:cNvSpPr>
          <p:nvPr>
            <p:ph idx="1"/>
          </p:nvPr>
        </p:nvSpPr>
        <p:spPr>
          <a:xfrm>
            <a:off x="6233436" y="2638044"/>
            <a:ext cx="2297824" cy="3263206"/>
          </a:xfrm>
        </p:spPr>
        <p:txBody>
          <a:bodyPr>
            <a:normAutofit/>
          </a:bodyPr>
          <a:lstStyle/>
          <a:p>
            <a:pPr marL="0" indent="0">
              <a:lnSpc>
                <a:spcPct val="90000"/>
              </a:lnSpc>
              <a:buNone/>
            </a:pPr>
            <a:r>
              <a:rPr lang="it-IT" sz="1400" b="1">
                <a:latin typeface="Luiss Sans" pitchFamily="2" charset="0"/>
              </a:rPr>
              <a:t>I: Quali sono i suoi punti di forza nel lavoro che svolge? </a:t>
            </a:r>
          </a:p>
          <a:p>
            <a:pPr marL="0" indent="0">
              <a:lnSpc>
                <a:spcPct val="90000"/>
              </a:lnSpc>
              <a:buNone/>
            </a:pPr>
            <a:r>
              <a:rPr lang="it-IT" sz="1400">
                <a:latin typeface="Luiss Sans" pitchFamily="2" charset="0"/>
              </a:rPr>
              <a:t>SP: «Ah! Chi si loda si imbroda. Vediamo. Scrivo in modo meno paludato della maggior parte dei miei colleghi, direi, un po’ </a:t>
            </a:r>
            <a:r>
              <a:rPr lang="it-IT" sz="1400" err="1">
                <a:latin typeface="Luiss Sans" pitchFamily="2" charset="0"/>
              </a:rPr>
              <a:t>perche</a:t>
            </a:r>
            <a:r>
              <a:rPr lang="it-IT" sz="1400">
                <a:latin typeface="Luiss Sans" pitchFamily="2" charset="0"/>
              </a:rPr>
              <a:t>́ sono </a:t>
            </a:r>
            <a:r>
              <a:rPr lang="it-IT" sz="1400" err="1">
                <a:latin typeface="Luiss Sans" pitchFamily="2" charset="0"/>
              </a:rPr>
              <a:t>piu</a:t>
            </a:r>
            <a:r>
              <a:rPr lang="it-IT" sz="1400">
                <a:latin typeface="Luiss Sans" pitchFamily="2" charset="0"/>
              </a:rPr>
              <a:t>̀ giovane della media e un po’ </a:t>
            </a:r>
            <a:r>
              <a:rPr lang="it-IT" sz="1400" err="1">
                <a:latin typeface="Luiss Sans" pitchFamily="2" charset="0"/>
              </a:rPr>
              <a:t>perche</a:t>
            </a:r>
            <a:r>
              <a:rPr lang="it-IT" sz="1400">
                <a:latin typeface="Luiss Sans" pitchFamily="2" charset="0"/>
              </a:rPr>
              <a:t>́ questa è la mia voce, però - almeno credo - non ho una scrittura sciatta né frettolosa, </a:t>
            </a:r>
            <a:r>
              <a:rPr lang="it-IT" sz="1400" err="1">
                <a:latin typeface="Luiss Sans" pitchFamily="2" charset="0"/>
              </a:rPr>
              <a:t>perche</a:t>
            </a:r>
            <a:r>
              <a:rPr lang="it-IT" sz="1400">
                <a:latin typeface="Luiss Sans" pitchFamily="2" charset="0"/>
              </a:rPr>
              <a:t>́ in </a:t>
            </a:r>
            <a:r>
              <a:rPr lang="it-IT" sz="1400" err="1">
                <a:latin typeface="Luiss Sans" pitchFamily="2" charset="0"/>
              </a:rPr>
              <a:t>realta</a:t>
            </a:r>
            <a:r>
              <a:rPr lang="it-IT" sz="1400">
                <a:latin typeface="Luiss Sans" pitchFamily="2" charset="0"/>
              </a:rPr>
              <a:t>̀ lavoro molto di editing su tutto </a:t>
            </a:r>
            <a:r>
              <a:rPr lang="it-IT" sz="1400" err="1">
                <a:latin typeface="Luiss Sans" pitchFamily="2" charset="0"/>
              </a:rPr>
              <a:t>cio</a:t>
            </a:r>
            <a:r>
              <a:rPr lang="it-IT" sz="1400">
                <a:latin typeface="Luiss Sans" pitchFamily="2" charset="0"/>
              </a:rPr>
              <a:t>̀ che scrivo…»</a:t>
            </a:r>
          </a:p>
        </p:txBody>
      </p:sp>
    </p:spTree>
    <p:extLst>
      <p:ext uri="{BB962C8B-B14F-4D97-AF65-F5344CB8AC3E}">
        <p14:creationId xmlns:p14="http://schemas.microsoft.com/office/powerpoint/2010/main" val="2423146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 name="Titolo 46">
            <a:extLst>
              <a:ext uri="{FF2B5EF4-FFF2-40B4-BE49-F238E27FC236}">
                <a16:creationId xmlns:a16="http://schemas.microsoft.com/office/drawing/2014/main" id="{81426377-1A7E-8148-A8FB-3EF0D0F062AE}"/>
              </a:ext>
            </a:extLst>
          </p:cNvPr>
          <p:cNvSpPr>
            <a:spLocks noGrp="1"/>
          </p:cNvSpPr>
          <p:nvPr>
            <p:ph type="title"/>
          </p:nvPr>
        </p:nvSpPr>
        <p:spPr>
          <a:xfrm>
            <a:off x="603504" y="2386744"/>
            <a:ext cx="3364992" cy="1645920"/>
          </a:xfrm>
        </p:spPr>
        <p:txBody>
          <a:bodyPr vert="horz" lIns="274320" tIns="182880" rIns="274320" bIns="182880" rtlCol="0" anchor="ctr" anchorCtr="1">
            <a:normAutofit/>
          </a:bodyPr>
          <a:lstStyle/>
          <a:p>
            <a:r>
              <a:rPr lang="en-US" sz="2200" b="1" i="1" dirty="0" err="1"/>
              <a:t>Sedurre</a:t>
            </a:r>
            <a:r>
              <a:rPr lang="en-US" sz="2200" b="1" i="1" dirty="0"/>
              <a:t> con stile</a:t>
            </a:r>
          </a:p>
        </p:txBody>
      </p:sp>
      <p:sp>
        <p:nvSpPr>
          <p:cNvPr id="52" name="Rectangle 51">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9" name="Galeazzi.mp4" descr="Galeazzi.mp4">
            <a:hlinkClick r:id="" action="ppaction://media"/>
            <a:extLst>
              <a:ext uri="{FF2B5EF4-FFF2-40B4-BE49-F238E27FC236}">
                <a16:creationId xmlns:a16="http://schemas.microsoft.com/office/drawing/2014/main" id="{FECA3CF5-AF4D-754F-A2F6-FE08383134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75293" y="802945"/>
            <a:ext cx="4273452" cy="2403816"/>
          </a:xfrm>
          <a:prstGeom prst="rect">
            <a:avLst/>
          </a:prstGeom>
        </p:spPr>
      </p:pic>
      <p:pic>
        <p:nvPicPr>
          <p:cNvPr id="5" name="Otto" descr="Otto">
            <a:hlinkClick r:id="" action="ppaction://media"/>
            <a:extLst>
              <a:ext uri="{FF2B5EF4-FFF2-40B4-BE49-F238E27FC236}">
                <a16:creationId xmlns:a16="http://schemas.microsoft.com/office/drawing/2014/main" id="{B5E0BF09-933B-FF4F-9E3D-E677C5BAB1E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71826" y="3645024"/>
            <a:ext cx="4320482" cy="2160240"/>
          </a:xfrm>
          <a:prstGeom prst="rect">
            <a:avLst/>
          </a:prstGeom>
        </p:spPr>
      </p:pic>
    </p:spTree>
    <p:extLst>
      <p:ext uri="{BB962C8B-B14F-4D97-AF65-F5344CB8AC3E}">
        <p14:creationId xmlns:p14="http://schemas.microsoft.com/office/powerpoint/2010/main" val="54580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1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9" name="Rectangle 10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1" name="Rectangle 11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3" name="Rectangle 11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4" name="Google Shape;104;p22"/>
          <p:cNvSpPr txBox="1"/>
          <p:nvPr/>
        </p:nvSpPr>
        <p:spPr>
          <a:xfrm>
            <a:off x="1673352" y="467418"/>
            <a:ext cx="5797296" cy="1188720"/>
          </a:xfrm>
          <a:prstGeom prst="rect">
            <a:avLst/>
          </a:prstGeom>
          <a:solidFill>
            <a:srgbClr val="FFFFFF"/>
          </a:solidFill>
        </p:spPr>
        <p:txBody>
          <a:bodyPr spcFirstLastPara="1" vert="horz" lIns="182880" tIns="182880" rIns="182880" bIns="182880" rtlCol="0" anchor="ctr" anchorCtr="0">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1" u="none" strike="noStrike" kern="1200" cap="all" spc="200" normalizeH="0" baseline="0" noProof="0" dirty="0">
                <a:ln>
                  <a:noFill/>
                </a:ln>
                <a:solidFill>
                  <a:srgbClr val="262626"/>
                </a:solidFill>
                <a:effectLst/>
                <a:uLnTx/>
                <a:uFillTx/>
                <a:latin typeface="Gill Sans MT" panose="020B0502020104020203"/>
                <a:ea typeface="+mn-ea"/>
                <a:cs typeface="+mn-cs"/>
                <a:sym typeface="Roboto Slab"/>
              </a:rPr>
              <a:t>Influenza</a:t>
            </a:r>
          </a:p>
        </p:txBody>
      </p:sp>
      <p:sp>
        <p:nvSpPr>
          <p:cNvPr id="3" name="CasellaDiTesto 2">
            <a:extLst>
              <a:ext uri="{FF2B5EF4-FFF2-40B4-BE49-F238E27FC236}">
                <a16:creationId xmlns:a16="http://schemas.microsoft.com/office/drawing/2014/main" id="{BAA01667-4934-E548-ACD5-777C96467EEE}"/>
              </a:ext>
            </a:extLst>
          </p:cNvPr>
          <p:cNvSpPr txBox="1"/>
          <p:nvPr/>
        </p:nvSpPr>
        <p:spPr>
          <a:xfrm>
            <a:off x="1279546" y="2291262"/>
            <a:ext cx="6584634" cy="287925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Tx/>
              <a:buNone/>
              <a:tabLst/>
              <a:defRPr/>
            </a:pPr>
            <a:r>
              <a:rPr kumimoji="0" lang="it-IT" sz="1800" b="0" i="0" u="none" strike="noStrike" kern="1200" cap="none" spc="0" normalizeH="0" baseline="0" noProof="0" dirty="0">
                <a:ln>
                  <a:noFill/>
                </a:ln>
                <a:solidFill>
                  <a:srgbClr val="404040"/>
                </a:solidFill>
                <a:effectLst/>
                <a:uLnTx/>
                <a:uFillTx/>
                <a:latin typeface="Gill Sans MT" panose="020B0502020104020203"/>
                <a:ea typeface="+mn-ea"/>
                <a:cs typeface="+mn-cs"/>
              </a:rPr>
              <a:t>L’influenza può essere intesa come alterazione di uno stato di coscienza e di conoscenza, un cambiamento dell’io. Tale impatto può essere provocato dai mezzi di comunicazione e dagli individui, ma anche dai luoghi, dagli oggetti, dalle circostanze, e quindi non è solamente intenzionale, ma può essere casuale e indiretta. Lo stato di alterazione dell’io è difficilmente percepibile dall’individuo se non in presenza di un salto tecnologico e culturale, non si manifesta solamente nei tempi fulminei dell’istantaneità, ma può affiorare dopo aver agito in maniera sotterranea nell’identità dell’individuo, come una forma di choc postumo. </a:t>
            </a:r>
          </a:p>
        </p:txBody>
      </p:sp>
    </p:spTree>
    <p:extLst>
      <p:ext uri="{BB962C8B-B14F-4D97-AF65-F5344CB8AC3E}">
        <p14:creationId xmlns:p14="http://schemas.microsoft.com/office/powerpoint/2010/main" val="327125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337" name="Titolo 1"/>
          <p:cNvSpPr>
            <a:spLocks noGrp="1"/>
          </p:cNvSpPr>
          <p:nvPr>
            <p:ph type="title"/>
          </p:nvPr>
        </p:nvSpPr>
        <p:spPr>
          <a:xfrm>
            <a:off x="745389" y="1604772"/>
            <a:ext cx="2736342" cy="3648456"/>
          </a:xfrm>
          <a:prstGeom prst="roundRect">
            <a:avLst>
              <a:gd name="adj" fmla="val 14141"/>
            </a:avLst>
          </a:prstGeom>
          <a:solidFill>
            <a:schemeClr val="accent2"/>
          </a:solidFill>
          <a:ln>
            <a:noFill/>
          </a:ln>
        </p:spPr>
        <p:txBody>
          <a:bodyPr vert="horz" lIns="182880" tIns="182880" rIns="182880" bIns="182880" rtlCol="0" anchor="ctr">
            <a:normAutofit/>
          </a:bodyPr>
          <a:lstStyle/>
          <a:p>
            <a:r>
              <a:rPr lang="en-US" sz="2200" b="1">
                <a:solidFill>
                  <a:srgbClr val="FFFFFF"/>
                </a:solidFill>
              </a:rPr>
              <a:t>Manuel Castells:</a:t>
            </a:r>
            <a:br>
              <a:rPr lang="en-US" sz="2200" b="1">
                <a:solidFill>
                  <a:srgbClr val="FFFFFF"/>
                </a:solidFill>
              </a:rPr>
            </a:br>
            <a:br>
              <a:rPr lang="en-US" sz="2200" b="1">
                <a:solidFill>
                  <a:srgbClr val="FFFFFF"/>
                </a:solidFill>
              </a:rPr>
            </a:br>
            <a:r>
              <a:rPr lang="en-US" sz="2200" b="1">
                <a:solidFill>
                  <a:srgbClr val="FFFFFF"/>
                </a:solidFill>
              </a:rPr>
              <a:t>da sociologo urbano a studioso delle reti</a:t>
            </a:r>
            <a:br>
              <a:rPr lang="en-US" sz="2200">
                <a:solidFill>
                  <a:srgbClr val="FFFFFF"/>
                </a:solidFill>
              </a:rPr>
            </a:br>
            <a:endParaRPr lang="en-US" sz="2200">
              <a:solidFill>
                <a:srgbClr val="FFFFFF"/>
              </a:solidFill>
            </a:endParaRPr>
          </a:p>
        </p:txBody>
      </p:sp>
      <p:sp>
        <p:nvSpPr>
          <p:cNvPr id="14342" name="Rounded Rectangle 17">
            <a:extLst>
              <a:ext uri="{FF2B5EF4-FFF2-40B4-BE49-F238E27FC236}">
                <a16:creationId xmlns:a16="http://schemas.microsoft.com/office/drawing/2014/main" id="{C8D967A7-41C2-4639-88B5-9BC93E73C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558" y="1442330"/>
            <a:ext cx="2980005" cy="397334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4" name="Rectangle 14343">
            <a:extLst>
              <a:ext uri="{FF2B5EF4-FFF2-40B4-BE49-F238E27FC236}">
                <a16:creationId xmlns:a16="http://schemas.microsoft.com/office/drawing/2014/main" id="{563F4F0C-5B8B-4943-AC9E-59253138B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4057" y="640080"/>
            <a:ext cx="445084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46" name="Rectangle 14345">
            <a:extLst>
              <a:ext uri="{FF2B5EF4-FFF2-40B4-BE49-F238E27FC236}">
                <a16:creationId xmlns:a16="http://schemas.microsoft.com/office/drawing/2014/main" id="{24CC0FFD-3149-402E-9CEB-165600A23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7501" y="802767"/>
            <a:ext cx="420395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3" descr="castells.jpg">
            <a:extLst>
              <a:ext uri="{FF2B5EF4-FFF2-40B4-BE49-F238E27FC236}">
                <a16:creationId xmlns:a16="http://schemas.microsoft.com/office/drawing/2014/main" id="{7183C3DC-F87F-634D-8C18-33131A666DA6}"/>
              </a:ext>
            </a:extLst>
          </p:cNvPr>
          <p:cNvPicPr>
            <a:picLocks noGrp="1" noChangeAspect="1"/>
          </p:cNvPicPr>
          <p:nvPr>
            <p:ph idx="1"/>
          </p:nvPr>
        </p:nvPicPr>
        <p:blipFill>
          <a:blip r:embed="rId2" cstate="print"/>
          <a:stretch>
            <a:fillRect/>
          </a:stretch>
        </p:blipFill>
        <p:spPr>
          <a:xfrm>
            <a:off x="4578990" y="1665426"/>
            <a:ext cx="3720976" cy="3212442"/>
          </a:xfrm>
          <a:prstGeom prst="rect">
            <a:avLst/>
          </a:prstGeom>
        </p:spPr>
      </p:pic>
    </p:spTree>
    <p:extLst>
      <p:ext uri="{BB962C8B-B14F-4D97-AF65-F5344CB8AC3E}">
        <p14:creationId xmlns:p14="http://schemas.microsoft.com/office/powerpoint/2010/main" val="297711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85599" y="1772816"/>
            <a:ext cx="4664550" cy="2219420"/>
          </a:xfrm>
        </p:spPr>
        <p:txBody>
          <a:bodyPr vert="horz" wrap="square" lIns="182880" tIns="182880" rIns="182880" bIns="182880" rtlCol="0" anchor="ctr">
            <a:normAutofit/>
          </a:bodyPr>
          <a:lstStyle/>
          <a:p>
            <a:pPr>
              <a:defRPr/>
            </a:pPr>
            <a:r>
              <a:rPr lang="it-IT" sz="1400" b="1" dirty="0"/>
              <a:t>Galassia Internet </a:t>
            </a:r>
            <a:r>
              <a:rPr lang="en-US" sz="1400" dirty="0"/>
              <a:t>(2001)</a:t>
            </a:r>
            <a:br>
              <a:rPr lang="en-US" sz="700" dirty="0"/>
            </a:br>
            <a:br>
              <a:rPr lang="en-US" sz="700" dirty="0"/>
            </a:br>
            <a:r>
              <a:rPr lang="it-IT" sz="1400" dirty="0"/>
              <a:t>La tecnologia è un forte agente di cambiamento, ma nella società agiscono altre forze (economiche, culturali, etiche, ecc.). </a:t>
            </a:r>
            <a:br>
              <a:rPr lang="it-IT" sz="1400" dirty="0"/>
            </a:br>
            <a:br>
              <a:rPr lang="en-US" sz="1400" dirty="0"/>
            </a:br>
            <a:r>
              <a:rPr lang="en-US" sz="1400" dirty="0"/>
              <a:t> </a:t>
            </a:r>
          </a:p>
        </p:txBody>
      </p:sp>
      <p:sp>
        <p:nvSpPr>
          <p:cNvPr id="15367" name="Rectangle 15366">
            <a:extLst>
              <a:ext uri="{FF2B5EF4-FFF2-40B4-BE49-F238E27FC236}">
                <a16:creationId xmlns:a16="http://schemas.microsoft.com/office/drawing/2014/main" id="{9A30BEE6-CF9E-4712-A953-4B67901FC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5362" name="Segnaposto contenuto 5" descr="copj13.asp.jpg"/>
          <p:cNvPicPr>
            <a:picLocks noGrp="1" noChangeAspect="1"/>
          </p:cNvPicPr>
          <p:nvPr>
            <p:ph idx="1"/>
          </p:nvPr>
        </p:nvPicPr>
        <p:blipFill>
          <a:blip r:embed="rId2" cstate="print"/>
          <a:stretch>
            <a:fillRect/>
          </a:stretch>
        </p:blipFill>
        <p:spPr>
          <a:xfrm>
            <a:off x="478255" y="1286280"/>
            <a:ext cx="2549029" cy="4001976"/>
          </a:xfrm>
          <a:prstGeom prst="rect">
            <a:avLst/>
          </a:prstGeom>
        </p:spPr>
      </p:pic>
    </p:spTree>
    <p:extLst>
      <p:ext uri="{BB962C8B-B14F-4D97-AF65-F5344CB8AC3E}">
        <p14:creationId xmlns:p14="http://schemas.microsoft.com/office/powerpoint/2010/main" val="26902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fondo tecnologia di rete">
            <a:extLst>
              <a:ext uri="{FF2B5EF4-FFF2-40B4-BE49-F238E27FC236}">
                <a16:creationId xmlns:a16="http://schemas.microsoft.com/office/drawing/2014/main" id="{DD24A03C-63DB-7575-6AFE-B772C2F60FA6}"/>
              </a:ext>
            </a:extLst>
          </p:cNvPr>
          <p:cNvPicPr>
            <a:picLocks noChangeAspect="1"/>
          </p:cNvPicPr>
          <p:nvPr/>
        </p:nvPicPr>
        <p:blipFill rotWithShape="1">
          <a:blip r:embed="rId2">
            <a:alphaModFix amt="50000"/>
          </a:blip>
          <a:srcRect l="43141" r="8820" b="-1"/>
          <a:stretch/>
        </p:blipFill>
        <p:spPr>
          <a:xfrm>
            <a:off x="3488181" y="10"/>
            <a:ext cx="5655818" cy="6857989"/>
          </a:xfrm>
          <a:prstGeom prst="rect">
            <a:avLst/>
          </a:prstGeom>
          <a:effectLst>
            <a:reflection endPos="65000" dist="50800" dir="5400000" sy="-100000" algn="bl" rotWithShape="0"/>
            <a:softEdge rad="148625"/>
          </a:effectLst>
        </p:spPr>
      </p:pic>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973322" y="515005"/>
            <a:ext cx="4750677" cy="5171091"/>
          </a:xfrm>
          <a:noFill/>
          <a:ln>
            <a:solidFill>
              <a:schemeClr val="bg1"/>
            </a:solidFill>
          </a:ln>
        </p:spPr>
        <p:txBody>
          <a:bodyPr vert="horz" wrap="square" lIns="182880" tIns="182880" rIns="182880" bIns="182880" rtlCol="0" anchor="ctr" anchorCtr="1">
            <a:normAutofit/>
          </a:bodyPr>
          <a:lstStyle/>
          <a:p>
            <a:pPr>
              <a:defRPr/>
            </a:pPr>
            <a:br>
              <a:rPr lang="it-IT" sz="700" dirty="0">
                <a:solidFill>
                  <a:schemeClr val="bg1"/>
                </a:solidFill>
              </a:rPr>
            </a:br>
            <a:br>
              <a:rPr lang="it-IT" sz="2400" dirty="0">
                <a:solidFill>
                  <a:schemeClr val="bg1"/>
                </a:solidFill>
              </a:rPr>
            </a:br>
            <a:br>
              <a:rPr lang="it-IT" sz="2400" b="1" dirty="0">
                <a:solidFill>
                  <a:schemeClr val="bg1"/>
                </a:solidFill>
              </a:rPr>
            </a:br>
            <a:r>
              <a:rPr lang="it-IT" sz="2400" b="1" dirty="0">
                <a:solidFill>
                  <a:schemeClr val="tx1">
                    <a:lumMod val="75000"/>
                    <a:lumOff val="25000"/>
                  </a:schemeClr>
                </a:solidFill>
              </a:rPr>
              <a:t>Crescita della richiesta di libertà individuali</a:t>
            </a:r>
            <a:br>
              <a:rPr lang="it-IT" sz="2400" b="1" dirty="0">
                <a:solidFill>
                  <a:schemeClr val="tx1">
                    <a:lumMod val="75000"/>
                    <a:lumOff val="25000"/>
                  </a:schemeClr>
                </a:solidFill>
              </a:rPr>
            </a:br>
            <a:br>
              <a:rPr lang="it-IT" sz="2400" b="1" dirty="0">
                <a:solidFill>
                  <a:schemeClr val="tx1">
                    <a:lumMod val="75000"/>
                    <a:lumOff val="25000"/>
                  </a:schemeClr>
                </a:solidFill>
              </a:rPr>
            </a:br>
            <a:br>
              <a:rPr lang="it-IT" sz="2400" b="1" dirty="0">
                <a:solidFill>
                  <a:schemeClr val="tx1">
                    <a:lumMod val="75000"/>
                    <a:lumOff val="25000"/>
                  </a:schemeClr>
                </a:solidFill>
              </a:rPr>
            </a:br>
            <a:r>
              <a:rPr lang="it-IT" sz="2400" b="1" dirty="0">
                <a:solidFill>
                  <a:schemeClr val="tx1">
                    <a:lumMod val="75000"/>
                    <a:lumOff val="25000"/>
                  </a:schemeClr>
                </a:solidFill>
              </a:rPr>
              <a:t>Globalizzazione</a:t>
            </a:r>
            <a:br>
              <a:rPr lang="it-IT" sz="2400" b="1" dirty="0">
                <a:solidFill>
                  <a:schemeClr val="tx1">
                    <a:lumMod val="75000"/>
                    <a:lumOff val="25000"/>
                  </a:schemeClr>
                </a:solidFill>
              </a:rPr>
            </a:br>
            <a:br>
              <a:rPr lang="it-IT" sz="2400" b="1" dirty="0">
                <a:solidFill>
                  <a:schemeClr val="tx1">
                    <a:lumMod val="75000"/>
                    <a:lumOff val="25000"/>
                  </a:schemeClr>
                </a:solidFill>
              </a:rPr>
            </a:br>
            <a:br>
              <a:rPr lang="it-IT" sz="2400" b="1" dirty="0">
                <a:solidFill>
                  <a:schemeClr val="tx1">
                    <a:lumMod val="75000"/>
                    <a:lumOff val="25000"/>
                  </a:schemeClr>
                </a:solidFill>
              </a:rPr>
            </a:br>
            <a:r>
              <a:rPr lang="it-IT" sz="2400" b="1" dirty="0">
                <a:solidFill>
                  <a:schemeClr val="tx1">
                    <a:lumMod val="75000"/>
                    <a:lumOff val="25000"/>
                  </a:schemeClr>
                </a:solidFill>
              </a:rPr>
              <a:t>Diffusione delle tecnologie informatiche</a:t>
            </a:r>
            <a:br>
              <a:rPr lang="it-IT" sz="2400" b="1" dirty="0">
                <a:solidFill>
                  <a:schemeClr val="bg1"/>
                </a:solidFill>
              </a:rPr>
            </a:br>
            <a:endParaRPr lang="it-IT" sz="2400" b="1" dirty="0">
              <a:solidFill>
                <a:schemeClr val="bg1"/>
              </a:solidFill>
            </a:endParaRPr>
          </a:p>
        </p:txBody>
      </p:sp>
      <p:sp>
        <p:nvSpPr>
          <p:cNvPr id="3" name="CasellaDiTesto 2">
            <a:extLst>
              <a:ext uri="{FF2B5EF4-FFF2-40B4-BE49-F238E27FC236}">
                <a16:creationId xmlns:a16="http://schemas.microsoft.com/office/drawing/2014/main" id="{D81CAF97-4DA5-E478-09C1-806B4D806BBF}"/>
              </a:ext>
            </a:extLst>
          </p:cNvPr>
          <p:cNvSpPr txBox="1"/>
          <p:nvPr/>
        </p:nvSpPr>
        <p:spPr>
          <a:xfrm>
            <a:off x="482601" y="2638044"/>
            <a:ext cx="2522980" cy="3415622"/>
          </a:xfrm>
          <a:prstGeom prst="rect">
            <a:avLst/>
          </a:prstGeom>
        </p:spPr>
        <p:txBody>
          <a:bodyPr vert="horz" lIns="91440" tIns="45720" rIns="91440" bIns="45720" rtlCol="0">
            <a:normAutofit/>
          </a:bodyPr>
          <a:lstStyle/>
          <a:p>
            <a:pPr marL="0" marR="0" lvl="0" indent="-228600" fontAlgn="auto">
              <a:spcBef>
                <a:spcPts val="1000"/>
              </a:spcBef>
              <a:spcAft>
                <a:spcPts val="0"/>
              </a:spcAft>
              <a:buClr>
                <a:schemeClr val="accent2"/>
              </a:buClr>
              <a:buSzTx/>
              <a:buFont typeface="Arial" panose="020B0604020202020204" pitchFamily="34" charset="0"/>
              <a:buChar char="•"/>
              <a:tabLst/>
              <a:defRPr/>
            </a:pPr>
            <a:r>
              <a:rPr kumimoji="0" lang="en-US" b="1" i="0" u="none" strike="noStrike" cap="all" spc="200" normalizeH="0" baseline="0" noProof="0">
                <a:ln>
                  <a:noFill/>
                </a:ln>
                <a:solidFill>
                  <a:schemeClr val="bg1"/>
                </a:solidFill>
                <a:effectLst/>
                <a:uLnTx/>
                <a:uFillTx/>
              </a:rPr>
              <a:t>La nascita della società delle reti avviene per la coincidenza di tre macro cambiamenti:</a:t>
            </a:r>
            <a:endParaRPr kumimoji="0" lang="en-US" b="0" i="0" u="none" strike="noStrike"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77614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73352" y="964692"/>
            <a:ext cx="5797296" cy="1188720"/>
          </a:xfrm>
        </p:spPr>
        <p:txBody>
          <a:bodyPr>
            <a:normAutofit/>
          </a:bodyPr>
          <a:lstStyle/>
          <a:p>
            <a:r>
              <a:rPr lang="it-IT" b="1"/>
              <a:t>AUTOCOMUNICAZIONE DI MASSA</a:t>
            </a:r>
          </a:p>
        </p:txBody>
      </p:sp>
      <p:graphicFrame>
        <p:nvGraphicFramePr>
          <p:cNvPr id="5" name="Segnaposto contenuto 2">
            <a:extLst>
              <a:ext uri="{FF2B5EF4-FFF2-40B4-BE49-F238E27FC236}">
                <a16:creationId xmlns:a16="http://schemas.microsoft.com/office/drawing/2014/main" id="{B29CE668-95C2-20C3-2555-C2490F73A89F}"/>
              </a:ext>
            </a:extLst>
          </p:cNvPr>
          <p:cNvGraphicFramePr>
            <a:graphicFrameLocks noGrp="1"/>
          </p:cNvGraphicFramePr>
          <p:nvPr>
            <p:ph idx="1"/>
          </p:nvPr>
        </p:nvGraphicFramePr>
        <p:xfrm>
          <a:off x="723900" y="2638425"/>
          <a:ext cx="76962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64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15770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5705" y="1290025"/>
            <a:ext cx="3968496" cy="1188720"/>
          </a:xfrm>
          <a:solidFill>
            <a:srgbClr val="FFFFFF"/>
          </a:solidFill>
          <a:ln>
            <a:solidFill>
              <a:srgbClr val="404040"/>
            </a:solidFill>
          </a:ln>
        </p:spPr>
        <p:txBody>
          <a:bodyPr vert="horz" lIns="182880" tIns="182880" rIns="182880" bIns="182880" rtlCol="0" anchor="ctr">
            <a:normAutofit/>
          </a:bodyPr>
          <a:lstStyle/>
          <a:p>
            <a:br>
              <a:rPr lang="en-US" sz="2000" b="1" i="1"/>
            </a:br>
            <a:r>
              <a:rPr lang="en-US" sz="2000" b="1" i="1"/>
              <a:t>Cultura convergente</a:t>
            </a:r>
          </a:p>
        </p:txBody>
      </p:sp>
      <p:sp>
        <p:nvSpPr>
          <p:cNvPr id="7" name="TextBox 6"/>
          <p:cNvSpPr txBox="1"/>
          <p:nvPr/>
        </p:nvSpPr>
        <p:spPr>
          <a:xfrm>
            <a:off x="589857" y="2858703"/>
            <a:ext cx="3964344" cy="3042547"/>
          </a:xfrm>
          <a:prstGeom prst="rect">
            <a:avLst/>
          </a:prstGeom>
        </p:spPr>
        <p:txBody>
          <a:bodyPr vert="horz" lIns="91440" tIns="45720" rIns="91440" bIns="45720" rtlCol="0">
            <a:normAutofit/>
          </a:bodyPr>
          <a:lstStyle/>
          <a:p>
            <a:pPr marL="514350" marR="0" lvl="0" indent="-228600" fontAlgn="auto">
              <a:spcBef>
                <a:spcPts val="1000"/>
              </a:spcBef>
              <a:spcAft>
                <a:spcPts val="0"/>
              </a:spcAft>
              <a:buClr>
                <a:schemeClr val="accent2"/>
              </a:buClr>
              <a:buSzTx/>
              <a:buFont typeface="Arial" panose="020B0604020202020204" pitchFamily="34" charset="0"/>
              <a:buChar char="•"/>
              <a:tabLst/>
              <a:defRPr/>
            </a:pPr>
            <a:r>
              <a:rPr kumimoji="0" lang="en-US" b="0" i="0" u="none" strike="noStrike" cap="none" spc="0" normalizeH="0" baseline="0" noProof="0">
                <a:ln>
                  <a:noFill/>
                </a:ln>
                <a:solidFill>
                  <a:srgbClr val="FFFFFF"/>
                </a:solidFill>
                <a:effectLst/>
                <a:uLnTx/>
                <a:uFillTx/>
              </a:rPr>
              <a:t>Convergenza mediatica</a:t>
            </a:r>
          </a:p>
          <a:p>
            <a:pPr marL="514350" marR="0" lvl="0" indent="-228600" fontAlgn="auto">
              <a:spcBef>
                <a:spcPts val="1000"/>
              </a:spcBef>
              <a:spcAft>
                <a:spcPts val="0"/>
              </a:spcAft>
              <a:buClr>
                <a:schemeClr val="accent2"/>
              </a:buClr>
              <a:buSzTx/>
              <a:buFont typeface="Arial" panose="020B0604020202020204" pitchFamily="34" charset="0"/>
              <a:buChar char="•"/>
              <a:tabLst/>
              <a:defRPr/>
            </a:pPr>
            <a:r>
              <a:rPr kumimoji="0" lang="en-US" b="0" i="0" u="none" strike="noStrike" cap="none" spc="0" normalizeH="0" baseline="0" noProof="0">
                <a:ln>
                  <a:noFill/>
                </a:ln>
                <a:solidFill>
                  <a:srgbClr val="FFFFFF"/>
                </a:solidFill>
                <a:effectLst/>
                <a:uLnTx/>
                <a:uFillTx/>
              </a:rPr>
              <a:t>Cultura partecipativa</a:t>
            </a:r>
          </a:p>
          <a:p>
            <a:pPr marL="514350" marR="0" lvl="0" indent="-228600" fontAlgn="auto">
              <a:spcBef>
                <a:spcPts val="1000"/>
              </a:spcBef>
              <a:spcAft>
                <a:spcPts val="0"/>
              </a:spcAft>
              <a:buClr>
                <a:schemeClr val="accent2"/>
              </a:buClr>
              <a:buSzTx/>
              <a:buFont typeface="Arial" panose="020B0604020202020204" pitchFamily="34" charset="0"/>
              <a:buChar char="•"/>
              <a:tabLst/>
              <a:defRPr/>
            </a:pPr>
            <a:r>
              <a:rPr kumimoji="0" lang="en-US" b="0" i="0" u="none" strike="noStrike" cap="none" spc="0" normalizeH="0" baseline="0" noProof="0">
                <a:ln>
                  <a:noFill/>
                </a:ln>
                <a:solidFill>
                  <a:srgbClr val="FFFFFF"/>
                </a:solidFill>
                <a:effectLst/>
                <a:uLnTx/>
                <a:uFillTx/>
              </a:rPr>
              <a:t>Intelligenza collettiva</a:t>
            </a:r>
          </a:p>
          <a:p>
            <a:pPr marL="0" marR="0" lvl="0" indent="-228600" fontAlgn="auto">
              <a:spcBef>
                <a:spcPts val="1000"/>
              </a:spcBef>
              <a:spcAft>
                <a:spcPts val="0"/>
              </a:spcAft>
              <a:buClr>
                <a:schemeClr val="accent2"/>
              </a:buClr>
              <a:buSzTx/>
              <a:buFont typeface="Arial" panose="020B0604020202020204" pitchFamily="34" charset="0"/>
              <a:buChar char="•"/>
              <a:tabLst/>
              <a:defRPr/>
            </a:pPr>
            <a:endParaRPr kumimoji="0" lang="en-US" b="0" i="0" u="none" strike="noStrike" cap="none" spc="0" normalizeH="0" baseline="0" noProof="0">
              <a:ln>
                <a:noFill/>
              </a:ln>
              <a:solidFill>
                <a:srgbClr val="FFFFFF"/>
              </a:solidFill>
              <a:effectLst/>
              <a:uLnTx/>
              <a:uFillTx/>
            </a:endParaRPr>
          </a:p>
        </p:txBody>
      </p:sp>
      <p:pic>
        <p:nvPicPr>
          <p:cNvPr id="4" name="Content Placeholder 3" descr="Immagine che contiene persona, uomo, scuro&#10;&#10;Descrizione generata automaticamente"/>
          <p:cNvPicPr>
            <a:picLocks noGrp="1" noChangeAspect="1"/>
          </p:cNvPicPr>
          <p:nvPr>
            <p:ph idx="1"/>
          </p:nvPr>
        </p:nvPicPr>
        <p:blipFill rotWithShape="1">
          <a:blip r:embed="rId2"/>
          <a:srcRect l="15616" r="7369" b="3"/>
          <a:stretch/>
        </p:blipFill>
        <p:spPr>
          <a:xfrm>
            <a:off x="5157704" y="-2"/>
            <a:ext cx="3986296" cy="3429002"/>
          </a:xfrm>
          <a:prstGeom prst="rect">
            <a:avLst/>
          </a:prstGeom>
        </p:spPr>
      </p:pic>
      <p:pic>
        <p:nvPicPr>
          <p:cNvPr id="6" name="Picture 5" descr="Immagine che contiene testo, iPod, elettronico&#10;&#10;Descrizione generata automaticamente"/>
          <p:cNvPicPr>
            <a:picLocks noChangeAspect="1"/>
          </p:cNvPicPr>
          <p:nvPr/>
        </p:nvPicPr>
        <p:blipFill rotWithShape="1">
          <a:blip r:embed="rId3"/>
          <a:srcRect t="10261" b="33181"/>
          <a:stretch/>
        </p:blipFill>
        <p:spPr>
          <a:xfrm>
            <a:off x="5157704" y="3429001"/>
            <a:ext cx="3986296" cy="3429000"/>
          </a:xfrm>
          <a:prstGeom prst="rect">
            <a:avLst/>
          </a:prstGeom>
        </p:spPr>
      </p:pic>
    </p:spTree>
    <p:extLst>
      <p:ext uri="{BB962C8B-B14F-4D97-AF65-F5344CB8AC3E}">
        <p14:creationId xmlns:p14="http://schemas.microsoft.com/office/powerpoint/2010/main" val="237383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spositivo mobile con app">
            <a:extLst>
              <a:ext uri="{FF2B5EF4-FFF2-40B4-BE49-F238E27FC236}">
                <a16:creationId xmlns:a16="http://schemas.microsoft.com/office/drawing/2014/main" id="{E7AFA10C-8150-295C-8637-39CEBE9E6E17}"/>
              </a:ext>
            </a:extLst>
          </p:cNvPr>
          <p:cNvPicPr>
            <a:picLocks noChangeAspect="1"/>
          </p:cNvPicPr>
          <p:nvPr/>
        </p:nvPicPr>
        <p:blipFill rotWithShape="1">
          <a:blip r:embed="rId2"/>
          <a:srcRect l="46591" r="7020"/>
          <a:stretch/>
        </p:blipFill>
        <p:spPr>
          <a:xfrm>
            <a:off x="3488181" y="10"/>
            <a:ext cx="5655818" cy="6857989"/>
          </a:xfrm>
          <a:prstGeom prst="rect">
            <a:avLst/>
          </a:prstGeom>
        </p:spPr>
      </p:pic>
      <p:sp>
        <p:nvSpPr>
          <p:cNvPr id="27" name="Rectangle 2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7"/>
            <a:ext cx="2522980" cy="1728044"/>
          </a:xfrm>
          <a:prstGeom prst="ellipse">
            <a:avLst/>
          </a:prstGeom>
          <a:noFill/>
          <a:ln>
            <a:solidFill>
              <a:schemeClr val="bg1"/>
            </a:solidFill>
          </a:ln>
        </p:spPr>
        <p:txBody>
          <a:bodyPr wrap="square">
            <a:normAutofit/>
          </a:bodyPr>
          <a:lstStyle/>
          <a:p>
            <a:br>
              <a:rPr lang="en-US" sz="1200" b="1" i="1">
                <a:solidFill>
                  <a:schemeClr val="bg1"/>
                </a:solidFill>
              </a:rPr>
            </a:br>
            <a:br>
              <a:rPr lang="en-US" sz="1200" b="1" i="1">
                <a:solidFill>
                  <a:schemeClr val="bg1"/>
                </a:solidFill>
              </a:rPr>
            </a:br>
            <a:r>
              <a:rPr lang="en-US" sz="1200" b="1" i="1">
                <a:solidFill>
                  <a:schemeClr val="bg1"/>
                </a:solidFill>
              </a:rPr>
              <a:t>Sistemi di delivery VS Media</a:t>
            </a:r>
          </a:p>
        </p:txBody>
      </p:sp>
      <p:sp>
        <p:nvSpPr>
          <p:cNvPr id="3" name="Content Placeholder 2"/>
          <p:cNvSpPr>
            <a:spLocks noGrp="1"/>
          </p:cNvSpPr>
          <p:nvPr>
            <p:ph idx="1"/>
          </p:nvPr>
        </p:nvSpPr>
        <p:spPr>
          <a:xfrm>
            <a:off x="482601" y="2638044"/>
            <a:ext cx="2522980" cy="3415622"/>
          </a:xfrm>
        </p:spPr>
        <p:txBody>
          <a:bodyPr>
            <a:normAutofit/>
          </a:bodyPr>
          <a:lstStyle/>
          <a:p>
            <a:pPr marL="36576" indent="0">
              <a:lnSpc>
                <a:spcPct val="90000"/>
              </a:lnSpc>
              <a:buNone/>
            </a:pPr>
            <a:endParaRPr lang="it-IT" sz="1300">
              <a:solidFill>
                <a:schemeClr val="bg1"/>
              </a:solidFill>
            </a:endParaRPr>
          </a:p>
          <a:p>
            <a:pPr marL="36576" indent="0">
              <a:lnSpc>
                <a:spcPct val="90000"/>
              </a:lnSpc>
              <a:buNone/>
            </a:pPr>
            <a:r>
              <a:rPr lang="it-IT" sz="1300">
                <a:solidFill>
                  <a:schemeClr val="bg1"/>
                </a:solidFill>
              </a:rPr>
              <a:t>La distinzione tra sistemi di delivery e media proposta da Jenkins è fondamentale per comprendere l’evoluzione dei media e il loro funzionamento. Nessun medium, per Jenkins, è in grado di sopprimere quelli che lo hanno preceduto, sebbene agisca su di essi modificandone il funzionamento. </a:t>
            </a:r>
          </a:p>
          <a:p>
            <a:pPr marL="36576" indent="0">
              <a:lnSpc>
                <a:spcPct val="90000"/>
              </a:lnSpc>
              <a:buNone/>
            </a:pPr>
            <a:r>
              <a:rPr lang="it-IT" sz="1300">
                <a:solidFill>
                  <a:schemeClr val="bg1"/>
                </a:solidFill>
              </a:rPr>
              <a:t>Vecchi e nuovi media sono costretti a coesistere. Il paradigma è dunque quello della convergenza e non quello della rivoluzione</a:t>
            </a:r>
            <a:r>
              <a:rPr lang="en-US" sz="1300">
                <a:solidFill>
                  <a:schemeClr val="bg1"/>
                </a:solidFill>
              </a:rPr>
              <a:t> </a:t>
            </a:r>
          </a:p>
        </p:txBody>
      </p:sp>
    </p:spTree>
    <p:extLst>
      <p:ext uri="{BB962C8B-B14F-4D97-AF65-F5344CB8AC3E}">
        <p14:creationId xmlns:p14="http://schemas.microsoft.com/office/powerpoint/2010/main" val="41065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482601" y="820010"/>
            <a:ext cx="2561466" cy="3212654"/>
          </a:xfrm>
          <a:noFill/>
          <a:ln>
            <a:solidFill>
              <a:schemeClr val="bg1"/>
            </a:solidFill>
          </a:ln>
        </p:spPr>
        <p:txBody>
          <a:bodyPr vert="horz" lIns="274320" tIns="182880" rIns="274320" bIns="182880" rtlCol="0" anchor="ctr" anchorCtr="1">
            <a:normAutofit/>
          </a:bodyPr>
          <a:lstStyle/>
          <a:p>
            <a:r>
              <a:rPr lang="en-US" sz="1800" b="1" i="1">
                <a:solidFill>
                  <a:schemeClr val="bg1"/>
                </a:solidFill>
              </a:rPr>
              <a:t>Gli strumenti divergono</a:t>
            </a:r>
            <a:br>
              <a:rPr lang="en-US" sz="1800" b="1" i="1">
                <a:solidFill>
                  <a:schemeClr val="bg1"/>
                </a:solidFill>
              </a:rPr>
            </a:br>
            <a:r>
              <a:rPr lang="en-US" sz="1800" b="1" i="1">
                <a:solidFill>
                  <a:schemeClr val="bg1"/>
                </a:solidFill>
              </a:rPr>
              <a:t>I contenuti convergono </a:t>
            </a:r>
          </a:p>
        </p:txBody>
      </p:sp>
      <p:pic>
        <p:nvPicPr>
          <p:cNvPr id="6" name="Picture 5"/>
          <p:cNvPicPr>
            <a:picLocks noChangeAspect="1"/>
          </p:cNvPicPr>
          <p:nvPr/>
        </p:nvPicPr>
        <p:blipFill rotWithShape="1">
          <a:blip r:embed="rId2"/>
          <a:srcRect l="11524" r="17007" b="-3"/>
          <a:stretch/>
        </p:blipFill>
        <p:spPr>
          <a:xfrm>
            <a:off x="3486925" y="10"/>
            <a:ext cx="2831579" cy="2634800"/>
          </a:xfrm>
          <a:prstGeom prst="rect">
            <a:avLst/>
          </a:prstGeom>
        </p:spPr>
      </p:pic>
      <p:pic>
        <p:nvPicPr>
          <p:cNvPr id="5" name="Picture 4"/>
          <p:cNvPicPr>
            <a:picLocks noChangeAspect="1"/>
          </p:cNvPicPr>
          <p:nvPr/>
        </p:nvPicPr>
        <p:blipFill rotWithShape="1">
          <a:blip r:embed="rId3"/>
          <a:srcRect l="22491" r="2023" b="-1"/>
          <a:stretch/>
        </p:blipFill>
        <p:spPr>
          <a:xfrm>
            <a:off x="3486925" y="2634810"/>
            <a:ext cx="5653277" cy="4212708"/>
          </a:xfrm>
          <a:prstGeom prst="rect">
            <a:avLst/>
          </a:prstGeom>
        </p:spPr>
      </p:pic>
      <p:pic>
        <p:nvPicPr>
          <p:cNvPr id="4" name="Picture 3"/>
          <p:cNvPicPr>
            <a:picLocks noChangeAspect="1"/>
          </p:cNvPicPr>
          <p:nvPr/>
        </p:nvPicPr>
        <p:blipFill rotWithShape="1">
          <a:blip r:embed="rId4"/>
          <a:srcRect l="25779" r="19211" b="-2"/>
          <a:stretch/>
        </p:blipFill>
        <p:spPr>
          <a:xfrm>
            <a:off x="6318504" y="1"/>
            <a:ext cx="2825496" cy="2645293"/>
          </a:xfrm>
          <a:prstGeom prst="rect">
            <a:avLst/>
          </a:prstGeom>
        </p:spPr>
      </p:pic>
    </p:spTree>
    <p:extLst>
      <p:ext uri="{BB962C8B-B14F-4D97-AF65-F5344CB8AC3E}">
        <p14:creationId xmlns:p14="http://schemas.microsoft.com/office/powerpoint/2010/main" val="19167509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TotalTime>
  <Words>1231</Words>
  <Application>Microsoft Macintosh PowerPoint</Application>
  <PresentationFormat>Presentazione su schermo (4:3)</PresentationFormat>
  <Paragraphs>102</Paragraphs>
  <Slides>23</Slides>
  <Notes>7</Notes>
  <HiddenSlides>0</HiddenSlides>
  <MMClips>3</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23</vt:i4>
      </vt:variant>
    </vt:vector>
  </HeadingPairs>
  <TitlesOfParts>
    <vt:vector size="31" baseType="lpstr">
      <vt:lpstr>Arial</vt:lpstr>
      <vt:lpstr>Arial Black</vt:lpstr>
      <vt:lpstr>Calibri</vt:lpstr>
      <vt:lpstr>Courier New</vt:lpstr>
      <vt:lpstr>Gill Sans MT</vt:lpstr>
      <vt:lpstr>Luiss Sans</vt:lpstr>
      <vt:lpstr>Default Theme</vt:lpstr>
      <vt:lpstr>Pacco</vt:lpstr>
      <vt:lpstr>Come cambiano i consumi nell’ambiente digitale</vt:lpstr>
      <vt:lpstr>La nuova etica del digitale</vt:lpstr>
      <vt:lpstr>Manuel Castells:  da sociologo urbano a studioso delle reti </vt:lpstr>
      <vt:lpstr>Galassia Internet (2001)  La tecnologia è un forte agente di cambiamento, ma nella società agiscono altre forze (economiche, culturali, etiche, ecc.).    </vt:lpstr>
      <vt:lpstr>   Crescita della richiesta di libertà individuali   Globalizzazione   Diffusione delle tecnologie informatiche </vt:lpstr>
      <vt:lpstr>AUTOCOMUNICAZIONE DI MASSA</vt:lpstr>
      <vt:lpstr> Cultura convergente</vt:lpstr>
      <vt:lpstr>  Sistemi di delivery VS Media</vt:lpstr>
      <vt:lpstr>Gli strumenti divergono I contenuti convergono </vt:lpstr>
      <vt:lpstr>Il nuovo consumatore nella  cultura convergente</vt:lpstr>
      <vt:lpstr>Culture partecipative  tra svago e impegno</vt:lpstr>
      <vt:lpstr>Intelligenza collettiva</vt:lpstr>
      <vt:lpstr>Intelligenza collettiva</vt:lpstr>
      <vt:lpstr>Paradigma dell’esperto</vt:lpstr>
      <vt:lpstr> Lovemarks</vt:lpstr>
      <vt:lpstr>Economia affettiva</vt:lpstr>
      <vt:lpstr>La TV come punto di origine della cultura digitale</vt:lpstr>
      <vt:lpstr>influencer</vt:lpstr>
      <vt:lpstr>L’immaginario di community</vt:lpstr>
      <vt:lpstr>La polverizzazione dell’immaginario</vt:lpstr>
      <vt:lpstr>Tecnologie di connessione e di seduzione</vt:lpstr>
      <vt:lpstr>Sedurre con stile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cambiano i consumi nell’ambiente digitale</dc:title>
  <dc:creator>TITO VAGNI</dc:creator>
  <cp:lastModifiedBy>TITO VAGNI</cp:lastModifiedBy>
  <cp:revision>2</cp:revision>
  <dcterms:created xsi:type="dcterms:W3CDTF">2023-11-13T07:56:28Z</dcterms:created>
  <dcterms:modified xsi:type="dcterms:W3CDTF">2023-11-25T17:35:03Z</dcterms:modified>
</cp:coreProperties>
</file>