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2"/>
  </p:notesMasterIdLst>
  <p:sldIdLst>
    <p:sldId id="431" r:id="rId2"/>
    <p:sldId id="466" r:id="rId3"/>
    <p:sldId id="442" r:id="rId4"/>
    <p:sldId id="439" r:id="rId5"/>
    <p:sldId id="440" r:id="rId6"/>
    <p:sldId id="441" r:id="rId7"/>
    <p:sldId id="443" r:id="rId8"/>
    <p:sldId id="449" r:id="rId9"/>
    <p:sldId id="445" r:id="rId10"/>
    <p:sldId id="447" r:id="rId11"/>
    <p:sldId id="450" r:id="rId12"/>
    <p:sldId id="451" r:id="rId13"/>
    <p:sldId id="452" r:id="rId14"/>
    <p:sldId id="453" r:id="rId15"/>
    <p:sldId id="456" r:id="rId16"/>
    <p:sldId id="457" r:id="rId17"/>
    <p:sldId id="444" r:id="rId18"/>
    <p:sldId id="458" r:id="rId19"/>
    <p:sldId id="460" r:id="rId20"/>
    <p:sldId id="464"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gVWGeHMrz5VtqNz+dodv3A==" hashData="c1JIDol/a1WFBByK5CChzxolSLNOP/+7NAE638FRMjua1QK9nxvjxnqR7qHDBlRzYoY3aqzl68aREqtZ98gFO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03"/>
    <p:restoredTop sz="95890"/>
  </p:normalViewPr>
  <p:slideViewPr>
    <p:cSldViewPr snapToGrid="0">
      <p:cViewPr varScale="1">
        <p:scale>
          <a:sx n="119" d="100"/>
          <a:sy n="119" d="100"/>
        </p:scale>
        <p:origin x="232"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92F90-E400-284B-942A-77BD52F3D385}" type="datetimeFigureOut">
              <a:rPr lang="it-IT" smtClean="0"/>
              <a:t>25/11/23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2DCF8-CE04-7A4F-8B27-B77B70E5C3C0}" type="slidenum">
              <a:rPr lang="it-IT" smtClean="0"/>
              <a:t>‹N›</a:t>
            </a:fld>
            <a:endParaRPr lang="it-IT"/>
          </a:p>
        </p:txBody>
      </p:sp>
    </p:spTree>
    <p:extLst>
      <p:ext uri="{BB962C8B-B14F-4D97-AF65-F5344CB8AC3E}">
        <p14:creationId xmlns:p14="http://schemas.microsoft.com/office/powerpoint/2010/main" val="254802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469654" y="2386744"/>
            <a:ext cx="9252693" cy="1645920"/>
          </a:xfrm>
          <a:solidFill>
            <a:srgbClr val="FFFFFF"/>
          </a:solidFill>
          <a:ln w="38100">
            <a:solidFill>
              <a:srgbClr val="404040"/>
            </a:solidFill>
          </a:ln>
        </p:spPr>
        <p:txBody>
          <a:bodyPr lIns="274320" rIns="274320" anchor="ctr" anchorCtr="1">
            <a:normAutofit/>
          </a:bodyPr>
          <a:lstStyle>
            <a:lvl1pPr algn="ctr">
              <a:defRPr sz="3500">
                <a:solidFill>
                  <a:srgbClr val="262626"/>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5195" y="4352544"/>
            <a:ext cx="6801612" cy="1239894"/>
          </a:xfrm>
          <a:noFill/>
        </p:spPr>
        <p:txBody>
          <a:bodyPr>
            <a:normAutofit/>
          </a:bodyPr>
          <a:lstStyle>
            <a:lvl1pPr marL="0" indent="0" algn="ctr">
              <a:buNone/>
              <a:defRPr sz="1900">
                <a:solidFill>
                  <a:schemeClr val="tx1">
                    <a:lumMod val="75000"/>
                    <a:lumOff val="25000"/>
                  </a:schemeClr>
                </a:solidFill>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47439174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25/11/23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272951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405288" cy="498348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141395" y="937260"/>
            <a:ext cx="6288232" cy="498348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05EE82CB-274C-4B12-8F0E-D5390A008E17}" type="datetimeFigureOut">
              <a:rPr lang="it-IT" smtClean="0"/>
              <a:t>25/11/23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2772155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ntestazione sezione">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8E6E8F89-A1B4-4BCA-AE91-C41FA7C66514}"/>
              </a:ext>
            </a:extLst>
          </p:cNvPr>
          <p:cNvPicPr>
            <a:picLocks noChangeAspect="1"/>
          </p:cNvPicPr>
          <p:nvPr userDrawn="1"/>
        </p:nvPicPr>
        <p:blipFill rotWithShape="1">
          <a:blip r:embed="rId2"/>
          <a:srcRect t="15938" r="93221" b="9425"/>
          <a:stretch/>
        </p:blipFill>
        <p:spPr>
          <a:xfrm>
            <a:off x="0" y="0"/>
            <a:ext cx="826477" cy="6858000"/>
          </a:xfrm>
          <a:prstGeom prst="rect">
            <a:avLst/>
          </a:prstGeom>
        </p:spPr>
      </p:pic>
    </p:spTree>
    <p:extLst>
      <p:ext uri="{BB962C8B-B14F-4D97-AF65-F5344CB8AC3E}">
        <p14:creationId xmlns:p14="http://schemas.microsoft.com/office/powerpoint/2010/main" val="97452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447660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42291335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3920878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4052642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437184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350591" y="304492"/>
            <a:ext cx="10515600" cy="692149"/>
          </a:xfrm>
        </p:spPr>
        <p:txBody>
          <a:bodyPr>
            <a:normAutofit/>
          </a:bodyPr>
          <a:lstStyle>
            <a:lvl1pPr algn="r">
              <a:defRPr sz="2600">
                <a:solidFill>
                  <a:srgbClr val="C00000"/>
                </a:solidFill>
                <a:latin typeface="Arial" panose="020B0604020202020204" pitchFamily="34" charset="0"/>
                <a:ea typeface="Verdana" panose="020B0604030504040204" pitchFamily="34" charset="0"/>
                <a:cs typeface="Arial" panose="020B0604020202020204" pitchFamily="34" charset="0"/>
              </a:defRPr>
            </a:lvl1pPr>
          </a:lstStyle>
          <a:p>
            <a:r>
              <a:rPr lang="it-IT" dirty="0"/>
              <a:t>Fare clic per modificare lo stile del titolo</a:t>
            </a:r>
            <a:endParaRPr lang="en-US" dirty="0"/>
          </a:p>
        </p:txBody>
      </p:sp>
      <p:sp>
        <p:nvSpPr>
          <p:cNvPr id="3" name="Content Placeholder 2"/>
          <p:cNvSpPr>
            <a:spLocks noGrp="1"/>
          </p:cNvSpPr>
          <p:nvPr>
            <p:ph idx="1"/>
          </p:nvPr>
        </p:nvSpPr>
        <p:spPr>
          <a:xfrm>
            <a:off x="316288" y="1156975"/>
            <a:ext cx="8427665" cy="5019989"/>
          </a:xfrm>
        </p:spPr>
        <p:txBody>
          <a:bodyPr/>
          <a:lstStyle>
            <a:lvl1pPr marL="269875" indent="-269875">
              <a:buFont typeface="Courier New" panose="02070309020205020404" pitchFamily="49" charset="0"/>
              <a:buChar char="o"/>
              <a:defRPr sz="200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cxnSp>
        <p:nvCxnSpPr>
          <p:cNvPr id="7" name="Connettore diritto 6"/>
          <p:cNvCxnSpPr/>
          <p:nvPr userDrawn="1"/>
        </p:nvCxnSpPr>
        <p:spPr>
          <a:xfrm>
            <a:off x="316286" y="6326671"/>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10800000" scaled="0"/>
            </a:gradFill>
          </a:ln>
        </p:spPr>
        <p:style>
          <a:lnRef idx="1">
            <a:schemeClr val="accent1"/>
          </a:lnRef>
          <a:fillRef idx="0">
            <a:schemeClr val="accent1"/>
          </a:fillRef>
          <a:effectRef idx="0">
            <a:schemeClr val="accent1"/>
          </a:effectRef>
          <a:fontRef idx="minor">
            <a:schemeClr val="tx1"/>
          </a:fontRef>
        </p:style>
      </p:cxnSp>
      <p:cxnSp>
        <p:nvCxnSpPr>
          <p:cNvPr id="8" name="Connettore diritto 7"/>
          <p:cNvCxnSpPr/>
          <p:nvPr userDrawn="1"/>
        </p:nvCxnSpPr>
        <p:spPr>
          <a:xfrm>
            <a:off x="3524250" y="1071494"/>
            <a:ext cx="8341941" cy="10631"/>
          </a:xfrm>
          <a:prstGeom prst="line">
            <a:avLst/>
          </a:prstGeom>
          <a:ln w="41275">
            <a:gradFill>
              <a:gsLst>
                <a:gs pos="0">
                  <a:schemeClr val="accent1">
                    <a:lumMod val="5000"/>
                    <a:lumOff val="95000"/>
                  </a:schemeClr>
                </a:gs>
                <a:gs pos="74000">
                  <a:srgbClr val="C00000"/>
                </a:gs>
                <a:gs pos="83000">
                  <a:srgbClr val="C00000"/>
                </a:gs>
                <a:gs pos="100000">
                  <a:srgbClr val="C00000"/>
                </a:gs>
              </a:gsLst>
              <a:lin ang="0" scaled="0"/>
            </a:gradFill>
          </a:ln>
        </p:spPr>
        <p:style>
          <a:lnRef idx="1">
            <a:schemeClr val="accent1"/>
          </a:lnRef>
          <a:fillRef idx="0">
            <a:schemeClr val="accent1"/>
          </a:fillRef>
          <a:effectRef idx="0">
            <a:schemeClr val="accent1"/>
          </a:effectRef>
          <a:fontRef idx="minor">
            <a:schemeClr val="tx1"/>
          </a:fontRef>
        </p:style>
      </p:cxnSp>
      <p:sp>
        <p:nvSpPr>
          <p:cNvPr id="15" name="Content Placeholder 2"/>
          <p:cNvSpPr>
            <a:spLocks noGrp="1"/>
          </p:cNvSpPr>
          <p:nvPr>
            <p:ph idx="10" hasCustomPrompt="1"/>
          </p:nvPr>
        </p:nvSpPr>
        <p:spPr>
          <a:xfrm>
            <a:off x="316286" y="6407632"/>
            <a:ext cx="8427665" cy="370995"/>
          </a:xfrm>
        </p:spPr>
        <p:txBody>
          <a:bodyPr>
            <a:normAutofit/>
          </a:bodyPr>
          <a:lstStyle>
            <a:lvl1pPr marL="0" indent="0">
              <a:buFont typeface="Courier New" panose="02070309020205020404" pitchFamily="49" charset="0"/>
              <a:buNone/>
              <a:defRPr sz="1200" baseline="0">
                <a:latin typeface="Arial" panose="020B0604020202020204" pitchFamily="34" charset="0"/>
                <a:ea typeface="Verdana" panose="020B0604030504040204" pitchFamily="34" charset="0"/>
                <a:cs typeface="Arial" panose="020B0604020202020204" pitchFamily="34" charset="0"/>
              </a:defRPr>
            </a:lvl1pPr>
            <a:lvl2pPr>
              <a:defRPr sz="1800">
                <a:latin typeface="Arial" panose="020B0604020202020204" pitchFamily="34" charset="0"/>
                <a:ea typeface="Verdana" panose="020B0604030504040204" pitchFamily="34" charset="0"/>
                <a:cs typeface="Arial" panose="020B0604020202020204" pitchFamily="34" charset="0"/>
              </a:defRPr>
            </a:lvl2pPr>
            <a:lvl3pPr>
              <a:defRPr sz="1800">
                <a:latin typeface="Arial" panose="020B0604020202020204" pitchFamily="34" charset="0"/>
                <a:ea typeface="Verdana" panose="020B0604030504040204" pitchFamily="34" charset="0"/>
                <a:cs typeface="Arial" panose="020B0604020202020204" pitchFamily="34" charset="0"/>
              </a:defRPr>
            </a:lvl3pPr>
            <a:lvl4pPr>
              <a:defRPr sz="1600">
                <a:latin typeface="Arial" panose="020B0604020202020204" pitchFamily="34" charset="0"/>
                <a:ea typeface="Verdana" panose="020B0604030504040204" pitchFamily="34" charset="0"/>
                <a:cs typeface="Arial" panose="020B0604020202020204" pitchFamily="34" charset="0"/>
              </a:defRPr>
            </a:lvl4pPr>
            <a:lvl5pPr>
              <a:defRPr sz="1600">
                <a:latin typeface="Arial" panose="020B0604020202020204" pitchFamily="34" charset="0"/>
                <a:ea typeface="Verdana" panose="020B0604030504040204" pitchFamily="34" charset="0"/>
                <a:cs typeface="Arial" panose="020B0604020202020204" pitchFamily="34" charset="0"/>
              </a:defRPr>
            </a:lvl5pPr>
          </a:lstStyle>
          <a:p>
            <a:pPr lvl="0"/>
            <a:r>
              <a:rPr lang="en-US" dirty="0"/>
              <a:t>Nome e </a:t>
            </a:r>
            <a:r>
              <a:rPr lang="en-US" dirty="0" err="1"/>
              <a:t>Cognome</a:t>
            </a:r>
            <a:r>
              <a:rPr lang="en-US" dirty="0"/>
              <a:t> </a:t>
            </a:r>
            <a:r>
              <a:rPr lang="en-US" dirty="0" err="1"/>
              <a:t>Docente</a:t>
            </a:r>
            <a:r>
              <a:rPr lang="en-US" dirty="0"/>
              <a:t> – </a:t>
            </a:r>
            <a:r>
              <a:rPr lang="en-US" dirty="0" err="1"/>
              <a:t>Titolo</a:t>
            </a:r>
            <a:r>
              <a:rPr lang="en-US" dirty="0"/>
              <a:t> </a:t>
            </a:r>
            <a:r>
              <a:rPr lang="en-US" dirty="0" err="1"/>
              <a:t>lezione</a:t>
            </a:r>
            <a:endParaRPr lang="en-US" dirty="0"/>
          </a:p>
        </p:txBody>
      </p:sp>
    </p:spTree>
    <p:extLst>
      <p:ext uri="{BB962C8B-B14F-4D97-AF65-F5344CB8AC3E}">
        <p14:creationId xmlns:p14="http://schemas.microsoft.com/office/powerpoint/2010/main" val="13585559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it-IT" smtClean="0"/>
              <a:pPr/>
              <a:t>‹N›</a:t>
            </a:fld>
            <a:endParaRPr lang="it-IT"/>
          </a:p>
        </p:txBody>
      </p:sp>
    </p:spTree>
    <p:extLst>
      <p:ext uri="{BB962C8B-B14F-4D97-AF65-F5344CB8AC3E}">
        <p14:creationId xmlns:p14="http://schemas.microsoft.com/office/powerpoint/2010/main" val="4103884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128499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475232" y="2386744"/>
            <a:ext cx="9253728" cy="1645920"/>
          </a:xfrm>
          <a:solidFill>
            <a:srgbClr val="FFFFFF"/>
          </a:solidFill>
          <a:ln w="38100">
            <a:solidFill>
              <a:srgbClr val="404040"/>
            </a:solidFill>
          </a:ln>
        </p:spPr>
        <p:txBody>
          <a:bodyPr lIns="274320" rIns="274320" anchor="ctr" anchorCtr="1">
            <a:normAutofit/>
          </a:bodyPr>
          <a:lstStyle>
            <a:lvl1pPr>
              <a:defRPr sz="3500">
                <a:solidFill>
                  <a:srgbClr val="262626"/>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695195" y="4352465"/>
            <a:ext cx="6801612" cy="1265082"/>
          </a:xfrm>
        </p:spPr>
        <p:txBody>
          <a:bodyPr anchor="t" anchorCtr="1">
            <a:normAutofit/>
          </a:bodyPr>
          <a:lstStyle>
            <a:lvl1pPr marL="0" indent="0">
              <a:buNone/>
              <a:defRPr sz="1900">
                <a:solidFill>
                  <a:schemeClr val="tx1"/>
                </a:solidFill>
              </a:defRPr>
            </a:lvl1pPr>
            <a:lvl2pPr marL="457200" indent="0">
              <a:buNone/>
              <a:defRPr sz="19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9872022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69653" y="2638044"/>
            <a:ext cx="4384031"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38316" y="2638044"/>
            <a:ext cx="4387355" cy="310198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05EE82CB-274C-4B12-8F0E-D5390A008E17}" type="datetimeFigureOut">
              <a:rPr lang="it-IT" smtClean="0"/>
              <a:t>25/11/23</a:t>
            </a:fld>
            <a:endParaRPr lang="it-IT"/>
          </a:p>
        </p:txBody>
      </p:sp>
      <p:sp>
        <p:nvSpPr>
          <p:cNvPr id="9" name="Footer Placeholder 8"/>
          <p:cNvSpPr>
            <a:spLocks noGrp="1"/>
          </p:cNvSpPr>
          <p:nvPr>
            <p:ph type="ftr" sz="quarter" idx="11"/>
          </p:nvPr>
        </p:nvSpPr>
        <p:spPr/>
        <p:txBody>
          <a:body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58051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69652" y="2313435"/>
            <a:ext cx="4384032"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69652" y="3143250"/>
            <a:ext cx="4384032" cy="2596776"/>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6" name="Content Placeholder 5"/>
          <p:cNvSpPr>
            <a:spLocks noGrp="1"/>
          </p:cNvSpPr>
          <p:nvPr>
            <p:ph sz="quarter" idx="4"/>
          </p:nvPr>
        </p:nvSpPr>
        <p:spPr>
          <a:xfrm>
            <a:off x="6338316" y="3143250"/>
            <a:ext cx="4387355" cy="2596776"/>
          </a:xfrm>
        </p:spPr>
        <p:txBody>
          <a:bodyPr/>
          <a:lstStyle>
            <a:lvl5pPr>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11" name="Text Placeholder 4"/>
          <p:cNvSpPr>
            <a:spLocks noGrp="1"/>
          </p:cNvSpPr>
          <p:nvPr>
            <p:ph type="body" sz="quarter" idx="13"/>
          </p:nvPr>
        </p:nvSpPr>
        <p:spPr>
          <a:xfrm>
            <a:off x="6338316" y="2313435"/>
            <a:ext cx="4387355"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7" name="Date Placeholder 6"/>
          <p:cNvSpPr>
            <a:spLocks noGrp="1"/>
          </p:cNvSpPr>
          <p:nvPr>
            <p:ph type="dt" sz="half" idx="10"/>
          </p:nvPr>
        </p:nvSpPr>
        <p:spPr/>
        <p:txBody>
          <a:bodyPr/>
          <a:lstStyle/>
          <a:p>
            <a:fld id="{05EE82CB-274C-4B12-8F0E-D5390A008E17}" type="datetimeFigureOut">
              <a:rPr lang="it-IT" smtClean="0"/>
              <a:t>25/11/23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8A34856-E5A8-4394-A58D-854F2EBF3656}"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3991345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05EE82CB-274C-4B12-8F0E-D5390A008E17}" type="datetimeFigureOut">
              <a:rPr lang="it-IT" smtClean="0"/>
              <a:t>25/11/23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828306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EE82CB-274C-4B12-8F0E-D5390A008E17}" type="datetimeFigureOut">
              <a:rPr lang="it-IT" smtClean="0"/>
              <a:t>25/11/23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1780800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4271" y="2243830"/>
            <a:ext cx="4387459" cy="1141497"/>
          </a:xfrm>
          <a:solidFill>
            <a:srgbClr val="FFFFFF"/>
          </a:solidFill>
          <a:ln>
            <a:solidFill>
              <a:srgbClr val="404040"/>
            </a:solidFill>
          </a:ln>
        </p:spPr>
        <p:txBody>
          <a:bodyPr anchor="ctr" anchorCtr="1">
            <a:normAutofit/>
          </a:bodyPr>
          <a:lstStyle>
            <a:lvl1pPr>
              <a:defRPr sz="2100">
                <a:solidFill>
                  <a:srgbClr val="262626"/>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50620"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9" name="Date Placeholder 8"/>
          <p:cNvSpPr>
            <a:spLocks noGrp="1"/>
          </p:cNvSpPr>
          <p:nvPr>
            <p:ph type="dt" sz="half" idx="10"/>
          </p:nvPr>
        </p:nvSpPr>
        <p:spPr/>
        <p:txBody>
          <a:bodyPr/>
          <a:lstStyle/>
          <a:p>
            <a:fld id="{05EE82CB-274C-4B12-8F0E-D5390A008E17}" type="datetimeFigureOut">
              <a:rPr lang="it-IT" smtClean="0"/>
              <a:t>25/11/23</a:t>
            </a:fld>
            <a:endParaRPr lang="it-IT"/>
          </a:p>
        </p:txBody>
      </p:sp>
      <p:sp>
        <p:nvSpPr>
          <p:cNvPr id="10" name="Footer Placeholder 9"/>
          <p:cNvSpPr>
            <a:spLocks noGrp="1"/>
          </p:cNvSpPr>
          <p:nvPr>
            <p:ph type="ftr" sz="quarter" idx="11"/>
          </p:nvPr>
        </p:nvSpPr>
        <p:spPr>
          <a:xfrm>
            <a:off x="854271" y="6236208"/>
            <a:ext cx="5075197" cy="320040"/>
          </a:xfrm>
        </p:spPr>
        <p:txBody>
          <a:bodyPr>
            <a:normAutofit/>
          </a:bodyPr>
          <a:lstStyle>
            <a:lvl1pPr>
              <a:defRPr>
                <a:solidFill>
                  <a:srgbClr val="FFFFFF">
                    <a:alpha val="70000"/>
                  </a:srgbClr>
                </a:solidFill>
              </a:defRPr>
            </a:lvl1pPr>
          </a:lstStyle>
          <a:p>
            <a:endParaRPr lang="it-IT"/>
          </a:p>
        </p:txBody>
      </p:sp>
      <p:sp>
        <p:nvSpPr>
          <p:cNvPr id="11" name="Slide Number Placeholder 10"/>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082798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18" name="Rectangle 17"/>
          <p:cNvSpPr/>
          <p:nvPr/>
        </p:nvSpPr>
        <p:spPr>
          <a:xfrm>
            <a:off x="2"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53440" y="2243828"/>
            <a:ext cx="4389120" cy="1143000"/>
          </a:xfrm>
          <a:solidFill>
            <a:srgbClr val="FFFFFF"/>
          </a:solidFill>
          <a:ln>
            <a:solidFill>
              <a:srgbClr val="262626"/>
            </a:solidFill>
          </a:ln>
        </p:spPr>
        <p:txBody>
          <a:bodyPr anchor="ctr" anchorCtr="1">
            <a:noAutofit/>
          </a:bodyPr>
          <a:lstStyle>
            <a:lvl1pPr>
              <a:defRPr sz="2100">
                <a:solidFill>
                  <a:srgbClr val="262626"/>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096001" y="-42172"/>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50620" y="3549920"/>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5EE82CB-274C-4B12-8F0E-D5390A008E17}" type="datetimeFigureOut">
              <a:rPr lang="it-IT" smtClean="0"/>
              <a:t>25/11/23</a:t>
            </a:fld>
            <a:endParaRPr lang="it-IT"/>
          </a:p>
        </p:txBody>
      </p:sp>
      <p:sp>
        <p:nvSpPr>
          <p:cNvPr id="9" name="Footer Placeholder 8"/>
          <p:cNvSpPr>
            <a:spLocks noGrp="1"/>
          </p:cNvSpPr>
          <p:nvPr>
            <p:ph type="ftr" sz="quarter" idx="11"/>
          </p:nvPr>
        </p:nvSpPr>
        <p:spPr>
          <a:xfrm>
            <a:off x="853440" y="6236208"/>
            <a:ext cx="5071872" cy="320040"/>
          </a:xfrm>
        </p:spPr>
        <p:txBody>
          <a:bodyPr>
            <a:normAutofit/>
          </a:bodyPr>
          <a:lstStyle>
            <a:lvl1pPr>
              <a:defRPr>
                <a:solidFill>
                  <a:srgbClr val="FFFFFF">
                    <a:alpha val="70000"/>
                  </a:srgbClr>
                </a:solidFill>
              </a:defRPr>
            </a:lvl1pPr>
          </a:lstStyle>
          <a:p>
            <a:endParaRPr lang="it-IT"/>
          </a:p>
        </p:txBody>
      </p:sp>
      <p:sp>
        <p:nvSpPr>
          <p:cNvPr id="10" name="Slide Number Placeholder 9"/>
          <p:cNvSpPr>
            <a:spLocks noGrp="1"/>
          </p:cNvSpPr>
          <p:nvPr>
            <p:ph type="sldNum" sz="quarter" idx="12"/>
          </p:nvPr>
        </p:nvSpPr>
        <p:spPr/>
        <p:txBody>
          <a:bodyPr/>
          <a:lstStyle/>
          <a:p>
            <a:fld id="{38A34856-E5A8-4394-A58D-854F2EBF3656}" type="slidenum">
              <a:rPr lang="it-IT" smtClean="0"/>
              <a:t>‹N›</a:t>
            </a:fld>
            <a:endParaRPr lang="it-IT"/>
          </a:p>
        </p:txBody>
      </p:sp>
    </p:spTree>
    <p:extLst>
      <p:ext uri="{BB962C8B-B14F-4D97-AF65-F5344CB8AC3E}">
        <p14:creationId xmlns:p14="http://schemas.microsoft.com/office/powerpoint/2010/main" val="370411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71924" y="6238816"/>
            <a:ext cx="2753747" cy="323968"/>
          </a:xfrm>
          <a:prstGeom prst="rect">
            <a:avLst/>
          </a:prstGeom>
        </p:spPr>
        <p:txBody>
          <a:bodyPr vert="horz" lIns="91440" tIns="45720" rIns="91440" bIns="45720" rtlCol="0" anchor="ctr"/>
          <a:lstStyle>
            <a:lvl1pPr algn="r">
              <a:defRPr sz="1000">
                <a:solidFill>
                  <a:schemeClr val="tx1">
                    <a:alpha val="70000"/>
                  </a:schemeClr>
                </a:solidFill>
              </a:defRPr>
            </a:lvl1pPr>
          </a:lstStyle>
          <a:p>
            <a:fld id="{05EE82CB-274C-4B12-8F0E-D5390A008E17}" type="datetimeFigureOut">
              <a:rPr lang="it-IT" smtClean="0"/>
              <a:t>25/11/23</a:t>
            </a:fld>
            <a:endParaRPr lang="it-IT"/>
          </a:p>
        </p:txBody>
      </p:sp>
      <p:sp>
        <p:nvSpPr>
          <p:cNvPr id="5" name="Footer Placeholder 4"/>
          <p:cNvSpPr>
            <a:spLocks noGrp="1"/>
          </p:cNvSpPr>
          <p:nvPr>
            <p:ph type="ftr" sz="quarter" idx="3"/>
          </p:nvPr>
        </p:nvSpPr>
        <p:spPr>
          <a:xfrm>
            <a:off x="1469652" y="6236208"/>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it-IT"/>
          </a:p>
        </p:txBody>
      </p:sp>
      <p:sp>
        <p:nvSpPr>
          <p:cNvPr id="6" name="Slide Number Placeholder 5"/>
          <p:cNvSpPr>
            <a:spLocks noGrp="1"/>
          </p:cNvSpPr>
          <p:nvPr>
            <p:ph type="sldNum" sz="quarter" idx="4"/>
          </p:nvPr>
        </p:nvSpPr>
        <p:spPr>
          <a:xfrm>
            <a:off x="10986816" y="6217920"/>
            <a:ext cx="48768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38A34856-E5A8-4394-A58D-854F2EBF3656}" type="slidenum">
              <a:rPr lang="it-IT" smtClean="0"/>
              <a:t>‹N›</a:t>
            </a:fld>
            <a:endParaRPr lang="it-IT"/>
          </a:p>
        </p:txBody>
      </p:sp>
    </p:spTree>
    <p:extLst>
      <p:ext uri="{BB962C8B-B14F-4D97-AF65-F5344CB8AC3E}">
        <p14:creationId xmlns:p14="http://schemas.microsoft.com/office/powerpoint/2010/main" val="3149507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Lst>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Auguste Dupin - Wikipedia">
            <a:extLst>
              <a:ext uri="{FF2B5EF4-FFF2-40B4-BE49-F238E27FC236}">
                <a16:creationId xmlns:a16="http://schemas.microsoft.com/office/drawing/2014/main" id="{72D85AA1-FF65-5E57-CD7E-34A9AEC1D434}"/>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t="18593" r="3" b="12000"/>
          <a:stretch/>
        </p:blipFill>
        <p:spPr bwMode="auto">
          <a:xfrm>
            <a:off x="20" y="10"/>
            <a:ext cx="6099028"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CCO SCHIAVONE, LO SBIRRO CHE SI RULLA LE CANNE! - INFODIFESA">
            <a:extLst>
              <a:ext uri="{FF2B5EF4-FFF2-40B4-BE49-F238E27FC236}">
                <a16:creationId xmlns:a16="http://schemas.microsoft.com/office/drawing/2014/main" id="{FFA87ACD-EE4F-6D5A-BA6E-62AA90A2906F}"/>
              </a:ext>
            </a:extLst>
          </p:cNvPr>
          <p:cNvPicPr>
            <a:picLocks noChangeAspect="1" noChangeArrowheads="1"/>
          </p:cNvPicPr>
          <p:nvPr/>
        </p:nvPicPr>
        <p:blipFill rotWithShape="1">
          <a:blip r:embed="rId3">
            <a:alphaModFix amt="40000"/>
            <a:extLst>
              <a:ext uri="{28A0092B-C50C-407E-A947-70E740481C1C}">
                <a14:useLocalDpi xmlns:a14="http://schemas.microsoft.com/office/drawing/2010/main" val="0"/>
              </a:ext>
            </a:extLst>
          </a:blip>
          <a:srcRect r="2" b="1650"/>
          <a:stretch/>
        </p:blipFill>
        <p:spPr bwMode="auto">
          <a:xfrm>
            <a:off x="6102096" y="10"/>
            <a:ext cx="6089904"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uarda episodi completi di Mira, Royal Detective | Disney+">
            <a:extLst>
              <a:ext uri="{FF2B5EF4-FFF2-40B4-BE49-F238E27FC236}">
                <a16:creationId xmlns:a16="http://schemas.microsoft.com/office/drawing/2014/main" id="{5DF8C382-A4D2-6E81-8C14-0FCAC7314FB4}"/>
              </a:ext>
            </a:extLst>
          </p:cNvPr>
          <p:cNvPicPr>
            <a:picLocks noChangeAspect="1" noChangeArrowheads="1"/>
          </p:cNvPicPr>
          <p:nvPr/>
        </p:nvPicPr>
        <p:blipFill rotWithShape="1">
          <a:blip r:embed="rId4">
            <a:alphaModFix amt="40000"/>
            <a:extLst>
              <a:ext uri="{28A0092B-C50C-407E-A947-70E740481C1C}">
                <a14:useLocalDpi xmlns:a14="http://schemas.microsoft.com/office/drawing/2010/main" val="0"/>
              </a:ext>
            </a:extLst>
          </a:blip>
          <a:srcRect t="50" r="3" b="3"/>
          <a:stretch/>
        </p:blipFill>
        <p:spPr bwMode="auto">
          <a:xfrm>
            <a:off x="20" y="3429000"/>
            <a:ext cx="60990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50+ Sherlock Holmes HD Wallpapers and Backgrounds">
            <a:extLst>
              <a:ext uri="{FF2B5EF4-FFF2-40B4-BE49-F238E27FC236}">
                <a16:creationId xmlns:a16="http://schemas.microsoft.com/office/drawing/2014/main" id="{82ADAF36-0AC0-1D23-F354-2B52FDC1BC84}"/>
              </a:ext>
            </a:extLst>
          </p:cNvPr>
          <p:cNvPicPr>
            <a:picLocks noChangeAspect="1" noChangeArrowheads="1"/>
          </p:cNvPicPr>
          <p:nvPr/>
        </p:nvPicPr>
        <p:blipFill rotWithShape="1">
          <a:blip r:embed="rId5">
            <a:alphaModFix amt="40000"/>
            <a:extLst>
              <a:ext uri="{28A0092B-C50C-407E-A947-70E740481C1C}">
                <a14:useLocalDpi xmlns:a14="http://schemas.microsoft.com/office/drawing/2010/main" val="0"/>
              </a:ext>
            </a:extLst>
          </a:blip>
          <a:srcRect r="1" b="15703"/>
          <a:stretch/>
        </p:blipFill>
        <p:spPr bwMode="auto">
          <a:xfrm>
            <a:off x="6098046" y="3429000"/>
            <a:ext cx="6093954"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B20A2064-B909-ED3E-7395-CDF23CFF3E50}"/>
              </a:ext>
            </a:extLst>
          </p:cNvPr>
          <p:cNvSpPr>
            <a:spLocks noGrp="1"/>
          </p:cNvSpPr>
          <p:nvPr>
            <p:ph type="ctrTitle"/>
          </p:nvPr>
        </p:nvSpPr>
        <p:spPr>
          <a:xfrm>
            <a:off x="1600200" y="2386744"/>
            <a:ext cx="8991600" cy="1645920"/>
          </a:xfrm>
          <a:noFill/>
          <a:ln w="38100" cap="sq">
            <a:solidFill>
              <a:schemeClr val="tx1"/>
            </a:solidFill>
            <a:miter lim="800000"/>
          </a:ln>
        </p:spPr>
        <p:txBody>
          <a:bodyPr anchor="ctr">
            <a:normAutofit/>
          </a:bodyPr>
          <a:lstStyle/>
          <a:p>
            <a:r>
              <a:rPr lang="it-IT" dirty="0">
                <a:solidFill>
                  <a:schemeClr val="tx1"/>
                </a:solidFill>
              </a:rPr>
              <a:t>Il detective, il cinico e il fan</a:t>
            </a:r>
          </a:p>
        </p:txBody>
      </p:sp>
    </p:spTree>
    <p:extLst>
      <p:ext uri="{BB962C8B-B14F-4D97-AF65-F5344CB8AC3E}">
        <p14:creationId xmlns:p14="http://schemas.microsoft.com/office/powerpoint/2010/main" val="35277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C2006B-E579-416C-C66A-089133C7AE61}"/>
              </a:ext>
            </a:extLst>
          </p:cNvPr>
          <p:cNvSpPr>
            <a:spLocks noGrp="1"/>
          </p:cNvSpPr>
          <p:nvPr>
            <p:ph type="title"/>
          </p:nvPr>
        </p:nvSpPr>
        <p:spPr/>
        <p:txBody>
          <a:bodyPr/>
          <a:lstStyle/>
          <a:p>
            <a:r>
              <a:rPr lang="it-IT" dirty="0"/>
              <a:t>La potenza della razionalità?</a:t>
            </a:r>
          </a:p>
        </p:txBody>
      </p:sp>
      <p:sp>
        <p:nvSpPr>
          <p:cNvPr id="3" name="Segnaposto contenuto 2">
            <a:extLst>
              <a:ext uri="{FF2B5EF4-FFF2-40B4-BE49-F238E27FC236}">
                <a16:creationId xmlns:a16="http://schemas.microsoft.com/office/drawing/2014/main" id="{3CFADE0D-11E6-56D1-77A2-C46FEDF49531}"/>
              </a:ext>
            </a:extLst>
          </p:cNvPr>
          <p:cNvSpPr>
            <a:spLocks noGrp="1"/>
          </p:cNvSpPr>
          <p:nvPr>
            <p:ph idx="1"/>
          </p:nvPr>
        </p:nvSpPr>
        <p:spPr/>
        <p:txBody>
          <a:bodyPr>
            <a:normAutofit fontScale="92500" lnSpcReduction="10000"/>
          </a:bodyPr>
          <a:lstStyle/>
          <a:p>
            <a:pPr marL="0" indent="0">
              <a:buNone/>
            </a:pPr>
            <a:r>
              <a:rPr lang="it-IT" dirty="0"/>
              <a:t>“Il mio amico aveva una bizzarria come si potrebbe infatti chiamarla altrimenti? egli era cioè innamorato della notte, e in questa sua strana passione, come in tutte le altre, mi lasciai trascinare tranquillamente anch’io, giacché mi davo ai suoi strambi capricci col più completo abbandono. La nera divinità non poteva essere sempre con noi; ma potevamo pur sempre farcene una posticcia. Al primo chiarore dell’alba serravamo tutti i pesanti scuri della vecchia casa e accendevamo due fiaccole fortemente profumate, le quali mandavano una luce debolissima, spettrale. A quel fievole chiarore abbandonavamo l’anima ai sogni”</a:t>
            </a:r>
          </a:p>
          <a:p>
            <a:pPr marL="0" indent="0">
              <a:buNone/>
            </a:pPr>
            <a:endParaRPr lang="it-IT" dirty="0"/>
          </a:p>
          <a:p>
            <a:pPr marL="0" indent="0">
              <a:buNone/>
            </a:pPr>
            <a:r>
              <a:rPr lang="it-IT" dirty="0"/>
              <a:t>Passi di</a:t>
            </a:r>
          </a:p>
          <a:p>
            <a:pPr marL="0" indent="0">
              <a:buNone/>
            </a:pPr>
            <a:r>
              <a:rPr lang="it-IT" dirty="0"/>
              <a:t>Gli assassinii della Rue Morgue</a:t>
            </a:r>
          </a:p>
          <a:p>
            <a:pPr marL="0" indent="0">
              <a:buNone/>
            </a:pPr>
            <a:r>
              <a:rPr lang="it-IT" dirty="0"/>
              <a:t>Edgar Allan Poe</a:t>
            </a:r>
          </a:p>
          <a:p>
            <a:pPr marL="0" indent="0">
              <a:buNone/>
            </a:pPr>
            <a:endParaRPr lang="it-IT" dirty="0"/>
          </a:p>
        </p:txBody>
      </p:sp>
      <p:sp>
        <p:nvSpPr>
          <p:cNvPr id="4" name="Segnaposto testo 3">
            <a:extLst>
              <a:ext uri="{FF2B5EF4-FFF2-40B4-BE49-F238E27FC236}">
                <a16:creationId xmlns:a16="http://schemas.microsoft.com/office/drawing/2014/main" id="{C7A2EF36-0890-BA7F-0B54-C1332A6BC579}"/>
              </a:ext>
            </a:extLst>
          </p:cNvPr>
          <p:cNvSpPr>
            <a:spLocks noGrp="1"/>
          </p:cNvSpPr>
          <p:nvPr>
            <p:ph type="body" sz="half" idx="2"/>
          </p:nvPr>
        </p:nvSpPr>
        <p:spPr/>
        <p:txBody>
          <a:bodyPr>
            <a:normAutofit fontScale="92500" lnSpcReduction="10000"/>
          </a:bodyPr>
          <a:lstStyle/>
          <a:p>
            <a:r>
              <a:rPr lang="it-IT" sz="1800" dirty="0">
                <a:effectLst/>
                <a:latin typeface="Sabon"/>
              </a:rPr>
              <a:t>La razionalità del detective, che riflette la razionalità̀ formale del racconto poliziesco, ha qualcosa di magico, di quella magia possibile solamente grazie al montaggio letterario, che rompe la linearità̀ della vita biologica e ricolloca la narrazione in un mondo di sogno. Un mondo notturno, come notturno è il protagonista del racconto di Poe </a:t>
            </a:r>
            <a:endParaRPr lang="it-IT" sz="2000" dirty="0"/>
          </a:p>
          <a:p>
            <a:endParaRPr lang="it-IT" dirty="0"/>
          </a:p>
        </p:txBody>
      </p:sp>
    </p:spTree>
    <p:extLst>
      <p:ext uri="{BB962C8B-B14F-4D97-AF65-F5344CB8AC3E}">
        <p14:creationId xmlns:p14="http://schemas.microsoft.com/office/powerpoint/2010/main" val="2882099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B8A1A8-235E-6D26-D525-984FA21C0C39}"/>
              </a:ext>
            </a:extLst>
          </p:cNvPr>
          <p:cNvSpPr txBox="1"/>
          <p:nvPr/>
        </p:nvSpPr>
        <p:spPr>
          <a:xfrm>
            <a:off x="6362163" y="2498501"/>
            <a:ext cx="5705341" cy="1477328"/>
          </a:xfrm>
          <a:prstGeom prst="rect">
            <a:avLst/>
          </a:prstGeom>
          <a:noFill/>
        </p:spPr>
        <p:txBody>
          <a:bodyPr wrap="square" rtlCol="0">
            <a:spAutoFit/>
          </a:bodyPr>
          <a:lstStyle/>
          <a:p>
            <a:r>
              <a:rPr lang="it-IT" sz="1800" dirty="0">
                <a:effectLst/>
              </a:rPr>
              <a:t>La razionalità così innaturale del romanzo poliziesco, che va in scena principalmente nell’antro sicuro dell’oscurità̀, “abbandonando l’anima ai sogni”, è̀ il sintomo più evidente della sua natura fantastica, ammantata di verosimiglianza. </a:t>
            </a:r>
            <a:endParaRPr lang="it-IT" dirty="0"/>
          </a:p>
          <a:p>
            <a:endParaRPr lang="it-IT" dirty="0"/>
          </a:p>
        </p:txBody>
      </p:sp>
    </p:spTree>
    <p:extLst>
      <p:ext uri="{BB962C8B-B14F-4D97-AF65-F5344CB8AC3E}">
        <p14:creationId xmlns:p14="http://schemas.microsoft.com/office/powerpoint/2010/main" val="402907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CABB1B-11CD-4640-7773-F753934F1302}"/>
              </a:ext>
            </a:extLst>
          </p:cNvPr>
          <p:cNvSpPr>
            <a:spLocks noGrp="1"/>
          </p:cNvSpPr>
          <p:nvPr>
            <p:ph type="title"/>
          </p:nvPr>
        </p:nvSpPr>
        <p:spPr/>
        <p:txBody>
          <a:bodyPr/>
          <a:lstStyle/>
          <a:p>
            <a:r>
              <a:rPr lang="it-IT" dirty="0"/>
              <a:t>Razionalità, intelletto</a:t>
            </a:r>
          </a:p>
        </p:txBody>
      </p:sp>
      <p:sp>
        <p:nvSpPr>
          <p:cNvPr id="3" name="Segnaposto contenuto 2">
            <a:extLst>
              <a:ext uri="{FF2B5EF4-FFF2-40B4-BE49-F238E27FC236}">
                <a16:creationId xmlns:a16="http://schemas.microsoft.com/office/drawing/2014/main" id="{3262D682-C5D1-53BF-1991-DB400FDA1A6D}"/>
              </a:ext>
            </a:extLst>
          </p:cNvPr>
          <p:cNvSpPr>
            <a:spLocks noGrp="1"/>
          </p:cNvSpPr>
          <p:nvPr>
            <p:ph idx="1"/>
          </p:nvPr>
        </p:nvSpPr>
        <p:spPr/>
        <p:txBody>
          <a:bodyPr/>
          <a:lstStyle/>
          <a:p>
            <a:pPr marL="0" indent="0">
              <a:buNone/>
            </a:pPr>
            <a:r>
              <a:rPr lang="it-IT" sz="1800" dirty="0">
                <a:effectLst/>
                <a:ea typeface="Times New Roman" panose="02020603050405020304" pitchFamily="18" charset="0"/>
              </a:rPr>
              <a:t>«gli elementi dell’azione che possono essere rappresentati divengono, oggettivamente e soggettivamente, legami calcolabili e razionali ed eliminano quindi sempre più ogni influenza dei sentimenti e ogni decisione di carattere emotivo dato che queste si connettono soltanto alle cesure del corso della vita, ai fini ultimi presenti all’interno di esso»</a:t>
            </a:r>
          </a:p>
          <a:p>
            <a:pPr marL="0" indent="0" algn="r">
              <a:buNone/>
            </a:pPr>
            <a:r>
              <a:rPr lang="it-IT" sz="1800" dirty="0"/>
              <a:t>Georg Simmel, </a:t>
            </a:r>
            <a:r>
              <a:rPr lang="it-IT" sz="1800" i="1" dirty="0"/>
              <a:t>Filosofia del denaro</a:t>
            </a:r>
            <a:endParaRPr lang="it-IT" i="1" dirty="0"/>
          </a:p>
        </p:txBody>
      </p:sp>
      <p:sp>
        <p:nvSpPr>
          <p:cNvPr id="4" name="Segnaposto testo 3">
            <a:extLst>
              <a:ext uri="{FF2B5EF4-FFF2-40B4-BE49-F238E27FC236}">
                <a16:creationId xmlns:a16="http://schemas.microsoft.com/office/drawing/2014/main" id="{90568756-8E77-11E5-9A27-812DE0FF4FCF}"/>
              </a:ext>
            </a:extLst>
          </p:cNvPr>
          <p:cNvSpPr>
            <a:spLocks noGrp="1"/>
          </p:cNvSpPr>
          <p:nvPr>
            <p:ph type="body" sz="half" idx="2"/>
          </p:nvPr>
        </p:nvSpPr>
        <p:spPr/>
        <p:txBody>
          <a:bodyPr/>
          <a:lstStyle/>
          <a:p>
            <a:r>
              <a:rPr lang="it-IT" sz="1800" dirty="0">
                <a:effectLst/>
                <a:latin typeface="Sabon"/>
              </a:rPr>
              <a:t>La riflessione sul detective di </a:t>
            </a:r>
            <a:r>
              <a:rPr lang="it-IT" sz="1800" dirty="0" err="1">
                <a:effectLst/>
                <a:latin typeface="Sabon"/>
              </a:rPr>
              <a:t>Kracauer</a:t>
            </a:r>
            <a:r>
              <a:rPr lang="it-IT" sz="1800" dirty="0">
                <a:effectLst/>
                <a:latin typeface="Sabon"/>
              </a:rPr>
              <a:t> si sovrappone alle indagini di Georg Simmel sugli effetti della metropoli e dell’economia monetaria sulla condizione moderna </a:t>
            </a:r>
            <a:endParaRPr lang="it-IT" dirty="0"/>
          </a:p>
          <a:p>
            <a:endParaRPr lang="it-IT" dirty="0"/>
          </a:p>
        </p:txBody>
      </p:sp>
    </p:spTree>
    <p:extLst>
      <p:ext uri="{BB962C8B-B14F-4D97-AF65-F5344CB8AC3E}">
        <p14:creationId xmlns:p14="http://schemas.microsoft.com/office/powerpoint/2010/main" val="2622560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6B24072-A83E-C332-FDCC-A0B770B1A4E6}"/>
              </a:ext>
            </a:extLst>
          </p:cNvPr>
          <p:cNvSpPr txBox="1"/>
          <p:nvPr/>
        </p:nvSpPr>
        <p:spPr>
          <a:xfrm>
            <a:off x="3654145" y="2033763"/>
            <a:ext cx="8435662" cy="2585323"/>
          </a:xfrm>
          <a:prstGeom prst="rect">
            <a:avLst/>
          </a:prstGeom>
          <a:noFill/>
        </p:spPr>
        <p:txBody>
          <a:bodyPr wrap="square" rtlCol="0">
            <a:spAutoFit/>
          </a:bodyPr>
          <a:lstStyle/>
          <a:p>
            <a:r>
              <a:rPr lang="it-IT" sz="1800" dirty="0">
                <a:effectLst/>
              </a:rPr>
              <a:t>Se per </a:t>
            </a:r>
            <a:r>
              <a:rPr lang="it-IT" sz="1800" dirty="0" err="1">
                <a:effectLst/>
              </a:rPr>
              <a:t>Kracauer</a:t>
            </a:r>
            <a:r>
              <a:rPr lang="it-IT" sz="1800" dirty="0">
                <a:effectLst/>
              </a:rPr>
              <a:t> il detective compare nel romanzo “in veste di rappresentante della </a:t>
            </a:r>
            <a:r>
              <a:rPr lang="it-IT" sz="1800" i="1" dirty="0">
                <a:effectLst/>
              </a:rPr>
              <a:t>ratio</a:t>
            </a:r>
            <a:r>
              <a:rPr lang="it-IT" sz="1800" dirty="0">
                <a:effectLst/>
              </a:rPr>
              <a:t>”, restituendo l’immagine di una sua potenza illimitata, l’idea </a:t>
            </a:r>
            <a:r>
              <a:rPr lang="it-IT" sz="1800" dirty="0" err="1">
                <a:effectLst/>
              </a:rPr>
              <a:t>simmeliana</a:t>
            </a:r>
            <a:r>
              <a:rPr lang="it-IT" sz="1800" dirty="0">
                <a:effectLst/>
              </a:rPr>
              <a:t> di intellettualità ha una natura differente: essa rinvia a una fisicità complessa della carne che è fatta a brandelli dal nuovo ambiente metropolitano in cui è̀ immersa, e per questo costretta a riconfigurarsi. L’onniscienza del detective, che lo rende una sorta di supereroe cognitivo dell’epoca moderna, interpretata da </a:t>
            </a:r>
            <a:r>
              <a:rPr lang="it-IT" sz="1800" dirty="0" err="1">
                <a:effectLst/>
              </a:rPr>
              <a:t>Kracauer</a:t>
            </a:r>
            <a:r>
              <a:rPr lang="it-IT" sz="1800" dirty="0">
                <a:effectLst/>
              </a:rPr>
              <a:t> nel solco delle analisi weberiane sul “disincanto del mondo”, p</a:t>
            </a:r>
            <a:r>
              <a:rPr lang="it-IT" dirty="0"/>
              <a:t>uò</a:t>
            </a:r>
            <a:r>
              <a:rPr lang="it-IT" sz="1800" dirty="0">
                <a:effectLst/>
              </a:rPr>
              <a:t> essere intesa, altrimenti, come un indicatore dell’insuperabile fragilità umana di fronte alle costruzioni </a:t>
            </a:r>
            <a:r>
              <a:rPr lang="it-IT" dirty="0"/>
              <a:t>naturali, sociali e tecnologiche</a:t>
            </a:r>
            <a:r>
              <a:rPr lang="it-IT" sz="1800" dirty="0">
                <a:effectLst/>
              </a:rPr>
              <a:t>, occultata dai bagliori (choc) offert</a:t>
            </a:r>
            <a:r>
              <a:rPr lang="it-IT" dirty="0"/>
              <a:t>i ai sensi.</a:t>
            </a:r>
          </a:p>
        </p:txBody>
      </p:sp>
    </p:spTree>
    <p:extLst>
      <p:ext uri="{BB962C8B-B14F-4D97-AF65-F5344CB8AC3E}">
        <p14:creationId xmlns:p14="http://schemas.microsoft.com/office/powerpoint/2010/main" val="19868094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43AC21-0A52-03C0-D2A6-24F728D67A8C}"/>
              </a:ext>
            </a:extLst>
          </p:cNvPr>
          <p:cNvSpPr>
            <a:spLocks noGrp="1"/>
          </p:cNvSpPr>
          <p:nvPr>
            <p:ph type="title"/>
          </p:nvPr>
        </p:nvSpPr>
        <p:spPr/>
        <p:txBody>
          <a:bodyPr/>
          <a:lstStyle/>
          <a:p>
            <a:r>
              <a:rPr lang="it-IT" dirty="0"/>
              <a:t>L’occhio pieno di mente</a:t>
            </a:r>
          </a:p>
        </p:txBody>
      </p:sp>
      <p:sp>
        <p:nvSpPr>
          <p:cNvPr id="3" name="Segnaposto contenuto 2">
            <a:extLst>
              <a:ext uri="{FF2B5EF4-FFF2-40B4-BE49-F238E27FC236}">
                <a16:creationId xmlns:a16="http://schemas.microsoft.com/office/drawing/2014/main" id="{04413D73-E49B-AF60-29D7-BF9F06115D20}"/>
              </a:ext>
            </a:extLst>
          </p:cNvPr>
          <p:cNvSpPr>
            <a:spLocks noGrp="1"/>
          </p:cNvSpPr>
          <p:nvPr>
            <p:ph idx="1"/>
          </p:nvPr>
        </p:nvSpPr>
        <p:spPr/>
        <p:txBody>
          <a:bodyPr>
            <a:normAutofit/>
          </a:bodyPr>
          <a:lstStyle/>
          <a:p>
            <a:pPr marL="0" indent="0">
              <a:buNone/>
            </a:pPr>
            <a:r>
              <a:rPr lang="it-IT" dirty="0"/>
              <a:t>“aver buona memoria e procedere secondo le regole del manuale, è quanto di solito si considera bastevole a giocar bene. Ma ci sono casi che non rientrano nei limiti delle regole comuni, e allora si manifesta l’abilità dell’analista. Questi fa, in silenzio, le sue numerose osservazioni e deduzioni. Lo stesso fanno forse i suoi compagni; e la differenza nella estensione delle nozioni così acquisite non sta nella validità della deduzione, quanto nella qualità dell’osservazione. L’importante è sapere che cosa osservare.”</a:t>
            </a:r>
          </a:p>
          <a:p>
            <a:pPr marL="0" indent="0">
              <a:buNone/>
            </a:pPr>
            <a:endParaRPr lang="it-IT" dirty="0"/>
          </a:p>
          <a:p>
            <a:pPr marL="0" indent="0">
              <a:buNone/>
            </a:pPr>
            <a:r>
              <a:rPr lang="it-IT" dirty="0"/>
              <a:t>Passi di</a:t>
            </a:r>
          </a:p>
          <a:p>
            <a:pPr marL="0" indent="0">
              <a:buNone/>
            </a:pPr>
            <a:r>
              <a:rPr lang="it-IT"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99DDEF4A-0775-A113-0D05-31C44D29C64D}"/>
              </a:ext>
            </a:extLst>
          </p:cNvPr>
          <p:cNvSpPr>
            <a:spLocks noGrp="1"/>
          </p:cNvSpPr>
          <p:nvPr>
            <p:ph type="body" sz="half" idx="2"/>
          </p:nvPr>
        </p:nvSpPr>
        <p:spPr/>
        <p:txBody>
          <a:bodyPr>
            <a:normAutofit lnSpcReduction="10000"/>
          </a:bodyPr>
          <a:lstStyle/>
          <a:p>
            <a:r>
              <a:rPr lang="it-IT" sz="1800" dirty="0">
                <a:effectLst/>
                <a:latin typeface="Sabon"/>
              </a:rPr>
              <a:t>Il detective smaterializza la realtà lasciando affiorare il suo carattere liquido, vale a dire la sua estrema malleabilità̀, che consente alle indagini di avanzare e indietreggiare nel tempo e nello spazio, come se queste due variabili fossero funzione dello sguardo. </a:t>
            </a:r>
            <a:endParaRPr lang="it-IT" dirty="0"/>
          </a:p>
          <a:p>
            <a:endParaRPr lang="it-IT" dirty="0"/>
          </a:p>
        </p:txBody>
      </p:sp>
    </p:spTree>
    <p:extLst>
      <p:ext uri="{BB962C8B-B14F-4D97-AF65-F5344CB8AC3E}">
        <p14:creationId xmlns:p14="http://schemas.microsoft.com/office/powerpoint/2010/main" val="2575728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66F637-0B11-B9ED-D632-37637BF177FF}"/>
              </a:ext>
            </a:extLst>
          </p:cNvPr>
          <p:cNvSpPr>
            <a:spLocks noGrp="1"/>
          </p:cNvSpPr>
          <p:nvPr>
            <p:ph type="title"/>
          </p:nvPr>
        </p:nvSpPr>
        <p:spPr>
          <a:xfrm>
            <a:off x="804672" y="964692"/>
            <a:ext cx="4476806" cy="1188720"/>
          </a:xfrm>
        </p:spPr>
        <p:txBody>
          <a:bodyPr vert="horz" lIns="182880" tIns="182880" rIns="182880" bIns="182880" rtlCol="0" anchor="ctr">
            <a:normAutofit/>
          </a:bodyPr>
          <a:lstStyle/>
          <a:p>
            <a:r>
              <a:rPr lang="en-US" sz="2800"/>
              <a:t>LO sguardo, la fotografia</a:t>
            </a:r>
          </a:p>
        </p:txBody>
      </p:sp>
      <p:sp>
        <p:nvSpPr>
          <p:cNvPr id="4" name="Segnaposto testo 3">
            <a:extLst>
              <a:ext uri="{FF2B5EF4-FFF2-40B4-BE49-F238E27FC236}">
                <a16:creationId xmlns:a16="http://schemas.microsoft.com/office/drawing/2014/main" id="{4009D089-C349-3D65-311F-22AD794B90E0}"/>
              </a:ext>
            </a:extLst>
          </p:cNvPr>
          <p:cNvSpPr>
            <a:spLocks noGrp="1"/>
          </p:cNvSpPr>
          <p:nvPr>
            <p:ph type="body" sz="half" idx="2"/>
          </p:nvPr>
        </p:nvSpPr>
        <p:spPr>
          <a:xfrm>
            <a:off x="803244" y="2638044"/>
            <a:ext cx="4492932" cy="3263206"/>
          </a:xfrm>
        </p:spPr>
        <p:txBody>
          <a:bodyPr vert="horz" lIns="91440" tIns="45720" rIns="91440" bIns="45720" rtlCol="0">
            <a:normAutofit/>
          </a:bodyPr>
          <a:lstStyle/>
          <a:p>
            <a:pPr marL="0" marR="0" indent="-228600" algn="l" fontAlgn="auto">
              <a:spcAft>
                <a:spcPts val="0"/>
              </a:spcAft>
              <a:buSzTx/>
              <a:buFont typeface="Arial" panose="020B0604020202020204" pitchFamily="34" charset="0"/>
              <a:buChar char="•"/>
              <a:tabLst/>
            </a:pPr>
            <a:r>
              <a:rPr kumimoji="0" lang="en-US" b="0" i="0" u="none" strike="noStrike" cap="none" spc="0" normalizeH="0" baseline="0">
                <a:ln>
                  <a:noFill/>
                </a:ln>
                <a:solidFill>
                  <a:schemeClr val="tx1">
                    <a:lumMod val="85000"/>
                    <a:lumOff val="15000"/>
                  </a:schemeClr>
                </a:solidFill>
                <a:effectLst/>
                <a:uFillTx/>
                <a:sym typeface="Graphik Semibold"/>
              </a:rPr>
              <a:t>«Se è del tutto usuale che un uomo si renda conto, per esempio, dell’andatura della gente, sia pure all’ingrosso, egli di certo non sa nulla del loro contegno nella frazione di secondo in cui "si allunga il passo". La fotografia, grazie ai suoi strumenti accessori quali il rallentatore e gli ingrandimenti, è in grado di mostrarglielo. La fotografia gli rivela questo inconscio ottico, così come la psicoanalisi fa con l’inconscio pulsionale. La fotografia dischiude aspetti fisiognomici, mondi di immagini, che abitano il microscopico, avvertibili ma dissimulati abbastanza per trovare un nascondiglio nei sogni a occhi aperti»</a:t>
            </a:r>
          </a:p>
          <a:p>
            <a:pPr marL="0" marR="0" indent="-228600" algn="l" fontAlgn="auto">
              <a:spcAft>
                <a:spcPts val="0"/>
              </a:spcAft>
              <a:buSzTx/>
              <a:buFont typeface="Arial" panose="020B0604020202020204" pitchFamily="34" charset="0"/>
              <a:buChar char="•"/>
              <a:tabLst/>
            </a:pPr>
            <a:r>
              <a:rPr kumimoji="0" lang="en-US" b="0" i="0" u="none" strike="noStrike" cap="none" spc="0" normalizeH="0" baseline="0">
                <a:ln>
                  <a:noFill/>
                </a:ln>
                <a:solidFill>
                  <a:schemeClr val="tx1">
                    <a:lumMod val="85000"/>
                    <a:lumOff val="15000"/>
                  </a:schemeClr>
                </a:solidFill>
                <a:effectLst/>
                <a:uFillTx/>
                <a:sym typeface="Graphik Semibold"/>
              </a:rPr>
              <a:t>Walter Benjamin, </a:t>
            </a:r>
            <a:r>
              <a:rPr kumimoji="0" lang="en-US" b="0" i="1" u="none" strike="noStrike" cap="none" spc="0" normalizeH="0" baseline="0">
                <a:ln>
                  <a:noFill/>
                </a:ln>
                <a:solidFill>
                  <a:schemeClr val="tx1">
                    <a:lumMod val="85000"/>
                    <a:lumOff val="15000"/>
                  </a:schemeClr>
                </a:solidFill>
                <a:effectLst/>
                <a:uFillTx/>
                <a:sym typeface="Graphik Semibold"/>
              </a:rPr>
              <a:t>Das Passagenwerk</a:t>
            </a:r>
            <a:endParaRPr lang="en-US">
              <a:solidFill>
                <a:schemeClr val="tx1">
                  <a:lumMod val="85000"/>
                  <a:lumOff val="15000"/>
                </a:schemeClr>
              </a:solidFill>
            </a:endParaRPr>
          </a:p>
        </p:txBody>
      </p:sp>
      <p:sp>
        <p:nvSpPr>
          <p:cNvPr id="1031" name="Rectangle 1030">
            <a:extLst>
              <a:ext uri="{FF2B5EF4-FFF2-40B4-BE49-F238E27FC236}">
                <a16:creationId xmlns:a16="http://schemas.microsoft.com/office/drawing/2014/main" id="{56533F40-045E-4E3D-9243-864CD4E586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43605" y="964692"/>
            <a:ext cx="5440680"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30402EC6-D845-41B3-BEBE-CB34D9BFEA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0699" y="1128683"/>
            <a:ext cx="5106493"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Sherlock - Stagione 1 - Uno studio in rosa: trama, cast, programmazione e  video @ ScreenWEEK">
            <a:extLst>
              <a:ext uri="{FF2B5EF4-FFF2-40B4-BE49-F238E27FC236}">
                <a16:creationId xmlns:a16="http://schemas.microsoft.com/office/drawing/2014/main" id="{3D6FA90B-EEB0-B7F8-E008-F25EED97CDDE}"/>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509" r="5509"/>
          <a:stretch>
            <a:fillRect/>
          </a:stretch>
        </p:blipFill>
        <p:spPr bwMode="auto">
          <a:xfrm>
            <a:off x="6760001" y="1293275"/>
            <a:ext cx="3807887" cy="4279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260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AE60CF-D537-6A7F-5377-9C4E6D5A44B7}"/>
              </a:ext>
            </a:extLst>
          </p:cNvPr>
          <p:cNvSpPr>
            <a:spLocks noGrp="1"/>
          </p:cNvSpPr>
          <p:nvPr>
            <p:ph type="title"/>
          </p:nvPr>
        </p:nvSpPr>
        <p:spPr/>
        <p:txBody>
          <a:bodyPr>
            <a:normAutofit fontScale="90000"/>
          </a:bodyPr>
          <a:lstStyle/>
          <a:p>
            <a:r>
              <a:rPr lang="it-IT" dirty="0"/>
              <a:t>La fotografia è il medium della percezione</a:t>
            </a:r>
          </a:p>
        </p:txBody>
      </p:sp>
      <p:sp>
        <p:nvSpPr>
          <p:cNvPr id="3" name="Segnaposto contenuto 2">
            <a:extLst>
              <a:ext uri="{FF2B5EF4-FFF2-40B4-BE49-F238E27FC236}">
                <a16:creationId xmlns:a16="http://schemas.microsoft.com/office/drawing/2014/main" id="{A723C2E2-8507-B5A0-928A-AE339AF712CD}"/>
              </a:ext>
            </a:extLst>
          </p:cNvPr>
          <p:cNvSpPr>
            <a:spLocks noGrp="1"/>
          </p:cNvSpPr>
          <p:nvPr>
            <p:ph idx="1"/>
          </p:nvPr>
        </p:nvSpPr>
        <p:spPr/>
        <p:txBody>
          <a:bodyPr>
            <a:normAutofit/>
          </a:bodyPr>
          <a:lstStyle/>
          <a:p>
            <a:pPr marL="0" marR="0" indent="0" defTabSz="584200" rtl="0" fontAlgn="auto" latinLnBrk="0" hangingPunct="0">
              <a:lnSpc>
                <a:spcPct val="110000"/>
              </a:lnSpc>
              <a:spcBef>
                <a:spcPts val="0"/>
              </a:spcBef>
              <a:spcAft>
                <a:spcPts val="0"/>
              </a:spcAft>
              <a:buClrTx/>
              <a:buSzTx/>
              <a:buFontTx/>
              <a:buNone/>
              <a:tabLst/>
            </a:pPr>
            <a:r>
              <a:rPr kumimoji="0" lang="it-IT" sz="1600" b="0" i="0" u="none" strike="noStrike" cap="none" spc="0" normalizeH="0" baseline="0" dirty="0">
                <a:ln>
                  <a:noFill/>
                </a:ln>
                <a:solidFill>
                  <a:schemeClr val="bg1"/>
                </a:solidFill>
                <a:effectLst/>
                <a:uFillTx/>
                <a:sym typeface="Graphik Semibold"/>
              </a:rPr>
              <a:t>«L’istantanea, che immobilizza le posizioni umane, attirò infatti l’attenzione sull’atteggiamento fisico e psichico in misura precedentemente sconosciuta. L’era della fotografia è diventata, come nessun’altra epoca, l’era del gesto, del mimo e della danza.</a:t>
            </a:r>
            <a:r>
              <a:rPr lang="it-IT" sz="1600" dirty="0">
                <a:solidFill>
                  <a:schemeClr val="bg1"/>
                </a:solidFill>
              </a:rPr>
              <a:t> </a:t>
            </a:r>
            <a:r>
              <a:rPr kumimoji="0" lang="it-IT" sz="1600" b="0" i="0" u="none" strike="noStrike" cap="none" spc="0" normalizeH="0" baseline="0" dirty="0">
                <a:ln>
                  <a:noFill/>
                </a:ln>
                <a:solidFill>
                  <a:schemeClr val="bg1"/>
                </a:solidFill>
                <a:effectLst/>
                <a:uFillTx/>
                <a:sym typeface="Graphik Semibold"/>
              </a:rPr>
              <a:t>Freud e Jung fondarono le loro osservazioni sull’interpretazione dei linguaggi delle posizioni e dei gesti, individuali e collettivi, in rapporto con i sogni e con le azioni normali della vita quotidiana. Quei tipi di </a:t>
            </a:r>
            <a:r>
              <a:rPr kumimoji="0" lang="it-IT" sz="1600" b="0" i="1" u="none" strike="noStrike" cap="none" spc="0" normalizeH="0" baseline="0" dirty="0">
                <a:ln>
                  <a:noFill/>
                </a:ln>
                <a:solidFill>
                  <a:schemeClr val="bg1"/>
                </a:solidFill>
                <a:effectLst/>
                <a:uFillTx/>
                <a:sym typeface="Graphik Semibold"/>
              </a:rPr>
              <a:t>Gestalt</a:t>
            </a:r>
            <a:r>
              <a:rPr kumimoji="0" lang="it-IT" sz="1600" b="0" i="0" u="none" strike="noStrike" cap="none" spc="0" normalizeH="0" baseline="0" dirty="0">
                <a:ln>
                  <a:noFill/>
                </a:ln>
                <a:solidFill>
                  <a:schemeClr val="bg1"/>
                </a:solidFill>
                <a:effectLst/>
                <a:uFillTx/>
                <a:sym typeface="Graphik Semibold"/>
              </a:rPr>
              <a:t> fisica e psichica (vere e proprie fotografie « in posa ») su cui svolgevano la loro opera analitica dovevano certamente molto al mondo delle </a:t>
            </a:r>
          </a:p>
          <a:p>
            <a:pPr marL="0" marR="0" indent="0" defTabSz="584200" rtl="0" fontAlgn="auto" latinLnBrk="0" hangingPunct="0">
              <a:lnSpc>
                <a:spcPct val="110000"/>
              </a:lnSpc>
              <a:spcBef>
                <a:spcPts val="0"/>
              </a:spcBef>
              <a:spcAft>
                <a:spcPts val="0"/>
              </a:spcAft>
              <a:buClrTx/>
              <a:buSzTx/>
              <a:buFontTx/>
              <a:buNone/>
              <a:tabLst/>
            </a:pPr>
            <a:r>
              <a:rPr kumimoji="0" lang="it-IT" sz="1600" b="0" i="0" u="none" strike="noStrike" cap="none" spc="0" normalizeH="0" baseline="0" dirty="0">
                <a:ln>
                  <a:noFill/>
                </a:ln>
                <a:solidFill>
                  <a:schemeClr val="bg1"/>
                </a:solidFill>
                <a:effectLst/>
                <a:uFillTx/>
                <a:sym typeface="Graphik Semibold"/>
              </a:rPr>
              <a:t>« pose»</a:t>
            </a:r>
          </a:p>
          <a:p>
            <a:pPr marL="0" marR="0" indent="0" algn="r" defTabSz="584200" rtl="0" fontAlgn="auto" latinLnBrk="0" hangingPunct="0">
              <a:lnSpc>
                <a:spcPct val="110000"/>
              </a:lnSpc>
              <a:spcBef>
                <a:spcPts val="0"/>
              </a:spcBef>
              <a:spcAft>
                <a:spcPts val="0"/>
              </a:spcAft>
              <a:buClrTx/>
              <a:buSzTx/>
              <a:buFontTx/>
              <a:buNone/>
              <a:tabLst/>
            </a:pPr>
            <a:r>
              <a:rPr kumimoji="0" lang="fr-FR" sz="1600" b="0" i="0" u="none" strike="noStrike" cap="none" spc="0" normalizeH="0" baseline="0" dirty="0">
                <a:ln>
                  <a:noFill/>
                </a:ln>
                <a:solidFill>
                  <a:schemeClr val="bg1"/>
                </a:solidFill>
                <a:effectLst/>
                <a:uFillTx/>
                <a:sym typeface="Graphik Semibold"/>
              </a:rPr>
              <a:t>Marshall </a:t>
            </a:r>
            <a:r>
              <a:rPr kumimoji="0" lang="fr-FR" sz="1600" b="0" i="0" u="none" strike="noStrike" cap="none" spc="0" normalizeH="0" baseline="0" dirty="0" err="1">
                <a:ln>
                  <a:noFill/>
                </a:ln>
                <a:solidFill>
                  <a:schemeClr val="bg1"/>
                </a:solidFill>
                <a:effectLst/>
                <a:uFillTx/>
                <a:sym typeface="Graphik Semibold"/>
              </a:rPr>
              <a:t>McLuhan</a:t>
            </a:r>
            <a:r>
              <a:rPr kumimoji="0" lang="fr-FR" sz="1600" b="0" i="0" u="none" strike="noStrike" cap="none" spc="0" normalizeH="0" baseline="0" dirty="0">
                <a:ln>
                  <a:noFill/>
                </a:ln>
                <a:solidFill>
                  <a:schemeClr val="bg1"/>
                </a:solidFill>
                <a:effectLst/>
                <a:uFillTx/>
                <a:sym typeface="Graphik Semibold"/>
              </a:rPr>
              <a:t>, </a:t>
            </a:r>
            <a:r>
              <a:rPr kumimoji="0" lang="de-DE" sz="1600" b="0" i="1" u="none" strike="noStrike" cap="none" spc="0" normalizeH="0" baseline="0" dirty="0">
                <a:ln>
                  <a:noFill/>
                </a:ln>
                <a:solidFill>
                  <a:schemeClr val="bg1"/>
                </a:solidFill>
                <a:effectLst/>
                <a:uFillTx/>
                <a:sym typeface="Graphik Semibold"/>
              </a:rPr>
              <a:t>Understanding </a:t>
            </a:r>
            <a:r>
              <a:rPr lang="de-DE" sz="1600" i="1" dirty="0">
                <a:solidFill>
                  <a:schemeClr val="bg1"/>
                </a:solidFill>
              </a:rPr>
              <a:t>M</a:t>
            </a:r>
            <a:r>
              <a:rPr kumimoji="0" lang="de-DE" sz="1600" b="0" i="1" u="none" strike="noStrike" cap="none" spc="0" normalizeH="0" baseline="0" dirty="0">
                <a:ln>
                  <a:noFill/>
                </a:ln>
                <a:solidFill>
                  <a:schemeClr val="bg1"/>
                </a:solidFill>
                <a:effectLst/>
                <a:uFillTx/>
                <a:sym typeface="Graphik Semibold"/>
              </a:rPr>
              <a:t>edia</a:t>
            </a:r>
            <a:endParaRPr kumimoji="0" lang="fr-FR" sz="1600" b="0" i="0" u="none" strike="noStrike" cap="none" spc="0" normalizeH="0" baseline="0" dirty="0">
              <a:ln>
                <a:noFill/>
              </a:ln>
              <a:solidFill>
                <a:schemeClr val="bg1"/>
              </a:solidFill>
              <a:effectLst/>
              <a:uFillTx/>
              <a:sym typeface="Graphik Semibold"/>
            </a:endParaRPr>
          </a:p>
          <a:p>
            <a:pPr marL="0" indent="0">
              <a:buNone/>
            </a:pPr>
            <a:endParaRPr lang="it-IT" dirty="0"/>
          </a:p>
        </p:txBody>
      </p:sp>
    </p:spTree>
    <p:extLst>
      <p:ext uri="{BB962C8B-B14F-4D97-AF65-F5344CB8AC3E}">
        <p14:creationId xmlns:p14="http://schemas.microsoft.com/office/powerpoint/2010/main" val="30019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BF65F2-0290-726B-6CBB-4AA680762452}"/>
              </a:ext>
            </a:extLst>
          </p:cNvPr>
          <p:cNvSpPr>
            <a:spLocks noGrp="1"/>
          </p:cNvSpPr>
          <p:nvPr>
            <p:ph type="title"/>
          </p:nvPr>
        </p:nvSpPr>
        <p:spPr>
          <a:xfrm>
            <a:off x="2137496" y="120630"/>
            <a:ext cx="7917007" cy="772261"/>
          </a:xfrm>
        </p:spPr>
        <p:txBody>
          <a:bodyPr/>
          <a:lstStyle/>
          <a:p>
            <a:r>
              <a:rPr lang="it-IT" dirty="0"/>
              <a:t>Il metodo è lo sguardo</a:t>
            </a:r>
          </a:p>
        </p:txBody>
      </p:sp>
      <p:sp>
        <p:nvSpPr>
          <p:cNvPr id="3" name="Segnaposto contenuto 2">
            <a:extLst>
              <a:ext uri="{FF2B5EF4-FFF2-40B4-BE49-F238E27FC236}">
                <a16:creationId xmlns:a16="http://schemas.microsoft.com/office/drawing/2014/main" id="{53FD7802-C5F8-4EC9-5543-EC3C14B04BC9}"/>
              </a:ext>
            </a:extLst>
          </p:cNvPr>
          <p:cNvSpPr>
            <a:spLocks noGrp="1"/>
          </p:cNvSpPr>
          <p:nvPr>
            <p:ph sz="half" idx="1"/>
          </p:nvPr>
        </p:nvSpPr>
        <p:spPr>
          <a:xfrm>
            <a:off x="231697" y="1153550"/>
            <a:ext cx="3876070" cy="5078437"/>
          </a:xfrm>
        </p:spPr>
        <p:txBody>
          <a:bodyPr>
            <a:noAutofit/>
          </a:bodyPr>
          <a:lstStyle/>
          <a:p>
            <a:pPr marL="0" indent="0">
              <a:spcBef>
                <a:spcPts val="0"/>
              </a:spcBef>
              <a:buNone/>
            </a:pPr>
            <a:r>
              <a:rPr lang="it-IT" sz="1600" dirty="0"/>
              <a:t>“La polizia parigina, tanto vantata per il suo acume, è solamente astuta e niente più. Non ha altro metodo di procedere che quello del momento. Si fa un grande spiegamento di misure, ma di frequente accade che queste sono così intempestive e inadatte allo scopo da far pensare a Monsieur </a:t>
            </a:r>
            <a:r>
              <a:rPr lang="it-IT" sz="1600" dirty="0" err="1"/>
              <a:t>Jourdain</a:t>
            </a:r>
            <a:r>
              <a:rPr lang="it-IT" sz="1600" dirty="0"/>
              <a:t> quando chiedeva «la sua veste da camera per sentir meglio la musica». I risultati così ottenuti sono spesso sorprendenti, ma quasi sempre sono dovuti soltanto alla semplice diligenza e all’attività.”</a:t>
            </a:r>
          </a:p>
          <a:p>
            <a:pPr marL="0" indent="0">
              <a:spcBef>
                <a:spcPts val="0"/>
              </a:spcBef>
              <a:buNone/>
            </a:pPr>
            <a:endParaRPr lang="it-IT" sz="1600" dirty="0"/>
          </a:p>
          <a:p>
            <a:pPr marL="0" indent="0">
              <a:spcBef>
                <a:spcPts val="0"/>
              </a:spcBef>
              <a:buNone/>
            </a:pPr>
            <a:r>
              <a:rPr lang="it-IT" sz="1600" dirty="0"/>
              <a:t>Passi di</a:t>
            </a:r>
          </a:p>
          <a:p>
            <a:pPr marL="0" indent="0">
              <a:spcBef>
                <a:spcPts val="0"/>
              </a:spcBef>
              <a:buNone/>
            </a:pPr>
            <a:r>
              <a:rPr lang="it-IT" sz="1600" i="1" dirty="0"/>
              <a:t>Gli assassinii della Rue Morgue</a:t>
            </a:r>
          </a:p>
          <a:p>
            <a:pPr marL="0" indent="0">
              <a:spcBef>
                <a:spcPts val="0"/>
              </a:spcBef>
              <a:buNone/>
            </a:pPr>
            <a:r>
              <a:rPr lang="it-IT" sz="1600" dirty="0"/>
              <a:t>Edgar Allan Poe</a:t>
            </a:r>
          </a:p>
        </p:txBody>
      </p:sp>
      <p:sp>
        <p:nvSpPr>
          <p:cNvPr id="4" name="Segnaposto contenuto 3">
            <a:extLst>
              <a:ext uri="{FF2B5EF4-FFF2-40B4-BE49-F238E27FC236}">
                <a16:creationId xmlns:a16="http://schemas.microsoft.com/office/drawing/2014/main" id="{7DFF6EC4-6CF7-EAD5-E298-E5A2607B9C05}"/>
              </a:ext>
            </a:extLst>
          </p:cNvPr>
          <p:cNvSpPr>
            <a:spLocks noGrp="1"/>
          </p:cNvSpPr>
          <p:nvPr>
            <p:ph sz="half" idx="2"/>
          </p:nvPr>
        </p:nvSpPr>
        <p:spPr>
          <a:xfrm>
            <a:off x="4107766" y="1153550"/>
            <a:ext cx="3876071" cy="5310555"/>
          </a:xfrm>
        </p:spPr>
        <p:txBody>
          <a:bodyPr>
            <a:noAutofit/>
          </a:bodyPr>
          <a:lstStyle/>
          <a:p>
            <a:pPr marL="0" indent="0">
              <a:spcBef>
                <a:spcPts val="0"/>
              </a:spcBef>
              <a:buNone/>
            </a:pPr>
            <a:r>
              <a:rPr lang="it-IT" sz="1600" dirty="0"/>
              <a:t>“Dando rapide occhiate a una stella, guardandola obliquamente, voltando verso di lei la parte laterale della retina (più sensibile della parte centrale alla luce debole), la vedrete distintamente, ne potrete apprezzare il chiarore; chiarore che diminuisce di mano in mano che voltate direttamente la sguardo su di lei. In questo caso l’occhio è effettivamente colpito da un maggior numero di raggi; ma nel primo vi è una capacità più viva e raffinata di ricevibilità. Con la troppa profondità indeboliamo e rendiamo perplesso il pensiero; si potrebbe far scomparire lo stesso astro di Venere dal firmamento, fissandolo troppo a lungo, in modo troppo concentrato o in modo troppo diretto.”</a:t>
            </a:r>
          </a:p>
          <a:p>
            <a:pPr marL="0" indent="0">
              <a:spcBef>
                <a:spcPts val="0"/>
              </a:spcBef>
              <a:buNone/>
            </a:pPr>
            <a:endParaRPr lang="it-IT" sz="1600" dirty="0"/>
          </a:p>
          <a:p>
            <a:pPr marL="0" indent="0">
              <a:spcBef>
                <a:spcPts val="0"/>
              </a:spcBef>
              <a:buNone/>
            </a:pPr>
            <a:r>
              <a:rPr lang="it-IT" sz="1600" dirty="0"/>
              <a:t>Passi di</a:t>
            </a:r>
          </a:p>
          <a:p>
            <a:pPr marL="0" indent="0">
              <a:spcBef>
                <a:spcPts val="0"/>
              </a:spcBef>
              <a:buNone/>
            </a:pPr>
            <a:r>
              <a:rPr lang="it-IT" sz="1600" i="1" dirty="0"/>
              <a:t>Gli assassinii della Rue Morgue</a:t>
            </a:r>
          </a:p>
          <a:p>
            <a:pPr marL="0" indent="0">
              <a:spcBef>
                <a:spcPts val="0"/>
              </a:spcBef>
              <a:buNone/>
            </a:pPr>
            <a:r>
              <a:rPr lang="it-IT" sz="1600" dirty="0"/>
              <a:t>Edgar Allan Poe</a:t>
            </a:r>
          </a:p>
        </p:txBody>
      </p:sp>
      <p:sp>
        <p:nvSpPr>
          <p:cNvPr id="5" name="CasellaDiTesto 4">
            <a:extLst>
              <a:ext uri="{FF2B5EF4-FFF2-40B4-BE49-F238E27FC236}">
                <a16:creationId xmlns:a16="http://schemas.microsoft.com/office/drawing/2014/main" id="{B0D2BF58-24E8-3719-4632-EC1FCDD005A2}"/>
              </a:ext>
            </a:extLst>
          </p:cNvPr>
          <p:cNvSpPr txBox="1"/>
          <p:nvPr/>
        </p:nvSpPr>
        <p:spPr>
          <a:xfrm>
            <a:off x="7983837" y="1153550"/>
            <a:ext cx="3876070" cy="2800767"/>
          </a:xfrm>
          <a:prstGeom prst="rect">
            <a:avLst/>
          </a:prstGeom>
          <a:noFill/>
        </p:spPr>
        <p:txBody>
          <a:bodyPr wrap="square" rtlCol="0">
            <a:spAutoFit/>
          </a:bodyPr>
          <a:lstStyle/>
          <a:p>
            <a:r>
              <a:rPr lang="it-IT" sz="1600" dirty="0">
                <a:solidFill>
                  <a:schemeClr val="tx1">
                    <a:lumMod val="85000"/>
                    <a:lumOff val="15000"/>
                  </a:schemeClr>
                </a:solidFill>
              </a:rPr>
              <a:t>“Nelle indagini di questo genere non bisogna chiedersi tanto «che cosa sia successo», quanto invece «che cosa sia successo che non è mai successo prima». Insomma la facilità con la quale arriverò, o sono arrivato, a spiegare il mistero è in ragione diretta della sua insolubilità agli occhi della polizia.”</a:t>
            </a:r>
          </a:p>
          <a:p>
            <a:endParaRPr lang="it-IT" sz="1600" dirty="0">
              <a:solidFill>
                <a:schemeClr val="tx1">
                  <a:lumMod val="85000"/>
                  <a:lumOff val="15000"/>
                </a:schemeClr>
              </a:solidFill>
            </a:endParaRPr>
          </a:p>
          <a:p>
            <a:r>
              <a:rPr lang="it-IT" sz="1600" dirty="0">
                <a:solidFill>
                  <a:schemeClr val="tx1">
                    <a:lumMod val="85000"/>
                    <a:lumOff val="15000"/>
                  </a:schemeClr>
                </a:solidFill>
              </a:rPr>
              <a:t>Passi di</a:t>
            </a:r>
          </a:p>
          <a:p>
            <a:r>
              <a:rPr lang="it-IT" sz="1600" i="1" dirty="0">
                <a:solidFill>
                  <a:schemeClr val="tx1">
                    <a:lumMod val="85000"/>
                    <a:lumOff val="15000"/>
                  </a:schemeClr>
                </a:solidFill>
              </a:rPr>
              <a:t>Gli assassinii della Rue Morgue</a:t>
            </a:r>
          </a:p>
          <a:p>
            <a:r>
              <a:rPr lang="it-IT" sz="1600" dirty="0">
                <a:solidFill>
                  <a:schemeClr val="tx1">
                    <a:lumMod val="85000"/>
                    <a:lumOff val="15000"/>
                  </a:schemeClr>
                </a:solidFill>
              </a:rPr>
              <a:t>Edgar Allan Poe</a:t>
            </a:r>
          </a:p>
        </p:txBody>
      </p:sp>
    </p:spTree>
    <p:extLst>
      <p:ext uri="{BB962C8B-B14F-4D97-AF65-F5344CB8AC3E}">
        <p14:creationId xmlns:p14="http://schemas.microsoft.com/office/powerpoint/2010/main" val="17921450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492DFE0-21D8-0D8E-A13E-4CEC42266663}"/>
              </a:ext>
            </a:extLst>
          </p:cNvPr>
          <p:cNvSpPr txBox="1"/>
          <p:nvPr/>
        </p:nvSpPr>
        <p:spPr>
          <a:xfrm>
            <a:off x="6477000" y="2235200"/>
            <a:ext cx="5715000" cy="923330"/>
          </a:xfrm>
          <a:prstGeom prst="rect">
            <a:avLst/>
          </a:prstGeom>
          <a:noFill/>
        </p:spPr>
        <p:txBody>
          <a:bodyPr wrap="square" rtlCol="0">
            <a:spAutoFit/>
          </a:bodyPr>
          <a:lstStyle/>
          <a:p>
            <a:r>
              <a:rPr lang="it-IT" dirty="0"/>
              <a:t>Tutto ciò che è ripetibile e palese cessa, nel poliziesco, di essere criminale e dunque non merita «investigazione»</a:t>
            </a:r>
          </a:p>
          <a:p>
            <a:r>
              <a:rPr lang="it-IT" dirty="0"/>
              <a:t>Franco Moretti, </a:t>
            </a:r>
            <a:r>
              <a:rPr lang="it-IT" i="1" dirty="0"/>
              <a:t>Polizieschi Classici</a:t>
            </a:r>
          </a:p>
        </p:txBody>
      </p:sp>
    </p:spTree>
    <p:extLst>
      <p:ext uri="{BB962C8B-B14F-4D97-AF65-F5344CB8AC3E}">
        <p14:creationId xmlns:p14="http://schemas.microsoft.com/office/powerpoint/2010/main" val="354226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132" name="Rectangle 5126">
            <a:extLst>
              <a:ext uri="{FF2B5EF4-FFF2-40B4-BE49-F238E27FC236}">
                <a16:creationId xmlns:a16="http://schemas.microsoft.com/office/drawing/2014/main" id="{F7EAFAA4-859B-42B4-AC85-F32CFE695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9085"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C022C7E6-79CF-E823-8EF1-36CC1C35E566}"/>
              </a:ext>
            </a:extLst>
          </p:cNvPr>
          <p:cNvSpPr>
            <a:spLocks noGrp="1"/>
          </p:cNvSpPr>
          <p:nvPr>
            <p:ph type="title"/>
          </p:nvPr>
        </p:nvSpPr>
        <p:spPr>
          <a:xfrm>
            <a:off x="6923757" y="956750"/>
            <a:ext cx="4475892" cy="1188720"/>
          </a:xfrm>
          <a:solidFill>
            <a:srgbClr val="FFFFFF"/>
          </a:solidFill>
          <a:ln>
            <a:solidFill>
              <a:srgbClr val="404040"/>
            </a:solidFill>
          </a:ln>
        </p:spPr>
        <p:txBody>
          <a:bodyPr vert="horz" lIns="182880" tIns="182880" rIns="182880" bIns="182880" rtlCol="0" anchor="ctr">
            <a:normAutofit/>
          </a:bodyPr>
          <a:lstStyle/>
          <a:p>
            <a:r>
              <a:rPr lang="it-IT" sz="2800" dirty="0"/>
              <a:t>L’unicità della circostanza</a:t>
            </a:r>
          </a:p>
        </p:txBody>
      </p:sp>
      <p:sp>
        <p:nvSpPr>
          <p:cNvPr id="5133" name="Rectangle 5128">
            <a:extLst>
              <a:ext uri="{FF2B5EF4-FFF2-40B4-BE49-F238E27FC236}">
                <a16:creationId xmlns:a16="http://schemas.microsoft.com/office/drawing/2014/main" id="{B3855DB9-46C3-47FA-992C-FC2BE58A7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966"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A2B401D5-BF67-49A4-8617-0C6BD886C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77"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La storia della Roulette: dalla Cina all'antica Roma">
            <a:extLst>
              <a:ext uri="{FF2B5EF4-FFF2-40B4-BE49-F238E27FC236}">
                <a16:creationId xmlns:a16="http://schemas.microsoft.com/office/drawing/2014/main" id="{E9F05ABA-2944-EA78-4064-DF981AD52D7B}"/>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aturation sat="36000"/>
                    </a14:imgEffect>
                  </a14:imgLayer>
                </a14:imgProps>
              </a:ext>
              <a:ext uri="{28A0092B-C50C-407E-A947-70E740481C1C}">
                <a14:useLocalDpi xmlns:a14="http://schemas.microsoft.com/office/drawing/2010/main" val="0"/>
              </a:ext>
            </a:extLst>
          </a:blip>
          <a:srcRect l="24898" r="15085" b="2"/>
          <a:stretch/>
        </p:blipFill>
        <p:spPr bwMode="auto">
          <a:xfrm>
            <a:off x="1132454" y="1126397"/>
            <a:ext cx="3867912" cy="4288536"/>
          </a:xfrm>
          <a:prstGeom prst="rect">
            <a:avLst/>
          </a:prstGeom>
          <a:noFill/>
          <a:effectLst>
            <a:outerShdw blurRad="1038345" dist="50800" dir="5400000" algn="ctr" rotWithShape="0">
              <a:srgbClr val="000000"/>
            </a:outerShdw>
            <a:softEdge rad="222293"/>
          </a:effectLst>
          <a:extLst>
            <a:ext uri="{909E8E84-426E-40DD-AFC4-6F175D3DCCD1}">
              <a14:hiddenFill xmlns:a14="http://schemas.microsoft.com/office/drawing/2010/main">
                <a:solidFill>
                  <a:srgbClr val="FFFFFF"/>
                </a:solidFill>
              </a14:hiddenFill>
            </a:ext>
          </a:extLst>
        </p:spPr>
      </p:pic>
      <p:sp>
        <p:nvSpPr>
          <p:cNvPr id="4" name="Segnaposto testo 3">
            <a:extLst>
              <a:ext uri="{FF2B5EF4-FFF2-40B4-BE49-F238E27FC236}">
                <a16:creationId xmlns:a16="http://schemas.microsoft.com/office/drawing/2014/main" id="{343B880F-4268-EDBC-5D43-7E3FB25FCDB8}"/>
              </a:ext>
            </a:extLst>
          </p:cNvPr>
          <p:cNvSpPr>
            <a:spLocks noGrp="1"/>
          </p:cNvSpPr>
          <p:nvPr>
            <p:ph type="body" sz="half" idx="2"/>
          </p:nvPr>
        </p:nvSpPr>
        <p:spPr>
          <a:xfrm>
            <a:off x="6923757" y="2305879"/>
            <a:ext cx="4475892" cy="3595372"/>
          </a:xfrm>
        </p:spPr>
        <p:txBody>
          <a:bodyPr vert="horz" lIns="91440" tIns="45720" rIns="91440" bIns="45720" rtlCol="0">
            <a:normAutofit lnSpcReduction="10000"/>
          </a:bodyPr>
          <a:lstStyle/>
          <a:p>
            <a:pPr marL="0" indent="0" algn="l">
              <a:buNone/>
            </a:pPr>
            <a:r>
              <a:rPr lang="it-IT" sz="1600" dirty="0">
                <a:effectLst/>
                <a:ea typeface="MS Mincho" panose="02020609040205080304" pitchFamily="49" charset="-128"/>
                <a:cs typeface="Times New Roman" panose="02020603050405020304" pitchFamily="18" charset="0"/>
              </a:rPr>
              <a:t>«Essa si basa sulla proprietà del gioco d'azzardo di provocare la </a:t>
            </a:r>
            <a:r>
              <a:rPr lang="it-IT" sz="1600" i="1" dirty="0">
                <a:effectLst/>
                <a:ea typeface="MS Mincho" panose="02020609040205080304" pitchFamily="49" charset="-128"/>
                <a:cs typeface="Times New Roman" panose="02020603050405020304" pitchFamily="18" charset="0"/>
              </a:rPr>
              <a:t>presenza di spirito</a:t>
            </a:r>
            <a:r>
              <a:rPr lang="it-IT" sz="1600" dirty="0">
                <a:effectLst/>
                <a:ea typeface="MS Mincho" panose="02020609040205080304" pitchFamily="49" charset="-128"/>
                <a:cs typeface="Times New Roman" panose="02020603050405020304" pitchFamily="18" charset="0"/>
              </a:rPr>
              <a:t>, determinando in rapida successione delle costellazioni che – ciascuna in modo del tutto indipendente dall'altra – fanno appello a una reazione totalmente nuova e originale del giocatore. Questa circostanza si riflette nell'abitudine del giocatore di puntare, per quanto è possibile, solo all'ultimo momento. Tale momento è l'istante in cui non c'è spazio che per un puro comportamento riflesso. Questo comportamento riflesso del giocatore esclude l'interpretazione del caso. Il giocatore piuttosto reagisce al caso per riflesso patellare, come il ginocchio al martello»</a:t>
            </a:r>
            <a:r>
              <a:rPr lang="it-IT" dirty="0">
                <a:effectLst/>
              </a:rPr>
              <a:t> </a:t>
            </a:r>
          </a:p>
          <a:p>
            <a:pPr marL="0" indent="0" algn="r">
              <a:buNone/>
            </a:pPr>
            <a:r>
              <a:rPr lang="it-IT" dirty="0"/>
              <a:t>Walter Benjamin</a:t>
            </a:r>
          </a:p>
          <a:p>
            <a:pPr indent="-228600" algn="l">
              <a:buFont typeface="Arial" panose="020B0604020202020204" pitchFamily="34" charset="0"/>
              <a:buChar char="•"/>
            </a:pPr>
            <a:endParaRPr lang="en-US" dirty="0"/>
          </a:p>
        </p:txBody>
      </p:sp>
    </p:spTree>
    <p:extLst>
      <p:ext uri="{BB962C8B-B14F-4D97-AF65-F5344CB8AC3E}">
        <p14:creationId xmlns:p14="http://schemas.microsoft.com/office/powerpoint/2010/main" val="279876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herlock.mp4" descr="Immagine che contiene interni, persona, parete&#10;&#10;Descrizione generata automaticamente">
            <a:hlinkClick r:id="" action="ppaction://media"/>
            <a:extLst>
              <a:ext uri="{FF2B5EF4-FFF2-40B4-BE49-F238E27FC236}">
                <a16:creationId xmlns:a16="http://schemas.microsoft.com/office/drawing/2014/main" id="{02EEDACC-DFA2-7DF7-B5FA-2310F8BFA55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t="945" b="945"/>
          <a:stretch>
            <a:fillRect/>
          </a:stretch>
        </p:blipFill>
        <p:spPr bwMode="auto">
          <a:xfrm>
            <a:off x="2413600" y="1271016"/>
            <a:ext cx="7820644" cy="4315968"/>
          </a:xfrm>
          <a:prstGeom prst="rect">
            <a:avLst/>
          </a:prstGeom>
          <a:extLst>
            <a:ext uri="{91240B29-F687-4F45-9708-019B960494DF}">
              <a14:hiddenLine xmlns:a14="http://schemas.microsoft.com/office/drawing/2010/main" w="9525">
                <a:solidFill>
                  <a:srgbClr val="000000"/>
                </a:solidFill>
                <a:miter lim="800000"/>
                <a:headEnd/>
                <a:tailEnd/>
              </a14:hiddenLine>
            </a:ext>
          </a:extLst>
        </p:spPr>
        <p:style>
          <a:lnRef idx="0">
            <a:schemeClr val="accent3"/>
          </a:lnRef>
          <a:fillRef idx="3">
            <a:schemeClr val="accent3"/>
          </a:fillRef>
          <a:effectRef idx="3">
            <a:schemeClr val="accent3"/>
          </a:effectRef>
          <a:fontRef idx="minor">
            <a:schemeClr val="lt1"/>
          </a:fontRef>
        </p:style>
      </p:pic>
      <p:sp>
        <p:nvSpPr>
          <p:cNvPr id="2" name="Titolo 1">
            <a:extLst>
              <a:ext uri="{FF2B5EF4-FFF2-40B4-BE49-F238E27FC236}">
                <a16:creationId xmlns:a16="http://schemas.microsoft.com/office/drawing/2014/main" id="{D35C4FCD-EA26-8C03-5B5D-4B6EA13A73D5}"/>
              </a:ext>
            </a:extLst>
          </p:cNvPr>
          <p:cNvSpPr>
            <a:spLocks noGrp="1"/>
          </p:cNvSpPr>
          <p:nvPr>
            <p:ph type="title"/>
          </p:nvPr>
        </p:nvSpPr>
        <p:spPr>
          <a:xfrm>
            <a:off x="473336" y="789110"/>
            <a:ext cx="2152436" cy="1828800"/>
          </a:xfrm>
          <a:prstGeom prst="ellipse">
            <a:avLst/>
          </a:prstGeom>
          <a:noFill/>
          <a:ln>
            <a:solidFill>
              <a:srgbClr val="FFFFFF"/>
            </a:solidFill>
          </a:ln>
        </p:spPr>
        <p:txBody>
          <a:bodyPr vert="horz" lIns="182880" tIns="182880" rIns="182880" bIns="182880" rtlCol="0" anchor="ctr">
            <a:normAutofit/>
          </a:bodyPr>
          <a:lstStyle/>
          <a:p>
            <a:r>
              <a:rPr lang="it-IT" sz="1400" b="0" i="0" dirty="0">
                <a:solidFill>
                  <a:srgbClr val="202124"/>
                </a:solidFill>
                <a:effectLst/>
              </a:rPr>
              <a:t>Sherlock</a:t>
            </a:r>
            <a:endParaRPr lang="en-US" sz="1400" dirty="0">
              <a:solidFill>
                <a:srgbClr val="FFFFFF"/>
              </a:solidFill>
            </a:endParaRPr>
          </a:p>
        </p:txBody>
      </p:sp>
    </p:spTree>
    <p:extLst>
      <p:ext uri="{BB962C8B-B14F-4D97-AF65-F5344CB8AC3E}">
        <p14:creationId xmlns:p14="http://schemas.microsoft.com/office/powerpoint/2010/main" val="491915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FA21C72-692C-49FD-9EB4-DDDDDEBD4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75405" y="950977"/>
            <a:ext cx="9041190" cy="4956047"/>
          </a:xfrm>
          <a:prstGeom prst="rect">
            <a:avLst/>
          </a:prstGeom>
          <a:solidFill>
            <a:srgbClr val="FFFFFF"/>
          </a:solidFill>
          <a:ln w="31750">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ue Detective - Come carne senziente.mp4">
            <a:hlinkClick r:id="" action="ppaction://media"/>
            <a:extLst>
              <a:ext uri="{FF2B5EF4-FFF2-40B4-BE49-F238E27FC236}">
                <a16:creationId xmlns:a16="http://schemas.microsoft.com/office/drawing/2014/main" id="{037893B3-2C91-182B-6832-FEAC0AB85BB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7507" y="1271016"/>
            <a:ext cx="7672831" cy="4315968"/>
          </a:xfrm>
          <a:prstGeom prst="rect">
            <a:avLst/>
          </a:prstGeom>
        </p:spPr>
      </p:pic>
      <p:sp>
        <p:nvSpPr>
          <p:cNvPr id="16" name="Oval 15">
            <a:extLst>
              <a:ext uri="{FF2B5EF4-FFF2-40B4-BE49-F238E27FC236}">
                <a16:creationId xmlns:a16="http://schemas.microsoft.com/office/drawing/2014/main" id="{FBAF941A-6830-47A3-B63C-7C7B66AEA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380" y="624518"/>
            <a:ext cx="2157984" cy="2157984"/>
          </a:xfrm>
          <a:prstGeom prst="ellipse">
            <a:avLst/>
          </a:prstGeom>
          <a:solidFill>
            <a:srgbClr val="40404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8D5B2A0C-E677-7A2B-C2B2-D4819E327DDD}"/>
              </a:ext>
            </a:extLst>
          </p:cNvPr>
          <p:cNvSpPr txBox="1"/>
          <p:nvPr/>
        </p:nvSpPr>
        <p:spPr>
          <a:xfrm>
            <a:off x="796972" y="789110"/>
            <a:ext cx="1828800" cy="1828800"/>
          </a:xfrm>
          <a:prstGeom prst="ellipse">
            <a:avLst/>
          </a:prstGeom>
          <a:noFill/>
          <a:ln>
            <a:solidFill>
              <a:srgbClr val="FFFFFF"/>
            </a:solidFill>
          </a:ln>
        </p:spPr>
        <p:txBody>
          <a:bodyPr vert="horz" lIns="182880" tIns="182880" rIns="182880" bIns="182880" rtlCol="0" anchor="ctr">
            <a:normAutofit/>
          </a:bodyPr>
          <a:lstStyle/>
          <a:p>
            <a:pPr algn="ctr" defTabSz="914400">
              <a:lnSpc>
                <a:spcPct val="90000"/>
              </a:lnSpc>
              <a:spcBef>
                <a:spcPct val="0"/>
              </a:spcBef>
              <a:spcAft>
                <a:spcPts val="600"/>
              </a:spcAft>
            </a:pPr>
            <a:r>
              <a:rPr lang="en-US" sz="1900" cap="all" spc="200" dirty="0">
                <a:solidFill>
                  <a:srgbClr val="FFFFFF"/>
                </a:solidFill>
                <a:latin typeface="+mj-lt"/>
                <a:ea typeface="+mj-ea"/>
                <a:cs typeface="+mj-cs"/>
              </a:rPr>
              <a:t>Carne </a:t>
            </a:r>
            <a:r>
              <a:rPr lang="en-US" sz="1900" cap="all" spc="200" dirty="0" err="1">
                <a:solidFill>
                  <a:srgbClr val="FFFFFF"/>
                </a:solidFill>
                <a:latin typeface="+mj-lt"/>
                <a:ea typeface="+mj-ea"/>
                <a:cs typeface="+mj-cs"/>
              </a:rPr>
              <a:t>sensiente</a:t>
            </a:r>
            <a:endParaRPr lang="en-US" sz="1900" cap="all" spc="200" dirty="0">
              <a:solidFill>
                <a:srgbClr val="FFFFFF"/>
              </a:solidFill>
              <a:latin typeface="+mj-lt"/>
              <a:ea typeface="+mj-ea"/>
              <a:cs typeface="+mj-cs"/>
            </a:endParaRPr>
          </a:p>
        </p:txBody>
      </p:sp>
    </p:spTree>
    <p:extLst>
      <p:ext uri="{BB962C8B-B14F-4D97-AF65-F5344CB8AC3E}">
        <p14:creationId xmlns:p14="http://schemas.microsoft.com/office/powerpoint/2010/main" val="337802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7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5809CE0-22CD-2850-D1D4-41D4F68BC78B}"/>
              </a:ext>
            </a:extLst>
          </p:cNvPr>
          <p:cNvSpPr txBox="1"/>
          <p:nvPr/>
        </p:nvSpPr>
        <p:spPr>
          <a:xfrm>
            <a:off x="6096000" y="2600696"/>
            <a:ext cx="6004956" cy="1477328"/>
          </a:xfrm>
          <a:prstGeom prst="rect">
            <a:avLst/>
          </a:prstGeom>
          <a:noFill/>
        </p:spPr>
        <p:txBody>
          <a:bodyPr wrap="square" rtlCol="0">
            <a:spAutoFit/>
          </a:bodyPr>
          <a:lstStyle/>
          <a:p>
            <a:r>
              <a:rPr lang="it-IT" sz="1800" dirty="0">
                <a:effectLst/>
              </a:rPr>
              <a:t>«Non è lontano il tempo in cui si compren­derà che qualsiasi letteratura che si rifiuti di procedere fraterna­mente tra la scienza e la filosofia è una letteratura omicida e sui­cida» </a:t>
            </a:r>
          </a:p>
          <a:p>
            <a:pPr algn="r"/>
            <a:r>
              <a:rPr lang="it-IT" dirty="0" err="1"/>
              <a:t>Cherles</a:t>
            </a:r>
            <a:r>
              <a:rPr lang="it-IT" dirty="0"/>
              <a:t> Baudelaire</a:t>
            </a:r>
          </a:p>
          <a:p>
            <a:pPr algn="r"/>
            <a:endParaRPr lang="it-IT" dirty="0"/>
          </a:p>
        </p:txBody>
      </p:sp>
    </p:spTree>
    <p:extLst>
      <p:ext uri="{BB962C8B-B14F-4D97-AF65-F5344CB8AC3E}">
        <p14:creationId xmlns:p14="http://schemas.microsoft.com/office/powerpoint/2010/main" val="11229839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A924C7-67E5-BFE7-E5B0-7272E2B86516}"/>
              </a:ext>
            </a:extLst>
          </p:cNvPr>
          <p:cNvSpPr>
            <a:spLocks noGrp="1"/>
          </p:cNvSpPr>
          <p:nvPr>
            <p:ph type="title"/>
          </p:nvPr>
        </p:nvSpPr>
        <p:spPr/>
        <p:txBody>
          <a:bodyPr>
            <a:normAutofit/>
          </a:bodyPr>
          <a:lstStyle/>
          <a:p>
            <a:r>
              <a:rPr lang="it-IT" dirty="0"/>
              <a:t>Chi è il detective?</a:t>
            </a:r>
          </a:p>
        </p:txBody>
      </p:sp>
      <p:sp>
        <p:nvSpPr>
          <p:cNvPr id="3" name="Segnaposto contenuto 2">
            <a:extLst>
              <a:ext uri="{FF2B5EF4-FFF2-40B4-BE49-F238E27FC236}">
                <a16:creationId xmlns:a16="http://schemas.microsoft.com/office/drawing/2014/main" id="{20517A22-C85B-6657-8E94-37DBE11D4C2A}"/>
              </a:ext>
            </a:extLst>
          </p:cNvPr>
          <p:cNvSpPr>
            <a:spLocks noGrp="1"/>
          </p:cNvSpPr>
          <p:nvPr>
            <p:ph idx="1"/>
          </p:nvPr>
        </p:nvSpPr>
        <p:spPr/>
        <p:txBody>
          <a:bodyPr>
            <a:normAutofit/>
          </a:bodyPr>
          <a:lstStyle/>
          <a:p>
            <a:pPr marL="0" indent="0">
              <a:buNone/>
            </a:pPr>
            <a:r>
              <a:rPr lang="it-IT" dirty="0"/>
              <a:t>“Se l’andamento della nostra vita in quel posto fosse stato a conoscenza del mondo, ci avrebbero presi per due pazzi; sebbene forse per due pazzi di natura inoffensiva. La nostra reclusione era completa. Non ammettevamo visite. Avevamo anzi tenuto segreto il ricovero alle mie conoscenze di prima; quanto a Dupin egli aveva da molti anni cessato di frequentare gente, e non era </a:t>
            </a:r>
            <a:r>
              <a:rPr lang="it-IT" dirty="0" err="1"/>
              <a:t>piú</a:t>
            </a:r>
            <a:r>
              <a:rPr lang="it-IT" dirty="0"/>
              <a:t> conosciuto a Parigi. Esistevamo per noi soli.”</a:t>
            </a:r>
          </a:p>
          <a:p>
            <a:pPr marL="0" indent="0">
              <a:buNone/>
            </a:pPr>
            <a:endParaRPr lang="it-IT" dirty="0"/>
          </a:p>
          <a:p>
            <a:pPr marL="0" indent="0">
              <a:buNone/>
            </a:pPr>
            <a:r>
              <a:rPr lang="it-IT" dirty="0"/>
              <a:t>Passi di</a:t>
            </a:r>
          </a:p>
          <a:p>
            <a:pPr marL="0" indent="0">
              <a:buNone/>
            </a:pPr>
            <a:r>
              <a:rPr lang="it-IT" i="1"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8F3A8A19-D33B-8223-03BB-B42169266FE5}"/>
              </a:ext>
            </a:extLst>
          </p:cNvPr>
          <p:cNvSpPr>
            <a:spLocks noGrp="1"/>
          </p:cNvSpPr>
          <p:nvPr>
            <p:ph type="body" sz="half" idx="2"/>
          </p:nvPr>
        </p:nvSpPr>
        <p:spPr/>
        <p:txBody>
          <a:bodyPr/>
          <a:lstStyle/>
          <a:p>
            <a:pPr algn="l"/>
            <a:r>
              <a:rPr lang="it-IT" sz="1800" dirty="0">
                <a:effectLst/>
                <a:latin typeface="+mj-lt"/>
              </a:rPr>
              <a:t>Un uomo isolato, marginale e stravagante (Borges) che, proprio in virtù della sua specifica condizione sociale, ha la possibilità di cogliere il turbamento e dedicarsi all’investigazione per risolvere l’enigma della comprensione. </a:t>
            </a:r>
          </a:p>
          <a:p>
            <a:endParaRPr lang="it-IT" dirty="0"/>
          </a:p>
        </p:txBody>
      </p:sp>
    </p:spTree>
    <p:extLst>
      <p:ext uri="{BB962C8B-B14F-4D97-AF65-F5344CB8AC3E}">
        <p14:creationId xmlns:p14="http://schemas.microsoft.com/office/powerpoint/2010/main" val="14375295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C2006B-E579-416C-C66A-089133C7AE61}"/>
              </a:ext>
            </a:extLst>
          </p:cNvPr>
          <p:cNvSpPr>
            <a:spLocks noGrp="1"/>
          </p:cNvSpPr>
          <p:nvPr>
            <p:ph type="title"/>
          </p:nvPr>
        </p:nvSpPr>
        <p:spPr/>
        <p:txBody>
          <a:bodyPr/>
          <a:lstStyle/>
          <a:p>
            <a:r>
              <a:rPr lang="it-IT" dirty="0"/>
              <a:t>Il detective, il </a:t>
            </a:r>
            <a:r>
              <a:rPr lang="it-IT" dirty="0">
                <a:solidFill>
                  <a:srgbClr val="202122"/>
                </a:solidFill>
                <a:effectLst/>
              </a:rPr>
              <a:t>Flâneur</a:t>
            </a:r>
            <a:r>
              <a:rPr lang="it-IT" dirty="0"/>
              <a:t> </a:t>
            </a:r>
          </a:p>
        </p:txBody>
      </p:sp>
      <p:sp>
        <p:nvSpPr>
          <p:cNvPr id="3" name="Segnaposto contenuto 2">
            <a:extLst>
              <a:ext uri="{FF2B5EF4-FFF2-40B4-BE49-F238E27FC236}">
                <a16:creationId xmlns:a16="http://schemas.microsoft.com/office/drawing/2014/main" id="{3CFADE0D-11E6-56D1-77A2-C46FEDF49531}"/>
              </a:ext>
            </a:extLst>
          </p:cNvPr>
          <p:cNvSpPr>
            <a:spLocks noGrp="1"/>
          </p:cNvSpPr>
          <p:nvPr>
            <p:ph idx="1"/>
          </p:nvPr>
        </p:nvSpPr>
        <p:spPr/>
        <p:txBody>
          <a:bodyPr>
            <a:normAutofit/>
          </a:bodyPr>
          <a:lstStyle/>
          <a:p>
            <a:pPr marL="0" indent="0">
              <a:buNone/>
            </a:pPr>
            <a:r>
              <a:rPr lang="it-IT" dirty="0"/>
              <a:t>“Allora ci mettevamo a percorrere le vie l’uno sottobraccio dell’altro, continuando la conversazione del giorno, vagabondando a caso fino a ora avanzata, cercando in mezzo alle luci e ombre della popolosa città quegli innumerevoli eccitanti dello spirito che può dare l’osservazione spassionata”.</a:t>
            </a:r>
          </a:p>
          <a:p>
            <a:pPr marL="0" indent="0">
              <a:buNone/>
            </a:pPr>
            <a:endParaRPr lang="it-IT" dirty="0"/>
          </a:p>
          <a:p>
            <a:pPr marL="0" indent="0">
              <a:buNone/>
            </a:pPr>
            <a:r>
              <a:rPr lang="it-IT" dirty="0"/>
              <a:t>Passi di</a:t>
            </a:r>
          </a:p>
          <a:p>
            <a:pPr marL="0" indent="0">
              <a:buNone/>
            </a:pPr>
            <a:r>
              <a:rPr lang="it-IT" i="1"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C7A2EF36-0890-BA7F-0B54-C1332A6BC579}"/>
              </a:ext>
            </a:extLst>
          </p:cNvPr>
          <p:cNvSpPr>
            <a:spLocks noGrp="1"/>
          </p:cNvSpPr>
          <p:nvPr>
            <p:ph type="body" sz="half" idx="2"/>
          </p:nvPr>
        </p:nvSpPr>
        <p:spPr/>
        <p:txBody>
          <a:bodyPr/>
          <a:lstStyle/>
          <a:p>
            <a:r>
              <a:rPr lang="it-IT" sz="1800" dirty="0">
                <a:effectLst/>
                <a:latin typeface="+mj-lt"/>
              </a:rPr>
              <a:t>In questo frammento si scorgono tre elementi essenziali della figura archetipica del detective: il </a:t>
            </a:r>
            <a:r>
              <a:rPr lang="it-IT" sz="1800" i="1" dirty="0">
                <a:effectLst/>
                <a:latin typeface="+mj-lt"/>
              </a:rPr>
              <a:t>vagabondaggio</a:t>
            </a:r>
            <a:r>
              <a:rPr lang="it-IT" sz="1800" dirty="0">
                <a:effectLst/>
                <a:latin typeface="+mj-lt"/>
              </a:rPr>
              <a:t>, la </a:t>
            </a:r>
            <a:r>
              <a:rPr lang="it-IT" sz="1800" i="1" dirty="0">
                <a:effectLst/>
                <a:latin typeface="+mj-lt"/>
              </a:rPr>
              <a:t>propensione all’osservazione</a:t>
            </a:r>
            <a:r>
              <a:rPr lang="it-IT" sz="1800" dirty="0">
                <a:effectLst/>
                <a:latin typeface="+mj-lt"/>
              </a:rPr>
              <a:t> e la </a:t>
            </a:r>
            <a:r>
              <a:rPr lang="it-IT" sz="1800" i="1" dirty="0">
                <a:effectLst/>
                <a:latin typeface="+mj-lt"/>
              </a:rPr>
              <a:t>curiosità disinteressata</a:t>
            </a:r>
            <a:r>
              <a:rPr lang="it-IT" sz="1800" dirty="0">
                <a:effectLst/>
                <a:latin typeface="+mj-lt"/>
              </a:rPr>
              <a:t>.</a:t>
            </a:r>
          </a:p>
          <a:p>
            <a:endParaRPr lang="it-IT" dirty="0"/>
          </a:p>
        </p:txBody>
      </p:sp>
    </p:spTree>
    <p:extLst>
      <p:ext uri="{BB962C8B-B14F-4D97-AF65-F5344CB8AC3E}">
        <p14:creationId xmlns:p14="http://schemas.microsoft.com/office/powerpoint/2010/main" val="2607114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1026" name="Picture 2" descr="illuminations: Dentro la pazza folla">
            <a:extLst>
              <a:ext uri="{FF2B5EF4-FFF2-40B4-BE49-F238E27FC236}">
                <a16:creationId xmlns:a16="http://schemas.microsoft.com/office/drawing/2014/main" id="{8AE1C631-873F-CF5E-7A01-D8147D01C9E3}"/>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35585" r="17749"/>
          <a:stretch/>
        </p:blipFill>
        <p:spPr bwMode="auto">
          <a:xfrm>
            <a:off x="642"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A1E99E6-7061-66BA-AF90-C2D9397F871C}"/>
              </a:ext>
            </a:extLst>
          </p:cNvPr>
          <p:cNvSpPr>
            <a:spLocks noGrp="1"/>
          </p:cNvSpPr>
          <p:nvPr>
            <p:ph type="title"/>
          </p:nvPr>
        </p:nvSpPr>
        <p:spPr>
          <a:xfrm>
            <a:off x="804993" y="2254009"/>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sz="2400">
                <a:solidFill>
                  <a:schemeClr val="bg1"/>
                </a:solidFill>
              </a:rPr>
              <a:t>L’uomo della folla</a:t>
            </a:r>
          </a:p>
        </p:txBody>
      </p:sp>
      <p:sp>
        <p:nvSpPr>
          <p:cNvPr id="4" name="Segnaposto testo 3">
            <a:extLst>
              <a:ext uri="{FF2B5EF4-FFF2-40B4-BE49-F238E27FC236}">
                <a16:creationId xmlns:a16="http://schemas.microsoft.com/office/drawing/2014/main" id="{2274505C-3664-63DA-F7BA-B24ED144C90E}"/>
              </a:ext>
            </a:extLst>
          </p:cNvPr>
          <p:cNvSpPr>
            <a:spLocks noGrp="1"/>
          </p:cNvSpPr>
          <p:nvPr>
            <p:ph type="body" sz="half" idx="2"/>
          </p:nvPr>
        </p:nvSpPr>
        <p:spPr>
          <a:xfrm>
            <a:off x="6448301" y="332509"/>
            <a:ext cx="5474525" cy="6329548"/>
          </a:xfrm>
        </p:spPr>
        <p:txBody>
          <a:bodyPr vert="horz" lIns="91440" tIns="45720" rIns="91440" bIns="45720" rtlCol="0" anchor="ctr">
            <a:normAutofit fontScale="92500" lnSpcReduction="10000"/>
          </a:bodyPr>
          <a:lstStyle/>
          <a:p>
            <a:pPr algn="l">
              <a:lnSpc>
                <a:spcPct val="130000"/>
              </a:lnSpc>
              <a:spcBef>
                <a:spcPts val="0"/>
              </a:spcBef>
            </a:pPr>
            <a:r>
              <a:rPr lang="it-IT" sz="1900" b="1" i="1" dirty="0">
                <a:effectLst/>
              </a:rPr>
              <a:t>«L’uomo della folla, </a:t>
            </a:r>
            <a:r>
              <a:rPr lang="it-IT" sz="1900" dirty="0">
                <a:effectLst/>
              </a:rPr>
              <a:t>la famosa novella di Poe, è una sorta di </a:t>
            </a:r>
            <a:r>
              <a:rPr lang="it-IT" sz="1900" i="1" dirty="0">
                <a:effectLst/>
              </a:rPr>
              <a:t>ra­diografia del racconto d’investigazione</a:t>
            </a:r>
            <a:r>
              <a:rPr lang="it-IT" sz="1900" dirty="0">
                <a:effectLst/>
              </a:rPr>
              <a:t>. Della veste esteriore, rappresentata dal delitto, in questo caso si è fatto a meno. E rimasta solo l’ossatura: l’inseguitore, la folla, uno sconosciuto che organizza il suo percorso per le vie di Londra facendo in modo di restare sem­pre fra la folla stessa. Questo sconosciuto è </a:t>
            </a:r>
            <a:r>
              <a:rPr lang="it-IT" sz="1900" b="1" i="1" dirty="0">
                <a:effectLst/>
              </a:rPr>
              <a:t>il </a:t>
            </a:r>
            <a:r>
              <a:rPr lang="it-IT" sz="1900" b="1" i="1" dirty="0" err="1">
                <a:effectLst/>
              </a:rPr>
              <a:t>flàneur</a:t>
            </a:r>
            <a:r>
              <a:rPr lang="it-IT" sz="1900" b="1" i="1" dirty="0">
                <a:effectLst/>
              </a:rPr>
              <a:t>. </a:t>
            </a:r>
            <a:r>
              <a:rPr lang="it-IT" sz="1900" dirty="0">
                <a:effectLst/>
              </a:rPr>
              <a:t>In questo sen­so del resto lo ha inteso Baudelaire, quando nel suo saggio su Guys definisce il </a:t>
            </a:r>
            <a:r>
              <a:rPr lang="it-IT" sz="1900" b="1" i="1" dirty="0" err="1">
                <a:effectLst/>
              </a:rPr>
              <a:t>flàneur</a:t>
            </a:r>
            <a:r>
              <a:rPr lang="it-IT" sz="1900" b="1" i="1" dirty="0">
                <a:effectLst/>
              </a:rPr>
              <a:t> </a:t>
            </a:r>
            <a:r>
              <a:rPr lang="it-IT" sz="1900" dirty="0">
                <a:effectLst/>
              </a:rPr>
              <a:t>«L’</a:t>
            </a:r>
            <a:r>
              <a:rPr lang="it-IT" sz="1900" dirty="0" err="1">
                <a:effectLst/>
              </a:rPr>
              <a:t>homme</a:t>
            </a:r>
            <a:r>
              <a:rPr lang="it-IT" sz="1900" dirty="0">
                <a:effectLst/>
              </a:rPr>
              <a:t> </a:t>
            </a:r>
            <a:r>
              <a:rPr lang="it-IT" sz="1900" dirty="0" err="1">
                <a:effectLst/>
              </a:rPr>
              <a:t>des</a:t>
            </a:r>
            <a:r>
              <a:rPr lang="it-IT" sz="1900" dirty="0">
                <a:effectLst/>
              </a:rPr>
              <a:t> </a:t>
            </a:r>
            <a:r>
              <a:rPr lang="it-IT" sz="1900" dirty="0" err="1">
                <a:effectLst/>
              </a:rPr>
              <a:t>foules</a:t>
            </a:r>
            <a:r>
              <a:rPr lang="it-IT" sz="1900" dirty="0">
                <a:effectLst/>
              </a:rPr>
              <a:t>». Poe tuttavia descrive il proprio personaggio senza quella connivenza che è invece caratteri­stica di Baudelaire. Per Poe, il </a:t>
            </a:r>
            <a:r>
              <a:rPr lang="it-IT" sz="1900" b="1" i="1" dirty="0" err="1">
                <a:effectLst/>
              </a:rPr>
              <a:t>flàneur</a:t>
            </a:r>
            <a:r>
              <a:rPr lang="it-IT" sz="1900" b="1" i="1" dirty="0">
                <a:effectLst/>
              </a:rPr>
              <a:t> </a:t>
            </a:r>
            <a:r>
              <a:rPr lang="it-IT" sz="1900" dirty="0">
                <a:effectLst/>
              </a:rPr>
              <a:t>è soprattutto uno che non è del tutto a proprio agio in compagnia di se stesso. Per questo cerca la folla; e non si dovrà cercare molto lontano per trovare il motivo che lo spinge a nascondersi in essa. Poe cancella intenzionalmente la differenza tra asociale e </a:t>
            </a:r>
            <a:r>
              <a:rPr lang="it-IT" sz="1900" b="1" i="1" dirty="0" err="1">
                <a:effectLst/>
              </a:rPr>
              <a:t>flàneur</a:t>
            </a:r>
            <a:r>
              <a:rPr lang="it-IT" sz="1900" b="1" dirty="0"/>
              <a:t>».</a:t>
            </a:r>
            <a:endParaRPr lang="it-IT" sz="1900" b="1" dirty="0">
              <a:effectLst/>
            </a:endParaRPr>
          </a:p>
          <a:p>
            <a:pPr algn="r">
              <a:lnSpc>
                <a:spcPct val="130000"/>
              </a:lnSpc>
              <a:spcBef>
                <a:spcPts val="0"/>
              </a:spcBef>
            </a:pPr>
            <a:r>
              <a:rPr lang="it-IT" sz="1900" b="1" i="1" dirty="0"/>
              <a:t>Walter Benjamin</a:t>
            </a:r>
            <a:endParaRPr lang="it-IT" sz="1900" b="1" dirty="0">
              <a:effectLst/>
            </a:endParaRPr>
          </a:p>
          <a:p>
            <a:pPr algn="just"/>
            <a:endParaRPr lang="en-US" dirty="0">
              <a:solidFill>
                <a:schemeClr val="tx1">
                  <a:lumMod val="85000"/>
                  <a:lumOff val="15000"/>
                </a:schemeClr>
              </a:solidFill>
            </a:endParaRPr>
          </a:p>
        </p:txBody>
      </p:sp>
    </p:spTree>
    <p:extLst>
      <p:ext uri="{BB962C8B-B14F-4D97-AF65-F5344CB8AC3E}">
        <p14:creationId xmlns:p14="http://schemas.microsoft.com/office/powerpoint/2010/main" val="348043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322A11-1648-6CC1-C952-76BC8CD96B61}"/>
              </a:ext>
            </a:extLst>
          </p:cNvPr>
          <p:cNvSpPr>
            <a:spLocks noGrp="1"/>
          </p:cNvSpPr>
          <p:nvPr>
            <p:ph type="title"/>
          </p:nvPr>
        </p:nvSpPr>
        <p:spPr/>
        <p:txBody>
          <a:bodyPr/>
          <a:lstStyle/>
          <a:p>
            <a:r>
              <a:rPr lang="it-IT" dirty="0"/>
              <a:t>La priorità del metodo</a:t>
            </a:r>
          </a:p>
        </p:txBody>
      </p:sp>
      <p:sp>
        <p:nvSpPr>
          <p:cNvPr id="3" name="Segnaposto contenuto 2">
            <a:extLst>
              <a:ext uri="{FF2B5EF4-FFF2-40B4-BE49-F238E27FC236}">
                <a16:creationId xmlns:a16="http://schemas.microsoft.com/office/drawing/2014/main" id="{53484768-B27B-ACCE-0512-A4D5B76CF7D5}"/>
              </a:ext>
            </a:extLst>
          </p:cNvPr>
          <p:cNvSpPr>
            <a:spLocks noGrp="1"/>
          </p:cNvSpPr>
          <p:nvPr>
            <p:ph idx="1"/>
          </p:nvPr>
        </p:nvSpPr>
        <p:spPr/>
        <p:txBody>
          <a:bodyPr>
            <a:normAutofit/>
          </a:bodyPr>
          <a:lstStyle/>
          <a:p>
            <a:pPr marL="0" indent="0">
              <a:buNone/>
            </a:pPr>
            <a:r>
              <a:rPr lang="it-IT" dirty="0"/>
              <a:t>“In quei casi non potevo fare a meno di osservare e di ammirare — quantunque la sua ricca idealità avrebbe dovuto </a:t>
            </a:r>
            <a:r>
              <a:rPr lang="it-IT" dirty="0" err="1"/>
              <a:t>prepararmivi</a:t>
            </a:r>
            <a:r>
              <a:rPr lang="it-IT" dirty="0"/>
              <a:t> — la particolare attitudine analitica del mio amico. Egli sembrava trovare un fervido gusto ad esercitarla — se non proprio a metterla in mostra — e non esitava a confessarlo. Con un riso sordo, interiore, si vantava con me del fatto che quasi tutti per lui avessero una finestra aperta nel petto, e accompagnava ordinatamente le sue osservazioni con prove dirette e sorprendenti di quanto a fondo conoscesse me stesso»</a:t>
            </a:r>
          </a:p>
          <a:p>
            <a:pPr marL="0" indent="0">
              <a:buNone/>
            </a:pPr>
            <a:r>
              <a:rPr lang="it-IT" dirty="0"/>
              <a:t>Passi di</a:t>
            </a:r>
          </a:p>
          <a:p>
            <a:pPr marL="0" indent="0">
              <a:buNone/>
            </a:pPr>
            <a:r>
              <a:rPr lang="it-IT" i="1"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4E801CDA-BF6F-DBCB-6243-80F61D3A05A5}"/>
              </a:ext>
            </a:extLst>
          </p:cNvPr>
          <p:cNvSpPr>
            <a:spLocks noGrp="1"/>
          </p:cNvSpPr>
          <p:nvPr>
            <p:ph type="body" sz="half" idx="2"/>
          </p:nvPr>
        </p:nvSpPr>
        <p:spPr/>
        <p:txBody>
          <a:bodyPr>
            <a:normAutofit fontScale="92500" lnSpcReduction="10000"/>
          </a:bodyPr>
          <a:lstStyle/>
          <a:p>
            <a:r>
              <a:rPr lang="it-IT" sz="1800" b="1" dirty="0">
                <a:effectLst/>
                <a:latin typeface="Garamond" panose="02020404030301010803" pitchFamily="18" charset="0"/>
              </a:rPr>
              <a:t>Simili </a:t>
            </a:r>
            <a:r>
              <a:rPr lang="it-IT" sz="1800" b="1" i="1" dirty="0">
                <a:effectLst/>
                <a:latin typeface="Garamond" panose="02020404030301010803" pitchFamily="18" charset="0"/>
              </a:rPr>
              <a:t>preludi</a:t>
            </a:r>
            <a:r>
              <a:rPr lang="it-IT" sz="1800" b="1" dirty="0">
                <a:effectLst/>
                <a:latin typeface="Garamond" panose="02020404030301010803" pitchFamily="18" charset="0"/>
              </a:rPr>
              <a:t> sono tipici e servono a sminuire il significato oggettivo della soluzione del caso. Dimostrano dal punto di vista estetico che il detective non appare sulla scena per scoprire il delitto, ma che </a:t>
            </a:r>
            <a:r>
              <a:rPr lang="it-IT" sz="1800" b="1" i="1" dirty="0">
                <a:effectLst/>
                <a:latin typeface="Garamond" panose="02020404030301010803" pitchFamily="18" charset="0"/>
              </a:rPr>
              <a:t>il crimine si verifica affinché il detective possa creare la connessione fra gli elementi della molteplicità fattuale</a:t>
            </a:r>
            <a:r>
              <a:rPr lang="it-IT" sz="1800" b="1" dirty="0">
                <a:effectLst/>
                <a:latin typeface="Garamond" panose="02020404030301010803" pitchFamily="18" charset="0"/>
              </a:rPr>
              <a:t>. </a:t>
            </a:r>
            <a:endParaRPr lang="it-IT" dirty="0"/>
          </a:p>
          <a:p>
            <a:endParaRPr lang="it-IT" dirty="0"/>
          </a:p>
        </p:txBody>
      </p:sp>
    </p:spTree>
    <p:extLst>
      <p:ext uri="{BB962C8B-B14F-4D97-AF65-F5344CB8AC3E}">
        <p14:creationId xmlns:p14="http://schemas.microsoft.com/office/powerpoint/2010/main" val="1144127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A19BFF1-4DFF-F58A-4B27-2BF23B449C2A}"/>
              </a:ext>
            </a:extLst>
          </p:cNvPr>
          <p:cNvSpPr txBox="1"/>
          <p:nvPr/>
        </p:nvSpPr>
        <p:spPr>
          <a:xfrm>
            <a:off x="4958366" y="2137893"/>
            <a:ext cx="7109138" cy="2031325"/>
          </a:xfrm>
          <a:prstGeom prst="rect">
            <a:avLst/>
          </a:prstGeom>
          <a:noFill/>
        </p:spPr>
        <p:txBody>
          <a:bodyPr wrap="square" rtlCol="0">
            <a:spAutoFit/>
          </a:bodyPr>
          <a:lstStyle/>
          <a:p>
            <a:r>
              <a:rPr lang="it-IT" dirty="0">
                <a:effectLst/>
              </a:rPr>
              <a:t>“Questo « caso » non solo mette in evidenza il trionfo del « come » sul «cosa », ma conferma anche che all’interno del romanzo poli­ ziesco viene affidato un compito allo humour: il compito cioè, da un lato di sottolineare la sovranità del processo che la ratio deve portare a termine e dall’altro lato di dimostrarne sul piano estetico l’indipendenza da qualsiasi senso”. </a:t>
            </a:r>
            <a:r>
              <a:rPr lang="it-IT" dirty="0" err="1">
                <a:effectLst/>
              </a:rPr>
              <a:t>Kracauer</a:t>
            </a:r>
            <a:r>
              <a:rPr lang="it-IT" dirty="0">
                <a:effectLst/>
              </a:rPr>
              <a:t>, </a:t>
            </a:r>
            <a:r>
              <a:rPr lang="it-IT" i="1" dirty="0"/>
              <a:t>Il romanzo poliziesco</a:t>
            </a:r>
            <a:endParaRPr lang="it-IT" i="1" dirty="0">
              <a:effectLst/>
            </a:endParaRPr>
          </a:p>
          <a:p>
            <a:endParaRPr lang="it-IT" dirty="0"/>
          </a:p>
        </p:txBody>
      </p:sp>
    </p:spTree>
    <p:extLst>
      <p:ext uri="{BB962C8B-B14F-4D97-AF65-F5344CB8AC3E}">
        <p14:creationId xmlns:p14="http://schemas.microsoft.com/office/powerpoint/2010/main" val="3375924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A00E3F-3053-6DC2-AF32-B0493D276E38}"/>
              </a:ext>
            </a:extLst>
          </p:cNvPr>
          <p:cNvSpPr>
            <a:spLocks noGrp="1"/>
          </p:cNvSpPr>
          <p:nvPr>
            <p:ph type="title"/>
          </p:nvPr>
        </p:nvSpPr>
        <p:spPr/>
        <p:txBody>
          <a:bodyPr/>
          <a:lstStyle/>
          <a:p>
            <a:r>
              <a:rPr lang="it-IT" dirty="0"/>
              <a:t>Fine</a:t>
            </a:r>
          </a:p>
        </p:txBody>
      </p:sp>
      <p:sp>
        <p:nvSpPr>
          <p:cNvPr id="3" name="Segnaposto contenuto 2">
            <a:extLst>
              <a:ext uri="{FF2B5EF4-FFF2-40B4-BE49-F238E27FC236}">
                <a16:creationId xmlns:a16="http://schemas.microsoft.com/office/drawing/2014/main" id="{42EB023E-38BC-1D1A-15FB-2F8932CB2A7C}"/>
              </a:ext>
            </a:extLst>
          </p:cNvPr>
          <p:cNvSpPr>
            <a:spLocks noGrp="1"/>
          </p:cNvSpPr>
          <p:nvPr>
            <p:ph idx="1"/>
          </p:nvPr>
        </p:nvSpPr>
        <p:spPr/>
        <p:txBody>
          <a:bodyPr>
            <a:normAutofit/>
          </a:bodyPr>
          <a:lstStyle/>
          <a:p>
            <a:pPr marL="0" indent="0">
              <a:buNone/>
            </a:pPr>
            <a:r>
              <a:rPr lang="it-IT" dirty="0"/>
              <a:t>“non c’è poi tanto da stupirsi che egli non abbia saputo risolvere questo mistero; è un uomo, a dire il vero, un po’ troppo astuto per esser profondo. La sua scienza non ha base. </a:t>
            </a:r>
            <a:r>
              <a:rPr lang="it-IT" i="1" dirty="0"/>
              <a:t>È tutto testa e non ha corpo</a:t>
            </a:r>
            <a:r>
              <a:rPr lang="it-IT" dirty="0"/>
              <a:t>, come le immagini della dea </a:t>
            </a:r>
            <a:r>
              <a:rPr lang="it-IT" dirty="0" err="1"/>
              <a:t>Laverna</a:t>
            </a:r>
            <a:r>
              <a:rPr lang="it-IT" dirty="0"/>
              <a:t> o, se preferite, tutto testa e spalle come un merluzzo. Ma, dopo tutto, è un brav’uomo. Mi piace specialmente per un certo magistrale colpo di bernoccolo al quale deve la sua fama d’uomo d’ingegno. Voglio dire il modo che ha «</a:t>
            </a:r>
            <a:r>
              <a:rPr lang="it-IT" i="1" dirty="0"/>
              <a:t>de </a:t>
            </a:r>
            <a:r>
              <a:rPr lang="it-IT" i="1" dirty="0" err="1"/>
              <a:t>nier</a:t>
            </a:r>
            <a:r>
              <a:rPr lang="it-IT" i="1" dirty="0"/>
              <a:t> ce qui est, et d’</a:t>
            </a:r>
            <a:r>
              <a:rPr lang="it-IT" i="1" dirty="0" err="1"/>
              <a:t>expliquer</a:t>
            </a:r>
            <a:r>
              <a:rPr lang="it-IT" i="1" dirty="0"/>
              <a:t> ce qui n’est </a:t>
            </a:r>
            <a:r>
              <a:rPr lang="it-IT" i="1" dirty="0" err="1"/>
              <a:t>pas</a:t>
            </a:r>
            <a:r>
              <a:rPr lang="it-IT" i="1" dirty="0"/>
              <a:t>»</a:t>
            </a:r>
            <a:r>
              <a:rPr lang="it-IT" dirty="0"/>
              <a:t>”</a:t>
            </a:r>
          </a:p>
          <a:p>
            <a:pPr marL="0" indent="0">
              <a:buNone/>
            </a:pPr>
            <a:endParaRPr lang="it-IT" dirty="0"/>
          </a:p>
          <a:p>
            <a:pPr marL="0" indent="0">
              <a:buNone/>
            </a:pPr>
            <a:r>
              <a:rPr lang="it-IT" dirty="0"/>
              <a:t>Passi di</a:t>
            </a:r>
          </a:p>
          <a:p>
            <a:pPr marL="0" indent="0">
              <a:buNone/>
            </a:pPr>
            <a:r>
              <a:rPr lang="it-IT" i="1" dirty="0"/>
              <a:t>Gli assassinii della Rue Morgue</a:t>
            </a:r>
          </a:p>
          <a:p>
            <a:pPr marL="0" indent="0">
              <a:buNone/>
            </a:pPr>
            <a:r>
              <a:rPr lang="it-IT" dirty="0"/>
              <a:t>Edgar Allan Poe</a:t>
            </a:r>
          </a:p>
        </p:txBody>
      </p:sp>
      <p:sp>
        <p:nvSpPr>
          <p:cNvPr id="4" name="Segnaposto testo 3">
            <a:extLst>
              <a:ext uri="{FF2B5EF4-FFF2-40B4-BE49-F238E27FC236}">
                <a16:creationId xmlns:a16="http://schemas.microsoft.com/office/drawing/2014/main" id="{ABFEA8E0-1A8B-0E94-5984-D91787F38BB0}"/>
              </a:ext>
            </a:extLst>
          </p:cNvPr>
          <p:cNvSpPr>
            <a:spLocks noGrp="1"/>
          </p:cNvSpPr>
          <p:nvPr>
            <p:ph type="body" sz="half" idx="2"/>
          </p:nvPr>
        </p:nvSpPr>
        <p:spPr>
          <a:xfrm>
            <a:off x="854271" y="3549917"/>
            <a:ext cx="4387459" cy="2724273"/>
          </a:xfrm>
        </p:spPr>
        <p:txBody>
          <a:bodyPr>
            <a:normAutofit/>
          </a:bodyPr>
          <a:lstStyle/>
          <a:p>
            <a:r>
              <a:rPr lang="it-IT" sz="1600" dirty="0"/>
              <a:t>«La fine del romanzo poliziesco rappresenta la vittoria incontrastata della ratio (…) Anziché nascere dall’agire o dal non agire, le azioni sono condotte in modo tale che la vittoria finale deve necessariamente avverarsi. Anziché rimane in sospeso essa si dà come certezza esonerata da qualsiasi domanda</a:t>
            </a:r>
          </a:p>
          <a:p>
            <a:r>
              <a:rPr lang="it-IT" sz="1600" dirty="0" err="1"/>
              <a:t>Kracauer</a:t>
            </a:r>
            <a:r>
              <a:rPr lang="it-IT" sz="1600" dirty="0"/>
              <a:t>, </a:t>
            </a:r>
            <a:r>
              <a:rPr lang="it-IT" sz="1600" i="1" dirty="0"/>
              <a:t>Il romanzo poliziesco</a:t>
            </a:r>
          </a:p>
        </p:txBody>
      </p:sp>
    </p:spTree>
    <p:extLst>
      <p:ext uri="{BB962C8B-B14F-4D97-AF65-F5344CB8AC3E}">
        <p14:creationId xmlns:p14="http://schemas.microsoft.com/office/powerpoint/2010/main" val="3652996282"/>
      </p:ext>
    </p:extLst>
  </p:cSld>
  <p:clrMapOvr>
    <a:masterClrMapping/>
  </p:clrMapOvr>
</p:sld>
</file>

<file path=ppt/theme/theme1.xml><?xml version="1.0" encoding="utf-8"?>
<a:theme xmlns:a="http://schemas.openxmlformats.org/drawingml/2006/main" name="Pacco">
  <a:themeElements>
    <a:clrScheme name="Pacco">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cco">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cco">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4182</TotalTime>
  <Words>2140</Words>
  <Application>Microsoft Macintosh PowerPoint</Application>
  <PresentationFormat>Widescreen</PresentationFormat>
  <Paragraphs>85</Paragraphs>
  <Slides>20</Slides>
  <Notes>0</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20</vt:i4>
      </vt:variant>
    </vt:vector>
  </HeadingPairs>
  <TitlesOfParts>
    <vt:vector size="27" baseType="lpstr">
      <vt:lpstr>Arial</vt:lpstr>
      <vt:lpstr>Calibri</vt:lpstr>
      <vt:lpstr>Courier New</vt:lpstr>
      <vt:lpstr>Garamond</vt:lpstr>
      <vt:lpstr>Gill Sans MT</vt:lpstr>
      <vt:lpstr>Sabon</vt:lpstr>
      <vt:lpstr>Pacco</vt:lpstr>
      <vt:lpstr>Il detective, il cinico e il fan</vt:lpstr>
      <vt:lpstr>Sherlock</vt:lpstr>
      <vt:lpstr>Presentazione standard di PowerPoint</vt:lpstr>
      <vt:lpstr>Chi è il detective?</vt:lpstr>
      <vt:lpstr>Il detective, il Flâneur </vt:lpstr>
      <vt:lpstr>L’uomo della folla</vt:lpstr>
      <vt:lpstr>La priorità del metodo</vt:lpstr>
      <vt:lpstr>Presentazione standard di PowerPoint</vt:lpstr>
      <vt:lpstr>Fine</vt:lpstr>
      <vt:lpstr>La potenza della razionalità?</vt:lpstr>
      <vt:lpstr>Presentazione standard di PowerPoint</vt:lpstr>
      <vt:lpstr>Razionalità, intelletto</vt:lpstr>
      <vt:lpstr>Presentazione standard di PowerPoint</vt:lpstr>
      <vt:lpstr>L’occhio pieno di mente</vt:lpstr>
      <vt:lpstr>LO sguardo, la fotografia</vt:lpstr>
      <vt:lpstr>La fotografia è il medium della percezione</vt:lpstr>
      <vt:lpstr>Il metodo è lo sguardo</vt:lpstr>
      <vt:lpstr>Presentazione standard di PowerPoint</vt:lpstr>
      <vt:lpstr>L’unicità della circostanza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Protostoria della detective stories</dc:title>
  <dc:creator>TITO VAGNI</dc:creator>
  <cp:lastModifiedBy>TITO VAGNI</cp:lastModifiedBy>
  <cp:revision>46</cp:revision>
  <dcterms:created xsi:type="dcterms:W3CDTF">2022-12-17T08:17:10Z</dcterms:created>
  <dcterms:modified xsi:type="dcterms:W3CDTF">2023-11-25T16:47:14Z</dcterms:modified>
</cp:coreProperties>
</file>