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32"/>
  </p:notesMasterIdLst>
  <p:sldIdLst>
    <p:sldId id="256" r:id="rId2"/>
    <p:sldId id="325" r:id="rId3"/>
    <p:sldId id="314" r:id="rId4"/>
    <p:sldId id="316" r:id="rId5"/>
    <p:sldId id="317" r:id="rId6"/>
    <p:sldId id="318" r:id="rId7"/>
    <p:sldId id="319" r:id="rId8"/>
    <p:sldId id="320" r:id="rId9"/>
    <p:sldId id="321" r:id="rId10"/>
    <p:sldId id="322" r:id="rId11"/>
    <p:sldId id="323" r:id="rId12"/>
    <p:sldId id="324" r:id="rId13"/>
    <p:sldId id="326" r:id="rId14"/>
    <p:sldId id="261" r:id="rId15"/>
    <p:sldId id="295" r:id="rId16"/>
    <p:sldId id="297" r:id="rId17"/>
    <p:sldId id="298" r:id="rId18"/>
    <p:sldId id="296" r:id="rId19"/>
    <p:sldId id="299" r:id="rId20"/>
    <p:sldId id="300" r:id="rId21"/>
    <p:sldId id="307" r:id="rId22"/>
    <p:sldId id="303" r:id="rId23"/>
    <p:sldId id="304" r:id="rId24"/>
    <p:sldId id="305" r:id="rId25"/>
    <p:sldId id="308" r:id="rId26"/>
    <p:sldId id="310" r:id="rId27"/>
    <p:sldId id="311" r:id="rId28"/>
    <p:sldId id="309" r:id="rId29"/>
    <p:sldId id="327" r:id="rId30"/>
    <p:sldId id="312" r:id="rId31"/>
  </p:sldIdLst>
  <p:sldSz cx="9144000" cy="5143500" type="screen16x9"/>
  <p:notesSz cx="6858000" cy="9144000"/>
  <p:embeddedFontLst>
    <p:embeddedFont>
      <p:font typeface="Calisto MT" panose="02040603050505030304" pitchFamily="18" charset="77"/>
      <p:regular r:id="rId33"/>
      <p:bold r:id="rId34"/>
      <p:italic r:id="rId35"/>
      <p:boldItalic r:id="rId36"/>
    </p:embeddedFont>
    <p:embeddedFont>
      <p:font typeface="Tinos" panose="02020603050405020304" pitchFamily="18"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05B024-BF1A-4809-B3CE-6C05331695DE}">
  <a:tblStyle styleId="{6005B024-BF1A-4809-B3CE-6C05331695DE}"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674E931-C3F3-43B3-8207-C72E7EAE3723}"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9"/>
  </p:normalViewPr>
  <p:slideViewPr>
    <p:cSldViewPr snapToGrid="0" snapToObjects="1">
      <p:cViewPr varScale="1">
        <p:scale>
          <a:sx n="142" d="100"/>
          <a:sy n="142" d="100"/>
        </p:scale>
        <p:origin x="76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2212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4557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8070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5933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478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2634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8100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1803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1650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5885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7142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0597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1030800" y="1030700"/>
            <a:ext cx="7082400" cy="30822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5400000">
            <a:off x="3449925" y="-39825"/>
            <a:ext cx="2244000" cy="13974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4087183" y="290068"/>
            <a:ext cx="970187" cy="737616"/>
            <a:chOff x="519000" y="238125"/>
            <a:chExt cx="6582000" cy="5238750"/>
          </a:xfrm>
        </p:grpSpPr>
        <p:sp>
          <p:nvSpPr>
            <p:cNvPr id="13" name="Google Shape;13;p2"/>
            <p:cNvSpPr/>
            <p:nvPr/>
          </p:nvSpPr>
          <p:spPr>
            <a:xfrm>
              <a:off x="2928800" y="4770300"/>
              <a:ext cx="1762400" cy="306300"/>
            </a:xfrm>
            <a:custGeom>
              <a:avLst/>
              <a:gdLst/>
              <a:ahLst/>
              <a:cxnLst/>
              <a:rect l="l" t="t" r="r" b="b"/>
              <a:pathLst>
                <a:path w="70496" h="12252" extrusionOk="0">
                  <a:moveTo>
                    <a:pt x="6233" y="1"/>
                  </a:moveTo>
                  <a:lnTo>
                    <a:pt x="5051" y="108"/>
                  </a:lnTo>
                  <a:lnTo>
                    <a:pt x="3869" y="430"/>
                  </a:lnTo>
                  <a:lnTo>
                    <a:pt x="2902" y="968"/>
                  </a:lnTo>
                  <a:lnTo>
                    <a:pt x="1935" y="1720"/>
                  </a:lnTo>
                  <a:lnTo>
                    <a:pt x="1183" y="2580"/>
                  </a:lnTo>
                  <a:lnTo>
                    <a:pt x="538" y="3547"/>
                  </a:lnTo>
                  <a:lnTo>
                    <a:pt x="108" y="4621"/>
                  </a:lnTo>
                  <a:lnTo>
                    <a:pt x="1" y="5911"/>
                  </a:lnTo>
                  <a:lnTo>
                    <a:pt x="1" y="6556"/>
                  </a:lnTo>
                  <a:lnTo>
                    <a:pt x="1" y="7201"/>
                  </a:lnTo>
                  <a:lnTo>
                    <a:pt x="216" y="7738"/>
                  </a:lnTo>
                  <a:lnTo>
                    <a:pt x="323" y="8383"/>
                  </a:lnTo>
                  <a:lnTo>
                    <a:pt x="860" y="9457"/>
                  </a:lnTo>
                  <a:lnTo>
                    <a:pt x="1613" y="10424"/>
                  </a:lnTo>
                  <a:lnTo>
                    <a:pt x="2580" y="11177"/>
                  </a:lnTo>
                  <a:lnTo>
                    <a:pt x="3654" y="11821"/>
                  </a:lnTo>
                  <a:lnTo>
                    <a:pt x="4836" y="12144"/>
                  </a:lnTo>
                  <a:lnTo>
                    <a:pt x="5481" y="12251"/>
                  </a:lnTo>
                  <a:lnTo>
                    <a:pt x="65015" y="12251"/>
                  </a:lnTo>
                  <a:lnTo>
                    <a:pt x="65660" y="12144"/>
                  </a:lnTo>
                  <a:lnTo>
                    <a:pt x="66842" y="11821"/>
                  </a:lnTo>
                  <a:lnTo>
                    <a:pt x="67916" y="11177"/>
                  </a:lnTo>
                  <a:lnTo>
                    <a:pt x="68883" y="10424"/>
                  </a:lnTo>
                  <a:lnTo>
                    <a:pt x="69636" y="9457"/>
                  </a:lnTo>
                  <a:lnTo>
                    <a:pt x="70173" y="8383"/>
                  </a:lnTo>
                  <a:lnTo>
                    <a:pt x="70280" y="7738"/>
                  </a:lnTo>
                  <a:lnTo>
                    <a:pt x="70495" y="7201"/>
                  </a:lnTo>
                  <a:lnTo>
                    <a:pt x="70495" y="6556"/>
                  </a:lnTo>
                  <a:lnTo>
                    <a:pt x="70495" y="5911"/>
                  </a:lnTo>
                  <a:lnTo>
                    <a:pt x="70388" y="4621"/>
                  </a:lnTo>
                  <a:lnTo>
                    <a:pt x="69958" y="3547"/>
                  </a:lnTo>
                  <a:lnTo>
                    <a:pt x="69313" y="2580"/>
                  </a:lnTo>
                  <a:lnTo>
                    <a:pt x="68561" y="1720"/>
                  </a:lnTo>
                  <a:lnTo>
                    <a:pt x="67594" y="968"/>
                  </a:lnTo>
                  <a:lnTo>
                    <a:pt x="66627" y="430"/>
                  </a:lnTo>
                  <a:lnTo>
                    <a:pt x="65445" y="108"/>
                  </a:lnTo>
                  <a:lnTo>
                    <a:pt x="642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190000" y="5170600"/>
              <a:ext cx="3240000" cy="306275"/>
            </a:xfrm>
            <a:custGeom>
              <a:avLst/>
              <a:gdLst/>
              <a:ahLst/>
              <a:cxnLst/>
              <a:rect l="l" t="t" r="r" b="b"/>
              <a:pathLst>
                <a:path w="129600" h="12251" extrusionOk="0">
                  <a:moveTo>
                    <a:pt x="6126" y="0"/>
                  </a:moveTo>
                  <a:lnTo>
                    <a:pt x="4944" y="108"/>
                  </a:lnTo>
                  <a:lnTo>
                    <a:pt x="3762" y="430"/>
                  </a:lnTo>
                  <a:lnTo>
                    <a:pt x="2687" y="1075"/>
                  </a:lnTo>
                  <a:lnTo>
                    <a:pt x="1828" y="1827"/>
                  </a:lnTo>
                  <a:lnTo>
                    <a:pt x="1075" y="2687"/>
                  </a:lnTo>
                  <a:lnTo>
                    <a:pt x="538" y="3762"/>
                  </a:lnTo>
                  <a:lnTo>
                    <a:pt x="108" y="4836"/>
                  </a:lnTo>
                  <a:lnTo>
                    <a:pt x="1" y="6126"/>
                  </a:lnTo>
                  <a:lnTo>
                    <a:pt x="108" y="7308"/>
                  </a:lnTo>
                  <a:lnTo>
                    <a:pt x="538" y="8490"/>
                  </a:lnTo>
                  <a:lnTo>
                    <a:pt x="1075" y="9564"/>
                  </a:lnTo>
                  <a:lnTo>
                    <a:pt x="1828" y="10424"/>
                  </a:lnTo>
                  <a:lnTo>
                    <a:pt x="2687" y="11176"/>
                  </a:lnTo>
                  <a:lnTo>
                    <a:pt x="3762" y="11821"/>
                  </a:lnTo>
                  <a:lnTo>
                    <a:pt x="4944" y="12144"/>
                  </a:lnTo>
                  <a:lnTo>
                    <a:pt x="6126" y="12251"/>
                  </a:lnTo>
                  <a:lnTo>
                    <a:pt x="123474" y="12251"/>
                  </a:lnTo>
                  <a:lnTo>
                    <a:pt x="124656" y="12144"/>
                  </a:lnTo>
                  <a:lnTo>
                    <a:pt x="125838" y="11821"/>
                  </a:lnTo>
                  <a:lnTo>
                    <a:pt x="126913" y="11176"/>
                  </a:lnTo>
                  <a:lnTo>
                    <a:pt x="127772" y="10424"/>
                  </a:lnTo>
                  <a:lnTo>
                    <a:pt x="128525" y="9564"/>
                  </a:lnTo>
                  <a:lnTo>
                    <a:pt x="129062" y="8490"/>
                  </a:lnTo>
                  <a:lnTo>
                    <a:pt x="129492" y="7308"/>
                  </a:lnTo>
                  <a:lnTo>
                    <a:pt x="129599" y="6126"/>
                  </a:lnTo>
                  <a:lnTo>
                    <a:pt x="129492" y="4836"/>
                  </a:lnTo>
                  <a:lnTo>
                    <a:pt x="129062" y="3762"/>
                  </a:lnTo>
                  <a:lnTo>
                    <a:pt x="128525" y="2687"/>
                  </a:lnTo>
                  <a:lnTo>
                    <a:pt x="127772" y="1827"/>
                  </a:lnTo>
                  <a:lnTo>
                    <a:pt x="126913" y="1075"/>
                  </a:lnTo>
                  <a:lnTo>
                    <a:pt x="125838" y="430"/>
                  </a:lnTo>
                  <a:lnTo>
                    <a:pt x="124656" y="108"/>
                  </a:lnTo>
                  <a:lnTo>
                    <a:pt x="123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264625" y="238125"/>
              <a:ext cx="1090750" cy="4456975"/>
            </a:xfrm>
            <a:custGeom>
              <a:avLst/>
              <a:gdLst/>
              <a:ahLst/>
              <a:cxnLst/>
              <a:rect l="l" t="t" r="r" b="b"/>
              <a:pathLst>
                <a:path w="43630" h="178279" extrusionOk="0">
                  <a:moveTo>
                    <a:pt x="21815" y="23534"/>
                  </a:moveTo>
                  <a:lnTo>
                    <a:pt x="22460" y="23642"/>
                  </a:lnTo>
                  <a:lnTo>
                    <a:pt x="22997" y="23749"/>
                  </a:lnTo>
                  <a:lnTo>
                    <a:pt x="23534" y="24071"/>
                  </a:lnTo>
                  <a:lnTo>
                    <a:pt x="23964" y="24394"/>
                  </a:lnTo>
                  <a:lnTo>
                    <a:pt x="24287" y="24931"/>
                  </a:lnTo>
                  <a:lnTo>
                    <a:pt x="24609" y="25361"/>
                  </a:lnTo>
                  <a:lnTo>
                    <a:pt x="24824" y="26006"/>
                  </a:lnTo>
                  <a:lnTo>
                    <a:pt x="24824" y="26543"/>
                  </a:lnTo>
                  <a:lnTo>
                    <a:pt x="24824" y="27188"/>
                  </a:lnTo>
                  <a:lnTo>
                    <a:pt x="24609" y="27725"/>
                  </a:lnTo>
                  <a:lnTo>
                    <a:pt x="24287" y="28262"/>
                  </a:lnTo>
                  <a:lnTo>
                    <a:pt x="23964" y="28692"/>
                  </a:lnTo>
                  <a:lnTo>
                    <a:pt x="23534" y="29122"/>
                  </a:lnTo>
                  <a:lnTo>
                    <a:pt x="22997" y="29337"/>
                  </a:lnTo>
                  <a:lnTo>
                    <a:pt x="22460" y="29552"/>
                  </a:lnTo>
                  <a:lnTo>
                    <a:pt x="21170" y="29552"/>
                  </a:lnTo>
                  <a:lnTo>
                    <a:pt x="20633" y="29337"/>
                  </a:lnTo>
                  <a:lnTo>
                    <a:pt x="20096" y="29122"/>
                  </a:lnTo>
                  <a:lnTo>
                    <a:pt x="19666" y="28692"/>
                  </a:lnTo>
                  <a:lnTo>
                    <a:pt x="19343" y="28262"/>
                  </a:lnTo>
                  <a:lnTo>
                    <a:pt x="19021" y="27725"/>
                  </a:lnTo>
                  <a:lnTo>
                    <a:pt x="18806" y="27188"/>
                  </a:lnTo>
                  <a:lnTo>
                    <a:pt x="18806" y="26543"/>
                  </a:lnTo>
                  <a:lnTo>
                    <a:pt x="18806" y="26006"/>
                  </a:lnTo>
                  <a:lnTo>
                    <a:pt x="19021" y="25361"/>
                  </a:lnTo>
                  <a:lnTo>
                    <a:pt x="19343" y="24931"/>
                  </a:lnTo>
                  <a:lnTo>
                    <a:pt x="19666" y="24394"/>
                  </a:lnTo>
                  <a:lnTo>
                    <a:pt x="20096" y="24071"/>
                  </a:lnTo>
                  <a:lnTo>
                    <a:pt x="20633" y="23749"/>
                  </a:lnTo>
                  <a:lnTo>
                    <a:pt x="21170" y="23642"/>
                  </a:lnTo>
                  <a:lnTo>
                    <a:pt x="21815" y="23534"/>
                  </a:lnTo>
                  <a:close/>
                  <a:moveTo>
                    <a:pt x="21385" y="0"/>
                  </a:moveTo>
                  <a:lnTo>
                    <a:pt x="21063" y="215"/>
                  </a:lnTo>
                  <a:lnTo>
                    <a:pt x="20740" y="430"/>
                  </a:lnTo>
                  <a:lnTo>
                    <a:pt x="20418" y="752"/>
                  </a:lnTo>
                  <a:lnTo>
                    <a:pt x="15152" y="9672"/>
                  </a:lnTo>
                  <a:lnTo>
                    <a:pt x="14615" y="10746"/>
                  </a:lnTo>
                  <a:lnTo>
                    <a:pt x="14185" y="11821"/>
                  </a:lnTo>
                  <a:lnTo>
                    <a:pt x="13863" y="12895"/>
                  </a:lnTo>
                  <a:lnTo>
                    <a:pt x="13648" y="13863"/>
                  </a:lnTo>
                  <a:lnTo>
                    <a:pt x="13648" y="14830"/>
                  </a:lnTo>
                  <a:lnTo>
                    <a:pt x="13755" y="15797"/>
                  </a:lnTo>
                  <a:lnTo>
                    <a:pt x="14078" y="17946"/>
                  </a:lnTo>
                  <a:lnTo>
                    <a:pt x="14508" y="20418"/>
                  </a:lnTo>
                  <a:lnTo>
                    <a:pt x="15045" y="23212"/>
                  </a:lnTo>
                  <a:lnTo>
                    <a:pt x="15367" y="24824"/>
                  </a:lnTo>
                  <a:lnTo>
                    <a:pt x="15475" y="26543"/>
                  </a:lnTo>
                  <a:lnTo>
                    <a:pt x="15582" y="28585"/>
                  </a:lnTo>
                  <a:lnTo>
                    <a:pt x="15690" y="30734"/>
                  </a:lnTo>
                  <a:lnTo>
                    <a:pt x="15690" y="59964"/>
                  </a:lnTo>
                  <a:lnTo>
                    <a:pt x="14400" y="60071"/>
                  </a:lnTo>
                  <a:lnTo>
                    <a:pt x="13326" y="60393"/>
                  </a:lnTo>
                  <a:lnTo>
                    <a:pt x="12251" y="61038"/>
                  </a:lnTo>
                  <a:lnTo>
                    <a:pt x="11284" y="61683"/>
                  </a:lnTo>
                  <a:lnTo>
                    <a:pt x="10532" y="62650"/>
                  </a:lnTo>
                  <a:lnTo>
                    <a:pt x="9994" y="63725"/>
                  </a:lnTo>
                  <a:lnTo>
                    <a:pt x="9672" y="64799"/>
                  </a:lnTo>
                  <a:lnTo>
                    <a:pt x="9564" y="66089"/>
                  </a:lnTo>
                  <a:lnTo>
                    <a:pt x="9672" y="67271"/>
                  </a:lnTo>
                  <a:lnTo>
                    <a:pt x="9994" y="68453"/>
                  </a:lnTo>
                  <a:lnTo>
                    <a:pt x="10532" y="69528"/>
                  </a:lnTo>
                  <a:lnTo>
                    <a:pt x="11284" y="70387"/>
                  </a:lnTo>
                  <a:lnTo>
                    <a:pt x="12251" y="71140"/>
                  </a:lnTo>
                  <a:lnTo>
                    <a:pt x="13326" y="71784"/>
                  </a:lnTo>
                  <a:lnTo>
                    <a:pt x="14400" y="72107"/>
                  </a:lnTo>
                  <a:lnTo>
                    <a:pt x="15690" y="72214"/>
                  </a:lnTo>
                  <a:lnTo>
                    <a:pt x="15690" y="164739"/>
                  </a:lnTo>
                  <a:lnTo>
                    <a:pt x="15690" y="165276"/>
                  </a:lnTo>
                  <a:lnTo>
                    <a:pt x="15475" y="166458"/>
                  </a:lnTo>
                  <a:lnTo>
                    <a:pt x="15260" y="167210"/>
                  </a:lnTo>
                  <a:lnTo>
                    <a:pt x="14937" y="168070"/>
                  </a:lnTo>
                  <a:lnTo>
                    <a:pt x="14400" y="169037"/>
                  </a:lnTo>
                  <a:lnTo>
                    <a:pt x="13863" y="170004"/>
                  </a:lnTo>
                  <a:lnTo>
                    <a:pt x="13111" y="170971"/>
                  </a:lnTo>
                  <a:lnTo>
                    <a:pt x="12143" y="171938"/>
                  </a:lnTo>
                  <a:lnTo>
                    <a:pt x="10961" y="172906"/>
                  </a:lnTo>
                  <a:lnTo>
                    <a:pt x="9672" y="173658"/>
                  </a:lnTo>
                  <a:lnTo>
                    <a:pt x="7953" y="174303"/>
                  </a:lnTo>
                  <a:lnTo>
                    <a:pt x="6126" y="174840"/>
                  </a:lnTo>
                  <a:lnTo>
                    <a:pt x="3976" y="175162"/>
                  </a:lnTo>
                  <a:lnTo>
                    <a:pt x="1397" y="175270"/>
                  </a:lnTo>
                  <a:lnTo>
                    <a:pt x="860" y="175377"/>
                  </a:lnTo>
                  <a:lnTo>
                    <a:pt x="430" y="175377"/>
                  </a:lnTo>
                  <a:lnTo>
                    <a:pt x="215" y="175592"/>
                  </a:lnTo>
                  <a:lnTo>
                    <a:pt x="0" y="175807"/>
                  </a:lnTo>
                  <a:lnTo>
                    <a:pt x="0" y="176022"/>
                  </a:lnTo>
                  <a:lnTo>
                    <a:pt x="0" y="176237"/>
                  </a:lnTo>
                  <a:lnTo>
                    <a:pt x="215" y="176774"/>
                  </a:lnTo>
                  <a:lnTo>
                    <a:pt x="538" y="177312"/>
                  </a:lnTo>
                  <a:lnTo>
                    <a:pt x="968" y="177849"/>
                  </a:lnTo>
                  <a:lnTo>
                    <a:pt x="1397" y="178279"/>
                  </a:lnTo>
                  <a:lnTo>
                    <a:pt x="42233" y="178279"/>
                  </a:lnTo>
                  <a:lnTo>
                    <a:pt x="42662" y="177849"/>
                  </a:lnTo>
                  <a:lnTo>
                    <a:pt x="43092" y="177312"/>
                  </a:lnTo>
                  <a:lnTo>
                    <a:pt x="43415" y="176774"/>
                  </a:lnTo>
                  <a:lnTo>
                    <a:pt x="43630" y="176237"/>
                  </a:lnTo>
                  <a:lnTo>
                    <a:pt x="43630" y="176022"/>
                  </a:lnTo>
                  <a:lnTo>
                    <a:pt x="43630" y="175807"/>
                  </a:lnTo>
                  <a:lnTo>
                    <a:pt x="43415" y="175592"/>
                  </a:lnTo>
                  <a:lnTo>
                    <a:pt x="43200" y="175377"/>
                  </a:lnTo>
                  <a:lnTo>
                    <a:pt x="42770" y="175377"/>
                  </a:lnTo>
                  <a:lnTo>
                    <a:pt x="42233" y="175270"/>
                  </a:lnTo>
                  <a:lnTo>
                    <a:pt x="39654" y="175162"/>
                  </a:lnTo>
                  <a:lnTo>
                    <a:pt x="37504" y="174840"/>
                  </a:lnTo>
                  <a:lnTo>
                    <a:pt x="35678" y="174303"/>
                  </a:lnTo>
                  <a:lnTo>
                    <a:pt x="33958" y="173658"/>
                  </a:lnTo>
                  <a:lnTo>
                    <a:pt x="32669" y="172906"/>
                  </a:lnTo>
                  <a:lnTo>
                    <a:pt x="31487" y="171938"/>
                  </a:lnTo>
                  <a:lnTo>
                    <a:pt x="30519" y="170971"/>
                  </a:lnTo>
                  <a:lnTo>
                    <a:pt x="29767" y="170004"/>
                  </a:lnTo>
                  <a:lnTo>
                    <a:pt x="29230" y="169037"/>
                  </a:lnTo>
                  <a:lnTo>
                    <a:pt x="28693" y="168070"/>
                  </a:lnTo>
                  <a:lnTo>
                    <a:pt x="28370" y="167210"/>
                  </a:lnTo>
                  <a:lnTo>
                    <a:pt x="28155" y="166458"/>
                  </a:lnTo>
                  <a:lnTo>
                    <a:pt x="27940" y="165276"/>
                  </a:lnTo>
                  <a:lnTo>
                    <a:pt x="27940" y="164739"/>
                  </a:lnTo>
                  <a:lnTo>
                    <a:pt x="27940" y="72214"/>
                  </a:lnTo>
                  <a:lnTo>
                    <a:pt x="29230" y="72107"/>
                  </a:lnTo>
                  <a:lnTo>
                    <a:pt x="30304" y="71784"/>
                  </a:lnTo>
                  <a:lnTo>
                    <a:pt x="31379" y="71140"/>
                  </a:lnTo>
                  <a:lnTo>
                    <a:pt x="32346" y="70387"/>
                  </a:lnTo>
                  <a:lnTo>
                    <a:pt x="33098" y="69528"/>
                  </a:lnTo>
                  <a:lnTo>
                    <a:pt x="33636" y="68453"/>
                  </a:lnTo>
                  <a:lnTo>
                    <a:pt x="33958" y="67271"/>
                  </a:lnTo>
                  <a:lnTo>
                    <a:pt x="34066" y="66089"/>
                  </a:lnTo>
                  <a:lnTo>
                    <a:pt x="33958" y="64799"/>
                  </a:lnTo>
                  <a:lnTo>
                    <a:pt x="33636" y="63725"/>
                  </a:lnTo>
                  <a:lnTo>
                    <a:pt x="33098" y="62650"/>
                  </a:lnTo>
                  <a:lnTo>
                    <a:pt x="32346" y="61683"/>
                  </a:lnTo>
                  <a:lnTo>
                    <a:pt x="31379" y="61038"/>
                  </a:lnTo>
                  <a:lnTo>
                    <a:pt x="30304" y="60393"/>
                  </a:lnTo>
                  <a:lnTo>
                    <a:pt x="29230" y="60071"/>
                  </a:lnTo>
                  <a:lnTo>
                    <a:pt x="27940" y="59964"/>
                  </a:lnTo>
                  <a:lnTo>
                    <a:pt x="27940" y="30734"/>
                  </a:lnTo>
                  <a:lnTo>
                    <a:pt x="28048" y="28585"/>
                  </a:lnTo>
                  <a:lnTo>
                    <a:pt x="28155" y="26543"/>
                  </a:lnTo>
                  <a:lnTo>
                    <a:pt x="28263" y="24824"/>
                  </a:lnTo>
                  <a:lnTo>
                    <a:pt x="28585" y="23212"/>
                  </a:lnTo>
                  <a:lnTo>
                    <a:pt x="29122" y="20418"/>
                  </a:lnTo>
                  <a:lnTo>
                    <a:pt x="29552" y="17946"/>
                  </a:lnTo>
                  <a:lnTo>
                    <a:pt x="29875" y="15797"/>
                  </a:lnTo>
                  <a:lnTo>
                    <a:pt x="29982" y="14830"/>
                  </a:lnTo>
                  <a:lnTo>
                    <a:pt x="29982" y="13863"/>
                  </a:lnTo>
                  <a:lnTo>
                    <a:pt x="29767" y="12895"/>
                  </a:lnTo>
                  <a:lnTo>
                    <a:pt x="29445" y="11821"/>
                  </a:lnTo>
                  <a:lnTo>
                    <a:pt x="29015" y="10746"/>
                  </a:lnTo>
                  <a:lnTo>
                    <a:pt x="28478" y="9672"/>
                  </a:lnTo>
                  <a:lnTo>
                    <a:pt x="23212" y="752"/>
                  </a:lnTo>
                  <a:lnTo>
                    <a:pt x="22890" y="430"/>
                  </a:lnTo>
                  <a:lnTo>
                    <a:pt x="22567" y="215"/>
                  </a:lnTo>
                  <a:lnTo>
                    <a:pt x="222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19000" y="541700"/>
              <a:ext cx="3051900" cy="3218500"/>
            </a:xfrm>
            <a:custGeom>
              <a:avLst/>
              <a:gdLst/>
              <a:ahLst/>
              <a:cxnLst/>
              <a:rect l="l" t="t" r="r" b="b"/>
              <a:pathLst>
                <a:path w="122076" h="128740" extrusionOk="0">
                  <a:moveTo>
                    <a:pt x="46423" y="17624"/>
                  </a:moveTo>
                  <a:lnTo>
                    <a:pt x="46961" y="17839"/>
                  </a:lnTo>
                  <a:lnTo>
                    <a:pt x="47498" y="18161"/>
                  </a:lnTo>
                  <a:lnTo>
                    <a:pt x="48035" y="18484"/>
                  </a:lnTo>
                  <a:lnTo>
                    <a:pt x="48358" y="19021"/>
                  </a:lnTo>
                  <a:lnTo>
                    <a:pt x="48680" y="19558"/>
                  </a:lnTo>
                  <a:lnTo>
                    <a:pt x="48895" y="20095"/>
                  </a:lnTo>
                  <a:lnTo>
                    <a:pt x="48895" y="20740"/>
                  </a:lnTo>
                  <a:lnTo>
                    <a:pt x="48895" y="21600"/>
                  </a:lnTo>
                  <a:lnTo>
                    <a:pt x="48572" y="22245"/>
                  </a:lnTo>
                  <a:lnTo>
                    <a:pt x="48143" y="22889"/>
                  </a:lnTo>
                  <a:lnTo>
                    <a:pt x="47605" y="23427"/>
                  </a:lnTo>
                  <a:lnTo>
                    <a:pt x="46961" y="22352"/>
                  </a:lnTo>
                  <a:lnTo>
                    <a:pt x="46638" y="21922"/>
                  </a:lnTo>
                  <a:lnTo>
                    <a:pt x="46101" y="21707"/>
                  </a:lnTo>
                  <a:lnTo>
                    <a:pt x="45564" y="21707"/>
                  </a:lnTo>
                  <a:lnTo>
                    <a:pt x="45026" y="21815"/>
                  </a:lnTo>
                  <a:lnTo>
                    <a:pt x="44059" y="23534"/>
                  </a:lnTo>
                  <a:lnTo>
                    <a:pt x="43414" y="22997"/>
                  </a:lnTo>
                  <a:lnTo>
                    <a:pt x="42984" y="22352"/>
                  </a:lnTo>
                  <a:lnTo>
                    <a:pt x="42662" y="21600"/>
                  </a:lnTo>
                  <a:lnTo>
                    <a:pt x="42555" y="20740"/>
                  </a:lnTo>
                  <a:lnTo>
                    <a:pt x="42662" y="20095"/>
                  </a:lnTo>
                  <a:lnTo>
                    <a:pt x="42770" y="19558"/>
                  </a:lnTo>
                  <a:lnTo>
                    <a:pt x="43092" y="19021"/>
                  </a:lnTo>
                  <a:lnTo>
                    <a:pt x="43522" y="18484"/>
                  </a:lnTo>
                  <a:lnTo>
                    <a:pt x="43952" y="18161"/>
                  </a:lnTo>
                  <a:lnTo>
                    <a:pt x="44489" y="17839"/>
                  </a:lnTo>
                  <a:lnTo>
                    <a:pt x="45134" y="17624"/>
                  </a:lnTo>
                  <a:close/>
                  <a:moveTo>
                    <a:pt x="44704" y="29122"/>
                  </a:moveTo>
                  <a:lnTo>
                    <a:pt x="45886" y="30197"/>
                  </a:lnTo>
                  <a:lnTo>
                    <a:pt x="47068" y="31271"/>
                  </a:lnTo>
                  <a:lnTo>
                    <a:pt x="48465" y="32346"/>
                  </a:lnTo>
                  <a:lnTo>
                    <a:pt x="49969" y="33421"/>
                  </a:lnTo>
                  <a:lnTo>
                    <a:pt x="89085" y="103593"/>
                  </a:lnTo>
                  <a:lnTo>
                    <a:pt x="3224" y="103593"/>
                  </a:lnTo>
                  <a:lnTo>
                    <a:pt x="44704" y="29122"/>
                  </a:lnTo>
                  <a:close/>
                  <a:moveTo>
                    <a:pt x="104237" y="0"/>
                  </a:moveTo>
                  <a:lnTo>
                    <a:pt x="102625" y="215"/>
                  </a:lnTo>
                  <a:lnTo>
                    <a:pt x="100906" y="430"/>
                  </a:lnTo>
                  <a:lnTo>
                    <a:pt x="99079" y="860"/>
                  </a:lnTo>
                  <a:lnTo>
                    <a:pt x="98005" y="1182"/>
                  </a:lnTo>
                  <a:lnTo>
                    <a:pt x="96823" y="1612"/>
                  </a:lnTo>
                  <a:lnTo>
                    <a:pt x="95748" y="2042"/>
                  </a:lnTo>
                  <a:lnTo>
                    <a:pt x="94673" y="2579"/>
                  </a:lnTo>
                  <a:lnTo>
                    <a:pt x="92417" y="3869"/>
                  </a:lnTo>
                  <a:lnTo>
                    <a:pt x="90267" y="5373"/>
                  </a:lnTo>
                  <a:lnTo>
                    <a:pt x="88118" y="6985"/>
                  </a:lnTo>
                  <a:lnTo>
                    <a:pt x="86076" y="8812"/>
                  </a:lnTo>
                  <a:lnTo>
                    <a:pt x="81778" y="12681"/>
                  </a:lnTo>
                  <a:lnTo>
                    <a:pt x="79306" y="14937"/>
                  </a:lnTo>
                  <a:lnTo>
                    <a:pt x="76727" y="17194"/>
                  </a:lnTo>
                  <a:lnTo>
                    <a:pt x="74256" y="19236"/>
                  </a:lnTo>
                  <a:lnTo>
                    <a:pt x="71677" y="21170"/>
                  </a:lnTo>
                  <a:lnTo>
                    <a:pt x="70387" y="21922"/>
                  </a:lnTo>
                  <a:lnTo>
                    <a:pt x="69098" y="22675"/>
                  </a:lnTo>
                  <a:lnTo>
                    <a:pt x="67915" y="23427"/>
                  </a:lnTo>
                  <a:lnTo>
                    <a:pt x="66626" y="23964"/>
                  </a:lnTo>
                  <a:lnTo>
                    <a:pt x="65336" y="24394"/>
                  </a:lnTo>
                  <a:lnTo>
                    <a:pt x="64047" y="24716"/>
                  </a:lnTo>
                  <a:lnTo>
                    <a:pt x="62757" y="24931"/>
                  </a:lnTo>
                  <a:lnTo>
                    <a:pt x="61468" y="25039"/>
                  </a:lnTo>
                  <a:lnTo>
                    <a:pt x="60608" y="24931"/>
                  </a:lnTo>
                  <a:lnTo>
                    <a:pt x="59748" y="24824"/>
                  </a:lnTo>
                  <a:lnTo>
                    <a:pt x="58889" y="24501"/>
                  </a:lnTo>
                  <a:lnTo>
                    <a:pt x="58029" y="24072"/>
                  </a:lnTo>
                  <a:lnTo>
                    <a:pt x="57169" y="23642"/>
                  </a:lnTo>
                  <a:lnTo>
                    <a:pt x="56417" y="23212"/>
                  </a:lnTo>
                  <a:lnTo>
                    <a:pt x="54913" y="22030"/>
                  </a:lnTo>
                  <a:lnTo>
                    <a:pt x="53516" y="20740"/>
                  </a:lnTo>
                  <a:lnTo>
                    <a:pt x="52441" y="19558"/>
                  </a:lnTo>
                  <a:lnTo>
                    <a:pt x="51474" y="18376"/>
                  </a:lnTo>
                  <a:lnTo>
                    <a:pt x="50829" y="17516"/>
                  </a:lnTo>
                  <a:lnTo>
                    <a:pt x="50077" y="16549"/>
                  </a:lnTo>
                  <a:lnTo>
                    <a:pt x="49217" y="15797"/>
                  </a:lnTo>
                  <a:lnTo>
                    <a:pt x="48143" y="15260"/>
                  </a:lnTo>
                  <a:lnTo>
                    <a:pt x="47068" y="14830"/>
                  </a:lnTo>
                  <a:lnTo>
                    <a:pt x="45886" y="14722"/>
                  </a:lnTo>
                  <a:lnTo>
                    <a:pt x="44704" y="14830"/>
                  </a:lnTo>
                  <a:lnTo>
                    <a:pt x="43629" y="15152"/>
                  </a:lnTo>
                  <a:lnTo>
                    <a:pt x="42555" y="15690"/>
                  </a:lnTo>
                  <a:lnTo>
                    <a:pt x="41587" y="16442"/>
                  </a:lnTo>
                  <a:lnTo>
                    <a:pt x="40835" y="17301"/>
                  </a:lnTo>
                  <a:lnTo>
                    <a:pt x="40190" y="18376"/>
                  </a:lnTo>
                  <a:lnTo>
                    <a:pt x="39868" y="19451"/>
                  </a:lnTo>
                  <a:lnTo>
                    <a:pt x="39761" y="20633"/>
                  </a:lnTo>
                  <a:lnTo>
                    <a:pt x="39761" y="21815"/>
                  </a:lnTo>
                  <a:lnTo>
                    <a:pt x="40083" y="22889"/>
                  </a:lnTo>
                  <a:lnTo>
                    <a:pt x="40620" y="24072"/>
                  </a:lnTo>
                  <a:lnTo>
                    <a:pt x="41265" y="24931"/>
                  </a:lnTo>
                  <a:lnTo>
                    <a:pt x="42447" y="26436"/>
                  </a:lnTo>
                  <a:lnTo>
                    <a:pt x="31701" y="45779"/>
                  </a:lnTo>
                  <a:lnTo>
                    <a:pt x="17624" y="71462"/>
                  </a:lnTo>
                  <a:lnTo>
                    <a:pt x="0" y="103593"/>
                  </a:lnTo>
                  <a:lnTo>
                    <a:pt x="0" y="110363"/>
                  </a:lnTo>
                  <a:lnTo>
                    <a:pt x="6770" y="110363"/>
                  </a:lnTo>
                  <a:lnTo>
                    <a:pt x="9134" y="112190"/>
                  </a:lnTo>
                  <a:lnTo>
                    <a:pt x="11498" y="114017"/>
                  </a:lnTo>
                  <a:lnTo>
                    <a:pt x="14077" y="115629"/>
                  </a:lnTo>
                  <a:lnTo>
                    <a:pt x="16656" y="117241"/>
                  </a:lnTo>
                  <a:lnTo>
                    <a:pt x="19343" y="118638"/>
                  </a:lnTo>
                  <a:lnTo>
                    <a:pt x="22137" y="119927"/>
                  </a:lnTo>
                  <a:lnTo>
                    <a:pt x="24931" y="121002"/>
                  </a:lnTo>
                  <a:lnTo>
                    <a:pt x="27832" y="122076"/>
                  </a:lnTo>
                  <a:lnTo>
                    <a:pt x="27832" y="128739"/>
                  </a:lnTo>
                  <a:lnTo>
                    <a:pt x="64477" y="128739"/>
                  </a:lnTo>
                  <a:lnTo>
                    <a:pt x="64477" y="122076"/>
                  </a:lnTo>
                  <a:lnTo>
                    <a:pt x="67378" y="121002"/>
                  </a:lnTo>
                  <a:lnTo>
                    <a:pt x="70172" y="119927"/>
                  </a:lnTo>
                  <a:lnTo>
                    <a:pt x="72966" y="118638"/>
                  </a:lnTo>
                  <a:lnTo>
                    <a:pt x="75653" y="117241"/>
                  </a:lnTo>
                  <a:lnTo>
                    <a:pt x="78232" y="115629"/>
                  </a:lnTo>
                  <a:lnTo>
                    <a:pt x="80703" y="114017"/>
                  </a:lnTo>
                  <a:lnTo>
                    <a:pt x="83175" y="112190"/>
                  </a:lnTo>
                  <a:lnTo>
                    <a:pt x="85432" y="110363"/>
                  </a:lnTo>
                  <a:lnTo>
                    <a:pt x="92202" y="110363"/>
                  </a:lnTo>
                  <a:lnTo>
                    <a:pt x="92202" y="103593"/>
                  </a:lnTo>
                  <a:lnTo>
                    <a:pt x="54483" y="35785"/>
                  </a:lnTo>
                  <a:lnTo>
                    <a:pt x="56095" y="36322"/>
                  </a:lnTo>
                  <a:lnTo>
                    <a:pt x="57814" y="36752"/>
                  </a:lnTo>
                  <a:lnTo>
                    <a:pt x="59641" y="36967"/>
                  </a:lnTo>
                  <a:lnTo>
                    <a:pt x="61468" y="37074"/>
                  </a:lnTo>
                  <a:lnTo>
                    <a:pt x="63617" y="36967"/>
                  </a:lnTo>
                  <a:lnTo>
                    <a:pt x="65659" y="36752"/>
                  </a:lnTo>
                  <a:lnTo>
                    <a:pt x="67701" y="36322"/>
                  </a:lnTo>
                  <a:lnTo>
                    <a:pt x="69635" y="35677"/>
                  </a:lnTo>
                  <a:lnTo>
                    <a:pt x="71569" y="34925"/>
                  </a:lnTo>
                  <a:lnTo>
                    <a:pt x="73503" y="34173"/>
                  </a:lnTo>
                  <a:lnTo>
                    <a:pt x="75223" y="33098"/>
                  </a:lnTo>
                  <a:lnTo>
                    <a:pt x="77050" y="32131"/>
                  </a:lnTo>
                  <a:lnTo>
                    <a:pt x="78769" y="30949"/>
                  </a:lnTo>
                  <a:lnTo>
                    <a:pt x="80488" y="29660"/>
                  </a:lnTo>
                  <a:lnTo>
                    <a:pt x="83712" y="27080"/>
                  </a:lnTo>
                  <a:lnTo>
                    <a:pt x="86936" y="24286"/>
                  </a:lnTo>
                  <a:lnTo>
                    <a:pt x="89945" y="21600"/>
                  </a:lnTo>
                  <a:lnTo>
                    <a:pt x="93276" y="18591"/>
                  </a:lnTo>
                  <a:lnTo>
                    <a:pt x="94888" y="17194"/>
                  </a:lnTo>
                  <a:lnTo>
                    <a:pt x="96500" y="15904"/>
                  </a:lnTo>
                  <a:lnTo>
                    <a:pt x="98005" y="14722"/>
                  </a:lnTo>
                  <a:lnTo>
                    <a:pt x="99402" y="13755"/>
                  </a:lnTo>
                  <a:lnTo>
                    <a:pt x="100799" y="13003"/>
                  </a:lnTo>
                  <a:lnTo>
                    <a:pt x="102088" y="12573"/>
                  </a:lnTo>
                  <a:lnTo>
                    <a:pt x="104022" y="12251"/>
                  </a:lnTo>
                  <a:lnTo>
                    <a:pt x="105742" y="12143"/>
                  </a:lnTo>
                  <a:lnTo>
                    <a:pt x="107354" y="12251"/>
                  </a:lnTo>
                  <a:lnTo>
                    <a:pt x="108966" y="12466"/>
                  </a:lnTo>
                  <a:lnTo>
                    <a:pt x="110363" y="13003"/>
                  </a:lnTo>
                  <a:lnTo>
                    <a:pt x="111867" y="13648"/>
                  </a:lnTo>
                  <a:lnTo>
                    <a:pt x="114984" y="15367"/>
                  </a:lnTo>
                  <a:lnTo>
                    <a:pt x="118315" y="17087"/>
                  </a:lnTo>
                  <a:lnTo>
                    <a:pt x="120142" y="17946"/>
                  </a:lnTo>
                  <a:lnTo>
                    <a:pt x="122076" y="18806"/>
                  </a:lnTo>
                  <a:lnTo>
                    <a:pt x="122076" y="18591"/>
                  </a:lnTo>
                  <a:lnTo>
                    <a:pt x="121968" y="15260"/>
                  </a:lnTo>
                  <a:lnTo>
                    <a:pt x="121646" y="12573"/>
                  </a:lnTo>
                  <a:lnTo>
                    <a:pt x="121216" y="10102"/>
                  </a:lnTo>
                  <a:lnTo>
                    <a:pt x="120786" y="8060"/>
                  </a:lnTo>
                  <a:lnTo>
                    <a:pt x="120464" y="6233"/>
                  </a:lnTo>
                  <a:lnTo>
                    <a:pt x="120142" y="4406"/>
                  </a:lnTo>
                  <a:lnTo>
                    <a:pt x="118207" y="3331"/>
                  </a:lnTo>
                  <a:lnTo>
                    <a:pt x="116166" y="2364"/>
                  </a:lnTo>
                  <a:lnTo>
                    <a:pt x="113801" y="1397"/>
                  </a:lnTo>
                  <a:lnTo>
                    <a:pt x="112619" y="967"/>
                  </a:lnTo>
                  <a:lnTo>
                    <a:pt x="111437" y="645"/>
                  </a:lnTo>
                  <a:lnTo>
                    <a:pt x="110040" y="430"/>
                  </a:lnTo>
                  <a:lnTo>
                    <a:pt x="108751" y="215"/>
                  </a:lnTo>
                  <a:lnTo>
                    <a:pt x="1072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049100" y="541700"/>
              <a:ext cx="3051900" cy="3218500"/>
            </a:xfrm>
            <a:custGeom>
              <a:avLst/>
              <a:gdLst/>
              <a:ahLst/>
              <a:cxnLst/>
              <a:rect l="l" t="t" r="r" b="b"/>
              <a:pathLst>
                <a:path w="122076" h="128740" extrusionOk="0">
                  <a:moveTo>
                    <a:pt x="76942" y="17624"/>
                  </a:moveTo>
                  <a:lnTo>
                    <a:pt x="77587" y="17839"/>
                  </a:lnTo>
                  <a:lnTo>
                    <a:pt x="78124" y="18161"/>
                  </a:lnTo>
                  <a:lnTo>
                    <a:pt x="78554" y="18484"/>
                  </a:lnTo>
                  <a:lnTo>
                    <a:pt x="78984" y="19021"/>
                  </a:lnTo>
                  <a:lnTo>
                    <a:pt x="79306" y="19558"/>
                  </a:lnTo>
                  <a:lnTo>
                    <a:pt x="79414" y="20095"/>
                  </a:lnTo>
                  <a:lnTo>
                    <a:pt x="79521" y="20740"/>
                  </a:lnTo>
                  <a:lnTo>
                    <a:pt x="79414" y="21600"/>
                  </a:lnTo>
                  <a:lnTo>
                    <a:pt x="79092" y="22352"/>
                  </a:lnTo>
                  <a:lnTo>
                    <a:pt x="78662" y="22997"/>
                  </a:lnTo>
                  <a:lnTo>
                    <a:pt x="78017" y="23534"/>
                  </a:lnTo>
                  <a:lnTo>
                    <a:pt x="77050" y="21815"/>
                  </a:lnTo>
                  <a:lnTo>
                    <a:pt x="76512" y="21707"/>
                  </a:lnTo>
                  <a:lnTo>
                    <a:pt x="75975" y="21707"/>
                  </a:lnTo>
                  <a:lnTo>
                    <a:pt x="75438" y="21922"/>
                  </a:lnTo>
                  <a:lnTo>
                    <a:pt x="75115" y="22352"/>
                  </a:lnTo>
                  <a:lnTo>
                    <a:pt x="74471" y="23427"/>
                  </a:lnTo>
                  <a:lnTo>
                    <a:pt x="73933" y="22889"/>
                  </a:lnTo>
                  <a:lnTo>
                    <a:pt x="73504" y="22245"/>
                  </a:lnTo>
                  <a:lnTo>
                    <a:pt x="73181" y="21600"/>
                  </a:lnTo>
                  <a:lnTo>
                    <a:pt x="73181" y="20740"/>
                  </a:lnTo>
                  <a:lnTo>
                    <a:pt x="73181" y="20095"/>
                  </a:lnTo>
                  <a:lnTo>
                    <a:pt x="73396" y="19558"/>
                  </a:lnTo>
                  <a:lnTo>
                    <a:pt x="73718" y="19021"/>
                  </a:lnTo>
                  <a:lnTo>
                    <a:pt x="74041" y="18484"/>
                  </a:lnTo>
                  <a:lnTo>
                    <a:pt x="74578" y="18161"/>
                  </a:lnTo>
                  <a:lnTo>
                    <a:pt x="75115" y="17839"/>
                  </a:lnTo>
                  <a:lnTo>
                    <a:pt x="75653" y="17624"/>
                  </a:lnTo>
                  <a:close/>
                  <a:moveTo>
                    <a:pt x="77372" y="29122"/>
                  </a:moveTo>
                  <a:lnTo>
                    <a:pt x="118852" y="103593"/>
                  </a:lnTo>
                  <a:lnTo>
                    <a:pt x="32991" y="103593"/>
                  </a:lnTo>
                  <a:lnTo>
                    <a:pt x="72107" y="33421"/>
                  </a:lnTo>
                  <a:lnTo>
                    <a:pt x="73611" y="32346"/>
                  </a:lnTo>
                  <a:lnTo>
                    <a:pt x="75008" y="31271"/>
                  </a:lnTo>
                  <a:lnTo>
                    <a:pt x="76190" y="30197"/>
                  </a:lnTo>
                  <a:lnTo>
                    <a:pt x="77372" y="29122"/>
                  </a:lnTo>
                  <a:close/>
                  <a:moveTo>
                    <a:pt x="14830" y="0"/>
                  </a:moveTo>
                  <a:lnTo>
                    <a:pt x="13325" y="215"/>
                  </a:lnTo>
                  <a:lnTo>
                    <a:pt x="12036" y="430"/>
                  </a:lnTo>
                  <a:lnTo>
                    <a:pt x="10639" y="645"/>
                  </a:lnTo>
                  <a:lnTo>
                    <a:pt x="9457" y="967"/>
                  </a:lnTo>
                  <a:lnTo>
                    <a:pt x="8275" y="1397"/>
                  </a:lnTo>
                  <a:lnTo>
                    <a:pt x="6018" y="2364"/>
                  </a:lnTo>
                  <a:lnTo>
                    <a:pt x="3869" y="3331"/>
                  </a:lnTo>
                  <a:lnTo>
                    <a:pt x="1934" y="4406"/>
                  </a:lnTo>
                  <a:lnTo>
                    <a:pt x="1612" y="6233"/>
                  </a:lnTo>
                  <a:lnTo>
                    <a:pt x="1290" y="8060"/>
                  </a:lnTo>
                  <a:lnTo>
                    <a:pt x="860" y="10102"/>
                  </a:lnTo>
                  <a:lnTo>
                    <a:pt x="430" y="12573"/>
                  </a:lnTo>
                  <a:lnTo>
                    <a:pt x="108" y="15260"/>
                  </a:lnTo>
                  <a:lnTo>
                    <a:pt x="0" y="18591"/>
                  </a:lnTo>
                  <a:lnTo>
                    <a:pt x="0" y="18806"/>
                  </a:lnTo>
                  <a:lnTo>
                    <a:pt x="1934" y="17946"/>
                  </a:lnTo>
                  <a:lnTo>
                    <a:pt x="3761" y="17087"/>
                  </a:lnTo>
                  <a:lnTo>
                    <a:pt x="7092" y="15367"/>
                  </a:lnTo>
                  <a:lnTo>
                    <a:pt x="10209" y="13648"/>
                  </a:lnTo>
                  <a:lnTo>
                    <a:pt x="11713" y="13003"/>
                  </a:lnTo>
                  <a:lnTo>
                    <a:pt x="13110" y="12466"/>
                  </a:lnTo>
                  <a:lnTo>
                    <a:pt x="14722" y="12251"/>
                  </a:lnTo>
                  <a:lnTo>
                    <a:pt x="16334" y="12143"/>
                  </a:lnTo>
                  <a:lnTo>
                    <a:pt x="18054" y="12251"/>
                  </a:lnTo>
                  <a:lnTo>
                    <a:pt x="19988" y="12573"/>
                  </a:lnTo>
                  <a:lnTo>
                    <a:pt x="21277" y="13003"/>
                  </a:lnTo>
                  <a:lnTo>
                    <a:pt x="22674" y="13755"/>
                  </a:lnTo>
                  <a:lnTo>
                    <a:pt x="24071" y="14722"/>
                  </a:lnTo>
                  <a:lnTo>
                    <a:pt x="25576" y="15904"/>
                  </a:lnTo>
                  <a:lnTo>
                    <a:pt x="27188" y="17194"/>
                  </a:lnTo>
                  <a:lnTo>
                    <a:pt x="28800" y="18591"/>
                  </a:lnTo>
                  <a:lnTo>
                    <a:pt x="32131" y="21600"/>
                  </a:lnTo>
                  <a:lnTo>
                    <a:pt x="35140" y="24286"/>
                  </a:lnTo>
                  <a:lnTo>
                    <a:pt x="38364" y="27080"/>
                  </a:lnTo>
                  <a:lnTo>
                    <a:pt x="41588" y="29660"/>
                  </a:lnTo>
                  <a:lnTo>
                    <a:pt x="43307" y="30949"/>
                  </a:lnTo>
                  <a:lnTo>
                    <a:pt x="45026" y="32131"/>
                  </a:lnTo>
                  <a:lnTo>
                    <a:pt x="46853" y="33098"/>
                  </a:lnTo>
                  <a:lnTo>
                    <a:pt x="48573" y="34173"/>
                  </a:lnTo>
                  <a:lnTo>
                    <a:pt x="50507" y="34925"/>
                  </a:lnTo>
                  <a:lnTo>
                    <a:pt x="52441" y="35677"/>
                  </a:lnTo>
                  <a:lnTo>
                    <a:pt x="54375" y="36322"/>
                  </a:lnTo>
                  <a:lnTo>
                    <a:pt x="56417" y="36752"/>
                  </a:lnTo>
                  <a:lnTo>
                    <a:pt x="58459" y="36967"/>
                  </a:lnTo>
                  <a:lnTo>
                    <a:pt x="60608" y="37074"/>
                  </a:lnTo>
                  <a:lnTo>
                    <a:pt x="62435" y="36967"/>
                  </a:lnTo>
                  <a:lnTo>
                    <a:pt x="64262" y="36752"/>
                  </a:lnTo>
                  <a:lnTo>
                    <a:pt x="65981" y="36322"/>
                  </a:lnTo>
                  <a:lnTo>
                    <a:pt x="67593" y="35785"/>
                  </a:lnTo>
                  <a:lnTo>
                    <a:pt x="29874" y="103593"/>
                  </a:lnTo>
                  <a:lnTo>
                    <a:pt x="29874" y="110363"/>
                  </a:lnTo>
                  <a:lnTo>
                    <a:pt x="36644" y="110363"/>
                  </a:lnTo>
                  <a:lnTo>
                    <a:pt x="38901" y="112190"/>
                  </a:lnTo>
                  <a:lnTo>
                    <a:pt x="41373" y="114017"/>
                  </a:lnTo>
                  <a:lnTo>
                    <a:pt x="43844" y="115629"/>
                  </a:lnTo>
                  <a:lnTo>
                    <a:pt x="46423" y="117241"/>
                  </a:lnTo>
                  <a:lnTo>
                    <a:pt x="49110" y="118638"/>
                  </a:lnTo>
                  <a:lnTo>
                    <a:pt x="51904" y="119927"/>
                  </a:lnTo>
                  <a:lnTo>
                    <a:pt x="54698" y="121002"/>
                  </a:lnTo>
                  <a:lnTo>
                    <a:pt x="57599" y="122076"/>
                  </a:lnTo>
                  <a:lnTo>
                    <a:pt x="57599" y="128739"/>
                  </a:lnTo>
                  <a:lnTo>
                    <a:pt x="94244" y="128739"/>
                  </a:lnTo>
                  <a:lnTo>
                    <a:pt x="94244" y="122076"/>
                  </a:lnTo>
                  <a:lnTo>
                    <a:pt x="97145" y="121002"/>
                  </a:lnTo>
                  <a:lnTo>
                    <a:pt x="99939" y="119927"/>
                  </a:lnTo>
                  <a:lnTo>
                    <a:pt x="102733" y="118638"/>
                  </a:lnTo>
                  <a:lnTo>
                    <a:pt x="105420" y="117241"/>
                  </a:lnTo>
                  <a:lnTo>
                    <a:pt x="107999" y="115629"/>
                  </a:lnTo>
                  <a:lnTo>
                    <a:pt x="110578" y="114017"/>
                  </a:lnTo>
                  <a:lnTo>
                    <a:pt x="112942" y="112190"/>
                  </a:lnTo>
                  <a:lnTo>
                    <a:pt x="115306" y="110363"/>
                  </a:lnTo>
                  <a:lnTo>
                    <a:pt x="122076" y="110363"/>
                  </a:lnTo>
                  <a:lnTo>
                    <a:pt x="122076" y="103593"/>
                  </a:lnTo>
                  <a:lnTo>
                    <a:pt x="104452" y="71462"/>
                  </a:lnTo>
                  <a:lnTo>
                    <a:pt x="90375" y="45779"/>
                  </a:lnTo>
                  <a:lnTo>
                    <a:pt x="79629" y="26436"/>
                  </a:lnTo>
                  <a:lnTo>
                    <a:pt x="80811" y="24931"/>
                  </a:lnTo>
                  <a:lnTo>
                    <a:pt x="81456" y="24072"/>
                  </a:lnTo>
                  <a:lnTo>
                    <a:pt x="81993" y="22889"/>
                  </a:lnTo>
                  <a:lnTo>
                    <a:pt x="82315" y="21815"/>
                  </a:lnTo>
                  <a:lnTo>
                    <a:pt x="82315" y="20633"/>
                  </a:lnTo>
                  <a:lnTo>
                    <a:pt x="82208" y="19451"/>
                  </a:lnTo>
                  <a:lnTo>
                    <a:pt x="81886" y="18376"/>
                  </a:lnTo>
                  <a:lnTo>
                    <a:pt x="81241" y="17301"/>
                  </a:lnTo>
                  <a:lnTo>
                    <a:pt x="80489" y="16442"/>
                  </a:lnTo>
                  <a:lnTo>
                    <a:pt x="79521" y="15690"/>
                  </a:lnTo>
                  <a:lnTo>
                    <a:pt x="78447" y="15152"/>
                  </a:lnTo>
                  <a:lnTo>
                    <a:pt x="77372" y="14830"/>
                  </a:lnTo>
                  <a:lnTo>
                    <a:pt x="76190" y="14722"/>
                  </a:lnTo>
                  <a:lnTo>
                    <a:pt x="75008" y="14830"/>
                  </a:lnTo>
                  <a:lnTo>
                    <a:pt x="73933" y="15260"/>
                  </a:lnTo>
                  <a:lnTo>
                    <a:pt x="72859" y="15797"/>
                  </a:lnTo>
                  <a:lnTo>
                    <a:pt x="71999" y="16549"/>
                  </a:lnTo>
                  <a:lnTo>
                    <a:pt x="71247" y="17516"/>
                  </a:lnTo>
                  <a:lnTo>
                    <a:pt x="70602" y="18376"/>
                  </a:lnTo>
                  <a:lnTo>
                    <a:pt x="69635" y="19558"/>
                  </a:lnTo>
                  <a:lnTo>
                    <a:pt x="68560" y="20740"/>
                  </a:lnTo>
                  <a:lnTo>
                    <a:pt x="67163" y="22030"/>
                  </a:lnTo>
                  <a:lnTo>
                    <a:pt x="65659" y="23212"/>
                  </a:lnTo>
                  <a:lnTo>
                    <a:pt x="64907" y="23642"/>
                  </a:lnTo>
                  <a:lnTo>
                    <a:pt x="64047" y="24072"/>
                  </a:lnTo>
                  <a:lnTo>
                    <a:pt x="63187" y="24501"/>
                  </a:lnTo>
                  <a:lnTo>
                    <a:pt x="62328" y="24824"/>
                  </a:lnTo>
                  <a:lnTo>
                    <a:pt x="61468" y="24931"/>
                  </a:lnTo>
                  <a:lnTo>
                    <a:pt x="60608" y="25039"/>
                  </a:lnTo>
                  <a:lnTo>
                    <a:pt x="59319" y="24931"/>
                  </a:lnTo>
                  <a:lnTo>
                    <a:pt x="58029" y="24716"/>
                  </a:lnTo>
                  <a:lnTo>
                    <a:pt x="56740" y="24394"/>
                  </a:lnTo>
                  <a:lnTo>
                    <a:pt x="55450" y="23964"/>
                  </a:lnTo>
                  <a:lnTo>
                    <a:pt x="54161" y="23427"/>
                  </a:lnTo>
                  <a:lnTo>
                    <a:pt x="52978" y="22675"/>
                  </a:lnTo>
                  <a:lnTo>
                    <a:pt x="51689" y="21922"/>
                  </a:lnTo>
                  <a:lnTo>
                    <a:pt x="50399" y="21170"/>
                  </a:lnTo>
                  <a:lnTo>
                    <a:pt x="47820" y="19236"/>
                  </a:lnTo>
                  <a:lnTo>
                    <a:pt x="45349" y="17194"/>
                  </a:lnTo>
                  <a:lnTo>
                    <a:pt x="42770" y="14937"/>
                  </a:lnTo>
                  <a:lnTo>
                    <a:pt x="40298" y="12681"/>
                  </a:lnTo>
                  <a:lnTo>
                    <a:pt x="36000" y="8812"/>
                  </a:lnTo>
                  <a:lnTo>
                    <a:pt x="33958" y="6985"/>
                  </a:lnTo>
                  <a:lnTo>
                    <a:pt x="31809" y="5373"/>
                  </a:lnTo>
                  <a:lnTo>
                    <a:pt x="29659" y="3869"/>
                  </a:lnTo>
                  <a:lnTo>
                    <a:pt x="27403" y="2579"/>
                  </a:lnTo>
                  <a:lnTo>
                    <a:pt x="26328" y="2042"/>
                  </a:lnTo>
                  <a:lnTo>
                    <a:pt x="25253" y="1612"/>
                  </a:lnTo>
                  <a:lnTo>
                    <a:pt x="24071" y="1182"/>
                  </a:lnTo>
                  <a:lnTo>
                    <a:pt x="22997" y="860"/>
                  </a:lnTo>
                  <a:lnTo>
                    <a:pt x="21170" y="430"/>
                  </a:lnTo>
                  <a:lnTo>
                    <a:pt x="19451" y="215"/>
                  </a:lnTo>
                  <a:lnTo>
                    <a:pt x="17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18;p2"/>
          <p:cNvSpPr txBox="1">
            <a:spLocks noGrp="1"/>
          </p:cNvSpPr>
          <p:nvPr>
            <p:ph type="ctrTitle"/>
          </p:nvPr>
        </p:nvSpPr>
        <p:spPr>
          <a:xfrm>
            <a:off x="1557275" y="1341650"/>
            <a:ext cx="6029400" cy="2771100"/>
          </a:xfrm>
          <a:prstGeom prst="rect">
            <a:avLst/>
          </a:prstGeom>
        </p:spPr>
        <p:txBody>
          <a:bodyPr spcFirstLastPara="1" wrap="square" lIns="0" tIns="0" rIns="0" bIns="0" anchor="ctr" anchorCtr="0">
            <a:noAutofit/>
          </a:bodyPr>
          <a:lstStyle>
            <a:lvl1pPr lvl="0" algn="ctr">
              <a:spcBef>
                <a:spcPts val="0"/>
              </a:spcBef>
              <a:spcAft>
                <a:spcPts val="0"/>
              </a:spcAft>
              <a:buClr>
                <a:schemeClr val="dk1"/>
              </a:buClr>
              <a:buSzPts val="4800"/>
              <a:buNone/>
              <a:defRPr sz="4800">
                <a:solidFill>
                  <a:schemeClr val="dk1"/>
                </a:solidFill>
              </a:defRPr>
            </a:lvl1pPr>
            <a:lvl2pPr lvl="1" algn="ctr">
              <a:spcBef>
                <a:spcPts val="0"/>
              </a:spcBef>
              <a:spcAft>
                <a:spcPts val="0"/>
              </a:spcAft>
              <a:buClr>
                <a:schemeClr val="dk1"/>
              </a:buClr>
              <a:buSzPts val="4800"/>
              <a:buNone/>
              <a:defRPr sz="4800">
                <a:solidFill>
                  <a:schemeClr val="dk1"/>
                </a:solidFill>
              </a:defRPr>
            </a:lvl2pPr>
            <a:lvl3pPr lvl="2" algn="ctr">
              <a:spcBef>
                <a:spcPts val="0"/>
              </a:spcBef>
              <a:spcAft>
                <a:spcPts val="0"/>
              </a:spcAft>
              <a:buClr>
                <a:schemeClr val="dk1"/>
              </a:buClr>
              <a:buSzPts val="4800"/>
              <a:buNone/>
              <a:defRPr sz="4800">
                <a:solidFill>
                  <a:schemeClr val="dk1"/>
                </a:solidFill>
              </a:defRPr>
            </a:lvl3pPr>
            <a:lvl4pPr lvl="3" algn="ctr">
              <a:spcBef>
                <a:spcPts val="0"/>
              </a:spcBef>
              <a:spcAft>
                <a:spcPts val="0"/>
              </a:spcAft>
              <a:buClr>
                <a:schemeClr val="dk1"/>
              </a:buClr>
              <a:buSzPts val="4800"/>
              <a:buNone/>
              <a:defRPr sz="4800">
                <a:solidFill>
                  <a:schemeClr val="dk1"/>
                </a:solidFill>
              </a:defRPr>
            </a:lvl4pPr>
            <a:lvl5pPr lvl="4" algn="ctr">
              <a:spcBef>
                <a:spcPts val="0"/>
              </a:spcBef>
              <a:spcAft>
                <a:spcPts val="0"/>
              </a:spcAft>
              <a:buClr>
                <a:schemeClr val="dk1"/>
              </a:buClr>
              <a:buSzPts val="4800"/>
              <a:buNone/>
              <a:defRPr sz="4800">
                <a:solidFill>
                  <a:schemeClr val="dk1"/>
                </a:solidFill>
              </a:defRPr>
            </a:lvl5pPr>
            <a:lvl6pPr lvl="5" algn="ctr">
              <a:spcBef>
                <a:spcPts val="0"/>
              </a:spcBef>
              <a:spcAft>
                <a:spcPts val="0"/>
              </a:spcAft>
              <a:buClr>
                <a:schemeClr val="dk1"/>
              </a:buClr>
              <a:buSzPts val="4800"/>
              <a:buNone/>
              <a:defRPr sz="4800">
                <a:solidFill>
                  <a:schemeClr val="dk1"/>
                </a:solidFill>
              </a:defRPr>
            </a:lvl6pPr>
            <a:lvl7pPr lvl="6" algn="ctr">
              <a:spcBef>
                <a:spcPts val="0"/>
              </a:spcBef>
              <a:spcAft>
                <a:spcPts val="0"/>
              </a:spcAft>
              <a:buClr>
                <a:schemeClr val="dk1"/>
              </a:buClr>
              <a:buSzPts val="4800"/>
              <a:buNone/>
              <a:defRPr sz="4800">
                <a:solidFill>
                  <a:schemeClr val="dk1"/>
                </a:solidFill>
              </a:defRPr>
            </a:lvl7pPr>
            <a:lvl8pPr lvl="7" algn="ctr">
              <a:spcBef>
                <a:spcPts val="0"/>
              </a:spcBef>
              <a:spcAft>
                <a:spcPts val="0"/>
              </a:spcAft>
              <a:buClr>
                <a:schemeClr val="dk1"/>
              </a:buClr>
              <a:buSzPts val="4800"/>
              <a:buNone/>
              <a:defRPr sz="4800">
                <a:solidFill>
                  <a:schemeClr val="dk1"/>
                </a:solidFill>
              </a:defRPr>
            </a:lvl8pPr>
            <a:lvl9pPr lvl="8" algn="ctr">
              <a:spcBef>
                <a:spcPts val="0"/>
              </a:spcBef>
              <a:spcAft>
                <a:spcPts val="0"/>
              </a:spcAft>
              <a:buClr>
                <a:schemeClr val="dk1"/>
              </a:buClr>
              <a:buSzPts val="4800"/>
              <a:buNone/>
              <a:defRPr sz="4800">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9"/>
        <p:cNvGrpSpPr/>
        <p:nvPr/>
      </p:nvGrpSpPr>
      <p:grpSpPr>
        <a:xfrm>
          <a:off x="0" y="0"/>
          <a:ext cx="0" cy="0"/>
          <a:chOff x="0" y="0"/>
          <a:chExt cx="0" cy="0"/>
        </a:xfrm>
      </p:grpSpPr>
      <p:sp>
        <p:nvSpPr>
          <p:cNvPr id="20" name="Google Shape;20;p3"/>
          <p:cNvSpPr/>
          <p:nvPr/>
        </p:nvSpPr>
        <p:spPr>
          <a:xfrm>
            <a:off x="1030800" y="1030700"/>
            <a:ext cx="7082400" cy="30822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ctrTitle"/>
          </p:nvPr>
        </p:nvSpPr>
        <p:spPr>
          <a:xfrm>
            <a:off x="1461450" y="1811950"/>
            <a:ext cx="6221100" cy="1159800"/>
          </a:xfrm>
          <a:prstGeom prst="rect">
            <a:avLst/>
          </a:prstGeom>
        </p:spPr>
        <p:txBody>
          <a:bodyPr spcFirstLastPara="1" wrap="square" lIns="0" tIns="0" rIns="0" bIns="0" anchor="b" anchorCtr="0">
            <a:noAutofit/>
          </a:bodyPr>
          <a:lstStyle>
            <a:lvl1pPr lvl="0" algn="ctr" rtl="0">
              <a:spcBef>
                <a:spcPts val="0"/>
              </a:spcBef>
              <a:spcAft>
                <a:spcPts val="0"/>
              </a:spcAft>
              <a:buClr>
                <a:schemeClr val="dk1"/>
              </a:buClr>
              <a:buSzPts val="3200"/>
              <a:buNone/>
              <a:defRPr sz="3200">
                <a:solidFill>
                  <a:schemeClr val="dk1"/>
                </a:solidFill>
              </a:defRPr>
            </a:lvl1pPr>
            <a:lvl2pPr lvl="1" algn="ctr" rtl="0">
              <a:spcBef>
                <a:spcPts val="0"/>
              </a:spcBef>
              <a:spcAft>
                <a:spcPts val="0"/>
              </a:spcAft>
              <a:buClr>
                <a:schemeClr val="dk1"/>
              </a:buClr>
              <a:buSzPts val="3200"/>
              <a:buNone/>
              <a:defRPr sz="3200">
                <a:solidFill>
                  <a:schemeClr val="dk1"/>
                </a:solidFill>
              </a:defRPr>
            </a:lvl2pPr>
            <a:lvl3pPr lvl="2" algn="ctr" rtl="0">
              <a:spcBef>
                <a:spcPts val="0"/>
              </a:spcBef>
              <a:spcAft>
                <a:spcPts val="0"/>
              </a:spcAft>
              <a:buClr>
                <a:schemeClr val="dk1"/>
              </a:buClr>
              <a:buSzPts val="3200"/>
              <a:buNone/>
              <a:defRPr sz="3200">
                <a:solidFill>
                  <a:schemeClr val="dk1"/>
                </a:solidFill>
              </a:defRPr>
            </a:lvl3pPr>
            <a:lvl4pPr lvl="3" algn="ctr" rtl="0">
              <a:spcBef>
                <a:spcPts val="0"/>
              </a:spcBef>
              <a:spcAft>
                <a:spcPts val="0"/>
              </a:spcAft>
              <a:buClr>
                <a:schemeClr val="dk1"/>
              </a:buClr>
              <a:buSzPts val="3200"/>
              <a:buNone/>
              <a:defRPr sz="3200">
                <a:solidFill>
                  <a:schemeClr val="dk1"/>
                </a:solidFill>
              </a:defRPr>
            </a:lvl4pPr>
            <a:lvl5pPr lvl="4" algn="ctr" rtl="0">
              <a:spcBef>
                <a:spcPts val="0"/>
              </a:spcBef>
              <a:spcAft>
                <a:spcPts val="0"/>
              </a:spcAft>
              <a:buClr>
                <a:schemeClr val="dk1"/>
              </a:buClr>
              <a:buSzPts val="3200"/>
              <a:buNone/>
              <a:defRPr sz="3200">
                <a:solidFill>
                  <a:schemeClr val="dk1"/>
                </a:solidFill>
              </a:defRPr>
            </a:lvl5pPr>
            <a:lvl6pPr lvl="5" algn="ctr" rtl="0">
              <a:spcBef>
                <a:spcPts val="0"/>
              </a:spcBef>
              <a:spcAft>
                <a:spcPts val="0"/>
              </a:spcAft>
              <a:buClr>
                <a:schemeClr val="dk1"/>
              </a:buClr>
              <a:buSzPts val="3200"/>
              <a:buNone/>
              <a:defRPr sz="3200">
                <a:solidFill>
                  <a:schemeClr val="dk1"/>
                </a:solidFill>
              </a:defRPr>
            </a:lvl6pPr>
            <a:lvl7pPr lvl="6" algn="ctr" rtl="0">
              <a:spcBef>
                <a:spcPts val="0"/>
              </a:spcBef>
              <a:spcAft>
                <a:spcPts val="0"/>
              </a:spcAft>
              <a:buClr>
                <a:schemeClr val="dk1"/>
              </a:buClr>
              <a:buSzPts val="3200"/>
              <a:buNone/>
              <a:defRPr sz="3200">
                <a:solidFill>
                  <a:schemeClr val="dk1"/>
                </a:solidFill>
              </a:defRPr>
            </a:lvl7pPr>
            <a:lvl8pPr lvl="7" algn="ctr" rtl="0">
              <a:spcBef>
                <a:spcPts val="0"/>
              </a:spcBef>
              <a:spcAft>
                <a:spcPts val="0"/>
              </a:spcAft>
              <a:buClr>
                <a:schemeClr val="dk1"/>
              </a:buClr>
              <a:buSzPts val="3200"/>
              <a:buNone/>
              <a:defRPr sz="3200">
                <a:solidFill>
                  <a:schemeClr val="dk1"/>
                </a:solidFill>
              </a:defRPr>
            </a:lvl8pPr>
            <a:lvl9pPr lvl="8" algn="ctr" rtl="0">
              <a:spcBef>
                <a:spcPts val="0"/>
              </a:spcBef>
              <a:spcAft>
                <a:spcPts val="0"/>
              </a:spcAft>
              <a:buClr>
                <a:schemeClr val="dk1"/>
              </a:buClr>
              <a:buSzPts val="3200"/>
              <a:buNone/>
              <a:defRPr sz="3200">
                <a:solidFill>
                  <a:schemeClr val="dk1"/>
                </a:solidFill>
              </a:defRPr>
            </a:lvl9pPr>
          </a:lstStyle>
          <a:p>
            <a:endParaRPr/>
          </a:p>
        </p:txBody>
      </p:sp>
      <p:sp>
        <p:nvSpPr>
          <p:cNvPr id="22" name="Google Shape;22;p3"/>
          <p:cNvSpPr txBox="1">
            <a:spLocks noGrp="1"/>
          </p:cNvSpPr>
          <p:nvPr>
            <p:ph type="subTitle" idx="1"/>
          </p:nvPr>
        </p:nvSpPr>
        <p:spPr>
          <a:xfrm>
            <a:off x="1461450" y="3068654"/>
            <a:ext cx="6221100" cy="7848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1"/>
              </a:buClr>
              <a:buSzPts val="2000"/>
              <a:buNone/>
              <a:defRPr sz="2000">
                <a:solidFill>
                  <a:schemeClr val="accent1"/>
                </a:solidFill>
              </a:defRPr>
            </a:lvl1pPr>
            <a:lvl2pPr lvl="1" algn="ctr" rtl="0">
              <a:spcBef>
                <a:spcPts val="0"/>
              </a:spcBef>
              <a:spcAft>
                <a:spcPts val="0"/>
              </a:spcAft>
              <a:buClr>
                <a:schemeClr val="accent1"/>
              </a:buClr>
              <a:buSzPts val="2000"/>
              <a:buNone/>
              <a:defRPr sz="2000">
                <a:solidFill>
                  <a:schemeClr val="accent1"/>
                </a:solidFill>
              </a:defRPr>
            </a:lvl2pPr>
            <a:lvl3pPr lvl="2" algn="ctr" rtl="0">
              <a:spcBef>
                <a:spcPts val="0"/>
              </a:spcBef>
              <a:spcAft>
                <a:spcPts val="0"/>
              </a:spcAft>
              <a:buClr>
                <a:schemeClr val="accent1"/>
              </a:buClr>
              <a:buSzPts val="2000"/>
              <a:buNone/>
              <a:defRPr sz="2000">
                <a:solidFill>
                  <a:schemeClr val="accent1"/>
                </a:solidFill>
              </a:defRPr>
            </a:lvl3pPr>
            <a:lvl4pPr lvl="3" algn="ctr" rtl="0">
              <a:spcBef>
                <a:spcPts val="0"/>
              </a:spcBef>
              <a:spcAft>
                <a:spcPts val="0"/>
              </a:spcAft>
              <a:buClr>
                <a:schemeClr val="accent1"/>
              </a:buClr>
              <a:buSzPts val="2000"/>
              <a:buNone/>
              <a:defRPr sz="2000">
                <a:solidFill>
                  <a:schemeClr val="accent1"/>
                </a:solidFill>
              </a:defRPr>
            </a:lvl4pPr>
            <a:lvl5pPr lvl="4" algn="ctr" rtl="0">
              <a:spcBef>
                <a:spcPts val="0"/>
              </a:spcBef>
              <a:spcAft>
                <a:spcPts val="0"/>
              </a:spcAft>
              <a:buClr>
                <a:schemeClr val="accent1"/>
              </a:buClr>
              <a:buSzPts val="2000"/>
              <a:buNone/>
              <a:defRPr sz="2000">
                <a:solidFill>
                  <a:schemeClr val="accent1"/>
                </a:solidFill>
              </a:defRPr>
            </a:lvl5pPr>
            <a:lvl6pPr lvl="5" algn="ctr" rtl="0">
              <a:spcBef>
                <a:spcPts val="0"/>
              </a:spcBef>
              <a:spcAft>
                <a:spcPts val="0"/>
              </a:spcAft>
              <a:buClr>
                <a:schemeClr val="accent1"/>
              </a:buClr>
              <a:buSzPts val="2000"/>
              <a:buNone/>
              <a:defRPr sz="2000">
                <a:solidFill>
                  <a:schemeClr val="accent1"/>
                </a:solidFill>
              </a:defRPr>
            </a:lvl6pPr>
            <a:lvl7pPr lvl="6" algn="ctr" rtl="0">
              <a:spcBef>
                <a:spcPts val="0"/>
              </a:spcBef>
              <a:spcAft>
                <a:spcPts val="0"/>
              </a:spcAft>
              <a:buClr>
                <a:schemeClr val="accent1"/>
              </a:buClr>
              <a:buSzPts val="2000"/>
              <a:buNone/>
              <a:defRPr sz="2000">
                <a:solidFill>
                  <a:schemeClr val="accent1"/>
                </a:solidFill>
              </a:defRPr>
            </a:lvl7pPr>
            <a:lvl8pPr lvl="7" algn="ctr" rtl="0">
              <a:spcBef>
                <a:spcPts val="0"/>
              </a:spcBef>
              <a:spcAft>
                <a:spcPts val="0"/>
              </a:spcAft>
              <a:buClr>
                <a:schemeClr val="accent1"/>
              </a:buClr>
              <a:buSzPts val="2000"/>
              <a:buNone/>
              <a:defRPr sz="2000">
                <a:solidFill>
                  <a:schemeClr val="accent1"/>
                </a:solidFill>
              </a:defRPr>
            </a:lvl8pPr>
            <a:lvl9pPr lvl="8" algn="ctr" rtl="0">
              <a:spcBef>
                <a:spcPts val="0"/>
              </a:spcBef>
              <a:spcAft>
                <a:spcPts val="0"/>
              </a:spcAft>
              <a:buClr>
                <a:schemeClr val="accent1"/>
              </a:buClr>
              <a:buSzPts val="2000"/>
              <a:buNone/>
              <a:defRPr sz="2000">
                <a:solidFill>
                  <a:schemeClr val="accent1"/>
                </a:solidFill>
              </a:defRPr>
            </a:lvl9pPr>
          </a:lstStyle>
          <a:p>
            <a:endParaRPr/>
          </a:p>
        </p:txBody>
      </p:sp>
      <p:sp>
        <p:nvSpPr>
          <p:cNvPr id="23" name="Google Shape;23;p3"/>
          <p:cNvSpPr/>
          <p:nvPr/>
        </p:nvSpPr>
        <p:spPr>
          <a:xfrm rot="-5400000">
            <a:off x="3441150" y="291375"/>
            <a:ext cx="2261700" cy="10176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0"/>
        <p:cNvGrpSpPr/>
        <p:nvPr/>
      </p:nvGrpSpPr>
      <p:grpSpPr>
        <a:xfrm>
          <a:off x="0" y="0"/>
          <a:ext cx="0" cy="0"/>
          <a:chOff x="0" y="0"/>
          <a:chExt cx="0" cy="0"/>
        </a:xfrm>
      </p:grpSpPr>
      <p:sp>
        <p:nvSpPr>
          <p:cNvPr id="31" name="Google Shape;31;p5"/>
          <p:cNvSpPr/>
          <p:nvPr/>
        </p:nvSpPr>
        <p:spPr>
          <a:xfrm>
            <a:off x="1737000" y="359700"/>
            <a:ext cx="7407000" cy="44241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 name="Google Shape;32;p5"/>
          <p:cNvCxnSpPr/>
          <p:nvPr/>
        </p:nvCxnSpPr>
        <p:spPr>
          <a:xfrm>
            <a:off x="2100325" y="1022209"/>
            <a:ext cx="7067700" cy="0"/>
          </a:xfrm>
          <a:prstGeom prst="straightConnector1">
            <a:avLst/>
          </a:prstGeom>
          <a:noFill/>
          <a:ln w="9525" cap="flat" cmpd="sng">
            <a:solidFill>
              <a:srgbClr val="E2D7D0"/>
            </a:solidFill>
            <a:prstDash val="solid"/>
            <a:round/>
            <a:headEnd type="none" w="med" len="med"/>
            <a:tailEnd type="none" w="med" len="med"/>
          </a:ln>
        </p:spPr>
      </p:cxnSp>
      <p:sp>
        <p:nvSpPr>
          <p:cNvPr id="33" name="Google Shape;33;p5"/>
          <p:cNvSpPr/>
          <p:nvPr/>
        </p:nvSpPr>
        <p:spPr>
          <a:xfrm rot="-5400000">
            <a:off x="-262350" y="291375"/>
            <a:ext cx="2261700" cy="10176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34;p5"/>
          <p:cNvGrpSpPr/>
          <p:nvPr/>
        </p:nvGrpSpPr>
        <p:grpSpPr>
          <a:xfrm>
            <a:off x="515476" y="363010"/>
            <a:ext cx="706249" cy="536972"/>
            <a:chOff x="519000" y="238125"/>
            <a:chExt cx="6582000" cy="5238750"/>
          </a:xfrm>
        </p:grpSpPr>
        <p:sp>
          <p:nvSpPr>
            <p:cNvPr id="35" name="Google Shape;35;p5"/>
            <p:cNvSpPr/>
            <p:nvPr/>
          </p:nvSpPr>
          <p:spPr>
            <a:xfrm>
              <a:off x="2928800" y="4770300"/>
              <a:ext cx="1762400" cy="306300"/>
            </a:xfrm>
            <a:custGeom>
              <a:avLst/>
              <a:gdLst/>
              <a:ahLst/>
              <a:cxnLst/>
              <a:rect l="l" t="t" r="r" b="b"/>
              <a:pathLst>
                <a:path w="70496" h="12252" extrusionOk="0">
                  <a:moveTo>
                    <a:pt x="6233" y="1"/>
                  </a:moveTo>
                  <a:lnTo>
                    <a:pt x="5051" y="108"/>
                  </a:lnTo>
                  <a:lnTo>
                    <a:pt x="3869" y="430"/>
                  </a:lnTo>
                  <a:lnTo>
                    <a:pt x="2902" y="968"/>
                  </a:lnTo>
                  <a:lnTo>
                    <a:pt x="1935" y="1720"/>
                  </a:lnTo>
                  <a:lnTo>
                    <a:pt x="1183" y="2580"/>
                  </a:lnTo>
                  <a:lnTo>
                    <a:pt x="538" y="3547"/>
                  </a:lnTo>
                  <a:lnTo>
                    <a:pt x="108" y="4621"/>
                  </a:lnTo>
                  <a:lnTo>
                    <a:pt x="1" y="5911"/>
                  </a:lnTo>
                  <a:lnTo>
                    <a:pt x="1" y="6556"/>
                  </a:lnTo>
                  <a:lnTo>
                    <a:pt x="1" y="7201"/>
                  </a:lnTo>
                  <a:lnTo>
                    <a:pt x="216" y="7738"/>
                  </a:lnTo>
                  <a:lnTo>
                    <a:pt x="323" y="8383"/>
                  </a:lnTo>
                  <a:lnTo>
                    <a:pt x="860" y="9457"/>
                  </a:lnTo>
                  <a:lnTo>
                    <a:pt x="1613" y="10424"/>
                  </a:lnTo>
                  <a:lnTo>
                    <a:pt x="2580" y="11177"/>
                  </a:lnTo>
                  <a:lnTo>
                    <a:pt x="3654" y="11821"/>
                  </a:lnTo>
                  <a:lnTo>
                    <a:pt x="4836" y="12144"/>
                  </a:lnTo>
                  <a:lnTo>
                    <a:pt x="5481" y="12251"/>
                  </a:lnTo>
                  <a:lnTo>
                    <a:pt x="65015" y="12251"/>
                  </a:lnTo>
                  <a:lnTo>
                    <a:pt x="65660" y="12144"/>
                  </a:lnTo>
                  <a:lnTo>
                    <a:pt x="66842" y="11821"/>
                  </a:lnTo>
                  <a:lnTo>
                    <a:pt x="67916" y="11177"/>
                  </a:lnTo>
                  <a:lnTo>
                    <a:pt x="68883" y="10424"/>
                  </a:lnTo>
                  <a:lnTo>
                    <a:pt x="69636" y="9457"/>
                  </a:lnTo>
                  <a:lnTo>
                    <a:pt x="70173" y="8383"/>
                  </a:lnTo>
                  <a:lnTo>
                    <a:pt x="70280" y="7738"/>
                  </a:lnTo>
                  <a:lnTo>
                    <a:pt x="70495" y="7201"/>
                  </a:lnTo>
                  <a:lnTo>
                    <a:pt x="70495" y="6556"/>
                  </a:lnTo>
                  <a:lnTo>
                    <a:pt x="70495" y="5911"/>
                  </a:lnTo>
                  <a:lnTo>
                    <a:pt x="70388" y="4621"/>
                  </a:lnTo>
                  <a:lnTo>
                    <a:pt x="69958" y="3547"/>
                  </a:lnTo>
                  <a:lnTo>
                    <a:pt x="69313" y="2580"/>
                  </a:lnTo>
                  <a:lnTo>
                    <a:pt x="68561" y="1720"/>
                  </a:lnTo>
                  <a:lnTo>
                    <a:pt x="67594" y="968"/>
                  </a:lnTo>
                  <a:lnTo>
                    <a:pt x="66627" y="430"/>
                  </a:lnTo>
                  <a:lnTo>
                    <a:pt x="65445" y="108"/>
                  </a:lnTo>
                  <a:lnTo>
                    <a:pt x="642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2190000" y="5170600"/>
              <a:ext cx="3240000" cy="306275"/>
            </a:xfrm>
            <a:custGeom>
              <a:avLst/>
              <a:gdLst/>
              <a:ahLst/>
              <a:cxnLst/>
              <a:rect l="l" t="t" r="r" b="b"/>
              <a:pathLst>
                <a:path w="129600" h="12251" extrusionOk="0">
                  <a:moveTo>
                    <a:pt x="6126" y="0"/>
                  </a:moveTo>
                  <a:lnTo>
                    <a:pt x="4944" y="108"/>
                  </a:lnTo>
                  <a:lnTo>
                    <a:pt x="3762" y="430"/>
                  </a:lnTo>
                  <a:lnTo>
                    <a:pt x="2687" y="1075"/>
                  </a:lnTo>
                  <a:lnTo>
                    <a:pt x="1828" y="1827"/>
                  </a:lnTo>
                  <a:lnTo>
                    <a:pt x="1075" y="2687"/>
                  </a:lnTo>
                  <a:lnTo>
                    <a:pt x="538" y="3762"/>
                  </a:lnTo>
                  <a:lnTo>
                    <a:pt x="108" y="4836"/>
                  </a:lnTo>
                  <a:lnTo>
                    <a:pt x="1" y="6126"/>
                  </a:lnTo>
                  <a:lnTo>
                    <a:pt x="108" y="7308"/>
                  </a:lnTo>
                  <a:lnTo>
                    <a:pt x="538" y="8490"/>
                  </a:lnTo>
                  <a:lnTo>
                    <a:pt x="1075" y="9564"/>
                  </a:lnTo>
                  <a:lnTo>
                    <a:pt x="1828" y="10424"/>
                  </a:lnTo>
                  <a:lnTo>
                    <a:pt x="2687" y="11176"/>
                  </a:lnTo>
                  <a:lnTo>
                    <a:pt x="3762" y="11821"/>
                  </a:lnTo>
                  <a:lnTo>
                    <a:pt x="4944" y="12144"/>
                  </a:lnTo>
                  <a:lnTo>
                    <a:pt x="6126" y="12251"/>
                  </a:lnTo>
                  <a:lnTo>
                    <a:pt x="123474" y="12251"/>
                  </a:lnTo>
                  <a:lnTo>
                    <a:pt x="124656" y="12144"/>
                  </a:lnTo>
                  <a:lnTo>
                    <a:pt x="125838" y="11821"/>
                  </a:lnTo>
                  <a:lnTo>
                    <a:pt x="126913" y="11176"/>
                  </a:lnTo>
                  <a:lnTo>
                    <a:pt x="127772" y="10424"/>
                  </a:lnTo>
                  <a:lnTo>
                    <a:pt x="128525" y="9564"/>
                  </a:lnTo>
                  <a:lnTo>
                    <a:pt x="129062" y="8490"/>
                  </a:lnTo>
                  <a:lnTo>
                    <a:pt x="129492" y="7308"/>
                  </a:lnTo>
                  <a:lnTo>
                    <a:pt x="129599" y="6126"/>
                  </a:lnTo>
                  <a:lnTo>
                    <a:pt x="129492" y="4836"/>
                  </a:lnTo>
                  <a:lnTo>
                    <a:pt x="129062" y="3762"/>
                  </a:lnTo>
                  <a:lnTo>
                    <a:pt x="128525" y="2687"/>
                  </a:lnTo>
                  <a:lnTo>
                    <a:pt x="127772" y="1827"/>
                  </a:lnTo>
                  <a:lnTo>
                    <a:pt x="126913" y="1075"/>
                  </a:lnTo>
                  <a:lnTo>
                    <a:pt x="125838" y="430"/>
                  </a:lnTo>
                  <a:lnTo>
                    <a:pt x="124656" y="108"/>
                  </a:lnTo>
                  <a:lnTo>
                    <a:pt x="123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3264625" y="238125"/>
              <a:ext cx="1090750" cy="4456975"/>
            </a:xfrm>
            <a:custGeom>
              <a:avLst/>
              <a:gdLst/>
              <a:ahLst/>
              <a:cxnLst/>
              <a:rect l="l" t="t" r="r" b="b"/>
              <a:pathLst>
                <a:path w="43630" h="178279" extrusionOk="0">
                  <a:moveTo>
                    <a:pt x="21815" y="23534"/>
                  </a:moveTo>
                  <a:lnTo>
                    <a:pt x="22460" y="23642"/>
                  </a:lnTo>
                  <a:lnTo>
                    <a:pt x="22997" y="23749"/>
                  </a:lnTo>
                  <a:lnTo>
                    <a:pt x="23534" y="24071"/>
                  </a:lnTo>
                  <a:lnTo>
                    <a:pt x="23964" y="24394"/>
                  </a:lnTo>
                  <a:lnTo>
                    <a:pt x="24287" y="24931"/>
                  </a:lnTo>
                  <a:lnTo>
                    <a:pt x="24609" y="25361"/>
                  </a:lnTo>
                  <a:lnTo>
                    <a:pt x="24824" y="26006"/>
                  </a:lnTo>
                  <a:lnTo>
                    <a:pt x="24824" y="26543"/>
                  </a:lnTo>
                  <a:lnTo>
                    <a:pt x="24824" y="27188"/>
                  </a:lnTo>
                  <a:lnTo>
                    <a:pt x="24609" y="27725"/>
                  </a:lnTo>
                  <a:lnTo>
                    <a:pt x="24287" y="28262"/>
                  </a:lnTo>
                  <a:lnTo>
                    <a:pt x="23964" y="28692"/>
                  </a:lnTo>
                  <a:lnTo>
                    <a:pt x="23534" y="29122"/>
                  </a:lnTo>
                  <a:lnTo>
                    <a:pt x="22997" y="29337"/>
                  </a:lnTo>
                  <a:lnTo>
                    <a:pt x="22460" y="29552"/>
                  </a:lnTo>
                  <a:lnTo>
                    <a:pt x="21170" y="29552"/>
                  </a:lnTo>
                  <a:lnTo>
                    <a:pt x="20633" y="29337"/>
                  </a:lnTo>
                  <a:lnTo>
                    <a:pt x="20096" y="29122"/>
                  </a:lnTo>
                  <a:lnTo>
                    <a:pt x="19666" y="28692"/>
                  </a:lnTo>
                  <a:lnTo>
                    <a:pt x="19343" y="28262"/>
                  </a:lnTo>
                  <a:lnTo>
                    <a:pt x="19021" y="27725"/>
                  </a:lnTo>
                  <a:lnTo>
                    <a:pt x="18806" y="27188"/>
                  </a:lnTo>
                  <a:lnTo>
                    <a:pt x="18806" y="26543"/>
                  </a:lnTo>
                  <a:lnTo>
                    <a:pt x="18806" y="26006"/>
                  </a:lnTo>
                  <a:lnTo>
                    <a:pt x="19021" y="25361"/>
                  </a:lnTo>
                  <a:lnTo>
                    <a:pt x="19343" y="24931"/>
                  </a:lnTo>
                  <a:lnTo>
                    <a:pt x="19666" y="24394"/>
                  </a:lnTo>
                  <a:lnTo>
                    <a:pt x="20096" y="24071"/>
                  </a:lnTo>
                  <a:lnTo>
                    <a:pt x="20633" y="23749"/>
                  </a:lnTo>
                  <a:lnTo>
                    <a:pt x="21170" y="23642"/>
                  </a:lnTo>
                  <a:lnTo>
                    <a:pt x="21815" y="23534"/>
                  </a:lnTo>
                  <a:close/>
                  <a:moveTo>
                    <a:pt x="21385" y="0"/>
                  </a:moveTo>
                  <a:lnTo>
                    <a:pt x="21063" y="215"/>
                  </a:lnTo>
                  <a:lnTo>
                    <a:pt x="20740" y="430"/>
                  </a:lnTo>
                  <a:lnTo>
                    <a:pt x="20418" y="752"/>
                  </a:lnTo>
                  <a:lnTo>
                    <a:pt x="15152" y="9672"/>
                  </a:lnTo>
                  <a:lnTo>
                    <a:pt x="14615" y="10746"/>
                  </a:lnTo>
                  <a:lnTo>
                    <a:pt x="14185" y="11821"/>
                  </a:lnTo>
                  <a:lnTo>
                    <a:pt x="13863" y="12895"/>
                  </a:lnTo>
                  <a:lnTo>
                    <a:pt x="13648" y="13863"/>
                  </a:lnTo>
                  <a:lnTo>
                    <a:pt x="13648" y="14830"/>
                  </a:lnTo>
                  <a:lnTo>
                    <a:pt x="13755" y="15797"/>
                  </a:lnTo>
                  <a:lnTo>
                    <a:pt x="14078" y="17946"/>
                  </a:lnTo>
                  <a:lnTo>
                    <a:pt x="14508" y="20418"/>
                  </a:lnTo>
                  <a:lnTo>
                    <a:pt x="15045" y="23212"/>
                  </a:lnTo>
                  <a:lnTo>
                    <a:pt x="15367" y="24824"/>
                  </a:lnTo>
                  <a:lnTo>
                    <a:pt x="15475" y="26543"/>
                  </a:lnTo>
                  <a:lnTo>
                    <a:pt x="15582" y="28585"/>
                  </a:lnTo>
                  <a:lnTo>
                    <a:pt x="15690" y="30734"/>
                  </a:lnTo>
                  <a:lnTo>
                    <a:pt x="15690" y="59964"/>
                  </a:lnTo>
                  <a:lnTo>
                    <a:pt x="14400" y="60071"/>
                  </a:lnTo>
                  <a:lnTo>
                    <a:pt x="13326" y="60393"/>
                  </a:lnTo>
                  <a:lnTo>
                    <a:pt x="12251" y="61038"/>
                  </a:lnTo>
                  <a:lnTo>
                    <a:pt x="11284" y="61683"/>
                  </a:lnTo>
                  <a:lnTo>
                    <a:pt x="10532" y="62650"/>
                  </a:lnTo>
                  <a:lnTo>
                    <a:pt x="9994" y="63725"/>
                  </a:lnTo>
                  <a:lnTo>
                    <a:pt x="9672" y="64799"/>
                  </a:lnTo>
                  <a:lnTo>
                    <a:pt x="9564" y="66089"/>
                  </a:lnTo>
                  <a:lnTo>
                    <a:pt x="9672" y="67271"/>
                  </a:lnTo>
                  <a:lnTo>
                    <a:pt x="9994" y="68453"/>
                  </a:lnTo>
                  <a:lnTo>
                    <a:pt x="10532" y="69528"/>
                  </a:lnTo>
                  <a:lnTo>
                    <a:pt x="11284" y="70387"/>
                  </a:lnTo>
                  <a:lnTo>
                    <a:pt x="12251" y="71140"/>
                  </a:lnTo>
                  <a:lnTo>
                    <a:pt x="13326" y="71784"/>
                  </a:lnTo>
                  <a:lnTo>
                    <a:pt x="14400" y="72107"/>
                  </a:lnTo>
                  <a:lnTo>
                    <a:pt x="15690" y="72214"/>
                  </a:lnTo>
                  <a:lnTo>
                    <a:pt x="15690" y="164739"/>
                  </a:lnTo>
                  <a:lnTo>
                    <a:pt x="15690" y="165276"/>
                  </a:lnTo>
                  <a:lnTo>
                    <a:pt x="15475" y="166458"/>
                  </a:lnTo>
                  <a:lnTo>
                    <a:pt x="15260" y="167210"/>
                  </a:lnTo>
                  <a:lnTo>
                    <a:pt x="14937" y="168070"/>
                  </a:lnTo>
                  <a:lnTo>
                    <a:pt x="14400" y="169037"/>
                  </a:lnTo>
                  <a:lnTo>
                    <a:pt x="13863" y="170004"/>
                  </a:lnTo>
                  <a:lnTo>
                    <a:pt x="13111" y="170971"/>
                  </a:lnTo>
                  <a:lnTo>
                    <a:pt x="12143" y="171938"/>
                  </a:lnTo>
                  <a:lnTo>
                    <a:pt x="10961" y="172906"/>
                  </a:lnTo>
                  <a:lnTo>
                    <a:pt x="9672" y="173658"/>
                  </a:lnTo>
                  <a:lnTo>
                    <a:pt x="7953" y="174303"/>
                  </a:lnTo>
                  <a:lnTo>
                    <a:pt x="6126" y="174840"/>
                  </a:lnTo>
                  <a:lnTo>
                    <a:pt x="3976" y="175162"/>
                  </a:lnTo>
                  <a:lnTo>
                    <a:pt x="1397" y="175270"/>
                  </a:lnTo>
                  <a:lnTo>
                    <a:pt x="860" y="175377"/>
                  </a:lnTo>
                  <a:lnTo>
                    <a:pt x="430" y="175377"/>
                  </a:lnTo>
                  <a:lnTo>
                    <a:pt x="215" y="175592"/>
                  </a:lnTo>
                  <a:lnTo>
                    <a:pt x="0" y="175807"/>
                  </a:lnTo>
                  <a:lnTo>
                    <a:pt x="0" y="176022"/>
                  </a:lnTo>
                  <a:lnTo>
                    <a:pt x="0" y="176237"/>
                  </a:lnTo>
                  <a:lnTo>
                    <a:pt x="215" y="176774"/>
                  </a:lnTo>
                  <a:lnTo>
                    <a:pt x="538" y="177312"/>
                  </a:lnTo>
                  <a:lnTo>
                    <a:pt x="968" y="177849"/>
                  </a:lnTo>
                  <a:lnTo>
                    <a:pt x="1397" y="178279"/>
                  </a:lnTo>
                  <a:lnTo>
                    <a:pt x="42233" y="178279"/>
                  </a:lnTo>
                  <a:lnTo>
                    <a:pt x="42662" y="177849"/>
                  </a:lnTo>
                  <a:lnTo>
                    <a:pt x="43092" y="177312"/>
                  </a:lnTo>
                  <a:lnTo>
                    <a:pt x="43415" y="176774"/>
                  </a:lnTo>
                  <a:lnTo>
                    <a:pt x="43630" y="176237"/>
                  </a:lnTo>
                  <a:lnTo>
                    <a:pt x="43630" y="176022"/>
                  </a:lnTo>
                  <a:lnTo>
                    <a:pt x="43630" y="175807"/>
                  </a:lnTo>
                  <a:lnTo>
                    <a:pt x="43415" y="175592"/>
                  </a:lnTo>
                  <a:lnTo>
                    <a:pt x="43200" y="175377"/>
                  </a:lnTo>
                  <a:lnTo>
                    <a:pt x="42770" y="175377"/>
                  </a:lnTo>
                  <a:lnTo>
                    <a:pt x="42233" y="175270"/>
                  </a:lnTo>
                  <a:lnTo>
                    <a:pt x="39654" y="175162"/>
                  </a:lnTo>
                  <a:lnTo>
                    <a:pt x="37504" y="174840"/>
                  </a:lnTo>
                  <a:lnTo>
                    <a:pt x="35678" y="174303"/>
                  </a:lnTo>
                  <a:lnTo>
                    <a:pt x="33958" y="173658"/>
                  </a:lnTo>
                  <a:lnTo>
                    <a:pt x="32669" y="172906"/>
                  </a:lnTo>
                  <a:lnTo>
                    <a:pt x="31487" y="171938"/>
                  </a:lnTo>
                  <a:lnTo>
                    <a:pt x="30519" y="170971"/>
                  </a:lnTo>
                  <a:lnTo>
                    <a:pt x="29767" y="170004"/>
                  </a:lnTo>
                  <a:lnTo>
                    <a:pt x="29230" y="169037"/>
                  </a:lnTo>
                  <a:lnTo>
                    <a:pt x="28693" y="168070"/>
                  </a:lnTo>
                  <a:lnTo>
                    <a:pt x="28370" y="167210"/>
                  </a:lnTo>
                  <a:lnTo>
                    <a:pt x="28155" y="166458"/>
                  </a:lnTo>
                  <a:lnTo>
                    <a:pt x="27940" y="165276"/>
                  </a:lnTo>
                  <a:lnTo>
                    <a:pt x="27940" y="164739"/>
                  </a:lnTo>
                  <a:lnTo>
                    <a:pt x="27940" y="72214"/>
                  </a:lnTo>
                  <a:lnTo>
                    <a:pt x="29230" y="72107"/>
                  </a:lnTo>
                  <a:lnTo>
                    <a:pt x="30304" y="71784"/>
                  </a:lnTo>
                  <a:lnTo>
                    <a:pt x="31379" y="71140"/>
                  </a:lnTo>
                  <a:lnTo>
                    <a:pt x="32346" y="70387"/>
                  </a:lnTo>
                  <a:lnTo>
                    <a:pt x="33098" y="69528"/>
                  </a:lnTo>
                  <a:lnTo>
                    <a:pt x="33636" y="68453"/>
                  </a:lnTo>
                  <a:lnTo>
                    <a:pt x="33958" y="67271"/>
                  </a:lnTo>
                  <a:lnTo>
                    <a:pt x="34066" y="66089"/>
                  </a:lnTo>
                  <a:lnTo>
                    <a:pt x="33958" y="64799"/>
                  </a:lnTo>
                  <a:lnTo>
                    <a:pt x="33636" y="63725"/>
                  </a:lnTo>
                  <a:lnTo>
                    <a:pt x="33098" y="62650"/>
                  </a:lnTo>
                  <a:lnTo>
                    <a:pt x="32346" y="61683"/>
                  </a:lnTo>
                  <a:lnTo>
                    <a:pt x="31379" y="61038"/>
                  </a:lnTo>
                  <a:lnTo>
                    <a:pt x="30304" y="60393"/>
                  </a:lnTo>
                  <a:lnTo>
                    <a:pt x="29230" y="60071"/>
                  </a:lnTo>
                  <a:lnTo>
                    <a:pt x="27940" y="59964"/>
                  </a:lnTo>
                  <a:lnTo>
                    <a:pt x="27940" y="30734"/>
                  </a:lnTo>
                  <a:lnTo>
                    <a:pt x="28048" y="28585"/>
                  </a:lnTo>
                  <a:lnTo>
                    <a:pt x="28155" y="26543"/>
                  </a:lnTo>
                  <a:lnTo>
                    <a:pt x="28263" y="24824"/>
                  </a:lnTo>
                  <a:lnTo>
                    <a:pt x="28585" y="23212"/>
                  </a:lnTo>
                  <a:lnTo>
                    <a:pt x="29122" y="20418"/>
                  </a:lnTo>
                  <a:lnTo>
                    <a:pt x="29552" y="17946"/>
                  </a:lnTo>
                  <a:lnTo>
                    <a:pt x="29875" y="15797"/>
                  </a:lnTo>
                  <a:lnTo>
                    <a:pt x="29982" y="14830"/>
                  </a:lnTo>
                  <a:lnTo>
                    <a:pt x="29982" y="13863"/>
                  </a:lnTo>
                  <a:lnTo>
                    <a:pt x="29767" y="12895"/>
                  </a:lnTo>
                  <a:lnTo>
                    <a:pt x="29445" y="11821"/>
                  </a:lnTo>
                  <a:lnTo>
                    <a:pt x="29015" y="10746"/>
                  </a:lnTo>
                  <a:lnTo>
                    <a:pt x="28478" y="9672"/>
                  </a:lnTo>
                  <a:lnTo>
                    <a:pt x="23212" y="752"/>
                  </a:lnTo>
                  <a:lnTo>
                    <a:pt x="22890" y="430"/>
                  </a:lnTo>
                  <a:lnTo>
                    <a:pt x="22567" y="215"/>
                  </a:lnTo>
                  <a:lnTo>
                    <a:pt x="222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519000" y="541700"/>
              <a:ext cx="3051900" cy="3218500"/>
            </a:xfrm>
            <a:custGeom>
              <a:avLst/>
              <a:gdLst/>
              <a:ahLst/>
              <a:cxnLst/>
              <a:rect l="l" t="t" r="r" b="b"/>
              <a:pathLst>
                <a:path w="122076" h="128740" extrusionOk="0">
                  <a:moveTo>
                    <a:pt x="46423" y="17624"/>
                  </a:moveTo>
                  <a:lnTo>
                    <a:pt x="46961" y="17839"/>
                  </a:lnTo>
                  <a:lnTo>
                    <a:pt x="47498" y="18161"/>
                  </a:lnTo>
                  <a:lnTo>
                    <a:pt x="48035" y="18484"/>
                  </a:lnTo>
                  <a:lnTo>
                    <a:pt x="48358" y="19021"/>
                  </a:lnTo>
                  <a:lnTo>
                    <a:pt x="48680" y="19558"/>
                  </a:lnTo>
                  <a:lnTo>
                    <a:pt x="48895" y="20095"/>
                  </a:lnTo>
                  <a:lnTo>
                    <a:pt x="48895" y="20740"/>
                  </a:lnTo>
                  <a:lnTo>
                    <a:pt x="48895" y="21600"/>
                  </a:lnTo>
                  <a:lnTo>
                    <a:pt x="48572" y="22245"/>
                  </a:lnTo>
                  <a:lnTo>
                    <a:pt x="48143" y="22889"/>
                  </a:lnTo>
                  <a:lnTo>
                    <a:pt x="47605" y="23427"/>
                  </a:lnTo>
                  <a:lnTo>
                    <a:pt x="46961" y="22352"/>
                  </a:lnTo>
                  <a:lnTo>
                    <a:pt x="46638" y="21922"/>
                  </a:lnTo>
                  <a:lnTo>
                    <a:pt x="46101" y="21707"/>
                  </a:lnTo>
                  <a:lnTo>
                    <a:pt x="45564" y="21707"/>
                  </a:lnTo>
                  <a:lnTo>
                    <a:pt x="45026" y="21815"/>
                  </a:lnTo>
                  <a:lnTo>
                    <a:pt x="44059" y="23534"/>
                  </a:lnTo>
                  <a:lnTo>
                    <a:pt x="43414" y="22997"/>
                  </a:lnTo>
                  <a:lnTo>
                    <a:pt x="42984" y="22352"/>
                  </a:lnTo>
                  <a:lnTo>
                    <a:pt x="42662" y="21600"/>
                  </a:lnTo>
                  <a:lnTo>
                    <a:pt x="42555" y="20740"/>
                  </a:lnTo>
                  <a:lnTo>
                    <a:pt x="42662" y="20095"/>
                  </a:lnTo>
                  <a:lnTo>
                    <a:pt x="42770" y="19558"/>
                  </a:lnTo>
                  <a:lnTo>
                    <a:pt x="43092" y="19021"/>
                  </a:lnTo>
                  <a:lnTo>
                    <a:pt x="43522" y="18484"/>
                  </a:lnTo>
                  <a:lnTo>
                    <a:pt x="43952" y="18161"/>
                  </a:lnTo>
                  <a:lnTo>
                    <a:pt x="44489" y="17839"/>
                  </a:lnTo>
                  <a:lnTo>
                    <a:pt x="45134" y="17624"/>
                  </a:lnTo>
                  <a:close/>
                  <a:moveTo>
                    <a:pt x="44704" y="29122"/>
                  </a:moveTo>
                  <a:lnTo>
                    <a:pt x="45886" y="30197"/>
                  </a:lnTo>
                  <a:lnTo>
                    <a:pt x="47068" y="31271"/>
                  </a:lnTo>
                  <a:lnTo>
                    <a:pt x="48465" y="32346"/>
                  </a:lnTo>
                  <a:lnTo>
                    <a:pt x="49969" y="33421"/>
                  </a:lnTo>
                  <a:lnTo>
                    <a:pt x="89085" y="103593"/>
                  </a:lnTo>
                  <a:lnTo>
                    <a:pt x="3224" y="103593"/>
                  </a:lnTo>
                  <a:lnTo>
                    <a:pt x="44704" y="29122"/>
                  </a:lnTo>
                  <a:close/>
                  <a:moveTo>
                    <a:pt x="104237" y="0"/>
                  </a:moveTo>
                  <a:lnTo>
                    <a:pt x="102625" y="215"/>
                  </a:lnTo>
                  <a:lnTo>
                    <a:pt x="100906" y="430"/>
                  </a:lnTo>
                  <a:lnTo>
                    <a:pt x="99079" y="860"/>
                  </a:lnTo>
                  <a:lnTo>
                    <a:pt x="98005" y="1182"/>
                  </a:lnTo>
                  <a:lnTo>
                    <a:pt x="96823" y="1612"/>
                  </a:lnTo>
                  <a:lnTo>
                    <a:pt x="95748" y="2042"/>
                  </a:lnTo>
                  <a:lnTo>
                    <a:pt x="94673" y="2579"/>
                  </a:lnTo>
                  <a:lnTo>
                    <a:pt x="92417" y="3869"/>
                  </a:lnTo>
                  <a:lnTo>
                    <a:pt x="90267" y="5373"/>
                  </a:lnTo>
                  <a:lnTo>
                    <a:pt x="88118" y="6985"/>
                  </a:lnTo>
                  <a:lnTo>
                    <a:pt x="86076" y="8812"/>
                  </a:lnTo>
                  <a:lnTo>
                    <a:pt x="81778" y="12681"/>
                  </a:lnTo>
                  <a:lnTo>
                    <a:pt x="79306" y="14937"/>
                  </a:lnTo>
                  <a:lnTo>
                    <a:pt x="76727" y="17194"/>
                  </a:lnTo>
                  <a:lnTo>
                    <a:pt x="74256" y="19236"/>
                  </a:lnTo>
                  <a:lnTo>
                    <a:pt x="71677" y="21170"/>
                  </a:lnTo>
                  <a:lnTo>
                    <a:pt x="70387" y="21922"/>
                  </a:lnTo>
                  <a:lnTo>
                    <a:pt x="69098" y="22675"/>
                  </a:lnTo>
                  <a:lnTo>
                    <a:pt x="67915" y="23427"/>
                  </a:lnTo>
                  <a:lnTo>
                    <a:pt x="66626" y="23964"/>
                  </a:lnTo>
                  <a:lnTo>
                    <a:pt x="65336" y="24394"/>
                  </a:lnTo>
                  <a:lnTo>
                    <a:pt x="64047" y="24716"/>
                  </a:lnTo>
                  <a:lnTo>
                    <a:pt x="62757" y="24931"/>
                  </a:lnTo>
                  <a:lnTo>
                    <a:pt x="61468" y="25039"/>
                  </a:lnTo>
                  <a:lnTo>
                    <a:pt x="60608" y="24931"/>
                  </a:lnTo>
                  <a:lnTo>
                    <a:pt x="59748" y="24824"/>
                  </a:lnTo>
                  <a:lnTo>
                    <a:pt x="58889" y="24501"/>
                  </a:lnTo>
                  <a:lnTo>
                    <a:pt x="58029" y="24072"/>
                  </a:lnTo>
                  <a:lnTo>
                    <a:pt x="57169" y="23642"/>
                  </a:lnTo>
                  <a:lnTo>
                    <a:pt x="56417" y="23212"/>
                  </a:lnTo>
                  <a:lnTo>
                    <a:pt x="54913" y="22030"/>
                  </a:lnTo>
                  <a:lnTo>
                    <a:pt x="53516" y="20740"/>
                  </a:lnTo>
                  <a:lnTo>
                    <a:pt x="52441" y="19558"/>
                  </a:lnTo>
                  <a:lnTo>
                    <a:pt x="51474" y="18376"/>
                  </a:lnTo>
                  <a:lnTo>
                    <a:pt x="50829" y="17516"/>
                  </a:lnTo>
                  <a:lnTo>
                    <a:pt x="50077" y="16549"/>
                  </a:lnTo>
                  <a:lnTo>
                    <a:pt x="49217" y="15797"/>
                  </a:lnTo>
                  <a:lnTo>
                    <a:pt x="48143" y="15260"/>
                  </a:lnTo>
                  <a:lnTo>
                    <a:pt x="47068" y="14830"/>
                  </a:lnTo>
                  <a:lnTo>
                    <a:pt x="45886" y="14722"/>
                  </a:lnTo>
                  <a:lnTo>
                    <a:pt x="44704" y="14830"/>
                  </a:lnTo>
                  <a:lnTo>
                    <a:pt x="43629" y="15152"/>
                  </a:lnTo>
                  <a:lnTo>
                    <a:pt x="42555" y="15690"/>
                  </a:lnTo>
                  <a:lnTo>
                    <a:pt x="41587" y="16442"/>
                  </a:lnTo>
                  <a:lnTo>
                    <a:pt x="40835" y="17301"/>
                  </a:lnTo>
                  <a:lnTo>
                    <a:pt x="40190" y="18376"/>
                  </a:lnTo>
                  <a:lnTo>
                    <a:pt x="39868" y="19451"/>
                  </a:lnTo>
                  <a:lnTo>
                    <a:pt x="39761" y="20633"/>
                  </a:lnTo>
                  <a:lnTo>
                    <a:pt x="39761" y="21815"/>
                  </a:lnTo>
                  <a:lnTo>
                    <a:pt x="40083" y="22889"/>
                  </a:lnTo>
                  <a:lnTo>
                    <a:pt x="40620" y="24072"/>
                  </a:lnTo>
                  <a:lnTo>
                    <a:pt x="41265" y="24931"/>
                  </a:lnTo>
                  <a:lnTo>
                    <a:pt x="42447" y="26436"/>
                  </a:lnTo>
                  <a:lnTo>
                    <a:pt x="31701" y="45779"/>
                  </a:lnTo>
                  <a:lnTo>
                    <a:pt x="17624" y="71462"/>
                  </a:lnTo>
                  <a:lnTo>
                    <a:pt x="0" y="103593"/>
                  </a:lnTo>
                  <a:lnTo>
                    <a:pt x="0" y="110363"/>
                  </a:lnTo>
                  <a:lnTo>
                    <a:pt x="6770" y="110363"/>
                  </a:lnTo>
                  <a:lnTo>
                    <a:pt x="9134" y="112190"/>
                  </a:lnTo>
                  <a:lnTo>
                    <a:pt x="11498" y="114017"/>
                  </a:lnTo>
                  <a:lnTo>
                    <a:pt x="14077" y="115629"/>
                  </a:lnTo>
                  <a:lnTo>
                    <a:pt x="16656" y="117241"/>
                  </a:lnTo>
                  <a:lnTo>
                    <a:pt x="19343" y="118638"/>
                  </a:lnTo>
                  <a:lnTo>
                    <a:pt x="22137" y="119927"/>
                  </a:lnTo>
                  <a:lnTo>
                    <a:pt x="24931" y="121002"/>
                  </a:lnTo>
                  <a:lnTo>
                    <a:pt x="27832" y="122076"/>
                  </a:lnTo>
                  <a:lnTo>
                    <a:pt x="27832" y="128739"/>
                  </a:lnTo>
                  <a:lnTo>
                    <a:pt x="64477" y="128739"/>
                  </a:lnTo>
                  <a:lnTo>
                    <a:pt x="64477" y="122076"/>
                  </a:lnTo>
                  <a:lnTo>
                    <a:pt x="67378" y="121002"/>
                  </a:lnTo>
                  <a:lnTo>
                    <a:pt x="70172" y="119927"/>
                  </a:lnTo>
                  <a:lnTo>
                    <a:pt x="72966" y="118638"/>
                  </a:lnTo>
                  <a:lnTo>
                    <a:pt x="75653" y="117241"/>
                  </a:lnTo>
                  <a:lnTo>
                    <a:pt x="78232" y="115629"/>
                  </a:lnTo>
                  <a:lnTo>
                    <a:pt x="80703" y="114017"/>
                  </a:lnTo>
                  <a:lnTo>
                    <a:pt x="83175" y="112190"/>
                  </a:lnTo>
                  <a:lnTo>
                    <a:pt x="85432" y="110363"/>
                  </a:lnTo>
                  <a:lnTo>
                    <a:pt x="92202" y="110363"/>
                  </a:lnTo>
                  <a:lnTo>
                    <a:pt x="92202" y="103593"/>
                  </a:lnTo>
                  <a:lnTo>
                    <a:pt x="54483" y="35785"/>
                  </a:lnTo>
                  <a:lnTo>
                    <a:pt x="56095" y="36322"/>
                  </a:lnTo>
                  <a:lnTo>
                    <a:pt x="57814" y="36752"/>
                  </a:lnTo>
                  <a:lnTo>
                    <a:pt x="59641" y="36967"/>
                  </a:lnTo>
                  <a:lnTo>
                    <a:pt x="61468" y="37074"/>
                  </a:lnTo>
                  <a:lnTo>
                    <a:pt x="63617" y="36967"/>
                  </a:lnTo>
                  <a:lnTo>
                    <a:pt x="65659" y="36752"/>
                  </a:lnTo>
                  <a:lnTo>
                    <a:pt x="67701" y="36322"/>
                  </a:lnTo>
                  <a:lnTo>
                    <a:pt x="69635" y="35677"/>
                  </a:lnTo>
                  <a:lnTo>
                    <a:pt x="71569" y="34925"/>
                  </a:lnTo>
                  <a:lnTo>
                    <a:pt x="73503" y="34173"/>
                  </a:lnTo>
                  <a:lnTo>
                    <a:pt x="75223" y="33098"/>
                  </a:lnTo>
                  <a:lnTo>
                    <a:pt x="77050" y="32131"/>
                  </a:lnTo>
                  <a:lnTo>
                    <a:pt x="78769" y="30949"/>
                  </a:lnTo>
                  <a:lnTo>
                    <a:pt x="80488" y="29660"/>
                  </a:lnTo>
                  <a:lnTo>
                    <a:pt x="83712" y="27080"/>
                  </a:lnTo>
                  <a:lnTo>
                    <a:pt x="86936" y="24286"/>
                  </a:lnTo>
                  <a:lnTo>
                    <a:pt x="89945" y="21600"/>
                  </a:lnTo>
                  <a:lnTo>
                    <a:pt x="93276" y="18591"/>
                  </a:lnTo>
                  <a:lnTo>
                    <a:pt x="94888" y="17194"/>
                  </a:lnTo>
                  <a:lnTo>
                    <a:pt x="96500" y="15904"/>
                  </a:lnTo>
                  <a:lnTo>
                    <a:pt x="98005" y="14722"/>
                  </a:lnTo>
                  <a:lnTo>
                    <a:pt x="99402" y="13755"/>
                  </a:lnTo>
                  <a:lnTo>
                    <a:pt x="100799" y="13003"/>
                  </a:lnTo>
                  <a:lnTo>
                    <a:pt x="102088" y="12573"/>
                  </a:lnTo>
                  <a:lnTo>
                    <a:pt x="104022" y="12251"/>
                  </a:lnTo>
                  <a:lnTo>
                    <a:pt x="105742" y="12143"/>
                  </a:lnTo>
                  <a:lnTo>
                    <a:pt x="107354" y="12251"/>
                  </a:lnTo>
                  <a:lnTo>
                    <a:pt x="108966" y="12466"/>
                  </a:lnTo>
                  <a:lnTo>
                    <a:pt x="110363" y="13003"/>
                  </a:lnTo>
                  <a:lnTo>
                    <a:pt x="111867" y="13648"/>
                  </a:lnTo>
                  <a:lnTo>
                    <a:pt x="114984" y="15367"/>
                  </a:lnTo>
                  <a:lnTo>
                    <a:pt x="118315" y="17087"/>
                  </a:lnTo>
                  <a:lnTo>
                    <a:pt x="120142" y="17946"/>
                  </a:lnTo>
                  <a:lnTo>
                    <a:pt x="122076" y="18806"/>
                  </a:lnTo>
                  <a:lnTo>
                    <a:pt x="122076" y="18591"/>
                  </a:lnTo>
                  <a:lnTo>
                    <a:pt x="121968" y="15260"/>
                  </a:lnTo>
                  <a:lnTo>
                    <a:pt x="121646" y="12573"/>
                  </a:lnTo>
                  <a:lnTo>
                    <a:pt x="121216" y="10102"/>
                  </a:lnTo>
                  <a:lnTo>
                    <a:pt x="120786" y="8060"/>
                  </a:lnTo>
                  <a:lnTo>
                    <a:pt x="120464" y="6233"/>
                  </a:lnTo>
                  <a:lnTo>
                    <a:pt x="120142" y="4406"/>
                  </a:lnTo>
                  <a:lnTo>
                    <a:pt x="118207" y="3331"/>
                  </a:lnTo>
                  <a:lnTo>
                    <a:pt x="116166" y="2364"/>
                  </a:lnTo>
                  <a:lnTo>
                    <a:pt x="113801" y="1397"/>
                  </a:lnTo>
                  <a:lnTo>
                    <a:pt x="112619" y="967"/>
                  </a:lnTo>
                  <a:lnTo>
                    <a:pt x="111437" y="645"/>
                  </a:lnTo>
                  <a:lnTo>
                    <a:pt x="110040" y="430"/>
                  </a:lnTo>
                  <a:lnTo>
                    <a:pt x="108751" y="215"/>
                  </a:lnTo>
                  <a:lnTo>
                    <a:pt x="1072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4049100" y="541700"/>
              <a:ext cx="3051900" cy="3218500"/>
            </a:xfrm>
            <a:custGeom>
              <a:avLst/>
              <a:gdLst/>
              <a:ahLst/>
              <a:cxnLst/>
              <a:rect l="l" t="t" r="r" b="b"/>
              <a:pathLst>
                <a:path w="122076" h="128740" extrusionOk="0">
                  <a:moveTo>
                    <a:pt x="76942" y="17624"/>
                  </a:moveTo>
                  <a:lnTo>
                    <a:pt x="77587" y="17839"/>
                  </a:lnTo>
                  <a:lnTo>
                    <a:pt x="78124" y="18161"/>
                  </a:lnTo>
                  <a:lnTo>
                    <a:pt x="78554" y="18484"/>
                  </a:lnTo>
                  <a:lnTo>
                    <a:pt x="78984" y="19021"/>
                  </a:lnTo>
                  <a:lnTo>
                    <a:pt x="79306" y="19558"/>
                  </a:lnTo>
                  <a:lnTo>
                    <a:pt x="79414" y="20095"/>
                  </a:lnTo>
                  <a:lnTo>
                    <a:pt x="79521" y="20740"/>
                  </a:lnTo>
                  <a:lnTo>
                    <a:pt x="79414" y="21600"/>
                  </a:lnTo>
                  <a:lnTo>
                    <a:pt x="79092" y="22352"/>
                  </a:lnTo>
                  <a:lnTo>
                    <a:pt x="78662" y="22997"/>
                  </a:lnTo>
                  <a:lnTo>
                    <a:pt x="78017" y="23534"/>
                  </a:lnTo>
                  <a:lnTo>
                    <a:pt x="77050" y="21815"/>
                  </a:lnTo>
                  <a:lnTo>
                    <a:pt x="76512" y="21707"/>
                  </a:lnTo>
                  <a:lnTo>
                    <a:pt x="75975" y="21707"/>
                  </a:lnTo>
                  <a:lnTo>
                    <a:pt x="75438" y="21922"/>
                  </a:lnTo>
                  <a:lnTo>
                    <a:pt x="75115" y="22352"/>
                  </a:lnTo>
                  <a:lnTo>
                    <a:pt x="74471" y="23427"/>
                  </a:lnTo>
                  <a:lnTo>
                    <a:pt x="73933" y="22889"/>
                  </a:lnTo>
                  <a:lnTo>
                    <a:pt x="73504" y="22245"/>
                  </a:lnTo>
                  <a:lnTo>
                    <a:pt x="73181" y="21600"/>
                  </a:lnTo>
                  <a:lnTo>
                    <a:pt x="73181" y="20740"/>
                  </a:lnTo>
                  <a:lnTo>
                    <a:pt x="73181" y="20095"/>
                  </a:lnTo>
                  <a:lnTo>
                    <a:pt x="73396" y="19558"/>
                  </a:lnTo>
                  <a:lnTo>
                    <a:pt x="73718" y="19021"/>
                  </a:lnTo>
                  <a:lnTo>
                    <a:pt x="74041" y="18484"/>
                  </a:lnTo>
                  <a:lnTo>
                    <a:pt x="74578" y="18161"/>
                  </a:lnTo>
                  <a:lnTo>
                    <a:pt x="75115" y="17839"/>
                  </a:lnTo>
                  <a:lnTo>
                    <a:pt x="75653" y="17624"/>
                  </a:lnTo>
                  <a:close/>
                  <a:moveTo>
                    <a:pt x="77372" y="29122"/>
                  </a:moveTo>
                  <a:lnTo>
                    <a:pt x="118852" y="103593"/>
                  </a:lnTo>
                  <a:lnTo>
                    <a:pt x="32991" y="103593"/>
                  </a:lnTo>
                  <a:lnTo>
                    <a:pt x="72107" y="33421"/>
                  </a:lnTo>
                  <a:lnTo>
                    <a:pt x="73611" y="32346"/>
                  </a:lnTo>
                  <a:lnTo>
                    <a:pt x="75008" y="31271"/>
                  </a:lnTo>
                  <a:lnTo>
                    <a:pt x="76190" y="30197"/>
                  </a:lnTo>
                  <a:lnTo>
                    <a:pt x="77372" y="29122"/>
                  </a:lnTo>
                  <a:close/>
                  <a:moveTo>
                    <a:pt x="14830" y="0"/>
                  </a:moveTo>
                  <a:lnTo>
                    <a:pt x="13325" y="215"/>
                  </a:lnTo>
                  <a:lnTo>
                    <a:pt x="12036" y="430"/>
                  </a:lnTo>
                  <a:lnTo>
                    <a:pt x="10639" y="645"/>
                  </a:lnTo>
                  <a:lnTo>
                    <a:pt x="9457" y="967"/>
                  </a:lnTo>
                  <a:lnTo>
                    <a:pt x="8275" y="1397"/>
                  </a:lnTo>
                  <a:lnTo>
                    <a:pt x="6018" y="2364"/>
                  </a:lnTo>
                  <a:lnTo>
                    <a:pt x="3869" y="3331"/>
                  </a:lnTo>
                  <a:lnTo>
                    <a:pt x="1934" y="4406"/>
                  </a:lnTo>
                  <a:lnTo>
                    <a:pt x="1612" y="6233"/>
                  </a:lnTo>
                  <a:lnTo>
                    <a:pt x="1290" y="8060"/>
                  </a:lnTo>
                  <a:lnTo>
                    <a:pt x="860" y="10102"/>
                  </a:lnTo>
                  <a:lnTo>
                    <a:pt x="430" y="12573"/>
                  </a:lnTo>
                  <a:lnTo>
                    <a:pt x="108" y="15260"/>
                  </a:lnTo>
                  <a:lnTo>
                    <a:pt x="0" y="18591"/>
                  </a:lnTo>
                  <a:lnTo>
                    <a:pt x="0" y="18806"/>
                  </a:lnTo>
                  <a:lnTo>
                    <a:pt x="1934" y="17946"/>
                  </a:lnTo>
                  <a:lnTo>
                    <a:pt x="3761" y="17087"/>
                  </a:lnTo>
                  <a:lnTo>
                    <a:pt x="7092" y="15367"/>
                  </a:lnTo>
                  <a:lnTo>
                    <a:pt x="10209" y="13648"/>
                  </a:lnTo>
                  <a:lnTo>
                    <a:pt x="11713" y="13003"/>
                  </a:lnTo>
                  <a:lnTo>
                    <a:pt x="13110" y="12466"/>
                  </a:lnTo>
                  <a:lnTo>
                    <a:pt x="14722" y="12251"/>
                  </a:lnTo>
                  <a:lnTo>
                    <a:pt x="16334" y="12143"/>
                  </a:lnTo>
                  <a:lnTo>
                    <a:pt x="18054" y="12251"/>
                  </a:lnTo>
                  <a:lnTo>
                    <a:pt x="19988" y="12573"/>
                  </a:lnTo>
                  <a:lnTo>
                    <a:pt x="21277" y="13003"/>
                  </a:lnTo>
                  <a:lnTo>
                    <a:pt x="22674" y="13755"/>
                  </a:lnTo>
                  <a:lnTo>
                    <a:pt x="24071" y="14722"/>
                  </a:lnTo>
                  <a:lnTo>
                    <a:pt x="25576" y="15904"/>
                  </a:lnTo>
                  <a:lnTo>
                    <a:pt x="27188" y="17194"/>
                  </a:lnTo>
                  <a:lnTo>
                    <a:pt x="28800" y="18591"/>
                  </a:lnTo>
                  <a:lnTo>
                    <a:pt x="32131" y="21600"/>
                  </a:lnTo>
                  <a:lnTo>
                    <a:pt x="35140" y="24286"/>
                  </a:lnTo>
                  <a:lnTo>
                    <a:pt x="38364" y="27080"/>
                  </a:lnTo>
                  <a:lnTo>
                    <a:pt x="41588" y="29660"/>
                  </a:lnTo>
                  <a:lnTo>
                    <a:pt x="43307" y="30949"/>
                  </a:lnTo>
                  <a:lnTo>
                    <a:pt x="45026" y="32131"/>
                  </a:lnTo>
                  <a:lnTo>
                    <a:pt x="46853" y="33098"/>
                  </a:lnTo>
                  <a:lnTo>
                    <a:pt x="48573" y="34173"/>
                  </a:lnTo>
                  <a:lnTo>
                    <a:pt x="50507" y="34925"/>
                  </a:lnTo>
                  <a:lnTo>
                    <a:pt x="52441" y="35677"/>
                  </a:lnTo>
                  <a:lnTo>
                    <a:pt x="54375" y="36322"/>
                  </a:lnTo>
                  <a:lnTo>
                    <a:pt x="56417" y="36752"/>
                  </a:lnTo>
                  <a:lnTo>
                    <a:pt x="58459" y="36967"/>
                  </a:lnTo>
                  <a:lnTo>
                    <a:pt x="60608" y="37074"/>
                  </a:lnTo>
                  <a:lnTo>
                    <a:pt x="62435" y="36967"/>
                  </a:lnTo>
                  <a:lnTo>
                    <a:pt x="64262" y="36752"/>
                  </a:lnTo>
                  <a:lnTo>
                    <a:pt x="65981" y="36322"/>
                  </a:lnTo>
                  <a:lnTo>
                    <a:pt x="67593" y="35785"/>
                  </a:lnTo>
                  <a:lnTo>
                    <a:pt x="29874" y="103593"/>
                  </a:lnTo>
                  <a:lnTo>
                    <a:pt x="29874" y="110363"/>
                  </a:lnTo>
                  <a:lnTo>
                    <a:pt x="36644" y="110363"/>
                  </a:lnTo>
                  <a:lnTo>
                    <a:pt x="38901" y="112190"/>
                  </a:lnTo>
                  <a:lnTo>
                    <a:pt x="41373" y="114017"/>
                  </a:lnTo>
                  <a:lnTo>
                    <a:pt x="43844" y="115629"/>
                  </a:lnTo>
                  <a:lnTo>
                    <a:pt x="46423" y="117241"/>
                  </a:lnTo>
                  <a:lnTo>
                    <a:pt x="49110" y="118638"/>
                  </a:lnTo>
                  <a:lnTo>
                    <a:pt x="51904" y="119927"/>
                  </a:lnTo>
                  <a:lnTo>
                    <a:pt x="54698" y="121002"/>
                  </a:lnTo>
                  <a:lnTo>
                    <a:pt x="57599" y="122076"/>
                  </a:lnTo>
                  <a:lnTo>
                    <a:pt x="57599" y="128739"/>
                  </a:lnTo>
                  <a:lnTo>
                    <a:pt x="94244" y="128739"/>
                  </a:lnTo>
                  <a:lnTo>
                    <a:pt x="94244" y="122076"/>
                  </a:lnTo>
                  <a:lnTo>
                    <a:pt x="97145" y="121002"/>
                  </a:lnTo>
                  <a:lnTo>
                    <a:pt x="99939" y="119927"/>
                  </a:lnTo>
                  <a:lnTo>
                    <a:pt x="102733" y="118638"/>
                  </a:lnTo>
                  <a:lnTo>
                    <a:pt x="105420" y="117241"/>
                  </a:lnTo>
                  <a:lnTo>
                    <a:pt x="107999" y="115629"/>
                  </a:lnTo>
                  <a:lnTo>
                    <a:pt x="110578" y="114017"/>
                  </a:lnTo>
                  <a:lnTo>
                    <a:pt x="112942" y="112190"/>
                  </a:lnTo>
                  <a:lnTo>
                    <a:pt x="115306" y="110363"/>
                  </a:lnTo>
                  <a:lnTo>
                    <a:pt x="122076" y="110363"/>
                  </a:lnTo>
                  <a:lnTo>
                    <a:pt x="122076" y="103593"/>
                  </a:lnTo>
                  <a:lnTo>
                    <a:pt x="104452" y="71462"/>
                  </a:lnTo>
                  <a:lnTo>
                    <a:pt x="90375" y="45779"/>
                  </a:lnTo>
                  <a:lnTo>
                    <a:pt x="79629" y="26436"/>
                  </a:lnTo>
                  <a:lnTo>
                    <a:pt x="80811" y="24931"/>
                  </a:lnTo>
                  <a:lnTo>
                    <a:pt x="81456" y="24072"/>
                  </a:lnTo>
                  <a:lnTo>
                    <a:pt x="81993" y="22889"/>
                  </a:lnTo>
                  <a:lnTo>
                    <a:pt x="82315" y="21815"/>
                  </a:lnTo>
                  <a:lnTo>
                    <a:pt x="82315" y="20633"/>
                  </a:lnTo>
                  <a:lnTo>
                    <a:pt x="82208" y="19451"/>
                  </a:lnTo>
                  <a:lnTo>
                    <a:pt x="81886" y="18376"/>
                  </a:lnTo>
                  <a:lnTo>
                    <a:pt x="81241" y="17301"/>
                  </a:lnTo>
                  <a:lnTo>
                    <a:pt x="80489" y="16442"/>
                  </a:lnTo>
                  <a:lnTo>
                    <a:pt x="79521" y="15690"/>
                  </a:lnTo>
                  <a:lnTo>
                    <a:pt x="78447" y="15152"/>
                  </a:lnTo>
                  <a:lnTo>
                    <a:pt x="77372" y="14830"/>
                  </a:lnTo>
                  <a:lnTo>
                    <a:pt x="76190" y="14722"/>
                  </a:lnTo>
                  <a:lnTo>
                    <a:pt x="75008" y="14830"/>
                  </a:lnTo>
                  <a:lnTo>
                    <a:pt x="73933" y="15260"/>
                  </a:lnTo>
                  <a:lnTo>
                    <a:pt x="72859" y="15797"/>
                  </a:lnTo>
                  <a:lnTo>
                    <a:pt x="71999" y="16549"/>
                  </a:lnTo>
                  <a:lnTo>
                    <a:pt x="71247" y="17516"/>
                  </a:lnTo>
                  <a:lnTo>
                    <a:pt x="70602" y="18376"/>
                  </a:lnTo>
                  <a:lnTo>
                    <a:pt x="69635" y="19558"/>
                  </a:lnTo>
                  <a:lnTo>
                    <a:pt x="68560" y="20740"/>
                  </a:lnTo>
                  <a:lnTo>
                    <a:pt x="67163" y="22030"/>
                  </a:lnTo>
                  <a:lnTo>
                    <a:pt x="65659" y="23212"/>
                  </a:lnTo>
                  <a:lnTo>
                    <a:pt x="64907" y="23642"/>
                  </a:lnTo>
                  <a:lnTo>
                    <a:pt x="64047" y="24072"/>
                  </a:lnTo>
                  <a:lnTo>
                    <a:pt x="63187" y="24501"/>
                  </a:lnTo>
                  <a:lnTo>
                    <a:pt x="62328" y="24824"/>
                  </a:lnTo>
                  <a:lnTo>
                    <a:pt x="61468" y="24931"/>
                  </a:lnTo>
                  <a:lnTo>
                    <a:pt x="60608" y="25039"/>
                  </a:lnTo>
                  <a:lnTo>
                    <a:pt x="59319" y="24931"/>
                  </a:lnTo>
                  <a:lnTo>
                    <a:pt x="58029" y="24716"/>
                  </a:lnTo>
                  <a:lnTo>
                    <a:pt x="56740" y="24394"/>
                  </a:lnTo>
                  <a:lnTo>
                    <a:pt x="55450" y="23964"/>
                  </a:lnTo>
                  <a:lnTo>
                    <a:pt x="54161" y="23427"/>
                  </a:lnTo>
                  <a:lnTo>
                    <a:pt x="52978" y="22675"/>
                  </a:lnTo>
                  <a:lnTo>
                    <a:pt x="51689" y="21922"/>
                  </a:lnTo>
                  <a:lnTo>
                    <a:pt x="50399" y="21170"/>
                  </a:lnTo>
                  <a:lnTo>
                    <a:pt x="47820" y="19236"/>
                  </a:lnTo>
                  <a:lnTo>
                    <a:pt x="45349" y="17194"/>
                  </a:lnTo>
                  <a:lnTo>
                    <a:pt x="42770" y="14937"/>
                  </a:lnTo>
                  <a:lnTo>
                    <a:pt x="40298" y="12681"/>
                  </a:lnTo>
                  <a:lnTo>
                    <a:pt x="36000" y="8812"/>
                  </a:lnTo>
                  <a:lnTo>
                    <a:pt x="33958" y="6985"/>
                  </a:lnTo>
                  <a:lnTo>
                    <a:pt x="31809" y="5373"/>
                  </a:lnTo>
                  <a:lnTo>
                    <a:pt x="29659" y="3869"/>
                  </a:lnTo>
                  <a:lnTo>
                    <a:pt x="27403" y="2579"/>
                  </a:lnTo>
                  <a:lnTo>
                    <a:pt x="26328" y="2042"/>
                  </a:lnTo>
                  <a:lnTo>
                    <a:pt x="25253" y="1612"/>
                  </a:lnTo>
                  <a:lnTo>
                    <a:pt x="24071" y="1182"/>
                  </a:lnTo>
                  <a:lnTo>
                    <a:pt x="22997" y="860"/>
                  </a:lnTo>
                  <a:lnTo>
                    <a:pt x="21170" y="430"/>
                  </a:lnTo>
                  <a:lnTo>
                    <a:pt x="19451" y="215"/>
                  </a:lnTo>
                  <a:lnTo>
                    <a:pt x="17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5"/>
          <p:cNvSpPr txBox="1">
            <a:spLocks noGrp="1"/>
          </p:cNvSpPr>
          <p:nvPr>
            <p:ph type="title"/>
          </p:nvPr>
        </p:nvSpPr>
        <p:spPr>
          <a:xfrm>
            <a:off x="2096700" y="669775"/>
            <a:ext cx="6687600" cy="393600"/>
          </a:xfrm>
          <a:prstGeom prst="rect">
            <a:avLst/>
          </a:prstGeom>
        </p:spPr>
        <p:txBody>
          <a:bodyPr spcFirstLastPara="1" wrap="square" lIns="0" tIns="0" rIns="0" bIns="0"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1" name="Google Shape;41;p5"/>
          <p:cNvSpPr txBox="1">
            <a:spLocks noGrp="1"/>
          </p:cNvSpPr>
          <p:nvPr>
            <p:ph type="body" idx="1"/>
          </p:nvPr>
        </p:nvSpPr>
        <p:spPr>
          <a:xfrm>
            <a:off x="2096700" y="1173950"/>
            <a:ext cx="6687600" cy="3249900"/>
          </a:xfrm>
          <a:prstGeom prst="rect">
            <a:avLst/>
          </a:prstGeom>
        </p:spPr>
        <p:txBody>
          <a:bodyPr spcFirstLastPara="1" wrap="square" lIns="0" tIns="0" rIns="0" bIns="0" anchor="t" anchorCtr="0">
            <a:noAutofit/>
          </a:bodyPr>
          <a:lstStyle>
            <a:lvl1pPr marL="457200" lvl="0" indent="-393700">
              <a:spcBef>
                <a:spcPts val="600"/>
              </a:spcBef>
              <a:spcAft>
                <a:spcPts val="0"/>
              </a:spcAft>
              <a:buSzPts val="2600"/>
              <a:buChar char="◈"/>
              <a:defRPr/>
            </a:lvl1pPr>
            <a:lvl2pPr marL="914400" lvl="1" indent="-393700">
              <a:spcBef>
                <a:spcPts val="0"/>
              </a:spcBef>
              <a:spcAft>
                <a:spcPts val="0"/>
              </a:spcAft>
              <a:buSzPts val="2600"/>
              <a:buChar char="⬩"/>
              <a:defRPr/>
            </a:lvl2pPr>
            <a:lvl3pPr marL="1371600" lvl="2" indent="-393700">
              <a:spcBef>
                <a:spcPts val="0"/>
              </a:spcBef>
              <a:spcAft>
                <a:spcPts val="0"/>
              </a:spcAft>
              <a:buSzPts val="2600"/>
              <a:buChar char="⬩"/>
              <a:defRPr/>
            </a:lvl3pPr>
            <a:lvl4pPr marL="1828800" lvl="3" indent="-393700">
              <a:spcBef>
                <a:spcPts val="0"/>
              </a:spcBef>
              <a:spcAft>
                <a:spcPts val="0"/>
              </a:spcAft>
              <a:buSzPts val="2600"/>
              <a:buChar char="⬩"/>
              <a:defRPr/>
            </a:lvl4pPr>
            <a:lvl5pPr marL="2286000" lvl="4" indent="-393700">
              <a:spcBef>
                <a:spcPts val="0"/>
              </a:spcBef>
              <a:spcAft>
                <a:spcPts val="0"/>
              </a:spcAft>
              <a:buSzPts val="2600"/>
              <a:buChar char="⬩"/>
              <a:defRPr/>
            </a:lvl5pPr>
            <a:lvl6pPr marL="2743200" lvl="5" indent="-393700">
              <a:spcBef>
                <a:spcPts val="0"/>
              </a:spcBef>
              <a:spcAft>
                <a:spcPts val="0"/>
              </a:spcAft>
              <a:buSzPts val="2600"/>
              <a:buChar char="⬩"/>
              <a:defRPr/>
            </a:lvl6pPr>
            <a:lvl7pPr marL="3200400" lvl="6" indent="-393700">
              <a:spcBef>
                <a:spcPts val="0"/>
              </a:spcBef>
              <a:spcAft>
                <a:spcPts val="0"/>
              </a:spcAft>
              <a:buSzPts val="2600"/>
              <a:buChar char="⬩"/>
              <a:defRPr/>
            </a:lvl7pPr>
            <a:lvl8pPr marL="3657600" lvl="7" indent="-393700">
              <a:spcBef>
                <a:spcPts val="0"/>
              </a:spcBef>
              <a:spcAft>
                <a:spcPts val="0"/>
              </a:spcAft>
              <a:buSzPts val="2600"/>
              <a:buChar char="⬩"/>
              <a:defRPr/>
            </a:lvl8pPr>
            <a:lvl9pPr marL="4114800" lvl="8" indent="-393700">
              <a:spcBef>
                <a:spcPts val="0"/>
              </a:spcBef>
              <a:spcAft>
                <a:spcPts val="0"/>
              </a:spcAft>
              <a:buSzPts val="2600"/>
              <a:buChar char="⬩"/>
              <a:defRPr/>
            </a:lvl9pPr>
          </a:lstStyle>
          <a:p>
            <a:endParaRPr/>
          </a:p>
        </p:txBody>
      </p:sp>
      <p:sp>
        <p:nvSpPr>
          <p:cNvPr id="42" name="Google Shape;42;p5"/>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4"/>
        <p:cNvGrpSpPr/>
        <p:nvPr/>
      </p:nvGrpSpPr>
      <p:grpSpPr>
        <a:xfrm>
          <a:off x="0" y="0"/>
          <a:ext cx="0" cy="0"/>
          <a:chOff x="0" y="0"/>
          <a:chExt cx="0" cy="0"/>
        </a:xfrm>
      </p:grpSpPr>
      <p:sp>
        <p:nvSpPr>
          <p:cNvPr id="85" name="Google Shape;85;p9"/>
          <p:cNvSpPr/>
          <p:nvPr/>
        </p:nvSpPr>
        <p:spPr>
          <a:xfrm>
            <a:off x="359700" y="359700"/>
            <a:ext cx="8424600" cy="44241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9"/>
          <p:cNvSpPr txBox="1">
            <a:spLocks noGrp="1"/>
          </p:cNvSpPr>
          <p:nvPr>
            <p:ph type="body" idx="1"/>
          </p:nvPr>
        </p:nvSpPr>
        <p:spPr>
          <a:xfrm>
            <a:off x="457200" y="4352375"/>
            <a:ext cx="8229600" cy="359700"/>
          </a:xfrm>
          <a:prstGeom prst="rect">
            <a:avLst/>
          </a:prstGeom>
        </p:spPr>
        <p:txBody>
          <a:bodyPr spcFirstLastPara="1" wrap="square" lIns="0" tIns="0" rIns="0" bIns="0" anchor="ctr" anchorCtr="0">
            <a:noAutofit/>
          </a:bodyPr>
          <a:lstStyle>
            <a:lvl1pPr marL="457200" lvl="0" indent="-228600" algn="ctr">
              <a:spcBef>
                <a:spcPts val="360"/>
              </a:spcBef>
              <a:spcAft>
                <a:spcPts val="0"/>
              </a:spcAft>
              <a:buSzPts val="1200"/>
              <a:buNone/>
              <a:defRPr sz="1200" i="1"/>
            </a:lvl1pPr>
          </a:lstStyle>
          <a:p>
            <a:endParaRPr/>
          </a:p>
        </p:txBody>
      </p:sp>
      <p:sp>
        <p:nvSpPr>
          <p:cNvPr id="87" name="Google Shape;87;p9"/>
          <p:cNvSpPr/>
          <p:nvPr/>
        </p:nvSpPr>
        <p:spPr>
          <a:xfrm rot="-5400000">
            <a:off x="3934600" y="-555"/>
            <a:ext cx="1274700" cy="7647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9"/>
          <p:cNvGrpSpPr/>
          <p:nvPr/>
        </p:nvGrpSpPr>
        <p:grpSpPr>
          <a:xfrm>
            <a:off x="4306578" y="179988"/>
            <a:ext cx="530509" cy="403908"/>
            <a:chOff x="519000" y="238125"/>
            <a:chExt cx="6582000" cy="5238750"/>
          </a:xfrm>
        </p:grpSpPr>
        <p:sp>
          <p:nvSpPr>
            <p:cNvPr id="89" name="Google Shape;89;p9"/>
            <p:cNvSpPr/>
            <p:nvPr/>
          </p:nvSpPr>
          <p:spPr>
            <a:xfrm>
              <a:off x="2928800" y="4770300"/>
              <a:ext cx="1762400" cy="306300"/>
            </a:xfrm>
            <a:custGeom>
              <a:avLst/>
              <a:gdLst/>
              <a:ahLst/>
              <a:cxnLst/>
              <a:rect l="l" t="t" r="r" b="b"/>
              <a:pathLst>
                <a:path w="70496" h="12252" extrusionOk="0">
                  <a:moveTo>
                    <a:pt x="6233" y="1"/>
                  </a:moveTo>
                  <a:lnTo>
                    <a:pt x="5051" y="108"/>
                  </a:lnTo>
                  <a:lnTo>
                    <a:pt x="3869" y="430"/>
                  </a:lnTo>
                  <a:lnTo>
                    <a:pt x="2902" y="968"/>
                  </a:lnTo>
                  <a:lnTo>
                    <a:pt x="1935" y="1720"/>
                  </a:lnTo>
                  <a:lnTo>
                    <a:pt x="1183" y="2580"/>
                  </a:lnTo>
                  <a:lnTo>
                    <a:pt x="538" y="3547"/>
                  </a:lnTo>
                  <a:lnTo>
                    <a:pt x="108" y="4621"/>
                  </a:lnTo>
                  <a:lnTo>
                    <a:pt x="1" y="5911"/>
                  </a:lnTo>
                  <a:lnTo>
                    <a:pt x="1" y="6556"/>
                  </a:lnTo>
                  <a:lnTo>
                    <a:pt x="1" y="7201"/>
                  </a:lnTo>
                  <a:lnTo>
                    <a:pt x="216" y="7738"/>
                  </a:lnTo>
                  <a:lnTo>
                    <a:pt x="323" y="8383"/>
                  </a:lnTo>
                  <a:lnTo>
                    <a:pt x="860" y="9457"/>
                  </a:lnTo>
                  <a:lnTo>
                    <a:pt x="1613" y="10424"/>
                  </a:lnTo>
                  <a:lnTo>
                    <a:pt x="2580" y="11177"/>
                  </a:lnTo>
                  <a:lnTo>
                    <a:pt x="3654" y="11821"/>
                  </a:lnTo>
                  <a:lnTo>
                    <a:pt x="4836" y="12144"/>
                  </a:lnTo>
                  <a:lnTo>
                    <a:pt x="5481" y="12251"/>
                  </a:lnTo>
                  <a:lnTo>
                    <a:pt x="65015" y="12251"/>
                  </a:lnTo>
                  <a:lnTo>
                    <a:pt x="65660" y="12144"/>
                  </a:lnTo>
                  <a:lnTo>
                    <a:pt x="66842" y="11821"/>
                  </a:lnTo>
                  <a:lnTo>
                    <a:pt x="67916" y="11177"/>
                  </a:lnTo>
                  <a:lnTo>
                    <a:pt x="68883" y="10424"/>
                  </a:lnTo>
                  <a:lnTo>
                    <a:pt x="69636" y="9457"/>
                  </a:lnTo>
                  <a:lnTo>
                    <a:pt x="70173" y="8383"/>
                  </a:lnTo>
                  <a:lnTo>
                    <a:pt x="70280" y="7738"/>
                  </a:lnTo>
                  <a:lnTo>
                    <a:pt x="70495" y="7201"/>
                  </a:lnTo>
                  <a:lnTo>
                    <a:pt x="70495" y="6556"/>
                  </a:lnTo>
                  <a:lnTo>
                    <a:pt x="70495" y="5911"/>
                  </a:lnTo>
                  <a:lnTo>
                    <a:pt x="70388" y="4621"/>
                  </a:lnTo>
                  <a:lnTo>
                    <a:pt x="69958" y="3547"/>
                  </a:lnTo>
                  <a:lnTo>
                    <a:pt x="69313" y="2580"/>
                  </a:lnTo>
                  <a:lnTo>
                    <a:pt x="68561" y="1720"/>
                  </a:lnTo>
                  <a:lnTo>
                    <a:pt x="67594" y="968"/>
                  </a:lnTo>
                  <a:lnTo>
                    <a:pt x="66627" y="430"/>
                  </a:lnTo>
                  <a:lnTo>
                    <a:pt x="65445" y="108"/>
                  </a:lnTo>
                  <a:lnTo>
                    <a:pt x="642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9"/>
            <p:cNvSpPr/>
            <p:nvPr/>
          </p:nvSpPr>
          <p:spPr>
            <a:xfrm>
              <a:off x="2190000" y="5170600"/>
              <a:ext cx="3240000" cy="306275"/>
            </a:xfrm>
            <a:custGeom>
              <a:avLst/>
              <a:gdLst/>
              <a:ahLst/>
              <a:cxnLst/>
              <a:rect l="l" t="t" r="r" b="b"/>
              <a:pathLst>
                <a:path w="129600" h="12251" extrusionOk="0">
                  <a:moveTo>
                    <a:pt x="6126" y="0"/>
                  </a:moveTo>
                  <a:lnTo>
                    <a:pt x="4944" y="108"/>
                  </a:lnTo>
                  <a:lnTo>
                    <a:pt x="3762" y="430"/>
                  </a:lnTo>
                  <a:lnTo>
                    <a:pt x="2687" y="1075"/>
                  </a:lnTo>
                  <a:lnTo>
                    <a:pt x="1828" y="1827"/>
                  </a:lnTo>
                  <a:lnTo>
                    <a:pt x="1075" y="2687"/>
                  </a:lnTo>
                  <a:lnTo>
                    <a:pt x="538" y="3762"/>
                  </a:lnTo>
                  <a:lnTo>
                    <a:pt x="108" y="4836"/>
                  </a:lnTo>
                  <a:lnTo>
                    <a:pt x="1" y="6126"/>
                  </a:lnTo>
                  <a:lnTo>
                    <a:pt x="108" y="7308"/>
                  </a:lnTo>
                  <a:lnTo>
                    <a:pt x="538" y="8490"/>
                  </a:lnTo>
                  <a:lnTo>
                    <a:pt x="1075" y="9564"/>
                  </a:lnTo>
                  <a:lnTo>
                    <a:pt x="1828" y="10424"/>
                  </a:lnTo>
                  <a:lnTo>
                    <a:pt x="2687" y="11176"/>
                  </a:lnTo>
                  <a:lnTo>
                    <a:pt x="3762" y="11821"/>
                  </a:lnTo>
                  <a:lnTo>
                    <a:pt x="4944" y="12144"/>
                  </a:lnTo>
                  <a:lnTo>
                    <a:pt x="6126" y="12251"/>
                  </a:lnTo>
                  <a:lnTo>
                    <a:pt x="123474" y="12251"/>
                  </a:lnTo>
                  <a:lnTo>
                    <a:pt x="124656" y="12144"/>
                  </a:lnTo>
                  <a:lnTo>
                    <a:pt x="125838" y="11821"/>
                  </a:lnTo>
                  <a:lnTo>
                    <a:pt x="126913" y="11176"/>
                  </a:lnTo>
                  <a:lnTo>
                    <a:pt x="127772" y="10424"/>
                  </a:lnTo>
                  <a:lnTo>
                    <a:pt x="128525" y="9564"/>
                  </a:lnTo>
                  <a:lnTo>
                    <a:pt x="129062" y="8490"/>
                  </a:lnTo>
                  <a:lnTo>
                    <a:pt x="129492" y="7308"/>
                  </a:lnTo>
                  <a:lnTo>
                    <a:pt x="129599" y="6126"/>
                  </a:lnTo>
                  <a:lnTo>
                    <a:pt x="129492" y="4836"/>
                  </a:lnTo>
                  <a:lnTo>
                    <a:pt x="129062" y="3762"/>
                  </a:lnTo>
                  <a:lnTo>
                    <a:pt x="128525" y="2687"/>
                  </a:lnTo>
                  <a:lnTo>
                    <a:pt x="127772" y="1827"/>
                  </a:lnTo>
                  <a:lnTo>
                    <a:pt x="126913" y="1075"/>
                  </a:lnTo>
                  <a:lnTo>
                    <a:pt x="125838" y="430"/>
                  </a:lnTo>
                  <a:lnTo>
                    <a:pt x="124656" y="108"/>
                  </a:lnTo>
                  <a:lnTo>
                    <a:pt x="123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9"/>
            <p:cNvSpPr/>
            <p:nvPr/>
          </p:nvSpPr>
          <p:spPr>
            <a:xfrm>
              <a:off x="3264625" y="238125"/>
              <a:ext cx="1090750" cy="4456975"/>
            </a:xfrm>
            <a:custGeom>
              <a:avLst/>
              <a:gdLst/>
              <a:ahLst/>
              <a:cxnLst/>
              <a:rect l="l" t="t" r="r" b="b"/>
              <a:pathLst>
                <a:path w="43630" h="178279" extrusionOk="0">
                  <a:moveTo>
                    <a:pt x="21815" y="23534"/>
                  </a:moveTo>
                  <a:lnTo>
                    <a:pt x="22460" y="23642"/>
                  </a:lnTo>
                  <a:lnTo>
                    <a:pt x="22997" y="23749"/>
                  </a:lnTo>
                  <a:lnTo>
                    <a:pt x="23534" y="24071"/>
                  </a:lnTo>
                  <a:lnTo>
                    <a:pt x="23964" y="24394"/>
                  </a:lnTo>
                  <a:lnTo>
                    <a:pt x="24287" y="24931"/>
                  </a:lnTo>
                  <a:lnTo>
                    <a:pt x="24609" y="25361"/>
                  </a:lnTo>
                  <a:lnTo>
                    <a:pt x="24824" y="26006"/>
                  </a:lnTo>
                  <a:lnTo>
                    <a:pt x="24824" y="26543"/>
                  </a:lnTo>
                  <a:lnTo>
                    <a:pt x="24824" y="27188"/>
                  </a:lnTo>
                  <a:lnTo>
                    <a:pt x="24609" y="27725"/>
                  </a:lnTo>
                  <a:lnTo>
                    <a:pt x="24287" y="28262"/>
                  </a:lnTo>
                  <a:lnTo>
                    <a:pt x="23964" y="28692"/>
                  </a:lnTo>
                  <a:lnTo>
                    <a:pt x="23534" y="29122"/>
                  </a:lnTo>
                  <a:lnTo>
                    <a:pt x="22997" y="29337"/>
                  </a:lnTo>
                  <a:lnTo>
                    <a:pt x="22460" y="29552"/>
                  </a:lnTo>
                  <a:lnTo>
                    <a:pt x="21170" y="29552"/>
                  </a:lnTo>
                  <a:lnTo>
                    <a:pt x="20633" y="29337"/>
                  </a:lnTo>
                  <a:lnTo>
                    <a:pt x="20096" y="29122"/>
                  </a:lnTo>
                  <a:lnTo>
                    <a:pt x="19666" y="28692"/>
                  </a:lnTo>
                  <a:lnTo>
                    <a:pt x="19343" y="28262"/>
                  </a:lnTo>
                  <a:lnTo>
                    <a:pt x="19021" y="27725"/>
                  </a:lnTo>
                  <a:lnTo>
                    <a:pt x="18806" y="27188"/>
                  </a:lnTo>
                  <a:lnTo>
                    <a:pt x="18806" y="26543"/>
                  </a:lnTo>
                  <a:lnTo>
                    <a:pt x="18806" y="26006"/>
                  </a:lnTo>
                  <a:lnTo>
                    <a:pt x="19021" y="25361"/>
                  </a:lnTo>
                  <a:lnTo>
                    <a:pt x="19343" y="24931"/>
                  </a:lnTo>
                  <a:lnTo>
                    <a:pt x="19666" y="24394"/>
                  </a:lnTo>
                  <a:lnTo>
                    <a:pt x="20096" y="24071"/>
                  </a:lnTo>
                  <a:lnTo>
                    <a:pt x="20633" y="23749"/>
                  </a:lnTo>
                  <a:lnTo>
                    <a:pt x="21170" y="23642"/>
                  </a:lnTo>
                  <a:lnTo>
                    <a:pt x="21815" y="23534"/>
                  </a:lnTo>
                  <a:close/>
                  <a:moveTo>
                    <a:pt x="21385" y="0"/>
                  </a:moveTo>
                  <a:lnTo>
                    <a:pt x="21063" y="215"/>
                  </a:lnTo>
                  <a:lnTo>
                    <a:pt x="20740" y="430"/>
                  </a:lnTo>
                  <a:lnTo>
                    <a:pt x="20418" y="752"/>
                  </a:lnTo>
                  <a:lnTo>
                    <a:pt x="15152" y="9672"/>
                  </a:lnTo>
                  <a:lnTo>
                    <a:pt x="14615" y="10746"/>
                  </a:lnTo>
                  <a:lnTo>
                    <a:pt x="14185" y="11821"/>
                  </a:lnTo>
                  <a:lnTo>
                    <a:pt x="13863" y="12895"/>
                  </a:lnTo>
                  <a:lnTo>
                    <a:pt x="13648" y="13863"/>
                  </a:lnTo>
                  <a:lnTo>
                    <a:pt x="13648" y="14830"/>
                  </a:lnTo>
                  <a:lnTo>
                    <a:pt x="13755" y="15797"/>
                  </a:lnTo>
                  <a:lnTo>
                    <a:pt x="14078" y="17946"/>
                  </a:lnTo>
                  <a:lnTo>
                    <a:pt x="14508" y="20418"/>
                  </a:lnTo>
                  <a:lnTo>
                    <a:pt x="15045" y="23212"/>
                  </a:lnTo>
                  <a:lnTo>
                    <a:pt x="15367" y="24824"/>
                  </a:lnTo>
                  <a:lnTo>
                    <a:pt x="15475" y="26543"/>
                  </a:lnTo>
                  <a:lnTo>
                    <a:pt x="15582" y="28585"/>
                  </a:lnTo>
                  <a:lnTo>
                    <a:pt x="15690" y="30734"/>
                  </a:lnTo>
                  <a:lnTo>
                    <a:pt x="15690" y="59964"/>
                  </a:lnTo>
                  <a:lnTo>
                    <a:pt x="14400" y="60071"/>
                  </a:lnTo>
                  <a:lnTo>
                    <a:pt x="13326" y="60393"/>
                  </a:lnTo>
                  <a:lnTo>
                    <a:pt x="12251" y="61038"/>
                  </a:lnTo>
                  <a:lnTo>
                    <a:pt x="11284" y="61683"/>
                  </a:lnTo>
                  <a:lnTo>
                    <a:pt x="10532" y="62650"/>
                  </a:lnTo>
                  <a:lnTo>
                    <a:pt x="9994" y="63725"/>
                  </a:lnTo>
                  <a:lnTo>
                    <a:pt x="9672" y="64799"/>
                  </a:lnTo>
                  <a:lnTo>
                    <a:pt x="9564" y="66089"/>
                  </a:lnTo>
                  <a:lnTo>
                    <a:pt x="9672" y="67271"/>
                  </a:lnTo>
                  <a:lnTo>
                    <a:pt x="9994" y="68453"/>
                  </a:lnTo>
                  <a:lnTo>
                    <a:pt x="10532" y="69528"/>
                  </a:lnTo>
                  <a:lnTo>
                    <a:pt x="11284" y="70387"/>
                  </a:lnTo>
                  <a:lnTo>
                    <a:pt x="12251" y="71140"/>
                  </a:lnTo>
                  <a:lnTo>
                    <a:pt x="13326" y="71784"/>
                  </a:lnTo>
                  <a:lnTo>
                    <a:pt x="14400" y="72107"/>
                  </a:lnTo>
                  <a:lnTo>
                    <a:pt x="15690" y="72214"/>
                  </a:lnTo>
                  <a:lnTo>
                    <a:pt x="15690" y="164739"/>
                  </a:lnTo>
                  <a:lnTo>
                    <a:pt x="15690" y="165276"/>
                  </a:lnTo>
                  <a:lnTo>
                    <a:pt x="15475" y="166458"/>
                  </a:lnTo>
                  <a:lnTo>
                    <a:pt x="15260" y="167210"/>
                  </a:lnTo>
                  <a:lnTo>
                    <a:pt x="14937" y="168070"/>
                  </a:lnTo>
                  <a:lnTo>
                    <a:pt x="14400" y="169037"/>
                  </a:lnTo>
                  <a:lnTo>
                    <a:pt x="13863" y="170004"/>
                  </a:lnTo>
                  <a:lnTo>
                    <a:pt x="13111" y="170971"/>
                  </a:lnTo>
                  <a:lnTo>
                    <a:pt x="12143" y="171938"/>
                  </a:lnTo>
                  <a:lnTo>
                    <a:pt x="10961" y="172906"/>
                  </a:lnTo>
                  <a:lnTo>
                    <a:pt x="9672" y="173658"/>
                  </a:lnTo>
                  <a:lnTo>
                    <a:pt x="7953" y="174303"/>
                  </a:lnTo>
                  <a:lnTo>
                    <a:pt x="6126" y="174840"/>
                  </a:lnTo>
                  <a:lnTo>
                    <a:pt x="3976" y="175162"/>
                  </a:lnTo>
                  <a:lnTo>
                    <a:pt x="1397" y="175270"/>
                  </a:lnTo>
                  <a:lnTo>
                    <a:pt x="860" y="175377"/>
                  </a:lnTo>
                  <a:lnTo>
                    <a:pt x="430" y="175377"/>
                  </a:lnTo>
                  <a:lnTo>
                    <a:pt x="215" y="175592"/>
                  </a:lnTo>
                  <a:lnTo>
                    <a:pt x="0" y="175807"/>
                  </a:lnTo>
                  <a:lnTo>
                    <a:pt x="0" y="176022"/>
                  </a:lnTo>
                  <a:lnTo>
                    <a:pt x="0" y="176237"/>
                  </a:lnTo>
                  <a:lnTo>
                    <a:pt x="215" y="176774"/>
                  </a:lnTo>
                  <a:lnTo>
                    <a:pt x="538" y="177312"/>
                  </a:lnTo>
                  <a:lnTo>
                    <a:pt x="968" y="177849"/>
                  </a:lnTo>
                  <a:lnTo>
                    <a:pt x="1397" y="178279"/>
                  </a:lnTo>
                  <a:lnTo>
                    <a:pt x="42233" y="178279"/>
                  </a:lnTo>
                  <a:lnTo>
                    <a:pt x="42662" y="177849"/>
                  </a:lnTo>
                  <a:lnTo>
                    <a:pt x="43092" y="177312"/>
                  </a:lnTo>
                  <a:lnTo>
                    <a:pt x="43415" y="176774"/>
                  </a:lnTo>
                  <a:lnTo>
                    <a:pt x="43630" y="176237"/>
                  </a:lnTo>
                  <a:lnTo>
                    <a:pt x="43630" y="176022"/>
                  </a:lnTo>
                  <a:lnTo>
                    <a:pt x="43630" y="175807"/>
                  </a:lnTo>
                  <a:lnTo>
                    <a:pt x="43415" y="175592"/>
                  </a:lnTo>
                  <a:lnTo>
                    <a:pt x="43200" y="175377"/>
                  </a:lnTo>
                  <a:lnTo>
                    <a:pt x="42770" y="175377"/>
                  </a:lnTo>
                  <a:lnTo>
                    <a:pt x="42233" y="175270"/>
                  </a:lnTo>
                  <a:lnTo>
                    <a:pt x="39654" y="175162"/>
                  </a:lnTo>
                  <a:lnTo>
                    <a:pt x="37504" y="174840"/>
                  </a:lnTo>
                  <a:lnTo>
                    <a:pt x="35678" y="174303"/>
                  </a:lnTo>
                  <a:lnTo>
                    <a:pt x="33958" y="173658"/>
                  </a:lnTo>
                  <a:lnTo>
                    <a:pt x="32669" y="172906"/>
                  </a:lnTo>
                  <a:lnTo>
                    <a:pt x="31487" y="171938"/>
                  </a:lnTo>
                  <a:lnTo>
                    <a:pt x="30519" y="170971"/>
                  </a:lnTo>
                  <a:lnTo>
                    <a:pt x="29767" y="170004"/>
                  </a:lnTo>
                  <a:lnTo>
                    <a:pt x="29230" y="169037"/>
                  </a:lnTo>
                  <a:lnTo>
                    <a:pt x="28693" y="168070"/>
                  </a:lnTo>
                  <a:lnTo>
                    <a:pt x="28370" y="167210"/>
                  </a:lnTo>
                  <a:lnTo>
                    <a:pt x="28155" y="166458"/>
                  </a:lnTo>
                  <a:lnTo>
                    <a:pt x="27940" y="165276"/>
                  </a:lnTo>
                  <a:lnTo>
                    <a:pt x="27940" y="164739"/>
                  </a:lnTo>
                  <a:lnTo>
                    <a:pt x="27940" y="72214"/>
                  </a:lnTo>
                  <a:lnTo>
                    <a:pt x="29230" y="72107"/>
                  </a:lnTo>
                  <a:lnTo>
                    <a:pt x="30304" y="71784"/>
                  </a:lnTo>
                  <a:lnTo>
                    <a:pt x="31379" y="71140"/>
                  </a:lnTo>
                  <a:lnTo>
                    <a:pt x="32346" y="70387"/>
                  </a:lnTo>
                  <a:lnTo>
                    <a:pt x="33098" y="69528"/>
                  </a:lnTo>
                  <a:lnTo>
                    <a:pt x="33636" y="68453"/>
                  </a:lnTo>
                  <a:lnTo>
                    <a:pt x="33958" y="67271"/>
                  </a:lnTo>
                  <a:lnTo>
                    <a:pt x="34066" y="66089"/>
                  </a:lnTo>
                  <a:lnTo>
                    <a:pt x="33958" y="64799"/>
                  </a:lnTo>
                  <a:lnTo>
                    <a:pt x="33636" y="63725"/>
                  </a:lnTo>
                  <a:lnTo>
                    <a:pt x="33098" y="62650"/>
                  </a:lnTo>
                  <a:lnTo>
                    <a:pt x="32346" y="61683"/>
                  </a:lnTo>
                  <a:lnTo>
                    <a:pt x="31379" y="61038"/>
                  </a:lnTo>
                  <a:lnTo>
                    <a:pt x="30304" y="60393"/>
                  </a:lnTo>
                  <a:lnTo>
                    <a:pt x="29230" y="60071"/>
                  </a:lnTo>
                  <a:lnTo>
                    <a:pt x="27940" y="59964"/>
                  </a:lnTo>
                  <a:lnTo>
                    <a:pt x="27940" y="30734"/>
                  </a:lnTo>
                  <a:lnTo>
                    <a:pt x="28048" y="28585"/>
                  </a:lnTo>
                  <a:lnTo>
                    <a:pt x="28155" y="26543"/>
                  </a:lnTo>
                  <a:lnTo>
                    <a:pt x="28263" y="24824"/>
                  </a:lnTo>
                  <a:lnTo>
                    <a:pt x="28585" y="23212"/>
                  </a:lnTo>
                  <a:lnTo>
                    <a:pt x="29122" y="20418"/>
                  </a:lnTo>
                  <a:lnTo>
                    <a:pt x="29552" y="17946"/>
                  </a:lnTo>
                  <a:lnTo>
                    <a:pt x="29875" y="15797"/>
                  </a:lnTo>
                  <a:lnTo>
                    <a:pt x="29982" y="14830"/>
                  </a:lnTo>
                  <a:lnTo>
                    <a:pt x="29982" y="13863"/>
                  </a:lnTo>
                  <a:lnTo>
                    <a:pt x="29767" y="12895"/>
                  </a:lnTo>
                  <a:lnTo>
                    <a:pt x="29445" y="11821"/>
                  </a:lnTo>
                  <a:lnTo>
                    <a:pt x="29015" y="10746"/>
                  </a:lnTo>
                  <a:lnTo>
                    <a:pt x="28478" y="9672"/>
                  </a:lnTo>
                  <a:lnTo>
                    <a:pt x="23212" y="752"/>
                  </a:lnTo>
                  <a:lnTo>
                    <a:pt x="22890" y="430"/>
                  </a:lnTo>
                  <a:lnTo>
                    <a:pt x="22567" y="215"/>
                  </a:lnTo>
                  <a:lnTo>
                    <a:pt x="222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9"/>
            <p:cNvSpPr/>
            <p:nvPr/>
          </p:nvSpPr>
          <p:spPr>
            <a:xfrm>
              <a:off x="519000" y="541700"/>
              <a:ext cx="3051900" cy="3218500"/>
            </a:xfrm>
            <a:custGeom>
              <a:avLst/>
              <a:gdLst/>
              <a:ahLst/>
              <a:cxnLst/>
              <a:rect l="l" t="t" r="r" b="b"/>
              <a:pathLst>
                <a:path w="122076" h="128740" extrusionOk="0">
                  <a:moveTo>
                    <a:pt x="46423" y="17624"/>
                  </a:moveTo>
                  <a:lnTo>
                    <a:pt x="46961" y="17839"/>
                  </a:lnTo>
                  <a:lnTo>
                    <a:pt x="47498" y="18161"/>
                  </a:lnTo>
                  <a:lnTo>
                    <a:pt x="48035" y="18484"/>
                  </a:lnTo>
                  <a:lnTo>
                    <a:pt x="48358" y="19021"/>
                  </a:lnTo>
                  <a:lnTo>
                    <a:pt x="48680" y="19558"/>
                  </a:lnTo>
                  <a:lnTo>
                    <a:pt x="48895" y="20095"/>
                  </a:lnTo>
                  <a:lnTo>
                    <a:pt x="48895" y="20740"/>
                  </a:lnTo>
                  <a:lnTo>
                    <a:pt x="48895" y="21600"/>
                  </a:lnTo>
                  <a:lnTo>
                    <a:pt x="48572" y="22245"/>
                  </a:lnTo>
                  <a:lnTo>
                    <a:pt x="48143" y="22889"/>
                  </a:lnTo>
                  <a:lnTo>
                    <a:pt x="47605" y="23427"/>
                  </a:lnTo>
                  <a:lnTo>
                    <a:pt x="46961" y="22352"/>
                  </a:lnTo>
                  <a:lnTo>
                    <a:pt x="46638" y="21922"/>
                  </a:lnTo>
                  <a:lnTo>
                    <a:pt x="46101" y="21707"/>
                  </a:lnTo>
                  <a:lnTo>
                    <a:pt x="45564" y="21707"/>
                  </a:lnTo>
                  <a:lnTo>
                    <a:pt x="45026" y="21815"/>
                  </a:lnTo>
                  <a:lnTo>
                    <a:pt x="44059" y="23534"/>
                  </a:lnTo>
                  <a:lnTo>
                    <a:pt x="43414" y="22997"/>
                  </a:lnTo>
                  <a:lnTo>
                    <a:pt x="42984" y="22352"/>
                  </a:lnTo>
                  <a:lnTo>
                    <a:pt x="42662" y="21600"/>
                  </a:lnTo>
                  <a:lnTo>
                    <a:pt x="42555" y="20740"/>
                  </a:lnTo>
                  <a:lnTo>
                    <a:pt x="42662" y="20095"/>
                  </a:lnTo>
                  <a:lnTo>
                    <a:pt x="42770" y="19558"/>
                  </a:lnTo>
                  <a:lnTo>
                    <a:pt x="43092" y="19021"/>
                  </a:lnTo>
                  <a:lnTo>
                    <a:pt x="43522" y="18484"/>
                  </a:lnTo>
                  <a:lnTo>
                    <a:pt x="43952" y="18161"/>
                  </a:lnTo>
                  <a:lnTo>
                    <a:pt x="44489" y="17839"/>
                  </a:lnTo>
                  <a:lnTo>
                    <a:pt x="45134" y="17624"/>
                  </a:lnTo>
                  <a:close/>
                  <a:moveTo>
                    <a:pt x="44704" y="29122"/>
                  </a:moveTo>
                  <a:lnTo>
                    <a:pt x="45886" y="30197"/>
                  </a:lnTo>
                  <a:lnTo>
                    <a:pt x="47068" y="31271"/>
                  </a:lnTo>
                  <a:lnTo>
                    <a:pt x="48465" y="32346"/>
                  </a:lnTo>
                  <a:lnTo>
                    <a:pt x="49969" y="33421"/>
                  </a:lnTo>
                  <a:lnTo>
                    <a:pt x="89085" y="103593"/>
                  </a:lnTo>
                  <a:lnTo>
                    <a:pt x="3224" y="103593"/>
                  </a:lnTo>
                  <a:lnTo>
                    <a:pt x="44704" y="29122"/>
                  </a:lnTo>
                  <a:close/>
                  <a:moveTo>
                    <a:pt x="104237" y="0"/>
                  </a:moveTo>
                  <a:lnTo>
                    <a:pt x="102625" y="215"/>
                  </a:lnTo>
                  <a:lnTo>
                    <a:pt x="100906" y="430"/>
                  </a:lnTo>
                  <a:lnTo>
                    <a:pt x="99079" y="860"/>
                  </a:lnTo>
                  <a:lnTo>
                    <a:pt x="98005" y="1182"/>
                  </a:lnTo>
                  <a:lnTo>
                    <a:pt x="96823" y="1612"/>
                  </a:lnTo>
                  <a:lnTo>
                    <a:pt x="95748" y="2042"/>
                  </a:lnTo>
                  <a:lnTo>
                    <a:pt x="94673" y="2579"/>
                  </a:lnTo>
                  <a:lnTo>
                    <a:pt x="92417" y="3869"/>
                  </a:lnTo>
                  <a:lnTo>
                    <a:pt x="90267" y="5373"/>
                  </a:lnTo>
                  <a:lnTo>
                    <a:pt x="88118" y="6985"/>
                  </a:lnTo>
                  <a:lnTo>
                    <a:pt x="86076" y="8812"/>
                  </a:lnTo>
                  <a:lnTo>
                    <a:pt x="81778" y="12681"/>
                  </a:lnTo>
                  <a:lnTo>
                    <a:pt x="79306" y="14937"/>
                  </a:lnTo>
                  <a:lnTo>
                    <a:pt x="76727" y="17194"/>
                  </a:lnTo>
                  <a:lnTo>
                    <a:pt x="74256" y="19236"/>
                  </a:lnTo>
                  <a:lnTo>
                    <a:pt x="71677" y="21170"/>
                  </a:lnTo>
                  <a:lnTo>
                    <a:pt x="70387" y="21922"/>
                  </a:lnTo>
                  <a:lnTo>
                    <a:pt x="69098" y="22675"/>
                  </a:lnTo>
                  <a:lnTo>
                    <a:pt x="67915" y="23427"/>
                  </a:lnTo>
                  <a:lnTo>
                    <a:pt x="66626" y="23964"/>
                  </a:lnTo>
                  <a:lnTo>
                    <a:pt x="65336" y="24394"/>
                  </a:lnTo>
                  <a:lnTo>
                    <a:pt x="64047" y="24716"/>
                  </a:lnTo>
                  <a:lnTo>
                    <a:pt x="62757" y="24931"/>
                  </a:lnTo>
                  <a:lnTo>
                    <a:pt x="61468" y="25039"/>
                  </a:lnTo>
                  <a:lnTo>
                    <a:pt x="60608" y="24931"/>
                  </a:lnTo>
                  <a:lnTo>
                    <a:pt x="59748" y="24824"/>
                  </a:lnTo>
                  <a:lnTo>
                    <a:pt x="58889" y="24501"/>
                  </a:lnTo>
                  <a:lnTo>
                    <a:pt x="58029" y="24072"/>
                  </a:lnTo>
                  <a:lnTo>
                    <a:pt x="57169" y="23642"/>
                  </a:lnTo>
                  <a:lnTo>
                    <a:pt x="56417" y="23212"/>
                  </a:lnTo>
                  <a:lnTo>
                    <a:pt x="54913" y="22030"/>
                  </a:lnTo>
                  <a:lnTo>
                    <a:pt x="53516" y="20740"/>
                  </a:lnTo>
                  <a:lnTo>
                    <a:pt x="52441" y="19558"/>
                  </a:lnTo>
                  <a:lnTo>
                    <a:pt x="51474" y="18376"/>
                  </a:lnTo>
                  <a:lnTo>
                    <a:pt x="50829" y="17516"/>
                  </a:lnTo>
                  <a:lnTo>
                    <a:pt x="50077" y="16549"/>
                  </a:lnTo>
                  <a:lnTo>
                    <a:pt x="49217" y="15797"/>
                  </a:lnTo>
                  <a:lnTo>
                    <a:pt x="48143" y="15260"/>
                  </a:lnTo>
                  <a:lnTo>
                    <a:pt x="47068" y="14830"/>
                  </a:lnTo>
                  <a:lnTo>
                    <a:pt x="45886" y="14722"/>
                  </a:lnTo>
                  <a:lnTo>
                    <a:pt x="44704" y="14830"/>
                  </a:lnTo>
                  <a:lnTo>
                    <a:pt x="43629" y="15152"/>
                  </a:lnTo>
                  <a:lnTo>
                    <a:pt x="42555" y="15690"/>
                  </a:lnTo>
                  <a:lnTo>
                    <a:pt x="41587" y="16442"/>
                  </a:lnTo>
                  <a:lnTo>
                    <a:pt x="40835" y="17301"/>
                  </a:lnTo>
                  <a:lnTo>
                    <a:pt x="40190" y="18376"/>
                  </a:lnTo>
                  <a:lnTo>
                    <a:pt x="39868" y="19451"/>
                  </a:lnTo>
                  <a:lnTo>
                    <a:pt x="39761" y="20633"/>
                  </a:lnTo>
                  <a:lnTo>
                    <a:pt x="39761" y="21815"/>
                  </a:lnTo>
                  <a:lnTo>
                    <a:pt x="40083" y="22889"/>
                  </a:lnTo>
                  <a:lnTo>
                    <a:pt x="40620" y="24072"/>
                  </a:lnTo>
                  <a:lnTo>
                    <a:pt x="41265" y="24931"/>
                  </a:lnTo>
                  <a:lnTo>
                    <a:pt x="42447" y="26436"/>
                  </a:lnTo>
                  <a:lnTo>
                    <a:pt x="31701" y="45779"/>
                  </a:lnTo>
                  <a:lnTo>
                    <a:pt x="17624" y="71462"/>
                  </a:lnTo>
                  <a:lnTo>
                    <a:pt x="0" y="103593"/>
                  </a:lnTo>
                  <a:lnTo>
                    <a:pt x="0" y="110363"/>
                  </a:lnTo>
                  <a:lnTo>
                    <a:pt x="6770" y="110363"/>
                  </a:lnTo>
                  <a:lnTo>
                    <a:pt x="9134" y="112190"/>
                  </a:lnTo>
                  <a:lnTo>
                    <a:pt x="11498" y="114017"/>
                  </a:lnTo>
                  <a:lnTo>
                    <a:pt x="14077" y="115629"/>
                  </a:lnTo>
                  <a:lnTo>
                    <a:pt x="16656" y="117241"/>
                  </a:lnTo>
                  <a:lnTo>
                    <a:pt x="19343" y="118638"/>
                  </a:lnTo>
                  <a:lnTo>
                    <a:pt x="22137" y="119927"/>
                  </a:lnTo>
                  <a:lnTo>
                    <a:pt x="24931" y="121002"/>
                  </a:lnTo>
                  <a:lnTo>
                    <a:pt x="27832" y="122076"/>
                  </a:lnTo>
                  <a:lnTo>
                    <a:pt x="27832" y="128739"/>
                  </a:lnTo>
                  <a:lnTo>
                    <a:pt x="64477" y="128739"/>
                  </a:lnTo>
                  <a:lnTo>
                    <a:pt x="64477" y="122076"/>
                  </a:lnTo>
                  <a:lnTo>
                    <a:pt x="67378" y="121002"/>
                  </a:lnTo>
                  <a:lnTo>
                    <a:pt x="70172" y="119927"/>
                  </a:lnTo>
                  <a:lnTo>
                    <a:pt x="72966" y="118638"/>
                  </a:lnTo>
                  <a:lnTo>
                    <a:pt x="75653" y="117241"/>
                  </a:lnTo>
                  <a:lnTo>
                    <a:pt x="78232" y="115629"/>
                  </a:lnTo>
                  <a:lnTo>
                    <a:pt x="80703" y="114017"/>
                  </a:lnTo>
                  <a:lnTo>
                    <a:pt x="83175" y="112190"/>
                  </a:lnTo>
                  <a:lnTo>
                    <a:pt x="85432" y="110363"/>
                  </a:lnTo>
                  <a:lnTo>
                    <a:pt x="92202" y="110363"/>
                  </a:lnTo>
                  <a:lnTo>
                    <a:pt x="92202" y="103593"/>
                  </a:lnTo>
                  <a:lnTo>
                    <a:pt x="54483" y="35785"/>
                  </a:lnTo>
                  <a:lnTo>
                    <a:pt x="56095" y="36322"/>
                  </a:lnTo>
                  <a:lnTo>
                    <a:pt x="57814" y="36752"/>
                  </a:lnTo>
                  <a:lnTo>
                    <a:pt x="59641" y="36967"/>
                  </a:lnTo>
                  <a:lnTo>
                    <a:pt x="61468" y="37074"/>
                  </a:lnTo>
                  <a:lnTo>
                    <a:pt x="63617" y="36967"/>
                  </a:lnTo>
                  <a:lnTo>
                    <a:pt x="65659" y="36752"/>
                  </a:lnTo>
                  <a:lnTo>
                    <a:pt x="67701" y="36322"/>
                  </a:lnTo>
                  <a:lnTo>
                    <a:pt x="69635" y="35677"/>
                  </a:lnTo>
                  <a:lnTo>
                    <a:pt x="71569" y="34925"/>
                  </a:lnTo>
                  <a:lnTo>
                    <a:pt x="73503" y="34173"/>
                  </a:lnTo>
                  <a:lnTo>
                    <a:pt x="75223" y="33098"/>
                  </a:lnTo>
                  <a:lnTo>
                    <a:pt x="77050" y="32131"/>
                  </a:lnTo>
                  <a:lnTo>
                    <a:pt x="78769" y="30949"/>
                  </a:lnTo>
                  <a:lnTo>
                    <a:pt x="80488" y="29660"/>
                  </a:lnTo>
                  <a:lnTo>
                    <a:pt x="83712" y="27080"/>
                  </a:lnTo>
                  <a:lnTo>
                    <a:pt x="86936" y="24286"/>
                  </a:lnTo>
                  <a:lnTo>
                    <a:pt x="89945" y="21600"/>
                  </a:lnTo>
                  <a:lnTo>
                    <a:pt x="93276" y="18591"/>
                  </a:lnTo>
                  <a:lnTo>
                    <a:pt x="94888" y="17194"/>
                  </a:lnTo>
                  <a:lnTo>
                    <a:pt x="96500" y="15904"/>
                  </a:lnTo>
                  <a:lnTo>
                    <a:pt x="98005" y="14722"/>
                  </a:lnTo>
                  <a:lnTo>
                    <a:pt x="99402" y="13755"/>
                  </a:lnTo>
                  <a:lnTo>
                    <a:pt x="100799" y="13003"/>
                  </a:lnTo>
                  <a:lnTo>
                    <a:pt x="102088" y="12573"/>
                  </a:lnTo>
                  <a:lnTo>
                    <a:pt x="104022" y="12251"/>
                  </a:lnTo>
                  <a:lnTo>
                    <a:pt x="105742" y="12143"/>
                  </a:lnTo>
                  <a:lnTo>
                    <a:pt x="107354" y="12251"/>
                  </a:lnTo>
                  <a:lnTo>
                    <a:pt x="108966" y="12466"/>
                  </a:lnTo>
                  <a:lnTo>
                    <a:pt x="110363" y="13003"/>
                  </a:lnTo>
                  <a:lnTo>
                    <a:pt x="111867" y="13648"/>
                  </a:lnTo>
                  <a:lnTo>
                    <a:pt x="114984" y="15367"/>
                  </a:lnTo>
                  <a:lnTo>
                    <a:pt x="118315" y="17087"/>
                  </a:lnTo>
                  <a:lnTo>
                    <a:pt x="120142" y="17946"/>
                  </a:lnTo>
                  <a:lnTo>
                    <a:pt x="122076" y="18806"/>
                  </a:lnTo>
                  <a:lnTo>
                    <a:pt x="122076" y="18591"/>
                  </a:lnTo>
                  <a:lnTo>
                    <a:pt x="121968" y="15260"/>
                  </a:lnTo>
                  <a:lnTo>
                    <a:pt x="121646" y="12573"/>
                  </a:lnTo>
                  <a:lnTo>
                    <a:pt x="121216" y="10102"/>
                  </a:lnTo>
                  <a:lnTo>
                    <a:pt x="120786" y="8060"/>
                  </a:lnTo>
                  <a:lnTo>
                    <a:pt x="120464" y="6233"/>
                  </a:lnTo>
                  <a:lnTo>
                    <a:pt x="120142" y="4406"/>
                  </a:lnTo>
                  <a:lnTo>
                    <a:pt x="118207" y="3331"/>
                  </a:lnTo>
                  <a:lnTo>
                    <a:pt x="116166" y="2364"/>
                  </a:lnTo>
                  <a:lnTo>
                    <a:pt x="113801" y="1397"/>
                  </a:lnTo>
                  <a:lnTo>
                    <a:pt x="112619" y="967"/>
                  </a:lnTo>
                  <a:lnTo>
                    <a:pt x="111437" y="645"/>
                  </a:lnTo>
                  <a:lnTo>
                    <a:pt x="110040" y="430"/>
                  </a:lnTo>
                  <a:lnTo>
                    <a:pt x="108751" y="215"/>
                  </a:lnTo>
                  <a:lnTo>
                    <a:pt x="1072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9"/>
            <p:cNvSpPr/>
            <p:nvPr/>
          </p:nvSpPr>
          <p:spPr>
            <a:xfrm>
              <a:off x="4049100" y="541700"/>
              <a:ext cx="3051900" cy="3218500"/>
            </a:xfrm>
            <a:custGeom>
              <a:avLst/>
              <a:gdLst/>
              <a:ahLst/>
              <a:cxnLst/>
              <a:rect l="l" t="t" r="r" b="b"/>
              <a:pathLst>
                <a:path w="122076" h="128740" extrusionOk="0">
                  <a:moveTo>
                    <a:pt x="76942" y="17624"/>
                  </a:moveTo>
                  <a:lnTo>
                    <a:pt x="77587" y="17839"/>
                  </a:lnTo>
                  <a:lnTo>
                    <a:pt x="78124" y="18161"/>
                  </a:lnTo>
                  <a:lnTo>
                    <a:pt x="78554" y="18484"/>
                  </a:lnTo>
                  <a:lnTo>
                    <a:pt x="78984" y="19021"/>
                  </a:lnTo>
                  <a:lnTo>
                    <a:pt x="79306" y="19558"/>
                  </a:lnTo>
                  <a:lnTo>
                    <a:pt x="79414" y="20095"/>
                  </a:lnTo>
                  <a:lnTo>
                    <a:pt x="79521" y="20740"/>
                  </a:lnTo>
                  <a:lnTo>
                    <a:pt x="79414" y="21600"/>
                  </a:lnTo>
                  <a:lnTo>
                    <a:pt x="79092" y="22352"/>
                  </a:lnTo>
                  <a:lnTo>
                    <a:pt x="78662" y="22997"/>
                  </a:lnTo>
                  <a:lnTo>
                    <a:pt x="78017" y="23534"/>
                  </a:lnTo>
                  <a:lnTo>
                    <a:pt x="77050" y="21815"/>
                  </a:lnTo>
                  <a:lnTo>
                    <a:pt x="76512" y="21707"/>
                  </a:lnTo>
                  <a:lnTo>
                    <a:pt x="75975" y="21707"/>
                  </a:lnTo>
                  <a:lnTo>
                    <a:pt x="75438" y="21922"/>
                  </a:lnTo>
                  <a:lnTo>
                    <a:pt x="75115" y="22352"/>
                  </a:lnTo>
                  <a:lnTo>
                    <a:pt x="74471" y="23427"/>
                  </a:lnTo>
                  <a:lnTo>
                    <a:pt x="73933" y="22889"/>
                  </a:lnTo>
                  <a:lnTo>
                    <a:pt x="73504" y="22245"/>
                  </a:lnTo>
                  <a:lnTo>
                    <a:pt x="73181" y="21600"/>
                  </a:lnTo>
                  <a:lnTo>
                    <a:pt x="73181" y="20740"/>
                  </a:lnTo>
                  <a:lnTo>
                    <a:pt x="73181" y="20095"/>
                  </a:lnTo>
                  <a:lnTo>
                    <a:pt x="73396" y="19558"/>
                  </a:lnTo>
                  <a:lnTo>
                    <a:pt x="73718" y="19021"/>
                  </a:lnTo>
                  <a:lnTo>
                    <a:pt x="74041" y="18484"/>
                  </a:lnTo>
                  <a:lnTo>
                    <a:pt x="74578" y="18161"/>
                  </a:lnTo>
                  <a:lnTo>
                    <a:pt x="75115" y="17839"/>
                  </a:lnTo>
                  <a:lnTo>
                    <a:pt x="75653" y="17624"/>
                  </a:lnTo>
                  <a:close/>
                  <a:moveTo>
                    <a:pt x="77372" y="29122"/>
                  </a:moveTo>
                  <a:lnTo>
                    <a:pt x="118852" y="103593"/>
                  </a:lnTo>
                  <a:lnTo>
                    <a:pt x="32991" y="103593"/>
                  </a:lnTo>
                  <a:lnTo>
                    <a:pt x="72107" y="33421"/>
                  </a:lnTo>
                  <a:lnTo>
                    <a:pt x="73611" y="32346"/>
                  </a:lnTo>
                  <a:lnTo>
                    <a:pt x="75008" y="31271"/>
                  </a:lnTo>
                  <a:lnTo>
                    <a:pt x="76190" y="30197"/>
                  </a:lnTo>
                  <a:lnTo>
                    <a:pt x="77372" y="29122"/>
                  </a:lnTo>
                  <a:close/>
                  <a:moveTo>
                    <a:pt x="14830" y="0"/>
                  </a:moveTo>
                  <a:lnTo>
                    <a:pt x="13325" y="215"/>
                  </a:lnTo>
                  <a:lnTo>
                    <a:pt x="12036" y="430"/>
                  </a:lnTo>
                  <a:lnTo>
                    <a:pt x="10639" y="645"/>
                  </a:lnTo>
                  <a:lnTo>
                    <a:pt x="9457" y="967"/>
                  </a:lnTo>
                  <a:lnTo>
                    <a:pt x="8275" y="1397"/>
                  </a:lnTo>
                  <a:lnTo>
                    <a:pt x="6018" y="2364"/>
                  </a:lnTo>
                  <a:lnTo>
                    <a:pt x="3869" y="3331"/>
                  </a:lnTo>
                  <a:lnTo>
                    <a:pt x="1934" y="4406"/>
                  </a:lnTo>
                  <a:lnTo>
                    <a:pt x="1612" y="6233"/>
                  </a:lnTo>
                  <a:lnTo>
                    <a:pt x="1290" y="8060"/>
                  </a:lnTo>
                  <a:lnTo>
                    <a:pt x="860" y="10102"/>
                  </a:lnTo>
                  <a:lnTo>
                    <a:pt x="430" y="12573"/>
                  </a:lnTo>
                  <a:lnTo>
                    <a:pt x="108" y="15260"/>
                  </a:lnTo>
                  <a:lnTo>
                    <a:pt x="0" y="18591"/>
                  </a:lnTo>
                  <a:lnTo>
                    <a:pt x="0" y="18806"/>
                  </a:lnTo>
                  <a:lnTo>
                    <a:pt x="1934" y="17946"/>
                  </a:lnTo>
                  <a:lnTo>
                    <a:pt x="3761" y="17087"/>
                  </a:lnTo>
                  <a:lnTo>
                    <a:pt x="7092" y="15367"/>
                  </a:lnTo>
                  <a:lnTo>
                    <a:pt x="10209" y="13648"/>
                  </a:lnTo>
                  <a:lnTo>
                    <a:pt x="11713" y="13003"/>
                  </a:lnTo>
                  <a:lnTo>
                    <a:pt x="13110" y="12466"/>
                  </a:lnTo>
                  <a:lnTo>
                    <a:pt x="14722" y="12251"/>
                  </a:lnTo>
                  <a:lnTo>
                    <a:pt x="16334" y="12143"/>
                  </a:lnTo>
                  <a:lnTo>
                    <a:pt x="18054" y="12251"/>
                  </a:lnTo>
                  <a:lnTo>
                    <a:pt x="19988" y="12573"/>
                  </a:lnTo>
                  <a:lnTo>
                    <a:pt x="21277" y="13003"/>
                  </a:lnTo>
                  <a:lnTo>
                    <a:pt x="22674" y="13755"/>
                  </a:lnTo>
                  <a:lnTo>
                    <a:pt x="24071" y="14722"/>
                  </a:lnTo>
                  <a:lnTo>
                    <a:pt x="25576" y="15904"/>
                  </a:lnTo>
                  <a:lnTo>
                    <a:pt x="27188" y="17194"/>
                  </a:lnTo>
                  <a:lnTo>
                    <a:pt x="28800" y="18591"/>
                  </a:lnTo>
                  <a:lnTo>
                    <a:pt x="32131" y="21600"/>
                  </a:lnTo>
                  <a:lnTo>
                    <a:pt x="35140" y="24286"/>
                  </a:lnTo>
                  <a:lnTo>
                    <a:pt x="38364" y="27080"/>
                  </a:lnTo>
                  <a:lnTo>
                    <a:pt x="41588" y="29660"/>
                  </a:lnTo>
                  <a:lnTo>
                    <a:pt x="43307" y="30949"/>
                  </a:lnTo>
                  <a:lnTo>
                    <a:pt x="45026" y="32131"/>
                  </a:lnTo>
                  <a:lnTo>
                    <a:pt x="46853" y="33098"/>
                  </a:lnTo>
                  <a:lnTo>
                    <a:pt x="48573" y="34173"/>
                  </a:lnTo>
                  <a:lnTo>
                    <a:pt x="50507" y="34925"/>
                  </a:lnTo>
                  <a:lnTo>
                    <a:pt x="52441" y="35677"/>
                  </a:lnTo>
                  <a:lnTo>
                    <a:pt x="54375" y="36322"/>
                  </a:lnTo>
                  <a:lnTo>
                    <a:pt x="56417" y="36752"/>
                  </a:lnTo>
                  <a:lnTo>
                    <a:pt x="58459" y="36967"/>
                  </a:lnTo>
                  <a:lnTo>
                    <a:pt x="60608" y="37074"/>
                  </a:lnTo>
                  <a:lnTo>
                    <a:pt x="62435" y="36967"/>
                  </a:lnTo>
                  <a:lnTo>
                    <a:pt x="64262" y="36752"/>
                  </a:lnTo>
                  <a:lnTo>
                    <a:pt x="65981" y="36322"/>
                  </a:lnTo>
                  <a:lnTo>
                    <a:pt x="67593" y="35785"/>
                  </a:lnTo>
                  <a:lnTo>
                    <a:pt x="29874" y="103593"/>
                  </a:lnTo>
                  <a:lnTo>
                    <a:pt x="29874" y="110363"/>
                  </a:lnTo>
                  <a:lnTo>
                    <a:pt x="36644" y="110363"/>
                  </a:lnTo>
                  <a:lnTo>
                    <a:pt x="38901" y="112190"/>
                  </a:lnTo>
                  <a:lnTo>
                    <a:pt x="41373" y="114017"/>
                  </a:lnTo>
                  <a:lnTo>
                    <a:pt x="43844" y="115629"/>
                  </a:lnTo>
                  <a:lnTo>
                    <a:pt x="46423" y="117241"/>
                  </a:lnTo>
                  <a:lnTo>
                    <a:pt x="49110" y="118638"/>
                  </a:lnTo>
                  <a:lnTo>
                    <a:pt x="51904" y="119927"/>
                  </a:lnTo>
                  <a:lnTo>
                    <a:pt x="54698" y="121002"/>
                  </a:lnTo>
                  <a:lnTo>
                    <a:pt x="57599" y="122076"/>
                  </a:lnTo>
                  <a:lnTo>
                    <a:pt x="57599" y="128739"/>
                  </a:lnTo>
                  <a:lnTo>
                    <a:pt x="94244" y="128739"/>
                  </a:lnTo>
                  <a:lnTo>
                    <a:pt x="94244" y="122076"/>
                  </a:lnTo>
                  <a:lnTo>
                    <a:pt x="97145" y="121002"/>
                  </a:lnTo>
                  <a:lnTo>
                    <a:pt x="99939" y="119927"/>
                  </a:lnTo>
                  <a:lnTo>
                    <a:pt x="102733" y="118638"/>
                  </a:lnTo>
                  <a:lnTo>
                    <a:pt x="105420" y="117241"/>
                  </a:lnTo>
                  <a:lnTo>
                    <a:pt x="107999" y="115629"/>
                  </a:lnTo>
                  <a:lnTo>
                    <a:pt x="110578" y="114017"/>
                  </a:lnTo>
                  <a:lnTo>
                    <a:pt x="112942" y="112190"/>
                  </a:lnTo>
                  <a:lnTo>
                    <a:pt x="115306" y="110363"/>
                  </a:lnTo>
                  <a:lnTo>
                    <a:pt x="122076" y="110363"/>
                  </a:lnTo>
                  <a:lnTo>
                    <a:pt x="122076" y="103593"/>
                  </a:lnTo>
                  <a:lnTo>
                    <a:pt x="104452" y="71462"/>
                  </a:lnTo>
                  <a:lnTo>
                    <a:pt x="90375" y="45779"/>
                  </a:lnTo>
                  <a:lnTo>
                    <a:pt x="79629" y="26436"/>
                  </a:lnTo>
                  <a:lnTo>
                    <a:pt x="80811" y="24931"/>
                  </a:lnTo>
                  <a:lnTo>
                    <a:pt x="81456" y="24072"/>
                  </a:lnTo>
                  <a:lnTo>
                    <a:pt x="81993" y="22889"/>
                  </a:lnTo>
                  <a:lnTo>
                    <a:pt x="82315" y="21815"/>
                  </a:lnTo>
                  <a:lnTo>
                    <a:pt x="82315" y="20633"/>
                  </a:lnTo>
                  <a:lnTo>
                    <a:pt x="82208" y="19451"/>
                  </a:lnTo>
                  <a:lnTo>
                    <a:pt x="81886" y="18376"/>
                  </a:lnTo>
                  <a:lnTo>
                    <a:pt x="81241" y="17301"/>
                  </a:lnTo>
                  <a:lnTo>
                    <a:pt x="80489" y="16442"/>
                  </a:lnTo>
                  <a:lnTo>
                    <a:pt x="79521" y="15690"/>
                  </a:lnTo>
                  <a:lnTo>
                    <a:pt x="78447" y="15152"/>
                  </a:lnTo>
                  <a:lnTo>
                    <a:pt x="77372" y="14830"/>
                  </a:lnTo>
                  <a:lnTo>
                    <a:pt x="76190" y="14722"/>
                  </a:lnTo>
                  <a:lnTo>
                    <a:pt x="75008" y="14830"/>
                  </a:lnTo>
                  <a:lnTo>
                    <a:pt x="73933" y="15260"/>
                  </a:lnTo>
                  <a:lnTo>
                    <a:pt x="72859" y="15797"/>
                  </a:lnTo>
                  <a:lnTo>
                    <a:pt x="71999" y="16549"/>
                  </a:lnTo>
                  <a:lnTo>
                    <a:pt x="71247" y="17516"/>
                  </a:lnTo>
                  <a:lnTo>
                    <a:pt x="70602" y="18376"/>
                  </a:lnTo>
                  <a:lnTo>
                    <a:pt x="69635" y="19558"/>
                  </a:lnTo>
                  <a:lnTo>
                    <a:pt x="68560" y="20740"/>
                  </a:lnTo>
                  <a:lnTo>
                    <a:pt x="67163" y="22030"/>
                  </a:lnTo>
                  <a:lnTo>
                    <a:pt x="65659" y="23212"/>
                  </a:lnTo>
                  <a:lnTo>
                    <a:pt x="64907" y="23642"/>
                  </a:lnTo>
                  <a:lnTo>
                    <a:pt x="64047" y="24072"/>
                  </a:lnTo>
                  <a:lnTo>
                    <a:pt x="63187" y="24501"/>
                  </a:lnTo>
                  <a:lnTo>
                    <a:pt x="62328" y="24824"/>
                  </a:lnTo>
                  <a:lnTo>
                    <a:pt x="61468" y="24931"/>
                  </a:lnTo>
                  <a:lnTo>
                    <a:pt x="60608" y="25039"/>
                  </a:lnTo>
                  <a:lnTo>
                    <a:pt x="59319" y="24931"/>
                  </a:lnTo>
                  <a:lnTo>
                    <a:pt x="58029" y="24716"/>
                  </a:lnTo>
                  <a:lnTo>
                    <a:pt x="56740" y="24394"/>
                  </a:lnTo>
                  <a:lnTo>
                    <a:pt x="55450" y="23964"/>
                  </a:lnTo>
                  <a:lnTo>
                    <a:pt x="54161" y="23427"/>
                  </a:lnTo>
                  <a:lnTo>
                    <a:pt x="52978" y="22675"/>
                  </a:lnTo>
                  <a:lnTo>
                    <a:pt x="51689" y="21922"/>
                  </a:lnTo>
                  <a:lnTo>
                    <a:pt x="50399" y="21170"/>
                  </a:lnTo>
                  <a:lnTo>
                    <a:pt x="47820" y="19236"/>
                  </a:lnTo>
                  <a:lnTo>
                    <a:pt x="45349" y="17194"/>
                  </a:lnTo>
                  <a:lnTo>
                    <a:pt x="42770" y="14937"/>
                  </a:lnTo>
                  <a:lnTo>
                    <a:pt x="40298" y="12681"/>
                  </a:lnTo>
                  <a:lnTo>
                    <a:pt x="36000" y="8812"/>
                  </a:lnTo>
                  <a:lnTo>
                    <a:pt x="33958" y="6985"/>
                  </a:lnTo>
                  <a:lnTo>
                    <a:pt x="31809" y="5373"/>
                  </a:lnTo>
                  <a:lnTo>
                    <a:pt x="29659" y="3869"/>
                  </a:lnTo>
                  <a:lnTo>
                    <a:pt x="27403" y="2579"/>
                  </a:lnTo>
                  <a:lnTo>
                    <a:pt x="26328" y="2042"/>
                  </a:lnTo>
                  <a:lnTo>
                    <a:pt x="25253" y="1612"/>
                  </a:lnTo>
                  <a:lnTo>
                    <a:pt x="24071" y="1182"/>
                  </a:lnTo>
                  <a:lnTo>
                    <a:pt x="22997" y="860"/>
                  </a:lnTo>
                  <a:lnTo>
                    <a:pt x="21170" y="430"/>
                  </a:lnTo>
                  <a:lnTo>
                    <a:pt x="19451" y="215"/>
                  </a:lnTo>
                  <a:lnTo>
                    <a:pt x="17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4" name="Google Shape;94;p9"/>
          <p:cNvCxnSpPr/>
          <p:nvPr/>
        </p:nvCxnSpPr>
        <p:spPr>
          <a:xfrm>
            <a:off x="766650" y="4352375"/>
            <a:ext cx="7610700" cy="0"/>
          </a:xfrm>
          <a:prstGeom prst="straightConnector1">
            <a:avLst/>
          </a:prstGeom>
          <a:noFill/>
          <a:ln w="9525" cap="flat" cmpd="sng">
            <a:solidFill>
              <a:srgbClr val="E2D7D0"/>
            </a:solidFill>
            <a:prstDash val="solid"/>
            <a:round/>
            <a:headEnd type="none" w="med" len="med"/>
            <a:tailEnd type="none" w="med" len="med"/>
          </a:ln>
        </p:spPr>
      </p:cxnSp>
      <p:sp>
        <p:nvSpPr>
          <p:cNvPr id="95" name="Google Shape;95;p9"/>
          <p:cNvSpPr txBox="1">
            <a:spLocks noGrp="1"/>
          </p:cNvSpPr>
          <p:nvPr>
            <p:ph type="sldNum" idx="12"/>
          </p:nvPr>
        </p:nvSpPr>
        <p:spPr>
          <a:xfrm>
            <a:off x="4063200" y="4783800"/>
            <a:ext cx="1017600" cy="359700"/>
          </a:xfrm>
          <a:prstGeom prst="rect">
            <a:avLst/>
          </a:prstGeom>
        </p:spPr>
        <p:txBody>
          <a:bodyPr spcFirstLastPara="1" wrap="square" lIns="0" tIns="0" rIns="0" bIns="0" anchor="ctr" anchorCtr="0">
            <a:noAutofit/>
          </a:bodyPr>
          <a:lstStyle>
            <a:lvl1pPr lvl="0" rtl="0">
              <a:buNone/>
              <a:defRPr>
                <a:solidFill>
                  <a:srgbClr val="AD0B2D"/>
                </a:solidFill>
              </a:defRPr>
            </a:lvl1pPr>
            <a:lvl2pPr lvl="1" rtl="0">
              <a:buNone/>
              <a:defRPr>
                <a:solidFill>
                  <a:srgbClr val="AD0B2D"/>
                </a:solidFill>
              </a:defRPr>
            </a:lvl2pPr>
            <a:lvl3pPr lvl="2" rtl="0">
              <a:buNone/>
              <a:defRPr>
                <a:solidFill>
                  <a:srgbClr val="AD0B2D"/>
                </a:solidFill>
              </a:defRPr>
            </a:lvl3pPr>
            <a:lvl4pPr lvl="3" rtl="0">
              <a:buNone/>
              <a:defRPr>
                <a:solidFill>
                  <a:srgbClr val="AD0B2D"/>
                </a:solidFill>
              </a:defRPr>
            </a:lvl4pPr>
            <a:lvl5pPr lvl="4" rtl="0">
              <a:buNone/>
              <a:defRPr>
                <a:solidFill>
                  <a:srgbClr val="AD0B2D"/>
                </a:solidFill>
              </a:defRPr>
            </a:lvl5pPr>
            <a:lvl6pPr lvl="5" rtl="0">
              <a:buNone/>
              <a:defRPr>
                <a:solidFill>
                  <a:srgbClr val="AD0B2D"/>
                </a:solidFill>
              </a:defRPr>
            </a:lvl6pPr>
            <a:lvl7pPr lvl="6" rtl="0">
              <a:buNone/>
              <a:defRPr>
                <a:solidFill>
                  <a:srgbClr val="AD0B2D"/>
                </a:solidFill>
              </a:defRPr>
            </a:lvl7pPr>
            <a:lvl8pPr lvl="7" rtl="0">
              <a:buNone/>
              <a:defRPr>
                <a:solidFill>
                  <a:srgbClr val="AD0B2D"/>
                </a:solidFill>
              </a:defRPr>
            </a:lvl8pPr>
            <a:lvl9pPr lvl="8" rtl="0">
              <a:buNone/>
              <a:defRPr>
                <a:solidFill>
                  <a:srgbClr val="AD0B2D"/>
                </a:solidFill>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p10"/>
          <p:cNvSpPr/>
          <p:nvPr/>
        </p:nvSpPr>
        <p:spPr>
          <a:xfrm>
            <a:off x="359700" y="359700"/>
            <a:ext cx="8424600" cy="4424100"/>
          </a:xfrm>
          <a:prstGeom prst="rect">
            <a:avLst/>
          </a:prstGeom>
          <a:solidFill>
            <a:srgbClr val="FFFFFF"/>
          </a:solidFill>
          <a:ln>
            <a:noFill/>
          </a:ln>
          <a:effectLst>
            <a:outerShdw blurRad="185738" dist="9525" dir="5400000" algn="bl" rotWithShape="0">
              <a:srgbClr val="66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0"/>
          <p:cNvSpPr txBox="1">
            <a:spLocks noGrp="1"/>
          </p:cNvSpPr>
          <p:nvPr>
            <p:ph type="sldNum" idx="12"/>
          </p:nvPr>
        </p:nvSpPr>
        <p:spPr>
          <a:xfrm>
            <a:off x="4063200" y="4783800"/>
            <a:ext cx="1017600" cy="359700"/>
          </a:xfrm>
          <a:prstGeom prst="rect">
            <a:avLst/>
          </a:prstGeom>
        </p:spPr>
        <p:txBody>
          <a:bodyPr spcFirstLastPara="1" wrap="square" lIns="0" tIns="0" rIns="0" bIns="0" anchor="ctr" anchorCtr="0">
            <a:noAutofit/>
          </a:bodyPr>
          <a:lstStyle>
            <a:lvl1pPr lvl="0">
              <a:buNone/>
              <a:defRPr>
                <a:solidFill>
                  <a:srgbClr val="AD0B2D"/>
                </a:solidFill>
              </a:defRPr>
            </a:lvl1pPr>
            <a:lvl2pPr lvl="1">
              <a:buNone/>
              <a:defRPr>
                <a:solidFill>
                  <a:srgbClr val="AD0B2D"/>
                </a:solidFill>
              </a:defRPr>
            </a:lvl2pPr>
            <a:lvl3pPr lvl="2">
              <a:buNone/>
              <a:defRPr>
                <a:solidFill>
                  <a:srgbClr val="AD0B2D"/>
                </a:solidFill>
              </a:defRPr>
            </a:lvl3pPr>
            <a:lvl4pPr lvl="3">
              <a:buNone/>
              <a:defRPr>
                <a:solidFill>
                  <a:srgbClr val="AD0B2D"/>
                </a:solidFill>
              </a:defRPr>
            </a:lvl4pPr>
            <a:lvl5pPr lvl="4">
              <a:buNone/>
              <a:defRPr>
                <a:solidFill>
                  <a:srgbClr val="AD0B2D"/>
                </a:solidFill>
              </a:defRPr>
            </a:lvl5pPr>
            <a:lvl6pPr lvl="5">
              <a:buNone/>
              <a:defRPr>
                <a:solidFill>
                  <a:srgbClr val="AD0B2D"/>
                </a:solidFill>
              </a:defRPr>
            </a:lvl6pPr>
            <a:lvl7pPr lvl="6">
              <a:buNone/>
              <a:defRPr>
                <a:solidFill>
                  <a:srgbClr val="AD0B2D"/>
                </a:solidFill>
              </a:defRPr>
            </a:lvl7pPr>
            <a:lvl8pPr lvl="7">
              <a:buNone/>
              <a:defRPr>
                <a:solidFill>
                  <a:srgbClr val="AD0B2D"/>
                </a:solidFill>
              </a:defRPr>
            </a:lvl8pPr>
            <a:lvl9pPr lvl="8">
              <a:buNone/>
              <a:defRPr>
                <a:solidFill>
                  <a:srgbClr val="AD0B2D"/>
                </a:solidFill>
              </a:defRPr>
            </a:lvl9pPr>
          </a:lstStyle>
          <a:p>
            <a:pPr marL="0" lvl="0" indent="0" algn="ctr" rtl="0">
              <a:spcBef>
                <a:spcPts val="0"/>
              </a:spcBef>
              <a:spcAft>
                <a:spcPts val="0"/>
              </a:spcAft>
              <a:buNone/>
            </a:pPr>
            <a:fld id="{00000000-1234-1234-1234-123412341234}" type="slidenum">
              <a:rPr lang="en"/>
              <a:t>‹N›</a:t>
            </a:fld>
            <a:endParaRPr/>
          </a:p>
        </p:txBody>
      </p:sp>
      <p:sp>
        <p:nvSpPr>
          <p:cNvPr id="99" name="Google Shape;99;p10"/>
          <p:cNvSpPr/>
          <p:nvPr/>
        </p:nvSpPr>
        <p:spPr>
          <a:xfrm rot="-5400000">
            <a:off x="3934600" y="-555"/>
            <a:ext cx="1274700" cy="764700"/>
          </a:xfrm>
          <a:prstGeom prst="chevron">
            <a:avLst>
              <a:gd name="adj" fmla="val 31570"/>
            </a:avLst>
          </a:prstGeom>
          <a:gradFill>
            <a:gsLst>
              <a:gs pos="0">
                <a:srgbClr val="AD0B2D"/>
              </a:gs>
              <a:gs pos="31000">
                <a:srgbClr val="AD0B2D"/>
              </a:gs>
              <a:gs pos="100000">
                <a:srgbClr val="8B0E34"/>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 name="Google Shape;100;p10"/>
          <p:cNvGrpSpPr/>
          <p:nvPr/>
        </p:nvGrpSpPr>
        <p:grpSpPr>
          <a:xfrm>
            <a:off x="4306578" y="179988"/>
            <a:ext cx="530509" cy="403908"/>
            <a:chOff x="519000" y="238125"/>
            <a:chExt cx="6582000" cy="5238750"/>
          </a:xfrm>
        </p:grpSpPr>
        <p:sp>
          <p:nvSpPr>
            <p:cNvPr id="101" name="Google Shape;101;p10"/>
            <p:cNvSpPr/>
            <p:nvPr/>
          </p:nvSpPr>
          <p:spPr>
            <a:xfrm>
              <a:off x="2928800" y="4770300"/>
              <a:ext cx="1762400" cy="306300"/>
            </a:xfrm>
            <a:custGeom>
              <a:avLst/>
              <a:gdLst/>
              <a:ahLst/>
              <a:cxnLst/>
              <a:rect l="l" t="t" r="r" b="b"/>
              <a:pathLst>
                <a:path w="70496" h="12252" extrusionOk="0">
                  <a:moveTo>
                    <a:pt x="6233" y="1"/>
                  </a:moveTo>
                  <a:lnTo>
                    <a:pt x="5051" y="108"/>
                  </a:lnTo>
                  <a:lnTo>
                    <a:pt x="3869" y="430"/>
                  </a:lnTo>
                  <a:lnTo>
                    <a:pt x="2902" y="968"/>
                  </a:lnTo>
                  <a:lnTo>
                    <a:pt x="1935" y="1720"/>
                  </a:lnTo>
                  <a:lnTo>
                    <a:pt x="1183" y="2580"/>
                  </a:lnTo>
                  <a:lnTo>
                    <a:pt x="538" y="3547"/>
                  </a:lnTo>
                  <a:lnTo>
                    <a:pt x="108" y="4621"/>
                  </a:lnTo>
                  <a:lnTo>
                    <a:pt x="1" y="5911"/>
                  </a:lnTo>
                  <a:lnTo>
                    <a:pt x="1" y="6556"/>
                  </a:lnTo>
                  <a:lnTo>
                    <a:pt x="1" y="7201"/>
                  </a:lnTo>
                  <a:lnTo>
                    <a:pt x="216" y="7738"/>
                  </a:lnTo>
                  <a:lnTo>
                    <a:pt x="323" y="8383"/>
                  </a:lnTo>
                  <a:lnTo>
                    <a:pt x="860" y="9457"/>
                  </a:lnTo>
                  <a:lnTo>
                    <a:pt x="1613" y="10424"/>
                  </a:lnTo>
                  <a:lnTo>
                    <a:pt x="2580" y="11177"/>
                  </a:lnTo>
                  <a:lnTo>
                    <a:pt x="3654" y="11821"/>
                  </a:lnTo>
                  <a:lnTo>
                    <a:pt x="4836" y="12144"/>
                  </a:lnTo>
                  <a:lnTo>
                    <a:pt x="5481" y="12251"/>
                  </a:lnTo>
                  <a:lnTo>
                    <a:pt x="65015" y="12251"/>
                  </a:lnTo>
                  <a:lnTo>
                    <a:pt x="65660" y="12144"/>
                  </a:lnTo>
                  <a:lnTo>
                    <a:pt x="66842" y="11821"/>
                  </a:lnTo>
                  <a:lnTo>
                    <a:pt x="67916" y="11177"/>
                  </a:lnTo>
                  <a:lnTo>
                    <a:pt x="68883" y="10424"/>
                  </a:lnTo>
                  <a:lnTo>
                    <a:pt x="69636" y="9457"/>
                  </a:lnTo>
                  <a:lnTo>
                    <a:pt x="70173" y="8383"/>
                  </a:lnTo>
                  <a:lnTo>
                    <a:pt x="70280" y="7738"/>
                  </a:lnTo>
                  <a:lnTo>
                    <a:pt x="70495" y="7201"/>
                  </a:lnTo>
                  <a:lnTo>
                    <a:pt x="70495" y="6556"/>
                  </a:lnTo>
                  <a:lnTo>
                    <a:pt x="70495" y="5911"/>
                  </a:lnTo>
                  <a:lnTo>
                    <a:pt x="70388" y="4621"/>
                  </a:lnTo>
                  <a:lnTo>
                    <a:pt x="69958" y="3547"/>
                  </a:lnTo>
                  <a:lnTo>
                    <a:pt x="69313" y="2580"/>
                  </a:lnTo>
                  <a:lnTo>
                    <a:pt x="68561" y="1720"/>
                  </a:lnTo>
                  <a:lnTo>
                    <a:pt x="67594" y="968"/>
                  </a:lnTo>
                  <a:lnTo>
                    <a:pt x="66627" y="430"/>
                  </a:lnTo>
                  <a:lnTo>
                    <a:pt x="65445" y="108"/>
                  </a:lnTo>
                  <a:lnTo>
                    <a:pt x="642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0"/>
            <p:cNvSpPr/>
            <p:nvPr/>
          </p:nvSpPr>
          <p:spPr>
            <a:xfrm>
              <a:off x="2190000" y="5170600"/>
              <a:ext cx="3240000" cy="306275"/>
            </a:xfrm>
            <a:custGeom>
              <a:avLst/>
              <a:gdLst/>
              <a:ahLst/>
              <a:cxnLst/>
              <a:rect l="l" t="t" r="r" b="b"/>
              <a:pathLst>
                <a:path w="129600" h="12251" extrusionOk="0">
                  <a:moveTo>
                    <a:pt x="6126" y="0"/>
                  </a:moveTo>
                  <a:lnTo>
                    <a:pt x="4944" y="108"/>
                  </a:lnTo>
                  <a:lnTo>
                    <a:pt x="3762" y="430"/>
                  </a:lnTo>
                  <a:lnTo>
                    <a:pt x="2687" y="1075"/>
                  </a:lnTo>
                  <a:lnTo>
                    <a:pt x="1828" y="1827"/>
                  </a:lnTo>
                  <a:lnTo>
                    <a:pt x="1075" y="2687"/>
                  </a:lnTo>
                  <a:lnTo>
                    <a:pt x="538" y="3762"/>
                  </a:lnTo>
                  <a:lnTo>
                    <a:pt x="108" y="4836"/>
                  </a:lnTo>
                  <a:lnTo>
                    <a:pt x="1" y="6126"/>
                  </a:lnTo>
                  <a:lnTo>
                    <a:pt x="108" y="7308"/>
                  </a:lnTo>
                  <a:lnTo>
                    <a:pt x="538" y="8490"/>
                  </a:lnTo>
                  <a:lnTo>
                    <a:pt x="1075" y="9564"/>
                  </a:lnTo>
                  <a:lnTo>
                    <a:pt x="1828" y="10424"/>
                  </a:lnTo>
                  <a:lnTo>
                    <a:pt x="2687" y="11176"/>
                  </a:lnTo>
                  <a:lnTo>
                    <a:pt x="3762" y="11821"/>
                  </a:lnTo>
                  <a:lnTo>
                    <a:pt x="4944" y="12144"/>
                  </a:lnTo>
                  <a:lnTo>
                    <a:pt x="6126" y="12251"/>
                  </a:lnTo>
                  <a:lnTo>
                    <a:pt x="123474" y="12251"/>
                  </a:lnTo>
                  <a:lnTo>
                    <a:pt x="124656" y="12144"/>
                  </a:lnTo>
                  <a:lnTo>
                    <a:pt x="125838" y="11821"/>
                  </a:lnTo>
                  <a:lnTo>
                    <a:pt x="126913" y="11176"/>
                  </a:lnTo>
                  <a:lnTo>
                    <a:pt x="127772" y="10424"/>
                  </a:lnTo>
                  <a:lnTo>
                    <a:pt x="128525" y="9564"/>
                  </a:lnTo>
                  <a:lnTo>
                    <a:pt x="129062" y="8490"/>
                  </a:lnTo>
                  <a:lnTo>
                    <a:pt x="129492" y="7308"/>
                  </a:lnTo>
                  <a:lnTo>
                    <a:pt x="129599" y="6126"/>
                  </a:lnTo>
                  <a:lnTo>
                    <a:pt x="129492" y="4836"/>
                  </a:lnTo>
                  <a:lnTo>
                    <a:pt x="129062" y="3762"/>
                  </a:lnTo>
                  <a:lnTo>
                    <a:pt x="128525" y="2687"/>
                  </a:lnTo>
                  <a:lnTo>
                    <a:pt x="127772" y="1827"/>
                  </a:lnTo>
                  <a:lnTo>
                    <a:pt x="126913" y="1075"/>
                  </a:lnTo>
                  <a:lnTo>
                    <a:pt x="125838" y="430"/>
                  </a:lnTo>
                  <a:lnTo>
                    <a:pt x="124656" y="108"/>
                  </a:lnTo>
                  <a:lnTo>
                    <a:pt x="1234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0"/>
            <p:cNvSpPr/>
            <p:nvPr/>
          </p:nvSpPr>
          <p:spPr>
            <a:xfrm>
              <a:off x="3264625" y="238125"/>
              <a:ext cx="1090750" cy="4456975"/>
            </a:xfrm>
            <a:custGeom>
              <a:avLst/>
              <a:gdLst/>
              <a:ahLst/>
              <a:cxnLst/>
              <a:rect l="l" t="t" r="r" b="b"/>
              <a:pathLst>
                <a:path w="43630" h="178279" extrusionOk="0">
                  <a:moveTo>
                    <a:pt x="21815" y="23534"/>
                  </a:moveTo>
                  <a:lnTo>
                    <a:pt x="22460" y="23642"/>
                  </a:lnTo>
                  <a:lnTo>
                    <a:pt x="22997" y="23749"/>
                  </a:lnTo>
                  <a:lnTo>
                    <a:pt x="23534" y="24071"/>
                  </a:lnTo>
                  <a:lnTo>
                    <a:pt x="23964" y="24394"/>
                  </a:lnTo>
                  <a:lnTo>
                    <a:pt x="24287" y="24931"/>
                  </a:lnTo>
                  <a:lnTo>
                    <a:pt x="24609" y="25361"/>
                  </a:lnTo>
                  <a:lnTo>
                    <a:pt x="24824" y="26006"/>
                  </a:lnTo>
                  <a:lnTo>
                    <a:pt x="24824" y="26543"/>
                  </a:lnTo>
                  <a:lnTo>
                    <a:pt x="24824" y="27188"/>
                  </a:lnTo>
                  <a:lnTo>
                    <a:pt x="24609" y="27725"/>
                  </a:lnTo>
                  <a:lnTo>
                    <a:pt x="24287" y="28262"/>
                  </a:lnTo>
                  <a:lnTo>
                    <a:pt x="23964" y="28692"/>
                  </a:lnTo>
                  <a:lnTo>
                    <a:pt x="23534" y="29122"/>
                  </a:lnTo>
                  <a:lnTo>
                    <a:pt x="22997" y="29337"/>
                  </a:lnTo>
                  <a:lnTo>
                    <a:pt x="22460" y="29552"/>
                  </a:lnTo>
                  <a:lnTo>
                    <a:pt x="21170" y="29552"/>
                  </a:lnTo>
                  <a:lnTo>
                    <a:pt x="20633" y="29337"/>
                  </a:lnTo>
                  <a:lnTo>
                    <a:pt x="20096" y="29122"/>
                  </a:lnTo>
                  <a:lnTo>
                    <a:pt x="19666" y="28692"/>
                  </a:lnTo>
                  <a:lnTo>
                    <a:pt x="19343" y="28262"/>
                  </a:lnTo>
                  <a:lnTo>
                    <a:pt x="19021" y="27725"/>
                  </a:lnTo>
                  <a:lnTo>
                    <a:pt x="18806" y="27188"/>
                  </a:lnTo>
                  <a:lnTo>
                    <a:pt x="18806" y="26543"/>
                  </a:lnTo>
                  <a:lnTo>
                    <a:pt x="18806" y="26006"/>
                  </a:lnTo>
                  <a:lnTo>
                    <a:pt x="19021" y="25361"/>
                  </a:lnTo>
                  <a:lnTo>
                    <a:pt x="19343" y="24931"/>
                  </a:lnTo>
                  <a:lnTo>
                    <a:pt x="19666" y="24394"/>
                  </a:lnTo>
                  <a:lnTo>
                    <a:pt x="20096" y="24071"/>
                  </a:lnTo>
                  <a:lnTo>
                    <a:pt x="20633" y="23749"/>
                  </a:lnTo>
                  <a:lnTo>
                    <a:pt x="21170" y="23642"/>
                  </a:lnTo>
                  <a:lnTo>
                    <a:pt x="21815" y="23534"/>
                  </a:lnTo>
                  <a:close/>
                  <a:moveTo>
                    <a:pt x="21385" y="0"/>
                  </a:moveTo>
                  <a:lnTo>
                    <a:pt x="21063" y="215"/>
                  </a:lnTo>
                  <a:lnTo>
                    <a:pt x="20740" y="430"/>
                  </a:lnTo>
                  <a:lnTo>
                    <a:pt x="20418" y="752"/>
                  </a:lnTo>
                  <a:lnTo>
                    <a:pt x="15152" y="9672"/>
                  </a:lnTo>
                  <a:lnTo>
                    <a:pt x="14615" y="10746"/>
                  </a:lnTo>
                  <a:lnTo>
                    <a:pt x="14185" y="11821"/>
                  </a:lnTo>
                  <a:lnTo>
                    <a:pt x="13863" y="12895"/>
                  </a:lnTo>
                  <a:lnTo>
                    <a:pt x="13648" y="13863"/>
                  </a:lnTo>
                  <a:lnTo>
                    <a:pt x="13648" y="14830"/>
                  </a:lnTo>
                  <a:lnTo>
                    <a:pt x="13755" y="15797"/>
                  </a:lnTo>
                  <a:lnTo>
                    <a:pt x="14078" y="17946"/>
                  </a:lnTo>
                  <a:lnTo>
                    <a:pt x="14508" y="20418"/>
                  </a:lnTo>
                  <a:lnTo>
                    <a:pt x="15045" y="23212"/>
                  </a:lnTo>
                  <a:lnTo>
                    <a:pt x="15367" y="24824"/>
                  </a:lnTo>
                  <a:lnTo>
                    <a:pt x="15475" y="26543"/>
                  </a:lnTo>
                  <a:lnTo>
                    <a:pt x="15582" y="28585"/>
                  </a:lnTo>
                  <a:lnTo>
                    <a:pt x="15690" y="30734"/>
                  </a:lnTo>
                  <a:lnTo>
                    <a:pt x="15690" y="59964"/>
                  </a:lnTo>
                  <a:lnTo>
                    <a:pt x="14400" y="60071"/>
                  </a:lnTo>
                  <a:lnTo>
                    <a:pt x="13326" y="60393"/>
                  </a:lnTo>
                  <a:lnTo>
                    <a:pt x="12251" y="61038"/>
                  </a:lnTo>
                  <a:lnTo>
                    <a:pt x="11284" y="61683"/>
                  </a:lnTo>
                  <a:lnTo>
                    <a:pt x="10532" y="62650"/>
                  </a:lnTo>
                  <a:lnTo>
                    <a:pt x="9994" y="63725"/>
                  </a:lnTo>
                  <a:lnTo>
                    <a:pt x="9672" y="64799"/>
                  </a:lnTo>
                  <a:lnTo>
                    <a:pt x="9564" y="66089"/>
                  </a:lnTo>
                  <a:lnTo>
                    <a:pt x="9672" y="67271"/>
                  </a:lnTo>
                  <a:lnTo>
                    <a:pt x="9994" y="68453"/>
                  </a:lnTo>
                  <a:lnTo>
                    <a:pt x="10532" y="69528"/>
                  </a:lnTo>
                  <a:lnTo>
                    <a:pt x="11284" y="70387"/>
                  </a:lnTo>
                  <a:lnTo>
                    <a:pt x="12251" y="71140"/>
                  </a:lnTo>
                  <a:lnTo>
                    <a:pt x="13326" y="71784"/>
                  </a:lnTo>
                  <a:lnTo>
                    <a:pt x="14400" y="72107"/>
                  </a:lnTo>
                  <a:lnTo>
                    <a:pt x="15690" y="72214"/>
                  </a:lnTo>
                  <a:lnTo>
                    <a:pt x="15690" y="164739"/>
                  </a:lnTo>
                  <a:lnTo>
                    <a:pt x="15690" y="165276"/>
                  </a:lnTo>
                  <a:lnTo>
                    <a:pt x="15475" y="166458"/>
                  </a:lnTo>
                  <a:lnTo>
                    <a:pt x="15260" y="167210"/>
                  </a:lnTo>
                  <a:lnTo>
                    <a:pt x="14937" y="168070"/>
                  </a:lnTo>
                  <a:lnTo>
                    <a:pt x="14400" y="169037"/>
                  </a:lnTo>
                  <a:lnTo>
                    <a:pt x="13863" y="170004"/>
                  </a:lnTo>
                  <a:lnTo>
                    <a:pt x="13111" y="170971"/>
                  </a:lnTo>
                  <a:lnTo>
                    <a:pt x="12143" y="171938"/>
                  </a:lnTo>
                  <a:lnTo>
                    <a:pt x="10961" y="172906"/>
                  </a:lnTo>
                  <a:lnTo>
                    <a:pt x="9672" y="173658"/>
                  </a:lnTo>
                  <a:lnTo>
                    <a:pt x="7953" y="174303"/>
                  </a:lnTo>
                  <a:lnTo>
                    <a:pt x="6126" y="174840"/>
                  </a:lnTo>
                  <a:lnTo>
                    <a:pt x="3976" y="175162"/>
                  </a:lnTo>
                  <a:lnTo>
                    <a:pt x="1397" y="175270"/>
                  </a:lnTo>
                  <a:lnTo>
                    <a:pt x="860" y="175377"/>
                  </a:lnTo>
                  <a:lnTo>
                    <a:pt x="430" y="175377"/>
                  </a:lnTo>
                  <a:lnTo>
                    <a:pt x="215" y="175592"/>
                  </a:lnTo>
                  <a:lnTo>
                    <a:pt x="0" y="175807"/>
                  </a:lnTo>
                  <a:lnTo>
                    <a:pt x="0" y="176022"/>
                  </a:lnTo>
                  <a:lnTo>
                    <a:pt x="0" y="176237"/>
                  </a:lnTo>
                  <a:lnTo>
                    <a:pt x="215" y="176774"/>
                  </a:lnTo>
                  <a:lnTo>
                    <a:pt x="538" y="177312"/>
                  </a:lnTo>
                  <a:lnTo>
                    <a:pt x="968" y="177849"/>
                  </a:lnTo>
                  <a:lnTo>
                    <a:pt x="1397" y="178279"/>
                  </a:lnTo>
                  <a:lnTo>
                    <a:pt x="42233" y="178279"/>
                  </a:lnTo>
                  <a:lnTo>
                    <a:pt x="42662" y="177849"/>
                  </a:lnTo>
                  <a:lnTo>
                    <a:pt x="43092" y="177312"/>
                  </a:lnTo>
                  <a:lnTo>
                    <a:pt x="43415" y="176774"/>
                  </a:lnTo>
                  <a:lnTo>
                    <a:pt x="43630" y="176237"/>
                  </a:lnTo>
                  <a:lnTo>
                    <a:pt x="43630" y="176022"/>
                  </a:lnTo>
                  <a:lnTo>
                    <a:pt x="43630" y="175807"/>
                  </a:lnTo>
                  <a:lnTo>
                    <a:pt x="43415" y="175592"/>
                  </a:lnTo>
                  <a:lnTo>
                    <a:pt x="43200" y="175377"/>
                  </a:lnTo>
                  <a:lnTo>
                    <a:pt x="42770" y="175377"/>
                  </a:lnTo>
                  <a:lnTo>
                    <a:pt x="42233" y="175270"/>
                  </a:lnTo>
                  <a:lnTo>
                    <a:pt x="39654" y="175162"/>
                  </a:lnTo>
                  <a:lnTo>
                    <a:pt x="37504" y="174840"/>
                  </a:lnTo>
                  <a:lnTo>
                    <a:pt x="35678" y="174303"/>
                  </a:lnTo>
                  <a:lnTo>
                    <a:pt x="33958" y="173658"/>
                  </a:lnTo>
                  <a:lnTo>
                    <a:pt x="32669" y="172906"/>
                  </a:lnTo>
                  <a:lnTo>
                    <a:pt x="31487" y="171938"/>
                  </a:lnTo>
                  <a:lnTo>
                    <a:pt x="30519" y="170971"/>
                  </a:lnTo>
                  <a:lnTo>
                    <a:pt x="29767" y="170004"/>
                  </a:lnTo>
                  <a:lnTo>
                    <a:pt x="29230" y="169037"/>
                  </a:lnTo>
                  <a:lnTo>
                    <a:pt x="28693" y="168070"/>
                  </a:lnTo>
                  <a:lnTo>
                    <a:pt x="28370" y="167210"/>
                  </a:lnTo>
                  <a:lnTo>
                    <a:pt x="28155" y="166458"/>
                  </a:lnTo>
                  <a:lnTo>
                    <a:pt x="27940" y="165276"/>
                  </a:lnTo>
                  <a:lnTo>
                    <a:pt x="27940" y="164739"/>
                  </a:lnTo>
                  <a:lnTo>
                    <a:pt x="27940" y="72214"/>
                  </a:lnTo>
                  <a:lnTo>
                    <a:pt x="29230" y="72107"/>
                  </a:lnTo>
                  <a:lnTo>
                    <a:pt x="30304" y="71784"/>
                  </a:lnTo>
                  <a:lnTo>
                    <a:pt x="31379" y="71140"/>
                  </a:lnTo>
                  <a:lnTo>
                    <a:pt x="32346" y="70387"/>
                  </a:lnTo>
                  <a:lnTo>
                    <a:pt x="33098" y="69528"/>
                  </a:lnTo>
                  <a:lnTo>
                    <a:pt x="33636" y="68453"/>
                  </a:lnTo>
                  <a:lnTo>
                    <a:pt x="33958" y="67271"/>
                  </a:lnTo>
                  <a:lnTo>
                    <a:pt x="34066" y="66089"/>
                  </a:lnTo>
                  <a:lnTo>
                    <a:pt x="33958" y="64799"/>
                  </a:lnTo>
                  <a:lnTo>
                    <a:pt x="33636" y="63725"/>
                  </a:lnTo>
                  <a:lnTo>
                    <a:pt x="33098" y="62650"/>
                  </a:lnTo>
                  <a:lnTo>
                    <a:pt x="32346" y="61683"/>
                  </a:lnTo>
                  <a:lnTo>
                    <a:pt x="31379" y="61038"/>
                  </a:lnTo>
                  <a:lnTo>
                    <a:pt x="30304" y="60393"/>
                  </a:lnTo>
                  <a:lnTo>
                    <a:pt x="29230" y="60071"/>
                  </a:lnTo>
                  <a:lnTo>
                    <a:pt x="27940" y="59964"/>
                  </a:lnTo>
                  <a:lnTo>
                    <a:pt x="27940" y="30734"/>
                  </a:lnTo>
                  <a:lnTo>
                    <a:pt x="28048" y="28585"/>
                  </a:lnTo>
                  <a:lnTo>
                    <a:pt x="28155" y="26543"/>
                  </a:lnTo>
                  <a:lnTo>
                    <a:pt x="28263" y="24824"/>
                  </a:lnTo>
                  <a:lnTo>
                    <a:pt x="28585" y="23212"/>
                  </a:lnTo>
                  <a:lnTo>
                    <a:pt x="29122" y="20418"/>
                  </a:lnTo>
                  <a:lnTo>
                    <a:pt x="29552" y="17946"/>
                  </a:lnTo>
                  <a:lnTo>
                    <a:pt x="29875" y="15797"/>
                  </a:lnTo>
                  <a:lnTo>
                    <a:pt x="29982" y="14830"/>
                  </a:lnTo>
                  <a:lnTo>
                    <a:pt x="29982" y="13863"/>
                  </a:lnTo>
                  <a:lnTo>
                    <a:pt x="29767" y="12895"/>
                  </a:lnTo>
                  <a:lnTo>
                    <a:pt x="29445" y="11821"/>
                  </a:lnTo>
                  <a:lnTo>
                    <a:pt x="29015" y="10746"/>
                  </a:lnTo>
                  <a:lnTo>
                    <a:pt x="28478" y="9672"/>
                  </a:lnTo>
                  <a:lnTo>
                    <a:pt x="23212" y="752"/>
                  </a:lnTo>
                  <a:lnTo>
                    <a:pt x="22890" y="430"/>
                  </a:lnTo>
                  <a:lnTo>
                    <a:pt x="22567" y="215"/>
                  </a:lnTo>
                  <a:lnTo>
                    <a:pt x="2224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0"/>
            <p:cNvSpPr/>
            <p:nvPr/>
          </p:nvSpPr>
          <p:spPr>
            <a:xfrm>
              <a:off x="519000" y="541700"/>
              <a:ext cx="3051900" cy="3218500"/>
            </a:xfrm>
            <a:custGeom>
              <a:avLst/>
              <a:gdLst/>
              <a:ahLst/>
              <a:cxnLst/>
              <a:rect l="l" t="t" r="r" b="b"/>
              <a:pathLst>
                <a:path w="122076" h="128740" extrusionOk="0">
                  <a:moveTo>
                    <a:pt x="46423" y="17624"/>
                  </a:moveTo>
                  <a:lnTo>
                    <a:pt x="46961" y="17839"/>
                  </a:lnTo>
                  <a:lnTo>
                    <a:pt x="47498" y="18161"/>
                  </a:lnTo>
                  <a:lnTo>
                    <a:pt x="48035" y="18484"/>
                  </a:lnTo>
                  <a:lnTo>
                    <a:pt x="48358" y="19021"/>
                  </a:lnTo>
                  <a:lnTo>
                    <a:pt x="48680" y="19558"/>
                  </a:lnTo>
                  <a:lnTo>
                    <a:pt x="48895" y="20095"/>
                  </a:lnTo>
                  <a:lnTo>
                    <a:pt x="48895" y="20740"/>
                  </a:lnTo>
                  <a:lnTo>
                    <a:pt x="48895" y="21600"/>
                  </a:lnTo>
                  <a:lnTo>
                    <a:pt x="48572" y="22245"/>
                  </a:lnTo>
                  <a:lnTo>
                    <a:pt x="48143" y="22889"/>
                  </a:lnTo>
                  <a:lnTo>
                    <a:pt x="47605" y="23427"/>
                  </a:lnTo>
                  <a:lnTo>
                    <a:pt x="46961" y="22352"/>
                  </a:lnTo>
                  <a:lnTo>
                    <a:pt x="46638" y="21922"/>
                  </a:lnTo>
                  <a:lnTo>
                    <a:pt x="46101" y="21707"/>
                  </a:lnTo>
                  <a:lnTo>
                    <a:pt x="45564" y="21707"/>
                  </a:lnTo>
                  <a:lnTo>
                    <a:pt x="45026" y="21815"/>
                  </a:lnTo>
                  <a:lnTo>
                    <a:pt x="44059" y="23534"/>
                  </a:lnTo>
                  <a:lnTo>
                    <a:pt x="43414" y="22997"/>
                  </a:lnTo>
                  <a:lnTo>
                    <a:pt x="42984" y="22352"/>
                  </a:lnTo>
                  <a:lnTo>
                    <a:pt x="42662" y="21600"/>
                  </a:lnTo>
                  <a:lnTo>
                    <a:pt x="42555" y="20740"/>
                  </a:lnTo>
                  <a:lnTo>
                    <a:pt x="42662" y="20095"/>
                  </a:lnTo>
                  <a:lnTo>
                    <a:pt x="42770" y="19558"/>
                  </a:lnTo>
                  <a:lnTo>
                    <a:pt x="43092" y="19021"/>
                  </a:lnTo>
                  <a:lnTo>
                    <a:pt x="43522" y="18484"/>
                  </a:lnTo>
                  <a:lnTo>
                    <a:pt x="43952" y="18161"/>
                  </a:lnTo>
                  <a:lnTo>
                    <a:pt x="44489" y="17839"/>
                  </a:lnTo>
                  <a:lnTo>
                    <a:pt x="45134" y="17624"/>
                  </a:lnTo>
                  <a:close/>
                  <a:moveTo>
                    <a:pt x="44704" y="29122"/>
                  </a:moveTo>
                  <a:lnTo>
                    <a:pt x="45886" y="30197"/>
                  </a:lnTo>
                  <a:lnTo>
                    <a:pt x="47068" y="31271"/>
                  </a:lnTo>
                  <a:lnTo>
                    <a:pt x="48465" y="32346"/>
                  </a:lnTo>
                  <a:lnTo>
                    <a:pt x="49969" y="33421"/>
                  </a:lnTo>
                  <a:lnTo>
                    <a:pt x="89085" y="103593"/>
                  </a:lnTo>
                  <a:lnTo>
                    <a:pt x="3224" y="103593"/>
                  </a:lnTo>
                  <a:lnTo>
                    <a:pt x="44704" y="29122"/>
                  </a:lnTo>
                  <a:close/>
                  <a:moveTo>
                    <a:pt x="104237" y="0"/>
                  </a:moveTo>
                  <a:lnTo>
                    <a:pt x="102625" y="215"/>
                  </a:lnTo>
                  <a:lnTo>
                    <a:pt x="100906" y="430"/>
                  </a:lnTo>
                  <a:lnTo>
                    <a:pt x="99079" y="860"/>
                  </a:lnTo>
                  <a:lnTo>
                    <a:pt x="98005" y="1182"/>
                  </a:lnTo>
                  <a:lnTo>
                    <a:pt x="96823" y="1612"/>
                  </a:lnTo>
                  <a:lnTo>
                    <a:pt x="95748" y="2042"/>
                  </a:lnTo>
                  <a:lnTo>
                    <a:pt x="94673" y="2579"/>
                  </a:lnTo>
                  <a:lnTo>
                    <a:pt x="92417" y="3869"/>
                  </a:lnTo>
                  <a:lnTo>
                    <a:pt x="90267" y="5373"/>
                  </a:lnTo>
                  <a:lnTo>
                    <a:pt x="88118" y="6985"/>
                  </a:lnTo>
                  <a:lnTo>
                    <a:pt x="86076" y="8812"/>
                  </a:lnTo>
                  <a:lnTo>
                    <a:pt x="81778" y="12681"/>
                  </a:lnTo>
                  <a:lnTo>
                    <a:pt x="79306" y="14937"/>
                  </a:lnTo>
                  <a:lnTo>
                    <a:pt x="76727" y="17194"/>
                  </a:lnTo>
                  <a:lnTo>
                    <a:pt x="74256" y="19236"/>
                  </a:lnTo>
                  <a:lnTo>
                    <a:pt x="71677" y="21170"/>
                  </a:lnTo>
                  <a:lnTo>
                    <a:pt x="70387" y="21922"/>
                  </a:lnTo>
                  <a:lnTo>
                    <a:pt x="69098" y="22675"/>
                  </a:lnTo>
                  <a:lnTo>
                    <a:pt x="67915" y="23427"/>
                  </a:lnTo>
                  <a:lnTo>
                    <a:pt x="66626" y="23964"/>
                  </a:lnTo>
                  <a:lnTo>
                    <a:pt x="65336" y="24394"/>
                  </a:lnTo>
                  <a:lnTo>
                    <a:pt x="64047" y="24716"/>
                  </a:lnTo>
                  <a:lnTo>
                    <a:pt x="62757" y="24931"/>
                  </a:lnTo>
                  <a:lnTo>
                    <a:pt x="61468" y="25039"/>
                  </a:lnTo>
                  <a:lnTo>
                    <a:pt x="60608" y="24931"/>
                  </a:lnTo>
                  <a:lnTo>
                    <a:pt x="59748" y="24824"/>
                  </a:lnTo>
                  <a:lnTo>
                    <a:pt x="58889" y="24501"/>
                  </a:lnTo>
                  <a:lnTo>
                    <a:pt x="58029" y="24072"/>
                  </a:lnTo>
                  <a:lnTo>
                    <a:pt x="57169" y="23642"/>
                  </a:lnTo>
                  <a:lnTo>
                    <a:pt x="56417" y="23212"/>
                  </a:lnTo>
                  <a:lnTo>
                    <a:pt x="54913" y="22030"/>
                  </a:lnTo>
                  <a:lnTo>
                    <a:pt x="53516" y="20740"/>
                  </a:lnTo>
                  <a:lnTo>
                    <a:pt x="52441" y="19558"/>
                  </a:lnTo>
                  <a:lnTo>
                    <a:pt x="51474" y="18376"/>
                  </a:lnTo>
                  <a:lnTo>
                    <a:pt x="50829" y="17516"/>
                  </a:lnTo>
                  <a:lnTo>
                    <a:pt x="50077" y="16549"/>
                  </a:lnTo>
                  <a:lnTo>
                    <a:pt x="49217" y="15797"/>
                  </a:lnTo>
                  <a:lnTo>
                    <a:pt x="48143" y="15260"/>
                  </a:lnTo>
                  <a:lnTo>
                    <a:pt x="47068" y="14830"/>
                  </a:lnTo>
                  <a:lnTo>
                    <a:pt x="45886" y="14722"/>
                  </a:lnTo>
                  <a:lnTo>
                    <a:pt x="44704" y="14830"/>
                  </a:lnTo>
                  <a:lnTo>
                    <a:pt x="43629" y="15152"/>
                  </a:lnTo>
                  <a:lnTo>
                    <a:pt x="42555" y="15690"/>
                  </a:lnTo>
                  <a:lnTo>
                    <a:pt x="41587" y="16442"/>
                  </a:lnTo>
                  <a:lnTo>
                    <a:pt x="40835" y="17301"/>
                  </a:lnTo>
                  <a:lnTo>
                    <a:pt x="40190" y="18376"/>
                  </a:lnTo>
                  <a:lnTo>
                    <a:pt x="39868" y="19451"/>
                  </a:lnTo>
                  <a:lnTo>
                    <a:pt x="39761" y="20633"/>
                  </a:lnTo>
                  <a:lnTo>
                    <a:pt x="39761" y="21815"/>
                  </a:lnTo>
                  <a:lnTo>
                    <a:pt x="40083" y="22889"/>
                  </a:lnTo>
                  <a:lnTo>
                    <a:pt x="40620" y="24072"/>
                  </a:lnTo>
                  <a:lnTo>
                    <a:pt x="41265" y="24931"/>
                  </a:lnTo>
                  <a:lnTo>
                    <a:pt x="42447" y="26436"/>
                  </a:lnTo>
                  <a:lnTo>
                    <a:pt x="31701" y="45779"/>
                  </a:lnTo>
                  <a:lnTo>
                    <a:pt x="17624" y="71462"/>
                  </a:lnTo>
                  <a:lnTo>
                    <a:pt x="0" y="103593"/>
                  </a:lnTo>
                  <a:lnTo>
                    <a:pt x="0" y="110363"/>
                  </a:lnTo>
                  <a:lnTo>
                    <a:pt x="6770" y="110363"/>
                  </a:lnTo>
                  <a:lnTo>
                    <a:pt x="9134" y="112190"/>
                  </a:lnTo>
                  <a:lnTo>
                    <a:pt x="11498" y="114017"/>
                  </a:lnTo>
                  <a:lnTo>
                    <a:pt x="14077" y="115629"/>
                  </a:lnTo>
                  <a:lnTo>
                    <a:pt x="16656" y="117241"/>
                  </a:lnTo>
                  <a:lnTo>
                    <a:pt x="19343" y="118638"/>
                  </a:lnTo>
                  <a:lnTo>
                    <a:pt x="22137" y="119927"/>
                  </a:lnTo>
                  <a:lnTo>
                    <a:pt x="24931" y="121002"/>
                  </a:lnTo>
                  <a:lnTo>
                    <a:pt x="27832" y="122076"/>
                  </a:lnTo>
                  <a:lnTo>
                    <a:pt x="27832" y="128739"/>
                  </a:lnTo>
                  <a:lnTo>
                    <a:pt x="64477" y="128739"/>
                  </a:lnTo>
                  <a:lnTo>
                    <a:pt x="64477" y="122076"/>
                  </a:lnTo>
                  <a:lnTo>
                    <a:pt x="67378" y="121002"/>
                  </a:lnTo>
                  <a:lnTo>
                    <a:pt x="70172" y="119927"/>
                  </a:lnTo>
                  <a:lnTo>
                    <a:pt x="72966" y="118638"/>
                  </a:lnTo>
                  <a:lnTo>
                    <a:pt x="75653" y="117241"/>
                  </a:lnTo>
                  <a:lnTo>
                    <a:pt x="78232" y="115629"/>
                  </a:lnTo>
                  <a:lnTo>
                    <a:pt x="80703" y="114017"/>
                  </a:lnTo>
                  <a:lnTo>
                    <a:pt x="83175" y="112190"/>
                  </a:lnTo>
                  <a:lnTo>
                    <a:pt x="85432" y="110363"/>
                  </a:lnTo>
                  <a:lnTo>
                    <a:pt x="92202" y="110363"/>
                  </a:lnTo>
                  <a:lnTo>
                    <a:pt x="92202" y="103593"/>
                  </a:lnTo>
                  <a:lnTo>
                    <a:pt x="54483" y="35785"/>
                  </a:lnTo>
                  <a:lnTo>
                    <a:pt x="56095" y="36322"/>
                  </a:lnTo>
                  <a:lnTo>
                    <a:pt x="57814" y="36752"/>
                  </a:lnTo>
                  <a:lnTo>
                    <a:pt x="59641" y="36967"/>
                  </a:lnTo>
                  <a:lnTo>
                    <a:pt x="61468" y="37074"/>
                  </a:lnTo>
                  <a:lnTo>
                    <a:pt x="63617" y="36967"/>
                  </a:lnTo>
                  <a:lnTo>
                    <a:pt x="65659" y="36752"/>
                  </a:lnTo>
                  <a:lnTo>
                    <a:pt x="67701" y="36322"/>
                  </a:lnTo>
                  <a:lnTo>
                    <a:pt x="69635" y="35677"/>
                  </a:lnTo>
                  <a:lnTo>
                    <a:pt x="71569" y="34925"/>
                  </a:lnTo>
                  <a:lnTo>
                    <a:pt x="73503" y="34173"/>
                  </a:lnTo>
                  <a:lnTo>
                    <a:pt x="75223" y="33098"/>
                  </a:lnTo>
                  <a:lnTo>
                    <a:pt x="77050" y="32131"/>
                  </a:lnTo>
                  <a:lnTo>
                    <a:pt x="78769" y="30949"/>
                  </a:lnTo>
                  <a:lnTo>
                    <a:pt x="80488" y="29660"/>
                  </a:lnTo>
                  <a:lnTo>
                    <a:pt x="83712" y="27080"/>
                  </a:lnTo>
                  <a:lnTo>
                    <a:pt x="86936" y="24286"/>
                  </a:lnTo>
                  <a:lnTo>
                    <a:pt x="89945" y="21600"/>
                  </a:lnTo>
                  <a:lnTo>
                    <a:pt x="93276" y="18591"/>
                  </a:lnTo>
                  <a:lnTo>
                    <a:pt x="94888" y="17194"/>
                  </a:lnTo>
                  <a:lnTo>
                    <a:pt x="96500" y="15904"/>
                  </a:lnTo>
                  <a:lnTo>
                    <a:pt x="98005" y="14722"/>
                  </a:lnTo>
                  <a:lnTo>
                    <a:pt x="99402" y="13755"/>
                  </a:lnTo>
                  <a:lnTo>
                    <a:pt x="100799" y="13003"/>
                  </a:lnTo>
                  <a:lnTo>
                    <a:pt x="102088" y="12573"/>
                  </a:lnTo>
                  <a:lnTo>
                    <a:pt x="104022" y="12251"/>
                  </a:lnTo>
                  <a:lnTo>
                    <a:pt x="105742" y="12143"/>
                  </a:lnTo>
                  <a:lnTo>
                    <a:pt x="107354" y="12251"/>
                  </a:lnTo>
                  <a:lnTo>
                    <a:pt x="108966" y="12466"/>
                  </a:lnTo>
                  <a:lnTo>
                    <a:pt x="110363" y="13003"/>
                  </a:lnTo>
                  <a:lnTo>
                    <a:pt x="111867" y="13648"/>
                  </a:lnTo>
                  <a:lnTo>
                    <a:pt x="114984" y="15367"/>
                  </a:lnTo>
                  <a:lnTo>
                    <a:pt x="118315" y="17087"/>
                  </a:lnTo>
                  <a:lnTo>
                    <a:pt x="120142" y="17946"/>
                  </a:lnTo>
                  <a:lnTo>
                    <a:pt x="122076" y="18806"/>
                  </a:lnTo>
                  <a:lnTo>
                    <a:pt x="122076" y="18591"/>
                  </a:lnTo>
                  <a:lnTo>
                    <a:pt x="121968" y="15260"/>
                  </a:lnTo>
                  <a:lnTo>
                    <a:pt x="121646" y="12573"/>
                  </a:lnTo>
                  <a:lnTo>
                    <a:pt x="121216" y="10102"/>
                  </a:lnTo>
                  <a:lnTo>
                    <a:pt x="120786" y="8060"/>
                  </a:lnTo>
                  <a:lnTo>
                    <a:pt x="120464" y="6233"/>
                  </a:lnTo>
                  <a:lnTo>
                    <a:pt x="120142" y="4406"/>
                  </a:lnTo>
                  <a:lnTo>
                    <a:pt x="118207" y="3331"/>
                  </a:lnTo>
                  <a:lnTo>
                    <a:pt x="116166" y="2364"/>
                  </a:lnTo>
                  <a:lnTo>
                    <a:pt x="113801" y="1397"/>
                  </a:lnTo>
                  <a:lnTo>
                    <a:pt x="112619" y="967"/>
                  </a:lnTo>
                  <a:lnTo>
                    <a:pt x="111437" y="645"/>
                  </a:lnTo>
                  <a:lnTo>
                    <a:pt x="110040" y="430"/>
                  </a:lnTo>
                  <a:lnTo>
                    <a:pt x="108751" y="215"/>
                  </a:lnTo>
                  <a:lnTo>
                    <a:pt x="1072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a:off x="4049100" y="541700"/>
              <a:ext cx="3051900" cy="3218500"/>
            </a:xfrm>
            <a:custGeom>
              <a:avLst/>
              <a:gdLst/>
              <a:ahLst/>
              <a:cxnLst/>
              <a:rect l="l" t="t" r="r" b="b"/>
              <a:pathLst>
                <a:path w="122076" h="128740" extrusionOk="0">
                  <a:moveTo>
                    <a:pt x="76942" y="17624"/>
                  </a:moveTo>
                  <a:lnTo>
                    <a:pt x="77587" y="17839"/>
                  </a:lnTo>
                  <a:lnTo>
                    <a:pt x="78124" y="18161"/>
                  </a:lnTo>
                  <a:lnTo>
                    <a:pt x="78554" y="18484"/>
                  </a:lnTo>
                  <a:lnTo>
                    <a:pt x="78984" y="19021"/>
                  </a:lnTo>
                  <a:lnTo>
                    <a:pt x="79306" y="19558"/>
                  </a:lnTo>
                  <a:lnTo>
                    <a:pt x="79414" y="20095"/>
                  </a:lnTo>
                  <a:lnTo>
                    <a:pt x="79521" y="20740"/>
                  </a:lnTo>
                  <a:lnTo>
                    <a:pt x="79414" y="21600"/>
                  </a:lnTo>
                  <a:lnTo>
                    <a:pt x="79092" y="22352"/>
                  </a:lnTo>
                  <a:lnTo>
                    <a:pt x="78662" y="22997"/>
                  </a:lnTo>
                  <a:lnTo>
                    <a:pt x="78017" y="23534"/>
                  </a:lnTo>
                  <a:lnTo>
                    <a:pt x="77050" y="21815"/>
                  </a:lnTo>
                  <a:lnTo>
                    <a:pt x="76512" y="21707"/>
                  </a:lnTo>
                  <a:lnTo>
                    <a:pt x="75975" y="21707"/>
                  </a:lnTo>
                  <a:lnTo>
                    <a:pt x="75438" y="21922"/>
                  </a:lnTo>
                  <a:lnTo>
                    <a:pt x="75115" y="22352"/>
                  </a:lnTo>
                  <a:lnTo>
                    <a:pt x="74471" y="23427"/>
                  </a:lnTo>
                  <a:lnTo>
                    <a:pt x="73933" y="22889"/>
                  </a:lnTo>
                  <a:lnTo>
                    <a:pt x="73504" y="22245"/>
                  </a:lnTo>
                  <a:lnTo>
                    <a:pt x="73181" y="21600"/>
                  </a:lnTo>
                  <a:lnTo>
                    <a:pt x="73181" y="20740"/>
                  </a:lnTo>
                  <a:lnTo>
                    <a:pt x="73181" y="20095"/>
                  </a:lnTo>
                  <a:lnTo>
                    <a:pt x="73396" y="19558"/>
                  </a:lnTo>
                  <a:lnTo>
                    <a:pt x="73718" y="19021"/>
                  </a:lnTo>
                  <a:lnTo>
                    <a:pt x="74041" y="18484"/>
                  </a:lnTo>
                  <a:lnTo>
                    <a:pt x="74578" y="18161"/>
                  </a:lnTo>
                  <a:lnTo>
                    <a:pt x="75115" y="17839"/>
                  </a:lnTo>
                  <a:lnTo>
                    <a:pt x="75653" y="17624"/>
                  </a:lnTo>
                  <a:close/>
                  <a:moveTo>
                    <a:pt x="77372" y="29122"/>
                  </a:moveTo>
                  <a:lnTo>
                    <a:pt x="118852" y="103593"/>
                  </a:lnTo>
                  <a:lnTo>
                    <a:pt x="32991" y="103593"/>
                  </a:lnTo>
                  <a:lnTo>
                    <a:pt x="72107" y="33421"/>
                  </a:lnTo>
                  <a:lnTo>
                    <a:pt x="73611" y="32346"/>
                  </a:lnTo>
                  <a:lnTo>
                    <a:pt x="75008" y="31271"/>
                  </a:lnTo>
                  <a:lnTo>
                    <a:pt x="76190" y="30197"/>
                  </a:lnTo>
                  <a:lnTo>
                    <a:pt x="77372" y="29122"/>
                  </a:lnTo>
                  <a:close/>
                  <a:moveTo>
                    <a:pt x="14830" y="0"/>
                  </a:moveTo>
                  <a:lnTo>
                    <a:pt x="13325" y="215"/>
                  </a:lnTo>
                  <a:lnTo>
                    <a:pt x="12036" y="430"/>
                  </a:lnTo>
                  <a:lnTo>
                    <a:pt x="10639" y="645"/>
                  </a:lnTo>
                  <a:lnTo>
                    <a:pt x="9457" y="967"/>
                  </a:lnTo>
                  <a:lnTo>
                    <a:pt x="8275" y="1397"/>
                  </a:lnTo>
                  <a:lnTo>
                    <a:pt x="6018" y="2364"/>
                  </a:lnTo>
                  <a:lnTo>
                    <a:pt x="3869" y="3331"/>
                  </a:lnTo>
                  <a:lnTo>
                    <a:pt x="1934" y="4406"/>
                  </a:lnTo>
                  <a:lnTo>
                    <a:pt x="1612" y="6233"/>
                  </a:lnTo>
                  <a:lnTo>
                    <a:pt x="1290" y="8060"/>
                  </a:lnTo>
                  <a:lnTo>
                    <a:pt x="860" y="10102"/>
                  </a:lnTo>
                  <a:lnTo>
                    <a:pt x="430" y="12573"/>
                  </a:lnTo>
                  <a:lnTo>
                    <a:pt x="108" y="15260"/>
                  </a:lnTo>
                  <a:lnTo>
                    <a:pt x="0" y="18591"/>
                  </a:lnTo>
                  <a:lnTo>
                    <a:pt x="0" y="18806"/>
                  </a:lnTo>
                  <a:lnTo>
                    <a:pt x="1934" y="17946"/>
                  </a:lnTo>
                  <a:lnTo>
                    <a:pt x="3761" y="17087"/>
                  </a:lnTo>
                  <a:lnTo>
                    <a:pt x="7092" y="15367"/>
                  </a:lnTo>
                  <a:lnTo>
                    <a:pt x="10209" y="13648"/>
                  </a:lnTo>
                  <a:lnTo>
                    <a:pt x="11713" y="13003"/>
                  </a:lnTo>
                  <a:lnTo>
                    <a:pt x="13110" y="12466"/>
                  </a:lnTo>
                  <a:lnTo>
                    <a:pt x="14722" y="12251"/>
                  </a:lnTo>
                  <a:lnTo>
                    <a:pt x="16334" y="12143"/>
                  </a:lnTo>
                  <a:lnTo>
                    <a:pt x="18054" y="12251"/>
                  </a:lnTo>
                  <a:lnTo>
                    <a:pt x="19988" y="12573"/>
                  </a:lnTo>
                  <a:lnTo>
                    <a:pt x="21277" y="13003"/>
                  </a:lnTo>
                  <a:lnTo>
                    <a:pt x="22674" y="13755"/>
                  </a:lnTo>
                  <a:lnTo>
                    <a:pt x="24071" y="14722"/>
                  </a:lnTo>
                  <a:lnTo>
                    <a:pt x="25576" y="15904"/>
                  </a:lnTo>
                  <a:lnTo>
                    <a:pt x="27188" y="17194"/>
                  </a:lnTo>
                  <a:lnTo>
                    <a:pt x="28800" y="18591"/>
                  </a:lnTo>
                  <a:lnTo>
                    <a:pt x="32131" y="21600"/>
                  </a:lnTo>
                  <a:lnTo>
                    <a:pt x="35140" y="24286"/>
                  </a:lnTo>
                  <a:lnTo>
                    <a:pt x="38364" y="27080"/>
                  </a:lnTo>
                  <a:lnTo>
                    <a:pt x="41588" y="29660"/>
                  </a:lnTo>
                  <a:lnTo>
                    <a:pt x="43307" y="30949"/>
                  </a:lnTo>
                  <a:lnTo>
                    <a:pt x="45026" y="32131"/>
                  </a:lnTo>
                  <a:lnTo>
                    <a:pt x="46853" y="33098"/>
                  </a:lnTo>
                  <a:lnTo>
                    <a:pt x="48573" y="34173"/>
                  </a:lnTo>
                  <a:lnTo>
                    <a:pt x="50507" y="34925"/>
                  </a:lnTo>
                  <a:lnTo>
                    <a:pt x="52441" y="35677"/>
                  </a:lnTo>
                  <a:lnTo>
                    <a:pt x="54375" y="36322"/>
                  </a:lnTo>
                  <a:lnTo>
                    <a:pt x="56417" y="36752"/>
                  </a:lnTo>
                  <a:lnTo>
                    <a:pt x="58459" y="36967"/>
                  </a:lnTo>
                  <a:lnTo>
                    <a:pt x="60608" y="37074"/>
                  </a:lnTo>
                  <a:lnTo>
                    <a:pt x="62435" y="36967"/>
                  </a:lnTo>
                  <a:lnTo>
                    <a:pt x="64262" y="36752"/>
                  </a:lnTo>
                  <a:lnTo>
                    <a:pt x="65981" y="36322"/>
                  </a:lnTo>
                  <a:lnTo>
                    <a:pt x="67593" y="35785"/>
                  </a:lnTo>
                  <a:lnTo>
                    <a:pt x="29874" y="103593"/>
                  </a:lnTo>
                  <a:lnTo>
                    <a:pt x="29874" y="110363"/>
                  </a:lnTo>
                  <a:lnTo>
                    <a:pt x="36644" y="110363"/>
                  </a:lnTo>
                  <a:lnTo>
                    <a:pt x="38901" y="112190"/>
                  </a:lnTo>
                  <a:lnTo>
                    <a:pt x="41373" y="114017"/>
                  </a:lnTo>
                  <a:lnTo>
                    <a:pt x="43844" y="115629"/>
                  </a:lnTo>
                  <a:lnTo>
                    <a:pt x="46423" y="117241"/>
                  </a:lnTo>
                  <a:lnTo>
                    <a:pt x="49110" y="118638"/>
                  </a:lnTo>
                  <a:lnTo>
                    <a:pt x="51904" y="119927"/>
                  </a:lnTo>
                  <a:lnTo>
                    <a:pt x="54698" y="121002"/>
                  </a:lnTo>
                  <a:lnTo>
                    <a:pt x="57599" y="122076"/>
                  </a:lnTo>
                  <a:lnTo>
                    <a:pt x="57599" y="128739"/>
                  </a:lnTo>
                  <a:lnTo>
                    <a:pt x="94244" y="128739"/>
                  </a:lnTo>
                  <a:lnTo>
                    <a:pt x="94244" y="122076"/>
                  </a:lnTo>
                  <a:lnTo>
                    <a:pt x="97145" y="121002"/>
                  </a:lnTo>
                  <a:lnTo>
                    <a:pt x="99939" y="119927"/>
                  </a:lnTo>
                  <a:lnTo>
                    <a:pt x="102733" y="118638"/>
                  </a:lnTo>
                  <a:lnTo>
                    <a:pt x="105420" y="117241"/>
                  </a:lnTo>
                  <a:lnTo>
                    <a:pt x="107999" y="115629"/>
                  </a:lnTo>
                  <a:lnTo>
                    <a:pt x="110578" y="114017"/>
                  </a:lnTo>
                  <a:lnTo>
                    <a:pt x="112942" y="112190"/>
                  </a:lnTo>
                  <a:lnTo>
                    <a:pt x="115306" y="110363"/>
                  </a:lnTo>
                  <a:lnTo>
                    <a:pt x="122076" y="110363"/>
                  </a:lnTo>
                  <a:lnTo>
                    <a:pt x="122076" y="103593"/>
                  </a:lnTo>
                  <a:lnTo>
                    <a:pt x="104452" y="71462"/>
                  </a:lnTo>
                  <a:lnTo>
                    <a:pt x="90375" y="45779"/>
                  </a:lnTo>
                  <a:lnTo>
                    <a:pt x="79629" y="26436"/>
                  </a:lnTo>
                  <a:lnTo>
                    <a:pt x="80811" y="24931"/>
                  </a:lnTo>
                  <a:lnTo>
                    <a:pt x="81456" y="24072"/>
                  </a:lnTo>
                  <a:lnTo>
                    <a:pt x="81993" y="22889"/>
                  </a:lnTo>
                  <a:lnTo>
                    <a:pt x="82315" y="21815"/>
                  </a:lnTo>
                  <a:lnTo>
                    <a:pt x="82315" y="20633"/>
                  </a:lnTo>
                  <a:lnTo>
                    <a:pt x="82208" y="19451"/>
                  </a:lnTo>
                  <a:lnTo>
                    <a:pt x="81886" y="18376"/>
                  </a:lnTo>
                  <a:lnTo>
                    <a:pt x="81241" y="17301"/>
                  </a:lnTo>
                  <a:lnTo>
                    <a:pt x="80489" y="16442"/>
                  </a:lnTo>
                  <a:lnTo>
                    <a:pt x="79521" y="15690"/>
                  </a:lnTo>
                  <a:lnTo>
                    <a:pt x="78447" y="15152"/>
                  </a:lnTo>
                  <a:lnTo>
                    <a:pt x="77372" y="14830"/>
                  </a:lnTo>
                  <a:lnTo>
                    <a:pt x="76190" y="14722"/>
                  </a:lnTo>
                  <a:lnTo>
                    <a:pt x="75008" y="14830"/>
                  </a:lnTo>
                  <a:lnTo>
                    <a:pt x="73933" y="15260"/>
                  </a:lnTo>
                  <a:lnTo>
                    <a:pt x="72859" y="15797"/>
                  </a:lnTo>
                  <a:lnTo>
                    <a:pt x="71999" y="16549"/>
                  </a:lnTo>
                  <a:lnTo>
                    <a:pt x="71247" y="17516"/>
                  </a:lnTo>
                  <a:lnTo>
                    <a:pt x="70602" y="18376"/>
                  </a:lnTo>
                  <a:lnTo>
                    <a:pt x="69635" y="19558"/>
                  </a:lnTo>
                  <a:lnTo>
                    <a:pt x="68560" y="20740"/>
                  </a:lnTo>
                  <a:lnTo>
                    <a:pt x="67163" y="22030"/>
                  </a:lnTo>
                  <a:lnTo>
                    <a:pt x="65659" y="23212"/>
                  </a:lnTo>
                  <a:lnTo>
                    <a:pt x="64907" y="23642"/>
                  </a:lnTo>
                  <a:lnTo>
                    <a:pt x="64047" y="24072"/>
                  </a:lnTo>
                  <a:lnTo>
                    <a:pt x="63187" y="24501"/>
                  </a:lnTo>
                  <a:lnTo>
                    <a:pt x="62328" y="24824"/>
                  </a:lnTo>
                  <a:lnTo>
                    <a:pt x="61468" y="24931"/>
                  </a:lnTo>
                  <a:lnTo>
                    <a:pt x="60608" y="25039"/>
                  </a:lnTo>
                  <a:lnTo>
                    <a:pt x="59319" y="24931"/>
                  </a:lnTo>
                  <a:lnTo>
                    <a:pt x="58029" y="24716"/>
                  </a:lnTo>
                  <a:lnTo>
                    <a:pt x="56740" y="24394"/>
                  </a:lnTo>
                  <a:lnTo>
                    <a:pt x="55450" y="23964"/>
                  </a:lnTo>
                  <a:lnTo>
                    <a:pt x="54161" y="23427"/>
                  </a:lnTo>
                  <a:lnTo>
                    <a:pt x="52978" y="22675"/>
                  </a:lnTo>
                  <a:lnTo>
                    <a:pt x="51689" y="21922"/>
                  </a:lnTo>
                  <a:lnTo>
                    <a:pt x="50399" y="21170"/>
                  </a:lnTo>
                  <a:lnTo>
                    <a:pt x="47820" y="19236"/>
                  </a:lnTo>
                  <a:lnTo>
                    <a:pt x="45349" y="17194"/>
                  </a:lnTo>
                  <a:lnTo>
                    <a:pt x="42770" y="14937"/>
                  </a:lnTo>
                  <a:lnTo>
                    <a:pt x="40298" y="12681"/>
                  </a:lnTo>
                  <a:lnTo>
                    <a:pt x="36000" y="8812"/>
                  </a:lnTo>
                  <a:lnTo>
                    <a:pt x="33958" y="6985"/>
                  </a:lnTo>
                  <a:lnTo>
                    <a:pt x="31809" y="5373"/>
                  </a:lnTo>
                  <a:lnTo>
                    <a:pt x="29659" y="3869"/>
                  </a:lnTo>
                  <a:lnTo>
                    <a:pt x="27403" y="2579"/>
                  </a:lnTo>
                  <a:lnTo>
                    <a:pt x="26328" y="2042"/>
                  </a:lnTo>
                  <a:lnTo>
                    <a:pt x="25253" y="1612"/>
                  </a:lnTo>
                  <a:lnTo>
                    <a:pt x="24071" y="1182"/>
                  </a:lnTo>
                  <a:lnTo>
                    <a:pt x="22997" y="860"/>
                  </a:lnTo>
                  <a:lnTo>
                    <a:pt x="21170" y="430"/>
                  </a:lnTo>
                  <a:lnTo>
                    <a:pt x="19451" y="215"/>
                  </a:lnTo>
                  <a:lnTo>
                    <a:pt x="1783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letely blank">
  <p:cSld name="BLANK_2">
    <p:spTree>
      <p:nvGrpSpPr>
        <p:cNvPr id="1" name="Shape 106"/>
        <p:cNvGrpSpPr/>
        <p:nvPr/>
      </p:nvGrpSpPr>
      <p:grpSpPr>
        <a:xfrm>
          <a:off x="0" y="0"/>
          <a:ext cx="0" cy="0"/>
          <a:chOff x="0" y="0"/>
          <a:chExt cx="0" cy="0"/>
        </a:xfrm>
      </p:grpSpPr>
      <p:sp>
        <p:nvSpPr>
          <p:cNvPr id="107" name="Google Shape;107;p11"/>
          <p:cNvSpPr txBox="1">
            <a:spLocks noGrp="1"/>
          </p:cNvSpPr>
          <p:nvPr>
            <p:ph type="sldNum" idx="12"/>
          </p:nvPr>
        </p:nvSpPr>
        <p:spPr>
          <a:xfrm>
            <a:off x="4063200" y="4783800"/>
            <a:ext cx="1017600" cy="359700"/>
          </a:xfrm>
          <a:prstGeom prst="rect">
            <a:avLst/>
          </a:prstGeom>
        </p:spPr>
        <p:txBody>
          <a:bodyPr spcFirstLastPara="1" wrap="square" lIns="0" tIns="0" rIns="0" bIns="0" anchor="ctr" anchorCtr="0">
            <a:noAutofit/>
          </a:bodyPr>
          <a:lstStyle>
            <a:lvl1pPr lvl="0" rtl="0">
              <a:buNone/>
              <a:defRPr>
                <a:solidFill>
                  <a:srgbClr val="AD0B2D"/>
                </a:solidFill>
              </a:defRPr>
            </a:lvl1pPr>
            <a:lvl2pPr lvl="1" rtl="0">
              <a:buNone/>
              <a:defRPr>
                <a:solidFill>
                  <a:srgbClr val="AD0B2D"/>
                </a:solidFill>
              </a:defRPr>
            </a:lvl2pPr>
            <a:lvl3pPr lvl="2" rtl="0">
              <a:buNone/>
              <a:defRPr>
                <a:solidFill>
                  <a:srgbClr val="AD0B2D"/>
                </a:solidFill>
              </a:defRPr>
            </a:lvl3pPr>
            <a:lvl4pPr lvl="3" rtl="0">
              <a:buNone/>
              <a:defRPr>
                <a:solidFill>
                  <a:srgbClr val="AD0B2D"/>
                </a:solidFill>
              </a:defRPr>
            </a:lvl4pPr>
            <a:lvl5pPr lvl="4" rtl="0">
              <a:buNone/>
              <a:defRPr>
                <a:solidFill>
                  <a:srgbClr val="AD0B2D"/>
                </a:solidFill>
              </a:defRPr>
            </a:lvl5pPr>
            <a:lvl6pPr lvl="5" rtl="0">
              <a:buNone/>
              <a:defRPr>
                <a:solidFill>
                  <a:srgbClr val="AD0B2D"/>
                </a:solidFill>
              </a:defRPr>
            </a:lvl6pPr>
            <a:lvl7pPr lvl="6" rtl="0">
              <a:buNone/>
              <a:defRPr>
                <a:solidFill>
                  <a:srgbClr val="AD0B2D"/>
                </a:solidFill>
              </a:defRPr>
            </a:lvl7pPr>
            <a:lvl8pPr lvl="7" rtl="0">
              <a:buNone/>
              <a:defRPr>
                <a:solidFill>
                  <a:srgbClr val="AD0B2D"/>
                </a:solidFill>
              </a:defRPr>
            </a:lvl8pPr>
            <a:lvl9pPr lvl="8" rtl="0">
              <a:buNone/>
              <a:defRPr>
                <a:solidFill>
                  <a:srgbClr val="AD0B2D"/>
                </a:solidFill>
              </a:defRPr>
            </a:lvl9pPr>
          </a:lstStyle>
          <a:p>
            <a:pPr marL="0" lvl="0" indent="0" algn="ctr"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8">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096700" y="669775"/>
            <a:ext cx="6687600" cy="3936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1pPr>
            <a:lvl2pPr lvl="1">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2pPr>
            <a:lvl3pPr lvl="2">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3pPr>
            <a:lvl4pPr lvl="3">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4pPr>
            <a:lvl5pPr lvl="4">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5pPr>
            <a:lvl6pPr lvl="5">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6pPr>
            <a:lvl7pPr lvl="6">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7pPr>
            <a:lvl8pPr lvl="7">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8pPr>
            <a:lvl9pPr lvl="8">
              <a:spcBef>
                <a:spcPts val="0"/>
              </a:spcBef>
              <a:spcAft>
                <a:spcPts val="0"/>
              </a:spcAft>
              <a:buClr>
                <a:schemeClr val="accent1"/>
              </a:buClr>
              <a:buSzPts val="2400"/>
              <a:buFont typeface="Tinos"/>
              <a:buNone/>
              <a:defRPr sz="2400" b="1">
                <a:solidFill>
                  <a:schemeClr val="accent1"/>
                </a:solidFill>
                <a:latin typeface="Tinos"/>
                <a:ea typeface="Tinos"/>
                <a:cs typeface="Tinos"/>
                <a:sym typeface="Tinos"/>
              </a:defRPr>
            </a:lvl9pPr>
          </a:lstStyle>
          <a:p>
            <a:endParaRPr/>
          </a:p>
        </p:txBody>
      </p:sp>
      <p:sp>
        <p:nvSpPr>
          <p:cNvPr id="7" name="Google Shape;7;p1"/>
          <p:cNvSpPr txBox="1">
            <a:spLocks noGrp="1"/>
          </p:cNvSpPr>
          <p:nvPr>
            <p:ph type="body" idx="1"/>
          </p:nvPr>
        </p:nvSpPr>
        <p:spPr>
          <a:xfrm>
            <a:off x="2096700" y="1173950"/>
            <a:ext cx="6687600" cy="3249900"/>
          </a:xfrm>
          <a:prstGeom prst="rect">
            <a:avLst/>
          </a:prstGeom>
          <a:noFill/>
          <a:ln>
            <a:noFill/>
          </a:ln>
        </p:spPr>
        <p:txBody>
          <a:bodyPr spcFirstLastPara="1" wrap="square" lIns="0" tIns="0" rIns="0" bIns="0" anchor="t" anchorCtr="0">
            <a:noAutofit/>
          </a:bodyPr>
          <a:lstStyle>
            <a:lvl1pPr marL="457200" lvl="0" indent="-393700">
              <a:spcBef>
                <a:spcPts val="600"/>
              </a:spcBef>
              <a:spcAft>
                <a:spcPts val="0"/>
              </a:spcAft>
              <a:buClr>
                <a:schemeClr val="accent6"/>
              </a:buClr>
              <a:buSzPts val="2600"/>
              <a:buFont typeface="Tinos"/>
              <a:buChar char="◈"/>
              <a:defRPr sz="2600">
                <a:solidFill>
                  <a:schemeClr val="dk1"/>
                </a:solidFill>
                <a:latin typeface="Tinos"/>
                <a:ea typeface="Tinos"/>
                <a:cs typeface="Tinos"/>
                <a:sym typeface="Tinos"/>
              </a:defRPr>
            </a:lvl1pPr>
            <a:lvl2pPr marL="914400" lvl="1" indent="-393700">
              <a:spcBef>
                <a:spcPts val="0"/>
              </a:spcBef>
              <a:spcAft>
                <a:spcPts val="0"/>
              </a:spcAft>
              <a:buClr>
                <a:schemeClr val="accent6"/>
              </a:buClr>
              <a:buSzPts val="2600"/>
              <a:buFont typeface="Tinos"/>
              <a:buChar char="⬩"/>
              <a:defRPr sz="2600">
                <a:solidFill>
                  <a:schemeClr val="dk1"/>
                </a:solidFill>
                <a:latin typeface="Tinos"/>
                <a:ea typeface="Tinos"/>
                <a:cs typeface="Tinos"/>
                <a:sym typeface="Tinos"/>
              </a:defRPr>
            </a:lvl2pPr>
            <a:lvl3pPr marL="1371600" lvl="2" indent="-393700">
              <a:spcBef>
                <a:spcPts val="0"/>
              </a:spcBef>
              <a:spcAft>
                <a:spcPts val="0"/>
              </a:spcAft>
              <a:buClr>
                <a:schemeClr val="accent6"/>
              </a:buClr>
              <a:buSzPts val="2600"/>
              <a:buFont typeface="Tinos"/>
              <a:buChar char="⬩"/>
              <a:defRPr sz="2600">
                <a:solidFill>
                  <a:schemeClr val="dk1"/>
                </a:solidFill>
                <a:latin typeface="Tinos"/>
                <a:ea typeface="Tinos"/>
                <a:cs typeface="Tinos"/>
                <a:sym typeface="Tinos"/>
              </a:defRPr>
            </a:lvl3pPr>
            <a:lvl4pPr marL="1828800" lvl="3"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4pPr>
            <a:lvl5pPr marL="2286000" lvl="4"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5pPr>
            <a:lvl6pPr marL="2743200" lvl="5"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6pPr>
            <a:lvl7pPr marL="3200400" lvl="6"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7pPr>
            <a:lvl8pPr marL="3657600" lvl="7"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8pPr>
            <a:lvl9pPr marL="4114800" lvl="8" indent="-393700">
              <a:spcBef>
                <a:spcPts val="0"/>
              </a:spcBef>
              <a:spcAft>
                <a:spcPts val="0"/>
              </a:spcAft>
              <a:buClr>
                <a:schemeClr val="dk1"/>
              </a:buClr>
              <a:buSzPts val="2600"/>
              <a:buFont typeface="Tinos"/>
              <a:buChar char="⬩"/>
              <a:defRPr sz="2600">
                <a:solidFill>
                  <a:schemeClr val="dk1"/>
                </a:solidFill>
                <a:latin typeface="Tinos"/>
                <a:ea typeface="Tinos"/>
                <a:cs typeface="Tinos"/>
                <a:sym typeface="Tinos"/>
              </a:defRPr>
            </a:lvl9pPr>
          </a:lstStyle>
          <a:p>
            <a:endParaRPr/>
          </a:p>
        </p:txBody>
      </p:sp>
      <p:sp>
        <p:nvSpPr>
          <p:cNvPr id="8" name="Google Shape;8;p1"/>
          <p:cNvSpPr txBox="1">
            <a:spLocks noGrp="1"/>
          </p:cNvSpPr>
          <p:nvPr>
            <p:ph type="sldNum" idx="12"/>
          </p:nvPr>
        </p:nvSpPr>
        <p:spPr>
          <a:xfrm>
            <a:off x="359692" y="1023975"/>
            <a:ext cx="1017600" cy="393600"/>
          </a:xfrm>
          <a:prstGeom prst="rect">
            <a:avLst/>
          </a:prstGeom>
          <a:noFill/>
          <a:ln>
            <a:noFill/>
          </a:ln>
        </p:spPr>
        <p:txBody>
          <a:bodyPr spcFirstLastPara="1" wrap="square" lIns="0" tIns="0" rIns="0" bIns="0" anchor="ctr" anchorCtr="0">
            <a:noAutofit/>
          </a:bodyPr>
          <a:lstStyle>
            <a:lvl1pPr lvl="0" algn="ctr">
              <a:buNone/>
              <a:defRPr sz="1300">
                <a:solidFill>
                  <a:schemeClr val="lt1"/>
                </a:solidFill>
                <a:latin typeface="Tinos"/>
                <a:ea typeface="Tinos"/>
                <a:cs typeface="Tinos"/>
                <a:sym typeface="Tinos"/>
              </a:defRPr>
            </a:lvl1pPr>
            <a:lvl2pPr lvl="1" algn="ctr">
              <a:buNone/>
              <a:defRPr sz="1300">
                <a:solidFill>
                  <a:schemeClr val="lt1"/>
                </a:solidFill>
                <a:latin typeface="Tinos"/>
                <a:ea typeface="Tinos"/>
                <a:cs typeface="Tinos"/>
                <a:sym typeface="Tinos"/>
              </a:defRPr>
            </a:lvl2pPr>
            <a:lvl3pPr lvl="2" algn="ctr">
              <a:buNone/>
              <a:defRPr sz="1300">
                <a:solidFill>
                  <a:schemeClr val="lt1"/>
                </a:solidFill>
                <a:latin typeface="Tinos"/>
                <a:ea typeface="Tinos"/>
                <a:cs typeface="Tinos"/>
                <a:sym typeface="Tinos"/>
              </a:defRPr>
            </a:lvl3pPr>
            <a:lvl4pPr lvl="3" algn="ctr">
              <a:buNone/>
              <a:defRPr sz="1300">
                <a:solidFill>
                  <a:schemeClr val="lt1"/>
                </a:solidFill>
                <a:latin typeface="Tinos"/>
                <a:ea typeface="Tinos"/>
                <a:cs typeface="Tinos"/>
                <a:sym typeface="Tinos"/>
              </a:defRPr>
            </a:lvl4pPr>
            <a:lvl5pPr lvl="4" algn="ctr">
              <a:buNone/>
              <a:defRPr sz="1300">
                <a:solidFill>
                  <a:schemeClr val="lt1"/>
                </a:solidFill>
                <a:latin typeface="Tinos"/>
                <a:ea typeface="Tinos"/>
                <a:cs typeface="Tinos"/>
                <a:sym typeface="Tinos"/>
              </a:defRPr>
            </a:lvl5pPr>
            <a:lvl6pPr lvl="5" algn="ctr">
              <a:buNone/>
              <a:defRPr sz="1300">
                <a:solidFill>
                  <a:schemeClr val="lt1"/>
                </a:solidFill>
                <a:latin typeface="Tinos"/>
                <a:ea typeface="Tinos"/>
                <a:cs typeface="Tinos"/>
                <a:sym typeface="Tinos"/>
              </a:defRPr>
            </a:lvl6pPr>
            <a:lvl7pPr lvl="6" algn="ctr">
              <a:buNone/>
              <a:defRPr sz="1300">
                <a:solidFill>
                  <a:schemeClr val="lt1"/>
                </a:solidFill>
                <a:latin typeface="Tinos"/>
                <a:ea typeface="Tinos"/>
                <a:cs typeface="Tinos"/>
                <a:sym typeface="Tinos"/>
              </a:defRPr>
            </a:lvl7pPr>
            <a:lvl8pPr lvl="7" algn="ctr">
              <a:buNone/>
              <a:defRPr sz="1300">
                <a:solidFill>
                  <a:schemeClr val="lt1"/>
                </a:solidFill>
                <a:latin typeface="Tinos"/>
                <a:ea typeface="Tinos"/>
                <a:cs typeface="Tinos"/>
                <a:sym typeface="Tinos"/>
              </a:defRPr>
            </a:lvl8pPr>
            <a:lvl9pPr lvl="8" algn="ctr">
              <a:buNone/>
              <a:defRPr sz="1300">
                <a:solidFill>
                  <a:schemeClr val="lt1"/>
                </a:solidFill>
                <a:latin typeface="Tinos"/>
                <a:ea typeface="Tinos"/>
                <a:cs typeface="Tinos"/>
                <a:sym typeface="Tinos"/>
              </a:defRPr>
            </a:lvl9pPr>
          </a:lstStyle>
          <a:p>
            <a:pPr marL="0" lvl="0" indent="0" algn="ct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5" r:id="rId4"/>
    <p:sldLayoutId id="2147483656" r:id="rId5"/>
    <p:sldLayoutId id="2147483657"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ebp"/><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webp"/><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4"/>
          <p:cNvSpPr txBox="1">
            <a:spLocks noGrp="1"/>
          </p:cNvSpPr>
          <p:nvPr>
            <p:ph type="ctrTitle"/>
          </p:nvPr>
        </p:nvSpPr>
        <p:spPr>
          <a:xfrm>
            <a:off x="1557275" y="1341650"/>
            <a:ext cx="6029400" cy="2771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it-IT" dirty="0"/>
              <a:t>INCOTERMS®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10</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990591"/>
            <a:ext cx="8229600" cy="2769989"/>
          </a:xfrm>
          <a:prstGeom prst="rect">
            <a:avLst/>
          </a:prstGeom>
          <a:noFill/>
        </p:spPr>
        <p:txBody>
          <a:bodyPr wrap="square" numCol="1" rtlCol="0">
            <a:spAutoFit/>
          </a:bodyPr>
          <a:lstStyle/>
          <a:p>
            <a:pPr marL="285750" indent="-285750" algn="ctr">
              <a:buFont typeface="Arial" panose="020B0604020202020204" pitchFamily="34" charset="0"/>
              <a:buChar char="•"/>
            </a:pPr>
            <a:r>
              <a:rPr lang="en-US" sz="2200" b="1" dirty="0">
                <a:latin typeface="Sana" pitchFamily="2" charset="-78"/>
                <a:ea typeface="Times New Roman" panose="02020603050405020304" pitchFamily="18" charset="0"/>
                <a:cs typeface="Sana" pitchFamily="2" charset="-78"/>
              </a:rPr>
              <a:t>Warranties </a:t>
            </a:r>
          </a:p>
          <a:p>
            <a:pPr marL="285750" indent="-285750" algn="ctr">
              <a:buFont typeface="Arial" panose="020B0604020202020204" pitchFamily="34" charset="0"/>
              <a:buChar char="•"/>
            </a:pPr>
            <a:endParaRPr lang="en-US" sz="2000" b="1" dirty="0">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200" dirty="0">
                <a:latin typeface="Sana" pitchFamily="2" charset="-78"/>
                <a:ea typeface="Times New Roman" panose="02020603050405020304" pitchFamily="18" charset="0"/>
                <a:cs typeface="Sana" pitchFamily="2" charset="-78"/>
              </a:rPr>
              <a:t>A warranty is a legally enforceable guarantee assuring a buyer that the goods or services provided </a:t>
            </a:r>
            <a:r>
              <a:rPr lang="en-US" sz="2200" b="1" dirty="0">
                <a:latin typeface="Sana" pitchFamily="2" charset="-78"/>
                <a:ea typeface="Times New Roman" panose="02020603050405020304" pitchFamily="18" charset="0"/>
                <a:cs typeface="Sana" pitchFamily="2" charset="-78"/>
              </a:rPr>
              <a:t>will meet the expected level of reliability and quality</a:t>
            </a:r>
            <a:r>
              <a:rPr lang="en-US" sz="2200" dirty="0">
                <a:latin typeface="Sana" pitchFamily="2" charset="-78"/>
                <a:ea typeface="Times New Roman" panose="02020603050405020304" pitchFamily="18" charset="0"/>
                <a:cs typeface="Sana" pitchFamily="2" charset="-78"/>
              </a:rPr>
              <a:t>. </a:t>
            </a:r>
          </a:p>
          <a:p>
            <a:pPr marL="285750" indent="-285750" algn="just">
              <a:buFont typeface="Arial" panose="020B0604020202020204" pitchFamily="34" charset="0"/>
              <a:buChar char="•"/>
            </a:pPr>
            <a:endParaRPr lang="en-US" sz="2200" b="1" dirty="0">
              <a:effectLst/>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200" dirty="0">
                <a:latin typeface="Sana" pitchFamily="2" charset="-78"/>
                <a:ea typeface="Times New Roman" panose="02020603050405020304" pitchFamily="18" charset="0"/>
                <a:cs typeface="Sana" pitchFamily="2" charset="-78"/>
              </a:rPr>
              <a:t>Usually the contract set out remedies and the rights of the buyer in case of defects</a:t>
            </a:r>
            <a:endParaRPr lang="en-US" sz="22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117904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11</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990591"/>
            <a:ext cx="8229600" cy="3877985"/>
          </a:xfrm>
          <a:prstGeom prst="rect">
            <a:avLst/>
          </a:prstGeom>
          <a:noFill/>
        </p:spPr>
        <p:txBody>
          <a:bodyPr wrap="square" numCol="1" rtlCol="0">
            <a:spAutoFit/>
          </a:bodyPr>
          <a:lstStyle/>
          <a:p>
            <a:pPr marL="285750" indent="-285750" algn="ctr">
              <a:buFont typeface="Arial" panose="020B0604020202020204" pitchFamily="34" charset="0"/>
              <a:buChar char="•"/>
            </a:pPr>
            <a:r>
              <a:rPr lang="en-US" sz="2000" b="1" dirty="0">
                <a:latin typeface="Sana" pitchFamily="2" charset="-78"/>
                <a:ea typeface="Times New Roman" panose="02020603050405020304" pitchFamily="18" charset="0"/>
                <a:cs typeface="Sana" pitchFamily="2" charset="-78"/>
              </a:rPr>
              <a:t>Miscellaneous Provisions </a:t>
            </a:r>
            <a:endParaRPr lang="en-US" sz="2000" b="1" dirty="0">
              <a:effectLst/>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000" dirty="0">
                <a:latin typeface="Sana" pitchFamily="2" charset="-78"/>
                <a:ea typeface="Times New Roman" panose="02020603050405020304" pitchFamily="18" charset="0"/>
                <a:cs typeface="Sana" pitchFamily="2" charset="-78"/>
              </a:rPr>
              <a:t>Depending on the goods or services you're providing, you can include these additional provisions in your sales agreement: </a:t>
            </a:r>
          </a:p>
          <a:p>
            <a:pPr lvl="7" algn="just"/>
            <a:r>
              <a:rPr lang="en-US" sz="2000" b="1"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Governing Law</a:t>
            </a:r>
            <a:r>
              <a:rPr lang="en-US" sz="1800" dirty="0">
                <a:latin typeface="Sana" pitchFamily="2" charset="-78"/>
                <a:ea typeface="Times New Roman" panose="02020603050405020304" pitchFamily="18" charset="0"/>
                <a:cs typeface="Sana" pitchFamily="2" charset="-78"/>
              </a:rPr>
              <a:t>: Also known as choice of law, this outlines which state law is applicable for the interpretation and enforcement of the contract. </a:t>
            </a:r>
          </a:p>
          <a:p>
            <a:pPr marL="342900" lvl="7" indent="-342900" algn="just">
              <a:buFont typeface="Wingdings" pitchFamily="2" charset="2"/>
              <a:buChar char="ü"/>
            </a:pPr>
            <a:endParaRPr lang="en-US" sz="1800" dirty="0">
              <a:latin typeface="Sana" pitchFamily="2" charset="-78"/>
              <a:ea typeface="Times New Roman" panose="02020603050405020304" pitchFamily="18" charset="0"/>
              <a:cs typeface="Sana" pitchFamily="2" charset="-78"/>
            </a:endParaRPr>
          </a:p>
          <a:p>
            <a:pPr lvl="7" algn="just"/>
            <a:r>
              <a:rPr lang="en-US" sz="1800"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Severability</a:t>
            </a:r>
            <a:r>
              <a:rPr lang="en-US" sz="1800" dirty="0">
                <a:latin typeface="Sana" pitchFamily="2" charset="-78"/>
                <a:ea typeface="Times New Roman" panose="02020603050405020304" pitchFamily="18" charset="0"/>
                <a:cs typeface="Sana" pitchFamily="2" charset="-78"/>
              </a:rPr>
              <a:t>: This provision is made to ensure that all other provisions are still valid and enforceable even if part of the contract is unenforceable or invalid. </a:t>
            </a:r>
          </a:p>
          <a:p>
            <a:pPr marL="342900" lvl="7" indent="-342900" algn="just">
              <a:buFont typeface="Wingdings" pitchFamily="2" charset="2"/>
              <a:buChar char="ü"/>
            </a:pPr>
            <a:endParaRPr lang="en-US" sz="1800" dirty="0">
              <a:latin typeface="Sana" pitchFamily="2" charset="-78"/>
              <a:ea typeface="Times New Roman" panose="02020603050405020304" pitchFamily="18" charset="0"/>
              <a:cs typeface="Sana" pitchFamily="2" charset="-78"/>
            </a:endParaRPr>
          </a:p>
          <a:p>
            <a:pPr lvl="7" algn="just"/>
            <a:r>
              <a:rPr lang="en-US" sz="1800"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Confidentiality</a:t>
            </a:r>
            <a:r>
              <a:rPr lang="en-US" sz="1800" dirty="0">
                <a:latin typeface="Sana" pitchFamily="2" charset="-78"/>
                <a:ea typeface="Times New Roman" panose="02020603050405020304" pitchFamily="18" charset="0"/>
                <a:cs typeface="Sana" pitchFamily="2" charset="-78"/>
              </a:rPr>
              <a:t>: In transactions where confidential information is shared, this provision explicitly limits the distribution of these private details. </a:t>
            </a:r>
          </a:p>
          <a:p>
            <a:pPr lvl="7" algn="just"/>
            <a:endParaRPr lang="en-US" sz="2000" b="1" dirty="0">
              <a:latin typeface="Sana" pitchFamily="2" charset="-78"/>
              <a:ea typeface="Times New Roman" panose="02020603050405020304" pitchFamily="18" charset="0"/>
              <a:cs typeface="Sana" pitchFamily="2" charset="-78"/>
            </a:endParaRPr>
          </a:p>
          <a:p>
            <a:pPr marL="342900" lvl="7" indent="-342900" algn="just">
              <a:buFont typeface="Wingdings" pitchFamily="2" charset="2"/>
              <a:buChar char="ü"/>
            </a:pPr>
            <a:endParaRPr lang="en-US" sz="2000" b="1"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20098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blinds(horizontal)">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12</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990591"/>
            <a:ext cx="8229600" cy="4093428"/>
          </a:xfrm>
          <a:prstGeom prst="rect">
            <a:avLst/>
          </a:prstGeom>
          <a:noFill/>
        </p:spPr>
        <p:txBody>
          <a:bodyPr wrap="square" numCol="1" rtlCol="0">
            <a:spAutoFit/>
          </a:bodyPr>
          <a:lstStyle/>
          <a:p>
            <a:pPr marL="285750" indent="-285750" algn="ctr">
              <a:buFont typeface="Arial" panose="020B0604020202020204" pitchFamily="34" charset="0"/>
              <a:buChar char="•"/>
            </a:pPr>
            <a:r>
              <a:rPr lang="en-US" sz="2000" b="1" dirty="0">
                <a:latin typeface="Sana" pitchFamily="2" charset="-78"/>
                <a:ea typeface="Times New Roman" panose="02020603050405020304" pitchFamily="18" charset="0"/>
                <a:cs typeface="Sana" pitchFamily="2" charset="-78"/>
              </a:rPr>
              <a:t>Miscellaneous Provisions </a:t>
            </a:r>
          </a:p>
          <a:p>
            <a:pPr lvl="7" algn="just"/>
            <a:endParaRPr lang="en-US" sz="2000" b="1" dirty="0">
              <a:latin typeface="Sana" pitchFamily="2" charset="-78"/>
              <a:ea typeface="Times New Roman" panose="02020603050405020304" pitchFamily="18" charset="0"/>
              <a:cs typeface="Sana" pitchFamily="2" charset="-78"/>
            </a:endParaRPr>
          </a:p>
          <a:p>
            <a:pPr lvl="7" algn="just"/>
            <a:r>
              <a:rPr lang="en-US" sz="2000" b="1"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Breach of Contract</a:t>
            </a:r>
            <a:r>
              <a:rPr lang="en-US" sz="1800" dirty="0">
                <a:latin typeface="Sana" pitchFamily="2" charset="-78"/>
                <a:ea typeface="Times New Roman" panose="02020603050405020304" pitchFamily="18" charset="0"/>
                <a:cs typeface="Sana" pitchFamily="2" charset="-78"/>
              </a:rPr>
              <a:t>: A breach of contract outlines what would happen if one party violates the contract, when a contract can be terminated, and any actions a party can take to recover their losses in the event of a breached contract. </a:t>
            </a:r>
          </a:p>
          <a:p>
            <a:pPr marL="342900" lvl="7" indent="-342900" algn="just">
              <a:buFont typeface="Wingdings" pitchFamily="2" charset="2"/>
              <a:buChar char="ü"/>
            </a:pPr>
            <a:endParaRPr lang="en-US" sz="1800" dirty="0">
              <a:latin typeface="Sana" pitchFamily="2" charset="-78"/>
              <a:ea typeface="Times New Roman" panose="02020603050405020304" pitchFamily="18" charset="0"/>
              <a:cs typeface="Sana" pitchFamily="2" charset="-78"/>
            </a:endParaRPr>
          </a:p>
          <a:p>
            <a:pPr lvl="7" algn="just"/>
            <a:r>
              <a:rPr lang="en-US" sz="1800"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Notices</a:t>
            </a:r>
            <a:r>
              <a:rPr lang="en-US" sz="1800" dirty="0">
                <a:latin typeface="Sana" pitchFamily="2" charset="-78"/>
                <a:ea typeface="Times New Roman" panose="02020603050405020304" pitchFamily="18" charset="0"/>
                <a:cs typeface="Sana" pitchFamily="2" charset="-78"/>
              </a:rPr>
              <a:t>: This section describes how all communication should take place. Aside from the mode of communication, it sometimes even outlines the days and times that communication should occur. </a:t>
            </a:r>
          </a:p>
          <a:p>
            <a:pPr marL="342900" lvl="7" indent="-342900" algn="just">
              <a:buFont typeface="Wingdings" pitchFamily="2" charset="2"/>
              <a:buChar char="ü"/>
            </a:pPr>
            <a:endParaRPr lang="en-US" sz="1800" dirty="0">
              <a:latin typeface="Sana" pitchFamily="2" charset="-78"/>
              <a:ea typeface="Times New Roman" panose="02020603050405020304" pitchFamily="18" charset="0"/>
              <a:cs typeface="Sana" pitchFamily="2" charset="-78"/>
            </a:endParaRPr>
          </a:p>
          <a:p>
            <a:pPr lvl="7" algn="just"/>
            <a:r>
              <a:rPr lang="en-US" sz="1800" dirty="0">
                <a:latin typeface="Sana" pitchFamily="2" charset="-78"/>
                <a:ea typeface="Times New Roman" panose="02020603050405020304" pitchFamily="18" charset="0"/>
                <a:cs typeface="Sana" pitchFamily="2" charset="-78"/>
              </a:rPr>
              <a:t>•	</a:t>
            </a:r>
            <a:r>
              <a:rPr lang="en-US" sz="1800" b="1" dirty="0">
                <a:latin typeface="Sana" pitchFamily="2" charset="-78"/>
                <a:ea typeface="Times New Roman" panose="02020603050405020304" pitchFamily="18" charset="0"/>
                <a:cs typeface="Sana" pitchFamily="2" charset="-78"/>
              </a:rPr>
              <a:t>Amendments</a:t>
            </a:r>
            <a:r>
              <a:rPr lang="en-US" sz="1800" dirty="0">
                <a:latin typeface="Sana" pitchFamily="2" charset="-78"/>
                <a:ea typeface="Times New Roman" panose="02020603050405020304" pitchFamily="18" charset="0"/>
                <a:cs typeface="Sana" pitchFamily="2" charset="-78"/>
              </a:rPr>
              <a:t>: An amendments section addresses the steps that should be taken in the event that the contract's terms and provisions need to be formally altered. </a:t>
            </a:r>
            <a:endParaRPr lang="en-US" sz="1800" b="1" dirty="0">
              <a:latin typeface="Sana" pitchFamily="2" charset="-78"/>
              <a:ea typeface="Times New Roman" panose="02020603050405020304" pitchFamily="18" charset="0"/>
              <a:cs typeface="Sana" pitchFamily="2" charset="-78"/>
            </a:endParaRPr>
          </a:p>
          <a:p>
            <a:pPr marL="342900" lvl="7" indent="-342900" algn="just">
              <a:buFont typeface="Wingdings" pitchFamily="2" charset="2"/>
              <a:buChar char="ü"/>
            </a:pPr>
            <a:endParaRPr lang="en-US" sz="2000" b="1"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174288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linds(horizontal)">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blinds(horizontal)">
                                      <p:cBhvr>
                                        <p:cTn id="1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1A8C02-6DD1-1242-8068-77119769EE4A}"/>
              </a:ext>
            </a:extLst>
          </p:cNvPr>
          <p:cNvSpPr>
            <a:spLocks noGrp="1"/>
          </p:cNvSpPr>
          <p:nvPr>
            <p:ph type="ctrTitle"/>
          </p:nvPr>
        </p:nvSpPr>
        <p:spPr/>
        <p:txBody>
          <a:bodyPr/>
          <a:lstStyle/>
          <a:p>
            <a:r>
              <a:rPr lang="it-IT" dirty="0"/>
              <a:t>INCOTERMS</a:t>
            </a:r>
          </a:p>
        </p:txBody>
      </p:sp>
      <p:sp>
        <p:nvSpPr>
          <p:cNvPr id="3" name="Sottotitolo 2">
            <a:extLst>
              <a:ext uri="{FF2B5EF4-FFF2-40B4-BE49-F238E27FC236}">
                <a16:creationId xmlns:a16="http://schemas.microsoft.com/office/drawing/2014/main" id="{02166BFE-C394-324A-97D9-454629E83082}"/>
              </a:ext>
            </a:extLst>
          </p:cNvPr>
          <p:cNvSpPr>
            <a:spLocks noGrp="1"/>
          </p:cNvSpPr>
          <p:nvPr>
            <p:ph type="subTitle" idx="1"/>
          </p:nvPr>
        </p:nvSpPr>
        <p:spPr/>
        <p:txBody>
          <a:bodyPr/>
          <a:lstStyle/>
          <a:p>
            <a:r>
              <a:rPr lang="it-IT" dirty="0"/>
              <a:t>WHAT ARE THEY FOR</a:t>
            </a:r>
          </a:p>
        </p:txBody>
      </p:sp>
    </p:spTree>
    <p:extLst>
      <p:ext uri="{BB962C8B-B14F-4D97-AF65-F5344CB8AC3E}">
        <p14:creationId xmlns:p14="http://schemas.microsoft.com/office/powerpoint/2010/main" val="2224525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96700" y="669775"/>
            <a:ext cx="6687600" cy="393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Introduction</a:t>
            </a:r>
            <a:endParaRPr dirty="0"/>
          </a:p>
        </p:txBody>
      </p:sp>
      <p:sp>
        <p:nvSpPr>
          <p:cNvPr id="166" name="Google Shape;166;p19"/>
          <p:cNvSpPr txBox="1">
            <a:spLocks noGrp="1"/>
          </p:cNvSpPr>
          <p:nvPr>
            <p:ph type="body" idx="1"/>
          </p:nvPr>
        </p:nvSpPr>
        <p:spPr>
          <a:xfrm>
            <a:off x="1884218" y="1173949"/>
            <a:ext cx="6900082" cy="3467323"/>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000" dirty="0"/>
              <a:t>The </a:t>
            </a:r>
            <a:r>
              <a:rPr lang="it-IT" sz="2000" dirty="0" err="1"/>
              <a:t>Incoterms</a:t>
            </a:r>
            <a:r>
              <a:rPr lang="it-IT" sz="2000" dirty="0"/>
              <a:t> are a set of commercial/</a:t>
            </a:r>
            <a:r>
              <a:rPr lang="it-IT" sz="2000" dirty="0" err="1"/>
              <a:t>trade</a:t>
            </a:r>
            <a:r>
              <a:rPr lang="it-IT" sz="2000" dirty="0"/>
              <a:t> </a:t>
            </a:r>
            <a:r>
              <a:rPr lang="it-IT" sz="2000" dirty="0" err="1"/>
              <a:t>rules</a:t>
            </a:r>
            <a:r>
              <a:rPr lang="it-IT" sz="2000" dirty="0"/>
              <a:t> </a:t>
            </a:r>
            <a:r>
              <a:rPr lang="it-IT" sz="2000" dirty="0" err="1"/>
              <a:t>established</a:t>
            </a:r>
            <a:r>
              <a:rPr lang="it-IT" sz="2000" dirty="0"/>
              <a:t> by the International </a:t>
            </a:r>
            <a:r>
              <a:rPr lang="it-IT" sz="2000" dirty="0" err="1"/>
              <a:t>Chamber</a:t>
            </a:r>
            <a:r>
              <a:rPr lang="it-IT" sz="2000" dirty="0"/>
              <a:t> of Commerce (“</a:t>
            </a:r>
            <a:r>
              <a:rPr lang="it-IT" sz="2000" b="1" dirty="0" err="1"/>
              <a:t>Icc</a:t>
            </a:r>
            <a:r>
              <a:rPr lang="it-IT" sz="2000" dirty="0"/>
              <a:t>”) </a:t>
            </a:r>
            <a:r>
              <a:rPr lang="it-IT" sz="2000" dirty="0" err="1"/>
              <a:t>that</a:t>
            </a:r>
            <a:r>
              <a:rPr lang="it-IT" sz="2000" dirty="0"/>
              <a:t> are </a:t>
            </a:r>
            <a:r>
              <a:rPr lang="it-IT" sz="2000" dirty="0" err="1"/>
              <a:t>used</a:t>
            </a:r>
            <a:r>
              <a:rPr lang="it-IT" sz="2000" dirty="0"/>
              <a:t> in </a:t>
            </a:r>
            <a:r>
              <a:rPr lang="it-IT" sz="2000" dirty="0" err="1"/>
              <a:t>international</a:t>
            </a:r>
            <a:r>
              <a:rPr lang="it-IT" sz="2000" dirty="0"/>
              <a:t> sale </a:t>
            </a:r>
            <a:r>
              <a:rPr lang="it-IT" sz="2000" dirty="0" err="1"/>
              <a:t>contracts</a:t>
            </a:r>
            <a:r>
              <a:rPr lang="it-IT" sz="2000" dirty="0"/>
              <a:t>. </a:t>
            </a:r>
            <a:r>
              <a:rPr lang="it-IT" sz="2000" dirty="0" err="1"/>
              <a:t>Incoterms</a:t>
            </a:r>
            <a:r>
              <a:rPr lang="it-IT" sz="2000" dirty="0"/>
              <a:t>® are </a:t>
            </a:r>
            <a:r>
              <a:rPr lang="it-IT" sz="2000" dirty="0" err="1"/>
              <a:t>referred</a:t>
            </a:r>
            <a:r>
              <a:rPr lang="it-IT" sz="2000" dirty="0"/>
              <a:t> to </a:t>
            </a:r>
            <a:r>
              <a:rPr lang="it-IT" sz="2000" dirty="0" err="1"/>
              <a:t>as</a:t>
            </a:r>
            <a:r>
              <a:rPr lang="it-IT" sz="2000" dirty="0"/>
              <a:t> </a:t>
            </a:r>
            <a:r>
              <a:rPr lang="it-IT" sz="2000" b="1" dirty="0"/>
              <a:t>In</a:t>
            </a:r>
            <a:r>
              <a:rPr lang="it-IT" sz="2000" dirty="0"/>
              <a:t>ternational </a:t>
            </a:r>
            <a:r>
              <a:rPr lang="it-IT" sz="2000" b="1" dirty="0"/>
              <a:t>Co</a:t>
            </a:r>
            <a:r>
              <a:rPr lang="it-IT" sz="2000" dirty="0"/>
              <a:t>mmercial </a:t>
            </a:r>
            <a:r>
              <a:rPr lang="it-IT" sz="2000" b="1" dirty="0" err="1"/>
              <a:t>Terms</a:t>
            </a:r>
            <a:r>
              <a:rPr lang="it-IT" sz="2000" dirty="0"/>
              <a:t>. </a:t>
            </a:r>
          </a:p>
          <a:p>
            <a:pPr marL="457200" lvl="0" indent="-393700" algn="just" rtl="0">
              <a:spcBef>
                <a:spcPts val="600"/>
              </a:spcBef>
              <a:spcAft>
                <a:spcPts val="0"/>
              </a:spcAft>
              <a:buSzPts val="2600"/>
              <a:buChar char="◈"/>
            </a:pPr>
            <a:r>
              <a:rPr lang="it-IT" sz="2000" dirty="0" err="1"/>
              <a:t>Incoterms</a:t>
            </a:r>
            <a:r>
              <a:rPr lang="it-IT" sz="2000" dirty="0"/>
              <a:t> are a set of 11 </a:t>
            </a:r>
            <a:r>
              <a:rPr lang="it-IT" sz="2000" dirty="0" err="1"/>
              <a:t>internationally</a:t>
            </a:r>
            <a:r>
              <a:rPr lang="it-IT" sz="2000" dirty="0"/>
              <a:t> </a:t>
            </a:r>
            <a:r>
              <a:rPr lang="it-IT" sz="2000" dirty="0" err="1"/>
              <a:t>recognized</a:t>
            </a:r>
            <a:r>
              <a:rPr lang="it-IT" sz="2000" dirty="0"/>
              <a:t> </a:t>
            </a:r>
            <a:r>
              <a:rPr lang="it-IT" sz="2000" dirty="0" err="1"/>
              <a:t>rules</a:t>
            </a:r>
            <a:r>
              <a:rPr lang="it-IT" sz="2000" dirty="0"/>
              <a:t> </a:t>
            </a:r>
            <a:r>
              <a:rPr lang="it-IT" sz="2000" dirty="0" err="1"/>
              <a:t>which</a:t>
            </a:r>
            <a:r>
              <a:rPr lang="it-IT" sz="2000" dirty="0"/>
              <a:t> </a:t>
            </a:r>
            <a:r>
              <a:rPr lang="it-IT" sz="2000" dirty="0" err="1"/>
              <a:t>define</a:t>
            </a:r>
            <a:r>
              <a:rPr lang="it-IT" sz="2000" dirty="0"/>
              <a:t> the </a:t>
            </a:r>
            <a:r>
              <a:rPr lang="it-IT" sz="2000" dirty="0" err="1"/>
              <a:t>responsibilities</a:t>
            </a:r>
            <a:r>
              <a:rPr lang="it-IT" sz="2000" dirty="0"/>
              <a:t> of sellers and buyers.</a:t>
            </a:r>
          </a:p>
          <a:p>
            <a:pPr marL="457200" lvl="0" indent="-393700" algn="just" rtl="0">
              <a:spcBef>
                <a:spcPts val="600"/>
              </a:spcBef>
              <a:spcAft>
                <a:spcPts val="0"/>
              </a:spcAft>
              <a:buSzPts val="2600"/>
              <a:buChar char="◈"/>
            </a:pPr>
            <a:r>
              <a:rPr lang="it-IT" sz="2000" dirty="0"/>
              <a:t>In a </a:t>
            </a:r>
            <a:r>
              <a:rPr lang="it-IT" sz="2000" dirty="0" err="1"/>
              <a:t>nutshell</a:t>
            </a:r>
            <a:r>
              <a:rPr lang="it-IT" sz="2000" dirty="0"/>
              <a:t>: </a:t>
            </a:r>
            <a:r>
              <a:rPr lang="it-IT" sz="2000" dirty="0" err="1"/>
              <a:t>Incoterms</a:t>
            </a:r>
            <a:r>
              <a:rPr lang="it-IT" sz="2000" dirty="0"/>
              <a:t> </a:t>
            </a:r>
            <a:r>
              <a:rPr lang="it-IT" sz="2000" dirty="0" err="1"/>
              <a:t>specify</a:t>
            </a:r>
            <a:r>
              <a:rPr lang="it-IT" sz="2000" dirty="0"/>
              <a:t> </a:t>
            </a:r>
            <a:r>
              <a:rPr lang="it-IT" sz="2000" dirty="0" err="1"/>
              <a:t>who</a:t>
            </a:r>
            <a:r>
              <a:rPr lang="it-IT" sz="2000" dirty="0"/>
              <a:t> </a:t>
            </a:r>
            <a:r>
              <a:rPr lang="it-IT" sz="2000" dirty="0" err="1"/>
              <a:t>is</a:t>
            </a:r>
            <a:r>
              <a:rPr lang="it-IT" sz="2000" dirty="0"/>
              <a:t> </a:t>
            </a:r>
            <a:r>
              <a:rPr lang="it-IT" sz="2000" dirty="0" err="1"/>
              <a:t>responsible</a:t>
            </a:r>
            <a:r>
              <a:rPr lang="it-IT" sz="2000" dirty="0"/>
              <a:t> for </a:t>
            </a:r>
            <a:r>
              <a:rPr lang="it-IT" sz="2000" b="1" u="sng" dirty="0" err="1"/>
              <a:t>paying</a:t>
            </a:r>
            <a:r>
              <a:rPr lang="it-IT" sz="2000" b="1" u="sng" dirty="0"/>
              <a:t> for and </a:t>
            </a:r>
            <a:r>
              <a:rPr lang="it-IT" sz="2000" b="1" u="sng" dirty="0" err="1"/>
              <a:t>managing</a:t>
            </a:r>
            <a:r>
              <a:rPr lang="it-IT" sz="2000" b="1" u="sng" dirty="0"/>
              <a:t> the </a:t>
            </a:r>
            <a:r>
              <a:rPr lang="it-IT" sz="2000" b="1" u="sng" dirty="0" err="1"/>
              <a:t>shipment</a:t>
            </a:r>
            <a:r>
              <a:rPr lang="it-IT" sz="2000" b="1" u="sng" dirty="0"/>
              <a:t>, </a:t>
            </a:r>
            <a:r>
              <a:rPr lang="it-IT" sz="2000" b="1" u="sng" dirty="0" err="1"/>
              <a:t>insurance</a:t>
            </a:r>
            <a:r>
              <a:rPr lang="it-IT" sz="2000" b="1" u="sng" dirty="0"/>
              <a:t>, </a:t>
            </a:r>
            <a:r>
              <a:rPr lang="it-IT" sz="2000" b="1" u="sng" dirty="0" err="1"/>
              <a:t>documentation</a:t>
            </a:r>
            <a:r>
              <a:rPr lang="it-IT" sz="2000" b="1" u="sng" dirty="0"/>
              <a:t>, </a:t>
            </a:r>
            <a:r>
              <a:rPr lang="it-IT" sz="2000" b="1" u="sng" dirty="0" err="1"/>
              <a:t>customs</a:t>
            </a:r>
            <a:r>
              <a:rPr lang="it-IT" sz="2000" b="1" u="sng" dirty="0"/>
              <a:t> clearance, and </a:t>
            </a:r>
            <a:r>
              <a:rPr lang="it-IT" sz="2000" b="1" u="sng" dirty="0" err="1"/>
              <a:t>other</a:t>
            </a:r>
            <a:r>
              <a:rPr lang="it-IT" sz="2000" b="1" u="sng" dirty="0"/>
              <a:t> </a:t>
            </a:r>
            <a:r>
              <a:rPr lang="it-IT" sz="2000" b="1" u="sng" dirty="0" err="1"/>
              <a:t>logistical</a:t>
            </a:r>
            <a:r>
              <a:rPr lang="it-IT" sz="2000" b="1" u="sng" dirty="0"/>
              <a:t> </a:t>
            </a:r>
            <a:r>
              <a:rPr lang="it-IT" sz="2000" b="1" u="sng" dirty="0" err="1"/>
              <a:t>activities</a:t>
            </a:r>
            <a:r>
              <a:rPr lang="it-IT" sz="2000" dirty="0"/>
              <a:t>. </a:t>
            </a:r>
          </a:p>
          <a:p>
            <a:pPr marL="457200" lvl="0" indent="-393700" algn="just" rtl="0">
              <a:spcBef>
                <a:spcPts val="600"/>
              </a:spcBef>
              <a:spcAft>
                <a:spcPts val="0"/>
              </a:spcAft>
              <a:buSzPts val="2600"/>
              <a:buChar char="◈"/>
            </a:pPr>
            <a:endParaRPr sz="22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2" end="2"/>
                                            </p:txEl>
                                          </p:spTgt>
                                        </p:tgtEl>
                                        <p:attrNameLst>
                                          <p:attrName>style.visibility</p:attrName>
                                        </p:attrNameLst>
                                      </p:cBhvr>
                                      <p:to>
                                        <p:strVal val="visible"/>
                                      </p:to>
                                    </p:set>
                                    <p:animEffect transition="in" filter="blinds(horizontal)">
                                      <p:cBhvr>
                                        <p:cTn id="17" dur="500"/>
                                        <p:tgtEl>
                                          <p:spTgt spid="1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96700" y="669775"/>
            <a:ext cx="6687600" cy="393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Introduction</a:t>
            </a:r>
            <a:endParaRPr dirty="0"/>
          </a:p>
        </p:txBody>
      </p:sp>
      <p:sp>
        <p:nvSpPr>
          <p:cNvPr id="166" name="Google Shape;166;p19"/>
          <p:cNvSpPr txBox="1">
            <a:spLocks noGrp="1"/>
          </p:cNvSpPr>
          <p:nvPr>
            <p:ph type="body" idx="1"/>
          </p:nvPr>
        </p:nvSpPr>
        <p:spPr>
          <a:xfrm>
            <a:off x="1884218" y="1173949"/>
            <a:ext cx="6900082" cy="3467323"/>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200" dirty="0" err="1"/>
              <a:t>Each</a:t>
            </a:r>
            <a:r>
              <a:rPr lang="it-IT" sz="2200" dirty="0"/>
              <a:t> </a:t>
            </a:r>
            <a:r>
              <a:rPr lang="it-IT" sz="2200" dirty="0" err="1"/>
              <a:t>Incoterms</a:t>
            </a:r>
            <a:r>
              <a:rPr lang="it-IT" sz="2200" dirty="0"/>
              <a:t> </a:t>
            </a:r>
            <a:r>
              <a:rPr lang="it-IT" sz="2200" dirty="0" err="1"/>
              <a:t>rule</a:t>
            </a:r>
            <a:r>
              <a:rPr lang="it-IT" sz="2200" dirty="0"/>
              <a:t> </a:t>
            </a:r>
            <a:r>
              <a:rPr lang="it-IT" sz="2200" dirty="0" err="1"/>
              <a:t>clarifies</a:t>
            </a:r>
            <a:r>
              <a:rPr lang="it-IT" sz="2200" dirty="0"/>
              <a:t> the </a:t>
            </a:r>
            <a:r>
              <a:rPr lang="it-IT" sz="2200" b="1" dirty="0" err="1"/>
              <a:t>tasks</a:t>
            </a:r>
            <a:r>
              <a:rPr lang="it-IT" sz="2200" b="1" dirty="0"/>
              <a:t>, </a:t>
            </a:r>
            <a:r>
              <a:rPr lang="it-IT" sz="2200" b="1" dirty="0" err="1"/>
              <a:t>costs</a:t>
            </a:r>
            <a:r>
              <a:rPr lang="it-IT" sz="2200" b="1" dirty="0"/>
              <a:t>, and </a:t>
            </a:r>
            <a:r>
              <a:rPr lang="it-IT" sz="2200" b="1" dirty="0" err="1"/>
              <a:t>risks</a:t>
            </a:r>
            <a:r>
              <a:rPr lang="it-IT" sz="2200" b="1" dirty="0"/>
              <a:t> to be </a:t>
            </a:r>
            <a:r>
              <a:rPr lang="it-IT" sz="2200" b="1" dirty="0" err="1"/>
              <a:t>borne</a:t>
            </a:r>
            <a:r>
              <a:rPr lang="it-IT" sz="2200" b="1" dirty="0"/>
              <a:t> by buyers and sellers </a:t>
            </a:r>
            <a:r>
              <a:rPr lang="it-IT" sz="2200" dirty="0"/>
              <a:t>in a </a:t>
            </a:r>
            <a:r>
              <a:rPr lang="it-IT" sz="2200" dirty="0" err="1"/>
              <a:t>given</a:t>
            </a:r>
            <a:r>
              <a:rPr lang="it-IT" sz="2200" dirty="0"/>
              <a:t> </a:t>
            </a:r>
            <a:r>
              <a:rPr lang="it-IT" sz="2200" dirty="0" err="1"/>
              <a:t>transaction</a:t>
            </a:r>
            <a:r>
              <a:rPr lang="it-IT" sz="2200" dirty="0"/>
              <a:t>.</a:t>
            </a:r>
          </a:p>
          <a:p>
            <a:pPr marL="457200" lvl="0" indent="-393700" algn="just" rtl="0">
              <a:spcBef>
                <a:spcPts val="600"/>
              </a:spcBef>
              <a:spcAft>
                <a:spcPts val="0"/>
              </a:spcAft>
              <a:buSzPts val="2600"/>
              <a:buChar char="◈"/>
            </a:pPr>
            <a:r>
              <a:rPr lang="it-IT" sz="2200" dirty="0" err="1"/>
              <a:t>Incoterms</a:t>
            </a:r>
            <a:r>
              <a:rPr lang="it-IT" sz="2200" dirty="0"/>
              <a:t>® </a:t>
            </a:r>
            <a:r>
              <a:rPr lang="it-IT" sz="2200" dirty="0" err="1"/>
              <a:t>were</a:t>
            </a:r>
            <a:r>
              <a:rPr lang="it-IT" sz="2200" dirty="0"/>
              <a:t> first </a:t>
            </a:r>
            <a:r>
              <a:rPr lang="it-IT" sz="2200" dirty="0" err="1"/>
              <a:t>published</a:t>
            </a:r>
            <a:r>
              <a:rPr lang="it-IT" sz="2200" dirty="0"/>
              <a:t> in 1936 and are </a:t>
            </a:r>
            <a:r>
              <a:rPr lang="it-IT" sz="2200" dirty="0" err="1"/>
              <a:t>continually</a:t>
            </a:r>
            <a:r>
              <a:rPr lang="it-IT" sz="2200" dirty="0"/>
              <a:t> </a:t>
            </a:r>
            <a:r>
              <a:rPr lang="it-IT" sz="2200" dirty="0" err="1"/>
              <a:t>updated</a:t>
            </a:r>
            <a:r>
              <a:rPr lang="it-IT" sz="2200" dirty="0"/>
              <a:t> over time to </a:t>
            </a:r>
            <a:r>
              <a:rPr lang="it-IT" sz="2200" dirty="0" err="1"/>
              <a:t>reflect</a:t>
            </a:r>
            <a:r>
              <a:rPr lang="it-IT" sz="2200" dirty="0"/>
              <a:t> the </a:t>
            </a:r>
            <a:r>
              <a:rPr lang="it-IT" sz="2200" dirty="0" err="1"/>
              <a:t>changing</a:t>
            </a:r>
            <a:r>
              <a:rPr lang="it-IT" sz="2200" dirty="0"/>
              <a:t> global business </a:t>
            </a:r>
            <a:r>
              <a:rPr lang="it-IT" sz="2200" dirty="0" err="1"/>
              <a:t>environment</a:t>
            </a:r>
            <a:r>
              <a:rPr lang="it-IT" sz="2200" dirty="0"/>
              <a:t> to be </a:t>
            </a:r>
            <a:r>
              <a:rPr lang="it-IT" sz="2200" dirty="0" err="1"/>
              <a:t>continually</a:t>
            </a:r>
            <a:r>
              <a:rPr lang="it-IT" sz="2200" dirty="0"/>
              <a:t> </a:t>
            </a:r>
            <a:r>
              <a:rPr lang="it-IT" sz="2200" dirty="0" err="1"/>
              <a:t>used</a:t>
            </a:r>
            <a:r>
              <a:rPr lang="it-IT" sz="2200" dirty="0"/>
              <a:t> in 2022 and </a:t>
            </a:r>
            <a:r>
              <a:rPr lang="it-IT" sz="2200" dirty="0" err="1"/>
              <a:t>beyond</a:t>
            </a:r>
            <a:r>
              <a:rPr lang="it-IT" sz="2200" dirty="0"/>
              <a:t>.</a:t>
            </a:r>
          </a:p>
          <a:p>
            <a:pPr marL="457200" lvl="0" indent="-393700" algn="just" rtl="0">
              <a:spcBef>
                <a:spcPts val="600"/>
              </a:spcBef>
              <a:spcAft>
                <a:spcPts val="0"/>
              </a:spcAft>
              <a:buSzPts val="2600"/>
              <a:buChar char="◈"/>
            </a:pPr>
            <a:r>
              <a:rPr lang="it-IT" sz="2200" dirty="0"/>
              <a:t>The International </a:t>
            </a:r>
            <a:r>
              <a:rPr lang="it-IT" sz="2200" dirty="0" err="1"/>
              <a:t>Chamber</a:t>
            </a:r>
            <a:r>
              <a:rPr lang="it-IT" sz="2200" dirty="0"/>
              <a:t> of Commerce ICC </a:t>
            </a:r>
            <a:r>
              <a:rPr lang="it-IT" sz="2200" dirty="0" err="1"/>
              <a:t>published</a:t>
            </a:r>
            <a:r>
              <a:rPr lang="it-IT" sz="2200" dirty="0"/>
              <a:t> the </a:t>
            </a:r>
            <a:r>
              <a:rPr lang="it-IT" sz="2200" dirty="0" err="1"/>
              <a:t>latest</a:t>
            </a:r>
            <a:r>
              <a:rPr lang="it-IT" sz="2200" dirty="0"/>
              <a:t> </a:t>
            </a:r>
            <a:r>
              <a:rPr lang="it-IT" sz="2200" dirty="0" err="1"/>
              <a:t>version</a:t>
            </a:r>
            <a:r>
              <a:rPr lang="it-IT" sz="2200" dirty="0"/>
              <a:t> of </a:t>
            </a:r>
            <a:r>
              <a:rPr lang="it-IT" sz="2200" dirty="0" err="1"/>
              <a:t>Incoterms</a:t>
            </a:r>
            <a:r>
              <a:rPr lang="it-IT" sz="2200" dirty="0"/>
              <a:t>® 2020. </a:t>
            </a:r>
            <a:endParaRPr sz="22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Tree>
    <p:extLst>
      <p:ext uri="{BB962C8B-B14F-4D97-AF65-F5344CB8AC3E}">
        <p14:creationId xmlns:p14="http://schemas.microsoft.com/office/powerpoint/2010/main" val="326823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2" end="2"/>
                                            </p:txEl>
                                          </p:spTgt>
                                        </p:tgtEl>
                                        <p:attrNameLst>
                                          <p:attrName>style.visibility</p:attrName>
                                        </p:attrNameLst>
                                      </p:cBhvr>
                                      <p:to>
                                        <p:strVal val="visible"/>
                                      </p:to>
                                    </p:set>
                                    <p:animEffect transition="in" filter="blinds(horizontal)">
                                      <p:cBhvr>
                                        <p:cTn id="17" dur="500"/>
                                        <p:tgtEl>
                                          <p:spTgt spid="1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8"/>
            <a:ext cx="6687600" cy="393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Introduction</a:t>
            </a:r>
            <a:endParaRPr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000" dirty="0"/>
              <a:t>The ICC </a:t>
            </a:r>
            <a:r>
              <a:rPr lang="it-IT" sz="2000" dirty="0" err="1"/>
              <a:t>originally</a:t>
            </a:r>
            <a:r>
              <a:rPr lang="it-IT" sz="2000" dirty="0"/>
              <a:t> </a:t>
            </a:r>
            <a:r>
              <a:rPr lang="it-IT" sz="2000" dirty="0" err="1"/>
              <a:t>published</a:t>
            </a:r>
            <a:r>
              <a:rPr lang="it-IT" sz="2000" dirty="0"/>
              <a:t> </a:t>
            </a:r>
            <a:r>
              <a:rPr lang="it-IT" sz="2000" dirty="0" err="1"/>
              <a:t>Incoterms</a:t>
            </a:r>
            <a:r>
              <a:rPr lang="it-IT" sz="2000" dirty="0"/>
              <a:t>® in 1936 and </a:t>
            </a:r>
            <a:r>
              <a:rPr lang="it-IT" sz="2000" dirty="0" err="1"/>
              <a:t>have</a:t>
            </a:r>
            <a:r>
              <a:rPr lang="it-IT" sz="2000" dirty="0"/>
              <a:t> </a:t>
            </a:r>
            <a:r>
              <a:rPr lang="it-IT" sz="2000" dirty="0" err="1"/>
              <a:t>continually</a:t>
            </a:r>
            <a:r>
              <a:rPr lang="it-IT" sz="2000" dirty="0"/>
              <a:t> made </a:t>
            </a:r>
            <a:r>
              <a:rPr lang="it-IT" sz="2000" dirty="0" err="1"/>
              <a:t>updates</a:t>
            </a:r>
            <a:r>
              <a:rPr lang="it-IT" sz="2000" dirty="0"/>
              <a:t> to </a:t>
            </a:r>
            <a:r>
              <a:rPr lang="it-IT" sz="2000" dirty="0" err="1"/>
              <a:t>reflect</a:t>
            </a:r>
            <a:r>
              <a:rPr lang="it-IT" sz="2000" dirty="0"/>
              <a:t> the </a:t>
            </a:r>
            <a:r>
              <a:rPr lang="it-IT" sz="2000" dirty="0" err="1"/>
              <a:t>changes</a:t>
            </a:r>
            <a:r>
              <a:rPr lang="it-IT" sz="2000" dirty="0"/>
              <a:t> to the global </a:t>
            </a:r>
            <a:r>
              <a:rPr lang="it-IT" sz="2000" dirty="0" err="1"/>
              <a:t>trade</a:t>
            </a:r>
            <a:r>
              <a:rPr lang="it-IT" sz="2000" dirty="0"/>
              <a:t> </a:t>
            </a:r>
            <a:r>
              <a:rPr lang="it-IT" sz="2000" dirty="0" err="1"/>
              <a:t>environment</a:t>
            </a:r>
            <a:r>
              <a:rPr lang="it-IT" sz="2000" dirty="0"/>
              <a:t>. </a:t>
            </a:r>
          </a:p>
          <a:p>
            <a:pPr marL="457200" lvl="0" indent="-393700" algn="just" rtl="0">
              <a:spcBef>
                <a:spcPts val="600"/>
              </a:spcBef>
              <a:spcAft>
                <a:spcPts val="0"/>
              </a:spcAft>
              <a:buSzPts val="2600"/>
              <a:buChar char="◈"/>
            </a:pPr>
            <a:r>
              <a:rPr lang="it-IT" sz="2000" dirty="0"/>
              <a:t>The </a:t>
            </a:r>
            <a:r>
              <a:rPr lang="it-IT" sz="2000" dirty="0" err="1"/>
              <a:t>Incoterms</a:t>
            </a:r>
            <a:r>
              <a:rPr lang="it-IT" sz="2000" dirty="0"/>
              <a:t> are </a:t>
            </a:r>
            <a:r>
              <a:rPr lang="it-IT" sz="2000" dirty="0" err="1"/>
              <a:t>not</a:t>
            </a:r>
            <a:r>
              <a:rPr lang="it-IT" sz="2000" dirty="0"/>
              <a:t> </a:t>
            </a:r>
            <a:r>
              <a:rPr lang="it-IT" sz="2000" dirty="0" err="1"/>
              <a:t>mandatory</a:t>
            </a:r>
            <a:r>
              <a:rPr lang="it-IT" sz="2000" dirty="0"/>
              <a:t> </a:t>
            </a:r>
            <a:r>
              <a:rPr lang="it-IT" sz="2000" dirty="0" err="1"/>
              <a:t>rules</a:t>
            </a:r>
            <a:r>
              <a:rPr lang="it-IT" sz="2000" dirty="0"/>
              <a:t> – for </a:t>
            </a:r>
            <a:r>
              <a:rPr lang="it-IT" sz="2000" dirty="0" err="1"/>
              <a:t>them</a:t>
            </a:r>
            <a:r>
              <a:rPr lang="it-IT" sz="2000" dirty="0"/>
              <a:t> to </a:t>
            </a:r>
            <a:r>
              <a:rPr lang="it-IT" sz="2000" dirty="0" err="1"/>
              <a:t>receive</a:t>
            </a:r>
            <a:r>
              <a:rPr lang="it-IT" sz="2000" dirty="0"/>
              <a:t> </a:t>
            </a:r>
            <a:r>
              <a:rPr lang="it-IT" sz="2000" dirty="0" err="1"/>
              <a:t>legal</a:t>
            </a:r>
            <a:r>
              <a:rPr lang="it-IT" sz="2000" dirty="0"/>
              <a:t> </a:t>
            </a:r>
            <a:r>
              <a:rPr lang="it-IT" sz="2000" dirty="0" err="1"/>
              <a:t>effect</a:t>
            </a:r>
            <a:r>
              <a:rPr lang="it-IT" sz="2000" dirty="0"/>
              <a:t>, </a:t>
            </a:r>
            <a:r>
              <a:rPr lang="it-IT" sz="2000" dirty="0" err="1"/>
              <a:t>they</a:t>
            </a:r>
            <a:r>
              <a:rPr lang="it-IT" sz="2000" dirty="0"/>
              <a:t> must be </a:t>
            </a:r>
            <a:r>
              <a:rPr lang="it-IT" sz="2000" u="sng" dirty="0" err="1"/>
              <a:t>explicitly</a:t>
            </a:r>
            <a:r>
              <a:rPr lang="it-IT" sz="2000" u="sng" dirty="0"/>
              <a:t> </a:t>
            </a:r>
            <a:r>
              <a:rPr lang="it-IT" sz="2000" u="sng" dirty="0" err="1"/>
              <a:t>incorporated</a:t>
            </a:r>
            <a:r>
              <a:rPr lang="it-IT" sz="2000" u="sng" dirty="0"/>
              <a:t> </a:t>
            </a:r>
            <a:r>
              <a:rPr lang="it-IT" sz="2000" dirty="0"/>
              <a:t>by the parties </a:t>
            </a:r>
            <a:r>
              <a:rPr lang="it-IT" sz="2000" dirty="0" err="1"/>
              <a:t>into</a:t>
            </a:r>
            <a:r>
              <a:rPr lang="it-IT" sz="2000" dirty="0"/>
              <a:t> </a:t>
            </a:r>
            <a:r>
              <a:rPr lang="it-IT" sz="2000" dirty="0" err="1"/>
              <a:t>their</a:t>
            </a:r>
            <a:r>
              <a:rPr lang="it-IT" sz="2000" dirty="0"/>
              <a:t> </a:t>
            </a:r>
            <a:r>
              <a:rPr lang="it-IT" sz="2000" dirty="0" err="1"/>
              <a:t>contract</a:t>
            </a:r>
            <a:r>
              <a:rPr lang="it-IT" sz="2000" dirty="0"/>
              <a:t>. </a:t>
            </a:r>
          </a:p>
          <a:p>
            <a:pPr marL="457200" lvl="0" indent="-393700" algn="just" rtl="0">
              <a:spcBef>
                <a:spcPts val="600"/>
              </a:spcBef>
              <a:spcAft>
                <a:spcPts val="0"/>
              </a:spcAft>
              <a:buSzPts val="2600"/>
              <a:buChar char="◈"/>
            </a:pPr>
            <a:r>
              <a:rPr lang="it-IT" sz="2000" dirty="0" err="1"/>
              <a:t>Although</a:t>
            </a:r>
            <a:r>
              <a:rPr lang="it-IT" sz="2000" dirty="0"/>
              <a:t> the ICC </a:t>
            </a:r>
            <a:r>
              <a:rPr lang="it-IT" sz="2000" dirty="0" err="1"/>
              <a:t>recommends</a:t>
            </a:r>
            <a:r>
              <a:rPr lang="it-IT" sz="2000" dirty="0"/>
              <a:t> </a:t>
            </a:r>
            <a:r>
              <a:rPr lang="it-IT" sz="2000" dirty="0" err="1"/>
              <a:t>using</a:t>
            </a:r>
            <a:r>
              <a:rPr lang="it-IT" sz="2000" dirty="0"/>
              <a:t> </a:t>
            </a:r>
            <a:r>
              <a:rPr lang="it-IT" sz="2000" dirty="0" err="1"/>
              <a:t>Incoterms</a:t>
            </a:r>
            <a:r>
              <a:rPr lang="it-IT" sz="2000" dirty="0"/>
              <a:t>® 2020 </a:t>
            </a:r>
            <a:r>
              <a:rPr lang="it-IT" sz="2000" dirty="0" err="1"/>
              <a:t>beginning</a:t>
            </a:r>
            <a:r>
              <a:rPr lang="it-IT" sz="2000" dirty="0"/>
              <a:t> </a:t>
            </a:r>
            <a:r>
              <a:rPr lang="it-IT" sz="2000" dirty="0" err="1"/>
              <a:t>January</a:t>
            </a:r>
            <a:r>
              <a:rPr lang="it-IT" sz="2000" dirty="0"/>
              <a:t> 1, 2020, parties to a sales </a:t>
            </a:r>
            <a:r>
              <a:rPr lang="it-IT" sz="2000" dirty="0" err="1"/>
              <a:t>contract</a:t>
            </a:r>
            <a:r>
              <a:rPr lang="it-IT" sz="2000" dirty="0"/>
              <a:t> can </a:t>
            </a:r>
            <a:r>
              <a:rPr lang="it-IT" sz="2000" dirty="0" err="1"/>
              <a:t>agree</a:t>
            </a:r>
            <a:r>
              <a:rPr lang="it-IT" sz="2000" dirty="0"/>
              <a:t> to use </a:t>
            </a:r>
            <a:r>
              <a:rPr lang="it-IT" sz="2000" u="sng" dirty="0" err="1"/>
              <a:t>any</a:t>
            </a:r>
            <a:r>
              <a:rPr lang="it-IT" sz="2000" u="sng" dirty="0"/>
              <a:t> </a:t>
            </a:r>
            <a:r>
              <a:rPr lang="it-IT" sz="2000" u="sng" dirty="0" err="1"/>
              <a:t>version</a:t>
            </a:r>
            <a:r>
              <a:rPr lang="it-IT" sz="2000" u="sng" dirty="0"/>
              <a:t> </a:t>
            </a:r>
            <a:r>
              <a:rPr lang="it-IT" sz="2000" dirty="0"/>
              <a:t>of </a:t>
            </a:r>
            <a:r>
              <a:rPr lang="it-IT" sz="2000" dirty="0" err="1"/>
              <a:t>Incoterms</a:t>
            </a:r>
            <a:r>
              <a:rPr lang="it-IT" sz="2000" dirty="0"/>
              <a:t> </a:t>
            </a:r>
            <a:r>
              <a:rPr lang="it-IT" sz="2000" dirty="0" err="1"/>
              <a:t>after</a:t>
            </a:r>
            <a:r>
              <a:rPr lang="it-IT" sz="2000" dirty="0"/>
              <a:t> 2020. </a:t>
            </a:r>
            <a:r>
              <a:rPr lang="it-IT" sz="2000" dirty="0" err="1"/>
              <a:t>They</a:t>
            </a:r>
            <a:r>
              <a:rPr lang="it-IT" sz="2000" dirty="0"/>
              <a:t> </a:t>
            </a:r>
            <a:r>
              <a:rPr lang="it-IT" sz="2000" dirty="0" err="1"/>
              <a:t>need</a:t>
            </a:r>
            <a:r>
              <a:rPr lang="it-IT" sz="2000" dirty="0"/>
              <a:t> to </a:t>
            </a:r>
            <a:r>
              <a:rPr lang="it-IT" sz="2000" dirty="0" err="1"/>
              <a:t>clearly</a:t>
            </a:r>
            <a:r>
              <a:rPr lang="it-IT" sz="2000" dirty="0"/>
              <a:t> </a:t>
            </a:r>
            <a:r>
              <a:rPr lang="it-IT" sz="2000" dirty="0" err="1"/>
              <a:t>specify</a:t>
            </a:r>
            <a:r>
              <a:rPr lang="it-IT" sz="2000" dirty="0"/>
              <a:t> the </a:t>
            </a:r>
            <a:r>
              <a:rPr lang="it-IT" sz="2000" dirty="0" err="1"/>
              <a:t>chosen</a:t>
            </a:r>
            <a:r>
              <a:rPr lang="it-IT" sz="2000" dirty="0"/>
              <a:t> </a:t>
            </a:r>
            <a:r>
              <a:rPr lang="it-IT" sz="2000" dirty="0" err="1"/>
              <a:t>version</a:t>
            </a:r>
            <a:r>
              <a:rPr lang="it-IT" sz="2000" dirty="0"/>
              <a:t> of </a:t>
            </a:r>
            <a:r>
              <a:rPr lang="it-IT" sz="2000" dirty="0" err="1"/>
              <a:t>Incoterms</a:t>
            </a:r>
            <a:r>
              <a:rPr lang="it-IT" sz="2000" dirty="0"/>
              <a:t> </a:t>
            </a:r>
            <a:r>
              <a:rPr lang="it-IT" sz="2000" dirty="0" err="1"/>
              <a:t>being</a:t>
            </a:r>
            <a:r>
              <a:rPr lang="it-IT" sz="2000" dirty="0"/>
              <a:t> </a:t>
            </a:r>
            <a:r>
              <a:rPr lang="it-IT" sz="2000" dirty="0" err="1"/>
              <a:t>used</a:t>
            </a:r>
            <a:r>
              <a:rPr lang="it-IT" sz="2000" dirty="0"/>
              <a:t> (i.e., </a:t>
            </a:r>
            <a:r>
              <a:rPr lang="it-IT" sz="2000" dirty="0" err="1"/>
              <a:t>Incoterms</a:t>
            </a:r>
            <a:r>
              <a:rPr lang="it-IT" sz="2000" dirty="0"/>
              <a:t>® 2010, </a:t>
            </a:r>
            <a:r>
              <a:rPr lang="it-IT" sz="2000" dirty="0" err="1"/>
              <a:t>Incoterms</a:t>
            </a:r>
            <a:r>
              <a:rPr lang="it-IT" sz="2000" dirty="0"/>
              <a:t>® 2020, or </a:t>
            </a:r>
            <a:r>
              <a:rPr lang="it-IT" sz="2000" dirty="0" err="1"/>
              <a:t>any</a:t>
            </a:r>
            <a:r>
              <a:rPr lang="it-IT" sz="2000" dirty="0"/>
              <a:t> </a:t>
            </a:r>
            <a:r>
              <a:rPr lang="it-IT" sz="2000" dirty="0" err="1"/>
              <a:t>earlier</a:t>
            </a:r>
            <a:r>
              <a:rPr lang="it-IT" sz="2000" dirty="0"/>
              <a:t> </a:t>
            </a:r>
            <a:r>
              <a:rPr lang="it-IT" sz="2000" dirty="0" err="1"/>
              <a:t>version</a:t>
            </a:r>
            <a:r>
              <a:rPr lang="it-IT" sz="2000" dirty="0"/>
              <a:t>).</a:t>
            </a:r>
            <a:endParaRPr sz="20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spTree>
    <p:extLst>
      <p:ext uri="{BB962C8B-B14F-4D97-AF65-F5344CB8AC3E}">
        <p14:creationId xmlns:p14="http://schemas.microsoft.com/office/powerpoint/2010/main" val="182417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2" end="2"/>
                                            </p:txEl>
                                          </p:spTgt>
                                        </p:tgtEl>
                                        <p:attrNameLst>
                                          <p:attrName>style.visibility</p:attrName>
                                        </p:attrNameLst>
                                      </p:cBhvr>
                                      <p:to>
                                        <p:strVal val="visible"/>
                                      </p:to>
                                    </p:set>
                                    <p:animEffect transition="in" filter="blinds(horizontal)">
                                      <p:cBhvr>
                                        <p:cTn id="17" dur="500"/>
                                        <p:tgtEl>
                                          <p:spTgt spid="1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000" dirty="0" err="1"/>
              <a:t>Incoterms</a:t>
            </a:r>
            <a:r>
              <a:rPr lang="it-IT" sz="2000" dirty="0"/>
              <a:t> </a:t>
            </a:r>
            <a:r>
              <a:rPr lang="it-IT" sz="2000" dirty="0" err="1"/>
              <a:t>Clarify</a:t>
            </a:r>
            <a:r>
              <a:rPr lang="it-IT" sz="2000" dirty="0"/>
              <a:t> </a:t>
            </a:r>
            <a:r>
              <a:rPr lang="it-IT" sz="2000" dirty="0" err="1"/>
              <a:t>Responsibilities</a:t>
            </a:r>
            <a:r>
              <a:rPr lang="it-IT" sz="2000" dirty="0"/>
              <a:t> of Parties to a Sales </a:t>
            </a:r>
            <a:r>
              <a:rPr lang="it-IT" sz="2000" dirty="0" err="1"/>
              <a:t>Transaction</a:t>
            </a:r>
            <a:endParaRPr sz="20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200" dirty="0"/>
              <a:t>In </a:t>
            </a:r>
            <a:r>
              <a:rPr lang="it-IT" sz="2200" dirty="0" err="1"/>
              <a:t>each</a:t>
            </a:r>
            <a:r>
              <a:rPr lang="it-IT" sz="2200" dirty="0"/>
              <a:t> </a:t>
            </a:r>
            <a:r>
              <a:rPr lang="it-IT" sz="2200" dirty="0" err="1"/>
              <a:t>Incoterm</a:t>
            </a:r>
            <a:r>
              <a:rPr lang="it-IT" sz="2200" dirty="0"/>
              <a:t> </a:t>
            </a:r>
            <a:r>
              <a:rPr lang="it-IT" sz="2200" dirty="0" err="1"/>
              <a:t>rule</a:t>
            </a:r>
            <a:r>
              <a:rPr lang="it-IT" sz="2200" dirty="0"/>
              <a:t>, a statement </a:t>
            </a:r>
            <a:r>
              <a:rPr lang="it-IT" sz="2200" dirty="0" err="1"/>
              <a:t>is</a:t>
            </a:r>
            <a:r>
              <a:rPr lang="it-IT" sz="2200" dirty="0"/>
              <a:t> </a:t>
            </a:r>
            <a:r>
              <a:rPr lang="it-IT" sz="2200" dirty="0" err="1"/>
              <a:t>provided</a:t>
            </a:r>
            <a:r>
              <a:rPr lang="it-IT" sz="2200" dirty="0"/>
              <a:t> </a:t>
            </a:r>
            <a:r>
              <a:rPr lang="it-IT" sz="2200" dirty="0" err="1"/>
              <a:t>as</a:t>
            </a:r>
            <a:r>
              <a:rPr lang="it-IT" sz="2200" dirty="0"/>
              <a:t> to </a:t>
            </a:r>
            <a:r>
              <a:rPr lang="it-IT" sz="2200" dirty="0" err="1"/>
              <a:t>seller’s</a:t>
            </a:r>
            <a:r>
              <a:rPr lang="it-IT" sz="2200" dirty="0"/>
              <a:t> </a:t>
            </a:r>
            <a:r>
              <a:rPr lang="it-IT" sz="2200" dirty="0" err="1"/>
              <a:t>responsibility</a:t>
            </a:r>
            <a:r>
              <a:rPr lang="it-IT" sz="2200" dirty="0"/>
              <a:t> to </a:t>
            </a:r>
            <a:r>
              <a:rPr lang="it-IT" sz="2200" u="sng" dirty="0" err="1"/>
              <a:t>provide</a:t>
            </a:r>
            <a:r>
              <a:rPr lang="it-IT" sz="2200" u="sng" dirty="0"/>
              <a:t> the </a:t>
            </a:r>
            <a:r>
              <a:rPr lang="it-IT" sz="2200" u="sng" dirty="0" err="1"/>
              <a:t>goods</a:t>
            </a:r>
            <a:r>
              <a:rPr lang="it-IT" sz="2200" u="sng" dirty="0"/>
              <a:t> and commercial </a:t>
            </a:r>
            <a:r>
              <a:rPr lang="it-IT" sz="2200" u="sng" dirty="0" err="1"/>
              <a:t>invoice</a:t>
            </a:r>
            <a:r>
              <a:rPr lang="it-IT" sz="2200" u="sng" dirty="0"/>
              <a:t> in </a:t>
            </a:r>
            <a:r>
              <a:rPr lang="it-IT" sz="2200" u="sng" dirty="0" err="1"/>
              <a:t>conformity</a:t>
            </a:r>
            <a:r>
              <a:rPr lang="it-IT" sz="2200" u="sng" dirty="0"/>
              <a:t> with the </a:t>
            </a:r>
            <a:r>
              <a:rPr lang="it-IT" sz="2200" u="sng" dirty="0" err="1"/>
              <a:t>contract</a:t>
            </a:r>
            <a:r>
              <a:rPr lang="it-IT" sz="2200" u="sng" dirty="0"/>
              <a:t> of sale</a:t>
            </a:r>
            <a:r>
              <a:rPr lang="it-IT" sz="2200" dirty="0"/>
              <a:t>. </a:t>
            </a:r>
          </a:p>
          <a:p>
            <a:pPr marL="457200" lvl="0" indent="-393700" algn="just" rtl="0">
              <a:spcBef>
                <a:spcPts val="600"/>
              </a:spcBef>
              <a:spcAft>
                <a:spcPts val="0"/>
              </a:spcAft>
              <a:buSzPts val="2600"/>
              <a:buChar char="◈"/>
            </a:pPr>
            <a:r>
              <a:rPr lang="it-IT" sz="2200" dirty="0" err="1"/>
              <a:t>Each</a:t>
            </a:r>
            <a:r>
              <a:rPr lang="it-IT" sz="2200" dirty="0"/>
              <a:t> </a:t>
            </a:r>
            <a:r>
              <a:rPr lang="it-IT" sz="2200" dirty="0" err="1"/>
              <a:t>Incoterm</a:t>
            </a:r>
            <a:r>
              <a:rPr lang="it-IT" sz="2200" dirty="0"/>
              <a:t> </a:t>
            </a:r>
            <a:r>
              <a:rPr lang="it-IT" sz="2200" dirty="0" err="1"/>
              <a:t>rule</a:t>
            </a:r>
            <a:r>
              <a:rPr lang="it-IT" sz="2200" dirty="0"/>
              <a:t> </a:t>
            </a:r>
            <a:r>
              <a:rPr lang="it-IT" sz="2200" dirty="0" err="1"/>
              <a:t>has</a:t>
            </a:r>
            <a:r>
              <a:rPr lang="it-IT" sz="2200" dirty="0"/>
              <a:t> a statement </a:t>
            </a:r>
            <a:r>
              <a:rPr lang="it-IT" sz="2200" dirty="0" err="1"/>
              <a:t>stipulating</a:t>
            </a:r>
            <a:r>
              <a:rPr lang="it-IT" sz="2200" dirty="0"/>
              <a:t> </a:t>
            </a:r>
            <a:r>
              <a:rPr lang="it-IT" sz="2200" dirty="0" err="1"/>
              <a:t>which</a:t>
            </a:r>
            <a:r>
              <a:rPr lang="it-IT" sz="2200" dirty="0"/>
              <a:t> party </a:t>
            </a:r>
            <a:r>
              <a:rPr lang="it-IT" sz="2200" dirty="0" err="1"/>
              <a:t>is</a:t>
            </a:r>
            <a:r>
              <a:rPr lang="it-IT" sz="2200" dirty="0"/>
              <a:t> </a:t>
            </a:r>
            <a:r>
              <a:rPr lang="it-IT" sz="2200" dirty="0" err="1"/>
              <a:t>responsible</a:t>
            </a:r>
            <a:r>
              <a:rPr lang="it-IT" sz="2200" dirty="0"/>
              <a:t> for </a:t>
            </a:r>
            <a:r>
              <a:rPr lang="it-IT" sz="2200" dirty="0" err="1"/>
              <a:t>obtaining</a:t>
            </a:r>
            <a:r>
              <a:rPr lang="it-IT" sz="2200" dirty="0"/>
              <a:t> </a:t>
            </a:r>
            <a:r>
              <a:rPr lang="it-IT" sz="2200" dirty="0" err="1"/>
              <a:t>any</a:t>
            </a:r>
            <a:r>
              <a:rPr lang="it-IT" sz="2200" dirty="0"/>
              <a:t> export </a:t>
            </a:r>
            <a:r>
              <a:rPr lang="it-IT" sz="2200" dirty="0" err="1"/>
              <a:t>license</a:t>
            </a:r>
            <a:r>
              <a:rPr lang="it-IT" sz="2200" dirty="0"/>
              <a:t> or </a:t>
            </a:r>
            <a:r>
              <a:rPr lang="it-IT" sz="2200" dirty="0" err="1"/>
              <a:t>other</a:t>
            </a:r>
            <a:r>
              <a:rPr lang="it-IT" sz="2200" dirty="0"/>
              <a:t> </a:t>
            </a:r>
            <a:r>
              <a:rPr lang="it-IT" sz="2200" dirty="0" err="1"/>
              <a:t>official</a:t>
            </a:r>
            <a:r>
              <a:rPr lang="it-IT" sz="2200" dirty="0"/>
              <a:t> </a:t>
            </a:r>
            <a:r>
              <a:rPr lang="it-IT" sz="2200" dirty="0" err="1"/>
              <a:t>authorization</a:t>
            </a:r>
            <a:r>
              <a:rPr lang="it-IT" sz="2200" dirty="0"/>
              <a:t> </a:t>
            </a:r>
            <a:r>
              <a:rPr lang="it-IT" sz="2200" dirty="0" err="1"/>
              <a:t>required</a:t>
            </a:r>
            <a:r>
              <a:rPr lang="it-IT" sz="2200" dirty="0"/>
              <a:t> for export and for </a:t>
            </a:r>
            <a:r>
              <a:rPr lang="it-IT" sz="2200" dirty="0" err="1"/>
              <a:t>carrying</a:t>
            </a:r>
            <a:r>
              <a:rPr lang="it-IT" sz="2200" dirty="0"/>
              <a:t> out the </a:t>
            </a:r>
            <a:r>
              <a:rPr lang="it-IT" sz="2200" dirty="0" err="1"/>
              <a:t>customs</a:t>
            </a:r>
            <a:r>
              <a:rPr lang="it-IT" sz="2200" dirty="0"/>
              <a:t> </a:t>
            </a:r>
            <a:r>
              <a:rPr lang="it-IT" sz="2200" dirty="0" err="1"/>
              <a:t>formalities</a:t>
            </a:r>
            <a:r>
              <a:rPr lang="it-IT" sz="2200" dirty="0"/>
              <a:t> </a:t>
            </a:r>
            <a:r>
              <a:rPr lang="it-IT" sz="2200" dirty="0" err="1"/>
              <a:t>necessary</a:t>
            </a:r>
            <a:r>
              <a:rPr lang="it-IT" sz="2200" dirty="0"/>
              <a:t> for the export to </a:t>
            </a:r>
            <a:r>
              <a:rPr lang="it-IT" sz="2200" dirty="0" err="1"/>
              <a:t>proceed</a:t>
            </a:r>
            <a:r>
              <a:rPr lang="it-IT" sz="2200" dirty="0"/>
              <a:t>. </a:t>
            </a:r>
            <a:endParaRPr sz="22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Tree>
    <p:extLst>
      <p:ext uri="{BB962C8B-B14F-4D97-AF65-F5344CB8AC3E}">
        <p14:creationId xmlns:p14="http://schemas.microsoft.com/office/powerpoint/2010/main" val="15416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000" dirty="0" err="1"/>
              <a:t>Incoterms</a:t>
            </a:r>
            <a:r>
              <a:rPr lang="it-IT" sz="2000" dirty="0"/>
              <a:t> </a:t>
            </a:r>
            <a:r>
              <a:rPr lang="it-IT" sz="2000" dirty="0" err="1"/>
              <a:t>Clarify</a:t>
            </a:r>
            <a:r>
              <a:rPr lang="it-IT" sz="2000" dirty="0"/>
              <a:t> </a:t>
            </a:r>
            <a:r>
              <a:rPr lang="it-IT" sz="2000" dirty="0" err="1"/>
              <a:t>Responsibilities</a:t>
            </a:r>
            <a:r>
              <a:rPr lang="it-IT" sz="2000" dirty="0"/>
              <a:t> of Parties to a Sales </a:t>
            </a:r>
            <a:r>
              <a:rPr lang="it-IT" sz="2000" dirty="0" err="1"/>
              <a:t>Transaction</a:t>
            </a:r>
            <a:endParaRPr sz="20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457200" lvl="0" indent="-393700" algn="just" rtl="0">
              <a:spcBef>
                <a:spcPts val="600"/>
              </a:spcBef>
              <a:spcAft>
                <a:spcPts val="0"/>
              </a:spcAft>
              <a:buSzPts val="2600"/>
              <a:buChar char="◈"/>
            </a:pPr>
            <a:r>
              <a:rPr lang="it-IT" sz="2200" dirty="0" err="1"/>
              <a:t>Similarly</a:t>
            </a:r>
            <a:r>
              <a:rPr lang="it-IT" sz="2200" dirty="0"/>
              <a:t>, </a:t>
            </a:r>
            <a:r>
              <a:rPr lang="it-IT" sz="2200" dirty="0" err="1"/>
              <a:t>each</a:t>
            </a:r>
            <a:r>
              <a:rPr lang="it-IT" sz="2200" dirty="0"/>
              <a:t> </a:t>
            </a:r>
            <a:r>
              <a:rPr lang="it-IT" sz="2200" dirty="0" err="1"/>
              <a:t>rule</a:t>
            </a:r>
            <a:r>
              <a:rPr lang="it-IT" sz="2200" dirty="0"/>
              <a:t> </a:t>
            </a:r>
            <a:r>
              <a:rPr lang="it-IT" sz="2200" dirty="0" err="1"/>
              <a:t>has</a:t>
            </a:r>
            <a:r>
              <a:rPr lang="it-IT" sz="2200" dirty="0"/>
              <a:t> a </a:t>
            </a:r>
            <a:r>
              <a:rPr lang="it-IT" sz="2200" dirty="0" err="1"/>
              <a:t>corresponding</a:t>
            </a:r>
            <a:r>
              <a:rPr lang="it-IT" sz="2200" dirty="0"/>
              <a:t> statement </a:t>
            </a:r>
            <a:r>
              <a:rPr lang="it-IT" sz="2200" dirty="0" err="1"/>
              <a:t>as</a:t>
            </a:r>
            <a:r>
              <a:rPr lang="it-IT" sz="2200" dirty="0"/>
              <a:t> to </a:t>
            </a:r>
            <a:r>
              <a:rPr lang="it-IT" sz="2200" dirty="0" err="1"/>
              <a:t>which</a:t>
            </a:r>
            <a:r>
              <a:rPr lang="it-IT" sz="2200" dirty="0"/>
              <a:t> party </a:t>
            </a:r>
            <a:r>
              <a:rPr lang="it-IT" sz="2200" dirty="0" err="1"/>
              <a:t>is</a:t>
            </a:r>
            <a:r>
              <a:rPr lang="it-IT" sz="2200" dirty="0"/>
              <a:t> </a:t>
            </a:r>
            <a:r>
              <a:rPr lang="it-IT" sz="2200" dirty="0" err="1"/>
              <a:t>responsible</a:t>
            </a:r>
            <a:r>
              <a:rPr lang="it-IT" sz="2200" dirty="0"/>
              <a:t> for </a:t>
            </a:r>
            <a:r>
              <a:rPr lang="it-IT" sz="2200" dirty="0" err="1"/>
              <a:t>obtaining</a:t>
            </a:r>
            <a:r>
              <a:rPr lang="it-IT" sz="2200" dirty="0"/>
              <a:t> </a:t>
            </a:r>
            <a:r>
              <a:rPr lang="it-IT" sz="2200" dirty="0" err="1"/>
              <a:t>any</a:t>
            </a:r>
            <a:r>
              <a:rPr lang="it-IT" sz="2200" dirty="0"/>
              <a:t> import </a:t>
            </a:r>
            <a:r>
              <a:rPr lang="it-IT" sz="2200" dirty="0" err="1"/>
              <a:t>license</a:t>
            </a:r>
            <a:r>
              <a:rPr lang="it-IT" sz="2200" dirty="0"/>
              <a:t> or </a:t>
            </a:r>
            <a:r>
              <a:rPr lang="it-IT" sz="2200" dirty="0" err="1"/>
              <a:t>other</a:t>
            </a:r>
            <a:r>
              <a:rPr lang="it-IT" sz="2200" dirty="0"/>
              <a:t> </a:t>
            </a:r>
            <a:r>
              <a:rPr lang="it-IT" sz="2200" dirty="0" err="1"/>
              <a:t>official</a:t>
            </a:r>
            <a:r>
              <a:rPr lang="it-IT" sz="2200" dirty="0"/>
              <a:t> </a:t>
            </a:r>
            <a:r>
              <a:rPr lang="it-IT" sz="2200" dirty="0" err="1"/>
              <a:t>authorization</a:t>
            </a:r>
            <a:r>
              <a:rPr lang="it-IT" sz="2200" dirty="0"/>
              <a:t> </a:t>
            </a:r>
            <a:r>
              <a:rPr lang="it-IT" sz="2200" dirty="0" err="1"/>
              <a:t>required</a:t>
            </a:r>
            <a:r>
              <a:rPr lang="it-IT" sz="2200" dirty="0"/>
              <a:t> for import and for </a:t>
            </a:r>
            <a:r>
              <a:rPr lang="it-IT" sz="2200" dirty="0" err="1"/>
              <a:t>carrying</a:t>
            </a:r>
            <a:r>
              <a:rPr lang="it-IT" sz="2200" dirty="0"/>
              <a:t> out the </a:t>
            </a:r>
            <a:r>
              <a:rPr lang="it-IT" sz="2200" dirty="0" err="1"/>
              <a:t>customs</a:t>
            </a:r>
            <a:r>
              <a:rPr lang="it-IT" sz="2200" dirty="0"/>
              <a:t> </a:t>
            </a:r>
            <a:r>
              <a:rPr lang="it-IT" sz="2200" dirty="0" err="1"/>
              <a:t>formalities</a:t>
            </a:r>
            <a:r>
              <a:rPr lang="it-IT" sz="2200" dirty="0"/>
              <a:t> </a:t>
            </a:r>
            <a:r>
              <a:rPr lang="it-IT" sz="2200" dirty="0" err="1"/>
              <a:t>required</a:t>
            </a:r>
            <a:r>
              <a:rPr lang="it-IT" sz="2200" dirty="0"/>
              <a:t> for the import of </a:t>
            </a:r>
            <a:r>
              <a:rPr lang="it-IT" sz="2200" dirty="0" err="1"/>
              <a:t>goods</a:t>
            </a:r>
            <a:r>
              <a:rPr lang="it-IT" sz="2200" dirty="0"/>
              <a:t>. </a:t>
            </a:r>
            <a:r>
              <a:rPr lang="it-IT" sz="2200" dirty="0" err="1"/>
              <a:t>These</a:t>
            </a:r>
            <a:r>
              <a:rPr lang="it-IT" sz="2200" dirty="0"/>
              <a:t> </a:t>
            </a:r>
            <a:r>
              <a:rPr lang="it-IT" sz="2200" dirty="0" err="1"/>
              <a:t>statements</a:t>
            </a:r>
            <a:r>
              <a:rPr lang="it-IT" sz="2200" dirty="0"/>
              <a:t> </a:t>
            </a:r>
            <a:r>
              <a:rPr lang="it-IT" sz="2200" dirty="0" err="1"/>
              <a:t>also</a:t>
            </a:r>
            <a:r>
              <a:rPr lang="it-IT" sz="2200" dirty="0"/>
              <a:t> </a:t>
            </a:r>
            <a:r>
              <a:rPr lang="it-IT" sz="2200" dirty="0" err="1"/>
              <a:t>specify</a:t>
            </a:r>
            <a:r>
              <a:rPr lang="it-IT" sz="2200" dirty="0"/>
              <a:t> </a:t>
            </a:r>
            <a:r>
              <a:rPr lang="it-IT" sz="2200" dirty="0" err="1"/>
              <a:t>which</a:t>
            </a:r>
            <a:r>
              <a:rPr lang="it-IT" sz="2200" dirty="0"/>
              <a:t> party </a:t>
            </a:r>
            <a:r>
              <a:rPr lang="it-IT" sz="2200" dirty="0" err="1"/>
              <a:t>bears</a:t>
            </a:r>
            <a:r>
              <a:rPr lang="it-IT" sz="2200" dirty="0"/>
              <a:t> the </a:t>
            </a:r>
            <a:r>
              <a:rPr lang="it-IT" sz="2200" dirty="0" err="1"/>
              <a:t>cost</a:t>
            </a:r>
            <a:r>
              <a:rPr lang="it-IT" sz="2200" dirty="0"/>
              <a:t> of </a:t>
            </a:r>
            <a:r>
              <a:rPr lang="it-IT" sz="2200" dirty="0" err="1"/>
              <a:t>handling</a:t>
            </a:r>
            <a:r>
              <a:rPr lang="it-IT" sz="2200" dirty="0"/>
              <a:t> </a:t>
            </a:r>
            <a:r>
              <a:rPr lang="it-IT" sz="2200" dirty="0" err="1"/>
              <a:t>these</a:t>
            </a:r>
            <a:r>
              <a:rPr lang="it-IT" sz="2200" dirty="0"/>
              <a:t> </a:t>
            </a:r>
            <a:r>
              <a:rPr lang="it-IT" sz="2200" dirty="0" err="1"/>
              <a:t>tasks</a:t>
            </a:r>
            <a:r>
              <a:rPr lang="it-IT" sz="2200" dirty="0"/>
              <a:t>.</a:t>
            </a:r>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18</a:t>
            </a:fld>
            <a:endParaRPr/>
          </a:p>
        </p:txBody>
      </p:sp>
    </p:spTree>
    <p:extLst>
      <p:ext uri="{BB962C8B-B14F-4D97-AF65-F5344CB8AC3E}">
        <p14:creationId xmlns:p14="http://schemas.microsoft.com/office/powerpoint/2010/main" val="292064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1868214" y="502227"/>
            <a:ext cx="6871931" cy="593476"/>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dirty="0" err="1"/>
              <a:t>Incoterms</a:t>
            </a:r>
            <a:r>
              <a:rPr lang="it-IT" dirty="0"/>
              <a:t> </a:t>
            </a:r>
            <a:r>
              <a:rPr lang="it-IT" dirty="0" err="1"/>
              <a:t>Clarify</a:t>
            </a:r>
            <a:r>
              <a:rPr lang="it-IT" dirty="0"/>
              <a:t> </a:t>
            </a:r>
            <a:r>
              <a:rPr lang="it-IT" dirty="0" err="1"/>
              <a:t>Responsibilities</a:t>
            </a:r>
            <a:r>
              <a:rPr lang="it-IT" dirty="0"/>
              <a:t> of Parties to a Sales </a:t>
            </a:r>
            <a:r>
              <a:rPr lang="it-IT" dirty="0" err="1"/>
              <a:t>Transaction</a:t>
            </a:r>
            <a:endParaRPr dirty="0"/>
          </a:p>
        </p:txBody>
      </p:sp>
      <p:sp>
        <p:nvSpPr>
          <p:cNvPr id="166" name="Google Shape;166;p19"/>
          <p:cNvSpPr txBox="1">
            <a:spLocks noGrp="1"/>
          </p:cNvSpPr>
          <p:nvPr>
            <p:ph type="body" idx="1"/>
          </p:nvPr>
        </p:nvSpPr>
        <p:spPr>
          <a:xfrm>
            <a:off x="1759527" y="1221828"/>
            <a:ext cx="7024781" cy="3599554"/>
          </a:xfrm>
          <a:prstGeom prst="rect">
            <a:avLst/>
          </a:prstGeom>
        </p:spPr>
        <p:txBody>
          <a:bodyPr spcFirstLastPara="1" wrap="square" lIns="0" tIns="0" rIns="0" bIns="0" anchor="t" anchorCtr="0">
            <a:noAutofit/>
          </a:bodyPr>
          <a:lstStyle/>
          <a:p>
            <a:pPr algn="just"/>
            <a:r>
              <a:rPr lang="it-IT" sz="2400" dirty="0" err="1"/>
              <a:t>Similarly</a:t>
            </a:r>
            <a:r>
              <a:rPr lang="it-IT" sz="2400" dirty="0"/>
              <a:t>, </a:t>
            </a:r>
            <a:r>
              <a:rPr lang="it-IT" sz="2400" dirty="0" err="1"/>
              <a:t>each</a:t>
            </a:r>
            <a:r>
              <a:rPr lang="it-IT" sz="2400" dirty="0"/>
              <a:t> </a:t>
            </a:r>
            <a:r>
              <a:rPr lang="it-IT" sz="2400" dirty="0" err="1"/>
              <a:t>Incoterm</a:t>
            </a:r>
            <a:r>
              <a:rPr lang="it-IT" sz="2400" dirty="0"/>
              <a:t> </a:t>
            </a:r>
            <a:r>
              <a:rPr lang="it-IT" sz="2400" dirty="0" err="1"/>
              <a:t>rule</a:t>
            </a:r>
            <a:r>
              <a:rPr lang="it-IT" sz="2400" dirty="0"/>
              <a:t> </a:t>
            </a:r>
            <a:r>
              <a:rPr lang="it-IT" sz="2400" dirty="0" err="1"/>
              <a:t>specifies</a:t>
            </a:r>
            <a:r>
              <a:rPr lang="it-IT" sz="2400" dirty="0"/>
              <a:t> </a:t>
            </a:r>
            <a:r>
              <a:rPr lang="it-IT" sz="2400" dirty="0" err="1"/>
              <a:t>which</a:t>
            </a:r>
            <a:r>
              <a:rPr lang="it-IT" sz="2400" dirty="0"/>
              <a:t> party to the </a:t>
            </a:r>
            <a:r>
              <a:rPr lang="it-IT" sz="2400" dirty="0" err="1"/>
              <a:t>transaction</a:t>
            </a:r>
            <a:r>
              <a:rPr lang="it-IT" sz="2400" dirty="0"/>
              <a:t>, </a:t>
            </a:r>
            <a:r>
              <a:rPr lang="it-IT" sz="2400" dirty="0" err="1"/>
              <a:t>if</a:t>
            </a:r>
            <a:r>
              <a:rPr lang="it-IT" sz="2400" dirty="0"/>
              <a:t> </a:t>
            </a:r>
            <a:r>
              <a:rPr lang="it-IT" sz="2400" dirty="0" err="1"/>
              <a:t>any</a:t>
            </a:r>
            <a:r>
              <a:rPr lang="it-IT" sz="2400" dirty="0"/>
              <a:t>, </a:t>
            </a:r>
            <a:r>
              <a:rPr lang="it-IT" sz="2400" dirty="0" err="1"/>
              <a:t>is</a:t>
            </a:r>
            <a:r>
              <a:rPr lang="it-IT" sz="2400" dirty="0"/>
              <a:t> </a:t>
            </a:r>
            <a:r>
              <a:rPr lang="it-IT" sz="2400" dirty="0" err="1"/>
              <a:t>obligated</a:t>
            </a:r>
            <a:r>
              <a:rPr lang="it-IT" sz="2400" dirty="0"/>
              <a:t> to </a:t>
            </a:r>
            <a:r>
              <a:rPr lang="it-IT" sz="2400" dirty="0" err="1"/>
              <a:t>contract</a:t>
            </a:r>
            <a:r>
              <a:rPr lang="it-IT" sz="2400" dirty="0"/>
              <a:t> for the </a:t>
            </a:r>
            <a:r>
              <a:rPr lang="it-IT" sz="2400" dirty="0" err="1"/>
              <a:t>carriage</a:t>
            </a:r>
            <a:r>
              <a:rPr lang="it-IT" sz="2400" dirty="0"/>
              <a:t> of the </a:t>
            </a:r>
            <a:r>
              <a:rPr lang="it-IT" sz="2400" dirty="0" err="1"/>
              <a:t>goods</a:t>
            </a:r>
            <a:r>
              <a:rPr lang="it-IT" sz="2400" dirty="0"/>
              <a:t>. </a:t>
            </a:r>
          </a:p>
          <a:p>
            <a:pPr marL="63500" lvl="0" indent="0" algn="just" rtl="0">
              <a:spcBef>
                <a:spcPts val="600"/>
              </a:spcBef>
              <a:spcAft>
                <a:spcPts val="0"/>
              </a:spcAft>
              <a:buSzPts val="2600"/>
              <a:buNone/>
            </a:pPr>
            <a:endParaRPr lang="it-IT" sz="2400" dirty="0"/>
          </a:p>
          <a:p>
            <a:pPr marL="457200" lvl="0" indent="-393700" algn="just" rtl="0">
              <a:spcBef>
                <a:spcPts val="600"/>
              </a:spcBef>
              <a:spcAft>
                <a:spcPts val="0"/>
              </a:spcAft>
              <a:buSzPts val="2600"/>
              <a:buChar char="◈"/>
            </a:pPr>
            <a:r>
              <a:rPr lang="it-IT" sz="2400" dirty="0" err="1"/>
              <a:t>Each</a:t>
            </a:r>
            <a:r>
              <a:rPr lang="it-IT" sz="2400" dirty="0"/>
              <a:t> </a:t>
            </a:r>
            <a:r>
              <a:rPr lang="it-IT" sz="2400" dirty="0" err="1"/>
              <a:t>rule</a:t>
            </a:r>
            <a:r>
              <a:rPr lang="it-IT" sz="2400" dirty="0"/>
              <a:t> </a:t>
            </a:r>
            <a:r>
              <a:rPr lang="it-IT" sz="2400" dirty="0" err="1"/>
              <a:t>also</a:t>
            </a:r>
            <a:r>
              <a:rPr lang="it-IT" sz="2400" dirty="0"/>
              <a:t> </a:t>
            </a:r>
            <a:r>
              <a:rPr lang="it-IT" sz="2400" dirty="0" err="1"/>
              <a:t>contains</a:t>
            </a:r>
            <a:r>
              <a:rPr lang="it-IT" sz="2400" dirty="0"/>
              <a:t> </a:t>
            </a:r>
            <a:r>
              <a:rPr lang="it-IT" sz="2400" dirty="0" err="1"/>
              <a:t>statements</a:t>
            </a:r>
            <a:r>
              <a:rPr lang="it-IT" sz="2400" dirty="0"/>
              <a:t>, </a:t>
            </a:r>
            <a:r>
              <a:rPr lang="it-IT" sz="2400" dirty="0" err="1"/>
              <a:t>as</a:t>
            </a:r>
            <a:r>
              <a:rPr lang="it-IT" sz="2400" dirty="0"/>
              <a:t> to </a:t>
            </a:r>
            <a:r>
              <a:rPr lang="it-IT" sz="2400" dirty="0" err="1"/>
              <a:t>which</a:t>
            </a:r>
            <a:r>
              <a:rPr lang="it-IT" sz="2400" dirty="0"/>
              <a:t> party </a:t>
            </a:r>
            <a:r>
              <a:rPr lang="it-IT" sz="2400" dirty="0" err="1"/>
              <a:t>is</a:t>
            </a:r>
            <a:r>
              <a:rPr lang="it-IT" sz="2400" dirty="0"/>
              <a:t> </a:t>
            </a:r>
            <a:r>
              <a:rPr lang="it-IT" sz="2400" dirty="0" err="1"/>
              <a:t>responsible</a:t>
            </a:r>
            <a:r>
              <a:rPr lang="it-IT" sz="2400" dirty="0"/>
              <a:t> for </a:t>
            </a:r>
            <a:r>
              <a:rPr lang="it-IT" sz="2400" dirty="0" err="1"/>
              <a:t>packing</a:t>
            </a:r>
            <a:r>
              <a:rPr lang="it-IT" sz="2400" dirty="0"/>
              <a:t> the </a:t>
            </a:r>
            <a:r>
              <a:rPr lang="it-IT" sz="2400" dirty="0" err="1"/>
              <a:t>goods</a:t>
            </a:r>
            <a:r>
              <a:rPr lang="it-IT" sz="2400" dirty="0"/>
              <a:t> for </a:t>
            </a:r>
            <a:r>
              <a:rPr lang="it-IT" sz="2400" dirty="0" err="1"/>
              <a:t>transport</a:t>
            </a:r>
            <a:r>
              <a:rPr lang="it-IT" sz="2400" dirty="0"/>
              <a:t> </a:t>
            </a:r>
            <a:r>
              <a:rPr lang="it-IT" sz="2400" dirty="0" err="1"/>
              <a:t>overseas</a:t>
            </a:r>
            <a:r>
              <a:rPr lang="it-IT" sz="2400" dirty="0"/>
              <a:t> and for </a:t>
            </a:r>
            <a:r>
              <a:rPr lang="it-IT" sz="2400" dirty="0" err="1"/>
              <a:t>bearing</a:t>
            </a:r>
            <a:r>
              <a:rPr lang="it-IT" sz="2400" dirty="0"/>
              <a:t> the </a:t>
            </a:r>
            <a:r>
              <a:rPr lang="it-IT" sz="2400" dirty="0" err="1"/>
              <a:t>costs</a:t>
            </a:r>
            <a:r>
              <a:rPr lang="it-IT" sz="2400" dirty="0"/>
              <a:t> of </a:t>
            </a:r>
            <a:r>
              <a:rPr lang="it-IT" sz="2400" dirty="0" err="1"/>
              <a:t>any</a:t>
            </a:r>
            <a:r>
              <a:rPr lang="it-IT" sz="2400" dirty="0"/>
              <a:t> </a:t>
            </a:r>
            <a:r>
              <a:rPr lang="it-IT" sz="2400" dirty="0" err="1"/>
              <a:t>pre-shipment</a:t>
            </a:r>
            <a:r>
              <a:rPr lang="it-IT" sz="2400" dirty="0"/>
              <a:t> </a:t>
            </a:r>
            <a:r>
              <a:rPr lang="it-IT" sz="2400" dirty="0" err="1"/>
              <a:t>inspections</a:t>
            </a:r>
            <a:r>
              <a:rPr lang="it-IT" sz="2400" dirty="0"/>
              <a:t>. </a:t>
            </a:r>
            <a:endParaRPr sz="24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19</a:t>
            </a:fld>
            <a:endParaRPr/>
          </a:p>
        </p:txBody>
      </p:sp>
    </p:spTree>
    <p:extLst>
      <p:ext uri="{BB962C8B-B14F-4D97-AF65-F5344CB8AC3E}">
        <p14:creationId xmlns:p14="http://schemas.microsoft.com/office/powerpoint/2010/main" val="187859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2" end="2"/>
                                            </p:txEl>
                                          </p:spTgt>
                                        </p:tgtEl>
                                        <p:attrNameLst>
                                          <p:attrName>style.visibility</p:attrName>
                                        </p:attrNameLst>
                                      </p:cBhvr>
                                      <p:to>
                                        <p:strVal val="visible"/>
                                      </p:to>
                                    </p:set>
                                    <p:animEffect transition="in" filter="blinds(horizontal)">
                                      <p:cBhvr>
                                        <p:cTn id="7" dur="500"/>
                                        <p:tgtEl>
                                          <p:spTgt spid="16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0" end="0"/>
                                            </p:txEl>
                                          </p:spTgt>
                                        </p:tgtEl>
                                        <p:attrNameLst>
                                          <p:attrName>style.visibility</p:attrName>
                                        </p:attrNameLst>
                                      </p:cBhvr>
                                      <p:to>
                                        <p:strVal val="visible"/>
                                      </p:to>
                                    </p:set>
                                    <p:animEffect transition="in" filter="blinds(horizontal)">
                                      <p:cBhvr>
                                        <p:cTn id="12" dur="500"/>
                                        <p:tgtEl>
                                          <p:spTgt spid="1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EA8B22-4445-8E48-86E4-C9606377C144}"/>
              </a:ext>
            </a:extLst>
          </p:cNvPr>
          <p:cNvSpPr>
            <a:spLocks noGrp="1"/>
          </p:cNvSpPr>
          <p:nvPr>
            <p:ph type="ctrTitle"/>
          </p:nvPr>
        </p:nvSpPr>
        <p:spPr/>
        <p:txBody>
          <a:bodyPr/>
          <a:lstStyle/>
          <a:p>
            <a:r>
              <a:rPr lang="it-IT" dirty="0"/>
              <a:t>SALES CONTRACT</a:t>
            </a:r>
          </a:p>
        </p:txBody>
      </p:sp>
      <p:sp>
        <p:nvSpPr>
          <p:cNvPr id="3" name="Sottotitolo 2">
            <a:extLst>
              <a:ext uri="{FF2B5EF4-FFF2-40B4-BE49-F238E27FC236}">
                <a16:creationId xmlns:a16="http://schemas.microsoft.com/office/drawing/2014/main" id="{2E67241A-AE2E-504F-A7FF-98653FB80739}"/>
              </a:ext>
            </a:extLst>
          </p:cNvPr>
          <p:cNvSpPr>
            <a:spLocks noGrp="1"/>
          </p:cNvSpPr>
          <p:nvPr>
            <p:ph type="subTitle" idx="1"/>
          </p:nvPr>
        </p:nvSpPr>
        <p:spPr/>
        <p:txBody>
          <a:bodyPr/>
          <a:lstStyle/>
          <a:p>
            <a:r>
              <a:rPr lang="it-IT" dirty="0"/>
              <a:t>KEY ELEMENTS</a:t>
            </a:r>
          </a:p>
        </p:txBody>
      </p:sp>
    </p:spTree>
    <p:extLst>
      <p:ext uri="{BB962C8B-B14F-4D97-AF65-F5344CB8AC3E}">
        <p14:creationId xmlns:p14="http://schemas.microsoft.com/office/powerpoint/2010/main" val="2039491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err="1"/>
              <a:t>What</a:t>
            </a:r>
            <a:r>
              <a:rPr lang="it-IT" sz="2600" dirty="0"/>
              <a:t> </a:t>
            </a:r>
            <a:r>
              <a:rPr lang="it-IT" sz="2600" dirty="0" err="1"/>
              <a:t>Incoterms</a:t>
            </a:r>
            <a:r>
              <a:rPr lang="it-IT" sz="2600" dirty="0"/>
              <a:t> Do </a:t>
            </a:r>
            <a:r>
              <a:rPr lang="it-IT" sz="2600" dirty="0" err="1"/>
              <a:t>Not</a:t>
            </a:r>
            <a:r>
              <a:rPr lang="it-IT" sz="2600" dirty="0"/>
              <a:t> Cover</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63500" lvl="0" indent="0" algn="just">
              <a:buNone/>
            </a:pPr>
            <a:r>
              <a:rPr lang="it-IT" sz="2200" dirty="0" err="1"/>
              <a:t>Incoterms</a:t>
            </a:r>
            <a:r>
              <a:rPr lang="it-IT" sz="2200" dirty="0"/>
              <a:t> are </a:t>
            </a:r>
            <a:r>
              <a:rPr lang="it-IT" sz="2200" dirty="0" err="1"/>
              <a:t>generally</a:t>
            </a:r>
            <a:r>
              <a:rPr lang="it-IT" sz="2200" dirty="0"/>
              <a:t> </a:t>
            </a:r>
            <a:r>
              <a:rPr lang="it-IT" sz="2200" dirty="0" err="1"/>
              <a:t>incorporated</a:t>
            </a:r>
            <a:r>
              <a:rPr lang="it-IT" sz="2200" dirty="0"/>
              <a:t> in the </a:t>
            </a:r>
            <a:r>
              <a:rPr lang="it-IT" sz="2200" dirty="0" err="1"/>
              <a:t>contract</a:t>
            </a:r>
            <a:r>
              <a:rPr lang="it-IT" sz="2200" dirty="0"/>
              <a:t> of sale, </a:t>
            </a:r>
            <a:r>
              <a:rPr lang="it-IT" sz="2200" dirty="0" err="1"/>
              <a:t>however</a:t>
            </a:r>
            <a:r>
              <a:rPr lang="it-IT" sz="2200" dirty="0"/>
              <a:t>, </a:t>
            </a:r>
            <a:r>
              <a:rPr lang="it-IT" sz="2200" dirty="0" err="1"/>
              <a:t>they</a:t>
            </a:r>
            <a:r>
              <a:rPr lang="it-IT" sz="2200" dirty="0"/>
              <a:t> do </a:t>
            </a:r>
            <a:r>
              <a:rPr lang="it-IT" sz="2200" dirty="0" err="1"/>
              <a:t>not</a:t>
            </a:r>
            <a:r>
              <a:rPr lang="it-IT" sz="2200" dirty="0"/>
              <a:t>: </a:t>
            </a:r>
          </a:p>
          <a:p>
            <a:pPr lvl="0" algn="just">
              <a:buFont typeface="Arial" panose="020B0604020202020204" pitchFamily="34" charset="0"/>
              <a:buChar char="•"/>
            </a:pPr>
            <a:r>
              <a:rPr lang="it-IT" sz="1800" dirty="0" err="1"/>
              <a:t>address</a:t>
            </a:r>
            <a:r>
              <a:rPr lang="it-IT" sz="1800" dirty="0"/>
              <a:t> </a:t>
            </a:r>
            <a:r>
              <a:rPr lang="it-IT" sz="1800" dirty="0" err="1"/>
              <a:t>all</a:t>
            </a:r>
            <a:r>
              <a:rPr lang="it-IT" sz="1800" dirty="0"/>
              <a:t> the </a:t>
            </a:r>
            <a:r>
              <a:rPr lang="it-IT" sz="1800" dirty="0" err="1"/>
              <a:t>conditions</a:t>
            </a:r>
            <a:r>
              <a:rPr lang="it-IT" sz="1800" dirty="0"/>
              <a:t> of a sale;  </a:t>
            </a:r>
          </a:p>
          <a:p>
            <a:pPr lvl="0" algn="just">
              <a:buFont typeface="Arial" panose="020B0604020202020204" pitchFamily="34" charset="0"/>
              <a:buChar char="•"/>
            </a:pPr>
            <a:r>
              <a:rPr lang="it-IT" sz="1800" dirty="0" err="1"/>
              <a:t>identify</a:t>
            </a:r>
            <a:r>
              <a:rPr lang="it-IT" sz="1800" dirty="0"/>
              <a:t> the </a:t>
            </a:r>
            <a:r>
              <a:rPr lang="it-IT" sz="1800" dirty="0" err="1"/>
              <a:t>goods</a:t>
            </a:r>
            <a:r>
              <a:rPr lang="it-IT" sz="1800" dirty="0"/>
              <a:t> </a:t>
            </a:r>
            <a:r>
              <a:rPr lang="it-IT" sz="1800" dirty="0" err="1"/>
              <a:t>being</a:t>
            </a:r>
            <a:r>
              <a:rPr lang="it-IT" sz="1800" dirty="0"/>
              <a:t> </a:t>
            </a:r>
            <a:r>
              <a:rPr lang="it-IT" sz="1800" dirty="0" err="1"/>
              <a:t>sold</a:t>
            </a:r>
            <a:r>
              <a:rPr lang="it-IT" sz="1800" dirty="0"/>
              <a:t> </a:t>
            </a:r>
            <a:r>
              <a:rPr lang="it-IT" sz="1800" dirty="0" err="1"/>
              <a:t>nor</a:t>
            </a:r>
            <a:r>
              <a:rPr lang="it-IT" sz="1800" dirty="0"/>
              <a:t> list the </a:t>
            </a:r>
            <a:r>
              <a:rPr lang="it-IT" sz="1800" dirty="0" err="1"/>
              <a:t>contract</a:t>
            </a:r>
            <a:r>
              <a:rPr lang="it-IT" sz="1800" dirty="0"/>
              <a:t> </a:t>
            </a:r>
            <a:r>
              <a:rPr lang="it-IT" sz="1800" dirty="0" err="1"/>
              <a:t>price</a:t>
            </a:r>
            <a:r>
              <a:rPr lang="it-IT" sz="1800" dirty="0"/>
              <a:t>;  </a:t>
            </a:r>
          </a:p>
          <a:p>
            <a:pPr lvl="0" algn="just">
              <a:buFont typeface="Arial" panose="020B0604020202020204" pitchFamily="34" charset="0"/>
              <a:buChar char="•"/>
            </a:pPr>
            <a:r>
              <a:rPr lang="it-IT" sz="1800" dirty="0" err="1"/>
              <a:t>reference</a:t>
            </a:r>
            <a:r>
              <a:rPr lang="it-IT" sz="1800" dirty="0"/>
              <a:t> the </a:t>
            </a:r>
            <a:r>
              <a:rPr lang="it-IT" sz="1800" dirty="0" err="1"/>
              <a:t>method</a:t>
            </a:r>
            <a:r>
              <a:rPr lang="it-IT" sz="1800" dirty="0"/>
              <a:t> </a:t>
            </a:r>
            <a:r>
              <a:rPr lang="it-IT" sz="1800" dirty="0" err="1"/>
              <a:t>nor</a:t>
            </a:r>
            <a:r>
              <a:rPr lang="it-IT" sz="1800" dirty="0"/>
              <a:t> timing of </a:t>
            </a:r>
            <a:r>
              <a:rPr lang="it-IT" sz="1800" dirty="0" err="1"/>
              <a:t>payment</a:t>
            </a:r>
            <a:r>
              <a:rPr lang="it-IT" sz="1800" dirty="0"/>
              <a:t>;   </a:t>
            </a:r>
          </a:p>
          <a:p>
            <a:pPr lvl="0" algn="just">
              <a:buFont typeface="Arial" panose="020B0604020202020204" pitchFamily="34" charset="0"/>
              <a:buChar char="•"/>
            </a:pPr>
            <a:r>
              <a:rPr lang="it-IT" sz="1800" dirty="0" err="1"/>
              <a:t>specify</a:t>
            </a:r>
            <a:r>
              <a:rPr lang="it-IT" sz="1800" dirty="0"/>
              <a:t> </a:t>
            </a:r>
            <a:r>
              <a:rPr lang="it-IT" sz="1800" dirty="0" err="1"/>
              <a:t>which</a:t>
            </a:r>
            <a:r>
              <a:rPr lang="it-IT" sz="1800" dirty="0"/>
              <a:t> </a:t>
            </a:r>
            <a:r>
              <a:rPr lang="it-IT" sz="1800" dirty="0" err="1"/>
              <a:t>documents</a:t>
            </a:r>
            <a:r>
              <a:rPr lang="it-IT" sz="1800" dirty="0"/>
              <a:t> must be </a:t>
            </a:r>
            <a:r>
              <a:rPr lang="it-IT" sz="1800" dirty="0" err="1"/>
              <a:t>provided</a:t>
            </a:r>
            <a:r>
              <a:rPr lang="it-IT" sz="1800" dirty="0"/>
              <a:t> by the seller to the buyer to facilitate the </a:t>
            </a:r>
            <a:r>
              <a:rPr lang="it-IT" sz="1800" dirty="0" err="1"/>
              <a:t>customs</a:t>
            </a:r>
            <a:r>
              <a:rPr lang="it-IT" sz="1800" dirty="0"/>
              <a:t> clearance </a:t>
            </a:r>
            <a:r>
              <a:rPr lang="it-IT" sz="1800" dirty="0" err="1"/>
              <a:t>process</a:t>
            </a:r>
            <a:r>
              <a:rPr lang="it-IT" sz="1800" dirty="0"/>
              <a:t> </a:t>
            </a:r>
            <a:r>
              <a:rPr lang="it-IT" sz="1800" dirty="0" err="1"/>
              <a:t>at</a:t>
            </a:r>
            <a:r>
              <a:rPr lang="it-IT" sz="1800" dirty="0"/>
              <a:t> the </a:t>
            </a:r>
            <a:r>
              <a:rPr lang="it-IT" sz="1800" dirty="0" err="1"/>
              <a:t>buyer’s</a:t>
            </a:r>
            <a:r>
              <a:rPr lang="it-IT" sz="1800" dirty="0"/>
              <a:t> country;</a:t>
            </a:r>
          </a:p>
          <a:p>
            <a:pPr lvl="0" algn="just">
              <a:buFont typeface="Arial" panose="020B0604020202020204" pitchFamily="34" charset="0"/>
              <a:buChar char="•"/>
            </a:pPr>
            <a:r>
              <a:rPr lang="it-IT" sz="1800" dirty="0" err="1"/>
              <a:t>address</a:t>
            </a:r>
            <a:r>
              <a:rPr lang="it-IT" sz="1800" dirty="0"/>
              <a:t> </a:t>
            </a:r>
            <a:r>
              <a:rPr lang="it-IT" sz="1800" dirty="0" err="1"/>
              <a:t>liability</a:t>
            </a:r>
            <a:r>
              <a:rPr lang="it-IT" sz="1800" dirty="0"/>
              <a:t> for the </a:t>
            </a:r>
            <a:r>
              <a:rPr lang="it-IT" sz="1800" dirty="0" err="1"/>
              <a:t>failure</a:t>
            </a:r>
            <a:r>
              <a:rPr lang="it-IT" sz="1800" dirty="0"/>
              <a:t> to </a:t>
            </a:r>
            <a:r>
              <a:rPr lang="it-IT" sz="1800" dirty="0" err="1"/>
              <a:t>provide</a:t>
            </a:r>
            <a:r>
              <a:rPr lang="it-IT" sz="1800" dirty="0"/>
              <a:t> the </a:t>
            </a:r>
            <a:r>
              <a:rPr lang="it-IT" sz="1800" dirty="0" err="1"/>
              <a:t>goods</a:t>
            </a:r>
            <a:r>
              <a:rPr lang="it-IT" sz="1800" dirty="0"/>
              <a:t> in </a:t>
            </a:r>
            <a:r>
              <a:rPr lang="it-IT" sz="1800" dirty="0" err="1"/>
              <a:t>conformity</a:t>
            </a:r>
            <a:r>
              <a:rPr lang="it-IT" sz="1800" dirty="0"/>
              <a:t> with the </a:t>
            </a:r>
            <a:r>
              <a:rPr lang="it-IT" sz="1800" dirty="0" err="1"/>
              <a:t>contract</a:t>
            </a:r>
            <a:r>
              <a:rPr lang="it-IT" sz="1800" dirty="0"/>
              <a:t> of sale, </a:t>
            </a:r>
            <a:r>
              <a:rPr lang="it-IT" sz="1800" dirty="0" err="1"/>
              <a:t>delayed</a:t>
            </a:r>
            <a:r>
              <a:rPr lang="it-IT" sz="1800" dirty="0"/>
              <a:t> delivery, </a:t>
            </a:r>
          </a:p>
          <a:p>
            <a:pPr lvl="0" algn="just">
              <a:buFont typeface="Arial" panose="020B0604020202020204" pitchFamily="34" charset="0"/>
              <a:buChar char="•"/>
            </a:pPr>
            <a:r>
              <a:rPr lang="it-IT" sz="1800" dirty="0" err="1"/>
              <a:t>nor</a:t>
            </a:r>
            <a:r>
              <a:rPr lang="it-IT" sz="1800" dirty="0"/>
              <a:t> dispute </a:t>
            </a:r>
            <a:r>
              <a:rPr lang="it-IT" sz="1800" dirty="0" err="1"/>
              <a:t>resolution</a:t>
            </a:r>
            <a:r>
              <a:rPr lang="it-IT" sz="1800" dirty="0"/>
              <a:t> </a:t>
            </a:r>
            <a:r>
              <a:rPr lang="it-IT" sz="1800" dirty="0" err="1"/>
              <a:t>mechanisms</a:t>
            </a:r>
            <a:r>
              <a:rPr lang="it-IT" sz="1800" dirty="0"/>
              <a:t>. </a:t>
            </a:r>
            <a:endParaRPr sz="18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20</a:t>
            </a:fld>
            <a:endParaRPr/>
          </a:p>
        </p:txBody>
      </p:sp>
    </p:spTree>
    <p:extLst>
      <p:ext uri="{BB962C8B-B14F-4D97-AF65-F5344CB8AC3E}">
        <p14:creationId xmlns:p14="http://schemas.microsoft.com/office/powerpoint/2010/main" val="385761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1" end="1"/>
                                            </p:txEl>
                                          </p:spTgt>
                                        </p:tgtEl>
                                        <p:attrNameLst>
                                          <p:attrName>style.visibility</p:attrName>
                                        </p:attrNameLst>
                                      </p:cBhvr>
                                      <p:to>
                                        <p:strVal val="visible"/>
                                      </p:to>
                                    </p:set>
                                    <p:animEffect transition="in" filter="blinds(horizontal)">
                                      <p:cBhvr>
                                        <p:cTn id="12" dur="500"/>
                                        <p:tgtEl>
                                          <p:spTgt spid="1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2" end="2"/>
                                            </p:txEl>
                                          </p:spTgt>
                                        </p:tgtEl>
                                        <p:attrNameLst>
                                          <p:attrName>style.visibility</p:attrName>
                                        </p:attrNameLst>
                                      </p:cBhvr>
                                      <p:to>
                                        <p:strVal val="visible"/>
                                      </p:to>
                                    </p:set>
                                    <p:animEffect transition="in" filter="blinds(horizontal)">
                                      <p:cBhvr>
                                        <p:cTn id="17" dur="500"/>
                                        <p:tgtEl>
                                          <p:spTgt spid="1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66">
                                            <p:txEl>
                                              <p:pRg st="3" end="3"/>
                                            </p:txEl>
                                          </p:spTgt>
                                        </p:tgtEl>
                                        <p:attrNameLst>
                                          <p:attrName>style.visibility</p:attrName>
                                        </p:attrNameLst>
                                      </p:cBhvr>
                                      <p:to>
                                        <p:strVal val="visible"/>
                                      </p:to>
                                    </p:set>
                                    <p:animEffect transition="in" filter="blinds(horizontal)">
                                      <p:cBhvr>
                                        <p:cTn id="22" dur="500"/>
                                        <p:tgtEl>
                                          <p:spTgt spid="16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66">
                                            <p:txEl>
                                              <p:pRg st="4" end="4"/>
                                            </p:txEl>
                                          </p:spTgt>
                                        </p:tgtEl>
                                        <p:attrNameLst>
                                          <p:attrName>style.visibility</p:attrName>
                                        </p:attrNameLst>
                                      </p:cBhvr>
                                      <p:to>
                                        <p:strVal val="visible"/>
                                      </p:to>
                                    </p:set>
                                    <p:animEffect transition="in" filter="blinds(horizontal)">
                                      <p:cBhvr>
                                        <p:cTn id="27" dur="500"/>
                                        <p:tgtEl>
                                          <p:spTgt spid="16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66">
                                            <p:txEl>
                                              <p:pRg st="5" end="5"/>
                                            </p:txEl>
                                          </p:spTgt>
                                        </p:tgtEl>
                                        <p:attrNameLst>
                                          <p:attrName>style.visibility</p:attrName>
                                        </p:attrNameLst>
                                      </p:cBhvr>
                                      <p:to>
                                        <p:strVal val="visible"/>
                                      </p:to>
                                    </p:set>
                                    <p:animEffect transition="in" filter="blinds(horizontal)">
                                      <p:cBhvr>
                                        <p:cTn id="32" dur="500"/>
                                        <p:tgtEl>
                                          <p:spTgt spid="16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66">
                                            <p:txEl>
                                              <p:pRg st="6" end="6"/>
                                            </p:txEl>
                                          </p:spTgt>
                                        </p:tgtEl>
                                        <p:attrNameLst>
                                          <p:attrName>style.visibility</p:attrName>
                                        </p:attrNameLst>
                                      </p:cBhvr>
                                      <p:to>
                                        <p:strVal val="visible"/>
                                      </p:to>
                                    </p:set>
                                    <p:animEffect transition="in" filter="blinds(horizontal)">
                                      <p:cBhvr>
                                        <p:cTn id="37" dur="500"/>
                                        <p:tgtEl>
                                          <p:spTgt spid="16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C651DFF-7D92-CE42-AE63-0BF9C4C4986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21</a:t>
            </a:fld>
            <a:endParaRPr lang="it-IT"/>
          </a:p>
        </p:txBody>
      </p:sp>
      <p:pic>
        <p:nvPicPr>
          <p:cNvPr id="4" name="Immagine 3">
            <a:extLst>
              <a:ext uri="{FF2B5EF4-FFF2-40B4-BE49-F238E27FC236}">
                <a16:creationId xmlns:a16="http://schemas.microsoft.com/office/drawing/2014/main" id="{DC1A61C8-37AD-F64F-9214-AEC92CE5FE1F}"/>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271726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err="1"/>
              <a:t>Classification</a:t>
            </a:r>
            <a:r>
              <a:rPr lang="it-IT" sz="2600" dirty="0"/>
              <a:t> of </a:t>
            </a:r>
            <a:r>
              <a:rPr lang="it-IT" sz="2600" dirty="0" err="1"/>
              <a:t>Incoterms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marL="63500" indent="0" algn="just">
              <a:buNone/>
            </a:pPr>
            <a:r>
              <a:rPr lang="it-IT" sz="1800" dirty="0"/>
              <a:t>The </a:t>
            </a:r>
            <a:r>
              <a:rPr lang="it-IT" sz="1800" dirty="0" err="1"/>
              <a:t>Incoterms</a:t>
            </a:r>
            <a:r>
              <a:rPr lang="it-IT" sz="1800" dirty="0"/>
              <a:t> are </a:t>
            </a:r>
            <a:r>
              <a:rPr lang="it-IT" sz="1800" dirty="0" err="1"/>
              <a:t>divided</a:t>
            </a:r>
            <a:r>
              <a:rPr lang="it-IT" sz="1800" dirty="0"/>
              <a:t> </a:t>
            </a:r>
            <a:r>
              <a:rPr lang="it-IT" sz="1800" dirty="0" err="1"/>
              <a:t>into</a:t>
            </a:r>
            <a:r>
              <a:rPr lang="it-IT" sz="1800" dirty="0"/>
              <a:t> </a:t>
            </a:r>
            <a:r>
              <a:rPr lang="it-IT" sz="1800" dirty="0" err="1"/>
              <a:t>four</a:t>
            </a:r>
            <a:r>
              <a:rPr lang="it-IT" sz="1800" dirty="0"/>
              <a:t> </a:t>
            </a:r>
            <a:r>
              <a:rPr lang="it-IT" sz="1800" dirty="0" err="1"/>
              <a:t>principal</a:t>
            </a:r>
            <a:r>
              <a:rPr lang="it-IT" sz="1800" dirty="0"/>
              <a:t> </a:t>
            </a:r>
            <a:r>
              <a:rPr lang="it-IT" sz="1800" dirty="0" err="1"/>
              <a:t>categories</a:t>
            </a:r>
            <a:r>
              <a:rPr lang="it-IT" sz="1800" dirty="0"/>
              <a:t>: E, </a:t>
            </a:r>
            <a:r>
              <a:rPr lang="it-IT" sz="1800" dirty="0" err="1"/>
              <a:t>F</a:t>
            </a:r>
            <a:r>
              <a:rPr lang="it-IT" sz="1800" dirty="0"/>
              <a:t>, C and D.</a:t>
            </a:r>
          </a:p>
          <a:p>
            <a:pPr marL="63500" lvl="0" indent="0" algn="just">
              <a:buNone/>
            </a:pPr>
            <a:endParaRPr lang="it-IT" sz="1800" dirty="0"/>
          </a:p>
          <a:p>
            <a:pPr algn="just"/>
            <a:r>
              <a:rPr lang="it-IT" sz="1800" dirty="0" err="1"/>
              <a:t>Category</a:t>
            </a:r>
            <a:r>
              <a:rPr lang="it-IT" sz="1800" dirty="0"/>
              <a:t> E (</a:t>
            </a:r>
            <a:r>
              <a:rPr lang="it-IT" sz="1800" dirty="0" err="1"/>
              <a:t>Departure</a:t>
            </a:r>
            <a:r>
              <a:rPr lang="it-IT" sz="1800" dirty="0"/>
              <a:t>), </a:t>
            </a:r>
            <a:r>
              <a:rPr lang="it-IT" sz="1800" dirty="0" err="1"/>
              <a:t>which</a:t>
            </a:r>
            <a:r>
              <a:rPr lang="it-IT" sz="1800" dirty="0"/>
              <a:t> </a:t>
            </a:r>
            <a:r>
              <a:rPr lang="it-IT" sz="1800" dirty="0" err="1"/>
              <a:t>contains</a:t>
            </a:r>
            <a:r>
              <a:rPr lang="it-IT" sz="1800" dirty="0"/>
              <a:t> </a:t>
            </a:r>
            <a:r>
              <a:rPr lang="it-IT" sz="1800" dirty="0" err="1"/>
              <a:t>only</a:t>
            </a:r>
            <a:r>
              <a:rPr lang="it-IT" sz="1800" dirty="0"/>
              <a:t> </a:t>
            </a:r>
            <a:r>
              <a:rPr lang="it-IT" sz="1800" dirty="0" err="1"/>
              <a:t>one</a:t>
            </a:r>
            <a:r>
              <a:rPr lang="it-IT" sz="1800" dirty="0"/>
              <a:t> </a:t>
            </a:r>
            <a:r>
              <a:rPr lang="it-IT" sz="1800" dirty="0" err="1"/>
              <a:t>trade</a:t>
            </a:r>
            <a:r>
              <a:rPr lang="it-IT" sz="1800" dirty="0"/>
              <a:t> </a:t>
            </a:r>
            <a:r>
              <a:rPr lang="it-IT" sz="1800" dirty="0" err="1"/>
              <a:t>term</a:t>
            </a:r>
            <a:r>
              <a:rPr lang="it-IT" sz="1800" dirty="0"/>
              <a:t>, i.e. EXW (Ex Works).</a:t>
            </a:r>
          </a:p>
          <a:p>
            <a:pPr marL="63500" lvl="0" indent="0" algn="just">
              <a:buNone/>
            </a:pPr>
            <a:endParaRPr lang="it-IT" sz="1800" dirty="0"/>
          </a:p>
          <a:p>
            <a:pPr algn="just"/>
            <a:r>
              <a:rPr lang="it-IT" sz="1800" dirty="0" err="1"/>
              <a:t>Category</a:t>
            </a:r>
            <a:r>
              <a:rPr lang="it-IT" sz="1800" dirty="0"/>
              <a:t> </a:t>
            </a:r>
            <a:r>
              <a:rPr lang="it-IT" sz="1800" dirty="0" err="1"/>
              <a:t>F</a:t>
            </a:r>
            <a:r>
              <a:rPr lang="it-IT" sz="1800" dirty="0"/>
              <a:t> (</a:t>
            </a:r>
            <a:r>
              <a:rPr lang="it-IT" sz="1800" dirty="0" err="1"/>
              <a:t>Main</a:t>
            </a:r>
            <a:r>
              <a:rPr lang="it-IT" sz="1800" dirty="0"/>
              <a:t> </a:t>
            </a:r>
            <a:r>
              <a:rPr lang="it-IT" sz="1800" dirty="0" err="1"/>
              <a:t>Carriage</a:t>
            </a:r>
            <a:r>
              <a:rPr lang="it-IT" sz="1800" dirty="0"/>
              <a:t> </a:t>
            </a:r>
            <a:r>
              <a:rPr lang="it-IT" sz="1800" dirty="0" err="1"/>
              <a:t>Unpaid</a:t>
            </a:r>
            <a:r>
              <a:rPr lang="it-IT" sz="1800" dirty="0"/>
              <a:t>), </a:t>
            </a:r>
            <a:r>
              <a:rPr lang="it-IT" sz="1800" dirty="0" err="1"/>
              <a:t>which</a:t>
            </a:r>
            <a:r>
              <a:rPr lang="it-IT" sz="1800" dirty="0"/>
              <a:t> </a:t>
            </a:r>
            <a:r>
              <a:rPr lang="it-IT" sz="1800" dirty="0" err="1"/>
              <a:t>contains</a:t>
            </a:r>
            <a:r>
              <a:rPr lang="it-IT" sz="1800" dirty="0"/>
              <a:t> </a:t>
            </a:r>
            <a:r>
              <a:rPr lang="it-IT" sz="1800" dirty="0" err="1"/>
              <a:t>three</a:t>
            </a:r>
            <a:r>
              <a:rPr lang="it-IT" sz="1800" dirty="0"/>
              <a:t> </a:t>
            </a:r>
            <a:r>
              <a:rPr lang="it-IT" sz="1800" dirty="0" err="1"/>
              <a:t>trade</a:t>
            </a:r>
            <a:r>
              <a:rPr lang="it-IT" sz="1800" dirty="0"/>
              <a:t> </a:t>
            </a:r>
            <a:r>
              <a:rPr lang="it-IT" sz="1800" dirty="0" err="1"/>
              <a:t>terms</a:t>
            </a:r>
            <a:r>
              <a:rPr lang="it-IT" sz="1800" dirty="0"/>
              <a:t>:</a:t>
            </a:r>
          </a:p>
          <a:p>
            <a:pPr marL="63500" lvl="0" indent="0" algn="just">
              <a:buNone/>
            </a:pPr>
            <a:endParaRPr lang="it-IT" sz="1800" dirty="0"/>
          </a:p>
          <a:p>
            <a:pPr lvl="1" algn="just"/>
            <a:r>
              <a:rPr lang="it-IT" sz="1800" dirty="0"/>
              <a:t>FCA (Free Carrier)</a:t>
            </a:r>
          </a:p>
          <a:p>
            <a:pPr lvl="1" algn="just">
              <a:buFont typeface="Arial" panose="020B0604020202020204" pitchFamily="34" charset="0"/>
              <a:buChar char="•"/>
            </a:pPr>
            <a:r>
              <a:rPr lang="it-IT" sz="1800" dirty="0"/>
              <a:t>FAS (Free </a:t>
            </a:r>
            <a:r>
              <a:rPr lang="it-IT" sz="1800" dirty="0" err="1"/>
              <a:t>Alongside</a:t>
            </a:r>
            <a:r>
              <a:rPr lang="it-IT" sz="1800" dirty="0"/>
              <a:t> </a:t>
            </a:r>
            <a:r>
              <a:rPr lang="it-IT" sz="1800" dirty="0" err="1"/>
              <a:t>Ship</a:t>
            </a:r>
            <a:r>
              <a:rPr lang="it-IT" sz="1800" dirty="0"/>
              <a:t>)</a:t>
            </a:r>
          </a:p>
          <a:p>
            <a:pPr lvl="1" algn="just">
              <a:buFont typeface="Arial" panose="020B0604020202020204" pitchFamily="34" charset="0"/>
              <a:buChar char="•"/>
            </a:pPr>
            <a:r>
              <a:rPr lang="it-IT" sz="1800" dirty="0"/>
              <a:t>FOB (Free on Board)</a:t>
            </a:r>
            <a:endParaRPr sz="18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22</a:t>
            </a:fld>
            <a:endParaRPr/>
          </a:p>
        </p:txBody>
      </p:sp>
    </p:spTree>
    <p:extLst>
      <p:ext uri="{BB962C8B-B14F-4D97-AF65-F5344CB8AC3E}">
        <p14:creationId xmlns:p14="http://schemas.microsoft.com/office/powerpoint/2010/main" val="157494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2" end="2"/>
                                            </p:txEl>
                                          </p:spTgt>
                                        </p:tgtEl>
                                        <p:attrNameLst>
                                          <p:attrName>style.visibility</p:attrName>
                                        </p:attrNameLst>
                                      </p:cBhvr>
                                      <p:to>
                                        <p:strVal val="visible"/>
                                      </p:to>
                                    </p:set>
                                    <p:animEffect transition="in" filter="blinds(horizontal)">
                                      <p:cBhvr>
                                        <p:cTn id="12" dur="500"/>
                                        <p:tgtEl>
                                          <p:spTgt spid="1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4" end="4"/>
                                            </p:txEl>
                                          </p:spTgt>
                                        </p:tgtEl>
                                        <p:attrNameLst>
                                          <p:attrName>style.visibility</p:attrName>
                                        </p:attrNameLst>
                                      </p:cBhvr>
                                      <p:to>
                                        <p:strVal val="visible"/>
                                      </p:to>
                                    </p:set>
                                    <p:animEffect transition="in" filter="blinds(horizontal)">
                                      <p:cBhvr>
                                        <p:cTn id="17" dur="500"/>
                                        <p:tgtEl>
                                          <p:spTgt spid="16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66">
                                            <p:txEl>
                                              <p:pRg st="6" end="6"/>
                                            </p:txEl>
                                          </p:spTgt>
                                        </p:tgtEl>
                                        <p:attrNameLst>
                                          <p:attrName>style.visibility</p:attrName>
                                        </p:attrNameLst>
                                      </p:cBhvr>
                                      <p:to>
                                        <p:strVal val="visible"/>
                                      </p:to>
                                    </p:set>
                                    <p:animEffect transition="in" filter="blinds(horizontal)">
                                      <p:cBhvr>
                                        <p:cTn id="22" dur="500"/>
                                        <p:tgtEl>
                                          <p:spTgt spid="16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66">
                                            <p:txEl>
                                              <p:pRg st="7" end="7"/>
                                            </p:txEl>
                                          </p:spTgt>
                                        </p:tgtEl>
                                        <p:attrNameLst>
                                          <p:attrName>style.visibility</p:attrName>
                                        </p:attrNameLst>
                                      </p:cBhvr>
                                      <p:to>
                                        <p:strVal val="visible"/>
                                      </p:to>
                                    </p:set>
                                    <p:animEffect transition="in" filter="blinds(horizontal)">
                                      <p:cBhvr>
                                        <p:cTn id="27" dur="500"/>
                                        <p:tgtEl>
                                          <p:spTgt spid="166">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66">
                                            <p:txEl>
                                              <p:pRg st="8" end="8"/>
                                            </p:txEl>
                                          </p:spTgt>
                                        </p:tgtEl>
                                        <p:attrNameLst>
                                          <p:attrName>style.visibility</p:attrName>
                                        </p:attrNameLst>
                                      </p:cBhvr>
                                      <p:to>
                                        <p:strVal val="visible"/>
                                      </p:to>
                                    </p:set>
                                    <p:animEffect transition="in" filter="blinds(horizontal)">
                                      <p:cBhvr>
                                        <p:cTn id="32" dur="500"/>
                                        <p:tgtEl>
                                          <p:spTgt spid="16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err="1"/>
              <a:t>Classification</a:t>
            </a:r>
            <a:r>
              <a:rPr lang="it-IT" sz="2600" dirty="0"/>
              <a:t> of </a:t>
            </a:r>
            <a:r>
              <a:rPr lang="it-IT" sz="2600" dirty="0" err="1"/>
              <a:t>Incoterms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1800" dirty="0" err="1"/>
              <a:t>Category</a:t>
            </a:r>
            <a:r>
              <a:rPr lang="it-IT" sz="1800" dirty="0"/>
              <a:t> C (</a:t>
            </a:r>
            <a:r>
              <a:rPr lang="it-IT" sz="1800" dirty="0" err="1"/>
              <a:t>Main</a:t>
            </a:r>
            <a:r>
              <a:rPr lang="it-IT" sz="1800" dirty="0"/>
              <a:t> </a:t>
            </a:r>
            <a:r>
              <a:rPr lang="it-IT" sz="1800" dirty="0" err="1"/>
              <a:t>Carriage</a:t>
            </a:r>
            <a:r>
              <a:rPr lang="it-IT" sz="1800" dirty="0"/>
              <a:t> </a:t>
            </a:r>
            <a:r>
              <a:rPr lang="it-IT" sz="1800" dirty="0" err="1"/>
              <a:t>Paid</a:t>
            </a:r>
            <a:r>
              <a:rPr lang="it-IT" sz="1800" dirty="0"/>
              <a:t>), </a:t>
            </a:r>
            <a:r>
              <a:rPr lang="it-IT" sz="1800" dirty="0" err="1"/>
              <a:t>which</a:t>
            </a:r>
            <a:r>
              <a:rPr lang="it-IT" sz="1800" dirty="0"/>
              <a:t> </a:t>
            </a:r>
            <a:r>
              <a:rPr lang="it-IT" sz="1800" dirty="0" err="1"/>
              <a:t>contains</a:t>
            </a:r>
            <a:r>
              <a:rPr lang="it-IT" sz="1800" dirty="0"/>
              <a:t> </a:t>
            </a:r>
            <a:r>
              <a:rPr lang="it-IT" sz="1800" dirty="0" err="1"/>
              <a:t>four</a:t>
            </a:r>
            <a:r>
              <a:rPr lang="it-IT" sz="1800" dirty="0"/>
              <a:t> </a:t>
            </a:r>
            <a:r>
              <a:rPr lang="it-IT" sz="1800" dirty="0" err="1"/>
              <a:t>trade</a:t>
            </a:r>
            <a:r>
              <a:rPr lang="it-IT" sz="1800" dirty="0"/>
              <a:t> </a:t>
            </a:r>
            <a:r>
              <a:rPr lang="it-IT" sz="1800" dirty="0" err="1"/>
              <a:t>terms</a:t>
            </a:r>
            <a:r>
              <a:rPr lang="it-IT" sz="1800" dirty="0"/>
              <a:t>:</a:t>
            </a:r>
          </a:p>
          <a:p>
            <a:pPr marL="63500" indent="0" algn="just">
              <a:buNone/>
            </a:pPr>
            <a:endParaRPr lang="it-IT" sz="1800" dirty="0"/>
          </a:p>
          <a:p>
            <a:pPr lvl="1" algn="just"/>
            <a:r>
              <a:rPr lang="it-IT" sz="1600" dirty="0"/>
              <a:t>CPT (</a:t>
            </a:r>
            <a:r>
              <a:rPr lang="it-IT" sz="1600" dirty="0" err="1"/>
              <a:t>Carriage</a:t>
            </a:r>
            <a:r>
              <a:rPr lang="it-IT" sz="1600" dirty="0"/>
              <a:t> </a:t>
            </a:r>
            <a:r>
              <a:rPr lang="it-IT" sz="1600" dirty="0" err="1"/>
              <a:t>paid</a:t>
            </a:r>
            <a:r>
              <a:rPr lang="it-IT" sz="1600" dirty="0"/>
              <a:t> to)</a:t>
            </a:r>
          </a:p>
          <a:p>
            <a:pPr lvl="1" algn="just"/>
            <a:r>
              <a:rPr lang="it-IT" sz="1600" dirty="0"/>
              <a:t>CIP (</a:t>
            </a:r>
            <a:r>
              <a:rPr lang="it-IT" sz="1600" dirty="0" err="1"/>
              <a:t>Carriage</a:t>
            </a:r>
            <a:r>
              <a:rPr lang="it-IT" sz="1600" dirty="0"/>
              <a:t> and </a:t>
            </a:r>
            <a:r>
              <a:rPr lang="it-IT" sz="1600" dirty="0" err="1"/>
              <a:t>Insurance</a:t>
            </a:r>
            <a:r>
              <a:rPr lang="it-IT" sz="1600" dirty="0"/>
              <a:t> </a:t>
            </a:r>
            <a:r>
              <a:rPr lang="it-IT" sz="1600" dirty="0" err="1"/>
              <a:t>paid</a:t>
            </a:r>
            <a:r>
              <a:rPr lang="it-IT" sz="1600" dirty="0"/>
              <a:t> to)</a:t>
            </a:r>
          </a:p>
          <a:p>
            <a:pPr lvl="1" algn="just"/>
            <a:r>
              <a:rPr lang="it-IT" sz="1600" dirty="0"/>
              <a:t>CFR (</a:t>
            </a:r>
            <a:r>
              <a:rPr lang="it-IT" sz="1600" dirty="0" err="1"/>
              <a:t>Cost</a:t>
            </a:r>
            <a:r>
              <a:rPr lang="it-IT" sz="1600" dirty="0"/>
              <a:t> and </a:t>
            </a:r>
            <a:r>
              <a:rPr lang="it-IT" sz="1600" dirty="0" err="1"/>
              <a:t>Freight</a:t>
            </a:r>
            <a:r>
              <a:rPr lang="it-IT" sz="1600" dirty="0"/>
              <a:t>)</a:t>
            </a:r>
          </a:p>
          <a:p>
            <a:pPr lvl="1" algn="just"/>
            <a:r>
              <a:rPr lang="it-IT" sz="1600" dirty="0"/>
              <a:t>CIF (</a:t>
            </a:r>
            <a:r>
              <a:rPr lang="it-IT" sz="1600" dirty="0" err="1"/>
              <a:t>Cost</a:t>
            </a:r>
            <a:r>
              <a:rPr lang="it-IT" sz="1600" dirty="0"/>
              <a:t>, </a:t>
            </a:r>
            <a:r>
              <a:rPr lang="it-IT" sz="1600" dirty="0" err="1"/>
              <a:t>Insurance</a:t>
            </a:r>
            <a:r>
              <a:rPr lang="it-IT" sz="1600" dirty="0"/>
              <a:t> and </a:t>
            </a:r>
            <a:r>
              <a:rPr lang="it-IT" sz="1600" dirty="0" err="1"/>
              <a:t>Freight</a:t>
            </a:r>
            <a:r>
              <a:rPr lang="it-IT" sz="1600" dirty="0"/>
              <a:t>)</a:t>
            </a:r>
          </a:p>
          <a:p>
            <a:pPr marL="63500" indent="0" algn="just">
              <a:buNone/>
            </a:pPr>
            <a:endParaRPr lang="it-IT" sz="1800" dirty="0"/>
          </a:p>
          <a:p>
            <a:pPr algn="just">
              <a:buFont typeface="Wingdings" pitchFamily="2" charset="2"/>
              <a:buChar char="v"/>
            </a:pPr>
            <a:r>
              <a:rPr lang="it-IT" sz="1800" dirty="0" err="1"/>
              <a:t>Category</a:t>
            </a:r>
            <a:r>
              <a:rPr lang="it-IT" sz="1800" dirty="0"/>
              <a:t> D (</a:t>
            </a:r>
            <a:r>
              <a:rPr lang="it-IT" sz="1800" dirty="0" err="1"/>
              <a:t>Arrival</a:t>
            </a:r>
            <a:r>
              <a:rPr lang="it-IT" sz="1800" dirty="0"/>
              <a:t>), </a:t>
            </a:r>
            <a:r>
              <a:rPr lang="it-IT" sz="1800" dirty="0" err="1"/>
              <a:t>which</a:t>
            </a:r>
            <a:r>
              <a:rPr lang="it-IT" sz="1800" dirty="0"/>
              <a:t> </a:t>
            </a:r>
            <a:r>
              <a:rPr lang="it-IT" sz="1800" dirty="0" err="1"/>
              <a:t>contains</a:t>
            </a:r>
            <a:r>
              <a:rPr lang="it-IT" sz="1800" dirty="0"/>
              <a:t> </a:t>
            </a:r>
            <a:r>
              <a:rPr lang="it-IT" sz="1800" dirty="0" err="1"/>
              <a:t>three</a:t>
            </a:r>
            <a:r>
              <a:rPr lang="it-IT" sz="1800" dirty="0"/>
              <a:t> </a:t>
            </a:r>
            <a:r>
              <a:rPr lang="it-IT" sz="1800" dirty="0" err="1"/>
              <a:t>trade</a:t>
            </a:r>
            <a:r>
              <a:rPr lang="it-IT" sz="1800" dirty="0"/>
              <a:t> </a:t>
            </a:r>
            <a:r>
              <a:rPr lang="it-IT" sz="1800" dirty="0" err="1"/>
              <a:t>terms</a:t>
            </a:r>
            <a:r>
              <a:rPr lang="it-IT" sz="1800" dirty="0"/>
              <a:t>:</a:t>
            </a:r>
          </a:p>
          <a:p>
            <a:pPr marL="63500" indent="0" algn="just">
              <a:buNone/>
            </a:pPr>
            <a:endParaRPr lang="it-IT" sz="1800" dirty="0"/>
          </a:p>
          <a:p>
            <a:pPr lvl="1" algn="just"/>
            <a:r>
              <a:rPr lang="it-IT" sz="1600" dirty="0"/>
              <a:t>DAP (</a:t>
            </a:r>
            <a:r>
              <a:rPr lang="it-IT" sz="1600" dirty="0" err="1"/>
              <a:t>Delivered</a:t>
            </a:r>
            <a:r>
              <a:rPr lang="it-IT" sz="1600" dirty="0"/>
              <a:t> </a:t>
            </a:r>
            <a:r>
              <a:rPr lang="it-IT" sz="1600" dirty="0" err="1"/>
              <a:t>at</a:t>
            </a:r>
            <a:r>
              <a:rPr lang="it-IT" sz="1600" dirty="0"/>
              <a:t> </a:t>
            </a:r>
            <a:r>
              <a:rPr lang="it-IT" sz="1600" dirty="0" err="1"/>
              <a:t>Place</a:t>
            </a:r>
            <a:r>
              <a:rPr lang="it-IT" sz="1600" dirty="0"/>
              <a:t>)</a:t>
            </a:r>
          </a:p>
          <a:p>
            <a:pPr lvl="1" algn="just"/>
            <a:r>
              <a:rPr lang="it-IT" sz="1600" dirty="0"/>
              <a:t>DPU (</a:t>
            </a:r>
            <a:r>
              <a:rPr lang="it-IT" sz="1600" dirty="0" err="1"/>
              <a:t>Delivered</a:t>
            </a:r>
            <a:r>
              <a:rPr lang="it-IT" sz="1600" dirty="0"/>
              <a:t> </a:t>
            </a:r>
            <a:r>
              <a:rPr lang="it-IT" sz="1600" dirty="0" err="1"/>
              <a:t>at</a:t>
            </a:r>
            <a:r>
              <a:rPr lang="it-IT" sz="1600" dirty="0"/>
              <a:t> </a:t>
            </a:r>
            <a:r>
              <a:rPr lang="it-IT" sz="1600" dirty="0" err="1"/>
              <a:t>Place</a:t>
            </a:r>
            <a:r>
              <a:rPr lang="it-IT" sz="1600" dirty="0"/>
              <a:t> </a:t>
            </a:r>
            <a:r>
              <a:rPr lang="it-IT" sz="1600" dirty="0" err="1"/>
              <a:t>Unloaded</a:t>
            </a:r>
            <a:r>
              <a:rPr lang="it-IT" sz="1600" dirty="0"/>
              <a:t>)</a:t>
            </a:r>
          </a:p>
          <a:p>
            <a:pPr lvl="1" algn="just"/>
            <a:r>
              <a:rPr lang="it-IT" sz="1600" dirty="0"/>
              <a:t>DDP (</a:t>
            </a:r>
            <a:r>
              <a:rPr lang="it-IT" sz="1600" dirty="0" err="1"/>
              <a:t>Delivered</a:t>
            </a:r>
            <a:r>
              <a:rPr lang="it-IT" sz="1600" dirty="0"/>
              <a:t> Duty </a:t>
            </a:r>
            <a:r>
              <a:rPr lang="it-IT" sz="1600" dirty="0" err="1"/>
              <a:t>Paid</a:t>
            </a:r>
            <a:r>
              <a:rPr lang="it-IT" sz="1600" dirty="0"/>
              <a:t>)</a:t>
            </a:r>
            <a:endParaRPr sz="16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23</a:t>
            </a:fld>
            <a:endParaRPr/>
          </a:p>
        </p:txBody>
      </p:sp>
    </p:spTree>
    <p:extLst>
      <p:ext uri="{BB962C8B-B14F-4D97-AF65-F5344CB8AC3E}">
        <p14:creationId xmlns:p14="http://schemas.microsoft.com/office/powerpoint/2010/main" val="372712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2" end="2"/>
                                            </p:txEl>
                                          </p:spTgt>
                                        </p:tgtEl>
                                        <p:attrNameLst>
                                          <p:attrName>style.visibility</p:attrName>
                                        </p:attrNameLst>
                                      </p:cBhvr>
                                      <p:to>
                                        <p:strVal val="visible"/>
                                      </p:to>
                                    </p:set>
                                    <p:animEffect transition="in" filter="blinds(horizontal)">
                                      <p:cBhvr>
                                        <p:cTn id="12" dur="500"/>
                                        <p:tgtEl>
                                          <p:spTgt spid="1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3" end="3"/>
                                            </p:txEl>
                                          </p:spTgt>
                                        </p:tgtEl>
                                        <p:attrNameLst>
                                          <p:attrName>style.visibility</p:attrName>
                                        </p:attrNameLst>
                                      </p:cBhvr>
                                      <p:to>
                                        <p:strVal val="visible"/>
                                      </p:to>
                                    </p:set>
                                    <p:animEffect transition="in" filter="blinds(horizontal)">
                                      <p:cBhvr>
                                        <p:cTn id="17" dur="500"/>
                                        <p:tgtEl>
                                          <p:spTgt spid="16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66">
                                            <p:txEl>
                                              <p:pRg st="4" end="4"/>
                                            </p:txEl>
                                          </p:spTgt>
                                        </p:tgtEl>
                                        <p:attrNameLst>
                                          <p:attrName>style.visibility</p:attrName>
                                        </p:attrNameLst>
                                      </p:cBhvr>
                                      <p:to>
                                        <p:strVal val="visible"/>
                                      </p:to>
                                    </p:set>
                                    <p:animEffect transition="in" filter="blinds(horizontal)">
                                      <p:cBhvr>
                                        <p:cTn id="22" dur="500"/>
                                        <p:tgtEl>
                                          <p:spTgt spid="16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66">
                                            <p:txEl>
                                              <p:pRg st="5" end="5"/>
                                            </p:txEl>
                                          </p:spTgt>
                                        </p:tgtEl>
                                        <p:attrNameLst>
                                          <p:attrName>style.visibility</p:attrName>
                                        </p:attrNameLst>
                                      </p:cBhvr>
                                      <p:to>
                                        <p:strVal val="visible"/>
                                      </p:to>
                                    </p:set>
                                    <p:animEffect transition="in" filter="blinds(horizontal)">
                                      <p:cBhvr>
                                        <p:cTn id="27" dur="500"/>
                                        <p:tgtEl>
                                          <p:spTgt spid="16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66">
                                            <p:txEl>
                                              <p:pRg st="7" end="7"/>
                                            </p:txEl>
                                          </p:spTgt>
                                        </p:tgtEl>
                                        <p:attrNameLst>
                                          <p:attrName>style.visibility</p:attrName>
                                        </p:attrNameLst>
                                      </p:cBhvr>
                                      <p:to>
                                        <p:strVal val="visible"/>
                                      </p:to>
                                    </p:set>
                                    <p:animEffect transition="in" filter="blinds(horizontal)">
                                      <p:cBhvr>
                                        <p:cTn id="32" dur="500"/>
                                        <p:tgtEl>
                                          <p:spTgt spid="166">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66">
                                            <p:txEl>
                                              <p:pRg st="9" end="9"/>
                                            </p:txEl>
                                          </p:spTgt>
                                        </p:tgtEl>
                                        <p:attrNameLst>
                                          <p:attrName>style.visibility</p:attrName>
                                        </p:attrNameLst>
                                      </p:cBhvr>
                                      <p:to>
                                        <p:strVal val="visible"/>
                                      </p:to>
                                    </p:set>
                                    <p:animEffect transition="in" filter="blinds(horizontal)">
                                      <p:cBhvr>
                                        <p:cTn id="37" dur="500"/>
                                        <p:tgtEl>
                                          <p:spTgt spid="166">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66">
                                            <p:txEl>
                                              <p:pRg st="10" end="10"/>
                                            </p:txEl>
                                          </p:spTgt>
                                        </p:tgtEl>
                                        <p:attrNameLst>
                                          <p:attrName>style.visibility</p:attrName>
                                        </p:attrNameLst>
                                      </p:cBhvr>
                                      <p:to>
                                        <p:strVal val="visible"/>
                                      </p:to>
                                    </p:set>
                                    <p:animEffect transition="in" filter="blinds(horizontal)">
                                      <p:cBhvr>
                                        <p:cTn id="42" dur="500"/>
                                        <p:tgtEl>
                                          <p:spTgt spid="166">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66">
                                            <p:txEl>
                                              <p:pRg st="11" end="11"/>
                                            </p:txEl>
                                          </p:spTgt>
                                        </p:tgtEl>
                                        <p:attrNameLst>
                                          <p:attrName>style.visibility</p:attrName>
                                        </p:attrNameLst>
                                      </p:cBhvr>
                                      <p:to>
                                        <p:strVal val="visible"/>
                                      </p:to>
                                    </p:set>
                                    <p:animEffect transition="in" filter="blinds(horizontal)">
                                      <p:cBhvr>
                                        <p:cTn id="47" dur="500"/>
                                        <p:tgtEl>
                                          <p:spTgt spid="16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err="1"/>
              <a:t>Classification</a:t>
            </a:r>
            <a:r>
              <a:rPr lang="it-IT" sz="2600" dirty="0"/>
              <a:t> of </a:t>
            </a:r>
            <a:r>
              <a:rPr lang="it-IT" sz="2600" dirty="0" err="1"/>
              <a:t>Incoterms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2400" dirty="0"/>
              <a:t>The </a:t>
            </a:r>
            <a:r>
              <a:rPr lang="it-IT" sz="2400" dirty="0" err="1"/>
              <a:t>four</a:t>
            </a:r>
            <a:r>
              <a:rPr lang="it-IT" sz="2400" dirty="0"/>
              <a:t> </a:t>
            </a:r>
            <a:r>
              <a:rPr lang="it-IT" sz="2400" dirty="0" err="1"/>
              <a:t>above-mentioned</a:t>
            </a:r>
            <a:r>
              <a:rPr lang="it-IT" sz="2400" dirty="0"/>
              <a:t> </a:t>
            </a:r>
            <a:r>
              <a:rPr lang="it-IT" sz="2400" dirty="0" err="1"/>
              <a:t>categories</a:t>
            </a:r>
            <a:r>
              <a:rPr lang="it-IT" sz="2400" dirty="0"/>
              <a:t> can </a:t>
            </a:r>
            <a:r>
              <a:rPr lang="it-IT" sz="2400" dirty="0" err="1"/>
              <a:t>also</a:t>
            </a:r>
            <a:r>
              <a:rPr lang="it-IT" sz="2400" dirty="0"/>
              <a:t> be </a:t>
            </a:r>
            <a:r>
              <a:rPr lang="it-IT" sz="2400" dirty="0" err="1"/>
              <a:t>classified</a:t>
            </a:r>
            <a:r>
              <a:rPr lang="it-IT" sz="2400" dirty="0"/>
              <a:t> </a:t>
            </a:r>
            <a:r>
              <a:rPr lang="it-IT" sz="2400" dirty="0" err="1"/>
              <a:t>as</a:t>
            </a:r>
            <a:r>
              <a:rPr lang="it-IT" sz="2400" dirty="0"/>
              <a:t> per the </a:t>
            </a:r>
            <a:r>
              <a:rPr lang="it-IT" sz="2400" dirty="0" err="1"/>
              <a:t>means</a:t>
            </a:r>
            <a:r>
              <a:rPr lang="it-IT" sz="2400" dirty="0"/>
              <a:t> of </a:t>
            </a:r>
            <a:r>
              <a:rPr lang="it-IT" sz="2400" dirty="0" err="1"/>
              <a:t>transportation</a:t>
            </a:r>
            <a:r>
              <a:rPr lang="it-IT" sz="2400" dirty="0"/>
              <a:t>:</a:t>
            </a:r>
          </a:p>
          <a:p>
            <a:pPr algn="just"/>
            <a:endParaRPr lang="it-IT" sz="2400" dirty="0"/>
          </a:p>
          <a:p>
            <a:pPr algn="just"/>
            <a:r>
              <a:rPr lang="it-IT" sz="2400" dirty="0"/>
              <a:t>    </a:t>
            </a:r>
            <a:r>
              <a:rPr lang="it-IT" sz="2400" dirty="0" err="1"/>
              <a:t>Incoterms</a:t>
            </a:r>
            <a:r>
              <a:rPr lang="it-IT" sz="2400" dirty="0"/>
              <a:t> for </a:t>
            </a:r>
            <a:r>
              <a:rPr lang="it-IT" sz="2400" b="1" dirty="0" err="1"/>
              <a:t>any</a:t>
            </a:r>
            <a:r>
              <a:rPr lang="it-IT" sz="2400" b="1" dirty="0"/>
              <a:t> mode of </a:t>
            </a:r>
            <a:r>
              <a:rPr lang="it-IT" sz="2400" b="1" dirty="0" err="1"/>
              <a:t>transport</a:t>
            </a:r>
            <a:r>
              <a:rPr lang="it-IT" sz="2400" dirty="0"/>
              <a:t>: EXW, FCA, CPT, CIP, DPU, DAP and DDP;</a:t>
            </a:r>
          </a:p>
          <a:p>
            <a:pPr algn="just"/>
            <a:r>
              <a:rPr lang="it-IT" sz="2400" dirty="0"/>
              <a:t>    </a:t>
            </a:r>
            <a:r>
              <a:rPr lang="it-IT" sz="2400" dirty="0" err="1"/>
              <a:t>Incoterms</a:t>
            </a:r>
            <a:r>
              <a:rPr lang="it-IT" sz="2400" dirty="0"/>
              <a:t> </a:t>
            </a:r>
            <a:r>
              <a:rPr lang="it-IT" sz="2400" dirty="0" err="1"/>
              <a:t>only</a:t>
            </a:r>
            <a:r>
              <a:rPr lang="it-IT" sz="2400" dirty="0"/>
              <a:t> for </a:t>
            </a:r>
            <a:r>
              <a:rPr lang="it-IT" sz="2400" b="1" dirty="0" err="1"/>
              <a:t>sea</a:t>
            </a:r>
            <a:r>
              <a:rPr lang="it-IT" sz="2400" b="1" dirty="0"/>
              <a:t> and </a:t>
            </a:r>
            <a:r>
              <a:rPr lang="it-IT" sz="2400" b="1" dirty="0" err="1"/>
              <a:t>inland</a:t>
            </a:r>
            <a:r>
              <a:rPr lang="it-IT" sz="2400" b="1" dirty="0"/>
              <a:t> </a:t>
            </a:r>
            <a:r>
              <a:rPr lang="it-IT" sz="2400" b="1" dirty="0" err="1"/>
              <a:t>waterway</a:t>
            </a:r>
            <a:r>
              <a:rPr lang="it-IT" sz="2400" b="1" dirty="0"/>
              <a:t> </a:t>
            </a:r>
            <a:r>
              <a:rPr lang="it-IT" sz="2400" b="1" dirty="0" err="1"/>
              <a:t>transport</a:t>
            </a:r>
            <a:r>
              <a:rPr lang="it-IT" sz="2400" dirty="0"/>
              <a:t>: FAS, FOB, CFR and CIF.</a:t>
            </a:r>
            <a:endParaRPr sz="24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24</a:t>
            </a:fld>
            <a:endParaRPr/>
          </a:p>
        </p:txBody>
      </p:sp>
    </p:spTree>
    <p:extLst>
      <p:ext uri="{BB962C8B-B14F-4D97-AF65-F5344CB8AC3E}">
        <p14:creationId xmlns:p14="http://schemas.microsoft.com/office/powerpoint/2010/main" val="336843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6">
                                            <p:txEl>
                                              <p:pRg st="2" end="2"/>
                                            </p:txEl>
                                          </p:spTgt>
                                        </p:tgtEl>
                                        <p:attrNameLst>
                                          <p:attrName>style.visibility</p:attrName>
                                        </p:attrNameLst>
                                      </p:cBhvr>
                                      <p:to>
                                        <p:strVal val="visible"/>
                                      </p:to>
                                    </p:set>
                                    <p:animEffect transition="in" filter="blinds(horizontal)">
                                      <p:cBhvr>
                                        <p:cTn id="12" dur="500"/>
                                        <p:tgtEl>
                                          <p:spTgt spid="1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6">
                                            <p:txEl>
                                              <p:pRg st="3" end="3"/>
                                            </p:txEl>
                                          </p:spTgt>
                                        </p:tgtEl>
                                        <p:attrNameLst>
                                          <p:attrName>style.visibility</p:attrName>
                                        </p:attrNameLst>
                                      </p:cBhvr>
                                      <p:to>
                                        <p:strVal val="visible"/>
                                      </p:to>
                                    </p:set>
                                    <p:animEffect transition="in" filter="blinds(horizontal)">
                                      <p:cBhvr>
                                        <p:cTn id="17" dur="500"/>
                                        <p:tgtEl>
                                          <p:spTgt spid="16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0E706088-D760-FA4D-98A1-0E9EBBC6B55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25</a:t>
            </a:fld>
            <a:endParaRPr lang="it-IT"/>
          </a:p>
        </p:txBody>
      </p:sp>
      <p:sp>
        <p:nvSpPr>
          <p:cNvPr id="3" name="CasellaDiTesto 2">
            <a:extLst>
              <a:ext uri="{FF2B5EF4-FFF2-40B4-BE49-F238E27FC236}">
                <a16:creationId xmlns:a16="http://schemas.microsoft.com/office/drawing/2014/main" id="{CB3A1693-BDD0-C847-85E9-B138063B2DDE}"/>
              </a:ext>
            </a:extLst>
          </p:cNvPr>
          <p:cNvSpPr txBox="1"/>
          <p:nvPr/>
        </p:nvSpPr>
        <p:spPr>
          <a:xfrm>
            <a:off x="623455" y="965790"/>
            <a:ext cx="7994072" cy="3693319"/>
          </a:xfrm>
          <a:prstGeom prst="rect">
            <a:avLst/>
          </a:prstGeom>
          <a:noFill/>
        </p:spPr>
        <p:txBody>
          <a:bodyPr wrap="square" rtlCol="0">
            <a:spAutoFit/>
          </a:bodyPr>
          <a:lstStyle/>
          <a:p>
            <a:r>
              <a:rPr lang="it-IT" sz="1800" dirty="0" err="1">
                <a:latin typeface="+mj-lt"/>
                <a:cs typeface="Al Nile" pitchFamily="2" charset="-78"/>
              </a:rPr>
              <a:t>Each</a:t>
            </a:r>
            <a:r>
              <a:rPr lang="it-IT" sz="1800" dirty="0">
                <a:latin typeface="+mj-lt"/>
                <a:cs typeface="Al Nile" pitchFamily="2" charset="-78"/>
              </a:rPr>
              <a:t> </a:t>
            </a:r>
            <a:r>
              <a:rPr lang="it-IT" sz="1800" dirty="0" err="1">
                <a:latin typeface="+mj-lt"/>
                <a:cs typeface="Al Nile" pitchFamily="2" charset="-78"/>
              </a:rPr>
              <a:t>Incoterm</a:t>
            </a:r>
            <a:r>
              <a:rPr lang="it-IT" sz="1800" dirty="0">
                <a:latin typeface="+mj-lt"/>
                <a:cs typeface="Al Nile" pitchFamily="2" charset="-78"/>
              </a:rPr>
              <a:t> </a:t>
            </a:r>
            <a:r>
              <a:rPr lang="it-IT" sz="1800" dirty="0" err="1">
                <a:latin typeface="+mj-lt"/>
                <a:cs typeface="Al Nile" pitchFamily="2" charset="-78"/>
              </a:rPr>
              <a:t>contains</a:t>
            </a:r>
            <a:r>
              <a:rPr lang="it-IT" sz="1800" dirty="0">
                <a:latin typeface="+mj-lt"/>
                <a:cs typeface="Al Nile" pitchFamily="2" charset="-78"/>
              </a:rPr>
              <a:t> a set of </a:t>
            </a:r>
            <a:r>
              <a:rPr lang="it-IT" sz="1800" dirty="0" err="1">
                <a:latin typeface="+mj-lt"/>
                <a:cs typeface="Al Nile" pitchFamily="2" charset="-78"/>
              </a:rPr>
              <a:t>rules</a:t>
            </a:r>
            <a:r>
              <a:rPr lang="it-IT" sz="1800" dirty="0">
                <a:latin typeface="+mj-lt"/>
                <a:cs typeface="Al Nile" pitchFamily="2" charset="-78"/>
              </a:rPr>
              <a:t> of </a:t>
            </a:r>
            <a:r>
              <a:rPr lang="it-IT" sz="1800" dirty="0" err="1">
                <a:latin typeface="+mj-lt"/>
                <a:cs typeface="Al Nile" pitchFamily="2" charset="-78"/>
              </a:rPr>
              <a:t>interpretation</a:t>
            </a:r>
            <a:r>
              <a:rPr lang="it-IT" sz="1800" dirty="0">
                <a:latin typeface="+mj-lt"/>
                <a:cs typeface="Al Nile" pitchFamily="2" charset="-78"/>
              </a:rPr>
              <a:t> for the </a:t>
            </a:r>
            <a:r>
              <a:rPr lang="it-IT" sz="1800" dirty="0" err="1">
                <a:latin typeface="+mj-lt"/>
                <a:cs typeface="Al Nile" pitchFamily="2" charset="-78"/>
              </a:rPr>
              <a:t>obligations</a:t>
            </a:r>
            <a:r>
              <a:rPr lang="it-IT" sz="1800" dirty="0">
                <a:latin typeface="+mj-lt"/>
                <a:cs typeface="Al Nile" pitchFamily="2" charset="-78"/>
              </a:rPr>
              <a:t> of </a:t>
            </a:r>
            <a:r>
              <a:rPr lang="it-IT" sz="1800" dirty="0" err="1">
                <a:latin typeface="+mj-lt"/>
                <a:cs typeface="Al Nile" pitchFamily="2" charset="-78"/>
              </a:rPr>
              <a:t>both</a:t>
            </a:r>
            <a:r>
              <a:rPr lang="it-IT" sz="1800" dirty="0">
                <a:latin typeface="+mj-lt"/>
                <a:cs typeface="Al Nile" pitchFamily="2" charset="-78"/>
              </a:rPr>
              <a:t> the seller (A1-A10) and the buyer (B1-B10) </a:t>
            </a:r>
            <a:r>
              <a:rPr lang="it-IT" sz="1800" dirty="0" err="1">
                <a:latin typeface="+mj-lt"/>
                <a:cs typeface="Al Nile" pitchFamily="2" charset="-78"/>
              </a:rPr>
              <a:t>covering</a:t>
            </a:r>
            <a:r>
              <a:rPr lang="it-IT" sz="1800" dirty="0">
                <a:latin typeface="+mj-lt"/>
                <a:cs typeface="Al Nile" pitchFamily="2" charset="-78"/>
              </a:rPr>
              <a:t> the </a:t>
            </a:r>
            <a:r>
              <a:rPr lang="it-IT" sz="1800" dirty="0" err="1">
                <a:latin typeface="+mj-lt"/>
                <a:cs typeface="Al Nile" pitchFamily="2" charset="-78"/>
              </a:rPr>
              <a:t>following</a:t>
            </a:r>
            <a:r>
              <a:rPr lang="it-IT" sz="1800" dirty="0">
                <a:latin typeface="+mj-lt"/>
                <a:cs typeface="Al Nile" pitchFamily="2" charset="-78"/>
              </a:rPr>
              <a:t> </a:t>
            </a:r>
            <a:r>
              <a:rPr lang="it-IT" sz="1800" dirty="0" err="1">
                <a:latin typeface="+mj-lt"/>
                <a:cs typeface="Al Nile" pitchFamily="2" charset="-78"/>
              </a:rPr>
              <a:t>issues</a:t>
            </a:r>
            <a:r>
              <a:rPr lang="it-IT" sz="1800" dirty="0">
                <a:latin typeface="+mj-lt"/>
                <a:cs typeface="Al Nile" pitchFamily="2" charset="-78"/>
              </a:rPr>
              <a:t>:</a:t>
            </a:r>
          </a:p>
          <a:p>
            <a:pPr>
              <a:buFont typeface="Arial" panose="020B0604020202020204" pitchFamily="34" charset="0"/>
              <a:buChar char="•"/>
            </a:pPr>
            <a:r>
              <a:rPr lang="it-IT" sz="1800" dirty="0">
                <a:latin typeface="+mj-lt"/>
                <a:cs typeface="Al Nile" pitchFamily="2" charset="-78"/>
              </a:rPr>
              <a:t>A1/B1 – General </a:t>
            </a:r>
            <a:r>
              <a:rPr lang="it-IT" sz="1800" dirty="0" err="1">
                <a:latin typeface="+mj-lt"/>
                <a:cs typeface="Al Nile" pitchFamily="2" charset="-78"/>
              </a:rPr>
              <a:t>Obligations</a:t>
            </a:r>
            <a:r>
              <a:rPr lang="it-IT" sz="1800" dirty="0">
                <a:latin typeface="+mj-lt"/>
                <a:cs typeface="Al Nile" pitchFamily="2" charset="-78"/>
              </a:rPr>
              <a:t>,</a:t>
            </a:r>
          </a:p>
          <a:p>
            <a:pPr>
              <a:buFont typeface="Arial" panose="020B0604020202020204" pitchFamily="34" charset="0"/>
              <a:buChar char="•"/>
            </a:pPr>
            <a:r>
              <a:rPr lang="it-IT" sz="1800" dirty="0">
                <a:latin typeface="+mj-lt"/>
                <a:cs typeface="Al Nile" pitchFamily="2" charset="-78"/>
              </a:rPr>
              <a:t>A2/B2 – Delivery,</a:t>
            </a:r>
          </a:p>
          <a:p>
            <a:pPr>
              <a:buFont typeface="Arial" panose="020B0604020202020204" pitchFamily="34" charset="0"/>
              <a:buChar char="•"/>
            </a:pPr>
            <a:r>
              <a:rPr lang="it-IT" sz="1800" dirty="0">
                <a:latin typeface="+mj-lt"/>
                <a:cs typeface="Al Nile" pitchFamily="2" charset="-78"/>
              </a:rPr>
              <a:t>A3/B3 – Transfer of </a:t>
            </a:r>
            <a:r>
              <a:rPr lang="it-IT" sz="1800" dirty="0" err="1">
                <a:latin typeface="+mj-lt"/>
                <a:cs typeface="Al Nile" pitchFamily="2" charset="-78"/>
              </a:rPr>
              <a:t>risks</a:t>
            </a:r>
            <a:r>
              <a:rPr lang="it-IT" sz="1800" dirty="0">
                <a:latin typeface="+mj-lt"/>
                <a:cs typeface="Al Nile" pitchFamily="2" charset="-78"/>
              </a:rPr>
              <a:t>,</a:t>
            </a:r>
          </a:p>
          <a:p>
            <a:pPr>
              <a:buFont typeface="Arial" panose="020B0604020202020204" pitchFamily="34" charset="0"/>
              <a:buChar char="•"/>
            </a:pPr>
            <a:r>
              <a:rPr lang="it-IT" sz="1800" dirty="0">
                <a:latin typeface="+mj-lt"/>
                <a:cs typeface="Al Nile" pitchFamily="2" charset="-78"/>
              </a:rPr>
              <a:t>A4/B4 – </a:t>
            </a:r>
            <a:r>
              <a:rPr lang="it-IT" sz="1800" dirty="0" err="1">
                <a:latin typeface="+mj-lt"/>
                <a:cs typeface="Al Nile" pitchFamily="2" charset="-78"/>
              </a:rPr>
              <a:t>Carriage</a:t>
            </a:r>
            <a:r>
              <a:rPr lang="it-IT" sz="1800" dirty="0">
                <a:latin typeface="+mj-lt"/>
                <a:cs typeface="Al Nile" pitchFamily="2" charset="-78"/>
              </a:rPr>
              <a:t>,</a:t>
            </a:r>
          </a:p>
          <a:p>
            <a:pPr>
              <a:buFont typeface="Arial" panose="020B0604020202020204" pitchFamily="34" charset="0"/>
              <a:buChar char="•"/>
            </a:pPr>
            <a:r>
              <a:rPr lang="it-IT" sz="1800" dirty="0">
                <a:latin typeface="+mj-lt"/>
                <a:cs typeface="Al Nile" pitchFamily="2" charset="-78"/>
              </a:rPr>
              <a:t>A5/B5 – </a:t>
            </a:r>
            <a:r>
              <a:rPr lang="it-IT" sz="1800" dirty="0" err="1">
                <a:latin typeface="+mj-lt"/>
                <a:cs typeface="Al Nile" pitchFamily="2" charset="-78"/>
              </a:rPr>
              <a:t>Insurance</a:t>
            </a:r>
            <a:r>
              <a:rPr lang="it-IT" sz="1800" dirty="0">
                <a:latin typeface="+mj-lt"/>
                <a:cs typeface="Al Nile" pitchFamily="2" charset="-78"/>
              </a:rPr>
              <a:t>,</a:t>
            </a:r>
          </a:p>
          <a:p>
            <a:pPr>
              <a:buFont typeface="Arial" panose="020B0604020202020204" pitchFamily="34" charset="0"/>
              <a:buChar char="•"/>
            </a:pPr>
            <a:r>
              <a:rPr lang="it-IT" sz="1800" dirty="0">
                <a:latin typeface="+mj-lt"/>
                <a:cs typeface="Al Nile" pitchFamily="2" charset="-78"/>
              </a:rPr>
              <a:t>A6/B6 – Delivery/</a:t>
            </a:r>
            <a:r>
              <a:rPr lang="it-IT" sz="1800" dirty="0" err="1">
                <a:latin typeface="+mj-lt"/>
                <a:cs typeface="Al Nile" pitchFamily="2" charset="-78"/>
              </a:rPr>
              <a:t>transport</a:t>
            </a:r>
            <a:r>
              <a:rPr lang="it-IT" sz="1800" dirty="0">
                <a:latin typeface="+mj-lt"/>
                <a:cs typeface="Al Nile" pitchFamily="2" charset="-78"/>
              </a:rPr>
              <a:t> </a:t>
            </a:r>
            <a:r>
              <a:rPr lang="it-IT" sz="1800" dirty="0" err="1">
                <a:latin typeface="+mj-lt"/>
                <a:cs typeface="Al Nile" pitchFamily="2" charset="-78"/>
              </a:rPr>
              <a:t>document</a:t>
            </a:r>
            <a:r>
              <a:rPr lang="it-IT" sz="1800" dirty="0">
                <a:latin typeface="+mj-lt"/>
                <a:cs typeface="Al Nile" pitchFamily="2" charset="-78"/>
              </a:rPr>
              <a:t>,</a:t>
            </a:r>
          </a:p>
          <a:p>
            <a:pPr>
              <a:buFont typeface="Arial" panose="020B0604020202020204" pitchFamily="34" charset="0"/>
              <a:buChar char="•"/>
            </a:pPr>
            <a:r>
              <a:rPr lang="it-IT" sz="1800" dirty="0">
                <a:latin typeface="+mj-lt"/>
                <a:cs typeface="Al Nile" pitchFamily="2" charset="-78"/>
              </a:rPr>
              <a:t>A7/B7 – Export/import clearance,</a:t>
            </a:r>
          </a:p>
          <a:p>
            <a:pPr>
              <a:buFont typeface="Arial" panose="020B0604020202020204" pitchFamily="34" charset="0"/>
              <a:buChar char="•"/>
            </a:pPr>
            <a:r>
              <a:rPr lang="it-IT" sz="1800" dirty="0">
                <a:latin typeface="+mj-lt"/>
                <a:cs typeface="Al Nile" pitchFamily="2" charset="-78"/>
              </a:rPr>
              <a:t>A8/B8 – </a:t>
            </a:r>
            <a:r>
              <a:rPr lang="it-IT" sz="1800" dirty="0" err="1">
                <a:latin typeface="+mj-lt"/>
                <a:cs typeface="Al Nile" pitchFamily="2" charset="-78"/>
              </a:rPr>
              <a:t>Checking</a:t>
            </a:r>
            <a:r>
              <a:rPr lang="it-IT" sz="1800" dirty="0">
                <a:latin typeface="+mj-lt"/>
                <a:cs typeface="Al Nile" pitchFamily="2" charset="-78"/>
              </a:rPr>
              <a:t>/packaging/</a:t>
            </a:r>
            <a:r>
              <a:rPr lang="it-IT" sz="1800" dirty="0" err="1">
                <a:latin typeface="+mj-lt"/>
                <a:cs typeface="Al Nile" pitchFamily="2" charset="-78"/>
              </a:rPr>
              <a:t>marking</a:t>
            </a:r>
            <a:r>
              <a:rPr lang="it-IT" sz="1800" dirty="0">
                <a:latin typeface="+mj-lt"/>
                <a:cs typeface="Al Nile" pitchFamily="2" charset="-78"/>
              </a:rPr>
              <a:t>,</a:t>
            </a:r>
          </a:p>
          <a:p>
            <a:pPr>
              <a:buFont typeface="Arial" panose="020B0604020202020204" pitchFamily="34" charset="0"/>
              <a:buChar char="•"/>
            </a:pPr>
            <a:r>
              <a:rPr lang="it-IT" sz="1800" dirty="0">
                <a:latin typeface="+mj-lt"/>
                <a:cs typeface="Al Nile" pitchFamily="2" charset="-78"/>
              </a:rPr>
              <a:t>A9/B9 – </a:t>
            </a:r>
            <a:r>
              <a:rPr lang="it-IT" sz="1800" dirty="0" err="1">
                <a:latin typeface="+mj-lt"/>
                <a:cs typeface="Al Nile" pitchFamily="2" charset="-78"/>
              </a:rPr>
              <a:t>Allocation</a:t>
            </a:r>
            <a:r>
              <a:rPr lang="it-IT" sz="1800" dirty="0">
                <a:latin typeface="+mj-lt"/>
                <a:cs typeface="Al Nile" pitchFamily="2" charset="-78"/>
              </a:rPr>
              <a:t> of </a:t>
            </a:r>
            <a:r>
              <a:rPr lang="it-IT" sz="1800" dirty="0" err="1">
                <a:latin typeface="+mj-lt"/>
                <a:cs typeface="Al Nile" pitchFamily="2" charset="-78"/>
              </a:rPr>
              <a:t>costs</a:t>
            </a:r>
            <a:r>
              <a:rPr lang="it-IT" sz="1800" dirty="0">
                <a:latin typeface="+mj-lt"/>
                <a:cs typeface="Al Nile" pitchFamily="2" charset="-78"/>
              </a:rPr>
              <a:t>, and</a:t>
            </a:r>
          </a:p>
          <a:p>
            <a:pPr>
              <a:buFont typeface="Arial" panose="020B0604020202020204" pitchFamily="34" charset="0"/>
              <a:buChar char="•"/>
            </a:pPr>
            <a:r>
              <a:rPr lang="it-IT" sz="1800" dirty="0">
                <a:latin typeface="+mj-lt"/>
                <a:cs typeface="Al Nile" pitchFamily="2" charset="-78"/>
              </a:rPr>
              <a:t>A10/B10 – </a:t>
            </a:r>
            <a:r>
              <a:rPr lang="it-IT" sz="1800" dirty="0" err="1">
                <a:latin typeface="+mj-lt"/>
                <a:cs typeface="Al Nile" pitchFamily="2" charset="-78"/>
              </a:rPr>
              <a:t>Notices</a:t>
            </a:r>
            <a:r>
              <a:rPr lang="it-IT" sz="1800" dirty="0">
                <a:latin typeface="+mj-lt"/>
                <a:cs typeface="Al Nile" pitchFamily="2" charset="-78"/>
              </a:rPr>
              <a:t>.</a:t>
            </a:r>
          </a:p>
        </p:txBody>
      </p:sp>
    </p:spTree>
    <p:extLst>
      <p:ext uri="{BB962C8B-B14F-4D97-AF65-F5344CB8AC3E}">
        <p14:creationId xmlns:p14="http://schemas.microsoft.com/office/powerpoint/2010/main" val="2037466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a:t>EXW </a:t>
            </a:r>
            <a:r>
              <a:rPr lang="it-IT" sz="2600" dirty="0" err="1"/>
              <a:t>Incoterm</a:t>
            </a:r>
            <a:r>
              <a:rPr lang="it-IT" sz="2600" dirty="0"/>
              <a:t> (Ex Works)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2400" dirty="0"/>
              <a:t>The EXW </a:t>
            </a:r>
            <a:r>
              <a:rPr lang="it-IT" sz="2400" dirty="0" err="1"/>
              <a:t>Incoterm</a:t>
            </a:r>
            <a:r>
              <a:rPr lang="it-IT" sz="2400" dirty="0"/>
              <a:t> </a:t>
            </a:r>
            <a:r>
              <a:rPr lang="it-IT" sz="2400" dirty="0" err="1"/>
              <a:t>imposes</a:t>
            </a:r>
            <a:r>
              <a:rPr lang="it-IT" sz="2400" dirty="0"/>
              <a:t> </a:t>
            </a:r>
            <a:r>
              <a:rPr lang="it-IT" sz="2400" dirty="0" err="1"/>
              <a:t>only</a:t>
            </a:r>
            <a:r>
              <a:rPr lang="it-IT" sz="2400" dirty="0"/>
              <a:t> minimum </a:t>
            </a:r>
            <a:r>
              <a:rPr lang="it-IT" sz="2400" dirty="0" err="1"/>
              <a:t>obligations</a:t>
            </a:r>
            <a:r>
              <a:rPr lang="it-IT" sz="2400" dirty="0"/>
              <a:t> on the seller. More </a:t>
            </a:r>
            <a:r>
              <a:rPr lang="it-IT" sz="2400" dirty="0" err="1"/>
              <a:t>particularly</a:t>
            </a:r>
            <a:r>
              <a:rPr lang="it-IT" sz="2400" dirty="0"/>
              <a:t>, the seller </a:t>
            </a:r>
            <a:r>
              <a:rPr lang="it-IT" sz="2400" dirty="0" err="1"/>
              <a:t>is</a:t>
            </a:r>
            <a:r>
              <a:rPr lang="it-IT" sz="2400" dirty="0"/>
              <a:t> </a:t>
            </a:r>
            <a:r>
              <a:rPr lang="it-IT" sz="2400" dirty="0" err="1"/>
              <a:t>simply</a:t>
            </a:r>
            <a:r>
              <a:rPr lang="it-IT" sz="2400" dirty="0"/>
              <a:t> </a:t>
            </a:r>
            <a:r>
              <a:rPr lang="it-IT" sz="2400" dirty="0" err="1"/>
              <a:t>required</a:t>
            </a:r>
            <a:r>
              <a:rPr lang="it-IT" sz="2400" dirty="0"/>
              <a:t> to </a:t>
            </a:r>
            <a:r>
              <a:rPr lang="it-IT" sz="2400" dirty="0" err="1"/>
              <a:t>deliver</a:t>
            </a:r>
            <a:r>
              <a:rPr lang="it-IT" sz="2400" dirty="0"/>
              <a:t> the </a:t>
            </a:r>
            <a:r>
              <a:rPr lang="it-IT" sz="2400" dirty="0" err="1"/>
              <a:t>goods</a:t>
            </a:r>
            <a:r>
              <a:rPr lang="it-IT" sz="2400" dirty="0"/>
              <a:t> to the buyer </a:t>
            </a:r>
            <a:r>
              <a:rPr lang="it-IT" sz="2400" dirty="0" err="1"/>
              <a:t>at</a:t>
            </a:r>
            <a:r>
              <a:rPr lang="it-IT" sz="2400" dirty="0"/>
              <a:t> a </a:t>
            </a:r>
            <a:r>
              <a:rPr lang="it-IT" sz="2400" dirty="0" err="1"/>
              <a:t>named</a:t>
            </a:r>
            <a:r>
              <a:rPr lang="it-IT" sz="2400" dirty="0"/>
              <a:t> </a:t>
            </a:r>
            <a:r>
              <a:rPr lang="it-IT" sz="2400" dirty="0" err="1"/>
              <a:t>place</a:t>
            </a:r>
            <a:r>
              <a:rPr lang="it-IT" sz="2400" dirty="0"/>
              <a:t> of delivery </a:t>
            </a:r>
            <a:r>
              <a:rPr lang="it-IT" sz="2400" dirty="0" err="1"/>
              <a:t>which</a:t>
            </a:r>
            <a:r>
              <a:rPr lang="it-IT" sz="2400" dirty="0"/>
              <a:t> </a:t>
            </a:r>
            <a:r>
              <a:rPr lang="it-IT" sz="2400" dirty="0" err="1"/>
              <a:t>is</a:t>
            </a:r>
            <a:r>
              <a:rPr lang="it-IT" sz="2400" dirty="0"/>
              <a:t> </a:t>
            </a:r>
            <a:r>
              <a:rPr lang="it-IT" sz="2400" dirty="0" err="1"/>
              <a:t>usually</a:t>
            </a:r>
            <a:r>
              <a:rPr lang="it-IT" sz="2400" dirty="0"/>
              <a:t> the </a:t>
            </a:r>
            <a:r>
              <a:rPr lang="it-IT" sz="2400" b="1" dirty="0" err="1"/>
              <a:t>seller’s</a:t>
            </a:r>
            <a:r>
              <a:rPr lang="it-IT" sz="2400" b="1" dirty="0"/>
              <a:t> </a:t>
            </a:r>
            <a:r>
              <a:rPr lang="it-IT" sz="2400" b="1" dirty="0" err="1"/>
              <a:t>place</a:t>
            </a:r>
            <a:r>
              <a:rPr lang="it-IT" sz="2400" b="1" dirty="0"/>
              <a:t> of business</a:t>
            </a:r>
            <a:r>
              <a:rPr lang="it-IT" sz="2400" dirty="0"/>
              <a:t>, </a:t>
            </a:r>
            <a:r>
              <a:rPr lang="it-IT" sz="2400" dirty="0" err="1"/>
              <a:t>but</a:t>
            </a:r>
            <a:r>
              <a:rPr lang="it-IT" sz="2400" dirty="0"/>
              <a:t> can be </a:t>
            </a:r>
            <a:r>
              <a:rPr lang="it-IT" sz="2400" dirty="0" err="1"/>
              <a:t>any</a:t>
            </a:r>
            <a:r>
              <a:rPr lang="it-IT" sz="2400" dirty="0"/>
              <a:t> </a:t>
            </a:r>
            <a:r>
              <a:rPr lang="it-IT" sz="2400" dirty="0" err="1"/>
              <a:t>particular</a:t>
            </a:r>
            <a:r>
              <a:rPr lang="it-IT" sz="2400" dirty="0"/>
              <a:t> location </a:t>
            </a:r>
            <a:r>
              <a:rPr lang="it-IT" sz="2400" dirty="0" err="1"/>
              <a:t>such</a:t>
            </a:r>
            <a:r>
              <a:rPr lang="it-IT" sz="2400" dirty="0"/>
              <a:t> </a:t>
            </a:r>
            <a:r>
              <a:rPr lang="it-IT" sz="2400" dirty="0" err="1"/>
              <a:t>as</a:t>
            </a:r>
            <a:r>
              <a:rPr lang="it-IT" sz="2400" dirty="0"/>
              <a:t> a </a:t>
            </a:r>
            <a:r>
              <a:rPr lang="it-IT" sz="2400" dirty="0" err="1"/>
              <a:t>warehouse</a:t>
            </a:r>
            <a:r>
              <a:rPr lang="it-IT" sz="2400" dirty="0"/>
              <a:t>, </a:t>
            </a:r>
            <a:r>
              <a:rPr lang="it-IT" sz="2400" dirty="0" err="1"/>
              <a:t>factory</a:t>
            </a:r>
            <a:r>
              <a:rPr lang="it-IT" sz="2400" dirty="0"/>
              <a:t>, etc., and </a:t>
            </a:r>
            <a:r>
              <a:rPr lang="it-IT" sz="2400" dirty="0" err="1"/>
              <a:t>within</a:t>
            </a:r>
            <a:r>
              <a:rPr lang="it-IT" sz="2400" dirty="0"/>
              <a:t> the </a:t>
            </a:r>
            <a:r>
              <a:rPr lang="it-IT" sz="2400" dirty="0" err="1"/>
              <a:t>agreed</a:t>
            </a:r>
            <a:r>
              <a:rPr lang="it-IT" sz="2400" dirty="0"/>
              <a:t> time </a:t>
            </a:r>
            <a:r>
              <a:rPr lang="it-IT" sz="2400" dirty="0" err="1"/>
              <a:t>specified</a:t>
            </a:r>
            <a:r>
              <a:rPr lang="it-IT" sz="2400" dirty="0"/>
              <a:t> in the </a:t>
            </a:r>
            <a:r>
              <a:rPr lang="it-IT" sz="2400" dirty="0" err="1"/>
              <a:t>contract</a:t>
            </a:r>
            <a:r>
              <a:rPr lang="it-IT" sz="2400" dirty="0"/>
              <a:t>.</a:t>
            </a:r>
            <a:endParaRPr sz="24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26</a:t>
            </a:fld>
            <a:endParaRPr/>
          </a:p>
        </p:txBody>
      </p:sp>
    </p:spTree>
    <p:extLst>
      <p:ext uri="{BB962C8B-B14F-4D97-AF65-F5344CB8AC3E}">
        <p14:creationId xmlns:p14="http://schemas.microsoft.com/office/powerpoint/2010/main" val="1910327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a:t>EXW </a:t>
            </a:r>
            <a:r>
              <a:rPr lang="it-IT" sz="2600" dirty="0" err="1"/>
              <a:t>Incoterm</a:t>
            </a:r>
            <a:r>
              <a:rPr lang="it-IT" sz="2600" dirty="0"/>
              <a:t> (Ex Works)</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2400" dirty="0" err="1"/>
              <a:t>Until</a:t>
            </a:r>
            <a:r>
              <a:rPr lang="it-IT" sz="2400" dirty="0"/>
              <a:t> the </a:t>
            </a:r>
            <a:r>
              <a:rPr lang="it-IT" sz="2400" dirty="0" err="1"/>
              <a:t>goods</a:t>
            </a:r>
            <a:r>
              <a:rPr lang="it-IT" sz="2400" dirty="0"/>
              <a:t> </a:t>
            </a:r>
            <a:r>
              <a:rPr lang="it-IT" sz="2400" dirty="0" err="1"/>
              <a:t>have</a:t>
            </a:r>
            <a:r>
              <a:rPr lang="it-IT" sz="2400" dirty="0"/>
              <a:t> </a:t>
            </a:r>
            <a:r>
              <a:rPr lang="it-IT" sz="2400" dirty="0" err="1"/>
              <a:t>not</a:t>
            </a:r>
            <a:r>
              <a:rPr lang="it-IT" sz="2400" dirty="0"/>
              <a:t> </a:t>
            </a:r>
            <a:r>
              <a:rPr lang="it-IT" sz="2400" dirty="0" err="1"/>
              <a:t>been</a:t>
            </a:r>
            <a:r>
              <a:rPr lang="it-IT" sz="2400" dirty="0"/>
              <a:t> </a:t>
            </a:r>
            <a:r>
              <a:rPr lang="it-IT" sz="2400" dirty="0" err="1"/>
              <a:t>delivered</a:t>
            </a:r>
            <a:r>
              <a:rPr lang="it-IT" sz="2400" dirty="0"/>
              <a:t> </a:t>
            </a:r>
            <a:r>
              <a:rPr lang="it-IT" sz="2400" dirty="0" err="1"/>
              <a:t>as</a:t>
            </a:r>
            <a:r>
              <a:rPr lang="it-IT" sz="2400" dirty="0"/>
              <a:t> </a:t>
            </a:r>
            <a:r>
              <a:rPr lang="it-IT" sz="2400" dirty="0" err="1"/>
              <a:t>specified</a:t>
            </a:r>
            <a:r>
              <a:rPr lang="it-IT" sz="2400" dirty="0"/>
              <a:t> in the sale </a:t>
            </a:r>
            <a:r>
              <a:rPr lang="it-IT" sz="2400" dirty="0" err="1"/>
              <a:t>contract</a:t>
            </a:r>
            <a:r>
              <a:rPr lang="it-IT" sz="2400" dirty="0"/>
              <a:t>, the seller </a:t>
            </a:r>
            <a:r>
              <a:rPr lang="it-IT" sz="2400" b="1" dirty="0" err="1"/>
              <a:t>bears</a:t>
            </a:r>
            <a:r>
              <a:rPr lang="it-IT" sz="2400" b="1" dirty="0"/>
              <a:t> </a:t>
            </a:r>
            <a:r>
              <a:rPr lang="it-IT" sz="2400" b="1" dirty="0" err="1"/>
              <a:t>all</a:t>
            </a:r>
            <a:r>
              <a:rPr lang="it-IT" sz="2400" b="1" dirty="0"/>
              <a:t> </a:t>
            </a:r>
            <a:r>
              <a:rPr lang="it-IT" sz="2400" b="1" dirty="0" err="1"/>
              <a:t>risks</a:t>
            </a:r>
            <a:r>
              <a:rPr lang="it-IT" sz="2400" b="1" dirty="0"/>
              <a:t> </a:t>
            </a:r>
            <a:r>
              <a:rPr lang="it-IT" sz="2400" dirty="0"/>
              <a:t>of </a:t>
            </a:r>
            <a:r>
              <a:rPr lang="it-IT" sz="2400" dirty="0" err="1"/>
              <a:t>loss</a:t>
            </a:r>
            <a:r>
              <a:rPr lang="it-IT" sz="2400" dirty="0"/>
              <a:t> or </a:t>
            </a:r>
            <a:r>
              <a:rPr lang="it-IT" sz="2400" dirty="0" err="1"/>
              <a:t>damage</a:t>
            </a:r>
            <a:r>
              <a:rPr lang="it-IT" sz="2400" dirty="0"/>
              <a:t> to the </a:t>
            </a:r>
            <a:r>
              <a:rPr lang="it-IT" sz="2400" dirty="0" err="1"/>
              <a:t>goods</a:t>
            </a:r>
            <a:r>
              <a:rPr lang="it-IT" sz="2400" dirty="0"/>
              <a:t>. Once </a:t>
            </a:r>
            <a:r>
              <a:rPr lang="it-IT" sz="2400" dirty="0" err="1"/>
              <a:t>delivered</a:t>
            </a:r>
            <a:r>
              <a:rPr lang="it-IT" sz="2400" dirty="0"/>
              <a:t>, </a:t>
            </a:r>
            <a:r>
              <a:rPr lang="it-IT" sz="2400" dirty="0" err="1"/>
              <a:t>such</a:t>
            </a:r>
            <a:r>
              <a:rPr lang="it-IT" sz="2400" dirty="0"/>
              <a:t> </a:t>
            </a:r>
            <a:r>
              <a:rPr lang="it-IT" sz="2400" dirty="0" err="1"/>
              <a:t>risk</a:t>
            </a:r>
            <a:r>
              <a:rPr lang="it-IT" sz="2400" dirty="0"/>
              <a:t> </a:t>
            </a:r>
            <a:r>
              <a:rPr lang="it-IT" sz="2400" dirty="0" err="1"/>
              <a:t>is</a:t>
            </a:r>
            <a:r>
              <a:rPr lang="it-IT" sz="2400" dirty="0"/>
              <a:t> </a:t>
            </a:r>
            <a:r>
              <a:rPr lang="it-IT" sz="2400" dirty="0" err="1"/>
              <a:t>automatically</a:t>
            </a:r>
            <a:r>
              <a:rPr lang="it-IT" sz="2400" dirty="0"/>
              <a:t> </a:t>
            </a:r>
            <a:r>
              <a:rPr lang="it-IT" sz="2400" b="1" dirty="0" err="1"/>
              <a:t>shifted</a:t>
            </a:r>
            <a:r>
              <a:rPr lang="it-IT" sz="2400" b="1" dirty="0"/>
              <a:t> to the buyer</a:t>
            </a:r>
            <a:r>
              <a:rPr lang="it-IT" sz="2400" dirty="0"/>
              <a:t>. The </a:t>
            </a:r>
            <a:r>
              <a:rPr lang="it-IT" sz="2400" dirty="0" err="1"/>
              <a:t>same</a:t>
            </a:r>
            <a:r>
              <a:rPr lang="it-IT" sz="2400" dirty="0"/>
              <a:t> </a:t>
            </a:r>
            <a:r>
              <a:rPr lang="it-IT" sz="2400" dirty="0" err="1"/>
              <a:t>is</a:t>
            </a:r>
            <a:r>
              <a:rPr lang="it-IT" sz="2400" dirty="0"/>
              <a:t> </a:t>
            </a:r>
            <a:r>
              <a:rPr lang="it-IT" sz="2400" dirty="0" err="1"/>
              <a:t>true</a:t>
            </a:r>
            <a:r>
              <a:rPr lang="it-IT" sz="2400" dirty="0"/>
              <a:t> for </a:t>
            </a:r>
            <a:r>
              <a:rPr lang="it-IT" sz="2400" dirty="0" err="1"/>
              <a:t>any</a:t>
            </a:r>
            <a:r>
              <a:rPr lang="it-IT" sz="2400" dirty="0"/>
              <a:t> </a:t>
            </a:r>
            <a:r>
              <a:rPr lang="it-IT" sz="2400" dirty="0" err="1"/>
              <a:t>costs</a:t>
            </a:r>
            <a:r>
              <a:rPr lang="it-IT" sz="2400" dirty="0"/>
              <a:t> </a:t>
            </a:r>
            <a:r>
              <a:rPr lang="it-IT" sz="2400" dirty="0" err="1"/>
              <a:t>relating</a:t>
            </a:r>
            <a:r>
              <a:rPr lang="it-IT" sz="2400" dirty="0"/>
              <a:t> to the </a:t>
            </a:r>
            <a:r>
              <a:rPr lang="it-IT" sz="2400" dirty="0" err="1"/>
              <a:t>goods</a:t>
            </a:r>
            <a:r>
              <a:rPr lang="it-IT" sz="2400" dirty="0"/>
              <a:t> – </a:t>
            </a:r>
            <a:r>
              <a:rPr lang="it-IT" sz="2400" dirty="0" err="1"/>
              <a:t>until</a:t>
            </a:r>
            <a:r>
              <a:rPr lang="it-IT" sz="2400" dirty="0"/>
              <a:t> the delivery of the </a:t>
            </a:r>
            <a:r>
              <a:rPr lang="it-IT" sz="2400" dirty="0" err="1"/>
              <a:t>goods</a:t>
            </a:r>
            <a:r>
              <a:rPr lang="it-IT" sz="2400" dirty="0"/>
              <a:t>, the </a:t>
            </a:r>
            <a:r>
              <a:rPr lang="it-IT" sz="2400" dirty="0" err="1"/>
              <a:t>costs</a:t>
            </a:r>
            <a:r>
              <a:rPr lang="it-IT" sz="2400" dirty="0"/>
              <a:t> are to be </a:t>
            </a:r>
            <a:r>
              <a:rPr lang="it-IT" sz="2400" dirty="0" err="1"/>
              <a:t>borne</a:t>
            </a:r>
            <a:r>
              <a:rPr lang="it-IT" sz="2400" dirty="0"/>
              <a:t> by the seller; </a:t>
            </a:r>
            <a:r>
              <a:rPr lang="it-IT" sz="2400" dirty="0" err="1"/>
              <a:t>after</a:t>
            </a:r>
            <a:r>
              <a:rPr lang="it-IT" sz="2400" dirty="0"/>
              <a:t> </a:t>
            </a:r>
            <a:r>
              <a:rPr lang="it-IT" sz="2400" dirty="0" err="1"/>
              <a:t>their</a:t>
            </a:r>
            <a:r>
              <a:rPr lang="it-IT" sz="2400" dirty="0"/>
              <a:t> delivery, by the buyer.</a:t>
            </a:r>
            <a:endParaRPr sz="2400"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27</a:t>
            </a:fld>
            <a:endParaRPr/>
          </a:p>
        </p:txBody>
      </p:sp>
    </p:spTree>
    <p:extLst>
      <p:ext uri="{BB962C8B-B14F-4D97-AF65-F5344CB8AC3E}">
        <p14:creationId xmlns:p14="http://schemas.microsoft.com/office/powerpoint/2010/main" val="79072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blinds(horizontal)">
                                      <p:cBhvr>
                                        <p:cTn id="7" dur="500"/>
                                        <p:tgtEl>
                                          <p:spTgt spid="1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C651DFF-7D92-CE42-AE63-0BF9C4C4986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28</a:t>
            </a:fld>
            <a:endParaRPr lang="it-IT"/>
          </a:p>
        </p:txBody>
      </p:sp>
      <p:pic>
        <p:nvPicPr>
          <p:cNvPr id="5" name="Immagine 4">
            <a:extLst>
              <a:ext uri="{FF2B5EF4-FFF2-40B4-BE49-F238E27FC236}">
                <a16:creationId xmlns:a16="http://schemas.microsoft.com/office/drawing/2014/main" id="{7C944E28-8F93-464F-975F-E8EE4C862C3F}"/>
              </a:ext>
            </a:extLst>
          </p:cNvPr>
          <p:cNvPicPr>
            <a:picLocks noChangeAspect="1"/>
          </p:cNvPicPr>
          <p:nvPr/>
        </p:nvPicPr>
        <p:blipFill>
          <a:blip r:embed="rId2"/>
          <a:stretch>
            <a:fillRect/>
          </a:stretch>
        </p:blipFill>
        <p:spPr>
          <a:xfrm>
            <a:off x="4095750" y="2095500"/>
            <a:ext cx="952500" cy="952500"/>
          </a:xfrm>
          <a:prstGeom prst="rect">
            <a:avLst/>
          </a:prstGeom>
        </p:spPr>
      </p:pic>
      <p:pic>
        <p:nvPicPr>
          <p:cNvPr id="7" name="Immagine 6">
            <a:extLst>
              <a:ext uri="{FF2B5EF4-FFF2-40B4-BE49-F238E27FC236}">
                <a16:creationId xmlns:a16="http://schemas.microsoft.com/office/drawing/2014/main" id="{5FCC48F5-75B5-FD4D-8805-B537939DFA7B}"/>
              </a:ext>
            </a:extLst>
          </p:cNvPr>
          <p:cNvPicPr>
            <a:picLocks noChangeAspect="1"/>
          </p:cNvPicPr>
          <p:nvPr/>
        </p:nvPicPr>
        <p:blipFill>
          <a:blip r:embed="rId3"/>
          <a:stretch>
            <a:fillRect/>
          </a:stretch>
        </p:blipFill>
        <p:spPr>
          <a:xfrm>
            <a:off x="304800" y="451514"/>
            <a:ext cx="8659091" cy="4240472"/>
          </a:xfrm>
          <a:prstGeom prst="rect">
            <a:avLst/>
          </a:prstGeom>
        </p:spPr>
      </p:pic>
    </p:spTree>
    <p:extLst>
      <p:ext uri="{BB962C8B-B14F-4D97-AF65-F5344CB8AC3E}">
        <p14:creationId xmlns:p14="http://schemas.microsoft.com/office/powerpoint/2010/main" val="3645537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2052545" y="502227"/>
            <a:ext cx="6687600" cy="521747"/>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it-IT" sz="2600" dirty="0"/>
              <a:t>FCA </a:t>
            </a:r>
            <a:r>
              <a:rPr lang="it-IT" sz="2600" dirty="0" err="1"/>
              <a:t>Incoterm</a:t>
            </a:r>
            <a:r>
              <a:rPr lang="it-IT" sz="2600" dirty="0"/>
              <a:t> (Free Carrier)</a:t>
            </a:r>
            <a:endParaRPr sz="2600" dirty="0"/>
          </a:p>
        </p:txBody>
      </p:sp>
      <p:sp>
        <p:nvSpPr>
          <p:cNvPr id="166" name="Google Shape;166;p19"/>
          <p:cNvSpPr txBox="1">
            <a:spLocks noGrp="1"/>
          </p:cNvSpPr>
          <p:nvPr>
            <p:ph type="body" idx="1"/>
          </p:nvPr>
        </p:nvSpPr>
        <p:spPr>
          <a:xfrm>
            <a:off x="1759527" y="1023975"/>
            <a:ext cx="7024781" cy="3797407"/>
          </a:xfrm>
          <a:prstGeom prst="rect">
            <a:avLst/>
          </a:prstGeom>
        </p:spPr>
        <p:txBody>
          <a:bodyPr spcFirstLastPara="1" wrap="square" lIns="0" tIns="0" rIns="0" bIns="0" anchor="t" anchorCtr="0">
            <a:noAutofit/>
          </a:bodyPr>
          <a:lstStyle/>
          <a:p>
            <a:pPr algn="just"/>
            <a:r>
              <a:rPr lang="it-IT" sz="2200" dirty="0"/>
              <a:t>The seller </a:t>
            </a:r>
            <a:r>
              <a:rPr lang="it-IT" sz="2200" dirty="0" err="1"/>
              <a:t>delivers</a:t>
            </a:r>
            <a:r>
              <a:rPr lang="it-IT" sz="2200" dirty="0"/>
              <a:t> the </a:t>
            </a:r>
            <a:r>
              <a:rPr lang="it-IT" sz="2200" dirty="0" err="1"/>
              <a:t>goods</a:t>
            </a:r>
            <a:r>
              <a:rPr lang="it-IT" sz="2200" dirty="0"/>
              <a:t> </a:t>
            </a:r>
            <a:r>
              <a:rPr lang="it-IT" sz="2200" dirty="0" err="1"/>
              <a:t>at</a:t>
            </a:r>
            <a:r>
              <a:rPr lang="it-IT" sz="2200" dirty="0"/>
              <a:t> the </a:t>
            </a:r>
            <a:r>
              <a:rPr lang="it-IT" sz="2200" dirty="0" err="1"/>
              <a:t>agreed</a:t>
            </a:r>
            <a:r>
              <a:rPr lang="it-IT" sz="2200" dirty="0"/>
              <a:t> </a:t>
            </a:r>
            <a:r>
              <a:rPr lang="it-IT" sz="2200" dirty="0" err="1"/>
              <a:t>place</a:t>
            </a:r>
            <a:r>
              <a:rPr lang="it-IT" sz="2200" dirty="0"/>
              <a:t> to the </a:t>
            </a:r>
            <a:r>
              <a:rPr lang="it-IT" sz="2200" dirty="0" err="1"/>
              <a:t>carrier</a:t>
            </a:r>
            <a:r>
              <a:rPr lang="it-IT" sz="2200" dirty="0"/>
              <a:t> </a:t>
            </a:r>
            <a:r>
              <a:rPr lang="it-IT" sz="2200" dirty="0" err="1"/>
              <a:t>nominated</a:t>
            </a:r>
            <a:r>
              <a:rPr lang="it-IT" sz="2200" dirty="0"/>
              <a:t> by the buyer.</a:t>
            </a:r>
          </a:p>
          <a:p>
            <a:pPr algn="just"/>
            <a:r>
              <a:rPr lang="it-IT" sz="2200" dirty="0" err="1"/>
              <a:t>Most</a:t>
            </a:r>
            <a:r>
              <a:rPr lang="it-IT" sz="2200" dirty="0"/>
              <a:t> </a:t>
            </a:r>
            <a:r>
              <a:rPr lang="it-IT" sz="2200" dirty="0" err="1"/>
              <a:t>often</a:t>
            </a:r>
            <a:r>
              <a:rPr lang="it-IT" sz="2200" dirty="0"/>
              <a:t>, the buyer </a:t>
            </a:r>
            <a:r>
              <a:rPr lang="it-IT" sz="2200" dirty="0" err="1"/>
              <a:t>hires</a:t>
            </a:r>
            <a:r>
              <a:rPr lang="it-IT" sz="2200" dirty="0"/>
              <a:t> a </a:t>
            </a:r>
            <a:r>
              <a:rPr lang="it-IT" sz="2200" dirty="0" err="1"/>
              <a:t>transport</a:t>
            </a:r>
            <a:r>
              <a:rPr lang="it-IT" sz="2200" dirty="0"/>
              <a:t> </a:t>
            </a:r>
            <a:r>
              <a:rPr lang="it-IT" sz="2200" dirty="0" err="1"/>
              <a:t>that</a:t>
            </a:r>
            <a:r>
              <a:rPr lang="it-IT" sz="2200" dirty="0"/>
              <a:t> </a:t>
            </a:r>
            <a:r>
              <a:rPr lang="it-IT" sz="2200" dirty="0" err="1"/>
              <a:t>picks</a:t>
            </a:r>
            <a:r>
              <a:rPr lang="it-IT" sz="2200" dirty="0"/>
              <a:t> up the </a:t>
            </a:r>
            <a:r>
              <a:rPr lang="it-IT" sz="2200" dirty="0" err="1"/>
              <a:t>goods</a:t>
            </a:r>
            <a:r>
              <a:rPr lang="it-IT" sz="2200" dirty="0"/>
              <a:t> </a:t>
            </a:r>
            <a:r>
              <a:rPr lang="it-IT" sz="2200" dirty="0" err="1"/>
              <a:t>at</a:t>
            </a:r>
            <a:r>
              <a:rPr lang="it-IT" sz="2200" dirty="0"/>
              <a:t> the </a:t>
            </a:r>
            <a:r>
              <a:rPr lang="it-IT" sz="2200" dirty="0" err="1"/>
              <a:t>seller’s</a:t>
            </a:r>
            <a:r>
              <a:rPr lang="it-IT" sz="2200" dirty="0"/>
              <a:t> </a:t>
            </a:r>
            <a:r>
              <a:rPr lang="it-IT" sz="2200" dirty="0" err="1"/>
              <a:t>warehouse</a:t>
            </a:r>
            <a:r>
              <a:rPr lang="it-IT" sz="2200" dirty="0"/>
              <a:t>. The seller </a:t>
            </a:r>
            <a:r>
              <a:rPr lang="it-IT" sz="2200" b="1" dirty="0"/>
              <a:t>must </a:t>
            </a:r>
            <a:r>
              <a:rPr lang="it-IT" sz="2200" b="1" dirty="0" err="1"/>
              <a:t>load</a:t>
            </a:r>
            <a:r>
              <a:rPr lang="it-IT" sz="2200" b="1" dirty="0"/>
              <a:t> the </a:t>
            </a:r>
            <a:r>
              <a:rPr lang="it-IT" sz="2200" b="1" dirty="0" err="1"/>
              <a:t>goods</a:t>
            </a:r>
            <a:r>
              <a:rPr lang="it-IT" sz="2200" b="1" dirty="0"/>
              <a:t> on the </a:t>
            </a:r>
            <a:r>
              <a:rPr lang="it-IT" sz="2200" b="1" dirty="0" err="1"/>
              <a:t>buyer’s</a:t>
            </a:r>
            <a:r>
              <a:rPr lang="it-IT" sz="2200" b="1" dirty="0"/>
              <a:t> </a:t>
            </a:r>
            <a:r>
              <a:rPr lang="it-IT" sz="2200" b="1" dirty="0" err="1"/>
              <a:t>transport</a:t>
            </a:r>
            <a:r>
              <a:rPr lang="it-IT" sz="2200" b="1" dirty="0"/>
              <a:t>, </a:t>
            </a:r>
            <a:r>
              <a:rPr lang="it-IT" sz="2200" b="1" dirty="0" err="1"/>
              <a:t>at</a:t>
            </a:r>
            <a:r>
              <a:rPr lang="it-IT" sz="2200" b="1" dirty="0"/>
              <a:t> </a:t>
            </a:r>
            <a:r>
              <a:rPr lang="it-IT" sz="2200" b="1" dirty="0" err="1"/>
              <a:t>which</a:t>
            </a:r>
            <a:r>
              <a:rPr lang="it-IT" sz="2200" b="1" dirty="0"/>
              <a:t> </a:t>
            </a:r>
            <a:r>
              <a:rPr lang="it-IT" sz="2200" b="1" dirty="0" err="1"/>
              <a:t>point</a:t>
            </a:r>
            <a:r>
              <a:rPr lang="it-IT" sz="2200" b="1" dirty="0"/>
              <a:t> the </a:t>
            </a:r>
            <a:r>
              <a:rPr lang="it-IT" sz="2200" b="1" dirty="0" err="1"/>
              <a:t>risk</a:t>
            </a:r>
            <a:r>
              <a:rPr lang="it-IT" sz="2200" b="1" dirty="0"/>
              <a:t> for the </a:t>
            </a:r>
            <a:r>
              <a:rPr lang="it-IT" sz="2200" b="1" dirty="0" err="1"/>
              <a:t>goods</a:t>
            </a:r>
            <a:r>
              <a:rPr lang="it-IT" sz="2200" b="1" dirty="0"/>
              <a:t> </a:t>
            </a:r>
            <a:r>
              <a:rPr lang="it-IT" sz="2200" b="1" dirty="0" err="1"/>
              <a:t>transfers</a:t>
            </a:r>
            <a:r>
              <a:rPr lang="it-IT" sz="2200" b="1" dirty="0"/>
              <a:t> to the buyer.</a:t>
            </a:r>
            <a:endParaRPr sz="2200" b="1" dirty="0"/>
          </a:p>
        </p:txBody>
      </p:sp>
      <p:sp>
        <p:nvSpPr>
          <p:cNvPr id="167" name="Google Shape;167;p19"/>
          <p:cNvSpPr txBox="1">
            <a:spLocks noGrp="1"/>
          </p:cNvSpPr>
          <p:nvPr>
            <p:ph type="sldNum" idx="12"/>
          </p:nvPr>
        </p:nvSpPr>
        <p:spPr>
          <a:xfrm>
            <a:off x="359692" y="1023975"/>
            <a:ext cx="10176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29</a:t>
            </a:fld>
            <a:endParaRPr/>
          </a:p>
        </p:txBody>
      </p:sp>
    </p:spTree>
    <p:extLst>
      <p:ext uri="{BB962C8B-B14F-4D97-AF65-F5344CB8AC3E}">
        <p14:creationId xmlns:p14="http://schemas.microsoft.com/office/powerpoint/2010/main" val="318682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xEl>
                                              <p:pRg st="1" end="1"/>
                                            </p:txEl>
                                          </p:spTgt>
                                        </p:tgtEl>
                                        <p:attrNameLst>
                                          <p:attrName>style.visibility</p:attrName>
                                        </p:attrNameLst>
                                      </p:cBhvr>
                                      <p:to>
                                        <p:strVal val="visible"/>
                                      </p:to>
                                    </p:set>
                                    <p:animEffect transition="in" filter="blinds(horizontal)">
                                      <p:cBhvr>
                                        <p:cTn id="7" dur="500"/>
                                        <p:tgtEl>
                                          <p:spTgt spid="1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3</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3477875"/>
          </a:xfrm>
          <a:prstGeom prst="rect">
            <a:avLst/>
          </a:prstGeom>
          <a:noFill/>
        </p:spPr>
        <p:txBody>
          <a:bodyPr wrap="square" numCol="2" rtlCol="0">
            <a:spAutoFit/>
          </a:bodyPr>
          <a:lstStyle/>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 Identification of the Parties</a:t>
            </a: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Description of the Services and/or Goods</a:t>
            </a: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Payment Plan </a:t>
            </a:r>
            <a:endParaRPr lang="it-IT" sz="2000" dirty="0">
              <a:effectLst/>
              <a:latin typeface="Sana" pitchFamily="2" charset="-78"/>
              <a:ea typeface="Times New Roman" panose="02020603050405020304" pitchFamily="18" charset="0"/>
              <a:cs typeface="Sana" pitchFamily="2" charset="-78"/>
            </a:endParaRP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Delivery</a:t>
            </a:r>
          </a:p>
          <a:p>
            <a:pPr marL="342900" lvl="0" indent="-342900">
              <a:buSzPts val="1000"/>
              <a:buFont typeface="Symbol" pitchFamily="2" charset="2"/>
              <a:buChar char=""/>
              <a:tabLst>
                <a:tab pos="457200" algn="l"/>
              </a:tabLst>
            </a:pPr>
            <a:r>
              <a:rPr lang="it-IT" sz="2000" dirty="0" err="1">
                <a:effectLst/>
                <a:latin typeface="Sana" pitchFamily="2" charset="-78"/>
                <a:ea typeface="Times New Roman" panose="02020603050405020304" pitchFamily="18" charset="0"/>
                <a:cs typeface="Sana" pitchFamily="2" charset="-78"/>
              </a:rPr>
              <a:t>Cost</a:t>
            </a:r>
            <a:r>
              <a:rPr lang="it-IT" sz="2000" dirty="0">
                <a:effectLst/>
                <a:latin typeface="Sana" pitchFamily="2" charset="-78"/>
                <a:ea typeface="Times New Roman" panose="02020603050405020304" pitchFamily="18" charset="0"/>
                <a:cs typeface="Sana" pitchFamily="2" charset="-78"/>
              </a:rPr>
              <a:t> of delivery </a:t>
            </a: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Transfer of risks </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Method of delivery </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2000" dirty="0" err="1">
                <a:effectLst/>
                <a:latin typeface="Sana" pitchFamily="2" charset="-78"/>
                <a:ea typeface="Times New Roman" panose="02020603050405020304" pitchFamily="18" charset="0"/>
                <a:cs typeface="Sana" pitchFamily="2" charset="-78"/>
              </a:rPr>
              <a:t>Place</a:t>
            </a:r>
            <a:r>
              <a:rPr lang="it-IT" sz="2000" dirty="0">
                <a:effectLst/>
                <a:latin typeface="Sana" pitchFamily="2" charset="-78"/>
                <a:ea typeface="Times New Roman" panose="02020603050405020304" pitchFamily="18" charset="0"/>
                <a:cs typeface="Sana" pitchFamily="2" charset="-78"/>
              </a:rPr>
              <a:t> for delivery </a:t>
            </a:r>
          </a:p>
          <a:p>
            <a:pPr marL="342900" lvl="0" indent="-342900">
              <a:buSzPts val="1000"/>
              <a:buFont typeface="Symbol" pitchFamily="2" charset="2"/>
              <a:buChar char=""/>
              <a:tabLst>
                <a:tab pos="457200" algn="l"/>
              </a:tabLst>
            </a:pPr>
            <a:r>
              <a:rPr lang="it-IT" sz="2000" dirty="0">
                <a:effectLst/>
                <a:latin typeface="Sana" pitchFamily="2" charset="-78"/>
                <a:ea typeface="Times New Roman" panose="02020603050405020304" pitchFamily="18" charset="0"/>
                <a:cs typeface="Sana" pitchFamily="2" charset="-78"/>
              </a:rPr>
              <a:t>Time for delivery </a:t>
            </a: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Liability for a failed delivery or damage </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2000" dirty="0" err="1">
                <a:effectLst/>
                <a:latin typeface="Sana" pitchFamily="2" charset="-78"/>
                <a:ea typeface="Times New Roman" panose="02020603050405020304" pitchFamily="18" charset="0"/>
                <a:cs typeface="Sana" pitchFamily="2" charset="-78"/>
              </a:rPr>
              <a:t>Insurance</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Delivery/transport document </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Export/import clearance</a:t>
            </a:r>
            <a:endParaRPr lang="it-IT" sz="20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Checking/packaging/marking</a:t>
            </a:r>
            <a:endParaRPr lang="it-IT" sz="2000" dirty="0">
              <a:effectLst/>
              <a:latin typeface="Sana" pitchFamily="2" charset="-78"/>
              <a:ea typeface="Times New Roman" panose="02020603050405020304" pitchFamily="18" charset="0"/>
              <a:cs typeface="Sana" pitchFamily="2" charset="-78"/>
            </a:endParaRP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Inspection Period </a:t>
            </a:r>
            <a:endParaRPr lang="it-IT" sz="2000" b="1" dirty="0">
              <a:effectLst/>
              <a:latin typeface="Sana" pitchFamily="2" charset="-78"/>
              <a:ea typeface="Times New Roman" panose="02020603050405020304" pitchFamily="18" charset="0"/>
              <a:cs typeface="Sana" pitchFamily="2" charset="-78"/>
            </a:endParaRP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Warranties</a:t>
            </a:r>
            <a:r>
              <a:rPr lang="it-IT" sz="2000" dirty="0">
                <a:effectLst/>
                <a:latin typeface="Sana" pitchFamily="2" charset="-78"/>
                <a:cs typeface="Sana" pitchFamily="2" charset="-78"/>
              </a:rPr>
              <a:t> </a:t>
            </a:r>
            <a:r>
              <a:rPr lang="it-IT" sz="2000" dirty="0">
                <a:effectLst/>
                <a:latin typeface="Sana" pitchFamily="2" charset="-78"/>
                <a:ea typeface="Times New Roman" panose="02020603050405020304" pitchFamily="18" charset="0"/>
                <a:cs typeface="Sana" pitchFamily="2" charset="-78"/>
              </a:rPr>
              <a:t> </a:t>
            </a:r>
          </a:p>
          <a:p>
            <a:pPr marL="285750" indent="-285750">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Miscellaneous Provisions</a:t>
            </a:r>
          </a:p>
          <a:p>
            <a:pPr marL="285750" indent="-285750">
              <a:buFont typeface="Arial" panose="020B0604020202020204" pitchFamily="34" charset="0"/>
              <a:buChar char="•"/>
            </a:pPr>
            <a:r>
              <a:rPr lang="en-US" sz="2000" dirty="0">
                <a:latin typeface="Sana" pitchFamily="2" charset="-78"/>
                <a:cs typeface="Sana" pitchFamily="2" charset="-78"/>
              </a:rPr>
              <a:t>Governing law /Jurisdiction</a:t>
            </a:r>
            <a:r>
              <a:rPr lang="it-IT" sz="2000" dirty="0">
                <a:effectLst/>
                <a:latin typeface="Sana" pitchFamily="2" charset="-78"/>
                <a:cs typeface="Sana" pitchFamily="2" charset="-78"/>
              </a:rPr>
              <a:t> </a:t>
            </a:r>
            <a:endParaRPr lang="en-US" sz="2000" b="1" dirty="0">
              <a:effectLst/>
              <a:latin typeface="Sana" pitchFamily="2" charset="-78"/>
              <a:ea typeface="Times New Roman" panose="02020603050405020304" pitchFamily="18" charset="0"/>
              <a:cs typeface="Sana" pitchFamily="2" charset="-78"/>
            </a:endParaRPr>
          </a:p>
          <a:p>
            <a:r>
              <a:rPr lang="en-US" sz="2000" b="1" dirty="0">
                <a:effectLst/>
                <a:latin typeface="Sana" pitchFamily="2" charset="-78"/>
                <a:ea typeface="Times New Roman" panose="02020603050405020304" pitchFamily="18" charset="0"/>
                <a:cs typeface="Sana" pitchFamily="2" charset="-78"/>
              </a:rPr>
              <a:t> </a:t>
            </a:r>
            <a:endParaRPr lang="it-IT" sz="2000" dirty="0">
              <a:effectLst/>
              <a:latin typeface="Sana" pitchFamily="2" charset="-78"/>
              <a:ea typeface="Times New Roman" panose="02020603050405020304" pitchFamily="18" charset="0"/>
              <a:cs typeface="Sana" pitchFamily="2" charset="-78"/>
            </a:endParaRPr>
          </a:p>
          <a:p>
            <a:endParaRPr lang="it-IT" sz="2000" dirty="0">
              <a:latin typeface="Calisto MT" panose="02040603050505030304" pitchFamily="18" charset="77"/>
            </a:endParaRPr>
          </a:p>
        </p:txBody>
      </p:sp>
    </p:spTree>
    <p:extLst>
      <p:ext uri="{BB962C8B-B14F-4D97-AF65-F5344CB8AC3E}">
        <p14:creationId xmlns:p14="http://schemas.microsoft.com/office/powerpoint/2010/main" val="157417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blinds(horizontal)">
                                      <p:cBhvr>
                                        <p:cTn id="31" dur="500"/>
                                        <p:tgtEl>
                                          <p:spTgt spid="4">
                                            <p:txEl>
                                              <p:pRg st="4" end="4"/>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blinds(horizontal)">
                                      <p:cBhvr>
                                        <p:cTn id="34" dur="500"/>
                                        <p:tgtEl>
                                          <p:spTgt spid="4">
                                            <p:txEl>
                                              <p:pRg st="5" end="5"/>
                                            </p:txEl>
                                          </p:spTgt>
                                        </p:tgtEl>
                                      </p:cBhvr>
                                    </p:animEffect>
                                  </p:childTnLst>
                                </p:cTn>
                              </p:par>
                              <p:par>
                                <p:cTn id="35" presetID="3" presetClass="entr" presetSubtype="10" fill="hold"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linds(horizontal)">
                                      <p:cBhvr>
                                        <p:cTn id="37" dur="500"/>
                                        <p:tgtEl>
                                          <p:spTgt spid="4">
                                            <p:txEl>
                                              <p:pRg st="6" end="6"/>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4">
                                            <p:txEl>
                                              <p:pRg st="7" end="7"/>
                                            </p:txEl>
                                          </p:spTgt>
                                        </p:tgtEl>
                                        <p:attrNameLst>
                                          <p:attrName>style.visibility</p:attrName>
                                        </p:attrNameLst>
                                      </p:cBhvr>
                                      <p:to>
                                        <p:strVal val="visible"/>
                                      </p:to>
                                    </p:set>
                                    <p:animEffect transition="in" filter="blinds(horizontal)">
                                      <p:cBhvr>
                                        <p:cTn id="40" dur="500"/>
                                        <p:tgtEl>
                                          <p:spTgt spid="4">
                                            <p:txEl>
                                              <p:pRg st="7" end="7"/>
                                            </p:txEl>
                                          </p:spTgt>
                                        </p:tgtEl>
                                      </p:cBhvr>
                                    </p:animEffect>
                                  </p:childTnLst>
                                </p:cTn>
                              </p:par>
                              <p:par>
                                <p:cTn id="41" presetID="3" presetClass="entr" presetSubtype="10" fill="hold" nodeType="with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Effect transition="in" filter="blinds(horizontal)">
                                      <p:cBhvr>
                                        <p:cTn id="43" dur="500"/>
                                        <p:tgtEl>
                                          <p:spTgt spid="4">
                                            <p:txEl>
                                              <p:pRg st="8" end="8"/>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4">
                                            <p:txEl>
                                              <p:pRg st="9" end="9"/>
                                            </p:txEl>
                                          </p:spTgt>
                                        </p:tgtEl>
                                        <p:attrNameLst>
                                          <p:attrName>style.visibility</p:attrName>
                                        </p:attrNameLst>
                                      </p:cBhvr>
                                      <p:to>
                                        <p:strVal val="visible"/>
                                      </p:to>
                                    </p:set>
                                    <p:animEffect transition="in" filter="blinds(horizontal)">
                                      <p:cBhvr>
                                        <p:cTn id="46" dur="500"/>
                                        <p:tgtEl>
                                          <p:spTgt spid="4">
                                            <p:txEl>
                                              <p:pRg st="9" end="9"/>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4">
                                            <p:txEl>
                                              <p:pRg st="10" end="10"/>
                                            </p:txEl>
                                          </p:spTgt>
                                        </p:tgtEl>
                                        <p:attrNameLst>
                                          <p:attrName>style.visibility</p:attrName>
                                        </p:attrNameLst>
                                      </p:cBhvr>
                                      <p:to>
                                        <p:strVal val="visible"/>
                                      </p:to>
                                    </p:set>
                                    <p:animEffect transition="in" filter="blinds(horizontal)">
                                      <p:cBhvr>
                                        <p:cTn id="49" dur="500"/>
                                        <p:tgtEl>
                                          <p:spTgt spid="4">
                                            <p:txEl>
                                              <p:pRg st="10" end="10"/>
                                            </p:txEl>
                                          </p:spTgt>
                                        </p:tgtEl>
                                      </p:cBhvr>
                                    </p:animEffect>
                                  </p:childTnLst>
                                </p:cTn>
                              </p:par>
                              <p:par>
                                <p:cTn id="50" presetID="3" presetClass="entr" presetSubtype="10" fill="hold" nodeType="withEffect">
                                  <p:stCondLst>
                                    <p:cond delay="0"/>
                                  </p:stCondLst>
                                  <p:childTnLst>
                                    <p:set>
                                      <p:cBhvr>
                                        <p:cTn id="51" dur="1" fill="hold">
                                          <p:stCondLst>
                                            <p:cond delay="0"/>
                                          </p:stCondLst>
                                        </p:cTn>
                                        <p:tgtEl>
                                          <p:spTgt spid="4">
                                            <p:txEl>
                                              <p:pRg st="11" end="11"/>
                                            </p:txEl>
                                          </p:spTgt>
                                        </p:tgtEl>
                                        <p:attrNameLst>
                                          <p:attrName>style.visibility</p:attrName>
                                        </p:attrNameLst>
                                      </p:cBhvr>
                                      <p:to>
                                        <p:strVal val="visible"/>
                                      </p:to>
                                    </p:set>
                                    <p:animEffect transition="in" filter="blinds(horizontal)">
                                      <p:cBhvr>
                                        <p:cTn id="52" dur="500"/>
                                        <p:tgtEl>
                                          <p:spTgt spid="4">
                                            <p:txEl>
                                              <p:pRg st="11" end="11"/>
                                            </p:txEl>
                                          </p:spTgt>
                                        </p:tgtEl>
                                      </p:cBhvr>
                                    </p:animEffect>
                                  </p:childTnLst>
                                </p:cTn>
                              </p:par>
                              <p:par>
                                <p:cTn id="53" presetID="3" presetClass="entr" presetSubtype="10" fill="hold" nodeType="withEffect">
                                  <p:stCondLst>
                                    <p:cond delay="0"/>
                                  </p:stCondLst>
                                  <p:childTnLst>
                                    <p:set>
                                      <p:cBhvr>
                                        <p:cTn id="54" dur="1" fill="hold">
                                          <p:stCondLst>
                                            <p:cond delay="0"/>
                                          </p:stCondLst>
                                        </p:cTn>
                                        <p:tgtEl>
                                          <p:spTgt spid="4">
                                            <p:txEl>
                                              <p:pRg st="12" end="12"/>
                                            </p:txEl>
                                          </p:spTgt>
                                        </p:tgtEl>
                                        <p:attrNameLst>
                                          <p:attrName>style.visibility</p:attrName>
                                        </p:attrNameLst>
                                      </p:cBhvr>
                                      <p:to>
                                        <p:strVal val="visible"/>
                                      </p:to>
                                    </p:set>
                                    <p:animEffect transition="in" filter="blinds(horizontal)">
                                      <p:cBhvr>
                                        <p:cTn id="55" dur="500"/>
                                        <p:tgtEl>
                                          <p:spTgt spid="4">
                                            <p:txEl>
                                              <p:pRg st="12" end="12"/>
                                            </p:txEl>
                                          </p:spTgt>
                                        </p:tgtEl>
                                      </p:cBhvr>
                                    </p:animEffect>
                                  </p:childTnLst>
                                </p:cTn>
                              </p:par>
                              <p:par>
                                <p:cTn id="56" presetID="3" presetClass="entr" presetSubtype="10" fill="hold" nodeType="withEffect">
                                  <p:stCondLst>
                                    <p:cond delay="0"/>
                                  </p:stCondLst>
                                  <p:childTnLst>
                                    <p:set>
                                      <p:cBhvr>
                                        <p:cTn id="57" dur="1" fill="hold">
                                          <p:stCondLst>
                                            <p:cond delay="0"/>
                                          </p:stCondLst>
                                        </p:cTn>
                                        <p:tgtEl>
                                          <p:spTgt spid="4">
                                            <p:txEl>
                                              <p:pRg st="13" end="13"/>
                                            </p:txEl>
                                          </p:spTgt>
                                        </p:tgtEl>
                                        <p:attrNameLst>
                                          <p:attrName>style.visibility</p:attrName>
                                        </p:attrNameLst>
                                      </p:cBhvr>
                                      <p:to>
                                        <p:strVal val="visible"/>
                                      </p:to>
                                    </p:set>
                                    <p:animEffect transition="in" filter="blinds(horizontal)">
                                      <p:cBhvr>
                                        <p:cTn id="58" dur="500"/>
                                        <p:tgtEl>
                                          <p:spTgt spid="4">
                                            <p:txEl>
                                              <p:pRg st="13" end="1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4">
                                            <p:txEl>
                                              <p:pRg st="14" end="14"/>
                                            </p:txEl>
                                          </p:spTgt>
                                        </p:tgtEl>
                                        <p:attrNameLst>
                                          <p:attrName>style.visibility</p:attrName>
                                        </p:attrNameLst>
                                      </p:cBhvr>
                                      <p:to>
                                        <p:strVal val="visible"/>
                                      </p:to>
                                    </p:set>
                                    <p:animEffect transition="in" filter="blinds(horizontal)">
                                      <p:cBhvr>
                                        <p:cTn id="63" dur="500"/>
                                        <p:tgtEl>
                                          <p:spTgt spid="4">
                                            <p:txEl>
                                              <p:pRg st="14" end="14"/>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4">
                                            <p:txEl>
                                              <p:pRg st="15" end="15"/>
                                            </p:txEl>
                                          </p:spTgt>
                                        </p:tgtEl>
                                        <p:attrNameLst>
                                          <p:attrName>style.visibility</p:attrName>
                                        </p:attrNameLst>
                                      </p:cBhvr>
                                      <p:to>
                                        <p:strVal val="visible"/>
                                      </p:to>
                                    </p:set>
                                    <p:animEffect transition="in" filter="blinds(horizontal)">
                                      <p:cBhvr>
                                        <p:cTn id="68" dur="500"/>
                                        <p:tgtEl>
                                          <p:spTgt spid="4">
                                            <p:txEl>
                                              <p:pRg st="15" end="15"/>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4">
                                            <p:txEl>
                                              <p:pRg st="16" end="16"/>
                                            </p:txEl>
                                          </p:spTgt>
                                        </p:tgtEl>
                                        <p:attrNameLst>
                                          <p:attrName>style.visibility</p:attrName>
                                        </p:attrNameLst>
                                      </p:cBhvr>
                                      <p:to>
                                        <p:strVal val="visible"/>
                                      </p:to>
                                    </p:set>
                                    <p:animEffect transition="in" filter="blinds(horizontal)">
                                      <p:cBhvr>
                                        <p:cTn id="73" dur="500"/>
                                        <p:tgtEl>
                                          <p:spTgt spid="4">
                                            <p:txEl>
                                              <p:pRg st="16" end="16"/>
                                            </p:txEl>
                                          </p:spTgt>
                                        </p:tgtEl>
                                      </p:cBhvr>
                                    </p:animEffect>
                                  </p:childTnLst>
                                </p:cTn>
                              </p:par>
                              <p:par>
                                <p:cTn id="74" presetID="3" presetClass="entr" presetSubtype="10" fill="hold" nodeType="withEffect">
                                  <p:stCondLst>
                                    <p:cond delay="0"/>
                                  </p:stCondLst>
                                  <p:childTnLst>
                                    <p:set>
                                      <p:cBhvr>
                                        <p:cTn id="75" dur="1" fill="hold">
                                          <p:stCondLst>
                                            <p:cond delay="0"/>
                                          </p:stCondLst>
                                        </p:cTn>
                                        <p:tgtEl>
                                          <p:spTgt spid="4">
                                            <p:txEl>
                                              <p:pRg st="17" end="17"/>
                                            </p:txEl>
                                          </p:spTgt>
                                        </p:tgtEl>
                                        <p:attrNameLst>
                                          <p:attrName>style.visibility</p:attrName>
                                        </p:attrNameLst>
                                      </p:cBhvr>
                                      <p:to>
                                        <p:strVal val="visible"/>
                                      </p:to>
                                    </p:set>
                                    <p:animEffect transition="in" filter="blinds(horizontal)">
                                      <p:cBhvr>
                                        <p:cTn id="76" dur="500"/>
                                        <p:tgtEl>
                                          <p:spTgt spid="4">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C651DFF-7D92-CE42-AE63-0BF9C4C4986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30</a:t>
            </a:fld>
            <a:endParaRPr lang="it-IT"/>
          </a:p>
        </p:txBody>
      </p:sp>
      <p:pic>
        <p:nvPicPr>
          <p:cNvPr id="5" name="Immagine 4">
            <a:extLst>
              <a:ext uri="{FF2B5EF4-FFF2-40B4-BE49-F238E27FC236}">
                <a16:creationId xmlns:a16="http://schemas.microsoft.com/office/drawing/2014/main" id="{7C944E28-8F93-464F-975F-E8EE4C862C3F}"/>
              </a:ext>
            </a:extLst>
          </p:cNvPr>
          <p:cNvPicPr>
            <a:picLocks noChangeAspect="1"/>
          </p:cNvPicPr>
          <p:nvPr/>
        </p:nvPicPr>
        <p:blipFill>
          <a:blip r:embed="rId2"/>
          <a:stretch>
            <a:fillRect/>
          </a:stretch>
        </p:blipFill>
        <p:spPr>
          <a:xfrm>
            <a:off x="4095750" y="2095500"/>
            <a:ext cx="952500" cy="952500"/>
          </a:xfrm>
          <a:prstGeom prst="rect">
            <a:avLst/>
          </a:prstGeom>
        </p:spPr>
      </p:pic>
      <p:pic>
        <p:nvPicPr>
          <p:cNvPr id="4" name="Immagine 3">
            <a:extLst>
              <a:ext uri="{FF2B5EF4-FFF2-40B4-BE49-F238E27FC236}">
                <a16:creationId xmlns:a16="http://schemas.microsoft.com/office/drawing/2014/main" id="{6E85F44A-6B7C-964E-8E8C-DD47C23C99B7}"/>
              </a:ext>
            </a:extLst>
          </p:cNvPr>
          <p:cNvPicPr>
            <a:picLocks noChangeAspect="1"/>
          </p:cNvPicPr>
          <p:nvPr/>
        </p:nvPicPr>
        <p:blipFill>
          <a:blip r:embed="rId3"/>
          <a:stretch>
            <a:fillRect/>
          </a:stretch>
        </p:blipFill>
        <p:spPr>
          <a:xfrm>
            <a:off x="152400" y="559426"/>
            <a:ext cx="8797636" cy="4024648"/>
          </a:xfrm>
          <a:prstGeom prst="rect">
            <a:avLst/>
          </a:prstGeom>
        </p:spPr>
      </p:pic>
    </p:spTree>
    <p:extLst>
      <p:ext uri="{BB962C8B-B14F-4D97-AF65-F5344CB8AC3E}">
        <p14:creationId xmlns:p14="http://schemas.microsoft.com/office/powerpoint/2010/main" val="2845402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4</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3170099"/>
          </a:xfrm>
          <a:prstGeom prst="rect">
            <a:avLst/>
          </a:prstGeom>
          <a:noFill/>
        </p:spPr>
        <p:txBody>
          <a:bodyPr wrap="square" numCol="1" rtlCol="0">
            <a:spAutoFit/>
          </a:bodyPr>
          <a:lstStyle/>
          <a:p>
            <a:pPr marL="285750" indent="-285750" algn="ctr">
              <a:buFont typeface="Arial" panose="020B0604020202020204" pitchFamily="34" charset="0"/>
              <a:buChar char="•"/>
            </a:pPr>
            <a:r>
              <a:rPr lang="en-US" sz="1800" b="1" dirty="0">
                <a:effectLst/>
                <a:latin typeface="Sana" pitchFamily="2" charset="-78"/>
                <a:ea typeface="Times New Roman" panose="02020603050405020304" pitchFamily="18" charset="0"/>
                <a:cs typeface="Sana" pitchFamily="2" charset="-78"/>
              </a:rPr>
              <a:t>Description of the Services and/or Goods </a:t>
            </a:r>
            <a:endParaRPr lang="it-IT" sz="1800" dirty="0">
              <a:effectLst/>
              <a:latin typeface="Sana" pitchFamily="2" charset="-78"/>
              <a:ea typeface="Times New Roman" panose="02020603050405020304" pitchFamily="18" charset="0"/>
              <a:cs typeface="Sana" pitchFamily="2" charset="-78"/>
            </a:endParaRPr>
          </a:p>
          <a:p>
            <a:pPr lvl="0" algn="just">
              <a:tabLst>
                <a:tab pos="228600" algn="l"/>
              </a:tabLst>
            </a:pPr>
            <a:r>
              <a:rPr lang="en-US" sz="1800" dirty="0">
                <a:effectLst/>
                <a:latin typeface="Sana" pitchFamily="2" charset="-78"/>
                <a:ea typeface="Times New Roman" panose="02020603050405020304" pitchFamily="18" charset="0"/>
                <a:cs typeface="Sana" pitchFamily="2" charset="-78"/>
              </a:rPr>
              <a:t>This is typically the most important aspect of a sales contract because it lists the exact goods or services that the buyer is paying for. For this reason, a description of goods should include key details, like: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1800" dirty="0">
                <a:effectLst/>
                <a:latin typeface="Sana" pitchFamily="2" charset="-78"/>
                <a:ea typeface="Times New Roman" panose="02020603050405020304" pitchFamily="18" charset="0"/>
                <a:cs typeface="Sana" pitchFamily="2" charset="-78"/>
              </a:rPr>
              <a:t>Model </a:t>
            </a:r>
            <a:r>
              <a:rPr lang="it-IT" sz="1800" dirty="0" err="1">
                <a:effectLst/>
                <a:latin typeface="Sana" pitchFamily="2" charset="-78"/>
                <a:ea typeface="Times New Roman" panose="02020603050405020304" pitchFamily="18" charset="0"/>
                <a:cs typeface="Sana" pitchFamily="2" charset="-78"/>
              </a:rPr>
              <a:t>number</a:t>
            </a:r>
            <a:r>
              <a:rPr lang="it-IT" sz="1800" dirty="0">
                <a:effectLst/>
                <a:latin typeface="Sana" pitchFamily="2" charset="-78"/>
                <a:ea typeface="Times New Roman" panose="02020603050405020304" pitchFamily="18" charset="0"/>
                <a:cs typeface="Sana" pitchFamily="2" charset="-78"/>
              </a:rPr>
              <a:t> </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Type</a:t>
            </a:r>
            <a:r>
              <a:rPr lang="it-IT" sz="1800" dirty="0">
                <a:effectLst/>
                <a:latin typeface="Sana" pitchFamily="2" charset="-78"/>
                <a:ea typeface="Times New Roman" panose="02020603050405020304" pitchFamily="18" charset="0"/>
                <a:cs typeface="Sana" pitchFamily="2" charset="-78"/>
              </a:rPr>
              <a:t> </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Size</a:t>
            </a:r>
            <a:r>
              <a:rPr lang="it-IT" sz="1800" dirty="0">
                <a:effectLst/>
                <a:latin typeface="Sana" pitchFamily="2" charset="-78"/>
                <a:ea typeface="Times New Roman" panose="02020603050405020304" pitchFamily="18" charset="0"/>
                <a:cs typeface="Sana" pitchFamily="2" charset="-78"/>
              </a:rPr>
              <a:t> </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Weight</a:t>
            </a:r>
            <a:r>
              <a:rPr lang="it-IT" sz="1800" dirty="0">
                <a:effectLst/>
                <a:latin typeface="Sana" pitchFamily="2" charset="-78"/>
                <a:ea typeface="Times New Roman" panose="02020603050405020304" pitchFamily="18" charset="0"/>
                <a:cs typeface="Sana" pitchFamily="2" charset="-78"/>
              </a:rPr>
              <a:t> </a:t>
            </a:r>
          </a:p>
          <a:p>
            <a:pPr marL="342900" lvl="0" indent="-342900">
              <a:buSzPts val="1000"/>
              <a:buFont typeface="Symbol" pitchFamily="2" charset="2"/>
              <a:buChar char=""/>
              <a:tabLst>
                <a:tab pos="457200" algn="l"/>
              </a:tabLst>
            </a:pPr>
            <a:r>
              <a:rPr lang="it-IT" sz="1800" dirty="0">
                <a:effectLst/>
                <a:latin typeface="Sana" pitchFamily="2" charset="-78"/>
                <a:ea typeface="Times New Roman" panose="02020603050405020304" pitchFamily="18" charset="0"/>
                <a:cs typeface="Sana" pitchFamily="2" charset="-78"/>
              </a:rPr>
              <a:t>Color </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Quantity</a:t>
            </a:r>
            <a:r>
              <a:rPr lang="it-IT" sz="1800" dirty="0">
                <a:effectLst/>
                <a:latin typeface="Sana" pitchFamily="2" charset="-78"/>
                <a:ea typeface="Times New Roman" panose="02020603050405020304" pitchFamily="18" charset="0"/>
                <a:cs typeface="Sana" pitchFamily="2" charset="-78"/>
              </a:rPr>
              <a:t> </a:t>
            </a:r>
          </a:p>
          <a:p>
            <a:endParaRPr lang="it-IT" sz="2000" dirty="0">
              <a:latin typeface="Calisto MT" panose="02040603050505030304" pitchFamily="18" charset="77"/>
            </a:endParaRPr>
          </a:p>
        </p:txBody>
      </p:sp>
    </p:spTree>
    <p:extLst>
      <p:ext uri="{BB962C8B-B14F-4D97-AF65-F5344CB8AC3E}">
        <p14:creationId xmlns:p14="http://schemas.microsoft.com/office/powerpoint/2010/main" val="265594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blinds(horizontal)">
                                      <p:cBhvr>
                                        <p:cTn id="15" dur="500"/>
                                        <p:tgtEl>
                                          <p:spTgt spid="4">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blinds(horizontal)">
                                      <p:cBhvr>
                                        <p:cTn id="18" dur="500"/>
                                        <p:tgtEl>
                                          <p:spTgt spid="4">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blinds(horizontal)">
                                      <p:cBhvr>
                                        <p:cTn id="21" dur="500"/>
                                        <p:tgtEl>
                                          <p:spTgt spid="4">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blinds(horizontal)">
                                      <p:cBhvr>
                                        <p:cTn id="24" dur="500"/>
                                        <p:tgtEl>
                                          <p:spTgt spid="4">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blinds(horizontal)">
                                      <p:cBhvr>
                                        <p:cTn id="2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5</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3170099"/>
          </a:xfrm>
          <a:prstGeom prst="rect">
            <a:avLst/>
          </a:prstGeom>
          <a:noFill/>
        </p:spPr>
        <p:txBody>
          <a:bodyPr wrap="square" numCol="1" rtlCol="0">
            <a:spAutoFit/>
          </a:bodyPr>
          <a:lstStyle/>
          <a:p>
            <a:pPr marL="285750" indent="-285750" algn="ctr">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Payment Plan </a:t>
            </a:r>
            <a:endParaRPr lang="it-IT" sz="2000" dirty="0">
              <a:effectLst/>
              <a:latin typeface="Sana" pitchFamily="2" charset="-78"/>
              <a:ea typeface="Times New Roman" panose="02020603050405020304" pitchFamily="18" charset="0"/>
              <a:cs typeface="Sana" pitchFamily="2" charset="-78"/>
            </a:endParaRPr>
          </a:p>
          <a:p>
            <a:pPr algn="just"/>
            <a:r>
              <a:rPr lang="en-US" sz="2000" dirty="0">
                <a:effectLst/>
                <a:latin typeface="Sana" pitchFamily="2" charset="-78"/>
                <a:ea typeface="Times New Roman" panose="02020603050405020304" pitchFamily="18" charset="0"/>
                <a:cs typeface="Sana" pitchFamily="2" charset="-78"/>
              </a:rPr>
              <a:t>The payment is usually the term of a sales contract that is most negotiated, which is why it's so important to put it in writing as soon as you reach an agreement. Aside from the agreed-upon price, including any adjustments or deposits, your sales contract should outline: </a:t>
            </a:r>
            <a:endParaRPr lang="it-IT" sz="2000" dirty="0">
              <a:effectLst/>
              <a:latin typeface="Sana" pitchFamily="2" charset="-78"/>
              <a:ea typeface="Times New Roman" panose="02020603050405020304" pitchFamily="18" charset="0"/>
              <a:cs typeface="Sana" pitchFamily="2" charset="-78"/>
            </a:endParaRPr>
          </a:p>
          <a:p>
            <a:pPr marL="342900" lvl="0" indent="-342900" algn="just">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How and when the buyer will receive an invoice </a:t>
            </a:r>
            <a:endParaRPr lang="it-IT" sz="2000" dirty="0">
              <a:effectLst/>
              <a:latin typeface="Sana" pitchFamily="2" charset="-78"/>
              <a:ea typeface="Times New Roman" panose="02020603050405020304" pitchFamily="18" charset="0"/>
              <a:cs typeface="Sana" pitchFamily="2" charset="-78"/>
            </a:endParaRPr>
          </a:p>
          <a:p>
            <a:pPr marL="342900" lvl="0" indent="-342900" algn="just">
              <a:buSzPts val="1000"/>
              <a:buFont typeface="Symbol" pitchFamily="2" charset="2"/>
              <a:buChar char=""/>
              <a:tabLst>
                <a:tab pos="457200" algn="l"/>
              </a:tabLst>
            </a:pPr>
            <a:r>
              <a:rPr lang="it-IT" sz="2000" dirty="0">
                <a:effectLst/>
                <a:latin typeface="Sana" pitchFamily="2" charset="-78"/>
                <a:ea typeface="Times New Roman" panose="02020603050405020304" pitchFamily="18" charset="0"/>
                <a:cs typeface="Sana" pitchFamily="2" charset="-78"/>
              </a:rPr>
              <a:t>The </a:t>
            </a:r>
            <a:r>
              <a:rPr lang="it-IT" sz="2000" dirty="0" err="1">
                <a:effectLst/>
                <a:latin typeface="Sana" pitchFamily="2" charset="-78"/>
                <a:ea typeface="Times New Roman" panose="02020603050405020304" pitchFamily="18" charset="0"/>
                <a:cs typeface="Sana" pitchFamily="2" charset="-78"/>
              </a:rPr>
              <a:t>timeline</a:t>
            </a:r>
            <a:r>
              <a:rPr lang="it-IT" sz="2000" dirty="0">
                <a:effectLst/>
                <a:latin typeface="Sana" pitchFamily="2" charset="-78"/>
                <a:ea typeface="Times New Roman" panose="02020603050405020304" pitchFamily="18" charset="0"/>
                <a:cs typeface="Sana" pitchFamily="2" charset="-78"/>
              </a:rPr>
              <a:t> for </a:t>
            </a:r>
            <a:r>
              <a:rPr lang="it-IT" sz="2000" dirty="0" err="1">
                <a:effectLst/>
                <a:latin typeface="Sana" pitchFamily="2" charset="-78"/>
                <a:ea typeface="Times New Roman" panose="02020603050405020304" pitchFamily="18" charset="0"/>
                <a:cs typeface="Sana" pitchFamily="2" charset="-78"/>
              </a:rPr>
              <a:t>payment</a:t>
            </a:r>
            <a:r>
              <a:rPr lang="it-IT" sz="2000" dirty="0">
                <a:effectLst/>
                <a:latin typeface="Sana" pitchFamily="2" charset="-78"/>
                <a:ea typeface="Times New Roman" panose="02020603050405020304" pitchFamily="18" charset="0"/>
                <a:cs typeface="Sana" pitchFamily="2" charset="-78"/>
              </a:rPr>
              <a:t> </a:t>
            </a:r>
          </a:p>
          <a:p>
            <a:pPr marL="342900" lvl="0" indent="-342900" algn="just">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Acceptable payment methods, like email transfer, bank draft, certified check, cash, </a:t>
            </a:r>
            <a:r>
              <a:rPr lang="en-US" sz="2000" dirty="0" err="1">
                <a:effectLst/>
                <a:latin typeface="Sana" pitchFamily="2" charset="-78"/>
                <a:ea typeface="Times New Roman" panose="02020603050405020304" pitchFamily="18" charset="0"/>
                <a:cs typeface="Sana" pitchFamily="2" charset="-78"/>
              </a:rPr>
              <a:t>etc</a:t>
            </a:r>
            <a:r>
              <a:rPr lang="en-US" sz="2000" dirty="0">
                <a:effectLst/>
                <a:latin typeface="Sana" pitchFamily="2" charset="-78"/>
                <a:ea typeface="Times New Roman" panose="02020603050405020304" pitchFamily="18" charset="0"/>
                <a:cs typeface="Sana" pitchFamily="2" charset="-78"/>
              </a:rPr>
              <a:t> </a:t>
            </a:r>
            <a:endParaRPr lang="it-IT" sz="2000" dirty="0">
              <a:effectLst/>
              <a:latin typeface="Sana" pitchFamily="2" charset="-78"/>
              <a:ea typeface="Times New Roman" panose="02020603050405020304" pitchFamily="18" charset="0"/>
              <a:cs typeface="Sana" pitchFamily="2" charset="-78"/>
            </a:endParaRPr>
          </a:p>
          <a:p>
            <a:pPr marL="342900" lvl="0" indent="-342900" algn="just">
              <a:buSzPts val="1000"/>
              <a:buFont typeface="Symbol" pitchFamily="2" charset="2"/>
              <a:buChar char=""/>
              <a:tabLst>
                <a:tab pos="457200" algn="l"/>
              </a:tabLst>
            </a:pPr>
            <a:r>
              <a:rPr lang="en-US" sz="2000" dirty="0">
                <a:effectLst/>
                <a:latin typeface="Sana" pitchFamily="2" charset="-78"/>
                <a:ea typeface="Times New Roman" panose="02020603050405020304" pitchFamily="18" charset="0"/>
                <a:cs typeface="Sana" pitchFamily="2" charset="-78"/>
              </a:rPr>
              <a:t>Whether payments can be made in installments or paid in one lump sum </a:t>
            </a:r>
            <a:endParaRPr lang="it-IT" sz="20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1115346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6</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2308324"/>
          </a:xfrm>
          <a:prstGeom prst="rect">
            <a:avLst/>
          </a:prstGeom>
          <a:noFill/>
        </p:spPr>
        <p:txBody>
          <a:bodyPr wrap="square" numCol="1" rtlCol="0">
            <a:spAutoFit/>
          </a:bodyPr>
          <a:lstStyle/>
          <a:p>
            <a:pPr marL="285750" indent="-285750" algn="ctr">
              <a:buFont typeface="Arial" panose="020B0604020202020204" pitchFamily="34" charset="0"/>
              <a:buChar char="•"/>
            </a:pPr>
            <a:r>
              <a:rPr lang="en-US" sz="2400" b="1" dirty="0">
                <a:effectLst/>
                <a:latin typeface="Sana" pitchFamily="2" charset="-78"/>
                <a:ea typeface="Times New Roman" panose="02020603050405020304" pitchFamily="18" charset="0"/>
                <a:cs typeface="Sana" pitchFamily="2" charset="-78"/>
              </a:rPr>
              <a:t>Payment Plan </a:t>
            </a:r>
            <a:endParaRPr lang="it-IT" sz="2400" dirty="0">
              <a:effectLst/>
              <a:latin typeface="Sana" pitchFamily="2" charset="-78"/>
              <a:ea typeface="Times New Roman" panose="02020603050405020304" pitchFamily="18" charset="0"/>
              <a:cs typeface="Sana" pitchFamily="2" charset="-78"/>
            </a:endParaRPr>
          </a:p>
          <a:p>
            <a:pPr algn="just"/>
            <a:r>
              <a:rPr lang="en-US" sz="2400" dirty="0">
                <a:effectLst/>
                <a:latin typeface="Sana" pitchFamily="2" charset="-78"/>
                <a:ea typeface="Times New Roman" panose="02020603050405020304" pitchFamily="18" charset="0"/>
                <a:cs typeface="Sana" pitchFamily="2" charset="-78"/>
              </a:rPr>
              <a:t>In cases where the buyer isn't paying the full invoice right away, a </a:t>
            </a:r>
            <a:r>
              <a:rPr lang="en-US" sz="2400" b="1" dirty="0">
                <a:effectLst/>
                <a:latin typeface="Sana" pitchFamily="2" charset="-78"/>
                <a:ea typeface="Times New Roman" panose="02020603050405020304" pitchFamily="18" charset="0"/>
                <a:cs typeface="Sana" pitchFamily="2" charset="-78"/>
              </a:rPr>
              <a:t>promissory note</a:t>
            </a:r>
            <a:r>
              <a:rPr lang="en-US" sz="2400" dirty="0">
                <a:effectLst/>
                <a:latin typeface="Sana" pitchFamily="2" charset="-78"/>
                <a:ea typeface="Times New Roman" panose="02020603050405020304" pitchFamily="18" charset="0"/>
                <a:cs typeface="Sana" pitchFamily="2" charset="-78"/>
              </a:rPr>
              <a:t> is usually added to the sales contract. A promissory note is a document that goes into greater detail about the repayment terms, including any interest that will be charged and the schedule for repayment. </a:t>
            </a:r>
            <a:endParaRPr lang="it-IT" sz="24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3298786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7</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036695"/>
            <a:ext cx="8229600" cy="4031873"/>
          </a:xfrm>
          <a:prstGeom prst="rect">
            <a:avLst/>
          </a:prstGeom>
          <a:noFill/>
        </p:spPr>
        <p:txBody>
          <a:bodyPr wrap="square" numCol="1" rtlCol="0">
            <a:spAutoFit/>
          </a:bodyPr>
          <a:lstStyle/>
          <a:p>
            <a:pPr marL="342900" indent="-342900" algn="ctr">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Delivery </a:t>
            </a:r>
            <a:endParaRPr lang="it-IT" sz="2000" b="1" dirty="0">
              <a:effectLst/>
              <a:latin typeface="Sana" pitchFamily="2" charset="-78"/>
              <a:ea typeface="Times New Roman" panose="02020603050405020304" pitchFamily="18" charset="0"/>
              <a:cs typeface="Sana" pitchFamily="2" charset="-78"/>
            </a:endParaRPr>
          </a:p>
          <a:p>
            <a:r>
              <a:rPr lang="en-US" sz="1800" dirty="0">
                <a:effectLst/>
                <a:latin typeface="Sana" pitchFamily="2" charset="-78"/>
                <a:ea typeface="Times New Roman" panose="02020603050405020304" pitchFamily="18" charset="0"/>
                <a:cs typeface="Sana" pitchFamily="2" charset="-78"/>
              </a:rPr>
              <a:t>Details about the delivery of the goods and/or services should also be addressed in a sales contract. </a:t>
            </a:r>
            <a:r>
              <a:rPr lang="it-IT" sz="1800" dirty="0" err="1">
                <a:effectLst/>
                <a:latin typeface="Sana" pitchFamily="2" charset="-78"/>
                <a:ea typeface="Times New Roman" panose="02020603050405020304" pitchFamily="18" charset="0"/>
                <a:cs typeface="Sana" pitchFamily="2" charset="-78"/>
              </a:rPr>
              <a:t>This</a:t>
            </a:r>
            <a:r>
              <a:rPr lang="it-IT" sz="1800" dirty="0">
                <a:effectLst/>
                <a:latin typeface="Sana" pitchFamily="2" charset="-78"/>
                <a:ea typeface="Times New Roman" panose="02020603050405020304" pitchFamily="18" charset="0"/>
                <a:cs typeface="Sana" pitchFamily="2" charset="-78"/>
              </a:rPr>
              <a:t> can include </a:t>
            </a:r>
            <a:r>
              <a:rPr lang="it-IT" sz="1800" dirty="0" err="1">
                <a:effectLst/>
                <a:latin typeface="Sana" pitchFamily="2" charset="-78"/>
                <a:ea typeface="Times New Roman" panose="02020603050405020304" pitchFamily="18" charset="0"/>
                <a:cs typeface="Sana" pitchFamily="2" charset="-78"/>
              </a:rPr>
              <a:t>things</a:t>
            </a:r>
            <a:r>
              <a:rPr lang="it-IT" sz="1800" dirty="0">
                <a:effectLst/>
                <a:latin typeface="Sana" pitchFamily="2" charset="-78"/>
                <a:ea typeface="Times New Roman" panose="02020603050405020304" pitchFamily="18" charset="0"/>
                <a:cs typeface="Sana" pitchFamily="2" charset="-78"/>
              </a:rPr>
              <a:t> </a:t>
            </a:r>
            <a:r>
              <a:rPr lang="it-IT" sz="1800" dirty="0" err="1">
                <a:effectLst/>
                <a:latin typeface="Sana" pitchFamily="2" charset="-78"/>
                <a:ea typeface="Times New Roman" panose="02020603050405020304" pitchFamily="18" charset="0"/>
                <a:cs typeface="Sana" pitchFamily="2" charset="-78"/>
              </a:rPr>
              <a:t>like</a:t>
            </a:r>
            <a:r>
              <a:rPr lang="it-IT" sz="1800" dirty="0">
                <a:effectLst/>
                <a:latin typeface="Sana" pitchFamily="2" charset="-78"/>
                <a:ea typeface="Times New Roman" panose="02020603050405020304" pitchFamily="18" charset="0"/>
                <a:cs typeface="Sana" pitchFamily="2" charset="-78"/>
              </a:rPr>
              <a:t> the:</a:t>
            </a: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Cost</a:t>
            </a:r>
            <a:r>
              <a:rPr lang="it-IT" sz="1800" dirty="0">
                <a:effectLst/>
                <a:latin typeface="Sana" pitchFamily="2" charset="-78"/>
                <a:ea typeface="Times New Roman" panose="02020603050405020304" pitchFamily="18" charset="0"/>
                <a:cs typeface="Sana" pitchFamily="2" charset="-78"/>
              </a:rPr>
              <a:t> of delivery </a:t>
            </a: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Transfer of risks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Method of delivery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Place</a:t>
            </a:r>
            <a:r>
              <a:rPr lang="it-IT" sz="1800" dirty="0">
                <a:effectLst/>
                <a:latin typeface="Sana" pitchFamily="2" charset="-78"/>
                <a:ea typeface="Times New Roman" panose="02020603050405020304" pitchFamily="18" charset="0"/>
                <a:cs typeface="Sana" pitchFamily="2" charset="-78"/>
              </a:rPr>
              <a:t> for delivery </a:t>
            </a:r>
          </a:p>
          <a:p>
            <a:pPr marL="342900" lvl="0" indent="-342900">
              <a:buSzPts val="1000"/>
              <a:buFont typeface="Symbol" pitchFamily="2" charset="2"/>
              <a:buChar char=""/>
              <a:tabLst>
                <a:tab pos="457200" algn="l"/>
              </a:tabLst>
            </a:pPr>
            <a:r>
              <a:rPr lang="it-IT" sz="1800" dirty="0">
                <a:effectLst/>
                <a:latin typeface="Sana" pitchFamily="2" charset="-78"/>
                <a:ea typeface="Times New Roman" panose="02020603050405020304" pitchFamily="18" charset="0"/>
                <a:cs typeface="Sana" pitchFamily="2" charset="-78"/>
              </a:rPr>
              <a:t>Time for delivery </a:t>
            </a: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Liability for a failed delivery or damage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it-IT" sz="1800" dirty="0" err="1">
                <a:effectLst/>
                <a:latin typeface="Sana" pitchFamily="2" charset="-78"/>
                <a:ea typeface="Times New Roman" panose="02020603050405020304" pitchFamily="18" charset="0"/>
                <a:cs typeface="Sana" pitchFamily="2" charset="-78"/>
              </a:rPr>
              <a:t>Insurance</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Delivery/transport document </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Export/import clearance</a:t>
            </a:r>
            <a:endParaRPr lang="it-IT" sz="1800" dirty="0">
              <a:effectLst/>
              <a:latin typeface="Sana" pitchFamily="2" charset="-78"/>
              <a:ea typeface="Times New Roman" panose="02020603050405020304" pitchFamily="18" charset="0"/>
              <a:cs typeface="Sana" pitchFamily="2" charset="-78"/>
            </a:endParaRPr>
          </a:p>
          <a:p>
            <a:pPr marL="342900" lvl="0" indent="-342900">
              <a:buSzPts val="1000"/>
              <a:buFont typeface="Symbol" pitchFamily="2" charset="2"/>
              <a:buChar char=""/>
              <a:tabLst>
                <a:tab pos="457200" algn="l"/>
              </a:tabLst>
            </a:pPr>
            <a:r>
              <a:rPr lang="en-US" sz="1800" dirty="0">
                <a:effectLst/>
                <a:latin typeface="Sana" pitchFamily="2" charset="-78"/>
                <a:ea typeface="Times New Roman" panose="02020603050405020304" pitchFamily="18" charset="0"/>
                <a:cs typeface="Sana" pitchFamily="2" charset="-78"/>
              </a:rPr>
              <a:t>Checking/packaging/marking</a:t>
            </a:r>
            <a:endParaRPr lang="it-IT" sz="1800" dirty="0">
              <a:effectLst/>
              <a:latin typeface="Sana" pitchFamily="2" charset="-78"/>
              <a:ea typeface="Times New Roman" panose="02020603050405020304" pitchFamily="18" charset="0"/>
              <a:cs typeface="Sana" pitchFamily="2" charset="-78"/>
            </a:endParaRPr>
          </a:p>
          <a:p>
            <a:endParaRPr lang="it-IT" sz="20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366402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8</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1170706"/>
            <a:ext cx="8229600" cy="2308324"/>
          </a:xfrm>
          <a:prstGeom prst="rect">
            <a:avLst/>
          </a:prstGeom>
          <a:noFill/>
        </p:spPr>
        <p:txBody>
          <a:bodyPr wrap="square" numCol="1" rtlCol="0">
            <a:spAutoFit/>
          </a:bodyPr>
          <a:lstStyle/>
          <a:p>
            <a:pPr marL="285750" indent="-285750" algn="ctr">
              <a:buFont typeface="Arial" panose="020B0604020202020204" pitchFamily="34" charset="0"/>
              <a:buChar char="•"/>
            </a:pPr>
            <a:r>
              <a:rPr lang="it-IT" sz="2400" b="1" dirty="0">
                <a:effectLst/>
                <a:latin typeface="Sana" pitchFamily="2" charset="-78"/>
                <a:ea typeface="Times New Roman" panose="02020603050405020304" pitchFamily="18" charset="0"/>
                <a:cs typeface="Sana" pitchFamily="2" charset="-78"/>
              </a:rPr>
              <a:t>Delivery</a:t>
            </a:r>
          </a:p>
          <a:p>
            <a:pPr algn="ctr"/>
            <a:endParaRPr lang="it-IT" sz="2400" dirty="0">
              <a:effectLst/>
              <a:latin typeface="Sana" pitchFamily="2" charset="-78"/>
              <a:ea typeface="Times New Roman" panose="02020603050405020304" pitchFamily="18" charset="0"/>
              <a:cs typeface="Sana" pitchFamily="2" charset="-78"/>
            </a:endParaRPr>
          </a:p>
          <a:p>
            <a:pPr algn="just"/>
            <a:r>
              <a:rPr lang="en-US" sz="2400" dirty="0">
                <a:effectLst/>
                <a:latin typeface="Sana" pitchFamily="2" charset="-78"/>
                <a:ea typeface="Times New Roman" panose="02020603050405020304" pitchFamily="18" charset="0"/>
                <a:cs typeface="Sana" pitchFamily="2" charset="-78"/>
              </a:rPr>
              <a:t>It's also pretty common for a sales contract to include what's known as a </a:t>
            </a:r>
            <a:r>
              <a:rPr lang="en-US" sz="2400" b="1" dirty="0">
                <a:effectLst/>
                <a:latin typeface="Sana" pitchFamily="2" charset="-78"/>
                <a:ea typeface="Times New Roman" panose="02020603050405020304" pitchFamily="18" charset="0"/>
                <a:cs typeface="Sana" pitchFamily="2" charset="-78"/>
              </a:rPr>
              <a:t>force majeure</a:t>
            </a:r>
            <a:r>
              <a:rPr lang="en-US" sz="2400" dirty="0">
                <a:effectLst/>
                <a:latin typeface="Sana" pitchFamily="2" charset="-78"/>
                <a:ea typeface="Times New Roman" panose="02020603050405020304" pitchFamily="18" charset="0"/>
                <a:cs typeface="Sana" pitchFamily="2" charset="-78"/>
              </a:rPr>
              <a:t>, which is a clause that discusses the inability to deliver due to things that are out of both parties' control, such as riots, floods, and other natural disasters. </a:t>
            </a:r>
            <a:endParaRPr lang="it-IT" sz="2400"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1407838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C01AF48-4916-DA49-8430-97769BED9F4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it-IT" smtClean="0"/>
              <a:t>9</a:t>
            </a:fld>
            <a:endParaRPr lang="it-IT"/>
          </a:p>
        </p:txBody>
      </p:sp>
      <p:sp>
        <p:nvSpPr>
          <p:cNvPr id="4" name="CasellaDiTesto 3">
            <a:extLst>
              <a:ext uri="{FF2B5EF4-FFF2-40B4-BE49-F238E27FC236}">
                <a16:creationId xmlns:a16="http://schemas.microsoft.com/office/drawing/2014/main" id="{D2F49DCE-FECB-1A42-87ED-65A4B4199C3A}"/>
              </a:ext>
            </a:extLst>
          </p:cNvPr>
          <p:cNvSpPr txBox="1"/>
          <p:nvPr/>
        </p:nvSpPr>
        <p:spPr>
          <a:xfrm>
            <a:off x="457200" y="990591"/>
            <a:ext cx="8229600" cy="4093428"/>
          </a:xfrm>
          <a:prstGeom prst="rect">
            <a:avLst/>
          </a:prstGeom>
          <a:noFill/>
        </p:spPr>
        <p:txBody>
          <a:bodyPr wrap="square" numCol="1" rtlCol="0">
            <a:spAutoFit/>
          </a:bodyPr>
          <a:lstStyle/>
          <a:p>
            <a:pPr marL="285750" indent="-285750" algn="ctr">
              <a:buFont typeface="Arial" panose="020B0604020202020204" pitchFamily="34" charset="0"/>
              <a:buChar char="•"/>
            </a:pPr>
            <a:r>
              <a:rPr lang="en-US" sz="2000" b="1" dirty="0">
                <a:effectLst/>
                <a:latin typeface="Sana" pitchFamily="2" charset="-78"/>
                <a:ea typeface="Times New Roman" panose="02020603050405020304" pitchFamily="18" charset="0"/>
                <a:cs typeface="Sana" pitchFamily="2" charset="-78"/>
              </a:rPr>
              <a:t>Inspection Period </a:t>
            </a:r>
          </a:p>
          <a:p>
            <a:pPr marL="285750" indent="-285750" algn="ctr">
              <a:buFont typeface="Arial" panose="020B0604020202020204" pitchFamily="34" charset="0"/>
              <a:buChar char="•"/>
            </a:pPr>
            <a:endParaRPr lang="en-US" sz="2000" b="1" dirty="0">
              <a:effectLst/>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000" dirty="0">
                <a:effectLst/>
                <a:latin typeface="Sana" pitchFamily="2" charset="-78"/>
                <a:ea typeface="Times New Roman" panose="02020603050405020304" pitchFamily="18" charset="0"/>
                <a:cs typeface="Sana" pitchFamily="2" charset="-78"/>
              </a:rPr>
              <a:t>An inspection period isn't included in all sales contracts, but it can be a great way to bolster a buyer's confidence and give them a chance to examine an item to make sure that it meets the terms of the agreement. </a:t>
            </a:r>
          </a:p>
          <a:p>
            <a:pPr marL="285750" indent="-285750" algn="just">
              <a:buFont typeface="Arial" panose="020B0604020202020204" pitchFamily="34" charset="0"/>
              <a:buChar char="•"/>
            </a:pPr>
            <a:endParaRPr lang="en-US" sz="2000" dirty="0">
              <a:effectLst/>
              <a:latin typeface="Sana" pitchFamily="2" charset="-78"/>
              <a:ea typeface="Times New Roman" panose="02020603050405020304" pitchFamily="18" charset="0"/>
              <a:cs typeface="Sana" pitchFamily="2" charset="-78"/>
            </a:endParaRPr>
          </a:p>
          <a:p>
            <a:pPr marL="285750" indent="-285750" algn="just">
              <a:buFont typeface="Arial" panose="020B0604020202020204" pitchFamily="34" charset="0"/>
              <a:buChar char="•"/>
            </a:pPr>
            <a:r>
              <a:rPr lang="en-US" sz="2000" dirty="0">
                <a:effectLst/>
                <a:latin typeface="Sana" pitchFamily="2" charset="-78"/>
                <a:ea typeface="Times New Roman" panose="02020603050405020304" pitchFamily="18" charset="0"/>
                <a:cs typeface="Sana" pitchFamily="2" charset="-78"/>
              </a:rPr>
              <a:t>The time allotted for an inspection period varies depending on the type of goods that are involved. For example, when perishable items are involved, buyers typically have to inspect and then accept or reject the goods as soon as they are delivered. On the other hand, when the sale involves more expensive items, like machinery, the buyer is usually given as long as a month to inspect the goods</a:t>
            </a:r>
            <a:r>
              <a:rPr lang="en-US" sz="2000" b="1" dirty="0">
                <a:effectLst/>
                <a:latin typeface="Sana" pitchFamily="2" charset="-78"/>
                <a:ea typeface="Times New Roman" panose="02020603050405020304" pitchFamily="18" charset="0"/>
                <a:cs typeface="Sana" pitchFamily="2" charset="-78"/>
              </a:rPr>
              <a:t>. </a:t>
            </a:r>
          </a:p>
          <a:p>
            <a:pPr marL="285750" indent="-285750" algn="ctr">
              <a:buFont typeface="Arial" panose="020B0604020202020204" pitchFamily="34" charset="0"/>
              <a:buChar char="•"/>
            </a:pPr>
            <a:endParaRPr lang="en-US" sz="2000" b="1" dirty="0">
              <a:effectLst/>
              <a:latin typeface="Sana" pitchFamily="2" charset="-78"/>
              <a:ea typeface="Times New Roman" panose="02020603050405020304" pitchFamily="18" charset="0"/>
              <a:cs typeface="Sana" pitchFamily="2" charset="-78"/>
            </a:endParaRPr>
          </a:p>
        </p:txBody>
      </p:sp>
    </p:spTree>
    <p:extLst>
      <p:ext uri="{BB962C8B-B14F-4D97-AF65-F5344CB8AC3E}">
        <p14:creationId xmlns:p14="http://schemas.microsoft.com/office/powerpoint/2010/main" val="394363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linds(horizontal)">
                                      <p:cBhvr>
                                        <p:cTn id="1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ortinbras template">
  <a:themeElements>
    <a:clrScheme name="Custom 347">
      <a:dk1>
        <a:srgbClr val="272A35"/>
      </a:dk1>
      <a:lt1>
        <a:srgbClr val="FFFFFF"/>
      </a:lt1>
      <a:dk2>
        <a:srgbClr val="272A35"/>
      </a:dk2>
      <a:lt2>
        <a:srgbClr val="EFF0F3"/>
      </a:lt2>
      <a:accent1>
        <a:srgbClr val="AD0B2D"/>
      </a:accent1>
      <a:accent2>
        <a:srgbClr val="802017"/>
      </a:accent2>
      <a:accent3>
        <a:srgbClr val="E2D7D0"/>
      </a:accent3>
      <a:accent4>
        <a:srgbClr val="C2B6B9"/>
      </a:accent4>
      <a:accent5>
        <a:srgbClr val="F8F1E8"/>
      </a:accent5>
      <a:accent6>
        <a:srgbClr val="D5CABC"/>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1891</Words>
  <Application>Microsoft Macintosh PowerPoint</Application>
  <PresentationFormat>Presentazione su schermo (16:9)</PresentationFormat>
  <Paragraphs>181</Paragraphs>
  <Slides>30</Slides>
  <Notes>14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30</vt:i4>
      </vt:variant>
    </vt:vector>
  </HeadingPairs>
  <TitlesOfParts>
    <vt:vector size="37" baseType="lpstr">
      <vt:lpstr>Arial</vt:lpstr>
      <vt:lpstr>Wingdings</vt:lpstr>
      <vt:lpstr>Calisto MT</vt:lpstr>
      <vt:lpstr>Symbol</vt:lpstr>
      <vt:lpstr>Tinos</vt:lpstr>
      <vt:lpstr>Sana</vt:lpstr>
      <vt:lpstr>Fortinbras template</vt:lpstr>
      <vt:lpstr>INCOTERMS®</vt:lpstr>
      <vt:lpstr>SALES CONTRACT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INCOTERMS</vt:lpstr>
      <vt:lpstr>Introduction</vt:lpstr>
      <vt:lpstr>Introduction</vt:lpstr>
      <vt:lpstr>Introduction</vt:lpstr>
      <vt:lpstr>Incoterms Clarify Responsibilities of Parties to a Sales Transaction</vt:lpstr>
      <vt:lpstr>Incoterms Clarify Responsibilities of Parties to a Sales Transaction</vt:lpstr>
      <vt:lpstr>Incoterms Clarify Responsibilities of Parties to a Sales Transaction</vt:lpstr>
      <vt:lpstr>What Incoterms Do Not Cover</vt:lpstr>
      <vt:lpstr>Presentazione standard di PowerPoint</vt:lpstr>
      <vt:lpstr>Classification of Incoterms</vt:lpstr>
      <vt:lpstr>Classification of Incoterms</vt:lpstr>
      <vt:lpstr>Classification of Incoterms</vt:lpstr>
      <vt:lpstr>Presentazione standard di PowerPoint</vt:lpstr>
      <vt:lpstr>EXW Incoterm (Ex Works)</vt:lpstr>
      <vt:lpstr>EXW Incoterm (Ex Works)</vt:lpstr>
      <vt:lpstr>Presentazione standard di PowerPoint</vt:lpstr>
      <vt:lpstr>FCA Incoterm (Free Carrier)</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INCOTERMS</dc:title>
  <cp:lastModifiedBy>tommaso.febbrajo@unimc.it</cp:lastModifiedBy>
  <cp:revision>17</cp:revision>
  <dcterms:modified xsi:type="dcterms:W3CDTF">2022-11-15T08:15:46Z</dcterms:modified>
</cp:coreProperties>
</file>