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2"/>
  </p:notesMasterIdLst>
  <p:sldIdLst>
    <p:sldId id="256" r:id="rId2"/>
    <p:sldId id="325" r:id="rId3"/>
    <p:sldId id="314" r:id="rId4"/>
    <p:sldId id="316" r:id="rId5"/>
    <p:sldId id="317" r:id="rId6"/>
    <p:sldId id="318" r:id="rId7"/>
    <p:sldId id="319" r:id="rId8"/>
    <p:sldId id="320" r:id="rId9"/>
    <p:sldId id="321" r:id="rId10"/>
    <p:sldId id="322" r:id="rId11"/>
    <p:sldId id="323" r:id="rId12"/>
    <p:sldId id="324" r:id="rId13"/>
    <p:sldId id="326" r:id="rId14"/>
    <p:sldId id="261" r:id="rId15"/>
    <p:sldId id="295" r:id="rId16"/>
    <p:sldId id="297" r:id="rId17"/>
    <p:sldId id="298" r:id="rId18"/>
    <p:sldId id="296" r:id="rId19"/>
    <p:sldId id="299" r:id="rId20"/>
    <p:sldId id="300" r:id="rId21"/>
    <p:sldId id="307" r:id="rId22"/>
    <p:sldId id="303" r:id="rId23"/>
    <p:sldId id="304" r:id="rId24"/>
    <p:sldId id="305" r:id="rId25"/>
    <p:sldId id="308" r:id="rId26"/>
    <p:sldId id="310" r:id="rId27"/>
    <p:sldId id="311" r:id="rId28"/>
    <p:sldId id="309" r:id="rId29"/>
    <p:sldId id="327" r:id="rId30"/>
    <p:sldId id="312" r:id="rId31"/>
  </p:sldIdLst>
  <p:sldSz cx="9144000" cy="5143500" type="screen16x9"/>
  <p:notesSz cx="6858000" cy="9144000"/>
  <p:embeddedFontLst>
    <p:embeddedFont>
      <p:font typeface="Calisto MT" panose="02040603050505030304" pitchFamily="18" charset="77"/>
      <p:regular r:id="rId33"/>
      <p:bold r:id="rId34"/>
      <p:italic r:id="rId35"/>
      <p:boldItalic r:id="rId36"/>
    </p:embeddedFont>
    <p:embeddedFont>
      <p:font typeface="Tinos" panose="02020603050405020304"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05B024-BF1A-4809-B3CE-6C05331695DE}">
  <a:tblStyle styleId="{6005B024-BF1A-4809-B3CE-6C05331695D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74E931-C3F3-43B3-8207-C72E7EAE372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9"/>
  </p:normalViewPr>
  <p:slideViewPr>
    <p:cSldViewPr snapToGrid="0" snapToObjects="1">
      <p:cViewPr varScale="1">
        <p:scale>
          <a:sx n="142" d="100"/>
          <a:sy n="142" d="100"/>
        </p:scale>
        <p:origin x="7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21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4557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07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93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47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63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10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80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65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88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14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59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3449925" y="-39825"/>
            <a:ext cx="2244000" cy="13974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087183" y="290068"/>
            <a:ext cx="970187" cy="737616"/>
            <a:chOff x="519000" y="238125"/>
            <a:chExt cx="6582000" cy="5238750"/>
          </a:xfrm>
        </p:grpSpPr>
        <p:sp>
          <p:nvSpPr>
            <p:cNvPr id="13" name="Google Shape;13;p2"/>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
        <p:cNvGrpSpPr/>
        <p:nvPr/>
      </p:nvGrpSpPr>
      <p:grpSpPr>
        <a:xfrm>
          <a:off x="0" y="0"/>
          <a:ext cx="0" cy="0"/>
          <a:chOff x="0" y="0"/>
          <a:chExt cx="0" cy="0"/>
        </a:xfrm>
      </p:grpSpPr>
      <p:sp>
        <p:nvSpPr>
          <p:cNvPr id="20" name="Google Shape;20;p3"/>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ctrTitle"/>
          </p:nvPr>
        </p:nvSpPr>
        <p:spPr>
          <a:xfrm>
            <a:off x="1461450" y="1811950"/>
            <a:ext cx="6221100" cy="11598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3200"/>
              <a:buNone/>
              <a:defRPr sz="3200">
                <a:solidFill>
                  <a:schemeClr val="dk1"/>
                </a:solidFill>
              </a:defRPr>
            </a:lvl1pPr>
            <a:lvl2pPr lvl="1" algn="ctr" rtl="0">
              <a:spcBef>
                <a:spcPts val="0"/>
              </a:spcBef>
              <a:spcAft>
                <a:spcPts val="0"/>
              </a:spcAft>
              <a:buClr>
                <a:schemeClr val="dk1"/>
              </a:buClr>
              <a:buSzPts val="3200"/>
              <a:buNone/>
              <a:defRPr sz="3200">
                <a:solidFill>
                  <a:schemeClr val="dk1"/>
                </a:solidFill>
              </a:defRPr>
            </a:lvl2pPr>
            <a:lvl3pPr lvl="2" algn="ctr" rtl="0">
              <a:spcBef>
                <a:spcPts val="0"/>
              </a:spcBef>
              <a:spcAft>
                <a:spcPts val="0"/>
              </a:spcAft>
              <a:buClr>
                <a:schemeClr val="dk1"/>
              </a:buClr>
              <a:buSzPts val="3200"/>
              <a:buNone/>
              <a:defRPr sz="3200">
                <a:solidFill>
                  <a:schemeClr val="dk1"/>
                </a:solidFill>
              </a:defRPr>
            </a:lvl3pPr>
            <a:lvl4pPr lvl="3" algn="ctr" rtl="0">
              <a:spcBef>
                <a:spcPts val="0"/>
              </a:spcBef>
              <a:spcAft>
                <a:spcPts val="0"/>
              </a:spcAft>
              <a:buClr>
                <a:schemeClr val="dk1"/>
              </a:buClr>
              <a:buSzPts val="3200"/>
              <a:buNone/>
              <a:defRPr sz="3200">
                <a:solidFill>
                  <a:schemeClr val="dk1"/>
                </a:solidFill>
              </a:defRPr>
            </a:lvl4pPr>
            <a:lvl5pPr lvl="4" algn="ctr" rtl="0">
              <a:spcBef>
                <a:spcPts val="0"/>
              </a:spcBef>
              <a:spcAft>
                <a:spcPts val="0"/>
              </a:spcAft>
              <a:buClr>
                <a:schemeClr val="dk1"/>
              </a:buClr>
              <a:buSzPts val="3200"/>
              <a:buNone/>
              <a:defRPr sz="3200">
                <a:solidFill>
                  <a:schemeClr val="dk1"/>
                </a:solidFill>
              </a:defRPr>
            </a:lvl5pPr>
            <a:lvl6pPr lvl="5" algn="ctr" rtl="0">
              <a:spcBef>
                <a:spcPts val="0"/>
              </a:spcBef>
              <a:spcAft>
                <a:spcPts val="0"/>
              </a:spcAft>
              <a:buClr>
                <a:schemeClr val="dk1"/>
              </a:buClr>
              <a:buSzPts val="3200"/>
              <a:buNone/>
              <a:defRPr sz="3200">
                <a:solidFill>
                  <a:schemeClr val="dk1"/>
                </a:solidFill>
              </a:defRPr>
            </a:lvl6pPr>
            <a:lvl7pPr lvl="6" algn="ctr" rtl="0">
              <a:spcBef>
                <a:spcPts val="0"/>
              </a:spcBef>
              <a:spcAft>
                <a:spcPts val="0"/>
              </a:spcAft>
              <a:buClr>
                <a:schemeClr val="dk1"/>
              </a:buClr>
              <a:buSzPts val="3200"/>
              <a:buNone/>
              <a:defRPr sz="3200">
                <a:solidFill>
                  <a:schemeClr val="dk1"/>
                </a:solidFill>
              </a:defRPr>
            </a:lvl7pPr>
            <a:lvl8pPr lvl="7" algn="ctr" rtl="0">
              <a:spcBef>
                <a:spcPts val="0"/>
              </a:spcBef>
              <a:spcAft>
                <a:spcPts val="0"/>
              </a:spcAft>
              <a:buClr>
                <a:schemeClr val="dk1"/>
              </a:buClr>
              <a:buSzPts val="3200"/>
              <a:buNone/>
              <a:defRPr sz="3200">
                <a:solidFill>
                  <a:schemeClr val="dk1"/>
                </a:solidFill>
              </a:defRPr>
            </a:lvl8pPr>
            <a:lvl9pPr lvl="8" algn="ctr" rtl="0">
              <a:spcBef>
                <a:spcPts val="0"/>
              </a:spcBef>
              <a:spcAft>
                <a:spcPts val="0"/>
              </a:spcAft>
              <a:buClr>
                <a:schemeClr val="dk1"/>
              </a:buClr>
              <a:buSzPts val="3200"/>
              <a:buNone/>
              <a:defRPr sz="3200">
                <a:solidFill>
                  <a:schemeClr val="dk1"/>
                </a:solidFill>
              </a:defRPr>
            </a:lvl9pPr>
          </a:lstStyle>
          <a:p>
            <a:endParaRPr/>
          </a:p>
        </p:txBody>
      </p:sp>
      <p:sp>
        <p:nvSpPr>
          <p:cNvPr id="22" name="Google Shape;22;p3"/>
          <p:cNvSpPr txBox="1">
            <a:spLocks noGrp="1"/>
          </p:cNvSpPr>
          <p:nvPr>
            <p:ph type="subTitle" idx="1"/>
          </p:nvPr>
        </p:nvSpPr>
        <p:spPr>
          <a:xfrm>
            <a:off x="1461450" y="3068654"/>
            <a:ext cx="6221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23" name="Google Shape;23;p3"/>
          <p:cNvSpPr/>
          <p:nvPr/>
        </p:nvSpPr>
        <p:spPr>
          <a:xfrm rot="-5400000">
            <a:off x="34411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5"/>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33" name="Google Shape;33;p5"/>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5"/>
          <p:cNvGrpSpPr/>
          <p:nvPr/>
        </p:nvGrpSpPr>
        <p:grpSpPr>
          <a:xfrm>
            <a:off x="515476" y="363010"/>
            <a:ext cx="706249" cy="536972"/>
            <a:chOff x="519000" y="238125"/>
            <a:chExt cx="6582000" cy="5238750"/>
          </a:xfrm>
        </p:grpSpPr>
        <p:sp>
          <p:nvSpPr>
            <p:cNvPr id="35" name="Google Shape;35;p5"/>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1" name="Google Shape;41;p5"/>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42" name="Google Shape;42;p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9"/>
          <p:cNvSpPr/>
          <p:nvPr/>
        </p:nvSpPr>
        <p:spPr>
          <a:xfrm>
            <a:off x="359700" y="359700"/>
            <a:ext cx="84246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txBox="1">
            <a:spLocks noGrp="1"/>
          </p:cNvSpPr>
          <p:nvPr>
            <p:ph type="body" idx="1"/>
          </p:nvPr>
        </p:nvSpPr>
        <p:spPr>
          <a:xfrm>
            <a:off x="457200" y="4352375"/>
            <a:ext cx="8229600" cy="359700"/>
          </a:xfrm>
          <a:prstGeom prst="rect">
            <a:avLst/>
          </a:prstGeom>
        </p:spPr>
        <p:txBody>
          <a:bodyPr spcFirstLastPara="1" wrap="square" lIns="0" tIns="0" rIns="0" bIns="0" anchor="ctr" anchorCtr="0">
            <a:noAutofit/>
          </a:bodyPr>
          <a:lstStyle>
            <a:lvl1pPr marL="457200" lvl="0" indent="-228600" algn="ctr">
              <a:spcBef>
                <a:spcPts val="360"/>
              </a:spcBef>
              <a:spcAft>
                <a:spcPts val="0"/>
              </a:spcAft>
              <a:buSzPts val="1200"/>
              <a:buNone/>
              <a:defRPr sz="1200" i="1"/>
            </a:lvl1pPr>
          </a:lstStyle>
          <a:p>
            <a:endParaRPr/>
          </a:p>
        </p:txBody>
      </p:sp>
      <p:sp>
        <p:nvSpPr>
          <p:cNvPr id="87" name="Google Shape;87;p9"/>
          <p:cNvSpPr/>
          <p:nvPr/>
        </p:nvSpPr>
        <p:spPr>
          <a:xfrm rot="-5400000">
            <a:off x="3934600" y="-555"/>
            <a:ext cx="1274700" cy="7647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9"/>
          <p:cNvGrpSpPr/>
          <p:nvPr/>
        </p:nvGrpSpPr>
        <p:grpSpPr>
          <a:xfrm>
            <a:off x="4306578" y="179988"/>
            <a:ext cx="530509" cy="403908"/>
            <a:chOff x="519000" y="238125"/>
            <a:chExt cx="6582000" cy="5238750"/>
          </a:xfrm>
        </p:grpSpPr>
        <p:sp>
          <p:nvSpPr>
            <p:cNvPr id="89" name="Google Shape;89;p9"/>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4" name="Google Shape;94;p9"/>
          <p:cNvCxnSpPr/>
          <p:nvPr/>
        </p:nvCxnSpPr>
        <p:spPr>
          <a:xfrm>
            <a:off x="766650" y="4352375"/>
            <a:ext cx="7610700" cy="0"/>
          </a:xfrm>
          <a:prstGeom prst="straightConnector1">
            <a:avLst/>
          </a:prstGeom>
          <a:noFill/>
          <a:ln w="9525" cap="flat" cmpd="sng">
            <a:solidFill>
              <a:srgbClr val="E2D7D0"/>
            </a:solidFill>
            <a:prstDash val="solid"/>
            <a:round/>
            <a:headEnd type="none" w="med" len="med"/>
            <a:tailEnd type="none" w="med" len="med"/>
          </a:ln>
        </p:spPr>
      </p:cxnSp>
      <p:sp>
        <p:nvSpPr>
          <p:cNvPr id="95" name="Google Shape;95;p9"/>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rtl="0">
              <a:buNone/>
              <a:defRPr>
                <a:solidFill>
                  <a:srgbClr val="AD0B2D"/>
                </a:solidFill>
              </a:defRPr>
            </a:lvl1pPr>
            <a:lvl2pPr lvl="1" rtl="0">
              <a:buNone/>
              <a:defRPr>
                <a:solidFill>
                  <a:srgbClr val="AD0B2D"/>
                </a:solidFill>
              </a:defRPr>
            </a:lvl2pPr>
            <a:lvl3pPr lvl="2" rtl="0">
              <a:buNone/>
              <a:defRPr>
                <a:solidFill>
                  <a:srgbClr val="AD0B2D"/>
                </a:solidFill>
              </a:defRPr>
            </a:lvl3pPr>
            <a:lvl4pPr lvl="3" rtl="0">
              <a:buNone/>
              <a:defRPr>
                <a:solidFill>
                  <a:srgbClr val="AD0B2D"/>
                </a:solidFill>
              </a:defRPr>
            </a:lvl4pPr>
            <a:lvl5pPr lvl="4" rtl="0">
              <a:buNone/>
              <a:defRPr>
                <a:solidFill>
                  <a:srgbClr val="AD0B2D"/>
                </a:solidFill>
              </a:defRPr>
            </a:lvl5pPr>
            <a:lvl6pPr lvl="5" rtl="0">
              <a:buNone/>
              <a:defRPr>
                <a:solidFill>
                  <a:srgbClr val="AD0B2D"/>
                </a:solidFill>
              </a:defRPr>
            </a:lvl6pPr>
            <a:lvl7pPr lvl="6" rtl="0">
              <a:buNone/>
              <a:defRPr>
                <a:solidFill>
                  <a:srgbClr val="AD0B2D"/>
                </a:solidFill>
              </a:defRPr>
            </a:lvl7pPr>
            <a:lvl8pPr lvl="7" rtl="0">
              <a:buNone/>
              <a:defRPr>
                <a:solidFill>
                  <a:srgbClr val="AD0B2D"/>
                </a:solidFill>
              </a:defRPr>
            </a:lvl8pPr>
            <a:lvl9pPr lvl="8" rtl="0">
              <a:buNone/>
              <a:defRPr>
                <a:solidFill>
                  <a:srgbClr val="AD0B2D"/>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0"/>
          <p:cNvSpPr/>
          <p:nvPr/>
        </p:nvSpPr>
        <p:spPr>
          <a:xfrm>
            <a:off x="359700" y="359700"/>
            <a:ext cx="84246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a:buNone/>
              <a:defRPr>
                <a:solidFill>
                  <a:srgbClr val="AD0B2D"/>
                </a:solidFill>
              </a:defRPr>
            </a:lvl1pPr>
            <a:lvl2pPr lvl="1">
              <a:buNone/>
              <a:defRPr>
                <a:solidFill>
                  <a:srgbClr val="AD0B2D"/>
                </a:solidFill>
              </a:defRPr>
            </a:lvl2pPr>
            <a:lvl3pPr lvl="2">
              <a:buNone/>
              <a:defRPr>
                <a:solidFill>
                  <a:srgbClr val="AD0B2D"/>
                </a:solidFill>
              </a:defRPr>
            </a:lvl3pPr>
            <a:lvl4pPr lvl="3">
              <a:buNone/>
              <a:defRPr>
                <a:solidFill>
                  <a:srgbClr val="AD0B2D"/>
                </a:solidFill>
              </a:defRPr>
            </a:lvl4pPr>
            <a:lvl5pPr lvl="4">
              <a:buNone/>
              <a:defRPr>
                <a:solidFill>
                  <a:srgbClr val="AD0B2D"/>
                </a:solidFill>
              </a:defRPr>
            </a:lvl5pPr>
            <a:lvl6pPr lvl="5">
              <a:buNone/>
              <a:defRPr>
                <a:solidFill>
                  <a:srgbClr val="AD0B2D"/>
                </a:solidFill>
              </a:defRPr>
            </a:lvl6pPr>
            <a:lvl7pPr lvl="6">
              <a:buNone/>
              <a:defRPr>
                <a:solidFill>
                  <a:srgbClr val="AD0B2D"/>
                </a:solidFill>
              </a:defRPr>
            </a:lvl7pPr>
            <a:lvl8pPr lvl="7">
              <a:buNone/>
              <a:defRPr>
                <a:solidFill>
                  <a:srgbClr val="AD0B2D"/>
                </a:solidFill>
              </a:defRPr>
            </a:lvl8pPr>
            <a:lvl9pPr lvl="8">
              <a:buNone/>
              <a:defRPr>
                <a:solidFill>
                  <a:srgbClr val="AD0B2D"/>
                </a:solidFill>
              </a:defRPr>
            </a:lvl9pPr>
          </a:lstStyle>
          <a:p>
            <a:pPr marL="0" lvl="0" indent="0" algn="ctr" rtl="0">
              <a:spcBef>
                <a:spcPts val="0"/>
              </a:spcBef>
              <a:spcAft>
                <a:spcPts val="0"/>
              </a:spcAft>
              <a:buNone/>
            </a:pPr>
            <a:fld id="{00000000-1234-1234-1234-123412341234}" type="slidenum">
              <a:rPr lang="en"/>
              <a:t>‹N›</a:t>
            </a:fld>
            <a:endParaRPr/>
          </a:p>
        </p:txBody>
      </p:sp>
      <p:sp>
        <p:nvSpPr>
          <p:cNvPr id="99" name="Google Shape;99;p10"/>
          <p:cNvSpPr/>
          <p:nvPr/>
        </p:nvSpPr>
        <p:spPr>
          <a:xfrm rot="-5400000">
            <a:off x="3934600" y="-555"/>
            <a:ext cx="1274700" cy="7647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0"/>
          <p:cNvGrpSpPr/>
          <p:nvPr/>
        </p:nvGrpSpPr>
        <p:grpSpPr>
          <a:xfrm>
            <a:off x="4306578" y="179988"/>
            <a:ext cx="530509" cy="403908"/>
            <a:chOff x="519000" y="238125"/>
            <a:chExt cx="6582000" cy="5238750"/>
          </a:xfrm>
        </p:grpSpPr>
        <p:sp>
          <p:nvSpPr>
            <p:cNvPr id="101" name="Google Shape;101;p10"/>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BLANK_2">
    <p:spTree>
      <p:nvGrpSpPr>
        <p:cNvPr id="1" name="Shape 106"/>
        <p:cNvGrpSpPr/>
        <p:nvPr/>
      </p:nvGrpSpPr>
      <p:grpSpPr>
        <a:xfrm>
          <a:off x="0" y="0"/>
          <a:ext cx="0" cy="0"/>
          <a:chOff x="0" y="0"/>
          <a:chExt cx="0" cy="0"/>
        </a:xfrm>
      </p:grpSpPr>
      <p:sp>
        <p:nvSpPr>
          <p:cNvPr id="107" name="Google Shape;107;p11"/>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rtl="0">
              <a:buNone/>
              <a:defRPr>
                <a:solidFill>
                  <a:srgbClr val="AD0B2D"/>
                </a:solidFill>
              </a:defRPr>
            </a:lvl1pPr>
            <a:lvl2pPr lvl="1" rtl="0">
              <a:buNone/>
              <a:defRPr>
                <a:solidFill>
                  <a:srgbClr val="AD0B2D"/>
                </a:solidFill>
              </a:defRPr>
            </a:lvl2pPr>
            <a:lvl3pPr lvl="2" rtl="0">
              <a:buNone/>
              <a:defRPr>
                <a:solidFill>
                  <a:srgbClr val="AD0B2D"/>
                </a:solidFill>
              </a:defRPr>
            </a:lvl3pPr>
            <a:lvl4pPr lvl="3" rtl="0">
              <a:buNone/>
              <a:defRPr>
                <a:solidFill>
                  <a:srgbClr val="AD0B2D"/>
                </a:solidFill>
              </a:defRPr>
            </a:lvl4pPr>
            <a:lvl5pPr lvl="4" rtl="0">
              <a:buNone/>
              <a:defRPr>
                <a:solidFill>
                  <a:srgbClr val="AD0B2D"/>
                </a:solidFill>
              </a:defRPr>
            </a:lvl5pPr>
            <a:lvl6pPr lvl="5" rtl="0">
              <a:buNone/>
              <a:defRPr>
                <a:solidFill>
                  <a:srgbClr val="AD0B2D"/>
                </a:solidFill>
              </a:defRPr>
            </a:lvl6pPr>
            <a:lvl7pPr lvl="6" rtl="0">
              <a:buNone/>
              <a:defRPr>
                <a:solidFill>
                  <a:srgbClr val="AD0B2D"/>
                </a:solidFill>
              </a:defRPr>
            </a:lvl7pPr>
            <a:lvl8pPr lvl="7" rtl="0">
              <a:buNone/>
              <a:defRPr>
                <a:solidFill>
                  <a:srgbClr val="AD0B2D"/>
                </a:solidFill>
              </a:defRPr>
            </a:lvl8pPr>
            <a:lvl9pPr lvl="8" rtl="0">
              <a:buNone/>
              <a:defRPr>
                <a:solidFill>
                  <a:srgbClr val="AD0B2D"/>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96700" y="669775"/>
            <a:ext cx="6687600" cy="39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1pPr>
            <a:lvl2pPr lvl="1">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2pPr>
            <a:lvl3pPr lvl="2">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3pPr>
            <a:lvl4pPr lvl="3">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4pPr>
            <a:lvl5pPr lvl="4">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5pPr>
            <a:lvl6pPr lvl="5">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6pPr>
            <a:lvl7pPr lvl="6">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7pPr>
            <a:lvl8pPr lvl="7">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8pPr>
            <a:lvl9pPr lvl="8">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9pPr>
          </a:lstStyle>
          <a:p>
            <a:endParaRPr/>
          </a:p>
        </p:txBody>
      </p:sp>
      <p:sp>
        <p:nvSpPr>
          <p:cNvPr id="7" name="Google Shape;7;p1"/>
          <p:cNvSpPr txBox="1">
            <a:spLocks noGrp="1"/>
          </p:cNvSpPr>
          <p:nvPr>
            <p:ph type="body" idx="1"/>
          </p:nvPr>
        </p:nvSpPr>
        <p:spPr>
          <a:xfrm>
            <a:off x="2096700" y="1173950"/>
            <a:ext cx="6687600" cy="3249900"/>
          </a:xfrm>
          <a:prstGeom prst="rect">
            <a:avLst/>
          </a:prstGeom>
          <a:noFill/>
          <a:ln>
            <a:noFill/>
          </a:ln>
        </p:spPr>
        <p:txBody>
          <a:bodyPr spcFirstLastPara="1" wrap="square" lIns="0" tIns="0" rIns="0" bIns="0" anchor="t" anchorCtr="0">
            <a:noAutofit/>
          </a:bodyPr>
          <a:lstStyle>
            <a:lvl1pPr marL="457200" lvl="0" indent="-393700">
              <a:spcBef>
                <a:spcPts val="600"/>
              </a:spcBef>
              <a:spcAft>
                <a:spcPts val="0"/>
              </a:spcAft>
              <a:buClr>
                <a:schemeClr val="accent6"/>
              </a:buClr>
              <a:buSzPts val="2600"/>
              <a:buFont typeface="Tinos"/>
              <a:buChar char="◈"/>
              <a:defRPr sz="2600">
                <a:solidFill>
                  <a:schemeClr val="dk1"/>
                </a:solidFill>
                <a:latin typeface="Tinos"/>
                <a:ea typeface="Tinos"/>
                <a:cs typeface="Tinos"/>
                <a:sym typeface="Tinos"/>
              </a:defRPr>
            </a:lvl1pPr>
            <a:lvl2pPr marL="914400" lvl="1"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2pPr>
            <a:lvl3pPr marL="1371600" lvl="2"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3pPr>
            <a:lvl4pPr marL="1828800" lvl="3"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4pPr>
            <a:lvl5pPr marL="2286000" lvl="4"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5pPr>
            <a:lvl6pPr marL="2743200" lvl="5"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6pPr>
            <a:lvl7pPr marL="3200400" lvl="6"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7pPr>
            <a:lvl8pPr marL="3657600" lvl="7"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8pPr>
            <a:lvl9pPr marL="4114800" lvl="8"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359692" y="1023975"/>
            <a:ext cx="1017600" cy="3936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Tinos"/>
                <a:ea typeface="Tinos"/>
                <a:cs typeface="Tinos"/>
                <a:sym typeface="Tinos"/>
              </a:defRPr>
            </a:lvl1pPr>
            <a:lvl2pPr lvl="1" algn="ctr">
              <a:buNone/>
              <a:defRPr sz="1300">
                <a:solidFill>
                  <a:schemeClr val="lt1"/>
                </a:solidFill>
                <a:latin typeface="Tinos"/>
                <a:ea typeface="Tinos"/>
                <a:cs typeface="Tinos"/>
                <a:sym typeface="Tinos"/>
              </a:defRPr>
            </a:lvl2pPr>
            <a:lvl3pPr lvl="2" algn="ctr">
              <a:buNone/>
              <a:defRPr sz="1300">
                <a:solidFill>
                  <a:schemeClr val="lt1"/>
                </a:solidFill>
                <a:latin typeface="Tinos"/>
                <a:ea typeface="Tinos"/>
                <a:cs typeface="Tinos"/>
                <a:sym typeface="Tinos"/>
              </a:defRPr>
            </a:lvl3pPr>
            <a:lvl4pPr lvl="3" algn="ctr">
              <a:buNone/>
              <a:defRPr sz="1300">
                <a:solidFill>
                  <a:schemeClr val="lt1"/>
                </a:solidFill>
                <a:latin typeface="Tinos"/>
                <a:ea typeface="Tinos"/>
                <a:cs typeface="Tinos"/>
                <a:sym typeface="Tinos"/>
              </a:defRPr>
            </a:lvl4pPr>
            <a:lvl5pPr lvl="4" algn="ctr">
              <a:buNone/>
              <a:defRPr sz="1300">
                <a:solidFill>
                  <a:schemeClr val="lt1"/>
                </a:solidFill>
                <a:latin typeface="Tinos"/>
                <a:ea typeface="Tinos"/>
                <a:cs typeface="Tinos"/>
                <a:sym typeface="Tinos"/>
              </a:defRPr>
            </a:lvl5pPr>
            <a:lvl6pPr lvl="5" algn="ctr">
              <a:buNone/>
              <a:defRPr sz="1300">
                <a:solidFill>
                  <a:schemeClr val="lt1"/>
                </a:solidFill>
                <a:latin typeface="Tinos"/>
                <a:ea typeface="Tinos"/>
                <a:cs typeface="Tinos"/>
                <a:sym typeface="Tinos"/>
              </a:defRPr>
            </a:lvl6pPr>
            <a:lvl7pPr lvl="6" algn="ctr">
              <a:buNone/>
              <a:defRPr sz="1300">
                <a:solidFill>
                  <a:schemeClr val="lt1"/>
                </a:solidFill>
                <a:latin typeface="Tinos"/>
                <a:ea typeface="Tinos"/>
                <a:cs typeface="Tinos"/>
                <a:sym typeface="Tinos"/>
              </a:defRPr>
            </a:lvl7pPr>
            <a:lvl8pPr lvl="7" algn="ctr">
              <a:buNone/>
              <a:defRPr sz="1300">
                <a:solidFill>
                  <a:schemeClr val="lt1"/>
                </a:solidFill>
                <a:latin typeface="Tinos"/>
                <a:ea typeface="Tinos"/>
                <a:cs typeface="Tinos"/>
                <a:sym typeface="Tinos"/>
              </a:defRPr>
            </a:lvl8pPr>
            <a:lvl9pPr lvl="8" algn="ctr">
              <a:buNone/>
              <a:defRPr sz="1300">
                <a:solidFill>
                  <a:schemeClr val="lt1"/>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ebp"/><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webp"/><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t-IT" dirty="0"/>
              <a:t>INCOTERMS®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10</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990591"/>
            <a:ext cx="8229600" cy="2769989"/>
          </a:xfrm>
          <a:prstGeom prst="rect">
            <a:avLst/>
          </a:prstGeom>
          <a:noFill/>
        </p:spPr>
        <p:txBody>
          <a:bodyPr wrap="square" numCol="1" rtlCol="0">
            <a:spAutoFit/>
          </a:bodyPr>
          <a:lstStyle/>
          <a:p>
            <a:pPr marL="285750" indent="-285750" algn="ctr">
              <a:buFont typeface="Arial" panose="020B0604020202020204" pitchFamily="34" charset="0"/>
              <a:buChar char="•"/>
            </a:pPr>
            <a:r>
              <a:rPr lang="en-US" sz="2200" b="1" dirty="0">
                <a:latin typeface="Sana" pitchFamily="2" charset="-78"/>
                <a:ea typeface="Times New Roman" panose="02020603050405020304" pitchFamily="18" charset="0"/>
                <a:cs typeface="Sana" pitchFamily="2" charset="-78"/>
              </a:rPr>
              <a:t>Warranties </a:t>
            </a:r>
          </a:p>
          <a:p>
            <a:pPr marL="285750" indent="-285750" algn="ctr">
              <a:buFont typeface="Arial" panose="020B0604020202020204" pitchFamily="34" charset="0"/>
              <a:buChar char="•"/>
            </a:pPr>
            <a:endParaRPr lang="en-US" sz="2000" b="1" dirty="0">
              <a:latin typeface="Sana" pitchFamily="2" charset="-78"/>
              <a:ea typeface="Times New Roman" panose="02020603050405020304" pitchFamily="18" charset="0"/>
              <a:cs typeface="Sana" pitchFamily="2" charset="-78"/>
            </a:endParaRPr>
          </a:p>
          <a:p>
            <a:pPr marL="285750" indent="-285750" algn="just">
              <a:buFont typeface="Arial" panose="020B0604020202020204" pitchFamily="34" charset="0"/>
              <a:buChar char="•"/>
            </a:pPr>
            <a:r>
              <a:rPr lang="en-US" sz="2200" dirty="0">
                <a:latin typeface="Sana" pitchFamily="2" charset="-78"/>
                <a:ea typeface="Times New Roman" panose="02020603050405020304" pitchFamily="18" charset="0"/>
                <a:cs typeface="Sana" pitchFamily="2" charset="-78"/>
              </a:rPr>
              <a:t>A warranty is a legally enforceable guarantee assuring a buyer that the goods or services provided </a:t>
            </a:r>
            <a:r>
              <a:rPr lang="en-US" sz="2200" b="1" dirty="0">
                <a:latin typeface="Sana" pitchFamily="2" charset="-78"/>
                <a:ea typeface="Times New Roman" panose="02020603050405020304" pitchFamily="18" charset="0"/>
                <a:cs typeface="Sana" pitchFamily="2" charset="-78"/>
              </a:rPr>
              <a:t>will meet the expected level of reliability and quality</a:t>
            </a:r>
            <a:r>
              <a:rPr lang="en-US" sz="2200" dirty="0">
                <a:latin typeface="Sana" pitchFamily="2" charset="-78"/>
                <a:ea typeface="Times New Roman" panose="02020603050405020304" pitchFamily="18" charset="0"/>
                <a:cs typeface="Sana" pitchFamily="2" charset="-78"/>
              </a:rPr>
              <a:t>. </a:t>
            </a:r>
          </a:p>
          <a:p>
            <a:pPr marL="285750" indent="-285750" algn="just">
              <a:buFont typeface="Arial" panose="020B0604020202020204" pitchFamily="34" charset="0"/>
              <a:buChar char="•"/>
            </a:pPr>
            <a:endParaRPr lang="en-US" sz="2200" b="1" dirty="0">
              <a:effectLst/>
              <a:latin typeface="Sana" pitchFamily="2" charset="-78"/>
              <a:ea typeface="Times New Roman" panose="02020603050405020304" pitchFamily="18" charset="0"/>
              <a:cs typeface="Sana" pitchFamily="2" charset="-78"/>
            </a:endParaRPr>
          </a:p>
          <a:p>
            <a:pPr marL="285750" indent="-285750" algn="just">
              <a:buFont typeface="Arial" panose="020B0604020202020204" pitchFamily="34" charset="0"/>
              <a:buChar char="•"/>
            </a:pPr>
            <a:r>
              <a:rPr lang="en-US" sz="2200" dirty="0">
                <a:latin typeface="Sana" pitchFamily="2" charset="-78"/>
                <a:ea typeface="Times New Roman" panose="02020603050405020304" pitchFamily="18" charset="0"/>
                <a:cs typeface="Sana" pitchFamily="2" charset="-78"/>
              </a:rPr>
              <a:t>Usually the contract set out remedies and the rights of the buyer in case of defects</a:t>
            </a:r>
            <a:endParaRPr lang="en-US" sz="2200"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11790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11</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990591"/>
            <a:ext cx="8229600" cy="3877985"/>
          </a:xfrm>
          <a:prstGeom prst="rect">
            <a:avLst/>
          </a:prstGeom>
          <a:noFill/>
        </p:spPr>
        <p:txBody>
          <a:bodyPr wrap="square" numCol="1" rtlCol="0">
            <a:spAutoFit/>
          </a:bodyPr>
          <a:lstStyle/>
          <a:p>
            <a:pPr marL="285750" indent="-285750" algn="ctr">
              <a:buFont typeface="Arial" panose="020B0604020202020204" pitchFamily="34" charset="0"/>
              <a:buChar char="•"/>
            </a:pPr>
            <a:r>
              <a:rPr lang="en-US" sz="2000" b="1" dirty="0">
                <a:latin typeface="Sana" pitchFamily="2" charset="-78"/>
                <a:ea typeface="Times New Roman" panose="02020603050405020304" pitchFamily="18" charset="0"/>
                <a:cs typeface="Sana" pitchFamily="2" charset="-78"/>
              </a:rPr>
              <a:t>Miscellaneous Provisions </a:t>
            </a:r>
            <a:endParaRPr lang="en-US" sz="2000" b="1" dirty="0">
              <a:effectLst/>
              <a:latin typeface="Sana" pitchFamily="2" charset="-78"/>
              <a:ea typeface="Times New Roman" panose="02020603050405020304" pitchFamily="18" charset="0"/>
              <a:cs typeface="Sana" pitchFamily="2" charset="-78"/>
            </a:endParaRPr>
          </a:p>
          <a:p>
            <a:pPr marL="285750" indent="-285750" algn="just">
              <a:buFont typeface="Arial" panose="020B0604020202020204" pitchFamily="34" charset="0"/>
              <a:buChar char="•"/>
            </a:pPr>
            <a:r>
              <a:rPr lang="en-US" sz="2000" dirty="0">
                <a:latin typeface="Sana" pitchFamily="2" charset="-78"/>
                <a:ea typeface="Times New Roman" panose="02020603050405020304" pitchFamily="18" charset="0"/>
                <a:cs typeface="Sana" pitchFamily="2" charset="-78"/>
              </a:rPr>
              <a:t>Depending on the goods or services you're providing, you can include these additional provisions in your sales agreement: </a:t>
            </a:r>
          </a:p>
          <a:p>
            <a:pPr lvl="7" algn="just"/>
            <a:r>
              <a:rPr lang="en-US" sz="2000" b="1"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Governing Law</a:t>
            </a:r>
            <a:r>
              <a:rPr lang="en-US" sz="1800" dirty="0">
                <a:latin typeface="Sana" pitchFamily="2" charset="-78"/>
                <a:ea typeface="Times New Roman" panose="02020603050405020304" pitchFamily="18" charset="0"/>
                <a:cs typeface="Sana" pitchFamily="2" charset="-78"/>
              </a:rPr>
              <a:t>: Also known as choice of law, this outlines which state law is applicable for the interpretation and enforcement of the contract. </a:t>
            </a:r>
          </a:p>
          <a:p>
            <a:pPr marL="342900" lvl="7" indent="-342900" algn="just">
              <a:buFont typeface="Wingdings" pitchFamily="2" charset="2"/>
              <a:buChar char="ü"/>
            </a:pPr>
            <a:endParaRPr lang="en-US" sz="1800" dirty="0">
              <a:latin typeface="Sana" pitchFamily="2" charset="-78"/>
              <a:ea typeface="Times New Roman" panose="02020603050405020304" pitchFamily="18" charset="0"/>
              <a:cs typeface="Sana" pitchFamily="2" charset="-78"/>
            </a:endParaRPr>
          </a:p>
          <a:p>
            <a:pPr lvl="7" algn="just"/>
            <a:r>
              <a:rPr lang="en-US" sz="1800"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Severability</a:t>
            </a:r>
            <a:r>
              <a:rPr lang="en-US" sz="1800" dirty="0">
                <a:latin typeface="Sana" pitchFamily="2" charset="-78"/>
                <a:ea typeface="Times New Roman" panose="02020603050405020304" pitchFamily="18" charset="0"/>
                <a:cs typeface="Sana" pitchFamily="2" charset="-78"/>
              </a:rPr>
              <a:t>: This provision is made to ensure that all other provisions are still valid and enforceable even if part of the contract is unenforceable or invalid. </a:t>
            </a:r>
          </a:p>
          <a:p>
            <a:pPr marL="342900" lvl="7" indent="-342900" algn="just">
              <a:buFont typeface="Wingdings" pitchFamily="2" charset="2"/>
              <a:buChar char="ü"/>
            </a:pPr>
            <a:endParaRPr lang="en-US" sz="1800" dirty="0">
              <a:latin typeface="Sana" pitchFamily="2" charset="-78"/>
              <a:ea typeface="Times New Roman" panose="02020603050405020304" pitchFamily="18" charset="0"/>
              <a:cs typeface="Sana" pitchFamily="2" charset="-78"/>
            </a:endParaRPr>
          </a:p>
          <a:p>
            <a:pPr lvl="7" algn="just"/>
            <a:r>
              <a:rPr lang="en-US" sz="1800"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Confidentiality</a:t>
            </a:r>
            <a:r>
              <a:rPr lang="en-US" sz="1800" dirty="0">
                <a:latin typeface="Sana" pitchFamily="2" charset="-78"/>
                <a:ea typeface="Times New Roman" panose="02020603050405020304" pitchFamily="18" charset="0"/>
                <a:cs typeface="Sana" pitchFamily="2" charset="-78"/>
              </a:rPr>
              <a:t>: In transactions where confidential information is shared, this provision explicitly limits the distribution of these private details. </a:t>
            </a:r>
          </a:p>
          <a:p>
            <a:pPr lvl="7" algn="just"/>
            <a:endParaRPr lang="en-US" sz="2000" b="1" dirty="0">
              <a:latin typeface="Sana" pitchFamily="2" charset="-78"/>
              <a:ea typeface="Times New Roman" panose="02020603050405020304" pitchFamily="18" charset="0"/>
              <a:cs typeface="Sana" pitchFamily="2" charset="-78"/>
            </a:endParaRPr>
          </a:p>
          <a:p>
            <a:pPr marL="342900" lvl="7" indent="-342900" algn="just">
              <a:buFont typeface="Wingdings" pitchFamily="2" charset="2"/>
              <a:buChar char="ü"/>
            </a:pPr>
            <a:endParaRPr lang="en-US" sz="2000" b="1"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20098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12</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990591"/>
            <a:ext cx="8229600" cy="4093428"/>
          </a:xfrm>
          <a:prstGeom prst="rect">
            <a:avLst/>
          </a:prstGeom>
          <a:noFill/>
        </p:spPr>
        <p:txBody>
          <a:bodyPr wrap="square" numCol="1" rtlCol="0">
            <a:spAutoFit/>
          </a:bodyPr>
          <a:lstStyle/>
          <a:p>
            <a:pPr marL="285750" indent="-285750" algn="ctr">
              <a:buFont typeface="Arial" panose="020B0604020202020204" pitchFamily="34" charset="0"/>
              <a:buChar char="•"/>
            </a:pPr>
            <a:r>
              <a:rPr lang="en-US" sz="2000" b="1" dirty="0">
                <a:latin typeface="Sana" pitchFamily="2" charset="-78"/>
                <a:ea typeface="Times New Roman" panose="02020603050405020304" pitchFamily="18" charset="0"/>
                <a:cs typeface="Sana" pitchFamily="2" charset="-78"/>
              </a:rPr>
              <a:t>Miscellaneous Provisions </a:t>
            </a:r>
          </a:p>
          <a:p>
            <a:pPr lvl="7" algn="just"/>
            <a:endParaRPr lang="en-US" sz="2000" b="1" dirty="0">
              <a:latin typeface="Sana" pitchFamily="2" charset="-78"/>
              <a:ea typeface="Times New Roman" panose="02020603050405020304" pitchFamily="18" charset="0"/>
              <a:cs typeface="Sana" pitchFamily="2" charset="-78"/>
            </a:endParaRPr>
          </a:p>
          <a:p>
            <a:pPr lvl="7" algn="just"/>
            <a:r>
              <a:rPr lang="en-US" sz="2000" b="1"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Breach of Contract</a:t>
            </a:r>
            <a:r>
              <a:rPr lang="en-US" sz="1800" dirty="0">
                <a:latin typeface="Sana" pitchFamily="2" charset="-78"/>
                <a:ea typeface="Times New Roman" panose="02020603050405020304" pitchFamily="18" charset="0"/>
                <a:cs typeface="Sana" pitchFamily="2" charset="-78"/>
              </a:rPr>
              <a:t>: A breach of contract outlines what would happen if one party violates the contract, when a contract can be terminated, and any actions a party can take to recover their losses in the event of a breached contract. </a:t>
            </a:r>
          </a:p>
          <a:p>
            <a:pPr marL="342900" lvl="7" indent="-342900" algn="just">
              <a:buFont typeface="Wingdings" pitchFamily="2" charset="2"/>
              <a:buChar char="ü"/>
            </a:pPr>
            <a:endParaRPr lang="en-US" sz="1800" dirty="0">
              <a:latin typeface="Sana" pitchFamily="2" charset="-78"/>
              <a:ea typeface="Times New Roman" panose="02020603050405020304" pitchFamily="18" charset="0"/>
              <a:cs typeface="Sana" pitchFamily="2" charset="-78"/>
            </a:endParaRPr>
          </a:p>
          <a:p>
            <a:pPr lvl="7" algn="just"/>
            <a:r>
              <a:rPr lang="en-US" sz="1800"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Notices</a:t>
            </a:r>
            <a:r>
              <a:rPr lang="en-US" sz="1800" dirty="0">
                <a:latin typeface="Sana" pitchFamily="2" charset="-78"/>
                <a:ea typeface="Times New Roman" panose="02020603050405020304" pitchFamily="18" charset="0"/>
                <a:cs typeface="Sana" pitchFamily="2" charset="-78"/>
              </a:rPr>
              <a:t>: This section describes how all communication should take place. Aside from the mode of communication, it sometimes even outlines the days and times that communication should occur. </a:t>
            </a:r>
          </a:p>
          <a:p>
            <a:pPr marL="342900" lvl="7" indent="-342900" algn="just">
              <a:buFont typeface="Wingdings" pitchFamily="2" charset="2"/>
              <a:buChar char="ü"/>
            </a:pPr>
            <a:endParaRPr lang="en-US" sz="1800" dirty="0">
              <a:latin typeface="Sana" pitchFamily="2" charset="-78"/>
              <a:ea typeface="Times New Roman" panose="02020603050405020304" pitchFamily="18" charset="0"/>
              <a:cs typeface="Sana" pitchFamily="2" charset="-78"/>
            </a:endParaRPr>
          </a:p>
          <a:p>
            <a:pPr lvl="7" algn="just"/>
            <a:r>
              <a:rPr lang="en-US" sz="1800"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Amendments</a:t>
            </a:r>
            <a:r>
              <a:rPr lang="en-US" sz="1800" dirty="0">
                <a:latin typeface="Sana" pitchFamily="2" charset="-78"/>
                <a:ea typeface="Times New Roman" panose="02020603050405020304" pitchFamily="18" charset="0"/>
                <a:cs typeface="Sana" pitchFamily="2" charset="-78"/>
              </a:rPr>
              <a:t>: An amendments section addresses the steps that should be taken in the event that the contract's terms and provisions need to be formally altered. </a:t>
            </a:r>
            <a:endParaRPr lang="en-US" sz="1800" b="1" dirty="0">
              <a:latin typeface="Sana" pitchFamily="2" charset="-78"/>
              <a:ea typeface="Times New Roman" panose="02020603050405020304" pitchFamily="18" charset="0"/>
              <a:cs typeface="Sana" pitchFamily="2" charset="-78"/>
            </a:endParaRPr>
          </a:p>
          <a:p>
            <a:pPr marL="342900" lvl="7" indent="-342900" algn="just">
              <a:buFont typeface="Wingdings" pitchFamily="2" charset="2"/>
              <a:buChar char="ü"/>
            </a:pPr>
            <a:endParaRPr lang="en-US" sz="2000" b="1"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174288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linds(horizontal)">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1A8C02-6DD1-1242-8068-77119769EE4A}"/>
              </a:ext>
            </a:extLst>
          </p:cNvPr>
          <p:cNvSpPr>
            <a:spLocks noGrp="1"/>
          </p:cNvSpPr>
          <p:nvPr>
            <p:ph type="ctrTitle"/>
          </p:nvPr>
        </p:nvSpPr>
        <p:spPr/>
        <p:txBody>
          <a:bodyPr/>
          <a:lstStyle/>
          <a:p>
            <a:r>
              <a:rPr lang="it-IT" dirty="0"/>
              <a:t>INCOTERMS</a:t>
            </a:r>
          </a:p>
        </p:txBody>
      </p:sp>
      <p:sp>
        <p:nvSpPr>
          <p:cNvPr id="3" name="Sottotitolo 2">
            <a:extLst>
              <a:ext uri="{FF2B5EF4-FFF2-40B4-BE49-F238E27FC236}">
                <a16:creationId xmlns:a16="http://schemas.microsoft.com/office/drawing/2014/main" id="{02166BFE-C394-324A-97D9-454629E83082}"/>
              </a:ext>
            </a:extLst>
          </p:cNvPr>
          <p:cNvSpPr>
            <a:spLocks noGrp="1"/>
          </p:cNvSpPr>
          <p:nvPr>
            <p:ph type="subTitle" idx="1"/>
          </p:nvPr>
        </p:nvSpPr>
        <p:spPr/>
        <p:txBody>
          <a:bodyPr/>
          <a:lstStyle/>
          <a:p>
            <a:r>
              <a:rPr lang="it-IT" dirty="0"/>
              <a:t>WHAT ARE THEY FOR</a:t>
            </a:r>
          </a:p>
        </p:txBody>
      </p:sp>
    </p:spTree>
    <p:extLst>
      <p:ext uri="{BB962C8B-B14F-4D97-AF65-F5344CB8AC3E}">
        <p14:creationId xmlns:p14="http://schemas.microsoft.com/office/powerpoint/2010/main" val="222452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Introduction</a:t>
            </a:r>
            <a:endParaRPr dirty="0"/>
          </a:p>
        </p:txBody>
      </p:sp>
      <p:sp>
        <p:nvSpPr>
          <p:cNvPr id="166" name="Google Shape;166;p19"/>
          <p:cNvSpPr txBox="1">
            <a:spLocks noGrp="1"/>
          </p:cNvSpPr>
          <p:nvPr>
            <p:ph type="body" idx="1"/>
          </p:nvPr>
        </p:nvSpPr>
        <p:spPr>
          <a:xfrm>
            <a:off x="1884218" y="1173949"/>
            <a:ext cx="6900082" cy="3467323"/>
          </a:xfrm>
          <a:prstGeom prst="rect">
            <a:avLst/>
          </a:prstGeom>
        </p:spPr>
        <p:txBody>
          <a:bodyPr spcFirstLastPara="1" wrap="square" lIns="0" tIns="0" rIns="0" bIns="0" anchor="t" anchorCtr="0">
            <a:noAutofit/>
          </a:bodyPr>
          <a:lstStyle/>
          <a:p>
            <a:pPr marL="457200" lvl="0" indent="-393700" algn="just" rtl="0">
              <a:spcBef>
                <a:spcPts val="600"/>
              </a:spcBef>
              <a:spcAft>
                <a:spcPts val="0"/>
              </a:spcAft>
              <a:buSzPts val="2600"/>
              <a:buChar char="◈"/>
            </a:pPr>
            <a:r>
              <a:rPr lang="it-IT" sz="2000" dirty="0"/>
              <a:t>The </a:t>
            </a:r>
            <a:r>
              <a:rPr lang="it-IT" sz="2000" dirty="0" err="1"/>
              <a:t>Incoterms</a:t>
            </a:r>
            <a:r>
              <a:rPr lang="it-IT" sz="2000" dirty="0"/>
              <a:t> are a set of commercial/</a:t>
            </a:r>
            <a:r>
              <a:rPr lang="it-IT" sz="2000" dirty="0" err="1"/>
              <a:t>trade</a:t>
            </a:r>
            <a:r>
              <a:rPr lang="it-IT" sz="2000" dirty="0"/>
              <a:t> </a:t>
            </a:r>
            <a:r>
              <a:rPr lang="it-IT" sz="2000" dirty="0" err="1"/>
              <a:t>rules</a:t>
            </a:r>
            <a:r>
              <a:rPr lang="it-IT" sz="2000" dirty="0"/>
              <a:t> </a:t>
            </a:r>
            <a:r>
              <a:rPr lang="it-IT" sz="2000" dirty="0" err="1"/>
              <a:t>established</a:t>
            </a:r>
            <a:r>
              <a:rPr lang="it-IT" sz="2000" dirty="0"/>
              <a:t> by the International </a:t>
            </a:r>
            <a:r>
              <a:rPr lang="it-IT" sz="2000" dirty="0" err="1"/>
              <a:t>Chamber</a:t>
            </a:r>
            <a:r>
              <a:rPr lang="it-IT" sz="2000" dirty="0"/>
              <a:t> of Commerce (“</a:t>
            </a:r>
            <a:r>
              <a:rPr lang="it-IT" sz="2000" b="1" dirty="0" err="1"/>
              <a:t>Icc</a:t>
            </a:r>
            <a:r>
              <a:rPr lang="it-IT" sz="2000" dirty="0"/>
              <a:t>”) </a:t>
            </a:r>
            <a:r>
              <a:rPr lang="it-IT" sz="2000" dirty="0" err="1"/>
              <a:t>that</a:t>
            </a:r>
            <a:r>
              <a:rPr lang="it-IT" sz="2000" dirty="0"/>
              <a:t> are </a:t>
            </a:r>
            <a:r>
              <a:rPr lang="it-IT" sz="2000" dirty="0" err="1"/>
              <a:t>used</a:t>
            </a:r>
            <a:r>
              <a:rPr lang="it-IT" sz="2000" dirty="0"/>
              <a:t> in </a:t>
            </a:r>
            <a:r>
              <a:rPr lang="it-IT" sz="2000" dirty="0" err="1"/>
              <a:t>international</a:t>
            </a:r>
            <a:r>
              <a:rPr lang="it-IT" sz="2000" dirty="0"/>
              <a:t> sale </a:t>
            </a:r>
            <a:r>
              <a:rPr lang="it-IT" sz="2000" dirty="0" err="1"/>
              <a:t>contracts</a:t>
            </a:r>
            <a:r>
              <a:rPr lang="it-IT" sz="2000" dirty="0"/>
              <a:t>. </a:t>
            </a:r>
            <a:r>
              <a:rPr lang="it-IT" sz="2000" dirty="0" err="1"/>
              <a:t>Incoterms</a:t>
            </a:r>
            <a:r>
              <a:rPr lang="it-IT" sz="2000" dirty="0"/>
              <a:t>® are </a:t>
            </a:r>
            <a:r>
              <a:rPr lang="it-IT" sz="2000" dirty="0" err="1"/>
              <a:t>referred</a:t>
            </a:r>
            <a:r>
              <a:rPr lang="it-IT" sz="2000" dirty="0"/>
              <a:t> to </a:t>
            </a:r>
            <a:r>
              <a:rPr lang="it-IT" sz="2000" dirty="0" err="1"/>
              <a:t>as</a:t>
            </a:r>
            <a:r>
              <a:rPr lang="it-IT" sz="2000" dirty="0"/>
              <a:t> </a:t>
            </a:r>
            <a:r>
              <a:rPr lang="it-IT" sz="2000" b="1" dirty="0"/>
              <a:t>In</a:t>
            </a:r>
            <a:r>
              <a:rPr lang="it-IT" sz="2000" dirty="0"/>
              <a:t>ternational </a:t>
            </a:r>
            <a:r>
              <a:rPr lang="it-IT" sz="2000" b="1" dirty="0"/>
              <a:t>Co</a:t>
            </a:r>
            <a:r>
              <a:rPr lang="it-IT" sz="2000" dirty="0"/>
              <a:t>mmercial </a:t>
            </a:r>
            <a:r>
              <a:rPr lang="it-IT" sz="2000" b="1" dirty="0" err="1"/>
              <a:t>Terms</a:t>
            </a:r>
            <a:r>
              <a:rPr lang="it-IT" sz="2000" dirty="0"/>
              <a:t>. </a:t>
            </a:r>
          </a:p>
          <a:p>
            <a:pPr marL="457200" lvl="0" indent="-393700" algn="just" rtl="0">
              <a:spcBef>
                <a:spcPts val="600"/>
              </a:spcBef>
              <a:spcAft>
                <a:spcPts val="0"/>
              </a:spcAft>
              <a:buSzPts val="2600"/>
              <a:buChar char="◈"/>
            </a:pPr>
            <a:r>
              <a:rPr lang="it-IT" sz="2000" dirty="0" err="1"/>
              <a:t>Incoterms</a:t>
            </a:r>
            <a:r>
              <a:rPr lang="it-IT" sz="2000" dirty="0"/>
              <a:t> are a set of 11 </a:t>
            </a:r>
            <a:r>
              <a:rPr lang="it-IT" sz="2000" dirty="0" err="1"/>
              <a:t>internationally</a:t>
            </a:r>
            <a:r>
              <a:rPr lang="it-IT" sz="2000" dirty="0"/>
              <a:t> </a:t>
            </a:r>
            <a:r>
              <a:rPr lang="it-IT" sz="2000" dirty="0" err="1"/>
              <a:t>recognized</a:t>
            </a:r>
            <a:r>
              <a:rPr lang="it-IT" sz="2000" dirty="0"/>
              <a:t> </a:t>
            </a:r>
            <a:r>
              <a:rPr lang="it-IT" sz="2000" dirty="0" err="1"/>
              <a:t>rules</a:t>
            </a:r>
            <a:r>
              <a:rPr lang="it-IT" sz="2000" dirty="0"/>
              <a:t> </a:t>
            </a:r>
            <a:r>
              <a:rPr lang="it-IT" sz="2000" dirty="0" err="1"/>
              <a:t>which</a:t>
            </a:r>
            <a:r>
              <a:rPr lang="it-IT" sz="2000" dirty="0"/>
              <a:t> </a:t>
            </a:r>
            <a:r>
              <a:rPr lang="it-IT" sz="2000" dirty="0" err="1"/>
              <a:t>define</a:t>
            </a:r>
            <a:r>
              <a:rPr lang="it-IT" sz="2000" dirty="0"/>
              <a:t> the </a:t>
            </a:r>
            <a:r>
              <a:rPr lang="it-IT" sz="2000" dirty="0" err="1"/>
              <a:t>responsibilities</a:t>
            </a:r>
            <a:r>
              <a:rPr lang="it-IT" sz="2000" dirty="0"/>
              <a:t> of sellers and buyers.</a:t>
            </a:r>
          </a:p>
          <a:p>
            <a:pPr marL="457200" lvl="0" indent="-393700" algn="just" rtl="0">
              <a:spcBef>
                <a:spcPts val="600"/>
              </a:spcBef>
              <a:spcAft>
                <a:spcPts val="0"/>
              </a:spcAft>
              <a:buSzPts val="2600"/>
              <a:buChar char="◈"/>
            </a:pPr>
            <a:r>
              <a:rPr lang="it-IT" sz="2000" dirty="0"/>
              <a:t>In a </a:t>
            </a:r>
            <a:r>
              <a:rPr lang="it-IT" sz="2000" dirty="0" err="1"/>
              <a:t>nutshell</a:t>
            </a:r>
            <a:r>
              <a:rPr lang="it-IT" sz="2000" dirty="0"/>
              <a:t>: </a:t>
            </a:r>
            <a:r>
              <a:rPr lang="it-IT" sz="2000" dirty="0" err="1"/>
              <a:t>Incoterms</a:t>
            </a:r>
            <a:r>
              <a:rPr lang="it-IT" sz="2000" dirty="0"/>
              <a:t> </a:t>
            </a:r>
            <a:r>
              <a:rPr lang="it-IT" sz="2000" dirty="0" err="1"/>
              <a:t>specify</a:t>
            </a:r>
            <a:r>
              <a:rPr lang="it-IT" sz="2000" dirty="0"/>
              <a:t> </a:t>
            </a:r>
            <a:r>
              <a:rPr lang="it-IT" sz="2000" dirty="0" err="1"/>
              <a:t>who</a:t>
            </a:r>
            <a:r>
              <a:rPr lang="it-IT" sz="2000" dirty="0"/>
              <a:t> </a:t>
            </a:r>
            <a:r>
              <a:rPr lang="it-IT" sz="2000" dirty="0" err="1"/>
              <a:t>is</a:t>
            </a:r>
            <a:r>
              <a:rPr lang="it-IT" sz="2000" dirty="0"/>
              <a:t> </a:t>
            </a:r>
            <a:r>
              <a:rPr lang="it-IT" sz="2000" dirty="0" err="1"/>
              <a:t>responsible</a:t>
            </a:r>
            <a:r>
              <a:rPr lang="it-IT" sz="2000" dirty="0"/>
              <a:t> for </a:t>
            </a:r>
            <a:r>
              <a:rPr lang="it-IT" sz="2000" b="1" u="sng" dirty="0" err="1"/>
              <a:t>paying</a:t>
            </a:r>
            <a:r>
              <a:rPr lang="it-IT" sz="2000" b="1" u="sng" dirty="0"/>
              <a:t> for and </a:t>
            </a:r>
            <a:r>
              <a:rPr lang="it-IT" sz="2000" b="1" u="sng" dirty="0" err="1"/>
              <a:t>managing</a:t>
            </a:r>
            <a:r>
              <a:rPr lang="it-IT" sz="2000" b="1" u="sng" dirty="0"/>
              <a:t> the </a:t>
            </a:r>
            <a:r>
              <a:rPr lang="it-IT" sz="2000" b="1" u="sng" dirty="0" err="1"/>
              <a:t>shipment</a:t>
            </a:r>
            <a:r>
              <a:rPr lang="it-IT" sz="2000" b="1" u="sng" dirty="0"/>
              <a:t>, </a:t>
            </a:r>
            <a:r>
              <a:rPr lang="it-IT" sz="2000" b="1" u="sng" dirty="0" err="1"/>
              <a:t>insurance</a:t>
            </a:r>
            <a:r>
              <a:rPr lang="it-IT" sz="2000" b="1" u="sng" dirty="0"/>
              <a:t>, </a:t>
            </a:r>
            <a:r>
              <a:rPr lang="it-IT" sz="2000" b="1" u="sng" dirty="0" err="1"/>
              <a:t>documentation</a:t>
            </a:r>
            <a:r>
              <a:rPr lang="it-IT" sz="2000" b="1" u="sng" dirty="0"/>
              <a:t>, </a:t>
            </a:r>
            <a:r>
              <a:rPr lang="it-IT" sz="2000" b="1" u="sng" dirty="0" err="1"/>
              <a:t>customs</a:t>
            </a:r>
            <a:r>
              <a:rPr lang="it-IT" sz="2000" b="1" u="sng" dirty="0"/>
              <a:t> clearance, and </a:t>
            </a:r>
            <a:r>
              <a:rPr lang="it-IT" sz="2000" b="1" u="sng" dirty="0" err="1"/>
              <a:t>other</a:t>
            </a:r>
            <a:r>
              <a:rPr lang="it-IT" sz="2000" b="1" u="sng" dirty="0"/>
              <a:t> </a:t>
            </a:r>
            <a:r>
              <a:rPr lang="it-IT" sz="2000" b="1" u="sng" dirty="0" err="1"/>
              <a:t>logistical</a:t>
            </a:r>
            <a:r>
              <a:rPr lang="it-IT" sz="2000" b="1" u="sng" dirty="0"/>
              <a:t> </a:t>
            </a:r>
            <a:r>
              <a:rPr lang="it-IT" sz="2000" b="1" u="sng" dirty="0" err="1"/>
              <a:t>activities</a:t>
            </a:r>
            <a:r>
              <a:rPr lang="it-IT" sz="2000" dirty="0"/>
              <a:t>. </a:t>
            </a:r>
          </a:p>
          <a:p>
            <a:pPr marL="457200" lvl="0" indent="-393700" algn="just" rtl="0">
              <a:spcBef>
                <a:spcPts val="600"/>
              </a:spcBef>
              <a:spcAft>
                <a:spcPts val="0"/>
              </a:spcAft>
              <a:buSzPts val="2600"/>
              <a:buChar char="◈"/>
            </a:pPr>
            <a:endParaRPr sz="22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linds(horizontal)">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linds(horizontal)">
                                      <p:cBhvr>
                                        <p:cTn id="17" dur="500"/>
                                        <p:tgtEl>
                                          <p:spTgt spid="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Introduction</a:t>
            </a:r>
            <a:endParaRPr dirty="0"/>
          </a:p>
        </p:txBody>
      </p:sp>
      <p:sp>
        <p:nvSpPr>
          <p:cNvPr id="166" name="Google Shape;166;p19"/>
          <p:cNvSpPr txBox="1">
            <a:spLocks noGrp="1"/>
          </p:cNvSpPr>
          <p:nvPr>
            <p:ph type="body" idx="1"/>
          </p:nvPr>
        </p:nvSpPr>
        <p:spPr>
          <a:xfrm>
            <a:off x="1884218" y="1173949"/>
            <a:ext cx="6900082" cy="3467323"/>
          </a:xfrm>
          <a:prstGeom prst="rect">
            <a:avLst/>
          </a:prstGeom>
        </p:spPr>
        <p:txBody>
          <a:bodyPr spcFirstLastPara="1" wrap="square" lIns="0" tIns="0" rIns="0" bIns="0" anchor="t" anchorCtr="0">
            <a:noAutofit/>
          </a:bodyPr>
          <a:lstStyle/>
          <a:p>
            <a:pPr marL="457200" lvl="0" indent="-393700" algn="just" rtl="0">
              <a:spcBef>
                <a:spcPts val="600"/>
              </a:spcBef>
              <a:spcAft>
                <a:spcPts val="0"/>
              </a:spcAft>
              <a:buSzPts val="2600"/>
              <a:buChar char="◈"/>
            </a:pPr>
            <a:r>
              <a:rPr lang="it-IT" sz="2200" dirty="0" err="1"/>
              <a:t>Each</a:t>
            </a:r>
            <a:r>
              <a:rPr lang="it-IT" sz="2200" dirty="0"/>
              <a:t> </a:t>
            </a:r>
            <a:r>
              <a:rPr lang="it-IT" sz="2200" dirty="0" err="1"/>
              <a:t>Incoterms</a:t>
            </a:r>
            <a:r>
              <a:rPr lang="it-IT" sz="2200" dirty="0"/>
              <a:t> </a:t>
            </a:r>
            <a:r>
              <a:rPr lang="it-IT" sz="2200" dirty="0" err="1"/>
              <a:t>rule</a:t>
            </a:r>
            <a:r>
              <a:rPr lang="it-IT" sz="2200" dirty="0"/>
              <a:t> </a:t>
            </a:r>
            <a:r>
              <a:rPr lang="it-IT" sz="2200" dirty="0" err="1"/>
              <a:t>clarifies</a:t>
            </a:r>
            <a:r>
              <a:rPr lang="it-IT" sz="2200" dirty="0"/>
              <a:t> the </a:t>
            </a:r>
            <a:r>
              <a:rPr lang="it-IT" sz="2200" b="1" dirty="0" err="1"/>
              <a:t>tasks</a:t>
            </a:r>
            <a:r>
              <a:rPr lang="it-IT" sz="2200" b="1" dirty="0"/>
              <a:t>, </a:t>
            </a:r>
            <a:r>
              <a:rPr lang="it-IT" sz="2200" b="1" dirty="0" err="1"/>
              <a:t>costs</a:t>
            </a:r>
            <a:r>
              <a:rPr lang="it-IT" sz="2200" b="1" dirty="0"/>
              <a:t>, and </a:t>
            </a:r>
            <a:r>
              <a:rPr lang="it-IT" sz="2200" b="1" dirty="0" err="1"/>
              <a:t>risks</a:t>
            </a:r>
            <a:r>
              <a:rPr lang="it-IT" sz="2200" b="1" dirty="0"/>
              <a:t> to be </a:t>
            </a:r>
            <a:r>
              <a:rPr lang="it-IT" sz="2200" b="1" dirty="0" err="1"/>
              <a:t>borne</a:t>
            </a:r>
            <a:r>
              <a:rPr lang="it-IT" sz="2200" b="1" dirty="0"/>
              <a:t> by buyers and sellers </a:t>
            </a:r>
            <a:r>
              <a:rPr lang="it-IT" sz="2200" dirty="0"/>
              <a:t>in a </a:t>
            </a:r>
            <a:r>
              <a:rPr lang="it-IT" sz="2200" dirty="0" err="1"/>
              <a:t>given</a:t>
            </a:r>
            <a:r>
              <a:rPr lang="it-IT" sz="2200" dirty="0"/>
              <a:t> </a:t>
            </a:r>
            <a:r>
              <a:rPr lang="it-IT" sz="2200" dirty="0" err="1"/>
              <a:t>transaction</a:t>
            </a:r>
            <a:r>
              <a:rPr lang="it-IT" sz="2200" dirty="0"/>
              <a:t>.</a:t>
            </a:r>
          </a:p>
          <a:p>
            <a:pPr marL="457200" lvl="0" indent="-393700" algn="just" rtl="0">
              <a:spcBef>
                <a:spcPts val="600"/>
              </a:spcBef>
              <a:spcAft>
                <a:spcPts val="0"/>
              </a:spcAft>
              <a:buSzPts val="2600"/>
              <a:buChar char="◈"/>
            </a:pPr>
            <a:r>
              <a:rPr lang="it-IT" sz="2200" dirty="0" err="1"/>
              <a:t>Incoterms</a:t>
            </a:r>
            <a:r>
              <a:rPr lang="it-IT" sz="2200" dirty="0"/>
              <a:t>® </a:t>
            </a:r>
            <a:r>
              <a:rPr lang="it-IT" sz="2200" dirty="0" err="1"/>
              <a:t>were</a:t>
            </a:r>
            <a:r>
              <a:rPr lang="it-IT" sz="2200" dirty="0"/>
              <a:t> first </a:t>
            </a:r>
            <a:r>
              <a:rPr lang="it-IT" sz="2200" dirty="0" err="1"/>
              <a:t>published</a:t>
            </a:r>
            <a:r>
              <a:rPr lang="it-IT" sz="2200" dirty="0"/>
              <a:t> in 1936 and are </a:t>
            </a:r>
            <a:r>
              <a:rPr lang="it-IT" sz="2200" dirty="0" err="1"/>
              <a:t>continually</a:t>
            </a:r>
            <a:r>
              <a:rPr lang="it-IT" sz="2200" dirty="0"/>
              <a:t> </a:t>
            </a:r>
            <a:r>
              <a:rPr lang="it-IT" sz="2200" dirty="0" err="1"/>
              <a:t>updated</a:t>
            </a:r>
            <a:r>
              <a:rPr lang="it-IT" sz="2200" dirty="0"/>
              <a:t> over time to </a:t>
            </a:r>
            <a:r>
              <a:rPr lang="it-IT" sz="2200" dirty="0" err="1"/>
              <a:t>reflect</a:t>
            </a:r>
            <a:r>
              <a:rPr lang="it-IT" sz="2200" dirty="0"/>
              <a:t> the </a:t>
            </a:r>
            <a:r>
              <a:rPr lang="it-IT" sz="2200" dirty="0" err="1"/>
              <a:t>changing</a:t>
            </a:r>
            <a:r>
              <a:rPr lang="it-IT" sz="2200" dirty="0"/>
              <a:t> global business </a:t>
            </a:r>
            <a:r>
              <a:rPr lang="it-IT" sz="2200" dirty="0" err="1"/>
              <a:t>environment</a:t>
            </a:r>
            <a:r>
              <a:rPr lang="it-IT" sz="2200" dirty="0"/>
              <a:t> to be </a:t>
            </a:r>
            <a:r>
              <a:rPr lang="it-IT" sz="2200" dirty="0" err="1"/>
              <a:t>continually</a:t>
            </a:r>
            <a:r>
              <a:rPr lang="it-IT" sz="2200" dirty="0"/>
              <a:t> </a:t>
            </a:r>
            <a:r>
              <a:rPr lang="it-IT" sz="2200" dirty="0" err="1"/>
              <a:t>used</a:t>
            </a:r>
            <a:r>
              <a:rPr lang="it-IT" sz="2200" dirty="0"/>
              <a:t> in 2022 and </a:t>
            </a:r>
            <a:r>
              <a:rPr lang="it-IT" sz="2200" dirty="0" err="1"/>
              <a:t>beyond</a:t>
            </a:r>
            <a:r>
              <a:rPr lang="it-IT" sz="2200" dirty="0"/>
              <a:t>.</a:t>
            </a:r>
          </a:p>
          <a:p>
            <a:pPr marL="457200" lvl="0" indent="-393700" algn="just" rtl="0">
              <a:spcBef>
                <a:spcPts val="600"/>
              </a:spcBef>
              <a:spcAft>
                <a:spcPts val="0"/>
              </a:spcAft>
              <a:buSzPts val="2600"/>
              <a:buChar char="◈"/>
            </a:pPr>
            <a:r>
              <a:rPr lang="it-IT" sz="2200" dirty="0"/>
              <a:t>The International </a:t>
            </a:r>
            <a:r>
              <a:rPr lang="it-IT" sz="2200" dirty="0" err="1"/>
              <a:t>Chamber</a:t>
            </a:r>
            <a:r>
              <a:rPr lang="it-IT" sz="2200" dirty="0"/>
              <a:t> of Commerce ICC </a:t>
            </a:r>
            <a:r>
              <a:rPr lang="it-IT" sz="2200" dirty="0" err="1"/>
              <a:t>published</a:t>
            </a:r>
            <a:r>
              <a:rPr lang="it-IT" sz="2200" dirty="0"/>
              <a:t> the </a:t>
            </a:r>
            <a:r>
              <a:rPr lang="it-IT" sz="2200" dirty="0" err="1"/>
              <a:t>latest</a:t>
            </a:r>
            <a:r>
              <a:rPr lang="it-IT" sz="2200" dirty="0"/>
              <a:t> </a:t>
            </a:r>
            <a:r>
              <a:rPr lang="it-IT" sz="2200" dirty="0" err="1"/>
              <a:t>version</a:t>
            </a:r>
            <a:r>
              <a:rPr lang="it-IT" sz="2200" dirty="0"/>
              <a:t> of </a:t>
            </a:r>
            <a:r>
              <a:rPr lang="it-IT" sz="2200" dirty="0" err="1"/>
              <a:t>Incoterms</a:t>
            </a:r>
            <a:r>
              <a:rPr lang="it-IT" sz="2200" dirty="0"/>
              <a:t>® 2020. </a:t>
            </a:r>
            <a:endParaRPr sz="22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2682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linds(horizontal)">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linds(horizontal)">
                                      <p:cBhvr>
                                        <p:cTn id="17" dur="500"/>
                                        <p:tgtEl>
                                          <p:spTgt spid="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8"/>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Introduction</a:t>
            </a:r>
            <a:endParaRPr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marL="457200" lvl="0" indent="-393700" algn="just" rtl="0">
              <a:spcBef>
                <a:spcPts val="600"/>
              </a:spcBef>
              <a:spcAft>
                <a:spcPts val="0"/>
              </a:spcAft>
              <a:buSzPts val="2600"/>
              <a:buChar char="◈"/>
            </a:pPr>
            <a:r>
              <a:rPr lang="it-IT" sz="2000" dirty="0"/>
              <a:t>The ICC </a:t>
            </a:r>
            <a:r>
              <a:rPr lang="it-IT" sz="2000" dirty="0" err="1"/>
              <a:t>originally</a:t>
            </a:r>
            <a:r>
              <a:rPr lang="it-IT" sz="2000" dirty="0"/>
              <a:t> </a:t>
            </a:r>
            <a:r>
              <a:rPr lang="it-IT" sz="2000" dirty="0" err="1"/>
              <a:t>published</a:t>
            </a:r>
            <a:r>
              <a:rPr lang="it-IT" sz="2000" dirty="0"/>
              <a:t> </a:t>
            </a:r>
            <a:r>
              <a:rPr lang="it-IT" sz="2000" dirty="0" err="1"/>
              <a:t>Incoterms</a:t>
            </a:r>
            <a:r>
              <a:rPr lang="it-IT" sz="2000" dirty="0"/>
              <a:t>® in 1936 and </a:t>
            </a:r>
            <a:r>
              <a:rPr lang="it-IT" sz="2000" dirty="0" err="1"/>
              <a:t>have</a:t>
            </a:r>
            <a:r>
              <a:rPr lang="it-IT" sz="2000" dirty="0"/>
              <a:t> </a:t>
            </a:r>
            <a:r>
              <a:rPr lang="it-IT" sz="2000" dirty="0" err="1"/>
              <a:t>continually</a:t>
            </a:r>
            <a:r>
              <a:rPr lang="it-IT" sz="2000" dirty="0"/>
              <a:t> made </a:t>
            </a:r>
            <a:r>
              <a:rPr lang="it-IT" sz="2000" dirty="0" err="1"/>
              <a:t>updates</a:t>
            </a:r>
            <a:r>
              <a:rPr lang="it-IT" sz="2000" dirty="0"/>
              <a:t> to </a:t>
            </a:r>
            <a:r>
              <a:rPr lang="it-IT" sz="2000" dirty="0" err="1"/>
              <a:t>reflect</a:t>
            </a:r>
            <a:r>
              <a:rPr lang="it-IT" sz="2000" dirty="0"/>
              <a:t> the </a:t>
            </a:r>
            <a:r>
              <a:rPr lang="it-IT" sz="2000" dirty="0" err="1"/>
              <a:t>changes</a:t>
            </a:r>
            <a:r>
              <a:rPr lang="it-IT" sz="2000" dirty="0"/>
              <a:t> to the global </a:t>
            </a:r>
            <a:r>
              <a:rPr lang="it-IT" sz="2000" dirty="0" err="1"/>
              <a:t>trade</a:t>
            </a:r>
            <a:r>
              <a:rPr lang="it-IT" sz="2000" dirty="0"/>
              <a:t> </a:t>
            </a:r>
            <a:r>
              <a:rPr lang="it-IT" sz="2000" dirty="0" err="1"/>
              <a:t>environment</a:t>
            </a:r>
            <a:r>
              <a:rPr lang="it-IT" sz="2000" dirty="0"/>
              <a:t>. </a:t>
            </a:r>
          </a:p>
          <a:p>
            <a:pPr marL="457200" lvl="0" indent="-393700" algn="just" rtl="0">
              <a:spcBef>
                <a:spcPts val="600"/>
              </a:spcBef>
              <a:spcAft>
                <a:spcPts val="0"/>
              </a:spcAft>
              <a:buSzPts val="2600"/>
              <a:buChar char="◈"/>
            </a:pPr>
            <a:r>
              <a:rPr lang="it-IT" sz="2000" dirty="0"/>
              <a:t>The </a:t>
            </a:r>
            <a:r>
              <a:rPr lang="it-IT" sz="2000" dirty="0" err="1"/>
              <a:t>Incoterms</a:t>
            </a:r>
            <a:r>
              <a:rPr lang="it-IT" sz="2000" dirty="0"/>
              <a:t> are </a:t>
            </a:r>
            <a:r>
              <a:rPr lang="it-IT" sz="2000" dirty="0" err="1"/>
              <a:t>not</a:t>
            </a:r>
            <a:r>
              <a:rPr lang="it-IT" sz="2000" dirty="0"/>
              <a:t> </a:t>
            </a:r>
            <a:r>
              <a:rPr lang="it-IT" sz="2000" dirty="0" err="1"/>
              <a:t>mandatory</a:t>
            </a:r>
            <a:r>
              <a:rPr lang="it-IT" sz="2000" dirty="0"/>
              <a:t> </a:t>
            </a:r>
            <a:r>
              <a:rPr lang="it-IT" sz="2000" dirty="0" err="1"/>
              <a:t>rules</a:t>
            </a:r>
            <a:r>
              <a:rPr lang="it-IT" sz="2000" dirty="0"/>
              <a:t> – for </a:t>
            </a:r>
            <a:r>
              <a:rPr lang="it-IT" sz="2000" dirty="0" err="1"/>
              <a:t>them</a:t>
            </a:r>
            <a:r>
              <a:rPr lang="it-IT" sz="2000" dirty="0"/>
              <a:t> to </a:t>
            </a:r>
            <a:r>
              <a:rPr lang="it-IT" sz="2000" dirty="0" err="1"/>
              <a:t>receive</a:t>
            </a:r>
            <a:r>
              <a:rPr lang="it-IT" sz="2000" dirty="0"/>
              <a:t> </a:t>
            </a:r>
            <a:r>
              <a:rPr lang="it-IT" sz="2000" dirty="0" err="1"/>
              <a:t>legal</a:t>
            </a:r>
            <a:r>
              <a:rPr lang="it-IT" sz="2000" dirty="0"/>
              <a:t> </a:t>
            </a:r>
            <a:r>
              <a:rPr lang="it-IT" sz="2000" dirty="0" err="1"/>
              <a:t>effect</a:t>
            </a:r>
            <a:r>
              <a:rPr lang="it-IT" sz="2000" dirty="0"/>
              <a:t>, </a:t>
            </a:r>
            <a:r>
              <a:rPr lang="it-IT" sz="2000" dirty="0" err="1"/>
              <a:t>they</a:t>
            </a:r>
            <a:r>
              <a:rPr lang="it-IT" sz="2000" dirty="0"/>
              <a:t> must be </a:t>
            </a:r>
            <a:r>
              <a:rPr lang="it-IT" sz="2000" u="sng" dirty="0" err="1"/>
              <a:t>explicitly</a:t>
            </a:r>
            <a:r>
              <a:rPr lang="it-IT" sz="2000" u="sng" dirty="0"/>
              <a:t> </a:t>
            </a:r>
            <a:r>
              <a:rPr lang="it-IT" sz="2000" u="sng" dirty="0" err="1"/>
              <a:t>incorporated</a:t>
            </a:r>
            <a:r>
              <a:rPr lang="it-IT" sz="2000" u="sng" dirty="0"/>
              <a:t> </a:t>
            </a:r>
            <a:r>
              <a:rPr lang="it-IT" sz="2000" dirty="0"/>
              <a:t>by the parties </a:t>
            </a:r>
            <a:r>
              <a:rPr lang="it-IT" sz="2000" dirty="0" err="1"/>
              <a:t>into</a:t>
            </a:r>
            <a:r>
              <a:rPr lang="it-IT" sz="2000" dirty="0"/>
              <a:t> </a:t>
            </a:r>
            <a:r>
              <a:rPr lang="it-IT" sz="2000" dirty="0" err="1"/>
              <a:t>their</a:t>
            </a:r>
            <a:r>
              <a:rPr lang="it-IT" sz="2000" dirty="0"/>
              <a:t> </a:t>
            </a:r>
            <a:r>
              <a:rPr lang="it-IT" sz="2000" dirty="0" err="1"/>
              <a:t>contract</a:t>
            </a:r>
            <a:r>
              <a:rPr lang="it-IT" sz="2000" dirty="0"/>
              <a:t>. </a:t>
            </a:r>
          </a:p>
          <a:p>
            <a:pPr marL="457200" lvl="0" indent="-393700" algn="just" rtl="0">
              <a:spcBef>
                <a:spcPts val="600"/>
              </a:spcBef>
              <a:spcAft>
                <a:spcPts val="0"/>
              </a:spcAft>
              <a:buSzPts val="2600"/>
              <a:buChar char="◈"/>
            </a:pPr>
            <a:r>
              <a:rPr lang="it-IT" sz="2000" dirty="0" err="1"/>
              <a:t>Although</a:t>
            </a:r>
            <a:r>
              <a:rPr lang="it-IT" sz="2000" dirty="0"/>
              <a:t> the ICC </a:t>
            </a:r>
            <a:r>
              <a:rPr lang="it-IT" sz="2000" dirty="0" err="1"/>
              <a:t>recommends</a:t>
            </a:r>
            <a:r>
              <a:rPr lang="it-IT" sz="2000" dirty="0"/>
              <a:t> </a:t>
            </a:r>
            <a:r>
              <a:rPr lang="it-IT" sz="2000" dirty="0" err="1"/>
              <a:t>using</a:t>
            </a:r>
            <a:r>
              <a:rPr lang="it-IT" sz="2000" dirty="0"/>
              <a:t> </a:t>
            </a:r>
            <a:r>
              <a:rPr lang="it-IT" sz="2000" dirty="0" err="1"/>
              <a:t>Incoterms</a:t>
            </a:r>
            <a:r>
              <a:rPr lang="it-IT" sz="2000" dirty="0"/>
              <a:t>® 2020 </a:t>
            </a:r>
            <a:r>
              <a:rPr lang="it-IT" sz="2000" dirty="0" err="1"/>
              <a:t>beginning</a:t>
            </a:r>
            <a:r>
              <a:rPr lang="it-IT" sz="2000" dirty="0"/>
              <a:t> </a:t>
            </a:r>
            <a:r>
              <a:rPr lang="it-IT" sz="2000" dirty="0" err="1"/>
              <a:t>January</a:t>
            </a:r>
            <a:r>
              <a:rPr lang="it-IT" sz="2000" dirty="0"/>
              <a:t> 1, 2020, parties to a sales </a:t>
            </a:r>
            <a:r>
              <a:rPr lang="it-IT" sz="2000" dirty="0" err="1"/>
              <a:t>contract</a:t>
            </a:r>
            <a:r>
              <a:rPr lang="it-IT" sz="2000" dirty="0"/>
              <a:t> can </a:t>
            </a:r>
            <a:r>
              <a:rPr lang="it-IT" sz="2000" dirty="0" err="1"/>
              <a:t>agree</a:t>
            </a:r>
            <a:r>
              <a:rPr lang="it-IT" sz="2000" dirty="0"/>
              <a:t> to use </a:t>
            </a:r>
            <a:r>
              <a:rPr lang="it-IT" sz="2000" u="sng" dirty="0" err="1"/>
              <a:t>any</a:t>
            </a:r>
            <a:r>
              <a:rPr lang="it-IT" sz="2000" u="sng" dirty="0"/>
              <a:t> </a:t>
            </a:r>
            <a:r>
              <a:rPr lang="it-IT" sz="2000" u="sng" dirty="0" err="1"/>
              <a:t>version</a:t>
            </a:r>
            <a:r>
              <a:rPr lang="it-IT" sz="2000" u="sng" dirty="0"/>
              <a:t> </a:t>
            </a:r>
            <a:r>
              <a:rPr lang="it-IT" sz="2000" dirty="0"/>
              <a:t>of </a:t>
            </a:r>
            <a:r>
              <a:rPr lang="it-IT" sz="2000" dirty="0" err="1"/>
              <a:t>Incoterms</a:t>
            </a:r>
            <a:r>
              <a:rPr lang="it-IT" sz="2000" dirty="0"/>
              <a:t> </a:t>
            </a:r>
            <a:r>
              <a:rPr lang="it-IT" sz="2000" dirty="0" err="1"/>
              <a:t>after</a:t>
            </a:r>
            <a:r>
              <a:rPr lang="it-IT" sz="2000" dirty="0"/>
              <a:t> 2020. </a:t>
            </a:r>
            <a:r>
              <a:rPr lang="it-IT" sz="2000" dirty="0" err="1"/>
              <a:t>They</a:t>
            </a:r>
            <a:r>
              <a:rPr lang="it-IT" sz="2000" dirty="0"/>
              <a:t> </a:t>
            </a:r>
            <a:r>
              <a:rPr lang="it-IT" sz="2000" dirty="0" err="1"/>
              <a:t>need</a:t>
            </a:r>
            <a:r>
              <a:rPr lang="it-IT" sz="2000" dirty="0"/>
              <a:t> to </a:t>
            </a:r>
            <a:r>
              <a:rPr lang="it-IT" sz="2000" dirty="0" err="1"/>
              <a:t>clearly</a:t>
            </a:r>
            <a:r>
              <a:rPr lang="it-IT" sz="2000" dirty="0"/>
              <a:t> </a:t>
            </a:r>
            <a:r>
              <a:rPr lang="it-IT" sz="2000" dirty="0" err="1"/>
              <a:t>specify</a:t>
            </a:r>
            <a:r>
              <a:rPr lang="it-IT" sz="2000" dirty="0"/>
              <a:t> the </a:t>
            </a:r>
            <a:r>
              <a:rPr lang="it-IT" sz="2000" dirty="0" err="1"/>
              <a:t>chosen</a:t>
            </a:r>
            <a:r>
              <a:rPr lang="it-IT" sz="2000" dirty="0"/>
              <a:t> </a:t>
            </a:r>
            <a:r>
              <a:rPr lang="it-IT" sz="2000" dirty="0" err="1"/>
              <a:t>version</a:t>
            </a:r>
            <a:r>
              <a:rPr lang="it-IT" sz="2000" dirty="0"/>
              <a:t> of </a:t>
            </a:r>
            <a:r>
              <a:rPr lang="it-IT" sz="2000" dirty="0" err="1"/>
              <a:t>Incoterms</a:t>
            </a:r>
            <a:r>
              <a:rPr lang="it-IT" sz="2000" dirty="0"/>
              <a:t> </a:t>
            </a:r>
            <a:r>
              <a:rPr lang="it-IT" sz="2000" dirty="0" err="1"/>
              <a:t>being</a:t>
            </a:r>
            <a:r>
              <a:rPr lang="it-IT" sz="2000" dirty="0"/>
              <a:t> </a:t>
            </a:r>
            <a:r>
              <a:rPr lang="it-IT" sz="2000" dirty="0" err="1"/>
              <a:t>used</a:t>
            </a:r>
            <a:r>
              <a:rPr lang="it-IT" sz="2000" dirty="0"/>
              <a:t> (i.e., </a:t>
            </a:r>
            <a:r>
              <a:rPr lang="it-IT" sz="2000" dirty="0" err="1"/>
              <a:t>Incoterms</a:t>
            </a:r>
            <a:r>
              <a:rPr lang="it-IT" sz="2000" dirty="0"/>
              <a:t>® 2010, </a:t>
            </a:r>
            <a:r>
              <a:rPr lang="it-IT" sz="2000" dirty="0" err="1"/>
              <a:t>Incoterms</a:t>
            </a:r>
            <a:r>
              <a:rPr lang="it-IT" sz="2000" dirty="0"/>
              <a:t>® 2020, or </a:t>
            </a:r>
            <a:r>
              <a:rPr lang="it-IT" sz="2000" dirty="0" err="1"/>
              <a:t>any</a:t>
            </a:r>
            <a:r>
              <a:rPr lang="it-IT" sz="2000" dirty="0"/>
              <a:t> </a:t>
            </a:r>
            <a:r>
              <a:rPr lang="it-IT" sz="2000" dirty="0" err="1"/>
              <a:t>earlier</a:t>
            </a:r>
            <a:r>
              <a:rPr lang="it-IT" sz="2000" dirty="0"/>
              <a:t> </a:t>
            </a:r>
            <a:r>
              <a:rPr lang="it-IT" sz="2000" dirty="0" err="1"/>
              <a:t>version</a:t>
            </a:r>
            <a:r>
              <a:rPr lang="it-IT" sz="2000" dirty="0"/>
              <a:t>).</a:t>
            </a:r>
            <a:endParaRPr sz="20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18241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linds(horizontal)">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linds(horizontal)">
                                      <p:cBhvr>
                                        <p:cTn id="17" dur="500"/>
                                        <p:tgtEl>
                                          <p:spTgt spid="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000" dirty="0" err="1"/>
              <a:t>Incoterms</a:t>
            </a:r>
            <a:r>
              <a:rPr lang="it-IT" sz="2000" dirty="0"/>
              <a:t> </a:t>
            </a:r>
            <a:r>
              <a:rPr lang="it-IT" sz="2000" dirty="0" err="1"/>
              <a:t>Clarify</a:t>
            </a:r>
            <a:r>
              <a:rPr lang="it-IT" sz="2000" dirty="0"/>
              <a:t> </a:t>
            </a:r>
            <a:r>
              <a:rPr lang="it-IT" sz="2000" dirty="0" err="1"/>
              <a:t>Responsibilities</a:t>
            </a:r>
            <a:r>
              <a:rPr lang="it-IT" sz="2000" dirty="0"/>
              <a:t> of Parties to a Sales </a:t>
            </a:r>
            <a:r>
              <a:rPr lang="it-IT" sz="2000" dirty="0" err="1"/>
              <a:t>Transaction</a:t>
            </a:r>
            <a:endParaRPr sz="20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marL="457200" lvl="0" indent="-393700" algn="just" rtl="0">
              <a:spcBef>
                <a:spcPts val="600"/>
              </a:spcBef>
              <a:spcAft>
                <a:spcPts val="0"/>
              </a:spcAft>
              <a:buSzPts val="2600"/>
              <a:buChar char="◈"/>
            </a:pPr>
            <a:r>
              <a:rPr lang="it-IT" sz="2200" dirty="0"/>
              <a:t>In </a:t>
            </a:r>
            <a:r>
              <a:rPr lang="it-IT" sz="2200" dirty="0" err="1"/>
              <a:t>each</a:t>
            </a:r>
            <a:r>
              <a:rPr lang="it-IT" sz="2200" dirty="0"/>
              <a:t> </a:t>
            </a:r>
            <a:r>
              <a:rPr lang="it-IT" sz="2200" dirty="0" err="1"/>
              <a:t>Incoterm</a:t>
            </a:r>
            <a:r>
              <a:rPr lang="it-IT" sz="2200" dirty="0"/>
              <a:t> </a:t>
            </a:r>
            <a:r>
              <a:rPr lang="it-IT" sz="2200" dirty="0" err="1"/>
              <a:t>rule</a:t>
            </a:r>
            <a:r>
              <a:rPr lang="it-IT" sz="2200" dirty="0"/>
              <a:t>, a statement </a:t>
            </a:r>
            <a:r>
              <a:rPr lang="it-IT" sz="2200" dirty="0" err="1"/>
              <a:t>is</a:t>
            </a:r>
            <a:r>
              <a:rPr lang="it-IT" sz="2200" dirty="0"/>
              <a:t> </a:t>
            </a:r>
            <a:r>
              <a:rPr lang="it-IT" sz="2200" dirty="0" err="1"/>
              <a:t>provided</a:t>
            </a:r>
            <a:r>
              <a:rPr lang="it-IT" sz="2200" dirty="0"/>
              <a:t> </a:t>
            </a:r>
            <a:r>
              <a:rPr lang="it-IT" sz="2200" dirty="0" err="1"/>
              <a:t>as</a:t>
            </a:r>
            <a:r>
              <a:rPr lang="it-IT" sz="2200" dirty="0"/>
              <a:t> to </a:t>
            </a:r>
            <a:r>
              <a:rPr lang="it-IT" sz="2200" dirty="0" err="1"/>
              <a:t>seller’s</a:t>
            </a:r>
            <a:r>
              <a:rPr lang="it-IT" sz="2200" dirty="0"/>
              <a:t> </a:t>
            </a:r>
            <a:r>
              <a:rPr lang="it-IT" sz="2200" dirty="0" err="1"/>
              <a:t>responsibility</a:t>
            </a:r>
            <a:r>
              <a:rPr lang="it-IT" sz="2200" dirty="0"/>
              <a:t> to </a:t>
            </a:r>
            <a:r>
              <a:rPr lang="it-IT" sz="2200" u="sng" dirty="0" err="1"/>
              <a:t>provide</a:t>
            </a:r>
            <a:r>
              <a:rPr lang="it-IT" sz="2200" u="sng" dirty="0"/>
              <a:t> the </a:t>
            </a:r>
            <a:r>
              <a:rPr lang="it-IT" sz="2200" u="sng" dirty="0" err="1"/>
              <a:t>goods</a:t>
            </a:r>
            <a:r>
              <a:rPr lang="it-IT" sz="2200" u="sng" dirty="0"/>
              <a:t> and commercial </a:t>
            </a:r>
            <a:r>
              <a:rPr lang="it-IT" sz="2200" u="sng" dirty="0" err="1"/>
              <a:t>invoice</a:t>
            </a:r>
            <a:r>
              <a:rPr lang="it-IT" sz="2200" u="sng" dirty="0"/>
              <a:t> in </a:t>
            </a:r>
            <a:r>
              <a:rPr lang="it-IT" sz="2200" u="sng" dirty="0" err="1"/>
              <a:t>conformity</a:t>
            </a:r>
            <a:r>
              <a:rPr lang="it-IT" sz="2200" u="sng" dirty="0"/>
              <a:t> with the </a:t>
            </a:r>
            <a:r>
              <a:rPr lang="it-IT" sz="2200" u="sng" dirty="0" err="1"/>
              <a:t>contract</a:t>
            </a:r>
            <a:r>
              <a:rPr lang="it-IT" sz="2200" u="sng" dirty="0"/>
              <a:t> of sale</a:t>
            </a:r>
            <a:r>
              <a:rPr lang="it-IT" sz="2200" dirty="0"/>
              <a:t>. </a:t>
            </a:r>
          </a:p>
          <a:p>
            <a:pPr marL="457200" lvl="0" indent="-393700" algn="just" rtl="0">
              <a:spcBef>
                <a:spcPts val="600"/>
              </a:spcBef>
              <a:spcAft>
                <a:spcPts val="0"/>
              </a:spcAft>
              <a:buSzPts val="2600"/>
              <a:buChar char="◈"/>
            </a:pPr>
            <a:r>
              <a:rPr lang="it-IT" sz="2200" dirty="0" err="1"/>
              <a:t>Each</a:t>
            </a:r>
            <a:r>
              <a:rPr lang="it-IT" sz="2200" dirty="0"/>
              <a:t> </a:t>
            </a:r>
            <a:r>
              <a:rPr lang="it-IT" sz="2200" dirty="0" err="1"/>
              <a:t>Incoterm</a:t>
            </a:r>
            <a:r>
              <a:rPr lang="it-IT" sz="2200" dirty="0"/>
              <a:t> </a:t>
            </a:r>
            <a:r>
              <a:rPr lang="it-IT" sz="2200" dirty="0" err="1"/>
              <a:t>rule</a:t>
            </a:r>
            <a:r>
              <a:rPr lang="it-IT" sz="2200" dirty="0"/>
              <a:t> </a:t>
            </a:r>
            <a:r>
              <a:rPr lang="it-IT" sz="2200" dirty="0" err="1"/>
              <a:t>has</a:t>
            </a:r>
            <a:r>
              <a:rPr lang="it-IT" sz="2200" dirty="0"/>
              <a:t> a statement </a:t>
            </a:r>
            <a:r>
              <a:rPr lang="it-IT" sz="2200" dirty="0" err="1"/>
              <a:t>stipulating</a:t>
            </a:r>
            <a:r>
              <a:rPr lang="it-IT" sz="2200" dirty="0"/>
              <a:t> </a:t>
            </a:r>
            <a:r>
              <a:rPr lang="it-IT" sz="2200" dirty="0" err="1"/>
              <a:t>which</a:t>
            </a:r>
            <a:r>
              <a:rPr lang="it-IT" sz="2200" dirty="0"/>
              <a:t> party </a:t>
            </a:r>
            <a:r>
              <a:rPr lang="it-IT" sz="2200" dirty="0" err="1"/>
              <a:t>is</a:t>
            </a:r>
            <a:r>
              <a:rPr lang="it-IT" sz="2200" dirty="0"/>
              <a:t> </a:t>
            </a:r>
            <a:r>
              <a:rPr lang="it-IT" sz="2200" dirty="0" err="1"/>
              <a:t>responsible</a:t>
            </a:r>
            <a:r>
              <a:rPr lang="it-IT" sz="2200" dirty="0"/>
              <a:t> for </a:t>
            </a:r>
            <a:r>
              <a:rPr lang="it-IT" sz="2200" dirty="0" err="1"/>
              <a:t>obtaining</a:t>
            </a:r>
            <a:r>
              <a:rPr lang="it-IT" sz="2200" dirty="0"/>
              <a:t> </a:t>
            </a:r>
            <a:r>
              <a:rPr lang="it-IT" sz="2200" dirty="0" err="1"/>
              <a:t>any</a:t>
            </a:r>
            <a:r>
              <a:rPr lang="it-IT" sz="2200" dirty="0"/>
              <a:t> export </a:t>
            </a:r>
            <a:r>
              <a:rPr lang="it-IT" sz="2200" dirty="0" err="1"/>
              <a:t>license</a:t>
            </a:r>
            <a:r>
              <a:rPr lang="it-IT" sz="2200" dirty="0"/>
              <a:t> or </a:t>
            </a:r>
            <a:r>
              <a:rPr lang="it-IT" sz="2200" dirty="0" err="1"/>
              <a:t>other</a:t>
            </a:r>
            <a:r>
              <a:rPr lang="it-IT" sz="2200" dirty="0"/>
              <a:t> </a:t>
            </a:r>
            <a:r>
              <a:rPr lang="it-IT" sz="2200" dirty="0" err="1"/>
              <a:t>official</a:t>
            </a:r>
            <a:r>
              <a:rPr lang="it-IT" sz="2200" dirty="0"/>
              <a:t> </a:t>
            </a:r>
            <a:r>
              <a:rPr lang="it-IT" sz="2200" dirty="0" err="1"/>
              <a:t>authorization</a:t>
            </a:r>
            <a:r>
              <a:rPr lang="it-IT" sz="2200" dirty="0"/>
              <a:t> </a:t>
            </a:r>
            <a:r>
              <a:rPr lang="it-IT" sz="2200" dirty="0" err="1"/>
              <a:t>required</a:t>
            </a:r>
            <a:r>
              <a:rPr lang="it-IT" sz="2200" dirty="0"/>
              <a:t> for export and for </a:t>
            </a:r>
            <a:r>
              <a:rPr lang="it-IT" sz="2200" dirty="0" err="1"/>
              <a:t>carrying</a:t>
            </a:r>
            <a:r>
              <a:rPr lang="it-IT" sz="2200" dirty="0"/>
              <a:t> out the </a:t>
            </a:r>
            <a:r>
              <a:rPr lang="it-IT" sz="2200" dirty="0" err="1"/>
              <a:t>customs</a:t>
            </a:r>
            <a:r>
              <a:rPr lang="it-IT" sz="2200" dirty="0"/>
              <a:t> </a:t>
            </a:r>
            <a:r>
              <a:rPr lang="it-IT" sz="2200" dirty="0" err="1"/>
              <a:t>formalities</a:t>
            </a:r>
            <a:r>
              <a:rPr lang="it-IT" sz="2200" dirty="0"/>
              <a:t> </a:t>
            </a:r>
            <a:r>
              <a:rPr lang="it-IT" sz="2200" dirty="0" err="1"/>
              <a:t>necessary</a:t>
            </a:r>
            <a:r>
              <a:rPr lang="it-IT" sz="2200" dirty="0"/>
              <a:t> for the export to </a:t>
            </a:r>
            <a:r>
              <a:rPr lang="it-IT" sz="2200" dirty="0" err="1"/>
              <a:t>proceed</a:t>
            </a:r>
            <a:r>
              <a:rPr lang="it-IT" sz="2200" dirty="0"/>
              <a:t>. </a:t>
            </a:r>
            <a:endParaRPr sz="22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541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linds(horizontal)">
                                      <p:cBhvr>
                                        <p:cTn id="12" dur="5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000" dirty="0" err="1"/>
              <a:t>Incoterms</a:t>
            </a:r>
            <a:r>
              <a:rPr lang="it-IT" sz="2000" dirty="0"/>
              <a:t> </a:t>
            </a:r>
            <a:r>
              <a:rPr lang="it-IT" sz="2000" dirty="0" err="1"/>
              <a:t>Clarify</a:t>
            </a:r>
            <a:r>
              <a:rPr lang="it-IT" sz="2000" dirty="0"/>
              <a:t> </a:t>
            </a:r>
            <a:r>
              <a:rPr lang="it-IT" sz="2000" dirty="0" err="1"/>
              <a:t>Responsibilities</a:t>
            </a:r>
            <a:r>
              <a:rPr lang="it-IT" sz="2000" dirty="0"/>
              <a:t> of Parties to a Sales </a:t>
            </a:r>
            <a:r>
              <a:rPr lang="it-IT" sz="2000" dirty="0" err="1"/>
              <a:t>Transaction</a:t>
            </a:r>
            <a:endParaRPr sz="20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marL="457200" lvl="0" indent="-393700" algn="just" rtl="0">
              <a:spcBef>
                <a:spcPts val="600"/>
              </a:spcBef>
              <a:spcAft>
                <a:spcPts val="0"/>
              </a:spcAft>
              <a:buSzPts val="2600"/>
              <a:buChar char="◈"/>
            </a:pPr>
            <a:r>
              <a:rPr lang="it-IT" sz="2200" dirty="0" err="1"/>
              <a:t>Similarly</a:t>
            </a:r>
            <a:r>
              <a:rPr lang="it-IT" sz="2200" dirty="0"/>
              <a:t>, </a:t>
            </a:r>
            <a:r>
              <a:rPr lang="it-IT" sz="2200" dirty="0" err="1"/>
              <a:t>each</a:t>
            </a:r>
            <a:r>
              <a:rPr lang="it-IT" sz="2200" dirty="0"/>
              <a:t> </a:t>
            </a:r>
            <a:r>
              <a:rPr lang="it-IT" sz="2200" dirty="0" err="1"/>
              <a:t>rule</a:t>
            </a:r>
            <a:r>
              <a:rPr lang="it-IT" sz="2200" dirty="0"/>
              <a:t> </a:t>
            </a:r>
            <a:r>
              <a:rPr lang="it-IT" sz="2200" dirty="0" err="1"/>
              <a:t>has</a:t>
            </a:r>
            <a:r>
              <a:rPr lang="it-IT" sz="2200" dirty="0"/>
              <a:t> a </a:t>
            </a:r>
            <a:r>
              <a:rPr lang="it-IT" sz="2200" dirty="0" err="1"/>
              <a:t>corresponding</a:t>
            </a:r>
            <a:r>
              <a:rPr lang="it-IT" sz="2200" dirty="0"/>
              <a:t> statement </a:t>
            </a:r>
            <a:r>
              <a:rPr lang="it-IT" sz="2200" dirty="0" err="1"/>
              <a:t>as</a:t>
            </a:r>
            <a:r>
              <a:rPr lang="it-IT" sz="2200" dirty="0"/>
              <a:t> to </a:t>
            </a:r>
            <a:r>
              <a:rPr lang="it-IT" sz="2200" dirty="0" err="1"/>
              <a:t>which</a:t>
            </a:r>
            <a:r>
              <a:rPr lang="it-IT" sz="2200" dirty="0"/>
              <a:t> party </a:t>
            </a:r>
            <a:r>
              <a:rPr lang="it-IT" sz="2200" dirty="0" err="1"/>
              <a:t>is</a:t>
            </a:r>
            <a:r>
              <a:rPr lang="it-IT" sz="2200" dirty="0"/>
              <a:t> </a:t>
            </a:r>
            <a:r>
              <a:rPr lang="it-IT" sz="2200" dirty="0" err="1"/>
              <a:t>responsible</a:t>
            </a:r>
            <a:r>
              <a:rPr lang="it-IT" sz="2200" dirty="0"/>
              <a:t> for </a:t>
            </a:r>
            <a:r>
              <a:rPr lang="it-IT" sz="2200" dirty="0" err="1"/>
              <a:t>obtaining</a:t>
            </a:r>
            <a:r>
              <a:rPr lang="it-IT" sz="2200" dirty="0"/>
              <a:t> </a:t>
            </a:r>
            <a:r>
              <a:rPr lang="it-IT" sz="2200" dirty="0" err="1"/>
              <a:t>any</a:t>
            </a:r>
            <a:r>
              <a:rPr lang="it-IT" sz="2200" dirty="0"/>
              <a:t> import </a:t>
            </a:r>
            <a:r>
              <a:rPr lang="it-IT" sz="2200" dirty="0" err="1"/>
              <a:t>license</a:t>
            </a:r>
            <a:r>
              <a:rPr lang="it-IT" sz="2200" dirty="0"/>
              <a:t> or </a:t>
            </a:r>
            <a:r>
              <a:rPr lang="it-IT" sz="2200" dirty="0" err="1"/>
              <a:t>other</a:t>
            </a:r>
            <a:r>
              <a:rPr lang="it-IT" sz="2200" dirty="0"/>
              <a:t> </a:t>
            </a:r>
            <a:r>
              <a:rPr lang="it-IT" sz="2200" dirty="0" err="1"/>
              <a:t>official</a:t>
            </a:r>
            <a:r>
              <a:rPr lang="it-IT" sz="2200" dirty="0"/>
              <a:t> </a:t>
            </a:r>
            <a:r>
              <a:rPr lang="it-IT" sz="2200" dirty="0" err="1"/>
              <a:t>authorization</a:t>
            </a:r>
            <a:r>
              <a:rPr lang="it-IT" sz="2200" dirty="0"/>
              <a:t> </a:t>
            </a:r>
            <a:r>
              <a:rPr lang="it-IT" sz="2200" dirty="0" err="1"/>
              <a:t>required</a:t>
            </a:r>
            <a:r>
              <a:rPr lang="it-IT" sz="2200" dirty="0"/>
              <a:t> for import and for </a:t>
            </a:r>
            <a:r>
              <a:rPr lang="it-IT" sz="2200" dirty="0" err="1"/>
              <a:t>carrying</a:t>
            </a:r>
            <a:r>
              <a:rPr lang="it-IT" sz="2200" dirty="0"/>
              <a:t> out the </a:t>
            </a:r>
            <a:r>
              <a:rPr lang="it-IT" sz="2200" dirty="0" err="1"/>
              <a:t>customs</a:t>
            </a:r>
            <a:r>
              <a:rPr lang="it-IT" sz="2200" dirty="0"/>
              <a:t> </a:t>
            </a:r>
            <a:r>
              <a:rPr lang="it-IT" sz="2200" dirty="0" err="1"/>
              <a:t>formalities</a:t>
            </a:r>
            <a:r>
              <a:rPr lang="it-IT" sz="2200" dirty="0"/>
              <a:t> </a:t>
            </a:r>
            <a:r>
              <a:rPr lang="it-IT" sz="2200" dirty="0" err="1"/>
              <a:t>required</a:t>
            </a:r>
            <a:r>
              <a:rPr lang="it-IT" sz="2200" dirty="0"/>
              <a:t> for the import of </a:t>
            </a:r>
            <a:r>
              <a:rPr lang="it-IT" sz="2200" dirty="0" err="1"/>
              <a:t>goods</a:t>
            </a:r>
            <a:r>
              <a:rPr lang="it-IT" sz="2200" dirty="0"/>
              <a:t>. </a:t>
            </a:r>
            <a:r>
              <a:rPr lang="it-IT" sz="2200" dirty="0" err="1"/>
              <a:t>These</a:t>
            </a:r>
            <a:r>
              <a:rPr lang="it-IT" sz="2200" dirty="0"/>
              <a:t> </a:t>
            </a:r>
            <a:r>
              <a:rPr lang="it-IT" sz="2200" dirty="0" err="1"/>
              <a:t>statements</a:t>
            </a:r>
            <a:r>
              <a:rPr lang="it-IT" sz="2200" dirty="0"/>
              <a:t> </a:t>
            </a:r>
            <a:r>
              <a:rPr lang="it-IT" sz="2200" dirty="0" err="1"/>
              <a:t>also</a:t>
            </a:r>
            <a:r>
              <a:rPr lang="it-IT" sz="2200" dirty="0"/>
              <a:t> </a:t>
            </a:r>
            <a:r>
              <a:rPr lang="it-IT" sz="2200" dirty="0" err="1"/>
              <a:t>specify</a:t>
            </a:r>
            <a:r>
              <a:rPr lang="it-IT" sz="2200" dirty="0"/>
              <a:t> </a:t>
            </a:r>
            <a:r>
              <a:rPr lang="it-IT" sz="2200" dirty="0" err="1"/>
              <a:t>which</a:t>
            </a:r>
            <a:r>
              <a:rPr lang="it-IT" sz="2200" dirty="0"/>
              <a:t> party </a:t>
            </a:r>
            <a:r>
              <a:rPr lang="it-IT" sz="2200" dirty="0" err="1"/>
              <a:t>bears</a:t>
            </a:r>
            <a:r>
              <a:rPr lang="it-IT" sz="2200" dirty="0"/>
              <a:t> the </a:t>
            </a:r>
            <a:r>
              <a:rPr lang="it-IT" sz="2200" dirty="0" err="1"/>
              <a:t>cost</a:t>
            </a:r>
            <a:r>
              <a:rPr lang="it-IT" sz="2200" dirty="0"/>
              <a:t> of </a:t>
            </a:r>
            <a:r>
              <a:rPr lang="it-IT" sz="2200" dirty="0" err="1"/>
              <a:t>handling</a:t>
            </a:r>
            <a:r>
              <a:rPr lang="it-IT" sz="2200" dirty="0"/>
              <a:t> </a:t>
            </a:r>
            <a:r>
              <a:rPr lang="it-IT" sz="2200" dirty="0" err="1"/>
              <a:t>these</a:t>
            </a:r>
            <a:r>
              <a:rPr lang="it-IT" sz="2200" dirty="0"/>
              <a:t> </a:t>
            </a:r>
            <a:r>
              <a:rPr lang="it-IT" sz="2200" dirty="0" err="1"/>
              <a:t>tasks</a:t>
            </a:r>
            <a:r>
              <a:rPr lang="it-IT" sz="2200" dirty="0"/>
              <a:t>.</a:t>
            </a: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92064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1868214" y="502227"/>
            <a:ext cx="6871931" cy="593476"/>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dirty="0" err="1"/>
              <a:t>Incoterms</a:t>
            </a:r>
            <a:r>
              <a:rPr lang="it-IT" dirty="0"/>
              <a:t> </a:t>
            </a:r>
            <a:r>
              <a:rPr lang="it-IT" dirty="0" err="1"/>
              <a:t>Clarify</a:t>
            </a:r>
            <a:r>
              <a:rPr lang="it-IT" dirty="0"/>
              <a:t> </a:t>
            </a:r>
            <a:r>
              <a:rPr lang="it-IT" dirty="0" err="1"/>
              <a:t>Responsibilities</a:t>
            </a:r>
            <a:r>
              <a:rPr lang="it-IT" dirty="0"/>
              <a:t> of Parties to a Sales </a:t>
            </a:r>
            <a:r>
              <a:rPr lang="it-IT" dirty="0" err="1"/>
              <a:t>Transaction</a:t>
            </a:r>
            <a:endParaRPr dirty="0"/>
          </a:p>
        </p:txBody>
      </p:sp>
      <p:sp>
        <p:nvSpPr>
          <p:cNvPr id="166" name="Google Shape;166;p19"/>
          <p:cNvSpPr txBox="1">
            <a:spLocks noGrp="1"/>
          </p:cNvSpPr>
          <p:nvPr>
            <p:ph type="body" idx="1"/>
          </p:nvPr>
        </p:nvSpPr>
        <p:spPr>
          <a:xfrm>
            <a:off x="1759527" y="1221828"/>
            <a:ext cx="7024781" cy="3599554"/>
          </a:xfrm>
          <a:prstGeom prst="rect">
            <a:avLst/>
          </a:prstGeom>
        </p:spPr>
        <p:txBody>
          <a:bodyPr spcFirstLastPara="1" wrap="square" lIns="0" tIns="0" rIns="0" bIns="0" anchor="t" anchorCtr="0">
            <a:noAutofit/>
          </a:bodyPr>
          <a:lstStyle/>
          <a:p>
            <a:pPr algn="just"/>
            <a:r>
              <a:rPr lang="it-IT" sz="2400" dirty="0" err="1"/>
              <a:t>Similarly</a:t>
            </a:r>
            <a:r>
              <a:rPr lang="it-IT" sz="2400" dirty="0"/>
              <a:t>, </a:t>
            </a:r>
            <a:r>
              <a:rPr lang="it-IT" sz="2400" dirty="0" err="1"/>
              <a:t>each</a:t>
            </a:r>
            <a:r>
              <a:rPr lang="it-IT" sz="2400" dirty="0"/>
              <a:t> </a:t>
            </a:r>
            <a:r>
              <a:rPr lang="it-IT" sz="2400" dirty="0" err="1"/>
              <a:t>Incoterm</a:t>
            </a:r>
            <a:r>
              <a:rPr lang="it-IT" sz="2400" dirty="0"/>
              <a:t> </a:t>
            </a:r>
            <a:r>
              <a:rPr lang="it-IT" sz="2400" dirty="0" err="1"/>
              <a:t>rule</a:t>
            </a:r>
            <a:r>
              <a:rPr lang="it-IT" sz="2400" dirty="0"/>
              <a:t> </a:t>
            </a:r>
            <a:r>
              <a:rPr lang="it-IT" sz="2400" dirty="0" err="1"/>
              <a:t>specifies</a:t>
            </a:r>
            <a:r>
              <a:rPr lang="it-IT" sz="2400" dirty="0"/>
              <a:t> </a:t>
            </a:r>
            <a:r>
              <a:rPr lang="it-IT" sz="2400" dirty="0" err="1"/>
              <a:t>which</a:t>
            </a:r>
            <a:r>
              <a:rPr lang="it-IT" sz="2400" dirty="0"/>
              <a:t> party to the </a:t>
            </a:r>
            <a:r>
              <a:rPr lang="it-IT" sz="2400" dirty="0" err="1"/>
              <a:t>transaction</a:t>
            </a:r>
            <a:r>
              <a:rPr lang="it-IT" sz="2400" dirty="0"/>
              <a:t>, </a:t>
            </a:r>
            <a:r>
              <a:rPr lang="it-IT" sz="2400" dirty="0" err="1"/>
              <a:t>if</a:t>
            </a:r>
            <a:r>
              <a:rPr lang="it-IT" sz="2400" dirty="0"/>
              <a:t> </a:t>
            </a:r>
            <a:r>
              <a:rPr lang="it-IT" sz="2400" dirty="0" err="1"/>
              <a:t>any</a:t>
            </a:r>
            <a:r>
              <a:rPr lang="it-IT" sz="2400" dirty="0"/>
              <a:t>, </a:t>
            </a:r>
            <a:r>
              <a:rPr lang="it-IT" sz="2400" dirty="0" err="1"/>
              <a:t>is</a:t>
            </a:r>
            <a:r>
              <a:rPr lang="it-IT" sz="2400" dirty="0"/>
              <a:t> </a:t>
            </a:r>
            <a:r>
              <a:rPr lang="it-IT" sz="2400" dirty="0" err="1"/>
              <a:t>obligated</a:t>
            </a:r>
            <a:r>
              <a:rPr lang="it-IT" sz="2400" dirty="0"/>
              <a:t> to </a:t>
            </a:r>
            <a:r>
              <a:rPr lang="it-IT" sz="2400" dirty="0" err="1"/>
              <a:t>contract</a:t>
            </a:r>
            <a:r>
              <a:rPr lang="it-IT" sz="2400" dirty="0"/>
              <a:t> for the </a:t>
            </a:r>
            <a:r>
              <a:rPr lang="it-IT" sz="2400" dirty="0" err="1"/>
              <a:t>carriage</a:t>
            </a:r>
            <a:r>
              <a:rPr lang="it-IT" sz="2400" dirty="0"/>
              <a:t> of the </a:t>
            </a:r>
            <a:r>
              <a:rPr lang="it-IT" sz="2400" dirty="0" err="1"/>
              <a:t>goods</a:t>
            </a:r>
            <a:r>
              <a:rPr lang="it-IT" sz="2400" dirty="0"/>
              <a:t>. </a:t>
            </a:r>
          </a:p>
          <a:p>
            <a:pPr marL="63500" lvl="0" indent="0" algn="just" rtl="0">
              <a:spcBef>
                <a:spcPts val="600"/>
              </a:spcBef>
              <a:spcAft>
                <a:spcPts val="0"/>
              </a:spcAft>
              <a:buSzPts val="2600"/>
              <a:buNone/>
            </a:pPr>
            <a:endParaRPr lang="it-IT" sz="2400" dirty="0"/>
          </a:p>
          <a:p>
            <a:pPr marL="457200" lvl="0" indent="-393700" algn="just" rtl="0">
              <a:spcBef>
                <a:spcPts val="600"/>
              </a:spcBef>
              <a:spcAft>
                <a:spcPts val="0"/>
              </a:spcAft>
              <a:buSzPts val="2600"/>
              <a:buChar char="◈"/>
            </a:pPr>
            <a:r>
              <a:rPr lang="it-IT" sz="2400" dirty="0" err="1"/>
              <a:t>Each</a:t>
            </a:r>
            <a:r>
              <a:rPr lang="it-IT" sz="2400" dirty="0"/>
              <a:t> </a:t>
            </a:r>
            <a:r>
              <a:rPr lang="it-IT" sz="2400" dirty="0" err="1"/>
              <a:t>rule</a:t>
            </a:r>
            <a:r>
              <a:rPr lang="it-IT" sz="2400" dirty="0"/>
              <a:t> </a:t>
            </a:r>
            <a:r>
              <a:rPr lang="it-IT" sz="2400" dirty="0" err="1"/>
              <a:t>also</a:t>
            </a:r>
            <a:r>
              <a:rPr lang="it-IT" sz="2400" dirty="0"/>
              <a:t> </a:t>
            </a:r>
            <a:r>
              <a:rPr lang="it-IT" sz="2400" dirty="0" err="1"/>
              <a:t>contains</a:t>
            </a:r>
            <a:r>
              <a:rPr lang="it-IT" sz="2400" dirty="0"/>
              <a:t> </a:t>
            </a:r>
            <a:r>
              <a:rPr lang="it-IT" sz="2400" dirty="0" err="1"/>
              <a:t>statements</a:t>
            </a:r>
            <a:r>
              <a:rPr lang="it-IT" sz="2400" dirty="0"/>
              <a:t>, </a:t>
            </a:r>
            <a:r>
              <a:rPr lang="it-IT" sz="2400" dirty="0" err="1"/>
              <a:t>as</a:t>
            </a:r>
            <a:r>
              <a:rPr lang="it-IT" sz="2400" dirty="0"/>
              <a:t> to </a:t>
            </a:r>
            <a:r>
              <a:rPr lang="it-IT" sz="2400" dirty="0" err="1"/>
              <a:t>which</a:t>
            </a:r>
            <a:r>
              <a:rPr lang="it-IT" sz="2400" dirty="0"/>
              <a:t> party </a:t>
            </a:r>
            <a:r>
              <a:rPr lang="it-IT" sz="2400" dirty="0" err="1"/>
              <a:t>is</a:t>
            </a:r>
            <a:r>
              <a:rPr lang="it-IT" sz="2400" dirty="0"/>
              <a:t> </a:t>
            </a:r>
            <a:r>
              <a:rPr lang="it-IT" sz="2400" dirty="0" err="1"/>
              <a:t>responsible</a:t>
            </a:r>
            <a:r>
              <a:rPr lang="it-IT" sz="2400" dirty="0"/>
              <a:t> for </a:t>
            </a:r>
            <a:r>
              <a:rPr lang="it-IT" sz="2400" dirty="0" err="1"/>
              <a:t>packing</a:t>
            </a:r>
            <a:r>
              <a:rPr lang="it-IT" sz="2400" dirty="0"/>
              <a:t> the </a:t>
            </a:r>
            <a:r>
              <a:rPr lang="it-IT" sz="2400" dirty="0" err="1"/>
              <a:t>goods</a:t>
            </a:r>
            <a:r>
              <a:rPr lang="it-IT" sz="2400" dirty="0"/>
              <a:t> for </a:t>
            </a:r>
            <a:r>
              <a:rPr lang="it-IT" sz="2400" dirty="0" err="1"/>
              <a:t>transport</a:t>
            </a:r>
            <a:r>
              <a:rPr lang="it-IT" sz="2400" dirty="0"/>
              <a:t> </a:t>
            </a:r>
            <a:r>
              <a:rPr lang="it-IT" sz="2400" dirty="0" err="1"/>
              <a:t>overseas</a:t>
            </a:r>
            <a:r>
              <a:rPr lang="it-IT" sz="2400" dirty="0"/>
              <a:t> and for </a:t>
            </a:r>
            <a:r>
              <a:rPr lang="it-IT" sz="2400" dirty="0" err="1"/>
              <a:t>bearing</a:t>
            </a:r>
            <a:r>
              <a:rPr lang="it-IT" sz="2400" dirty="0"/>
              <a:t> the </a:t>
            </a:r>
            <a:r>
              <a:rPr lang="it-IT" sz="2400" dirty="0" err="1"/>
              <a:t>costs</a:t>
            </a:r>
            <a:r>
              <a:rPr lang="it-IT" sz="2400" dirty="0"/>
              <a:t> of </a:t>
            </a:r>
            <a:r>
              <a:rPr lang="it-IT" sz="2400" dirty="0" err="1"/>
              <a:t>any</a:t>
            </a:r>
            <a:r>
              <a:rPr lang="it-IT" sz="2400" dirty="0"/>
              <a:t> </a:t>
            </a:r>
            <a:r>
              <a:rPr lang="it-IT" sz="2400" dirty="0" err="1"/>
              <a:t>pre-shipment</a:t>
            </a:r>
            <a:r>
              <a:rPr lang="it-IT" sz="2400" dirty="0"/>
              <a:t> </a:t>
            </a:r>
            <a:r>
              <a:rPr lang="it-IT" sz="2400" dirty="0" err="1"/>
              <a:t>inspections</a:t>
            </a:r>
            <a:r>
              <a:rPr lang="it-IT" sz="2400" dirty="0"/>
              <a:t>. </a:t>
            </a:r>
            <a:endParaRPr sz="24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18785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2" end="2"/>
                                            </p:txEl>
                                          </p:spTgt>
                                        </p:tgtEl>
                                        <p:attrNameLst>
                                          <p:attrName>style.visibility</p:attrName>
                                        </p:attrNameLst>
                                      </p:cBhvr>
                                      <p:to>
                                        <p:strVal val="visible"/>
                                      </p:to>
                                    </p:set>
                                    <p:animEffect transition="in" filter="blinds(horizontal)">
                                      <p:cBhvr>
                                        <p:cTn id="7" dur="500"/>
                                        <p:tgtEl>
                                          <p:spTgt spid="1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0" end="0"/>
                                            </p:txEl>
                                          </p:spTgt>
                                        </p:tgtEl>
                                        <p:attrNameLst>
                                          <p:attrName>style.visibility</p:attrName>
                                        </p:attrNameLst>
                                      </p:cBhvr>
                                      <p:to>
                                        <p:strVal val="visible"/>
                                      </p:to>
                                    </p:set>
                                    <p:animEffect transition="in" filter="blinds(horizontal)">
                                      <p:cBhvr>
                                        <p:cTn id="12" dur="500"/>
                                        <p:tgtEl>
                                          <p:spTgt spid="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EA8B22-4445-8E48-86E4-C9606377C144}"/>
              </a:ext>
            </a:extLst>
          </p:cNvPr>
          <p:cNvSpPr>
            <a:spLocks noGrp="1"/>
          </p:cNvSpPr>
          <p:nvPr>
            <p:ph type="ctrTitle"/>
          </p:nvPr>
        </p:nvSpPr>
        <p:spPr/>
        <p:txBody>
          <a:bodyPr/>
          <a:lstStyle/>
          <a:p>
            <a:r>
              <a:rPr lang="it-IT" dirty="0"/>
              <a:t>SALES CONTRACT</a:t>
            </a:r>
          </a:p>
        </p:txBody>
      </p:sp>
      <p:sp>
        <p:nvSpPr>
          <p:cNvPr id="3" name="Sottotitolo 2">
            <a:extLst>
              <a:ext uri="{FF2B5EF4-FFF2-40B4-BE49-F238E27FC236}">
                <a16:creationId xmlns:a16="http://schemas.microsoft.com/office/drawing/2014/main" id="{2E67241A-AE2E-504F-A7FF-98653FB80739}"/>
              </a:ext>
            </a:extLst>
          </p:cNvPr>
          <p:cNvSpPr>
            <a:spLocks noGrp="1"/>
          </p:cNvSpPr>
          <p:nvPr>
            <p:ph type="subTitle" idx="1"/>
          </p:nvPr>
        </p:nvSpPr>
        <p:spPr/>
        <p:txBody>
          <a:bodyPr/>
          <a:lstStyle/>
          <a:p>
            <a:r>
              <a:rPr lang="it-IT" dirty="0"/>
              <a:t>KEY ELEMENTS</a:t>
            </a:r>
          </a:p>
        </p:txBody>
      </p:sp>
    </p:spTree>
    <p:extLst>
      <p:ext uri="{BB962C8B-B14F-4D97-AF65-F5344CB8AC3E}">
        <p14:creationId xmlns:p14="http://schemas.microsoft.com/office/powerpoint/2010/main" val="2039491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err="1"/>
              <a:t>What</a:t>
            </a:r>
            <a:r>
              <a:rPr lang="it-IT" sz="2600" dirty="0"/>
              <a:t> </a:t>
            </a:r>
            <a:r>
              <a:rPr lang="it-IT" sz="2600" dirty="0" err="1"/>
              <a:t>Incoterms</a:t>
            </a:r>
            <a:r>
              <a:rPr lang="it-IT" sz="2600" dirty="0"/>
              <a:t> Do </a:t>
            </a:r>
            <a:r>
              <a:rPr lang="it-IT" sz="2600" dirty="0" err="1"/>
              <a:t>Not</a:t>
            </a:r>
            <a:r>
              <a:rPr lang="it-IT" sz="2600" dirty="0"/>
              <a:t> Cover</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marL="63500" lvl="0" indent="0" algn="just">
              <a:buNone/>
            </a:pPr>
            <a:r>
              <a:rPr lang="it-IT" sz="2200" dirty="0" err="1"/>
              <a:t>Incoterms</a:t>
            </a:r>
            <a:r>
              <a:rPr lang="it-IT" sz="2200" dirty="0"/>
              <a:t> are </a:t>
            </a:r>
            <a:r>
              <a:rPr lang="it-IT" sz="2200" dirty="0" err="1"/>
              <a:t>generally</a:t>
            </a:r>
            <a:r>
              <a:rPr lang="it-IT" sz="2200" dirty="0"/>
              <a:t> </a:t>
            </a:r>
            <a:r>
              <a:rPr lang="it-IT" sz="2200" dirty="0" err="1"/>
              <a:t>incorporated</a:t>
            </a:r>
            <a:r>
              <a:rPr lang="it-IT" sz="2200" dirty="0"/>
              <a:t> in the </a:t>
            </a:r>
            <a:r>
              <a:rPr lang="it-IT" sz="2200" dirty="0" err="1"/>
              <a:t>contract</a:t>
            </a:r>
            <a:r>
              <a:rPr lang="it-IT" sz="2200" dirty="0"/>
              <a:t> of sale, </a:t>
            </a:r>
            <a:r>
              <a:rPr lang="it-IT" sz="2200" dirty="0" err="1"/>
              <a:t>however</a:t>
            </a:r>
            <a:r>
              <a:rPr lang="it-IT" sz="2200" dirty="0"/>
              <a:t>, </a:t>
            </a:r>
            <a:r>
              <a:rPr lang="it-IT" sz="2200" dirty="0" err="1"/>
              <a:t>they</a:t>
            </a:r>
            <a:r>
              <a:rPr lang="it-IT" sz="2200" dirty="0"/>
              <a:t> do </a:t>
            </a:r>
            <a:r>
              <a:rPr lang="it-IT" sz="2200" dirty="0" err="1"/>
              <a:t>not</a:t>
            </a:r>
            <a:r>
              <a:rPr lang="it-IT" sz="2200" dirty="0"/>
              <a:t>: </a:t>
            </a:r>
          </a:p>
          <a:p>
            <a:pPr lvl="0" algn="just">
              <a:buFont typeface="Arial" panose="020B0604020202020204" pitchFamily="34" charset="0"/>
              <a:buChar char="•"/>
            </a:pPr>
            <a:r>
              <a:rPr lang="it-IT" sz="1800" dirty="0" err="1"/>
              <a:t>address</a:t>
            </a:r>
            <a:r>
              <a:rPr lang="it-IT" sz="1800" dirty="0"/>
              <a:t> </a:t>
            </a:r>
            <a:r>
              <a:rPr lang="it-IT" sz="1800" dirty="0" err="1"/>
              <a:t>all</a:t>
            </a:r>
            <a:r>
              <a:rPr lang="it-IT" sz="1800" dirty="0"/>
              <a:t> the </a:t>
            </a:r>
            <a:r>
              <a:rPr lang="it-IT" sz="1800" dirty="0" err="1"/>
              <a:t>conditions</a:t>
            </a:r>
            <a:r>
              <a:rPr lang="it-IT" sz="1800" dirty="0"/>
              <a:t> of a sale;  </a:t>
            </a:r>
          </a:p>
          <a:p>
            <a:pPr lvl="0" algn="just">
              <a:buFont typeface="Arial" panose="020B0604020202020204" pitchFamily="34" charset="0"/>
              <a:buChar char="•"/>
            </a:pPr>
            <a:r>
              <a:rPr lang="it-IT" sz="1800" dirty="0" err="1"/>
              <a:t>identify</a:t>
            </a:r>
            <a:r>
              <a:rPr lang="it-IT" sz="1800" dirty="0"/>
              <a:t> the </a:t>
            </a:r>
            <a:r>
              <a:rPr lang="it-IT" sz="1800" dirty="0" err="1"/>
              <a:t>goods</a:t>
            </a:r>
            <a:r>
              <a:rPr lang="it-IT" sz="1800" dirty="0"/>
              <a:t> </a:t>
            </a:r>
            <a:r>
              <a:rPr lang="it-IT" sz="1800" dirty="0" err="1"/>
              <a:t>being</a:t>
            </a:r>
            <a:r>
              <a:rPr lang="it-IT" sz="1800" dirty="0"/>
              <a:t> </a:t>
            </a:r>
            <a:r>
              <a:rPr lang="it-IT" sz="1800" dirty="0" err="1"/>
              <a:t>sold</a:t>
            </a:r>
            <a:r>
              <a:rPr lang="it-IT" sz="1800" dirty="0"/>
              <a:t> </a:t>
            </a:r>
            <a:r>
              <a:rPr lang="it-IT" sz="1800" dirty="0" err="1"/>
              <a:t>nor</a:t>
            </a:r>
            <a:r>
              <a:rPr lang="it-IT" sz="1800" dirty="0"/>
              <a:t> list the </a:t>
            </a:r>
            <a:r>
              <a:rPr lang="it-IT" sz="1800" dirty="0" err="1"/>
              <a:t>contract</a:t>
            </a:r>
            <a:r>
              <a:rPr lang="it-IT" sz="1800" dirty="0"/>
              <a:t> </a:t>
            </a:r>
            <a:r>
              <a:rPr lang="it-IT" sz="1800" dirty="0" err="1"/>
              <a:t>price</a:t>
            </a:r>
            <a:r>
              <a:rPr lang="it-IT" sz="1800" dirty="0"/>
              <a:t>;  </a:t>
            </a:r>
          </a:p>
          <a:p>
            <a:pPr lvl="0" algn="just">
              <a:buFont typeface="Arial" panose="020B0604020202020204" pitchFamily="34" charset="0"/>
              <a:buChar char="•"/>
            </a:pPr>
            <a:r>
              <a:rPr lang="it-IT" sz="1800" dirty="0" err="1"/>
              <a:t>reference</a:t>
            </a:r>
            <a:r>
              <a:rPr lang="it-IT" sz="1800" dirty="0"/>
              <a:t> the </a:t>
            </a:r>
            <a:r>
              <a:rPr lang="it-IT" sz="1800" dirty="0" err="1"/>
              <a:t>method</a:t>
            </a:r>
            <a:r>
              <a:rPr lang="it-IT" sz="1800" dirty="0"/>
              <a:t> </a:t>
            </a:r>
            <a:r>
              <a:rPr lang="it-IT" sz="1800" dirty="0" err="1"/>
              <a:t>nor</a:t>
            </a:r>
            <a:r>
              <a:rPr lang="it-IT" sz="1800" dirty="0"/>
              <a:t> timing of </a:t>
            </a:r>
            <a:r>
              <a:rPr lang="it-IT" sz="1800" dirty="0" err="1"/>
              <a:t>payment</a:t>
            </a:r>
            <a:r>
              <a:rPr lang="it-IT" sz="1800" dirty="0"/>
              <a:t>;   </a:t>
            </a:r>
          </a:p>
          <a:p>
            <a:pPr lvl="0" algn="just">
              <a:buFont typeface="Arial" panose="020B0604020202020204" pitchFamily="34" charset="0"/>
              <a:buChar char="•"/>
            </a:pPr>
            <a:r>
              <a:rPr lang="it-IT" sz="1800" dirty="0" err="1"/>
              <a:t>specify</a:t>
            </a:r>
            <a:r>
              <a:rPr lang="it-IT" sz="1800" dirty="0"/>
              <a:t> </a:t>
            </a:r>
            <a:r>
              <a:rPr lang="it-IT" sz="1800" dirty="0" err="1"/>
              <a:t>which</a:t>
            </a:r>
            <a:r>
              <a:rPr lang="it-IT" sz="1800" dirty="0"/>
              <a:t> </a:t>
            </a:r>
            <a:r>
              <a:rPr lang="it-IT" sz="1800" dirty="0" err="1"/>
              <a:t>documents</a:t>
            </a:r>
            <a:r>
              <a:rPr lang="it-IT" sz="1800" dirty="0"/>
              <a:t> must be </a:t>
            </a:r>
            <a:r>
              <a:rPr lang="it-IT" sz="1800" dirty="0" err="1"/>
              <a:t>provided</a:t>
            </a:r>
            <a:r>
              <a:rPr lang="it-IT" sz="1800" dirty="0"/>
              <a:t> by the seller to the buyer to facilitate the </a:t>
            </a:r>
            <a:r>
              <a:rPr lang="it-IT" sz="1800" dirty="0" err="1"/>
              <a:t>customs</a:t>
            </a:r>
            <a:r>
              <a:rPr lang="it-IT" sz="1800" dirty="0"/>
              <a:t> clearance </a:t>
            </a:r>
            <a:r>
              <a:rPr lang="it-IT" sz="1800" dirty="0" err="1"/>
              <a:t>process</a:t>
            </a:r>
            <a:r>
              <a:rPr lang="it-IT" sz="1800" dirty="0"/>
              <a:t> </a:t>
            </a:r>
            <a:r>
              <a:rPr lang="it-IT" sz="1800" dirty="0" err="1"/>
              <a:t>at</a:t>
            </a:r>
            <a:r>
              <a:rPr lang="it-IT" sz="1800" dirty="0"/>
              <a:t> the </a:t>
            </a:r>
            <a:r>
              <a:rPr lang="it-IT" sz="1800" dirty="0" err="1"/>
              <a:t>buyer’s</a:t>
            </a:r>
            <a:r>
              <a:rPr lang="it-IT" sz="1800" dirty="0"/>
              <a:t> country;</a:t>
            </a:r>
          </a:p>
          <a:p>
            <a:pPr lvl="0" algn="just">
              <a:buFont typeface="Arial" panose="020B0604020202020204" pitchFamily="34" charset="0"/>
              <a:buChar char="•"/>
            </a:pPr>
            <a:r>
              <a:rPr lang="it-IT" sz="1800" dirty="0" err="1"/>
              <a:t>address</a:t>
            </a:r>
            <a:r>
              <a:rPr lang="it-IT" sz="1800" dirty="0"/>
              <a:t> </a:t>
            </a:r>
            <a:r>
              <a:rPr lang="it-IT" sz="1800" dirty="0" err="1"/>
              <a:t>liability</a:t>
            </a:r>
            <a:r>
              <a:rPr lang="it-IT" sz="1800" dirty="0"/>
              <a:t> for the </a:t>
            </a:r>
            <a:r>
              <a:rPr lang="it-IT" sz="1800" dirty="0" err="1"/>
              <a:t>failure</a:t>
            </a:r>
            <a:r>
              <a:rPr lang="it-IT" sz="1800" dirty="0"/>
              <a:t> to </a:t>
            </a:r>
            <a:r>
              <a:rPr lang="it-IT" sz="1800" dirty="0" err="1"/>
              <a:t>provide</a:t>
            </a:r>
            <a:r>
              <a:rPr lang="it-IT" sz="1800" dirty="0"/>
              <a:t> the </a:t>
            </a:r>
            <a:r>
              <a:rPr lang="it-IT" sz="1800" dirty="0" err="1"/>
              <a:t>goods</a:t>
            </a:r>
            <a:r>
              <a:rPr lang="it-IT" sz="1800" dirty="0"/>
              <a:t> in </a:t>
            </a:r>
            <a:r>
              <a:rPr lang="it-IT" sz="1800" dirty="0" err="1"/>
              <a:t>conformity</a:t>
            </a:r>
            <a:r>
              <a:rPr lang="it-IT" sz="1800" dirty="0"/>
              <a:t> with the </a:t>
            </a:r>
            <a:r>
              <a:rPr lang="it-IT" sz="1800" dirty="0" err="1"/>
              <a:t>contract</a:t>
            </a:r>
            <a:r>
              <a:rPr lang="it-IT" sz="1800" dirty="0"/>
              <a:t> of sale, </a:t>
            </a:r>
            <a:r>
              <a:rPr lang="it-IT" sz="1800" dirty="0" err="1"/>
              <a:t>delayed</a:t>
            </a:r>
            <a:r>
              <a:rPr lang="it-IT" sz="1800" dirty="0"/>
              <a:t> delivery, </a:t>
            </a:r>
          </a:p>
          <a:p>
            <a:pPr lvl="0" algn="just">
              <a:buFont typeface="Arial" panose="020B0604020202020204" pitchFamily="34" charset="0"/>
              <a:buChar char="•"/>
            </a:pPr>
            <a:r>
              <a:rPr lang="it-IT" sz="1800" dirty="0" err="1"/>
              <a:t>nor</a:t>
            </a:r>
            <a:r>
              <a:rPr lang="it-IT" sz="1800" dirty="0"/>
              <a:t> dispute </a:t>
            </a:r>
            <a:r>
              <a:rPr lang="it-IT" sz="1800" dirty="0" err="1"/>
              <a:t>resolution</a:t>
            </a:r>
            <a:r>
              <a:rPr lang="it-IT" sz="1800" dirty="0"/>
              <a:t> </a:t>
            </a:r>
            <a:r>
              <a:rPr lang="it-IT" sz="1800" dirty="0" err="1"/>
              <a:t>mechanisms</a:t>
            </a:r>
            <a:r>
              <a:rPr lang="it-IT" sz="1800" dirty="0"/>
              <a:t>. </a:t>
            </a:r>
            <a:endParaRPr sz="18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38576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linds(horizontal)">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linds(horizontal)">
                                      <p:cBhvr>
                                        <p:cTn id="17" dur="5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blinds(horizontal)">
                                      <p:cBhvr>
                                        <p:cTn id="22" dur="5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blinds(horizontal)">
                                      <p:cBhvr>
                                        <p:cTn id="27" dur="500"/>
                                        <p:tgtEl>
                                          <p:spTgt spid="1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6">
                                            <p:txEl>
                                              <p:pRg st="5" end="5"/>
                                            </p:txEl>
                                          </p:spTgt>
                                        </p:tgtEl>
                                        <p:attrNameLst>
                                          <p:attrName>style.visibility</p:attrName>
                                        </p:attrNameLst>
                                      </p:cBhvr>
                                      <p:to>
                                        <p:strVal val="visible"/>
                                      </p:to>
                                    </p:set>
                                    <p:animEffect transition="in" filter="blinds(horizontal)">
                                      <p:cBhvr>
                                        <p:cTn id="32" dur="500"/>
                                        <p:tgtEl>
                                          <p:spTgt spid="1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6">
                                            <p:txEl>
                                              <p:pRg st="6" end="6"/>
                                            </p:txEl>
                                          </p:spTgt>
                                        </p:tgtEl>
                                        <p:attrNameLst>
                                          <p:attrName>style.visibility</p:attrName>
                                        </p:attrNameLst>
                                      </p:cBhvr>
                                      <p:to>
                                        <p:strVal val="visible"/>
                                      </p:to>
                                    </p:set>
                                    <p:animEffect transition="in" filter="blinds(horizontal)">
                                      <p:cBhvr>
                                        <p:cTn id="37" dur="500"/>
                                        <p:tgtEl>
                                          <p:spTgt spid="1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C651DFF-7D92-CE42-AE63-0BF9C4C498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21</a:t>
            </a:fld>
            <a:endParaRPr lang="it-IT"/>
          </a:p>
        </p:txBody>
      </p:sp>
      <p:pic>
        <p:nvPicPr>
          <p:cNvPr id="4" name="Immagine 3">
            <a:extLst>
              <a:ext uri="{FF2B5EF4-FFF2-40B4-BE49-F238E27FC236}">
                <a16:creationId xmlns:a16="http://schemas.microsoft.com/office/drawing/2014/main" id="{DC1A61C8-37AD-F64F-9214-AEC92CE5FE1F}"/>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7172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err="1"/>
              <a:t>Classification</a:t>
            </a:r>
            <a:r>
              <a:rPr lang="it-IT" sz="2600" dirty="0"/>
              <a:t> of </a:t>
            </a:r>
            <a:r>
              <a:rPr lang="it-IT" sz="2600" dirty="0" err="1"/>
              <a:t>Incoterms</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marL="63500" indent="0" algn="just">
              <a:buNone/>
            </a:pPr>
            <a:r>
              <a:rPr lang="it-IT" sz="1800" dirty="0"/>
              <a:t>The </a:t>
            </a:r>
            <a:r>
              <a:rPr lang="it-IT" sz="1800" dirty="0" err="1"/>
              <a:t>Incoterms</a:t>
            </a:r>
            <a:r>
              <a:rPr lang="it-IT" sz="1800" dirty="0"/>
              <a:t> are </a:t>
            </a:r>
            <a:r>
              <a:rPr lang="it-IT" sz="1800" dirty="0" err="1"/>
              <a:t>divided</a:t>
            </a:r>
            <a:r>
              <a:rPr lang="it-IT" sz="1800" dirty="0"/>
              <a:t> </a:t>
            </a:r>
            <a:r>
              <a:rPr lang="it-IT" sz="1800" dirty="0" err="1"/>
              <a:t>into</a:t>
            </a:r>
            <a:r>
              <a:rPr lang="it-IT" sz="1800" dirty="0"/>
              <a:t> </a:t>
            </a:r>
            <a:r>
              <a:rPr lang="it-IT" sz="1800" dirty="0" err="1"/>
              <a:t>four</a:t>
            </a:r>
            <a:r>
              <a:rPr lang="it-IT" sz="1800" dirty="0"/>
              <a:t> </a:t>
            </a:r>
            <a:r>
              <a:rPr lang="it-IT" sz="1800" dirty="0" err="1"/>
              <a:t>principal</a:t>
            </a:r>
            <a:r>
              <a:rPr lang="it-IT" sz="1800" dirty="0"/>
              <a:t> </a:t>
            </a:r>
            <a:r>
              <a:rPr lang="it-IT" sz="1800" dirty="0" err="1"/>
              <a:t>categories</a:t>
            </a:r>
            <a:r>
              <a:rPr lang="it-IT" sz="1800" dirty="0"/>
              <a:t>: E, </a:t>
            </a:r>
            <a:r>
              <a:rPr lang="it-IT" sz="1800" dirty="0" err="1"/>
              <a:t>F</a:t>
            </a:r>
            <a:r>
              <a:rPr lang="it-IT" sz="1800" dirty="0"/>
              <a:t>, C and D.</a:t>
            </a:r>
          </a:p>
          <a:p>
            <a:pPr marL="63500" lvl="0" indent="0" algn="just">
              <a:buNone/>
            </a:pPr>
            <a:endParaRPr lang="it-IT" sz="1800" dirty="0"/>
          </a:p>
          <a:p>
            <a:pPr algn="just"/>
            <a:r>
              <a:rPr lang="it-IT" sz="1800" dirty="0" err="1"/>
              <a:t>Category</a:t>
            </a:r>
            <a:r>
              <a:rPr lang="it-IT" sz="1800" dirty="0"/>
              <a:t> E (</a:t>
            </a:r>
            <a:r>
              <a:rPr lang="it-IT" sz="1800" dirty="0" err="1"/>
              <a:t>Departure</a:t>
            </a:r>
            <a:r>
              <a:rPr lang="it-IT" sz="1800" dirty="0"/>
              <a:t>), </a:t>
            </a:r>
            <a:r>
              <a:rPr lang="it-IT" sz="1800" dirty="0" err="1"/>
              <a:t>which</a:t>
            </a:r>
            <a:r>
              <a:rPr lang="it-IT" sz="1800" dirty="0"/>
              <a:t> </a:t>
            </a:r>
            <a:r>
              <a:rPr lang="it-IT" sz="1800" dirty="0" err="1"/>
              <a:t>contains</a:t>
            </a:r>
            <a:r>
              <a:rPr lang="it-IT" sz="1800" dirty="0"/>
              <a:t> </a:t>
            </a:r>
            <a:r>
              <a:rPr lang="it-IT" sz="1800" dirty="0" err="1"/>
              <a:t>only</a:t>
            </a:r>
            <a:r>
              <a:rPr lang="it-IT" sz="1800" dirty="0"/>
              <a:t> </a:t>
            </a:r>
            <a:r>
              <a:rPr lang="it-IT" sz="1800" dirty="0" err="1"/>
              <a:t>one</a:t>
            </a:r>
            <a:r>
              <a:rPr lang="it-IT" sz="1800" dirty="0"/>
              <a:t> </a:t>
            </a:r>
            <a:r>
              <a:rPr lang="it-IT" sz="1800" dirty="0" err="1"/>
              <a:t>trade</a:t>
            </a:r>
            <a:r>
              <a:rPr lang="it-IT" sz="1800" dirty="0"/>
              <a:t> </a:t>
            </a:r>
            <a:r>
              <a:rPr lang="it-IT" sz="1800" dirty="0" err="1"/>
              <a:t>term</a:t>
            </a:r>
            <a:r>
              <a:rPr lang="it-IT" sz="1800" dirty="0"/>
              <a:t>, i.e. EXW (Ex Works).</a:t>
            </a:r>
          </a:p>
          <a:p>
            <a:pPr marL="63500" lvl="0" indent="0" algn="just">
              <a:buNone/>
            </a:pPr>
            <a:endParaRPr lang="it-IT" sz="1800" dirty="0"/>
          </a:p>
          <a:p>
            <a:pPr algn="just"/>
            <a:r>
              <a:rPr lang="it-IT" sz="1800" dirty="0" err="1"/>
              <a:t>Category</a:t>
            </a:r>
            <a:r>
              <a:rPr lang="it-IT" sz="1800" dirty="0"/>
              <a:t> </a:t>
            </a:r>
            <a:r>
              <a:rPr lang="it-IT" sz="1800" dirty="0" err="1"/>
              <a:t>F</a:t>
            </a:r>
            <a:r>
              <a:rPr lang="it-IT" sz="1800" dirty="0"/>
              <a:t> (</a:t>
            </a:r>
            <a:r>
              <a:rPr lang="it-IT" sz="1800" dirty="0" err="1"/>
              <a:t>Main</a:t>
            </a:r>
            <a:r>
              <a:rPr lang="it-IT" sz="1800" dirty="0"/>
              <a:t> </a:t>
            </a:r>
            <a:r>
              <a:rPr lang="it-IT" sz="1800" dirty="0" err="1"/>
              <a:t>Carriage</a:t>
            </a:r>
            <a:r>
              <a:rPr lang="it-IT" sz="1800" dirty="0"/>
              <a:t> </a:t>
            </a:r>
            <a:r>
              <a:rPr lang="it-IT" sz="1800" dirty="0" err="1"/>
              <a:t>Unpaid</a:t>
            </a:r>
            <a:r>
              <a:rPr lang="it-IT" sz="1800" dirty="0"/>
              <a:t>), </a:t>
            </a:r>
            <a:r>
              <a:rPr lang="it-IT" sz="1800" dirty="0" err="1"/>
              <a:t>which</a:t>
            </a:r>
            <a:r>
              <a:rPr lang="it-IT" sz="1800" dirty="0"/>
              <a:t> </a:t>
            </a:r>
            <a:r>
              <a:rPr lang="it-IT" sz="1800" dirty="0" err="1"/>
              <a:t>contains</a:t>
            </a:r>
            <a:r>
              <a:rPr lang="it-IT" sz="1800" dirty="0"/>
              <a:t> </a:t>
            </a:r>
            <a:r>
              <a:rPr lang="it-IT" sz="1800" dirty="0" err="1"/>
              <a:t>three</a:t>
            </a:r>
            <a:r>
              <a:rPr lang="it-IT" sz="1800" dirty="0"/>
              <a:t> </a:t>
            </a:r>
            <a:r>
              <a:rPr lang="it-IT" sz="1800" dirty="0" err="1"/>
              <a:t>trade</a:t>
            </a:r>
            <a:r>
              <a:rPr lang="it-IT" sz="1800" dirty="0"/>
              <a:t> </a:t>
            </a:r>
            <a:r>
              <a:rPr lang="it-IT" sz="1800" dirty="0" err="1"/>
              <a:t>terms</a:t>
            </a:r>
            <a:r>
              <a:rPr lang="it-IT" sz="1800" dirty="0"/>
              <a:t>:</a:t>
            </a:r>
          </a:p>
          <a:p>
            <a:pPr marL="63500" lvl="0" indent="0" algn="just">
              <a:buNone/>
            </a:pPr>
            <a:endParaRPr lang="it-IT" sz="1800" dirty="0"/>
          </a:p>
          <a:p>
            <a:pPr lvl="1" algn="just"/>
            <a:r>
              <a:rPr lang="it-IT" sz="1800" dirty="0"/>
              <a:t>FCA (Free Carrier)</a:t>
            </a:r>
          </a:p>
          <a:p>
            <a:pPr lvl="1" algn="just">
              <a:buFont typeface="Arial" panose="020B0604020202020204" pitchFamily="34" charset="0"/>
              <a:buChar char="•"/>
            </a:pPr>
            <a:r>
              <a:rPr lang="it-IT" sz="1800" dirty="0"/>
              <a:t>FAS (Free </a:t>
            </a:r>
            <a:r>
              <a:rPr lang="it-IT" sz="1800" dirty="0" err="1"/>
              <a:t>Alongside</a:t>
            </a:r>
            <a:r>
              <a:rPr lang="it-IT" sz="1800" dirty="0"/>
              <a:t> </a:t>
            </a:r>
            <a:r>
              <a:rPr lang="it-IT" sz="1800" dirty="0" err="1"/>
              <a:t>Ship</a:t>
            </a:r>
            <a:r>
              <a:rPr lang="it-IT" sz="1800" dirty="0"/>
              <a:t>)</a:t>
            </a:r>
          </a:p>
          <a:p>
            <a:pPr lvl="1" algn="just">
              <a:buFont typeface="Arial" panose="020B0604020202020204" pitchFamily="34" charset="0"/>
              <a:buChar char="•"/>
            </a:pPr>
            <a:r>
              <a:rPr lang="it-IT" sz="1800" dirty="0"/>
              <a:t>FOB (Free on Board)</a:t>
            </a:r>
            <a:endParaRPr sz="18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157494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2" end="2"/>
                                            </p:txEl>
                                          </p:spTgt>
                                        </p:tgtEl>
                                        <p:attrNameLst>
                                          <p:attrName>style.visibility</p:attrName>
                                        </p:attrNameLst>
                                      </p:cBhvr>
                                      <p:to>
                                        <p:strVal val="visible"/>
                                      </p:to>
                                    </p:set>
                                    <p:animEffect transition="in" filter="blinds(horizontal)">
                                      <p:cBhvr>
                                        <p:cTn id="12" dur="500"/>
                                        <p:tgtEl>
                                          <p:spTgt spid="1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4" end="4"/>
                                            </p:txEl>
                                          </p:spTgt>
                                        </p:tgtEl>
                                        <p:attrNameLst>
                                          <p:attrName>style.visibility</p:attrName>
                                        </p:attrNameLst>
                                      </p:cBhvr>
                                      <p:to>
                                        <p:strVal val="visible"/>
                                      </p:to>
                                    </p:set>
                                    <p:animEffect transition="in" filter="blinds(horizontal)">
                                      <p:cBhvr>
                                        <p:cTn id="17" dur="500"/>
                                        <p:tgtEl>
                                          <p:spTgt spid="16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6">
                                            <p:txEl>
                                              <p:pRg st="6" end="6"/>
                                            </p:txEl>
                                          </p:spTgt>
                                        </p:tgtEl>
                                        <p:attrNameLst>
                                          <p:attrName>style.visibility</p:attrName>
                                        </p:attrNameLst>
                                      </p:cBhvr>
                                      <p:to>
                                        <p:strVal val="visible"/>
                                      </p:to>
                                    </p:set>
                                    <p:animEffect transition="in" filter="blinds(horizontal)">
                                      <p:cBhvr>
                                        <p:cTn id="22" dur="500"/>
                                        <p:tgtEl>
                                          <p:spTgt spid="16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6">
                                            <p:txEl>
                                              <p:pRg st="7" end="7"/>
                                            </p:txEl>
                                          </p:spTgt>
                                        </p:tgtEl>
                                        <p:attrNameLst>
                                          <p:attrName>style.visibility</p:attrName>
                                        </p:attrNameLst>
                                      </p:cBhvr>
                                      <p:to>
                                        <p:strVal val="visible"/>
                                      </p:to>
                                    </p:set>
                                    <p:animEffect transition="in" filter="blinds(horizontal)">
                                      <p:cBhvr>
                                        <p:cTn id="27" dur="500"/>
                                        <p:tgtEl>
                                          <p:spTgt spid="16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6">
                                            <p:txEl>
                                              <p:pRg st="8" end="8"/>
                                            </p:txEl>
                                          </p:spTgt>
                                        </p:tgtEl>
                                        <p:attrNameLst>
                                          <p:attrName>style.visibility</p:attrName>
                                        </p:attrNameLst>
                                      </p:cBhvr>
                                      <p:to>
                                        <p:strVal val="visible"/>
                                      </p:to>
                                    </p:set>
                                    <p:animEffect transition="in" filter="blinds(horizontal)">
                                      <p:cBhvr>
                                        <p:cTn id="32" dur="500"/>
                                        <p:tgtEl>
                                          <p:spTgt spid="1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err="1"/>
              <a:t>Classification</a:t>
            </a:r>
            <a:r>
              <a:rPr lang="it-IT" sz="2600" dirty="0"/>
              <a:t> of </a:t>
            </a:r>
            <a:r>
              <a:rPr lang="it-IT" sz="2600" dirty="0" err="1"/>
              <a:t>Incoterms</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algn="just"/>
            <a:r>
              <a:rPr lang="it-IT" sz="1800" dirty="0" err="1"/>
              <a:t>Category</a:t>
            </a:r>
            <a:r>
              <a:rPr lang="it-IT" sz="1800" dirty="0"/>
              <a:t> C (</a:t>
            </a:r>
            <a:r>
              <a:rPr lang="it-IT" sz="1800" dirty="0" err="1"/>
              <a:t>Main</a:t>
            </a:r>
            <a:r>
              <a:rPr lang="it-IT" sz="1800" dirty="0"/>
              <a:t> </a:t>
            </a:r>
            <a:r>
              <a:rPr lang="it-IT" sz="1800" dirty="0" err="1"/>
              <a:t>Carriage</a:t>
            </a:r>
            <a:r>
              <a:rPr lang="it-IT" sz="1800" dirty="0"/>
              <a:t> </a:t>
            </a:r>
            <a:r>
              <a:rPr lang="it-IT" sz="1800" dirty="0" err="1"/>
              <a:t>Paid</a:t>
            </a:r>
            <a:r>
              <a:rPr lang="it-IT" sz="1800" dirty="0"/>
              <a:t>), </a:t>
            </a:r>
            <a:r>
              <a:rPr lang="it-IT" sz="1800" dirty="0" err="1"/>
              <a:t>which</a:t>
            </a:r>
            <a:r>
              <a:rPr lang="it-IT" sz="1800" dirty="0"/>
              <a:t> </a:t>
            </a:r>
            <a:r>
              <a:rPr lang="it-IT" sz="1800" dirty="0" err="1"/>
              <a:t>contains</a:t>
            </a:r>
            <a:r>
              <a:rPr lang="it-IT" sz="1800" dirty="0"/>
              <a:t> </a:t>
            </a:r>
            <a:r>
              <a:rPr lang="it-IT" sz="1800" dirty="0" err="1"/>
              <a:t>four</a:t>
            </a:r>
            <a:r>
              <a:rPr lang="it-IT" sz="1800" dirty="0"/>
              <a:t> </a:t>
            </a:r>
            <a:r>
              <a:rPr lang="it-IT" sz="1800" dirty="0" err="1"/>
              <a:t>trade</a:t>
            </a:r>
            <a:r>
              <a:rPr lang="it-IT" sz="1800" dirty="0"/>
              <a:t> </a:t>
            </a:r>
            <a:r>
              <a:rPr lang="it-IT" sz="1800" dirty="0" err="1"/>
              <a:t>terms</a:t>
            </a:r>
            <a:r>
              <a:rPr lang="it-IT" sz="1800" dirty="0"/>
              <a:t>:</a:t>
            </a:r>
          </a:p>
          <a:p>
            <a:pPr marL="63500" indent="0" algn="just">
              <a:buNone/>
            </a:pPr>
            <a:endParaRPr lang="it-IT" sz="1800" dirty="0"/>
          </a:p>
          <a:p>
            <a:pPr lvl="1" algn="just"/>
            <a:r>
              <a:rPr lang="it-IT" sz="1600" dirty="0"/>
              <a:t>CPT (</a:t>
            </a:r>
            <a:r>
              <a:rPr lang="it-IT" sz="1600" dirty="0" err="1"/>
              <a:t>Carriage</a:t>
            </a:r>
            <a:r>
              <a:rPr lang="it-IT" sz="1600" dirty="0"/>
              <a:t> </a:t>
            </a:r>
            <a:r>
              <a:rPr lang="it-IT" sz="1600" dirty="0" err="1"/>
              <a:t>paid</a:t>
            </a:r>
            <a:r>
              <a:rPr lang="it-IT" sz="1600" dirty="0"/>
              <a:t> to)</a:t>
            </a:r>
          </a:p>
          <a:p>
            <a:pPr lvl="1" algn="just"/>
            <a:r>
              <a:rPr lang="it-IT" sz="1600" dirty="0"/>
              <a:t>CIP (</a:t>
            </a:r>
            <a:r>
              <a:rPr lang="it-IT" sz="1600" dirty="0" err="1"/>
              <a:t>Carriage</a:t>
            </a:r>
            <a:r>
              <a:rPr lang="it-IT" sz="1600" dirty="0"/>
              <a:t> and </a:t>
            </a:r>
            <a:r>
              <a:rPr lang="it-IT" sz="1600" dirty="0" err="1"/>
              <a:t>Insurance</a:t>
            </a:r>
            <a:r>
              <a:rPr lang="it-IT" sz="1600" dirty="0"/>
              <a:t> </a:t>
            </a:r>
            <a:r>
              <a:rPr lang="it-IT" sz="1600" dirty="0" err="1"/>
              <a:t>paid</a:t>
            </a:r>
            <a:r>
              <a:rPr lang="it-IT" sz="1600" dirty="0"/>
              <a:t> to)</a:t>
            </a:r>
          </a:p>
          <a:p>
            <a:pPr lvl="1" algn="just"/>
            <a:r>
              <a:rPr lang="it-IT" sz="1600" dirty="0"/>
              <a:t>CFR (</a:t>
            </a:r>
            <a:r>
              <a:rPr lang="it-IT" sz="1600" dirty="0" err="1"/>
              <a:t>Cost</a:t>
            </a:r>
            <a:r>
              <a:rPr lang="it-IT" sz="1600" dirty="0"/>
              <a:t> and </a:t>
            </a:r>
            <a:r>
              <a:rPr lang="it-IT" sz="1600" dirty="0" err="1"/>
              <a:t>Freight</a:t>
            </a:r>
            <a:r>
              <a:rPr lang="it-IT" sz="1600" dirty="0"/>
              <a:t>)</a:t>
            </a:r>
          </a:p>
          <a:p>
            <a:pPr lvl="1" algn="just"/>
            <a:r>
              <a:rPr lang="it-IT" sz="1600" dirty="0"/>
              <a:t>CIF (</a:t>
            </a:r>
            <a:r>
              <a:rPr lang="it-IT" sz="1600" dirty="0" err="1"/>
              <a:t>Cost</a:t>
            </a:r>
            <a:r>
              <a:rPr lang="it-IT" sz="1600" dirty="0"/>
              <a:t>, </a:t>
            </a:r>
            <a:r>
              <a:rPr lang="it-IT" sz="1600" dirty="0" err="1"/>
              <a:t>Insurance</a:t>
            </a:r>
            <a:r>
              <a:rPr lang="it-IT" sz="1600" dirty="0"/>
              <a:t> and </a:t>
            </a:r>
            <a:r>
              <a:rPr lang="it-IT" sz="1600" dirty="0" err="1"/>
              <a:t>Freight</a:t>
            </a:r>
            <a:r>
              <a:rPr lang="it-IT" sz="1600" dirty="0"/>
              <a:t>)</a:t>
            </a:r>
          </a:p>
          <a:p>
            <a:pPr marL="63500" indent="0" algn="just">
              <a:buNone/>
            </a:pPr>
            <a:endParaRPr lang="it-IT" sz="1800" dirty="0"/>
          </a:p>
          <a:p>
            <a:pPr algn="just">
              <a:buFont typeface="Wingdings" pitchFamily="2" charset="2"/>
              <a:buChar char="v"/>
            </a:pPr>
            <a:r>
              <a:rPr lang="it-IT" sz="1800" dirty="0" err="1"/>
              <a:t>Category</a:t>
            </a:r>
            <a:r>
              <a:rPr lang="it-IT" sz="1800" dirty="0"/>
              <a:t> D (</a:t>
            </a:r>
            <a:r>
              <a:rPr lang="it-IT" sz="1800" dirty="0" err="1"/>
              <a:t>Arrival</a:t>
            </a:r>
            <a:r>
              <a:rPr lang="it-IT" sz="1800" dirty="0"/>
              <a:t>), </a:t>
            </a:r>
            <a:r>
              <a:rPr lang="it-IT" sz="1800" dirty="0" err="1"/>
              <a:t>which</a:t>
            </a:r>
            <a:r>
              <a:rPr lang="it-IT" sz="1800" dirty="0"/>
              <a:t> </a:t>
            </a:r>
            <a:r>
              <a:rPr lang="it-IT" sz="1800" dirty="0" err="1"/>
              <a:t>contains</a:t>
            </a:r>
            <a:r>
              <a:rPr lang="it-IT" sz="1800" dirty="0"/>
              <a:t> </a:t>
            </a:r>
            <a:r>
              <a:rPr lang="it-IT" sz="1800" dirty="0" err="1"/>
              <a:t>three</a:t>
            </a:r>
            <a:r>
              <a:rPr lang="it-IT" sz="1800" dirty="0"/>
              <a:t> </a:t>
            </a:r>
            <a:r>
              <a:rPr lang="it-IT" sz="1800" dirty="0" err="1"/>
              <a:t>trade</a:t>
            </a:r>
            <a:r>
              <a:rPr lang="it-IT" sz="1800" dirty="0"/>
              <a:t> </a:t>
            </a:r>
            <a:r>
              <a:rPr lang="it-IT" sz="1800" dirty="0" err="1"/>
              <a:t>terms</a:t>
            </a:r>
            <a:r>
              <a:rPr lang="it-IT" sz="1800" dirty="0"/>
              <a:t>:</a:t>
            </a:r>
          </a:p>
          <a:p>
            <a:pPr marL="63500" indent="0" algn="just">
              <a:buNone/>
            </a:pPr>
            <a:endParaRPr lang="it-IT" sz="1800" dirty="0"/>
          </a:p>
          <a:p>
            <a:pPr lvl="1" algn="just"/>
            <a:r>
              <a:rPr lang="it-IT" sz="1600" dirty="0"/>
              <a:t>DAP (</a:t>
            </a:r>
            <a:r>
              <a:rPr lang="it-IT" sz="1600" dirty="0" err="1"/>
              <a:t>Delivered</a:t>
            </a:r>
            <a:r>
              <a:rPr lang="it-IT" sz="1600" dirty="0"/>
              <a:t> </a:t>
            </a:r>
            <a:r>
              <a:rPr lang="it-IT" sz="1600" dirty="0" err="1"/>
              <a:t>at</a:t>
            </a:r>
            <a:r>
              <a:rPr lang="it-IT" sz="1600" dirty="0"/>
              <a:t> </a:t>
            </a:r>
            <a:r>
              <a:rPr lang="it-IT" sz="1600" dirty="0" err="1"/>
              <a:t>Place</a:t>
            </a:r>
            <a:r>
              <a:rPr lang="it-IT" sz="1600" dirty="0"/>
              <a:t>)</a:t>
            </a:r>
          </a:p>
          <a:p>
            <a:pPr lvl="1" algn="just"/>
            <a:r>
              <a:rPr lang="it-IT" sz="1600" dirty="0"/>
              <a:t>DPU (</a:t>
            </a:r>
            <a:r>
              <a:rPr lang="it-IT" sz="1600" dirty="0" err="1"/>
              <a:t>Delivered</a:t>
            </a:r>
            <a:r>
              <a:rPr lang="it-IT" sz="1600" dirty="0"/>
              <a:t> </a:t>
            </a:r>
            <a:r>
              <a:rPr lang="it-IT" sz="1600" dirty="0" err="1"/>
              <a:t>at</a:t>
            </a:r>
            <a:r>
              <a:rPr lang="it-IT" sz="1600" dirty="0"/>
              <a:t> </a:t>
            </a:r>
            <a:r>
              <a:rPr lang="it-IT" sz="1600" dirty="0" err="1"/>
              <a:t>Place</a:t>
            </a:r>
            <a:r>
              <a:rPr lang="it-IT" sz="1600" dirty="0"/>
              <a:t> </a:t>
            </a:r>
            <a:r>
              <a:rPr lang="it-IT" sz="1600" dirty="0" err="1"/>
              <a:t>Unloaded</a:t>
            </a:r>
            <a:r>
              <a:rPr lang="it-IT" sz="1600" dirty="0"/>
              <a:t>)</a:t>
            </a:r>
          </a:p>
          <a:p>
            <a:pPr lvl="1" algn="just"/>
            <a:r>
              <a:rPr lang="it-IT" sz="1600" dirty="0"/>
              <a:t>DDP (</a:t>
            </a:r>
            <a:r>
              <a:rPr lang="it-IT" sz="1600" dirty="0" err="1"/>
              <a:t>Delivered</a:t>
            </a:r>
            <a:r>
              <a:rPr lang="it-IT" sz="1600" dirty="0"/>
              <a:t> Duty </a:t>
            </a:r>
            <a:r>
              <a:rPr lang="it-IT" sz="1600" dirty="0" err="1"/>
              <a:t>Paid</a:t>
            </a:r>
            <a:r>
              <a:rPr lang="it-IT" sz="1600" dirty="0"/>
              <a:t>)</a:t>
            </a:r>
            <a:endParaRPr sz="16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37271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2" end="2"/>
                                            </p:txEl>
                                          </p:spTgt>
                                        </p:tgtEl>
                                        <p:attrNameLst>
                                          <p:attrName>style.visibility</p:attrName>
                                        </p:attrNameLst>
                                      </p:cBhvr>
                                      <p:to>
                                        <p:strVal val="visible"/>
                                      </p:to>
                                    </p:set>
                                    <p:animEffect transition="in" filter="blinds(horizontal)">
                                      <p:cBhvr>
                                        <p:cTn id="12" dur="500"/>
                                        <p:tgtEl>
                                          <p:spTgt spid="1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3" end="3"/>
                                            </p:txEl>
                                          </p:spTgt>
                                        </p:tgtEl>
                                        <p:attrNameLst>
                                          <p:attrName>style.visibility</p:attrName>
                                        </p:attrNameLst>
                                      </p:cBhvr>
                                      <p:to>
                                        <p:strVal val="visible"/>
                                      </p:to>
                                    </p:set>
                                    <p:animEffect transition="in" filter="blinds(horizontal)">
                                      <p:cBhvr>
                                        <p:cTn id="17" dur="500"/>
                                        <p:tgtEl>
                                          <p:spTgt spid="16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6">
                                            <p:txEl>
                                              <p:pRg st="4" end="4"/>
                                            </p:txEl>
                                          </p:spTgt>
                                        </p:tgtEl>
                                        <p:attrNameLst>
                                          <p:attrName>style.visibility</p:attrName>
                                        </p:attrNameLst>
                                      </p:cBhvr>
                                      <p:to>
                                        <p:strVal val="visible"/>
                                      </p:to>
                                    </p:set>
                                    <p:animEffect transition="in" filter="blinds(horizontal)">
                                      <p:cBhvr>
                                        <p:cTn id="22" dur="500"/>
                                        <p:tgtEl>
                                          <p:spTgt spid="16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6">
                                            <p:txEl>
                                              <p:pRg st="5" end="5"/>
                                            </p:txEl>
                                          </p:spTgt>
                                        </p:tgtEl>
                                        <p:attrNameLst>
                                          <p:attrName>style.visibility</p:attrName>
                                        </p:attrNameLst>
                                      </p:cBhvr>
                                      <p:to>
                                        <p:strVal val="visible"/>
                                      </p:to>
                                    </p:set>
                                    <p:animEffect transition="in" filter="blinds(horizontal)">
                                      <p:cBhvr>
                                        <p:cTn id="27" dur="500"/>
                                        <p:tgtEl>
                                          <p:spTgt spid="16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6">
                                            <p:txEl>
                                              <p:pRg st="7" end="7"/>
                                            </p:txEl>
                                          </p:spTgt>
                                        </p:tgtEl>
                                        <p:attrNameLst>
                                          <p:attrName>style.visibility</p:attrName>
                                        </p:attrNameLst>
                                      </p:cBhvr>
                                      <p:to>
                                        <p:strVal val="visible"/>
                                      </p:to>
                                    </p:set>
                                    <p:animEffect transition="in" filter="blinds(horizontal)">
                                      <p:cBhvr>
                                        <p:cTn id="32" dur="500"/>
                                        <p:tgtEl>
                                          <p:spTgt spid="16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6">
                                            <p:txEl>
                                              <p:pRg st="9" end="9"/>
                                            </p:txEl>
                                          </p:spTgt>
                                        </p:tgtEl>
                                        <p:attrNameLst>
                                          <p:attrName>style.visibility</p:attrName>
                                        </p:attrNameLst>
                                      </p:cBhvr>
                                      <p:to>
                                        <p:strVal val="visible"/>
                                      </p:to>
                                    </p:set>
                                    <p:animEffect transition="in" filter="blinds(horizontal)">
                                      <p:cBhvr>
                                        <p:cTn id="37" dur="500"/>
                                        <p:tgtEl>
                                          <p:spTgt spid="16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6">
                                            <p:txEl>
                                              <p:pRg st="10" end="10"/>
                                            </p:txEl>
                                          </p:spTgt>
                                        </p:tgtEl>
                                        <p:attrNameLst>
                                          <p:attrName>style.visibility</p:attrName>
                                        </p:attrNameLst>
                                      </p:cBhvr>
                                      <p:to>
                                        <p:strVal val="visible"/>
                                      </p:to>
                                    </p:set>
                                    <p:animEffect transition="in" filter="blinds(horizontal)">
                                      <p:cBhvr>
                                        <p:cTn id="42" dur="500"/>
                                        <p:tgtEl>
                                          <p:spTgt spid="16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6">
                                            <p:txEl>
                                              <p:pRg st="11" end="11"/>
                                            </p:txEl>
                                          </p:spTgt>
                                        </p:tgtEl>
                                        <p:attrNameLst>
                                          <p:attrName>style.visibility</p:attrName>
                                        </p:attrNameLst>
                                      </p:cBhvr>
                                      <p:to>
                                        <p:strVal val="visible"/>
                                      </p:to>
                                    </p:set>
                                    <p:animEffect transition="in" filter="blinds(horizontal)">
                                      <p:cBhvr>
                                        <p:cTn id="47" dur="500"/>
                                        <p:tgtEl>
                                          <p:spTgt spid="16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err="1"/>
              <a:t>Classification</a:t>
            </a:r>
            <a:r>
              <a:rPr lang="it-IT" sz="2600" dirty="0"/>
              <a:t> of </a:t>
            </a:r>
            <a:r>
              <a:rPr lang="it-IT" sz="2600" dirty="0" err="1"/>
              <a:t>Incoterms</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algn="just"/>
            <a:r>
              <a:rPr lang="it-IT" sz="2400" dirty="0"/>
              <a:t>The </a:t>
            </a:r>
            <a:r>
              <a:rPr lang="it-IT" sz="2400" dirty="0" err="1"/>
              <a:t>four</a:t>
            </a:r>
            <a:r>
              <a:rPr lang="it-IT" sz="2400" dirty="0"/>
              <a:t> </a:t>
            </a:r>
            <a:r>
              <a:rPr lang="it-IT" sz="2400" dirty="0" err="1"/>
              <a:t>above-mentioned</a:t>
            </a:r>
            <a:r>
              <a:rPr lang="it-IT" sz="2400" dirty="0"/>
              <a:t> </a:t>
            </a:r>
            <a:r>
              <a:rPr lang="it-IT" sz="2400" dirty="0" err="1"/>
              <a:t>categories</a:t>
            </a:r>
            <a:r>
              <a:rPr lang="it-IT" sz="2400" dirty="0"/>
              <a:t> can </a:t>
            </a:r>
            <a:r>
              <a:rPr lang="it-IT" sz="2400" dirty="0" err="1"/>
              <a:t>also</a:t>
            </a:r>
            <a:r>
              <a:rPr lang="it-IT" sz="2400" dirty="0"/>
              <a:t> be </a:t>
            </a:r>
            <a:r>
              <a:rPr lang="it-IT" sz="2400" dirty="0" err="1"/>
              <a:t>classified</a:t>
            </a:r>
            <a:r>
              <a:rPr lang="it-IT" sz="2400" dirty="0"/>
              <a:t> </a:t>
            </a:r>
            <a:r>
              <a:rPr lang="it-IT" sz="2400" dirty="0" err="1"/>
              <a:t>as</a:t>
            </a:r>
            <a:r>
              <a:rPr lang="it-IT" sz="2400" dirty="0"/>
              <a:t> per the </a:t>
            </a:r>
            <a:r>
              <a:rPr lang="it-IT" sz="2400" dirty="0" err="1"/>
              <a:t>means</a:t>
            </a:r>
            <a:r>
              <a:rPr lang="it-IT" sz="2400" dirty="0"/>
              <a:t> of </a:t>
            </a:r>
            <a:r>
              <a:rPr lang="it-IT" sz="2400" dirty="0" err="1"/>
              <a:t>transportation</a:t>
            </a:r>
            <a:r>
              <a:rPr lang="it-IT" sz="2400" dirty="0"/>
              <a:t>:</a:t>
            </a:r>
          </a:p>
          <a:p>
            <a:pPr algn="just"/>
            <a:endParaRPr lang="it-IT" sz="2400" dirty="0"/>
          </a:p>
          <a:p>
            <a:pPr algn="just"/>
            <a:r>
              <a:rPr lang="it-IT" sz="2400" dirty="0"/>
              <a:t>    </a:t>
            </a:r>
            <a:r>
              <a:rPr lang="it-IT" sz="2400" dirty="0" err="1"/>
              <a:t>Incoterms</a:t>
            </a:r>
            <a:r>
              <a:rPr lang="it-IT" sz="2400" dirty="0"/>
              <a:t> for </a:t>
            </a:r>
            <a:r>
              <a:rPr lang="it-IT" sz="2400" b="1" dirty="0" err="1"/>
              <a:t>any</a:t>
            </a:r>
            <a:r>
              <a:rPr lang="it-IT" sz="2400" b="1" dirty="0"/>
              <a:t> mode of </a:t>
            </a:r>
            <a:r>
              <a:rPr lang="it-IT" sz="2400" b="1" dirty="0" err="1"/>
              <a:t>transport</a:t>
            </a:r>
            <a:r>
              <a:rPr lang="it-IT" sz="2400" dirty="0"/>
              <a:t>: EXW, FCA, CPT, CIP, DPU, DAP and DDP;</a:t>
            </a:r>
          </a:p>
          <a:p>
            <a:pPr algn="just"/>
            <a:r>
              <a:rPr lang="it-IT" sz="2400" dirty="0"/>
              <a:t>    </a:t>
            </a:r>
            <a:r>
              <a:rPr lang="it-IT" sz="2400" dirty="0" err="1"/>
              <a:t>Incoterms</a:t>
            </a:r>
            <a:r>
              <a:rPr lang="it-IT" sz="2400" dirty="0"/>
              <a:t> </a:t>
            </a:r>
            <a:r>
              <a:rPr lang="it-IT" sz="2400" dirty="0" err="1"/>
              <a:t>only</a:t>
            </a:r>
            <a:r>
              <a:rPr lang="it-IT" sz="2400" dirty="0"/>
              <a:t> for </a:t>
            </a:r>
            <a:r>
              <a:rPr lang="it-IT" sz="2400" b="1" dirty="0" err="1"/>
              <a:t>sea</a:t>
            </a:r>
            <a:r>
              <a:rPr lang="it-IT" sz="2400" b="1" dirty="0"/>
              <a:t> and </a:t>
            </a:r>
            <a:r>
              <a:rPr lang="it-IT" sz="2400" b="1" dirty="0" err="1"/>
              <a:t>inland</a:t>
            </a:r>
            <a:r>
              <a:rPr lang="it-IT" sz="2400" b="1" dirty="0"/>
              <a:t> </a:t>
            </a:r>
            <a:r>
              <a:rPr lang="it-IT" sz="2400" b="1" dirty="0" err="1"/>
              <a:t>waterway</a:t>
            </a:r>
            <a:r>
              <a:rPr lang="it-IT" sz="2400" b="1" dirty="0"/>
              <a:t> </a:t>
            </a:r>
            <a:r>
              <a:rPr lang="it-IT" sz="2400" b="1" dirty="0" err="1"/>
              <a:t>transport</a:t>
            </a:r>
            <a:r>
              <a:rPr lang="it-IT" sz="2400" dirty="0"/>
              <a:t>: FAS, FOB, CFR and CIF.</a:t>
            </a:r>
            <a:endParaRPr sz="24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3684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2" end="2"/>
                                            </p:txEl>
                                          </p:spTgt>
                                        </p:tgtEl>
                                        <p:attrNameLst>
                                          <p:attrName>style.visibility</p:attrName>
                                        </p:attrNameLst>
                                      </p:cBhvr>
                                      <p:to>
                                        <p:strVal val="visible"/>
                                      </p:to>
                                    </p:set>
                                    <p:animEffect transition="in" filter="blinds(horizontal)">
                                      <p:cBhvr>
                                        <p:cTn id="12" dur="500"/>
                                        <p:tgtEl>
                                          <p:spTgt spid="1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3" end="3"/>
                                            </p:txEl>
                                          </p:spTgt>
                                        </p:tgtEl>
                                        <p:attrNameLst>
                                          <p:attrName>style.visibility</p:attrName>
                                        </p:attrNameLst>
                                      </p:cBhvr>
                                      <p:to>
                                        <p:strVal val="visible"/>
                                      </p:to>
                                    </p:set>
                                    <p:animEffect transition="in" filter="blinds(horizontal)">
                                      <p:cBhvr>
                                        <p:cTn id="17" dur="500"/>
                                        <p:tgtEl>
                                          <p:spTgt spid="1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E706088-D760-FA4D-98A1-0E9EBBC6B55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25</a:t>
            </a:fld>
            <a:endParaRPr lang="it-IT"/>
          </a:p>
        </p:txBody>
      </p:sp>
      <p:sp>
        <p:nvSpPr>
          <p:cNvPr id="3" name="CasellaDiTesto 2">
            <a:extLst>
              <a:ext uri="{FF2B5EF4-FFF2-40B4-BE49-F238E27FC236}">
                <a16:creationId xmlns:a16="http://schemas.microsoft.com/office/drawing/2014/main" id="{CB3A1693-BDD0-C847-85E9-B138063B2DDE}"/>
              </a:ext>
            </a:extLst>
          </p:cNvPr>
          <p:cNvSpPr txBox="1"/>
          <p:nvPr/>
        </p:nvSpPr>
        <p:spPr>
          <a:xfrm>
            <a:off x="623455" y="965790"/>
            <a:ext cx="7994072" cy="3693319"/>
          </a:xfrm>
          <a:prstGeom prst="rect">
            <a:avLst/>
          </a:prstGeom>
          <a:noFill/>
        </p:spPr>
        <p:txBody>
          <a:bodyPr wrap="square" rtlCol="0">
            <a:spAutoFit/>
          </a:bodyPr>
          <a:lstStyle/>
          <a:p>
            <a:r>
              <a:rPr lang="it-IT" sz="1800" dirty="0" err="1">
                <a:latin typeface="+mj-lt"/>
                <a:cs typeface="Al Nile" pitchFamily="2" charset="-78"/>
              </a:rPr>
              <a:t>Each</a:t>
            </a:r>
            <a:r>
              <a:rPr lang="it-IT" sz="1800" dirty="0">
                <a:latin typeface="+mj-lt"/>
                <a:cs typeface="Al Nile" pitchFamily="2" charset="-78"/>
              </a:rPr>
              <a:t> </a:t>
            </a:r>
            <a:r>
              <a:rPr lang="it-IT" sz="1800" dirty="0" err="1">
                <a:latin typeface="+mj-lt"/>
                <a:cs typeface="Al Nile" pitchFamily="2" charset="-78"/>
              </a:rPr>
              <a:t>Incoterm</a:t>
            </a:r>
            <a:r>
              <a:rPr lang="it-IT" sz="1800" dirty="0">
                <a:latin typeface="+mj-lt"/>
                <a:cs typeface="Al Nile" pitchFamily="2" charset="-78"/>
              </a:rPr>
              <a:t> </a:t>
            </a:r>
            <a:r>
              <a:rPr lang="it-IT" sz="1800" dirty="0" err="1">
                <a:latin typeface="+mj-lt"/>
                <a:cs typeface="Al Nile" pitchFamily="2" charset="-78"/>
              </a:rPr>
              <a:t>contains</a:t>
            </a:r>
            <a:r>
              <a:rPr lang="it-IT" sz="1800" dirty="0">
                <a:latin typeface="+mj-lt"/>
                <a:cs typeface="Al Nile" pitchFamily="2" charset="-78"/>
              </a:rPr>
              <a:t> a set of </a:t>
            </a:r>
            <a:r>
              <a:rPr lang="it-IT" sz="1800" dirty="0" err="1">
                <a:latin typeface="+mj-lt"/>
                <a:cs typeface="Al Nile" pitchFamily="2" charset="-78"/>
              </a:rPr>
              <a:t>rules</a:t>
            </a:r>
            <a:r>
              <a:rPr lang="it-IT" sz="1800" dirty="0">
                <a:latin typeface="+mj-lt"/>
                <a:cs typeface="Al Nile" pitchFamily="2" charset="-78"/>
              </a:rPr>
              <a:t> of </a:t>
            </a:r>
            <a:r>
              <a:rPr lang="it-IT" sz="1800" dirty="0" err="1">
                <a:latin typeface="+mj-lt"/>
                <a:cs typeface="Al Nile" pitchFamily="2" charset="-78"/>
              </a:rPr>
              <a:t>interpretation</a:t>
            </a:r>
            <a:r>
              <a:rPr lang="it-IT" sz="1800" dirty="0">
                <a:latin typeface="+mj-lt"/>
                <a:cs typeface="Al Nile" pitchFamily="2" charset="-78"/>
              </a:rPr>
              <a:t> for the </a:t>
            </a:r>
            <a:r>
              <a:rPr lang="it-IT" sz="1800" dirty="0" err="1">
                <a:latin typeface="+mj-lt"/>
                <a:cs typeface="Al Nile" pitchFamily="2" charset="-78"/>
              </a:rPr>
              <a:t>obligations</a:t>
            </a:r>
            <a:r>
              <a:rPr lang="it-IT" sz="1800" dirty="0">
                <a:latin typeface="+mj-lt"/>
                <a:cs typeface="Al Nile" pitchFamily="2" charset="-78"/>
              </a:rPr>
              <a:t> of </a:t>
            </a:r>
            <a:r>
              <a:rPr lang="it-IT" sz="1800" dirty="0" err="1">
                <a:latin typeface="+mj-lt"/>
                <a:cs typeface="Al Nile" pitchFamily="2" charset="-78"/>
              </a:rPr>
              <a:t>both</a:t>
            </a:r>
            <a:r>
              <a:rPr lang="it-IT" sz="1800" dirty="0">
                <a:latin typeface="+mj-lt"/>
                <a:cs typeface="Al Nile" pitchFamily="2" charset="-78"/>
              </a:rPr>
              <a:t> the seller (A1-A10) and the buyer (B1-B10) </a:t>
            </a:r>
            <a:r>
              <a:rPr lang="it-IT" sz="1800" dirty="0" err="1">
                <a:latin typeface="+mj-lt"/>
                <a:cs typeface="Al Nile" pitchFamily="2" charset="-78"/>
              </a:rPr>
              <a:t>covering</a:t>
            </a:r>
            <a:r>
              <a:rPr lang="it-IT" sz="1800" dirty="0">
                <a:latin typeface="+mj-lt"/>
                <a:cs typeface="Al Nile" pitchFamily="2" charset="-78"/>
              </a:rPr>
              <a:t> the </a:t>
            </a:r>
            <a:r>
              <a:rPr lang="it-IT" sz="1800" dirty="0" err="1">
                <a:latin typeface="+mj-lt"/>
                <a:cs typeface="Al Nile" pitchFamily="2" charset="-78"/>
              </a:rPr>
              <a:t>following</a:t>
            </a:r>
            <a:r>
              <a:rPr lang="it-IT" sz="1800" dirty="0">
                <a:latin typeface="+mj-lt"/>
                <a:cs typeface="Al Nile" pitchFamily="2" charset="-78"/>
              </a:rPr>
              <a:t> </a:t>
            </a:r>
            <a:r>
              <a:rPr lang="it-IT" sz="1800" dirty="0" err="1">
                <a:latin typeface="+mj-lt"/>
                <a:cs typeface="Al Nile" pitchFamily="2" charset="-78"/>
              </a:rPr>
              <a:t>issues</a:t>
            </a:r>
            <a:r>
              <a:rPr lang="it-IT" sz="1800" dirty="0">
                <a:latin typeface="+mj-lt"/>
                <a:cs typeface="Al Nile" pitchFamily="2" charset="-78"/>
              </a:rPr>
              <a:t>:</a:t>
            </a:r>
          </a:p>
          <a:p>
            <a:pPr>
              <a:buFont typeface="Arial" panose="020B0604020202020204" pitchFamily="34" charset="0"/>
              <a:buChar char="•"/>
            </a:pPr>
            <a:r>
              <a:rPr lang="it-IT" sz="1800" dirty="0">
                <a:latin typeface="+mj-lt"/>
                <a:cs typeface="Al Nile" pitchFamily="2" charset="-78"/>
              </a:rPr>
              <a:t>A1/B1 – General </a:t>
            </a:r>
            <a:r>
              <a:rPr lang="it-IT" sz="1800" dirty="0" err="1">
                <a:latin typeface="+mj-lt"/>
                <a:cs typeface="Al Nile" pitchFamily="2" charset="-78"/>
              </a:rPr>
              <a:t>Obligations</a:t>
            </a:r>
            <a:r>
              <a:rPr lang="it-IT" sz="1800" dirty="0">
                <a:latin typeface="+mj-lt"/>
                <a:cs typeface="Al Nile" pitchFamily="2" charset="-78"/>
              </a:rPr>
              <a:t>,</a:t>
            </a:r>
          </a:p>
          <a:p>
            <a:pPr>
              <a:buFont typeface="Arial" panose="020B0604020202020204" pitchFamily="34" charset="0"/>
              <a:buChar char="•"/>
            </a:pPr>
            <a:r>
              <a:rPr lang="it-IT" sz="1800" dirty="0">
                <a:latin typeface="+mj-lt"/>
                <a:cs typeface="Al Nile" pitchFamily="2" charset="-78"/>
              </a:rPr>
              <a:t>A2/B2 – Delivery,</a:t>
            </a:r>
          </a:p>
          <a:p>
            <a:pPr>
              <a:buFont typeface="Arial" panose="020B0604020202020204" pitchFamily="34" charset="0"/>
              <a:buChar char="•"/>
            </a:pPr>
            <a:r>
              <a:rPr lang="it-IT" sz="1800" dirty="0">
                <a:latin typeface="+mj-lt"/>
                <a:cs typeface="Al Nile" pitchFamily="2" charset="-78"/>
              </a:rPr>
              <a:t>A3/B3 – Transfer of </a:t>
            </a:r>
            <a:r>
              <a:rPr lang="it-IT" sz="1800" dirty="0" err="1">
                <a:latin typeface="+mj-lt"/>
                <a:cs typeface="Al Nile" pitchFamily="2" charset="-78"/>
              </a:rPr>
              <a:t>risks</a:t>
            </a:r>
            <a:r>
              <a:rPr lang="it-IT" sz="1800" dirty="0">
                <a:latin typeface="+mj-lt"/>
                <a:cs typeface="Al Nile" pitchFamily="2" charset="-78"/>
              </a:rPr>
              <a:t>,</a:t>
            </a:r>
          </a:p>
          <a:p>
            <a:pPr>
              <a:buFont typeface="Arial" panose="020B0604020202020204" pitchFamily="34" charset="0"/>
              <a:buChar char="•"/>
            </a:pPr>
            <a:r>
              <a:rPr lang="it-IT" sz="1800" dirty="0">
                <a:latin typeface="+mj-lt"/>
                <a:cs typeface="Al Nile" pitchFamily="2" charset="-78"/>
              </a:rPr>
              <a:t>A4/B4 – </a:t>
            </a:r>
            <a:r>
              <a:rPr lang="it-IT" sz="1800" dirty="0" err="1">
                <a:latin typeface="+mj-lt"/>
                <a:cs typeface="Al Nile" pitchFamily="2" charset="-78"/>
              </a:rPr>
              <a:t>Carriage</a:t>
            </a:r>
            <a:r>
              <a:rPr lang="it-IT" sz="1800" dirty="0">
                <a:latin typeface="+mj-lt"/>
                <a:cs typeface="Al Nile" pitchFamily="2" charset="-78"/>
              </a:rPr>
              <a:t>,</a:t>
            </a:r>
          </a:p>
          <a:p>
            <a:pPr>
              <a:buFont typeface="Arial" panose="020B0604020202020204" pitchFamily="34" charset="0"/>
              <a:buChar char="•"/>
            </a:pPr>
            <a:r>
              <a:rPr lang="it-IT" sz="1800" dirty="0">
                <a:latin typeface="+mj-lt"/>
                <a:cs typeface="Al Nile" pitchFamily="2" charset="-78"/>
              </a:rPr>
              <a:t>A5/B5 – </a:t>
            </a:r>
            <a:r>
              <a:rPr lang="it-IT" sz="1800" dirty="0" err="1">
                <a:latin typeface="+mj-lt"/>
                <a:cs typeface="Al Nile" pitchFamily="2" charset="-78"/>
              </a:rPr>
              <a:t>Insurance</a:t>
            </a:r>
            <a:r>
              <a:rPr lang="it-IT" sz="1800" dirty="0">
                <a:latin typeface="+mj-lt"/>
                <a:cs typeface="Al Nile" pitchFamily="2" charset="-78"/>
              </a:rPr>
              <a:t>,</a:t>
            </a:r>
          </a:p>
          <a:p>
            <a:pPr>
              <a:buFont typeface="Arial" panose="020B0604020202020204" pitchFamily="34" charset="0"/>
              <a:buChar char="•"/>
            </a:pPr>
            <a:r>
              <a:rPr lang="it-IT" sz="1800" dirty="0">
                <a:latin typeface="+mj-lt"/>
                <a:cs typeface="Al Nile" pitchFamily="2" charset="-78"/>
              </a:rPr>
              <a:t>A6/B6 – Delivery/</a:t>
            </a:r>
            <a:r>
              <a:rPr lang="it-IT" sz="1800" dirty="0" err="1">
                <a:latin typeface="+mj-lt"/>
                <a:cs typeface="Al Nile" pitchFamily="2" charset="-78"/>
              </a:rPr>
              <a:t>transport</a:t>
            </a:r>
            <a:r>
              <a:rPr lang="it-IT" sz="1800" dirty="0">
                <a:latin typeface="+mj-lt"/>
                <a:cs typeface="Al Nile" pitchFamily="2" charset="-78"/>
              </a:rPr>
              <a:t> </a:t>
            </a:r>
            <a:r>
              <a:rPr lang="it-IT" sz="1800" dirty="0" err="1">
                <a:latin typeface="+mj-lt"/>
                <a:cs typeface="Al Nile" pitchFamily="2" charset="-78"/>
              </a:rPr>
              <a:t>document</a:t>
            </a:r>
            <a:r>
              <a:rPr lang="it-IT" sz="1800" dirty="0">
                <a:latin typeface="+mj-lt"/>
                <a:cs typeface="Al Nile" pitchFamily="2" charset="-78"/>
              </a:rPr>
              <a:t>,</a:t>
            </a:r>
          </a:p>
          <a:p>
            <a:pPr>
              <a:buFont typeface="Arial" panose="020B0604020202020204" pitchFamily="34" charset="0"/>
              <a:buChar char="•"/>
            </a:pPr>
            <a:r>
              <a:rPr lang="it-IT" sz="1800" dirty="0">
                <a:latin typeface="+mj-lt"/>
                <a:cs typeface="Al Nile" pitchFamily="2" charset="-78"/>
              </a:rPr>
              <a:t>A7/B7 – Export/import clearance,</a:t>
            </a:r>
          </a:p>
          <a:p>
            <a:pPr>
              <a:buFont typeface="Arial" panose="020B0604020202020204" pitchFamily="34" charset="0"/>
              <a:buChar char="•"/>
            </a:pPr>
            <a:r>
              <a:rPr lang="it-IT" sz="1800" dirty="0">
                <a:latin typeface="+mj-lt"/>
                <a:cs typeface="Al Nile" pitchFamily="2" charset="-78"/>
              </a:rPr>
              <a:t>A8/B8 – </a:t>
            </a:r>
            <a:r>
              <a:rPr lang="it-IT" sz="1800" dirty="0" err="1">
                <a:latin typeface="+mj-lt"/>
                <a:cs typeface="Al Nile" pitchFamily="2" charset="-78"/>
              </a:rPr>
              <a:t>Checking</a:t>
            </a:r>
            <a:r>
              <a:rPr lang="it-IT" sz="1800" dirty="0">
                <a:latin typeface="+mj-lt"/>
                <a:cs typeface="Al Nile" pitchFamily="2" charset="-78"/>
              </a:rPr>
              <a:t>/packaging/</a:t>
            </a:r>
            <a:r>
              <a:rPr lang="it-IT" sz="1800" dirty="0" err="1">
                <a:latin typeface="+mj-lt"/>
                <a:cs typeface="Al Nile" pitchFamily="2" charset="-78"/>
              </a:rPr>
              <a:t>marking</a:t>
            </a:r>
            <a:r>
              <a:rPr lang="it-IT" sz="1800" dirty="0">
                <a:latin typeface="+mj-lt"/>
                <a:cs typeface="Al Nile" pitchFamily="2" charset="-78"/>
              </a:rPr>
              <a:t>,</a:t>
            </a:r>
          </a:p>
          <a:p>
            <a:pPr>
              <a:buFont typeface="Arial" panose="020B0604020202020204" pitchFamily="34" charset="0"/>
              <a:buChar char="•"/>
            </a:pPr>
            <a:r>
              <a:rPr lang="it-IT" sz="1800" dirty="0">
                <a:latin typeface="+mj-lt"/>
                <a:cs typeface="Al Nile" pitchFamily="2" charset="-78"/>
              </a:rPr>
              <a:t>A9/B9 – </a:t>
            </a:r>
            <a:r>
              <a:rPr lang="it-IT" sz="1800" dirty="0" err="1">
                <a:latin typeface="+mj-lt"/>
                <a:cs typeface="Al Nile" pitchFamily="2" charset="-78"/>
              </a:rPr>
              <a:t>Allocation</a:t>
            </a:r>
            <a:r>
              <a:rPr lang="it-IT" sz="1800" dirty="0">
                <a:latin typeface="+mj-lt"/>
                <a:cs typeface="Al Nile" pitchFamily="2" charset="-78"/>
              </a:rPr>
              <a:t> of </a:t>
            </a:r>
            <a:r>
              <a:rPr lang="it-IT" sz="1800" dirty="0" err="1">
                <a:latin typeface="+mj-lt"/>
                <a:cs typeface="Al Nile" pitchFamily="2" charset="-78"/>
              </a:rPr>
              <a:t>costs</a:t>
            </a:r>
            <a:r>
              <a:rPr lang="it-IT" sz="1800" dirty="0">
                <a:latin typeface="+mj-lt"/>
                <a:cs typeface="Al Nile" pitchFamily="2" charset="-78"/>
              </a:rPr>
              <a:t>, and</a:t>
            </a:r>
          </a:p>
          <a:p>
            <a:pPr>
              <a:buFont typeface="Arial" panose="020B0604020202020204" pitchFamily="34" charset="0"/>
              <a:buChar char="•"/>
            </a:pPr>
            <a:r>
              <a:rPr lang="it-IT" sz="1800" dirty="0">
                <a:latin typeface="+mj-lt"/>
                <a:cs typeface="Al Nile" pitchFamily="2" charset="-78"/>
              </a:rPr>
              <a:t>A10/B10 – </a:t>
            </a:r>
            <a:r>
              <a:rPr lang="it-IT" sz="1800" dirty="0" err="1">
                <a:latin typeface="+mj-lt"/>
                <a:cs typeface="Al Nile" pitchFamily="2" charset="-78"/>
              </a:rPr>
              <a:t>Notices</a:t>
            </a:r>
            <a:r>
              <a:rPr lang="it-IT" sz="1800" dirty="0">
                <a:latin typeface="+mj-lt"/>
                <a:cs typeface="Al Nile" pitchFamily="2" charset="-78"/>
              </a:rPr>
              <a:t>.</a:t>
            </a:r>
          </a:p>
        </p:txBody>
      </p:sp>
    </p:spTree>
    <p:extLst>
      <p:ext uri="{BB962C8B-B14F-4D97-AF65-F5344CB8AC3E}">
        <p14:creationId xmlns:p14="http://schemas.microsoft.com/office/powerpoint/2010/main" val="2037466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a:t>EXW </a:t>
            </a:r>
            <a:r>
              <a:rPr lang="it-IT" sz="2600" dirty="0" err="1"/>
              <a:t>Incoterm</a:t>
            </a:r>
            <a:r>
              <a:rPr lang="it-IT" sz="2600" dirty="0"/>
              <a:t> (Ex Works)</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algn="just"/>
            <a:r>
              <a:rPr lang="it-IT" sz="2400" dirty="0"/>
              <a:t>The EXW </a:t>
            </a:r>
            <a:r>
              <a:rPr lang="it-IT" sz="2400" dirty="0" err="1"/>
              <a:t>Incoterm</a:t>
            </a:r>
            <a:r>
              <a:rPr lang="it-IT" sz="2400" dirty="0"/>
              <a:t> </a:t>
            </a:r>
            <a:r>
              <a:rPr lang="it-IT" sz="2400" dirty="0" err="1"/>
              <a:t>imposes</a:t>
            </a:r>
            <a:r>
              <a:rPr lang="it-IT" sz="2400" dirty="0"/>
              <a:t> </a:t>
            </a:r>
            <a:r>
              <a:rPr lang="it-IT" sz="2400" dirty="0" err="1"/>
              <a:t>only</a:t>
            </a:r>
            <a:r>
              <a:rPr lang="it-IT" sz="2400" dirty="0"/>
              <a:t> minimum </a:t>
            </a:r>
            <a:r>
              <a:rPr lang="it-IT" sz="2400" dirty="0" err="1"/>
              <a:t>obligations</a:t>
            </a:r>
            <a:r>
              <a:rPr lang="it-IT" sz="2400" dirty="0"/>
              <a:t> on the seller. More </a:t>
            </a:r>
            <a:r>
              <a:rPr lang="it-IT" sz="2400" dirty="0" err="1"/>
              <a:t>particularly</a:t>
            </a:r>
            <a:r>
              <a:rPr lang="it-IT" sz="2400" dirty="0"/>
              <a:t>, the seller </a:t>
            </a:r>
            <a:r>
              <a:rPr lang="it-IT" sz="2400" dirty="0" err="1"/>
              <a:t>is</a:t>
            </a:r>
            <a:r>
              <a:rPr lang="it-IT" sz="2400" dirty="0"/>
              <a:t> </a:t>
            </a:r>
            <a:r>
              <a:rPr lang="it-IT" sz="2400" dirty="0" err="1"/>
              <a:t>simply</a:t>
            </a:r>
            <a:r>
              <a:rPr lang="it-IT" sz="2400" dirty="0"/>
              <a:t> </a:t>
            </a:r>
            <a:r>
              <a:rPr lang="it-IT" sz="2400" dirty="0" err="1"/>
              <a:t>required</a:t>
            </a:r>
            <a:r>
              <a:rPr lang="it-IT" sz="2400" dirty="0"/>
              <a:t> to </a:t>
            </a:r>
            <a:r>
              <a:rPr lang="it-IT" sz="2400" dirty="0" err="1"/>
              <a:t>deliver</a:t>
            </a:r>
            <a:r>
              <a:rPr lang="it-IT" sz="2400" dirty="0"/>
              <a:t> the </a:t>
            </a:r>
            <a:r>
              <a:rPr lang="it-IT" sz="2400" dirty="0" err="1"/>
              <a:t>goods</a:t>
            </a:r>
            <a:r>
              <a:rPr lang="it-IT" sz="2400" dirty="0"/>
              <a:t> to the buyer </a:t>
            </a:r>
            <a:r>
              <a:rPr lang="it-IT" sz="2400" dirty="0" err="1"/>
              <a:t>at</a:t>
            </a:r>
            <a:r>
              <a:rPr lang="it-IT" sz="2400" dirty="0"/>
              <a:t> a </a:t>
            </a:r>
            <a:r>
              <a:rPr lang="it-IT" sz="2400" dirty="0" err="1"/>
              <a:t>named</a:t>
            </a:r>
            <a:r>
              <a:rPr lang="it-IT" sz="2400" dirty="0"/>
              <a:t> </a:t>
            </a:r>
            <a:r>
              <a:rPr lang="it-IT" sz="2400" dirty="0" err="1"/>
              <a:t>place</a:t>
            </a:r>
            <a:r>
              <a:rPr lang="it-IT" sz="2400" dirty="0"/>
              <a:t> of delivery </a:t>
            </a:r>
            <a:r>
              <a:rPr lang="it-IT" sz="2400" dirty="0" err="1"/>
              <a:t>which</a:t>
            </a:r>
            <a:r>
              <a:rPr lang="it-IT" sz="2400" dirty="0"/>
              <a:t> </a:t>
            </a:r>
            <a:r>
              <a:rPr lang="it-IT" sz="2400" dirty="0" err="1"/>
              <a:t>is</a:t>
            </a:r>
            <a:r>
              <a:rPr lang="it-IT" sz="2400" dirty="0"/>
              <a:t> </a:t>
            </a:r>
            <a:r>
              <a:rPr lang="it-IT" sz="2400" dirty="0" err="1"/>
              <a:t>usually</a:t>
            </a:r>
            <a:r>
              <a:rPr lang="it-IT" sz="2400" dirty="0"/>
              <a:t> the </a:t>
            </a:r>
            <a:r>
              <a:rPr lang="it-IT" sz="2400" b="1" dirty="0" err="1"/>
              <a:t>seller’s</a:t>
            </a:r>
            <a:r>
              <a:rPr lang="it-IT" sz="2400" b="1" dirty="0"/>
              <a:t> </a:t>
            </a:r>
            <a:r>
              <a:rPr lang="it-IT" sz="2400" b="1" dirty="0" err="1"/>
              <a:t>place</a:t>
            </a:r>
            <a:r>
              <a:rPr lang="it-IT" sz="2400" b="1" dirty="0"/>
              <a:t> of business</a:t>
            </a:r>
            <a:r>
              <a:rPr lang="it-IT" sz="2400" dirty="0"/>
              <a:t>, </a:t>
            </a:r>
            <a:r>
              <a:rPr lang="it-IT" sz="2400" dirty="0" err="1"/>
              <a:t>but</a:t>
            </a:r>
            <a:r>
              <a:rPr lang="it-IT" sz="2400" dirty="0"/>
              <a:t> can be </a:t>
            </a:r>
            <a:r>
              <a:rPr lang="it-IT" sz="2400" dirty="0" err="1"/>
              <a:t>any</a:t>
            </a:r>
            <a:r>
              <a:rPr lang="it-IT" sz="2400" dirty="0"/>
              <a:t> </a:t>
            </a:r>
            <a:r>
              <a:rPr lang="it-IT" sz="2400" dirty="0" err="1"/>
              <a:t>particular</a:t>
            </a:r>
            <a:r>
              <a:rPr lang="it-IT" sz="2400" dirty="0"/>
              <a:t> location </a:t>
            </a:r>
            <a:r>
              <a:rPr lang="it-IT" sz="2400" dirty="0" err="1"/>
              <a:t>such</a:t>
            </a:r>
            <a:r>
              <a:rPr lang="it-IT" sz="2400" dirty="0"/>
              <a:t> </a:t>
            </a:r>
            <a:r>
              <a:rPr lang="it-IT" sz="2400" dirty="0" err="1"/>
              <a:t>as</a:t>
            </a:r>
            <a:r>
              <a:rPr lang="it-IT" sz="2400" dirty="0"/>
              <a:t> a </a:t>
            </a:r>
            <a:r>
              <a:rPr lang="it-IT" sz="2400" dirty="0" err="1"/>
              <a:t>warehouse</a:t>
            </a:r>
            <a:r>
              <a:rPr lang="it-IT" sz="2400" dirty="0"/>
              <a:t>, </a:t>
            </a:r>
            <a:r>
              <a:rPr lang="it-IT" sz="2400" dirty="0" err="1"/>
              <a:t>factory</a:t>
            </a:r>
            <a:r>
              <a:rPr lang="it-IT" sz="2400" dirty="0"/>
              <a:t>, etc., and </a:t>
            </a:r>
            <a:r>
              <a:rPr lang="it-IT" sz="2400" dirty="0" err="1"/>
              <a:t>within</a:t>
            </a:r>
            <a:r>
              <a:rPr lang="it-IT" sz="2400" dirty="0"/>
              <a:t> the </a:t>
            </a:r>
            <a:r>
              <a:rPr lang="it-IT" sz="2400" dirty="0" err="1"/>
              <a:t>agreed</a:t>
            </a:r>
            <a:r>
              <a:rPr lang="it-IT" sz="2400" dirty="0"/>
              <a:t> time </a:t>
            </a:r>
            <a:r>
              <a:rPr lang="it-IT" sz="2400" dirty="0" err="1"/>
              <a:t>specified</a:t>
            </a:r>
            <a:r>
              <a:rPr lang="it-IT" sz="2400" dirty="0"/>
              <a:t> in the </a:t>
            </a:r>
            <a:r>
              <a:rPr lang="it-IT" sz="2400" dirty="0" err="1"/>
              <a:t>contract</a:t>
            </a:r>
            <a:r>
              <a:rPr lang="it-IT" sz="2400" dirty="0"/>
              <a:t>.</a:t>
            </a:r>
            <a:endParaRPr sz="24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191032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a:t>EXW </a:t>
            </a:r>
            <a:r>
              <a:rPr lang="it-IT" sz="2600" dirty="0" err="1"/>
              <a:t>Incoterm</a:t>
            </a:r>
            <a:r>
              <a:rPr lang="it-IT" sz="2600" dirty="0"/>
              <a:t> (Ex Works)</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algn="just"/>
            <a:r>
              <a:rPr lang="it-IT" sz="2400" dirty="0" err="1"/>
              <a:t>Until</a:t>
            </a:r>
            <a:r>
              <a:rPr lang="it-IT" sz="2400" dirty="0"/>
              <a:t> the </a:t>
            </a:r>
            <a:r>
              <a:rPr lang="it-IT" sz="2400" dirty="0" err="1"/>
              <a:t>goods</a:t>
            </a:r>
            <a:r>
              <a:rPr lang="it-IT" sz="2400" dirty="0"/>
              <a:t> </a:t>
            </a:r>
            <a:r>
              <a:rPr lang="it-IT" sz="2400" dirty="0" err="1"/>
              <a:t>have</a:t>
            </a:r>
            <a:r>
              <a:rPr lang="it-IT" sz="2400" dirty="0"/>
              <a:t> </a:t>
            </a:r>
            <a:r>
              <a:rPr lang="it-IT" sz="2400" dirty="0" err="1"/>
              <a:t>not</a:t>
            </a:r>
            <a:r>
              <a:rPr lang="it-IT" sz="2400" dirty="0"/>
              <a:t> </a:t>
            </a:r>
            <a:r>
              <a:rPr lang="it-IT" sz="2400" dirty="0" err="1"/>
              <a:t>been</a:t>
            </a:r>
            <a:r>
              <a:rPr lang="it-IT" sz="2400" dirty="0"/>
              <a:t> </a:t>
            </a:r>
            <a:r>
              <a:rPr lang="it-IT" sz="2400" dirty="0" err="1"/>
              <a:t>delivered</a:t>
            </a:r>
            <a:r>
              <a:rPr lang="it-IT" sz="2400" dirty="0"/>
              <a:t> </a:t>
            </a:r>
            <a:r>
              <a:rPr lang="it-IT" sz="2400" dirty="0" err="1"/>
              <a:t>as</a:t>
            </a:r>
            <a:r>
              <a:rPr lang="it-IT" sz="2400" dirty="0"/>
              <a:t> </a:t>
            </a:r>
            <a:r>
              <a:rPr lang="it-IT" sz="2400" dirty="0" err="1"/>
              <a:t>specified</a:t>
            </a:r>
            <a:r>
              <a:rPr lang="it-IT" sz="2400" dirty="0"/>
              <a:t> in the sale </a:t>
            </a:r>
            <a:r>
              <a:rPr lang="it-IT" sz="2400" dirty="0" err="1"/>
              <a:t>contract</a:t>
            </a:r>
            <a:r>
              <a:rPr lang="it-IT" sz="2400" dirty="0"/>
              <a:t>, the seller </a:t>
            </a:r>
            <a:r>
              <a:rPr lang="it-IT" sz="2400" b="1" dirty="0" err="1"/>
              <a:t>bears</a:t>
            </a:r>
            <a:r>
              <a:rPr lang="it-IT" sz="2400" b="1" dirty="0"/>
              <a:t> </a:t>
            </a:r>
            <a:r>
              <a:rPr lang="it-IT" sz="2400" b="1" dirty="0" err="1"/>
              <a:t>all</a:t>
            </a:r>
            <a:r>
              <a:rPr lang="it-IT" sz="2400" b="1" dirty="0"/>
              <a:t> </a:t>
            </a:r>
            <a:r>
              <a:rPr lang="it-IT" sz="2400" b="1" dirty="0" err="1"/>
              <a:t>risks</a:t>
            </a:r>
            <a:r>
              <a:rPr lang="it-IT" sz="2400" b="1" dirty="0"/>
              <a:t> </a:t>
            </a:r>
            <a:r>
              <a:rPr lang="it-IT" sz="2400" dirty="0"/>
              <a:t>of </a:t>
            </a:r>
            <a:r>
              <a:rPr lang="it-IT" sz="2400" dirty="0" err="1"/>
              <a:t>loss</a:t>
            </a:r>
            <a:r>
              <a:rPr lang="it-IT" sz="2400" dirty="0"/>
              <a:t> or </a:t>
            </a:r>
            <a:r>
              <a:rPr lang="it-IT" sz="2400" dirty="0" err="1"/>
              <a:t>damage</a:t>
            </a:r>
            <a:r>
              <a:rPr lang="it-IT" sz="2400" dirty="0"/>
              <a:t> to the </a:t>
            </a:r>
            <a:r>
              <a:rPr lang="it-IT" sz="2400" dirty="0" err="1"/>
              <a:t>goods</a:t>
            </a:r>
            <a:r>
              <a:rPr lang="it-IT" sz="2400" dirty="0"/>
              <a:t>. Once </a:t>
            </a:r>
            <a:r>
              <a:rPr lang="it-IT" sz="2400" dirty="0" err="1"/>
              <a:t>delivered</a:t>
            </a:r>
            <a:r>
              <a:rPr lang="it-IT" sz="2400" dirty="0"/>
              <a:t>, </a:t>
            </a:r>
            <a:r>
              <a:rPr lang="it-IT" sz="2400" dirty="0" err="1"/>
              <a:t>such</a:t>
            </a:r>
            <a:r>
              <a:rPr lang="it-IT" sz="2400" dirty="0"/>
              <a:t> </a:t>
            </a:r>
            <a:r>
              <a:rPr lang="it-IT" sz="2400" dirty="0" err="1"/>
              <a:t>risk</a:t>
            </a:r>
            <a:r>
              <a:rPr lang="it-IT" sz="2400" dirty="0"/>
              <a:t> </a:t>
            </a:r>
            <a:r>
              <a:rPr lang="it-IT" sz="2400" dirty="0" err="1"/>
              <a:t>is</a:t>
            </a:r>
            <a:r>
              <a:rPr lang="it-IT" sz="2400" dirty="0"/>
              <a:t> </a:t>
            </a:r>
            <a:r>
              <a:rPr lang="it-IT" sz="2400" dirty="0" err="1"/>
              <a:t>automatically</a:t>
            </a:r>
            <a:r>
              <a:rPr lang="it-IT" sz="2400" dirty="0"/>
              <a:t> </a:t>
            </a:r>
            <a:r>
              <a:rPr lang="it-IT" sz="2400" b="1" dirty="0" err="1"/>
              <a:t>shifted</a:t>
            </a:r>
            <a:r>
              <a:rPr lang="it-IT" sz="2400" b="1" dirty="0"/>
              <a:t> to the buyer</a:t>
            </a:r>
            <a:r>
              <a:rPr lang="it-IT" sz="2400" dirty="0"/>
              <a:t>. The </a:t>
            </a:r>
            <a:r>
              <a:rPr lang="it-IT" sz="2400" dirty="0" err="1"/>
              <a:t>same</a:t>
            </a:r>
            <a:r>
              <a:rPr lang="it-IT" sz="2400" dirty="0"/>
              <a:t> </a:t>
            </a:r>
            <a:r>
              <a:rPr lang="it-IT" sz="2400" dirty="0" err="1"/>
              <a:t>is</a:t>
            </a:r>
            <a:r>
              <a:rPr lang="it-IT" sz="2400" dirty="0"/>
              <a:t> </a:t>
            </a:r>
            <a:r>
              <a:rPr lang="it-IT" sz="2400" dirty="0" err="1"/>
              <a:t>true</a:t>
            </a:r>
            <a:r>
              <a:rPr lang="it-IT" sz="2400" dirty="0"/>
              <a:t> for </a:t>
            </a:r>
            <a:r>
              <a:rPr lang="it-IT" sz="2400" dirty="0" err="1"/>
              <a:t>any</a:t>
            </a:r>
            <a:r>
              <a:rPr lang="it-IT" sz="2400" dirty="0"/>
              <a:t> </a:t>
            </a:r>
            <a:r>
              <a:rPr lang="it-IT" sz="2400" dirty="0" err="1"/>
              <a:t>costs</a:t>
            </a:r>
            <a:r>
              <a:rPr lang="it-IT" sz="2400" dirty="0"/>
              <a:t> </a:t>
            </a:r>
            <a:r>
              <a:rPr lang="it-IT" sz="2400" dirty="0" err="1"/>
              <a:t>relating</a:t>
            </a:r>
            <a:r>
              <a:rPr lang="it-IT" sz="2400" dirty="0"/>
              <a:t> to the </a:t>
            </a:r>
            <a:r>
              <a:rPr lang="it-IT" sz="2400" dirty="0" err="1"/>
              <a:t>goods</a:t>
            </a:r>
            <a:r>
              <a:rPr lang="it-IT" sz="2400" dirty="0"/>
              <a:t> – </a:t>
            </a:r>
            <a:r>
              <a:rPr lang="it-IT" sz="2400" dirty="0" err="1"/>
              <a:t>until</a:t>
            </a:r>
            <a:r>
              <a:rPr lang="it-IT" sz="2400" dirty="0"/>
              <a:t> the delivery of the </a:t>
            </a:r>
            <a:r>
              <a:rPr lang="it-IT" sz="2400" dirty="0" err="1"/>
              <a:t>goods</a:t>
            </a:r>
            <a:r>
              <a:rPr lang="it-IT" sz="2400" dirty="0"/>
              <a:t>, the </a:t>
            </a:r>
            <a:r>
              <a:rPr lang="it-IT" sz="2400" dirty="0" err="1"/>
              <a:t>costs</a:t>
            </a:r>
            <a:r>
              <a:rPr lang="it-IT" sz="2400" dirty="0"/>
              <a:t> are to be </a:t>
            </a:r>
            <a:r>
              <a:rPr lang="it-IT" sz="2400" dirty="0" err="1"/>
              <a:t>borne</a:t>
            </a:r>
            <a:r>
              <a:rPr lang="it-IT" sz="2400" dirty="0"/>
              <a:t> by the seller; </a:t>
            </a:r>
            <a:r>
              <a:rPr lang="it-IT" sz="2400" dirty="0" err="1"/>
              <a:t>after</a:t>
            </a:r>
            <a:r>
              <a:rPr lang="it-IT" sz="2400" dirty="0"/>
              <a:t> </a:t>
            </a:r>
            <a:r>
              <a:rPr lang="it-IT" sz="2400" dirty="0" err="1"/>
              <a:t>their</a:t>
            </a:r>
            <a:r>
              <a:rPr lang="it-IT" sz="2400" dirty="0"/>
              <a:t> delivery, by the buyer.</a:t>
            </a:r>
            <a:endParaRPr sz="24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79072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C651DFF-7D92-CE42-AE63-0BF9C4C498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28</a:t>
            </a:fld>
            <a:endParaRPr lang="it-IT"/>
          </a:p>
        </p:txBody>
      </p:sp>
      <p:pic>
        <p:nvPicPr>
          <p:cNvPr id="5" name="Immagine 4">
            <a:extLst>
              <a:ext uri="{FF2B5EF4-FFF2-40B4-BE49-F238E27FC236}">
                <a16:creationId xmlns:a16="http://schemas.microsoft.com/office/drawing/2014/main" id="{7C944E28-8F93-464F-975F-E8EE4C862C3F}"/>
              </a:ext>
            </a:extLst>
          </p:cNvPr>
          <p:cNvPicPr>
            <a:picLocks noChangeAspect="1"/>
          </p:cNvPicPr>
          <p:nvPr/>
        </p:nvPicPr>
        <p:blipFill>
          <a:blip r:embed="rId2"/>
          <a:stretch>
            <a:fillRect/>
          </a:stretch>
        </p:blipFill>
        <p:spPr>
          <a:xfrm>
            <a:off x="4095750" y="2095500"/>
            <a:ext cx="952500" cy="952500"/>
          </a:xfrm>
          <a:prstGeom prst="rect">
            <a:avLst/>
          </a:prstGeom>
        </p:spPr>
      </p:pic>
      <p:pic>
        <p:nvPicPr>
          <p:cNvPr id="7" name="Immagine 6">
            <a:extLst>
              <a:ext uri="{FF2B5EF4-FFF2-40B4-BE49-F238E27FC236}">
                <a16:creationId xmlns:a16="http://schemas.microsoft.com/office/drawing/2014/main" id="{5FCC48F5-75B5-FD4D-8805-B537939DFA7B}"/>
              </a:ext>
            </a:extLst>
          </p:cNvPr>
          <p:cNvPicPr>
            <a:picLocks noChangeAspect="1"/>
          </p:cNvPicPr>
          <p:nvPr/>
        </p:nvPicPr>
        <p:blipFill>
          <a:blip r:embed="rId3"/>
          <a:stretch>
            <a:fillRect/>
          </a:stretch>
        </p:blipFill>
        <p:spPr>
          <a:xfrm>
            <a:off x="304800" y="451514"/>
            <a:ext cx="8659091" cy="4240472"/>
          </a:xfrm>
          <a:prstGeom prst="rect">
            <a:avLst/>
          </a:prstGeom>
        </p:spPr>
      </p:pic>
    </p:spTree>
    <p:extLst>
      <p:ext uri="{BB962C8B-B14F-4D97-AF65-F5344CB8AC3E}">
        <p14:creationId xmlns:p14="http://schemas.microsoft.com/office/powerpoint/2010/main" val="364553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a:t>FCA </a:t>
            </a:r>
            <a:r>
              <a:rPr lang="it-IT" sz="2600" dirty="0" err="1"/>
              <a:t>Incoterm</a:t>
            </a:r>
            <a:r>
              <a:rPr lang="it-IT" sz="2600" dirty="0"/>
              <a:t> (Free Carrier)</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algn="just"/>
            <a:r>
              <a:rPr lang="it-IT" sz="2200" dirty="0"/>
              <a:t>The seller </a:t>
            </a:r>
            <a:r>
              <a:rPr lang="it-IT" sz="2200" dirty="0" err="1"/>
              <a:t>delivers</a:t>
            </a:r>
            <a:r>
              <a:rPr lang="it-IT" sz="2200" dirty="0"/>
              <a:t> the </a:t>
            </a:r>
            <a:r>
              <a:rPr lang="it-IT" sz="2200" dirty="0" err="1"/>
              <a:t>goods</a:t>
            </a:r>
            <a:r>
              <a:rPr lang="it-IT" sz="2200" dirty="0"/>
              <a:t> </a:t>
            </a:r>
            <a:r>
              <a:rPr lang="it-IT" sz="2200" dirty="0" err="1"/>
              <a:t>at</a:t>
            </a:r>
            <a:r>
              <a:rPr lang="it-IT" sz="2200" dirty="0"/>
              <a:t> the </a:t>
            </a:r>
            <a:r>
              <a:rPr lang="it-IT" sz="2200" dirty="0" err="1"/>
              <a:t>agreed</a:t>
            </a:r>
            <a:r>
              <a:rPr lang="it-IT" sz="2200" dirty="0"/>
              <a:t> </a:t>
            </a:r>
            <a:r>
              <a:rPr lang="it-IT" sz="2200" dirty="0" err="1"/>
              <a:t>place</a:t>
            </a:r>
            <a:r>
              <a:rPr lang="it-IT" sz="2200" dirty="0"/>
              <a:t> to the </a:t>
            </a:r>
            <a:r>
              <a:rPr lang="it-IT" sz="2200" dirty="0" err="1"/>
              <a:t>carrier</a:t>
            </a:r>
            <a:r>
              <a:rPr lang="it-IT" sz="2200" dirty="0"/>
              <a:t> </a:t>
            </a:r>
            <a:r>
              <a:rPr lang="it-IT" sz="2200" dirty="0" err="1"/>
              <a:t>nominated</a:t>
            </a:r>
            <a:r>
              <a:rPr lang="it-IT" sz="2200" dirty="0"/>
              <a:t> by the buyer.</a:t>
            </a:r>
          </a:p>
          <a:p>
            <a:pPr algn="just"/>
            <a:r>
              <a:rPr lang="it-IT" sz="2200" dirty="0" err="1"/>
              <a:t>Most</a:t>
            </a:r>
            <a:r>
              <a:rPr lang="it-IT" sz="2200" dirty="0"/>
              <a:t> </a:t>
            </a:r>
            <a:r>
              <a:rPr lang="it-IT" sz="2200" dirty="0" err="1"/>
              <a:t>often</a:t>
            </a:r>
            <a:r>
              <a:rPr lang="it-IT" sz="2200" dirty="0"/>
              <a:t>, the buyer </a:t>
            </a:r>
            <a:r>
              <a:rPr lang="it-IT" sz="2200" dirty="0" err="1"/>
              <a:t>hires</a:t>
            </a:r>
            <a:r>
              <a:rPr lang="it-IT" sz="2200" dirty="0"/>
              <a:t> a </a:t>
            </a:r>
            <a:r>
              <a:rPr lang="it-IT" sz="2200" dirty="0" err="1"/>
              <a:t>transport</a:t>
            </a:r>
            <a:r>
              <a:rPr lang="it-IT" sz="2200" dirty="0"/>
              <a:t> </a:t>
            </a:r>
            <a:r>
              <a:rPr lang="it-IT" sz="2200" dirty="0" err="1"/>
              <a:t>that</a:t>
            </a:r>
            <a:r>
              <a:rPr lang="it-IT" sz="2200" dirty="0"/>
              <a:t> </a:t>
            </a:r>
            <a:r>
              <a:rPr lang="it-IT" sz="2200" dirty="0" err="1"/>
              <a:t>picks</a:t>
            </a:r>
            <a:r>
              <a:rPr lang="it-IT" sz="2200" dirty="0"/>
              <a:t> up the </a:t>
            </a:r>
            <a:r>
              <a:rPr lang="it-IT" sz="2200" dirty="0" err="1"/>
              <a:t>goods</a:t>
            </a:r>
            <a:r>
              <a:rPr lang="it-IT" sz="2200" dirty="0"/>
              <a:t> </a:t>
            </a:r>
            <a:r>
              <a:rPr lang="it-IT" sz="2200" dirty="0" err="1"/>
              <a:t>at</a:t>
            </a:r>
            <a:r>
              <a:rPr lang="it-IT" sz="2200" dirty="0"/>
              <a:t> the </a:t>
            </a:r>
            <a:r>
              <a:rPr lang="it-IT" sz="2200" dirty="0" err="1"/>
              <a:t>seller’s</a:t>
            </a:r>
            <a:r>
              <a:rPr lang="it-IT" sz="2200" dirty="0"/>
              <a:t> </a:t>
            </a:r>
            <a:r>
              <a:rPr lang="it-IT" sz="2200" dirty="0" err="1"/>
              <a:t>warehouse</a:t>
            </a:r>
            <a:r>
              <a:rPr lang="it-IT" sz="2200" dirty="0"/>
              <a:t>. The seller </a:t>
            </a:r>
            <a:r>
              <a:rPr lang="it-IT" sz="2200" b="1" dirty="0"/>
              <a:t>must </a:t>
            </a:r>
            <a:r>
              <a:rPr lang="it-IT" sz="2200" b="1" dirty="0" err="1"/>
              <a:t>load</a:t>
            </a:r>
            <a:r>
              <a:rPr lang="it-IT" sz="2200" b="1" dirty="0"/>
              <a:t> the </a:t>
            </a:r>
            <a:r>
              <a:rPr lang="it-IT" sz="2200" b="1" dirty="0" err="1"/>
              <a:t>goods</a:t>
            </a:r>
            <a:r>
              <a:rPr lang="it-IT" sz="2200" b="1" dirty="0"/>
              <a:t> on the </a:t>
            </a:r>
            <a:r>
              <a:rPr lang="it-IT" sz="2200" b="1" dirty="0" err="1"/>
              <a:t>buyer’s</a:t>
            </a:r>
            <a:r>
              <a:rPr lang="it-IT" sz="2200" b="1" dirty="0"/>
              <a:t> </a:t>
            </a:r>
            <a:r>
              <a:rPr lang="it-IT" sz="2200" b="1" dirty="0" err="1"/>
              <a:t>transport</a:t>
            </a:r>
            <a:r>
              <a:rPr lang="it-IT" sz="2200" b="1" dirty="0"/>
              <a:t>, </a:t>
            </a:r>
            <a:r>
              <a:rPr lang="it-IT" sz="2200" b="1" dirty="0" err="1"/>
              <a:t>at</a:t>
            </a:r>
            <a:r>
              <a:rPr lang="it-IT" sz="2200" b="1" dirty="0"/>
              <a:t> </a:t>
            </a:r>
            <a:r>
              <a:rPr lang="it-IT" sz="2200" b="1" dirty="0" err="1"/>
              <a:t>which</a:t>
            </a:r>
            <a:r>
              <a:rPr lang="it-IT" sz="2200" b="1" dirty="0"/>
              <a:t> </a:t>
            </a:r>
            <a:r>
              <a:rPr lang="it-IT" sz="2200" b="1" dirty="0" err="1"/>
              <a:t>point</a:t>
            </a:r>
            <a:r>
              <a:rPr lang="it-IT" sz="2200" b="1" dirty="0"/>
              <a:t> the </a:t>
            </a:r>
            <a:r>
              <a:rPr lang="it-IT" sz="2200" b="1" dirty="0" err="1"/>
              <a:t>risk</a:t>
            </a:r>
            <a:r>
              <a:rPr lang="it-IT" sz="2200" b="1" dirty="0"/>
              <a:t> for the </a:t>
            </a:r>
            <a:r>
              <a:rPr lang="it-IT" sz="2200" b="1" dirty="0" err="1"/>
              <a:t>goods</a:t>
            </a:r>
            <a:r>
              <a:rPr lang="it-IT" sz="2200" b="1" dirty="0"/>
              <a:t> </a:t>
            </a:r>
            <a:r>
              <a:rPr lang="it-IT" sz="2200" b="1" dirty="0" err="1"/>
              <a:t>transfers</a:t>
            </a:r>
            <a:r>
              <a:rPr lang="it-IT" sz="2200" b="1" dirty="0"/>
              <a:t> to the buyer.</a:t>
            </a:r>
            <a:endParaRPr sz="2200" b="1"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318682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1" end="1"/>
                                            </p:txEl>
                                          </p:spTgt>
                                        </p:tgtEl>
                                        <p:attrNameLst>
                                          <p:attrName>style.visibility</p:attrName>
                                        </p:attrNameLst>
                                      </p:cBhvr>
                                      <p:to>
                                        <p:strVal val="visible"/>
                                      </p:to>
                                    </p:set>
                                    <p:animEffect transition="in" filter="blinds(horizontal)">
                                      <p:cBhvr>
                                        <p:cTn id="7" dur="5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3</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170706"/>
            <a:ext cx="8229600" cy="3477875"/>
          </a:xfrm>
          <a:prstGeom prst="rect">
            <a:avLst/>
          </a:prstGeom>
          <a:noFill/>
        </p:spPr>
        <p:txBody>
          <a:bodyPr wrap="square" numCol="2" rtlCol="0">
            <a:spAutoFit/>
          </a:bodyPr>
          <a:lstStyle/>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 Identification of the Parties</a:t>
            </a: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Description of the Services and/or Goods</a:t>
            </a: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Payment Plan </a:t>
            </a:r>
            <a:endParaRPr lang="it-IT" sz="2000" dirty="0">
              <a:effectLst/>
              <a:latin typeface="Sana" pitchFamily="2" charset="-78"/>
              <a:ea typeface="Times New Roman" panose="02020603050405020304" pitchFamily="18" charset="0"/>
              <a:cs typeface="Sana" pitchFamily="2" charset="-78"/>
            </a:endParaRP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Delivery</a:t>
            </a:r>
          </a:p>
          <a:p>
            <a:pPr marL="342900" lvl="0" indent="-342900">
              <a:buSzPts val="1000"/>
              <a:buFont typeface="Symbol" pitchFamily="2" charset="2"/>
              <a:buChar char=""/>
              <a:tabLst>
                <a:tab pos="457200" algn="l"/>
              </a:tabLst>
            </a:pPr>
            <a:r>
              <a:rPr lang="it-IT" sz="2000" dirty="0" err="1">
                <a:effectLst/>
                <a:latin typeface="Sana" pitchFamily="2" charset="-78"/>
                <a:ea typeface="Times New Roman" panose="02020603050405020304" pitchFamily="18" charset="0"/>
                <a:cs typeface="Sana" pitchFamily="2" charset="-78"/>
              </a:rPr>
              <a:t>Cost</a:t>
            </a:r>
            <a:r>
              <a:rPr lang="it-IT" sz="2000" dirty="0">
                <a:effectLst/>
                <a:latin typeface="Sana" pitchFamily="2" charset="-78"/>
                <a:ea typeface="Times New Roman" panose="02020603050405020304" pitchFamily="18" charset="0"/>
                <a:cs typeface="Sana" pitchFamily="2" charset="-78"/>
              </a:rPr>
              <a:t> of delivery </a:t>
            </a: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Transfer of risks </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Method of delivery </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it-IT" sz="2000" dirty="0" err="1">
                <a:effectLst/>
                <a:latin typeface="Sana" pitchFamily="2" charset="-78"/>
                <a:ea typeface="Times New Roman" panose="02020603050405020304" pitchFamily="18" charset="0"/>
                <a:cs typeface="Sana" pitchFamily="2" charset="-78"/>
              </a:rPr>
              <a:t>Place</a:t>
            </a:r>
            <a:r>
              <a:rPr lang="it-IT" sz="2000" dirty="0">
                <a:effectLst/>
                <a:latin typeface="Sana" pitchFamily="2" charset="-78"/>
                <a:ea typeface="Times New Roman" panose="02020603050405020304" pitchFamily="18" charset="0"/>
                <a:cs typeface="Sana" pitchFamily="2" charset="-78"/>
              </a:rPr>
              <a:t> for delivery </a:t>
            </a:r>
          </a:p>
          <a:p>
            <a:pPr marL="342900" lvl="0" indent="-342900">
              <a:buSzPts val="1000"/>
              <a:buFont typeface="Symbol" pitchFamily="2" charset="2"/>
              <a:buChar char=""/>
              <a:tabLst>
                <a:tab pos="457200" algn="l"/>
              </a:tabLst>
            </a:pPr>
            <a:r>
              <a:rPr lang="it-IT" sz="2000" dirty="0">
                <a:effectLst/>
                <a:latin typeface="Sana" pitchFamily="2" charset="-78"/>
                <a:ea typeface="Times New Roman" panose="02020603050405020304" pitchFamily="18" charset="0"/>
                <a:cs typeface="Sana" pitchFamily="2" charset="-78"/>
              </a:rPr>
              <a:t>Time for delivery </a:t>
            </a: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Liability for a failed delivery or damage </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it-IT" sz="2000" dirty="0" err="1">
                <a:effectLst/>
                <a:latin typeface="Sana" pitchFamily="2" charset="-78"/>
                <a:ea typeface="Times New Roman" panose="02020603050405020304" pitchFamily="18" charset="0"/>
                <a:cs typeface="Sana" pitchFamily="2" charset="-78"/>
              </a:rPr>
              <a:t>Insurance</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Delivery/transport document </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Export/import clearance</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Checking/packaging/marking</a:t>
            </a:r>
            <a:endParaRPr lang="it-IT" sz="2000" dirty="0">
              <a:effectLst/>
              <a:latin typeface="Sana" pitchFamily="2" charset="-78"/>
              <a:ea typeface="Times New Roman" panose="02020603050405020304" pitchFamily="18" charset="0"/>
              <a:cs typeface="Sana" pitchFamily="2" charset="-78"/>
            </a:endParaRP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Inspection Period </a:t>
            </a:r>
            <a:endParaRPr lang="it-IT" sz="2000" b="1" dirty="0">
              <a:effectLst/>
              <a:latin typeface="Sana" pitchFamily="2" charset="-78"/>
              <a:ea typeface="Times New Roman" panose="02020603050405020304" pitchFamily="18" charset="0"/>
              <a:cs typeface="Sana" pitchFamily="2" charset="-78"/>
            </a:endParaRP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Warranties</a:t>
            </a:r>
            <a:r>
              <a:rPr lang="it-IT" sz="2000" dirty="0">
                <a:effectLst/>
                <a:latin typeface="Sana" pitchFamily="2" charset="-78"/>
                <a:cs typeface="Sana" pitchFamily="2" charset="-78"/>
              </a:rPr>
              <a:t> </a:t>
            </a:r>
            <a:r>
              <a:rPr lang="it-IT" sz="2000" dirty="0">
                <a:effectLst/>
                <a:latin typeface="Sana" pitchFamily="2" charset="-78"/>
                <a:ea typeface="Times New Roman" panose="02020603050405020304" pitchFamily="18" charset="0"/>
                <a:cs typeface="Sana" pitchFamily="2" charset="-78"/>
              </a:rPr>
              <a:t> </a:t>
            </a: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Miscellaneous Provisions</a:t>
            </a:r>
          </a:p>
          <a:p>
            <a:pPr marL="285750" indent="-285750">
              <a:buFont typeface="Arial" panose="020B0604020202020204" pitchFamily="34" charset="0"/>
              <a:buChar char="•"/>
            </a:pPr>
            <a:r>
              <a:rPr lang="en-US" sz="2000" dirty="0">
                <a:latin typeface="Sana" pitchFamily="2" charset="-78"/>
                <a:cs typeface="Sana" pitchFamily="2" charset="-78"/>
              </a:rPr>
              <a:t>Governing law /Jurisdiction</a:t>
            </a:r>
            <a:r>
              <a:rPr lang="it-IT" sz="2000" dirty="0">
                <a:effectLst/>
                <a:latin typeface="Sana" pitchFamily="2" charset="-78"/>
                <a:cs typeface="Sana" pitchFamily="2" charset="-78"/>
              </a:rPr>
              <a:t> </a:t>
            </a:r>
            <a:endParaRPr lang="en-US" sz="2000" b="1" dirty="0">
              <a:effectLst/>
              <a:latin typeface="Sana" pitchFamily="2" charset="-78"/>
              <a:ea typeface="Times New Roman" panose="02020603050405020304" pitchFamily="18" charset="0"/>
              <a:cs typeface="Sana" pitchFamily="2" charset="-78"/>
            </a:endParaRPr>
          </a:p>
          <a:p>
            <a:r>
              <a:rPr lang="en-US" sz="2000" b="1" dirty="0">
                <a:effectLst/>
                <a:latin typeface="Sana" pitchFamily="2" charset="-78"/>
                <a:ea typeface="Times New Roman" panose="02020603050405020304" pitchFamily="18" charset="0"/>
                <a:cs typeface="Sana" pitchFamily="2" charset="-78"/>
              </a:rPr>
              <a:t> </a:t>
            </a:r>
            <a:endParaRPr lang="it-IT" sz="2000" dirty="0">
              <a:effectLst/>
              <a:latin typeface="Sana" pitchFamily="2" charset="-78"/>
              <a:ea typeface="Times New Roman" panose="02020603050405020304" pitchFamily="18" charset="0"/>
              <a:cs typeface="Sana" pitchFamily="2" charset="-78"/>
            </a:endParaRPr>
          </a:p>
          <a:p>
            <a:endParaRPr lang="it-IT" sz="2000" dirty="0">
              <a:latin typeface="Calisto MT" panose="02040603050505030304" pitchFamily="18" charset="77"/>
            </a:endParaRPr>
          </a:p>
        </p:txBody>
      </p:sp>
    </p:spTree>
    <p:extLst>
      <p:ext uri="{BB962C8B-B14F-4D97-AF65-F5344CB8AC3E}">
        <p14:creationId xmlns:p14="http://schemas.microsoft.com/office/powerpoint/2010/main" val="15741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linds(horizontal)">
                                      <p:cBhvr>
                                        <p:cTn id="31" dur="500"/>
                                        <p:tgtEl>
                                          <p:spTgt spid="4">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blinds(horizontal)">
                                      <p:cBhvr>
                                        <p:cTn id="34" dur="500"/>
                                        <p:tgtEl>
                                          <p:spTgt spid="4">
                                            <p:txEl>
                                              <p:pRg st="5" end="5"/>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blinds(horizontal)">
                                      <p:cBhvr>
                                        <p:cTn id="40" dur="500"/>
                                        <p:tgtEl>
                                          <p:spTgt spid="4">
                                            <p:txEl>
                                              <p:pRg st="7" end="7"/>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blinds(horizontal)">
                                      <p:cBhvr>
                                        <p:cTn id="43" dur="500"/>
                                        <p:tgtEl>
                                          <p:spTgt spid="4">
                                            <p:txEl>
                                              <p:pRg st="8" end="8"/>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blinds(horizontal)">
                                      <p:cBhvr>
                                        <p:cTn id="46" dur="500"/>
                                        <p:tgtEl>
                                          <p:spTgt spid="4">
                                            <p:txEl>
                                              <p:pRg st="9" end="9"/>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blinds(horizontal)">
                                      <p:cBhvr>
                                        <p:cTn id="49" dur="500"/>
                                        <p:tgtEl>
                                          <p:spTgt spid="4">
                                            <p:txEl>
                                              <p:pRg st="10" end="10"/>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blinds(horizontal)">
                                      <p:cBhvr>
                                        <p:cTn id="52" dur="500"/>
                                        <p:tgtEl>
                                          <p:spTgt spid="4">
                                            <p:txEl>
                                              <p:pRg st="11" end="11"/>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blinds(horizontal)">
                                      <p:cBhvr>
                                        <p:cTn id="55" dur="500"/>
                                        <p:tgtEl>
                                          <p:spTgt spid="4">
                                            <p:txEl>
                                              <p:pRg st="12" end="12"/>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4">
                                            <p:txEl>
                                              <p:pRg st="13" end="13"/>
                                            </p:txEl>
                                          </p:spTgt>
                                        </p:tgtEl>
                                        <p:attrNameLst>
                                          <p:attrName>style.visibility</p:attrName>
                                        </p:attrNameLst>
                                      </p:cBhvr>
                                      <p:to>
                                        <p:strVal val="visible"/>
                                      </p:to>
                                    </p:set>
                                    <p:animEffect transition="in" filter="blinds(horizontal)">
                                      <p:cBhvr>
                                        <p:cTn id="58" dur="500"/>
                                        <p:tgtEl>
                                          <p:spTgt spid="4">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Effect transition="in" filter="blinds(horizontal)">
                                      <p:cBhvr>
                                        <p:cTn id="63" dur="500"/>
                                        <p:tgtEl>
                                          <p:spTgt spid="4">
                                            <p:txEl>
                                              <p:pRg st="14" end="1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4">
                                            <p:txEl>
                                              <p:pRg st="15" end="15"/>
                                            </p:txEl>
                                          </p:spTgt>
                                        </p:tgtEl>
                                        <p:attrNameLst>
                                          <p:attrName>style.visibility</p:attrName>
                                        </p:attrNameLst>
                                      </p:cBhvr>
                                      <p:to>
                                        <p:strVal val="visible"/>
                                      </p:to>
                                    </p:set>
                                    <p:animEffect transition="in" filter="blinds(horizontal)">
                                      <p:cBhvr>
                                        <p:cTn id="68" dur="500"/>
                                        <p:tgtEl>
                                          <p:spTgt spid="4">
                                            <p:txEl>
                                              <p:pRg st="15" end="1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4">
                                            <p:txEl>
                                              <p:pRg st="16" end="16"/>
                                            </p:txEl>
                                          </p:spTgt>
                                        </p:tgtEl>
                                        <p:attrNameLst>
                                          <p:attrName>style.visibility</p:attrName>
                                        </p:attrNameLst>
                                      </p:cBhvr>
                                      <p:to>
                                        <p:strVal val="visible"/>
                                      </p:to>
                                    </p:set>
                                    <p:animEffect transition="in" filter="blinds(horizontal)">
                                      <p:cBhvr>
                                        <p:cTn id="73" dur="500"/>
                                        <p:tgtEl>
                                          <p:spTgt spid="4">
                                            <p:txEl>
                                              <p:pRg st="16" end="16"/>
                                            </p:txEl>
                                          </p:spTgt>
                                        </p:tgtEl>
                                      </p:cBhvr>
                                    </p:animEffect>
                                  </p:childTnLst>
                                </p:cTn>
                              </p:par>
                              <p:par>
                                <p:cTn id="74" presetID="3" presetClass="entr" presetSubtype="10" fill="hold" nodeType="withEffect">
                                  <p:stCondLst>
                                    <p:cond delay="0"/>
                                  </p:stCondLst>
                                  <p:childTnLst>
                                    <p:set>
                                      <p:cBhvr>
                                        <p:cTn id="75" dur="1" fill="hold">
                                          <p:stCondLst>
                                            <p:cond delay="0"/>
                                          </p:stCondLst>
                                        </p:cTn>
                                        <p:tgtEl>
                                          <p:spTgt spid="4">
                                            <p:txEl>
                                              <p:pRg st="17" end="17"/>
                                            </p:txEl>
                                          </p:spTgt>
                                        </p:tgtEl>
                                        <p:attrNameLst>
                                          <p:attrName>style.visibility</p:attrName>
                                        </p:attrNameLst>
                                      </p:cBhvr>
                                      <p:to>
                                        <p:strVal val="visible"/>
                                      </p:to>
                                    </p:set>
                                    <p:animEffect transition="in" filter="blinds(horizontal)">
                                      <p:cBhvr>
                                        <p:cTn id="76"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C651DFF-7D92-CE42-AE63-0BF9C4C498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30</a:t>
            </a:fld>
            <a:endParaRPr lang="it-IT"/>
          </a:p>
        </p:txBody>
      </p:sp>
      <p:pic>
        <p:nvPicPr>
          <p:cNvPr id="5" name="Immagine 4">
            <a:extLst>
              <a:ext uri="{FF2B5EF4-FFF2-40B4-BE49-F238E27FC236}">
                <a16:creationId xmlns:a16="http://schemas.microsoft.com/office/drawing/2014/main" id="{7C944E28-8F93-464F-975F-E8EE4C862C3F}"/>
              </a:ext>
            </a:extLst>
          </p:cNvPr>
          <p:cNvPicPr>
            <a:picLocks noChangeAspect="1"/>
          </p:cNvPicPr>
          <p:nvPr/>
        </p:nvPicPr>
        <p:blipFill>
          <a:blip r:embed="rId2"/>
          <a:stretch>
            <a:fillRect/>
          </a:stretch>
        </p:blipFill>
        <p:spPr>
          <a:xfrm>
            <a:off x="4095750" y="2095500"/>
            <a:ext cx="952500" cy="952500"/>
          </a:xfrm>
          <a:prstGeom prst="rect">
            <a:avLst/>
          </a:prstGeom>
        </p:spPr>
      </p:pic>
      <p:pic>
        <p:nvPicPr>
          <p:cNvPr id="4" name="Immagine 3">
            <a:extLst>
              <a:ext uri="{FF2B5EF4-FFF2-40B4-BE49-F238E27FC236}">
                <a16:creationId xmlns:a16="http://schemas.microsoft.com/office/drawing/2014/main" id="{6E85F44A-6B7C-964E-8E8C-DD47C23C99B7}"/>
              </a:ext>
            </a:extLst>
          </p:cNvPr>
          <p:cNvPicPr>
            <a:picLocks noChangeAspect="1"/>
          </p:cNvPicPr>
          <p:nvPr/>
        </p:nvPicPr>
        <p:blipFill>
          <a:blip r:embed="rId3"/>
          <a:stretch>
            <a:fillRect/>
          </a:stretch>
        </p:blipFill>
        <p:spPr>
          <a:xfrm>
            <a:off x="152400" y="559426"/>
            <a:ext cx="8797636" cy="4024648"/>
          </a:xfrm>
          <a:prstGeom prst="rect">
            <a:avLst/>
          </a:prstGeom>
        </p:spPr>
      </p:pic>
    </p:spTree>
    <p:extLst>
      <p:ext uri="{BB962C8B-B14F-4D97-AF65-F5344CB8AC3E}">
        <p14:creationId xmlns:p14="http://schemas.microsoft.com/office/powerpoint/2010/main" val="28454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4</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170706"/>
            <a:ext cx="8229600" cy="3170099"/>
          </a:xfrm>
          <a:prstGeom prst="rect">
            <a:avLst/>
          </a:prstGeom>
          <a:noFill/>
        </p:spPr>
        <p:txBody>
          <a:bodyPr wrap="square" numCol="1" rtlCol="0">
            <a:spAutoFit/>
          </a:bodyPr>
          <a:lstStyle/>
          <a:p>
            <a:pPr marL="285750" indent="-285750" algn="ctr">
              <a:buFont typeface="Arial" panose="020B0604020202020204" pitchFamily="34" charset="0"/>
              <a:buChar char="•"/>
            </a:pPr>
            <a:r>
              <a:rPr lang="en-US" sz="1800" b="1" dirty="0">
                <a:effectLst/>
                <a:latin typeface="Sana" pitchFamily="2" charset="-78"/>
                <a:ea typeface="Times New Roman" panose="02020603050405020304" pitchFamily="18" charset="0"/>
                <a:cs typeface="Sana" pitchFamily="2" charset="-78"/>
              </a:rPr>
              <a:t>Description of the Services and/or Goods </a:t>
            </a:r>
            <a:endParaRPr lang="it-IT" sz="1800" dirty="0">
              <a:effectLst/>
              <a:latin typeface="Sana" pitchFamily="2" charset="-78"/>
              <a:ea typeface="Times New Roman" panose="02020603050405020304" pitchFamily="18" charset="0"/>
              <a:cs typeface="Sana" pitchFamily="2" charset="-78"/>
            </a:endParaRPr>
          </a:p>
          <a:p>
            <a:pPr lvl="0" algn="just">
              <a:tabLst>
                <a:tab pos="228600" algn="l"/>
              </a:tabLst>
            </a:pPr>
            <a:r>
              <a:rPr lang="en-US" sz="1800" dirty="0">
                <a:effectLst/>
                <a:latin typeface="Sana" pitchFamily="2" charset="-78"/>
                <a:ea typeface="Times New Roman" panose="02020603050405020304" pitchFamily="18" charset="0"/>
                <a:cs typeface="Sana" pitchFamily="2" charset="-78"/>
              </a:rPr>
              <a:t>This is typically the most important aspect of a sales contract because it lists the exact goods or services that the buyer is paying for. For this reason, a description of goods should include key details, like: </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it-IT" sz="1800" dirty="0">
                <a:effectLst/>
                <a:latin typeface="Sana" pitchFamily="2" charset="-78"/>
                <a:ea typeface="Times New Roman" panose="02020603050405020304" pitchFamily="18" charset="0"/>
                <a:cs typeface="Sana" pitchFamily="2" charset="-78"/>
              </a:rPr>
              <a:t>Model </a:t>
            </a:r>
            <a:r>
              <a:rPr lang="it-IT" sz="1800" dirty="0" err="1">
                <a:effectLst/>
                <a:latin typeface="Sana" pitchFamily="2" charset="-78"/>
                <a:ea typeface="Times New Roman" panose="02020603050405020304" pitchFamily="18" charset="0"/>
                <a:cs typeface="Sana" pitchFamily="2" charset="-78"/>
              </a:rPr>
              <a:t>number</a:t>
            </a:r>
            <a:r>
              <a:rPr lang="it-IT" sz="1800" dirty="0">
                <a:effectLst/>
                <a:latin typeface="Sana" pitchFamily="2" charset="-78"/>
                <a:ea typeface="Times New Roman" panose="02020603050405020304" pitchFamily="18" charset="0"/>
                <a:cs typeface="Sana" pitchFamily="2" charset="-78"/>
              </a:rPr>
              <a:t> </a:t>
            </a: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Type</a:t>
            </a:r>
            <a:r>
              <a:rPr lang="it-IT" sz="1800" dirty="0">
                <a:effectLst/>
                <a:latin typeface="Sana" pitchFamily="2" charset="-78"/>
                <a:ea typeface="Times New Roman" panose="02020603050405020304" pitchFamily="18" charset="0"/>
                <a:cs typeface="Sana" pitchFamily="2" charset="-78"/>
              </a:rPr>
              <a:t> </a:t>
            </a: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Size</a:t>
            </a:r>
            <a:r>
              <a:rPr lang="it-IT" sz="1800" dirty="0">
                <a:effectLst/>
                <a:latin typeface="Sana" pitchFamily="2" charset="-78"/>
                <a:ea typeface="Times New Roman" panose="02020603050405020304" pitchFamily="18" charset="0"/>
                <a:cs typeface="Sana" pitchFamily="2" charset="-78"/>
              </a:rPr>
              <a:t> </a:t>
            </a: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Weight</a:t>
            </a:r>
            <a:r>
              <a:rPr lang="it-IT" sz="1800" dirty="0">
                <a:effectLst/>
                <a:latin typeface="Sana" pitchFamily="2" charset="-78"/>
                <a:ea typeface="Times New Roman" panose="02020603050405020304" pitchFamily="18" charset="0"/>
                <a:cs typeface="Sana" pitchFamily="2" charset="-78"/>
              </a:rPr>
              <a:t> </a:t>
            </a:r>
          </a:p>
          <a:p>
            <a:pPr marL="342900" lvl="0" indent="-342900">
              <a:buSzPts val="1000"/>
              <a:buFont typeface="Symbol" pitchFamily="2" charset="2"/>
              <a:buChar char=""/>
              <a:tabLst>
                <a:tab pos="457200" algn="l"/>
              </a:tabLst>
            </a:pPr>
            <a:r>
              <a:rPr lang="it-IT" sz="1800" dirty="0">
                <a:effectLst/>
                <a:latin typeface="Sana" pitchFamily="2" charset="-78"/>
                <a:ea typeface="Times New Roman" panose="02020603050405020304" pitchFamily="18" charset="0"/>
                <a:cs typeface="Sana" pitchFamily="2" charset="-78"/>
              </a:rPr>
              <a:t>Color </a:t>
            </a: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Quantity</a:t>
            </a:r>
            <a:r>
              <a:rPr lang="it-IT" sz="1800" dirty="0">
                <a:effectLst/>
                <a:latin typeface="Sana" pitchFamily="2" charset="-78"/>
                <a:ea typeface="Times New Roman" panose="02020603050405020304" pitchFamily="18" charset="0"/>
                <a:cs typeface="Sana" pitchFamily="2" charset="-78"/>
              </a:rPr>
              <a:t> </a:t>
            </a:r>
          </a:p>
          <a:p>
            <a:endParaRPr lang="it-IT" sz="2000" dirty="0">
              <a:latin typeface="Calisto MT" panose="02040603050505030304" pitchFamily="18" charset="77"/>
            </a:endParaRPr>
          </a:p>
        </p:txBody>
      </p:sp>
    </p:spTree>
    <p:extLst>
      <p:ext uri="{BB962C8B-B14F-4D97-AF65-F5344CB8AC3E}">
        <p14:creationId xmlns:p14="http://schemas.microsoft.com/office/powerpoint/2010/main" val="265594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linds(horizontal)">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5</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170706"/>
            <a:ext cx="8229600" cy="3170099"/>
          </a:xfrm>
          <a:prstGeom prst="rect">
            <a:avLst/>
          </a:prstGeom>
          <a:noFill/>
        </p:spPr>
        <p:txBody>
          <a:bodyPr wrap="square" numCol="1" rtlCol="0">
            <a:spAutoFit/>
          </a:bodyPr>
          <a:lstStyle/>
          <a:p>
            <a:pPr marL="285750" indent="-285750" algn="ctr">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Payment Plan </a:t>
            </a:r>
            <a:endParaRPr lang="it-IT" sz="2000" dirty="0">
              <a:effectLst/>
              <a:latin typeface="Sana" pitchFamily="2" charset="-78"/>
              <a:ea typeface="Times New Roman" panose="02020603050405020304" pitchFamily="18" charset="0"/>
              <a:cs typeface="Sana" pitchFamily="2" charset="-78"/>
            </a:endParaRPr>
          </a:p>
          <a:p>
            <a:pPr algn="just"/>
            <a:r>
              <a:rPr lang="en-US" sz="2000" dirty="0">
                <a:effectLst/>
                <a:latin typeface="Sana" pitchFamily="2" charset="-78"/>
                <a:ea typeface="Times New Roman" panose="02020603050405020304" pitchFamily="18" charset="0"/>
                <a:cs typeface="Sana" pitchFamily="2" charset="-78"/>
              </a:rPr>
              <a:t>The payment is usually the term of a sales contract that is most negotiated, which is why it's so important to put it in writing as soon as you reach an agreement. Aside from the agreed-upon price, including any adjustments or deposits, your sales contract should outline: </a:t>
            </a:r>
            <a:endParaRPr lang="it-IT" sz="2000" dirty="0">
              <a:effectLst/>
              <a:latin typeface="Sana" pitchFamily="2" charset="-78"/>
              <a:ea typeface="Times New Roman" panose="02020603050405020304" pitchFamily="18" charset="0"/>
              <a:cs typeface="Sana" pitchFamily="2" charset="-78"/>
            </a:endParaRPr>
          </a:p>
          <a:p>
            <a:pPr marL="342900" lvl="0" indent="-342900" algn="just">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How and when the buyer will receive an invoice </a:t>
            </a:r>
            <a:endParaRPr lang="it-IT" sz="2000" dirty="0">
              <a:effectLst/>
              <a:latin typeface="Sana" pitchFamily="2" charset="-78"/>
              <a:ea typeface="Times New Roman" panose="02020603050405020304" pitchFamily="18" charset="0"/>
              <a:cs typeface="Sana" pitchFamily="2" charset="-78"/>
            </a:endParaRPr>
          </a:p>
          <a:p>
            <a:pPr marL="342900" lvl="0" indent="-342900" algn="just">
              <a:buSzPts val="1000"/>
              <a:buFont typeface="Symbol" pitchFamily="2" charset="2"/>
              <a:buChar char=""/>
              <a:tabLst>
                <a:tab pos="457200" algn="l"/>
              </a:tabLst>
            </a:pPr>
            <a:r>
              <a:rPr lang="it-IT" sz="2000" dirty="0">
                <a:effectLst/>
                <a:latin typeface="Sana" pitchFamily="2" charset="-78"/>
                <a:ea typeface="Times New Roman" panose="02020603050405020304" pitchFamily="18" charset="0"/>
                <a:cs typeface="Sana" pitchFamily="2" charset="-78"/>
              </a:rPr>
              <a:t>The </a:t>
            </a:r>
            <a:r>
              <a:rPr lang="it-IT" sz="2000" dirty="0" err="1">
                <a:effectLst/>
                <a:latin typeface="Sana" pitchFamily="2" charset="-78"/>
                <a:ea typeface="Times New Roman" panose="02020603050405020304" pitchFamily="18" charset="0"/>
                <a:cs typeface="Sana" pitchFamily="2" charset="-78"/>
              </a:rPr>
              <a:t>timeline</a:t>
            </a:r>
            <a:r>
              <a:rPr lang="it-IT" sz="2000" dirty="0">
                <a:effectLst/>
                <a:latin typeface="Sana" pitchFamily="2" charset="-78"/>
                <a:ea typeface="Times New Roman" panose="02020603050405020304" pitchFamily="18" charset="0"/>
                <a:cs typeface="Sana" pitchFamily="2" charset="-78"/>
              </a:rPr>
              <a:t> for </a:t>
            </a:r>
            <a:r>
              <a:rPr lang="it-IT" sz="2000" dirty="0" err="1">
                <a:effectLst/>
                <a:latin typeface="Sana" pitchFamily="2" charset="-78"/>
                <a:ea typeface="Times New Roman" panose="02020603050405020304" pitchFamily="18" charset="0"/>
                <a:cs typeface="Sana" pitchFamily="2" charset="-78"/>
              </a:rPr>
              <a:t>payment</a:t>
            </a:r>
            <a:r>
              <a:rPr lang="it-IT" sz="2000" dirty="0">
                <a:effectLst/>
                <a:latin typeface="Sana" pitchFamily="2" charset="-78"/>
                <a:ea typeface="Times New Roman" panose="02020603050405020304" pitchFamily="18" charset="0"/>
                <a:cs typeface="Sana" pitchFamily="2" charset="-78"/>
              </a:rPr>
              <a:t> </a:t>
            </a:r>
          </a:p>
          <a:p>
            <a:pPr marL="342900" lvl="0" indent="-342900" algn="just">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Acceptable payment methods, like email transfer, bank draft, certified check, cash, </a:t>
            </a:r>
            <a:r>
              <a:rPr lang="en-US" sz="2000" dirty="0" err="1">
                <a:effectLst/>
                <a:latin typeface="Sana" pitchFamily="2" charset="-78"/>
                <a:ea typeface="Times New Roman" panose="02020603050405020304" pitchFamily="18" charset="0"/>
                <a:cs typeface="Sana" pitchFamily="2" charset="-78"/>
              </a:rPr>
              <a:t>etc</a:t>
            </a:r>
            <a:r>
              <a:rPr lang="en-US" sz="2000" dirty="0">
                <a:effectLst/>
                <a:latin typeface="Sana" pitchFamily="2" charset="-78"/>
                <a:ea typeface="Times New Roman" panose="02020603050405020304" pitchFamily="18" charset="0"/>
                <a:cs typeface="Sana" pitchFamily="2" charset="-78"/>
              </a:rPr>
              <a:t> </a:t>
            </a:r>
            <a:endParaRPr lang="it-IT" sz="2000" dirty="0">
              <a:effectLst/>
              <a:latin typeface="Sana" pitchFamily="2" charset="-78"/>
              <a:ea typeface="Times New Roman" panose="02020603050405020304" pitchFamily="18" charset="0"/>
              <a:cs typeface="Sana" pitchFamily="2" charset="-78"/>
            </a:endParaRPr>
          </a:p>
          <a:p>
            <a:pPr marL="342900" lvl="0" indent="-342900" algn="just">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Whether payments can be made in installments or paid in one lump sum </a:t>
            </a:r>
            <a:endParaRPr lang="it-IT" sz="2000"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111534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6</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170706"/>
            <a:ext cx="8229600" cy="2308324"/>
          </a:xfrm>
          <a:prstGeom prst="rect">
            <a:avLst/>
          </a:prstGeom>
          <a:noFill/>
        </p:spPr>
        <p:txBody>
          <a:bodyPr wrap="square" numCol="1" rtlCol="0">
            <a:spAutoFit/>
          </a:bodyPr>
          <a:lstStyle/>
          <a:p>
            <a:pPr marL="285750" indent="-285750" algn="ctr">
              <a:buFont typeface="Arial" panose="020B0604020202020204" pitchFamily="34" charset="0"/>
              <a:buChar char="•"/>
            </a:pPr>
            <a:r>
              <a:rPr lang="en-US" sz="2400" b="1" dirty="0">
                <a:effectLst/>
                <a:latin typeface="Sana" pitchFamily="2" charset="-78"/>
                <a:ea typeface="Times New Roman" panose="02020603050405020304" pitchFamily="18" charset="0"/>
                <a:cs typeface="Sana" pitchFamily="2" charset="-78"/>
              </a:rPr>
              <a:t>Payment Plan </a:t>
            </a:r>
            <a:endParaRPr lang="it-IT" sz="2400" dirty="0">
              <a:effectLst/>
              <a:latin typeface="Sana" pitchFamily="2" charset="-78"/>
              <a:ea typeface="Times New Roman" panose="02020603050405020304" pitchFamily="18" charset="0"/>
              <a:cs typeface="Sana" pitchFamily="2" charset="-78"/>
            </a:endParaRPr>
          </a:p>
          <a:p>
            <a:pPr algn="just"/>
            <a:r>
              <a:rPr lang="en-US" sz="2400" dirty="0">
                <a:effectLst/>
                <a:latin typeface="Sana" pitchFamily="2" charset="-78"/>
                <a:ea typeface="Times New Roman" panose="02020603050405020304" pitchFamily="18" charset="0"/>
                <a:cs typeface="Sana" pitchFamily="2" charset="-78"/>
              </a:rPr>
              <a:t>In cases where the buyer isn't paying the full invoice right away, a </a:t>
            </a:r>
            <a:r>
              <a:rPr lang="en-US" sz="2400" b="1" dirty="0">
                <a:effectLst/>
                <a:latin typeface="Sana" pitchFamily="2" charset="-78"/>
                <a:ea typeface="Times New Roman" panose="02020603050405020304" pitchFamily="18" charset="0"/>
                <a:cs typeface="Sana" pitchFamily="2" charset="-78"/>
              </a:rPr>
              <a:t>promissory note</a:t>
            </a:r>
            <a:r>
              <a:rPr lang="en-US" sz="2400" dirty="0">
                <a:effectLst/>
                <a:latin typeface="Sana" pitchFamily="2" charset="-78"/>
                <a:ea typeface="Times New Roman" panose="02020603050405020304" pitchFamily="18" charset="0"/>
                <a:cs typeface="Sana" pitchFamily="2" charset="-78"/>
              </a:rPr>
              <a:t> is usually added to the sales contract. A promissory note is a document that goes into greater detail about the repayment terms, including any interest that will be charged and the schedule for repayment. </a:t>
            </a:r>
            <a:endParaRPr lang="it-IT" sz="2400"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329878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7</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036695"/>
            <a:ext cx="8229600" cy="4031873"/>
          </a:xfrm>
          <a:prstGeom prst="rect">
            <a:avLst/>
          </a:prstGeom>
          <a:noFill/>
        </p:spPr>
        <p:txBody>
          <a:bodyPr wrap="square" numCol="1" rtlCol="0">
            <a:spAutoFit/>
          </a:bodyPr>
          <a:lstStyle/>
          <a:p>
            <a:pPr marL="342900" indent="-342900" algn="ctr">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Delivery </a:t>
            </a:r>
            <a:endParaRPr lang="it-IT" sz="2000" b="1" dirty="0">
              <a:effectLst/>
              <a:latin typeface="Sana" pitchFamily="2" charset="-78"/>
              <a:ea typeface="Times New Roman" panose="02020603050405020304" pitchFamily="18" charset="0"/>
              <a:cs typeface="Sana" pitchFamily="2" charset="-78"/>
            </a:endParaRPr>
          </a:p>
          <a:p>
            <a:r>
              <a:rPr lang="en-US" sz="1800" dirty="0">
                <a:effectLst/>
                <a:latin typeface="Sana" pitchFamily="2" charset="-78"/>
                <a:ea typeface="Times New Roman" panose="02020603050405020304" pitchFamily="18" charset="0"/>
                <a:cs typeface="Sana" pitchFamily="2" charset="-78"/>
              </a:rPr>
              <a:t>Details about the delivery of the goods and/or services should also be addressed in a sales contract. </a:t>
            </a:r>
            <a:r>
              <a:rPr lang="it-IT" sz="1800" dirty="0" err="1">
                <a:effectLst/>
                <a:latin typeface="Sana" pitchFamily="2" charset="-78"/>
                <a:ea typeface="Times New Roman" panose="02020603050405020304" pitchFamily="18" charset="0"/>
                <a:cs typeface="Sana" pitchFamily="2" charset="-78"/>
              </a:rPr>
              <a:t>This</a:t>
            </a:r>
            <a:r>
              <a:rPr lang="it-IT" sz="1800" dirty="0">
                <a:effectLst/>
                <a:latin typeface="Sana" pitchFamily="2" charset="-78"/>
                <a:ea typeface="Times New Roman" panose="02020603050405020304" pitchFamily="18" charset="0"/>
                <a:cs typeface="Sana" pitchFamily="2" charset="-78"/>
              </a:rPr>
              <a:t> can include </a:t>
            </a:r>
            <a:r>
              <a:rPr lang="it-IT" sz="1800" dirty="0" err="1">
                <a:effectLst/>
                <a:latin typeface="Sana" pitchFamily="2" charset="-78"/>
                <a:ea typeface="Times New Roman" panose="02020603050405020304" pitchFamily="18" charset="0"/>
                <a:cs typeface="Sana" pitchFamily="2" charset="-78"/>
              </a:rPr>
              <a:t>things</a:t>
            </a:r>
            <a:r>
              <a:rPr lang="it-IT" sz="1800" dirty="0">
                <a:effectLst/>
                <a:latin typeface="Sana" pitchFamily="2" charset="-78"/>
                <a:ea typeface="Times New Roman" panose="02020603050405020304" pitchFamily="18" charset="0"/>
                <a:cs typeface="Sana" pitchFamily="2" charset="-78"/>
              </a:rPr>
              <a:t> </a:t>
            </a:r>
            <a:r>
              <a:rPr lang="it-IT" sz="1800" dirty="0" err="1">
                <a:effectLst/>
                <a:latin typeface="Sana" pitchFamily="2" charset="-78"/>
                <a:ea typeface="Times New Roman" panose="02020603050405020304" pitchFamily="18" charset="0"/>
                <a:cs typeface="Sana" pitchFamily="2" charset="-78"/>
              </a:rPr>
              <a:t>like</a:t>
            </a:r>
            <a:r>
              <a:rPr lang="it-IT" sz="1800" dirty="0">
                <a:effectLst/>
                <a:latin typeface="Sana" pitchFamily="2" charset="-78"/>
                <a:ea typeface="Times New Roman" panose="02020603050405020304" pitchFamily="18" charset="0"/>
                <a:cs typeface="Sana" pitchFamily="2" charset="-78"/>
              </a:rPr>
              <a:t> the:</a:t>
            </a: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Cost</a:t>
            </a:r>
            <a:r>
              <a:rPr lang="it-IT" sz="1800" dirty="0">
                <a:effectLst/>
                <a:latin typeface="Sana" pitchFamily="2" charset="-78"/>
                <a:ea typeface="Times New Roman" panose="02020603050405020304" pitchFamily="18" charset="0"/>
                <a:cs typeface="Sana" pitchFamily="2" charset="-78"/>
              </a:rPr>
              <a:t> of delivery </a:t>
            </a: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Transfer of risks </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Method of delivery </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Place</a:t>
            </a:r>
            <a:r>
              <a:rPr lang="it-IT" sz="1800" dirty="0">
                <a:effectLst/>
                <a:latin typeface="Sana" pitchFamily="2" charset="-78"/>
                <a:ea typeface="Times New Roman" panose="02020603050405020304" pitchFamily="18" charset="0"/>
                <a:cs typeface="Sana" pitchFamily="2" charset="-78"/>
              </a:rPr>
              <a:t> for delivery </a:t>
            </a:r>
          </a:p>
          <a:p>
            <a:pPr marL="342900" lvl="0" indent="-342900">
              <a:buSzPts val="1000"/>
              <a:buFont typeface="Symbol" pitchFamily="2" charset="2"/>
              <a:buChar char=""/>
              <a:tabLst>
                <a:tab pos="457200" algn="l"/>
              </a:tabLst>
            </a:pPr>
            <a:r>
              <a:rPr lang="it-IT" sz="1800" dirty="0">
                <a:effectLst/>
                <a:latin typeface="Sana" pitchFamily="2" charset="-78"/>
                <a:ea typeface="Times New Roman" panose="02020603050405020304" pitchFamily="18" charset="0"/>
                <a:cs typeface="Sana" pitchFamily="2" charset="-78"/>
              </a:rPr>
              <a:t>Time for delivery </a:t>
            </a: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Liability for a failed delivery or damage </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Insurance</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Delivery/transport document </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Export/import clearance</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Checking/packaging/marking</a:t>
            </a:r>
            <a:endParaRPr lang="it-IT" sz="1800" dirty="0">
              <a:effectLst/>
              <a:latin typeface="Sana" pitchFamily="2" charset="-78"/>
              <a:ea typeface="Times New Roman" panose="02020603050405020304" pitchFamily="18" charset="0"/>
              <a:cs typeface="Sana" pitchFamily="2" charset="-78"/>
            </a:endParaRPr>
          </a:p>
          <a:p>
            <a:endParaRPr lang="it-IT" sz="2000"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36640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8</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170706"/>
            <a:ext cx="8229600" cy="2308324"/>
          </a:xfrm>
          <a:prstGeom prst="rect">
            <a:avLst/>
          </a:prstGeom>
          <a:noFill/>
        </p:spPr>
        <p:txBody>
          <a:bodyPr wrap="square" numCol="1" rtlCol="0">
            <a:spAutoFit/>
          </a:bodyPr>
          <a:lstStyle/>
          <a:p>
            <a:pPr marL="285750" indent="-285750" algn="ctr">
              <a:buFont typeface="Arial" panose="020B0604020202020204" pitchFamily="34" charset="0"/>
              <a:buChar char="•"/>
            </a:pPr>
            <a:r>
              <a:rPr lang="it-IT" sz="2400" b="1" dirty="0">
                <a:effectLst/>
                <a:latin typeface="Sana" pitchFamily="2" charset="-78"/>
                <a:ea typeface="Times New Roman" panose="02020603050405020304" pitchFamily="18" charset="0"/>
                <a:cs typeface="Sana" pitchFamily="2" charset="-78"/>
              </a:rPr>
              <a:t>Delivery</a:t>
            </a:r>
          </a:p>
          <a:p>
            <a:pPr algn="ctr"/>
            <a:endParaRPr lang="it-IT" sz="2400" dirty="0">
              <a:effectLst/>
              <a:latin typeface="Sana" pitchFamily="2" charset="-78"/>
              <a:ea typeface="Times New Roman" panose="02020603050405020304" pitchFamily="18" charset="0"/>
              <a:cs typeface="Sana" pitchFamily="2" charset="-78"/>
            </a:endParaRPr>
          </a:p>
          <a:p>
            <a:pPr algn="just"/>
            <a:r>
              <a:rPr lang="en-US" sz="2400" dirty="0">
                <a:effectLst/>
                <a:latin typeface="Sana" pitchFamily="2" charset="-78"/>
                <a:ea typeface="Times New Roman" panose="02020603050405020304" pitchFamily="18" charset="0"/>
                <a:cs typeface="Sana" pitchFamily="2" charset="-78"/>
              </a:rPr>
              <a:t>It's also pretty common for a sales contract to include what's known as a </a:t>
            </a:r>
            <a:r>
              <a:rPr lang="en-US" sz="2400" b="1" dirty="0">
                <a:effectLst/>
                <a:latin typeface="Sana" pitchFamily="2" charset="-78"/>
                <a:ea typeface="Times New Roman" panose="02020603050405020304" pitchFamily="18" charset="0"/>
                <a:cs typeface="Sana" pitchFamily="2" charset="-78"/>
              </a:rPr>
              <a:t>force majeure</a:t>
            </a:r>
            <a:r>
              <a:rPr lang="en-US" sz="2400" dirty="0">
                <a:effectLst/>
                <a:latin typeface="Sana" pitchFamily="2" charset="-78"/>
                <a:ea typeface="Times New Roman" panose="02020603050405020304" pitchFamily="18" charset="0"/>
                <a:cs typeface="Sana" pitchFamily="2" charset="-78"/>
              </a:rPr>
              <a:t>, which is a clause that discusses the inability to deliver due to things that are out of both parties' control, such as riots, floods, and other natural disasters. </a:t>
            </a:r>
            <a:endParaRPr lang="it-IT" sz="2400"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14078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9</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990591"/>
            <a:ext cx="8229600" cy="4093428"/>
          </a:xfrm>
          <a:prstGeom prst="rect">
            <a:avLst/>
          </a:prstGeom>
          <a:noFill/>
        </p:spPr>
        <p:txBody>
          <a:bodyPr wrap="square" numCol="1" rtlCol="0">
            <a:spAutoFit/>
          </a:bodyPr>
          <a:lstStyle/>
          <a:p>
            <a:pPr marL="285750" indent="-285750" algn="ctr">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Inspection Period </a:t>
            </a:r>
          </a:p>
          <a:p>
            <a:pPr marL="285750" indent="-285750" algn="ctr">
              <a:buFont typeface="Arial" panose="020B0604020202020204" pitchFamily="34" charset="0"/>
              <a:buChar char="•"/>
            </a:pPr>
            <a:endParaRPr lang="en-US" sz="2000" b="1" dirty="0">
              <a:effectLst/>
              <a:latin typeface="Sana" pitchFamily="2" charset="-78"/>
              <a:ea typeface="Times New Roman" panose="02020603050405020304" pitchFamily="18" charset="0"/>
              <a:cs typeface="Sana" pitchFamily="2" charset="-78"/>
            </a:endParaRPr>
          </a:p>
          <a:p>
            <a:pPr marL="285750" indent="-285750" algn="just">
              <a:buFont typeface="Arial" panose="020B0604020202020204" pitchFamily="34" charset="0"/>
              <a:buChar char="•"/>
            </a:pPr>
            <a:r>
              <a:rPr lang="en-US" sz="2000" dirty="0">
                <a:effectLst/>
                <a:latin typeface="Sana" pitchFamily="2" charset="-78"/>
                <a:ea typeface="Times New Roman" panose="02020603050405020304" pitchFamily="18" charset="0"/>
                <a:cs typeface="Sana" pitchFamily="2" charset="-78"/>
              </a:rPr>
              <a:t>An inspection period isn't included in all sales contracts, but it can be a great way to bolster a buyer's confidence and give them a chance to examine an item to make sure that it meets the terms of the agreement. </a:t>
            </a:r>
          </a:p>
          <a:p>
            <a:pPr marL="285750" indent="-285750" algn="just">
              <a:buFont typeface="Arial" panose="020B0604020202020204" pitchFamily="34" charset="0"/>
              <a:buChar char="•"/>
            </a:pPr>
            <a:endParaRPr lang="en-US" sz="2000" dirty="0">
              <a:effectLst/>
              <a:latin typeface="Sana" pitchFamily="2" charset="-78"/>
              <a:ea typeface="Times New Roman" panose="02020603050405020304" pitchFamily="18" charset="0"/>
              <a:cs typeface="Sana" pitchFamily="2" charset="-78"/>
            </a:endParaRPr>
          </a:p>
          <a:p>
            <a:pPr marL="285750" indent="-285750" algn="just">
              <a:buFont typeface="Arial" panose="020B0604020202020204" pitchFamily="34" charset="0"/>
              <a:buChar char="•"/>
            </a:pPr>
            <a:r>
              <a:rPr lang="en-US" sz="2000" dirty="0">
                <a:effectLst/>
                <a:latin typeface="Sana" pitchFamily="2" charset="-78"/>
                <a:ea typeface="Times New Roman" panose="02020603050405020304" pitchFamily="18" charset="0"/>
                <a:cs typeface="Sana" pitchFamily="2" charset="-78"/>
              </a:rPr>
              <a:t>The time allotted for an inspection period varies depending on the type of goods that are involved. For example, when perishable items are involved, buyers typically have to inspect and then accept or reject the goods as soon as they are delivered. On the other hand, when the sale involves more expensive items, like machinery, the buyer is usually given as long as a month to inspect the goods</a:t>
            </a:r>
            <a:r>
              <a:rPr lang="en-US" sz="2000" b="1" dirty="0">
                <a:effectLst/>
                <a:latin typeface="Sana" pitchFamily="2" charset="-78"/>
                <a:ea typeface="Times New Roman" panose="02020603050405020304" pitchFamily="18" charset="0"/>
                <a:cs typeface="Sana" pitchFamily="2" charset="-78"/>
              </a:rPr>
              <a:t>. </a:t>
            </a:r>
          </a:p>
          <a:p>
            <a:pPr marL="285750" indent="-285750" algn="ctr">
              <a:buFont typeface="Arial" panose="020B0604020202020204" pitchFamily="34" charset="0"/>
              <a:buChar char="•"/>
            </a:pPr>
            <a:endParaRPr lang="en-US" sz="2000" b="1"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39436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tinbras template">
  <a:themeElements>
    <a:clrScheme name="Custom 347">
      <a:dk1>
        <a:srgbClr val="272A35"/>
      </a:dk1>
      <a:lt1>
        <a:srgbClr val="FFFFFF"/>
      </a:lt1>
      <a:dk2>
        <a:srgbClr val="272A35"/>
      </a:dk2>
      <a:lt2>
        <a:srgbClr val="EFF0F3"/>
      </a:lt2>
      <a:accent1>
        <a:srgbClr val="AD0B2D"/>
      </a:accent1>
      <a:accent2>
        <a:srgbClr val="802017"/>
      </a:accent2>
      <a:accent3>
        <a:srgbClr val="E2D7D0"/>
      </a:accent3>
      <a:accent4>
        <a:srgbClr val="C2B6B9"/>
      </a:accent4>
      <a:accent5>
        <a:srgbClr val="F8F1E8"/>
      </a:accent5>
      <a:accent6>
        <a:srgbClr val="D5CABC"/>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1891</Words>
  <Application>Microsoft Macintosh PowerPoint</Application>
  <PresentationFormat>Presentazione su schermo (16:9)</PresentationFormat>
  <Paragraphs>181</Paragraphs>
  <Slides>30</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Arial</vt:lpstr>
      <vt:lpstr>Wingdings</vt:lpstr>
      <vt:lpstr>Calisto MT</vt:lpstr>
      <vt:lpstr>Symbol</vt:lpstr>
      <vt:lpstr>Tinos</vt:lpstr>
      <vt:lpstr>Sana</vt:lpstr>
      <vt:lpstr>Fortinbras template</vt:lpstr>
      <vt:lpstr>INCOTERMS®</vt:lpstr>
      <vt:lpstr>SALES CONTRACT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INCOTERMS</vt:lpstr>
      <vt:lpstr>Introduction</vt:lpstr>
      <vt:lpstr>Introduction</vt:lpstr>
      <vt:lpstr>Introduction</vt:lpstr>
      <vt:lpstr>Incoterms Clarify Responsibilities of Parties to a Sales Transaction</vt:lpstr>
      <vt:lpstr>Incoterms Clarify Responsibilities of Parties to a Sales Transaction</vt:lpstr>
      <vt:lpstr>Incoterms Clarify Responsibilities of Parties to a Sales Transaction</vt:lpstr>
      <vt:lpstr>What Incoterms Do Not Cover</vt:lpstr>
      <vt:lpstr>Presentazione standard di PowerPoint</vt:lpstr>
      <vt:lpstr>Classification of Incoterms</vt:lpstr>
      <vt:lpstr>Classification of Incoterms</vt:lpstr>
      <vt:lpstr>Classification of Incoterms</vt:lpstr>
      <vt:lpstr>Presentazione standard di PowerPoint</vt:lpstr>
      <vt:lpstr>EXW Incoterm (Ex Works)</vt:lpstr>
      <vt:lpstr>EXW Incoterm (Ex Works)</vt:lpstr>
      <vt:lpstr>Presentazione standard di PowerPoint</vt:lpstr>
      <vt:lpstr>FCA Incoterm (Free Carrier)</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INCOTERMS</dc:title>
  <cp:lastModifiedBy>tommaso.febbrajo@unimc.it</cp:lastModifiedBy>
  <cp:revision>17</cp:revision>
  <dcterms:modified xsi:type="dcterms:W3CDTF">2022-11-15T08:15:46Z</dcterms:modified>
</cp:coreProperties>
</file>