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5"/>
  </p:notesMasterIdLst>
  <p:handoutMasterIdLst>
    <p:handoutMasterId r:id="rId56"/>
  </p:handoutMasterIdLst>
  <p:sldIdLst>
    <p:sldId id="297" r:id="rId2"/>
    <p:sldId id="299" r:id="rId3"/>
    <p:sldId id="308" r:id="rId4"/>
    <p:sldId id="300" r:id="rId5"/>
    <p:sldId id="301" r:id="rId6"/>
    <p:sldId id="302" r:id="rId7"/>
    <p:sldId id="307" r:id="rId8"/>
    <p:sldId id="313" r:id="rId9"/>
    <p:sldId id="303" r:id="rId10"/>
    <p:sldId id="314" r:id="rId11"/>
    <p:sldId id="315" r:id="rId12"/>
    <p:sldId id="304" r:id="rId13"/>
    <p:sldId id="305" r:id="rId14"/>
    <p:sldId id="316" r:id="rId15"/>
    <p:sldId id="317" r:id="rId16"/>
    <p:sldId id="306" r:id="rId17"/>
    <p:sldId id="309" r:id="rId18"/>
    <p:sldId id="310" r:id="rId19"/>
    <p:sldId id="311" r:id="rId20"/>
    <p:sldId id="312" r:id="rId21"/>
    <p:sldId id="327" r:id="rId22"/>
    <p:sldId id="318" r:id="rId23"/>
    <p:sldId id="345" r:id="rId24"/>
    <p:sldId id="347" r:id="rId25"/>
    <p:sldId id="346" r:id="rId26"/>
    <p:sldId id="319" r:id="rId27"/>
    <p:sldId id="320" r:id="rId28"/>
    <p:sldId id="321" r:id="rId29"/>
    <p:sldId id="348" r:id="rId30"/>
    <p:sldId id="349" r:id="rId31"/>
    <p:sldId id="322" r:id="rId32"/>
    <p:sldId id="361" r:id="rId33"/>
    <p:sldId id="323" r:id="rId34"/>
    <p:sldId id="362" r:id="rId35"/>
    <p:sldId id="363" r:id="rId36"/>
    <p:sldId id="382" r:id="rId37"/>
    <p:sldId id="365" r:id="rId38"/>
    <p:sldId id="364" r:id="rId39"/>
    <p:sldId id="366" r:id="rId40"/>
    <p:sldId id="368" r:id="rId41"/>
    <p:sldId id="369" r:id="rId42"/>
    <p:sldId id="370" r:id="rId43"/>
    <p:sldId id="371" r:id="rId44"/>
    <p:sldId id="372" r:id="rId45"/>
    <p:sldId id="373" r:id="rId46"/>
    <p:sldId id="374" r:id="rId47"/>
    <p:sldId id="375" r:id="rId48"/>
    <p:sldId id="376" r:id="rId49"/>
    <p:sldId id="377" r:id="rId50"/>
    <p:sldId id="378" r:id="rId51"/>
    <p:sldId id="379" r:id="rId52"/>
    <p:sldId id="380" r:id="rId53"/>
    <p:sldId id="381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D08BF5D0-075E-3D4C-A081-F6E9E7730624}">
          <p14:sldIdLst>
            <p14:sldId id="297"/>
            <p14:sldId id="299"/>
            <p14:sldId id="308"/>
            <p14:sldId id="300"/>
            <p14:sldId id="301"/>
            <p14:sldId id="302"/>
            <p14:sldId id="307"/>
            <p14:sldId id="313"/>
            <p14:sldId id="303"/>
            <p14:sldId id="314"/>
            <p14:sldId id="315"/>
            <p14:sldId id="304"/>
            <p14:sldId id="305"/>
            <p14:sldId id="316"/>
            <p14:sldId id="317"/>
            <p14:sldId id="306"/>
            <p14:sldId id="309"/>
            <p14:sldId id="310"/>
            <p14:sldId id="311"/>
            <p14:sldId id="312"/>
            <p14:sldId id="327"/>
            <p14:sldId id="318"/>
            <p14:sldId id="345"/>
            <p14:sldId id="347"/>
            <p14:sldId id="346"/>
            <p14:sldId id="319"/>
            <p14:sldId id="320"/>
            <p14:sldId id="321"/>
            <p14:sldId id="348"/>
            <p14:sldId id="349"/>
            <p14:sldId id="322"/>
            <p14:sldId id="361"/>
            <p14:sldId id="323"/>
            <p14:sldId id="362"/>
            <p14:sldId id="363"/>
            <p14:sldId id="382"/>
            <p14:sldId id="365"/>
            <p14:sldId id="364"/>
            <p14:sldId id="366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2" d="100"/>
          <a:sy n="82" d="100"/>
        </p:scale>
        <p:origin x="-1248" y="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handoutMaster" Target="handoutMasters/handoutMaster1.xml"/><Relationship Id="rId57" Type="http://schemas.openxmlformats.org/officeDocument/2006/relationships/printerSettings" Target="printerSettings/printerSettings1.bin"/><Relationship Id="rId58" Type="http://schemas.openxmlformats.org/officeDocument/2006/relationships/presProps" Target="presProps.xml"/><Relationship Id="rId59" Type="http://schemas.openxmlformats.org/officeDocument/2006/relationships/viewProps" Target="view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heme" Target="theme/theme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3E59D-6147-A148-8CB7-9CDBA625A859}" type="datetime1">
              <a:rPr lang="it-IT" smtClean="0"/>
              <a:t>25/01/19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Prof. Tommaso Febbrajo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6F6B0-5EB8-104A-B3DF-C6085E358B3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576282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096FC-83CB-274D-B415-FA8AFE75F85B}" type="datetime1">
              <a:rPr lang="it-IT" smtClean="0"/>
              <a:t>25/01/19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Prof. Tommaso Febbrajo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E379A-EE06-8645-BA5D-9ABE7F93BD6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290614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65740F05-CA92-AC48-85F0-CA982BC08CE5}" type="datetime1">
              <a:rPr lang="it-IT" smtClean="0"/>
              <a:t>25/01/19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to, immagine e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4D2F-4BA9-0743-86DC-B2972B9F5D95}" type="datetime1">
              <a:rPr lang="it-IT" smtClean="0"/>
              <a:t>25/01/19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7B07-F93D-8342-855A-00EDDEA8785E}" type="datetime1">
              <a:rPr lang="it-IT" smtClean="0"/>
              <a:t>25/01/19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3114-C9C0-A245-BB3F-E14F9D33A445}" type="datetime1">
              <a:rPr lang="it-IT" smtClean="0"/>
              <a:t>25/01/19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EE128-E81C-EE47-A23E-12A9E4B63DF0}" type="datetime1">
              <a:rPr lang="it-IT" smtClean="0"/>
              <a:t>25/01/19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FCFF0-1845-A346-91D9-331762C0A21C}" type="datetime1">
              <a:rPr lang="it-IT" smtClean="0"/>
              <a:t>25/01/19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5512-8241-4A4B-AFBF-3B129FDF583B}" type="datetime1">
              <a:rPr lang="it-IT" smtClean="0"/>
              <a:t>25/01/19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53ABADE9-72C1-4143-8DF7-16D4CFE409D3}" type="datetime1">
              <a:rPr lang="it-IT" smtClean="0"/>
              <a:t>25/01/19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6918"/>
            <a:ext cx="8778240" cy="6510602"/>
            <a:chOff x="182880" y="176918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6918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599"/>
            <a:ext cx="7345362" cy="2232229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741117"/>
            <a:ext cx="7345362" cy="893636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4B37E-0D3B-E048-984F-30E62EED57D8}" type="datetime1">
              <a:rPr lang="it-IT" smtClean="0"/>
              <a:t>25/01/19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99A7-C69E-2849-8A84-429300A69124}" type="datetime1">
              <a:rPr lang="it-IT" smtClean="0"/>
              <a:t>25/01/19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D163-EE2F-C244-A588-8D729CBE3483}" type="datetime1">
              <a:rPr lang="it-IT" smtClean="0"/>
              <a:t>25/01/19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EB3C-68E9-0343-BE59-BF00E8D6E56A}" type="datetime1">
              <a:rPr lang="it-IT" smtClean="0"/>
              <a:t>25/01/19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C46D8-6368-9449-829A-EDE3CD895B2A}" type="datetime1">
              <a:rPr lang="it-IT" smtClean="0"/>
              <a:t>25/01/19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6B3D-9266-0B49-9054-1696C523854F}" type="datetime1">
              <a:rPr lang="it-IT" smtClean="0"/>
              <a:t>25/01/19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85C0D6D6-2E5C-934A-AB35-17760245741A}" type="datetime1">
              <a:rPr lang="it-IT" smtClean="0"/>
              <a:t>25/01/19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smtClean="0"/>
              <a:t>Prof. Tommaso Febbrajo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isegeek.com/what-is-contract-law.htm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INTERNATIONAL CONTRACT LAW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Prof. Tommaso Febbrajo</a:t>
            </a:r>
          </a:p>
          <a:p>
            <a:r>
              <a:rPr lang="it-IT" dirty="0" err="1" smtClean="0"/>
              <a:t>t.febbrajo@unimc.it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pic>
        <p:nvPicPr>
          <p:cNvPr id="9" name="Segnaposto immagine 8" descr="images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879" r="-5387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57124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Common law vs </a:t>
            </a:r>
            <a:r>
              <a:rPr lang="it-IT" dirty="0" err="1" smtClean="0"/>
              <a:t>Civil</a:t>
            </a:r>
            <a:r>
              <a:rPr lang="it-IT" dirty="0" smtClean="0"/>
              <a:t> law</a:t>
            </a:r>
            <a:br>
              <a:rPr lang="it-IT" dirty="0" smtClean="0"/>
            </a:br>
            <a:r>
              <a:rPr lang="it-IT" dirty="0" smtClean="0"/>
              <a:t>1. Source of law 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Common law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342900" lvl="1" indent="-342900" algn="just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2000" dirty="0" smtClean="0"/>
              <a:t>Mainly from case law from previous judgments (Judgments of the Courts are binding- </a:t>
            </a:r>
            <a:r>
              <a:rPr lang="en-US" sz="2000" i="1" dirty="0" smtClean="0"/>
              <a:t>stare </a:t>
            </a:r>
            <a:r>
              <a:rPr lang="en-US" sz="2000" i="1" dirty="0" err="1" smtClean="0"/>
              <a:t>decisis</a:t>
            </a:r>
            <a:r>
              <a:rPr lang="en-US" sz="2000" dirty="0" smtClean="0"/>
              <a:t>)</a:t>
            </a:r>
          </a:p>
          <a:p>
            <a:pPr marL="342900" lvl="1" indent="-342900" algn="just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2000" dirty="0" smtClean="0"/>
              <a:t>Statutes are detailed with definitions and contain lengthy enumeration of specific applications and exceptions </a:t>
            </a:r>
          </a:p>
          <a:p>
            <a:pPr marL="0" lvl="1" indent="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None/>
            </a:pPr>
            <a:endParaRPr lang="en-US" b="1" dirty="0"/>
          </a:p>
          <a:p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err="1" smtClean="0"/>
              <a:t>Civil</a:t>
            </a:r>
            <a:r>
              <a:rPr lang="it-IT" dirty="0" smtClean="0"/>
              <a:t> law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342900" lvl="1" indent="-342900" algn="just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2000" dirty="0" smtClean="0"/>
              <a:t>Mostly based on codified legislation. Case law are not binding</a:t>
            </a:r>
            <a:endParaRPr lang="en-US" sz="2000" dirty="0"/>
          </a:p>
          <a:p>
            <a:pPr algn="just"/>
            <a:r>
              <a:rPr lang="it-IT" dirty="0" err="1" smtClean="0"/>
              <a:t>Codes</a:t>
            </a:r>
            <a:r>
              <a:rPr lang="it-IT" dirty="0" smtClean="0"/>
              <a:t> are </a:t>
            </a:r>
            <a:r>
              <a:rPr lang="it-IT" dirty="0" err="1" smtClean="0"/>
              <a:t>concised</a:t>
            </a:r>
            <a:r>
              <a:rPr lang="it-IT" dirty="0" smtClean="0"/>
              <a:t> and set out </a:t>
            </a:r>
            <a:r>
              <a:rPr lang="it-IT" dirty="0" err="1" smtClean="0"/>
              <a:t>mainly</a:t>
            </a:r>
            <a:r>
              <a:rPr lang="it-IT" dirty="0" smtClean="0"/>
              <a:t> </a:t>
            </a:r>
            <a:r>
              <a:rPr lang="it-IT" dirty="0" err="1" smtClean="0"/>
              <a:t>broad</a:t>
            </a:r>
            <a:r>
              <a:rPr lang="it-IT" dirty="0" smtClean="0"/>
              <a:t> </a:t>
            </a:r>
            <a:r>
              <a:rPr lang="it-IT" dirty="0" err="1" smtClean="0"/>
              <a:t>principles</a:t>
            </a:r>
            <a:endParaRPr lang="it-IT" dirty="0" smtClean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0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Common law vs </a:t>
            </a:r>
            <a:r>
              <a:rPr lang="it-IT" dirty="0" err="1" smtClean="0"/>
              <a:t>Civil</a:t>
            </a:r>
            <a:r>
              <a:rPr lang="it-IT" dirty="0" smtClean="0"/>
              <a:t> law</a:t>
            </a:r>
            <a:br>
              <a:rPr lang="it-IT" dirty="0" smtClean="0"/>
            </a:br>
            <a:r>
              <a:rPr lang="it-IT" dirty="0" smtClean="0"/>
              <a:t>2. </a:t>
            </a:r>
            <a:r>
              <a:rPr lang="it-IT" dirty="0" err="1" smtClean="0"/>
              <a:t>Interpretation</a:t>
            </a:r>
            <a:r>
              <a:rPr lang="it-IT" dirty="0" smtClean="0"/>
              <a:t> of </a:t>
            </a:r>
            <a:r>
              <a:rPr lang="it-IT" dirty="0" err="1" smtClean="0"/>
              <a:t>contract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Common law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 algn="just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2000" dirty="0" smtClean="0"/>
              <a:t>Full respect of </a:t>
            </a:r>
            <a:r>
              <a:rPr lang="en-US" sz="2000" i="1" dirty="0" smtClean="0"/>
              <a:t>freedom of contract – “</a:t>
            </a:r>
            <a:r>
              <a:rPr lang="en-US" sz="2000" dirty="0" smtClean="0"/>
              <a:t>Sanctity of contract”</a:t>
            </a:r>
          </a:p>
          <a:p>
            <a:pPr marL="342900" lvl="1" indent="-342900" algn="just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2000" dirty="0" smtClean="0"/>
              <a:t>Primary focus on the written words in the contract</a:t>
            </a:r>
          </a:p>
          <a:p>
            <a:pPr marL="342900" lvl="1" indent="-342900" algn="just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2000" b="1" dirty="0" err="1" smtClean="0">
                <a:solidFill>
                  <a:srgbClr val="FF0000"/>
                </a:solidFill>
              </a:rPr>
              <a:t>Parol</a:t>
            </a:r>
            <a:r>
              <a:rPr lang="en-US" sz="2000" b="1" dirty="0" smtClean="0">
                <a:solidFill>
                  <a:srgbClr val="FF0000"/>
                </a:solidFill>
              </a:rPr>
              <a:t> evidence rule </a:t>
            </a:r>
            <a:r>
              <a:rPr lang="en-US" sz="2000" dirty="0" smtClean="0"/>
              <a:t>– Prevent a party to a written contract from presenting extrinsic evidence that contradicts or adds to the written terms of the contracts that appears to be whole </a:t>
            </a:r>
          </a:p>
          <a:p>
            <a:pPr marL="0" lvl="1" indent="0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None/>
            </a:pPr>
            <a:endParaRPr lang="en-US" b="1" dirty="0"/>
          </a:p>
          <a:p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err="1" smtClean="0"/>
              <a:t>Civil</a:t>
            </a:r>
            <a:r>
              <a:rPr lang="it-IT" dirty="0" smtClean="0"/>
              <a:t> law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342900" lvl="1" indent="-342900" algn="just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2000" dirty="0" smtClean="0"/>
              <a:t>Relevance of </a:t>
            </a:r>
            <a:r>
              <a:rPr lang="en-US" sz="2000" i="1" dirty="0" smtClean="0"/>
              <a:t>good faith </a:t>
            </a:r>
            <a:r>
              <a:rPr lang="en-US" sz="2000" dirty="0" smtClean="0"/>
              <a:t>and </a:t>
            </a:r>
            <a:r>
              <a:rPr lang="en-US" sz="2000" i="1" dirty="0" smtClean="0"/>
              <a:t>fairness</a:t>
            </a:r>
            <a:r>
              <a:rPr lang="en-US" sz="2000" dirty="0" smtClean="0"/>
              <a:t> rules against freedom of contract</a:t>
            </a:r>
            <a:endParaRPr lang="en-US" sz="2000" dirty="0"/>
          </a:p>
          <a:p>
            <a:pPr algn="just"/>
            <a:r>
              <a:rPr lang="it-IT" dirty="0" err="1" smtClean="0"/>
              <a:t>Primary</a:t>
            </a:r>
            <a:r>
              <a:rPr lang="it-IT" dirty="0" smtClean="0"/>
              <a:t> focus on the </a:t>
            </a:r>
            <a:r>
              <a:rPr lang="it-IT" dirty="0" err="1" smtClean="0"/>
              <a:t>wider</a:t>
            </a:r>
            <a:r>
              <a:rPr lang="it-IT" dirty="0" smtClean="0"/>
              <a:t> </a:t>
            </a:r>
            <a:r>
              <a:rPr lang="it-IT" dirty="0" err="1" smtClean="0"/>
              <a:t>context</a:t>
            </a:r>
            <a:r>
              <a:rPr lang="it-IT" dirty="0" smtClean="0"/>
              <a:t> and </a:t>
            </a:r>
            <a:r>
              <a:rPr lang="it-IT" dirty="0" err="1" smtClean="0"/>
              <a:t>intentions</a:t>
            </a:r>
            <a:r>
              <a:rPr lang="it-IT" dirty="0" smtClean="0"/>
              <a:t> of the parties</a:t>
            </a:r>
          </a:p>
          <a:p>
            <a:pPr algn="just"/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limited</a:t>
            </a:r>
            <a:r>
              <a:rPr lang="it-IT" dirty="0" smtClean="0"/>
              <a:t> to </a:t>
            </a:r>
            <a:r>
              <a:rPr lang="it-IT" dirty="0" err="1" smtClean="0"/>
              <a:t>literal</a:t>
            </a:r>
            <a:r>
              <a:rPr lang="it-IT" dirty="0" smtClean="0"/>
              <a:t> </a:t>
            </a:r>
            <a:r>
              <a:rPr lang="it-IT" dirty="0" err="1" smtClean="0"/>
              <a:t>meaning</a:t>
            </a:r>
            <a:r>
              <a:rPr lang="it-IT" dirty="0" smtClean="0"/>
              <a:t> of the </a:t>
            </a:r>
            <a:r>
              <a:rPr lang="it-IT" dirty="0" err="1" smtClean="0"/>
              <a:t>words</a:t>
            </a:r>
            <a:r>
              <a:rPr lang="it-IT" dirty="0" smtClean="0"/>
              <a:t>. </a:t>
            </a:r>
            <a:r>
              <a:rPr lang="it-IT" dirty="0" err="1" smtClean="0"/>
              <a:t>Evidence</a:t>
            </a:r>
            <a:r>
              <a:rPr lang="it-IT" dirty="0" smtClean="0"/>
              <a:t> of </a:t>
            </a:r>
            <a:r>
              <a:rPr lang="it-IT" dirty="0" err="1" smtClean="0"/>
              <a:t>negotiation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admissible</a:t>
            </a:r>
            <a:endParaRPr lang="it-IT" dirty="0" smtClean="0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68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/>
              <a:t>H</a:t>
            </a:r>
            <a:r>
              <a:rPr lang="it-IT" dirty="0" smtClean="0"/>
              <a:t>ow </a:t>
            </a:r>
            <a:r>
              <a:rPr lang="it-IT" dirty="0"/>
              <a:t>to deal with the </a:t>
            </a:r>
            <a:r>
              <a:rPr lang="it-IT" dirty="0" err="1"/>
              <a:t>various</a:t>
            </a:r>
            <a:r>
              <a:rPr lang="it-IT" dirty="0"/>
              <a:t>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system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35027" y="2133600"/>
            <a:ext cx="7837161" cy="4046731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charset="2"/>
              <a:buChar char="ü"/>
            </a:pPr>
            <a:r>
              <a:rPr lang="it-IT" sz="3800" dirty="0"/>
              <a:t>In a </a:t>
            </a:r>
            <a:r>
              <a:rPr lang="it-IT" sz="3800" dirty="0" err="1"/>
              <a:t>civil</a:t>
            </a:r>
            <a:r>
              <a:rPr lang="it-IT" sz="3800" dirty="0"/>
              <a:t> law </a:t>
            </a:r>
            <a:r>
              <a:rPr lang="it-IT" sz="3800" dirty="0" err="1"/>
              <a:t>system</a:t>
            </a:r>
            <a:r>
              <a:rPr lang="it-IT" sz="3800" dirty="0"/>
              <a:t> </a:t>
            </a:r>
            <a:r>
              <a:rPr lang="it-IT" sz="3800" dirty="0" err="1" smtClean="0"/>
              <a:t>rights</a:t>
            </a:r>
            <a:r>
              <a:rPr lang="it-IT" sz="3800" dirty="0" smtClean="0"/>
              <a:t> </a:t>
            </a:r>
            <a:r>
              <a:rPr lang="it-IT" sz="3800" dirty="0"/>
              <a:t>and </a:t>
            </a:r>
            <a:r>
              <a:rPr lang="it-IT" sz="3800" dirty="0" err="1"/>
              <a:t>obligations</a:t>
            </a:r>
            <a:r>
              <a:rPr lang="it-IT" sz="3800" dirty="0"/>
              <a:t> </a:t>
            </a:r>
            <a:r>
              <a:rPr lang="it-IT" sz="3800" dirty="0" err="1" smtClean="0"/>
              <a:t>arise</a:t>
            </a:r>
            <a:r>
              <a:rPr lang="it-IT" sz="3800" dirty="0" smtClean="0"/>
              <a:t> from </a:t>
            </a:r>
            <a:r>
              <a:rPr lang="it-IT" sz="3800" dirty="0"/>
              <a:t>a </a:t>
            </a:r>
            <a:r>
              <a:rPr lang="it-IT" sz="3800" dirty="0" err="1"/>
              <a:t>statute</a:t>
            </a:r>
            <a:r>
              <a:rPr lang="it-IT" sz="3800" dirty="0"/>
              <a:t> book </a:t>
            </a:r>
            <a:r>
              <a:rPr lang="it-IT" sz="3800" dirty="0" err="1"/>
              <a:t>constructed</a:t>
            </a:r>
            <a:r>
              <a:rPr lang="it-IT" sz="3800" dirty="0"/>
              <a:t> in the </a:t>
            </a:r>
            <a:r>
              <a:rPr lang="it-IT" sz="3800" dirty="0" err="1"/>
              <a:t>form</a:t>
            </a:r>
            <a:r>
              <a:rPr lang="it-IT" sz="3800" dirty="0"/>
              <a:t> of </a:t>
            </a:r>
            <a:r>
              <a:rPr lang="it-IT" sz="3800" b="1" dirty="0" err="1"/>
              <a:t>codes</a:t>
            </a:r>
            <a:r>
              <a:rPr lang="it-IT" sz="3800" dirty="0"/>
              <a:t>, </a:t>
            </a:r>
            <a:r>
              <a:rPr lang="it-IT" sz="3800" dirty="0" err="1"/>
              <a:t>which</a:t>
            </a:r>
            <a:r>
              <a:rPr lang="it-IT" sz="3800" dirty="0"/>
              <a:t> </a:t>
            </a:r>
            <a:r>
              <a:rPr lang="it-IT" sz="3800" dirty="0" err="1"/>
              <a:t>comprise</a:t>
            </a:r>
            <a:r>
              <a:rPr lang="it-IT" sz="3800" dirty="0"/>
              <a:t> general </a:t>
            </a:r>
            <a:r>
              <a:rPr lang="it-IT" sz="3800" dirty="0" err="1"/>
              <a:t>concepts</a:t>
            </a:r>
            <a:r>
              <a:rPr lang="it-IT" sz="3800" dirty="0"/>
              <a:t> </a:t>
            </a:r>
            <a:r>
              <a:rPr lang="it-IT" sz="3800" dirty="0" err="1"/>
              <a:t>that</a:t>
            </a:r>
            <a:r>
              <a:rPr lang="it-IT" sz="3800" dirty="0"/>
              <a:t> are </a:t>
            </a:r>
            <a:r>
              <a:rPr lang="it-IT" sz="3800" dirty="0" err="1"/>
              <a:t>subsequently</a:t>
            </a:r>
            <a:r>
              <a:rPr lang="it-IT" sz="3800" dirty="0"/>
              <a:t> </a:t>
            </a:r>
            <a:r>
              <a:rPr lang="it-IT" sz="3800" dirty="0" err="1"/>
              <a:t>interpreted</a:t>
            </a:r>
            <a:r>
              <a:rPr lang="it-IT" sz="3800" dirty="0"/>
              <a:t> by </a:t>
            </a:r>
            <a:r>
              <a:rPr lang="it-IT" sz="3800" dirty="0" err="1"/>
              <a:t>courts</a:t>
            </a:r>
            <a:r>
              <a:rPr lang="it-IT" sz="3800" dirty="0"/>
              <a:t> or </a:t>
            </a:r>
            <a:r>
              <a:rPr lang="it-IT" sz="3800" dirty="0" err="1"/>
              <a:t>administrative</a:t>
            </a:r>
            <a:r>
              <a:rPr lang="it-IT" sz="3800" dirty="0"/>
              <a:t> </a:t>
            </a:r>
            <a:r>
              <a:rPr lang="it-IT" sz="3800" dirty="0" err="1"/>
              <a:t>authorities</a:t>
            </a:r>
            <a:r>
              <a:rPr lang="it-IT" sz="3800" dirty="0"/>
              <a:t>. </a:t>
            </a:r>
            <a:endParaRPr lang="it-IT" sz="3800" dirty="0" smtClean="0"/>
          </a:p>
          <a:p>
            <a:pPr algn="just">
              <a:buFont typeface="Wingdings" charset="2"/>
              <a:buChar char="ü"/>
            </a:pPr>
            <a:r>
              <a:rPr lang="it-IT" sz="3800" dirty="0"/>
              <a:t>Common law </a:t>
            </a:r>
            <a:r>
              <a:rPr lang="it-IT" sz="3800" dirty="0" err="1"/>
              <a:t>is</a:t>
            </a:r>
            <a:r>
              <a:rPr lang="it-IT" sz="3800" dirty="0"/>
              <a:t> a </a:t>
            </a:r>
            <a:r>
              <a:rPr lang="it-IT" sz="3800" b="1" dirty="0" err="1"/>
              <a:t>casuistic</a:t>
            </a:r>
            <a:r>
              <a:rPr lang="it-IT" sz="3800" b="1" dirty="0"/>
              <a:t> </a:t>
            </a:r>
            <a:r>
              <a:rPr lang="it-IT" sz="3800" b="1" dirty="0" err="1"/>
              <a:t>system</a:t>
            </a:r>
            <a:r>
              <a:rPr lang="it-IT" sz="3800" dirty="0"/>
              <a:t>, in </a:t>
            </a:r>
            <a:r>
              <a:rPr lang="it-IT" sz="3800" dirty="0" err="1"/>
              <a:t>which</a:t>
            </a:r>
            <a:r>
              <a:rPr lang="it-IT" sz="3800" dirty="0"/>
              <a:t> </a:t>
            </a:r>
            <a:r>
              <a:rPr lang="it-IT" sz="3800" dirty="0" err="1"/>
              <a:t>norms</a:t>
            </a:r>
            <a:r>
              <a:rPr lang="it-IT" sz="3800" dirty="0"/>
              <a:t> are </a:t>
            </a:r>
            <a:r>
              <a:rPr lang="it-IT" sz="3800" dirty="0" err="1"/>
              <a:t>established</a:t>
            </a:r>
            <a:r>
              <a:rPr lang="it-IT" sz="3800" dirty="0"/>
              <a:t> on a case-by-case </a:t>
            </a:r>
            <a:r>
              <a:rPr lang="it-IT" sz="3800" dirty="0" err="1"/>
              <a:t>basis</a:t>
            </a:r>
            <a:r>
              <a:rPr lang="it-IT" sz="3800" dirty="0"/>
              <a:t>. </a:t>
            </a:r>
            <a:endParaRPr lang="it-IT" sz="38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52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How to deal with the </a:t>
            </a:r>
            <a:r>
              <a:rPr lang="it-IT" dirty="0" err="1" smtClean="0"/>
              <a:t>various</a:t>
            </a:r>
            <a:r>
              <a:rPr lang="it-IT" dirty="0" smtClean="0"/>
              <a:t> </a:t>
            </a:r>
            <a:r>
              <a:rPr lang="it-IT" dirty="0" err="1" smtClean="0"/>
              <a:t>legal</a:t>
            </a:r>
            <a:r>
              <a:rPr lang="it-IT" dirty="0" smtClean="0"/>
              <a:t> </a:t>
            </a:r>
            <a:r>
              <a:rPr lang="it-IT" dirty="0" err="1" smtClean="0"/>
              <a:t>system</a:t>
            </a:r>
            <a:r>
              <a:rPr lang="it-IT" dirty="0" smtClean="0"/>
              <a:t>: </a:t>
            </a:r>
            <a:r>
              <a:rPr lang="it-IT" u="sng" dirty="0" err="1" smtClean="0"/>
              <a:t>civil</a:t>
            </a:r>
            <a:r>
              <a:rPr lang="it-IT" u="sng" dirty="0" smtClean="0"/>
              <a:t> law</a:t>
            </a:r>
            <a:endParaRPr lang="it-IT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843257"/>
            <a:ext cx="8498203" cy="4528333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ü"/>
            </a:pPr>
            <a:r>
              <a:rPr lang="it-IT" sz="3200" dirty="0" err="1" smtClean="0"/>
              <a:t>Contracts</a:t>
            </a:r>
            <a:r>
              <a:rPr lang="it-IT" sz="3200" dirty="0" smtClean="0"/>
              <a:t> </a:t>
            </a:r>
            <a:r>
              <a:rPr lang="it-IT" sz="3200" dirty="0" err="1" smtClean="0"/>
              <a:t>usually</a:t>
            </a:r>
            <a:r>
              <a:rPr lang="it-IT" sz="3200" dirty="0" smtClean="0"/>
              <a:t> </a:t>
            </a:r>
            <a:r>
              <a:rPr lang="it-IT" sz="3200" dirty="0" err="1" smtClean="0"/>
              <a:t>contain</a:t>
            </a:r>
            <a:r>
              <a:rPr lang="it-IT" sz="3200" dirty="0" smtClean="0"/>
              <a:t> a </a:t>
            </a:r>
            <a:r>
              <a:rPr lang="it-IT" sz="3200" b="1" dirty="0" err="1"/>
              <a:t>preamble</a:t>
            </a:r>
            <a:r>
              <a:rPr lang="it-IT" sz="3200" dirty="0"/>
              <a:t> </a:t>
            </a:r>
            <a:r>
              <a:rPr lang="it-IT" sz="3200" dirty="0" smtClean="0"/>
              <a:t>of </a:t>
            </a:r>
            <a:r>
              <a:rPr lang="it-IT" sz="3200" dirty="0" err="1"/>
              <a:t>statements</a:t>
            </a:r>
            <a:r>
              <a:rPr lang="it-IT" sz="3200" dirty="0"/>
              <a:t> </a:t>
            </a:r>
            <a:r>
              <a:rPr lang="it-IT" sz="3200" dirty="0" err="1"/>
              <a:t>describing</a:t>
            </a:r>
            <a:r>
              <a:rPr lang="it-IT" sz="3200" dirty="0"/>
              <a:t> the </a:t>
            </a:r>
            <a:r>
              <a:rPr lang="it-IT" sz="3200" dirty="0" err="1"/>
              <a:t>process</a:t>
            </a:r>
            <a:r>
              <a:rPr lang="it-IT" sz="3200" dirty="0"/>
              <a:t> by </a:t>
            </a:r>
            <a:r>
              <a:rPr lang="it-IT" sz="3200" dirty="0" err="1"/>
              <a:t>which</a:t>
            </a:r>
            <a:r>
              <a:rPr lang="it-IT" sz="3200" dirty="0"/>
              <a:t> the parties </a:t>
            </a:r>
            <a:r>
              <a:rPr lang="it-IT" sz="3200" dirty="0" err="1"/>
              <a:t>arrived</a:t>
            </a:r>
            <a:r>
              <a:rPr lang="it-IT" sz="3200" dirty="0"/>
              <a:t> </a:t>
            </a:r>
            <a:r>
              <a:rPr lang="it-IT" sz="3200" dirty="0" err="1"/>
              <a:t>at</a:t>
            </a:r>
            <a:r>
              <a:rPr lang="it-IT" sz="3200" dirty="0"/>
              <a:t> the </a:t>
            </a:r>
            <a:r>
              <a:rPr lang="it-IT" sz="3200" dirty="0" err="1"/>
              <a:t>agreement</a:t>
            </a:r>
            <a:r>
              <a:rPr lang="it-IT" sz="3200" dirty="0"/>
              <a:t>. </a:t>
            </a:r>
            <a:r>
              <a:rPr lang="it-IT" sz="3200" dirty="0" err="1"/>
              <a:t>It</a:t>
            </a:r>
            <a:r>
              <a:rPr lang="it-IT" sz="3200" dirty="0"/>
              <a:t> </a:t>
            </a:r>
            <a:r>
              <a:rPr lang="it-IT" sz="3200" dirty="0" err="1"/>
              <a:t>may</a:t>
            </a:r>
            <a:r>
              <a:rPr lang="it-IT" sz="3200" dirty="0"/>
              <a:t> serve </a:t>
            </a:r>
            <a:r>
              <a:rPr lang="it-IT" sz="3200" u="sng" dirty="0" err="1"/>
              <a:t>as</a:t>
            </a:r>
            <a:r>
              <a:rPr lang="it-IT" sz="3200" u="sng" dirty="0"/>
              <a:t> a </a:t>
            </a:r>
            <a:r>
              <a:rPr lang="it-IT" sz="3200" u="sng" dirty="0" err="1"/>
              <a:t>means</a:t>
            </a:r>
            <a:r>
              <a:rPr lang="it-IT" sz="3200" u="sng" dirty="0"/>
              <a:t> of </a:t>
            </a:r>
            <a:r>
              <a:rPr lang="it-IT" sz="3200" u="sng" dirty="0" err="1"/>
              <a:t>interpreting</a:t>
            </a:r>
            <a:r>
              <a:rPr lang="it-IT" sz="3200" u="sng" dirty="0"/>
              <a:t> the </a:t>
            </a:r>
            <a:r>
              <a:rPr lang="it-IT" sz="3200" u="sng" dirty="0" err="1"/>
              <a:t>obligations</a:t>
            </a:r>
            <a:r>
              <a:rPr lang="it-IT" sz="3200" dirty="0"/>
              <a:t> set out in the body of the </a:t>
            </a:r>
            <a:r>
              <a:rPr lang="it-IT" sz="3200" dirty="0" err="1"/>
              <a:t>contract</a:t>
            </a:r>
            <a:r>
              <a:rPr lang="it-IT" sz="3200" dirty="0"/>
              <a:t>. </a:t>
            </a:r>
            <a:endParaRPr lang="it-IT" sz="32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97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Example</a:t>
            </a:r>
            <a:r>
              <a:rPr lang="it-IT" dirty="0" smtClean="0"/>
              <a:t>: </a:t>
            </a:r>
            <a:br>
              <a:rPr lang="it-IT" dirty="0" smtClean="0"/>
            </a:br>
            <a:r>
              <a:rPr lang="it-IT" dirty="0" err="1"/>
              <a:t>C</a:t>
            </a:r>
            <a:r>
              <a:rPr lang="it-IT" dirty="0" err="1" smtClean="0"/>
              <a:t>ivil</a:t>
            </a:r>
            <a:r>
              <a:rPr lang="it-IT" dirty="0" smtClean="0"/>
              <a:t> law sales </a:t>
            </a:r>
            <a:r>
              <a:rPr lang="it-IT" dirty="0" err="1" smtClean="0"/>
              <a:t>agreement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3073" y="1645968"/>
            <a:ext cx="8146930" cy="4787583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50000"/>
              </a:lnSpc>
              <a:buNone/>
            </a:pPr>
            <a:endParaRPr lang="it-IT" sz="2300" b="1" dirty="0" smtClean="0"/>
          </a:p>
          <a:p>
            <a:pPr marL="0" indent="0" algn="ctr">
              <a:lnSpc>
                <a:spcPct val="50000"/>
              </a:lnSpc>
              <a:buNone/>
            </a:pPr>
            <a:r>
              <a:rPr lang="it-IT" sz="2300" b="1" dirty="0" smtClean="0"/>
              <a:t>Sales </a:t>
            </a:r>
            <a:r>
              <a:rPr lang="it-IT" sz="2300" b="1" dirty="0" err="1" smtClean="0"/>
              <a:t>agreement</a:t>
            </a:r>
            <a:endParaRPr lang="it-IT" sz="2300" b="1" dirty="0" smtClean="0"/>
          </a:p>
          <a:p>
            <a:pPr marL="0" indent="0" algn="just">
              <a:lnSpc>
                <a:spcPct val="50000"/>
              </a:lnSpc>
              <a:buNone/>
            </a:pPr>
            <a:r>
              <a:rPr lang="it-IT" sz="2300" dirty="0" smtClean="0"/>
              <a:t>Mr. Bean, __________</a:t>
            </a:r>
          </a:p>
          <a:p>
            <a:pPr marL="0" indent="0" algn="ctr">
              <a:lnSpc>
                <a:spcPct val="50000"/>
              </a:lnSpc>
              <a:buNone/>
            </a:pPr>
            <a:r>
              <a:rPr lang="it-IT" sz="2300" dirty="0" smtClean="0"/>
              <a:t>And</a:t>
            </a:r>
          </a:p>
          <a:p>
            <a:pPr marL="0" indent="0" algn="just">
              <a:lnSpc>
                <a:spcPct val="50000"/>
              </a:lnSpc>
              <a:buNone/>
            </a:pPr>
            <a:r>
              <a:rPr lang="it-IT" sz="2300" dirty="0" smtClean="0"/>
              <a:t>Mr. </a:t>
            </a:r>
            <a:r>
              <a:rPr lang="it-IT" sz="2300" dirty="0" err="1" smtClean="0"/>
              <a:t>Brown</a:t>
            </a:r>
            <a:r>
              <a:rPr lang="it-IT" sz="2300" dirty="0" smtClean="0"/>
              <a:t>, _________</a:t>
            </a:r>
          </a:p>
          <a:p>
            <a:pPr marL="0" indent="0" algn="ctr">
              <a:buNone/>
            </a:pPr>
            <a:r>
              <a:rPr lang="it-IT" sz="2300" dirty="0" err="1" smtClean="0"/>
              <a:t>Premises</a:t>
            </a:r>
            <a:r>
              <a:rPr lang="it-IT" sz="2300" dirty="0" smtClean="0"/>
              <a:t> (</a:t>
            </a:r>
            <a:r>
              <a:rPr lang="it-IT" sz="2300" dirty="0" err="1" smtClean="0"/>
              <a:t>Recitals</a:t>
            </a:r>
            <a:r>
              <a:rPr lang="it-IT" sz="2300" dirty="0" smtClean="0"/>
              <a:t>)</a:t>
            </a:r>
          </a:p>
          <a:p>
            <a:pPr algn="just"/>
            <a:r>
              <a:rPr lang="it-IT" sz="2300" dirty="0" err="1" smtClean="0"/>
              <a:t>Whereas</a:t>
            </a:r>
            <a:r>
              <a:rPr lang="it-IT" sz="2300" dirty="0" smtClean="0"/>
              <a:t>, Mr</a:t>
            </a:r>
            <a:r>
              <a:rPr lang="it-IT" sz="2300" dirty="0"/>
              <a:t>. </a:t>
            </a:r>
            <a:r>
              <a:rPr lang="it-IT" sz="2300" dirty="0" err="1" smtClean="0"/>
              <a:t>Brown</a:t>
            </a:r>
            <a:r>
              <a:rPr lang="it-IT" sz="2300" dirty="0" smtClean="0"/>
              <a:t> </a:t>
            </a:r>
            <a:r>
              <a:rPr lang="it-IT" sz="2300" dirty="0" err="1"/>
              <a:t>is</a:t>
            </a:r>
            <a:r>
              <a:rPr lang="it-IT" sz="2300" dirty="0"/>
              <a:t> the </a:t>
            </a:r>
            <a:r>
              <a:rPr lang="it-IT" sz="2300" dirty="0" err="1"/>
              <a:t>owner</a:t>
            </a:r>
            <a:r>
              <a:rPr lang="it-IT" sz="2300" dirty="0"/>
              <a:t> of </a:t>
            </a:r>
            <a:r>
              <a:rPr lang="it-IT" sz="2300" dirty="0" smtClean="0"/>
              <a:t>an </a:t>
            </a:r>
            <a:r>
              <a:rPr lang="it-IT" sz="2300" dirty="0" err="1" smtClean="0"/>
              <a:t>old</a:t>
            </a:r>
            <a:r>
              <a:rPr lang="it-IT" sz="2300" dirty="0" smtClean="0"/>
              <a:t> </a:t>
            </a:r>
            <a:r>
              <a:rPr lang="it-IT" sz="2300" dirty="0"/>
              <a:t>Fiat 500 </a:t>
            </a:r>
            <a:r>
              <a:rPr lang="it-IT" sz="2300" dirty="0" err="1" smtClean="0"/>
              <a:t>which</a:t>
            </a:r>
            <a:r>
              <a:rPr lang="it-IT" sz="2300" dirty="0" smtClean="0"/>
              <a:t> </a:t>
            </a:r>
            <a:r>
              <a:rPr lang="it-IT" sz="2300" dirty="0"/>
              <a:t>no </a:t>
            </a:r>
            <a:r>
              <a:rPr lang="it-IT" sz="2300" dirty="0" err="1"/>
              <a:t>longer</a:t>
            </a:r>
            <a:r>
              <a:rPr lang="it-IT" sz="2300" dirty="0"/>
              <a:t> </a:t>
            </a:r>
            <a:r>
              <a:rPr lang="it-IT" sz="2300" dirty="0" err="1"/>
              <a:t>needs</a:t>
            </a:r>
            <a:r>
              <a:rPr lang="it-IT" sz="2300" dirty="0" smtClean="0"/>
              <a:t>.</a:t>
            </a:r>
          </a:p>
          <a:p>
            <a:pPr algn="just"/>
            <a:r>
              <a:rPr lang="it-IT" sz="2300" dirty="0" err="1" smtClean="0"/>
              <a:t>Whereas</a:t>
            </a:r>
            <a:r>
              <a:rPr lang="it-IT" sz="2300" dirty="0" smtClean="0"/>
              <a:t>, Mr</a:t>
            </a:r>
            <a:r>
              <a:rPr lang="it-IT" sz="2300" dirty="0"/>
              <a:t>. </a:t>
            </a:r>
            <a:r>
              <a:rPr lang="it-IT" sz="2300" dirty="0" smtClean="0"/>
              <a:t>Bean </a:t>
            </a:r>
            <a:r>
              <a:rPr lang="it-IT" sz="2300" dirty="0" err="1"/>
              <a:t>needs</a:t>
            </a:r>
            <a:r>
              <a:rPr lang="it-IT" sz="2300" dirty="0"/>
              <a:t> a car to go to </a:t>
            </a:r>
            <a:r>
              <a:rPr lang="it-IT" sz="2300" dirty="0" smtClean="0"/>
              <a:t>work</a:t>
            </a:r>
          </a:p>
          <a:p>
            <a:pPr marL="0" indent="0" algn="ctr">
              <a:buNone/>
            </a:pPr>
            <a:r>
              <a:rPr lang="it-IT" sz="2300" dirty="0" err="1" smtClean="0"/>
              <a:t>Therefore</a:t>
            </a:r>
            <a:r>
              <a:rPr lang="it-IT" sz="2300" dirty="0" smtClean="0"/>
              <a:t>, parties </a:t>
            </a:r>
            <a:r>
              <a:rPr lang="it-IT" sz="2300" dirty="0" err="1" smtClean="0"/>
              <a:t>agree</a:t>
            </a:r>
            <a:r>
              <a:rPr lang="it-IT" sz="2300" dirty="0" smtClean="0"/>
              <a:t> </a:t>
            </a:r>
            <a:r>
              <a:rPr lang="it-IT" sz="2300" dirty="0" err="1" smtClean="0"/>
              <a:t>as</a:t>
            </a:r>
            <a:r>
              <a:rPr lang="it-IT" sz="2300" dirty="0" smtClean="0"/>
              <a:t> </a:t>
            </a:r>
            <a:r>
              <a:rPr lang="it-IT" sz="2300" dirty="0" err="1" smtClean="0"/>
              <a:t>follow</a:t>
            </a:r>
            <a:r>
              <a:rPr lang="it-IT" sz="2300" dirty="0" smtClean="0"/>
              <a:t>:</a:t>
            </a:r>
          </a:p>
          <a:p>
            <a:pPr algn="just"/>
            <a:r>
              <a:rPr lang="it-IT" sz="2300" dirty="0" smtClean="0"/>
              <a:t>Mr</a:t>
            </a:r>
            <a:r>
              <a:rPr lang="it-IT" sz="2300" dirty="0"/>
              <a:t>. </a:t>
            </a:r>
            <a:r>
              <a:rPr lang="it-IT" sz="2300" dirty="0" err="1" smtClean="0"/>
              <a:t>Brown</a:t>
            </a:r>
            <a:r>
              <a:rPr lang="it-IT" sz="2300" dirty="0" smtClean="0"/>
              <a:t> </a:t>
            </a:r>
            <a:r>
              <a:rPr lang="it-IT" sz="2300" dirty="0" err="1"/>
              <a:t>sells</a:t>
            </a:r>
            <a:r>
              <a:rPr lang="it-IT" sz="2300" dirty="0"/>
              <a:t> </a:t>
            </a:r>
            <a:r>
              <a:rPr lang="it-IT" sz="2300" dirty="0" err="1"/>
              <a:t>his</a:t>
            </a:r>
            <a:r>
              <a:rPr lang="it-IT" sz="2300" dirty="0"/>
              <a:t> fiat 500 </a:t>
            </a:r>
            <a:r>
              <a:rPr lang="it-IT" sz="2300" dirty="0" smtClean="0"/>
              <a:t>to </a:t>
            </a:r>
            <a:r>
              <a:rPr lang="it-IT" sz="2300" dirty="0"/>
              <a:t>Mr. </a:t>
            </a:r>
            <a:r>
              <a:rPr lang="it-IT" sz="2300" dirty="0" smtClean="0"/>
              <a:t>Bean </a:t>
            </a:r>
            <a:r>
              <a:rPr lang="it-IT" sz="2300" dirty="0"/>
              <a:t>for the </a:t>
            </a:r>
            <a:r>
              <a:rPr lang="it-IT" sz="2300" dirty="0" err="1"/>
              <a:t>price</a:t>
            </a:r>
            <a:r>
              <a:rPr lang="it-IT" sz="2300" dirty="0"/>
              <a:t> of € </a:t>
            </a:r>
            <a:r>
              <a:rPr lang="it-IT" sz="2300" dirty="0" smtClean="0"/>
              <a:t>1000.</a:t>
            </a:r>
          </a:p>
          <a:p>
            <a:pPr algn="just"/>
            <a:r>
              <a:rPr lang="it-IT" sz="2300" dirty="0" smtClean="0"/>
              <a:t>….</a:t>
            </a:r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91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Premises</a:t>
            </a:r>
            <a:r>
              <a:rPr lang="it-IT" dirty="0" smtClean="0"/>
              <a:t> (</a:t>
            </a:r>
            <a:r>
              <a:rPr lang="it-IT" dirty="0" err="1" smtClean="0"/>
              <a:t>Recitals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dirty="0" err="1" smtClean="0"/>
              <a:t>Its</a:t>
            </a:r>
            <a:r>
              <a:rPr lang="it-IT" sz="3200" dirty="0" smtClean="0"/>
              <a:t> </a:t>
            </a:r>
            <a:r>
              <a:rPr lang="it-IT" sz="3200" dirty="0" err="1"/>
              <a:t>purpose</a:t>
            </a:r>
            <a:r>
              <a:rPr lang="it-IT" sz="3200" dirty="0"/>
              <a:t> </a:t>
            </a:r>
            <a:r>
              <a:rPr lang="it-IT" sz="3200" dirty="0" err="1"/>
              <a:t>is</a:t>
            </a:r>
            <a:r>
              <a:rPr lang="it-IT" sz="3200" dirty="0"/>
              <a:t> </a:t>
            </a:r>
            <a:r>
              <a:rPr lang="it-IT" sz="3200" dirty="0" smtClean="0"/>
              <a:t>to state </a:t>
            </a:r>
            <a:r>
              <a:rPr lang="it-IT" sz="3200" dirty="0"/>
              <a:t>information </a:t>
            </a:r>
            <a:r>
              <a:rPr lang="it-IT" sz="3200" dirty="0" err="1"/>
              <a:t>that</a:t>
            </a:r>
            <a:r>
              <a:rPr lang="it-IT" sz="3200" dirty="0"/>
              <a:t> </a:t>
            </a:r>
            <a:r>
              <a:rPr lang="it-IT" sz="3200" dirty="0" err="1"/>
              <a:t>forms</a:t>
            </a:r>
            <a:r>
              <a:rPr lang="it-IT" sz="3200" dirty="0"/>
              <a:t> the </a:t>
            </a:r>
            <a:r>
              <a:rPr lang="it-IT" sz="3200" dirty="0" err="1"/>
              <a:t>foundation</a:t>
            </a:r>
            <a:r>
              <a:rPr lang="it-IT" sz="3200" dirty="0"/>
              <a:t> or background for the </a:t>
            </a:r>
            <a:r>
              <a:rPr lang="it-IT" sz="3200" dirty="0" err="1"/>
              <a:t>contract</a:t>
            </a:r>
            <a:r>
              <a:rPr lang="it-IT" sz="3200" dirty="0"/>
              <a:t>.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20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How to deal with the </a:t>
            </a:r>
            <a:r>
              <a:rPr lang="it-IT" dirty="0" err="1" smtClean="0"/>
              <a:t>various</a:t>
            </a:r>
            <a:r>
              <a:rPr lang="it-IT" dirty="0" smtClean="0"/>
              <a:t> </a:t>
            </a:r>
            <a:r>
              <a:rPr lang="it-IT" dirty="0" err="1" smtClean="0"/>
              <a:t>legal</a:t>
            </a:r>
            <a:r>
              <a:rPr lang="it-IT" dirty="0" smtClean="0"/>
              <a:t> </a:t>
            </a:r>
            <a:r>
              <a:rPr lang="it-IT" dirty="0" err="1" smtClean="0"/>
              <a:t>system</a:t>
            </a:r>
            <a:r>
              <a:rPr lang="it-IT" dirty="0" smtClean="0"/>
              <a:t>: </a:t>
            </a:r>
            <a:r>
              <a:rPr lang="it-IT" u="sng" dirty="0" smtClean="0"/>
              <a:t>common law</a:t>
            </a:r>
            <a:endParaRPr lang="it-IT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ü"/>
            </a:pPr>
            <a:r>
              <a:rPr lang="it-IT" sz="2600" dirty="0" smtClean="0"/>
              <a:t>Common law </a:t>
            </a:r>
            <a:r>
              <a:rPr lang="it-IT" sz="2600" dirty="0" err="1" smtClean="0"/>
              <a:t>contracts</a:t>
            </a:r>
            <a:r>
              <a:rPr lang="it-IT" sz="2600" dirty="0" smtClean="0"/>
              <a:t> </a:t>
            </a:r>
            <a:r>
              <a:rPr lang="it-IT" sz="2600" dirty="0" err="1"/>
              <a:t>tend</a:t>
            </a:r>
            <a:r>
              <a:rPr lang="it-IT" sz="2600" dirty="0"/>
              <a:t> </a:t>
            </a:r>
            <a:r>
              <a:rPr lang="it-IT" sz="2600" dirty="0" err="1"/>
              <a:t>not</a:t>
            </a:r>
            <a:r>
              <a:rPr lang="it-IT" sz="2600" dirty="0"/>
              <a:t> to </a:t>
            </a:r>
            <a:r>
              <a:rPr lang="it-IT" sz="2600" dirty="0" err="1"/>
              <a:t>insert</a:t>
            </a:r>
            <a:r>
              <a:rPr lang="it-IT" sz="2600" dirty="0"/>
              <a:t> </a:t>
            </a:r>
            <a:r>
              <a:rPr lang="it-IT" sz="2600" dirty="0" err="1"/>
              <a:t>preambles</a:t>
            </a:r>
            <a:r>
              <a:rPr lang="it-IT" sz="2600" dirty="0"/>
              <a:t>, and </a:t>
            </a:r>
            <a:r>
              <a:rPr lang="it-IT" sz="2600" dirty="0" err="1"/>
              <a:t>indeed</a:t>
            </a:r>
            <a:r>
              <a:rPr lang="it-IT" sz="2600" dirty="0"/>
              <a:t> the </a:t>
            </a:r>
            <a:r>
              <a:rPr lang="it-IT" sz="2600" dirty="0" err="1"/>
              <a:t>content</a:t>
            </a:r>
            <a:r>
              <a:rPr lang="it-IT" sz="2600" dirty="0"/>
              <a:t> of a </a:t>
            </a:r>
            <a:r>
              <a:rPr lang="it-IT" sz="2600" dirty="0" err="1"/>
              <a:t>preamble</a:t>
            </a:r>
            <a:r>
              <a:rPr lang="it-IT" sz="2600" dirty="0"/>
              <a:t> </a:t>
            </a:r>
            <a:r>
              <a:rPr lang="it-IT" sz="2600" dirty="0" err="1"/>
              <a:t>is</a:t>
            </a:r>
            <a:r>
              <a:rPr lang="it-IT" sz="2600" dirty="0"/>
              <a:t> </a:t>
            </a:r>
            <a:r>
              <a:rPr lang="it-IT" sz="2600" dirty="0" err="1"/>
              <a:t>null</a:t>
            </a:r>
            <a:r>
              <a:rPr lang="it-IT" sz="2600" dirty="0"/>
              <a:t> and </a:t>
            </a:r>
            <a:r>
              <a:rPr lang="it-IT" sz="2600" dirty="0" err="1"/>
              <a:t>void</a:t>
            </a:r>
            <a:r>
              <a:rPr lang="it-IT" sz="2600" dirty="0"/>
              <a:t>. </a:t>
            </a:r>
            <a:endParaRPr lang="it-IT" sz="2600" dirty="0" smtClean="0"/>
          </a:p>
          <a:p>
            <a:pPr algn="just">
              <a:buFont typeface="Wingdings" charset="2"/>
              <a:buChar char="ü"/>
            </a:pPr>
            <a:r>
              <a:rPr lang="it-IT" sz="2600" dirty="0" smtClean="0"/>
              <a:t>The </a:t>
            </a:r>
            <a:r>
              <a:rPr lang="it-IT" sz="2600" dirty="0" err="1"/>
              <a:t>practice</a:t>
            </a:r>
            <a:r>
              <a:rPr lang="it-IT" sz="2600" dirty="0"/>
              <a:t> of English </a:t>
            </a:r>
            <a:r>
              <a:rPr lang="it-IT" sz="2600" dirty="0" err="1"/>
              <a:t>courts</a:t>
            </a:r>
            <a:r>
              <a:rPr lang="it-IT" sz="2600" dirty="0"/>
              <a:t>, </a:t>
            </a:r>
            <a:r>
              <a:rPr lang="it-IT" sz="2600" dirty="0" err="1"/>
              <a:t>however</a:t>
            </a:r>
            <a:r>
              <a:rPr lang="it-IT" sz="2600" dirty="0"/>
              <a:t>, </a:t>
            </a:r>
            <a:r>
              <a:rPr lang="it-IT" sz="2600" dirty="0" err="1"/>
              <a:t>is</a:t>
            </a:r>
            <a:r>
              <a:rPr lang="it-IT" sz="2600" dirty="0"/>
              <a:t> </a:t>
            </a:r>
            <a:r>
              <a:rPr lang="it-IT" sz="2600" dirty="0" err="1" smtClean="0"/>
              <a:t>based</a:t>
            </a:r>
            <a:r>
              <a:rPr lang="it-IT" sz="2600" dirty="0" smtClean="0"/>
              <a:t> on “</a:t>
            </a:r>
            <a:r>
              <a:rPr lang="it-IT" sz="2600" dirty="0" err="1" smtClean="0"/>
              <a:t>literal</a:t>
            </a:r>
            <a:r>
              <a:rPr lang="it-IT" sz="2600" dirty="0" smtClean="0"/>
              <a:t> </a:t>
            </a:r>
            <a:r>
              <a:rPr lang="it-IT" sz="2600" dirty="0" err="1" smtClean="0"/>
              <a:t>interpretation</a:t>
            </a:r>
            <a:r>
              <a:rPr lang="it-IT" sz="2600" dirty="0" smtClean="0"/>
              <a:t>”, </a:t>
            </a:r>
            <a:r>
              <a:rPr lang="it-IT" sz="2600" dirty="0" err="1"/>
              <a:t>which</a:t>
            </a:r>
            <a:r>
              <a:rPr lang="it-IT" sz="2600" dirty="0"/>
              <a:t> </a:t>
            </a:r>
            <a:r>
              <a:rPr lang="it-IT" sz="2600" dirty="0" err="1"/>
              <a:t>means</a:t>
            </a:r>
            <a:r>
              <a:rPr lang="it-IT" sz="2600" dirty="0"/>
              <a:t> </a:t>
            </a:r>
            <a:r>
              <a:rPr lang="it-IT" sz="2600" dirty="0" err="1"/>
              <a:t>that</a:t>
            </a:r>
            <a:r>
              <a:rPr lang="it-IT" sz="2600" dirty="0"/>
              <a:t> </a:t>
            </a:r>
            <a:r>
              <a:rPr lang="it-IT" sz="2600" dirty="0" err="1"/>
              <a:t>each</a:t>
            </a:r>
            <a:r>
              <a:rPr lang="it-IT" sz="2600" dirty="0"/>
              <a:t> word of </a:t>
            </a:r>
            <a:r>
              <a:rPr lang="it-IT" sz="2600" dirty="0" err="1"/>
              <a:t>each</a:t>
            </a:r>
            <a:r>
              <a:rPr lang="it-IT" sz="2600" dirty="0"/>
              <a:t> </a:t>
            </a:r>
            <a:r>
              <a:rPr lang="it-IT" sz="2600" dirty="0" err="1"/>
              <a:t>clause</a:t>
            </a:r>
            <a:r>
              <a:rPr lang="it-IT" sz="2600" dirty="0"/>
              <a:t> </a:t>
            </a:r>
            <a:r>
              <a:rPr lang="it-IT" sz="2600" dirty="0" err="1"/>
              <a:t>has</a:t>
            </a:r>
            <a:r>
              <a:rPr lang="it-IT" sz="2600" dirty="0"/>
              <a:t> </a:t>
            </a:r>
            <a:r>
              <a:rPr lang="it-IT" sz="2600" dirty="0" err="1"/>
              <a:t>its</a:t>
            </a:r>
            <a:r>
              <a:rPr lang="it-IT" sz="2600" dirty="0"/>
              <a:t> </a:t>
            </a:r>
            <a:r>
              <a:rPr lang="it-IT" sz="2600" dirty="0" err="1"/>
              <a:t>own</a:t>
            </a:r>
            <a:r>
              <a:rPr lang="it-IT" sz="2600" dirty="0"/>
              <a:t> </a:t>
            </a:r>
            <a:r>
              <a:rPr lang="it-IT" sz="2600" dirty="0" err="1"/>
              <a:t>significance</a:t>
            </a:r>
            <a:r>
              <a:rPr lang="it-IT" sz="2600" dirty="0"/>
              <a:t>. </a:t>
            </a:r>
            <a:endParaRPr lang="it-IT" sz="2600" dirty="0" smtClean="0"/>
          </a:p>
          <a:p>
            <a:pPr algn="just">
              <a:buFont typeface="Wingdings" charset="2"/>
              <a:buChar char="ü"/>
            </a:pPr>
            <a:r>
              <a:rPr lang="it-IT" sz="2600" dirty="0" smtClean="0"/>
              <a:t>In </a:t>
            </a:r>
            <a:r>
              <a:rPr lang="it-IT" sz="2600" dirty="0" err="1"/>
              <a:t>order</a:t>
            </a:r>
            <a:r>
              <a:rPr lang="it-IT" sz="2600" dirty="0"/>
              <a:t> to </a:t>
            </a:r>
            <a:r>
              <a:rPr lang="it-IT" sz="2600" dirty="0" err="1"/>
              <a:t>clarify</a:t>
            </a:r>
            <a:r>
              <a:rPr lang="it-IT" sz="2600" dirty="0"/>
              <a:t> the </a:t>
            </a:r>
            <a:r>
              <a:rPr lang="it-IT" sz="2600" dirty="0" err="1"/>
              <a:t>terms</a:t>
            </a:r>
            <a:r>
              <a:rPr lang="it-IT" sz="2600" dirty="0"/>
              <a:t> </a:t>
            </a:r>
            <a:r>
              <a:rPr lang="it-IT" sz="2600" dirty="0" err="1"/>
              <a:t>used</a:t>
            </a:r>
            <a:r>
              <a:rPr lang="it-IT" sz="2600" dirty="0"/>
              <a:t> by the parties and to facilitate the </a:t>
            </a:r>
            <a:r>
              <a:rPr lang="it-IT" sz="2600" dirty="0" err="1"/>
              <a:t>administration</a:t>
            </a:r>
            <a:r>
              <a:rPr lang="it-IT" sz="2600" dirty="0"/>
              <a:t> of the </a:t>
            </a:r>
            <a:r>
              <a:rPr lang="it-IT" sz="2600" dirty="0" err="1"/>
              <a:t>contract</a:t>
            </a:r>
            <a:r>
              <a:rPr lang="it-IT" sz="2600" dirty="0"/>
              <a:t>, </a:t>
            </a:r>
            <a:r>
              <a:rPr lang="it-IT" sz="2600" dirty="0" err="1"/>
              <a:t>authors</a:t>
            </a:r>
            <a:r>
              <a:rPr lang="it-IT" sz="2600" dirty="0"/>
              <a:t> of English </a:t>
            </a:r>
            <a:r>
              <a:rPr lang="it-IT" sz="2600" dirty="0" err="1"/>
              <a:t>contracts</a:t>
            </a:r>
            <a:r>
              <a:rPr lang="it-IT" sz="2600" dirty="0"/>
              <a:t> </a:t>
            </a:r>
            <a:r>
              <a:rPr lang="it-IT" sz="2600" dirty="0" err="1"/>
              <a:t>insert</a:t>
            </a:r>
            <a:r>
              <a:rPr lang="it-IT" sz="2600" dirty="0"/>
              <a:t> </a:t>
            </a:r>
            <a:r>
              <a:rPr lang="it-IT" sz="2600" b="1" dirty="0"/>
              <a:t>a set of </a:t>
            </a:r>
            <a:r>
              <a:rPr lang="it-IT" sz="2600" b="1" dirty="0" err="1"/>
              <a:t>definitions</a:t>
            </a:r>
            <a:r>
              <a:rPr lang="it-IT" sz="2600" dirty="0"/>
              <a:t>. </a:t>
            </a:r>
            <a:endParaRPr lang="it-IT" sz="26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97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922390"/>
            <a:ext cx="7345362" cy="827918"/>
          </a:xfrm>
        </p:spPr>
        <p:txBody>
          <a:bodyPr/>
          <a:lstStyle/>
          <a:p>
            <a:r>
              <a:rPr lang="it-IT" dirty="0" smtClean="0"/>
              <a:t>ISSUE N. 2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13" y="5274627"/>
            <a:ext cx="7345362" cy="8936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400" b="1" dirty="0" smtClean="0"/>
              <a:t>WHICH LAW APPLIES TO THE CONTRACT?</a:t>
            </a:r>
            <a:endParaRPr lang="it-IT" sz="24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3584" y="2122069"/>
            <a:ext cx="5263062" cy="264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322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governing</a:t>
            </a:r>
            <a:r>
              <a:rPr lang="it-IT" dirty="0" smtClean="0"/>
              <a:t> law: </a:t>
            </a:r>
            <a:r>
              <a:rPr lang="it-IT" dirty="0" err="1" smtClean="0"/>
              <a:t>introduction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ü"/>
            </a:pPr>
            <a:r>
              <a:rPr lang="it-IT" sz="3200" dirty="0" err="1"/>
              <a:t>Every</a:t>
            </a:r>
            <a:r>
              <a:rPr lang="it-IT" sz="3200" dirty="0"/>
              <a:t> (</a:t>
            </a:r>
            <a:r>
              <a:rPr lang="it-IT" sz="3200" dirty="0" err="1" smtClean="0"/>
              <a:t>national</a:t>
            </a:r>
            <a:r>
              <a:rPr lang="it-IT" sz="3200" dirty="0" smtClean="0"/>
              <a:t> or </a:t>
            </a:r>
            <a:r>
              <a:rPr lang="it-IT" sz="3200" dirty="0" err="1" smtClean="0"/>
              <a:t>international</a:t>
            </a:r>
            <a:r>
              <a:rPr lang="it-IT" sz="3200" dirty="0" smtClean="0"/>
              <a:t>) </a:t>
            </a:r>
            <a:r>
              <a:rPr lang="it-IT" sz="3200" dirty="0" err="1" smtClean="0"/>
              <a:t>contract</a:t>
            </a:r>
            <a:r>
              <a:rPr lang="it-IT" sz="3200" dirty="0" smtClean="0"/>
              <a:t>  must </a:t>
            </a:r>
            <a:r>
              <a:rPr lang="it-IT" sz="3200" dirty="0" err="1"/>
              <a:t>have</a:t>
            </a:r>
            <a:r>
              <a:rPr lang="it-IT" sz="3200" dirty="0"/>
              <a:t>  a </a:t>
            </a:r>
            <a:r>
              <a:rPr lang="it-IT" sz="3200" dirty="0" err="1"/>
              <a:t>governing</a:t>
            </a:r>
            <a:r>
              <a:rPr lang="it-IT" sz="3200" dirty="0"/>
              <a:t>  </a:t>
            </a:r>
            <a:r>
              <a:rPr lang="it-IT" sz="3200" dirty="0" smtClean="0"/>
              <a:t>law</a:t>
            </a:r>
          </a:p>
          <a:p>
            <a:pPr algn="just">
              <a:buFont typeface="Wingdings" charset="2"/>
              <a:buChar char="ü"/>
            </a:pPr>
            <a:r>
              <a:rPr lang="it-IT" sz="3200" dirty="0" smtClean="0"/>
              <a:t>The </a:t>
            </a:r>
            <a:r>
              <a:rPr lang="it-IT" sz="3200" dirty="0" err="1"/>
              <a:t>governing</a:t>
            </a:r>
            <a:r>
              <a:rPr lang="it-IT" sz="3200" dirty="0"/>
              <a:t>  </a:t>
            </a:r>
            <a:r>
              <a:rPr lang="it-IT" sz="3200" dirty="0" smtClean="0"/>
              <a:t>law </a:t>
            </a:r>
            <a:r>
              <a:rPr lang="it-IT" sz="3200" dirty="0"/>
              <a:t>sets </a:t>
            </a:r>
            <a:r>
              <a:rPr lang="it-IT" sz="3200" dirty="0" err="1"/>
              <a:t>forth</a:t>
            </a:r>
            <a:r>
              <a:rPr lang="it-IT" sz="3200" dirty="0"/>
              <a:t> the </a:t>
            </a:r>
            <a:r>
              <a:rPr lang="it-IT" sz="3200" dirty="0" err="1"/>
              <a:t>necessary</a:t>
            </a:r>
            <a:r>
              <a:rPr lang="it-IT" sz="3200" dirty="0"/>
              <a:t> </a:t>
            </a:r>
            <a:r>
              <a:rPr lang="it-IT" sz="3200" dirty="0" err="1" smtClean="0"/>
              <a:t>rules</a:t>
            </a:r>
            <a:r>
              <a:rPr lang="it-IT" sz="3200" dirty="0" smtClean="0"/>
              <a:t> </a:t>
            </a:r>
            <a:r>
              <a:rPr lang="it-IT" sz="3200" dirty="0"/>
              <a:t>on </a:t>
            </a:r>
            <a:r>
              <a:rPr lang="it-IT" sz="3200" b="1" dirty="0" err="1"/>
              <a:t>contract</a:t>
            </a:r>
            <a:r>
              <a:rPr lang="it-IT" sz="3200" b="1" dirty="0"/>
              <a:t> </a:t>
            </a:r>
            <a:r>
              <a:rPr lang="it-IT" sz="3200" b="1" dirty="0" err="1" smtClean="0"/>
              <a:t>formation</a:t>
            </a:r>
            <a:r>
              <a:rPr lang="it-IT" sz="3200" dirty="0" smtClean="0"/>
              <a:t>: </a:t>
            </a:r>
            <a:r>
              <a:rPr lang="it-IT" sz="3200" dirty="0" err="1"/>
              <a:t>w</a:t>
            </a:r>
            <a:r>
              <a:rPr lang="it-IT" sz="3200" dirty="0" err="1" smtClean="0"/>
              <a:t>hen</a:t>
            </a:r>
            <a:r>
              <a:rPr lang="it-IT" sz="3200" dirty="0" smtClean="0"/>
              <a:t> </a:t>
            </a:r>
            <a:r>
              <a:rPr lang="it-IT" sz="3200" dirty="0"/>
              <a:t>(and under  </a:t>
            </a:r>
            <a:r>
              <a:rPr lang="it-IT" sz="3200" dirty="0" err="1"/>
              <a:t>which</a:t>
            </a:r>
            <a:r>
              <a:rPr lang="it-IT" sz="3200" dirty="0"/>
              <a:t> </a:t>
            </a:r>
            <a:r>
              <a:rPr lang="it-IT" sz="3200" dirty="0" err="1"/>
              <a:t>prerequisites</a:t>
            </a:r>
            <a:r>
              <a:rPr lang="it-IT" sz="3200" dirty="0"/>
              <a:t>) </a:t>
            </a:r>
            <a:r>
              <a:rPr lang="it-IT" sz="3200" dirty="0" err="1" smtClean="0"/>
              <a:t>will</a:t>
            </a:r>
            <a:r>
              <a:rPr lang="it-IT" sz="3200" dirty="0"/>
              <a:t> </a:t>
            </a:r>
            <a:r>
              <a:rPr lang="it-IT" sz="3200" dirty="0" smtClean="0"/>
              <a:t>a </a:t>
            </a:r>
            <a:r>
              <a:rPr lang="it-IT" sz="3200" dirty="0" err="1"/>
              <a:t>contract</a:t>
            </a:r>
            <a:r>
              <a:rPr lang="it-IT" sz="3200" dirty="0"/>
              <a:t> come  </a:t>
            </a:r>
            <a:r>
              <a:rPr lang="it-IT" sz="3200" dirty="0" err="1"/>
              <a:t>into</a:t>
            </a:r>
            <a:r>
              <a:rPr lang="it-IT" sz="3200" dirty="0"/>
              <a:t> </a:t>
            </a:r>
            <a:r>
              <a:rPr lang="it-IT" sz="3200" dirty="0" err="1" smtClean="0"/>
              <a:t>existence</a:t>
            </a:r>
            <a:r>
              <a:rPr lang="it-IT" sz="3200" dirty="0" smtClean="0"/>
              <a:t>?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28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governing</a:t>
            </a:r>
            <a:r>
              <a:rPr lang="it-IT" dirty="0" smtClean="0"/>
              <a:t> law: </a:t>
            </a:r>
            <a:r>
              <a:rPr lang="it-IT" dirty="0" err="1" smtClean="0"/>
              <a:t>introduction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ü"/>
            </a:pPr>
            <a:r>
              <a:rPr lang="it-IT" sz="2800" dirty="0"/>
              <a:t>A </a:t>
            </a:r>
            <a:r>
              <a:rPr lang="it-IT" sz="2800" dirty="0" err="1" smtClean="0"/>
              <a:t>purely</a:t>
            </a:r>
            <a:r>
              <a:rPr lang="it-IT" sz="2800" dirty="0" smtClean="0"/>
              <a:t> </a:t>
            </a:r>
            <a:r>
              <a:rPr lang="it-IT" sz="2800" b="1" dirty="0" err="1" smtClean="0"/>
              <a:t>domestic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contract</a:t>
            </a:r>
            <a:r>
              <a:rPr lang="it-IT" sz="2800" b="1" dirty="0"/>
              <a:t> </a:t>
            </a:r>
            <a:r>
              <a:rPr lang="it-IT" sz="2800" dirty="0" smtClean="0"/>
              <a:t>(ex. </a:t>
            </a:r>
            <a:r>
              <a:rPr lang="it-IT" sz="2800" dirty="0" err="1" smtClean="0"/>
              <a:t>between</a:t>
            </a:r>
            <a:r>
              <a:rPr lang="it-IT" sz="2800" dirty="0" smtClean="0"/>
              <a:t> </a:t>
            </a:r>
            <a:r>
              <a:rPr lang="it-IT" sz="2800" dirty="0" err="1" smtClean="0"/>
              <a:t>two</a:t>
            </a:r>
            <a:r>
              <a:rPr lang="it-IT" sz="2800" dirty="0" smtClean="0"/>
              <a:t> </a:t>
            </a:r>
            <a:r>
              <a:rPr lang="it-IT" sz="2800" dirty="0" err="1" smtClean="0"/>
              <a:t>italian</a:t>
            </a:r>
            <a:r>
              <a:rPr lang="it-IT" sz="2800" dirty="0" smtClean="0"/>
              <a:t> </a:t>
            </a:r>
            <a:r>
              <a:rPr lang="it-IT" sz="2800" dirty="0" err="1" smtClean="0"/>
              <a:t>firms</a:t>
            </a:r>
            <a:r>
              <a:rPr lang="it-IT" sz="2800" dirty="0" smtClean="0"/>
              <a:t>)</a:t>
            </a:r>
            <a:r>
              <a:rPr lang="it-IT" sz="2800" b="1" dirty="0" smtClean="0"/>
              <a:t> </a:t>
            </a:r>
            <a:r>
              <a:rPr lang="it-IT" sz="2800" dirty="0" err="1" smtClean="0"/>
              <a:t>is</a:t>
            </a:r>
            <a:r>
              <a:rPr lang="it-IT" sz="2800" dirty="0" smtClean="0"/>
              <a:t> </a:t>
            </a:r>
            <a:r>
              <a:rPr lang="it-IT" sz="2800" dirty="0" err="1"/>
              <a:t>governed</a:t>
            </a:r>
            <a:r>
              <a:rPr lang="it-IT" sz="2800" dirty="0"/>
              <a:t> by the </a:t>
            </a:r>
            <a:r>
              <a:rPr lang="it-IT" sz="2800" dirty="0" err="1"/>
              <a:t>respective</a:t>
            </a:r>
            <a:r>
              <a:rPr lang="it-IT" sz="2800" dirty="0"/>
              <a:t> </a:t>
            </a:r>
            <a:r>
              <a:rPr lang="it-IT" sz="2800" dirty="0" err="1" smtClean="0"/>
              <a:t>national</a:t>
            </a:r>
            <a:r>
              <a:rPr lang="it-IT" sz="2800" dirty="0" smtClean="0"/>
              <a:t> law: a </a:t>
            </a:r>
            <a:r>
              <a:rPr lang="it-IT" sz="2800" dirty="0" err="1"/>
              <a:t>choice</a:t>
            </a:r>
            <a:r>
              <a:rPr lang="it-IT" sz="2800" dirty="0"/>
              <a:t> of </a:t>
            </a:r>
            <a:r>
              <a:rPr lang="it-IT" sz="2800" dirty="0" err="1" smtClean="0"/>
              <a:t>foreign</a:t>
            </a:r>
            <a:r>
              <a:rPr lang="it-IT" sz="2800" dirty="0" smtClean="0"/>
              <a:t> law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not</a:t>
            </a:r>
            <a:r>
              <a:rPr lang="it-IT" sz="2800" dirty="0"/>
              <a:t> </a:t>
            </a:r>
            <a:r>
              <a:rPr lang="it-IT" sz="2800" dirty="0" err="1" smtClean="0"/>
              <a:t>permitted</a:t>
            </a:r>
            <a:r>
              <a:rPr lang="it-IT" sz="2800" dirty="0" smtClean="0"/>
              <a:t>.</a:t>
            </a:r>
          </a:p>
          <a:p>
            <a:pPr algn="just">
              <a:buFont typeface="Wingdings" charset="2"/>
              <a:buChar char="ü"/>
            </a:pPr>
            <a:r>
              <a:rPr lang="it-IT" sz="2800" dirty="0"/>
              <a:t>The </a:t>
            </a:r>
            <a:r>
              <a:rPr lang="it-IT" sz="2800" dirty="0" err="1"/>
              <a:t>choice</a:t>
            </a:r>
            <a:r>
              <a:rPr lang="it-IT" sz="2800" dirty="0"/>
              <a:t> of the </a:t>
            </a:r>
            <a:r>
              <a:rPr lang="it-IT" sz="2800" dirty="0" err="1"/>
              <a:t>governing</a:t>
            </a:r>
            <a:r>
              <a:rPr lang="it-IT" sz="2800" dirty="0"/>
              <a:t> </a:t>
            </a:r>
            <a:r>
              <a:rPr lang="it-IT" sz="2800" dirty="0" smtClean="0"/>
              <a:t>law </a:t>
            </a:r>
            <a:r>
              <a:rPr lang="it-IT" sz="2800" dirty="0"/>
              <a:t>of a </a:t>
            </a:r>
            <a:r>
              <a:rPr lang="it-IT" sz="2800" dirty="0" err="1"/>
              <a:t>contract</a:t>
            </a:r>
            <a:r>
              <a:rPr lang="it-IT" sz="2800" dirty="0"/>
              <a:t> </a:t>
            </a:r>
            <a:r>
              <a:rPr lang="it-IT" sz="2800" dirty="0" err="1"/>
              <a:t>becomes</a:t>
            </a:r>
            <a:r>
              <a:rPr lang="it-IT" sz="2800" dirty="0"/>
              <a:t> in </a:t>
            </a:r>
            <a:r>
              <a:rPr lang="it-IT" sz="2800" dirty="0" err="1" smtClean="0"/>
              <a:t>particular</a:t>
            </a:r>
            <a:r>
              <a:rPr lang="it-IT" sz="2800" dirty="0" smtClean="0"/>
              <a:t> </a:t>
            </a:r>
            <a:r>
              <a:rPr lang="it-IT" sz="2800" dirty="0" err="1" smtClean="0"/>
              <a:t>relevant</a:t>
            </a:r>
            <a:r>
              <a:rPr lang="it-IT" sz="2800" dirty="0" smtClean="0"/>
              <a:t>  </a:t>
            </a:r>
            <a:r>
              <a:rPr lang="it-IT" sz="2800" dirty="0"/>
              <a:t>on the </a:t>
            </a:r>
            <a:r>
              <a:rPr lang="it-IT" sz="2800" dirty="0" err="1" smtClean="0"/>
              <a:t>international</a:t>
            </a:r>
            <a:r>
              <a:rPr lang="it-IT" sz="2800" dirty="0" smtClean="0"/>
              <a:t> </a:t>
            </a:r>
            <a:r>
              <a:rPr lang="it-IT" sz="2800" dirty="0" err="1" smtClean="0"/>
              <a:t>level</a:t>
            </a:r>
            <a:r>
              <a:rPr lang="it-IT" sz="2800" dirty="0" smtClean="0"/>
              <a:t>. </a:t>
            </a:r>
            <a:r>
              <a:rPr lang="it-IT" sz="2800" dirty="0" err="1" smtClean="0"/>
              <a:t>Whenever</a:t>
            </a:r>
            <a:r>
              <a:rPr lang="it-IT" sz="2800" dirty="0" smtClean="0"/>
              <a:t> </a:t>
            </a:r>
            <a:r>
              <a:rPr lang="it-IT" sz="2800" dirty="0"/>
              <a:t>a </a:t>
            </a:r>
            <a:r>
              <a:rPr lang="it-IT" sz="2800" dirty="0" err="1"/>
              <a:t>contract</a:t>
            </a:r>
            <a:r>
              <a:rPr lang="it-IT" sz="2800" dirty="0"/>
              <a:t> </a:t>
            </a:r>
            <a:r>
              <a:rPr lang="it-IT" sz="2800" dirty="0" err="1"/>
              <a:t>has</a:t>
            </a:r>
            <a:r>
              <a:rPr lang="it-IT" sz="2800" dirty="0"/>
              <a:t> </a:t>
            </a:r>
            <a:r>
              <a:rPr lang="it-IT" sz="2800" dirty="0" err="1" smtClean="0"/>
              <a:t>links</a:t>
            </a:r>
            <a:r>
              <a:rPr lang="it-IT" sz="2800" dirty="0" smtClean="0"/>
              <a:t> </a:t>
            </a:r>
            <a:r>
              <a:rPr lang="it-IT" sz="2800" dirty="0"/>
              <a:t>to more </a:t>
            </a:r>
            <a:r>
              <a:rPr lang="it-IT" sz="2800" dirty="0" err="1"/>
              <a:t>than</a:t>
            </a:r>
            <a:r>
              <a:rPr lang="it-IT" sz="2800" dirty="0"/>
              <a:t> </a:t>
            </a:r>
            <a:r>
              <a:rPr lang="it-IT" sz="2800" dirty="0" err="1"/>
              <a:t>one</a:t>
            </a:r>
            <a:r>
              <a:rPr lang="it-IT" sz="2800" dirty="0"/>
              <a:t> </a:t>
            </a:r>
            <a:r>
              <a:rPr lang="it-IT" sz="2800" dirty="0" err="1" smtClean="0"/>
              <a:t>legal</a:t>
            </a:r>
            <a:r>
              <a:rPr lang="it-IT" sz="2800" dirty="0"/>
              <a:t> </a:t>
            </a:r>
            <a:r>
              <a:rPr lang="it-IT" sz="2800" dirty="0" err="1" smtClean="0"/>
              <a:t>order</a:t>
            </a:r>
            <a:r>
              <a:rPr lang="it-IT" sz="2800" dirty="0"/>
              <a:t>, </a:t>
            </a:r>
            <a:r>
              <a:rPr lang="it-IT" sz="2800" dirty="0" err="1" smtClean="0"/>
              <a:t>courts</a:t>
            </a:r>
            <a:r>
              <a:rPr lang="it-IT" sz="2800" dirty="0" smtClean="0"/>
              <a:t> </a:t>
            </a:r>
            <a:r>
              <a:rPr lang="it-IT" sz="2800" dirty="0"/>
              <a:t>in </a:t>
            </a:r>
            <a:r>
              <a:rPr lang="it-IT" sz="2800" dirty="0" err="1"/>
              <a:t>charge</a:t>
            </a:r>
            <a:r>
              <a:rPr lang="it-IT" sz="2800" dirty="0"/>
              <a:t> of </a:t>
            </a:r>
            <a:r>
              <a:rPr lang="it-IT" sz="2800" dirty="0" err="1" smtClean="0"/>
              <a:t>resolving</a:t>
            </a:r>
            <a:r>
              <a:rPr lang="it-IT" sz="2800" dirty="0" smtClean="0"/>
              <a:t> </a:t>
            </a:r>
            <a:r>
              <a:rPr lang="it-IT" sz="2800" dirty="0"/>
              <a:t>a </a:t>
            </a:r>
            <a:r>
              <a:rPr lang="it-IT" sz="2800" dirty="0" err="1" smtClean="0"/>
              <a:t>contractual</a:t>
            </a:r>
            <a:r>
              <a:rPr lang="it-IT" sz="2800" dirty="0" smtClean="0"/>
              <a:t>  </a:t>
            </a:r>
            <a:r>
              <a:rPr lang="it-IT" sz="2800" dirty="0"/>
              <a:t>dispute </a:t>
            </a:r>
            <a:r>
              <a:rPr lang="it-IT" sz="2800" b="1" dirty="0"/>
              <a:t>must </a:t>
            </a:r>
            <a:r>
              <a:rPr lang="it-IT" sz="2800" b="1" dirty="0" err="1"/>
              <a:t>determine</a:t>
            </a:r>
            <a:r>
              <a:rPr lang="it-IT" sz="2800" b="1" dirty="0"/>
              <a:t> </a:t>
            </a:r>
            <a:r>
              <a:rPr lang="it-IT" sz="2800" b="1" dirty="0" err="1"/>
              <a:t>which</a:t>
            </a:r>
            <a:r>
              <a:rPr lang="it-IT" sz="2800" b="1" dirty="0"/>
              <a:t> </a:t>
            </a:r>
            <a:r>
              <a:rPr lang="it-IT" sz="2800" b="1" dirty="0" smtClean="0"/>
              <a:t>law </a:t>
            </a:r>
            <a:r>
              <a:rPr lang="it-IT" sz="2800" b="1" dirty="0" err="1" smtClean="0"/>
              <a:t>will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govern</a:t>
            </a:r>
            <a:r>
              <a:rPr lang="it-IT" sz="2800" b="1" dirty="0" smtClean="0"/>
              <a:t>  </a:t>
            </a:r>
            <a:r>
              <a:rPr lang="it-IT" sz="2800" b="1" dirty="0"/>
              <a:t>the </a:t>
            </a:r>
            <a:r>
              <a:rPr lang="it-IT" sz="2800" b="1" dirty="0" err="1"/>
              <a:t>contract</a:t>
            </a:r>
            <a:r>
              <a:rPr lang="it-IT" sz="2800" b="1" dirty="0"/>
              <a:t>.</a:t>
            </a:r>
            <a:endParaRPr lang="it-IT" sz="2800" b="1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76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449197"/>
            <a:ext cx="7342188" cy="2598803"/>
          </a:xfrm>
        </p:spPr>
        <p:txBody>
          <a:bodyPr/>
          <a:lstStyle/>
          <a:p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b="1" u="sng" dirty="0" err="1" smtClean="0"/>
              <a:t>Chapter</a:t>
            </a:r>
            <a:r>
              <a:rPr lang="it-IT" sz="3600" b="1" u="sng" dirty="0" smtClean="0"/>
              <a:t> II</a:t>
            </a:r>
            <a:br>
              <a:rPr lang="it-IT" sz="3600" b="1" u="sng" dirty="0" smtClean="0"/>
            </a:br>
            <a:r>
              <a:rPr lang="it-IT" sz="4000" dirty="0" smtClean="0"/>
              <a:t>DRAFTING INTERNATONAL CONTRACTS</a:t>
            </a:r>
            <a:endParaRPr lang="it-IT" sz="4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pic>
        <p:nvPicPr>
          <p:cNvPr id="5" name="Immagine 4" descr="Guide_to_International_Contract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299275"/>
            <a:ext cx="7342189" cy="24628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4086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governing</a:t>
            </a:r>
            <a:r>
              <a:rPr lang="it-IT" dirty="0" smtClean="0"/>
              <a:t> law: </a:t>
            </a:r>
            <a:r>
              <a:rPr lang="it-IT" dirty="0" err="1" smtClean="0"/>
              <a:t>introduction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ü"/>
            </a:pPr>
            <a:r>
              <a:rPr lang="it-IT" sz="2800" b="1" dirty="0" err="1" smtClean="0"/>
              <a:t>Example</a:t>
            </a:r>
            <a:r>
              <a:rPr lang="it-IT" sz="2800" b="1" dirty="0" smtClean="0"/>
              <a:t>:</a:t>
            </a:r>
          </a:p>
          <a:p>
            <a:pPr marL="0" indent="0" algn="just">
              <a:buNone/>
            </a:pPr>
            <a:r>
              <a:rPr lang="it-IT" sz="2800" b="1" dirty="0" smtClean="0"/>
              <a:t>A </a:t>
            </a:r>
            <a:r>
              <a:rPr lang="it-IT" sz="2800" b="1" dirty="0" err="1"/>
              <a:t>German</a:t>
            </a:r>
            <a:r>
              <a:rPr lang="it-IT" sz="2800" b="1" dirty="0"/>
              <a:t> company </a:t>
            </a:r>
            <a:r>
              <a:rPr lang="it-IT" sz="2800" b="1" dirty="0" err="1" smtClean="0"/>
              <a:t>concludes</a:t>
            </a:r>
            <a:r>
              <a:rPr lang="it-IT" sz="2800" b="1" dirty="0" smtClean="0"/>
              <a:t> </a:t>
            </a:r>
            <a:r>
              <a:rPr lang="it-IT" sz="2800" b="1" dirty="0"/>
              <a:t>a </a:t>
            </a:r>
            <a:r>
              <a:rPr lang="it-IT" sz="2800" b="1" dirty="0" smtClean="0"/>
              <a:t>commercial  </a:t>
            </a:r>
            <a:r>
              <a:rPr lang="it-IT" sz="2800" b="1" dirty="0" err="1"/>
              <a:t>contract</a:t>
            </a:r>
            <a:r>
              <a:rPr lang="it-IT" sz="2800" b="1" dirty="0"/>
              <a:t> with a </a:t>
            </a:r>
            <a:r>
              <a:rPr lang="it-IT" sz="2800" b="1" dirty="0" err="1" smtClean="0"/>
              <a:t>Dutch</a:t>
            </a:r>
            <a:r>
              <a:rPr lang="it-IT" sz="2800" b="1" dirty="0" smtClean="0"/>
              <a:t> </a:t>
            </a:r>
            <a:r>
              <a:rPr lang="it-IT" sz="2800" b="1" dirty="0"/>
              <a:t>company. In the </a:t>
            </a:r>
            <a:r>
              <a:rPr lang="it-IT" sz="2800" b="1" dirty="0" err="1"/>
              <a:t>event</a:t>
            </a:r>
            <a:r>
              <a:rPr lang="it-IT" sz="2800" b="1" dirty="0"/>
              <a:t> </a:t>
            </a:r>
            <a:r>
              <a:rPr lang="it-IT" sz="2800" b="1" dirty="0" smtClean="0"/>
              <a:t>of </a:t>
            </a:r>
            <a:r>
              <a:rPr lang="it-IT" sz="2800" b="1" dirty="0"/>
              <a:t>a </a:t>
            </a:r>
            <a:r>
              <a:rPr lang="it-IT" sz="2800" b="1" dirty="0" err="1" smtClean="0"/>
              <a:t>contractual</a:t>
            </a:r>
            <a:r>
              <a:rPr lang="it-IT" sz="2800" b="1" dirty="0" smtClean="0"/>
              <a:t> </a:t>
            </a:r>
            <a:r>
              <a:rPr lang="it-IT" sz="2800" b="1" dirty="0"/>
              <a:t>dispute, </a:t>
            </a:r>
            <a:r>
              <a:rPr lang="it-IT" sz="2800" b="1" dirty="0" err="1"/>
              <a:t>courts</a:t>
            </a:r>
            <a:r>
              <a:rPr lang="it-IT" sz="2800" b="1" dirty="0"/>
              <a:t> must </a:t>
            </a:r>
            <a:r>
              <a:rPr lang="it-IT" sz="2800" b="1" dirty="0" smtClean="0"/>
              <a:t>decide </a:t>
            </a:r>
            <a:r>
              <a:rPr lang="it-IT" sz="2800" b="1" dirty="0" err="1" smtClean="0"/>
              <a:t>whether</a:t>
            </a:r>
            <a:r>
              <a:rPr lang="it-IT" sz="2800" b="1" dirty="0" smtClean="0"/>
              <a:t> </a:t>
            </a:r>
            <a:r>
              <a:rPr lang="it-IT" sz="2800" b="1" dirty="0" err="1"/>
              <a:t>German</a:t>
            </a:r>
            <a:r>
              <a:rPr lang="it-IT" sz="2800" b="1" dirty="0"/>
              <a:t> or </a:t>
            </a:r>
            <a:r>
              <a:rPr lang="it-IT" sz="2800" b="1" dirty="0" err="1" smtClean="0"/>
              <a:t>Dutch</a:t>
            </a:r>
            <a:r>
              <a:rPr lang="it-IT" sz="2800" b="1" dirty="0" smtClean="0"/>
              <a:t> </a:t>
            </a:r>
            <a:r>
              <a:rPr lang="it-IT" sz="2800" b="1" dirty="0" err="1"/>
              <a:t>substantive</a:t>
            </a:r>
            <a:r>
              <a:rPr lang="it-IT" sz="2800" b="1" dirty="0"/>
              <a:t>  </a:t>
            </a:r>
            <a:r>
              <a:rPr lang="it-IT" sz="2800" b="1" dirty="0" err="1" smtClean="0"/>
              <a:t>laws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apply</a:t>
            </a:r>
            <a:r>
              <a:rPr lang="it-IT" sz="2800" b="1" dirty="0" smtClean="0"/>
              <a:t>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09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612590"/>
            <a:ext cx="7345362" cy="812428"/>
          </a:xfrm>
        </p:spPr>
        <p:txBody>
          <a:bodyPr/>
          <a:lstStyle/>
          <a:p>
            <a:r>
              <a:rPr lang="it-IT" dirty="0" smtClean="0"/>
              <a:t>ISSUE N. </a:t>
            </a:r>
            <a:r>
              <a:rPr lang="it-IT" dirty="0"/>
              <a:t>2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13" y="5197177"/>
            <a:ext cx="7345362" cy="8936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400" b="1" dirty="0" smtClean="0"/>
              <a:t>WHICH ROLE HAS THE APPLICABILE LAW?</a:t>
            </a:r>
            <a:endParaRPr lang="it-IT" sz="24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800" y="1493020"/>
            <a:ext cx="3441700" cy="3634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16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role</a:t>
            </a:r>
            <a:r>
              <a:rPr lang="it-IT" dirty="0" smtClean="0"/>
              <a:t> of </a:t>
            </a:r>
            <a:r>
              <a:rPr lang="it-IT" dirty="0" err="1" smtClean="0"/>
              <a:t>governing</a:t>
            </a:r>
            <a:r>
              <a:rPr lang="it-IT" dirty="0" smtClean="0"/>
              <a:t> law 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750320"/>
            <a:ext cx="8498203" cy="462127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charset="2"/>
              <a:buChar char="ü"/>
            </a:pPr>
            <a:endParaRPr lang="it-IT" sz="2800" b="1" dirty="0" smtClean="0"/>
          </a:p>
          <a:p>
            <a:pPr algn="just">
              <a:buFont typeface="Wingdings" charset="2"/>
              <a:buChar char="ü"/>
            </a:pPr>
            <a:r>
              <a:rPr lang="it-IT" sz="2800" b="1" dirty="0" err="1" smtClean="0"/>
              <a:t>Starting</a:t>
            </a:r>
            <a:r>
              <a:rPr lang="it-IT" sz="2800" b="1" dirty="0" smtClean="0"/>
              <a:t> </a:t>
            </a:r>
            <a:r>
              <a:rPr lang="it-IT" sz="2800" b="1" dirty="0" err="1"/>
              <a:t>point</a:t>
            </a:r>
            <a:r>
              <a:rPr lang="it-IT" sz="2800" dirty="0"/>
              <a:t>: Assume </a:t>
            </a:r>
            <a:r>
              <a:rPr lang="it-IT" sz="2800" dirty="0" err="1"/>
              <a:t>two</a:t>
            </a:r>
            <a:r>
              <a:rPr lang="it-IT" sz="2800" dirty="0"/>
              <a:t> companies, </a:t>
            </a:r>
            <a:r>
              <a:rPr lang="it-IT" sz="2800" dirty="0" err="1"/>
              <a:t>that</a:t>
            </a:r>
            <a:r>
              <a:rPr lang="it-IT" sz="2800" dirty="0"/>
              <a:t> are </a:t>
            </a:r>
            <a:r>
              <a:rPr lang="it-IT" sz="2800" dirty="0" err="1" smtClean="0"/>
              <a:t>domiciled</a:t>
            </a:r>
            <a:r>
              <a:rPr lang="it-IT" sz="2800" dirty="0" smtClean="0"/>
              <a:t> </a:t>
            </a:r>
            <a:r>
              <a:rPr lang="it-IT" sz="2800" dirty="0"/>
              <a:t>in </a:t>
            </a:r>
            <a:r>
              <a:rPr lang="it-IT" sz="2800" dirty="0" err="1"/>
              <a:t>different</a:t>
            </a:r>
            <a:r>
              <a:rPr lang="it-IT" sz="2800" dirty="0"/>
              <a:t> </a:t>
            </a:r>
            <a:r>
              <a:rPr lang="it-IT" sz="2800" dirty="0" err="1"/>
              <a:t>countries</a:t>
            </a:r>
            <a:r>
              <a:rPr lang="it-IT" sz="2800" dirty="0"/>
              <a:t>, </a:t>
            </a:r>
            <a:r>
              <a:rPr lang="it-IT" sz="2800" dirty="0" smtClean="0"/>
              <a:t>conclude </a:t>
            </a:r>
            <a:r>
              <a:rPr lang="it-IT" sz="2800" dirty="0"/>
              <a:t>an </a:t>
            </a:r>
            <a:r>
              <a:rPr lang="it-IT" sz="2800" dirty="0" err="1" smtClean="0"/>
              <a:t>international</a:t>
            </a:r>
            <a:r>
              <a:rPr lang="it-IT" sz="2800" dirty="0"/>
              <a:t>	</a:t>
            </a:r>
            <a:r>
              <a:rPr lang="it-IT" sz="2800" dirty="0" smtClean="0"/>
              <a:t>sales </a:t>
            </a:r>
            <a:r>
              <a:rPr lang="it-IT" sz="2800" dirty="0" err="1" smtClean="0"/>
              <a:t>contract</a:t>
            </a:r>
            <a:endParaRPr lang="it-IT" sz="28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250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role</a:t>
            </a:r>
            <a:r>
              <a:rPr lang="it-IT" dirty="0" smtClean="0"/>
              <a:t> of </a:t>
            </a:r>
            <a:r>
              <a:rPr lang="it-IT" dirty="0" err="1" smtClean="0"/>
              <a:t>governing</a:t>
            </a:r>
            <a:r>
              <a:rPr lang="it-IT" dirty="0" smtClean="0"/>
              <a:t> law 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750320"/>
            <a:ext cx="8498203" cy="5107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 err="1"/>
              <a:t>Typical</a:t>
            </a:r>
            <a:r>
              <a:rPr lang="it-IT" sz="2800" dirty="0"/>
              <a:t> </a:t>
            </a:r>
            <a:r>
              <a:rPr lang="it-IT" sz="2800" dirty="0" err="1"/>
              <a:t>provisions</a:t>
            </a:r>
            <a:r>
              <a:rPr lang="it-IT" sz="2800" dirty="0"/>
              <a:t> in an </a:t>
            </a:r>
            <a:r>
              <a:rPr lang="it-IT" sz="2800" dirty="0" err="1" smtClean="0"/>
              <a:t>international</a:t>
            </a:r>
            <a:r>
              <a:rPr lang="it-IT" sz="2800" dirty="0" smtClean="0"/>
              <a:t> sales </a:t>
            </a:r>
            <a:r>
              <a:rPr lang="it-IT" sz="2800" dirty="0" err="1" smtClean="0"/>
              <a:t>contract</a:t>
            </a:r>
            <a:r>
              <a:rPr lang="it-IT" sz="2800" dirty="0" smtClean="0"/>
              <a:t>:</a:t>
            </a:r>
            <a:endParaRPr lang="it-IT" sz="2800" dirty="0"/>
          </a:p>
          <a:p>
            <a:pPr algn="just"/>
            <a:r>
              <a:rPr lang="it-IT" sz="2000" dirty="0" err="1" smtClean="0"/>
              <a:t>Description</a:t>
            </a:r>
            <a:r>
              <a:rPr lang="it-IT" sz="2000" dirty="0" smtClean="0"/>
              <a:t> </a:t>
            </a:r>
            <a:r>
              <a:rPr lang="it-IT" sz="2000" dirty="0"/>
              <a:t>of the  </a:t>
            </a:r>
            <a:r>
              <a:rPr lang="it-IT" sz="2000" dirty="0" err="1"/>
              <a:t>contractual</a:t>
            </a:r>
            <a:r>
              <a:rPr lang="it-IT" sz="2000" dirty="0"/>
              <a:t> </a:t>
            </a:r>
            <a:r>
              <a:rPr lang="it-IT" sz="2000" dirty="0" err="1" smtClean="0"/>
              <a:t>goods</a:t>
            </a:r>
            <a:endParaRPr lang="it-IT" sz="2000" dirty="0" smtClean="0"/>
          </a:p>
          <a:p>
            <a:pPr algn="just"/>
            <a:r>
              <a:rPr lang="it-IT" sz="2000" dirty="0" err="1" smtClean="0"/>
              <a:t>Contract</a:t>
            </a:r>
            <a:r>
              <a:rPr lang="it-IT" sz="2000" dirty="0" smtClean="0"/>
              <a:t> </a:t>
            </a:r>
            <a:r>
              <a:rPr lang="it-IT" sz="2000" dirty="0" err="1" smtClean="0"/>
              <a:t>price</a:t>
            </a:r>
            <a:endParaRPr lang="it-IT" sz="2000" dirty="0" smtClean="0"/>
          </a:p>
          <a:p>
            <a:pPr algn="just"/>
            <a:r>
              <a:rPr lang="it-IT" sz="2000" dirty="0" smtClean="0"/>
              <a:t>Delivery </a:t>
            </a:r>
            <a:r>
              <a:rPr lang="it-IT" sz="2000" dirty="0" err="1" smtClean="0"/>
              <a:t>terms</a:t>
            </a:r>
            <a:endParaRPr lang="it-IT" sz="2000" dirty="0" smtClean="0"/>
          </a:p>
          <a:p>
            <a:pPr algn="just"/>
            <a:r>
              <a:rPr lang="it-IT" sz="2000" dirty="0" err="1" smtClean="0"/>
              <a:t>Payment</a:t>
            </a:r>
            <a:r>
              <a:rPr lang="it-IT" sz="2000" dirty="0" smtClean="0"/>
              <a:t> </a:t>
            </a:r>
            <a:r>
              <a:rPr lang="it-IT" sz="2000" dirty="0" err="1" smtClean="0"/>
              <a:t>terms</a:t>
            </a:r>
            <a:endParaRPr lang="it-IT" sz="2000" dirty="0" smtClean="0"/>
          </a:p>
          <a:p>
            <a:pPr algn="just"/>
            <a:r>
              <a:rPr lang="it-IT" sz="2000" dirty="0" err="1" smtClean="0"/>
              <a:t>Warranty</a:t>
            </a:r>
            <a:r>
              <a:rPr lang="it-IT" sz="2000" dirty="0" smtClean="0"/>
              <a:t>  </a:t>
            </a:r>
            <a:r>
              <a:rPr lang="it-IT" sz="2000" dirty="0" err="1" smtClean="0"/>
              <a:t>periods</a:t>
            </a:r>
            <a:endParaRPr lang="it-IT" sz="2000" dirty="0" smtClean="0"/>
          </a:p>
          <a:p>
            <a:pPr algn="just"/>
            <a:r>
              <a:rPr lang="it-IT" sz="2000" dirty="0" err="1" smtClean="0"/>
              <a:t>Availab</a:t>
            </a:r>
            <a:r>
              <a:rPr lang="it-IT" sz="2000" dirty="0" err="1"/>
              <a:t>l</a:t>
            </a:r>
            <a:r>
              <a:rPr lang="it-IT" sz="2000" dirty="0" err="1" smtClean="0"/>
              <a:t>e</a:t>
            </a:r>
            <a:r>
              <a:rPr lang="it-IT" sz="2000" dirty="0" smtClean="0"/>
              <a:t> </a:t>
            </a:r>
            <a:r>
              <a:rPr lang="it-IT" sz="2000" dirty="0" err="1"/>
              <a:t>remedies</a:t>
            </a:r>
            <a:r>
              <a:rPr lang="it-IT" sz="2000" dirty="0"/>
              <a:t> in case of </a:t>
            </a:r>
            <a:r>
              <a:rPr lang="it-IT" sz="2000" dirty="0" err="1" smtClean="0"/>
              <a:t>breach</a:t>
            </a:r>
            <a:endParaRPr lang="it-IT" sz="2000" dirty="0"/>
          </a:p>
          <a:p>
            <a:pPr algn="just"/>
            <a:r>
              <a:rPr lang="it-IT" sz="2000" dirty="0" err="1" smtClean="0"/>
              <a:t>Governing</a:t>
            </a:r>
            <a:r>
              <a:rPr lang="it-IT" sz="2000" dirty="0" smtClean="0"/>
              <a:t>  law </a:t>
            </a:r>
            <a:r>
              <a:rPr lang="it-IT" sz="2000" dirty="0"/>
              <a:t>of the </a:t>
            </a:r>
            <a:r>
              <a:rPr lang="it-IT" sz="2000" dirty="0" err="1"/>
              <a:t>contract</a:t>
            </a:r>
            <a:r>
              <a:rPr lang="it-IT" sz="2000" dirty="0"/>
              <a:t> (</a:t>
            </a:r>
            <a:r>
              <a:rPr lang="it-IT" sz="2000" dirty="0" err="1"/>
              <a:t>Choice</a:t>
            </a:r>
            <a:r>
              <a:rPr lang="it-IT" sz="2000" dirty="0"/>
              <a:t> of Law) /</a:t>
            </a:r>
            <a:r>
              <a:rPr lang="it-IT" sz="2000" dirty="0" err="1"/>
              <a:t>Jurisdiction</a:t>
            </a:r>
            <a:r>
              <a:rPr lang="it-IT" sz="2000" dirty="0"/>
              <a:t> Agreement </a:t>
            </a:r>
            <a:r>
              <a:rPr lang="it-IT" sz="2000" dirty="0" smtClean="0"/>
              <a:t>or </a:t>
            </a:r>
            <a:r>
              <a:rPr lang="it-IT" sz="2000" dirty="0" err="1" smtClean="0"/>
              <a:t>Arbitration</a:t>
            </a:r>
            <a:r>
              <a:rPr lang="it-IT" sz="2000" dirty="0" smtClean="0"/>
              <a:t> </a:t>
            </a:r>
            <a:r>
              <a:rPr lang="it-IT" sz="2000" dirty="0"/>
              <a:t>Agreement</a:t>
            </a:r>
          </a:p>
          <a:p>
            <a:pPr algn="just">
              <a:buFont typeface="Wingdings" charset="2"/>
              <a:buChar char="ü"/>
            </a:pPr>
            <a:endParaRPr lang="it-IT" sz="28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33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role</a:t>
            </a:r>
            <a:r>
              <a:rPr lang="it-IT" dirty="0" smtClean="0"/>
              <a:t> of </a:t>
            </a:r>
            <a:r>
              <a:rPr lang="it-IT" dirty="0" err="1" smtClean="0"/>
              <a:t>governing</a:t>
            </a:r>
            <a:r>
              <a:rPr lang="it-IT" dirty="0" smtClean="0"/>
              <a:t> law 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750320"/>
            <a:ext cx="8498203" cy="462127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endParaRPr lang="it-IT" sz="2800" dirty="0" smtClean="0"/>
          </a:p>
          <a:p>
            <a:pPr marL="0" indent="0" algn="ctr">
              <a:buNone/>
            </a:pPr>
            <a:r>
              <a:rPr lang="it-IT" sz="3200" b="1" dirty="0" err="1" smtClean="0"/>
              <a:t>What</a:t>
            </a:r>
            <a:r>
              <a:rPr lang="it-IT" sz="3200" b="1" dirty="0" smtClean="0"/>
              <a:t>  </a:t>
            </a:r>
            <a:r>
              <a:rPr lang="it-IT" sz="3200" b="1" dirty="0" err="1"/>
              <a:t>is</a:t>
            </a:r>
            <a:r>
              <a:rPr lang="it-IT" sz="3200" b="1" dirty="0"/>
              <a:t> </a:t>
            </a:r>
            <a:r>
              <a:rPr lang="it-IT" sz="3200" b="1" dirty="0" err="1"/>
              <a:t>left</a:t>
            </a:r>
            <a:r>
              <a:rPr lang="it-IT" sz="3200" b="1" dirty="0"/>
              <a:t> for the  </a:t>
            </a:r>
            <a:r>
              <a:rPr lang="it-IT" sz="3200" b="1" dirty="0" err="1"/>
              <a:t>governing</a:t>
            </a:r>
            <a:r>
              <a:rPr lang="it-IT" sz="3200" b="1" dirty="0"/>
              <a:t> law once </a:t>
            </a:r>
            <a:r>
              <a:rPr lang="it-IT" sz="3200" b="1" dirty="0" smtClean="0"/>
              <a:t>the </a:t>
            </a:r>
            <a:r>
              <a:rPr lang="it-IT" sz="3200" b="1" dirty="0" err="1" smtClean="0"/>
              <a:t>contract</a:t>
            </a:r>
            <a:r>
              <a:rPr lang="it-IT" sz="3200" b="1" dirty="0" smtClean="0"/>
              <a:t> </a:t>
            </a:r>
            <a:r>
              <a:rPr lang="it-IT" sz="3200" b="1" dirty="0" err="1"/>
              <a:t>is</a:t>
            </a:r>
            <a:r>
              <a:rPr lang="it-IT" sz="3200" b="1" dirty="0"/>
              <a:t> </a:t>
            </a:r>
            <a:r>
              <a:rPr lang="it-IT" sz="3200" b="1" dirty="0" err="1" smtClean="0"/>
              <a:t>concluded</a:t>
            </a:r>
            <a:r>
              <a:rPr lang="it-IT" sz="3200" b="1" dirty="0" smtClean="0"/>
              <a:t>?</a:t>
            </a:r>
            <a:endParaRPr lang="it-IT" sz="3200" b="1" dirty="0"/>
          </a:p>
          <a:p>
            <a:pPr marL="0" indent="0" algn="ctr">
              <a:buNone/>
            </a:pPr>
            <a:endParaRPr lang="it-IT" sz="28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3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roles</a:t>
            </a:r>
            <a:r>
              <a:rPr lang="it-IT" dirty="0" smtClean="0"/>
              <a:t> of </a:t>
            </a:r>
            <a:r>
              <a:rPr lang="it-IT" dirty="0" err="1" smtClean="0"/>
              <a:t>governing</a:t>
            </a:r>
            <a:r>
              <a:rPr lang="it-IT" dirty="0" smtClean="0"/>
              <a:t> law: </a:t>
            </a:r>
            <a:br>
              <a:rPr lang="it-IT" dirty="0" smtClean="0"/>
            </a:br>
            <a:r>
              <a:rPr lang="it-IT" dirty="0" smtClean="0"/>
              <a:t>a) gap filler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750320"/>
            <a:ext cx="8498203" cy="5107680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ü"/>
            </a:pPr>
            <a:r>
              <a:rPr lang="it-IT" sz="2800" dirty="0"/>
              <a:t>The </a:t>
            </a:r>
            <a:r>
              <a:rPr lang="it-IT" sz="2800" dirty="0" err="1"/>
              <a:t>governing</a:t>
            </a:r>
            <a:r>
              <a:rPr lang="it-IT" sz="2800" dirty="0"/>
              <a:t> law </a:t>
            </a:r>
            <a:r>
              <a:rPr lang="it-IT" sz="2800" dirty="0" err="1"/>
              <a:t>operates</a:t>
            </a:r>
            <a:r>
              <a:rPr lang="it-IT" sz="2800" dirty="0"/>
              <a:t> </a:t>
            </a:r>
            <a:r>
              <a:rPr lang="it-IT" sz="2800" dirty="0" err="1"/>
              <a:t>as</a:t>
            </a:r>
            <a:r>
              <a:rPr lang="it-IT" sz="2800" dirty="0"/>
              <a:t> a </a:t>
            </a:r>
            <a:r>
              <a:rPr lang="it-IT" sz="2800" b="1" dirty="0" smtClean="0"/>
              <a:t>“gap filler”</a:t>
            </a:r>
            <a:r>
              <a:rPr lang="it-IT" sz="2800" dirty="0" smtClean="0"/>
              <a:t>: </a:t>
            </a:r>
            <a:r>
              <a:rPr lang="it-IT" sz="2800" dirty="0" err="1" smtClean="0"/>
              <a:t>legal</a:t>
            </a:r>
            <a:r>
              <a:rPr lang="it-IT" sz="2800" dirty="0" smtClean="0"/>
              <a:t>  </a:t>
            </a:r>
            <a:r>
              <a:rPr lang="it-IT" sz="2800" dirty="0" err="1"/>
              <a:t>issues</a:t>
            </a:r>
            <a:r>
              <a:rPr lang="it-IT" sz="2800" dirty="0"/>
              <a:t> </a:t>
            </a:r>
            <a:r>
              <a:rPr lang="it-IT" sz="2800" dirty="0" err="1"/>
              <a:t>arising</a:t>
            </a:r>
            <a:r>
              <a:rPr lang="it-IT" sz="2800" dirty="0"/>
              <a:t> out of a </a:t>
            </a:r>
            <a:r>
              <a:rPr lang="it-IT" sz="2800" dirty="0" err="1" smtClean="0"/>
              <a:t>contractual</a:t>
            </a:r>
            <a:r>
              <a:rPr lang="it-IT" sz="2800" dirty="0" smtClean="0"/>
              <a:t> </a:t>
            </a:r>
            <a:r>
              <a:rPr lang="it-IT" sz="2800" dirty="0" err="1" smtClean="0"/>
              <a:t>relationship</a:t>
            </a:r>
            <a:r>
              <a:rPr lang="it-IT" sz="2800" dirty="0" smtClean="0"/>
              <a:t> </a:t>
            </a:r>
            <a:r>
              <a:rPr lang="it-IT" sz="2800" dirty="0" err="1"/>
              <a:t>that</a:t>
            </a:r>
            <a:r>
              <a:rPr lang="it-IT" sz="2800" dirty="0"/>
              <a:t> are </a:t>
            </a:r>
            <a:r>
              <a:rPr lang="it-IT" sz="2800" dirty="0" err="1"/>
              <a:t>not</a:t>
            </a:r>
            <a:r>
              <a:rPr lang="it-IT" sz="2800" dirty="0"/>
              <a:t> </a:t>
            </a:r>
            <a:r>
              <a:rPr lang="it-IT" sz="2800" dirty="0" err="1"/>
              <a:t>addressed</a:t>
            </a:r>
            <a:r>
              <a:rPr lang="it-IT" sz="2800" dirty="0"/>
              <a:t> by the </a:t>
            </a:r>
            <a:r>
              <a:rPr lang="it-IT" sz="2800" dirty="0" err="1"/>
              <a:t>contract</a:t>
            </a:r>
            <a:r>
              <a:rPr lang="it-IT" sz="2800" dirty="0"/>
              <a:t> must be </a:t>
            </a:r>
            <a:r>
              <a:rPr lang="it-IT" sz="2800" dirty="0" err="1" smtClean="0"/>
              <a:t>resolved</a:t>
            </a:r>
            <a:r>
              <a:rPr lang="it-IT" sz="2800" dirty="0" smtClean="0"/>
              <a:t> </a:t>
            </a:r>
            <a:r>
              <a:rPr lang="it-IT" sz="2800" dirty="0"/>
              <a:t>by the </a:t>
            </a:r>
            <a:r>
              <a:rPr lang="it-IT" sz="2800" dirty="0" err="1"/>
              <a:t>governing</a:t>
            </a:r>
            <a:r>
              <a:rPr lang="it-IT" sz="2800" dirty="0"/>
              <a:t>  </a:t>
            </a:r>
            <a:r>
              <a:rPr lang="it-IT" sz="2800" dirty="0" smtClean="0"/>
              <a:t>law</a:t>
            </a:r>
          </a:p>
          <a:p>
            <a:pPr algn="just">
              <a:buFont typeface="Wingdings" charset="2"/>
              <a:buChar char="ü"/>
            </a:pPr>
            <a:r>
              <a:rPr lang="it-IT" sz="2800" dirty="0" err="1"/>
              <a:t>As</a:t>
            </a:r>
            <a:r>
              <a:rPr lang="it-IT" sz="2800" dirty="0"/>
              <a:t> a </a:t>
            </a:r>
            <a:r>
              <a:rPr lang="it-IT" sz="2800" dirty="0" err="1"/>
              <a:t>consequence</a:t>
            </a:r>
            <a:r>
              <a:rPr lang="it-IT" sz="2800" dirty="0"/>
              <a:t>, the </a:t>
            </a:r>
            <a:r>
              <a:rPr lang="it-IT" sz="2800" dirty="0" err="1"/>
              <a:t>governing</a:t>
            </a:r>
            <a:r>
              <a:rPr lang="it-IT" sz="2800" dirty="0"/>
              <a:t>  </a:t>
            </a:r>
            <a:r>
              <a:rPr lang="it-IT" sz="2800" dirty="0" smtClean="0"/>
              <a:t>law </a:t>
            </a:r>
            <a:r>
              <a:rPr lang="it-IT" sz="2800" dirty="0" err="1"/>
              <a:t>becomes</a:t>
            </a:r>
            <a:r>
              <a:rPr lang="it-IT" sz="2800" dirty="0"/>
              <a:t> </a:t>
            </a:r>
            <a:r>
              <a:rPr lang="it-IT" sz="2800" b="1" dirty="0" err="1" smtClean="0"/>
              <a:t>less</a:t>
            </a:r>
            <a:r>
              <a:rPr lang="it-IT" sz="2800" b="1" dirty="0" smtClean="0"/>
              <a:t> </a:t>
            </a:r>
            <a:r>
              <a:rPr lang="it-IT" sz="2800" b="1" dirty="0" err="1"/>
              <a:t>important</a:t>
            </a:r>
            <a:r>
              <a:rPr lang="it-IT" sz="2800" dirty="0"/>
              <a:t> once the parties </a:t>
            </a:r>
            <a:r>
              <a:rPr lang="it-IT" sz="2800" dirty="0" err="1"/>
              <a:t>have</a:t>
            </a:r>
            <a:r>
              <a:rPr lang="it-IT" sz="2800" dirty="0"/>
              <a:t>  </a:t>
            </a:r>
            <a:r>
              <a:rPr lang="it-IT" sz="2800" dirty="0" err="1" smtClean="0"/>
              <a:t>extensively</a:t>
            </a:r>
            <a:r>
              <a:rPr lang="it-IT" sz="2800" dirty="0" smtClean="0"/>
              <a:t> </a:t>
            </a:r>
            <a:r>
              <a:rPr lang="it-IT" sz="2800" dirty="0" err="1" smtClean="0"/>
              <a:t>dealt</a:t>
            </a:r>
            <a:r>
              <a:rPr lang="it-IT" sz="2800" dirty="0" smtClean="0"/>
              <a:t> </a:t>
            </a:r>
            <a:r>
              <a:rPr lang="it-IT" sz="2800" dirty="0"/>
              <a:t>with </a:t>
            </a:r>
            <a:r>
              <a:rPr lang="it-IT" sz="2800" dirty="0" err="1"/>
              <a:t>duties</a:t>
            </a:r>
            <a:r>
              <a:rPr lang="it-IT" sz="2800" dirty="0"/>
              <a:t>, </a:t>
            </a:r>
            <a:r>
              <a:rPr lang="it-IT" sz="2800" dirty="0" err="1"/>
              <a:t>rights</a:t>
            </a:r>
            <a:r>
              <a:rPr lang="it-IT" sz="2800" dirty="0"/>
              <a:t> and </a:t>
            </a:r>
            <a:r>
              <a:rPr lang="it-IT" sz="2800" dirty="0" err="1" smtClean="0"/>
              <a:t>possible</a:t>
            </a:r>
            <a:r>
              <a:rPr lang="it-IT" sz="2800" dirty="0" smtClean="0"/>
              <a:t> </a:t>
            </a:r>
            <a:r>
              <a:rPr lang="it-IT" sz="2800" dirty="0" err="1" smtClean="0"/>
              <a:t>legal</a:t>
            </a:r>
            <a:r>
              <a:rPr lang="it-IT" sz="2800" dirty="0" smtClean="0"/>
              <a:t> </a:t>
            </a:r>
            <a:r>
              <a:rPr lang="it-IT" sz="2800" dirty="0" err="1"/>
              <a:t>consequences</a:t>
            </a:r>
            <a:r>
              <a:rPr lang="it-IT" sz="2800" dirty="0"/>
              <a:t> in case of </a:t>
            </a:r>
            <a:r>
              <a:rPr lang="it-IT" sz="2800" dirty="0" err="1"/>
              <a:t>any</a:t>
            </a:r>
            <a:r>
              <a:rPr lang="it-IT" sz="2800" dirty="0"/>
              <a:t> </a:t>
            </a:r>
            <a:r>
              <a:rPr lang="it-IT" sz="2800" dirty="0" err="1"/>
              <a:t>breach</a:t>
            </a:r>
            <a:r>
              <a:rPr lang="it-IT" sz="2800" dirty="0" smtClean="0"/>
              <a:t>.</a:t>
            </a:r>
          </a:p>
          <a:p>
            <a:pPr algn="just">
              <a:buFont typeface="Wingdings" charset="2"/>
              <a:buChar char="ü"/>
            </a:pPr>
            <a:r>
              <a:rPr lang="it-IT" sz="2800" dirty="0" smtClean="0"/>
              <a:t>The more the </a:t>
            </a:r>
            <a:r>
              <a:rPr lang="it-IT" sz="2800" dirty="0" err="1" smtClean="0"/>
              <a:t>contract</a:t>
            </a:r>
            <a:r>
              <a:rPr lang="it-IT" sz="2800" dirty="0" smtClean="0"/>
              <a:t> </a:t>
            </a:r>
            <a:r>
              <a:rPr lang="it-IT" sz="2800" dirty="0" err="1" smtClean="0"/>
              <a:t>is</a:t>
            </a:r>
            <a:r>
              <a:rPr lang="it-IT" sz="2800" dirty="0" smtClean="0"/>
              <a:t> complete, the </a:t>
            </a:r>
            <a:r>
              <a:rPr lang="it-IT" sz="2800" dirty="0" err="1" smtClean="0"/>
              <a:t>less</a:t>
            </a:r>
            <a:r>
              <a:rPr lang="it-IT" sz="2800" dirty="0" smtClean="0"/>
              <a:t> </a:t>
            </a:r>
            <a:r>
              <a:rPr lang="it-IT" sz="2800" dirty="0" err="1" smtClean="0"/>
              <a:t>governing</a:t>
            </a:r>
            <a:r>
              <a:rPr lang="it-IT" sz="2800" dirty="0" smtClean="0"/>
              <a:t> law </a:t>
            </a:r>
            <a:r>
              <a:rPr lang="it-IT" sz="2800" dirty="0" err="1" smtClean="0"/>
              <a:t>is</a:t>
            </a:r>
            <a:r>
              <a:rPr lang="it-IT" sz="2800" dirty="0" smtClean="0"/>
              <a:t> </a:t>
            </a:r>
            <a:r>
              <a:rPr lang="it-IT" sz="2800" dirty="0" err="1" smtClean="0"/>
              <a:t>important</a:t>
            </a:r>
            <a:endParaRPr lang="it-IT" sz="28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87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 smtClean="0"/>
              <a:t>role</a:t>
            </a:r>
            <a:r>
              <a:rPr lang="it-IT" dirty="0" smtClean="0"/>
              <a:t> </a:t>
            </a:r>
            <a:r>
              <a:rPr lang="it-IT" dirty="0"/>
              <a:t>of </a:t>
            </a:r>
            <a:r>
              <a:rPr lang="it-IT" dirty="0" err="1"/>
              <a:t>governing</a:t>
            </a:r>
            <a:r>
              <a:rPr lang="it-IT" dirty="0"/>
              <a:t> law: </a:t>
            </a:r>
            <a:br>
              <a:rPr lang="it-IT" dirty="0"/>
            </a:br>
            <a:r>
              <a:rPr lang="it-IT" dirty="0" smtClean="0"/>
              <a:t>“gap filler”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750320"/>
            <a:ext cx="8498203" cy="5107680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ü"/>
            </a:pPr>
            <a:r>
              <a:rPr lang="it-IT" sz="2800" dirty="0" err="1" smtClean="0"/>
              <a:t>Governing</a:t>
            </a:r>
            <a:r>
              <a:rPr lang="it-IT" sz="2800" dirty="0" smtClean="0"/>
              <a:t> law </a:t>
            </a:r>
            <a:r>
              <a:rPr lang="it-IT" sz="2800" dirty="0" err="1" smtClean="0"/>
              <a:t>will</a:t>
            </a:r>
            <a:r>
              <a:rPr lang="it-IT" sz="2800" dirty="0" smtClean="0"/>
              <a:t>, in </a:t>
            </a:r>
            <a:r>
              <a:rPr lang="it-IT" sz="2800" dirty="0"/>
              <a:t>the </a:t>
            </a:r>
            <a:r>
              <a:rPr lang="it-IT" sz="2800" dirty="0" err="1"/>
              <a:t>absence</a:t>
            </a:r>
            <a:r>
              <a:rPr lang="it-IT" sz="2800" dirty="0"/>
              <a:t> of </a:t>
            </a:r>
            <a:r>
              <a:rPr lang="it-IT" sz="2800" dirty="0" err="1" smtClean="0"/>
              <a:t>contractual</a:t>
            </a:r>
            <a:r>
              <a:rPr lang="it-IT" sz="2800" dirty="0" smtClean="0"/>
              <a:t> </a:t>
            </a:r>
            <a:r>
              <a:rPr lang="it-IT" sz="2800" dirty="0" err="1" smtClean="0"/>
              <a:t>provisions</a:t>
            </a:r>
            <a:r>
              <a:rPr lang="it-IT" sz="2800" dirty="0" smtClean="0"/>
              <a:t>, </a:t>
            </a:r>
            <a:r>
              <a:rPr lang="it-IT" sz="2800" dirty="0" err="1" smtClean="0"/>
              <a:t>determine</a:t>
            </a:r>
            <a:r>
              <a:rPr lang="it-IT" sz="2800" dirty="0" smtClean="0"/>
              <a:t>:</a:t>
            </a:r>
          </a:p>
          <a:p>
            <a:pPr lvl="1" algn="just">
              <a:buFont typeface="Wingdings" charset="2"/>
              <a:buChar char="ü"/>
            </a:pPr>
            <a:r>
              <a:rPr lang="it-IT" sz="2600" dirty="0" smtClean="0"/>
              <a:t>the </a:t>
            </a:r>
            <a:r>
              <a:rPr lang="it-IT" sz="2600" dirty="0"/>
              <a:t>scope of </a:t>
            </a:r>
            <a:r>
              <a:rPr lang="it-IT" sz="2600" dirty="0" err="1" smtClean="0"/>
              <a:t>contractual</a:t>
            </a:r>
            <a:r>
              <a:rPr lang="it-IT" sz="2600" dirty="0" smtClean="0"/>
              <a:t> </a:t>
            </a:r>
            <a:r>
              <a:rPr lang="it-IT" sz="2600" dirty="0" err="1" smtClean="0"/>
              <a:t>obligations</a:t>
            </a:r>
            <a:endParaRPr lang="it-IT" sz="2600" dirty="0" smtClean="0"/>
          </a:p>
          <a:p>
            <a:pPr lvl="1" algn="just">
              <a:buFont typeface="Wingdings" charset="2"/>
              <a:buChar char="ü"/>
            </a:pPr>
            <a:r>
              <a:rPr lang="it-IT" sz="2800" dirty="0" smtClean="0"/>
              <a:t>the </a:t>
            </a:r>
            <a:r>
              <a:rPr lang="it-IT" sz="2800" dirty="0" err="1" smtClean="0"/>
              <a:t>applicab</a:t>
            </a:r>
            <a:r>
              <a:rPr lang="it-IT" sz="2800" dirty="0" err="1"/>
              <a:t>l</a:t>
            </a:r>
            <a:r>
              <a:rPr lang="it-IT" sz="2800" dirty="0" err="1" smtClean="0"/>
              <a:t>e</a:t>
            </a:r>
            <a:r>
              <a:rPr lang="it-IT" sz="2800" dirty="0" smtClean="0"/>
              <a:t> </a:t>
            </a:r>
            <a:r>
              <a:rPr lang="it-IT" sz="2800" dirty="0" err="1"/>
              <a:t>remedies</a:t>
            </a:r>
            <a:r>
              <a:rPr lang="it-IT" sz="2800" dirty="0"/>
              <a:t> in case of a </a:t>
            </a:r>
            <a:r>
              <a:rPr lang="it-IT" sz="2800" dirty="0" err="1"/>
              <a:t>contract</a:t>
            </a:r>
            <a:r>
              <a:rPr lang="it-IT" sz="2800" dirty="0"/>
              <a:t> </a:t>
            </a:r>
            <a:r>
              <a:rPr lang="it-IT" sz="2800" dirty="0" err="1" smtClean="0"/>
              <a:t>breach</a:t>
            </a:r>
            <a:r>
              <a:rPr lang="it-IT" sz="2800" dirty="0" smtClean="0"/>
              <a:t> (</a:t>
            </a:r>
            <a:r>
              <a:rPr lang="it-IT" sz="2800" dirty="0"/>
              <a:t>and </a:t>
            </a:r>
            <a:r>
              <a:rPr lang="it-IT" sz="2800" dirty="0" err="1"/>
              <a:t>their</a:t>
            </a:r>
            <a:r>
              <a:rPr lang="it-IT" sz="2800" dirty="0"/>
              <a:t> </a:t>
            </a:r>
            <a:r>
              <a:rPr lang="it-IT" sz="2800" dirty="0" err="1"/>
              <a:t>preconditions</a:t>
            </a:r>
            <a:r>
              <a:rPr lang="it-IT" sz="2800" dirty="0" smtClean="0"/>
              <a:t>)</a:t>
            </a:r>
          </a:p>
          <a:p>
            <a:pPr lvl="1" algn="just">
              <a:buFont typeface="Wingdings" charset="2"/>
              <a:buChar char="ü"/>
            </a:pPr>
            <a:r>
              <a:rPr lang="it-IT" sz="2800" dirty="0" smtClean="0"/>
              <a:t>the </a:t>
            </a:r>
            <a:r>
              <a:rPr lang="it-IT" sz="2800" dirty="0" err="1" smtClean="0"/>
              <a:t>extent</a:t>
            </a:r>
            <a:r>
              <a:rPr lang="it-IT" sz="2800" dirty="0" smtClean="0"/>
              <a:t> and </a:t>
            </a:r>
            <a:r>
              <a:rPr lang="it-IT" sz="2800" dirty="0" err="1"/>
              <a:t>duration</a:t>
            </a:r>
            <a:r>
              <a:rPr lang="it-IT" sz="2800" dirty="0"/>
              <a:t> </a:t>
            </a:r>
            <a:r>
              <a:rPr lang="it-IT" sz="2800" dirty="0" smtClean="0"/>
              <a:t>of </a:t>
            </a:r>
            <a:r>
              <a:rPr lang="it-IT" sz="2800" dirty="0" err="1" smtClean="0"/>
              <a:t>liabi</a:t>
            </a:r>
            <a:r>
              <a:rPr lang="it-IT" sz="2800" dirty="0" err="1"/>
              <a:t>l</a:t>
            </a:r>
            <a:r>
              <a:rPr lang="it-IT" sz="2800" dirty="0" err="1" smtClean="0"/>
              <a:t>ity</a:t>
            </a:r>
            <a:r>
              <a:rPr lang="it-IT" sz="2800" dirty="0" smtClean="0"/>
              <a:t> </a:t>
            </a:r>
            <a:r>
              <a:rPr lang="it-IT" sz="2800" dirty="0"/>
              <a:t>of the parties in case of </a:t>
            </a:r>
            <a:r>
              <a:rPr lang="it-IT" sz="2800" dirty="0" err="1"/>
              <a:t>breach</a:t>
            </a:r>
            <a:r>
              <a:rPr lang="it-IT" sz="2800" dirty="0" smtClean="0"/>
              <a:t>.</a:t>
            </a:r>
            <a:endParaRPr lang="it-IT" sz="2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16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07245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roles</a:t>
            </a:r>
            <a:r>
              <a:rPr lang="it-IT" dirty="0"/>
              <a:t> of </a:t>
            </a:r>
            <a:r>
              <a:rPr lang="it-IT" dirty="0" err="1"/>
              <a:t>governing</a:t>
            </a:r>
            <a:r>
              <a:rPr lang="it-IT" dirty="0"/>
              <a:t> law: </a:t>
            </a:r>
            <a:br>
              <a:rPr lang="it-IT" dirty="0"/>
            </a:br>
            <a:r>
              <a:rPr lang="it-IT" dirty="0"/>
              <a:t>a) gap </a:t>
            </a:r>
            <a:r>
              <a:rPr lang="it-IT" dirty="0" smtClean="0"/>
              <a:t>filler. Case </a:t>
            </a:r>
            <a:r>
              <a:rPr lang="it-IT" dirty="0" err="1" smtClean="0"/>
              <a:t>Study</a:t>
            </a:r>
            <a:r>
              <a:rPr lang="it-IT" dirty="0" smtClean="0"/>
              <a:t> 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548955"/>
            <a:ext cx="8498203" cy="530904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smtClean="0"/>
              <a:t>English </a:t>
            </a:r>
            <a:r>
              <a:rPr lang="it-IT" dirty="0"/>
              <a:t>company E </a:t>
            </a:r>
            <a:r>
              <a:rPr lang="it-IT" dirty="0" err="1"/>
              <a:t>orders</a:t>
            </a:r>
            <a:r>
              <a:rPr lang="it-IT" dirty="0"/>
              <a:t> </a:t>
            </a:r>
            <a:r>
              <a:rPr lang="it-IT" dirty="0" err="1"/>
              <a:t>certain</a:t>
            </a:r>
            <a:r>
              <a:rPr lang="it-IT" dirty="0"/>
              <a:t> production </a:t>
            </a:r>
            <a:r>
              <a:rPr lang="it-IT" dirty="0" err="1"/>
              <a:t>machinery</a:t>
            </a:r>
            <a:r>
              <a:rPr lang="it-IT" dirty="0"/>
              <a:t> from the </a:t>
            </a:r>
            <a:r>
              <a:rPr lang="it-IT" dirty="0" err="1"/>
              <a:t>German</a:t>
            </a:r>
            <a:r>
              <a:rPr lang="it-IT" dirty="0"/>
              <a:t> manufacturing company D. The </a:t>
            </a:r>
            <a:r>
              <a:rPr lang="it-IT" dirty="0" err="1"/>
              <a:t>order</a:t>
            </a:r>
            <a:r>
              <a:rPr lang="it-IT" dirty="0"/>
              <a:t> </a:t>
            </a:r>
            <a:r>
              <a:rPr lang="it-IT" dirty="0" err="1"/>
              <a:t>submitted</a:t>
            </a:r>
            <a:r>
              <a:rPr lang="it-IT" dirty="0"/>
              <a:t> to </a:t>
            </a:r>
            <a:r>
              <a:rPr lang="it-IT" dirty="0" smtClean="0"/>
              <a:t>D </a:t>
            </a:r>
            <a:r>
              <a:rPr lang="it-IT" dirty="0" err="1"/>
              <a:t>indicates</a:t>
            </a:r>
            <a:r>
              <a:rPr lang="it-IT" dirty="0"/>
              <a:t> the </a:t>
            </a:r>
            <a:r>
              <a:rPr lang="it-IT" dirty="0" err="1"/>
              <a:t>type</a:t>
            </a:r>
            <a:r>
              <a:rPr lang="it-IT" dirty="0"/>
              <a:t> of the </a:t>
            </a:r>
            <a:r>
              <a:rPr lang="it-IT" dirty="0" err="1"/>
              <a:t>equipment</a:t>
            </a:r>
            <a:r>
              <a:rPr lang="it-IT" dirty="0"/>
              <a:t>, the </a:t>
            </a:r>
            <a:r>
              <a:rPr lang="it-IT" dirty="0" err="1"/>
              <a:t>contract</a:t>
            </a:r>
            <a:r>
              <a:rPr lang="it-IT" dirty="0"/>
              <a:t> </a:t>
            </a:r>
            <a:r>
              <a:rPr lang="it-IT" dirty="0" err="1"/>
              <a:t>price</a:t>
            </a:r>
            <a:r>
              <a:rPr lang="it-IT" dirty="0"/>
              <a:t>, </a:t>
            </a:r>
            <a:r>
              <a:rPr lang="it-IT" dirty="0" smtClean="0"/>
              <a:t>the </a:t>
            </a:r>
            <a:r>
              <a:rPr lang="it-IT" dirty="0" err="1" smtClean="0"/>
              <a:t>requested</a:t>
            </a:r>
            <a:r>
              <a:rPr lang="it-IT" dirty="0" smtClean="0"/>
              <a:t> delivery </a:t>
            </a:r>
            <a:r>
              <a:rPr lang="it-IT" dirty="0" err="1"/>
              <a:t>dates</a:t>
            </a:r>
            <a:r>
              <a:rPr lang="it-IT" dirty="0"/>
              <a:t> and </a:t>
            </a:r>
            <a:r>
              <a:rPr lang="it-IT" dirty="0" err="1"/>
              <a:t>contains</a:t>
            </a:r>
            <a:r>
              <a:rPr lang="it-IT" dirty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</a:t>
            </a:r>
            <a:r>
              <a:rPr lang="it-IT" dirty="0"/>
              <a:t>a </a:t>
            </a:r>
            <a:r>
              <a:rPr lang="it-IT" dirty="0" err="1"/>
              <a:t>choice</a:t>
            </a:r>
            <a:r>
              <a:rPr lang="it-IT" dirty="0"/>
              <a:t> of  </a:t>
            </a:r>
            <a:r>
              <a:rPr lang="it-IT" dirty="0" smtClean="0"/>
              <a:t>law </a:t>
            </a:r>
            <a:r>
              <a:rPr lang="it-IT" dirty="0" err="1"/>
              <a:t>provision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 smtClean="0"/>
              <a:t>follows</a:t>
            </a:r>
            <a:r>
              <a:rPr lang="it-IT" dirty="0" smtClean="0"/>
              <a:t>: “</a:t>
            </a:r>
            <a:r>
              <a:rPr lang="it-IT" i="1" dirty="0" err="1" smtClean="0"/>
              <a:t>This</a:t>
            </a:r>
            <a:r>
              <a:rPr lang="it-IT" i="1" dirty="0" smtClean="0"/>
              <a:t> </a:t>
            </a:r>
            <a:r>
              <a:rPr lang="it-IT" i="1" dirty="0" err="1"/>
              <a:t>order</a:t>
            </a:r>
            <a:r>
              <a:rPr lang="it-IT" i="1" dirty="0"/>
              <a:t> and the sales </a:t>
            </a:r>
            <a:r>
              <a:rPr lang="it-IT" i="1" dirty="0" err="1"/>
              <a:t>contract</a:t>
            </a:r>
            <a:r>
              <a:rPr lang="it-IT" i="1" dirty="0"/>
              <a:t> </a:t>
            </a:r>
            <a:r>
              <a:rPr lang="it-IT" i="1" dirty="0" err="1"/>
              <a:t>concluded</a:t>
            </a:r>
            <a:r>
              <a:rPr lang="it-IT" i="1" dirty="0"/>
              <a:t> </a:t>
            </a:r>
            <a:r>
              <a:rPr lang="it-IT" i="1" dirty="0" err="1"/>
              <a:t>hereunder</a:t>
            </a:r>
            <a:r>
              <a:rPr lang="it-IT" i="1" dirty="0"/>
              <a:t> </a:t>
            </a:r>
            <a:r>
              <a:rPr lang="it-IT" i="1" dirty="0" err="1"/>
              <a:t>shall</a:t>
            </a:r>
            <a:r>
              <a:rPr lang="it-IT" i="1" dirty="0"/>
              <a:t> be </a:t>
            </a:r>
            <a:r>
              <a:rPr lang="it-IT" i="1" dirty="0" err="1"/>
              <a:t>governed</a:t>
            </a:r>
            <a:r>
              <a:rPr lang="it-IT" i="1" dirty="0"/>
              <a:t> by English law</a:t>
            </a:r>
            <a:r>
              <a:rPr lang="it-IT" dirty="0"/>
              <a:t>"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r>
              <a:rPr lang="it-IT" dirty="0" smtClean="0"/>
              <a:t>D </a:t>
            </a:r>
            <a:r>
              <a:rPr lang="it-IT" dirty="0" err="1" smtClean="0"/>
              <a:t>confirms</a:t>
            </a:r>
            <a:r>
              <a:rPr lang="it-IT" dirty="0" smtClean="0"/>
              <a:t> </a:t>
            </a:r>
            <a:r>
              <a:rPr lang="it-IT" dirty="0"/>
              <a:t>the </a:t>
            </a:r>
            <a:r>
              <a:rPr lang="it-IT" dirty="0" err="1"/>
              <a:t>order</a:t>
            </a:r>
            <a:r>
              <a:rPr lang="it-IT" dirty="0"/>
              <a:t> </a:t>
            </a:r>
            <a:r>
              <a:rPr lang="it-IT" dirty="0" err="1"/>
              <a:t>towards</a:t>
            </a:r>
            <a:r>
              <a:rPr lang="it-IT" dirty="0"/>
              <a:t> E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reservation</a:t>
            </a:r>
            <a:r>
              <a:rPr lang="it-IT" dirty="0"/>
              <a:t>. </a:t>
            </a:r>
            <a:r>
              <a:rPr lang="it-IT" dirty="0" err="1"/>
              <a:t>However</a:t>
            </a:r>
            <a:r>
              <a:rPr lang="it-IT" dirty="0"/>
              <a:t>, due to </a:t>
            </a:r>
            <a:r>
              <a:rPr lang="it-IT" dirty="0" err="1" smtClean="0"/>
              <a:t>problems</a:t>
            </a:r>
            <a:r>
              <a:rPr lang="it-IT" dirty="0" smtClean="0"/>
              <a:t> </a:t>
            </a:r>
            <a:r>
              <a:rPr lang="it-IT" dirty="0"/>
              <a:t>with the </a:t>
            </a:r>
            <a:r>
              <a:rPr lang="it-IT" dirty="0" err="1"/>
              <a:t>sourcing</a:t>
            </a:r>
            <a:r>
              <a:rPr lang="it-IT" dirty="0"/>
              <a:t> of </a:t>
            </a:r>
            <a:r>
              <a:rPr lang="it-IT" dirty="0" err="1"/>
              <a:t>necessary</a:t>
            </a:r>
            <a:r>
              <a:rPr lang="it-IT" dirty="0"/>
              <a:t> </a:t>
            </a:r>
            <a:r>
              <a:rPr lang="it-IT" dirty="0" err="1"/>
              <a:t>raw</a:t>
            </a:r>
            <a:r>
              <a:rPr lang="it-IT" dirty="0"/>
              <a:t> </a:t>
            </a:r>
            <a:r>
              <a:rPr lang="it-IT" dirty="0" err="1" smtClean="0"/>
              <a:t>materials</a:t>
            </a:r>
            <a:r>
              <a:rPr lang="it-IT" dirty="0"/>
              <a:t>, </a:t>
            </a:r>
            <a:r>
              <a:rPr lang="it-IT" dirty="0" smtClean="0"/>
              <a:t>D </a:t>
            </a:r>
            <a:r>
              <a:rPr lang="it-IT" dirty="0" err="1" smtClean="0"/>
              <a:t>fails</a:t>
            </a:r>
            <a:r>
              <a:rPr lang="it-IT" dirty="0" smtClean="0"/>
              <a:t> </a:t>
            </a:r>
            <a:r>
              <a:rPr lang="it-IT" dirty="0"/>
              <a:t>to </a:t>
            </a:r>
            <a:r>
              <a:rPr lang="it-IT" dirty="0" err="1" smtClean="0"/>
              <a:t>deliver</a:t>
            </a:r>
            <a:r>
              <a:rPr lang="it-IT" dirty="0" smtClean="0"/>
              <a:t> </a:t>
            </a:r>
            <a:r>
              <a:rPr lang="it-IT" dirty="0"/>
              <a:t>the </a:t>
            </a:r>
            <a:r>
              <a:rPr lang="it-IT" dirty="0" err="1" smtClean="0"/>
              <a:t>contractual</a:t>
            </a:r>
            <a:r>
              <a:rPr lang="it-IT" dirty="0" smtClean="0"/>
              <a:t> </a:t>
            </a:r>
            <a:r>
              <a:rPr lang="it-IT" dirty="0" err="1"/>
              <a:t>goods</a:t>
            </a:r>
            <a:r>
              <a:rPr lang="it-IT" dirty="0"/>
              <a:t> on time.</a:t>
            </a:r>
          </a:p>
          <a:p>
            <a:pPr marL="0" indent="0" algn="just">
              <a:buNone/>
            </a:pPr>
            <a:r>
              <a:rPr lang="it-IT" dirty="0" err="1"/>
              <a:t>As</a:t>
            </a:r>
            <a:r>
              <a:rPr lang="it-IT" dirty="0"/>
              <a:t> a </a:t>
            </a:r>
            <a:r>
              <a:rPr lang="it-IT" dirty="0" err="1"/>
              <a:t>consequence</a:t>
            </a:r>
            <a:r>
              <a:rPr lang="it-IT" dirty="0"/>
              <a:t>, E </a:t>
            </a:r>
            <a:r>
              <a:rPr lang="it-IT" dirty="0" err="1"/>
              <a:t>terminates</a:t>
            </a:r>
            <a:r>
              <a:rPr lang="it-IT" dirty="0"/>
              <a:t> the </a:t>
            </a:r>
            <a:r>
              <a:rPr lang="it-IT" dirty="0" err="1"/>
              <a:t>contract</a:t>
            </a:r>
            <a:r>
              <a:rPr lang="it-IT" dirty="0"/>
              <a:t>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granting</a:t>
            </a:r>
            <a:r>
              <a:rPr lang="it-IT" dirty="0"/>
              <a:t> a </a:t>
            </a:r>
            <a:r>
              <a:rPr lang="it-IT" dirty="0" err="1"/>
              <a:t>grace</a:t>
            </a:r>
            <a:r>
              <a:rPr lang="it-IT" dirty="0"/>
              <a:t> </a:t>
            </a:r>
            <a:r>
              <a:rPr lang="it-IT" dirty="0" err="1"/>
              <a:t>period</a:t>
            </a:r>
            <a:r>
              <a:rPr lang="it-IT" dirty="0"/>
              <a:t> and </a:t>
            </a:r>
            <a:r>
              <a:rPr lang="it-IT" dirty="0" err="1" smtClean="0"/>
              <a:t>claims</a:t>
            </a:r>
            <a:r>
              <a:rPr lang="it-IT" dirty="0" smtClean="0"/>
              <a:t> </a:t>
            </a:r>
            <a:r>
              <a:rPr lang="it-IT" dirty="0" err="1" smtClean="0"/>
              <a:t>damages</a:t>
            </a:r>
            <a:r>
              <a:rPr lang="it-IT" dirty="0" smtClean="0"/>
              <a:t>.</a:t>
            </a:r>
            <a:endParaRPr lang="it-IT" dirty="0"/>
          </a:p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endParaRPr lang="it-IT" sz="2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31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07245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dirty="0" smtClean="0"/>
              <a:t>Case </a:t>
            </a:r>
            <a:r>
              <a:rPr lang="it-IT" dirty="0" err="1" smtClean="0"/>
              <a:t>Study</a:t>
            </a:r>
            <a:r>
              <a:rPr lang="it-IT" dirty="0"/>
              <a:t> </a:t>
            </a:r>
            <a:r>
              <a:rPr lang="it-IT" dirty="0" smtClean="0"/>
              <a:t>I. Solution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548955"/>
            <a:ext cx="8498203" cy="530904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600" dirty="0" smtClean="0"/>
              <a:t>English law </a:t>
            </a:r>
            <a:r>
              <a:rPr lang="it-IT" sz="2600" dirty="0" err="1"/>
              <a:t>does</a:t>
            </a:r>
            <a:r>
              <a:rPr lang="it-IT" sz="2600" dirty="0"/>
              <a:t> in </a:t>
            </a:r>
            <a:r>
              <a:rPr lang="it-IT" sz="2600" dirty="0" err="1" smtClean="0"/>
              <a:t>principle</a:t>
            </a:r>
            <a:r>
              <a:rPr lang="it-IT" sz="2600" dirty="0" smtClean="0"/>
              <a:t> </a:t>
            </a:r>
            <a:r>
              <a:rPr lang="it-IT" sz="2600" dirty="0" err="1"/>
              <a:t>permit</a:t>
            </a:r>
            <a:r>
              <a:rPr lang="it-IT" sz="2600" dirty="0"/>
              <a:t> the </a:t>
            </a:r>
            <a:r>
              <a:rPr lang="it-IT" sz="2600" dirty="0" err="1"/>
              <a:t>termination</a:t>
            </a:r>
            <a:r>
              <a:rPr lang="it-IT" sz="2600" dirty="0"/>
              <a:t> of </a:t>
            </a:r>
            <a:r>
              <a:rPr lang="it-IT" sz="2600" dirty="0" smtClean="0"/>
              <a:t>a (sales</a:t>
            </a:r>
            <a:r>
              <a:rPr lang="it-IT" sz="2600" dirty="0"/>
              <a:t>) </a:t>
            </a:r>
            <a:r>
              <a:rPr lang="it-IT" sz="2600" dirty="0" err="1"/>
              <a:t>contract</a:t>
            </a:r>
            <a:r>
              <a:rPr lang="it-IT" sz="2600" dirty="0"/>
              <a:t> in case of </a:t>
            </a:r>
            <a:r>
              <a:rPr lang="it-IT" sz="2600" dirty="0" err="1"/>
              <a:t>any</a:t>
            </a:r>
            <a:r>
              <a:rPr lang="it-IT" sz="2600" dirty="0"/>
              <a:t> (</a:t>
            </a:r>
            <a:r>
              <a:rPr lang="it-IT" sz="2600" dirty="0" err="1"/>
              <a:t>even</a:t>
            </a:r>
            <a:r>
              <a:rPr lang="it-IT" sz="2600" dirty="0"/>
              <a:t>  a short) </a:t>
            </a:r>
            <a:r>
              <a:rPr lang="it-IT" sz="2600" dirty="0" smtClean="0"/>
              <a:t>delay </a:t>
            </a:r>
            <a:r>
              <a:rPr lang="it-IT" sz="2600" dirty="0"/>
              <a:t>in </a:t>
            </a:r>
            <a:r>
              <a:rPr lang="it-IT" sz="2600" dirty="0" smtClean="0"/>
              <a:t>delivery</a:t>
            </a:r>
            <a:r>
              <a:rPr lang="it-IT" sz="2600" dirty="0"/>
              <a:t>.</a:t>
            </a:r>
          </a:p>
          <a:p>
            <a:pPr marL="0" indent="0" algn="just">
              <a:buNone/>
            </a:pPr>
            <a:r>
              <a:rPr lang="it-IT" sz="2600" dirty="0" err="1"/>
              <a:t>Contrary</a:t>
            </a:r>
            <a:r>
              <a:rPr lang="it-IT" sz="2600" dirty="0"/>
              <a:t> </a:t>
            </a:r>
            <a:r>
              <a:rPr lang="it-IT" sz="2600" dirty="0" smtClean="0"/>
              <a:t>to </a:t>
            </a:r>
            <a:r>
              <a:rPr lang="it-IT" sz="2600" dirty="0" err="1" smtClean="0"/>
              <a:t>Dutch</a:t>
            </a:r>
            <a:r>
              <a:rPr lang="it-IT" sz="2600" dirty="0" smtClean="0"/>
              <a:t> </a:t>
            </a:r>
            <a:r>
              <a:rPr lang="it-IT" sz="2600" dirty="0"/>
              <a:t>or </a:t>
            </a:r>
            <a:r>
              <a:rPr lang="it-IT" sz="2600" dirty="0" err="1" smtClean="0"/>
              <a:t>German</a:t>
            </a:r>
            <a:r>
              <a:rPr lang="it-IT" sz="2600" dirty="0" smtClean="0"/>
              <a:t> law</a:t>
            </a:r>
            <a:r>
              <a:rPr lang="it-IT" sz="2600" dirty="0"/>
              <a:t>, </a:t>
            </a:r>
            <a:r>
              <a:rPr lang="it-IT" sz="2600" dirty="0" smtClean="0"/>
              <a:t>in </a:t>
            </a:r>
            <a:r>
              <a:rPr lang="it-IT" sz="2600" dirty="0" err="1" smtClean="0"/>
              <a:t>english</a:t>
            </a:r>
            <a:r>
              <a:rPr lang="it-IT" sz="2600" dirty="0" smtClean="0"/>
              <a:t> law, the </a:t>
            </a:r>
            <a:r>
              <a:rPr lang="it-IT" sz="2600" dirty="0"/>
              <a:t>buyer </a:t>
            </a:r>
            <a:r>
              <a:rPr lang="it-IT" sz="2600" dirty="0" err="1"/>
              <a:t>is</a:t>
            </a:r>
            <a:r>
              <a:rPr lang="it-IT" sz="2600" dirty="0"/>
              <a:t> </a:t>
            </a:r>
            <a:r>
              <a:rPr lang="it-IT" sz="2600" dirty="0" err="1" smtClean="0"/>
              <a:t>accordingly</a:t>
            </a:r>
            <a:r>
              <a:rPr lang="it-IT" sz="2600" dirty="0" smtClean="0"/>
              <a:t> </a:t>
            </a:r>
            <a:r>
              <a:rPr lang="it-IT" sz="2600" dirty="0"/>
              <a:t>(in the </a:t>
            </a:r>
            <a:r>
              <a:rPr lang="it-IT" sz="2600" dirty="0" err="1"/>
              <a:t>absence</a:t>
            </a:r>
            <a:r>
              <a:rPr lang="it-IT" sz="2600" dirty="0"/>
              <a:t> of </a:t>
            </a:r>
            <a:r>
              <a:rPr lang="it-IT" sz="2600" dirty="0" smtClean="0"/>
              <a:t>a </a:t>
            </a:r>
            <a:r>
              <a:rPr lang="it-IT" sz="2600" dirty="0" err="1" smtClean="0"/>
              <a:t>contract</a:t>
            </a:r>
            <a:r>
              <a:rPr lang="it-IT" sz="2600" dirty="0" smtClean="0"/>
              <a:t> </a:t>
            </a:r>
            <a:r>
              <a:rPr lang="it-IT" sz="2600" dirty="0" err="1"/>
              <a:t>provision</a:t>
            </a:r>
            <a:r>
              <a:rPr lang="it-IT" sz="2600" dirty="0"/>
              <a:t> </a:t>
            </a:r>
            <a:r>
              <a:rPr lang="it-IT" sz="2600" dirty="0" err="1" smtClean="0"/>
              <a:t>stipulating</a:t>
            </a:r>
            <a:r>
              <a:rPr lang="it-IT" sz="2600" dirty="0" smtClean="0"/>
              <a:t> </a:t>
            </a:r>
            <a:r>
              <a:rPr lang="it-IT" sz="2600" dirty="0" err="1"/>
              <a:t>otherwise</a:t>
            </a:r>
            <a:r>
              <a:rPr lang="it-IT" sz="2600" dirty="0"/>
              <a:t>) </a:t>
            </a:r>
            <a:r>
              <a:rPr lang="it-IT" sz="2600" dirty="0" err="1"/>
              <a:t>not</a:t>
            </a:r>
            <a:r>
              <a:rPr lang="it-IT" sz="2600" dirty="0"/>
              <a:t> </a:t>
            </a:r>
            <a:r>
              <a:rPr lang="it-IT" sz="2600" dirty="0" err="1"/>
              <a:t>required</a:t>
            </a:r>
            <a:r>
              <a:rPr lang="it-IT" sz="2600" dirty="0"/>
              <a:t> to set a </a:t>
            </a:r>
            <a:r>
              <a:rPr lang="it-IT" sz="2600" dirty="0" smtClean="0"/>
              <a:t>“</a:t>
            </a:r>
            <a:r>
              <a:rPr lang="it-IT" sz="2600" dirty="0" err="1" smtClean="0"/>
              <a:t>grace</a:t>
            </a:r>
            <a:r>
              <a:rPr lang="it-IT" sz="2600" dirty="0" smtClean="0"/>
              <a:t> </a:t>
            </a:r>
            <a:r>
              <a:rPr lang="it-IT" sz="2600" dirty="0" err="1" smtClean="0"/>
              <a:t>period</a:t>
            </a:r>
            <a:r>
              <a:rPr lang="it-IT" sz="2600" dirty="0" smtClean="0"/>
              <a:t>” (a </a:t>
            </a:r>
            <a:r>
              <a:rPr lang="it-IT" sz="2600" dirty="0" err="1" smtClean="0"/>
              <a:t>further</a:t>
            </a:r>
            <a:r>
              <a:rPr lang="it-IT" sz="2600" dirty="0" smtClean="0"/>
              <a:t> </a:t>
            </a:r>
            <a:r>
              <a:rPr lang="it-IT" sz="2600" dirty="0" err="1" smtClean="0"/>
              <a:t>period</a:t>
            </a:r>
            <a:r>
              <a:rPr lang="it-IT" sz="2600" dirty="0" smtClean="0"/>
              <a:t> of time in </a:t>
            </a:r>
            <a:r>
              <a:rPr lang="it-IT" sz="2600" dirty="0" err="1" smtClean="0"/>
              <a:t>wich</a:t>
            </a:r>
            <a:r>
              <a:rPr lang="it-IT" sz="2600" dirty="0" smtClean="0"/>
              <a:t> </a:t>
            </a:r>
            <a:r>
              <a:rPr lang="it-IT" sz="2600" dirty="0" err="1" smtClean="0"/>
              <a:t>is</a:t>
            </a:r>
            <a:r>
              <a:rPr lang="it-IT" sz="2600" dirty="0" smtClean="0"/>
              <a:t> </a:t>
            </a:r>
            <a:r>
              <a:rPr lang="it-IT" sz="2600" dirty="0" err="1" smtClean="0"/>
              <a:t>still</a:t>
            </a:r>
            <a:r>
              <a:rPr lang="it-IT" sz="2600" dirty="0" smtClean="0"/>
              <a:t> possibile to </a:t>
            </a:r>
            <a:r>
              <a:rPr lang="it-IT" sz="2600" dirty="0" err="1" smtClean="0"/>
              <a:t>fulfill</a:t>
            </a:r>
            <a:r>
              <a:rPr lang="it-IT" sz="2600" dirty="0" smtClean="0"/>
              <a:t> </a:t>
            </a:r>
            <a:r>
              <a:rPr lang="it-IT" sz="2600" dirty="0" err="1" smtClean="0"/>
              <a:t>obligations</a:t>
            </a:r>
            <a:r>
              <a:rPr lang="it-IT" sz="2600" dirty="0" smtClean="0"/>
              <a:t>)  </a:t>
            </a:r>
            <a:r>
              <a:rPr lang="it-IT" sz="2600" dirty="0" err="1"/>
              <a:t>as</a:t>
            </a:r>
            <a:r>
              <a:rPr lang="it-IT" sz="2600" dirty="0"/>
              <a:t> a </a:t>
            </a:r>
            <a:r>
              <a:rPr lang="it-IT" sz="2600" dirty="0" err="1"/>
              <a:t>condition</a:t>
            </a:r>
            <a:r>
              <a:rPr lang="it-IT" sz="2600" dirty="0"/>
              <a:t> </a:t>
            </a:r>
            <a:r>
              <a:rPr lang="it-IT" sz="2600" dirty="0" err="1"/>
              <a:t>precedent</a:t>
            </a:r>
            <a:r>
              <a:rPr lang="it-IT" sz="2600" dirty="0"/>
              <a:t> for a </a:t>
            </a:r>
            <a:r>
              <a:rPr lang="it-IT" sz="2600" dirty="0" err="1" smtClean="0"/>
              <a:t>withdrawal</a:t>
            </a:r>
            <a:r>
              <a:rPr lang="it-IT" sz="2600" dirty="0" smtClean="0"/>
              <a:t> from </a:t>
            </a:r>
            <a:r>
              <a:rPr lang="it-IT" sz="2600" dirty="0"/>
              <a:t>the </a:t>
            </a:r>
            <a:r>
              <a:rPr lang="it-IT" sz="2600" dirty="0" err="1" smtClean="0"/>
              <a:t>contract</a:t>
            </a:r>
            <a:endParaRPr lang="it-IT" sz="2600" dirty="0"/>
          </a:p>
          <a:p>
            <a:pPr marL="0" indent="0" algn="just">
              <a:buNone/>
            </a:pPr>
            <a:r>
              <a:rPr lang="it-IT" sz="2600" dirty="0"/>
              <a:t>A </a:t>
            </a:r>
            <a:r>
              <a:rPr lang="it-IT" sz="2600" dirty="0" err="1"/>
              <a:t>breach</a:t>
            </a:r>
            <a:r>
              <a:rPr lang="it-IT" sz="2600" dirty="0"/>
              <a:t> of </a:t>
            </a:r>
            <a:r>
              <a:rPr lang="it-IT" sz="2600" dirty="0" err="1"/>
              <a:t>contract</a:t>
            </a:r>
            <a:r>
              <a:rPr lang="it-IT" sz="2600" dirty="0"/>
              <a:t> </a:t>
            </a:r>
            <a:r>
              <a:rPr lang="it-IT" sz="2600" dirty="0" err="1"/>
              <a:t>governed</a:t>
            </a:r>
            <a:r>
              <a:rPr lang="it-IT" sz="2600" dirty="0"/>
              <a:t> </a:t>
            </a:r>
            <a:r>
              <a:rPr lang="it-IT" sz="2600" dirty="0" smtClean="0"/>
              <a:t>by English</a:t>
            </a:r>
            <a:r>
              <a:rPr lang="it-IT" sz="2600" dirty="0"/>
              <a:t> </a:t>
            </a:r>
            <a:r>
              <a:rPr lang="it-IT" sz="2600" dirty="0" smtClean="0"/>
              <a:t>law </a:t>
            </a:r>
            <a:r>
              <a:rPr lang="it-IT" sz="2600" dirty="0" err="1"/>
              <a:t>does</a:t>
            </a:r>
            <a:r>
              <a:rPr lang="it-IT" sz="2600" dirty="0"/>
              <a:t> (</a:t>
            </a:r>
            <a:r>
              <a:rPr lang="it-IT" sz="2600" dirty="0" err="1"/>
              <a:t>contrary</a:t>
            </a:r>
            <a:r>
              <a:rPr lang="it-IT" sz="2600" dirty="0"/>
              <a:t> to </a:t>
            </a:r>
            <a:r>
              <a:rPr lang="it-IT" sz="2600" dirty="0" err="1"/>
              <a:t>other</a:t>
            </a:r>
            <a:r>
              <a:rPr lang="it-IT" sz="2600" dirty="0"/>
              <a:t> </a:t>
            </a:r>
            <a:r>
              <a:rPr lang="it-IT" sz="2600" dirty="0" err="1" smtClean="0"/>
              <a:t>legal</a:t>
            </a:r>
            <a:r>
              <a:rPr lang="it-IT" sz="2600" dirty="0" smtClean="0"/>
              <a:t> </a:t>
            </a:r>
            <a:r>
              <a:rPr lang="it-IT" sz="2600" dirty="0" err="1" smtClean="0"/>
              <a:t>systems</a:t>
            </a:r>
            <a:r>
              <a:rPr lang="it-IT" sz="2600" dirty="0" smtClean="0"/>
              <a:t> </a:t>
            </a:r>
            <a:r>
              <a:rPr lang="it-IT" sz="2600" dirty="0"/>
              <a:t>in Europe) </a:t>
            </a:r>
            <a:r>
              <a:rPr lang="it-IT" sz="2600" dirty="0" err="1"/>
              <a:t>not</a:t>
            </a:r>
            <a:r>
              <a:rPr lang="it-IT" sz="2600" dirty="0"/>
              <a:t> </a:t>
            </a:r>
            <a:r>
              <a:rPr lang="it-IT" sz="2600" dirty="0" err="1"/>
              <a:t>require</a:t>
            </a:r>
            <a:r>
              <a:rPr lang="it-IT" sz="2600" dirty="0"/>
              <a:t> </a:t>
            </a:r>
            <a:r>
              <a:rPr lang="it-IT" sz="2600" dirty="0" smtClean="0"/>
              <a:t>fault </a:t>
            </a:r>
            <a:r>
              <a:rPr lang="it-IT" sz="2600" dirty="0"/>
              <a:t>on part of the party in </a:t>
            </a:r>
            <a:r>
              <a:rPr lang="it-IT" sz="2600" dirty="0" err="1" smtClean="0"/>
              <a:t>breach</a:t>
            </a:r>
            <a:r>
              <a:rPr lang="it-IT" sz="2600" dirty="0" smtClean="0"/>
              <a:t>.</a:t>
            </a:r>
            <a:endParaRPr lang="it-IT" sz="2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02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07245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 smtClean="0"/>
              <a:t>role</a:t>
            </a:r>
            <a:r>
              <a:rPr lang="it-IT" dirty="0" smtClean="0"/>
              <a:t> </a:t>
            </a:r>
            <a:r>
              <a:rPr lang="it-IT" dirty="0"/>
              <a:t>of </a:t>
            </a:r>
            <a:r>
              <a:rPr lang="it-IT" dirty="0" err="1"/>
              <a:t>governing</a:t>
            </a:r>
            <a:r>
              <a:rPr lang="it-IT" dirty="0"/>
              <a:t> law: </a:t>
            </a:r>
            <a:br>
              <a:rPr lang="it-IT" dirty="0"/>
            </a:br>
            <a:r>
              <a:rPr lang="it-IT" dirty="0"/>
              <a:t>a) gap </a:t>
            </a:r>
            <a:r>
              <a:rPr lang="it-IT" dirty="0" smtClean="0"/>
              <a:t>filler. Case </a:t>
            </a:r>
            <a:r>
              <a:rPr lang="it-IT" dirty="0" err="1" smtClean="0"/>
              <a:t>Study</a:t>
            </a:r>
            <a:r>
              <a:rPr lang="it-IT" dirty="0"/>
              <a:t> </a:t>
            </a:r>
            <a:r>
              <a:rPr lang="it-IT" dirty="0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548955"/>
            <a:ext cx="8498203" cy="5309045"/>
          </a:xfrm>
        </p:spPr>
        <p:txBody>
          <a:bodyPr>
            <a:noAutofit/>
          </a:bodyPr>
          <a:lstStyle/>
          <a:p>
            <a:pPr algn="just"/>
            <a:r>
              <a:rPr lang="it-IT" sz="2600" dirty="0"/>
              <a:t>The </a:t>
            </a:r>
            <a:r>
              <a:rPr lang="it-IT" sz="2600" dirty="0" err="1" smtClean="0"/>
              <a:t>Dutch</a:t>
            </a:r>
            <a:r>
              <a:rPr lang="it-IT" sz="2600" dirty="0" smtClean="0"/>
              <a:t> </a:t>
            </a:r>
            <a:r>
              <a:rPr lang="it-IT" sz="2600" dirty="0"/>
              <a:t>distributor </a:t>
            </a:r>
            <a:r>
              <a:rPr lang="it-IT" sz="2600" dirty="0" smtClean="0"/>
              <a:t>D </a:t>
            </a:r>
            <a:r>
              <a:rPr lang="it-IT" sz="2600" dirty="0" err="1"/>
              <a:t>buys</a:t>
            </a:r>
            <a:r>
              <a:rPr lang="it-IT" sz="2600" dirty="0"/>
              <a:t> </a:t>
            </a:r>
            <a:r>
              <a:rPr lang="it-IT" sz="2600" dirty="0" err="1"/>
              <a:t>certain</a:t>
            </a:r>
            <a:r>
              <a:rPr lang="it-IT" sz="2600" dirty="0"/>
              <a:t> </a:t>
            </a:r>
            <a:r>
              <a:rPr lang="it-IT" sz="2600" dirty="0" err="1"/>
              <a:t>products</a:t>
            </a:r>
            <a:r>
              <a:rPr lang="it-IT" sz="2600" dirty="0"/>
              <a:t> from the </a:t>
            </a:r>
            <a:r>
              <a:rPr lang="it-IT" sz="2600" dirty="0" smtClean="0"/>
              <a:t>UK </a:t>
            </a:r>
            <a:r>
              <a:rPr lang="it-IT" sz="2600" dirty="0" err="1"/>
              <a:t>manufacturer</a:t>
            </a:r>
            <a:r>
              <a:rPr lang="it-IT" sz="2600" dirty="0"/>
              <a:t> E. The </a:t>
            </a:r>
            <a:r>
              <a:rPr lang="it-IT" sz="2600" dirty="0" err="1"/>
              <a:t>contract</a:t>
            </a:r>
            <a:r>
              <a:rPr lang="it-IT" sz="2600" dirty="0"/>
              <a:t> </a:t>
            </a:r>
            <a:r>
              <a:rPr lang="it-IT" sz="2600" dirty="0" err="1"/>
              <a:t>contains</a:t>
            </a:r>
            <a:r>
              <a:rPr lang="it-IT" sz="2600" dirty="0"/>
              <a:t> </a:t>
            </a:r>
            <a:r>
              <a:rPr lang="it-IT" sz="2600" dirty="0" err="1" smtClean="0"/>
              <a:t>only</a:t>
            </a:r>
            <a:r>
              <a:rPr lang="it-IT" sz="2600" dirty="0" smtClean="0"/>
              <a:t> </a:t>
            </a:r>
            <a:r>
              <a:rPr lang="it-IT" sz="2600" dirty="0"/>
              <a:t>a </a:t>
            </a:r>
            <a:r>
              <a:rPr lang="it-IT" sz="2600" dirty="0" err="1"/>
              <a:t>description</a:t>
            </a:r>
            <a:r>
              <a:rPr lang="it-IT" sz="2600" dirty="0"/>
              <a:t> of the </a:t>
            </a:r>
            <a:r>
              <a:rPr lang="it-IT" sz="2600" dirty="0" err="1"/>
              <a:t>contract</a:t>
            </a:r>
            <a:r>
              <a:rPr lang="it-IT" sz="2600" dirty="0"/>
              <a:t> </a:t>
            </a:r>
            <a:r>
              <a:rPr lang="it-IT" sz="2600" dirty="0" err="1"/>
              <a:t>goods</a:t>
            </a:r>
            <a:r>
              <a:rPr lang="it-IT" sz="2600" dirty="0"/>
              <a:t> and the </a:t>
            </a:r>
            <a:r>
              <a:rPr lang="it-IT" sz="2600" dirty="0" err="1"/>
              <a:t>agreed</a:t>
            </a:r>
            <a:r>
              <a:rPr lang="it-IT" sz="2600" dirty="0"/>
              <a:t> </a:t>
            </a:r>
            <a:r>
              <a:rPr lang="it-IT" sz="2600" dirty="0" err="1"/>
              <a:t>contract</a:t>
            </a:r>
            <a:r>
              <a:rPr lang="it-IT" sz="2600" dirty="0"/>
              <a:t> </a:t>
            </a:r>
            <a:r>
              <a:rPr lang="it-IT" sz="2600" dirty="0" err="1" smtClean="0"/>
              <a:t>price</a:t>
            </a:r>
            <a:r>
              <a:rPr lang="it-IT" sz="2600" dirty="0" smtClean="0"/>
              <a:t>.</a:t>
            </a:r>
          </a:p>
          <a:p>
            <a:pPr algn="just"/>
            <a:r>
              <a:rPr lang="it-IT" sz="2600" dirty="0" smtClean="0"/>
              <a:t>The </a:t>
            </a:r>
            <a:r>
              <a:rPr lang="it-IT" sz="2600" dirty="0" err="1" smtClean="0"/>
              <a:t>contractual</a:t>
            </a:r>
            <a:r>
              <a:rPr lang="it-IT" sz="2600" dirty="0" smtClean="0"/>
              <a:t> </a:t>
            </a:r>
            <a:r>
              <a:rPr lang="it-IT" sz="2600" dirty="0" err="1"/>
              <a:t>goods</a:t>
            </a:r>
            <a:r>
              <a:rPr lang="it-IT" sz="2600" dirty="0"/>
              <a:t> </a:t>
            </a:r>
            <a:r>
              <a:rPr lang="it-IT" sz="2600" dirty="0" err="1" smtClean="0"/>
              <a:t>delivered</a:t>
            </a:r>
            <a:r>
              <a:rPr lang="it-IT" sz="2600" dirty="0" smtClean="0"/>
              <a:t> </a:t>
            </a:r>
            <a:r>
              <a:rPr lang="it-IT" sz="2600" dirty="0"/>
              <a:t>by E</a:t>
            </a:r>
            <a:r>
              <a:rPr lang="it-IT" sz="2600" dirty="0" smtClean="0"/>
              <a:t> </a:t>
            </a:r>
            <a:r>
              <a:rPr lang="it-IT" sz="2600" dirty="0"/>
              <a:t>are </a:t>
            </a:r>
            <a:r>
              <a:rPr lang="it-IT" sz="2600" dirty="0" err="1"/>
              <a:t>defective</a:t>
            </a:r>
            <a:r>
              <a:rPr lang="it-IT" sz="2600" dirty="0"/>
              <a:t>. </a:t>
            </a:r>
            <a:r>
              <a:rPr lang="it-IT" sz="2600" dirty="0" smtClean="0"/>
              <a:t>D </a:t>
            </a:r>
            <a:r>
              <a:rPr lang="it-IT" sz="2600" dirty="0" err="1"/>
              <a:t>demands</a:t>
            </a:r>
            <a:r>
              <a:rPr lang="it-IT" sz="2600" dirty="0"/>
              <a:t> the </a:t>
            </a:r>
            <a:r>
              <a:rPr lang="it-IT" sz="2600" dirty="0" smtClean="0"/>
              <a:t>delivery </a:t>
            </a:r>
            <a:r>
              <a:rPr lang="it-IT" sz="2600" dirty="0"/>
              <a:t>of </a:t>
            </a:r>
            <a:r>
              <a:rPr lang="it-IT" sz="2600" dirty="0" err="1"/>
              <a:t>substutite</a:t>
            </a:r>
            <a:r>
              <a:rPr lang="it-IT" sz="2600" dirty="0"/>
              <a:t> </a:t>
            </a:r>
            <a:r>
              <a:rPr lang="it-IT" sz="2600" dirty="0" err="1"/>
              <a:t>products</a:t>
            </a:r>
            <a:r>
              <a:rPr lang="it-IT" sz="2600" dirty="0"/>
              <a:t> or the </a:t>
            </a:r>
            <a:r>
              <a:rPr lang="it-IT" sz="2600" dirty="0" err="1"/>
              <a:t>repair</a:t>
            </a:r>
            <a:r>
              <a:rPr lang="it-IT" sz="2600" dirty="0"/>
              <a:t> of the </a:t>
            </a:r>
            <a:r>
              <a:rPr lang="it-IT" sz="2600" dirty="0" err="1" smtClean="0"/>
              <a:t>delivered</a:t>
            </a:r>
            <a:r>
              <a:rPr lang="it-IT" sz="2600" dirty="0" smtClean="0"/>
              <a:t> </a:t>
            </a:r>
            <a:r>
              <a:rPr lang="it-IT" sz="2600" dirty="0" err="1" smtClean="0"/>
              <a:t>products</a:t>
            </a:r>
            <a:r>
              <a:rPr lang="it-IT" sz="2600" dirty="0" smtClean="0"/>
              <a:t>.</a:t>
            </a:r>
          </a:p>
          <a:p>
            <a:pPr algn="just"/>
            <a:r>
              <a:rPr lang="it-IT" sz="2600" dirty="0" smtClean="0"/>
              <a:t>E </a:t>
            </a:r>
            <a:r>
              <a:rPr lang="it-IT" sz="2600" dirty="0" err="1"/>
              <a:t>refuses</a:t>
            </a:r>
            <a:r>
              <a:rPr lang="it-IT" sz="2600" dirty="0"/>
              <a:t> to </a:t>
            </a:r>
            <a:r>
              <a:rPr lang="it-IT" sz="2600" dirty="0" err="1"/>
              <a:t>make</a:t>
            </a:r>
            <a:r>
              <a:rPr lang="it-IT" sz="2600" dirty="0"/>
              <a:t>  </a:t>
            </a:r>
            <a:r>
              <a:rPr lang="it-IT" sz="2600" dirty="0" err="1"/>
              <a:t>good</a:t>
            </a:r>
            <a:r>
              <a:rPr lang="it-IT" sz="2600" dirty="0"/>
              <a:t> the </a:t>
            </a:r>
            <a:r>
              <a:rPr lang="it-IT" sz="2600" dirty="0" err="1" smtClean="0"/>
              <a:t>defect</a:t>
            </a:r>
            <a:r>
              <a:rPr lang="it-IT" sz="2600" dirty="0" smtClean="0"/>
              <a:t>.</a:t>
            </a:r>
          </a:p>
          <a:p>
            <a:pPr algn="just"/>
            <a:r>
              <a:rPr lang="it-IT" sz="2600" b="1" dirty="0" smtClean="0"/>
              <a:t>Can D </a:t>
            </a:r>
            <a:r>
              <a:rPr lang="it-IT" sz="2600" b="1" dirty="0" err="1" smtClean="0"/>
              <a:t>enforce</a:t>
            </a:r>
            <a:r>
              <a:rPr lang="it-IT" sz="2600" b="1" dirty="0" smtClean="0"/>
              <a:t> </a:t>
            </a:r>
            <a:r>
              <a:rPr lang="it-IT" sz="2600" b="1" dirty="0" err="1"/>
              <a:t>perfomance</a:t>
            </a:r>
            <a:r>
              <a:rPr lang="it-IT" sz="2600" b="1" dirty="0"/>
              <a:t> </a:t>
            </a:r>
            <a:r>
              <a:rPr lang="it-IT" sz="2600" b="1" dirty="0" err="1" smtClean="0"/>
              <a:t>claims</a:t>
            </a:r>
            <a:r>
              <a:rPr lang="it-IT" sz="2600" b="1" dirty="0" smtClean="0"/>
              <a:t> </a:t>
            </a:r>
            <a:r>
              <a:rPr lang="it-IT" sz="2600" b="1" dirty="0"/>
              <a:t>in front of a court </a:t>
            </a:r>
            <a:r>
              <a:rPr lang="it-IT" sz="2600" b="1" dirty="0" err="1"/>
              <a:t>that</a:t>
            </a:r>
            <a:r>
              <a:rPr lang="it-IT" sz="2600" b="1" dirty="0"/>
              <a:t> </a:t>
            </a:r>
            <a:r>
              <a:rPr lang="it-IT" sz="2600" b="1" dirty="0" err="1"/>
              <a:t>has</a:t>
            </a:r>
            <a:r>
              <a:rPr lang="it-IT" sz="2600" b="1" dirty="0"/>
              <a:t> </a:t>
            </a:r>
            <a:r>
              <a:rPr lang="it-IT" sz="2600" b="1" dirty="0" err="1"/>
              <a:t>jurisdiction</a:t>
            </a:r>
            <a:r>
              <a:rPr lang="it-IT" sz="2600" b="1" dirty="0"/>
              <a:t> for the case?</a:t>
            </a:r>
          </a:p>
          <a:p>
            <a:pPr marL="0" indent="0" algn="just">
              <a:buNone/>
            </a:pPr>
            <a:endParaRPr lang="it-IT" sz="2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43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INTRODUCTION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95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07245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dirty="0" smtClean="0"/>
              <a:t>Case </a:t>
            </a:r>
            <a:r>
              <a:rPr lang="it-IT" dirty="0" err="1" smtClean="0"/>
              <a:t>Study</a:t>
            </a:r>
            <a:r>
              <a:rPr lang="it-IT" dirty="0"/>
              <a:t> </a:t>
            </a:r>
            <a:r>
              <a:rPr lang="it-IT" dirty="0" smtClean="0"/>
              <a:t>II. Solution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548955"/>
            <a:ext cx="8498203" cy="5309045"/>
          </a:xfrm>
        </p:spPr>
        <p:txBody>
          <a:bodyPr>
            <a:noAutofit/>
          </a:bodyPr>
          <a:lstStyle/>
          <a:p>
            <a:pPr algn="just"/>
            <a:r>
              <a:rPr lang="it-IT" sz="2600" dirty="0" err="1"/>
              <a:t>If</a:t>
            </a:r>
            <a:r>
              <a:rPr lang="it-IT" sz="2600" dirty="0"/>
              <a:t> the </a:t>
            </a:r>
            <a:r>
              <a:rPr lang="it-IT" sz="2600" dirty="0" smtClean="0"/>
              <a:t>sales </a:t>
            </a:r>
            <a:r>
              <a:rPr lang="it-IT" sz="2600" dirty="0" err="1"/>
              <a:t>contract</a:t>
            </a:r>
            <a:r>
              <a:rPr lang="it-IT" sz="2600" dirty="0"/>
              <a:t> </a:t>
            </a:r>
            <a:r>
              <a:rPr lang="it-IT" sz="2600" dirty="0" err="1"/>
              <a:t>is</a:t>
            </a:r>
            <a:r>
              <a:rPr lang="it-IT" sz="2600" dirty="0"/>
              <a:t> </a:t>
            </a:r>
            <a:r>
              <a:rPr lang="it-IT" sz="2600" dirty="0" err="1"/>
              <a:t>governed</a:t>
            </a:r>
            <a:r>
              <a:rPr lang="it-IT" sz="2600" dirty="0"/>
              <a:t> by </a:t>
            </a:r>
            <a:r>
              <a:rPr lang="it-IT" sz="2600" dirty="0" smtClean="0"/>
              <a:t>English</a:t>
            </a:r>
            <a:r>
              <a:rPr lang="it-IT" sz="2600" dirty="0"/>
              <a:t>	</a:t>
            </a:r>
            <a:r>
              <a:rPr lang="it-IT" sz="2600" dirty="0" smtClean="0"/>
              <a:t>law</a:t>
            </a:r>
            <a:r>
              <a:rPr lang="it-IT" sz="2600" dirty="0"/>
              <a:t>, </a:t>
            </a:r>
            <a:r>
              <a:rPr lang="it-IT" sz="2600" dirty="0" smtClean="0"/>
              <a:t>D </a:t>
            </a:r>
            <a:r>
              <a:rPr lang="it-IT" sz="2600" dirty="0" err="1"/>
              <a:t>cannot</a:t>
            </a:r>
            <a:r>
              <a:rPr lang="it-IT" sz="2600" dirty="0"/>
              <a:t> </a:t>
            </a:r>
            <a:r>
              <a:rPr lang="it-IT" sz="2600" dirty="0" err="1" smtClean="0"/>
              <a:t>claim</a:t>
            </a:r>
            <a:r>
              <a:rPr lang="it-IT" sz="2600" dirty="0" smtClean="0"/>
              <a:t> </a:t>
            </a:r>
            <a:r>
              <a:rPr lang="it-IT" sz="2600" dirty="0"/>
              <a:t>performance (by </a:t>
            </a:r>
            <a:r>
              <a:rPr lang="it-IT" sz="2600" dirty="0" err="1"/>
              <a:t>means</a:t>
            </a:r>
            <a:r>
              <a:rPr lang="it-IT" sz="2600" dirty="0"/>
              <a:t> of </a:t>
            </a:r>
            <a:r>
              <a:rPr lang="it-IT" sz="2600" dirty="0" err="1"/>
              <a:t>repair</a:t>
            </a:r>
            <a:r>
              <a:rPr lang="it-IT" sz="2600" dirty="0"/>
              <a:t> or </a:t>
            </a:r>
            <a:r>
              <a:rPr lang="it-IT" sz="2600" dirty="0" smtClean="0"/>
              <a:t>delivery </a:t>
            </a:r>
            <a:r>
              <a:rPr lang="it-IT" sz="2600" dirty="0"/>
              <a:t>of </a:t>
            </a:r>
            <a:r>
              <a:rPr lang="it-IT" sz="2600" dirty="0" err="1"/>
              <a:t>substitute</a:t>
            </a:r>
            <a:r>
              <a:rPr lang="it-IT" sz="2600" dirty="0"/>
              <a:t> </a:t>
            </a:r>
            <a:r>
              <a:rPr lang="it-IT" sz="2600" dirty="0" err="1"/>
              <a:t>goods</a:t>
            </a:r>
            <a:r>
              <a:rPr lang="it-IT" sz="2600" dirty="0"/>
              <a:t>) </a:t>
            </a:r>
            <a:r>
              <a:rPr lang="it-IT" sz="2600" dirty="0" err="1"/>
              <a:t>given</a:t>
            </a:r>
            <a:r>
              <a:rPr lang="it-IT" sz="2600" dirty="0"/>
              <a:t> </a:t>
            </a:r>
            <a:r>
              <a:rPr lang="it-IT" sz="2600" dirty="0" err="1"/>
              <a:t>that</a:t>
            </a:r>
            <a:r>
              <a:rPr lang="it-IT" sz="2600" dirty="0"/>
              <a:t> common </a:t>
            </a:r>
            <a:r>
              <a:rPr lang="it-IT" sz="2600" dirty="0" smtClean="0"/>
              <a:t>law </a:t>
            </a:r>
            <a:r>
              <a:rPr lang="it-IT" sz="2600" dirty="0" err="1"/>
              <a:t>does</a:t>
            </a:r>
            <a:r>
              <a:rPr lang="it-IT" sz="2600" dirty="0"/>
              <a:t> </a:t>
            </a:r>
            <a:r>
              <a:rPr lang="it-IT" sz="2600" dirty="0" err="1"/>
              <a:t>not</a:t>
            </a:r>
            <a:r>
              <a:rPr lang="it-IT" sz="2600" dirty="0"/>
              <a:t> </a:t>
            </a:r>
            <a:r>
              <a:rPr lang="it-IT" sz="2600" dirty="0" err="1" smtClean="0"/>
              <a:t>acknowledge</a:t>
            </a:r>
            <a:r>
              <a:rPr lang="it-IT" sz="2600" dirty="0" smtClean="0"/>
              <a:t> </a:t>
            </a:r>
            <a:r>
              <a:rPr lang="it-IT" sz="2600" dirty="0"/>
              <a:t>a right of </a:t>
            </a:r>
            <a:r>
              <a:rPr lang="it-IT" sz="2600" dirty="0" smtClean="0"/>
              <a:t>“</a:t>
            </a:r>
            <a:r>
              <a:rPr lang="it-IT" sz="2600" dirty="0" err="1" smtClean="0"/>
              <a:t>specific</a:t>
            </a:r>
            <a:r>
              <a:rPr lang="it-IT" sz="2600" dirty="0" smtClean="0"/>
              <a:t> performance”.</a:t>
            </a:r>
          </a:p>
          <a:p>
            <a:pPr algn="just"/>
            <a:r>
              <a:rPr lang="it-IT" sz="2600" dirty="0" err="1" smtClean="0"/>
              <a:t>If</a:t>
            </a:r>
            <a:r>
              <a:rPr lang="it-IT" sz="2600" dirty="0" smtClean="0"/>
              <a:t> </a:t>
            </a:r>
            <a:r>
              <a:rPr lang="it-IT" sz="2600" dirty="0"/>
              <a:t>the </a:t>
            </a:r>
            <a:r>
              <a:rPr lang="it-IT" sz="2600" dirty="0" err="1"/>
              <a:t>contract</a:t>
            </a:r>
            <a:r>
              <a:rPr lang="it-IT" sz="2600" dirty="0"/>
              <a:t> </a:t>
            </a:r>
            <a:r>
              <a:rPr lang="it-IT" sz="2600" dirty="0" err="1" smtClean="0"/>
              <a:t>would</a:t>
            </a:r>
            <a:r>
              <a:rPr lang="it-IT" sz="2600" dirty="0" smtClean="0"/>
              <a:t> </a:t>
            </a:r>
            <a:r>
              <a:rPr lang="it-IT" sz="2600" dirty="0"/>
              <a:t>be </a:t>
            </a:r>
            <a:r>
              <a:rPr lang="it-IT" sz="2600" dirty="0" err="1"/>
              <a:t>governed</a:t>
            </a:r>
            <a:r>
              <a:rPr lang="it-IT" sz="2600" dirty="0"/>
              <a:t> by </a:t>
            </a:r>
            <a:r>
              <a:rPr lang="it-IT" sz="2600" dirty="0" err="1" smtClean="0"/>
              <a:t>Dutch</a:t>
            </a:r>
            <a:r>
              <a:rPr lang="it-IT" sz="2600" dirty="0" smtClean="0"/>
              <a:t> (or </a:t>
            </a:r>
            <a:r>
              <a:rPr lang="it-IT" sz="2600" dirty="0" err="1"/>
              <a:t>another</a:t>
            </a:r>
            <a:r>
              <a:rPr lang="it-IT" sz="2600" dirty="0"/>
              <a:t> </a:t>
            </a:r>
            <a:r>
              <a:rPr lang="it-IT" sz="2600" dirty="0" err="1" smtClean="0"/>
              <a:t>civil</a:t>
            </a:r>
            <a:r>
              <a:rPr lang="it-IT" sz="2600" dirty="0" smtClean="0"/>
              <a:t> law State) law,  D </a:t>
            </a:r>
            <a:r>
              <a:rPr lang="it-IT" sz="2600" dirty="0" err="1" smtClean="0"/>
              <a:t>would</a:t>
            </a:r>
            <a:r>
              <a:rPr lang="it-IT" sz="2600" dirty="0" smtClean="0"/>
              <a:t> </a:t>
            </a:r>
            <a:r>
              <a:rPr lang="it-IT" sz="2600" dirty="0"/>
              <a:t>be </a:t>
            </a:r>
            <a:r>
              <a:rPr lang="it-IT" sz="2600" dirty="0" err="1" smtClean="0"/>
              <a:t>entitled</a:t>
            </a:r>
            <a:r>
              <a:rPr lang="it-IT" sz="2600" dirty="0" smtClean="0"/>
              <a:t> </a:t>
            </a:r>
            <a:r>
              <a:rPr lang="it-IT" sz="2600" dirty="0"/>
              <a:t>to </a:t>
            </a:r>
            <a:r>
              <a:rPr lang="it-IT" sz="2600" dirty="0" err="1"/>
              <a:t>enforce</a:t>
            </a:r>
            <a:r>
              <a:rPr lang="it-IT" sz="2600" dirty="0"/>
              <a:t> a </a:t>
            </a:r>
            <a:r>
              <a:rPr lang="it-IT" sz="2600" dirty="0" err="1" smtClean="0"/>
              <a:t>claim</a:t>
            </a:r>
            <a:r>
              <a:rPr lang="it-IT" sz="2600" dirty="0" smtClean="0"/>
              <a:t> </a:t>
            </a:r>
            <a:r>
              <a:rPr lang="it-IT" sz="2600" dirty="0"/>
              <a:t>for </a:t>
            </a:r>
            <a:r>
              <a:rPr lang="it-IT" sz="2600" dirty="0" err="1"/>
              <a:t>specific</a:t>
            </a:r>
            <a:r>
              <a:rPr lang="it-IT" sz="2600" dirty="0"/>
              <a:t> performance.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07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 smtClean="0"/>
              <a:t>Private </a:t>
            </a:r>
            <a:r>
              <a:rPr lang="it-IT" dirty="0" err="1" smtClean="0"/>
              <a:t>international</a:t>
            </a:r>
            <a:r>
              <a:rPr lang="it-IT" dirty="0" smtClean="0"/>
              <a:t> law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 smtClean="0"/>
              <a:t>National </a:t>
            </a:r>
            <a:r>
              <a:rPr lang="it-IT" sz="2800" b="1" dirty="0" err="1" smtClean="0"/>
              <a:t>courts</a:t>
            </a:r>
            <a:r>
              <a:rPr lang="it-IT" sz="2800" b="1" dirty="0" smtClean="0"/>
              <a:t> </a:t>
            </a:r>
            <a:r>
              <a:rPr lang="it-IT" sz="2800" b="1" dirty="0"/>
              <a:t>must </a:t>
            </a:r>
            <a:r>
              <a:rPr lang="it-IT" sz="2800" b="1" dirty="0" err="1" smtClean="0"/>
              <a:t>apply</a:t>
            </a:r>
            <a:r>
              <a:rPr lang="it-IT" sz="2800" b="1" dirty="0" smtClean="0"/>
              <a:t> </a:t>
            </a:r>
            <a:r>
              <a:rPr lang="it-IT" sz="2800" b="1" dirty="0"/>
              <a:t>the Private International </a:t>
            </a:r>
            <a:r>
              <a:rPr lang="it-IT" sz="2800" b="1" dirty="0" err="1"/>
              <a:t>laws</a:t>
            </a:r>
            <a:r>
              <a:rPr lang="it-IT" sz="2800" b="1" dirty="0"/>
              <a:t> of </a:t>
            </a:r>
            <a:r>
              <a:rPr lang="it-IT" sz="2800" b="1" dirty="0" err="1"/>
              <a:t>their</a:t>
            </a:r>
            <a:r>
              <a:rPr lang="it-IT" sz="2800" b="1" dirty="0"/>
              <a:t> </a:t>
            </a:r>
            <a:r>
              <a:rPr lang="it-IT" sz="2800" b="1" dirty="0" smtClean="0"/>
              <a:t>State </a:t>
            </a:r>
            <a:r>
              <a:rPr lang="it-IT" sz="2800" b="1" dirty="0"/>
              <a:t>to </a:t>
            </a:r>
            <a:r>
              <a:rPr lang="it-IT" sz="2800" b="1" dirty="0" err="1"/>
              <a:t>determine</a:t>
            </a:r>
            <a:r>
              <a:rPr lang="it-IT" sz="2800" b="1" dirty="0"/>
              <a:t> the </a:t>
            </a:r>
            <a:r>
              <a:rPr lang="it-IT" sz="2800" b="1" dirty="0" err="1" smtClean="0"/>
              <a:t>applicable</a:t>
            </a:r>
            <a:r>
              <a:rPr lang="it-IT" sz="2800" b="1" dirty="0" smtClean="0"/>
              <a:t> law </a:t>
            </a:r>
            <a:r>
              <a:rPr lang="it-IT" sz="2800" b="1" dirty="0"/>
              <a:t>of the </a:t>
            </a:r>
            <a:r>
              <a:rPr lang="it-IT" sz="2800" b="1" dirty="0" err="1"/>
              <a:t>contract</a:t>
            </a:r>
            <a:r>
              <a:rPr lang="it-IT" sz="2800" b="1" dirty="0"/>
              <a:t> in case of an </a:t>
            </a:r>
            <a:r>
              <a:rPr lang="it-IT" sz="2800" b="1" dirty="0" err="1"/>
              <a:t>internationa</a:t>
            </a:r>
            <a:r>
              <a:rPr lang="it-IT" sz="2800" b="1" dirty="0"/>
              <a:t>  dispute</a:t>
            </a:r>
            <a:r>
              <a:rPr lang="it-IT" sz="2800" b="1" dirty="0" smtClean="0"/>
              <a:t>.</a:t>
            </a:r>
          </a:p>
          <a:p>
            <a:pPr marL="0" indent="0" algn="just">
              <a:buNone/>
            </a:pPr>
            <a:endParaRPr lang="it-IT" sz="2800" b="1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42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Private </a:t>
            </a:r>
            <a:r>
              <a:rPr lang="it-IT" dirty="0" err="1" smtClean="0"/>
              <a:t>international</a:t>
            </a:r>
            <a:r>
              <a:rPr lang="it-IT" dirty="0" smtClean="0"/>
              <a:t> law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7585" y="1750320"/>
            <a:ext cx="8296855" cy="46212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dirty="0"/>
              <a:t>Private </a:t>
            </a:r>
            <a:r>
              <a:rPr lang="it-IT" dirty="0" err="1"/>
              <a:t>international</a:t>
            </a:r>
            <a:r>
              <a:rPr lang="it-IT" dirty="0"/>
              <a:t> law,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called</a:t>
            </a:r>
            <a:r>
              <a:rPr lang="it-IT" dirty="0"/>
              <a:t> </a:t>
            </a:r>
            <a:r>
              <a:rPr lang="it-IT" dirty="0" err="1"/>
              <a:t>conflict</a:t>
            </a:r>
            <a:r>
              <a:rPr lang="it-IT" dirty="0"/>
              <a:t> of </a:t>
            </a:r>
            <a:r>
              <a:rPr lang="it-IT" dirty="0" err="1"/>
              <a:t>laws</a:t>
            </a:r>
            <a:r>
              <a:rPr lang="it-IT" dirty="0"/>
              <a:t>, </a:t>
            </a:r>
            <a:r>
              <a:rPr lang="it-IT" dirty="0" err="1"/>
              <a:t>consists</a:t>
            </a:r>
            <a:r>
              <a:rPr lang="it-IT" dirty="0"/>
              <a:t> </a:t>
            </a:r>
            <a:r>
              <a:rPr lang="it-IT" dirty="0" smtClean="0"/>
              <a:t>of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 smtClean="0"/>
              <a:t>norms</a:t>
            </a:r>
            <a:r>
              <a:rPr lang="it-IT" dirty="0" smtClean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determine</a:t>
            </a:r>
            <a:r>
              <a:rPr lang="it-IT" dirty="0"/>
              <a:t> </a:t>
            </a:r>
            <a:r>
              <a:rPr lang="it-IT" dirty="0" err="1"/>
              <a:t>three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of </a:t>
            </a:r>
            <a:r>
              <a:rPr lang="it-IT" dirty="0" err="1"/>
              <a:t>issues</a:t>
            </a:r>
            <a:r>
              <a:rPr lang="it-IT" dirty="0"/>
              <a:t>: </a:t>
            </a:r>
            <a:endParaRPr lang="it-IT" dirty="0" smtClean="0"/>
          </a:p>
          <a:p>
            <a:pPr marL="457200" indent="-457200">
              <a:buAutoNum type="arabicParenR"/>
            </a:pP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/>
              <a:t>state court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 smtClean="0"/>
              <a:t>jurisdiction</a:t>
            </a:r>
            <a:r>
              <a:rPr lang="it-IT" dirty="0" smtClean="0"/>
              <a:t> in  </a:t>
            </a:r>
            <a:r>
              <a:rPr lang="it-IT" dirty="0"/>
              <a:t>private  </a:t>
            </a:r>
            <a:r>
              <a:rPr lang="it-IT" dirty="0" err="1"/>
              <a:t>matters</a:t>
            </a:r>
            <a:r>
              <a:rPr lang="it-IT" dirty="0"/>
              <a:t>  </a:t>
            </a:r>
            <a:r>
              <a:rPr lang="it-IT" dirty="0" err="1"/>
              <a:t>having</a:t>
            </a:r>
            <a:r>
              <a:rPr lang="it-IT" dirty="0"/>
              <a:t>  </a:t>
            </a:r>
            <a:r>
              <a:rPr lang="it-IT" dirty="0" smtClean="0"/>
              <a:t>cross - </a:t>
            </a:r>
            <a:r>
              <a:rPr lang="it-IT" dirty="0" err="1" smtClean="0"/>
              <a:t>border</a:t>
            </a:r>
            <a:r>
              <a:rPr lang="it-IT" dirty="0" smtClean="0"/>
              <a:t>  </a:t>
            </a:r>
            <a:r>
              <a:rPr lang="it-IT" dirty="0" err="1"/>
              <a:t>implications</a:t>
            </a:r>
            <a:r>
              <a:rPr lang="it-IT" dirty="0"/>
              <a:t>,  </a:t>
            </a:r>
            <a:endParaRPr lang="it-IT" dirty="0" smtClean="0"/>
          </a:p>
          <a:p>
            <a:pPr marL="457200" indent="-457200">
              <a:buAutoNum type="arabicParenR"/>
            </a:pP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 </a:t>
            </a:r>
            <a:r>
              <a:rPr lang="it-IT" dirty="0"/>
              <a:t>state </a:t>
            </a:r>
            <a:r>
              <a:rPr lang="it-IT" dirty="0" smtClean="0"/>
              <a:t>law  </a:t>
            </a:r>
            <a:r>
              <a:rPr lang="it-IT" dirty="0" err="1"/>
              <a:t>is</a:t>
            </a:r>
            <a:r>
              <a:rPr lang="it-IT" dirty="0"/>
              <a:t>  </a:t>
            </a:r>
            <a:r>
              <a:rPr lang="it-IT" dirty="0" err="1" smtClean="0"/>
              <a:t>applicablein</a:t>
            </a:r>
            <a:r>
              <a:rPr lang="it-IT" dirty="0" smtClean="0"/>
              <a:t>  </a:t>
            </a:r>
            <a:r>
              <a:rPr lang="it-IT" dirty="0" err="1"/>
              <a:t>such</a:t>
            </a:r>
            <a:r>
              <a:rPr lang="it-IT" dirty="0"/>
              <a:t>  </a:t>
            </a:r>
            <a:r>
              <a:rPr lang="it-IT" dirty="0" err="1"/>
              <a:t>matters</a:t>
            </a:r>
            <a:r>
              <a:rPr lang="it-IT" dirty="0"/>
              <a:t>  and  </a:t>
            </a:r>
            <a:endParaRPr lang="it-IT" dirty="0" smtClean="0"/>
          </a:p>
          <a:p>
            <a:pPr marL="457200" indent="-457200">
              <a:buAutoNum type="arabicParenR"/>
            </a:pPr>
            <a:r>
              <a:rPr lang="it-IT" dirty="0" smtClean="0"/>
              <a:t>under 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 smtClean="0"/>
              <a:t>conditions</a:t>
            </a:r>
            <a:r>
              <a:rPr lang="it-IT" dirty="0" smtClean="0"/>
              <a:t>  </a:t>
            </a:r>
            <a:r>
              <a:rPr lang="it-IT" dirty="0" err="1"/>
              <a:t>may</a:t>
            </a:r>
            <a:r>
              <a:rPr lang="it-IT" dirty="0"/>
              <a:t>  a  </a:t>
            </a:r>
            <a:r>
              <a:rPr lang="it-IT" dirty="0" err="1"/>
              <a:t>foreign</a:t>
            </a:r>
            <a:r>
              <a:rPr lang="it-IT" dirty="0"/>
              <a:t>  </a:t>
            </a:r>
            <a:r>
              <a:rPr lang="it-IT" dirty="0" err="1"/>
              <a:t>decision</a:t>
            </a:r>
            <a:r>
              <a:rPr lang="it-IT" dirty="0"/>
              <a:t>  be </a:t>
            </a:r>
            <a:r>
              <a:rPr lang="it-IT" dirty="0" err="1" smtClean="0"/>
              <a:t>recognised</a:t>
            </a:r>
            <a:r>
              <a:rPr lang="it-IT" dirty="0" smtClean="0"/>
              <a:t>  </a:t>
            </a:r>
            <a:r>
              <a:rPr lang="it-IT" dirty="0"/>
              <a:t>and  </a:t>
            </a:r>
            <a:r>
              <a:rPr lang="it-IT" dirty="0" err="1" smtClean="0"/>
              <a:t>enforced</a:t>
            </a:r>
            <a:r>
              <a:rPr lang="it-IT" dirty="0" smtClean="0"/>
              <a:t> in </a:t>
            </a:r>
            <a:r>
              <a:rPr lang="it-IT" dirty="0" err="1" smtClean="0"/>
              <a:t>another</a:t>
            </a:r>
            <a:r>
              <a:rPr lang="it-IT" dirty="0" smtClean="0"/>
              <a:t> </a:t>
            </a:r>
            <a:r>
              <a:rPr lang="it-IT" dirty="0"/>
              <a:t>country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err="1" smtClean="0"/>
              <a:t>Each</a:t>
            </a:r>
            <a:r>
              <a:rPr lang="it-IT" dirty="0" smtClean="0"/>
              <a:t> state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its</a:t>
            </a:r>
            <a:r>
              <a:rPr lang="it-IT" dirty="0" smtClean="0"/>
              <a:t> </a:t>
            </a:r>
            <a:r>
              <a:rPr lang="it-IT" dirty="0" err="1" smtClean="0"/>
              <a:t>own</a:t>
            </a:r>
            <a:r>
              <a:rPr lang="it-IT" dirty="0" smtClean="0"/>
              <a:t> private </a:t>
            </a:r>
            <a:r>
              <a:rPr lang="it-IT" dirty="0" err="1" smtClean="0"/>
              <a:t>international</a:t>
            </a:r>
            <a:r>
              <a:rPr lang="it-IT" dirty="0" smtClean="0"/>
              <a:t> law </a:t>
            </a:r>
            <a:r>
              <a:rPr lang="it-IT" dirty="0" err="1" smtClean="0"/>
              <a:t>system</a:t>
            </a:r>
            <a:endParaRPr lang="it-IT" dirty="0" smtClean="0"/>
          </a:p>
          <a:p>
            <a:pPr marL="0" indent="0" algn="ctr">
              <a:buNone/>
            </a:pPr>
            <a:r>
              <a:rPr lang="it-IT" b="1" u="sng" dirty="0"/>
              <a:t>A global </a:t>
            </a:r>
            <a:r>
              <a:rPr lang="it-IT" b="1" u="sng" dirty="0" err="1"/>
              <a:t>civil</a:t>
            </a:r>
            <a:r>
              <a:rPr lang="it-IT" b="1" u="sng" dirty="0"/>
              <a:t> code </a:t>
            </a:r>
            <a:r>
              <a:rPr lang="it-IT" b="1" u="sng" dirty="0" err="1"/>
              <a:t>does</a:t>
            </a:r>
            <a:r>
              <a:rPr lang="it-IT" b="1" u="sng" dirty="0"/>
              <a:t> </a:t>
            </a:r>
            <a:r>
              <a:rPr lang="it-IT" b="1" u="sng" dirty="0" err="1"/>
              <a:t>not</a:t>
            </a:r>
            <a:r>
              <a:rPr lang="it-IT" b="1" u="sng" dirty="0"/>
              <a:t> </a:t>
            </a:r>
            <a:r>
              <a:rPr lang="it-IT" b="1" u="sng" dirty="0" err="1"/>
              <a:t>exist</a:t>
            </a:r>
            <a:endParaRPr lang="it-IT" b="1" u="sng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06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Harmonization</a:t>
            </a:r>
            <a:r>
              <a:rPr lang="it-IT" dirty="0"/>
              <a:t> of </a:t>
            </a:r>
            <a:r>
              <a:rPr lang="it-IT" dirty="0" err="1"/>
              <a:t>international</a:t>
            </a:r>
            <a:r>
              <a:rPr lang="it-IT" dirty="0"/>
              <a:t>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 err="1" smtClean="0"/>
              <a:t>However</a:t>
            </a:r>
            <a:r>
              <a:rPr lang="it-IT" sz="2800" b="1" dirty="0" smtClean="0"/>
              <a:t>, </a:t>
            </a:r>
            <a:r>
              <a:rPr lang="it-IT" sz="2800" b="1" dirty="0" err="1" smtClean="0"/>
              <a:t>different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laws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has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been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harmonized</a:t>
            </a:r>
            <a:r>
              <a:rPr lang="it-IT" sz="2800" b="1" dirty="0" smtClean="0"/>
              <a:t> on the </a:t>
            </a:r>
            <a:r>
              <a:rPr lang="it-IT" sz="2800" b="1" dirty="0" err="1" smtClean="0"/>
              <a:t>international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level</a:t>
            </a:r>
            <a:r>
              <a:rPr lang="it-IT" sz="2800" b="1" dirty="0" smtClean="0"/>
              <a:t>:</a:t>
            </a:r>
          </a:p>
          <a:p>
            <a:pPr marL="0" indent="0" algn="just">
              <a:buNone/>
            </a:pPr>
            <a:r>
              <a:rPr lang="it-IT" sz="2800" b="1" dirty="0" smtClean="0"/>
              <a:t>- On </a:t>
            </a:r>
            <a:r>
              <a:rPr lang="it-IT" sz="2800" b="1" dirty="0"/>
              <a:t>the </a:t>
            </a:r>
            <a:r>
              <a:rPr lang="it-IT" sz="2800" b="1" u="sng" dirty="0" err="1"/>
              <a:t>European</a:t>
            </a:r>
            <a:r>
              <a:rPr lang="it-IT" sz="2800" b="1" u="sng" dirty="0"/>
              <a:t> </a:t>
            </a:r>
            <a:r>
              <a:rPr lang="it-IT" sz="2800" b="1" u="sng" dirty="0" err="1"/>
              <a:t>level</a:t>
            </a:r>
            <a:r>
              <a:rPr lang="it-IT" sz="2800" b="1" u="sng" dirty="0"/>
              <a:t> </a:t>
            </a:r>
            <a:r>
              <a:rPr lang="it-IT" sz="2800" b="1" dirty="0" smtClean="0"/>
              <a:t>From </a:t>
            </a:r>
            <a:r>
              <a:rPr lang="it-IT" sz="2800" b="1" u="sng" dirty="0"/>
              <a:t>18 </a:t>
            </a:r>
            <a:r>
              <a:rPr lang="it-IT" sz="2800" b="1" u="sng" dirty="0" err="1"/>
              <a:t>December</a:t>
            </a:r>
            <a:r>
              <a:rPr lang="it-IT" sz="2800" b="1" u="sng" dirty="0"/>
              <a:t> 2009 </a:t>
            </a:r>
            <a:r>
              <a:rPr lang="it-IT" sz="2800" b="1" dirty="0" err="1"/>
              <a:t>onwards</a:t>
            </a:r>
            <a:r>
              <a:rPr lang="it-IT" sz="2800" b="1" dirty="0"/>
              <a:t>, Private </a:t>
            </a:r>
            <a:r>
              <a:rPr lang="it-IT" sz="2800" b="1" dirty="0" err="1" smtClean="0"/>
              <a:t>Internationa</a:t>
            </a:r>
            <a:r>
              <a:rPr lang="it-IT" sz="2800" b="1" dirty="0" smtClean="0"/>
              <a:t> law </a:t>
            </a:r>
            <a:r>
              <a:rPr lang="it-IT" sz="2800" b="1" dirty="0" err="1" smtClean="0"/>
              <a:t>is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harmonized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also</a:t>
            </a:r>
            <a:r>
              <a:rPr lang="it-IT" sz="2800" b="1" dirty="0" smtClean="0"/>
              <a:t> </a:t>
            </a:r>
            <a:r>
              <a:rPr lang="it-IT" sz="2800" b="1" dirty="0"/>
              <a:t>in </a:t>
            </a:r>
            <a:r>
              <a:rPr lang="it-IT" sz="2800" b="1" dirty="0" smtClean="0"/>
              <a:t>relation </a:t>
            </a:r>
            <a:r>
              <a:rPr lang="it-IT" sz="2800" b="1" dirty="0"/>
              <a:t>to (</a:t>
            </a:r>
            <a:r>
              <a:rPr lang="it-IT" sz="2800" b="1" dirty="0" err="1" smtClean="0"/>
              <a:t>international</a:t>
            </a:r>
            <a:r>
              <a:rPr lang="it-IT" sz="2800" b="1" dirty="0" smtClean="0"/>
              <a:t>) </a:t>
            </a:r>
            <a:r>
              <a:rPr lang="it-IT" sz="2800" b="1" dirty="0" err="1"/>
              <a:t>contractual</a:t>
            </a:r>
            <a:r>
              <a:rPr lang="it-IT" sz="2800" b="1" dirty="0"/>
              <a:t> </a:t>
            </a:r>
            <a:r>
              <a:rPr lang="it-IT" sz="2800" b="1" dirty="0" err="1" smtClean="0"/>
              <a:t>relationships</a:t>
            </a:r>
            <a:r>
              <a:rPr lang="it-IT" sz="2800" b="1" dirty="0" smtClean="0"/>
              <a:t>.</a:t>
            </a:r>
          </a:p>
          <a:p>
            <a:pPr marL="0" indent="0" algn="just">
              <a:buNone/>
            </a:pPr>
            <a:r>
              <a:rPr lang="it-IT" sz="2800" b="1" dirty="0" err="1" smtClean="0"/>
              <a:t>Every</a:t>
            </a:r>
            <a:r>
              <a:rPr lang="it-IT" sz="2800" b="1" dirty="0" smtClean="0"/>
              <a:t> </a:t>
            </a:r>
            <a:r>
              <a:rPr lang="it-IT" sz="2800" b="1" dirty="0"/>
              <a:t>court </a:t>
            </a:r>
            <a:r>
              <a:rPr lang="it-IT" sz="2800" b="1" dirty="0" err="1"/>
              <a:t>residing</a:t>
            </a:r>
            <a:r>
              <a:rPr lang="it-IT" sz="2800" b="1" dirty="0"/>
              <a:t> </a:t>
            </a:r>
            <a:r>
              <a:rPr lang="it-IT" sz="2800" b="1" dirty="0" err="1"/>
              <a:t>within</a:t>
            </a:r>
            <a:r>
              <a:rPr lang="it-IT" sz="2800" b="1" dirty="0"/>
              <a:t> the EU must </a:t>
            </a:r>
            <a:r>
              <a:rPr lang="it-IT" sz="2800" b="1" dirty="0" err="1" smtClean="0"/>
              <a:t>apply</a:t>
            </a:r>
            <a:r>
              <a:rPr lang="it-IT" sz="2800" b="1" dirty="0" smtClean="0"/>
              <a:t> </a:t>
            </a:r>
            <a:r>
              <a:rPr lang="it-IT" sz="2800" b="1" dirty="0"/>
              <a:t>the </a:t>
            </a:r>
            <a:r>
              <a:rPr lang="it-IT" sz="2800" b="1" u="sng" dirty="0"/>
              <a:t>Rome  I </a:t>
            </a:r>
            <a:r>
              <a:rPr lang="it-IT" sz="2800" b="1" u="sng" dirty="0" err="1" smtClean="0"/>
              <a:t>Regulation</a:t>
            </a:r>
            <a:r>
              <a:rPr lang="it-IT" sz="2800" b="1" dirty="0"/>
              <a:t>.</a:t>
            </a:r>
          </a:p>
          <a:p>
            <a:pPr marL="0" indent="0" algn="just">
              <a:buNone/>
            </a:pPr>
            <a:endParaRPr lang="it-IT" sz="2800" b="1" dirty="0"/>
          </a:p>
          <a:p>
            <a:pPr marL="0" indent="0" algn="just">
              <a:buNone/>
            </a:pPr>
            <a:endParaRPr lang="it-IT" sz="2800" b="1" dirty="0"/>
          </a:p>
          <a:p>
            <a:pPr marL="0" indent="0" algn="just">
              <a:buNone/>
            </a:pPr>
            <a:endParaRPr lang="it-IT" sz="2800" b="1" dirty="0"/>
          </a:p>
          <a:p>
            <a:pPr marL="0" indent="0" algn="just">
              <a:buNone/>
            </a:pPr>
            <a:r>
              <a:rPr lang="it-IT" sz="2800" b="1" dirty="0"/>
              <a:t>•	Parties of an </a:t>
            </a:r>
            <a:r>
              <a:rPr lang="it-IT" sz="2800" b="1" dirty="0" err="1"/>
              <a:t>international</a:t>
            </a:r>
            <a:r>
              <a:rPr lang="it-IT" sz="2800" b="1" dirty="0"/>
              <a:t> commercial </a:t>
            </a:r>
            <a:r>
              <a:rPr lang="it-IT" sz="2800" b="1" dirty="0" err="1"/>
              <a:t>contract</a:t>
            </a:r>
            <a:r>
              <a:rPr lang="it-IT" sz="2800" b="1" dirty="0"/>
              <a:t> can in </a:t>
            </a:r>
            <a:r>
              <a:rPr lang="it-IT" sz="2800" b="1" dirty="0" err="1"/>
              <a:t>princip</a:t>
            </a:r>
            <a:r>
              <a:rPr lang="it-IT" sz="2800" b="1" dirty="0"/>
              <a:t> e free y </a:t>
            </a:r>
            <a:r>
              <a:rPr lang="it-IT" sz="2800" b="1" dirty="0" err="1"/>
              <a:t>choose</a:t>
            </a:r>
            <a:r>
              <a:rPr lang="it-IT" sz="2800" b="1" dirty="0"/>
              <a:t> the </a:t>
            </a:r>
            <a:r>
              <a:rPr lang="it-IT" sz="2800" b="1" dirty="0" err="1"/>
              <a:t>governing</a:t>
            </a:r>
            <a:r>
              <a:rPr lang="it-IT" sz="2800" b="1" dirty="0"/>
              <a:t>  </a:t>
            </a:r>
            <a:r>
              <a:rPr lang="it-IT" sz="2800" b="1" dirty="0" err="1"/>
              <a:t>aw</a:t>
            </a:r>
            <a:r>
              <a:rPr lang="it-IT" sz="2800" b="1" dirty="0"/>
              <a:t> - </a:t>
            </a:r>
            <a:r>
              <a:rPr lang="it-IT" sz="2800" b="1" dirty="0" err="1"/>
              <a:t>inc</a:t>
            </a:r>
            <a:r>
              <a:rPr lang="it-IT" sz="2800" b="1" dirty="0"/>
              <a:t> </a:t>
            </a:r>
            <a:r>
              <a:rPr lang="it-IT" sz="2800" b="1" dirty="0" err="1"/>
              <a:t>uding</a:t>
            </a:r>
            <a:r>
              <a:rPr lang="it-IT" sz="2800" b="1" dirty="0"/>
              <a:t> the </a:t>
            </a:r>
            <a:r>
              <a:rPr lang="it-IT" sz="2800" b="1" dirty="0" err="1"/>
              <a:t>choice</a:t>
            </a:r>
            <a:r>
              <a:rPr lang="it-IT" sz="2800" b="1" dirty="0"/>
              <a:t> of a  </a:t>
            </a:r>
            <a:r>
              <a:rPr lang="it-IT" sz="2800" b="1" dirty="0" err="1"/>
              <a:t>aw</a:t>
            </a:r>
            <a:r>
              <a:rPr lang="it-IT" sz="2800" b="1" dirty="0"/>
              <a:t> </a:t>
            </a:r>
            <a:r>
              <a:rPr lang="it-IT" sz="2800" b="1" dirty="0" err="1"/>
              <a:t>that</a:t>
            </a:r>
            <a:r>
              <a:rPr lang="it-IT" sz="2800" b="1" dirty="0"/>
              <a:t> </a:t>
            </a:r>
            <a:r>
              <a:rPr lang="it-IT" sz="2800" b="1" dirty="0" err="1"/>
              <a:t>is</a:t>
            </a:r>
            <a:r>
              <a:rPr lang="it-IT" sz="2800" b="1" dirty="0"/>
              <a:t> </a:t>
            </a:r>
            <a:r>
              <a:rPr lang="it-IT" sz="2800" b="1" dirty="0" err="1"/>
              <a:t>not</a:t>
            </a:r>
            <a:r>
              <a:rPr lang="it-IT" sz="2800" b="1" dirty="0"/>
              <a:t>  </a:t>
            </a:r>
            <a:r>
              <a:rPr lang="it-IT" sz="2800" b="1" dirty="0" err="1"/>
              <a:t>inked</a:t>
            </a:r>
            <a:r>
              <a:rPr lang="it-IT" sz="2800" b="1" dirty="0"/>
              <a:t> the </a:t>
            </a:r>
            <a:r>
              <a:rPr lang="it-IT" sz="2800" b="1" dirty="0" err="1"/>
              <a:t>contract</a:t>
            </a:r>
            <a:r>
              <a:rPr lang="it-IT" sz="2800" b="1" dirty="0"/>
              <a:t>!</a:t>
            </a:r>
          </a:p>
          <a:p>
            <a:pPr marL="0" indent="0" algn="just">
              <a:buNone/>
            </a:pPr>
            <a:endParaRPr lang="it-IT" sz="2800" b="1" dirty="0"/>
          </a:p>
          <a:p>
            <a:pPr marL="0" indent="0" algn="just">
              <a:buNone/>
            </a:pPr>
            <a:r>
              <a:rPr lang="it-IT" sz="2800" b="1" dirty="0" err="1"/>
              <a:t>Exam</a:t>
            </a:r>
            <a:r>
              <a:rPr lang="it-IT" sz="2800" b="1" dirty="0"/>
              <a:t>   </a:t>
            </a:r>
            <a:r>
              <a:rPr lang="it-IT" sz="2800" b="1" dirty="0" err="1"/>
              <a:t>p</a:t>
            </a:r>
            <a:r>
              <a:rPr lang="it-IT" sz="2800" b="1" dirty="0"/>
              <a:t> e  The </a:t>
            </a:r>
            <a:r>
              <a:rPr lang="it-IT" sz="2800" b="1" dirty="0" err="1"/>
              <a:t>contract</a:t>
            </a:r>
            <a:r>
              <a:rPr lang="it-IT" sz="2800" b="1" dirty="0"/>
              <a:t> </a:t>
            </a:r>
            <a:r>
              <a:rPr lang="it-IT" sz="2800" b="1" dirty="0" err="1"/>
              <a:t>conc</a:t>
            </a:r>
            <a:r>
              <a:rPr lang="it-IT" sz="2800" b="1" dirty="0"/>
              <a:t> </a:t>
            </a:r>
            <a:r>
              <a:rPr lang="it-IT" sz="2800" b="1" dirty="0" err="1"/>
              <a:t>uded</a:t>
            </a:r>
            <a:r>
              <a:rPr lang="it-IT" sz="2800" b="1" dirty="0"/>
              <a:t>  </a:t>
            </a:r>
            <a:r>
              <a:rPr lang="it-IT" sz="2800" b="1" dirty="0" err="1"/>
              <a:t>between</a:t>
            </a:r>
            <a:r>
              <a:rPr lang="it-IT" sz="2800" b="1" dirty="0"/>
              <a:t> the </a:t>
            </a:r>
            <a:r>
              <a:rPr lang="it-IT" sz="2800" b="1" dirty="0" err="1"/>
              <a:t>Outch</a:t>
            </a:r>
            <a:r>
              <a:rPr lang="it-IT" sz="2800" b="1" dirty="0"/>
              <a:t> and the </a:t>
            </a:r>
            <a:r>
              <a:rPr lang="it-IT" sz="2800" b="1" dirty="0" err="1"/>
              <a:t>German</a:t>
            </a:r>
            <a:r>
              <a:rPr lang="it-IT" sz="2800" b="1" dirty="0"/>
              <a:t> company </a:t>
            </a:r>
            <a:r>
              <a:rPr lang="it-IT" sz="2800" b="1" dirty="0" err="1"/>
              <a:t>contains</a:t>
            </a:r>
            <a:r>
              <a:rPr lang="it-IT" sz="2800" b="1" dirty="0"/>
              <a:t> a</a:t>
            </a:r>
          </a:p>
          <a:p>
            <a:pPr marL="0" indent="0" algn="just">
              <a:buNone/>
            </a:pPr>
            <a:r>
              <a:rPr lang="it-IT" sz="2800" b="1" dirty="0"/>
              <a:t>,</a:t>
            </a:r>
            <a:r>
              <a:rPr lang="it-IT" sz="2800" b="1" dirty="0" err="1"/>
              <a:t>choice</a:t>
            </a:r>
            <a:r>
              <a:rPr lang="it-IT" sz="2800" b="1" dirty="0"/>
              <a:t> of  </a:t>
            </a:r>
            <a:r>
              <a:rPr lang="it-IT" sz="2800" b="1" dirty="0" err="1"/>
              <a:t>aw</a:t>
            </a:r>
            <a:r>
              <a:rPr lang="it-IT" sz="2800" b="1" dirty="0"/>
              <a:t>" c ause </a:t>
            </a:r>
            <a:r>
              <a:rPr lang="it-IT" sz="2800" b="1" dirty="0" err="1"/>
              <a:t>pursuant</a:t>
            </a:r>
            <a:r>
              <a:rPr lang="it-IT" sz="2800" b="1" dirty="0"/>
              <a:t> to </a:t>
            </a:r>
            <a:r>
              <a:rPr lang="it-IT" sz="2800" b="1" dirty="0" err="1"/>
              <a:t>which</a:t>
            </a:r>
            <a:r>
              <a:rPr lang="it-IT" sz="2800" b="1" dirty="0"/>
              <a:t> </a:t>
            </a:r>
            <a:r>
              <a:rPr lang="it-IT" sz="2800" b="1" dirty="0" err="1"/>
              <a:t>Swiss</a:t>
            </a:r>
            <a:r>
              <a:rPr lang="it-IT" sz="2800" b="1" dirty="0"/>
              <a:t>  </a:t>
            </a:r>
            <a:r>
              <a:rPr lang="it-IT" sz="2800" b="1" dirty="0" err="1"/>
              <a:t>aw</a:t>
            </a:r>
            <a:r>
              <a:rPr lang="it-IT" sz="2800" b="1" dirty="0"/>
              <a:t> </a:t>
            </a:r>
            <a:r>
              <a:rPr lang="it-IT" sz="2800" b="1" dirty="0" err="1"/>
              <a:t>sha</a:t>
            </a:r>
            <a:r>
              <a:rPr lang="it-IT" sz="2800" b="1" dirty="0"/>
              <a:t> 	</a:t>
            </a:r>
            <a:r>
              <a:rPr lang="it-IT" sz="2800" b="1" dirty="0" err="1"/>
              <a:t>govern</a:t>
            </a:r>
            <a:r>
              <a:rPr lang="it-IT" sz="2800" b="1" dirty="0"/>
              <a:t>  the </a:t>
            </a:r>
            <a:r>
              <a:rPr lang="it-IT" sz="2800" b="1" dirty="0" err="1"/>
              <a:t>contract</a:t>
            </a:r>
            <a:r>
              <a:rPr lang="it-IT" sz="2800" b="1" dirty="0"/>
              <a:t>.</a:t>
            </a:r>
          </a:p>
          <a:p>
            <a:pPr marL="0" indent="0" algn="just">
              <a:buNone/>
            </a:pPr>
            <a:endParaRPr lang="it-IT" sz="2800" b="1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36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891410"/>
            <a:ext cx="7345362" cy="889876"/>
          </a:xfrm>
        </p:spPr>
        <p:txBody>
          <a:bodyPr/>
          <a:lstStyle/>
          <a:p>
            <a:r>
              <a:rPr lang="it-IT" dirty="0" smtClean="0"/>
              <a:t>ISSUE N. </a:t>
            </a:r>
            <a:r>
              <a:rPr lang="it-IT" dirty="0"/>
              <a:t>3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13" y="4964827"/>
            <a:ext cx="7345362" cy="8936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800" b="1" dirty="0" smtClean="0"/>
              <a:t>CHOICE OF JURISDICTION 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8644" y="2159000"/>
            <a:ext cx="3175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035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2866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sz="4400" dirty="0" smtClean="0"/>
              <a:t/>
            </a:r>
            <a:br>
              <a:rPr lang="it-IT" sz="4400" dirty="0" smtClean="0"/>
            </a:br>
            <a:r>
              <a:rPr lang="it-IT" sz="4400" dirty="0" smtClean="0"/>
              <a:t>The </a:t>
            </a:r>
            <a:r>
              <a:rPr lang="it-IT" sz="4400" dirty="0" err="1" smtClean="0"/>
              <a:t>Jurisdiction</a:t>
            </a:r>
            <a:r>
              <a:rPr lang="it-IT" sz="4400" dirty="0" smtClean="0"/>
              <a:t> in an </a:t>
            </a:r>
            <a:r>
              <a:rPr lang="it-IT" sz="4400" dirty="0" err="1" smtClean="0"/>
              <a:t>international</a:t>
            </a:r>
            <a:r>
              <a:rPr lang="it-IT" sz="4400" dirty="0" smtClean="0"/>
              <a:t/>
            </a:r>
            <a:br>
              <a:rPr lang="it-IT" sz="4400" dirty="0" smtClean="0"/>
            </a:br>
            <a:r>
              <a:rPr lang="it-IT" sz="4400" dirty="0" err="1" smtClean="0"/>
              <a:t>contract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750320"/>
            <a:ext cx="8498203" cy="462127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endParaRPr lang="it-IT" sz="2800" b="1" dirty="0" smtClean="0"/>
          </a:p>
          <a:p>
            <a:pPr algn="just">
              <a:buFont typeface="Wingdings" charset="2"/>
              <a:buChar char="ü"/>
            </a:pPr>
            <a:r>
              <a:rPr lang="it-IT" sz="2800" dirty="0" smtClean="0"/>
              <a:t>In </a:t>
            </a:r>
            <a:r>
              <a:rPr lang="it-IT" sz="2800" dirty="0"/>
              <a:t>a </a:t>
            </a:r>
            <a:r>
              <a:rPr lang="it-IT" sz="2800" dirty="0" err="1"/>
              <a:t>transaction</a:t>
            </a:r>
            <a:r>
              <a:rPr lang="it-IT" sz="2800" dirty="0"/>
              <a:t> with no </a:t>
            </a:r>
            <a:r>
              <a:rPr lang="it-IT" sz="2800" dirty="0" err="1"/>
              <a:t>foreign</a:t>
            </a:r>
            <a:r>
              <a:rPr lang="it-IT" sz="2800" dirty="0"/>
              <a:t> </a:t>
            </a:r>
            <a:r>
              <a:rPr lang="it-IT" sz="2800" dirty="0" err="1"/>
              <a:t>element</a:t>
            </a:r>
            <a:r>
              <a:rPr lang="it-IT" sz="2800" dirty="0"/>
              <a:t> </a:t>
            </a:r>
            <a:r>
              <a:rPr lang="it-IT" sz="2800" dirty="0" err="1"/>
              <a:t>involved</a:t>
            </a:r>
            <a:r>
              <a:rPr lang="it-IT" sz="2800" dirty="0"/>
              <a:t> </a:t>
            </a:r>
            <a:r>
              <a:rPr lang="it-IT" sz="2800" dirty="0" err="1"/>
              <a:t>it</a:t>
            </a:r>
            <a:r>
              <a:rPr lang="it-IT" sz="2800" dirty="0"/>
              <a:t> </a:t>
            </a:r>
            <a:r>
              <a:rPr lang="it-IT" sz="2800" dirty="0" err="1"/>
              <a:t>will</a:t>
            </a:r>
            <a:r>
              <a:rPr lang="it-IT" sz="2800" dirty="0"/>
              <a:t> </a:t>
            </a:r>
            <a:r>
              <a:rPr lang="it-IT" sz="2800" dirty="0" err="1"/>
              <a:t>not</a:t>
            </a:r>
            <a:r>
              <a:rPr lang="it-IT" sz="2800" dirty="0"/>
              <a:t> </a:t>
            </a:r>
            <a:r>
              <a:rPr lang="it-IT" sz="2800" dirty="0" err="1"/>
              <a:t>usually</a:t>
            </a:r>
            <a:r>
              <a:rPr lang="it-IT" sz="2800" dirty="0"/>
              <a:t> be </a:t>
            </a:r>
            <a:r>
              <a:rPr lang="it-IT" sz="2800" dirty="0" err="1"/>
              <a:t>necessary</a:t>
            </a:r>
            <a:r>
              <a:rPr lang="it-IT" sz="2800" dirty="0"/>
              <a:t> to </a:t>
            </a:r>
            <a:r>
              <a:rPr lang="it-IT" sz="2800" dirty="0" err="1"/>
              <a:t>specify</a:t>
            </a:r>
            <a:r>
              <a:rPr lang="it-IT" sz="2800" dirty="0"/>
              <a:t> the </a:t>
            </a:r>
            <a:r>
              <a:rPr lang="it-IT" sz="2800" dirty="0" err="1"/>
              <a:t>courts</a:t>
            </a:r>
            <a:r>
              <a:rPr lang="it-IT" sz="2800" dirty="0"/>
              <a:t> </a:t>
            </a:r>
            <a:r>
              <a:rPr lang="it-IT" sz="2800" dirty="0" err="1"/>
              <a:t>which</a:t>
            </a:r>
            <a:r>
              <a:rPr lang="it-IT" sz="2800" dirty="0"/>
              <a:t> </a:t>
            </a:r>
            <a:r>
              <a:rPr lang="it-IT" sz="2800" dirty="0" err="1"/>
              <a:t>have</a:t>
            </a:r>
            <a:r>
              <a:rPr lang="it-IT" sz="2800" dirty="0"/>
              <a:t> </a:t>
            </a:r>
            <a:r>
              <a:rPr lang="it-IT" sz="2800" dirty="0" err="1"/>
              <a:t>jurisdiction</a:t>
            </a:r>
            <a:r>
              <a:rPr lang="it-IT" sz="2800" dirty="0"/>
              <a:t> in the </a:t>
            </a:r>
            <a:r>
              <a:rPr lang="it-IT" sz="2800" dirty="0" err="1"/>
              <a:t>event</a:t>
            </a:r>
            <a:r>
              <a:rPr lang="it-IT" sz="2800" dirty="0"/>
              <a:t> of a dispute. </a:t>
            </a:r>
          </a:p>
          <a:p>
            <a:pPr algn="just">
              <a:buFont typeface="Wingdings" charset="2"/>
              <a:buChar char="ü"/>
            </a:pPr>
            <a:r>
              <a:rPr lang="it-IT" sz="2800" dirty="0" err="1"/>
              <a:t>However</a:t>
            </a:r>
            <a:r>
              <a:rPr lang="it-IT" sz="2800" dirty="0"/>
              <a:t>, </a:t>
            </a:r>
            <a:r>
              <a:rPr lang="it-IT" sz="2800" dirty="0" err="1"/>
              <a:t>where</a:t>
            </a:r>
            <a:r>
              <a:rPr lang="it-IT" sz="2800" dirty="0"/>
              <a:t> </a:t>
            </a:r>
            <a:r>
              <a:rPr lang="it-IT" sz="2800" dirty="0" err="1"/>
              <a:t>there</a:t>
            </a:r>
            <a:r>
              <a:rPr lang="it-IT" sz="2800" dirty="0"/>
              <a:t> are </a:t>
            </a:r>
            <a:r>
              <a:rPr lang="it-IT" sz="2800" dirty="0" err="1"/>
              <a:t>international</a:t>
            </a:r>
            <a:r>
              <a:rPr lang="it-IT" sz="2800" dirty="0"/>
              <a:t> </a:t>
            </a:r>
            <a:r>
              <a:rPr lang="it-IT" sz="2800" dirty="0" err="1"/>
              <a:t>aspects</a:t>
            </a:r>
            <a:r>
              <a:rPr lang="it-IT" sz="2800" dirty="0"/>
              <a:t> to the </a:t>
            </a:r>
            <a:r>
              <a:rPr lang="it-IT" sz="2800" dirty="0" err="1"/>
              <a:t>transaction</a:t>
            </a:r>
            <a:r>
              <a:rPr lang="it-IT" sz="2800" dirty="0"/>
              <a:t>, </a:t>
            </a:r>
            <a:r>
              <a:rPr lang="it-IT" sz="2800" dirty="0" err="1"/>
              <a:t>it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sensible</a:t>
            </a:r>
            <a:r>
              <a:rPr lang="it-IT" sz="2800" dirty="0"/>
              <a:t> to set out in the </a:t>
            </a:r>
            <a:r>
              <a:rPr lang="it-IT" sz="2800" dirty="0" err="1"/>
              <a:t>contract</a:t>
            </a:r>
            <a:r>
              <a:rPr lang="it-IT" sz="2800" dirty="0"/>
              <a:t> the </a:t>
            </a:r>
            <a:r>
              <a:rPr lang="it-IT" sz="2800" dirty="0" err="1"/>
              <a:t>jurisdiction</a:t>
            </a:r>
            <a:r>
              <a:rPr lang="it-IT" sz="2800" dirty="0"/>
              <a:t> – </a:t>
            </a:r>
            <a:r>
              <a:rPr lang="it-IT" sz="2800" dirty="0" err="1"/>
              <a:t>i.e</a:t>
            </a:r>
            <a:r>
              <a:rPr lang="it-IT" sz="2800" dirty="0"/>
              <a:t> in </a:t>
            </a:r>
            <a:r>
              <a:rPr lang="it-IT" sz="2800" b="1" i="1" dirty="0" err="1"/>
              <a:t>which</a:t>
            </a:r>
            <a:r>
              <a:rPr lang="it-IT" sz="2800" b="1" i="1" dirty="0"/>
              <a:t> </a:t>
            </a:r>
            <a:r>
              <a:rPr lang="it-IT" sz="2800" b="1" i="1" dirty="0" err="1" smtClean="0"/>
              <a:t>Country’s</a:t>
            </a:r>
            <a:r>
              <a:rPr lang="it-IT" sz="2800" b="1" i="1" dirty="0" smtClean="0"/>
              <a:t> </a:t>
            </a:r>
            <a:r>
              <a:rPr lang="it-IT" sz="2800" b="1" i="1" dirty="0" err="1"/>
              <a:t>courts</a:t>
            </a:r>
            <a:r>
              <a:rPr lang="it-IT" sz="2800" b="1" i="1" dirty="0"/>
              <a:t> </a:t>
            </a:r>
            <a:r>
              <a:rPr lang="it-IT" sz="2800" b="1" i="1" dirty="0" err="1"/>
              <a:t>will</a:t>
            </a:r>
            <a:r>
              <a:rPr lang="it-IT" sz="2800" b="1" i="1" dirty="0"/>
              <a:t> </a:t>
            </a:r>
            <a:r>
              <a:rPr lang="it-IT" sz="2800" b="1" i="1" dirty="0" smtClean="0"/>
              <a:t>decide </a:t>
            </a:r>
            <a:r>
              <a:rPr lang="it-IT" sz="2800" b="1" i="1" dirty="0" err="1" smtClean="0"/>
              <a:t>any</a:t>
            </a:r>
            <a:r>
              <a:rPr lang="it-IT" sz="2800" b="1" i="1" dirty="0" smtClean="0"/>
              <a:t> </a:t>
            </a:r>
            <a:r>
              <a:rPr lang="it-IT" sz="2800" b="1" i="1" dirty="0"/>
              <a:t>dispute </a:t>
            </a:r>
            <a:r>
              <a:rPr lang="it-IT" sz="2800" b="1" i="1" dirty="0" err="1" smtClean="0"/>
              <a:t>between</a:t>
            </a:r>
            <a:r>
              <a:rPr lang="it-IT" sz="2800" b="1" i="1" dirty="0" smtClean="0"/>
              <a:t> the parties</a:t>
            </a:r>
            <a:r>
              <a:rPr lang="it-IT" sz="2800" dirty="0" smtClean="0"/>
              <a:t>. </a:t>
            </a:r>
            <a:endParaRPr lang="it-IT" sz="2800" dirty="0"/>
          </a:p>
          <a:p>
            <a:pPr algn="just">
              <a:buFont typeface="Wingdings" charset="2"/>
              <a:buChar char="ü"/>
            </a:pPr>
            <a:endParaRPr lang="it-IT" sz="28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96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2866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sz="4400" dirty="0" smtClean="0"/>
              <a:t/>
            </a:r>
            <a:br>
              <a:rPr lang="it-IT" sz="4400" dirty="0" smtClean="0"/>
            </a:br>
            <a:r>
              <a:rPr lang="it-IT" sz="4400" dirty="0" smtClean="0"/>
              <a:t>The </a:t>
            </a:r>
            <a:r>
              <a:rPr lang="it-IT" sz="4400" dirty="0" err="1" smtClean="0"/>
              <a:t>Jurisdiction</a:t>
            </a:r>
            <a:r>
              <a:rPr lang="it-IT" sz="4400" dirty="0" smtClean="0"/>
              <a:t> in an </a:t>
            </a:r>
            <a:r>
              <a:rPr lang="it-IT" sz="4400" dirty="0" err="1" smtClean="0"/>
              <a:t>international</a:t>
            </a:r>
            <a:r>
              <a:rPr lang="it-IT" sz="4400" dirty="0" smtClean="0"/>
              <a:t/>
            </a:r>
            <a:br>
              <a:rPr lang="it-IT" sz="4400" dirty="0" smtClean="0"/>
            </a:br>
            <a:r>
              <a:rPr lang="it-IT" sz="4400" dirty="0" err="1" smtClean="0"/>
              <a:t>contract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750320"/>
            <a:ext cx="8498203" cy="462127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endParaRPr lang="it-IT" sz="2800" b="1" dirty="0" smtClean="0"/>
          </a:p>
          <a:p>
            <a:pPr algn="just">
              <a:buFont typeface="Wingdings" charset="2"/>
              <a:buChar char="ü"/>
            </a:pPr>
            <a:r>
              <a:rPr lang="it-IT" sz="2800" dirty="0"/>
              <a:t>A </a:t>
            </a:r>
            <a:r>
              <a:rPr lang="it-IT" sz="2800" i="1" dirty="0" err="1"/>
              <a:t>jurisdiction</a:t>
            </a:r>
            <a:r>
              <a:rPr lang="it-IT" sz="2800" i="1" dirty="0"/>
              <a:t> </a:t>
            </a:r>
            <a:r>
              <a:rPr lang="it-IT" sz="2800" i="1" dirty="0" err="1"/>
              <a:t>clause</a:t>
            </a:r>
            <a:r>
              <a:rPr lang="it-IT" sz="2800" i="1" dirty="0"/>
              <a:t> </a:t>
            </a:r>
            <a:r>
              <a:rPr lang="it-IT" sz="2800" dirty="0" err="1"/>
              <a:t>therefore</a:t>
            </a:r>
            <a:r>
              <a:rPr lang="it-IT" sz="2800" dirty="0"/>
              <a:t> </a:t>
            </a:r>
            <a:r>
              <a:rPr lang="it-IT" sz="2800" dirty="0" err="1"/>
              <a:t>states</a:t>
            </a:r>
            <a:r>
              <a:rPr lang="it-IT" sz="2800" dirty="0"/>
              <a:t> </a:t>
            </a:r>
            <a:r>
              <a:rPr lang="it-IT" sz="2800" dirty="0" err="1"/>
              <a:t>that</a:t>
            </a:r>
            <a:r>
              <a:rPr lang="it-IT" sz="2800" dirty="0"/>
              <a:t> the parties </a:t>
            </a:r>
            <a:r>
              <a:rPr lang="it-IT" sz="2800" dirty="0" err="1"/>
              <a:t>have</a:t>
            </a:r>
            <a:r>
              <a:rPr lang="it-IT" sz="2800" dirty="0"/>
              <a:t> </a:t>
            </a:r>
            <a:r>
              <a:rPr lang="it-IT" sz="2800" dirty="0" err="1"/>
              <a:t>agreed</a:t>
            </a:r>
            <a:r>
              <a:rPr lang="it-IT" sz="2800" dirty="0"/>
              <a:t> to the </a:t>
            </a:r>
            <a:r>
              <a:rPr lang="it-IT" sz="2800" dirty="0" err="1"/>
              <a:t>courts</a:t>
            </a:r>
            <a:r>
              <a:rPr lang="it-IT" sz="2800" dirty="0"/>
              <a:t> of a </a:t>
            </a:r>
            <a:r>
              <a:rPr lang="it-IT" sz="2800" i="1" dirty="0" err="1"/>
              <a:t>named</a:t>
            </a:r>
            <a:r>
              <a:rPr lang="it-IT" sz="2800" i="1" dirty="0"/>
              <a:t> country </a:t>
            </a:r>
            <a:r>
              <a:rPr lang="it-IT" sz="2800" dirty="0" err="1"/>
              <a:t>taking</a:t>
            </a:r>
            <a:r>
              <a:rPr lang="it-IT" sz="2800" dirty="0"/>
              <a:t> </a:t>
            </a:r>
            <a:r>
              <a:rPr lang="it-IT" sz="2800" dirty="0" err="1"/>
              <a:t>jurisdiction</a:t>
            </a:r>
            <a:r>
              <a:rPr lang="it-IT" sz="2800" dirty="0"/>
              <a:t> over (in </a:t>
            </a:r>
            <a:r>
              <a:rPr lang="it-IT" sz="2800" dirty="0" err="1"/>
              <a:t>other</a:t>
            </a:r>
            <a:r>
              <a:rPr lang="it-IT" sz="2800" dirty="0"/>
              <a:t> </a:t>
            </a:r>
            <a:r>
              <a:rPr lang="it-IT" sz="2800" dirty="0" err="1"/>
              <a:t>words</a:t>
            </a:r>
            <a:r>
              <a:rPr lang="it-IT" sz="2800" dirty="0"/>
              <a:t>, </a:t>
            </a:r>
            <a:r>
              <a:rPr lang="it-IT" sz="2800" dirty="0" err="1"/>
              <a:t>having</a:t>
            </a:r>
            <a:r>
              <a:rPr lang="it-IT" sz="2800" dirty="0"/>
              <a:t> the right to </a:t>
            </a:r>
            <a:r>
              <a:rPr lang="it-IT" sz="2800" dirty="0" err="1"/>
              <a:t>hear</a:t>
            </a:r>
            <a:r>
              <a:rPr lang="it-IT" sz="2800" dirty="0"/>
              <a:t>) </a:t>
            </a:r>
            <a:r>
              <a:rPr lang="it-IT" sz="2800" dirty="0" err="1"/>
              <a:t>any</a:t>
            </a:r>
            <a:r>
              <a:rPr lang="it-IT" sz="2800" dirty="0"/>
              <a:t> </a:t>
            </a:r>
            <a:r>
              <a:rPr lang="it-IT" sz="2800" dirty="0" err="1"/>
              <a:t>disputes</a:t>
            </a:r>
            <a:r>
              <a:rPr lang="it-IT" sz="2800" dirty="0"/>
              <a:t> </a:t>
            </a:r>
            <a:r>
              <a:rPr lang="it-IT" sz="2800" dirty="0" err="1"/>
              <a:t>that</a:t>
            </a:r>
            <a:r>
              <a:rPr lang="it-IT" sz="2800" dirty="0"/>
              <a:t> </a:t>
            </a:r>
            <a:r>
              <a:rPr lang="it-IT" sz="2800" dirty="0" err="1"/>
              <a:t>may</a:t>
            </a:r>
            <a:r>
              <a:rPr lang="it-IT" sz="2800" dirty="0"/>
              <a:t> </a:t>
            </a:r>
            <a:r>
              <a:rPr lang="it-IT" sz="2800" dirty="0" err="1"/>
              <a:t>arise</a:t>
            </a:r>
            <a:r>
              <a:rPr lang="it-IT" sz="2800" dirty="0" smtClean="0"/>
              <a:t>.</a:t>
            </a:r>
          </a:p>
          <a:p>
            <a:pPr algn="just">
              <a:buFont typeface="Wingdings" charset="2"/>
              <a:buChar char="ü"/>
            </a:pPr>
            <a:r>
              <a:rPr lang="it-IT" sz="2800" dirty="0" smtClean="0"/>
              <a:t>Es. </a:t>
            </a:r>
            <a:r>
              <a:rPr lang="it-IT" sz="2800" i="1" dirty="0"/>
              <a:t>"The parties </a:t>
            </a:r>
            <a:r>
              <a:rPr lang="it-IT" sz="2800" i="1" dirty="0" err="1"/>
              <a:t>submit</a:t>
            </a:r>
            <a:r>
              <a:rPr lang="it-IT" sz="2800" i="1" dirty="0"/>
              <a:t> </a:t>
            </a:r>
            <a:r>
              <a:rPr lang="it-IT" sz="2800" i="1" dirty="0" err="1"/>
              <a:t>all</a:t>
            </a:r>
            <a:r>
              <a:rPr lang="it-IT" sz="2800" i="1" dirty="0"/>
              <a:t> </a:t>
            </a:r>
            <a:r>
              <a:rPr lang="it-IT" sz="2800" i="1" dirty="0" err="1"/>
              <a:t>their</a:t>
            </a:r>
            <a:r>
              <a:rPr lang="it-IT" sz="2800" i="1" dirty="0"/>
              <a:t> </a:t>
            </a:r>
            <a:r>
              <a:rPr lang="it-IT" sz="2800" i="1" dirty="0" err="1"/>
              <a:t>disputes</a:t>
            </a:r>
            <a:r>
              <a:rPr lang="it-IT" sz="2800" i="1" dirty="0"/>
              <a:t> </a:t>
            </a:r>
            <a:r>
              <a:rPr lang="it-IT" sz="2800" i="1" dirty="0" err="1"/>
              <a:t>arising</a:t>
            </a:r>
            <a:r>
              <a:rPr lang="it-IT" sz="2800" i="1" dirty="0"/>
              <a:t> out of or in connection with </a:t>
            </a:r>
            <a:r>
              <a:rPr lang="it-IT" sz="2800" i="1" dirty="0" err="1"/>
              <a:t>this</a:t>
            </a:r>
            <a:r>
              <a:rPr lang="it-IT" sz="2800" i="1" dirty="0"/>
              <a:t> Agreement to the </a:t>
            </a:r>
            <a:r>
              <a:rPr lang="it-IT" sz="2800" i="1" dirty="0" err="1"/>
              <a:t>exclusive</a:t>
            </a:r>
            <a:r>
              <a:rPr lang="it-IT" sz="2800" i="1" dirty="0"/>
              <a:t> </a:t>
            </a:r>
            <a:r>
              <a:rPr lang="it-IT" sz="2800" i="1" dirty="0" err="1"/>
              <a:t>jurisdiction</a:t>
            </a:r>
            <a:r>
              <a:rPr lang="it-IT" sz="2800" i="1" dirty="0"/>
              <a:t> of the </a:t>
            </a:r>
            <a:r>
              <a:rPr lang="it-IT" sz="2800" i="1" dirty="0" err="1"/>
              <a:t>Courts</a:t>
            </a:r>
            <a:r>
              <a:rPr lang="it-IT" sz="2800" i="1" dirty="0"/>
              <a:t> of [ ]". </a:t>
            </a:r>
            <a:endParaRPr lang="it-IT" sz="28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38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1371599"/>
            <a:ext cx="7345362" cy="1974145"/>
          </a:xfrm>
        </p:spPr>
        <p:txBody>
          <a:bodyPr/>
          <a:lstStyle/>
          <a:p>
            <a:r>
              <a:rPr lang="en-GB" sz="4000" dirty="0"/>
              <a:t>PROBLEMS RELATED TO THE CHOICE OF JURISDICTION</a:t>
            </a:r>
            <a:r>
              <a:rPr lang="it-IT" sz="4000" dirty="0"/>
              <a:t> 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I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3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Enforcement of a </a:t>
            </a:r>
            <a:r>
              <a:rPr lang="en-GB" b="1" dirty="0" smtClean="0"/>
              <a:t>foreign judgment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3305" y="1920704"/>
            <a:ext cx="8591136" cy="43370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GB" sz="3200" dirty="0"/>
              <a:t>The parties may wish to </a:t>
            </a:r>
            <a:r>
              <a:rPr lang="en-GB" sz="3200" b="1" dirty="0"/>
              <a:t>submit to the exclusive jurisdiction of the courts of one </a:t>
            </a:r>
            <a:r>
              <a:rPr lang="en-GB" sz="3200" b="1" dirty="0" smtClean="0"/>
              <a:t>country</a:t>
            </a:r>
            <a:r>
              <a:rPr lang="en-GB" sz="3200" dirty="0" smtClean="0"/>
              <a:t>. </a:t>
            </a:r>
          </a:p>
          <a:p>
            <a:pPr algn="just"/>
            <a:r>
              <a:rPr lang="en-GB" sz="3200" dirty="0"/>
              <a:t>T</a:t>
            </a:r>
            <a:r>
              <a:rPr lang="en-GB" sz="3200" dirty="0" smtClean="0"/>
              <a:t>his </a:t>
            </a:r>
            <a:r>
              <a:rPr lang="en-GB" sz="3200" dirty="0"/>
              <a:t>may not be wise where one party </a:t>
            </a:r>
            <a:r>
              <a:rPr lang="en-GB" sz="3200" b="1" dirty="0"/>
              <a:t>has material assets in another country</a:t>
            </a:r>
            <a:r>
              <a:rPr lang="en-GB" sz="3200" dirty="0"/>
              <a:t>, or it may be necessary to obtain immediate enforcement of contractual obligations in that other country. </a:t>
            </a:r>
            <a:endParaRPr lang="it-IT" sz="3200" dirty="0"/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90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2866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sz="4400" dirty="0" smtClean="0"/>
              <a:t/>
            </a:r>
            <a:br>
              <a:rPr lang="it-IT" sz="4400" dirty="0" smtClean="0"/>
            </a:br>
            <a:r>
              <a:rPr lang="en-GB" sz="4400" dirty="0" smtClean="0"/>
              <a:t>Example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6" y="1750320"/>
            <a:ext cx="8498203" cy="462127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A</a:t>
            </a:r>
            <a:r>
              <a:rPr lang="en-GB" sz="2800" dirty="0" smtClean="0"/>
              <a:t>n </a:t>
            </a:r>
            <a:r>
              <a:rPr lang="en-GB" sz="2800" dirty="0"/>
              <a:t>English company signs a contract for the supply of goods to a company in </a:t>
            </a:r>
            <a:r>
              <a:rPr lang="en-GB" sz="2800" dirty="0" smtClean="0"/>
              <a:t>China. </a:t>
            </a:r>
            <a:endParaRPr lang="en-GB" sz="2800" dirty="0"/>
          </a:p>
          <a:p>
            <a:pPr marL="0" indent="0" algn="just">
              <a:buNone/>
            </a:pPr>
            <a:r>
              <a:rPr lang="en-GB" sz="2800" dirty="0" smtClean="0"/>
              <a:t>The </a:t>
            </a:r>
            <a:r>
              <a:rPr lang="en-GB" sz="2800" dirty="0"/>
              <a:t>contract </a:t>
            </a:r>
            <a:r>
              <a:rPr lang="en-GB" sz="2800" dirty="0" smtClean="0"/>
              <a:t>is governed </a:t>
            </a:r>
            <a:r>
              <a:rPr lang="en-GB" sz="2800" dirty="0"/>
              <a:t>by English law and </a:t>
            </a:r>
            <a:r>
              <a:rPr lang="en-GB" sz="2800" dirty="0" smtClean="0"/>
              <a:t>have </a:t>
            </a:r>
            <a:r>
              <a:rPr lang="en-GB" sz="2800" dirty="0"/>
              <a:t>any dispute decided by the English courts.  </a:t>
            </a:r>
            <a:endParaRPr lang="it-IT" sz="2800" dirty="0"/>
          </a:p>
          <a:p>
            <a:pPr algn="just"/>
            <a:r>
              <a:rPr lang="en-GB" sz="2800" dirty="0"/>
              <a:t>If the Chinese company has </a:t>
            </a:r>
            <a:r>
              <a:rPr lang="en-GB" sz="2800" b="1" dirty="0"/>
              <a:t>no assets</a:t>
            </a:r>
            <a:r>
              <a:rPr lang="en-GB" sz="2800" dirty="0"/>
              <a:t> in England and fails to comply with a sentence against it for damages, </a:t>
            </a:r>
            <a:r>
              <a:rPr lang="en-GB" sz="2800" b="1" dirty="0"/>
              <a:t>the English company would then have to try to enforce the English judgment in the Chinese </a:t>
            </a:r>
            <a:r>
              <a:rPr lang="en-GB" sz="2800" b="1" dirty="0" smtClean="0"/>
              <a:t>courts</a:t>
            </a:r>
            <a:r>
              <a:rPr lang="en-GB" sz="2800" dirty="0" smtClean="0"/>
              <a:t>. </a:t>
            </a:r>
            <a:endParaRPr lang="it-IT" sz="2800" dirty="0"/>
          </a:p>
          <a:p>
            <a:r>
              <a:rPr lang="en-GB" sz="2800" dirty="0"/>
              <a:t> </a:t>
            </a:r>
            <a:endParaRPr lang="it-IT" sz="2800" dirty="0"/>
          </a:p>
          <a:p>
            <a:pPr algn="just">
              <a:buFont typeface="Wingdings" charset="2"/>
              <a:buChar char="ü"/>
            </a:pPr>
            <a:endParaRPr lang="it-IT" sz="2800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82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INTERNATIONAL CONTRACT: DEFINITION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dirty="0"/>
              <a:t>A </a:t>
            </a:r>
            <a:r>
              <a:rPr lang="it-IT" sz="3200" dirty="0" err="1"/>
              <a:t>transaction</a:t>
            </a:r>
            <a:r>
              <a:rPr lang="it-IT" sz="3200" dirty="0"/>
              <a:t> </a:t>
            </a:r>
            <a:r>
              <a:rPr lang="it-IT" sz="3200" dirty="0" err="1"/>
              <a:t>will</a:t>
            </a:r>
            <a:r>
              <a:rPr lang="it-IT" sz="3200" dirty="0"/>
              <a:t> </a:t>
            </a:r>
            <a:r>
              <a:rPr lang="it-IT" sz="3200" dirty="0" err="1"/>
              <a:t>qualify</a:t>
            </a:r>
            <a:r>
              <a:rPr lang="it-IT" sz="3200" dirty="0"/>
              <a:t> to be </a:t>
            </a:r>
            <a:r>
              <a:rPr lang="it-IT" sz="3200" b="1" dirty="0" err="1"/>
              <a:t>international</a:t>
            </a:r>
            <a:r>
              <a:rPr lang="it-IT" sz="3200" dirty="0"/>
              <a:t> </a:t>
            </a:r>
            <a:r>
              <a:rPr lang="it-IT" sz="3200" dirty="0" err="1"/>
              <a:t>if</a:t>
            </a:r>
            <a:r>
              <a:rPr lang="it-IT" sz="3200" dirty="0"/>
              <a:t> </a:t>
            </a:r>
            <a:r>
              <a:rPr lang="it-IT" sz="3200" dirty="0" err="1"/>
              <a:t>elements</a:t>
            </a:r>
            <a:r>
              <a:rPr lang="it-IT" sz="3200" dirty="0"/>
              <a:t> of more </a:t>
            </a:r>
            <a:r>
              <a:rPr lang="it-IT" sz="3200" dirty="0" err="1"/>
              <a:t>than</a:t>
            </a:r>
            <a:r>
              <a:rPr lang="it-IT" sz="3200" dirty="0"/>
              <a:t> </a:t>
            </a:r>
            <a:r>
              <a:rPr lang="it-IT" sz="3200" dirty="0" err="1"/>
              <a:t>one</a:t>
            </a:r>
            <a:r>
              <a:rPr lang="it-IT" sz="3200" dirty="0"/>
              <a:t> country are </a:t>
            </a:r>
            <a:r>
              <a:rPr lang="it-IT" sz="3200" dirty="0" err="1" smtClean="0"/>
              <a:t>involved</a:t>
            </a:r>
            <a:endParaRPr lang="it-IT" sz="3200" dirty="0" smtClean="0"/>
          </a:p>
          <a:p>
            <a:pPr algn="just"/>
            <a:r>
              <a:rPr lang="it-IT" sz="3200" dirty="0"/>
              <a:t>International </a:t>
            </a:r>
            <a:r>
              <a:rPr lang="it-IT" sz="3200" dirty="0">
                <a:hlinkClick r:id="rId2"/>
              </a:rPr>
              <a:t>contract law</a:t>
            </a:r>
            <a:r>
              <a:rPr lang="it-IT" sz="3200" dirty="0"/>
              <a:t> </a:t>
            </a:r>
            <a:r>
              <a:rPr lang="it-IT" sz="3200" dirty="0" err="1"/>
              <a:t>concerns</a:t>
            </a:r>
            <a:r>
              <a:rPr lang="it-IT" sz="3200" dirty="0"/>
              <a:t> the </a:t>
            </a:r>
            <a:r>
              <a:rPr lang="it-IT" sz="3200" dirty="0" err="1"/>
              <a:t>legal</a:t>
            </a:r>
            <a:r>
              <a:rPr lang="it-IT" sz="3200" dirty="0"/>
              <a:t> </a:t>
            </a:r>
            <a:r>
              <a:rPr lang="it-IT" sz="3200" dirty="0" err="1"/>
              <a:t>rules</a:t>
            </a:r>
            <a:r>
              <a:rPr lang="it-IT" sz="3200" dirty="0"/>
              <a:t> </a:t>
            </a:r>
            <a:r>
              <a:rPr lang="it-IT" sz="3200" dirty="0" err="1"/>
              <a:t>relating</a:t>
            </a:r>
            <a:r>
              <a:rPr lang="it-IT" sz="3200" dirty="0"/>
              <a:t> to cross-</a:t>
            </a:r>
            <a:r>
              <a:rPr lang="it-IT" sz="3200" dirty="0" err="1"/>
              <a:t>border</a:t>
            </a:r>
            <a:r>
              <a:rPr lang="it-IT" sz="3200" dirty="0"/>
              <a:t> </a:t>
            </a:r>
            <a:r>
              <a:rPr lang="it-IT" sz="3200" dirty="0" err="1"/>
              <a:t>agreements</a:t>
            </a:r>
            <a:r>
              <a:rPr lang="it-IT" sz="3200" dirty="0"/>
              <a:t>. </a:t>
            </a:r>
            <a:endParaRPr lang="it-IT" sz="3200" dirty="0" smtClean="0"/>
          </a:p>
          <a:p>
            <a:pPr marL="0" indent="0" algn="just">
              <a:buNone/>
            </a:pP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71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Enforcement of a </a:t>
            </a:r>
            <a:r>
              <a:rPr lang="en-GB" b="1" dirty="0" smtClean="0"/>
              <a:t>foreign judgment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874236"/>
            <a:ext cx="8441211" cy="41912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GB" sz="3200" dirty="0"/>
              <a:t>The enforcement of foreign judgments </a:t>
            </a:r>
            <a:r>
              <a:rPr lang="en-GB" sz="3200" i="1" dirty="0"/>
              <a:t>is the recognition and enforcement in one jurisdiction of judgments rendered in another ("foreign") jurisdiction</a:t>
            </a:r>
            <a:r>
              <a:rPr lang="en-GB" sz="3200" dirty="0"/>
              <a:t>. </a:t>
            </a:r>
            <a:endParaRPr lang="it-IT" sz="3200" dirty="0"/>
          </a:p>
          <a:p>
            <a:pPr algn="just"/>
            <a:r>
              <a:rPr lang="en-GB" sz="3200" dirty="0"/>
              <a:t>Foreign judgments may be recognized (i.e. accepted) based on </a:t>
            </a:r>
            <a:r>
              <a:rPr lang="en-GB" sz="3200" b="1" dirty="0"/>
              <a:t>bilateral or multilateral treaties or </a:t>
            </a:r>
            <a:r>
              <a:rPr lang="en-GB" sz="3200" b="1" dirty="0" smtClean="0"/>
              <a:t>understandings</a:t>
            </a:r>
            <a:r>
              <a:rPr lang="en-GB" sz="3200" dirty="0" smtClean="0"/>
              <a:t>.</a:t>
            </a:r>
            <a:endParaRPr lang="it-IT" sz="3200" dirty="0"/>
          </a:p>
          <a:p>
            <a:pPr marL="0" indent="0" algn="just">
              <a:buNone/>
            </a:pPr>
            <a:endParaRPr lang="it-IT" sz="3200" dirty="0"/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27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Enforcement of a </a:t>
            </a:r>
            <a:r>
              <a:rPr lang="en-GB" b="1" dirty="0" smtClean="0"/>
              <a:t>foreign judgment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en-GB" sz="3200" dirty="0"/>
              <a:t>For </a:t>
            </a:r>
            <a:r>
              <a:rPr lang="en-GB" sz="3200" dirty="0" err="1"/>
              <a:t>exemple</a:t>
            </a:r>
            <a:r>
              <a:rPr lang="en-GB" sz="3200" dirty="0"/>
              <a:t>, the recognition and enforcement of EU  judgments are governed by Regulation (EU) 1215/2012 on jurisdiction and  the recognition and enforcement of judgments in civil and commercial  matters (c.d. </a:t>
            </a:r>
            <a:r>
              <a:rPr lang="en-GB" sz="3200" b="1" dirty="0"/>
              <a:t>Brussels I </a:t>
            </a:r>
            <a:r>
              <a:rPr lang="en-GB" sz="3200" b="1" dirty="0" err="1"/>
              <a:t>bis</a:t>
            </a:r>
            <a:r>
              <a:rPr lang="en-GB" sz="3200" b="1" dirty="0"/>
              <a:t> Regulation).</a:t>
            </a:r>
            <a:endParaRPr lang="it-IT" sz="3200" dirty="0"/>
          </a:p>
          <a:p>
            <a:pPr algn="just"/>
            <a:r>
              <a:rPr lang="en-GB" sz="3200" b="1" dirty="0"/>
              <a:t>This new Regulation sets out the conditions, based on which a judgement will be recognized and enforced in other Member States.</a:t>
            </a:r>
            <a:r>
              <a:rPr lang="en-GB" sz="3200" dirty="0"/>
              <a:t> </a:t>
            </a:r>
            <a:r>
              <a:rPr lang="en-GB" sz="3200" b="1" dirty="0"/>
              <a:t>The purpose of the new Regulation is to improve and facilitate the free circulation of judgments and to further enhance access to justice</a:t>
            </a:r>
            <a:r>
              <a:rPr lang="en-GB" sz="3200" b="1" dirty="0" smtClean="0"/>
              <a:t>.</a:t>
            </a:r>
            <a:endParaRPr lang="it-IT" sz="3200" dirty="0"/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00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Enforcement of a </a:t>
            </a:r>
            <a:r>
              <a:rPr lang="en-GB" b="1" dirty="0" smtClean="0"/>
              <a:t>foreign judgment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it-IT" sz="3600" dirty="0" smtClean="0"/>
              <a:t>In </a:t>
            </a:r>
            <a:r>
              <a:rPr lang="it-IT" sz="3600" dirty="0"/>
              <a:t>the </a:t>
            </a:r>
            <a:r>
              <a:rPr lang="en-GB" sz="3600" dirty="0" smtClean="0"/>
              <a:t>absence of such Treaties, the outcome of the recognition of a foreign ruling remains unpredictable.</a:t>
            </a:r>
          </a:p>
          <a:p>
            <a:pPr algn="just"/>
            <a:r>
              <a:rPr lang="en-GB" sz="3600" b="1" dirty="0"/>
              <a:t>Bottom line</a:t>
            </a:r>
            <a:r>
              <a:rPr lang="en-GB" sz="3600" dirty="0"/>
              <a:t>: In drafting the </a:t>
            </a:r>
            <a:r>
              <a:rPr lang="en-GB" sz="3600" dirty="0" smtClean="0"/>
              <a:t>jurisdiction clause, </a:t>
            </a:r>
            <a:r>
              <a:rPr lang="en-GB" sz="3600" dirty="0"/>
              <a:t>these aspects have to be considered very carefully. </a:t>
            </a:r>
            <a:endParaRPr lang="it-IT" sz="3600" dirty="0"/>
          </a:p>
          <a:p>
            <a:pPr algn="just"/>
            <a:endParaRPr lang="en-GB" sz="3200" dirty="0" smtClean="0"/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50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1371599"/>
            <a:ext cx="7345362" cy="1974145"/>
          </a:xfrm>
        </p:spPr>
        <p:txBody>
          <a:bodyPr/>
          <a:lstStyle/>
          <a:p>
            <a:r>
              <a:rPr lang="en-GB" sz="4000" dirty="0"/>
              <a:t>PROBLEMS RELATED TO THE CHOICE OF JURISDICTION</a:t>
            </a:r>
            <a:r>
              <a:rPr lang="it-IT" sz="4000" dirty="0"/>
              <a:t> 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II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15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jurisdiction</a:t>
            </a:r>
            <a:r>
              <a:rPr lang="it-IT" dirty="0"/>
              <a:t> </a:t>
            </a:r>
            <a:r>
              <a:rPr lang="it-IT" dirty="0" err="1"/>
              <a:t>clause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ignored</a:t>
            </a:r>
            <a:r>
              <a:rPr lang="it-IT" dirty="0"/>
              <a:t> by the </a:t>
            </a:r>
            <a:r>
              <a:rPr lang="it-IT" dirty="0" err="1"/>
              <a:t>Courts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it-IT" sz="3600" dirty="0" err="1" smtClean="0"/>
              <a:t>Despite</a:t>
            </a:r>
            <a:r>
              <a:rPr lang="it-IT" sz="3600" dirty="0" smtClean="0"/>
              <a:t> </a:t>
            </a:r>
            <a:r>
              <a:rPr lang="it-IT" sz="3600" dirty="0"/>
              <a:t>the </a:t>
            </a:r>
            <a:r>
              <a:rPr lang="it-IT" sz="3600" dirty="0" err="1"/>
              <a:t>presence</a:t>
            </a:r>
            <a:r>
              <a:rPr lang="it-IT" sz="3600" dirty="0"/>
              <a:t> of a </a:t>
            </a:r>
            <a:r>
              <a:rPr lang="it-IT" sz="3600" dirty="0" err="1"/>
              <a:t>jurisdiction</a:t>
            </a:r>
            <a:r>
              <a:rPr lang="it-IT" sz="3600" dirty="0"/>
              <a:t> </a:t>
            </a:r>
            <a:r>
              <a:rPr lang="it-IT" sz="3600" dirty="0" err="1" smtClean="0"/>
              <a:t>clause</a:t>
            </a:r>
            <a:r>
              <a:rPr lang="it-IT" sz="3600" dirty="0" smtClean="0"/>
              <a:t>, </a:t>
            </a:r>
            <a:r>
              <a:rPr lang="en-GB" sz="3600" dirty="0"/>
              <a:t>t</a:t>
            </a:r>
            <a:r>
              <a:rPr lang="en-GB" sz="3600" dirty="0" smtClean="0"/>
              <a:t>here </a:t>
            </a:r>
            <a:r>
              <a:rPr lang="en-GB" sz="3600" dirty="0"/>
              <a:t>is </a:t>
            </a:r>
            <a:r>
              <a:rPr lang="en-GB" sz="3600" dirty="0" smtClean="0"/>
              <a:t>always a </a:t>
            </a:r>
            <a:r>
              <a:rPr lang="en-GB" sz="3600" b="1" dirty="0"/>
              <a:t>risk that one of the parties will ignore the terms in the contract and start proceedings in another </a:t>
            </a:r>
            <a:r>
              <a:rPr lang="en-GB" sz="3600" b="1" dirty="0" smtClean="0"/>
              <a:t>jurisdiction</a:t>
            </a:r>
            <a:r>
              <a:rPr lang="en-GB" sz="3600" dirty="0"/>
              <a:t> </a:t>
            </a:r>
            <a:r>
              <a:rPr lang="en-GB" sz="3600" dirty="0" smtClean="0"/>
              <a:t>and the Court seized allows action to </a:t>
            </a:r>
            <a:r>
              <a:rPr lang="en-GB" sz="3600" dirty="0"/>
              <a:t>go </a:t>
            </a:r>
            <a:r>
              <a:rPr lang="en-GB" sz="3600" dirty="0" smtClean="0"/>
              <a:t>ahead. </a:t>
            </a:r>
            <a:endParaRPr lang="it-IT" sz="3600" dirty="0"/>
          </a:p>
          <a:p>
            <a:pPr marL="0" indent="0" algn="just">
              <a:buNone/>
            </a:pPr>
            <a:endParaRPr lang="en-GB" sz="3200" dirty="0" smtClean="0"/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5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GB" sz="3200" dirty="0"/>
              <a:t>I</a:t>
            </a:r>
            <a:r>
              <a:rPr lang="en-GB" sz="3200" dirty="0" smtClean="0"/>
              <a:t>n </a:t>
            </a:r>
            <a:r>
              <a:rPr lang="en-GB" sz="3200" dirty="0"/>
              <a:t>the case outlined above, if the Chinese company is unhappy with the quality of goods, </a:t>
            </a:r>
            <a:r>
              <a:rPr lang="en-GB" sz="3200" b="1" dirty="0"/>
              <a:t>it might start an action in the Chinese courts </a:t>
            </a:r>
            <a:r>
              <a:rPr lang="en-GB" sz="3200" dirty="0"/>
              <a:t>and the judge might decide to allow the case to go ahead </a:t>
            </a:r>
            <a:r>
              <a:rPr lang="en-GB" sz="3200" b="1" dirty="0"/>
              <a:t>even if the contract stipulates that the English courts have jurisdiction</a:t>
            </a:r>
            <a:r>
              <a:rPr lang="en-GB" sz="3200" dirty="0"/>
              <a:t>. </a:t>
            </a:r>
            <a:endParaRPr lang="en-GB" sz="3200" dirty="0" smtClean="0"/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49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934407"/>
            <a:ext cx="7345362" cy="874386"/>
          </a:xfrm>
        </p:spPr>
        <p:txBody>
          <a:bodyPr/>
          <a:lstStyle/>
          <a:p>
            <a:r>
              <a:rPr lang="it-IT" dirty="0" smtClean="0"/>
              <a:t>ISSUE N. 4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13" y="5228157"/>
            <a:ext cx="7345362" cy="8936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it-IT" sz="2800" b="1" dirty="0" smtClean="0"/>
              <a:t>HOW RESOLVE DISPUTES BETWEEN PARTIES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709" y="2153048"/>
            <a:ext cx="5219610" cy="255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537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en-GB" sz="4400" dirty="0" smtClean="0"/>
              <a:t>Dispute resolution mechanisms</a:t>
            </a:r>
            <a:r>
              <a:rPr lang="it-IT" sz="4400" dirty="0"/>
              <a:t/>
            </a:r>
            <a:br>
              <a:rPr lang="it-IT" sz="4400" dirty="0"/>
            </a:br>
            <a:r>
              <a:rPr lang="it-IT" dirty="0"/>
              <a:t> </a:t>
            </a:r>
            <a:br>
              <a:rPr lang="it-IT" dirty="0"/>
            </a:br>
            <a:r>
              <a:rPr lang="en-US" dirty="0" smtClean="0"/>
              <a:t>Arbitration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GB" sz="3600" dirty="0" smtClean="0"/>
              <a:t>Basically, there are two dispute resolution mechanisms:</a:t>
            </a:r>
          </a:p>
          <a:p>
            <a:pPr algn="just"/>
            <a:endParaRPr lang="en-GB" sz="3600" dirty="0" smtClean="0"/>
          </a:p>
          <a:p>
            <a:pPr lvl="2" algn="just">
              <a:buFont typeface="Wingdings" charset="2"/>
              <a:buChar char="q"/>
            </a:pPr>
            <a:r>
              <a:rPr lang="en-US" sz="3600" dirty="0" smtClean="0"/>
              <a:t> Litigation</a:t>
            </a:r>
          </a:p>
          <a:p>
            <a:pPr marL="579438" lvl="2" indent="0" algn="just">
              <a:buNone/>
            </a:pPr>
            <a:endParaRPr lang="it-IT" sz="3600" dirty="0"/>
          </a:p>
          <a:p>
            <a:pPr lvl="2" algn="just">
              <a:buFont typeface="Wingdings" charset="2"/>
              <a:buChar char="q"/>
            </a:pPr>
            <a:r>
              <a:rPr lang="en-US" sz="3600" dirty="0" smtClean="0"/>
              <a:t>Arbitration</a:t>
            </a:r>
            <a:endParaRPr lang="it-IT" sz="3600" dirty="0"/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25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Litigation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GB" sz="3600" dirty="0" smtClean="0"/>
              <a:t>In litigation process, a case (called </a:t>
            </a:r>
            <a:r>
              <a:rPr lang="en-GB" sz="3600" i="1" dirty="0" smtClean="0"/>
              <a:t>suit</a:t>
            </a:r>
            <a:r>
              <a:rPr lang="en-GB" sz="3600" dirty="0" smtClean="0"/>
              <a:t> or </a:t>
            </a:r>
            <a:r>
              <a:rPr lang="en-GB" sz="3600" i="1" dirty="0" smtClean="0"/>
              <a:t>lawsuit</a:t>
            </a:r>
            <a:r>
              <a:rPr lang="en-GB" sz="3600" dirty="0" smtClean="0"/>
              <a:t>) is brought before a public </a:t>
            </a:r>
            <a:r>
              <a:rPr lang="en-GB" sz="3600" i="1" dirty="0" smtClean="0"/>
              <a:t>Court of law</a:t>
            </a:r>
            <a:r>
              <a:rPr lang="en-GB" sz="3600" dirty="0" smtClean="0"/>
              <a:t> suitably empowered (having the jurisdiction) to hear the case, by the parties involved (the litigants) for resolution (the judgment). </a:t>
            </a:r>
          </a:p>
          <a:p>
            <a:pPr algn="just"/>
            <a:r>
              <a:rPr lang="en-GB" sz="3600" dirty="0" smtClean="0"/>
              <a:t>Possibility of appeal the judgment.</a:t>
            </a:r>
          </a:p>
          <a:p>
            <a:pPr algn="just"/>
            <a:endParaRPr lang="it-IT" sz="32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63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Arbitration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en-GB" sz="3600" dirty="0" smtClean="0"/>
              <a:t>Is a form of </a:t>
            </a:r>
            <a:r>
              <a:rPr lang="en-GB" sz="3600" i="1" dirty="0" smtClean="0"/>
              <a:t>alternative dispute resolution</a:t>
            </a:r>
            <a:r>
              <a:rPr lang="en-GB" sz="3600" dirty="0" smtClean="0"/>
              <a:t> (ADR). </a:t>
            </a:r>
          </a:p>
          <a:p>
            <a:pPr algn="just"/>
            <a:r>
              <a:rPr lang="en-GB" sz="3600" dirty="0" smtClean="0"/>
              <a:t>The parties to a dispute refer it to arbitration, which means that the dispute will be decided by one or more persons (the "</a:t>
            </a:r>
            <a:r>
              <a:rPr lang="en-GB" sz="3600" i="1" dirty="0" smtClean="0"/>
              <a:t>arbitrators</a:t>
            </a:r>
            <a:r>
              <a:rPr lang="en-GB" sz="3600" dirty="0" smtClean="0"/>
              <a:t>", or "</a:t>
            </a:r>
            <a:r>
              <a:rPr lang="en-GB" sz="3600" i="1" dirty="0" smtClean="0"/>
              <a:t>arbitral tribunal</a:t>
            </a:r>
            <a:r>
              <a:rPr lang="en-GB" sz="3600" dirty="0" smtClean="0"/>
              <a:t>"), and the parties agree to be bound by the arbitral decision (the "</a:t>
            </a:r>
            <a:r>
              <a:rPr lang="en-GB" sz="3600" i="1" dirty="0" smtClean="0"/>
              <a:t>award</a:t>
            </a:r>
            <a:r>
              <a:rPr lang="en-GB" sz="3600" dirty="0" smtClean="0"/>
              <a:t>"). </a:t>
            </a:r>
          </a:p>
          <a:p>
            <a:pPr algn="just"/>
            <a:r>
              <a:rPr lang="en-GB" sz="3600" dirty="0" smtClean="0"/>
              <a:t>An arbitrator is not a professional Judge.</a:t>
            </a:r>
            <a:r>
              <a:rPr lang="it-IT" sz="3600" dirty="0" smtClean="0"/>
              <a:t> </a:t>
            </a:r>
            <a:endParaRPr lang="it-IT" sz="32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31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importance</a:t>
            </a:r>
            <a:r>
              <a:rPr lang="it-IT" dirty="0"/>
              <a:t> of </a:t>
            </a:r>
            <a:r>
              <a:rPr lang="it-IT" dirty="0" err="1"/>
              <a:t>contracts</a:t>
            </a:r>
            <a:r>
              <a:rPr lang="it-IT" dirty="0"/>
              <a:t> in </a:t>
            </a:r>
            <a:r>
              <a:rPr lang="it-IT" dirty="0" err="1"/>
              <a:t>international</a:t>
            </a:r>
            <a:r>
              <a:rPr lang="it-IT" dirty="0"/>
              <a:t> </a:t>
            </a:r>
            <a:r>
              <a:rPr lang="it-IT" dirty="0" err="1"/>
              <a:t>transactions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35027" y="2133600"/>
            <a:ext cx="7837161" cy="404673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sz="3800" dirty="0"/>
              <a:t>The </a:t>
            </a:r>
            <a:r>
              <a:rPr lang="it-IT" sz="3800" dirty="0" err="1"/>
              <a:t>absence</a:t>
            </a:r>
            <a:r>
              <a:rPr lang="it-IT" sz="3800" dirty="0"/>
              <a:t> of a </a:t>
            </a:r>
            <a:r>
              <a:rPr lang="it-IT" sz="3800" dirty="0" err="1"/>
              <a:t>contract</a:t>
            </a:r>
            <a:r>
              <a:rPr lang="it-IT" sz="3800" dirty="0"/>
              <a:t> </a:t>
            </a:r>
            <a:r>
              <a:rPr lang="it-IT" sz="3800" dirty="0" err="1"/>
              <a:t>continues</a:t>
            </a:r>
            <a:r>
              <a:rPr lang="it-IT" sz="3800" dirty="0"/>
              <a:t> to be a </a:t>
            </a:r>
            <a:r>
              <a:rPr lang="it-IT" sz="3800" dirty="0" err="1"/>
              <a:t>regrettably</a:t>
            </a:r>
            <a:r>
              <a:rPr lang="it-IT" sz="3800" dirty="0"/>
              <a:t> common state of </a:t>
            </a:r>
            <a:r>
              <a:rPr lang="it-IT" sz="3800" dirty="0" err="1"/>
              <a:t>affairs</a:t>
            </a:r>
            <a:r>
              <a:rPr lang="it-IT" sz="3800" dirty="0"/>
              <a:t>. Companies, </a:t>
            </a:r>
            <a:r>
              <a:rPr lang="it-IT" sz="3800" dirty="0" err="1"/>
              <a:t>believing</a:t>
            </a:r>
            <a:r>
              <a:rPr lang="it-IT" sz="3800" dirty="0"/>
              <a:t> </a:t>
            </a:r>
            <a:r>
              <a:rPr lang="it-IT" sz="3800" dirty="0" err="1"/>
              <a:t>themselves</a:t>
            </a:r>
            <a:r>
              <a:rPr lang="it-IT" sz="3800" dirty="0"/>
              <a:t> to be </a:t>
            </a:r>
            <a:r>
              <a:rPr lang="it-IT" sz="3800" dirty="0" err="1"/>
              <a:t>protected</a:t>
            </a:r>
            <a:r>
              <a:rPr lang="it-IT" sz="3800" dirty="0"/>
              <a:t> by a long-</a:t>
            </a:r>
            <a:r>
              <a:rPr lang="it-IT" sz="3800" dirty="0" err="1"/>
              <a:t>term</a:t>
            </a:r>
            <a:r>
              <a:rPr lang="it-IT" sz="3800" dirty="0"/>
              <a:t> commercial </a:t>
            </a:r>
            <a:r>
              <a:rPr lang="it-IT" sz="3800" dirty="0" err="1"/>
              <a:t>relationship</a:t>
            </a:r>
            <a:r>
              <a:rPr lang="it-IT" sz="3800" dirty="0"/>
              <a:t> </a:t>
            </a:r>
            <a:r>
              <a:rPr lang="it-IT" sz="3800" dirty="0" err="1"/>
              <a:t>based</a:t>
            </a:r>
            <a:r>
              <a:rPr lang="it-IT" sz="3800" dirty="0"/>
              <a:t> on </a:t>
            </a:r>
            <a:r>
              <a:rPr lang="it-IT" sz="3800" dirty="0" err="1"/>
              <a:t>mutual</a:t>
            </a:r>
            <a:r>
              <a:rPr lang="it-IT" sz="3800" dirty="0"/>
              <a:t> trust, </a:t>
            </a:r>
            <a:r>
              <a:rPr lang="it-IT" sz="3800" dirty="0" err="1"/>
              <a:t>make</a:t>
            </a:r>
            <a:r>
              <a:rPr lang="it-IT" sz="3800" dirty="0"/>
              <a:t> no </a:t>
            </a:r>
            <a:r>
              <a:rPr lang="it-IT" sz="3800" dirty="0" err="1"/>
              <a:t>provision</a:t>
            </a:r>
            <a:r>
              <a:rPr lang="it-IT" sz="3800" dirty="0"/>
              <a:t> for a </a:t>
            </a:r>
            <a:r>
              <a:rPr lang="it-IT" sz="3800" dirty="0" err="1"/>
              <a:t>written</a:t>
            </a:r>
            <a:r>
              <a:rPr lang="it-IT" sz="3800" dirty="0"/>
              <a:t> statement of </a:t>
            </a:r>
            <a:r>
              <a:rPr lang="it-IT" sz="3800" dirty="0" err="1"/>
              <a:t>each</a:t>
            </a:r>
            <a:r>
              <a:rPr lang="it-IT" sz="3800" dirty="0"/>
              <a:t> </a:t>
            </a:r>
            <a:r>
              <a:rPr lang="it-IT" sz="3800" dirty="0" err="1"/>
              <a:t>party’s</a:t>
            </a:r>
            <a:r>
              <a:rPr lang="it-IT" sz="3800" dirty="0"/>
              <a:t> </a:t>
            </a:r>
            <a:r>
              <a:rPr lang="it-IT" sz="3800" dirty="0" err="1"/>
              <a:t>obligations</a:t>
            </a:r>
            <a:r>
              <a:rPr lang="it-IT" sz="3800" dirty="0" smtClean="0"/>
              <a:t>. </a:t>
            </a:r>
          </a:p>
          <a:p>
            <a:pPr algn="just"/>
            <a:r>
              <a:rPr lang="it-IT" sz="3800" dirty="0" smtClean="0"/>
              <a:t>The </a:t>
            </a:r>
            <a:r>
              <a:rPr lang="it-IT" sz="3800" dirty="0" err="1" smtClean="0"/>
              <a:t>contract</a:t>
            </a:r>
            <a:r>
              <a:rPr lang="it-IT" sz="3800" dirty="0" smtClean="0"/>
              <a:t> </a:t>
            </a:r>
            <a:r>
              <a:rPr lang="it-IT" sz="3800" dirty="0" err="1" smtClean="0"/>
              <a:t>may</a:t>
            </a:r>
            <a:r>
              <a:rPr lang="it-IT" sz="3800" dirty="0" smtClean="0"/>
              <a:t> be incomplete or imprecise; in </a:t>
            </a:r>
            <a:r>
              <a:rPr lang="it-IT" sz="3800" dirty="0" err="1" smtClean="0"/>
              <a:t>other</a:t>
            </a:r>
            <a:r>
              <a:rPr lang="it-IT" sz="3800" dirty="0" smtClean="0"/>
              <a:t> </a:t>
            </a:r>
            <a:r>
              <a:rPr lang="it-IT" sz="3800" dirty="0" err="1" smtClean="0"/>
              <a:t>words</a:t>
            </a:r>
            <a:r>
              <a:rPr lang="it-IT" sz="3800" dirty="0" smtClean="0"/>
              <a:t>, </a:t>
            </a:r>
            <a:r>
              <a:rPr lang="it-IT" sz="3800" dirty="0" err="1" smtClean="0"/>
              <a:t>one</a:t>
            </a:r>
            <a:r>
              <a:rPr lang="it-IT" sz="3800" dirty="0" smtClean="0"/>
              <a:t> or more </a:t>
            </a:r>
            <a:r>
              <a:rPr lang="it-IT" sz="3800" dirty="0" err="1" smtClean="0"/>
              <a:t>essential</a:t>
            </a:r>
            <a:r>
              <a:rPr lang="it-IT" sz="3800" dirty="0" smtClean="0"/>
              <a:t> </a:t>
            </a:r>
            <a:r>
              <a:rPr lang="it-IT" sz="3800" dirty="0" err="1" smtClean="0"/>
              <a:t>clauses</a:t>
            </a:r>
            <a:r>
              <a:rPr lang="it-IT" sz="3800" dirty="0" smtClean="0"/>
              <a:t> </a:t>
            </a:r>
            <a:r>
              <a:rPr lang="it-IT" sz="3800" dirty="0" err="1" smtClean="0"/>
              <a:t>relating</a:t>
            </a:r>
            <a:r>
              <a:rPr lang="it-IT" sz="3800" dirty="0" smtClean="0"/>
              <a:t> to </a:t>
            </a:r>
            <a:r>
              <a:rPr lang="it-IT" sz="3800" dirty="0" err="1" smtClean="0"/>
              <a:t>matters</a:t>
            </a:r>
            <a:r>
              <a:rPr lang="it-IT" sz="3800" dirty="0" smtClean="0"/>
              <a:t> </a:t>
            </a:r>
            <a:r>
              <a:rPr lang="it-IT" sz="3800" dirty="0" err="1" smtClean="0"/>
              <a:t>such</a:t>
            </a:r>
            <a:r>
              <a:rPr lang="it-IT" sz="3800" dirty="0" smtClean="0"/>
              <a:t> </a:t>
            </a:r>
            <a:r>
              <a:rPr lang="it-IT" sz="3800" dirty="0" err="1" smtClean="0"/>
              <a:t>as</a:t>
            </a:r>
            <a:r>
              <a:rPr lang="it-IT" sz="3800" dirty="0" smtClean="0"/>
              <a:t> </a:t>
            </a:r>
            <a:r>
              <a:rPr lang="it-IT" sz="3800" dirty="0" err="1" smtClean="0"/>
              <a:t>payment</a:t>
            </a:r>
            <a:r>
              <a:rPr lang="it-IT" sz="3800" dirty="0" smtClean="0"/>
              <a:t> </a:t>
            </a:r>
            <a:r>
              <a:rPr lang="it-IT" sz="3800" dirty="0" err="1" smtClean="0"/>
              <a:t>deadlines</a:t>
            </a:r>
            <a:r>
              <a:rPr lang="it-IT" sz="3800" dirty="0" smtClean="0"/>
              <a:t> and </a:t>
            </a:r>
            <a:r>
              <a:rPr lang="it-IT" sz="3800" dirty="0" err="1" smtClean="0"/>
              <a:t>methods</a:t>
            </a:r>
            <a:r>
              <a:rPr lang="it-IT" sz="3800" dirty="0" smtClean="0"/>
              <a:t>, the </a:t>
            </a:r>
            <a:r>
              <a:rPr lang="it-IT" sz="3800" dirty="0" err="1" smtClean="0"/>
              <a:t>applicable</a:t>
            </a:r>
            <a:r>
              <a:rPr lang="it-IT" sz="3800" dirty="0" smtClean="0"/>
              <a:t> law or the court of </a:t>
            </a:r>
            <a:r>
              <a:rPr lang="it-IT" sz="3800" dirty="0" err="1" smtClean="0"/>
              <a:t>jurisdiction</a:t>
            </a:r>
            <a:r>
              <a:rPr lang="it-IT" sz="3800" dirty="0" smtClean="0"/>
              <a:t> </a:t>
            </a:r>
            <a:r>
              <a:rPr lang="it-IT" sz="3800" dirty="0" err="1" smtClean="0"/>
              <a:t>may</a:t>
            </a:r>
            <a:r>
              <a:rPr lang="it-IT" sz="3800" dirty="0" smtClean="0"/>
              <a:t> </a:t>
            </a:r>
            <a:r>
              <a:rPr lang="it-IT" sz="3800" dirty="0" err="1" smtClean="0"/>
              <a:t>have</a:t>
            </a:r>
            <a:r>
              <a:rPr lang="it-IT" sz="3800" dirty="0" smtClean="0"/>
              <a:t> </a:t>
            </a:r>
            <a:r>
              <a:rPr lang="it-IT" sz="3800" dirty="0" err="1" smtClean="0"/>
              <a:t>been</a:t>
            </a:r>
            <a:r>
              <a:rPr lang="it-IT" sz="3800" dirty="0" smtClean="0"/>
              <a:t> </a:t>
            </a:r>
            <a:r>
              <a:rPr lang="it-IT" sz="3800" dirty="0" err="1" smtClean="0"/>
              <a:t>omitted</a:t>
            </a:r>
            <a:r>
              <a:rPr lang="it-IT" sz="3200" dirty="0" smtClean="0"/>
              <a:t>.</a:t>
            </a:r>
          </a:p>
          <a:p>
            <a:pPr marL="0" indent="0" algn="just">
              <a:buNone/>
            </a:pP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35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Arbitration clause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it-IT" sz="3600" dirty="0" smtClean="0"/>
              <a:t>In </a:t>
            </a:r>
            <a:r>
              <a:rPr lang="it-IT" sz="3600" dirty="0" err="1" smtClean="0"/>
              <a:t>order</a:t>
            </a:r>
            <a:r>
              <a:rPr lang="it-IT" sz="3600" dirty="0" smtClean="0"/>
              <a:t> to </a:t>
            </a:r>
            <a:r>
              <a:rPr lang="it-IT" sz="3600" dirty="0" err="1" smtClean="0"/>
              <a:t>have</a:t>
            </a:r>
            <a:r>
              <a:rPr lang="it-IT" sz="3600" dirty="0" smtClean="0"/>
              <a:t> the dispute </a:t>
            </a:r>
            <a:r>
              <a:rPr lang="it-IT" sz="3600" dirty="0" err="1" smtClean="0"/>
              <a:t>ruled</a:t>
            </a:r>
            <a:r>
              <a:rPr lang="it-IT" sz="3600" dirty="0" smtClean="0"/>
              <a:t> by </a:t>
            </a:r>
            <a:r>
              <a:rPr lang="it-IT" sz="3600" dirty="0" err="1" smtClean="0"/>
              <a:t>arbitrators</a:t>
            </a:r>
            <a:r>
              <a:rPr lang="it-IT" sz="3600" dirty="0" smtClean="0"/>
              <a:t>, a </a:t>
            </a:r>
            <a:r>
              <a:rPr lang="it-IT" sz="3600" dirty="0" err="1" smtClean="0"/>
              <a:t>specific</a:t>
            </a:r>
            <a:r>
              <a:rPr lang="it-IT" sz="3600" dirty="0" smtClean="0"/>
              <a:t> </a:t>
            </a:r>
            <a:r>
              <a:rPr lang="it-IT" sz="3600" dirty="0" err="1" smtClean="0"/>
              <a:t>clause</a:t>
            </a:r>
            <a:r>
              <a:rPr lang="it-IT" sz="3600" dirty="0" smtClean="0"/>
              <a:t> in the </a:t>
            </a:r>
            <a:r>
              <a:rPr lang="it-IT" sz="3600" dirty="0" err="1" smtClean="0"/>
              <a:t>contract</a:t>
            </a:r>
            <a:r>
              <a:rPr lang="it-IT" sz="3600" dirty="0" smtClean="0"/>
              <a:t> </a:t>
            </a:r>
            <a:r>
              <a:rPr lang="it-IT" sz="3600" dirty="0" err="1" smtClean="0"/>
              <a:t>is</a:t>
            </a:r>
            <a:r>
              <a:rPr lang="it-IT" sz="3600" dirty="0" smtClean="0"/>
              <a:t> </a:t>
            </a:r>
            <a:r>
              <a:rPr lang="it-IT" sz="3600" dirty="0" err="1" smtClean="0"/>
              <a:t>needed</a:t>
            </a:r>
            <a:r>
              <a:rPr lang="it-IT" sz="3600" dirty="0" smtClean="0"/>
              <a:t>:</a:t>
            </a:r>
          </a:p>
          <a:p>
            <a:pPr algn="just"/>
            <a:r>
              <a:rPr lang="it-IT" sz="2600" dirty="0" smtClean="0"/>
              <a:t>Es. </a:t>
            </a:r>
            <a:r>
              <a:rPr lang="it-IT" sz="2600" i="1" dirty="0" err="1" smtClean="0"/>
              <a:t>Any</a:t>
            </a:r>
            <a:r>
              <a:rPr lang="it-IT" sz="2600" i="1" dirty="0" smtClean="0"/>
              <a:t> </a:t>
            </a:r>
            <a:r>
              <a:rPr lang="it-IT" sz="2600" i="1" dirty="0" err="1"/>
              <a:t>controversy</a:t>
            </a:r>
            <a:r>
              <a:rPr lang="it-IT" sz="2600" i="1" dirty="0"/>
              <a:t> or </a:t>
            </a:r>
            <a:r>
              <a:rPr lang="it-IT" sz="2600" i="1" dirty="0" err="1"/>
              <a:t>claim</a:t>
            </a:r>
            <a:r>
              <a:rPr lang="it-IT" sz="2600" i="1" dirty="0"/>
              <a:t> </a:t>
            </a:r>
            <a:r>
              <a:rPr lang="it-IT" sz="2600" i="1" dirty="0" err="1"/>
              <a:t>arising</a:t>
            </a:r>
            <a:r>
              <a:rPr lang="it-IT" sz="2600" i="1" dirty="0"/>
              <a:t> out of or </a:t>
            </a:r>
            <a:r>
              <a:rPr lang="it-IT" sz="2600" i="1" dirty="0" err="1"/>
              <a:t>relating</a:t>
            </a:r>
            <a:r>
              <a:rPr lang="it-IT" sz="2600" i="1" dirty="0"/>
              <a:t> to </a:t>
            </a:r>
            <a:r>
              <a:rPr lang="it-IT" sz="2600" i="1" dirty="0" err="1"/>
              <a:t>this</a:t>
            </a:r>
            <a:r>
              <a:rPr lang="it-IT" sz="2600" i="1" dirty="0"/>
              <a:t> </a:t>
            </a:r>
            <a:r>
              <a:rPr lang="it-IT" sz="2600" i="1" dirty="0" err="1"/>
              <a:t>contract</a:t>
            </a:r>
            <a:r>
              <a:rPr lang="it-IT" sz="2600" i="1" dirty="0"/>
              <a:t>, </a:t>
            </a:r>
            <a:r>
              <a:rPr lang="it-IT" sz="2600" i="1" dirty="0" err="1"/>
              <a:t>shall</a:t>
            </a:r>
            <a:r>
              <a:rPr lang="it-IT" sz="2600" i="1" dirty="0"/>
              <a:t> be </a:t>
            </a:r>
            <a:r>
              <a:rPr lang="it-IT" sz="2600" i="1" dirty="0" err="1"/>
              <a:t>settled</a:t>
            </a:r>
            <a:r>
              <a:rPr lang="it-IT" sz="2600" i="1" dirty="0"/>
              <a:t> by </a:t>
            </a:r>
            <a:r>
              <a:rPr lang="it-IT" sz="2600" i="1" dirty="0" err="1"/>
              <a:t>arbitration</a:t>
            </a:r>
            <a:r>
              <a:rPr lang="it-IT" sz="2600" i="1" dirty="0"/>
              <a:t> </a:t>
            </a:r>
            <a:r>
              <a:rPr lang="it-IT" sz="2600" i="1" dirty="0" err="1"/>
              <a:t>administered</a:t>
            </a:r>
            <a:r>
              <a:rPr lang="it-IT" sz="2600" i="1" dirty="0"/>
              <a:t> by the [American </a:t>
            </a:r>
            <a:r>
              <a:rPr lang="it-IT" sz="2600" i="1" dirty="0" err="1"/>
              <a:t>Arbitration</a:t>
            </a:r>
            <a:r>
              <a:rPr lang="it-IT" sz="2600" i="1" dirty="0"/>
              <a:t> </a:t>
            </a:r>
            <a:r>
              <a:rPr lang="it-IT" sz="2600" i="1" dirty="0" err="1"/>
              <a:t>Association</a:t>
            </a:r>
            <a:r>
              <a:rPr lang="it-IT" sz="2600" i="1" dirty="0"/>
              <a:t>/ International </a:t>
            </a:r>
            <a:r>
              <a:rPr lang="it-IT" sz="2600" i="1" dirty="0" err="1"/>
              <a:t>Chamber</a:t>
            </a:r>
            <a:r>
              <a:rPr lang="it-IT" sz="2600" i="1" dirty="0"/>
              <a:t> of Commerce] under </a:t>
            </a:r>
            <a:r>
              <a:rPr lang="it-IT" sz="2600" i="1" dirty="0" err="1"/>
              <a:t>its</a:t>
            </a:r>
            <a:r>
              <a:rPr lang="it-IT" sz="2600" i="1" dirty="0"/>
              <a:t> </a:t>
            </a:r>
            <a:r>
              <a:rPr lang="it-IT" sz="2600" i="1" dirty="0" err="1"/>
              <a:t>rules</a:t>
            </a:r>
            <a:r>
              <a:rPr lang="it-IT" sz="2600" i="1" dirty="0"/>
              <a:t>.  The </a:t>
            </a:r>
            <a:r>
              <a:rPr lang="it-IT" sz="2600" i="1" dirty="0" err="1"/>
              <a:t>number</a:t>
            </a:r>
            <a:r>
              <a:rPr lang="it-IT" sz="2600" i="1" dirty="0"/>
              <a:t> of </a:t>
            </a:r>
            <a:r>
              <a:rPr lang="it-IT" sz="2600" i="1" dirty="0" err="1"/>
              <a:t>arbitrators</a:t>
            </a:r>
            <a:r>
              <a:rPr lang="it-IT" sz="2600" i="1" dirty="0"/>
              <a:t> </a:t>
            </a:r>
            <a:r>
              <a:rPr lang="it-IT" sz="2600" i="1" dirty="0" err="1"/>
              <a:t>shall</a:t>
            </a:r>
            <a:r>
              <a:rPr lang="it-IT" sz="2600" i="1" dirty="0"/>
              <a:t> be [</a:t>
            </a:r>
            <a:r>
              <a:rPr lang="it-IT" sz="2600" i="1" dirty="0" err="1"/>
              <a:t>one</a:t>
            </a:r>
            <a:r>
              <a:rPr lang="it-IT" sz="2600" i="1" dirty="0"/>
              <a:t> </a:t>
            </a:r>
            <a:r>
              <a:rPr lang="it-IT" sz="2600" i="1" dirty="0" smtClean="0"/>
              <a:t>or </a:t>
            </a:r>
            <a:r>
              <a:rPr lang="it-IT" sz="2600" i="1" dirty="0" err="1" smtClean="0"/>
              <a:t>three</a:t>
            </a:r>
            <a:r>
              <a:rPr lang="it-IT" sz="2600" i="1" dirty="0"/>
              <a:t>].  The </a:t>
            </a:r>
            <a:r>
              <a:rPr lang="it-IT" sz="2600" i="1" dirty="0" err="1"/>
              <a:t>place</a:t>
            </a:r>
            <a:r>
              <a:rPr lang="it-IT" sz="2600" i="1" dirty="0"/>
              <a:t> of </a:t>
            </a:r>
            <a:r>
              <a:rPr lang="it-IT" sz="2600" i="1" dirty="0" err="1"/>
              <a:t>arbitration</a:t>
            </a:r>
            <a:r>
              <a:rPr lang="it-IT" sz="2600" i="1" dirty="0"/>
              <a:t> </a:t>
            </a:r>
            <a:r>
              <a:rPr lang="it-IT" sz="2600" i="1" dirty="0" err="1"/>
              <a:t>shall</a:t>
            </a:r>
            <a:r>
              <a:rPr lang="it-IT" sz="2600" i="1" dirty="0"/>
              <a:t> be [city, state].  [State] law </a:t>
            </a:r>
            <a:r>
              <a:rPr lang="it-IT" sz="2600" i="1" dirty="0" err="1"/>
              <a:t>shall</a:t>
            </a:r>
            <a:r>
              <a:rPr lang="it-IT" sz="2600" i="1" dirty="0"/>
              <a:t> </a:t>
            </a:r>
            <a:r>
              <a:rPr lang="it-IT" sz="2600" i="1" dirty="0" err="1"/>
              <a:t>apply</a:t>
            </a:r>
            <a:r>
              <a:rPr lang="it-IT" sz="2600" i="1" dirty="0"/>
              <a:t>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96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Arbitration Pros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/>
            <a:r>
              <a:rPr lang="it-IT" sz="2800" dirty="0" smtClean="0"/>
              <a:t>SPEED: </a:t>
            </a:r>
            <a:r>
              <a:rPr lang="it-IT" sz="2800" dirty="0" err="1" smtClean="0"/>
              <a:t>Arbitrations</a:t>
            </a:r>
            <a:r>
              <a:rPr lang="it-IT" sz="2800" dirty="0" smtClean="0"/>
              <a:t> </a:t>
            </a:r>
            <a:r>
              <a:rPr lang="it-IT" sz="2800" dirty="0" err="1"/>
              <a:t>tend</a:t>
            </a:r>
            <a:r>
              <a:rPr lang="it-IT" sz="2800" dirty="0"/>
              <a:t> to </a:t>
            </a:r>
            <a:r>
              <a:rPr lang="it-IT" sz="2800" dirty="0" err="1"/>
              <a:t>follow</a:t>
            </a:r>
            <a:r>
              <a:rPr lang="it-IT" sz="2800" dirty="0"/>
              <a:t> more </a:t>
            </a:r>
            <a:r>
              <a:rPr lang="it-IT" sz="2800" dirty="0" err="1"/>
              <a:t>specific</a:t>
            </a:r>
            <a:r>
              <a:rPr lang="it-IT" sz="2800" dirty="0"/>
              <a:t> and </a:t>
            </a:r>
            <a:r>
              <a:rPr lang="it-IT" sz="2800" dirty="0" err="1"/>
              <a:t>defined</a:t>
            </a:r>
            <a:r>
              <a:rPr lang="it-IT" sz="2800" dirty="0"/>
              <a:t> </a:t>
            </a:r>
            <a:r>
              <a:rPr lang="it-IT" sz="2800" dirty="0" err="1"/>
              <a:t>timelines</a:t>
            </a:r>
            <a:r>
              <a:rPr lang="it-IT" sz="2800" dirty="0"/>
              <a:t> </a:t>
            </a:r>
            <a:r>
              <a:rPr lang="it-IT" sz="2800" dirty="0" err="1"/>
              <a:t>toward</a:t>
            </a:r>
            <a:r>
              <a:rPr lang="it-IT" sz="2800" dirty="0"/>
              <a:t> </a:t>
            </a:r>
            <a:r>
              <a:rPr lang="it-IT" sz="2800" dirty="0" err="1"/>
              <a:t>resolving</a:t>
            </a:r>
            <a:r>
              <a:rPr lang="it-IT" sz="2800" dirty="0"/>
              <a:t> a dispute, and </a:t>
            </a:r>
            <a:r>
              <a:rPr lang="it-IT" sz="2800" dirty="0" err="1"/>
              <a:t>arbitrators</a:t>
            </a:r>
            <a:r>
              <a:rPr lang="it-IT" sz="2800" dirty="0"/>
              <a:t> do </a:t>
            </a:r>
            <a:r>
              <a:rPr lang="it-IT" sz="2800" dirty="0" err="1"/>
              <a:t>not</a:t>
            </a:r>
            <a:r>
              <a:rPr lang="it-IT" sz="2800" dirty="0"/>
              <a:t> </a:t>
            </a:r>
            <a:r>
              <a:rPr lang="it-IT" sz="2800" dirty="0" err="1"/>
              <a:t>always</a:t>
            </a:r>
            <a:r>
              <a:rPr lang="it-IT" sz="2800" dirty="0"/>
              <a:t> face </a:t>
            </a:r>
            <a:r>
              <a:rPr lang="it-IT" sz="2800" dirty="0" err="1"/>
              <a:t>crowded</a:t>
            </a:r>
            <a:r>
              <a:rPr lang="it-IT" sz="2800" dirty="0"/>
              <a:t> work and </a:t>
            </a:r>
            <a:r>
              <a:rPr lang="it-IT" sz="2800" dirty="0" err="1"/>
              <a:t>caseloads</a:t>
            </a:r>
            <a:r>
              <a:rPr lang="it-IT" sz="2800" dirty="0"/>
              <a:t>, </a:t>
            </a:r>
            <a:r>
              <a:rPr lang="it-IT" sz="2800" dirty="0" err="1"/>
              <a:t>resulting</a:t>
            </a:r>
            <a:r>
              <a:rPr lang="it-IT" sz="2800" dirty="0"/>
              <a:t> in </a:t>
            </a:r>
            <a:r>
              <a:rPr lang="it-IT" sz="2800" dirty="0" err="1"/>
              <a:t>quicker</a:t>
            </a:r>
            <a:r>
              <a:rPr lang="it-IT" sz="2800" dirty="0"/>
              <a:t> </a:t>
            </a:r>
            <a:r>
              <a:rPr lang="it-IT" sz="2800" dirty="0" err="1"/>
              <a:t>final</a:t>
            </a:r>
            <a:r>
              <a:rPr lang="it-IT" sz="2800" dirty="0"/>
              <a:t> </a:t>
            </a:r>
            <a:r>
              <a:rPr lang="it-IT" sz="2800" dirty="0" err="1"/>
              <a:t>decisions</a:t>
            </a:r>
            <a:r>
              <a:rPr lang="it-IT" sz="2800" dirty="0" smtClean="0"/>
              <a:t>.</a:t>
            </a:r>
          </a:p>
          <a:p>
            <a:pPr algn="just"/>
            <a:r>
              <a:rPr lang="it-IT" sz="2800" dirty="0" smtClean="0"/>
              <a:t>FINALITY: </a:t>
            </a:r>
            <a:r>
              <a:rPr lang="it-IT" sz="2800" dirty="0" err="1" smtClean="0"/>
              <a:t>It</a:t>
            </a:r>
            <a:r>
              <a:rPr lang="it-IT" sz="2800" dirty="0" smtClean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very</a:t>
            </a:r>
            <a:r>
              <a:rPr lang="it-IT" sz="2800" dirty="0"/>
              <a:t> </a:t>
            </a:r>
            <a:r>
              <a:rPr lang="it-IT" sz="2800" dirty="0" err="1"/>
              <a:t>difficult</a:t>
            </a:r>
            <a:r>
              <a:rPr lang="it-IT" sz="2800" dirty="0"/>
              <a:t> to appeal </a:t>
            </a:r>
            <a:r>
              <a:rPr lang="it-IT" sz="2800" dirty="0" err="1"/>
              <a:t>arbitration</a:t>
            </a:r>
            <a:r>
              <a:rPr lang="it-IT" sz="2800" dirty="0"/>
              <a:t> </a:t>
            </a:r>
            <a:r>
              <a:rPr lang="it-IT" sz="2800" dirty="0" err="1" smtClean="0"/>
              <a:t>rulings</a:t>
            </a:r>
            <a:r>
              <a:rPr lang="it-IT" sz="2800" dirty="0" smtClean="0"/>
              <a:t>. </a:t>
            </a:r>
            <a:r>
              <a:rPr lang="it-IT" sz="2800" dirty="0" err="1"/>
              <a:t>This</a:t>
            </a:r>
            <a:r>
              <a:rPr lang="it-IT" sz="2800" dirty="0"/>
              <a:t> </a:t>
            </a:r>
            <a:r>
              <a:rPr lang="it-IT" sz="2800" dirty="0" err="1"/>
              <a:t>finality</a:t>
            </a:r>
            <a:r>
              <a:rPr lang="it-IT" sz="2800" dirty="0"/>
              <a:t> can be a positive </a:t>
            </a:r>
            <a:r>
              <a:rPr lang="it-IT" sz="2800" dirty="0" err="1"/>
              <a:t>factor</a:t>
            </a:r>
            <a:r>
              <a:rPr lang="it-IT" sz="2800" dirty="0"/>
              <a:t> in relation to </a:t>
            </a:r>
            <a:r>
              <a:rPr lang="it-IT" sz="2800" dirty="0" err="1"/>
              <a:t>ending</a:t>
            </a:r>
            <a:r>
              <a:rPr lang="it-IT" sz="2800" dirty="0"/>
              <a:t> a dispute, </a:t>
            </a:r>
            <a:r>
              <a:rPr lang="it-IT" sz="2800" dirty="0" err="1"/>
              <a:t>one</a:t>
            </a:r>
            <a:r>
              <a:rPr lang="it-IT" sz="2800" dirty="0"/>
              <a:t> way or the </a:t>
            </a:r>
            <a:r>
              <a:rPr lang="it-IT" sz="2800" dirty="0" err="1"/>
              <a:t>other</a:t>
            </a:r>
            <a:r>
              <a:rPr lang="it-IT" sz="2800" dirty="0"/>
              <a:t>, and </a:t>
            </a:r>
            <a:r>
              <a:rPr lang="it-IT" sz="2800" dirty="0" err="1"/>
              <a:t>allowing</a:t>
            </a:r>
            <a:r>
              <a:rPr lang="it-IT" sz="2800" dirty="0"/>
              <a:t> the parties to </a:t>
            </a:r>
            <a:r>
              <a:rPr lang="it-IT" sz="2800" dirty="0" err="1"/>
              <a:t>move</a:t>
            </a:r>
            <a:r>
              <a:rPr lang="it-IT" sz="2800" dirty="0"/>
              <a:t> on.</a:t>
            </a:r>
          </a:p>
          <a:p>
            <a:pPr lvl="0" algn="just"/>
            <a:endParaRPr lang="it-IT" sz="2800" dirty="0"/>
          </a:p>
          <a:p>
            <a:pPr algn="just"/>
            <a:endParaRPr lang="it-IT" sz="2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9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Arbitration Pros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/>
            <a:r>
              <a:rPr lang="it-IT" sz="2800" dirty="0" smtClean="0"/>
              <a:t>SIMPLIFIED PROCEDURES: </a:t>
            </a:r>
            <a:r>
              <a:rPr lang="it-IT" sz="2800" dirty="0" err="1"/>
              <a:t>Litigation</a:t>
            </a:r>
            <a:r>
              <a:rPr lang="it-IT" sz="2800" dirty="0"/>
              <a:t> can involve </a:t>
            </a:r>
            <a:r>
              <a:rPr lang="it-IT" sz="2800" dirty="0" smtClean="0"/>
              <a:t>a </a:t>
            </a:r>
            <a:r>
              <a:rPr lang="it-IT" sz="2800" dirty="0" err="1" smtClean="0"/>
              <a:t>lot</a:t>
            </a:r>
            <a:r>
              <a:rPr lang="it-IT" sz="2800" dirty="0" smtClean="0"/>
              <a:t> </a:t>
            </a:r>
            <a:r>
              <a:rPr lang="it-IT" sz="2800" dirty="0"/>
              <a:t>of </a:t>
            </a:r>
            <a:r>
              <a:rPr lang="it-IT" sz="2800" dirty="0" err="1"/>
              <a:t>paperwork</a:t>
            </a:r>
            <a:r>
              <a:rPr lang="it-IT" sz="2800" dirty="0"/>
              <a:t>, multiple </a:t>
            </a:r>
            <a:r>
              <a:rPr lang="it-IT" sz="2800" dirty="0" err="1"/>
              <a:t>hearings</a:t>
            </a:r>
            <a:r>
              <a:rPr lang="it-IT" sz="2800" dirty="0"/>
              <a:t>, </a:t>
            </a:r>
            <a:r>
              <a:rPr lang="it-IT" sz="2800" dirty="0" err="1"/>
              <a:t>depositions</a:t>
            </a:r>
            <a:r>
              <a:rPr lang="it-IT" sz="2800" dirty="0"/>
              <a:t>, </a:t>
            </a:r>
            <a:r>
              <a:rPr lang="it-IT" sz="2800" dirty="0" err="1"/>
              <a:t>subpoenas</a:t>
            </a:r>
            <a:r>
              <a:rPr lang="it-IT" sz="2800" dirty="0"/>
              <a:t>, and </a:t>
            </a:r>
            <a:r>
              <a:rPr lang="it-IT" sz="2800" dirty="0" err="1"/>
              <a:t>similar</a:t>
            </a:r>
            <a:r>
              <a:rPr lang="it-IT" sz="2800" dirty="0"/>
              <a:t> </a:t>
            </a:r>
            <a:r>
              <a:rPr lang="it-IT" sz="2800" dirty="0" err="1"/>
              <a:t>processes</a:t>
            </a:r>
            <a:r>
              <a:rPr lang="it-IT" sz="2800" dirty="0"/>
              <a:t>. An </a:t>
            </a:r>
            <a:r>
              <a:rPr lang="it-IT" sz="2800" dirty="0" err="1"/>
              <a:t>arbitration</a:t>
            </a:r>
            <a:r>
              <a:rPr lang="it-IT" sz="2800" dirty="0"/>
              <a:t> </a:t>
            </a:r>
            <a:r>
              <a:rPr lang="it-IT" sz="2800" dirty="0" err="1"/>
              <a:t>may</a:t>
            </a:r>
            <a:r>
              <a:rPr lang="it-IT" sz="2800" dirty="0"/>
              <a:t> eliminate some or </a:t>
            </a:r>
            <a:r>
              <a:rPr lang="it-IT" sz="2800" dirty="0" err="1"/>
              <a:t>many</a:t>
            </a:r>
            <a:r>
              <a:rPr lang="it-IT" sz="2800" dirty="0"/>
              <a:t> of </a:t>
            </a:r>
            <a:r>
              <a:rPr lang="it-IT" sz="2800" dirty="0" err="1"/>
              <a:t>those</a:t>
            </a:r>
            <a:r>
              <a:rPr lang="it-IT" sz="2800" dirty="0"/>
              <a:t> time-</a:t>
            </a:r>
            <a:r>
              <a:rPr lang="it-IT" sz="2800" dirty="0" err="1"/>
              <a:t>consuming</a:t>
            </a:r>
            <a:r>
              <a:rPr lang="it-IT" sz="2800" dirty="0"/>
              <a:t> and </a:t>
            </a:r>
            <a:r>
              <a:rPr lang="it-IT" sz="2800" dirty="0" err="1"/>
              <a:t>expensive</a:t>
            </a:r>
            <a:r>
              <a:rPr lang="it-IT" sz="2800" dirty="0"/>
              <a:t> </a:t>
            </a:r>
            <a:r>
              <a:rPr lang="it-IT" sz="2800" dirty="0" err="1"/>
              <a:t>tools</a:t>
            </a:r>
            <a:r>
              <a:rPr lang="it-IT" sz="2800" dirty="0"/>
              <a:t> of </a:t>
            </a:r>
            <a:r>
              <a:rPr lang="it-IT" sz="2800" dirty="0" err="1"/>
              <a:t>litigation</a:t>
            </a:r>
            <a:r>
              <a:rPr lang="it-IT" sz="2800" dirty="0"/>
              <a:t>.</a:t>
            </a:r>
          </a:p>
          <a:p>
            <a:pPr lvl="0" algn="just"/>
            <a:r>
              <a:rPr lang="it-IT" sz="2800" dirty="0" smtClean="0"/>
              <a:t>EXPERTISE OF THE DECISION MAKER: </a:t>
            </a:r>
            <a:r>
              <a:rPr lang="it-IT" sz="2800" dirty="0"/>
              <a:t>parties can </a:t>
            </a:r>
            <a:r>
              <a:rPr lang="it-IT" sz="2800" dirty="0" err="1"/>
              <a:t>select</a:t>
            </a:r>
            <a:r>
              <a:rPr lang="it-IT" sz="2800" dirty="0"/>
              <a:t> an arbitrator </a:t>
            </a:r>
            <a:r>
              <a:rPr lang="it-IT" sz="2800" dirty="0" err="1"/>
              <a:t>who</a:t>
            </a:r>
            <a:r>
              <a:rPr lang="it-IT" sz="2800" dirty="0"/>
              <a:t> </a:t>
            </a:r>
            <a:r>
              <a:rPr lang="it-IT" sz="2800" dirty="0" err="1"/>
              <a:t>has</a:t>
            </a:r>
            <a:r>
              <a:rPr lang="it-IT" sz="2800" dirty="0"/>
              <a:t> </a:t>
            </a:r>
            <a:r>
              <a:rPr lang="it-IT" sz="2800" dirty="0" err="1"/>
              <a:t>technical</a:t>
            </a:r>
            <a:r>
              <a:rPr lang="it-IT" sz="2800" dirty="0"/>
              <a:t> </a:t>
            </a:r>
            <a:r>
              <a:rPr lang="it-IT" sz="2800" dirty="0" err="1"/>
              <a:t>knowledge</a:t>
            </a:r>
            <a:r>
              <a:rPr lang="it-IT" sz="2800" dirty="0"/>
              <a:t> in the </a:t>
            </a:r>
            <a:r>
              <a:rPr lang="it-IT" sz="2800" dirty="0" err="1"/>
              <a:t>field</a:t>
            </a:r>
            <a:r>
              <a:rPr lang="it-IT" sz="2800" dirty="0"/>
              <a:t> of the dispute, </a:t>
            </a:r>
            <a:r>
              <a:rPr lang="it-IT" sz="2800" dirty="0" err="1"/>
              <a:t>rather</a:t>
            </a:r>
            <a:r>
              <a:rPr lang="it-IT" sz="2800" dirty="0"/>
              <a:t> </a:t>
            </a:r>
            <a:r>
              <a:rPr lang="it-IT" sz="2800" dirty="0" err="1"/>
              <a:t>than</a:t>
            </a:r>
            <a:r>
              <a:rPr lang="it-IT" sz="2800" dirty="0"/>
              <a:t> a </a:t>
            </a:r>
            <a:r>
              <a:rPr lang="it-IT" sz="2800" dirty="0" err="1"/>
              <a:t>judge</a:t>
            </a:r>
            <a:r>
              <a:rPr lang="it-IT" sz="2800" dirty="0"/>
              <a:t> </a:t>
            </a:r>
            <a:r>
              <a:rPr lang="it-IT" sz="2800" dirty="0" err="1"/>
              <a:t>who</a:t>
            </a:r>
            <a:r>
              <a:rPr lang="it-IT" sz="2800" dirty="0"/>
              <a:t> </a:t>
            </a:r>
            <a:r>
              <a:rPr lang="it-IT" sz="2800" dirty="0" err="1"/>
              <a:t>may</a:t>
            </a:r>
            <a:r>
              <a:rPr lang="it-IT" sz="2800" dirty="0"/>
              <a:t> </a:t>
            </a:r>
            <a:r>
              <a:rPr lang="it-IT" sz="2800" dirty="0" err="1"/>
              <a:t>not</a:t>
            </a:r>
            <a:r>
              <a:rPr lang="it-IT" sz="2800" dirty="0"/>
              <a:t> be </a:t>
            </a:r>
            <a:r>
              <a:rPr lang="it-IT" sz="2800" dirty="0" err="1"/>
              <a:t>familiar</a:t>
            </a:r>
            <a:r>
              <a:rPr lang="it-IT" sz="2800" dirty="0"/>
              <a:t> with the </a:t>
            </a:r>
            <a:r>
              <a:rPr lang="it-IT" sz="2800" dirty="0" err="1"/>
              <a:t>issues</a:t>
            </a:r>
            <a:r>
              <a:rPr lang="it-IT" sz="2800" dirty="0"/>
              <a:t>.</a:t>
            </a:r>
          </a:p>
          <a:p>
            <a:pPr lvl="0" algn="just"/>
            <a:endParaRPr lang="it-IT" sz="2800" dirty="0"/>
          </a:p>
          <a:p>
            <a:pPr algn="just"/>
            <a:endParaRPr lang="it-IT" sz="2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61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Arbitration Cons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8792" y="1584008"/>
            <a:ext cx="8575648" cy="478758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/>
            <a:r>
              <a:rPr lang="it-IT" sz="2800" dirty="0" smtClean="0"/>
              <a:t>NO APPEAL: </a:t>
            </a:r>
            <a:r>
              <a:rPr lang="it-IT" sz="2800" dirty="0" err="1" smtClean="0"/>
              <a:t>Unlike</a:t>
            </a:r>
            <a:r>
              <a:rPr lang="it-IT" sz="2800" dirty="0" smtClean="0"/>
              <a:t> </a:t>
            </a:r>
            <a:r>
              <a:rPr lang="it-IT" sz="2800" dirty="0"/>
              <a:t>a court </a:t>
            </a:r>
            <a:r>
              <a:rPr lang="it-IT" sz="2800" dirty="0" err="1"/>
              <a:t>ruling</a:t>
            </a:r>
            <a:r>
              <a:rPr lang="it-IT" sz="2800" dirty="0"/>
              <a:t>, a </a:t>
            </a:r>
            <a:r>
              <a:rPr lang="it-IT" sz="2800" dirty="0" err="1"/>
              <a:t>binding</a:t>
            </a:r>
            <a:r>
              <a:rPr lang="it-IT" sz="2800" dirty="0"/>
              <a:t> </a:t>
            </a:r>
            <a:r>
              <a:rPr lang="it-IT" sz="2800" dirty="0" err="1"/>
              <a:t>arbitration</a:t>
            </a:r>
            <a:r>
              <a:rPr lang="it-IT" sz="2800" dirty="0"/>
              <a:t> </a:t>
            </a:r>
            <a:r>
              <a:rPr lang="it-IT" sz="2800" dirty="0" err="1"/>
              <a:t>ruling</a:t>
            </a:r>
            <a:r>
              <a:rPr lang="it-IT" sz="2800" dirty="0"/>
              <a:t> </a:t>
            </a:r>
            <a:r>
              <a:rPr lang="it-IT" sz="2800" dirty="0" err="1"/>
              <a:t>can't</a:t>
            </a:r>
            <a:r>
              <a:rPr lang="it-IT" sz="2800" dirty="0"/>
              <a:t> be </a:t>
            </a:r>
            <a:r>
              <a:rPr lang="it-IT" sz="2800" dirty="0" err="1"/>
              <a:t>appealed</a:t>
            </a:r>
            <a:r>
              <a:rPr lang="it-IT" sz="2800" dirty="0"/>
              <a:t>. </a:t>
            </a:r>
            <a:r>
              <a:rPr lang="it-IT" sz="2800" dirty="0" err="1"/>
              <a:t>It</a:t>
            </a:r>
            <a:r>
              <a:rPr lang="it-IT" sz="2800" dirty="0"/>
              <a:t> can be set </a:t>
            </a:r>
            <a:r>
              <a:rPr lang="it-IT" sz="2800" dirty="0" err="1"/>
              <a:t>aside</a:t>
            </a:r>
            <a:r>
              <a:rPr lang="it-IT" sz="2800" dirty="0"/>
              <a:t> </a:t>
            </a:r>
            <a:r>
              <a:rPr lang="it-IT" sz="2800" dirty="0" err="1"/>
              <a:t>only</a:t>
            </a:r>
            <a:r>
              <a:rPr lang="it-IT" sz="2800" dirty="0"/>
              <a:t> </a:t>
            </a:r>
            <a:r>
              <a:rPr lang="it-IT" sz="2800" dirty="0" err="1"/>
              <a:t>if</a:t>
            </a:r>
            <a:r>
              <a:rPr lang="it-IT" sz="2800" dirty="0"/>
              <a:t> a party can prove </a:t>
            </a:r>
            <a:r>
              <a:rPr lang="it-IT" sz="2800" dirty="0" err="1"/>
              <a:t>that</a:t>
            </a:r>
            <a:r>
              <a:rPr lang="it-IT" sz="2800" dirty="0"/>
              <a:t> the arbitrator </a:t>
            </a:r>
            <a:r>
              <a:rPr lang="it-IT" sz="2800" dirty="0" err="1"/>
              <a:t>was</a:t>
            </a:r>
            <a:r>
              <a:rPr lang="it-IT" sz="2800" dirty="0"/>
              <a:t> </a:t>
            </a:r>
            <a:r>
              <a:rPr lang="it-IT" sz="2800" dirty="0" err="1" smtClean="0"/>
              <a:t>biased</a:t>
            </a:r>
            <a:r>
              <a:rPr lang="it-IT" sz="2800" dirty="0" smtClean="0"/>
              <a:t> (</a:t>
            </a:r>
            <a:r>
              <a:rPr lang="it-IT" sz="2800" dirty="0" err="1" smtClean="0"/>
              <a:t>corrupted</a:t>
            </a:r>
            <a:r>
              <a:rPr lang="it-IT" sz="2800" dirty="0" smtClean="0"/>
              <a:t>) </a:t>
            </a:r>
            <a:r>
              <a:rPr lang="it-IT" sz="2800" dirty="0"/>
              <a:t>or </a:t>
            </a:r>
            <a:r>
              <a:rPr lang="it-IT" sz="2800" dirty="0" err="1"/>
              <a:t>that</a:t>
            </a:r>
            <a:r>
              <a:rPr lang="it-IT" sz="2800" dirty="0"/>
              <a:t> the </a:t>
            </a:r>
            <a:r>
              <a:rPr lang="it-IT" sz="2800" dirty="0" err="1"/>
              <a:t>arbitrator's</a:t>
            </a:r>
            <a:r>
              <a:rPr lang="it-IT" sz="2800" dirty="0"/>
              <a:t> </a:t>
            </a:r>
            <a:r>
              <a:rPr lang="it-IT" sz="2800" dirty="0" err="1"/>
              <a:t>decision</a:t>
            </a:r>
            <a:r>
              <a:rPr lang="it-IT" sz="2800" dirty="0"/>
              <a:t> </a:t>
            </a:r>
            <a:r>
              <a:rPr lang="it-IT" sz="2800" dirty="0" err="1"/>
              <a:t>violated</a:t>
            </a:r>
            <a:r>
              <a:rPr lang="it-IT" sz="2800" dirty="0"/>
              <a:t> public policy.</a:t>
            </a:r>
          </a:p>
          <a:p>
            <a:pPr lvl="0" algn="just"/>
            <a:r>
              <a:rPr lang="it-IT" sz="2800" dirty="0" smtClean="0"/>
              <a:t>COST: </a:t>
            </a:r>
            <a:r>
              <a:rPr lang="it-IT" sz="2800" dirty="0" err="1"/>
              <a:t>U</a:t>
            </a:r>
            <a:r>
              <a:rPr lang="it-IT" sz="2800" dirty="0" err="1" smtClean="0"/>
              <a:t>nlike</a:t>
            </a:r>
            <a:r>
              <a:rPr lang="it-IT" sz="2800" dirty="0" smtClean="0"/>
              <a:t> </a:t>
            </a:r>
            <a:r>
              <a:rPr lang="it-IT" sz="2800" dirty="0" err="1" smtClean="0"/>
              <a:t>litigation</a:t>
            </a:r>
            <a:r>
              <a:rPr lang="it-IT" sz="2800" dirty="0"/>
              <a:t> (</a:t>
            </a:r>
            <a:r>
              <a:rPr lang="it-IT" sz="2800" dirty="0" err="1"/>
              <a:t>where</a:t>
            </a:r>
            <a:r>
              <a:rPr lang="it-IT" sz="2800" dirty="0"/>
              <a:t> </a:t>
            </a:r>
            <a:r>
              <a:rPr lang="it-IT" sz="2800" dirty="0" err="1"/>
              <a:t>judges</a:t>
            </a:r>
            <a:r>
              <a:rPr lang="it-IT" sz="2800" dirty="0"/>
              <a:t> </a:t>
            </a:r>
            <a:r>
              <a:rPr lang="it-IT" sz="2800" dirty="0" err="1"/>
              <a:t>provide</a:t>
            </a:r>
            <a:r>
              <a:rPr lang="it-IT" sz="2800" dirty="0"/>
              <a:t> </a:t>
            </a:r>
            <a:r>
              <a:rPr lang="it-IT" sz="2800" dirty="0" smtClean="0"/>
              <a:t>a public service), parties must </a:t>
            </a:r>
            <a:r>
              <a:rPr lang="it-IT" sz="2800" dirty="0" err="1" smtClean="0"/>
              <a:t>also</a:t>
            </a:r>
            <a:r>
              <a:rPr lang="it-IT" sz="2800" dirty="0" smtClean="0"/>
              <a:t> </a:t>
            </a:r>
            <a:r>
              <a:rPr lang="it-IT" sz="2800" dirty="0" err="1" smtClean="0"/>
              <a:t>pay</a:t>
            </a:r>
            <a:r>
              <a:rPr lang="it-IT" sz="2800" dirty="0" smtClean="0"/>
              <a:t> </a:t>
            </a:r>
            <a:r>
              <a:rPr lang="it-IT" sz="2800" dirty="0" err="1" smtClean="0"/>
              <a:t>arbitrators</a:t>
            </a:r>
            <a:r>
              <a:rPr lang="it-IT" sz="2800" dirty="0"/>
              <a:t>’ </a:t>
            </a:r>
            <a:r>
              <a:rPr lang="it-IT" sz="2800" dirty="0" err="1" smtClean="0"/>
              <a:t>fees</a:t>
            </a:r>
            <a:r>
              <a:rPr lang="it-IT" sz="2800" dirty="0" smtClean="0"/>
              <a:t> </a:t>
            </a:r>
            <a:r>
              <a:rPr lang="it-IT" sz="2800" dirty="0" err="1" smtClean="0"/>
              <a:t>that</a:t>
            </a:r>
            <a:r>
              <a:rPr lang="it-IT" sz="2800" dirty="0" smtClean="0"/>
              <a:t> can ben </a:t>
            </a:r>
            <a:r>
              <a:rPr lang="it-IT" sz="2800" dirty="0" err="1" smtClean="0"/>
              <a:t>very</a:t>
            </a:r>
            <a:r>
              <a:rPr lang="it-IT" sz="2800" dirty="0" smtClean="0"/>
              <a:t> </a:t>
            </a:r>
            <a:r>
              <a:rPr lang="it-IT" sz="2800" dirty="0" err="1" smtClean="0"/>
              <a:t>expensive</a:t>
            </a:r>
            <a:r>
              <a:rPr lang="it-IT" sz="2800" dirty="0" smtClean="0"/>
              <a:t>. </a:t>
            </a:r>
            <a:endParaRPr lang="it-IT" sz="2800" dirty="0"/>
          </a:p>
          <a:p>
            <a:pPr lvl="0" algn="just"/>
            <a:endParaRPr lang="it-IT" sz="2800" dirty="0"/>
          </a:p>
          <a:p>
            <a:pPr algn="just"/>
            <a:endParaRPr lang="it-IT" sz="2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95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importance</a:t>
            </a:r>
            <a:r>
              <a:rPr lang="it-IT" dirty="0"/>
              <a:t> of </a:t>
            </a:r>
            <a:r>
              <a:rPr lang="it-IT" dirty="0" err="1"/>
              <a:t>contracts</a:t>
            </a:r>
            <a:r>
              <a:rPr lang="it-IT" dirty="0"/>
              <a:t> in </a:t>
            </a:r>
            <a:r>
              <a:rPr lang="it-IT" dirty="0" err="1"/>
              <a:t>international</a:t>
            </a:r>
            <a:r>
              <a:rPr lang="it-IT" dirty="0"/>
              <a:t> </a:t>
            </a:r>
            <a:r>
              <a:rPr lang="it-IT" dirty="0" err="1"/>
              <a:t>transactions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35027" y="2133600"/>
            <a:ext cx="7837161" cy="404673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sz="3800" dirty="0" err="1"/>
              <a:t>Whether</a:t>
            </a:r>
            <a:r>
              <a:rPr lang="it-IT" sz="3800" dirty="0"/>
              <a:t> </a:t>
            </a:r>
            <a:r>
              <a:rPr lang="it-IT" sz="3800" dirty="0" err="1"/>
              <a:t>there</a:t>
            </a:r>
            <a:r>
              <a:rPr lang="it-IT" sz="3800" dirty="0"/>
              <a:t> </a:t>
            </a:r>
            <a:r>
              <a:rPr lang="it-IT" sz="3800" dirty="0" err="1"/>
              <a:t>is</a:t>
            </a:r>
            <a:r>
              <a:rPr lang="it-IT" sz="3800" dirty="0"/>
              <a:t> no </a:t>
            </a:r>
            <a:r>
              <a:rPr lang="it-IT" sz="3800" dirty="0" err="1"/>
              <a:t>contract</a:t>
            </a:r>
            <a:r>
              <a:rPr lang="it-IT" sz="3800" dirty="0"/>
              <a:t> or an incomplete </a:t>
            </a:r>
            <a:r>
              <a:rPr lang="it-IT" sz="3800" dirty="0" err="1"/>
              <a:t>contract</a:t>
            </a:r>
            <a:r>
              <a:rPr lang="it-IT" sz="3800" dirty="0"/>
              <a:t>, the </a:t>
            </a:r>
            <a:r>
              <a:rPr lang="it-IT" sz="3800" dirty="0" err="1"/>
              <a:t>consequences</a:t>
            </a:r>
            <a:r>
              <a:rPr lang="it-IT" sz="3800" dirty="0"/>
              <a:t> can be </a:t>
            </a:r>
            <a:r>
              <a:rPr lang="it-IT" sz="3800" dirty="0" err="1"/>
              <a:t>very</a:t>
            </a:r>
            <a:r>
              <a:rPr lang="it-IT" sz="3800" dirty="0"/>
              <a:t> </a:t>
            </a:r>
            <a:r>
              <a:rPr lang="it-IT" sz="3800" dirty="0" err="1"/>
              <a:t>serious</a:t>
            </a:r>
            <a:r>
              <a:rPr lang="it-IT" sz="3800" dirty="0"/>
              <a:t>, </a:t>
            </a:r>
            <a:r>
              <a:rPr lang="it-IT" sz="3800" dirty="0" err="1"/>
              <a:t>possibly</a:t>
            </a:r>
            <a:r>
              <a:rPr lang="it-IT" sz="3800" dirty="0"/>
              <a:t> </a:t>
            </a:r>
            <a:r>
              <a:rPr lang="it-IT" sz="3800" dirty="0" err="1"/>
              <a:t>even</a:t>
            </a:r>
            <a:r>
              <a:rPr lang="it-IT" sz="3800" dirty="0"/>
              <a:t> </a:t>
            </a:r>
            <a:r>
              <a:rPr lang="it-IT" sz="3800" dirty="0" err="1"/>
              <a:t>compromising</a:t>
            </a:r>
            <a:r>
              <a:rPr lang="it-IT" sz="3800" dirty="0"/>
              <a:t> commercial relations </a:t>
            </a:r>
            <a:r>
              <a:rPr lang="it-IT" sz="3800" dirty="0" err="1"/>
              <a:t>between</a:t>
            </a:r>
            <a:r>
              <a:rPr lang="it-IT" sz="3800" dirty="0"/>
              <a:t> the parties </a:t>
            </a:r>
            <a:r>
              <a:rPr lang="it-IT" sz="3800" dirty="0" err="1"/>
              <a:t>as</a:t>
            </a:r>
            <a:r>
              <a:rPr lang="it-IT" sz="3800" dirty="0"/>
              <a:t> </a:t>
            </a:r>
            <a:r>
              <a:rPr lang="it-IT" sz="3800" dirty="0" err="1"/>
              <a:t>well</a:t>
            </a:r>
            <a:r>
              <a:rPr lang="it-IT" sz="3800" dirty="0"/>
              <a:t> </a:t>
            </a:r>
            <a:r>
              <a:rPr lang="it-IT" sz="3800" dirty="0" err="1"/>
              <a:t>as</a:t>
            </a:r>
            <a:r>
              <a:rPr lang="it-IT" sz="3800" dirty="0"/>
              <a:t> </a:t>
            </a:r>
            <a:r>
              <a:rPr lang="it-IT" sz="3800" dirty="0" err="1"/>
              <a:t>having</a:t>
            </a:r>
            <a:r>
              <a:rPr lang="it-IT" sz="3800" dirty="0"/>
              <a:t> </a:t>
            </a:r>
            <a:r>
              <a:rPr lang="it-IT" sz="3800" dirty="0" err="1"/>
              <a:t>significant</a:t>
            </a:r>
            <a:r>
              <a:rPr lang="it-IT" sz="3800" dirty="0"/>
              <a:t> </a:t>
            </a:r>
            <a:r>
              <a:rPr lang="it-IT" sz="3800" dirty="0" err="1"/>
              <a:t>financial</a:t>
            </a:r>
            <a:r>
              <a:rPr lang="it-IT" sz="3800" dirty="0"/>
              <a:t> </a:t>
            </a:r>
            <a:r>
              <a:rPr lang="it-IT" sz="3800" dirty="0" err="1"/>
              <a:t>consequences</a:t>
            </a:r>
            <a:r>
              <a:rPr lang="it-IT" sz="3800" dirty="0"/>
              <a:t>. </a:t>
            </a:r>
            <a:endParaRPr lang="it-IT" sz="3800" dirty="0" smtClean="0"/>
          </a:p>
          <a:p>
            <a:pPr algn="just"/>
            <a:r>
              <a:rPr lang="it-IT" sz="3800" dirty="0" err="1" smtClean="0"/>
              <a:t>Contracts</a:t>
            </a:r>
            <a:r>
              <a:rPr lang="it-IT" sz="3800" dirty="0" smtClean="0"/>
              <a:t> </a:t>
            </a:r>
            <a:r>
              <a:rPr lang="it-IT" sz="3800" dirty="0"/>
              <a:t>are </a:t>
            </a:r>
            <a:r>
              <a:rPr lang="it-IT" sz="3800" dirty="0" err="1"/>
              <a:t>essential</a:t>
            </a:r>
            <a:r>
              <a:rPr lang="it-IT" sz="3800" dirty="0"/>
              <a:t> </a:t>
            </a:r>
            <a:r>
              <a:rPr lang="it-IT" sz="3800" dirty="0" err="1"/>
              <a:t>means</a:t>
            </a:r>
            <a:r>
              <a:rPr lang="it-IT" sz="3800" dirty="0"/>
              <a:t> of </a:t>
            </a:r>
            <a:r>
              <a:rPr lang="it-IT" sz="3800" dirty="0" err="1"/>
              <a:t>guaranteeing</a:t>
            </a:r>
            <a:r>
              <a:rPr lang="it-IT" sz="3800" dirty="0"/>
              <a:t> </a:t>
            </a:r>
            <a:r>
              <a:rPr lang="it-IT" sz="3800" dirty="0" err="1"/>
              <a:t>compliance</a:t>
            </a:r>
            <a:r>
              <a:rPr lang="it-IT" sz="3800" dirty="0"/>
              <a:t> with </a:t>
            </a:r>
            <a:r>
              <a:rPr lang="it-IT" sz="3800" dirty="0" err="1"/>
              <a:t>obligations</a:t>
            </a:r>
            <a:r>
              <a:rPr lang="it-IT" sz="3800" dirty="0"/>
              <a:t> and </a:t>
            </a:r>
            <a:r>
              <a:rPr lang="it-IT" sz="3800" dirty="0" err="1"/>
              <a:t>ensuring</a:t>
            </a:r>
            <a:r>
              <a:rPr lang="it-IT" sz="3800" dirty="0"/>
              <a:t> </a:t>
            </a:r>
            <a:r>
              <a:rPr lang="it-IT" sz="3800" dirty="0" err="1"/>
              <a:t>acceptance</a:t>
            </a:r>
            <a:r>
              <a:rPr lang="it-IT" sz="3800" dirty="0"/>
              <a:t> of </a:t>
            </a:r>
            <a:r>
              <a:rPr lang="it-IT" sz="3800" dirty="0" err="1"/>
              <a:t>them</a:t>
            </a:r>
            <a:r>
              <a:rPr lang="it-IT" sz="3800" dirty="0"/>
              <a:t> by </a:t>
            </a:r>
            <a:r>
              <a:rPr lang="it-IT" sz="3800" dirty="0" err="1"/>
              <a:t>both</a:t>
            </a:r>
            <a:r>
              <a:rPr lang="it-IT" sz="3800" dirty="0"/>
              <a:t> parties.</a:t>
            </a: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03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953381"/>
            <a:ext cx="7345362" cy="580085"/>
          </a:xfrm>
        </p:spPr>
        <p:txBody>
          <a:bodyPr/>
          <a:lstStyle/>
          <a:p>
            <a:r>
              <a:rPr lang="it-IT" dirty="0" smtClean="0"/>
              <a:t>ISSUE N. 1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13" y="4995807"/>
            <a:ext cx="7345362" cy="8936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it-IT" sz="2800" b="1" dirty="0" smtClean="0"/>
              <a:t>DEALING WITH VARIOUS LEGAL SYSTEMS</a:t>
            </a: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00" y="2215670"/>
            <a:ext cx="3695700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1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244157"/>
            <a:ext cx="7345362" cy="1279843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The </a:t>
            </a:r>
            <a:r>
              <a:rPr lang="it-IT" sz="4000" dirty="0" err="1" smtClean="0"/>
              <a:t>legal</a:t>
            </a:r>
            <a:r>
              <a:rPr lang="it-IT" sz="4000" dirty="0" smtClean="0"/>
              <a:t> </a:t>
            </a:r>
            <a:r>
              <a:rPr lang="it-IT" sz="4000" dirty="0" err="1" smtClean="0"/>
              <a:t>systems</a:t>
            </a:r>
            <a:r>
              <a:rPr lang="it-IT" sz="4000" dirty="0" smtClean="0"/>
              <a:t>: </a:t>
            </a:r>
            <a:r>
              <a:rPr lang="it-IT" sz="4000" dirty="0" err="1" smtClean="0"/>
              <a:t>international</a:t>
            </a:r>
            <a:r>
              <a:rPr lang="it-IT" sz="4000" dirty="0" smtClean="0"/>
              <a:t> </a:t>
            </a:r>
            <a:r>
              <a:rPr lang="it-IT" sz="4000" dirty="0" err="1" smtClean="0"/>
              <a:t>framework</a:t>
            </a:r>
            <a:endParaRPr lang="it-IT" dirty="0"/>
          </a:p>
        </p:txBody>
      </p:sp>
      <p:pic>
        <p:nvPicPr>
          <p:cNvPr id="4" name="Segnaposto contenuto 3" descr="mondesm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51" b="8251"/>
          <a:stretch>
            <a:fillRect/>
          </a:stretch>
        </p:blipFill>
        <p:spPr>
          <a:xfrm>
            <a:off x="900113" y="2133600"/>
            <a:ext cx="7345362" cy="4114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444046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 </a:t>
            </a:r>
            <a:r>
              <a:rPr lang="it-IT" dirty="0"/>
              <a:t>H</a:t>
            </a:r>
            <a:r>
              <a:rPr lang="it-IT" dirty="0" smtClean="0"/>
              <a:t>ow to deal with the </a:t>
            </a:r>
            <a:r>
              <a:rPr lang="it-IT" dirty="0" err="1" smtClean="0"/>
              <a:t>various</a:t>
            </a:r>
            <a:r>
              <a:rPr lang="it-IT" dirty="0" smtClean="0"/>
              <a:t> </a:t>
            </a:r>
            <a:r>
              <a:rPr lang="it-IT" dirty="0" err="1" smtClean="0"/>
              <a:t>legal</a:t>
            </a:r>
            <a:r>
              <a:rPr lang="it-IT" dirty="0" smtClean="0"/>
              <a:t> </a:t>
            </a:r>
            <a:r>
              <a:rPr lang="it-IT" dirty="0" err="1" smtClean="0"/>
              <a:t>system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35027" y="2133600"/>
            <a:ext cx="7837161" cy="4046731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ü"/>
            </a:pPr>
            <a:r>
              <a:rPr lang="it-IT" sz="3800" dirty="0"/>
              <a:t>T</a:t>
            </a:r>
            <a:r>
              <a:rPr lang="it-IT" sz="3800" dirty="0" smtClean="0"/>
              <a:t>he </a:t>
            </a:r>
            <a:r>
              <a:rPr lang="it-IT" sz="3800" dirty="0"/>
              <a:t>English common-law </a:t>
            </a:r>
            <a:r>
              <a:rPr lang="it-IT" sz="3800" dirty="0" err="1" smtClean="0"/>
              <a:t>tradition</a:t>
            </a:r>
            <a:r>
              <a:rPr lang="it-IT" sz="3800" dirty="0"/>
              <a:t> </a:t>
            </a:r>
            <a:r>
              <a:rPr lang="it-IT" sz="3800" dirty="0" err="1" smtClean="0"/>
              <a:t>is</a:t>
            </a:r>
            <a:r>
              <a:rPr lang="it-IT" sz="3800" dirty="0" smtClean="0"/>
              <a:t> </a:t>
            </a:r>
            <a:r>
              <a:rPr lang="it-IT" sz="3800" dirty="0" err="1"/>
              <a:t>tending</a:t>
            </a:r>
            <a:r>
              <a:rPr lang="it-IT" sz="3800" dirty="0"/>
              <a:t> to </a:t>
            </a:r>
            <a:r>
              <a:rPr lang="it-IT" sz="3800" dirty="0" err="1"/>
              <a:t>prevail</a:t>
            </a:r>
            <a:r>
              <a:rPr lang="it-IT" sz="3800" dirty="0"/>
              <a:t> in </a:t>
            </a:r>
            <a:r>
              <a:rPr lang="it-IT" sz="3800" dirty="0" err="1"/>
              <a:t>international</a:t>
            </a:r>
            <a:r>
              <a:rPr lang="it-IT" sz="3800" dirty="0"/>
              <a:t> </a:t>
            </a:r>
            <a:r>
              <a:rPr lang="it-IT" sz="3800" dirty="0" err="1"/>
              <a:t>transactions</a:t>
            </a:r>
            <a:r>
              <a:rPr lang="it-IT" sz="3800" dirty="0" smtClean="0"/>
              <a:t>. </a:t>
            </a:r>
            <a:endParaRPr lang="it-IT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Tommaso Febbrajo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18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e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Capitale.thmx</Template>
  <TotalTime>4571</TotalTime>
  <Words>2795</Words>
  <Application>Microsoft Macintosh PowerPoint</Application>
  <PresentationFormat>Presentazione su schermo (4:3)</PresentationFormat>
  <Paragraphs>245</Paragraphs>
  <Slides>53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53</vt:i4>
      </vt:variant>
    </vt:vector>
  </HeadingPairs>
  <TitlesOfParts>
    <vt:vector size="54" baseType="lpstr">
      <vt:lpstr>Capitale</vt:lpstr>
      <vt:lpstr>INTERNATIONAL CONTRACT LAW</vt:lpstr>
      <vt:lpstr> Chapter II DRAFTING INTERNATONAL CONTRACTS</vt:lpstr>
      <vt:lpstr>INTRODUCTION</vt:lpstr>
      <vt:lpstr>INTERNATIONAL CONTRACT: DEFINITION</vt:lpstr>
      <vt:lpstr>The importance of contracts in international transactions</vt:lpstr>
      <vt:lpstr>The importance of contracts in international transactions</vt:lpstr>
      <vt:lpstr>ISSUE N. 1</vt:lpstr>
      <vt:lpstr>The legal systems: international framework</vt:lpstr>
      <vt:lpstr> How to deal with the various legal system</vt:lpstr>
      <vt:lpstr>Common law vs Civil law 1. Source of law </vt:lpstr>
      <vt:lpstr>Common law vs Civil law 2. Interpretation of contract </vt:lpstr>
      <vt:lpstr>How to deal with the various legal system</vt:lpstr>
      <vt:lpstr>How to deal with the various legal system: civil law</vt:lpstr>
      <vt:lpstr>Example:  Civil law sales agreement</vt:lpstr>
      <vt:lpstr>Premises (Recitals)</vt:lpstr>
      <vt:lpstr>How to deal with the various legal system: common law</vt:lpstr>
      <vt:lpstr>ISSUE N. 2</vt:lpstr>
      <vt:lpstr>The governing law: introduction</vt:lpstr>
      <vt:lpstr>The governing law: introduction</vt:lpstr>
      <vt:lpstr>The governing law: introduction</vt:lpstr>
      <vt:lpstr>ISSUE N. 2</vt:lpstr>
      <vt:lpstr>The role of governing law  </vt:lpstr>
      <vt:lpstr>The role of governing law  </vt:lpstr>
      <vt:lpstr>The role of governing law  </vt:lpstr>
      <vt:lpstr>The roles of governing law:  a) gap filler</vt:lpstr>
      <vt:lpstr>The role of governing law:  “gap filler”</vt:lpstr>
      <vt:lpstr>The roles of governing law:  a) gap filler. Case Study I</vt:lpstr>
      <vt:lpstr>Case Study I. Solution</vt:lpstr>
      <vt:lpstr>The role of governing law:  a) gap filler. Case Study II</vt:lpstr>
      <vt:lpstr>Case Study II. Solution</vt:lpstr>
      <vt:lpstr>Private international law</vt:lpstr>
      <vt:lpstr>Private international law</vt:lpstr>
      <vt:lpstr>Harmonization of international law</vt:lpstr>
      <vt:lpstr>ISSUE N. 3</vt:lpstr>
      <vt:lpstr> The Jurisdiction in an international contract </vt:lpstr>
      <vt:lpstr> The Jurisdiction in an international contract </vt:lpstr>
      <vt:lpstr>PROBLEMS RELATED TO THE CHOICE OF JURISDICTION </vt:lpstr>
      <vt:lpstr>Enforcement of a foreign judgment</vt:lpstr>
      <vt:lpstr> Example</vt:lpstr>
      <vt:lpstr>Enforcement of a foreign judgment</vt:lpstr>
      <vt:lpstr>Enforcement of a foreign judgment</vt:lpstr>
      <vt:lpstr>Enforcement of a foreign judgment</vt:lpstr>
      <vt:lpstr>PROBLEMS RELATED TO THE CHOICE OF JURISDICTION </vt:lpstr>
      <vt:lpstr>The jurisdiction clause is ignored by the Courts</vt:lpstr>
      <vt:lpstr>Example</vt:lpstr>
      <vt:lpstr>ISSUE N. 4</vt:lpstr>
      <vt:lpstr>  Dispute resolution mechanisms   Arbitration</vt:lpstr>
      <vt:lpstr>Litigation</vt:lpstr>
      <vt:lpstr>Arbitration</vt:lpstr>
      <vt:lpstr>Arbitration clause</vt:lpstr>
      <vt:lpstr>Arbitration Pros</vt:lpstr>
      <vt:lpstr>Arbitration Pros</vt:lpstr>
      <vt:lpstr>Arbitration Cons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CONTRACT LAW</dc:title>
  <dc:creator>Tommaso Febbrajo</dc:creator>
  <cp:lastModifiedBy>Tommaso Febbrajo</cp:lastModifiedBy>
  <cp:revision>125</cp:revision>
  <dcterms:created xsi:type="dcterms:W3CDTF">2015-07-19T07:12:04Z</dcterms:created>
  <dcterms:modified xsi:type="dcterms:W3CDTF">2019-01-25T10:01:21Z</dcterms:modified>
</cp:coreProperties>
</file>