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97" r:id="rId2"/>
    <p:sldId id="324" r:id="rId3"/>
    <p:sldId id="325" r:id="rId4"/>
    <p:sldId id="328" r:id="rId5"/>
    <p:sldId id="334" r:id="rId6"/>
    <p:sldId id="332" r:id="rId7"/>
    <p:sldId id="335" r:id="rId8"/>
    <p:sldId id="336" r:id="rId9"/>
    <p:sldId id="333" r:id="rId10"/>
    <p:sldId id="329" r:id="rId11"/>
    <p:sldId id="330" r:id="rId12"/>
    <p:sldId id="342" r:id="rId13"/>
    <p:sldId id="331" r:id="rId14"/>
    <p:sldId id="337" r:id="rId15"/>
    <p:sldId id="338" r:id="rId16"/>
    <p:sldId id="339" r:id="rId17"/>
    <p:sldId id="340" r:id="rId18"/>
    <p:sldId id="341" r:id="rId19"/>
    <p:sldId id="343" r:id="rId20"/>
    <p:sldId id="344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8" r:id="rId29"/>
    <p:sldId id="359" r:id="rId30"/>
    <p:sldId id="36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D08BF5D0-075E-3D4C-A081-F6E9E7730624}">
          <p14:sldIdLst>
            <p14:sldId id="297"/>
            <p14:sldId id="324"/>
            <p14:sldId id="325"/>
            <p14:sldId id="328"/>
            <p14:sldId id="334"/>
            <p14:sldId id="332"/>
            <p14:sldId id="335"/>
            <p14:sldId id="336"/>
            <p14:sldId id="333"/>
            <p14:sldId id="329"/>
            <p14:sldId id="330"/>
            <p14:sldId id="342"/>
            <p14:sldId id="331"/>
            <p14:sldId id="337"/>
            <p14:sldId id="338"/>
            <p14:sldId id="339"/>
            <p14:sldId id="340"/>
            <p14:sldId id="341"/>
            <p14:sldId id="343"/>
            <p14:sldId id="344"/>
            <p14:sldId id="350"/>
            <p14:sldId id="351"/>
            <p14:sldId id="352"/>
            <p14:sldId id="353"/>
            <p14:sldId id="354"/>
            <p14:sldId id="355"/>
            <p14:sldId id="356"/>
            <p14:sldId id="358"/>
            <p14:sldId id="359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3E59D-6147-A148-8CB7-9CDBA625A859}" type="datetime1">
              <a:rPr lang="it-IT" smtClean="0"/>
              <a:t>10/10/2023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Prof. Tommaso Febbrajo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6F6B0-5EB8-104A-B3DF-C6085E358B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576282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096FC-83CB-274D-B415-FA8AFE75F85B}" type="datetime1">
              <a:rPr lang="it-IT" smtClean="0"/>
              <a:t>10/10/2023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Prof. Tommaso Febbrajo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E379A-EE06-8645-BA5D-9ABE7F93BD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9061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65740F05-CA92-AC48-85F0-CA982BC08CE5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to, immagine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14D2F-4BA9-0743-86DC-B2972B9F5D95}" type="datetime1">
              <a:rPr lang="it-IT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7B07-F93D-8342-855A-00EDDEA8785E}" type="datetime1">
              <a:rPr lang="it-IT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3114-C9C0-A245-BB3F-E14F9D33A445}" type="datetime1">
              <a:rPr lang="it-IT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EE128-E81C-EE47-A23E-12A9E4B63DF0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FCFF0-1845-A346-91D9-331762C0A21C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5512-8241-4A4B-AFBF-3B129FDF583B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53ABADE9-72C1-4143-8DF7-16D4CFE409D3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6918"/>
            <a:ext cx="8778240" cy="6510602"/>
            <a:chOff x="182880" y="176918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6918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2232229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dirty="0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741117"/>
            <a:ext cx="7345362" cy="893636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4B37E-0D3B-E048-984F-30E62EED57D8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99A7-C69E-2849-8A84-429300A69124}" type="datetime1">
              <a:rPr lang="it-IT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D163-EE2F-C244-A588-8D729CBE3483}" type="datetime1">
              <a:rPr lang="it-IT" smtClean="0"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EB3C-68E9-0343-BE59-BF00E8D6E56A}" type="datetime1">
              <a:rPr lang="it-IT" smtClean="0"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C46D8-6368-9449-829A-EDE3CD895B2A}" type="datetime1">
              <a:rPr lang="it-IT" smtClean="0"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6B3D-9266-0B49-9054-1696C523854F}" type="datetime1">
              <a:rPr lang="it-IT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85C0D6D6-2E5C-934A-AB35-17760245741A}" type="datetime1">
              <a:rPr lang="it-IT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/>
              <a:t>Prof. Tommaso Febbrajo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INTERNATIONAL CONTRACT LAW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Tommaso Febbrajo</a:t>
            </a:r>
          </a:p>
          <a:p>
            <a:r>
              <a:rPr lang="it-IT" dirty="0" err="1"/>
              <a:t>t.febbrajo@unimc.it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pic>
        <p:nvPicPr>
          <p:cNvPr id="9" name="Segnaposto immagine 8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879" r="-5387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57124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MAIN RULE N. 1</a:t>
            </a:r>
          </a:p>
          <a:p>
            <a:pPr marL="0" indent="0" algn="just">
              <a:buNone/>
            </a:pPr>
            <a:r>
              <a:rPr lang="it-IT" sz="2800" b="1" i="1" dirty="0" err="1"/>
              <a:t>Freedom</a:t>
            </a:r>
            <a:r>
              <a:rPr lang="it-IT" sz="2800" b="1" i="1" dirty="0"/>
              <a:t> of </a:t>
            </a:r>
            <a:r>
              <a:rPr lang="it-IT" sz="2800" b="1" i="1" dirty="0" err="1"/>
              <a:t>choice</a:t>
            </a:r>
            <a:endParaRPr lang="it-IT" sz="2800" b="1" dirty="0"/>
          </a:p>
          <a:p>
            <a:pPr marL="0" indent="0" algn="just">
              <a:buNone/>
            </a:pPr>
            <a:r>
              <a:rPr lang="it-IT" i="1" dirty="0"/>
              <a:t>The parties to a </a:t>
            </a:r>
            <a:r>
              <a:rPr lang="it-IT" i="1" dirty="0" err="1"/>
              <a:t>contract</a:t>
            </a:r>
            <a:r>
              <a:rPr lang="it-IT" i="1" dirty="0"/>
              <a:t> can </a:t>
            </a:r>
            <a:r>
              <a:rPr lang="it-IT" i="1" dirty="0" err="1"/>
              <a:t>choose</a:t>
            </a:r>
            <a:r>
              <a:rPr lang="it-IT" i="1" dirty="0"/>
              <a:t> the </a:t>
            </a:r>
            <a:r>
              <a:rPr lang="it-IT" i="1" dirty="0" err="1"/>
              <a:t>governing</a:t>
            </a:r>
            <a:r>
              <a:rPr lang="it-IT" i="1" dirty="0"/>
              <a:t> law. 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applied</a:t>
            </a:r>
            <a:r>
              <a:rPr lang="it-IT" dirty="0"/>
              <a:t> to </a:t>
            </a:r>
            <a:r>
              <a:rPr lang="it-IT" dirty="0" err="1"/>
              <a:t>only</a:t>
            </a:r>
            <a:r>
              <a:rPr lang="it-IT" dirty="0"/>
              <a:t> a part or the </a:t>
            </a:r>
            <a:r>
              <a:rPr lang="it-IT" dirty="0" err="1"/>
              <a:t>whole</a:t>
            </a:r>
            <a:r>
              <a:rPr lang="it-IT" dirty="0"/>
              <a:t> of the </a:t>
            </a:r>
            <a:r>
              <a:rPr lang="it-IT" dirty="0" err="1"/>
              <a:t>contract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the parties </a:t>
            </a:r>
            <a:r>
              <a:rPr lang="it-IT" dirty="0" err="1"/>
              <a:t>agree</a:t>
            </a:r>
            <a:r>
              <a:rPr lang="it-IT" dirty="0"/>
              <a:t>, the </a:t>
            </a:r>
            <a:r>
              <a:rPr lang="it-IT" dirty="0" err="1"/>
              <a:t>applicable</a:t>
            </a:r>
            <a:r>
              <a:rPr lang="it-IT" dirty="0"/>
              <a:t> law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changed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time. </a:t>
            </a:r>
          </a:p>
          <a:p>
            <a:pPr marL="0" indent="0" algn="just">
              <a:buNone/>
            </a:pP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97994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MAIN RULE N. 2 </a:t>
            </a:r>
          </a:p>
          <a:p>
            <a:pPr marL="0" indent="0" algn="just">
              <a:buNone/>
            </a:pPr>
            <a:r>
              <a:rPr lang="it-IT" sz="2800" b="1" dirty="0" err="1"/>
              <a:t>Applicable</a:t>
            </a:r>
            <a:r>
              <a:rPr lang="it-IT" sz="2800" b="1" dirty="0"/>
              <a:t> law in the </a:t>
            </a:r>
            <a:r>
              <a:rPr lang="it-IT" sz="2800" b="1" dirty="0" err="1"/>
              <a:t>absence</a:t>
            </a:r>
            <a:r>
              <a:rPr lang="it-IT" sz="2800" b="1" dirty="0"/>
              <a:t> of </a:t>
            </a:r>
            <a:r>
              <a:rPr lang="it-IT" sz="2800" b="1" dirty="0" err="1"/>
              <a:t>choice</a:t>
            </a:r>
            <a:endParaRPr lang="it-IT" sz="2800" b="1" dirty="0"/>
          </a:p>
          <a:p>
            <a:pPr marL="0" indent="0" algn="just">
              <a:buNone/>
            </a:pPr>
            <a:endParaRPr lang="it-IT" sz="2800" b="1" dirty="0"/>
          </a:p>
          <a:p>
            <a:pPr marL="0" indent="0" algn="just">
              <a:buNone/>
            </a:pPr>
            <a:r>
              <a:rPr lang="it-IT" sz="2800" dirty="0" err="1"/>
              <a:t>Where</a:t>
            </a:r>
            <a:r>
              <a:rPr lang="it-IT" sz="2800" dirty="0"/>
              <a:t> the parties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not</a:t>
            </a:r>
            <a:r>
              <a:rPr lang="it-IT" sz="2800" dirty="0"/>
              <a:t> </a:t>
            </a:r>
            <a:r>
              <a:rPr lang="it-IT" sz="2800" dirty="0" err="1"/>
              <a:t>chosen</a:t>
            </a:r>
            <a:r>
              <a:rPr lang="it-IT" sz="2800" dirty="0"/>
              <a:t> the </a:t>
            </a:r>
            <a:r>
              <a:rPr lang="it-IT" sz="2800" dirty="0" err="1"/>
              <a:t>applicable</a:t>
            </a:r>
            <a:r>
              <a:rPr lang="it-IT" sz="2800" dirty="0"/>
              <a:t> law for </a:t>
            </a:r>
            <a:r>
              <a:rPr lang="it-IT" sz="2800" dirty="0" err="1"/>
              <a:t>contracts</a:t>
            </a:r>
            <a:r>
              <a:rPr lang="it-IT" sz="2800" dirty="0"/>
              <a:t>, 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provides</a:t>
            </a:r>
            <a:r>
              <a:rPr lang="it-IT" sz="2800" dirty="0"/>
              <a:t> </a:t>
            </a:r>
            <a:r>
              <a:rPr lang="it-IT" sz="2800" dirty="0" err="1"/>
              <a:t>solutions</a:t>
            </a:r>
            <a:r>
              <a:rPr lang="it-IT" sz="2800" dirty="0"/>
              <a:t> on the </a:t>
            </a:r>
            <a:r>
              <a:rPr lang="it-IT" sz="2800" dirty="0" err="1"/>
              <a:t>ground</a:t>
            </a:r>
            <a:r>
              <a:rPr lang="it-IT" sz="2800" dirty="0"/>
              <a:t> of the </a:t>
            </a:r>
            <a:r>
              <a:rPr lang="it-IT" sz="2800" dirty="0" err="1"/>
              <a:t>type</a:t>
            </a:r>
            <a:r>
              <a:rPr lang="it-IT" sz="2800" dirty="0"/>
              <a:t> of </a:t>
            </a:r>
            <a:r>
              <a:rPr lang="it-IT" sz="2800" dirty="0" err="1"/>
              <a:t>contract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063707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MAIN RULE N. 3</a:t>
            </a:r>
          </a:p>
          <a:p>
            <a:pPr marL="0" indent="0" algn="just">
              <a:buNone/>
            </a:pPr>
            <a:r>
              <a:rPr lang="it-IT" sz="2800" dirty="0" err="1"/>
              <a:t>When</a:t>
            </a:r>
            <a:r>
              <a:rPr lang="it-IT" sz="2800" dirty="0"/>
              <a:t> no </a:t>
            </a:r>
            <a:r>
              <a:rPr lang="it-IT" sz="2800" dirty="0" err="1"/>
              <a:t>applicable</a:t>
            </a:r>
            <a:r>
              <a:rPr lang="it-IT" sz="2800" dirty="0"/>
              <a:t> law can be </a:t>
            </a:r>
            <a:r>
              <a:rPr lang="it-IT" sz="2800" dirty="0" err="1"/>
              <a:t>determined</a:t>
            </a:r>
            <a:r>
              <a:rPr lang="it-IT" sz="2800" dirty="0"/>
              <a:t> under the </a:t>
            </a:r>
            <a:r>
              <a:rPr lang="it-IT" sz="2800" dirty="0" err="1"/>
              <a:t>regulation</a:t>
            </a:r>
            <a:r>
              <a:rPr lang="it-IT" sz="2800" dirty="0"/>
              <a:t>, the applicabile law </a:t>
            </a:r>
            <a:r>
              <a:rPr lang="it-IT" sz="2800" i="1" dirty="0" err="1"/>
              <a:t>is</a:t>
            </a:r>
            <a:r>
              <a:rPr lang="it-IT" sz="2800" i="1" dirty="0"/>
              <a:t> the </a:t>
            </a:r>
            <a:r>
              <a:rPr lang="it-IT" sz="2800" i="1" dirty="0" err="1"/>
              <a:t>one</a:t>
            </a:r>
            <a:r>
              <a:rPr lang="it-IT" sz="2800" i="1" dirty="0"/>
              <a:t> of the country with </a:t>
            </a:r>
            <a:r>
              <a:rPr lang="it-IT" sz="2800" i="1" dirty="0" err="1"/>
              <a:t>which</a:t>
            </a:r>
            <a:r>
              <a:rPr lang="it-IT" sz="2800" i="1" dirty="0"/>
              <a:t> the </a:t>
            </a:r>
            <a:r>
              <a:rPr lang="it-IT" sz="2800" i="1" dirty="0" err="1"/>
              <a:t>contract</a:t>
            </a:r>
            <a:r>
              <a:rPr lang="it-IT" sz="2800" i="1" dirty="0"/>
              <a:t> </a:t>
            </a:r>
            <a:r>
              <a:rPr lang="it-IT" sz="2800" i="1" dirty="0" err="1"/>
              <a:t>is</a:t>
            </a:r>
            <a:r>
              <a:rPr lang="it-IT" sz="2800" i="1" dirty="0"/>
              <a:t> </a:t>
            </a:r>
            <a:r>
              <a:rPr lang="it-IT" sz="2800" i="1" dirty="0" err="1"/>
              <a:t>most</a:t>
            </a:r>
            <a:r>
              <a:rPr lang="it-IT" sz="2800" i="1" dirty="0"/>
              <a:t> </a:t>
            </a:r>
            <a:r>
              <a:rPr lang="it-IT" sz="2800" i="1" dirty="0" err="1"/>
              <a:t>closely</a:t>
            </a:r>
            <a:r>
              <a:rPr lang="it-IT" sz="2800" i="1" dirty="0"/>
              <a:t> </a:t>
            </a:r>
            <a:r>
              <a:rPr lang="it-IT" sz="2800" i="1" dirty="0" err="1"/>
              <a:t>connected</a:t>
            </a:r>
            <a:r>
              <a:rPr lang="it-IT" sz="2800" i="1" dirty="0"/>
              <a:t>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774605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law in the </a:t>
            </a:r>
            <a:r>
              <a:rPr lang="it-IT" sz="2800" b="1" dirty="0" err="1"/>
              <a:t>absence</a:t>
            </a:r>
            <a:r>
              <a:rPr lang="it-IT" sz="2800" b="1" dirty="0"/>
              <a:t> of </a:t>
            </a:r>
            <a:r>
              <a:rPr lang="it-IT" sz="2800" b="1" dirty="0" err="1"/>
              <a:t>choice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/>
              <a:t>In </a:t>
            </a:r>
            <a:r>
              <a:rPr lang="it-IT" sz="2800" dirty="0" err="1"/>
              <a:t>contracts</a:t>
            </a:r>
            <a:r>
              <a:rPr lang="it-IT" sz="2800" dirty="0"/>
              <a:t> for </a:t>
            </a:r>
          </a:p>
          <a:p>
            <a:pPr algn="just"/>
            <a:r>
              <a:rPr lang="it-IT" sz="2800" dirty="0"/>
              <a:t>the sale of </a:t>
            </a:r>
            <a:r>
              <a:rPr lang="it-IT" sz="2800" dirty="0" err="1"/>
              <a:t>goods</a:t>
            </a:r>
            <a:endParaRPr lang="it-IT" sz="2800" dirty="0"/>
          </a:p>
          <a:p>
            <a:pPr algn="just"/>
            <a:r>
              <a:rPr lang="it-IT" sz="2800" dirty="0" err="1"/>
              <a:t>provision</a:t>
            </a:r>
            <a:r>
              <a:rPr lang="it-IT" sz="2800" dirty="0"/>
              <a:t> of </a:t>
            </a:r>
            <a:r>
              <a:rPr lang="it-IT" sz="2800" dirty="0" err="1"/>
              <a:t>services</a:t>
            </a:r>
            <a:r>
              <a:rPr lang="it-IT" sz="2800" dirty="0"/>
              <a:t>, </a:t>
            </a:r>
          </a:p>
          <a:p>
            <a:pPr algn="just"/>
            <a:r>
              <a:rPr lang="it-IT" sz="2800" dirty="0" err="1"/>
              <a:t>franchises</a:t>
            </a:r>
            <a:r>
              <a:rPr lang="it-IT" sz="2800" dirty="0"/>
              <a:t> or </a:t>
            </a:r>
            <a:r>
              <a:rPr lang="it-IT" sz="2800" dirty="0" err="1"/>
              <a:t>distribution</a:t>
            </a:r>
            <a:r>
              <a:rPr lang="it-IT" sz="2800" dirty="0"/>
              <a:t>, </a:t>
            </a:r>
          </a:p>
          <a:p>
            <a:pPr marL="0" indent="0" algn="just">
              <a:buNone/>
            </a:pPr>
            <a:r>
              <a:rPr lang="it-IT" sz="2800" dirty="0"/>
              <a:t>The </a:t>
            </a:r>
            <a:r>
              <a:rPr lang="it-IT" sz="2800" dirty="0" err="1"/>
              <a:t>applicable</a:t>
            </a:r>
            <a:r>
              <a:rPr lang="it-IT" sz="2800" dirty="0"/>
              <a:t> law </a:t>
            </a:r>
            <a:r>
              <a:rPr lang="it-IT" sz="2800" dirty="0" err="1"/>
              <a:t>will</a:t>
            </a:r>
            <a:r>
              <a:rPr lang="it-IT" sz="2800" dirty="0"/>
              <a:t> be </a:t>
            </a:r>
            <a:r>
              <a:rPr lang="it-IT" sz="2800" dirty="0" err="1"/>
              <a:t>determined</a:t>
            </a:r>
            <a:r>
              <a:rPr lang="it-IT" sz="2800" dirty="0"/>
              <a:t> </a:t>
            </a:r>
            <a:r>
              <a:rPr lang="it-IT" sz="2800" i="1" u="sng" dirty="0" err="1"/>
              <a:t>based</a:t>
            </a:r>
            <a:r>
              <a:rPr lang="it-IT" sz="2800" i="1" u="sng" dirty="0"/>
              <a:t> on the country of residence of the </a:t>
            </a:r>
            <a:r>
              <a:rPr lang="it-IT" sz="2800" i="1" u="sng" dirty="0" err="1"/>
              <a:t>principal</a:t>
            </a:r>
            <a:r>
              <a:rPr lang="it-IT" sz="2800" i="1" u="sng" dirty="0"/>
              <a:t> </a:t>
            </a:r>
            <a:r>
              <a:rPr lang="it-IT" sz="2800" i="1" u="sng" dirty="0" err="1"/>
              <a:t>actor</a:t>
            </a:r>
            <a:r>
              <a:rPr lang="it-IT" sz="2800" i="1" u="sng" dirty="0"/>
              <a:t> </a:t>
            </a:r>
            <a:r>
              <a:rPr lang="it-IT" sz="2800" i="1" u="sng" dirty="0" err="1"/>
              <a:t>carrying</a:t>
            </a:r>
            <a:r>
              <a:rPr lang="it-IT" sz="2800" i="1" u="sng" dirty="0"/>
              <a:t> out the </a:t>
            </a:r>
            <a:r>
              <a:rPr lang="it-IT" sz="2800" i="1" u="sng" dirty="0" err="1"/>
              <a:t>contract</a:t>
            </a:r>
            <a:r>
              <a:rPr lang="it-IT" sz="2800" i="1" u="sng" dirty="0"/>
              <a:t>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426420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law in the </a:t>
            </a:r>
            <a:r>
              <a:rPr lang="it-IT" sz="2800" b="1" dirty="0" err="1"/>
              <a:t>absence</a:t>
            </a:r>
            <a:r>
              <a:rPr lang="it-IT" sz="2800" b="1" dirty="0"/>
              <a:t> of </a:t>
            </a:r>
            <a:r>
              <a:rPr lang="it-IT" sz="2800" b="1" dirty="0" err="1"/>
              <a:t>choice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/>
              <a:t>In </a:t>
            </a:r>
            <a:r>
              <a:rPr lang="it-IT" sz="2800" dirty="0" err="1"/>
              <a:t>contracts</a:t>
            </a:r>
            <a:r>
              <a:rPr lang="it-IT" sz="2800" dirty="0"/>
              <a:t> </a:t>
            </a:r>
            <a:r>
              <a:rPr lang="it-IT" sz="2800" dirty="0" err="1"/>
              <a:t>concerning</a:t>
            </a:r>
            <a:r>
              <a:rPr lang="it-IT" sz="2800" dirty="0"/>
              <a:t> </a:t>
            </a:r>
          </a:p>
          <a:p>
            <a:pPr algn="just"/>
            <a:r>
              <a:rPr lang="it-IT" sz="2800" dirty="0" err="1"/>
              <a:t>immovable</a:t>
            </a:r>
            <a:r>
              <a:rPr lang="it-IT" sz="2800" dirty="0"/>
              <a:t> </a:t>
            </a:r>
            <a:r>
              <a:rPr lang="it-IT" sz="2800" dirty="0" err="1"/>
              <a:t>property</a:t>
            </a:r>
            <a:r>
              <a:rPr lang="it-IT" sz="2800" dirty="0"/>
              <a:t>, </a:t>
            </a:r>
          </a:p>
          <a:p>
            <a:pPr marL="0" indent="0" algn="just">
              <a:buNone/>
            </a:pPr>
            <a:r>
              <a:rPr lang="it-IT" sz="2800" dirty="0"/>
              <a:t>the law applicabile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i="1" u="sng" dirty="0"/>
              <a:t>the </a:t>
            </a:r>
            <a:r>
              <a:rPr lang="it-IT" sz="2800" i="1" u="sng" dirty="0" err="1"/>
              <a:t>one</a:t>
            </a:r>
            <a:r>
              <a:rPr lang="it-IT" sz="2800" i="1" u="sng" dirty="0"/>
              <a:t> of the country </a:t>
            </a:r>
            <a:r>
              <a:rPr lang="it-IT" sz="2800" i="1" u="sng" dirty="0" err="1"/>
              <a:t>where</a:t>
            </a:r>
            <a:r>
              <a:rPr lang="it-IT" sz="2800" i="1" u="sng" dirty="0"/>
              <a:t> the </a:t>
            </a:r>
            <a:r>
              <a:rPr lang="it-IT" sz="2800" i="1" u="sng" dirty="0" err="1"/>
              <a:t>property</a:t>
            </a:r>
            <a:r>
              <a:rPr lang="it-IT" sz="2800" i="1" u="sng" dirty="0"/>
              <a:t> </a:t>
            </a:r>
            <a:r>
              <a:rPr lang="it-IT" sz="2800" i="1" u="sng" dirty="0" err="1"/>
              <a:t>is</a:t>
            </a:r>
            <a:r>
              <a:rPr lang="it-IT" sz="2800" i="1" u="sng" dirty="0"/>
              <a:t> </a:t>
            </a:r>
            <a:r>
              <a:rPr lang="it-IT" sz="2800" i="1" u="sng" dirty="0" err="1"/>
              <a:t>located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823824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law in the </a:t>
            </a:r>
            <a:r>
              <a:rPr lang="it-IT" sz="2800" b="1" dirty="0" err="1"/>
              <a:t>absence</a:t>
            </a:r>
            <a:r>
              <a:rPr lang="it-IT" sz="2800" b="1" dirty="0"/>
              <a:t> of </a:t>
            </a:r>
            <a:r>
              <a:rPr lang="it-IT" sz="2800" b="1" dirty="0" err="1"/>
              <a:t>choice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/>
              <a:t>In the case of </a:t>
            </a:r>
          </a:p>
          <a:p>
            <a:pPr algn="just"/>
            <a:r>
              <a:rPr lang="it-IT" sz="2800" dirty="0"/>
              <a:t>sale of </a:t>
            </a:r>
            <a:r>
              <a:rPr lang="it-IT" sz="2800" dirty="0" err="1"/>
              <a:t>goods</a:t>
            </a:r>
            <a:r>
              <a:rPr lang="it-IT" sz="2800" dirty="0"/>
              <a:t> by </a:t>
            </a:r>
            <a:r>
              <a:rPr lang="it-IT" sz="2800" dirty="0" err="1"/>
              <a:t>auction</a:t>
            </a:r>
            <a:r>
              <a:rPr lang="it-IT" sz="2800" dirty="0"/>
              <a:t>, </a:t>
            </a:r>
          </a:p>
          <a:p>
            <a:pPr marL="0" indent="0" algn="just">
              <a:buNone/>
            </a:pPr>
            <a:r>
              <a:rPr lang="it-IT" sz="2800" dirty="0"/>
              <a:t>the law of the country of the </a:t>
            </a:r>
            <a:r>
              <a:rPr lang="it-IT" sz="2800" dirty="0" err="1"/>
              <a:t>auction</a:t>
            </a:r>
            <a:r>
              <a:rPr lang="it-IT" sz="2800" dirty="0"/>
              <a:t> </a:t>
            </a:r>
            <a:r>
              <a:rPr lang="it-IT" sz="2800" dirty="0" err="1"/>
              <a:t>will</a:t>
            </a:r>
            <a:r>
              <a:rPr lang="it-IT" sz="2800" dirty="0"/>
              <a:t> </a:t>
            </a:r>
            <a:r>
              <a:rPr lang="it-IT" sz="2800" dirty="0" err="1"/>
              <a:t>apply</a:t>
            </a:r>
            <a:r>
              <a:rPr lang="it-IT" sz="2800" dirty="0"/>
              <a:t>.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07869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specific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/>
              <a:t>For the </a:t>
            </a:r>
            <a:r>
              <a:rPr lang="it-IT" sz="2800" dirty="0" err="1"/>
              <a:t>following</a:t>
            </a:r>
            <a:r>
              <a:rPr lang="it-IT" sz="2800" dirty="0"/>
              <a:t> </a:t>
            </a:r>
            <a:r>
              <a:rPr lang="it-IT" sz="2800" dirty="0" err="1"/>
              <a:t>types</a:t>
            </a:r>
            <a:r>
              <a:rPr lang="it-IT" sz="2800" dirty="0"/>
              <a:t> of </a:t>
            </a:r>
            <a:r>
              <a:rPr lang="it-IT" sz="2800" dirty="0" err="1"/>
              <a:t>contract</a:t>
            </a:r>
            <a:r>
              <a:rPr lang="it-IT" sz="2800" dirty="0"/>
              <a:t>, 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lays</a:t>
            </a:r>
            <a:r>
              <a:rPr lang="it-IT" sz="2800" dirty="0"/>
              <a:t> down </a:t>
            </a:r>
            <a:r>
              <a:rPr lang="it-IT" sz="2800" dirty="0" err="1"/>
              <a:t>options</a:t>
            </a:r>
            <a:r>
              <a:rPr lang="it-IT" sz="2800" dirty="0"/>
              <a:t> for the </a:t>
            </a:r>
            <a:r>
              <a:rPr lang="it-IT" sz="2800" dirty="0" err="1"/>
              <a:t>selection</a:t>
            </a:r>
            <a:r>
              <a:rPr lang="it-IT" sz="2800" dirty="0"/>
              <a:t> of </a:t>
            </a:r>
            <a:r>
              <a:rPr lang="it-IT" sz="2800" dirty="0" err="1"/>
              <a:t>applicable</a:t>
            </a:r>
            <a:r>
              <a:rPr lang="it-IT" sz="2800" dirty="0"/>
              <a:t> law and </a:t>
            </a:r>
            <a:r>
              <a:rPr lang="it-IT" sz="2800" dirty="0" err="1"/>
              <a:t>determines</a:t>
            </a:r>
            <a:r>
              <a:rPr lang="it-IT" sz="2800" dirty="0"/>
              <a:t> the law to be </a:t>
            </a:r>
            <a:r>
              <a:rPr lang="it-IT" sz="2800" dirty="0" err="1"/>
              <a:t>applied</a:t>
            </a:r>
            <a:r>
              <a:rPr lang="it-IT" sz="2800" dirty="0"/>
              <a:t> in the </a:t>
            </a:r>
            <a:r>
              <a:rPr lang="it-IT" sz="2800" dirty="0" err="1"/>
              <a:t>absence</a:t>
            </a:r>
            <a:r>
              <a:rPr lang="it-IT" sz="2800" dirty="0"/>
              <a:t> of </a:t>
            </a:r>
            <a:r>
              <a:rPr lang="it-IT" sz="2800" dirty="0" err="1"/>
              <a:t>choice</a:t>
            </a:r>
            <a:r>
              <a:rPr lang="it-IT" sz="2800" dirty="0"/>
              <a:t>:</a:t>
            </a:r>
          </a:p>
          <a:p>
            <a:pPr marL="0" indent="0" algn="just">
              <a:buNone/>
            </a:pPr>
            <a:r>
              <a:rPr lang="it-IT" sz="2800" dirty="0" err="1"/>
              <a:t>contracts</a:t>
            </a:r>
            <a:r>
              <a:rPr lang="it-IT" sz="2800" dirty="0"/>
              <a:t> for </a:t>
            </a:r>
            <a:r>
              <a:rPr lang="it-IT" sz="2800" u="sng" dirty="0"/>
              <a:t>the </a:t>
            </a:r>
            <a:r>
              <a:rPr lang="it-IT" sz="2800" b="1" u="sng" dirty="0" err="1"/>
              <a:t>carriage</a:t>
            </a:r>
            <a:r>
              <a:rPr lang="it-IT" sz="2800" b="1" u="sng" dirty="0"/>
              <a:t> of </a:t>
            </a:r>
            <a:r>
              <a:rPr lang="it-IT" sz="2800" b="1" u="sng" dirty="0" err="1"/>
              <a:t>goods</a:t>
            </a:r>
            <a:r>
              <a:rPr lang="it-IT" sz="2800" b="1" u="sng" dirty="0"/>
              <a:t> </a:t>
            </a:r>
            <a:r>
              <a:rPr lang="it-IT" sz="2800" dirty="0"/>
              <a:t>– in the </a:t>
            </a:r>
            <a:r>
              <a:rPr lang="it-IT" sz="2800" dirty="0" err="1"/>
              <a:t>absence</a:t>
            </a:r>
            <a:r>
              <a:rPr lang="it-IT" sz="2800" dirty="0"/>
              <a:t> of </a:t>
            </a:r>
            <a:r>
              <a:rPr lang="it-IT" sz="2800" dirty="0" err="1"/>
              <a:t>choice</a:t>
            </a:r>
            <a:r>
              <a:rPr lang="it-IT" sz="2800" dirty="0"/>
              <a:t>, the </a:t>
            </a:r>
            <a:r>
              <a:rPr lang="it-IT" sz="2800" dirty="0" err="1"/>
              <a:t>applicable</a:t>
            </a:r>
            <a:r>
              <a:rPr lang="it-IT" sz="2800" dirty="0"/>
              <a:t> law </a:t>
            </a:r>
            <a:r>
              <a:rPr lang="it-IT" sz="2800" dirty="0" err="1"/>
              <a:t>will</a:t>
            </a:r>
            <a:r>
              <a:rPr lang="it-IT" sz="2800" dirty="0"/>
              <a:t> be </a:t>
            </a:r>
            <a:r>
              <a:rPr lang="it-IT" sz="2800" i="1" dirty="0" err="1"/>
              <a:t>that</a:t>
            </a:r>
            <a:r>
              <a:rPr lang="it-IT" sz="2800" i="1" dirty="0"/>
              <a:t> of the country of residence of the </a:t>
            </a:r>
            <a:r>
              <a:rPr lang="it-IT" sz="2800" i="1" dirty="0" err="1"/>
              <a:t>carrier</a:t>
            </a:r>
            <a:r>
              <a:rPr lang="it-IT" sz="2800" i="1" dirty="0"/>
              <a:t>.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40094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specific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 err="1"/>
              <a:t>contracts</a:t>
            </a:r>
            <a:r>
              <a:rPr lang="it-IT" sz="2800" dirty="0"/>
              <a:t> for the </a:t>
            </a:r>
            <a:r>
              <a:rPr lang="it-IT" sz="2800" b="1" u="sng" dirty="0" err="1"/>
              <a:t>carriage</a:t>
            </a:r>
            <a:r>
              <a:rPr lang="it-IT" sz="2800" b="1" u="sng" dirty="0"/>
              <a:t> of </a:t>
            </a:r>
            <a:r>
              <a:rPr lang="it-IT" sz="2800" b="1" u="sng" dirty="0" err="1"/>
              <a:t>passengers</a:t>
            </a:r>
            <a:r>
              <a:rPr lang="it-IT" sz="2800" b="1" u="sng" dirty="0"/>
              <a:t> </a:t>
            </a:r>
            <a:r>
              <a:rPr lang="it-IT" sz="2800" dirty="0"/>
              <a:t>– in the </a:t>
            </a:r>
            <a:r>
              <a:rPr lang="it-IT" sz="2800" dirty="0" err="1"/>
              <a:t>absence</a:t>
            </a:r>
            <a:r>
              <a:rPr lang="it-IT" sz="2800" dirty="0"/>
              <a:t> of </a:t>
            </a:r>
            <a:r>
              <a:rPr lang="it-IT" sz="2800" dirty="0" err="1"/>
              <a:t>choice</a:t>
            </a:r>
            <a:r>
              <a:rPr lang="it-IT" sz="2800" dirty="0"/>
              <a:t>, the law </a:t>
            </a:r>
            <a:r>
              <a:rPr lang="it-IT" sz="2800" i="1" dirty="0"/>
              <a:t>of the country of residence of the </a:t>
            </a:r>
            <a:r>
              <a:rPr lang="it-IT" sz="2800" i="1" dirty="0" err="1"/>
              <a:t>passenger</a:t>
            </a:r>
            <a:r>
              <a:rPr lang="it-IT" sz="2800" i="1" dirty="0"/>
              <a:t> </a:t>
            </a:r>
            <a:r>
              <a:rPr lang="it-IT" sz="2800" i="1" dirty="0" err="1"/>
              <a:t>will</a:t>
            </a:r>
            <a:r>
              <a:rPr lang="it-IT" sz="2800" i="1" dirty="0"/>
              <a:t> </a:t>
            </a:r>
            <a:r>
              <a:rPr lang="it-IT" sz="2800" i="1" dirty="0" err="1"/>
              <a:t>apply</a:t>
            </a:r>
            <a:r>
              <a:rPr lang="it-IT" sz="2800" dirty="0"/>
              <a:t>, </a:t>
            </a:r>
            <a:r>
              <a:rPr lang="it-IT" sz="2800" dirty="0" err="1"/>
              <a:t>if</a:t>
            </a:r>
            <a:r>
              <a:rPr lang="it-IT" sz="2800" dirty="0"/>
              <a:t> </a:t>
            </a:r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also</a:t>
            </a:r>
            <a:r>
              <a:rPr lang="it-IT" sz="2800" dirty="0"/>
              <a:t> the </a:t>
            </a:r>
            <a:r>
              <a:rPr lang="it-IT" sz="2800" dirty="0" err="1"/>
              <a:t>place</a:t>
            </a:r>
            <a:r>
              <a:rPr lang="it-IT" sz="2800" dirty="0"/>
              <a:t> of </a:t>
            </a:r>
            <a:r>
              <a:rPr lang="it-IT" sz="2800" dirty="0" err="1"/>
              <a:t>departure</a:t>
            </a:r>
            <a:r>
              <a:rPr lang="it-IT" sz="2800" dirty="0"/>
              <a:t> or </a:t>
            </a:r>
            <a:r>
              <a:rPr lang="it-IT" sz="2800" dirty="0" err="1"/>
              <a:t>destination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r>
              <a:rPr lang="it-IT" sz="2800" dirty="0" err="1"/>
              <a:t>Yet</a:t>
            </a:r>
            <a:r>
              <a:rPr lang="it-IT" sz="2800" dirty="0"/>
              <a:t>, </a:t>
            </a:r>
            <a:r>
              <a:rPr lang="it-IT" sz="2800" dirty="0" err="1"/>
              <a:t>if</a:t>
            </a:r>
            <a:r>
              <a:rPr lang="it-IT" sz="2800" dirty="0"/>
              <a:t> the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more </a:t>
            </a:r>
            <a:r>
              <a:rPr lang="it-IT" sz="2800" dirty="0" err="1"/>
              <a:t>closely</a:t>
            </a:r>
            <a:r>
              <a:rPr lang="it-IT" sz="2800" dirty="0"/>
              <a:t> </a:t>
            </a:r>
            <a:r>
              <a:rPr lang="it-IT" sz="2800" dirty="0" err="1"/>
              <a:t>related</a:t>
            </a:r>
            <a:r>
              <a:rPr lang="it-IT" sz="2800" dirty="0"/>
              <a:t> to </a:t>
            </a:r>
            <a:r>
              <a:rPr lang="it-IT" sz="2800" dirty="0" err="1"/>
              <a:t>another</a:t>
            </a:r>
            <a:r>
              <a:rPr lang="it-IT" sz="2800" dirty="0"/>
              <a:t> country, </a:t>
            </a:r>
            <a:r>
              <a:rPr lang="it-IT" sz="2800" dirty="0" err="1"/>
              <a:t>then</a:t>
            </a:r>
            <a:r>
              <a:rPr lang="it-IT" sz="2800" dirty="0"/>
              <a:t> the law of </a:t>
            </a:r>
            <a:r>
              <a:rPr lang="it-IT" sz="2800" dirty="0" err="1"/>
              <a:t>that</a:t>
            </a:r>
            <a:r>
              <a:rPr lang="it-IT" sz="2800" dirty="0"/>
              <a:t> country </a:t>
            </a:r>
            <a:r>
              <a:rPr lang="it-IT" sz="2800" dirty="0" err="1"/>
              <a:t>will</a:t>
            </a:r>
            <a:r>
              <a:rPr lang="it-IT" sz="2800" dirty="0"/>
              <a:t> </a:t>
            </a:r>
            <a:r>
              <a:rPr lang="it-IT" sz="2800" dirty="0" err="1"/>
              <a:t>apply</a:t>
            </a:r>
            <a:r>
              <a:rPr lang="it-IT" sz="2800" dirty="0"/>
              <a:t>.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583006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specific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endParaRPr lang="it-IT" sz="2800" b="1" dirty="0"/>
          </a:p>
          <a:p>
            <a:pPr marL="0" indent="0" algn="just">
              <a:buNone/>
            </a:pPr>
            <a:r>
              <a:rPr lang="it-IT" sz="2800" dirty="0"/>
              <a:t>- </a:t>
            </a:r>
            <a:r>
              <a:rPr lang="it-IT" sz="2800" b="1" dirty="0"/>
              <a:t>consumer </a:t>
            </a:r>
            <a:r>
              <a:rPr lang="it-IT" sz="2800" b="1" dirty="0" err="1"/>
              <a:t>contracts</a:t>
            </a:r>
            <a:r>
              <a:rPr lang="it-IT" sz="2800" b="1" dirty="0"/>
              <a:t> </a:t>
            </a:r>
            <a:r>
              <a:rPr lang="it-IT" sz="2800" b="1" dirty="0" err="1"/>
              <a:t>between</a:t>
            </a:r>
            <a:r>
              <a:rPr lang="it-IT" sz="2800" b="1" dirty="0"/>
              <a:t> consumers and </a:t>
            </a:r>
            <a:r>
              <a:rPr lang="it-IT" sz="2800" b="1" dirty="0" err="1"/>
              <a:t>professionals</a:t>
            </a:r>
            <a:r>
              <a:rPr lang="it-IT" sz="2800" b="1" dirty="0"/>
              <a:t> </a:t>
            </a:r>
            <a:r>
              <a:rPr lang="it-IT" sz="2800" dirty="0"/>
              <a:t>– the </a:t>
            </a:r>
            <a:r>
              <a:rPr lang="it-IT" sz="2800" dirty="0" err="1"/>
              <a:t>applicable</a:t>
            </a:r>
            <a:r>
              <a:rPr lang="it-IT" sz="2800" dirty="0"/>
              <a:t> law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i="1" dirty="0" err="1"/>
              <a:t>that</a:t>
            </a:r>
            <a:r>
              <a:rPr lang="it-IT" sz="2800" i="1" dirty="0"/>
              <a:t> of the country of residence of the consumer</a:t>
            </a:r>
            <a:r>
              <a:rPr lang="it-IT" sz="2800" dirty="0"/>
              <a:t>, </a:t>
            </a:r>
            <a:r>
              <a:rPr lang="it-IT" sz="2800" dirty="0" err="1"/>
              <a:t>provided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also</a:t>
            </a:r>
            <a:r>
              <a:rPr lang="it-IT" sz="2800" dirty="0"/>
              <a:t> the country </a:t>
            </a:r>
            <a:r>
              <a:rPr lang="it-IT" sz="2800" dirty="0" err="1"/>
              <a:t>where</a:t>
            </a:r>
            <a:r>
              <a:rPr lang="it-IT" sz="2800" dirty="0"/>
              <a:t> the </a:t>
            </a:r>
            <a:r>
              <a:rPr lang="it-IT" sz="2800" dirty="0" err="1"/>
              <a:t>professional</a:t>
            </a:r>
            <a:r>
              <a:rPr lang="it-IT" sz="2800" dirty="0"/>
              <a:t> </a:t>
            </a:r>
            <a:r>
              <a:rPr lang="it-IT" sz="2800" dirty="0" err="1"/>
              <a:t>carries</a:t>
            </a:r>
            <a:r>
              <a:rPr lang="it-IT" sz="2800" dirty="0"/>
              <a:t> out </a:t>
            </a:r>
            <a:r>
              <a:rPr lang="it-IT" sz="2800" dirty="0" err="1"/>
              <a:t>his</a:t>
            </a:r>
            <a:r>
              <a:rPr lang="it-IT" sz="2800" dirty="0"/>
              <a:t>/</a:t>
            </a:r>
            <a:r>
              <a:rPr lang="it-IT" sz="2800" dirty="0" err="1"/>
              <a:t>her</a:t>
            </a:r>
            <a:r>
              <a:rPr lang="it-IT" sz="2800" dirty="0"/>
              <a:t> </a:t>
            </a:r>
            <a:r>
              <a:rPr lang="it-IT" sz="2800" dirty="0" err="1"/>
              <a:t>activities</a:t>
            </a:r>
            <a:r>
              <a:rPr lang="it-IT" sz="2800" dirty="0"/>
              <a:t> or to </a:t>
            </a:r>
            <a:r>
              <a:rPr lang="it-IT" sz="2800" dirty="0" err="1"/>
              <a:t>which</a:t>
            </a:r>
            <a:r>
              <a:rPr lang="it-IT" sz="2800" dirty="0"/>
              <a:t> </a:t>
            </a:r>
            <a:r>
              <a:rPr lang="it-IT" sz="2800" dirty="0" err="1"/>
              <a:t>his</a:t>
            </a:r>
            <a:r>
              <a:rPr lang="it-IT" sz="2800" dirty="0"/>
              <a:t>/</a:t>
            </a:r>
            <a:r>
              <a:rPr lang="it-IT" sz="2800" dirty="0" err="1"/>
              <a:t>her</a:t>
            </a:r>
            <a:r>
              <a:rPr lang="it-IT" sz="2800" dirty="0"/>
              <a:t> </a:t>
            </a:r>
            <a:r>
              <a:rPr lang="it-IT" sz="2800" dirty="0" err="1"/>
              <a:t>activities</a:t>
            </a:r>
            <a:r>
              <a:rPr lang="it-IT" sz="2800" dirty="0"/>
              <a:t> are </a:t>
            </a:r>
            <a:r>
              <a:rPr lang="it-IT" sz="2800" dirty="0" err="1"/>
              <a:t>directed</a:t>
            </a:r>
            <a:r>
              <a:rPr lang="it-IT" sz="2800" dirty="0"/>
              <a:t>.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371841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specific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endParaRPr lang="it-IT" sz="2800" b="1" dirty="0"/>
          </a:p>
          <a:p>
            <a:pPr algn="just">
              <a:buFontTx/>
              <a:buChar char="-"/>
            </a:pPr>
            <a:r>
              <a:rPr lang="it-IT" sz="2800" dirty="0" err="1"/>
              <a:t>I</a:t>
            </a:r>
            <a:r>
              <a:rPr lang="it-IT" sz="2800" b="1" dirty="0" err="1"/>
              <a:t>nsurance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r>
              <a:rPr lang="it-IT" sz="2800" b="1" dirty="0"/>
              <a:t> – </a:t>
            </a:r>
            <a:r>
              <a:rPr lang="it-IT" sz="2800" dirty="0"/>
              <a:t>in the </a:t>
            </a:r>
            <a:r>
              <a:rPr lang="it-IT" sz="2800" dirty="0" err="1"/>
              <a:t>absence</a:t>
            </a:r>
            <a:r>
              <a:rPr lang="it-IT" sz="2800" dirty="0"/>
              <a:t> of </a:t>
            </a:r>
            <a:r>
              <a:rPr lang="it-IT" sz="2800" dirty="0" err="1"/>
              <a:t>choice</a:t>
            </a:r>
            <a:r>
              <a:rPr lang="it-IT" sz="2800" dirty="0"/>
              <a:t>, the </a:t>
            </a:r>
            <a:r>
              <a:rPr lang="it-IT" sz="2800" dirty="0" err="1"/>
              <a:t>applicable</a:t>
            </a:r>
            <a:r>
              <a:rPr lang="it-IT" sz="2800" dirty="0"/>
              <a:t> law </a:t>
            </a:r>
            <a:r>
              <a:rPr lang="it-IT" sz="2800" dirty="0" err="1"/>
              <a:t>will</a:t>
            </a:r>
            <a:r>
              <a:rPr lang="it-IT" sz="2800" dirty="0"/>
              <a:t> be </a:t>
            </a:r>
            <a:r>
              <a:rPr lang="it-IT" sz="2800" i="1" dirty="0" err="1"/>
              <a:t>that</a:t>
            </a:r>
            <a:r>
              <a:rPr lang="it-IT" sz="2800" i="1" dirty="0"/>
              <a:t> of the country of residence of the </a:t>
            </a:r>
            <a:r>
              <a:rPr lang="it-IT" sz="2800" i="1" dirty="0" err="1"/>
              <a:t>insurer</a:t>
            </a:r>
            <a:r>
              <a:rPr lang="it-IT" sz="2800" i="1" dirty="0"/>
              <a:t>. </a:t>
            </a:r>
          </a:p>
          <a:p>
            <a:pPr algn="just">
              <a:buFontTx/>
              <a:buChar char="-"/>
            </a:pPr>
            <a:r>
              <a:rPr lang="it-IT" sz="2800" dirty="0" err="1"/>
              <a:t>However</a:t>
            </a:r>
            <a:r>
              <a:rPr lang="it-IT" sz="2800" dirty="0"/>
              <a:t>, </a:t>
            </a:r>
            <a:r>
              <a:rPr lang="it-IT" sz="2800" dirty="0" err="1"/>
              <a:t>if</a:t>
            </a:r>
            <a:r>
              <a:rPr lang="it-IT" sz="2800" dirty="0"/>
              <a:t> the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more </a:t>
            </a:r>
            <a:r>
              <a:rPr lang="it-IT" sz="2800" dirty="0" err="1"/>
              <a:t>closely</a:t>
            </a:r>
            <a:r>
              <a:rPr lang="it-IT" sz="2800" dirty="0"/>
              <a:t> </a:t>
            </a:r>
            <a:r>
              <a:rPr lang="it-IT" sz="2800" dirty="0" err="1"/>
              <a:t>related</a:t>
            </a:r>
            <a:r>
              <a:rPr lang="it-IT" sz="2800" dirty="0"/>
              <a:t> to </a:t>
            </a:r>
            <a:r>
              <a:rPr lang="it-IT" sz="2800" dirty="0" err="1"/>
              <a:t>another</a:t>
            </a:r>
            <a:r>
              <a:rPr lang="it-IT" sz="2800" dirty="0"/>
              <a:t> country,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country’s</a:t>
            </a:r>
            <a:r>
              <a:rPr lang="it-IT" sz="2800" dirty="0"/>
              <a:t> law </a:t>
            </a:r>
            <a:r>
              <a:rPr lang="it-IT" sz="2800" dirty="0" err="1"/>
              <a:t>will</a:t>
            </a:r>
            <a:r>
              <a:rPr lang="it-IT" sz="2800" dirty="0"/>
              <a:t> </a:t>
            </a:r>
            <a:r>
              <a:rPr lang="it-IT" sz="2800" dirty="0" err="1"/>
              <a:t>apply</a:t>
            </a:r>
            <a:r>
              <a:rPr lang="it-IT" sz="2800" dirty="0"/>
              <a:t>.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58575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1371599"/>
            <a:ext cx="7345362" cy="1974145"/>
          </a:xfrm>
        </p:spPr>
        <p:txBody>
          <a:bodyPr/>
          <a:lstStyle/>
          <a:p>
            <a:r>
              <a:rPr lang="it-IT" dirty="0"/>
              <a:t>ROME I REGULATION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on the law </a:t>
            </a:r>
            <a:r>
              <a:rPr lang="it-IT" dirty="0" err="1"/>
              <a:t>applicable</a:t>
            </a:r>
            <a:r>
              <a:rPr lang="it-IT" dirty="0"/>
              <a:t> to </a:t>
            </a:r>
            <a:r>
              <a:rPr lang="it-IT" dirty="0" err="1"/>
              <a:t>contractual</a:t>
            </a:r>
            <a:r>
              <a:rPr lang="it-IT" dirty="0"/>
              <a:t> </a:t>
            </a:r>
            <a:r>
              <a:rPr lang="it-IT" dirty="0" err="1"/>
              <a:t>obligations</a:t>
            </a:r>
            <a:r>
              <a:rPr lang="it-IT" dirty="0"/>
              <a:t>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2395345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specific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endParaRPr lang="it-IT" sz="2800" b="1" dirty="0"/>
          </a:p>
          <a:p>
            <a:pPr algn="just">
              <a:buFontTx/>
              <a:buChar char="-"/>
            </a:pPr>
            <a:r>
              <a:rPr lang="it-IT" sz="2800" b="1" dirty="0" err="1"/>
              <a:t>Individual</a:t>
            </a:r>
            <a:r>
              <a:rPr lang="it-IT" sz="2800" b="1" dirty="0"/>
              <a:t> </a:t>
            </a:r>
            <a:r>
              <a:rPr lang="it-IT" sz="2800" b="1" dirty="0" err="1"/>
              <a:t>employment</a:t>
            </a:r>
            <a:r>
              <a:rPr lang="it-IT" sz="2800" b="1" dirty="0"/>
              <a:t> </a:t>
            </a:r>
            <a:r>
              <a:rPr lang="it-IT" sz="2800" b="1" dirty="0" err="1"/>
              <a:t>contracts</a:t>
            </a:r>
            <a:r>
              <a:rPr lang="it-IT" sz="2800" b="1" dirty="0"/>
              <a:t> </a:t>
            </a:r>
            <a:r>
              <a:rPr lang="it-IT" sz="2800" dirty="0"/>
              <a:t>–the law </a:t>
            </a:r>
            <a:r>
              <a:rPr lang="it-IT" sz="2800" dirty="0" err="1"/>
              <a:t>governing</a:t>
            </a:r>
            <a:r>
              <a:rPr lang="it-IT" sz="2800" dirty="0"/>
              <a:t> the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dirty="0" err="1"/>
              <a:t>will</a:t>
            </a:r>
            <a:r>
              <a:rPr lang="it-IT" sz="2800" dirty="0"/>
              <a:t> be </a:t>
            </a:r>
            <a:r>
              <a:rPr lang="it-IT" sz="2800" i="1" dirty="0" err="1"/>
              <a:t>that</a:t>
            </a:r>
            <a:r>
              <a:rPr lang="it-IT" sz="2800" i="1" dirty="0"/>
              <a:t> of the country </a:t>
            </a:r>
            <a:r>
              <a:rPr lang="it-IT" sz="2800" i="1" dirty="0" err="1"/>
              <a:t>where</a:t>
            </a:r>
            <a:r>
              <a:rPr lang="it-IT" sz="2800" i="1" dirty="0"/>
              <a:t>, or from </a:t>
            </a:r>
            <a:r>
              <a:rPr lang="it-IT" sz="2800" i="1" dirty="0" err="1"/>
              <a:t>where</a:t>
            </a:r>
            <a:r>
              <a:rPr lang="it-IT" sz="2800" i="1" dirty="0"/>
              <a:t>, the </a:t>
            </a:r>
            <a:r>
              <a:rPr lang="it-IT" sz="2800" i="1" dirty="0" err="1"/>
              <a:t>employee</a:t>
            </a:r>
            <a:r>
              <a:rPr lang="it-IT" sz="2800" i="1" dirty="0"/>
              <a:t> </a:t>
            </a:r>
            <a:r>
              <a:rPr lang="it-IT" sz="2800" i="1" dirty="0" err="1"/>
              <a:t>carries</a:t>
            </a:r>
            <a:r>
              <a:rPr lang="it-IT" sz="2800" i="1" dirty="0"/>
              <a:t> out </a:t>
            </a:r>
            <a:r>
              <a:rPr lang="it-IT" sz="2800" i="1" dirty="0" err="1"/>
              <a:t>his</a:t>
            </a:r>
            <a:r>
              <a:rPr lang="it-IT" sz="2800" i="1" dirty="0"/>
              <a:t>/</a:t>
            </a:r>
            <a:r>
              <a:rPr lang="it-IT" sz="2800" i="1" dirty="0" err="1"/>
              <a:t>her</a:t>
            </a:r>
            <a:r>
              <a:rPr lang="it-IT" sz="2800" i="1" dirty="0"/>
              <a:t> </a:t>
            </a:r>
            <a:r>
              <a:rPr lang="it-IT" sz="2800" i="1" dirty="0" err="1"/>
              <a:t>tasks</a:t>
            </a:r>
            <a:r>
              <a:rPr lang="it-IT" sz="2800" i="1" dirty="0"/>
              <a:t>.</a:t>
            </a:r>
            <a:r>
              <a:rPr lang="it-IT" sz="2800" dirty="0"/>
              <a:t> </a:t>
            </a:r>
          </a:p>
          <a:p>
            <a:pPr algn="just">
              <a:buFontTx/>
              <a:buChar char="-"/>
            </a:pPr>
            <a:r>
              <a:rPr lang="it-IT" sz="2800" dirty="0" err="1"/>
              <a:t>If</a:t>
            </a:r>
            <a:r>
              <a:rPr lang="it-IT" sz="2800" dirty="0"/>
              <a:t> </a:t>
            </a:r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cannot</a:t>
            </a:r>
            <a:r>
              <a:rPr lang="it-IT" sz="2800" dirty="0"/>
              <a:t> be </a:t>
            </a:r>
            <a:r>
              <a:rPr lang="it-IT" sz="2800" dirty="0" err="1"/>
              <a:t>determined</a:t>
            </a:r>
            <a:r>
              <a:rPr lang="it-IT" sz="2800" dirty="0"/>
              <a:t>, the </a:t>
            </a:r>
            <a:r>
              <a:rPr lang="it-IT" sz="2800" dirty="0" err="1"/>
              <a:t>applicable</a:t>
            </a:r>
            <a:r>
              <a:rPr lang="it-IT" sz="2800" dirty="0"/>
              <a:t> law </a:t>
            </a:r>
            <a:r>
              <a:rPr lang="it-IT" sz="2800" dirty="0" err="1"/>
              <a:t>will</a:t>
            </a:r>
            <a:r>
              <a:rPr lang="it-IT" sz="2800" dirty="0"/>
              <a:t> be </a:t>
            </a:r>
            <a:r>
              <a:rPr lang="it-IT" sz="2800" i="1" dirty="0" err="1"/>
              <a:t>that</a:t>
            </a:r>
            <a:r>
              <a:rPr lang="it-IT" sz="2800" i="1" dirty="0"/>
              <a:t> of the country </a:t>
            </a:r>
            <a:r>
              <a:rPr lang="it-IT" sz="2800" i="1" dirty="0" err="1"/>
              <a:t>where</a:t>
            </a:r>
            <a:r>
              <a:rPr lang="it-IT" sz="2800" i="1" dirty="0"/>
              <a:t> the </a:t>
            </a:r>
            <a:r>
              <a:rPr lang="it-IT" sz="2800" i="1" dirty="0" err="1"/>
              <a:t>place</a:t>
            </a:r>
            <a:r>
              <a:rPr lang="it-IT" sz="2800" i="1" dirty="0"/>
              <a:t> of business </a:t>
            </a:r>
            <a:r>
              <a:rPr lang="it-IT" sz="2800" i="1" dirty="0" err="1"/>
              <a:t>is</a:t>
            </a:r>
            <a:r>
              <a:rPr lang="it-IT" sz="2800" i="1" dirty="0"/>
              <a:t> </a:t>
            </a:r>
            <a:r>
              <a:rPr lang="it-IT" sz="2800" i="1" dirty="0" err="1"/>
              <a:t>located</a:t>
            </a:r>
            <a:r>
              <a:rPr lang="it-IT" sz="2800" i="1" dirty="0"/>
              <a:t>.</a:t>
            </a:r>
            <a:r>
              <a:rPr lang="it-IT" sz="2800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2096239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00113" y="1518001"/>
            <a:ext cx="7345362" cy="2679693"/>
          </a:xfrm>
        </p:spPr>
        <p:txBody>
          <a:bodyPr/>
          <a:lstStyle/>
          <a:p>
            <a:br>
              <a:rPr lang="it-IT" dirty="0"/>
            </a:br>
            <a:br>
              <a:rPr lang="it-IT" dirty="0"/>
            </a:br>
            <a:r>
              <a:rPr lang="it-IT" sz="4400" dirty="0" err="1"/>
              <a:t>United</a:t>
            </a:r>
            <a:r>
              <a:rPr lang="it-IT" sz="4400" dirty="0"/>
              <a:t> Nations Convention on </a:t>
            </a:r>
            <a:r>
              <a:rPr lang="it-IT" sz="4400" dirty="0" err="1"/>
              <a:t>Contracts</a:t>
            </a:r>
            <a:r>
              <a:rPr lang="it-IT" sz="4400" dirty="0"/>
              <a:t> for the International Sale of </a:t>
            </a:r>
            <a:r>
              <a:rPr lang="it-IT" sz="4400" dirty="0" err="1"/>
              <a:t>Goods</a:t>
            </a:r>
            <a:r>
              <a:rPr lang="it-IT" sz="4400" dirty="0"/>
              <a:t> (Vienna, 1980) (CISG)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874076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The </a:t>
            </a:r>
            <a:r>
              <a:rPr lang="it-IT" sz="2800" b="1" dirty="0" err="1"/>
              <a:t>United</a:t>
            </a:r>
            <a:r>
              <a:rPr lang="it-IT" sz="2800" b="1" dirty="0"/>
              <a:t> Nations Convention on </a:t>
            </a:r>
            <a:r>
              <a:rPr lang="it-IT" sz="2800" b="1" dirty="0" err="1"/>
              <a:t>Contracts</a:t>
            </a:r>
            <a:r>
              <a:rPr lang="it-IT" sz="2800" b="1" dirty="0"/>
              <a:t> for the International Sale of </a:t>
            </a:r>
            <a:r>
              <a:rPr lang="it-IT" sz="2800" b="1" dirty="0" err="1"/>
              <a:t>Goods</a:t>
            </a:r>
            <a:r>
              <a:rPr lang="it-IT" sz="2800" b="1" dirty="0"/>
              <a:t> (CISG; the Vienna Convention) </a:t>
            </a:r>
            <a:r>
              <a:rPr lang="it-IT" sz="2800" b="1" dirty="0" err="1"/>
              <a:t>is</a:t>
            </a:r>
            <a:r>
              <a:rPr lang="it-IT" sz="2800" b="1" dirty="0"/>
              <a:t> a </a:t>
            </a:r>
            <a:r>
              <a:rPr lang="it-IT" sz="2800" b="1" dirty="0" err="1"/>
              <a:t>treaty</a:t>
            </a:r>
            <a:r>
              <a:rPr lang="it-IT" sz="2800" b="1" dirty="0"/>
              <a:t> </a:t>
            </a:r>
            <a:r>
              <a:rPr lang="it-IT" sz="2800" b="1" dirty="0" err="1"/>
              <a:t>that</a:t>
            </a:r>
            <a:r>
              <a:rPr lang="it-IT" sz="2800" b="1" dirty="0"/>
              <a:t> </a:t>
            </a:r>
            <a:r>
              <a:rPr lang="it-IT" sz="2800" b="1" dirty="0" err="1"/>
              <a:t>is</a:t>
            </a:r>
            <a:r>
              <a:rPr lang="it-IT" sz="2800" b="1" dirty="0"/>
              <a:t> a </a:t>
            </a:r>
            <a:r>
              <a:rPr lang="it-IT" sz="2800" b="1" dirty="0" err="1"/>
              <a:t>uniform</a:t>
            </a:r>
            <a:r>
              <a:rPr lang="it-IT" sz="2800" b="1" dirty="0"/>
              <a:t> </a:t>
            </a:r>
            <a:r>
              <a:rPr lang="it-IT" sz="2800" b="1" dirty="0" err="1"/>
              <a:t>international</a:t>
            </a:r>
            <a:r>
              <a:rPr lang="it-IT" sz="2800" b="1" dirty="0"/>
              <a:t> sales law. </a:t>
            </a:r>
          </a:p>
          <a:p>
            <a:pPr marL="0" indent="0" algn="just">
              <a:buNone/>
            </a:pPr>
            <a:r>
              <a:rPr lang="it-IT" sz="2800" b="1" dirty="0" err="1"/>
              <a:t>As</a:t>
            </a:r>
            <a:r>
              <a:rPr lang="it-IT" sz="2800" b="1" dirty="0"/>
              <a:t> of </a:t>
            </a:r>
            <a:r>
              <a:rPr lang="it-IT" sz="2800" b="1" dirty="0" err="1"/>
              <a:t>april</a:t>
            </a:r>
            <a:r>
              <a:rPr lang="it-IT" sz="2800" b="1" dirty="0"/>
              <a:t> 2022, </a:t>
            </a:r>
            <a:r>
              <a:rPr lang="it-IT" sz="2800" b="1" dirty="0" err="1"/>
              <a:t>it</a:t>
            </a:r>
            <a:r>
              <a:rPr lang="it-IT" sz="2800" b="1" dirty="0"/>
              <a:t> </a:t>
            </a:r>
            <a:r>
              <a:rPr lang="it-IT" sz="2800" b="1" dirty="0" err="1"/>
              <a:t>has</a:t>
            </a:r>
            <a:r>
              <a:rPr lang="it-IT" sz="2800" b="1" dirty="0"/>
              <a:t> </a:t>
            </a:r>
            <a:r>
              <a:rPr lang="it-IT" sz="2800" b="1" dirty="0" err="1"/>
              <a:t>been</a:t>
            </a:r>
            <a:r>
              <a:rPr lang="it-IT" sz="2800" b="1" dirty="0"/>
              <a:t> </a:t>
            </a:r>
            <a:r>
              <a:rPr lang="it-IT" sz="2800" b="1" dirty="0" err="1"/>
              <a:t>ratified</a:t>
            </a:r>
            <a:r>
              <a:rPr lang="it-IT" sz="2800" b="1" dirty="0"/>
              <a:t> by 95 countries </a:t>
            </a:r>
            <a:r>
              <a:rPr lang="it-IT" sz="2800" b="1" dirty="0" err="1"/>
              <a:t>that</a:t>
            </a:r>
            <a:r>
              <a:rPr lang="it-IT" sz="2800" b="1" dirty="0"/>
              <a:t> account for a </a:t>
            </a:r>
            <a:r>
              <a:rPr lang="it-IT" sz="2800" b="1" dirty="0" err="1"/>
              <a:t>significant</a:t>
            </a:r>
            <a:r>
              <a:rPr lang="it-IT" sz="2800" b="1" dirty="0"/>
              <a:t> </a:t>
            </a:r>
            <a:r>
              <a:rPr lang="it-IT" sz="2800" b="1" dirty="0" err="1"/>
              <a:t>proportion</a:t>
            </a:r>
            <a:r>
              <a:rPr lang="it-IT" sz="2800" b="1" dirty="0"/>
              <a:t> of world trade, making </a:t>
            </a:r>
            <a:r>
              <a:rPr lang="it-IT" sz="2800" b="1" dirty="0" err="1"/>
              <a:t>it</a:t>
            </a:r>
            <a:r>
              <a:rPr lang="it-IT" sz="2800" b="1" dirty="0"/>
              <a:t> one of the </a:t>
            </a:r>
            <a:r>
              <a:rPr lang="it-IT" sz="2800" b="1" dirty="0" err="1"/>
              <a:t>most</a:t>
            </a:r>
            <a:r>
              <a:rPr lang="it-IT" sz="2800" b="1" dirty="0"/>
              <a:t> </a:t>
            </a:r>
            <a:r>
              <a:rPr lang="it-IT" sz="2800" b="1" dirty="0" err="1"/>
              <a:t>successful</a:t>
            </a:r>
            <a:r>
              <a:rPr lang="it-IT" sz="2800" b="1" dirty="0"/>
              <a:t> </a:t>
            </a:r>
            <a:r>
              <a:rPr lang="it-IT" sz="2800" b="1" dirty="0" err="1"/>
              <a:t>international</a:t>
            </a:r>
            <a:r>
              <a:rPr lang="it-IT" sz="2800" b="1" dirty="0"/>
              <a:t> </a:t>
            </a:r>
            <a:r>
              <a:rPr lang="it-IT" sz="2800" b="1" dirty="0" err="1"/>
              <a:t>uniform</a:t>
            </a:r>
            <a:r>
              <a:rPr lang="it-IT" sz="2800" b="1" dirty="0"/>
              <a:t> laws (no UK, Malta, </a:t>
            </a:r>
            <a:r>
              <a:rPr lang="it-IT" sz="2800" b="1" dirty="0" err="1"/>
              <a:t>Ireland</a:t>
            </a:r>
            <a:r>
              <a:rPr lang="it-IT" sz="2800" b="1"/>
              <a:t>, India,…).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404076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Countries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ratified</a:t>
            </a:r>
            <a:r>
              <a:rPr lang="it-IT" dirty="0"/>
              <a:t> the CISG</a:t>
            </a:r>
          </a:p>
        </p:txBody>
      </p:sp>
      <p:pic>
        <p:nvPicPr>
          <p:cNvPr id="5" name="Segnaposto contenuto 4" descr="CISGworldmap-updatedforbrazil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59" b="-1159"/>
          <a:stretch>
            <a:fillRect/>
          </a:stretch>
        </p:blipFill>
        <p:spPr>
          <a:xfrm>
            <a:off x="666004" y="2133601"/>
            <a:ext cx="7914603" cy="3931920"/>
          </a:xfr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25757763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727957" y="2828836"/>
            <a:ext cx="79610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600" dirty="0"/>
              <a:t>Hong Kong, India, South Africa, Taiwan, and the </a:t>
            </a:r>
            <a:r>
              <a:rPr lang="it-IT" sz="3600" dirty="0" err="1"/>
              <a:t>United</a:t>
            </a:r>
            <a:r>
              <a:rPr lang="it-IT" sz="3600" dirty="0"/>
              <a:t> Kingdom are the </a:t>
            </a:r>
            <a:r>
              <a:rPr lang="it-IT" sz="3600" dirty="0" err="1"/>
              <a:t>only</a:t>
            </a:r>
            <a:r>
              <a:rPr lang="it-IT" sz="3600" dirty="0"/>
              <a:t> major trading </a:t>
            </a:r>
            <a:r>
              <a:rPr lang="it-IT" sz="3600" dirty="0" err="1"/>
              <a:t>countries</a:t>
            </a:r>
            <a:r>
              <a:rPr lang="it-IT" sz="3600" dirty="0"/>
              <a:t> </a:t>
            </a:r>
            <a:r>
              <a:rPr lang="it-IT" sz="3600" dirty="0" err="1"/>
              <a:t>that</a:t>
            </a:r>
            <a:r>
              <a:rPr lang="it-IT" sz="3600" dirty="0"/>
              <a:t> </a:t>
            </a:r>
            <a:r>
              <a:rPr lang="it-IT" sz="3600" dirty="0" err="1"/>
              <a:t>have</a:t>
            </a:r>
            <a:r>
              <a:rPr lang="it-IT" sz="3600" dirty="0"/>
              <a:t> </a:t>
            </a:r>
            <a:r>
              <a:rPr lang="it-IT" sz="3600" dirty="0" err="1"/>
              <a:t>not</a:t>
            </a:r>
            <a:r>
              <a:rPr lang="it-IT" sz="3600" dirty="0"/>
              <a:t> </a:t>
            </a:r>
            <a:r>
              <a:rPr lang="it-IT" sz="3600" dirty="0" err="1"/>
              <a:t>yet</a:t>
            </a:r>
            <a:r>
              <a:rPr lang="it-IT" sz="3600" dirty="0"/>
              <a:t> </a:t>
            </a:r>
            <a:r>
              <a:rPr lang="it-IT" sz="3600" dirty="0" err="1"/>
              <a:t>ratified</a:t>
            </a:r>
            <a:r>
              <a:rPr lang="it-IT" sz="3600" dirty="0"/>
              <a:t> the CISG.</a:t>
            </a:r>
          </a:p>
        </p:txBody>
      </p:sp>
    </p:spTree>
    <p:extLst>
      <p:ext uri="{BB962C8B-B14F-4D97-AF65-F5344CB8AC3E}">
        <p14:creationId xmlns:p14="http://schemas.microsoft.com/office/powerpoint/2010/main" val="3835664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727957" y="1868456"/>
            <a:ext cx="796106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Part I: Sphere of Application and General </a:t>
            </a:r>
            <a:r>
              <a:rPr lang="it-IT" sz="2400" b="1" dirty="0" err="1"/>
              <a:t>Provisions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1–13)</a:t>
            </a:r>
          </a:p>
          <a:p>
            <a:pPr algn="just"/>
            <a:endParaRPr lang="it-IT" sz="3600" dirty="0"/>
          </a:p>
          <a:p>
            <a:pPr algn="just"/>
            <a:r>
              <a:rPr lang="it-IT" sz="2400" i="1" dirty="0"/>
              <a:t>The CISG </a:t>
            </a:r>
            <a:r>
              <a:rPr lang="it-IT" sz="2400" i="1" dirty="0" err="1"/>
              <a:t>applies</a:t>
            </a:r>
            <a:r>
              <a:rPr lang="it-IT" sz="2400" i="1" dirty="0"/>
              <a:t> to </a:t>
            </a:r>
            <a:r>
              <a:rPr lang="it-IT" sz="2400" i="1" dirty="0" err="1"/>
              <a:t>contracts</a:t>
            </a:r>
            <a:r>
              <a:rPr lang="it-IT" sz="2400" i="1" dirty="0"/>
              <a:t> of the sale of </a:t>
            </a:r>
            <a:r>
              <a:rPr lang="it-IT" sz="2400" i="1" dirty="0" err="1"/>
              <a:t>goods</a:t>
            </a:r>
            <a:r>
              <a:rPr lang="it-IT" sz="2400" i="1" dirty="0"/>
              <a:t> </a:t>
            </a:r>
            <a:r>
              <a:rPr lang="it-IT" sz="2400" i="1" dirty="0" err="1"/>
              <a:t>between</a:t>
            </a:r>
            <a:r>
              <a:rPr lang="it-IT" sz="2400" i="1" dirty="0"/>
              <a:t> parties </a:t>
            </a:r>
            <a:r>
              <a:rPr lang="it-IT" sz="2400" i="1" dirty="0" err="1"/>
              <a:t>whose</a:t>
            </a:r>
            <a:r>
              <a:rPr lang="it-IT" sz="2400" i="1" dirty="0"/>
              <a:t> </a:t>
            </a:r>
            <a:r>
              <a:rPr lang="it-IT" sz="2400" i="1" dirty="0" err="1"/>
              <a:t>places</a:t>
            </a:r>
            <a:r>
              <a:rPr lang="it-IT" sz="2400" i="1" dirty="0"/>
              <a:t> of business are in </a:t>
            </a:r>
            <a:r>
              <a:rPr lang="it-IT" sz="2400" i="1" dirty="0" err="1"/>
              <a:t>different</a:t>
            </a:r>
            <a:r>
              <a:rPr lang="it-IT" sz="2400" i="1" dirty="0"/>
              <a:t> </a:t>
            </a:r>
            <a:r>
              <a:rPr lang="it-IT" sz="2400" i="1" dirty="0" err="1"/>
              <a:t>States</a:t>
            </a:r>
            <a:r>
              <a:rPr lang="it-IT" sz="2400" i="1" dirty="0"/>
              <a:t>, </a:t>
            </a:r>
            <a:r>
              <a:rPr lang="it-IT" sz="2400" i="1" dirty="0" err="1"/>
              <a:t>when</a:t>
            </a:r>
            <a:r>
              <a:rPr lang="it-IT" sz="2400" i="1" dirty="0"/>
              <a:t> the </a:t>
            </a:r>
            <a:r>
              <a:rPr lang="it-IT" sz="2400" i="1" dirty="0" err="1"/>
              <a:t>States</a:t>
            </a:r>
            <a:r>
              <a:rPr lang="it-IT" sz="2400" i="1" dirty="0"/>
              <a:t> are </a:t>
            </a:r>
            <a:r>
              <a:rPr lang="it-IT" sz="2400" i="1" dirty="0" err="1"/>
              <a:t>Contracting</a:t>
            </a:r>
            <a:r>
              <a:rPr lang="it-IT" sz="2400" i="1" dirty="0"/>
              <a:t> </a:t>
            </a:r>
            <a:r>
              <a:rPr lang="it-IT" sz="2400" i="1" dirty="0" err="1"/>
              <a:t>States</a:t>
            </a:r>
            <a:r>
              <a:rPr lang="it-IT" sz="2400" dirty="0"/>
              <a:t> (</a:t>
            </a:r>
            <a:r>
              <a:rPr lang="it-IT" sz="2400" dirty="0" err="1"/>
              <a:t>Article</a:t>
            </a:r>
            <a:r>
              <a:rPr lang="it-IT" sz="2400" dirty="0"/>
              <a:t> 1). 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 err="1"/>
              <a:t>Given</a:t>
            </a:r>
            <a:r>
              <a:rPr lang="it-IT" sz="2400" dirty="0"/>
              <a:t> the </a:t>
            </a:r>
            <a:r>
              <a:rPr lang="it-IT" sz="2400" dirty="0" err="1"/>
              <a:t>significant</a:t>
            </a:r>
            <a:r>
              <a:rPr lang="it-IT" sz="2400" dirty="0"/>
              <a:t> </a:t>
            </a:r>
            <a:r>
              <a:rPr lang="it-IT" sz="2400" dirty="0" err="1"/>
              <a:t>number</a:t>
            </a:r>
            <a:r>
              <a:rPr lang="it-IT" sz="2400" dirty="0"/>
              <a:t> of </a:t>
            </a:r>
            <a:r>
              <a:rPr lang="it-IT" sz="2400" dirty="0" err="1"/>
              <a:t>Contracting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, </a:t>
            </a:r>
            <a:r>
              <a:rPr lang="it-IT" sz="2400" dirty="0" err="1"/>
              <a:t>this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the </a:t>
            </a:r>
            <a:r>
              <a:rPr lang="it-IT" sz="2400" dirty="0" err="1"/>
              <a:t>usual</a:t>
            </a:r>
            <a:r>
              <a:rPr lang="it-IT" sz="2400" dirty="0"/>
              <a:t> </a:t>
            </a:r>
            <a:r>
              <a:rPr lang="it-IT" sz="2400" dirty="0" err="1"/>
              <a:t>path</a:t>
            </a:r>
            <a:r>
              <a:rPr lang="it-IT" sz="2400" dirty="0"/>
              <a:t> to the </a:t>
            </a:r>
            <a:r>
              <a:rPr lang="it-IT" sz="2400" dirty="0" err="1"/>
              <a:t>CISG's</a:t>
            </a:r>
            <a:r>
              <a:rPr lang="it-IT" sz="2400" dirty="0"/>
              <a:t> </a:t>
            </a:r>
            <a:r>
              <a:rPr lang="it-IT" sz="2400" dirty="0" err="1"/>
              <a:t>applicability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2730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727957" y="1868456"/>
            <a:ext cx="796106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Part I: Sphere of Application and General </a:t>
            </a:r>
            <a:r>
              <a:rPr lang="it-IT" sz="2400" b="1" dirty="0" err="1"/>
              <a:t>Provisions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1–13)</a:t>
            </a:r>
            <a:endParaRPr lang="it-IT" sz="3600" dirty="0"/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The CISG </a:t>
            </a:r>
            <a:r>
              <a:rPr lang="it-IT" sz="2400" dirty="0" err="1"/>
              <a:t>also</a:t>
            </a:r>
            <a:r>
              <a:rPr lang="it-IT" sz="2400" dirty="0"/>
              <a:t> </a:t>
            </a:r>
            <a:r>
              <a:rPr lang="it-IT" sz="2400" dirty="0" err="1"/>
              <a:t>applies</a:t>
            </a:r>
            <a:r>
              <a:rPr lang="it-IT" sz="2400" dirty="0"/>
              <a:t> </a:t>
            </a:r>
            <a:r>
              <a:rPr lang="it-IT" sz="2400" dirty="0" err="1"/>
              <a:t>if</a:t>
            </a:r>
            <a:r>
              <a:rPr lang="it-IT" sz="2400" dirty="0"/>
              <a:t> the parties are </a:t>
            </a:r>
            <a:r>
              <a:rPr lang="it-IT" sz="2400" dirty="0" err="1"/>
              <a:t>situated</a:t>
            </a:r>
            <a:r>
              <a:rPr lang="it-IT" sz="2400" dirty="0"/>
              <a:t> in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countries</a:t>
            </a:r>
            <a:r>
              <a:rPr lang="it-IT" sz="2400" dirty="0"/>
              <a:t> (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need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be </a:t>
            </a:r>
            <a:r>
              <a:rPr lang="it-IT" sz="2400" dirty="0" err="1"/>
              <a:t>Contracting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) and the </a:t>
            </a:r>
            <a:r>
              <a:rPr lang="it-IT" sz="2400" dirty="0" err="1"/>
              <a:t>conflict</a:t>
            </a:r>
            <a:r>
              <a:rPr lang="it-IT" sz="2400" dirty="0"/>
              <a:t> of law </a:t>
            </a:r>
            <a:r>
              <a:rPr lang="it-IT" sz="2400" dirty="0" err="1"/>
              <a:t>rules</a:t>
            </a:r>
            <a:r>
              <a:rPr lang="it-IT" sz="2400" dirty="0"/>
              <a:t> </a:t>
            </a:r>
            <a:r>
              <a:rPr lang="it-IT" sz="2400" dirty="0" err="1"/>
              <a:t>lead</a:t>
            </a:r>
            <a:r>
              <a:rPr lang="it-IT" sz="2400" dirty="0"/>
              <a:t> to the </a:t>
            </a:r>
            <a:r>
              <a:rPr lang="it-IT" sz="2400" dirty="0" err="1"/>
              <a:t>application</a:t>
            </a:r>
            <a:r>
              <a:rPr lang="it-IT" sz="2400" dirty="0"/>
              <a:t> of the law of a </a:t>
            </a:r>
            <a:r>
              <a:rPr lang="it-IT" sz="2400" dirty="0" err="1"/>
              <a:t>Contracting</a:t>
            </a:r>
            <a:r>
              <a:rPr lang="it-IT" sz="2400" dirty="0"/>
              <a:t> State. 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i="1" dirty="0"/>
              <a:t>Es. a </a:t>
            </a:r>
            <a:r>
              <a:rPr lang="it-IT" sz="2400" i="1" dirty="0" err="1"/>
              <a:t>contract</a:t>
            </a:r>
            <a:r>
              <a:rPr lang="it-IT" sz="2400" i="1" dirty="0"/>
              <a:t> </a:t>
            </a:r>
            <a:r>
              <a:rPr lang="it-IT" sz="2400" i="1" dirty="0" err="1"/>
              <a:t>between</a:t>
            </a:r>
            <a:r>
              <a:rPr lang="it-IT" sz="2400" i="1" dirty="0"/>
              <a:t> a </a:t>
            </a:r>
            <a:r>
              <a:rPr lang="it-IT" sz="2400" i="1" dirty="0" err="1"/>
              <a:t>British</a:t>
            </a:r>
            <a:r>
              <a:rPr lang="it-IT" sz="2400" i="1" dirty="0"/>
              <a:t> trader and a </a:t>
            </a:r>
            <a:r>
              <a:rPr lang="it-IT" sz="2400" i="1" dirty="0" err="1"/>
              <a:t>Brazilian</a:t>
            </a:r>
            <a:r>
              <a:rPr lang="it-IT" sz="2400" i="1" dirty="0"/>
              <a:t> trader </a:t>
            </a:r>
            <a:r>
              <a:rPr lang="it-IT" sz="2400" i="1" dirty="0" err="1"/>
              <a:t>may</a:t>
            </a:r>
            <a:r>
              <a:rPr lang="it-IT" sz="2400" i="1" dirty="0"/>
              <a:t> </a:t>
            </a:r>
            <a:r>
              <a:rPr lang="it-IT" sz="2400" i="1" dirty="0" err="1"/>
              <a:t>contain</a:t>
            </a:r>
            <a:r>
              <a:rPr lang="it-IT" sz="2400" i="1" dirty="0"/>
              <a:t> a </a:t>
            </a:r>
            <a:r>
              <a:rPr lang="it-IT" sz="2400" i="1" dirty="0" err="1"/>
              <a:t>clause</a:t>
            </a:r>
            <a:r>
              <a:rPr lang="it-IT" sz="2400" i="1" dirty="0"/>
              <a:t> </a:t>
            </a:r>
            <a:r>
              <a:rPr lang="it-IT" sz="2400" i="1" dirty="0" err="1"/>
              <a:t>that</a:t>
            </a:r>
            <a:r>
              <a:rPr lang="it-IT" sz="2400" i="1" dirty="0"/>
              <a:t> </a:t>
            </a:r>
            <a:r>
              <a:rPr lang="it-IT" sz="2400" i="1" dirty="0" err="1"/>
              <a:t>arbitration</a:t>
            </a:r>
            <a:r>
              <a:rPr lang="it-IT" sz="2400" i="1" dirty="0"/>
              <a:t> </a:t>
            </a:r>
            <a:r>
              <a:rPr lang="it-IT" sz="2400" i="1" dirty="0" err="1"/>
              <a:t>will</a:t>
            </a:r>
            <a:r>
              <a:rPr lang="it-IT" sz="2400" i="1" dirty="0"/>
              <a:t> be in Sydney under </a:t>
            </a:r>
            <a:r>
              <a:rPr lang="it-IT" sz="2400" i="1" dirty="0" err="1"/>
              <a:t>Australian</a:t>
            </a:r>
            <a:r>
              <a:rPr lang="it-IT" sz="2400" i="1" dirty="0"/>
              <a:t> law with the </a:t>
            </a:r>
            <a:r>
              <a:rPr lang="it-IT" sz="2400" i="1" dirty="0" err="1"/>
              <a:t>consequence</a:t>
            </a:r>
            <a:r>
              <a:rPr lang="it-IT" sz="2400" i="1" dirty="0"/>
              <a:t> </a:t>
            </a:r>
            <a:r>
              <a:rPr lang="it-IT" sz="2400" i="1" dirty="0" err="1"/>
              <a:t>that</a:t>
            </a:r>
            <a:r>
              <a:rPr lang="it-IT" sz="2400" i="1" dirty="0"/>
              <a:t> the CISG </a:t>
            </a:r>
            <a:r>
              <a:rPr lang="it-IT" sz="2400" i="1" dirty="0" err="1"/>
              <a:t>would</a:t>
            </a:r>
            <a:r>
              <a:rPr lang="it-IT" sz="2400" i="1" dirty="0"/>
              <a:t> </a:t>
            </a:r>
            <a:r>
              <a:rPr lang="it-IT" sz="2400" i="1" dirty="0" err="1"/>
              <a:t>apply</a:t>
            </a:r>
            <a:r>
              <a:rPr lang="it-IT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31124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727957" y="1868456"/>
            <a:ext cx="796106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Part I: Sphere of Application and General </a:t>
            </a:r>
            <a:r>
              <a:rPr lang="it-IT" sz="2400" b="1" dirty="0" err="1"/>
              <a:t>Provisions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1–13)</a:t>
            </a:r>
            <a:endParaRPr lang="it-IT" sz="3600" dirty="0"/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The CISG </a:t>
            </a:r>
            <a:r>
              <a:rPr lang="it-IT" sz="2400" dirty="0" err="1"/>
              <a:t>also</a:t>
            </a:r>
            <a:r>
              <a:rPr lang="it-IT" sz="2400" dirty="0"/>
              <a:t> </a:t>
            </a:r>
            <a:r>
              <a:rPr lang="it-IT" sz="2400" dirty="0" err="1"/>
              <a:t>applies</a:t>
            </a:r>
            <a:r>
              <a:rPr lang="it-IT" sz="2400" dirty="0"/>
              <a:t> </a:t>
            </a:r>
            <a:r>
              <a:rPr lang="it-IT" sz="2400" dirty="0" err="1"/>
              <a:t>if</a:t>
            </a:r>
            <a:r>
              <a:rPr lang="it-IT" sz="2400" dirty="0"/>
              <a:t> the parties are </a:t>
            </a:r>
            <a:r>
              <a:rPr lang="it-IT" sz="2400" dirty="0" err="1"/>
              <a:t>situated</a:t>
            </a:r>
            <a:r>
              <a:rPr lang="it-IT" sz="2400" dirty="0"/>
              <a:t> in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countries</a:t>
            </a:r>
            <a:r>
              <a:rPr lang="it-IT" sz="2400" dirty="0"/>
              <a:t> (</a:t>
            </a:r>
            <a:r>
              <a:rPr lang="it-IT" sz="2400" dirty="0" err="1"/>
              <a:t>which</a:t>
            </a:r>
            <a:r>
              <a:rPr lang="it-IT" sz="2400" dirty="0"/>
              <a:t> </a:t>
            </a:r>
            <a:r>
              <a:rPr lang="it-IT" sz="2400" dirty="0" err="1"/>
              <a:t>need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be </a:t>
            </a:r>
            <a:r>
              <a:rPr lang="it-IT" sz="2400" dirty="0" err="1"/>
              <a:t>Contracting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) and the </a:t>
            </a:r>
            <a:r>
              <a:rPr lang="it-IT" sz="2400" dirty="0" err="1"/>
              <a:t>conflict</a:t>
            </a:r>
            <a:r>
              <a:rPr lang="it-IT" sz="2400" dirty="0"/>
              <a:t> of law </a:t>
            </a:r>
            <a:r>
              <a:rPr lang="it-IT" sz="2400" dirty="0" err="1"/>
              <a:t>rules</a:t>
            </a:r>
            <a:r>
              <a:rPr lang="it-IT" sz="2400" dirty="0"/>
              <a:t> </a:t>
            </a:r>
            <a:r>
              <a:rPr lang="it-IT" sz="2400" dirty="0" err="1"/>
              <a:t>lead</a:t>
            </a:r>
            <a:r>
              <a:rPr lang="it-IT" sz="2400" dirty="0"/>
              <a:t> to the </a:t>
            </a:r>
            <a:r>
              <a:rPr lang="it-IT" sz="2400" dirty="0" err="1"/>
              <a:t>application</a:t>
            </a:r>
            <a:r>
              <a:rPr lang="it-IT" sz="2400" dirty="0"/>
              <a:t> of the law of a </a:t>
            </a:r>
            <a:r>
              <a:rPr lang="it-IT" sz="2400" dirty="0" err="1"/>
              <a:t>Contracting</a:t>
            </a:r>
            <a:r>
              <a:rPr lang="it-IT" sz="2400" dirty="0"/>
              <a:t> State. 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i="1" dirty="0"/>
              <a:t>Es. a </a:t>
            </a:r>
            <a:r>
              <a:rPr lang="it-IT" sz="2400" i="1" dirty="0" err="1"/>
              <a:t>contract</a:t>
            </a:r>
            <a:r>
              <a:rPr lang="it-IT" sz="2400" i="1" dirty="0"/>
              <a:t> </a:t>
            </a:r>
            <a:r>
              <a:rPr lang="it-IT" sz="2400" i="1" dirty="0" err="1"/>
              <a:t>between</a:t>
            </a:r>
            <a:r>
              <a:rPr lang="it-IT" sz="2400" i="1" dirty="0"/>
              <a:t> a </a:t>
            </a:r>
            <a:r>
              <a:rPr lang="it-IT" sz="2400" i="1" dirty="0" err="1"/>
              <a:t>British</a:t>
            </a:r>
            <a:r>
              <a:rPr lang="it-IT" sz="2400" i="1" dirty="0"/>
              <a:t> trader and a </a:t>
            </a:r>
            <a:r>
              <a:rPr lang="it-IT" sz="2400" i="1" dirty="0" err="1"/>
              <a:t>Brazilian</a:t>
            </a:r>
            <a:r>
              <a:rPr lang="it-IT" sz="2400" i="1" dirty="0"/>
              <a:t> trader </a:t>
            </a:r>
            <a:r>
              <a:rPr lang="it-IT" sz="2400" i="1" dirty="0" err="1"/>
              <a:t>may</a:t>
            </a:r>
            <a:r>
              <a:rPr lang="it-IT" sz="2400" i="1" dirty="0"/>
              <a:t> </a:t>
            </a:r>
            <a:r>
              <a:rPr lang="it-IT" sz="2400" i="1" dirty="0" err="1"/>
              <a:t>contain</a:t>
            </a:r>
            <a:r>
              <a:rPr lang="it-IT" sz="2400" i="1" dirty="0"/>
              <a:t> a </a:t>
            </a:r>
            <a:r>
              <a:rPr lang="it-IT" sz="2400" i="1" dirty="0" err="1"/>
              <a:t>clause</a:t>
            </a:r>
            <a:r>
              <a:rPr lang="it-IT" sz="2400" i="1" dirty="0"/>
              <a:t> </a:t>
            </a:r>
            <a:r>
              <a:rPr lang="it-IT" sz="2400" i="1" dirty="0" err="1"/>
              <a:t>that</a:t>
            </a:r>
            <a:r>
              <a:rPr lang="it-IT" sz="2400" i="1" dirty="0"/>
              <a:t> </a:t>
            </a:r>
            <a:r>
              <a:rPr lang="it-IT" sz="2400" i="1" dirty="0" err="1"/>
              <a:t>arbitration</a:t>
            </a:r>
            <a:r>
              <a:rPr lang="it-IT" sz="2400" i="1" dirty="0"/>
              <a:t> </a:t>
            </a:r>
            <a:r>
              <a:rPr lang="it-IT" sz="2400" i="1" dirty="0" err="1"/>
              <a:t>will</a:t>
            </a:r>
            <a:r>
              <a:rPr lang="it-IT" sz="2400" i="1" dirty="0"/>
              <a:t> be in Sydney under </a:t>
            </a:r>
            <a:r>
              <a:rPr lang="it-IT" sz="2400" i="1" dirty="0" err="1"/>
              <a:t>Australian</a:t>
            </a:r>
            <a:r>
              <a:rPr lang="it-IT" sz="2400" i="1" dirty="0"/>
              <a:t> law with the </a:t>
            </a:r>
            <a:r>
              <a:rPr lang="it-IT" sz="2400" i="1" dirty="0" err="1"/>
              <a:t>consequence</a:t>
            </a:r>
            <a:r>
              <a:rPr lang="it-IT" sz="2400" i="1" dirty="0"/>
              <a:t> </a:t>
            </a:r>
            <a:r>
              <a:rPr lang="it-IT" sz="2400" i="1" dirty="0" err="1"/>
              <a:t>that</a:t>
            </a:r>
            <a:r>
              <a:rPr lang="it-IT" sz="2400" i="1" dirty="0"/>
              <a:t> the CISG </a:t>
            </a:r>
            <a:r>
              <a:rPr lang="it-IT" sz="2400" i="1" dirty="0" err="1"/>
              <a:t>would</a:t>
            </a:r>
            <a:r>
              <a:rPr lang="it-IT" sz="2400" i="1" dirty="0"/>
              <a:t> </a:t>
            </a:r>
            <a:r>
              <a:rPr lang="it-IT" sz="2400" i="1" dirty="0" err="1"/>
              <a:t>apply</a:t>
            </a:r>
            <a:r>
              <a:rPr lang="it-IT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5907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6237" y="1868456"/>
            <a:ext cx="833278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b="1" dirty="0"/>
              <a:t>Part I: Sphere of Application and General </a:t>
            </a:r>
            <a:r>
              <a:rPr lang="it-IT" sz="2400" b="1" dirty="0" err="1"/>
              <a:t>Provisions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1–13)</a:t>
            </a:r>
          </a:p>
          <a:p>
            <a:pPr algn="just"/>
            <a:r>
              <a:rPr lang="it-IT" sz="2400" b="1" dirty="0" err="1"/>
              <a:t>Key</a:t>
            </a:r>
            <a:r>
              <a:rPr lang="it-IT" sz="2400" b="1" dirty="0"/>
              <a:t> </a:t>
            </a:r>
            <a:r>
              <a:rPr lang="it-IT" sz="2400" b="1" dirty="0" err="1"/>
              <a:t>rules</a:t>
            </a:r>
            <a:endParaRPr lang="it-IT" sz="3600" dirty="0"/>
          </a:p>
          <a:p>
            <a:pPr marL="342900" indent="-342900" algn="just">
              <a:buFont typeface="Wingdings" charset="2"/>
              <a:buChar char="ü"/>
            </a:pPr>
            <a:r>
              <a:rPr lang="it-IT" sz="2400" dirty="0"/>
              <a:t>The CISG </a:t>
            </a:r>
            <a:r>
              <a:rPr lang="it-IT" sz="2400" dirty="0" err="1"/>
              <a:t>only</a:t>
            </a:r>
            <a:r>
              <a:rPr lang="it-IT" sz="2400" dirty="0"/>
              <a:t> </a:t>
            </a:r>
            <a:r>
              <a:rPr lang="it-IT" sz="2400" dirty="0" err="1"/>
              <a:t>applies</a:t>
            </a:r>
            <a:r>
              <a:rPr lang="it-IT" sz="2400" dirty="0"/>
              <a:t> to </a:t>
            </a:r>
            <a:r>
              <a:rPr lang="it-IT" sz="2400" dirty="0" err="1"/>
              <a:t>international</a:t>
            </a:r>
            <a:r>
              <a:rPr lang="it-IT" sz="2400" dirty="0"/>
              <a:t> commercial sales of </a:t>
            </a:r>
            <a:r>
              <a:rPr lang="it-IT" sz="2400" dirty="0" err="1"/>
              <a:t>goods</a:t>
            </a:r>
            <a:r>
              <a:rPr lang="it-IT" sz="2400" dirty="0"/>
              <a:t> and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apply</a:t>
            </a:r>
            <a:r>
              <a:rPr lang="it-IT" sz="2400" dirty="0"/>
              <a:t> to </a:t>
            </a:r>
            <a:r>
              <a:rPr lang="it-IT" sz="2400" dirty="0" err="1"/>
              <a:t>contracts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 include </a:t>
            </a:r>
            <a:r>
              <a:rPr lang="it-IT" sz="2400" dirty="0" err="1"/>
              <a:t>services</a:t>
            </a:r>
            <a:r>
              <a:rPr lang="it-IT" sz="2400" dirty="0"/>
              <a:t>.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sz="2400" dirty="0"/>
              <a:t>The sale must be </a:t>
            </a:r>
            <a:r>
              <a:rPr lang="it-IT" sz="2400" dirty="0" err="1"/>
              <a:t>international</a:t>
            </a:r>
            <a:r>
              <a:rPr lang="it-IT" sz="2400" dirty="0"/>
              <a:t> in </a:t>
            </a:r>
            <a:r>
              <a:rPr lang="it-IT" sz="2400" dirty="0" err="1"/>
              <a:t>character</a:t>
            </a:r>
            <a:r>
              <a:rPr lang="it-IT" sz="2400" dirty="0"/>
              <a:t>.  A sale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considered</a:t>
            </a:r>
            <a:r>
              <a:rPr lang="it-IT" sz="2400" dirty="0"/>
              <a:t> "</a:t>
            </a:r>
            <a:r>
              <a:rPr lang="it-IT" sz="2400" dirty="0" err="1"/>
              <a:t>international</a:t>
            </a:r>
            <a:r>
              <a:rPr lang="it-IT" sz="2400" dirty="0"/>
              <a:t>" </a:t>
            </a:r>
            <a:r>
              <a:rPr lang="it-IT" sz="2400" dirty="0" err="1"/>
              <a:t>if</a:t>
            </a:r>
            <a:r>
              <a:rPr lang="it-IT" sz="2400" dirty="0"/>
              <a:t>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involves</a:t>
            </a:r>
            <a:r>
              <a:rPr lang="it-IT" sz="2400" dirty="0"/>
              <a:t> "parties </a:t>
            </a:r>
            <a:r>
              <a:rPr lang="it-IT" sz="2400" dirty="0" err="1"/>
              <a:t>whose</a:t>
            </a:r>
            <a:r>
              <a:rPr lang="it-IT" sz="2400" dirty="0"/>
              <a:t> </a:t>
            </a:r>
            <a:r>
              <a:rPr lang="it-IT" sz="2400" dirty="0" err="1"/>
              <a:t>places</a:t>
            </a:r>
            <a:r>
              <a:rPr lang="it-IT" sz="2400" dirty="0"/>
              <a:t> of business are in </a:t>
            </a:r>
            <a:r>
              <a:rPr lang="it-IT" sz="2400" dirty="0" err="1"/>
              <a:t>different</a:t>
            </a:r>
            <a:r>
              <a:rPr lang="it-IT" sz="2400" dirty="0"/>
              <a:t> </a:t>
            </a:r>
            <a:r>
              <a:rPr lang="it-IT" sz="2400" dirty="0" err="1"/>
              <a:t>States</a:t>
            </a:r>
            <a:r>
              <a:rPr lang="it-IT" sz="2400" dirty="0"/>
              <a:t>." 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sz="2400" dirty="0"/>
              <a:t>The CISG </a:t>
            </a:r>
            <a:r>
              <a:rPr lang="it-IT" sz="2400" dirty="0" err="1"/>
              <a:t>only</a:t>
            </a:r>
            <a:r>
              <a:rPr lang="it-IT" sz="2400" dirty="0"/>
              <a:t> </a:t>
            </a:r>
            <a:r>
              <a:rPr lang="it-IT" sz="2400" dirty="0" err="1"/>
              <a:t>applies</a:t>
            </a:r>
            <a:r>
              <a:rPr lang="it-IT" sz="2400" dirty="0"/>
              <a:t> to commercial </a:t>
            </a:r>
            <a:r>
              <a:rPr lang="it-IT" sz="2400" dirty="0" err="1"/>
              <a:t>transactions</a:t>
            </a:r>
            <a:r>
              <a:rPr lang="it-IT" sz="2400" dirty="0"/>
              <a:t>. The CISG </a:t>
            </a:r>
            <a:r>
              <a:rPr lang="it-IT" sz="2400" dirty="0" err="1"/>
              <a:t>does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apply</a:t>
            </a:r>
            <a:r>
              <a:rPr lang="it-IT" sz="2400" dirty="0"/>
              <a:t> to </a:t>
            </a:r>
            <a:r>
              <a:rPr lang="it-IT" sz="2400" dirty="0" err="1"/>
              <a:t>auctions</a:t>
            </a:r>
            <a:r>
              <a:rPr lang="it-IT" sz="2400" dirty="0"/>
              <a:t>, </a:t>
            </a:r>
            <a:r>
              <a:rPr lang="it-IT" sz="2400" dirty="0" err="1"/>
              <a:t>ships</a:t>
            </a:r>
            <a:r>
              <a:rPr lang="it-IT" sz="2400" dirty="0"/>
              <a:t>, </a:t>
            </a:r>
            <a:r>
              <a:rPr lang="it-IT" sz="2400" dirty="0" err="1"/>
              <a:t>aircraft.The</a:t>
            </a:r>
            <a:r>
              <a:rPr lang="it-IT" sz="2400" dirty="0"/>
              <a:t> position of computer software </a:t>
            </a:r>
            <a:r>
              <a:rPr lang="it-IT" sz="2400" dirty="0" err="1"/>
              <a:t>is</a:t>
            </a:r>
            <a:r>
              <a:rPr lang="it-IT" sz="2400" dirty="0"/>
              <a:t> ‘</a:t>
            </a:r>
            <a:r>
              <a:rPr lang="it-IT" sz="2400" dirty="0" err="1"/>
              <a:t>controversial</a:t>
            </a:r>
            <a:r>
              <a:rPr lang="it-IT" sz="2400" dirty="0"/>
              <a:t>’ and </a:t>
            </a:r>
            <a:r>
              <a:rPr lang="it-IT" sz="2400" dirty="0" err="1"/>
              <a:t>will</a:t>
            </a:r>
            <a:r>
              <a:rPr lang="it-IT" sz="2400" dirty="0"/>
              <a:t> </a:t>
            </a:r>
            <a:r>
              <a:rPr lang="it-IT" sz="2400" dirty="0" err="1"/>
              <a:t>depend</a:t>
            </a:r>
            <a:r>
              <a:rPr lang="it-IT" sz="2400" dirty="0"/>
              <a:t> </a:t>
            </a:r>
            <a:r>
              <a:rPr lang="it-IT" sz="2400" dirty="0" err="1"/>
              <a:t>upon</a:t>
            </a:r>
            <a:r>
              <a:rPr lang="it-IT" sz="2400" dirty="0"/>
              <a:t> </a:t>
            </a:r>
            <a:r>
              <a:rPr lang="it-IT" sz="2400" dirty="0" err="1"/>
              <a:t>various</a:t>
            </a:r>
            <a:r>
              <a:rPr lang="it-IT" sz="2400" dirty="0"/>
              <a:t> </a:t>
            </a:r>
            <a:r>
              <a:rPr lang="it-IT" sz="2400" dirty="0" err="1"/>
              <a:t>conditions</a:t>
            </a:r>
            <a:r>
              <a:rPr lang="it-IT" sz="2400" dirty="0"/>
              <a:t> and </a:t>
            </a:r>
            <a:r>
              <a:rPr lang="it-IT" sz="2400" dirty="0" err="1"/>
              <a:t>situations</a:t>
            </a:r>
            <a:r>
              <a:rPr lang="it-IT" sz="2400" dirty="0"/>
              <a:t>.</a:t>
            </a:r>
          </a:p>
          <a:p>
            <a:pPr marL="342900" indent="-342900" algn="just">
              <a:buFont typeface="Wingdings" charset="2"/>
              <a:buChar char="ü"/>
            </a:pPr>
            <a:endParaRPr lang="it-IT" sz="2400" dirty="0"/>
          </a:p>
          <a:p>
            <a:pPr marL="342900" indent="-342900" algn="just">
              <a:buFont typeface="Wingdings" charset="2"/>
              <a:buChar char="ü"/>
            </a:pP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868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6237" y="1868456"/>
            <a:ext cx="833278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The CISG </a:t>
            </a:r>
            <a:r>
              <a:rPr lang="it-IT" sz="2400" dirty="0" err="1"/>
              <a:t>lays</a:t>
            </a:r>
            <a:r>
              <a:rPr lang="it-IT" sz="2400" dirty="0"/>
              <a:t> down </a:t>
            </a:r>
            <a:r>
              <a:rPr lang="it-IT" sz="2400" dirty="0" err="1"/>
              <a:t>rules</a:t>
            </a:r>
            <a:r>
              <a:rPr lang="it-IT" sz="2400" dirty="0"/>
              <a:t> </a:t>
            </a:r>
            <a:r>
              <a:rPr lang="it-IT" sz="2400" dirty="0" err="1"/>
              <a:t>about</a:t>
            </a:r>
            <a:r>
              <a:rPr lang="it-IT" sz="2400" dirty="0"/>
              <a:t>:</a:t>
            </a:r>
          </a:p>
          <a:p>
            <a:pPr marL="342900" indent="-342900" algn="just">
              <a:buFont typeface="Wingdings" charset="2"/>
              <a:buChar char="ü"/>
            </a:pPr>
            <a:r>
              <a:rPr lang="it-IT" sz="2400" b="1" dirty="0"/>
              <a:t> </a:t>
            </a:r>
            <a:r>
              <a:rPr lang="it-IT" sz="2400" b="1" dirty="0" err="1"/>
              <a:t>Formation</a:t>
            </a:r>
            <a:r>
              <a:rPr lang="it-IT" sz="2400" b="1" dirty="0"/>
              <a:t> of the </a:t>
            </a:r>
            <a:r>
              <a:rPr lang="it-IT" sz="2400" b="1" dirty="0" err="1"/>
              <a:t>Contract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14–24)</a:t>
            </a:r>
          </a:p>
          <a:p>
            <a:pPr marL="800100" lvl="1" indent="-342900" algn="just">
              <a:buFont typeface="Wingdings" charset="2"/>
              <a:buChar char="ü"/>
            </a:pPr>
            <a:r>
              <a:rPr lang="it-IT" sz="2400" dirty="0"/>
              <a:t>The CISG </a:t>
            </a:r>
            <a:r>
              <a:rPr lang="it-IT" sz="2400" dirty="0" err="1"/>
              <a:t>attempts</a:t>
            </a:r>
            <a:r>
              <a:rPr lang="it-IT" sz="2400" dirty="0"/>
              <a:t> to </a:t>
            </a:r>
            <a:r>
              <a:rPr lang="it-IT" sz="2400" dirty="0" err="1"/>
              <a:t>resolve</a:t>
            </a:r>
            <a:r>
              <a:rPr lang="it-IT" sz="2400" dirty="0"/>
              <a:t> the common situation </a:t>
            </a:r>
            <a:r>
              <a:rPr lang="it-IT" sz="2400" dirty="0" err="1"/>
              <a:t>where</a:t>
            </a:r>
            <a:r>
              <a:rPr lang="it-IT" sz="2400" dirty="0"/>
              <a:t> an </a:t>
            </a:r>
            <a:r>
              <a:rPr lang="it-IT" sz="2400" dirty="0" err="1"/>
              <a:t>offeree's</a:t>
            </a:r>
            <a:r>
              <a:rPr lang="it-IT" sz="2400" dirty="0"/>
              <a:t> </a:t>
            </a:r>
            <a:r>
              <a:rPr lang="it-IT" sz="2400" dirty="0" err="1"/>
              <a:t>reply</a:t>
            </a:r>
            <a:r>
              <a:rPr lang="it-IT" sz="2400" dirty="0"/>
              <a:t> to an </a:t>
            </a:r>
            <a:r>
              <a:rPr lang="it-IT" sz="2400" dirty="0" err="1"/>
              <a:t>offer</a:t>
            </a:r>
            <a:r>
              <a:rPr lang="it-IT" sz="2400" dirty="0"/>
              <a:t> </a:t>
            </a:r>
            <a:r>
              <a:rPr lang="it-IT" sz="2400" dirty="0" err="1"/>
              <a:t>accepts</a:t>
            </a:r>
            <a:r>
              <a:rPr lang="it-IT" sz="2400" dirty="0"/>
              <a:t> the </a:t>
            </a:r>
            <a:r>
              <a:rPr lang="it-IT" sz="2400" dirty="0" err="1"/>
              <a:t>original</a:t>
            </a:r>
            <a:r>
              <a:rPr lang="it-IT" sz="2400" dirty="0"/>
              <a:t> </a:t>
            </a:r>
            <a:r>
              <a:rPr lang="it-IT" sz="2400" dirty="0" err="1"/>
              <a:t>offer</a:t>
            </a:r>
            <a:r>
              <a:rPr lang="it-IT" sz="2400" dirty="0"/>
              <a:t>, </a:t>
            </a:r>
            <a:r>
              <a:rPr lang="it-IT" sz="2400" dirty="0" err="1"/>
              <a:t>but</a:t>
            </a:r>
            <a:r>
              <a:rPr lang="it-IT" sz="2400" dirty="0"/>
              <a:t> </a:t>
            </a:r>
            <a:r>
              <a:rPr lang="it-IT" sz="2400" dirty="0" err="1"/>
              <a:t>attempts</a:t>
            </a:r>
            <a:r>
              <a:rPr lang="it-IT" sz="2400" dirty="0"/>
              <a:t> to </a:t>
            </a:r>
            <a:r>
              <a:rPr lang="it-IT" sz="2400" dirty="0" err="1"/>
              <a:t>change</a:t>
            </a:r>
            <a:r>
              <a:rPr lang="it-IT" sz="2400" dirty="0"/>
              <a:t> the </a:t>
            </a:r>
            <a:r>
              <a:rPr lang="it-IT" sz="2400" dirty="0" err="1"/>
              <a:t>conditions</a:t>
            </a:r>
            <a:r>
              <a:rPr lang="it-IT" sz="2400" dirty="0"/>
              <a:t>. The CISG </a:t>
            </a:r>
            <a:r>
              <a:rPr lang="it-IT" sz="2400" dirty="0" err="1"/>
              <a:t>says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 </a:t>
            </a:r>
            <a:r>
              <a:rPr lang="it-IT" sz="2400" dirty="0" err="1"/>
              <a:t>any</a:t>
            </a:r>
            <a:r>
              <a:rPr lang="it-IT" sz="2400" dirty="0"/>
              <a:t> </a:t>
            </a:r>
            <a:r>
              <a:rPr lang="it-IT" sz="2400" dirty="0" err="1"/>
              <a:t>change</a:t>
            </a:r>
            <a:r>
              <a:rPr lang="it-IT" sz="2400" dirty="0"/>
              <a:t> to the </a:t>
            </a:r>
            <a:r>
              <a:rPr lang="it-IT" sz="2400" dirty="0" err="1"/>
              <a:t>original</a:t>
            </a:r>
            <a:r>
              <a:rPr lang="it-IT" sz="2400" dirty="0"/>
              <a:t> </a:t>
            </a:r>
            <a:r>
              <a:rPr lang="it-IT" sz="2400" dirty="0" err="1"/>
              <a:t>conditions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a </a:t>
            </a:r>
            <a:r>
              <a:rPr lang="it-IT" sz="2400" dirty="0" err="1"/>
              <a:t>rejection</a:t>
            </a:r>
            <a:r>
              <a:rPr lang="it-IT" sz="2400" dirty="0"/>
              <a:t> of the </a:t>
            </a:r>
            <a:r>
              <a:rPr lang="it-IT" sz="2400" dirty="0" err="1"/>
              <a:t>offer</a:t>
            </a:r>
            <a:r>
              <a:rPr lang="it-IT" sz="2400" dirty="0"/>
              <a:t>—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a </a:t>
            </a:r>
            <a:r>
              <a:rPr lang="it-IT" sz="2400" dirty="0" err="1"/>
              <a:t>counter-offer</a:t>
            </a:r>
            <a:r>
              <a:rPr lang="it-IT" sz="2400" dirty="0"/>
              <a:t>—</a:t>
            </a:r>
            <a:r>
              <a:rPr lang="it-IT" sz="2400" dirty="0" err="1"/>
              <a:t>unless</a:t>
            </a:r>
            <a:r>
              <a:rPr lang="it-IT" sz="2400" dirty="0"/>
              <a:t> the </a:t>
            </a:r>
            <a:r>
              <a:rPr lang="it-IT" sz="2400" dirty="0" err="1"/>
              <a:t>modified</a:t>
            </a:r>
            <a:r>
              <a:rPr lang="it-IT" sz="2400" dirty="0"/>
              <a:t> </a:t>
            </a:r>
            <a:r>
              <a:rPr lang="it-IT" sz="2400" dirty="0" err="1"/>
              <a:t>terms</a:t>
            </a:r>
            <a:r>
              <a:rPr lang="it-IT" sz="2400" dirty="0"/>
              <a:t> do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materially</a:t>
            </a:r>
            <a:r>
              <a:rPr lang="it-IT" sz="2400" dirty="0"/>
              <a:t> alter the </a:t>
            </a:r>
            <a:r>
              <a:rPr lang="it-IT" sz="2400" dirty="0" err="1"/>
              <a:t>terms</a:t>
            </a:r>
            <a:r>
              <a:rPr lang="it-IT" sz="2400" dirty="0"/>
              <a:t> of the </a:t>
            </a:r>
            <a:r>
              <a:rPr lang="it-IT" sz="2400" dirty="0" err="1"/>
              <a:t>offer</a:t>
            </a:r>
            <a:r>
              <a:rPr lang="it-IT" sz="2400" dirty="0"/>
              <a:t>.</a:t>
            </a:r>
          </a:p>
          <a:p>
            <a:pPr marL="342900" indent="-342900" algn="just">
              <a:buFont typeface="Wingdings" charset="2"/>
              <a:buChar char="ü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988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i="1" dirty="0" err="1"/>
              <a:t>Regulation</a:t>
            </a:r>
            <a:r>
              <a:rPr lang="it-IT" sz="2800" b="1" i="1" dirty="0"/>
              <a:t> (EC) No 593/2008 of the </a:t>
            </a:r>
            <a:r>
              <a:rPr lang="it-IT" sz="2800" b="1" i="1" dirty="0" err="1"/>
              <a:t>European</a:t>
            </a:r>
            <a:r>
              <a:rPr lang="it-IT" sz="2800" b="1" i="1" dirty="0"/>
              <a:t> </a:t>
            </a:r>
            <a:r>
              <a:rPr lang="it-IT" sz="2800" b="1" i="1" dirty="0" err="1"/>
              <a:t>Parliament</a:t>
            </a:r>
            <a:r>
              <a:rPr lang="it-IT" sz="2800" b="1" i="1" dirty="0"/>
              <a:t> and of the </a:t>
            </a:r>
            <a:r>
              <a:rPr lang="it-IT" sz="2800" b="1" i="1" dirty="0" err="1"/>
              <a:t>Council</a:t>
            </a:r>
            <a:r>
              <a:rPr lang="it-IT" sz="2800" b="1" i="1" dirty="0"/>
              <a:t> of 17 </a:t>
            </a:r>
            <a:r>
              <a:rPr lang="it-IT" sz="2800" b="1" i="1" dirty="0" err="1"/>
              <a:t>June</a:t>
            </a:r>
            <a:r>
              <a:rPr lang="it-IT" sz="2800" b="1" i="1" dirty="0"/>
              <a:t> 2008 on the law </a:t>
            </a:r>
            <a:r>
              <a:rPr lang="it-IT" sz="2800" b="1" i="1" dirty="0" err="1"/>
              <a:t>applicable</a:t>
            </a:r>
            <a:r>
              <a:rPr lang="it-IT" sz="2800" b="1" i="1" dirty="0"/>
              <a:t> to </a:t>
            </a:r>
            <a:r>
              <a:rPr lang="it-IT" sz="2800" b="1" i="1" dirty="0" err="1"/>
              <a:t>contractual</a:t>
            </a:r>
            <a:r>
              <a:rPr lang="it-IT" sz="2800" b="1" i="1" dirty="0"/>
              <a:t> </a:t>
            </a:r>
            <a:r>
              <a:rPr lang="it-IT" sz="2800" b="1" i="1" dirty="0" err="1"/>
              <a:t>obligations</a:t>
            </a:r>
            <a:r>
              <a:rPr lang="it-IT" sz="2800" b="1" i="1" dirty="0"/>
              <a:t> (Rome I).</a:t>
            </a:r>
          </a:p>
          <a:p>
            <a:pPr marL="0" indent="0" algn="just">
              <a:buNone/>
            </a:pPr>
            <a:r>
              <a:rPr lang="it-IT" sz="2800" b="1" dirty="0" err="1"/>
              <a:t>This</a:t>
            </a:r>
            <a:r>
              <a:rPr lang="it-IT" sz="2800" b="1" dirty="0"/>
              <a:t> </a:t>
            </a:r>
            <a:r>
              <a:rPr lang="it-IT" sz="2800" b="1" dirty="0" err="1"/>
              <a:t>Regulation</a:t>
            </a:r>
            <a:r>
              <a:rPr lang="it-IT" sz="2800" b="1" dirty="0"/>
              <a:t> </a:t>
            </a:r>
            <a:r>
              <a:rPr lang="it-IT" sz="2800" b="1" dirty="0" err="1"/>
              <a:t>replaces</a:t>
            </a:r>
            <a:r>
              <a:rPr lang="it-IT" sz="2800" b="1" dirty="0"/>
              <a:t> the Rome Convention </a:t>
            </a:r>
            <a:r>
              <a:rPr lang="it-IT" sz="2800" b="1" dirty="0" err="1"/>
              <a:t>that</a:t>
            </a:r>
            <a:r>
              <a:rPr lang="it-IT" sz="2800" b="1" dirty="0"/>
              <a:t> </a:t>
            </a:r>
            <a:r>
              <a:rPr lang="it-IT" sz="2800" b="1" dirty="0" err="1"/>
              <a:t>established</a:t>
            </a:r>
            <a:r>
              <a:rPr lang="it-IT" sz="2800" b="1" dirty="0"/>
              <a:t> </a:t>
            </a:r>
            <a:r>
              <a:rPr lang="it-IT" sz="2800" b="1" dirty="0" err="1"/>
              <a:t>uniform</a:t>
            </a:r>
            <a:r>
              <a:rPr lang="it-IT" sz="2800" b="1" dirty="0"/>
              <a:t> </a:t>
            </a:r>
            <a:r>
              <a:rPr lang="it-IT" sz="2800" b="1" dirty="0" err="1"/>
              <a:t>rules</a:t>
            </a:r>
            <a:r>
              <a:rPr lang="it-IT" sz="2800" b="1" dirty="0"/>
              <a:t> for </a:t>
            </a:r>
            <a:r>
              <a:rPr lang="it-IT" sz="2800" b="1" dirty="0" err="1"/>
              <a:t>determining</a:t>
            </a:r>
            <a:r>
              <a:rPr lang="it-IT" sz="2800" b="1" dirty="0"/>
              <a:t> the law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contractual</a:t>
            </a:r>
            <a:r>
              <a:rPr lang="it-IT" sz="2800" b="1" dirty="0"/>
              <a:t> </a:t>
            </a:r>
            <a:r>
              <a:rPr lang="it-IT" sz="2800" b="1" dirty="0" err="1"/>
              <a:t>obligations</a:t>
            </a:r>
            <a:r>
              <a:rPr lang="it-IT" sz="2800" b="1" dirty="0"/>
              <a:t> in the </a:t>
            </a:r>
            <a:r>
              <a:rPr lang="it-IT" sz="2800" b="1" dirty="0" err="1"/>
              <a:t>European</a:t>
            </a:r>
            <a:r>
              <a:rPr lang="it-IT" sz="2800" b="1" dirty="0"/>
              <a:t> Union (EU).</a:t>
            </a:r>
          </a:p>
          <a:p>
            <a:pPr marL="0" indent="0" algn="just">
              <a:buNone/>
            </a:pPr>
            <a:endParaRPr lang="it-IT" sz="2800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444527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The Vienna Convention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765810"/>
            <a:ext cx="8332790" cy="4863592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/>
              <a:t> </a:t>
            </a:r>
            <a:endParaRPr lang="it-IT" sz="2800" i="1" u="sng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  <p:sp>
        <p:nvSpPr>
          <p:cNvPr id="5" name="Rettangolo 4"/>
          <p:cNvSpPr/>
          <p:nvPr/>
        </p:nvSpPr>
        <p:spPr>
          <a:xfrm>
            <a:off x="356237" y="1868456"/>
            <a:ext cx="84982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The CISG </a:t>
            </a:r>
            <a:r>
              <a:rPr lang="it-IT" sz="2400" dirty="0" err="1"/>
              <a:t>lays</a:t>
            </a:r>
            <a:r>
              <a:rPr lang="it-IT" sz="2400" dirty="0"/>
              <a:t> down </a:t>
            </a:r>
            <a:r>
              <a:rPr lang="it-IT" sz="2400" dirty="0" err="1"/>
              <a:t>rules</a:t>
            </a:r>
            <a:r>
              <a:rPr lang="it-IT" sz="2400" dirty="0"/>
              <a:t> </a:t>
            </a:r>
            <a:r>
              <a:rPr lang="it-IT" sz="2400" dirty="0" err="1"/>
              <a:t>about</a:t>
            </a:r>
            <a:r>
              <a:rPr lang="it-IT" sz="2400" dirty="0"/>
              <a:t>:</a:t>
            </a:r>
          </a:p>
          <a:p>
            <a:pPr algn="just"/>
            <a:r>
              <a:rPr lang="it-IT" sz="2400" b="1" dirty="0"/>
              <a:t>Sale of </a:t>
            </a:r>
            <a:r>
              <a:rPr lang="it-IT" sz="2400" b="1" dirty="0" err="1"/>
              <a:t>Goods</a:t>
            </a:r>
            <a:r>
              <a:rPr lang="it-IT" sz="2400" b="1" dirty="0"/>
              <a:t> (</a:t>
            </a:r>
            <a:r>
              <a:rPr lang="it-IT" sz="2400" b="1" dirty="0" err="1"/>
              <a:t>Articles</a:t>
            </a:r>
            <a:r>
              <a:rPr lang="it-IT" sz="2400" b="1" dirty="0"/>
              <a:t> 25–88)</a:t>
            </a:r>
          </a:p>
          <a:p>
            <a:pPr marL="800100" lvl="1" indent="-342900" algn="just">
              <a:buFont typeface="Wingdings" charset="2"/>
              <a:buChar char="ü"/>
            </a:pPr>
            <a:r>
              <a:rPr lang="it-IT" sz="2400" dirty="0" err="1"/>
              <a:t>Obligations</a:t>
            </a:r>
            <a:r>
              <a:rPr lang="it-IT" sz="2400" dirty="0"/>
              <a:t> of the seller, </a:t>
            </a:r>
            <a:r>
              <a:rPr lang="it-IT" sz="2400" dirty="0" err="1"/>
              <a:t>obligations</a:t>
            </a:r>
            <a:r>
              <a:rPr lang="it-IT" sz="2400" dirty="0"/>
              <a:t> of the buyer, </a:t>
            </a:r>
            <a:r>
              <a:rPr lang="it-IT" sz="2400" dirty="0" err="1"/>
              <a:t>passing</a:t>
            </a:r>
            <a:r>
              <a:rPr lang="it-IT" sz="2400" dirty="0"/>
              <a:t> of </a:t>
            </a:r>
            <a:r>
              <a:rPr lang="it-IT" sz="2400" dirty="0" err="1"/>
              <a:t>risk</a:t>
            </a:r>
            <a:r>
              <a:rPr lang="it-IT" sz="2400" dirty="0"/>
              <a:t>, </a:t>
            </a:r>
            <a:r>
              <a:rPr lang="it-IT" sz="2400" dirty="0" err="1"/>
              <a:t>obligations</a:t>
            </a:r>
            <a:r>
              <a:rPr lang="it-IT" sz="2400" dirty="0"/>
              <a:t> common to </a:t>
            </a:r>
            <a:r>
              <a:rPr lang="it-IT" sz="2400" dirty="0" err="1"/>
              <a:t>both</a:t>
            </a:r>
            <a:r>
              <a:rPr lang="it-IT" sz="2400" dirty="0"/>
              <a:t> buyer and seller.</a:t>
            </a:r>
          </a:p>
          <a:p>
            <a:pPr marL="800100" lvl="1" indent="-342900" algn="just">
              <a:buFont typeface="Wingdings" charset="2"/>
              <a:buChar char="ü"/>
            </a:pPr>
            <a:r>
              <a:rPr lang="it-IT" sz="2400" dirty="0" err="1"/>
              <a:t>Remedies</a:t>
            </a:r>
            <a:r>
              <a:rPr lang="it-IT" sz="2400" dirty="0"/>
              <a:t> of the buyer and seller </a:t>
            </a:r>
            <a:r>
              <a:rPr lang="it-IT" sz="2400" dirty="0" err="1"/>
              <a:t>depend</a:t>
            </a:r>
            <a:r>
              <a:rPr lang="it-IT" sz="2400" dirty="0"/>
              <a:t> </a:t>
            </a:r>
            <a:r>
              <a:rPr lang="it-IT" sz="2400" dirty="0" err="1"/>
              <a:t>upon</a:t>
            </a:r>
            <a:r>
              <a:rPr lang="it-IT" sz="2400" dirty="0"/>
              <a:t> the </a:t>
            </a:r>
            <a:r>
              <a:rPr lang="it-IT" sz="2400" dirty="0" err="1"/>
              <a:t>character</a:t>
            </a:r>
            <a:r>
              <a:rPr lang="it-IT" sz="2400" dirty="0"/>
              <a:t> of a </a:t>
            </a:r>
            <a:r>
              <a:rPr lang="it-IT" sz="2400" dirty="0" err="1"/>
              <a:t>breach</a:t>
            </a:r>
            <a:r>
              <a:rPr lang="it-IT" sz="2400" dirty="0"/>
              <a:t> of the </a:t>
            </a:r>
            <a:r>
              <a:rPr lang="it-IT" sz="2400" dirty="0" err="1"/>
              <a:t>contract</a:t>
            </a:r>
            <a:r>
              <a:rPr lang="it-IT" sz="2400" dirty="0"/>
              <a:t>. </a:t>
            </a:r>
          </a:p>
          <a:p>
            <a:pPr marL="1257300" lvl="2" indent="-342900" algn="just">
              <a:buFont typeface="Wingdings" charset="2"/>
              <a:buChar char="ü"/>
            </a:pPr>
            <a:r>
              <a:rPr lang="it-IT" sz="2400" dirty="0" err="1"/>
              <a:t>If</a:t>
            </a:r>
            <a:r>
              <a:rPr lang="it-IT" sz="2400" dirty="0"/>
              <a:t> the </a:t>
            </a:r>
            <a:r>
              <a:rPr lang="it-IT" sz="2400" dirty="0" err="1"/>
              <a:t>breach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fundamental</a:t>
            </a:r>
            <a:r>
              <a:rPr lang="it-IT" sz="2400" dirty="0"/>
              <a:t>, </a:t>
            </a:r>
            <a:r>
              <a:rPr lang="it-IT" sz="2400" dirty="0" err="1"/>
              <a:t>then</a:t>
            </a:r>
            <a:r>
              <a:rPr lang="it-IT" sz="2400" dirty="0"/>
              <a:t> the </a:t>
            </a:r>
            <a:r>
              <a:rPr lang="it-IT" sz="2400" dirty="0" err="1"/>
              <a:t>contract</a:t>
            </a:r>
            <a:r>
              <a:rPr lang="it-IT" sz="2400" dirty="0"/>
              <a:t> </a:t>
            </a:r>
            <a:r>
              <a:rPr lang="it-IT" sz="2400" dirty="0" err="1"/>
              <a:t>may</a:t>
            </a:r>
            <a:r>
              <a:rPr lang="it-IT" sz="2400" dirty="0"/>
              <a:t> be </a:t>
            </a:r>
            <a:r>
              <a:rPr lang="it-IT" sz="2400" dirty="0" err="1"/>
              <a:t>avoided</a:t>
            </a:r>
            <a:r>
              <a:rPr lang="it-IT" sz="2400" dirty="0"/>
              <a:t> and the </a:t>
            </a:r>
            <a:r>
              <a:rPr lang="it-IT" sz="2400" dirty="0" err="1"/>
              <a:t>aggrieved</a:t>
            </a:r>
            <a:r>
              <a:rPr lang="it-IT" sz="2400" dirty="0"/>
              <a:t> party </a:t>
            </a:r>
            <a:r>
              <a:rPr lang="it-IT" sz="2400" dirty="0" err="1"/>
              <a:t>may</a:t>
            </a:r>
            <a:r>
              <a:rPr lang="it-IT" sz="2400" dirty="0"/>
              <a:t> </a:t>
            </a:r>
            <a:r>
              <a:rPr lang="it-IT" sz="2400" dirty="0" err="1"/>
              <a:t>claim</a:t>
            </a:r>
            <a:r>
              <a:rPr lang="it-IT" sz="2400" dirty="0"/>
              <a:t> </a:t>
            </a:r>
            <a:r>
              <a:rPr lang="it-IT" sz="2400" dirty="0" err="1"/>
              <a:t>damages</a:t>
            </a:r>
            <a:r>
              <a:rPr lang="it-IT" sz="2400" dirty="0"/>
              <a:t> </a:t>
            </a:r>
          </a:p>
          <a:p>
            <a:pPr marL="1257300" lvl="2" indent="-342900" algn="just">
              <a:buFont typeface="Wingdings" charset="2"/>
              <a:buChar char="ü"/>
            </a:pPr>
            <a:r>
              <a:rPr lang="it-IT" sz="2400" dirty="0" err="1"/>
              <a:t>If</a:t>
            </a:r>
            <a:r>
              <a:rPr lang="it-IT" sz="2400" dirty="0"/>
              <a:t> the </a:t>
            </a:r>
            <a:r>
              <a:rPr lang="it-IT" sz="2400" dirty="0" err="1"/>
              <a:t>breach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fundamental</a:t>
            </a:r>
            <a:r>
              <a:rPr lang="it-IT" sz="2400" dirty="0"/>
              <a:t>, </a:t>
            </a:r>
            <a:r>
              <a:rPr lang="it-IT" sz="2400" dirty="0" err="1"/>
              <a:t>then</a:t>
            </a:r>
            <a:r>
              <a:rPr lang="it-IT" sz="2400" dirty="0"/>
              <a:t> the </a:t>
            </a:r>
            <a:r>
              <a:rPr lang="it-IT" sz="2400" dirty="0" err="1"/>
              <a:t>contract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avoided</a:t>
            </a:r>
            <a:r>
              <a:rPr lang="it-IT" sz="2400" dirty="0"/>
              <a:t> and </a:t>
            </a:r>
            <a:r>
              <a:rPr lang="it-IT" sz="2400" dirty="0" err="1"/>
              <a:t>remedies</a:t>
            </a:r>
            <a:r>
              <a:rPr lang="it-IT" sz="2400" dirty="0"/>
              <a:t> </a:t>
            </a:r>
            <a:r>
              <a:rPr lang="it-IT" sz="2400" dirty="0" err="1"/>
              <a:t>may</a:t>
            </a:r>
            <a:r>
              <a:rPr lang="it-IT" sz="2400" dirty="0"/>
              <a:t> be </a:t>
            </a:r>
            <a:r>
              <a:rPr lang="it-IT" sz="2400" dirty="0" err="1"/>
              <a:t>sought</a:t>
            </a:r>
            <a:r>
              <a:rPr lang="it-IT" sz="2400" dirty="0"/>
              <a:t> </a:t>
            </a:r>
            <a:r>
              <a:rPr lang="it-IT" sz="2400" dirty="0" err="1"/>
              <a:t>including</a:t>
            </a:r>
            <a:r>
              <a:rPr lang="it-IT" sz="2400" dirty="0"/>
              <a:t> </a:t>
            </a:r>
            <a:r>
              <a:rPr lang="it-IT" sz="2400" dirty="0" err="1"/>
              <a:t>claiming</a:t>
            </a:r>
            <a:r>
              <a:rPr lang="it-IT" sz="2400" dirty="0"/>
              <a:t> </a:t>
            </a:r>
            <a:r>
              <a:rPr lang="it-IT" sz="2400" dirty="0" err="1"/>
              <a:t>damages</a:t>
            </a:r>
            <a:r>
              <a:rPr lang="it-IT" sz="2400" dirty="0"/>
              <a:t>, </a:t>
            </a:r>
            <a:r>
              <a:rPr lang="it-IT" sz="2400" dirty="0" err="1"/>
              <a:t>specific</a:t>
            </a:r>
            <a:r>
              <a:rPr lang="it-IT" sz="2400" dirty="0"/>
              <a:t> performance, and </a:t>
            </a:r>
            <a:r>
              <a:rPr lang="it-IT" sz="2400" dirty="0" err="1"/>
              <a:t>adjustment</a:t>
            </a:r>
            <a:r>
              <a:rPr lang="it-IT" sz="2400" dirty="0"/>
              <a:t> of </a:t>
            </a:r>
            <a:r>
              <a:rPr lang="it-IT" sz="2400" dirty="0" err="1"/>
              <a:t>price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1752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b="1" dirty="0" err="1"/>
              <a:t>It</a:t>
            </a:r>
            <a:r>
              <a:rPr lang="it-IT" sz="2800" b="1" dirty="0"/>
              <a:t> </a:t>
            </a:r>
            <a:r>
              <a:rPr lang="it-IT" sz="2800" b="1" dirty="0" err="1"/>
              <a:t>is</a:t>
            </a:r>
            <a:r>
              <a:rPr lang="it-IT" sz="2800" b="1" dirty="0"/>
              <a:t> </a:t>
            </a:r>
            <a:r>
              <a:rPr lang="it-IT" sz="2800" b="1" dirty="0" err="1"/>
              <a:t>based</a:t>
            </a:r>
            <a:r>
              <a:rPr lang="it-IT" sz="2800" b="1" dirty="0"/>
              <a:t> </a:t>
            </a:r>
            <a:r>
              <a:rPr lang="it-IT" sz="2800" b="1" dirty="0" err="1"/>
              <a:t>upon</a:t>
            </a:r>
            <a:r>
              <a:rPr lang="it-IT" sz="2800" b="1" dirty="0"/>
              <a:t> and </a:t>
            </a:r>
            <a:r>
              <a:rPr lang="it-IT" sz="2800" b="1" dirty="0" err="1"/>
              <a:t>replaces</a:t>
            </a:r>
            <a:r>
              <a:rPr lang="it-IT" sz="2800" b="1" dirty="0"/>
              <a:t> the </a:t>
            </a:r>
            <a:r>
              <a:rPr lang="it-IT" sz="2800" b="1" i="1" u="sng" dirty="0"/>
              <a:t>Rome Convention </a:t>
            </a:r>
            <a:r>
              <a:rPr lang="it-IT" sz="2800" b="1" dirty="0"/>
              <a:t>on the Law </a:t>
            </a:r>
            <a:r>
              <a:rPr lang="it-IT" sz="2800" b="1" dirty="0" err="1"/>
              <a:t>Applicable</a:t>
            </a:r>
            <a:r>
              <a:rPr lang="it-IT" sz="2800" b="1" dirty="0"/>
              <a:t> to </a:t>
            </a:r>
            <a:r>
              <a:rPr lang="it-IT" sz="2800" b="1" dirty="0" err="1"/>
              <a:t>Contractual</a:t>
            </a:r>
            <a:r>
              <a:rPr lang="it-IT" sz="2800" b="1" dirty="0"/>
              <a:t> </a:t>
            </a:r>
            <a:r>
              <a:rPr lang="it-IT" sz="2800" b="1" dirty="0" err="1"/>
              <a:t>Obligations</a:t>
            </a:r>
            <a:r>
              <a:rPr lang="it-IT" sz="2800" b="1" dirty="0"/>
              <a:t> 1980. </a:t>
            </a:r>
          </a:p>
          <a:p>
            <a:pPr marL="0" indent="0" algn="just">
              <a:buNone/>
            </a:pPr>
            <a:r>
              <a:rPr lang="it-IT" sz="2800" b="1" dirty="0"/>
              <a:t>The Rome I </a:t>
            </a:r>
            <a:r>
              <a:rPr lang="it-IT" sz="2800" b="1" dirty="0" err="1"/>
              <a:t>Regulation</a:t>
            </a:r>
            <a:r>
              <a:rPr lang="it-IT" sz="2800" b="1" dirty="0"/>
              <a:t> can be </a:t>
            </a:r>
            <a:r>
              <a:rPr lang="it-IT" sz="2800" b="1" dirty="0" err="1"/>
              <a:t>distinguished</a:t>
            </a:r>
            <a:r>
              <a:rPr lang="it-IT" sz="2800" b="1" dirty="0"/>
              <a:t> from the </a:t>
            </a:r>
            <a:r>
              <a:rPr lang="it-IT" sz="2800" b="1" i="1" dirty="0" err="1"/>
              <a:t>Brussels</a:t>
            </a:r>
            <a:r>
              <a:rPr lang="it-IT" sz="2800" b="1" i="1" dirty="0"/>
              <a:t> Regime </a:t>
            </a:r>
            <a:r>
              <a:rPr lang="it-IT" sz="2800" b="1" dirty="0" err="1"/>
              <a:t>which</a:t>
            </a:r>
            <a:r>
              <a:rPr lang="it-IT" sz="2800" b="1" dirty="0"/>
              <a:t> </a:t>
            </a:r>
            <a:r>
              <a:rPr lang="it-IT" sz="2800" b="1" dirty="0" err="1"/>
              <a:t>determines</a:t>
            </a:r>
            <a:r>
              <a:rPr lang="it-IT" sz="2800" b="1" dirty="0"/>
              <a:t> </a:t>
            </a:r>
            <a:r>
              <a:rPr lang="it-IT" sz="2800" b="1" dirty="0" err="1"/>
              <a:t>which</a:t>
            </a:r>
            <a:r>
              <a:rPr lang="it-IT" sz="2800" b="1" dirty="0"/>
              <a:t> court can </a:t>
            </a:r>
            <a:r>
              <a:rPr lang="it-IT" sz="2800" b="1" dirty="0" err="1"/>
              <a:t>hear</a:t>
            </a:r>
            <a:r>
              <a:rPr lang="it-IT" sz="2800" b="1" dirty="0"/>
              <a:t> a </a:t>
            </a:r>
            <a:r>
              <a:rPr lang="it-IT" sz="2800" b="1" dirty="0" err="1"/>
              <a:t>given</a:t>
            </a:r>
            <a:r>
              <a:rPr lang="it-IT" sz="2800" b="1" dirty="0"/>
              <a:t> dispute, </a:t>
            </a:r>
            <a:r>
              <a:rPr lang="it-IT" sz="2800" b="1" dirty="0" err="1"/>
              <a:t>as</a:t>
            </a:r>
            <a:r>
              <a:rPr lang="it-IT" sz="2800" b="1" dirty="0"/>
              <a:t> </a:t>
            </a:r>
            <a:r>
              <a:rPr lang="it-IT" sz="2800" b="1" dirty="0" err="1"/>
              <a:t>opposed</a:t>
            </a:r>
            <a:r>
              <a:rPr lang="it-IT" sz="2800" b="1" dirty="0"/>
              <a:t> to </a:t>
            </a:r>
            <a:r>
              <a:rPr lang="it-IT" sz="2800" b="1" dirty="0" err="1"/>
              <a:t>which</a:t>
            </a:r>
            <a:r>
              <a:rPr lang="it-IT" sz="2800" b="1" dirty="0"/>
              <a:t> law </a:t>
            </a:r>
            <a:r>
              <a:rPr lang="it-IT" sz="2800" b="1" dirty="0" err="1"/>
              <a:t>it</a:t>
            </a:r>
            <a:r>
              <a:rPr lang="it-IT" sz="2800" b="1" dirty="0"/>
              <a:t> </a:t>
            </a:r>
            <a:r>
              <a:rPr lang="it-IT" sz="2800" b="1" dirty="0" err="1"/>
              <a:t>should</a:t>
            </a:r>
            <a:r>
              <a:rPr lang="it-IT" sz="2800" b="1" dirty="0"/>
              <a:t> </a:t>
            </a:r>
            <a:r>
              <a:rPr lang="it-IT" sz="2800" b="1" dirty="0" err="1"/>
              <a:t>apply</a:t>
            </a:r>
            <a:r>
              <a:rPr lang="it-IT" sz="2800" b="1" dirty="0"/>
              <a:t>.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354693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applies</a:t>
            </a:r>
            <a:r>
              <a:rPr lang="it-IT" sz="2800" dirty="0"/>
              <a:t> to </a:t>
            </a:r>
            <a:r>
              <a:rPr lang="it-IT" sz="2800" dirty="0" err="1"/>
              <a:t>all</a:t>
            </a:r>
            <a:r>
              <a:rPr lang="it-IT" sz="2800" dirty="0"/>
              <a:t> EU </a:t>
            </a:r>
            <a:r>
              <a:rPr lang="it-IT" sz="2800" dirty="0" err="1"/>
              <a:t>member</a:t>
            </a:r>
            <a:r>
              <a:rPr lang="it-IT" sz="2800" dirty="0"/>
              <a:t> </a:t>
            </a:r>
            <a:r>
              <a:rPr lang="it-IT" sz="2800" dirty="0" err="1"/>
              <a:t>states</a:t>
            </a:r>
            <a:r>
              <a:rPr lang="it-IT" sz="2800" dirty="0"/>
              <a:t> </a:t>
            </a:r>
            <a:r>
              <a:rPr lang="it-IT" sz="2800" dirty="0" err="1"/>
              <a:t>except</a:t>
            </a:r>
            <a:r>
              <a:rPr lang="it-IT" sz="2800" dirty="0"/>
              <a:t> </a:t>
            </a:r>
            <a:r>
              <a:rPr lang="it-IT" sz="2800" dirty="0" err="1"/>
              <a:t>Denmark</a:t>
            </a:r>
            <a:r>
              <a:rPr lang="it-IT" sz="2800" dirty="0"/>
              <a:t>, </a:t>
            </a:r>
            <a:r>
              <a:rPr lang="it-IT" sz="2800" dirty="0" err="1"/>
              <a:t>which</a:t>
            </a:r>
            <a:r>
              <a:rPr lang="it-IT" sz="2800" dirty="0"/>
              <a:t> </a:t>
            </a:r>
            <a:r>
              <a:rPr lang="it-IT" sz="2800" dirty="0" err="1"/>
              <a:t>has</a:t>
            </a:r>
            <a:r>
              <a:rPr lang="it-IT" sz="2800" dirty="0"/>
              <a:t> an </a:t>
            </a:r>
            <a:r>
              <a:rPr lang="it-IT" sz="2800" dirty="0" err="1"/>
              <a:t>opt</a:t>
            </a:r>
            <a:r>
              <a:rPr lang="it-IT" sz="2800" dirty="0"/>
              <a:t>-out from </a:t>
            </a:r>
            <a:r>
              <a:rPr lang="it-IT" sz="2800" dirty="0" err="1"/>
              <a:t>implementing</a:t>
            </a:r>
            <a:r>
              <a:rPr lang="it-IT" sz="2800" dirty="0"/>
              <a:t> </a:t>
            </a:r>
            <a:r>
              <a:rPr lang="it-IT" sz="2800" dirty="0" err="1"/>
              <a:t>regulations</a:t>
            </a:r>
            <a:r>
              <a:rPr lang="it-IT" sz="2800" dirty="0"/>
              <a:t> under the area of </a:t>
            </a:r>
            <a:r>
              <a:rPr lang="it-IT" sz="2800" dirty="0" err="1"/>
              <a:t>freedom</a:t>
            </a:r>
            <a:r>
              <a:rPr lang="it-IT" sz="2800" dirty="0"/>
              <a:t>, security and </a:t>
            </a:r>
            <a:r>
              <a:rPr lang="it-IT" sz="2800" dirty="0" err="1"/>
              <a:t>justice</a:t>
            </a:r>
            <a:r>
              <a:rPr lang="it-IT" sz="2800" dirty="0"/>
              <a:t>. </a:t>
            </a:r>
          </a:p>
          <a:p>
            <a:pPr marL="0" indent="0" algn="just">
              <a:buNone/>
            </a:pPr>
            <a:r>
              <a:rPr lang="it-IT" sz="2800" dirty="0" err="1"/>
              <a:t>While</a:t>
            </a:r>
            <a:r>
              <a:rPr lang="it-IT" sz="2800" dirty="0"/>
              <a:t> the </a:t>
            </a:r>
            <a:r>
              <a:rPr lang="it-IT" sz="2800" dirty="0" err="1"/>
              <a:t>United</a:t>
            </a:r>
            <a:r>
              <a:rPr lang="it-IT" sz="2800" dirty="0"/>
              <a:t> Kingdom </a:t>
            </a:r>
            <a:r>
              <a:rPr lang="it-IT" sz="2800" dirty="0" err="1"/>
              <a:t>originally</a:t>
            </a:r>
            <a:r>
              <a:rPr lang="it-IT" sz="2800" dirty="0"/>
              <a:t> </a:t>
            </a:r>
            <a:r>
              <a:rPr lang="it-IT" sz="2800" dirty="0" err="1"/>
              <a:t>opted</a:t>
            </a:r>
            <a:r>
              <a:rPr lang="it-IT" sz="2800" dirty="0"/>
              <a:t>-out of 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they</a:t>
            </a:r>
            <a:r>
              <a:rPr lang="it-IT" sz="2800" dirty="0"/>
              <a:t> </a:t>
            </a:r>
            <a:r>
              <a:rPr lang="it-IT" sz="2800" dirty="0" err="1"/>
              <a:t>subsequently</a:t>
            </a:r>
            <a:r>
              <a:rPr lang="it-IT" sz="2800" dirty="0"/>
              <a:t> </a:t>
            </a:r>
            <a:r>
              <a:rPr lang="it-IT" sz="2800" dirty="0" err="1"/>
              <a:t>decided</a:t>
            </a:r>
            <a:r>
              <a:rPr lang="it-IT" sz="2800" dirty="0"/>
              <a:t> to </a:t>
            </a:r>
            <a:r>
              <a:rPr lang="it-IT" sz="2800" dirty="0" err="1"/>
              <a:t>opt</a:t>
            </a:r>
            <a:r>
              <a:rPr lang="it-IT" sz="2800" dirty="0"/>
              <a:t>-in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238574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Rome I: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appling</a:t>
            </a:r>
            <a:r>
              <a:rPr lang="it-IT" dirty="0"/>
              <a:t> the </a:t>
            </a:r>
            <a:r>
              <a:rPr lang="it-IT" dirty="0" err="1"/>
              <a:t>regulation</a:t>
            </a:r>
            <a:endParaRPr lang="it-IT" dirty="0"/>
          </a:p>
        </p:txBody>
      </p:sp>
      <p:pic>
        <p:nvPicPr>
          <p:cNvPr id="5" name="Segnaposto contenuto 4" descr="Rome_I_Regulation.svg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186" r="-8969"/>
          <a:stretch/>
        </p:blipFill>
        <p:spPr>
          <a:xfrm>
            <a:off x="900112" y="1703851"/>
            <a:ext cx="7954327" cy="4361987"/>
          </a:xfr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474239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I: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The </a:t>
            </a:r>
            <a:r>
              <a:rPr lang="it-IT" sz="2800" dirty="0" err="1"/>
              <a:t>regulation</a:t>
            </a:r>
            <a:r>
              <a:rPr lang="it-IT" sz="2800" dirty="0"/>
              <a:t> sets out </a:t>
            </a:r>
            <a:r>
              <a:rPr lang="it-IT" sz="2800" dirty="0" err="1"/>
              <a:t>which</a:t>
            </a:r>
            <a:r>
              <a:rPr lang="it-IT" sz="2800" dirty="0"/>
              <a:t> law be </a:t>
            </a:r>
            <a:r>
              <a:rPr lang="it-IT" sz="2800" dirty="0" err="1"/>
              <a:t>used</a:t>
            </a:r>
            <a:r>
              <a:rPr lang="it-IT" sz="2800" dirty="0"/>
              <a:t> to </a:t>
            </a:r>
            <a:r>
              <a:rPr lang="it-IT" sz="2800" dirty="0" err="1"/>
              <a:t>interpret</a:t>
            </a:r>
            <a:r>
              <a:rPr lang="it-IT" sz="2800" dirty="0"/>
              <a:t> </a:t>
            </a:r>
            <a:r>
              <a:rPr lang="it-IT" sz="2800" dirty="0" err="1"/>
              <a:t>contracts</a:t>
            </a:r>
            <a:r>
              <a:rPr lang="it-IT" sz="2800" dirty="0"/>
              <a:t> with an </a:t>
            </a:r>
            <a:r>
              <a:rPr lang="it-IT" sz="2800" dirty="0" err="1"/>
              <a:t>international</a:t>
            </a:r>
            <a:r>
              <a:rPr lang="it-IT" sz="2800" dirty="0"/>
              <a:t> </a:t>
            </a:r>
            <a:r>
              <a:rPr lang="it-IT" sz="2800" dirty="0" err="1"/>
              <a:t>element</a:t>
            </a:r>
            <a:r>
              <a:rPr lang="it-IT" sz="2800" dirty="0"/>
              <a:t> (i.e. </a:t>
            </a:r>
            <a:r>
              <a:rPr lang="it-IT" sz="2800" dirty="0" err="1"/>
              <a:t>contracts</a:t>
            </a:r>
            <a:r>
              <a:rPr lang="it-IT" sz="2800" dirty="0"/>
              <a:t> </a:t>
            </a:r>
            <a:r>
              <a:rPr lang="it-IT" sz="2800" dirty="0" err="1"/>
              <a:t>agreed</a:t>
            </a:r>
            <a:r>
              <a:rPr lang="it-IT" sz="2800" dirty="0"/>
              <a:t> by parties in </a:t>
            </a:r>
            <a:r>
              <a:rPr lang="it-IT" sz="2800" dirty="0" err="1"/>
              <a:t>different</a:t>
            </a:r>
            <a:r>
              <a:rPr lang="it-IT" sz="2800" dirty="0"/>
              <a:t> </a:t>
            </a:r>
            <a:r>
              <a:rPr lang="it-IT" sz="2800" dirty="0" err="1"/>
              <a:t>countries</a:t>
            </a:r>
            <a:r>
              <a:rPr lang="it-IT" sz="2800" dirty="0"/>
              <a:t>). </a:t>
            </a:r>
          </a:p>
          <a:p>
            <a:pPr marL="0" indent="0" algn="just">
              <a:buNone/>
            </a:pPr>
            <a:r>
              <a:rPr lang="it-IT" sz="2800" dirty="0"/>
              <a:t>Under </a:t>
            </a:r>
            <a:r>
              <a:rPr lang="it-IT" sz="2800" dirty="0" err="1"/>
              <a:t>its</a:t>
            </a:r>
            <a:r>
              <a:rPr lang="it-IT" sz="2800" dirty="0"/>
              <a:t> </a:t>
            </a:r>
            <a:r>
              <a:rPr lang="it-IT" sz="2800" dirty="0" err="1"/>
              <a:t>Articles</a:t>
            </a:r>
            <a:r>
              <a:rPr lang="it-IT" sz="2800" dirty="0"/>
              <a:t> 28 and 29, 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came</a:t>
            </a:r>
            <a:r>
              <a:rPr lang="it-IT" sz="2800" dirty="0"/>
              <a:t> </a:t>
            </a:r>
            <a:r>
              <a:rPr lang="it-IT" sz="2800" dirty="0" err="1"/>
              <a:t>into</a:t>
            </a:r>
            <a:r>
              <a:rPr lang="it-IT" sz="2800" dirty="0"/>
              <a:t> force on 17 </a:t>
            </a:r>
            <a:r>
              <a:rPr lang="it-IT" sz="2800" dirty="0" err="1"/>
              <a:t>December</a:t>
            </a:r>
            <a:r>
              <a:rPr lang="it-IT" sz="2800" dirty="0"/>
              <a:t> 2009 and </a:t>
            </a:r>
            <a:r>
              <a:rPr lang="it-IT" sz="2800" dirty="0" err="1"/>
              <a:t>applies</a:t>
            </a:r>
            <a:r>
              <a:rPr lang="it-IT" sz="2800" dirty="0"/>
              <a:t> to </a:t>
            </a:r>
            <a:r>
              <a:rPr lang="it-IT" sz="2800" dirty="0" err="1"/>
              <a:t>contracts</a:t>
            </a:r>
            <a:r>
              <a:rPr lang="it-IT" sz="2800" dirty="0"/>
              <a:t> </a:t>
            </a:r>
            <a:r>
              <a:rPr lang="it-IT" sz="2800" dirty="0" err="1"/>
              <a:t>concluded</a:t>
            </a:r>
            <a:r>
              <a:rPr lang="it-IT" sz="2800" dirty="0"/>
              <a:t> </a:t>
            </a:r>
            <a:r>
              <a:rPr lang="it-IT" sz="2800" dirty="0" err="1"/>
              <a:t>after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date (</a:t>
            </a:r>
            <a:r>
              <a:rPr lang="it-IT" sz="2800" dirty="0" err="1"/>
              <a:t>beginning</a:t>
            </a:r>
            <a:r>
              <a:rPr lang="it-IT" sz="2800" dirty="0"/>
              <a:t> 18 </a:t>
            </a:r>
            <a:r>
              <a:rPr lang="it-IT" sz="2800" dirty="0" err="1"/>
              <a:t>December</a:t>
            </a:r>
            <a:r>
              <a:rPr lang="it-IT" sz="2800" dirty="0"/>
              <a:t> 2009).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123880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I: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The </a:t>
            </a:r>
            <a:r>
              <a:rPr lang="it-IT" sz="2800" dirty="0" err="1"/>
              <a:t>regulation</a:t>
            </a:r>
            <a:r>
              <a:rPr lang="it-IT" sz="2800" dirty="0"/>
              <a:t> sets out </a:t>
            </a:r>
            <a:r>
              <a:rPr lang="it-IT" sz="2800" dirty="0" err="1"/>
              <a:t>which</a:t>
            </a:r>
            <a:r>
              <a:rPr lang="it-IT" sz="2800" dirty="0"/>
              <a:t> law be </a:t>
            </a:r>
            <a:r>
              <a:rPr lang="it-IT" sz="2800" dirty="0" err="1"/>
              <a:t>used</a:t>
            </a:r>
            <a:r>
              <a:rPr lang="it-IT" sz="2800" dirty="0"/>
              <a:t> to </a:t>
            </a:r>
            <a:r>
              <a:rPr lang="it-IT" sz="2800" dirty="0" err="1"/>
              <a:t>interpret</a:t>
            </a:r>
            <a:r>
              <a:rPr lang="it-IT" sz="2800" dirty="0"/>
              <a:t> </a:t>
            </a:r>
            <a:r>
              <a:rPr lang="it-IT" sz="2800" dirty="0" err="1"/>
              <a:t>contracts</a:t>
            </a:r>
            <a:r>
              <a:rPr lang="it-IT" sz="2800" dirty="0"/>
              <a:t> with an </a:t>
            </a:r>
            <a:r>
              <a:rPr lang="it-IT" sz="2800" dirty="0" err="1"/>
              <a:t>international</a:t>
            </a:r>
            <a:r>
              <a:rPr lang="it-IT" sz="2800" dirty="0"/>
              <a:t> </a:t>
            </a:r>
            <a:r>
              <a:rPr lang="it-IT" sz="2800" dirty="0" err="1"/>
              <a:t>element</a:t>
            </a:r>
            <a:r>
              <a:rPr lang="it-IT" sz="2800" dirty="0"/>
              <a:t> (i.e. </a:t>
            </a:r>
            <a:r>
              <a:rPr lang="it-IT" sz="2800" dirty="0" err="1"/>
              <a:t>contracts</a:t>
            </a:r>
            <a:r>
              <a:rPr lang="it-IT" sz="2800" dirty="0"/>
              <a:t> </a:t>
            </a:r>
            <a:r>
              <a:rPr lang="it-IT" sz="2800" dirty="0" err="1"/>
              <a:t>agreed</a:t>
            </a:r>
            <a:r>
              <a:rPr lang="it-IT" sz="2800" dirty="0"/>
              <a:t> by parties in </a:t>
            </a:r>
            <a:r>
              <a:rPr lang="it-IT" sz="2800" dirty="0" err="1"/>
              <a:t>different</a:t>
            </a:r>
            <a:r>
              <a:rPr lang="it-IT" sz="2800" dirty="0"/>
              <a:t> </a:t>
            </a:r>
            <a:r>
              <a:rPr lang="it-IT" sz="2800" dirty="0" err="1"/>
              <a:t>countries</a:t>
            </a:r>
            <a:r>
              <a:rPr lang="it-IT" sz="2800" dirty="0"/>
              <a:t>). </a:t>
            </a:r>
          </a:p>
          <a:p>
            <a:pPr marL="0" indent="0" algn="just">
              <a:buNone/>
            </a:pPr>
            <a:r>
              <a:rPr lang="it-IT" sz="2800" dirty="0"/>
              <a:t>Under </a:t>
            </a:r>
            <a:r>
              <a:rPr lang="it-IT" sz="2800" dirty="0" err="1"/>
              <a:t>its</a:t>
            </a:r>
            <a:r>
              <a:rPr lang="it-IT" sz="2800" dirty="0"/>
              <a:t> </a:t>
            </a:r>
            <a:r>
              <a:rPr lang="it-IT" sz="2800" dirty="0" err="1"/>
              <a:t>Articles</a:t>
            </a:r>
            <a:r>
              <a:rPr lang="it-IT" sz="2800" dirty="0"/>
              <a:t> 28 and 29, the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came</a:t>
            </a:r>
            <a:r>
              <a:rPr lang="it-IT" sz="2800" dirty="0"/>
              <a:t> </a:t>
            </a:r>
            <a:r>
              <a:rPr lang="it-IT" sz="2800" dirty="0" err="1"/>
              <a:t>into</a:t>
            </a:r>
            <a:r>
              <a:rPr lang="it-IT" sz="2800" dirty="0"/>
              <a:t> force on 17 </a:t>
            </a:r>
            <a:r>
              <a:rPr lang="it-IT" sz="2800" dirty="0" err="1"/>
              <a:t>December</a:t>
            </a:r>
            <a:r>
              <a:rPr lang="it-IT" sz="2800" dirty="0"/>
              <a:t> 2009 and </a:t>
            </a:r>
            <a:r>
              <a:rPr lang="it-IT" sz="2800" dirty="0" err="1"/>
              <a:t>applies</a:t>
            </a:r>
            <a:r>
              <a:rPr lang="it-IT" sz="2800" dirty="0"/>
              <a:t> to </a:t>
            </a:r>
            <a:r>
              <a:rPr lang="it-IT" sz="2800" dirty="0" err="1"/>
              <a:t>contracts</a:t>
            </a:r>
            <a:r>
              <a:rPr lang="it-IT" sz="2800" dirty="0"/>
              <a:t> </a:t>
            </a:r>
            <a:r>
              <a:rPr lang="it-IT" sz="2800" dirty="0" err="1"/>
              <a:t>concluded</a:t>
            </a:r>
            <a:r>
              <a:rPr lang="it-IT" sz="2800" dirty="0"/>
              <a:t> </a:t>
            </a:r>
            <a:r>
              <a:rPr lang="it-IT" sz="2800" dirty="0" err="1"/>
              <a:t>after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date (</a:t>
            </a:r>
            <a:r>
              <a:rPr lang="it-IT" sz="2800" dirty="0" err="1"/>
              <a:t>beginning</a:t>
            </a:r>
            <a:r>
              <a:rPr lang="it-IT" sz="2800" dirty="0"/>
              <a:t> 18 </a:t>
            </a:r>
            <a:r>
              <a:rPr lang="it-IT" sz="2800" dirty="0" err="1"/>
              <a:t>December</a:t>
            </a:r>
            <a:r>
              <a:rPr lang="it-IT" sz="2800" dirty="0"/>
              <a:t> 2009).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4227241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6236" y="244158"/>
            <a:ext cx="8498204" cy="1339850"/>
          </a:xfrm>
        </p:spPr>
        <p:txBody>
          <a:bodyPr>
            <a:normAutofit/>
          </a:bodyPr>
          <a:lstStyle/>
          <a:p>
            <a:r>
              <a:rPr lang="it-IT" dirty="0"/>
              <a:t>ROME 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6237" y="1874236"/>
            <a:ext cx="8332790" cy="4497355"/>
          </a:xfrm>
          <a:solidFill>
            <a:srgbClr val="FFFFFF"/>
          </a:solidFill>
        </p:spPr>
        <p:txBody>
          <a:bodyPr>
            <a:noAutofit/>
          </a:bodyPr>
          <a:lstStyle/>
          <a:p>
            <a:pPr algn="just"/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applies</a:t>
            </a:r>
            <a:r>
              <a:rPr lang="it-IT" sz="2800" dirty="0"/>
              <a:t> to </a:t>
            </a:r>
            <a:r>
              <a:rPr lang="it-IT" sz="2800" i="1" dirty="0" err="1"/>
              <a:t>contractual</a:t>
            </a:r>
            <a:r>
              <a:rPr lang="it-IT" sz="2800" i="1" dirty="0"/>
              <a:t> </a:t>
            </a:r>
            <a:r>
              <a:rPr lang="it-IT" sz="2800" i="1" dirty="0" err="1"/>
              <a:t>obligations</a:t>
            </a:r>
            <a:r>
              <a:rPr lang="it-IT" sz="2800" i="1" dirty="0"/>
              <a:t> </a:t>
            </a:r>
            <a:r>
              <a:rPr lang="it-IT" sz="2800" dirty="0"/>
              <a:t>in </a:t>
            </a:r>
            <a:r>
              <a:rPr lang="it-IT" sz="2800" dirty="0" err="1"/>
              <a:t>civil</a:t>
            </a:r>
            <a:r>
              <a:rPr lang="it-IT" sz="2800" dirty="0"/>
              <a:t> and commercial </a:t>
            </a:r>
            <a:r>
              <a:rPr lang="it-IT" sz="2800" dirty="0" err="1"/>
              <a:t>matters</a:t>
            </a:r>
            <a:r>
              <a:rPr lang="it-IT" sz="2800" dirty="0"/>
              <a:t> in the </a:t>
            </a:r>
            <a:r>
              <a:rPr lang="it-IT" sz="2800" dirty="0" err="1"/>
              <a:t>event</a:t>
            </a:r>
            <a:r>
              <a:rPr lang="it-IT" sz="2800" dirty="0"/>
              <a:t> of a </a:t>
            </a:r>
            <a:r>
              <a:rPr lang="it-IT" sz="2800" dirty="0" err="1"/>
              <a:t>conflict</a:t>
            </a:r>
            <a:r>
              <a:rPr lang="it-IT" sz="2800" dirty="0"/>
              <a:t> of </a:t>
            </a:r>
            <a:r>
              <a:rPr lang="it-IT" sz="2800" dirty="0" err="1"/>
              <a:t>laws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The law </a:t>
            </a:r>
            <a:r>
              <a:rPr lang="it-IT" sz="2800" dirty="0" err="1"/>
              <a:t>this</a:t>
            </a:r>
            <a:r>
              <a:rPr lang="it-IT" sz="2800" dirty="0"/>
              <a:t> </a:t>
            </a:r>
            <a:r>
              <a:rPr lang="it-IT" sz="2800" dirty="0" err="1"/>
              <a:t>Regulation</a:t>
            </a:r>
            <a:r>
              <a:rPr lang="it-IT" sz="2800" dirty="0"/>
              <a:t> </a:t>
            </a:r>
            <a:r>
              <a:rPr lang="it-IT" sz="2800" dirty="0" err="1"/>
              <a:t>determines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</a:t>
            </a:r>
            <a:r>
              <a:rPr lang="it-IT" sz="2800" dirty="0" err="1"/>
              <a:t>applicable</a:t>
            </a:r>
            <a:r>
              <a:rPr lang="it-IT" sz="2800" dirty="0"/>
              <a:t> to a </a:t>
            </a:r>
            <a:r>
              <a:rPr lang="it-IT" sz="2800" dirty="0" err="1"/>
              <a:t>contract</a:t>
            </a:r>
            <a:r>
              <a:rPr lang="it-IT" sz="2800" dirty="0"/>
              <a:t> </a:t>
            </a:r>
            <a:r>
              <a:rPr lang="it-IT" sz="2800" b="1" dirty="0" err="1"/>
              <a:t>will</a:t>
            </a:r>
            <a:r>
              <a:rPr lang="it-IT" sz="2800" b="1" dirty="0"/>
              <a:t> </a:t>
            </a:r>
            <a:r>
              <a:rPr lang="it-IT" sz="2800" b="1" dirty="0" err="1"/>
              <a:t>regulate</a:t>
            </a:r>
            <a:r>
              <a:rPr lang="it-IT" sz="2800" b="1" dirty="0"/>
              <a:t> </a:t>
            </a:r>
            <a:r>
              <a:rPr lang="it-IT" sz="2800" b="1" dirty="0" err="1"/>
              <a:t>several</a:t>
            </a:r>
            <a:r>
              <a:rPr lang="it-IT" sz="2800" b="1" dirty="0"/>
              <a:t> </a:t>
            </a:r>
            <a:r>
              <a:rPr lang="it-IT" sz="2800" b="1" dirty="0" err="1"/>
              <a:t>aspects</a:t>
            </a:r>
            <a:r>
              <a:rPr lang="it-IT" sz="2800" b="1" dirty="0"/>
              <a:t> of </a:t>
            </a:r>
            <a:r>
              <a:rPr lang="it-IT" sz="2800" b="1" dirty="0" err="1"/>
              <a:t>contractual</a:t>
            </a:r>
            <a:r>
              <a:rPr lang="it-IT" sz="2800" b="1" dirty="0"/>
              <a:t> law</a:t>
            </a:r>
            <a:r>
              <a:rPr lang="it-IT" sz="2800" dirty="0"/>
              <a:t>: </a:t>
            </a:r>
            <a:r>
              <a:rPr lang="it-IT" sz="2800" dirty="0" err="1"/>
              <a:t>interpretation</a:t>
            </a:r>
            <a:r>
              <a:rPr lang="it-IT" sz="2800" dirty="0"/>
              <a:t>, performance, </a:t>
            </a:r>
            <a:r>
              <a:rPr lang="it-IT" sz="2800" dirty="0" err="1"/>
              <a:t>penalties</a:t>
            </a:r>
            <a:r>
              <a:rPr lang="it-IT" sz="2800" dirty="0"/>
              <a:t> for </a:t>
            </a:r>
            <a:r>
              <a:rPr lang="it-IT" sz="2800" dirty="0" err="1"/>
              <a:t>breaching</a:t>
            </a:r>
            <a:r>
              <a:rPr lang="it-IT" sz="2800" dirty="0"/>
              <a:t> </a:t>
            </a:r>
            <a:r>
              <a:rPr lang="it-IT" sz="2800" dirty="0" err="1"/>
              <a:t>obligations</a:t>
            </a:r>
            <a:r>
              <a:rPr lang="it-IT" sz="2800" dirty="0"/>
              <a:t>, </a:t>
            </a:r>
            <a:r>
              <a:rPr lang="it-IT" sz="2800" dirty="0" err="1"/>
              <a:t>assessment</a:t>
            </a:r>
            <a:r>
              <a:rPr lang="it-IT" sz="2800" dirty="0"/>
              <a:t> of </a:t>
            </a:r>
            <a:r>
              <a:rPr lang="it-IT" sz="2800" dirty="0" err="1"/>
              <a:t>damages</a:t>
            </a:r>
            <a:r>
              <a:rPr lang="it-IT" sz="2800" dirty="0"/>
              <a:t>, </a:t>
            </a:r>
            <a:r>
              <a:rPr lang="it-IT" sz="2800" dirty="0" err="1"/>
              <a:t>termination</a:t>
            </a:r>
            <a:r>
              <a:rPr lang="it-IT" sz="2800" dirty="0"/>
              <a:t> of </a:t>
            </a:r>
            <a:r>
              <a:rPr lang="it-IT" sz="2800" dirty="0" err="1"/>
              <a:t>obligations</a:t>
            </a:r>
            <a:r>
              <a:rPr lang="it-IT" sz="2800" dirty="0"/>
              <a:t>, </a:t>
            </a:r>
            <a:r>
              <a:rPr lang="it-IT" sz="2800" dirty="0" err="1"/>
              <a:t>instructions</a:t>
            </a:r>
            <a:r>
              <a:rPr lang="it-IT" sz="2800" dirty="0"/>
              <a:t> for </a:t>
            </a:r>
            <a:r>
              <a:rPr lang="it-IT" sz="2800" dirty="0" err="1"/>
              <a:t>actions</a:t>
            </a:r>
            <a:r>
              <a:rPr lang="it-IT" sz="2800" dirty="0"/>
              <a:t>, and </a:t>
            </a:r>
            <a:r>
              <a:rPr lang="it-IT" sz="2800" dirty="0" err="1"/>
              <a:t>penalties</a:t>
            </a:r>
            <a:r>
              <a:rPr lang="it-IT" sz="2800" dirty="0"/>
              <a:t> for </a:t>
            </a:r>
            <a:r>
              <a:rPr lang="it-IT" sz="2800" dirty="0" err="1"/>
              <a:t>invalid</a:t>
            </a:r>
            <a:r>
              <a:rPr lang="it-IT" sz="2800" dirty="0"/>
              <a:t> </a:t>
            </a:r>
            <a:r>
              <a:rPr lang="it-IT" sz="2800" dirty="0" err="1"/>
              <a:t>contracts</a:t>
            </a:r>
            <a:r>
              <a:rPr lang="it-IT" sz="2800" dirty="0"/>
              <a:t>.</a:t>
            </a:r>
          </a:p>
          <a:p>
            <a:pPr marL="0" indent="0" algn="just">
              <a:buNone/>
            </a:pP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Tommaso Febbrajo</a:t>
            </a:r>
          </a:p>
        </p:txBody>
      </p:sp>
    </p:spTree>
    <p:extLst>
      <p:ext uri="{BB962C8B-B14F-4D97-AF65-F5344CB8AC3E}">
        <p14:creationId xmlns:p14="http://schemas.microsoft.com/office/powerpoint/2010/main" val="2999765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Capitale.thmx</Template>
  <TotalTime>4374</TotalTime>
  <Words>1709</Words>
  <Application>Microsoft Office PowerPoint</Application>
  <PresentationFormat>Presentazione su schermo (4:3)</PresentationFormat>
  <Paragraphs>155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6" baseType="lpstr">
      <vt:lpstr>Arial</vt:lpstr>
      <vt:lpstr>Brush Script MT</vt:lpstr>
      <vt:lpstr>Calibri</vt:lpstr>
      <vt:lpstr>Calisto MT</vt:lpstr>
      <vt:lpstr>Wingdings</vt:lpstr>
      <vt:lpstr>Capitale</vt:lpstr>
      <vt:lpstr>INTERNATIONAL CONTRACT LAW</vt:lpstr>
      <vt:lpstr>ROME I REGULATION</vt:lpstr>
      <vt:lpstr>ROME I</vt:lpstr>
      <vt:lpstr>ROME I</vt:lpstr>
      <vt:lpstr>ROME I</vt:lpstr>
      <vt:lpstr>Rome I: states appling the regulation</vt:lpstr>
      <vt:lpstr>ROME I: what is all about?</vt:lpstr>
      <vt:lpstr>ROME I: what is all about?</vt:lpstr>
      <vt:lpstr>ROME I</vt:lpstr>
      <vt:lpstr>ROME I</vt:lpstr>
      <vt:lpstr>ROME I</vt:lpstr>
      <vt:lpstr>ROME I</vt:lpstr>
      <vt:lpstr>ROME I</vt:lpstr>
      <vt:lpstr>ROME I</vt:lpstr>
      <vt:lpstr>ROME I</vt:lpstr>
      <vt:lpstr>ROME I</vt:lpstr>
      <vt:lpstr>ROME I</vt:lpstr>
      <vt:lpstr>ROME I</vt:lpstr>
      <vt:lpstr>ROME I</vt:lpstr>
      <vt:lpstr>ROME I</vt:lpstr>
      <vt:lpstr>  United Nations Convention on Contracts for the International Sale of Goods (Vienna, 1980) (CISG)</vt:lpstr>
      <vt:lpstr>The Vienna Convention</vt:lpstr>
      <vt:lpstr>Countries that have ratified the CISG</vt:lpstr>
      <vt:lpstr>The Vienna Convention</vt:lpstr>
      <vt:lpstr>The Vienna Convention</vt:lpstr>
      <vt:lpstr>The Vienna Convention</vt:lpstr>
      <vt:lpstr>The Vienna Convention</vt:lpstr>
      <vt:lpstr>The Vienna Convention</vt:lpstr>
      <vt:lpstr>The Vienna Convention</vt:lpstr>
      <vt:lpstr>The Vienna Convention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CONTRACT LAW</dc:title>
  <dc:creator>Tommaso Febbrajo</dc:creator>
  <cp:lastModifiedBy>tommaso.febbrajo@unimc.it</cp:lastModifiedBy>
  <cp:revision>111</cp:revision>
  <dcterms:created xsi:type="dcterms:W3CDTF">2015-07-19T07:12:04Z</dcterms:created>
  <dcterms:modified xsi:type="dcterms:W3CDTF">2023-10-10T13:25:29Z</dcterms:modified>
</cp:coreProperties>
</file>