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297" r:id="rId2"/>
    <p:sldId id="324" r:id="rId3"/>
    <p:sldId id="325" r:id="rId4"/>
    <p:sldId id="328" r:id="rId5"/>
    <p:sldId id="334" r:id="rId6"/>
    <p:sldId id="332" r:id="rId7"/>
    <p:sldId id="335" r:id="rId8"/>
    <p:sldId id="336" r:id="rId9"/>
    <p:sldId id="333" r:id="rId10"/>
    <p:sldId id="329" r:id="rId11"/>
    <p:sldId id="330" r:id="rId12"/>
    <p:sldId id="342" r:id="rId13"/>
    <p:sldId id="331" r:id="rId14"/>
    <p:sldId id="337" r:id="rId15"/>
    <p:sldId id="338" r:id="rId16"/>
    <p:sldId id="339" r:id="rId17"/>
    <p:sldId id="340" r:id="rId18"/>
    <p:sldId id="341" r:id="rId19"/>
    <p:sldId id="343" r:id="rId20"/>
    <p:sldId id="344" r:id="rId21"/>
    <p:sldId id="350" r:id="rId22"/>
    <p:sldId id="351" r:id="rId23"/>
    <p:sldId id="352" r:id="rId24"/>
    <p:sldId id="353" r:id="rId25"/>
    <p:sldId id="354" r:id="rId26"/>
    <p:sldId id="355" r:id="rId27"/>
    <p:sldId id="356" r:id="rId28"/>
    <p:sldId id="358" r:id="rId29"/>
    <p:sldId id="359" r:id="rId30"/>
    <p:sldId id="360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D08BF5D0-075E-3D4C-A081-F6E9E7730624}">
          <p14:sldIdLst>
            <p14:sldId id="297"/>
            <p14:sldId id="324"/>
            <p14:sldId id="325"/>
            <p14:sldId id="328"/>
            <p14:sldId id="334"/>
            <p14:sldId id="332"/>
            <p14:sldId id="335"/>
            <p14:sldId id="336"/>
            <p14:sldId id="333"/>
            <p14:sldId id="329"/>
            <p14:sldId id="330"/>
            <p14:sldId id="342"/>
            <p14:sldId id="331"/>
            <p14:sldId id="337"/>
            <p14:sldId id="338"/>
            <p14:sldId id="339"/>
            <p14:sldId id="340"/>
            <p14:sldId id="341"/>
            <p14:sldId id="343"/>
            <p14:sldId id="344"/>
            <p14:sldId id="350"/>
            <p14:sldId id="351"/>
            <p14:sldId id="352"/>
            <p14:sldId id="353"/>
            <p14:sldId id="354"/>
            <p14:sldId id="355"/>
            <p14:sldId id="356"/>
            <p14:sldId id="358"/>
            <p14:sldId id="359"/>
            <p14:sldId id="36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03E59D-6147-A148-8CB7-9CDBA625A859}" type="datetime1">
              <a:rPr lang="it-IT" smtClean="0"/>
              <a:t>10/10/2023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/>
              <a:t>Prof. Tommaso Febbrajo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6F6B0-5EB8-104A-B3DF-C6085E358B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576282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5096FC-83CB-274D-B415-FA8AFE75F85B}" type="datetime1">
              <a:rPr lang="it-IT" smtClean="0"/>
              <a:t>10/10/2023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/>
              <a:t>Prof. Tommaso Febbrajo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1E379A-EE06-8645-BA5D-9ABE7F93BD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290614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8" name="Rectangle 7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562843" y="457200"/>
              <a:ext cx="7982712" cy="25786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3950"/>
            <a:ext cx="7342188" cy="1924050"/>
          </a:xfrm>
        </p:spPr>
        <p:txBody>
          <a:bodyPr anchor="b" anchorCtr="0">
            <a:noAutofit/>
          </a:bodyPr>
          <a:lstStyle>
            <a:lvl1pPr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Fare clic per modificare stile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29000"/>
            <a:ext cx="7342188" cy="1752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741" y="6122894"/>
            <a:ext cx="2133600" cy="259317"/>
          </a:xfrm>
        </p:spPr>
        <p:txBody>
          <a:bodyPr/>
          <a:lstStyle/>
          <a:p>
            <a:fld id="{65740F05-CA92-AC48-85F0-CA982BC08CE5}" type="datetime1">
              <a:rPr lang="it-IT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2894"/>
            <a:ext cx="2895600" cy="257810"/>
          </a:xfrm>
        </p:spPr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1000" y="6122894"/>
            <a:ext cx="762000" cy="271463"/>
          </a:xfrm>
        </p:spPr>
        <p:txBody>
          <a:bodyPr/>
          <a:lstStyle/>
          <a:p>
            <a:fld id="{CFE4BAC9-6D41-4691-9299-18EF07EF0177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to, immagine e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182880" y="173699"/>
                <a:ext cx="8778240" cy="6510602"/>
                <a:chOff x="182880" y="173699"/>
                <a:chExt cx="8778240" cy="6510602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182880" y="173699"/>
                  <a:ext cx="8778240" cy="651060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2700">
                  <a:noFill/>
                </a:ln>
                <a:effectLst>
                  <a:outerShdw blurRad="63500" sx="101000" sy="101000" algn="ctr" rotWithShape="0">
                    <a:prstClr val="black">
                      <a:alpha val="40000"/>
                    </a:prstClr>
                  </a:outerShdw>
                </a:effectLst>
                <a:scene3d>
                  <a:camera prst="perspectiveFront" fov="4800000"/>
                  <a:lightRig rig="threePt" dir="t"/>
                </a:scene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0" name="Group 10"/>
                <p:cNvGrpSpPr/>
                <p:nvPr/>
              </p:nvGrpSpPr>
              <p:grpSpPr>
                <a:xfrm>
                  <a:off x="256032" y="237744"/>
                  <a:ext cx="8622792" cy="6364224"/>
                  <a:chOff x="247157" y="247430"/>
                  <a:chExt cx="8622792" cy="6364224"/>
                </a:xfrm>
              </p:grpSpPr>
              <p:sp>
                <p:nvSpPr>
                  <p:cNvPr id="31" name="Rectangle 30"/>
                  <p:cNvSpPr>
                    <a:spLocks/>
                  </p:cNvSpPr>
                  <p:nvPr/>
                </p:nvSpPr>
                <p:spPr>
                  <a:xfrm>
                    <a:off x="247157" y="247430"/>
                    <a:ext cx="8622792" cy="6364224"/>
                  </a:xfrm>
                  <a:prstGeom prst="rect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247157" y="6389024"/>
                    <a:ext cx="8622792" cy="1588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  <p:sp>
            <p:nvSpPr>
              <p:cNvPr id="28" name="Rectangle 27"/>
              <p:cNvSpPr/>
              <p:nvPr/>
            </p:nvSpPr>
            <p:spPr>
              <a:xfrm rot="5400000">
                <a:off x="801086" y="3274090"/>
                <a:ext cx="6135624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25" name="Rectangle 24"/>
            <p:cNvSpPr/>
            <p:nvPr/>
          </p:nvSpPr>
          <p:spPr>
            <a:xfrm rot="10800000">
              <a:off x="258763" y="1594462"/>
              <a:ext cx="357530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694329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/>
              <a:t>Fare clic per modificare stile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672323"/>
            <a:ext cx="3008313" cy="340304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14D2F-4BA9-0743-86DC-B2972B9F5D95}" type="datetime1">
              <a:rPr lang="it-IT" smtClean="0"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‹N›</a:t>
            </a:fld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352892" y="310123"/>
            <a:ext cx="3398837" cy="1204912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0" name="Rectangle 19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7" name="Rectangle 16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691640"/>
            <a:ext cx="3008376" cy="914400"/>
          </a:xfrm>
        </p:spPr>
        <p:txBody>
          <a:bodyPr anchor="b">
            <a:noAutofit/>
          </a:bodyPr>
          <a:lstStyle>
            <a:lvl1pPr algn="l">
              <a:defRPr sz="2800" b="0"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38559" y="612775"/>
            <a:ext cx="4114800" cy="54681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2670048"/>
            <a:ext cx="3008376" cy="340156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07B07-F93D-8342-855A-00EDDEA8785E}" type="datetime1">
              <a:rPr lang="it-IT" smtClean="0"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7" name="Group 1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2" name="Rectangle 21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20" name="Rectangle 19"/>
            <p:cNvSpPr/>
            <p:nvPr/>
          </p:nvSpPr>
          <p:spPr>
            <a:xfrm>
              <a:off x="256032" y="4203192"/>
              <a:ext cx="8622792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1" y="4287819"/>
            <a:ext cx="8021977" cy="916193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stile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6347" y="331694"/>
            <a:ext cx="8421624" cy="378310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1" y="5271247"/>
            <a:ext cx="8021977" cy="101301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3114-C9C0-A245-BB3F-E14F9D33A445}" type="datetime1">
              <a:rPr lang="it-IT" smtClean="0"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4" name="Rectangle 13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6" name="Rectangle 15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8" name="Rectangle 17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EE128-E81C-EE47-A23E-12A9E4B63DF0}" type="datetime1">
              <a:rPr lang="it-IT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4" name="Group 13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7" name="Rectangle 16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8" name="Rectangle 17"/>
            <p:cNvSpPr/>
            <p:nvPr/>
          </p:nvSpPr>
          <p:spPr>
            <a:xfrm rot="5400000">
              <a:off x="4242277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399" y="609600"/>
            <a:ext cx="1416423" cy="5516563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2" y="609600"/>
            <a:ext cx="6279777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FCFF0-1845-A346-91D9-331762C0A21C}" type="datetime1">
              <a:rPr lang="it-IT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9" name="Rectangle 18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45512-8241-4A4B-AFBF-3B129FDF583B}" type="datetime1">
              <a:rPr lang="it-IT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12" name="Rectangle 11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11"/>
            <p:cNvGrpSpPr/>
            <p:nvPr/>
          </p:nvGrpSpPr>
          <p:grpSpPr>
            <a:xfrm>
              <a:off x="562842" y="475488"/>
              <a:ext cx="7982713" cy="5888736"/>
              <a:chOff x="562842" y="475488"/>
              <a:chExt cx="7982713" cy="5888736"/>
            </a:xfrm>
          </p:grpSpPr>
          <p:sp>
            <p:nvSpPr>
              <p:cNvPr id="8" name="Rectangle 7"/>
              <p:cNvSpPr>
                <a:spLocks/>
              </p:cNvSpPr>
              <p:nvPr/>
            </p:nvSpPr>
            <p:spPr>
              <a:xfrm>
                <a:off x="562843" y="475488"/>
                <a:ext cx="7982712" cy="5888736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562842" y="6133646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562842" y="3427528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="b" anchorCtr="0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59" y="6122894"/>
            <a:ext cx="2133600" cy="259317"/>
          </a:xfrm>
        </p:spPr>
        <p:txBody>
          <a:bodyPr/>
          <a:lstStyle/>
          <a:p>
            <a:fld id="{53ABADE9-72C1-4143-8DF7-16D4CFE409D3}" type="datetime1">
              <a:rPr lang="it-IT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4401"/>
            <a:ext cx="2895600" cy="257810"/>
          </a:xfrm>
        </p:spPr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6918"/>
            <a:ext cx="8778240" cy="6510602"/>
            <a:chOff x="182880" y="176918"/>
            <a:chExt cx="8778240" cy="6510602"/>
          </a:xfrm>
        </p:grpSpPr>
        <p:sp>
          <p:nvSpPr>
            <p:cNvPr id="12" name="Rectangle 11"/>
            <p:cNvSpPr/>
            <p:nvPr/>
          </p:nvSpPr>
          <p:spPr>
            <a:xfrm>
              <a:off x="182880" y="176918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7" name="Rectangle 2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1371599"/>
            <a:ext cx="7345362" cy="2232229"/>
          </a:xfrm>
        </p:spPr>
        <p:txBody>
          <a:bodyPr anchor="b" anchorCtr="0">
            <a:noAutofit/>
          </a:bodyPr>
          <a:lstStyle>
            <a:lvl1pPr algn="ctr">
              <a:defRPr sz="5400" b="0" i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it-IT" dirty="0"/>
              <a:t>Fare clic per modificare stile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3" y="3741117"/>
            <a:ext cx="7345362" cy="893636"/>
          </a:xfrm>
        </p:spPr>
        <p:txBody>
          <a:bodyPr anchor="t" anchorCtr="0"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4B37E-0D3B-E048-984F-30E62EED57D8}" type="datetime1">
              <a:rPr lang="it-IT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21" name="Rectangle 2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99A7-C69E-2849-8A84-429300A69124}" type="datetime1">
              <a:rPr lang="it-IT" smtClean="0"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9" name="Rectangle 2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247157" y="1612392"/>
                  <a:ext cx="8622792" cy="64008"/>
                </a:xfrm>
                <a:prstGeom prst="rect">
                  <a:avLst/>
                </a:prstGeom>
                <a:solidFill>
                  <a:schemeClr val="bg2">
                    <a:lumMod val="40000"/>
                    <a:lumOff val="60000"/>
                  </a:schemeClr>
                </a:solidFill>
                <a:ln w="3175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  <p:cxnSp>
          <p:nvCxnSpPr>
            <p:cNvPr id="23" name="Straight Connector 22"/>
            <p:cNvCxnSpPr/>
            <p:nvPr/>
          </p:nvCxnSpPr>
          <p:spPr>
            <a:xfrm rot="16200000" flipH="1">
              <a:off x="2217480" y="4026438"/>
              <a:ext cx="4711326" cy="2286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01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301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45539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5539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1D163-EE2F-C244-A588-8D729CBE3483}" type="datetime1">
              <a:rPr lang="it-IT" smtClean="0"/>
              <a:t>10/10/2023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5" name="Rectangle 14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7" name="Rectangle 16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2EB3C-68E9-0343-BE59-BF00E8D6E56A}" type="datetime1">
              <a:rPr lang="it-IT" smtClean="0"/>
              <a:t>10/10/2023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1" name="Rectangle 1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3" name="Rectangle 1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C46D8-6368-9449-829A-EDE3CD895B2A}" type="datetime1">
              <a:rPr lang="it-IT" smtClean="0"/>
              <a:t>10/10/2023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9" name="Rectangle 1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3" name="Rectangle 32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169892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/>
              <a:t>Fare clic per modificare stile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147888"/>
            <a:ext cx="3008313" cy="326231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86B3D-9266-0B49-9054-1696C523854F}" type="datetime1">
              <a:rPr lang="it-IT" smtClean="0"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3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2" y="2133601"/>
            <a:ext cx="7345363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3840" y="6371591"/>
            <a:ext cx="2133600" cy="259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</a:defRPr>
            </a:lvl1pPr>
          </a:lstStyle>
          <a:p>
            <a:fld id="{85C0D6D6-2E5C-934A-AB35-17760245741A}" type="datetime1">
              <a:rPr lang="it-IT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58840" y="6371591"/>
            <a:ext cx="2895600" cy="2578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  <a:ea typeface="+mn-ea"/>
                <a:cs typeface="+mn-cs"/>
              </a:defRPr>
            </a:lvl1pPr>
          </a:lstStyle>
          <a:p>
            <a:r>
              <a:rPr lang="en-US"/>
              <a:t>Prof. Tommaso Febbrajo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271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CFE4BAC9-6D41-4691-9299-18EF07EF0177}" type="slidenum">
              <a:rPr lang="en-US" smtClean="0"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94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80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366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652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85900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712913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947863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174875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INTERNATIONAL CONTRACT LAW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Prof. Tommaso Febbrajo</a:t>
            </a:r>
          </a:p>
          <a:p>
            <a:r>
              <a:rPr lang="it-IT" dirty="0" err="1"/>
              <a:t>t.febbrajo@unimc.it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pic>
        <p:nvPicPr>
          <p:cNvPr id="9" name="Segnaposto immagine 8" descr="images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879" r="-5387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57124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/>
          </a:bodyPr>
          <a:lstStyle/>
          <a:p>
            <a:r>
              <a:rPr lang="it-IT" dirty="0"/>
              <a:t>ROME 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7" y="1874236"/>
            <a:ext cx="8332790" cy="4497355"/>
          </a:xfrm>
          <a:solidFill>
            <a:srgbClr val="FFFFFF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b="1" dirty="0"/>
              <a:t>MAIN RULE N. 1</a:t>
            </a:r>
          </a:p>
          <a:p>
            <a:pPr marL="0" indent="0" algn="just">
              <a:buNone/>
            </a:pPr>
            <a:r>
              <a:rPr lang="it-IT" sz="2800" b="1" i="1" dirty="0" err="1"/>
              <a:t>Freedom</a:t>
            </a:r>
            <a:r>
              <a:rPr lang="it-IT" sz="2800" b="1" i="1" dirty="0"/>
              <a:t> of </a:t>
            </a:r>
            <a:r>
              <a:rPr lang="it-IT" sz="2800" b="1" i="1" dirty="0" err="1"/>
              <a:t>choice</a:t>
            </a:r>
            <a:endParaRPr lang="it-IT" sz="2800" b="1" dirty="0"/>
          </a:p>
          <a:p>
            <a:pPr marL="0" indent="0" algn="just">
              <a:buNone/>
            </a:pPr>
            <a:r>
              <a:rPr lang="it-IT" i="1" dirty="0"/>
              <a:t>The parties to a </a:t>
            </a:r>
            <a:r>
              <a:rPr lang="it-IT" i="1" dirty="0" err="1"/>
              <a:t>contract</a:t>
            </a:r>
            <a:r>
              <a:rPr lang="it-IT" i="1" dirty="0"/>
              <a:t> can </a:t>
            </a:r>
            <a:r>
              <a:rPr lang="it-IT" i="1" dirty="0" err="1"/>
              <a:t>choose</a:t>
            </a:r>
            <a:r>
              <a:rPr lang="it-IT" i="1" dirty="0"/>
              <a:t> the </a:t>
            </a:r>
            <a:r>
              <a:rPr lang="it-IT" i="1" dirty="0" err="1"/>
              <a:t>governing</a:t>
            </a:r>
            <a:r>
              <a:rPr lang="it-IT" i="1" dirty="0"/>
              <a:t> law. </a:t>
            </a:r>
          </a:p>
          <a:p>
            <a:pPr marL="0" indent="0" algn="just">
              <a:buNone/>
            </a:pP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may</a:t>
            </a:r>
            <a:r>
              <a:rPr lang="it-IT" dirty="0"/>
              <a:t> be </a:t>
            </a:r>
            <a:r>
              <a:rPr lang="it-IT" dirty="0" err="1"/>
              <a:t>applied</a:t>
            </a:r>
            <a:r>
              <a:rPr lang="it-IT" dirty="0"/>
              <a:t> to </a:t>
            </a:r>
            <a:r>
              <a:rPr lang="it-IT" dirty="0" err="1"/>
              <a:t>only</a:t>
            </a:r>
            <a:r>
              <a:rPr lang="it-IT" dirty="0"/>
              <a:t> a part or the </a:t>
            </a:r>
            <a:r>
              <a:rPr lang="it-IT" dirty="0" err="1"/>
              <a:t>whole</a:t>
            </a:r>
            <a:r>
              <a:rPr lang="it-IT" dirty="0"/>
              <a:t> of the </a:t>
            </a:r>
            <a:r>
              <a:rPr lang="it-IT" dirty="0" err="1"/>
              <a:t>contract</a:t>
            </a:r>
            <a:r>
              <a:rPr lang="it-IT" dirty="0"/>
              <a:t>. </a:t>
            </a:r>
          </a:p>
          <a:p>
            <a:pPr marL="0" indent="0" algn="just">
              <a:buNone/>
            </a:pPr>
            <a:r>
              <a:rPr lang="it-IT" dirty="0" err="1"/>
              <a:t>If</a:t>
            </a:r>
            <a:r>
              <a:rPr lang="it-IT" dirty="0"/>
              <a:t> </a:t>
            </a:r>
            <a:r>
              <a:rPr lang="it-IT" dirty="0" err="1"/>
              <a:t>all</a:t>
            </a:r>
            <a:r>
              <a:rPr lang="it-IT" dirty="0"/>
              <a:t> the parties </a:t>
            </a:r>
            <a:r>
              <a:rPr lang="it-IT" dirty="0" err="1"/>
              <a:t>agree</a:t>
            </a:r>
            <a:r>
              <a:rPr lang="it-IT" dirty="0"/>
              <a:t>, the </a:t>
            </a:r>
            <a:r>
              <a:rPr lang="it-IT" dirty="0" err="1"/>
              <a:t>applicable</a:t>
            </a:r>
            <a:r>
              <a:rPr lang="it-IT" dirty="0"/>
              <a:t> law </a:t>
            </a:r>
            <a:r>
              <a:rPr lang="it-IT" dirty="0" err="1"/>
              <a:t>may</a:t>
            </a:r>
            <a:r>
              <a:rPr lang="it-IT" dirty="0"/>
              <a:t> be </a:t>
            </a:r>
            <a:r>
              <a:rPr lang="it-IT" dirty="0" err="1"/>
              <a:t>changed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dirty="0" err="1"/>
              <a:t>any</a:t>
            </a:r>
            <a:r>
              <a:rPr lang="it-IT" dirty="0"/>
              <a:t> time. </a:t>
            </a:r>
          </a:p>
          <a:p>
            <a:pPr marL="0" indent="0" algn="just">
              <a:buNone/>
            </a:pPr>
            <a:endParaRPr lang="it-IT" sz="2800" b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979948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/>
          </a:bodyPr>
          <a:lstStyle/>
          <a:p>
            <a:r>
              <a:rPr lang="it-IT" dirty="0"/>
              <a:t>ROME 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7" y="1874236"/>
            <a:ext cx="8332790" cy="4497355"/>
          </a:xfrm>
          <a:solidFill>
            <a:srgbClr val="FFFFFF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b="1" dirty="0"/>
              <a:t>MAIN RULE N. 2 </a:t>
            </a:r>
          </a:p>
          <a:p>
            <a:pPr marL="0" indent="0" algn="just">
              <a:buNone/>
            </a:pPr>
            <a:r>
              <a:rPr lang="it-IT" sz="2800" b="1" dirty="0" err="1"/>
              <a:t>Applicable</a:t>
            </a:r>
            <a:r>
              <a:rPr lang="it-IT" sz="2800" b="1" dirty="0"/>
              <a:t> law in the </a:t>
            </a:r>
            <a:r>
              <a:rPr lang="it-IT" sz="2800" b="1" dirty="0" err="1"/>
              <a:t>absence</a:t>
            </a:r>
            <a:r>
              <a:rPr lang="it-IT" sz="2800" b="1" dirty="0"/>
              <a:t> of </a:t>
            </a:r>
            <a:r>
              <a:rPr lang="it-IT" sz="2800" b="1" dirty="0" err="1"/>
              <a:t>choice</a:t>
            </a:r>
            <a:endParaRPr lang="it-IT" sz="2800" b="1" dirty="0"/>
          </a:p>
          <a:p>
            <a:pPr marL="0" indent="0" algn="just">
              <a:buNone/>
            </a:pPr>
            <a:endParaRPr lang="it-IT" sz="2800" b="1" dirty="0"/>
          </a:p>
          <a:p>
            <a:pPr marL="0" indent="0" algn="just">
              <a:buNone/>
            </a:pPr>
            <a:r>
              <a:rPr lang="it-IT" sz="2800" dirty="0" err="1"/>
              <a:t>Where</a:t>
            </a:r>
            <a:r>
              <a:rPr lang="it-IT" sz="2800" dirty="0"/>
              <a:t> the parties </a:t>
            </a:r>
            <a:r>
              <a:rPr lang="it-IT" sz="2800" dirty="0" err="1"/>
              <a:t>have</a:t>
            </a:r>
            <a:r>
              <a:rPr lang="it-IT" sz="2800" dirty="0"/>
              <a:t> </a:t>
            </a:r>
            <a:r>
              <a:rPr lang="it-IT" sz="2800" dirty="0" err="1"/>
              <a:t>not</a:t>
            </a:r>
            <a:r>
              <a:rPr lang="it-IT" sz="2800" dirty="0"/>
              <a:t> </a:t>
            </a:r>
            <a:r>
              <a:rPr lang="it-IT" sz="2800" dirty="0" err="1"/>
              <a:t>chosen</a:t>
            </a:r>
            <a:r>
              <a:rPr lang="it-IT" sz="2800" dirty="0"/>
              <a:t> the </a:t>
            </a:r>
            <a:r>
              <a:rPr lang="it-IT" sz="2800" dirty="0" err="1"/>
              <a:t>applicable</a:t>
            </a:r>
            <a:r>
              <a:rPr lang="it-IT" sz="2800" dirty="0"/>
              <a:t> law for </a:t>
            </a:r>
            <a:r>
              <a:rPr lang="it-IT" sz="2800" dirty="0" err="1"/>
              <a:t>contracts</a:t>
            </a:r>
            <a:r>
              <a:rPr lang="it-IT" sz="2800" dirty="0"/>
              <a:t>, the </a:t>
            </a:r>
            <a:r>
              <a:rPr lang="it-IT" sz="2800" dirty="0" err="1"/>
              <a:t>regulation</a:t>
            </a:r>
            <a:r>
              <a:rPr lang="it-IT" sz="2800" dirty="0"/>
              <a:t> </a:t>
            </a:r>
            <a:r>
              <a:rPr lang="it-IT" sz="2800" dirty="0" err="1"/>
              <a:t>provides</a:t>
            </a:r>
            <a:r>
              <a:rPr lang="it-IT" sz="2800" dirty="0"/>
              <a:t> </a:t>
            </a:r>
            <a:r>
              <a:rPr lang="it-IT" sz="2800" dirty="0" err="1"/>
              <a:t>solutions</a:t>
            </a:r>
            <a:r>
              <a:rPr lang="it-IT" sz="2800" dirty="0"/>
              <a:t> on the </a:t>
            </a:r>
            <a:r>
              <a:rPr lang="it-IT" sz="2800" dirty="0" err="1"/>
              <a:t>ground</a:t>
            </a:r>
            <a:r>
              <a:rPr lang="it-IT" sz="2800" dirty="0"/>
              <a:t> of the </a:t>
            </a:r>
            <a:r>
              <a:rPr lang="it-IT" sz="2800" dirty="0" err="1"/>
              <a:t>type</a:t>
            </a:r>
            <a:r>
              <a:rPr lang="it-IT" sz="2800" dirty="0"/>
              <a:t> of </a:t>
            </a:r>
            <a:r>
              <a:rPr lang="it-IT" sz="2800" dirty="0" err="1"/>
              <a:t>contract</a:t>
            </a:r>
            <a:r>
              <a:rPr lang="it-IT" sz="2800" dirty="0"/>
              <a:t>.</a:t>
            </a:r>
          </a:p>
          <a:p>
            <a:pPr marL="0" indent="0" algn="just">
              <a:buNone/>
            </a:pPr>
            <a:endParaRPr lang="it-IT" sz="28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3063707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/>
          </a:bodyPr>
          <a:lstStyle/>
          <a:p>
            <a:r>
              <a:rPr lang="it-IT" dirty="0"/>
              <a:t>ROME 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7" y="1874236"/>
            <a:ext cx="8332790" cy="4497355"/>
          </a:xfrm>
          <a:solidFill>
            <a:srgbClr val="FFFFFF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b="1" dirty="0"/>
              <a:t>MAIN RULE N. 3</a:t>
            </a:r>
          </a:p>
          <a:p>
            <a:pPr marL="0" indent="0" algn="just">
              <a:buNone/>
            </a:pPr>
            <a:r>
              <a:rPr lang="it-IT" sz="2800" dirty="0" err="1"/>
              <a:t>When</a:t>
            </a:r>
            <a:r>
              <a:rPr lang="it-IT" sz="2800" dirty="0"/>
              <a:t> no </a:t>
            </a:r>
            <a:r>
              <a:rPr lang="it-IT" sz="2800" dirty="0" err="1"/>
              <a:t>applicable</a:t>
            </a:r>
            <a:r>
              <a:rPr lang="it-IT" sz="2800" dirty="0"/>
              <a:t> law can be </a:t>
            </a:r>
            <a:r>
              <a:rPr lang="it-IT" sz="2800" dirty="0" err="1"/>
              <a:t>determined</a:t>
            </a:r>
            <a:r>
              <a:rPr lang="it-IT" sz="2800" dirty="0"/>
              <a:t> under the </a:t>
            </a:r>
            <a:r>
              <a:rPr lang="it-IT" sz="2800" dirty="0" err="1"/>
              <a:t>regulation</a:t>
            </a:r>
            <a:r>
              <a:rPr lang="it-IT" sz="2800" dirty="0"/>
              <a:t>, the applicabile law </a:t>
            </a:r>
            <a:r>
              <a:rPr lang="it-IT" sz="2800" i="1" dirty="0" err="1"/>
              <a:t>is</a:t>
            </a:r>
            <a:r>
              <a:rPr lang="it-IT" sz="2800" i="1" dirty="0"/>
              <a:t> the </a:t>
            </a:r>
            <a:r>
              <a:rPr lang="it-IT" sz="2800" i="1" dirty="0" err="1"/>
              <a:t>one</a:t>
            </a:r>
            <a:r>
              <a:rPr lang="it-IT" sz="2800" i="1" dirty="0"/>
              <a:t> of the country with </a:t>
            </a:r>
            <a:r>
              <a:rPr lang="it-IT" sz="2800" i="1" dirty="0" err="1"/>
              <a:t>which</a:t>
            </a:r>
            <a:r>
              <a:rPr lang="it-IT" sz="2800" i="1" dirty="0"/>
              <a:t> the </a:t>
            </a:r>
            <a:r>
              <a:rPr lang="it-IT" sz="2800" i="1" dirty="0" err="1"/>
              <a:t>contract</a:t>
            </a:r>
            <a:r>
              <a:rPr lang="it-IT" sz="2800" i="1" dirty="0"/>
              <a:t> </a:t>
            </a:r>
            <a:r>
              <a:rPr lang="it-IT" sz="2800" i="1" dirty="0" err="1"/>
              <a:t>is</a:t>
            </a:r>
            <a:r>
              <a:rPr lang="it-IT" sz="2800" i="1" dirty="0"/>
              <a:t> </a:t>
            </a:r>
            <a:r>
              <a:rPr lang="it-IT" sz="2800" i="1" dirty="0" err="1"/>
              <a:t>most</a:t>
            </a:r>
            <a:r>
              <a:rPr lang="it-IT" sz="2800" i="1" dirty="0"/>
              <a:t> </a:t>
            </a:r>
            <a:r>
              <a:rPr lang="it-IT" sz="2800" i="1" dirty="0" err="1"/>
              <a:t>closely</a:t>
            </a:r>
            <a:r>
              <a:rPr lang="it-IT" sz="2800" i="1" dirty="0"/>
              <a:t> </a:t>
            </a:r>
            <a:r>
              <a:rPr lang="it-IT" sz="2800" i="1" dirty="0" err="1"/>
              <a:t>connected</a:t>
            </a:r>
            <a:r>
              <a:rPr lang="it-IT" sz="2800" i="1" dirty="0"/>
              <a:t>.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1774605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/>
          </a:bodyPr>
          <a:lstStyle/>
          <a:p>
            <a:r>
              <a:rPr lang="it-IT" dirty="0"/>
              <a:t>ROME 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7" y="1765810"/>
            <a:ext cx="8332790" cy="4863592"/>
          </a:xfrm>
          <a:solidFill>
            <a:srgbClr val="FFFFFF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b="1" dirty="0"/>
              <a:t> </a:t>
            </a:r>
            <a:r>
              <a:rPr lang="it-IT" sz="2800" b="1" dirty="0" err="1"/>
              <a:t>Applicable</a:t>
            </a:r>
            <a:r>
              <a:rPr lang="it-IT" sz="2800" b="1" dirty="0"/>
              <a:t> law in the </a:t>
            </a:r>
            <a:r>
              <a:rPr lang="it-IT" sz="2800" b="1" dirty="0" err="1"/>
              <a:t>absence</a:t>
            </a:r>
            <a:r>
              <a:rPr lang="it-IT" sz="2800" b="1" dirty="0"/>
              <a:t> of </a:t>
            </a:r>
            <a:r>
              <a:rPr lang="it-IT" sz="2800" b="1" dirty="0" err="1"/>
              <a:t>choice</a:t>
            </a:r>
            <a:endParaRPr lang="it-IT" sz="2800" b="1" dirty="0"/>
          </a:p>
          <a:p>
            <a:pPr marL="0" indent="0" algn="just">
              <a:buNone/>
            </a:pPr>
            <a:r>
              <a:rPr lang="it-IT" sz="2800" dirty="0"/>
              <a:t>In </a:t>
            </a:r>
            <a:r>
              <a:rPr lang="it-IT" sz="2800" dirty="0" err="1"/>
              <a:t>contracts</a:t>
            </a:r>
            <a:r>
              <a:rPr lang="it-IT" sz="2800" dirty="0"/>
              <a:t> for </a:t>
            </a:r>
          </a:p>
          <a:p>
            <a:pPr algn="just"/>
            <a:r>
              <a:rPr lang="it-IT" sz="2800" dirty="0"/>
              <a:t>the sale of </a:t>
            </a:r>
            <a:r>
              <a:rPr lang="it-IT" sz="2800" dirty="0" err="1"/>
              <a:t>goods</a:t>
            </a:r>
            <a:endParaRPr lang="it-IT" sz="2800" dirty="0"/>
          </a:p>
          <a:p>
            <a:pPr algn="just"/>
            <a:r>
              <a:rPr lang="it-IT" sz="2800" dirty="0" err="1"/>
              <a:t>provision</a:t>
            </a:r>
            <a:r>
              <a:rPr lang="it-IT" sz="2800" dirty="0"/>
              <a:t> of </a:t>
            </a:r>
            <a:r>
              <a:rPr lang="it-IT" sz="2800" dirty="0" err="1"/>
              <a:t>services</a:t>
            </a:r>
            <a:r>
              <a:rPr lang="it-IT" sz="2800" dirty="0"/>
              <a:t>, </a:t>
            </a:r>
          </a:p>
          <a:p>
            <a:pPr algn="just"/>
            <a:r>
              <a:rPr lang="it-IT" sz="2800" dirty="0" err="1"/>
              <a:t>franchises</a:t>
            </a:r>
            <a:r>
              <a:rPr lang="it-IT" sz="2800" dirty="0"/>
              <a:t> or </a:t>
            </a:r>
            <a:r>
              <a:rPr lang="it-IT" sz="2800" dirty="0" err="1"/>
              <a:t>distribution</a:t>
            </a:r>
            <a:r>
              <a:rPr lang="it-IT" sz="2800" dirty="0"/>
              <a:t>, </a:t>
            </a:r>
          </a:p>
          <a:p>
            <a:pPr marL="0" indent="0" algn="just">
              <a:buNone/>
            </a:pPr>
            <a:r>
              <a:rPr lang="it-IT" sz="2800" dirty="0"/>
              <a:t>The </a:t>
            </a:r>
            <a:r>
              <a:rPr lang="it-IT" sz="2800" dirty="0" err="1"/>
              <a:t>applicable</a:t>
            </a:r>
            <a:r>
              <a:rPr lang="it-IT" sz="2800" dirty="0"/>
              <a:t> law </a:t>
            </a:r>
            <a:r>
              <a:rPr lang="it-IT" sz="2800" dirty="0" err="1"/>
              <a:t>will</a:t>
            </a:r>
            <a:r>
              <a:rPr lang="it-IT" sz="2800" dirty="0"/>
              <a:t> be </a:t>
            </a:r>
            <a:r>
              <a:rPr lang="it-IT" sz="2800" dirty="0" err="1"/>
              <a:t>determined</a:t>
            </a:r>
            <a:r>
              <a:rPr lang="it-IT" sz="2800" dirty="0"/>
              <a:t> </a:t>
            </a:r>
            <a:r>
              <a:rPr lang="it-IT" sz="2800" i="1" u="sng" dirty="0" err="1"/>
              <a:t>based</a:t>
            </a:r>
            <a:r>
              <a:rPr lang="it-IT" sz="2800" i="1" u="sng" dirty="0"/>
              <a:t> on the country of residence of the </a:t>
            </a:r>
            <a:r>
              <a:rPr lang="it-IT" sz="2800" i="1" u="sng" dirty="0" err="1"/>
              <a:t>principal</a:t>
            </a:r>
            <a:r>
              <a:rPr lang="it-IT" sz="2800" i="1" u="sng" dirty="0"/>
              <a:t> </a:t>
            </a:r>
            <a:r>
              <a:rPr lang="it-IT" sz="2800" i="1" u="sng" dirty="0" err="1"/>
              <a:t>actor</a:t>
            </a:r>
            <a:r>
              <a:rPr lang="it-IT" sz="2800" i="1" u="sng" dirty="0"/>
              <a:t> </a:t>
            </a:r>
            <a:r>
              <a:rPr lang="it-IT" sz="2800" i="1" u="sng" dirty="0" err="1"/>
              <a:t>carrying</a:t>
            </a:r>
            <a:r>
              <a:rPr lang="it-IT" sz="2800" i="1" u="sng" dirty="0"/>
              <a:t> out the </a:t>
            </a:r>
            <a:r>
              <a:rPr lang="it-IT" sz="2800" i="1" u="sng" dirty="0" err="1"/>
              <a:t>contract</a:t>
            </a:r>
            <a:r>
              <a:rPr lang="it-IT" sz="2800" i="1" u="sng" dirty="0"/>
              <a:t>.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3426420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/>
          </a:bodyPr>
          <a:lstStyle/>
          <a:p>
            <a:r>
              <a:rPr lang="it-IT" dirty="0"/>
              <a:t>ROME 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7" y="1765810"/>
            <a:ext cx="8332790" cy="4863592"/>
          </a:xfrm>
          <a:solidFill>
            <a:srgbClr val="FFFFFF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b="1" dirty="0"/>
              <a:t> </a:t>
            </a:r>
            <a:r>
              <a:rPr lang="it-IT" sz="2800" b="1" dirty="0" err="1"/>
              <a:t>Applicable</a:t>
            </a:r>
            <a:r>
              <a:rPr lang="it-IT" sz="2800" b="1" dirty="0"/>
              <a:t> law in the </a:t>
            </a:r>
            <a:r>
              <a:rPr lang="it-IT" sz="2800" b="1" dirty="0" err="1"/>
              <a:t>absence</a:t>
            </a:r>
            <a:r>
              <a:rPr lang="it-IT" sz="2800" b="1" dirty="0"/>
              <a:t> of </a:t>
            </a:r>
            <a:r>
              <a:rPr lang="it-IT" sz="2800" b="1" dirty="0" err="1"/>
              <a:t>choice</a:t>
            </a:r>
            <a:endParaRPr lang="it-IT" sz="2800" b="1" dirty="0"/>
          </a:p>
          <a:p>
            <a:pPr marL="0" indent="0" algn="just">
              <a:buNone/>
            </a:pPr>
            <a:r>
              <a:rPr lang="it-IT" sz="2800" dirty="0"/>
              <a:t>In </a:t>
            </a:r>
            <a:r>
              <a:rPr lang="it-IT" sz="2800" dirty="0" err="1"/>
              <a:t>contracts</a:t>
            </a:r>
            <a:r>
              <a:rPr lang="it-IT" sz="2800" dirty="0"/>
              <a:t> </a:t>
            </a:r>
            <a:r>
              <a:rPr lang="it-IT" sz="2800" dirty="0" err="1"/>
              <a:t>concerning</a:t>
            </a:r>
            <a:r>
              <a:rPr lang="it-IT" sz="2800" dirty="0"/>
              <a:t> </a:t>
            </a:r>
          </a:p>
          <a:p>
            <a:pPr algn="just"/>
            <a:r>
              <a:rPr lang="it-IT" sz="2800" dirty="0" err="1"/>
              <a:t>immovable</a:t>
            </a:r>
            <a:r>
              <a:rPr lang="it-IT" sz="2800" dirty="0"/>
              <a:t> </a:t>
            </a:r>
            <a:r>
              <a:rPr lang="it-IT" sz="2800" dirty="0" err="1"/>
              <a:t>property</a:t>
            </a:r>
            <a:r>
              <a:rPr lang="it-IT" sz="2800" dirty="0"/>
              <a:t>, </a:t>
            </a:r>
          </a:p>
          <a:p>
            <a:pPr marL="0" indent="0" algn="just">
              <a:buNone/>
            </a:pPr>
            <a:r>
              <a:rPr lang="it-IT" sz="2800" dirty="0"/>
              <a:t>the law applicabile </a:t>
            </a:r>
            <a:r>
              <a:rPr lang="it-IT" sz="2800" dirty="0" err="1"/>
              <a:t>is</a:t>
            </a:r>
            <a:r>
              <a:rPr lang="it-IT" sz="2800" dirty="0"/>
              <a:t> </a:t>
            </a:r>
            <a:r>
              <a:rPr lang="it-IT" sz="2800" i="1" u="sng" dirty="0"/>
              <a:t>the </a:t>
            </a:r>
            <a:r>
              <a:rPr lang="it-IT" sz="2800" i="1" u="sng" dirty="0" err="1"/>
              <a:t>one</a:t>
            </a:r>
            <a:r>
              <a:rPr lang="it-IT" sz="2800" i="1" u="sng" dirty="0"/>
              <a:t> of the country </a:t>
            </a:r>
            <a:r>
              <a:rPr lang="it-IT" sz="2800" i="1" u="sng" dirty="0" err="1"/>
              <a:t>where</a:t>
            </a:r>
            <a:r>
              <a:rPr lang="it-IT" sz="2800" i="1" u="sng" dirty="0"/>
              <a:t> the </a:t>
            </a:r>
            <a:r>
              <a:rPr lang="it-IT" sz="2800" i="1" u="sng" dirty="0" err="1"/>
              <a:t>property</a:t>
            </a:r>
            <a:r>
              <a:rPr lang="it-IT" sz="2800" i="1" u="sng" dirty="0"/>
              <a:t> </a:t>
            </a:r>
            <a:r>
              <a:rPr lang="it-IT" sz="2800" i="1" u="sng" dirty="0" err="1"/>
              <a:t>is</a:t>
            </a:r>
            <a:r>
              <a:rPr lang="it-IT" sz="2800" i="1" u="sng" dirty="0"/>
              <a:t> </a:t>
            </a:r>
            <a:r>
              <a:rPr lang="it-IT" sz="2800" i="1" u="sng" dirty="0" err="1"/>
              <a:t>located</a:t>
            </a:r>
            <a:endParaRPr lang="it-IT" sz="2800" i="1" u="sng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823824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/>
          </a:bodyPr>
          <a:lstStyle/>
          <a:p>
            <a:r>
              <a:rPr lang="it-IT" dirty="0"/>
              <a:t>ROME 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7" y="1765810"/>
            <a:ext cx="8332790" cy="4863592"/>
          </a:xfrm>
          <a:solidFill>
            <a:srgbClr val="FFFFFF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b="1" dirty="0"/>
              <a:t> </a:t>
            </a:r>
            <a:r>
              <a:rPr lang="it-IT" sz="2800" b="1" dirty="0" err="1"/>
              <a:t>Applicable</a:t>
            </a:r>
            <a:r>
              <a:rPr lang="it-IT" sz="2800" b="1" dirty="0"/>
              <a:t> law in the </a:t>
            </a:r>
            <a:r>
              <a:rPr lang="it-IT" sz="2800" b="1" dirty="0" err="1"/>
              <a:t>absence</a:t>
            </a:r>
            <a:r>
              <a:rPr lang="it-IT" sz="2800" b="1" dirty="0"/>
              <a:t> of </a:t>
            </a:r>
            <a:r>
              <a:rPr lang="it-IT" sz="2800" b="1" dirty="0" err="1"/>
              <a:t>choice</a:t>
            </a:r>
            <a:endParaRPr lang="it-IT" sz="2800" b="1" dirty="0"/>
          </a:p>
          <a:p>
            <a:pPr marL="0" indent="0" algn="just">
              <a:buNone/>
            </a:pPr>
            <a:r>
              <a:rPr lang="it-IT" sz="2800" dirty="0"/>
              <a:t>In the case of </a:t>
            </a:r>
          </a:p>
          <a:p>
            <a:pPr algn="just"/>
            <a:r>
              <a:rPr lang="it-IT" sz="2800" dirty="0"/>
              <a:t>sale of </a:t>
            </a:r>
            <a:r>
              <a:rPr lang="it-IT" sz="2800" dirty="0" err="1"/>
              <a:t>goods</a:t>
            </a:r>
            <a:r>
              <a:rPr lang="it-IT" sz="2800" dirty="0"/>
              <a:t> by </a:t>
            </a:r>
            <a:r>
              <a:rPr lang="it-IT" sz="2800" dirty="0" err="1"/>
              <a:t>auction</a:t>
            </a:r>
            <a:r>
              <a:rPr lang="it-IT" sz="2800" dirty="0"/>
              <a:t>, </a:t>
            </a:r>
          </a:p>
          <a:p>
            <a:pPr marL="0" indent="0" algn="just">
              <a:buNone/>
            </a:pPr>
            <a:r>
              <a:rPr lang="it-IT" sz="2800" dirty="0"/>
              <a:t>the law of the country of the </a:t>
            </a:r>
            <a:r>
              <a:rPr lang="it-IT" sz="2800" dirty="0" err="1"/>
              <a:t>auction</a:t>
            </a:r>
            <a:r>
              <a:rPr lang="it-IT" sz="2800" dirty="0"/>
              <a:t> </a:t>
            </a:r>
            <a:r>
              <a:rPr lang="it-IT" sz="2800" dirty="0" err="1"/>
              <a:t>will</a:t>
            </a:r>
            <a:r>
              <a:rPr lang="it-IT" sz="2800" dirty="0"/>
              <a:t> </a:t>
            </a:r>
            <a:r>
              <a:rPr lang="it-IT" sz="2800" dirty="0" err="1"/>
              <a:t>apply</a:t>
            </a:r>
            <a:r>
              <a:rPr lang="it-IT" sz="2800" dirty="0"/>
              <a:t>. </a:t>
            </a:r>
            <a:endParaRPr lang="it-IT" sz="2800" i="1" u="sng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1078699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/>
          </a:bodyPr>
          <a:lstStyle/>
          <a:p>
            <a:r>
              <a:rPr lang="it-IT" dirty="0"/>
              <a:t>ROME 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7" y="1765810"/>
            <a:ext cx="8332790" cy="4863592"/>
          </a:xfrm>
          <a:solidFill>
            <a:srgbClr val="FFFFFF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b="1" dirty="0"/>
              <a:t> </a:t>
            </a:r>
            <a:r>
              <a:rPr lang="it-IT" sz="2800" b="1" dirty="0" err="1"/>
              <a:t>Rules</a:t>
            </a:r>
            <a:r>
              <a:rPr lang="it-IT" sz="2800" b="1" dirty="0"/>
              <a:t> </a:t>
            </a:r>
            <a:r>
              <a:rPr lang="it-IT" sz="2800" b="1" dirty="0" err="1"/>
              <a:t>applicable</a:t>
            </a:r>
            <a:r>
              <a:rPr lang="it-IT" sz="2800" b="1" dirty="0"/>
              <a:t> to </a:t>
            </a:r>
            <a:r>
              <a:rPr lang="it-IT" sz="2800" b="1" dirty="0" err="1"/>
              <a:t>specific</a:t>
            </a:r>
            <a:r>
              <a:rPr lang="it-IT" sz="2800" b="1" dirty="0"/>
              <a:t> </a:t>
            </a:r>
            <a:r>
              <a:rPr lang="it-IT" sz="2800" b="1" dirty="0" err="1"/>
              <a:t>contracts</a:t>
            </a:r>
            <a:endParaRPr lang="it-IT" sz="2800" b="1" dirty="0"/>
          </a:p>
          <a:p>
            <a:pPr marL="0" indent="0" algn="just">
              <a:buNone/>
            </a:pPr>
            <a:r>
              <a:rPr lang="it-IT" sz="2800" dirty="0"/>
              <a:t>For the </a:t>
            </a:r>
            <a:r>
              <a:rPr lang="it-IT" sz="2800" dirty="0" err="1"/>
              <a:t>following</a:t>
            </a:r>
            <a:r>
              <a:rPr lang="it-IT" sz="2800" dirty="0"/>
              <a:t> </a:t>
            </a:r>
            <a:r>
              <a:rPr lang="it-IT" sz="2800" dirty="0" err="1"/>
              <a:t>types</a:t>
            </a:r>
            <a:r>
              <a:rPr lang="it-IT" sz="2800" dirty="0"/>
              <a:t> of </a:t>
            </a:r>
            <a:r>
              <a:rPr lang="it-IT" sz="2800" dirty="0" err="1"/>
              <a:t>contract</a:t>
            </a:r>
            <a:r>
              <a:rPr lang="it-IT" sz="2800" dirty="0"/>
              <a:t>, the </a:t>
            </a:r>
            <a:r>
              <a:rPr lang="it-IT" sz="2800" dirty="0" err="1"/>
              <a:t>Regulation</a:t>
            </a:r>
            <a:r>
              <a:rPr lang="it-IT" sz="2800" dirty="0"/>
              <a:t> </a:t>
            </a:r>
            <a:r>
              <a:rPr lang="it-IT" sz="2800" dirty="0" err="1"/>
              <a:t>lays</a:t>
            </a:r>
            <a:r>
              <a:rPr lang="it-IT" sz="2800" dirty="0"/>
              <a:t> down </a:t>
            </a:r>
            <a:r>
              <a:rPr lang="it-IT" sz="2800" dirty="0" err="1"/>
              <a:t>options</a:t>
            </a:r>
            <a:r>
              <a:rPr lang="it-IT" sz="2800" dirty="0"/>
              <a:t> for the </a:t>
            </a:r>
            <a:r>
              <a:rPr lang="it-IT" sz="2800" dirty="0" err="1"/>
              <a:t>selection</a:t>
            </a:r>
            <a:r>
              <a:rPr lang="it-IT" sz="2800" dirty="0"/>
              <a:t> of </a:t>
            </a:r>
            <a:r>
              <a:rPr lang="it-IT" sz="2800" dirty="0" err="1"/>
              <a:t>applicable</a:t>
            </a:r>
            <a:r>
              <a:rPr lang="it-IT" sz="2800" dirty="0"/>
              <a:t> law and </a:t>
            </a:r>
            <a:r>
              <a:rPr lang="it-IT" sz="2800" dirty="0" err="1"/>
              <a:t>determines</a:t>
            </a:r>
            <a:r>
              <a:rPr lang="it-IT" sz="2800" dirty="0"/>
              <a:t> the law to be </a:t>
            </a:r>
            <a:r>
              <a:rPr lang="it-IT" sz="2800" dirty="0" err="1"/>
              <a:t>applied</a:t>
            </a:r>
            <a:r>
              <a:rPr lang="it-IT" sz="2800" dirty="0"/>
              <a:t> in the </a:t>
            </a:r>
            <a:r>
              <a:rPr lang="it-IT" sz="2800" dirty="0" err="1"/>
              <a:t>absence</a:t>
            </a:r>
            <a:r>
              <a:rPr lang="it-IT" sz="2800" dirty="0"/>
              <a:t> of </a:t>
            </a:r>
            <a:r>
              <a:rPr lang="it-IT" sz="2800" dirty="0" err="1"/>
              <a:t>choice</a:t>
            </a:r>
            <a:r>
              <a:rPr lang="it-IT" sz="2800" dirty="0"/>
              <a:t>:</a:t>
            </a:r>
          </a:p>
          <a:p>
            <a:pPr marL="0" indent="0" algn="just">
              <a:buNone/>
            </a:pPr>
            <a:r>
              <a:rPr lang="it-IT" sz="2800" dirty="0" err="1"/>
              <a:t>contracts</a:t>
            </a:r>
            <a:r>
              <a:rPr lang="it-IT" sz="2800" dirty="0"/>
              <a:t> for </a:t>
            </a:r>
            <a:r>
              <a:rPr lang="it-IT" sz="2800" u="sng" dirty="0"/>
              <a:t>the </a:t>
            </a:r>
            <a:r>
              <a:rPr lang="it-IT" sz="2800" b="1" u="sng" dirty="0" err="1"/>
              <a:t>carriage</a:t>
            </a:r>
            <a:r>
              <a:rPr lang="it-IT" sz="2800" b="1" u="sng" dirty="0"/>
              <a:t> of </a:t>
            </a:r>
            <a:r>
              <a:rPr lang="it-IT" sz="2800" b="1" u="sng" dirty="0" err="1"/>
              <a:t>goods</a:t>
            </a:r>
            <a:r>
              <a:rPr lang="it-IT" sz="2800" b="1" u="sng" dirty="0"/>
              <a:t> </a:t>
            </a:r>
            <a:r>
              <a:rPr lang="it-IT" sz="2800" dirty="0"/>
              <a:t>– in the </a:t>
            </a:r>
            <a:r>
              <a:rPr lang="it-IT" sz="2800" dirty="0" err="1"/>
              <a:t>absence</a:t>
            </a:r>
            <a:r>
              <a:rPr lang="it-IT" sz="2800" dirty="0"/>
              <a:t> of </a:t>
            </a:r>
            <a:r>
              <a:rPr lang="it-IT" sz="2800" dirty="0" err="1"/>
              <a:t>choice</a:t>
            </a:r>
            <a:r>
              <a:rPr lang="it-IT" sz="2800" dirty="0"/>
              <a:t>, the </a:t>
            </a:r>
            <a:r>
              <a:rPr lang="it-IT" sz="2800" dirty="0" err="1"/>
              <a:t>applicable</a:t>
            </a:r>
            <a:r>
              <a:rPr lang="it-IT" sz="2800" dirty="0"/>
              <a:t> law </a:t>
            </a:r>
            <a:r>
              <a:rPr lang="it-IT" sz="2800" dirty="0" err="1"/>
              <a:t>will</a:t>
            </a:r>
            <a:r>
              <a:rPr lang="it-IT" sz="2800" dirty="0"/>
              <a:t> be </a:t>
            </a:r>
            <a:r>
              <a:rPr lang="it-IT" sz="2800" i="1" dirty="0" err="1"/>
              <a:t>that</a:t>
            </a:r>
            <a:r>
              <a:rPr lang="it-IT" sz="2800" i="1" dirty="0"/>
              <a:t> of the country of residence of the </a:t>
            </a:r>
            <a:r>
              <a:rPr lang="it-IT" sz="2800" i="1" dirty="0" err="1"/>
              <a:t>carrier</a:t>
            </a:r>
            <a:r>
              <a:rPr lang="it-IT" sz="2800" i="1" dirty="0"/>
              <a:t>.</a:t>
            </a:r>
            <a:endParaRPr lang="it-IT" sz="2800" i="1" u="sng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1400948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/>
          </a:bodyPr>
          <a:lstStyle/>
          <a:p>
            <a:r>
              <a:rPr lang="it-IT" dirty="0"/>
              <a:t>ROME 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7" y="1765810"/>
            <a:ext cx="8332790" cy="4863592"/>
          </a:xfrm>
          <a:solidFill>
            <a:srgbClr val="FFFFFF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b="1" dirty="0"/>
              <a:t> </a:t>
            </a:r>
            <a:r>
              <a:rPr lang="it-IT" sz="2800" b="1" dirty="0" err="1"/>
              <a:t>Rules</a:t>
            </a:r>
            <a:r>
              <a:rPr lang="it-IT" sz="2800" b="1" dirty="0"/>
              <a:t> </a:t>
            </a:r>
            <a:r>
              <a:rPr lang="it-IT" sz="2800" b="1" dirty="0" err="1"/>
              <a:t>applicable</a:t>
            </a:r>
            <a:r>
              <a:rPr lang="it-IT" sz="2800" b="1" dirty="0"/>
              <a:t> to </a:t>
            </a:r>
            <a:r>
              <a:rPr lang="it-IT" sz="2800" b="1" dirty="0" err="1"/>
              <a:t>specific</a:t>
            </a:r>
            <a:r>
              <a:rPr lang="it-IT" sz="2800" b="1" dirty="0"/>
              <a:t> </a:t>
            </a:r>
            <a:r>
              <a:rPr lang="it-IT" sz="2800" b="1" dirty="0" err="1"/>
              <a:t>contracts</a:t>
            </a:r>
            <a:endParaRPr lang="it-IT" sz="2800" b="1" dirty="0"/>
          </a:p>
          <a:p>
            <a:pPr marL="0" indent="0" algn="just">
              <a:buNone/>
            </a:pPr>
            <a:r>
              <a:rPr lang="it-IT" sz="2800" dirty="0" err="1"/>
              <a:t>contracts</a:t>
            </a:r>
            <a:r>
              <a:rPr lang="it-IT" sz="2800" dirty="0"/>
              <a:t> for the </a:t>
            </a:r>
            <a:r>
              <a:rPr lang="it-IT" sz="2800" b="1" u="sng" dirty="0" err="1"/>
              <a:t>carriage</a:t>
            </a:r>
            <a:r>
              <a:rPr lang="it-IT" sz="2800" b="1" u="sng" dirty="0"/>
              <a:t> of </a:t>
            </a:r>
            <a:r>
              <a:rPr lang="it-IT" sz="2800" b="1" u="sng" dirty="0" err="1"/>
              <a:t>passengers</a:t>
            </a:r>
            <a:r>
              <a:rPr lang="it-IT" sz="2800" b="1" u="sng" dirty="0"/>
              <a:t> </a:t>
            </a:r>
            <a:r>
              <a:rPr lang="it-IT" sz="2800" dirty="0"/>
              <a:t>– in the </a:t>
            </a:r>
            <a:r>
              <a:rPr lang="it-IT" sz="2800" dirty="0" err="1"/>
              <a:t>absence</a:t>
            </a:r>
            <a:r>
              <a:rPr lang="it-IT" sz="2800" dirty="0"/>
              <a:t> of </a:t>
            </a:r>
            <a:r>
              <a:rPr lang="it-IT" sz="2800" dirty="0" err="1"/>
              <a:t>choice</a:t>
            </a:r>
            <a:r>
              <a:rPr lang="it-IT" sz="2800" dirty="0"/>
              <a:t>, the law </a:t>
            </a:r>
            <a:r>
              <a:rPr lang="it-IT" sz="2800" i="1" dirty="0"/>
              <a:t>of the country of residence of the </a:t>
            </a:r>
            <a:r>
              <a:rPr lang="it-IT" sz="2800" i="1" dirty="0" err="1"/>
              <a:t>passenger</a:t>
            </a:r>
            <a:r>
              <a:rPr lang="it-IT" sz="2800" i="1" dirty="0"/>
              <a:t> </a:t>
            </a:r>
            <a:r>
              <a:rPr lang="it-IT" sz="2800" i="1" dirty="0" err="1"/>
              <a:t>will</a:t>
            </a:r>
            <a:r>
              <a:rPr lang="it-IT" sz="2800" i="1" dirty="0"/>
              <a:t> </a:t>
            </a:r>
            <a:r>
              <a:rPr lang="it-IT" sz="2800" i="1" dirty="0" err="1"/>
              <a:t>apply</a:t>
            </a:r>
            <a:r>
              <a:rPr lang="it-IT" sz="2800" dirty="0"/>
              <a:t>, </a:t>
            </a:r>
            <a:r>
              <a:rPr lang="it-IT" sz="2800" dirty="0" err="1"/>
              <a:t>if</a:t>
            </a:r>
            <a:r>
              <a:rPr lang="it-IT" sz="2800" dirty="0"/>
              <a:t> </a:t>
            </a:r>
            <a:r>
              <a:rPr lang="it-IT" sz="2800" dirty="0" err="1"/>
              <a:t>it</a:t>
            </a:r>
            <a:r>
              <a:rPr lang="it-IT" sz="2800" dirty="0"/>
              <a:t> </a:t>
            </a:r>
            <a:r>
              <a:rPr lang="it-IT" sz="2800" dirty="0" err="1"/>
              <a:t>is</a:t>
            </a:r>
            <a:r>
              <a:rPr lang="it-IT" sz="2800" dirty="0"/>
              <a:t> </a:t>
            </a:r>
            <a:r>
              <a:rPr lang="it-IT" sz="2800" dirty="0" err="1"/>
              <a:t>also</a:t>
            </a:r>
            <a:r>
              <a:rPr lang="it-IT" sz="2800" dirty="0"/>
              <a:t> the </a:t>
            </a:r>
            <a:r>
              <a:rPr lang="it-IT" sz="2800" dirty="0" err="1"/>
              <a:t>place</a:t>
            </a:r>
            <a:r>
              <a:rPr lang="it-IT" sz="2800" dirty="0"/>
              <a:t> of </a:t>
            </a:r>
            <a:r>
              <a:rPr lang="it-IT" sz="2800" dirty="0" err="1"/>
              <a:t>departure</a:t>
            </a:r>
            <a:r>
              <a:rPr lang="it-IT" sz="2800" dirty="0"/>
              <a:t> or </a:t>
            </a:r>
            <a:r>
              <a:rPr lang="it-IT" sz="2800" dirty="0" err="1"/>
              <a:t>destination</a:t>
            </a:r>
            <a:r>
              <a:rPr lang="it-IT" sz="2800" dirty="0"/>
              <a:t>.</a:t>
            </a:r>
          </a:p>
          <a:p>
            <a:pPr marL="0" indent="0" algn="just">
              <a:buNone/>
            </a:pPr>
            <a:r>
              <a:rPr lang="it-IT" sz="2800" dirty="0" err="1"/>
              <a:t>Yet</a:t>
            </a:r>
            <a:r>
              <a:rPr lang="it-IT" sz="2800" dirty="0"/>
              <a:t>, </a:t>
            </a:r>
            <a:r>
              <a:rPr lang="it-IT" sz="2800" dirty="0" err="1"/>
              <a:t>if</a:t>
            </a:r>
            <a:r>
              <a:rPr lang="it-IT" sz="2800" dirty="0"/>
              <a:t> the </a:t>
            </a:r>
            <a:r>
              <a:rPr lang="it-IT" sz="2800" dirty="0" err="1"/>
              <a:t>contract</a:t>
            </a:r>
            <a:r>
              <a:rPr lang="it-IT" sz="2800" dirty="0"/>
              <a:t> </a:t>
            </a:r>
            <a:r>
              <a:rPr lang="it-IT" sz="2800" dirty="0" err="1"/>
              <a:t>is</a:t>
            </a:r>
            <a:r>
              <a:rPr lang="it-IT" sz="2800" dirty="0"/>
              <a:t> more </a:t>
            </a:r>
            <a:r>
              <a:rPr lang="it-IT" sz="2800" dirty="0" err="1"/>
              <a:t>closely</a:t>
            </a:r>
            <a:r>
              <a:rPr lang="it-IT" sz="2800" dirty="0"/>
              <a:t> </a:t>
            </a:r>
            <a:r>
              <a:rPr lang="it-IT" sz="2800" dirty="0" err="1"/>
              <a:t>related</a:t>
            </a:r>
            <a:r>
              <a:rPr lang="it-IT" sz="2800" dirty="0"/>
              <a:t> to </a:t>
            </a:r>
            <a:r>
              <a:rPr lang="it-IT" sz="2800" dirty="0" err="1"/>
              <a:t>another</a:t>
            </a:r>
            <a:r>
              <a:rPr lang="it-IT" sz="2800" dirty="0"/>
              <a:t> country, </a:t>
            </a:r>
            <a:r>
              <a:rPr lang="it-IT" sz="2800" dirty="0" err="1"/>
              <a:t>then</a:t>
            </a:r>
            <a:r>
              <a:rPr lang="it-IT" sz="2800" dirty="0"/>
              <a:t> the law of </a:t>
            </a:r>
            <a:r>
              <a:rPr lang="it-IT" sz="2800" dirty="0" err="1"/>
              <a:t>that</a:t>
            </a:r>
            <a:r>
              <a:rPr lang="it-IT" sz="2800" dirty="0"/>
              <a:t> country </a:t>
            </a:r>
            <a:r>
              <a:rPr lang="it-IT" sz="2800" dirty="0" err="1"/>
              <a:t>will</a:t>
            </a:r>
            <a:r>
              <a:rPr lang="it-IT" sz="2800" dirty="0"/>
              <a:t> </a:t>
            </a:r>
            <a:r>
              <a:rPr lang="it-IT" sz="2800" dirty="0" err="1"/>
              <a:t>apply</a:t>
            </a:r>
            <a:r>
              <a:rPr lang="it-IT" sz="2800" dirty="0"/>
              <a:t>.</a:t>
            </a:r>
            <a:endParaRPr lang="it-IT" sz="2800" i="1" u="sng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35830069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/>
          </a:bodyPr>
          <a:lstStyle/>
          <a:p>
            <a:r>
              <a:rPr lang="it-IT" dirty="0"/>
              <a:t>ROME 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7" y="1765810"/>
            <a:ext cx="8332790" cy="4863592"/>
          </a:xfrm>
          <a:solidFill>
            <a:srgbClr val="FFFFFF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b="1" dirty="0"/>
              <a:t> </a:t>
            </a:r>
            <a:r>
              <a:rPr lang="it-IT" sz="2800" b="1" dirty="0" err="1"/>
              <a:t>Rules</a:t>
            </a:r>
            <a:r>
              <a:rPr lang="it-IT" sz="2800" b="1" dirty="0"/>
              <a:t> </a:t>
            </a:r>
            <a:r>
              <a:rPr lang="it-IT" sz="2800" b="1" dirty="0" err="1"/>
              <a:t>applicable</a:t>
            </a:r>
            <a:r>
              <a:rPr lang="it-IT" sz="2800" b="1" dirty="0"/>
              <a:t> to </a:t>
            </a:r>
            <a:r>
              <a:rPr lang="it-IT" sz="2800" b="1" dirty="0" err="1"/>
              <a:t>specific</a:t>
            </a:r>
            <a:r>
              <a:rPr lang="it-IT" sz="2800" b="1" dirty="0"/>
              <a:t> </a:t>
            </a:r>
            <a:r>
              <a:rPr lang="it-IT" sz="2800" b="1" dirty="0" err="1"/>
              <a:t>contracts</a:t>
            </a:r>
            <a:endParaRPr lang="it-IT" sz="2800" b="1" dirty="0"/>
          </a:p>
          <a:p>
            <a:pPr marL="0" indent="0" algn="just">
              <a:buNone/>
            </a:pPr>
            <a:r>
              <a:rPr lang="it-IT" sz="2800" dirty="0"/>
              <a:t>- </a:t>
            </a:r>
            <a:r>
              <a:rPr lang="it-IT" sz="2800" b="1" dirty="0"/>
              <a:t>consumer </a:t>
            </a:r>
            <a:r>
              <a:rPr lang="it-IT" sz="2800" b="1" dirty="0" err="1"/>
              <a:t>contracts</a:t>
            </a:r>
            <a:r>
              <a:rPr lang="it-IT" sz="2800" b="1" dirty="0"/>
              <a:t> </a:t>
            </a:r>
            <a:r>
              <a:rPr lang="it-IT" sz="2800" b="1" dirty="0" err="1"/>
              <a:t>between</a:t>
            </a:r>
            <a:r>
              <a:rPr lang="it-IT" sz="2800" b="1" dirty="0"/>
              <a:t> consumers and </a:t>
            </a:r>
            <a:r>
              <a:rPr lang="it-IT" sz="2800" b="1" dirty="0" err="1"/>
              <a:t>professionals</a:t>
            </a:r>
            <a:r>
              <a:rPr lang="it-IT" sz="2800" b="1" dirty="0"/>
              <a:t> </a:t>
            </a:r>
            <a:r>
              <a:rPr lang="it-IT" sz="2800" dirty="0"/>
              <a:t>– the </a:t>
            </a:r>
            <a:r>
              <a:rPr lang="it-IT" sz="2800" dirty="0" err="1"/>
              <a:t>applicable</a:t>
            </a:r>
            <a:r>
              <a:rPr lang="it-IT" sz="2800" dirty="0"/>
              <a:t> law </a:t>
            </a:r>
            <a:r>
              <a:rPr lang="it-IT" sz="2800" dirty="0" err="1"/>
              <a:t>is</a:t>
            </a:r>
            <a:r>
              <a:rPr lang="it-IT" sz="2800" dirty="0"/>
              <a:t> </a:t>
            </a:r>
            <a:r>
              <a:rPr lang="it-IT" sz="2800" i="1" dirty="0" err="1"/>
              <a:t>that</a:t>
            </a:r>
            <a:r>
              <a:rPr lang="it-IT" sz="2800" i="1" dirty="0"/>
              <a:t> of the country of residence of the consumer</a:t>
            </a:r>
            <a:r>
              <a:rPr lang="it-IT" sz="2800" dirty="0"/>
              <a:t>, </a:t>
            </a:r>
            <a:r>
              <a:rPr lang="it-IT" sz="2800" dirty="0" err="1"/>
              <a:t>provided</a:t>
            </a:r>
            <a:r>
              <a:rPr lang="it-IT" sz="2800" dirty="0"/>
              <a:t> </a:t>
            </a:r>
            <a:r>
              <a:rPr lang="it-IT" sz="2800" dirty="0" err="1"/>
              <a:t>that</a:t>
            </a:r>
            <a:r>
              <a:rPr lang="it-IT" sz="2800" dirty="0"/>
              <a:t> </a:t>
            </a:r>
            <a:r>
              <a:rPr lang="it-IT" sz="2800" dirty="0" err="1"/>
              <a:t>this</a:t>
            </a:r>
            <a:r>
              <a:rPr lang="it-IT" sz="2800" dirty="0"/>
              <a:t> </a:t>
            </a:r>
            <a:r>
              <a:rPr lang="it-IT" sz="2800" dirty="0" err="1"/>
              <a:t>is</a:t>
            </a:r>
            <a:r>
              <a:rPr lang="it-IT" sz="2800" dirty="0"/>
              <a:t> </a:t>
            </a:r>
            <a:r>
              <a:rPr lang="it-IT" sz="2800" dirty="0" err="1"/>
              <a:t>also</a:t>
            </a:r>
            <a:r>
              <a:rPr lang="it-IT" sz="2800" dirty="0"/>
              <a:t> the country </a:t>
            </a:r>
            <a:r>
              <a:rPr lang="it-IT" sz="2800" dirty="0" err="1"/>
              <a:t>where</a:t>
            </a:r>
            <a:r>
              <a:rPr lang="it-IT" sz="2800" dirty="0"/>
              <a:t> the </a:t>
            </a:r>
            <a:r>
              <a:rPr lang="it-IT" sz="2800" dirty="0" err="1"/>
              <a:t>professional</a:t>
            </a:r>
            <a:r>
              <a:rPr lang="it-IT" sz="2800" dirty="0"/>
              <a:t> </a:t>
            </a:r>
            <a:r>
              <a:rPr lang="it-IT" sz="2800" dirty="0" err="1"/>
              <a:t>carries</a:t>
            </a:r>
            <a:r>
              <a:rPr lang="it-IT" sz="2800" dirty="0"/>
              <a:t> out </a:t>
            </a:r>
            <a:r>
              <a:rPr lang="it-IT" sz="2800" dirty="0" err="1"/>
              <a:t>his</a:t>
            </a:r>
            <a:r>
              <a:rPr lang="it-IT" sz="2800" dirty="0"/>
              <a:t>/</a:t>
            </a:r>
            <a:r>
              <a:rPr lang="it-IT" sz="2800" dirty="0" err="1"/>
              <a:t>her</a:t>
            </a:r>
            <a:r>
              <a:rPr lang="it-IT" sz="2800" dirty="0"/>
              <a:t> </a:t>
            </a:r>
            <a:r>
              <a:rPr lang="it-IT" sz="2800" dirty="0" err="1"/>
              <a:t>activities</a:t>
            </a:r>
            <a:r>
              <a:rPr lang="it-IT" sz="2800" dirty="0"/>
              <a:t> or to </a:t>
            </a:r>
            <a:r>
              <a:rPr lang="it-IT" sz="2800" dirty="0" err="1"/>
              <a:t>which</a:t>
            </a:r>
            <a:r>
              <a:rPr lang="it-IT" sz="2800" dirty="0"/>
              <a:t> </a:t>
            </a:r>
            <a:r>
              <a:rPr lang="it-IT" sz="2800" dirty="0" err="1"/>
              <a:t>his</a:t>
            </a:r>
            <a:r>
              <a:rPr lang="it-IT" sz="2800" dirty="0"/>
              <a:t>/</a:t>
            </a:r>
            <a:r>
              <a:rPr lang="it-IT" sz="2800" dirty="0" err="1"/>
              <a:t>her</a:t>
            </a:r>
            <a:r>
              <a:rPr lang="it-IT" sz="2800" dirty="0"/>
              <a:t> </a:t>
            </a:r>
            <a:r>
              <a:rPr lang="it-IT" sz="2800" dirty="0" err="1"/>
              <a:t>activities</a:t>
            </a:r>
            <a:r>
              <a:rPr lang="it-IT" sz="2800" dirty="0"/>
              <a:t> are </a:t>
            </a:r>
            <a:r>
              <a:rPr lang="it-IT" sz="2800" dirty="0" err="1"/>
              <a:t>directed</a:t>
            </a:r>
            <a:r>
              <a:rPr lang="it-IT" sz="2800" dirty="0"/>
              <a:t>. </a:t>
            </a:r>
            <a:endParaRPr lang="it-IT" sz="2800" i="1" u="sng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33718415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/>
          </a:bodyPr>
          <a:lstStyle/>
          <a:p>
            <a:r>
              <a:rPr lang="it-IT" dirty="0"/>
              <a:t>ROME 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7" y="1765810"/>
            <a:ext cx="8332790" cy="4863592"/>
          </a:xfrm>
          <a:solidFill>
            <a:srgbClr val="FFFFFF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b="1" dirty="0"/>
              <a:t> </a:t>
            </a:r>
            <a:r>
              <a:rPr lang="it-IT" sz="2800" b="1" dirty="0" err="1"/>
              <a:t>Rules</a:t>
            </a:r>
            <a:r>
              <a:rPr lang="it-IT" sz="2800" b="1" dirty="0"/>
              <a:t> </a:t>
            </a:r>
            <a:r>
              <a:rPr lang="it-IT" sz="2800" b="1" dirty="0" err="1"/>
              <a:t>applicable</a:t>
            </a:r>
            <a:r>
              <a:rPr lang="it-IT" sz="2800" b="1" dirty="0"/>
              <a:t> to </a:t>
            </a:r>
            <a:r>
              <a:rPr lang="it-IT" sz="2800" b="1" dirty="0" err="1"/>
              <a:t>specific</a:t>
            </a:r>
            <a:r>
              <a:rPr lang="it-IT" sz="2800" b="1" dirty="0"/>
              <a:t> </a:t>
            </a:r>
            <a:r>
              <a:rPr lang="it-IT" sz="2800" b="1" dirty="0" err="1"/>
              <a:t>contracts</a:t>
            </a:r>
            <a:endParaRPr lang="it-IT" sz="2800" b="1" dirty="0"/>
          </a:p>
          <a:p>
            <a:pPr algn="just">
              <a:buFontTx/>
              <a:buChar char="-"/>
            </a:pPr>
            <a:r>
              <a:rPr lang="it-IT" sz="2800" dirty="0" err="1"/>
              <a:t>I</a:t>
            </a:r>
            <a:r>
              <a:rPr lang="it-IT" sz="2800" b="1" dirty="0" err="1"/>
              <a:t>nsurance</a:t>
            </a:r>
            <a:r>
              <a:rPr lang="it-IT" sz="2800" b="1" dirty="0"/>
              <a:t> </a:t>
            </a:r>
            <a:r>
              <a:rPr lang="it-IT" sz="2800" b="1" dirty="0" err="1"/>
              <a:t>contracts</a:t>
            </a:r>
            <a:r>
              <a:rPr lang="it-IT" sz="2800" b="1" dirty="0"/>
              <a:t> – </a:t>
            </a:r>
            <a:r>
              <a:rPr lang="it-IT" sz="2800" dirty="0"/>
              <a:t>in the </a:t>
            </a:r>
            <a:r>
              <a:rPr lang="it-IT" sz="2800" dirty="0" err="1"/>
              <a:t>absence</a:t>
            </a:r>
            <a:r>
              <a:rPr lang="it-IT" sz="2800" dirty="0"/>
              <a:t> of </a:t>
            </a:r>
            <a:r>
              <a:rPr lang="it-IT" sz="2800" dirty="0" err="1"/>
              <a:t>choice</a:t>
            </a:r>
            <a:r>
              <a:rPr lang="it-IT" sz="2800" dirty="0"/>
              <a:t>, the </a:t>
            </a:r>
            <a:r>
              <a:rPr lang="it-IT" sz="2800" dirty="0" err="1"/>
              <a:t>applicable</a:t>
            </a:r>
            <a:r>
              <a:rPr lang="it-IT" sz="2800" dirty="0"/>
              <a:t> law </a:t>
            </a:r>
            <a:r>
              <a:rPr lang="it-IT" sz="2800" dirty="0" err="1"/>
              <a:t>will</a:t>
            </a:r>
            <a:r>
              <a:rPr lang="it-IT" sz="2800" dirty="0"/>
              <a:t> be </a:t>
            </a:r>
            <a:r>
              <a:rPr lang="it-IT" sz="2800" i="1" dirty="0" err="1"/>
              <a:t>that</a:t>
            </a:r>
            <a:r>
              <a:rPr lang="it-IT" sz="2800" i="1" dirty="0"/>
              <a:t> of the country of residence of the </a:t>
            </a:r>
            <a:r>
              <a:rPr lang="it-IT" sz="2800" i="1" dirty="0" err="1"/>
              <a:t>insurer</a:t>
            </a:r>
            <a:r>
              <a:rPr lang="it-IT" sz="2800" i="1" dirty="0"/>
              <a:t>. </a:t>
            </a:r>
          </a:p>
          <a:p>
            <a:pPr algn="just">
              <a:buFontTx/>
              <a:buChar char="-"/>
            </a:pPr>
            <a:r>
              <a:rPr lang="it-IT" sz="2800" dirty="0" err="1"/>
              <a:t>However</a:t>
            </a:r>
            <a:r>
              <a:rPr lang="it-IT" sz="2800" dirty="0"/>
              <a:t>, </a:t>
            </a:r>
            <a:r>
              <a:rPr lang="it-IT" sz="2800" dirty="0" err="1"/>
              <a:t>if</a:t>
            </a:r>
            <a:r>
              <a:rPr lang="it-IT" sz="2800" dirty="0"/>
              <a:t> the </a:t>
            </a:r>
            <a:r>
              <a:rPr lang="it-IT" sz="2800" dirty="0" err="1"/>
              <a:t>contract</a:t>
            </a:r>
            <a:r>
              <a:rPr lang="it-IT" sz="2800" dirty="0"/>
              <a:t> </a:t>
            </a:r>
            <a:r>
              <a:rPr lang="it-IT" sz="2800" dirty="0" err="1"/>
              <a:t>is</a:t>
            </a:r>
            <a:r>
              <a:rPr lang="it-IT" sz="2800" dirty="0"/>
              <a:t> more </a:t>
            </a:r>
            <a:r>
              <a:rPr lang="it-IT" sz="2800" dirty="0" err="1"/>
              <a:t>closely</a:t>
            </a:r>
            <a:r>
              <a:rPr lang="it-IT" sz="2800" dirty="0"/>
              <a:t> </a:t>
            </a:r>
            <a:r>
              <a:rPr lang="it-IT" sz="2800" dirty="0" err="1"/>
              <a:t>related</a:t>
            </a:r>
            <a:r>
              <a:rPr lang="it-IT" sz="2800" dirty="0"/>
              <a:t> to </a:t>
            </a:r>
            <a:r>
              <a:rPr lang="it-IT" sz="2800" dirty="0" err="1"/>
              <a:t>another</a:t>
            </a:r>
            <a:r>
              <a:rPr lang="it-IT" sz="2800" dirty="0"/>
              <a:t> country, </a:t>
            </a:r>
            <a:r>
              <a:rPr lang="it-IT" sz="2800" dirty="0" err="1"/>
              <a:t>that</a:t>
            </a:r>
            <a:r>
              <a:rPr lang="it-IT" sz="2800" dirty="0"/>
              <a:t> </a:t>
            </a:r>
            <a:r>
              <a:rPr lang="it-IT" sz="2800" dirty="0" err="1"/>
              <a:t>country’s</a:t>
            </a:r>
            <a:r>
              <a:rPr lang="it-IT" sz="2800" dirty="0"/>
              <a:t> law </a:t>
            </a:r>
            <a:r>
              <a:rPr lang="it-IT" sz="2800" dirty="0" err="1"/>
              <a:t>will</a:t>
            </a:r>
            <a:r>
              <a:rPr lang="it-IT" sz="2800" dirty="0"/>
              <a:t> </a:t>
            </a:r>
            <a:r>
              <a:rPr lang="it-IT" sz="2800" dirty="0" err="1"/>
              <a:t>apply</a:t>
            </a:r>
            <a:r>
              <a:rPr lang="it-IT" sz="2800" dirty="0"/>
              <a:t>.</a:t>
            </a:r>
            <a:endParaRPr lang="it-IT" sz="2800" i="1" u="sng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3585755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00113" y="1371599"/>
            <a:ext cx="7345362" cy="1974145"/>
          </a:xfrm>
        </p:spPr>
        <p:txBody>
          <a:bodyPr/>
          <a:lstStyle/>
          <a:p>
            <a:r>
              <a:rPr lang="it-IT" dirty="0"/>
              <a:t>ROME I REGULATION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on the law </a:t>
            </a:r>
            <a:r>
              <a:rPr lang="it-IT" dirty="0" err="1"/>
              <a:t>applicable</a:t>
            </a:r>
            <a:r>
              <a:rPr lang="it-IT" dirty="0"/>
              <a:t> to </a:t>
            </a:r>
            <a:r>
              <a:rPr lang="it-IT" dirty="0" err="1"/>
              <a:t>contractual</a:t>
            </a:r>
            <a:r>
              <a:rPr lang="it-IT" dirty="0"/>
              <a:t> </a:t>
            </a:r>
            <a:r>
              <a:rPr lang="it-IT" dirty="0" err="1"/>
              <a:t>obligations</a:t>
            </a:r>
            <a:r>
              <a:rPr lang="it-IT" dirty="0"/>
              <a:t> 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23953455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/>
          </a:bodyPr>
          <a:lstStyle/>
          <a:p>
            <a:r>
              <a:rPr lang="it-IT" dirty="0"/>
              <a:t>ROME 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7" y="1765810"/>
            <a:ext cx="8332790" cy="4863592"/>
          </a:xfrm>
          <a:solidFill>
            <a:srgbClr val="FFFFFF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b="1" dirty="0"/>
              <a:t> </a:t>
            </a:r>
            <a:r>
              <a:rPr lang="it-IT" sz="2800" b="1" dirty="0" err="1"/>
              <a:t>Rules</a:t>
            </a:r>
            <a:r>
              <a:rPr lang="it-IT" sz="2800" b="1" dirty="0"/>
              <a:t> </a:t>
            </a:r>
            <a:r>
              <a:rPr lang="it-IT" sz="2800" b="1" dirty="0" err="1"/>
              <a:t>applicable</a:t>
            </a:r>
            <a:r>
              <a:rPr lang="it-IT" sz="2800" b="1" dirty="0"/>
              <a:t> to </a:t>
            </a:r>
            <a:r>
              <a:rPr lang="it-IT" sz="2800" b="1" dirty="0" err="1"/>
              <a:t>specific</a:t>
            </a:r>
            <a:r>
              <a:rPr lang="it-IT" sz="2800" b="1" dirty="0"/>
              <a:t> </a:t>
            </a:r>
            <a:r>
              <a:rPr lang="it-IT" sz="2800" b="1" dirty="0" err="1"/>
              <a:t>contracts</a:t>
            </a:r>
            <a:endParaRPr lang="it-IT" sz="2800" b="1" dirty="0"/>
          </a:p>
          <a:p>
            <a:pPr algn="just">
              <a:buFontTx/>
              <a:buChar char="-"/>
            </a:pPr>
            <a:r>
              <a:rPr lang="it-IT" sz="2800" b="1" dirty="0" err="1"/>
              <a:t>Individual</a:t>
            </a:r>
            <a:r>
              <a:rPr lang="it-IT" sz="2800" b="1" dirty="0"/>
              <a:t> </a:t>
            </a:r>
            <a:r>
              <a:rPr lang="it-IT" sz="2800" b="1" dirty="0" err="1"/>
              <a:t>employment</a:t>
            </a:r>
            <a:r>
              <a:rPr lang="it-IT" sz="2800" b="1" dirty="0"/>
              <a:t> </a:t>
            </a:r>
            <a:r>
              <a:rPr lang="it-IT" sz="2800" b="1" dirty="0" err="1"/>
              <a:t>contracts</a:t>
            </a:r>
            <a:r>
              <a:rPr lang="it-IT" sz="2800" b="1" dirty="0"/>
              <a:t> </a:t>
            </a:r>
            <a:r>
              <a:rPr lang="it-IT" sz="2800" dirty="0"/>
              <a:t>–the law </a:t>
            </a:r>
            <a:r>
              <a:rPr lang="it-IT" sz="2800" dirty="0" err="1"/>
              <a:t>governing</a:t>
            </a:r>
            <a:r>
              <a:rPr lang="it-IT" sz="2800" dirty="0"/>
              <a:t> the </a:t>
            </a:r>
            <a:r>
              <a:rPr lang="it-IT" sz="2800" dirty="0" err="1"/>
              <a:t>contract</a:t>
            </a:r>
            <a:r>
              <a:rPr lang="it-IT" sz="2800" dirty="0"/>
              <a:t> </a:t>
            </a:r>
            <a:r>
              <a:rPr lang="it-IT" sz="2800" dirty="0" err="1"/>
              <a:t>will</a:t>
            </a:r>
            <a:r>
              <a:rPr lang="it-IT" sz="2800" dirty="0"/>
              <a:t> be </a:t>
            </a:r>
            <a:r>
              <a:rPr lang="it-IT" sz="2800" i="1" dirty="0" err="1"/>
              <a:t>that</a:t>
            </a:r>
            <a:r>
              <a:rPr lang="it-IT" sz="2800" i="1" dirty="0"/>
              <a:t> of the country </a:t>
            </a:r>
            <a:r>
              <a:rPr lang="it-IT" sz="2800" i="1" dirty="0" err="1"/>
              <a:t>where</a:t>
            </a:r>
            <a:r>
              <a:rPr lang="it-IT" sz="2800" i="1" dirty="0"/>
              <a:t>, or from </a:t>
            </a:r>
            <a:r>
              <a:rPr lang="it-IT" sz="2800" i="1" dirty="0" err="1"/>
              <a:t>where</a:t>
            </a:r>
            <a:r>
              <a:rPr lang="it-IT" sz="2800" i="1" dirty="0"/>
              <a:t>, the </a:t>
            </a:r>
            <a:r>
              <a:rPr lang="it-IT" sz="2800" i="1" dirty="0" err="1"/>
              <a:t>employee</a:t>
            </a:r>
            <a:r>
              <a:rPr lang="it-IT" sz="2800" i="1" dirty="0"/>
              <a:t> </a:t>
            </a:r>
            <a:r>
              <a:rPr lang="it-IT" sz="2800" i="1" dirty="0" err="1"/>
              <a:t>carries</a:t>
            </a:r>
            <a:r>
              <a:rPr lang="it-IT" sz="2800" i="1" dirty="0"/>
              <a:t> out </a:t>
            </a:r>
            <a:r>
              <a:rPr lang="it-IT" sz="2800" i="1" dirty="0" err="1"/>
              <a:t>his</a:t>
            </a:r>
            <a:r>
              <a:rPr lang="it-IT" sz="2800" i="1" dirty="0"/>
              <a:t>/</a:t>
            </a:r>
            <a:r>
              <a:rPr lang="it-IT" sz="2800" i="1" dirty="0" err="1"/>
              <a:t>her</a:t>
            </a:r>
            <a:r>
              <a:rPr lang="it-IT" sz="2800" i="1" dirty="0"/>
              <a:t> </a:t>
            </a:r>
            <a:r>
              <a:rPr lang="it-IT" sz="2800" i="1" dirty="0" err="1"/>
              <a:t>tasks</a:t>
            </a:r>
            <a:r>
              <a:rPr lang="it-IT" sz="2800" i="1" dirty="0"/>
              <a:t>.</a:t>
            </a:r>
            <a:r>
              <a:rPr lang="it-IT" sz="2800" dirty="0"/>
              <a:t> </a:t>
            </a:r>
          </a:p>
          <a:p>
            <a:pPr algn="just">
              <a:buFontTx/>
              <a:buChar char="-"/>
            </a:pPr>
            <a:r>
              <a:rPr lang="it-IT" sz="2800" dirty="0" err="1"/>
              <a:t>If</a:t>
            </a:r>
            <a:r>
              <a:rPr lang="it-IT" sz="2800" dirty="0"/>
              <a:t> </a:t>
            </a:r>
            <a:r>
              <a:rPr lang="it-IT" sz="2800" dirty="0" err="1"/>
              <a:t>this</a:t>
            </a:r>
            <a:r>
              <a:rPr lang="it-IT" sz="2800" dirty="0"/>
              <a:t> </a:t>
            </a:r>
            <a:r>
              <a:rPr lang="it-IT" sz="2800" dirty="0" err="1"/>
              <a:t>cannot</a:t>
            </a:r>
            <a:r>
              <a:rPr lang="it-IT" sz="2800" dirty="0"/>
              <a:t> be </a:t>
            </a:r>
            <a:r>
              <a:rPr lang="it-IT" sz="2800" dirty="0" err="1"/>
              <a:t>determined</a:t>
            </a:r>
            <a:r>
              <a:rPr lang="it-IT" sz="2800" dirty="0"/>
              <a:t>, the </a:t>
            </a:r>
            <a:r>
              <a:rPr lang="it-IT" sz="2800" dirty="0" err="1"/>
              <a:t>applicable</a:t>
            </a:r>
            <a:r>
              <a:rPr lang="it-IT" sz="2800" dirty="0"/>
              <a:t> law </a:t>
            </a:r>
            <a:r>
              <a:rPr lang="it-IT" sz="2800" dirty="0" err="1"/>
              <a:t>will</a:t>
            </a:r>
            <a:r>
              <a:rPr lang="it-IT" sz="2800" dirty="0"/>
              <a:t> be </a:t>
            </a:r>
            <a:r>
              <a:rPr lang="it-IT" sz="2800" i="1" dirty="0" err="1"/>
              <a:t>that</a:t>
            </a:r>
            <a:r>
              <a:rPr lang="it-IT" sz="2800" i="1" dirty="0"/>
              <a:t> of the country </a:t>
            </a:r>
            <a:r>
              <a:rPr lang="it-IT" sz="2800" i="1" dirty="0" err="1"/>
              <a:t>where</a:t>
            </a:r>
            <a:r>
              <a:rPr lang="it-IT" sz="2800" i="1" dirty="0"/>
              <a:t> the </a:t>
            </a:r>
            <a:r>
              <a:rPr lang="it-IT" sz="2800" i="1" dirty="0" err="1"/>
              <a:t>place</a:t>
            </a:r>
            <a:r>
              <a:rPr lang="it-IT" sz="2800" i="1" dirty="0"/>
              <a:t> of business </a:t>
            </a:r>
            <a:r>
              <a:rPr lang="it-IT" sz="2800" i="1" dirty="0" err="1"/>
              <a:t>is</a:t>
            </a:r>
            <a:r>
              <a:rPr lang="it-IT" sz="2800" i="1" dirty="0"/>
              <a:t> </a:t>
            </a:r>
            <a:r>
              <a:rPr lang="it-IT" sz="2800" i="1" dirty="0" err="1"/>
              <a:t>located</a:t>
            </a:r>
            <a:r>
              <a:rPr lang="it-IT" sz="2800" i="1" dirty="0"/>
              <a:t>.</a:t>
            </a:r>
            <a:r>
              <a:rPr lang="it-IT" sz="2800" dirty="0"/>
              <a:t> </a:t>
            </a:r>
            <a:endParaRPr lang="it-IT" sz="2800" i="1" u="sng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20962395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00113" y="1518001"/>
            <a:ext cx="7345362" cy="2679693"/>
          </a:xfrm>
        </p:spPr>
        <p:txBody>
          <a:bodyPr/>
          <a:lstStyle/>
          <a:p>
            <a:br>
              <a:rPr lang="it-IT" dirty="0"/>
            </a:br>
            <a:br>
              <a:rPr lang="it-IT" dirty="0"/>
            </a:br>
            <a:r>
              <a:rPr lang="it-IT" sz="4400" dirty="0" err="1"/>
              <a:t>United</a:t>
            </a:r>
            <a:r>
              <a:rPr lang="it-IT" sz="4400" dirty="0"/>
              <a:t> Nations Convention on </a:t>
            </a:r>
            <a:r>
              <a:rPr lang="it-IT" sz="4400" dirty="0" err="1"/>
              <a:t>Contracts</a:t>
            </a:r>
            <a:r>
              <a:rPr lang="it-IT" sz="4400" dirty="0"/>
              <a:t> for the International Sale of </a:t>
            </a:r>
            <a:r>
              <a:rPr lang="it-IT" sz="4400" dirty="0" err="1"/>
              <a:t>Goods</a:t>
            </a:r>
            <a:r>
              <a:rPr lang="it-IT" sz="4400" dirty="0"/>
              <a:t> (Vienna, 1980) (CISG)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8740766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/>
          </a:bodyPr>
          <a:lstStyle/>
          <a:p>
            <a:r>
              <a:rPr lang="it-IT" dirty="0"/>
              <a:t>The Vienna Convention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7" y="1765810"/>
            <a:ext cx="8332790" cy="4863592"/>
          </a:xfrm>
          <a:solidFill>
            <a:srgbClr val="FFFFFF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b="1" dirty="0"/>
              <a:t> The </a:t>
            </a:r>
            <a:r>
              <a:rPr lang="it-IT" sz="2800" b="1" dirty="0" err="1"/>
              <a:t>United</a:t>
            </a:r>
            <a:r>
              <a:rPr lang="it-IT" sz="2800" b="1" dirty="0"/>
              <a:t> Nations Convention on </a:t>
            </a:r>
            <a:r>
              <a:rPr lang="it-IT" sz="2800" b="1" dirty="0" err="1"/>
              <a:t>Contracts</a:t>
            </a:r>
            <a:r>
              <a:rPr lang="it-IT" sz="2800" b="1" dirty="0"/>
              <a:t> for the International Sale of </a:t>
            </a:r>
            <a:r>
              <a:rPr lang="it-IT" sz="2800" b="1" dirty="0" err="1"/>
              <a:t>Goods</a:t>
            </a:r>
            <a:r>
              <a:rPr lang="it-IT" sz="2800" b="1" dirty="0"/>
              <a:t> (CISG; the Vienna Convention) </a:t>
            </a:r>
            <a:r>
              <a:rPr lang="it-IT" sz="2800" b="1" dirty="0" err="1"/>
              <a:t>is</a:t>
            </a:r>
            <a:r>
              <a:rPr lang="it-IT" sz="2800" b="1" dirty="0"/>
              <a:t> a </a:t>
            </a:r>
            <a:r>
              <a:rPr lang="it-IT" sz="2800" b="1" dirty="0" err="1"/>
              <a:t>treaty</a:t>
            </a:r>
            <a:r>
              <a:rPr lang="it-IT" sz="2800" b="1" dirty="0"/>
              <a:t> </a:t>
            </a:r>
            <a:r>
              <a:rPr lang="it-IT" sz="2800" b="1" dirty="0" err="1"/>
              <a:t>that</a:t>
            </a:r>
            <a:r>
              <a:rPr lang="it-IT" sz="2800" b="1" dirty="0"/>
              <a:t> </a:t>
            </a:r>
            <a:r>
              <a:rPr lang="it-IT" sz="2800" b="1" dirty="0" err="1"/>
              <a:t>is</a:t>
            </a:r>
            <a:r>
              <a:rPr lang="it-IT" sz="2800" b="1" dirty="0"/>
              <a:t> a </a:t>
            </a:r>
            <a:r>
              <a:rPr lang="it-IT" sz="2800" b="1" dirty="0" err="1"/>
              <a:t>uniform</a:t>
            </a:r>
            <a:r>
              <a:rPr lang="it-IT" sz="2800" b="1" dirty="0"/>
              <a:t> </a:t>
            </a:r>
            <a:r>
              <a:rPr lang="it-IT" sz="2800" b="1" dirty="0" err="1"/>
              <a:t>international</a:t>
            </a:r>
            <a:r>
              <a:rPr lang="it-IT" sz="2800" b="1" dirty="0"/>
              <a:t> sales law. </a:t>
            </a:r>
          </a:p>
          <a:p>
            <a:pPr marL="0" indent="0" algn="just">
              <a:buNone/>
            </a:pPr>
            <a:r>
              <a:rPr lang="it-IT" sz="2800" b="1" dirty="0" err="1"/>
              <a:t>As</a:t>
            </a:r>
            <a:r>
              <a:rPr lang="it-IT" sz="2800" b="1" dirty="0"/>
              <a:t> of </a:t>
            </a:r>
            <a:r>
              <a:rPr lang="it-IT" sz="2800" b="1" dirty="0" err="1"/>
              <a:t>april</a:t>
            </a:r>
            <a:r>
              <a:rPr lang="it-IT" sz="2800" b="1" dirty="0"/>
              <a:t> 2022, </a:t>
            </a:r>
            <a:r>
              <a:rPr lang="it-IT" sz="2800" b="1" dirty="0" err="1"/>
              <a:t>it</a:t>
            </a:r>
            <a:r>
              <a:rPr lang="it-IT" sz="2800" b="1" dirty="0"/>
              <a:t> </a:t>
            </a:r>
            <a:r>
              <a:rPr lang="it-IT" sz="2800" b="1" dirty="0" err="1"/>
              <a:t>has</a:t>
            </a:r>
            <a:r>
              <a:rPr lang="it-IT" sz="2800" b="1" dirty="0"/>
              <a:t> </a:t>
            </a:r>
            <a:r>
              <a:rPr lang="it-IT" sz="2800" b="1" dirty="0" err="1"/>
              <a:t>been</a:t>
            </a:r>
            <a:r>
              <a:rPr lang="it-IT" sz="2800" b="1" dirty="0"/>
              <a:t> </a:t>
            </a:r>
            <a:r>
              <a:rPr lang="it-IT" sz="2800" b="1" dirty="0" err="1"/>
              <a:t>ratified</a:t>
            </a:r>
            <a:r>
              <a:rPr lang="it-IT" sz="2800" b="1" dirty="0"/>
              <a:t> by 95 countries </a:t>
            </a:r>
            <a:r>
              <a:rPr lang="it-IT" sz="2800" b="1" dirty="0" err="1"/>
              <a:t>that</a:t>
            </a:r>
            <a:r>
              <a:rPr lang="it-IT" sz="2800" b="1" dirty="0"/>
              <a:t> account for a </a:t>
            </a:r>
            <a:r>
              <a:rPr lang="it-IT" sz="2800" b="1" dirty="0" err="1"/>
              <a:t>significant</a:t>
            </a:r>
            <a:r>
              <a:rPr lang="it-IT" sz="2800" b="1" dirty="0"/>
              <a:t> </a:t>
            </a:r>
            <a:r>
              <a:rPr lang="it-IT" sz="2800" b="1" dirty="0" err="1"/>
              <a:t>proportion</a:t>
            </a:r>
            <a:r>
              <a:rPr lang="it-IT" sz="2800" b="1" dirty="0"/>
              <a:t> of world trade, making </a:t>
            </a:r>
            <a:r>
              <a:rPr lang="it-IT" sz="2800" b="1" dirty="0" err="1"/>
              <a:t>it</a:t>
            </a:r>
            <a:r>
              <a:rPr lang="it-IT" sz="2800" b="1" dirty="0"/>
              <a:t> one of the </a:t>
            </a:r>
            <a:r>
              <a:rPr lang="it-IT" sz="2800" b="1" dirty="0" err="1"/>
              <a:t>most</a:t>
            </a:r>
            <a:r>
              <a:rPr lang="it-IT" sz="2800" b="1" dirty="0"/>
              <a:t> </a:t>
            </a:r>
            <a:r>
              <a:rPr lang="it-IT" sz="2800" b="1" dirty="0" err="1"/>
              <a:t>successful</a:t>
            </a:r>
            <a:r>
              <a:rPr lang="it-IT" sz="2800" b="1" dirty="0"/>
              <a:t> </a:t>
            </a:r>
            <a:r>
              <a:rPr lang="it-IT" sz="2800" b="1" dirty="0" err="1"/>
              <a:t>international</a:t>
            </a:r>
            <a:r>
              <a:rPr lang="it-IT" sz="2800" b="1" dirty="0"/>
              <a:t> </a:t>
            </a:r>
            <a:r>
              <a:rPr lang="it-IT" sz="2800" b="1" dirty="0" err="1"/>
              <a:t>uniform</a:t>
            </a:r>
            <a:r>
              <a:rPr lang="it-IT" sz="2800" b="1" dirty="0"/>
              <a:t> laws (no UK, Malta, </a:t>
            </a:r>
            <a:r>
              <a:rPr lang="it-IT" sz="2800" b="1" dirty="0" err="1"/>
              <a:t>Ireland</a:t>
            </a:r>
            <a:r>
              <a:rPr lang="it-IT" sz="2800" b="1"/>
              <a:t>, India,…). </a:t>
            </a:r>
            <a:endParaRPr lang="it-IT" sz="2800" i="1" u="sng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14040761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/>
              <a:t>Countries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ratified</a:t>
            </a:r>
            <a:r>
              <a:rPr lang="it-IT" dirty="0"/>
              <a:t> the CISG</a:t>
            </a:r>
          </a:p>
        </p:txBody>
      </p:sp>
      <p:pic>
        <p:nvPicPr>
          <p:cNvPr id="5" name="Segnaposto contenuto 4" descr="CISGworldmap-updatedforbrazil.pn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59" b="-1159"/>
          <a:stretch>
            <a:fillRect/>
          </a:stretch>
        </p:blipFill>
        <p:spPr>
          <a:xfrm>
            <a:off x="666004" y="2133601"/>
            <a:ext cx="7914603" cy="3931920"/>
          </a:xfrm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25757763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/>
          </a:bodyPr>
          <a:lstStyle/>
          <a:p>
            <a:r>
              <a:rPr lang="it-IT" dirty="0"/>
              <a:t>The Vienna Convention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7" y="1765810"/>
            <a:ext cx="8332790" cy="4863592"/>
          </a:xfrm>
          <a:solidFill>
            <a:srgbClr val="FFFFFF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b="1" dirty="0"/>
              <a:t> </a:t>
            </a:r>
            <a:endParaRPr lang="it-IT" sz="2800" i="1" u="sng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5" name="Rettangolo 4"/>
          <p:cNvSpPr/>
          <p:nvPr/>
        </p:nvSpPr>
        <p:spPr>
          <a:xfrm>
            <a:off x="727957" y="2828836"/>
            <a:ext cx="79610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3600" dirty="0"/>
              <a:t>Hong Kong, India, South Africa, Taiwan, and the </a:t>
            </a:r>
            <a:r>
              <a:rPr lang="it-IT" sz="3600" dirty="0" err="1"/>
              <a:t>United</a:t>
            </a:r>
            <a:r>
              <a:rPr lang="it-IT" sz="3600" dirty="0"/>
              <a:t> Kingdom are the </a:t>
            </a:r>
            <a:r>
              <a:rPr lang="it-IT" sz="3600" dirty="0" err="1"/>
              <a:t>only</a:t>
            </a:r>
            <a:r>
              <a:rPr lang="it-IT" sz="3600" dirty="0"/>
              <a:t> major trading </a:t>
            </a:r>
            <a:r>
              <a:rPr lang="it-IT" sz="3600" dirty="0" err="1"/>
              <a:t>countries</a:t>
            </a:r>
            <a:r>
              <a:rPr lang="it-IT" sz="3600" dirty="0"/>
              <a:t> </a:t>
            </a:r>
            <a:r>
              <a:rPr lang="it-IT" sz="3600" dirty="0" err="1"/>
              <a:t>that</a:t>
            </a:r>
            <a:r>
              <a:rPr lang="it-IT" sz="3600" dirty="0"/>
              <a:t> </a:t>
            </a:r>
            <a:r>
              <a:rPr lang="it-IT" sz="3600" dirty="0" err="1"/>
              <a:t>have</a:t>
            </a:r>
            <a:r>
              <a:rPr lang="it-IT" sz="3600" dirty="0"/>
              <a:t> </a:t>
            </a:r>
            <a:r>
              <a:rPr lang="it-IT" sz="3600" dirty="0" err="1"/>
              <a:t>not</a:t>
            </a:r>
            <a:r>
              <a:rPr lang="it-IT" sz="3600" dirty="0"/>
              <a:t> </a:t>
            </a:r>
            <a:r>
              <a:rPr lang="it-IT" sz="3600" dirty="0" err="1"/>
              <a:t>yet</a:t>
            </a:r>
            <a:r>
              <a:rPr lang="it-IT" sz="3600" dirty="0"/>
              <a:t> </a:t>
            </a:r>
            <a:r>
              <a:rPr lang="it-IT" sz="3600" dirty="0" err="1"/>
              <a:t>ratified</a:t>
            </a:r>
            <a:r>
              <a:rPr lang="it-IT" sz="3600" dirty="0"/>
              <a:t> the CISG.</a:t>
            </a:r>
          </a:p>
        </p:txBody>
      </p:sp>
    </p:spTree>
    <p:extLst>
      <p:ext uri="{BB962C8B-B14F-4D97-AF65-F5344CB8AC3E}">
        <p14:creationId xmlns:p14="http://schemas.microsoft.com/office/powerpoint/2010/main" val="38356646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/>
          </a:bodyPr>
          <a:lstStyle/>
          <a:p>
            <a:r>
              <a:rPr lang="it-IT" dirty="0"/>
              <a:t>The Vienna Convention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7" y="1765810"/>
            <a:ext cx="8332790" cy="4863592"/>
          </a:xfrm>
          <a:solidFill>
            <a:srgbClr val="FFFFFF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b="1" dirty="0"/>
              <a:t> </a:t>
            </a:r>
            <a:endParaRPr lang="it-IT" sz="2800" i="1" u="sng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5" name="Rettangolo 4"/>
          <p:cNvSpPr/>
          <p:nvPr/>
        </p:nvSpPr>
        <p:spPr>
          <a:xfrm>
            <a:off x="727957" y="1868456"/>
            <a:ext cx="7961069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b="1" dirty="0"/>
              <a:t>Part I: Sphere of Application and General </a:t>
            </a:r>
            <a:r>
              <a:rPr lang="it-IT" sz="2400" b="1" dirty="0" err="1"/>
              <a:t>Provisions</a:t>
            </a:r>
            <a:r>
              <a:rPr lang="it-IT" sz="2400" b="1" dirty="0"/>
              <a:t> (</a:t>
            </a:r>
            <a:r>
              <a:rPr lang="it-IT" sz="2400" b="1" dirty="0" err="1"/>
              <a:t>Articles</a:t>
            </a:r>
            <a:r>
              <a:rPr lang="it-IT" sz="2400" b="1" dirty="0"/>
              <a:t> 1–13)</a:t>
            </a:r>
          </a:p>
          <a:p>
            <a:pPr algn="just"/>
            <a:endParaRPr lang="it-IT" sz="3600" dirty="0"/>
          </a:p>
          <a:p>
            <a:pPr algn="just"/>
            <a:r>
              <a:rPr lang="it-IT" sz="2400" i="1" dirty="0"/>
              <a:t>The CISG </a:t>
            </a:r>
            <a:r>
              <a:rPr lang="it-IT" sz="2400" i="1" dirty="0" err="1"/>
              <a:t>applies</a:t>
            </a:r>
            <a:r>
              <a:rPr lang="it-IT" sz="2400" i="1" dirty="0"/>
              <a:t> to </a:t>
            </a:r>
            <a:r>
              <a:rPr lang="it-IT" sz="2400" i="1" dirty="0" err="1"/>
              <a:t>contracts</a:t>
            </a:r>
            <a:r>
              <a:rPr lang="it-IT" sz="2400" i="1" dirty="0"/>
              <a:t> of the sale of </a:t>
            </a:r>
            <a:r>
              <a:rPr lang="it-IT" sz="2400" i="1" dirty="0" err="1"/>
              <a:t>goods</a:t>
            </a:r>
            <a:r>
              <a:rPr lang="it-IT" sz="2400" i="1" dirty="0"/>
              <a:t> </a:t>
            </a:r>
            <a:r>
              <a:rPr lang="it-IT" sz="2400" i="1" dirty="0" err="1"/>
              <a:t>between</a:t>
            </a:r>
            <a:r>
              <a:rPr lang="it-IT" sz="2400" i="1" dirty="0"/>
              <a:t> parties </a:t>
            </a:r>
            <a:r>
              <a:rPr lang="it-IT" sz="2400" i="1" dirty="0" err="1"/>
              <a:t>whose</a:t>
            </a:r>
            <a:r>
              <a:rPr lang="it-IT" sz="2400" i="1" dirty="0"/>
              <a:t> </a:t>
            </a:r>
            <a:r>
              <a:rPr lang="it-IT" sz="2400" i="1" dirty="0" err="1"/>
              <a:t>places</a:t>
            </a:r>
            <a:r>
              <a:rPr lang="it-IT" sz="2400" i="1" dirty="0"/>
              <a:t> of business are in </a:t>
            </a:r>
            <a:r>
              <a:rPr lang="it-IT" sz="2400" i="1" dirty="0" err="1"/>
              <a:t>different</a:t>
            </a:r>
            <a:r>
              <a:rPr lang="it-IT" sz="2400" i="1" dirty="0"/>
              <a:t> </a:t>
            </a:r>
            <a:r>
              <a:rPr lang="it-IT" sz="2400" i="1" dirty="0" err="1"/>
              <a:t>States</a:t>
            </a:r>
            <a:r>
              <a:rPr lang="it-IT" sz="2400" i="1" dirty="0"/>
              <a:t>, </a:t>
            </a:r>
            <a:r>
              <a:rPr lang="it-IT" sz="2400" i="1" dirty="0" err="1"/>
              <a:t>when</a:t>
            </a:r>
            <a:r>
              <a:rPr lang="it-IT" sz="2400" i="1" dirty="0"/>
              <a:t> the </a:t>
            </a:r>
            <a:r>
              <a:rPr lang="it-IT" sz="2400" i="1" dirty="0" err="1"/>
              <a:t>States</a:t>
            </a:r>
            <a:r>
              <a:rPr lang="it-IT" sz="2400" i="1" dirty="0"/>
              <a:t> are </a:t>
            </a:r>
            <a:r>
              <a:rPr lang="it-IT" sz="2400" i="1" dirty="0" err="1"/>
              <a:t>Contracting</a:t>
            </a:r>
            <a:r>
              <a:rPr lang="it-IT" sz="2400" i="1" dirty="0"/>
              <a:t> </a:t>
            </a:r>
            <a:r>
              <a:rPr lang="it-IT" sz="2400" i="1" dirty="0" err="1"/>
              <a:t>States</a:t>
            </a:r>
            <a:r>
              <a:rPr lang="it-IT" sz="2400" dirty="0"/>
              <a:t> (</a:t>
            </a:r>
            <a:r>
              <a:rPr lang="it-IT" sz="2400" dirty="0" err="1"/>
              <a:t>Article</a:t>
            </a:r>
            <a:r>
              <a:rPr lang="it-IT" sz="2400" dirty="0"/>
              <a:t> 1). </a:t>
            </a:r>
          </a:p>
          <a:p>
            <a:pPr algn="just"/>
            <a:endParaRPr lang="it-IT" sz="2400" dirty="0"/>
          </a:p>
          <a:p>
            <a:pPr algn="just"/>
            <a:r>
              <a:rPr lang="it-IT" sz="2400" dirty="0" err="1"/>
              <a:t>Given</a:t>
            </a:r>
            <a:r>
              <a:rPr lang="it-IT" sz="2400" dirty="0"/>
              <a:t> the </a:t>
            </a:r>
            <a:r>
              <a:rPr lang="it-IT" sz="2400" dirty="0" err="1"/>
              <a:t>significant</a:t>
            </a:r>
            <a:r>
              <a:rPr lang="it-IT" sz="2400" dirty="0"/>
              <a:t> </a:t>
            </a:r>
            <a:r>
              <a:rPr lang="it-IT" sz="2400" dirty="0" err="1"/>
              <a:t>number</a:t>
            </a:r>
            <a:r>
              <a:rPr lang="it-IT" sz="2400" dirty="0"/>
              <a:t> of </a:t>
            </a:r>
            <a:r>
              <a:rPr lang="it-IT" sz="2400" dirty="0" err="1"/>
              <a:t>Contracting</a:t>
            </a:r>
            <a:r>
              <a:rPr lang="it-IT" sz="2400" dirty="0"/>
              <a:t> </a:t>
            </a:r>
            <a:r>
              <a:rPr lang="it-IT" sz="2400" dirty="0" err="1"/>
              <a:t>States</a:t>
            </a:r>
            <a:r>
              <a:rPr lang="it-IT" sz="2400" dirty="0"/>
              <a:t>, </a:t>
            </a:r>
            <a:r>
              <a:rPr lang="it-IT" sz="2400" dirty="0" err="1"/>
              <a:t>this</a:t>
            </a:r>
            <a:r>
              <a:rPr lang="it-IT" sz="2400" dirty="0"/>
              <a:t> </a:t>
            </a:r>
            <a:r>
              <a:rPr lang="it-IT" sz="2400" dirty="0" err="1"/>
              <a:t>is</a:t>
            </a:r>
            <a:r>
              <a:rPr lang="it-IT" sz="2400" dirty="0"/>
              <a:t> the </a:t>
            </a:r>
            <a:r>
              <a:rPr lang="it-IT" sz="2400" dirty="0" err="1"/>
              <a:t>usual</a:t>
            </a:r>
            <a:r>
              <a:rPr lang="it-IT" sz="2400" dirty="0"/>
              <a:t> </a:t>
            </a:r>
            <a:r>
              <a:rPr lang="it-IT" sz="2400" dirty="0" err="1"/>
              <a:t>path</a:t>
            </a:r>
            <a:r>
              <a:rPr lang="it-IT" sz="2400" dirty="0"/>
              <a:t> to the </a:t>
            </a:r>
            <a:r>
              <a:rPr lang="it-IT" sz="2400" dirty="0" err="1"/>
              <a:t>CISG's</a:t>
            </a:r>
            <a:r>
              <a:rPr lang="it-IT" sz="2400" dirty="0"/>
              <a:t> </a:t>
            </a:r>
            <a:r>
              <a:rPr lang="it-IT" sz="2400" dirty="0" err="1"/>
              <a:t>applicability</a:t>
            </a:r>
            <a:r>
              <a:rPr lang="it-IT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827301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/>
          </a:bodyPr>
          <a:lstStyle/>
          <a:p>
            <a:r>
              <a:rPr lang="it-IT" dirty="0"/>
              <a:t>The Vienna Convention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7" y="1765810"/>
            <a:ext cx="8332790" cy="4863592"/>
          </a:xfrm>
          <a:solidFill>
            <a:srgbClr val="FFFFFF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b="1" dirty="0"/>
              <a:t> </a:t>
            </a:r>
            <a:endParaRPr lang="it-IT" sz="2800" i="1" u="sng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5" name="Rettangolo 4"/>
          <p:cNvSpPr/>
          <p:nvPr/>
        </p:nvSpPr>
        <p:spPr>
          <a:xfrm>
            <a:off x="727957" y="1868456"/>
            <a:ext cx="7961069" cy="4154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b="1" dirty="0"/>
              <a:t>Part I: Sphere of Application and General </a:t>
            </a:r>
            <a:r>
              <a:rPr lang="it-IT" sz="2400" b="1" dirty="0" err="1"/>
              <a:t>Provisions</a:t>
            </a:r>
            <a:r>
              <a:rPr lang="it-IT" sz="2400" b="1" dirty="0"/>
              <a:t> (</a:t>
            </a:r>
            <a:r>
              <a:rPr lang="it-IT" sz="2400" b="1" dirty="0" err="1"/>
              <a:t>Articles</a:t>
            </a:r>
            <a:r>
              <a:rPr lang="it-IT" sz="2400" b="1" dirty="0"/>
              <a:t> 1–13)</a:t>
            </a:r>
            <a:endParaRPr lang="it-IT" sz="3600" dirty="0"/>
          </a:p>
          <a:p>
            <a:pPr algn="just"/>
            <a:endParaRPr lang="it-IT" sz="2400" dirty="0"/>
          </a:p>
          <a:p>
            <a:pPr algn="just"/>
            <a:r>
              <a:rPr lang="it-IT" sz="2400" dirty="0"/>
              <a:t>The CISG </a:t>
            </a:r>
            <a:r>
              <a:rPr lang="it-IT" sz="2400" dirty="0" err="1"/>
              <a:t>also</a:t>
            </a:r>
            <a:r>
              <a:rPr lang="it-IT" sz="2400" dirty="0"/>
              <a:t> </a:t>
            </a:r>
            <a:r>
              <a:rPr lang="it-IT" sz="2400" dirty="0" err="1"/>
              <a:t>applies</a:t>
            </a:r>
            <a:r>
              <a:rPr lang="it-IT" sz="2400" dirty="0"/>
              <a:t> </a:t>
            </a:r>
            <a:r>
              <a:rPr lang="it-IT" sz="2400" dirty="0" err="1"/>
              <a:t>if</a:t>
            </a:r>
            <a:r>
              <a:rPr lang="it-IT" sz="2400" dirty="0"/>
              <a:t> the parties are </a:t>
            </a:r>
            <a:r>
              <a:rPr lang="it-IT" sz="2400" dirty="0" err="1"/>
              <a:t>situated</a:t>
            </a:r>
            <a:r>
              <a:rPr lang="it-IT" sz="2400" dirty="0"/>
              <a:t> in </a:t>
            </a:r>
            <a:r>
              <a:rPr lang="it-IT" sz="2400" dirty="0" err="1"/>
              <a:t>different</a:t>
            </a:r>
            <a:r>
              <a:rPr lang="it-IT" sz="2400" dirty="0"/>
              <a:t> </a:t>
            </a:r>
            <a:r>
              <a:rPr lang="it-IT" sz="2400" dirty="0" err="1"/>
              <a:t>countries</a:t>
            </a:r>
            <a:r>
              <a:rPr lang="it-IT" sz="2400" dirty="0"/>
              <a:t> (</a:t>
            </a:r>
            <a:r>
              <a:rPr lang="it-IT" sz="2400" dirty="0" err="1"/>
              <a:t>which</a:t>
            </a:r>
            <a:r>
              <a:rPr lang="it-IT" sz="2400" dirty="0"/>
              <a:t> </a:t>
            </a:r>
            <a:r>
              <a:rPr lang="it-IT" sz="2400" dirty="0" err="1"/>
              <a:t>need</a:t>
            </a:r>
            <a:r>
              <a:rPr lang="it-IT" sz="2400" dirty="0"/>
              <a:t> </a:t>
            </a:r>
            <a:r>
              <a:rPr lang="it-IT" sz="2400" dirty="0" err="1"/>
              <a:t>not</a:t>
            </a:r>
            <a:r>
              <a:rPr lang="it-IT" sz="2400" dirty="0"/>
              <a:t> be </a:t>
            </a:r>
            <a:r>
              <a:rPr lang="it-IT" sz="2400" dirty="0" err="1"/>
              <a:t>Contracting</a:t>
            </a:r>
            <a:r>
              <a:rPr lang="it-IT" sz="2400" dirty="0"/>
              <a:t> </a:t>
            </a:r>
            <a:r>
              <a:rPr lang="it-IT" sz="2400" dirty="0" err="1"/>
              <a:t>States</a:t>
            </a:r>
            <a:r>
              <a:rPr lang="it-IT" sz="2400" dirty="0"/>
              <a:t>) and the </a:t>
            </a:r>
            <a:r>
              <a:rPr lang="it-IT" sz="2400" dirty="0" err="1"/>
              <a:t>conflict</a:t>
            </a:r>
            <a:r>
              <a:rPr lang="it-IT" sz="2400" dirty="0"/>
              <a:t> of law </a:t>
            </a:r>
            <a:r>
              <a:rPr lang="it-IT" sz="2400" dirty="0" err="1"/>
              <a:t>rules</a:t>
            </a:r>
            <a:r>
              <a:rPr lang="it-IT" sz="2400" dirty="0"/>
              <a:t> </a:t>
            </a:r>
            <a:r>
              <a:rPr lang="it-IT" sz="2400" dirty="0" err="1"/>
              <a:t>lead</a:t>
            </a:r>
            <a:r>
              <a:rPr lang="it-IT" sz="2400" dirty="0"/>
              <a:t> to the </a:t>
            </a:r>
            <a:r>
              <a:rPr lang="it-IT" sz="2400" dirty="0" err="1"/>
              <a:t>application</a:t>
            </a:r>
            <a:r>
              <a:rPr lang="it-IT" sz="2400" dirty="0"/>
              <a:t> of the law of a </a:t>
            </a:r>
            <a:r>
              <a:rPr lang="it-IT" sz="2400" dirty="0" err="1"/>
              <a:t>Contracting</a:t>
            </a:r>
            <a:r>
              <a:rPr lang="it-IT" sz="2400" dirty="0"/>
              <a:t> State. </a:t>
            </a:r>
          </a:p>
          <a:p>
            <a:pPr algn="just"/>
            <a:endParaRPr lang="it-IT" sz="2400" dirty="0"/>
          </a:p>
          <a:p>
            <a:pPr algn="just"/>
            <a:r>
              <a:rPr lang="it-IT" sz="2400" i="1" dirty="0"/>
              <a:t>Es. a </a:t>
            </a:r>
            <a:r>
              <a:rPr lang="it-IT" sz="2400" i="1" dirty="0" err="1"/>
              <a:t>contract</a:t>
            </a:r>
            <a:r>
              <a:rPr lang="it-IT" sz="2400" i="1" dirty="0"/>
              <a:t> </a:t>
            </a:r>
            <a:r>
              <a:rPr lang="it-IT" sz="2400" i="1" dirty="0" err="1"/>
              <a:t>between</a:t>
            </a:r>
            <a:r>
              <a:rPr lang="it-IT" sz="2400" i="1" dirty="0"/>
              <a:t> a </a:t>
            </a:r>
            <a:r>
              <a:rPr lang="it-IT" sz="2400" i="1" dirty="0" err="1"/>
              <a:t>British</a:t>
            </a:r>
            <a:r>
              <a:rPr lang="it-IT" sz="2400" i="1" dirty="0"/>
              <a:t> trader and a </a:t>
            </a:r>
            <a:r>
              <a:rPr lang="it-IT" sz="2400" i="1" dirty="0" err="1"/>
              <a:t>Brazilian</a:t>
            </a:r>
            <a:r>
              <a:rPr lang="it-IT" sz="2400" i="1" dirty="0"/>
              <a:t> trader </a:t>
            </a:r>
            <a:r>
              <a:rPr lang="it-IT" sz="2400" i="1" dirty="0" err="1"/>
              <a:t>may</a:t>
            </a:r>
            <a:r>
              <a:rPr lang="it-IT" sz="2400" i="1" dirty="0"/>
              <a:t> </a:t>
            </a:r>
            <a:r>
              <a:rPr lang="it-IT" sz="2400" i="1" dirty="0" err="1"/>
              <a:t>contain</a:t>
            </a:r>
            <a:r>
              <a:rPr lang="it-IT" sz="2400" i="1" dirty="0"/>
              <a:t> a </a:t>
            </a:r>
            <a:r>
              <a:rPr lang="it-IT" sz="2400" i="1" dirty="0" err="1"/>
              <a:t>clause</a:t>
            </a:r>
            <a:r>
              <a:rPr lang="it-IT" sz="2400" i="1" dirty="0"/>
              <a:t> </a:t>
            </a:r>
            <a:r>
              <a:rPr lang="it-IT" sz="2400" i="1" dirty="0" err="1"/>
              <a:t>that</a:t>
            </a:r>
            <a:r>
              <a:rPr lang="it-IT" sz="2400" i="1" dirty="0"/>
              <a:t> </a:t>
            </a:r>
            <a:r>
              <a:rPr lang="it-IT" sz="2400" i="1" dirty="0" err="1"/>
              <a:t>arbitration</a:t>
            </a:r>
            <a:r>
              <a:rPr lang="it-IT" sz="2400" i="1" dirty="0"/>
              <a:t> </a:t>
            </a:r>
            <a:r>
              <a:rPr lang="it-IT" sz="2400" i="1" dirty="0" err="1"/>
              <a:t>will</a:t>
            </a:r>
            <a:r>
              <a:rPr lang="it-IT" sz="2400" i="1" dirty="0"/>
              <a:t> be in Sydney under </a:t>
            </a:r>
            <a:r>
              <a:rPr lang="it-IT" sz="2400" i="1" dirty="0" err="1"/>
              <a:t>Australian</a:t>
            </a:r>
            <a:r>
              <a:rPr lang="it-IT" sz="2400" i="1" dirty="0"/>
              <a:t> law with the </a:t>
            </a:r>
            <a:r>
              <a:rPr lang="it-IT" sz="2400" i="1" dirty="0" err="1"/>
              <a:t>consequence</a:t>
            </a:r>
            <a:r>
              <a:rPr lang="it-IT" sz="2400" i="1" dirty="0"/>
              <a:t> </a:t>
            </a:r>
            <a:r>
              <a:rPr lang="it-IT" sz="2400" i="1" dirty="0" err="1"/>
              <a:t>that</a:t>
            </a:r>
            <a:r>
              <a:rPr lang="it-IT" sz="2400" i="1" dirty="0"/>
              <a:t> the CISG </a:t>
            </a:r>
            <a:r>
              <a:rPr lang="it-IT" sz="2400" i="1" dirty="0" err="1"/>
              <a:t>would</a:t>
            </a:r>
            <a:r>
              <a:rPr lang="it-IT" sz="2400" i="1" dirty="0"/>
              <a:t> </a:t>
            </a:r>
            <a:r>
              <a:rPr lang="it-IT" sz="2400" i="1" dirty="0" err="1"/>
              <a:t>apply</a:t>
            </a:r>
            <a:r>
              <a:rPr lang="it-IT" sz="2400" i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311247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/>
          </a:bodyPr>
          <a:lstStyle/>
          <a:p>
            <a:r>
              <a:rPr lang="it-IT" dirty="0"/>
              <a:t>The Vienna Convention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7" y="1765810"/>
            <a:ext cx="8332790" cy="4863592"/>
          </a:xfrm>
          <a:solidFill>
            <a:srgbClr val="FFFFFF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b="1" dirty="0"/>
              <a:t> </a:t>
            </a:r>
            <a:endParaRPr lang="it-IT" sz="2800" i="1" u="sng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5" name="Rettangolo 4"/>
          <p:cNvSpPr/>
          <p:nvPr/>
        </p:nvSpPr>
        <p:spPr>
          <a:xfrm>
            <a:off x="727957" y="1868456"/>
            <a:ext cx="7961069" cy="4154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b="1" dirty="0"/>
              <a:t>Part I: Sphere of Application and General </a:t>
            </a:r>
            <a:r>
              <a:rPr lang="it-IT" sz="2400" b="1" dirty="0" err="1"/>
              <a:t>Provisions</a:t>
            </a:r>
            <a:r>
              <a:rPr lang="it-IT" sz="2400" b="1" dirty="0"/>
              <a:t> (</a:t>
            </a:r>
            <a:r>
              <a:rPr lang="it-IT" sz="2400" b="1" dirty="0" err="1"/>
              <a:t>Articles</a:t>
            </a:r>
            <a:r>
              <a:rPr lang="it-IT" sz="2400" b="1" dirty="0"/>
              <a:t> 1–13)</a:t>
            </a:r>
            <a:endParaRPr lang="it-IT" sz="3600" dirty="0"/>
          </a:p>
          <a:p>
            <a:pPr algn="just"/>
            <a:endParaRPr lang="it-IT" sz="2400" dirty="0"/>
          </a:p>
          <a:p>
            <a:pPr algn="just"/>
            <a:r>
              <a:rPr lang="it-IT" sz="2400" dirty="0"/>
              <a:t>The CISG </a:t>
            </a:r>
            <a:r>
              <a:rPr lang="it-IT" sz="2400" dirty="0" err="1"/>
              <a:t>also</a:t>
            </a:r>
            <a:r>
              <a:rPr lang="it-IT" sz="2400" dirty="0"/>
              <a:t> </a:t>
            </a:r>
            <a:r>
              <a:rPr lang="it-IT" sz="2400" dirty="0" err="1"/>
              <a:t>applies</a:t>
            </a:r>
            <a:r>
              <a:rPr lang="it-IT" sz="2400" dirty="0"/>
              <a:t> </a:t>
            </a:r>
            <a:r>
              <a:rPr lang="it-IT" sz="2400" dirty="0" err="1"/>
              <a:t>if</a:t>
            </a:r>
            <a:r>
              <a:rPr lang="it-IT" sz="2400" dirty="0"/>
              <a:t> the parties are </a:t>
            </a:r>
            <a:r>
              <a:rPr lang="it-IT" sz="2400" dirty="0" err="1"/>
              <a:t>situated</a:t>
            </a:r>
            <a:r>
              <a:rPr lang="it-IT" sz="2400" dirty="0"/>
              <a:t> in </a:t>
            </a:r>
            <a:r>
              <a:rPr lang="it-IT" sz="2400" dirty="0" err="1"/>
              <a:t>different</a:t>
            </a:r>
            <a:r>
              <a:rPr lang="it-IT" sz="2400" dirty="0"/>
              <a:t> </a:t>
            </a:r>
            <a:r>
              <a:rPr lang="it-IT" sz="2400" dirty="0" err="1"/>
              <a:t>countries</a:t>
            </a:r>
            <a:r>
              <a:rPr lang="it-IT" sz="2400" dirty="0"/>
              <a:t> (</a:t>
            </a:r>
            <a:r>
              <a:rPr lang="it-IT" sz="2400" dirty="0" err="1"/>
              <a:t>which</a:t>
            </a:r>
            <a:r>
              <a:rPr lang="it-IT" sz="2400" dirty="0"/>
              <a:t> </a:t>
            </a:r>
            <a:r>
              <a:rPr lang="it-IT" sz="2400" dirty="0" err="1"/>
              <a:t>need</a:t>
            </a:r>
            <a:r>
              <a:rPr lang="it-IT" sz="2400" dirty="0"/>
              <a:t> </a:t>
            </a:r>
            <a:r>
              <a:rPr lang="it-IT" sz="2400" dirty="0" err="1"/>
              <a:t>not</a:t>
            </a:r>
            <a:r>
              <a:rPr lang="it-IT" sz="2400" dirty="0"/>
              <a:t> be </a:t>
            </a:r>
            <a:r>
              <a:rPr lang="it-IT" sz="2400" dirty="0" err="1"/>
              <a:t>Contracting</a:t>
            </a:r>
            <a:r>
              <a:rPr lang="it-IT" sz="2400" dirty="0"/>
              <a:t> </a:t>
            </a:r>
            <a:r>
              <a:rPr lang="it-IT" sz="2400" dirty="0" err="1"/>
              <a:t>States</a:t>
            </a:r>
            <a:r>
              <a:rPr lang="it-IT" sz="2400" dirty="0"/>
              <a:t>) and the </a:t>
            </a:r>
            <a:r>
              <a:rPr lang="it-IT" sz="2400" dirty="0" err="1"/>
              <a:t>conflict</a:t>
            </a:r>
            <a:r>
              <a:rPr lang="it-IT" sz="2400" dirty="0"/>
              <a:t> of law </a:t>
            </a:r>
            <a:r>
              <a:rPr lang="it-IT" sz="2400" dirty="0" err="1"/>
              <a:t>rules</a:t>
            </a:r>
            <a:r>
              <a:rPr lang="it-IT" sz="2400" dirty="0"/>
              <a:t> </a:t>
            </a:r>
            <a:r>
              <a:rPr lang="it-IT" sz="2400" dirty="0" err="1"/>
              <a:t>lead</a:t>
            </a:r>
            <a:r>
              <a:rPr lang="it-IT" sz="2400" dirty="0"/>
              <a:t> to the </a:t>
            </a:r>
            <a:r>
              <a:rPr lang="it-IT" sz="2400" dirty="0" err="1"/>
              <a:t>application</a:t>
            </a:r>
            <a:r>
              <a:rPr lang="it-IT" sz="2400" dirty="0"/>
              <a:t> of the law of a </a:t>
            </a:r>
            <a:r>
              <a:rPr lang="it-IT" sz="2400" dirty="0" err="1"/>
              <a:t>Contracting</a:t>
            </a:r>
            <a:r>
              <a:rPr lang="it-IT" sz="2400" dirty="0"/>
              <a:t> State. </a:t>
            </a:r>
          </a:p>
          <a:p>
            <a:pPr algn="just"/>
            <a:endParaRPr lang="it-IT" sz="2400" dirty="0"/>
          </a:p>
          <a:p>
            <a:pPr algn="just"/>
            <a:r>
              <a:rPr lang="it-IT" sz="2400" i="1" dirty="0"/>
              <a:t>Es. a </a:t>
            </a:r>
            <a:r>
              <a:rPr lang="it-IT" sz="2400" i="1" dirty="0" err="1"/>
              <a:t>contract</a:t>
            </a:r>
            <a:r>
              <a:rPr lang="it-IT" sz="2400" i="1" dirty="0"/>
              <a:t> </a:t>
            </a:r>
            <a:r>
              <a:rPr lang="it-IT" sz="2400" i="1" dirty="0" err="1"/>
              <a:t>between</a:t>
            </a:r>
            <a:r>
              <a:rPr lang="it-IT" sz="2400" i="1" dirty="0"/>
              <a:t> a </a:t>
            </a:r>
            <a:r>
              <a:rPr lang="it-IT" sz="2400" i="1" dirty="0" err="1"/>
              <a:t>British</a:t>
            </a:r>
            <a:r>
              <a:rPr lang="it-IT" sz="2400" i="1" dirty="0"/>
              <a:t> trader and a </a:t>
            </a:r>
            <a:r>
              <a:rPr lang="it-IT" sz="2400" i="1" dirty="0" err="1"/>
              <a:t>Brazilian</a:t>
            </a:r>
            <a:r>
              <a:rPr lang="it-IT" sz="2400" i="1" dirty="0"/>
              <a:t> trader </a:t>
            </a:r>
            <a:r>
              <a:rPr lang="it-IT" sz="2400" i="1" dirty="0" err="1"/>
              <a:t>may</a:t>
            </a:r>
            <a:r>
              <a:rPr lang="it-IT" sz="2400" i="1" dirty="0"/>
              <a:t> </a:t>
            </a:r>
            <a:r>
              <a:rPr lang="it-IT" sz="2400" i="1" dirty="0" err="1"/>
              <a:t>contain</a:t>
            </a:r>
            <a:r>
              <a:rPr lang="it-IT" sz="2400" i="1" dirty="0"/>
              <a:t> a </a:t>
            </a:r>
            <a:r>
              <a:rPr lang="it-IT" sz="2400" i="1" dirty="0" err="1"/>
              <a:t>clause</a:t>
            </a:r>
            <a:r>
              <a:rPr lang="it-IT" sz="2400" i="1" dirty="0"/>
              <a:t> </a:t>
            </a:r>
            <a:r>
              <a:rPr lang="it-IT" sz="2400" i="1" dirty="0" err="1"/>
              <a:t>that</a:t>
            </a:r>
            <a:r>
              <a:rPr lang="it-IT" sz="2400" i="1" dirty="0"/>
              <a:t> </a:t>
            </a:r>
            <a:r>
              <a:rPr lang="it-IT" sz="2400" i="1" dirty="0" err="1"/>
              <a:t>arbitration</a:t>
            </a:r>
            <a:r>
              <a:rPr lang="it-IT" sz="2400" i="1" dirty="0"/>
              <a:t> </a:t>
            </a:r>
            <a:r>
              <a:rPr lang="it-IT" sz="2400" i="1" dirty="0" err="1"/>
              <a:t>will</a:t>
            </a:r>
            <a:r>
              <a:rPr lang="it-IT" sz="2400" i="1" dirty="0"/>
              <a:t> be in Sydney under </a:t>
            </a:r>
            <a:r>
              <a:rPr lang="it-IT" sz="2400" i="1" dirty="0" err="1"/>
              <a:t>Australian</a:t>
            </a:r>
            <a:r>
              <a:rPr lang="it-IT" sz="2400" i="1" dirty="0"/>
              <a:t> law with the </a:t>
            </a:r>
            <a:r>
              <a:rPr lang="it-IT" sz="2400" i="1" dirty="0" err="1"/>
              <a:t>consequence</a:t>
            </a:r>
            <a:r>
              <a:rPr lang="it-IT" sz="2400" i="1" dirty="0"/>
              <a:t> </a:t>
            </a:r>
            <a:r>
              <a:rPr lang="it-IT" sz="2400" i="1" dirty="0" err="1"/>
              <a:t>that</a:t>
            </a:r>
            <a:r>
              <a:rPr lang="it-IT" sz="2400" i="1" dirty="0"/>
              <a:t> the CISG </a:t>
            </a:r>
            <a:r>
              <a:rPr lang="it-IT" sz="2400" i="1" dirty="0" err="1"/>
              <a:t>would</a:t>
            </a:r>
            <a:r>
              <a:rPr lang="it-IT" sz="2400" i="1" dirty="0"/>
              <a:t> </a:t>
            </a:r>
            <a:r>
              <a:rPr lang="it-IT" sz="2400" i="1" dirty="0" err="1"/>
              <a:t>apply</a:t>
            </a:r>
            <a:r>
              <a:rPr lang="it-IT" sz="2400" i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959078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/>
          </a:bodyPr>
          <a:lstStyle/>
          <a:p>
            <a:r>
              <a:rPr lang="it-IT" dirty="0"/>
              <a:t>The Vienna Convention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7" y="1765810"/>
            <a:ext cx="8332790" cy="4863592"/>
          </a:xfrm>
          <a:solidFill>
            <a:srgbClr val="FFFFFF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b="1" dirty="0"/>
              <a:t> </a:t>
            </a:r>
            <a:endParaRPr lang="it-IT" sz="2800" i="1" u="sng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5" name="Rettangolo 4"/>
          <p:cNvSpPr/>
          <p:nvPr/>
        </p:nvSpPr>
        <p:spPr>
          <a:xfrm>
            <a:off x="356237" y="1868456"/>
            <a:ext cx="833278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b="1" dirty="0"/>
              <a:t>Part I: Sphere of Application and General </a:t>
            </a:r>
            <a:r>
              <a:rPr lang="it-IT" sz="2400" b="1" dirty="0" err="1"/>
              <a:t>Provisions</a:t>
            </a:r>
            <a:r>
              <a:rPr lang="it-IT" sz="2400" b="1" dirty="0"/>
              <a:t> (</a:t>
            </a:r>
            <a:r>
              <a:rPr lang="it-IT" sz="2400" b="1" dirty="0" err="1"/>
              <a:t>Articles</a:t>
            </a:r>
            <a:r>
              <a:rPr lang="it-IT" sz="2400" b="1" dirty="0"/>
              <a:t> 1–13)</a:t>
            </a:r>
          </a:p>
          <a:p>
            <a:pPr algn="just"/>
            <a:r>
              <a:rPr lang="it-IT" sz="2400" b="1" dirty="0" err="1"/>
              <a:t>Key</a:t>
            </a:r>
            <a:r>
              <a:rPr lang="it-IT" sz="2400" b="1" dirty="0"/>
              <a:t> </a:t>
            </a:r>
            <a:r>
              <a:rPr lang="it-IT" sz="2400" b="1" dirty="0" err="1"/>
              <a:t>rules</a:t>
            </a:r>
            <a:endParaRPr lang="it-IT" sz="3600" dirty="0"/>
          </a:p>
          <a:p>
            <a:pPr marL="342900" indent="-342900" algn="just">
              <a:buFont typeface="Wingdings" charset="2"/>
              <a:buChar char="ü"/>
            </a:pPr>
            <a:r>
              <a:rPr lang="it-IT" sz="2400" dirty="0"/>
              <a:t>The CISG </a:t>
            </a:r>
            <a:r>
              <a:rPr lang="it-IT" sz="2400" dirty="0" err="1"/>
              <a:t>only</a:t>
            </a:r>
            <a:r>
              <a:rPr lang="it-IT" sz="2400" dirty="0"/>
              <a:t> </a:t>
            </a:r>
            <a:r>
              <a:rPr lang="it-IT" sz="2400" dirty="0" err="1"/>
              <a:t>applies</a:t>
            </a:r>
            <a:r>
              <a:rPr lang="it-IT" sz="2400" dirty="0"/>
              <a:t> to </a:t>
            </a:r>
            <a:r>
              <a:rPr lang="it-IT" sz="2400" dirty="0" err="1"/>
              <a:t>international</a:t>
            </a:r>
            <a:r>
              <a:rPr lang="it-IT" sz="2400" dirty="0"/>
              <a:t> commercial sales of </a:t>
            </a:r>
            <a:r>
              <a:rPr lang="it-IT" sz="2400" dirty="0" err="1"/>
              <a:t>goods</a:t>
            </a:r>
            <a:r>
              <a:rPr lang="it-IT" sz="2400" dirty="0"/>
              <a:t> and </a:t>
            </a:r>
            <a:r>
              <a:rPr lang="it-IT" sz="2400" dirty="0" err="1"/>
              <a:t>not</a:t>
            </a:r>
            <a:r>
              <a:rPr lang="it-IT" sz="2400" dirty="0"/>
              <a:t> </a:t>
            </a:r>
            <a:r>
              <a:rPr lang="it-IT" sz="2400" dirty="0" err="1"/>
              <a:t>apply</a:t>
            </a:r>
            <a:r>
              <a:rPr lang="it-IT" sz="2400" dirty="0"/>
              <a:t> to </a:t>
            </a:r>
            <a:r>
              <a:rPr lang="it-IT" sz="2400" dirty="0" err="1"/>
              <a:t>contracts</a:t>
            </a:r>
            <a:r>
              <a:rPr lang="it-IT" sz="2400" dirty="0"/>
              <a:t> </a:t>
            </a:r>
            <a:r>
              <a:rPr lang="it-IT" sz="2400" dirty="0" err="1"/>
              <a:t>that</a:t>
            </a:r>
            <a:r>
              <a:rPr lang="it-IT" sz="2400" dirty="0"/>
              <a:t> include </a:t>
            </a:r>
            <a:r>
              <a:rPr lang="it-IT" sz="2400" dirty="0" err="1"/>
              <a:t>services</a:t>
            </a:r>
            <a:r>
              <a:rPr lang="it-IT" sz="2400" dirty="0"/>
              <a:t>.</a:t>
            </a:r>
          </a:p>
          <a:p>
            <a:pPr marL="342900" indent="-342900" algn="just">
              <a:buFont typeface="Wingdings" charset="2"/>
              <a:buChar char="ü"/>
            </a:pPr>
            <a:r>
              <a:rPr lang="it-IT" sz="2400" dirty="0"/>
              <a:t>The sale must be </a:t>
            </a:r>
            <a:r>
              <a:rPr lang="it-IT" sz="2400" dirty="0" err="1"/>
              <a:t>international</a:t>
            </a:r>
            <a:r>
              <a:rPr lang="it-IT" sz="2400" dirty="0"/>
              <a:t> in </a:t>
            </a:r>
            <a:r>
              <a:rPr lang="it-IT" sz="2400" dirty="0" err="1"/>
              <a:t>character</a:t>
            </a:r>
            <a:r>
              <a:rPr lang="it-IT" sz="2400" dirty="0"/>
              <a:t>.  A sale </a:t>
            </a:r>
            <a:r>
              <a:rPr lang="it-IT" sz="2400" dirty="0" err="1"/>
              <a:t>is</a:t>
            </a:r>
            <a:r>
              <a:rPr lang="it-IT" sz="2400" dirty="0"/>
              <a:t> </a:t>
            </a:r>
            <a:r>
              <a:rPr lang="it-IT" sz="2400" dirty="0" err="1"/>
              <a:t>considered</a:t>
            </a:r>
            <a:r>
              <a:rPr lang="it-IT" sz="2400" dirty="0"/>
              <a:t> "</a:t>
            </a:r>
            <a:r>
              <a:rPr lang="it-IT" sz="2400" dirty="0" err="1"/>
              <a:t>international</a:t>
            </a:r>
            <a:r>
              <a:rPr lang="it-IT" sz="2400" dirty="0"/>
              <a:t>" </a:t>
            </a:r>
            <a:r>
              <a:rPr lang="it-IT" sz="2400" dirty="0" err="1"/>
              <a:t>if</a:t>
            </a:r>
            <a:r>
              <a:rPr lang="it-IT" sz="2400" dirty="0"/>
              <a:t> </a:t>
            </a:r>
            <a:r>
              <a:rPr lang="it-IT" sz="2400" dirty="0" err="1"/>
              <a:t>it</a:t>
            </a:r>
            <a:r>
              <a:rPr lang="it-IT" sz="2400" dirty="0"/>
              <a:t> </a:t>
            </a:r>
            <a:r>
              <a:rPr lang="it-IT" sz="2400" dirty="0" err="1"/>
              <a:t>involves</a:t>
            </a:r>
            <a:r>
              <a:rPr lang="it-IT" sz="2400" dirty="0"/>
              <a:t> "parties </a:t>
            </a:r>
            <a:r>
              <a:rPr lang="it-IT" sz="2400" dirty="0" err="1"/>
              <a:t>whose</a:t>
            </a:r>
            <a:r>
              <a:rPr lang="it-IT" sz="2400" dirty="0"/>
              <a:t> </a:t>
            </a:r>
            <a:r>
              <a:rPr lang="it-IT" sz="2400" dirty="0" err="1"/>
              <a:t>places</a:t>
            </a:r>
            <a:r>
              <a:rPr lang="it-IT" sz="2400" dirty="0"/>
              <a:t> of business are in </a:t>
            </a:r>
            <a:r>
              <a:rPr lang="it-IT" sz="2400" dirty="0" err="1"/>
              <a:t>different</a:t>
            </a:r>
            <a:r>
              <a:rPr lang="it-IT" sz="2400" dirty="0"/>
              <a:t> </a:t>
            </a:r>
            <a:r>
              <a:rPr lang="it-IT" sz="2400" dirty="0" err="1"/>
              <a:t>States</a:t>
            </a:r>
            <a:r>
              <a:rPr lang="it-IT" sz="2400" dirty="0"/>
              <a:t>." </a:t>
            </a:r>
          </a:p>
          <a:p>
            <a:pPr marL="342900" indent="-342900" algn="just">
              <a:buFont typeface="Wingdings" charset="2"/>
              <a:buChar char="ü"/>
            </a:pPr>
            <a:r>
              <a:rPr lang="it-IT" sz="2400" dirty="0"/>
              <a:t>The CISG </a:t>
            </a:r>
            <a:r>
              <a:rPr lang="it-IT" sz="2400" dirty="0" err="1"/>
              <a:t>only</a:t>
            </a:r>
            <a:r>
              <a:rPr lang="it-IT" sz="2400" dirty="0"/>
              <a:t> </a:t>
            </a:r>
            <a:r>
              <a:rPr lang="it-IT" sz="2400" dirty="0" err="1"/>
              <a:t>applies</a:t>
            </a:r>
            <a:r>
              <a:rPr lang="it-IT" sz="2400" dirty="0"/>
              <a:t> to commercial </a:t>
            </a:r>
            <a:r>
              <a:rPr lang="it-IT" sz="2400" dirty="0" err="1"/>
              <a:t>transactions</a:t>
            </a:r>
            <a:r>
              <a:rPr lang="it-IT" sz="2400" dirty="0"/>
              <a:t>. The CISG </a:t>
            </a:r>
            <a:r>
              <a:rPr lang="it-IT" sz="2400" dirty="0" err="1"/>
              <a:t>does</a:t>
            </a:r>
            <a:r>
              <a:rPr lang="it-IT" sz="2400" dirty="0"/>
              <a:t> </a:t>
            </a:r>
            <a:r>
              <a:rPr lang="it-IT" sz="2400" dirty="0" err="1"/>
              <a:t>not</a:t>
            </a:r>
            <a:r>
              <a:rPr lang="it-IT" sz="2400" dirty="0"/>
              <a:t> </a:t>
            </a:r>
            <a:r>
              <a:rPr lang="it-IT" sz="2400" dirty="0" err="1"/>
              <a:t>apply</a:t>
            </a:r>
            <a:r>
              <a:rPr lang="it-IT" sz="2400" dirty="0"/>
              <a:t> to </a:t>
            </a:r>
            <a:r>
              <a:rPr lang="it-IT" sz="2400" dirty="0" err="1"/>
              <a:t>auctions</a:t>
            </a:r>
            <a:r>
              <a:rPr lang="it-IT" sz="2400" dirty="0"/>
              <a:t>, </a:t>
            </a:r>
            <a:r>
              <a:rPr lang="it-IT" sz="2400" dirty="0" err="1"/>
              <a:t>ships</a:t>
            </a:r>
            <a:r>
              <a:rPr lang="it-IT" sz="2400" dirty="0"/>
              <a:t>, </a:t>
            </a:r>
            <a:r>
              <a:rPr lang="it-IT" sz="2400" dirty="0" err="1"/>
              <a:t>aircraft.The</a:t>
            </a:r>
            <a:r>
              <a:rPr lang="it-IT" sz="2400" dirty="0"/>
              <a:t> position of computer software </a:t>
            </a:r>
            <a:r>
              <a:rPr lang="it-IT" sz="2400" dirty="0" err="1"/>
              <a:t>is</a:t>
            </a:r>
            <a:r>
              <a:rPr lang="it-IT" sz="2400" dirty="0"/>
              <a:t> ‘</a:t>
            </a:r>
            <a:r>
              <a:rPr lang="it-IT" sz="2400" dirty="0" err="1"/>
              <a:t>controversial</a:t>
            </a:r>
            <a:r>
              <a:rPr lang="it-IT" sz="2400" dirty="0"/>
              <a:t>’ and </a:t>
            </a:r>
            <a:r>
              <a:rPr lang="it-IT" sz="2400" dirty="0" err="1"/>
              <a:t>will</a:t>
            </a:r>
            <a:r>
              <a:rPr lang="it-IT" sz="2400" dirty="0"/>
              <a:t> </a:t>
            </a:r>
            <a:r>
              <a:rPr lang="it-IT" sz="2400" dirty="0" err="1"/>
              <a:t>depend</a:t>
            </a:r>
            <a:r>
              <a:rPr lang="it-IT" sz="2400" dirty="0"/>
              <a:t> </a:t>
            </a:r>
            <a:r>
              <a:rPr lang="it-IT" sz="2400" dirty="0" err="1"/>
              <a:t>upon</a:t>
            </a:r>
            <a:r>
              <a:rPr lang="it-IT" sz="2400" dirty="0"/>
              <a:t> </a:t>
            </a:r>
            <a:r>
              <a:rPr lang="it-IT" sz="2400" dirty="0" err="1"/>
              <a:t>various</a:t>
            </a:r>
            <a:r>
              <a:rPr lang="it-IT" sz="2400" dirty="0"/>
              <a:t> </a:t>
            </a:r>
            <a:r>
              <a:rPr lang="it-IT" sz="2400" dirty="0" err="1"/>
              <a:t>conditions</a:t>
            </a:r>
            <a:r>
              <a:rPr lang="it-IT" sz="2400" dirty="0"/>
              <a:t> and </a:t>
            </a:r>
            <a:r>
              <a:rPr lang="it-IT" sz="2400" dirty="0" err="1"/>
              <a:t>situations</a:t>
            </a:r>
            <a:r>
              <a:rPr lang="it-IT" sz="2400" dirty="0"/>
              <a:t>.</a:t>
            </a:r>
          </a:p>
          <a:p>
            <a:pPr marL="342900" indent="-342900" algn="just">
              <a:buFont typeface="Wingdings" charset="2"/>
              <a:buChar char="ü"/>
            </a:pPr>
            <a:endParaRPr lang="it-IT" sz="2400" dirty="0"/>
          </a:p>
          <a:p>
            <a:pPr marL="342900" indent="-342900" algn="just">
              <a:buFont typeface="Wingdings" charset="2"/>
              <a:buChar char="ü"/>
            </a:pPr>
            <a:r>
              <a:rPr lang="it-IT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58689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/>
          </a:bodyPr>
          <a:lstStyle/>
          <a:p>
            <a:r>
              <a:rPr lang="it-IT" dirty="0"/>
              <a:t>The Vienna Convention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7" y="1765810"/>
            <a:ext cx="8332790" cy="4863592"/>
          </a:xfrm>
          <a:solidFill>
            <a:srgbClr val="FFFFFF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b="1" dirty="0"/>
              <a:t> </a:t>
            </a:r>
            <a:endParaRPr lang="it-IT" sz="2800" i="1" u="sng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5" name="Rettangolo 4"/>
          <p:cNvSpPr/>
          <p:nvPr/>
        </p:nvSpPr>
        <p:spPr>
          <a:xfrm>
            <a:off x="356237" y="1868456"/>
            <a:ext cx="833278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/>
              <a:t>The CISG </a:t>
            </a:r>
            <a:r>
              <a:rPr lang="it-IT" sz="2400" dirty="0" err="1"/>
              <a:t>lays</a:t>
            </a:r>
            <a:r>
              <a:rPr lang="it-IT" sz="2400" dirty="0"/>
              <a:t> down </a:t>
            </a:r>
            <a:r>
              <a:rPr lang="it-IT" sz="2400" dirty="0" err="1"/>
              <a:t>rules</a:t>
            </a:r>
            <a:r>
              <a:rPr lang="it-IT" sz="2400" dirty="0"/>
              <a:t> </a:t>
            </a:r>
            <a:r>
              <a:rPr lang="it-IT" sz="2400" dirty="0" err="1"/>
              <a:t>about</a:t>
            </a:r>
            <a:r>
              <a:rPr lang="it-IT" sz="2400" dirty="0"/>
              <a:t>:</a:t>
            </a:r>
          </a:p>
          <a:p>
            <a:pPr marL="342900" indent="-342900" algn="just">
              <a:buFont typeface="Wingdings" charset="2"/>
              <a:buChar char="ü"/>
            </a:pPr>
            <a:r>
              <a:rPr lang="it-IT" sz="2400" b="1" dirty="0"/>
              <a:t> </a:t>
            </a:r>
            <a:r>
              <a:rPr lang="it-IT" sz="2400" b="1" dirty="0" err="1"/>
              <a:t>Formation</a:t>
            </a:r>
            <a:r>
              <a:rPr lang="it-IT" sz="2400" b="1" dirty="0"/>
              <a:t> of the </a:t>
            </a:r>
            <a:r>
              <a:rPr lang="it-IT" sz="2400" b="1" dirty="0" err="1"/>
              <a:t>Contract</a:t>
            </a:r>
            <a:r>
              <a:rPr lang="it-IT" sz="2400" b="1" dirty="0"/>
              <a:t> (</a:t>
            </a:r>
            <a:r>
              <a:rPr lang="it-IT" sz="2400" b="1" dirty="0" err="1"/>
              <a:t>Articles</a:t>
            </a:r>
            <a:r>
              <a:rPr lang="it-IT" sz="2400" b="1" dirty="0"/>
              <a:t> 14–24)</a:t>
            </a:r>
          </a:p>
          <a:p>
            <a:pPr marL="800100" lvl="1" indent="-342900" algn="just">
              <a:buFont typeface="Wingdings" charset="2"/>
              <a:buChar char="ü"/>
            </a:pPr>
            <a:r>
              <a:rPr lang="it-IT" sz="2400" dirty="0"/>
              <a:t>The CISG </a:t>
            </a:r>
            <a:r>
              <a:rPr lang="it-IT" sz="2400" dirty="0" err="1"/>
              <a:t>attempts</a:t>
            </a:r>
            <a:r>
              <a:rPr lang="it-IT" sz="2400" dirty="0"/>
              <a:t> to </a:t>
            </a:r>
            <a:r>
              <a:rPr lang="it-IT" sz="2400" dirty="0" err="1"/>
              <a:t>resolve</a:t>
            </a:r>
            <a:r>
              <a:rPr lang="it-IT" sz="2400" dirty="0"/>
              <a:t> the common situation </a:t>
            </a:r>
            <a:r>
              <a:rPr lang="it-IT" sz="2400" dirty="0" err="1"/>
              <a:t>where</a:t>
            </a:r>
            <a:r>
              <a:rPr lang="it-IT" sz="2400" dirty="0"/>
              <a:t> an </a:t>
            </a:r>
            <a:r>
              <a:rPr lang="it-IT" sz="2400" dirty="0" err="1"/>
              <a:t>offeree's</a:t>
            </a:r>
            <a:r>
              <a:rPr lang="it-IT" sz="2400" dirty="0"/>
              <a:t> </a:t>
            </a:r>
            <a:r>
              <a:rPr lang="it-IT" sz="2400" dirty="0" err="1"/>
              <a:t>reply</a:t>
            </a:r>
            <a:r>
              <a:rPr lang="it-IT" sz="2400" dirty="0"/>
              <a:t> to an </a:t>
            </a:r>
            <a:r>
              <a:rPr lang="it-IT" sz="2400" dirty="0" err="1"/>
              <a:t>offer</a:t>
            </a:r>
            <a:r>
              <a:rPr lang="it-IT" sz="2400" dirty="0"/>
              <a:t> </a:t>
            </a:r>
            <a:r>
              <a:rPr lang="it-IT" sz="2400" dirty="0" err="1"/>
              <a:t>accepts</a:t>
            </a:r>
            <a:r>
              <a:rPr lang="it-IT" sz="2400" dirty="0"/>
              <a:t> the </a:t>
            </a:r>
            <a:r>
              <a:rPr lang="it-IT" sz="2400" dirty="0" err="1"/>
              <a:t>original</a:t>
            </a:r>
            <a:r>
              <a:rPr lang="it-IT" sz="2400" dirty="0"/>
              <a:t> </a:t>
            </a:r>
            <a:r>
              <a:rPr lang="it-IT" sz="2400" dirty="0" err="1"/>
              <a:t>offer</a:t>
            </a:r>
            <a:r>
              <a:rPr lang="it-IT" sz="2400" dirty="0"/>
              <a:t>, </a:t>
            </a:r>
            <a:r>
              <a:rPr lang="it-IT" sz="2400" dirty="0" err="1"/>
              <a:t>but</a:t>
            </a:r>
            <a:r>
              <a:rPr lang="it-IT" sz="2400" dirty="0"/>
              <a:t> </a:t>
            </a:r>
            <a:r>
              <a:rPr lang="it-IT" sz="2400" dirty="0" err="1"/>
              <a:t>attempts</a:t>
            </a:r>
            <a:r>
              <a:rPr lang="it-IT" sz="2400" dirty="0"/>
              <a:t> to </a:t>
            </a:r>
            <a:r>
              <a:rPr lang="it-IT" sz="2400" dirty="0" err="1"/>
              <a:t>change</a:t>
            </a:r>
            <a:r>
              <a:rPr lang="it-IT" sz="2400" dirty="0"/>
              <a:t> the </a:t>
            </a:r>
            <a:r>
              <a:rPr lang="it-IT" sz="2400" dirty="0" err="1"/>
              <a:t>conditions</a:t>
            </a:r>
            <a:r>
              <a:rPr lang="it-IT" sz="2400" dirty="0"/>
              <a:t>. The CISG </a:t>
            </a:r>
            <a:r>
              <a:rPr lang="it-IT" sz="2400" dirty="0" err="1"/>
              <a:t>says</a:t>
            </a:r>
            <a:r>
              <a:rPr lang="it-IT" sz="2400" dirty="0"/>
              <a:t> </a:t>
            </a:r>
            <a:r>
              <a:rPr lang="it-IT" sz="2400" dirty="0" err="1"/>
              <a:t>that</a:t>
            </a:r>
            <a:r>
              <a:rPr lang="it-IT" sz="2400" dirty="0"/>
              <a:t> </a:t>
            </a:r>
            <a:r>
              <a:rPr lang="it-IT" sz="2400" dirty="0" err="1"/>
              <a:t>any</a:t>
            </a:r>
            <a:r>
              <a:rPr lang="it-IT" sz="2400" dirty="0"/>
              <a:t> </a:t>
            </a:r>
            <a:r>
              <a:rPr lang="it-IT" sz="2400" dirty="0" err="1"/>
              <a:t>change</a:t>
            </a:r>
            <a:r>
              <a:rPr lang="it-IT" sz="2400" dirty="0"/>
              <a:t> to the </a:t>
            </a:r>
            <a:r>
              <a:rPr lang="it-IT" sz="2400" dirty="0" err="1"/>
              <a:t>original</a:t>
            </a:r>
            <a:r>
              <a:rPr lang="it-IT" sz="2400" dirty="0"/>
              <a:t> </a:t>
            </a:r>
            <a:r>
              <a:rPr lang="it-IT" sz="2400" dirty="0" err="1"/>
              <a:t>conditions</a:t>
            </a:r>
            <a:r>
              <a:rPr lang="it-IT" sz="2400" dirty="0"/>
              <a:t> </a:t>
            </a:r>
            <a:r>
              <a:rPr lang="it-IT" sz="2400" dirty="0" err="1"/>
              <a:t>is</a:t>
            </a:r>
            <a:r>
              <a:rPr lang="it-IT" sz="2400" dirty="0"/>
              <a:t> a </a:t>
            </a:r>
            <a:r>
              <a:rPr lang="it-IT" sz="2400" dirty="0" err="1"/>
              <a:t>rejection</a:t>
            </a:r>
            <a:r>
              <a:rPr lang="it-IT" sz="2400" dirty="0"/>
              <a:t> of the </a:t>
            </a:r>
            <a:r>
              <a:rPr lang="it-IT" sz="2400" dirty="0" err="1"/>
              <a:t>offer</a:t>
            </a:r>
            <a:r>
              <a:rPr lang="it-IT" sz="2400" dirty="0"/>
              <a:t>—</a:t>
            </a:r>
            <a:r>
              <a:rPr lang="it-IT" sz="2400" dirty="0" err="1"/>
              <a:t>it</a:t>
            </a:r>
            <a:r>
              <a:rPr lang="it-IT" sz="2400" dirty="0"/>
              <a:t> </a:t>
            </a:r>
            <a:r>
              <a:rPr lang="it-IT" sz="2400" dirty="0" err="1"/>
              <a:t>is</a:t>
            </a:r>
            <a:r>
              <a:rPr lang="it-IT" sz="2400" dirty="0"/>
              <a:t> a </a:t>
            </a:r>
            <a:r>
              <a:rPr lang="it-IT" sz="2400" dirty="0" err="1"/>
              <a:t>counter-offer</a:t>
            </a:r>
            <a:r>
              <a:rPr lang="it-IT" sz="2400" dirty="0"/>
              <a:t>—</a:t>
            </a:r>
            <a:r>
              <a:rPr lang="it-IT" sz="2400" dirty="0" err="1"/>
              <a:t>unless</a:t>
            </a:r>
            <a:r>
              <a:rPr lang="it-IT" sz="2400" dirty="0"/>
              <a:t> the </a:t>
            </a:r>
            <a:r>
              <a:rPr lang="it-IT" sz="2400" dirty="0" err="1"/>
              <a:t>modified</a:t>
            </a:r>
            <a:r>
              <a:rPr lang="it-IT" sz="2400" dirty="0"/>
              <a:t> </a:t>
            </a:r>
            <a:r>
              <a:rPr lang="it-IT" sz="2400" dirty="0" err="1"/>
              <a:t>terms</a:t>
            </a:r>
            <a:r>
              <a:rPr lang="it-IT" sz="2400" dirty="0"/>
              <a:t> do </a:t>
            </a:r>
            <a:r>
              <a:rPr lang="it-IT" sz="2400" dirty="0" err="1"/>
              <a:t>not</a:t>
            </a:r>
            <a:r>
              <a:rPr lang="it-IT" sz="2400" dirty="0"/>
              <a:t> </a:t>
            </a:r>
            <a:r>
              <a:rPr lang="it-IT" sz="2400" dirty="0" err="1"/>
              <a:t>materially</a:t>
            </a:r>
            <a:r>
              <a:rPr lang="it-IT" sz="2400" dirty="0"/>
              <a:t> alter the </a:t>
            </a:r>
            <a:r>
              <a:rPr lang="it-IT" sz="2400" dirty="0" err="1"/>
              <a:t>terms</a:t>
            </a:r>
            <a:r>
              <a:rPr lang="it-IT" sz="2400" dirty="0"/>
              <a:t> of the </a:t>
            </a:r>
            <a:r>
              <a:rPr lang="it-IT" sz="2400" dirty="0" err="1"/>
              <a:t>offer</a:t>
            </a:r>
            <a:r>
              <a:rPr lang="it-IT" sz="2400" dirty="0"/>
              <a:t>.</a:t>
            </a:r>
          </a:p>
          <a:p>
            <a:pPr marL="342900" indent="-342900" algn="just">
              <a:buFont typeface="Wingdings" charset="2"/>
              <a:buChar char="ü"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969882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/>
          </a:bodyPr>
          <a:lstStyle/>
          <a:p>
            <a:r>
              <a:rPr lang="it-IT" dirty="0"/>
              <a:t>ROME 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7" y="1874236"/>
            <a:ext cx="8332790" cy="4497355"/>
          </a:xfrm>
          <a:solidFill>
            <a:srgbClr val="FFFFFF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b="1" i="1" dirty="0" err="1"/>
              <a:t>Regulation</a:t>
            </a:r>
            <a:r>
              <a:rPr lang="it-IT" sz="2800" b="1" i="1" dirty="0"/>
              <a:t> (EC) No 593/2008 of the </a:t>
            </a:r>
            <a:r>
              <a:rPr lang="it-IT" sz="2800" b="1" i="1" dirty="0" err="1"/>
              <a:t>European</a:t>
            </a:r>
            <a:r>
              <a:rPr lang="it-IT" sz="2800" b="1" i="1" dirty="0"/>
              <a:t> </a:t>
            </a:r>
            <a:r>
              <a:rPr lang="it-IT" sz="2800" b="1" i="1" dirty="0" err="1"/>
              <a:t>Parliament</a:t>
            </a:r>
            <a:r>
              <a:rPr lang="it-IT" sz="2800" b="1" i="1" dirty="0"/>
              <a:t> and of the </a:t>
            </a:r>
            <a:r>
              <a:rPr lang="it-IT" sz="2800" b="1" i="1" dirty="0" err="1"/>
              <a:t>Council</a:t>
            </a:r>
            <a:r>
              <a:rPr lang="it-IT" sz="2800" b="1" i="1" dirty="0"/>
              <a:t> of 17 </a:t>
            </a:r>
            <a:r>
              <a:rPr lang="it-IT" sz="2800" b="1" i="1" dirty="0" err="1"/>
              <a:t>June</a:t>
            </a:r>
            <a:r>
              <a:rPr lang="it-IT" sz="2800" b="1" i="1" dirty="0"/>
              <a:t> 2008 on the law </a:t>
            </a:r>
            <a:r>
              <a:rPr lang="it-IT" sz="2800" b="1" i="1" dirty="0" err="1"/>
              <a:t>applicable</a:t>
            </a:r>
            <a:r>
              <a:rPr lang="it-IT" sz="2800" b="1" i="1" dirty="0"/>
              <a:t> to </a:t>
            </a:r>
            <a:r>
              <a:rPr lang="it-IT" sz="2800" b="1" i="1" dirty="0" err="1"/>
              <a:t>contractual</a:t>
            </a:r>
            <a:r>
              <a:rPr lang="it-IT" sz="2800" b="1" i="1" dirty="0"/>
              <a:t> </a:t>
            </a:r>
            <a:r>
              <a:rPr lang="it-IT" sz="2800" b="1" i="1" dirty="0" err="1"/>
              <a:t>obligations</a:t>
            </a:r>
            <a:r>
              <a:rPr lang="it-IT" sz="2800" b="1" i="1" dirty="0"/>
              <a:t> (Rome I).</a:t>
            </a:r>
          </a:p>
          <a:p>
            <a:pPr marL="0" indent="0" algn="just">
              <a:buNone/>
            </a:pPr>
            <a:r>
              <a:rPr lang="it-IT" sz="2800" b="1" dirty="0" err="1"/>
              <a:t>This</a:t>
            </a:r>
            <a:r>
              <a:rPr lang="it-IT" sz="2800" b="1" dirty="0"/>
              <a:t> </a:t>
            </a:r>
            <a:r>
              <a:rPr lang="it-IT" sz="2800" b="1" dirty="0" err="1"/>
              <a:t>Regulation</a:t>
            </a:r>
            <a:r>
              <a:rPr lang="it-IT" sz="2800" b="1" dirty="0"/>
              <a:t> </a:t>
            </a:r>
            <a:r>
              <a:rPr lang="it-IT" sz="2800" b="1" dirty="0" err="1"/>
              <a:t>replaces</a:t>
            </a:r>
            <a:r>
              <a:rPr lang="it-IT" sz="2800" b="1" dirty="0"/>
              <a:t> the Rome Convention </a:t>
            </a:r>
            <a:r>
              <a:rPr lang="it-IT" sz="2800" b="1" dirty="0" err="1"/>
              <a:t>that</a:t>
            </a:r>
            <a:r>
              <a:rPr lang="it-IT" sz="2800" b="1" dirty="0"/>
              <a:t> </a:t>
            </a:r>
            <a:r>
              <a:rPr lang="it-IT" sz="2800" b="1" dirty="0" err="1"/>
              <a:t>established</a:t>
            </a:r>
            <a:r>
              <a:rPr lang="it-IT" sz="2800" b="1" dirty="0"/>
              <a:t> </a:t>
            </a:r>
            <a:r>
              <a:rPr lang="it-IT" sz="2800" b="1" dirty="0" err="1"/>
              <a:t>uniform</a:t>
            </a:r>
            <a:r>
              <a:rPr lang="it-IT" sz="2800" b="1" dirty="0"/>
              <a:t> </a:t>
            </a:r>
            <a:r>
              <a:rPr lang="it-IT" sz="2800" b="1" dirty="0" err="1"/>
              <a:t>rules</a:t>
            </a:r>
            <a:r>
              <a:rPr lang="it-IT" sz="2800" b="1" dirty="0"/>
              <a:t> for </a:t>
            </a:r>
            <a:r>
              <a:rPr lang="it-IT" sz="2800" b="1" dirty="0" err="1"/>
              <a:t>determining</a:t>
            </a:r>
            <a:r>
              <a:rPr lang="it-IT" sz="2800" b="1" dirty="0"/>
              <a:t> the law </a:t>
            </a:r>
            <a:r>
              <a:rPr lang="it-IT" sz="2800" b="1" dirty="0" err="1"/>
              <a:t>applicable</a:t>
            </a:r>
            <a:r>
              <a:rPr lang="it-IT" sz="2800" b="1" dirty="0"/>
              <a:t> to </a:t>
            </a:r>
            <a:r>
              <a:rPr lang="it-IT" sz="2800" b="1" dirty="0" err="1"/>
              <a:t>contractual</a:t>
            </a:r>
            <a:r>
              <a:rPr lang="it-IT" sz="2800" b="1" dirty="0"/>
              <a:t> </a:t>
            </a:r>
            <a:r>
              <a:rPr lang="it-IT" sz="2800" b="1" dirty="0" err="1"/>
              <a:t>obligations</a:t>
            </a:r>
            <a:r>
              <a:rPr lang="it-IT" sz="2800" b="1" dirty="0"/>
              <a:t> in the </a:t>
            </a:r>
            <a:r>
              <a:rPr lang="it-IT" sz="2800" b="1" dirty="0" err="1"/>
              <a:t>European</a:t>
            </a:r>
            <a:r>
              <a:rPr lang="it-IT" sz="2800" b="1" dirty="0"/>
              <a:t> Union (EU).</a:t>
            </a:r>
          </a:p>
          <a:p>
            <a:pPr marL="0" indent="0" algn="just">
              <a:buNone/>
            </a:pPr>
            <a:endParaRPr lang="it-IT" sz="2800" b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1444527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/>
          </a:bodyPr>
          <a:lstStyle/>
          <a:p>
            <a:r>
              <a:rPr lang="it-IT" dirty="0"/>
              <a:t>The Vienna Convention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7" y="1765810"/>
            <a:ext cx="8332790" cy="4863592"/>
          </a:xfrm>
          <a:solidFill>
            <a:srgbClr val="FFFFFF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b="1" dirty="0"/>
              <a:t> </a:t>
            </a:r>
            <a:endParaRPr lang="it-IT" sz="2800" i="1" u="sng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5" name="Rettangolo 4"/>
          <p:cNvSpPr/>
          <p:nvPr/>
        </p:nvSpPr>
        <p:spPr>
          <a:xfrm>
            <a:off x="356237" y="1868456"/>
            <a:ext cx="849820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/>
              <a:t>The CISG </a:t>
            </a:r>
            <a:r>
              <a:rPr lang="it-IT" sz="2400" dirty="0" err="1"/>
              <a:t>lays</a:t>
            </a:r>
            <a:r>
              <a:rPr lang="it-IT" sz="2400" dirty="0"/>
              <a:t> down </a:t>
            </a:r>
            <a:r>
              <a:rPr lang="it-IT" sz="2400" dirty="0" err="1"/>
              <a:t>rules</a:t>
            </a:r>
            <a:r>
              <a:rPr lang="it-IT" sz="2400" dirty="0"/>
              <a:t> </a:t>
            </a:r>
            <a:r>
              <a:rPr lang="it-IT" sz="2400" dirty="0" err="1"/>
              <a:t>about</a:t>
            </a:r>
            <a:r>
              <a:rPr lang="it-IT" sz="2400" dirty="0"/>
              <a:t>:</a:t>
            </a:r>
          </a:p>
          <a:p>
            <a:pPr algn="just"/>
            <a:r>
              <a:rPr lang="it-IT" sz="2400" b="1" dirty="0"/>
              <a:t>Sale of </a:t>
            </a:r>
            <a:r>
              <a:rPr lang="it-IT" sz="2400" b="1" dirty="0" err="1"/>
              <a:t>Goods</a:t>
            </a:r>
            <a:r>
              <a:rPr lang="it-IT" sz="2400" b="1" dirty="0"/>
              <a:t> (</a:t>
            </a:r>
            <a:r>
              <a:rPr lang="it-IT" sz="2400" b="1" dirty="0" err="1"/>
              <a:t>Articles</a:t>
            </a:r>
            <a:r>
              <a:rPr lang="it-IT" sz="2400" b="1" dirty="0"/>
              <a:t> 25–88)</a:t>
            </a:r>
          </a:p>
          <a:p>
            <a:pPr marL="800100" lvl="1" indent="-342900" algn="just">
              <a:buFont typeface="Wingdings" charset="2"/>
              <a:buChar char="ü"/>
            </a:pPr>
            <a:r>
              <a:rPr lang="it-IT" sz="2400" dirty="0" err="1"/>
              <a:t>Obligations</a:t>
            </a:r>
            <a:r>
              <a:rPr lang="it-IT" sz="2400" dirty="0"/>
              <a:t> of the seller, </a:t>
            </a:r>
            <a:r>
              <a:rPr lang="it-IT" sz="2400" dirty="0" err="1"/>
              <a:t>obligations</a:t>
            </a:r>
            <a:r>
              <a:rPr lang="it-IT" sz="2400" dirty="0"/>
              <a:t> of the buyer, </a:t>
            </a:r>
            <a:r>
              <a:rPr lang="it-IT" sz="2400" dirty="0" err="1"/>
              <a:t>passing</a:t>
            </a:r>
            <a:r>
              <a:rPr lang="it-IT" sz="2400" dirty="0"/>
              <a:t> of </a:t>
            </a:r>
            <a:r>
              <a:rPr lang="it-IT" sz="2400" dirty="0" err="1"/>
              <a:t>risk</a:t>
            </a:r>
            <a:r>
              <a:rPr lang="it-IT" sz="2400" dirty="0"/>
              <a:t>, </a:t>
            </a:r>
            <a:r>
              <a:rPr lang="it-IT" sz="2400" dirty="0" err="1"/>
              <a:t>obligations</a:t>
            </a:r>
            <a:r>
              <a:rPr lang="it-IT" sz="2400" dirty="0"/>
              <a:t> common to </a:t>
            </a:r>
            <a:r>
              <a:rPr lang="it-IT" sz="2400" dirty="0" err="1"/>
              <a:t>both</a:t>
            </a:r>
            <a:r>
              <a:rPr lang="it-IT" sz="2400" dirty="0"/>
              <a:t> buyer and seller.</a:t>
            </a:r>
          </a:p>
          <a:p>
            <a:pPr marL="800100" lvl="1" indent="-342900" algn="just">
              <a:buFont typeface="Wingdings" charset="2"/>
              <a:buChar char="ü"/>
            </a:pPr>
            <a:r>
              <a:rPr lang="it-IT" sz="2400" dirty="0" err="1"/>
              <a:t>Remedies</a:t>
            </a:r>
            <a:r>
              <a:rPr lang="it-IT" sz="2400" dirty="0"/>
              <a:t> of the buyer and seller </a:t>
            </a:r>
            <a:r>
              <a:rPr lang="it-IT" sz="2400" dirty="0" err="1"/>
              <a:t>depend</a:t>
            </a:r>
            <a:r>
              <a:rPr lang="it-IT" sz="2400" dirty="0"/>
              <a:t> </a:t>
            </a:r>
            <a:r>
              <a:rPr lang="it-IT" sz="2400" dirty="0" err="1"/>
              <a:t>upon</a:t>
            </a:r>
            <a:r>
              <a:rPr lang="it-IT" sz="2400" dirty="0"/>
              <a:t> the </a:t>
            </a:r>
            <a:r>
              <a:rPr lang="it-IT" sz="2400" dirty="0" err="1"/>
              <a:t>character</a:t>
            </a:r>
            <a:r>
              <a:rPr lang="it-IT" sz="2400" dirty="0"/>
              <a:t> of a </a:t>
            </a:r>
            <a:r>
              <a:rPr lang="it-IT" sz="2400" dirty="0" err="1"/>
              <a:t>breach</a:t>
            </a:r>
            <a:r>
              <a:rPr lang="it-IT" sz="2400" dirty="0"/>
              <a:t> of the </a:t>
            </a:r>
            <a:r>
              <a:rPr lang="it-IT" sz="2400" dirty="0" err="1"/>
              <a:t>contract</a:t>
            </a:r>
            <a:r>
              <a:rPr lang="it-IT" sz="2400" dirty="0"/>
              <a:t>. </a:t>
            </a:r>
          </a:p>
          <a:p>
            <a:pPr marL="1257300" lvl="2" indent="-342900" algn="just">
              <a:buFont typeface="Wingdings" charset="2"/>
              <a:buChar char="ü"/>
            </a:pPr>
            <a:r>
              <a:rPr lang="it-IT" sz="2400" dirty="0" err="1"/>
              <a:t>If</a:t>
            </a:r>
            <a:r>
              <a:rPr lang="it-IT" sz="2400" dirty="0"/>
              <a:t> the </a:t>
            </a:r>
            <a:r>
              <a:rPr lang="it-IT" sz="2400" dirty="0" err="1"/>
              <a:t>breach</a:t>
            </a:r>
            <a:r>
              <a:rPr lang="it-IT" sz="2400" dirty="0"/>
              <a:t> </a:t>
            </a:r>
            <a:r>
              <a:rPr lang="it-IT" sz="2400" dirty="0" err="1"/>
              <a:t>is</a:t>
            </a:r>
            <a:r>
              <a:rPr lang="it-IT" sz="2400" dirty="0"/>
              <a:t> </a:t>
            </a:r>
            <a:r>
              <a:rPr lang="it-IT" sz="2400" dirty="0" err="1"/>
              <a:t>fundamental</a:t>
            </a:r>
            <a:r>
              <a:rPr lang="it-IT" sz="2400" dirty="0"/>
              <a:t>, </a:t>
            </a:r>
            <a:r>
              <a:rPr lang="it-IT" sz="2400" dirty="0" err="1"/>
              <a:t>then</a:t>
            </a:r>
            <a:r>
              <a:rPr lang="it-IT" sz="2400" dirty="0"/>
              <a:t> the </a:t>
            </a:r>
            <a:r>
              <a:rPr lang="it-IT" sz="2400" dirty="0" err="1"/>
              <a:t>contract</a:t>
            </a:r>
            <a:r>
              <a:rPr lang="it-IT" sz="2400" dirty="0"/>
              <a:t> </a:t>
            </a:r>
            <a:r>
              <a:rPr lang="it-IT" sz="2400" dirty="0" err="1"/>
              <a:t>may</a:t>
            </a:r>
            <a:r>
              <a:rPr lang="it-IT" sz="2400" dirty="0"/>
              <a:t> be </a:t>
            </a:r>
            <a:r>
              <a:rPr lang="it-IT" sz="2400" dirty="0" err="1"/>
              <a:t>avoided</a:t>
            </a:r>
            <a:r>
              <a:rPr lang="it-IT" sz="2400" dirty="0"/>
              <a:t> and the </a:t>
            </a:r>
            <a:r>
              <a:rPr lang="it-IT" sz="2400" dirty="0" err="1"/>
              <a:t>aggrieved</a:t>
            </a:r>
            <a:r>
              <a:rPr lang="it-IT" sz="2400" dirty="0"/>
              <a:t> party </a:t>
            </a:r>
            <a:r>
              <a:rPr lang="it-IT" sz="2400" dirty="0" err="1"/>
              <a:t>may</a:t>
            </a:r>
            <a:r>
              <a:rPr lang="it-IT" sz="2400" dirty="0"/>
              <a:t> </a:t>
            </a:r>
            <a:r>
              <a:rPr lang="it-IT" sz="2400" dirty="0" err="1"/>
              <a:t>claim</a:t>
            </a:r>
            <a:r>
              <a:rPr lang="it-IT" sz="2400" dirty="0"/>
              <a:t> </a:t>
            </a:r>
            <a:r>
              <a:rPr lang="it-IT" sz="2400" dirty="0" err="1"/>
              <a:t>damages</a:t>
            </a:r>
            <a:r>
              <a:rPr lang="it-IT" sz="2400" dirty="0"/>
              <a:t> </a:t>
            </a:r>
          </a:p>
          <a:p>
            <a:pPr marL="1257300" lvl="2" indent="-342900" algn="just">
              <a:buFont typeface="Wingdings" charset="2"/>
              <a:buChar char="ü"/>
            </a:pPr>
            <a:r>
              <a:rPr lang="it-IT" sz="2400" dirty="0" err="1"/>
              <a:t>If</a:t>
            </a:r>
            <a:r>
              <a:rPr lang="it-IT" sz="2400" dirty="0"/>
              <a:t> the </a:t>
            </a:r>
            <a:r>
              <a:rPr lang="it-IT" sz="2400" dirty="0" err="1"/>
              <a:t>breach</a:t>
            </a:r>
            <a:r>
              <a:rPr lang="it-IT" sz="2400" dirty="0"/>
              <a:t> </a:t>
            </a:r>
            <a:r>
              <a:rPr lang="it-IT" sz="2400" dirty="0" err="1"/>
              <a:t>is</a:t>
            </a:r>
            <a:r>
              <a:rPr lang="it-IT" sz="2400" dirty="0"/>
              <a:t> </a:t>
            </a:r>
            <a:r>
              <a:rPr lang="it-IT" sz="2400" dirty="0" err="1"/>
              <a:t>not</a:t>
            </a:r>
            <a:r>
              <a:rPr lang="it-IT" sz="2400" dirty="0"/>
              <a:t> </a:t>
            </a:r>
            <a:r>
              <a:rPr lang="it-IT" sz="2400" dirty="0" err="1"/>
              <a:t>fundamental</a:t>
            </a:r>
            <a:r>
              <a:rPr lang="it-IT" sz="2400" dirty="0"/>
              <a:t>, </a:t>
            </a:r>
            <a:r>
              <a:rPr lang="it-IT" sz="2400" dirty="0" err="1"/>
              <a:t>then</a:t>
            </a:r>
            <a:r>
              <a:rPr lang="it-IT" sz="2400" dirty="0"/>
              <a:t> the </a:t>
            </a:r>
            <a:r>
              <a:rPr lang="it-IT" sz="2400" dirty="0" err="1"/>
              <a:t>contract</a:t>
            </a:r>
            <a:r>
              <a:rPr lang="it-IT" sz="2400" dirty="0"/>
              <a:t> </a:t>
            </a:r>
            <a:r>
              <a:rPr lang="it-IT" sz="2400" dirty="0" err="1"/>
              <a:t>is</a:t>
            </a:r>
            <a:r>
              <a:rPr lang="it-IT" sz="2400" dirty="0"/>
              <a:t> </a:t>
            </a:r>
            <a:r>
              <a:rPr lang="it-IT" sz="2400" dirty="0" err="1"/>
              <a:t>not</a:t>
            </a:r>
            <a:r>
              <a:rPr lang="it-IT" sz="2400" dirty="0"/>
              <a:t> </a:t>
            </a:r>
            <a:r>
              <a:rPr lang="it-IT" sz="2400" dirty="0" err="1"/>
              <a:t>avoided</a:t>
            </a:r>
            <a:r>
              <a:rPr lang="it-IT" sz="2400" dirty="0"/>
              <a:t> and </a:t>
            </a:r>
            <a:r>
              <a:rPr lang="it-IT" sz="2400" dirty="0" err="1"/>
              <a:t>remedies</a:t>
            </a:r>
            <a:r>
              <a:rPr lang="it-IT" sz="2400" dirty="0"/>
              <a:t> </a:t>
            </a:r>
            <a:r>
              <a:rPr lang="it-IT" sz="2400" dirty="0" err="1"/>
              <a:t>may</a:t>
            </a:r>
            <a:r>
              <a:rPr lang="it-IT" sz="2400" dirty="0"/>
              <a:t> be </a:t>
            </a:r>
            <a:r>
              <a:rPr lang="it-IT" sz="2400" dirty="0" err="1"/>
              <a:t>sought</a:t>
            </a:r>
            <a:r>
              <a:rPr lang="it-IT" sz="2400" dirty="0"/>
              <a:t> </a:t>
            </a:r>
            <a:r>
              <a:rPr lang="it-IT" sz="2400" dirty="0" err="1"/>
              <a:t>including</a:t>
            </a:r>
            <a:r>
              <a:rPr lang="it-IT" sz="2400" dirty="0"/>
              <a:t> </a:t>
            </a:r>
            <a:r>
              <a:rPr lang="it-IT" sz="2400" dirty="0" err="1"/>
              <a:t>claiming</a:t>
            </a:r>
            <a:r>
              <a:rPr lang="it-IT" sz="2400" dirty="0"/>
              <a:t> </a:t>
            </a:r>
            <a:r>
              <a:rPr lang="it-IT" sz="2400" dirty="0" err="1"/>
              <a:t>damages</a:t>
            </a:r>
            <a:r>
              <a:rPr lang="it-IT" sz="2400" dirty="0"/>
              <a:t>, </a:t>
            </a:r>
            <a:r>
              <a:rPr lang="it-IT" sz="2400" dirty="0" err="1"/>
              <a:t>specific</a:t>
            </a:r>
            <a:r>
              <a:rPr lang="it-IT" sz="2400" dirty="0"/>
              <a:t> performance, and </a:t>
            </a:r>
            <a:r>
              <a:rPr lang="it-IT" sz="2400" dirty="0" err="1"/>
              <a:t>adjustment</a:t>
            </a:r>
            <a:r>
              <a:rPr lang="it-IT" sz="2400" dirty="0"/>
              <a:t> of </a:t>
            </a:r>
            <a:r>
              <a:rPr lang="it-IT" sz="2400" dirty="0" err="1"/>
              <a:t>price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017522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/>
          </a:bodyPr>
          <a:lstStyle/>
          <a:p>
            <a:r>
              <a:rPr lang="it-IT" dirty="0"/>
              <a:t>ROME 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7" y="1874236"/>
            <a:ext cx="8332790" cy="4497355"/>
          </a:xfrm>
          <a:solidFill>
            <a:srgbClr val="FFFFFF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b="1" dirty="0" err="1"/>
              <a:t>It</a:t>
            </a:r>
            <a:r>
              <a:rPr lang="it-IT" sz="2800" b="1" dirty="0"/>
              <a:t> </a:t>
            </a:r>
            <a:r>
              <a:rPr lang="it-IT" sz="2800" b="1" dirty="0" err="1"/>
              <a:t>is</a:t>
            </a:r>
            <a:r>
              <a:rPr lang="it-IT" sz="2800" b="1" dirty="0"/>
              <a:t> </a:t>
            </a:r>
            <a:r>
              <a:rPr lang="it-IT" sz="2800" b="1" dirty="0" err="1"/>
              <a:t>based</a:t>
            </a:r>
            <a:r>
              <a:rPr lang="it-IT" sz="2800" b="1" dirty="0"/>
              <a:t> </a:t>
            </a:r>
            <a:r>
              <a:rPr lang="it-IT" sz="2800" b="1" dirty="0" err="1"/>
              <a:t>upon</a:t>
            </a:r>
            <a:r>
              <a:rPr lang="it-IT" sz="2800" b="1" dirty="0"/>
              <a:t> and </a:t>
            </a:r>
            <a:r>
              <a:rPr lang="it-IT" sz="2800" b="1" dirty="0" err="1"/>
              <a:t>replaces</a:t>
            </a:r>
            <a:r>
              <a:rPr lang="it-IT" sz="2800" b="1" dirty="0"/>
              <a:t> the </a:t>
            </a:r>
            <a:r>
              <a:rPr lang="it-IT" sz="2800" b="1" i="1" u="sng" dirty="0"/>
              <a:t>Rome Convention </a:t>
            </a:r>
            <a:r>
              <a:rPr lang="it-IT" sz="2800" b="1" dirty="0"/>
              <a:t>on the Law </a:t>
            </a:r>
            <a:r>
              <a:rPr lang="it-IT" sz="2800" b="1" dirty="0" err="1"/>
              <a:t>Applicable</a:t>
            </a:r>
            <a:r>
              <a:rPr lang="it-IT" sz="2800" b="1" dirty="0"/>
              <a:t> to </a:t>
            </a:r>
            <a:r>
              <a:rPr lang="it-IT" sz="2800" b="1" dirty="0" err="1"/>
              <a:t>Contractual</a:t>
            </a:r>
            <a:r>
              <a:rPr lang="it-IT" sz="2800" b="1" dirty="0"/>
              <a:t> </a:t>
            </a:r>
            <a:r>
              <a:rPr lang="it-IT" sz="2800" b="1" dirty="0" err="1"/>
              <a:t>Obligations</a:t>
            </a:r>
            <a:r>
              <a:rPr lang="it-IT" sz="2800" b="1" dirty="0"/>
              <a:t> 1980. </a:t>
            </a:r>
          </a:p>
          <a:p>
            <a:pPr marL="0" indent="0" algn="just">
              <a:buNone/>
            </a:pPr>
            <a:r>
              <a:rPr lang="it-IT" sz="2800" b="1" dirty="0"/>
              <a:t>The Rome I </a:t>
            </a:r>
            <a:r>
              <a:rPr lang="it-IT" sz="2800" b="1" dirty="0" err="1"/>
              <a:t>Regulation</a:t>
            </a:r>
            <a:r>
              <a:rPr lang="it-IT" sz="2800" b="1" dirty="0"/>
              <a:t> can be </a:t>
            </a:r>
            <a:r>
              <a:rPr lang="it-IT" sz="2800" b="1" dirty="0" err="1"/>
              <a:t>distinguished</a:t>
            </a:r>
            <a:r>
              <a:rPr lang="it-IT" sz="2800" b="1" dirty="0"/>
              <a:t> from the </a:t>
            </a:r>
            <a:r>
              <a:rPr lang="it-IT" sz="2800" b="1" i="1" dirty="0" err="1"/>
              <a:t>Brussels</a:t>
            </a:r>
            <a:r>
              <a:rPr lang="it-IT" sz="2800" b="1" i="1" dirty="0"/>
              <a:t> Regime </a:t>
            </a:r>
            <a:r>
              <a:rPr lang="it-IT" sz="2800" b="1" dirty="0" err="1"/>
              <a:t>which</a:t>
            </a:r>
            <a:r>
              <a:rPr lang="it-IT" sz="2800" b="1" dirty="0"/>
              <a:t> </a:t>
            </a:r>
            <a:r>
              <a:rPr lang="it-IT" sz="2800" b="1" dirty="0" err="1"/>
              <a:t>determines</a:t>
            </a:r>
            <a:r>
              <a:rPr lang="it-IT" sz="2800" b="1" dirty="0"/>
              <a:t> </a:t>
            </a:r>
            <a:r>
              <a:rPr lang="it-IT" sz="2800" b="1" dirty="0" err="1"/>
              <a:t>which</a:t>
            </a:r>
            <a:r>
              <a:rPr lang="it-IT" sz="2800" b="1" dirty="0"/>
              <a:t> court can </a:t>
            </a:r>
            <a:r>
              <a:rPr lang="it-IT" sz="2800" b="1" dirty="0" err="1"/>
              <a:t>hear</a:t>
            </a:r>
            <a:r>
              <a:rPr lang="it-IT" sz="2800" b="1" dirty="0"/>
              <a:t> a </a:t>
            </a:r>
            <a:r>
              <a:rPr lang="it-IT" sz="2800" b="1" dirty="0" err="1"/>
              <a:t>given</a:t>
            </a:r>
            <a:r>
              <a:rPr lang="it-IT" sz="2800" b="1" dirty="0"/>
              <a:t> dispute, </a:t>
            </a:r>
            <a:r>
              <a:rPr lang="it-IT" sz="2800" b="1" dirty="0" err="1"/>
              <a:t>as</a:t>
            </a:r>
            <a:r>
              <a:rPr lang="it-IT" sz="2800" b="1" dirty="0"/>
              <a:t> </a:t>
            </a:r>
            <a:r>
              <a:rPr lang="it-IT" sz="2800" b="1" dirty="0" err="1"/>
              <a:t>opposed</a:t>
            </a:r>
            <a:r>
              <a:rPr lang="it-IT" sz="2800" b="1" dirty="0"/>
              <a:t> to </a:t>
            </a:r>
            <a:r>
              <a:rPr lang="it-IT" sz="2800" b="1" dirty="0" err="1"/>
              <a:t>which</a:t>
            </a:r>
            <a:r>
              <a:rPr lang="it-IT" sz="2800" b="1" dirty="0"/>
              <a:t> law </a:t>
            </a:r>
            <a:r>
              <a:rPr lang="it-IT" sz="2800" b="1" dirty="0" err="1"/>
              <a:t>it</a:t>
            </a:r>
            <a:r>
              <a:rPr lang="it-IT" sz="2800" b="1" dirty="0"/>
              <a:t> </a:t>
            </a:r>
            <a:r>
              <a:rPr lang="it-IT" sz="2800" b="1" dirty="0" err="1"/>
              <a:t>should</a:t>
            </a:r>
            <a:r>
              <a:rPr lang="it-IT" sz="2800" b="1" dirty="0"/>
              <a:t> </a:t>
            </a:r>
            <a:r>
              <a:rPr lang="it-IT" sz="2800" b="1" dirty="0" err="1"/>
              <a:t>apply</a:t>
            </a:r>
            <a:r>
              <a:rPr lang="it-IT" sz="2800" b="1" dirty="0"/>
              <a:t>. 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3546930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/>
          </a:bodyPr>
          <a:lstStyle/>
          <a:p>
            <a:r>
              <a:rPr lang="it-IT" dirty="0"/>
              <a:t>ROME 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7" y="1874236"/>
            <a:ext cx="8332790" cy="4497355"/>
          </a:xfrm>
          <a:solidFill>
            <a:srgbClr val="FFFFFF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dirty="0"/>
              <a:t>The </a:t>
            </a:r>
            <a:r>
              <a:rPr lang="it-IT" sz="2800" dirty="0" err="1"/>
              <a:t>regulation</a:t>
            </a:r>
            <a:r>
              <a:rPr lang="it-IT" sz="2800" dirty="0"/>
              <a:t> </a:t>
            </a:r>
            <a:r>
              <a:rPr lang="it-IT" sz="2800" dirty="0" err="1"/>
              <a:t>applies</a:t>
            </a:r>
            <a:r>
              <a:rPr lang="it-IT" sz="2800" dirty="0"/>
              <a:t> to </a:t>
            </a:r>
            <a:r>
              <a:rPr lang="it-IT" sz="2800" dirty="0" err="1"/>
              <a:t>all</a:t>
            </a:r>
            <a:r>
              <a:rPr lang="it-IT" sz="2800" dirty="0"/>
              <a:t> EU </a:t>
            </a:r>
            <a:r>
              <a:rPr lang="it-IT" sz="2800" dirty="0" err="1"/>
              <a:t>member</a:t>
            </a:r>
            <a:r>
              <a:rPr lang="it-IT" sz="2800" dirty="0"/>
              <a:t> </a:t>
            </a:r>
            <a:r>
              <a:rPr lang="it-IT" sz="2800" dirty="0" err="1"/>
              <a:t>states</a:t>
            </a:r>
            <a:r>
              <a:rPr lang="it-IT" sz="2800" dirty="0"/>
              <a:t> </a:t>
            </a:r>
            <a:r>
              <a:rPr lang="it-IT" sz="2800" dirty="0" err="1"/>
              <a:t>except</a:t>
            </a:r>
            <a:r>
              <a:rPr lang="it-IT" sz="2800" dirty="0"/>
              <a:t> </a:t>
            </a:r>
            <a:r>
              <a:rPr lang="it-IT" sz="2800" dirty="0" err="1"/>
              <a:t>Denmark</a:t>
            </a:r>
            <a:r>
              <a:rPr lang="it-IT" sz="2800" dirty="0"/>
              <a:t>, </a:t>
            </a:r>
            <a:r>
              <a:rPr lang="it-IT" sz="2800" dirty="0" err="1"/>
              <a:t>which</a:t>
            </a:r>
            <a:r>
              <a:rPr lang="it-IT" sz="2800" dirty="0"/>
              <a:t> </a:t>
            </a:r>
            <a:r>
              <a:rPr lang="it-IT" sz="2800" dirty="0" err="1"/>
              <a:t>has</a:t>
            </a:r>
            <a:r>
              <a:rPr lang="it-IT" sz="2800" dirty="0"/>
              <a:t> an </a:t>
            </a:r>
            <a:r>
              <a:rPr lang="it-IT" sz="2800" dirty="0" err="1"/>
              <a:t>opt</a:t>
            </a:r>
            <a:r>
              <a:rPr lang="it-IT" sz="2800" dirty="0"/>
              <a:t>-out from </a:t>
            </a:r>
            <a:r>
              <a:rPr lang="it-IT" sz="2800" dirty="0" err="1"/>
              <a:t>implementing</a:t>
            </a:r>
            <a:r>
              <a:rPr lang="it-IT" sz="2800" dirty="0"/>
              <a:t> </a:t>
            </a:r>
            <a:r>
              <a:rPr lang="it-IT" sz="2800" dirty="0" err="1"/>
              <a:t>regulations</a:t>
            </a:r>
            <a:r>
              <a:rPr lang="it-IT" sz="2800" dirty="0"/>
              <a:t> under the area of </a:t>
            </a:r>
            <a:r>
              <a:rPr lang="it-IT" sz="2800" dirty="0" err="1"/>
              <a:t>freedom</a:t>
            </a:r>
            <a:r>
              <a:rPr lang="it-IT" sz="2800" dirty="0"/>
              <a:t>, security and </a:t>
            </a:r>
            <a:r>
              <a:rPr lang="it-IT" sz="2800" dirty="0" err="1"/>
              <a:t>justice</a:t>
            </a:r>
            <a:r>
              <a:rPr lang="it-IT" sz="2800" dirty="0"/>
              <a:t>. </a:t>
            </a:r>
          </a:p>
          <a:p>
            <a:pPr marL="0" indent="0" algn="just">
              <a:buNone/>
            </a:pPr>
            <a:r>
              <a:rPr lang="it-IT" sz="2800" dirty="0" err="1"/>
              <a:t>While</a:t>
            </a:r>
            <a:r>
              <a:rPr lang="it-IT" sz="2800" dirty="0"/>
              <a:t> the </a:t>
            </a:r>
            <a:r>
              <a:rPr lang="it-IT" sz="2800" dirty="0" err="1"/>
              <a:t>United</a:t>
            </a:r>
            <a:r>
              <a:rPr lang="it-IT" sz="2800" dirty="0"/>
              <a:t> Kingdom </a:t>
            </a:r>
            <a:r>
              <a:rPr lang="it-IT" sz="2800" dirty="0" err="1"/>
              <a:t>originally</a:t>
            </a:r>
            <a:r>
              <a:rPr lang="it-IT" sz="2800" dirty="0"/>
              <a:t> </a:t>
            </a:r>
            <a:r>
              <a:rPr lang="it-IT" sz="2800" dirty="0" err="1"/>
              <a:t>opted</a:t>
            </a:r>
            <a:r>
              <a:rPr lang="it-IT" sz="2800" dirty="0"/>
              <a:t>-out of the </a:t>
            </a:r>
            <a:r>
              <a:rPr lang="it-IT" sz="2800" dirty="0" err="1"/>
              <a:t>regulation</a:t>
            </a:r>
            <a:r>
              <a:rPr lang="it-IT" sz="2800" dirty="0"/>
              <a:t> </a:t>
            </a:r>
            <a:r>
              <a:rPr lang="it-IT" sz="2800" dirty="0" err="1"/>
              <a:t>they</a:t>
            </a:r>
            <a:r>
              <a:rPr lang="it-IT" sz="2800" dirty="0"/>
              <a:t> </a:t>
            </a:r>
            <a:r>
              <a:rPr lang="it-IT" sz="2800" dirty="0" err="1"/>
              <a:t>subsequently</a:t>
            </a:r>
            <a:r>
              <a:rPr lang="it-IT" sz="2800" dirty="0"/>
              <a:t> </a:t>
            </a:r>
            <a:r>
              <a:rPr lang="it-IT" sz="2800" dirty="0" err="1"/>
              <a:t>decided</a:t>
            </a:r>
            <a:r>
              <a:rPr lang="it-IT" sz="2800" dirty="0"/>
              <a:t> to </a:t>
            </a:r>
            <a:r>
              <a:rPr lang="it-IT" sz="2800" dirty="0" err="1"/>
              <a:t>opt</a:t>
            </a:r>
            <a:r>
              <a:rPr lang="it-IT" sz="2800" dirty="0"/>
              <a:t>-in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2385740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Rome I: </a:t>
            </a:r>
            <a:r>
              <a:rPr lang="it-IT" dirty="0" err="1"/>
              <a:t>states</a:t>
            </a:r>
            <a:r>
              <a:rPr lang="it-IT" dirty="0"/>
              <a:t> </a:t>
            </a:r>
            <a:r>
              <a:rPr lang="it-IT" dirty="0" err="1"/>
              <a:t>appling</a:t>
            </a:r>
            <a:r>
              <a:rPr lang="it-IT" dirty="0"/>
              <a:t> the </a:t>
            </a:r>
            <a:r>
              <a:rPr lang="it-IT" dirty="0" err="1"/>
              <a:t>regulation</a:t>
            </a:r>
            <a:endParaRPr lang="it-IT" dirty="0"/>
          </a:p>
        </p:txBody>
      </p:sp>
      <p:pic>
        <p:nvPicPr>
          <p:cNvPr id="5" name="Segnaposto contenuto 4" descr="Rome_I_Regulation.svg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186" r="-8969"/>
          <a:stretch/>
        </p:blipFill>
        <p:spPr>
          <a:xfrm>
            <a:off x="900112" y="1703851"/>
            <a:ext cx="7954327" cy="4361987"/>
          </a:xfrm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474239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/>
          </a:bodyPr>
          <a:lstStyle/>
          <a:p>
            <a:r>
              <a:rPr lang="it-IT" dirty="0"/>
              <a:t>ROME I: </a:t>
            </a:r>
            <a:r>
              <a:rPr lang="it-IT" dirty="0" err="1"/>
              <a:t>what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all</a:t>
            </a:r>
            <a:r>
              <a:rPr lang="it-IT" dirty="0"/>
              <a:t> </a:t>
            </a:r>
            <a:r>
              <a:rPr lang="it-IT" dirty="0" err="1"/>
              <a:t>about</a:t>
            </a:r>
            <a:r>
              <a:rPr lang="it-IT" dirty="0"/>
              <a:t>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7" y="1874236"/>
            <a:ext cx="8332790" cy="4497355"/>
          </a:xfrm>
          <a:solidFill>
            <a:srgbClr val="FFFFFF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dirty="0"/>
              <a:t>The </a:t>
            </a:r>
            <a:r>
              <a:rPr lang="it-IT" sz="2800" dirty="0" err="1"/>
              <a:t>regulation</a:t>
            </a:r>
            <a:r>
              <a:rPr lang="it-IT" sz="2800" dirty="0"/>
              <a:t> sets out </a:t>
            </a:r>
            <a:r>
              <a:rPr lang="it-IT" sz="2800" dirty="0" err="1"/>
              <a:t>which</a:t>
            </a:r>
            <a:r>
              <a:rPr lang="it-IT" sz="2800" dirty="0"/>
              <a:t> law be </a:t>
            </a:r>
            <a:r>
              <a:rPr lang="it-IT" sz="2800" dirty="0" err="1"/>
              <a:t>used</a:t>
            </a:r>
            <a:r>
              <a:rPr lang="it-IT" sz="2800" dirty="0"/>
              <a:t> to </a:t>
            </a:r>
            <a:r>
              <a:rPr lang="it-IT" sz="2800" dirty="0" err="1"/>
              <a:t>interpret</a:t>
            </a:r>
            <a:r>
              <a:rPr lang="it-IT" sz="2800" dirty="0"/>
              <a:t> </a:t>
            </a:r>
            <a:r>
              <a:rPr lang="it-IT" sz="2800" dirty="0" err="1"/>
              <a:t>contracts</a:t>
            </a:r>
            <a:r>
              <a:rPr lang="it-IT" sz="2800" dirty="0"/>
              <a:t> with an </a:t>
            </a:r>
            <a:r>
              <a:rPr lang="it-IT" sz="2800" dirty="0" err="1"/>
              <a:t>international</a:t>
            </a:r>
            <a:r>
              <a:rPr lang="it-IT" sz="2800" dirty="0"/>
              <a:t> </a:t>
            </a:r>
            <a:r>
              <a:rPr lang="it-IT" sz="2800" dirty="0" err="1"/>
              <a:t>element</a:t>
            </a:r>
            <a:r>
              <a:rPr lang="it-IT" sz="2800" dirty="0"/>
              <a:t> (i.e. </a:t>
            </a:r>
            <a:r>
              <a:rPr lang="it-IT" sz="2800" dirty="0" err="1"/>
              <a:t>contracts</a:t>
            </a:r>
            <a:r>
              <a:rPr lang="it-IT" sz="2800" dirty="0"/>
              <a:t> </a:t>
            </a:r>
            <a:r>
              <a:rPr lang="it-IT" sz="2800" dirty="0" err="1"/>
              <a:t>agreed</a:t>
            </a:r>
            <a:r>
              <a:rPr lang="it-IT" sz="2800" dirty="0"/>
              <a:t> by parties in </a:t>
            </a:r>
            <a:r>
              <a:rPr lang="it-IT" sz="2800" dirty="0" err="1"/>
              <a:t>different</a:t>
            </a:r>
            <a:r>
              <a:rPr lang="it-IT" sz="2800" dirty="0"/>
              <a:t> </a:t>
            </a:r>
            <a:r>
              <a:rPr lang="it-IT" sz="2800" dirty="0" err="1"/>
              <a:t>countries</a:t>
            </a:r>
            <a:r>
              <a:rPr lang="it-IT" sz="2800" dirty="0"/>
              <a:t>). </a:t>
            </a:r>
          </a:p>
          <a:p>
            <a:pPr marL="0" indent="0" algn="just">
              <a:buNone/>
            </a:pPr>
            <a:r>
              <a:rPr lang="it-IT" sz="2800" dirty="0"/>
              <a:t>Under </a:t>
            </a:r>
            <a:r>
              <a:rPr lang="it-IT" sz="2800" dirty="0" err="1"/>
              <a:t>its</a:t>
            </a:r>
            <a:r>
              <a:rPr lang="it-IT" sz="2800" dirty="0"/>
              <a:t> </a:t>
            </a:r>
            <a:r>
              <a:rPr lang="it-IT" sz="2800" dirty="0" err="1"/>
              <a:t>Articles</a:t>
            </a:r>
            <a:r>
              <a:rPr lang="it-IT" sz="2800" dirty="0"/>
              <a:t> 28 and 29, the </a:t>
            </a:r>
            <a:r>
              <a:rPr lang="it-IT" sz="2800" dirty="0" err="1"/>
              <a:t>regulation</a:t>
            </a:r>
            <a:r>
              <a:rPr lang="it-IT" sz="2800" dirty="0"/>
              <a:t> </a:t>
            </a:r>
            <a:r>
              <a:rPr lang="it-IT" sz="2800" dirty="0" err="1"/>
              <a:t>came</a:t>
            </a:r>
            <a:r>
              <a:rPr lang="it-IT" sz="2800" dirty="0"/>
              <a:t> </a:t>
            </a:r>
            <a:r>
              <a:rPr lang="it-IT" sz="2800" dirty="0" err="1"/>
              <a:t>into</a:t>
            </a:r>
            <a:r>
              <a:rPr lang="it-IT" sz="2800" dirty="0"/>
              <a:t> force on 17 </a:t>
            </a:r>
            <a:r>
              <a:rPr lang="it-IT" sz="2800" dirty="0" err="1"/>
              <a:t>December</a:t>
            </a:r>
            <a:r>
              <a:rPr lang="it-IT" sz="2800" dirty="0"/>
              <a:t> 2009 and </a:t>
            </a:r>
            <a:r>
              <a:rPr lang="it-IT" sz="2800" dirty="0" err="1"/>
              <a:t>applies</a:t>
            </a:r>
            <a:r>
              <a:rPr lang="it-IT" sz="2800" dirty="0"/>
              <a:t> to </a:t>
            </a:r>
            <a:r>
              <a:rPr lang="it-IT" sz="2800" dirty="0" err="1"/>
              <a:t>contracts</a:t>
            </a:r>
            <a:r>
              <a:rPr lang="it-IT" sz="2800" dirty="0"/>
              <a:t> </a:t>
            </a:r>
            <a:r>
              <a:rPr lang="it-IT" sz="2800" dirty="0" err="1"/>
              <a:t>concluded</a:t>
            </a:r>
            <a:r>
              <a:rPr lang="it-IT" sz="2800" dirty="0"/>
              <a:t> </a:t>
            </a:r>
            <a:r>
              <a:rPr lang="it-IT" sz="2800" dirty="0" err="1"/>
              <a:t>after</a:t>
            </a:r>
            <a:r>
              <a:rPr lang="it-IT" sz="2800" dirty="0"/>
              <a:t> </a:t>
            </a:r>
            <a:r>
              <a:rPr lang="it-IT" sz="2800" dirty="0" err="1"/>
              <a:t>that</a:t>
            </a:r>
            <a:r>
              <a:rPr lang="it-IT" sz="2800" dirty="0"/>
              <a:t> date (</a:t>
            </a:r>
            <a:r>
              <a:rPr lang="it-IT" sz="2800" dirty="0" err="1"/>
              <a:t>beginning</a:t>
            </a:r>
            <a:r>
              <a:rPr lang="it-IT" sz="2800" dirty="0"/>
              <a:t> 18 </a:t>
            </a:r>
            <a:r>
              <a:rPr lang="it-IT" sz="2800" dirty="0" err="1"/>
              <a:t>December</a:t>
            </a:r>
            <a:r>
              <a:rPr lang="it-IT" sz="2800" dirty="0"/>
              <a:t> 2009).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1238802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/>
          </a:bodyPr>
          <a:lstStyle/>
          <a:p>
            <a:r>
              <a:rPr lang="it-IT" dirty="0"/>
              <a:t>ROME I: </a:t>
            </a:r>
            <a:r>
              <a:rPr lang="it-IT" dirty="0" err="1"/>
              <a:t>what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all</a:t>
            </a:r>
            <a:r>
              <a:rPr lang="it-IT" dirty="0"/>
              <a:t> </a:t>
            </a:r>
            <a:r>
              <a:rPr lang="it-IT" dirty="0" err="1"/>
              <a:t>about</a:t>
            </a:r>
            <a:r>
              <a:rPr lang="it-IT" dirty="0"/>
              <a:t>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7" y="1874236"/>
            <a:ext cx="8332790" cy="4497355"/>
          </a:xfrm>
          <a:solidFill>
            <a:srgbClr val="FFFFFF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dirty="0"/>
              <a:t>The </a:t>
            </a:r>
            <a:r>
              <a:rPr lang="it-IT" sz="2800" dirty="0" err="1"/>
              <a:t>regulation</a:t>
            </a:r>
            <a:r>
              <a:rPr lang="it-IT" sz="2800" dirty="0"/>
              <a:t> sets out </a:t>
            </a:r>
            <a:r>
              <a:rPr lang="it-IT" sz="2800" dirty="0" err="1"/>
              <a:t>which</a:t>
            </a:r>
            <a:r>
              <a:rPr lang="it-IT" sz="2800" dirty="0"/>
              <a:t> law be </a:t>
            </a:r>
            <a:r>
              <a:rPr lang="it-IT" sz="2800" dirty="0" err="1"/>
              <a:t>used</a:t>
            </a:r>
            <a:r>
              <a:rPr lang="it-IT" sz="2800" dirty="0"/>
              <a:t> to </a:t>
            </a:r>
            <a:r>
              <a:rPr lang="it-IT" sz="2800" dirty="0" err="1"/>
              <a:t>interpret</a:t>
            </a:r>
            <a:r>
              <a:rPr lang="it-IT" sz="2800" dirty="0"/>
              <a:t> </a:t>
            </a:r>
            <a:r>
              <a:rPr lang="it-IT" sz="2800" dirty="0" err="1"/>
              <a:t>contracts</a:t>
            </a:r>
            <a:r>
              <a:rPr lang="it-IT" sz="2800" dirty="0"/>
              <a:t> with an </a:t>
            </a:r>
            <a:r>
              <a:rPr lang="it-IT" sz="2800" dirty="0" err="1"/>
              <a:t>international</a:t>
            </a:r>
            <a:r>
              <a:rPr lang="it-IT" sz="2800" dirty="0"/>
              <a:t> </a:t>
            </a:r>
            <a:r>
              <a:rPr lang="it-IT" sz="2800" dirty="0" err="1"/>
              <a:t>element</a:t>
            </a:r>
            <a:r>
              <a:rPr lang="it-IT" sz="2800" dirty="0"/>
              <a:t> (i.e. </a:t>
            </a:r>
            <a:r>
              <a:rPr lang="it-IT" sz="2800" dirty="0" err="1"/>
              <a:t>contracts</a:t>
            </a:r>
            <a:r>
              <a:rPr lang="it-IT" sz="2800" dirty="0"/>
              <a:t> </a:t>
            </a:r>
            <a:r>
              <a:rPr lang="it-IT" sz="2800" dirty="0" err="1"/>
              <a:t>agreed</a:t>
            </a:r>
            <a:r>
              <a:rPr lang="it-IT" sz="2800" dirty="0"/>
              <a:t> by parties in </a:t>
            </a:r>
            <a:r>
              <a:rPr lang="it-IT" sz="2800" dirty="0" err="1"/>
              <a:t>different</a:t>
            </a:r>
            <a:r>
              <a:rPr lang="it-IT" sz="2800" dirty="0"/>
              <a:t> </a:t>
            </a:r>
            <a:r>
              <a:rPr lang="it-IT" sz="2800" dirty="0" err="1"/>
              <a:t>countries</a:t>
            </a:r>
            <a:r>
              <a:rPr lang="it-IT" sz="2800" dirty="0"/>
              <a:t>). </a:t>
            </a:r>
          </a:p>
          <a:p>
            <a:pPr marL="0" indent="0" algn="just">
              <a:buNone/>
            </a:pPr>
            <a:r>
              <a:rPr lang="it-IT" sz="2800" dirty="0"/>
              <a:t>Under </a:t>
            </a:r>
            <a:r>
              <a:rPr lang="it-IT" sz="2800" dirty="0" err="1"/>
              <a:t>its</a:t>
            </a:r>
            <a:r>
              <a:rPr lang="it-IT" sz="2800" dirty="0"/>
              <a:t> </a:t>
            </a:r>
            <a:r>
              <a:rPr lang="it-IT" sz="2800" dirty="0" err="1"/>
              <a:t>Articles</a:t>
            </a:r>
            <a:r>
              <a:rPr lang="it-IT" sz="2800" dirty="0"/>
              <a:t> 28 and 29, the </a:t>
            </a:r>
            <a:r>
              <a:rPr lang="it-IT" sz="2800" dirty="0" err="1"/>
              <a:t>regulation</a:t>
            </a:r>
            <a:r>
              <a:rPr lang="it-IT" sz="2800" dirty="0"/>
              <a:t> </a:t>
            </a:r>
            <a:r>
              <a:rPr lang="it-IT" sz="2800" dirty="0" err="1"/>
              <a:t>came</a:t>
            </a:r>
            <a:r>
              <a:rPr lang="it-IT" sz="2800" dirty="0"/>
              <a:t> </a:t>
            </a:r>
            <a:r>
              <a:rPr lang="it-IT" sz="2800" dirty="0" err="1"/>
              <a:t>into</a:t>
            </a:r>
            <a:r>
              <a:rPr lang="it-IT" sz="2800" dirty="0"/>
              <a:t> force on 17 </a:t>
            </a:r>
            <a:r>
              <a:rPr lang="it-IT" sz="2800" dirty="0" err="1"/>
              <a:t>December</a:t>
            </a:r>
            <a:r>
              <a:rPr lang="it-IT" sz="2800" dirty="0"/>
              <a:t> 2009 and </a:t>
            </a:r>
            <a:r>
              <a:rPr lang="it-IT" sz="2800" dirty="0" err="1"/>
              <a:t>applies</a:t>
            </a:r>
            <a:r>
              <a:rPr lang="it-IT" sz="2800" dirty="0"/>
              <a:t> to </a:t>
            </a:r>
            <a:r>
              <a:rPr lang="it-IT" sz="2800" dirty="0" err="1"/>
              <a:t>contracts</a:t>
            </a:r>
            <a:r>
              <a:rPr lang="it-IT" sz="2800" dirty="0"/>
              <a:t> </a:t>
            </a:r>
            <a:r>
              <a:rPr lang="it-IT" sz="2800" dirty="0" err="1"/>
              <a:t>concluded</a:t>
            </a:r>
            <a:r>
              <a:rPr lang="it-IT" sz="2800" dirty="0"/>
              <a:t> </a:t>
            </a:r>
            <a:r>
              <a:rPr lang="it-IT" sz="2800" dirty="0" err="1"/>
              <a:t>after</a:t>
            </a:r>
            <a:r>
              <a:rPr lang="it-IT" sz="2800" dirty="0"/>
              <a:t> </a:t>
            </a:r>
            <a:r>
              <a:rPr lang="it-IT" sz="2800" dirty="0" err="1"/>
              <a:t>that</a:t>
            </a:r>
            <a:r>
              <a:rPr lang="it-IT" sz="2800" dirty="0"/>
              <a:t> date (</a:t>
            </a:r>
            <a:r>
              <a:rPr lang="it-IT" sz="2800" dirty="0" err="1"/>
              <a:t>beginning</a:t>
            </a:r>
            <a:r>
              <a:rPr lang="it-IT" sz="2800" dirty="0"/>
              <a:t> 18 </a:t>
            </a:r>
            <a:r>
              <a:rPr lang="it-IT" sz="2800" dirty="0" err="1"/>
              <a:t>December</a:t>
            </a:r>
            <a:r>
              <a:rPr lang="it-IT" sz="2800" dirty="0"/>
              <a:t> 2009).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4227241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/>
          </a:bodyPr>
          <a:lstStyle/>
          <a:p>
            <a:r>
              <a:rPr lang="it-IT" dirty="0"/>
              <a:t>ROME 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7" y="1874236"/>
            <a:ext cx="8332790" cy="4497355"/>
          </a:xfrm>
          <a:solidFill>
            <a:srgbClr val="FFFFFF"/>
          </a:solidFill>
        </p:spPr>
        <p:txBody>
          <a:bodyPr>
            <a:noAutofit/>
          </a:bodyPr>
          <a:lstStyle/>
          <a:p>
            <a:pPr algn="just"/>
            <a:r>
              <a:rPr lang="it-IT" sz="2800" dirty="0" err="1"/>
              <a:t>This</a:t>
            </a:r>
            <a:r>
              <a:rPr lang="it-IT" sz="2800" dirty="0"/>
              <a:t> </a:t>
            </a:r>
            <a:r>
              <a:rPr lang="it-IT" sz="2800" dirty="0" err="1"/>
              <a:t>Regulation</a:t>
            </a:r>
            <a:r>
              <a:rPr lang="it-IT" sz="2800" dirty="0"/>
              <a:t> </a:t>
            </a:r>
            <a:r>
              <a:rPr lang="it-IT" sz="2800" dirty="0" err="1"/>
              <a:t>applies</a:t>
            </a:r>
            <a:r>
              <a:rPr lang="it-IT" sz="2800" dirty="0"/>
              <a:t> to </a:t>
            </a:r>
            <a:r>
              <a:rPr lang="it-IT" sz="2800" i="1" dirty="0" err="1"/>
              <a:t>contractual</a:t>
            </a:r>
            <a:r>
              <a:rPr lang="it-IT" sz="2800" i="1" dirty="0"/>
              <a:t> </a:t>
            </a:r>
            <a:r>
              <a:rPr lang="it-IT" sz="2800" i="1" dirty="0" err="1"/>
              <a:t>obligations</a:t>
            </a:r>
            <a:r>
              <a:rPr lang="it-IT" sz="2800" i="1" dirty="0"/>
              <a:t> </a:t>
            </a:r>
            <a:r>
              <a:rPr lang="it-IT" sz="2800" dirty="0"/>
              <a:t>in </a:t>
            </a:r>
            <a:r>
              <a:rPr lang="it-IT" sz="2800" dirty="0" err="1"/>
              <a:t>civil</a:t>
            </a:r>
            <a:r>
              <a:rPr lang="it-IT" sz="2800" dirty="0"/>
              <a:t> and commercial </a:t>
            </a:r>
            <a:r>
              <a:rPr lang="it-IT" sz="2800" dirty="0" err="1"/>
              <a:t>matters</a:t>
            </a:r>
            <a:r>
              <a:rPr lang="it-IT" sz="2800" dirty="0"/>
              <a:t> in the </a:t>
            </a:r>
            <a:r>
              <a:rPr lang="it-IT" sz="2800" dirty="0" err="1"/>
              <a:t>event</a:t>
            </a:r>
            <a:r>
              <a:rPr lang="it-IT" sz="2800" dirty="0"/>
              <a:t> of a </a:t>
            </a:r>
            <a:r>
              <a:rPr lang="it-IT" sz="2800" dirty="0" err="1"/>
              <a:t>conflict</a:t>
            </a:r>
            <a:r>
              <a:rPr lang="it-IT" sz="2800" dirty="0"/>
              <a:t> of </a:t>
            </a:r>
            <a:r>
              <a:rPr lang="it-IT" sz="2800" dirty="0" err="1"/>
              <a:t>laws</a:t>
            </a:r>
            <a:r>
              <a:rPr lang="it-IT" sz="2800" dirty="0"/>
              <a:t>. </a:t>
            </a:r>
          </a:p>
          <a:p>
            <a:pPr algn="just"/>
            <a:r>
              <a:rPr lang="it-IT" sz="2800" dirty="0"/>
              <a:t>The law </a:t>
            </a:r>
            <a:r>
              <a:rPr lang="it-IT" sz="2800" dirty="0" err="1"/>
              <a:t>this</a:t>
            </a:r>
            <a:r>
              <a:rPr lang="it-IT" sz="2800" dirty="0"/>
              <a:t> </a:t>
            </a:r>
            <a:r>
              <a:rPr lang="it-IT" sz="2800" dirty="0" err="1"/>
              <a:t>Regulation</a:t>
            </a:r>
            <a:r>
              <a:rPr lang="it-IT" sz="2800" dirty="0"/>
              <a:t> </a:t>
            </a:r>
            <a:r>
              <a:rPr lang="it-IT" sz="2800" dirty="0" err="1"/>
              <a:t>determines</a:t>
            </a:r>
            <a:r>
              <a:rPr lang="it-IT" sz="2800" dirty="0"/>
              <a:t> </a:t>
            </a:r>
            <a:r>
              <a:rPr lang="it-IT" sz="2800" dirty="0" err="1"/>
              <a:t>as</a:t>
            </a:r>
            <a:r>
              <a:rPr lang="it-IT" sz="2800" dirty="0"/>
              <a:t> </a:t>
            </a:r>
            <a:r>
              <a:rPr lang="it-IT" sz="2800" dirty="0" err="1"/>
              <a:t>applicable</a:t>
            </a:r>
            <a:r>
              <a:rPr lang="it-IT" sz="2800" dirty="0"/>
              <a:t> to a </a:t>
            </a:r>
            <a:r>
              <a:rPr lang="it-IT" sz="2800" dirty="0" err="1"/>
              <a:t>contract</a:t>
            </a:r>
            <a:r>
              <a:rPr lang="it-IT" sz="2800" dirty="0"/>
              <a:t> </a:t>
            </a:r>
            <a:r>
              <a:rPr lang="it-IT" sz="2800" b="1" dirty="0" err="1"/>
              <a:t>will</a:t>
            </a:r>
            <a:r>
              <a:rPr lang="it-IT" sz="2800" b="1" dirty="0"/>
              <a:t> </a:t>
            </a:r>
            <a:r>
              <a:rPr lang="it-IT" sz="2800" b="1" dirty="0" err="1"/>
              <a:t>regulate</a:t>
            </a:r>
            <a:r>
              <a:rPr lang="it-IT" sz="2800" b="1" dirty="0"/>
              <a:t> </a:t>
            </a:r>
            <a:r>
              <a:rPr lang="it-IT" sz="2800" b="1" dirty="0" err="1"/>
              <a:t>several</a:t>
            </a:r>
            <a:r>
              <a:rPr lang="it-IT" sz="2800" b="1" dirty="0"/>
              <a:t> </a:t>
            </a:r>
            <a:r>
              <a:rPr lang="it-IT" sz="2800" b="1" dirty="0" err="1"/>
              <a:t>aspects</a:t>
            </a:r>
            <a:r>
              <a:rPr lang="it-IT" sz="2800" b="1" dirty="0"/>
              <a:t> of </a:t>
            </a:r>
            <a:r>
              <a:rPr lang="it-IT" sz="2800" b="1" dirty="0" err="1"/>
              <a:t>contractual</a:t>
            </a:r>
            <a:r>
              <a:rPr lang="it-IT" sz="2800" b="1" dirty="0"/>
              <a:t> law</a:t>
            </a:r>
            <a:r>
              <a:rPr lang="it-IT" sz="2800" dirty="0"/>
              <a:t>: </a:t>
            </a:r>
            <a:r>
              <a:rPr lang="it-IT" sz="2800" dirty="0" err="1"/>
              <a:t>interpretation</a:t>
            </a:r>
            <a:r>
              <a:rPr lang="it-IT" sz="2800" dirty="0"/>
              <a:t>, performance, </a:t>
            </a:r>
            <a:r>
              <a:rPr lang="it-IT" sz="2800" dirty="0" err="1"/>
              <a:t>penalties</a:t>
            </a:r>
            <a:r>
              <a:rPr lang="it-IT" sz="2800" dirty="0"/>
              <a:t> for </a:t>
            </a:r>
            <a:r>
              <a:rPr lang="it-IT" sz="2800" dirty="0" err="1"/>
              <a:t>breaching</a:t>
            </a:r>
            <a:r>
              <a:rPr lang="it-IT" sz="2800" dirty="0"/>
              <a:t> </a:t>
            </a:r>
            <a:r>
              <a:rPr lang="it-IT" sz="2800" dirty="0" err="1"/>
              <a:t>obligations</a:t>
            </a:r>
            <a:r>
              <a:rPr lang="it-IT" sz="2800" dirty="0"/>
              <a:t>, </a:t>
            </a:r>
            <a:r>
              <a:rPr lang="it-IT" sz="2800" dirty="0" err="1"/>
              <a:t>assessment</a:t>
            </a:r>
            <a:r>
              <a:rPr lang="it-IT" sz="2800" dirty="0"/>
              <a:t> of </a:t>
            </a:r>
            <a:r>
              <a:rPr lang="it-IT" sz="2800" dirty="0" err="1"/>
              <a:t>damages</a:t>
            </a:r>
            <a:r>
              <a:rPr lang="it-IT" sz="2800" dirty="0"/>
              <a:t>, </a:t>
            </a:r>
            <a:r>
              <a:rPr lang="it-IT" sz="2800" dirty="0" err="1"/>
              <a:t>termination</a:t>
            </a:r>
            <a:r>
              <a:rPr lang="it-IT" sz="2800" dirty="0"/>
              <a:t> of </a:t>
            </a:r>
            <a:r>
              <a:rPr lang="it-IT" sz="2800" dirty="0" err="1"/>
              <a:t>obligations</a:t>
            </a:r>
            <a:r>
              <a:rPr lang="it-IT" sz="2800" dirty="0"/>
              <a:t>, </a:t>
            </a:r>
            <a:r>
              <a:rPr lang="it-IT" sz="2800" dirty="0" err="1"/>
              <a:t>instructions</a:t>
            </a:r>
            <a:r>
              <a:rPr lang="it-IT" sz="2800" dirty="0"/>
              <a:t> for </a:t>
            </a:r>
            <a:r>
              <a:rPr lang="it-IT" sz="2800" dirty="0" err="1"/>
              <a:t>actions</a:t>
            </a:r>
            <a:r>
              <a:rPr lang="it-IT" sz="2800" dirty="0"/>
              <a:t>, and </a:t>
            </a:r>
            <a:r>
              <a:rPr lang="it-IT" sz="2800" dirty="0" err="1"/>
              <a:t>penalties</a:t>
            </a:r>
            <a:r>
              <a:rPr lang="it-IT" sz="2800" dirty="0"/>
              <a:t> for </a:t>
            </a:r>
            <a:r>
              <a:rPr lang="it-IT" sz="2800" dirty="0" err="1"/>
              <a:t>invalid</a:t>
            </a:r>
            <a:r>
              <a:rPr lang="it-IT" sz="2800" dirty="0"/>
              <a:t> </a:t>
            </a:r>
            <a:r>
              <a:rPr lang="it-IT" sz="2800" dirty="0" err="1"/>
              <a:t>contracts</a:t>
            </a:r>
            <a:r>
              <a:rPr lang="it-IT" sz="2800" dirty="0"/>
              <a:t>.</a:t>
            </a:r>
          </a:p>
          <a:p>
            <a:pPr marL="0" indent="0" algn="just">
              <a:buNone/>
            </a:pPr>
            <a:endParaRPr lang="it-IT" sz="28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29997654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pitale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Capital">
      <a:majorFont>
        <a:latin typeface="Calisto MT"/>
        <a:ea typeface=""/>
        <a:cs typeface=""/>
        <a:font script="Jpan" typeface="ＭＳ 明朝"/>
      </a:majorFont>
      <a:minorFont>
        <a:latin typeface="Calisto MT"/>
        <a:ea typeface=""/>
        <a:cs typeface=""/>
        <a:font script="Jpan" typeface="ＭＳ 明朝"/>
      </a:minorFont>
    </a:fontScheme>
    <a:fmtScheme name="Capit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atMod val="150000"/>
                <a:lumMod val="50000"/>
              </a:schemeClr>
              <a:schemeClr val="phClr">
                <a:satMod val="300000"/>
                <a:lumMod val="125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atMod val="135000"/>
                <a:lumMod val="80000"/>
              </a:schemeClr>
              <a:schemeClr val="phClr">
                <a:satMod val="250000"/>
                <a:lumMod val="15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44450" cap="flat" cmpd="sng" algn="ctr">
          <a:solidFill>
            <a:schemeClr val="phClr">
              <a:shade val="8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sx="101000" sy="101000" algn="ctr" rotWithShape="0">
              <a:srgbClr val="000000">
                <a:alpha val="40000"/>
              </a:srgbClr>
            </a:outerShdw>
          </a:effectLst>
          <a:scene3d>
            <a:camera prst="perspectiveFront" fov="3000000"/>
            <a:lightRig rig="threePt" dir="tl"/>
          </a:scene3d>
          <a:sp3d>
            <a:bevelT w="0" h="0"/>
          </a:sp3d>
        </a:effectStyle>
        <a:effectStyle>
          <a:effectLst>
            <a:innerShdw blurRad="190500">
              <a:srgbClr val="000000">
                <a:alpha val="50000"/>
              </a:srgbClr>
            </a:innerShdw>
          </a:effectLst>
          <a:scene3d>
            <a:camera prst="perspectiveFront" fov="4800000"/>
            <a:lightRig rig="twoPt" dir="t">
              <a:rot lat="0" lon="0" rev="48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atMod val="150000"/>
                <a:lumMod val="50000"/>
              </a:schemeClr>
              <a:schemeClr val="phClr">
                <a:satMod val="40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Capitale.thmx</Template>
  <TotalTime>4374</TotalTime>
  <Words>1709</Words>
  <Application>Microsoft Office PowerPoint</Application>
  <PresentationFormat>Presentazione su schermo (4:3)</PresentationFormat>
  <Paragraphs>155</Paragraphs>
  <Slides>30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6" baseType="lpstr">
      <vt:lpstr>Arial</vt:lpstr>
      <vt:lpstr>Brush Script MT</vt:lpstr>
      <vt:lpstr>Calibri</vt:lpstr>
      <vt:lpstr>Calisto MT</vt:lpstr>
      <vt:lpstr>Wingdings</vt:lpstr>
      <vt:lpstr>Capitale</vt:lpstr>
      <vt:lpstr>INTERNATIONAL CONTRACT LAW</vt:lpstr>
      <vt:lpstr>ROME I REGULATION</vt:lpstr>
      <vt:lpstr>ROME I</vt:lpstr>
      <vt:lpstr>ROME I</vt:lpstr>
      <vt:lpstr>ROME I</vt:lpstr>
      <vt:lpstr>Rome I: states appling the regulation</vt:lpstr>
      <vt:lpstr>ROME I: what is all about?</vt:lpstr>
      <vt:lpstr>ROME I: what is all about?</vt:lpstr>
      <vt:lpstr>ROME I</vt:lpstr>
      <vt:lpstr>ROME I</vt:lpstr>
      <vt:lpstr>ROME I</vt:lpstr>
      <vt:lpstr>ROME I</vt:lpstr>
      <vt:lpstr>ROME I</vt:lpstr>
      <vt:lpstr>ROME I</vt:lpstr>
      <vt:lpstr>ROME I</vt:lpstr>
      <vt:lpstr>ROME I</vt:lpstr>
      <vt:lpstr>ROME I</vt:lpstr>
      <vt:lpstr>ROME I</vt:lpstr>
      <vt:lpstr>ROME I</vt:lpstr>
      <vt:lpstr>ROME I</vt:lpstr>
      <vt:lpstr>  United Nations Convention on Contracts for the International Sale of Goods (Vienna, 1980) (CISG)</vt:lpstr>
      <vt:lpstr>The Vienna Convention</vt:lpstr>
      <vt:lpstr>Countries that have ratified the CISG</vt:lpstr>
      <vt:lpstr>The Vienna Convention</vt:lpstr>
      <vt:lpstr>The Vienna Convention</vt:lpstr>
      <vt:lpstr>The Vienna Convention</vt:lpstr>
      <vt:lpstr>The Vienna Convention</vt:lpstr>
      <vt:lpstr>The Vienna Convention</vt:lpstr>
      <vt:lpstr>The Vienna Convention</vt:lpstr>
      <vt:lpstr>The Vienna Convention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CONTRACT LAW</dc:title>
  <dc:creator>Tommaso Febbrajo</dc:creator>
  <cp:lastModifiedBy>tommaso.febbrajo@unimc.it</cp:lastModifiedBy>
  <cp:revision>111</cp:revision>
  <dcterms:created xsi:type="dcterms:W3CDTF">2015-07-19T07:12:04Z</dcterms:created>
  <dcterms:modified xsi:type="dcterms:W3CDTF">2023-10-10T13:25:29Z</dcterms:modified>
</cp:coreProperties>
</file>