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9"/>
  </p:notesMasterIdLst>
  <p:handoutMasterIdLst>
    <p:handoutMasterId r:id="rId70"/>
  </p:handoutMasterIdLst>
  <p:sldIdLst>
    <p:sldId id="297" r:id="rId2"/>
    <p:sldId id="310" r:id="rId3"/>
    <p:sldId id="311" r:id="rId4"/>
    <p:sldId id="258" r:id="rId5"/>
    <p:sldId id="261" r:id="rId6"/>
    <p:sldId id="262" r:id="rId7"/>
    <p:sldId id="313" r:id="rId8"/>
    <p:sldId id="322" r:id="rId9"/>
    <p:sldId id="323" r:id="rId10"/>
    <p:sldId id="317" r:id="rId11"/>
    <p:sldId id="318" r:id="rId12"/>
    <p:sldId id="319" r:id="rId13"/>
    <p:sldId id="320" r:id="rId14"/>
    <p:sldId id="316" r:id="rId15"/>
    <p:sldId id="331" r:id="rId16"/>
    <p:sldId id="324" r:id="rId17"/>
    <p:sldId id="325" r:id="rId18"/>
    <p:sldId id="326" r:id="rId19"/>
    <p:sldId id="327" r:id="rId20"/>
    <p:sldId id="329" r:id="rId21"/>
    <p:sldId id="330" r:id="rId22"/>
    <p:sldId id="260" r:id="rId23"/>
    <p:sldId id="263" r:id="rId24"/>
    <p:sldId id="266" r:id="rId25"/>
    <p:sldId id="264" r:id="rId26"/>
    <p:sldId id="265" r:id="rId27"/>
    <p:sldId id="267" r:id="rId28"/>
    <p:sldId id="270" r:id="rId29"/>
    <p:sldId id="274" r:id="rId30"/>
    <p:sldId id="269" r:id="rId31"/>
    <p:sldId id="271" r:id="rId32"/>
    <p:sldId id="272" r:id="rId33"/>
    <p:sldId id="273" r:id="rId34"/>
    <p:sldId id="280" r:id="rId35"/>
    <p:sldId id="275" r:id="rId36"/>
    <p:sldId id="276" r:id="rId37"/>
    <p:sldId id="277" r:id="rId38"/>
    <p:sldId id="278" r:id="rId39"/>
    <p:sldId id="279" r:id="rId40"/>
    <p:sldId id="298" r:id="rId41"/>
    <p:sldId id="299" r:id="rId42"/>
    <p:sldId id="300" r:id="rId43"/>
    <p:sldId id="301" r:id="rId44"/>
    <p:sldId id="303" r:id="rId45"/>
    <p:sldId id="304" r:id="rId46"/>
    <p:sldId id="302" r:id="rId47"/>
    <p:sldId id="305" r:id="rId48"/>
    <p:sldId id="309" r:id="rId49"/>
    <p:sldId id="308" r:id="rId50"/>
    <p:sldId id="306" r:id="rId51"/>
    <p:sldId id="307" r:id="rId52"/>
    <p:sldId id="281" r:id="rId53"/>
    <p:sldId id="282" r:id="rId54"/>
    <p:sldId id="283" r:id="rId55"/>
    <p:sldId id="284" r:id="rId56"/>
    <p:sldId id="285" r:id="rId57"/>
    <p:sldId id="286" r:id="rId58"/>
    <p:sldId id="287" r:id="rId59"/>
    <p:sldId id="288" r:id="rId60"/>
    <p:sldId id="289" r:id="rId61"/>
    <p:sldId id="290" r:id="rId62"/>
    <p:sldId id="291" r:id="rId63"/>
    <p:sldId id="292" r:id="rId64"/>
    <p:sldId id="293" r:id="rId65"/>
    <p:sldId id="294" r:id="rId66"/>
    <p:sldId id="295" r:id="rId67"/>
    <p:sldId id="296"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D08BF5D0-075E-3D4C-A081-F6E9E7730624}">
          <p14:sldIdLst>
            <p14:sldId id="297"/>
          </p14:sldIdLst>
        </p14:section>
        <p14:section name="INTRODUCTION TO CONTRACTS" id="{AD6338A4-924D-7946-ABE3-9AD0B748B53B}">
          <p14:sldIdLst>
            <p14:sldId id="310"/>
            <p14:sldId id="311"/>
            <p14:sldId id="258"/>
            <p14:sldId id="261"/>
            <p14:sldId id="262"/>
            <p14:sldId id="313"/>
            <p14:sldId id="322"/>
            <p14:sldId id="323"/>
            <p14:sldId id="317"/>
            <p14:sldId id="318"/>
            <p14:sldId id="319"/>
            <p14:sldId id="320"/>
            <p14:sldId id="316"/>
            <p14:sldId id="331"/>
            <p14:sldId id="324"/>
            <p14:sldId id="325"/>
            <p14:sldId id="326"/>
            <p14:sldId id="327"/>
            <p14:sldId id="329"/>
            <p14:sldId id="330"/>
            <p14:sldId id="260"/>
            <p14:sldId id="263"/>
            <p14:sldId id="266"/>
            <p14:sldId id="264"/>
            <p14:sldId id="265"/>
            <p14:sldId id="267"/>
            <p14:sldId id="270"/>
            <p14:sldId id="274"/>
            <p14:sldId id="269"/>
            <p14:sldId id="271"/>
            <p14:sldId id="272"/>
            <p14:sldId id="273"/>
            <p14:sldId id="280"/>
            <p14:sldId id="275"/>
            <p14:sldId id="276"/>
            <p14:sldId id="277"/>
            <p14:sldId id="278"/>
            <p14:sldId id="279"/>
            <p14:sldId id="298"/>
            <p14:sldId id="299"/>
            <p14:sldId id="300"/>
            <p14:sldId id="301"/>
            <p14:sldId id="303"/>
            <p14:sldId id="304"/>
            <p14:sldId id="302"/>
            <p14:sldId id="305"/>
            <p14:sldId id="309"/>
            <p14:sldId id="308"/>
            <p14:sldId id="306"/>
            <p14:sldId id="307"/>
            <p14:sldId id="281"/>
            <p14:sldId id="282"/>
            <p14:sldId id="283"/>
            <p14:sldId id="284"/>
            <p14:sldId id="285"/>
            <p14:sldId id="286"/>
            <p14:sldId id="287"/>
            <p14:sldId id="288"/>
            <p14:sldId id="289"/>
            <p14:sldId id="290"/>
            <p14:sldId id="291"/>
            <p14:sldId id="292"/>
            <p14:sldId id="293"/>
            <p14:sldId id="294"/>
            <p14:sldId id="295"/>
            <p14:sldId id="29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832" y="5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notesMaster" Target="notesMasters/notesMaster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handoutMaster" Target="handoutMasters/handoutMaster1.xml"/><Relationship Id="rId71" Type="http://schemas.openxmlformats.org/officeDocument/2006/relationships/printerSettings" Target="printerSettings/printerSettings1.bin"/><Relationship Id="rId72"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viewProps" Target="viewProps.xml"/><Relationship Id="rId74" Type="http://schemas.openxmlformats.org/officeDocument/2006/relationships/theme" Target="theme/theme1.xml"/><Relationship Id="rId75"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83DF6F-4399-864B-9DAA-956855A40278}" type="doc">
      <dgm:prSet loTypeId="urn:microsoft.com/office/officeart/2005/8/layout/default" loCatId="" qsTypeId="urn:microsoft.com/office/officeart/2005/8/quickstyle/3D4" qsCatId="3D" csTypeId="urn:microsoft.com/office/officeart/2005/8/colors/accent5_2" csCatId="accent5" phldr="1"/>
      <dgm:spPr/>
      <dgm:t>
        <a:bodyPr/>
        <a:lstStyle/>
        <a:p>
          <a:endParaRPr lang="it-IT"/>
        </a:p>
      </dgm:t>
    </dgm:pt>
    <dgm:pt modelId="{814D12D1-A2C0-B641-82FF-BB68D300496E}">
      <dgm:prSet/>
      <dgm:spPr>
        <a:solidFill>
          <a:srgbClr val="667559"/>
        </a:solidFill>
      </dgm:spPr>
      <dgm:t>
        <a:bodyPr/>
        <a:lstStyle/>
        <a:p>
          <a:pPr rtl="0"/>
          <a:r>
            <a:rPr lang="en-US" dirty="0" smtClean="0"/>
            <a:t>The terms of a contract can be divided into..</a:t>
          </a:r>
          <a:endParaRPr lang="en-US" dirty="0"/>
        </a:p>
      </dgm:t>
    </dgm:pt>
    <dgm:pt modelId="{15C385A6-27B3-9F46-9722-CF301E2D924F}" type="parTrans" cxnId="{B16719E3-77B8-5C40-8B98-C30114B74887}">
      <dgm:prSet/>
      <dgm:spPr/>
      <dgm:t>
        <a:bodyPr/>
        <a:lstStyle/>
        <a:p>
          <a:endParaRPr lang="it-IT"/>
        </a:p>
      </dgm:t>
    </dgm:pt>
    <dgm:pt modelId="{1C6735D0-1263-B241-9CE5-ECD27B127F15}" type="sibTrans" cxnId="{B16719E3-77B8-5C40-8B98-C30114B74887}">
      <dgm:prSet/>
      <dgm:spPr/>
      <dgm:t>
        <a:bodyPr/>
        <a:lstStyle/>
        <a:p>
          <a:endParaRPr lang="it-IT"/>
        </a:p>
      </dgm:t>
    </dgm:pt>
    <dgm:pt modelId="{2A2B37D4-CEFE-A74D-A5BD-15AFC70105D0}">
      <dgm:prSet/>
      <dgm:spPr/>
      <dgm:t>
        <a:bodyPr/>
        <a:lstStyle/>
        <a:p>
          <a:r>
            <a:rPr lang="en-US" dirty="0" smtClean="0"/>
            <a:t>EXPRESS TERMS</a:t>
          </a:r>
          <a:endParaRPr lang="it-IT" dirty="0"/>
        </a:p>
      </dgm:t>
    </dgm:pt>
    <dgm:pt modelId="{91084E27-33AC-804E-97FE-D636BA4577CA}" type="parTrans" cxnId="{A01766ED-99C7-B649-889F-048A2D754C5C}">
      <dgm:prSet/>
      <dgm:spPr/>
      <dgm:t>
        <a:bodyPr/>
        <a:lstStyle/>
        <a:p>
          <a:endParaRPr lang="it-IT"/>
        </a:p>
      </dgm:t>
    </dgm:pt>
    <dgm:pt modelId="{CCFD1453-0258-074C-96E6-4E7B7D0370C9}" type="sibTrans" cxnId="{A01766ED-99C7-B649-889F-048A2D754C5C}">
      <dgm:prSet/>
      <dgm:spPr/>
      <dgm:t>
        <a:bodyPr/>
        <a:lstStyle/>
        <a:p>
          <a:endParaRPr lang="it-IT"/>
        </a:p>
      </dgm:t>
    </dgm:pt>
    <dgm:pt modelId="{FAA9F392-122A-4A4A-A5F9-975524BD021E}">
      <dgm:prSet/>
      <dgm:spPr/>
      <dgm:t>
        <a:bodyPr/>
        <a:lstStyle/>
        <a:p>
          <a:r>
            <a:rPr lang="en-US" dirty="0" smtClean="0"/>
            <a:t>IMPLIED</a:t>
          </a:r>
        </a:p>
        <a:p>
          <a:r>
            <a:rPr lang="en-US" dirty="0" smtClean="0"/>
            <a:t>TERMS</a:t>
          </a:r>
          <a:endParaRPr lang="it-IT" dirty="0"/>
        </a:p>
      </dgm:t>
    </dgm:pt>
    <dgm:pt modelId="{A0C949F0-FCFD-514D-81F3-D905C676C044}" type="parTrans" cxnId="{7139315B-2965-DB44-A758-D9119171C888}">
      <dgm:prSet/>
      <dgm:spPr/>
      <dgm:t>
        <a:bodyPr/>
        <a:lstStyle/>
        <a:p>
          <a:endParaRPr lang="it-IT"/>
        </a:p>
      </dgm:t>
    </dgm:pt>
    <dgm:pt modelId="{72423CE9-83B4-4D47-90ED-977DE4899BA5}" type="sibTrans" cxnId="{7139315B-2965-DB44-A758-D9119171C888}">
      <dgm:prSet/>
      <dgm:spPr/>
      <dgm:t>
        <a:bodyPr/>
        <a:lstStyle/>
        <a:p>
          <a:endParaRPr lang="it-IT"/>
        </a:p>
      </dgm:t>
    </dgm:pt>
    <dgm:pt modelId="{DAC86096-16DE-BC48-A486-C3050495EA8A}" type="pres">
      <dgm:prSet presAssocID="{A083DF6F-4399-864B-9DAA-956855A40278}" presName="diagram" presStyleCnt="0">
        <dgm:presLayoutVars>
          <dgm:dir/>
          <dgm:resizeHandles val="exact"/>
        </dgm:presLayoutVars>
      </dgm:prSet>
      <dgm:spPr/>
      <dgm:t>
        <a:bodyPr/>
        <a:lstStyle/>
        <a:p>
          <a:endParaRPr lang="it-IT"/>
        </a:p>
      </dgm:t>
    </dgm:pt>
    <dgm:pt modelId="{08C6BF68-9D5E-2948-B2AE-C14C0F06BC3F}" type="pres">
      <dgm:prSet presAssocID="{814D12D1-A2C0-B641-82FF-BB68D300496E}" presName="node" presStyleLbl="node1" presStyleIdx="0" presStyleCnt="3" custScaleX="118517" custScaleY="75466" custLinFactNeighborX="-2120" custLinFactNeighborY="-102">
        <dgm:presLayoutVars>
          <dgm:bulletEnabled val="1"/>
        </dgm:presLayoutVars>
      </dgm:prSet>
      <dgm:spPr/>
      <dgm:t>
        <a:bodyPr/>
        <a:lstStyle/>
        <a:p>
          <a:endParaRPr lang="it-IT"/>
        </a:p>
      </dgm:t>
    </dgm:pt>
    <dgm:pt modelId="{CD2B721A-44DC-3D4B-A520-F896854E4BFB}" type="pres">
      <dgm:prSet presAssocID="{1C6735D0-1263-B241-9CE5-ECD27B127F15}" presName="sibTrans" presStyleCnt="0"/>
      <dgm:spPr/>
    </dgm:pt>
    <dgm:pt modelId="{B6994B0E-7851-0C42-BE13-6699A9554CCA}" type="pres">
      <dgm:prSet presAssocID="{2A2B37D4-CEFE-A74D-A5BD-15AFC70105D0}" presName="node" presStyleLbl="node1" presStyleIdx="1" presStyleCnt="3" custScaleY="67071" custLinFactNeighborX="-26" custLinFactNeighborY="-3898">
        <dgm:presLayoutVars>
          <dgm:bulletEnabled val="1"/>
        </dgm:presLayoutVars>
      </dgm:prSet>
      <dgm:spPr/>
      <dgm:t>
        <a:bodyPr/>
        <a:lstStyle/>
        <a:p>
          <a:endParaRPr lang="it-IT"/>
        </a:p>
      </dgm:t>
    </dgm:pt>
    <dgm:pt modelId="{8DD8E0F7-A9E4-9742-87A6-13F37FD8178E}" type="pres">
      <dgm:prSet presAssocID="{CCFD1453-0258-074C-96E6-4E7B7D0370C9}" presName="sibTrans" presStyleCnt="0"/>
      <dgm:spPr/>
    </dgm:pt>
    <dgm:pt modelId="{6E187AE1-4DD3-A64A-80D5-27B01E7A711A}" type="pres">
      <dgm:prSet presAssocID="{FAA9F392-122A-4A4A-A5F9-975524BD021E}" presName="node" presStyleLbl="node1" presStyleIdx="2" presStyleCnt="3" custScaleY="68733" custLinFactNeighborX="-6316" custLinFactNeighborY="-4933">
        <dgm:presLayoutVars>
          <dgm:bulletEnabled val="1"/>
        </dgm:presLayoutVars>
      </dgm:prSet>
      <dgm:spPr/>
      <dgm:t>
        <a:bodyPr/>
        <a:lstStyle/>
        <a:p>
          <a:endParaRPr lang="it-IT"/>
        </a:p>
      </dgm:t>
    </dgm:pt>
  </dgm:ptLst>
  <dgm:cxnLst>
    <dgm:cxn modelId="{258717EA-6421-094F-8ACB-62C127C3B455}" type="presOf" srcId="{FAA9F392-122A-4A4A-A5F9-975524BD021E}" destId="{6E187AE1-4DD3-A64A-80D5-27B01E7A711A}" srcOrd="0" destOrd="0" presId="urn:microsoft.com/office/officeart/2005/8/layout/default"/>
    <dgm:cxn modelId="{317786C5-910B-1C48-B270-A193544F2930}" type="presOf" srcId="{2A2B37D4-CEFE-A74D-A5BD-15AFC70105D0}" destId="{B6994B0E-7851-0C42-BE13-6699A9554CCA}" srcOrd="0" destOrd="0" presId="urn:microsoft.com/office/officeart/2005/8/layout/default"/>
    <dgm:cxn modelId="{B16719E3-77B8-5C40-8B98-C30114B74887}" srcId="{A083DF6F-4399-864B-9DAA-956855A40278}" destId="{814D12D1-A2C0-B641-82FF-BB68D300496E}" srcOrd="0" destOrd="0" parTransId="{15C385A6-27B3-9F46-9722-CF301E2D924F}" sibTransId="{1C6735D0-1263-B241-9CE5-ECD27B127F15}"/>
    <dgm:cxn modelId="{200790B2-819E-074E-AE41-39A0F9C3EF20}" type="presOf" srcId="{814D12D1-A2C0-B641-82FF-BB68D300496E}" destId="{08C6BF68-9D5E-2948-B2AE-C14C0F06BC3F}" srcOrd="0" destOrd="0" presId="urn:microsoft.com/office/officeart/2005/8/layout/default"/>
    <dgm:cxn modelId="{FEB0EC07-9E06-4B4F-923D-F64A66788326}" type="presOf" srcId="{A083DF6F-4399-864B-9DAA-956855A40278}" destId="{DAC86096-16DE-BC48-A486-C3050495EA8A}" srcOrd="0" destOrd="0" presId="urn:microsoft.com/office/officeart/2005/8/layout/default"/>
    <dgm:cxn modelId="{7139315B-2965-DB44-A758-D9119171C888}" srcId="{A083DF6F-4399-864B-9DAA-956855A40278}" destId="{FAA9F392-122A-4A4A-A5F9-975524BD021E}" srcOrd="2" destOrd="0" parTransId="{A0C949F0-FCFD-514D-81F3-D905C676C044}" sibTransId="{72423CE9-83B4-4D47-90ED-977DE4899BA5}"/>
    <dgm:cxn modelId="{A01766ED-99C7-B649-889F-048A2D754C5C}" srcId="{A083DF6F-4399-864B-9DAA-956855A40278}" destId="{2A2B37D4-CEFE-A74D-A5BD-15AFC70105D0}" srcOrd="1" destOrd="0" parTransId="{91084E27-33AC-804E-97FE-D636BA4577CA}" sibTransId="{CCFD1453-0258-074C-96E6-4E7B7D0370C9}"/>
    <dgm:cxn modelId="{7248260A-AAFE-5546-85C6-056919A95BB0}" type="presParOf" srcId="{DAC86096-16DE-BC48-A486-C3050495EA8A}" destId="{08C6BF68-9D5E-2948-B2AE-C14C0F06BC3F}" srcOrd="0" destOrd="0" presId="urn:microsoft.com/office/officeart/2005/8/layout/default"/>
    <dgm:cxn modelId="{8C1A07F4-663E-F448-BDE2-CCA4CFE7E8C2}" type="presParOf" srcId="{DAC86096-16DE-BC48-A486-C3050495EA8A}" destId="{CD2B721A-44DC-3D4B-A520-F896854E4BFB}" srcOrd="1" destOrd="0" presId="urn:microsoft.com/office/officeart/2005/8/layout/default"/>
    <dgm:cxn modelId="{AC77F7D5-A6A2-494D-8903-BD0F588E9D80}" type="presParOf" srcId="{DAC86096-16DE-BC48-A486-C3050495EA8A}" destId="{B6994B0E-7851-0C42-BE13-6699A9554CCA}" srcOrd="2" destOrd="0" presId="urn:microsoft.com/office/officeart/2005/8/layout/default"/>
    <dgm:cxn modelId="{FB4117B2-B1CE-2C47-B1DB-65A4FAB1EDBE}" type="presParOf" srcId="{DAC86096-16DE-BC48-A486-C3050495EA8A}" destId="{8DD8E0F7-A9E4-9742-87A6-13F37FD8178E}" srcOrd="3" destOrd="0" presId="urn:microsoft.com/office/officeart/2005/8/layout/default"/>
    <dgm:cxn modelId="{BC4B9DCD-7E68-644C-89BC-0529CCCF5751}" type="presParOf" srcId="{DAC86096-16DE-BC48-A486-C3050495EA8A}" destId="{6E187AE1-4DD3-A64A-80D5-27B01E7A711A}"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C6BF68-9D5E-2948-B2AE-C14C0F06BC3F}">
      <dsp:nvSpPr>
        <dsp:cNvPr id="0" name=""/>
        <dsp:cNvSpPr/>
      </dsp:nvSpPr>
      <dsp:spPr>
        <a:xfrm>
          <a:off x="1778739" y="423865"/>
          <a:ext cx="4829888" cy="1845266"/>
        </a:xfrm>
        <a:prstGeom prst="rect">
          <a:avLst/>
        </a:prstGeom>
        <a:solidFill>
          <a:srgbClr val="667559"/>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rtl="0">
            <a:lnSpc>
              <a:spcPct val="90000"/>
            </a:lnSpc>
            <a:spcBef>
              <a:spcPct val="0"/>
            </a:spcBef>
            <a:spcAft>
              <a:spcPct val="35000"/>
            </a:spcAft>
          </a:pPr>
          <a:r>
            <a:rPr lang="en-US" sz="3700" kern="1200" dirty="0" smtClean="0"/>
            <a:t>The terms of a contract can be divided into..</a:t>
          </a:r>
          <a:endParaRPr lang="en-US" sz="3700" kern="1200" dirty="0"/>
        </a:p>
      </dsp:txBody>
      <dsp:txXfrm>
        <a:off x="1778739" y="423865"/>
        <a:ext cx="4829888" cy="1845266"/>
      </dsp:txXfrm>
    </dsp:sp>
    <dsp:sp modelId="{B6994B0E-7851-0C42-BE13-6699A9554CCA}">
      <dsp:nvSpPr>
        <dsp:cNvPr id="0" name=""/>
        <dsp:cNvSpPr/>
      </dsp:nvSpPr>
      <dsp:spPr>
        <a:xfrm>
          <a:off x="0" y="2604159"/>
          <a:ext cx="4075270" cy="1639994"/>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t>EXPRESS TERMS</a:t>
          </a:r>
          <a:endParaRPr lang="it-IT" sz="3700" kern="1200" dirty="0"/>
        </a:p>
      </dsp:txBody>
      <dsp:txXfrm>
        <a:off x="0" y="2604159"/>
        <a:ext cx="4075270" cy="1639994"/>
      </dsp:txXfrm>
    </dsp:sp>
    <dsp:sp modelId="{6E187AE1-4DD3-A64A-80D5-27B01E7A711A}">
      <dsp:nvSpPr>
        <dsp:cNvPr id="0" name=""/>
        <dsp:cNvSpPr/>
      </dsp:nvSpPr>
      <dsp:spPr>
        <a:xfrm>
          <a:off x="4226448" y="2558532"/>
          <a:ext cx="4075270" cy="1680633"/>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t>IMPLIED</a:t>
          </a:r>
        </a:p>
        <a:p>
          <a:pPr lvl="0" algn="ctr" defTabSz="1644650">
            <a:lnSpc>
              <a:spcPct val="90000"/>
            </a:lnSpc>
            <a:spcBef>
              <a:spcPct val="0"/>
            </a:spcBef>
            <a:spcAft>
              <a:spcPct val="35000"/>
            </a:spcAft>
          </a:pPr>
          <a:r>
            <a:rPr lang="en-US" sz="3700" kern="1200" dirty="0" smtClean="0"/>
            <a:t>TERMS</a:t>
          </a:r>
          <a:endParaRPr lang="it-IT" sz="3700" kern="1200" dirty="0"/>
        </a:p>
      </dsp:txBody>
      <dsp:txXfrm>
        <a:off x="4226448" y="2558532"/>
        <a:ext cx="4075270" cy="168063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03E59D-6147-A148-8CB7-9CDBA625A859}" type="datetime1">
              <a:rPr lang="it-IT" smtClean="0"/>
              <a:t>25/01/19</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it-IT" smtClean="0"/>
              <a:t>Prof. Tommaso Febbrajo</a:t>
            </a:r>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E6F6B0-5EB8-104A-B3DF-C6085E358B30}" type="slidenum">
              <a:rPr lang="it-IT" smtClean="0"/>
              <a:t>‹n.›</a:t>
            </a:fld>
            <a:endParaRPr lang="it-IT"/>
          </a:p>
        </p:txBody>
      </p:sp>
    </p:spTree>
    <p:extLst>
      <p:ext uri="{BB962C8B-B14F-4D97-AF65-F5344CB8AC3E}">
        <p14:creationId xmlns:p14="http://schemas.microsoft.com/office/powerpoint/2010/main" val="399576282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5096FC-83CB-274D-B415-FA8AFE75F85B}" type="datetime1">
              <a:rPr lang="it-IT" smtClean="0"/>
              <a:t>25/01/19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it-IT" smtClean="0"/>
              <a:t>Prof. Tommaso Febbrajo</a:t>
            </a: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1E379A-EE06-8645-BA5D-9ABE7F93BD6E}" type="slidenum">
              <a:rPr lang="it-IT" smtClean="0"/>
              <a:t>‹n.›</a:t>
            </a:fld>
            <a:endParaRPr lang="it-IT"/>
          </a:p>
        </p:txBody>
      </p:sp>
    </p:spTree>
    <p:extLst>
      <p:ext uri="{BB962C8B-B14F-4D97-AF65-F5344CB8AC3E}">
        <p14:creationId xmlns:p14="http://schemas.microsoft.com/office/powerpoint/2010/main" val="1782906148"/>
      </p:ext>
    </p:extLst>
  </p:cSld>
  <p:clrMap bg1="lt1" tx1="dk1" bg2="lt2" tx2="dk2" accent1="accent1" accent2="accent2" accent3="accent3" accent4="accent4" accent5="accent5" accent6="accent6" hlink="hlink" folHlink="folHlink"/>
  <p:hf hd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it-IT" smtClean="0"/>
              <a:t>Fare clic per modificare stile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a:xfrm>
            <a:off x="573741" y="6122894"/>
            <a:ext cx="2133600" cy="259317"/>
          </a:xfrm>
        </p:spPr>
        <p:txBody>
          <a:bodyPr/>
          <a:lstStyle/>
          <a:p>
            <a:fld id="{65740F05-CA92-AC48-85F0-CA982BC08CE5}" type="datetime1">
              <a:rPr lang="it-IT" smtClean="0"/>
              <a:t>25/01/19</a:t>
            </a:fld>
            <a:endParaRPr lang="en-US"/>
          </a:p>
        </p:txBody>
      </p:sp>
      <p:sp>
        <p:nvSpPr>
          <p:cNvPr id="5" name="Footer Placeholder 4"/>
          <p:cNvSpPr>
            <a:spLocks noGrp="1"/>
          </p:cNvSpPr>
          <p:nvPr>
            <p:ph type="ftr" sz="quarter" idx="11"/>
          </p:nvPr>
        </p:nvSpPr>
        <p:spPr>
          <a:xfrm>
            <a:off x="5638800" y="6122894"/>
            <a:ext cx="2895600" cy="257810"/>
          </a:xfrm>
        </p:spPr>
        <p:txBody>
          <a:bodyPr/>
          <a:lstStyle/>
          <a:p>
            <a:r>
              <a:rPr lang="en-US" smtClean="0"/>
              <a:t>Prof. Tommaso Febbrajo</a:t>
            </a:r>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CFE4BAC9-6D41-4691-9299-18EF07EF0177}"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uto, immagine e didascalia">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it-IT" smtClean="0"/>
              <a:t>Fare clic per modificare stile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C8914D2F-4BA9-0743-86DC-B2972B9F5D95}" type="datetime1">
              <a:rPr lang="it-IT" smtClean="0"/>
              <a:t>25/01/19</a:t>
            </a:fld>
            <a:endParaRPr lang="en-US"/>
          </a:p>
        </p:txBody>
      </p:sp>
      <p:sp>
        <p:nvSpPr>
          <p:cNvPr id="6" name="Footer Placeholder 5"/>
          <p:cNvSpPr>
            <a:spLocks noGrp="1"/>
          </p:cNvSpPr>
          <p:nvPr>
            <p:ph type="ftr" sz="quarter" idx="11"/>
          </p:nvPr>
        </p:nvSpPr>
        <p:spPr/>
        <p:txBody>
          <a:bodyPr/>
          <a:lstStyle/>
          <a:p>
            <a:r>
              <a:rPr lang="en-US" smtClean="0"/>
              <a:t>Prof. Tommaso Febbrajo</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it-IT" smtClean="0"/>
              <a:t>Trascinare l'immagine su un segnaposto o fare clic sull'icona per aggiungerla</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it-IT" smtClean="0"/>
              <a:t>Fare clic per modificare stile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it-IT" smtClean="0"/>
              <a:t>Fare clic per modificare gli stili del testo dello schema</a:t>
            </a:r>
          </a:p>
        </p:txBody>
      </p:sp>
      <p:sp>
        <p:nvSpPr>
          <p:cNvPr id="5" name="Date Placeholder 4"/>
          <p:cNvSpPr>
            <a:spLocks noGrp="1"/>
          </p:cNvSpPr>
          <p:nvPr>
            <p:ph type="dt" sz="half" idx="10"/>
          </p:nvPr>
        </p:nvSpPr>
        <p:spPr/>
        <p:txBody>
          <a:bodyPr/>
          <a:lstStyle/>
          <a:p>
            <a:fld id="{04A07B07-F93D-8342-855A-00EDDEA8785E}" type="datetime1">
              <a:rPr lang="it-IT" smtClean="0"/>
              <a:t>25/01/19</a:t>
            </a:fld>
            <a:endParaRPr lang="en-US"/>
          </a:p>
        </p:txBody>
      </p:sp>
      <p:sp>
        <p:nvSpPr>
          <p:cNvPr id="6" name="Footer Placeholder 5"/>
          <p:cNvSpPr>
            <a:spLocks noGrp="1"/>
          </p:cNvSpPr>
          <p:nvPr>
            <p:ph type="ftr" sz="quarter" idx="11"/>
          </p:nvPr>
        </p:nvSpPr>
        <p:spPr/>
        <p:txBody>
          <a:bodyPr/>
          <a:lstStyle/>
          <a:p>
            <a:r>
              <a:rPr lang="en-US" smtClean="0"/>
              <a:t>Prof. Tommaso Febbrajo</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sopra didascalia">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it-IT" smtClean="0"/>
              <a:t>Fare clic per modificare stile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it-IT" smtClean="0"/>
              <a:t>Fare clic per modificare gli stili del testo dello schema</a:t>
            </a:r>
          </a:p>
        </p:txBody>
      </p:sp>
      <p:sp>
        <p:nvSpPr>
          <p:cNvPr id="5" name="Date Placeholder 4"/>
          <p:cNvSpPr>
            <a:spLocks noGrp="1"/>
          </p:cNvSpPr>
          <p:nvPr>
            <p:ph type="dt" sz="half" idx="10"/>
          </p:nvPr>
        </p:nvSpPr>
        <p:spPr/>
        <p:txBody>
          <a:bodyPr/>
          <a:lstStyle/>
          <a:p>
            <a:fld id="{BEEC3114-C9C0-A245-BB3F-E14F9D33A445}" type="datetime1">
              <a:rPr lang="it-IT" smtClean="0"/>
              <a:t>25/01/19</a:t>
            </a:fld>
            <a:endParaRPr lang="en-US"/>
          </a:p>
        </p:txBody>
      </p:sp>
      <p:sp>
        <p:nvSpPr>
          <p:cNvPr id="6" name="Footer Placeholder 5"/>
          <p:cNvSpPr>
            <a:spLocks noGrp="1"/>
          </p:cNvSpPr>
          <p:nvPr>
            <p:ph type="ftr" sz="quarter" idx="11"/>
          </p:nvPr>
        </p:nvSpPr>
        <p:spPr/>
        <p:txBody>
          <a:bodyPr/>
          <a:lstStyle/>
          <a:p>
            <a:r>
              <a:rPr lang="en-US" smtClean="0"/>
              <a:t>Prof. Tommaso Febbrajo</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it-IT" smtClean="0"/>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593EE128-E81C-EE47-A23E-12A9E4B63DF0}" type="datetime1">
              <a:rPr lang="it-IT" smtClean="0"/>
              <a:t>25/01/19</a:t>
            </a:fld>
            <a:endParaRPr lang="en-US"/>
          </a:p>
        </p:txBody>
      </p:sp>
      <p:sp>
        <p:nvSpPr>
          <p:cNvPr id="5" name="Footer Placeholder 4"/>
          <p:cNvSpPr>
            <a:spLocks noGrp="1"/>
          </p:cNvSpPr>
          <p:nvPr>
            <p:ph type="ftr" sz="quarter" idx="11"/>
          </p:nvPr>
        </p:nvSpPr>
        <p:spPr/>
        <p:txBody>
          <a:bodyPr/>
          <a:lstStyle/>
          <a:p>
            <a:r>
              <a:rPr lang="en-US" smtClean="0"/>
              <a:t>Prof. Tommaso Febbrajo</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it-IT" smtClean="0"/>
              <a:t>Fare clic per modificare stile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2ADFCFF0-1845-A346-91D9-331762C0A21C}" type="datetime1">
              <a:rPr lang="it-IT" smtClean="0"/>
              <a:t>25/01/19</a:t>
            </a:fld>
            <a:endParaRPr lang="en-US"/>
          </a:p>
        </p:txBody>
      </p:sp>
      <p:sp>
        <p:nvSpPr>
          <p:cNvPr id="5" name="Footer Placeholder 4"/>
          <p:cNvSpPr>
            <a:spLocks noGrp="1"/>
          </p:cNvSpPr>
          <p:nvPr>
            <p:ph type="ftr" sz="quarter" idx="11"/>
          </p:nvPr>
        </p:nvSpPr>
        <p:spPr/>
        <p:txBody>
          <a:bodyPr/>
          <a:lstStyle/>
          <a:p>
            <a:r>
              <a:rPr lang="en-US" smtClean="0"/>
              <a:t>Prof. Tommaso Febbrajo</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idx="1"/>
          </p:nvPr>
        </p:nvSpPr>
        <p:spPr/>
        <p:txBody>
          <a:bodyPr/>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12D45512-8241-4A4B-AFBF-3B129FDF583B}" type="datetime1">
              <a:rPr lang="it-IT" smtClean="0"/>
              <a:t>25/01/19</a:t>
            </a:fld>
            <a:endParaRPr lang="en-US"/>
          </a:p>
        </p:txBody>
      </p:sp>
      <p:sp>
        <p:nvSpPr>
          <p:cNvPr id="5" name="Footer Placeholder 4"/>
          <p:cNvSpPr>
            <a:spLocks noGrp="1"/>
          </p:cNvSpPr>
          <p:nvPr>
            <p:ph type="ftr" sz="quarter" idx="11"/>
          </p:nvPr>
        </p:nvSpPr>
        <p:spPr/>
        <p:txBody>
          <a:bodyPr/>
          <a:lstStyle/>
          <a:p>
            <a:r>
              <a:rPr lang="en-US" smtClean="0"/>
              <a:t>Prof. Tommaso Febbrajo</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titolo con immagin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it-IT" smtClean="0"/>
              <a:t>Fare clic per modificare stile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a:xfrm>
            <a:off x="569259" y="6122894"/>
            <a:ext cx="2133600" cy="259317"/>
          </a:xfrm>
        </p:spPr>
        <p:txBody>
          <a:bodyPr/>
          <a:lstStyle/>
          <a:p>
            <a:fld id="{53ABADE9-72C1-4143-8DF7-16D4CFE409D3}" type="datetime1">
              <a:rPr lang="it-IT" smtClean="0"/>
              <a:t>25/01/19</a:t>
            </a:fld>
            <a:endParaRPr lang="en-US"/>
          </a:p>
        </p:txBody>
      </p:sp>
      <p:sp>
        <p:nvSpPr>
          <p:cNvPr id="5" name="Footer Placeholder 4"/>
          <p:cNvSpPr>
            <a:spLocks noGrp="1"/>
          </p:cNvSpPr>
          <p:nvPr>
            <p:ph type="ftr" sz="quarter" idx="11"/>
          </p:nvPr>
        </p:nvSpPr>
        <p:spPr>
          <a:xfrm>
            <a:off x="5638800" y="6124401"/>
            <a:ext cx="2895600" cy="257810"/>
          </a:xfrm>
        </p:spPr>
        <p:txBody>
          <a:bodyPr/>
          <a:lstStyle/>
          <a:p>
            <a:r>
              <a:rPr lang="en-US" smtClean="0"/>
              <a:t>Prof. Tommaso Febbrajo</a:t>
            </a:r>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it-IT" smtClean="0"/>
              <a:t>Trascinare l'immagine su un segnaposto o fare clic sull'icona per aggiungerla</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9" name="Group 8"/>
          <p:cNvGrpSpPr/>
          <p:nvPr/>
        </p:nvGrpSpPr>
        <p:grpSpPr>
          <a:xfrm>
            <a:off x="182880" y="176918"/>
            <a:ext cx="8778240" cy="6510602"/>
            <a:chOff x="182880" y="176918"/>
            <a:chExt cx="8778240" cy="6510602"/>
          </a:xfrm>
        </p:grpSpPr>
        <p:sp>
          <p:nvSpPr>
            <p:cNvPr id="12" name="Rectangle 11"/>
            <p:cNvSpPr/>
            <p:nvPr/>
          </p:nvSpPr>
          <p:spPr>
            <a:xfrm>
              <a:off x="182880" y="176918"/>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599"/>
            <a:ext cx="7345362" cy="2232229"/>
          </a:xfrm>
        </p:spPr>
        <p:txBody>
          <a:bodyPr anchor="b" anchorCtr="0">
            <a:noAutofit/>
          </a:bodyPr>
          <a:lstStyle>
            <a:lvl1pPr algn="ctr">
              <a:defRPr sz="5400" b="0" i="0" cap="none" baseline="0">
                <a:solidFill>
                  <a:schemeClr val="tx1">
                    <a:lumMod val="75000"/>
                    <a:lumOff val="25000"/>
                  </a:schemeClr>
                </a:solidFill>
              </a:defRPr>
            </a:lvl1pPr>
          </a:lstStyle>
          <a:p>
            <a:r>
              <a:rPr lang="it-IT" dirty="0" smtClean="0"/>
              <a:t>Fare clic per modificare stile</a:t>
            </a:r>
            <a:endParaRPr dirty="0"/>
          </a:p>
        </p:txBody>
      </p:sp>
      <p:sp>
        <p:nvSpPr>
          <p:cNvPr id="3" name="Text Placeholder 2"/>
          <p:cNvSpPr>
            <a:spLocks noGrp="1"/>
          </p:cNvSpPr>
          <p:nvPr>
            <p:ph type="body" idx="1"/>
          </p:nvPr>
        </p:nvSpPr>
        <p:spPr>
          <a:xfrm>
            <a:off x="900113" y="3741117"/>
            <a:ext cx="7345362" cy="893636"/>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dirty="0" smtClean="0"/>
              <a:t>Fare clic per modificare gli stili del testo dello schema</a:t>
            </a:r>
          </a:p>
        </p:txBody>
      </p:sp>
      <p:sp>
        <p:nvSpPr>
          <p:cNvPr id="4" name="Date Placeholder 3"/>
          <p:cNvSpPr>
            <a:spLocks noGrp="1"/>
          </p:cNvSpPr>
          <p:nvPr>
            <p:ph type="dt" sz="half" idx="10"/>
          </p:nvPr>
        </p:nvSpPr>
        <p:spPr/>
        <p:txBody>
          <a:bodyPr/>
          <a:lstStyle/>
          <a:p>
            <a:fld id="{3FA4B37E-0D3B-E048-984F-30E62EED57D8}" type="datetime1">
              <a:rPr lang="it-IT" smtClean="0"/>
              <a:t>25/01/19</a:t>
            </a:fld>
            <a:endParaRPr lang="en-US"/>
          </a:p>
        </p:txBody>
      </p:sp>
      <p:sp>
        <p:nvSpPr>
          <p:cNvPr id="5" name="Footer Placeholder 4"/>
          <p:cNvSpPr>
            <a:spLocks noGrp="1"/>
          </p:cNvSpPr>
          <p:nvPr>
            <p:ph type="ftr" sz="quarter" idx="11"/>
          </p:nvPr>
        </p:nvSpPr>
        <p:spPr/>
        <p:txBody>
          <a:bodyPr/>
          <a:lstStyle/>
          <a:p>
            <a:r>
              <a:rPr lang="en-US" smtClean="0"/>
              <a:t>Prof. Tommaso Febbrajo</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5" name="Date Placeholder 4"/>
          <p:cNvSpPr>
            <a:spLocks noGrp="1"/>
          </p:cNvSpPr>
          <p:nvPr>
            <p:ph type="dt" sz="half" idx="10"/>
          </p:nvPr>
        </p:nvSpPr>
        <p:spPr/>
        <p:txBody>
          <a:bodyPr/>
          <a:lstStyle/>
          <a:p>
            <a:fld id="{39C999A7-C69E-2849-8A84-429300A69124}" type="datetime1">
              <a:rPr lang="it-IT" smtClean="0"/>
              <a:t>25/01/19</a:t>
            </a:fld>
            <a:endParaRPr lang="en-US"/>
          </a:p>
        </p:txBody>
      </p:sp>
      <p:sp>
        <p:nvSpPr>
          <p:cNvPr id="6" name="Footer Placeholder 5"/>
          <p:cNvSpPr>
            <a:spLocks noGrp="1"/>
          </p:cNvSpPr>
          <p:nvPr>
            <p:ph type="ftr" sz="quarter" idx="11"/>
          </p:nvPr>
        </p:nvSpPr>
        <p:spPr/>
        <p:txBody>
          <a:bodyPr/>
          <a:lstStyle/>
          <a:p>
            <a:r>
              <a:rPr lang="en-US" smtClean="0"/>
              <a:t>Prof. Tommaso Febbrajo</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it-IT" smtClean="0"/>
              <a:t>Fare clic per modificare stile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7" name="Date Placeholder 6"/>
          <p:cNvSpPr>
            <a:spLocks noGrp="1"/>
          </p:cNvSpPr>
          <p:nvPr>
            <p:ph type="dt" sz="half" idx="10"/>
          </p:nvPr>
        </p:nvSpPr>
        <p:spPr/>
        <p:txBody>
          <a:bodyPr/>
          <a:lstStyle/>
          <a:p>
            <a:fld id="{4011D163-EE2F-C244-A588-8D729CBE3483}" type="datetime1">
              <a:rPr lang="it-IT" smtClean="0"/>
              <a:t>25/01/19</a:t>
            </a:fld>
            <a:endParaRPr lang="en-US"/>
          </a:p>
        </p:txBody>
      </p:sp>
      <p:sp>
        <p:nvSpPr>
          <p:cNvPr id="8" name="Footer Placeholder 7"/>
          <p:cNvSpPr>
            <a:spLocks noGrp="1"/>
          </p:cNvSpPr>
          <p:nvPr>
            <p:ph type="ftr" sz="quarter" idx="11"/>
          </p:nvPr>
        </p:nvSpPr>
        <p:spPr/>
        <p:txBody>
          <a:bodyPr/>
          <a:lstStyle/>
          <a:p>
            <a:r>
              <a:rPr lang="en-US" smtClean="0"/>
              <a:t>Prof. Tommaso Febbrajo</a:t>
            </a:r>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it-IT" smtClean="0"/>
              <a:t>Fare clic per modificare stile</a:t>
            </a:r>
            <a:endParaRPr/>
          </a:p>
        </p:txBody>
      </p:sp>
      <p:sp>
        <p:nvSpPr>
          <p:cNvPr id="3" name="Date Placeholder 2"/>
          <p:cNvSpPr>
            <a:spLocks noGrp="1"/>
          </p:cNvSpPr>
          <p:nvPr>
            <p:ph type="dt" sz="half" idx="10"/>
          </p:nvPr>
        </p:nvSpPr>
        <p:spPr/>
        <p:txBody>
          <a:bodyPr/>
          <a:lstStyle/>
          <a:p>
            <a:fld id="{67F2EB3C-68E9-0343-BE59-BF00E8D6E56A}" type="datetime1">
              <a:rPr lang="it-IT" smtClean="0"/>
              <a:t>25/01/19</a:t>
            </a:fld>
            <a:endParaRPr lang="en-US"/>
          </a:p>
        </p:txBody>
      </p:sp>
      <p:sp>
        <p:nvSpPr>
          <p:cNvPr id="4" name="Footer Placeholder 3"/>
          <p:cNvSpPr>
            <a:spLocks noGrp="1"/>
          </p:cNvSpPr>
          <p:nvPr>
            <p:ph type="ftr" sz="quarter" idx="11"/>
          </p:nvPr>
        </p:nvSpPr>
        <p:spPr/>
        <p:txBody>
          <a:bodyPr/>
          <a:lstStyle/>
          <a:p>
            <a:r>
              <a:rPr lang="en-US" smtClean="0"/>
              <a:t>Prof. Tommaso Febbrajo</a:t>
            </a:r>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333C46D8-6368-9449-829A-EDE3CD895B2A}" type="datetime1">
              <a:rPr lang="it-IT" smtClean="0"/>
              <a:t>25/01/19</a:t>
            </a:fld>
            <a:endParaRPr lang="en-US"/>
          </a:p>
        </p:txBody>
      </p:sp>
      <p:sp>
        <p:nvSpPr>
          <p:cNvPr id="3" name="Footer Placeholder 2"/>
          <p:cNvSpPr>
            <a:spLocks noGrp="1"/>
          </p:cNvSpPr>
          <p:nvPr>
            <p:ph type="ftr" sz="quarter" idx="11"/>
          </p:nvPr>
        </p:nvSpPr>
        <p:spPr/>
        <p:txBody>
          <a:bodyPr/>
          <a:lstStyle/>
          <a:p>
            <a:r>
              <a:rPr lang="en-US" smtClean="0"/>
              <a:t>Prof. Tommaso Febbrajo</a:t>
            </a:r>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it-IT" smtClean="0"/>
              <a:t>Fare clic per modificare stile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it-IT" smtClean="0"/>
              <a:t>Fare clic per modificare gli stili del testo dello schema</a:t>
            </a:r>
          </a:p>
        </p:txBody>
      </p:sp>
      <p:sp>
        <p:nvSpPr>
          <p:cNvPr id="5" name="Date Placeholder 4"/>
          <p:cNvSpPr>
            <a:spLocks noGrp="1"/>
          </p:cNvSpPr>
          <p:nvPr>
            <p:ph type="dt" sz="half" idx="10"/>
          </p:nvPr>
        </p:nvSpPr>
        <p:spPr/>
        <p:txBody>
          <a:bodyPr/>
          <a:lstStyle/>
          <a:p>
            <a:fld id="{29D86B3D-9266-0B49-9054-1696C523854F}" type="datetime1">
              <a:rPr lang="it-IT" smtClean="0"/>
              <a:t>25/01/19</a:t>
            </a:fld>
            <a:endParaRPr lang="en-US"/>
          </a:p>
        </p:txBody>
      </p:sp>
      <p:sp>
        <p:nvSpPr>
          <p:cNvPr id="6" name="Footer Placeholder 5"/>
          <p:cNvSpPr>
            <a:spLocks noGrp="1"/>
          </p:cNvSpPr>
          <p:nvPr>
            <p:ph type="ftr" sz="quarter" idx="11"/>
          </p:nvPr>
        </p:nvSpPr>
        <p:spPr/>
        <p:txBody>
          <a:bodyPr/>
          <a:lstStyle/>
          <a:p>
            <a:r>
              <a:rPr lang="en-US" smtClean="0"/>
              <a:t>Prof. Tommaso Febbrajo</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it-IT" smtClean="0"/>
              <a:t>Fare clic per modificare stile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85C0D6D6-2E5C-934A-AB35-17760245741A}" type="datetime1">
              <a:rPr lang="it-IT" smtClean="0"/>
              <a:t>25/01/19</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r>
              <a:rPr lang="en-US" smtClean="0"/>
              <a:t>Prof. Tommaso Febbrajo</a:t>
            </a:r>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CFE4BAC9-6D41-4691-9299-18EF07EF0177}"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sldNum="0" hdr="0" dt="0"/>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7.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7.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t>INTERNATIONAL CONTRACT LAW</a:t>
            </a:r>
          </a:p>
        </p:txBody>
      </p:sp>
      <p:sp>
        <p:nvSpPr>
          <p:cNvPr id="3" name="Sottotitolo 2"/>
          <p:cNvSpPr>
            <a:spLocks noGrp="1"/>
          </p:cNvSpPr>
          <p:nvPr>
            <p:ph type="subTitle" idx="1"/>
          </p:nvPr>
        </p:nvSpPr>
        <p:spPr/>
        <p:txBody>
          <a:bodyPr/>
          <a:lstStyle/>
          <a:p>
            <a:r>
              <a:rPr lang="it-IT" dirty="0" smtClean="0"/>
              <a:t>Prof. Tommaso Febbrajo</a:t>
            </a:r>
          </a:p>
          <a:p>
            <a:r>
              <a:rPr lang="it-IT" dirty="0" err="1" smtClean="0"/>
              <a:t>t.febbrajo@unimc.it</a:t>
            </a: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pic>
        <p:nvPicPr>
          <p:cNvPr id="9" name="Segnaposto immagine 8" descr="images.jpg"/>
          <p:cNvPicPr>
            <a:picLocks noGrp="1" noChangeAspect="1"/>
          </p:cNvPicPr>
          <p:nvPr>
            <p:ph type="pic" sz="quarter" idx="12"/>
          </p:nvPr>
        </p:nvPicPr>
        <p:blipFill>
          <a:blip r:embed="rId2">
            <a:extLst>
              <a:ext uri="{28A0092B-C50C-407E-A947-70E740481C1C}">
                <a14:useLocalDpi xmlns:a14="http://schemas.microsoft.com/office/drawing/2010/main" val="0"/>
              </a:ext>
            </a:extLst>
          </a:blip>
          <a:srcRect l="-53879" r="-53879"/>
          <a:stretch>
            <a:fillRect/>
          </a:stretch>
        </p:blipFill>
        <p:spPr/>
      </p:pic>
    </p:spTree>
    <p:extLst>
      <p:ext uri="{BB962C8B-B14F-4D97-AF65-F5344CB8AC3E}">
        <p14:creationId xmlns:p14="http://schemas.microsoft.com/office/powerpoint/2010/main" val="305712433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82C67EA-6E73-8C49-A7FD-B96817BCD61A}"/>
              </a:ext>
            </a:extLst>
          </p:cNvPr>
          <p:cNvSpPr>
            <a:spLocks noGrp="1"/>
          </p:cNvSpPr>
          <p:nvPr>
            <p:ph type="title"/>
          </p:nvPr>
        </p:nvSpPr>
        <p:spPr>
          <a:solidFill>
            <a:srgbClr val="CCFFCC"/>
          </a:solidFill>
          <a:ln>
            <a:solidFill>
              <a:srgbClr val="83992A"/>
            </a:solidFill>
          </a:ln>
        </p:spPr>
        <p:txBody>
          <a:bodyPr>
            <a:normAutofit fontScale="90000"/>
          </a:bodyPr>
          <a:lstStyle/>
          <a:p>
            <a:r>
              <a:rPr lang="en-GB" dirty="0"/>
              <a:t>Civil law vs Criminal law.</a:t>
            </a:r>
            <a:br>
              <a:rPr lang="en-GB" dirty="0"/>
            </a:br>
            <a:r>
              <a:rPr lang="en-GB" dirty="0"/>
              <a:t>Definition</a:t>
            </a:r>
            <a:endParaRPr lang="it-IT" dirty="0"/>
          </a:p>
        </p:txBody>
      </p:sp>
      <p:sp>
        <p:nvSpPr>
          <p:cNvPr id="3" name="Segnaposto contenuto 2">
            <a:extLst>
              <a:ext uri="{FF2B5EF4-FFF2-40B4-BE49-F238E27FC236}">
                <a16:creationId xmlns="" xmlns:a16="http://schemas.microsoft.com/office/drawing/2014/main" id="{901A6F4A-978A-B04D-B608-6EC8234E9193}"/>
              </a:ext>
            </a:extLst>
          </p:cNvPr>
          <p:cNvSpPr>
            <a:spLocks noGrp="1"/>
          </p:cNvSpPr>
          <p:nvPr>
            <p:ph sz="half" idx="1"/>
          </p:nvPr>
        </p:nvSpPr>
        <p:spPr/>
        <p:txBody>
          <a:bodyPr/>
          <a:lstStyle/>
          <a:p>
            <a:pPr algn="just"/>
            <a:r>
              <a:rPr lang="it-IT" b="0" i="0" dirty="0" err="1" smtClean="0">
                <a:solidFill>
                  <a:srgbClr val="000000"/>
                </a:solidFill>
                <a:effectLst/>
                <a:latin typeface="Arial" panose="020B0604020202020204" pitchFamily="34" charset="0"/>
              </a:rPr>
              <a:t>Civil</a:t>
            </a:r>
            <a:r>
              <a:rPr lang="it-IT" b="0" i="0" dirty="0" smtClean="0">
                <a:solidFill>
                  <a:srgbClr val="000000"/>
                </a:solidFill>
                <a:effectLst/>
                <a:latin typeface="Arial" panose="020B0604020202020204" pitchFamily="34" charset="0"/>
              </a:rPr>
              <a:t> law </a:t>
            </a:r>
            <a:r>
              <a:rPr lang="it-IT" b="0" i="0" dirty="0" err="1" smtClean="0">
                <a:solidFill>
                  <a:srgbClr val="000000"/>
                </a:solidFill>
                <a:effectLst/>
                <a:latin typeface="Arial" panose="020B0604020202020204" pitchFamily="34" charset="0"/>
              </a:rPr>
              <a:t>deals</a:t>
            </a:r>
            <a:r>
              <a:rPr lang="it-IT" b="0" i="0" dirty="0" smtClean="0">
                <a:solidFill>
                  <a:srgbClr val="000000"/>
                </a:solidFill>
                <a:effectLst/>
                <a:latin typeface="Arial" panose="020B0604020202020204" pitchFamily="34" charset="0"/>
              </a:rPr>
              <a:t> </a:t>
            </a:r>
            <a:r>
              <a:rPr lang="it-IT" b="0" i="0" dirty="0">
                <a:solidFill>
                  <a:srgbClr val="000000"/>
                </a:solidFill>
                <a:effectLst/>
                <a:latin typeface="Arial" panose="020B0604020202020204" pitchFamily="34" charset="0"/>
              </a:rPr>
              <a:t>with the </a:t>
            </a:r>
            <a:r>
              <a:rPr lang="it-IT" b="0" i="0" dirty="0" err="1">
                <a:solidFill>
                  <a:srgbClr val="000000"/>
                </a:solidFill>
                <a:effectLst/>
                <a:latin typeface="Arial" panose="020B0604020202020204" pitchFamily="34" charset="0"/>
              </a:rPr>
              <a:t>disputes</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between</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individuals</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organizations</a:t>
            </a:r>
            <a:r>
              <a:rPr lang="it-IT" b="0" i="0" dirty="0">
                <a:solidFill>
                  <a:srgbClr val="000000"/>
                </a:solidFill>
                <a:effectLst/>
                <a:latin typeface="Arial" panose="020B0604020202020204" pitchFamily="34" charset="0"/>
              </a:rPr>
              <a:t>, or </a:t>
            </a:r>
            <a:r>
              <a:rPr lang="it-IT" b="0" i="0" dirty="0" err="1">
                <a:solidFill>
                  <a:srgbClr val="000000"/>
                </a:solidFill>
                <a:effectLst/>
                <a:latin typeface="Arial" panose="020B0604020202020204" pitchFamily="34" charset="0"/>
              </a:rPr>
              <a:t>between</a:t>
            </a:r>
            <a:r>
              <a:rPr lang="it-IT" b="0" i="0" dirty="0">
                <a:solidFill>
                  <a:srgbClr val="000000"/>
                </a:solidFill>
                <a:effectLst/>
                <a:latin typeface="Arial" panose="020B0604020202020204" pitchFamily="34" charset="0"/>
              </a:rPr>
              <a:t> the two, in </a:t>
            </a:r>
            <a:r>
              <a:rPr lang="it-IT" b="0" i="0" dirty="0" err="1">
                <a:solidFill>
                  <a:srgbClr val="000000"/>
                </a:solidFill>
                <a:effectLst/>
                <a:latin typeface="Arial" panose="020B0604020202020204" pitchFamily="34" charset="0"/>
              </a:rPr>
              <a:t>which</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compensation</a:t>
            </a:r>
            <a:r>
              <a:rPr lang="it-IT" b="0" i="0" dirty="0">
                <a:solidFill>
                  <a:srgbClr val="000000"/>
                </a:solidFill>
                <a:effectLst/>
                <a:latin typeface="Arial" panose="020B0604020202020204" pitchFamily="34" charset="0"/>
              </a:rPr>
              <a:t> is </a:t>
            </a:r>
            <a:r>
              <a:rPr lang="it-IT" b="0" i="0" dirty="0" err="1">
                <a:solidFill>
                  <a:srgbClr val="000000"/>
                </a:solidFill>
                <a:effectLst/>
                <a:latin typeface="Arial" panose="020B0604020202020204" pitchFamily="34" charset="0"/>
              </a:rPr>
              <a:t>awarded</a:t>
            </a:r>
            <a:r>
              <a:rPr lang="it-IT" b="0" i="0" dirty="0">
                <a:solidFill>
                  <a:srgbClr val="000000"/>
                </a:solidFill>
                <a:effectLst/>
                <a:latin typeface="Arial" panose="020B0604020202020204" pitchFamily="34" charset="0"/>
              </a:rPr>
              <a:t> to the </a:t>
            </a:r>
            <a:r>
              <a:rPr lang="it-IT" b="0" i="0" dirty="0" err="1">
                <a:solidFill>
                  <a:srgbClr val="000000"/>
                </a:solidFill>
                <a:effectLst/>
                <a:latin typeface="Arial" panose="020B0604020202020204" pitchFamily="34" charset="0"/>
              </a:rPr>
              <a:t>victim</a:t>
            </a:r>
            <a:endParaRPr lang="it-IT" dirty="0"/>
          </a:p>
        </p:txBody>
      </p:sp>
      <p:sp>
        <p:nvSpPr>
          <p:cNvPr id="4" name="Segnaposto contenuto 3">
            <a:extLst>
              <a:ext uri="{FF2B5EF4-FFF2-40B4-BE49-F238E27FC236}">
                <a16:creationId xmlns="" xmlns:a16="http://schemas.microsoft.com/office/drawing/2014/main" id="{6D834188-C88B-044B-A5C2-B52E2C82CFE7}"/>
              </a:ext>
            </a:extLst>
          </p:cNvPr>
          <p:cNvSpPr>
            <a:spLocks noGrp="1"/>
          </p:cNvSpPr>
          <p:nvPr>
            <p:ph sz="half" idx="2"/>
          </p:nvPr>
        </p:nvSpPr>
        <p:spPr/>
        <p:txBody>
          <a:bodyPr/>
          <a:lstStyle/>
          <a:p>
            <a:pPr algn="just"/>
            <a:r>
              <a:rPr lang="it-IT" b="0" i="0">
                <a:solidFill>
                  <a:srgbClr val="000000"/>
                </a:solidFill>
                <a:effectLst/>
                <a:latin typeface="Arial" panose="020B0604020202020204" pitchFamily="34" charset="0"/>
              </a:rPr>
              <a:t>Criminal law is the body of law that deals with crime and the legal punishment of criminal offenses.</a:t>
            </a:r>
            <a:endParaRPr lang="it-IT"/>
          </a:p>
        </p:txBody>
      </p:sp>
    </p:spTree>
    <p:extLst>
      <p:ext uri="{BB962C8B-B14F-4D97-AF65-F5344CB8AC3E}">
        <p14:creationId xmlns:p14="http://schemas.microsoft.com/office/powerpoint/2010/main" val="53566369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82C67EA-6E73-8C49-A7FD-B96817BCD61A}"/>
              </a:ext>
            </a:extLst>
          </p:cNvPr>
          <p:cNvSpPr>
            <a:spLocks noGrp="1"/>
          </p:cNvSpPr>
          <p:nvPr>
            <p:ph type="title"/>
          </p:nvPr>
        </p:nvSpPr>
        <p:spPr>
          <a:solidFill>
            <a:srgbClr val="CCFFCC"/>
          </a:solidFill>
        </p:spPr>
        <p:txBody>
          <a:bodyPr>
            <a:normAutofit fontScale="90000"/>
          </a:bodyPr>
          <a:lstStyle/>
          <a:p>
            <a:r>
              <a:rPr lang="en-GB" dirty="0"/>
              <a:t>Civil law vs Criminal law.</a:t>
            </a:r>
            <a:br>
              <a:rPr lang="en-GB" dirty="0"/>
            </a:br>
            <a:r>
              <a:rPr lang="en-GB" dirty="0"/>
              <a:t>Purpose.</a:t>
            </a:r>
            <a:endParaRPr lang="it-IT" dirty="0"/>
          </a:p>
        </p:txBody>
      </p:sp>
      <p:sp>
        <p:nvSpPr>
          <p:cNvPr id="3" name="Segnaposto contenuto 2">
            <a:extLst>
              <a:ext uri="{FF2B5EF4-FFF2-40B4-BE49-F238E27FC236}">
                <a16:creationId xmlns="" xmlns:a16="http://schemas.microsoft.com/office/drawing/2014/main" id="{901A6F4A-978A-B04D-B608-6EC8234E9193}"/>
              </a:ext>
            </a:extLst>
          </p:cNvPr>
          <p:cNvSpPr>
            <a:spLocks noGrp="1"/>
          </p:cNvSpPr>
          <p:nvPr>
            <p:ph sz="half" idx="1"/>
          </p:nvPr>
        </p:nvSpPr>
        <p:spPr/>
        <p:txBody>
          <a:bodyPr>
            <a:normAutofit fontScale="92500" lnSpcReduction="20000"/>
          </a:bodyPr>
          <a:lstStyle/>
          <a:p>
            <a:pPr marL="0" indent="0" algn="just">
              <a:buNone/>
            </a:pPr>
            <a:r>
              <a:rPr lang="it-IT" b="0" i="0" dirty="0" smtClean="0">
                <a:solidFill>
                  <a:srgbClr val="000000"/>
                </a:solidFill>
                <a:effectLst/>
                <a:latin typeface="Arial" panose="020B0604020202020204" pitchFamily="34" charset="0"/>
              </a:rPr>
              <a:t>CIVIL LAW</a:t>
            </a:r>
          </a:p>
          <a:p>
            <a:pPr algn="just"/>
            <a:r>
              <a:rPr lang="it-IT" b="0" i="0" dirty="0" smtClean="0">
                <a:solidFill>
                  <a:srgbClr val="000000"/>
                </a:solidFill>
                <a:effectLst/>
                <a:latin typeface="Arial" panose="020B0604020202020204" pitchFamily="34" charset="0"/>
              </a:rPr>
              <a:t>To </a:t>
            </a:r>
            <a:r>
              <a:rPr lang="it-IT" b="0" i="0" dirty="0">
                <a:solidFill>
                  <a:srgbClr val="000000"/>
                </a:solidFill>
                <a:effectLst/>
                <a:latin typeface="Arial" panose="020B0604020202020204" pitchFamily="34" charset="0"/>
              </a:rPr>
              <a:t>deal with the </a:t>
            </a:r>
            <a:r>
              <a:rPr lang="it-IT" b="0" i="0" dirty="0" err="1">
                <a:solidFill>
                  <a:srgbClr val="000000"/>
                </a:solidFill>
                <a:effectLst/>
                <a:latin typeface="Arial" panose="020B0604020202020204" pitchFamily="34" charset="0"/>
              </a:rPr>
              <a:t>disputes</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between</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individuals</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organizations</a:t>
            </a:r>
            <a:r>
              <a:rPr lang="it-IT" b="0" i="0" dirty="0">
                <a:solidFill>
                  <a:srgbClr val="000000"/>
                </a:solidFill>
                <a:effectLst/>
                <a:latin typeface="Arial" panose="020B0604020202020204" pitchFamily="34" charset="0"/>
              </a:rPr>
              <a:t>, or </a:t>
            </a:r>
            <a:r>
              <a:rPr lang="it-IT" b="0" i="0" dirty="0" err="1">
                <a:solidFill>
                  <a:srgbClr val="000000"/>
                </a:solidFill>
                <a:effectLst/>
                <a:latin typeface="Arial" panose="020B0604020202020204" pitchFamily="34" charset="0"/>
              </a:rPr>
              <a:t>between</a:t>
            </a:r>
            <a:r>
              <a:rPr lang="it-IT" b="0" i="0" dirty="0">
                <a:solidFill>
                  <a:srgbClr val="000000"/>
                </a:solidFill>
                <a:effectLst/>
                <a:latin typeface="Arial" panose="020B0604020202020204" pitchFamily="34" charset="0"/>
              </a:rPr>
              <a:t> the two, in </a:t>
            </a:r>
            <a:r>
              <a:rPr lang="it-IT" b="0" i="0" dirty="0" err="1">
                <a:solidFill>
                  <a:srgbClr val="000000"/>
                </a:solidFill>
                <a:effectLst/>
                <a:latin typeface="Arial" panose="020B0604020202020204" pitchFamily="34" charset="0"/>
              </a:rPr>
              <a:t>which</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compensation</a:t>
            </a:r>
            <a:r>
              <a:rPr lang="it-IT" b="0" i="0" dirty="0">
                <a:solidFill>
                  <a:srgbClr val="000000"/>
                </a:solidFill>
                <a:effectLst/>
                <a:latin typeface="Arial" panose="020B0604020202020204" pitchFamily="34" charset="0"/>
              </a:rPr>
              <a:t> is </a:t>
            </a:r>
            <a:r>
              <a:rPr lang="it-IT" b="0" i="0" dirty="0" err="1">
                <a:solidFill>
                  <a:srgbClr val="000000"/>
                </a:solidFill>
                <a:effectLst/>
                <a:latin typeface="Arial" panose="020B0604020202020204" pitchFamily="34" charset="0"/>
              </a:rPr>
              <a:t>awarded</a:t>
            </a:r>
            <a:r>
              <a:rPr lang="it-IT" b="0" i="0" dirty="0">
                <a:solidFill>
                  <a:srgbClr val="000000"/>
                </a:solidFill>
                <a:effectLst/>
                <a:latin typeface="Arial" panose="020B0604020202020204" pitchFamily="34" charset="0"/>
              </a:rPr>
              <a:t> to the </a:t>
            </a:r>
            <a:r>
              <a:rPr lang="it-IT" b="0" i="0" dirty="0" err="1">
                <a:solidFill>
                  <a:srgbClr val="000000"/>
                </a:solidFill>
                <a:effectLst/>
                <a:latin typeface="Arial" panose="020B0604020202020204" pitchFamily="34" charset="0"/>
              </a:rPr>
              <a:t>victi</a:t>
            </a:r>
            <a:r>
              <a:rPr lang="en-GB" b="0" i="0" dirty="0">
                <a:solidFill>
                  <a:srgbClr val="000000"/>
                </a:solidFill>
                <a:effectLst/>
                <a:latin typeface="Arial" panose="020B0604020202020204" pitchFamily="34" charset="0"/>
              </a:rPr>
              <a:t>m</a:t>
            </a:r>
            <a:r>
              <a:rPr lang="it-IT" b="0" i="0" dirty="0">
                <a:solidFill>
                  <a:srgbClr val="000000"/>
                </a:solidFill>
                <a:effectLst/>
                <a:latin typeface="Arial" panose="020B0604020202020204" pitchFamily="34" charset="0"/>
              </a:rPr>
              <a:t>. </a:t>
            </a:r>
            <a:endParaRPr lang="en-GB" b="0" i="0" dirty="0">
              <a:solidFill>
                <a:srgbClr val="000000"/>
              </a:solidFill>
              <a:effectLst/>
              <a:latin typeface="Arial" panose="020B0604020202020204" pitchFamily="34" charset="0"/>
            </a:endParaRPr>
          </a:p>
          <a:p>
            <a:pPr algn="just"/>
            <a:r>
              <a:rPr lang="it-IT" b="0" i="0" dirty="0" err="1" smtClean="0">
                <a:solidFill>
                  <a:srgbClr val="000000"/>
                </a:solidFill>
                <a:effectLst/>
                <a:latin typeface="Arial" panose="020B0604020202020204" pitchFamily="34" charset="0"/>
              </a:rPr>
              <a:t>Juries</a:t>
            </a:r>
            <a:r>
              <a:rPr lang="it-IT" dirty="0">
                <a:solidFill>
                  <a:srgbClr val="000000"/>
                </a:solidFill>
                <a:latin typeface="Arial" panose="020B0604020202020204" pitchFamily="34" charset="0"/>
              </a:rPr>
              <a:t> </a:t>
            </a:r>
            <a:r>
              <a:rPr lang="it-IT" b="0" i="0" dirty="0" err="1" smtClean="0">
                <a:solidFill>
                  <a:srgbClr val="000000"/>
                </a:solidFill>
                <a:effectLst/>
                <a:latin typeface="Arial" panose="020B0604020202020204" pitchFamily="34" charset="0"/>
              </a:rPr>
              <a:t>virtually</a:t>
            </a:r>
            <a:r>
              <a:rPr lang="it-IT" b="0" i="0" dirty="0" smtClean="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never</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involved</a:t>
            </a:r>
            <a:r>
              <a:rPr lang="it-IT" b="0" i="0" dirty="0">
                <a:solidFill>
                  <a:srgbClr val="000000"/>
                </a:solidFill>
                <a:effectLst/>
                <a:latin typeface="Arial" panose="020B0604020202020204" pitchFamily="34" charset="0"/>
              </a:rPr>
              <a:t> in civil </a:t>
            </a:r>
            <a:r>
              <a:rPr lang="it-IT" b="0" i="0" dirty="0" err="1">
                <a:solidFill>
                  <a:srgbClr val="000000"/>
                </a:solidFill>
                <a:effectLst/>
                <a:latin typeface="Arial" panose="020B0604020202020204" pitchFamily="34" charset="0"/>
              </a:rPr>
              <a:t>actions</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Judges</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ensure</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law</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prevails</a:t>
            </a:r>
            <a:r>
              <a:rPr lang="it-IT" b="0" i="0" dirty="0">
                <a:solidFill>
                  <a:srgbClr val="000000"/>
                </a:solidFill>
                <a:effectLst/>
                <a:latin typeface="Arial" panose="020B0604020202020204" pitchFamily="34" charset="0"/>
              </a:rPr>
              <a:t> over pass</a:t>
            </a:r>
            <a:r>
              <a:rPr lang="en-GB" dirty="0">
                <a:solidFill>
                  <a:srgbClr val="000000"/>
                </a:solidFill>
                <a:latin typeface="Arial" panose="020B0604020202020204" pitchFamily="34" charset="0"/>
              </a:rPr>
              <a:t>ion.</a:t>
            </a:r>
          </a:p>
          <a:p>
            <a:pPr algn="just"/>
            <a:r>
              <a:rPr lang="en-GB" b="0" i="0" dirty="0">
                <a:solidFill>
                  <a:srgbClr val="000000"/>
                </a:solidFill>
                <a:effectLst/>
                <a:latin typeface="Arial" panose="020B0604020202020204" pitchFamily="34" charset="0"/>
              </a:rPr>
              <a:t>Case filed by private party</a:t>
            </a:r>
          </a:p>
        </p:txBody>
      </p:sp>
      <p:sp>
        <p:nvSpPr>
          <p:cNvPr id="4" name="Segnaposto contenuto 3">
            <a:extLst>
              <a:ext uri="{FF2B5EF4-FFF2-40B4-BE49-F238E27FC236}">
                <a16:creationId xmlns="" xmlns:a16="http://schemas.microsoft.com/office/drawing/2014/main" id="{6D834188-C88B-044B-A5C2-B52E2C82CFE7}"/>
              </a:ext>
            </a:extLst>
          </p:cNvPr>
          <p:cNvSpPr>
            <a:spLocks noGrp="1"/>
          </p:cNvSpPr>
          <p:nvPr>
            <p:ph sz="half" idx="2"/>
          </p:nvPr>
        </p:nvSpPr>
        <p:spPr/>
        <p:txBody>
          <a:bodyPr>
            <a:normAutofit fontScale="92500" lnSpcReduction="20000"/>
          </a:bodyPr>
          <a:lstStyle/>
          <a:p>
            <a:pPr marL="0" indent="0" algn="just">
              <a:buNone/>
            </a:pPr>
            <a:r>
              <a:rPr lang="it-IT" b="0" i="0" dirty="0" smtClean="0">
                <a:solidFill>
                  <a:srgbClr val="000000"/>
                </a:solidFill>
                <a:effectLst/>
                <a:latin typeface="Arial" panose="020B0604020202020204" pitchFamily="34" charset="0"/>
              </a:rPr>
              <a:t>CRIMINAL LAW</a:t>
            </a:r>
          </a:p>
          <a:p>
            <a:pPr algn="just"/>
            <a:r>
              <a:rPr lang="it-IT" b="0" i="0" dirty="0" smtClean="0">
                <a:solidFill>
                  <a:srgbClr val="000000"/>
                </a:solidFill>
                <a:effectLst/>
                <a:latin typeface="Arial" panose="020B0604020202020204" pitchFamily="34" charset="0"/>
              </a:rPr>
              <a:t>To </a:t>
            </a:r>
            <a:r>
              <a:rPr lang="it-IT" b="0" i="0" dirty="0" err="1">
                <a:solidFill>
                  <a:srgbClr val="000000"/>
                </a:solidFill>
                <a:effectLst/>
                <a:latin typeface="Arial" panose="020B0604020202020204" pitchFamily="34" charset="0"/>
              </a:rPr>
              <a:t>maintain</a:t>
            </a:r>
            <a:r>
              <a:rPr lang="it-IT" b="0" i="0" dirty="0">
                <a:solidFill>
                  <a:srgbClr val="000000"/>
                </a:solidFill>
                <a:effectLst/>
                <a:latin typeface="Arial" panose="020B0604020202020204" pitchFamily="34" charset="0"/>
              </a:rPr>
              <a:t> the </a:t>
            </a:r>
            <a:r>
              <a:rPr lang="it-IT" b="0" i="0" dirty="0" err="1">
                <a:solidFill>
                  <a:srgbClr val="000000"/>
                </a:solidFill>
                <a:effectLst/>
                <a:latin typeface="Arial" panose="020B0604020202020204" pitchFamily="34" charset="0"/>
              </a:rPr>
              <a:t>stability</a:t>
            </a:r>
            <a:r>
              <a:rPr lang="it-IT" b="0" i="0" dirty="0">
                <a:solidFill>
                  <a:srgbClr val="000000"/>
                </a:solidFill>
                <a:effectLst/>
                <a:latin typeface="Arial" panose="020B0604020202020204" pitchFamily="34" charset="0"/>
              </a:rPr>
              <a:t> of the state and society by </a:t>
            </a:r>
            <a:r>
              <a:rPr lang="it-IT" b="0" i="0" dirty="0" err="1">
                <a:solidFill>
                  <a:srgbClr val="000000"/>
                </a:solidFill>
                <a:effectLst/>
                <a:latin typeface="Arial" panose="020B0604020202020204" pitchFamily="34" charset="0"/>
              </a:rPr>
              <a:t>punishing</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offenders</a:t>
            </a:r>
            <a:r>
              <a:rPr lang="it-IT" b="0" i="0" dirty="0">
                <a:solidFill>
                  <a:srgbClr val="000000"/>
                </a:solidFill>
                <a:effectLst/>
                <a:latin typeface="Arial" panose="020B0604020202020204" pitchFamily="34" charset="0"/>
              </a:rPr>
              <a:t> and </a:t>
            </a:r>
            <a:r>
              <a:rPr lang="it-IT" b="0" i="0" dirty="0" err="1">
                <a:solidFill>
                  <a:srgbClr val="000000"/>
                </a:solidFill>
                <a:effectLst/>
                <a:latin typeface="Arial" panose="020B0604020202020204" pitchFamily="34" charset="0"/>
              </a:rPr>
              <a:t>deterring</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them</a:t>
            </a:r>
            <a:r>
              <a:rPr lang="it-IT" b="0" i="0" dirty="0">
                <a:solidFill>
                  <a:srgbClr val="000000"/>
                </a:solidFill>
                <a:effectLst/>
                <a:latin typeface="Arial" panose="020B0604020202020204" pitchFamily="34" charset="0"/>
              </a:rPr>
              <a:t> and </a:t>
            </a:r>
            <a:r>
              <a:rPr lang="it-IT" b="0" i="0" dirty="0" err="1">
                <a:solidFill>
                  <a:srgbClr val="000000"/>
                </a:solidFill>
                <a:effectLst/>
                <a:latin typeface="Arial" panose="020B0604020202020204" pitchFamily="34" charset="0"/>
              </a:rPr>
              <a:t>others</a:t>
            </a:r>
            <a:r>
              <a:rPr lang="it-IT" b="0" i="0" dirty="0">
                <a:solidFill>
                  <a:srgbClr val="000000"/>
                </a:solidFill>
                <a:effectLst/>
                <a:latin typeface="Arial" panose="020B0604020202020204" pitchFamily="34" charset="0"/>
              </a:rPr>
              <a:t> from </a:t>
            </a:r>
            <a:r>
              <a:rPr lang="it-IT" b="0" i="0" dirty="0" err="1">
                <a:solidFill>
                  <a:srgbClr val="000000"/>
                </a:solidFill>
                <a:effectLst/>
                <a:latin typeface="Arial" panose="020B0604020202020204" pitchFamily="34" charset="0"/>
              </a:rPr>
              <a:t>offending</a:t>
            </a:r>
            <a:r>
              <a:rPr lang="it-IT" b="0" i="0" dirty="0">
                <a:solidFill>
                  <a:srgbClr val="000000"/>
                </a:solidFill>
                <a:effectLst/>
                <a:latin typeface="Arial" panose="020B0604020202020204" pitchFamily="34" charset="0"/>
              </a:rPr>
              <a:t>.</a:t>
            </a:r>
            <a:endParaRPr lang="en-GB" b="0" i="0" dirty="0">
              <a:solidFill>
                <a:srgbClr val="000000"/>
              </a:solidFill>
              <a:effectLst/>
              <a:latin typeface="Arial" panose="020B0604020202020204" pitchFamily="34" charset="0"/>
            </a:endParaRPr>
          </a:p>
          <a:p>
            <a:pPr algn="just"/>
            <a:r>
              <a:rPr lang="it-IT" b="0" i="0" dirty="0">
                <a:solidFill>
                  <a:srgbClr val="000000"/>
                </a:solidFill>
                <a:effectLst/>
                <a:latin typeface="Arial" panose="020B0604020202020204" pitchFamily="34" charset="0"/>
              </a:rPr>
              <a:t>In the </a:t>
            </a:r>
            <a:r>
              <a:rPr lang="it-IT" b="0" i="0" dirty="0" err="1">
                <a:solidFill>
                  <a:srgbClr val="000000"/>
                </a:solidFill>
                <a:effectLst/>
                <a:latin typeface="Arial" panose="020B0604020202020204" pitchFamily="34" charset="0"/>
              </a:rPr>
              <a:t>criminal</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justice</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system</a:t>
            </a:r>
            <a:r>
              <a:rPr lang="it-IT" b="0" i="0" dirty="0">
                <a:solidFill>
                  <a:srgbClr val="000000"/>
                </a:solidFill>
                <a:effectLst/>
                <a:latin typeface="Arial" panose="020B0604020202020204" pitchFamily="34" charset="0"/>
              </a:rPr>
              <a:t>, the </a:t>
            </a:r>
            <a:r>
              <a:rPr lang="it-IT" b="0" i="0" dirty="0" err="1">
                <a:solidFill>
                  <a:srgbClr val="000000"/>
                </a:solidFill>
                <a:effectLst/>
                <a:latin typeface="Arial" panose="020B0604020202020204" pitchFamily="34" charset="0"/>
              </a:rPr>
              <a:t>jury</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must</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agree</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unanimously</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before</a:t>
            </a:r>
            <a:r>
              <a:rPr lang="it-IT" b="0" i="0" dirty="0">
                <a:solidFill>
                  <a:srgbClr val="000000"/>
                </a:solidFill>
                <a:effectLst/>
                <a:latin typeface="Arial" panose="020B0604020202020204" pitchFamily="34" charset="0"/>
              </a:rPr>
              <a:t> a </a:t>
            </a:r>
            <a:r>
              <a:rPr lang="it-IT" b="0" i="0" dirty="0" err="1">
                <a:solidFill>
                  <a:srgbClr val="000000"/>
                </a:solidFill>
                <a:effectLst/>
                <a:latin typeface="Arial" panose="020B0604020202020204" pitchFamily="34" charset="0"/>
              </a:rPr>
              <a:t>defendant</a:t>
            </a:r>
            <a:r>
              <a:rPr lang="it-IT" b="0" i="0" dirty="0">
                <a:solidFill>
                  <a:srgbClr val="000000"/>
                </a:solidFill>
                <a:effectLst/>
                <a:latin typeface="Arial" panose="020B0604020202020204" pitchFamily="34" charset="0"/>
              </a:rPr>
              <a:t> is </a:t>
            </a:r>
            <a:r>
              <a:rPr lang="it-IT" b="0" i="0" dirty="0" err="1">
                <a:solidFill>
                  <a:srgbClr val="000000"/>
                </a:solidFill>
                <a:effectLst/>
                <a:latin typeface="Arial" panose="020B0604020202020204" pitchFamily="34" charset="0"/>
              </a:rPr>
              <a:t>convicted</a:t>
            </a:r>
            <a:r>
              <a:rPr lang="it-IT" b="0" i="0" dirty="0">
                <a:solidFill>
                  <a:srgbClr val="000000"/>
                </a:solidFill>
                <a:effectLst/>
                <a:latin typeface="Arial" panose="020B0604020202020204" pitchFamily="34" charset="0"/>
              </a:rPr>
              <a:t>.</a:t>
            </a:r>
            <a:endParaRPr lang="en-GB" b="0" i="0" dirty="0">
              <a:solidFill>
                <a:srgbClr val="000000"/>
              </a:solidFill>
              <a:effectLst/>
              <a:latin typeface="Arial" panose="020B0604020202020204" pitchFamily="34" charset="0"/>
            </a:endParaRPr>
          </a:p>
          <a:p>
            <a:pPr algn="just"/>
            <a:r>
              <a:rPr lang="en-GB" b="0" i="0" dirty="0">
                <a:solidFill>
                  <a:srgbClr val="000000"/>
                </a:solidFill>
                <a:effectLst/>
                <a:latin typeface="Arial" panose="020B0604020202020204" pitchFamily="34" charset="0"/>
              </a:rPr>
              <a:t>Case filed by government</a:t>
            </a:r>
            <a:endParaRPr lang="it-IT" dirty="0"/>
          </a:p>
        </p:txBody>
      </p:sp>
    </p:spTree>
    <p:extLst>
      <p:ext uri="{BB962C8B-B14F-4D97-AF65-F5344CB8AC3E}">
        <p14:creationId xmlns:p14="http://schemas.microsoft.com/office/powerpoint/2010/main" val="201307144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82C67EA-6E73-8C49-A7FD-B96817BCD61A}"/>
              </a:ext>
            </a:extLst>
          </p:cNvPr>
          <p:cNvSpPr>
            <a:spLocks noGrp="1"/>
          </p:cNvSpPr>
          <p:nvPr>
            <p:ph type="title"/>
          </p:nvPr>
        </p:nvSpPr>
        <p:spPr>
          <a:solidFill>
            <a:srgbClr val="CCFFCC"/>
          </a:solidFill>
        </p:spPr>
        <p:txBody>
          <a:bodyPr>
            <a:noAutofit/>
          </a:bodyPr>
          <a:lstStyle/>
          <a:p>
            <a:r>
              <a:rPr lang="en-GB" sz="3200" dirty="0"/>
              <a:t>Civil law vs Criminal law.</a:t>
            </a:r>
            <a:br>
              <a:rPr lang="en-GB" sz="3200" dirty="0"/>
            </a:br>
            <a:r>
              <a:rPr lang="en-GB" sz="3200" dirty="0"/>
              <a:t>Standard of proof and types of punishment</a:t>
            </a:r>
            <a:endParaRPr lang="it-IT" sz="3200" dirty="0"/>
          </a:p>
        </p:txBody>
      </p:sp>
      <p:sp>
        <p:nvSpPr>
          <p:cNvPr id="3" name="Segnaposto contenuto 2">
            <a:extLst>
              <a:ext uri="{FF2B5EF4-FFF2-40B4-BE49-F238E27FC236}">
                <a16:creationId xmlns="" xmlns:a16="http://schemas.microsoft.com/office/drawing/2014/main" id="{901A6F4A-978A-B04D-B608-6EC8234E9193}"/>
              </a:ext>
            </a:extLst>
          </p:cNvPr>
          <p:cNvSpPr>
            <a:spLocks noGrp="1"/>
          </p:cNvSpPr>
          <p:nvPr>
            <p:ph sz="half" idx="1"/>
          </p:nvPr>
        </p:nvSpPr>
        <p:spPr>
          <a:xfrm>
            <a:off x="973836" y="2006600"/>
            <a:ext cx="3538728" cy="3863848"/>
          </a:xfrm>
        </p:spPr>
        <p:txBody>
          <a:bodyPr>
            <a:normAutofit/>
          </a:bodyPr>
          <a:lstStyle/>
          <a:p>
            <a:pPr marL="0" indent="0" algn="just">
              <a:buNone/>
            </a:pPr>
            <a:r>
              <a:rPr lang="it-IT" b="0" i="0" dirty="0" smtClean="0">
                <a:solidFill>
                  <a:srgbClr val="000000"/>
                </a:solidFill>
                <a:effectLst/>
                <a:latin typeface="Arial" panose="020B0604020202020204" pitchFamily="34" charset="0"/>
              </a:rPr>
              <a:t>CIVIL LAW</a:t>
            </a:r>
          </a:p>
          <a:p>
            <a:pPr algn="just"/>
            <a:r>
              <a:rPr lang="it-IT" b="0" i="0" dirty="0" smtClean="0">
                <a:solidFill>
                  <a:srgbClr val="000000"/>
                </a:solidFill>
                <a:effectLst/>
                <a:latin typeface="Arial" panose="020B0604020202020204" pitchFamily="34" charset="0"/>
              </a:rPr>
              <a:t>“</a:t>
            </a:r>
            <a:r>
              <a:rPr lang="it-IT" b="0" i="0" dirty="0" err="1" smtClean="0">
                <a:solidFill>
                  <a:srgbClr val="000000"/>
                </a:solidFill>
                <a:effectLst/>
                <a:latin typeface="Arial" panose="020B0604020202020204" pitchFamily="34" charset="0"/>
              </a:rPr>
              <a:t>Preponderance</a:t>
            </a:r>
            <a:r>
              <a:rPr lang="it-IT" b="0" i="0" dirty="0" smtClean="0">
                <a:solidFill>
                  <a:srgbClr val="000000"/>
                </a:solidFill>
                <a:effectLst/>
                <a:latin typeface="Arial" panose="020B0604020202020204" pitchFamily="34" charset="0"/>
              </a:rPr>
              <a:t> </a:t>
            </a:r>
            <a:r>
              <a:rPr lang="it-IT" b="0" i="0" dirty="0">
                <a:solidFill>
                  <a:srgbClr val="000000"/>
                </a:solidFill>
                <a:effectLst/>
                <a:latin typeface="Arial" panose="020B0604020202020204" pitchFamily="34" charset="0"/>
              </a:rPr>
              <a:t>of </a:t>
            </a:r>
            <a:r>
              <a:rPr lang="it-IT" b="0" i="0" dirty="0" err="1">
                <a:solidFill>
                  <a:srgbClr val="000000"/>
                </a:solidFill>
                <a:effectLst/>
                <a:latin typeface="Arial" panose="020B0604020202020204" pitchFamily="34" charset="0"/>
              </a:rPr>
              <a:t>evidence</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Claimant</a:t>
            </a:r>
            <a:r>
              <a:rPr lang="it-IT" b="0" i="0" dirty="0">
                <a:solidFill>
                  <a:srgbClr val="000000"/>
                </a:solidFill>
                <a:effectLst/>
                <a:latin typeface="Arial" panose="020B0604020202020204" pitchFamily="34" charset="0"/>
              </a:rPr>
              <a:t> must produce </a:t>
            </a:r>
            <a:r>
              <a:rPr lang="it-IT" b="0" i="0" dirty="0" err="1">
                <a:solidFill>
                  <a:srgbClr val="000000"/>
                </a:solidFill>
                <a:effectLst/>
                <a:latin typeface="Arial" panose="020B0604020202020204" pitchFamily="34" charset="0"/>
              </a:rPr>
              <a:t>evidence</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beyond</a:t>
            </a:r>
            <a:r>
              <a:rPr lang="it-IT" b="0" i="0" dirty="0">
                <a:solidFill>
                  <a:srgbClr val="000000"/>
                </a:solidFill>
                <a:effectLst/>
                <a:latin typeface="Arial" panose="020B0604020202020204" pitchFamily="34" charset="0"/>
              </a:rPr>
              <a:t> the balance of </a:t>
            </a:r>
            <a:r>
              <a:rPr lang="it-IT" b="0" i="0" dirty="0" err="1">
                <a:solidFill>
                  <a:srgbClr val="000000"/>
                </a:solidFill>
                <a:effectLst/>
                <a:latin typeface="Arial" panose="020B0604020202020204" pitchFamily="34" charset="0"/>
              </a:rPr>
              <a:t>probabilities</a:t>
            </a:r>
            <a:r>
              <a:rPr lang="it-IT" b="0" i="0" dirty="0">
                <a:solidFill>
                  <a:srgbClr val="000000"/>
                </a:solidFill>
                <a:effectLst/>
                <a:latin typeface="Arial" panose="020B0604020202020204" pitchFamily="34" charset="0"/>
              </a:rPr>
              <a:t>.</a:t>
            </a:r>
            <a:endParaRPr lang="en-GB" b="0" i="0" dirty="0">
              <a:solidFill>
                <a:srgbClr val="000000"/>
              </a:solidFill>
              <a:effectLst/>
              <a:latin typeface="Arial" panose="020B0604020202020204" pitchFamily="34" charset="0"/>
            </a:endParaRPr>
          </a:p>
          <a:p>
            <a:pPr algn="just"/>
            <a:r>
              <a:rPr lang="it-IT" b="0" i="0" dirty="0" err="1">
                <a:solidFill>
                  <a:srgbClr val="000000"/>
                </a:solidFill>
                <a:effectLst/>
                <a:latin typeface="Arial" panose="020B0604020202020204" pitchFamily="34" charset="0"/>
              </a:rPr>
              <a:t>Compensation</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usually</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financial</a:t>
            </a:r>
            <a:r>
              <a:rPr lang="it-IT" b="0" i="0" dirty="0">
                <a:solidFill>
                  <a:srgbClr val="000000"/>
                </a:solidFill>
                <a:effectLst/>
                <a:latin typeface="Arial" panose="020B0604020202020204" pitchFamily="34" charset="0"/>
              </a:rPr>
              <a:t>) for </a:t>
            </a:r>
            <a:r>
              <a:rPr lang="it-IT" b="0" i="0" dirty="0" err="1">
                <a:solidFill>
                  <a:srgbClr val="000000"/>
                </a:solidFill>
                <a:effectLst/>
                <a:latin typeface="Arial" panose="020B0604020202020204" pitchFamily="34" charset="0"/>
              </a:rPr>
              <a:t>injuries</a:t>
            </a:r>
            <a:r>
              <a:rPr lang="it-IT" b="0" i="0" dirty="0">
                <a:solidFill>
                  <a:srgbClr val="000000"/>
                </a:solidFill>
                <a:effectLst/>
                <a:latin typeface="Arial" panose="020B0604020202020204" pitchFamily="34" charset="0"/>
              </a:rPr>
              <a:t> or </a:t>
            </a:r>
            <a:r>
              <a:rPr lang="it-IT" b="0" i="0" dirty="0" err="1">
                <a:solidFill>
                  <a:srgbClr val="000000"/>
                </a:solidFill>
                <a:effectLst/>
                <a:latin typeface="Arial" panose="020B0604020202020204" pitchFamily="34" charset="0"/>
              </a:rPr>
              <a:t>damages</a:t>
            </a:r>
            <a:r>
              <a:rPr lang="it-IT" b="0" i="0" dirty="0">
                <a:solidFill>
                  <a:srgbClr val="000000"/>
                </a:solidFill>
                <a:effectLst/>
                <a:latin typeface="Arial" panose="020B0604020202020204" pitchFamily="34" charset="0"/>
              </a:rPr>
              <a:t>, or an </a:t>
            </a:r>
            <a:r>
              <a:rPr lang="it-IT" b="0" i="0" dirty="0" err="1">
                <a:solidFill>
                  <a:srgbClr val="000000"/>
                </a:solidFill>
                <a:effectLst/>
                <a:latin typeface="Arial" panose="020B0604020202020204" pitchFamily="34" charset="0"/>
              </a:rPr>
              <a:t>injunction</a:t>
            </a:r>
            <a:r>
              <a:rPr lang="it-IT" b="0" i="0" dirty="0">
                <a:solidFill>
                  <a:srgbClr val="000000"/>
                </a:solidFill>
                <a:effectLst/>
                <a:latin typeface="Arial" panose="020B0604020202020204" pitchFamily="34" charset="0"/>
              </a:rPr>
              <a:t> in </a:t>
            </a:r>
            <a:r>
              <a:rPr lang="it-IT" b="0" i="0" dirty="0" err="1">
                <a:solidFill>
                  <a:srgbClr val="000000"/>
                </a:solidFill>
                <a:effectLst/>
                <a:latin typeface="Arial" panose="020B0604020202020204" pitchFamily="34" charset="0"/>
              </a:rPr>
              <a:t>nuisance</a:t>
            </a:r>
            <a:r>
              <a:rPr lang="it-IT" b="0" i="0" dirty="0">
                <a:solidFill>
                  <a:srgbClr val="000000"/>
                </a:solidFill>
                <a:effectLst/>
                <a:latin typeface="Arial" panose="020B0604020202020204" pitchFamily="34" charset="0"/>
              </a:rPr>
              <a:t>.</a:t>
            </a:r>
            <a:endParaRPr lang="en-GB" b="0" i="0" dirty="0">
              <a:solidFill>
                <a:srgbClr val="000000"/>
              </a:solidFill>
              <a:effectLst/>
              <a:latin typeface="Arial" panose="020B0604020202020204" pitchFamily="34" charset="0"/>
            </a:endParaRPr>
          </a:p>
        </p:txBody>
      </p:sp>
      <p:sp>
        <p:nvSpPr>
          <p:cNvPr id="4" name="Segnaposto contenuto 3">
            <a:extLst>
              <a:ext uri="{FF2B5EF4-FFF2-40B4-BE49-F238E27FC236}">
                <a16:creationId xmlns="" xmlns:a16="http://schemas.microsoft.com/office/drawing/2014/main" id="{6D834188-C88B-044B-A5C2-B52E2C82CFE7}"/>
              </a:ext>
            </a:extLst>
          </p:cNvPr>
          <p:cNvSpPr>
            <a:spLocks noGrp="1"/>
          </p:cNvSpPr>
          <p:nvPr>
            <p:ph sz="half" idx="2"/>
          </p:nvPr>
        </p:nvSpPr>
        <p:spPr/>
        <p:txBody>
          <a:bodyPr>
            <a:normAutofit/>
          </a:bodyPr>
          <a:lstStyle/>
          <a:p>
            <a:pPr marL="0" indent="0" algn="just">
              <a:buNone/>
            </a:pPr>
            <a:r>
              <a:rPr lang="en-GB" b="0" i="0" dirty="0" smtClean="0">
                <a:solidFill>
                  <a:srgbClr val="000000"/>
                </a:solidFill>
                <a:effectLst/>
                <a:latin typeface="Arial" panose="020B0604020202020204" pitchFamily="34" charset="0"/>
              </a:rPr>
              <a:t>CRIMINAL LAW</a:t>
            </a:r>
          </a:p>
          <a:p>
            <a:pPr algn="just"/>
            <a:r>
              <a:rPr lang="en-GB" b="0" i="0" dirty="0" smtClean="0">
                <a:solidFill>
                  <a:srgbClr val="000000"/>
                </a:solidFill>
                <a:effectLst/>
                <a:latin typeface="Arial" panose="020B0604020202020204" pitchFamily="34" charset="0"/>
              </a:rPr>
              <a:t>“</a:t>
            </a:r>
            <a:r>
              <a:rPr lang="it-IT" b="0" i="0" dirty="0">
                <a:solidFill>
                  <a:srgbClr val="000000"/>
                </a:solidFill>
                <a:effectLst/>
                <a:latin typeface="Arial" panose="020B0604020202020204" pitchFamily="34" charset="0"/>
              </a:rPr>
              <a:t>Beyond a </a:t>
            </a:r>
            <a:r>
              <a:rPr lang="it-IT" b="0" i="0" dirty="0" err="1">
                <a:solidFill>
                  <a:srgbClr val="000000"/>
                </a:solidFill>
                <a:effectLst/>
                <a:latin typeface="Arial" panose="020B0604020202020204" pitchFamily="34" charset="0"/>
              </a:rPr>
              <a:t>reasonable</a:t>
            </a:r>
            <a:r>
              <a:rPr lang="it-IT" b="0" i="0" dirty="0">
                <a:solidFill>
                  <a:srgbClr val="000000"/>
                </a:solidFill>
                <a:effectLst/>
                <a:latin typeface="Arial" panose="020B0604020202020204" pitchFamily="34" charset="0"/>
              </a:rPr>
              <a:t> </a:t>
            </a:r>
            <a:r>
              <a:rPr lang="it-IT" b="0" i="0" dirty="0" err="1" smtClean="0">
                <a:solidFill>
                  <a:srgbClr val="000000"/>
                </a:solidFill>
                <a:effectLst/>
                <a:latin typeface="Arial" panose="020B0604020202020204" pitchFamily="34" charset="0"/>
              </a:rPr>
              <a:t>doubt</a:t>
            </a:r>
            <a:r>
              <a:rPr lang="it-IT" dirty="0" smtClean="0">
                <a:solidFill>
                  <a:srgbClr val="000000"/>
                </a:solidFill>
                <a:latin typeface="Arial" panose="020B0604020202020204" pitchFamily="34" charset="0"/>
              </a:rPr>
              <a:t>”</a:t>
            </a:r>
            <a:r>
              <a:rPr lang="en-GB" dirty="0" smtClean="0">
                <a:solidFill>
                  <a:srgbClr val="000000"/>
                </a:solidFill>
                <a:latin typeface="Arial" panose="020B0604020202020204" pitchFamily="34" charset="0"/>
              </a:rPr>
              <a:t>.</a:t>
            </a:r>
            <a:endParaRPr lang="en-GB" dirty="0">
              <a:solidFill>
                <a:srgbClr val="000000"/>
              </a:solidFill>
              <a:latin typeface="Arial" panose="020B0604020202020204" pitchFamily="34" charset="0"/>
            </a:endParaRPr>
          </a:p>
          <a:p>
            <a:pPr algn="just"/>
            <a:r>
              <a:rPr lang="it-IT" b="0" i="0" dirty="0">
                <a:solidFill>
                  <a:srgbClr val="000000"/>
                </a:solidFill>
                <a:effectLst/>
                <a:latin typeface="Arial" panose="020B0604020202020204" pitchFamily="34" charset="0"/>
              </a:rPr>
              <a:t>"</a:t>
            </a:r>
            <a:r>
              <a:rPr lang="it-IT" b="0" i="0" dirty="0" err="1">
                <a:solidFill>
                  <a:srgbClr val="000000"/>
                </a:solidFill>
                <a:effectLst/>
                <a:latin typeface="Arial" panose="020B0604020202020204" pitchFamily="34" charset="0"/>
              </a:rPr>
              <a:t>Innocent</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until</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proven</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guilty</a:t>
            </a:r>
            <a:r>
              <a:rPr lang="it-IT" b="0" i="0" dirty="0">
                <a:solidFill>
                  <a:srgbClr val="000000"/>
                </a:solidFill>
                <a:effectLst/>
                <a:latin typeface="Arial" panose="020B0604020202020204" pitchFamily="34" charset="0"/>
              </a:rPr>
              <a:t>": The </a:t>
            </a:r>
            <a:r>
              <a:rPr lang="it-IT" b="0" i="0" dirty="0" err="1">
                <a:solidFill>
                  <a:srgbClr val="000000"/>
                </a:solidFill>
                <a:effectLst/>
                <a:latin typeface="Arial" panose="020B0604020202020204" pitchFamily="34" charset="0"/>
              </a:rPr>
              <a:t>prosecut</a:t>
            </a:r>
            <a:r>
              <a:rPr lang="en-GB" b="0" i="0" dirty="0">
                <a:solidFill>
                  <a:srgbClr val="000000"/>
                </a:solidFill>
                <a:effectLst/>
                <a:latin typeface="Arial" panose="020B0604020202020204" pitchFamily="34" charset="0"/>
              </a:rPr>
              <a:t>or</a:t>
            </a:r>
            <a:r>
              <a:rPr lang="it-IT" b="0" i="0" dirty="0">
                <a:solidFill>
                  <a:srgbClr val="000000"/>
                </a:solidFill>
                <a:effectLst/>
                <a:latin typeface="Arial" panose="020B0604020202020204" pitchFamily="34" charset="0"/>
              </a:rPr>
              <a:t> must prove </a:t>
            </a:r>
            <a:r>
              <a:rPr lang="it-IT" b="0" i="0" dirty="0" err="1">
                <a:solidFill>
                  <a:srgbClr val="000000"/>
                </a:solidFill>
                <a:effectLst/>
                <a:latin typeface="Arial" panose="020B0604020202020204" pitchFamily="34" charset="0"/>
              </a:rPr>
              <a:t>defendant</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guilty</a:t>
            </a:r>
            <a:r>
              <a:rPr lang="it-IT" b="0" i="0" dirty="0" smtClean="0">
                <a:solidFill>
                  <a:srgbClr val="000000"/>
                </a:solidFill>
                <a:effectLst/>
                <a:latin typeface="Arial" panose="020B0604020202020204" pitchFamily="34" charset="0"/>
              </a:rPr>
              <a:t>.</a:t>
            </a:r>
          </a:p>
          <a:p>
            <a:pPr algn="just"/>
            <a:r>
              <a:rPr lang="it-IT" dirty="0" smtClean="0">
                <a:solidFill>
                  <a:srgbClr val="000000"/>
                </a:solidFill>
                <a:latin typeface="Arial" panose="020B0604020202020204" pitchFamily="34" charset="0"/>
              </a:rPr>
              <a:t>Fines, </a:t>
            </a:r>
            <a:r>
              <a:rPr lang="it-IT" dirty="0" err="1" smtClean="0">
                <a:solidFill>
                  <a:srgbClr val="000000"/>
                </a:solidFill>
                <a:latin typeface="Arial" panose="020B0604020202020204" pitchFamily="34" charset="0"/>
              </a:rPr>
              <a:t>Jail</a:t>
            </a:r>
            <a:endParaRPr lang="en-GB"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97500382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82C67EA-6E73-8C49-A7FD-B96817BCD61A}"/>
              </a:ext>
            </a:extLst>
          </p:cNvPr>
          <p:cNvSpPr>
            <a:spLocks noGrp="1"/>
          </p:cNvSpPr>
          <p:nvPr>
            <p:ph type="title"/>
          </p:nvPr>
        </p:nvSpPr>
        <p:spPr/>
        <p:txBody>
          <a:bodyPr>
            <a:normAutofit fontScale="90000"/>
          </a:bodyPr>
          <a:lstStyle/>
          <a:p>
            <a:r>
              <a:rPr lang="en-GB" dirty="0"/>
              <a:t>Civil law vs Criminal law.</a:t>
            </a:r>
            <a:br>
              <a:rPr lang="en-GB" dirty="0"/>
            </a:br>
            <a:r>
              <a:rPr lang="en-GB" dirty="0" smtClean="0"/>
              <a:t>Examples</a:t>
            </a:r>
            <a:endParaRPr lang="it-IT" dirty="0"/>
          </a:p>
        </p:txBody>
      </p:sp>
      <p:sp>
        <p:nvSpPr>
          <p:cNvPr id="3" name="Segnaposto contenuto 2">
            <a:extLst>
              <a:ext uri="{FF2B5EF4-FFF2-40B4-BE49-F238E27FC236}">
                <a16:creationId xmlns="" xmlns:a16="http://schemas.microsoft.com/office/drawing/2014/main" id="{901A6F4A-978A-B04D-B608-6EC8234E9193}"/>
              </a:ext>
            </a:extLst>
          </p:cNvPr>
          <p:cNvSpPr>
            <a:spLocks noGrp="1"/>
          </p:cNvSpPr>
          <p:nvPr>
            <p:ph sz="half" idx="1"/>
          </p:nvPr>
        </p:nvSpPr>
        <p:spPr>
          <a:xfrm>
            <a:off x="973836" y="1981200"/>
            <a:ext cx="3538728" cy="3889248"/>
          </a:xfrm>
        </p:spPr>
        <p:txBody>
          <a:bodyPr>
            <a:normAutofit/>
          </a:bodyPr>
          <a:lstStyle/>
          <a:p>
            <a:pPr marL="0" indent="0" algn="just">
              <a:buNone/>
            </a:pPr>
            <a:r>
              <a:rPr lang="it-IT" b="0" i="0" dirty="0" smtClean="0">
                <a:solidFill>
                  <a:srgbClr val="000000"/>
                </a:solidFill>
                <a:effectLst/>
                <a:latin typeface="Arial" panose="020B0604020202020204" pitchFamily="34" charset="0"/>
              </a:rPr>
              <a:t>CIVIL LAW</a:t>
            </a:r>
          </a:p>
          <a:p>
            <a:pPr algn="just"/>
            <a:r>
              <a:rPr lang="it-IT" b="0" i="0" dirty="0" err="1" smtClean="0">
                <a:solidFill>
                  <a:srgbClr val="000000"/>
                </a:solidFill>
                <a:effectLst/>
                <a:latin typeface="Arial" panose="020B0604020202020204" pitchFamily="34" charset="0"/>
              </a:rPr>
              <a:t>Landlord</a:t>
            </a:r>
            <a:r>
              <a:rPr lang="it-IT" b="0" i="0" dirty="0">
                <a:solidFill>
                  <a:srgbClr val="000000"/>
                </a:solidFill>
                <a:effectLst/>
                <a:latin typeface="Arial" panose="020B0604020202020204" pitchFamily="34" charset="0"/>
              </a:rPr>
              <a:t>/</a:t>
            </a:r>
            <a:r>
              <a:rPr lang="it-IT" b="0" i="0" dirty="0" err="1">
                <a:solidFill>
                  <a:srgbClr val="000000"/>
                </a:solidFill>
                <a:effectLst/>
                <a:latin typeface="Arial" panose="020B0604020202020204" pitchFamily="34" charset="0"/>
              </a:rPr>
              <a:t>tenant</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disputes</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divorce</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proceedings</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child</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custody</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proceedings</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property</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disputes</a:t>
            </a:r>
            <a:r>
              <a:rPr lang="it-IT" b="0" i="0" dirty="0">
                <a:solidFill>
                  <a:srgbClr val="000000"/>
                </a:solidFill>
                <a:effectLst/>
                <a:latin typeface="Arial" panose="020B0604020202020204" pitchFamily="34" charset="0"/>
              </a:rPr>
              <a:t>, personal </a:t>
            </a:r>
            <a:r>
              <a:rPr lang="it-IT" b="0" i="0" dirty="0" err="1">
                <a:solidFill>
                  <a:srgbClr val="000000"/>
                </a:solidFill>
                <a:effectLst/>
                <a:latin typeface="Arial" panose="020B0604020202020204" pitchFamily="34" charset="0"/>
              </a:rPr>
              <a:t>injury</a:t>
            </a:r>
            <a:r>
              <a:rPr lang="it-IT" b="0" i="0" dirty="0">
                <a:solidFill>
                  <a:srgbClr val="000000"/>
                </a:solidFill>
                <a:effectLst/>
                <a:latin typeface="Arial" panose="020B0604020202020204" pitchFamily="34" charset="0"/>
              </a:rPr>
              <a:t>, </a:t>
            </a:r>
            <a:r>
              <a:rPr lang="en-GB" b="0" i="0" dirty="0">
                <a:solidFill>
                  <a:srgbClr val="000000"/>
                </a:solidFill>
                <a:effectLst/>
                <a:latin typeface="Arial" panose="020B0604020202020204" pitchFamily="34" charset="0"/>
              </a:rPr>
              <a:t>breach of contract…</a:t>
            </a:r>
          </a:p>
        </p:txBody>
      </p:sp>
      <p:sp>
        <p:nvSpPr>
          <p:cNvPr id="4" name="Segnaposto contenuto 3">
            <a:extLst>
              <a:ext uri="{FF2B5EF4-FFF2-40B4-BE49-F238E27FC236}">
                <a16:creationId xmlns="" xmlns:a16="http://schemas.microsoft.com/office/drawing/2014/main" id="{6D834188-C88B-044B-A5C2-B52E2C82CFE7}"/>
              </a:ext>
            </a:extLst>
          </p:cNvPr>
          <p:cNvSpPr>
            <a:spLocks noGrp="1"/>
          </p:cNvSpPr>
          <p:nvPr>
            <p:ph sz="half" idx="2"/>
          </p:nvPr>
        </p:nvSpPr>
        <p:spPr>
          <a:xfrm>
            <a:off x="4648199" y="1981200"/>
            <a:ext cx="3566160" cy="4094163"/>
          </a:xfrm>
        </p:spPr>
        <p:txBody>
          <a:bodyPr>
            <a:normAutofit/>
          </a:bodyPr>
          <a:lstStyle/>
          <a:p>
            <a:pPr marL="0" indent="0" algn="just">
              <a:buNone/>
            </a:pPr>
            <a:r>
              <a:rPr lang="it-IT" b="0" i="0" dirty="0" smtClean="0">
                <a:solidFill>
                  <a:srgbClr val="000000"/>
                </a:solidFill>
                <a:effectLst/>
                <a:latin typeface="Arial" panose="020B0604020202020204" pitchFamily="34" charset="0"/>
              </a:rPr>
              <a:t>CRIMINAL LAW</a:t>
            </a:r>
          </a:p>
          <a:p>
            <a:pPr algn="just"/>
            <a:r>
              <a:rPr lang="it-IT" b="0" i="0" dirty="0" err="1" smtClean="0">
                <a:solidFill>
                  <a:srgbClr val="000000"/>
                </a:solidFill>
                <a:effectLst/>
                <a:latin typeface="Arial" panose="020B0604020202020204" pitchFamily="34" charset="0"/>
              </a:rPr>
              <a:t>Theft</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assault</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robbery</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trafficking</a:t>
            </a:r>
            <a:r>
              <a:rPr lang="it-IT" b="0" i="0" dirty="0">
                <a:solidFill>
                  <a:srgbClr val="000000"/>
                </a:solidFill>
                <a:effectLst/>
                <a:latin typeface="Arial" panose="020B0604020202020204" pitchFamily="34" charset="0"/>
              </a:rPr>
              <a:t> in </a:t>
            </a:r>
            <a:r>
              <a:rPr lang="it-IT" b="0" i="0" dirty="0" err="1">
                <a:solidFill>
                  <a:srgbClr val="000000"/>
                </a:solidFill>
                <a:effectLst/>
                <a:latin typeface="Arial" panose="020B0604020202020204" pitchFamily="34" charset="0"/>
              </a:rPr>
              <a:t>controlled</a:t>
            </a:r>
            <a:r>
              <a:rPr lang="it-IT" b="0" i="0" dirty="0">
                <a:solidFill>
                  <a:srgbClr val="000000"/>
                </a:solidFill>
                <a:effectLst/>
                <a:latin typeface="Arial" panose="020B0604020202020204" pitchFamily="34" charset="0"/>
              </a:rPr>
              <a:t> </a:t>
            </a:r>
            <a:r>
              <a:rPr lang="it-IT" b="0" i="0" dirty="0" err="1">
                <a:solidFill>
                  <a:srgbClr val="000000"/>
                </a:solidFill>
                <a:effectLst/>
                <a:latin typeface="Arial" panose="020B0604020202020204" pitchFamily="34" charset="0"/>
              </a:rPr>
              <a:t>substances</a:t>
            </a:r>
            <a:r>
              <a:rPr lang="it-IT" b="0" i="0" dirty="0">
                <a:solidFill>
                  <a:srgbClr val="000000"/>
                </a:solidFill>
                <a:effectLst/>
                <a:latin typeface="Arial" panose="020B0604020202020204" pitchFamily="34" charset="0"/>
              </a:rPr>
              <a:t>, murder, etc.</a:t>
            </a:r>
            <a:endParaRPr lang="it-IT" dirty="0"/>
          </a:p>
        </p:txBody>
      </p:sp>
    </p:spTree>
    <p:extLst>
      <p:ext uri="{BB962C8B-B14F-4D97-AF65-F5344CB8AC3E}">
        <p14:creationId xmlns:p14="http://schemas.microsoft.com/office/powerpoint/2010/main" val="107716702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Criminal</a:t>
            </a:r>
            <a:r>
              <a:rPr lang="it-IT" dirty="0" smtClean="0"/>
              <a:t> law vs </a:t>
            </a:r>
            <a:r>
              <a:rPr lang="it-IT" dirty="0" err="1" smtClean="0"/>
              <a:t>Civil</a:t>
            </a:r>
            <a:r>
              <a:rPr lang="it-IT" dirty="0" smtClean="0"/>
              <a:t> law</a:t>
            </a:r>
            <a:endParaRPr lang="it-IT" dirty="0"/>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4228452490"/>
              </p:ext>
            </p:extLst>
          </p:nvPr>
        </p:nvGraphicFramePr>
        <p:xfrm>
          <a:off x="571499" y="1816098"/>
          <a:ext cx="8001000" cy="4555496"/>
        </p:xfrm>
        <a:graphic>
          <a:graphicData uri="http://schemas.openxmlformats.org/drawingml/2006/table">
            <a:tbl>
              <a:tblPr firstRow="1" bandRow="1">
                <a:tableStyleId>{5C22544A-7EE6-4342-B048-85BDC9FD1C3A}</a:tableStyleId>
              </a:tblPr>
              <a:tblGrid>
                <a:gridCol w="2667000"/>
                <a:gridCol w="2667000"/>
                <a:gridCol w="2667000"/>
              </a:tblGrid>
              <a:tr h="391237">
                <a:tc>
                  <a:txBody>
                    <a:bodyPr/>
                    <a:lstStyle/>
                    <a:p>
                      <a:endParaRPr lang="it-IT" dirty="0"/>
                    </a:p>
                  </a:txBody>
                  <a:tcPr/>
                </a:tc>
                <a:tc>
                  <a:txBody>
                    <a:bodyPr/>
                    <a:lstStyle/>
                    <a:p>
                      <a:pPr algn="ctr"/>
                      <a:r>
                        <a:rPr lang="it-IT" dirty="0" err="1" smtClean="0"/>
                        <a:t>Civil</a:t>
                      </a:r>
                      <a:r>
                        <a:rPr lang="it-IT" dirty="0" smtClean="0"/>
                        <a:t> Cases</a:t>
                      </a:r>
                      <a:endParaRPr lang="it-IT" dirty="0"/>
                    </a:p>
                  </a:txBody>
                  <a:tcPr/>
                </a:tc>
                <a:tc>
                  <a:txBody>
                    <a:bodyPr/>
                    <a:lstStyle/>
                    <a:p>
                      <a:pPr algn="ctr"/>
                      <a:r>
                        <a:rPr lang="it-IT" dirty="0" err="1" smtClean="0"/>
                        <a:t>Criminal</a:t>
                      </a:r>
                      <a:r>
                        <a:rPr lang="it-IT" dirty="0" smtClean="0"/>
                        <a:t> </a:t>
                      </a:r>
                      <a:r>
                        <a:rPr lang="it-IT" dirty="0" err="1" smtClean="0"/>
                        <a:t>cases</a:t>
                      </a:r>
                      <a:endParaRPr lang="it-IT" dirty="0"/>
                    </a:p>
                  </a:txBody>
                  <a:tcPr/>
                </a:tc>
              </a:tr>
              <a:tr h="964693">
                <a:tc>
                  <a:txBody>
                    <a:bodyPr/>
                    <a:lstStyle/>
                    <a:p>
                      <a:r>
                        <a:rPr lang="it-IT" i="0" dirty="0" smtClean="0"/>
                        <a:t>PARTIES</a:t>
                      </a:r>
                    </a:p>
                  </a:txBody>
                  <a:tcPr/>
                </a:tc>
                <a:tc>
                  <a:txBody>
                    <a:bodyPr/>
                    <a:lstStyle/>
                    <a:p>
                      <a:pPr algn="just"/>
                      <a:r>
                        <a:rPr lang="it-IT" dirty="0" err="1" smtClean="0"/>
                        <a:t>Plaintiff</a:t>
                      </a:r>
                      <a:r>
                        <a:rPr lang="it-IT" dirty="0" smtClean="0"/>
                        <a:t> </a:t>
                      </a:r>
                      <a:r>
                        <a:rPr lang="it-IT" dirty="0" err="1" smtClean="0"/>
                        <a:t>brings</a:t>
                      </a:r>
                      <a:r>
                        <a:rPr lang="it-IT" dirty="0" smtClean="0"/>
                        <a:t> case; </a:t>
                      </a:r>
                      <a:r>
                        <a:rPr lang="it-IT" dirty="0" err="1" smtClean="0"/>
                        <a:t>defendant</a:t>
                      </a:r>
                      <a:r>
                        <a:rPr lang="it-IT" dirty="0" smtClean="0"/>
                        <a:t> must </a:t>
                      </a:r>
                      <a:r>
                        <a:rPr lang="it-IT" dirty="0" err="1" smtClean="0"/>
                        <a:t>answer</a:t>
                      </a:r>
                      <a:r>
                        <a:rPr lang="it-IT" dirty="0" smtClean="0"/>
                        <a:t> or </a:t>
                      </a:r>
                      <a:r>
                        <a:rPr lang="it-IT" dirty="0" err="1" smtClean="0"/>
                        <a:t>lose</a:t>
                      </a:r>
                      <a:r>
                        <a:rPr lang="it-IT" dirty="0" smtClean="0"/>
                        <a:t> by default</a:t>
                      </a:r>
                      <a:endParaRPr lang="it-IT" dirty="0"/>
                    </a:p>
                  </a:txBody>
                  <a:tcPr/>
                </a:tc>
                <a:tc>
                  <a:txBody>
                    <a:bodyPr/>
                    <a:lstStyle/>
                    <a:p>
                      <a:pPr algn="just"/>
                      <a:r>
                        <a:rPr lang="it-IT" dirty="0" smtClean="0"/>
                        <a:t>Prosecutor </a:t>
                      </a:r>
                      <a:r>
                        <a:rPr lang="it-IT" dirty="0" err="1" smtClean="0"/>
                        <a:t>brings</a:t>
                      </a:r>
                      <a:r>
                        <a:rPr lang="it-IT" dirty="0" smtClean="0"/>
                        <a:t> case; </a:t>
                      </a:r>
                      <a:r>
                        <a:rPr lang="it-IT" dirty="0" err="1" smtClean="0"/>
                        <a:t>defendant</a:t>
                      </a:r>
                      <a:r>
                        <a:rPr lang="it-IT" dirty="0" smtClean="0"/>
                        <a:t> </a:t>
                      </a:r>
                      <a:r>
                        <a:rPr lang="it-IT" dirty="0" err="1" smtClean="0"/>
                        <a:t>may</a:t>
                      </a:r>
                      <a:r>
                        <a:rPr lang="it-IT" dirty="0" smtClean="0"/>
                        <a:t> </a:t>
                      </a:r>
                      <a:r>
                        <a:rPr lang="it-IT" dirty="0" err="1" smtClean="0"/>
                        <a:t>remain</a:t>
                      </a:r>
                      <a:r>
                        <a:rPr lang="it-IT" dirty="0" smtClean="0"/>
                        <a:t> </a:t>
                      </a:r>
                      <a:r>
                        <a:rPr lang="it-IT" dirty="0" err="1" smtClean="0"/>
                        <a:t>silent</a:t>
                      </a:r>
                      <a:endParaRPr lang="it-IT" dirty="0"/>
                    </a:p>
                  </a:txBody>
                  <a:tcPr/>
                </a:tc>
              </a:tr>
              <a:tr h="391237">
                <a:tc>
                  <a:txBody>
                    <a:bodyPr/>
                    <a:lstStyle/>
                    <a:p>
                      <a:r>
                        <a:rPr lang="it-IT" dirty="0" smtClean="0"/>
                        <a:t>PROOF</a:t>
                      </a:r>
                      <a:endParaRPr lang="it-IT" dirty="0"/>
                    </a:p>
                  </a:txBody>
                  <a:tcPr/>
                </a:tc>
                <a:tc>
                  <a:txBody>
                    <a:bodyPr/>
                    <a:lstStyle/>
                    <a:p>
                      <a:r>
                        <a:rPr lang="it-IT" dirty="0" err="1"/>
                        <a:t>Preponderance</a:t>
                      </a:r>
                      <a:r>
                        <a:rPr lang="it-IT" dirty="0"/>
                        <a:t> of </a:t>
                      </a:r>
                      <a:r>
                        <a:rPr lang="it-IT" dirty="0" err="1"/>
                        <a:t>evidence</a:t>
                      </a:r>
                      <a:endParaRPr lang="it-IT" dirty="0"/>
                    </a:p>
                  </a:txBody>
                  <a:tcPr marL="0" marR="0" marT="0" marB="0" anchor="ctr"/>
                </a:tc>
                <a:tc>
                  <a:txBody>
                    <a:bodyPr/>
                    <a:lstStyle/>
                    <a:p>
                      <a:r>
                        <a:rPr lang="it-IT"/>
                        <a:t>Beyond a reasonable doubt</a:t>
                      </a:r>
                    </a:p>
                  </a:txBody>
                  <a:tcPr marL="0" marR="0" marT="0" marB="0" anchor="ctr"/>
                </a:tc>
              </a:tr>
              <a:tr h="391237">
                <a:tc>
                  <a:txBody>
                    <a:bodyPr/>
                    <a:lstStyle/>
                    <a:p>
                      <a:endParaRPr lang="it-IT"/>
                    </a:p>
                  </a:txBody>
                  <a:tcPr/>
                </a:tc>
                <a:tc>
                  <a:txBody>
                    <a:bodyPr/>
                    <a:lstStyle/>
                    <a:p>
                      <a:endParaRPr lang="it-IT"/>
                    </a:p>
                  </a:txBody>
                  <a:tcPr marL="0" marR="0" marT="0" marB="0" anchor="ctr"/>
                </a:tc>
                <a:tc>
                  <a:txBody>
                    <a:bodyPr/>
                    <a:lstStyle/>
                    <a:p>
                      <a:endParaRPr lang="it-IT" dirty="0"/>
                    </a:p>
                  </a:txBody>
                  <a:tcPr/>
                </a:tc>
              </a:tr>
              <a:tr h="1157631">
                <a:tc>
                  <a:txBody>
                    <a:bodyPr/>
                    <a:lstStyle/>
                    <a:p>
                      <a:r>
                        <a:rPr lang="it-IT" dirty="0" smtClean="0"/>
                        <a:t>REASON</a:t>
                      </a:r>
                      <a:endParaRPr lang="it-IT" dirty="0"/>
                    </a:p>
                  </a:txBody>
                  <a:tcPr/>
                </a:tc>
                <a:tc>
                  <a:txBody>
                    <a:bodyPr/>
                    <a:lstStyle/>
                    <a:p>
                      <a:r>
                        <a:rPr lang="it-IT" dirty="0"/>
                        <a:t>To </a:t>
                      </a:r>
                      <a:r>
                        <a:rPr lang="it-IT" dirty="0" err="1"/>
                        <a:t>settle</a:t>
                      </a:r>
                      <a:r>
                        <a:rPr lang="it-IT" dirty="0"/>
                        <a:t> </a:t>
                      </a:r>
                      <a:r>
                        <a:rPr lang="it-IT" dirty="0" err="1"/>
                        <a:t>disputes</a:t>
                      </a:r>
                      <a:r>
                        <a:rPr lang="it-IT" dirty="0"/>
                        <a:t> </a:t>
                      </a:r>
                      <a:r>
                        <a:rPr lang="it-IT" dirty="0" err="1"/>
                        <a:t>peacefully</a:t>
                      </a:r>
                      <a:r>
                        <a:rPr lang="it-IT" dirty="0"/>
                        <a:t>, </a:t>
                      </a:r>
                      <a:r>
                        <a:rPr lang="it-IT" dirty="0" err="1"/>
                        <a:t>usually</a:t>
                      </a:r>
                      <a:r>
                        <a:rPr lang="it-IT" dirty="0"/>
                        <a:t> </a:t>
                      </a:r>
                      <a:r>
                        <a:rPr lang="it-IT" dirty="0" err="1"/>
                        <a:t>between</a:t>
                      </a:r>
                      <a:r>
                        <a:rPr lang="it-IT" dirty="0"/>
                        <a:t> private parties</a:t>
                      </a:r>
                    </a:p>
                  </a:txBody>
                  <a:tcPr marL="0" marR="0" marT="0" marB="0" anchor="ctr"/>
                </a:tc>
                <a:tc>
                  <a:txBody>
                    <a:bodyPr/>
                    <a:lstStyle/>
                    <a:p>
                      <a:r>
                        <a:rPr lang="it-IT" dirty="0"/>
                        <a:t>To </a:t>
                      </a:r>
                      <a:r>
                        <a:rPr lang="it-IT" dirty="0" err="1"/>
                        <a:t>maintain</a:t>
                      </a:r>
                      <a:r>
                        <a:rPr lang="it-IT" dirty="0"/>
                        <a:t> </a:t>
                      </a:r>
                      <a:r>
                        <a:rPr lang="it-IT" dirty="0" err="1"/>
                        <a:t>order</a:t>
                      </a:r>
                      <a:r>
                        <a:rPr lang="it-IT" dirty="0"/>
                        <a:t> in </a:t>
                      </a:r>
                      <a:r>
                        <a:rPr lang="it-IT" dirty="0" smtClean="0"/>
                        <a:t>society; To </a:t>
                      </a:r>
                      <a:r>
                        <a:rPr lang="it-IT" dirty="0" err="1" smtClean="0"/>
                        <a:t>punish</a:t>
                      </a:r>
                      <a:r>
                        <a:rPr lang="it-IT" dirty="0" smtClean="0"/>
                        <a:t> the </a:t>
                      </a:r>
                      <a:r>
                        <a:rPr lang="it-IT" dirty="0" err="1" smtClean="0"/>
                        <a:t>most</a:t>
                      </a:r>
                      <a:r>
                        <a:rPr lang="it-IT" dirty="0" smtClean="0"/>
                        <a:t> </a:t>
                      </a:r>
                      <a:r>
                        <a:rPr lang="it-IT" dirty="0" err="1" smtClean="0"/>
                        <a:t>blameworthy</a:t>
                      </a:r>
                      <a:r>
                        <a:rPr lang="it-IT" dirty="0" smtClean="0"/>
                        <a:t>; To </a:t>
                      </a:r>
                      <a:r>
                        <a:rPr lang="it-IT" dirty="0" err="1" smtClean="0"/>
                        <a:t>deter</a:t>
                      </a:r>
                      <a:r>
                        <a:rPr lang="it-IT" dirty="0" smtClean="0"/>
                        <a:t> </a:t>
                      </a:r>
                      <a:r>
                        <a:rPr lang="it-IT" dirty="0" err="1" smtClean="0"/>
                        <a:t>serious</a:t>
                      </a:r>
                      <a:r>
                        <a:rPr lang="it-IT" dirty="0" smtClean="0"/>
                        <a:t> </a:t>
                      </a:r>
                      <a:r>
                        <a:rPr lang="it-IT" dirty="0" err="1" smtClean="0"/>
                        <a:t>wrongdoing</a:t>
                      </a:r>
                      <a:endParaRPr lang="it-IT" dirty="0"/>
                    </a:p>
                  </a:txBody>
                  <a:tcPr marL="0" marR="0" marT="0" marB="0" anchor="ctr"/>
                </a:tc>
              </a:tr>
              <a:tr h="391237">
                <a:tc>
                  <a:txBody>
                    <a:bodyPr/>
                    <a:lstStyle/>
                    <a:p>
                      <a:endParaRPr lang="it-IT"/>
                    </a:p>
                  </a:txBody>
                  <a:tcPr/>
                </a:tc>
                <a:tc>
                  <a:txBody>
                    <a:bodyPr/>
                    <a:lstStyle/>
                    <a:p>
                      <a:endParaRPr lang="it-IT"/>
                    </a:p>
                  </a:txBody>
                  <a:tcPr/>
                </a:tc>
                <a:tc>
                  <a:txBody>
                    <a:bodyPr/>
                    <a:lstStyle/>
                    <a:p>
                      <a:endParaRPr lang="it-IT" dirty="0"/>
                    </a:p>
                  </a:txBody>
                  <a:tcPr/>
                </a:tc>
              </a:tr>
              <a:tr h="868224">
                <a:tc>
                  <a:txBody>
                    <a:bodyPr/>
                    <a:lstStyle/>
                    <a:p>
                      <a:r>
                        <a:rPr lang="it-IT" dirty="0" smtClean="0"/>
                        <a:t>REMEDIES</a:t>
                      </a:r>
                      <a:endParaRPr lang="it-IT" dirty="0"/>
                    </a:p>
                  </a:txBody>
                  <a:tcPr/>
                </a:tc>
                <a:tc>
                  <a:txBody>
                    <a:bodyPr/>
                    <a:lstStyle/>
                    <a:p>
                      <a:r>
                        <a:rPr lang="it-IT" dirty="0"/>
                        <a:t>Money </a:t>
                      </a:r>
                      <a:r>
                        <a:rPr lang="it-IT" dirty="0" err="1" smtClean="0"/>
                        <a:t>damages</a:t>
                      </a:r>
                      <a:r>
                        <a:rPr lang="it-IT" dirty="0" smtClean="0"/>
                        <a:t>; </a:t>
                      </a:r>
                      <a:r>
                        <a:rPr lang="it-IT" dirty="0" err="1" smtClean="0"/>
                        <a:t>Injunctions</a:t>
                      </a:r>
                      <a:r>
                        <a:rPr lang="it-IT" dirty="0" smtClean="0"/>
                        <a:t>;</a:t>
                      </a:r>
                      <a:r>
                        <a:rPr lang="it-IT" baseline="0" dirty="0" smtClean="0"/>
                        <a:t> </a:t>
                      </a:r>
                      <a:r>
                        <a:rPr lang="it-IT" baseline="0" dirty="0" err="1" smtClean="0"/>
                        <a:t>Specific</a:t>
                      </a:r>
                      <a:r>
                        <a:rPr lang="it-IT" baseline="0" dirty="0" smtClean="0"/>
                        <a:t> performance </a:t>
                      </a:r>
                      <a:endParaRPr lang="it-IT" dirty="0"/>
                    </a:p>
                  </a:txBody>
                  <a:tcPr marL="0" marR="0" marT="0" marB="0" anchor="ctr"/>
                </a:tc>
                <a:tc>
                  <a:txBody>
                    <a:bodyPr/>
                    <a:lstStyle/>
                    <a:p>
                      <a:r>
                        <a:rPr lang="it-IT" dirty="0"/>
                        <a:t>Fines, </a:t>
                      </a:r>
                      <a:r>
                        <a:rPr lang="it-IT" dirty="0" err="1"/>
                        <a:t>jail</a:t>
                      </a:r>
                      <a:r>
                        <a:rPr lang="it-IT" dirty="0" smtClean="0"/>
                        <a:t>,</a:t>
                      </a:r>
                      <a:r>
                        <a:rPr lang="it-IT" baseline="0" dirty="0" smtClean="0"/>
                        <a:t> </a:t>
                      </a:r>
                      <a:r>
                        <a:rPr lang="it-IT" baseline="0" dirty="0" err="1" smtClean="0"/>
                        <a:t>death</a:t>
                      </a:r>
                      <a:r>
                        <a:rPr lang="it-IT" baseline="0" dirty="0" smtClean="0"/>
                        <a:t> penalty</a:t>
                      </a:r>
                      <a:endParaRPr lang="it-IT" dirty="0"/>
                    </a:p>
                  </a:txBody>
                  <a:tcPr marL="0" marR="0" marT="0" marB="0" anchor="ctr"/>
                </a:tc>
              </a:tr>
            </a:tbl>
          </a:graphicData>
        </a:graphic>
      </p:graphicFrame>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29937098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normAutofit fontScale="90000"/>
          </a:bodyPr>
          <a:lstStyle/>
          <a:p>
            <a:r>
              <a:rPr lang="it-IT" dirty="0" err="1" smtClean="0"/>
              <a:t>Contract</a:t>
            </a:r>
            <a:r>
              <a:rPr lang="it-IT" dirty="0" smtClean="0"/>
              <a:t> law vs </a:t>
            </a:r>
            <a:r>
              <a:rPr lang="it-IT" dirty="0" err="1" smtClean="0"/>
              <a:t>Tort</a:t>
            </a:r>
            <a:r>
              <a:rPr lang="it-IT" dirty="0" smtClean="0"/>
              <a:t> law</a:t>
            </a:r>
            <a:br>
              <a:rPr lang="it-IT" dirty="0" smtClean="0"/>
            </a:br>
            <a:r>
              <a:rPr lang="it-IT" dirty="0" smtClean="0"/>
              <a:t>In short</a:t>
            </a:r>
            <a:endParaRPr lang="it-IT" dirty="0"/>
          </a:p>
        </p:txBody>
      </p:sp>
      <p:sp>
        <p:nvSpPr>
          <p:cNvPr id="3" name="Segnaposto testo 2"/>
          <p:cNvSpPr>
            <a:spLocks noGrp="1"/>
          </p:cNvSpPr>
          <p:nvPr>
            <p:ph type="body" idx="1"/>
          </p:nvPr>
        </p:nvSpPr>
        <p:spPr>
          <a:solidFill>
            <a:srgbClr val="FFFF00"/>
          </a:solidFill>
        </p:spPr>
        <p:txBody>
          <a:bodyPr/>
          <a:lstStyle/>
          <a:p>
            <a:r>
              <a:rPr lang="it-IT" dirty="0" err="1" smtClean="0"/>
              <a:t>Contract</a:t>
            </a:r>
            <a:r>
              <a:rPr lang="it-IT" dirty="0" smtClean="0"/>
              <a:t> law</a:t>
            </a:r>
            <a:endParaRPr lang="it-IT" dirty="0"/>
          </a:p>
        </p:txBody>
      </p:sp>
      <p:sp>
        <p:nvSpPr>
          <p:cNvPr id="4" name="Segnaposto contenuto 3"/>
          <p:cNvSpPr>
            <a:spLocks noGrp="1"/>
          </p:cNvSpPr>
          <p:nvPr>
            <p:ph sz="half" idx="2"/>
          </p:nvPr>
        </p:nvSpPr>
        <p:spPr/>
        <p:txBody>
          <a:bodyPr/>
          <a:lstStyle/>
          <a:p>
            <a:r>
              <a:rPr lang="en-GB" dirty="0" smtClean="0"/>
              <a:t>Injury from a broken promise</a:t>
            </a:r>
          </a:p>
          <a:p>
            <a:r>
              <a:rPr lang="en-GB" dirty="0" smtClean="0"/>
              <a:t>Duty owed to other contracting party </a:t>
            </a:r>
          </a:p>
          <a:p>
            <a:r>
              <a:rPr lang="en-GB" dirty="0" smtClean="0"/>
              <a:t>Protects expectations of future benefits</a:t>
            </a:r>
          </a:p>
        </p:txBody>
      </p:sp>
      <p:sp>
        <p:nvSpPr>
          <p:cNvPr id="5" name="Segnaposto testo 4"/>
          <p:cNvSpPr>
            <a:spLocks noGrp="1"/>
          </p:cNvSpPr>
          <p:nvPr>
            <p:ph type="body" sz="quarter" idx="3"/>
          </p:nvPr>
        </p:nvSpPr>
        <p:spPr>
          <a:solidFill>
            <a:srgbClr val="FFFF00"/>
          </a:solidFill>
        </p:spPr>
        <p:txBody>
          <a:bodyPr/>
          <a:lstStyle/>
          <a:p>
            <a:r>
              <a:rPr lang="it-IT" dirty="0" err="1" smtClean="0"/>
              <a:t>Tort</a:t>
            </a:r>
            <a:r>
              <a:rPr lang="it-IT" dirty="0" smtClean="0"/>
              <a:t> law</a:t>
            </a:r>
            <a:endParaRPr lang="it-IT" dirty="0"/>
          </a:p>
        </p:txBody>
      </p:sp>
      <p:sp>
        <p:nvSpPr>
          <p:cNvPr id="6" name="Segnaposto contenuto 5"/>
          <p:cNvSpPr>
            <a:spLocks noGrp="1"/>
          </p:cNvSpPr>
          <p:nvPr>
            <p:ph sz="quarter" idx="4"/>
          </p:nvPr>
        </p:nvSpPr>
        <p:spPr/>
        <p:txBody>
          <a:bodyPr/>
          <a:lstStyle/>
          <a:p>
            <a:pPr algn="just"/>
            <a:r>
              <a:rPr lang="en-GB" dirty="0" smtClean="0"/>
              <a:t>Injury without any promises</a:t>
            </a:r>
          </a:p>
          <a:p>
            <a:pPr algn="just"/>
            <a:r>
              <a:rPr lang="en-GB" dirty="0" smtClean="0"/>
              <a:t>Duty owed generally</a:t>
            </a:r>
          </a:p>
          <a:p>
            <a:pPr algn="just"/>
            <a:r>
              <a:rPr lang="en-GB" dirty="0" smtClean="0"/>
              <a:t>Protects what is already owned or possessed </a:t>
            </a:r>
          </a:p>
          <a:p>
            <a:pPr algn="just"/>
            <a:endParaRPr lang="en-GB" dirty="0"/>
          </a:p>
        </p:txBody>
      </p:sp>
      <p:sp>
        <p:nvSpPr>
          <p:cNvPr id="7" name="Segnaposto piè di pagina 6"/>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9733816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linds(horizontal)">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linds(horizont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blinds(horizontal)">
                                      <p:cBhvr>
                                        <p:cTn id="22" dur="500"/>
                                        <p:tgtEl>
                                          <p:spTgt spid="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blinds(horizontal)">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6">
                                            <p:txEl>
                                              <p:pRg st="2" end="2"/>
                                            </p:txEl>
                                          </p:spTgt>
                                        </p:tgtEl>
                                        <p:attrNameLst>
                                          <p:attrName>style.visibility</p:attrName>
                                        </p:attrNameLst>
                                      </p:cBhvr>
                                      <p:to>
                                        <p:strVal val="visible"/>
                                      </p:to>
                                    </p:set>
                                    <p:animEffect transition="in" filter="blinds(horizontal)">
                                      <p:cBhvr>
                                        <p:cTn id="3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normAutofit/>
          </a:bodyPr>
          <a:lstStyle/>
          <a:p>
            <a:r>
              <a:rPr lang="it-IT" dirty="0" err="1"/>
              <a:t>Tort</a:t>
            </a:r>
            <a:r>
              <a:rPr lang="it-IT" dirty="0"/>
              <a:t> law vs </a:t>
            </a:r>
            <a:r>
              <a:rPr lang="it-IT" dirty="0" err="1"/>
              <a:t>Contract</a:t>
            </a:r>
            <a:r>
              <a:rPr lang="it-IT" dirty="0"/>
              <a:t> law</a:t>
            </a:r>
          </a:p>
        </p:txBody>
      </p:sp>
      <p:sp>
        <p:nvSpPr>
          <p:cNvPr id="3" name="Segnaposto contenuto 2"/>
          <p:cNvSpPr>
            <a:spLocks noGrp="1"/>
          </p:cNvSpPr>
          <p:nvPr>
            <p:ph idx="1"/>
          </p:nvPr>
        </p:nvSpPr>
        <p:spPr>
          <a:xfrm>
            <a:off x="393700" y="1790700"/>
            <a:ext cx="8331200" cy="4483100"/>
          </a:xfrm>
        </p:spPr>
        <p:txBody>
          <a:bodyPr>
            <a:normAutofit fontScale="85000" lnSpcReduction="10000"/>
          </a:bodyPr>
          <a:lstStyle/>
          <a:p>
            <a:pPr marL="0" indent="0" algn="ctr">
              <a:buNone/>
            </a:pPr>
            <a:r>
              <a:rPr lang="it-IT" b="1" dirty="0" smtClean="0"/>
              <a:t>CONTRACT LAW</a:t>
            </a:r>
          </a:p>
          <a:p>
            <a:pPr algn="just"/>
            <a:r>
              <a:rPr lang="it-IT" dirty="0" err="1"/>
              <a:t>Contract</a:t>
            </a:r>
            <a:r>
              <a:rPr lang="it-IT" dirty="0"/>
              <a:t> law </a:t>
            </a:r>
            <a:r>
              <a:rPr lang="it-IT" dirty="0" err="1"/>
              <a:t>is</a:t>
            </a:r>
            <a:r>
              <a:rPr lang="it-IT" dirty="0"/>
              <a:t> a body of law </a:t>
            </a:r>
            <a:r>
              <a:rPr lang="it-IT" dirty="0" err="1"/>
              <a:t>that</a:t>
            </a:r>
            <a:r>
              <a:rPr lang="it-IT" dirty="0"/>
              <a:t> </a:t>
            </a:r>
            <a:r>
              <a:rPr lang="it-IT" dirty="0" err="1"/>
              <a:t>governs</a:t>
            </a:r>
            <a:r>
              <a:rPr lang="it-IT" dirty="0"/>
              <a:t>, </a:t>
            </a:r>
            <a:r>
              <a:rPr lang="it-IT" dirty="0" err="1"/>
              <a:t>enforces</a:t>
            </a:r>
            <a:r>
              <a:rPr lang="it-IT" dirty="0"/>
              <a:t>, and </a:t>
            </a:r>
            <a:r>
              <a:rPr lang="it-IT" dirty="0" err="1"/>
              <a:t>interprets</a:t>
            </a:r>
            <a:r>
              <a:rPr lang="it-IT" dirty="0"/>
              <a:t> </a:t>
            </a:r>
            <a:r>
              <a:rPr lang="it-IT" dirty="0" err="1"/>
              <a:t>agreements</a:t>
            </a:r>
            <a:r>
              <a:rPr lang="it-IT" dirty="0"/>
              <a:t> </a:t>
            </a:r>
            <a:r>
              <a:rPr lang="it-IT" dirty="0" err="1"/>
              <a:t>related</a:t>
            </a:r>
            <a:r>
              <a:rPr lang="it-IT" dirty="0"/>
              <a:t> to an </a:t>
            </a:r>
            <a:r>
              <a:rPr lang="it-IT" dirty="0" err="1"/>
              <a:t>exchange</a:t>
            </a:r>
            <a:r>
              <a:rPr lang="it-IT" dirty="0"/>
              <a:t> of </a:t>
            </a:r>
            <a:r>
              <a:rPr lang="it-IT" dirty="0" err="1"/>
              <a:t>goods</a:t>
            </a:r>
            <a:r>
              <a:rPr lang="it-IT" dirty="0"/>
              <a:t>, </a:t>
            </a:r>
            <a:r>
              <a:rPr lang="it-IT" dirty="0" err="1"/>
              <a:t>services</a:t>
            </a:r>
            <a:r>
              <a:rPr lang="it-IT" dirty="0"/>
              <a:t>, </a:t>
            </a:r>
            <a:r>
              <a:rPr lang="it-IT" dirty="0" err="1"/>
              <a:t>properties</a:t>
            </a:r>
            <a:r>
              <a:rPr lang="it-IT" dirty="0"/>
              <a:t>, or </a:t>
            </a:r>
            <a:r>
              <a:rPr lang="it-IT" dirty="0" err="1"/>
              <a:t>money</a:t>
            </a:r>
            <a:endParaRPr lang="it-IT" dirty="0"/>
          </a:p>
          <a:p>
            <a:pPr algn="just"/>
            <a:r>
              <a:rPr lang="it-IT" dirty="0" err="1" smtClean="0"/>
              <a:t>Contract</a:t>
            </a:r>
            <a:r>
              <a:rPr lang="it-IT" dirty="0" smtClean="0"/>
              <a:t> </a:t>
            </a:r>
            <a:r>
              <a:rPr lang="it-IT" dirty="0"/>
              <a:t>law </a:t>
            </a:r>
            <a:r>
              <a:rPr lang="it-IT" dirty="0" err="1"/>
              <a:t>imposes</a:t>
            </a:r>
            <a:r>
              <a:rPr lang="it-IT" dirty="0"/>
              <a:t> </a:t>
            </a:r>
            <a:r>
              <a:rPr lang="it-IT" dirty="0" err="1"/>
              <a:t>duties</a:t>
            </a:r>
            <a:r>
              <a:rPr lang="it-IT" dirty="0"/>
              <a:t> on parties </a:t>
            </a:r>
            <a:r>
              <a:rPr lang="it-IT" dirty="0" err="1"/>
              <a:t>who</a:t>
            </a:r>
            <a:r>
              <a:rPr lang="it-IT" dirty="0"/>
              <a:t> </a:t>
            </a:r>
            <a:r>
              <a:rPr lang="it-IT" dirty="0" err="1"/>
              <a:t>enter</a:t>
            </a:r>
            <a:r>
              <a:rPr lang="it-IT" dirty="0"/>
              <a:t> </a:t>
            </a:r>
            <a:r>
              <a:rPr lang="it-IT" dirty="0" err="1"/>
              <a:t>into</a:t>
            </a:r>
            <a:r>
              <a:rPr lang="it-IT" dirty="0"/>
              <a:t> an </a:t>
            </a:r>
            <a:r>
              <a:rPr lang="it-IT" dirty="0" err="1" smtClean="0"/>
              <a:t>agreement</a:t>
            </a:r>
            <a:r>
              <a:rPr lang="it-IT" dirty="0" smtClean="0"/>
              <a:t>. </a:t>
            </a:r>
            <a:r>
              <a:rPr lang="it-IT" dirty="0" err="1"/>
              <a:t>Within</a:t>
            </a:r>
            <a:r>
              <a:rPr lang="it-IT" dirty="0"/>
              <a:t> </a:t>
            </a:r>
            <a:r>
              <a:rPr lang="it-IT" dirty="0" err="1"/>
              <a:t>this</a:t>
            </a:r>
            <a:r>
              <a:rPr lang="it-IT" dirty="0"/>
              <a:t> </a:t>
            </a:r>
            <a:r>
              <a:rPr lang="it-IT" dirty="0" err="1"/>
              <a:t>agreement</a:t>
            </a:r>
            <a:r>
              <a:rPr lang="it-IT" dirty="0"/>
              <a:t>, </a:t>
            </a:r>
            <a:r>
              <a:rPr lang="it-IT" dirty="0" err="1"/>
              <a:t>both</a:t>
            </a:r>
            <a:r>
              <a:rPr lang="it-IT" dirty="0"/>
              <a:t> parties are </a:t>
            </a:r>
            <a:r>
              <a:rPr lang="it-IT" dirty="0" err="1"/>
              <a:t>expected</a:t>
            </a:r>
            <a:r>
              <a:rPr lang="it-IT" dirty="0"/>
              <a:t> to </a:t>
            </a:r>
            <a:r>
              <a:rPr lang="it-IT" dirty="0" err="1"/>
              <a:t>act</a:t>
            </a:r>
            <a:r>
              <a:rPr lang="it-IT" dirty="0"/>
              <a:t> </a:t>
            </a:r>
            <a:r>
              <a:rPr lang="it-IT" dirty="0" err="1"/>
              <a:t>reasonably</a:t>
            </a:r>
            <a:r>
              <a:rPr lang="it-IT" dirty="0"/>
              <a:t> </a:t>
            </a:r>
            <a:r>
              <a:rPr lang="it-IT" dirty="0" err="1"/>
              <a:t>toward</a:t>
            </a:r>
            <a:r>
              <a:rPr lang="it-IT" dirty="0"/>
              <a:t> </a:t>
            </a:r>
            <a:r>
              <a:rPr lang="it-IT" dirty="0" err="1"/>
              <a:t>one</a:t>
            </a:r>
            <a:r>
              <a:rPr lang="it-IT" dirty="0"/>
              <a:t> </a:t>
            </a:r>
            <a:r>
              <a:rPr lang="it-IT" dirty="0" err="1" smtClean="0"/>
              <a:t>another</a:t>
            </a:r>
            <a:r>
              <a:rPr lang="it-IT" dirty="0" smtClean="0"/>
              <a:t>.</a:t>
            </a:r>
          </a:p>
          <a:p>
            <a:pPr algn="just"/>
            <a:r>
              <a:rPr lang="it-IT" dirty="0" err="1"/>
              <a:t>If</a:t>
            </a:r>
            <a:r>
              <a:rPr lang="it-IT" dirty="0"/>
              <a:t> </a:t>
            </a:r>
            <a:r>
              <a:rPr lang="it-IT" dirty="0" err="1"/>
              <a:t>either</a:t>
            </a:r>
            <a:r>
              <a:rPr lang="it-IT" dirty="0"/>
              <a:t> </a:t>
            </a:r>
            <a:r>
              <a:rPr lang="it-IT" dirty="0" smtClean="0"/>
              <a:t>party </a:t>
            </a:r>
            <a:r>
              <a:rPr lang="it-IT" dirty="0" err="1" smtClean="0"/>
              <a:t>breaches</a:t>
            </a:r>
            <a:r>
              <a:rPr lang="it-IT" dirty="0" smtClean="0"/>
              <a:t> </a:t>
            </a:r>
            <a:r>
              <a:rPr lang="it-IT" dirty="0" err="1" smtClean="0"/>
              <a:t>their</a:t>
            </a:r>
            <a:r>
              <a:rPr lang="it-IT" dirty="0" smtClean="0"/>
              <a:t> duty to </a:t>
            </a:r>
            <a:r>
              <a:rPr lang="it-IT" dirty="0" err="1"/>
              <a:t>perform</a:t>
            </a:r>
            <a:r>
              <a:rPr lang="it-IT" dirty="0"/>
              <a:t> </a:t>
            </a:r>
            <a:r>
              <a:rPr lang="it-IT" dirty="0" err="1"/>
              <a:t>what</a:t>
            </a:r>
            <a:r>
              <a:rPr lang="it-IT" dirty="0"/>
              <a:t> </a:t>
            </a:r>
            <a:r>
              <a:rPr lang="it-IT" dirty="0" err="1"/>
              <a:t>is</a:t>
            </a:r>
            <a:r>
              <a:rPr lang="it-IT" dirty="0"/>
              <a:t> </a:t>
            </a:r>
            <a:r>
              <a:rPr lang="it-IT" dirty="0" err="1"/>
              <a:t>outlined</a:t>
            </a:r>
            <a:r>
              <a:rPr lang="it-IT" dirty="0"/>
              <a:t> in the </a:t>
            </a:r>
            <a:r>
              <a:rPr lang="it-IT" dirty="0" err="1"/>
              <a:t>contract</a:t>
            </a:r>
            <a:r>
              <a:rPr lang="it-IT" dirty="0"/>
              <a:t>, </a:t>
            </a:r>
            <a:r>
              <a:rPr lang="it-IT" dirty="0" err="1"/>
              <a:t>contract</a:t>
            </a:r>
            <a:r>
              <a:rPr lang="it-IT" dirty="0"/>
              <a:t> law </a:t>
            </a:r>
            <a:r>
              <a:rPr lang="it-IT" dirty="0" err="1"/>
              <a:t>aims</a:t>
            </a:r>
            <a:r>
              <a:rPr lang="it-IT" dirty="0"/>
              <a:t> to </a:t>
            </a:r>
            <a:r>
              <a:rPr lang="it-IT" dirty="0" err="1"/>
              <a:t>provide</a:t>
            </a:r>
            <a:r>
              <a:rPr lang="it-IT" dirty="0"/>
              <a:t> </a:t>
            </a:r>
            <a:r>
              <a:rPr lang="it-IT" dirty="0" err="1"/>
              <a:t>damages</a:t>
            </a:r>
            <a:r>
              <a:rPr lang="it-IT" dirty="0"/>
              <a:t> to the </a:t>
            </a:r>
            <a:r>
              <a:rPr lang="it-IT" dirty="0" err="1"/>
              <a:t>injured</a:t>
            </a:r>
            <a:r>
              <a:rPr lang="it-IT" dirty="0"/>
              <a:t> party. </a:t>
            </a:r>
            <a:endParaRPr lang="it-IT" dirty="0" smtClean="0"/>
          </a:p>
          <a:p>
            <a:pPr algn="just"/>
            <a:r>
              <a:rPr lang="it-IT" dirty="0" err="1" smtClean="0"/>
              <a:t>Typically</a:t>
            </a:r>
            <a:r>
              <a:rPr lang="it-IT" dirty="0"/>
              <a:t>, </a:t>
            </a:r>
            <a:r>
              <a:rPr lang="it-IT" dirty="0" err="1" smtClean="0"/>
              <a:t>damages</a:t>
            </a:r>
            <a:r>
              <a:rPr lang="it-IT" dirty="0" smtClean="0"/>
              <a:t> are </a:t>
            </a:r>
            <a:r>
              <a:rPr lang="it-IT" dirty="0" err="1" smtClean="0"/>
              <a:t>awarded</a:t>
            </a:r>
            <a:r>
              <a:rPr lang="it-IT" dirty="0" smtClean="0"/>
              <a:t> with </a:t>
            </a:r>
            <a:r>
              <a:rPr lang="it-IT" dirty="0"/>
              <a:t>the </a:t>
            </a:r>
            <a:r>
              <a:rPr lang="it-IT" dirty="0" err="1"/>
              <a:t>intent</a:t>
            </a:r>
            <a:r>
              <a:rPr lang="it-IT" dirty="0"/>
              <a:t> to </a:t>
            </a:r>
            <a:r>
              <a:rPr lang="it-IT" dirty="0" err="1"/>
              <a:t>restore</a:t>
            </a:r>
            <a:r>
              <a:rPr lang="it-IT" dirty="0"/>
              <a:t> the </a:t>
            </a:r>
            <a:r>
              <a:rPr lang="it-IT" dirty="0" err="1"/>
              <a:t>injured</a:t>
            </a:r>
            <a:r>
              <a:rPr lang="it-IT" dirty="0"/>
              <a:t> party to </a:t>
            </a:r>
            <a:r>
              <a:rPr lang="it-IT" dirty="0" err="1"/>
              <a:t>where</a:t>
            </a:r>
            <a:r>
              <a:rPr lang="it-IT" dirty="0"/>
              <a:t> </a:t>
            </a:r>
            <a:r>
              <a:rPr lang="it-IT" dirty="0" err="1"/>
              <a:t>they</a:t>
            </a:r>
            <a:r>
              <a:rPr lang="it-IT" dirty="0"/>
              <a:t> </a:t>
            </a:r>
            <a:r>
              <a:rPr lang="it-IT" dirty="0" err="1"/>
              <a:t>were</a:t>
            </a:r>
            <a:r>
              <a:rPr lang="it-IT" dirty="0"/>
              <a:t> </a:t>
            </a:r>
            <a:r>
              <a:rPr lang="it-IT" dirty="0" err="1"/>
              <a:t>before</a:t>
            </a:r>
            <a:r>
              <a:rPr lang="it-IT" dirty="0"/>
              <a:t> the </a:t>
            </a:r>
            <a:r>
              <a:rPr lang="it-IT" dirty="0" err="1"/>
              <a:t>breach</a:t>
            </a:r>
            <a:r>
              <a:rPr lang="it-IT" dirty="0"/>
              <a:t> </a:t>
            </a:r>
            <a:r>
              <a:rPr lang="it-IT" dirty="0" err="1"/>
              <a:t>occurred</a:t>
            </a:r>
            <a:r>
              <a:rPr lang="it-IT" dirty="0"/>
              <a:t>, or </a:t>
            </a:r>
            <a:r>
              <a:rPr lang="it-IT" dirty="0" err="1"/>
              <a:t>as</a:t>
            </a:r>
            <a:r>
              <a:rPr lang="it-IT" dirty="0"/>
              <a:t> </a:t>
            </a:r>
            <a:r>
              <a:rPr lang="it-IT" dirty="0" err="1"/>
              <a:t>if</a:t>
            </a:r>
            <a:r>
              <a:rPr lang="it-IT" dirty="0"/>
              <a:t> the </a:t>
            </a:r>
            <a:r>
              <a:rPr lang="it-IT" dirty="0" err="1"/>
              <a:t>contract</a:t>
            </a:r>
            <a:r>
              <a:rPr lang="it-IT" dirty="0"/>
              <a:t> </a:t>
            </a:r>
            <a:r>
              <a:rPr lang="it-IT" dirty="0" err="1"/>
              <a:t>had</a:t>
            </a:r>
            <a:r>
              <a:rPr lang="it-IT" dirty="0"/>
              <a:t> </a:t>
            </a:r>
            <a:r>
              <a:rPr lang="it-IT" dirty="0" err="1"/>
              <a:t>been</a:t>
            </a:r>
            <a:r>
              <a:rPr lang="it-IT" dirty="0"/>
              <a:t> </a:t>
            </a:r>
            <a:r>
              <a:rPr lang="it-IT" dirty="0" err="1"/>
              <a:t>performed</a:t>
            </a:r>
            <a:r>
              <a:rPr lang="it-IT" dirty="0"/>
              <a:t>.</a:t>
            </a:r>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8217471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normAutofit/>
          </a:bodyPr>
          <a:lstStyle/>
          <a:p>
            <a:r>
              <a:rPr lang="it-IT" dirty="0" err="1"/>
              <a:t>Tort</a:t>
            </a:r>
            <a:r>
              <a:rPr lang="it-IT" dirty="0"/>
              <a:t> law vs </a:t>
            </a:r>
            <a:r>
              <a:rPr lang="it-IT" dirty="0" err="1"/>
              <a:t>Contract</a:t>
            </a:r>
            <a:r>
              <a:rPr lang="it-IT" dirty="0"/>
              <a:t> law</a:t>
            </a:r>
          </a:p>
        </p:txBody>
      </p:sp>
      <p:sp>
        <p:nvSpPr>
          <p:cNvPr id="3" name="Segnaposto contenuto 2"/>
          <p:cNvSpPr>
            <a:spLocks noGrp="1"/>
          </p:cNvSpPr>
          <p:nvPr>
            <p:ph idx="1"/>
          </p:nvPr>
        </p:nvSpPr>
        <p:spPr>
          <a:xfrm>
            <a:off x="393700" y="1790699"/>
            <a:ext cx="8331200" cy="4580891"/>
          </a:xfrm>
        </p:spPr>
        <p:txBody>
          <a:bodyPr>
            <a:normAutofit fontScale="92500" lnSpcReduction="20000"/>
          </a:bodyPr>
          <a:lstStyle/>
          <a:p>
            <a:pPr marL="0" indent="0" algn="ctr">
              <a:buNone/>
            </a:pPr>
            <a:r>
              <a:rPr lang="it-IT" b="1" dirty="0" smtClean="0"/>
              <a:t>TORT LAW</a:t>
            </a:r>
          </a:p>
          <a:p>
            <a:pPr algn="just"/>
            <a:r>
              <a:rPr lang="it-IT" dirty="0" err="1"/>
              <a:t>Tort</a:t>
            </a:r>
            <a:r>
              <a:rPr lang="it-IT" dirty="0"/>
              <a:t> law </a:t>
            </a:r>
            <a:r>
              <a:rPr lang="it-IT" dirty="0" err="1"/>
              <a:t>refers</a:t>
            </a:r>
            <a:r>
              <a:rPr lang="it-IT" dirty="0"/>
              <a:t> to the set of </a:t>
            </a:r>
            <a:r>
              <a:rPr lang="it-IT" dirty="0" err="1"/>
              <a:t>laws</a:t>
            </a:r>
            <a:r>
              <a:rPr lang="it-IT" dirty="0"/>
              <a:t> </a:t>
            </a:r>
            <a:r>
              <a:rPr lang="it-IT" dirty="0" err="1"/>
              <a:t>that</a:t>
            </a:r>
            <a:r>
              <a:rPr lang="it-IT" dirty="0"/>
              <a:t> </a:t>
            </a:r>
            <a:r>
              <a:rPr lang="it-IT" dirty="0" err="1"/>
              <a:t>provides</a:t>
            </a:r>
            <a:r>
              <a:rPr lang="it-IT" dirty="0"/>
              <a:t> </a:t>
            </a:r>
            <a:r>
              <a:rPr lang="it-IT" dirty="0" err="1"/>
              <a:t>remedies</a:t>
            </a:r>
            <a:r>
              <a:rPr lang="it-IT" dirty="0"/>
              <a:t> </a:t>
            </a:r>
            <a:r>
              <a:rPr lang="it-IT" b="1" dirty="0"/>
              <a:t>to </a:t>
            </a:r>
            <a:r>
              <a:rPr lang="it-IT" b="1" dirty="0" err="1"/>
              <a:t>individuals</a:t>
            </a:r>
            <a:r>
              <a:rPr lang="it-IT" b="1" dirty="0"/>
              <a:t> </a:t>
            </a:r>
            <a:r>
              <a:rPr lang="it-IT" b="1" dirty="0" err="1"/>
              <a:t>who</a:t>
            </a:r>
            <a:r>
              <a:rPr lang="it-IT" b="1" dirty="0"/>
              <a:t> </a:t>
            </a:r>
            <a:r>
              <a:rPr lang="it-IT" b="1" dirty="0" err="1"/>
              <a:t>have</a:t>
            </a:r>
            <a:r>
              <a:rPr lang="it-IT" b="1" dirty="0"/>
              <a:t> </a:t>
            </a:r>
            <a:r>
              <a:rPr lang="it-IT" b="1" dirty="0" err="1"/>
              <a:t>suffered</a:t>
            </a:r>
            <a:r>
              <a:rPr lang="it-IT" b="1" dirty="0"/>
              <a:t> </a:t>
            </a:r>
            <a:r>
              <a:rPr lang="it-IT" b="1" dirty="0" err="1"/>
              <a:t>harm</a:t>
            </a:r>
            <a:r>
              <a:rPr lang="it-IT" b="1" dirty="0"/>
              <a:t> by the </a:t>
            </a:r>
            <a:r>
              <a:rPr lang="it-IT" b="1" dirty="0" err="1"/>
              <a:t>unreasonable</a:t>
            </a:r>
            <a:r>
              <a:rPr lang="it-IT" b="1" dirty="0"/>
              <a:t> </a:t>
            </a:r>
            <a:r>
              <a:rPr lang="it-IT" b="1" dirty="0" err="1"/>
              <a:t>acts</a:t>
            </a:r>
            <a:r>
              <a:rPr lang="it-IT" b="1" dirty="0"/>
              <a:t> of </a:t>
            </a:r>
            <a:r>
              <a:rPr lang="it-IT" b="1" dirty="0" err="1"/>
              <a:t>another</a:t>
            </a:r>
            <a:r>
              <a:rPr lang="it-IT" b="1" dirty="0"/>
              <a:t>.</a:t>
            </a:r>
          </a:p>
          <a:p>
            <a:pPr algn="just"/>
            <a:r>
              <a:rPr lang="it-IT" dirty="0" smtClean="0"/>
              <a:t>Under </a:t>
            </a:r>
            <a:r>
              <a:rPr lang="it-IT" dirty="0" err="1"/>
              <a:t>tort</a:t>
            </a:r>
            <a:r>
              <a:rPr lang="it-IT" dirty="0"/>
              <a:t> law, </a:t>
            </a:r>
            <a:r>
              <a:rPr lang="it-IT" dirty="0" err="1"/>
              <a:t>members</a:t>
            </a:r>
            <a:r>
              <a:rPr lang="it-IT" dirty="0"/>
              <a:t> of a community are </a:t>
            </a:r>
            <a:r>
              <a:rPr lang="it-IT" dirty="0" err="1"/>
              <a:t>expected</a:t>
            </a:r>
            <a:r>
              <a:rPr lang="it-IT" dirty="0"/>
              <a:t> to </a:t>
            </a:r>
            <a:r>
              <a:rPr lang="it-IT" dirty="0" err="1"/>
              <a:t>act</a:t>
            </a:r>
            <a:r>
              <a:rPr lang="it-IT" dirty="0"/>
              <a:t> </a:t>
            </a:r>
            <a:r>
              <a:rPr lang="it-IT" dirty="0" err="1"/>
              <a:t>reasonably</a:t>
            </a:r>
            <a:r>
              <a:rPr lang="it-IT" dirty="0"/>
              <a:t> </a:t>
            </a:r>
            <a:r>
              <a:rPr lang="it-IT" dirty="0" err="1"/>
              <a:t>toward</a:t>
            </a:r>
            <a:r>
              <a:rPr lang="it-IT" dirty="0"/>
              <a:t> </a:t>
            </a:r>
            <a:r>
              <a:rPr lang="it-IT" dirty="0" err="1"/>
              <a:t>everyone</a:t>
            </a:r>
            <a:r>
              <a:rPr lang="it-IT" dirty="0"/>
              <a:t> else </a:t>
            </a:r>
            <a:r>
              <a:rPr lang="it-IT" dirty="0" err="1"/>
              <a:t>within</a:t>
            </a:r>
            <a:r>
              <a:rPr lang="it-IT" dirty="0"/>
              <a:t> the </a:t>
            </a:r>
            <a:r>
              <a:rPr lang="it-IT" dirty="0" smtClean="0"/>
              <a:t>community. </a:t>
            </a:r>
            <a:r>
              <a:rPr lang="it-IT" dirty="0" err="1" smtClean="0"/>
              <a:t>Tort</a:t>
            </a:r>
            <a:r>
              <a:rPr lang="it-IT" dirty="0" smtClean="0"/>
              <a:t> law </a:t>
            </a:r>
            <a:r>
              <a:rPr lang="it-IT" dirty="0" err="1" smtClean="0"/>
              <a:t>is</a:t>
            </a:r>
            <a:r>
              <a:rPr lang="it-IT" dirty="0" smtClean="0"/>
              <a:t> </a:t>
            </a:r>
            <a:r>
              <a:rPr lang="it-IT" dirty="0" err="1" smtClean="0"/>
              <a:t>based</a:t>
            </a:r>
            <a:r>
              <a:rPr lang="it-IT" dirty="0" smtClean="0"/>
              <a:t> on </a:t>
            </a:r>
            <a:r>
              <a:rPr lang="it-IT" dirty="0"/>
              <a:t>the premise </a:t>
            </a:r>
            <a:r>
              <a:rPr lang="it-IT" dirty="0" err="1"/>
              <a:t>that</a:t>
            </a:r>
            <a:r>
              <a:rPr lang="it-IT" dirty="0"/>
              <a:t> </a:t>
            </a:r>
            <a:r>
              <a:rPr lang="it-IT" dirty="0" err="1"/>
              <a:t>people</a:t>
            </a:r>
            <a:r>
              <a:rPr lang="it-IT" dirty="0"/>
              <a:t> are </a:t>
            </a:r>
            <a:r>
              <a:rPr lang="it-IT" dirty="0" err="1"/>
              <a:t>liable</a:t>
            </a:r>
            <a:r>
              <a:rPr lang="it-IT" dirty="0"/>
              <a:t> for </a:t>
            </a:r>
            <a:r>
              <a:rPr lang="it-IT" dirty="0" err="1"/>
              <a:t>their</a:t>
            </a:r>
            <a:r>
              <a:rPr lang="it-IT" dirty="0"/>
              <a:t> </a:t>
            </a:r>
            <a:r>
              <a:rPr lang="it-IT" dirty="0" err="1"/>
              <a:t>actions</a:t>
            </a:r>
            <a:r>
              <a:rPr lang="it-IT" dirty="0" smtClean="0"/>
              <a:t>.</a:t>
            </a:r>
          </a:p>
          <a:p>
            <a:pPr algn="just"/>
            <a:r>
              <a:rPr lang="it-IT" dirty="0" err="1"/>
              <a:t>If</a:t>
            </a:r>
            <a:r>
              <a:rPr lang="it-IT" dirty="0"/>
              <a:t> </a:t>
            </a:r>
            <a:r>
              <a:rPr lang="it-IT" dirty="0" err="1"/>
              <a:t>someone’s</a:t>
            </a:r>
            <a:r>
              <a:rPr lang="it-IT" dirty="0"/>
              <a:t> </a:t>
            </a:r>
            <a:r>
              <a:rPr lang="it-IT" dirty="0" err="1"/>
              <a:t>careless</a:t>
            </a:r>
            <a:r>
              <a:rPr lang="it-IT" dirty="0"/>
              <a:t> </a:t>
            </a:r>
            <a:r>
              <a:rPr lang="it-IT" dirty="0" err="1"/>
              <a:t>actions</a:t>
            </a:r>
            <a:r>
              <a:rPr lang="it-IT" dirty="0"/>
              <a:t> </a:t>
            </a:r>
            <a:r>
              <a:rPr lang="it-IT" dirty="0" err="1"/>
              <a:t>injure</a:t>
            </a:r>
            <a:r>
              <a:rPr lang="it-IT" dirty="0"/>
              <a:t> </a:t>
            </a:r>
            <a:r>
              <a:rPr lang="it-IT" dirty="0" err="1"/>
              <a:t>another</a:t>
            </a:r>
            <a:r>
              <a:rPr lang="it-IT" dirty="0"/>
              <a:t> </a:t>
            </a:r>
            <a:r>
              <a:rPr lang="it-IT" dirty="0" err="1"/>
              <a:t>person</a:t>
            </a:r>
            <a:r>
              <a:rPr lang="it-IT" dirty="0"/>
              <a:t>, </a:t>
            </a:r>
            <a:r>
              <a:rPr lang="it-IT" dirty="0" err="1"/>
              <a:t>they</a:t>
            </a:r>
            <a:r>
              <a:rPr lang="it-IT" dirty="0"/>
              <a:t> </a:t>
            </a:r>
            <a:r>
              <a:rPr lang="it-IT" dirty="0" err="1"/>
              <a:t>may</a:t>
            </a:r>
            <a:r>
              <a:rPr lang="it-IT" dirty="0"/>
              <a:t> face </a:t>
            </a:r>
            <a:r>
              <a:rPr lang="it-IT" dirty="0" err="1"/>
              <a:t>consequences</a:t>
            </a:r>
            <a:r>
              <a:rPr lang="it-IT" dirty="0"/>
              <a:t>—</a:t>
            </a:r>
            <a:r>
              <a:rPr lang="it-IT" dirty="0" err="1"/>
              <a:t>whether</a:t>
            </a:r>
            <a:r>
              <a:rPr lang="it-IT" dirty="0"/>
              <a:t> </a:t>
            </a:r>
            <a:r>
              <a:rPr lang="it-IT" dirty="0" err="1"/>
              <a:t>their</a:t>
            </a:r>
            <a:r>
              <a:rPr lang="it-IT" dirty="0"/>
              <a:t> </a:t>
            </a:r>
            <a:r>
              <a:rPr lang="it-IT" dirty="0" err="1"/>
              <a:t>actions</a:t>
            </a:r>
            <a:r>
              <a:rPr lang="it-IT" dirty="0"/>
              <a:t> </a:t>
            </a:r>
            <a:r>
              <a:rPr lang="it-IT" dirty="0" err="1"/>
              <a:t>were</a:t>
            </a:r>
            <a:r>
              <a:rPr lang="it-IT" dirty="0"/>
              <a:t> </a:t>
            </a:r>
            <a:r>
              <a:rPr lang="it-IT" dirty="0" err="1"/>
              <a:t>intentional</a:t>
            </a:r>
            <a:r>
              <a:rPr lang="it-IT" dirty="0"/>
              <a:t> or </a:t>
            </a:r>
            <a:r>
              <a:rPr lang="it-IT" dirty="0" err="1"/>
              <a:t>accidental</a:t>
            </a:r>
            <a:r>
              <a:rPr lang="it-IT" dirty="0"/>
              <a:t>. </a:t>
            </a:r>
            <a:endParaRPr lang="it-IT" dirty="0" smtClean="0"/>
          </a:p>
          <a:p>
            <a:pPr algn="just"/>
            <a:r>
              <a:rPr lang="it-IT" dirty="0" err="1" smtClean="0"/>
              <a:t>Tort</a:t>
            </a:r>
            <a:r>
              <a:rPr lang="it-IT" dirty="0" smtClean="0"/>
              <a:t> law </a:t>
            </a:r>
            <a:r>
              <a:rPr lang="it-IT" dirty="0" err="1" smtClean="0"/>
              <a:t>aims</a:t>
            </a:r>
            <a:r>
              <a:rPr lang="it-IT" dirty="0" smtClean="0"/>
              <a:t> to compensate </a:t>
            </a:r>
            <a:r>
              <a:rPr lang="it-IT" dirty="0" err="1" smtClean="0"/>
              <a:t>victims</a:t>
            </a:r>
            <a:r>
              <a:rPr lang="it-IT" dirty="0" smtClean="0"/>
              <a:t> </a:t>
            </a:r>
            <a:r>
              <a:rPr lang="it-IT" dirty="0"/>
              <a:t>for </a:t>
            </a:r>
            <a:r>
              <a:rPr lang="it-IT" dirty="0" err="1"/>
              <a:t>any</a:t>
            </a:r>
            <a:r>
              <a:rPr lang="it-IT" dirty="0"/>
              <a:t> </a:t>
            </a:r>
            <a:r>
              <a:rPr lang="it-IT" dirty="0" err="1"/>
              <a:t>injuries</a:t>
            </a:r>
            <a:r>
              <a:rPr lang="it-IT" dirty="0"/>
              <a:t> or </a:t>
            </a:r>
            <a:r>
              <a:rPr lang="it-IT" dirty="0" err="1"/>
              <a:t>damages</a:t>
            </a:r>
            <a:r>
              <a:rPr lang="it-IT" dirty="0"/>
              <a:t> </a:t>
            </a:r>
            <a:r>
              <a:rPr lang="it-IT" dirty="0" err="1"/>
              <a:t>suffered</a:t>
            </a:r>
            <a:r>
              <a:rPr lang="it-IT" dirty="0"/>
              <a:t> by the </a:t>
            </a:r>
            <a:r>
              <a:rPr lang="it-IT" dirty="0" err="1"/>
              <a:t>unreasonable</a:t>
            </a:r>
            <a:r>
              <a:rPr lang="it-IT" dirty="0"/>
              <a:t> </a:t>
            </a:r>
            <a:r>
              <a:rPr lang="it-IT" dirty="0" err="1"/>
              <a:t>acts</a:t>
            </a:r>
            <a:r>
              <a:rPr lang="it-IT" dirty="0"/>
              <a:t> of </a:t>
            </a:r>
            <a:r>
              <a:rPr lang="it-IT" dirty="0" err="1"/>
              <a:t>others</a:t>
            </a:r>
            <a:r>
              <a:rPr lang="it-IT" dirty="0"/>
              <a:t>.</a:t>
            </a:r>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9894298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normAutofit fontScale="90000"/>
          </a:bodyPr>
          <a:lstStyle/>
          <a:p>
            <a:r>
              <a:rPr lang="it-IT" dirty="0" err="1"/>
              <a:t>Tort</a:t>
            </a:r>
            <a:r>
              <a:rPr lang="it-IT" dirty="0"/>
              <a:t> law vs </a:t>
            </a:r>
            <a:r>
              <a:rPr lang="it-IT" dirty="0" err="1"/>
              <a:t>Contract</a:t>
            </a:r>
            <a:r>
              <a:rPr lang="it-IT" dirty="0"/>
              <a:t> </a:t>
            </a:r>
            <a:r>
              <a:rPr lang="it-IT" dirty="0" smtClean="0"/>
              <a:t>law</a:t>
            </a:r>
            <a:br>
              <a:rPr lang="it-IT" dirty="0" smtClean="0"/>
            </a:br>
            <a:r>
              <a:rPr lang="it-IT" dirty="0" smtClean="0"/>
              <a:t>Case </a:t>
            </a:r>
            <a:r>
              <a:rPr lang="it-IT" dirty="0" err="1" smtClean="0"/>
              <a:t>study</a:t>
            </a:r>
            <a:r>
              <a:rPr lang="it-IT" dirty="0" smtClean="0"/>
              <a:t> I</a:t>
            </a:r>
            <a:endParaRPr lang="it-IT" dirty="0"/>
          </a:p>
        </p:txBody>
      </p:sp>
      <p:sp>
        <p:nvSpPr>
          <p:cNvPr id="3" name="Segnaposto contenuto 2"/>
          <p:cNvSpPr>
            <a:spLocks noGrp="1"/>
          </p:cNvSpPr>
          <p:nvPr>
            <p:ph idx="1"/>
          </p:nvPr>
        </p:nvSpPr>
        <p:spPr>
          <a:xfrm>
            <a:off x="393700" y="1790699"/>
            <a:ext cx="8331200" cy="4580891"/>
          </a:xfrm>
        </p:spPr>
        <p:txBody>
          <a:bodyPr>
            <a:normAutofit/>
          </a:bodyPr>
          <a:lstStyle/>
          <a:p>
            <a:pPr marL="0" indent="0" algn="just">
              <a:buNone/>
            </a:pPr>
            <a:r>
              <a:rPr lang="it-IT" dirty="0"/>
              <a:t>Back in </a:t>
            </a:r>
            <a:r>
              <a:rPr lang="it-IT" dirty="0" err="1"/>
              <a:t>November</a:t>
            </a:r>
            <a:r>
              <a:rPr lang="it-IT" dirty="0"/>
              <a:t> of 2005, </a:t>
            </a:r>
            <a:r>
              <a:rPr lang="it-IT" dirty="0" err="1"/>
              <a:t>Geeslin</a:t>
            </a:r>
            <a:r>
              <a:rPr lang="it-IT" dirty="0"/>
              <a:t> and a friend </a:t>
            </a:r>
            <a:r>
              <a:rPr lang="it-IT" dirty="0" err="1"/>
              <a:t>attended</a:t>
            </a:r>
            <a:r>
              <a:rPr lang="it-IT" dirty="0"/>
              <a:t> a Lakers/</a:t>
            </a:r>
            <a:r>
              <a:rPr lang="it-IT" dirty="0" err="1"/>
              <a:t>Grizzlies</a:t>
            </a:r>
            <a:r>
              <a:rPr lang="it-IT" dirty="0"/>
              <a:t> game. The fans </a:t>
            </a:r>
            <a:r>
              <a:rPr lang="it-IT" dirty="0" err="1"/>
              <a:t>held</a:t>
            </a:r>
            <a:r>
              <a:rPr lang="it-IT" dirty="0"/>
              <a:t> </a:t>
            </a:r>
            <a:r>
              <a:rPr lang="it-IT" i="1" dirty="0" err="1"/>
              <a:t>courtside</a:t>
            </a:r>
            <a:r>
              <a:rPr lang="it-IT" i="1" dirty="0"/>
              <a:t> </a:t>
            </a:r>
            <a:r>
              <a:rPr lang="it-IT" i="1" dirty="0" err="1"/>
              <a:t>seats</a:t>
            </a:r>
            <a:r>
              <a:rPr lang="it-IT" i="1" dirty="0"/>
              <a:t> </a:t>
            </a:r>
            <a:r>
              <a:rPr lang="it-IT" dirty="0"/>
              <a:t>for the </a:t>
            </a:r>
            <a:r>
              <a:rPr lang="it-IT" dirty="0" err="1"/>
              <a:t>event</a:t>
            </a:r>
            <a:r>
              <a:rPr lang="it-IT" dirty="0"/>
              <a:t>. At some </a:t>
            </a:r>
            <a:r>
              <a:rPr lang="it-IT" dirty="0" err="1"/>
              <a:t>point</a:t>
            </a:r>
            <a:r>
              <a:rPr lang="it-IT" dirty="0"/>
              <a:t> </a:t>
            </a:r>
            <a:r>
              <a:rPr lang="it-IT" dirty="0" err="1"/>
              <a:t>during</a:t>
            </a:r>
            <a:r>
              <a:rPr lang="it-IT" dirty="0"/>
              <a:t> the game, </a:t>
            </a:r>
            <a:r>
              <a:rPr lang="it-IT" dirty="0" err="1"/>
              <a:t>famous</a:t>
            </a:r>
            <a:r>
              <a:rPr lang="it-IT" dirty="0"/>
              <a:t> basketball player Bryant </a:t>
            </a:r>
            <a:r>
              <a:rPr lang="it-IT" dirty="0" err="1"/>
              <a:t>ran</a:t>
            </a:r>
            <a:r>
              <a:rPr lang="it-IT" dirty="0"/>
              <a:t> to </a:t>
            </a:r>
            <a:r>
              <a:rPr lang="it-IT" dirty="0" err="1"/>
              <a:t>retrieve</a:t>
            </a:r>
            <a:r>
              <a:rPr lang="it-IT" dirty="0"/>
              <a:t> an out-of-</a:t>
            </a:r>
            <a:r>
              <a:rPr lang="it-IT" dirty="0" err="1"/>
              <a:t>bounds</a:t>
            </a:r>
            <a:r>
              <a:rPr lang="it-IT" dirty="0"/>
              <a:t> </a:t>
            </a:r>
            <a:r>
              <a:rPr lang="it-IT" dirty="0" err="1"/>
              <a:t>ball</a:t>
            </a:r>
            <a:r>
              <a:rPr lang="it-IT" dirty="0"/>
              <a:t>. </a:t>
            </a:r>
            <a:r>
              <a:rPr lang="it-IT" dirty="0" err="1"/>
              <a:t>As</a:t>
            </a:r>
            <a:r>
              <a:rPr lang="it-IT" dirty="0"/>
              <a:t> he </a:t>
            </a:r>
            <a:r>
              <a:rPr lang="it-IT" dirty="0" err="1"/>
              <a:t>reached</a:t>
            </a:r>
            <a:r>
              <a:rPr lang="it-IT" dirty="0"/>
              <a:t> for the </a:t>
            </a:r>
            <a:r>
              <a:rPr lang="it-IT" dirty="0" err="1"/>
              <a:t>ball</a:t>
            </a:r>
            <a:r>
              <a:rPr lang="it-IT" dirty="0"/>
              <a:t>, he </a:t>
            </a:r>
            <a:r>
              <a:rPr lang="it-IT" dirty="0" err="1"/>
              <a:t>lost</a:t>
            </a:r>
            <a:r>
              <a:rPr lang="it-IT" dirty="0"/>
              <a:t> </a:t>
            </a:r>
            <a:r>
              <a:rPr lang="it-IT" dirty="0" err="1"/>
              <a:t>his</a:t>
            </a:r>
            <a:r>
              <a:rPr lang="it-IT" dirty="0"/>
              <a:t> footing and </a:t>
            </a:r>
            <a:r>
              <a:rPr lang="it-IT" dirty="0" err="1"/>
              <a:t>fell</a:t>
            </a:r>
            <a:r>
              <a:rPr lang="it-IT" dirty="0"/>
              <a:t> </a:t>
            </a:r>
            <a:r>
              <a:rPr lang="it-IT" dirty="0" err="1"/>
              <a:t>atop</a:t>
            </a:r>
            <a:r>
              <a:rPr lang="it-IT" dirty="0"/>
              <a:t> </a:t>
            </a:r>
            <a:r>
              <a:rPr lang="it-IT" dirty="0" err="1"/>
              <a:t>Geeslin</a:t>
            </a:r>
            <a:r>
              <a:rPr lang="it-IT" dirty="0"/>
              <a:t>, </a:t>
            </a:r>
            <a:r>
              <a:rPr lang="it-IT" dirty="0" err="1"/>
              <a:t>leaving</a:t>
            </a:r>
            <a:r>
              <a:rPr lang="it-IT" dirty="0"/>
              <a:t> </a:t>
            </a:r>
            <a:r>
              <a:rPr lang="it-IT" dirty="0" err="1"/>
              <a:t>him</a:t>
            </a:r>
            <a:r>
              <a:rPr lang="it-IT" dirty="0"/>
              <a:t> with </a:t>
            </a:r>
            <a:r>
              <a:rPr lang="it-IT" dirty="0" err="1"/>
              <a:t>injury</a:t>
            </a:r>
            <a:r>
              <a:rPr lang="it-IT" dirty="0"/>
              <a:t> to </a:t>
            </a:r>
            <a:r>
              <a:rPr lang="it-IT" dirty="0" err="1"/>
              <a:t>his</a:t>
            </a:r>
            <a:r>
              <a:rPr lang="it-IT" dirty="0"/>
              <a:t> </a:t>
            </a:r>
            <a:r>
              <a:rPr lang="it-IT" dirty="0" err="1"/>
              <a:t>chest</a:t>
            </a:r>
            <a:r>
              <a:rPr lang="it-IT" dirty="0"/>
              <a:t> and </a:t>
            </a:r>
            <a:r>
              <a:rPr lang="it-IT" dirty="0" err="1"/>
              <a:t>lungs</a:t>
            </a:r>
            <a:r>
              <a:rPr lang="it-IT" dirty="0"/>
              <a:t>. </a:t>
            </a:r>
            <a:r>
              <a:rPr lang="it-IT" dirty="0" err="1"/>
              <a:t>After</a:t>
            </a:r>
            <a:r>
              <a:rPr lang="it-IT" dirty="0"/>
              <a:t> </a:t>
            </a:r>
            <a:r>
              <a:rPr lang="it-IT" dirty="0" err="1"/>
              <a:t>several</a:t>
            </a:r>
            <a:r>
              <a:rPr lang="it-IT" dirty="0"/>
              <a:t> </a:t>
            </a:r>
            <a:r>
              <a:rPr lang="it-IT" dirty="0" err="1"/>
              <a:t>days</a:t>
            </a:r>
            <a:r>
              <a:rPr lang="it-IT" dirty="0"/>
              <a:t>, </a:t>
            </a:r>
            <a:r>
              <a:rPr lang="it-IT" dirty="0" err="1" smtClean="0"/>
              <a:t>Geeslin</a:t>
            </a:r>
            <a:r>
              <a:rPr lang="it-IT" dirty="0"/>
              <a:t> </a:t>
            </a:r>
            <a:r>
              <a:rPr lang="it-IT" dirty="0" err="1" smtClean="0"/>
              <a:t>began</a:t>
            </a:r>
            <a:r>
              <a:rPr lang="it-IT" dirty="0" smtClean="0"/>
              <a:t> </a:t>
            </a:r>
            <a:r>
              <a:rPr lang="it-IT" dirty="0" err="1"/>
              <a:t>experiencing</a:t>
            </a:r>
            <a:r>
              <a:rPr lang="it-IT" dirty="0"/>
              <a:t> </a:t>
            </a:r>
            <a:r>
              <a:rPr lang="it-IT" dirty="0" err="1"/>
              <a:t>uncomfortable</a:t>
            </a:r>
            <a:r>
              <a:rPr lang="it-IT" dirty="0"/>
              <a:t> </a:t>
            </a:r>
            <a:r>
              <a:rPr lang="it-IT" dirty="0" err="1"/>
              <a:t>pain</a:t>
            </a:r>
            <a:r>
              <a:rPr lang="it-IT" dirty="0"/>
              <a:t> in </a:t>
            </a:r>
            <a:r>
              <a:rPr lang="it-IT" dirty="0" err="1"/>
              <a:t>his</a:t>
            </a:r>
            <a:r>
              <a:rPr lang="it-IT" dirty="0"/>
              <a:t> </a:t>
            </a:r>
            <a:r>
              <a:rPr lang="it-IT" dirty="0" err="1"/>
              <a:t>chest</a:t>
            </a:r>
            <a:r>
              <a:rPr lang="it-IT" dirty="0"/>
              <a:t> severe </a:t>
            </a:r>
            <a:r>
              <a:rPr lang="it-IT" dirty="0" err="1"/>
              <a:t>enough</a:t>
            </a:r>
            <a:r>
              <a:rPr lang="it-IT" dirty="0"/>
              <a:t> to </a:t>
            </a:r>
            <a:r>
              <a:rPr lang="it-IT" dirty="0" err="1"/>
              <a:t>visit</a:t>
            </a:r>
            <a:r>
              <a:rPr lang="it-IT" dirty="0"/>
              <a:t> an </a:t>
            </a:r>
            <a:r>
              <a:rPr lang="it-IT" dirty="0" err="1"/>
              <a:t>emergency</a:t>
            </a:r>
            <a:r>
              <a:rPr lang="it-IT" dirty="0"/>
              <a:t> room. Once </a:t>
            </a:r>
            <a:r>
              <a:rPr lang="it-IT" dirty="0" err="1"/>
              <a:t>examined</a:t>
            </a:r>
            <a:r>
              <a:rPr lang="it-IT" dirty="0"/>
              <a:t>, </a:t>
            </a:r>
            <a:r>
              <a:rPr lang="it-IT" dirty="0" err="1"/>
              <a:t>it</a:t>
            </a:r>
            <a:r>
              <a:rPr lang="it-IT" dirty="0"/>
              <a:t> </a:t>
            </a:r>
            <a:r>
              <a:rPr lang="it-IT" dirty="0" err="1"/>
              <a:t>was</a:t>
            </a:r>
            <a:r>
              <a:rPr lang="it-IT" dirty="0"/>
              <a:t> </a:t>
            </a:r>
            <a:r>
              <a:rPr lang="it-IT" dirty="0" err="1"/>
              <a:t>diagnosed</a:t>
            </a:r>
            <a:r>
              <a:rPr lang="it-IT" dirty="0"/>
              <a:t> </a:t>
            </a:r>
            <a:r>
              <a:rPr lang="it-IT" dirty="0" err="1"/>
              <a:t>that</a:t>
            </a:r>
            <a:r>
              <a:rPr lang="it-IT" dirty="0"/>
              <a:t> he </a:t>
            </a:r>
            <a:r>
              <a:rPr lang="it-IT" i="1" dirty="0" err="1"/>
              <a:t>suffered</a:t>
            </a:r>
            <a:r>
              <a:rPr lang="it-IT" i="1" dirty="0"/>
              <a:t> a </a:t>
            </a:r>
            <a:r>
              <a:rPr lang="it-IT" i="1" dirty="0" err="1"/>
              <a:t>bruising</a:t>
            </a:r>
            <a:r>
              <a:rPr lang="it-IT" i="1" dirty="0"/>
              <a:t> and a </a:t>
            </a:r>
            <a:r>
              <a:rPr lang="it-IT" i="1" dirty="0" err="1"/>
              <a:t>crushed</a:t>
            </a:r>
            <a:r>
              <a:rPr lang="it-IT" i="1" dirty="0"/>
              <a:t> </a:t>
            </a:r>
            <a:r>
              <a:rPr lang="it-IT" i="1" dirty="0" err="1"/>
              <a:t>lung</a:t>
            </a:r>
            <a:r>
              <a:rPr lang="it-IT" i="1" dirty="0"/>
              <a:t>. He </a:t>
            </a:r>
            <a:r>
              <a:rPr lang="it-IT" i="1" dirty="0" err="1"/>
              <a:t>was</a:t>
            </a:r>
            <a:r>
              <a:rPr lang="it-IT" i="1" dirty="0"/>
              <a:t> </a:t>
            </a:r>
            <a:r>
              <a:rPr lang="it-IT" i="1" dirty="0" err="1"/>
              <a:t>prescribed</a:t>
            </a:r>
            <a:r>
              <a:rPr lang="it-IT" i="1" dirty="0"/>
              <a:t> </a:t>
            </a:r>
            <a:r>
              <a:rPr lang="it-IT" i="1" dirty="0" err="1"/>
              <a:t>several</a:t>
            </a:r>
            <a:r>
              <a:rPr lang="it-IT" i="1" dirty="0"/>
              <a:t> </a:t>
            </a:r>
            <a:r>
              <a:rPr lang="it-IT" i="1" dirty="0" err="1"/>
              <a:t>pain</a:t>
            </a:r>
            <a:r>
              <a:rPr lang="it-IT" i="1" dirty="0"/>
              <a:t> </a:t>
            </a:r>
            <a:r>
              <a:rPr lang="it-IT" i="1" dirty="0" err="1"/>
              <a:t>medications</a:t>
            </a:r>
            <a:r>
              <a:rPr lang="it-IT" i="1" dirty="0"/>
              <a:t> and a </a:t>
            </a:r>
            <a:r>
              <a:rPr lang="it-IT" i="1" dirty="0" err="1"/>
              <a:t>breathing</a:t>
            </a:r>
            <a:r>
              <a:rPr lang="it-IT" i="1" dirty="0"/>
              <a:t> machine and </a:t>
            </a:r>
            <a:r>
              <a:rPr lang="it-IT" i="1" dirty="0" err="1"/>
              <a:t>sent</a:t>
            </a:r>
            <a:r>
              <a:rPr lang="it-IT" i="1" dirty="0"/>
              <a:t> home</a:t>
            </a:r>
            <a:r>
              <a:rPr lang="it-IT" dirty="0" smtClean="0"/>
              <a:t>.</a:t>
            </a: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1074165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normAutofit fontScale="90000"/>
          </a:bodyPr>
          <a:lstStyle/>
          <a:p>
            <a:r>
              <a:rPr lang="it-IT" dirty="0" err="1"/>
              <a:t>Tort</a:t>
            </a:r>
            <a:r>
              <a:rPr lang="it-IT" dirty="0"/>
              <a:t> law vs </a:t>
            </a:r>
            <a:r>
              <a:rPr lang="it-IT" dirty="0" err="1"/>
              <a:t>Contract</a:t>
            </a:r>
            <a:r>
              <a:rPr lang="it-IT" dirty="0"/>
              <a:t> </a:t>
            </a:r>
            <a:r>
              <a:rPr lang="it-IT" dirty="0" smtClean="0"/>
              <a:t>law</a:t>
            </a:r>
            <a:br>
              <a:rPr lang="it-IT" dirty="0" smtClean="0"/>
            </a:br>
            <a:r>
              <a:rPr lang="it-IT" dirty="0" smtClean="0"/>
              <a:t>Case </a:t>
            </a:r>
            <a:r>
              <a:rPr lang="it-IT" dirty="0" err="1" smtClean="0"/>
              <a:t>study</a:t>
            </a:r>
            <a:r>
              <a:rPr lang="it-IT" dirty="0" smtClean="0"/>
              <a:t> I</a:t>
            </a:r>
            <a:endParaRPr lang="it-IT" dirty="0"/>
          </a:p>
        </p:txBody>
      </p:sp>
      <p:sp>
        <p:nvSpPr>
          <p:cNvPr id="3" name="Segnaposto contenuto 2"/>
          <p:cNvSpPr>
            <a:spLocks noGrp="1"/>
          </p:cNvSpPr>
          <p:nvPr>
            <p:ph idx="1"/>
          </p:nvPr>
        </p:nvSpPr>
        <p:spPr>
          <a:xfrm>
            <a:off x="393700" y="1790699"/>
            <a:ext cx="8331200" cy="4580891"/>
          </a:xfrm>
        </p:spPr>
        <p:txBody>
          <a:bodyPr>
            <a:normAutofit/>
          </a:bodyPr>
          <a:lstStyle/>
          <a:p>
            <a:pPr algn="just"/>
            <a:r>
              <a:rPr lang="it-IT" dirty="0" err="1" smtClean="0"/>
              <a:t>Contract</a:t>
            </a:r>
            <a:r>
              <a:rPr lang="it-IT" dirty="0" smtClean="0"/>
              <a:t> law or </a:t>
            </a:r>
            <a:r>
              <a:rPr lang="it-IT" dirty="0" err="1" smtClean="0"/>
              <a:t>tort</a:t>
            </a:r>
            <a:r>
              <a:rPr lang="it-IT" dirty="0" smtClean="0"/>
              <a:t> law </a:t>
            </a:r>
            <a:r>
              <a:rPr lang="it-IT" dirty="0" err="1" smtClean="0"/>
              <a:t>involved</a:t>
            </a:r>
            <a:r>
              <a:rPr lang="it-IT" dirty="0" smtClean="0"/>
              <a:t>?</a:t>
            </a:r>
          </a:p>
          <a:p>
            <a:pPr algn="just"/>
            <a:r>
              <a:rPr lang="it-IT" dirty="0" err="1" smtClean="0"/>
              <a:t>Who’s</a:t>
            </a:r>
            <a:r>
              <a:rPr lang="it-IT" dirty="0" smtClean="0"/>
              <a:t> the </a:t>
            </a:r>
            <a:r>
              <a:rPr lang="it-IT" dirty="0" err="1" smtClean="0"/>
              <a:t>plaintiff</a:t>
            </a:r>
            <a:r>
              <a:rPr lang="it-IT" dirty="0" smtClean="0"/>
              <a:t>?</a:t>
            </a:r>
          </a:p>
          <a:p>
            <a:pPr algn="just"/>
            <a:r>
              <a:rPr lang="it-IT" dirty="0" err="1" smtClean="0"/>
              <a:t>Who’s</a:t>
            </a:r>
            <a:r>
              <a:rPr lang="it-IT" dirty="0" smtClean="0"/>
              <a:t> the </a:t>
            </a:r>
            <a:r>
              <a:rPr lang="it-IT" dirty="0" err="1" smtClean="0"/>
              <a:t>defendant</a:t>
            </a:r>
            <a:r>
              <a:rPr lang="it-IT" dirty="0" smtClean="0"/>
              <a:t>?</a:t>
            </a: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7876091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Introduction</a:t>
            </a:r>
            <a:r>
              <a:rPr lang="it-IT" dirty="0" smtClean="0"/>
              <a:t> to </a:t>
            </a:r>
            <a:r>
              <a:rPr lang="it-IT" dirty="0" err="1" smtClean="0"/>
              <a:t>international</a:t>
            </a:r>
            <a:r>
              <a:rPr lang="it-IT" dirty="0" smtClean="0"/>
              <a:t> </a:t>
            </a:r>
            <a:r>
              <a:rPr lang="it-IT" dirty="0" err="1" smtClean="0"/>
              <a:t>contract</a:t>
            </a:r>
            <a:endParaRPr lang="it-IT" dirty="0"/>
          </a:p>
        </p:txBody>
      </p:sp>
      <p:sp>
        <p:nvSpPr>
          <p:cNvPr id="3" name="Segnaposto contenuto 2"/>
          <p:cNvSpPr>
            <a:spLocks noGrp="1"/>
          </p:cNvSpPr>
          <p:nvPr>
            <p:ph idx="1"/>
          </p:nvPr>
        </p:nvSpPr>
        <p:spPr>
          <a:xfrm>
            <a:off x="468924" y="1758462"/>
            <a:ext cx="8385516" cy="4613129"/>
          </a:xfrm>
        </p:spPr>
        <p:txBody>
          <a:bodyPr>
            <a:normAutofit/>
          </a:bodyPr>
          <a:lstStyle/>
          <a:p>
            <a:pPr algn="just"/>
            <a:endParaRPr lang="it-IT" dirty="0" smtClean="0"/>
          </a:p>
          <a:p>
            <a:pPr algn="just"/>
            <a:endParaRPr lang="it-IT" dirty="0" smtClean="0"/>
          </a:p>
          <a:p>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pic>
        <p:nvPicPr>
          <p:cNvPr id="6" name="Immagine 5" descr="GettyImages-576638786.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924" y="1758462"/>
            <a:ext cx="8385516" cy="3458308"/>
          </a:xfrm>
          <a:prstGeom prst="rect">
            <a:avLst/>
          </a:prstGeom>
        </p:spPr>
      </p:pic>
      <p:sp>
        <p:nvSpPr>
          <p:cNvPr id="7" name="CasellaDiTesto 6"/>
          <p:cNvSpPr txBox="1"/>
          <p:nvPr/>
        </p:nvSpPr>
        <p:spPr>
          <a:xfrm>
            <a:off x="2990679" y="5568468"/>
            <a:ext cx="3724096" cy="984885"/>
          </a:xfrm>
          <a:prstGeom prst="rect">
            <a:avLst/>
          </a:prstGeom>
          <a:noFill/>
        </p:spPr>
        <p:txBody>
          <a:bodyPr wrap="none" rtlCol="0">
            <a:spAutoFit/>
          </a:bodyPr>
          <a:lstStyle/>
          <a:p>
            <a:pPr algn="ctr"/>
            <a:r>
              <a:rPr lang="it-IT" sz="4000" b="1" dirty="0" err="1"/>
              <a:t>Papy</a:t>
            </a:r>
            <a:r>
              <a:rPr lang="it-IT" sz="4000" b="1" dirty="0"/>
              <a:t> </a:t>
            </a:r>
            <a:r>
              <a:rPr lang="it-IT" sz="4000" b="1" dirty="0" err="1"/>
              <a:t>Djilobodji</a:t>
            </a:r>
            <a:endParaRPr lang="it-IT" sz="4000" b="1" dirty="0"/>
          </a:p>
          <a:p>
            <a:r>
              <a:rPr lang="it-IT" dirty="0" smtClean="0"/>
              <a:t> </a:t>
            </a:r>
            <a:endParaRPr lang="it-IT" dirty="0"/>
          </a:p>
        </p:txBody>
      </p:sp>
    </p:spTree>
    <p:extLst>
      <p:ext uri="{BB962C8B-B14F-4D97-AF65-F5344CB8AC3E}">
        <p14:creationId xmlns:p14="http://schemas.microsoft.com/office/powerpoint/2010/main" val="27475860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linds(horizont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7">
                                            <p:txEl>
                                              <p:pRg st="0" end="0"/>
                                            </p:txEl>
                                          </p:spTgt>
                                        </p:tgtEl>
                                        <p:attrNameLst>
                                          <p:attrName>style.visibility</p:attrName>
                                        </p:attrNameLst>
                                      </p:cBhvr>
                                      <p:to>
                                        <p:strVal val="visible"/>
                                      </p:to>
                                    </p:set>
                                    <p:anim calcmode="lin" valueType="num">
                                      <p:cBhvr>
                                        <p:cTn id="16" dur="500" fill="hold"/>
                                        <p:tgtEl>
                                          <p:spTgt spid="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7">
                                            <p:txEl>
                                              <p:pRg st="0" end="0"/>
                                            </p:txEl>
                                          </p:spTgt>
                                        </p:tgtEl>
                                        <p:attrNameLst>
                                          <p:attrName>ppt_y</p:attrName>
                                        </p:attrNameLst>
                                      </p:cBhvr>
                                      <p:tavLst>
                                        <p:tav tm="0">
                                          <p:val>
                                            <p:strVal val="#ppt_y"/>
                                          </p:val>
                                        </p:tav>
                                        <p:tav tm="100000">
                                          <p:val>
                                            <p:strVal val="#ppt_y"/>
                                          </p:val>
                                        </p:tav>
                                      </p:tavLst>
                                    </p:anim>
                                    <p:anim calcmode="lin" valueType="num">
                                      <p:cBhvr>
                                        <p:cTn id="18" dur="500" fill="hold"/>
                                        <p:tgtEl>
                                          <p:spTgt spid="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normAutofit fontScale="90000"/>
          </a:bodyPr>
          <a:lstStyle/>
          <a:p>
            <a:r>
              <a:rPr lang="it-IT" dirty="0" err="1"/>
              <a:t>Tort</a:t>
            </a:r>
            <a:r>
              <a:rPr lang="it-IT" dirty="0"/>
              <a:t> law vs </a:t>
            </a:r>
            <a:r>
              <a:rPr lang="it-IT" dirty="0" err="1"/>
              <a:t>Contract</a:t>
            </a:r>
            <a:r>
              <a:rPr lang="it-IT" dirty="0"/>
              <a:t> </a:t>
            </a:r>
            <a:r>
              <a:rPr lang="it-IT" dirty="0" smtClean="0"/>
              <a:t>law</a:t>
            </a:r>
            <a:br>
              <a:rPr lang="it-IT" dirty="0" smtClean="0"/>
            </a:br>
            <a:r>
              <a:rPr lang="it-IT" dirty="0" smtClean="0"/>
              <a:t>Case </a:t>
            </a:r>
            <a:r>
              <a:rPr lang="it-IT" dirty="0" err="1" smtClean="0"/>
              <a:t>study</a:t>
            </a:r>
            <a:r>
              <a:rPr lang="it-IT" dirty="0" smtClean="0"/>
              <a:t> I</a:t>
            </a:r>
            <a:endParaRPr lang="it-IT" dirty="0"/>
          </a:p>
        </p:txBody>
      </p:sp>
      <p:sp>
        <p:nvSpPr>
          <p:cNvPr id="3" name="Segnaposto contenuto 2"/>
          <p:cNvSpPr>
            <a:spLocks noGrp="1"/>
          </p:cNvSpPr>
          <p:nvPr>
            <p:ph idx="1"/>
          </p:nvPr>
        </p:nvSpPr>
        <p:spPr>
          <a:xfrm>
            <a:off x="393700" y="1689101"/>
            <a:ext cx="8331200" cy="4838700"/>
          </a:xfrm>
        </p:spPr>
        <p:txBody>
          <a:bodyPr>
            <a:normAutofit fontScale="92500"/>
          </a:bodyPr>
          <a:lstStyle/>
          <a:p>
            <a:pPr marL="0" indent="0" algn="ctr">
              <a:buNone/>
            </a:pPr>
            <a:r>
              <a:rPr lang="it-IT" b="1" dirty="0" smtClean="0"/>
              <a:t>HOW DID IT END?</a:t>
            </a:r>
          </a:p>
          <a:p>
            <a:pPr marL="0" indent="0" algn="just">
              <a:buNone/>
            </a:pPr>
            <a:r>
              <a:rPr lang="it-IT" dirty="0"/>
              <a:t>The court </a:t>
            </a:r>
            <a:r>
              <a:rPr lang="it-IT" dirty="0" err="1"/>
              <a:t>ruled</a:t>
            </a:r>
            <a:r>
              <a:rPr lang="it-IT" dirty="0"/>
              <a:t> in </a:t>
            </a:r>
            <a:r>
              <a:rPr lang="it-IT" dirty="0" err="1"/>
              <a:t>favor</a:t>
            </a:r>
            <a:r>
              <a:rPr lang="it-IT" dirty="0"/>
              <a:t> of Bryant. </a:t>
            </a:r>
            <a:endParaRPr lang="it-IT" dirty="0" smtClean="0"/>
          </a:p>
          <a:p>
            <a:pPr marL="0" indent="0" algn="just">
              <a:buNone/>
            </a:pPr>
            <a:r>
              <a:rPr lang="it-IT" dirty="0" err="1" smtClean="0"/>
              <a:t>When</a:t>
            </a:r>
            <a:r>
              <a:rPr lang="it-IT" dirty="0" smtClean="0"/>
              <a:t> </a:t>
            </a:r>
            <a:r>
              <a:rPr lang="it-IT" dirty="0"/>
              <a:t>the court </a:t>
            </a:r>
            <a:r>
              <a:rPr lang="it-IT" dirty="0" err="1"/>
              <a:t>analyzed</a:t>
            </a:r>
            <a:r>
              <a:rPr lang="it-IT" dirty="0"/>
              <a:t> the case, </a:t>
            </a:r>
            <a:r>
              <a:rPr lang="it-IT" dirty="0" err="1"/>
              <a:t>it</a:t>
            </a:r>
            <a:r>
              <a:rPr lang="it-IT" dirty="0"/>
              <a:t> </a:t>
            </a:r>
            <a:r>
              <a:rPr lang="it-IT" dirty="0" err="1"/>
              <a:t>felt</a:t>
            </a:r>
            <a:r>
              <a:rPr lang="it-IT" dirty="0"/>
              <a:t> </a:t>
            </a:r>
            <a:r>
              <a:rPr lang="it-IT" dirty="0" err="1"/>
              <a:t>that</a:t>
            </a:r>
            <a:r>
              <a:rPr lang="it-IT" dirty="0"/>
              <a:t> the </a:t>
            </a:r>
            <a:r>
              <a:rPr lang="it-IT" dirty="0" err="1"/>
              <a:t>elements</a:t>
            </a:r>
            <a:r>
              <a:rPr lang="it-IT" dirty="0"/>
              <a:t> for </a:t>
            </a:r>
            <a:r>
              <a:rPr lang="it-IT" dirty="0" err="1"/>
              <a:t>tortious</a:t>
            </a:r>
            <a:r>
              <a:rPr lang="it-IT" dirty="0"/>
              <a:t> </a:t>
            </a:r>
            <a:r>
              <a:rPr lang="it-IT" dirty="0" err="1"/>
              <a:t>behavior</a:t>
            </a:r>
            <a:r>
              <a:rPr lang="it-IT" dirty="0"/>
              <a:t> </a:t>
            </a:r>
            <a:r>
              <a:rPr lang="it-IT" dirty="0" err="1"/>
              <a:t>were</a:t>
            </a:r>
            <a:r>
              <a:rPr lang="it-IT" dirty="0"/>
              <a:t> </a:t>
            </a:r>
            <a:r>
              <a:rPr lang="it-IT" dirty="0" err="1"/>
              <a:t>not</a:t>
            </a:r>
            <a:r>
              <a:rPr lang="it-IT" dirty="0"/>
              <a:t> </a:t>
            </a:r>
            <a:r>
              <a:rPr lang="it-IT" dirty="0" err="1"/>
              <a:t>present</a:t>
            </a:r>
            <a:r>
              <a:rPr lang="it-IT" dirty="0"/>
              <a:t>. </a:t>
            </a:r>
            <a:endParaRPr lang="it-IT" dirty="0" smtClean="0"/>
          </a:p>
          <a:p>
            <a:pPr algn="just"/>
            <a:r>
              <a:rPr lang="it-IT" dirty="0" err="1" smtClean="0"/>
              <a:t>Geeslin</a:t>
            </a:r>
            <a:r>
              <a:rPr lang="it-IT" dirty="0" smtClean="0"/>
              <a:t> </a:t>
            </a:r>
            <a:r>
              <a:rPr lang="it-IT" dirty="0" err="1"/>
              <a:t>assumed</a:t>
            </a:r>
            <a:r>
              <a:rPr lang="it-IT" dirty="0"/>
              <a:t> the </a:t>
            </a:r>
            <a:r>
              <a:rPr lang="it-IT" dirty="0" err="1"/>
              <a:t>risk</a:t>
            </a:r>
            <a:r>
              <a:rPr lang="it-IT" dirty="0"/>
              <a:t> of </a:t>
            </a:r>
            <a:r>
              <a:rPr lang="it-IT" dirty="0" err="1"/>
              <a:t>injury</a:t>
            </a:r>
            <a:r>
              <a:rPr lang="it-IT" dirty="0"/>
              <a:t> by </a:t>
            </a:r>
            <a:r>
              <a:rPr lang="it-IT" dirty="0" err="1"/>
              <a:t>choosing</a:t>
            </a:r>
            <a:r>
              <a:rPr lang="it-IT" dirty="0"/>
              <a:t> </a:t>
            </a:r>
            <a:r>
              <a:rPr lang="it-IT" dirty="0" err="1"/>
              <a:t>courtside</a:t>
            </a:r>
            <a:r>
              <a:rPr lang="it-IT" dirty="0"/>
              <a:t> </a:t>
            </a:r>
            <a:r>
              <a:rPr lang="it-IT" dirty="0" err="1"/>
              <a:t>seats</a:t>
            </a:r>
            <a:r>
              <a:rPr lang="it-IT" dirty="0"/>
              <a:t>. </a:t>
            </a:r>
            <a:endParaRPr lang="it-IT" dirty="0" smtClean="0"/>
          </a:p>
          <a:p>
            <a:pPr algn="just"/>
            <a:r>
              <a:rPr lang="it-IT" dirty="0" smtClean="0"/>
              <a:t>Bryant </a:t>
            </a:r>
            <a:r>
              <a:rPr lang="it-IT" dirty="0"/>
              <a:t>in no way </a:t>
            </a:r>
            <a:r>
              <a:rPr lang="it-IT" dirty="0" err="1"/>
              <a:t>intended</a:t>
            </a:r>
            <a:r>
              <a:rPr lang="it-IT" dirty="0"/>
              <a:t> to cause </a:t>
            </a:r>
            <a:r>
              <a:rPr lang="it-IT" dirty="0" err="1"/>
              <a:t>injury</a:t>
            </a:r>
            <a:r>
              <a:rPr lang="it-IT" dirty="0"/>
              <a:t> to </a:t>
            </a:r>
            <a:r>
              <a:rPr lang="it-IT" dirty="0" err="1"/>
              <a:t>Geeslin</a:t>
            </a:r>
            <a:r>
              <a:rPr lang="it-IT" dirty="0"/>
              <a:t> </a:t>
            </a:r>
            <a:r>
              <a:rPr lang="it-IT" dirty="0" err="1"/>
              <a:t>at</a:t>
            </a:r>
            <a:r>
              <a:rPr lang="it-IT" dirty="0"/>
              <a:t> the time of the </a:t>
            </a:r>
            <a:r>
              <a:rPr lang="it-IT" dirty="0" err="1"/>
              <a:t>initial</a:t>
            </a:r>
            <a:r>
              <a:rPr lang="it-IT" dirty="0"/>
              <a:t> </a:t>
            </a:r>
            <a:r>
              <a:rPr lang="it-IT" dirty="0" err="1"/>
              <a:t>fall</a:t>
            </a:r>
            <a:r>
              <a:rPr lang="it-IT" dirty="0"/>
              <a:t> or </a:t>
            </a:r>
            <a:r>
              <a:rPr lang="it-IT" dirty="0" err="1"/>
              <a:t>as</a:t>
            </a:r>
            <a:r>
              <a:rPr lang="it-IT" dirty="0"/>
              <a:t> he </a:t>
            </a:r>
            <a:r>
              <a:rPr lang="it-IT" dirty="0" err="1"/>
              <a:t>attempted</a:t>
            </a:r>
            <a:r>
              <a:rPr lang="it-IT" dirty="0"/>
              <a:t> to </a:t>
            </a:r>
            <a:r>
              <a:rPr lang="it-IT" dirty="0" err="1"/>
              <a:t>return</a:t>
            </a:r>
            <a:r>
              <a:rPr lang="it-IT" dirty="0"/>
              <a:t> to the </a:t>
            </a:r>
            <a:r>
              <a:rPr lang="it-IT" dirty="0" smtClean="0"/>
              <a:t>court.</a:t>
            </a:r>
          </a:p>
          <a:p>
            <a:pPr algn="just"/>
            <a:r>
              <a:rPr lang="it-IT" dirty="0" err="1" smtClean="0"/>
              <a:t>Geeslin</a:t>
            </a:r>
            <a:r>
              <a:rPr lang="it-IT" dirty="0" smtClean="0"/>
              <a:t> </a:t>
            </a:r>
            <a:r>
              <a:rPr lang="it-IT" dirty="0" err="1" smtClean="0"/>
              <a:t>appealed</a:t>
            </a:r>
            <a:r>
              <a:rPr lang="it-IT" dirty="0"/>
              <a:t> and Bryant </a:t>
            </a:r>
            <a:r>
              <a:rPr lang="it-IT" dirty="0" err="1"/>
              <a:t>settled</a:t>
            </a:r>
            <a:r>
              <a:rPr lang="it-IT" dirty="0"/>
              <a:t> with </a:t>
            </a:r>
            <a:r>
              <a:rPr lang="it-IT" dirty="0" err="1" smtClean="0"/>
              <a:t>him</a:t>
            </a:r>
            <a:r>
              <a:rPr lang="it-IT" dirty="0" smtClean="0"/>
              <a:t> </a:t>
            </a:r>
            <a:r>
              <a:rPr lang="it-IT" dirty="0"/>
              <a:t>out of court for the sum of $75,000 to put a </a:t>
            </a:r>
            <a:r>
              <a:rPr lang="it-IT" dirty="0" err="1"/>
              <a:t>rest</a:t>
            </a:r>
            <a:r>
              <a:rPr lang="it-IT" dirty="0"/>
              <a:t> to </a:t>
            </a:r>
            <a:r>
              <a:rPr lang="it-IT" dirty="0" err="1"/>
              <a:t>any</a:t>
            </a:r>
            <a:r>
              <a:rPr lang="it-IT" dirty="0"/>
              <a:t> </a:t>
            </a:r>
            <a:r>
              <a:rPr lang="it-IT" dirty="0" err="1"/>
              <a:t>further</a:t>
            </a:r>
            <a:r>
              <a:rPr lang="it-IT" dirty="0"/>
              <a:t> </a:t>
            </a:r>
            <a:r>
              <a:rPr lang="it-IT" dirty="0" err="1"/>
              <a:t>appeals</a:t>
            </a:r>
            <a:r>
              <a:rPr lang="it-IT" dirty="0"/>
              <a:t> or </a:t>
            </a:r>
            <a:r>
              <a:rPr lang="it-IT" dirty="0" err="1"/>
              <a:t>complaints</a:t>
            </a:r>
            <a:r>
              <a:rPr lang="it-IT" dirty="0"/>
              <a:t> </a:t>
            </a:r>
            <a:r>
              <a:rPr lang="it-IT" dirty="0" err="1"/>
              <a:t>against</a:t>
            </a:r>
            <a:r>
              <a:rPr lang="it-IT" dirty="0"/>
              <a:t> </a:t>
            </a:r>
            <a:r>
              <a:rPr lang="it-IT" dirty="0" err="1" smtClean="0"/>
              <a:t>him</a:t>
            </a:r>
            <a:r>
              <a:rPr lang="it-IT" dirty="0" smtClean="0"/>
              <a:t>. </a:t>
            </a:r>
          </a:p>
          <a:p>
            <a:pPr marL="0" indent="0" algn="just">
              <a:buNone/>
            </a:pPr>
            <a:endParaRPr lang="it-IT"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6542468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normAutofit fontScale="90000"/>
          </a:bodyPr>
          <a:lstStyle/>
          <a:p>
            <a:r>
              <a:rPr lang="it-IT" dirty="0" err="1"/>
              <a:t>Tort</a:t>
            </a:r>
            <a:r>
              <a:rPr lang="it-IT" dirty="0"/>
              <a:t> law vs </a:t>
            </a:r>
            <a:r>
              <a:rPr lang="it-IT" dirty="0" err="1"/>
              <a:t>Contract</a:t>
            </a:r>
            <a:r>
              <a:rPr lang="it-IT" dirty="0"/>
              <a:t> </a:t>
            </a:r>
            <a:r>
              <a:rPr lang="it-IT" dirty="0" smtClean="0"/>
              <a:t>law</a:t>
            </a:r>
            <a:br>
              <a:rPr lang="it-IT" dirty="0" smtClean="0"/>
            </a:br>
            <a:r>
              <a:rPr lang="it-IT" dirty="0" smtClean="0"/>
              <a:t>Case </a:t>
            </a:r>
            <a:r>
              <a:rPr lang="it-IT" dirty="0" err="1" smtClean="0"/>
              <a:t>study</a:t>
            </a:r>
            <a:r>
              <a:rPr lang="it-IT" dirty="0" smtClean="0"/>
              <a:t> II</a:t>
            </a:r>
            <a:endParaRPr lang="it-IT" dirty="0"/>
          </a:p>
        </p:txBody>
      </p:sp>
      <p:sp>
        <p:nvSpPr>
          <p:cNvPr id="3" name="Segnaposto contenuto 2"/>
          <p:cNvSpPr>
            <a:spLocks noGrp="1"/>
          </p:cNvSpPr>
          <p:nvPr>
            <p:ph idx="1"/>
          </p:nvPr>
        </p:nvSpPr>
        <p:spPr>
          <a:xfrm>
            <a:off x="393700" y="1689101"/>
            <a:ext cx="8331200" cy="4838700"/>
          </a:xfrm>
        </p:spPr>
        <p:txBody>
          <a:bodyPr>
            <a:normAutofit/>
          </a:bodyPr>
          <a:lstStyle/>
          <a:p>
            <a:pPr algn="just"/>
            <a:r>
              <a:rPr lang="it-IT" dirty="0" err="1"/>
              <a:t>Josh</a:t>
            </a:r>
            <a:r>
              <a:rPr lang="it-IT" dirty="0"/>
              <a:t> </a:t>
            </a:r>
            <a:r>
              <a:rPr lang="it-IT" dirty="0" err="1"/>
              <a:t>agrees</a:t>
            </a:r>
            <a:r>
              <a:rPr lang="it-IT" dirty="0"/>
              <a:t> to </a:t>
            </a:r>
            <a:r>
              <a:rPr lang="it-IT" dirty="0" err="1"/>
              <a:t>deliver</a:t>
            </a:r>
            <a:r>
              <a:rPr lang="it-IT" dirty="0"/>
              <a:t> 300 </a:t>
            </a:r>
            <a:r>
              <a:rPr lang="it-IT" dirty="0" err="1" smtClean="0"/>
              <a:t>red</a:t>
            </a:r>
            <a:r>
              <a:rPr lang="it-IT" dirty="0" smtClean="0"/>
              <a:t> </a:t>
            </a:r>
            <a:r>
              <a:rPr lang="it-IT" dirty="0" err="1" smtClean="0"/>
              <a:t>roses</a:t>
            </a:r>
            <a:r>
              <a:rPr lang="it-IT" dirty="0" smtClean="0"/>
              <a:t> </a:t>
            </a:r>
            <a:r>
              <a:rPr lang="it-IT" dirty="0"/>
              <a:t>to Charles </a:t>
            </a:r>
            <a:r>
              <a:rPr lang="it-IT" dirty="0" err="1"/>
              <a:t>at</a:t>
            </a:r>
            <a:r>
              <a:rPr lang="it-IT" dirty="0"/>
              <a:t> </a:t>
            </a:r>
            <a:r>
              <a:rPr lang="it-IT" dirty="0" err="1"/>
              <a:t>his</a:t>
            </a:r>
            <a:r>
              <a:rPr lang="it-IT" dirty="0"/>
              <a:t> home on </a:t>
            </a:r>
            <a:r>
              <a:rPr lang="it-IT" dirty="0" err="1"/>
              <a:t>Monday</a:t>
            </a:r>
            <a:r>
              <a:rPr lang="it-IT" dirty="0"/>
              <a:t>, for $150.00. </a:t>
            </a:r>
            <a:endParaRPr lang="it-IT" dirty="0" smtClean="0"/>
          </a:p>
          <a:p>
            <a:pPr algn="just"/>
            <a:r>
              <a:rPr lang="it-IT" dirty="0" smtClean="0"/>
              <a:t>Charles </a:t>
            </a:r>
            <a:r>
              <a:rPr lang="it-IT" dirty="0" err="1"/>
              <a:t>pays</a:t>
            </a:r>
            <a:r>
              <a:rPr lang="it-IT" dirty="0"/>
              <a:t> </a:t>
            </a:r>
            <a:r>
              <a:rPr lang="it-IT" dirty="0" err="1"/>
              <a:t>Josh</a:t>
            </a:r>
            <a:r>
              <a:rPr lang="it-IT" dirty="0"/>
              <a:t> the full </a:t>
            </a:r>
            <a:r>
              <a:rPr lang="it-IT" dirty="0" err="1"/>
              <a:t>amount</a:t>
            </a:r>
            <a:r>
              <a:rPr lang="it-IT" dirty="0"/>
              <a:t> up </a:t>
            </a:r>
            <a:r>
              <a:rPr lang="it-IT" dirty="0" smtClean="0"/>
              <a:t>front</a:t>
            </a:r>
            <a:endParaRPr lang="it-IT" dirty="0"/>
          </a:p>
          <a:p>
            <a:pPr algn="just"/>
            <a:r>
              <a:rPr lang="it-IT" dirty="0" err="1" smtClean="0"/>
              <a:t>Josh</a:t>
            </a:r>
            <a:r>
              <a:rPr lang="it-IT" dirty="0" smtClean="0"/>
              <a:t> </a:t>
            </a:r>
            <a:r>
              <a:rPr lang="it-IT" dirty="0" err="1"/>
              <a:t>fails</a:t>
            </a:r>
            <a:r>
              <a:rPr lang="it-IT" dirty="0"/>
              <a:t> to </a:t>
            </a:r>
            <a:r>
              <a:rPr lang="it-IT" dirty="0" err="1"/>
              <a:t>deliver</a:t>
            </a:r>
            <a:r>
              <a:rPr lang="it-IT" dirty="0"/>
              <a:t> the </a:t>
            </a:r>
            <a:r>
              <a:rPr lang="it-IT" dirty="0" err="1" smtClean="0"/>
              <a:t>flowers</a:t>
            </a:r>
            <a:r>
              <a:rPr lang="it-IT" dirty="0" smtClean="0"/>
              <a:t> </a:t>
            </a:r>
            <a:r>
              <a:rPr lang="it-IT" dirty="0"/>
              <a:t>on </a:t>
            </a:r>
            <a:r>
              <a:rPr lang="it-IT" dirty="0" err="1"/>
              <a:t>Monday</a:t>
            </a:r>
            <a:r>
              <a:rPr lang="it-IT" dirty="0"/>
              <a:t>. </a:t>
            </a:r>
            <a:endParaRPr lang="it-IT" dirty="0" smtClean="0"/>
          </a:p>
          <a:p>
            <a:pPr algn="just"/>
            <a:r>
              <a:rPr lang="it-IT" dirty="0" err="1" smtClean="0"/>
              <a:t>When</a:t>
            </a:r>
            <a:r>
              <a:rPr lang="it-IT" dirty="0" smtClean="0"/>
              <a:t> </a:t>
            </a:r>
            <a:r>
              <a:rPr lang="it-IT" dirty="0"/>
              <a:t>the </a:t>
            </a:r>
            <a:r>
              <a:rPr lang="it-IT" dirty="0" err="1" smtClean="0"/>
              <a:t>roses</a:t>
            </a:r>
            <a:r>
              <a:rPr lang="it-IT" dirty="0" smtClean="0"/>
              <a:t> </a:t>
            </a:r>
            <a:r>
              <a:rPr lang="it-IT" dirty="0" err="1"/>
              <a:t>still</a:t>
            </a:r>
            <a:r>
              <a:rPr lang="it-IT" dirty="0"/>
              <a:t> </a:t>
            </a:r>
            <a:r>
              <a:rPr lang="it-IT" dirty="0" err="1"/>
              <a:t>haven’t</a:t>
            </a:r>
            <a:r>
              <a:rPr lang="it-IT" dirty="0"/>
              <a:t> </a:t>
            </a:r>
            <a:r>
              <a:rPr lang="it-IT" dirty="0" err="1"/>
              <a:t>been</a:t>
            </a:r>
            <a:r>
              <a:rPr lang="it-IT" dirty="0"/>
              <a:t> </a:t>
            </a:r>
            <a:r>
              <a:rPr lang="it-IT" dirty="0" err="1"/>
              <a:t>delivered</a:t>
            </a:r>
            <a:r>
              <a:rPr lang="it-IT" dirty="0"/>
              <a:t> on Wednesday, Charles </a:t>
            </a:r>
            <a:r>
              <a:rPr lang="it-IT" dirty="0" err="1"/>
              <a:t>is</a:t>
            </a:r>
            <a:r>
              <a:rPr lang="it-IT" dirty="0"/>
              <a:t> </a:t>
            </a:r>
            <a:r>
              <a:rPr lang="it-IT" dirty="0" err="1"/>
              <a:t>angry</a:t>
            </a:r>
            <a:r>
              <a:rPr lang="it-IT" dirty="0"/>
              <a:t> and </a:t>
            </a:r>
            <a:r>
              <a:rPr lang="it-IT" dirty="0" err="1"/>
              <a:t>simply</a:t>
            </a:r>
            <a:r>
              <a:rPr lang="it-IT" dirty="0"/>
              <a:t> </a:t>
            </a:r>
            <a:r>
              <a:rPr lang="it-IT" dirty="0" err="1"/>
              <a:t>wants</a:t>
            </a:r>
            <a:r>
              <a:rPr lang="it-IT" dirty="0"/>
              <a:t> </a:t>
            </a:r>
            <a:r>
              <a:rPr lang="it-IT" dirty="0" err="1"/>
              <a:t>his</a:t>
            </a:r>
            <a:r>
              <a:rPr lang="it-IT" dirty="0"/>
              <a:t> </a:t>
            </a:r>
            <a:r>
              <a:rPr lang="it-IT" dirty="0" err="1"/>
              <a:t>money</a:t>
            </a:r>
            <a:r>
              <a:rPr lang="it-IT" dirty="0"/>
              <a:t> </a:t>
            </a:r>
            <a:r>
              <a:rPr lang="it-IT" dirty="0" err="1"/>
              <a:t>refunded</a:t>
            </a:r>
            <a:r>
              <a:rPr lang="it-IT" dirty="0" smtClean="0"/>
              <a:t>.</a:t>
            </a:r>
          </a:p>
          <a:p>
            <a:pPr algn="just"/>
            <a:r>
              <a:rPr lang="it-IT" dirty="0" smtClean="0"/>
              <a:t>CONTRACT OR TORT LAW?</a:t>
            </a:r>
          </a:p>
          <a:p>
            <a:pPr algn="just"/>
            <a:r>
              <a:rPr lang="it-IT" dirty="0" err="1"/>
              <a:t>Josh</a:t>
            </a:r>
            <a:r>
              <a:rPr lang="it-IT" dirty="0"/>
              <a:t> </a:t>
            </a:r>
            <a:r>
              <a:rPr lang="it-IT" dirty="0" err="1"/>
              <a:t>has</a:t>
            </a:r>
            <a:r>
              <a:rPr lang="it-IT" dirty="0"/>
              <a:t> </a:t>
            </a:r>
            <a:r>
              <a:rPr lang="it-IT" dirty="0" err="1"/>
              <a:t>committed</a:t>
            </a:r>
            <a:r>
              <a:rPr lang="it-IT" dirty="0"/>
              <a:t> </a:t>
            </a:r>
            <a:r>
              <a:rPr lang="it-IT" dirty="0" smtClean="0"/>
              <a:t>a </a:t>
            </a:r>
            <a:r>
              <a:rPr lang="it-IT" b="1" u="sng" dirty="0" err="1"/>
              <a:t>breach</a:t>
            </a:r>
            <a:r>
              <a:rPr lang="it-IT" b="1" u="sng" dirty="0"/>
              <a:t> </a:t>
            </a:r>
            <a:r>
              <a:rPr lang="it-IT" dirty="0"/>
              <a:t>of </a:t>
            </a:r>
            <a:r>
              <a:rPr lang="it-IT" dirty="0" err="1"/>
              <a:t>his</a:t>
            </a:r>
            <a:r>
              <a:rPr lang="it-IT" dirty="0"/>
              <a:t> </a:t>
            </a:r>
            <a:r>
              <a:rPr lang="it-IT" dirty="0" err="1"/>
              <a:t>contract</a:t>
            </a:r>
            <a:r>
              <a:rPr lang="it-IT" dirty="0"/>
              <a:t> with Charles.</a:t>
            </a:r>
            <a:endParaRPr lang="it-IT"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9315837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CONTRACTUAL FREEDOM</a:t>
            </a:r>
            <a:endParaRPr lang="it-IT" dirty="0"/>
          </a:p>
        </p:txBody>
      </p:sp>
      <p:sp>
        <p:nvSpPr>
          <p:cNvPr id="3" name="Segnaposto contenuto 2"/>
          <p:cNvSpPr>
            <a:spLocks noGrp="1"/>
          </p:cNvSpPr>
          <p:nvPr>
            <p:ph idx="1"/>
          </p:nvPr>
        </p:nvSpPr>
        <p:spPr>
          <a:xfrm>
            <a:off x="547077" y="1817124"/>
            <a:ext cx="8010769" cy="4554467"/>
          </a:xfrm>
        </p:spPr>
        <p:txBody>
          <a:bodyPr>
            <a:normAutofit fontScale="92500" lnSpcReduction="20000"/>
          </a:bodyPr>
          <a:lstStyle/>
          <a:p>
            <a:pPr algn="just"/>
            <a:r>
              <a:rPr lang="en-US" dirty="0" smtClean="0"/>
              <a:t>The  </a:t>
            </a:r>
            <a:r>
              <a:rPr lang="en-US" dirty="0"/>
              <a:t>law  of contracts differs from  other branches of law  in  a  very  important respect. It </a:t>
            </a:r>
            <a:r>
              <a:rPr lang="en-US" u="sng" dirty="0"/>
              <a:t>does  not  lay  down  so many precise rights and  duties which  the  law  will  protect and  </a:t>
            </a:r>
            <a:r>
              <a:rPr lang="en-US" u="sng" dirty="0" smtClean="0"/>
              <a:t>enforc</a:t>
            </a:r>
            <a:r>
              <a:rPr lang="en-US" dirty="0" smtClean="0"/>
              <a:t>e.</a:t>
            </a:r>
          </a:p>
          <a:p>
            <a:pPr algn="just"/>
            <a:r>
              <a:rPr lang="en-US" dirty="0"/>
              <a:t>I</a:t>
            </a:r>
            <a:r>
              <a:rPr lang="en-US" dirty="0" smtClean="0"/>
              <a:t>t </a:t>
            </a:r>
            <a:r>
              <a:rPr lang="en-US" dirty="0"/>
              <a:t>contains rather a  number of limiting principles, subject to  which  the  parties may  create rights and  duties for themselves, and  the  law  will  uphold those rights and  duties. </a:t>
            </a:r>
          </a:p>
          <a:p>
            <a:pPr algn="just"/>
            <a:r>
              <a:rPr lang="en-US" dirty="0" smtClean="0"/>
              <a:t>In a sense, the  </a:t>
            </a:r>
            <a:r>
              <a:rPr lang="en-US" dirty="0"/>
              <a:t>parties to  a  contract, </a:t>
            </a:r>
            <a:r>
              <a:rPr lang="en-US" dirty="0" smtClean="0"/>
              <a:t>make </a:t>
            </a:r>
            <a:r>
              <a:rPr lang="en-US" dirty="0"/>
              <a:t>the  law  for  </a:t>
            </a:r>
            <a:r>
              <a:rPr lang="en-US" dirty="0" smtClean="0"/>
              <a:t>themselves. </a:t>
            </a:r>
          </a:p>
          <a:p>
            <a:pPr algn="just"/>
            <a:r>
              <a:rPr lang="en-US" dirty="0"/>
              <a:t>So  long  as they do not  transgress some  legal  prohibition, they can  frame any  rules they like  in  regard to  the  subject matter of their contract and  the  law  will  give  effect  to  their contract</a:t>
            </a:r>
            <a:r>
              <a:rPr lang="it-IT" dirty="0"/>
              <a:t> </a:t>
            </a:r>
            <a:r>
              <a:rPr lang="it-IT" dirty="0" smtClean="0"/>
              <a:t> (</a:t>
            </a:r>
            <a:r>
              <a:rPr lang="it-IT" i="1" dirty="0" err="1" smtClean="0"/>
              <a:t>contractual</a:t>
            </a:r>
            <a:r>
              <a:rPr lang="it-IT" i="1" dirty="0" smtClean="0"/>
              <a:t> </a:t>
            </a:r>
            <a:r>
              <a:rPr lang="it-IT" i="1" dirty="0" err="1" smtClean="0"/>
              <a:t>freedom</a:t>
            </a:r>
            <a:r>
              <a:rPr lang="it-IT" dirty="0" smtClean="0"/>
              <a:t>)</a:t>
            </a:r>
            <a:endParaRPr lang="en-US" dirty="0" smtClean="0"/>
          </a:p>
          <a:p>
            <a:pPr algn="just"/>
            <a:endParaRPr lang="en-US" dirty="0" smtClean="0"/>
          </a:p>
          <a:p>
            <a:pPr algn="just"/>
            <a:endParaRPr lang="it-IT" dirty="0" smtClean="0"/>
          </a:p>
          <a:p>
            <a:endParaRPr lang="it-IT" dirty="0"/>
          </a:p>
          <a:p>
            <a:pPr marL="0" indent="0">
              <a:buNone/>
            </a:pP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41690740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WHAT IS A CONTRACT?</a:t>
            </a:r>
            <a:endParaRPr lang="it-IT" dirty="0"/>
          </a:p>
        </p:txBody>
      </p:sp>
      <p:sp>
        <p:nvSpPr>
          <p:cNvPr id="3" name="Segnaposto contenuto 2"/>
          <p:cNvSpPr>
            <a:spLocks noGrp="1"/>
          </p:cNvSpPr>
          <p:nvPr>
            <p:ph idx="1"/>
          </p:nvPr>
        </p:nvSpPr>
        <p:spPr>
          <a:xfrm>
            <a:off x="547077" y="1817124"/>
            <a:ext cx="8010769" cy="4554467"/>
          </a:xfrm>
        </p:spPr>
        <p:txBody>
          <a:bodyPr>
            <a:normAutofit/>
          </a:bodyPr>
          <a:lstStyle/>
          <a:p>
            <a:pPr algn="just"/>
            <a:r>
              <a:rPr lang="en-US" sz="2800" dirty="0"/>
              <a:t>A contract is an </a:t>
            </a:r>
            <a:r>
              <a:rPr lang="en-US" sz="2800" b="1" dirty="0"/>
              <a:t>agreement</a:t>
            </a:r>
            <a:r>
              <a:rPr lang="en-US" sz="2800" dirty="0"/>
              <a:t> giving rise to obligations which are enforced or </a:t>
            </a:r>
            <a:r>
              <a:rPr lang="en-US" sz="2800" dirty="0" err="1"/>
              <a:t>recognised</a:t>
            </a:r>
            <a:r>
              <a:rPr lang="en-US" sz="2800" dirty="0"/>
              <a:t> by  law.</a:t>
            </a:r>
            <a:r>
              <a:rPr lang="it-IT" sz="2800" dirty="0"/>
              <a:t> </a:t>
            </a:r>
            <a:endParaRPr lang="it-IT" sz="2800" dirty="0" smtClean="0"/>
          </a:p>
          <a:p>
            <a:r>
              <a:rPr lang="en-US" sz="2800" dirty="0"/>
              <a:t>T</a:t>
            </a:r>
            <a:r>
              <a:rPr lang="en-US" sz="2800" dirty="0" smtClean="0"/>
              <a:t>here </a:t>
            </a:r>
            <a:r>
              <a:rPr lang="en-US" sz="2800" dirty="0"/>
              <a:t>are 3 basic essentials to the creation of a </a:t>
            </a:r>
            <a:r>
              <a:rPr lang="en-US" sz="2800" dirty="0" smtClean="0"/>
              <a:t>contract</a:t>
            </a:r>
            <a:endParaRPr lang="en-US" sz="2800" dirty="0"/>
          </a:p>
          <a:p>
            <a:pPr lvl="1"/>
            <a:r>
              <a:rPr lang="en-US" sz="2800" dirty="0" smtClean="0"/>
              <a:t>(</a:t>
            </a:r>
            <a:r>
              <a:rPr lang="en-US" sz="2800" dirty="0" err="1"/>
              <a:t>i</a:t>
            </a:r>
            <a:r>
              <a:rPr lang="en-US" sz="2800" dirty="0" smtClean="0"/>
              <a:t>)</a:t>
            </a:r>
            <a:r>
              <a:rPr lang="it-IT" sz="2800" dirty="0"/>
              <a:t> </a:t>
            </a:r>
            <a:r>
              <a:rPr lang="en-US" sz="2800" dirty="0" smtClean="0"/>
              <a:t>agreement</a:t>
            </a:r>
            <a:r>
              <a:rPr lang="en-US" sz="2800" dirty="0"/>
              <a:t>; </a:t>
            </a:r>
            <a:endParaRPr lang="en-US" sz="2800" dirty="0" smtClean="0"/>
          </a:p>
          <a:p>
            <a:pPr lvl="1"/>
            <a:r>
              <a:rPr lang="en-US" sz="2800" dirty="0" smtClean="0"/>
              <a:t>(</a:t>
            </a:r>
            <a:r>
              <a:rPr lang="en-US" sz="2800" dirty="0"/>
              <a:t>ii) contractual intention; </a:t>
            </a:r>
            <a:endParaRPr lang="en-US" sz="2800" dirty="0" smtClean="0"/>
          </a:p>
          <a:p>
            <a:pPr lvl="1"/>
            <a:r>
              <a:rPr lang="en-US" sz="2800" dirty="0" smtClean="0"/>
              <a:t>(</a:t>
            </a:r>
            <a:r>
              <a:rPr lang="en-US" sz="2800" dirty="0"/>
              <a:t>iii) consideration</a:t>
            </a:r>
            <a:r>
              <a:rPr lang="en-US" sz="2800" dirty="0" smtClean="0"/>
              <a:t>.</a:t>
            </a:r>
          </a:p>
          <a:p>
            <a:pPr algn="just"/>
            <a:endParaRPr lang="it-IT" dirty="0" smtClean="0"/>
          </a:p>
          <a:p>
            <a:endParaRPr lang="it-IT" dirty="0"/>
          </a:p>
          <a:p>
            <a:pPr marL="0" indent="0">
              <a:buNone/>
            </a:pP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1091410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lstStyle/>
          <a:p>
            <a:r>
              <a:rPr lang="it-IT" dirty="0" smtClean="0"/>
              <a:t>(i) AGREEMENT</a:t>
            </a:r>
            <a:endParaRPr lang="it-IT" dirty="0"/>
          </a:p>
        </p:txBody>
      </p:sp>
      <p:sp>
        <p:nvSpPr>
          <p:cNvPr id="3" name="Segnaposto testo 2"/>
          <p:cNvSpPr>
            <a:spLocks noGrp="1"/>
          </p:cNvSpPr>
          <p:nvPr>
            <p:ph type="body" idx="1"/>
          </p:nvPr>
        </p:nvSpPr>
        <p:spPr/>
        <p:txBody>
          <a:bodyPr/>
          <a:lstStyle/>
          <a:p>
            <a:endParaRPr lang="it-IT"/>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75187704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(i) AGREEMENT</a:t>
            </a:r>
            <a:endParaRPr lang="it-IT" dirty="0"/>
          </a:p>
        </p:txBody>
      </p:sp>
      <p:sp>
        <p:nvSpPr>
          <p:cNvPr id="3" name="Segnaposto contenuto 2"/>
          <p:cNvSpPr>
            <a:spLocks noGrp="1"/>
          </p:cNvSpPr>
          <p:nvPr>
            <p:ph idx="1"/>
          </p:nvPr>
        </p:nvSpPr>
        <p:spPr>
          <a:xfrm>
            <a:off x="547077" y="1817124"/>
            <a:ext cx="8010769" cy="4554467"/>
          </a:xfrm>
        </p:spPr>
        <p:txBody>
          <a:bodyPr>
            <a:normAutofit/>
          </a:bodyPr>
          <a:lstStyle/>
          <a:p>
            <a:pPr marL="0" indent="0">
              <a:buNone/>
            </a:pPr>
            <a:endParaRPr lang="it-IT" dirty="0"/>
          </a:p>
          <a:p>
            <a:pPr marL="0" indent="0">
              <a:buNone/>
            </a:pP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
        <p:nvSpPr>
          <p:cNvPr id="5" name="Rettangolo 4"/>
          <p:cNvSpPr/>
          <p:nvPr/>
        </p:nvSpPr>
        <p:spPr>
          <a:xfrm>
            <a:off x="900113" y="1817124"/>
            <a:ext cx="7345362" cy="166802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t-IT"/>
          </a:p>
        </p:txBody>
      </p:sp>
      <p:sp>
        <p:nvSpPr>
          <p:cNvPr id="6" name="Rettangolo 5"/>
          <p:cNvSpPr/>
          <p:nvPr/>
        </p:nvSpPr>
        <p:spPr>
          <a:xfrm>
            <a:off x="900113" y="2130875"/>
            <a:ext cx="7345362" cy="830997"/>
          </a:xfrm>
          <a:prstGeom prst="rect">
            <a:avLst/>
          </a:prstGeom>
        </p:spPr>
        <p:txBody>
          <a:bodyPr wrap="square">
            <a:spAutoFit/>
          </a:bodyPr>
          <a:lstStyle/>
          <a:p>
            <a:r>
              <a:rPr lang="en-US" sz="2400" dirty="0"/>
              <a:t>A</a:t>
            </a:r>
            <a:r>
              <a:rPr lang="en-US" sz="2400" dirty="0" smtClean="0"/>
              <a:t>n </a:t>
            </a:r>
            <a:r>
              <a:rPr lang="en-US" sz="2400" dirty="0"/>
              <a:t>agreement is reached when one party makes  an offer, which is accepted by  another party. </a:t>
            </a:r>
            <a:endParaRPr lang="it-IT" sz="2400" dirty="0"/>
          </a:p>
        </p:txBody>
      </p:sp>
      <p:sp>
        <p:nvSpPr>
          <p:cNvPr id="7" name="Rettangolo 6"/>
          <p:cNvSpPr/>
          <p:nvPr/>
        </p:nvSpPr>
        <p:spPr>
          <a:xfrm>
            <a:off x="376508" y="5538675"/>
            <a:ext cx="8219518" cy="584776"/>
          </a:xfrm>
          <a:prstGeom prst="rect">
            <a:avLst/>
          </a:prstGeom>
          <a:solidFill>
            <a:srgbClr val="CCFFCC"/>
          </a:solidFill>
          <a:effectLst>
            <a:reflection blurRad="6350" stA="52000" endA="300" endPos="35000" dir="5400000" sy="-100000" algn="bl" rotWithShape="0"/>
          </a:effectLst>
        </p:spPr>
        <p:style>
          <a:lnRef idx="2">
            <a:schemeClr val="accent1"/>
          </a:lnRef>
          <a:fillRef idx="1">
            <a:schemeClr val="lt1"/>
          </a:fillRef>
          <a:effectRef idx="0">
            <a:schemeClr val="accent1"/>
          </a:effectRef>
          <a:fontRef idx="minor">
            <a:schemeClr val="dk1"/>
          </a:fontRef>
        </p:style>
        <p:txBody>
          <a:bodyPr wrap="none" lIns="91440" tIns="45720" rIns="91440" bIns="45720">
            <a:spAutoFit/>
          </a:bodyPr>
          <a:lstStyle/>
          <a:p>
            <a:pPr algn="ctr"/>
            <a:r>
              <a:rPr lang="it-IT" sz="3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AGREEMENT= OFFER + ACCEPTANCE</a:t>
            </a:r>
            <a:endParaRPr lang="it-IT" sz="3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ttangolo 8"/>
          <p:cNvSpPr/>
          <p:nvPr/>
        </p:nvSpPr>
        <p:spPr>
          <a:xfrm>
            <a:off x="913121" y="3704404"/>
            <a:ext cx="7345362" cy="1668026"/>
          </a:xfrm>
          <a:prstGeom prst="rect">
            <a:avLst/>
          </a:prstGeom>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dirty="0" err="1" smtClean="0"/>
              <a:t>Usually</a:t>
            </a:r>
            <a:r>
              <a:rPr lang="it-IT" dirty="0" smtClean="0"/>
              <a:t> </a:t>
            </a:r>
            <a:r>
              <a:rPr lang="it-IT" dirty="0" err="1" smtClean="0"/>
              <a:t>preceded</a:t>
            </a:r>
            <a:r>
              <a:rPr lang="it-IT" dirty="0"/>
              <a:t> </a:t>
            </a:r>
            <a:r>
              <a:rPr lang="it-IT" dirty="0" smtClean="0"/>
              <a:t>by </a:t>
            </a:r>
            <a:r>
              <a:rPr lang="it-IT" b="1" dirty="0" err="1" smtClean="0"/>
              <a:t>Letter</a:t>
            </a:r>
            <a:r>
              <a:rPr lang="it-IT" b="1" dirty="0" smtClean="0"/>
              <a:t> </a:t>
            </a:r>
            <a:r>
              <a:rPr lang="it-IT" b="1" dirty="0"/>
              <a:t>of </a:t>
            </a:r>
            <a:r>
              <a:rPr lang="it-IT" b="1" dirty="0" err="1"/>
              <a:t>Intents</a:t>
            </a:r>
            <a:r>
              <a:rPr lang="it-IT" b="1" dirty="0"/>
              <a:t> </a:t>
            </a:r>
            <a:r>
              <a:rPr lang="it-IT" dirty="0"/>
              <a:t>and </a:t>
            </a:r>
            <a:r>
              <a:rPr lang="it-IT" b="1" dirty="0"/>
              <a:t>Memorandum of </a:t>
            </a:r>
            <a:r>
              <a:rPr lang="it-IT" b="1" dirty="0" err="1" smtClean="0"/>
              <a:t>Understanding</a:t>
            </a:r>
            <a:r>
              <a:rPr lang="it-IT" dirty="0" smtClean="0"/>
              <a:t>: </a:t>
            </a:r>
            <a:r>
              <a:rPr lang="it-IT" dirty="0" err="1"/>
              <a:t>drafts</a:t>
            </a:r>
            <a:r>
              <a:rPr lang="it-IT" dirty="0"/>
              <a:t> </a:t>
            </a:r>
            <a:r>
              <a:rPr lang="it-IT" dirty="0" err="1"/>
              <a:t>without</a:t>
            </a:r>
            <a:r>
              <a:rPr lang="it-IT" dirty="0"/>
              <a:t> </a:t>
            </a:r>
            <a:r>
              <a:rPr lang="it-IT" dirty="0" err="1"/>
              <a:t>binding</a:t>
            </a:r>
            <a:r>
              <a:rPr lang="it-IT" dirty="0"/>
              <a:t> </a:t>
            </a:r>
            <a:r>
              <a:rPr lang="it-IT" dirty="0" err="1" smtClean="0"/>
              <a:t>efficieny</a:t>
            </a:r>
            <a:r>
              <a:rPr lang="it-IT" dirty="0" smtClean="0"/>
              <a:t>. </a:t>
            </a:r>
            <a:r>
              <a:rPr lang="it-IT" dirty="0" err="1" smtClean="0"/>
              <a:t>They</a:t>
            </a:r>
            <a:r>
              <a:rPr lang="it-IT" dirty="0" smtClean="0"/>
              <a:t> just state </a:t>
            </a:r>
            <a:r>
              <a:rPr lang="it-IT" dirty="0" err="1" smtClean="0"/>
              <a:t>that</a:t>
            </a:r>
            <a:r>
              <a:rPr lang="it-IT" dirty="0"/>
              <a:t> the parties are </a:t>
            </a:r>
            <a:r>
              <a:rPr lang="it-IT" dirty="0" err="1"/>
              <a:t>currently</a:t>
            </a:r>
            <a:r>
              <a:rPr lang="it-IT" dirty="0"/>
              <a:t> </a:t>
            </a:r>
            <a:r>
              <a:rPr lang="it-IT" dirty="0" err="1"/>
              <a:t>negotiating</a:t>
            </a:r>
            <a:endParaRPr lang="it-IT" dirty="0"/>
          </a:p>
        </p:txBody>
      </p:sp>
    </p:spTree>
    <p:extLst>
      <p:ext uri="{BB962C8B-B14F-4D97-AF65-F5344CB8AC3E}">
        <p14:creationId xmlns:p14="http://schemas.microsoft.com/office/powerpoint/2010/main" val="32197188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randombar(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lstStyle/>
          <a:p>
            <a:r>
              <a:rPr lang="it-IT" dirty="0" smtClean="0"/>
              <a:t>OFFER</a:t>
            </a:r>
            <a:endParaRPr lang="it-IT" dirty="0"/>
          </a:p>
        </p:txBody>
      </p:sp>
      <p:sp>
        <p:nvSpPr>
          <p:cNvPr id="3" name="Segnaposto contenuto 2"/>
          <p:cNvSpPr>
            <a:spLocks noGrp="1"/>
          </p:cNvSpPr>
          <p:nvPr>
            <p:ph idx="1"/>
          </p:nvPr>
        </p:nvSpPr>
        <p:spPr/>
        <p:txBody>
          <a:bodyPr>
            <a:normAutofit/>
          </a:bodyPr>
          <a:lstStyle/>
          <a:p>
            <a:r>
              <a:rPr lang="en-US" sz="1800" dirty="0"/>
              <a:t>There must be an </a:t>
            </a:r>
            <a:r>
              <a:rPr lang="en-US" sz="1800" u="sng" dirty="0"/>
              <a:t>objective manifestation</a:t>
            </a:r>
            <a:r>
              <a:rPr lang="en-US" sz="1800" dirty="0"/>
              <a:t> of intent by the </a:t>
            </a:r>
            <a:r>
              <a:rPr lang="en-US" sz="1800" dirty="0" err="1"/>
              <a:t>off.or</a:t>
            </a:r>
            <a:r>
              <a:rPr lang="en-US" sz="1800" dirty="0"/>
              <a:t> to be bound by the offer if accepted by the other party</a:t>
            </a:r>
          </a:p>
          <a:p>
            <a:r>
              <a:rPr lang="en-US" sz="1800" dirty="0" smtClean="0"/>
              <a:t>An </a:t>
            </a:r>
            <a:r>
              <a:rPr lang="en-US" sz="1800" dirty="0"/>
              <a:t>offer may be made expressly (by words) or by  conduct.</a:t>
            </a:r>
            <a:r>
              <a:rPr lang="it-IT" sz="1800" dirty="0"/>
              <a:t> </a:t>
            </a:r>
            <a:endParaRPr lang="it-IT" sz="1800" dirty="0" smtClean="0"/>
          </a:p>
          <a:p>
            <a:r>
              <a:rPr lang="en-US" sz="1800" dirty="0" smtClean="0"/>
              <a:t>An </a:t>
            </a:r>
            <a:r>
              <a:rPr lang="en-US" sz="1800" dirty="0"/>
              <a:t>offer can be addressed to a single person, to a specified group of persons, or to the world at </a:t>
            </a:r>
            <a:r>
              <a:rPr lang="en-US" sz="1800" dirty="0" smtClean="0"/>
              <a:t>large (</a:t>
            </a:r>
            <a:r>
              <a:rPr lang="en-US" sz="1800" dirty="0"/>
              <a:t>a reward poster  for the return of a lost </a:t>
            </a:r>
            <a:r>
              <a:rPr lang="en-US" sz="1800" dirty="0" smtClean="0"/>
              <a:t>pet).</a:t>
            </a:r>
            <a:endParaRPr lang="it-IT" sz="1800" dirty="0"/>
          </a:p>
          <a:p>
            <a:r>
              <a:rPr lang="en-US" sz="1800" dirty="0" smtClean="0"/>
              <a:t>Offer differs </a:t>
            </a:r>
            <a:r>
              <a:rPr lang="en-US" sz="1800" b="1" dirty="0" smtClean="0"/>
              <a:t>from “invitation to treat”</a:t>
            </a:r>
            <a:r>
              <a:rPr lang="en-US" sz="1800" b="1" dirty="0"/>
              <a:t> </a:t>
            </a:r>
            <a:r>
              <a:rPr lang="en-US" sz="1800" dirty="0" smtClean="0"/>
              <a:t>by</a:t>
            </a:r>
            <a:r>
              <a:rPr lang="en-US" sz="1800" u="heavy" dirty="0"/>
              <a:t> </a:t>
            </a:r>
            <a:r>
              <a:rPr lang="en-US" sz="1800" u="sng" dirty="0" smtClean="0"/>
              <a:t>which </a:t>
            </a:r>
            <a:r>
              <a:rPr lang="en-US" sz="1800" dirty="0" smtClean="0"/>
              <a:t>a </a:t>
            </a:r>
            <a:r>
              <a:rPr lang="en-US" sz="1800" dirty="0"/>
              <a:t>person does not make an offer but invites another party to do  so</a:t>
            </a:r>
            <a:r>
              <a:rPr lang="it-IT" sz="1800" dirty="0"/>
              <a:t> </a:t>
            </a:r>
            <a:r>
              <a:rPr lang="it-IT" sz="1800" dirty="0" smtClean="0"/>
              <a:t>(</a:t>
            </a:r>
            <a:r>
              <a:rPr lang="en-US" sz="1800" dirty="0" smtClean="0"/>
              <a:t>advertisements).</a:t>
            </a:r>
            <a:endParaRPr lang="it-IT" sz="1800" dirty="0"/>
          </a:p>
          <a:p>
            <a:endParaRPr lang="it-IT" sz="1600" dirty="0"/>
          </a:p>
        </p:txBody>
      </p:sp>
      <p:sp>
        <p:nvSpPr>
          <p:cNvPr id="4" name="Segnaposto testo 3"/>
          <p:cNvSpPr>
            <a:spLocks noGrp="1"/>
          </p:cNvSpPr>
          <p:nvPr>
            <p:ph type="body" sz="half" idx="2"/>
          </p:nvPr>
        </p:nvSpPr>
        <p:spPr/>
        <p:txBody>
          <a:bodyPr>
            <a:normAutofit/>
          </a:bodyPr>
          <a:lstStyle/>
          <a:p>
            <a:r>
              <a:rPr lang="en-US" sz="2000" i="1" dirty="0"/>
              <a:t>An offer is an expression of willingness to contract on  specified terms, made with the intention that it is to be binding once accepted by  the person to whom it is addressed</a:t>
            </a:r>
            <a:r>
              <a:rPr lang="it-IT" sz="2000" i="1" dirty="0"/>
              <a:t> </a:t>
            </a:r>
          </a:p>
        </p:txBody>
      </p:sp>
      <p:sp>
        <p:nvSpPr>
          <p:cNvPr id="5" name="Segnaposto piè di pagina 4"/>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1098614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checkerboard(across)">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linds(horizont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linds(horizontal)">
                                      <p:cBhvr>
                                        <p:cTn id="2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FFFF00"/>
          </a:solidFill>
        </p:spPr>
        <p:txBody>
          <a:bodyPr/>
          <a:lstStyle/>
          <a:p>
            <a:r>
              <a:rPr lang="it-IT" dirty="0" err="1" smtClean="0"/>
              <a:t>Offer</a:t>
            </a:r>
            <a:r>
              <a:rPr lang="it-IT" dirty="0" smtClean="0"/>
              <a:t>: case </a:t>
            </a:r>
            <a:r>
              <a:rPr lang="it-IT" dirty="0" err="1" smtClean="0"/>
              <a:t>study</a:t>
            </a:r>
            <a:r>
              <a:rPr lang="it-IT" dirty="0" smtClean="0"/>
              <a:t> 1</a:t>
            </a:r>
            <a:endParaRPr lang="it-IT" dirty="0"/>
          </a:p>
        </p:txBody>
      </p:sp>
      <p:sp>
        <p:nvSpPr>
          <p:cNvPr id="3" name="Segnaposto contenuto 2"/>
          <p:cNvSpPr>
            <a:spLocks noGrp="1"/>
          </p:cNvSpPr>
          <p:nvPr>
            <p:ph idx="1"/>
          </p:nvPr>
        </p:nvSpPr>
        <p:spPr>
          <a:xfrm>
            <a:off x="900113" y="2133601"/>
            <a:ext cx="3002980" cy="3721450"/>
          </a:xfrm>
          <a:noFill/>
          <a:ln>
            <a:solidFill>
              <a:srgbClr val="000000"/>
            </a:solidFill>
          </a:ln>
        </p:spPr>
        <p:txBody>
          <a:bodyPr>
            <a:normAutofit/>
          </a:bodyPr>
          <a:lstStyle/>
          <a:p>
            <a:pPr marL="0" indent="0" algn="just">
              <a:buNone/>
            </a:pPr>
            <a:r>
              <a:rPr lang="en-US" sz="3600" dirty="0">
                <a:latin typeface="+mj-lt"/>
                <a:cs typeface="Academy Engraved LET"/>
              </a:rPr>
              <a:t>D</a:t>
            </a:r>
            <a:r>
              <a:rPr lang="en-US" sz="3600" dirty="0" smtClean="0">
                <a:latin typeface="+mj-lt"/>
                <a:cs typeface="Academy Engraved LET"/>
              </a:rPr>
              <a:t>isplays </a:t>
            </a:r>
            <a:r>
              <a:rPr lang="en-US" sz="3600" dirty="0">
                <a:latin typeface="+mj-lt"/>
                <a:cs typeface="Academy Engraved LET"/>
              </a:rPr>
              <a:t>of goods on  a shelf in a </a:t>
            </a:r>
            <a:r>
              <a:rPr lang="en-US" sz="3600" dirty="0" smtClean="0">
                <a:latin typeface="+mj-lt"/>
                <a:cs typeface="Academy Engraved LET"/>
              </a:rPr>
              <a:t>store</a:t>
            </a:r>
            <a:r>
              <a:rPr lang="it-IT" sz="3600" dirty="0" smtClean="0">
                <a:latin typeface="+mj-lt"/>
                <a:cs typeface="Academy Engraved LET"/>
              </a:rPr>
              <a:t> </a:t>
            </a:r>
            <a:endParaRPr lang="it-IT" sz="3600" dirty="0">
              <a:latin typeface="+mj-lt"/>
              <a:cs typeface="Academy Engraved LET"/>
            </a:endParaRPr>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
        <p:nvSpPr>
          <p:cNvPr id="7" name="Segnaposto contenuto 2"/>
          <p:cNvSpPr txBox="1">
            <a:spLocks/>
          </p:cNvSpPr>
          <p:nvPr/>
        </p:nvSpPr>
        <p:spPr>
          <a:xfrm>
            <a:off x="4847147" y="2286001"/>
            <a:ext cx="3002980" cy="1323065"/>
          </a:xfrm>
          <a:prstGeom prst="rect">
            <a:avLst/>
          </a:prstGeom>
          <a:noFill/>
          <a:ln>
            <a:solidFill>
              <a:schemeClr val="tx1"/>
            </a:solidFill>
          </a:ln>
        </p:spPr>
        <p:txBody>
          <a:bodyPr vert="horz" lIns="91440" tIns="45720" rIns="91440" bIns="45720" rtlCol="0">
            <a:normAutofit/>
          </a:bodyPr>
          <a:lst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a:lstStyle>
          <a:p>
            <a:pPr marL="0" indent="0">
              <a:buFont typeface="Arial" pitchFamily="34" charset="0"/>
              <a:buNone/>
            </a:pPr>
            <a:r>
              <a:rPr lang="it-IT" sz="3200" dirty="0" err="1" smtClean="0">
                <a:latin typeface="+mj-lt"/>
                <a:cs typeface="American Typewriter"/>
              </a:rPr>
              <a:t>Offer</a:t>
            </a:r>
            <a:r>
              <a:rPr lang="it-IT" sz="3200" dirty="0" smtClean="0">
                <a:latin typeface="+mj-lt"/>
                <a:cs typeface="American Typewriter"/>
              </a:rPr>
              <a:t>?</a:t>
            </a:r>
            <a:endParaRPr lang="it-IT" sz="3200" dirty="0">
              <a:latin typeface="+mj-lt"/>
              <a:cs typeface="American Typewriter"/>
            </a:endParaRPr>
          </a:p>
        </p:txBody>
      </p:sp>
      <p:sp>
        <p:nvSpPr>
          <p:cNvPr id="8" name="Segnaposto contenuto 2"/>
          <p:cNvSpPr txBox="1">
            <a:spLocks/>
          </p:cNvSpPr>
          <p:nvPr/>
        </p:nvSpPr>
        <p:spPr>
          <a:xfrm>
            <a:off x="4847147" y="4328127"/>
            <a:ext cx="3002980" cy="1323065"/>
          </a:xfrm>
          <a:prstGeom prst="rect">
            <a:avLst/>
          </a:prstGeom>
          <a:noFill/>
          <a:ln>
            <a:solidFill>
              <a:schemeClr val="tx1"/>
            </a:solidFill>
          </a:ln>
        </p:spPr>
        <p:txBody>
          <a:bodyPr vert="horz" lIns="91440" tIns="45720" rIns="91440" bIns="45720" rtlCol="0">
            <a:normAutofit/>
          </a:bodyPr>
          <a:lst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a:lstStyle>
          <a:p>
            <a:pPr marL="0" indent="0">
              <a:buFont typeface="Arial" pitchFamily="34" charset="0"/>
              <a:buNone/>
            </a:pPr>
            <a:r>
              <a:rPr lang="it-IT" sz="3200" dirty="0" err="1" smtClean="0">
                <a:latin typeface="+mj-lt"/>
                <a:cs typeface="American Typewriter"/>
              </a:rPr>
              <a:t>Invitation</a:t>
            </a:r>
            <a:r>
              <a:rPr lang="it-IT" sz="3200" dirty="0" smtClean="0">
                <a:latin typeface="+mj-lt"/>
                <a:cs typeface="American Typewriter"/>
              </a:rPr>
              <a:t> to </a:t>
            </a:r>
            <a:r>
              <a:rPr lang="it-IT" sz="3200" dirty="0" err="1" smtClean="0">
                <a:latin typeface="+mj-lt"/>
                <a:cs typeface="American Typewriter"/>
              </a:rPr>
              <a:t>treat</a:t>
            </a:r>
            <a:r>
              <a:rPr lang="it-IT" sz="3200" dirty="0" smtClean="0">
                <a:latin typeface="+mj-lt"/>
                <a:cs typeface="American Typewriter"/>
              </a:rPr>
              <a:t>?</a:t>
            </a:r>
            <a:endParaRPr lang="it-IT" sz="3200" dirty="0">
              <a:latin typeface="+mj-lt"/>
              <a:cs typeface="American Typewriter"/>
            </a:endParaRPr>
          </a:p>
        </p:txBody>
      </p:sp>
    </p:spTree>
    <p:extLst>
      <p:ext uri="{BB962C8B-B14F-4D97-AF65-F5344CB8AC3E}">
        <p14:creationId xmlns:p14="http://schemas.microsoft.com/office/powerpoint/2010/main" val="40003613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7" grpId="0" animBg="1"/>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0352" y="1301123"/>
            <a:ext cx="3008376" cy="1304917"/>
          </a:xfrm>
          <a:solidFill>
            <a:srgbClr val="FFFF00"/>
          </a:solidFill>
        </p:spPr>
        <p:txBody>
          <a:bodyPr/>
          <a:lstStyle/>
          <a:p>
            <a:r>
              <a:rPr lang="it-IT" dirty="0" err="1"/>
              <a:t>Offer</a:t>
            </a:r>
            <a:r>
              <a:rPr lang="it-IT" dirty="0"/>
              <a:t>: case </a:t>
            </a:r>
            <a:r>
              <a:rPr lang="it-IT" dirty="0" err="1" smtClean="0"/>
              <a:t>study</a:t>
            </a:r>
            <a:r>
              <a:rPr lang="it-IT" dirty="0" smtClean="0"/>
              <a:t> 2</a:t>
            </a:r>
            <a:r>
              <a:rPr lang="it-IT" sz="2000" dirty="0"/>
              <a:t/>
            </a:r>
            <a:br>
              <a:rPr lang="it-IT" sz="2000" dirty="0"/>
            </a:br>
            <a:r>
              <a:rPr lang="it-IT" sz="1600" dirty="0" smtClean="0"/>
              <a:t>(</a:t>
            </a:r>
            <a:r>
              <a:rPr lang="it-IT" sz="1600" dirty="0" err="1" smtClean="0">
                <a:solidFill>
                  <a:schemeClr val="tx1"/>
                </a:solidFill>
              </a:rPr>
              <a:t>Carill</a:t>
            </a:r>
            <a:r>
              <a:rPr lang="it-IT" sz="1600" dirty="0" smtClean="0">
                <a:solidFill>
                  <a:schemeClr val="tx1"/>
                </a:solidFill>
              </a:rPr>
              <a:t> </a:t>
            </a:r>
            <a:r>
              <a:rPr lang="it-IT" sz="1600" dirty="0">
                <a:solidFill>
                  <a:schemeClr val="tx1"/>
                </a:solidFill>
              </a:rPr>
              <a:t>v. </a:t>
            </a:r>
            <a:r>
              <a:rPr lang="it-IT" sz="1600" dirty="0" err="1">
                <a:solidFill>
                  <a:schemeClr val="tx1"/>
                </a:solidFill>
              </a:rPr>
              <a:t>Carbolic</a:t>
            </a:r>
            <a:r>
              <a:rPr lang="it-IT" sz="1600" dirty="0">
                <a:solidFill>
                  <a:schemeClr val="tx1"/>
                </a:solidFill>
              </a:rPr>
              <a:t> </a:t>
            </a:r>
            <a:r>
              <a:rPr lang="it-IT" sz="1600" dirty="0" err="1">
                <a:solidFill>
                  <a:schemeClr val="tx1"/>
                </a:solidFill>
              </a:rPr>
              <a:t>Smoke</a:t>
            </a:r>
            <a:r>
              <a:rPr lang="it-IT" sz="1600" dirty="0">
                <a:solidFill>
                  <a:schemeClr val="tx1"/>
                </a:solidFill>
              </a:rPr>
              <a:t> </a:t>
            </a:r>
            <a:r>
              <a:rPr lang="it-IT" sz="1600" dirty="0" err="1">
                <a:solidFill>
                  <a:schemeClr val="tx1"/>
                </a:solidFill>
              </a:rPr>
              <a:t>ball</a:t>
            </a:r>
            <a:r>
              <a:rPr lang="it-IT" sz="1600" dirty="0">
                <a:solidFill>
                  <a:schemeClr val="tx1"/>
                </a:solidFill>
              </a:rPr>
              <a:t> company, 1893)</a:t>
            </a:r>
            <a:endParaRPr lang="it-IT" sz="1600" dirty="0"/>
          </a:p>
        </p:txBody>
      </p:sp>
      <p:sp>
        <p:nvSpPr>
          <p:cNvPr id="4" name="Segnaposto testo 3"/>
          <p:cNvSpPr>
            <a:spLocks noGrp="1"/>
          </p:cNvSpPr>
          <p:nvPr>
            <p:ph type="body" sz="half" idx="2"/>
          </p:nvPr>
        </p:nvSpPr>
        <p:spPr/>
        <p:txBody>
          <a:bodyPr/>
          <a:lstStyle/>
          <a:p>
            <a:r>
              <a:rPr lang="en-US" dirty="0">
                <a:solidFill>
                  <a:schemeClr val="tx1"/>
                </a:solidFill>
              </a:rPr>
              <a:t>A medical firm advertised that its new drug, a carbolic smoke ball, would cure flu, and if it did  not, buyers  would receive £100. When sued, Carbolic argued  the advert  was not to be taken  as a legally binding offer; it was merely an invitation to treat.</a:t>
            </a:r>
            <a:r>
              <a:rPr lang="it-IT" dirty="0">
                <a:solidFill>
                  <a:schemeClr val="tx1"/>
                </a:solidFill>
              </a:rPr>
              <a:t> </a:t>
            </a:r>
          </a:p>
          <a:p>
            <a:endParaRPr lang="it-IT" dirty="0"/>
          </a:p>
        </p:txBody>
      </p:sp>
      <p:sp>
        <p:nvSpPr>
          <p:cNvPr id="5" name="Segnaposto piè di pagina 4"/>
          <p:cNvSpPr>
            <a:spLocks noGrp="1"/>
          </p:cNvSpPr>
          <p:nvPr>
            <p:ph type="ftr" sz="quarter" idx="11"/>
          </p:nvPr>
        </p:nvSpPr>
        <p:spPr/>
        <p:txBody>
          <a:bodyPr/>
          <a:lstStyle/>
          <a:p>
            <a:r>
              <a:rPr lang="en-US" smtClean="0"/>
              <a:t>Prof. Tommaso Febbrajo</a:t>
            </a:r>
            <a:endParaRPr lang="en-US"/>
          </a:p>
        </p:txBody>
      </p:sp>
      <p:pic>
        <p:nvPicPr>
          <p:cNvPr id="8" name="Segnaposto immagine 7" descr="Carbolic_smoke_ball_co.jpg"/>
          <p:cNvPicPr>
            <a:picLocks noGrp="1" noChangeAspect="1"/>
          </p:cNvPicPr>
          <p:nvPr>
            <p:ph type="pic" idx="1"/>
          </p:nvPr>
        </p:nvPicPr>
        <p:blipFill>
          <a:blip r:embed="rId2">
            <a:extLst>
              <a:ext uri="{28A0092B-C50C-407E-A947-70E740481C1C}">
                <a14:useLocalDpi xmlns:a14="http://schemas.microsoft.com/office/drawing/2010/main" val="0"/>
              </a:ext>
            </a:extLst>
          </a:blip>
          <a:srcRect t="2481" b="2481"/>
          <a:stretch>
            <a:fillRect/>
          </a:stretch>
        </p:blipFill>
        <p:spPr/>
      </p:pic>
    </p:spTree>
    <p:extLst>
      <p:ext uri="{BB962C8B-B14F-4D97-AF65-F5344CB8AC3E}">
        <p14:creationId xmlns:p14="http://schemas.microsoft.com/office/powerpoint/2010/main" val="21165786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checkerboard(across)">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0352" y="1301123"/>
            <a:ext cx="3008376" cy="1304917"/>
          </a:xfrm>
          <a:solidFill>
            <a:srgbClr val="FFFF00"/>
          </a:solidFill>
        </p:spPr>
        <p:txBody>
          <a:bodyPr/>
          <a:lstStyle/>
          <a:p>
            <a:r>
              <a:rPr lang="it-IT" dirty="0" err="1"/>
              <a:t>Judgment</a:t>
            </a:r>
            <a:endParaRPr lang="it-IT" sz="1600" dirty="0"/>
          </a:p>
        </p:txBody>
      </p:sp>
      <p:sp>
        <p:nvSpPr>
          <p:cNvPr id="4" name="Segnaposto testo 3"/>
          <p:cNvSpPr>
            <a:spLocks noGrp="1"/>
          </p:cNvSpPr>
          <p:nvPr>
            <p:ph type="body" sz="half" idx="2"/>
          </p:nvPr>
        </p:nvSpPr>
        <p:spPr>
          <a:xfrm>
            <a:off x="530352" y="2670047"/>
            <a:ext cx="3155902" cy="3701543"/>
          </a:xfrm>
        </p:spPr>
        <p:txBody>
          <a:bodyPr>
            <a:noAutofit/>
          </a:bodyPr>
          <a:lstStyle/>
          <a:p>
            <a:pPr algn="just"/>
            <a:r>
              <a:rPr lang="it-IT" sz="2200" i="1" dirty="0">
                <a:solidFill>
                  <a:schemeClr val="tx1"/>
                </a:solidFill>
              </a:rPr>
              <a:t>The Court </a:t>
            </a:r>
            <a:r>
              <a:rPr lang="it-IT" sz="2200" i="1" dirty="0" err="1">
                <a:solidFill>
                  <a:schemeClr val="tx1"/>
                </a:solidFill>
              </a:rPr>
              <a:t>held</a:t>
            </a:r>
            <a:r>
              <a:rPr lang="it-IT" sz="2200" i="1" dirty="0">
                <a:solidFill>
                  <a:schemeClr val="tx1"/>
                </a:solidFill>
              </a:rPr>
              <a:t> </a:t>
            </a:r>
            <a:r>
              <a:rPr lang="it-IT" sz="2200" i="1" dirty="0" err="1">
                <a:solidFill>
                  <a:schemeClr val="tx1"/>
                </a:solidFill>
              </a:rPr>
              <a:t>that</a:t>
            </a:r>
            <a:r>
              <a:rPr lang="it-IT" sz="2200" i="1" dirty="0">
                <a:solidFill>
                  <a:schemeClr val="tx1"/>
                </a:solidFill>
              </a:rPr>
              <a:t> the </a:t>
            </a:r>
            <a:r>
              <a:rPr lang="it-IT" sz="2200" i="1" dirty="0" err="1">
                <a:solidFill>
                  <a:schemeClr val="tx1"/>
                </a:solidFill>
              </a:rPr>
              <a:t>advertisement</a:t>
            </a:r>
            <a:r>
              <a:rPr lang="it-IT" sz="2200" i="1" dirty="0">
                <a:solidFill>
                  <a:schemeClr val="tx1"/>
                </a:solidFill>
              </a:rPr>
              <a:t> </a:t>
            </a:r>
            <a:r>
              <a:rPr lang="it-IT" sz="2200" i="1" dirty="0" err="1">
                <a:solidFill>
                  <a:schemeClr val="tx1"/>
                </a:solidFill>
              </a:rPr>
              <a:t>was</a:t>
            </a:r>
            <a:r>
              <a:rPr lang="it-IT" sz="2200" i="1" dirty="0">
                <a:solidFill>
                  <a:schemeClr val="tx1"/>
                </a:solidFill>
              </a:rPr>
              <a:t> an </a:t>
            </a:r>
            <a:r>
              <a:rPr lang="it-IT" sz="2200" i="1" dirty="0" err="1">
                <a:solidFill>
                  <a:schemeClr val="tx1"/>
                </a:solidFill>
              </a:rPr>
              <a:t>offer</a:t>
            </a:r>
            <a:r>
              <a:rPr lang="it-IT" sz="2200" i="1" dirty="0">
                <a:solidFill>
                  <a:schemeClr val="tx1"/>
                </a:solidFill>
              </a:rPr>
              <a:t>. An </a:t>
            </a:r>
            <a:r>
              <a:rPr lang="it-IT" sz="2200" i="1" dirty="0" err="1">
                <a:solidFill>
                  <a:schemeClr val="tx1"/>
                </a:solidFill>
              </a:rPr>
              <a:t>intention</a:t>
            </a:r>
            <a:r>
              <a:rPr lang="it-IT" sz="2200" i="1" dirty="0">
                <a:solidFill>
                  <a:schemeClr val="tx1"/>
                </a:solidFill>
              </a:rPr>
              <a:t> to be </a:t>
            </a:r>
            <a:r>
              <a:rPr lang="it-IT" sz="2200" i="1" dirty="0" err="1">
                <a:solidFill>
                  <a:schemeClr val="tx1"/>
                </a:solidFill>
              </a:rPr>
              <a:t>bound</a:t>
            </a:r>
            <a:r>
              <a:rPr lang="it-IT" sz="2200" i="1" dirty="0">
                <a:solidFill>
                  <a:schemeClr val="tx1"/>
                </a:solidFill>
              </a:rPr>
              <a:t> </a:t>
            </a:r>
            <a:r>
              <a:rPr lang="it-IT" sz="2200" i="1" dirty="0" err="1">
                <a:solidFill>
                  <a:schemeClr val="tx1"/>
                </a:solidFill>
              </a:rPr>
              <a:t>could</a:t>
            </a:r>
            <a:r>
              <a:rPr lang="it-IT" sz="2200" i="1" dirty="0">
                <a:solidFill>
                  <a:schemeClr val="tx1"/>
                </a:solidFill>
              </a:rPr>
              <a:t> be </a:t>
            </a:r>
            <a:r>
              <a:rPr lang="it-IT" sz="2200" i="1" dirty="0" err="1">
                <a:solidFill>
                  <a:schemeClr val="tx1"/>
                </a:solidFill>
              </a:rPr>
              <a:t>inferred</a:t>
            </a:r>
            <a:r>
              <a:rPr lang="it-IT" sz="2200" i="1" dirty="0">
                <a:solidFill>
                  <a:schemeClr val="tx1"/>
                </a:solidFill>
              </a:rPr>
              <a:t> from the statement </a:t>
            </a:r>
            <a:r>
              <a:rPr lang="it-IT" sz="2200" i="1" dirty="0" err="1">
                <a:solidFill>
                  <a:schemeClr val="tx1"/>
                </a:solidFill>
              </a:rPr>
              <a:t>that</a:t>
            </a:r>
            <a:r>
              <a:rPr lang="it-IT" sz="2200" i="1" dirty="0">
                <a:solidFill>
                  <a:schemeClr val="tx1"/>
                </a:solidFill>
              </a:rPr>
              <a:t> the </a:t>
            </a:r>
            <a:r>
              <a:rPr lang="it-IT" sz="2200" i="1" dirty="0" err="1">
                <a:solidFill>
                  <a:schemeClr val="tx1"/>
                </a:solidFill>
              </a:rPr>
              <a:t>advetisers</a:t>
            </a:r>
            <a:r>
              <a:rPr lang="it-IT" sz="2200" i="1" dirty="0">
                <a:solidFill>
                  <a:schemeClr val="tx1"/>
                </a:solidFill>
              </a:rPr>
              <a:t> </a:t>
            </a:r>
            <a:r>
              <a:rPr lang="it-IT" sz="2200" i="1" dirty="0" err="1">
                <a:solidFill>
                  <a:schemeClr val="tx1"/>
                </a:solidFill>
              </a:rPr>
              <a:t>had</a:t>
            </a:r>
            <a:r>
              <a:rPr lang="it-IT" sz="2200" i="1" dirty="0">
                <a:solidFill>
                  <a:schemeClr val="tx1"/>
                </a:solidFill>
              </a:rPr>
              <a:t> </a:t>
            </a:r>
            <a:r>
              <a:rPr lang="it-IT" sz="2200" i="1" dirty="0" err="1">
                <a:solidFill>
                  <a:schemeClr val="tx1"/>
                </a:solidFill>
              </a:rPr>
              <a:t>deposited</a:t>
            </a:r>
            <a:r>
              <a:rPr lang="it-IT" sz="2200" i="1" dirty="0">
                <a:solidFill>
                  <a:schemeClr val="tx1"/>
                </a:solidFill>
              </a:rPr>
              <a:t> $ 1.000 in </a:t>
            </a:r>
            <a:r>
              <a:rPr lang="it-IT" sz="2200" i="1" dirty="0" err="1">
                <a:solidFill>
                  <a:schemeClr val="tx1"/>
                </a:solidFill>
              </a:rPr>
              <a:t>their</a:t>
            </a:r>
            <a:r>
              <a:rPr lang="it-IT" sz="2200" i="1" dirty="0">
                <a:solidFill>
                  <a:schemeClr val="tx1"/>
                </a:solidFill>
              </a:rPr>
              <a:t> </a:t>
            </a:r>
            <a:r>
              <a:rPr lang="it-IT" sz="2200" i="1" dirty="0" err="1">
                <a:solidFill>
                  <a:schemeClr val="tx1"/>
                </a:solidFill>
              </a:rPr>
              <a:t>bank</a:t>
            </a:r>
            <a:r>
              <a:rPr lang="it-IT" sz="2200" i="1" dirty="0">
                <a:solidFill>
                  <a:schemeClr val="tx1"/>
                </a:solidFill>
              </a:rPr>
              <a:t> “</a:t>
            </a:r>
            <a:r>
              <a:rPr lang="it-IT" sz="2200" i="1" dirty="0" err="1">
                <a:solidFill>
                  <a:schemeClr val="tx1"/>
                </a:solidFill>
              </a:rPr>
              <a:t>shewing</a:t>
            </a:r>
            <a:r>
              <a:rPr lang="it-IT" sz="2200" i="1" dirty="0">
                <a:solidFill>
                  <a:schemeClr val="tx1"/>
                </a:solidFill>
              </a:rPr>
              <a:t> </a:t>
            </a:r>
            <a:r>
              <a:rPr lang="it-IT" sz="2200" i="1" dirty="0" err="1">
                <a:solidFill>
                  <a:schemeClr val="tx1"/>
                </a:solidFill>
              </a:rPr>
              <a:t>our</a:t>
            </a:r>
            <a:r>
              <a:rPr lang="it-IT" sz="2200" i="1" dirty="0">
                <a:solidFill>
                  <a:schemeClr val="tx1"/>
                </a:solidFill>
              </a:rPr>
              <a:t> </a:t>
            </a:r>
            <a:r>
              <a:rPr lang="it-IT" sz="2200" i="1" dirty="0" err="1">
                <a:solidFill>
                  <a:schemeClr val="tx1"/>
                </a:solidFill>
              </a:rPr>
              <a:t>sincerity</a:t>
            </a:r>
            <a:r>
              <a:rPr lang="it-IT" sz="2200" i="1" dirty="0">
                <a:solidFill>
                  <a:schemeClr val="tx1"/>
                </a:solidFill>
              </a:rPr>
              <a:t>” </a:t>
            </a:r>
            <a:r>
              <a:rPr lang="en-US" sz="2200" dirty="0" smtClean="0"/>
              <a:t> </a:t>
            </a:r>
            <a:endParaRPr lang="it-IT" sz="2200" dirty="0"/>
          </a:p>
        </p:txBody>
      </p:sp>
      <p:sp>
        <p:nvSpPr>
          <p:cNvPr id="5" name="Segnaposto piè di pagina 4"/>
          <p:cNvSpPr>
            <a:spLocks noGrp="1"/>
          </p:cNvSpPr>
          <p:nvPr>
            <p:ph type="ftr" sz="quarter" idx="11"/>
          </p:nvPr>
        </p:nvSpPr>
        <p:spPr/>
        <p:txBody>
          <a:bodyPr/>
          <a:lstStyle/>
          <a:p>
            <a:r>
              <a:rPr lang="en-US" smtClean="0"/>
              <a:t>Prof. Tommaso Febbrajo</a:t>
            </a:r>
            <a:endParaRPr lang="en-US"/>
          </a:p>
        </p:txBody>
      </p:sp>
      <p:pic>
        <p:nvPicPr>
          <p:cNvPr id="8" name="Segnaposto immagine 7" descr="Carbolic_smoke_ball_co.jpg"/>
          <p:cNvPicPr>
            <a:picLocks noGrp="1" noChangeAspect="1"/>
          </p:cNvPicPr>
          <p:nvPr>
            <p:ph type="pic" idx="1"/>
          </p:nvPr>
        </p:nvPicPr>
        <p:blipFill>
          <a:blip r:embed="rId2">
            <a:extLst>
              <a:ext uri="{28A0092B-C50C-407E-A947-70E740481C1C}">
                <a14:useLocalDpi xmlns:a14="http://schemas.microsoft.com/office/drawing/2010/main" val="0"/>
              </a:ext>
            </a:extLst>
          </a:blip>
          <a:srcRect t="2481" b="2481"/>
          <a:stretch>
            <a:fillRect/>
          </a:stretch>
        </p:blipFill>
        <p:spPr/>
      </p:pic>
    </p:spTree>
    <p:extLst>
      <p:ext uri="{BB962C8B-B14F-4D97-AF65-F5344CB8AC3E}">
        <p14:creationId xmlns:p14="http://schemas.microsoft.com/office/powerpoint/2010/main" val="17745623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checkerboard(across)">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Introduction</a:t>
            </a:r>
            <a:r>
              <a:rPr lang="it-IT" dirty="0" smtClean="0"/>
              <a:t> to </a:t>
            </a:r>
            <a:r>
              <a:rPr lang="it-IT" dirty="0" err="1" smtClean="0"/>
              <a:t>international</a:t>
            </a:r>
            <a:r>
              <a:rPr lang="it-IT" dirty="0" smtClean="0"/>
              <a:t> </a:t>
            </a:r>
            <a:r>
              <a:rPr lang="it-IT" dirty="0" err="1" smtClean="0"/>
              <a:t>contract</a:t>
            </a:r>
            <a:endParaRPr lang="it-IT" dirty="0"/>
          </a:p>
        </p:txBody>
      </p:sp>
      <p:sp>
        <p:nvSpPr>
          <p:cNvPr id="3" name="Segnaposto contenuto 2"/>
          <p:cNvSpPr>
            <a:spLocks noGrp="1"/>
          </p:cNvSpPr>
          <p:nvPr>
            <p:ph idx="1"/>
          </p:nvPr>
        </p:nvSpPr>
        <p:spPr>
          <a:xfrm>
            <a:off x="468924" y="1758462"/>
            <a:ext cx="8385516" cy="4613129"/>
          </a:xfrm>
        </p:spPr>
        <p:txBody>
          <a:bodyPr>
            <a:normAutofit fontScale="85000" lnSpcReduction="20000"/>
          </a:bodyPr>
          <a:lstStyle/>
          <a:p>
            <a:r>
              <a:rPr lang="en-GB" dirty="0" err="1" smtClean="0"/>
              <a:t>Papy</a:t>
            </a:r>
            <a:r>
              <a:rPr lang="en-GB" dirty="0" smtClean="0"/>
              <a:t> is a professional football player from Senegal</a:t>
            </a:r>
          </a:p>
          <a:p>
            <a:r>
              <a:rPr lang="en-GB" dirty="0" smtClean="0"/>
              <a:t>He signed a three year contract with Sunderland in 2016, coming from Chelsea F.C.</a:t>
            </a:r>
          </a:p>
          <a:p>
            <a:r>
              <a:rPr lang="en-GB" dirty="0" smtClean="0"/>
              <a:t>The estimated fee was £ 1 million a year.</a:t>
            </a:r>
          </a:p>
          <a:p>
            <a:pPr algn="just"/>
            <a:r>
              <a:rPr lang="en-GB" dirty="0" smtClean="0"/>
              <a:t>In the summer of 2018 he was allowed to go on unpaid leave throughout June, with the expectation that he would either find a new club or return (in August) with the required fitness to play for the Team.</a:t>
            </a:r>
          </a:p>
          <a:p>
            <a:pPr algn="just"/>
            <a:r>
              <a:rPr lang="en-GB" dirty="0" smtClean="0"/>
              <a:t>Sunderland claim that he instead returned in September (72 days late), "ignoring written requests for his return", and “failed" all fitness tests given to all players during pre-season.</a:t>
            </a:r>
          </a:p>
          <a:p>
            <a:pPr algn="just"/>
            <a:r>
              <a:rPr lang="en-GB" dirty="0" smtClean="0"/>
              <a:t>The club have subsequently issued </a:t>
            </a:r>
            <a:r>
              <a:rPr lang="en-GB" dirty="0" err="1" smtClean="0"/>
              <a:t>Djilobodji</a:t>
            </a:r>
            <a:r>
              <a:rPr lang="en-GB" dirty="0" smtClean="0"/>
              <a:t> notice that </a:t>
            </a:r>
            <a:r>
              <a:rPr lang="en-GB" b="1" i="1" dirty="0" smtClean="0"/>
              <a:t>his contract has been terminated </a:t>
            </a:r>
            <a:r>
              <a:rPr lang="en-GB" b="1" dirty="0" smtClean="0"/>
              <a:t>on the ground of his breach of contract.</a:t>
            </a:r>
            <a:endParaRPr lang="en-GB" b="1" i="1" dirty="0" smtClean="0"/>
          </a:p>
          <a:p>
            <a:pPr algn="just"/>
            <a:endParaRPr lang="it-IT" dirty="0" smtClean="0"/>
          </a:p>
          <a:p>
            <a:pPr algn="just"/>
            <a:endParaRPr lang="it-IT" dirty="0" smtClean="0"/>
          </a:p>
          <a:p>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5785921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linds(horizont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linds(horizontal)">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lstStyle/>
          <a:p>
            <a:r>
              <a:rPr lang="it-IT" dirty="0" smtClean="0"/>
              <a:t>ACCEPTANCE</a:t>
            </a:r>
            <a:endParaRPr lang="it-IT" dirty="0"/>
          </a:p>
        </p:txBody>
      </p:sp>
      <p:sp>
        <p:nvSpPr>
          <p:cNvPr id="3" name="Segnaposto contenuto 2"/>
          <p:cNvSpPr>
            <a:spLocks noGrp="1"/>
          </p:cNvSpPr>
          <p:nvPr>
            <p:ph idx="1"/>
          </p:nvPr>
        </p:nvSpPr>
        <p:spPr>
          <a:xfrm>
            <a:off x="4135420" y="609600"/>
            <a:ext cx="4491653" cy="5761991"/>
          </a:xfrm>
        </p:spPr>
        <p:txBody>
          <a:bodyPr>
            <a:noAutofit/>
          </a:bodyPr>
          <a:lstStyle/>
          <a:p>
            <a:pPr algn="just"/>
            <a:r>
              <a:rPr lang="en-US" sz="1600" dirty="0"/>
              <a:t>An offer must be accepted in accordance with its precise </a:t>
            </a:r>
            <a:r>
              <a:rPr lang="en-US" sz="1600" dirty="0" smtClean="0"/>
              <a:t>terms.  </a:t>
            </a:r>
            <a:r>
              <a:rPr lang="en-US" sz="1600" dirty="0"/>
              <a:t>It must exactly match the offer and ALL terms must be accepted.</a:t>
            </a:r>
            <a:r>
              <a:rPr lang="it-IT" sz="1600" dirty="0"/>
              <a:t> </a:t>
            </a:r>
            <a:endParaRPr lang="it-IT" sz="1600" dirty="0" smtClean="0"/>
          </a:p>
          <a:p>
            <a:pPr algn="just"/>
            <a:r>
              <a:rPr lang="en-US" sz="1600" dirty="0"/>
              <a:t>A communication fails to take effect as an acceptance where it attempts to vary the terms of an offer</a:t>
            </a:r>
            <a:r>
              <a:rPr lang="en-US" sz="1600" dirty="0" smtClean="0"/>
              <a:t>.</a:t>
            </a:r>
            <a:r>
              <a:rPr lang="en-US" sz="1600" dirty="0"/>
              <a:t> In  such cases it is a counter-offer, which the original </a:t>
            </a:r>
            <a:r>
              <a:rPr lang="en-US" sz="1600" dirty="0" err="1"/>
              <a:t>offeror</a:t>
            </a:r>
            <a:r>
              <a:rPr lang="en-US" sz="1600" dirty="0"/>
              <a:t> can either accept or reject. </a:t>
            </a:r>
            <a:r>
              <a:rPr lang="en-US" sz="1600" dirty="0" smtClean="0"/>
              <a:t> </a:t>
            </a:r>
            <a:endParaRPr lang="it-IT" sz="1600" dirty="0" smtClean="0"/>
          </a:p>
          <a:p>
            <a:pPr algn="just"/>
            <a:r>
              <a:rPr lang="en-US" sz="1600" dirty="0"/>
              <a:t>An offer may be accepted by  conduct </a:t>
            </a:r>
            <a:r>
              <a:rPr lang="en-US" sz="1600" dirty="0" smtClean="0"/>
              <a:t> (</a:t>
            </a:r>
            <a:r>
              <a:rPr lang="en-US" sz="1600" dirty="0"/>
              <a:t>for example, an offer to buy goods can be accepted by  sending them to the </a:t>
            </a:r>
            <a:r>
              <a:rPr lang="en-US" sz="1600" dirty="0" err="1"/>
              <a:t>offeror</a:t>
            </a:r>
            <a:r>
              <a:rPr lang="en-US" sz="1600" dirty="0"/>
              <a:t>).</a:t>
            </a:r>
            <a:r>
              <a:rPr lang="it-IT" sz="1600" dirty="0"/>
              <a:t> </a:t>
            </a:r>
            <a:endParaRPr lang="it-IT" sz="1600" dirty="0" smtClean="0"/>
          </a:p>
          <a:p>
            <a:r>
              <a:rPr lang="en-US" sz="1600" dirty="0"/>
              <a:t>Acceptance has no  legal effect until </a:t>
            </a:r>
            <a:r>
              <a:rPr lang="en-US" sz="1600" u="sng" dirty="0"/>
              <a:t>it is communicated </a:t>
            </a:r>
            <a:r>
              <a:rPr lang="en-US" sz="1600" dirty="0"/>
              <a:t>to the </a:t>
            </a:r>
            <a:r>
              <a:rPr lang="en-US" sz="1600" dirty="0" err="1" smtClean="0"/>
              <a:t>offeror</a:t>
            </a:r>
            <a:r>
              <a:rPr lang="en-US" sz="1600" dirty="0" smtClean="0"/>
              <a:t>.</a:t>
            </a:r>
          </a:p>
          <a:p>
            <a:pPr algn="just"/>
            <a:r>
              <a:rPr lang="en-US" sz="1600" dirty="0"/>
              <a:t>The general rule is that a postal acceptance takes effect when the letter of acceptance is </a:t>
            </a:r>
            <a:r>
              <a:rPr lang="en-US" sz="1600" dirty="0" smtClean="0"/>
              <a:t>posted (</a:t>
            </a:r>
            <a:r>
              <a:rPr lang="en-US" sz="1600" dirty="0"/>
              <a:t>even if the letter </a:t>
            </a:r>
            <a:r>
              <a:rPr lang="en-US" sz="1600" dirty="0" smtClean="0"/>
              <a:t>maybe </a:t>
            </a:r>
            <a:r>
              <a:rPr lang="en-US" sz="1600" dirty="0"/>
              <a:t>lost, delayed or </a:t>
            </a:r>
            <a:r>
              <a:rPr lang="en-US" sz="1600" dirty="0" smtClean="0"/>
              <a:t>destroyed)</a:t>
            </a:r>
            <a:r>
              <a:rPr lang="en-US" sz="1600" dirty="0"/>
              <a:t>. </a:t>
            </a:r>
            <a:endParaRPr lang="it-IT" sz="1600" dirty="0"/>
          </a:p>
        </p:txBody>
      </p:sp>
      <p:sp>
        <p:nvSpPr>
          <p:cNvPr id="4" name="Segnaposto testo 3"/>
          <p:cNvSpPr>
            <a:spLocks noGrp="1"/>
          </p:cNvSpPr>
          <p:nvPr>
            <p:ph type="body" sz="half" idx="2"/>
          </p:nvPr>
        </p:nvSpPr>
        <p:spPr/>
        <p:txBody>
          <a:bodyPr>
            <a:normAutofit/>
          </a:bodyPr>
          <a:lstStyle/>
          <a:p>
            <a:r>
              <a:rPr lang="en-US" sz="2000" i="1" dirty="0"/>
              <a:t>An acceptance is a final and unqualified expression of assent to the terms of an offer. </a:t>
            </a:r>
            <a:endParaRPr lang="it-IT" sz="2000" i="1" dirty="0"/>
          </a:p>
        </p:txBody>
      </p:sp>
      <p:sp>
        <p:nvSpPr>
          <p:cNvPr id="5" name="Segnaposto piè di pagina 4"/>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8972506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checkerboard(across)">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blinds(horizontal)">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blinds(horizontal)">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blinds(horizontal)">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blinds(horizontal)">
                                      <p:cBhvr>
                                        <p:cTn id="3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FFFF00"/>
          </a:solidFill>
        </p:spPr>
        <p:txBody>
          <a:bodyPr/>
          <a:lstStyle/>
          <a:p>
            <a:r>
              <a:rPr lang="it-IT" dirty="0" smtClean="0"/>
              <a:t>Agreement: case </a:t>
            </a:r>
            <a:r>
              <a:rPr lang="it-IT" dirty="0" err="1" smtClean="0"/>
              <a:t>study</a:t>
            </a:r>
            <a:endParaRPr lang="it-IT" dirty="0"/>
          </a:p>
        </p:txBody>
      </p:sp>
      <p:sp>
        <p:nvSpPr>
          <p:cNvPr id="3" name="Segnaposto contenuto 2"/>
          <p:cNvSpPr>
            <a:spLocks noGrp="1"/>
          </p:cNvSpPr>
          <p:nvPr>
            <p:ph idx="1"/>
          </p:nvPr>
        </p:nvSpPr>
        <p:spPr>
          <a:xfrm>
            <a:off x="588562" y="2133601"/>
            <a:ext cx="3624299" cy="4237990"/>
          </a:xfrm>
          <a:noFill/>
          <a:ln>
            <a:solidFill>
              <a:srgbClr val="000000"/>
            </a:solidFill>
          </a:ln>
        </p:spPr>
        <p:txBody>
          <a:bodyPr>
            <a:normAutofit fontScale="55000" lnSpcReduction="20000"/>
          </a:bodyPr>
          <a:lstStyle/>
          <a:p>
            <a:r>
              <a:rPr lang="en-US" sz="3800" dirty="0"/>
              <a:t>‘</a:t>
            </a:r>
            <a:r>
              <a:rPr lang="en-US" sz="3800" b="1" dirty="0"/>
              <a:t>A</a:t>
            </a:r>
            <a:r>
              <a:rPr lang="en-US" sz="3800" dirty="0"/>
              <a:t>’ </a:t>
            </a:r>
            <a:r>
              <a:rPr lang="en-US" sz="3800" dirty="0" smtClean="0"/>
              <a:t> owns  </a:t>
            </a:r>
            <a:r>
              <a:rPr lang="en-US" sz="3800" dirty="0"/>
              <a:t>2  cars   </a:t>
            </a:r>
            <a:r>
              <a:rPr lang="en-US" sz="3800" i="1" dirty="0"/>
              <a:t>x  </a:t>
            </a:r>
            <a:r>
              <a:rPr lang="en-US" sz="3800" dirty="0"/>
              <a:t>and   </a:t>
            </a:r>
            <a:r>
              <a:rPr lang="en-US" sz="3800" i="1" dirty="0" smtClean="0"/>
              <a:t>y. </a:t>
            </a:r>
          </a:p>
          <a:p>
            <a:r>
              <a:rPr lang="en-US" sz="3800" dirty="0" smtClean="0"/>
              <a:t>He</a:t>
            </a:r>
            <a:r>
              <a:rPr lang="en-US" sz="3800" i="1" dirty="0" smtClean="0"/>
              <a:t>  </a:t>
            </a:r>
            <a:r>
              <a:rPr lang="en-US" sz="3800" dirty="0"/>
              <a:t>wishes to  sell  car  </a:t>
            </a:r>
            <a:r>
              <a:rPr lang="en-US" sz="3800" dirty="0" smtClean="0"/>
              <a:t>‘</a:t>
            </a:r>
            <a:r>
              <a:rPr lang="en-US" sz="3800" i="1" dirty="0"/>
              <a:t>x</a:t>
            </a:r>
            <a:r>
              <a:rPr lang="en-US" sz="3800" dirty="0" smtClean="0"/>
              <a:t>’  for  $.  </a:t>
            </a:r>
            <a:r>
              <a:rPr lang="en-US" sz="3800" dirty="0"/>
              <a:t>30,000</a:t>
            </a:r>
            <a:r>
              <a:rPr lang="en-US" sz="3800" dirty="0" smtClean="0"/>
              <a:t>.</a:t>
            </a:r>
          </a:p>
          <a:p>
            <a:r>
              <a:rPr lang="en-US" sz="3800" b="1" dirty="0" smtClean="0"/>
              <a:t>B</a:t>
            </a:r>
            <a:r>
              <a:rPr lang="en-US" sz="3800" dirty="0" smtClean="0"/>
              <a:t> </a:t>
            </a:r>
            <a:r>
              <a:rPr lang="en-US" sz="3800" dirty="0"/>
              <a:t>does  not  know  that ‘</a:t>
            </a:r>
            <a:r>
              <a:rPr lang="en-US" sz="3800" b="1" dirty="0"/>
              <a:t>A</a:t>
            </a:r>
            <a:r>
              <a:rPr lang="en-US" sz="3800" dirty="0"/>
              <a:t>’ owns  car  </a:t>
            </a:r>
            <a:r>
              <a:rPr lang="en-US" sz="3800" i="1" dirty="0"/>
              <a:t>‘x’ </a:t>
            </a:r>
            <a:r>
              <a:rPr lang="en-US" sz="3800" dirty="0"/>
              <a:t>also.  He  thinks that ‘</a:t>
            </a:r>
            <a:r>
              <a:rPr lang="en-US" sz="3800" b="1" dirty="0"/>
              <a:t>A</a:t>
            </a:r>
            <a:r>
              <a:rPr lang="en-US" sz="3800" dirty="0"/>
              <a:t>’ owns  only  </a:t>
            </a:r>
            <a:r>
              <a:rPr lang="en-US" sz="3800" dirty="0" smtClean="0"/>
              <a:t>car</a:t>
            </a:r>
            <a:r>
              <a:rPr lang="it-IT" sz="3800" dirty="0"/>
              <a:t> </a:t>
            </a:r>
            <a:r>
              <a:rPr lang="en-US" sz="3800" i="1" dirty="0" smtClean="0"/>
              <a:t>‘y</a:t>
            </a:r>
            <a:r>
              <a:rPr lang="en-US" sz="3800" i="1" dirty="0"/>
              <a:t>’ </a:t>
            </a:r>
            <a:r>
              <a:rPr lang="en-US" sz="3800" dirty="0"/>
              <a:t>and  is </a:t>
            </a:r>
            <a:r>
              <a:rPr lang="en-US" sz="3800" i="1" dirty="0"/>
              <a:t>offering </a:t>
            </a:r>
            <a:r>
              <a:rPr lang="en-US" sz="3800" dirty="0"/>
              <a:t>to </a:t>
            </a:r>
            <a:r>
              <a:rPr lang="en-US" sz="3800" i="1" dirty="0"/>
              <a:t>sell the  same  for the  stated price.  He gives  his  acceptance </a:t>
            </a:r>
            <a:r>
              <a:rPr lang="en-US" sz="3800" i="1" dirty="0" smtClean="0"/>
              <a:t>believing he’s buying “y” </a:t>
            </a:r>
            <a:r>
              <a:rPr lang="it-IT" sz="3800" dirty="0" smtClean="0"/>
              <a:t>.</a:t>
            </a:r>
          </a:p>
          <a:p>
            <a:r>
              <a:rPr lang="it-IT" sz="3600" dirty="0" err="1" smtClean="0">
                <a:latin typeface="+mj-lt"/>
                <a:cs typeface="Academy Engraved LET"/>
              </a:rPr>
              <a:t>Is</a:t>
            </a:r>
            <a:r>
              <a:rPr lang="it-IT" sz="3600" dirty="0" smtClean="0">
                <a:latin typeface="+mj-lt"/>
                <a:cs typeface="Academy Engraved LET"/>
              </a:rPr>
              <a:t> </a:t>
            </a:r>
            <a:r>
              <a:rPr lang="it-IT" sz="3600" dirty="0" err="1" smtClean="0">
                <a:latin typeface="+mj-lt"/>
                <a:cs typeface="Academy Engraved LET"/>
              </a:rPr>
              <a:t>there</a:t>
            </a:r>
            <a:r>
              <a:rPr lang="it-IT" sz="3600" dirty="0" smtClean="0">
                <a:latin typeface="+mj-lt"/>
                <a:cs typeface="Academy Engraved LET"/>
              </a:rPr>
              <a:t> a </a:t>
            </a:r>
            <a:r>
              <a:rPr lang="it-IT" sz="3600" dirty="0" err="1" smtClean="0">
                <a:latin typeface="+mj-lt"/>
                <a:cs typeface="Academy Engraved LET"/>
              </a:rPr>
              <a:t>contract</a:t>
            </a:r>
            <a:r>
              <a:rPr lang="it-IT" sz="3600" dirty="0" smtClean="0">
                <a:latin typeface="+mj-lt"/>
                <a:cs typeface="Academy Engraved LET"/>
              </a:rPr>
              <a:t>?</a:t>
            </a:r>
            <a:endParaRPr lang="it-IT" sz="3600" dirty="0">
              <a:latin typeface="+mj-lt"/>
              <a:cs typeface="Academy Engraved LET"/>
            </a:endParaRPr>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
        <p:nvSpPr>
          <p:cNvPr id="7" name="Segnaposto contenuto 2"/>
          <p:cNvSpPr txBox="1">
            <a:spLocks/>
          </p:cNvSpPr>
          <p:nvPr/>
        </p:nvSpPr>
        <p:spPr>
          <a:xfrm>
            <a:off x="4847147" y="2286001"/>
            <a:ext cx="3129410" cy="3677477"/>
          </a:xfrm>
          <a:prstGeom prst="rect">
            <a:avLst/>
          </a:prstGeom>
          <a:noFill/>
          <a:ln>
            <a:solidFill>
              <a:schemeClr val="tx1"/>
            </a:solidFill>
          </a:ln>
        </p:spPr>
        <p:txBody>
          <a:bodyPr vert="horz" lIns="91440" tIns="45720" rIns="91440" bIns="45720" rtlCol="0">
            <a:normAutofit fontScale="85000" lnSpcReduction="20000"/>
          </a:bodyPr>
          <a:lst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a:lstStyle>
          <a:p>
            <a:pPr marL="0" indent="0" algn="just">
              <a:buNone/>
            </a:pPr>
            <a:r>
              <a:rPr lang="en-US" sz="3200" i="1" dirty="0"/>
              <a:t>There  is  </a:t>
            </a:r>
            <a:r>
              <a:rPr lang="en-US" sz="3200" b="1" i="1" dirty="0"/>
              <a:t>no  contract </a:t>
            </a:r>
            <a:r>
              <a:rPr lang="en-US" sz="3200" i="1" dirty="0"/>
              <a:t>because the  contracting parties </a:t>
            </a:r>
            <a:r>
              <a:rPr lang="en-US" sz="3200" b="1" i="1" dirty="0"/>
              <a:t>have not  agreed on  the  same thing at the   same time</a:t>
            </a:r>
            <a:r>
              <a:rPr lang="en-US" sz="3200" i="1" dirty="0"/>
              <a:t>, ‘</a:t>
            </a:r>
            <a:r>
              <a:rPr lang="en-US" sz="3200" b="1" i="1" dirty="0"/>
              <a:t>A</a:t>
            </a:r>
            <a:r>
              <a:rPr lang="en-US" sz="3200" i="1" dirty="0"/>
              <a:t>’  offering to  sell  his  car  ‘x’  and   ‘</a:t>
            </a:r>
            <a:r>
              <a:rPr lang="en-US" sz="3200" b="1" i="1" dirty="0"/>
              <a:t>B</a:t>
            </a:r>
            <a:r>
              <a:rPr lang="en-US" sz="3200" i="1" dirty="0"/>
              <a:t>’  agreeing to  buy  car  ‘y’. </a:t>
            </a:r>
            <a:endParaRPr lang="it-IT" sz="3200" i="1" dirty="0">
              <a:latin typeface="+mj-lt"/>
              <a:cs typeface="American Typewriter"/>
            </a:endParaRPr>
          </a:p>
        </p:txBody>
      </p:sp>
    </p:spTree>
    <p:extLst>
      <p:ext uri="{BB962C8B-B14F-4D97-AF65-F5344CB8AC3E}">
        <p14:creationId xmlns:p14="http://schemas.microsoft.com/office/powerpoint/2010/main" val="17480199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lstStyle/>
          <a:p>
            <a:r>
              <a:rPr lang="it-IT" dirty="0" smtClean="0"/>
              <a:t>(ii) CONTRACTUAL INTENTION</a:t>
            </a:r>
            <a:endParaRPr lang="it-IT" dirty="0"/>
          </a:p>
        </p:txBody>
      </p:sp>
      <p:sp>
        <p:nvSpPr>
          <p:cNvPr id="3" name="Segnaposto testo 2"/>
          <p:cNvSpPr>
            <a:spLocks noGrp="1"/>
          </p:cNvSpPr>
          <p:nvPr>
            <p:ph type="body" idx="1"/>
          </p:nvPr>
        </p:nvSpPr>
        <p:spPr/>
        <p:txBody>
          <a:bodyPr/>
          <a:lstStyle/>
          <a:p>
            <a:endParaRPr lang="it-IT"/>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53086628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lstStyle/>
          <a:p>
            <a:r>
              <a:rPr lang="it-IT" dirty="0" err="1" smtClean="0"/>
              <a:t>Contractual</a:t>
            </a:r>
            <a:r>
              <a:rPr lang="it-IT" dirty="0" smtClean="0"/>
              <a:t> </a:t>
            </a:r>
            <a:r>
              <a:rPr lang="it-IT" dirty="0" err="1" smtClean="0"/>
              <a:t>intention</a:t>
            </a:r>
            <a:endParaRPr lang="it-IT" dirty="0"/>
          </a:p>
        </p:txBody>
      </p:sp>
      <p:sp>
        <p:nvSpPr>
          <p:cNvPr id="3" name="Segnaposto contenuto 2"/>
          <p:cNvSpPr>
            <a:spLocks noGrp="1"/>
          </p:cNvSpPr>
          <p:nvPr>
            <p:ph idx="1"/>
          </p:nvPr>
        </p:nvSpPr>
        <p:spPr>
          <a:xfrm>
            <a:off x="511118" y="1843256"/>
            <a:ext cx="8146931" cy="4399033"/>
          </a:xfrm>
        </p:spPr>
        <p:txBody>
          <a:bodyPr>
            <a:normAutofit fontScale="77500" lnSpcReduction="20000"/>
          </a:bodyPr>
          <a:lstStyle/>
          <a:p>
            <a:r>
              <a:rPr lang="en-US" dirty="0"/>
              <a:t>An </a:t>
            </a:r>
            <a:r>
              <a:rPr lang="en-US" dirty="0" smtClean="0"/>
              <a:t>agreement is </a:t>
            </a:r>
            <a:r>
              <a:rPr lang="en-US" dirty="0"/>
              <a:t>not binding as </a:t>
            </a:r>
            <a:r>
              <a:rPr lang="en-US" dirty="0" smtClean="0"/>
              <a:t>a</a:t>
            </a:r>
            <a:r>
              <a:rPr lang="it-IT" dirty="0"/>
              <a:t> </a:t>
            </a:r>
            <a:r>
              <a:rPr lang="en-US" dirty="0" smtClean="0"/>
              <a:t>contract </a:t>
            </a:r>
            <a:r>
              <a:rPr lang="en-US" dirty="0"/>
              <a:t>if it was made </a:t>
            </a:r>
            <a:r>
              <a:rPr lang="en-US" b="1" dirty="0"/>
              <a:t>without an intention to create legal intentions</a:t>
            </a:r>
            <a:r>
              <a:rPr lang="en-US" dirty="0"/>
              <a:t>. </a:t>
            </a:r>
            <a:endParaRPr lang="en-US" dirty="0" smtClean="0"/>
          </a:p>
          <a:p>
            <a:r>
              <a:rPr lang="en-US" dirty="0" smtClean="0"/>
              <a:t>An </a:t>
            </a:r>
            <a:r>
              <a:rPr lang="en-US" dirty="0"/>
              <a:t>agreement of a purely social  or domestic nature is  not  a  contract.</a:t>
            </a:r>
            <a:endParaRPr lang="it-IT" dirty="0"/>
          </a:p>
          <a:p>
            <a:pPr algn="just"/>
            <a:r>
              <a:rPr lang="en-US" dirty="0"/>
              <a:t>E</a:t>
            </a:r>
            <a:r>
              <a:rPr lang="en-US" dirty="0" smtClean="0"/>
              <a:t>ven  </a:t>
            </a:r>
            <a:r>
              <a:rPr lang="en-US" dirty="0"/>
              <a:t>in  the  case  of agreements of purely social  or domestic nature, there may be  intention of the  parties to  create legal  obligations. </a:t>
            </a:r>
            <a:endParaRPr lang="en-US" dirty="0" smtClean="0"/>
          </a:p>
          <a:p>
            <a:pPr algn="just"/>
            <a:r>
              <a:rPr lang="en-US" dirty="0"/>
              <a:t>In  commercial and  business agreements the  law  will  </a:t>
            </a:r>
            <a:r>
              <a:rPr lang="en-US" b="1" dirty="0"/>
              <a:t>presume</a:t>
            </a:r>
            <a:r>
              <a:rPr lang="en-US" dirty="0"/>
              <a:t> that the parties entering into  agreement intend those agreements to have legal  consequences. The onus of rebutting this presumption is on  the party who asserts that no  legal effect was intended</a:t>
            </a:r>
            <a:r>
              <a:rPr lang="it-IT" dirty="0"/>
              <a:t> </a:t>
            </a:r>
            <a:endParaRPr lang="it-IT" dirty="0" smtClean="0"/>
          </a:p>
          <a:p>
            <a:pPr algn="just"/>
            <a:r>
              <a:rPr lang="en-US" dirty="0" smtClean="0"/>
              <a:t>Similarly</a:t>
            </a:r>
            <a:r>
              <a:rPr lang="en-US" dirty="0"/>
              <a:t>, in  the  case of agreements of purely domestic and  social  nature, </a:t>
            </a:r>
            <a:r>
              <a:rPr lang="en-US" b="1" dirty="0"/>
              <a:t>the  presumption is that they do not  give rise  </a:t>
            </a:r>
            <a:r>
              <a:rPr lang="en-US" dirty="0"/>
              <a:t>to legal  </a:t>
            </a:r>
            <a:r>
              <a:rPr lang="en-US" dirty="0" smtClean="0"/>
              <a:t>consequences.</a:t>
            </a:r>
            <a:r>
              <a:rPr lang="en-US" dirty="0"/>
              <a:t> However, this presumption is </a:t>
            </a:r>
            <a:r>
              <a:rPr lang="en-US" b="1" i="1" dirty="0"/>
              <a:t>rebuttable </a:t>
            </a:r>
            <a:r>
              <a:rPr lang="en-US" dirty="0"/>
              <a:t>by giving  evidence to the contrary, i.e.,  by  showing that the  intention of the  parties was  to  create legal  obligations</a:t>
            </a:r>
            <a:r>
              <a:rPr lang="it-IT" dirty="0"/>
              <a:t> </a:t>
            </a:r>
            <a:endParaRPr lang="en-US" dirty="0" smtClean="0"/>
          </a:p>
          <a:p>
            <a:pPr algn="just"/>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4154438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FFFF00"/>
          </a:solidFill>
        </p:spPr>
        <p:txBody>
          <a:bodyPr>
            <a:normAutofit fontScale="90000"/>
          </a:bodyPr>
          <a:lstStyle/>
          <a:p>
            <a:r>
              <a:rPr lang="it-IT" dirty="0" err="1"/>
              <a:t>Contractual</a:t>
            </a:r>
            <a:r>
              <a:rPr lang="it-IT" dirty="0"/>
              <a:t> </a:t>
            </a:r>
            <a:r>
              <a:rPr lang="it-IT" dirty="0" err="1"/>
              <a:t>intention</a:t>
            </a:r>
            <a:r>
              <a:rPr lang="it-IT" dirty="0"/>
              <a:t>: case </a:t>
            </a:r>
            <a:r>
              <a:rPr lang="it-IT" dirty="0" err="1"/>
              <a:t>study</a:t>
            </a:r>
            <a:r>
              <a:rPr lang="it-IT" dirty="0"/>
              <a:t> </a:t>
            </a:r>
            <a:r>
              <a:rPr lang="it-IT" dirty="0" smtClean="0"/>
              <a:t>1</a:t>
            </a:r>
            <a:endParaRPr lang="it-IT" dirty="0"/>
          </a:p>
        </p:txBody>
      </p:sp>
      <p:sp>
        <p:nvSpPr>
          <p:cNvPr id="3" name="Segnaposto contenuto 2"/>
          <p:cNvSpPr>
            <a:spLocks noGrp="1"/>
          </p:cNvSpPr>
          <p:nvPr>
            <p:ph idx="1"/>
          </p:nvPr>
        </p:nvSpPr>
        <p:spPr>
          <a:xfrm>
            <a:off x="900113" y="2133601"/>
            <a:ext cx="3002980" cy="4237990"/>
          </a:xfrm>
          <a:noFill/>
          <a:ln>
            <a:solidFill>
              <a:srgbClr val="000000"/>
            </a:solidFill>
          </a:ln>
        </p:spPr>
        <p:txBody>
          <a:bodyPr>
            <a:normAutofit fontScale="77500" lnSpcReduction="20000"/>
          </a:bodyPr>
          <a:lstStyle/>
          <a:p>
            <a:pPr marL="0" indent="0" algn="just">
              <a:buNone/>
            </a:pPr>
            <a:r>
              <a:rPr lang="en-US" sz="3600" b="1" dirty="0"/>
              <a:t>A </a:t>
            </a:r>
            <a:r>
              <a:rPr lang="en-US" sz="3600" dirty="0"/>
              <a:t>invites </a:t>
            </a:r>
            <a:r>
              <a:rPr lang="en-US" sz="3600" b="1" dirty="0"/>
              <a:t>B </a:t>
            </a:r>
            <a:r>
              <a:rPr lang="en-US" sz="3600" dirty="0"/>
              <a:t>for dinner in  a restaurant. </a:t>
            </a:r>
            <a:r>
              <a:rPr lang="en-US" sz="3600" b="1" dirty="0"/>
              <a:t>B </a:t>
            </a:r>
            <a:r>
              <a:rPr lang="en-US" sz="3600" dirty="0"/>
              <a:t>accepts the  invitation. On  the  appointed day,  </a:t>
            </a:r>
            <a:r>
              <a:rPr lang="en-US" sz="3600" b="1" dirty="0"/>
              <a:t>B  </a:t>
            </a:r>
            <a:r>
              <a:rPr lang="en-US" sz="3600" dirty="0"/>
              <a:t>goes  to  the  restaurant. To his  utter surprise </a:t>
            </a:r>
            <a:r>
              <a:rPr lang="en-US" sz="3600" b="1" dirty="0"/>
              <a:t>A </a:t>
            </a:r>
            <a:r>
              <a:rPr lang="en-US" sz="3600" dirty="0"/>
              <a:t>is  not  there. </a:t>
            </a:r>
            <a:endParaRPr lang="en-US" sz="3600" dirty="0" smtClean="0"/>
          </a:p>
          <a:p>
            <a:pPr marL="0" indent="0" algn="just">
              <a:buNone/>
            </a:pPr>
            <a:endParaRPr lang="it-IT" sz="3600" dirty="0">
              <a:latin typeface="+mj-lt"/>
              <a:cs typeface="Academy Engraved LET"/>
            </a:endParaRPr>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
        <p:nvSpPr>
          <p:cNvPr id="7" name="Segnaposto contenuto 2"/>
          <p:cNvSpPr txBox="1">
            <a:spLocks/>
          </p:cNvSpPr>
          <p:nvPr/>
        </p:nvSpPr>
        <p:spPr>
          <a:xfrm>
            <a:off x="4336768" y="1951684"/>
            <a:ext cx="4212861" cy="2540287"/>
          </a:xfrm>
          <a:prstGeom prst="rect">
            <a:avLst/>
          </a:prstGeom>
          <a:noFill/>
          <a:ln>
            <a:solidFill>
              <a:schemeClr val="tx1"/>
            </a:solidFill>
          </a:ln>
        </p:spPr>
        <p:txBody>
          <a:bodyPr vert="horz" lIns="91440" tIns="45720" rIns="91440" bIns="45720" rtlCol="0">
            <a:normAutofit fontScale="70000" lnSpcReduction="20000"/>
          </a:bodyPr>
          <a:lst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a:lstStyle>
          <a:p>
            <a:pPr marL="0" indent="0" algn="just">
              <a:buNone/>
            </a:pPr>
            <a:r>
              <a:rPr lang="en-US" sz="3200" dirty="0"/>
              <a:t>In  the  above  </a:t>
            </a:r>
            <a:r>
              <a:rPr lang="en-US" sz="3200" dirty="0" smtClean="0"/>
              <a:t>example, promise is </a:t>
            </a:r>
            <a:r>
              <a:rPr lang="en-US" sz="3200" dirty="0"/>
              <a:t>not  enforceable at law </a:t>
            </a:r>
            <a:r>
              <a:rPr lang="en-US" sz="3200" dirty="0" smtClean="0"/>
              <a:t>as  </a:t>
            </a:r>
            <a:r>
              <a:rPr lang="en-US" sz="3200" dirty="0"/>
              <a:t>there was  no intention to create legal   </a:t>
            </a:r>
            <a:r>
              <a:rPr lang="en-US" sz="3200" dirty="0" smtClean="0"/>
              <a:t>obligation. </a:t>
            </a:r>
          </a:p>
          <a:p>
            <a:pPr marL="0" indent="0" algn="just">
              <a:buNone/>
            </a:pPr>
            <a:r>
              <a:rPr lang="en-US" sz="3200" dirty="0" smtClean="0"/>
              <a:t>Such   </a:t>
            </a:r>
            <a:r>
              <a:rPr lang="en-US" sz="3200" dirty="0"/>
              <a:t>agreements </a:t>
            </a:r>
            <a:r>
              <a:rPr lang="en-US" sz="3200" dirty="0" smtClean="0"/>
              <a:t>is   </a:t>
            </a:r>
            <a:r>
              <a:rPr lang="en-US" sz="3200" b="1" u="sng" dirty="0"/>
              <a:t>social  </a:t>
            </a:r>
            <a:r>
              <a:rPr lang="en-US" sz="3200" b="1" u="sng" dirty="0" smtClean="0"/>
              <a:t>agreement</a:t>
            </a:r>
            <a:r>
              <a:rPr lang="en-US" sz="3200" dirty="0"/>
              <a:t> </a:t>
            </a:r>
            <a:r>
              <a:rPr lang="en-US" sz="3200" dirty="0" smtClean="0"/>
              <a:t>which   </a:t>
            </a:r>
            <a:r>
              <a:rPr lang="en-US" sz="3200" dirty="0"/>
              <a:t>do  not  give  rise   to legal  consequences</a:t>
            </a:r>
            <a:r>
              <a:rPr lang="en-US" sz="3200" dirty="0" smtClean="0"/>
              <a:t>.</a:t>
            </a:r>
            <a:r>
              <a:rPr lang="en-US" sz="3200" i="1" dirty="0"/>
              <a:t> </a:t>
            </a:r>
            <a:endParaRPr lang="it-IT" sz="3200" i="1" dirty="0"/>
          </a:p>
          <a:p>
            <a:pPr marL="0" indent="0">
              <a:buFont typeface="Arial" pitchFamily="34" charset="0"/>
              <a:buNone/>
            </a:pPr>
            <a:endParaRPr lang="it-IT" sz="3200" dirty="0">
              <a:latin typeface="+mj-lt"/>
              <a:cs typeface="American Typewriter"/>
            </a:endParaRPr>
          </a:p>
        </p:txBody>
      </p:sp>
      <p:sp>
        <p:nvSpPr>
          <p:cNvPr id="9" name="Segnaposto contenuto 2"/>
          <p:cNvSpPr txBox="1">
            <a:spLocks/>
          </p:cNvSpPr>
          <p:nvPr/>
        </p:nvSpPr>
        <p:spPr>
          <a:xfrm>
            <a:off x="4365254" y="4662365"/>
            <a:ext cx="4212861" cy="1378570"/>
          </a:xfrm>
          <a:prstGeom prst="rect">
            <a:avLst/>
          </a:prstGeom>
          <a:solidFill>
            <a:srgbClr val="FFFF00"/>
          </a:solidFill>
          <a:ln>
            <a:solidFill>
              <a:schemeClr val="tx1"/>
            </a:solidFill>
          </a:ln>
        </p:spPr>
        <p:txBody>
          <a:bodyPr vert="horz" lIns="91440" tIns="45720" rIns="91440" bIns="45720" rtlCol="0">
            <a:normAutofit fontScale="62500" lnSpcReduction="20000"/>
          </a:bodyPr>
          <a:lst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a:lstStyle>
          <a:p>
            <a:pPr marL="0" indent="0" algn="just">
              <a:buNone/>
            </a:pPr>
            <a:r>
              <a:rPr lang="en-US" sz="3200" i="1" dirty="0" smtClean="0"/>
              <a:t>This  </a:t>
            </a:r>
            <a:r>
              <a:rPr lang="en-US" sz="3200" i="1" dirty="0"/>
              <a:t>shows  that an  agreement is  a  broader term than a  </a:t>
            </a:r>
            <a:r>
              <a:rPr lang="en-US" sz="3200" i="1" dirty="0" smtClean="0"/>
              <a:t>contract: </a:t>
            </a:r>
          </a:p>
          <a:p>
            <a:pPr marL="0" indent="0" algn="just">
              <a:buNone/>
            </a:pPr>
            <a:r>
              <a:rPr lang="en-US" sz="3200" i="1" dirty="0" smtClean="0"/>
              <a:t>A contract is an agreement but an  </a:t>
            </a:r>
            <a:r>
              <a:rPr lang="en-US" sz="3200" i="1" dirty="0"/>
              <a:t>agreement is  </a:t>
            </a:r>
            <a:r>
              <a:rPr lang="en-US" sz="3200" i="1" dirty="0" smtClean="0"/>
              <a:t>not  </a:t>
            </a:r>
            <a:r>
              <a:rPr lang="en-US" sz="3200" i="1" dirty="0"/>
              <a:t>necessarily a  contract</a:t>
            </a:r>
            <a:r>
              <a:rPr lang="en-US" sz="3200" dirty="0" smtClean="0"/>
              <a:t> </a:t>
            </a:r>
          </a:p>
          <a:p>
            <a:pPr marL="0" indent="0" algn="just">
              <a:buNone/>
            </a:pPr>
            <a:endParaRPr lang="it-IT" sz="3200" i="1" dirty="0"/>
          </a:p>
          <a:p>
            <a:pPr marL="0" indent="0">
              <a:buFont typeface="Arial" pitchFamily="34" charset="0"/>
              <a:buNone/>
            </a:pPr>
            <a:endParaRPr lang="it-IT" sz="3200" dirty="0">
              <a:latin typeface="+mj-lt"/>
              <a:cs typeface="American Typewriter"/>
            </a:endParaRPr>
          </a:p>
        </p:txBody>
      </p:sp>
    </p:spTree>
    <p:extLst>
      <p:ext uri="{BB962C8B-B14F-4D97-AF65-F5344CB8AC3E}">
        <p14:creationId xmlns:p14="http://schemas.microsoft.com/office/powerpoint/2010/main" val="41423376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7" grpId="0" animBg="1"/>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FFFF00"/>
          </a:solidFill>
        </p:spPr>
        <p:txBody>
          <a:bodyPr>
            <a:normAutofit/>
          </a:bodyPr>
          <a:lstStyle/>
          <a:p>
            <a:r>
              <a:rPr lang="it-IT" sz="3200" dirty="0" err="1" smtClean="0"/>
              <a:t>Contractual</a:t>
            </a:r>
            <a:r>
              <a:rPr lang="it-IT" sz="3200" dirty="0" smtClean="0"/>
              <a:t> </a:t>
            </a:r>
            <a:r>
              <a:rPr lang="it-IT" sz="3200" dirty="0" err="1" smtClean="0"/>
              <a:t>intention</a:t>
            </a:r>
            <a:r>
              <a:rPr lang="it-IT" sz="3200" dirty="0" smtClean="0"/>
              <a:t>: case </a:t>
            </a:r>
            <a:r>
              <a:rPr lang="it-IT" sz="3200" dirty="0" err="1" smtClean="0"/>
              <a:t>study</a:t>
            </a:r>
            <a:r>
              <a:rPr lang="it-IT" sz="3200" dirty="0" smtClean="0"/>
              <a:t> 2</a:t>
            </a:r>
            <a:br>
              <a:rPr lang="it-IT" sz="3200" dirty="0" smtClean="0"/>
            </a:br>
            <a:r>
              <a:rPr lang="en-US" sz="3200" dirty="0" smtClean="0"/>
              <a:t>(</a:t>
            </a:r>
            <a:r>
              <a:rPr lang="en-US" sz="3200" dirty="0"/>
              <a:t>Balfour v Balfour, </a:t>
            </a:r>
            <a:r>
              <a:rPr lang="en-US" sz="3200" dirty="0" smtClean="0"/>
              <a:t>1919)</a:t>
            </a:r>
            <a:endParaRPr lang="it-IT" sz="3200" dirty="0"/>
          </a:p>
        </p:txBody>
      </p:sp>
      <p:sp>
        <p:nvSpPr>
          <p:cNvPr id="3" name="Segnaposto testo 2"/>
          <p:cNvSpPr>
            <a:spLocks noGrp="1"/>
          </p:cNvSpPr>
          <p:nvPr>
            <p:ph type="body" idx="1"/>
          </p:nvPr>
        </p:nvSpPr>
        <p:spPr>
          <a:ln>
            <a:solidFill>
              <a:srgbClr val="000000"/>
            </a:solidFill>
          </a:ln>
        </p:spPr>
        <p:txBody>
          <a:bodyPr/>
          <a:lstStyle/>
          <a:p>
            <a:r>
              <a:rPr lang="it-IT" b="1" dirty="0" err="1" smtClean="0"/>
              <a:t>Facts</a:t>
            </a:r>
            <a:r>
              <a:rPr lang="en-US" sz="1600" dirty="0" smtClean="0"/>
              <a:t> </a:t>
            </a:r>
            <a:endParaRPr lang="it-IT" sz="1600" dirty="0"/>
          </a:p>
        </p:txBody>
      </p:sp>
      <p:sp>
        <p:nvSpPr>
          <p:cNvPr id="4" name="Segnaposto contenuto 3"/>
          <p:cNvSpPr>
            <a:spLocks noGrp="1"/>
          </p:cNvSpPr>
          <p:nvPr>
            <p:ph sz="half" idx="2"/>
          </p:nvPr>
        </p:nvSpPr>
        <p:spPr>
          <a:xfrm>
            <a:off x="632301" y="2590800"/>
            <a:ext cx="3566160" cy="3605021"/>
          </a:xfrm>
          <a:ln>
            <a:solidFill>
              <a:srgbClr val="000000"/>
            </a:solidFill>
          </a:ln>
        </p:spPr>
        <p:txBody>
          <a:bodyPr>
            <a:normAutofit fontScale="85000" lnSpcReduction="10000"/>
          </a:bodyPr>
          <a:lstStyle/>
          <a:p>
            <a:pPr algn="just"/>
            <a:r>
              <a:rPr lang="en-US" sz="2600" dirty="0"/>
              <a:t>A</a:t>
            </a:r>
            <a:r>
              <a:rPr lang="en-US" sz="2600" dirty="0" smtClean="0"/>
              <a:t> </a:t>
            </a:r>
            <a:r>
              <a:rPr lang="en-US" sz="2600" dirty="0"/>
              <a:t>husband who worked abroad promised to pay an allowance of £30 per month to his wife, who was in England. </a:t>
            </a:r>
            <a:endParaRPr lang="en-US" sz="2600" dirty="0" smtClean="0"/>
          </a:p>
          <a:p>
            <a:pPr algn="just"/>
            <a:r>
              <a:rPr lang="en-US" sz="2600" dirty="0" smtClean="0"/>
              <a:t>As </a:t>
            </a:r>
            <a:r>
              <a:rPr lang="en-US" sz="2600" dirty="0"/>
              <a:t>he  failed to  pay  the  promised amount, his  wife  sued him  for  the  recovery of the  amount</a:t>
            </a:r>
            <a:r>
              <a:rPr lang="en-US" sz="2400" dirty="0"/>
              <a:t>.</a:t>
            </a:r>
            <a:endParaRPr lang="it-IT" sz="2400" dirty="0"/>
          </a:p>
          <a:p>
            <a:pPr marL="0" indent="0" algn="just">
              <a:buNone/>
            </a:pPr>
            <a:r>
              <a:rPr lang="it-IT" sz="2400" dirty="0" smtClean="0"/>
              <a:t> </a:t>
            </a:r>
            <a:endParaRPr lang="it-IT" sz="2400" dirty="0"/>
          </a:p>
        </p:txBody>
      </p:sp>
      <p:sp>
        <p:nvSpPr>
          <p:cNvPr id="5" name="Segnaposto testo 4"/>
          <p:cNvSpPr>
            <a:spLocks noGrp="1"/>
          </p:cNvSpPr>
          <p:nvPr>
            <p:ph type="body" sz="quarter" idx="3"/>
          </p:nvPr>
        </p:nvSpPr>
        <p:spPr>
          <a:ln>
            <a:solidFill>
              <a:srgbClr val="000000"/>
            </a:solidFill>
          </a:ln>
        </p:spPr>
        <p:txBody>
          <a:bodyPr/>
          <a:lstStyle/>
          <a:p>
            <a:r>
              <a:rPr lang="it-IT" b="1" dirty="0" err="1" smtClean="0"/>
              <a:t>Judgment</a:t>
            </a:r>
            <a:endParaRPr lang="it-IT" b="1" dirty="0"/>
          </a:p>
        </p:txBody>
      </p:sp>
      <p:sp>
        <p:nvSpPr>
          <p:cNvPr id="6" name="Segnaposto contenuto 5"/>
          <p:cNvSpPr>
            <a:spLocks noGrp="1"/>
          </p:cNvSpPr>
          <p:nvPr>
            <p:ph sz="quarter" idx="4"/>
          </p:nvPr>
        </p:nvSpPr>
        <p:spPr>
          <a:ln>
            <a:solidFill>
              <a:srgbClr val="000000"/>
            </a:solidFill>
          </a:ln>
        </p:spPr>
        <p:txBody>
          <a:bodyPr>
            <a:normAutofit/>
          </a:bodyPr>
          <a:lstStyle/>
          <a:p>
            <a:pPr algn="just"/>
            <a:r>
              <a:rPr lang="en-US" sz="2400" dirty="0"/>
              <a:t>She  could  not  recover as  it was  a </a:t>
            </a:r>
            <a:r>
              <a:rPr lang="en-US" sz="2400" b="1" dirty="0"/>
              <a:t>social  agreement</a:t>
            </a:r>
            <a:r>
              <a:rPr lang="en-US" sz="2400" dirty="0"/>
              <a:t> and  the  parties did  not  intend to  create any  legal  relations</a:t>
            </a:r>
            <a:r>
              <a:rPr lang="it-IT" sz="2400" dirty="0"/>
              <a:t> </a:t>
            </a:r>
          </a:p>
        </p:txBody>
      </p:sp>
      <p:sp>
        <p:nvSpPr>
          <p:cNvPr id="7" name="Segnaposto piè di pagina 6"/>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2507113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blinds(horizontal)">
                                      <p:cBhvr>
                                        <p:cTn id="1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FFFF00"/>
          </a:solidFill>
        </p:spPr>
        <p:txBody>
          <a:bodyPr>
            <a:normAutofit fontScale="90000"/>
          </a:bodyPr>
          <a:lstStyle/>
          <a:p>
            <a:r>
              <a:rPr lang="it-IT" sz="3200" dirty="0" err="1" smtClean="0"/>
              <a:t>Contractual</a:t>
            </a:r>
            <a:r>
              <a:rPr lang="it-IT" sz="3200" dirty="0" smtClean="0"/>
              <a:t> </a:t>
            </a:r>
            <a:r>
              <a:rPr lang="it-IT" sz="3200" dirty="0" err="1" smtClean="0"/>
              <a:t>intention</a:t>
            </a:r>
            <a:r>
              <a:rPr lang="it-IT" sz="3200" dirty="0" smtClean="0"/>
              <a:t>: case </a:t>
            </a:r>
            <a:r>
              <a:rPr lang="it-IT" sz="3200" dirty="0" err="1" smtClean="0"/>
              <a:t>study</a:t>
            </a:r>
            <a:r>
              <a:rPr lang="it-IT" sz="3200" dirty="0" smtClean="0"/>
              <a:t> 3</a:t>
            </a:r>
            <a:br>
              <a:rPr lang="it-IT" sz="3200" dirty="0" smtClean="0"/>
            </a:br>
            <a:r>
              <a:rPr lang="en-US" sz="3200" dirty="0" smtClean="0"/>
              <a:t>(</a:t>
            </a:r>
            <a:r>
              <a:rPr lang="en-US" sz="3200" i="1" dirty="0"/>
              <a:t>Rose  and  Frank Co.  </a:t>
            </a:r>
            <a:r>
              <a:rPr lang="en-US" sz="3200" dirty="0"/>
              <a:t>v.  </a:t>
            </a:r>
            <a:r>
              <a:rPr lang="en-US" sz="3200" i="1" dirty="0"/>
              <a:t>J.R. Crompton and  Bros. Ltd</a:t>
            </a:r>
            <a:r>
              <a:rPr lang="en-US" sz="3200" i="1" dirty="0" smtClean="0"/>
              <a:t>.,</a:t>
            </a:r>
            <a:r>
              <a:rPr lang="en-US" sz="3200" dirty="0" smtClean="0"/>
              <a:t>1925</a:t>
            </a:r>
            <a:r>
              <a:rPr lang="en-US" sz="3200" dirty="0"/>
              <a:t>) </a:t>
            </a:r>
            <a:endParaRPr lang="it-IT" sz="3200" dirty="0"/>
          </a:p>
        </p:txBody>
      </p:sp>
      <p:sp>
        <p:nvSpPr>
          <p:cNvPr id="3" name="Segnaposto testo 2"/>
          <p:cNvSpPr>
            <a:spLocks noGrp="1"/>
          </p:cNvSpPr>
          <p:nvPr>
            <p:ph type="body" idx="1"/>
          </p:nvPr>
        </p:nvSpPr>
        <p:spPr>
          <a:ln>
            <a:solidFill>
              <a:srgbClr val="000000"/>
            </a:solidFill>
          </a:ln>
        </p:spPr>
        <p:txBody>
          <a:bodyPr/>
          <a:lstStyle/>
          <a:p>
            <a:r>
              <a:rPr lang="it-IT" b="1" dirty="0" err="1" smtClean="0"/>
              <a:t>Facts</a:t>
            </a:r>
            <a:endParaRPr lang="it-IT" b="1" dirty="0" smtClean="0"/>
          </a:p>
        </p:txBody>
      </p:sp>
      <p:sp>
        <p:nvSpPr>
          <p:cNvPr id="4" name="Segnaposto contenuto 3"/>
          <p:cNvSpPr>
            <a:spLocks noGrp="1"/>
          </p:cNvSpPr>
          <p:nvPr>
            <p:ph sz="half" idx="2"/>
          </p:nvPr>
        </p:nvSpPr>
        <p:spPr>
          <a:xfrm>
            <a:off x="632301" y="2590800"/>
            <a:ext cx="3566160" cy="3605021"/>
          </a:xfrm>
          <a:ln>
            <a:solidFill>
              <a:srgbClr val="000000"/>
            </a:solidFill>
          </a:ln>
        </p:spPr>
        <p:txBody>
          <a:bodyPr>
            <a:normAutofit fontScale="77500" lnSpcReduction="20000"/>
          </a:bodyPr>
          <a:lstStyle/>
          <a:p>
            <a:pPr algn="just"/>
            <a:r>
              <a:rPr lang="en-US" sz="2400" dirty="0"/>
              <a:t>There was  an  agreement between Rose  Company and  Crompton Company, where of the  former were  appointed selling agents in  North America for  the  latter. </a:t>
            </a:r>
            <a:endParaRPr lang="en-US" sz="2400" dirty="0" smtClean="0"/>
          </a:p>
          <a:p>
            <a:pPr algn="just"/>
            <a:r>
              <a:rPr lang="en-US" sz="2400" dirty="0" smtClean="0"/>
              <a:t>One </a:t>
            </a:r>
            <a:r>
              <a:rPr lang="en-US" sz="2400" dirty="0"/>
              <a:t>of the  clauses included in the  agreement was:  “</a:t>
            </a:r>
            <a:r>
              <a:rPr lang="en-US" sz="2400" i="1" dirty="0"/>
              <a:t>This  arrangement is not... a formal or legal  agreement and  shall not  be subject to legal  jurisdiction in the  law  courts</a:t>
            </a:r>
            <a:r>
              <a:rPr lang="en-US" sz="2400" dirty="0"/>
              <a:t>”.</a:t>
            </a:r>
            <a:r>
              <a:rPr lang="it-IT" sz="2400" dirty="0"/>
              <a:t> </a:t>
            </a:r>
            <a:r>
              <a:rPr lang="it-IT" sz="2400" dirty="0" smtClean="0"/>
              <a:t> </a:t>
            </a:r>
            <a:endParaRPr lang="it-IT" sz="2400" dirty="0"/>
          </a:p>
        </p:txBody>
      </p:sp>
      <p:sp>
        <p:nvSpPr>
          <p:cNvPr id="5" name="Segnaposto testo 4"/>
          <p:cNvSpPr>
            <a:spLocks noGrp="1"/>
          </p:cNvSpPr>
          <p:nvPr>
            <p:ph type="body" sz="quarter" idx="3"/>
          </p:nvPr>
        </p:nvSpPr>
        <p:spPr>
          <a:ln>
            <a:solidFill>
              <a:srgbClr val="000000"/>
            </a:solidFill>
          </a:ln>
        </p:spPr>
        <p:txBody>
          <a:bodyPr/>
          <a:lstStyle/>
          <a:p>
            <a:r>
              <a:rPr lang="it-IT" b="1" dirty="0" err="1" smtClean="0"/>
              <a:t>Judgment</a:t>
            </a:r>
            <a:endParaRPr lang="it-IT" b="1" dirty="0"/>
          </a:p>
        </p:txBody>
      </p:sp>
      <p:sp>
        <p:nvSpPr>
          <p:cNvPr id="6" name="Segnaposto contenuto 5"/>
          <p:cNvSpPr>
            <a:spLocks noGrp="1"/>
          </p:cNvSpPr>
          <p:nvPr>
            <p:ph sz="quarter" idx="4"/>
          </p:nvPr>
        </p:nvSpPr>
        <p:spPr>
          <a:ln>
            <a:solidFill>
              <a:srgbClr val="000000"/>
            </a:solidFill>
          </a:ln>
        </p:spPr>
        <p:txBody>
          <a:bodyPr>
            <a:normAutofit/>
          </a:bodyPr>
          <a:lstStyle/>
          <a:p>
            <a:pPr algn="just"/>
            <a:r>
              <a:rPr lang="en-US" sz="2400" i="1" dirty="0" smtClean="0"/>
              <a:t>This  </a:t>
            </a:r>
            <a:r>
              <a:rPr lang="en-US" sz="2400" i="1" dirty="0"/>
              <a:t>agreement was not a legally binding contract as </a:t>
            </a:r>
            <a:r>
              <a:rPr lang="en-US" sz="2400" i="1" dirty="0" smtClean="0"/>
              <a:t>the parties </a:t>
            </a:r>
            <a:r>
              <a:rPr lang="en-US" sz="2400" i="1" dirty="0"/>
              <a:t>intended not </a:t>
            </a:r>
            <a:r>
              <a:rPr lang="en-US" sz="2400" i="1" dirty="0" smtClean="0"/>
              <a:t> to have </a:t>
            </a:r>
            <a:r>
              <a:rPr lang="en-US" sz="2400" i="1" dirty="0"/>
              <a:t>legal </a:t>
            </a:r>
            <a:r>
              <a:rPr lang="en-US" sz="2400" i="1" dirty="0" smtClean="0"/>
              <a:t>consequences </a:t>
            </a:r>
            <a:endParaRPr lang="it-IT" sz="2400" i="1" dirty="0"/>
          </a:p>
        </p:txBody>
      </p:sp>
      <p:sp>
        <p:nvSpPr>
          <p:cNvPr id="7" name="Segnaposto piè di pagina 6"/>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9527205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FFFF00"/>
          </a:solidFill>
        </p:spPr>
        <p:txBody>
          <a:bodyPr>
            <a:normAutofit/>
          </a:bodyPr>
          <a:lstStyle/>
          <a:p>
            <a:r>
              <a:rPr lang="it-IT" sz="3200" dirty="0" err="1" smtClean="0"/>
              <a:t>Contractual</a:t>
            </a:r>
            <a:r>
              <a:rPr lang="it-IT" sz="3200" dirty="0" smtClean="0"/>
              <a:t> </a:t>
            </a:r>
            <a:r>
              <a:rPr lang="it-IT" sz="3200" dirty="0" err="1" smtClean="0"/>
              <a:t>intention</a:t>
            </a:r>
            <a:r>
              <a:rPr lang="it-IT" sz="3200" dirty="0" smtClean="0"/>
              <a:t>: case </a:t>
            </a:r>
            <a:r>
              <a:rPr lang="it-IT" sz="3200" dirty="0" err="1" smtClean="0"/>
              <a:t>study</a:t>
            </a:r>
            <a:r>
              <a:rPr lang="it-IT" sz="3200" dirty="0" smtClean="0"/>
              <a:t> 4</a:t>
            </a:r>
            <a:br>
              <a:rPr lang="it-IT" sz="3200" dirty="0" smtClean="0"/>
            </a:br>
            <a:r>
              <a:rPr lang="en-US" sz="3200" dirty="0" smtClean="0"/>
              <a:t>(</a:t>
            </a:r>
            <a:r>
              <a:rPr lang="en-US" sz="3200" i="1" dirty="0"/>
              <a:t>Parker </a:t>
            </a:r>
            <a:r>
              <a:rPr lang="en-US" sz="3200" dirty="0"/>
              <a:t>v. </a:t>
            </a:r>
            <a:r>
              <a:rPr lang="en-US" sz="3200" i="1" dirty="0" smtClean="0"/>
              <a:t>Clark, </a:t>
            </a:r>
            <a:r>
              <a:rPr lang="en-US" sz="3200" dirty="0" smtClean="0"/>
              <a:t>1960</a:t>
            </a:r>
            <a:r>
              <a:rPr lang="en-US" sz="3200" dirty="0"/>
              <a:t>)</a:t>
            </a:r>
            <a:r>
              <a:rPr lang="it-IT" sz="3200" dirty="0"/>
              <a:t> </a:t>
            </a:r>
            <a:r>
              <a:rPr lang="en-US" sz="3200" dirty="0" smtClean="0"/>
              <a:t>) </a:t>
            </a:r>
            <a:endParaRPr lang="it-IT" sz="3200" dirty="0"/>
          </a:p>
        </p:txBody>
      </p:sp>
      <p:sp>
        <p:nvSpPr>
          <p:cNvPr id="3" name="Segnaposto testo 2"/>
          <p:cNvSpPr>
            <a:spLocks noGrp="1"/>
          </p:cNvSpPr>
          <p:nvPr>
            <p:ph type="body" idx="1"/>
          </p:nvPr>
        </p:nvSpPr>
        <p:spPr>
          <a:xfrm>
            <a:off x="632301" y="1708990"/>
            <a:ext cx="3566160" cy="475037"/>
          </a:xfrm>
          <a:ln>
            <a:solidFill>
              <a:srgbClr val="000000"/>
            </a:solidFill>
          </a:ln>
        </p:spPr>
        <p:txBody>
          <a:bodyPr/>
          <a:lstStyle/>
          <a:p>
            <a:r>
              <a:rPr lang="it-IT" b="1" dirty="0" err="1" smtClean="0"/>
              <a:t>Facts</a:t>
            </a:r>
            <a:endParaRPr lang="it-IT" b="1" dirty="0" smtClean="0"/>
          </a:p>
        </p:txBody>
      </p:sp>
      <p:sp>
        <p:nvSpPr>
          <p:cNvPr id="4" name="Segnaposto contenuto 3"/>
          <p:cNvSpPr>
            <a:spLocks noGrp="1"/>
          </p:cNvSpPr>
          <p:nvPr>
            <p:ph sz="half" idx="2"/>
          </p:nvPr>
        </p:nvSpPr>
        <p:spPr>
          <a:xfrm>
            <a:off x="263304" y="2292454"/>
            <a:ext cx="4442461" cy="4079137"/>
          </a:xfrm>
          <a:ln>
            <a:solidFill>
              <a:srgbClr val="000000"/>
            </a:solidFill>
          </a:ln>
        </p:spPr>
        <p:txBody>
          <a:bodyPr>
            <a:normAutofit/>
          </a:bodyPr>
          <a:lstStyle/>
          <a:p>
            <a:pPr marL="0" indent="0" algn="just">
              <a:buNone/>
            </a:pPr>
            <a:r>
              <a:rPr lang="en-US" sz="1800" dirty="0"/>
              <a:t>An  aged  couple  (</a:t>
            </a:r>
            <a:r>
              <a:rPr lang="en-US" sz="1800" b="1" dirty="0"/>
              <a:t>C  </a:t>
            </a:r>
            <a:r>
              <a:rPr lang="en-US" sz="1800" dirty="0"/>
              <a:t>and   his  wife)  held   out  a  promise </a:t>
            </a:r>
            <a:r>
              <a:rPr lang="en-US" sz="1800" dirty="0" smtClean="0"/>
              <a:t>to  </a:t>
            </a:r>
            <a:r>
              <a:rPr lang="en-US" sz="1800" dirty="0"/>
              <a:t>their niece  and  her  husband (Mrs.  and  Mr.  </a:t>
            </a:r>
            <a:r>
              <a:rPr lang="en-US" sz="1800" b="1" dirty="0"/>
              <a:t>P</a:t>
            </a:r>
            <a:r>
              <a:rPr lang="en-US" sz="1800" dirty="0"/>
              <a:t>.)  that </a:t>
            </a:r>
            <a:r>
              <a:rPr lang="en-US" sz="1800" b="1" dirty="0"/>
              <a:t>C </a:t>
            </a:r>
            <a:r>
              <a:rPr lang="en-US" sz="1800" dirty="0"/>
              <a:t>would  leave  them a portion of his estate in  his  will,  if Mrs.  and  Mr.  </a:t>
            </a:r>
            <a:r>
              <a:rPr lang="en-US" sz="1800" b="1" dirty="0"/>
              <a:t>P  </a:t>
            </a:r>
            <a:r>
              <a:rPr lang="en-US" sz="1800" dirty="0"/>
              <a:t>would  sell  their cottage and  come  to live  with the  aged  couple  and  to share the </a:t>
            </a:r>
            <a:r>
              <a:rPr lang="en-US" sz="1800" dirty="0" smtClean="0"/>
              <a:t>expenses</a:t>
            </a:r>
            <a:r>
              <a:rPr lang="en-US" sz="1800" dirty="0"/>
              <a:t>. The  young  couple sold  their cottage and   started living   with the   aged  </a:t>
            </a:r>
            <a:r>
              <a:rPr lang="en-US" sz="1800" dirty="0" smtClean="0"/>
              <a:t>couple. The   </a:t>
            </a:r>
            <a:r>
              <a:rPr lang="en-US" sz="1800" dirty="0"/>
              <a:t>two  couples subsequently </a:t>
            </a:r>
            <a:r>
              <a:rPr lang="en-US" sz="1800" dirty="0" smtClean="0"/>
              <a:t>quarreled and  </a:t>
            </a:r>
            <a:r>
              <a:rPr lang="en-US" sz="1800" dirty="0"/>
              <a:t>the  aged  couple  repudiated the  </a:t>
            </a:r>
            <a:r>
              <a:rPr lang="en-US" sz="1800" dirty="0" smtClean="0"/>
              <a:t>agreement. The  </a:t>
            </a:r>
            <a:r>
              <a:rPr lang="en-US" sz="1800" dirty="0"/>
              <a:t>young  couple  filed  a suit against the aged  couple  for  the  breach of promise.</a:t>
            </a:r>
            <a:endParaRPr lang="it-IT" sz="1800" dirty="0"/>
          </a:p>
        </p:txBody>
      </p:sp>
      <p:sp>
        <p:nvSpPr>
          <p:cNvPr id="5" name="Segnaposto testo 4"/>
          <p:cNvSpPr>
            <a:spLocks noGrp="1"/>
          </p:cNvSpPr>
          <p:nvPr>
            <p:ph type="body" sz="quarter" idx="3"/>
          </p:nvPr>
        </p:nvSpPr>
        <p:spPr>
          <a:ln>
            <a:solidFill>
              <a:srgbClr val="000000"/>
            </a:solidFill>
          </a:ln>
        </p:spPr>
        <p:txBody>
          <a:bodyPr/>
          <a:lstStyle/>
          <a:p>
            <a:r>
              <a:rPr lang="it-IT" b="1" dirty="0" err="1" smtClean="0"/>
              <a:t>Judgment</a:t>
            </a:r>
            <a:endParaRPr lang="it-IT" b="1" dirty="0"/>
          </a:p>
        </p:txBody>
      </p:sp>
      <p:sp>
        <p:nvSpPr>
          <p:cNvPr id="6" name="Segnaposto contenuto 5"/>
          <p:cNvSpPr>
            <a:spLocks noGrp="1"/>
          </p:cNvSpPr>
          <p:nvPr>
            <p:ph sz="quarter" idx="4"/>
          </p:nvPr>
        </p:nvSpPr>
        <p:spPr>
          <a:ln>
            <a:solidFill>
              <a:srgbClr val="000000"/>
            </a:solidFill>
          </a:ln>
        </p:spPr>
        <p:txBody>
          <a:bodyPr>
            <a:normAutofit/>
          </a:bodyPr>
          <a:lstStyle/>
          <a:p>
            <a:pPr algn="just"/>
            <a:r>
              <a:rPr lang="en-US" sz="2400" dirty="0"/>
              <a:t>That there was  intention to create legal  relations and  the  young  couple  could recover damages </a:t>
            </a:r>
            <a:endParaRPr lang="it-IT" sz="2400" i="1" dirty="0"/>
          </a:p>
        </p:txBody>
      </p:sp>
      <p:sp>
        <p:nvSpPr>
          <p:cNvPr id="7" name="Segnaposto piè di pagina 6"/>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8115210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lstStyle/>
          <a:p>
            <a:r>
              <a:rPr lang="it-IT" dirty="0" smtClean="0"/>
              <a:t>(iii) CONSIDERATION</a:t>
            </a:r>
            <a:endParaRPr lang="it-IT" dirty="0"/>
          </a:p>
        </p:txBody>
      </p:sp>
      <p:sp>
        <p:nvSpPr>
          <p:cNvPr id="3" name="Segnaposto testo 2"/>
          <p:cNvSpPr>
            <a:spLocks noGrp="1"/>
          </p:cNvSpPr>
          <p:nvPr>
            <p:ph type="body" idx="1"/>
          </p:nvPr>
        </p:nvSpPr>
        <p:spPr/>
        <p:txBody>
          <a:bodyPr/>
          <a:lstStyle/>
          <a:p>
            <a:endParaRPr lang="it-IT"/>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53363326"/>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lstStyle/>
          <a:p>
            <a:r>
              <a:rPr lang="it-IT" dirty="0" err="1" smtClean="0"/>
              <a:t>Consideration</a:t>
            </a:r>
            <a:endParaRPr lang="it-IT" dirty="0"/>
          </a:p>
        </p:txBody>
      </p:sp>
      <p:sp>
        <p:nvSpPr>
          <p:cNvPr id="3" name="Segnaposto contenuto 2"/>
          <p:cNvSpPr>
            <a:spLocks noGrp="1"/>
          </p:cNvSpPr>
          <p:nvPr>
            <p:ph idx="1"/>
          </p:nvPr>
        </p:nvSpPr>
        <p:spPr>
          <a:xfrm>
            <a:off x="294282" y="1843256"/>
            <a:ext cx="8560158" cy="4786145"/>
          </a:xfrm>
        </p:spPr>
        <p:txBody>
          <a:bodyPr>
            <a:normAutofit fontScale="62500" lnSpcReduction="20000"/>
          </a:bodyPr>
          <a:lstStyle/>
          <a:p>
            <a:pPr algn="just"/>
            <a:r>
              <a:rPr lang="en-US" sz="3300" dirty="0"/>
              <a:t>Consideration </a:t>
            </a:r>
            <a:r>
              <a:rPr lang="en-US" sz="3300" i="1" dirty="0"/>
              <a:t>is "something of value" </a:t>
            </a:r>
            <a:r>
              <a:rPr lang="en-US" sz="3300" dirty="0"/>
              <a:t>which is given for a promise and is required in order to make the promise enforceable as a </a:t>
            </a:r>
            <a:r>
              <a:rPr lang="en-US" sz="3300" dirty="0" smtClean="0"/>
              <a:t>contract.</a:t>
            </a:r>
            <a:endParaRPr lang="it-IT" sz="3300" dirty="0"/>
          </a:p>
          <a:p>
            <a:pPr algn="just"/>
            <a:r>
              <a:rPr lang="en-US" sz="3300" dirty="0" smtClean="0"/>
              <a:t>Each party to the agreement must give  or  promise something and  receive something or  a  promise in  return. </a:t>
            </a:r>
            <a:r>
              <a:rPr lang="en-US" sz="3300" dirty="0"/>
              <a:t>Consideration is  the  price  for  which  the  promise of the  other is  sought. However, this price need  not  be  in  terms of money. In  </a:t>
            </a:r>
            <a:r>
              <a:rPr lang="en-US" sz="3300" dirty="0" smtClean="0"/>
              <a:t>case  </a:t>
            </a:r>
            <a:r>
              <a:rPr lang="en-US" sz="3300" dirty="0"/>
              <a:t>the  promise is  not  supported by  consideration, </a:t>
            </a:r>
            <a:r>
              <a:rPr lang="en-US" sz="3300" b="1" u="sng" dirty="0" smtClean="0"/>
              <a:t>the promise will  be  </a:t>
            </a:r>
            <a:r>
              <a:rPr lang="en-US" sz="3300" b="1" i="1" u="sng" dirty="0" err="1" smtClean="0"/>
              <a:t>nudum</a:t>
            </a:r>
            <a:r>
              <a:rPr lang="en-US" sz="3300" b="1" i="1" u="sng" dirty="0" smtClean="0"/>
              <a:t> </a:t>
            </a:r>
            <a:r>
              <a:rPr lang="en-US" sz="3300" b="1" i="1" u="sng" dirty="0" err="1" smtClean="0"/>
              <a:t>pactum</a:t>
            </a:r>
            <a:r>
              <a:rPr lang="en-US" sz="3300" b="1" i="1" u="sng" dirty="0" smtClean="0"/>
              <a:t> </a:t>
            </a:r>
            <a:r>
              <a:rPr lang="en-US" sz="3300" b="1" u="sng" dirty="0" smtClean="0"/>
              <a:t>(a  bare promise) and  is  not  enforceable at law.</a:t>
            </a:r>
            <a:endParaRPr lang="it-IT" sz="3300" b="1" u="sng" dirty="0"/>
          </a:p>
          <a:p>
            <a:pPr algn="just"/>
            <a:r>
              <a:rPr lang="en-US" sz="3300" dirty="0" smtClean="0"/>
              <a:t>Consideration </a:t>
            </a:r>
            <a:r>
              <a:rPr lang="en-US" sz="3300" dirty="0"/>
              <a:t>must be sufficient, but need not be </a:t>
            </a:r>
            <a:r>
              <a:rPr lang="en-US" sz="3300" dirty="0" smtClean="0"/>
              <a:t>adequate</a:t>
            </a:r>
          </a:p>
          <a:p>
            <a:pPr algn="just"/>
            <a:r>
              <a:rPr lang="en-US" sz="3300" dirty="0"/>
              <a:t>Courts do  not, in general ask whether adequate value has been given (in the sense of there being any economic equivalence between the value of the consideration given and the value of any goods or services received).   This is because they do  not normally interfere with the bargain made between the parties</a:t>
            </a:r>
            <a:r>
              <a:rPr lang="it-IT" sz="3300" dirty="0"/>
              <a:t> </a:t>
            </a:r>
          </a:p>
          <a:p>
            <a:pPr algn="just"/>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7428702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0113" y="1161717"/>
            <a:ext cx="7345362" cy="2442111"/>
          </a:xfrm>
          <a:solidFill>
            <a:schemeClr val="accent6"/>
          </a:solidFill>
        </p:spPr>
        <p:txBody>
          <a:bodyPr/>
          <a:lstStyle/>
          <a:p>
            <a:r>
              <a:rPr lang="it-IT" dirty="0" err="1" smtClean="0"/>
              <a:t>Chapter</a:t>
            </a:r>
            <a:r>
              <a:rPr lang="it-IT" dirty="0" smtClean="0"/>
              <a:t> I</a:t>
            </a:r>
            <a:br>
              <a:rPr lang="it-IT" dirty="0" smtClean="0"/>
            </a:br>
            <a:r>
              <a:rPr lang="it-IT" dirty="0" smtClean="0"/>
              <a:t>INTRODUCTION TO CONTRACTS</a:t>
            </a:r>
            <a:endParaRPr lang="it-IT" dirty="0"/>
          </a:p>
        </p:txBody>
      </p:sp>
      <p:sp>
        <p:nvSpPr>
          <p:cNvPr id="7" name="Segnaposto testo 6"/>
          <p:cNvSpPr>
            <a:spLocks noGrp="1"/>
          </p:cNvSpPr>
          <p:nvPr>
            <p:ph type="body" idx="1"/>
          </p:nvPr>
        </p:nvSpPr>
        <p:spPr>
          <a:xfrm>
            <a:off x="900113" y="3741117"/>
            <a:ext cx="7345362" cy="2315806"/>
          </a:xfrm>
        </p:spPr>
        <p:txBody>
          <a:bodyPr>
            <a:normAutofit/>
          </a:bodyPr>
          <a:lstStyle/>
          <a:p>
            <a:r>
              <a:rPr lang="en-US" u="sng" dirty="0" smtClean="0"/>
              <a:t>Learning </a:t>
            </a:r>
            <a:r>
              <a:rPr lang="en-US" u="sng" dirty="0"/>
              <a:t>Objectives</a:t>
            </a:r>
            <a:endParaRPr lang="en-US" u="sng" dirty="0" smtClean="0"/>
          </a:p>
          <a:p>
            <a:pPr marL="342900" indent="-342900" algn="just">
              <a:buFont typeface="Arial"/>
              <a:buChar char="•"/>
            </a:pPr>
            <a:r>
              <a:rPr lang="en-US" dirty="0" smtClean="0"/>
              <a:t>International </a:t>
            </a:r>
            <a:r>
              <a:rPr lang="en-US" dirty="0"/>
              <a:t>framework. Common ground rules</a:t>
            </a:r>
          </a:p>
          <a:p>
            <a:pPr marL="342900" indent="-342900" algn="just">
              <a:buFont typeface="Arial"/>
              <a:buChar char="•"/>
            </a:pPr>
            <a:r>
              <a:rPr lang="en-US" dirty="0"/>
              <a:t>Nature of contracts</a:t>
            </a:r>
          </a:p>
          <a:p>
            <a:pPr marL="342900" indent="-342900" algn="just">
              <a:buFont typeface="Arial"/>
              <a:buChar char="•"/>
            </a:pPr>
            <a:r>
              <a:rPr lang="en-US" dirty="0"/>
              <a:t>Basic elements of a contract</a:t>
            </a:r>
          </a:p>
          <a:p>
            <a:pPr marL="342900" indent="-342900" algn="just">
              <a:buFont typeface="Arial"/>
              <a:buChar char="•"/>
            </a:pPr>
            <a:r>
              <a:rPr lang="en-US" dirty="0"/>
              <a:t>Basic contract types</a:t>
            </a:r>
          </a:p>
          <a:p>
            <a:pPr marL="342900" indent="-342900" algn="just">
              <a:buFont typeface="Arial"/>
              <a:buChar char="•"/>
            </a:pPr>
            <a:r>
              <a:rPr lang="en-US" dirty="0"/>
              <a:t>Non-contract obligations</a:t>
            </a:r>
          </a:p>
          <a:p>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52720029"/>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it-IT" dirty="0" err="1" smtClean="0">
                <a:solidFill>
                  <a:schemeClr val="tx1"/>
                </a:solidFill>
              </a:rPr>
              <a:t>Consideration</a:t>
            </a:r>
            <a:endParaRPr lang="it-IT" dirty="0">
              <a:solidFill>
                <a:schemeClr val="tx1"/>
              </a:solidFill>
            </a:endParaRPr>
          </a:p>
        </p:txBody>
      </p:sp>
      <p:sp>
        <p:nvSpPr>
          <p:cNvPr id="3" name="Segnaposto contenuto 2"/>
          <p:cNvSpPr>
            <a:spLocks noGrp="1"/>
          </p:cNvSpPr>
          <p:nvPr>
            <p:ph idx="1"/>
          </p:nvPr>
        </p:nvSpPr>
        <p:spPr/>
        <p:txBody>
          <a:bodyPr/>
          <a:lstStyle/>
          <a:p>
            <a:pPr marL="0" indent="0" algn="ctr">
              <a:buNone/>
            </a:pPr>
            <a:r>
              <a:rPr lang="it-IT" b="1" dirty="0" err="1"/>
              <a:t>Example</a:t>
            </a:r>
            <a:r>
              <a:rPr lang="it-IT" b="1" dirty="0"/>
              <a:t> </a:t>
            </a:r>
            <a:r>
              <a:rPr lang="it-IT" b="1" dirty="0" smtClean="0"/>
              <a:t>I</a:t>
            </a:r>
            <a:endParaRPr lang="it-IT" dirty="0"/>
          </a:p>
          <a:p>
            <a:pPr marL="0" indent="0">
              <a:buNone/>
            </a:pPr>
            <a:r>
              <a:rPr lang="it-IT" dirty="0" err="1"/>
              <a:t>Brittney</a:t>
            </a:r>
            <a:r>
              <a:rPr lang="it-IT" dirty="0"/>
              <a:t> </a:t>
            </a:r>
            <a:r>
              <a:rPr lang="it-IT" dirty="0" err="1"/>
              <a:t>agrees</a:t>
            </a:r>
            <a:r>
              <a:rPr lang="it-IT" dirty="0"/>
              <a:t> to sell </a:t>
            </a:r>
            <a:r>
              <a:rPr lang="it-IT" dirty="0" err="1"/>
              <a:t>her</a:t>
            </a:r>
            <a:r>
              <a:rPr lang="it-IT" dirty="0"/>
              <a:t> car to Bill for $1,000. </a:t>
            </a:r>
            <a:endParaRPr lang="it-IT" dirty="0" smtClean="0"/>
          </a:p>
          <a:p>
            <a:r>
              <a:rPr lang="it-IT" dirty="0" err="1" smtClean="0"/>
              <a:t>Bill’s</a:t>
            </a:r>
            <a:r>
              <a:rPr lang="it-IT" dirty="0" smtClean="0"/>
              <a:t> benefit: the car</a:t>
            </a:r>
          </a:p>
          <a:p>
            <a:r>
              <a:rPr lang="it-IT" dirty="0" err="1" smtClean="0"/>
              <a:t>Brittney’s</a:t>
            </a:r>
            <a:r>
              <a:rPr lang="it-IT" dirty="0" smtClean="0"/>
              <a:t> benefit: </a:t>
            </a:r>
            <a:r>
              <a:rPr lang="it-IT" dirty="0" err="1" smtClean="0"/>
              <a:t>money</a:t>
            </a: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127534405"/>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pPr marL="0" indent="0"/>
            <a:r>
              <a:rPr lang="it-IT" dirty="0" err="1">
                <a:solidFill>
                  <a:srgbClr val="000000"/>
                </a:solidFill>
              </a:rPr>
              <a:t>What</a:t>
            </a:r>
            <a:r>
              <a:rPr lang="it-IT" dirty="0">
                <a:solidFill>
                  <a:srgbClr val="000000"/>
                </a:solidFill>
              </a:rPr>
              <a:t> Can be </a:t>
            </a:r>
            <a:r>
              <a:rPr lang="it-IT" dirty="0" err="1">
                <a:solidFill>
                  <a:srgbClr val="000000"/>
                </a:solidFill>
              </a:rPr>
              <a:t>Used</a:t>
            </a:r>
            <a:r>
              <a:rPr lang="it-IT" dirty="0">
                <a:solidFill>
                  <a:srgbClr val="000000"/>
                </a:solidFill>
              </a:rPr>
              <a:t> </a:t>
            </a:r>
            <a:r>
              <a:rPr lang="it-IT" dirty="0" err="1">
                <a:solidFill>
                  <a:srgbClr val="000000"/>
                </a:solidFill>
              </a:rPr>
              <a:t>as</a:t>
            </a:r>
            <a:r>
              <a:rPr lang="it-IT" dirty="0">
                <a:solidFill>
                  <a:srgbClr val="000000"/>
                </a:solidFill>
              </a:rPr>
              <a:t> </a:t>
            </a:r>
            <a:r>
              <a:rPr lang="it-IT" dirty="0" err="1">
                <a:solidFill>
                  <a:srgbClr val="000000"/>
                </a:solidFill>
              </a:rPr>
              <a:t>Consideration</a:t>
            </a:r>
            <a:endParaRPr lang="it-IT" dirty="0">
              <a:solidFill>
                <a:srgbClr val="000000"/>
              </a:solidFill>
            </a:endParaRPr>
          </a:p>
        </p:txBody>
      </p:sp>
      <p:sp>
        <p:nvSpPr>
          <p:cNvPr id="3" name="Segnaposto contenuto 2"/>
          <p:cNvSpPr>
            <a:spLocks noGrp="1"/>
          </p:cNvSpPr>
          <p:nvPr>
            <p:ph idx="1"/>
          </p:nvPr>
        </p:nvSpPr>
        <p:spPr>
          <a:xfrm>
            <a:off x="495631" y="1765809"/>
            <a:ext cx="8224371" cy="4605782"/>
          </a:xfrm>
        </p:spPr>
        <p:txBody>
          <a:bodyPr>
            <a:normAutofit fontScale="92500" lnSpcReduction="20000"/>
          </a:bodyPr>
          <a:lstStyle/>
          <a:p>
            <a:pPr marL="0" indent="0" algn="just">
              <a:buNone/>
            </a:pPr>
            <a:r>
              <a:rPr lang="it-IT" dirty="0" err="1" smtClean="0"/>
              <a:t>Consideration</a:t>
            </a:r>
            <a:r>
              <a:rPr lang="it-IT" dirty="0" smtClean="0"/>
              <a:t> </a:t>
            </a:r>
            <a:r>
              <a:rPr lang="it-IT" dirty="0"/>
              <a:t>in a </a:t>
            </a:r>
            <a:r>
              <a:rPr lang="it-IT" dirty="0" err="1"/>
              <a:t>contract</a:t>
            </a:r>
            <a:r>
              <a:rPr lang="it-IT" dirty="0"/>
              <a:t> </a:t>
            </a:r>
            <a:r>
              <a:rPr lang="it-IT" dirty="0" err="1"/>
              <a:t>is</a:t>
            </a:r>
            <a:r>
              <a:rPr lang="it-IT" dirty="0"/>
              <a:t> the </a:t>
            </a:r>
            <a:r>
              <a:rPr lang="it-IT" dirty="0" err="1"/>
              <a:t>exchange</a:t>
            </a:r>
            <a:r>
              <a:rPr lang="it-IT" dirty="0"/>
              <a:t> of </a:t>
            </a:r>
            <a:r>
              <a:rPr lang="it-IT" dirty="0" err="1"/>
              <a:t>anything</a:t>
            </a:r>
            <a:r>
              <a:rPr lang="it-IT" dirty="0"/>
              <a:t> of </a:t>
            </a:r>
            <a:r>
              <a:rPr lang="it-IT" dirty="0" err="1"/>
              <a:t>value</a:t>
            </a:r>
            <a:r>
              <a:rPr lang="it-IT" dirty="0"/>
              <a:t> by </a:t>
            </a:r>
            <a:r>
              <a:rPr lang="it-IT" dirty="0" err="1"/>
              <a:t>each</a:t>
            </a:r>
            <a:r>
              <a:rPr lang="it-IT" dirty="0"/>
              <a:t> party. </a:t>
            </a:r>
            <a:r>
              <a:rPr lang="it-IT" dirty="0" err="1"/>
              <a:t>Most</a:t>
            </a:r>
            <a:r>
              <a:rPr lang="it-IT" dirty="0"/>
              <a:t> </a:t>
            </a:r>
            <a:r>
              <a:rPr lang="it-IT" dirty="0" err="1"/>
              <a:t>often</a:t>
            </a:r>
            <a:r>
              <a:rPr lang="it-IT" dirty="0"/>
              <a:t>, </a:t>
            </a:r>
            <a:r>
              <a:rPr lang="it-IT" dirty="0" err="1"/>
              <a:t>services</a:t>
            </a:r>
            <a:r>
              <a:rPr lang="it-IT" dirty="0"/>
              <a:t> or </a:t>
            </a:r>
            <a:r>
              <a:rPr lang="it-IT" dirty="0" err="1"/>
              <a:t>goods</a:t>
            </a:r>
            <a:r>
              <a:rPr lang="it-IT" dirty="0"/>
              <a:t> are </a:t>
            </a:r>
            <a:r>
              <a:rPr lang="it-IT" dirty="0" err="1"/>
              <a:t>exchanged</a:t>
            </a:r>
            <a:r>
              <a:rPr lang="it-IT" dirty="0"/>
              <a:t> or </a:t>
            </a:r>
            <a:r>
              <a:rPr lang="it-IT" dirty="0" err="1"/>
              <a:t>promised</a:t>
            </a:r>
            <a:r>
              <a:rPr lang="it-IT" dirty="0"/>
              <a:t> in a </a:t>
            </a:r>
            <a:r>
              <a:rPr lang="it-IT" dirty="0" err="1"/>
              <a:t>contract</a:t>
            </a:r>
            <a:r>
              <a:rPr lang="it-IT" dirty="0"/>
              <a:t>, </a:t>
            </a:r>
            <a:r>
              <a:rPr lang="it-IT" dirty="0" err="1"/>
              <a:t>though</a:t>
            </a:r>
            <a:r>
              <a:rPr lang="it-IT" dirty="0"/>
              <a:t> </a:t>
            </a:r>
            <a:r>
              <a:rPr lang="it-IT" dirty="0" err="1"/>
              <a:t>consideration</a:t>
            </a:r>
            <a:r>
              <a:rPr lang="it-IT" dirty="0"/>
              <a:t> </a:t>
            </a:r>
            <a:r>
              <a:rPr lang="it-IT" dirty="0" err="1"/>
              <a:t>may</a:t>
            </a:r>
            <a:r>
              <a:rPr lang="it-IT" dirty="0"/>
              <a:t> be </a:t>
            </a:r>
            <a:r>
              <a:rPr lang="it-IT" dirty="0" err="1"/>
              <a:t>whatever</a:t>
            </a:r>
            <a:r>
              <a:rPr lang="it-IT" dirty="0"/>
              <a:t> the parties </a:t>
            </a:r>
            <a:r>
              <a:rPr lang="it-IT" dirty="0" err="1"/>
              <a:t>agree</a:t>
            </a:r>
            <a:r>
              <a:rPr lang="it-IT" dirty="0"/>
              <a:t> to. </a:t>
            </a:r>
            <a:r>
              <a:rPr lang="it-IT" dirty="0" err="1" smtClean="0"/>
              <a:t>Examples</a:t>
            </a:r>
            <a:r>
              <a:rPr lang="it-IT" dirty="0" smtClean="0"/>
              <a:t> include:</a:t>
            </a:r>
          </a:p>
          <a:p>
            <a:pPr algn="just"/>
            <a:r>
              <a:rPr lang="it-IT" dirty="0" smtClean="0"/>
              <a:t>Money</a:t>
            </a:r>
          </a:p>
          <a:p>
            <a:pPr algn="just"/>
            <a:r>
              <a:rPr lang="it-IT" dirty="0" smtClean="0"/>
              <a:t>Services</a:t>
            </a:r>
          </a:p>
          <a:p>
            <a:pPr algn="just"/>
            <a:r>
              <a:rPr lang="it-IT" dirty="0" smtClean="0"/>
              <a:t>Personal </a:t>
            </a:r>
            <a:r>
              <a:rPr lang="it-IT" dirty="0" err="1" smtClean="0"/>
              <a:t>property</a:t>
            </a:r>
            <a:endParaRPr lang="it-IT" dirty="0" smtClean="0"/>
          </a:p>
          <a:p>
            <a:pPr algn="just"/>
            <a:r>
              <a:rPr lang="it-IT" dirty="0" smtClean="0"/>
              <a:t>Real </a:t>
            </a:r>
            <a:r>
              <a:rPr lang="it-IT" dirty="0" err="1" smtClean="0"/>
              <a:t>property</a:t>
            </a:r>
            <a:endParaRPr lang="it-IT" dirty="0" smtClean="0"/>
          </a:p>
          <a:p>
            <a:pPr algn="just"/>
            <a:r>
              <a:rPr lang="it-IT" dirty="0" smtClean="0"/>
              <a:t>Promise </a:t>
            </a:r>
            <a:r>
              <a:rPr lang="it-IT" dirty="0"/>
              <a:t>to </a:t>
            </a:r>
            <a:r>
              <a:rPr lang="it-IT" dirty="0" err="1" smtClean="0"/>
              <a:t>act</a:t>
            </a:r>
            <a:endParaRPr lang="it-IT" dirty="0" smtClean="0"/>
          </a:p>
          <a:p>
            <a:pPr algn="just"/>
            <a:r>
              <a:rPr lang="it-IT" dirty="0" smtClean="0"/>
              <a:t>Promise to refrain from </a:t>
            </a:r>
            <a:r>
              <a:rPr lang="it-IT" dirty="0" err="1" smtClean="0"/>
              <a:t>acting</a:t>
            </a:r>
            <a:endParaRPr lang="it-IT" dirty="0" smtClean="0"/>
          </a:p>
          <a:p>
            <a:pPr marL="0" indent="0" algn="just">
              <a:buNone/>
            </a:pP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2919435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it-IT" dirty="0" err="1" smtClean="0">
                <a:solidFill>
                  <a:schemeClr val="tx1"/>
                </a:solidFill>
              </a:rPr>
              <a:t>Consideration</a:t>
            </a:r>
            <a:r>
              <a:rPr lang="it-IT" dirty="0" smtClean="0">
                <a:solidFill>
                  <a:schemeClr val="tx1"/>
                </a:solidFill>
              </a:rPr>
              <a:t>. Case </a:t>
            </a:r>
            <a:r>
              <a:rPr lang="it-IT" dirty="0" err="1" smtClean="0">
                <a:solidFill>
                  <a:schemeClr val="tx1"/>
                </a:solidFill>
              </a:rPr>
              <a:t>study</a:t>
            </a:r>
            <a:r>
              <a:rPr lang="it-IT" dirty="0" smtClean="0">
                <a:solidFill>
                  <a:schemeClr val="tx1"/>
                </a:solidFill>
              </a:rPr>
              <a:t> I</a:t>
            </a:r>
            <a:endParaRPr lang="it-IT" dirty="0">
              <a:solidFill>
                <a:schemeClr val="tx1"/>
              </a:solidFill>
            </a:endParaRPr>
          </a:p>
        </p:txBody>
      </p:sp>
      <p:sp>
        <p:nvSpPr>
          <p:cNvPr id="3" name="Segnaposto contenuto 2"/>
          <p:cNvSpPr>
            <a:spLocks noGrp="1"/>
          </p:cNvSpPr>
          <p:nvPr>
            <p:ph idx="1"/>
          </p:nvPr>
        </p:nvSpPr>
        <p:spPr>
          <a:xfrm>
            <a:off x="495631" y="1765809"/>
            <a:ext cx="8224371" cy="4605782"/>
          </a:xfrm>
        </p:spPr>
        <p:txBody>
          <a:bodyPr>
            <a:normAutofit lnSpcReduction="10000"/>
          </a:bodyPr>
          <a:lstStyle/>
          <a:p>
            <a:pPr marL="0" indent="0" algn="just">
              <a:buNone/>
            </a:pPr>
            <a:r>
              <a:rPr lang="it-IT" dirty="0" smtClean="0"/>
              <a:t>John </a:t>
            </a:r>
            <a:r>
              <a:rPr lang="it-IT" dirty="0" err="1"/>
              <a:t>backed</a:t>
            </a:r>
            <a:r>
              <a:rPr lang="it-IT" dirty="0"/>
              <a:t> </a:t>
            </a:r>
            <a:r>
              <a:rPr lang="it-IT" dirty="0" err="1"/>
              <a:t>into</a:t>
            </a:r>
            <a:r>
              <a:rPr lang="it-IT" dirty="0"/>
              <a:t> </a:t>
            </a:r>
            <a:r>
              <a:rPr lang="it-IT" dirty="0" err="1"/>
              <a:t>Allen’s</a:t>
            </a:r>
            <a:r>
              <a:rPr lang="it-IT" dirty="0"/>
              <a:t> car, </a:t>
            </a:r>
            <a:r>
              <a:rPr lang="it-IT" dirty="0" err="1"/>
              <a:t>damaging</a:t>
            </a:r>
            <a:r>
              <a:rPr lang="it-IT" dirty="0"/>
              <a:t> </a:t>
            </a:r>
            <a:r>
              <a:rPr lang="it-IT" dirty="0" err="1"/>
              <a:t>it</a:t>
            </a:r>
            <a:r>
              <a:rPr lang="it-IT" dirty="0"/>
              <a:t>. John </a:t>
            </a:r>
            <a:r>
              <a:rPr lang="it-IT" dirty="0" err="1"/>
              <a:t>is</a:t>
            </a:r>
            <a:r>
              <a:rPr lang="it-IT" dirty="0"/>
              <a:t> </a:t>
            </a:r>
            <a:r>
              <a:rPr lang="it-IT" dirty="0" err="1"/>
              <a:t>liable</a:t>
            </a:r>
            <a:r>
              <a:rPr lang="it-IT" dirty="0"/>
              <a:t> to </a:t>
            </a:r>
            <a:r>
              <a:rPr lang="it-IT" dirty="0" err="1"/>
              <a:t>pay</a:t>
            </a:r>
            <a:r>
              <a:rPr lang="it-IT" dirty="0"/>
              <a:t> for the </a:t>
            </a:r>
            <a:r>
              <a:rPr lang="it-IT" dirty="0" err="1"/>
              <a:t>damages</a:t>
            </a:r>
            <a:r>
              <a:rPr lang="it-IT" dirty="0"/>
              <a:t>, </a:t>
            </a:r>
            <a:r>
              <a:rPr lang="it-IT" dirty="0" err="1"/>
              <a:t>but</a:t>
            </a:r>
            <a:r>
              <a:rPr lang="it-IT" dirty="0"/>
              <a:t> </a:t>
            </a:r>
            <a:r>
              <a:rPr lang="it-IT" dirty="0" err="1"/>
              <a:t>does</a:t>
            </a:r>
            <a:r>
              <a:rPr lang="it-IT" dirty="0"/>
              <a:t> </a:t>
            </a:r>
            <a:r>
              <a:rPr lang="it-IT" dirty="0" err="1"/>
              <a:t>not</a:t>
            </a:r>
            <a:r>
              <a:rPr lang="it-IT" dirty="0"/>
              <a:t> </a:t>
            </a:r>
            <a:r>
              <a:rPr lang="it-IT" dirty="0" err="1"/>
              <a:t>have</a:t>
            </a:r>
            <a:r>
              <a:rPr lang="it-IT" dirty="0"/>
              <a:t> the </a:t>
            </a:r>
            <a:r>
              <a:rPr lang="it-IT" dirty="0" err="1"/>
              <a:t>money</a:t>
            </a:r>
            <a:r>
              <a:rPr lang="it-IT" dirty="0"/>
              <a:t> right </a:t>
            </a:r>
            <a:r>
              <a:rPr lang="it-IT" dirty="0" err="1"/>
              <a:t>now</a:t>
            </a:r>
            <a:r>
              <a:rPr lang="it-IT" dirty="0"/>
              <a:t>. </a:t>
            </a:r>
            <a:r>
              <a:rPr lang="it-IT" dirty="0" err="1"/>
              <a:t>While</a:t>
            </a:r>
            <a:r>
              <a:rPr lang="it-IT" dirty="0"/>
              <a:t> Allen </a:t>
            </a:r>
            <a:r>
              <a:rPr lang="it-IT" dirty="0" err="1"/>
              <a:t>could</a:t>
            </a:r>
            <a:r>
              <a:rPr lang="it-IT" dirty="0"/>
              <a:t> sue John for the </a:t>
            </a:r>
            <a:r>
              <a:rPr lang="it-IT" dirty="0" err="1"/>
              <a:t>damages</a:t>
            </a:r>
            <a:r>
              <a:rPr lang="it-IT" dirty="0"/>
              <a:t> to </a:t>
            </a:r>
            <a:r>
              <a:rPr lang="it-IT" dirty="0" err="1"/>
              <a:t>his</a:t>
            </a:r>
            <a:r>
              <a:rPr lang="it-IT" dirty="0"/>
              <a:t> car, he </a:t>
            </a:r>
            <a:r>
              <a:rPr lang="it-IT" dirty="0" err="1"/>
              <a:t>enters</a:t>
            </a:r>
            <a:r>
              <a:rPr lang="it-IT" dirty="0"/>
              <a:t> </a:t>
            </a:r>
            <a:r>
              <a:rPr lang="it-IT" dirty="0" err="1"/>
              <a:t>into</a:t>
            </a:r>
            <a:r>
              <a:rPr lang="it-IT" dirty="0"/>
              <a:t> an </a:t>
            </a:r>
            <a:r>
              <a:rPr lang="it-IT" dirty="0" err="1"/>
              <a:t>agreement</a:t>
            </a:r>
            <a:r>
              <a:rPr lang="it-IT" dirty="0"/>
              <a:t> with John to </a:t>
            </a:r>
            <a:r>
              <a:rPr lang="it-IT" dirty="0" err="1"/>
              <a:t>give</a:t>
            </a:r>
            <a:r>
              <a:rPr lang="it-IT" dirty="0"/>
              <a:t> </a:t>
            </a:r>
            <a:r>
              <a:rPr lang="it-IT" dirty="0" err="1"/>
              <a:t>him</a:t>
            </a:r>
            <a:r>
              <a:rPr lang="it-IT" dirty="0"/>
              <a:t> 90 </a:t>
            </a:r>
            <a:r>
              <a:rPr lang="it-IT" dirty="0" err="1"/>
              <a:t>days</a:t>
            </a:r>
            <a:r>
              <a:rPr lang="it-IT" dirty="0"/>
              <a:t> to </a:t>
            </a:r>
            <a:r>
              <a:rPr lang="it-IT" dirty="0" err="1"/>
              <a:t>pay</a:t>
            </a:r>
            <a:r>
              <a:rPr lang="it-IT" dirty="0"/>
              <a:t> the full </a:t>
            </a:r>
            <a:r>
              <a:rPr lang="it-IT" dirty="0" err="1"/>
              <a:t>amount</a:t>
            </a:r>
            <a:r>
              <a:rPr lang="it-IT" dirty="0"/>
              <a:t> of $1,500, plus an </a:t>
            </a:r>
            <a:r>
              <a:rPr lang="it-IT" dirty="0" err="1"/>
              <a:t>additional</a:t>
            </a:r>
            <a:r>
              <a:rPr lang="it-IT" dirty="0"/>
              <a:t> $250 for the </a:t>
            </a:r>
            <a:r>
              <a:rPr lang="it-IT" dirty="0" err="1"/>
              <a:t>inconvenience</a:t>
            </a:r>
            <a:r>
              <a:rPr lang="it-IT" dirty="0"/>
              <a:t>. The </a:t>
            </a:r>
            <a:r>
              <a:rPr lang="it-IT" dirty="0" err="1"/>
              <a:t>agreement</a:t>
            </a:r>
            <a:r>
              <a:rPr lang="it-IT" dirty="0"/>
              <a:t> </a:t>
            </a:r>
            <a:r>
              <a:rPr lang="it-IT" dirty="0" err="1"/>
              <a:t>states</a:t>
            </a:r>
            <a:r>
              <a:rPr lang="it-IT" dirty="0"/>
              <a:t> </a:t>
            </a:r>
            <a:r>
              <a:rPr lang="it-IT" dirty="0" err="1"/>
              <a:t>that</a:t>
            </a:r>
            <a:r>
              <a:rPr lang="it-IT" dirty="0"/>
              <a:t> Allen </a:t>
            </a:r>
            <a:r>
              <a:rPr lang="it-IT" dirty="0" err="1"/>
              <a:t>will</a:t>
            </a:r>
            <a:r>
              <a:rPr lang="it-IT" dirty="0"/>
              <a:t> </a:t>
            </a:r>
            <a:r>
              <a:rPr lang="it-IT" dirty="0" err="1"/>
              <a:t>not</a:t>
            </a:r>
            <a:r>
              <a:rPr lang="it-IT" dirty="0"/>
              <a:t> file a </a:t>
            </a:r>
            <a:r>
              <a:rPr lang="it-IT" dirty="0" err="1"/>
              <a:t>lawsuit</a:t>
            </a:r>
            <a:r>
              <a:rPr lang="it-IT" dirty="0"/>
              <a:t> </a:t>
            </a:r>
            <a:r>
              <a:rPr lang="it-IT" dirty="0" err="1"/>
              <a:t>before</a:t>
            </a:r>
            <a:r>
              <a:rPr lang="it-IT" dirty="0"/>
              <a:t> the 90 </a:t>
            </a:r>
            <a:r>
              <a:rPr lang="it-IT" dirty="0" err="1"/>
              <a:t>days</a:t>
            </a:r>
            <a:r>
              <a:rPr lang="it-IT" dirty="0"/>
              <a:t> </a:t>
            </a:r>
            <a:r>
              <a:rPr lang="it-IT" dirty="0" err="1"/>
              <a:t>is</a:t>
            </a:r>
            <a:r>
              <a:rPr lang="it-IT" dirty="0"/>
              <a:t> up, </a:t>
            </a:r>
            <a:r>
              <a:rPr lang="it-IT" dirty="0" err="1"/>
              <a:t>but</a:t>
            </a:r>
            <a:r>
              <a:rPr lang="it-IT" dirty="0"/>
              <a:t> </a:t>
            </a:r>
            <a:r>
              <a:rPr lang="it-IT" dirty="0" err="1"/>
              <a:t>is</a:t>
            </a:r>
            <a:r>
              <a:rPr lang="it-IT" dirty="0"/>
              <a:t> free to do so </a:t>
            </a:r>
            <a:r>
              <a:rPr lang="it-IT" dirty="0" err="1"/>
              <a:t>after</a:t>
            </a:r>
            <a:r>
              <a:rPr lang="it-IT" dirty="0"/>
              <a:t> </a:t>
            </a:r>
            <a:r>
              <a:rPr lang="it-IT" dirty="0" err="1"/>
              <a:t>that</a:t>
            </a:r>
            <a:r>
              <a:rPr lang="it-IT" dirty="0"/>
              <a:t> time. </a:t>
            </a:r>
            <a:endParaRPr lang="it-IT" dirty="0" smtClean="0"/>
          </a:p>
          <a:p>
            <a:pPr marL="0" indent="0" algn="just">
              <a:buNone/>
            </a:pPr>
            <a:r>
              <a:rPr lang="it-IT" dirty="0" err="1" smtClean="0"/>
              <a:t>This</a:t>
            </a:r>
            <a:r>
              <a:rPr lang="it-IT" dirty="0" smtClean="0"/>
              <a:t> </a:t>
            </a:r>
            <a:r>
              <a:rPr lang="it-IT" dirty="0" err="1"/>
              <a:t>agreement</a:t>
            </a:r>
            <a:r>
              <a:rPr lang="it-IT" dirty="0"/>
              <a:t>, or “</a:t>
            </a:r>
            <a:r>
              <a:rPr lang="it-IT" dirty="0" err="1"/>
              <a:t>contract</a:t>
            </a:r>
            <a:r>
              <a:rPr lang="it-IT" dirty="0"/>
              <a:t>,” </a:t>
            </a:r>
            <a:r>
              <a:rPr lang="it-IT" dirty="0" err="1"/>
              <a:t>provides</a:t>
            </a:r>
            <a:r>
              <a:rPr lang="it-IT" dirty="0"/>
              <a:t> </a:t>
            </a:r>
            <a:r>
              <a:rPr lang="it-IT" dirty="0" err="1"/>
              <a:t>consideration</a:t>
            </a:r>
            <a:r>
              <a:rPr lang="it-IT" dirty="0"/>
              <a:t> for </a:t>
            </a:r>
            <a:r>
              <a:rPr lang="it-IT" dirty="0" err="1"/>
              <a:t>both</a:t>
            </a:r>
            <a:r>
              <a:rPr lang="it-IT" dirty="0"/>
              <a:t> </a:t>
            </a:r>
            <a:r>
              <a:rPr lang="it-IT" dirty="0" smtClean="0"/>
              <a:t>parties?</a:t>
            </a:r>
          </a:p>
          <a:p>
            <a:pPr marL="0" indent="0" algn="just">
              <a:buNone/>
            </a:pPr>
            <a:r>
              <a:rPr lang="it-IT" dirty="0" smtClean="0"/>
              <a:t>(…)</a:t>
            </a: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195153215"/>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it-IT" dirty="0" err="1" smtClean="0">
                <a:solidFill>
                  <a:schemeClr val="tx1"/>
                </a:solidFill>
              </a:rPr>
              <a:t>Consideration</a:t>
            </a:r>
            <a:r>
              <a:rPr lang="it-IT" dirty="0" smtClean="0">
                <a:solidFill>
                  <a:schemeClr val="tx1"/>
                </a:solidFill>
              </a:rPr>
              <a:t>. Case </a:t>
            </a:r>
            <a:r>
              <a:rPr lang="it-IT" dirty="0" err="1" smtClean="0">
                <a:solidFill>
                  <a:schemeClr val="tx1"/>
                </a:solidFill>
              </a:rPr>
              <a:t>study</a:t>
            </a:r>
            <a:r>
              <a:rPr lang="it-IT" dirty="0" smtClean="0">
                <a:solidFill>
                  <a:schemeClr val="tx1"/>
                </a:solidFill>
              </a:rPr>
              <a:t> I</a:t>
            </a:r>
            <a:endParaRPr lang="it-IT" dirty="0">
              <a:solidFill>
                <a:schemeClr val="tx1"/>
              </a:solidFill>
            </a:endParaRPr>
          </a:p>
        </p:txBody>
      </p:sp>
      <p:sp>
        <p:nvSpPr>
          <p:cNvPr id="3" name="Segnaposto contenuto 2"/>
          <p:cNvSpPr>
            <a:spLocks noGrp="1"/>
          </p:cNvSpPr>
          <p:nvPr>
            <p:ph idx="1"/>
          </p:nvPr>
        </p:nvSpPr>
        <p:spPr>
          <a:xfrm>
            <a:off x="495631" y="1765809"/>
            <a:ext cx="8224371" cy="4605782"/>
          </a:xfrm>
        </p:spPr>
        <p:txBody>
          <a:bodyPr>
            <a:normAutofit/>
          </a:bodyPr>
          <a:lstStyle/>
          <a:p>
            <a:pPr marL="0" indent="0" algn="ctr">
              <a:buNone/>
            </a:pPr>
            <a:r>
              <a:rPr lang="en-GB" b="1" dirty="0" smtClean="0"/>
              <a:t>Answer</a:t>
            </a:r>
          </a:p>
          <a:p>
            <a:pPr marL="0" indent="0" algn="just">
              <a:buNone/>
            </a:pPr>
            <a:r>
              <a:rPr lang="it-IT" dirty="0" smtClean="0"/>
              <a:t>YES</a:t>
            </a:r>
          </a:p>
          <a:p>
            <a:pPr algn="just">
              <a:buFont typeface="Wingdings" charset="2"/>
              <a:buChar char="§"/>
            </a:pPr>
            <a:r>
              <a:rPr lang="it-IT" dirty="0" err="1" smtClean="0"/>
              <a:t>John’s</a:t>
            </a:r>
            <a:r>
              <a:rPr lang="it-IT" dirty="0" smtClean="0"/>
              <a:t> </a:t>
            </a:r>
            <a:r>
              <a:rPr lang="it-IT" dirty="0"/>
              <a:t>benefit: Allen </a:t>
            </a:r>
            <a:r>
              <a:rPr lang="it-IT" dirty="0" err="1"/>
              <a:t>gives</a:t>
            </a:r>
            <a:r>
              <a:rPr lang="it-IT" dirty="0"/>
              <a:t> up the right to sue for a </a:t>
            </a:r>
            <a:r>
              <a:rPr lang="it-IT" dirty="0" err="1"/>
              <a:t>period</a:t>
            </a:r>
            <a:r>
              <a:rPr lang="it-IT" dirty="0"/>
              <a:t> of 90 </a:t>
            </a:r>
            <a:r>
              <a:rPr lang="it-IT" dirty="0" err="1" smtClean="0"/>
              <a:t>days</a:t>
            </a:r>
            <a:r>
              <a:rPr lang="it-IT" dirty="0" smtClean="0"/>
              <a:t> (refrain from </a:t>
            </a:r>
            <a:r>
              <a:rPr lang="it-IT" dirty="0" err="1" smtClean="0"/>
              <a:t>acting</a:t>
            </a:r>
            <a:r>
              <a:rPr lang="it-IT" dirty="0" smtClean="0"/>
              <a:t> </a:t>
            </a:r>
            <a:r>
              <a:rPr lang="it-IT" dirty="0" err="1" smtClean="0"/>
              <a:t>is</a:t>
            </a:r>
            <a:r>
              <a:rPr lang="it-IT" dirty="0" smtClean="0"/>
              <a:t> </a:t>
            </a:r>
            <a:r>
              <a:rPr lang="it-IT" dirty="0" err="1" smtClean="0"/>
              <a:t>consideration</a:t>
            </a:r>
            <a:r>
              <a:rPr lang="it-IT" dirty="0" smtClean="0"/>
              <a:t>)</a:t>
            </a:r>
          </a:p>
          <a:p>
            <a:pPr algn="just">
              <a:buFont typeface="Wingdings" charset="2"/>
              <a:buChar char="§"/>
            </a:pPr>
            <a:endParaRPr lang="it-IT" dirty="0"/>
          </a:p>
          <a:p>
            <a:pPr algn="just">
              <a:buFont typeface="Wingdings" charset="2"/>
              <a:buChar char="§"/>
            </a:pPr>
            <a:r>
              <a:rPr lang="it-IT" dirty="0" err="1" smtClean="0"/>
              <a:t>Allen’s</a:t>
            </a:r>
            <a:r>
              <a:rPr lang="it-IT" dirty="0" smtClean="0"/>
              <a:t> </a:t>
            </a:r>
            <a:r>
              <a:rPr lang="it-IT" dirty="0"/>
              <a:t>benefit: John </a:t>
            </a:r>
            <a:r>
              <a:rPr lang="it-IT" dirty="0" err="1"/>
              <a:t>will</a:t>
            </a:r>
            <a:r>
              <a:rPr lang="it-IT" dirty="0"/>
              <a:t> </a:t>
            </a:r>
            <a:r>
              <a:rPr lang="it-IT" dirty="0" err="1"/>
              <a:t>pay</a:t>
            </a:r>
            <a:r>
              <a:rPr lang="it-IT" dirty="0"/>
              <a:t> for the </a:t>
            </a:r>
            <a:r>
              <a:rPr lang="it-IT" dirty="0" err="1"/>
              <a:t>damages</a:t>
            </a:r>
            <a:r>
              <a:rPr lang="it-IT" dirty="0"/>
              <a:t>, plus an </a:t>
            </a:r>
            <a:r>
              <a:rPr lang="it-IT" dirty="0" err="1"/>
              <a:t>additional</a:t>
            </a:r>
            <a:r>
              <a:rPr lang="it-IT" dirty="0"/>
              <a:t> </a:t>
            </a:r>
            <a:r>
              <a:rPr lang="it-IT" dirty="0" err="1"/>
              <a:t>amount</a:t>
            </a:r>
            <a:r>
              <a:rPr lang="it-IT" dirty="0"/>
              <a:t> of $250</a:t>
            </a:r>
          </a:p>
          <a:p>
            <a:pPr marL="0" indent="0" algn="just">
              <a:buNone/>
            </a:pP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8547098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it-IT" dirty="0" err="1" smtClean="0">
                <a:solidFill>
                  <a:schemeClr val="tx1"/>
                </a:solidFill>
              </a:rPr>
              <a:t>Adequacy</a:t>
            </a:r>
            <a:r>
              <a:rPr lang="it-IT" dirty="0" smtClean="0">
                <a:solidFill>
                  <a:schemeClr val="tx1"/>
                </a:solidFill>
              </a:rPr>
              <a:t> of </a:t>
            </a:r>
            <a:r>
              <a:rPr lang="it-IT" dirty="0" err="1" smtClean="0">
                <a:solidFill>
                  <a:schemeClr val="tx1"/>
                </a:solidFill>
              </a:rPr>
              <a:t>Consideration</a:t>
            </a:r>
            <a:r>
              <a:rPr lang="it-IT" dirty="0" smtClean="0">
                <a:solidFill>
                  <a:schemeClr val="tx1"/>
                </a:solidFill>
              </a:rPr>
              <a:t>. Case </a:t>
            </a:r>
            <a:r>
              <a:rPr lang="it-IT" dirty="0" err="1" smtClean="0">
                <a:solidFill>
                  <a:schemeClr val="tx1"/>
                </a:solidFill>
              </a:rPr>
              <a:t>study</a:t>
            </a:r>
            <a:r>
              <a:rPr lang="it-IT" dirty="0" smtClean="0">
                <a:solidFill>
                  <a:schemeClr val="tx1"/>
                </a:solidFill>
              </a:rPr>
              <a:t> II</a:t>
            </a:r>
            <a:endParaRPr lang="it-IT" dirty="0">
              <a:solidFill>
                <a:schemeClr val="tx1"/>
              </a:solidFill>
            </a:endParaRPr>
          </a:p>
        </p:txBody>
      </p:sp>
      <p:sp>
        <p:nvSpPr>
          <p:cNvPr id="3" name="Segnaposto contenuto 2"/>
          <p:cNvSpPr>
            <a:spLocks noGrp="1"/>
          </p:cNvSpPr>
          <p:nvPr>
            <p:ph idx="1"/>
          </p:nvPr>
        </p:nvSpPr>
        <p:spPr>
          <a:xfrm>
            <a:off x="495631" y="1765809"/>
            <a:ext cx="8224371" cy="4605782"/>
          </a:xfrm>
        </p:spPr>
        <p:txBody>
          <a:bodyPr>
            <a:normAutofit/>
          </a:bodyPr>
          <a:lstStyle/>
          <a:p>
            <a:pPr marL="0" indent="0" algn="just">
              <a:buNone/>
            </a:pPr>
            <a:r>
              <a:rPr lang="it-IT" sz="3600" dirty="0" err="1"/>
              <a:t>Scrooge</a:t>
            </a:r>
            <a:r>
              <a:rPr lang="it-IT" sz="3600" dirty="0"/>
              <a:t> </a:t>
            </a:r>
            <a:r>
              <a:rPr lang="it-IT" sz="3600" dirty="0" err="1"/>
              <a:t>offers</a:t>
            </a:r>
            <a:r>
              <a:rPr lang="it-IT" sz="3600" dirty="0"/>
              <a:t> to </a:t>
            </a:r>
            <a:r>
              <a:rPr lang="it-IT" sz="3600" dirty="0" err="1"/>
              <a:t>buy</a:t>
            </a:r>
            <a:r>
              <a:rPr lang="it-IT" sz="3600" dirty="0"/>
              <a:t> </a:t>
            </a:r>
            <a:r>
              <a:rPr lang="it-IT" sz="3600" dirty="0" err="1"/>
              <a:t>Caspar’s</a:t>
            </a:r>
            <a:r>
              <a:rPr lang="it-IT" sz="3600" dirty="0"/>
              <a:t> </a:t>
            </a:r>
            <a:r>
              <a:rPr lang="it-IT" sz="3600" dirty="0" err="1"/>
              <a:t>motorcycle</a:t>
            </a:r>
            <a:r>
              <a:rPr lang="it-IT" sz="3600" dirty="0"/>
              <a:t>, </a:t>
            </a:r>
            <a:r>
              <a:rPr lang="it-IT" sz="3600" dirty="0" err="1"/>
              <a:t>worth</a:t>
            </a:r>
            <a:r>
              <a:rPr lang="it-IT" sz="3600" dirty="0"/>
              <a:t> $700, for $10 and a </a:t>
            </a:r>
            <a:r>
              <a:rPr lang="it-IT" sz="3600" dirty="0" err="1"/>
              <a:t>shiny</a:t>
            </a:r>
            <a:r>
              <a:rPr lang="it-IT" sz="3600" dirty="0"/>
              <a:t> </a:t>
            </a:r>
            <a:r>
              <a:rPr lang="it-IT" sz="3600" dirty="0" smtClean="0"/>
              <a:t>new </a:t>
            </a:r>
            <a:r>
              <a:rPr lang="it-IT" sz="3600" dirty="0" err="1"/>
              <a:t>pen</a:t>
            </a:r>
            <a:r>
              <a:rPr lang="it-IT" sz="3600" dirty="0"/>
              <a:t> (</a:t>
            </a:r>
            <a:r>
              <a:rPr lang="it-IT" sz="3600" dirty="0" err="1"/>
              <a:t>worth</a:t>
            </a:r>
            <a:r>
              <a:rPr lang="it-IT" sz="3600" dirty="0"/>
              <a:t> $5). </a:t>
            </a:r>
            <a:r>
              <a:rPr lang="it-IT" sz="3600" dirty="0" err="1"/>
              <a:t>Caspar</a:t>
            </a:r>
            <a:r>
              <a:rPr lang="it-IT" sz="3600" dirty="0"/>
              <a:t> </a:t>
            </a:r>
            <a:r>
              <a:rPr lang="it-IT" sz="3600" dirty="0" err="1"/>
              <a:t>agrees</a:t>
            </a:r>
            <a:r>
              <a:rPr lang="it-IT" sz="3600" dirty="0"/>
              <a:t>. </a:t>
            </a:r>
            <a:endParaRPr lang="it-IT" sz="3600" dirty="0" smtClean="0"/>
          </a:p>
          <a:p>
            <a:pPr marL="0" indent="0" algn="just">
              <a:buNone/>
            </a:pPr>
            <a:r>
              <a:rPr lang="it-IT" sz="3600" dirty="0" err="1" smtClean="0"/>
              <a:t>Is</a:t>
            </a:r>
            <a:r>
              <a:rPr lang="it-IT" sz="3600" dirty="0" smtClean="0"/>
              <a:t> </a:t>
            </a:r>
            <a:r>
              <a:rPr lang="it-IT" sz="3600" dirty="0" err="1"/>
              <a:t>this</a:t>
            </a:r>
            <a:r>
              <a:rPr lang="it-IT" sz="3600" dirty="0"/>
              <a:t> </a:t>
            </a:r>
            <a:r>
              <a:rPr lang="it-IT" sz="3600" dirty="0" err="1"/>
              <a:t>agreement</a:t>
            </a:r>
            <a:r>
              <a:rPr lang="it-IT" sz="3600" dirty="0"/>
              <a:t> </a:t>
            </a:r>
            <a:r>
              <a:rPr lang="it-IT" sz="3600" dirty="0" err="1"/>
              <a:t>supported</a:t>
            </a:r>
            <a:r>
              <a:rPr lang="it-IT" sz="3600" dirty="0"/>
              <a:t> by </a:t>
            </a:r>
            <a:r>
              <a:rPr lang="it-IT" sz="3600" dirty="0" err="1"/>
              <a:t>adequate</a:t>
            </a:r>
            <a:r>
              <a:rPr lang="it-IT" sz="3600" dirty="0"/>
              <a:t> </a:t>
            </a:r>
            <a:r>
              <a:rPr lang="it-IT" sz="3600" dirty="0" err="1"/>
              <a:t>consideration</a:t>
            </a:r>
            <a:r>
              <a:rPr lang="it-IT" sz="3600" dirty="0"/>
              <a:t>?</a:t>
            </a:r>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6198944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it-IT" dirty="0" err="1" smtClean="0">
                <a:solidFill>
                  <a:schemeClr val="tx1"/>
                </a:solidFill>
              </a:rPr>
              <a:t>Adequacy</a:t>
            </a:r>
            <a:r>
              <a:rPr lang="it-IT" dirty="0" smtClean="0">
                <a:solidFill>
                  <a:schemeClr val="tx1"/>
                </a:solidFill>
              </a:rPr>
              <a:t> of </a:t>
            </a:r>
            <a:r>
              <a:rPr lang="it-IT" dirty="0" err="1" smtClean="0">
                <a:solidFill>
                  <a:schemeClr val="tx1"/>
                </a:solidFill>
              </a:rPr>
              <a:t>Consideration</a:t>
            </a:r>
            <a:r>
              <a:rPr lang="it-IT" dirty="0" smtClean="0">
                <a:solidFill>
                  <a:schemeClr val="tx1"/>
                </a:solidFill>
              </a:rPr>
              <a:t>. Case </a:t>
            </a:r>
            <a:r>
              <a:rPr lang="it-IT" dirty="0" err="1" smtClean="0">
                <a:solidFill>
                  <a:schemeClr val="tx1"/>
                </a:solidFill>
              </a:rPr>
              <a:t>study</a:t>
            </a:r>
            <a:r>
              <a:rPr lang="it-IT" dirty="0" smtClean="0">
                <a:solidFill>
                  <a:schemeClr val="tx1"/>
                </a:solidFill>
              </a:rPr>
              <a:t> II</a:t>
            </a:r>
            <a:endParaRPr lang="it-IT" dirty="0">
              <a:solidFill>
                <a:schemeClr val="tx1"/>
              </a:solidFill>
            </a:endParaRPr>
          </a:p>
        </p:txBody>
      </p:sp>
      <p:sp>
        <p:nvSpPr>
          <p:cNvPr id="3" name="Segnaposto contenuto 2"/>
          <p:cNvSpPr>
            <a:spLocks noGrp="1"/>
          </p:cNvSpPr>
          <p:nvPr>
            <p:ph idx="1"/>
          </p:nvPr>
        </p:nvSpPr>
        <p:spPr>
          <a:xfrm>
            <a:off x="495631" y="1765809"/>
            <a:ext cx="8224371" cy="4605782"/>
          </a:xfrm>
        </p:spPr>
        <p:txBody>
          <a:bodyPr>
            <a:normAutofit/>
          </a:bodyPr>
          <a:lstStyle/>
          <a:p>
            <a:pPr marL="0" indent="0" algn="just">
              <a:buNone/>
            </a:pPr>
            <a:r>
              <a:rPr lang="it-IT" sz="3600" dirty="0"/>
              <a:t>Yes, </a:t>
            </a:r>
            <a:r>
              <a:rPr lang="it-IT" sz="3600" dirty="0" err="1"/>
              <a:t>because</a:t>
            </a:r>
            <a:r>
              <a:rPr lang="it-IT" sz="3600" dirty="0"/>
              <a:t> </a:t>
            </a:r>
            <a:r>
              <a:rPr lang="it-IT" sz="3600" dirty="0" err="1"/>
              <a:t>both</a:t>
            </a:r>
            <a:r>
              <a:rPr lang="it-IT" sz="3600" dirty="0"/>
              <a:t> </a:t>
            </a:r>
            <a:r>
              <a:rPr lang="it-IT" sz="3600" dirty="0" err="1"/>
              <a:t>have</a:t>
            </a:r>
            <a:r>
              <a:rPr lang="it-IT" sz="3600" dirty="0"/>
              <a:t> </a:t>
            </a:r>
            <a:r>
              <a:rPr lang="it-IT" sz="3600" dirty="0" err="1"/>
              <a:t>agreed</a:t>
            </a:r>
            <a:r>
              <a:rPr lang="it-IT" sz="3600" dirty="0"/>
              <a:t> to </a:t>
            </a:r>
            <a:r>
              <a:rPr lang="it-IT" sz="3600" dirty="0" err="1"/>
              <a:t>give</a:t>
            </a:r>
            <a:r>
              <a:rPr lang="it-IT" sz="3600" dirty="0"/>
              <a:t> up </a:t>
            </a:r>
            <a:r>
              <a:rPr lang="it-IT" sz="3600" dirty="0" err="1"/>
              <a:t>something</a:t>
            </a:r>
            <a:r>
              <a:rPr lang="it-IT" sz="3600" dirty="0"/>
              <a:t> </a:t>
            </a:r>
            <a:r>
              <a:rPr lang="it-IT" sz="3600" dirty="0" err="1"/>
              <a:t>that</a:t>
            </a:r>
            <a:r>
              <a:rPr lang="it-IT" sz="3600" dirty="0"/>
              <a:t> </a:t>
            </a:r>
            <a:r>
              <a:rPr lang="it-IT" sz="3600" dirty="0" err="1"/>
              <a:t>is</a:t>
            </a:r>
            <a:r>
              <a:rPr lang="it-IT" sz="3600" dirty="0"/>
              <a:t> </a:t>
            </a:r>
            <a:r>
              <a:rPr lang="it-IT" sz="3600" dirty="0" err="1"/>
              <a:t>theirs</a:t>
            </a:r>
            <a:r>
              <a:rPr lang="it-IT" sz="3600" dirty="0"/>
              <a:t>: </a:t>
            </a:r>
            <a:r>
              <a:rPr lang="it-IT" sz="3600" dirty="0" err="1"/>
              <a:t>Scrooge</a:t>
            </a:r>
            <a:r>
              <a:rPr lang="it-IT" sz="3600" dirty="0"/>
              <a:t>, the cash and the </a:t>
            </a:r>
            <a:r>
              <a:rPr lang="it-IT" sz="3600" dirty="0" err="1"/>
              <a:t>pen</a:t>
            </a:r>
            <a:r>
              <a:rPr lang="it-IT" sz="3600" dirty="0"/>
              <a:t>; </a:t>
            </a:r>
            <a:r>
              <a:rPr lang="it-IT" sz="3600" dirty="0" err="1"/>
              <a:t>Caspar</a:t>
            </a:r>
            <a:r>
              <a:rPr lang="it-IT" sz="3600" dirty="0"/>
              <a:t>, the </a:t>
            </a:r>
            <a:r>
              <a:rPr lang="it-IT" sz="3600" dirty="0" err="1"/>
              <a:t>motorcycle</a:t>
            </a:r>
            <a:r>
              <a:rPr lang="it-IT" sz="3600" dirty="0"/>
              <a:t>. </a:t>
            </a:r>
            <a:endParaRPr lang="it-IT" sz="3600" dirty="0" smtClean="0"/>
          </a:p>
          <a:p>
            <a:pPr marL="0" indent="0" algn="just">
              <a:buNone/>
            </a:pPr>
            <a:r>
              <a:rPr lang="it-IT" sz="3600" b="1" dirty="0" smtClean="0"/>
              <a:t>In short: </a:t>
            </a:r>
            <a:r>
              <a:rPr lang="it-IT" sz="3600" i="1" dirty="0" err="1" smtClean="0"/>
              <a:t>Courts</a:t>
            </a:r>
            <a:r>
              <a:rPr lang="it-IT" sz="3600" i="1" dirty="0" smtClean="0"/>
              <a:t> </a:t>
            </a:r>
            <a:r>
              <a:rPr lang="it-IT" sz="3600" i="1" dirty="0"/>
              <a:t>are </a:t>
            </a:r>
            <a:r>
              <a:rPr lang="it-IT" sz="3600" i="1" dirty="0" err="1"/>
              <a:t>not</a:t>
            </a:r>
            <a:r>
              <a:rPr lang="it-IT" sz="3600" i="1" dirty="0"/>
              <a:t> </a:t>
            </a:r>
            <a:r>
              <a:rPr lang="it-IT" sz="3600" i="1" dirty="0" err="1"/>
              <a:t>generally</a:t>
            </a:r>
            <a:r>
              <a:rPr lang="it-IT" sz="3600" i="1" dirty="0"/>
              <a:t> </a:t>
            </a:r>
            <a:r>
              <a:rPr lang="it-IT" sz="3600" i="1" dirty="0" err="1"/>
              <a:t>concerned</a:t>
            </a:r>
            <a:r>
              <a:rPr lang="it-IT" sz="3600" i="1" dirty="0"/>
              <a:t> with the </a:t>
            </a:r>
            <a:r>
              <a:rPr lang="it-IT" sz="3600" i="1" dirty="0" err="1"/>
              <a:t>economic</a:t>
            </a:r>
            <a:r>
              <a:rPr lang="it-IT" sz="3600" i="1" dirty="0"/>
              <a:t> </a:t>
            </a:r>
            <a:r>
              <a:rPr lang="it-IT" sz="3600" i="1" dirty="0" err="1"/>
              <a:t>adequacy</a:t>
            </a:r>
            <a:r>
              <a:rPr lang="it-IT" sz="3600" i="1" dirty="0"/>
              <a:t> of the </a:t>
            </a:r>
            <a:r>
              <a:rPr lang="it-IT" sz="3600" i="1" dirty="0" err="1"/>
              <a:t>consideration</a:t>
            </a:r>
            <a:r>
              <a:rPr lang="it-IT" sz="3600" i="1" dirty="0"/>
              <a:t> </a:t>
            </a:r>
            <a:r>
              <a:rPr lang="it-IT" sz="3600" i="1" dirty="0" err="1"/>
              <a:t>but</a:t>
            </a:r>
            <a:r>
              <a:rPr lang="it-IT" sz="3600" i="1" dirty="0"/>
              <a:t> </a:t>
            </a:r>
            <a:r>
              <a:rPr lang="it-IT" sz="3600" i="1" dirty="0" err="1"/>
              <a:t>instead</a:t>
            </a:r>
            <a:r>
              <a:rPr lang="it-IT" sz="3600" i="1" dirty="0"/>
              <a:t> with </a:t>
            </a:r>
            <a:r>
              <a:rPr lang="it-IT" sz="3600" i="1" dirty="0" err="1"/>
              <a:t>whether</a:t>
            </a:r>
            <a:r>
              <a:rPr lang="it-IT" sz="3600" i="1" dirty="0"/>
              <a:t> </a:t>
            </a:r>
            <a:r>
              <a:rPr lang="it-IT" sz="3600" i="1" dirty="0" err="1"/>
              <a:t>it</a:t>
            </a:r>
            <a:r>
              <a:rPr lang="it-IT" sz="3600" i="1" dirty="0"/>
              <a:t> </a:t>
            </a:r>
            <a:r>
              <a:rPr lang="it-IT" sz="3600" i="1" dirty="0" err="1"/>
              <a:t>is</a:t>
            </a:r>
            <a:r>
              <a:rPr lang="it-IT" sz="3600" i="1" dirty="0"/>
              <a:t> </a:t>
            </a:r>
            <a:r>
              <a:rPr lang="it-IT" sz="3600" i="1" dirty="0" err="1"/>
              <a:t>present</a:t>
            </a:r>
            <a:r>
              <a:rPr lang="it-IT" sz="3600" i="1" dirty="0" smtClean="0"/>
              <a:t>.</a:t>
            </a:r>
          </a:p>
          <a:p>
            <a:pPr marL="0" indent="0" algn="just">
              <a:buNone/>
            </a:pPr>
            <a:endParaRPr lang="it-IT" sz="3600"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8975129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linds(horizontal)">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it-IT" dirty="0" err="1">
                <a:solidFill>
                  <a:srgbClr val="000000"/>
                </a:solidFill>
              </a:rPr>
              <a:t>Lack</a:t>
            </a:r>
            <a:r>
              <a:rPr lang="it-IT" dirty="0">
                <a:solidFill>
                  <a:srgbClr val="000000"/>
                </a:solidFill>
              </a:rPr>
              <a:t> of </a:t>
            </a:r>
            <a:r>
              <a:rPr lang="it-IT" dirty="0" err="1">
                <a:solidFill>
                  <a:srgbClr val="000000"/>
                </a:solidFill>
              </a:rPr>
              <a:t>Consideration</a:t>
            </a:r>
            <a:endParaRPr lang="it-IT" dirty="0">
              <a:solidFill>
                <a:srgbClr val="000000"/>
              </a:solidFill>
            </a:endParaRPr>
          </a:p>
        </p:txBody>
      </p:sp>
      <p:sp>
        <p:nvSpPr>
          <p:cNvPr id="3" name="Segnaposto contenuto 2"/>
          <p:cNvSpPr>
            <a:spLocks noGrp="1"/>
          </p:cNvSpPr>
          <p:nvPr>
            <p:ph idx="1"/>
          </p:nvPr>
        </p:nvSpPr>
        <p:spPr>
          <a:xfrm>
            <a:off x="356235" y="1765809"/>
            <a:ext cx="8363767" cy="4605782"/>
          </a:xfrm>
        </p:spPr>
        <p:txBody>
          <a:bodyPr>
            <a:normAutofit fontScale="92500" lnSpcReduction="10000"/>
          </a:bodyPr>
          <a:lstStyle/>
          <a:p>
            <a:pPr marL="0" indent="0" algn="just">
              <a:buNone/>
            </a:pPr>
            <a:r>
              <a:rPr lang="it-IT" dirty="0"/>
              <a:t>A </a:t>
            </a:r>
            <a:r>
              <a:rPr lang="it-IT" dirty="0" err="1"/>
              <a:t>contract</a:t>
            </a:r>
            <a:r>
              <a:rPr lang="it-IT" dirty="0"/>
              <a:t> </a:t>
            </a:r>
            <a:r>
              <a:rPr lang="it-IT" dirty="0" err="1"/>
              <a:t>may</a:t>
            </a:r>
            <a:r>
              <a:rPr lang="it-IT" dirty="0"/>
              <a:t> be </a:t>
            </a:r>
            <a:r>
              <a:rPr lang="it-IT" dirty="0" err="1"/>
              <a:t>deemed</a:t>
            </a:r>
            <a:r>
              <a:rPr lang="it-IT" dirty="0"/>
              <a:t> </a:t>
            </a:r>
            <a:r>
              <a:rPr lang="it-IT" dirty="0" err="1"/>
              <a:t>invalid</a:t>
            </a:r>
            <a:r>
              <a:rPr lang="it-IT" dirty="0"/>
              <a:t> by a court </a:t>
            </a:r>
            <a:r>
              <a:rPr lang="it-IT" dirty="0" err="1"/>
              <a:t>if</a:t>
            </a:r>
            <a:r>
              <a:rPr lang="it-IT" dirty="0"/>
              <a:t> </a:t>
            </a:r>
            <a:r>
              <a:rPr lang="it-IT" dirty="0" err="1"/>
              <a:t>it</a:t>
            </a:r>
            <a:r>
              <a:rPr lang="it-IT" dirty="0"/>
              <a:t> </a:t>
            </a:r>
            <a:r>
              <a:rPr lang="it-IT" dirty="0" err="1"/>
              <a:t>lacks</a:t>
            </a:r>
            <a:r>
              <a:rPr lang="it-IT" dirty="0"/>
              <a:t> </a:t>
            </a:r>
            <a:r>
              <a:rPr lang="it-IT" dirty="0" err="1" smtClean="0"/>
              <a:t>consideration</a:t>
            </a:r>
            <a:r>
              <a:rPr lang="it-IT" dirty="0"/>
              <a:t>. </a:t>
            </a:r>
            <a:r>
              <a:rPr lang="it-IT" dirty="0" smtClean="0"/>
              <a:t>Some </a:t>
            </a:r>
            <a:r>
              <a:rPr lang="it-IT" dirty="0"/>
              <a:t>of the </a:t>
            </a:r>
            <a:r>
              <a:rPr lang="it-IT" dirty="0" err="1"/>
              <a:t>scenarios</a:t>
            </a:r>
            <a:r>
              <a:rPr lang="it-IT" dirty="0"/>
              <a:t> </a:t>
            </a:r>
            <a:r>
              <a:rPr lang="it-IT" dirty="0" err="1"/>
              <a:t>where</a:t>
            </a:r>
            <a:r>
              <a:rPr lang="it-IT" dirty="0"/>
              <a:t> a </a:t>
            </a:r>
            <a:r>
              <a:rPr lang="it-IT" dirty="0" err="1"/>
              <a:t>contract</a:t>
            </a:r>
            <a:r>
              <a:rPr lang="it-IT" dirty="0"/>
              <a:t> </a:t>
            </a:r>
            <a:r>
              <a:rPr lang="it-IT" dirty="0" err="1"/>
              <a:t>lacks</a:t>
            </a:r>
            <a:r>
              <a:rPr lang="it-IT" dirty="0"/>
              <a:t> </a:t>
            </a:r>
            <a:r>
              <a:rPr lang="it-IT" dirty="0" err="1"/>
              <a:t>consideration</a:t>
            </a:r>
            <a:r>
              <a:rPr lang="it-IT" dirty="0"/>
              <a:t> </a:t>
            </a:r>
            <a:r>
              <a:rPr lang="it-IT" dirty="0" err="1"/>
              <a:t>includes</a:t>
            </a:r>
            <a:r>
              <a:rPr lang="it-IT" dirty="0" smtClean="0"/>
              <a:t>:</a:t>
            </a:r>
          </a:p>
          <a:p>
            <a:pPr algn="just"/>
            <a:r>
              <a:rPr lang="it-IT" dirty="0" smtClean="0"/>
              <a:t>The </a:t>
            </a:r>
            <a:r>
              <a:rPr lang="it-IT" dirty="0" err="1"/>
              <a:t>agreement</a:t>
            </a:r>
            <a:r>
              <a:rPr lang="it-IT" dirty="0"/>
              <a:t> </a:t>
            </a:r>
            <a:r>
              <a:rPr lang="it-IT" dirty="0" err="1"/>
              <a:t>is</a:t>
            </a:r>
            <a:r>
              <a:rPr lang="it-IT" dirty="0"/>
              <a:t> more of </a:t>
            </a:r>
            <a:r>
              <a:rPr lang="it-IT" b="1" dirty="0"/>
              <a:t>a promise of a </a:t>
            </a:r>
            <a:r>
              <a:rPr lang="it-IT" b="1" dirty="0" err="1"/>
              <a:t>gift</a:t>
            </a:r>
            <a:r>
              <a:rPr lang="it-IT" dirty="0"/>
              <a:t>, </a:t>
            </a:r>
            <a:r>
              <a:rPr lang="it-IT" dirty="0" err="1"/>
              <a:t>rather</a:t>
            </a:r>
            <a:r>
              <a:rPr lang="it-IT" dirty="0"/>
              <a:t> </a:t>
            </a:r>
            <a:r>
              <a:rPr lang="it-IT" dirty="0" err="1"/>
              <a:t>than</a:t>
            </a:r>
            <a:r>
              <a:rPr lang="it-IT" dirty="0"/>
              <a:t> a </a:t>
            </a:r>
            <a:r>
              <a:rPr lang="it-IT" dirty="0" err="1"/>
              <a:t>contract</a:t>
            </a:r>
            <a:r>
              <a:rPr lang="it-IT" dirty="0"/>
              <a:t> </a:t>
            </a:r>
            <a:endParaRPr lang="it-IT" dirty="0" smtClean="0"/>
          </a:p>
          <a:p>
            <a:pPr algn="just"/>
            <a:r>
              <a:rPr lang="it-IT" b="1" dirty="0" err="1"/>
              <a:t>Past</a:t>
            </a:r>
            <a:r>
              <a:rPr lang="it-IT" b="1" dirty="0"/>
              <a:t> </a:t>
            </a:r>
            <a:r>
              <a:rPr lang="it-IT" b="1" dirty="0" err="1"/>
              <a:t>Consideration</a:t>
            </a:r>
            <a:r>
              <a:rPr lang="it-IT" dirty="0"/>
              <a:t>: </a:t>
            </a:r>
            <a:r>
              <a:rPr lang="it-IT" dirty="0" err="1"/>
              <a:t>Promises</a:t>
            </a:r>
            <a:r>
              <a:rPr lang="it-IT" dirty="0"/>
              <a:t> made in </a:t>
            </a:r>
            <a:r>
              <a:rPr lang="it-IT" dirty="0" err="1"/>
              <a:t>return</a:t>
            </a:r>
            <a:r>
              <a:rPr lang="it-IT" dirty="0"/>
              <a:t> for </a:t>
            </a:r>
            <a:r>
              <a:rPr lang="it-IT" dirty="0" err="1"/>
              <a:t>acts</a:t>
            </a:r>
            <a:r>
              <a:rPr lang="it-IT" dirty="0"/>
              <a:t> or </a:t>
            </a:r>
            <a:r>
              <a:rPr lang="it-IT" dirty="0" err="1"/>
              <a:t>events</a:t>
            </a:r>
            <a:r>
              <a:rPr lang="it-IT" dirty="0"/>
              <a:t> </a:t>
            </a:r>
            <a:r>
              <a:rPr lang="it-IT" dirty="0" err="1"/>
              <a:t>that</a:t>
            </a:r>
            <a:r>
              <a:rPr lang="it-IT" dirty="0"/>
              <a:t> </a:t>
            </a:r>
            <a:r>
              <a:rPr lang="it-IT" dirty="0" err="1"/>
              <a:t>have</a:t>
            </a:r>
            <a:r>
              <a:rPr lang="it-IT" dirty="0"/>
              <a:t> </a:t>
            </a:r>
            <a:r>
              <a:rPr lang="it-IT" dirty="0" err="1"/>
              <a:t>already</a:t>
            </a:r>
            <a:r>
              <a:rPr lang="it-IT" dirty="0"/>
              <a:t> </a:t>
            </a:r>
            <a:r>
              <a:rPr lang="it-IT" dirty="0" err="1"/>
              <a:t>taken</a:t>
            </a:r>
            <a:r>
              <a:rPr lang="it-IT" dirty="0"/>
              <a:t> </a:t>
            </a:r>
            <a:r>
              <a:rPr lang="it-IT" dirty="0" err="1" smtClean="0"/>
              <a:t>place</a:t>
            </a:r>
            <a:endParaRPr lang="it-IT" dirty="0" smtClean="0"/>
          </a:p>
          <a:p>
            <a:pPr algn="just"/>
            <a:r>
              <a:rPr lang="it-IT" b="1" dirty="0" err="1"/>
              <a:t>Pre-Existing</a:t>
            </a:r>
            <a:r>
              <a:rPr lang="it-IT" b="1" dirty="0"/>
              <a:t> Legal Duty: </a:t>
            </a:r>
            <a:r>
              <a:rPr lang="it-IT" dirty="0" smtClean="0"/>
              <a:t>a </a:t>
            </a:r>
            <a:r>
              <a:rPr lang="it-IT" dirty="0"/>
              <a:t>promise to do </a:t>
            </a:r>
            <a:r>
              <a:rPr lang="it-IT" dirty="0" err="1" smtClean="0"/>
              <a:t>what</a:t>
            </a:r>
            <a:r>
              <a:rPr lang="it-IT" dirty="0" smtClean="0"/>
              <a:t> </a:t>
            </a:r>
            <a:r>
              <a:rPr lang="it-IT" dirty="0" err="1"/>
              <a:t>one</a:t>
            </a:r>
            <a:r>
              <a:rPr lang="it-IT" dirty="0"/>
              <a:t> </a:t>
            </a:r>
            <a:r>
              <a:rPr lang="it-IT" dirty="0" err="1"/>
              <a:t>already</a:t>
            </a:r>
            <a:r>
              <a:rPr lang="it-IT" dirty="0"/>
              <a:t> </a:t>
            </a:r>
            <a:r>
              <a:rPr lang="it-IT" dirty="0" err="1"/>
              <a:t>has</a:t>
            </a:r>
            <a:r>
              <a:rPr lang="it-IT" dirty="0"/>
              <a:t> a </a:t>
            </a:r>
            <a:r>
              <a:rPr lang="it-IT" dirty="0" err="1"/>
              <a:t>legal</a:t>
            </a:r>
            <a:r>
              <a:rPr lang="it-IT" dirty="0"/>
              <a:t> duty to do </a:t>
            </a:r>
            <a:r>
              <a:rPr lang="it-IT" dirty="0" smtClean="0"/>
              <a:t>(</a:t>
            </a:r>
            <a:r>
              <a:rPr lang="it-IT" dirty="0"/>
              <a:t>ex. The </a:t>
            </a:r>
            <a:r>
              <a:rPr lang="it-IT" dirty="0" err="1"/>
              <a:t>dogwatcher</a:t>
            </a:r>
            <a:r>
              <a:rPr lang="it-IT" dirty="0"/>
              <a:t> </a:t>
            </a:r>
            <a:r>
              <a:rPr lang="it-IT" dirty="0" err="1"/>
              <a:t>who</a:t>
            </a:r>
            <a:r>
              <a:rPr lang="it-IT" dirty="0"/>
              <a:t> </a:t>
            </a:r>
            <a:r>
              <a:rPr lang="it-IT" dirty="0" err="1"/>
              <a:t>finds</a:t>
            </a:r>
            <a:r>
              <a:rPr lang="it-IT" dirty="0"/>
              <a:t> the dog can </a:t>
            </a:r>
            <a:r>
              <a:rPr lang="it-IT" dirty="0" err="1"/>
              <a:t>not</a:t>
            </a:r>
            <a:r>
              <a:rPr lang="it-IT" dirty="0"/>
              <a:t> </a:t>
            </a:r>
            <a:r>
              <a:rPr lang="it-IT" dirty="0" err="1"/>
              <a:t>claim</a:t>
            </a:r>
            <a:r>
              <a:rPr lang="it-IT" dirty="0"/>
              <a:t> the </a:t>
            </a:r>
            <a:r>
              <a:rPr lang="it-IT" dirty="0" err="1"/>
              <a:t>reward</a:t>
            </a:r>
            <a:r>
              <a:rPr lang="it-IT" dirty="0"/>
              <a:t> </a:t>
            </a:r>
            <a:r>
              <a:rPr lang="it-IT" dirty="0" err="1"/>
              <a:t>promised</a:t>
            </a:r>
            <a:r>
              <a:rPr lang="it-IT" dirty="0"/>
              <a:t> by the </a:t>
            </a:r>
            <a:r>
              <a:rPr lang="it-IT" dirty="0" err="1" smtClean="0"/>
              <a:t>owner</a:t>
            </a:r>
            <a:r>
              <a:rPr lang="it-IT" dirty="0" smtClean="0"/>
              <a:t>).</a:t>
            </a:r>
          </a:p>
          <a:p>
            <a:pPr algn="just"/>
            <a:r>
              <a:rPr lang="it-IT" dirty="0" err="1"/>
              <a:t>When</a:t>
            </a:r>
            <a:r>
              <a:rPr lang="it-IT" dirty="0"/>
              <a:t> </a:t>
            </a:r>
            <a:r>
              <a:rPr lang="it-IT" dirty="0" err="1"/>
              <a:t>consideration</a:t>
            </a:r>
            <a:r>
              <a:rPr lang="it-IT" dirty="0"/>
              <a:t> </a:t>
            </a:r>
            <a:r>
              <a:rPr lang="it-IT" dirty="0" err="1"/>
              <a:t>is</a:t>
            </a:r>
            <a:r>
              <a:rPr lang="it-IT" dirty="0"/>
              <a:t> </a:t>
            </a:r>
            <a:r>
              <a:rPr lang="it-IT" dirty="0" err="1"/>
              <a:t>based</a:t>
            </a:r>
            <a:r>
              <a:rPr lang="it-IT" dirty="0"/>
              <a:t> on an </a:t>
            </a:r>
            <a:r>
              <a:rPr lang="it-IT" b="1" dirty="0" err="1"/>
              <a:t>illusory</a:t>
            </a:r>
            <a:r>
              <a:rPr lang="it-IT" b="1" dirty="0"/>
              <a:t> promise</a:t>
            </a:r>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7707329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it-IT" dirty="0" err="1">
                <a:solidFill>
                  <a:srgbClr val="000000"/>
                </a:solidFill>
              </a:rPr>
              <a:t>Lack</a:t>
            </a:r>
            <a:r>
              <a:rPr lang="it-IT" dirty="0">
                <a:solidFill>
                  <a:srgbClr val="000000"/>
                </a:solidFill>
              </a:rPr>
              <a:t> of </a:t>
            </a:r>
            <a:r>
              <a:rPr lang="it-IT" dirty="0" err="1">
                <a:solidFill>
                  <a:srgbClr val="000000"/>
                </a:solidFill>
              </a:rPr>
              <a:t>Consideration</a:t>
            </a:r>
            <a:endParaRPr lang="it-IT" dirty="0">
              <a:solidFill>
                <a:srgbClr val="000000"/>
              </a:solidFill>
            </a:endParaRPr>
          </a:p>
        </p:txBody>
      </p:sp>
      <p:sp>
        <p:nvSpPr>
          <p:cNvPr id="3" name="Segnaposto contenuto 2"/>
          <p:cNvSpPr>
            <a:spLocks noGrp="1"/>
          </p:cNvSpPr>
          <p:nvPr>
            <p:ph idx="1"/>
          </p:nvPr>
        </p:nvSpPr>
        <p:spPr>
          <a:xfrm>
            <a:off x="356235" y="1765809"/>
            <a:ext cx="8363767" cy="4605782"/>
          </a:xfrm>
        </p:spPr>
        <p:txBody>
          <a:bodyPr>
            <a:normAutofit fontScale="92500" lnSpcReduction="20000"/>
          </a:bodyPr>
          <a:lstStyle/>
          <a:p>
            <a:pPr marL="0" indent="0" algn="just">
              <a:buNone/>
            </a:pPr>
            <a:r>
              <a:rPr lang="it-IT" b="1" dirty="0" err="1"/>
              <a:t>Example</a:t>
            </a:r>
            <a:r>
              <a:rPr lang="it-IT" b="1" dirty="0"/>
              <a:t> of a </a:t>
            </a:r>
            <a:r>
              <a:rPr lang="it-IT" b="1" dirty="0" err="1"/>
              <a:t>Gift</a:t>
            </a:r>
            <a:endParaRPr lang="it-IT" b="1" dirty="0"/>
          </a:p>
          <a:p>
            <a:pPr algn="just"/>
            <a:r>
              <a:rPr lang="it-IT" dirty="0" err="1"/>
              <a:t>Naomi’s</a:t>
            </a:r>
            <a:r>
              <a:rPr lang="it-IT" dirty="0"/>
              <a:t> </a:t>
            </a:r>
            <a:r>
              <a:rPr lang="it-IT" dirty="0" err="1"/>
              <a:t>mother</a:t>
            </a:r>
            <a:r>
              <a:rPr lang="it-IT" dirty="0"/>
              <a:t> </a:t>
            </a:r>
            <a:r>
              <a:rPr lang="it-IT" dirty="0" err="1"/>
              <a:t>promises</a:t>
            </a:r>
            <a:r>
              <a:rPr lang="it-IT" dirty="0"/>
              <a:t> to </a:t>
            </a:r>
            <a:r>
              <a:rPr lang="it-IT" dirty="0" err="1"/>
              <a:t>buy</a:t>
            </a:r>
            <a:r>
              <a:rPr lang="it-IT" dirty="0"/>
              <a:t> </a:t>
            </a:r>
            <a:r>
              <a:rPr lang="it-IT" dirty="0" err="1"/>
              <a:t>her</a:t>
            </a:r>
            <a:r>
              <a:rPr lang="it-IT" dirty="0"/>
              <a:t> a car </a:t>
            </a:r>
            <a:r>
              <a:rPr lang="it-IT" dirty="0" err="1"/>
              <a:t>when</a:t>
            </a:r>
            <a:r>
              <a:rPr lang="it-IT" dirty="0"/>
              <a:t> </a:t>
            </a:r>
            <a:r>
              <a:rPr lang="it-IT" dirty="0" err="1"/>
              <a:t>she</a:t>
            </a:r>
            <a:r>
              <a:rPr lang="it-IT" dirty="0"/>
              <a:t> </a:t>
            </a:r>
            <a:r>
              <a:rPr lang="it-IT" dirty="0" err="1" smtClean="0"/>
              <a:t>graduates</a:t>
            </a:r>
            <a:r>
              <a:rPr lang="it-IT" dirty="0"/>
              <a:t> </a:t>
            </a:r>
            <a:r>
              <a:rPr lang="it-IT" dirty="0" err="1" smtClean="0"/>
              <a:t>making</a:t>
            </a:r>
            <a:r>
              <a:rPr lang="it-IT" dirty="0" smtClean="0"/>
              <a:t> </a:t>
            </a:r>
            <a:r>
              <a:rPr lang="it-IT" dirty="0"/>
              <a:t>an </a:t>
            </a:r>
            <a:r>
              <a:rPr lang="it-IT" dirty="0" err="1"/>
              <a:t>official-looking</a:t>
            </a:r>
            <a:r>
              <a:rPr lang="it-IT" dirty="0"/>
              <a:t> </a:t>
            </a:r>
            <a:r>
              <a:rPr lang="it-IT" dirty="0" err="1"/>
              <a:t>document</a:t>
            </a:r>
            <a:r>
              <a:rPr lang="it-IT" dirty="0"/>
              <a:t>, </a:t>
            </a:r>
            <a:r>
              <a:rPr lang="it-IT" dirty="0" err="1"/>
              <a:t>which</a:t>
            </a:r>
            <a:r>
              <a:rPr lang="it-IT" dirty="0"/>
              <a:t> </a:t>
            </a:r>
            <a:r>
              <a:rPr lang="it-IT" dirty="0" err="1"/>
              <a:t>she</a:t>
            </a:r>
            <a:r>
              <a:rPr lang="it-IT" dirty="0"/>
              <a:t> </a:t>
            </a:r>
            <a:r>
              <a:rPr lang="it-IT" dirty="0" err="1"/>
              <a:t>signed</a:t>
            </a:r>
            <a:r>
              <a:rPr lang="it-IT" dirty="0"/>
              <a:t>. </a:t>
            </a:r>
            <a:endParaRPr lang="it-IT" dirty="0" smtClean="0"/>
          </a:p>
          <a:p>
            <a:pPr algn="just"/>
            <a:r>
              <a:rPr lang="it-IT" dirty="0" err="1" smtClean="0"/>
              <a:t>After</a:t>
            </a:r>
            <a:r>
              <a:rPr lang="it-IT" dirty="0" smtClean="0"/>
              <a:t> </a:t>
            </a:r>
            <a:r>
              <a:rPr lang="it-IT" dirty="0" err="1"/>
              <a:t>graduation</a:t>
            </a:r>
            <a:r>
              <a:rPr lang="it-IT" dirty="0"/>
              <a:t>, Naomi </a:t>
            </a:r>
            <a:r>
              <a:rPr lang="it-IT" dirty="0" err="1"/>
              <a:t>is</a:t>
            </a:r>
            <a:r>
              <a:rPr lang="it-IT" dirty="0"/>
              <a:t> </a:t>
            </a:r>
            <a:r>
              <a:rPr lang="it-IT" dirty="0" err="1"/>
              <a:t>disappointed</a:t>
            </a:r>
            <a:r>
              <a:rPr lang="it-IT" dirty="0"/>
              <a:t> </a:t>
            </a:r>
            <a:r>
              <a:rPr lang="it-IT" dirty="0" err="1"/>
              <a:t>that</a:t>
            </a:r>
            <a:r>
              <a:rPr lang="it-IT" dirty="0"/>
              <a:t> </a:t>
            </a:r>
            <a:r>
              <a:rPr lang="it-IT" dirty="0" err="1"/>
              <a:t>her</a:t>
            </a:r>
            <a:r>
              <a:rPr lang="it-IT" dirty="0"/>
              <a:t> </a:t>
            </a:r>
            <a:r>
              <a:rPr lang="it-IT" dirty="0" err="1"/>
              <a:t>mother</a:t>
            </a:r>
            <a:r>
              <a:rPr lang="it-IT" dirty="0"/>
              <a:t> </a:t>
            </a:r>
            <a:r>
              <a:rPr lang="it-IT" dirty="0" err="1"/>
              <a:t>has</a:t>
            </a:r>
            <a:r>
              <a:rPr lang="it-IT" dirty="0"/>
              <a:t> </a:t>
            </a:r>
            <a:r>
              <a:rPr lang="it-IT" dirty="0" err="1"/>
              <a:t>decided</a:t>
            </a:r>
            <a:r>
              <a:rPr lang="it-IT" dirty="0"/>
              <a:t> </a:t>
            </a:r>
            <a:r>
              <a:rPr lang="it-IT" dirty="0" err="1"/>
              <a:t>not</a:t>
            </a:r>
            <a:r>
              <a:rPr lang="it-IT" dirty="0"/>
              <a:t> to </a:t>
            </a:r>
            <a:r>
              <a:rPr lang="it-IT" dirty="0" err="1"/>
              <a:t>buy</a:t>
            </a:r>
            <a:r>
              <a:rPr lang="it-IT" dirty="0"/>
              <a:t> the car, </a:t>
            </a:r>
            <a:r>
              <a:rPr lang="it-IT" dirty="0" err="1"/>
              <a:t>as</a:t>
            </a:r>
            <a:r>
              <a:rPr lang="it-IT" dirty="0"/>
              <a:t> Naomi </a:t>
            </a:r>
            <a:r>
              <a:rPr lang="it-IT" dirty="0" err="1"/>
              <a:t>got</a:t>
            </a:r>
            <a:r>
              <a:rPr lang="it-IT" dirty="0"/>
              <a:t> </a:t>
            </a:r>
            <a:r>
              <a:rPr lang="it-IT" dirty="0" err="1"/>
              <a:t>into</a:t>
            </a:r>
            <a:r>
              <a:rPr lang="it-IT" dirty="0"/>
              <a:t> </a:t>
            </a:r>
            <a:r>
              <a:rPr lang="it-IT" dirty="0" err="1"/>
              <a:t>trouble</a:t>
            </a:r>
            <a:r>
              <a:rPr lang="it-IT" dirty="0"/>
              <a:t> with </a:t>
            </a:r>
            <a:r>
              <a:rPr lang="it-IT" dirty="0" err="1"/>
              <a:t>drugs</a:t>
            </a:r>
            <a:r>
              <a:rPr lang="it-IT" dirty="0"/>
              <a:t> and </a:t>
            </a:r>
            <a:r>
              <a:rPr lang="it-IT" dirty="0" err="1"/>
              <a:t>delinquent</a:t>
            </a:r>
            <a:r>
              <a:rPr lang="it-IT" dirty="0"/>
              <a:t> </a:t>
            </a:r>
            <a:r>
              <a:rPr lang="it-IT" dirty="0" err="1"/>
              <a:t>behavior</a:t>
            </a:r>
            <a:r>
              <a:rPr lang="it-IT" dirty="0"/>
              <a:t> over the </a:t>
            </a:r>
            <a:r>
              <a:rPr lang="it-IT" dirty="0" err="1"/>
              <a:t>past</a:t>
            </a:r>
            <a:r>
              <a:rPr lang="it-IT" dirty="0"/>
              <a:t> </a:t>
            </a:r>
            <a:r>
              <a:rPr lang="it-IT" dirty="0" err="1"/>
              <a:t>couple</a:t>
            </a:r>
            <a:r>
              <a:rPr lang="it-IT" dirty="0"/>
              <a:t> of </a:t>
            </a:r>
            <a:r>
              <a:rPr lang="it-IT" dirty="0" err="1"/>
              <a:t>years</a:t>
            </a:r>
            <a:r>
              <a:rPr lang="it-IT" dirty="0"/>
              <a:t>.</a:t>
            </a:r>
          </a:p>
          <a:p>
            <a:r>
              <a:rPr lang="it-IT" dirty="0"/>
              <a:t>Naomi </a:t>
            </a:r>
            <a:r>
              <a:rPr lang="it-IT" dirty="0" err="1"/>
              <a:t>files</a:t>
            </a:r>
            <a:r>
              <a:rPr lang="it-IT" dirty="0"/>
              <a:t> </a:t>
            </a:r>
            <a:r>
              <a:rPr lang="it-IT" dirty="0" smtClean="0"/>
              <a:t>a </a:t>
            </a:r>
            <a:r>
              <a:rPr lang="it-IT" dirty="0" err="1" smtClean="0"/>
              <a:t>civil</a:t>
            </a:r>
            <a:r>
              <a:rPr lang="it-IT" dirty="0" smtClean="0"/>
              <a:t> </a:t>
            </a:r>
            <a:r>
              <a:rPr lang="it-IT" dirty="0" err="1" smtClean="0"/>
              <a:t>lawsuit</a:t>
            </a:r>
            <a:r>
              <a:rPr lang="it-IT" dirty="0" smtClean="0"/>
              <a:t>, </a:t>
            </a:r>
            <a:r>
              <a:rPr lang="it-IT" dirty="0" err="1"/>
              <a:t>claiming</a:t>
            </a:r>
            <a:r>
              <a:rPr lang="it-IT" dirty="0"/>
              <a:t> </a:t>
            </a:r>
            <a:r>
              <a:rPr lang="it-IT" dirty="0" err="1"/>
              <a:t>that</a:t>
            </a:r>
            <a:r>
              <a:rPr lang="it-IT" dirty="0"/>
              <a:t> </a:t>
            </a:r>
            <a:r>
              <a:rPr lang="it-IT" dirty="0" err="1"/>
              <a:t>she</a:t>
            </a:r>
            <a:r>
              <a:rPr lang="it-IT" dirty="0"/>
              <a:t> </a:t>
            </a:r>
            <a:r>
              <a:rPr lang="it-IT" dirty="0" err="1"/>
              <a:t>had</a:t>
            </a:r>
            <a:r>
              <a:rPr lang="it-IT" dirty="0"/>
              <a:t> a </a:t>
            </a:r>
            <a:r>
              <a:rPr lang="it-IT" dirty="0" err="1"/>
              <a:t>contract</a:t>
            </a:r>
            <a:r>
              <a:rPr lang="it-IT" dirty="0"/>
              <a:t> with </a:t>
            </a:r>
            <a:r>
              <a:rPr lang="it-IT" dirty="0" err="1"/>
              <a:t>her</a:t>
            </a:r>
            <a:r>
              <a:rPr lang="it-IT" dirty="0"/>
              <a:t> </a:t>
            </a:r>
            <a:r>
              <a:rPr lang="it-IT" dirty="0" err="1"/>
              <a:t>mother</a:t>
            </a:r>
            <a:r>
              <a:rPr lang="it-IT" dirty="0"/>
              <a:t>, and </a:t>
            </a:r>
            <a:r>
              <a:rPr lang="it-IT" dirty="0" err="1"/>
              <a:t>that</a:t>
            </a:r>
            <a:r>
              <a:rPr lang="it-IT" dirty="0"/>
              <a:t> </a:t>
            </a:r>
            <a:r>
              <a:rPr lang="it-IT" dirty="0" err="1"/>
              <a:t>her</a:t>
            </a:r>
            <a:r>
              <a:rPr lang="it-IT" dirty="0"/>
              <a:t> </a:t>
            </a:r>
            <a:r>
              <a:rPr lang="it-IT" dirty="0" err="1"/>
              <a:t>mother</a:t>
            </a:r>
            <a:r>
              <a:rPr lang="it-IT" dirty="0"/>
              <a:t> must </a:t>
            </a:r>
            <a:r>
              <a:rPr lang="it-IT" dirty="0" err="1"/>
              <a:t>buy</a:t>
            </a:r>
            <a:r>
              <a:rPr lang="it-IT" dirty="0"/>
              <a:t> </a:t>
            </a:r>
            <a:r>
              <a:rPr lang="it-IT" dirty="0" err="1"/>
              <a:t>her</a:t>
            </a:r>
            <a:r>
              <a:rPr lang="it-IT" dirty="0"/>
              <a:t> a car. </a:t>
            </a:r>
            <a:endParaRPr lang="it-IT" dirty="0" smtClean="0"/>
          </a:p>
          <a:p>
            <a:r>
              <a:rPr lang="it-IT" dirty="0" err="1" smtClean="0"/>
              <a:t>Because</a:t>
            </a:r>
            <a:r>
              <a:rPr lang="it-IT" dirty="0" smtClean="0"/>
              <a:t> </a:t>
            </a:r>
            <a:r>
              <a:rPr lang="it-IT" dirty="0" err="1"/>
              <a:t>there</a:t>
            </a:r>
            <a:r>
              <a:rPr lang="it-IT" dirty="0"/>
              <a:t> </a:t>
            </a:r>
            <a:r>
              <a:rPr lang="it-IT" dirty="0" err="1"/>
              <a:t>was</a:t>
            </a:r>
            <a:r>
              <a:rPr lang="it-IT" dirty="0"/>
              <a:t> no </a:t>
            </a:r>
            <a:r>
              <a:rPr lang="it-IT" dirty="0" err="1"/>
              <a:t>mutual</a:t>
            </a:r>
            <a:r>
              <a:rPr lang="it-IT" dirty="0"/>
              <a:t> benefit, no </a:t>
            </a:r>
            <a:r>
              <a:rPr lang="it-IT" dirty="0" err="1"/>
              <a:t>consideration</a:t>
            </a:r>
            <a:r>
              <a:rPr lang="it-IT" dirty="0"/>
              <a:t> </a:t>
            </a:r>
            <a:r>
              <a:rPr lang="it-IT" dirty="0" err="1"/>
              <a:t>given</a:t>
            </a:r>
            <a:r>
              <a:rPr lang="it-IT" dirty="0"/>
              <a:t> by </a:t>
            </a:r>
            <a:r>
              <a:rPr lang="it-IT" dirty="0" err="1"/>
              <a:t>both</a:t>
            </a:r>
            <a:r>
              <a:rPr lang="it-IT" dirty="0"/>
              <a:t> parties, the court </a:t>
            </a:r>
            <a:r>
              <a:rPr lang="it-IT" dirty="0" err="1"/>
              <a:t>is</a:t>
            </a:r>
            <a:r>
              <a:rPr lang="it-IT" dirty="0"/>
              <a:t> </a:t>
            </a:r>
            <a:r>
              <a:rPr lang="it-IT" dirty="0" err="1"/>
              <a:t>likely</a:t>
            </a:r>
            <a:r>
              <a:rPr lang="it-IT" dirty="0"/>
              <a:t> to </a:t>
            </a:r>
            <a:r>
              <a:rPr lang="it-IT" dirty="0" err="1"/>
              <a:t>determine</a:t>
            </a:r>
            <a:r>
              <a:rPr lang="it-IT" dirty="0"/>
              <a:t> </a:t>
            </a:r>
            <a:r>
              <a:rPr lang="it-IT" dirty="0" err="1"/>
              <a:t>that</a:t>
            </a:r>
            <a:r>
              <a:rPr lang="it-IT" dirty="0"/>
              <a:t> the </a:t>
            </a:r>
            <a:r>
              <a:rPr lang="it-IT" dirty="0" err="1"/>
              <a:t>document</a:t>
            </a:r>
            <a:r>
              <a:rPr lang="it-IT" dirty="0"/>
              <a:t> </a:t>
            </a:r>
            <a:r>
              <a:rPr lang="it-IT" dirty="0" err="1"/>
              <a:t>was</a:t>
            </a:r>
            <a:r>
              <a:rPr lang="it-IT" dirty="0"/>
              <a:t> </a:t>
            </a:r>
            <a:r>
              <a:rPr lang="it-IT" dirty="0" err="1"/>
              <a:t>simply</a:t>
            </a:r>
            <a:r>
              <a:rPr lang="it-IT" dirty="0"/>
              <a:t> a promise of a </a:t>
            </a:r>
            <a:r>
              <a:rPr lang="it-IT" i="1" dirty="0"/>
              <a:t>future </a:t>
            </a:r>
            <a:r>
              <a:rPr lang="it-IT" i="1" dirty="0" err="1"/>
              <a:t>gift</a:t>
            </a:r>
            <a:r>
              <a:rPr lang="it-IT" dirty="0"/>
              <a:t>, </a:t>
            </a:r>
            <a:r>
              <a:rPr lang="it-IT" dirty="0" err="1"/>
              <a:t>which</a:t>
            </a:r>
            <a:r>
              <a:rPr lang="it-IT" dirty="0"/>
              <a:t> </a:t>
            </a:r>
            <a:r>
              <a:rPr lang="it-IT" dirty="0" err="1"/>
              <a:t>is</a:t>
            </a:r>
            <a:r>
              <a:rPr lang="it-IT" dirty="0"/>
              <a:t> </a:t>
            </a:r>
            <a:r>
              <a:rPr lang="it-IT" dirty="0" err="1"/>
              <a:t>not</a:t>
            </a:r>
            <a:r>
              <a:rPr lang="it-IT" dirty="0"/>
              <a:t> an </a:t>
            </a:r>
            <a:r>
              <a:rPr lang="it-IT" dirty="0" err="1"/>
              <a:t>enforceable</a:t>
            </a:r>
            <a:r>
              <a:rPr lang="it-IT" dirty="0"/>
              <a:t> </a:t>
            </a:r>
            <a:r>
              <a:rPr lang="it-IT" dirty="0" err="1"/>
              <a:t>contract</a:t>
            </a:r>
            <a:r>
              <a:rPr lang="it-IT" dirty="0"/>
              <a:t>.</a:t>
            </a:r>
          </a:p>
          <a:p>
            <a:pPr marL="0" indent="0" algn="just">
              <a:buNone/>
            </a:pPr>
            <a:endParaRPr lang="it-IT" b="1"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11669027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it-IT" dirty="0" err="1">
                <a:solidFill>
                  <a:srgbClr val="000000"/>
                </a:solidFill>
              </a:rPr>
              <a:t>Lack</a:t>
            </a:r>
            <a:r>
              <a:rPr lang="it-IT" dirty="0">
                <a:solidFill>
                  <a:srgbClr val="000000"/>
                </a:solidFill>
              </a:rPr>
              <a:t> of </a:t>
            </a:r>
            <a:r>
              <a:rPr lang="it-IT" dirty="0" err="1">
                <a:solidFill>
                  <a:srgbClr val="000000"/>
                </a:solidFill>
              </a:rPr>
              <a:t>Consideration</a:t>
            </a:r>
            <a:endParaRPr lang="it-IT" dirty="0">
              <a:solidFill>
                <a:srgbClr val="000000"/>
              </a:solidFill>
            </a:endParaRPr>
          </a:p>
        </p:txBody>
      </p:sp>
      <p:sp>
        <p:nvSpPr>
          <p:cNvPr id="3" name="Segnaposto contenuto 2"/>
          <p:cNvSpPr>
            <a:spLocks noGrp="1"/>
          </p:cNvSpPr>
          <p:nvPr>
            <p:ph idx="1"/>
          </p:nvPr>
        </p:nvSpPr>
        <p:spPr>
          <a:xfrm>
            <a:off x="356235" y="1765809"/>
            <a:ext cx="8363767" cy="4605782"/>
          </a:xfrm>
        </p:spPr>
        <p:txBody>
          <a:bodyPr>
            <a:normAutofit fontScale="92500" lnSpcReduction="10000"/>
          </a:bodyPr>
          <a:lstStyle/>
          <a:p>
            <a:r>
              <a:rPr lang="it-IT" b="1" dirty="0" err="1"/>
              <a:t>Example</a:t>
            </a:r>
            <a:r>
              <a:rPr lang="it-IT" b="1" dirty="0"/>
              <a:t> of </a:t>
            </a:r>
            <a:r>
              <a:rPr lang="it-IT" b="1" dirty="0" err="1" smtClean="0"/>
              <a:t>Past</a:t>
            </a:r>
            <a:r>
              <a:rPr lang="it-IT" b="1" dirty="0" smtClean="0"/>
              <a:t> </a:t>
            </a:r>
            <a:r>
              <a:rPr lang="it-IT" b="1" dirty="0" err="1" smtClean="0"/>
              <a:t>consideration</a:t>
            </a:r>
            <a:endParaRPr lang="it-IT" b="1" dirty="0" smtClean="0"/>
          </a:p>
          <a:p>
            <a:pPr algn="just"/>
            <a:r>
              <a:rPr lang="it-IT" dirty="0" err="1" smtClean="0"/>
              <a:t>Past</a:t>
            </a:r>
            <a:r>
              <a:rPr lang="it-IT" dirty="0" smtClean="0"/>
              <a:t> </a:t>
            </a:r>
            <a:r>
              <a:rPr lang="it-IT" dirty="0" err="1"/>
              <a:t>consideration</a:t>
            </a:r>
            <a:r>
              <a:rPr lang="it-IT" dirty="0"/>
              <a:t> </a:t>
            </a:r>
            <a:r>
              <a:rPr lang="it-IT" dirty="0" err="1"/>
              <a:t>is</a:t>
            </a:r>
            <a:r>
              <a:rPr lang="it-IT" dirty="0"/>
              <a:t> </a:t>
            </a:r>
            <a:r>
              <a:rPr lang="it-IT" dirty="0" err="1"/>
              <a:t>not</a:t>
            </a:r>
            <a:r>
              <a:rPr lang="it-IT" dirty="0"/>
              <a:t> </a:t>
            </a:r>
            <a:r>
              <a:rPr lang="it-IT" dirty="0" err="1"/>
              <a:t>sufficient</a:t>
            </a:r>
            <a:r>
              <a:rPr lang="it-IT" dirty="0"/>
              <a:t> to </a:t>
            </a:r>
            <a:r>
              <a:rPr lang="it-IT" dirty="0" err="1"/>
              <a:t>support</a:t>
            </a:r>
            <a:r>
              <a:rPr lang="it-IT" dirty="0"/>
              <a:t> a promise. By </a:t>
            </a:r>
            <a:r>
              <a:rPr lang="it-IT" dirty="0" err="1"/>
              <a:t>past</a:t>
            </a:r>
            <a:r>
              <a:rPr lang="it-IT" dirty="0"/>
              <a:t> </a:t>
            </a:r>
            <a:r>
              <a:rPr lang="it-IT" dirty="0" err="1"/>
              <a:t>consideration</a:t>
            </a:r>
            <a:r>
              <a:rPr lang="it-IT" dirty="0"/>
              <a:t>, the </a:t>
            </a:r>
            <a:r>
              <a:rPr lang="it-IT" dirty="0" err="1"/>
              <a:t>courts</a:t>
            </a:r>
            <a:r>
              <a:rPr lang="it-IT" dirty="0"/>
              <a:t> </a:t>
            </a:r>
            <a:r>
              <a:rPr lang="it-IT" dirty="0" err="1"/>
              <a:t>mean</a:t>
            </a:r>
            <a:r>
              <a:rPr lang="it-IT" dirty="0"/>
              <a:t> an </a:t>
            </a:r>
            <a:r>
              <a:rPr lang="it-IT" dirty="0" err="1"/>
              <a:t>act</a:t>
            </a:r>
            <a:r>
              <a:rPr lang="it-IT" dirty="0"/>
              <a:t> </a:t>
            </a:r>
            <a:r>
              <a:rPr lang="it-IT" dirty="0" err="1"/>
              <a:t>that</a:t>
            </a:r>
            <a:r>
              <a:rPr lang="it-IT" dirty="0"/>
              <a:t> </a:t>
            </a:r>
            <a:r>
              <a:rPr lang="it-IT" dirty="0" err="1"/>
              <a:t>could</a:t>
            </a:r>
            <a:r>
              <a:rPr lang="it-IT" dirty="0"/>
              <a:t> </a:t>
            </a:r>
            <a:r>
              <a:rPr lang="it-IT" dirty="0" err="1"/>
              <a:t>have</a:t>
            </a:r>
            <a:r>
              <a:rPr lang="it-IT" dirty="0"/>
              <a:t> </a:t>
            </a:r>
            <a:r>
              <a:rPr lang="it-IT" dirty="0" err="1"/>
              <a:t>served</a:t>
            </a:r>
            <a:r>
              <a:rPr lang="it-IT" dirty="0"/>
              <a:t> </a:t>
            </a:r>
            <a:r>
              <a:rPr lang="it-IT" dirty="0" err="1"/>
              <a:t>as</a:t>
            </a:r>
            <a:r>
              <a:rPr lang="it-IT" dirty="0"/>
              <a:t> </a:t>
            </a:r>
            <a:r>
              <a:rPr lang="it-IT" dirty="0" err="1"/>
              <a:t>consideration</a:t>
            </a:r>
            <a:r>
              <a:rPr lang="it-IT" dirty="0"/>
              <a:t> </a:t>
            </a:r>
            <a:r>
              <a:rPr lang="it-IT" dirty="0" err="1"/>
              <a:t>if</a:t>
            </a:r>
            <a:r>
              <a:rPr lang="it-IT" dirty="0"/>
              <a:t> </a:t>
            </a:r>
            <a:r>
              <a:rPr lang="it-IT" dirty="0" err="1"/>
              <a:t>it</a:t>
            </a:r>
            <a:r>
              <a:rPr lang="it-IT" dirty="0"/>
              <a:t> </a:t>
            </a:r>
            <a:r>
              <a:rPr lang="it-IT" dirty="0" err="1"/>
              <a:t>had</a:t>
            </a:r>
            <a:r>
              <a:rPr lang="it-IT" dirty="0"/>
              <a:t> </a:t>
            </a:r>
            <a:r>
              <a:rPr lang="it-IT" dirty="0" err="1"/>
              <a:t>been</a:t>
            </a:r>
            <a:r>
              <a:rPr lang="it-IT" dirty="0"/>
              <a:t> </a:t>
            </a:r>
            <a:r>
              <a:rPr lang="it-IT" dirty="0" err="1"/>
              <a:t>bargained</a:t>
            </a:r>
            <a:r>
              <a:rPr lang="it-IT" dirty="0"/>
              <a:t> for </a:t>
            </a:r>
            <a:r>
              <a:rPr lang="it-IT" dirty="0" err="1"/>
              <a:t>at</a:t>
            </a:r>
            <a:r>
              <a:rPr lang="it-IT" dirty="0"/>
              <a:t> the </a:t>
            </a:r>
            <a:r>
              <a:rPr lang="it-IT" dirty="0" smtClean="0"/>
              <a:t>time, </a:t>
            </a:r>
            <a:r>
              <a:rPr lang="it-IT" dirty="0" err="1"/>
              <a:t>but</a:t>
            </a:r>
            <a:r>
              <a:rPr lang="it-IT" dirty="0"/>
              <a:t> </a:t>
            </a:r>
            <a:r>
              <a:rPr lang="it-IT" dirty="0" err="1"/>
              <a:t>that</a:t>
            </a:r>
            <a:r>
              <a:rPr lang="it-IT" dirty="0"/>
              <a:t> </a:t>
            </a:r>
            <a:r>
              <a:rPr lang="it-IT" dirty="0" err="1"/>
              <a:t>was</a:t>
            </a:r>
            <a:r>
              <a:rPr lang="it-IT" dirty="0"/>
              <a:t> </a:t>
            </a:r>
            <a:r>
              <a:rPr lang="it-IT" dirty="0" err="1"/>
              <a:t>not</a:t>
            </a:r>
            <a:r>
              <a:rPr lang="it-IT" dirty="0"/>
              <a:t> the </a:t>
            </a:r>
            <a:r>
              <a:rPr lang="it-IT" dirty="0" err="1"/>
              <a:t>subject</a:t>
            </a:r>
            <a:r>
              <a:rPr lang="it-IT" dirty="0"/>
              <a:t> of a </a:t>
            </a:r>
            <a:r>
              <a:rPr lang="it-IT" dirty="0" err="1"/>
              <a:t>bargain</a:t>
            </a:r>
            <a:r>
              <a:rPr lang="it-IT" dirty="0"/>
              <a:t>. </a:t>
            </a:r>
            <a:endParaRPr lang="it-IT" dirty="0" smtClean="0"/>
          </a:p>
          <a:p>
            <a:pPr algn="just"/>
            <a:r>
              <a:rPr lang="it-IT" b="1" dirty="0" smtClean="0"/>
              <a:t>EX</a:t>
            </a:r>
            <a:r>
              <a:rPr lang="it-IT" b="1" dirty="0"/>
              <a:t>. </a:t>
            </a:r>
            <a:r>
              <a:rPr lang="it-IT" dirty="0"/>
              <a:t>Mrs. </a:t>
            </a:r>
            <a:r>
              <a:rPr lang="it-IT" dirty="0" err="1"/>
              <a:t>Ace’s</a:t>
            </a:r>
            <a:r>
              <a:rPr lang="it-IT" dirty="0"/>
              <a:t> dog </a:t>
            </a:r>
            <a:r>
              <a:rPr lang="it-IT" dirty="0" err="1"/>
              <a:t>Fluffy</a:t>
            </a:r>
            <a:r>
              <a:rPr lang="it-IT" dirty="0"/>
              <a:t> </a:t>
            </a:r>
            <a:r>
              <a:rPr lang="it-IT" dirty="0" err="1"/>
              <a:t>escapes</a:t>
            </a:r>
            <a:r>
              <a:rPr lang="it-IT" dirty="0"/>
              <a:t> from </a:t>
            </a:r>
            <a:r>
              <a:rPr lang="it-IT" dirty="0" err="1"/>
              <a:t>her</a:t>
            </a:r>
            <a:r>
              <a:rPr lang="it-IT" dirty="0"/>
              <a:t> </a:t>
            </a:r>
            <a:r>
              <a:rPr lang="it-IT" dirty="0" err="1"/>
              <a:t>mistress’s</a:t>
            </a:r>
            <a:r>
              <a:rPr lang="it-IT" dirty="0"/>
              <a:t> </a:t>
            </a:r>
            <a:r>
              <a:rPr lang="it-IT" dirty="0" err="1" smtClean="0"/>
              <a:t>condo</a:t>
            </a:r>
            <a:r>
              <a:rPr lang="it-IT" dirty="0" smtClean="0"/>
              <a:t>. </a:t>
            </a:r>
            <a:r>
              <a:rPr lang="it-IT" dirty="0"/>
              <a:t>Robert </a:t>
            </a:r>
            <a:r>
              <a:rPr lang="it-IT" dirty="0" err="1"/>
              <a:t>finds</a:t>
            </a:r>
            <a:r>
              <a:rPr lang="it-IT" dirty="0"/>
              <a:t> </a:t>
            </a:r>
            <a:r>
              <a:rPr lang="it-IT" dirty="0" err="1" smtClean="0"/>
              <a:t>Fluffy</a:t>
            </a:r>
            <a:r>
              <a:rPr lang="it-IT" dirty="0" smtClean="0"/>
              <a:t>. The </a:t>
            </a:r>
            <a:r>
              <a:rPr lang="it-IT" dirty="0" err="1" smtClean="0"/>
              <a:t>mistress</a:t>
            </a:r>
            <a:r>
              <a:rPr lang="it-IT" dirty="0" smtClean="0"/>
              <a:t> </a:t>
            </a:r>
            <a:r>
              <a:rPr lang="it-IT" dirty="0" err="1"/>
              <a:t>says</a:t>
            </a:r>
            <a:r>
              <a:rPr lang="it-IT" dirty="0"/>
              <a:t>, “Oh, </a:t>
            </a:r>
            <a:r>
              <a:rPr lang="it-IT" dirty="0" err="1"/>
              <a:t>thank</a:t>
            </a:r>
            <a:r>
              <a:rPr lang="it-IT" dirty="0"/>
              <a:t> </a:t>
            </a:r>
            <a:r>
              <a:rPr lang="it-IT" dirty="0" err="1"/>
              <a:t>you</a:t>
            </a:r>
            <a:r>
              <a:rPr lang="it-IT" dirty="0"/>
              <a:t> for </a:t>
            </a:r>
            <a:r>
              <a:rPr lang="it-IT" dirty="0" err="1"/>
              <a:t>finding</a:t>
            </a:r>
            <a:r>
              <a:rPr lang="it-IT" dirty="0"/>
              <a:t> </a:t>
            </a:r>
            <a:r>
              <a:rPr lang="it-IT" dirty="0" err="1"/>
              <a:t>my</a:t>
            </a:r>
            <a:r>
              <a:rPr lang="it-IT" dirty="0"/>
              <a:t> </a:t>
            </a:r>
            <a:r>
              <a:rPr lang="it-IT" dirty="0" err="1"/>
              <a:t>dear</a:t>
            </a:r>
            <a:r>
              <a:rPr lang="it-IT" dirty="0"/>
              <a:t> dog. Come by </a:t>
            </a:r>
            <a:r>
              <a:rPr lang="it-IT" dirty="0" err="1"/>
              <a:t>my</a:t>
            </a:r>
            <a:r>
              <a:rPr lang="it-IT" dirty="0"/>
              <a:t> </a:t>
            </a:r>
            <a:r>
              <a:rPr lang="it-IT" dirty="0" err="1"/>
              <a:t>place</a:t>
            </a:r>
            <a:r>
              <a:rPr lang="it-IT" dirty="0"/>
              <a:t> </a:t>
            </a:r>
            <a:r>
              <a:rPr lang="it-IT" dirty="0" err="1"/>
              <a:t>tomorrow</a:t>
            </a:r>
            <a:r>
              <a:rPr lang="it-IT" dirty="0"/>
              <a:t> </a:t>
            </a:r>
            <a:r>
              <a:rPr lang="it-IT" dirty="0" err="1"/>
              <a:t>morning</a:t>
            </a:r>
            <a:r>
              <a:rPr lang="it-IT" dirty="0"/>
              <a:t> and </a:t>
            </a:r>
            <a:r>
              <a:rPr lang="it-IT" dirty="0" err="1"/>
              <a:t>I’ll</a:t>
            </a:r>
            <a:r>
              <a:rPr lang="it-IT" dirty="0"/>
              <a:t> </a:t>
            </a:r>
            <a:r>
              <a:rPr lang="it-IT" dirty="0" err="1"/>
              <a:t>give</a:t>
            </a:r>
            <a:r>
              <a:rPr lang="it-IT" dirty="0"/>
              <a:t> </a:t>
            </a:r>
            <a:r>
              <a:rPr lang="it-IT" dirty="0" err="1"/>
              <a:t>you</a:t>
            </a:r>
            <a:r>
              <a:rPr lang="it-IT" dirty="0"/>
              <a:t> </a:t>
            </a:r>
            <a:r>
              <a:rPr lang="it-IT" dirty="0" err="1"/>
              <a:t>fifty</a:t>
            </a:r>
            <a:r>
              <a:rPr lang="it-IT" dirty="0"/>
              <a:t> </a:t>
            </a:r>
            <a:r>
              <a:rPr lang="it-IT" dirty="0" err="1"/>
              <a:t>dollars</a:t>
            </a:r>
            <a:r>
              <a:rPr lang="it-IT" dirty="0"/>
              <a:t> </a:t>
            </a:r>
            <a:r>
              <a:rPr lang="it-IT" dirty="0" err="1"/>
              <a:t>as</a:t>
            </a:r>
            <a:r>
              <a:rPr lang="it-IT" dirty="0"/>
              <a:t> a </a:t>
            </a:r>
            <a:r>
              <a:rPr lang="it-IT" dirty="0" err="1"/>
              <a:t>reward</a:t>
            </a:r>
            <a:r>
              <a:rPr lang="it-IT" dirty="0"/>
              <a:t>.</a:t>
            </a:r>
            <a:r>
              <a:rPr lang="it-IT" dirty="0" smtClean="0"/>
              <a:t>”</a:t>
            </a:r>
          </a:p>
          <a:p>
            <a:pPr algn="just"/>
            <a:r>
              <a:rPr lang="it-IT" b="1" dirty="0" smtClean="0"/>
              <a:t>No </a:t>
            </a:r>
            <a:r>
              <a:rPr lang="it-IT" b="1" dirty="0" err="1" smtClean="0"/>
              <a:t>consideration</a:t>
            </a:r>
            <a:r>
              <a:rPr lang="it-IT" dirty="0"/>
              <a:t>: </a:t>
            </a:r>
            <a:r>
              <a:rPr lang="it-IT" dirty="0" smtClean="0"/>
              <a:t>Robert </a:t>
            </a:r>
            <a:r>
              <a:rPr lang="it-IT" dirty="0" err="1"/>
              <a:t>contribution</a:t>
            </a:r>
            <a:r>
              <a:rPr lang="it-IT" dirty="0"/>
              <a:t>—</a:t>
            </a:r>
            <a:r>
              <a:rPr lang="it-IT" dirty="0" err="1"/>
              <a:t>finding</a:t>
            </a:r>
            <a:r>
              <a:rPr lang="it-IT" dirty="0"/>
              <a:t> the dog—</a:t>
            </a:r>
            <a:r>
              <a:rPr lang="it-IT" dirty="0" err="1"/>
              <a:t>was</a:t>
            </a:r>
            <a:r>
              <a:rPr lang="it-IT" dirty="0"/>
              <a:t> </a:t>
            </a:r>
            <a:r>
              <a:rPr lang="it-IT" dirty="0" err="1"/>
              <a:t>paid</a:t>
            </a:r>
            <a:r>
              <a:rPr lang="it-IT" dirty="0"/>
              <a:t> out </a:t>
            </a:r>
            <a:r>
              <a:rPr lang="it-IT" b="1" dirty="0" err="1"/>
              <a:t>before</a:t>
            </a:r>
            <a:r>
              <a:rPr lang="it-IT" b="1" dirty="0"/>
              <a:t> </a:t>
            </a:r>
            <a:r>
              <a:rPr lang="it-IT" b="1" dirty="0" err="1"/>
              <a:t>her</a:t>
            </a:r>
            <a:r>
              <a:rPr lang="it-IT" b="1" dirty="0"/>
              <a:t> promise</a:t>
            </a:r>
            <a:r>
              <a:rPr lang="it-IT" dirty="0"/>
              <a:t>, and </a:t>
            </a:r>
            <a:r>
              <a:rPr lang="it-IT" dirty="0" err="1"/>
              <a:t>his</a:t>
            </a:r>
            <a:r>
              <a:rPr lang="it-IT" dirty="0"/>
              <a:t> </a:t>
            </a:r>
            <a:r>
              <a:rPr lang="it-IT" dirty="0" err="1"/>
              <a:t>past</a:t>
            </a:r>
            <a:r>
              <a:rPr lang="it-IT" dirty="0"/>
              <a:t> </a:t>
            </a:r>
            <a:r>
              <a:rPr lang="it-IT" dirty="0" err="1"/>
              <a:t>consideration</a:t>
            </a:r>
            <a:r>
              <a:rPr lang="it-IT" dirty="0"/>
              <a:t> </a:t>
            </a:r>
            <a:r>
              <a:rPr lang="it-IT" dirty="0" err="1"/>
              <a:t>is</a:t>
            </a:r>
            <a:r>
              <a:rPr lang="it-IT" dirty="0"/>
              <a:t> </a:t>
            </a:r>
            <a:r>
              <a:rPr lang="it-IT" dirty="0" err="1"/>
              <a:t>invalid</a:t>
            </a:r>
            <a:r>
              <a:rPr lang="it-IT" dirty="0"/>
              <a:t> to </a:t>
            </a:r>
            <a:r>
              <a:rPr lang="it-IT" dirty="0" err="1"/>
              <a:t>support</a:t>
            </a:r>
            <a:r>
              <a:rPr lang="it-IT" dirty="0"/>
              <a:t> a </a:t>
            </a:r>
            <a:r>
              <a:rPr lang="it-IT" dirty="0" err="1"/>
              <a:t>contract</a:t>
            </a:r>
            <a:r>
              <a:rPr lang="it-IT" dirty="0"/>
              <a:t>.</a:t>
            </a:r>
          </a:p>
          <a:p>
            <a:pPr algn="just"/>
            <a:endParaRPr lang="it-IT"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4743695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it-IT" dirty="0" err="1">
                <a:solidFill>
                  <a:srgbClr val="000000"/>
                </a:solidFill>
              </a:rPr>
              <a:t>Lack</a:t>
            </a:r>
            <a:r>
              <a:rPr lang="it-IT" dirty="0">
                <a:solidFill>
                  <a:srgbClr val="000000"/>
                </a:solidFill>
              </a:rPr>
              <a:t> of </a:t>
            </a:r>
            <a:r>
              <a:rPr lang="it-IT" dirty="0" err="1">
                <a:solidFill>
                  <a:srgbClr val="000000"/>
                </a:solidFill>
              </a:rPr>
              <a:t>Consideration</a:t>
            </a:r>
            <a:endParaRPr lang="it-IT" dirty="0">
              <a:solidFill>
                <a:srgbClr val="000000"/>
              </a:solidFill>
            </a:endParaRPr>
          </a:p>
        </p:txBody>
      </p:sp>
      <p:sp>
        <p:nvSpPr>
          <p:cNvPr id="3" name="Segnaposto contenuto 2"/>
          <p:cNvSpPr>
            <a:spLocks noGrp="1"/>
          </p:cNvSpPr>
          <p:nvPr>
            <p:ph idx="1"/>
          </p:nvPr>
        </p:nvSpPr>
        <p:spPr>
          <a:xfrm>
            <a:off x="356235" y="1765809"/>
            <a:ext cx="8363767" cy="4605782"/>
          </a:xfrm>
        </p:spPr>
        <p:txBody>
          <a:bodyPr>
            <a:normAutofit/>
          </a:bodyPr>
          <a:lstStyle/>
          <a:p>
            <a:r>
              <a:rPr lang="it-IT" b="1" dirty="0" err="1"/>
              <a:t>Example</a:t>
            </a:r>
            <a:r>
              <a:rPr lang="it-IT" b="1" dirty="0"/>
              <a:t> of </a:t>
            </a:r>
            <a:r>
              <a:rPr lang="it-IT" b="1" dirty="0" smtClean="0"/>
              <a:t>a </a:t>
            </a:r>
            <a:r>
              <a:rPr lang="it-IT" b="1" dirty="0" err="1"/>
              <a:t>P</a:t>
            </a:r>
            <a:r>
              <a:rPr lang="it-IT" b="1" dirty="0" err="1" smtClean="0"/>
              <a:t>reexisting</a:t>
            </a:r>
            <a:r>
              <a:rPr lang="it-IT" b="1" dirty="0" smtClean="0"/>
              <a:t> duty </a:t>
            </a:r>
          </a:p>
          <a:p>
            <a:r>
              <a:rPr lang="it-IT" dirty="0" err="1"/>
              <a:t>When</a:t>
            </a:r>
            <a:r>
              <a:rPr lang="it-IT" dirty="0"/>
              <a:t> the </a:t>
            </a:r>
            <a:r>
              <a:rPr lang="it-IT" dirty="0" err="1"/>
              <a:t>only</a:t>
            </a:r>
            <a:r>
              <a:rPr lang="it-IT" dirty="0"/>
              <a:t> </a:t>
            </a:r>
            <a:r>
              <a:rPr lang="it-IT" dirty="0" err="1"/>
              <a:t>consideration</a:t>
            </a:r>
            <a:r>
              <a:rPr lang="it-IT" dirty="0"/>
              <a:t> </a:t>
            </a:r>
            <a:r>
              <a:rPr lang="it-IT" dirty="0" err="1"/>
              <a:t>offered</a:t>
            </a:r>
            <a:r>
              <a:rPr lang="it-IT" dirty="0"/>
              <a:t> </a:t>
            </a:r>
            <a:r>
              <a:rPr lang="it-IT" dirty="0" err="1" smtClean="0"/>
              <a:t>is</a:t>
            </a:r>
            <a:r>
              <a:rPr lang="it-IT" dirty="0" smtClean="0"/>
              <a:t> </a:t>
            </a:r>
            <a:r>
              <a:rPr lang="it-IT" dirty="0"/>
              <a:t>an </a:t>
            </a:r>
            <a:r>
              <a:rPr lang="it-IT" dirty="0" err="1"/>
              <a:t>act</a:t>
            </a:r>
            <a:r>
              <a:rPr lang="it-IT" dirty="0"/>
              <a:t> or </a:t>
            </a:r>
            <a:r>
              <a:rPr lang="it-IT" dirty="0" smtClean="0"/>
              <a:t>promise to </a:t>
            </a:r>
            <a:r>
              <a:rPr lang="it-IT" dirty="0" err="1"/>
              <a:t>carry</a:t>
            </a:r>
            <a:r>
              <a:rPr lang="it-IT" dirty="0"/>
              <a:t> out a </a:t>
            </a:r>
            <a:r>
              <a:rPr lang="it-IT" b="1" i="1" dirty="0" err="1"/>
              <a:t>preexisting</a:t>
            </a:r>
            <a:r>
              <a:rPr lang="it-IT" b="1" i="1" dirty="0"/>
              <a:t> duty, </a:t>
            </a:r>
            <a:r>
              <a:rPr lang="it-IT" dirty="0" err="1"/>
              <a:t>there</a:t>
            </a:r>
            <a:r>
              <a:rPr lang="it-IT" dirty="0"/>
              <a:t> </a:t>
            </a:r>
            <a:r>
              <a:rPr lang="it-IT" dirty="0" err="1"/>
              <a:t>is</a:t>
            </a:r>
            <a:r>
              <a:rPr lang="it-IT" dirty="0"/>
              <a:t> no </a:t>
            </a:r>
            <a:r>
              <a:rPr lang="it-IT" dirty="0" err="1"/>
              <a:t>valid</a:t>
            </a:r>
            <a:r>
              <a:rPr lang="it-IT" dirty="0"/>
              <a:t> </a:t>
            </a:r>
            <a:r>
              <a:rPr lang="it-IT" dirty="0" err="1"/>
              <a:t>contract</a:t>
            </a:r>
            <a:r>
              <a:rPr lang="it-IT" dirty="0" smtClean="0"/>
              <a:t>.</a:t>
            </a:r>
          </a:p>
          <a:p>
            <a:pPr algn="just"/>
            <a:r>
              <a:rPr lang="it-IT" b="1" dirty="0" smtClean="0"/>
              <a:t>EX. </a:t>
            </a:r>
            <a:r>
              <a:rPr lang="it-IT" dirty="0" smtClean="0"/>
              <a:t>David </a:t>
            </a:r>
            <a:r>
              <a:rPr lang="it-IT" dirty="0" err="1"/>
              <a:t>is</a:t>
            </a:r>
            <a:r>
              <a:rPr lang="it-IT" dirty="0"/>
              <a:t> </a:t>
            </a:r>
            <a:r>
              <a:rPr lang="it-IT" dirty="0" err="1"/>
              <a:t>sixteen</a:t>
            </a:r>
            <a:r>
              <a:rPr lang="it-IT" dirty="0"/>
              <a:t> </a:t>
            </a:r>
            <a:r>
              <a:rPr lang="it-IT" dirty="0" err="1"/>
              <a:t>years</a:t>
            </a:r>
            <a:r>
              <a:rPr lang="it-IT" dirty="0"/>
              <a:t> </a:t>
            </a:r>
            <a:r>
              <a:rPr lang="it-IT" dirty="0" err="1"/>
              <a:t>old</a:t>
            </a:r>
            <a:r>
              <a:rPr lang="it-IT" dirty="0"/>
              <a:t>; </a:t>
            </a:r>
            <a:r>
              <a:rPr lang="it-IT" dirty="0" err="1"/>
              <a:t>his</a:t>
            </a:r>
            <a:r>
              <a:rPr lang="it-IT" dirty="0"/>
              <a:t> </a:t>
            </a:r>
            <a:r>
              <a:rPr lang="it-IT" dirty="0" err="1"/>
              <a:t>uncle</a:t>
            </a:r>
            <a:r>
              <a:rPr lang="it-IT" dirty="0"/>
              <a:t> </a:t>
            </a:r>
            <a:r>
              <a:rPr lang="it-IT" dirty="0" err="1"/>
              <a:t>promises</a:t>
            </a:r>
            <a:r>
              <a:rPr lang="it-IT" dirty="0"/>
              <a:t> </a:t>
            </a:r>
            <a:r>
              <a:rPr lang="it-IT" dirty="0" err="1"/>
              <a:t>him</a:t>
            </a:r>
            <a:r>
              <a:rPr lang="it-IT" dirty="0"/>
              <a:t> $50 </a:t>
            </a:r>
            <a:r>
              <a:rPr lang="it-IT" dirty="0" err="1"/>
              <a:t>if</a:t>
            </a:r>
            <a:r>
              <a:rPr lang="it-IT" dirty="0"/>
              <a:t> he </a:t>
            </a:r>
            <a:r>
              <a:rPr lang="it-IT" dirty="0" err="1"/>
              <a:t>will</a:t>
            </a:r>
            <a:r>
              <a:rPr lang="it-IT" dirty="0"/>
              <a:t> refrain from smoking. The promise </a:t>
            </a:r>
            <a:r>
              <a:rPr lang="it-IT" dirty="0" err="1"/>
              <a:t>is</a:t>
            </a:r>
            <a:r>
              <a:rPr lang="it-IT" dirty="0"/>
              <a:t> </a:t>
            </a:r>
            <a:r>
              <a:rPr lang="it-IT" dirty="0" err="1"/>
              <a:t>not</a:t>
            </a:r>
            <a:r>
              <a:rPr lang="it-IT" dirty="0"/>
              <a:t> </a:t>
            </a:r>
            <a:r>
              <a:rPr lang="it-IT" dirty="0" err="1"/>
              <a:t>enforceable</a:t>
            </a:r>
            <a:r>
              <a:rPr lang="it-IT" dirty="0"/>
              <a:t>: </a:t>
            </a:r>
            <a:r>
              <a:rPr lang="it-IT" dirty="0" err="1"/>
              <a:t>legally</a:t>
            </a:r>
            <a:r>
              <a:rPr lang="it-IT" dirty="0"/>
              <a:t>, David </a:t>
            </a:r>
            <a:r>
              <a:rPr lang="it-IT" dirty="0" err="1"/>
              <a:t>already</a:t>
            </a:r>
            <a:r>
              <a:rPr lang="it-IT" dirty="0"/>
              <a:t> must refrain from smoking, so he </a:t>
            </a:r>
            <a:r>
              <a:rPr lang="it-IT" dirty="0" err="1"/>
              <a:t>has</a:t>
            </a:r>
            <a:r>
              <a:rPr lang="it-IT" dirty="0"/>
              <a:t> </a:t>
            </a:r>
            <a:r>
              <a:rPr lang="it-IT" dirty="0" err="1"/>
              <a:t>promised</a:t>
            </a:r>
            <a:r>
              <a:rPr lang="it-IT" dirty="0"/>
              <a:t> to </a:t>
            </a:r>
            <a:r>
              <a:rPr lang="it-IT" dirty="0" err="1"/>
              <a:t>give</a:t>
            </a:r>
            <a:r>
              <a:rPr lang="it-IT" dirty="0"/>
              <a:t> up </a:t>
            </a:r>
            <a:r>
              <a:rPr lang="it-IT" dirty="0" err="1"/>
              <a:t>nothing</a:t>
            </a:r>
            <a:r>
              <a:rPr lang="it-IT" dirty="0"/>
              <a:t> to </a:t>
            </a:r>
            <a:r>
              <a:rPr lang="it-IT" dirty="0" err="1"/>
              <a:t>which</a:t>
            </a:r>
            <a:r>
              <a:rPr lang="it-IT" dirty="0"/>
              <a:t> he </a:t>
            </a:r>
            <a:r>
              <a:rPr lang="it-IT" dirty="0" err="1"/>
              <a:t>had</a:t>
            </a:r>
            <a:r>
              <a:rPr lang="it-IT" dirty="0"/>
              <a:t> a </a:t>
            </a:r>
            <a:r>
              <a:rPr lang="it-IT" dirty="0" err="1"/>
              <a:t>legal</a:t>
            </a:r>
            <a:r>
              <a:rPr lang="it-IT" dirty="0"/>
              <a:t> right. </a:t>
            </a:r>
            <a:endParaRPr lang="it-IT" b="1"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9481903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0113" y="244157"/>
            <a:ext cx="7345362" cy="1279843"/>
          </a:xfrm>
        </p:spPr>
        <p:txBody>
          <a:bodyPr>
            <a:normAutofit fontScale="90000"/>
          </a:bodyPr>
          <a:lstStyle/>
          <a:p>
            <a:r>
              <a:rPr lang="it-IT" sz="4000" dirty="0" smtClean="0"/>
              <a:t>The </a:t>
            </a:r>
            <a:r>
              <a:rPr lang="it-IT" sz="4000" dirty="0" err="1" smtClean="0"/>
              <a:t>legal</a:t>
            </a:r>
            <a:r>
              <a:rPr lang="it-IT" sz="4000" dirty="0" smtClean="0"/>
              <a:t> </a:t>
            </a:r>
            <a:r>
              <a:rPr lang="it-IT" sz="4000" dirty="0" err="1" smtClean="0"/>
              <a:t>systems</a:t>
            </a:r>
            <a:r>
              <a:rPr lang="it-IT" sz="4000" dirty="0" smtClean="0"/>
              <a:t>: </a:t>
            </a:r>
            <a:r>
              <a:rPr lang="it-IT" sz="4000" dirty="0" err="1" smtClean="0"/>
              <a:t>international</a:t>
            </a:r>
            <a:r>
              <a:rPr lang="it-IT" sz="4000" dirty="0" smtClean="0"/>
              <a:t> </a:t>
            </a:r>
            <a:r>
              <a:rPr lang="it-IT" sz="4000" dirty="0" err="1" smtClean="0"/>
              <a:t>framework</a:t>
            </a:r>
            <a:endParaRPr lang="it-IT" dirty="0"/>
          </a:p>
        </p:txBody>
      </p:sp>
      <p:pic>
        <p:nvPicPr>
          <p:cNvPr id="4" name="Segnaposto contenuto 3" descr="mondesm.jpg"/>
          <p:cNvPicPr>
            <a:picLocks noGrp="1" noChangeAspect="1"/>
          </p:cNvPicPr>
          <p:nvPr>
            <p:ph idx="1"/>
          </p:nvPr>
        </p:nvPicPr>
        <p:blipFill>
          <a:blip r:embed="rId2">
            <a:extLst>
              <a:ext uri="{28A0092B-C50C-407E-A947-70E740481C1C}">
                <a14:useLocalDpi xmlns:a14="http://schemas.microsoft.com/office/drawing/2010/main" val="0"/>
              </a:ext>
            </a:extLst>
          </a:blip>
          <a:srcRect t="8251" b="8251"/>
          <a:stretch>
            <a:fillRect/>
          </a:stretch>
        </p:blipFill>
        <p:spPr>
          <a:xfrm>
            <a:off x="900113" y="2133600"/>
            <a:ext cx="7345362" cy="4114800"/>
          </a:xfrm>
        </p:spPr>
        <p:style>
          <a:lnRef idx="2">
            <a:schemeClr val="dk1"/>
          </a:lnRef>
          <a:fillRef idx="1">
            <a:schemeClr val="lt1"/>
          </a:fillRef>
          <a:effectRef idx="0">
            <a:schemeClr val="dk1"/>
          </a:effectRef>
          <a:fontRef idx="minor">
            <a:schemeClr val="dk1"/>
          </a:fontRef>
        </p:style>
      </p:pic>
    </p:spTree>
    <p:extLst>
      <p:ext uri="{BB962C8B-B14F-4D97-AF65-F5344CB8AC3E}">
        <p14:creationId xmlns:p14="http://schemas.microsoft.com/office/powerpoint/2010/main" val="2624219851"/>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it-IT" dirty="0" err="1">
                <a:solidFill>
                  <a:srgbClr val="000000"/>
                </a:solidFill>
              </a:rPr>
              <a:t>Lack</a:t>
            </a:r>
            <a:r>
              <a:rPr lang="it-IT" dirty="0">
                <a:solidFill>
                  <a:srgbClr val="000000"/>
                </a:solidFill>
              </a:rPr>
              <a:t> of </a:t>
            </a:r>
            <a:r>
              <a:rPr lang="it-IT" dirty="0" err="1">
                <a:solidFill>
                  <a:srgbClr val="000000"/>
                </a:solidFill>
              </a:rPr>
              <a:t>Consideration</a:t>
            </a:r>
            <a:endParaRPr lang="it-IT" dirty="0">
              <a:solidFill>
                <a:srgbClr val="000000"/>
              </a:solidFill>
            </a:endParaRPr>
          </a:p>
        </p:txBody>
      </p:sp>
      <p:sp>
        <p:nvSpPr>
          <p:cNvPr id="3" name="Segnaposto contenuto 2"/>
          <p:cNvSpPr>
            <a:spLocks noGrp="1"/>
          </p:cNvSpPr>
          <p:nvPr>
            <p:ph idx="1"/>
          </p:nvPr>
        </p:nvSpPr>
        <p:spPr>
          <a:xfrm>
            <a:off x="356235" y="1765809"/>
            <a:ext cx="8363767" cy="4605782"/>
          </a:xfrm>
        </p:spPr>
        <p:txBody>
          <a:bodyPr>
            <a:normAutofit/>
          </a:bodyPr>
          <a:lstStyle/>
          <a:p>
            <a:r>
              <a:rPr lang="it-IT" b="1" dirty="0" err="1"/>
              <a:t>Example</a:t>
            </a:r>
            <a:r>
              <a:rPr lang="it-IT" b="1" dirty="0"/>
              <a:t> of an </a:t>
            </a:r>
            <a:r>
              <a:rPr lang="it-IT" b="1" dirty="0" err="1"/>
              <a:t>Illusory</a:t>
            </a:r>
            <a:r>
              <a:rPr lang="it-IT" b="1" dirty="0"/>
              <a:t> Promise</a:t>
            </a:r>
          </a:p>
          <a:p>
            <a:pPr algn="just"/>
            <a:r>
              <a:rPr lang="it-IT" dirty="0"/>
              <a:t>A </a:t>
            </a:r>
            <a:r>
              <a:rPr lang="it-IT" dirty="0" err="1"/>
              <a:t>contract</a:t>
            </a:r>
            <a:r>
              <a:rPr lang="it-IT" dirty="0"/>
              <a:t> </a:t>
            </a:r>
            <a:r>
              <a:rPr lang="it-IT" dirty="0" err="1"/>
              <a:t>containing</a:t>
            </a:r>
            <a:r>
              <a:rPr lang="it-IT" dirty="0"/>
              <a:t> a statement </a:t>
            </a:r>
            <a:r>
              <a:rPr lang="it-IT" dirty="0" err="1"/>
              <a:t>that</a:t>
            </a:r>
            <a:r>
              <a:rPr lang="it-IT" dirty="0"/>
              <a:t> </a:t>
            </a:r>
            <a:r>
              <a:rPr lang="it-IT" dirty="0" err="1"/>
              <a:t>gives</a:t>
            </a:r>
            <a:r>
              <a:rPr lang="it-IT" dirty="0"/>
              <a:t> the </a:t>
            </a:r>
            <a:r>
              <a:rPr lang="it-IT" dirty="0" err="1"/>
              <a:t>person</a:t>
            </a:r>
            <a:r>
              <a:rPr lang="it-IT" dirty="0"/>
              <a:t> </a:t>
            </a:r>
            <a:r>
              <a:rPr lang="it-IT" dirty="0" err="1"/>
              <a:t>making</a:t>
            </a:r>
            <a:r>
              <a:rPr lang="it-IT" dirty="0"/>
              <a:t> a promise no </a:t>
            </a:r>
            <a:r>
              <a:rPr lang="it-IT" dirty="0" err="1"/>
              <a:t>actual</a:t>
            </a:r>
            <a:r>
              <a:rPr lang="it-IT" dirty="0"/>
              <a:t> </a:t>
            </a:r>
            <a:r>
              <a:rPr lang="it-IT" dirty="0" err="1"/>
              <a:t>obligation</a:t>
            </a:r>
            <a:r>
              <a:rPr lang="it-IT" dirty="0"/>
              <a:t> to </a:t>
            </a:r>
            <a:r>
              <a:rPr lang="it-IT" dirty="0" err="1"/>
              <a:t>fulfill</a:t>
            </a:r>
            <a:r>
              <a:rPr lang="it-IT" dirty="0"/>
              <a:t> the promise </a:t>
            </a:r>
            <a:r>
              <a:rPr lang="it-IT" dirty="0" err="1"/>
              <a:t>is</a:t>
            </a:r>
            <a:r>
              <a:rPr lang="it-IT" dirty="0"/>
              <a:t> </a:t>
            </a:r>
            <a:r>
              <a:rPr lang="it-IT" dirty="0" err="1"/>
              <a:t>considered</a:t>
            </a:r>
            <a:r>
              <a:rPr lang="it-IT" dirty="0"/>
              <a:t> an “</a:t>
            </a:r>
            <a:r>
              <a:rPr lang="it-IT" dirty="0" err="1"/>
              <a:t>illusory</a:t>
            </a:r>
            <a:r>
              <a:rPr lang="it-IT" dirty="0"/>
              <a:t> promise,” or “</a:t>
            </a:r>
            <a:r>
              <a:rPr lang="it-IT" dirty="0" err="1"/>
              <a:t>illusory</a:t>
            </a:r>
            <a:r>
              <a:rPr lang="it-IT" dirty="0"/>
              <a:t> </a:t>
            </a:r>
            <a:r>
              <a:rPr lang="it-IT" dirty="0" err="1"/>
              <a:t>contract</a:t>
            </a:r>
            <a:r>
              <a:rPr lang="it-IT" dirty="0"/>
              <a:t>.</a:t>
            </a:r>
            <a:r>
              <a:rPr lang="it-IT" dirty="0" smtClean="0"/>
              <a:t>”</a:t>
            </a:r>
          </a:p>
          <a:p>
            <a:pPr algn="just"/>
            <a:r>
              <a:rPr lang="it-IT" dirty="0" smtClean="0"/>
              <a:t>The </a:t>
            </a:r>
            <a:r>
              <a:rPr lang="it-IT" dirty="0" err="1"/>
              <a:t>language</a:t>
            </a:r>
            <a:r>
              <a:rPr lang="it-IT" dirty="0"/>
              <a:t> in </a:t>
            </a:r>
            <a:r>
              <a:rPr lang="it-IT" dirty="0" err="1"/>
              <a:t>this</a:t>
            </a:r>
            <a:r>
              <a:rPr lang="it-IT" dirty="0"/>
              <a:t> </a:t>
            </a:r>
            <a:r>
              <a:rPr lang="it-IT" dirty="0" err="1"/>
              <a:t>type</a:t>
            </a:r>
            <a:r>
              <a:rPr lang="it-IT" dirty="0"/>
              <a:t> of </a:t>
            </a:r>
            <a:r>
              <a:rPr lang="it-IT" dirty="0" err="1"/>
              <a:t>agreement</a:t>
            </a:r>
            <a:r>
              <a:rPr lang="it-IT" dirty="0"/>
              <a:t> </a:t>
            </a:r>
            <a:r>
              <a:rPr lang="it-IT" dirty="0" err="1"/>
              <a:t>is</a:t>
            </a:r>
            <a:r>
              <a:rPr lang="it-IT" dirty="0"/>
              <a:t> indefinite and </a:t>
            </a:r>
            <a:r>
              <a:rPr lang="it-IT" dirty="0" err="1"/>
              <a:t>unclear</a:t>
            </a:r>
            <a:r>
              <a:rPr lang="it-IT" dirty="0"/>
              <a:t>, </a:t>
            </a:r>
            <a:r>
              <a:rPr lang="it-IT" dirty="0" err="1"/>
              <a:t>making</a:t>
            </a:r>
            <a:r>
              <a:rPr lang="it-IT" dirty="0"/>
              <a:t> </a:t>
            </a:r>
            <a:r>
              <a:rPr lang="it-IT" dirty="0" err="1"/>
              <a:t>it</a:t>
            </a:r>
            <a:r>
              <a:rPr lang="it-IT" dirty="0"/>
              <a:t> </a:t>
            </a:r>
            <a:r>
              <a:rPr lang="it-IT" dirty="0" err="1"/>
              <a:t>uncertain</a:t>
            </a:r>
            <a:r>
              <a:rPr lang="it-IT" dirty="0"/>
              <a:t> </a:t>
            </a:r>
            <a:r>
              <a:rPr lang="it-IT" dirty="0" err="1"/>
              <a:t>whether</a:t>
            </a:r>
            <a:r>
              <a:rPr lang="it-IT" dirty="0"/>
              <a:t> the </a:t>
            </a:r>
            <a:r>
              <a:rPr lang="it-IT" dirty="0" err="1"/>
              <a:t>promising</a:t>
            </a:r>
            <a:r>
              <a:rPr lang="it-IT" dirty="0"/>
              <a:t> party must </a:t>
            </a:r>
            <a:r>
              <a:rPr lang="it-IT" dirty="0" err="1"/>
              <a:t>perform</a:t>
            </a:r>
            <a:r>
              <a:rPr lang="it-IT" dirty="0"/>
              <a:t> </a:t>
            </a:r>
            <a:r>
              <a:rPr lang="it-IT" dirty="0" err="1"/>
              <a:t>even</a:t>
            </a:r>
            <a:r>
              <a:rPr lang="it-IT" dirty="0"/>
              <a:t> </a:t>
            </a:r>
            <a:r>
              <a:rPr lang="it-IT" dirty="0" err="1"/>
              <a:t>if</a:t>
            </a:r>
            <a:r>
              <a:rPr lang="it-IT" dirty="0"/>
              <a:t> </a:t>
            </a:r>
            <a:r>
              <a:rPr lang="it-IT" dirty="0" err="1"/>
              <a:t>paid</a:t>
            </a:r>
            <a:r>
              <a:rPr lang="it-IT" dirty="0"/>
              <a:t> or </a:t>
            </a:r>
            <a:r>
              <a:rPr lang="it-IT" dirty="0" err="1"/>
              <a:t>compensated</a:t>
            </a:r>
            <a:r>
              <a:rPr lang="it-IT" dirty="0"/>
              <a:t> by the </a:t>
            </a:r>
            <a:r>
              <a:rPr lang="it-IT" dirty="0" err="1"/>
              <a:t>other</a:t>
            </a:r>
            <a:r>
              <a:rPr lang="it-IT" dirty="0"/>
              <a:t> party.</a:t>
            </a:r>
          </a:p>
          <a:p>
            <a:pPr algn="just"/>
            <a:endParaRPr lang="it-IT" b="1"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9391055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it-IT" dirty="0" err="1">
                <a:solidFill>
                  <a:srgbClr val="000000"/>
                </a:solidFill>
              </a:rPr>
              <a:t>Lack</a:t>
            </a:r>
            <a:r>
              <a:rPr lang="it-IT" dirty="0">
                <a:solidFill>
                  <a:srgbClr val="000000"/>
                </a:solidFill>
              </a:rPr>
              <a:t> of </a:t>
            </a:r>
            <a:r>
              <a:rPr lang="it-IT" dirty="0" err="1">
                <a:solidFill>
                  <a:srgbClr val="000000"/>
                </a:solidFill>
              </a:rPr>
              <a:t>Consideration</a:t>
            </a:r>
            <a:endParaRPr lang="it-IT" dirty="0">
              <a:solidFill>
                <a:srgbClr val="000000"/>
              </a:solidFill>
            </a:endParaRPr>
          </a:p>
        </p:txBody>
      </p:sp>
      <p:sp>
        <p:nvSpPr>
          <p:cNvPr id="3" name="Segnaposto contenuto 2"/>
          <p:cNvSpPr>
            <a:spLocks noGrp="1"/>
          </p:cNvSpPr>
          <p:nvPr>
            <p:ph idx="1"/>
          </p:nvPr>
        </p:nvSpPr>
        <p:spPr>
          <a:xfrm>
            <a:off x="356235" y="1765809"/>
            <a:ext cx="8363767" cy="4605782"/>
          </a:xfrm>
        </p:spPr>
        <p:txBody>
          <a:bodyPr>
            <a:normAutofit/>
          </a:bodyPr>
          <a:lstStyle/>
          <a:p>
            <a:r>
              <a:rPr lang="it-IT" b="1" dirty="0" err="1"/>
              <a:t>Example</a:t>
            </a:r>
            <a:r>
              <a:rPr lang="it-IT" b="1" dirty="0"/>
              <a:t> of an </a:t>
            </a:r>
            <a:r>
              <a:rPr lang="it-IT" b="1" dirty="0" err="1"/>
              <a:t>Illusory</a:t>
            </a:r>
            <a:r>
              <a:rPr lang="it-IT" b="1" dirty="0"/>
              <a:t> Promise</a:t>
            </a:r>
          </a:p>
          <a:p>
            <a:pPr algn="just"/>
            <a:r>
              <a:rPr lang="it-IT" dirty="0" err="1"/>
              <a:t>ChocoTime</a:t>
            </a:r>
            <a:r>
              <a:rPr lang="it-IT" dirty="0"/>
              <a:t> </a:t>
            </a:r>
            <a:r>
              <a:rPr lang="it-IT" dirty="0" err="1"/>
              <a:t>candy</a:t>
            </a:r>
            <a:r>
              <a:rPr lang="it-IT" dirty="0"/>
              <a:t> company </a:t>
            </a:r>
            <a:r>
              <a:rPr lang="it-IT" dirty="0" err="1"/>
              <a:t>enters</a:t>
            </a:r>
            <a:r>
              <a:rPr lang="it-IT" dirty="0"/>
              <a:t> </a:t>
            </a:r>
            <a:r>
              <a:rPr lang="it-IT" dirty="0" err="1"/>
              <a:t>into</a:t>
            </a:r>
            <a:r>
              <a:rPr lang="it-IT" dirty="0"/>
              <a:t> a </a:t>
            </a:r>
            <a:r>
              <a:rPr lang="it-IT" dirty="0" err="1"/>
              <a:t>contract</a:t>
            </a:r>
            <a:r>
              <a:rPr lang="it-IT" dirty="0"/>
              <a:t> with </a:t>
            </a:r>
            <a:r>
              <a:rPr lang="it-IT" dirty="0" err="1"/>
              <a:t>Cocoa</a:t>
            </a:r>
            <a:r>
              <a:rPr lang="it-IT" dirty="0"/>
              <a:t> </a:t>
            </a:r>
            <a:r>
              <a:rPr lang="it-IT" dirty="0" err="1"/>
              <a:t>Merchants</a:t>
            </a:r>
            <a:r>
              <a:rPr lang="it-IT" dirty="0"/>
              <a:t> in </a:t>
            </a:r>
            <a:r>
              <a:rPr lang="it-IT" dirty="0" err="1"/>
              <a:t>which</a:t>
            </a:r>
            <a:r>
              <a:rPr lang="it-IT" dirty="0"/>
              <a:t> </a:t>
            </a:r>
            <a:r>
              <a:rPr lang="it-IT" dirty="0" err="1"/>
              <a:t>ChocoTime</a:t>
            </a:r>
            <a:r>
              <a:rPr lang="it-IT" dirty="0"/>
              <a:t> </a:t>
            </a:r>
            <a:r>
              <a:rPr lang="it-IT" dirty="0" err="1"/>
              <a:t>will</a:t>
            </a:r>
            <a:r>
              <a:rPr lang="it-IT" dirty="0"/>
              <a:t> </a:t>
            </a:r>
            <a:r>
              <a:rPr lang="it-IT" dirty="0" err="1"/>
              <a:t>purchase</a:t>
            </a:r>
            <a:r>
              <a:rPr lang="it-IT" dirty="0"/>
              <a:t> </a:t>
            </a:r>
            <a:r>
              <a:rPr lang="it-IT" i="1" dirty="0" err="1"/>
              <a:t>all</a:t>
            </a:r>
            <a:r>
              <a:rPr lang="it-IT" i="1" dirty="0"/>
              <a:t> of the </a:t>
            </a:r>
            <a:r>
              <a:rPr lang="it-IT" i="1" dirty="0" err="1"/>
              <a:t>cocoa</a:t>
            </a:r>
            <a:r>
              <a:rPr lang="it-IT" i="1" dirty="0"/>
              <a:t> </a:t>
            </a:r>
            <a:r>
              <a:rPr lang="it-IT" i="1" dirty="0" err="1"/>
              <a:t>it</a:t>
            </a:r>
            <a:r>
              <a:rPr lang="it-IT" i="1" dirty="0"/>
              <a:t> </a:t>
            </a:r>
            <a:r>
              <a:rPr lang="it-IT" i="1" dirty="0" err="1"/>
              <a:t>needs</a:t>
            </a:r>
            <a:r>
              <a:rPr lang="it-IT" i="1" dirty="0"/>
              <a:t> for </a:t>
            </a:r>
            <a:r>
              <a:rPr lang="it-IT" i="1" dirty="0" err="1"/>
              <a:t>its</a:t>
            </a:r>
            <a:r>
              <a:rPr lang="it-IT" i="1" dirty="0"/>
              <a:t> </a:t>
            </a:r>
            <a:r>
              <a:rPr lang="it-IT" i="1" dirty="0" err="1"/>
              <a:t>candy</a:t>
            </a:r>
            <a:r>
              <a:rPr lang="it-IT" i="1" dirty="0"/>
              <a:t> from </a:t>
            </a:r>
            <a:r>
              <a:rPr lang="it-IT" i="1" dirty="0" err="1"/>
              <a:t>Cocoa</a:t>
            </a:r>
            <a:r>
              <a:rPr lang="it-IT" i="1" dirty="0"/>
              <a:t> </a:t>
            </a:r>
            <a:r>
              <a:rPr lang="it-IT" i="1" dirty="0" err="1"/>
              <a:t>Merchants</a:t>
            </a:r>
            <a:r>
              <a:rPr lang="it-IT" i="1" dirty="0"/>
              <a:t>, and </a:t>
            </a:r>
            <a:r>
              <a:rPr lang="it-IT" i="1" dirty="0" err="1"/>
              <a:t>Cocoa</a:t>
            </a:r>
            <a:r>
              <a:rPr lang="it-IT" i="1" dirty="0"/>
              <a:t> </a:t>
            </a:r>
            <a:r>
              <a:rPr lang="it-IT" i="1" dirty="0" err="1"/>
              <a:t>Merchants</a:t>
            </a:r>
            <a:r>
              <a:rPr lang="it-IT" i="1" dirty="0"/>
              <a:t> </a:t>
            </a:r>
            <a:r>
              <a:rPr lang="it-IT" i="1" dirty="0" err="1"/>
              <a:t>will</a:t>
            </a:r>
            <a:r>
              <a:rPr lang="it-IT" i="1" dirty="0"/>
              <a:t> sell </a:t>
            </a:r>
            <a:r>
              <a:rPr lang="it-IT" i="1" dirty="0" err="1"/>
              <a:t>as</a:t>
            </a:r>
            <a:r>
              <a:rPr lang="it-IT" i="1" dirty="0"/>
              <a:t> </a:t>
            </a:r>
            <a:r>
              <a:rPr lang="it-IT" i="1" dirty="0" err="1"/>
              <a:t>much</a:t>
            </a:r>
            <a:r>
              <a:rPr lang="it-IT" i="1" dirty="0"/>
              <a:t> </a:t>
            </a:r>
            <a:r>
              <a:rPr lang="it-IT" i="1" dirty="0" err="1"/>
              <a:t>cocoa</a:t>
            </a:r>
            <a:r>
              <a:rPr lang="it-IT" i="1" dirty="0"/>
              <a:t> </a:t>
            </a:r>
            <a:r>
              <a:rPr lang="it-IT" i="1" dirty="0" err="1"/>
              <a:t>as</a:t>
            </a:r>
            <a:r>
              <a:rPr lang="it-IT" i="1" dirty="0"/>
              <a:t> </a:t>
            </a:r>
            <a:r>
              <a:rPr lang="it-IT" i="1" dirty="0" err="1"/>
              <a:t>it</a:t>
            </a:r>
            <a:r>
              <a:rPr lang="it-IT" i="1" dirty="0"/>
              <a:t> </a:t>
            </a:r>
            <a:r>
              <a:rPr lang="it-IT" i="1" dirty="0" err="1"/>
              <a:t>wants</a:t>
            </a:r>
            <a:r>
              <a:rPr lang="it-IT" i="1" dirty="0"/>
              <a:t> to </a:t>
            </a:r>
            <a:r>
              <a:rPr lang="it-IT" i="1" dirty="0" err="1"/>
              <a:t>ChocoTime</a:t>
            </a:r>
            <a:r>
              <a:rPr lang="it-IT" dirty="0"/>
              <a:t>. </a:t>
            </a:r>
          </a:p>
          <a:p>
            <a:pPr algn="just"/>
            <a:r>
              <a:rPr lang="it-IT" dirty="0" err="1" smtClean="0"/>
              <a:t>Because</a:t>
            </a:r>
            <a:r>
              <a:rPr lang="it-IT" dirty="0" smtClean="0"/>
              <a:t> </a:t>
            </a:r>
            <a:r>
              <a:rPr lang="it-IT" dirty="0" err="1"/>
              <a:t>this</a:t>
            </a:r>
            <a:r>
              <a:rPr lang="it-IT" dirty="0"/>
              <a:t> </a:t>
            </a:r>
            <a:r>
              <a:rPr lang="it-IT" dirty="0" err="1"/>
              <a:t>contract</a:t>
            </a:r>
            <a:r>
              <a:rPr lang="it-IT" dirty="0"/>
              <a:t> </a:t>
            </a:r>
            <a:r>
              <a:rPr lang="it-IT" dirty="0" err="1"/>
              <a:t>binds</a:t>
            </a:r>
            <a:r>
              <a:rPr lang="it-IT" dirty="0"/>
              <a:t> </a:t>
            </a:r>
            <a:r>
              <a:rPr lang="it-IT" dirty="0" err="1"/>
              <a:t>ChocoTime</a:t>
            </a:r>
            <a:r>
              <a:rPr lang="it-IT" dirty="0"/>
              <a:t> to </a:t>
            </a:r>
            <a:r>
              <a:rPr lang="it-IT" dirty="0" err="1"/>
              <a:t>purchasing</a:t>
            </a:r>
            <a:r>
              <a:rPr lang="it-IT" dirty="0"/>
              <a:t> </a:t>
            </a:r>
            <a:r>
              <a:rPr lang="it-IT" dirty="0" err="1"/>
              <a:t>all</a:t>
            </a:r>
            <a:r>
              <a:rPr lang="it-IT" dirty="0"/>
              <a:t> of the </a:t>
            </a:r>
            <a:r>
              <a:rPr lang="it-IT" dirty="0" err="1"/>
              <a:t>cocoa</a:t>
            </a:r>
            <a:r>
              <a:rPr lang="it-IT" dirty="0"/>
              <a:t> </a:t>
            </a:r>
            <a:r>
              <a:rPr lang="it-IT" dirty="0" err="1"/>
              <a:t>it</a:t>
            </a:r>
            <a:r>
              <a:rPr lang="it-IT" dirty="0"/>
              <a:t> </a:t>
            </a:r>
            <a:r>
              <a:rPr lang="it-IT" dirty="0" err="1"/>
              <a:t>needs</a:t>
            </a:r>
            <a:r>
              <a:rPr lang="it-IT" dirty="0"/>
              <a:t> </a:t>
            </a:r>
            <a:r>
              <a:rPr lang="it-IT" dirty="0" err="1"/>
              <a:t>only</a:t>
            </a:r>
            <a:r>
              <a:rPr lang="it-IT" dirty="0"/>
              <a:t> from </a:t>
            </a:r>
            <a:r>
              <a:rPr lang="it-IT" dirty="0" err="1"/>
              <a:t>Cocoa</a:t>
            </a:r>
            <a:r>
              <a:rPr lang="it-IT" dirty="0"/>
              <a:t> </a:t>
            </a:r>
            <a:r>
              <a:rPr lang="it-IT" dirty="0" err="1"/>
              <a:t>Merchants</a:t>
            </a:r>
            <a:r>
              <a:rPr lang="it-IT" dirty="0"/>
              <a:t>, </a:t>
            </a:r>
            <a:r>
              <a:rPr lang="it-IT" dirty="0" err="1"/>
              <a:t>ChocoTime</a:t>
            </a:r>
            <a:r>
              <a:rPr lang="it-IT" dirty="0"/>
              <a:t> </a:t>
            </a:r>
            <a:r>
              <a:rPr lang="it-IT" dirty="0" err="1"/>
              <a:t>is</a:t>
            </a:r>
            <a:r>
              <a:rPr lang="it-IT" dirty="0"/>
              <a:t> </a:t>
            </a:r>
            <a:r>
              <a:rPr lang="it-IT" dirty="0" err="1"/>
              <a:t>not</a:t>
            </a:r>
            <a:r>
              <a:rPr lang="it-IT" dirty="0"/>
              <a:t> </a:t>
            </a:r>
            <a:r>
              <a:rPr lang="it-IT" dirty="0" err="1"/>
              <a:t>bound</a:t>
            </a:r>
            <a:r>
              <a:rPr lang="it-IT" dirty="0"/>
              <a:t> to do </a:t>
            </a:r>
            <a:r>
              <a:rPr lang="it-IT" dirty="0" err="1"/>
              <a:t>anything</a:t>
            </a:r>
            <a:r>
              <a:rPr lang="it-IT" dirty="0"/>
              <a:t>. In </a:t>
            </a:r>
            <a:r>
              <a:rPr lang="it-IT" dirty="0" err="1"/>
              <a:t>fact</a:t>
            </a:r>
            <a:r>
              <a:rPr lang="it-IT" dirty="0"/>
              <a:t>, </a:t>
            </a:r>
            <a:r>
              <a:rPr lang="it-IT" dirty="0" err="1"/>
              <a:t>Cocoa</a:t>
            </a:r>
            <a:r>
              <a:rPr lang="it-IT" dirty="0"/>
              <a:t> </a:t>
            </a:r>
            <a:r>
              <a:rPr lang="it-IT" dirty="0" err="1"/>
              <a:t>Merchants</a:t>
            </a:r>
            <a:r>
              <a:rPr lang="it-IT" dirty="0"/>
              <a:t> </a:t>
            </a:r>
            <a:r>
              <a:rPr lang="it-IT" dirty="0" err="1"/>
              <a:t>could</a:t>
            </a:r>
            <a:r>
              <a:rPr lang="it-IT" dirty="0"/>
              <a:t> </a:t>
            </a:r>
            <a:r>
              <a:rPr lang="it-IT" dirty="0" err="1"/>
              <a:t>choose</a:t>
            </a:r>
            <a:r>
              <a:rPr lang="it-IT" dirty="0"/>
              <a:t> </a:t>
            </a:r>
            <a:r>
              <a:rPr lang="it-IT" dirty="0" err="1"/>
              <a:t>not</a:t>
            </a:r>
            <a:r>
              <a:rPr lang="it-IT" dirty="0"/>
              <a:t> to sell </a:t>
            </a:r>
            <a:r>
              <a:rPr lang="it-IT" dirty="0" err="1"/>
              <a:t>any</a:t>
            </a:r>
            <a:r>
              <a:rPr lang="it-IT" dirty="0"/>
              <a:t> </a:t>
            </a:r>
            <a:r>
              <a:rPr lang="it-IT" dirty="0" err="1"/>
              <a:t>cocoa</a:t>
            </a:r>
            <a:r>
              <a:rPr lang="it-IT" dirty="0"/>
              <a:t> to </a:t>
            </a:r>
            <a:r>
              <a:rPr lang="it-IT" dirty="0" err="1"/>
              <a:t>ChocoTime</a:t>
            </a:r>
            <a:r>
              <a:rPr lang="it-IT" dirty="0"/>
              <a:t> </a:t>
            </a:r>
            <a:r>
              <a:rPr lang="it-IT" dirty="0" err="1"/>
              <a:t>if</a:t>
            </a:r>
            <a:r>
              <a:rPr lang="it-IT" dirty="0"/>
              <a:t> </a:t>
            </a:r>
            <a:r>
              <a:rPr lang="it-IT" dirty="0" err="1"/>
              <a:t>it</a:t>
            </a:r>
            <a:r>
              <a:rPr lang="it-IT" dirty="0"/>
              <a:t> </a:t>
            </a:r>
            <a:r>
              <a:rPr lang="it-IT" dirty="0" err="1"/>
              <a:t>desired</a:t>
            </a:r>
            <a:r>
              <a:rPr lang="it-IT" dirty="0"/>
              <a:t>. </a:t>
            </a:r>
            <a:endParaRPr lang="it-IT" b="1"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15971489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0113" y="1099759"/>
            <a:ext cx="7345362" cy="2447349"/>
          </a:xfrm>
          <a:solidFill>
            <a:srgbClr val="CCFFCC"/>
          </a:solidFill>
        </p:spPr>
        <p:txBody>
          <a:bodyPr/>
          <a:lstStyle/>
          <a:p>
            <a:r>
              <a:rPr lang="it-IT" dirty="0" smtClean="0"/>
              <a:t>  FORM</a:t>
            </a:r>
            <a:endParaRPr lang="it-IT" dirty="0"/>
          </a:p>
        </p:txBody>
      </p:sp>
      <p:sp>
        <p:nvSpPr>
          <p:cNvPr id="3" name="Segnaposto testo 2"/>
          <p:cNvSpPr>
            <a:spLocks noGrp="1"/>
          </p:cNvSpPr>
          <p:nvPr>
            <p:ph type="body" idx="1"/>
          </p:nvPr>
        </p:nvSpPr>
        <p:spPr/>
        <p:txBody>
          <a:bodyPr/>
          <a:lstStyle/>
          <a:p>
            <a:endParaRPr lang="it-IT"/>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82448043"/>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lstStyle/>
          <a:p>
            <a:r>
              <a:rPr lang="it-IT" dirty="0" smtClean="0"/>
              <a:t>FORM</a:t>
            </a:r>
            <a:endParaRPr lang="it-IT" dirty="0"/>
          </a:p>
        </p:txBody>
      </p:sp>
      <p:sp>
        <p:nvSpPr>
          <p:cNvPr id="3" name="Segnaposto contenuto 2"/>
          <p:cNvSpPr>
            <a:spLocks noGrp="1"/>
          </p:cNvSpPr>
          <p:nvPr>
            <p:ph idx="1"/>
          </p:nvPr>
        </p:nvSpPr>
        <p:spPr>
          <a:xfrm>
            <a:off x="294282" y="1843256"/>
            <a:ext cx="8560158" cy="4786145"/>
          </a:xfrm>
        </p:spPr>
        <p:txBody>
          <a:bodyPr>
            <a:normAutofit fontScale="92500" lnSpcReduction="20000"/>
          </a:bodyPr>
          <a:lstStyle/>
          <a:p>
            <a:pPr algn="just"/>
            <a:r>
              <a:rPr lang="en-US" sz="3600" dirty="0"/>
              <a:t>The general rule is that contracts can be made informally; most contracts can be formed orally, and in some cases, no  oral or written communication at </a:t>
            </a:r>
            <a:r>
              <a:rPr lang="en-US" sz="3600" dirty="0" smtClean="0"/>
              <a:t>all is </a:t>
            </a:r>
            <a:r>
              <a:rPr lang="en-US" sz="3600" dirty="0"/>
              <a:t>needed</a:t>
            </a:r>
            <a:r>
              <a:rPr lang="en-US" sz="3600" dirty="0" smtClean="0"/>
              <a:t>.</a:t>
            </a:r>
          </a:p>
          <a:p>
            <a:pPr algn="just"/>
            <a:r>
              <a:rPr lang="it-IT" sz="2000" dirty="0" smtClean="0"/>
              <a:t> </a:t>
            </a:r>
            <a:r>
              <a:rPr lang="it-IT" sz="3300" dirty="0" err="1"/>
              <a:t>Thus</a:t>
            </a:r>
            <a:r>
              <a:rPr lang="it-IT" sz="3300" dirty="0"/>
              <a:t>, an </a:t>
            </a:r>
            <a:r>
              <a:rPr lang="it-IT" sz="3300" dirty="0" smtClean="0"/>
              <a:t>HAND SHAKE can </a:t>
            </a:r>
            <a:r>
              <a:rPr lang="it-IT" sz="3300" dirty="0" err="1"/>
              <a:t>still</a:t>
            </a:r>
            <a:r>
              <a:rPr lang="it-IT" sz="3300" dirty="0"/>
              <a:t> be </a:t>
            </a:r>
            <a:r>
              <a:rPr lang="it-IT" sz="3300" dirty="0" err="1"/>
              <a:t>as</a:t>
            </a:r>
            <a:r>
              <a:rPr lang="it-IT" sz="3300" dirty="0"/>
              <a:t> </a:t>
            </a:r>
            <a:r>
              <a:rPr lang="it-IT" sz="3300" dirty="0" err="1"/>
              <a:t>binding</a:t>
            </a:r>
            <a:r>
              <a:rPr lang="it-IT" sz="3300" dirty="0"/>
              <a:t> and </a:t>
            </a:r>
            <a:r>
              <a:rPr lang="it-IT" sz="3300" dirty="0" err="1"/>
              <a:t>legally</a:t>
            </a:r>
            <a:r>
              <a:rPr lang="it-IT" sz="3300" dirty="0"/>
              <a:t> </a:t>
            </a:r>
            <a:r>
              <a:rPr lang="it-IT" sz="3300" dirty="0" err="1"/>
              <a:t>valid</a:t>
            </a:r>
            <a:r>
              <a:rPr lang="it-IT" sz="3300" dirty="0"/>
              <a:t> </a:t>
            </a:r>
            <a:r>
              <a:rPr lang="it-IT" sz="3300" dirty="0" err="1"/>
              <a:t>as</a:t>
            </a:r>
            <a:r>
              <a:rPr lang="it-IT" sz="3300" dirty="0"/>
              <a:t> a </a:t>
            </a:r>
            <a:r>
              <a:rPr lang="it-IT" sz="3300" dirty="0" err="1" smtClean="0"/>
              <a:t>written</a:t>
            </a:r>
            <a:r>
              <a:rPr lang="it-IT" sz="3300" dirty="0" smtClean="0"/>
              <a:t> </a:t>
            </a:r>
            <a:r>
              <a:rPr lang="it-IT" sz="3300" dirty="0" err="1" smtClean="0"/>
              <a:t>contract</a:t>
            </a:r>
            <a:r>
              <a:rPr lang="it-IT" sz="3300" dirty="0" smtClean="0"/>
              <a:t>.</a:t>
            </a:r>
          </a:p>
          <a:p>
            <a:pPr algn="just"/>
            <a:r>
              <a:rPr lang="en-US" sz="3600" dirty="0"/>
              <a:t>There are statutory exceptions to this rule. For example: (</a:t>
            </a:r>
            <a:r>
              <a:rPr lang="en-US" sz="3600" dirty="0" err="1"/>
              <a:t>i</a:t>
            </a:r>
            <a:r>
              <a:rPr lang="en-US" sz="3600" dirty="0"/>
              <a:t>) most contracts for the sale or disposition of an interest in land must be "made in </a:t>
            </a:r>
            <a:r>
              <a:rPr lang="en-US" sz="3600" dirty="0" smtClean="0"/>
              <a:t>writing”</a:t>
            </a: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972256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0113" y="1099759"/>
            <a:ext cx="7345362" cy="2447349"/>
          </a:xfrm>
          <a:solidFill>
            <a:srgbClr val="CCFFCC"/>
          </a:solidFill>
        </p:spPr>
        <p:txBody>
          <a:bodyPr/>
          <a:lstStyle/>
          <a:p>
            <a:r>
              <a:rPr lang="it-IT" dirty="0" smtClean="0"/>
              <a:t>  </a:t>
            </a:r>
            <a:r>
              <a:rPr lang="it-IT" smtClean="0"/>
              <a:t>CONTENTS OF </a:t>
            </a:r>
            <a:r>
              <a:rPr lang="it-IT" dirty="0" smtClean="0"/>
              <a:t>CONTRACT</a:t>
            </a:r>
            <a:endParaRPr lang="it-IT" dirty="0"/>
          </a:p>
        </p:txBody>
      </p:sp>
      <p:sp>
        <p:nvSpPr>
          <p:cNvPr id="3" name="Segnaposto testo 2"/>
          <p:cNvSpPr>
            <a:spLocks noGrp="1"/>
          </p:cNvSpPr>
          <p:nvPr>
            <p:ph type="body" idx="1"/>
          </p:nvPr>
        </p:nvSpPr>
        <p:spPr/>
        <p:txBody>
          <a:bodyPr/>
          <a:lstStyle/>
          <a:p>
            <a:endParaRPr lang="it-IT"/>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561598004"/>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normAutofit fontScale="90000"/>
          </a:bodyPr>
          <a:lstStyle/>
          <a:p>
            <a:r>
              <a:rPr lang="it-IT" dirty="0"/>
              <a:t>CONTENTS OF A CONTRACT</a:t>
            </a:r>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3416726859"/>
              </p:ext>
            </p:extLst>
          </p:nvPr>
        </p:nvGraphicFramePr>
        <p:xfrm>
          <a:off x="294282" y="1843256"/>
          <a:ext cx="8560158" cy="47861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1839206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lstStyle/>
          <a:p>
            <a:r>
              <a:rPr lang="it-IT" dirty="0" smtClean="0"/>
              <a:t>EXPRESS TERMS</a:t>
            </a:r>
            <a:endParaRPr lang="it-IT" dirty="0"/>
          </a:p>
        </p:txBody>
      </p:sp>
      <p:sp>
        <p:nvSpPr>
          <p:cNvPr id="3" name="Segnaposto contenuto 2"/>
          <p:cNvSpPr>
            <a:spLocks noGrp="1"/>
          </p:cNvSpPr>
          <p:nvPr>
            <p:ph idx="1"/>
          </p:nvPr>
        </p:nvSpPr>
        <p:spPr>
          <a:xfrm>
            <a:off x="294282" y="1843256"/>
            <a:ext cx="8560158" cy="4786145"/>
          </a:xfrm>
        </p:spPr>
        <p:txBody>
          <a:bodyPr>
            <a:normAutofit/>
          </a:bodyPr>
          <a:lstStyle/>
          <a:p>
            <a:pPr algn="just"/>
            <a:r>
              <a:rPr lang="en-US" sz="2000" dirty="0"/>
              <a:t>Express terms are ones that the parties have set out in their agreement</a:t>
            </a:r>
            <a:r>
              <a:rPr lang="it-IT" sz="2000" dirty="0"/>
              <a:t> </a:t>
            </a:r>
            <a:r>
              <a:rPr lang="it-IT" sz="2000" dirty="0" smtClean="0"/>
              <a:t> </a:t>
            </a:r>
          </a:p>
          <a:p>
            <a:pPr algn="just"/>
            <a:r>
              <a:rPr lang="en-US" sz="2000" dirty="0"/>
              <a:t>Once the express terms have been identified, there is the question of interpretation</a:t>
            </a:r>
            <a:r>
              <a:rPr lang="en-US" sz="2000" dirty="0" smtClean="0"/>
              <a:t>.</a:t>
            </a:r>
          </a:p>
          <a:p>
            <a:pPr algn="just"/>
            <a:r>
              <a:rPr lang="en-US" sz="2000" dirty="0"/>
              <a:t>The document </a:t>
            </a:r>
            <a:r>
              <a:rPr lang="en-US" sz="2000" dirty="0" smtClean="0"/>
              <a:t>must </a:t>
            </a:r>
            <a:r>
              <a:rPr lang="en-US" sz="2000" dirty="0"/>
              <a:t>be interpreted objectively: it is not a question of what one party actually intended </a:t>
            </a:r>
            <a:r>
              <a:rPr lang="en-US" sz="2000" dirty="0" smtClean="0"/>
              <a:t>but </a:t>
            </a:r>
            <a:r>
              <a:rPr lang="en-US" sz="2000" dirty="0"/>
              <a:t>of what a reasonable person in the position of the parties would have understood  the words to mean. </a:t>
            </a:r>
            <a:r>
              <a:rPr lang="en-US" sz="2000" dirty="0" smtClean="0"/>
              <a:t>  </a:t>
            </a:r>
          </a:p>
          <a:p>
            <a:pPr algn="just"/>
            <a:r>
              <a:rPr lang="en-US" sz="2000" dirty="0" smtClean="0"/>
              <a:t>WORDS are </a:t>
            </a:r>
            <a:r>
              <a:rPr lang="en-US" sz="2000" dirty="0"/>
              <a:t>interpreted according to their meaning in conventional usage, unless there is something in the background showing that some other meaning would have been conveyed to the reasonable person</a:t>
            </a:r>
            <a:r>
              <a:rPr lang="en-US" sz="2000" dirty="0" smtClean="0"/>
              <a:t>.</a:t>
            </a:r>
          </a:p>
          <a:p>
            <a:pPr algn="just"/>
            <a:r>
              <a:rPr lang="it-IT" sz="2000" dirty="0" smtClean="0"/>
              <a:t> </a:t>
            </a:r>
            <a:r>
              <a:rPr lang="en-US" sz="2000" dirty="0"/>
              <a:t>The "</a:t>
            </a:r>
            <a:r>
              <a:rPr lang="en-US" sz="2000" dirty="0" err="1"/>
              <a:t>parol</a:t>
            </a:r>
            <a:r>
              <a:rPr lang="en-US" sz="2000" dirty="0"/>
              <a:t> evidence" rule provides that evidence cannot be admitted to add to, vary or contradict a written document. </a:t>
            </a:r>
            <a:endParaRPr lang="it-IT" sz="2000"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6170635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lstStyle/>
          <a:p>
            <a:r>
              <a:rPr lang="it-IT" dirty="0" smtClean="0"/>
              <a:t>IMPLIED TERMS</a:t>
            </a:r>
            <a:endParaRPr lang="it-IT" dirty="0"/>
          </a:p>
        </p:txBody>
      </p:sp>
      <p:sp>
        <p:nvSpPr>
          <p:cNvPr id="3" name="Segnaposto contenuto 2"/>
          <p:cNvSpPr>
            <a:spLocks noGrp="1"/>
          </p:cNvSpPr>
          <p:nvPr>
            <p:ph idx="1"/>
          </p:nvPr>
        </p:nvSpPr>
        <p:spPr>
          <a:xfrm>
            <a:off x="294282" y="1584008"/>
            <a:ext cx="8560158" cy="5045393"/>
          </a:xfrm>
        </p:spPr>
        <p:txBody>
          <a:bodyPr>
            <a:normAutofit/>
          </a:bodyPr>
          <a:lstStyle/>
          <a:p>
            <a:r>
              <a:rPr lang="en-US" sz="2000" dirty="0"/>
              <a:t>A contract may contain terms  which are not expressly stated but which are implied, either because the parties intended this, or by  operation of law, or by custom or usage.</a:t>
            </a:r>
            <a:endParaRPr lang="it-IT" sz="2000" dirty="0"/>
          </a:p>
          <a:p>
            <a:r>
              <a:rPr lang="en-US" sz="2000" dirty="0"/>
              <a:t> </a:t>
            </a:r>
            <a:r>
              <a:rPr lang="en-US" sz="2000" b="1" u="sng" dirty="0"/>
              <a:t>Terms implied in fact </a:t>
            </a:r>
            <a:r>
              <a:rPr lang="en-US" sz="2000" dirty="0"/>
              <a:t>are ones which are not expressly set out in the contract, but which the parties must have intended to include. </a:t>
            </a:r>
            <a:endParaRPr lang="en-US" sz="2000" dirty="0" smtClean="0"/>
          </a:p>
          <a:p>
            <a:r>
              <a:rPr lang="en-US" sz="2000" dirty="0"/>
              <a:t>The courts have </a:t>
            </a:r>
            <a:r>
              <a:rPr lang="en-US" sz="2000" dirty="0" smtClean="0"/>
              <a:t>adopted two </a:t>
            </a:r>
            <a:r>
              <a:rPr lang="en-US" sz="2000" dirty="0"/>
              <a:t>tests governing whether a term may be implied. </a:t>
            </a:r>
            <a:endParaRPr lang="en-US" sz="2000" dirty="0" smtClean="0"/>
          </a:p>
          <a:p>
            <a:pPr lvl="1"/>
            <a:r>
              <a:rPr lang="en-US" sz="1800" dirty="0" smtClean="0"/>
              <a:t>The </a:t>
            </a:r>
            <a:r>
              <a:rPr lang="en-US" sz="1800" dirty="0"/>
              <a:t>first is the "officious bystander" test, where a term is so obvious that its inclusion goes without saying, and had an officious bystander asked the parties at the time of contracting whether the term ought to be included, the parties would have replied "Oh, of course".</a:t>
            </a:r>
            <a:r>
              <a:rPr lang="it-IT" sz="1800" dirty="0"/>
              <a:t> </a:t>
            </a:r>
          </a:p>
          <a:p>
            <a:pPr lvl="1"/>
            <a:r>
              <a:rPr lang="en-US" sz="1800" dirty="0" smtClean="0"/>
              <a:t>The </a:t>
            </a:r>
            <a:r>
              <a:rPr lang="en-US" sz="1800" dirty="0"/>
              <a:t>alternative test for implication is that of "business efficacy", where the contract  would be unworkable without the term.</a:t>
            </a:r>
            <a:r>
              <a:rPr lang="it-IT" sz="1800" dirty="0"/>
              <a:t> </a:t>
            </a:r>
          </a:p>
          <a:p>
            <a:endParaRPr lang="it-IT" sz="2000"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0905275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lstStyle/>
          <a:p>
            <a:r>
              <a:rPr lang="it-IT" dirty="0" smtClean="0"/>
              <a:t>IMPLIED TERMS</a:t>
            </a:r>
            <a:endParaRPr lang="it-IT" dirty="0"/>
          </a:p>
        </p:txBody>
      </p:sp>
      <p:sp>
        <p:nvSpPr>
          <p:cNvPr id="3" name="Segnaposto contenuto 2"/>
          <p:cNvSpPr>
            <a:spLocks noGrp="1"/>
          </p:cNvSpPr>
          <p:nvPr>
            <p:ph idx="1"/>
          </p:nvPr>
        </p:nvSpPr>
        <p:spPr>
          <a:xfrm>
            <a:off x="294282" y="1584008"/>
            <a:ext cx="8560158" cy="5045393"/>
          </a:xfrm>
        </p:spPr>
        <p:txBody>
          <a:bodyPr>
            <a:normAutofit/>
          </a:bodyPr>
          <a:lstStyle/>
          <a:p>
            <a:pPr algn="just"/>
            <a:r>
              <a:rPr lang="en-US" sz="2000" b="1" u="sng" dirty="0"/>
              <a:t>Terms implied in law and by statute</a:t>
            </a:r>
            <a:r>
              <a:rPr lang="it-IT" sz="2000" b="1" u="sng" dirty="0"/>
              <a:t> </a:t>
            </a:r>
            <a:r>
              <a:rPr lang="en-US" sz="2000" dirty="0" smtClean="0"/>
              <a:t>.</a:t>
            </a:r>
            <a:endParaRPr lang="it-IT" sz="2000" dirty="0"/>
          </a:p>
          <a:p>
            <a:pPr algn="just"/>
            <a:r>
              <a:rPr lang="en-US" sz="2000" dirty="0"/>
              <a:t> Terms implied in law are terms  imported by  operation of law, whether the parties intended to include them or not. </a:t>
            </a:r>
            <a:endParaRPr lang="en-US" sz="2000" dirty="0" smtClean="0"/>
          </a:p>
          <a:p>
            <a:pPr lvl="1" algn="just"/>
            <a:r>
              <a:rPr lang="en-US" sz="1800" dirty="0"/>
              <a:t>For example, in a contract for the sale of goods, it is an implied term </a:t>
            </a:r>
            <a:r>
              <a:rPr lang="en-US" sz="1800" dirty="0" smtClean="0"/>
              <a:t>if </a:t>
            </a:r>
            <a:r>
              <a:rPr lang="en-US" sz="1800" dirty="0"/>
              <a:t>sold for a particular purpose, will be fit for that purpose. </a:t>
            </a:r>
          </a:p>
          <a:p>
            <a:pPr algn="just"/>
            <a:r>
              <a:rPr lang="en-US" sz="2000" b="1" u="sng" dirty="0"/>
              <a:t>Terms implied by custom or </a:t>
            </a:r>
            <a:r>
              <a:rPr lang="en-US" sz="2000" b="1" u="sng" dirty="0" smtClean="0"/>
              <a:t>usage</a:t>
            </a:r>
          </a:p>
          <a:p>
            <a:pPr algn="just"/>
            <a:r>
              <a:rPr lang="en-US" sz="2000" dirty="0"/>
              <a:t>Evidence of custom is admissible to add to, but not to contradict, a written contract. Terms may also be implied by  trade usage </a:t>
            </a:r>
            <a:endParaRPr lang="it-IT" sz="2000" b="1" u="sng" dirty="0"/>
          </a:p>
          <a:p>
            <a:endParaRPr lang="en-US" sz="2000" dirty="0" smtClean="0"/>
          </a:p>
          <a:p>
            <a:endParaRPr lang="it-IT" sz="2000"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317652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0113" y="1099759"/>
            <a:ext cx="7345362" cy="2447349"/>
          </a:xfrm>
          <a:solidFill>
            <a:srgbClr val="CCFFCC"/>
          </a:solidFill>
        </p:spPr>
        <p:txBody>
          <a:bodyPr/>
          <a:lstStyle/>
          <a:p>
            <a:r>
              <a:rPr lang="it-IT" dirty="0" smtClean="0"/>
              <a:t>  </a:t>
            </a:r>
            <a:r>
              <a:rPr lang="en-US" dirty="0"/>
              <a:t>THE  END  OF  A CONTRACT </a:t>
            </a:r>
            <a:endParaRPr lang="it-IT" dirty="0"/>
          </a:p>
        </p:txBody>
      </p:sp>
      <p:sp>
        <p:nvSpPr>
          <p:cNvPr id="3" name="Segnaposto testo 2"/>
          <p:cNvSpPr>
            <a:spLocks noGrp="1"/>
          </p:cNvSpPr>
          <p:nvPr>
            <p:ph type="body" idx="1"/>
          </p:nvPr>
        </p:nvSpPr>
        <p:spPr/>
        <p:txBody>
          <a:bodyPr/>
          <a:lstStyle/>
          <a:p>
            <a:endParaRPr lang="it-IT"/>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95214761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lstStyle/>
          <a:p>
            <a:r>
              <a:rPr lang="it-IT" dirty="0" smtClean="0"/>
              <a:t>Common law vs </a:t>
            </a:r>
            <a:r>
              <a:rPr lang="it-IT" dirty="0" err="1" smtClean="0"/>
              <a:t>Civil</a:t>
            </a:r>
            <a:r>
              <a:rPr lang="it-IT" dirty="0" smtClean="0"/>
              <a:t> law</a:t>
            </a:r>
            <a:endParaRPr lang="it-IT" dirty="0"/>
          </a:p>
        </p:txBody>
      </p:sp>
      <p:sp>
        <p:nvSpPr>
          <p:cNvPr id="3" name="Segnaposto testo 2"/>
          <p:cNvSpPr>
            <a:spLocks noGrp="1"/>
          </p:cNvSpPr>
          <p:nvPr>
            <p:ph type="body" idx="1"/>
          </p:nvPr>
        </p:nvSpPr>
        <p:spPr/>
        <p:txBody>
          <a:bodyPr/>
          <a:lstStyle/>
          <a:p>
            <a:r>
              <a:rPr lang="it-IT" dirty="0" smtClean="0"/>
              <a:t>Common law</a:t>
            </a:r>
            <a:endParaRPr lang="it-IT" dirty="0"/>
          </a:p>
        </p:txBody>
      </p:sp>
      <p:sp>
        <p:nvSpPr>
          <p:cNvPr id="4" name="Segnaposto contenuto 3"/>
          <p:cNvSpPr>
            <a:spLocks noGrp="1"/>
          </p:cNvSpPr>
          <p:nvPr>
            <p:ph sz="half" idx="2"/>
          </p:nvPr>
        </p:nvSpPr>
        <p:spPr/>
        <p:txBody>
          <a:bodyPr/>
          <a:lstStyle/>
          <a:p>
            <a:pPr marL="342900" lvl="1" indent="-342900">
              <a:spcBef>
                <a:spcPts val="2000"/>
              </a:spcBef>
              <a:buClr>
                <a:schemeClr val="tx1">
                  <a:lumMod val="75000"/>
                  <a:lumOff val="25000"/>
                </a:schemeClr>
              </a:buClr>
            </a:pPr>
            <a:r>
              <a:rPr lang="en-US" dirty="0"/>
              <a:t>Courts made common law as they decided individual </a:t>
            </a:r>
            <a:r>
              <a:rPr lang="en-US" dirty="0" smtClean="0"/>
              <a:t>cases (Judgments of the Courts are binding- </a:t>
            </a:r>
            <a:r>
              <a:rPr lang="en-US" i="1" dirty="0" smtClean="0"/>
              <a:t>stare </a:t>
            </a:r>
            <a:r>
              <a:rPr lang="en-US" i="1" dirty="0" err="1" smtClean="0"/>
              <a:t>decisis</a:t>
            </a:r>
            <a:r>
              <a:rPr lang="en-US" dirty="0" smtClean="0"/>
              <a:t>)</a:t>
            </a:r>
          </a:p>
          <a:p>
            <a:pPr marL="342900" lvl="1" indent="-342900">
              <a:spcBef>
                <a:spcPts val="2000"/>
              </a:spcBef>
              <a:buClr>
                <a:schemeClr val="tx1">
                  <a:lumMod val="75000"/>
                  <a:lumOff val="25000"/>
                </a:schemeClr>
              </a:buClr>
            </a:pPr>
            <a:r>
              <a:rPr lang="en-US" dirty="0" smtClean="0"/>
              <a:t>Codes do not have a key role</a:t>
            </a:r>
          </a:p>
          <a:p>
            <a:pPr marL="342900" lvl="1" indent="-342900">
              <a:spcBef>
                <a:spcPts val="2000"/>
              </a:spcBef>
              <a:buClr>
                <a:schemeClr val="tx1">
                  <a:lumMod val="75000"/>
                  <a:lumOff val="25000"/>
                </a:schemeClr>
              </a:buClr>
            </a:pPr>
            <a:r>
              <a:rPr lang="en-US" dirty="0"/>
              <a:t>Judges in a common law jurisdiction have the power to interpret the law</a:t>
            </a:r>
          </a:p>
          <a:p>
            <a:pPr marL="0" lvl="1" indent="0">
              <a:spcBef>
                <a:spcPts val="2000"/>
              </a:spcBef>
              <a:buClr>
                <a:schemeClr val="tx1">
                  <a:lumMod val="75000"/>
                  <a:lumOff val="25000"/>
                </a:schemeClr>
              </a:buClr>
              <a:buNone/>
            </a:pPr>
            <a:endParaRPr lang="en-US" b="1" dirty="0"/>
          </a:p>
          <a:p>
            <a:endParaRPr lang="it-IT" dirty="0"/>
          </a:p>
        </p:txBody>
      </p:sp>
      <p:sp>
        <p:nvSpPr>
          <p:cNvPr id="5" name="Segnaposto testo 4"/>
          <p:cNvSpPr>
            <a:spLocks noGrp="1"/>
          </p:cNvSpPr>
          <p:nvPr>
            <p:ph type="body" sz="quarter" idx="3"/>
          </p:nvPr>
        </p:nvSpPr>
        <p:spPr/>
        <p:txBody>
          <a:bodyPr/>
          <a:lstStyle/>
          <a:p>
            <a:r>
              <a:rPr lang="it-IT" dirty="0" err="1" smtClean="0"/>
              <a:t>Civil</a:t>
            </a:r>
            <a:r>
              <a:rPr lang="it-IT" dirty="0" smtClean="0"/>
              <a:t> law</a:t>
            </a:r>
            <a:endParaRPr lang="it-IT" dirty="0"/>
          </a:p>
        </p:txBody>
      </p:sp>
      <p:sp>
        <p:nvSpPr>
          <p:cNvPr id="6" name="Segnaposto contenuto 5"/>
          <p:cNvSpPr>
            <a:spLocks noGrp="1"/>
          </p:cNvSpPr>
          <p:nvPr>
            <p:ph sz="quarter" idx="4"/>
          </p:nvPr>
        </p:nvSpPr>
        <p:spPr/>
        <p:txBody>
          <a:bodyPr/>
          <a:lstStyle/>
          <a:p>
            <a:pPr marL="342900" lvl="1" indent="-342900">
              <a:spcBef>
                <a:spcPts val="2000"/>
              </a:spcBef>
              <a:buClr>
                <a:schemeClr val="tx1">
                  <a:lumMod val="75000"/>
                  <a:lumOff val="25000"/>
                </a:schemeClr>
              </a:buClr>
            </a:pPr>
            <a:r>
              <a:rPr lang="en-US" dirty="0"/>
              <a:t>Civil law was made by king, princes, or legislatures issuing decrees </a:t>
            </a:r>
          </a:p>
          <a:p>
            <a:r>
              <a:rPr lang="it-IT" dirty="0" err="1" smtClean="0"/>
              <a:t>Codes</a:t>
            </a:r>
            <a:r>
              <a:rPr lang="it-IT" dirty="0" smtClean="0"/>
              <a:t> </a:t>
            </a:r>
            <a:r>
              <a:rPr lang="it-IT" dirty="0" err="1" smtClean="0"/>
              <a:t>have</a:t>
            </a:r>
            <a:r>
              <a:rPr lang="it-IT" dirty="0" smtClean="0"/>
              <a:t> a </a:t>
            </a:r>
            <a:r>
              <a:rPr lang="it-IT" dirty="0" err="1" smtClean="0"/>
              <a:t>key</a:t>
            </a:r>
            <a:r>
              <a:rPr lang="it-IT" dirty="0" smtClean="0"/>
              <a:t> </a:t>
            </a:r>
            <a:r>
              <a:rPr lang="it-IT" dirty="0" err="1" smtClean="0"/>
              <a:t>role</a:t>
            </a:r>
            <a:endParaRPr lang="it-IT" dirty="0" smtClean="0"/>
          </a:p>
          <a:p>
            <a:pPr marL="342900" lvl="1" indent="-342900">
              <a:spcBef>
                <a:spcPts val="2000"/>
              </a:spcBef>
              <a:buClr>
                <a:schemeClr val="tx1">
                  <a:lumMod val="75000"/>
                  <a:lumOff val="25000"/>
                </a:schemeClr>
              </a:buClr>
            </a:pPr>
            <a:r>
              <a:rPr lang="en-US" dirty="0"/>
              <a:t>Judges in a civil law jurisdiction have the power only to apply the law</a:t>
            </a:r>
          </a:p>
          <a:p>
            <a:r>
              <a:rPr lang="en-US" dirty="0" smtClean="0"/>
              <a:t>Judgments of the Courts are not binding</a:t>
            </a:r>
            <a:endParaRPr lang="it-IT" dirty="0"/>
          </a:p>
        </p:txBody>
      </p:sp>
      <p:sp>
        <p:nvSpPr>
          <p:cNvPr id="7" name="Segnaposto piè di pagina 6"/>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736486316"/>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normAutofit fontScale="90000"/>
          </a:bodyPr>
          <a:lstStyle/>
          <a:p>
            <a:r>
              <a:rPr lang="en-US" dirty="0"/>
              <a:t>THE  END  OF  A CONTRACT </a:t>
            </a:r>
            <a:endParaRPr lang="it-IT" dirty="0"/>
          </a:p>
        </p:txBody>
      </p:sp>
      <p:sp>
        <p:nvSpPr>
          <p:cNvPr id="3" name="Segnaposto contenuto 2"/>
          <p:cNvSpPr>
            <a:spLocks noGrp="1"/>
          </p:cNvSpPr>
          <p:nvPr>
            <p:ph idx="1"/>
          </p:nvPr>
        </p:nvSpPr>
        <p:spPr>
          <a:xfrm>
            <a:off x="294282" y="1734830"/>
            <a:ext cx="8560158" cy="4894571"/>
          </a:xfrm>
        </p:spPr>
        <p:txBody>
          <a:bodyPr>
            <a:normAutofit/>
          </a:bodyPr>
          <a:lstStyle/>
          <a:p>
            <a:pPr algn="just"/>
            <a:r>
              <a:rPr lang="en-US" sz="2000" dirty="0"/>
              <a:t>There are essentially four ways in which a contract  can be brought  to an end</a:t>
            </a:r>
            <a:r>
              <a:rPr lang="it-IT" sz="2000" dirty="0"/>
              <a:t> </a:t>
            </a:r>
            <a:endParaRPr lang="it-IT" sz="2000" dirty="0" smtClean="0"/>
          </a:p>
          <a:p>
            <a:pPr marL="457200" indent="-457200" algn="just">
              <a:buFont typeface="+mj-ea"/>
              <a:buAutoNum type="circleNumDbPlain"/>
            </a:pPr>
            <a:r>
              <a:rPr lang="en-US" sz="2000" b="1" dirty="0" smtClean="0"/>
              <a:t>EXPIRATION</a:t>
            </a:r>
            <a:endParaRPr lang="en-US" sz="2000" b="1" dirty="0"/>
          </a:p>
          <a:p>
            <a:pPr marL="457200" indent="-457200" algn="just">
              <a:buFont typeface="+mj-ea"/>
              <a:buAutoNum type="circleNumDbPlain"/>
            </a:pPr>
            <a:r>
              <a:rPr lang="en-US" sz="2000" b="1" dirty="0" smtClean="0"/>
              <a:t>TERMINATION</a:t>
            </a:r>
          </a:p>
          <a:p>
            <a:pPr marL="457200" indent="-457200" algn="just">
              <a:buFont typeface="+mj-ea"/>
              <a:buAutoNum type="circleNumDbPlain"/>
            </a:pPr>
            <a:r>
              <a:rPr lang="en-US" sz="2000" b="1" dirty="0" smtClean="0"/>
              <a:t>VITIATION</a:t>
            </a:r>
            <a:endParaRPr lang="en-US" sz="2000" b="1" dirty="0"/>
          </a:p>
          <a:p>
            <a:pPr marL="457200" indent="-457200" algn="just">
              <a:buFont typeface="+mj-ea"/>
              <a:buAutoNum type="circleNumDbPlain"/>
            </a:pPr>
            <a:r>
              <a:rPr lang="en-US" sz="2000" b="1" dirty="0" smtClean="0"/>
              <a:t> </a:t>
            </a:r>
            <a:r>
              <a:rPr lang="en-US" sz="2000" b="1" dirty="0"/>
              <a:t>FRUSTRATION</a:t>
            </a:r>
            <a:endParaRPr lang="it-IT" sz="2000" b="1" dirty="0"/>
          </a:p>
          <a:p>
            <a:pPr marL="0" indent="0" algn="just">
              <a:buNone/>
            </a:pPr>
            <a:endParaRPr lang="it-IT" sz="2000"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5020842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normAutofit/>
          </a:bodyPr>
          <a:lstStyle/>
          <a:p>
            <a:r>
              <a:rPr lang="en-US" dirty="0" smtClean="0"/>
              <a:t>EXPIRATION</a:t>
            </a:r>
            <a:endParaRPr lang="it-IT" dirty="0"/>
          </a:p>
        </p:txBody>
      </p:sp>
      <p:sp>
        <p:nvSpPr>
          <p:cNvPr id="3" name="Segnaposto contenuto 2"/>
          <p:cNvSpPr>
            <a:spLocks noGrp="1"/>
          </p:cNvSpPr>
          <p:nvPr>
            <p:ph idx="1"/>
          </p:nvPr>
        </p:nvSpPr>
        <p:spPr>
          <a:xfrm>
            <a:off x="294282" y="1734830"/>
            <a:ext cx="8560158" cy="4894571"/>
          </a:xfrm>
        </p:spPr>
        <p:txBody>
          <a:bodyPr>
            <a:normAutofit/>
          </a:bodyPr>
          <a:lstStyle/>
          <a:p>
            <a:pPr algn="just"/>
            <a:r>
              <a:rPr lang="en-US" sz="2800" dirty="0" smtClean="0"/>
              <a:t>This </a:t>
            </a:r>
            <a:r>
              <a:rPr lang="en-US" sz="2800" dirty="0"/>
              <a:t>refers to a contract  which comes to an end in accordance with its terms, either because it has a fixed expiry date or because there is a right to terminate contained in the contract </a:t>
            </a:r>
            <a:endParaRPr lang="it-IT" sz="2800"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1759045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normAutofit/>
          </a:bodyPr>
          <a:lstStyle/>
          <a:p>
            <a:r>
              <a:rPr lang="en-US" dirty="0" smtClean="0"/>
              <a:t>TERMINATION</a:t>
            </a:r>
            <a:endParaRPr lang="it-IT" dirty="0"/>
          </a:p>
        </p:txBody>
      </p:sp>
      <p:sp>
        <p:nvSpPr>
          <p:cNvPr id="3" name="Segnaposto contenuto 2"/>
          <p:cNvSpPr>
            <a:spLocks noGrp="1"/>
          </p:cNvSpPr>
          <p:nvPr>
            <p:ph idx="1"/>
          </p:nvPr>
        </p:nvSpPr>
        <p:spPr>
          <a:xfrm>
            <a:off x="294282" y="1734830"/>
            <a:ext cx="8560158" cy="4894571"/>
          </a:xfrm>
        </p:spPr>
        <p:txBody>
          <a:bodyPr>
            <a:normAutofit fontScale="55000" lnSpcReduction="20000"/>
          </a:bodyPr>
          <a:lstStyle/>
          <a:p>
            <a:r>
              <a:rPr lang="en-US" sz="3300" b="1" u="sng" dirty="0"/>
              <a:t>Termination for Breach</a:t>
            </a:r>
            <a:endParaRPr lang="it-IT" sz="3300" b="1" u="sng" dirty="0"/>
          </a:p>
          <a:p>
            <a:pPr marL="0" indent="0">
              <a:buNone/>
            </a:pPr>
            <a:r>
              <a:rPr lang="en-US" sz="3300" dirty="0" smtClean="0"/>
              <a:t>Termination </a:t>
            </a:r>
            <a:r>
              <a:rPr lang="en-US" sz="3300" dirty="0"/>
              <a:t>is the remedy by  which one party (the injured party) is released from his obligation to perform because of the other party's </a:t>
            </a:r>
            <a:r>
              <a:rPr lang="en-US" sz="3300" b="1" u="sng" dirty="0"/>
              <a:t>defective or non- </a:t>
            </a:r>
            <a:r>
              <a:rPr lang="en-US" sz="3300" b="1" u="sng" dirty="0" smtClean="0"/>
              <a:t>performance (breach)</a:t>
            </a:r>
            <a:r>
              <a:rPr lang="en-US" sz="3300" dirty="0" smtClean="0"/>
              <a:t>.</a:t>
            </a:r>
          </a:p>
          <a:p>
            <a:pPr marL="0" indent="0">
              <a:buNone/>
            </a:pPr>
            <a:r>
              <a:rPr lang="en-US" sz="3300" smtClean="0"/>
              <a:t> A breach gives the injured party the option to terminate the contract  or to affirm it and claim further performance. </a:t>
            </a:r>
          </a:p>
          <a:p>
            <a:r>
              <a:rPr lang="en-US" sz="3600" smtClean="0"/>
              <a:t>At </a:t>
            </a:r>
            <a:r>
              <a:rPr lang="en-US" sz="3600" dirty="0"/>
              <a:t>law, the right to terminate for breach arises in three situations</a:t>
            </a:r>
            <a:r>
              <a:rPr lang="en-US" sz="3600" dirty="0" smtClean="0"/>
              <a:t>:</a:t>
            </a:r>
            <a:endParaRPr lang="it-IT" sz="3600" dirty="0"/>
          </a:p>
          <a:p>
            <a:r>
              <a:rPr lang="en-US" sz="3600" dirty="0"/>
              <a:t>(a) 	repudiation – where a party evinces a clear and absolute refusal to perform</a:t>
            </a:r>
            <a:r>
              <a:rPr lang="en-US" sz="3600" dirty="0" smtClean="0"/>
              <a:t>;</a:t>
            </a:r>
            <a:endParaRPr lang="it-IT" sz="3600" dirty="0"/>
          </a:p>
          <a:p>
            <a:r>
              <a:rPr lang="en-US" sz="3600" dirty="0"/>
              <a:t>(b) 	impossibility – where a party disables himself from performing</a:t>
            </a:r>
            <a:r>
              <a:rPr lang="en-US" sz="3600" dirty="0" smtClean="0"/>
              <a:t>;</a:t>
            </a:r>
            <a:endParaRPr lang="it-IT" sz="3600" dirty="0"/>
          </a:p>
          <a:p>
            <a:r>
              <a:rPr lang="en-US" sz="3600" dirty="0"/>
              <a:t>(c) 	substantial failure to perform. Any  defect in performance must attain a certain minimum degree of seriousness to entitle the injured party to terminate. </a:t>
            </a:r>
            <a:r>
              <a:rPr lang="en-US" sz="3600" dirty="0" smtClean="0"/>
              <a:t>For </a:t>
            </a:r>
            <a:r>
              <a:rPr lang="en-US" sz="3600" dirty="0"/>
              <a:t>less serious breaches, a right to damages may arise, but not a right to terminate.</a:t>
            </a:r>
            <a:endParaRPr lang="it-IT" sz="3600" dirty="0"/>
          </a:p>
          <a:p>
            <a:pPr marL="0" indent="0">
              <a:buNone/>
            </a:pPr>
            <a:endParaRPr lang="it-IT" sz="3300" dirty="0"/>
          </a:p>
          <a:p>
            <a:pPr marL="0" indent="0" algn="just">
              <a:buNone/>
            </a:pPr>
            <a:endParaRPr lang="it-IT" sz="3300"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8751121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normAutofit/>
          </a:bodyPr>
          <a:lstStyle/>
          <a:p>
            <a:r>
              <a:rPr lang="en-US" dirty="0" smtClean="0"/>
              <a:t>VITIATION</a:t>
            </a:r>
            <a:endParaRPr lang="it-IT" dirty="0"/>
          </a:p>
        </p:txBody>
      </p:sp>
      <p:sp>
        <p:nvSpPr>
          <p:cNvPr id="3" name="Segnaposto contenuto 2"/>
          <p:cNvSpPr>
            <a:spLocks noGrp="1"/>
          </p:cNvSpPr>
          <p:nvPr>
            <p:ph idx="1"/>
          </p:nvPr>
        </p:nvSpPr>
        <p:spPr>
          <a:xfrm>
            <a:off x="294282" y="1734830"/>
            <a:ext cx="8560158" cy="4894571"/>
          </a:xfrm>
        </p:spPr>
        <p:txBody>
          <a:bodyPr>
            <a:noAutofit/>
          </a:bodyPr>
          <a:lstStyle/>
          <a:p>
            <a:pPr algn="just"/>
            <a:r>
              <a:rPr lang="en-US" sz="2200" b="1" u="sng" dirty="0" smtClean="0"/>
              <a:t>Misrepresentation</a:t>
            </a:r>
            <a:endParaRPr lang="it-IT" sz="2200" b="1" u="sng" dirty="0"/>
          </a:p>
          <a:p>
            <a:pPr marL="0" indent="0" algn="just">
              <a:buNone/>
            </a:pPr>
            <a:r>
              <a:rPr lang="en-US" sz="2200" dirty="0"/>
              <a:t>A misrepresentation is a false </a:t>
            </a:r>
            <a:r>
              <a:rPr lang="en-US" sz="2200" dirty="0" smtClean="0"/>
              <a:t>statement </a:t>
            </a:r>
            <a:r>
              <a:rPr lang="en-US" sz="2200" dirty="0"/>
              <a:t>of fact made by  one party to another, which, whilst not a term  of the contract, induces the other party to enter into the contract</a:t>
            </a:r>
            <a:r>
              <a:rPr lang="en-US" sz="2200" dirty="0" smtClean="0"/>
              <a:t>.</a:t>
            </a:r>
          </a:p>
          <a:p>
            <a:pPr algn="just"/>
            <a:r>
              <a:rPr lang="en-US" sz="2200" dirty="0"/>
              <a:t>A misrepresentation may be:</a:t>
            </a:r>
            <a:endParaRPr lang="it-IT" sz="2200" dirty="0"/>
          </a:p>
          <a:p>
            <a:pPr algn="just"/>
            <a:r>
              <a:rPr lang="en-US" sz="2200" dirty="0"/>
              <a:t>(</a:t>
            </a:r>
            <a:r>
              <a:rPr lang="en-US" sz="2200" dirty="0" err="1"/>
              <a:t>i</a:t>
            </a:r>
            <a:r>
              <a:rPr lang="en-US" sz="2200" dirty="0"/>
              <a:t>)	Fraudulent- made knowingly, without belief in its truth or recklessly; </a:t>
            </a:r>
            <a:endParaRPr lang="en-US" sz="2200" dirty="0" smtClean="0"/>
          </a:p>
          <a:p>
            <a:pPr algn="just"/>
            <a:r>
              <a:rPr lang="en-US" sz="2200" dirty="0" smtClean="0"/>
              <a:t>(ii) 	Negligent- made by  a person who had no  reasonable grounds to</a:t>
            </a:r>
            <a:r>
              <a:rPr lang="it-IT" sz="2200" dirty="0" smtClean="0"/>
              <a:t> </a:t>
            </a:r>
            <a:r>
              <a:rPr lang="en-US" sz="2200" dirty="0" smtClean="0"/>
              <a:t>believe that it was true; or</a:t>
            </a:r>
            <a:r>
              <a:rPr lang="it-IT" sz="2200" dirty="0" smtClean="0"/>
              <a:t> </a:t>
            </a:r>
          </a:p>
          <a:p>
            <a:pPr algn="just"/>
            <a:r>
              <a:rPr lang="en-US" sz="2200" dirty="0" smtClean="0"/>
              <a:t>(</a:t>
            </a:r>
            <a:r>
              <a:rPr lang="en-US" sz="2200" dirty="0"/>
              <a:t>iii</a:t>
            </a:r>
            <a:r>
              <a:rPr lang="en-US" sz="2200" dirty="0" smtClean="0"/>
              <a:t>) Innocent</a:t>
            </a:r>
            <a:r>
              <a:rPr lang="en-US" sz="2200" dirty="0"/>
              <a:t>- made in the wholly innocent belief that  it was true.</a:t>
            </a:r>
            <a:endParaRPr lang="it-IT" sz="2200" dirty="0"/>
          </a:p>
          <a:p>
            <a:pPr marL="0" indent="0" algn="just">
              <a:buNone/>
            </a:pPr>
            <a:r>
              <a:rPr lang="en-US" sz="2200" dirty="0" smtClean="0"/>
              <a:t> </a:t>
            </a:r>
            <a:endParaRPr lang="it-IT" sz="2200"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7190481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normAutofit/>
          </a:bodyPr>
          <a:lstStyle/>
          <a:p>
            <a:r>
              <a:rPr lang="en-US" dirty="0" smtClean="0"/>
              <a:t>VITIATION</a:t>
            </a:r>
            <a:endParaRPr lang="it-IT" dirty="0"/>
          </a:p>
        </p:txBody>
      </p:sp>
      <p:sp>
        <p:nvSpPr>
          <p:cNvPr id="3" name="Segnaposto contenuto 2"/>
          <p:cNvSpPr>
            <a:spLocks noGrp="1"/>
          </p:cNvSpPr>
          <p:nvPr>
            <p:ph idx="1"/>
          </p:nvPr>
        </p:nvSpPr>
        <p:spPr>
          <a:xfrm>
            <a:off x="294282" y="1734830"/>
            <a:ext cx="8560158" cy="4894571"/>
          </a:xfrm>
        </p:spPr>
        <p:txBody>
          <a:bodyPr>
            <a:noAutofit/>
          </a:bodyPr>
          <a:lstStyle/>
          <a:p>
            <a:pPr algn="just"/>
            <a:r>
              <a:rPr lang="en-US" sz="2200" b="1" u="sng" dirty="0" smtClean="0"/>
              <a:t>Misrepresentation</a:t>
            </a:r>
          </a:p>
          <a:p>
            <a:r>
              <a:rPr lang="en-US" sz="2000" dirty="0"/>
              <a:t>There are multiple remedies available once misrepresentation has been proved</a:t>
            </a:r>
            <a:r>
              <a:rPr lang="en-US" sz="2000" dirty="0" smtClean="0"/>
              <a:t>:</a:t>
            </a:r>
            <a:endParaRPr lang="it-IT" sz="2000" dirty="0"/>
          </a:p>
          <a:p>
            <a:r>
              <a:rPr lang="en-US" sz="2000" dirty="0"/>
              <a:t>(</a:t>
            </a:r>
            <a:r>
              <a:rPr lang="en-US" sz="2000" dirty="0" err="1"/>
              <a:t>i</a:t>
            </a:r>
            <a:r>
              <a:rPr lang="en-US" sz="2000" dirty="0"/>
              <a:t>)	Rescission- This sets  aside the contract and primarily aims to put the parties back in their original position as if the contract had never been made. Rescission can be sought  for all cases  of misrepresentation. </a:t>
            </a:r>
            <a:endParaRPr lang="en-US" sz="2000" dirty="0" smtClean="0"/>
          </a:p>
          <a:p>
            <a:r>
              <a:rPr lang="en-US" sz="2000" dirty="0" smtClean="0"/>
              <a:t>(</a:t>
            </a:r>
            <a:r>
              <a:rPr lang="en-US" sz="2000" dirty="0"/>
              <a:t>ii) 	Indemnity- The court may order payment for expenses  necessarily incurred in complying with the terms  of the contract</a:t>
            </a:r>
            <a:r>
              <a:rPr lang="en-US" sz="2000" dirty="0" smtClean="0"/>
              <a:t>.</a:t>
            </a:r>
            <a:endParaRPr lang="it-IT" sz="2000" dirty="0"/>
          </a:p>
          <a:p>
            <a:r>
              <a:rPr lang="en-US" sz="2000" dirty="0"/>
              <a:t>(iii) 	Damages- This remedy  varies according to the type of misrepresentation. </a:t>
            </a:r>
            <a:endParaRPr lang="it-IT" sz="2200" b="1" u="sng"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26872770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normAutofit/>
          </a:bodyPr>
          <a:lstStyle/>
          <a:p>
            <a:r>
              <a:rPr lang="en-US" dirty="0" smtClean="0"/>
              <a:t>VITIATION</a:t>
            </a:r>
            <a:endParaRPr lang="it-IT" dirty="0"/>
          </a:p>
        </p:txBody>
      </p:sp>
      <p:sp>
        <p:nvSpPr>
          <p:cNvPr id="3" name="Segnaposto contenuto 2"/>
          <p:cNvSpPr>
            <a:spLocks noGrp="1"/>
          </p:cNvSpPr>
          <p:nvPr>
            <p:ph idx="1"/>
          </p:nvPr>
        </p:nvSpPr>
        <p:spPr>
          <a:xfrm>
            <a:off x="294282" y="1734830"/>
            <a:ext cx="8560158" cy="4894571"/>
          </a:xfrm>
        </p:spPr>
        <p:txBody>
          <a:bodyPr>
            <a:noAutofit/>
          </a:bodyPr>
          <a:lstStyle/>
          <a:p>
            <a:r>
              <a:rPr lang="en-US" sz="2000" b="1" u="sng" dirty="0"/>
              <a:t>Mistake</a:t>
            </a:r>
            <a:endParaRPr lang="it-IT" sz="2000" b="1" u="sng" dirty="0"/>
          </a:p>
          <a:p>
            <a:pPr algn="just"/>
            <a:r>
              <a:rPr lang="en-US" sz="2000" dirty="0"/>
              <a:t> A contract may be void  or voidable if mistake has occurred. If a contract is void, then it is so '</a:t>
            </a:r>
            <a:r>
              <a:rPr lang="en-US" sz="2000" dirty="0" err="1"/>
              <a:t>ab</a:t>
            </a:r>
            <a:r>
              <a:rPr lang="en-US" sz="2000" dirty="0"/>
              <a:t> initio' (from the beginning), as if the contract was never made.  In  such cases, no  obligations will arise under it. Alternatively, if the contract is voidable, the contract will have been valid from the start and obligations may arise under it despite the mistake.</a:t>
            </a:r>
            <a:endParaRPr lang="it-IT" sz="2000" dirty="0"/>
          </a:p>
          <a:p>
            <a:r>
              <a:rPr lang="en-US" sz="2000" dirty="0"/>
              <a:t> Mistake can be classified into different forms</a:t>
            </a:r>
            <a:r>
              <a:rPr lang="en-US" sz="2000" dirty="0" smtClean="0"/>
              <a:t>:</a:t>
            </a:r>
            <a:endParaRPr lang="it-IT" sz="2000" dirty="0"/>
          </a:p>
          <a:p>
            <a:r>
              <a:rPr lang="en-US" sz="2000" dirty="0"/>
              <a:t>(</a:t>
            </a:r>
            <a:r>
              <a:rPr lang="en-US" sz="2000" dirty="0" err="1"/>
              <a:t>i</a:t>
            </a:r>
            <a:r>
              <a:rPr lang="en-US" sz="2000" dirty="0"/>
              <a:t>)	Common Mistake- A common mistake is one where both parties make the same error relating to a fundamental </a:t>
            </a:r>
            <a:r>
              <a:rPr lang="en-US" sz="2000" dirty="0" smtClean="0"/>
              <a:t>fact.</a:t>
            </a:r>
          </a:p>
          <a:p>
            <a:r>
              <a:rPr lang="en-US" sz="2000" dirty="0"/>
              <a:t>Unilateral Mistake-This occurs when only one party is mistaken. </a:t>
            </a:r>
            <a:endParaRPr lang="en-US" sz="2000" dirty="0" smtClean="0"/>
          </a:p>
          <a:p>
            <a:r>
              <a:rPr lang="en-US" sz="2000" dirty="0"/>
              <a:t>Mutual Mistake- A mutual mistake is one where both parties fail to understand each other.</a:t>
            </a:r>
            <a:r>
              <a:rPr lang="it-IT" sz="2000" dirty="0"/>
              <a:t> </a:t>
            </a:r>
            <a:endParaRPr lang="en-US" sz="2000" dirty="0" smtClean="0"/>
          </a:p>
          <a:p>
            <a:endParaRPr lang="it-IT" sz="2000"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147737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BAD6AD"/>
          </a:solidFill>
        </p:spPr>
        <p:txBody>
          <a:bodyPr>
            <a:normAutofit/>
          </a:bodyPr>
          <a:lstStyle/>
          <a:p>
            <a:r>
              <a:rPr lang="en-US" dirty="0" smtClean="0"/>
              <a:t>FRUSTRATION</a:t>
            </a:r>
            <a:endParaRPr lang="it-IT" dirty="0"/>
          </a:p>
        </p:txBody>
      </p:sp>
      <p:sp>
        <p:nvSpPr>
          <p:cNvPr id="3" name="Segnaposto contenuto 2"/>
          <p:cNvSpPr>
            <a:spLocks noGrp="1"/>
          </p:cNvSpPr>
          <p:nvPr>
            <p:ph idx="1"/>
          </p:nvPr>
        </p:nvSpPr>
        <p:spPr>
          <a:xfrm>
            <a:off x="294282" y="1734830"/>
            <a:ext cx="8560158" cy="4894571"/>
          </a:xfrm>
        </p:spPr>
        <p:txBody>
          <a:bodyPr>
            <a:noAutofit/>
          </a:bodyPr>
          <a:lstStyle/>
          <a:p>
            <a:r>
              <a:rPr lang="it-IT" sz="2800" b="1" u="sng" dirty="0" err="1" smtClean="0"/>
              <a:t>Frustration</a:t>
            </a:r>
            <a:endParaRPr lang="it-IT" sz="2800" b="1" u="sng" dirty="0"/>
          </a:p>
          <a:p>
            <a:pPr algn="just"/>
            <a:r>
              <a:rPr lang="en-US" sz="2800" dirty="0"/>
              <a:t> </a:t>
            </a:r>
            <a:r>
              <a:rPr lang="en-US" sz="2800" dirty="0" smtClean="0"/>
              <a:t>A contract </a:t>
            </a:r>
            <a:r>
              <a:rPr lang="en-US" sz="2800" dirty="0"/>
              <a:t>may be discharged if, after its formation, an unforeseen event  occurs which makes performance of the contract impossible, illegal or essentially different from what was contemplated.  </a:t>
            </a:r>
            <a:endParaRPr lang="en-US" sz="2800" dirty="0" smtClean="0"/>
          </a:p>
          <a:p>
            <a:pPr algn="just"/>
            <a:endParaRPr lang="it-IT" sz="2000"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995771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FFFF00"/>
          </a:solidFill>
        </p:spPr>
        <p:txBody>
          <a:bodyPr>
            <a:normAutofit/>
          </a:bodyPr>
          <a:lstStyle/>
          <a:p>
            <a:r>
              <a:rPr lang="it-IT" sz="3200" dirty="0" err="1" smtClean="0"/>
              <a:t>Frustration</a:t>
            </a:r>
            <a:r>
              <a:rPr lang="it-IT" sz="3200" dirty="0" smtClean="0"/>
              <a:t>: case </a:t>
            </a:r>
            <a:r>
              <a:rPr lang="it-IT" sz="3200" dirty="0" err="1" smtClean="0"/>
              <a:t>study</a:t>
            </a:r>
            <a:endParaRPr lang="it-IT" sz="3200" dirty="0"/>
          </a:p>
        </p:txBody>
      </p:sp>
      <p:sp>
        <p:nvSpPr>
          <p:cNvPr id="3" name="Segnaposto testo 2"/>
          <p:cNvSpPr>
            <a:spLocks noGrp="1"/>
          </p:cNvSpPr>
          <p:nvPr>
            <p:ph type="body" idx="1"/>
          </p:nvPr>
        </p:nvSpPr>
        <p:spPr>
          <a:xfrm>
            <a:off x="632301" y="1708990"/>
            <a:ext cx="3566160" cy="475037"/>
          </a:xfrm>
          <a:ln>
            <a:solidFill>
              <a:srgbClr val="000000"/>
            </a:solidFill>
          </a:ln>
        </p:spPr>
        <p:txBody>
          <a:bodyPr/>
          <a:lstStyle/>
          <a:p>
            <a:r>
              <a:rPr lang="it-IT" b="1" dirty="0" err="1" smtClean="0"/>
              <a:t>Facts</a:t>
            </a:r>
            <a:endParaRPr lang="it-IT" b="1" dirty="0" smtClean="0"/>
          </a:p>
        </p:txBody>
      </p:sp>
      <p:sp>
        <p:nvSpPr>
          <p:cNvPr id="4" name="Segnaposto contenuto 3"/>
          <p:cNvSpPr>
            <a:spLocks noGrp="1"/>
          </p:cNvSpPr>
          <p:nvPr>
            <p:ph sz="half" idx="2"/>
          </p:nvPr>
        </p:nvSpPr>
        <p:spPr>
          <a:xfrm>
            <a:off x="263304" y="2292454"/>
            <a:ext cx="4442461" cy="4079137"/>
          </a:xfrm>
          <a:ln>
            <a:solidFill>
              <a:srgbClr val="000000"/>
            </a:solidFill>
          </a:ln>
        </p:spPr>
        <p:txBody>
          <a:bodyPr>
            <a:normAutofit/>
          </a:bodyPr>
          <a:lstStyle/>
          <a:p>
            <a:pPr marL="0" indent="0" algn="just">
              <a:buNone/>
            </a:pPr>
            <a:r>
              <a:rPr lang="en-US" sz="1800" b="1" dirty="0" smtClean="0"/>
              <a:t>A, </a:t>
            </a:r>
            <a:r>
              <a:rPr lang="en-US" sz="1800" dirty="0" smtClean="0"/>
              <a:t>for the price of $900 a month,</a:t>
            </a:r>
            <a:r>
              <a:rPr lang="en-US" sz="1800" b="1" dirty="0" smtClean="0"/>
              <a:t> </a:t>
            </a:r>
            <a:r>
              <a:rPr lang="en-US" sz="1800" dirty="0" smtClean="0"/>
              <a:t>undertake the obligation to ride </a:t>
            </a:r>
            <a:r>
              <a:rPr lang="en-US" sz="1800" b="1" dirty="0" smtClean="0"/>
              <a:t>B </a:t>
            </a:r>
            <a:r>
              <a:rPr lang="en-US" sz="1800" dirty="0" smtClean="0"/>
              <a:t>every morning up to the working place.</a:t>
            </a:r>
          </a:p>
          <a:p>
            <a:pPr marL="0" indent="0" algn="just">
              <a:buNone/>
            </a:pPr>
            <a:r>
              <a:rPr lang="en-US" sz="1800" dirty="0" smtClean="0"/>
              <a:t>Ten days later, </a:t>
            </a:r>
            <a:r>
              <a:rPr lang="en-US" sz="1800" b="1" dirty="0" smtClean="0"/>
              <a:t>A</a:t>
            </a:r>
            <a:r>
              <a:rPr lang="en-US" sz="1800" dirty="0" smtClean="0"/>
              <a:t>’s car is stolen.</a:t>
            </a:r>
          </a:p>
          <a:p>
            <a:pPr marL="0" indent="0" algn="just">
              <a:buNone/>
            </a:pPr>
            <a:r>
              <a:rPr lang="en-US" sz="1800" b="1" dirty="0" smtClean="0"/>
              <a:t>A</a:t>
            </a:r>
            <a:r>
              <a:rPr lang="en-US" sz="1800" dirty="0" smtClean="0"/>
              <a:t> </a:t>
            </a:r>
            <a:r>
              <a:rPr lang="en-US" sz="1800" dirty="0"/>
              <a:t>can no longer fulfill </a:t>
            </a:r>
            <a:r>
              <a:rPr lang="en-US" sz="1800" dirty="0" smtClean="0"/>
              <a:t>his obligation</a:t>
            </a:r>
          </a:p>
          <a:p>
            <a:pPr marL="0" indent="0" algn="just">
              <a:buNone/>
            </a:pPr>
            <a:r>
              <a:rPr lang="en-US" sz="1800" b="1" dirty="0" smtClean="0"/>
              <a:t>FRUSTRATION?</a:t>
            </a:r>
            <a:endParaRPr lang="it-IT" sz="1800" b="1" dirty="0"/>
          </a:p>
        </p:txBody>
      </p:sp>
      <p:sp>
        <p:nvSpPr>
          <p:cNvPr id="5" name="Segnaposto testo 4"/>
          <p:cNvSpPr>
            <a:spLocks noGrp="1"/>
          </p:cNvSpPr>
          <p:nvPr>
            <p:ph type="body" sz="quarter" idx="3"/>
          </p:nvPr>
        </p:nvSpPr>
        <p:spPr>
          <a:ln>
            <a:solidFill>
              <a:srgbClr val="000000"/>
            </a:solidFill>
          </a:ln>
        </p:spPr>
        <p:txBody>
          <a:bodyPr/>
          <a:lstStyle/>
          <a:p>
            <a:r>
              <a:rPr lang="it-IT" b="1" dirty="0" smtClean="0"/>
              <a:t>Solution</a:t>
            </a:r>
            <a:endParaRPr lang="it-IT" b="1" dirty="0"/>
          </a:p>
        </p:txBody>
      </p:sp>
      <p:sp>
        <p:nvSpPr>
          <p:cNvPr id="6" name="Segnaposto contenuto 5"/>
          <p:cNvSpPr>
            <a:spLocks noGrp="1"/>
          </p:cNvSpPr>
          <p:nvPr>
            <p:ph sz="quarter" idx="4"/>
          </p:nvPr>
        </p:nvSpPr>
        <p:spPr>
          <a:ln>
            <a:solidFill>
              <a:srgbClr val="000000"/>
            </a:solidFill>
          </a:ln>
        </p:spPr>
        <p:txBody>
          <a:bodyPr>
            <a:normAutofit/>
          </a:bodyPr>
          <a:lstStyle/>
          <a:p>
            <a:pPr marL="0" indent="0" algn="just">
              <a:buNone/>
            </a:pPr>
            <a:r>
              <a:rPr lang="en-US" sz="2400" dirty="0" smtClean="0"/>
              <a:t>IT DEPENDS.</a:t>
            </a:r>
          </a:p>
          <a:p>
            <a:pPr marL="0" indent="0" algn="just">
              <a:buNone/>
            </a:pPr>
            <a:r>
              <a:rPr lang="en-US" sz="2400" dirty="0" smtClean="0"/>
              <a:t>Frustration </a:t>
            </a:r>
            <a:r>
              <a:rPr lang="en-US" sz="2400" dirty="0"/>
              <a:t>will not occur where the frustrating </a:t>
            </a:r>
            <a:r>
              <a:rPr lang="en-US" sz="2400" dirty="0" smtClean="0"/>
              <a:t>event</a:t>
            </a:r>
            <a:r>
              <a:rPr lang="it-IT" sz="2400" dirty="0"/>
              <a:t> </a:t>
            </a:r>
            <a:r>
              <a:rPr lang="en-US" sz="2400" dirty="0" smtClean="0"/>
              <a:t>was </a:t>
            </a:r>
            <a:r>
              <a:rPr lang="en-US" sz="2400" dirty="0"/>
              <a:t>caused by  the fault of one party.</a:t>
            </a:r>
            <a:r>
              <a:rPr lang="it-IT" sz="2400" dirty="0"/>
              <a:t> </a:t>
            </a:r>
          </a:p>
        </p:txBody>
      </p:sp>
      <p:sp>
        <p:nvSpPr>
          <p:cNvPr id="7" name="Segnaposto piè di pagina 6"/>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751849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Common law vs </a:t>
            </a:r>
            <a:r>
              <a:rPr lang="it-IT" dirty="0" err="1"/>
              <a:t>Civil</a:t>
            </a:r>
            <a:r>
              <a:rPr lang="it-IT" dirty="0"/>
              <a:t> law.</a:t>
            </a:r>
            <a:br>
              <a:rPr lang="it-IT" dirty="0"/>
            </a:br>
            <a:r>
              <a:rPr lang="it-IT" dirty="0"/>
              <a:t>In a </a:t>
            </a:r>
            <a:r>
              <a:rPr lang="it-IT" dirty="0" err="1"/>
              <a:t>nutshell</a:t>
            </a:r>
            <a:endParaRPr lang="it-IT" dirty="0"/>
          </a:p>
        </p:txBody>
      </p:sp>
      <p:sp>
        <p:nvSpPr>
          <p:cNvPr id="3" name="Segnaposto contenuto 2"/>
          <p:cNvSpPr>
            <a:spLocks noGrp="1"/>
          </p:cNvSpPr>
          <p:nvPr>
            <p:ph idx="1"/>
          </p:nvPr>
        </p:nvSpPr>
        <p:spPr/>
        <p:txBody>
          <a:bodyPr/>
          <a:lstStyle/>
          <a:p>
            <a:r>
              <a:rPr lang="it-IT" dirty="0" smtClean="0"/>
              <a:t>Common</a:t>
            </a:r>
            <a:r>
              <a:rPr lang="it-IT" dirty="0"/>
              <a:t>-law </a:t>
            </a:r>
            <a:r>
              <a:rPr lang="it-IT" dirty="0" err="1"/>
              <a:t>systems</a:t>
            </a:r>
            <a:r>
              <a:rPr lang="it-IT" dirty="0"/>
              <a:t> use </a:t>
            </a:r>
            <a:r>
              <a:rPr lang="it-IT" dirty="0" err="1"/>
              <a:t>juries</a:t>
            </a:r>
            <a:r>
              <a:rPr lang="it-IT" dirty="0"/>
              <a:t>, </a:t>
            </a:r>
            <a:r>
              <a:rPr lang="it-IT" dirty="0" err="1"/>
              <a:t>have</a:t>
            </a:r>
            <a:r>
              <a:rPr lang="it-IT" dirty="0"/>
              <a:t> </a:t>
            </a:r>
            <a:r>
              <a:rPr lang="it-IT" dirty="0" err="1"/>
              <a:t>one</a:t>
            </a:r>
            <a:r>
              <a:rPr lang="it-IT" dirty="0"/>
              <a:t> </a:t>
            </a:r>
            <a:r>
              <a:rPr lang="it-IT" dirty="0" err="1"/>
              <a:t>judge</a:t>
            </a:r>
            <a:r>
              <a:rPr lang="it-IT" dirty="0"/>
              <a:t>, and </a:t>
            </a:r>
            <a:r>
              <a:rPr lang="it-IT" dirty="0" err="1"/>
              <a:t>adhere</a:t>
            </a:r>
            <a:r>
              <a:rPr lang="it-IT" dirty="0"/>
              <a:t> to </a:t>
            </a:r>
            <a:r>
              <a:rPr lang="it-IT" dirty="0" err="1"/>
              <a:t>precedent</a:t>
            </a:r>
            <a:r>
              <a:rPr lang="it-IT" dirty="0"/>
              <a:t>. </a:t>
            </a:r>
            <a:endParaRPr lang="it-IT" dirty="0" smtClean="0"/>
          </a:p>
          <a:p>
            <a:r>
              <a:rPr lang="it-IT" dirty="0" err="1" smtClean="0"/>
              <a:t>Civil</a:t>
            </a:r>
            <a:r>
              <a:rPr lang="it-IT" dirty="0"/>
              <a:t>-law </a:t>
            </a:r>
            <a:r>
              <a:rPr lang="it-IT" dirty="0" err="1"/>
              <a:t>systems</a:t>
            </a:r>
            <a:r>
              <a:rPr lang="it-IT" dirty="0"/>
              <a:t> decide </a:t>
            </a:r>
            <a:r>
              <a:rPr lang="it-IT" dirty="0" err="1"/>
              <a:t>cases</a:t>
            </a:r>
            <a:r>
              <a:rPr lang="it-IT" dirty="0"/>
              <a:t> </a:t>
            </a:r>
            <a:r>
              <a:rPr lang="it-IT" dirty="0" err="1"/>
              <a:t>without</a:t>
            </a:r>
            <a:r>
              <a:rPr lang="it-IT" dirty="0"/>
              <a:t> a </a:t>
            </a:r>
            <a:r>
              <a:rPr lang="it-IT" dirty="0" err="1"/>
              <a:t>jury</a:t>
            </a:r>
            <a:r>
              <a:rPr lang="it-IT" dirty="0"/>
              <a:t>, </a:t>
            </a:r>
            <a:r>
              <a:rPr lang="it-IT" dirty="0" err="1"/>
              <a:t>often</a:t>
            </a:r>
            <a:r>
              <a:rPr lang="it-IT" dirty="0"/>
              <a:t> use </a:t>
            </a:r>
            <a:r>
              <a:rPr lang="it-IT" dirty="0" err="1"/>
              <a:t>three</a:t>
            </a:r>
            <a:r>
              <a:rPr lang="it-IT" dirty="0"/>
              <a:t> </a:t>
            </a:r>
            <a:r>
              <a:rPr lang="it-IT" dirty="0" err="1"/>
              <a:t>judges</a:t>
            </a:r>
            <a:r>
              <a:rPr lang="it-IT" dirty="0"/>
              <a:t>, and </a:t>
            </a:r>
            <a:r>
              <a:rPr lang="it-IT" dirty="0" err="1"/>
              <a:t>often</a:t>
            </a:r>
            <a:r>
              <a:rPr lang="it-IT" dirty="0"/>
              <a:t> render </a:t>
            </a:r>
            <a:r>
              <a:rPr lang="it-IT" dirty="0" err="1"/>
              <a:t>shorter</a:t>
            </a:r>
            <a:r>
              <a:rPr lang="it-IT" dirty="0"/>
              <a:t> </a:t>
            </a:r>
            <a:r>
              <a:rPr lang="it-IT" dirty="0" err="1"/>
              <a:t>opinions</a:t>
            </a:r>
            <a:r>
              <a:rPr lang="it-IT" dirty="0"/>
              <a:t> </a:t>
            </a:r>
            <a:r>
              <a:rPr lang="it-IT" dirty="0" err="1"/>
              <a:t>without</a:t>
            </a:r>
            <a:r>
              <a:rPr lang="it-IT" dirty="0"/>
              <a:t> </a:t>
            </a:r>
            <a:r>
              <a:rPr lang="it-IT" dirty="0" err="1"/>
              <a:t>reference</a:t>
            </a:r>
            <a:r>
              <a:rPr lang="it-IT" dirty="0"/>
              <a:t> to </a:t>
            </a:r>
            <a:r>
              <a:rPr lang="it-IT" dirty="0" err="1"/>
              <a:t>previously</a:t>
            </a:r>
            <a:r>
              <a:rPr lang="it-IT" dirty="0"/>
              <a:t> </a:t>
            </a:r>
            <a:r>
              <a:rPr lang="it-IT" dirty="0" err="1"/>
              <a:t>decided</a:t>
            </a:r>
            <a:r>
              <a:rPr lang="it-IT" dirty="0"/>
              <a:t> </a:t>
            </a:r>
            <a:r>
              <a:rPr lang="it-IT" dirty="0" err="1"/>
              <a:t>cases</a:t>
            </a:r>
            <a:r>
              <a:rPr lang="it-IT" dirty="0" smtClean="0"/>
              <a:t>.</a:t>
            </a:r>
          </a:p>
          <a:p>
            <a:r>
              <a:rPr lang="it-IT" dirty="0" smtClean="0"/>
              <a:t>In </a:t>
            </a:r>
            <a:r>
              <a:rPr lang="it-IT" dirty="0" err="1" smtClean="0"/>
              <a:t>civil</a:t>
            </a:r>
            <a:r>
              <a:rPr lang="it-IT" dirty="0" smtClean="0"/>
              <a:t> law </a:t>
            </a:r>
            <a:r>
              <a:rPr lang="it-IT" dirty="0" err="1" smtClean="0"/>
              <a:t>sist</a:t>
            </a:r>
            <a:r>
              <a:rPr lang="it-IT" dirty="0" smtClean="0"/>
              <a:t>., </a:t>
            </a:r>
            <a:r>
              <a:rPr lang="it-IT" dirty="0" err="1" smtClean="0"/>
              <a:t>as</a:t>
            </a:r>
            <a:r>
              <a:rPr lang="it-IT" dirty="0" smtClean="0"/>
              <a:t> </a:t>
            </a:r>
            <a:r>
              <a:rPr lang="it-IT" dirty="0"/>
              <a:t>George Cameron of the </a:t>
            </a:r>
            <a:r>
              <a:rPr lang="it-IT" dirty="0" err="1"/>
              <a:t>University</a:t>
            </a:r>
            <a:r>
              <a:rPr lang="it-IT" dirty="0"/>
              <a:t> of Michigan </a:t>
            </a:r>
            <a:r>
              <a:rPr lang="it-IT" dirty="0" err="1"/>
              <a:t>has</a:t>
            </a:r>
            <a:r>
              <a:rPr lang="it-IT" dirty="0"/>
              <a:t> </a:t>
            </a:r>
            <a:r>
              <a:rPr lang="it-IT" dirty="0" err="1"/>
              <a:t>noted</a:t>
            </a:r>
            <a:r>
              <a:rPr lang="it-IT" dirty="0"/>
              <a:t>, “</a:t>
            </a:r>
            <a:r>
              <a:rPr lang="it-IT" i="1" dirty="0"/>
              <a:t>The law </a:t>
            </a:r>
            <a:r>
              <a:rPr lang="it-IT" i="1" dirty="0" err="1"/>
              <a:t>is</a:t>
            </a:r>
            <a:r>
              <a:rPr lang="it-IT" i="1" dirty="0"/>
              <a:t> in the code, </a:t>
            </a:r>
            <a:r>
              <a:rPr lang="it-IT" i="1" dirty="0" err="1"/>
              <a:t>not</a:t>
            </a:r>
            <a:r>
              <a:rPr lang="it-IT" i="1" dirty="0"/>
              <a:t> in the </a:t>
            </a:r>
            <a:r>
              <a:rPr lang="it-IT" i="1" dirty="0" err="1" smtClean="0"/>
              <a:t>cases</a:t>
            </a:r>
            <a:r>
              <a:rPr lang="it-IT" dirty="0" smtClean="0"/>
              <a:t>”</a:t>
            </a:r>
            <a:endParaRPr lang="it-IT"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4259882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rgbClr val="CCFFCC"/>
          </a:solidFill>
        </p:spPr>
        <p:txBody>
          <a:bodyPr>
            <a:normAutofit/>
          </a:bodyPr>
          <a:lstStyle/>
          <a:p>
            <a:r>
              <a:rPr lang="en-GB" dirty="0"/>
              <a:t>Civil law </a:t>
            </a:r>
            <a:r>
              <a:rPr lang="en-GB" dirty="0" err="1"/>
              <a:t>vs</a:t>
            </a:r>
            <a:r>
              <a:rPr lang="en-GB" dirty="0"/>
              <a:t> Criminal law</a:t>
            </a:r>
            <a:r>
              <a:rPr lang="en-GB" dirty="0" smtClean="0"/>
              <a:t>.</a:t>
            </a:r>
            <a:endParaRPr lang="it-IT" dirty="0"/>
          </a:p>
        </p:txBody>
      </p:sp>
      <p:sp>
        <p:nvSpPr>
          <p:cNvPr id="3" name="Segnaposto contenuto 2"/>
          <p:cNvSpPr>
            <a:spLocks noGrp="1"/>
          </p:cNvSpPr>
          <p:nvPr>
            <p:ph idx="1"/>
          </p:nvPr>
        </p:nvSpPr>
        <p:spPr>
          <a:xfrm>
            <a:off x="558800" y="1790700"/>
            <a:ext cx="8166100" cy="4274821"/>
          </a:xfrm>
        </p:spPr>
        <p:txBody>
          <a:bodyPr>
            <a:normAutofit/>
          </a:bodyPr>
          <a:lstStyle/>
          <a:p>
            <a:pPr marL="0" indent="0" algn="ctr">
              <a:buNone/>
            </a:pPr>
            <a:r>
              <a:rPr lang="it-IT" b="1" dirty="0" smtClean="0"/>
              <a:t>CRIMINAL LAW</a:t>
            </a:r>
          </a:p>
          <a:p>
            <a:pPr algn="just"/>
            <a:r>
              <a:rPr lang="en-GB" dirty="0" smtClean="0"/>
              <a:t>The main purpose of criminal law is to maintain law and order and protect society as a whole and to provide punishment for those who break the laws.</a:t>
            </a:r>
          </a:p>
          <a:p>
            <a:pPr algn="just"/>
            <a:r>
              <a:rPr lang="en-GB" dirty="0" smtClean="0"/>
              <a:t>A </a:t>
            </a:r>
            <a:r>
              <a:rPr lang="en-GB" b="1" dirty="0" smtClean="0"/>
              <a:t>criminal case </a:t>
            </a:r>
            <a:r>
              <a:rPr lang="en-GB" dirty="0" smtClean="0"/>
              <a:t>involves a governmental decision to prosecute someone (named as a </a:t>
            </a:r>
            <a:r>
              <a:rPr lang="en-GB" i="1" dirty="0" smtClean="0"/>
              <a:t>defendant</a:t>
            </a:r>
            <a:r>
              <a:rPr lang="en-GB" dirty="0" smtClean="0"/>
              <a:t>) for violating society’s laws. </a:t>
            </a:r>
          </a:p>
          <a:p>
            <a:pPr algn="just"/>
            <a:r>
              <a:rPr lang="en-GB" dirty="0" smtClean="0"/>
              <a:t>If you break a criminal law, you can lose your freedom (in jail) or your life (if you are convicted of a capital offense). </a:t>
            </a:r>
            <a:endParaRPr lang="en-GB" dirty="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3607480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GB" dirty="0"/>
              <a:t>Civil law </a:t>
            </a:r>
            <a:r>
              <a:rPr lang="en-GB" dirty="0" err="1"/>
              <a:t>vs</a:t>
            </a:r>
            <a:r>
              <a:rPr lang="en-GB" dirty="0"/>
              <a:t> Criminal law</a:t>
            </a:r>
            <a:r>
              <a:rPr lang="en-GB" dirty="0" smtClean="0"/>
              <a:t>.</a:t>
            </a:r>
            <a:endParaRPr lang="it-IT" dirty="0"/>
          </a:p>
        </p:txBody>
      </p:sp>
      <p:sp>
        <p:nvSpPr>
          <p:cNvPr id="3" name="Segnaposto contenuto 2"/>
          <p:cNvSpPr>
            <a:spLocks noGrp="1"/>
          </p:cNvSpPr>
          <p:nvPr>
            <p:ph idx="1"/>
          </p:nvPr>
        </p:nvSpPr>
        <p:spPr>
          <a:xfrm>
            <a:off x="571500" y="1790700"/>
            <a:ext cx="8102600" cy="4470399"/>
          </a:xfrm>
        </p:spPr>
        <p:txBody>
          <a:bodyPr>
            <a:normAutofit fontScale="92500" lnSpcReduction="10000"/>
          </a:bodyPr>
          <a:lstStyle/>
          <a:p>
            <a:pPr marL="0" indent="0" algn="ctr">
              <a:buNone/>
            </a:pPr>
            <a:r>
              <a:rPr lang="it-IT" b="1" dirty="0" smtClean="0"/>
              <a:t>CIVIL LAW</a:t>
            </a:r>
          </a:p>
          <a:p>
            <a:pPr algn="just"/>
            <a:r>
              <a:rPr lang="it-IT" dirty="0" smtClean="0"/>
              <a:t>The </a:t>
            </a:r>
            <a:r>
              <a:rPr lang="it-IT" dirty="0" err="1"/>
              <a:t>main</a:t>
            </a:r>
            <a:r>
              <a:rPr lang="it-IT" dirty="0"/>
              <a:t> </a:t>
            </a:r>
            <a:r>
              <a:rPr lang="it-IT" dirty="0" err="1"/>
              <a:t>purpose</a:t>
            </a:r>
            <a:r>
              <a:rPr lang="it-IT" dirty="0"/>
              <a:t> of </a:t>
            </a:r>
            <a:r>
              <a:rPr lang="it-IT" b="1" dirty="0" err="1"/>
              <a:t>civil</a:t>
            </a:r>
            <a:r>
              <a:rPr lang="it-IT" b="1" dirty="0"/>
              <a:t> law </a:t>
            </a:r>
            <a:r>
              <a:rPr lang="it-IT" dirty="0" err="1"/>
              <a:t>is</a:t>
            </a:r>
            <a:r>
              <a:rPr lang="it-IT" dirty="0"/>
              <a:t> to </a:t>
            </a:r>
            <a:r>
              <a:rPr lang="it-IT" dirty="0" err="1"/>
              <a:t>uphold</a:t>
            </a:r>
            <a:r>
              <a:rPr lang="it-IT" dirty="0"/>
              <a:t> the </a:t>
            </a:r>
            <a:r>
              <a:rPr lang="it-IT" dirty="0" err="1"/>
              <a:t>rights</a:t>
            </a:r>
            <a:r>
              <a:rPr lang="it-IT" dirty="0"/>
              <a:t> of </a:t>
            </a:r>
            <a:r>
              <a:rPr lang="it-IT" dirty="0" err="1"/>
              <a:t>individuals</a:t>
            </a:r>
            <a:r>
              <a:rPr lang="it-IT" dirty="0" smtClean="0"/>
              <a:t>.</a:t>
            </a:r>
          </a:p>
          <a:p>
            <a:pPr algn="just"/>
            <a:r>
              <a:rPr lang="it-IT" dirty="0" err="1"/>
              <a:t>Civil</a:t>
            </a:r>
            <a:r>
              <a:rPr lang="it-IT" dirty="0"/>
              <a:t> </a:t>
            </a:r>
            <a:r>
              <a:rPr lang="it-IT" dirty="0" err="1"/>
              <a:t>cases</a:t>
            </a:r>
            <a:r>
              <a:rPr lang="it-IT" dirty="0"/>
              <a:t> are </a:t>
            </a:r>
            <a:r>
              <a:rPr lang="it-IT" dirty="0" err="1"/>
              <a:t>usually</a:t>
            </a:r>
            <a:r>
              <a:rPr lang="it-IT" dirty="0"/>
              <a:t> </a:t>
            </a:r>
            <a:r>
              <a:rPr lang="it-IT" dirty="0" err="1"/>
              <a:t>disputes</a:t>
            </a:r>
            <a:r>
              <a:rPr lang="it-IT" dirty="0"/>
              <a:t> </a:t>
            </a:r>
            <a:r>
              <a:rPr lang="it-IT" dirty="0" err="1"/>
              <a:t>between</a:t>
            </a:r>
            <a:r>
              <a:rPr lang="it-IT" dirty="0"/>
              <a:t> </a:t>
            </a:r>
            <a:r>
              <a:rPr lang="it-IT" dirty="0" err="1"/>
              <a:t>two</a:t>
            </a:r>
            <a:r>
              <a:rPr lang="it-IT" dirty="0"/>
              <a:t> </a:t>
            </a:r>
            <a:r>
              <a:rPr lang="it-IT" dirty="0" err="1" smtClean="0"/>
              <a:t>individuals</a:t>
            </a:r>
            <a:r>
              <a:rPr lang="it-IT" dirty="0" smtClean="0"/>
              <a:t>. </a:t>
            </a:r>
            <a:r>
              <a:rPr lang="it-IT" dirty="0"/>
              <a:t>T</a:t>
            </a:r>
            <a:r>
              <a:rPr lang="it-IT" dirty="0" smtClean="0"/>
              <a:t>he </a:t>
            </a:r>
            <a:r>
              <a:rPr lang="it-IT" dirty="0"/>
              <a:t>party </a:t>
            </a:r>
            <a:r>
              <a:rPr lang="it-IT" dirty="0" err="1"/>
              <a:t>who</a:t>
            </a:r>
            <a:r>
              <a:rPr lang="it-IT" dirty="0"/>
              <a:t> </a:t>
            </a:r>
            <a:r>
              <a:rPr lang="it-IT" dirty="0" err="1"/>
              <a:t>starts</a:t>
            </a:r>
            <a:r>
              <a:rPr lang="it-IT" dirty="0"/>
              <a:t> the case by </a:t>
            </a:r>
            <a:r>
              <a:rPr lang="it-IT" dirty="0" err="1"/>
              <a:t>taking</a:t>
            </a:r>
            <a:r>
              <a:rPr lang="it-IT" dirty="0"/>
              <a:t> </a:t>
            </a:r>
            <a:r>
              <a:rPr lang="it-IT" dirty="0" err="1"/>
              <a:t>action</a:t>
            </a:r>
            <a:r>
              <a:rPr lang="it-IT" dirty="0"/>
              <a:t> </a:t>
            </a:r>
            <a:r>
              <a:rPr lang="it-IT" dirty="0" err="1"/>
              <a:t>is</a:t>
            </a:r>
            <a:r>
              <a:rPr lang="it-IT" dirty="0"/>
              <a:t> </a:t>
            </a:r>
            <a:r>
              <a:rPr lang="it-IT" dirty="0" err="1"/>
              <a:t>usually</a:t>
            </a:r>
            <a:r>
              <a:rPr lang="it-IT" dirty="0"/>
              <a:t> </a:t>
            </a:r>
            <a:r>
              <a:rPr lang="it-IT" dirty="0" err="1"/>
              <a:t>called</a:t>
            </a:r>
            <a:r>
              <a:rPr lang="it-IT" dirty="0"/>
              <a:t> </a:t>
            </a:r>
            <a:r>
              <a:rPr lang="it-IT" i="1" dirty="0"/>
              <a:t>the </a:t>
            </a:r>
            <a:r>
              <a:rPr lang="it-IT" i="1" dirty="0" err="1" smtClean="0"/>
              <a:t>claimant</a:t>
            </a:r>
            <a:r>
              <a:rPr lang="it-IT" i="1" dirty="0" smtClean="0"/>
              <a:t> (or </a:t>
            </a:r>
            <a:r>
              <a:rPr lang="it-IT" i="1" dirty="0" err="1" smtClean="0"/>
              <a:t>plaintiff</a:t>
            </a:r>
            <a:r>
              <a:rPr lang="it-IT" i="1" dirty="0" smtClean="0"/>
              <a:t>, </a:t>
            </a:r>
            <a:r>
              <a:rPr lang="it-IT" dirty="0" smtClean="0"/>
              <a:t>in Usa), </a:t>
            </a:r>
            <a:r>
              <a:rPr lang="it-IT" dirty="0"/>
              <a:t>and the party </a:t>
            </a:r>
            <a:r>
              <a:rPr lang="it-IT" dirty="0" err="1"/>
              <a:t>that</a:t>
            </a:r>
            <a:r>
              <a:rPr lang="it-IT" dirty="0"/>
              <a:t> the </a:t>
            </a:r>
            <a:r>
              <a:rPr lang="it-IT" dirty="0" err="1"/>
              <a:t>action</a:t>
            </a:r>
            <a:r>
              <a:rPr lang="it-IT" dirty="0"/>
              <a:t> </a:t>
            </a:r>
            <a:r>
              <a:rPr lang="it-IT" dirty="0" err="1"/>
              <a:t>is</a:t>
            </a:r>
            <a:r>
              <a:rPr lang="it-IT" dirty="0"/>
              <a:t> </a:t>
            </a:r>
            <a:r>
              <a:rPr lang="it-IT" dirty="0" err="1"/>
              <a:t>being</a:t>
            </a:r>
            <a:r>
              <a:rPr lang="it-IT" dirty="0"/>
              <a:t> </a:t>
            </a:r>
            <a:r>
              <a:rPr lang="it-IT" dirty="0" err="1"/>
              <a:t>taken</a:t>
            </a:r>
            <a:r>
              <a:rPr lang="it-IT" dirty="0"/>
              <a:t> </a:t>
            </a:r>
            <a:r>
              <a:rPr lang="it-IT" dirty="0" err="1"/>
              <a:t>against</a:t>
            </a:r>
            <a:r>
              <a:rPr lang="it-IT" dirty="0"/>
              <a:t> </a:t>
            </a:r>
            <a:r>
              <a:rPr lang="it-IT" dirty="0" err="1"/>
              <a:t>is</a:t>
            </a:r>
            <a:r>
              <a:rPr lang="it-IT" dirty="0"/>
              <a:t> </a:t>
            </a:r>
            <a:r>
              <a:rPr lang="it-IT" dirty="0" err="1"/>
              <a:t>usually</a:t>
            </a:r>
            <a:r>
              <a:rPr lang="it-IT" dirty="0"/>
              <a:t> </a:t>
            </a:r>
            <a:r>
              <a:rPr lang="it-IT" dirty="0" err="1"/>
              <a:t>called</a:t>
            </a:r>
            <a:r>
              <a:rPr lang="it-IT" dirty="0"/>
              <a:t> </a:t>
            </a:r>
            <a:r>
              <a:rPr lang="it-IT" i="1" dirty="0"/>
              <a:t>the </a:t>
            </a:r>
            <a:r>
              <a:rPr lang="it-IT" i="1" dirty="0" err="1"/>
              <a:t>defendant</a:t>
            </a:r>
            <a:r>
              <a:rPr lang="it-IT" dirty="0"/>
              <a:t>. </a:t>
            </a:r>
            <a:endParaRPr lang="it-IT" dirty="0" smtClean="0"/>
          </a:p>
          <a:p>
            <a:pPr algn="just"/>
            <a:r>
              <a:rPr lang="it-IT" dirty="0" smtClean="0"/>
              <a:t>The </a:t>
            </a:r>
            <a:r>
              <a:rPr lang="it-IT" dirty="0" err="1"/>
              <a:t>claimant</a:t>
            </a:r>
            <a:r>
              <a:rPr lang="it-IT" dirty="0"/>
              <a:t> </a:t>
            </a:r>
            <a:r>
              <a:rPr lang="it-IT" dirty="0" err="1"/>
              <a:t>takes</a:t>
            </a:r>
            <a:r>
              <a:rPr lang="it-IT" dirty="0"/>
              <a:t> </a:t>
            </a:r>
            <a:r>
              <a:rPr lang="it-IT" dirty="0" err="1"/>
              <a:t>action</a:t>
            </a:r>
            <a:r>
              <a:rPr lang="it-IT" dirty="0"/>
              <a:t> </a:t>
            </a:r>
            <a:r>
              <a:rPr lang="it-IT" dirty="0" err="1"/>
              <a:t>against</a:t>
            </a:r>
            <a:r>
              <a:rPr lang="it-IT" dirty="0"/>
              <a:t> the </a:t>
            </a:r>
            <a:r>
              <a:rPr lang="it-IT" dirty="0" err="1"/>
              <a:t>defendant</a:t>
            </a:r>
            <a:r>
              <a:rPr lang="it-IT" dirty="0"/>
              <a:t> </a:t>
            </a:r>
            <a:r>
              <a:rPr lang="it-IT" dirty="0" err="1"/>
              <a:t>who</a:t>
            </a:r>
            <a:r>
              <a:rPr lang="it-IT" dirty="0"/>
              <a:t> </a:t>
            </a:r>
            <a:r>
              <a:rPr lang="it-IT" dirty="0" err="1"/>
              <a:t>will</a:t>
            </a:r>
            <a:r>
              <a:rPr lang="it-IT" dirty="0"/>
              <a:t> </a:t>
            </a:r>
            <a:r>
              <a:rPr lang="it-IT" dirty="0" err="1"/>
              <a:t>then</a:t>
            </a:r>
            <a:r>
              <a:rPr lang="it-IT" dirty="0"/>
              <a:t> be </a:t>
            </a:r>
            <a:r>
              <a:rPr lang="it-IT" dirty="0" err="1"/>
              <a:t>liable</a:t>
            </a:r>
            <a:r>
              <a:rPr lang="it-IT" dirty="0"/>
              <a:t> or </a:t>
            </a:r>
            <a:r>
              <a:rPr lang="it-IT" dirty="0" err="1"/>
              <a:t>not</a:t>
            </a:r>
            <a:r>
              <a:rPr lang="it-IT" dirty="0"/>
              <a:t> </a:t>
            </a:r>
            <a:r>
              <a:rPr lang="it-IT" dirty="0" err="1"/>
              <a:t>liable</a:t>
            </a:r>
            <a:r>
              <a:rPr lang="it-IT" dirty="0"/>
              <a:t> for a </a:t>
            </a:r>
            <a:r>
              <a:rPr lang="it-IT" dirty="0" err="1"/>
              <a:t>form</a:t>
            </a:r>
            <a:r>
              <a:rPr lang="it-IT" dirty="0"/>
              <a:t> of </a:t>
            </a:r>
            <a:r>
              <a:rPr lang="it-IT" dirty="0" err="1"/>
              <a:t>compensation</a:t>
            </a:r>
            <a:r>
              <a:rPr lang="it-IT" dirty="0"/>
              <a:t> </a:t>
            </a:r>
            <a:r>
              <a:rPr lang="it-IT" dirty="0" err="1"/>
              <a:t>which</a:t>
            </a:r>
            <a:r>
              <a:rPr lang="it-IT" dirty="0"/>
              <a:t> </a:t>
            </a:r>
            <a:r>
              <a:rPr lang="it-IT" dirty="0" err="1"/>
              <a:t>is</a:t>
            </a:r>
            <a:r>
              <a:rPr lang="it-IT" dirty="0"/>
              <a:t> </a:t>
            </a:r>
            <a:r>
              <a:rPr lang="it-IT" dirty="0" err="1"/>
              <a:t>usually</a:t>
            </a:r>
            <a:r>
              <a:rPr lang="it-IT" dirty="0"/>
              <a:t> </a:t>
            </a:r>
            <a:r>
              <a:rPr lang="it-IT" i="1" dirty="0"/>
              <a:t>a </a:t>
            </a:r>
            <a:r>
              <a:rPr lang="it-IT" i="1" dirty="0" err="1"/>
              <a:t>payment</a:t>
            </a:r>
            <a:r>
              <a:rPr lang="it-IT" i="1" dirty="0"/>
              <a:t> of a sum of </a:t>
            </a:r>
            <a:r>
              <a:rPr lang="it-IT" i="1" dirty="0" err="1"/>
              <a:t>money</a:t>
            </a:r>
            <a:r>
              <a:rPr lang="it-IT" i="1" dirty="0"/>
              <a:t> </a:t>
            </a:r>
            <a:r>
              <a:rPr lang="it-IT" i="1" dirty="0" err="1"/>
              <a:t>awarded</a:t>
            </a:r>
            <a:r>
              <a:rPr lang="it-IT" i="1" dirty="0"/>
              <a:t> to the </a:t>
            </a:r>
            <a:r>
              <a:rPr lang="it-IT" i="1" dirty="0" err="1"/>
              <a:t>claimant</a:t>
            </a:r>
            <a:r>
              <a:rPr lang="it-IT" dirty="0"/>
              <a:t>. </a:t>
            </a:r>
            <a:endParaRPr lang="it-IT" dirty="0" smtClean="0"/>
          </a:p>
          <a:p>
            <a:pPr algn="just"/>
            <a:r>
              <a:rPr lang="it-IT" dirty="0" err="1" smtClean="0"/>
              <a:t>This</a:t>
            </a:r>
            <a:r>
              <a:rPr lang="it-IT" dirty="0" smtClean="0"/>
              <a:t> </a:t>
            </a:r>
            <a:r>
              <a:rPr lang="it-IT" dirty="0" err="1"/>
              <a:t>decision</a:t>
            </a:r>
            <a:r>
              <a:rPr lang="it-IT" dirty="0"/>
              <a:t> </a:t>
            </a:r>
            <a:r>
              <a:rPr lang="it-IT" dirty="0" err="1"/>
              <a:t>is</a:t>
            </a:r>
            <a:r>
              <a:rPr lang="it-IT" dirty="0"/>
              <a:t> </a:t>
            </a:r>
            <a:r>
              <a:rPr lang="it-IT" dirty="0" err="1"/>
              <a:t>usually</a:t>
            </a:r>
            <a:r>
              <a:rPr lang="it-IT" dirty="0"/>
              <a:t> made by a </a:t>
            </a:r>
            <a:r>
              <a:rPr lang="it-IT" dirty="0" err="1"/>
              <a:t>Judge</a:t>
            </a:r>
            <a:r>
              <a:rPr lang="it-IT" dirty="0"/>
              <a:t>.</a:t>
            </a:r>
            <a:endParaRPr lang="it-IT" dirty="0" smtClean="0"/>
          </a:p>
        </p:txBody>
      </p:sp>
      <p:sp>
        <p:nvSpPr>
          <p:cNvPr id="4" name="Segnaposto piè di pagina 3"/>
          <p:cNvSpPr>
            <a:spLocks noGrp="1"/>
          </p:cNvSpPr>
          <p:nvPr>
            <p:ph type="ftr" sz="quarter" idx="11"/>
          </p:nvPr>
        </p:nvSpPr>
        <p:spPr/>
        <p:txBody>
          <a:bodyPr/>
          <a:lstStyle/>
          <a:p>
            <a:r>
              <a:rPr lang="en-US" smtClean="0"/>
              <a:t>Prof. Tommaso Febbrajo</a:t>
            </a:r>
            <a:endParaRPr lang="en-US"/>
          </a:p>
        </p:txBody>
      </p:sp>
    </p:spTree>
    <p:extLst>
      <p:ext uri="{BB962C8B-B14F-4D97-AF65-F5344CB8AC3E}">
        <p14:creationId xmlns:p14="http://schemas.microsoft.com/office/powerpoint/2010/main" val="9564323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linds(horizontal)">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blinds(horizontal)">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e">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majorFont>
      <a:minorFont>
        <a:latin typeface="Calisto MT"/>
        <a:ea typeface=""/>
        <a:cs typeface=""/>
        <a:font script="Jpan" typeface="ＭＳ 明朝"/>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Capitale.thmx</Template>
  <TotalTime>1436</TotalTime>
  <Words>4748</Words>
  <Application>Microsoft Macintosh PowerPoint</Application>
  <PresentationFormat>Presentazione su schermo (4:3)</PresentationFormat>
  <Paragraphs>411</Paragraphs>
  <Slides>67</Slides>
  <Notes>0</Notes>
  <HiddenSlides>0</HiddenSlides>
  <MMClips>0</MMClips>
  <ScaleCrop>false</ScaleCrop>
  <HeadingPairs>
    <vt:vector size="4" baseType="variant">
      <vt:variant>
        <vt:lpstr>Tema</vt:lpstr>
      </vt:variant>
      <vt:variant>
        <vt:i4>1</vt:i4>
      </vt:variant>
      <vt:variant>
        <vt:lpstr>Titoli diapositive</vt:lpstr>
      </vt:variant>
      <vt:variant>
        <vt:i4>67</vt:i4>
      </vt:variant>
    </vt:vector>
  </HeadingPairs>
  <TitlesOfParts>
    <vt:vector size="68" baseType="lpstr">
      <vt:lpstr>Capitale</vt:lpstr>
      <vt:lpstr>INTERNATIONAL CONTRACT LAW</vt:lpstr>
      <vt:lpstr>Introduction to international contract</vt:lpstr>
      <vt:lpstr>Introduction to international contract</vt:lpstr>
      <vt:lpstr>Chapter I INTRODUCTION TO CONTRACTS</vt:lpstr>
      <vt:lpstr>The legal systems: international framework</vt:lpstr>
      <vt:lpstr>Common law vs Civil law</vt:lpstr>
      <vt:lpstr>Common law vs Civil law. In a nutshell</vt:lpstr>
      <vt:lpstr>Civil law vs Criminal law.</vt:lpstr>
      <vt:lpstr>Civil law vs Criminal law.</vt:lpstr>
      <vt:lpstr>Civil law vs Criminal law. Definition</vt:lpstr>
      <vt:lpstr>Civil law vs Criminal law. Purpose.</vt:lpstr>
      <vt:lpstr>Civil law vs Criminal law. Standard of proof and types of punishment</vt:lpstr>
      <vt:lpstr>Civil law vs Criminal law. Examples</vt:lpstr>
      <vt:lpstr>Criminal law vs Civil law</vt:lpstr>
      <vt:lpstr>Contract law vs Tort law In short</vt:lpstr>
      <vt:lpstr>Tort law vs Contract law</vt:lpstr>
      <vt:lpstr>Tort law vs Contract law</vt:lpstr>
      <vt:lpstr>Tort law vs Contract law Case study I</vt:lpstr>
      <vt:lpstr>Tort law vs Contract law Case study I</vt:lpstr>
      <vt:lpstr>Tort law vs Contract law Case study I</vt:lpstr>
      <vt:lpstr>Tort law vs Contract law Case study II</vt:lpstr>
      <vt:lpstr>CONTRACTUAL FREEDOM</vt:lpstr>
      <vt:lpstr>WHAT IS A CONTRACT?</vt:lpstr>
      <vt:lpstr>(i) AGREEMENT</vt:lpstr>
      <vt:lpstr>(i) AGREEMENT</vt:lpstr>
      <vt:lpstr>OFFER</vt:lpstr>
      <vt:lpstr>Offer: case study 1</vt:lpstr>
      <vt:lpstr>Offer: case study 2 (Carill v. Carbolic Smoke ball company, 1893)</vt:lpstr>
      <vt:lpstr>Judgment</vt:lpstr>
      <vt:lpstr>ACCEPTANCE</vt:lpstr>
      <vt:lpstr>Agreement: case study</vt:lpstr>
      <vt:lpstr>(ii) CONTRACTUAL INTENTION</vt:lpstr>
      <vt:lpstr>Contractual intention</vt:lpstr>
      <vt:lpstr>Contractual intention: case study 1</vt:lpstr>
      <vt:lpstr>Contractual intention: case study 2 (Balfour v Balfour, 1919)</vt:lpstr>
      <vt:lpstr>Contractual intention: case study 3 (Rose  and  Frank Co.  v.  J.R. Crompton and  Bros. Ltd.,1925) </vt:lpstr>
      <vt:lpstr>Contractual intention: case study 4 (Parker v. Clark, 1960) ) </vt:lpstr>
      <vt:lpstr>(iii) CONSIDERATION</vt:lpstr>
      <vt:lpstr>Consideration</vt:lpstr>
      <vt:lpstr>Consideration</vt:lpstr>
      <vt:lpstr>What Can be Used as Consideration</vt:lpstr>
      <vt:lpstr>Consideration. Case study I</vt:lpstr>
      <vt:lpstr>Consideration. Case study I</vt:lpstr>
      <vt:lpstr>Adequacy of Consideration. Case study II</vt:lpstr>
      <vt:lpstr>Adequacy of Consideration. Case study II</vt:lpstr>
      <vt:lpstr>Lack of Consideration</vt:lpstr>
      <vt:lpstr>Lack of Consideration</vt:lpstr>
      <vt:lpstr>Lack of Consideration</vt:lpstr>
      <vt:lpstr>Lack of Consideration</vt:lpstr>
      <vt:lpstr>Lack of Consideration</vt:lpstr>
      <vt:lpstr>Lack of Consideration</vt:lpstr>
      <vt:lpstr>  FORM</vt:lpstr>
      <vt:lpstr>FORM</vt:lpstr>
      <vt:lpstr>  CONTENTS OF CONTRACT</vt:lpstr>
      <vt:lpstr>CONTENTS OF A CONTRACT</vt:lpstr>
      <vt:lpstr>EXPRESS TERMS</vt:lpstr>
      <vt:lpstr>IMPLIED TERMS</vt:lpstr>
      <vt:lpstr>IMPLIED TERMS</vt:lpstr>
      <vt:lpstr>  THE  END  OF  A CONTRACT </vt:lpstr>
      <vt:lpstr>THE  END  OF  A CONTRACT </vt:lpstr>
      <vt:lpstr>EXPIRATION</vt:lpstr>
      <vt:lpstr>TERMINATION</vt:lpstr>
      <vt:lpstr>VITIATION</vt:lpstr>
      <vt:lpstr>VITIATION</vt:lpstr>
      <vt:lpstr>VITIATION</vt:lpstr>
      <vt:lpstr>FRUSTRATION</vt:lpstr>
      <vt:lpstr>Frustration: case study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CONTRACT LAW</dc:title>
  <dc:creator>Tommaso Febbrajo</dc:creator>
  <cp:lastModifiedBy>Tommaso Febbrajo</cp:lastModifiedBy>
  <cp:revision>80</cp:revision>
  <dcterms:created xsi:type="dcterms:W3CDTF">2015-07-19T07:12:04Z</dcterms:created>
  <dcterms:modified xsi:type="dcterms:W3CDTF">2019-01-25T10:34:29Z</dcterms:modified>
</cp:coreProperties>
</file>