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480"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2995764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olo e sottotitolo">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Titolo Testo</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9" name="Shape 1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zion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–Giovanni Mela</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“Inserisci qui una citazione”. </a:t>
            </a:r>
          </a:p>
        </p:txBody>
      </p:sp>
      <p:sp>
        <p:nvSpPr>
          <p:cNvPr id="109" name="Shape 10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Orizzontale">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Titolo Testo</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34" name="Shape 3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olo - Centrato">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Titolo Testo</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Verticale">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Titolo Testo</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55" name="Shape 5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Titolo Testo</a:t>
            </a:r>
          </a:p>
        </p:txBody>
      </p:sp>
      <p:sp>
        <p:nvSpPr>
          <p:cNvPr id="63" name="Shape 6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Titolo Testo</a:t>
            </a:r>
          </a:p>
        </p:txBody>
      </p:sp>
      <p:sp>
        <p:nvSpPr>
          <p:cNvPr id="71" name="Shape 7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2" name="Shape 7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Titolo Testo</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Corpo livello uno</a:t>
            </a:r>
          </a:p>
          <a:p>
            <a:pPr lvl="1"/>
            <a:r>
              <a:t>Corpo livello due</a:t>
            </a:r>
          </a:p>
          <a:p>
            <a:pPr lvl="2"/>
            <a:r>
              <a:t>Corpo livello tre</a:t>
            </a:r>
          </a:p>
          <a:p>
            <a:pPr lvl="3"/>
            <a:r>
              <a:t>Corpo livello quattro</a:t>
            </a:r>
          </a:p>
          <a:p>
            <a:pPr lvl="4"/>
            <a:r>
              <a:t>Corpo livello cinque</a:t>
            </a:r>
          </a:p>
        </p:txBody>
      </p:sp>
      <p:sp>
        <p:nvSpPr>
          <p:cNvPr id="82" name="Shape 8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nti elenco">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0" name="Shape 9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per pagina">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Titolo Testo</a:t>
            </a:r>
          </a:p>
        </p:txBody>
      </p:sp>
      <p:sp>
        <p:nvSpPr>
          <p:cNvPr id="5" name="Shape 5"/>
          <p:cNvSpPr>
            <a:spLocks noGrp="1"/>
          </p:cNvSpPr>
          <p:nvPr>
            <p:ph type="sldNum" sz="quarter" idx="2"/>
          </p:nvPr>
        </p:nvSpPr>
        <p:spPr>
          <a:xfrm>
            <a:off x="6324599" y="9258300"/>
            <a:ext cx="342901" cy="3810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‹n.›</a:t>
            </a:fld>
            <a:endParaRPr/>
          </a:p>
        </p:txBody>
      </p:sp>
      <p:sp>
        <p:nvSpPr>
          <p:cNvPr id="6" name="Shape 6"/>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prstGeom prst="rect">
            <a:avLst/>
          </a:prstGeom>
        </p:spPr>
        <p:txBody>
          <a:bodyPr/>
          <a:lstStyle/>
          <a:p>
            <a:r>
              <a:t>JOINT VENTURE </a:t>
            </a:r>
          </a:p>
        </p:txBody>
      </p:sp>
      <p:sp>
        <p:nvSpPr>
          <p:cNvPr id="134" name="Shape 134"/>
          <p:cNvSpPr>
            <a:spLocks noGrp="1"/>
          </p:cNvSpPr>
          <p:nvPr>
            <p:ph type="subTitle" sz="quarter" idx="1"/>
          </p:nvPr>
        </p:nvSpPr>
        <p:spPr>
          <a:xfrm>
            <a:off x="8280400" y="4140200"/>
            <a:ext cx="4666010" cy="2413000"/>
          </a:xfrm>
          <a:prstGeom prst="rect">
            <a:avLst/>
          </a:prstGeom>
        </p:spPr>
        <p:txBody>
          <a:bodyPr/>
          <a:lstStyle/>
          <a:p>
            <a:r>
              <a:t>University of Macerata</a:t>
            </a:r>
          </a:p>
          <a:p>
            <a:pPr>
              <a:defRPr sz="2200"/>
            </a:pPr>
            <a:r>
              <a:t>Department of Economics and Law</a:t>
            </a:r>
          </a:p>
          <a:p>
            <a:pPr>
              <a:defRPr sz="2200"/>
            </a:pPr>
            <a:r>
              <a:t>International Contract Law</a:t>
            </a:r>
          </a:p>
          <a:p>
            <a:pPr>
              <a:defRPr sz="2200"/>
            </a:pPr>
            <a:r>
              <a:t>A.Y. 2018-2019</a:t>
            </a:r>
          </a:p>
        </p:txBody>
      </p:sp>
      <p:sp>
        <p:nvSpPr>
          <p:cNvPr id="135" name="Shape 135"/>
          <p:cNvSpPr/>
          <p:nvPr/>
        </p:nvSpPr>
        <p:spPr>
          <a:xfrm>
            <a:off x="632717" y="7734299"/>
            <a:ext cx="592276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r>
              <a:t>Dr. Gianluca Toscano, Attorney at Law</a:t>
            </a:r>
          </a:p>
          <a:p>
            <a:pPr lvl="2">
              <a:defRPr i="1"/>
            </a:pPr>
            <a:r>
              <a:t>Contract Law Phd </a:t>
            </a:r>
          </a:p>
        </p:txBody>
      </p:sp>
      <p:sp>
        <p:nvSpPr>
          <p:cNvPr id="136" name="Shape 136"/>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lvl1pPr defTabSz="397256">
              <a:spcBef>
                <a:spcPts val="1000"/>
              </a:spcBef>
              <a:defRPr sz="4760"/>
            </a:lvl1pPr>
          </a:lstStyle>
          <a:p>
            <a:r>
              <a:t>MODEL UNINCORPORATED J.V. AGREEMENT</a:t>
            </a:r>
          </a:p>
        </p:txBody>
      </p:sp>
      <p:sp>
        <p:nvSpPr>
          <p:cNvPr id="170" name="Shape 170"/>
          <p:cNvSpPr>
            <a:spLocks noGrp="1"/>
          </p:cNvSpPr>
          <p:nvPr>
            <p:ph type="body" idx="1"/>
          </p:nvPr>
        </p:nvSpPr>
        <p:spPr>
          <a:prstGeom prst="rect">
            <a:avLst/>
          </a:prstGeom>
        </p:spPr>
        <p:txBody>
          <a:bodyPr/>
          <a:lstStyle/>
          <a:p>
            <a:pPr algn="just"/>
            <a:r>
              <a:t>SOURCE:</a:t>
            </a:r>
            <a:r>
              <a:rPr b="1"/>
              <a:t> International Trade Centre, </a:t>
            </a:r>
            <a:r>
              <a:t>a multilateral agency of the United Nations based in Geneva. It’s in charge of promoting and developing international business exchanges. It provides technical assistance in trades and drafts a range of commercial contractual models to support enterprises willing to play in the international market scenario</a:t>
            </a:r>
          </a:p>
        </p:txBody>
      </p:sp>
      <p:sp>
        <p:nvSpPr>
          <p:cNvPr id="171" name="Shape 17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pPr defTabSz="297941">
              <a:spcBef>
                <a:spcPts val="800"/>
              </a:spcBef>
              <a:defRPr sz="3570"/>
            </a:pPr>
            <a:r>
              <a:t>Model Unincorporated J.V. agreement</a:t>
            </a:r>
          </a:p>
          <a:p>
            <a:pPr defTabSz="297941">
              <a:spcBef>
                <a:spcPts val="800"/>
              </a:spcBef>
              <a:defRPr sz="3570">
                <a:solidFill>
                  <a:srgbClr val="000000"/>
                </a:solidFill>
              </a:defRPr>
            </a:pPr>
            <a:r>
              <a:t>Main provisions 1</a:t>
            </a:r>
          </a:p>
        </p:txBody>
      </p:sp>
      <p:sp>
        <p:nvSpPr>
          <p:cNvPr id="174" name="Shape 174"/>
          <p:cNvSpPr>
            <a:spLocks noGrp="1"/>
          </p:cNvSpPr>
          <p:nvPr>
            <p:ph type="body" idx="1"/>
          </p:nvPr>
        </p:nvSpPr>
        <p:spPr>
          <a:xfrm>
            <a:off x="406400" y="2451100"/>
            <a:ext cx="11988800" cy="6096000"/>
          </a:xfrm>
          <a:prstGeom prst="rect">
            <a:avLst/>
          </a:prstGeom>
        </p:spPr>
        <p:txBody>
          <a:bodyPr/>
          <a:lstStyle/>
          <a:p>
            <a:pPr algn="just"/>
            <a:r>
              <a:rPr b="1"/>
              <a:t>Recitals:</a:t>
            </a:r>
            <a:r>
              <a:t> Purposes of the parties regarded as individuals</a:t>
            </a:r>
          </a:p>
          <a:p>
            <a:pPr algn="just">
              <a:defRPr b="1"/>
            </a:pPr>
            <a:r>
              <a:t>Contractual definitions: </a:t>
            </a:r>
            <a:r>
              <a:rPr b="0"/>
              <a:t>agreed meaning of expressions used in contract</a:t>
            </a:r>
          </a:p>
          <a:p>
            <a:pPr algn="just">
              <a:defRPr b="1">
                <a:solidFill>
                  <a:srgbClr val="000000"/>
                </a:solidFill>
              </a:defRPr>
            </a:pPr>
            <a:r>
              <a:t>Object: </a:t>
            </a:r>
            <a:r>
              <a:rPr b="0"/>
              <a:t>results that the parties are willing to achieve carrying out what is agreed in the contract</a:t>
            </a:r>
          </a:p>
          <a:p>
            <a:pPr algn="just">
              <a:defRPr b="1">
                <a:solidFill>
                  <a:srgbClr val="000000"/>
                </a:solidFill>
              </a:defRPr>
            </a:pPr>
            <a:r>
              <a:t>Contributions and commitments of the parties: </a:t>
            </a:r>
            <a:r>
              <a:rPr b="0"/>
              <a:t>what each party should do and share to accomplish the tasks they set out</a:t>
            </a:r>
          </a:p>
        </p:txBody>
      </p:sp>
      <p:sp>
        <p:nvSpPr>
          <p:cNvPr id="175" name="Shape 17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pPr defTabSz="297941">
              <a:spcBef>
                <a:spcPts val="800"/>
              </a:spcBef>
              <a:defRPr sz="3570"/>
            </a:pPr>
            <a:r>
              <a:t>Model Unincorporated J.V. agreement</a:t>
            </a:r>
          </a:p>
          <a:p>
            <a:pPr defTabSz="297941">
              <a:spcBef>
                <a:spcPts val="800"/>
              </a:spcBef>
              <a:defRPr sz="3570">
                <a:solidFill>
                  <a:srgbClr val="000000"/>
                </a:solidFill>
              </a:defRPr>
            </a:pPr>
            <a:r>
              <a:t>Main provisions 2</a:t>
            </a:r>
          </a:p>
        </p:txBody>
      </p:sp>
      <p:sp>
        <p:nvSpPr>
          <p:cNvPr id="178" name="Shape 178"/>
          <p:cNvSpPr>
            <a:spLocks noGrp="1"/>
          </p:cNvSpPr>
          <p:nvPr>
            <p:ph type="body" idx="1"/>
          </p:nvPr>
        </p:nvSpPr>
        <p:spPr>
          <a:prstGeom prst="rect">
            <a:avLst/>
          </a:prstGeom>
        </p:spPr>
        <p:txBody>
          <a:bodyPr/>
          <a:lstStyle/>
          <a:p>
            <a:pPr algn="just"/>
            <a:r>
              <a:rPr b="1"/>
              <a:t>Powers of representation:</a:t>
            </a:r>
            <a:r>
              <a:t> how the parties are entitled to represent the J.V. towards third parties. Due to the absence of a new legal entity, every commitment made by one party is binding for the J.V., unless the agreement provides limitations that third parties knew (or should have known) before the commitment was made</a:t>
            </a:r>
          </a:p>
          <a:p>
            <a:pPr algn="just"/>
            <a:r>
              <a:rPr b="1"/>
              <a:t>Managing decisions: </a:t>
            </a:r>
            <a:r>
              <a:t>who has the power to take decisions. Usually both parties are entitled to do so, as they have equal duties and rights</a:t>
            </a:r>
          </a:p>
        </p:txBody>
      </p:sp>
      <p:sp>
        <p:nvSpPr>
          <p:cNvPr id="179" name="Shape 17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xfrm>
            <a:off x="508000" y="793750"/>
            <a:ext cx="11988800" cy="1219200"/>
          </a:xfrm>
          <a:prstGeom prst="rect">
            <a:avLst/>
          </a:prstGeom>
        </p:spPr>
        <p:txBody>
          <a:bodyPr/>
          <a:lstStyle/>
          <a:p>
            <a:pPr defTabSz="297941">
              <a:spcBef>
                <a:spcPts val="800"/>
              </a:spcBef>
              <a:defRPr sz="3570"/>
            </a:pPr>
            <a:r>
              <a:t>Model Unincorporated J.V. agreement</a:t>
            </a:r>
          </a:p>
          <a:p>
            <a:pPr defTabSz="297941">
              <a:spcBef>
                <a:spcPts val="800"/>
              </a:spcBef>
              <a:defRPr sz="3570">
                <a:solidFill>
                  <a:srgbClr val="000000"/>
                </a:solidFill>
              </a:defRPr>
            </a:pPr>
            <a:r>
              <a:t>Main provisions 3</a:t>
            </a:r>
          </a:p>
        </p:txBody>
      </p:sp>
      <p:sp>
        <p:nvSpPr>
          <p:cNvPr id="182" name="Shape 182"/>
          <p:cNvSpPr>
            <a:spLocks noGrp="1"/>
          </p:cNvSpPr>
          <p:nvPr>
            <p:ph type="body" idx="1"/>
          </p:nvPr>
        </p:nvSpPr>
        <p:spPr>
          <a:prstGeom prst="rect">
            <a:avLst/>
          </a:prstGeom>
        </p:spPr>
        <p:txBody>
          <a:bodyPr/>
          <a:lstStyle/>
          <a:p>
            <a:pPr marL="291338" indent="-291338" algn="just" defTabSz="362204">
              <a:spcBef>
                <a:spcPts val="1400"/>
              </a:spcBef>
              <a:defRPr sz="2232" b="1"/>
            </a:pPr>
            <a:r>
              <a:t>Share in profits and losses: </a:t>
            </a:r>
            <a:r>
              <a:rPr b="0"/>
              <a:t>rules about distribution of revenues and losses among the parties. It’s usually in equal portions or at least in proportion to their contribution</a:t>
            </a:r>
          </a:p>
          <a:p>
            <a:pPr marL="291338" indent="-291338" algn="just" defTabSz="362204">
              <a:spcBef>
                <a:spcPts val="1400"/>
              </a:spcBef>
              <a:defRPr sz="2232" b="1"/>
            </a:pPr>
            <a:r>
              <a:t>Liability</a:t>
            </a:r>
            <a:r>
              <a:rPr b="0"/>
              <a:t>: due to the lack of a new corporation with its own legal rights, the parties are jointly and severally liable towards third parties for every obligation of the J.V. However, each party bear an equal share of liability in internal relations</a:t>
            </a:r>
          </a:p>
          <a:p>
            <a:pPr marL="291338" indent="-291338" algn="just" defTabSz="362204">
              <a:spcBef>
                <a:spcPts val="1400"/>
              </a:spcBef>
              <a:defRPr sz="2232" b="1"/>
            </a:pPr>
            <a:r>
              <a:t>Termination</a:t>
            </a:r>
            <a:r>
              <a:rPr b="0"/>
              <a:t>: the J.v. ceases to be effective if a particular event occurs:</a:t>
            </a:r>
          </a:p>
          <a:p>
            <a:pPr marL="582676" lvl="1" indent="-291338" algn="just" defTabSz="362204">
              <a:spcBef>
                <a:spcPts val="1400"/>
              </a:spcBef>
              <a:defRPr sz="2232" b="1"/>
            </a:pPr>
            <a:r>
              <a:t>EXPIRATION </a:t>
            </a:r>
            <a:r>
              <a:rPr b="0"/>
              <a:t>(passing of time or accomplishing of the objectives)</a:t>
            </a:r>
          </a:p>
          <a:p>
            <a:pPr marL="582676" lvl="1" indent="-291338" algn="just" defTabSz="362204">
              <a:spcBef>
                <a:spcPts val="1400"/>
              </a:spcBef>
              <a:defRPr sz="2232" b="1"/>
            </a:pPr>
            <a:r>
              <a:t>FRUSTRATION </a:t>
            </a:r>
            <a:r>
              <a:rPr b="0"/>
              <a:t>(obligations cannot be performed or targets are not achieved ES DEADLOCKS)</a:t>
            </a:r>
          </a:p>
          <a:p>
            <a:pPr marL="582676" lvl="1" indent="-291338" algn="just" defTabSz="362204">
              <a:spcBef>
                <a:spcPts val="1400"/>
              </a:spcBef>
              <a:defRPr sz="2232" b="1"/>
            </a:pPr>
            <a:r>
              <a:t>MUTUAL DECISION (</a:t>
            </a:r>
            <a:r>
              <a:rPr b="0"/>
              <a:t>the parties jointly decide to terminate the contract)</a:t>
            </a:r>
          </a:p>
          <a:p>
            <a:pPr marL="582676" lvl="1" indent="-291338" algn="just" defTabSz="362204">
              <a:spcBef>
                <a:spcPts val="1400"/>
              </a:spcBef>
              <a:defRPr sz="2232" b="1"/>
            </a:pPr>
            <a:r>
              <a:t>UNILATERAL DECISION </a:t>
            </a:r>
            <a:r>
              <a:rPr b="0"/>
              <a:t>(if permitted)</a:t>
            </a:r>
          </a:p>
          <a:p>
            <a:pPr marL="582676" lvl="1" indent="-291338" algn="just" defTabSz="362204">
              <a:spcBef>
                <a:spcPts val="1400"/>
              </a:spcBef>
              <a:defRPr sz="2232" b="1"/>
            </a:pPr>
            <a:r>
              <a:t>BREACH OF THE CONTRACT </a:t>
            </a:r>
            <a:r>
              <a:rPr b="0"/>
              <a:t>(the injured party could claim for compensation and has the right to terminate the contract)</a:t>
            </a:r>
          </a:p>
        </p:txBody>
      </p:sp>
      <p:sp>
        <p:nvSpPr>
          <p:cNvPr id="183" name="Shape 18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pPr defTabSz="297941">
              <a:spcBef>
                <a:spcPts val="800"/>
              </a:spcBef>
              <a:defRPr sz="3570"/>
            </a:pPr>
            <a:r>
              <a:t>Model Unincorporated J.V. agreement</a:t>
            </a:r>
          </a:p>
          <a:p>
            <a:pPr defTabSz="297941">
              <a:spcBef>
                <a:spcPts val="800"/>
              </a:spcBef>
              <a:defRPr sz="3570">
                <a:solidFill>
                  <a:srgbClr val="000000"/>
                </a:solidFill>
              </a:defRPr>
            </a:pPr>
            <a:r>
              <a:t>Main provisions 4</a:t>
            </a:r>
          </a:p>
        </p:txBody>
      </p:sp>
      <p:sp>
        <p:nvSpPr>
          <p:cNvPr id="186" name="Shape 186"/>
          <p:cNvSpPr>
            <a:spLocks noGrp="1"/>
          </p:cNvSpPr>
          <p:nvPr>
            <p:ph type="body" idx="1"/>
          </p:nvPr>
        </p:nvSpPr>
        <p:spPr>
          <a:xfrm>
            <a:off x="508000" y="2641600"/>
            <a:ext cx="11988800" cy="6096000"/>
          </a:xfrm>
          <a:prstGeom prst="rect">
            <a:avLst/>
          </a:prstGeom>
        </p:spPr>
        <p:txBody>
          <a:bodyPr/>
          <a:lstStyle/>
          <a:p>
            <a:pPr algn="just">
              <a:defRPr b="1"/>
            </a:pPr>
            <a:r>
              <a:t>Competition:</a:t>
            </a:r>
            <a:r>
              <a:rPr b="0"/>
              <a:t> the parties are committed to jointly pursue their objectives, and promise not to compete with each other </a:t>
            </a:r>
          </a:p>
          <a:p>
            <a:pPr algn="just">
              <a:defRPr b="1"/>
            </a:pPr>
            <a:r>
              <a:t>Boilerplate clauses:</a:t>
            </a:r>
            <a:r>
              <a:rPr b="0"/>
              <a:t> HARDSHIP, BEST EFFORTS, GOOD FAITH, ENTIRE CONTRACT, FORCE MAJEURE</a:t>
            </a:r>
          </a:p>
          <a:p>
            <a:pPr algn="just">
              <a:defRPr b="1"/>
            </a:pPr>
            <a:r>
              <a:t>Applicable law: </a:t>
            </a:r>
            <a:r>
              <a:rPr b="0"/>
              <a:t>choice of governing law </a:t>
            </a:r>
          </a:p>
          <a:p>
            <a:pPr algn="just">
              <a:defRPr b="1"/>
            </a:pPr>
            <a:r>
              <a:t>Resolution of disputes</a:t>
            </a:r>
            <a:r>
              <a:rPr b="0"/>
              <a:t>: commitment to amicable settlement of deadlocks, a.d.r. and arbitrates</a:t>
            </a:r>
          </a:p>
        </p:txBody>
      </p:sp>
      <p:sp>
        <p:nvSpPr>
          <p:cNvPr id="187" name="Shape 18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r>
              <a:t>INCORPORATED </a:t>
            </a:r>
          </a:p>
          <a:p>
            <a:r>
              <a:t>JOINT VENTURE</a:t>
            </a:r>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685800" y="793750"/>
            <a:ext cx="11988800" cy="1219200"/>
          </a:xfrm>
          <a:prstGeom prst="rect">
            <a:avLst/>
          </a:prstGeom>
        </p:spPr>
        <p:txBody>
          <a:bodyPr/>
          <a:lstStyle/>
          <a:p>
            <a:pPr defTabSz="297941">
              <a:spcBef>
                <a:spcPts val="800"/>
              </a:spcBef>
              <a:defRPr sz="3570"/>
            </a:pPr>
            <a:r>
              <a:t>INCORPORATED J.V. </a:t>
            </a:r>
          </a:p>
          <a:p>
            <a:pPr defTabSz="297941">
              <a:spcBef>
                <a:spcPts val="800"/>
              </a:spcBef>
              <a:defRPr sz="3570">
                <a:solidFill>
                  <a:srgbClr val="000000"/>
                </a:solidFill>
              </a:defRPr>
            </a:pPr>
            <a:r>
              <a:t>Distinctive features</a:t>
            </a:r>
          </a:p>
        </p:txBody>
      </p:sp>
      <p:sp>
        <p:nvSpPr>
          <p:cNvPr id="193" name="Shape 193"/>
          <p:cNvSpPr>
            <a:spLocks noGrp="1"/>
          </p:cNvSpPr>
          <p:nvPr>
            <p:ph type="body" idx="1"/>
          </p:nvPr>
        </p:nvSpPr>
        <p:spPr>
          <a:prstGeom prst="rect">
            <a:avLst/>
          </a:prstGeom>
        </p:spPr>
        <p:txBody>
          <a:bodyPr/>
          <a:lstStyle/>
          <a:p>
            <a:pPr marL="390016" indent="-390016" algn="just" defTabSz="484886">
              <a:spcBef>
                <a:spcPts val="1900"/>
              </a:spcBef>
              <a:defRPr sz="2988"/>
            </a:pPr>
            <a:r>
              <a:t>This type of J.V. describes a complex set of agreements, including an incorporation agreement. The parties always set up a new company</a:t>
            </a:r>
          </a:p>
          <a:p>
            <a:pPr marL="390016" indent="-390016" algn="just" defTabSz="484886">
              <a:spcBef>
                <a:spcPts val="1900"/>
              </a:spcBef>
              <a:defRPr sz="2988"/>
            </a:pPr>
            <a:r>
              <a:t>The new company thus established (Joint Subsidiary) has its own legal rights and obligations and a limited liability towards third parties. The co-venturers don’t bear any liability.</a:t>
            </a:r>
          </a:p>
          <a:p>
            <a:pPr marL="390016" indent="-390016" algn="just" defTabSz="484886">
              <a:spcBef>
                <a:spcPts val="1900"/>
              </a:spcBef>
              <a:defRPr sz="2988"/>
            </a:pPr>
            <a:r>
              <a:t>The parties create a long-term relationship, since the contract has an undefined duration</a:t>
            </a:r>
          </a:p>
          <a:p>
            <a:pPr marL="390016" indent="-390016" algn="just" defTabSz="484886">
              <a:spcBef>
                <a:spcPts val="1900"/>
              </a:spcBef>
              <a:defRPr sz="2988"/>
            </a:pPr>
            <a:r>
              <a:t>The parties establish many rules to make sure that equal powers and rights are preserved in managing the new company (even if these provisions conflict with the corporation law applicable to the newly founded entity)</a:t>
            </a:r>
          </a:p>
        </p:txBody>
      </p:sp>
      <p:sp>
        <p:nvSpPr>
          <p:cNvPr id="194" name="Shape 1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pPr defTabSz="297941">
              <a:spcBef>
                <a:spcPts val="800"/>
              </a:spcBef>
              <a:defRPr sz="3570"/>
            </a:pPr>
            <a:r>
              <a:t>INCORPORATED J.V. </a:t>
            </a:r>
          </a:p>
          <a:p>
            <a:pPr defTabSz="297941">
              <a:spcBef>
                <a:spcPts val="800"/>
              </a:spcBef>
              <a:defRPr sz="3570">
                <a:solidFill>
                  <a:srgbClr val="000000"/>
                </a:solidFill>
              </a:defRPr>
            </a:pPr>
            <a:r>
              <a:t>When it suits</a:t>
            </a:r>
          </a:p>
        </p:txBody>
      </p:sp>
      <p:sp>
        <p:nvSpPr>
          <p:cNvPr id="197" name="Shape 197"/>
          <p:cNvSpPr>
            <a:spLocks noGrp="1"/>
          </p:cNvSpPr>
          <p:nvPr>
            <p:ph type="body" idx="1"/>
          </p:nvPr>
        </p:nvSpPr>
        <p:spPr>
          <a:prstGeom prst="rect">
            <a:avLst/>
          </a:prstGeom>
        </p:spPr>
        <p:txBody>
          <a:bodyPr/>
          <a:lstStyle/>
          <a:p>
            <a:pPr marL="408812" indent="-408812" algn="just" defTabSz="508254">
              <a:spcBef>
                <a:spcPts val="2000"/>
              </a:spcBef>
              <a:defRPr sz="3132"/>
            </a:pPr>
            <a:r>
              <a:t>When a company is willing to penetrate in a foreign market, usually it needs to settle in that market for technical or economical reasons, being often (and somewhere always) compelled to set up a new entity subject to domestic law. In doing so, it enters into a J.V. agreement with a local entity, in order to take advantage of its expertise and knowledge of domestic rules. On the other hand, the domestic company enjoys increased competitiveness and additional cash flow from abroad.</a:t>
            </a:r>
          </a:p>
          <a:p>
            <a:pPr marL="408812" indent="-408812" algn="just" defTabSz="508254">
              <a:spcBef>
                <a:spcPts val="2000"/>
              </a:spcBef>
              <a:defRPr sz="3132"/>
            </a:pPr>
            <a:r>
              <a:t>When two or more parties want to pool together their own know-hows, material or financial resources aiming at reducing production costs or optimizing their supply chain</a:t>
            </a:r>
          </a:p>
        </p:txBody>
      </p:sp>
      <p:sp>
        <p:nvSpPr>
          <p:cNvPr id="198" name="Shape 1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pPr defTabSz="262889">
              <a:spcBef>
                <a:spcPts val="700"/>
              </a:spcBef>
              <a:defRPr sz="3150"/>
            </a:pPr>
            <a:r>
              <a:rPr>
                <a:latin typeface="Bodoni SvtyTwo ITC TT-Bold"/>
                <a:ea typeface="Bodoni SvtyTwo ITC TT-Bold"/>
                <a:cs typeface="Bodoni SvtyTwo ITC TT-Bold"/>
                <a:sym typeface="Bodoni SvtyTwo ITC TT-Bold"/>
              </a:rPr>
              <a:t>I</a:t>
            </a:r>
            <a:r>
              <a:rPr sz="4050">
                <a:latin typeface="Bodoni SvtyTwo ITC TT-Bold"/>
                <a:ea typeface="Bodoni SvtyTwo ITC TT-Bold"/>
                <a:cs typeface="Bodoni SvtyTwo ITC TT-Bold"/>
                <a:sym typeface="Bodoni SvtyTwo ITC TT-Bold"/>
              </a:rPr>
              <a:t>ncorporated </a:t>
            </a:r>
            <a:r>
              <a:t>Joint Venture</a:t>
            </a:r>
          </a:p>
          <a:p>
            <a:pPr defTabSz="262889">
              <a:spcBef>
                <a:spcPts val="700"/>
              </a:spcBef>
              <a:defRPr sz="3150">
                <a:solidFill>
                  <a:srgbClr val="080101"/>
                </a:solidFill>
              </a:defRPr>
            </a:pPr>
            <a:r>
              <a:t>Elements of the contract </a:t>
            </a:r>
          </a:p>
        </p:txBody>
      </p:sp>
      <p:sp>
        <p:nvSpPr>
          <p:cNvPr id="201" name="Shape 201"/>
          <p:cNvSpPr>
            <a:spLocks noGrp="1"/>
          </p:cNvSpPr>
          <p:nvPr>
            <p:ph type="body" idx="1"/>
          </p:nvPr>
        </p:nvSpPr>
        <p:spPr>
          <a:prstGeom prst="rect">
            <a:avLst/>
          </a:prstGeom>
        </p:spPr>
        <p:txBody>
          <a:bodyPr/>
          <a:lstStyle/>
          <a:p>
            <a:pPr algn="just">
              <a:defRPr b="1"/>
            </a:pPr>
            <a:r>
              <a:t>Intention to be bound </a:t>
            </a:r>
          </a:p>
          <a:p>
            <a:pPr algn="just"/>
            <a:r>
              <a:rPr b="1"/>
              <a:t>Consideration: </a:t>
            </a:r>
            <a:r>
              <a:t>setting up a new corporation and establishing rules aiming at keeping balance and equality among the subscribers</a:t>
            </a:r>
          </a:p>
          <a:p>
            <a:pPr algn="just"/>
            <a:r>
              <a:rPr b="1"/>
              <a:t>Form</a:t>
            </a:r>
            <a:r>
              <a:t>: Mandatory written form for the incorporation agreement. Highly recommended for all the connected agreements</a:t>
            </a:r>
          </a:p>
          <a:p>
            <a:pPr algn="just"/>
            <a:r>
              <a:rPr b="1"/>
              <a:t>Content: </a:t>
            </a:r>
            <a:r>
              <a:t>Various linked agreements, each of them suitable to regulate different stages of the cooperation</a:t>
            </a:r>
          </a:p>
        </p:txBody>
      </p:sp>
      <p:sp>
        <p:nvSpPr>
          <p:cNvPr id="202" name="Shape 20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508000" y="787400"/>
            <a:ext cx="11988800" cy="1219200"/>
          </a:xfrm>
          <a:prstGeom prst="rect">
            <a:avLst/>
          </a:prstGeom>
        </p:spPr>
        <p:txBody>
          <a:bodyPr/>
          <a:lstStyle/>
          <a:p>
            <a:pPr defTabSz="297941">
              <a:spcBef>
                <a:spcPts val="800"/>
              </a:spcBef>
              <a:defRPr sz="3570"/>
            </a:pPr>
            <a:r>
              <a:t>Incorporated J.V. </a:t>
            </a:r>
          </a:p>
          <a:p>
            <a:pPr defTabSz="297941">
              <a:spcBef>
                <a:spcPts val="800"/>
              </a:spcBef>
              <a:defRPr sz="3570">
                <a:solidFill>
                  <a:srgbClr val="000000"/>
                </a:solidFill>
              </a:defRPr>
            </a:pPr>
            <a:r>
              <a:t>Types of  connected arrangements</a:t>
            </a:r>
          </a:p>
        </p:txBody>
      </p:sp>
      <p:sp>
        <p:nvSpPr>
          <p:cNvPr id="205" name="Shape 205"/>
          <p:cNvSpPr>
            <a:spLocks noGrp="1"/>
          </p:cNvSpPr>
          <p:nvPr>
            <p:ph type="body" idx="1"/>
          </p:nvPr>
        </p:nvSpPr>
        <p:spPr>
          <a:prstGeom prst="rect">
            <a:avLst/>
          </a:prstGeom>
        </p:spPr>
        <p:txBody>
          <a:bodyPr/>
          <a:lstStyle/>
          <a:p>
            <a:pPr marL="333628" indent="-333628" algn="just" defTabSz="414781">
              <a:spcBef>
                <a:spcPts val="1700"/>
              </a:spcBef>
              <a:defRPr sz="2556"/>
            </a:pPr>
            <a:r>
              <a:t>1) </a:t>
            </a:r>
            <a:r>
              <a:rPr b="1"/>
              <a:t>Pre-incorporation (or Subscription) Agreement: </a:t>
            </a:r>
            <a:r>
              <a:t>provides terms and conditions for the incorporation of the joint subsidiary and for the upcoming actions (</a:t>
            </a:r>
            <a:r>
              <a:rPr i="1"/>
              <a:t>Ex: closing date, shareholders’ contribution, restriction of competition etc.)</a:t>
            </a:r>
          </a:p>
          <a:p>
            <a:pPr marL="333628" indent="-333628" algn="just" defTabSz="414781">
              <a:spcBef>
                <a:spcPts val="1700"/>
              </a:spcBef>
              <a:defRPr sz="2556" b="1"/>
            </a:pPr>
            <a:r>
              <a:rPr i="1"/>
              <a:t>2) </a:t>
            </a:r>
            <a:r>
              <a:t>Memorandum and articles of association clauses: </a:t>
            </a:r>
            <a:r>
              <a:rPr b="0"/>
              <a:t>modifying or adding conditions to these formal acts to ensure equality among members. They are unusual, since they may result in formal violation of the applicable law, which is always the one of the country where the incorporation is made (E.g. </a:t>
            </a:r>
            <a:r>
              <a:rPr b="0" i="1"/>
              <a:t>modification of voting power in the management board or in the shareholders meeting in breach of the proportional rule)</a:t>
            </a:r>
          </a:p>
          <a:p>
            <a:pPr marL="333628" indent="-333628" algn="just" defTabSz="414781">
              <a:spcBef>
                <a:spcPts val="1700"/>
              </a:spcBef>
              <a:defRPr sz="2556" b="1"/>
            </a:pPr>
            <a:r>
              <a:t>3) Shareholders’ agreement: </a:t>
            </a:r>
            <a:r>
              <a:rPr b="0"/>
              <a:t>it provides the rules on voting rights and duties, on the appointment of the management board members, on decision power and the quorum required to adopt certain decision, and limitation on shares’ selling. These clauses could make exceptions to governing corporation law and/or be subject to a different governing law and still be binding among the parties</a:t>
            </a:r>
          </a:p>
        </p:txBody>
      </p:sp>
      <p:sp>
        <p:nvSpPr>
          <p:cNvPr id="206" name="Shape 20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t>B2B Relationships</a:t>
            </a:r>
          </a:p>
        </p:txBody>
      </p:sp>
      <p:sp>
        <p:nvSpPr>
          <p:cNvPr id="139" name="Shape 139"/>
          <p:cNvSpPr>
            <a:spLocks noGrp="1"/>
          </p:cNvSpPr>
          <p:nvPr>
            <p:ph type="body" idx="1"/>
          </p:nvPr>
        </p:nvSpPr>
        <p:spPr>
          <a:prstGeom prst="rect">
            <a:avLst/>
          </a:prstGeom>
        </p:spPr>
        <p:txBody>
          <a:bodyPr/>
          <a:lstStyle/>
          <a:p>
            <a:pPr marL="418211" indent="-418211" algn="just" defTabSz="519937">
              <a:spcBef>
                <a:spcPts val="2100"/>
              </a:spcBef>
              <a:defRPr sz="3204"/>
            </a:pPr>
            <a:r>
              <a:t>Enterprises (and professionals as well) need to build relations with other entities in order to achieve their objectives, like making profits, increasing market share, enhance their competitiveness. Essentially, these are the reasons why individuals and companies enter into contracts.</a:t>
            </a:r>
          </a:p>
          <a:p>
            <a:pPr marL="418211" indent="-418211" algn="just" defTabSz="519937">
              <a:spcBef>
                <a:spcPts val="2100"/>
              </a:spcBef>
              <a:defRPr sz="3204"/>
            </a:pPr>
            <a:r>
              <a:t>Every contractual connection requires some sort of cooperation between the parties. However, we can clearly identify different types of agreements on the basis of how strong and deep their bonds they are.</a:t>
            </a:r>
          </a:p>
          <a:p>
            <a:pPr marL="418211" indent="-418211" algn="just" defTabSz="519937">
              <a:spcBef>
                <a:spcPts val="2100"/>
              </a:spcBef>
              <a:defRPr sz="3204"/>
            </a:pPr>
            <a:r>
              <a:t>Different degrees of integration are related to different purposes of the parties that enter into the contract</a:t>
            </a:r>
          </a:p>
        </p:txBody>
      </p:sp>
      <p:sp>
        <p:nvSpPr>
          <p:cNvPr id="140" name="Shape 140"/>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p>
            <a:pPr defTabSz="297941">
              <a:spcBef>
                <a:spcPts val="800"/>
              </a:spcBef>
              <a:defRPr sz="3570"/>
            </a:pPr>
            <a:r>
              <a:t>Incorporated J.V. </a:t>
            </a:r>
          </a:p>
          <a:p>
            <a:pPr defTabSz="297941">
              <a:spcBef>
                <a:spcPts val="800"/>
              </a:spcBef>
              <a:defRPr sz="3570">
                <a:solidFill>
                  <a:srgbClr val="000000"/>
                </a:solidFill>
              </a:defRPr>
            </a:pPr>
            <a:r>
              <a:t>Types of  connected arrangements</a:t>
            </a:r>
          </a:p>
        </p:txBody>
      </p:sp>
      <p:sp>
        <p:nvSpPr>
          <p:cNvPr id="209" name="Shape 209"/>
          <p:cNvSpPr>
            <a:spLocks noGrp="1"/>
          </p:cNvSpPr>
          <p:nvPr>
            <p:ph type="body" idx="1"/>
          </p:nvPr>
        </p:nvSpPr>
        <p:spPr>
          <a:prstGeom prst="rect">
            <a:avLst/>
          </a:prstGeom>
        </p:spPr>
        <p:txBody>
          <a:bodyPr/>
          <a:lstStyle/>
          <a:p>
            <a:pPr algn="just">
              <a:defRPr b="1"/>
            </a:pPr>
            <a:r>
              <a:rPr b="0"/>
              <a:t>4) </a:t>
            </a:r>
            <a:r>
              <a:t>Business agreement:</a:t>
            </a:r>
            <a:r>
              <a:rPr b="0"/>
              <a:t> it contains the provisions about carrying out the business and affairs, about the task that each party is entrusted, about any predictable interaction between the parties during the subsidiary activity</a:t>
            </a:r>
          </a:p>
          <a:p>
            <a:pPr algn="just">
              <a:defRPr b="1"/>
            </a:pPr>
            <a:r>
              <a:rPr b="0"/>
              <a:t>5) </a:t>
            </a:r>
            <a:r>
              <a:t>Ancillary agreements: </a:t>
            </a:r>
            <a:r>
              <a:rPr b="0"/>
              <a:t>deals signed among the co-venturers and the joint subsidiary to establish rights and obligations in enjoying material and immaterial resources provided to the company (know/how, copyright trademark etc)</a:t>
            </a:r>
          </a:p>
        </p:txBody>
      </p:sp>
      <p:sp>
        <p:nvSpPr>
          <p:cNvPr id="210" name="Shape 2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pPr defTabSz="297941">
              <a:spcBef>
                <a:spcPts val="800"/>
              </a:spcBef>
              <a:defRPr sz="3570"/>
            </a:pPr>
            <a:r>
              <a:t>Incorporated J.V.</a:t>
            </a:r>
          </a:p>
          <a:p>
            <a:pPr defTabSz="297941">
              <a:spcBef>
                <a:spcPts val="800"/>
              </a:spcBef>
              <a:defRPr sz="3570">
                <a:solidFill>
                  <a:srgbClr val="000000"/>
                </a:solidFill>
              </a:defRPr>
            </a:pPr>
            <a:r>
              <a:t>Particular clauses (Itc model agreement and American Bar Ass.)</a:t>
            </a:r>
          </a:p>
        </p:txBody>
      </p:sp>
      <p:sp>
        <p:nvSpPr>
          <p:cNvPr id="213" name="Shape 213"/>
          <p:cNvSpPr>
            <a:spLocks noGrp="1"/>
          </p:cNvSpPr>
          <p:nvPr>
            <p:ph type="body" idx="1"/>
          </p:nvPr>
        </p:nvSpPr>
        <p:spPr>
          <a:prstGeom prst="rect">
            <a:avLst/>
          </a:prstGeom>
        </p:spPr>
        <p:txBody>
          <a:bodyPr/>
          <a:lstStyle/>
          <a:p>
            <a:pPr marL="404113" indent="-404113" algn="just" defTabSz="502412">
              <a:spcBef>
                <a:spcPts val="2000"/>
              </a:spcBef>
              <a:defRPr sz="3096"/>
            </a:pPr>
            <a:r>
              <a:rPr b="1"/>
              <a:t>Rules on company governance</a:t>
            </a:r>
            <a:r>
              <a:t>: </a:t>
            </a:r>
          </a:p>
          <a:p>
            <a:pPr marL="808227" lvl="1" indent="-404113" algn="just" defTabSz="502412">
              <a:spcBef>
                <a:spcPts val="2000"/>
              </a:spcBef>
              <a:defRPr sz="3096"/>
            </a:pPr>
            <a:r>
              <a:t>restriction of m. board power through reserving significant decisions to the co-venturers</a:t>
            </a:r>
          </a:p>
          <a:p>
            <a:pPr marL="808227" lvl="1" indent="-404113" algn="just" defTabSz="502412">
              <a:spcBef>
                <a:spcPts val="2000"/>
              </a:spcBef>
              <a:defRPr sz="3096"/>
            </a:pPr>
            <a:r>
              <a:t>appointment of the board members and accountability to the co-venturers</a:t>
            </a:r>
          </a:p>
          <a:p>
            <a:pPr marL="404113" indent="-404113" algn="just" defTabSz="502412">
              <a:spcBef>
                <a:spcPts val="2000"/>
              </a:spcBef>
              <a:defRPr sz="3096" b="1"/>
            </a:pPr>
            <a:r>
              <a:t>Rules on destination of profits </a:t>
            </a:r>
          </a:p>
          <a:p>
            <a:pPr marL="404113" indent="-404113" algn="just" defTabSz="502412">
              <a:spcBef>
                <a:spcPts val="2000"/>
              </a:spcBef>
              <a:defRPr sz="3096" b="1"/>
            </a:pPr>
            <a:r>
              <a:t>Restriction or prohibition of share transfer</a:t>
            </a:r>
          </a:p>
          <a:p>
            <a:pPr marL="404113" indent="-404113" algn="just" defTabSz="502412">
              <a:spcBef>
                <a:spcPts val="2000"/>
              </a:spcBef>
              <a:defRPr sz="3096" b="1"/>
            </a:pPr>
            <a:r>
              <a:t>Put and call options established to regulate exit from J.V.</a:t>
            </a:r>
          </a:p>
          <a:p>
            <a:pPr marL="404113" indent="-404113" algn="just" defTabSz="502412">
              <a:spcBef>
                <a:spcPts val="2000"/>
              </a:spcBef>
              <a:defRPr sz="3096" b="1"/>
            </a:pPr>
            <a:r>
              <a:t>Termination, dissolution and liquidation of the Joint Venture</a:t>
            </a:r>
          </a:p>
        </p:txBody>
      </p:sp>
      <p:sp>
        <p:nvSpPr>
          <p:cNvPr id="214" name="Shape 21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pPr defTabSz="297941">
              <a:spcBef>
                <a:spcPts val="800"/>
              </a:spcBef>
              <a:defRPr sz="3570"/>
            </a:pPr>
            <a:r>
              <a:t>Antitrust</a:t>
            </a:r>
          </a:p>
          <a:p>
            <a:pPr defTabSz="297941">
              <a:spcBef>
                <a:spcPts val="800"/>
              </a:spcBef>
              <a:defRPr sz="3570"/>
            </a:pPr>
            <a:r>
              <a:t>Art. 101 TFEU (Treaty on functioning of the European Union)</a:t>
            </a:r>
          </a:p>
        </p:txBody>
      </p:sp>
      <p:sp>
        <p:nvSpPr>
          <p:cNvPr id="217" name="Shape 217"/>
          <p:cNvSpPr>
            <a:spLocks noGrp="1"/>
          </p:cNvSpPr>
          <p:nvPr>
            <p:ph type="body" idx="1"/>
          </p:nvPr>
        </p:nvSpPr>
        <p:spPr>
          <a:prstGeom prst="rect">
            <a:avLst/>
          </a:prstGeom>
          <a:ln w="25400">
            <a:solidFill>
              <a:srgbClr val="66635F"/>
            </a:solidFill>
          </a:ln>
        </p:spPr>
        <p:txBody>
          <a:bodyPr/>
          <a:lstStyle/>
          <a:p>
            <a:pPr marL="0" indent="0" algn="just" defTabSz="350520">
              <a:spcBef>
                <a:spcPts val="0"/>
              </a:spcBef>
              <a:buClrTx/>
              <a:buSzTx/>
              <a:buFontTx/>
              <a:buNone/>
              <a:defRPr sz="1920"/>
            </a:pPr>
            <a:r>
              <a:t>The following shall be prohibited as incompatible with the internal market: all agreements between undertakings, decisions by associations of undertakings and concerted practices which may affect trade between Member States and which have as their object or effect the prevention, restriction or distortion of competition within the internal market, and in particular those which:</a:t>
            </a:r>
          </a:p>
          <a:p>
            <a:pPr marL="0" indent="0" algn="just" defTabSz="350520">
              <a:spcBef>
                <a:spcPts val="0"/>
              </a:spcBef>
              <a:buClrTx/>
              <a:buSzTx/>
              <a:buFontTx/>
              <a:buNone/>
              <a:defRPr sz="1920"/>
            </a:pPr>
            <a:r>
              <a:t>(a) directly or indirectly fix purchase or selling prices or any other trading conditions;</a:t>
            </a:r>
          </a:p>
          <a:p>
            <a:pPr marL="0" indent="0" algn="just" defTabSz="350520">
              <a:spcBef>
                <a:spcPts val="0"/>
              </a:spcBef>
              <a:buClrTx/>
              <a:buSzTx/>
              <a:buFontTx/>
              <a:buNone/>
              <a:defRPr sz="1920"/>
            </a:pPr>
            <a:r>
              <a:t>(b) limit or control production, markets, technical development, or investment;</a:t>
            </a:r>
          </a:p>
          <a:p>
            <a:pPr marL="0" indent="0" algn="just" defTabSz="350520">
              <a:spcBef>
                <a:spcPts val="0"/>
              </a:spcBef>
              <a:buClrTx/>
              <a:buSzTx/>
              <a:buFontTx/>
              <a:buNone/>
              <a:defRPr sz="1920"/>
            </a:pPr>
            <a:r>
              <a:t>(c) share markets or sources of supply………OMISSIS</a:t>
            </a:r>
          </a:p>
          <a:p>
            <a:pPr marL="0" indent="0" algn="just" defTabSz="350520">
              <a:spcBef>
                <a:spcPts val="0"/>
              </a:spcBef>
              <a:buClrTx/>
              <a:buSzTx/>
              <a:buFontTx/>
              <a:buNone/>
              <a:defRPr sz="1920"/>
            </a:pPr>
            <a:r>
              <a:t>2.   Any agreements or decisions prohibited pursuant to this Article shall be automatically void.</a:t>
            </a:r>
          </a:p>
          <a:p>
            <a:pPr marL="0" indent="0" algn="just" defTabSz="350520">
              <a:spcBef>
                <a:spcPts val="0"/>
              </a:spcBef>
              <a:buClrTx/>
              <a:buSzTx/>
              <a:buFontTx/>
              <a:buNone/>
              <a:defRPr sz="1920"/>
            </a:pPr>
            <a:r>
              <a:t>3.   The provisions of paragraph 1 may, however, </a:t>
            </a:r>
            <a:r>
              <a:rPr b="1"/>
              <a:t>be declared inapplicable in the case of:</a:t>
            </a:r>
          </a:p>
          <a:p>
            <a:pPr marL="0" indent="0" algn="just" defTabSz="350520">
              <a:spcBef>
                <a:spcPts val="0"/>
              </a:spcBef>
              <a:buClrTx/>
              <a:buSzTx/>
              <a:buFontTx/>
              <a:buNone/>
              <a:defRPr sz="1920"/>
            </a:pPr>
            <a:r>
              <a:t>—</a:t>
            </a:r>
            <a:r>
              <a:rPr b="1"/>
              <a:t>any agreement or category of agreements between undertakings,</a:t>
            </a:r>
          </a:p>
          <a:p>
            <a:pPr marL="0" indent="0" algn="just" defTabSz="350520">
              <a:spcBef>
                <a:spcPts val="0"/>
              </a:spcBef>
              <a:buClrTx/>
              <a:buSzTx/>
              <a:buFontTx/>
              <a:buNone/>
              <a:defRPr sz="1920" b="1"/>
            </a:pPr>
            <a:r>
              <a:t>—any decision or category of decisions by associations of undertakings,</a:t>
            </a:r>
          </a:p>
          <a:p>
            <a:pPr marL="0" indent="0" algn="just" defTabSz="350520">
              <a:spcBef>
                <a:spcPts val="0"/>
              </a:spcBef>
              <a:buClrTx/>
              <a:buSzTx/>
              <a:buFontTx/>
              <a:buNone/>
              <a:defRPr sz="1920" b="1"/>
            </a:pPr>
            <a:r>
              <a:t>—any concerted practice or category of concerted practices,</a:t>
            </a:r>
          </a:p>
          <a:p>
            <a:pPr marL="0" indent="0" algn="just" defTabSz="350520">
              <a:spcBef>
                <a:spcPts val="0"/>
              </a:spcBef>
              <a:buClrTx/>
              <a:buSzTx/>
              <a:buFontTx/>
              <a:buNone/>
              <a:defRPr sz="1920" b="1"/>
            </a:pPr>
            <a:r>
              <a:t>which contributes to improving the production or distribution of goods or to promoting technical or economic progress, while allowing consumers a fair share of the resulting benefit, and which does not:</a:t>
            </a:r>
          </a:p>
          <a:p>
            <a:pPr marL="0" indent="0" algn="just" defTabSz="350520">
              <a:spcBef>
                <a:spcPts val="0"/>
              </a:spcBef>
              <a:buClrTx/>
              <a:buSzTx/>
              <a:buFontTx/>
              <a:buNone/>
              <a:defRPr sz="1920" b="1"/>
            </a:pPr>
            <a:r>
              <a:t>(a) impose on the undertakings concerned restrictions which are not indispensable to the attainment of these objectives;</a:t>
            </a:r>
          </a:p>
          <a:p>
            <a:pPr marL="0" indent="0" algn="just" defTabSz="350520">
              <a:spcBef>
                <a:spcPts val="0"/>
              </a:spcBef>
              <a:buClrTx/>
              <a:buSzTx/>
              <a:buFontTx/>
              <a:buNone/>
              <a:defRPr sz="1920" b="1"/>
            </a:pPr>
            <a:r>
              <a:t>(b) afford such undertakings the possibility of eliminating competition in respect of a substantial part of the products in question.</a:t>
            </a:r>
          </a:p>
        </p:txBody>
      </p:sp>
      <p:sp>
        <p:nvSpPr>
          <p:cNvPr id="218" name="Shape 21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t>Types of contracts </a:t>
            </a:r>
          </a:p>
        </p:txBody>
      </p:sp>
      <p:sp>
        <p:nvSpPr>
          <p:cNvPr id="143" name="Shape 143"/>
          <p:cNvSpPr>
            <a:spLocks noGrp="1"/>
          </p:cNvSpPr>
          <p:nvPr>
            <p:ph type="body" idx="1"/>
          </p:nvPr>
        </p:nvSpPr>
        <p:spPr>
          <a:xfrm>
            <a:off x="508000" y="2425700"/>
            <a:ext cx="11988800" cy="6096000"/>
          </a:xfrm>
          <a:prstGeom prst="rect">
            <a:avLst/>
          </a:prstGeom>
        </p:spPr>
        <p:txBody>
          <a:bodyPr/>
          <a:lstStyle/>
          <a:p>
            <a:pPr marL="291338" indent="-291338" algn="just" defTabSz="362204">
              <a:spcBef>
                <a:spcPts val="1400"/>
              </a:spcBef>
              <a:defRPr sz="2232"/>
            </a:pPr>
            <a:r>
              <a:rPr b="1"/>
              <a:t>Exchange contracts </a:t>
            </a:r>
            <a:r>
              <a:t>(</a:t>
            </a:r>
            <a:r>
              <a:rPr i="1"/>
              <a:t>sale of goods, provision of services</a:t>
            </a:r>
            <a:r>
              <a:t>): one party promises to pay money (or another valuable asset) in exchange of  goods or services provided by another party ————&gt; CONFLICT OF INTERESTS, MINIMUM INTEGRATION</a:t>
            </a:r>
          </a:p>
          <a:p>
            <a:pPr marL="291338" indent="-291338" algn="just" defTabSz="362204">
              <a:spcBef>
                <a:spcPts val="1400"/>
              </a:spcBef>
              <a:defRPr sz="2232"/>
            </a:pPr>
            <a:r>
              <a:rPr b="1"/>
              <a:t>Distribution contracts</a:t>
            </a:r>
            <a:r>
              <a:t> </a:t>
            </a:r>
            <a:r>
              <a:rPr i="1"/>
              <a:t>(agency, franchising, distribution and dealer agreements)</a:t>
            </a:r>
            <a:r>
              <a:t>: parties execute a main agreement to establish terms and conditions of frequent deals, thus creating a stable  long-term relationship————&gt; COMMON INTERESTS, COOPERATING CONDUCT, INDEPENDENT ENTITIES</a:t>
            </a:r>
          </a:p>
          <a:p>
            <a:pPr marL="291338" indent="-291338" algn="just" defTabSz="362204">
              <a:spcBef>
                <a:spcPts val="1400"/>
              </a:spcBef>
              <a:defRPr sz="2232"/>
            </a:pPr>
            <a:r>
              <a:rPr b="1"/>
              <a:t>Time-limited partnership contracts: </a:t>
            </a:r>
            <a:r>
              <a:t>(</a:t>
            </a:r>
            <a:r>
              <a:rPr i="1"/>
              <a:t>Unincorporated J.V.</a:t>
            </a:r>
            <a:r>
              <a:t>): parties make a commitment to cooperate for a specific project or in a predetermined period, in a condition of equality, yet not establishing a new entity—————&gt; COMMON INTERESTS, CONTRACTUAL BONDS, SAME RIGHTS AND DUTIES</a:t>
            </a:r>
          </a:p>
          <a:p>
            <a:pPr marL="291338" indent="-291338" algn="just" defTabSz="362204">
              <a:spcBef>
                <a:spcPts val="1400"/>
              </a:spcBef>
              <a:defRPr sz="2232"/>
            </a:pPr>
            <a:r>
              <a:rPr b="1"/>
              <a:t>Incorporation contracts</a:t>
            </a:r>
            <a:r>
              <a:t>: </a:t>
            </a:r>
            <a:r>
              <a:rPr i="1"/>
              <a:t>(Corporation agreement, Incorporated J.V.</a:t>
            </a:r>
            <a:r>
              <a:t>): two or more individuals and/or companies set up a new corporation with its own legal rights and liability, whose capital is owned by shareholders ———————&gt; COMMON INTERESTS, NEW ENTITY, MEMBERS SHARE RIGHTS AND DUTIES </a:t>
            </a:r>
          </a:p>
        </p:txBody>
      </p:sp>
      <p:sp>
        <p:nvSpPr>
          <p:cNvPr id="144" name="Shape 144"/>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KINDS OF JOINT VENTURE </a:t>
            </a:r>
          </a:p>
        </p:txBody>
      </p:sp>
      <p:sp>
        <p:nvSpPr>
          <p:cNvPr id="147" name="Shape 147"/>
          <p:cNvSpPr>
            <a:spLocks noGrp="1"/>
          </p:cNvSpPr>
          <p:nvPr>
            <p:ph type="body" idx="1"/>
          </p:nvPr>
        </p:nvSpPr>
        <p:spPr>
          <a:prstGeom prst="rect">
            <a:avLst/>
          </a:prstGeom>
        </p:spPr>
        <p:txBody>
          <a:bodyPr/>
          <a:lstStyle/>
          <a:p>
            <a:pPr algn="just"/>
            <a:r>
              <a:rPr b="1"/>
              <a:t>UNINCORPORATED JOINT VENTURE</a:t>
            </a:r>
            <a:r>
              <a:t>                     (i.e. Contractual J.V.)</a:t>
            </a:r>
          </a:p>
          <a:p>
            <a:pPr algn="just"/>
            <a:r>
              <a:rPr b="1"/>
              <a:t>INCORPORATED JOINT VENTURE</a:t>
            </a:r>
            <a:r>
              <a:t>                          (i.e. Equity J.V.)</a:t>
            </a:r>
          </a:p>
        </p:txBody>
      </p:sp>
      <p:sp>
        <p:nvSpPr>
          <p:cNvPr id="148" name="Shape 148"/>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508000" y="787400"/>
            <a:ext cx="11988800" cy="1219200"/>
          </a:xfrm>
          <a:prstGeom prst="rect">
            <a:avLst/>
          </a:prstGeom>
        </p:spPr>
        <p:txBody>
          <a:bodyPr/>
          <a:lstStyle/>
          <a:p>
            <a:r>
              <a:t>International Joint Venture</a:t>
            </a:r>
          </a:p>
        </p:txBody>
      </p:sp>
      <p:sp>
        <p:nvSpPr>
          <p:cNvPr id="151" name="Shape 151"/>
          <p:cNvSpPr>
            <a:spLocks noGrp="1"/>
          </p:cNvSpPr>
          <p:nvPr>
            <p:ph type="body" idx="1"/>
          </p:nvPr>
        </p:nvSpPr>
        <p:spPr>
          <a:prstGeom prst="rect">
            <a:avLst/>
          </a:prstGeom>
        </p:spPr>
        <p:txBody>
          <a:bodyPr/>
          <a:lstStyle/>
          <a:p>
            <a:pPr marL="404113" indent="-404113" algn="just" defTabSz="502412">
              <a:spcBef>
                <a:spcPts val="2000"/>
              </a:spcBef>
              <a:defRPr sz="3096"/>
            </a:pPr>
            <a:r>
              <a:t>Both Unincorporated and Incorporated J.V. are deemed to be International contracts when law systems of two or more countries are potentially applicable to the execution, interpretation or performance of the contract.</a:t>
            </a:r>
          </a:p>
          <a:p>
            <a:pPr marL="404113" indent="-404113" algn="just" defTabSz="502412">
              <a:spcBef>
                <a:spcPts val="2000"/>
              </a:spcBef>
              <a:defRPr sz="3096"/>
            </a:pPr>
            <a:r>
              <a:t>Examples of international J.V.:</a:t>
            </a:r>
          </a:p>
          <a:p>
            <a:pPr marL="808227" lvl="1" indent="-404113" algn="just" defTabSz="502412">
              <a:spcBef>
                <a:spcPts val="2000"/>
              </a:spcBef>
              <a:buClrTx/>
              <a:buSzPct val="75000"/>
              <a:buFontTx/>
              <a:buChar char="•"/>
              <a:defRPr sz="3096"/>
            </a:pPr>
            <a:r>
              <a:t>parties are located in different countries</a:t>
            </a:r>
          </a:p>
          <a:p>
            <a:pPr marL="808227" lvl="1" indent="-404113" algn="just" defTabSz="502412">
              <a:spcBef>
                <a:spcPts val="2000"/>
              </a:spcBef>
              <a:buClrTx/>
              <a:buSzPct val="75000"/>
              <a:buFontTx/>
              <a:buChar char="•"/>
              <a:defRPr sz="3096"/>
            </a:pPr>
            <a:r>
              <a:t>parties are located in the same country, but obligations arising out of the contract must be performed in another one</a:t>
            </a:r>
          </a:p>
          <a:p>
            <a:pPr marL="808227" lvl="1" indent="-404113" algn="just" defTabSz="502412">
              <a:spcBef>
                <a:spcPts val="2000"/>
              </a:spcBef>
              <a:buClrTx/>
              <a:buSzPct val="75000"/>
              <a:buFontTx/>
              <a:buChar char="•"/>
              <a:defRPr sz="3096"/>
            </a:pPr>
            <a:r>
              <a:t>In case of Incorporated J.V., the brand new corporation is set in a different country from the one where one party is located</a:t>
            </a:r>
          </a:p>
        </p:txBody>
      </p:sp>
      <p:sp>
        <p:nvSpPr>
          <p:cNvPr id="152" name="Shape 152"/>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508000" y="787400"/>
            <a:ext cx="11988800" cy="1219200"/>
          </a:xfrm>
          <a:prstGeom prst="rect">
            <a:avLst/>
          </a:prstGeom>
        </p:spPr>
        <p:txBody>
          <a:bodyPr/>
          <a:lstStyle/>
          <a:p>
            <a:pPr defTabSz="262889">
              <a:spcBef>
                <a:spcPts val="700"/>
              </a:spcBef>
              <a:defRPr sz="3150"/>
            </a:pPr>
            <a:r>
              <a:rPr sz="4050">
                <a:latin typeface="Bodoni SvtyTwo ITC TT-Bold"/>
                <a:ea typeface="Bodoni SvtyTwo ITC TT-Bold"/>
                <a:cs typeface="Bodoni SvtyTwo ITC TT-Bold"/>
                <a:sym typeface="Bodoni SvtyTwo ITC TT-Bold"/>
              </a:rPr>
              <a:t>Unincorporated </a:t>
            </a:r>
            <a:r>
              <a:t>Joint Venture</a:t>
            </a:r>
          </a:p>
          <a:p>
            <a:pPr defTabSz="262889">
              <a:spcBef>
                <a:spcPts val="700"/>
              </a:spcBef>
              <a:defRPr sz="3150">
                <a:solidFill>
                  <a:srgbClr val="020000"/>
                </a:solidFill>
              </a:defRPr>
            </a:pPr>
            <a:r>
              <a:t>Distinctive features </a:t>
            </a:r>
          </a:p>
        </p:txBody>
      </p:sp>
      <p:sp>
        <p:nvSpPr>
          <p:cNvPr id="155" name="Shape 155"/>
          <p:cNvSpPr>
            <a:spLocks noGrp="1"/>
          </p:cNvSpPr>
          <p:nvPr>
            <p:ph type="body" idx="1"/>
          </p:nvPr>
        </p:nvSpPr>
        <p:spPr>
          <a:prstGeom prst="rect">
            <a:avLst/>
          </a:prstGeom>
        </p:spPr>
        <p:txBody>
          <a:bodyPr/>
          <a:lstStyle/>
          <a:p>
            <a:pPr marL="422909" indent="-422909" algn="just" defTabSz="525779">
              <a:spcBef>
                <a:spcPts val="2100"/>
              </a:spcBef>
              <a:defRPr sz="3239"/>
            </a:pPr>
            <a:r>
              <a:t>Parties to the contract (named co-venturers) remain independent. They do not set up any new legal entity</a:t>
            </a:r>
          </a:p>
          <a:p>
            <a:pPr marL="422909" indent="-422909" algn="just" defTabSz="525779">
              <a:spcBef>
                <a:spcPts val="2100"/>
              </a:spcBef>
              <a:defRPr sz="3239"/>
            </a:pPr>
            <a:r>
              <a:t>Duration of the agreement is predetermined in relation to one or more specific project/work/affair or for a given period of time</a:t>
            </a:r>
          </a:p>
          <a:p>
            <a:pPr marL="422909" indent="-422909" algn="just" defTabSz="525779">
              <a:spcBef>
                <a:spcPts val="2100"/>
              </a:spcBef>
              <a:defRPr sz="3239"/>
            </a:pPr>
            <a:r>
              <a:t>The co-venturers are deemed jointly and severally liable for the performance of duties and obligations towards third parties </a:t>
            </a:r>
          </a:p>
          <a:p>
            <a:pPr marL="422909" indent="-422909" algn="just" defTabSz="525779">
              <a:spcBef>
                <a:spcPts val="2100"/>
              </a:spcBef>
              <a:defRPr sz="3239"/>
            </a:pPr>
            <a:r>
              <a:t>Rights and duties are shared between the parties in a way that ensure equality among them</a:t>
            </a:r>
          </a:p>
        </p:txBody>
      </p:sp>
      <p:sp>
        <p:nvSpPr>
          <p:cNvPr id="156" name="Shape 156"/>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r>
              <a:t>UNINCORPORATED </a:t>
            </a:r>
          </a:p>
          <a:p>
            <a:r>
              <a:t>JOINT VENTURE</a:t>
            </a:r>
          </a:p>
        </p:txBody>
      </p:sp>
      <p:sp>
        <p:nvSpPr>
          <p:cNvPr id="159" name="Shape 159"/>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pPr defTabSz="262889">
              <a:spcBef>
                <a:spcPts val="700"/>
              </a:spcBef>
              <a:defRPr sz="3150"/>
            </a:pPr>
            <a:r>
              <a:rPr sz="4050">
                <a:latin typeface="Bodoni SvtyTwo ITC TT-Bold"/>
                <a:ea typeface="Bodoni SvtyTwo ITC TT-Bold"/>
                <a:cs typeface="Bodoni SvtyTwo ITC TT-Bold"/>
                <a:sym typeface="Bodoni SvtyTwo ITC TT-Bold"/>
              </a:rPr>
              <a:t>Unincorporated </a:t>
            </a:r>
            <a:r>
              <a:t>Joint Venture</a:t>
            </a:r>
          </a:p>
          <a:p>
            <a:pPr defTabSz="262889">
              <a:spcBef>
                <a:spcPts val="700"/>
              </a:spcBef>
              <a:defRPr sz="3150">
                <a:solidFill>
                  <a:srgbClr val="080101"/>
                </a:solidFill>
              </a:defRPr>
            </a:pPr>
            <a:r>
              <a:t>Sample cases</a:t>
            </a:r>
          </a:p>
        </p:txBody>
      </p:sp>
      <p:sp>
        <p:nvSpPr>
          <p:cNvPr id="162" name="Shape 162"/>
          <p:cNvSpPr>
            <a:spLocks noGrp="1"/>
          </p:cNvSpPr>
          <p:nvPr>
            <p:ph type="body" idx="1"/>
          </p:nvPr>
        </p:nvSpPr>
        <p:spPr>
          <a:prstGeom prst="rect">
            <a:avLst/>
          </a:prstGeom>
        </p:spPr>
        <p:txBody>
          <a:bodyPr/>
          <a:lstStyle/>
          <a:p>
            <a:pPr algn="just"/>
            <a:r>
              <a:t>Two or more companies put together their resources and expertise to perform a relevant project or work they would not be able to do on their own. For instance, a procurement to build a big public infrastructure (roads, buildings etc.) </a:t>
            </a:r>
          </a:p>
          <a:p>
            <a:pPr algn="just"/>
            <a:r>
              <a:t>Two or more entities jointly bid at a public auction in order to win the contract.   </a:t>
            </a:r>
          </a:p>
        </p:txBody>
      </p:sp>
      <p:sp>
        <p:nvSpPr>
          <p:cNvPr id="163" name="Shape 163"/>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pPr defTabSz="262889">
              <a:spcBef>
                <a:spcPts val="700"/>
              </a:spcBef>
              <a:defRPr sz="3150"/>
            </a:pPr>
            <a:r>
              <a:rPr sz="4050">
                <a:latin typeface="Bodoni SvtyTwo ITC TT-Bold"/>
                <a:ea typeface="Bodoni SvtyTwo ITC TT-Bold"/>
                <a:cs typeface="Bodoni SvtyTwo ITC TT-Bold"/>
                <a:sym typeface="Bodoni SvtyTwo ITC TT-Bold"/>
              </a:rPr>
              <a:t>Unincorporated </a:t>
            </a:r>
            <a:r>
              <a:t>Joint Venture</a:t>
            </a:r>
          </a:p>
          <a:p>
            <a:pPr defTabSz="262889">
              <a:spcBef>
                <a:spcPts val="700"/>
              </a:spcBef>
              <a:defRPr sz="3150">
                <a:solidFill>
                  <a:srgbClr val="080101"/>
                </a:solidFill>
              </a:defRPr>
            </a:pPr>
            <a:r>
              <a:t>Elements of the contract</a:t>
            </a:r>
          </a:p>
        </p:txBody>
      </p:sp>
      <p:sp>
        <p:nvSpPr>
          <p:cNvPr id="166" name="Shape 166"/>
          <p:cNvSpPr>
            <a:spLocks noGrp="1"/>
          </p:cNvSpPr>
          <p:nvPr>
            <p:ph type="body" idx="1"/>
          </p:nvPr>
        </p:nvSpPr>
        <p:spPr>
          <a:prstGeom prst="rect">
            <a:avLst/>
          </a:prstGeom>
        </p:spPr>
        <p:txBody>
          <a:bodyPr/>
          <a:lstStyle/>
          <a:p>
            <a:pPr marL="390016" indent="-390016" algn="just" defTabSz="484886">
              <a:spcBef>
                <a:spcPts val="1900"/>
              </a:spcBef>
              <a:defRPr sz="2988" b="1"/>
            </a:pPr>
            <a:r>
              <a:t>Intention to be bound </a:t>
            </a:r>
          </a:p>
          <a:p>
            <a:pPr marL="390016" indent="-390016" algn="just" defTabSz="484886">
              <a:spcBef>
                <a:spcPts val="1900"/>
              </a:spcBef>
              <a:defRPr sz="2988"/>
            </a:pPr>
            <a:r>
              <a:rPr b="1"/>
              <a:t>Consideration:</a:t>
            </a:r>
            <a:r>
              <a:t> put together material or immaterial assets to accomplish a major economic or financial goal. Parties may agree to cooperate in performing every obligation arising out of the contract (Integrated J.V.) or to carry out a specific task, often at different stages of the production chain (Consortium)</a:t>
            </a:r>
          </a:p>
          <a:p>
            <a:pPr marL="390016" indent="-390016" algn="just" defTabSz="484886">
              <a:spcBef>
                <a:spcPts val="1900"/>
              </a:spcBef>
              <a:defRPr sz="2988"/>
            </a:pPr>
            <a:r>
              <a:rPr b="1"/>
              <a:t>Form</a:t>
            </a:r>
            <a:r>
              <a:t>: even if it is not mandatory, written form is highly recommended, given the wide range of clauses which the parties need to insert</a:t>
            </a:r>
          </a:p>
          <a:p>
            <a:pPr marL="390016" indent="-390016" algn="just" defTabSz="484886">
              <a:spcBef>
                <a:spcPts val="1900"/>
              </a:spcBef>
              <a:defRPr sz="2988"/>
            </a:pPr>
            <a:r>
              <a:rPr b="1"/>
              <a:t>Content: </a:t>
            </a:r>
            <a:r>
              <a:t>rules on evaluating each party’s contribution and on managing the performance of the work in condition of equality</a:t>
            </a:r>
          </a:p>
        </p:txBody>
      </p:sp>
      <p:sp>
        <p:nvSpPr>
          <p:cNvPr id="167" name="Shape 167"/>
          <p:cNvSpPr>
            <a:spLocks noGrp="1"/>
          </p:cNvSpPr>
          <p:nvPr>
            <p:ph type="sldNum" sz="quarter" idx="2"/>
          </p:nvPr>
        </p:nvSpPr>
        <p:spPr>
          <a:xfrm>
            <a:off x="6381749" y="9258300"/>
            <a:ext cx="228601"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1991</Words>
  <Application>Microsoft Macintosh PowerPoint</Application>
  <PresentationFormat>Personalizzato</PresentationFormat>
  <Paragraphs>143</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New_Template4</vt:lpstr>
      <vt:lpstr>JOINT VENTURE </vt:lpstr>
      <vt:lpstr>B2B Relationships</vt:lpstr>
      <vt:lpstr>Types of contracts </vt:lpstr>
      <vt:lpstr>KINDS OF JOINT VENTURE </vt:lpstr>
      <vt:lpstr>International Joint Venture</vt:lpstr>
      <vt:lpstr>Unincorporated Joint Venture Distinctive features </vt:lpstr>
      <vt:lpstr>UNINCORPORATED  JOINT VENTURE</vt:lpstr>
      <vt:lpstr>Unincorporated Joint Venture Sample cases</vt:lpstr>
      <vt:lpstr>Unincorporated Joint Venture Elements of the contract</vt:lpstr>
      <vt:lpstr>MODEL UNINCORPORATED J.V. AGREEMENT</vt:lpstr>
      <vt:lpstr>Model Unincorporated J.V. agreement Main provisions 1</vt:lpstr>
      <vt:lpstr>Model Unincorporated J.V. agreement Main provisions 2</vt:lpstr>
      <vt:lpstr>Model Unincorporated J.V. agreement Main provisions 3</vt:lpstr>
      <vt:lpstr>Model Unincorporated J.V. agreement Main provisions 4</vt:lpstr>
      <vt:lpstr>INCORPORATED  JOINT VENTURE</vt:lpstr>
      <vt:lpstr>INCORPORATED J.V.  Distinctive features</vt:lpstr>
      <vt:lpstr>INCORPORATED J.V.  When it suits</vt:lpstr>
      <vt:lpstr>Incorporated Joint Venture Elements of the contract </vt:lpstr>
      <vt:lpstr>Incorporated J.V.  Types of  connected arrangements</vt:lpstr>
      <vt:lpstr>Incorporated J.V.  Types of  connected arrangements</vt:lpstr>
      <vt:lpstr>Incorporated J.V. Particular clauses (Itc model agreement and American Bar Ass.)</vt:lpstr>
      <vt:lpstr>Antitrust Art. 101 TFEU (Treaty on functioning of the European Union)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VENTURE </dc:title>
  <cp:lastModifiedBy>Tommaso Febbrajo</cp:lastModifiedBy>
  <cp:revision>1</cp:revision>
  <dcterms:modified xsi:type="dcterms:W3CDTF">2018-11-26T15:38:45Z</dcterms:modified>
</cp:coreProperties>
</file>