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613"/>
  </p:normalViewPr>
  <p:slideViewPr>
    <p:cSldViewPr snapToGrid="0" snapToObjects="1">
      <p:cViewPr varScale="1">
        <p:scale>
          <a:sx n="67" d="100"/>
          <a:sy n="67" d="100"/>
        </p:scale>
        <p:origin x="17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Titolo Testo</a:t>
            </a:r>
          </a:p>
        </p:txBody>
      </p:sp>
      <p:sp>
        <p:nvSpPr>
          <p:cNvPr id="13" name="Shape 13"/>
          <p:cNvSpPr>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 name="Shape 14"/>
          <p:cNvSpPr>
            <a:spLocks noGrp="1"/>
          </p:cNvSpPr>
          <p:nvPr>
            <p:ph type="sldNum" sz="quarter" idx="2"/>
          </p:nvPr>
        </p:nvSpPr>
        <p:spPr>
          <a:xfrm>
            <a:off x="12088552" y="9189156"/>
            <a:ext cx="309365" cy="3429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spc="0">
                <a:solidFill>
                  <a:srgbClr val="E4E4E4"/>
                </a:solidFill>
                <a:latin typeface="Baskerville SemiBold"/>
                <a:ea typeface="Baskerville SemiBold"/>
                <a:cs typeface="Baskerville SemiBold"/>
                <a:sym typeface="Baskerville SemiBold"/>
              </a:defRPr>
            </a:lvl1pPr>
          </a:lstStyle>
          <a:p>
            <a:r>
              <a:t>“</a:t>
            </a:r>
          </a:p>
        </p:txBody>
      </p:sp>
      <p:sp>
        <p:nvSpPr>
          <p:cNvPr id="102" name="Shape 102"/>
          <p:cNvSpPr>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Inserisci qui una citazione.</a:t>
            </a:r>
          </a:p>
        </p:txBody>
      </p:sp>
      <p:sp>
        <p:nvSpPr>
          <p:cNvPr id="103" name="Shape 103"/>
          <p:cNvSpPr>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r>
              <a:t>–Giovanni Mela</a:t>
            </a:r>
          </a:p>
        </p:txBody>
      </p:sp>
      <p:sp>
        <p:nvSpPr>
          <p:cNvPr id="104" name="Shape 10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Titolo Testo</a:t>
            </a:r>
          </a:p>
        </p:txBody>
      </p:sp>
      <p:sp>
        <p:nvSpPr>
          <p:cNvPr id="25" name="Shape 25"/>
          <p:cNvSpPr>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Corpo livello uno</a:t>
            </a:r>
          </a:p>
          <a:p>
            <a:pPr lvl="1"/>
            <a:r>
              <a:t>Corpo livello due</a:t>
            </a:r>
          </a:p>
          <a:p>
            <a:pPr lvl="2"/>
            <a:r>
              <a:t>Corpo livello tre</a:t>
            </a:r>
          </a:p>
          <a:p>
            <a:pPr lvl="3"/>
            <a:r>
              <a:t>Corpo livello quattro</a:t>
            </a:r>
          </a:p>
          <a:p>
            <a:pPr lvl="4"/>
            <a:r>
              <a:t>Corpo livello cinque</a:t>
            </a:r>
          </a:p>
        </p:txBody>
      </p:sp>
      <p:sp>
        <p:nvSpPr>
          <p:cNvPr id="26" name="Shape 26"/>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3" name="Shape 33"/>
          <p:cNvSpPr>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Titolo Testo</a:t>
            </a:r>
          </a:p>
        </p:txBody>
      </p:sp>
      <p:sp>
        <p:nvSpPr>
          <p:cNvPr id="34" name="Shape 34"/>
          <p:cNvSpPr>
            <a:spLocks noGrp="1"/>
          </p:cNvSpPr>
          <p:nvPr>
            <p:ph type="sldNum" sz="quarter" idx="2"/>
          </p:nvPr>
        </p:nvSpPr>
        <p:spPr>
          <a:xfrm>
            <a:off x="12083465" y="9189156"/>
            <a:ext cx="309365" cy="3429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Titolo Testo</a:t>
            </a:r>
          </a:p>
        </p:txBody>
      </p:sp>
      <p:sp>
        <p:nvSpPr>
          <p:cNvPr id="44" name="Shape 44"/>
          <p:cNvSpPr>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r>
              <a:t>Corpo livello uno</a:t>
            </a:r>
          </a:p>
          <a:p>
            <a:pPr lvl="1"/>
            <a:r>
              <a:t>Corpo livello due</a:t>
            </a:r>
          </a:p>
          <a:p>
            <a:pPr lvl="2"/>
            <a:r>
              <a:t>Corpo livello tre</a:t>
            </a:r>
          </a:p>
          <a:p>
            <a:pPr lvl="3"/>
            <a:r>
              <a:t>Corpo livello quattro</a:t>
            </a:r>
          </a:p>
          <a:p>
            <a:pPr lvl="4"/>
            <a:r>
              <a:t>Corpo livello cinque</a:t>
            </a:r>
          </a:p>
        </p:txBody>
      </p:sp>
      <p:sp>
        <p:nvSpPr>
          <p:cNvPr id="45" name="Shape 45"/>
          <p:cNvSpPr>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Titolo Testo</a:t>
            </a:r>
          </a:p>
        </p:txBody>
      </p:sp>
      <p:sp>
        <p:nvSpPr>
          <p:cNvPr id="63" name="Shape 63"/>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64" name="Shape 6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7023100" y="723900"/>
            <a:ext cx="5397500" cy="723900"/>
          </a:xfrm>
          <a:prstGeom prst="rect">
            <a:avLst/>
          </a:prstGeom>
        </p:spPr>
        <p:txBody>
          <a:bodyPr/>
          <a:lstStyle/>
          <a:p>
            <a:r>
              <a:t>Titolo Testo</a:t>
            </a:r>
          </a:p>
        </p:txBody>
      </p:sp>
      <p:sp>
        <p:nvSpPr>
          <p:cNvPr id="74" name="Shape 74"/>
          <p:cNvSpPr>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75" name="Shape 7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3" name="Shape 8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spc="28">
                <a:latin typeface="Iowan Old Style Italic"/>
                <a:ea typeface="Iowan Old Style Italic"/>
                <a:cs typeface="Iowan Old Style Italic"/>
                <a:sym typeface="Iowan Old Style Italic"/>
              </a:defRPr>
            </a:lvl1pPr>
            <a:lvl2pPr marL="0" indent="228600">
              <a:spcBef>
                <a:spcPts val="1400"/>
              </a:spcBef>
              <a:buSzTx/>
              <a:buFontTx/>
              <a:buNone/>
              <a:defRPr sz="2800" spc="28">
                <a:latin typeface="Iowan Old Style Italic"/>
                <a:ea typeface="Iowan Old Style Italic"/>
                <a:cs typeface="Iowan Old Style Italic"/>
                <a:sym typeface="Iowan Old Style Italic"/>
              </a:defRPr>
            </a:lvl2pPr>
            <a:lvl3pPr marL="0" indent="457200">
              <a:spcBef>
                <a:spcPts val="1400"/>
              </a:spcBef>
              <a:buSzTx/>
              <a:buFontTx/>
              <a:buNone/>
              <a:defRPr sz="2800" spc="28">
                <a:latin typeface="Iowan Old Style Italic"/>
                <a:ea typeface="Iowan Old Style Italic"/>
                <a:cs typeface="Iowan Old Style Italic"/>
                <a:sym typeface="Iowan Old Style Italic"/>
              </a:defRPr>
            </a:lvl3pPr>
            <a:lvl4pPr marL="0" indent="685800">
              <a:spcBef>
                <a:spcPts val="1400"/>
              </a:spcBef>
              <a:buSzTx/>
              <a:buFontTx/>
              <a:buNone/>
              <a:defRPr sz="2800" spc="28">
                <a:latin typeface="Iowan Old Style Italic"/>
                <a:ea typeface="Iowan Old Style Italic"/>
                <a:cs typeface="Iowan Old Style Italic"/>
                <a:sym typeface="Iowan Old Style Italic"/>
              </a:defRPr>
            </a:lvl4pPr>
            <a:lvl5pPr marL="0" indent="914400">
              <a:spcBef>
                <a:spcPts val="1400"/>
              </a:spcBef>
              <a:buSzTx/>
              <a:buFontTx/>
              <a:buNone/>
              <a:defRPr sz="2800" spc="28">
                <a:latin typeface="Iowan Old Style Italic"/>
                <a:ea typeface="Iowan Old Style Italic"/>
                <a:cs typeface="Iowan Old Style Italic"/>
                <a:sym typeface="Iowan Old Style Italic"/>
              </a:defRPr>
            </a:lvl5pPr>
          </a:lstStyle>
          <a:p>
            <a:r>
              <a:t>Corpo livello uno</a:t>
            </a:r>
          </a:p>
          <a:p>
            <a:pPr lvl="1"/>
            <a:r>
              <a:t>Corpo livello due</a:t>
            </a:r>
          </a:p>
          <a:p>
            <a:pPr lvl="2"/>
            <a:r>
              <a:t>Corpo livello tre</a:t>
            </a:r>
          </a:p>
          <a:p>
            <a:pPr lvl="3"/>
            <a:r>
              <a:t>Corpo livello quattro</a:t>
            </a:r>
          </a:p>
          <a:p>
            <a:pPr lvl="4"/>
            <a:r>
              <a:t>Corpo livello cinque</a:t>
            </a:r>
          </a:p>
        </p:txBody>
      </p:sp>
      <p:sp>
        <p:nvSpPr>
          <p:cNvPr id="94" name="Shape 9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Titolo Testo</a:t>
            </a:r>
          </a:p>
        </p:txBody>
      </p:sp>
      <p:sp>
        <p:nvSpPr>
          <p:cNvPr id="3" name="Shape 3"/>
          <p:cNvSpPr>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festivaldelgiornalismo.com/programme/2016/political-journalis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crisiglobale.wordpress.com/2021/05/27/asia-hong-kong-intrappolati-nelloscurita-lottando-verso-la-luce/#more-1366" TargetMode="External"/><Relationship Id="rId4" Type="http://schemas.openxmlformats.org/officeDocument/2006/relationships/hyperlink" Target="https://crisiglobale.wordpress.com/2021/05/19/asia-cosa-ci-ha-insegnato-la-lotta-di-hong-kong-per-la-democrazia/#more-1353" TargetMode="External"/><Relationship Id="rId1" Type="http://schemas.openxmlformats.org/officeDocument/2006/relationships/slideLayout" Target="../slideLayouts/slideLayout6.xml"/><Relationship Id="rId2" Type="http://schemas.openxmlformats.org/officeDocument/2006/relationships/hyperlink" Target="https://www.youtube.com/watch?v=dK4zADRqrF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fondazionebasso.it/2015/publications/video-11-ii-2021-18h00-la-crisi-della-democrazia-lo-spazio-del-risentimento/" TargetMode="External"/><Relationship Id="rId3" Type="http://schemas.openxmlformats.org/officeDocument/2006/relationships/hyperlink" Target="https://www.youtube.com/watch?v=zhA73_MB9b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118295074_2675x2907.jpeg"/>
          <p:cNvPicPr>
            <a:picLocks noGrp="1" noChangeAspect="1"/>
          </p:cNvPicPr>
          <p:nvPr>
            <p:ph type="pic" idx="13"/>
          </p:nvPr>
        </p:nvPicPr>
        <p:blipFill>
          <a:blip r:embed="rId2">
            <a:extLst/>
          </a:blip>
          <a:srcRect l="404" t="8151" r="327" b="23321"/>
          <a:stretch>
            <a:fillRect/>
          </a:stretch>
        </p:blipFill>
        <p:spPr>
          <a:prstGeom prst="rect">
            <a:avLst/>
          </a:prstGeom>
        </p:spPr>
      </p:pic>
      <p:sp>
        <p:nvSpPr>
          <p:cNvPr id="129" name="Shape 129"/>
          <p:cNvSpPr>
            <a:spLocks noGrp="1"/>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130" name="Shape 130"/>
          <p:cNvSpPr>
            <a:spLocks noGrp="1"/>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1" name="Shape 131"/>
          <p:cNvSpPr>
            <a:spLocks noGrp="1"/>
          </p:cNvSpPr>
          <p:nvPr>
            <p:ph type="title"/>
          </p:nvPr>
        </p:nvSpPr>
        <p:spPr>
          <a:prstGeom prst="rect">
            <a:avLst/>
          </a:prstGeom>
        </p:spPr>
        <p:txBody>
          <a:bodyPr/>
          <a:lstStyle/>
          <a:p>
            <a:pPr algn="l" defTabSz="385572">
              <a:defRPr sz="7986"/>
            </a:pPr>
            <a:r>
              <a:rPr dirty="0"/>
              <a:t>               COMUNICAZIONE </a:t>
            </a:r>
          </a:p>
          <a:p>
            <a:pPr algn="l" defTabSz="385572">
              <a:defRPr sz="7986"/>
            </a:pPr>
            <a:r>
              <a:rPr dirty="0"/>
              <a:t>               E LINGUAGGIO POLITICO - </a:t>
            </a:r>
            <a:r>
              <a:rPr lang="it-IT" dirty="0" smtClean="0"/>
              <a:t>11</a:t>
            </a:r>
            <a:endParaRPr dirty="0"/>
          </a:p>
        </p:txBody>
      </p:sp>
      <p:sp>
        <p:nvSpPr>
          <p:cNvPr id="132" name="Shape 132"/>
          <p:cNvSpPr>
            <a:spLocks noGrp="1"/>
          </p:cNvSpPr>
          <p:nvPr>
            <p:ph type="body" sz="quarter" idx="1"/>
          </p:nvPr>
        </p:nvSpPr>
        <p:spPr>
          <a:xfrm>
            <a:off x="7462688" y="7670800"/>
            <a:ext cx="4970612" cy="1231900"/>
          </a:xfrm>
          <a:prstGeom prst="rect">
            <a:avLst/>
          </a:prstGeom>
        </p:spPr>
        <p:txBody>
          <a:bodyPr/>
          <a:lstStyle/>
          <a:p>
            <a:pPr defTabSz="438150">
              <a:spcBef>
                <a:spcPts val="400"/>
              </a:spcBef>
              <a:defRPr sz="3600"/>
            </a:pPr>
            <a:r>
              <a:rPr dirty="0"/>
              <a:t>Prof.ssa Valentina Polci</a:t>
            </a:r>
          </a:p>
          <a:p>
            <a:pPr defTabSz="438150">
              <a:spcBef>
                <a:spcPts val="400"/>
              </a:spcBef>
              <a:defRPr sz="3600"/>
            </a:pPr>
            <a:r>
              <a:rPr dirty="0"/>
              <a:t>a.a. </a:t>
            </a:r>
            <a:r>
              <a:rPr dirty="0" smtClean="0"/>
              <a:t>202</a:t>
            </a:r>
            <a:r>
              <a:rPr lang="it-IT" dirty="0" smtClean="0"/>
              <a:t>2</a:t>
            </a:r>
            <a:r>
              <a:rPr dirty="0" smtClean="0"/>
              <a:t>-202</a:t>
            </a:r>
            <a:r>
              <a:rPr lang="it-IT" dirty="0" smtClean="0"/>
              <a:t>3</a:t>
            </a:r>
            <a:r>
              <a:rPr dirty="0" smtClean="0"/>
              <a:t> </a:t>
            </a:r>
            <a:endParaRPr dirty="0"/>
          </a:p>
        </p:txBody>
      </p:sp>
      <p:pic>
        <p:nvPicPr>
          <p:cNvPr id="133" name="pasted-image.png"/>
          <p:cNvPicPr>
            <a:picLocks noChangeAspect="1"/>
          </p:cNvPicPr>
          <p:nvPr/>
        </p:nvPicPr>
        <p:blipFill>
          <a:blip r:embed="rId3">
            <a:extLst/>
          </a:blip>
          <a:stretch>
            <a:fillRect/>
          </a:stretch>
        </p:blipFill>
        <p:spPr>
          <a:xfrm>
            <a:off x="127000" y="7924800"/>
            <a:ext cx="3810000" cy="16383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4" name="Shape 164"/>
          <p:cNvSpPr>
            <a:spLocks noGrp="1"/>
          </p:cNvSpPr>
          <p:nvPr>
            <p:ph type="title"/>
          </p:nvPr>
        </p:nvSpPr>
        <p:spPr>
          <a:prstGeom prst="rect">
            <a:avLst/>
          </a:prstGeom>
        </p:spPr>
        <p:txBody>
          <a:bodyPr>
            <a:normAutofit fontScale="90000"/>
          </a:bodyPr>
          <a:lstStyle>
            <a:lvl1pPr defTabSz="543305">
              <a:spcBef>
                <a:spcPts val="2100"/>
              </a:spcBef>
              <a:defRPr sz="4836"/>
            </a:lvl1pPr>
          </a:lstStyle>
          <a:p>
            <a:r>
              <a:t>il giornalismo politico e il post-digitalizzazione</a:t>
            </a:r>
          </a:p>
        </p:txBody>
      </p:sp>
      <p:sp>
        <p:nvSpPr>
          <p:cNvPr id="165" name="Shape 165"/>
          <p:cNvSpPr>
            <a:spLocks noGrp="1"/>
          </p:cNvSpPr>
          <p:nvPr>
            <p:ph type="body" idx="1"/>
          </p:nvPr>
        </p:nvSpPr>
        <p:spPr>
          <a:prstGeom prst="rect">
            <a:avLst/>
          </a:prstGeom>
        </p:spPr>
        <p:txBody>
          <a:bodyPr/>
          <a:lstStyle/>
          <a:p>
            <a:pPr marL="300736" indent="-300736" defTabSz="373887">
              <a:spcBef>
                <a:spcPts val="1100"/>
              </a:spcBef>
              <a:defRPr sz="2048"/>
            </a:pPr>
            <a:r>
              <a:t>I giornalisti politici sono anche garanti della qualità del discorso pubblico: il ruolo di selezionatori, l’individuazione degli eventi da raccontare sono legati a un implicito riconoscimento di importanza rispetto a quello che è necessario che è necessario che le persone sappiano</a:t>
            </a:r>
          </a:p>
          <a:p>
            <a:pPr marL="300736" indent="-300736" defTabSz="373887">
              <a:spcBef>
                <a:spcPts val="1100"/>
              </a:spcBef>
              <a:defRPr sz="2048"/>
            </a:pPr>
            <a:r>
              <a:t>Il processo di digitalizzazione ha apportato una crescente difficoltà alle possibilità di gestione del discorso pubblico, che si è ampliato e ha assunto molteplici forme: gli effetti di questo nuovo ecosistema mediatico è un dibattito aperto</a:t>
            </a:r>
          </a:p>
          <a:p>
            <a:pPr marL="300736" indent="-300736" defTabSz="373887">
              <a:spcBef>
                <a:spcPts val="1100"/>
              </a:spcBef>
              <a:defRPr sz="2048"/>
            </a:pPr>
            <a:r>
              <a:t>Il punto di vista di alcuni studiosi (van Aelst et al.) è che, oltre le retoriche e le prassi di utilizzo dell’abbondanza delle fonti di informazione a disposizione, la conseguenza è che esista un deterioramento della salute del dibattito pubblico. </a:t>
            </a:r>
          </a:p>
          <a:p>
            <a:pPr marL="300736" indent="-300736" defTabSz="373887">
              <a:spcBef>
                <a:spcPts val="1100"/>
              </a:spcBef>
              <a:defRPr sz="2048"/>
            </a:pPr>
            <a:r>
              <a:t>Secondo questi studiosi, nel contesto contemporaneo: </a:t>
            </a:r>
          </a:p>
          <a:p>
            <a:pPr marL="300736" indent="-300736" defTabSz="373887">
              <a:spcBef>
                <a:spcPts val="1100"/>
              </a:spcBef>
              <a:buSzPct val="45000"/>
              <a:buFontTx/>
              <a:buBlip>
                <a:blip r:embed="rId2"/>
              </a:buBlip>
              <a:defRPr sz="2048"/>
            </a:pPr>
            <a:r>
              <a:t>non esiste una crescita dell’informazione politica, bensì un suo declino; </a:t>
            </a:r>
          </a:p>
          <a:p>
            <a:pPr marL="300736" indent="-300736" defTabSz="373887">
              <a:spcBef>
                <a:spcPts val="1100"/>
              </a:spcBef>
              <a:buSzPct val="45000"/>
              <a:buFontTx/>
              <a:buBlip>
                <a:blip r:embed="rId2"/>
              </a:buBlip>
              <a:defRPr sz="2048"/>
            </a:pPr>
            <a:r>
              <a:t>la crescita della concorrenza determina che il giornalismo politico debba creare nuove modalità per essere più attrattivo, che non di rado fanno scivolare l’informazione verso la spettacolarizzazione e il sensazionalismo; </a:t>
            </a:r>
          </a:p>
          <a:p>
            <a:pPr marL="300736" indent="-300736" defTabSz="373887">
              <a:spcBef>
                <a:spcPts val="1100"/>
              </a:spcBef>
              <a:buSzPct val="45000"/>
              <a:buFontTx/>
              <a:buBlip>
                <a:blip r:embed="rId2"/>
              </a:buBlip>
              <a:defRPr sz="2048"/>
            </a:pPr>
            <a:r>
              <a:t>la concentrazione dei mezzi di comunicazione (le Big Five: Apple, Google, Microsoft, Facebook, Amazon) è anche concentrazione economica dei mezzi di informazione, che potrebbe portare a diminuzione del pluralismo dell’informazione;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1"/>
          </p:nvPr>
        </p:nvSpPr>
        <p:spPr>
          <a:prstGeom prst="rect">
            <a:avLst/>
          </a:prstGeom>
        </p:spPr>
        <p:txBody>
          <a:bodyPr/>
          <a:lstStyle/>
          <a:p>
            <a:pPr>
              <a:buSzPct val="45000"/>
              <a:buFontTx/>
              <a:buBlip>
                <a:blip r:embed="rId2"/>
              </a:buBlip>
            </a:pPr>
            <a:r>
              <a:t>l’aumento della frammentazione del discorso pubblico crea difficoltà nel trovare punti fermi a cui aggrapparsi;</a:t>
            </a:r>
          </a:p>
          <a:p>
            <a:pPr>
              <a:buSzPct val="45000"/>
              <a:buFontTx/>
              <a:buBlip>
                <a:blip r:embed="rId2"/>
              </a:buBlip>
            </a:pPr>
            <a:r>
              <a:t>il sistema dei media contemporaneo aumenta il relativismo epistemologico (es. fake news)</a:t>
            </a:r>
          </a:p>
          <a:p>
            <a:pPr>
              <a:buSzPct val="45000"/>
              <a:buFontTx/>
              <a:buBlip>
                <a:blip r:embed="rId2"/>
              </a:buBlip>
            </a:pPr>
            <a:r>
              <a:t>il digital divide porta anche a una differenziazione e a una maggiore disuguaglianza rispetto alle conoscenze politiche</a:t>
            </a:r>
          </a:p>
          <a:p>
            <a:r>
              <a:t>Le piattaforme social Facebook, Twitter, Instagram, TikTok trasformano l’informazione politica in epicentro di discussione tra diversi attori, e fonte e arena di un discorso pubblico sempre più ibrido e complesso.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0" name="Shape 170"/>
          <p:cNvSpPr>
            <a:spLocks noGrp="1"/>
          </p:cNvSpPr>
          <p:nvPr>
            <p:ph type="title"/>
          </p:nvPr>
        </p:nvSpPr>
        <p:spPr>
          <a:prstGeom prst="rect">
            <a:avLst/>
          </a:prstGeom>
        </p:spPr>
        <p:txBody>
          <a:bodyPr>
            <a:normAutofit fontScale="90000"/>
          </a:bodyPr>
          <a:lstStyle>
            <a:lvl1pPr defTabSz="502412">
              <a:spcBef>
                <a:spcPts val="1900"/>
              </a:spcBef>
              <a:defRPr sz="4472"/>
            </a:lvl1pPr>
          </a:lstStyle>
          <a:p>
            <a:r>
              <a:t>giornalismo politico, propaganda, conformismo, consenso</a:t>
            </a:r>
          </a:p>
        </p:txBody>
      </p:sp>
      <p:sp>
        <p:nvSpPr>
          <p:cNvPr id="171" name="Shape 171"/>
          <p:cNvSpPr>
            <a:spLocks noGrp="1"/>
          </p:cNvSpPr>
          <p:nvPr>
            <p:ph type="body" idx="1"/>
          </p:nvPr>
        </p:nvSpPr>
        <p:spPr>
          <a:prstGeom prst="rect">
            <a:avLst/>
          </a:prstGeom>
        </p:spPr>
        <p:txBody>
          <a:bodyPr/>
          <a:lstStyle/>
          <a:p>
            <a:pPr marL="413512" indent="-413512" defTabSz="514095">
              <a:spcBef>
                <a:spcPts val="1500"/>
              </a:spcBef>
              <a:defRPr sz="2816"/>
            </a:pPr>
            <a:r>
              <a:t>(Festival del giornalismo di Perugia 2016) La crisi del modello tradizionale partitico, la personalizzazione della politica e gli esecutivi forti sono processi in atto in Italia ormai da più di vent'anni. La ricerca del consenso e l'uso della propaganda sono andati di pari passo con queste trasformazioni, adeguandosi ai cambiamenti del mondo dei mass media. Che ruolo e che responsabilità ha avuto il giornalismo politico? Cronisti di palazzo e retroscenisti svolgono la funzione classica di "Quarto potere" o perdono questo ruolo per diventare megafoni? E gli intellettuali, così attivi durante il ventennio berlusconiano, svolgono ancora un ruolo culturalmente centrale, per la società civile, oppure hanno ceduto alla stanchezza e al conformismo?</a:t>
            </a:r>
          </a:p>
          <a:p>
            <a:pPr marL="413512" indent="-413512" defTabSz="514095">
              <a:spcBef>
                <a:spcPts val="1500"/>
              </a:spcBef>
              <a:defRPr sz="2816"/>
            </a:pPr>
            <a:r>
              <a:rPr u="sng">
                <a:hlinkClick r:id="rId2"/>
              </a:rPr>
              <a:t>https://www.festivaldelgiornalismo.com/programme/2016/political-journalism</a:t>
            </a:r>
            <a:r>
              <a:t>: Marco Damilano, Jacopo Iacoboni, Wanda Marra, Alessandra Sardoni interrogati da Mauro Scalise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6" name="Shape 136"/>
          <p:cNvSpPr>
            <a:spLocks noGrp="1"/>
          </p:cNvSpPr>
          <p:nvPr>
            <p:ph type="title"/>
          </p:nvPr>
        </p:nvSpPr>
        <p:spPr>
          <a:prstGeom prst="rect">
            <a:avLst/>
          </a:prstGeom>
        </p:spPr>
        <p:txBody>
          <a:bodyPr>
            <a:normAutofit fontScale="90000"/>
          </a:bodyPr>
          <a:lstStyle>
            <a:lvl1pPr defTabSz="543305">
              <a:spcBef>
                <a:spcPts val="2100"/>
              </a:spcBef>
              <a:defRPr sz="4836"/>
            </a:lvl1pPr>
          </a:lstStyle>
          <a:p>
            <a:r>
              <a:t>la crisi contemporanea della democrazia                  </a:t>
            </a:r>
          </a:p>
        </p:txBody>
      </p:sp>
      <p:sp>
        <p:nvSpPr>
          <p:cNvPr id="137" name="Shape 137"/>
          <p:cNvSpPr>
            <a:spLocks noGrp="1"/>
          </p:cNvSpPr>
          <p:nvPr>
            <p:ph type="body" idx="1"/>
          </p:nvPr>
        </p:nvSpPr>
        <p:spPr>
          <a:prstGeom prst="rect">
            <a:avLst/>
          </a:prstGeom>
        </p:spPr>
        <p:txBody>
          <a:bodyPr/>
          <a:lstStyle/>
          <a:p>
            <a:pPr marL="300736" indent="-300736" defTabSz="373887">
              <a:spcBef>
                <a:spcPts val="1100"/>
              </a:spcBef>
              <a:defRPr sz="2048"/>
            </a:pPr>
            <a:r>
              <a:t>Il regime democratico è un regime plurale, più aperto alle critiche, più “precario”</a:t>
            </a:r>
          </a:p>
          <a:p>
            <a:pPr marL="300736" indent="-300736" defTabSz="373887">
              <a:spcBef>
                <a:spcPts val="1100"/>
              </a:spcBef>
              <a:defRPr sz="2048"/>
            </a:pPr>
            <a:r>
              <a:t>Nel 2000 Putnam pubblica un testo di riferimento per i teorici della crisi della democrazia, “Disaffected Democracies”: la democrazia si è affacciata al nuovo millennio in una situazione che sembrava stabile, ma il demos, il popolo, è sembrato non soddisfatto -&gt; le democrazie consolidate erano diventate “disaffected”, cioè scontente, deluse, apatiche, e dovevano affrontate un calo costante della fiducia verso la classe politica, le assemblee rappresentative e i partiti.</a:t>
            </a:r>
          </a:p>
          <a:p>
            <a:pPr marL="300736" indent="-300736" defTabSz="373887">
              <a:spcBef>
                <a:spcPts val="1100"/>
              </a:spcBef>
              <a:defRPr sz="2048"/>
            </a:pPr>
            <a:r>
              <a:t>Oggi vediamo ancora nuovi sintomi di questo “malessere democratico”:</a:t>
            </a:r>
          </a:p>
          <a:p>
            <a:pPr marL="300736" indent="-300736" defTabSz="373887">
              <a:spcBef>
                <a:spcPts val="1100"/>
              </a:spcBef>
              <a:buSzPct val="45000"/>
              <a:buFontTx/>
              <a:buBlip>
                <a:blip r:embed="rId2"/>
              </a:buBlip>
              <a:defRPr sz="2048"/>
            </a:pPr>
            <a:r>
              <a:t>calo della partecipazione elettorale</a:t>
            </a:r>
          </a:p>
          <a:p>
            <a:pPr marL="300736" indent="-300736" defTabSz="373887">
              <a:spcBef>
                <a:spcPts val="1100"/>
              </a:spcBef>
              <a:buSzPct val="45000"/>
              <a:buFontTx/>
              <a:buBlip>
                <a:blip r:embed="rId2"/>
              </a:buBlip>
              <a:defRPr sz="2048"/>
            </a:pPr>
            <a:r>
              <a:t>drastica riduzione degli iscritti ai partiti</a:t>
            </a:r>
          </a:p>
          <a:p>
            <a:pPr marL="300736" indent="-300736" defTabSz="373887">
              <a:spcBef>
                <a:spcPts val="1100"/>
              </a:spcBef>
              <a:buSzPct val="45000"/>
              <a:buFontTx/>
              <a:buBlip>
                <a:blip r:embed="rId2"/>
              </a:buBlip>
              <a:defRPr sz="2048"/>
            </a:pPr>
            <a:r>
              <a:t>incremento della volatilità elettorale</a:t>
            </a:r>
          </a:p>
          <a:p>
            <a:pPr marL="300736" indent="-300736" defTabSz="373887">
              <a:spcBef>
                <a:spcPts val="1100"/>
              </a:spcBef>
              <a:buSzPct val="45000"/>
              <a:buFontTx/>
              <a:buBlip>
                <a:blip r:embed="rId2"/>
              </a:buBlip>
              <a:defRPr sz="2048"/>
            </a:pPr>
            <a:r>
              <a:t>crescita del numero dei partiti che “contano”</a:t>
            </a:r>
          </a:p>
          <a:p>
            <a:pPr marL="300736" indent="-300736" defTabSz="373887">
              <a:spcBef>
                <a:spcPts val="1100"/>
              </a:spcBef>
              <a:buSzPct val="45000"/>
              <a:buFontTx/>
              <a:buBlip>
                <a:blip r:embed="rId2"/>
              </a:buBlip>
              <a:defRPr sz="2048"/>
            </a:pPr>
            <a:r>
              <a:t>incremento del tasso di innovazione partitica (nascono molti nuovi partiti e muoiono più velocemente di prima)</a:t>
            </a:r>
          </a:p>
          <a:p>
            <a:pPr marL="300736" indent="-300736" defTabSz="373887">
              <a:spcBef>
                <a:spcPts val="1100"/>
              </a:spcBef>
              <a:buSzPct val="45000"/>
              <a:buFontTx/>
              <a:buBlip>
                <a:blip r:embed="rId2"/>
              </a:buBlip>
              <a:defRPr sz="2048"/>
            </a:pPr>
            <a:r>
              <a:t>calo tendenziale della durata dei governi in carica</a:t>
            </a:r>
          </a:p>
          <a:p>
            <a:pPr marL="300736" indent="-300736" defTabSz="373887">
              <a:spcBef>
                <a:spcPts val="1100"/>
              </a:spcBef>
              <a:buSzPct val="45000"/>
              <a:buFontTx/>
              <a:buBlip>
                <a:blip r:embed="rId2"/>
              </a:buBlip>
              <a:defRPr sz="2048"/>
            </a:pPr>
            <a:r>
              <a:t>incremento costante del ricorso a strumenti di democrazia diretta al fine di ridare lo “scettro” al popolo</a:t>
            </a:r>
          </a:p>
        </p:txBody>
      </p:sp>
    </p:spTree>
    <p:extLst>
      <p:ext uri="{BB962C8B-B14F-4D97-AF65-F5344CB8AC3E}">
        <p14:creationId xmlns:p14="http://schemas.microsoft.com/office/powerpoint/2010/main" val="5177790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0" name="Shape 140"/>
          <p:cNvSpPr>
            <a:spLocks noGrp="1"/>
          </p:cNvSpPr>
          <p:nvPr>
            <p:ph type="title"/>
          </p:nvPr>
        </p:nvSpPr>
        <p:spPr>
          <a:prstGeom prst="rect">
            <a:avLst/>
          </a:prstGeom>
        </p:spPr>
        <p:txBody>
          <a:bodyPr>
            <a:normAutofit fontScale="90000"/>
          </a:bodyPr>
          <a:lstStyle>
            <a:lvl1pPr defTabSz="543305">
              <a:spcBef>
                <a:spcPts val="2100"/>
              </a:spcBef>
              <a:defRPr sz="4836"/>
            </a:lvl1pPr>
          </a:lstStyle>
          <a:p>
            <a:r>
              <a:t>le radici politiche della crisi</a:t>
            </a:r>
          </a:p>
        </p:txBody>
      </p:sp>
      <p:sp>
        <p:nvSpPr>
          <p:cNvPr id="141" name="Shape 141"/>
          <p:cNvSpPr>
            <a:spLocks noGrp="1"/>
          </p:cNvSpPr>
          <p:nvPr>
            <p:ph type="body" idx="1"/>
          </p:nvPr>
        </p:nvSpPr>
        <p:spPr>
          <a:prstGeom prst="rect">
            <a:avLst/>
          </a:prstGeom>
        </p:spPr>
        <p:txBody>
          <a:bodyPr/>
          <a:lstStyle/>
          <a:p>
            <a:pPr marL="385318" indent="-385318" defTabSz="479044">
              <a:spcBef>
                <a:spcPts val="1400"/>
              </a:spcBef>
              <a:defRPr sz="2624"/>
            </a:pPr>
            <a:r>
              <a:t>La scienza politica ha spesso spiegato la crisi contemporanea facendo riferimento alla crisi dei partiti politici, alla crisi di rappresentanza, alla selezione della classe politica, all’incapacità dei governi di rispondere ai problemi sollevati dai cittadini</a:t>
            </a:r>
          </a:p>
          <a:p>
            <a:pPr marL="385318" indent="-385318" defTabSz="479044">
              <a:spcBef>
                <a:spcPts val="1400"/>
              </a:spcBef>
              <a:defRPr sz="2624"/>
            </a:pPr>
            <a:r>
              <a:t>Ma questo tipo di interpretazione è stato parzialmente messo in discussione da alcuni lavori recenti: in particolare, alcuni studiosi di comunicazione politica hanno suggerito la tesi della mediatizzazione della politica, secondo la quale classe politica, media e opinione pubblica non hanno rapporti di forza paritari, perché i media dettano le regole, “mediatizzano” i rapporti, e questo spiegherebbe le evoluzioni recenti della politica verso la spettacolarizzazione, la leaderizzazione, la personalizzazione, la deriva pop; altri parlano di crisi della comunicazione pubblica come fattore chiave del malessere democratico; altri di “fine del dibattito pubblico”, a sottolineare l’impoverimento complessivo del nostro linguaggio, causato anche dalla transizione ai media digitali</a:t>
            </a:r>
          </a:p>
        </p:txBody>
      </p:sp>
    </p:spTree>
    <p:extLst>
      <p:ext uri="{BB962C8B-B14F-4D97-AF65-F5344CB8AC3E}">
        <p14:creationId xmlns:p14="http://schemas.microsoft.com/office/powerpoint/2010/main" val="50040591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4" name="Shape 144"/>
          <p:cNvSpPr>
            <a:spLocks noGrp="1"/>
          </p:cNvSpPr>
          <p:nvPr>
            <p:ph type="title"/>
          </p:nvPr>
        </p:nvSpPr>
        <p:spPr>
          <a:prstGeom prst="rect">
            <a:avLst/>
          </a:prstGeom>
        </p:spPr>
        <p:txBody>
          <a:bodyPr>
            <a:normAutofit fontScale="90000"/>
          </a:bodyPr>
          <a:lstStyle>
            <a:lvl1pPr defTabSz="543305">
              <a:spcBef>
                <a:spcPts val="2100"/>
              </a:spcBef>
              <a:defRPr sz="4836"/>
            </a:lvl1pPr>
          </a:lstStyle>
          <a:p>
            <a:r>
              <a:t>le radici culturali, socio-economiche, psico-sociali</a:t>
            </a:r>
          </a:p>
        </p:txBody>
      </p:sp>
      <p:sp>
        <p:nvSpPr>
          <p:cNvPr id="145" name="Shape 145"/>
          <p:cNvSpPr>
            <a:spLocks noGrp="1"/>
          </p:cNvSpPr>
          <p:nvPr>
            <p:ph type="body" idx="1"/>
          </p:nvPr>
        </p:nvSpPr>
        <p:spPr>
          <a:prstGeom prst="rect">
            <a:avLst/>
          </a:prstGeom>
        </p:spPr>
        <p:txBody>
          <a:bodyPr/>
          <a:lstStyle/>
          <a:p>
            <a:pPr marL="286638" indent="-286638" defTabSz="356362">
              <a:spcBef>
                <a:spcPts val="1000"/>
              </a:spcBef>
              <a:defRPr sz="1952"/>
            </a:pPr>
            <a:r>
              <a:t>Questa tesi focalizza l’attenzione sulle caratteristiche principali del passaggio dalla modernità alla post-modernità, dalla società solida alla società liquida (Bauman)</a:t>
            </a:r>
          </a:p>
          <a:p>
            <a:pPr marL="286638" indent="-286638" defTabSz="356362">
              <a:spcBef>
                <a:spcPts val="1000"/>
              </a:spcBef>
              <a:defRPr sz="1952"/>
            </a:pPr>
            <a:r>
              <a:t>La modernità solida era basata su certezze, a partire da quelle che Lyotard definisce “meta-narrazioni”, grandi racconti in grado di dare identità ai singoli e di cementare le istituzioni e le comunità (es. le religioni, le ideologie). Questa stabilità, durata fino agli anni Settanta, ha dato un orientamento storico-culturale al demos democratico, un’identità nel presente e una prospettiva futura.</a:t>
            </a:r>
          </a:p>
          <a:p>
            <a:pPr marL="286638" indent="-286638" defTabSz="356362">
              <a:spcBef>
                <a:spcPts val="1000"/>
              </a:spcBef>
              <a:defRPr sz="1952"/>
            </a:pPr>
            <a:r>
              <a:t>In seguito c’è stato un graduale processo di sfaldamento di queste certezze, la società  diventata sempre più plurale e de-istituzionalizzata e ha perso il senso sociale, il suo orientamento -&gt; quando una società si de-istituzionalizza, simultaneamente si individualizza.</a:t>
            </a:r>
          </a:p>
          <a:p>
            <a:pPr marL="286638" indent="-286638" defTabSz="356362">
              <a:spcBef>
                <a:spcPts val="1000"/>
              </a:spcBef>
              <a:defRPr sz="1952"/>
            </a:pPr>
            <a:r>
              <a:t>Si è messo in moto un processo a vasi comunicanti per cui ogni nuova conquista di libertà comporta anche una perdita di senso sociale: l’individuo contemporaneo, non avendo più certezze stabili e comunità solide a caratterizzarne l’identità e il “posto nel mondo”, diventa un io-minimo (Lasch) che si rifugia in un egocentrismo difensivo -&gt; il self-made man moderno si è trasformato nel performing/quantified self post-moderno, narcisista, ansioso di misurare e quantificare le proprie performance negli occhi degli altri: il suo mondo diventa l’Io, ma costantemente inquieto e insoddisfatto</a:t>
            </a:r>
          </a:p>
          <a:p>
            <a:pPr marL="286638" indent="-286638" defTabSz="356362">
              <a:spcBef>
                <a:spcPts val="1000"/>
              </a:spcBef>
              <a:defRPr sz="1952"/>
            </a:pPr>
            <a:r>
              <a:t>Questa evoluzione culturale è figlia anche della società dei consumi e delle innovazioni tecnologiche e mediatiche recenti, tanto che vari autori sostengono che il consumismo sia il nostro nuovo grande racconto (Baudrillard)</a:t>
            </a:r>
          </a:p>
        </p:txBody>
      </p:sp>
    </p:spTree>
    <p:extLst>
      <p:ext uri="{BB962C8B-B14F-4D97-AF65-F5344CB8AC3E}">
        <p14:creationId xmlns:p14="http://schemas.microsoft.com/office/powerpoint/2010/main" val="77623494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8" name="Shape 148"/>
          <p:cNvSpPr>
            <a:spLocks noGrp="1"/>
          </p:cNvSpPr>
          <p:nvPr>
            <p:ph type="title"/>
          </p:nvPr>
        </p:nvSpPr>
        <p:spPr>
          <a:prstGeom prst="rect">
            <a:avLst/>
          </a:prstGeom>
        </p:spPr>
        <p:txBody>
          <a:bodyPr>
            <a:normAutofit fontScale="90000"/>
          </a:bodyPr>
          <a:lstStyle>
            <a:lvl1pPr defTabSz="543305">
              <a:spcBef>
                <a:spcPts val="2100"/>
              </a:spcBef>
              <a:defRPr sz="4836"/>
            </a:lvl1pPr>
          </a:lstStyle>
          <a:p>
            <a:r>
              <a:t>la nuova antropologia del cittadino democratico</a:t>
            </a:r>
          </a:p>
        </p:txBody>
      </p:sp>
      <p:sp>
        <p:nvSpPr>
          <p:cNvPr id="149" name="Shape 149"/>
          <p:cNvSpPr>
            <a:spLocks noGrp="1"/>
          </p:cNvSpPr>
          <p:nvPr>
            <p:ph type="body" idx="1"/>
          </p:nvPr>
        </p:nvSpPr>
        <p:spPr>
          <a:prstGeom prst="rect">
            <a:avLst/>
          </a:prstGeom>
        </p:spPr>
        <p:txBody>
          <a:bodyPr/>
          <a:lstStyle/>
          <a:p>
            <a:pPr marL="375920" indent="-375920" defTabSz="467359">
              <a:spcBef>
                <a:spcPts val="1400"/>
              </a:spcBef>
              <a:defRPr sz="2560"/>
            </a:pPr>
            <a:r>
              <a:t>Dunque, cultura, economia, società e tecnologia hanno remato tutte nella stessa direzione producendo individualizzazione, narcisismo, schiacciamento sul presente, ricerca di gratificazioni immediate, perdita di orientamento storico-culturale e compressione spazio-temporale, filosofia del temporary </a:t>
            </a:r>
          </a:p>
          <a:p>
            <a:pPr marL="375920" indent="-375920" defTabSz="467359">
              <a:spcBef>
                <a:spcPts val="1400"/>
              </a:spcBef>
              <a:defRPr sz="2560"/>
            </a:pPr>
            <a:r>
              <a:t>La democrazia è entrata in crisi prima di tutto perché il demos è mutato antropologicamente  in ogni sfera esistenziale, nel passaggio dalla società dei produttori alla società dei consumatori, dalla società delle grandi narrazioni a quella delle micro-narrazioni individuali e della micro-fama, dalle comunità all’io, dal tempo storico alla tirannia dell’istante </a:t>
            </a:r>
          </a:p>
          <a:p>
            <a:pPr marL="375920" indent="-375920" defTabSz="467359">
              <a:spcBef>
                <a:spcPts val="1400"/>
              </a:spcBef>
              <a:defRPr sz="2560"/>
            </a:pPr>
            <a:r>
              <a:t>La politica non può fare eccezione, e si adegua, mediatizzandosi e diventando, anch’essa, per certi aspetti, oggetto di consumo, provando a rilasciare gratificazioni immediate più che policy, lavorando più sull’immaginario che sul reale -&gt; innovazioni tecnologiche e mass media sono i drivers di questi cambiamenti e gli acceleratori del mutamento antropologico</a:t>
            </a:r>
          </a:p>
        </p:txBody>
      </p:sp>
    </p:spTree>
    <p:extLst>
      <p:ext uri="{BB962C8B-B14F-4D97-AF65-F5344CB8AC3E}">
        <p14:creationId xmlns:p14="http://schemas.microsoft.com/office/powerpoint/2010/main" val="21758189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2" name="Shape 152"/>
          <p:cNvSpPr>
            <a:spLocks noGrp="1"/>
          </p:cNvSpPr>
          <p:nvPr>
            <p:ph type="title"/>
          </p:nvPr>
        </p:nvSpPr>
        <p:spPr>
          <a:prstGeom prst="rect">
            <a:avLst/>
          </a:prstGeom>
        </p:spPr>
        <p:txBody>
          <a:bodyPr>
            <a:normAutofit fontScale="90000"/>
          </a:bodyPr>
          <a:lstStyle>
            <a:lvl1pPr defTabSz="543305">
              <a:spcBef>
                <a:spcPts val="2100"/>
              </a:spcBef>
              <a:defRPr sz="4836"/>
            </a:lvl1pPr>
          </a:lstStyle>
          <a:p>
            <a:r>
              <a:t>internet e democrazia</a:t>
            </a:r>
          </a:p>
        </p:txBody>
      </p:sp>
      <p:sp>
        <p:nvSpPr>
          <p:cNvPr id="153" name="Shape 153"/>
          <p:cNvSpPr>
            <a:spLocks noGrp="1"/>
          </p:cNvSpPr>
          <p:nvPr>
            <p:ph type="body" idx="1"/>
          </p:nvPr>
        </p:nvSpPr>
        <p:spPr>
          <a:prstGeom prst="rect">
            <a:avLst/>
          </a:prstGeom>
        </p:spPr>
        <p:txBody>
          <a:bodyPr/>
          <a:lstStyle/>
          <a:p>
            <a:pPr marL="427609" indent="-427609" defTabSz="531622">
              <a:spcBef>
                <a:spcPts val="1600"/>
              </a:spcBef>
              <a:defRPr sz="2912"/>
            </a:pPr>
            <a:r>
              <a:t>Le innovazioni tecnologiche non sono solo nuovi strumenti, ma anche nuovo modi di percepire e interpretare il mondo</a:t>
            </a:r>
          </a:p>
          <a:p>
            <a:pPr marL="427609" indent="-427609" defTabSz="531622">
              <a:spcBef>
                <a:spcPts val="1600"/>
              </a:spcBef>
              <a:defRPr sz="2912"/>
            </a:pPr>
            <a:r>
              <a:t>Tuttavia, se è vero che le innovazioni tecnologiche ci cambiano, è altrettanto vero che esse vanno inserite e valutate in un contesto storico-culturale di riferimento: affidarsi alla tecnologia come unica variabile chiave comporta il rischio di cadere nel determinismo tecnologico, ossia nel cosiddetto “tecno-ottimismo” oppure nel suo contrario, il “tecno-scetticismo”</a:t>
            </a:r>
          </a:p>
          <a:p>
            <a:pPr marL="427609" indent="-427609" defTabSz="531622">
              <a:spcBef>
                <a:spcPts val="1600"/>
              </a:spcBef>
              <a:defRPr sz="2912"/>
            </a:pPr>
            <a:r>
              <a:t>Tecno-ottimisti e tecno-scettici operano un riduzionismo estremo, a maggior ragione in un contesto di complessità e interdipendenza, quale è quello contemporaneo: i media creano “ambienti” che trasformano le strutture sociali, ma ciò non significa che siano la soluzione o il problema.</a:t>
            </a:r>
          </a:p>
        </p:txBody>
      </p:sp>
    </p:spTree>
    <p:extLst>
      <p:ext uri="{BB962C8B-B14F-4D97-AF65-F5344CB8AC3E}">
        <p14:creationId xmlns:p14="http://schemas.microsoft.com/office/powerpoint/2010/main" val="188177568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6" name="Shape 156"/>
          <p:cNvSpPr>
            <a:spLocks noGrp="1"/>
          </p:cNvSpPr>
          <p:nvPr>
            <p:ph type="title"/>
          </p:nvPr>
        </p:nvSpPr>
        <p:spPr>
          <a:prstGeom prst="rect">
            <a:avLst/>
          </a:prstGeom>
        </p:spPr>
        <p:txBody>
          <a:bodyPr>
            <a:normAutofit fontScale="90000"/>
          </a:bodyPr>
          <a:lstStyle>
            <a:lvl1pPr defTabSz="525779">
              <a:spcBef>
                <a:spcPts val="2000"/>
              </a:spcBef>
              <a:defRPr sz="4680"/>
            </a:lvl1pPr>
          </a:lstStyle>
          <a:p>
            <a:r>
              <a:t>i tecno-ottimisti e l’utopia del soluzionismo tecnologico</a:t>
            </a:r>
          </a:p>
        </p:txBody>
      </p:sp>
      <p:sp>
        <p:nvSpPr>
          <p:cNvPr id="157" name="Shape 157"/>
          <p:cNvSpPr>
            <a:spLocks noGrp="1"/>
          </p:cNvSpPr>
          <p:nvPr>
            <p:ph type="body" idx="1"/>
          </p:nvPr>
        </p:nvSpPr>
        <p:spPr>
          <a:prstGeom prst="rect">
            <a:avLst/>
          </a:prstGeom>
        </p:spPr>
        <p:txBody>
          <a:bodyPr/>
          <a:lstStyle/>
          <a:p>
            <a:pPr marL="272541" indent="-272541" defTabSz="338835">
              <a:spcBef>
                <a:spcPts val="1000"/>
              </a:spcBef>
              <a:defRPr sz="1856"/>
            </a:pPr>
            <a:r>
              <a:t>La fase nascente di Internet ha visto fin dai primi anni del Duemila il prevalere dei sostenitori della “democrazia digitale”, dei tecno-ottimisti che guardavano con entusiasmo il rapporto tra Internet e la democrazia</a:t>
            </a:r>
          </a:p>
          <a:p>
            <a:pPr marL="272541" indent="-272541" defTabSz="338835">
              <a:spcBef>
                <a:spcPts val="1000"/>
              </a:spcBef>
              <a:defRPr sz="1856"/>
            </a:pPr>
            <a:r>
              <a:t>Uno degli autori più influenti è stato il filosofo francese Pierre Lévy (</a:t>
            </a:r>
            <a:r>
              <a:rPr>
                <a:latin typeface="Iowan Old Style Italic"/>
                <a:ea typeface="Iowan Old Style Italic"/>
                <a:cs typeface="Iowan Old Style Italic"/>
                <a:sym typeface="Iowan Old Style Italic"/>
              </a:rPr>
              <a:t>L’intelligenza collettiva</a:t>
            </a:r>
            <a:r>
              <a:t> 1994, </a:t>
            </a:r>
            <a:r>
              <a:rPr>
                <a:latin typeface="Iowan Old Style Italic"/>
                <a:ea typeface="Iowan Old Style Italic"/>
                <a:cs typeface="Iowan Old Style Italic"/>
                <a:sym typeface="Iowan Old Style Italic"/>
              </a:rPr>
              <a:t>Cyberdemocrazia</a:t>
            </a:r>
            <a:r>
              <a:t> 2002): per lui lo schiacciamento sul presente dell’individuo contemporaneo, e l’accelerazione impressa da Internet, in cui ogni domanda trova una risposta quasi immediata e gratuita, è essenzialmente una nuova velocità di “apprendimento collettivo”. Quanto al rapporto col il regime democratico, Lévy non aveva alcun dubbio sul fatto che le dittature avrebbero capitolato al ritmo dell’espansione della cybercultura, e anche la personalizzazione dell’offerta e il peso degli algoritmi nel configurarla erano positivi per lui, perché mirati a farci risparmiare tempo nelle nostre ricerche  -&gt; le filter bubbles e le camere dell’eco sono invece oggi considerate alcuni dei limiti più rilevanti al potenziale apporto democratico di Internet </a:t>
            </a:r>
          </a:p>
          <a:p>
            <a:pPr marL="272541" indent="-272541" defTabSz="338835">
              <a:spcBef>
                <a:spcPts val="1000"/>
              </a:spcBef>
              <a:defRPr sz="1856"/>
            </a:pPr>
            <a:r>
              <a:t>Anche la vetrinizzazione, cioè l’esposizione narcisistica di qualsiasi scorcio di vita, viene vista da Lévy come una necessità da assecondare: “La nuova necessità della vita collettiva e la disponibilità dei mezzi di comunicazione vanno incontro al desiderio umano, sempre più diffuso, di celebrità”</a:t>
            </a:r>
          </a:p>
          <a:p>
            <a:pPr marL="272541" indent="-272541" defTabSz="338835">
              <a:spcBef>
                <a:spcPts val="1000"/>
              </a:spcBef>
              <a:defRPr sz="1856"/>
            </a:pPr>
            <a:r>
              <a:t>La centralità dell’opinione di massa era, per il filosofo, “un ampliamento della pratica democratica”, perché “ascoltare seriamente iil punto di vista opposto fa parte della nuova cultura politica che si sta sviluppando sul web…Internet ci rende più civili: l’altro diventa più vicino a noi attraverso il nodo del linguaggio” -&gt; l’unico vero limite sembrava il digital divide -&gt; l’assioma era “più cittadini si connettono, più è scontato che la democrazia migliori, che punti verso il suo stadio superiore: la cyberdemocrazia, una vera polis planetaria</a:t>
            </a:r>
          </a:p>
        </p:txBody>
      </p:sp>
    </p:spTree>
    <p:extLst>
      <p:ext uri="{BB962C8B-B14F-4D97-AF65-F5344CB8AC3E}">
        <p14:creationId xmlns:p14="http://schemas.microsoft.com/office/powerpoint/2010/main" val="101226842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0" name="Shape 160"/>
          <p:cNvSpPr>
            <a:spLocks noGrp="1"/>
          </p:cNvSpPr>
          <p:nvPr>
            <p:ph type="title"/>
          </p:nvPr>
        </p:nvSpPr>
        <p:spPr>
          <a:prstGeom prst="rect">
            <a:avLst/>
          </a:prstGeom>
        </p:spPr>
        <p:txBody>
          <a:bodyPr>
            <a:normAutofit fontScale="90000"/>
          </a:bodyPr>
          <a:lstStyle>
            <a:lvl1pPr defTabSz="525779">
              <a:spcBef>
                <a:spcPts val="2000"/>
              </a:spcBef>
              <a:defRPr sz="4680"/>
            </a:lvl1pPr>
          </a:lstStyle>
          <a:p>
            <a:r>
              <a:t>i tecno-ottimisti e l’utopia del soluzionismo tecnologico</a:t>
            </a:r>
          </a:p>
        </p:txBody>
      </p:sp>
      <p:sp>
        <p:nvSpPr>
          <p:cNvPr id="161" name="Shape 161"/>
          <p:cNvSpPr>
            <a:spLocks noGrp="1"/>
          </p:cNvSpPr>
          <p:nvPr>
            <p:ph type="body" idx="1"/>
          </p:nvPr>
        </p:nvSpPr>
        <p:spPr>
          <a:prstGeom prst="rect">
            <a:avLst/>
          </a:prstGeom>
        </p:spPr>
        <p:txBody>
          <a:bodyPr/>
          <a:lstStyle/>
          <a:p>
            <a:r>
              <a:t>Ma con il Web 2.0, che ha consentito l’interazione con gli utenti, aprendo la strada ai social network, alle app e alla nascita dei personal device, molti osservatori hanno cambiato atteggiamento: man mano che l’utilizzatore diventa produttore di informazioni (prosumer), l’utopia dell’intelligenza collettiva fa spazio a una distopia molto distante dai sogni degli autori che avevano prefigurato una cyberdemocrazia, una democrazia più compiuta grazie al web</a:t>
            </a:r>
          </a:p>
          <a:p>
            <a:r>
              <a:t>E anche il sogno della polis planetaria viene dipinto oggi come, al contrario, una distopia omologante, una dittatura del pensiero unico globalista che schiaccia e annulla le identità</a:t>
            </a:r>
          </a:p>
        </p:txBody>
      </p:sp>
    </p:spTree>
    <p:extLst>
      <p:ext uri="{BB962C8B-B14F-4D97-AF65-F5344CB8AC3E}">
        <p14:creationId xmlns:p14="http://schemas.microsoft.com/office/powerpoint/2010/main" val="8299842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p:txBody>
          <a:bodyPr/>
          <a:lstStyle/>
          <a:p>
            <a:endParaRPr lang="it-IT"/>
          </a:p>
        </p:txBody>
      </p:sp>
      <p:sp>
        <p:nvSpPr>
          <p:cNvPr id="3" name="Titolo 2"/>
          <p:cNvSpPr>
            <a:spLocks noGrp="1"/>
          </p:cNvSpPr>
          <p:nvPr>
            <p:ph type="title"/>
          </p:nvPr>
        </p:nvSpPr>
        <p:spPr>
          <a:xfrm>
            <a:off x="571500" y="723900"/>
            <a:ext cx="11861800" cy="1447800"/>
          </a:xfrm>
        </p:spPr>
        <p:txBody>
          <a:bodyPr>
            <a:normAutofit fontScale="90000"/>
          </a:bodyPr>
          <a:lstStyle/>
          <a:p>
            <a:r>
              <a:rPr lang="it-IT" b="1" dirty="0"/>
              <a:t>viaggio al centro del dissenso: i movimenti pro-democrazia in asia</a:t>
            </a:r>
            <a:endParaRPr lang="it-IT" dirty="0"/>
          </a:p>
        </p:txBody>
      </p:sp>
      <p:sp>
        <p:nvSpPr>
          <p:cNvPr id="4" name="Segnaposto testo 3"/>
          <p:cNvSpPr>
            <a:spLocks noGrp="1"/>
          </p:cNvSpPr>
          <p:nvPr>
            <p:ph type="body" idx="1"/>
          </p:nvPr>
        </p:nvSpPr>
        <p:spPr>
          <a:xfrm>
            <a:off x="571500" y="2425700"/>
            <a:ext cx="11861800" cy="6603999"/>
          </a:xfrm>
        </p:spPr>
        <p:txBody>
          <a:bodyPr/>
          <a:lstStyle/>
          <a:p>
            <a:r>
              <a:rPr lang="it-IT" dirty="0"/>
              <a:t>Dal Festival del giornalismo di Perugia 6-12/4/2022</a:t>
            </a:r>
          </a:p>
          <a:p>
            <a:r>
              <a:rPr lang="it-IT" u="sng" dirty="0">
                <a:hlinkClick r:id="rId2"/>
              </a:rPr>
              <a:t>https://www.youtube.com/watch?v=dK4zADRqrFg</a:t>
            </a:r>
            <a:endParaRPr lang="it-IT" dirty="0">
              <a:hlinkClick r:id="rId2"/>
            </a:endParaRPr>
          </a:p>
          <a:p>
            <a:r>
              <a:rPr lang="it-IT" u="sng" dirty="0">
                <a:hlinkClick r:id="rId3"/>
              </a:rPr>
              <a:t>https://crisiglobale.wordpress.com/2021/05/27/asia-hong-kong-intrappolati-nelloscurita-lottando-verso-la-luce/#more-1366</a:t>
            </a:r>
            <a:endParaRPr lang="it-IT" dirty="0">
              <a:hlinkClick r:id="rId3"/>
            </a:endParaRPr>
          </a:p>
          <a:p>
            <a:r>
              <a:rPr lang="it-IT" u="sng" dirty="0">
                <a:hlinkClick r:id="rId4"/>
              </a:rPr>
              <a:t>https://crisiglobale.wordpress.com/2021/05/19/asia-cosa-ci-ha-insegnato-la-lotta-di-hong-kong-per-la-democrazia/#more-1353</a:t>
            </a:r>
            <a:endParaRPr lang="it-IT" dirty="0"/>
          </a:p>
        </p:txBody>
      </p:sp>
    </p:spTree>
    <p:extLst>
      <p:ext uri="{BB962C8B-B14F-4D97-AF65-F5344CB8AC3E}">
        <p14:creationId xmlns:p14="http://schemas.microsoft.com/office/powerpoint/2010/main" val="10027669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4" name="Shape 164"/>
          <p:cNvSpPr>
            <a:spLocks noGrp="1"/>
          </p:cNvSpPr>
          <p:nvPr>
            <p:ph type="title"/>
          </p:nvPr>
        </p:nvSpPr>
        <p:spPr>
          <a:xfrm>
            <a:off x="571500" y="730250"/>
            <a:ext cx="11861800" cy="723900"/>
          </a:xfrm>
          <a:prstGeom prst="rect">
            <a:avLst/>
          </a:prstGeom>
        </p:spPr>
        <p:txBody>
          <a:bodyPr>
            <a:normAutofit fontScale="90000"/>
          </a:bodyPr>
          <a:lstStyle>
            <a:lvl1pPr defTabSz="473201">
              <a:spcBef>
                <a:spcPts val="1800"/>
              </a:spcBef>
              <a:defRPr sz="4212"/>
            </a:lvl1pPr>
          </a:lstStyle>
          <a:p>
            <a:r>
              <a:t>i tecno-scettici, la distopia illiberale e della demenza digitale</a:t>
            </a:r>
          </a:p>
        </p:txBody>
      </p:sp>
      <p:sp>
        <p:nvSpPr>
          <p:cNvPr id="165" name="Shape 165"/>
          <p:cNvSpPr>
            <a:spLocks noGrp="1"/>
          </p:cNvSpPr>
          <p:nvPr>
            <p:ph type="body" idx="1"/>
          </p:nvPr>
        </p:nvSpPr>
        <p:spPr>
          <a:prstGeom prst="rect">
            <a:avLst/>
          </a:prstGeom>
        </p:spPr>
        <p:txBody>
          <a:bodyPr/>
          <a:lstStyle/>
          <a:p>
            <a:pPr marL="281940" indent="-281940" defTabSz="350520">
              <a:spcBef>
                <a:spcPts val="1000"/>
              </a:spcBef>
              <a:defRPr sz="1920"/>
            </a:pPr>
            <a:r>
              <a:t>Il 2016 è stato un anno di svolta per il rapporto tra Internet e democrazia: prima il referendum per la Brexit, poi le elezioni presidenziali Statunitensi, hanno rivelato l’esistenza di un mondo inedito ovvero “la società della post-verità”</a:t>
            </a:r>
          </a:p>
          <a:p>
            <a:pPr marL="281940" indent="-281940" defTabSz="350520">
              <a:spcBef>
                <a:spcPts val="1000"/>
              </a:spcBef>
              <a:defRPr sz="1920"/>
            </a:pPr>
            <a:r>
              <a:t>Post-verità, oltre il vero e il falso, è una sorta di pensiero magico che reifica una presunta verità se questa risulta per noi credibile e se conferma le nostre convinzioni-&gt; concretizzazione del teorema di Thomas: “se gli individui definiscono come reali certe situazioni, esse saranno reali nelle loro conseguenze”</a:t>
            </a:r>
          </a:p>
          <a:p>
            <a:pPr marL="281940" indent="-281940" defTabSz="350520">
              <a:spcBef>
                <a:spcPts val="1000"/>
              </a:spcBef>
              <a:defRPr sz="1920"/>
            </a:pPr>
            <a:r>
              <a:t>Il tecno-scetticismo  si affaccia prepotentemente negli anni recenti e ribalta il rapporto di forze rispetto al tecno-ottimismo, soprattutto dopo la nascita e la diffusione dei social network e dei personal devices, che hanno completato il passaggio da consumer a prosumer.</a:t>
            </a:r>
          </a:p>
          <a:p>
            <a:pPr marL="281940" indent="-281940" defTabSz="350520">
              <a:spcBef>
                <a:spcPts val="1000"/>
              </a:spcBef>
              <a:defRPr sz="1920"/>
            </a:pPr>
            <a:r>
              <a:t>Gli individui sono diventati sempre più centrali nell’ecosistema digitale, e questa centralità ha riportato l’attenzione anche sulle caratteristiche dell’attore individuale, in particolare sui suoi bias cognitivi, ovvero gli errori sistematici di ragionamento che si compiono quando si attiva solo il sistema 1 della nostra mente, quello veloce e intuitivo, a scapito del sistemna 2, quello lento e riflessivo (Kahneman): stando al parere degli autori tecno-scettici, l’info-sfera diitale incrementa questa divaricazione e taglia fuori progressivamente il sistema 2 dai nostri ragionamenti, online e offline </a:t>
            </a:r>
          </a:p>
          <a:p>
            <a:pPr marL="281940" indent="-281940" defTabSz="350520">
              <a:spcBef>
                <a:spcPts val="1000"/>
              </a:spcBef>
              <a:defRPr sz="1920"/>
            </a:pPr>
            <a:r>
              <a:t>Carr, in </a:t>
            </a:r>
            <a:r>
              <a:rPr>
                <a:latin typeface="Iowan Old Style Italic"/>
                <a:ea typeface="Iowan Old Style Italic"/>
                <a:cs typeface="Iowan Old Style Italic"/>
                <a:sym typeface="Iowan Old Style Italic"/>
              </a:rPr>
              <a:t>Internet ci rende stupidi?, </a:t>
            </a:r>
            <a:r>
              <a:t>sostiene che ogni volta che ci immergiamo nello schermo dei nostri devices entriamo in un “ecosistema di tecnologie dell’interruzione”. Ciò genera impoverimento del linguaggio e, di conseguenza, dei pensieri, una cacofonia di stimoli, una lettura a scanner superficiale veloce e distratta.</a:t>
            </a:r>
          </a:p>
        </p:txBody>
      </p:sp>
    </p:spTree>
    <p:extLst>
      <p:ext uri="{BB962C8B-B14F-4D97-AF65-F5344CB8AC3E}">
        <p14:creationId xmlns:p14="http://schemas.microsoft.com/office/powerpoint/2010/main" val="163896887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8" name="Shape 168"/>
          <p:cNvSpPr>
            <a:spLocks noGrp="1"/>
          </p:cNvSpPr>
          <p:nvPr>
            <p:ph type="title"/>
          </p:nvPr>
        </p:nvSpPr>
        <p:spPr>
          <a:prstGeom prst="rect">
            <a:avLst/>
          </a:prstGeom>
        </p:spPr>
        <p:txBody>
          <a:bodyPr>
            <a:normAutofit fontScale="90000"/>
          </a:bodyPr>
          <a:lstStyle>
            <a:lvl1pPr defTabSz="473201">
              <a:spcBef>
                <a:spcPts val="1800"/>
              </a:spcBef>
              <a:defRPr sz="4212"/>
            </a:lvl1pPr>
          </a:lstStyle>
          <a:p>
            <a:r>
              <a:t>i tecno-scettici, la distopia illiberale e della demenza digitale</a:t>
            </a:r>
          </a:p>
        </p:txBody>
      </p:sp>
      <p:sp>
        <p:nvSpPr>
          <p:cNvPr id="169" name="Shape 169"/>
          <p:cNvSpPr>
            <a:spLocks noGrp="1"/>
          </p:cNvSpPr>
          <p:nvPr>
            <p:ph type="body" idx="1"/>
          </p:nvPr>
        </p:nvSpPr>
        <p:spPr>
          <a:prstGeom prst="rect">
            <a:avLst/>
          </a:prstGeom>
        </p:spPr>
        <p:txBody>
          <a:bodyPr/>
          <a:lstStyle/>
          <a:p>
            <a:pPr marL="347726" indent="-347726" defTabSz="432308">
              <a:spcBef>
                <a:spcPts val="1300"/>
              </a:spcBef>
              <a:defRPr sz="2368"/>
            </a:pPr>
            <a:r>
              <a:t>Per Carr stiamo sperimentando un’inversione di tendenza del percorso iniziale della civiltà: da coltivatori di conoscenza personale ci stiamo trasformando in cacciatori e raccoglitori nella foresta elettronica di dati</a:t>
            </a:r>
          </a:p>
          <a:p>
            <a:pPr marL="347726" indent="-347726" defTabSz="432308">
              <a:spcBef>
                <a:spcPts val="1300"/>
              </a:spcBef>
              <a:defRPr sz="2368"/>
            </a:pPr>
            <a:r>
              <a:t>Spitzer, neuropsichiatra tedesco, sostiene che siamo tutti destinati a una vera e propria “demenza digitale”, cioè a un costante declino delle nostre facoltà mentali dovuto alla sovra-esposizione ai media digitali, caratterizzato dalla crescente incapacità di utilizzare e controllare appieno le nostre prestazioni mentali -&gt; si entra così nel circolo vizioso di perdita di controllo, progressivo declino mentale e fisico, decadenza sociale, isolamento, stress e depressione.</a:t>
            </a:r>
          </a:p>
          <a:p>
            <a:pPr marL="347726" indent="-347726" defTabSz="432308">
              <a:spcBef>
                <a:spcPts val="1300"/>
              </a:spcBef>
              <a:defRPr sz="2368"/>
            </a:pPr>
            <a:r>
              <a:t>A queste considerazioni, che riguardano noi in quanto individui, si aggiungono gli effetti sul nostro essere cittadini, vale a dire tutti gli effetti relativi alla post-verità, alle fake news, alla polarizzazione delle opinioni, alle camere dell’eco e alla personalizzazione algoritmica -&gt; tutto ciò ha ricadute importanti sulla qualità e sulla tenuta del regime democratico (si pensi ad es. all’elezione di Biden e alle accuse di frode elettorale sostenute da Trump, sempre smentite dalle autorità, che hanno comunque portato a marciare su Capitol Hill, provocando 5 morti e oltre 140 feriti</a:t>
            </a:r>
          </a:p>
        </p:txBody>
      </p:sp>
    </p:spTree>
    <p:extLst>
      <p:ext uri="{BB962C8B-B14F-4D97-AF65-F5344CB8AC3E}">
        <p14:creationId xmlns:p14="http://schemas.microsoft.com/office/powerpoint/2010/main" val="3770748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2" name="Shape 172"/>
          <p:cNvSpPr>
            <a:spLocks noGrp="1"/>
          </p:cNvSpPr>
          <p:nvPr>
            <p:ph type="title"/>
          </p:nvPr>
        </p:nvSpPr>
        <p:spPr>
          <a:prstGeom prst="rect">
            <a:avLst/>
          </a:prstGeom>
        </p:spPr>
        <p:txBody>
          <a:bodyPr>
            <a:normAutofit fontScale="90000"/>
          </a:bodyPr>
          <a:lstStyle>
            <a:lvl1pPr defTabSz="543305">
              <a:spcBef>
                <a:spcPts val="2100"/>
              </a:spcBef>
              <a:defRPr sz="4836"/>
            </a:lvl1pPr>
          </a:lstStyle>
          <a:p>
            <a:r>
              <a:t>il futuro della democrazia</a:t>
            </a:r>
          </a:p>
        </p:txBody>
      </p:sp>
      <p:sp>
        <p:nvSpPr>
          <p:cNvPr id="173" name="Shape 173"/>
          <p:cNvSpPr>
            <a:spLocks noGrp="1"/>
          </p:cNvSpPr>
          <p:nvPr>
            <p:ph type="body" idx="1"/>
          </p:nvPr>
        </p:nvSpPr>
        <p:spPr>
          <a:prstGeom prst="rect">
            <a:avLst/>
          </a:prstGeom>
        </p:spPr>
        <p:txBody>
          <a:bodyPr/>
          <a:lstStyle/>
          <a:p>
            <a:pPr marL="296036" indent="-296036" defTabSz="368045">
              <a:spcBef>
                <a:spcPts val="1100"/>
              </a:spcBef>
              <a:defRPr sz="2016"/>
            </a:pPr>
            <a:r>
              <a:t>Se i media sono “ambienti” e non determinanti del comportamento umano, se modificano la cultura e non la plasmano al punto di chiuderla in un vicolo cieco, è possibile cercare una terza via</a:t>
            </a:r>
          </a:p>
          <a:p>
            <a:pPr marL="296036" indent="-296036" defTabSz="368045">
              <a:spcBef>
                <a:spcPts val="1100"/>
              </a:spcBef>
              <a:defRPr sz="2016"/>
            </a:pPr>
            <a:r>
              <a:t>Probabilmente il primo passo è quello di cercare una via più empirica, realistica e data-driven per provare a rispondere ai timori più rilevanti del rapporto tra Internet e democrazia (fake news e disinformazione politica online, polarizzazione della verità, hate speech, propaganda automatizzata/bots): la ricerca empirica dimostra che il peso e la frequenza di questi fenomeni è verosimilmente inferiore alla loro visibilità, ma occorre concentrare l’attenzione sugli effetti secondari</a:t>
            </a:r>
          </a:p>
          <a:p>
            <a:pPr marL="296036" indent="-296036" defTabSz="368045">
              <a:spcBef>
                <a:spcPts val="1100"/>
              </a:spcBef>
              <a:defRPr sz="2016"/>
            </a:pPr>
            <a:r>
              <a:t>Occorre verificare se il web può ancora essere una rete di protezione per la democrazia (Ceccarini)</a:t>
            </a:r>
          </a:p>
          <a:p>
            <a:pPr marL="296036" indent="-296036" defTabSz="368045">
              <a:spcBef>
                <a:spcPts val="1100"/>
              </a:spcBef>
              <a:defRPr sz="2016"/>
            </a:pPr>
            <a:r>
              <a:t>Internet resta un grande spazio potenziale di espressione individuale. Ma per realizzare questo potenziale occorre lavorare sui cittadini, come attori democratici (Coleman): alcuni studiosi sostengono che il problema delle democrazie contemporanee è ampio e profondo e che, pertanto, occorre incidere al livello del demos (Postman e Crouch), più che sul web, che è e resta un ambiente non una soluzione. Crouch ha recentemente sostenuto che il problema democratico è “essenzialmente una questione di educazione”…Corriamo il rischio di avere una popolazione istruita che è stata addestrata a superare test, ma non sa pensare con la propria testa e a trarre conclusioni sulla base dei fatti”.</a:t>
            </a:r>
          </a:p>
          <a:p>
            <a:pPr marL="296036" indent="-296036" defTabSz="368045">
              <a:spcBef>
                <a:spcPts val="1100"/>
              </a:spcBef>
              <a:defRPr sz="2016"/>
            </a:pPr>
            <a:r>
              <a:t>Il dibattito è apertissimo, l’obiettivo finale sembra quello di “aggiornare” il regime democratico per renderlo “sostenibile” e “antifragile”, in un contesto privo di costanti e pieno di variabili.</a:t>
            </a:r>
          </a:p>
        </p:txBody>
      </p:sp>
    </p:spTree>
    <p:extLst>
      <p:ext uri="{BB962C8B-B14F-4D97-AF65-F5344CB8AC3E}">
        <p14:creationId xmlns:p14="http://schemas.microsoft.com/office/powerpoint/2010/main" val="27239189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6" name="Shape 176"/>
          <p:cNvSpPr>
            <a:spLocks noGrp="1"/>
          </p:cNvSpPr>
          <p:nvPr>
            <p:ph type="title"/>
          </p:nvPr>
        </p:nvSpPr>
        <p:spPr>
          <a:prstGeom prst="rect">
            <a:avLst/>
          </a:prstGeom>
        </p:spPr>
        <p:txBody>
          <a:bodyPr>
            <a:normAutofit fontScale="90000"/>
          </a:bodyPr>
          <a:lstStyle>
            <a:lvl1pPr defTabSz="543305">
              <a:spcBef>
                <a:spcPts val="2100"/>
              </a:spcBef>
              <a:defRPr sz="4836"/>
            </a:lvl1pPr>
          </a:lstStyle>
          <a:p>
            <a:r>
              <a:t>altri spunti di riflessione</a:t>
            </a:r>
          </a:p>
        </p:txBody>
      </p:sp>
      <p:sp>
        <p:nvSpPr>
          <p:cNvPr id="177" name="Shape 177"/>
          <p:cNvSpPr>
            <a:spLocks noGrp="1"/>
          </p:cNvSpPr>
          <p:nvPr>
            <p:ph type="body" idx="1"/>
          </p:nvPr>
        </p:nvSpPr>
        <p:spPr>
          <a:xfrm>
            <a:off x="292100" y="1701800"/>
            <a:ext cx="11861800" cy="7226300"/>
          </a:xfrm>
          <a:prstGeom prst="rect">
            <a:avLst/>
          </a:prstGeom>
        </p:spPr>
        <p:txBody>
          <a:bodyPr/>
          <a:lstStyle/>
          <a:p>
            <a:r>
              <a:rPr u="sng">
                <a:hlinkClick r:id="rId2"/>
              </a:rPr>
              <a:t>https://www.fondazionebasso.it/2015/publications/video-11-ii-2021-18h00-la-crisi-della-democrazia-lo-spazio-del-risentimento/</a:t>
            </a:r>
          </a:p>
          <a:p>
            <a:r>
              <a:rPr u="sng">
                <a:hlinkClick r:id="rId3"/>
              </a:rPr>
              <a:t>https://www.youtube.com/watch?v=zhA73_MB9b4</a:t>
            </a:r>
            <a:r>
              <a:t> (Manuel Castells - The Crisis of Liberal Democracy: from Brexit to Trump and Beyond)</a:t>
            </a:r>
          </a:p>
        </p:txBody>
      </p:sp>
    </p:spTree>
    <p:extLst>
      <p:ext uri="{BB962C8B-B14F-4D97-AF65-F5344CB8AC3E}">
        <p14:creationId xmlns:p14="http://schemas.microsoft.com/office/powerpoint/2010/main" val="180299473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6" name="Shape 136"/>
          <p:cNvSpPr>
            <a:spLocks noGrp="1"/>
          </p:cNvSpPr>
          <p:nvPr>
            <p:ph type="title"/>
          </p:nvPr>
        </p:nvSpPr>
        <p:spPr>
          <a:prstGeom prst="rect">
            <a:avLst/>
          </a:prstGeom>
        </p:spPr>
        <p:txBody>
          <a:bodyPr>
            <a:normAutofit fontScale="90000"/>
          </a:bodyPr>
          <a:lstStyle>
            <a:lvl1pPr defTabSz="543305">
              <a:spcBef>
                <a:spcPts val="2100"/>
              </a:spcBef>
              <a:defRPr sz="4836"/>
            </a:lvl1pPr>
          </a:lstStyle>
          <a:p>
            <a:r>
              <a:t>Giornalismo e politica</a:t>
            </a:r>
          </a:p>
        </p:txBody>
      </p:sp>
      <p:sp>
        <p:nvSpPr>
          <p:cNvPr id="137" name="Shape 137"/>
          <p:cNvSpPr>
            <a:spLocks noGrp="1"/>
          </p:cNvSpPr>
          <p:nvPr>
            <p:ph type="body" idx="1"/>
          </p:nvPr>
        </p:nvSpPr>
        <p:spPr>
          <a:prstGeom prst="rect">
            <a:avLst/>
          </a:prstGeom>
        </p:spPr>
        <p:txBody>
          <a:bodyPr/>
          <a:lstStyle/>
          <a:p>
            <a:pPr marL="333628" indent="-333628" defTabSz="414781">
              <a:spcBef>
                <a:spcPts val="1200"/>
              </a:spcBef>
              <a:defRPr sz="2272"/>
            </a:pPr>
            <a:r>
              <a:t>Il giornalismo politico, ma in generale tutto il sistema dell’informazione, è considerato diffusamente come intrinsecamente strutturato al funzionamento della democrazia</a:t>
            </a:r>
          </a:p>
          <a:p>
            <a:pPr marL="333628" indent="-333628" defTabSz="414781">
              <a:spcBef>
                <a:spcPts val="1200"/>
              </a:spcBef>
              <a:defRPr sz="2272"/>
            </a:pPr>
            <a:r>
              <a:t>Nel sistema ecologico dei media contemporaneo, pervaso dal processo di digitalizzazione e dalle sue implicazioni destrutturanti, però, è sempre più complicato offrire coordinate chiare rispetto al giornalismo</a:t>
            </a:r>
          </a:p>
          <a:p>
            <a:pPr marL="333628" indent="-333628" defTabSz="414781">
              <a:spcBef>
                <a:spcPts val="1200"/>
              </a:spcBef>
              <a:defRPr sz="2272"/>
            </a:pPr>
            <a:r>
              <a:t>L’industria dell’informazione e il suo fondamentale principio organizzativo, cioè la redazione, non sono più gli unici punti nevralgici, e probabilmente neanche più i punti principali, per gestire e garantire la produzione dell’informazione</a:t>
            </a:r>
          </a:p>
          <a:p>
            <a:pPr marL="333628" indent="-333628" defTabSz="414781">
              <a:spcBef>
                <a:spcPts val="1200"/>
              </a:spcBef>
              <a:defRPr sz="2272"/>
            </a:pPr>
            <a:r>
              <a:t>Per provare a dare una definizione, il giornalismo politico è quello che ha a che fare con notizie riguardanti le istituzioni politiche e le persone che operano all’interno di queste istituzioni, o coloro che ambiscono a ricoprirne i ruoli candidandosi alle elezioni politiche (van Dalen): i giornalisti lavorano per dare informazioni rispetto ai centri di potere e alle istituzioni di governo a tutti i livelli, dalla politica locale a quella nazionale e sovranazionale.</a:t>
            </a:r>
          </a:p>
          <a:p>
            <a:pPr marL="333628" indent="-333628" defTabSz="414781">
              <a:spcBef>
                <a:spcPts val="1200"/>
              </a:spcBef>
              <a:defRPr sz="2272"/>
            </a:pPr>
            <a:r>
              <a:t>Il giornalismo politico ha a che fare con una dimensione temporale e prospettive di attualità e rilevanza che lo rendono distinto da altre modalità del discorso pubblico</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0" name="Shape 140"/>
          <p:cNvSpPr>
            <a:spLocks noGrp="1"/>
          </p:cNvSpPr>
          <p:nvPr>
            <p:ph type="title"/>
          </p:nvPr>
        </p:nvSpPr>
        <p:spPr>
          <a:prstGeom prst="rect">
            <a:avLst/>
          </a:prstGeom>
        </p:spPr>
        <p:txBody>
          <a:bodyPr>
            <a:normAutofit fontScale="90000"/>
          </a:bodyPr>
          <a:lstStyle>
            <a:lvl1pPr defTabSz="543305">
              <a:spcBef>
                <a:spcPts val="2100"/>
              </a:spcBef>
              <a:defRPr sz="4836"/>
            </a:lvl1pPr>
          </a:lstStyle>
          <a:p>
            <a:r>
              <a:t>i journalism studies</a:t>
            </a:r>
          </a:p>
        </p:txBody>
      </p:sp>
      <p:sp>
        <p:nvSpPr>
          <p:cNvPr id="141" name="Shape 141"/>
          <p:cNvSpPr>
            <a:spLocks noGrp="1"/>
          </p:cNvSpPr>
          <p:nvPr>
            <p:ph type="body" idx="1"/>
          </p:nvPr>
        </p:nvSpPr>
        <p:spPr>
          <a:prstGeom prst="rect">
            <a:avLst/>
          </a:prstGeom>
        </p:spPr>
        <p:txBody>
          <a:bodyPr/>
          <a:lstStyle/>
          <a:p>
            <a:pPr marL="352425" indent="-352425" defTabSz="438150">
              <a:spcBef>
                <a:spcPts val="1300"/>
              </a:spcBef>
              <a:defRPr sz="2400"/>
            </a:pPr>
            <a:r>
              <a:t>I journalism studies nascono, crescono e si rafforzano quando il giornalismo entra in crisi, o meglio, comincia a cambiare e assumere sembianze sempre più fluide e ibride (Chadwick; Splendore)</a:t>
            </a:r>
          </a:p>
          <a:p>
            <a:pPr marL="352425" indent="-352425" defTabSz="438150">
              <a:spcBef>
                <a:spcPts val="1300"/>
              </a:spcBef>
              <a:defRPr sz="2400"/>
            </a:pPr>
            <a:r>
              <a:t>Negli studi sul giornalismo si possono riconoscere </a:t>
            </a:r>
            <a:r>
              <a:rPr u="sng"/>
              <a:t>quattro diverse fasi</a:t>
            </a:r>
            <a:r>
              <a:t>.</a:t>
            </a:r>
          </a:p>
          <a:p>
            <a:pPr marL="352425" indent="-352425" defTabSz="438150">
              <a:spcBef>
                <a:spcPts val="1300"/>
              </a:spcBef>
              <a:buSzPct val="45000"/>
              <a:buFontTx/>
              <a:buBlip>
                <a:blip r:embed="rId2"/>
              </a:buBlip>
              <a:defRPr sz="2400"/>
            </a:pPr>
            <a:r>
              <a:rPr u="sng"/>
              <a:t>La prima </a:t>
            </a:r>
            <a:r>
              <a:t>ha le radici nel Settecento, proseguendo nei secoli successivi: in questo lungo periodo il giornalismo si consolida come oggetto di riflessione accademica, in particolare come quarto potere, guardiano della democrazia. Stuart Mill vedeva la democrazia strettamente dipendente dal libero scambio di idee che il giornalismo poteva mettere a disposizione; Kant sosteneva la necessità di un’interazione mediata nelle democrazie e che la ragione pubblica della modernità non potesse che essere quella diffusa rivolgendosi al pubblico di lettori; Hegel definiva il giornale la preghiera del mattino di ogni cittadino -&gt; nel momento in cui si fa del giornalismo un oggetto di studio accademico, la riflessione è intrinsecamente politica, ha a che fare con il sostegno a libertà civili fondamentali (l. di parola, l. di associazione), con l’efficacia dell’azione governativa e il rispetto delle minoranze - &gt; sul giornalismo non si faceva ricerca, ma si rifletteva su basi normative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4" name="Shape 144"/>
          <p:cNvSpPr>
            <a:spLocks noGrp="1"/>
          </p:cNvSpPr>
          <p:nvPr>
            <p:ph type="title"/>
          </p:nvPr>
        </p:nvSpPr>
        <p:spPr>
          <a:prstGeom prst="rect">
            <a:avLst/>
          </a:prstGeom>
        </p:spPr>
        <p:txBody>
          <a:bodyPr>
            <a:normAutofit fontScale="90000"/>
          </a:bodyPr>
          <a:lstStyle>
            <a:lvl1pPr defTabSz="543305">
              <a:spcBef>
                <a:spcPts val="2100"/>
              </a:spcBef>
              <a:defRPr sz="4836"/>
            </a:lvl1pPr>
          </a:lstStyle>
          <a:p>
            <a:r>
              <a:t>i journalism studies</a:t>
            </a:r>
          </a:p>
        </p:txBody>
      </p:sp>
      <p:sp>
        <p:nvSpPr>
          <p:cNvPr id="145" name="Shape 145"/>
          <p:cNvSpPr>
            <a:spLocks noGrp="1"/>
          </p:cNvSpPr>
          <p:nvPr>
            <p:ph type="body" idx="1"/>
          </p:nvPr>
        </p:nvSpPr>
        <p:spPr>
          <a:prstGeom prst="rect">
            <a:avLst/>
          </a:prstGeom>
        </p:spPr>
        <p:txBody>
          <a:bodyPr/>
          <a:lstStyle/>
          <a:p>
            <a:pPr marL="324231" indent="-324231" defTabSz="403097">
              <a:spcBef>
                <a:spcPts val="1200"/>
              </a:spcBef>
              <a:defRPr sz="2208"/>
            </a:pPr>
            <a:r>
              <a:rPr u="sng"/>
              <a:t>La seconda fase</a:t>
            </a:r>
            <a:r>
              <a:t> è quella in cui si passa dalle riflessioni di tipo normativo sulle relazioni tra giornalismo e democrazia ai concreti sforzi di ricerca empirica, con gli studiosi - principalmente sociologi - che raccolgono dati dentro le redazioni rispetto alle pratiche dei giornalisti, all’organizzazione del loro lavoro, alle scelte che compiono -&gt; si introduce il concetto di gatekeeping, la selezione delle notizie: dapprima si pensa che sia dipendente da scelte individuali dei giornalisti, poi si dimostrò che le scelte derivano da decisioni redazionali, eminentemente organizzative</a:t>
            </a:r>
          </a:p>
          <a:p>
            <a:pPr marL="324231" indent="-324231" defTabSz="403097">
              <a:spcBef>
                <a:spcPts val="1200"/>
              </a:spcBef>
              <a:defRPr sz="2208"/>
            </a:pPr>
            <a:r>
              <a:rPr u="sng"/>
              <a:t>La terza fase</a:t>
            </a:r>
            <a:r>
              <a:t> pone al centro, più di ogni altra, la questione politica: i ricercatori non si limitarono più a osservare solo l’interno delle redazioni, ma cercarono al di fuori i fattori che potevano influire sulle scelte di selezione e di cornice, attribuite ai diversi avvenimenti. Tra i fattori più studiati ci sono quelli economici e, ovviamente, quelli politici -&gt; la terza fase è quella che più di ogni altra si è confrontata con le interazioni tra politica e media, tra influenza della politica e copertura informativa: epicentro è il giornalismo politico.</a:t>
            </a:r>
          </a:p>
          <a:p>
            <a:pPr marL="324231" indent="-324231" defTabSz="403097">
              <a:spcBef>
                <a:spcPts val="1200"/>
              </a:spcBef>
              <a:defRPr sz="2208"/>
            </a:pPr>
            <a:r>
              <a:rPr u="sng"/>
              <a:t>La quarta fase</a:t>
            </a:r>
            <a:r>
              <a:t>, che contraddistingue la contemporaneità degli studi sul giornalismo, è esplosa una miscellanea di interessi di ricerca, di temi, di metodologie, e il giornalismo politico, da un interesse centrato sui professionisti, passa a un interesse che coinvolge sempre di più il terzo attore della comunicazione politica: il cittadino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8" name="Shape 148"/>
          <p:cNvSpPr>
            <a:spLocks noGrp="1"/>
          </p:cNvSpPr>
          <p:nvPr>
            <p:ph type="title"/>
          </p:nvPr>
        </p:nvSpPr>
        <p:spPr>
          <a:prstGeom prst="rect">
            <a:avLst/>
          </a:prstGeom>
        </p:spPr>
        <p:txBody>
          <a:bodyPr>
            <a:normAutofit fontScale="90000"/>
          </a:bodyPr>
          <a:lstStyle>
            <a:lvl1pPr defTabSz="543305">
              <a:spcBef>
                <a:spcPts val="2100"/>
              </a:spcBef>
              <a:defRPr sz="4836"/>
            </a:lvl1pPr>
          </a:lstStyle>
          <a:p>
            <a:r>
              <a:t>giornalismo e democrazia</a:t>
            </a:r>
          </a:p>
        </p:txBody>
      </p:sp>
      <p:sp>
        <p:nvSpPr>
          <p:cNvPr id="149" name="Shape 149"/>
          <p:cNvSpPr>
            <a:spLocks noGrp="1"/>
          </p:cNvSpPr>
          <p:nvPr>
            <p:ph type="body" idx="1"/>
          </p:nvPr>
        </p:nvSpPr>
        <p:spPr>
          <a:prstGeom prst="rect">
            <a:avLst/>
          </a:prstGeom>
        </p:spPr>
        <p:txBody>
          <a:bodyPr/>
          <a:lstStyle/>
          <a:p>
            <a:pPr marL="390016" indent="-390016" defTabSz="484886">
              <a:spcBef>
                <a:spcPts val="1400"/>
              </a:spcBef>
              <a:defRPr sz="2656"/>
            </a:pPr>
            <a:r>
              <a:t>Il giornalismo è da sempre coniugato alla democrazia ma, come evidenziano gli studi di Barbie Zelizer, se il giornalismo è stato storicamente necessario per la democrazia, non è altrettanto vero affermare il contrario, e la centralità di questo nesso riguarda principalmente il mondo occidentale: il giornalismo, storicamente, ha assunto una molteplicità di forme, parziali, conflittuali, connesse in maniera irregolare a diverse forme di governo, insomma non di rado distanti dalla nozione di “processo democratico” che si assume nella parte occidentale del mondo.</a:t>
            </a:r>
          </a:p>
          <a:p>
            <a:pPr marL="390016" indent="-390016" defTabSz="484886">
              <a:spcBef>
                <a:spcPts val="1400"/>
              </a:spcBef>
              <a:defRPr sz="2656"/>
            </a:pPr>
            <a:r>
              <a:t>Il giornalismo non è solo centrale in paesi in cui è addirittura presente un alto livello di auto-censura, ma anche i culture caratterizzate da nuovi modi ibridi e liminali di produrre informazioni</a:t>
            </a:r>
          </a:p>
          <a:p>
            <a:pPr marL="390016" indent="-390016" defTabSz="484886">
              <a:spcBef>
                <a:spcPts val="1400"/>
              </a:spcBef>
              <a:defRPr sz="2656"/>
            </a:pPr>
            <a:r>
              <a:t>Ma quando parliamo di giornalismo politico, nello specifico, il nesso tra democrazia e giornalismo appare ancora intatto: è proprio nell’intersezione tra media e politica che questo legame si manifesta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2" name="Shape 152"/>
          <p:cNvSpPr>
            <a:spLocks noGrp="1"/>
          </p:cNvSpPr>
          <p:nvPr>
            <p:ph type="title"/>
          </p:nvPr>
        </p:nvSpPr>
        <p:spPr>
          <a:prstGeom prst="rect">
            <a:avLst/>
          </a:prstGeom>
        </p:spPr>
        <p:txBody>
          <a:bodyPr>
            <a:normAutofit fontScale="90000"/>
          </a:bodyPr>
          <a:lstStyle>
            <a:lvl1pPr defTabSz="543305">
              <a:spcBef>
                <a:spcPts val="2100"/>
              </a:spcBef>
              <a:defRPr sz="4836"/>
            </a:lvl1pPr>
          </a:lstStyle>
          <a:p>
            <a:r>
              <a:t>il giornalismo politico: funzioni</a:t>
            </a:r>
          </a:p>
        </p:txBody>
      </p:sp>
      <p:sp>
        <p:nvSpPr>
          <p:cNvPr id="153" name="Shape 153"/>
          <p:cNvSpPr>
            <a:spLocks noGrp="1"/>
          </p:cNvSpPr>
          <p:nvPr>
            <p:ph type="body" idx="1"/>
          </p:nvPr>
        </p:nvSpPr>
        <p:spPr>
          <a:prstGeom prst="rect">
            <a:avLst/>
          </a:prstGeom>
        </p:spPr>
        <p:txBody>
          <a:bodyPr/>
          <a:lstStyle/>
          <a:p>
            <a:pPr marL="399415" indent="-399415" defTabSz="496570">
              <a:spcBef>
                <a:spcPts val="1500"/>
              </a:spcBef>
              <a:defRPr sz="2720"/>
            </a:pPr>
            <a:r>
              <a:t>Allo specifico del giornalismo politico devono essere attribuiti diversi compiti:</a:t>
            </a:r>
          </a:p>
          <a:p>
            <a:pPr marL="399415" indent="-399415" defTabSz="496570">
              <a:spcBef>
                <a:spcPts val="1500"/>
              </a:spcBef>
              <a:buSzPct val="45000"/>
              <a:buFontTx/>
              <a:buBlip>
                <a:blip r:embed="rId2"/>
              </a:buBlip>
              <a:defRPr sz="2720"/>
            </a:pPr>
            <a:r>
              <a:t>dare conto del lavoro che accade all’interno delle istituzioni democratiche</a:t>
            </a:r>
          </a:p>
          <a:p>
            <a:pPr marL="399415" indent="-399415" defTabSz="496570">
              <a:spcBef>
                <a:spcPts val="1500"/>
              </a:spcBef>
              <a:buSzPct val="45000"/>
              <a:buFontTx/>
              <a:buBlip>
                <a:blip r:embed="rId2"/>
              </a:buBlip>
              <a:defRPr sz="2720"/>
            </a:pPr>
            <a:r>
              <a:t>informare gli elettori rispetto ai programmi e alle idee dei candidati</a:t>
            </a:r>
          </a:p>
          <a:p>
            <a:pPr marL="399415" indent="-399415" defTabSz="496570">
              <a:spcBef>
                <a:spcPts val="1500"/>
              </a:spcBef>
              <a:buSzPct val="45000"/>
              <a:buFontTx/>
              <a:buBlip>
                <a:blip r:embed="rId2"/>
              </a:buBlip>
              <a:defRPr sz="2720"/>
            </a:pPr>
            <a:r>
              <a:t>analizzare i processi politici e controllare i lavoro dei politici in generale e di coloro che ricoprono ruoli di potere</a:t>
            </a:r>
          </a:p>
          <a:p>
            <a:pPr marL="399415" indent="-399415" defTabSz="496570">
              <a:spcBef>
                <a:spcPts val="1500"/>
              </a:spcBef>
              <a:buSzPct val="45000"/>
              <a:buFontTx/>
              <a:buBlip>
                <a:blip r:embed="rId2"/>
              </a:buBlip>
              <a:defRPr sz="2720"/>
            </a:pPr>
            <a:r>
              <a:t>sollecitare la partecipazione</a:t>
            </a:r>
          </a:p>
          <a:p>
            <a:pPr marL="399415" indent="-399415" defTabSz="496570">
              <a:spcBef>
                <a:spcPts val="1500"/>
              </a:spcBef>
              <a:buSzPct val="45000"/>
              <a:buFontTx/>
              <a:buBlip>
                <a:blip r:embed="rId2"/>
              </a:buBlip>
              <a:defRPr sz="2720"/>
            </a:pPr>
            <a:r>
              <a:t>trasmettere alle élites politiche le spinte che arrivano dal basso per costruire un’agenda pubblica e non solo un’agenda politica</a:t>
            </a:r>
          </a:p>
          <a:p>
            <a:pPr marL="399415" indent="-399415" defTabSz="496570">
              <a:spcBef>
                <a:spcPts val="1500"/>
              </a:spcBef>
              <a:defRPr sz="2720"/>
            </a:pPr>
            <a:r>
              <a:t>Sempre di più i media di informazione partecipano attivamente all’arena politica, diventando attore politico, capace di indirizzare e costruire l’opinione pubblica su determinati temi.</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6" name="Shape 156"/>
          <p:cNvSpPr>
            <a:spLocks noGrp="1"/>
          </p:cNvSpPr>
          <p:nvPr>
            <p:ph type="title"/>
          </p:nvPr>
        </p:nvSpPr>
        <p:spPr>
          <a:prstGeom prst="rect">
            <a:avLst/>
          </a:prstGeom>
        </p:spPr>
        <p:txBody>
          <a:bodyPr>
            <a:normAutofit fontScale="90000"/>
          </a:bodyPr>
          <a:lstStyle>
            <a:lvl1pPr defTabSz="543305">
              <a:spcBef>
                <a:spcPts val="2100"/>
              </a:spcBef>
              <a:defRPr sz="4836"/>
            </a:lvl1pPr>
          </a:lstStyle>
          <a:p>
            <a:r>
              <a:t>il giornalismo politico: contenuto</a:t>
            </a:r>
          </a:p>
        </p:txBody>
      </p:sp>
      <p:sp>
        <p:nvSpPr>
          <p:cNvPr id="157" name="Shape 157"/>
          <p:cNvSpPr>
            <a:spLocks noGrp="1"/>
          </p:cNvSpPr>
          <p:nvPr>
            <p:ph type="body" idx="1"/>
          </p:nvPr>
        </p:nvSpPr>
        <p:spPr>
          <a:prstGeom prst="rect">
            <a:avLst/>
          </a:prstGeom>
        </p:spPr>
        <p:txBody>
          <a:bodyPr/>
          <a:lstStyle/>
          <a:p>
            <a:pPr marL="314833" indent="-314833" defTabSz="391414">
              <a:spcBef>
                <a:spcPts val="1200"/>
              </a:spcBef>
              <a:defRPr sz="2144"/>
            </a:pPr>
            <a:r>
              <a:t>Il contenuto che il giornalismo politico offre si caratterizza intorno a tre direttrici:</a:t>
            </a:r>
          </a:p>
          <a:p>
            <a:pPr marL="382905" indent="-382905" defTabSz="391414">
              <a:spcBef>
                <a:spcPts val="1200"/>
              </a:spcBef>
              <a:buSzPct val="100000"/>
              <a:buFontTx/>
              <a:buAutoNum type="arabicPeriod"/>
              <a:defRPr sz="2144"/>
            </a:pPr>
            <a:r>
              <a:t> la focalizzazione sugli elementi competitivi, sottolineando le strategie impiegate dai candidati, ricorrendo anche a sondaggi per misurare l’efficacia di queste strategie. In questo senso, il giornalismo politico predilige sempre di più le figure dei leader, in un crescendo di personalizzazione del contesto politico, a discapito di una copertura più focalizzata sui partiti o sui ruoli che esponenti politici ricoprono. Da un punto di vista linguistico, si manifesta in un diffuso utilizzo delle metafore sportive o di guerra.</a:t>
            </a:r>
          </a:p>
          <a:p>
            <a:pPr marL="382905" indent="-382905" defTabSz="391414">
              <a:spcBef>
                <a:spcPts val="1200"/>
              </a:spcBef>
              <a:buSzPct val="100000"/>
              <a:buFontTx/>
              <a:buAutoNum type="arabicPeriod"/>
              <a:defRPr sz="2144"/>
            </a:pPr>
            <a:r>
              <a:t>la copertura informativa relativa agli esponenti politici, che riflette i possibili media bias. Si possono identificare tre indicatori principali: l’ammontare dell’attenzione attribuita da una testata a uno specifico politico (Osservatorio di Pavia); il tono adottato per incorniciare gli attori politici; la copertura dei singoli temi (le testate giornalistiche hanno delle linee editoriali ben definite, anche quando nei loro intenti affermano il proposito di essere imparziali e obiettive.</a:t>
            </a:r>
          </a:p>
          <a:p>
            <a:pPr marL="382905" indent="-382905" defTabSz="391414">
              <a:spcBef>
                <a:spcPts val="1200"/>
              </a:spcBef>
              <a:buSzPct val="100000"/>
              <a:buFontTx/>
              <a:buAutoNum type="arabicPeriod"/>
              <a:defRPr sz="2144"/>
            </a:pPr>
            <a:r>
              <a:t>la “media negativity”, cioè il fatto che i media appaiano attratti maggiormente dalle notizie negative rispetto a quelle positive. Inoltre, nel restituire l’immagine complessiva di un evento, il giornalismo politico tende a sottolineare sviluppi minacciosi, scenari politici o probabili scandali, ad accentuare il conflitto, comportamenti illegali, esasperando tratti critici unilaterali, attacchi e accuse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0" name="Shape 160"/>
          <p:cNvSpPr>
            <a:spLocks noGrp="1"/>
          </p:cNvSpPr>
          <p:nvPr>
            <p:ph type="title"/>
          </p:nvPr>
        </p:nvSpPr>
        <p:spPr>
          <a:prstGeom prst="rect">
            <a:avLst/>
          </a:prstGeom>
        </p:spPr>
        <p:txBody>
          <a:bodyPr>
            <a:normAutofit fontScale="90000"/>
          </a:bodyPr>
          <a:lstStyle>
            <a:lvl1pPr defTabSz="543305">
              <a:spcBef>
                <a:spcPts val="2100"/>
              </a:spcBef>
              <a:defRPr sz="4836"/>
            </a:lvl1pPr>
          </a:lstStyle>
          <a:p>
            <a:r>
              <a:t>il giornalismo politico: le fonti</a:t>
            </a:r>
          </a:p>
        </p:txBody>
      </p:sp>
      <p:sp>
        <p:nvSpPr>
          <p:cNvPr id="161" name="Shape 161"/>
          <p:cNvSpPr>
            <a:spLocks noGrp="1"/>
          </p:cNvSpPr>
          <p:nvPr>
            <p:ph type="body" idx="1"/>
          </p:nvPr>
        </p:nvSpPr>
        <p:spPr>
          <a:prstGeom prst="rect">
            <a:avLst/>
          </a:prstGeom>
        </p:spPr>
        <p:txBody>
          <a:bodyPr/>
          <a:lstStyle/>
          <a:p>
            <a:pPr marL="328929" indent="-328929" defTabSz="408940">
              <a:spcBef>
                <a:spcPts val="1200"/>
              </a:spcBef>
              <a:defRPr sz="2240"/>
            </a:pPr>
            <a:r>
              <a:t>Matt Carlson riassume le relazioni tra giornalisti e fonti in tre suggestive modalità: il duello, la danza, la subalternità</a:t>
            </a:r>
          </a:p>
          <a:p>
            <a:pPr marL="400050" indent="-400050" defTabSz="408940">
              <a:spcBef>
                <a:spcPts val="1200"/>
              </a:spcBef>
              <a:buSzPct val="100000"/>
              <a:buFontTx/>
              <a:buAutoNum type="arabicPeriod"/>
              <a:defRPr sz="2240"/>
            </a:pPr>
            <a:r>
              <a:t>I giornalisti spesso duellano con l’attore politico, inflessibili e pronti a stigmatizzare comportamenti ritenuti devianti tra quelli assunti dall’attore politico, cercando di ripristinare una rappresentazione della realtà che sia il più possibile vicina alla complessità del reale: questa forma è quella che più si avvicina al modello normativo del “watchdog”, che è anche il odo più ricorrente con cui i giornalisti rappresentano e percepiscono il loro ruolo.</a:t>
            </a:r>
          </a:p>
          <a:p>
            <a:pPr marL="400050" indent="-400050" defTabSz="408940">
              <a:spcBef>
                <a:spcPts val="1200"/>
              </a:spcBef>
              <a:buSzPct val="100000"/>
              <a:buFontTx/>
              <a:buAutoNum type="arabicPeriod"/>
              <a:defRPr sz="2240"/>
            </a:pPr>
            <a:r>
              <a:t>I giornalisti possono ritrovarsi a danzare con le loro fonti, infatti giornalisti e politici sono legati da una reciproca dipendenza (i primi hanno bisogno dei secondi per offrire informazioni fondamentali per il cittadino, i secondi hanno bisogno dei primi per ricevere visibilità). In questa continua interazione simbolica, il conflitto è ridotto al minimo e c’è un bilanciamento nella relazione di potere</a:t>
            </a:r>
          </a:p>
          <a:p>
            <a:pPr marL="400050" indent="-400050" defTabSz="408940">
              <a:spcBef>
                <a:spcPts val="1200"/>
              </a:spcBef>
              <a:buSzPct val="100000"/>
              <a:buFontTx/>
              <a:buAutoNum type="arabicPeriod"/>
              <a:defRPr sz="2240"/>
            </a:pPr>
            <a:r>
              <a:t>La subalternità del giornalismo alla politica si manifesta soprattutto nei casi in cui l’attore politico specifico ricopre cariche che gli attribuiscono un rilevante potere e che sa gestire anche nei confronti del mondo dell’informazione (attività del news management)</a:t>
            </a:r>
          </a:p>
        </p:txBody>
      </p:sp>
    </p:spTree>
  </p:cSld>
  <p:clrMapOvr>
    <a:masterClrMapping/>
  </p:clrMapOvr>
  <p:transition spd="slow"/>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4072</Words>
  <Application>Microsoft Macintosh PowerPoint</Application>
  <PresentationFormat>Personalizzato</PresentationFormat>
  <Paragraphs>115</Paragraphs>
  <Slides>23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Baskerville SemiBold</vt:lpstr>
      <vt:lpstr>DIN Alternate</vt:lpstr>
      <vt:lpstr>DIN Condensed</vt:lpstr>
      <vt:lpstr>Helvetica</vt:lpstr>
      <vt:lpstr>Helvetica Neue</vt:lpstr>
      <vt:lpstr>Iowan Old Style Italic</vt:lpstr>
      <vt:lpstr>Iowan Old Style Roman</vt:lpstr>
      <vt:lpstr>Zapf Dingbats</vt:lpstr>
      <vt:lpstr>New_Template9</vt:lpstr>
      <vt:lpstr>               COMUNICAZIONE                 E LINGUAGGIO POLITICO - 11</vt:lpstr>
      <vt:lpstr>viaggio al centro del dissenso: i movimenti pro-democrazia in asia</vt:lpstr>
      <vt:lpstr>Giornalismo e politica</vt:lpstr>
      <vt:lpstr>i journalism studies</vt:lpstr>
      <vt:lpstr>i journalism studies</vt:lpstr>
      <vt:lpstr>giornalismo e democrazia</vt:lpstr>
      <vt:lpstr>il giornalismo politico: funzioni</vt:lpstr>
      <vt:lpstr>il giornalismo politico: contenuto</vt:lpstr>
      <vt:lpstr>il giornalismo politico: le fonti</vt:lpstr>
      <vt:lpstr>il giornalismo politico e il post-digitalizzazione</vt:lpstr>
      <vt:lpstr>Presentazione di PowerPoint</vt:lpstr>
      <vt:lpstr>giornalismo politico, propaganda, conformismo, consenso</vt:lpstr>
      <vt:lpstr>la crisi contemporanea della democrazia                  </vt:lpstr>
      <vt:lpstr>le radici politiche della crisi</vt:lpstr>
      <vt:lpstr>le radici culturali, socio-economiche, psico-sociali</vt:lpstr>
      <vt:lpstr>la nuova antropologia del cittadino democratico</vt:lpstr>
      <vt:lpstr>internet e democrazia</vt:lpstr>
      <vt:lpstr>i tecno-ottimisti e l’utopia del soluzionismo tecnologico</vt:lpstr>
      <vt:lpstr>i tecno-ottimisti e l’utopia del soluzionismo tecnologico</vt:lpstr>
      <vt:lpstr>i tecno-scettici, la distopia illiberale e della demenza digitale</vt:lpstr>
      <vt:lpstr>i tecno-scettici, la distopia illiberale e della demenza digitale</vt:lpstr>
      <vt:lpstr>il futuro della democrazia</vt:lpstr>
      <vt:lpstr>altri spunti di riflessione</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COMUNICAZIONE                 E LINGUAGGIO POLITICO - 11</dc:title>
  <cp:lastModifiedBy>Valentina Polci</cp:lastModifiedBy>
  <cp:revision>3</cp:revision>
  <dcterms:modified xsi:type="dcterms:W3CDTF">2023-03-31T07:49:36Z</dcterms:modified>
</cp:coreProperties>
</file>