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1pPr>
    <a:lvl2pPr marL="0" marR="0" indent="228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2pPr>
    <a:lvl3pPr marL="0" marR="0" indent="457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3pPr>
    <a:lvl4pPr marL="0" marR="0" indent="685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4pPr>
    <a:lvl5pPr marL="0" marR="0" indent="9144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5pPr>
    <a:lvl6pPr marL="0" marR="0" indent="11430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6pPr>
    <a:lvl7pPr marL="0" marR="0" indent="13716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7pPr>
    <a:lvl8pPr marL="0" marR="0" indent="16002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8pPr>
    <a:lvl9pPr marL="0" marR="0" indent="182880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a:ea typeface="DIN Alternate"/>
          <a:cs typeface="DIN Alternate"/>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a:ea typeface="DIN Alternate"/>
          <a:cs typeface="DIN Alternate"/>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a:ea typeface="DIN Alternate"/>
          <a:cs typeface="DIN Alternate"/>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a:ea typeface="DIN Alternate"/>
          <a:cs typeface="DIN Alternat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a:ea typeface="DIN Alternate"/>
          <a:cs typeface="DIN Alternate"/>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a:ea typeface="DIN Alternate"/>
          <a:cs typeface="DIN Alternate"/>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152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e sottotitolo">
    <p:spTree>
      <p:nvGrpSpPr>
        <p:cNvPr id="1" name=""/>
        <p:cNvGrpSpPr/>
        <p:nvPr/>
      </p:nvGrpSpPr>
      <p:grpSpPr>
        <a:xfrm>
          <a:off x="0" y="0"/>
          <a:ext cx="0" cy="0"/>
          <a:chOff x="0" y="0"/>
          <a:chExt cx="0" cy="0"/>
        </a:xfrm>
      </p:grpSpPr>
      <p:sp>
        <p:nvSpPr>
          <p:cNvPr id="11" name="Shape 11"/>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 name="Shape 12"/>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Titolo Testo</a:t>
            </a:r>
          </a:p>
        </p:txBody>
      </p:sp>
      <p:sp>
        <p:nvSpPr>
          <p:cNvPr id="13" name="Shape 13"/>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Corpo livello uno</a:t>
            </a:r>
          </a:p>
          <a:p>
            <a:pPr lvl="1"/>
            <a:r>
              <a:t>Corpo livello due</a:t>
            </a:r>
          </a:p>
          <a:p>
            <a:pPr lvl="2"/>
            <a:r>
              <a:t>Corpo livello tre</a:t>
            </a:r>
          </a:p>
          <a:p>
            <a:pPr lvl="3"/>
            <a:r>
              <a:t>Corpo livello quattro</a:t>
            </a:r>
          </a:p>
          <a:p>
            <a:pPr lvl="4"/>
            <a:r>
              <a:t>Corpo livello cinque</a:t>
            </a:r>
          </a:p>
        </p:txBody>
      </p:sp>
      <p:sp>
        <p:nvSpPr>
          <p:cNvPr id="14" name="Shape 14"/>
          <p:cNvSpPr>
            <a:spLocks noGrp="1"/>
          </p:cNvSpPr>
          <p:nvPr>
            <p:ph type="sldNum" sz="quarter" idx="2"/>
          </p:nvPr>
        </p:nvSpPr>
        <p:spPr>
          <a:xfrm>
            <a:off x="12088552" y="9189156"/>
            <a:ext cx="309365" cy="3429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01" name="Shape 101"/>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spc="0">
                <a:solidFill>
                  <a:srgbClr val="E4E4E4"/>
                </a:solidFill>
                <a:latin typeface="Baskerville SemiBold"/>
                <a:ea typeface="Baskerville SemiBold"/>
                <a:cs typeface="Baskerville SemiBold"/>
                <a:sym typeface="Baskerville SemiBold"/>
              </a:defRPr>
            </a:lvl1pPr>
          </a:lstStyle>
          <a:p>
            <a:r>
              <a:t>“</a:t>
            </a:r>
          </a:p>
        </p:txBody>
      </p:sp>
      <p:sp>
        <p:nvSpPr>
          <p:cNvPr id="102" name="Shape 102"/>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Inserisci qui una citazione.</a:t>
            </a:r>
          </a:p>
        </p:txBody>
      </p:sp>
      <p:sp>
        <p:nvSpPr>
          <p:cNvPr id="103" name="Shape 103"/>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–Giovanni Mela</a:t>
            </a:r>
          </a:p>
        </p:txBody>
      </p:sp>
      <p:sp>
        <p:nvSpPr>
          <p:cNvPr id="104" name="Shape 10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11" name="Shape 11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12" name="Shape 112"/>
          <p:cNvSpPr>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19" name="Shape 119"/>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Orizzontale">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Shape 22"/>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23" name="Shape 23"/>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 name="Shape 24"/>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Titolo Testo</a:t>
            </a:r>
          </a:p>
        </p:txBody>
      </p:sp>
      <p:sp>
        <p:nvSpPr>
          <p:cNvPr id="25" name="Shape 25"/>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Corpo livello uno</a:t>
            </a:r>
          </a:p>
          <a:p>
            <a:pPr lvl="1"/>
            <a:r>
              <a:t>Corpo livello due</a:t>
            </a:r>
          </a:p>
          <a:p>
            <a:pPr lvl="2"/>
            <a:r>
              <a:t>Corpo livello tre</a:t>
            </a:r>
          </a:p>
          <a:p>
            <a:pPr lvl="3"/>
            <a:r>
              <a:t>Corpo livello quattro</a:t>
            </a:r>
          </a:p>
          <a:p>
            <a:pPr lvl="4"/>
            <a:r>
              <a:t>Corpo livello cinque</a:t>
            </a:r>
          </a:p>
        </p:txBody>
      </p:sp>
      <p:sp>
        <p:nvSpPr>
          <p:cNvPr id="26" name="Shape 26"/>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 Centrato">
    <p:spTree>
      <p:nvGrpSpPr>
        <p:cNvPr id="1" name=""/>
        <p:cNvGrpSpPr/>
        <p:nvPr/>
      </p:nvGrpSpPr>
      <p:grpSpPr>
        <a:xfrm>
          <a:off x="0" y="0"/>
          <a:ext cx="0" cy="0"/>
          <a:chOff x="0" y="0"/>
          <a:chExt cx="0" cy="0"/>
        </a:xfrm>
      </p:grpSpPr>
      <p:sp>
        <p:nvSpPr>
          <p:cNvPr id="33" name="Shape 33"/>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Titolo Testo</a:t>
            </a:r>
          </a:p>
        </p:txBody>
      </p:sp>
      <p:sp>
        <p:nvSpPr>
          <p:cNvPr id="34" name="Shape 34"/>
          <p:cNvSpPr>
            <a:spLocks noGrp="1"/>
          </p:cNvSpPr>
          <p:nvPr>
            <p:ph type="sldNum" sz="quarter" idx="2"/>
          </p:nvPr>
        </p:nvSpPr>
        <p:spPr>
          <a:xfrm>
            <a:off x="12083465" y="9189156"/>
            <a:ext cx="309365" cy="3429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cale">
    <p:spTree>
      <p:nvGrpSpPr>
        <p:cNvPr id="1" name=""/>
        <p:cNvGrpSpPr/>
        <p:nvPr/>
      </p:nvGrpSpPr>
      <p:grpSpPr>
        <a:xfrm>
          <a:off x="0" y="0"/>
          <a:ext cx="0" cy="0"/>
          <a:chOff x="0" y="0"/>
          <a:chExt cx="0" cy="0"/>
        </a:xfrm>
      </p:grpSpPr>
      <p:sp>
        <p:nvSpPr>
          <p:cNvPr id="41" name="Shape 41"/>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42" name="Shape 42"/>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 name="Shape 43"/>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Titolo Testo</a:t>
            </a:r>
          </a:p>
        </p:txBody>
      </p:sp>
      <p:sp>
        <p:nvSpPr>
          <p:cNvPr id="44" name="Shape 44"/>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Corpo livello uno</a:t>
            </a:r>
          </a:p>
          <a:p>
            <a:pPr lvl="1"/>
            <a:r>
              <a:t>Corpo livello due</a:t>
            </a:r>
          </a:p>
          <a:p>
            <a:pPr lvl="2"/>
            <a:r>
              <a:t>Corpo livello tre</a:t>
            </a:r>
          </a:p>
          <a:p>
            <a:pPr lvl="3"/>
            <a:r>
              <a:t>Corpo livello quattro</a:t>
            </a:r>
          </a:p>
          <a:p>
            <a:pPr lvl="4"/>
            <a:r>
              <a:t>Corpo livello cinque</a:t>
            </a:r>
          </a:p>
        </p:txBody>
      </p:sp>
      <p:sp>
        <p:nvSpPr>
          <p:cNvPr id="45" name="Shape 45"/>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 In alto">
    <p:spTree>
      <p:nvGrpSpPr>
        <p:cNvPr id="1" name=""/>
        <p:cNvGrpSpPr/>
        <p:nvPr/>
      </p:nvGrpSpPr>
      <p:grpSpPr>
        <a:xfrm>
          <a:off x="0" y="0"/>
          <a:ext cx="0" cy="0"/>
          <a:chOff x="0" y="0"/>
          <a:chExt cx="0" cy="0"/>
        </a:xfrm>
      </p:grpSpPr>
      <p:sp>
        <p:nvSpPr>
          <p:cNvPr id="52" name="Shape 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53" name="Shape 53"/>
          <p:cNvSpPr>
            <a:spLocks noGrp="1"/>
          </p:cNvSpPr>
          <p:nvPr>
            <p:ph type="title"/>
          </p:nvPr>
        </p:nvSpPr>
        <p:spPr>
          <a:prstGeom prst="rect">
            <a:avLst/>
          </a:prstGeom>
        </p:spPr>
        <p:txBody>
          <a:bodyPr/>
          <a:lstStyle/>
          <a:p>
            <a:r>
              <a:t>Titolo Testo</a:t>
            </a:r>
          </a:p>
        </p:txBody>
      </p:sp>
      <p:sp>
        <p:nvSpPr>
          <p:cNvPr id="54" name="Shape 5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61" name="Shape 61"/>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2" name="Shape 62"/>
          <p:cNvSpPr>
            <a:spLocks noGrp="1"/>
          </p:cNvSpPr>
          <p:nvPr>
            <p:ph type="title"/>
          </p:nvPr>
        </p:nvSpPr>
        <p:spPr>
          <a:prstGeom prst="rect">
            <a:avLst/>
          </a:prstGeom>
        </p:spPr>
        <p:txBody>
          <a:bodyPr/>
          <a:lstStyle/>
          <a:p>
            <a:r>
              <a:t>Titolo Testo</a:t>
            </a:r>
          </a:p>
        </p:txBody>
      </p:sp>
      <p:sp>
        <p:nvSpPr>
          <p:cNvPr id="63" name="Shape 63"/>
          <p:cNvSpPr>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64" name="Shape 6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71" name="Shape 71"/>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72" name="Shape 72"/>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3" name="Shape 73"/>
          <p:cNvSpPr>
            <a:spLocks noGrp="1"/>
          </p:cNvSpPr>
          <p:nvPr>
            <p:ph type="title"/>
          </p:nvPr>
        </p:nvSpPr>
        <p:spPr>
          <a:xfrm>
            <a:off x="7023100" y="723900"/>
            <a:ext cx="5397500" cy="723900"/>
          </a:xfrm>
          <a:prstGeom prst="rect">
            <a:avLst/>
          </a:prstGeom>
        </p:spPr>
        <p:txBody>
          <a:bodyPr/>
          <a:lstStyle/>
          <a:p>
            <a:r>
              <a:t>Titolo Testo</a:t>
            </a:r>
          </a:p>
        </p:txBody>
      </p:sp>
      <p:sp>
        <p:nvSpPr>
          <p:cNvPr id="74" name="Shape 74"/>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Corpo livello uno</a:t>
            </a:r>
          </a:p>
          <a:p>
            <a:pPr lvl="1"/>
            <a:r>
              <a:t>Corpo livello due</a:t>
            </a:r>
          </a:p>
          <a:p>
            <a:pPr lvl="2"/>
            <a:r>
              <a:t>Corpo livello tre</a:t>
            </a:r>
          </a:p>
          <a:p>
            <a:pPr lvl="3"/>
            <a:r>
              <a:t>Corpo livello quattro</a:t>
            </a:r>
          </a:p>
          <a:p>
            <a:pPr lvl="4"/>
            <a:r>
              <a:t>Corpo livello cinque</a:t>
            </a:r>
          </a:p>
        </p:txBody>
      </p:sp>
      <p:sp>
        <p:nvSpPr>
          <p:cNvPr id="75" name="Shape 75"/>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82" name="Shape 82"/>
          <p:cNvSpPr>
            <a:spLocks noGrp="1"/>
          </p:cNvSpPr>
          <p:nvPr>
            <p:ph type="body" idx="1"/>
          </p:nvPr>
        </p:nvSpPr>
        <p:spPr>
          <a:prstGeom prst="rect">
            <a:avLst/>
          </a:prstGeom>
        </p:spPr>
        <p:txBody>
          <a:bodyPr/>
          <a:lstStyle/>
          <a:p>
            <a:r>
              <a:t>Corpo livello uno</a:t>
            </a:r>
          </a:p>
          <a:p>
            <a:pPr lvl="1"/>
            <a:r>
              <a:t>Corpo livello due</a:t>
            </a:r>
          </a:p>
          <a:p>
            <a:pPr lvl="2"/>
            <a:r>
              <a:t>Corpo livello tre</a:t>
            </a:r>
          </a:p>
          <a:p>
            <a:pPr lvl="3"/>
            <a:r>
              <a:t>Corpo livello quattro</a:t>
            </a:r>
          </a:p>
          <a:p>
            <a:pPr lvl="4"/>
            <a:r>
              <a:t>Corpo livello cinque</a:t>
            </a:r>
          </a:p>
        </p:txBody>
      </p:sp>
      <p:sp>
        <p:nvSpPr>
          <p:cNvPr id="83" name="Shape 83"/>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90" name="Shape 90"/>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91" name="Shape 91"/>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92" name="Shape 92"/>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93" name="Shape 93"/>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Corpo livello uno</a:t>
            </a:r>
          </a:p>
          <a:p>
            <a:pPr lvl="1"/>
            <a:r>
              <a:t>Corpo livello due</a:t>
            </a:r>
          </a:p>
          <a:p>
            <a:pPr lvl="2"/>
            <a:r>
              <a:t>Corpo livello tre</a:t>
            </a:r>
          </a:p>
          <a:p>
            <a:pPr lvl="3"/>
            <a:r>
              <a:t>Corpo livello quattro</a:t>
            </a:r>
          </a:p>
          <a:p>
            <a:pPr lvl="4"/>
            <a:r>
              <a:t>Corpo livello cinque</a:t>
            </a:r>
          </a:p>
        </p:txBody>
      </p:sp>
      <p:sp>
        <p:nvSpPr>
          <p:cNvPr id="94" name="Shape 94"/>
          <p:cNvSpPr>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Titolo Testo</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Corpo livello uno</a:t>
            </a:r>
          </a:p>
          <a:p>
            <a:pPr lvl="1"/>
            <a:r>
              <a:t>Corpo livello due</a:t>
            </a:r>
          </a:p>
          <a:p>
            <a:pPr lvl="2"/>
            <a:r>
              <a:t>Corpo livello tre</a:t>
            </a:r>
          </a:p>
          <a:p>
            <a:pPr lvl="3"/>
            <a:r>
              <a:t>Corpo livello quattro</a:t>
            </a:r>
          </a:p>
          <a:p>
            <a:pPr lvl="4"/>
            <a:r>
              <a:t>Corpo livello cinque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a:spcBef>
                <a:spcPts val="0"/>
              </a:spcBef>
              <a:defRPr sz="1600" spc="0">
                <a:solidFill>
                  <a:srgbClr val="747676"/>
                </a:solidFill>
                <a:latin typeface="DIN Alternate"/>
                <a:ea typeface="DIN Alternate"/>
                <a:cs typeface="DIN Alternate"/>
                <a:sym typeface="DIN Alternate"/>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mn-lt"/>
          <a:ea typeface="+mn-ea"/>
          <a:cs typeface="+mn-cs"/>
          <a:sym typeface="DIN Condensed"/>
        </a:defRPr>
      </a:lvl9pPr>
    </p:titleStyle>
    <p:bodyStyle>
      <a:lvl1pPr marL="4699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rtl="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WXyfgMXzJ04&amp;t=184s" TargetMode="External"/><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tif"/><Relationship Id="rId4" Type="http://schemas.openxmlformats.org/officeDocument/2006/relationships/hyperlink" Target="https://www.youtube.com/watch?v=nfg5QZgoVfI"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www.ilpost.it/2017/01/13/migliori-discorsi-obama/"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rGwxw4tUzlo"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118295074_2675x2907.jpeg"/>
          <p:cNvPicPr>
            <a:picLocks noGrp="1" noChangeAspect="1"/>
          </p:cNvPicPr>
          <p:nvPr>
            <p:ph type="pic" idx="13"/>
          </p:nvPr>
        </p:nvPicPr>
        <p:blipFill>
          <a:blip r:embed="rId2">
            <a:extLst/>
          </a:blip>
          <a:srcRect l="404" t="8151" r="327" b="23321"/>
          <a:stretch>
            <a:fillRect/>
          </a:stretch>
        </p:blipFill>
        <p:spPr>
          <a:prstGeom prst="rect">
            <a:avLst/>
          </a:prstGeom>
        </p:spPr>
      </p:pic>
      <p:sp>
        <p:nvSpPr>
          <p:cNvPr id="129" name="Shape 129"/>
          <p:cNvSpPr>
            <a:spLocks noGrp="1"/>
          </p:cNvSpPr>
          <p:nvPr>
            <p:ph type="body" idx="14"/>
          </p:nvPr>
        </p:nvSpPr>
        <p:spPr>
          <a:prstGeom prst="rect">
            <a:avLst/>
          </a:prstGeom>
        </p:spPr>
        <p:txBody>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130" name="Shape 130"/>
          <p:cNvSpPr>
            <a:spLocks noGrp="1"/>
          </p:cNvSpPr>
          <p:nvPr>
            <p:ph type="body" idx="15"/>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1" name="Shape 131"/>
          <p:cNvSpPr>
            <a:spLocks noGrp="1"/>
          </p:cNvSpPr>
          <p:nvPr>
            <p:ph type="title"/>
          </p:nvPr>
        </p:nvSpPr>
        <p:spPr>
          <a:prstGeom prst="rect">
            <a:avLst/>
          </a:prstGeom>
        </p:spPr>
        <p:txBody>
          <a:bodyPr>
            <a:normAutofit fontScale="90000"/>
          </a:bodyPr>
          <a:lstStyle/>
          <a:p>
            <a:pPr algn="l" defTabSz="397256">
              <a:defRPr sz="8228"/>
            </a:pPr>
            <a:r>
              <a:rPr dirty="0"/>
              <a:t>               COMUNICAZIONE </a:t>
            </a:r>
          </a:p>
          <a:p>
            <a:pPr algn="l" defTabSz="397256">
              <a:defRPr sz="8228"/>
            </a:pPr>
            <a:r>
              <a:rPr dirty="0"/>
              <a:t>               E LINGUAGGIO POLITICO - </a:t>
            </a:r>
            <a:r>
              <a:rPr lang="it-IT"/>
              <a:t>5</a:t>
            </a:r>
            <a:endParaRPr/>
          </a:p>
        </p:txBody>
      </p:sp>
      <p:sp>
        <p:nvSpPr>
          <p:cNvPr id="132" name="Shape 132"/>
          <p:cNvSpPr>
            <a:spLocks noGrp="1"/>
          </p:cNvSpPr>
          <p:nvPr>
            <p:ph type="body" sz="quarter" idx="1"/>
          </p:nvPr>
        </p:nvSpPr>
        <p:spPr>
          <a:xfrm>
            <a:off x="7462688" y="7670800"/>
            <a:ext cx="4970612" cy="1231900"/>
          </a:xfrm>
          <a:prstGeom prst="rect">
            <a:avLst/>
          </a:prstGeom>
        </p:spPr>
        <p:txBody>
          <a:bodyPr/>
          <a:lstStyle/>
          <a:p>
            <a:pPr defTabSz="438150">
              <a:spcBef>
                <a:spcPts val="400"/>
              </a:spcBef>
              <a:defRPr sz="3600"/>
            </a:pPr>
            <a:r>
              <a:rPr dirty="0" err="1"/>
              <a:t>Prof.ssa</a:t>
            </a:r>
            <a:r>
              <a:rPr dirty="0"/>
              <a:t> Valentina </a:t>
            </a:r>
            <a:r>
              <a:rPr dirty="0" err="1"/>
              <a:t>Polci</a:t>
            </a:r>
            <a:endParaRPr dirty="0"/>
          </a:p>
          <a:p>
            <a:pPr defTabSz="438150">
              <a:spcBef>
                <a:spcPts val="400"/>
              </a:spcBef>
              <a:defRPr sz="3600"/>
            </a:pPr>
            <a:r>
              <a:rPr dirty="0" err="1"/>
              <a:t>a.a.</a:t>
            </a:r>
            <a:r>
              <a:rPr dirty="0"/>
              <a:t> 202</a:t>
            </a:r>
            <a:r>
              <a:rPr lang="it-IT" dirty="0"/>
              <a:t>2</a:t>
            </a:r>
            <a:r>
              <a:rPr dirty="0"/>
              <a:t>-202</a:t>
            </a:r>
            <a:r>
              <a:rPr lang="it-IT" dirty="0"/>
              <a:t>3</a:t>
            </a:r>
            <a:r>
              <a:rPr dirty="0"/>
              <a:t> </a:t>
            </a:r>
          </a:p>
        </p:txBody>
      </p:sp>
      <p:pic>
        <p:nvPicPr>
          <p:cNvPr id="133" name="pasted-image.png"/>
          <p:cNvPicPr>
            <a:picLocks noChangeAspect="1"/>
          </p:cNvPicPr>
          <p:nvPr/>
        </p:nvPicPr>
        <p:blipFill>
          <a:blip r:embed="rId3">
            <a:extLst/>
          </a:blip>
          <a:stretch>
            <a:fillRect/>
          </a:stretch>
        </p:blipFill>
        <p:spPr>
          <a:xfrm>
            <a:off x="127000" y="7924800"/>
            <a:ext cx="3810000" cy="16383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184" name="Shape 184"/>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85" name="Shape 185"/>
          <p:cNvSpPr>
            <a:spLocks noGrp="1"/>
          </p:cNvSpPr>
          <p:nvPr>
            <p:ph type="title"/>
          </p:nvPr>
        </p:nvSpPr>
        <p:spPr>
          <a:prstGeom prst="rect">
            <a:avLst/>
          </a:prstGeom>
        </p:spPr>
        <p:txBody>
          <a:bodyPr/>
          <a:lstStyle>
            <a:lvl1pPr defTabSz="543305">
              <a:spcBef>
                <a:spcPts val="2100"/>
              </a:spcBef>
              <a:defRPr sz="4836"/>
            </a:lvl1pPr>
          </a:lstStyle>
          <a:p>
            <a:r>
              <a:t>il discorso</a:t>
            </a:r>
          </a:p>
        </p:txBody>
      </p:sp>
      <p:sp>
        <p:nvSpPr>
          <p:cNvPr id="186" name="Shape 186"/>
          <p:cNvSpPr>
            <a:spLocks noGrp="1"/>
          </p:cNvSpPr>
          <p:nvPr>
            <p:ph type="body" sz="half" idx="1"/>
          </p:nvPr>
        </p:nvSpPr>
        <p:spPr>
          <a:xfrm>
            <a:off x="7023100" y="1809750"/>
            <a:ext cx="5397500" cy="7226300"/>
          </a:xfrm>
          <a:prstGeom prst="rect">
            <a:avLst/>
          </a:prstGeom>
        </p:spPr>
        <p:txBody>
          <a:bodyPr/>
          <a:lstStyle/>
          <a:p>
            <a:pPr marL="251968" indent="-251968" defTabSz="362204">
              <a:spcBef>
                <a:spcPts val="1100"/>
              </a:spcBef>
              <a:defRPr sz="1736"/>
            </a:pPr>
            <a:r>
              <a:t>La lista completa dei </a:t>
            </a:r>
            <a:r>
              <a:rPr u="sng"/>
              <a:t>valori che muovono il Soggetto America </a:t>
            </a:r>
            <a:r>
              <a:t>nelle azioni ordinarie e straordinarie è completata nel seguito del discorso: un certo stile di vita, la libertà, l’offrire tante opportunità, la pace, la sicurezza(</a:t>
            </a:r>
            <a:r>
              <a:rPr>
                <a:latin typeface="Iowan Old Style Italic"/>
                <a:ea typeface="Iowan Old Style Italic"/>
                <a:cs typeface="Iowan Old Style Italic"/>
                <a:sym typeface="Iowan Old Style Italic"/>
              </a:rPr>
              <a:t>safety</a:t>
            </a:r>
            <a:r>
              <a:t>=nel senso che niente in generale può farci male; </a:t>
            </a:r>
            <a:r>
              <a:rPr>
                <a:latin typeface="Iowan Old Style Italic"/>
                <a:ea typeface="Iowan Old Style Italic"/>
                <a:cs typeface="Iowan Old Style Italic"/>
                <a:sym typeface="Iowan Old Style Italic"/>
              </a:rPr>
              <a:t>security</a:t>
            </a:r>
            <a:r>
              <a:t>=nel senso che ci sono  persone e dispositivi dedicati a impedire che qualcuno o qualcosa possano farci male), la capacità di essere uniti pur provenendo da estrazioni sociali e stili di vita diversi (</a:t>
            </a:r>
            <a:r>
              <a:rPr>
                <a:latin typeface="Iowan Old Style Italic"/>
                <a:ea typeface="Iowan Old Style Italic"/>
                <a:cs typeface="Iowan Old Style Italic"/>
                <a:sym typeface="Iowan Old Style Italic"/>
              </a:rPr>
              <a:t>from every walk of life</a:t>
            </a:r>
            <a:r>
              <a:t>), la determinazione (resolve), la giustizia e, più in generale, “</a:t>
            </a:r>
            <a:r>
              <a:rPr>
                <a:latin typeface="Iowan Old Style Italic"/>
                <a:ea typeface="Iowan Old Style Italic"/>
                <a:cs typeface="Iowan Old Style Italic"/>
                <a:sym typeface="Iowan Old Style Italic"/>
              </a:rPr>
              <a:t>tutto ciò che è buono e giusto nel nostro mondo</a:t>
            </a:r>
            <a:r>
              <a:t>”</a:t>
            </a:r>
          </a:p>
          <a:p>
            <a:pPr marL="251968" indent="-251968" defTabSz="362204">
              <a:spcBef>
                <a:spcPts val="1100"/>
              </a:spcBef>
              <a:defRPr sz="1736"/>
            </a:pPr>
            <a:r>
              <a:t>Dall’altro lato, invece, i valori che muovono i terroristi sono banalmente due: la “malvagità” e “il peggio del peggio della natura umana”</a:t>
            </a:r>
          </a:p>
          <a:p>
            <a:pPr marL="251968" indent="-251968" defTabSz="362204">
              <a:spcBef>
                <a:spcPts val="1100"/>
              </a:spcBef>
              <a:defRPr sz="1736"/>
            </a:pPr>
            <a:r>
              <a:t>La </a:t>
            </a:r>
            <a:r>
              <a:rPr u="sng"/>
              <a:t>contrapposizione binaria Bene/Male </a:t>
            </a:r>
            <a:r>
              <a:t>è nettissima in tutto il discorso dell’11 settembre e sarà continuamente ribadita nei sei appelli alla nazione con cui Bush spiegherà la decisione degli Stati Uniti di dichiarare guerra all’Afghanistan il 7 ottobre 2001</a:t>
            </a:r>
          </a:p>
        </p:txBody>
      </p:sp>
      <p:pic>
        <p:nvPicPr>
          <p:cNvPr id="187" name="image4.jpg"/>
          <p:cNvPicPr>
            <a:picLocks noChangeAspect="1"/>
          </p:cNvPicPr>
          <p:nvPr/>
        </p:nvPicPr>
        <p:blipFill>
          <a:blip r:embed="rId3">
            <a:extLst/>
          </a:blip>
          <a:stretch>
            <a:fillRect/>
          </a:stretch>
        </p:blipFill>
        <p:spPr>
          <a:xfrm>
            <a:off x="39529" y="1702946"/>
            <a:ext cx="6570247" cy="3219943"/>
          </a:xfrm>
          <a:prstGeom prst="rect">
            <a:avLst/>
          </a:prstGeom>
          <a:ln w="12700">
            <a:miter lim="400000"/>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190" name="Shape 190"/>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91" name="Shape 191"/>
          <p:cNvSpPr>
            <a:spLocks noGrp="1"/>
          </p:cNvSpPr>
          <p:nvPr>
            <p:ph type="title"/>
          </p:nvPr>
        </p:nvSpPr>
        <p:spPr>
          <a:prstGeom prst="rect">
            <a:avLst/>
          </a:prstGeom>
        </p:spPr>
        <p:txBody>
          <a:bodyPr/>
          <a:lstStyle>
            <a:lvl1pPr defTabSz="543305">
              <a:spcBef>
                <a:spcPts val="2100"/>
              </a:spcBef>
              <a:defRPr sz="4836"/>
            </a:lvl1pPr>
          </a:lstStyle>
          <a:p>
            <a:r>
              <a:t>il discorso</a:t>
            </a:r>
          </a:p>
        </p:txBody>
      </p:sp>
      <p:sp>
        <p:nvSpPr>
          <p:cNvPr id="192" name="Shape 192"/>
          <p:cNvSpPr>
            <a:spLocks noGrp="1"/>
          </p:cNvSpPr>
          <p:nvPr>
            <p:ph type="body" sz="half" idx="1"/>
          </p:nvPr>
        </p:nvSpPr>
        <p:spPr>
          <a:xfrm>
            <a:off x="7124700" y="1809750"/>
            <a:ext cx="5397500" cy="7226300"/>
          </a:xfrm>
          <a:prstGeom prst="rect">
            <a:avLst/>
          </a:prstGeom>
        </p:spPr>
        <p:txBody>
          <a:bodyPr/>
          <a:lstStyle/>
          <a:p>
            <a:pPr marL="243840" indent="-243840" defTabSz="350520">
              <a:spcBef>
                <a:spcPts val="1000"/>
              </a:spcBef>
              <a:defRPr sz="1680"/>
            </a:pPr>
            <a:r>
              <a:t>E’ la consueta retorica dell’eccezionalità americana (“un grande popolo”, “una grande nazione”), tipica della “geremiade presidenziale” (Smith e Smith) -&gt; si definisce così quello stile che risale ai Padri Fondatori della nazione, i quali si ritenevano investiti da Dio della missione di costruire “una città splendente sulle colline” che fosse esempio per tutto il  mondo</a:t>
            </a:r>
          </a:p>
          <a:p>
            <a:pPr marL="243840" indent="-243840" defTabSz="350520">
              <a:spcBef>
                <a:spcPts val="1000"/>
              </a:spcBef>
              <a:defRPr sz="1680"/>
            </a:pPr>
            <a:r>
              <a:t>Secondo questo stile, che è un modo di pensare prima che un registro linguistico, i presidenti parlano come predicatori da un “pulpito straordinario” (cit. Roosvelt), intervallando le loro allocuzioni con citazioni delle sacre scritture (cfr, Salmo 23) e con frasi come “</a:t>
            </a:r>
            <a:r>
              <a:rPr>
                <a:latin typeface="Iowan Old Style Italic"/>
                <a:ea typeface="Iowan Old Style Italic"/>
                <a:cs typeface="Iowan Old Style Italic"/>
                <a:sym typeface="Iowan Old Style Italic"/>
              </a:rPr>
              <a:t>God bless America</a:t>
            </a:r>
            <a:r>
              <a:t>” o “</a:t>
            </a:r>
            <a:r>
              <a:rPr>
                <a:latin typeface="Iowan Old Style Italic"/>
                <a:ea typeface="Iowan Old Style Italic"/>
                <a:cs typeface="Iowan Old Style Italic"/>
                <a:sym typeface="Iowan Old Style Italic"/>
              </a:rPr>
              <a:t>Citizens of this blessed land</a:t>
            </a:r>
            <a:r>
              <a:t>”</a:t>
            </a:r>
          </a:p>
          <a:p>
            <a:pPr marL="243840" indent="-243840" defTabSz="350520">
              <a:spcBef>
                <a:spcPts val="1000"/>
              </a:spcBef>
              <a:defRPr sz="1680"/>
            </a:pPr>
            <a:r>
              <a:t>Ma in questo discorso le parole di Bush hanno un’implicazione importante. gli attentati non vanno messi in relazione con qualcosa che l’America ha fatto o sta facendo (es. appoggio a Israele in Palestina, corpi militari in Medio Oriente, relazioni con i potentati arabi), ma con qualcosa che l’America </a:t>
            </a:r>
            <a:r>
              <a:rPr>
                <a:latin typeface="Iowan Old Style Italic"/>
                <a:ea typeface="Iowan Old Style Italic"/>
                <a:cs typeface="Iowan Old Style Italic"/>
                <a:sym typeface="Iowan Old Style Italic"/>
              </a:rPr>
              <a:t>rappresenta </a:t>
            </a:r>
            <a:r>
              <a:t>(un valore simbolico assoluto, quanto arbitrario, che dà per scontato che tutti condividano)  </a:t>
            </a:r>
          </a:p>
        </p:txBody>
      </p:sp>
      <p:pic>
        <p:nvPicPr>
          <p:cNvPr id="193" name="image4.jpg"/>
          <p:cNvPicPr>
            <a:picLocks noChangeAspect="1"/>
          </p:cNvPicPr>
          <p:nvPr/>
        </p:nvPicPr>
        <p:blipFill>
          <a:blip r:embed="rId3">
            <a:extLst/>
          </a:blip>
          <a:stretch>
            <a:fillRect/>
          </a:stretch>
        </p:blipFill>
        <p:spPr>
          <a:xfrm>
            <a:off x="39529" y="1702946"/>
            <a:ext cx="6570247" cy="3219943"/>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196" name="Shape 196"/>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97" name="Shape 197"/>
          <p:cNvSpPr>
            <a:spLocks noGrp="1"/>
          </p:cNvSpPr>
          <p:nvPr>
            <p:ph type="title"/>
          </p:nvPr>
        </p:nvSpPr>
        <p:spPr>
          <a:prstGeom prst="rect">
            <a:avLst/>
          </a:prstGeom>
        </p:spPr>
        <p:txBody>
          <a:bodyPr/>
          <a:lstStyle>
            <a:lvl1pPr defTabSz="543305">
              <a:spcBef>
                <a:spcPts val="2100"/>
              </a:spcBef>
              <a:defRPr sz="4836"/>
            </a:lvl1pPr>
          </a:lstStyle>
          <a:p>
            <a:r>
              <a:t>il discorso</a:t>
            </a:r>
          </a:p>
        </p:txBody>
      </p:sp>
      <p:sp>
        <p:nvSpPr>
          <p:cNvPr id="198" name="Shape 198"/>
          <p:cNvSpPr>
            <a:spLocks noGrp="1"/>
          </p:cNvSpPr>
          <p:nvPr>
            <p:ph type="body" sz="half" idx="1"/>
          </p:nvPr>
        </p:nvSpPr>
        <p:spPr>
          <a:xfrm>
            <a:off x="7188200" y="1809750"/>
            <a:ext cx="5397500" cy="7226300"/>
          </a:xfrm>
          <a:prstGeom prst="rect">
            <a:avLst/>
          </a:prstGeom>
        </p:spPr>
        <p:txBody>
          <a:bodyPr/>
          <a:lstStyle/>
          <a:p>
            <a:pPr marL="239775" indent="-239775" defTabSz="344677">
              <a:spcBef>
                <a:spcPts val="1000"/>
              </a:spcBef>
              <a:defRPr sz="1651"/>
            </a:pPr>
            <a:r>
              <a:t>In questa parte conclusiva appaiono gli </a:t>
            </a:r>
            <a:r>
              <a:rPr u="sng"/>
              <a:t>Aiutanti del Soggetto America</a:t>
            </a:r>
            <a:r>
              <a:t>: gli “amici”, gli “alleati” e “tutti coloro che desiderano pace e sicurezza nel mondo”; ma c’è anche </a:t>
            </a:r>
            <a:r>
              <a:rPr u="sng"/>
              <a:t>l’Aiutante più forte di tutti, Dio</a:t>
            </a:r>
          </a:p>
          <a:p>
            <a:pPr marL="239775" indent="-239775" defTabSz="344677">
              <a:spcBef>
                <a:spcPts val="1000"/>
              </a:spcBef>
              <a:defRPr sz="1651"/>
            </a:pPr>
            <a:r>
              <a:t>Nonostante la tragedia, infatti, il </a:t>
            </a:r>
            <a:r>
              <a:rPr u="sng"/>
              <a:t>Pn dei terroristi può considerarsi fallito proprio per questa disparità di </a:t>
            </a:r>
            <a:r>
              <a:rPr u="sng">
                <a:latin typeface="Iowan Old Style Italic"/>
                <a:ea typeface="Iowan Old Style Italic"/>
                <a:cs typeface="Iowan Old Style Italic"/>
                <a:sym typeface="Iowan Old Style Italic"/>
              </a:rPr>
              <a:t>potere</a:t>
            </a:r>
            <a:r>
              <a:t>: con l’aiuto di Dio, infatti, da sempre gli Americani </a:t>
            </a:r>
            <a:r>
              <a:rPr>
                <a:latin typeface="Iowan Old Style Italic"/>
                <a:ea typeface="Iowan Old Style Italic"/>
                <a:cs typeface="Iowan Old Style Italic"/>
                <a:sym typeface="Iowan Old Style Italic"/>
              </a:rPr>
              <a:t>possono</a:t>
            </a:r>
            <a:r>
              <a:t> più degli altri popoli (“abbiamo già sconfitto nemici e lo faremo anche stavolta”) e a maggior ragione </a:t>
            </a:r>
            <a:r>
              <a:rPr>
                <a:latin typeface="Iowan Old Style Italic"/>
                <a:ea typeface="Iowan Old Style Italic"/>
                <a:cs typeface="Iowan Old Style Italic"/>
                <a:sym typeface="Iowan Old Style Italic"/>
              </a:rPr>
              <a:t>possono</a:t>
            </a:r>
            <a:r>
              <a:t> più dei terroristi.</a:t>
            </a:r>
          </a:p>
          <a:p>
            <a:pPr marL="239775" indent="-239775" defTabSz="344677">
              <a:spcBef>
                <a:spcPts val="1000"/>
              </a:spcBef>
              <a:defRPr sz="1651"/>
            </a:pPr>
            <a:r>
              <a:t>Si fa riferimento alla </a:t>
            </a:r>
            <a:r>
              <a:rPr u="sng"/>
              <a:t>semiotica di Greimas</a:t>
            </a:r>
            <a:r>
              <a:t> per distinguere quattro modalità fondamentali che definiscono, in modo molto astratto, la competenza di un soggetto:</a:t>
            </a:r>
            <a:r>
              <a:rPr u="sng"/>
              <a:t> volere, dovere, sapere, potere</a:t>
            </a:r>
            <a:r>
              <a:t> (avere la possibilità di e essere capace di). Bush non può negare il potere dei terroristi né il loro fare, perché gli attentati e il loro esiti sono sotto gli occhi di tutti, e allora sposta l’attenzione sulla disparità fra il potere dei terroristi e quello degli americani, popolo eletto</a:t>
            </a:r>
          </a:p>
          <a:p>
            <a:pPr marL="239775" indent="-239775" defTabSz="344677">
              <a:spcBef>
                <a:spcPts val="1000"/>
              </a:spcBef>
              <a:defRPr sz="1651"/>
            </a:pPr>
            <a:r>
              <a:t>La</a:t>
            </a:r>
            <a:r>
              <a:rPr u="sng"/>
              <a:t> geremiade</a:t>
            </a:r>
            <a:r>
              <a:t> con cui Bush chiede agli americani di pregare, e si rivolge lui stesso a Dio citando il Salmo 23, non è una semplice formula rituale, ma serve a rassicurare gli americani e il mondo sul fatto che gli Stati Uniti riusciranno a reagire in modo efficace</a:t>
            </a:r>
          </a:p>
        </p:txBody>
      </p:sp>
      <p:pic>
        <p:nvPicPr>
          <p:cNvPr id="199" name="image4.jpg"/>
          <p:cNvPicPr>
            <a:picLocks noChangeAspect="1"/>
          </p:cNvPicPr>
          <p:nvPr/>
        </p:nvPicPr>
        <p:blipFill>
          <a:blip r:embed="rId3">
            <a:extLst/>
          </a:blip>
          <a:stretch>
            <a:fillRect/>
          </a:stretch>
        </p:blipFill>
        <p:spPr>
          <a:xfrm>
            <a:off x="39529" y="1702946"/>
            <a:ext cx="6570247" cy="3219943"/>
          </a:xfrm>
          <a:prstGeom prst="rect">
            <a:avLst/>
          </a:prstGeom>
          <a:ln w="127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202" name="Shape 202"/>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3" name="Shape 203"/>
          <p:cNvSpPr>
            <a:spLocks noGrp="1"/>
          </p:cNvSpPr>
          <p:nvPr>
            <p:ph type="title"/>
          </p:nvPr>
        </p:nvSpPr>
        <p:spPr>
          <a:prstGeom prst="rect">
            <a:avLst/>
          </a:prstGeom>
        </p:spPr>
        <p:txBody>
          <a:bodyPr/>
          <a:lstStyle>
            <a:lvl1pPr defTabSz="543305">
              <a:spcBef>
                <a:spcPts val="2100"/>
              </a:spcBef>
              <a:defRPr sz="4836"/>
            </a:lvl1pPr>
          </a:lstStyle>
          <a:p>
            <a:r>
              <a:t>il discorso: i verbi</a:t>
            </a:r>
          </a:p>
        </p:txBody>
      </p:sp>
      <p:sp>
        <p:nvSpPr>
          <p:cNvPr id="204" name="Shape 204"/>
          <p:cNvSpPr>
            <a:spLocks noGrp="1"/>
          </p:cNvSpPr>
          <p:nvPr>
            <p:ph type="body" sz="half" idx="1"/>
          </p:nvPr>
        </p:nvSpPr>
        <p:spPr>
          <a:xfrm>
            <a:off x="7023100" y="1809750"/>
            <a:ext cx="5397500" cy="7226300"/>
          </a:xfrm>
          <a:prstGeom prst="rect">
            <a:avLst/>
          </a:prstGeom>
        </p:spPr>
        <p:txBody>
          <a:bodyPr/>
          <a:lstStyle/>
          <a:p>
            <a:pPr marL="239775" indent="-239775" defTabSz="344677">
              <a:spcBef>
                <a:spcPts val="1000"/>
              </a:spcBef>
              <a:defRPr sz="1651"/>
            </a:pPr>
            <a:r>
              <a:t>Il contrasto tra il fallimento dei terroristi e la forza imperitura degli americani è accentuato dai tempi e aspetti verbali: </a:t>
            </a:r>
          </a:p>
          <a:p>
            <a:pPr marL="0" indent="0" defTabSz="344677">
              <a:spcBef>
                <a:spcPts val="1000"/>
              </a:spcBef>
              <a:buSzTx/>
              <a:buFontTx/>
              <a:buNone/>
              <a:defRPr sz="1651"/>
            </a:pPr>
            <a:r>
              <a:t>- per riferirsi alle azioni dell’</a:t>
            </a:r>
            <a:r>
              <a:rPr u="sng"/>
              <a:t>Antisoggetto Terroristi</a:t>
            </a:r>
            <a:r>
              <a:t>, Bush utilizza sempre il </a:t>
            </a:r>
            <a:r>
              <a:rPr>
                <a:latin typeface="Iowan Old Style Italic"/>
                <a:ea typeface="Iowan Old Style Italic"/>
                <a:cs typeface="Iowan Old Style Italic"/>
                <a:sym typeface="Iowan Old Style Italic"/>
              </a:rPr>
              <a:t>past simple</a:t>
            </a:r>
            <a:r>
              <a:t>, che implica che non siano solo passate ma anche puntuali e concluse (“came under attack”, “our nantion saw evil”, “shattered steel”)</a:t>
            </a:r>
          </a:p>
          <a:p>
            <a:pPr marL="0" indent="0" defTabSz="344677">
              <a:spcBef>
                <a:spcPts val="1000"/>
              </a:spcBef>
              <a:buSzTx/>
              <a:buFontTx/>
              <a:buNone/>
              <a:defRPr sz="1651"/>
            </a:pPr>
            <a:r>
              <a:t>- per riferirsi alla reazione del </a:t>
            </a:r>
            <a:r>
              <a:rPr u="sng"/>
              <a:t>Soggetto America</a:t>
            </a:r>
            <a:r>
              <a:t>, invece, usa il </a:t>
            </a:r>
            <a:r>
              <a:rPr>
                <a:latin typeface="Iowan Old Style Italic"/>
                <a:ea typeface="Iowan Old Style Italic"/>
                <a:cs typeface="Iowan Old Style Italic"/>
                <a:sym typeface="Iowan Old Style Italic"/>
              </a:rPr>
              <a:t>present simple</a:t>
            </a:r>
            <a:r>
              <a:t> (“is strong”, “they cannot touch the foundation of America” “they cannot dent”), il </a:t>
            </a:r>
            <a:r>
              <a:rPr>
                <a:latin typeface="Iowan Old Style Italic"/>
                <a:ea typeface="Iowan Old Style Italic"/>
                <a:cs typeface="Iowan Old Style Italic"/>
                <a:sym typeface="Iowan Old Style Italic"/>
              </a:rPr>
              <a:t>present perfect </a:t>
            </a:r>
            <a:r>
              <a:t>(“a great people has been moved to defend a great nation”), il present continuous e il future simple, il che evidenzia la continuità aspettuale nel presente e prefigura la durata futura della forza e della fermezza statunitensi</a:t>
            </a:r>
          </a:p>
          <a:p>
            <a:pPr marL="242585" indent="-242585" defTabSz="344677">
              <a:spcBef>
                <a:spcPts val="1000"/>
              </a:spcBef>
              <a:defRPr sz="1651"/>
            </a:pPr>
            <a:r>
              <a:t>Tutto il discorso è costruito per rendere pienamente credibile il Soggetto Stati Uniti: un leader affidabile dimostra volontà e impegno personale nelle cose che fa (volere); segue i doveri legati al suo ruolo propone valori e li rispetta (dovere); un leader credibile possiede le competenze tecniche e politiche necessarie al suo ruolo (sapere); ha le capacità, i mezzi e le relazioni per fare ciò che promette (potere)</a:t>
            </a:r>
          </a:p>
        </p:txBody>
      </p:sp>
      <p:pic>
        <p:nvPicPr>
          <p:cNvPr id="205" name="image0.jpg"/>
          <p:cNvPicPr>
            <a:picLocks noChangeAspect="1"/>
          </p:cNvPicPr>
          <p:nvPr/>
        </p:nvPicPr>
        <p:blipFill>
          <a:blip r:embed="rId3">
            <a:extLst/>
          </a:blip>
          <a:stretch>
            <a:fillRect/>
          </a:stretch>
        </p:blipFill>
        <p:spPr>
          <a:xfrm>
            <a:off x="-354700" y="3009693"/>
            <a:ext cx="7148300" cy="1329120"/>
          </a:xfrm>
          <a:prstGeom prst="rect">
            <a:avLst/>
          </a:prstGeom>
          <a:ln w="12700">
            <a:miter lim="400000"/>
          </a:ln>
        </p:spPr>
      </p:pic>
      <p:pic>
        <p:nvPicPr>
          <p:cNvPr id="206" name="image1.jpg"/>
          <p:cNvPicPr>
            <a:picLocks noChangeAspect="1"/>
          </p:cNvPicPr>
          <p:nvPr/>
        </p:nvPicPr>
        <p:blipFill>
          <a:blip r:embed="rId4">
            <a:extLst/>
          </a:blip>
          <a:stretch>
            <a:fillRect/>
          </a:stretch>
        </p:blipFill>
        <p:spPr>
          <a:xfrm>
            <a:off x="35632" y="4305448"/>
            <a:ext cx="6790423" cy="3843300"/>
          </a:xfrm>
          <a:prstGeom prst="rect">
            <a:avLst/>
          </a:prstGeom>
          <a:ln w="12700">
            <a:miter lim="400000"/>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09" name="Shape 209"/>
          <p:cNvSpPr>
            <a:spLocks noGrp="1"/>
          </p:cNvSpPr>
          <p:nvPr>
            <p:ph type="title"/>
          </p:nvPr>
        </p:nvSpPr>
        <p:spPr>
          <a:prstGeom prst="rect">
            <a:avLst/>
          </a:prstGeom>
        </p:spPr>
        <p:txBody>
          <a:bodyPr/>
          <a:lstStyle>
            <a:lvl1pPr defTabSz="543305">
              <a:spcBef>
                <a:spcPts val="2100"/>
              </a:spcBef>
              <a:defRPr sz="4836"/>
            </a:lvl1pPr>
          </a:lstStyle>
          <a:p>
            <a:r>
              <a:t>LA semantica</a:t>
            </a:r>
          </a:p>
        </p:txBody>
      </p:sp>
      <p:sp>
        <p:nvSpPr>
          <p:cNvPr id="210" name="Shape 210"/>
          <p:cNvSpPr>
            <a:spLocks noGrp="1"/>
          </p:cNvSpPr>
          <p:nvPr>
            <p:ph type="body" idx="1"/>
          </p:nvPr>
        </p:nvSpPr>
        <p:spPr>
          <a:prstGeom prst="rect">
            <a:avLst/>
          </a:prstGeom>
        </p:spPr>
        <p:txBody>
          <a:bodyPr/>
          <a:lstStyle/>
          <a:p>
            <a:pPr marL="366521" indent="-366521" defTabSz="455675">
              <a:spcBef>
                <a:spcPts val="1400"/>
              </a:spcBef>
              <a:defRPr sz="2496"/>
            </a:pPr>
            <a:r>
              <a:t>Chiamare l’Antisoggetto “nemico”, invece che “terrorista”, significa presupporre che abbia un volto, un nome e stia un un luogo preciso: Bush, alla fine del discorso, usa esplicitamente le parole guerra e nemici perché sta già predisponendo la guerra contro l’Afghanistan</a:t>
            </a:r>
          </a:p>
          <a:p>
            <a:pPr marL="366521" indent="-366521" defTabSz="455675">
              <a:spcBef>
                <a:spcPts val="1400"/>
              </a:spcBef>
              <a:defRPr sz="2496"/>
            </a:pPr>
            <a:r>
              <a:t>L’isotopia della guerra pervade implicitamente tutto il discorso dell’11 settembre:</a:t>
            </a:r>
          </a:p>
          <a:p>
            <a:pPr marL="0" indent="0" defTabSz="455675">
              <a:spcBef>
                <a:spcPts val="1400"/>
              </a:spcBef>
              <a:buSzTx/>
              <a:buFontTx/>
              <a:buNone/>
              <a:defRPr sz="2496"/>
            </a:pPr>
            <a:r>
              <a:t>-la parola attack è ripetuta ben sei volte;</a:t>
            </a:r>
          </a:p>
          <a:p>
            <a:pPr marL="0" indent="0" defTabSz="455675">
              <a:spcBef>
                <a:spcPts val="1400"/>
              </a:spcBef>
              <a:buSzTx/>
              <a:buFontTx/>
              <a:buNone/>
              <a:defRPr sz="2496"/>
            </a:pPr>
            <a:r>
              <a:t>- significati afferenti al campo semantico della guerra sono associati a tutte queste espressioni: act of mass murderer, defend, shattered, was target for attack, shattered, threatened, war against terrorism, enemies, defend;</a:t>
            </a:r>
          </a:p>
          <a:p>
            <a:pPr marL="366521" indent="-366521" defTabSz="455675">
              <a:spcBef>
                <a:spcPts val="1400"/>
              </a:spcBef>
              <a:defRPr sz="2496"/>
            </a:pPr>
            <a:r>
              <a:t>Per questo Bush potrà aprire il proclama del 13 settembre, con cui indirà una Giornata nazionale di preghiera e ricordo delle vittime per il giorno dopo, parlando subito esplicitamente di Act of war: “ On Tuesday morning, September 11, 2001, terrorists attacked America in a series of despicable acts of war”.</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13" name="Shape 213"/>
          <p:cNvSpPr>
            <a:spLocks noGrp="1"/>
          </p:cNvSpPr>
          <p:nvPr>
            <p:ph type="title"/>
          </p:nvPr>
        </p:nvSpPr>
        <p:spPr>
          <a:prstGeom prst="rect">
            <a:avLst/>
          </a:prstGeom>
        </p:spPr>
        <p:txBody>
          <a:bodyPr/>
          <a:lstStyle>
            <a:lvl1pPr defTabSz="543305">
              <a:spcBef>
                <a:spcPts val="2100"/>
              </a:spcBef>
              <a:defRPr sz="4836">
                <a:solidFill>
                  <a:schemeClr val="accent5">
                    <a:satOff val="7361"/>
                    <a:lumOff val="7535"/>
                  </a:schemeClr>
                </a:solidFill>
              </a:defRPr>
            </a:lvl1pPr>
          </a:lstStyle>
          <a:p>
            <a:r>
              <a:t>analisi enunciazionale</a:t>
            </a:r>
          </a:p>
        </p:txBody>
      </p:sp>
      <p:sp>
        <p:nvSpPr>
          <p:cNvPr id="214" name="Shape 214"/>
          <p:cNvSpPr>
            <a:spLocks noGrp="1"/>
          </p:cNvSpPr>
          <p:nvPr>
            <p:ph type="body" idx="1"/>
          </p:nvPr>
        </p:nvSpPr>
        <p:spPr>
          <a:prstGeom prst="rect">
            <a:avLst/>
          </a:prstGeom>
        </p:spPr>
        <p:txBody>
          <a:bodyPr/>
          <a:lstStyle/>
          <a:p>
            <a:pPr marL="446404" indent="-446404" defTabSz="554990">
              <a:spcBef>
                <a:spcPts val="1700"/>
              </a:spcBef>
              <a:defRPr sz="3040"/>
            </a:pPr>
            <a:r>
              <a:t>Per questo tipo di analisi bisogna far riferimento agli strumenti concettuali che la semiotica raccoglie sotto il nome di </a:t>
            </a:r>
            <a:r>
              <a:rPr u="sng"/>
              <a:t>“teoria dell’enunciazione”, e che studiano il modo in cui l’enunciatore di un testo</a:t>
            </a:r>
            <a:r>
              <a:t> (colui/colei che parla o scrive, l’autore/l’autrice) </a:t>
            </a:r>
            <a:r>
              <a:rPr u="sng"/>
              <a:t>rappresenta</a:t>
            </a:r>
            <a:r>
              <a:t>:</a:t>
            </a:r>
          </a:p>
          <a:p>
            <a:pPr marL="0" indent="0" defTabSz="554990">
              <a:spcBef>
                <a:spcPts val="1700"/>
              </a:spcBef>
              <a:buSzTx/>
              <a:buFontTx/>
              <a:buNone/>
              <a:defRPr sz="3040"/>
            </a:pPr>
            <a:r>
              <a:t>- </a:t>
            </a:r>
            <a:r>
              <a:rPr u="sng"/>
              <a:t>se stesso</a:t>
            </a:r>
            <a:r>
              <a:t>;</a:t>
            </a:r>
          </a:p>
          <a:p>
            <a:pPr marL="0" indent="0" defTabSz="554990">
              <a:spcBef>
                <a:spcPts val="1700"/>
              </a:spcBef>
              <a:buSzTx/>
              <a:buFontTx/>
              <a:buNone/>
              <a:defRPr sz="3040"/>
            </a:pPr>
            <a:r>
              <a:t>- </a:t>
            </a:r>
            <a:r>
              <a:rPr u="sng"/>
              <a:t>l’enunciatario</a:t>
            </a:r>
            <a:r>
              <a:t>, cioè il destinatario o l’insieme dei destinatari del testo;</a:t>
            </a:r>
          </a:p>
          <a:p>
            <a:pPr marL="0" indent="0" defTabSz="554990">
              <a:spcBef>
                <a:spcPts val="1700"/>
              </a:spcBef>
              <a:buSzTx/>
              <a:buFontTx/>
              <a:buNone/>
              <a:defRPr sz="3040"/>
            </a:pPr>
            <a:r>
              <a:t>- </a:t>
            </a:r>
            <a:r>
              <a:rPr u="sng"/>
              <a:t>la relazione fra l’enunciatore e l’enunciatario</a:t>
            </a:r>
            <a:r>
              <a:t>: formale o informale, più vicina o più distante, inclusiva o esclusiva, in diversi gradi e con vari cambiamenti nello stesso testo</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17" name="Shape 217"/>
          <p:cNvSpPr>
            <a:spLocks noGrp="1"/>
          </p:cNvSpPr>
          <p:nvPr>
            <p:ph type="title"/>
          </p:nvPr>
        </p:nvSpPr>
        <p:spPr>
          <a:prstGeom prst="rect">
            <a:avLst/>
          </a:prstGeom>
        </p:spPr>
        <p:txBody>
          <a:bodyPr/>
          <a:lstStyle>
            <a:lvl1pPr defTabSz="543305">
              <a:spcBef>
                <a:spcPts val="2100"/>
              </a:spcBef>
              <a:defRPr sz="4836"/>
            </a:lvl1pPr>
          </a:lstStyle>
          <a:p>
            <a:r>
              <a:t>analisi enunciazionale</a:t>
            </a:r>
          </a:p>
        </p:txBody>
      </p:sp>
      <p:sp>
        <p:nvSpPr>
          <p:cNvPr id="218" name="Shape 218"/>
          <p:cNvSpPr>
            <a:spLocks noGrp="1"/>
          </p:cNvSpPr>
          <p:nvPr>
            <p:ph type="body" idx="1"/>
          </p:nvPr>
        </p:nvSpPr>
        <p:spPr>
          <a:prstGeom prst="rect">
            <a:avLst/>
          </a:prstGeom>
        </p:spPr>
        <p:txBody>
          <a:bodyPr/>
          <a:lstStyle/>
          <a:p>
            <a:pPr marL="357123" indent="-357123" defTabSz="443991">
              <a:spcBef>
                <a:spcPts val="1300"/>
              </a:spcBef>
              <a:defRPr sz="2432"/>
            </a:pPr>
            <a:r>
              <a:rPr u="sng"/>
              <a:t>Contesto</a:t>
            </a:r>
            <a:r>
              <a:t>. Quando Bush apparve in televisione la sera dell’11 settembre, alle 20.30, era un leader molto debole sia in termini di affidabilità (dovere e volere) che di credibilità (sapere e potere), perché aveva lasciato passare molte ore prima di mostrarsi ufficialmente in pubblico: gli attacchi cominciarono alle 9 del mattino e molti commentatori, politici, giornalisti criticarono aspramente il suo “restare nascosto”, seppur per ragioni di sicurezza. Un leader assente nonostante la gravità della tragedia, oltre a rappresentare un potere gravemente minacciato e un vuoti di sapere (</a:t>
            </a:r>
            <a:r>
              <a:rPr u="sng"/>
              <a:t>mancanza di credibilità</a:t>
            </a:r>
            <a:r>
              <a:t>), era sospettabile di essere venuto meno anche al dovere istituzionale e al volere che avrebbe dovuto accompagnare l’adempimento del dovere (</a:t>
            </a:r>
            <a:r>
              <a:rPr u="sng"/>
              <a:t>mancanza di affidabilità</a:t>
            </a:r>
            <a:r>
              <a:t>)</a:t>
            </a:r>
          </a:p>
          <a:p>
            <a:pPr marL="357123" indent="-357123" defTabSz="443991">
              <a:spcBef>
                <a:spcPts val="1300"/>
              </a:spcBef>
              <a:defRPr sz="2432"/>
            </a:pPr>
            <a:r>
              <a:t>A Bush non restava che far leva sulla sua </a:t>
            </a:r>
            <a:r>
              <a:rPr u="sng"/>
              <a:t>carica</a:t>
            </a:r>
            <a:r>
              <a:t>, alla quale la tradizione americana assegna un carisma unico</a:t>
            </a:r>
          </a:p>
          <a:p>
            <a:pPr marL="357123" indent="-357123" defTabSz="443991">
              <a:spcBef>
                <a:spcPts val="1300"/>
              </a:spcBef>
              <a:defRPr sz="2432"/>
            </a:pPr>
            <a:r>
              <a:t>Gli </a:t>
            </a:r>
            <a:r>
              <a:rPr u="sng">
                <a:latin typeface="Iowan Old Style Italic"/>
                <a:ea typeface="Iowan Old Style Italic"/>
                <a:cs typeface="Iowan Old Style Italic"/>
                <a:sym typeface="Iowan Old Style Italic"/>
              </a:rPr>
              <a:t>speechwriters </a:t>
            </a:r>
            <a:r>
              <a:t>costruirono il discorso strategicamente, con sapiente alternanza fra uso della prima persona plurale, uso della terza e uso della prima singolare, proprio per permettergli di ricostruire in modo graduale, e perciò più accettabile, l’affidabilità compromessa.</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21" name="Shape 221"/>
          <p:cNvSpPr>
            <a:spLocks noGrp="1"/>
          </p:cNvSpPr>
          <p:nvPr>
            <p:ph type="title"/>
          </p:nvPr>
        </p:nvSpPr>
        <p:spPr>
          <a:prstGeom prst="rect">
            <a:avLst/>
          </a:prstGeom>
        </p:spPr>
        <p:txBody>
          <a:bodyPr/>
          <a:lstStyle>
            <a:lvl1pPr defTabSz="543305">
              <a:spcBef>
                <a:spcPts val="2100"/>
              </a:spcBef>
              <a:defRPr sz="4836"/>
            </a:lvl1pPr>
          </a:lstStyle>
          <a:p>
            <a:r>
              <a:t>analisi enunciazionale</a:t>
            </a:r>
          </a:p>
        </p:txBody>
      </p:sp>
      <p:sp>
        <p:nvSpPr>
          <p:cNvPr id="222" name="Shape 222"/>
          <p:cNvSpPr>
            <a:spLocks noGrp="1"/>
          </p:cNvSpPr>
          <p:nvPr>
            <p:ph type="body" idx="1"/>
          </p:nvPr>
        </p:nvSpPr>
        <p:spPr>
          <a:xfrm>
            <a:off x="571500" y="1701800"/>
            <a:ext cx="11861800" cy="7226300"/>
          </a:xfrm>
          <a:prstGeom prst="rect">
            <a:avLst/>
          </a:prstGeom>
        </p:spPr>
        <p:txBody>
          <a:bodyPr/>
          <a:lstStyle/>
          <a:p>
            <a:pPr marL="314833" indent="-314833" defTabSz="391414">
              <a:spcBef>
                <a:spcPts val="1200"/>
              </a:spcBef>
              <a:defRPr sz="2144"/>
            </a:pPr>
            <a:r>
              <a:t>Dati questi precedenti, la sera dell’11 settembre Bush usa la prima persona singolare solo a discorso avanzato, al sesto capoverso, perché prima di allora non può permettersi di dire “io”</a:t>
            </a:r>
          </a:p>
          <a:p>
            <a:pPr marL="314833" indent="-314833" defTabSz="391414">
              <a:spcBef>
                <a:spcPts val="1200"/>
              </a:spcBef>
              <a:defRPr sz="2144"/>
            </a:pPr>
            <a:r>
              <a:t>E’ </a:t>
            </a:r>
            <a:r>
              <a:rPr u="sng"/>
              <a:t>dicendo “noi” che Bush apre il discorso</a:t>
            </a:r>
            <a:r>
              <a:t>, uno </a:t>
            </a:r>
            <a:r>
              <a:rPr u="sng"/>
              <a:t>noi inclusivo </a:t>
            </a:r>
            <a:r>
              <a:t>che lo unisce a tutti i concittadini (“Today or fellow citizens, our way of life, our way of freedom”), e col noi prosegue dopo aver descritto e interpretato i fatti (“Today, our nation saw evil…and we responded..our first priority is to get help…the functions of our government…our military is powerful…our emergency teams are working…America and our friends”)</a:t>
            </a:r>
          </a:p>
          <a:p>
            <a:pPr marL="314833" indent="-314833" defTabSz="391414">
              <a:spcBef>
                <a:spcPts val="1200"/>
              </a:spcBef>
              <a:defRPr sz="2144"/>
            </a:pPr>
            <a:r>
              <a:t>Per raccontare i fatti e </a:t>
            </a:r>
            <a:r>
              <a:rPr u="sng"/>
              <a:t>conferire obiettività</a:t>
            </a:r>
            <a:r>
              <a:t> alla sua interpretazione dei fatti, usa la</a:t>
            </a:r>
            <a:r>
              <a:rPr u="sng"/>
              <a:t> terza persona</a:t>
            </a:r>
            <a:r>
              <a:t> (“The victims </a:t>
            </a:r>
            <a:r>
              <a:rPr>
                <a:latin typeface="Iowan Old Style Italic"/>
                <a:ea typeface="Iowan Old Style Italic"/>
                <a:cs typeface="Iowan Old Style Italic"/>
                <a:sym typeface="Iowan Old Style Italic"/>
              </a:rPr>
              <a:t>were</a:t>
            </a:r>
            <a:r>
              <a:t> in airplanes..the picture of airplanes flying into buildings, fires burning…</a:t>
            </a:r>
            <a:r>
              <a:rPr>
                <a:latin typeface="Iowan Old Style Italic"/>
                <a:ea typeface="Iowan Old Style Italic"/>
                <a:cs typeface="Iowan Old Style Italic"/>
                <a:sym typeface="Iowan Old Style Italic"/>
              </a:rPr>
              <a:t>have filled </a:t>
            </a:r>
            <a:r>
              <a:t>us with disbelief…this acts of mass murderer </a:t>
            </a:r>
            <a:r>
              <a:rPr u="sng"/>
              <a:t>were intended</a:t>
            </a:r>
            <a:r>
              <a:t> to frighten our nation…America </a:t>
            </a:r>
            <a:r>
              <a:rPr u="sng"/>
              <a:t>was targeted</a:t>
            </a:r>
            <a:r>
              <a:t> for attack…”)</a:t>
            </a:r>
          </a:p>
          <a:p>
            <a:pPr marL="314833" indent="-314833" defTabSz="391414">
              <a:spcBef>
                <a:spcPts val="1200"/>
              </a:spcBef>
              <a:defRPr sz="2144"/>
            </a:pPr>
            <a:r>
              <a:t>Poi arriva all</a:t>
            </a:r>
            <a:r>
              <a:rPr u="sng"/>
              <a:t>’io,</a:t>
            </a:r>
            <a:r>
              <a:t> per evidenziare la tempestività della sua reazione alla tragedia, malgrado il ritardo con cui si è presentato al pubblico (“Immediately following the first attack, I implemented our government’s emergency response plan…), per dichiarare che la ricerca dei colpevoli, per sua iniziativa, è già cominciata (“I’ve directed the full resources…to find”), e per ringraziare i membri del Congresso (“I appreciated so very much the members of Congress…I thank the many world leaders who have called”) -&gt; L’effetto complessivo di quest’uso dell’io è restituire l’immagine di un presidente che aderisce </a:t>
            </a:r>
            <a:r>
              <a:rPr>
                <a:latin typeface="Iowan Old Style Italic"/>
                <a:ea typeface="Iowan Old Style Italic"/>
                <a:cs typeface="Iowan Old Style Italic"/>
                <a:sym typeface="Iowan Old Style Italic"/>
              </a:rPr>
              <a:t>volontariamente</a:t>
            </a:r>
            <a:r>
              <a:t> ai suoi doveri istituzionali</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25" name="Shape 225"/>
          <p:cNvSpPr>
            <a:spLocks noGrp="1"/>
          </p:cNvSpPr>
          <p:nvPr>
            <p:ph type="title"/>
          </p:nvPr>
        </p:nvSpPr>
        <p:spPr>
          <a:prstGeom prst="rect">
            <a:avLst/>
          </a:prstGeom>
        </p:spPr>
        <p:txBody>
          <a:bodyPr/>
          <a:lstStyle>
            <a:lvl1pPr defTabSz="543305">
              <a:spcBef>
                <a:spcPts val="2100"/>
              </a:spcBef>
              <a:defRPr sz="4836"/>
            </a:lvl1pPr>
          </a:lstStyle>
          <a:p>
            <a:r>
              <a:t>teoria dell’enunciazione</a:t>
            </a:r>
          </a:p>
        </p:txBody>
      </p:sp>
      <p:sp>
        <p:nvSpPr>
          <p:cNvPr id="226" name="Shape 226"/>
          <p:cNvSpPr>
            <a:spLocks noGrp="1"/>
          </p:cNvSpPr>
          <p:nvPr>
            <p:ph type="body" idx="1"/>
          </p:nvPr>
        </p:nvSpPr>
        <p:spPr>
          <a:prstGeom prst="rect">
            <a:avLst/>
          </a:prstGeom>
        </p:spPr>
        <p:txBody>
          <a:bodyPr/>
          <a:lstStyle/>
          <a:p>
            <a:pPr marL="371221" indent="-371221" defTabSz="461518">
              <a:spcBef>
                <a:spcPts val="1400"/>
              </a:spcBef>
              <a:defRPr sz="2528"/>
            </a:pPr>
            <a:r>
              <a:t>In teoria dell’enunciazione si parlerebbe di alternanza fra débrayage enunciazionali e enunciativi:</a:t>
            </a:r>
          </a:p>
          <a:p>
            <a:pPr marL="0" indent="0" defTabSz="461518">
              <a:spcBef>
                <a:spcPts val="1400"/>
              </a:spcBef>
              <a:buSzTx/>
              <a:buFontTx/>
              <a:buNone/>
              <a:defRPr sz="2528"/>
            </a:pPr>
            <a:r>
              <a:t>- i </a:t>
            </a:r>
            <a:r>
              <a:rPr u="sng">
                <a:latin typeface="Iowan Old Style Italic"/>
                <a:ea typeface="Iowan Old Style Italic"/>
                <a:cs typeface="Iowan Old Style Italic"/>
                <a:sym typeface="Iowan Old Style Italic"/>
              </a:rPr>
              <a:t>débrayage enunciazionali</a:t>
            </a:r>
            <a:r>
              <a:t> (in prima e seconda persona: </a:t>
            </a:r>
            <a:r>
              <a:rPr u="sng"/>
              <a:t>io-tu, noi-voi</a:t>
            </a:r>
            <a:r>
              <a:t>) hanno una </a:t>
            </a:r>
            <a:r>
              <a:rPr u="sng"/>
              <a:t>funzione soggettivante</a:t>
            </a:r>
            <a:r>
              <a:t>, cioè servono a esprimere il coinvolgimento diretto dell’enunciatore, con le sue opinioni, credenze, emozioni, e/o la vicinanza fra enunciatore e enuciatario; </a:t>
            </a:r>
          </a:p>
          <a:p>
            <a:pPr marL="0" indent="0" defTabSz="461518">
              <a:spcBef>
                <a:spcPts val="1400"/>
              </a:spcBef>
              <a:buSzTx/>
              <a:buFontTx/>
              <a:buNone/>
              <a:defRPr sz="2528"/>
            </a:pPr>
            <a:r>
              <a:t>- i </a:t>
            </a:r>
            <a:r>
              <a:rPr u="sng">
                <a:latin typeface="Iowan Old Style Italic"/>
                <a:ea typeface="Iowan Old Style Italic"/>
                <a:cs typeface="Iowan Old Style Italic"/>
                <a:sym typeface="Iowan Old Style Italic"/>
              </a:rPr>
              <a:t>débrayage enunciativi </a:t>
            </a:r>
            <a:r>
              <a:t>(in </a:t>
            </a:r>
            <a:r>
              <a:rPr u="sng"/>
              <a:t>terza persona</a:t>
            </a:r>
            <a:r>
              <a:t>, singolare o plurale, personale o impersonale) hanno invece una </a:t>
            </a:r>
            <a:r>
              <a:rPr u="sng"/>
              <a:t>funzione oggettivante</a:t>
            </a:r>
            <a:r>
              <a:t>, cioè servono a conferire obiettività a ciò che l’enunciatore dice e/o creano un effetto di distanza tra enunciatore e enunciatario. </a:t>
            </a:r>
          </a:p>
          <a:p>
            <a:pPr marL="371221" indent="-371221" defTabSz="461518">
              <a:spcBef>
                <a:spcPts val="1400"/>
              </a:spcBef>
              <a:defRPr sz="2528"/>
            </a:pPr>
            <a:r>
              <a:t>Il </a:t>
            </a:r>
            <a:r>
              <a:rPr u="sng"/>
              <a:t>ruolo dell’io</a:t>
            </a:r>
            <a:r>
              <a:t> nel processo di costruzione dell’affidabilità di Bush è rinforzato dall’uso della prima persona plurale, nella forma del </a:t>
            </a:r>
            <a:r>
              <a:rPr u="sng"/>
              <a:t>noi inclusivo </a:t>
            </a:r>
            <a:r>
              <a:t>-&gt; in teoria enunciazionale il noi inclusivo corrisponde alla </a:t>
            </a:r>
            <a:r>
              <a:rPr u="sng"/>
              <a:t>strategia della complicità</a:t>
            </a:r>
            <a:r>
              <a:t>, implicando una quasi identificazione fra chi parla e chi ascolta, enfatizzando soprattutto le emozioni e i valori considerati comuni. </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29" name="Shape 229"/>
          <p:cNvSpPr>
            <a:spLocks noGrp="1"/>
          </p:cNvSpPr>
          <p:nvPr>
            <p:ph type="title"/>
          </p:nvPr>
        </p:nvSpPr>
        <p:spPr>
          <a:prstGeom prst="rect">
            <a:avLst/>
          </a:prstGeom>
        </p:spPr>
        <p:txBody>
          <a:bodyPr/>
          <a:lstStyle>
            <a:lvl1pPr defTabSz="543305">
              <a:spcBef>
                <a:spcPts val="2100"/>
              </a:spcBef>
              <a:defRPr sz="4836">
                <a:solidFill>
                  <a:schemeClr val="accent5">
                    <a:satOff val="7361"/>
                    <a:lumOff val="7535"/>
                  </a:schemeClr>
                </a:solidFill>
              </a:defRPr>
            </a:lvl1pPr>
          </a:lstStyle>
          <a:p>
            <a:r>
              <a:t>analisi delle emozioni (O MEGLIO, DELLE PASSIONI)</a:t>
            </a:r>
          </a:p>
        </p:txBody>
      </p:sp>
      <p:sp>
        <p:nvSpPr>
          <p:cNvPr id="230" name="Shape 230"/>
          <p:cNvSpPr>
            <a:spLocks noGrp="1"/>
          </p:cNvSpPr>
          <p:nvPr>
            <p:ph type="body" idx="1"/>
          </p:nvPr>
        </p:nvSpPr>
        <p:spPr>
          <a:prstGeom prst="rect">
            <a:avLst/>
          </a:prstGeom>
        </p:spPr>
        <p:txBody>
          <a:bodyPr/>
          <a:lstStyle/>
          <a:p>
            <a:pPr marL="328929" indent="-328929" defTabSz="408940">
              <a:spcBef>
                <a:spcPts val="1200"/>
              </a:spcBef>
              <a:defRPr sz="2240"/>
            </a:pPr>
            <a:r>
              <a:t>La semiotica dà per acquisito che per rendere un testo efficace (interessante, piacevole, stimolante, facile da ricordare, convincente) siano i</a:t>
            </a:r>
            <a:r>
              <a:rPr u="sng"/>
              <a:t>mportanti sia le emozioni che il testo rappresenta esplicitamente </a:t>
            </a:r>
            <a:r>
              <a:t>- nel senso che le nomina - sia quelle</a:t>
            </a:r>
            <a:r>
              <a:rPr u="sng"/>
              <a:t> che</a:t>
            </a:r>
            <a:r>
              <a:t> il testo suscita </a:t>
            </a:r>
            <a:r>
              <a:rPr u="sng"/>
              <a:t>implicitamente </a:t>
            </a:r>
            <a:r>
              <a:t>- nel senso che le induce nei destinatari anche non evocandole</a:t>
            </a:r>
          </a:p>
          <a:p>
            <a:pPr marL="328929" indent="-328929" defTabSz="408940">
              <a:spcBef>
                <a:spcPts val="1200"/>
              </a:spcBef>
              <a:defRPr sz="2240"/>
            </a:pPr>
            <a:r>
              <a:t>Nel caso che hanno obiettivi di persuasione, come quelli tipici della comunicazione politica, l’attenzione per il ruolo che le emozioni giocano nel raggiungimento dell’obiettivo risale alla retorica antica:</a:t>
            </a:r>
          </a:p>
          <a:p>
            <a:pPr marL="0" indent="0" defTabSz="408940">
              <a:spcBef>
                <a:spcPts val="1200"/>
              </a:spcBef>
              <a:buSzTx/>
              <a:buFontTx/>
              <a:buNone/>
              <a:defRPr sz="2240"/>
            </a:pPr>
            <a:r>
              <a:t>- la retorica psicagogica del V sec. a. C. , che mirava a persuadere non con le argomentazioni ma con le reazioni emotive del pubblico; </a:t>
            </a:r>
          </a:p>
          <a:p>
            <a:pPr marL="0" indent="0" defTabSz="408940">
              <a:spcBef>
                <a:spcPts val="1200"/>
              </a:spcBef>
              <a:buSzTx/>
              <a:buFontTx/>
              <a:buNone/>
              <a:defRPr sz="2240"/>
            </a:pPr>
            <a:r>
              <a:t>- nella retorica di Cicerone I sec a.C e Quintiliano I sec. d.C., invece, il ruolo delle emozioni si ritrova nell’</a:t>
            </a:r>
            <a:r>
              <a:rPr u="sng"/>
              <a:t>inventio</a:t>
            </a:r>
            <a:r>
              <a:t>, fase in cui si concepiscono le argomentazioni, che possono essere razionali o far leva sulla commozione dei destinatari, e sulla </a:t>
            </a:r>
            <a:r>
              <a:rPr u="sng"/>
              <a:t>dispositio, </a:t>
            </a:r>
            <a:r>
              <a:t>modo in cui si organizza il discorso,  che era classificata in base alla distinzione fra l’intenzione di muovere le emozioni del pubblico (animos impellere) e quella di dare informazioni (rem docere)</a:t>
            </a:r>
          </a:p>
          <a:p>
            <a:pPr marL="328929" indent="-328929" defTabSz="408940">
              <a:spcBef>
                <a:spcPts val="1200"/>
              </a:spcBef>
              <a:defRPr sz="2240"/>
            </a:pPr>
            <a:r>
              <a:rPr u="sng"/>
              <a:t>La prospettiva semiotica considera l’emozione “non per i suoi effetti sull’essere reale dei soggetti reali, ma come effetto di senso inscritto e codificato nel linguaggio” </a:t>
            </a:r>
            <a:r>
              <a:t>(Bertrand) </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6" name="Shape 136"/>
          <p:cNvSpPr>
            <a:spLocks noGrp="1"/>
          </p:cNvSpPr>
          <p:nvPr>
            <p:ph type="title"/>
          </p:nvPr>
        </p:nvSpPr>
        <p:spPr>
          <a:prstGeom prst="rect">
            <a:avLst/>
          </a:prstGeom>
        </p:spPr>
        <p:txBody>
          <a:bodyPr/>
          <a:lstStyle>
            <a:lvl1pPr defTabSz="543305">
              <a:spcBef>
                <a:spcPts val="2100"/>
              </a:spcBef>
              <a:defRPr sz="4836"/>
            </a:lvl1pPr>
          </a:lstStyle>
          <a:p>
            <a:r>
              <a:t>bibliografia</a:t>
            </a:r>
          </a:p>
        </p:txBody>
      </p:sp>
      <p:sp>
        <p:nvSpPr>
          <p:cNvPr id="137" name="Shape 137"/>
          <p:cNvSpPr>
            <a:spLocks noGrp="1"/>
          </p:cNvSpPr>
          <p:nvPr>
            <p:ph type="body" idx="1"/>
          </p:nvPr>
        </p:nvSpPr>
        <p:spPr>
          <a:prstGeom prst="rect">
            <a:avLst/>
          </a:prstGeom>
        </p:spPr>
        <p:txBody>
          <a:bodyPr/>
          <a:lstStyle/>
          <a:p>
            <a:r>
              <a:t>Cosenza G., </a:t>
            </a:r>
            <a:r>
              <a:rPr>
                <a:latin typeface="Iowan Old Style Italic"/>
                <a:ea typeface="Iowan Old Style Italic"/>
                <a:cs typeface="Iowan Old Style Italic"/>
                <a:sym typeface="Iowan Old Style Italic"/>
              </a:rPr>
              <a:t>Semiotica e comunicazione politica</a:t>
            </a:r>
            <a:r>
              <a:t>, Laterza, Roma-Bari 2018</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33" name="Shape 233"/>
          <p:cNvSpPr>
            <a:spLocks noGrp="1"/>
          </p:cNvSpPr>
          <p:nvPr>
            <p:ph type="title"/>
          </p:nvPr>
        </p:nvSpPr>
        <p:spPr>
          <a:prstGeom prst="rect">
            <a:avLst/>
          </a:prstGeom>
        </p:spPr>
        <p:txBody>
          <a:bodyPr/>
          <a:lstStyle>
            <a:lvl1pPr defTabSz="543305">
              <a:spcBef>
                <a:spcPts val="2100"/>
              </a:spcBef>
              <a:defRPr sz="4836"/>
            </a:lvl1pPr>
          </a:lstStyle>
          <a:p>
            <a:r>
              <a:t>la strategia emotiva di bush</a:t>
            </a:r>
          </a:p>
        </p:txBody>
      </p:sp>
      <p:sp>
        <p:nvSpPr>
          <p:cNvPr id="234" name="Shape 234"/>
          <p:cNvSpPr>
            <a:spLocks noGrp="1"/>
          </p:cNvSpPr>
          <p:nvPr>
            <p:ph type="body" idx="1"/>
          </p:nvPr>
        </p:nvSpPr>
        <p:spPr>
          <a:prstGeom prst="rect">
            <a:avLst/>
          </a:prstGeom>
        </p:spPr>
        <p:txBody>
          <a:bodyPr/>
          <a:lstStyle/>
          <a:p>
            <a:pPr marL="343027" indent="-343027" defTabSz="426466">
              <a:spcBef>
                <a:spcPts val="1300"/>
              </a:spcBef>
              <a:defRPr sz="2336"/>
            </a:pPr>
            <a:r>
              <a:t>Nel discorso dell’11 settembre l’intera strategia di gestione delle emozioni è condensata in sole due righe, non tanto e non solo per consolare chi è stato colpito nei propri affetti, ma per evitare che il dolore e la paura conseguenti alla tragedia possano sfociare in eccessi di qualche tipo</a:t>
            </a:r>
          </a:p>
          <a:p>
            <a:pPr marL="343027" indent="-343027" defTabSz="426466">
              <a:spcBef>
                <a:spcPts val="1300"/>
              </a:spcBef>
              <a:defRPr sz="2336"/>
            </a:pPr>
            <a:r>
              <a:t>Quando Bush rievoca le orribili immagini del mattino, nomina e caratterizza alcune emozioni, mettendole in un certo ordine:</a:t>
            </a:r>
          </a:p>
          <a:p>
            <a:pPr marL="343027" indent="-343027" defTabSz="426466">
              <a:spcBef>
                <a:spcPts val="1300"/>
              </a:spcBef>
              <a:defRPr sz="2336"/>
            </a:pPr>
            <a:endParaRPr/>
          </a:p>
          <a:p>
            <a:pPr marL="343027" indent="-343027" defTabSz="426466">
              <a:spcBef>
                <a:spcPts val="1300"/>
              </a:spcBef>
              <a:defRPr sz="2336"/>
            </a:pPr>
            <a:endParaRPr/>
          </a:p>
          <a:p>
            <a:pPr marL="343027" indent="-343027" defTabSz="426466">
              <a:spcBef>
                <a:spcPts val="1300"/>
              </a:spcBef>
              <a:defRPr sz="2336"/>
            </a:pPr>
            <a:endParaRPr/>
          </a:p>
          <a:p>
            <a:pPr marL="343027" indent="-343027" defTabSz="426466">
              <a:spcBef>
                <a:spcPts val="1300"/>
              </a:spcBef>
              <a:defRPr sz="2336"/>
            </a:pPr>
            <a:r>
              <a:t>Pur se in poche parole, Bush mette in scena un percorso emotivo complesso: siamo passati (noi inclusivo) da uno stato di “incredulità” (disbelief) a una “tristezza terribile” (terrible sadness), per approdare a uno stato di “rabbia tranquilla, inflessibile” (quiet, uniyelding anger), evitando l’unica emozione che i terroristi volevano provocare in noi (…were intended to frighten), ovvero la paura o, peggio, il terrore, talmente forte da “gettare la nostra nazione nel caos e indurla alla ritirata”.</a:t>
            </a:r>
          </a:p>
        </p:txBody>
      </p:sp>
      <p:pic>
        <p:nvPicPr>
          <p:cNvPr id="235" name="IMG_1555.jpg"/>
          <p:cNvPicPr>
            <a:picLocks noChangeAspect="1"/>
          </p:cNvPicPr>
          <p:nvPr/>
        </p:nvPicPr>
        <p:blipFill>
          <a:blip r:embed="rId2">
            <a:extLst/>
          </a:blip>
          <a:stretch>
            <a:fillRect/>
          </a:stretch>
        </p:blipFill>
        <p:spPr>
          <a:xfrm>
            <a:off x="2702467" y="4555785"/>
            <a:ext cx="7599866" cy="1721530"/>
          </a:xfrm>
          <a:prstGeom prst="rect">
            <a:avLst/>
          </a:prstGeom>
          <a:ln w="12700">
            <a:miter lim="400000"/>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38" name="Shape 238"/>
          <p:cNvSpPr>
            <a:spLocks noGrp="1"/>
          </p:cNvSpPr>
          <p:nvPr>
            <p:ph type="title"/>
          </p:nvPr>
        </p:nvSpPr>
        <p:spPr>
          <a:prstGeom prst="rect">
            <a:avLst/>
          </a:prstGeom>
        </p:spPr>
        <p:txBody>
          <a:bodyPr/>
          <a:lstStyle>
            <a:lvl1pPr defTabSz="543305">
              <a:spcBef>
                <a:spcPts val="2100"/>
              </a:spcBef>
              <a:defRPr sz="4836"/>
            </a:lvl1pPr>
          </a:lstStyle>
          <a:p>
            <a:r>
              <a:t>la strategia emotiva di bush</a:t>
            </a:r>
          </a:p>
        </p:txBody>
      </p:sp>
      <p:sp>
        <p:nvSpPr>
          <p:cNvPr id="239" name="Shape 239"/>
          <p:cNvSpPr>
            <a:spLocks noGrp="1"/>
          </p:cNvSpPr>
          <p:nvPr>
            <p:ph type="body" idx="1"/>
          </p:nvPr>
        </p:nvSpPr>
        <p:spPr>
          <a:prstGeom prst="rect">
            <a:avLst/>
          </a:prstGeom>
        </p:spPr>
        <p:txBody>
          <a:bodyPr/>
          <a:lstStyle/>
          <a:p>
            <a:pPr marL="385318" indent="-385318" defTabSz="479044">
              <a:spcBef>
                <a:spcPts val="1400"/>
              </a:spcBef>
              <a:defRPr sz="2624"/>
            </a:pPr>
            <a:r>
              <a:t>Nei termini dello </a:t>
            </a:r>
            <a:r>
              <a:rPr u="sng"/>
              <a:t>Schema Passionale Canonico</a:t>
            </a:r>
            <a:r>
              <a:t> di Fontanille, Bush si colloca immediatamente in quella che viene definita fase di </a:t>
            </a:r>
            <a:r>
              <a:rPr u="sng">
                <a:latin typeface="Iowan Old Style Italic"/>
                <a:ea typeface="Iowan Old Style Italic"/>
                <a:cs typeface="Iowan Old Style Italic"/>
                <a:sym typeface="Iowan Old Style Italic"/>
              </a:rPr>
              <a:t>moralizzazione</a:t>
            </a:r>
            <a:r>
              <a:t>, cioè quella in cui l’osservatore esterno di un’emozione la definisce e la valuta “sia in nome della cultura che rappresenta, sia a titolo personale nella misura in cui è egli stesso implicato o implicabile in una scena passionale”, e lo fa soprattutto </a:t>
            </a:r>
            <a:r>
              <a:rPr u="sng"/>
              <a:t>per controllarne il </a:t>
            </a:r>
            <a:r>
              <a:rPr u="sng">
                <a:latin typeface="Iowan Old Style Italic"/>
                <a:ea typeface="Iowan Old Style Italic"/>
                <a:cs typeface="Iowan Old Style Italic"/>
                <a:sym typeface="Iowan Old Style Italic"/>
              </a:rPr>
              <a:t>contagio</a:t>
            </a:r>
            <a:r>
              <a:t>, la diffusione.</a:t>
            </a:r>
          </a:p>
          <a:p>
            <a:pPr marL="385318" indent="-385318" defTabSz="479044">
              <a:spcBef>
                <a:spcPts val="1400"/>
              </a:spcBef>
              <a:defRPr sz="2624"/>
            </a:pPr>
            <a:r>
              <a:t>Il presidente Bush, per arginare il propagarsi della paura ed evitare il caos, propone subito una storia di NON paura, un percorso che esclude proprio questa emozione: incredulità, tristezza, poi una forma speciale di rabbia, calma e solida.</a:t>
            </a:r>
          </a:p>
          <a:p>
            <a:pPr marL="385318" indent="-385318" defTabSz="479044">
              <a:spcBef>
                <a:spcPts val="1400"/>
              </a:spcBef>
              <a:defRPr sz="2624"/>
            </a:pPr>
            <a:r>
              <a:t>Lo fa malgrado la paura sia una componente semantica ricorrente (isotopia) di tutto il discorso: to frighten, terror, terrorist, terrorists (5 volte), terrible</a:t>
            </a:r>
          </a:p>
          <a:p>
            <a:pPr marL="385318" indent="-385318" defTabSz="479044">
              <a:spcBef>
                <a:spcPts val="1400"/>
              </a:spcBef>
              <a:defRPr sz="2624"/>
            </a:pPr>
            <a:r>
              <a:t>La rabbia tranquilla di Bush sembra un ossimoro, che fa cioè riferimento a due stati emotivi contrari</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42" name="Shape 242"/>
          <p:cNvSpPr>
            <a:spLocks noGrp="1"/>
          </p:cNvSpPr>
          <p:nvPr>
            <p:ph type="title"/>
          </p:nvPr>
        </p:nvSpPr>
        <p:spPr>
          <a:prstGeom prst="rect">
            <a:avLst/>
          </a:prstGeom>
        </p:spPr>
        <p:txBody>
          <a:bodyPr/>
          <a:lstStyle>
            <a:lvl1pPr defTabSz="543305">
              <a:spcBef>
                <a:spcPts val="2100"/>
              </a:spcBef>
              <a:defRPr sz="4836"/>
            </a:lvl1pPr>
          </a:lstStyle>
          <a:p>
            <a:r>
              <a:t>la strategia emotiva di bush</a:t>
            </a:r>
          </a:p>
        </p:txBody>
      </p:sp>
      <p:sp>
        <p:nvSpPr>
          <p:cNvPr id="243" name="Shape 243"/>
          <p:cNvSpPr>
            <a:spLocks noGrp="1"/>
          </p:cNvSpPr>
          <p:nvPr>
            <p:ph type="body" idx="1"/>
          </p:nvPr>
        </p:nvSpPr>
        <p:spPr>
          <a:prstGeom prst="rect">
            <a:avLst/>
          </a:prstGeom>
        </p:spPr>
        <p:txBody>
          <a:bodyPr/>
          <a:lstStyle/>
          <a:p>
            <a:pPr marL="413512" indent="-413512" defTabSz="514095">
              <a:spcBef>
                <a:spcPts val="1500"/>
              </a:spcBef>
              <a:defRPr sz="2816"/>
            </a:pPr>
            <a:r>
              <a:t>La strategia è psicologicamente e comunicativamente raffinata: da un lato Bush ammette la rabbia nominandola, cioè le dà il diritto di esistere; dall’altro ne propone una versione speciale, superiore, perché se ne può controllare la durata (uniyelding è durativo) e se ne può evitare il frastuono. E’ una rabbia sotto il controllo della consapevolezza.</a:t>
            </a:r>
          </a:p>
          <a:p>
            <a:pPr marL="413512" indent="-413512" defTabSz="514095">
              <a:spcBef>
                <a:spcPts val="1500"/>
              </a:spcBef>
              <a:defRPr sz="2816"/>
            </a:pPr>
            <a:r>
              <a:t>Il percorso emotivo dall’11 settembre al 7 ottobre fu costruito abilmente dagli speechwriters, nella sua voluta semplicità, per offrire uno sbocco narrativo lineare al turbinio emotivo che l’attacco terroristico provocò negli americani e nel mondo.</a:t>
            </a:r>
          </a:p>
          <a:p>
            <a:pPr marL="413512" indent="-413512" defTabSz="514095">
              <a:spcBef>
                <a:spcPts val="1500"/>
              </a:spcBef>
              <a:defRPr sz="2816"/>
            </a:pPr>
            <a:r>
              <a:t>La semplicità emotiva messa in scena da Bush serviva a contenere gli effetti che un ventaglio troppo ampi, indeterminato e intenso di emozioni avrebbe potuto scatenare nelle folle. L’obiettivo fu raggiunto. </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118295074_2675x2907.jpeg"/>
          <p:cNvPicPr>
            <a:picLocks noGrp="1" noChangeAspect="1"/>
          </p:cNvPicPr>
          <p:nvPr>
            <p:ph type="pic" idx="13"/>
          </p:nvPr>
        </p:nvPicPr>
        <p:blipFill>
          <a:blip r:embed="rId2">
            <a:extLst/>
          </a:blip>
          <a:srcRect l="483" t="978" r="579" b="30723"/>
          <a:stretch>
            <a:fillRect/>
          </a:stretch>
        </p:blipFill>
        <p:spPr>
          <a:prstGeom prst="rect">
            <a:avLst/>
          </a:prstGeom>
        </p:spPr>
      </p:pic>
      <p:pic>
        <p:nvPicPr>
          <p:cNvPr id="246" name="image6.jpg"/>
          <p:cNvPicPr>
            <a:picLocks noChangeAspect="1"/>
          </p:cNvPicPr>
          <p:nvPr/>
        </p:nvPicPr>
        <p:blipFill>
          <a:blip r:embed="rId3">
            <a:extLst/>
          </a:blip>
          <a:stretch>
            <a:fillRect/>
          </a:stretch>
        </p:blipFill>
        <p:spPr>
          <a:xfrm>
            <a:off x="6575948" y="2384927"/>
            <a:ext cx="6387681" cy="5458564"/>
          </a:xfrm>
          <a:prstGeom prst="rect">
            <a:avLst/>
          </a:prstGeom>
          <a:ln w="12700">
            <a:miter lim="400000"/>
          </a:ln>
        </p:spPr>
      </p:pic>
      <p:pic>
        <p:nvPicPr>
          <p:cNvPr id="247" name="image5.jpg"/>
          <p:cNvPicPr>
            <a:picLocks noChangeAspect="1"/>
          </p:cNvPicPr>
          <p:nvPr/>
        </p:nvPicPr>
        <p:blipFill>
          <a:blip r:embed="rId4">
            <a:extLst/>
          </a:blip>
          <a:stretch>
            <a:fillRect/>
          </a:stretch>
        </p:blipFill>
        <p:spPr>
          <a:xfrm>
            <a:off x="61096" y="2384927"/>
            <a:ext cx="6514186" cy="5458564"/>
          </a:xfrm>
          <a:prstGeom prst="rect">
            <a:avLst/>
          </a:prstGeom>
          <a:ln w="12700">
            <a:miter lim="400000"/>
          </a:ln>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250" name="Shape 250"/>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51" name="Shape 251"/>
          <p:cNvSpPr>
            <a:spLocks noGrp="1"/>
          </p:cNvSpPr>
          <p:nvPr>
            <p:ph type="title"/>
          </p:nvPr>
        </p:nvSpPr>
        <p:spPr>
          <a:prstGeom prst="rect">
            <a:avLst/>
          </a:prstGeom>
        </p:spPr>
        <p:txBody>
          <a:bodyPr/>
          <a:lstStyle>
            <a:lvl1pPr defTabSz="368045">
              <a:spcBef>
                <a:spcPts val="1400"/>
              </a:spcBef>
              <a:defRPr sz="3275"/>
            </a:lvl1pPr>
          </a:lstStyle>
          <a:p>
            <a:r>
              <a:t>Obama, Convention democratici, 2004</a:t>
            </a:r>
          </a:p>
        </p:txBody>
      </p:sp>
      <p:sp>
        <p:nvSpPr>
          <p:cNvPr id="252" name="Shape 252"/>
          <p:cNvSpPr>
            <a:spLocks noGrp="1"/>
          </p:cNvSpPr>
          <p:nvPr>
            <p:ph type="body" sz="half" idx="1"/>
          </p:nvPr>
        </p:nvSpPr>
        <p:spPr>
          <a:prstGeom prst="rect">
            <a:avLst/>
          </a:prstGeom>
        </p:spPr>
        <p:txBody>
          <a:bodyPr/>
          <a:lstStyle/>
          <a:p>
            <a:pPr marL="243840" indent="-243840" defTabSz="350520">
              <a:spcBef>
                <a:spcPts val="1000"/>
              </a:spcBef>
              <a:defRPr sz="1680"/>
            </a:pPr>
            <a:r>
              <a:t>È il discorso che ha lanciato un giovane promettente politico: Barack Obama. Nell’incipit racconta la sua storia che diventa una narrazione universale, un Erlebnis. “Mi hanno dato un nome africano – Barack o ‘benedetto’ – convinti che in un’America tollerante il tuo nome non sia un ostacolo per il successo”</a:t>
            </a:r>
          </a:p>
          <a:p>
            <a:pPr marL="243840" indent="-243840" defTabSz="350520">
              <a:spcBef>
                <a:spcPts val="1000"/>
              </a:spcBef>
              <a:defRPr sz="1680"/>
            </a:pPr>
            <a:endParaRPr/>
          </a:p>
          <a:p>
            <a:pPr marL="243840" indent="-243840" defTabSz="350520">
              <a:spcBef>
                <a:spcPts val="1000"/>
              </a:spcBef>
              <a:defRPr sz="1680"/>
            </a:pPr>
            <a:r>
              <a:rPr u="sng">
                <a:hlinkClick r:id="rId3"/>
              </a:rPr>
              <a:t>https://www.youtube.com/watch?v=WXyfgMXzJ04&amp;t=184s</a:t>
            </a:r>
          </a:p>
          <a:p>
            <a:pPr marL="243840" indent="-243840" defTabSz="350520">
              <a:spcBef>
                <a:spcPts val="1000"/>
              </a:spcBef>
              <a:defRPr sz="1680"/>
            </a:pPr>
            <a:r>
              <a:rPr u="sng">
                <a:hlinkClick r:id="rId4"/>
              </a:rPr>
              <a:t>https://www.youtube.com/watch?v=nfg5QZgoVfI</a:t>
            </a:r>
          </a:p>
          <a:p>
            <a:pPr marL="243840" indent="-243840" defTabSz="350520">
              <a:spcBef>
                <a:spcPts val="1000"/>
              </a:spcBef>
              <a:defRPr sz="1680"/>
            </a:pPr>
            <a:endParaRPr u="sng">
              <a:hlinkClick r:id="rId4"/>
            </a:endParaRPr>
          </a:p>
          <a:p>
            <a:pPr marL="243840" indent="-243840" defTabSz="350520">
              <a:spcBef>
                <a:spcPts val="1000"/>
              </a:spcBef>
              <a:defRPr sz="1680"/>
            </a:pPr>
            <a:r>
              <a:t>Postura voce e gesti</a:t>
            </a:r>
          </a:p>
          <a:p>
            <a:pPr marL="243840" indent="-243840" defTabSz="350520">
              <a:spcBef>
                <a:spcPts val="1000"/>
              </a:spcBef>
              <a:defRPr sz="1680"/>
            </a:pPr>
            <a:r>
              <a:t>Terreno comune</a:t>
            </a:r>
          </a:p>
          <a:p>
            <a:pPr marL="243840" indent="-243840" defTabSz="350520">
              <a:spcBef>
                <a:spcPts val="1000"/>
              </a:spcBef>
              <a:defRPr sz="1680"/>
            </a:pPr>
            <a:r>
              <a:t>Cuore e mente</a:t>
            </a:r>
          </a:p>
          <a:p>
            <a:pPr marL="243840" indent="-243840" defTabSz="350520">
              <a:spcBef>
                <a:spcPts val="1000"/>
              </a:spcBef>
              <a:defRPr sz="1680"/>
            </a:pPr>
            <a:r>
              <a:t>Disegnare la mente</a:t>
            </a:r>
          </a:p>
          <a:p>
            <a:pPr marL="243840" indent="-243840" defTabSz="350520">
              <a:spcBef>
                <a:spcPts val="1000"/>
              </a:spcBef>
              <a:defRPr sz="1680"/>
            </a:pPr>
            <a:r>
              <a:t>Ripetizione</a:t>
            </a:r>
          </a:p>
          <a:p>
            <a:pPr marL="243840" indent="-243840" defTabSz="350520">
              <a:spcBef>
                <a:spcPts val="1000"/>
              </a:spcBef>
              <a:defRPr sz="1680"/>
            </a:pPr>
            <a:r>
              <a:t>Persuadere</a:t>
            </a:r>
          </a:p>
          <a:p>
            <a:pPr marL="243840" indent="-243840" defTabSz="350520">
              <a:spcBef>
                <a:spcPts val="1000"/>
              </a:spcBef>
              <a:defRPr sz="1680"/>
            </a:pPr>
            <a:r>
              <a:t>L’ultima impressione</a:t>
            </a:r>
          </a:p>
        </p:txBody>
      </p:sp>
      <p:pic>
        <p:nvPicPr>
          <p:cNvPr id="253" name="pasted-image.tiff"/>
          <p:cNvPicPr>
            <a:picLocks noChangeAspect="1"/>
          </p:cNvPicPr>
          <p:nvPr/>
        </p:nvPicPr>
        <p:blipFill>
          <a:blip r:embed="rId5">
            <a:extLst/>
          </a:blip>
          <a:stretch>
            <a:fillRect/>
          </a:stretch>
        </p:blipFill>
        <p:spPr>
          <a:xfrm>
            <a:off x="732383" y="2917687"/>
            <a:ext cx="5231032" cy="3918226"/>
          </a:xfrm>
          <a:prstGeom prst="rect">
            <a:avLst/>
          </a:prstGeom>
          <a:ln w="12700">
            <a:miter lim="400000"/>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56" name="Shape 256"/>
          <p:cNvSpPr>
            <a:spLocks noGrp="1"/>
          </p:cNvSpPr>
          <p:nvPr>
            <p:ph type="title"/>
          </p:nvPr>
        </p:nvSpPr>
        <p:spPr>
          <a:prstGeom prst="rect">
            <a:avLst/>
          </a:prstGeom>
        </p:spPr>
        <p:txBody>
          <a:bodyPr/>
          <a:lstStyle>
            <a:lvl1pPr defTabSz="543305">
              <a:spcBef>
                <a:spcPts val="2100"/>
              </a:spcBef>
              <a:defRPr sz="4836"/>
            </a:lvl1pPr>
          </a:lstStyle>
          <a:p>
            <a:r>
              <a:t>per un approfondimento su obama</a:t>
            </a:r>
          </a:p>
        </p:txBody>
      </p:sp>
      <p:sp>
        <p:nvSpPr>
          <p:cNvPr id="257" name="Shape 257"/>
          <p:cNvSpPr>
            <a:spLocks noGrp="1"/>
          </p:cNvSpPr>
          <p:nvPr>
            <p:ph type="body" idx="1"/>
          </p:nvPr>
        </p:nvSpPr>
        <p:spPr>
          <a:prstGeom prst="rect">
            <a:avLst/>
          </a:prstGeom>
        </p:spPr>
        <p:txBody>
          <a:bodyPr/>
          <a:lstStyle>
            <a:lvl1pPr>
              <a:defRPr u="sng">
                <a:hlinkClick r:id="rId2"/>
              </a:defRPr>
            </a:lvl1pPr>
          </a:lstStyle>
          <a:p>
            <a:pPr>
              <a:defRPr u="none"/>
            </a:pPr>
            <a:r>
              <a:rPr u="sng">
                <a:hlinkClick r:id="rId2"/>
              </a:rPr>
              <a:t>https://www.ilpost.it/2017/01/13/migliori-discorsi-obama/</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0" name="Shape 140"/>
          <p:cNvSpPr>
            <a:spLocks noGrp="1"/>
          </p:cNvSpPr>
          <p:nvPr>
            <p:ph type="title"/>
          </p:nvPr>
        </p:nvSpPr>
        <p:spPr>
          <a:prstGeom prst="rect">
            <a:avLst/>
          </a:prstGeom>
        </p:spPr>
        <p:txBody>
          <a:bodyPr/>
          <a:lstStyle>
            <a:lvl1pPr defTabSz="543305">
              <a:spcBef>
                <a:spcPts val="2100"/>
              </a:spcBef>
              <a:defRPr sz="4836"/>
            </a:lvl1pPr>
          </a:lstStyle>
          <a:p>
            <a:r>
              <a:t>lo storytelling</a:t>
            </a:r>
          </a:p>
        </p:txBody>
      </p:sp>
      <p:sp>
        <p:nvSpPr>
          <p:cNvPr id="141" name="Shape 141"/>
          <p:cNvSpPr>
            <a:spLocks noGrp="1"/>
          </p:cNvSpPr>
          <p:nvPr>
            <p:ph type="body" idx="1"/>
          </p:nvPr>
        </p:nvSpPr>
        <p:spPr>
          <a:prstGeom prst="rect">
            <a:avLst/>
          </a:prstGeom>
        </p:spPr>
        <p:txBody>
          <a:bodyPr/>
          <a:lstStyle/>
          <a:p>
            <a:pPr marL="314833" indent="-314833" defTabSz="391414">
              <a:spcBef>
                <a:spcPts val="1200"/>
              </a:spcBef>
              <a:defRPr sz="2144"/>
            </a:pPr>
            <a:r>
              <a:t>Nella cultura statunitense l’attenzione per l’arte del raccontare storie è diffusa da decenni, e la capacità narrativa è considerata frutto dell’apprendimento di tecniche particolari, codificate e addirittura insegnate nelle università (mentre in Italia è ancora prevalentemente legata all’ispirazione personale e solitaria)</a:t>
            </a:r>
          </a:p>
          <a:p>
            <a:pPr marL="314833" indent="-314833" defTabSz="391414">
              <a:spcBef>
                <a:spcPts val="1200"/>
              </a:spcBef>
              <a:defRPr sz="2144"/>
            </a:pPr>
            <a:r>
              <a:t>Nella comunicazione politica americana, la consapevolezza di quanto sia importante che un leader sappia raccontare storie su se stesso, sulla propria vita, su quella degli elettori e delle elettrici a cui si rivolge, e sappia continuare a raccontarle una volta eletto per gestire e mantenere vivo il consenso su di sé è presente fin dalla fine degli anni Cinquanta, quando con la diffusione di massa della televisione si svilupparono i fenomeni della personalizzazione e mediatizzazione della politica. Ma la moda dello storytelling risale agli anni Novanta, quando investì molti ambiti disciplinari e professionali (si parlò di narrative turn/storytelling revival)</a:t>
            </a:r>
          </a:p>
          <a:p>
            <a:pPr marL="314833" indent="-314833" defTabSz="391414">
              <a:spcBef>
                <a:spcPts val="1200"/>
              </a:spcBef>
              <a:defRPr sz="2144"/>
            </a:pPr>
            <a:r>
              <a:t>In Italia questa moda è arrivata oltre dieci anni dopo, fra il 2007 e il 2010, e nella comunicazione politica italiana, a partire dal 1994, l’attenzione allo storytelling fu connotata negativamente e associata al “berlusconismo”, come arte del raccontare favole o, peggio, mentire. Nella comunicazione politica italiana si può parlare di consapevolezza dell’importanza dello storytelling solo con l’arrivo di Matteo Renzi alla segreteria del Partito Democratico, nel dicembre 2013, e poi alla Presidenza del consiglio nel 2014, ma con alcune esagerazioni ed errori.   </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4" name="Shape 144"/>
          <p:cNvSpPr>
            <a:spLocks noGrp="1"/>
          </p:cNvSpPr>
          <p:nvPr>
            <p:ph type="title"/>
          </p:nvPr>
        </p:nvSpPr>
        <p:spPr>
          <a:xfrm>
            <a:off x="571500" y="730250"/>
            <a:ext cx="11861800" cy="723900"/>
          </a:xfrm>
          <a:prstGeom prst="rect">
            <a:avLst/>
          </a:prstGeom>
        </p:spPr>
        <p:txBody>
          <a:bodyPr/>
          <a:lstStyle>
            <a:lvl1pPr defTabSz="543305">
              <a:spcBef>
                <a:spcPts val="2100"/>
              </a:spcBef>
              <a:defRPr sz="4836"/>
            </a:lvl1pPr>
          </a:lstStyle>
          <a:p>
            <a:r>
              <a:t>storytelling e semiotica</a:t>
            </a:r>
          </a:p>
        </p:txBody>
      </p:sp>
      <p:sp>
        <p:nvSpPr>
          <p:cNvPr id="145" name="Shape 145"/>
          <p:cNvSpPr>
            <a:spLocks noGrp="1"/>
          </p:cNvSpPr>
          <p:nvPr>
            <p:ph type="body" idx="1"/>
          </p:nvPr>
        </p:nvSpPr>
        <p:spPr>
          <a:xfrm>
            <a:off x="381000" y="1695450"/>
            <a:ext cx="11861800" cy="7226300"/>
          </a:xfrm>
          <a:prstGeom prst="rect">
            <a:avLst/>
          </a:prstGeom>
        </p:spPr>
        <p:txBody>
          <a:bodyPr/>
          <a:lstStyle/>
          <a:p>
            <a:pPr marL="422909" indent="-422909" defTabSz="525779">
              <a:spcBef>
                <a:spcPts val="1600"/>
              </a:spcBef>
              <a:defRPr sz="2880"/>
            </a:pPr>
            <a:r>
              <a:t>Cosa significa essere un bravo storyteller? Che storie si raccontano? Come si costruiscono? Cosa le rende efficaci?</a:t>
            </a:r>
          </a:p>
          <a:p>
            <a:pPr marL="422909" indent="-422909" defTabSz="525779">
              <a:spcBef>
                <a:spcPts val="1600"/>
              </a:spcBef>
              <a:defRPr sz="2880"/>
            </a:pPr>
            <a:r>
              <a:t>Rispondere a queste domande con gli strumenti della semiotica significa condurre almeno tre tipi di analisi sui testi:</a:t>
            </a:r>
          </a:p>
          <a:p>
            <a:pPr marL="514350" indent="-514350" defTabSz="525779">
              <a:spcBef>
                <a:spcPts val="1600"/>
              </a:spcBef>
              <a:buSzPct val="100000"/>
              <a:buFontTx/>
              <a:buAutoNum type="arabicPeriod"/>
              <a:defRPr sz="2880"/>
            </a:pPr>
            <a:r>
              <a:t>l’analisi NARRATIVA: indagare le strutture semionarrative</a:t>
            </a:r>
          </a:p>
          <a:p>
            <a:pPr marL="514350" indent="-514350" defTabSz="525779">
              <a:spcBef>
                <a:spcPts val="1600"/>
              </a:spcBef>
              <a:buSzPct val="100000"/>
              <a:buFontTx/>
              <a:buAutoNum type="arabicPeriod"/>
              <a:defRPr sz="2880"/>
            </a:pPr>
            <a:r>
              <a:t>l’analisi ENUNCIAZIONALE: analizzare il modo in cui i discorsi costruiscono la relazione fra l’enunciatore e l’enunciatario </a:t>
            </a:r>
          </a:p>
          <a:p>
            <a:pPr marL="514350" indent="-514350" defTabSz="525779">
              <a:spcBef>
                <a:spcPts val="1600"/>
              </a:spcBef>
              <a:buSzPct val="100000"/>
              <a:buFontTx/>
              <a:buAutoNum type="arabicPeriod"/>
              <a:defRPr sz="2880"/>
            </a:pPr>
            <a:r>
              <a:t>l’analisi PASSIONALE: rilevare il modo in cui vi sono rappresentate le emozioni (che la semiotica chiama “passioni”) di tutti</a:t>
            </a:r>
          </a:p>
          <a:p>
            <a:pPr marL="422909" indent="-422909" defTabSz="525779">
              <a:spcBef>
                <a:spcPts val="1600"/>
              </a:spcBef>
              <a:defRPr sz="2880"/>
            </a:pPr>
            <a:r>
              <a:t>Sono questi gli strumenti  minimi necessari per spiegare l’efficacia , o l’inefficacia, di qualunque narrazione proposta dalla comunicazione di massa contemporanea. </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img.jpg"/>
          <p:cNvPicPr>
            <a:picLocks noGrp="1" noChangeAspect="1"/>
          </p:cNvPicPr>
          <p:nvPr>
            <p:ph type="pic" idx="13"/>
          </p:nvPr>
        </p:nvPicPr>
        <p:blipFill>
          <a:blip r:embed="rId2">
            <a:extLst/>
          </a:blip>
          <a:srcRect l="24655" r="24655"/>
          <a:stretch>
            <a:fillRect/>
          </a:stretch>
        </p:blipFill>
        <p:spPr>
          <a:prstGeom prst="rect">
            <a:avLst/>
          </a:prstGeom>
        </p:spPr>
      </p:pic>
      <p:sp>
        <p:nvSpPr>
          <p:cNvPr id="148" name="Shape 148"/>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49" name="Shape 149"/>
          <p:cNvSpPr>
            <a:spLocks noGrp="1"/>
          </p:cNvSpPr>
          <p:nvPr>
            <p:ph type="title"/>
          </p:nvPr>
        </p:nvSpPr>
        <p:spPr>
          <a:prstGeom prst="rect">
            <a:avLst/>
          </a:prstGeom>
        </p:spPr>
        <p:txBody>
          <a:bodyPr/>
          <a:lstStyle>
            <a:lvl1pPr defTabSz="350520">
              <a:spcBef>
                <a:spcPts val="1300"/>
              </a:spcBef>
              <a:defRPr sz="3120"/>
            </a:lvl1pPr>
          </a:lstStyle>
          <a:p>
            <a:r>
              <a:t>bush: address to the nation, 11/09/2001</a:t>
            </a:r>
          </a:p>
        </p:txBody>
      </p:sp>
      <p:sp>
        <p:nvSpPr>
          <p:cNvPr id="150" name="Shape 150"/>
          <p:cNvSpPr>
            <a:spLocks noGrp="1"/>
          </p:cNvSpPr>
          <p:nvPr>
            <p:ph type="body" sz="half" idx="1"/>
          </p:nvPr>
        </p:nvSpPr>
        <p:spPr>
          <a:prstGeom prst="rect">
            <a:avLst/>
          </a:prstGeom>
        </p:spPr>
        <p:txBody>
          <a:bodyPr/>
          <a:lstStyle/>
          <a:p>
            <a:pPr marL="394208" indent="-394208" defTabSz="566674">
              <a:spcBef>
                <a:spcPts val="1700"/>
              </a:spcBef>
              <a:defRPr sz="2716"/>
            </a:pPr>
            <a:r>
              <a:t>Il presidente George W. Bush e il discorso per l'attentato alle Torri Gemelle dallo Studio Ovale della Casa Bianca, circa 10 ore dopo gli attentati terroristici che distrussero il World Trade Center a Manhattan</a:t>
            </a:r>
          </a:p>
          <a:p>
            <a:pPr marL="394208" indent="-394208" defTabSz="566674">
              <a:spcBef>
                <a:spcPts val="1700"/>
              </a:spcBef>
              <a:defRPr sz="2716"/>
            </a:pPr>
            <a:r>
              <a:t>La retorica del mondo diviso nel bene e nel male e i primi semi della dottrina della Guerra preventiva nelle parole del presidente dopo gli attacchi</a:t>
            </a:r>
          </a:p>
          <a:p>
            <a:pPr marL="394208" indent="-394208" defTabSz="566674">
              <a:spcBef>
                <a:spcPts val="1700"/>
              </a:spcBef>
              <a:defRPr sz="2716"/>
            </a:pPr>
            <a:r>
              <a:rPr u="sng">
                <a:hlinkClick r:id="rId3"/>
              </a:rPr>
              <a:t>https://youtu.be/rGwxw4tUzlo</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3" name="Shape 153"/>
          <p:cNvSpPr>
            <a:spLocks noGrp="1"/>
          </p:cNvSpPr>
          <p:nvPr>
            <p:ph type="title"/>
          </p:nvPr>
        </p:nvSpPr>
        <p:spPr>
          <a:prstGeom prst="rect">
            <a:avLst/>
          </a:prstGeom>
        </p:spPr>
        <p:txBody>
          <a:bodyPr/>
          <a:lstStyle/>
          <a:p>
            <a:pPr defTabSz="543305">
              <a:spcBef>
                <a:spcPts val="2100"/>
              </a:spcBef>
              <a:defRPr sz="4836"/>
            </a:pPr>
            <a:r>
              <a:t>lo storytelling dell’11 settembre: </a:t>
            </a:r>
            <a:r>
              <a:rPr>
                <a:solidFill>
                  <a:schemeClr val="accent5">
                    <a:satOff val="7361"/>
                    <a:lumOff val="7535"/>
                  </a:schemeClr>
                </a:solidFill>
              </a:rPr>
              <a:t>Analisi narrativa</a:t>
            </a:r>
          </a:p>
        </p:txBody>
      </p:sp>
      <p:sp>
        <p:nvSpPr>
          <p:cNvPr id="154" name="Shape 154"/>
          <p:cNvSpPr>
            <a:spLocks noGrp="1"/>
          </p:cNvSpPr>
          <p:nvPr>
            <p:ph type="body" idx="1"/>
          </p:nvPr>
        </p:nvSpPr>
        <p:spPr>
          <a:prstGeom prst="rect">
            <a:avLst/>
          </a:prstGeom>
        </p:spPr>
        <p:txBody>
          <a:bodyPr/>
          <a:lstStyle/>
          <a:p>
            <a:pPr marL="385318" indent="-385318" defTabSz="479044">
              <a:spcBef>
                <a:spcPts val="1400"/>
              </a:spcBef>
              <a:defRPr sz="2624"/>
            </a:pPr>
            <a:r>
              <a:t>L’analisi narrativa affronta il modo in cui gli eventi sono stati raccontati agli Americani e al mondo, chiedendosi:</a:t>
            </a:r>
          </a:p>
          <a:p>
            <a:pPr marL="468630" indent="-468630" defTabSz="479044">
              <a:spcBef>
                <a:spcPts val="1400"/>
              </a:spcBef>
              <a:buSzPct val="100000"/>
              <a:buFontTx/>
              <a:buAutoNum type="arabicPeriod"/>
              <a:defRPr sz="2624"/>
            </a:pPr>
            <a:r>
              <a:t>Quali sono i protagonisti della storia, che in termini semionarrativi sono: Destinante e Destinatario, Soggetto e Antisoggetto, Aiutante e Oppositore</a:t>
            </a:r>
          </a:p>
          <a:p>
            <a:pPr marL="468630" indent="-468630" defTabSz="479044">
              <a:spcBef>
                <a:spcPts val="1400"/>
              </a:spcBef>
              <a:buSzPct val="100000"/>
              <a:buFontTx/>
              <a:buAutoNum type="arabicPeriod"/>
              <a:defRPr sz="2624"/>
            </a:pPr>
            <a:r>
              <a:t>Quali sono state le azioni principali e secondarie di questi protagonisti, quali gli obiettivi principali e secondari, cioè: </a:t>
            </a:r>
          </a:p>
          <a:p>
            <a:pPr marL="0" indent="0" defTabSz="479044">
              <a:spcBef>
                <a:spcPts val="1400"/>
              </a:spcBef>
              <a:buSzTx/>
              <a:buFontTx/>
              <a:buNone/>
              <a:defRPr sz="2624"/>
            </a:pPr>
            <a:r>
              <a:t>- quali sono i Programmi Narrativi (Pn) di base (principali) e i Programmi narrativi d’uso (strumentali per raggiungere i Pn di base) -&gt; i Pn di base e d’uso di un Soggetto d’azione(o più di uno) intrattengono tra loro relazioni semantiche coerenti e spesso gerarchiche che, nel loro insieme, formano il Percorso narrativo che specifica cosa un Soggetto (o più d’uno) persegue come Oggetto di valore (Ov), cioè l’insieme di significati che il Soggetto valorizza, consapevolmente o no, come positivi, desiderabili, considerandoli un obiettivo che vuole o deve raggiungere</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157" name="Shape 157"/>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8" name="Shape 158"/>
          <p:cNvSpPr>
            <a:spLocks noGrp="1"/>
          </p:cNvSpPr>
          <p:nvPr>
            <p:ph type="title"/>
          </p:nvPr>
        </p:nvSpPr>
        <p:spPr>
          <a:prstGeom prst="rect">
            <a:avLst/>
          </a:prstGeom>
        </p:spPr>
        <p:txBody>
          <a:bodyPr/>
          <a:lstStyle>
            <a:lvl1pPr defTabSz="543305">
              <a:spcBef>
                <a:spcPts val="2100"/>
              </a:spcBef>
              <a:defRPr sz="4836"/>
            </a:lvl1pPr>
          </a:lstStyle>
          <a:p>
            <a:r>
              <a:t>il discorso</a:t>
            </a:r>
          </a:p>
        </p:txBody>
      </p:sp>
      <p:sp>
        <p:nvSpPr>
          <p:cNvPr id="159" name="Shape 159"/>
          <p:cNvSpPr>
            <a:spLocks noGrp="1"/>
          </p:cNvSpPr>
          <p:nvPr>
            <p:ph type="body" sz="half" idx="1"/>
          </p:nvPr>
        </p:nvSpPr>
        <p:spPr>
          <a:prstGeom prst="rect">
            <a:avLst/>
          </a:prstGeom>
        </p:spPr>
        <p:txBody>
          <a:bodyPr/>
          <a:lstStyle/>
          <a:p>
            <a:pPr marL="284479" indent="-284479" defTabSz="408940">
              <a:spcBef>
                <a:spcPts val="1200"/>
              </a:spcBef>
              <a:defRPr sz="1960"/>
            </a:pPr>
            <a:r>
              <a:t>Bush si rivolge a un pubblico che sa già bene cosa è accaduto: il riferimento intertestuale alle immagini (“pictures of airplanes, fire burning ecc.”) della giornata basta a riepilogare i fatti </a:t>
            </a:r>
          </a:p>
          <a:p>
            <a:pPr marL="284479" indent="-284479" defTabSz="408940">
              <a:spcBef>
                <a:spcPts val="1200"/>
              </a:spcBef>
              <a:defRPr sz="1960"/>
            </a:pPr>
            <a:r>
              <a:t>In assenza di rivendicazioni certe, manca una spiegazione dell’accaduto, che invece il presidente propone subito, in modo netto e semplice (</a:t>
            </a:r>
            <a:r>
              <a:rPr u="sng">
                <a:latin typeface="Iowan Old Style Bold"/>
                <a:ea typeface="Iowan Old Style Bold"/>
                <a:cs typeface="Iowan Old Style Bold"/>
                <a:sym typeface="Iowan Old Style Bold"/>
              </a:rPr>
              <a:t>I parte</a:t>
            </a:r>
            <a:r>
              <a:t>): “</a:t>
            </a:r>
            <a:r>
              <a:rPr>
                <a:latin typeface="Iowan Old Style Italic"/>
                <a:ea typeface="Iowan Old Style Italic"/>
                <a:cs typeface="Iowan Old Style Italic"/>
                <a:sym typeface="Iowan Old Style Italic"/>
              </a:rPr>
              <a:t>una serie di atti terroristici deliberati e mortali</a:t>
            </a:r>
            <a:r>
              <a:t>”, “</a:t>
            </a:r>
            <a:r>
              <a:rPr>
                <a:latin typeface="Iowan Old Style Italic"/>
                <a:ea typeface="Iowan Old Style Italic"/>
                <a:cs typeface="Iowan Old Style Italic"/>
                <a:sym typeface="Iowan Old Style Italic"/>
              </a:rPr>
              <a:t>atti di terrore malvagi e spregevoli</a:t>
            </a:r>
            <a:r>
              <a:t>”, che hanno un obiettivo (Ov) preciso e consapevole (</a:t>
            </a:r>
            <a:r>
              <a:rPr>
                <a:latin typeface="Iowan Old Style Italic"/>
                <a:ea typeface="Iowan Old Style Italic"/>
                <a:cs typeface="Iowan Old Style Italic"/>
                <a:sym typeface="Iowan Old Style Italic"/>
              </a:rPr>
              <a:t>deliberate</a:t>
            </a:r>
            <a:r>
              <a:t>): colpire “il nostro stile di vita” e “precisamente la nostra libertà”</a:t>
            </a:r>
          </a:p>
          <a:p>
            <a:pPr marL="284479" indent="-284479" defTabSz="408940">
              <a:spcBef>
                <a:spcPts val="1200"/>
              </a:spcBef>
              <a:defRPr sz="1960"/>
            </a:pPr>
            <a:r>
              <a:t>Bush definisce poi ancora meglio l’obiettivo dei terroristi (</a:t>
            </a:r>
            <a:r>
              <a:rPr u="sng">
                <a:latin typeface="Iowan Old Style Bold"/>
                <a:ea typeface="Iowan Old Style Bold"/>
                <a:cs typeface="Iowan Old Style Bold"/>
                <a:sym typeface="Iowan Old Style Bold"/>
              </a:rPr>
              <a:t>II parte</a:t>
            </a:r>
            <a:r>
              <a:t>): “</a:t>
            </a:r>
            <a:r>
              <a:rPr>
                <a:latin typeface="Iowan Old Style Italic"/>
                <a:ea typeface="Iowan Old Style Italic"/>
                <a:cs typeface="Iowan Old Style Italic"/>
                <a:sym typeface="Iowan Old Style Italic"/>
              </a:rPr>
              <a:t>spaventare la nostra nazione gettandola nel caos e inducendola alla ritirata</a:t>
            </a:r>
            <a:r>
              <a:t>”, ma chiarisce subito che, contrariamente a ogni apparenza di efficacia, “</a:t>
            </a:r>
            <a:r>
              <a:rPr>
                <a:latin typeface="Iowan Old Style Italic"/>
                <a:ea typeface="Iowan Old Style Italic"/>
                <a:cs typeface="Iowan Old Style Italic"/>
                <a:sym typeface="Iowan Old Style Italic"/>
              </a:rPr>
              <a:t>hanno fallito</a:t>
            </a:r>
            <a:r>
              <a:t>” perché “</a:t>
            </a:r>
            <a:r>
              <a:rPr>
                <a:latin typeface="Iowan Old Style Italic"/>
                <a:ea typeface="Iowan Old Style Italic"/>
                <a:cs typeface="Iowan Old Style Italic"/>
                <a:sym typeface="Iowan Old Style Italic"/>
              </a:rPr>
              <a:t>il nostro paese è forte</a:t>
            </a:r>
            <a:r>
              <a:t>”  </a:t>
            </a:r>
          </a:p>
        </p:txBody>
      </p:sp>
      <p:pic>
        <p:nvPicPr>
          <p:cNvPr id="160" name="image0.jpg"/>
          <p:cNvPicPr>
            <a:picLocks noChangeAspect="1"/>
          </p:cNvPicPr>
          <p:nvPr/>
        </p:nvPicPr>
        <p:blipFill>
          <a:blip r:embed="rId3">
            <a:extLst/>
          </a:blip>
          <a:stretch>
            <a:fillRect/>
          </a:stretch>
        </p:blipFill>
        <p:spPr>
          <a:xfrm>
            <a:off x="99815" y="333219"/>
            <a:ext cx="6829782" cy="2733428"/>
          </a:xfrm>
          <a:prstGeom prst="rect">
            <a:avLst/>
          </a:prstGeom>
          <a:ln w="12700">
            <a:miter lim="400000"/>
          </a:ln>
        </p:spPr>
      </p:pic>
      <p:pic>
        <p:nvPicPr>
          <p:cNvPr id="161" name="image1.jpg"/>
          <p:cNvPicPr>
            <a:picLocks noChangeAspect="1"/>
          </p:cNvPicPr>
          <p:nvPr/>
        </p:nvPicPr>
        <p:blipFill>
          <a:blip r:embed="rId4">
            <a:extLst/>
          </a:blip>
          <a:stretch>
            <a:fillRect/>
          </a:stretch>
        </p:blipFill>
        <p:spPr>
          <a:xfrm>
            <a:off x="165625" y="3418357"/>
            <a:ext cx="6952162" cy="1502375"/>
          </a:xfrm>
          <a:prstGeom prst="rect">
            <a:avLst/>
          </a:prstGeom>
          <a:ln w="12700">
            <a:miter lim="400000"/>
          </a:ln>
        </p:spPr>
      </p:pic>
      <p:pic>
        <p:nvPicPr>
          <p:cNvPr id="162" name="image2.jpg"/>
          <p:cNvPicPr>
            <a:picLocks noChangeAspect="1"/>
          </p:cNvPicPr>
          <p:nvPr/>
        </p:nvPicPr>
        <p:blipFill>
          <a:blip r:embed="rId5">
            <a:extLst/>
          </a:blip>
          <a:stretch>
            <a:fillRect/>
          </a:stretch>
        </p:blipFill>
        <p:spPr>
          <a:xfrm>
            <a:off x="134921" y="4485501"/>
            <a:ext cx="6759570" cy="1224731"/>
          </a:xfrm>
          <a:prstGeom prst="rect">
            <a:avLst/>
          </a:prstGeom>
          <a:ln w="12700">
            <a:miter lim="400000"/>
          </a:ln>
        </p:spPr>
      </p:pic>
      <p:pic>
        <p:nvPicPr>
          <p:cNvPr id="163" name="image3.jpg"/>
          <p:cNvPicPr>
            <a:picLocks noChangeAspect="1"/>
          </p:cNvPicPr>
          <p:nvPr/>
        </p:nvPicPr>
        <p:blipFill>
          <a:blip r:embed="rId6">
            <a:extLst/>
          </a:blip>
          <a:stretch>
            <a:fillRect/>
          </a:stretch>
        </p:blipFill>
        <p:spPr>
          <a:xfrm>
            <a:off x="103494" y="6516381"/>
            <a:ext cx="6759569" cy="1817942"/>
          </a:xfrm>
          <a:prstGeom prst="rect">
            <a:avLst/>
          </a:prstGeom>
          <a:ln w="12700">
            <a:miter lim="400000"/>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166" name="Shape 166"/>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7" name="Shape 167"/>
          <p:cNvSpPr>
            <a:spLocks noGrp="1"/>
          </p:cNvSpPr>
          <p:nvPr>
            <p:ph type="title"/>
          </p:nvPr>
        </p:nvSpPr>
        <p:spPr>
          <a:prstGeom prst="rect">
            <a:avLst/>
          </a:prstGeom>
        </p:spPr>
        <p:txBody>
          <a:bodyPr/>
          <a:lstStyle>
            <a:lvl1pPr defTabSz="543305">
              <a:spcBef>
                <a:spcPts val="2100"/>
              </a:spcBef>
              <a:defRPr sz="4836"/>
            </a:lvl1pPr>
          </a:lstStyle>
          <a:p>
            <a:r>
              <a:t>il discorso</a:t>
            </a:r>
          </a:p>
        </p:txBody>
      </p:sp>
      <p:sp>
        <p:nvSpPr>
          <p:cNvPr id="168" name="Shape 168"/>
          <p:cNvSpPr>
            <a:spLocks noGrp="1"/>
          </p:cNvSpPr>
          <p:nvPr>
            <p:ph type="body" sz="half" idx="1"/>
          </p:nvPr>
        </p:nvSpPr>
        <p:spPr>
          <a:prstGeom prst="rect">
            <a:avLst/>
          </a:prstGeom>
        </p:spPr>
        <p:txBody>
          <a:bodyPr/>
          <a:lstStyle/>
          <a:p>
            <a:pPr marL="284479" indent="-284479" defTabSz="408940">
              <a:spcBef>
                <a:spcPts val="1200"/>
              </a:spcBef>
              <a:defRPr sz="1960"/>
            </a:pPr>
            <a:r>
              <a:t>Ribadisce lo scarto fra obiettivo e realtà con la metafora dell’acciaio: i terroristi sono riusciti a distruggere l’acciaio letterale degli edifici, ma non possono neanche scalfire (</a:t>
            </a:r>
            <a:r>
              <a:rPr>
                <a:latin typeface="Iowan Old Style Italic"/>
                <a:ea typeface="Iowan Old Style Italic"/>
                <a:cs typeface="Iowan Old Style Italic"/>
                <a:sym typeface="Iowan Old Style Italic"/>
              </a:rPr>
              <a:t>dent</a:t>
            </a:r>
            <a:r>
              <a:t>) l’acciaio metaforico della fermezza degli americani (</a:t>
            </a:r>
            <a:r>
              <a:rPr>
                <a:latin typeface="Iowan Old Style Italic"/>
                <a:ea typeface="Iowan Old Style Italic"/>
                <a:cs typeface="Iowan Old Style Italic"/>
                <a:sym typeface="Iowan Old Style Italic"/>
              </a:rPr>
              <a:t>American resolve</a:t>
            </a:r>
            <a:r>
              <a:t>)</a:t>
            </a:r>
          </a:p>
          <a:p>
            <a:pPr marL="284479" indent="-284479" defTabSz="408940">
              <a:spcBef>
                <a:spcPts val="1200"/>
              </a:spcBef>
              <a:defRPr sz="1960"/>
            </a:pPr>
            <a:r>
              <a:t>L’ossatura semionarrativa è già molto chiara:</a:t>
            </a:r>
          </a:p>
          <a:p>
            <a:pPr marL="284479" indent="-284479" defTabSz="408940">
              <a:spcBef>
                <a:spcPts val="1200"/>
              </a:spcBef>
              <a:defRPr sz="1960"/>
            </a:pPr>
            <a:r>
              <a:t>gli attacchi sono l’azione di un </a:t>
            </a:r>
            <a:r>
              <a:rPr u="sng"/>
              <a:t>Antisoggetto </a:t>
            </a:r>
            <a:r>
              <a:t>(i terroristi), che ha un </a:t>
            </a:r>
            <a:r>
              <a:rPr u="sng"/>
              <a:t>Pn (Programma narrativo) di base</a:t>
            </a:r>
            <a:r>
              <a:t> con un </a:t>
            </a:r>
            <a:r>
              <a:rPr u="sng"/>
              <a:t>Ov (Obiettivo di valore)</a:t>
            </a:r>
            <a:r>
              <a:t> preciso, che è quello di colpire il </a:t>
            </a:r>
            <a:r>
              <a:rPr u="sng"/>
              <a:t>Soggetto</a:t>
            </a:r>
            <a:r>
              <a:t> (America), in quanto simbolo di libertà e di un certo stile di vita, spaventarlo, gettarlo nel caos e indurlo alla ritirata. </a:t>
            </a:r>
          </a:p>
          <a:p>
            <a:pPr marL="284479" indent="-284479" defTabSz="408940">
              <a:spcBef>
                <a:spcPts val="1200"/>
              </a:spcBef>
              <a:defRPr sz="1960"/>
            </a:pPr>
            <a:r>
              <a:t>L’ Antisoggetto, tuttavia, ha fallito il suo Pn perché ha incontrato un </a:t>
            </a:r>
            <a:r>
              <a:rPr u="sng"/>
              <a:t>Oppositore </a:t>
            </a:r>
            <a:r>
              <a:t>irriducibile: la forza e la fermezza degli americani </a:t>
            </a:r>
          </a:p>
        </p:txBody>
      </p:sp>
      <p:pic>
        <p:nvPicPr>
          <p:cNvPr id="169" name="image0.jpg"/>
          <p:cNvPicPr>
            <a:picLocks noChangeAspect="1"/>
          </p:cNvPicPr>
          <p:nvPr/>
        </p:nvPicPr>
        <p:blipFill>
          <a:blip r:embed="rId3">
            <a:extLst/>
          </a:blip>
          <a:stretch>
            <a:fillRect/>
          </a:stretch>
        </p:blipFill>
        <p:spPr>
          <a:xfrm>
            <a:off x="99815" y="333219"/>
            <a:ext cx="6829782" cy="2733428"/>
          </a:xfrm>
          <a:prstGeom prst="rect">
            <a:avLst/>
          </a:prstGeom>
          <a:ln w="12700">
            <a:miter lim="400000"/>
          </a:ln>
        </p:spPr>
      </p:pic>
      <p:pic>
        <p:nvPicPr>
          <p:cNvPr id="170" name="image1.jpg"/>
          <p:cNvPicPr>
            <a:picLocks noChangeAspect="1"/>
          </p:cNvPicPr>
          <p:nvPr/>
        </p:nvPicPr>
        <p:blipFill>
          <a:blip r:embed="rId4">
            <a:extLst/>
          </a:blip>
          <a:stretch>
            <a:fillRect/>
          </a:stretch>
        </p:blipFill>
        <p:spPr>
          <a:xfrm>
            <a:off x="165625" y="3418357"/>
            <a:ext cx="6952162" cy="1502375"/>
          </a:xfrm>
          <a:prstGeom prst="rect">
            <a:avLst/>
          </a:prstGeom>
          <a:ln w="12700">
            <a:miter lim="400000"/>
          </a:ln>
        </p:spPr>
      </p:pic>
      <p:pic>
        <p:nvPicPr>
          <p:cNvPr id="171" name="image2.jpg"/>
          <p:cNvPicPr>
            <a:picLocks noChangeAspect="1"/>
          </p:cNvPicPr>
          <p:nvPr/>
        </p:nvPicPr>
        <p:blipFill>
          <a:blip r:embed="rId5">
            <a:extLst/>
          </a:blip>
          <a:stretch>
            <a:fillRect/>
          </a:stretch>
        </p:blipFill>
        <p:spPr>
          <a:xfrm>
            <a:off x="134921" y="4485501"/>
            <a:ext cx="6759570" cy="1224731"/>
          </a:xfrm>
          <a:prstGeom prst="rect">
            <a:avLst/>
          </a:prstGeom>
          <a:ln w="12700">
            <a:miter lim="400000"/>
          </a:ln>
        </p:spPr>
      </p:pic>
      <p:pic>
        <p:nvPicPr>
          <p:cNvPr id="172" name="image3.jpg"/>
          <p:cNvPicPr>
            <a:picLocks noChangeAspect="1"/>
          </p:cNvPicPr>
          <p:nvPr/>
        </p:nvPicPr>
        <p:blipFill>
          <a:blip r:embed="rId6">
            <a:extLst/>
          </a:blip>
          <a:stretch>
            <a:fillRect/>
          </a:stretch>
        </p:blipFill>
        <p:spPr>
          <a:xfrm>
            <a:off x="103494" y="6516381"/>
            <a:ext cx="6759569" cy="1817942"/>
          </a:xfrm>
          <a:prstGeom prst="rect">
            <a:avLst/>
          </a:prstGeom>
          <a:ln w="12700">
            <a:miter lim="400000"/>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118295074_2675x2907.jpeg"/>
          <p:cNvPicPr>
            <a:picLocks noGrp="1" noChangeAspect="1"/>
          </p:cNvPicPr>
          <p:nvPr>
            <p:ph type="pic" idx="13"/>
          </p:nvPr>
        </p:nvPicPr>
        <p:blipFill>
          <a:blip r:embed="rId2">
            <a:extLst/>
          </a:blip>
          <a:srcRect l="2257" t="129" r="26205" b="129"/>
          <a:stretch>
            <a:fillRect/>
          </a:stretch>
        </p:blipFill>
        <p:spPr>
          <a:prstGeom prst="rect">
            <a:avLst/>
          </a:prstGeom>
        </p:spPr>
      </p:pic>
      <p:sp>
        <p:nvSpPr>
          <p:cNvPr id="175" name="Shape 175"/>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76" name="Shape 176"/>
          <p:cNvSpPr>
            <a:spLocks noGrp="1"/>
          </p:cNvSpPr>
          <p:nvPr>
            <p:ph type="title"/>
          </p:nvPr>
        </p:nvSpPr>
        <p:spPr>
          <a:prstGeom prst="rect">
            <a:avLst/>
          </a:prstGeom>
        </p:spPr>
        <p:txBody>
          <a:bodyPr/>
          <a:lstStyle>
            <a:lvl1pPr defTabSz="543305">
              <a:spcBef>
                <a:spcPts val="2100"/>
              </a:spcBef>
              <a:defRPr sz="4836"/>
            </a:lvl1pPr>
          </a:lstStyle>
          <a:p>
            <a:r>
              <a:t>il discorso</a:t>
            </a:r>
          </a:p>
        </p:txBody>
      </p:sp>
      <p:sp>
        <p:nvSpPr>
          <p:cNvPr id="177" name="Shape 177"/>
          <p:cNvSpPr>
            <a:spLocks noGrp="1"/>
          </p:cNvSpPr>
          <p:nvPr>
            <p:ph type="body" sz="half" idx="1"/>
          </p:nvPr>
        </p:nvSpPr>
        <p:spPr>
          <a:prstGeom prst="rect">
            <a:avLst/>
          </a:prstGeom>
        </p:spPr>
        <p:txBody>
          <a:bodyPr/>
          <a:lstStyle/>
          <a:p>
            <a:pPr marL="321056" indent="-321056" defTabSz="461518">
              <a:spcBef>
                <a:spcPts val="1400"/>
              </a:spcBef>
              <a:defRPr sz="2212"/>
            </a:pPr>
            <a:r>
              <a:t>Bush prosegue precisando altri valori positivi che l’America simboleggia (</a:t>
            </a:r>
            <a:r>
              <a:rPr u="sng">
                <a:latin typeface="Iowan Old Style Bold"/>
                <a:ea typeface="Iowan Old Style Bold"/>
                <a:cs typeface="Iowan Old Style Bold"/>
                <a:sym typeface="Iowan Old Style Bold"/>
              </a:rPr>
              <a:t>III parte</a:t>
            </a:r>
            <a:r>
              <a:t>): l’America è il “</a:t>
            </a:r>
            <a:r>
              <a:rPr>
                <a:latin typeface="Iowan Old Style Italic"/>
                <a:ea typeface="Iowan Old Style Italic"/>
                <a:cs typeface="Iowan Old Style Italic"/>
                <a:sym typeface="Iowan Old Style Italic"/>
              </a:rPr>
              <a:t>faro più luminoso di libertà e opportunità</a:t>
            </a:r>
            <a:r>
              <a:t>”; gli americani hanno reagito alla malvagità tirando fuori “</a:t>
            </a:r>
            <a:r>
              <a:rPr>
                <a:latin typeface="Iowan Old Style Italic"/>
                <a:ea typeface="Iowan Old Style Italic"/>
                <a:cs typeface="Iowan Old Style Italic"/>
                <a:sym typeface="Iowan Old Style Italic"/>
              </a:rPr>
              <a:t>il meglio dell’America</a:t>
            </a:r>
            <a:r>
              <a:t>”, che si è tradotto in azioni di audacia (</a:t>
            </a:r>
            <a:r>
              <a:rPr>
                <a:latin typeface="Iowan Old Style Italic"/>
                <a:ea typeface="Iowan Old Style Italic"/>
                <a:cs typeface="Iowan Old Style Italic"/>
                <a:sym typeface="Iowan Old Style Italic"/>
              </a:rPr>
              <a:t>the daring</a:t>
            </a:r>
            <a:r>
              <a:t>) da parte degli operatori di soccorso e di cura (</a:t>
            </a:r>
            <a:r>
              <a:rPr>
                <a:latin typeface="Iowan Old Style Italic"/>
                <a:ea typeface="Iowan Old Style Italic"/>
                <a:cs typeface="Iowan Old Style Italic"/>
                <a:sym typeface="Iowan Old Style Italic"/>
              </a:rPr>
              <a:t>the caring</a:t>
            </a:r>
            <a:r>
              <a:t>) da parte di chi è intervenuto per donare il sangue e offrire aiuto a estranei e semplici vicini </a:t>
            </a:r>
          </a:p>
          <a:p>
            <a:pPr marL="321056" indent="-321056" defTabSz="461518">
              <a:spcBef>
                <a:spcPts val="1400"/>
              </a:spcBef>
              <a:defRPr sz="2212"/>
            </a:pPr>
            <a:r>
              <a:t>In termini semionarrativi, l’insieme dei valori che muovono un Soggetto (e/o un Antisoggetto) compone il suo </a:t>
            </a:r>
            <a:r>
              <a:rPr u="sng"/>
              <a:t>Destinante</a:t>
            </a:r>
            <a:r>
              <a:t> (di cui il Soggetto è dunque </a:t>
            </a:r>
            <a:r>
              <a:rPr u="sng"/>
              <a:t>Destinatario</a:t>
            </a:r>
            <a:r>
              <a:t>)</a:t>
            </a:r>
          </a:p>
        </p:txBody>
      </p:sp>
      <p:pic>
        <p:nvPicPr>
          <p:cNvPr id="178" name="image0.jpg"/>
          <p:cNvPicPr>
            <a:picLocks noChangeAspect="1"/>
          </p:cNvPicPr>
          <p:nvPr/>
        </p:nvPicPr>
        <p:blipFill>
          <a:blip r:embed="rId3">
            <a:extLst/>
          </a:blip>
          <a:stretch>
            <a:fillRect/>
          </a:stretch>
        </p:blipFill>
        <p:spPr>
          <a:xfrm>
            <a:off x="99815" y="333219"/>
            <a:ext cx="6829782" cy="2733428"/>
          </a:xfrm>
          <a:prstGeom prst="rect">
            <a:avLst/>
          </a:prstGeom>
          <a:ln w="12700">
            <a:miter lim="400000"/>
          </a:ln>
        </p:spPr>
      </p:pic>
      <p:pic>
        <p:nvPicPr>
          <p:cNvPr id="179" name="image1.jpg"/>
          <p:cNvPicPr>
            <a:picLocks noChangeAspect="1"/>
          </p:cNvPicPr>
          <p:nvPr/>
        </p:nvPicPr>
        <p:blipFill>
          <a:blip r:embed="rId4">
            <a:extLst/>
          </a:blip>
          <a:stretch>
            <a:fillRect/>
          </a:stretch>
        </p:blipFill>
        <p:spPr>
          <a:xfrm>
            <a:off x="165625" y="3418357"/>
            <a:ext cx="6952162" cy="1502375"/>
          </a:xfrm>
          <a:prstGeom prst="rect">
            <a:avLst/>
          </a:prstGeom>
          <a:ln w="12700">
            <a:miter lim="400000"/>
          </a:ln>
        </p:spPr>
      </p:pic>
      <p:pic>
        <p:nvPicPr>
          <p:cNvPr id="180" name="image2.jpg"/>
          <p:cNvPicPr>
            <a:picLocks noChangeAspect="1"/>
          </p:cNvPicPr>
          <p:nvPr/>
        </p:nvPicPr>
        <p:blipFill>
          <a:blip r:embed="rId5">
            <a:extLst/>
          </a:blip>
          <a:stretch>
            <a:fillRect/>
          </a:stretch>
        </p:blipFill>
        <p:spPr>
          <a:xfrm>
            <a:off x="134921" y="4485501"/>
            <a:ext cx="6759570" cy="1224731"/>
          </a:xfrm>
          <a:prstGeom prst="rect">
            <a:avLst/>
          </a:prstGeom>
          <a:ln w="12700">
            <a:miter lim="400000"/>
          </a:ln>
        </p:spPr>
      </p:pic>
      <p:pic>
        <p:nvPicPr>
          <p:cNvPr id="181" name="image3.jpg"/>
          <p:cNvPicPr>
            <a:picLocks noChangeAspect="1"/>
          </p:cNvPicPr>
          <p:nvPr/>
        </p:nvPicPr>
        <p:blipFill>
          <a:blip r:embed="rId6">
            <a:extLst/>
          </a:blip>
          <a:stretch>
            <a:fillRect/>
          </a:stretch>
        </p:blipFill>
        <p:spPr>
          <a:xfrm>
            <a:off x="103494" y="6516381"/>
            <a:ext cx="6759569" cy="1817942"/>
          </a:xfrm>
          <a:prstGeom prst="rect">
            <a:avLst/>
          </a:prstGeom>
          <a:ln w="12700">
            <a:miter lim="400000"/>
          </a:ln>
        </p:spPr>
      </p:pic>
    </p:spTree>
  </p:cSld>
  <p:clrMapOvr>
    <a:masterClrMapping/>
  </p:clrMapOvr>
  <p:transition spd="slow"/>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a:ea typeface="DIN Condensed"/>
        <a:cs typeface="DIN Condensed"/>
      </a:majorFont>
      <a:minorFont>
        <a:latin typeface="DIN Condensed"/>
        <a:ea typeface="DIN Condensed"/>
        <a:cs typeface="DIN Condense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a:ea typeface="DIN Alternate"/>
            <a:cs typeface="DIN Alternate"/>
            <a:sym typeface="DIN Alternat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2800" b="0" i="0" u="none" strike="noStrike" cap="none" spc="28" normalizeH="0" baseline="0">
            <a:ln>
              <a:noFill/>
            </a:ln>
            <a:solidFill>
              <a:srgbClr val="5C5C5C"/>
            </a:solidFill>
            <a:effectLst/>
            <a:uFillTx/>
            <a:latin typeface="Iowan Old Style Italic"/>
            <a:ea typeface="Iowan Old Style Italic"/>
            <a:cs typeface="Iowan Old Style Italic"/>
            <a:sym typeface="Iowan Old Style Italic"/>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3724</Words>
  <Application>Microsoft Office PowerPoint</Application>
  <PresentationFormat>Personalizzato</PresentationFormat>
  <Paragraphs>118</Paragraphs>
  <Slides>25</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25</vt:i4>
      </vt:variant>
    </vt:vector>
  </HeadingPairs>
  <TitlesOfParts>
    <vt:vector size="35" baseType="lpstr">
      <vt:lpstr>Baskerville SemiBold</vt:lpstr>
      <vt:lpstr>DIN Alternate</vt:lpstr>
      <vt:lpstr>DIN Condensed</vt:lpstr>
      <vt:lpstr>Helvetica</vt:lpstr>
      <vt:lpstr>Helvetica Neue</vt:lpstr>
      <vt:lpstr>Iowan Old Style Bold</vt:lpstr>
      <vt:lpstr>Iowan Old Style Italic</vt:lpstr>
      <vt:lpstr>Iowan Old Style Roman</vt:lpstr>
      <vt:lpstr>Zapf Dingbats</vt:lpstr>
      <vt:lpstr>New_Template9</vt:lpstr>
      <vt:lpstr>               COMUNICAZIONE                 E LINGUAGGIO POLITICO - 5</vt:lpstr>
      <vt:lpstr>bibliografia</vt:lpstr>
      <vt:lpstr>lo storytelling</vt:lpstr>
      <vt:lpstr>storytelling e semiotica</vt:lpstr>
      <vt:lpstr>bush: address to the nation, 11/09/2001</vt:lpstr>
      <vt:lpstr>lo storytelling dell’11 settembre: Analisi narrativa</vt:lpstr>
      <vt:lpstr>il discorso</vt:lpstr>
      <vt:lpstr>il discorso</vt:lpstr>
      <vt:lpstr>il discorso</vt:lpstr>
      <vt:lpstr>il discorso</vt:lpstr>
      <vt:lpstr>il discorso</vt:lpstr>
      <vt:lpstr>il discorso</vt:lpstr>
      <vt:lpstr>il discorso: i verbi</vt:lpstr>
      <vt:lpstr>LA semantica</vt:lpstr>
      <vt:lpstr>analisi enunciazionale</vt:lpstr>
      <vt:lpstr>analisi enunciazionale</vt:lpstr>
      <vt:lpstr>analisi enunciazionale</vt:lpstr>
      <vt:lpstr>teoria dell’enunciazione</vt:lpstr>
      <vt:lpstr>analisi delle emozioni (O MEGLIO, DELLE PASSIONI)</vt:lpstr>
      <vt:lpstr>la strategia emotiva di bush</vt:lpstr>
      <vt:lpstr>la strategia emotiva di bush</vt:lpstr>
      <vt:lpstr>la strategia emotiva di bush</vt:lpstr>
      <vt:lpstr>Presentazione standard di PowerPoint</vt:lpstr>
      <vt:lpstr>Obama, Convention democratici, 2004</vt:lpstr>
      <vt:lpstr>per un approfondimento su obama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COMUNICAZIONE                 E LINGUAGGIO POLITICO - 5</dc:title>
  <dc:creator>v.polci@unimc.it</dc:creator>
  <cp:lastModifiedBy>v.polci@unimc.it</cp:lastModifiedBy>
  <cp:revision>1</cp:revision>
  <dcterms:modified xsi:type="dcterms:W3CDTF">2023-03-10T10:12:01Z</dcterms:modified>
</cp:coreProperties>
</file>