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74" r:id="rId3"/>
    <p:sldId id="275" r:id="rId4"/>
    <p:sldId id="276" r:id="rId5"/>
    <p:sldId id="277" r:id="rId6"/>
    <p:sldId id="278"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1pPr>
    <a:lvl2pPr marL="0" marR="0" indent="228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2pPr>
    <a:lvl3pPr marL="0" marR="0" indent="457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3pPr>
    <a:lvl4pPr marL="0" marR="0" indent="685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4pPr>
    <a:lvl5pPr marL="0" marR="0" indent="9144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5pPr>
    <a:lvl6pPr marL="0" marR="0" indent="11430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6pPr>
    <a:lvl7pPr marL="0" marR="0" indent="1371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7pPr>
    <a:lvl8pPr marL="0" marR="0" indent="1600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8pPr>
    <a:lvl9pPr marL="0" marR="0" indent="1828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9"/>
    <p:restoredTop sz="94613"/>
  </p:normalViewPr>
  <p:slideViewPr>
    <p:cSldViewPr snapToGrid="0" snapToObjects="1">
      <p:cViewPr varScale="1">
        <p:scale>
          <a:sx n="67" d="100"/>
          <a:sy n="67" d="100"/>
        </p:scale>
        <p:origin x="176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e sottotitolo">
    <p:spTree>
      <p:nvGrpSpPr>
        <p:cNvPr id="1" name=""/>
        <p:cNvGrpSpPr/>
        <p:nvPr/>
      </p:nvGrpSpPr>
      <p:grpSpPr>
        <a:xfrm>
          <a:off x="0" y="0"/>
          <a:ext cx="0" cy="0"/>
          <a:chOff x="0" y="0"/>
          <a:chExt cx="0" cy="0"/>
        </a:xfrm>
      </p:grpSpPr>
      <p:sp>
        <p:nvSpPr>
          <p:cNvPr id="11" name="Shape 11"/>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 name="Shape 12"/>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Titolo Testo</a:t>
            </a:r>
          </a:p>
        </p:txBody>
      </p:sp>
      <p:sp>
        <p:nvSpPr>
          <p:cNvPr id="13" name="Shape 13"/>
          <p:cNvSpPr>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r>
              <a:t>Corpo livello uno</a:t>
            </a:r>
          </a:p>
          <a:p>
            <a:pPr lvl="1"/>
            <a:r>
              <a:t>Corpo livello due</a:t>
            </a:r>
          </a:p>
          <a:p>
            <a:pPr lvl="2"/>
            <a:r>
              <a:t>Corpo livello tre</a:t>
            </a:r>
          </a:p>
          <a:p>
            <a:pPr lvl="3"/>
            <a:r>
              <a:t>Corpo livello quattro</a:t>
            </a:r>
          </a:p>
          <a:p>
            <a:pPr lvl="4"/>
            <a:r>
              <a:t>Corpo livello cinque</a:t>
            </a:r>
          </a:p>
        </p:txBody>
      </p:sp>
      <p:sp>
        <p:nvSpPr>
          <p:cNvPr id="14" name="Shape 14"/>
          <p:cNvSpPr>
            <a:spLocks noGrp="1"/>
          </p:cNvSpPr>
          <p:nvPr>
            <p:ph type="sldNum" sz="quarter" idx="2"/>
          </p:nvPr>
        </p:nvSpPr>
        <p:spPr>
          <a:xfrm>
            <a:off x="12088552" y="9189156"/>
            <a:ext cx="309365" cy="3429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01" name="Shape 101"/>
          <p:cNvSpPr/>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spc="0">
                <a:solidFill>
                  <a:srgbClr val="E4E4E4"/>
                </a:solidFill>
                <a:latin typeface="Baskerville SemiBold"/>
                <a:ea typeface="Baskerville SemiBold"/>
                <a:cs typeface="Baskerville SemiBold"/>
                <a:sym typeface="Baskerville SemiBold"/>
              </a:defRPr>
            </a:lvl1pPr>
          </a:lstStyle>
          <a:p>
            <a:r>
              <a:t>“</a:t>
            </a:r>
          </a:p>
        </p:txBody>
      </p:sp>
      <p:sp>
        <p:nvSpPr>
          <p:cNvPr id="102" name="Shape 102"/>
          <p:cNvSpPr>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Inserisci qui una citazione.</a:t>
            </a:r>
          </a:p>
        </p:txBody>
      </p:sp>
      <p:sp>
        <p:nvSpPr>
          <p:cNvPr id="103" name="Shape 103"/>
          <p:cNvSpPr>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r>
              <a:t>–Giovanni Mela</a:t>
            </a:r>
          </a:p>
        </p:txBody>
      </p:sp>
      <p:sp>
        <p:nvSpPr>
          <p:cNvPr id="104" name="Shape 104"/>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11" name="Shape 11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2" name="Shape 112"/>
          <p:cNvSpPr>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119" name="Shape 119"/>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Orizzontale">
    <p:spTree>
      <p:nvGrpSpPr>
        <p:cNvPr id="1" name=""/>
        <p:cNvGrpSpPr/>
        <p:nvPr/>
      </p:nvGrpSpPr>
      <p:grpSpPr>
        <a:xfrm>
          <a:off x="0" y="0"/>
          <a:ext cx="0" cy="0"/>
          <a:chOff x="0" y="0"/>
          <a:chExt cx="0" cy="0"/>
        </a:xfrm>
      </p:grpSpPr>
      <p:sp>
        <p:nvSpPr>
          <p:cNvPr id="21" name="Shape 2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2" name="Shape 22"/>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23" name="Shape 23"/>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 name="Shape 24"/>
          <p:cNvSpPr>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Titolo Testo</a:t>
            </a:r>
          </a:p>
        </p:txBody>
      </p:sp>
      <p:sp>
        <p:nvSpPr>
          <p:cNvPr id="25" name="Shape 25"/>
          <p:cNvSpPr>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Corpo livello uno</a:t>
            </a:r>
          </a:p>
          <a:p>
            <a:pPr lvl="1"/>
            <a:r>
              <a:t>Corpo livello due</a:t>
            </a:r>
          </a:p>
          <a:p>
            <a:pPr lvl="2"/>
            <a:r>
              <a:t>Corpo livello tre</a:t>
            </a:r>
          </a:p>
          <a:p>
            <a:pPr lvl="3"/>
            <a:r>
              <a:t>Corpo livello quattro</a:t>
            </a:r>
          </a:p>
          <a:p>
            <a:pPr lvl="4"/>
            <a:r>
              <a:t>Corpo livello cinque</a:t>
            </a:r>
          </a:p>
        </p:txBody>
      </p:sp>
      <p:sp>
        <p:nvSpPr>
          <p:cNvPr id="26" name="Shape 26"/>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 Centrato">
    <p:spTree>
      <p:nvGrpSpPr>
        <p:cNvPr id="1" name=""/>
        <p:cNvGrpSpPr/>
        <p:nvPr/>
      </p:nvGrpSpPr>
      <p:grpSpPr>
        <a:xfrm>
          <a:off x="0" y="0"/>
          <a:ext cx="0" cy="0"/>
          <a:chOff x="0" y="0"/>
          <a:chExt cx="0" cy="0"/>
        </a:xfrm>
      </p:grpSpPr>
      <p:sp>
        <p:nvSpPr>
          <p:cNvPr id="33" name="Shape 33"/>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Titolo Testo</a:t>
            </a:r>
          </a:p>
        </p:txBody>
      </p:sp>
      <p:sp>
        <p:nvSpPr>
          <p:cNvPr id="34" name="Shape 34"/>
          <p:cNvSpPr>
            <a:spLocks noGrp="1"/>
          </p:cNvSpPr>
          <p:nvPr>
            <p:ph type="sldNum" sz="quarter" idx="2"/>
          </p:nvPr>
        </p:nvSpPr>
        <p:spPr>
          <a:xfrm>
            <a:off x="12083465" y="9189156"/>
            <a:ext cx="309365" cy="3429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41" name="Shape 41"/>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42" name="Shape 42"/>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3" name="Shape 43"/>
          <p:cNvSpPr>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Titolo Testo</a:t>
            </a:r>
          </a:p>
        </p:txBody>
      </p:sp>
      <p:sp>
        <p:nvSpPr>
          <p:cNvPr id="44" name="Shape 44"/>
          <p:cNvSpPr>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Corpo livello uno</a:t>
            </a:r>
          </a:p>
          <a:p>
            <a:pPr lvl="1"/>
            <a:r>
              <a:t>Corpo livello due</a:t>
            </a:r>
          </a:p>
          <a:p>
            <a:pPr lvl="2"/>
            <a:r>
              <a:t>Corpo livello tre</a:t>
            </a:r>
          </a:p>
          <a:p>
            <a:pPr lvl="3"/>
            <a:r>
              <a:t>Corpo livello quattro</a:t>
            </a:r>
          </a:p>
          <a:p>
            <a:pPr lvl="4"/>
            <a:r>
              <a:t>Corpo livello cinque</a:t>
            </a:r>
          </a:p>
        </p:txBody>
      </p:sp>
      <p:sp>
        <p:nvSpPr>
          <p:cNvPr id="45" name="Shape 45"/>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52" name="Shape 52"/>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3" name="Shape 53"/>
          <p:cNvSpPr>
            <a:spLocks noGrp="1"/>
          </p:cNvSpPr>
          <p:nvPr>
            <p:ph type="title"/>
          </p:nvPr>
        </p:nvSpPr>
        <p:spPr>
          <a:prstGeom prst="rect">
            <a:avLst/>
          </a:prstGeom>
        </p:spPr>
        <p:txBody>
          <a:bodyPr/>
          <a:lstStyle/>
          <a:p>
            <a:r>
              <a:t>Titolo Testo</a:t>
            </a:r>
          </a:p>
        </p:txBody>
      </p:sp>
      <p:sp>
        <p:nvSpPr>
          <p:cNvPr id="54" name="Shape 54"/>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61" name="Shape 61"/>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2" name="Shape 62"/>
          <p:cNvSpPr>
            <a:spLocks noGrp="1"/>
          </p:cNvSpPr>
          <p:nvPr>
            <p:ph type="title"/>
          </p:nvPr>
        </p:nvSpPr>
        <p:spPr>
          <a:prstGeom prst="rect">
            <a:avLst/>
          </a:prstGeom>
        </p:spPr>
        <p:txBody>
          <a:bodyPr/>
          <a:lstStyle/>
          <a:p>
            <a:r>
              <a:t>Titolo Testo</a:t>
            </a:r>
          </a:p>
        </p:txBody>
      </p:sp>
      <p:sp>
        <p:nvSpPr>
          <p:cNvPr id="63" name="Shape 63"/>
          <p:cNvSpPr>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64" name="Shape 64"/>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71" name="Shape 71"/>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72" name="Shape 72"/>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3" name="Shape 73"/>
          <p:cNvSpPr>
            <a:spLocks noGrp="1"/>
          </p:cNvSpPr>
          <p:nvPr>
            <p:ph type="title"/>
          </p:nvPr>
        </p:nvSpPr>
        <p:spPr>
          <a:xfrm>
            <a:off x="7023100" y="723900"/>
            <a:ext cx="5397500" cy="723900"/>
          </a:xfrm>
          <a:prstGeom prst="rect">
            <a:avLst/>
          </a:prstGeom>
        </p:spPr>
        <p:txBody>
          <a:bodyPr/>
          <a:lstStyle/>
          <a:p>
            <a:r>
              <a:t>Titolo Testo</a:t>
            </a:r>
          </a:p>
        </p:txBody>
      </p:sp>
      <p:sp>
        <p:nvSpPr>
          <p:cNvPr id="74" name="Shape 74"/>
          <p:cNvSpPr>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Corpo livello uno</a:t>
            </a:r>
          </a:p>
          <a:p>
            <a:pPr lvl="1"/>
            <a:r>
              <a:t>Corpo livello due</a:t>
            </a:r>
          </a:p>
          <a:p>
            <a:pPr lvl="2"/>
            <a:r>
              <a:t>Corpo livello tre</a:t>
            </a:r>
          </a:p>
          <a:p>
            <a:pPr lvl="3"/>
            <a:r>
              <a:t>Corpo livello quattro</a:t>
            </a:r>
          </a:p>
          <a:p>
            <a:pPr lvl="4"/>
            <a:r>
              <a:t>Corpo livello cinque</a:t>
            </a:r>
          </a:p>
        </p:txBody>
      </p:sp>
      <p:sp>
        <p:nvSpPr>
          <p:cNvPr id="75" name="Shape 75"/>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82" name="Shape 82"/>
          <p:cNvSpPr>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83" name="Shape 83"/>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90" name="Shape 90"/>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91" name="Shape 91"/>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92" name="Shape 92"/>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93" name="Shape 93"/>
          <p:cNvSpPr>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spc="28">
                <a:latin typeface="Iowan Old Style Italic"/>
                <a:ea typeface="Iowan Old Style Italic"/>
                <a:cs typeface="Iowan Old Style Italic"/>
                <a:sym typeface="Iowan Old Style Italic"/>
              </a:defRPr>
            </a:lvl1pPr>
            <a:lvl2pPr marL="0" indent="228600">
              <a:spcBef>
                <a:spcPts val="1400"/>
              </a:spcBef>
              <a:buSzTx/>
              <a:buFontTx/>
              <a:buNone/>
              <a:defRPr sz="2800" spc="28">
                <a:latin typeface="Iowan Old Style Italic"/>
                <a:ea typeface="Iowan Old Style Italic"/>
                <a:cs typeface="Iowan Old Style Italic"/>
                <a:sym typeface="Iowan Old Style Italic"/>
              </a:defRPr>
            </a:lvl2pPr>
            <a:lvl3pPr marL="0" indent="457200">
              <a:spcBef>
                <a:spcPts val="1400"/>
              </a:spcBef>
              <a:buSzTx/>
              <a:buFontTx/>
              <a:buNone/>
              <a:defRPr sz="2800" spc="28">
                <a:latin typeface="Iowan Old Style Italic"/>
                <a:ea typeface="Iowan Old Style Italic"/>
                <a:cs typeface="Iowan Old Style Italic"/>
                <a:sym typeface="Iowan Old Style Italic"/>
              </a:defRPr>
            </a:lvl3pPr>
            <a:lvl4pPr marL="0" indent="685800">
              <a:spcBef>
                <a:spcPts val="1400"/>
              </a:spcBef>
              <a:buSzTx/>
              <a:buFontTx/>
              <a:buNone/>
              <a:defRPr sz="2800" spc="28">
                <a:latin typeface="Iowan Old Style Italic"/>
                <a:ea typeface="Iowan Old Style Italic"/>
                <a:cs typeface="Iowan Old Style Italic"/>
                <a:sym typeface="Iowan Old Style Italic"/>
              </a:defRPr>
            </a:lvl4pPr>
            <a:lvl5pPr marL="0" indent="914400">
              <a:spcBef>
                <a:spcPts val="1400"/>
              </a:spcBef>
              <a:buSzTx/>
              <a:buFontTx/>
              <a:buNone/>
              <a:defRPr sz="2800" spc="28">
                <a:latin typeface="Iowan Old Style Italic"/>
                <a:ea typeface="Iowan Old Style Italic"/>
                <a:cs typeface="Iowan Old Style Italic"/>
                <a:sym typeface="Iowan Old Style Italic"/>
              </a:defRPr>
            </a:lvl5pPr>
          </a:lstStyle>
          <a:p>
            <a:r>
              <a:t>Corpo livello uno</a:t>
            </a:r>
          </a:p>
          <a:p>
            <a:pPr lvl="1"/>
            <a:r>
              <a:t>Corpo livello due</a:t>
            </a:r>
          </a:p>
          <a:p>
            <a:pPr lvl="2"/>
            <a:r>
              <a:t>Corpo livello tre</a:t>
            </a:r>
          </a:p>
          <a:p>
            <a:pPr lvl="3"/>
            <a:r>
              <a:t>Corpo livello quattro</a:t>
            </a:r>
          </a:p>
          <a:p>
            <a:pPr lvl="4"/>
            <a:r>
              <a:t>Corpo livello cinque</a:t>
            </a:r>
          </a:p>
        </p:txBody>
      </p:sp>
      <p:sp>
        <p:nvSpPr>
          <p:cNvPr id="94" name="Shape 94"/>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Titolo Testo</a:t>
            </a:r>
          </a:p>
        </p:txBody>
      </p:sp>
      <p:sp>
        <p:nvSpPr>
          <p:cNvPr id="3" name="Shape 3"/>
          <p:cNvSpPr>
            <a:spLocks noGrp="1"/>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Shape 4"/>
          <p:cNvSpPr>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sz="1600" spc="0">
                <a:solidFill>
                  <a:srgbClr val="747676"/>
                </a:solidFill>
                <a:latin typeface="DIN Alternate"/>
                <a:ea typeface="DIN Alternate"/>
                <a:cs typeface="DIN Alternate"/>
                <a:sym typeface="DIN Alternate"/>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1pPr>
      <a:lvl2pPr marL="0" marR="0" indent="228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2pPr>
      <a:lvl3pPr marL="0" marR="0" indent="457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3pPr>
      <a:lvl4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4pPr>
      <a:lvl5pPr marL="0" marR="0" indent="914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5pPr>
      <a:lvl6pPr marL="0" marR="0" indent="11430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1600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1828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1y4h1zTG0Qc" TargetMode="External"/><Relationship Id="rId4" Type="http://schemas.openxmlformats.org/officeDocument/2006/relationships/hyperlink" Target="https://www.youtube.com/watch?v=3nvl3r2o6n0" TargetMode="External"/><Relationship Id="rId5" Type="http://schemas.openxmlformats.org/officeDocument/2006/relationships/hyperlink" Target="https://www.youtube.com/hashtag/ogrtalks" TargetMode="External"/><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books.google.ch/books?id=cZI9AQAAQBAJ&amp;printsec=frontcover&amp;dq=Shifman,+L.+(2014).+Memes+in+digital+culture.+Cambridge,+MA:+MIT+Press.&amp;hl=it&amp;sa=X&amp;redir_esc=y#v=onepage&amp;q&amp;f=false" TargetMode="Externa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tandfonline.com/doi/abs/10.1080/1369118X.2021.1961007?journalCode=rics2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books.google.ch/books?id=Sp9-DwAAQBAJ&amp;printsec=frontcover&amp;dq=An+Xiao+Mina,+Memes+to+Movements:+How+the+World%E2%80%99s+Most+Viral+Media+is+Changing+Social+Protest+and+Power&amp;hl=it&amp;sa=X&amp;redir_esc=y#v=onepage&amp;q=An%20Xiao%20Mina%2C%20Memes%20to%20Movements%3A%20How%20the%20World%E2%80%99s%20Most%20Viral%20Media%20is%20Changing%20Social%20Protest%20and%20Power&amp;f=fals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youtu.be/mLr_uFIVHv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118295074_2675x2907.jpeg"/>
          <p:cNvPicPr>
            <a:picLocks noGrp="1" noChangeAspect="1"/>
          </p:cNvPicPr>
          <p:nvPr>
            <p:ph type="pic" idx="13"/>
          </p:nvPr>
        </p:nvPicPr>
        <p:blipFill>
          <a:blip r:embed="rId2">
            <a:extLst/>
          </a:blip>
          <a:srcRect t="15492" b="15492"/>
          <a:stretch>
            <a:fillRect/>
          </a:stretch>
        </p:blipFill>
        <p:spPr>
          <a:prstGeom prst="rect">
            <a:avLst/>
          </a:prstGeom>
        </p:spPr>
      </p:pic>
      <p:sp>
        <p:nvSpPr>
          <p:cNvPr id="129" name="Shape 129"/>
          <p:cNvSpPr>
            <a:spLocks noGrp="1"/>
          </p:cNvSpPr>
          <p:nvPr>
            <p:ph type="body" idx="14"/>
          </p:nvPr>
        </p:nvSpPr>
        <p:spPr>
          <a:prstGeom prst="rect">
            <a:avLst/>
          </a:prstGeom>
        </p:spPr>
        <p:txBody>
          <a:bodyPr/>
          <a:lstStyle/>
          <a:p>
            <a:pPr marL="0" indent="0" algn="ctr">
              <a:spcBef>
                <a:spcPts val="0"/>
              </a:spcBef>
              <a:buSzTx/>
              <a:buFontTx/>
              <a:buNone/>
              <a:defRPr sz="2400">
                <a:latin typeface="DIN Alternate"/>
                <a:ea typeface="DIN Alternate"/>
                <a:cs typeface="DIN Alternate"/>
                <a:sym typeface="DIN Alternate"/>
              </a:defRPr>
            </a:pPr>
            <a:endParaRPr dirty="0"/>
          </a:p>
        </p:txBody>
      </p:sp>
      <p:sp>
        <p:nvSpPr>
          <p:cNvPr id="130" name="Shape 130"/>
          <p:cNvSpPr>
            <a:spLocks noGrp="1"/>
          </p:cNvSpPr>
          <p:nvPr>
            <p:ph type="body" idx="15"/>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1" name="Shape 131"/>
          <p:cNvSpPr>
            <a:spLocks noGrp="1"/>
          </p:cNvSpPr>
          <p:nvPr>
            <p:ph type="title"/>
          </p:nvPr>
        </p:nvSpPr>
        <p:spPr>
          <a:prstGeom prst="rect">
            <a:avLst/>
          </a:prstGeom>
        </p:spPr>
        <p:txBody>
          <a:bodyPr/>
          <a:lstStyle/>
          <a:p>
            <a:pPr algn="l" defTabSz="385572">
              <a:defRPr sz="7986"/>
            </a:pPr>
            <a:r>
              <a:rPr dirty="0"/>
              <a:t>               COMUNICAZIONE </a:t>
            </a:r>
          </a:p>
          <a:p>
            <a:pPr algn="l" defTabSz="385572">
              <a:defRPr sz="7986"/>
            </a:pPr>
            <a:r>
              <a:rPr dirty="0"/>
              <a:t>               E LINGUAGGIO POLITICO - </a:t>
            </a:r>
            <a:r>
              <a:rPr lang="it-IT" dirty="0"/>
              <a:t>8</a:t>
            </a:r>
            <a:endParaRPr dirty="0"/>
          </a:p>
        </p:txBody>
      </p:sp>
      <p:sp>
        <p:nvSpPr>
          <p:cNvPr id="132" name="Shape 132"/>
          <p:cNvSpPr>
            <a:spLocks noGrp="1"/>
          </p:cNvSpPr>
          <p:nvPr>
            <p:ph type="body" sz="quarter" idx="1"/>
          </p:nvPr>
        </p:nvSpPr>
        <p:spPr>
          <a:prstGeom prst="rect">
            <a:avLst/>
          </a:prstGeom>
        </p:spPr>
        <p:txBody>
          <a:bodyPr/>
          <a:lstStyle/>
          <a:p>
            <a:pPr defTabSz="438150">
              <a:spcBef>
                <a:spcPts val="400"/>
              </a:spcBef>
              <a:defRPr sz="3600"/>
            </a:pPr>
            <a:r>
              <a:rPr dirty="0"/>
              <a:t>Prof.ssa Valentina Polci</a:t>
            </a:r>
          </a:p>
          <a:p>
            <a:pPr defTabSz="438150">
              <a:spcBef>
                <a:spcPts val="400"/>
              </a:spcBef>
              <a:defRPr sz="3600"/>
            </a:pPr>
            <a:r>
              <a:rPr dirty="0"/>
              <a:t>a.a. </a:t>
            </a:r>
            <a:r>
              <a:rPr dirty="0" smtClean="0"/>
              <a:t>202</a:t>
            </a:r>
            <a:r>
              <a:rPr lang="it-IT" dirty="0" smtClean="0"/>
              <a:t>2</a:t>
            </a:r>
            <a:r>
              <a:rPr dirty="0" smtClean="0"/>
              <a:t>-202</a:t>
            </a:r>
            <a:r>
              <a:rPr lang="it-IT" smtClean="0"/>
              <a:t>3</a:t>
            </a:r>
            <a:r>
              <a:rPr smtClean="0"/>
              <a:t> </a:t>
            </a:r>
            <a:endParaRPr/>
          </a:p>
        </p:txBody>
      </p:sp>
      <p:pic>
        <p:nvPicPr>
          <p:cNvPr id="133" name="pasted-image.png"/>
          <p:cNvPicPr>
            <a:picLocks noChangeAspect="1"/>
          </p:cNvPicPr>
          <p:nvPr/>
        </p:nvPicPr>
        <p:blipFill>
          <a:blip r:embed="rId3">
            <a:extLst/>
          </a:blip>
          <a:stretch>
            <a:fillRect/>
          </a:stretch>
        </p:blipFill>
        <p:spPr>
          <a:xfrm>
            <a:off x="127000" y="7924800"/>
            <a:ext cx="3810000" cy="16383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118295074_2675x2907.jpeg"/>
          <p:cNvPicPr>
            <a:picLocks noGrp="1" noChangeAspect="1"/>
          </p:cNvPicPr>
          <p:nvPr>
            <p:ph type="pic" idx="13"/>
          </p:nvPr>
        </p:nvPicPr>
        <p:blipFill>
          <a:blip r:embed="rId2">
            <a:extLst/>
          </a:blip>
          <a:srcRect l="2257" t="129" r="26205" b="129"/>
          <a:stretch>
            <a:fillRect/>
          </a:stretch>
        </p:blipFill>
        <p:spPr>
          <a:prstGeom prst="rect">
            <a:avLst/>
          </a:prstGeom>
        </p:spPr>
      </p:pic>
      <p:sp>
        <p:nvSpPr>
          <p:cNvPr id="150" name="Shape 150"/>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51" name="Shape 151"/>
          <p:cNvSpPr>
            <a:spLocks noGrp="1"/>
          </p:cNvSpPr>
          <p:nvPr>
            <p:ph type="title"/>
          </p:nvPr>
        </p:nvSpPr>
        <p:spPr>
          <a:prstGeom prst="rect">
            <a:avLst/>
          </a:prstGeom>
        </p:spPr>
        <p:txBody>
          <a:bodyPr>
            <a:normAutofit fontScale="90000"/>
          </a:bodyPr>
          <a:lstStyle>
            <a:lvl1pPr defTabSz="543305">
              <a:spcBef>
                <a:spcPts val="2100"/>
              </a:spcBef>
              <a:defRPr sz="4836"/>
            </a:lvl1pPr>
          </a:lstStyle>
          <a:p>
            <a:r>
              <a:t>indicatori istat</a:t>
            </a:r>
          </a:p>
        </p:txBody>
      </p:sp>
      <p:sp>
        <p:nvSpPr>
          <p:cNvPr id="152" name="Shape 152"/>
          <p:cNvSpPr>
            <a:spLocks noGrp="1"/>
          </p:cNvSpPr>
          <p:nvPr>
            <p:ph type="body" sz="half" idx="1"/>
          </p:nvPr>
        </p:nvSpPr>
        <p:spPr>
          <a:prstGeom prst="rect">
            <a:avLst/>
          </a:prstGeom>
        </p:spPr>
        <p:txBody>
          <a:bodyPr/>
          <a:lstStyle/>
          <a:p>
            <a:pPr marL="329184" indent="-329184" defTabSz="473201">
              <a:spcBef>
                <a:spcPts val="1400"/>
              </a:spcBef>
              <a:defRPr sz="2268"/>
            </a:pPr>
            <a:r>
              <a:t>L’ISTAT rileva la partecipazione politica con indicatori che tengono traccia dei cambiamenti del concetto e, in particolare, dell’ampliamento dei repertori partecipativi che Internet ha reso disponibili, estendendo anche l’efficacia dei processi di  monitoraggio.</a:t>
            </a:r>
          </a:p>
          <a:p>
            <a:pPr marL="329184" indent="-329184" defTabSz="473201">
              <a:spcBef>
                <a:spcPts val="1400"/>
              </a:spcBef>
              <a:defRPr sz="2268"/>
            </a:pPr>
            <a:r>
              <a:t>Molti indicatori della classificazione della tabella precedente continuano ad essere presenti nelle rilevazioni annuali delle indagini multiscopo “Aspetti della vita quotidiana”, nel corso del tempo l’analisi si è arricchita con domande mirate a rilevare anche diversi elementi della partecipazione online, oltre ad aver aggiunto maggiore granularità a quelli offline. </a:t>
            </a:r>
          </a:p>
        </p:txBody>
      </p:sp>
      <p:pic>
        <p:nvPicPr>
          <p:cNvPr id="153" name="IMG_1662.jpg"/>
          <p:cNvPicPr>
            <a:picLocks noChangeAspect="1"/>
          </p:cNvPicPr>
          <p:nvPr/>
        </p:nvPicPr>
        <p:blipFill>
          <a:blip r:embed="rId3">
            <a:extLst/>
          </a:blip>
          <a:stretch>
            <a:fillRect/>
          </a:stretch>
        </p:blipFill>
        <p:spPr>
          <a:xfrm>
            <a:off x="59838" y="2317048"/>
            <a:ext cx="6811099" cy="5119504"/>
          </a:xfrm>
          <a:prstGeom prst="rect">
            <a:avLst/>
          </a:prstGeom>
          <a:ln w="12700">
            <a:miter lim="400000"/>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56" name="Shape 156"/>
          <p:cNvSpPr>
            <a:spLocks noGrp="1"/>
          </p:cNvSpPr>
          <p:nvPr>
            <p:ph type="title"/>
          </p:nvPr>
        </p:nvSpPr>
        <p:spPr>
          <a:prstGeom prst="rect">
            <a:avLst/>
          </a:prstGeom>
        </p:spPr>
        <p:txBody>
          <a:bodyPr>
            <a:normAutofit fontScale="90000"/>
          </a:bodyPr>
          <a:lstStyle>
            <a:lvl1pPr defTabSz="543305">
              <a:spcBef>
                <a:spcPts val="2100"/>
              </a:spcBef>
              <a:defRPr sz="4836"/>
            </a:lvl1pPr>
          </a:lstStyle>
          <a:p>
            <a:r>
              <a:t>partecipazione offline e online</a:t>
            </a:r>
          </a:p>
        </p:txBody>
      </p:sp>
      <p:sp>
        <p:nvSpPr>
          <p:cNvPr id="157" name="Shape 157"/>
          <p:cNvSpPr>
            <a:spLocks noGrp="1"/>
          </p:cNvSpPr>
          <p:nvPr>
            <p:ph type="body" idx="1"/>
          </p:nvPr>
        </p:nvSpPr>
        <p:spPr>
          <a:prstGeom prst="rect">
            <a:avLst/>
          </a:prstGeom>
        </p:spPr>
        <p:txBody>
          <a:bodyPr/>
          <a:lstStyle/>
          <a:p>
            <a:pPr marL="357123" indent="-357123" defTabSz="443991">
              <a:spcBef>
                <a:spcPts val="1300"/>
              </a:spcBef>
              <a:defRPr sz="2432"/>
            </a:pPr>
            <a:r>
              <a:t>Gli ultimi dati ISTAT disponibili (2020) illustrano un quadro generale in cui il 71,2% degli italiani dichiara di informarsi di politica e il 63,4% di parlarne. Queste percentuali, però, si ridimensionano notevolmente se si guarda alla frequenza con cui si svolgono queste attività: il 52,7% si informano di politica e  il 32,9% si lascia coinvolgere in discussioni riguardanti la politica almeno una volta a settimana</a:t>
            </a:r>
          </a:p>
          <a:p>
            <a:pPr marL="357123" indent="-357123" defTabSz="443991">
              <a:spcBef>
                <a:spcPts val="1300"/>
              </a:spcBef>
              <a:defRPr sz="2432"/>
            </a:pPr>
            <a:r>
              <a:t>Questi dati, in linea con il distacco e la disaffezione rispetto alla politica e la crisi di partecipazione istituzionale, mettono in luce due aspetti interessanti:</a:t>
            </a:r>
          </a:p>
          <a:p>
            <a:pPr marL="434340" indent="-434340" defTabSz="443991">
              <a:spcBef>
                <a:spcPts val="1300"/>
              </a:spcBef>
              <a:buSzPct val="100000"/>
              <a:buFontTx/>
              <a:buAutoNum type="arabicPeriod"/>
              <a:defRPr sz="2432"/>
            </a:pPr>
            <a:r>
              <a:t>l’ampliamento delle opportunità informative, che non sono vincolate solo ai mass media nei loro canali di trasmissione tradizionale (cartaceo, tv), ma sono integrate dai processi di digitalizzazione che li riguardano (quotidiani online e televisioni online)</a:t>
            </a:r>
          </a:p>
          <a:p>
            <a:pPr marL="434340" indent="-434340" defTabSz="443991">
              <a:spcBef>
                <a:spcPts val="1300"/>
              </a:spcBef>
              <a:buSzPct val="100000"/>
              <a:buFontTx/>
              <a:buAutoNum type="arabicPeriod"/>
              <a:defRPr sz="2432"/>
            </a:pPr>
            <a:r>
              <a:t>i canali informativi online costituiscono una risorsa a cui i cittadini attingono abitualmente </a:t>
            </a:r>
          </a:p>
          <a:p>
            <a:pPr marL="357123" indent="-357123" defTabSz="443991">
              <a:spcBef>
                <a:spcPts val="1300"/>
              </a:spcBef>
              <a:defRPr sz="2432"/>
            </a:pPr>
            <a:r>
              <a:t>Quindi, se la partecipazione offline diminuisce, quella online invece aumenta, introducendo una grande varietà dei repertori partecipativi</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60" name="Shape 160"/>
          <p:cNvSpPr>
            <a:spLocks noGrp="1"/>
          </p:cNvSpPr>
          <p:nvPr>
            <p:ph type="title"/>
          </p:nvPr>
        </p:nvSpPr>
        <p:spPr>
          <a:prstGeom prst="rect">
            <a:avLst/>
          </a:prstGeom>
        </p:spPr>
        <p:txBody>
          <a:bodyPr/>
          <a:lstStyle>
            <a:lvl1pPr defTabSz="543305">
              <a:spcBef>
                <a:spcPts val="2100"/>
              </a:spcBef>
              <a:defRPr sz="4836"/>
            </a:lvl1pPr>
          </a:lstStyle>
          <a:p>
            <a:r>
              <a:t>informarsi di politica in italia (ISTAT 2020)</a:t>
            </a:r>
          </a:p>
        </p:txBody>
      </p:sp>
      <p:pic>
        <p:nvPicPr>
          <p:cNvPr id="161" name="pasted-image.png"/>
          <p:cNvPicPr>
            <a:picLocks noChangeAspect="1"/>
          </p:cNvPicPr>
          <p:nvPr/>
        </p:nvPicPr>
        <p:blipFill>
          <a:blip r:embed="rId2">
            <a:extLst/>
          </a:blip>
          <a:stretch>
            <a:fillRect/>
          </a:stretch>
        </p:blipFill>
        <p:spPr>
          <a:xfrm>
            <a:off x="1169727" y="1911282"/>
            <a:ext cx="10665346" cy="7060708"/>
          </a:xfrm>
          <a:prstGeom prst="rect">
            <a:avLst/>
          </a:prstGeom>
          <a:ln w="12700">
            <a:miter lim="400000"/>
          </a:ln>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64" name="Shape 164"/>
          <p:cNvSpPr>
            <a:spLocks noGrp="1"/>
          </p:cNvSpPr>
          <p:nvPr>
            <p:ph type="title"/>
          </p:nvPr>
        </p:nvSpPr>
        <p:spPr>
          <a:prstGeom prst="rect">
            <a:avLst/>
          </a:prstGeom>
        </p:spPr>
        <p:txBody>
          <a:bodyPr/>
          <a:lstStyle>
            <a:lvl1pPr defTabSz="543305">
              <a:spcBef>
                <a:spcPts val="2100"/>
              </a:spcBef>
              <a:defRPr sz="4836"/>
            </a:lvl1pPr>
          </a:lstStyle>
          <a:p>
            <a:r>
              <a:t>le fasi della partecipazione</a:t>
            </a:r>
          </a:p>
        </p:txBody>
      </p:sp>
      <p:sp>
        <p:nvSpPr>
          <p:cNvPr id="165" name="Shape 165"/>
          <p:cNvSpPr>
            <a:spLocks noGrp="1"/>
          </p:cNvSpPr>
          <p:nvPr>
            <p:ph type="body" idx="1"/>
          </p:nvPr>
        </p:nvSpPr>
        <p:spPr>
          <a:prstGeom prst="rect">
            <a:avLst/>
          </a:prstGeom>
        </p:spPr>
        <p:txBody>
          <a:bodyPr/>
          <a:lstStyle/>
          <a:p>
            <a:pPr marL="390016" indent="-390016" defTabSz="484886">
              <a:spcBef>
                <a:spcPts val="1400"/>
              </a:spcBef>
              <a:defRPr sz="2656"/>
            </a:pPr>
            <a:r>
              <a:t>Con la diffusione di massa dei social media, si è assistito a un processo di integrazione tra le dimensioni tradizionali della partecipazione offline e le opportunità di tradurle in azioni in rete, dando vita a una reinterpretazione dell’agire politico che non può non tener conto delle diverse forme che assume la cittadinanza connessa (De Rosa 2014; Ceccarini 2015)</a:t>
            </a:r>
          </a:p>
          <a:p>
            <a:pPr marL="390016" indent="-390016" defTabSz="484886">
              <a:spcBef>
                <a:spcPts val="1400"/>
              </a:spcBef>
              <a:defRPr sz="2656"/>
            </a:pPr>
            <a:r>
              <a:t>Questa intersezione si può riassumere in quattro fasi diverse della partecipazione:</a:t>
            </a:r>
          </a:p>
          <a:p>
            <a:pPr marL="474344" indent="-474344" defTabSz="484886">
              <a:spcBef>
                <a:spcPts val="1400"/>
              </a:spcBef>
              <a:buSzPct val="100000"/>
              <a:buFontTx/>
              <a:buAutoNum type="arabicPeriod"/>
              <a:defRPr sz="2656"/>
            </a:pPr>
            <a:r>
              <a:rPr u="sng"/>
              <a:t>accesso</a:t>
            </a:r>
            <a:r>
              <a:t>, cioè l’interesse ad acquisire informazione su un tema;</a:t>
            </a:r>
          </a:p>
          <a:p>
            <a:pPr marL="474344" indent="-474344" defTabSz="484886">
              <a:spcBef>
                <a:spcPts val="1400"/>
              </a:spcBef>
              <a:buSzPct val="100000"/>
              <a:buFontTx/>
              <a:buAutoNum type="arabicPeriod"/>
              <a:defRPr sz="2656"/>
            </a:pPr>
            <a:r>
              <a:rPr u="sng"/>
              <a:t>espressione</a:t>
            </a:r>
            <a:r>
              <a:t>, ovvero la presa di parola</a:t>
            </a:r>
          </a:p>
          <a:p>
            <a:pPr marL="474344" indent="-474344" defTabSz="484886">
              <a:spcBef>
                <a:spcPts val="1400"/>
              </a:spcBef>
              <a:buSzPct val="100000"/>
              <a:buFontTx/>
              <a:buAutoNum type="arabicPeriod"/>
              <a:defRPr sz="2656"/>
            </a:pPr>
            <a:r>
              <a:rPr u="sng"/>
              <a:t>connessione</a:t>
            </a:r>
            <a:r>
              <a:t>, intesa come il processo organizzativo per raggiungere determinati obiettivi</a:t>
            </a:r>
          </a:p>
          <a:p>
            <a:pPr marL="474344" indent="-474344" defTabSz="484886">
              <a:spcBef>
                <a:spcPts val="1400"/>
              </a:spcBef>
              <a:buSzPct val="100000"/>
              <a:buFontTx/>
              <a:buAutoNum type="arabicPeriod"/>
              <a:defRPr sz="2656"/>
            </a:pPr>
            <a:r>
              <a:rPr u="sng"/>
              <a:t>azione</a:t>
            </a:r>
            <a:r>
              <a:t>, rappresentata dall’integrazione dei repertori politici online con quelli offline </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68" name="Shape 168"/>
          <p:cNvSpPr>
            <a:spLocks noGrp="1"/>
          </p:cNvSpPr>
          <p:nvPr>
            <p:ph type="title"/>
          </p:nvPr>
        </p:nvSpPr>
        <p:spPr>
          <a:prstGeom prst="rect">
            <a:avLst/>
          </a:prstGeom>
        </p:spPr>
        <p:txBody>
          <a:bodyPr/>
          <a:lstStyle>
            <a:lvl1pPr defTabSz="543305">
              <a:spcBef>
                <a:spcPts val="2100"/>
              </a:spcBef>
              <a:defRPr sz="4836"/>
            </a:lvl1pPr>
          </a:lstStyle>
          <a:p>
            <a:r>
              <a:t>partecipazione politica e social media</a:t>
            </a:r>
          </a:p>
        </p:txBody>
      </p:sp>
      <p:sp>
        <p:nvSpPr>
          <p:cNvPr id="169" name="Shape 169"/>
          <p:cNvSpPr>
            <a:spLocks noGrp="1"/>
          </p:cNvSpPr>
          <p:nvPr>
            <p:ph type="body" idx="1"/>
          </p:nvPr>
        </p:nvSpPr>
        <p:spPr>
          <a:prstGeom prst="rect">
            <a:avLst/>
          </a:prstGeom>
        </p:spPr>
        <p:txBody>
          <a:bodyPr/>
          <a:lstStyle/>
          <a:p>
            <a:pPr marL="343027" indent="-343027" defTabSz="426466">
              <a:spcBef>
                <a:spcPts val="1300"/>
              </a:spcBef>
              <a:defRPr sz="2336"/>
            </a:pPr>
            <a:r>
              <a:t>I social media hanno intensificato il processo di disintermediazione, rimodulando i tradizionali cicli dell’informazione politica e gli equilibri nella relazione tra sistema politico/media/cittadini che caratterizzava l’epoca pre-digitale: questa ridefinizione dei processi di selezione, produzione e consumo e sta rimodellando la stessa democrazia.</a:t>
            </a:r>
          </a:p>
          <a:p>
            <a:pPr marL="343027" indent="-343027" defTabSz="426466">
              <a:spcBef>
                <a:spcPts val="1300"/>
              </a:spcBef>
              <a:defRPr sz="2336"/>
            </a:pPr>
            <a:r>
              <a:t>I cittadini possono far emergere temi e problemi dal basso, coalizzandosi intorno a un hashtag (hashtag activism), ad esempio, che non può essere ignorato né dai politici né dagli organi di informazione</a:t>
            </a:r>
          </a:p>
          <a:p>
            <a:pPr marL="343027" indent="-343027" defTabSz="426466">
              <a:spcBef>
                <a:spcPts val="1300"/>
              </a:spcBef>
              <a:defRPr sz="2336"/>
            </a:pPr>
            <a:r>
              <a:t>Questa abbondanza informativa, di opportunità connettive e di partecipazione attiva rende di fatto obsolete le organizzazioni della rappresentanza, trasformando lo stesso principio di legittimazione democratica che non si rintraccia più esclusivamente nel legame fiduciario tra rappresentante e rappresentato, ma si basa sulla capacità dei cittadini di monitorare direttamente i loro governanti, esercitando pressione, controllo e “accountability”</a:t>
            </a:r>
          </a:p>
          <a:p>
            <a:pPr marL="343027" indent="-343027" defTabSz="426466">
              <a:spcBef>
                <a:spcPts val="1300"/>
              </a:spcBef>
              <a:defRPr sz="2336"/>
            </a:pPr>
            <a:r>
              <a:t>Qual è, dunque, la relazione tra i media digitali e l’engagement sociale e politico dei cittadini offline? Quali sono gli effetti sui comportamenti osservabili?</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obblig-kAMI-U32701838461353StG-656x492@Corriere-Web-Sezioni.png"/>
          <p:cNvPicPr>
            <a:picLocks noGrp="1" noChangeAspect="1"/>
          </p:cNvPicPr>
          <p:nvPr>
            <p:ph type="pic" idx="13"/>
          </p:nvPr>
        </p:nvPicPr>
        <p:blipFill>
          <a:blip r:embed="rId2">
            <a:extLst/>
          </a:blip>
          <a:srcRect l="25244" r="25244"/>
          <a:stretch>
            <a:fillRect/>
          </a:stretch>
        </p:blipFill>
        <p:spPr>
          <a:xfrm>
            <a:off x="935235" y="3785037"/>
            <a:ext cx="3135322" cy="4749363"/>
          </a:xfrm>
          <a:prstGeom prst="rect">
            <a:avLst/>
          </a:prstGeom>
        </p:spPr>
      </p:pic>
      <p:sp>
        <p:nvSpPr>
          <p:cNvPr id="172" name="Shape 172"/>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73" name="Shape 173"/>
          <p:cNvSpPr>
            <a:spLocks noGrp="1"/>
          </p:cNvSpPr>
          <p:nvPr>
            <p:ph type="title"/>
          </p:nvPr>
        </p:nvSpPr>
        <p:spPr>
          <a:prstGeom prst="rect">
            <a:avLst/>
          </a:prstGeom>
        </p:spPr>
        <p:txBody>
          <a:bodyPr/>
          <a:lstStyle>
            <a:lvl1pPr defTabSz="543305">
              <a:spcBef>
                <a:spcPts val="2100"/>
              </a:spcBef>
              <a:defRPr sz="4836"/>
            </a:lvl1pPr>
          </a:lstStyle>
          <a:p>
            <a:r>
              <a:t>politica netflix</a:t>
            </a:r>
          </a:p>
        </p:txBody>
      </p:sp>
      <p:sp>
        <p:nvSpPr>
          <p:cNvPr id="174" name="Shape 174"/>
          <p:cNvSpPr>
            <a:spLocks noGrp="1"/>
          </p:cNvSpPr>
          <p:nvPr>
            <p:ph type="body" sz="half" idx="1"/>
          </p:nvPr>
        </p:nvSpPr>
        <p:spPr>
          <a:prstGeom prst="rect">
            <a:avLst/>
          </a:prstGeom>
        </p:spPr>
        <p:txBody>
          <a:bodyPr/>
          <a:lstStyle/>
          <a:p>
            <a:pPr marL="227584" indent="-227584" defTabSz="327152">
              <a:spcBef>
                <a:spcPts val="1000"/>
              </a:spcBef>
              <a:defRPr sz="1568"/>
            </a:pPr>
            <a:r>
              <a:rPr u="sng">
                <a:hlinkClick r:id="rId3"/>
              </a:rPr>
              <a:t>https://www.youtube.com/watch?v=1y4h1zTG0Qc</a:t>
            </a:r>
            <a:r>
              <a:t> (fino al min. 35)</a:t>
            </a:r>
          </a:p>
          <a:p>
            <a:pPr marL="227584" indent="-227584" defTabSz="327152">
              <a:spcBef>
                <a:spcPts val="1000"/>
              </a:spcBef>
              <a:defRPr sz="1568"/>
            </a:pPr>
            <a:r>
              <a:rPr u="sng">
                <a:hlinkClick r:id="rId4"/>
              </a:rPr>
              <a:t>https://www.youtube.com/watch?v=3nvl3r2o6n0</a:t>
            </a:r>
            <a:r>
              <a:t> (Ferragni-Renzi)</a:t>
            </a:r>
          </a:p>
          <a:p>
            <a:pPr marL="227584" indent="-227584" defTabSz="327152">
              <a:spcBef>
                <a:spcPts val="1000"/>
              </a:spcBef>
              <a:defRPr sz="1568"/>
            </a:pPr>
            <a:r>
              <a:t>OGR Talks | Politica Netflix. Influencer che cambiano il mondo?</a:t>
            </a:r>
          </a:p>
          <a:p>
            <a:pPr marL="227584" indent="-227584" defTabSz="327152">
              <a:spcBef>
                <a:spcPts val="1000"/>
              </a:spcBef>
              <a:defRPr sz="1568"/>
            </a:pPr>
            <a:r>
              <a:t>5 novembre 2021 | 21.00 </a:t>
            </a:r>
          </a:p>
          <a:p>
            <a:pPr marL="227584" indent="-227584" defTabSz="327152">
              <a:spcBef>
                <a:spcPts val="1000"/>
              </a:spcBef>
              <a:defRPr sz="1568"/>
            </a:pPr>
            <a:r>
              <a:t>Dallo Speakers’ Corner di OGR Tech, Francesco Costa e Cecilia Sala, insieme a Lorenzo Pregliasco, protagonisti dell'incontro "Politica Netflix. Influencer che cambiano il mondo?" per </a:t>
            </a:r>
            <a:r>
              <a:rPr>
                <a:solidFill>
                  <a:srgbClr val="065FD4"/>
                </a:solidFill>
                <a:hlinkClick r:id="rId5"/>
              </a:rPr>
              <a:t>#OGRTalks</a:t>
            </a:r>
            <a:r>
              <a:t>. Dall'ambiente ai diritti, dal razzismo all'eguaglianza di genere: sempre più influencer e brand dicono la loro, prendono posizione, fanno scelte di campo su temi politici e sociali. Cos'è e come funziona la Politica Netflix? Perché soggetti non-politici cercano di dettare l'agenda politica e il dibattito pubblico attivando community da milioni di follower? Da LeBron James ai Ferragnez, da Nayib Bukele all'Estetista Cinica, un viaggio nel nuovo ecosistema della social-politica su Instagram. Per capire che effetti può avere sull'informazione, sull'attivismo e sulla comunicazione politica. L'evento è organizzato in collaborazione con YouTrend nell'ambito di Election Days™</a:t>
            </a:r>
          </a:p>
        </p:txBody>
      </p:sp>
      <p:pic>
        <p:nvPicPr>
          <p:cNvPr id="175" name="Schermata 2022-03-29 alle 09.05.20.png"/>
          <p:cNvPicPr>
            <a:picLocks noChangeAspect="1"/>
          </p:cNvPicPr>
          <p:nvPr/>
        </p:nvPicPr>
        <p:blipFill>
          <a:blip r:embed="rId6">
            <a:extLst/>
          </a:blip>
          <a:stretch>
            <a:fillRect/>
          </a:stretch>
        </p:blipFill>
        <p:spPr>
          <a:xfrm>
            <a:off x="202505" y="2110680"/>
            <a:ext cx="6729814" cy="1442840"/>
          </a:xfrm>
          <a:prstGeom prst="rect">
            <a:avLst/>
          </a:prstGeom>
          <a:ln w="12700">
            <a:miter lim="400000"/>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78" name="Shape 178"/>
          <p:cNvSpPr>
            <a:spLocks noGrp="1"/>
          </p:cNvSpPr>
          <p:nvPr>
            <p:ph type="title"/>
          </p:nvPr>
        </p:nvSpPr>
        <p:spPr>
          <a:prstGeom prst="rect">
            <a:avLst/>
          </a:prstGeom>
        </p:spPr>
        <p:txBody>
          <a:bodyPr/>
          <a:lstStyle>
            <a:lvl1pPr defTabSz="543305">
              <a:spcBef>
                <a:spcPts val="2100"/>
              </a:spcBef>
              <a:defRPr sz="4836"/>
            </a:lvl1pPr>
          </a:lstStyle>
          <a:p>
            <a:r>
              <a:t>silly citizenship, ironia, humor</a:t>
            </a:r>
          </a:p>
        </p:txBody>
      </p:sp>
      <p:sp>
        <p:nvSpPr>
          <p:cNvPr id="179" name="Shape 179"/>
          <p:cNvSpPr>
            <a:spLocks noGrp="1"/>
          </p:cNvSpPr>
          <p:nvPr>
            <p:ph type="body" idx="1"/>
          </p:nvPr>
        </p:nvSpPr>
        <p:spPr>
          <a:prstGeom prst="rect">
            <a:avLst/>
          </a:prstGeom>
        </p:spPr>
        <p:txBody>
          <a:bodyPr/>
          <a:lstStyle/>
          <a:p>
            <a:pPr marL="277240" indent="-277240" defTabSz="344677">
              <a:spcBef>
                <a:spcPts val="1000"/>
              </a:spcBef>
              <a:defRPr sz="1887"/>
            </a:pPr>
            <a:r>
              <a:t>Le ricerche condotte nei primi venti anni del Duemila in oltre 50 paesi permettono di evidenziare l’esistenza di una correlazione positiva tra partecipazione online e offline, soprattutto con l’uso più diffuso delle piattaforme di networking, con la maggiore disponibilità di tools per la partecipazione politica online o con la diffusione di siti più interattivi.</a:t>
            </a:r>
          </a:p>
          <a:p>
            <a:pPr marL="277240" indent="-277240" defTabSz="344677">
              <a:spcBef>
                <a:spcPts val="1000"/>
              </a:spcBef>
              <a:defRPr sz="1887"/>
            </a:pPr>
            <a:r>
              <a:t>Lo scenario contemporaneo della partecipazione politica è totalmente cambiato rispetto al passato ed è caratterizzato dalla compresenza di azioni a bassa intensità e ad alta intensità, che possono coesistere, innestandosi su repertori convenzionali e non convenzionali: su queste basi si dipana la “silly citizenship”(Hartley 2010) (cittadinanza sciocca), una cittadinanza nella quale il divertimento e la partecipazione ai processi di produzione online costituiscono le basi indispensabili per favorire il coinvolgimento politico, e d eventualmente l’attivazione, nelle issue presenti nell’agenda politica -&gt; è sempre più evidente il ruolo fondamentale dei meccanismi di popolarizzazione per aumentare il coinvolgimento politico attraverso la chiave dell’intrattenimento</a:t>
            </a:r>
          </a:p>
          <a:p>
            <a:pPr marL="277240" indent="-277240" defTabSz="344677">
              <a:spcBef>
                <a:spcPts val="1000"/>
              </a:spcBef>
              <a:defRPr sz="1887"/>
            </a:pPr>
            <a:r>
              <a:t>Un driver importante per le issue politiche, in questa forma di cittadinanza partecipativa digitale, è l’ironia, che diventa una modalità di engagement sui temi della politica, trainata dall’irriverenza di Internet</a:t>
            </a:r>
          </a:p>
          <a:p>
            <a:pPr marL="277240" indent="-277240" defTabSz="344677">
              <a:spcBef>
                <a:spcPts val="1000"/>
              </a:spcBef>
              <a:defRPr sz="1887"/>
            </a:pPr>
            <a:r>
              <a:t>Nella comunicazione politica sui social media, lo humor gioca un ruolo significativo per la partecipazione e veicola discorsi politici seri, alimentando un’adesione affettiva attraverso varie forme di opposizione, identificazione e sostegno civico:l’umorismo politico, in quanto aggregato di testi divertenti, scherzosi, farseschi che prendono di mira la politica, i suoi temi, le sue figure, i suoi rituali, le sue istituzioni, è la manifestazione dell’esistenza di correnti d’opinione che possono essere identificate - e misurate tramite i big data - e che dunque contano nel dibattito politico più generale</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82" name="Shape 182"/>
          <p:cNvSpPr>
            <a:spLocks noGrp="1"/>
          </p:cNvSpPr>
          <p:nvPr>
            <p:ph type="title"/>
          </p:nvPr>
        </p:nvSpPr>
        <p:spPr>
          <a:prstGeom prst="rect">
            <a:avLst/>
          </a:prstGeom>
        </p:spPr>
        <p:txBody>
          <a:bodyPr/>
          <a:lstStyle>
            <a:lvl1pPr defTabSz="543305">
              <a:spcBef>
                <a:spcPts val="2100"/>
              </a:spcBef>
              <a:defRPr sz="4836"/>
            </a:lvl1pPr>
          </a:lstStyle>
          <a:p>
            <a:r>
              <a:t>i meme come driver della partecipazione</a:t>
            </a:r>
          </a:p>
        </p:txBody>
      </p:sp>
      <p:sp>
        <p:nvSpPr>
          <p:cNvPr id="183" name="Shape 183"/>
          <p:cNvSpPr>
            <a:spLocks noGrp="1"/>
          </p:cNvSpPr>
          <p:nvPr>
            <p:ph type="body" idx="1"/>
          </p:nvPr>
        </p:nvSpPr>
        <p:spPr>
          <a:prstGeom prst="rect">
            <a:avLst/>
          </a:prstGeom>
        </p:spPr>
        <p:txBody>
          <a:bodyPr/>
          <a:lstStyle/>
          <a:p>
            <a:pPr marL="286638" indent="-286638" defTabSz="356362">
              <a:spcBef>
                <a:spcPts val="1000"/>
              </a:spcBef>
              <a:defRPr sz="1952"/>
            </a:pPr>
            <a:r>
              <a:t>Umorismo, comicità, satira, parodia, caricatura, sono armi di cui dispone il cittadino produser che sui social media si pone come parte attiva nel dibattito politico più in generale, marcando il peso di tale presenza, al punto di riuscire in molti casi a sfidare il monopolio che ancora mantengono i grandi media e le celebrity politiche che imperversano nei mass media</a:t>
            </a:r>
          </a:p>
          <a:p>
            <a:pPr marL="286638" indent="-286638" defTabSz="356362">
              <a:spcBef>
                <a:spcPts val="1000"/>
              </a:spcBef>
              <a:defRPr sz="1952"/>
            </a:pPr>
            <a:r>
              <a:t>In questo scenario polivocale, gli eventi innescano una logica narrativa “hyper-memetica”, nella quale il processo collettivo di produsage e di attribuzione di senso rende i meme un artefatto culturale in grado di favorire lo svilupparsi di una conoscenza condivisa dall’agenda pubblica.</a:t>
            </a:r>
          </a:p>
          <a:p>
            <a:pPr marL="286638" indent="-286638" defTabSz="356362">
              <a:spcBef>
                <a:spcPts val="1000"/>
              </a:spcBef>
              <a:defRPr sz="1952"/>
            </a:pPr>
            <a:r>
              <a:t>Possiamo dire che i meme sono creati da singoli individui, quindi </a:t>
            </a:r>
            <a:r>
              <a:rPr>
                <a:latin typeface="Iowan Old Style Bold"/>
                <a:ea typeface="Iowan Old Style Bold"/>
                <a:cs typeface="Iowan Old Style Bold"/>
                <a:sym typeface="Iowan Old Style Bold"/>
              </a:rPr>
              <a:t>nascono su un micro-livello, ma il loro impatto è sulla totalità di una comunità social</a:t>
            </a:r>
            <a:r>
              <a:t>, dunque sul </a:t>
            </a:r>
            <a:r>
              <a:rPr>
                <a:hlinkClick r:id="rId2"/>
              </a:rPr>
              <a:t>macro-livello</a:t>
            </a:r>
            <a:r>
              <a:t>. I meme svolgono molte funzioni che modellano i pensieri delle persone, ma anche il loro comportamento e le loro azioni, sia nel contesto sociale che privato.</a:t>
            </a:r>
          </a:p>
          <a:p>
            <a:pPr marL="286638" indent="-286638" defTabSz="356362">
              <a:spcBef>
                <a:spcPts val="1000"/>
              </a:spcBef>
              <a:defRPr sz="1952"/>
            </a:pPr>
            <a:r>
              <a:t>I meme sono un concentrato della cultura partecipativa in rete:</a:t>
            </a:r>
          </a:p>
          <a:p>
            <a:pPr marL="286638" indent="-286638" defTabSz="356362">
              <a:spcBef>
                <a:spcPts val="1000"/>
              </a:spcBef>
              <a:buSzPct val="45000"/>
              <a:buFontTx/>
              <a:buBlip>
                <a:blip r:embed="rId3"/>
              </a:buBlip>
              <a:defRPr sz="1952"/>
            </a:pPr>
            <a:r>
              <a:t>sono aperti, progettati in maniera collaborativa, remixabili</a:t>
            </a:r>
          </a:p>
          <a:p>
            <a:pPr marL="286638" indent="-286638" defTabSz="356362">
              <a:spcBef>
                <a:spcPts val="1000"/>
              </a:spcBef>
              <a:buSzPct val="45000"/>
              <a:buFontTx/>
              <a:buBlip>
                <a:blip r:embed="rId3"/>
              </a:buBlip>
              <a:defRPr sz="1952"/>
            </a:pPr>
            <a:r>
              <a:t>si diffondono in maniera decentralizzata e non gerarchica</a:t>
            </a:r>
          </a:p>
          <a:p>
            <a:pPr marL="286638" indent="-286638" defTabSz="356362">
              <a:spcBef>
                <a:spcPts val="1000"/>
              </a:spcBef>
              <a:buSzPct val="45000"/>
              <a:buFontTx/>
              <a:buBlip>
                <a:blip r:embed="rId3"/>
              </a:buBlip>
              <a:defRPr sz="1952"/>
            </a:pPr>
            <a:r>
              <a:t>possono raggiungere una massa critica di persone e propagarsi nelle piattaforme in poco tempo</a:t>
            </a:r>
          </a:p>
          <a:p>
            <a:pPr marL="286638" indent="-286638" defTabSz="356362">
              <a:spcBef>
                <a:spcPts val="1000"/>
              </a:spcBef>
              <a:buSzPct val="45000"/>
              <a:buFontTx/>
              <a:buBlip>
                <a:blip r:embed="rId3"/>
              </a:buBlip>
              <a:defRPr sz="1952"/>
            </a:pPr>
            <a:r>
              <a:t>si modellano in base agli usi degli utenti  che, attraverso i loro contributi, aprono a nuove visioni e nuove norme sociali, spingendo oppure ostacolando la loro circolazione e utilizzo nell’ecosistema mediale</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86" name="Shape 186"/>
          <p:cNvSpPr>
            <a:spLocks noGrp="1"/>
          </p:cNvSpPr>
          <p:nvPr>
            <p:ph type="title"/>
          </p:nvPr>
        </p:nvSpPr>
        <p:spPr>
          <a:prstGeom prst="rect">
            <a:avLst/>
          </a:prstGeom>
        </p:spPr>
        <p:txBody>
          <a:bodyPr/>
          <a:lstStyle>
            <a:lvl1pPr defTabSz="543305">
              <a:spcBef>
                <a:spcPts val="2100"/>
              </a:spcBef>
              <a:defRPr sz="4836"/>
            </a:lvl1pPr>
          </a:lstStyle>
          <a:p>
            <a:r>
              <a:t>i meme come driver della partecipazione</a:t>
            </a:r>
          </a:p>
        </p:txBody>
      </p:sp>
      <p:sp>
        <p:nvSpPr>
          <p:cNvPr id="187" name="Shape 187"/>
          <p:cNvSpPr>
            <a:spLocks noGrp="1"/>
          </p:cNvSpPr>
          <p:nvPr>
            <p:ph type="body" idx="1"/>
          </p:nvPr>
        </p:nvSpPr>
        <p:spPr>
          <a:prstGeom prst="rect">
            <a:avLst/>
          </a:prstGeom>
        </p:spPr>
        <p:txBody>
          <a:bodyPr/>
          <a:lstStyle/>
          <a:p>
            <a:pPr marL="324231" indent="-324231" defTabSz="403097">
              <a:spcBef>
                <a:spcPts val="1200"/>
              </a:spcBef>
              <a:defRPr sz="2208"/>
            </a:pPr>
            <a:r>
              <a:t>Il termine “meme” nasce prima della diffusione di massa di Internet e deriva dalla parola greca “</a:t>
            </a:r>
            <a:r>
              <a:rPr>
                <a:latin typeface="Iowan Old Style Italic"/>
                <a:ea typeface="Iowan Old Style Italic"/>
                <a:cs typeface="Iowan Old Style Italic"/>
                <a:sym typeface="Iowan Old Style Italic"/>
              </a:rPr>
              <a:t>mimema</a:t>
            </a:r>
            <a:r>
              <a:t>" che significa “qualsiasi cosa sia imitata”. I meme sono replicatori di unità culturali che, quando hanno successo, si propagano “di cervello in cervello” radicandosi nell’orizzonte cognitivo della società</a:t>
            </a:r>
          </a:p>
          <a:p>
            <a:pPr marL="324231" indent="-324231" defTabSz="403097">
              <a:spcBef>
                <a:spcPts val="1200"/>
              </a:spcBef>
              <a:defRPr sz="2208"/>
            </a:pPr>
            <a:r>
              <a:t>I meme possono essere composti da testo scritto, immagini, gif, video, basi musicali, spesso utilizzati in una condizione multimediale: il formato più famoso è la macro, un’immagine con testo sopra e sotto, ma può essere un meme anche una base di TikTok che viene replicata e interpretata dagli utenti della piattaforma</a:t>
            </a:r>
          </a:p>
          <a:p>
            <a:pPr marL="324231" indent="-324231" defTabSz="403097">
              <a:spcBef>
                <a:spcPts val="1200"/>
              </a:spcBef>
              <a:defRPr sz="2208"/>
            </a:pPr>
            <a:r>
              <a:t>La popolarità di un meme e il suo successo dipendono dal suo potenziale memetico, ovvero dalla sua capacità di replcarsi, dalla sua idoneità alla trasformazione attraverso gli us che ne vengono fatti e dalla sua carica umoristica/sarcastica</a:t>
            </a:r>
          </a:p>
          <a:p>
            <a:pPr marL="324231" indent="-324231" defTabSz="403097">
              <a:spcBef>
                <a:spcPts val="1200"/>
              </a:spcBef>
              <a:defRPr sz="2208"/>
            </a:pPr>
            <a:r>
              <a:t>la differenza tra i meme dai contenuti virali è proprio il contributo degli utenti: mentre i contenuti virali si riproducono sempre uguali a se stessi, i contenuti memetici vengono vengono continuamente modificati dagli utenti, pur all’interno di una cornice comune che ne stabilisce le coordinate interpretative: con la diffusione di internet nelle diete mediali, i meme sono diventati artefatti culturali condivisi nell’immaginario collettivo, veicoli di ideologie e parodie, al pari di critiche, oltre che stili, argomenti e comportamenti collettivi.</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90" name="Shape 190"/>
          <p:cNvSpPr>
            <a:spLocks noGrp="1"/>
          </p:cNvSpPr>
          <p:nvPr>
            <p:ph type="title"/>
          </p:nvPr>
        </p:nvSpPr>
        <p:spPr>
          <a:prstGeom prst="rect">
            <a:avLst/>
          </a:prstGeom>
        </p:spPr>
        <p:txBody>
          <a:bodyPr/>
          <a:lstStyle>
            <a:lvl1pPr defTabSz="543305">
              <a:spcBef>
                <a:spcPts val="2100"/>
              </a:spcBef>
              <a:defRPr sz="4836"/>
            </a:lvl1pPr>
          </a:lstStyle>
          <a:p>
            <a:r>
              <a:t>nuove generazioni, nuovi strumenti: i meme</a:t>
            </a:r>
          </a:p>
        </p:txBody>
      </p:sp>
      <p:sp>
        <p:nvSpPr>
          <p:cNvPr id="191" name="Shape 191"/>
          <p:cNvSpPr>
            <a:spLocks noGrp="1"/>
          </p:cNvSpPr>
          <p:nvPr>
            <p:ph type="body" idx="1"/>
          </p:nvPr>
        </p:nvSpPr>
        <p:spPr>
          <a:prstGeom prst="rect">
            <a:avLst/>
          </a:prstGeom>
        </p:spPr>
        <p:txBody>
          <a:bodyPr/>
          <a:lstStyle/>
          <a:p>
            <a:pPr marL="352425" indent="-352425" defTabSz="438150">
              <a:spcBef>
                <a:spcPts val="1300"/>
              </a:spcBef>
              <a:defRPr sz="2400"/>
            </a:pPr>
            <a:r>
              <a:t>La prima funzione che possiamo osservare è </a:t>
            </a:r>
            <a:r>
              <a:rPr>
                <a:latin typeface="Iowan Old Style Bold"/>
                <a:ea typeface="Iowan Old Style Bold"/>
                <a:cs typeface="Iowan Old Style Bold"/>
                <a:sym typeface="Iowan Old Style Bold"/>
              </a:rPr>
              <a:t>l’educazione</a:t>
            </a:r>
            <a:r>
              <a:t>: le giovani generazioni, specialmente la Gen Z, producono meme che esprimono le loro idee su temi sociali, il loro punto di vista sugli eventi presenti e futuri. Uno studio di </a:t>
            </a:r>
            <a:r>
              <a:rPr>
                <a:solidFill>
                  <a:srgbClr val="ED2440"/>
                </a:solidFill>
                <a:hlinkClick r:id="rId2"/>
              </a:rPr>
              <a:t>Zeng &amp; Abidin (2021)</a:t>
            </a:r>
            <a:r>
              <a:t> mostra che gli argomenti più popolari in un campione di meme pubblicati su TikTok nel novembre 2019 riguardavano lo </a:t>
            </a:r>
            <a:r>
              <a:rPr>
                <a:latin typeface="Iowan Old Style Bold"/>
                <a:ea typeface="Iowan Old Style Bold"/>
                <a:cs typeface="Iowan Old Style Bold"/>
                <a:sym typeface="Iowan Old Style Bold"/>
              </a:rPr>
              <a:t>stile di vita e il benessere della Generazione Z (40%), il genere e la sessualità (10,3%) e la politica (19,7%), compreso l’ambiente (6,3%), le questioni razziali (5%) e l’aborto (1,7%)</a:t>
            </a:r>
            <a:r>
              <a:t>. Così facendo, </a:t>
            </a:r>
            <a:r>
              <a:rPr>
                <a:latin typeface="Iowan Old Style Bold"/>
                <a:ea typeface="Iowan Old Style Bold"/>
                <a:cs typeface="Iowan Old Style Bold"/>
                <a:sym typeface="Iowan Old Style Bold"/>
              </a:rPr>
              <a:t>i giovani utenti si educano reciprocamente</a:t>
            </a:r>
            <a:r>
              <a:t> trasmettendo informazioni attraverso un format immediato che cattura l’attenzione di tutti. Inoltre, molte pagine social collegate a </a:t>
            </a:r>
            <a:r>
              <a:rPr>
                <a:latin typeface="Iowan Old Style Bold"/>
                <a:ea typeface="Iowan Old Style Bold"/>
                <a:cs typeface="Iowan Old Style Bold"/>
                <a:sym typeface="Iowan Old Style Bold"/>
              </a:rPr>
              <a:t>organizzazioni e aziende nel campo dell’istruzione</a:t>
            </a:r>
            <a:r>
              <a:t> utilizzano i meme per diffondere la conoscenza di svariati temi attraverso “info pills”. Questo porta alla seconda funzione dei meme: </a:t>
            </a:r>
            <a:r>
              <a:rPr>
                <a:latin typeface="Iowan Old Style Bold"/>
                <a:ea typeface="Iowan Old Style Bold"/>
                <a:cs typeface="Iowan Old Style Bold"/>
                <a:sym typeface="Iowan Old Style Bold"/>
              </a:rPr>
              <a:t>la sensibilizzazione della comunità e la costruzione di una coscienza pubblica</a:t>
            </a:r>
            <a:r>
              <a:t>. Più recentemente ad esempio, durante la</a:t>
            </a:r>
            <a:r>
              <a:rPr>
                <a:latin typeface="Iowan Old Style Bold"/>
                <a:ea typeface="Iowan Old Style Bold"/>
                <a:cs typeface="Iowan Old Style Bold"/>
                <a:sym typeface="Iowan Old Style Bold"/>
              </a:rPr>
              <a:t> pandemia da Covid-19</a:t>
            </a:r>
            <a:r>
              <a:t>, molti utenti hanno promosso forme di solidarietà, soprattutto tra i giovani,  creando spazi virtuali per parlare della loro ansia, infelicità e preoccupazioni per il futuro.</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59" name="Shape 259"/>
          <p:cNvSpPr>
            <a:spLocks noGrp="1"/>
          </p:cNvSpPr>
          <p:nvPr>
            <p:ph type="title"/>
          </p:nvPr>
        </p:nvSpPr>
        <p:spPr>
          <a:xfrm>
            <a:off x="571500" y="730250"/>
            <a:ext cx="11861800" cy="723900"/>
          </a:xfrm>
          <a:prstGeom prst="rect">
            <a:avLst/>
          </a:prstGeom>
        </p:spPr>
        <p:txBody>
          <a:bodyPr>
            <a:normAutofit fontScale="90000"/>
          </a:bodyPr>
          <a:lstStyle>
            <a:lvl1pPr defTabSz="543305">
              <a:spcBef>
                <a:spcPts val="2100"/>
              </a:spcBef>
              <a:defRPr sz="4836"/>
            </a:lvl1pPr>
          </a:lstStyle>
          <a:p>
            <a:r>
              <a:t> Evoluzione delle campagne elettorali</a:t>
            </a:r>
          </a:p>
        </p:txBody>
      </p:sp>
      <p:sp>
        <p:nvSpPr>
          <p:cNvPr id="260" name="Shape 260"/>
          <p:cNvSpPr>
            <a:spLocks noGrp="1"/>
          </p:cNvSpPr>
          <p:nvPr>
            <p:ph type="body" idx="1"/>
          </p:nvPr>
        </p:nvSpPr>
        <p:spPr>
          <a:prstGeom prst="rect">
            <a:avLst/>
          </a:prstGeom>
        </p:spPr>
        <p:txBody>
          <a:bodyPr/>
          <a:lstStyle/>
          <a:p>
            <a:pPr marL="300736" indent="-300736" defTabSz="373887">
              <a:spcBef>
                <a:spcPts val="1100"/>
              </a:spcBef>
              <a:defRPr sz="2048"/>
            </a:pPr>
            <a:r>
              <a:t>Le campagne elettorali rappresentano un momento simbolico forte, in grado di rafforzare i valori su cui si regge il processo democratico</a:t>
            </a:r>
          </a:p>
          <a:p>
            <a:pPr marL="300736" indent="-300736" defTabSz="373887">
              <a:spcBef>
                <a:spcPts val="1100"/>
              </a:spcBef>
              <a:defRPr sz="2048"/>
            </a:pPr>
            <a:r>
              <a:t>I principali appuntamenti con il voto, a partire dalle elezioni presidenziali statunitensi, sono attentamente seguiti da professionisti e studiosi di tutto il mondo: per una serie di ragioni storiche, gli Stati Uniti anticipando le tendenze relative all’evoluzione della comunicazione e del marketing politico.</a:t>
            </a:r>
          </a:p>
          <a:p>
            <a:pPr marL="300736" indent="-300736" defTabSz="373887">
              <a:spcBef>
                <a:spcPts val="1100"/>
              </a:spcBef>
              <a:defRPr sz="2048"/>
            </a:pPr>
            <a:r>
              <a:t>Lo stesso concetto di “campagna permanente” (Blumenthal), che ha di fatto rimosso la distinzione tra periodo elettorale e periodo di governo, facendo coincidere comunicazione politica e comunicazione elettorale, ha preso il via negli Stati Uniti: fu Patrick Caddel, sondaggista e consigliere del neopresidente Jimmy Carter, nel 1976, a suggerire l’uso di una nuova modalità di governo, quella cioè di ottenere il sostegno dell’opinione pubblica attraverso una campagna politica continua.</a:t>
            </a:r>
          </a:p>
          <a:p>
            <a:pPr marL="300736" indent="-300736" defTabSz="373887">
              <a:spcBef>
                <a:spcPts val="1100"/>
              </a:spcBef>
              <a:defRPr sz="2048"/>
            </a:pPr>
            <a:r>
              <a:t>La ricerca del consenso è un’attività che non ha mai fine e che si incrocia prima con la comunicazione politica, poi con il marketing politico, divenuto strumento imprescindibile delle moderne campagne elettorali</a:t>
            </a:r>
          </a:p>
          <a:p>
            <a:pPr marL="300736" indent="-300736" defTabSz="373887">
              <a:spcBef>
                <a:spcPts val="1100"/>
              </a:spcBef>
              <a:defRPr sz="2048"/>
            </a:pPr>
            <a:r>
              <a:t>Anche i cambiamenti nei mezzi di comunicazione , soprattutto l’avvento dei media digitali, hanno modificato il modo di fare politica e hanno rappresentato un vantaggio decisivo per i politici e le formazioni politiche più veloci a comprendere potenzialità e linguaggio.</a:t>
            </a:r>
          </a:p>
        </p:txBody>
      </p:sp>
    </p:spTree>
    <p:extLst>
      <p:ext uri="{BB962C8B-B14F-4D97-AF65-F5344CB8AC3E}">
        <p14:creationId xmlns:p14="http://schemas.microsoft.com/office/powerpoint/2010/main" val="1821883385"/>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94" name="Shape 194"/>
          <p:cNvSpPr>
            <a:spLocks noGrp="1"/>
          </p:cNvSpPr>
          <p:nvPr>
            <p:ph type="title"/>
          </p:nvPr>
        </p:nvSpPr>
        <p:spPr>
          <a:prstGeom prst="rect">
            <a:avLst/>
          </a:prstGeom>
        </p:spPr>
        <p:txBody>
          <a:bodyPr/>
          <a:lstStyle>
            <a:lvl1pPr defTabSz="543305">
              <a:spcBef>
                <a:spcPts val="2100"/>
              </a:spcBef>
              <a:defRPr sz="4836"/>
            </a:lvl1pPr>
          </a:lstStyle>
          <a:p>
            <a:r>
              <a:t>nuove generazioni, nuovi strumenti: i meme</a:t>
            </a:r>
          </a:p>
        </p:txBody>
      </p:sp>
      <p:sp>
        <p:nvSpPr>
          <p:cNvPr id="195" name="Shape 195"/>
          <p:cNvSpPr>
            <a:spLocks noGrp="1"/>
          </p:cNvSpPr>
          <p:nvPr>
            <p:ph type="body" idx="1"/>
          </p:nvPr>
        </p:nvSpPr>
        <p:spPr>
          <a:prstGeom prst="rect">
            <a:avLst/>
          </a:prstGeom>
        </p:spPr>
        <p:txBody>
          <a:bodyPr/>
          <a:lstStyle/>
          <a:p>
            <a:pPr marL="305434" indent="-305434" defTabSz="379729">
              <a:spcBef>
                <a:spcPts val="1100"/>
              </a:spcBef>
              <a:defRPr sz="2080"/>
            </a:pPr>
            <a:r>
              <a:t>Dunque l’uso dei meme può limitarsi all’intrattenimento, ma può anche trasformarsi in </a:t>
            </a:r>
            <a:r>
              <a:rPr>
                <a:latin typeface="Iowan Old Style Bold"/>
                <a:ea typeface="Iowan Old Style Bold"/>
                <a:cs typeface="Iowan Old Style Bold"/>
                <a:sym typeface="Iowan Old Style Bold"/>
              </a:rPr>
              <a:t>forti messaggi politici</a:t>
            </a:r>
            <a:r>
              <a:t>, in grado di mettere in crisi un sistema autoritario, come quello cinese. Infatti, nonostante tutti gli sforzi, l’autorità centrale cinese non riesce tutt’ora a fermare la circolazione dei</a:t>
            </a:r>
            <a:r>
              <a:rPr>
                <a:solidFill>
                  <a:srgbClr val="ED2440"/>
                </a:solidFill>
                <a:hlinkClick r:id="rId2"/>
              </a:rPr>
              <a:t> meme a favore degli attivisti democratici</a:t>
            </a:r>
            <a:r>
              <a:t> dopo gli eventi di Hong Kong nel 2014, e anche prima. Uno dei più famosi è un meme che ritrae l’</a:t>
            </a:r>
            <a:r>
              <a:rPr>
                <a:latin typeface="Iowan Old Style Bold"/>
                <a:ea typeface="Iowan Old Style Bold"/>
                <a:cs typeface="Iowan Old Style Bold"/>
                <a:sym typeface="Iowan Old Style Bold"/>
              </a:rPr>
              <a:t>avvocato e attivista per i diritti umani Chen Guangcheng</a:t>
            </a:r>
            <a:r>
              <a:t> come un supereroe, e il governo centrale come un panda ridicolo, facile da sconfiggere. Il meme è stato creato nel 2012, quando il nome di Chen è stato ufficialmente censurato dai motori di ricerca cinesi dopo il suo arresto. Tuttavia, il suo nome e il suo volto circolavano in tutto il web, con gli attivisti che sostenevano il suo rilascio.</a:t>
            </a:r>
          </a:p>
          <a:p>
            <a:pPr marL="305434" indent="-305434" defTabSz="379729">
              <a:spcBef>
                <a:spcPts val="1100"/>
              </a:spcBef>
              <a:defRPr sz="2080"/>
            </a:pPr>
            <a:r>
              <a:t>Ritornando al </a:t>
            </a:r>
            <a:r>
              <a:rPr>
                <a:latin typeface="Iowan Old Style Bold"/>
                <a:ea typeface="Iowan Old Style Bold"/>
                <a:cs typeface="Iowan Old Style Bold"/>
                <a:sym typeface="Iowan Old Style Bold"/>
              </a:rPr>
              <a:t>conflitto in Ucraina</a:t>
            </a:r>
            <a:r>
              <a:t>, su canali come Instagram, Facebook, TikTok, Reddit e molti altri ancora, i meme ritraggono </a:t>
            </a:r>
            <a:r>
              <a:rPr>
                <a:latin typeface="Iowan Old Style Bold"/>
                <a:ea typeface="Iowan Old Style Bold"/>
                <a:cs typeface="Iowan Old Style Bold"/>
                <a:sym typeface="Iowan Old Style Bold"/>
              </a:rPr>
              <a:t>Putin come guerrafondaio e dittatore</a:t>
            </a:r>
            <a:r>
              <a:t>, esprimendo una chiara avversione alla guerra, ma anche </a:t>
            </a:r>
            <a:r>
              <a:rPr>
                <a:latin typeface="Iowan Old Style Bold"/>
                <a:ea typeface="Iowan Old Style Bold"/>
                <a:cs typeface="Iowan Old Style Bold"/>
                <a:sym typeface="Iowan Old Style Bold"/>
              </a:rPr>
              <a:t>perplessità su come la Nato e l’Ue stiano sostenendo l’Ucraina</a:t>
            </a:r>
            <a:r>
              <a:t>, che a molti sembra sola nelle sue forze limitate contro l’armata russa, nonché infine messaggi di pace che coinvolgono tanto celebrità quanto persone comuni: </a:t>
            </a:r>
            <a:r>
              <a:rPr>
                <a:latin typeface="Iowan Old Style Bold"/>
                <a:ea typeface="Iowan Old Style Bold"/>
                <a:cs typeface="Iowan Old Style Bold"/>
                <a:sym typeface="Iowan Old Style Bold"/>
              </a:rPr>
              <a:t>è virale il video di due bambini</a:t>
            </a:r>
            <a:r>
              <a:t>, uno russo e l’altro ucraino, che si abbracciano commuovendo tutto il mondo. </a:t>
            </a:r>
          </a:p>
          <a:p>
            <a:pPr marL="305434" indent="-305434" defTabSz="379729">
              <a:spcBef>
                <a:spcPts val="1100"/>
              </a:spcBef>
              <a:defRPr sz="2080"/>
            </a:pPr>
            <a:r>
              <a:t>Infine, i meme aiutano a creare comunità di azione intorno a un argomento. Essi creano un </a:t>
            </a:r>
            <a:r>
              <a:rPr>
                <a:latin typeface="Iowan Old Style Bold"/>
                <a:ea typeface="Iowan Old Style Bold"/>
                <a:cs typeface="Iowan Old Style Bold"/>
                <a:sym typeface="Iowan Old Style Bold"/>
              </a:rPr>
              <a:t>ponte tra la sfera individuale e la vita pubblica</a:t>
            </a:r>
            <a:r>
              <a:t>, in quanto consentono ai cittadini di partecipare ad azioni collettive mantenendo il loro senso di individualità.</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98" name="Shape 198"/>
          <p:cNvSpPr>
            <a:spLocks noGrp="1"/>
          </p:cNvSpPr>
          <p:nvPr>
            <p:ph type="title"/>
          </p:nvPr>
        </p:nvSpPr>
        <p:spPr>
          <a:prstGeom prst="rect">
            <a:avLst/>
          </a:prstGeom>
        </p:spPr>
        <p:txBody>
          <a:bodyPr/>
          <a:lstStyle>
            <a:lvl1pPr defTabSz="543305">
              <a:spcBef>
                <a:spcPts val="2100"/>
              </a:spcBef>
              <a:defRPr sz="4836"/>
            </a:lvl1pPr>
          </a:lstStyle>
          <a:p>
            <a:r>
              <a:t>la memizzazione della politica</a:t>
            </a:r>
          </a:p>
        </p:txBody>
      </p:sp>
      <p:sp>
        <p:nvSpPr>
          <p:cNvPr id="199" name="Shape 199"/>
          <p:cNvSpPr>
            <a:spLocks noGrp="1"/>
          </p:cNvSpPr>
          <p:nvPr>
            <p:ph type="body" idx="1"/>
          </p:nvPr>
        </p:nvSpPr>
        <p:spPr>
          <a:prstGeom prst="rect">
            <a:avLst/>
          </a:prstGeom>
        </p:spPr>
        <p:txBody>
          <a:bodyPr/>
          <a:lstStyle/>
          <a:p>
            <a:pPr marL="300736" indent="-300736" defTabSz="373887">
              <a:spcBef>
                <a:spcPts val="1100"/>
              </a:spcBef>
              <a:defRPr sz="2048"/>
            </a:pPr>
            <a:r>
              <a:t>I meme rappresentano probabilmente l’artefatto culturale più significativo del processo attraverso cui si dispiega la politica pop online, attivando una forma di partecipazione che si sviluppa con il coinvolgimento attivo non solo nella produzione, ma anche nel consumo di politica attraverso i social media.</a:t>
            </a:r>
          </a:p>
          <a:p>
            <a:pPr marL="300736" indent="-300736" defTabSz="373887">
              <a:spcBef>
                <a:spcPts val="1100"/>
              </a:spcBef>
              <a:defRPr sz="2048"/>
            </a:pPr>
            <a:r>
              <a:t>Si innesca così un processo di “memizzazione della politica”, “un meccanismo progressivo di appropriazione e riconfigurazione dei temi presenti nell’agenda pubblica da parte degli attori sociali, che si sviluppa attraverso il remix tra contenuti politici ed elementi della cultura pop all’interno dell’ecosistema comunicativo ibrido” (Mazzoleni, Bracciale)</a:t>
            </a:r>
          </a:p>
          <a:p>
            <a:pPr marL="300736" indent="-300736" defTabSz="373887">
              <a:spcBef>
                <a:spcPts val="1100"/>
              </a:spcBef>
              <a:defRPr sz="2048"/>
            </a:pPr>
            <a:r>
              <a:t>Questa contaminazione semplifica l’accesso alle comunità simboliche, configurandosi come una sorte di “cittadinanza culturale” che prelude all’impegno civico (Dahlgren): si tratta della possibilità per molti cittadini di accedere, attraverso le forme memetiche, a temi con cui altrimenti non sarebbero mai venuti in contatto, semplicemente perché li incontrano nei social network</a:t>
            </a:r>
          </a:p>
          <a:p>
            <a:pPr marL="300736" indent="-300736" defTabSz="373887">
              <a:spcBef>
                <a:spcPts val="1100"/>
              </a:spcBef>
              <a:defRPr sz="2048"/>
            </a:pPr>
            <a:r>
              <a:t>Per capire il portato connettivo dei meme, è necessario comprenderne 1) i contenuti ovvero i significati che veicolano; 2) relazioni sociali, ovvero il sistema in cui propagano; c) sistema ideologico, ovvero le visioni del mondo in base alle quali vengono costruiti -&gt; i meme non possono essere derubricati come contenuti divertenti che circolano su Internet e nei sistemi di messaggistica, ma vanno analizzati con attenzione per comprenderne fino in fondo il contributo nella sfera publica</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02" name="Shape 202"/>
          <p:cNvSpPr>
            <a:spLocks noGrp="1"/>
          </p:cNvSpPr>
          <p:nvPr>
            <p:ph type="title"/>
          </p:nvPr>
        </p:nvSpPr>
        <p:spPr>
          <a:prstGeom prst="rect">
            <a:avLst/>
          </a:prstGeom>
        </p:spPr>
        <p:txBody>
          <a:bodyPr/>
          <a:lstStyle>
            <a:lvl1pPr defTabSz="543305">
              <a:spcBef>
                <a:spcPts val="2100"/>
              </a:spcBef>
              <a:defRPr sz="4836"/>
            </a:lvl1pPr>
          </a:lstStyle>
          <a:p>
            <a:r>
              <a:t>la memizzazione della politica</a:t>
            </a:r>
          </a:p>
        </p:txBody>
      </p:sp>
      <p:sp>
        <p:nvSpPr>
          <p:cNvPr id="203" name="Shape 203"/>
          <p:cNvSpPr>
            <a:spLocks noGrp="1"/>
          </p:cNvSpPr>
          <p:nvPr>
            <p:ph type="body" idx="1"/>
          </p:nvPr>
        </p:nvSpPr>
        <p:spPr>
          <a:prstGeom prst="rect">
            <a:avLst/>
          </a:prstGeom>
        </p:spPr>
        <p:txBody>
          <a:bodyPr/>
          <a:lstStyle/>
          <a:p>
            <a:r>
              <a:t>https://spazio-politico.com/index.php/io-sono-giorgia-meloni-meme/</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118295074_2675x2907.jpeg"/>
          <p:cNvPicPr>
            <a:picLocks noGrp="1" noChangeAspect="1"/>
          </p:cNvPicPr>
          <p:nvPr>
            <p:ph type="pic" idx="13"/>
          </p:nvPr>
        </p:nvPicPr>
        <p:blipFill>
          <a:blip r:embed="rId2">
            <a:extLst/>
          </a:blip>
          <a:srcRect l="2257" t="129" r="26205" b="129"/>
          <a:stretch>
            <a:fillRect/>
          </a:stretch>
        </p:blipFill>
        <p:spPr>
          <a:xfrm>
            <a:off x="6350" y="0"/>
            <a:ext cx="6438900" cy="9753600"/>
          </a:xfrm>
          <a:prstGeom prst="rect">
            <a:avLst/>
          </a:prstGeom>
        </p:spPr>
      </p:pic>
      <p:sp>
        <p:nvSpPr>
          <p:cNvPr id="206" name="Shape 206"/>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07" name="Shape 207"/>
          <p:cNvSpPr>
            <a:spLocks noGrp="1"/>
          </p:cNvSpPr>
          <p:nvPr>
            <p:ph type="title"/>
          </p:nvPr>
        </p:nvSpPr>
        <p:spPr>
          <a:prstGeom prst="rect">
            <a:avLst/>
          </a:prstGeom>
        </p:spPr>
        <p:txBody>
          <a:bodyPr/>
          <a:lstStyle>
            <a:lvl1pPr defTabSz="397256">
              <a:spcBef>
                <a:spcPts val="1500"/>
              </a:spcBef>
              <a:defRPr sz="3536"/>
            </a:lvl1pPr>
          </a:lstStyle>
          <a:p>
            <a:r>
              <a:t>usi dei meme nella partecipazione</a:t>
            </a:r>
          </a:p>
        </p:txBody>
      </p:sp>
      <p:sp>
        <p:nvSpPr>
          <p:cNvPr id="208" name="Shape 208"/>
          <p:cNvSpPr>
            <a:spLocks noGrp="1"/>
          </p:cNvSpPr>
          <p:nvPr>
            <p:ph type="body" sz="half" idx="1"/>
          </p:nvPr>
        </p:nvSpPr>
        <p:spPr>
          <a:prstGeom prst="rect">
            <a:avLst/>
          </a:prstGeom>
        </p:spPr>
        <p:txBody>
          <a:bodyPr/>
          <a:lstStyle/>
          <a:p>
            <a:pPr marL="247904" indent="-247904" defTabSz="356362">
              <a:spcBef>
                <a:spcPts val="1000"/>
              </a:spcBef>
              <a:defRPr sz="1708"/>
            </a:pPr>
            <a:r>
              <a:t>E’ possibile distinguere due usi dei meme politici in relazione alla partecipazione politica: </a:t>
            </a:r>
          </a:p>
          <a:p>
            <a:pPr marL="247904" indent="-247904" defTabSz="356362">
              <a:spcBef>
                <a:spcPts val="1000"/>
              </a:spcBef>
              <a:defRPr sz="1708"/>
            </a:pPr>
            <a:r>
              <a:t>1) l’uso personale, che rappresenta una forma di partecipazione leggera ed economica, spesso divertente, per inserirsi nei flussi comunicativi all’ordine del giorno esprimendo le proprie opinioni in relazione al tema di cui si discute. Si tratta di contributi spontanei, senza alcun obiettivo specifico che orienta chi partecipa alla discussione</a:t>
            </a:r>
          </a:p>
          <a:p>
            <a:pPr marL="247904" indent="-247904" defTabSz="356362">
              <a:spcBef>
                <a:spcPts val="1000"/>
              </a:spcBef>
              <a:defRPr sz="1708"/>
            </a:pPr>
            <a:r>
              <a:t>2) l’uso connettivo, pur mantenendo tutti i caratteri dell’uso personale (personal action) li iscrive in una costruzione collettiva di senso che potenzia gli esiti dell’azione connettiva (connective action) svolgendo diverse funzioni tipo: dare l’opportunità ai movimenti di coordinarsi per raggiungere determinati obiettivi; offrire la possibilità per leader e candidati di favorire la circolazione di contenuti propagandistici per la propria self-promotion o di attacco verso i propri avversari; aiutare la promozione da parte dei supporter di un candidato/partito attraverso l’attivazione di positive affect (o negative affect nei confronti degli avversari)</a:t>
            </a:r>
          </a:p>
        </p:txBody>
      </p:sp>
      <p:pic>
        <p:nvPicPr>
          <p:cNvPr id="209" name="Ukraine-Nato-meme-e1646827920952-203x300.jpg"/>
          <p:cNvPicPr>
            <a:picLocks noChangeAspect="1"/>
          </p:cNvPicPr>
          <p:nvPr/>
        </p:nvPicPr>
        <p:blipFill>
          <a:blip r:embed="rId3">
            <a:extLst/>
          </a:blip>
          <a:stretch>
            <a:fillRect/>
          </a:stretch>
        </p:blipFill>
        <p:spPr>
          <a:xfrm>
            <a:off x="115120" y="144081"/>
            <a:ext cx="3235384" cy="4781356"/>
          </a:xfrm>
          <a:prstGeom prst="rect">
            <a:avLst/>
          </a:prstGeom>
          <a:ln w="12700">
            <a:miter lim="400000"/>
          </a:ln>
        </p:spPr>
      </p:pic>
      <p:pic>
        <p:nvPicPr>
          <p:cNvPr id="210" name="274730418_375081661287653_9129339549842457525_n.jpg"/>
          <p:cNvPicPr>
            <a:picLocks noChangeAspect="1"/>
          </p:cNvPicPr>
          <p:nvPr/>
        </p:nvPicPr>
        <p:blipFill>
          <a:blip r:embed="rId4">
            <a:extLst/>
          </a:blip>
          <a:stretch>
            <a:fillRect/>
          </a:stretch>
        </p:blipFill>
        <p:spPr>
          <a:xfrm>
            <a:off x="3134566" y="2630919"/>
            <a:ext cx="3892404" cy="6919829"/>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63" name="Shape 263"/>
          <p:cNvSpPr>
            <a:spLocks noGrp="1"/>
          </p:cNvSpPr>
          <p:nvPr>
            <p:ph type="title"/>
          </p:nvPr>
        </p:nvSpPr>
        <p:spPr>
          <a:prstGeom prst="rect">
            <a:avLst/>
          </a:prstGeom>
        </p:spPr>
        <p:txBody>
          <a:bodyPr>
            <a:normAutofit fontScale="90000"/>
          </a:bodyPr>
          <a:lstStyle>
            <a:lvl1pPr defTabSz="543305">
              <a:spcBef>
                <a:spcPts val="2100"/>
              </a:spcBef>
              <a:defRPr sz="4836"/>
            </a:lvl1pPr>
          </a:lstStyle>
          <a:p>
            <a:r>
              <a:t> Evoluzione delle campagne elettorali</a:t>
            </a:r>
          </a:p>
        </p:txBody>
      </p:sp>
      <p:sp>
        <p:nvSpPr>
          <p:cNvPr id="264" name="Shape 264"/>
          <p:cNvSpPr>
            <a:spLocks noGrp="1"/>
          </p:cNvSpPr>
          <p:nvPr>
            <p:ph type="body" idx="1"/>
          </p:nvPr>
        </p:nvSpPr>
        <p:spPr>
          <a:xfrm>
            <a:off x="571500" y="1809750"/>
            <a:ext cx="11861800" cy="7226300"/>
          </a:xfrm>
          <a:prstGeom prst="rect">
            <a:avLst/>
          </a:prstGeom>
        </p:spPr>
        <p:txBody>
          <a:bodyPr/>
          <a:lstStyle/>
          <a:p>
            <a:pPr marL="258445" indent="-258445" defTabSz="321310">
              <a:spcBef>
                <a:spcPts val="900"/>
              </a:spcBef>
              <a:defRPr sz="1760"/>
            </a:pPr>
            <a:r>
              <a:t>Attraverso l’evoluzione degli strumenti utilizzati, è possibile individuare una </a:t>
            </a:r>
            <a:r>
              <a:rPr u="sng"/>
              <a:t>periodizzazione storica anche delle campagne elettorali: le principali classificazioni sono state elaborate da Blumler e Kavanagh (1999), Pippa Norris (2000), Plasser e Plasser (2002).</a:t>
            </a:r>
          </a:p>
          <a:p>
            <a:pPr marL="258445" indent="-258445" defTabSz="321310">
              <a:spcBef>
                <a:spcPts val="900"/>
              </a:spcBef>
              <a:defRPr sz="1760"/>
            </a:pPr>
            <a:r>
              <a:rPr u="sng"/>
              <a:t>Blumler e Kavanagh</a:t>
            </a:r>
            <a:r>
              <a:t>. Come abbiamo visto, la loro classificazione si concentra su tre fasi di evoluzione della comunicazione politica (pre-moderna, moderna, post-moderna) e individuano 5 fattori principali di cambiamento della comunicazione politica: 1) professionalizzazione del rapporto con l’opinione pubblica; 2) aumentata competizione tra contenuti dei media e comunicazione/informazione politica; 3) populismo; 4)comunicazione centrifuga; 5) consumo di comunicazione politica occasionale</a:t>
            </a:r>
          </a:p>
          <a:p>
            <a:pPr marL="258445" indent="-258445" defTabSz="321310">
              <a:spcBef>
                <a:spcPts val="900"/>
              </a:spcBef>
              <a:defRPr sz="1760"/>
            </a:pPr>
            <a:r>
              <a:rPr u="sng"/>
              <a:t>Norris</a:t>
            </a:r>
            <a:r>
              <a:t>. La sua classificazione si concentra proprio su tre fasi dell’evoluzione delle campagne elettorali:</a:t>
            </a:r>
          </a:p>
          <a:p>
            <a:pPr marL="0" indent="0" defTabSz="321310">
              <a:spcBef>
                <a:spcPts val="900"/>
              </a:spcBef>
              <a:buSzTx/>
              <a:buFontTx/>
              <a:buNone/>
              <a:defRPr sz="1760"/>
            </a:pPr>
            <a:r>
              <a:t>- </a:t>
            </a:r>
            <a:r>
              <a:rPr u="sng"/>
              <a:t>le campagne pre-moderne</a:t>
            </a:r>
            <a:r>
              <a:t> (da metà Ottocento a anni ’50) sono caratterizzate da forme dirette di interazione tra candidati ed elettori a livello locale da un elettorato fortemente ancorato all’identificazione e all’adesione ai partiti</a:t>
            </a:r>
          </a:p>
          <a:p>
            <a:pPr marL="0" indent="0" defTabSz="321310">
              <a:spcBef>
                <a:spcPts val="900"/>
              </a:spcBef>
              <a:buSzTx/>
              <a:buFontTx/>
              <a:buNone/>
              <a:defRPr sz="1760"/>
            </a:pPr>
            <a:r>
              <a:t>- </a:t>
            </a:r>
            <a:r>
              <a:rPr u="sng"/>
              <a:t>le campagne moderne</a:t>
            </a:r>
            <a:r>
              <a:t> (anni ’60- ’80) sono contraddistinte dal boom del mezzo televisivo, che sostituisce le piazze come palcoscenico privilegiato delle competizioni elettorali. E’ in questa fase che si affermano tutta una serie di figure professionali legate in parte al mezzo televisivo (registi e programmisti televisivi, pubblicitari, copywriter ed esperti di immagine) e in parte ai nuovi strumenti di comunicazione e in grado di gestire professionalmente campagne elettorali sempre più lunghe e complesse (esperti di relazioni pubbliche, consulenti politici generalisti, sondaggisti). La televisione modifica tempi e linguaggio della comunicazione politica, si affermano gli spot e i format televisivi ce permettono di mettere a confronto i candidati (dibattiti e tribune politiche)</a:t>
            </a:r>
          </a:p>
          <a:p>
            <a:pPr marL="0" indent="0" defTabSz="321310">
              <a:spcBef>
                <a:spcPts val="900"/>
              </a:spcBef>
              <a:buSzTx/>
              <a:buFontTx/>
              <a:buNone/>
              <a:defRPr sz="1760"/>
            </a:pPr>
            <a:r>
              <a:t>- le campagne post-moderne (dagli anni ’90 ad oggi) si distinguono per la professionalizzazione di tutte le attività di pianificazione e gestione della comunicazione: gli esperti e i manager delle campagne “diventano attori comprimari con i politici”. </a:t>
            </a:r>
          </a:p>
        </p:txBody>
      </p:sp>
    </p:spTree>
    <p:extLst>
      <p:ext uri="{BB962C8B-B14F-4D97-AF65-F5344CB8AC3E}">
        <p14:creationId xmlns:p14="http://schemas.microsoft.com/office/powerpoint/2010/main" val="1572212769"/>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67" name="Shape 267"/>
          <p:cNvSpPr>
            <a:spLocks noGrp="1"/>
          </p:cNvSpPr>
          <p:nvPr>
            <p:ph type="title"/>
          </p:nvPr>
        </p:nvSpPr>
        <p:spPr>
          <a:prstGeom prst="rect">
            <a:avLst/>
          </a:prstGeom>
        </p:spPr>
        <p:txBody>
          <a:bodyPr>
            <a:normAutofit fontScale="90000"/>
          </a:bodyPr>
          <a:lstStyle>
            <a:lvl1pPr defTabSz="543305">
              <a:spcBef>
                <a:spcPts val="2100"/>
              </a:spcBef>
              <a:defRPr sz="4836"/>
            </a:lvl1pPr>
          </a:lstStyle>
          <a:p>
            <a:r>
              <a:t> Evoluzione delle campagne elettorali</a:t>
            </a:r>
          </a:p>
        </p:txBody>
      </p:sp>
      <p:sp>
        <p:nvSpPr>
          <p:cNvPr id="268" name="Shape 268"/>
          <p:cNvSpPr>
            <a:spLocks noGrp="1"/>
          </p:cNvSpPr>
          <p:nvPr>
            <p:ph type="body" idx="1"/>
          </p:nvPr>
        </p:nvSpPr>
        <p:spPr>
          <a:prstGeom prst="rect">
            <a:avLst/>
          </a:prstGeom>
        </p:spPr>
        <p:txBody>
          <a:bodyPr/>
          <a:lstStyle/>
          <a:p>
            <a:pPr marL="343027" indent="-343027" defTabSz="426466">
              <a:spcBef>
                <a:spcPts val="1300"/>
              </a:spcBef>
              <a:defRPr sz="2336"/>
            </a:pPr>
            <a:r>
              <a:t>Plasser e Plasser riprendono la tripartizione di Norris e si focalizzano sul processo di professionalizzazione, dettagliando le principali caratteristiche riscontrabili nelle varie fasi dell’evoluzione delle pratiche di comunicazione elettorale</a:t>
            </a:r>
          </a:p>
          <a:p>
            <a:pPr marL="343027" indent="-343027" defTabSz="426466">
              <a:spcBef>
                <a:spcPts val="1300"/>
              </a:spcBef>
              <a:defRPr sz="2336"/>
            </a:pPr>
            <a:endParaRPr/>
          </a:p>
          <a:p>
            <a:pPr marL="343027" indent="-343027" defTabSz="426466">
              <a:spcBef>
                <a:spcPts val="1300"/>
              </a:spcBef>
              <a:defRPr sz="2336"/>
            </a:pPr>
            <a:endParaRPr/>
          </a:p>
          <a:p>
            <a:pPr marL="343027" indent="-343027" defTabSz="426466">
              <a:spcBef>
                <a:spcPts val="1300"/>
              </a:spcBef>
              <a:defRPr sz="2336"/>
            </a:pPr>
            <a:endParaRPr/>
          </a:p>
          <a:p>
            <a:pPr marL="343027" indent="-343027" defTabSz="426466">
              <a:spcBef>
                <a:spcPts val="1300"/>
              </a:spcBef>
              <a:defRPr sz="2336"/>
            </a:pPr>
            <a:endParaRPr/>
          </a:p>
          <a:p>
            <a:pPr marL="343027" indent="-343027" defTabSz="426466">
              <a:spcBef>
                <a:spcPts val="1300"/>
              </a:spcBef>
              <a:defRPr sz="2336"/>
            </a:pPr>
            <a:endParaRPr/>
          </a:p>
          <a:p>
            <a:pPr marL="343027" indent="-343027" defTabSz="426466">
              <a:spcBef>
                <a:spcPts val="1300"/>
              </a:spcBef>
              <a:defRPr sz="2336"/>
            </a:pPr>
            <a:endParaRPr/>
          </a:p>
          <a:p>
            <a:pPr marL="343027" indent="-343027" defTabSz="426466">
              <a:spcBef>
                <a:spcPts val="1300"/>
              </a:spcBef>
              <a:defRPr sz="2336"/>
            </a:pPr>
            <a:endParaRPr/>
          </a:p>
          <a:p>
            <a:pPr marL="343027" indent="-343027" defTabSz="426466">
              <a:spcBef>
                <a:spcPts val="1300"/>
              </a:spcBef>
              <a:defRPr sz="2336"/>
            </a:pPr>
            <a:endParaRPr/>
          </a:p>
          <a:p>
            <a:pPr marL="343027" indent="-343027" defTabSz="426466">
              <a:spcBef>
                <a:spcPts val="1300"/>
              </a:spcBef>
              <a:defRPr sz="2336"/>
            </a:pPr>
            <a:endParaRPr/>
          </a:p>
        </p:txBody>
      </p:sp>
      <p:pic>
        <p:nvPicPr>
          <p:cNvPr id="269" name="IMG_1574.jpg"/>
          <p:cNvPicPr>
            <a:picLocks noChangeAspect="1"/>
          </p:cNvPicPr>
          <p:nvPr/>
        </p:nvPicPr>
        <p:blipFill>
          <a:blip r:embed="rId2">
            <a:extLst/>
          </a:blip>
          <a:stretch>
            <a:fillRect/>
          </a:stretch>
        </p:blipFill>
        <p:spPr>
          <a:xfrm>
            <a:off x="2224068" y="3181503"/>
            <a:ext cx="8556664" cy="5786420"/>
          </a:xfrm>
          <a:prstGeom prst="rect">
            <a:avLst/>
          </a:prstGeom>
          <a:ln w="12700">
            <a:miter lim="400000"/>
          </a:ln>
        </p:spPr>
      </p:pic>
    </p:spTree>
    <p:extLst>
      <p:ext uri="{BB962C8B-B14F-4D97-AF65-F5344CB8AC3E}">
        <p14:creationId xmlns:p14="http://schemas.microsoft.com/office/powerpoint/2010/main" val="154121589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72" name="Shape 272"/>
          <p:cNvSpPr>
            <a:spLocks noGrp="1"/>
          </p:cNvSpPr>
          <p:nvPr>
            <p:ph type="title"/>
          </p:nvPr>
        </p:nvSpPr>
        <p:spPr>
          <a:prstGeom prst="rect">
            <a:avLst/>
          </a:prstGeom>
        </p:spPr>
        <p:txBody>
          <a:bodyPr>
            <a:normAutofit fontScale="90000"/>
          </a:bodyPr>
          <a:lstStyle>
            <a:lvl1pPr defTabSz="543305">
              <a:spcBef>
                <a:spcPts val="2100"/>
              </a:spcBef>
              <a:defRPr sz="4836"/>
            </a:lvl1pPr>
          </a:lstStyle>
          <a:p>
            <a:r>
              <a:t>la consulenza politica</a:t>
            </a:r>
          </a:p>
        </p:txBody>
      </p:sp>
      <p:sp>
        <p:nvSpPr>
          <p:cNvPr id="273" name="Shape 273"/>
          <p:cNvSpPr>
            <a:spLocks noGrp="1"/>
          </p:cNvSpPr>
          <p:nvPr>
            <p:ph type="body" idx="1"/>
          </p:nvPr>
        </p:nvSpPr>
        <p:spPr>
          <a:prstGeom prst="rect">
            <a:avLst/>
          </a:prstGeom>
        </p:spPr>
        <p:txBody>
          <a:bodyPr/>
          <a:lstStyle/>
          <a:p>
            <a:pPr marL="272541" indent="-272541" defTabSz="338835">
              <a:spcBef>
                <a:spcPts val="1000"/>
              </a:spcBef>
              <a:defRPr sz="1856"/>
            </a:pPr>
            <a:r>
              <a:t>Le classificazioni illustrate evidenziano cambiamenti nei media, nell’elettorato, nel modello organizzativo e nel paradigma dominante, ma non prestano sufficiente attenzione ai protagonisti delle campagne elettorali moderne e post-moderne, vale a dire ai consulenti politici</a:t>
            </a:r>
          </a:p>
          <a:p>
            <a:pPr marL="272541" indent="-272541" defTabSz="338835">
              <a:spcBef>
                <a:spcPts val="1000"/>
              </a:spcBef>
              <a:defRPr sz="1856"/>
            </a:pPr>
            <a:r>
              <a:t>In base al ruolo, si distinguono tre categorie di consulenti:</a:t>
            </a:r>
          </a:p>
          <a:p>
            <a:pPr marL="331469" indent="-331469" defTabSz="338835">
              <a:spcBef>
                <a:spcPts val="1000"/>
              </a:spcBef>
              <a:buSzPct val="100000"/>
              <a:buFontTx/>
              <a:buAutoNum type="arabicPeriod"/>
              <a:defRPr sz="1856"/>
            </a:pPr>
            <a:r>
              <a:t>gli </a:t>
            </a:r>
            <a:r>
              <a:rPr u="sng"/>
              <a:t>strategists</a:t>
            </a:r>
            <a:r>
              <a:t>: sono i consulenti e le agenzie che elaborano il messaggio della campagna elettorale, lo comunicano agli elettori, offrono consulenza strategica e assistenza nel corso dell’intera campagna</a:t>
            </a:r>
          </a:p>
          <a:p>
            <a:pPr marL="331469" indent="-331469" defTabSz="338835">
              <a:spcBef>
                <a:spcPts val="1000"/>
              </a:spcBef>
              <a:buSzPct val="100000"/>
              <a:buFontTx/>
              <a:buAutoNum type="arabicPeriod"/>
              <a:defRPr sz="1856"/>
            </a:pPr>
            <a:r>
              <a:t>gli </a:t>
            </a:r>
            <a:r>
              <a:rPr u="sng"/>
              <a:t>specialists</a:t>
            </a:r>
            <a:r>
              <a:t>: forniscono servizi essenziali alla campagna, per esempio la raccolta fondi, l’acquisto di spazi sui media, la scrittura dei discorsi e l’analisi dei big data</a:t>
            </a:r>
          </a:p>
          <a:p>
            <a:pPr marL="331469" indent="-331469" defTabSz="338835">
              <a:spcBef>
                <a:spcPts val="1000"/>
              </a:spcBef>
              <a:buSzPct val="100000"/>
              <a:buFontTx/>
              <a:buAutoNum type="arabicPeriod"/>
              <a:defRPr sz="1856"/>
            </a:pPr>
            <a:r>
              <a:t>i </a:t>
            </a:r>
            <a:r>
              <a:rPr u="sng"/>
              <a:t>vendors</a:t>
            </a:r>
            <a:r>
              <a:t>: forniscono prodotti e servizi utili alla campagna, per esempio sito web, software per la gestione delle campagne, elenchi di elettori per le azioni di direct marketing</a:t>
            </a:r>
          </a:p>
          <a:p>
            <a:pPr marL="272541" indent="-272541" defTabSz="338835">
              <a:spcBef>
                <a:spcPts val="1000"/>
              </a:spcBef>
              <a:defRPr sz="1856"/>
            </a:pPr>
            <a:r>
              <a:t>Nella quarta fase, definita della “fast politics”, le campagne sono incentrate sui candidati(i quali diventano brand e protagonisti di un intreccio narrativo), e che sono multicanale, visual, data-driven, personalizzate e richiedono velocità di esecuzione.                </a:t>
            </a:r>
          </a:p>
          <a:p>
            <a:pPr marL="272541" indent="-272541" defTabSz="338835">
              <a:spcBef>
                <a:spcPts val="1000"/>
              </a:spcBef>
              <a:defRPr sz="1856"/>
            </a:pPr>
            <a:r>
              <a:t>La rielezione di Obama nel 2012 ha segnato lo spartiacque di una quarta fase nella storia delle campagne elettorali che da quel momento in poi si sono giocate su un terreno modificato radicalmente dalla tecnologia: una  campagna caratterizzata dall’introduzione di un  nuovo approccio alla gestione e organizzazione delle campagne (data driven) oltre a un peso senza precedenti dei media digitali e dei big data. Il reclutamento di alcuni dei migliori talenti nei settori dell’analisi dei dati e delle scienze del comportamento, ha portato all’introduzione di una serie di tecniche di marketing completamente nuove o mai usate su così larga scala</a:t>
            </a:r>
          </a:p>
        </p:txBody>
      </p:sp>
    </p:spTree>
    <p:extLst>
      <p:ext uri="{BB962C8B-B14F-4D97-AF65-F5344CB8AC3E}">
        <p14:creationId xmlns:p14="http://schemas.microsoft.com/office/powerpoint/2010/main" val="267797151"/>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p:txBody>
          <a:bodyPr/>
          <a:lstStyle/>
          <a:p>
            <a:endParaRPr lang="it-IT" dirty="0"/>
          </a:p>
        </p:txBody>
      </p:sp>
      <p:sp>
        <p:nvSpPr>
          <p:cNvPr id="3" name="Titolo 2"/>
          <p:cNvSpPr>
            <a:spLocks noGrp="1"/>
          </p:cNvSpPr>
          <p:nvPr>
            <p:ph type="title"/>
          </p:nvPr>
        </p:nvSpPr>
        <p:spPr/>
        <p:txBody>
          <a:bodyPr>
            <a:normAutofit fontScale="90000"/>
          </a:bodyPr>
          <a:lstStyle/>
          <a:p>
            <a:endParaRPr lang="it-IT"/>
          </a:p>
        </p:txBody>
      </p:sp>
      <p:sp>
        <p:nvSpPr>
          <p:cNvPr id="4" name="Segnaposto testo 3"/>
          <p:cNvSpPr>
            <a:spLocks noGrp="1"/>
          </p:cNvSpPr>
          <p:nvPr>
            <p:ph type="body" idx="1"/>
          </p:nvPr>
        </p:nvSpPr>
        <p:spPr/>
        <p:txBody>
          <a:bodyPr/>
          <a:lstStyle/>
          <a:p>
            <a:r>
              <a:rPr lang="it-IT" dirty="0">
                <a:hlinkClick r:id="rId2"/>
              </a:rPr>
              <a:t>https://</a:t>
            </a:r>
            <a:r>
              <a:rPr lang="it-IT" dirty="0" smtClean="0">
                <a:hlinkClick r:id="rId2"/>
              </a:rPr>
              <a:t>youtu.be/mLr_uFIVHvg</a:t>
            </a:r>
            <a:endParaRPr lang="it-IT" dirty="0" smtClean="0"/>
          </a:p>
          <a:p>
            <a:endParaRPr lang="it-IT" dirty="0"/>
          </a:p>
          <a:p>
            <a:r>
              <a:rPr lang="it-IT" dirty="0" smtClean="0"/>
              <a:t>Giovanna </a:t>
            </a:r>
            <a:r>
              <a:rPr lang="it-IT" dirty="0"/>
              <a:t>Cosenza: “Successi e limiti del marketing politico” (min. 18.40-50)</a:t>
            </a:r>
          </a:p>
        </p:txBody>
      </p:sp>
    </p:spTree>
    <p:extLst>
      <p:ext uri="{BB962C8B-B14F-4D97-AF65-F5344CB8AC3E}">
        <p14:creationId xmlns:p14="http://schemas.microsoft.com/office/powerpoint/2010/main" val="188847639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6" name="Shape 136"/>
          <p:cNvSpPr>
            <a:spLocks noGrp="1"/>
          </p:cNvSpPr>
          <p:nvPr>
            <p:ph type="title"/>
          </p:nvPr>
        </p:nvSpPr>
        <p:spPr>
          <a:prstGeom prst="rect">
            <a:avLst/>
          </a:prstGeom>
        </p:spPr>
        <p:txBody>
          <a:bodyPr>
            <a:normAutofit fontScale="90000"/>
          </a:bodyPr>
          <a:lstStyle>
            <a:lvl1pPr defTabSz="543305">
              <a:spcBef>
                <a:spcPts val="2100"/>
              </a:spcBef>
              <a:defRPr sz="4836"/>
            </a:lvl1pPr>
          </a:lstStyle>
          <a:p>
            <a:r>
              <a:t>la partecipazione politica e i media</a:t>
            </a:r>
          </a:p>
        </p:txBody>
      </p:sp>
      <p:sp>
        <p:nvSpPr>
          <p:cNvPr id="137" name="Shape 137"/>
          <p:cNvSpPr>
            <a:spLocks noGrp="1"/>
          </p:cNvSpPr>
          <p:nvPr>
            <p:ph type="body" idx="1"/>
          </p:nvPr>
        </p:nvSpPr>
        <p:spPr>
          <a:prstGeom prst="rect">
            <a:avLst/>
          </a:prstGeom>
        </p:spPr>
        <p:txBody>
          <a:bodyPr/>
          <a:lstStyle/>
          <a:p>
            <a:pPr marL="300736" indent="-300736" defTabSz="373887">
              <a:spcBef>
                <a:spcPts val="1100"/>
              </a:spcBef>
              <a:defRPr sz="2048"/>
            </a:pPr>
            <a:r>
              <a:t>Dal punto di osservazione della comunicazione politica, un’attenzione specifica è riservata alla partecipazione, intesa come lo sfondo su cui si innesta un’eterogenea gamma di azioni politiche, la cui punta di diamante è rappresentata dalle scelte di voto che il cittadino compie durante le elezioni.</a:t>
            </a:r>
          </a:p>
          <a:p>
            <a:pPr marL="300736" indent="-300736" defTabSz="373887">
              <a:spcBef>
                <a:spcPts val="1100"/>
              </a:spcBef>
              <a:defRPr sz="2048"/>
            </a:pPr>
            <a:r>
              <a:t>I media hanno una relazione stretta con i processi partecipativi perché offrono un substrato conoscitivo importante su cui si orientano i comportamenti dei cittadini, a partire dall’offerta di informazioni sui temi in discussione nell’agenda collettiva, fino alla visibilità accordata ai candidati per una tornata elettorale o all’attivazione dei pubblici per una causa.</a:t>
            </a:r>
          </a:p>
          <a:p>
            <a:pPr marL="300736" indent="-300736" defTabSz="373887">
              <a:spcBef>
                <a:spcPts val="1100"/>
              </a:spcBef>
              <a:defRPr sz="2048"/>
            </a:pPr>
            <a:r>
              <a:t>La relazione tra i media e la partecipazione, nelle democrazie consolidate, ridisegna il ruolo del cittadino, da “buon cittadino” razionale a “cittadino vigile”, che sorveglia l’ambiente circostante e pronto a mobilitarsi per una molteplicità di cause e obiettivi </a:t>
            </a:r>
          </a:p>
          <a:p>
            <a:pPr marL="300736" indent="-300736" defTabSz="373887">
              <a:spcBef>
                <a:spcPts val="1100"/>
              </a:spcBef>
              <a:defRPr sz="2048"/>
            </a:pPr>
            <a:r>
              <a:t>Questo monitoraggio avviene ininterrottamente ed è una caratteristica costitutiva della “controdemocrazia”, una diffusa democrazia della sfiducia nei confronti della politica, che si può considerare ormai complementare alla democrazia episodica del sistema elettorale rappresentativo (Rosanvallon 2006): se i cittadini sono sempre più sfiduciati nei confronti della democrazia e delle istituzioni politiche, come evidenziano il declino della partecipazione elettorale e la crisi della rappresentanza, i media possono incentivare meccanismi di sorveglianza sempre più sofisticati che trasformano il controllo continuo, quando necessario, in un driver per l’attivismo civico</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0" name="Shape 140"/>
          <p:cNvSpPr>
            <a:spLocks noGrp="1"/>
          </p:cNvSpPr>
          <p:nvPr>
            <p:ph type="title"/>
          </p:nvPr>
        </p:nvSpPr>
        <p:spPr>
          <a:prstGeom prst="rect">
            <a:avLst/>
          </a:prstGeom>
        </p:spPr>
        <p:txBody>
          <a:bodyPr>
            <a:normAutofit fontScale="90000"/>
          </a:bodyPr>
          <a:lstStyle>
            <a:lvl1pPr defTabSz="543305">
              <a:spcBef>
                <a:spcPts val="2100"/>
              </a:spcBef>
              <a:defRPr sz="4836"/>
            </a:lvl1pPr>
          </a:lstStyle>
          <a:p>
            <a:r>
              <a:t>la partecipazione politica e i media</a:t>
            </a:r>
          </a:p>
        </p:txBody>
      </p:sp>
      <p:sp>
        <p:nvSpPr>
          <p:cNvPr id="141" name="Shape 141"/>
          <p:cNvSpPr>
            <a:spLocks noGrp="1"/>
          </p:cNvSpPr>
          <p:nvPr>
            <p:ph type="body" idx="1"/>
          </p:nvPr>
        </p:nvSpPr>
        <p:spPr>
          <a:prstGeom prst="rect">
            <a:avLst/>
          </a:prstGeom>
        </p:spPr>
        <p:txBody>
          <a:bodyPr/>
          <a:lstStyle/>
          <a:p>
            <a:pPr marL="296036" indent="-296036" defTabSz="368045">
              <a:spcBef>
                <a:spcPts val="1100"/>
              </a:spcBef>
              <a:defRPr sz="2016"/>
            </a:pPr>
            <a:r>
              <a:t>Il concetto di partecipazione politica  comprende una gradazione di azioni lungo il continuum che parte dal livello più basso del “parlare di politica” fino a comportamenti più costosi, in termini di impegno personale,  come “recarsi fisicamente a votare” o “partecipare a manifestazioni pubbliche”</a:t>
            </a:r>
          </a:p>
          <a:p>
            <a:pPr marL="296036" indent="-296036" defTabSz="368045">
              <a:spcBef>
                <a:spcPts val="1100"/>
              </a:spcBef>
              <a:defRPr sz="2016"/>
            </a:pPr>
            <a:r>
              <a:t>I repertori partecipativi si distinguono in due grandi tipologie:</a:t>
            </a:r>
          </a:p>
          <a:p>
            <a:pPr marL="360045" indent="-360045" defTabSz="368045">
              <a:spcBef>
                <a:spcPts val="1100"/>
              </a:spcBef>
              <a:buSzPct val="100000"/>
              <a:buFontTx/>
              <a:buAutoNum type="arabicPeriod"/>
              <a:defRPr sz="2016"/>
            </a:pPr>
            <a:r>
              <a:t>Forme di partecipazione </a:t>
            </a:r>
            <a:r>
              <a:rPr u="sng"/>
              <a:t>convenzionale o istituzionalizzata</a:t>
            </a:r>
            <a:r>
              <a:t>, come quelli per il voto o la firma a sostegno di un referendum</a:t>
            </a:r>
          </a:p>
          <a:p>
            <a:pPr marL="360045" indent="-360045" defTabSz="368045">
              <a:spcBef>
                <a:spcPts val="1100"/>
              </a:spcBef>
              <a:buSzPct val="100000"/>
              <a:buFontTx/>
              <a:buAutoNum type="arabicPeriod"/>
              <a:defRPr sz="2016"/>
            </a:pPr>
            <a:r>
              <a:t>Forme di partecipazione </a:t>
            </a:r>
            <a:r>
              <a:rPr u="sng"/>
              <a:t>non convenzionale o non istituzionalizzata</a:t>
            </a:r>
            <a:r>
              <a:t>, come quelle che si attivano ad hoc su questioni specifiche, in maniera non strutturata e spesso occasionale, come le manifestazioni di protesta</a:t>
            </a:r>
          </a:p>
          <a:p>
            <a:pPr marL="296036" indent="-296036" defTabSz="368045">
              <a:spcBef>
                <a:spcPts val="1100"/>
              </a:spcBef>
              <a:defRPr sz="2016"/>
            </a:pPr>
            <a:r>
              <a:t>Inoltre, l’insieme delle pratiche partecipative può essere suddiviso in </a:t>
            </a:r>
            <a:r>
              <a:rPr u="sng"/>
              <a:t>visibili e invisibili</a:t>
            </a:r>
            <a:r>
              <a:t>: la prima categoria indica tutti quei comportamenti che possono essere analizzati da un osservatore esterno; la seconda, invece, i comportamenti latenti che si possono rilevare indirettamente nella presenza di un’opinione pubblica informata sulla politica, che si attiva in maniera sporadica ed estemporanea a seconda degli obiettivi in campo</a:t>
            </a:r>
          </a:p>
          <a:p>
            <a:pPr marL="296036" indent="-296036" defTabSz="368045">
              <a:spcBef>
                <a:spcPts val="1100"/>
              </a:spcBef>
              <a:defRPr sz="2016"/>
            </a:pPr>
            <a:r>
              <a:t>Oltre a essere multidimensionale (convenzionale/non convenzionale, visibile/invisibile), il concetto di partecipazione è particolarmente complicato da operazionalizzare, perché si modifica nel tempo e a seconda dei diversi contesti politico-istituzionali in cui si ancora. </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118295074_2675x2907.jpeg"/>
          <p:cNvPicPr>
            <a:picLocks noGrp="1" noChangeAspect="1"/>
          </p:cNvPicPr>
          <p:nvPr>
            <p:ph type="pic" idx="13"/>
          </p:nvPr>
        </p:nvPicPr>
        <p:blipFill>
          <a:blip r:embed="rId2">
            <a:extLst/>
          </a:blip>
          <a:srcRect l="2257" t="129" r="26205" b="129"/>
          <a:stretch>
            <a:fillRect/>
          </a:stretch>
        </p:blipFill>
        <p:spPr>
          <a:prstGeom prst="rect">
            <a:avLst/>
          </a:prstGeom>
        </p:spPr>
      </p:pic>
      <p:sp>
        <p:nvSpPr>
          <p:cNvPr id="144" name="Shape 144"/>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5" name="Shape 145"/>
          <p:cNvSpPr>
            <a:spLocks noGrp="1"/>
          </p:cNvSpPr>
          <p:nvPr>
            <p:ph type="title"/>
          </p:nvPr>
        </p:nvSpPr>
        <p:spPr>
          <a:prstGeom prst="rect">
            <a:avLst/>
          </a:prstGeom>
        </p:spPr>
        <p:txBody>
          <a:bodyPr>
            <a:normAutofit fontScale="90000"/>
          </a:bodyPr>
          <a:lstStyle>
            <a:lvl1pPr defTabSz="543305">
              <a:spcBef>
                <a:spcPts val="2100"/>
              </a:spcBef>
              <a:defRPr sz="4836"/>
            </a:lvl1pPr>
          </a:lstStyle>
          <a:p>
            <a:r>
              <a:t>modalità partecipative</a:t>
            </a:r>
          </a:p>
        </p:txBody>
      </p:sp>
      <p:sp>
        <p:nvSpPr>
          <p:cNvPr id="146" name="Shape 146"/>
          <p:cNvSpPr>
            <a:spLocks noGrp="1"/>
          </p:cNvSpPr>
          <p:nvPr>
            <p:ph type="body" sz="half" idx="1"/>
          </p:nvPr>
        </p:nvSpPr>
        <p:spPr>
          <a:prstGeom prst="rect">
            <a:avLst/>
          </a:prstGeom>
        </p:spPr>
        <p:txBody>
          <a:bodyPr/>
          <a:lstStyle/>
          <a:p>
            <a:pPr marL="247904" indent="-247904" defTabSz="356362">
              <a:spcBef>
                <a:spcPts val="1000"/>
              </a:spcBef>
              <a:defRPr sz="1708"/>
            </a:pPr>
            <a:r>
              <a:t>Esiste una traduzione empirica della partecipazione, utile ad illustrare gli indicatori utilizzati nel contesto italiano per monitorare i comportamenti “visibili”, con particolare attenzione a quelli che chiamano in causa il sistema mediale </a:t>
            </a:r>
          </a:p>
          <a:p>
            <a:pPr marL="247904" indent="-247904" defTabSz="356362">
              <a:spcBef>
                <a:spcPts val="1000"/>
              </a:spcBef>
              <a:defRPr sz="1708"/>
            </a:pPr>
            <a:r>
              <a:t>Questa classificazione si riferisce a un periodo antecedente alla diffusione di massa di Internet e dei social network, ma molte delle attività elencate possono essere oggi agevolmente compiute online</a:t>
            </a:r>
          </a:p>
          <a:p>
            <a:pPr marL="247904" indent="-247904" defTabSz="356362">
              <a:spcBef>
                <a:spcPts val="1000"/>
              </a:spcBef>
              <a:defRPr sz="1708"/>
            </a:pPr>
            <a:r>
              <a:t>Il concetto di “partecipazione” si arricchisce di nuove dimensioni e indicatori nel momento in cui i social network diventano pratiche culturali abituali all’interno delle vite quotidiane dei cittadini</a:t>
            </a:r>
          </a:p>
          <a:p>
            <a:pPr marL="247904" indent="-247904" defTabSz="356362">
              <a:spcBef>
                <a:spcPts val="1000"/>
              </a:spcBef>
              <a:defRPr sz="1708"/>
            </a:pPr>
            <a:r>
              <a:t>L’ibridazione delle logiche mass mediali con le logiche dei social media ha prodotto cambiamenti no solo in relazione al tipo di infrastruttura tecnica su cui si poggiano i comportamenti partecipativi (ad es. uso dei social media o dei media mainstream) ma anche nelle modalità attraverso cui questi si sviluppano e si organizzano (ad es. l’emergere di istanze individuali nella cornice delle modalità collettive)</a:t>
            </a:r>
          </a:p>
        </p:txBody>
      </p:sp>
      <p:pic>
        <p:nvPicPr>
          <p:cNvPr id="147" name="IMG_1661.jpg"/>
          <p:cNvPicPr>
            <a:picLocks noChangeAspect="1"/>
          </p:cNvPicPr>
          <p:nvPr/>
        </p:nvPicPr>
        <p:blipFill>
          <a:blip r:embed="rId3">
            <a:extLst/>
          </a:blip>
          <a:stretch>
            <a:fillRect/>
          </a:stretch>
        </p:blipFill>
        <p:spPr>
          <a:xfrm>
            <a:off x="18888" y="2047729"/>
            <a:ext cx="7013485" cy="6737642"/>
          </a:xfrm>
          <a:prstGeom prst="rect">
            <a:avLst/>
          </a:prstGeom>
          <a:ln w="12700">
            <a:miter lim="400000"/>
          </a:ln>
        </p:spPr>
      </p:pic>
    </p:spTree>
  </p:cSld>
  <p:clrMapOvr>
    <a:masterClrMapping/>
  </p:clrMapOvr>
  <p:transition spd="slow"/>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4041</Words>
  <Application>Microsoft Macintosh PowerPoint</Application>
  <PresentationFormat>Personalizzato</PresentationFormat>
  <Paragraphs>118</Paragraphs>
  <Slides>23</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23</vt:i4>
      </vt:variant>
    </vt:vector>
  </HeadingPairs>
  <TitlesOfParts>
    <vt:vector size="33" baseType="lpstr">
      <vt:lpstr>Baskerville SemiBold</vt:lpstr>
      <vt:lpstr>DIN Alternate</vt:lpstr>
      <vt:lpstr>DIN Condensed</vt:lpstr>
      <vt:lpstr>Helvetica</vt:lpstr>
      <vt:lpstr>Helvetica Neue</vt:lpstr>
      <vt:lpstr>Iowan Old Style Bold</vt:lpstr>
      <vt:lpstr>Iowan Old Style Italic</vt:lpstr>
      <vt:lpstr>Iowan Old Style Roman</vt:lpstr>
      <vt:lpstr>Zapf Dingbats</vt:lpstr>
      <vt:lpstr>New_Template9</vt:lpstr>
      <vt:lpstr>               COMUNICAZIONE                 E LINGUAGGIO POLITICO - 8</vt:lpstr>
      <vt:lpstr> Evoluzione delle campagne elettorali</vt:lpstr>
      <vt:lpstr> Evoluzione delle campagne elettorali</vt:lpstr>
      <vt:lpstr> Evoluzione delle campagne elettorali</vt:lpstr>
      <vt:lpstr>la consulenza politica</vt:lpstr>
      <vt:lpstr>Presentazione di PowerPoint</vt:lpstr>
      <vt:lpstr>la partecipazione politica e i media</vt:lpstr>
      <vt:lpstr>la partecipazione politica e i media</vt:lpstr>
      <vt:lpstr>modalità partecipative</vt:lpstr>
      <vt:lpstr>indicatori istat</vt:lpstr>
      <vt:lpstr>partecipazione offline e online</vt:lpstr>
      <vt:lpstr>informarsi di politica in italia (ISTAT 2020)</vt:lpstr>
      <vt:lpstr>le fasi della partecipazione</vt:lpstr>
      <vt:lpstr>partecipazione politica e social media</vt:lpstr>
      <vt:lpstr>politica netflix</vt:lpstr>
      <vt:lpstr>silly citizenship, ironia, humor</vt:lpstr>
      <vt:lpstr>i meme come driver della partecipazione</vt:lpstr>
      <vt:lpstr>i meme come driver della partecipazione</vt:lpstr>
      <vt:lpstr>nuove generazioni, nuovi strumenti: i meme</vt:lpstr>
      <vt:lpstr>nuove generazioni, nuovi strumenti: i meme</vt:lpstr>
      <vt:lpstr>la memizzazione della politica</vt:lpstr>
      <vt:lpstr>la memizzazione della politica</vt:lpstr>
      <vt:lpstr>usi dei meme nella partecipazione</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COMUNICAZIONE                 E LINGUAGGIO POLITICO - 10</dc:title>
  <cp:lastModifiedBy>Valentina Polci</cp:lastModifiedBy>
  <cp:revision>2</cp:revision>
  <dcterms:modified xsi:type="dcterms:W3CDTF">2023-03-21T07:16:40Z</dcterms:modified>
</cp:coreProperties>
</file>