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b="0" baseline="0" cap="none" i="0" spc="28" strike="noStrike" sz="2800" u="none" kumimoji="0" normalizeH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 b="def" i="def"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13" name="Shape 13"/>
          <p:cNvSpPr/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100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02" name="Shape 102"/>
          <p:cNvSpPr/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pPr/>
            <a:r>
              <a:t>Inserisci qui una citazione.</a:t>
            </a:r>
          </a:p>
        </p:txBody>
      </p:sp>
      <p:sp>
        <p:nvSpPr>
          <p:cNvPr id="103" name="Shape 103"/>
          <p:cNvSpPr/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pPr/>
            <a:r>
              <a:t>–Giovanni Mela</a:t>
            </a:r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3" name="Shape 23"/>
          <p:cNvSpPr/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pPr/>
            <a:r>
              <a:t>Titolo Testo</a:t>
            </a:r>
          </a:p>
        </p:txBody>
      </p:sp>
      <p:sp>
        <p:nvSpPr>
          <p:cNvPr id="44" name="Shape 44"/>
          <p:cNvSpPr/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2" name="Shape 72"/>
          <p:cNvSpPr/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Shape 73"/>
          <p:cNvSpPr/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1" name="Shape 91"/>
          <p:cNvSpPr/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Shape 92"/>
          <p:cNvSpPr/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pc="28" sz="28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pc="0" sz="160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5200" u="none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b="0" baseline="0" cap="none" i="0" spc="0" strike="noStrike" sz="3200" u="none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huffingtonpost.it/oscar-nicodemo/quellultimo-comizio-di-enrico_b_10336060.html" TargetMode="External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http://www.archivispotpolitici.it/archivio" TargetMode="External"/><Relationship Id="rId4" Type="http://schemas.openxmlformats.org/officeDocument/2006/relationships/hyperlink" Target="https://www.youtube.com/watch?v=gmTgypliTMw" TargetMode="External"/><Relationship Id="rId5" Type="http://schemas.openxmlformats.org/officeDocument/2006/relationships/hyperlink" Target="https://www.youtube.com/watch?v=Sq4IVhjPn-k" TargetMode="External"/><Relationship Id="rId6" Type="http://schemas.openxmlformats.org/officeDocument/2006/relationships/hyperlink" Target="https://www.youtube.com/watch?v=uResttXk60s" TargetMode="External"/><Relationship Id="rId7" Type="http://schemas.openxmlformats.org/officeDocument/2006/relationships/hyperlink" Target="https://www.youtube.com/watch?v=fzKBkrNPpJc" TargetMode="External"/><Relationship Id="rId8" Type="http://schemas.openxmlformats.org/officeDocument/2006/relationships/hyperlink" Target="https://www.youtube.com/watch?v=423IsNrOPCc" TargetMode="External"/><Relationship Id="rId9" Type="http://schemas.openxmlformats.org/officeDocument/2006/relationships/hyperlink" Target="https://www.youtube.com/watch?v=36IHEzd6_bc" TargetMode="External"/><Relationship Id="rId10" Type="http://schemas.openxmlformats.org/officeDocument/2006/relationships/image" Target="../media/image8.jpeg"/><Relationship Id="rId11" Type="http://schemas.openxmlformats.org/officeDocument/2006/relationships/image" Target="../media/image9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hyperlink" Target="https://www.panorama.it/video/news/buon-compleanno-berlusconi-80-anni-discorso-discesa-campo" TargetMode="External"/><Relationship Id="rId4" Type="http://schemas.openxmlformats.org/officeDocument/2006/relationships/image" Target="../media/image10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404" t="8151" r="327" b="233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130" name="Shape 130"/>
          <p:cNvSpPr/>
          <p:nvPr>
            <p:ph type="body" idx="15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Shape 1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397256">
              <a:defRPr sz="8228"/>
            </a:pPr>
            <a:r>
              <a:t>               COMUNICAZIONE </a:t>
            </a:r>
          </a:p>
          <a:p>
            <a:pPr algn="l" defTabSz="397256">
              <a:defRPr sz="8228"/>
            </a:pPr>
            <a:r>
              <a:t>               E LINGUAGGIO POLITICO - 1</a:t>
            </a:r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xfrm>
            <a:off x="7462688" y="7670800"/>
            <a:ext cx="4970612" cy="1231900"/>
          </a:xfrm>
          <a:prstGeom prst="rect">
            <a:avLst/>
          </a:prstGeom>
        </p:spPr>
        <p:txBody>
          <a:bodyPr/>
          <a:lstStyle/>
          <a:p>
            <a:pPr defTabSz="438150">
              <a:spcBef>
                <a:spcPts val="400"/>
              </a:spcBef>
              <a:defRPr sz="3600"/>
            </a:pPr>
            <a:r>
              <a:t>Prof.ssa Valentina Polci</a:t>
            </a:r>
          </a:p>
          <a:p>
            <a:pPr defTabSz="438150">
              <a:spcBef>
                <a:spcPts val="400"/>
              </a:spcBef>
              <a:defRPr sz="3600"/>
            </a:pPr>
            <a:r>
              <a:t>a.a. 2022-2023 </a:t>
            </a:r>
          </a:p>
        </p:txBody>
      </p:sp>
      <p:pic>
        <p:nvPicPr>
          <p:cNvPr id="13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7924800"/>
            <a:ext cx="3810000" cy="1638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Shape 172"/>
          <p:cNvSpPr/>
          <p:nvPr>
            <p:ph type="title"/>
          </p:nvPr>
        </p:nvSpPr>
        <p:spPr>
          <a:xfrm>
            <a:off x="571500" y="730250"/>
            <a:ext cx="118618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ecosistema e logiche ibride dei social media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10134" indent="-310134" defTabSz="385572">
              <a:spcBef>
                <a:spcPts val="1100"/>
              </a:spcBef>
              <a:defRPr sz="2112"/>
            </a:pPr>
            <a:r>
              <a:t>USO E CONSUMO: l’utente della Rete oggi si trova di fronte a un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mare magnum</a:t>
            </a:r>
            <a:r>
              <a:t> di informazioni fra cui deve continuamente scegliere. In questo, gli è di aiuto la condivisione di contenuti con altri membri della </a:t>
            </a:r>
            <a:r>
              <a:rPr u="sng"/>
              <a:t>comunità online</a:t>
            </a:r>
            <a:r>
              <a:t> di cui fa parte, che la pensano allo suo stesso modo.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t>I </a:t>
            </a:r>
            <a:r>
              <a:rPr u="sng"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news feed</a:t>
            </a:r>
            <a:r>
              <a:t> e i </a:t>
            </a:r>
            <a:r>
              <a:rPr u="sng"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like</a:t>
            </a:r>
            <a:r>
              <a:t> dei nostri amici e followers forniscono le risorse cognitive, gli stimoli mentali, i sentimenti e, in politica, il senso di identità necessari per sentirsi parte della comunità (o di una </a:t>
            </a:r>
            <a:r>
              <a:rPr u="sng"/>
              <a:t>“bolla ideologica”</a:t>
            </a:r>
            <a:r>
              <a:t>)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t>Oggi, molto più di ieri, costruiamo e organizziamo la nostra realtà sociale attraverso i social network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rPr u="sng"/>
              <a:t>Ma</a:t>
            </a:r>
            <a:r>
              <a:t> i feed sono fortemente governati dagli algoritmi, che configurano un processo di “</a:t>
            </a:r>
            <a:r>
              <a:rPr u="sng"/>
              <a:t>neointermediazione</a:t>
            </a:r>
            <a:r>
              <a:t>” (Giacomini): da un lato i  grandi  motori di ricerca  e le piattaforme “sono obbligati a decidere quali contenuti distribuire e mostrare al pubblico”, dall’altro i social network “hanno un potere simile a quello dell’agenda setting: le persone vengono influenzate dal genere di post che secondo Facebook è bene che visualizzino”</a:t>
            </a:r>
          </a:p>
          <a:p>
            <a:pPr marL="310134" indent="-310134" defTabSz="385572">
              <a:spcBef>
                <a:spcPts val="1100"/>
              </a:spcBef>
              <a:defRPr sz="2112"/>
            </a:pPr>
            <a:r>
              <a:t>Gli stessi </a:t>
            </a:r>
            <a:r>
              <a:rPr u="sng"/>
              <a:t>produser</a:t>
            </a:r>
            <a:r>
              <a:t>, se molto attivi e ancor più se virali, riproducono la classica “personal influence” di Katz e Lazarsfeld, ponendosi come </a:t>
            </a:r>
            <a:r>
              <a:rPr u="sng"/>
              <a:t>opinion leader digitali</a:t>
            </a:r>
            <a:r>
              <a:t> o </a:t>
            </a:r>
            <a:r>
              <a:rPr u="sng"/>
              <a:t>“infomediari”</a:t>
            </a:r>
            <a:r>
              <a:t>: il fenomeno degli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influencer</a:t>
            </a:r>
            <a:r>
              <a:t>, legati alle strategie di marketing e relazioni pubbliche online, rientra in questo quadro di “neointermediazione” o “reintermediazione”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I TRE ATTORI classici della comunicazione politica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1300"/>
              </a:spcBef>
              <a:defRPr sz="2432"/>
            </a:pPr>
            <a:r>
              <a:t> 3) CITTADINI-ELETTORI: il terzo attore della comunicazione politica non è immediatamente identificabile in una struttura organizzata, anche se i cittadini possono far sentire la propria voce creando gruppi e associazioni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Le rappresentazioni “collettive”, come l’opinione pubblica e l’elettorato, sono più nominalistiche che reali: </a:t>
            </a:r>
            <a:r>
              <a:rPr u="sng"/>
              <a:t>l’opinione pubblica</a:t>
            </a:r>
            <a:r>
              <a:t> non esiste di per sé, se non nel momento in cui viene rilevata (es. sondaggio); </a:t>
            </a:r>
            <a:r>
              <a:rPr u="sng"/>
              <a:t>l’elettorato</a:t>
            </a:r>
            <a:r>
              <a:t> è una realtà che esiste nel momento del voto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Nell’ecosistema ibrido il cittadino-elettore è </a:t>
            </a:r>
            <a:r>
              <a:rPr u="sng"/>
              <a:t>“produser”</a:t>
            </a:r>
            <a:r>
              <a:t> vale a dire produttore e consumatore di contenuti politici -&gt; </a:t>
            </a:r>
            <a:r>
              <a:rPr u="sng"/>
              <a:t>“cittadinanza digitale”</a:t>
            </a:r>
            <a:r>
              <a:t> (Ceccarini)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Gli attori politici e le istituzioni politiche sono obbligati a prendere atto e a confrontarsi con la capacità di mobilitazione e di interlocuzione che i cittadini digitali, online e offline, posseggono e gestiscono in prima persona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L’insieme dei cittadini-elettori a volte viene identificato come </a:t>
            </a:r>
            <a:r>
              <a:rPr u="sng"/>
              <a:t>demos</a:t>
            </a:r>
            <a:r>
              <a:t> (popolo), considerato  la base di legittimazione del </a:t>
            </a:r>
            <a:r>
              <a:rPr u="sng"/>
              <a:t>kratos</a:t>
            </a:r>
            <a:r>
              <a:t> (potere) nel sistema politico democratico.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0" name="Shape 180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i flussi comunicativi</a:t>
            </a:r>
          </a:p>
        </p:txBody>
      </p:sp>
      <p:sp>
        <p:nvSpPr>
          <p:cNvPr id="182" name="Shape 182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0415" indent="-280415" defTabSz="403097">
              <a:spcBef>
                <a:spcPts val="1200"/>
              </a:spcBef>
              <a:defRPr sz="1932"/>
            </a:pPr>
            <a:r>
              <a:t>Gli scambi e i flussi che esistono tra questi tre soggetti sono diversi per natura, intensità, frequenza e – non meno importante – contenuti. Se si considera, per esempio, il solo asse sistema politico-cittadini ci sono due versi possibili: da un lato i rappresentanti del sistema politico raggiungono il cittadino elettore con una svariata quantità di messaggi che vanno dalla propaganda al marketing elettorale, passando per le comunicazioni istituzionali; dall’altro anche gli elettori comunicano con il sistema politico e lo fanno partecipando al dibattito pubblico o ai sondaggi e, soprattutto, votando.</a:t>
            </a:r>
          </a:p>
          <a:p>
            <a:pPr marL="280415" indent="-280415" defTabSz="403097">
              <a:spcBef>
                <a:spcPts val="1200"/>
              </a:spcBef>
              <a:defRPr sz="1932"/>
            </a:pPr>
          </a:p>
          <a:p>
            <a:pPr marL="280415" indent="-280415" defTabSz="403097">
              <a:spcBef>
                <a:spcPts val="1200"/>
              </a:spcBef>
              <a:defRPr sz="1932"/>
            </a:pPr>
            <a:r>
              <a:t> I due principali modelli che regolano i rapporti tra i soggetti della comunicazione politica (G. Mazzoleni, La comunicazione politica, Il Mulino, 2012) sono: il modello pubblicistico-dialogico e i modello mediatico.</a:t>
            </a:r>
          </a:p>
        </p:txBody>
      </p:sp>
      <p:pic>
        <p:nvPicPr>
          <p:cNvPr id="183" name="fluss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754221"/>
            <a:ext cx="6438900" cy="4014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6" name="Shape 186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7" name="Shape 1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3097">
              <a:spcBef>
                <a:spcPts val="1500"/>
              </a:spcBef>
              <a:defRPr sz="3588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modello pubblicistico-dialogico</a:t>
            </a:r>
          </a:p>
        </p:txBody>
      </p:sp>
      <p:sp>
        <p:nvSpPr>
          <p:cNvPr id="188" name="Shape 18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98272" indent="-398272" defTabSz="572516">
              <a:spcBef>
                <a:spcPts val="1700"/>
              </a:spcBef>
              <a:defRPr sz="2744"/>
            </a:lvl1pPr>
          </a:lstStyle>
          <a:p>
            <a:pPr/>
            <a:r>
              <a:t>Secondo il modello pubblicistico-dialogico, politici, media e cittadini elettori si muovono in un contesto dinamico e caratterizzato da scambi reciproci tra tutti i diversi attori. In altre parole, l’azione dei media va solo a sommarsi ai flussi già esistenti tra politici e cittadini, essi non costituiscono lo spazio pubblico tout court, ma semplicemente contribuiscono a crearlo.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Modello Pubblicistico-dialogico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843" y="2825750"/>
            <a:ext cx="8718023" cy="58090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96" name="Shape 196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7" name="Shape 197"/>
          <p:cNvSpPr/>
          <p:nvPr>
            <p:ph type="title"/>
          </p:nvPr>
        </p:nvSpPr>
        <p:spPr>
          <a:xfrm>
            <a:off x="7023100" y="717550"/>
            <a:ext cx="53975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modello mediatico</a:t>
            </a:r>
          </a:p>
        </p:txBody>
      </p:sp>
      <p:sp>
        <p:nvSpPr>
          <p:cNvPr id="198" name="Shape 198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 marL="365759" indent="-365759" defTabSz="525779">
              <a:spcBef>
                <a:spcPts val="1600"/>
              </a:spcBef>
              <a:defRPr sz="2520"/>
            </a:lvl1pPr>
          </a:lstStyle>
          <a:p>
            <a:pPr/>
            <a:r>
              <a:t>Al contrario, invece, nel modello mediatico il sistema dei media non è soltanto uno degli attori che interagiscono all’interno spazio pubblico ma è l’attore principale. Significa che giornalisti, televisioni, editori – oggi anche gli ambienti digitali – rappresentano l’arena in cui politici ed elettori si confrontano, oltre e prima che il terzo polo dell’interazione. Ciò non può che condizionare le forme, i messaggi, i rituali della comunicazione politica, dando ragione a chi parla appunto di una mediatizzazione della politica.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Shape 2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MODELLO MEDIATICO</a:t>
            </a:r>
          </a:p>
        </p:txBody>
      </p:sp>
      <p:pic>
        <p:nvPicPr>
          <p:cNvPr id="20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2775" y="1845363"/>
            <a:ext cx="9799250" cy="7349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Shape 2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LE FASI DELLA COMUNICAZIONE POLITICA: tre + una</a:t>
            </a:r>
          </a:p>
        </p:txBody>
      </p:sp>
      <p:sp>
        <p:nvSpPr>
          <p:cNvPr id="206" name="Shape 2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400"/>
              </a:spcBef>
              <a:defRPr sz="2560"/>
            </a:pPr>
            <a:r>
              <a:t>La periodizzazione dello sviluppo della comunicazione politica più nota in letteratura, nella sua accezione di relazione con il cittadino-elettore (più simile alla nostra concezione moderna), è quella proposta da Blumler e Kavanagh (1999) e poi Norris (2000), che individuano </a:t>
            </a:r>
            <a:r>
              <a:rPr u="sng"/>
              <a:t>tre grandi fasi</a:t>
            </a:r>
            <a:r>
              <a:t> dal secondo dopoguerra fino alla rivoluzione di Internet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Di recente lo stesso Blumler ha elaborato una </a:t>
            </a:r>
            <a:r>
              <a:rPr u="sng"/>
              <a:t>quarta fase</a:t>
            </a:r>
            <a:r>
              <a:t>, relativa ai primi due decenni degli anni Duemila, che, pur presentando la permanenza di alcune caratteristiche comuni alle precedenti, mette in evidenza i cambiamenti dipesi dai rapidissimi sviluppi tecnologici portati dalla digitalizzazione e dai loro sempre più importanti impieghi nelle arene politiche. 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Le </a:t>
            </a:r>
            <a:r>
              <a:rPr u="sng"/>
              <a:t>tre fasi pre-moderna, moderna e post-moderna</a:t>
            </a:r>
            <a:r>
              <a:t>, sono sfumate l’una nell’altra in modo graduale, sempre sovrapponendo e integrando tratti della fase precedente in quella successiva, e talvolta si sono avvicendate in tempi diversi nei vari Paesi Europei e negli Stati Uniti.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9" name="Shape 20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1) la fase pre-moderna: il dopoguerra e gli anni ‘50</a:t>
            </a:r>
          </a:p>
        </p:txBody>
      </p:sp>
      <p:sp>
        <p:nvSpPr>
          <p:cNvPr id="210" name="Shape 2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0736" indent="-300736" defTabSz="373887">
              <a:spcBef>
                <a:spcPts val="1100"/>
              </a:spcBef>
              <a:defRPr sz="2048"/>
            </a:pPr>
            <a:r>
              <a:t>Questa fase precede la diffusione di massa della televisione, avvenuta negli anni Cinquanta negli Usa, Settanta in Europa e in Italia.</a:t>
            </a:r>
          </a:p>
          <a:p>
            <a:pPr marL="300736" indent="-300736" defTabSz="373887">
              <a:spcBef>
                <a:spcPts val="1100"/>
              </a:spcBef>
              <a:defRPr sz="2048"/>
            </a:pPr>
            <a:r>
              <a:t>A dominare la scena erano soprattutto i </a:t>
            </a:r>
            <a:r>
              <a:rPr u="sng"/>
              <a:t>PARTITI</a:t>
            </a:r>
            <a:r>
              <a:t>, che svolgevano funzioni di cinghie di trasmissione tra il sistema politico e i cittadini, e avevano la capacità di aggregare e orientare , con le ideologie, le opinioni del loro elettorato, facendo leva su un’organizzazione capillare che coinvolgeva politici locali, sedi decentrate del partito e un numero considerevole di militanti e simpatizzanti che facevano volontariato</a:t>
            </a:r>
          </a:p>
          <a:p>
            <a:pPr marL="300736" indent="-300736" defTabSz="373887">
              <a:spcBef>
                <a:spcPts val="1100"/>
              </a:spcBef>
              <a:defRPr sz="2048"/>
            </a:pPr>
            <a:r>
              <a:t>La comunicazione politica era subordinata a un sistema di istituzioni e di fedi politiche molto salde: i messaggi politici del tempo erano vigorosi, i leader avevano un accesso automatico ai media senza preoccupazioni per l’immagine o le tecniche comunicative. </a:t>
            </a:r>
          </a:p>
          <a:p>
            <a:pPr marL="300736" indent="-300736" defTabSz="373887">
              <a:spcBef>
                <a:spcPts val="1100"/>
              </a:spcBef>
              <a:defRPr sz="2048"/>
            </a:pPr>
            <a:r>
              <a:t>Le campagne elettorali si rivolgevano agli elettori e alle elettrici che già sostenevano il partito ed erano molto selettive e mirate. I mezzi erano: le affissioni murarie, i comizi di piazza, i comitati e i banchetti di sostegno, gli incontri dei candidati con gli attivisti, il porta a porta e il volantinaggio.</a:t>
            </a:r>
          </a:p>
          <a:p>
            <a:pPr marL="300736" indent="-300736" defTabSz="373887">
              <a:spcBef>
                <a:spcPts val="1100"/>
              </a:spcBef>
              <a:defRPr sz="2048"/>
            </a:pPr>
            <a:r>
              <a:t>Il voto dei cittadini era un “voto di appartenenza”</a:t>
            </a:r>
          </a:p>
          <a:p>
            <a:pPr marL="300736" indent="-300736" defTabSz="373887">
              <a:spcBef>
                <a:spcPts val="1100"/>
              </a:spcBef>
              <a:defRPr sz="2048"/>
            </a:pPr>
            <a:r>
              <a:t>In Italia questa fase è durata molto più a lungo che negli Stati Uniti: i primi segnali di declino si sono avuti alla fine degli annI Ottanta, e di fatto non si concluse prima dell’ingresso di Berlusconi in politica nel 1994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body" idx="13"/>
          </p:nvPr>
        </p:nvSpPr>
        <p:spPr>
          <a:xfrm>
            <a:off x="1943100" y="3870536"/>
            <a:ext cx="10490200" cy="1371601"/>
          </a:xfrm>
          <a:prstGeom prst="rect">
            <a:avLst/>
          </a:prstGeom>
        </p:spPr>
        <p:txBody>
          <a:bodyPr/>
          <a:lstStyle>
            <a:lvl1pPr>
              <a:defRPr sz="3700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https://www.huffingtonpost.it/oscar-nicodemo/quellultimo-comizio-di-enrico_b_10336060.html</a:t>
            </a:r>
          </a:p>
        </p:txBody>
      </p:sp>
      <p:sp>
        <p:nvSpPr>
          <p:cNvPr id="213" name="Shape 213"/>
          <p:cNvSpPr/>
          <p:nvPr>
            <p:ph type="body" idx="14"/>
          </p:nvPr>
        </p:nvSpPr>
        <p:spPr>
          <a:xfrm>
            <a:off x="5255567" y="1333500"/>
            <a:ext cx="6974533" cy="1341120"/>
          </a:xfrm>
          <a:prstGeom prst="rect">
            <a:avLst/>
          </a:prstGeom>
        </p:spPr>
        <p:txBody>
          <a:bodyPr/>
          <a:lstStyle/>
          <a:p>
            <a:pPr>
              <a:defRPr sz="3500"/>
            </a:pPr>
            <a:r>
              <a:t>–Enrico Berlinguer, Casa per casa </a:t>
            </a:r>
          </a:p>
          <a:p>
            <a:pPr>
              <a:defRPr sz="3500"/>
            </a:pPr>
            <a:r>
              <a:t>(7 giugno 1984)</a:t>
            </a:r>
          </a:p>
        </p:txBody>
      </p:sp>
      <p:pic>
        <p:nvPicPr>
          <p:cNvPr id="214" name="funeral berlingu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63053" y="1197431"/>
            <a:ext cx="3425858" cy="234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Funerali_di_Berlinguer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9506" y="5428085"/>
            <a:ext cx="2540001" cy="42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1984-i-funerali-di-enrico-berlinguer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08970" y="5428085"/>
            <a:ext cx="4203701" cy="4203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erlinguer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412134" y="5428085"/>
            <a:ext cx="4199813" cy="4203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/>
            </a:lvl1pPr>
          </a:lstStyle>
          <a:p>
            <a:pPr/>
            <a:r>
              <a:t>PROGRAMMA D’ESAME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3991">
              <a:spcBef>
                <a:spcPts val="1300"/>
              </a:spcBef>
              <a:buSzTx/>
              <a:buFontTx/>
              <a:buNone/>
              <a:defRPr sz="2432"/>
            </a:pPr>
            <a:r>
              <a:t>TESTI ADOTTATI</a:t>
            </a:r>
          </a:p>
          <a:p>
            <a:pPr marL="357123" indent="-357123" defTabSz="443991">
              <a:spcBef>
                <a:spcPts val="1300"/>
              </a:spcBef>
              <a:defRPr sz="2432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1. Gianpietro Mazzoleni (a cura di), </a:t>
            </a:r>
            <a:r>
              <a:rPr i="1"/>
              <a:t>Introduzione alla comunicazione politica</a:t>
            </a:r>
            <a:r>
              <a:t>, Il Mulino, Bologna 2021 » Pagine/Capitoli: pp. 13-245</a:t>
            </a:r>
          </a:p>
          <a:p>
            <a:pPr marL="357123" indent="-357123" defTabSz="443991">
              <a:spcBef>
                <a:spcPts val="1300"/>
              </a:spcBef>
              <a:defRPr sz="2432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2. Sara Bentivegna, Giovanni Boccia Artieri, </a:t>
            </a:r>
            <a:r>
              <a:rPr i="1"/>
              <a:t>Voci della democrazia. Il futuro del dibattito pubblico,</a:t>
            </a:r>
            <a:r>
              <a:t> Il Mulino, Bologna 2021 » Pagine/Capitoli: capp. 1, 2, Epilogo</a:t>
            </a:r>
          </a:p>
          <a:p>
            <a:pPr marL="357123" indent="-357123" defTabSz="443991">
              <a:spcBef>
                <a:spcPts val="1300"/>
              </a:spcBef>
              <a:defRPr sz="2432">
                <a:latin typeface="Iowan Old Style Bold"/>
                <a:ea typeface="Iowan Old Style Bold"/>
                <a:cs typeface="Iowan Old Style Bold"/>
                <a:sym typeface="Iowan Old Style Bold"/>
              </a:defRPr>
            </a:pPr>
            <a:r>
              <a:t>3. Giovanna Cosenza, </a:t>
            </a:r>
            <a:r>
              <a:rPr i="1"/>
              <a:t>Semiotica e comunicazione politica</a:t>
            </a:r>
            <a:r>
              <a:t>, Editori Laterza, Roma-Bari 2018 » Pagine/Capitoli: pagg. 1-100</a:t>
            </a:r>
          </a:p>
          <a:p>
            <a:pPr marL="0" indent="0" defTabSz="443991">
              <a:spcBef>
                <a:spcPts val="1300"/>
              </a:spcBef>
              <a:buSzTx/>
              <a:buFontTx/>
              <a:buNone/>
              <a:defRPr sz="2432"/>
            </a:pPr>
            <a:r>
              <a:t>LAVORO INDIVIDUALE/DI GRUPPO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Agli studenti verrà proposto di individuare alcuni casi-studio e di approfondirne l'analisi attraverso lavori individuali o di gruppo che verranno presentati a lezione.</a:t>
            </a:r>
          </a:p>
          <a:p>
            <a:pPr marL="357123" indent="-357123" defTabSz="443991">
              <a:spcBef>
                <a:spcPts val="1300"/>
              </a:spcBef>
              <a:defRPr sz="2432" u="sng"/>
            </a:pPr>
            <a:r>
              <a:t>Gli studenti frequentanti che avranno presentato il lavoro sui casi-studio, con attribuzione di un voto sul paper, NON dovranno studiare il testo n.3 di Giovanna Cosenza per la prova orale finale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08254">
              <a:spcBef>
                <a:spcPts val="2000"/>
              </a:spcBef>
              <a:defRPr sz="4524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2) la fase moderna: dagli anni ’60 agli anni ’80 (in italia ’90)</a:t>
            </a:r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6638" indent="-286638" defTabSz="356362">
              <a:spcBef>
                <a:spcPts val="1000"/>
              </a:spcBef>
              <a:defRPr sz="1952"/>
            </a:pPr>
            <a:r>
              <a:t>E’ la stagione della comunicazione politica attraverso l’uso massiccio del </a:t>
            </a:r>
            <a:r>
              <a:rPr u="sng"/>
              <a:t>nuovo mezzo televisivo</a:t>
            </a:r>
            <a:r>
              <a:t> (proliferazione dei canali televisivi, che in Italia avviene più tardi, a cavallo degli anni ’80): </a:t>
            </a:r>
            <a:r>
              <a:rPr u="sng"/>
              <a:t>si attenua il meccanismo della selettività </a:t>
            </a:r>
            <a:r>
              <a:t>nell’esposizione del cittadino-telespettatore, dal momento che in tv appaiono al pubblico generale tutti i leader politici, grandi e piccoli, dentro e fuori le campagne elettorali.</a:t>
            </a:r>
          </a:p>
          <a:p>
            <a:pPr marL="286638" indent="-286638" defTabSz="356362">
              <a:spcBef>
                <a:spcPts val="1000"/>
              </a:spcBef>
              <a:defRPr sz="1952"/>
            </a:pPr>
            <a:r>
              <a:rPr u="sng"/>
              <a:t>Uso diretto</a:t>
            </a:r>
            <a:r>
              <a:t>: spot politici a pagamento; trasmissioni televisive autogestite, come party broadcasts nel mondo anglosassone e le Tribune politiche (su Rai 1 nell’I talia degli anni Sessanta e Settanta); messaggi autogestiti a pagamento o gratuiti.</a:t>
            </a:r>
          </a:p>
          <a:p>
            <a:pPr marL="286638" indent="-286638" defTabSz="356362">
              <a:spcBef>
                <a:spcPts val="1000"/>
              </a:spcBef>
              <a:defRPr sz="1952"/>
            </a:pPr>
            <a:r>
              <a:rPr u="sng"/>
              <a:t>Uso indiretto</a:t>
            </a:r>
            <a:r>
              <a:t>: quando i politici, per apparire e far conoscere le loro azioni e i loro programmi, sfruttano le trasmissioni di informazione (tg, servizi d’inchiesta e di approfondimento, talk show), i </a:t>
            </a:r>
            <a:r>
              <a:rPr u="sng"/>
              <a:t>contenitori televisivi d’intrattenimento</a:t>
            </a:r>
            <a:r>
              <a:t> popolare (in particolare il sabato e la domenica).</a:t>
            </a:r>
          </a:p>
          <a:p>
            <a:pPr marL="286638" indent="-286638" defTabSz="356362">
              <a:spcBef>
                <a:spcPts val="1000"/>
              </a:spcBef>
              <a:defRPr sz="1952"/>
            </a:pPr>
            <a:r>
              <a:t>La </a:t>
            </a:r>
            <a:r>
              <a:rPr u="sng"/>
              <a:t>pervasività </a:t>
            </a:r>
            <a:r>
              <a:t>della televisione rende possibile raggiungere segmenti dell’elettorato tradizionalmente scarsi consumatori di vecchi media: si inizia a ipotizzare che siano possibili </a:t>
            </a:r>
            <a:r>
              <a:rPr u="sng"/>
              <a:t>effetti a breve termine sulle opinioni </a:t>
            </a:r>
            <a:r>
              <a:t>degli elettori.</a:t>
            </a:r>
          </a:p>
          <a:p>
            <a:pPr marL="286638" indent="-286638" defTabSz="356362">
              <a:spcBef>
                <a:spcPts val="1000"/>
              </a:spcBef>
              <a:defRPr sz="1952"/>
            </a:pPr>
            <a:r>
              <a:t>Nasce il cosiddetto </a:t>
            </a:r>
            <a:r>
              <a:rPr u="sng"/>
              <a:t>“voto di opinione”</a:t>
            </a:r>
            <a:r>
              <a:t>, secondo il quale gli elettori e le elettrici non scelgono più (o non solo) in base al senso di appartenenza a un partito o e al gruppo economico-sociale (o associazione) che il partito rappresenta, ma (anche) in base all’opinione che si riescono a formare sul programma politico che un/a candidato/a e il suo partito propongono.</a:t>
            </a:r>
          </a:p>
          <a:p>
            <a:pPr marL="286638" indent="-286638" defTabSz="356362">
              <a:spcBef>
                <a:spcPts val="1000"/>
              </a:spcBef>
              <a:defRPr sz="1952"/>
            </a:pPr>
            <a:r>
              <a:t>Organizzazione più “scientifica” delle campagne elettorali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1622">
              <a:spcBef>
                <a:spcPts val="2000"/>
              </a:spcBef>
              <a:defRPr sz="4732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2) la fase moderna: effetti sulla comunicazione politica</a:t>
            </a: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1300"/>
              </a:spcBef>
              <a:defRPr sz="2432"/>
            </a:pPr>
            <a:r>
              <a:t>L’informazione televisiva, con i suoi formati e i suoi linguaggi, cominciano a esercitare un vasto impatto sui tempi della politica, sui linguaggi e sui modi di presentazione del leader e altri soggetti politici: governi, partiti ed esponenti politici a tutti i  livelli adottano rapidamente </a:t>
            </a:r>
            <a:r>
              <a:rPr u="sng"/>
              <a:t>tecniche e trucchi </a:t>
            </a:r>
            <a:r>
              <a:t>per sfruttare al meglio il mezzo televisivo. 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I nuovi telegiornali si distinguono per la propensione all’infotainment (informazione e divertimento).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La comunicazione politica diventa tendenzialmente </a:t>
            </a:r>
            <a:r>
              <a:rPr u="sng"/>
              <a:t>generalista</a:t>
            </a:r>
            <a:r>
              <a:t>, perché segue le regole del mezzo televisivo. 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rPr u="sng"/>
              <a:t>Tendenza alla semplificazione </a:t>
            </a:r>
            <a:r>
              <a:t>della comunicazione politica odierna per conquistare un pubblico sempre più vasto ed eterogeneo: i messaggi sono sempre più ridotti a “</a:t>
            </a:r>
            <a:r>
              <a:rPr u="sng"/>
              <a:t>coppie oppositive</a:t>
            </a:r>
            <a:r>
              <a:t>”, presentati come portatori di </a:t>
            </a:r>
            <a:r>
              <a:rPr u="sng"/>
              <a:t>verità assoluta</a:t>
            </a:r>
            <a:r>
              <a:t>, sono sempre più </a:t>
            </a:r>
            <a:r>
              <a:rPr u="sng"/>
              <a:t>generici e vaghi</a:t>
            </a:r>
            <a:r>
              <a:t>, sempre più ridotti a </a:t>
            </a:r>
            <a:r>
              <a:rPr u="sng"/>
              <a:t>slogan</a:t>
            </a:r>
            <a:r>
              <a:t>. 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Nascono da qui la </a:t>
            </a:r>
            <a:r>
              <a:rPr u="sng"/>
              <a:t>spettacolarizzazione</a:t>
            </a:r>
            <a:r>
              <a:t> della politica (Ceccarini) e la </a:t>
            </a:r>
            <a:r>
              <a:rPr u="sng"/>
              <a:t>personalizzazione</a:t>
            </a:r>
            <a:r>
              <a:t> della rappresentanza politica.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8" name="Shape 228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9" name="Shape 2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esempi</a:t>
            </a:r>
          </a:p>
        </p:txBody>
      </p:sp>
      <p:sp>
        <p:nvSpPr>
          <p:cNvPr id="230" name="Shape 230"/>
          <p:cNvSpPr/>
          <p:nvPr>
            <p:ph type="body" sz="half" idx="1"/>
          </p:nvPr>
        </p:nvSpPr>
        <p:spPr>
          <a:xfrm>
            <a:off x="7023100" y="1612900"/>
            <a:ext cx="5397500" cy="7226300"/>
          </a:xfrm>
          <a:prstGeom prst="rect">
            <a:avLst/>
          </a:prstGeom>
        </p:spPr>
        <p:txBody>
          <a:bodyPr/>
          <a:lstStyle/>
          <a:p>
            <a:pPr marL="296672" indent="-296672" defTabSz="426466">
              <a:spcBef>
                <a:spcPts val="1300"/>
              </a:spcBef>
              <a:defRPr sz="2044"/>
            </a:pPr>
            <a:r>
              <a:rPr u="sng">
                <a:hlinkClick r:id="rId3" invalidUrl="" action="" tgtFrame="" tooltip="" history="1" highlightClick="0" endSnd="0"/>
              </a:rPr>
              <a:t>http://www.archivispotpolitici.it/archivio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La prima Tribuna elettorale della televisione in Italia in onda l’11 ottobre 1960: </a:t>
            </a:r>
            <a:r>
              <a:rPr u="sng">
                <a:hlinkClick r:id="rId4" invalidUrl="" action="" tgtFrame="" tooltip="" history="1" highlightClick="0" endSnd="0"/>
              </a:rPr>
              <a:t>https://www.youtube.com/watch?v=gmTgypliTMw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Dario Fo, 1975: </a:t>
            </a:r>
            <a:r>
              <a:rPr u="sng">
                <a:hlinkClick r:id="rId5" invalidUrl="" action="" tgtFrame="" tooltip="" history="1" highlightClick="0" endSnd="0"/>
              </a:rPr>
              <a:t>https://www.youtube.com/watch?v=Sq4IVhjPn-k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Tribuna politica, Pannella, 1976: </a:t>
            </a:r>
            <a:r>
              <a:rPr u="sng">
                <a:hlinkClick r:id="rId6" invalidUrl="" action="" tgtFrame="" tooltip="" history="1" highlightClick="0" endSnd="0"/>
              </a:rPr>
              <a:t>https://www.youtube.com/watch?v=uResttXk60s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Tribuna elettorale autogestita Dc, 1979: </a:t>
            </a:r>
            <a:r>
              <a:rPr u="sng">
                <a:hlinkClick r:id="rId7" invalidUrl="" action="" tgtFrame="" tooltip="" history="1" highlightClick="0" endSnd="0"/>
              </a:rPr>
              <a:t>https://www.youtube.com/watch?v=fzKBkrNPpJc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Appello agli elettori Craxi, 1992: </a:t>
            </a:r>
            <a:r>
              <a:rPr u="sng">
                <a:hlinkClick r:id="rId8" invalidUrl="" action="" tgtFrame="" tooltip="" history="1" highlightClick="0" endSnd="0"/>
              </a:rPr>
              <a:t>https://www.youtube.com/watch?v=423IsNrOPCc</a:t>
            </a:r>
          </a:p>
          <a:p>
            <a:pPr marL="296672" indent="-296672" defTabSz="426466">
              <a:spcBef>
                <a:spcPts val="1300"/>
              </a:spcBef>
              <a:defRPr sz="2044"/>
            </a:pPr>
            <a:r>
              <a:t>Bontà Loro, Andreotti, 1977: </a:t>
            </a:r>
            <a:r>
              <a:rPr u="sng">
                <a:hlinkClick r:id="rId9" invalidUrl="" action="" tgtFrame="" tooltip="" history="1" highlightClick="0" endSnd="0"/>
              </a:rPr>
              <a:t>https://www.youtube.com/watch?v=36IHEzd6_bc</a:t>
            </a:r>
          </a:p>
        </p:txBody>
      </p:sp>
      <p:pic>
        <p:nvPicPr>
          <p:cNvPr id="231" name="Tribuna-Politica-anni-80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9328" y="396924"/>
            <a:ext cx="5300244" cy="3930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bontà loro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69328" y="5113486"/>
            <a:ext cx="5300244" cy="3533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5" name="Shape 2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2) La  fase moderna in Italia: La Svolta berlusconiana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571500" y="1809750"/>
            <a:ext cx="11861800" cy="7226300"/>
          </a:xfrm>
          <a:prstGeom prst="rect">
            <a:avLst/>
          </a:prstGeom>
        </p:spPr>
        <p:txBody>
          <a:bodyPr/>
          <a:lstStyle/>
          <a:p>
            <a:pPr marL="328929" indent="-328929" defTabSz="408940">
              <a:spcBef>
                <a:spcPts val="1200"/>
              </a:spcBef>
              <a:defRPr sz="2240"/>
            </a:pPr>
            <a:r>
              <a:t>Nella comunicazione politica italiana, la prima linea di demarcazione negli ultimi trent’anni è quella tracciata dalla </a:t>
            </a:r>
            <a:r>
              <a:rPr u="sng"/>
              <a:t>discesa in campo di Silvio Berlusconi nel 1994</a:t>
            </a:r>
            <a:r>
              <a:t>: Berlusconi vuol dire televisione, il mezzo di comunicazione che più di ogni altro ha mandato in crisi la politica contemporanea. 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La svolta berlusconiana è proprio quella della </a:t>
            </a:r>
            <a:r>
              <a:rPr u="sng"/>
              <a:t>politica pop</a:t>
            </a:r>
            <a:r>
              <a:t>, in cui la televisione è “</a:t>
            </a:r>
            <a:r>
              <a:rPr u="sng"/>
              <a:t>l’estensione del corpo del leader</a:t>
            </a:r>
            <a:r>
              <a:t>” ma anche </a:t>
            </a:r>
            <a:r>
              <a:rPr u="sng"/>
              <a:t>deus ex machina</a:t>
            </a:r>
            <a:r>
              <a:t> dei suoi successi.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“La sua vita privata e pubblica, i suoi pensieri, i suoi tic, le sue esternazioni e performance, non solo politiche, le sue decisioni, hanno avuto sempre risvolti che richiamavano i codici della cultura popolare, in un mix mirabile di politica spettacolo, scandalismo, gossip e lifting virtuale, confezionati a uso e consumo dell’adorante platea televisiva che ha fatto da zoccolo duro dell’elettorato berlusconiano per quasi vent’anni”. (Mazzoleni, Bracciale)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E’ una svolta pop, ma anche populista, della politica italiana.</a:t>
            </a:r>
          </a:p>
          <a:p>
            <a:pPr marL="328929" indent="-328929" defTabSz="408940">
              <a:spcBef>
                <a:spcPts val="1200"/>
              </a:spcBef>
              <a:defRPr sz="2240"/>
            </a:pPr>
            <a:r>
              <a:t>Negli anni in cui domina la televisione, si svolgono i primi esperimenti del populismo attuale, con politiche demagogiche, lo sdoganamento di stilemi tipici del discorso populista, un martellamento incessante nei vari programmi di intrattenimento e di informazione.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39" name="Shape 239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0" name="Shape 2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la discesa in campo</a:t>
            </a:r>
          </a:p>
        </p:txBody>
      </p:sp>
      <p:sp>
        <p:nvSpPr>
          <p:cNvPr id="241" name="Shape 241"/>
          <p:cNvSpPr/>
          <p:nvPr>
            <p:ph type="body" sz="half" idx="1"/>
          </p:nvPr>
        </p:nvSpPr>
        <p:spPr>
          <a:xfrm>
            <a:off x="7023100" y="1701800"/>
            <a:ext cx="5397500" cy="7226300"/>
          </a:xfrm>
          <a:prstGeom prst="rect">
            <a:avLst/>
          </a:prstGeom>
        </p:spPr>
        <p:txBody>
          <a:bodyPr/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https://www.panorama.it/video/news/buon-compleanno-berlusconi-80-anni-discorso-discesa-campo</a:t>
            </a:r>
          </a:p>
        </p:txBody>
      </p:sp>
      <p:pic>
        <p:nvPicPr>
          <p:cNvPr id="242" name="Berlusconi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9663" y="4142333"/>
            <a:ext cx="7620001" cy="477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chermata 2022-02-21 alle 18.58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655" y="790433"/>
            <a:ext cx="6081017" cy="7379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chermata 2022-02-21 alle 18.59.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37177" y="770964"/>
            <a:ext cx="6221527" cy="8211672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 flipV="1">
            <a:off x="1186507" y="6600725"/>
            <a:ext cx="2179787" cy="30908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7" name="Shape 247"/>
          <p:cNvSpPr/>
          <p:nvPr/>
        </p:nvSpPr>
        <p:spPr>
          <a:xfrm>
            <a:off x="3311078" y="6836122"/>
            <a:ext cx="1181448" cy="9377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8" name="Shape 248"/>
          <p:cNvSpPr/>
          <p:nvPr/>
        </p:nvSpPr>
        <p:spPr>
          <a:xfrm flipV="1">
            <a:off x="5136604" y="7742485"/>
            <a:ext cx="1012627" cy="883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49" name="Shape 249"/>
          <p:cNvSpPr/>
          <p:nvPr/>
        </p:nvSpPr>
        <p:spPr>
          <a:xfrm>
            <a:off x="1168945" y="8017817"/>
            <a:ext cx="1127970" cy="1379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0" name="Shape 250"/>
          <p:cNvSpPr/>
          <p:nvPr/>
        </p:nvSpPr>
        <p:spPr>
          <a:xfrm flipV="1">
            <a:off x="8723114" y="2221557"/>
            <a:ext cx="1562200" cy="774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1" name="Shape 251"/>
          <p:cNvSpPr/>
          <p:nvPr/>
        </p:nvSpPr>
        <p:spPr>
          <a:xfrm flipV="1">
            <a:off x="11407229" y="2250876"/>
            <a:ext cx="759868" cy="7145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2" name="Shape 252"/>
          <p:cNvSpPr/>
          <p:nvPr/>
        </p:nvSpPr>
        <p:spPr>
          <a:xfrm flipV="1">
            <a:off x="7026225" y="2484338"/>
            <a:ext cx="454175" cy="16570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3" name="Shape 253"/>
          <p:cNvSpPr/>
          <p:nvPr/>
        </p:nvSpPr>
        <p:spPr>
          <a:xfrm>
            <a:off x="10818366" y="2500858"/>
            <a:ext cx="997149" cy="1761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4" name="Shape 254"/>
          <p:cNvSpPr/>
          <p:nvPr/>
        </p:nvSpPr>
        <p:spPr>
          <a:xfrm flipV="1">
            <a:off x="7000279" y="2784475"/>
            <a:ext cx="1668166" cy="17116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5" name="Shape 255"/>
          <p:cNvSpPr/>
          <p:nvPr/>
        </p:nvSpPr>
        <p:spPr>
          <a:xfrm flipV="1">
            <a:off x="7006381" y="3505547"/>
            <a:ext cx="4751190" cy="883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6" name="Shape 256"/>
          <p:cNvSpPr/>
          <p:nvPr/>
        </p:nvSpPr>
        <p:spPr>
          <a:xfrm>
            <a:off x="10874920" y="3252390"/>
            <a:ext cx="1040756" cy="547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7" name="Shape 257"/>
          <p:cNvSpPr/>
          <p:nvPr/>
        </p:nvSpPr>
        <p:spPr>
          <a:xfrm>
            <a:off x="10487421" y="5550693"/>
            <a:ext cx="1911599" cy="1638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8" name="Shape 258"/>
          <p:cNvSpPr/>
          <p:nvPr/>
        </p:nvSpPr>
        <p:spPr>
          <a:xfrm flipV="1">
            <a:off x="6989415" y="5811787"/>
            <a:ext cx="2377282" cy="2153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59" name="Shape 259"/>
          <p:cNvSpPr/>
          <p:nvPr/>
        </p:nvSpPr>
        <p:spPr>
          <a:xfrm>
            <a:off x="10863609" y="6067524"/>
            <a:ext cx="996058" cy="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0" name="Shape 260"/>
          <p:cNvSpPr/>
          <p:nvPr/>
        </p:nvSpPr>
        <p:spPr>
          <a:xfrm flipV="1">
            <a:off x="6997600" y="6321325"/>
            <a:ext cx="1859609" cy="387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1" name="Shape 261"/>
          <p:cNvSpPr/>
          <p:nvPr/>
        </p:nvSpPr>
        <p:spPr>
          <a:xfrm flipV="1">
            <a:off x="9246294" y="6795690"/>
            <a:ext cx="3055492" cy="1270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2" name="Shape 262"/>
          <p:cNvSpPr/>
          <p:nvPr/>
        </p:nvSpPr>
        <p:spPr>
          <a:xfrm flipV="1">
            <a:off x="7014219" y="7066607"/>
            <a:ext cx="3578623" cy="3919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3" name="Shape 263"/>
          <p:cNvSpPr/>
          <p:nvPr/>
        </p:nvSpPr>
        <p:spPr>
          <a:xfrm>
            <a:off x="7247780" y="7605712"/>
            <a:ext cx="1004889" cy="4416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chermata 2022-02-21 alle 18.59.4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7312" y="386387"/>
            <a:ext cx="6236863" cy="7212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Schermata 2022-02-21 alle 18.59.3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748" y="373260"/>
            <a:ext cx="6111989" cy="805083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3425825" y="1217910"/>
            <a:ext cx="1970584" cy="1042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8" name="Shape 268"/>
          <p:cNvSpPr/>
          <p:nvPr/>
        </p:nvSpPr>
        <p:spPr>
          <a:xfrm>
            <a:off x="2533054" y="1466651"/>
            <a:ext cx="3388768" cy="9923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69" name="Shape 269"/>
          <p:cNvSpPr/>
          <p:nvPr/>
        </p:nvSpPr>
        <p:spPr>
          <a:xfrm>
            <a:off x="845591" y="1678037"/>
            <a:ext cx="803475" cy="13246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  <p:sp>
        <p:nvSpPr>
          <p:cNvPr id="270" name="Shape 270"/>
          <p:cNvSpPr/>
          <p:nvPr/>
        </p:nvSpPr>
        <p:spPr>
          <a:xfrm>
            <a:off x="837356" y="2199828"/>
            <a:ext cx="3544343" cy="4416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pc="0" sz="2400">
                <a:latin typeface="DIN Alternate"/>
                <a:ea typeface="DIN Alternate"/>
                <a:cs typeface="DIN Alternate"/>
                <a:sym typeface="DIN Altern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CoMUNICAZIONE POLITICA: una definizione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571500" y="1816100"/>
            <a:ext cx="11861800" cy="72263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La comunicazione politica può essere definita come lo scambio e il confronto dei contenuti di interesse pubblico-politico prodotti dal sistema politico, dal sistema dei media e dal cittadino-elettore</a:t>
            </a:r>
          </a:p>
          <a:p>
            <a:pPr/>
            <a:r>
              <a:t>Si tratta di un complesso ecosistema in cui individui, istituzioni, tecnologie, culture e pratiche interagiscono mettendo in campo le risorse per la conquista o per l’esercizio del potere, o per condizionarlo  </a:t>
            </a:r>
          </a:p>
        </p:txBody>
      </p:sp>
      <p:sp>
        <p:nvSpPr>
          <p:cNvPr id="142" name="Shape 142"/>
          <p:cNvSpPr/>
          <p:nvPr/>
        </p:nvSpPr>
        <p:spPr>
          <a:xfrm>
            <a:off x="9697047" y="8039099"/>
            <a:ext cx="227012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Mazzoleni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118295074_2675x2907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257" t="129" r="26205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5" name="Shape 145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spcBef>
                <a:spcPts val="1900"/>
              </a:spcBef>
              <a:defRPr sz="431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LA NATURA MULTIDISCIPLINARE</a:t>
            </a:r>
          </a:p>
        </p:txBody>
      </p:sp>
      <p:sp>
        <p:nvSpPr>
          <p:cNvPr id="147" name="Shape 147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84479" indent="-284479" defTabSz="408940">
              <a:spcBef>
                <a:spcPts val="1200"/>
              </a:spcBef>
              <a:defRPr sz="1960"/>
            </a:pPr>
            <a:r>
              <a:t>Per Comunicazione politica s'intende l'incrocio tra teorie, prassi e strumenti della comunicazione e tutto ciò che fa parte delle scienze politiche. Un campo d'azione multi-disciplinare, insomma, in cui si muovono soggetti molto diversi tra loro che hanno in comune l'operare nella sfera pubblica (scienza politica, sociologia e scienza della comunicazione, psicologia sociale, scienze del linguaggio).</a:t>
            </a:r>
          </a:p>
          <a:p>
            <a:pPr marL="284479" indent="-284479" defTabSz="408940">
              <a:spcBef>
                <a:spcPts val="1200"/>
              </a:spcBef>
              <a:defRPr sz="1960"/>
            </a:pPr>
            <a:r>
              <a:t>La natura di tipo ibrido è da ricondurre al fatto che essa si pone sullo spartiacque tra due grandi sfere dell'attività umana: la comunicazione e la politica. Il loro sviluppo storico le porta ad assumere un'altra entità che miscela alcuni tratti della comunicazione di massa e altri dell'agire politico.</a:t>
            </a:r>
          </a:p>
          <a:p>
            <a:pPr marL="284479" indent="-284479" defTabSz="408940">
              <a:spcBef>
                <a:spcPts val="1200"/>
              </a:spcBef>
              <a:defRPr sz="1960"/>
            </a:pPr>
            <a:r>
              <a:t>livelli di interdipendenza impensabili sino a un secolo fa.</a:t>
            </a:r>
          </a:p>
        </p:txBody>
      </p:sp>
      <p:pic>
        <p:nvPicPr>
          <p:cNvPr id="148" name="nuvola compo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2702274"/>
            <a:ext cx="6438900" cy="319429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635597" y="1701799"/>
            <a:ext cx="4998885" cy="584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I TRE ATTORI classici della comunicazione politica</a:t>
            </a:r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5920" indent="-375920" defTabSz="467359">
              <a:spcBef>
                <a:spcPts val="1400"/>
              </a:spcBef>
              <a:defRPr sz="2560"/>
            </a:pPr>
            <a:r>
              <a:t>1) </a:t>
            </a:r>
            <a:r>
              <a:rPr sz="3040" u="sng"/>
              <a:t>SISTEMA POLITICO</a:t>
            </a:r>
            <a:r>
              <a:t>: si intende generalmente </a:t>
            </a:r>
            <a:r>
              <a:rPr u="sng"/>
              <a:t>l’insieme delle istituzioni politiche </a:t>
            </a:r>
            <a:r>
              <a:t>(Parlamento, Governo centrale - ministeri e amministrazioni - e periferico - regione, province, comuni, Presidente della Repubblica, sistema giudiziario) ma anche tutta l’</a:t>
            </a:r>
            <a:r>
              <a:rPr u="sng"/>
              <a:t>area non istituzionale</a:t>
            </a:r>
            <a:r>
              <a:t> identificabile nei soggetti politici (partiti, leader politici, esponenti vari, movimenti, gruppi di pressione);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L’inclusione di attori quali i </a:t>
            </a:r>
            <a:r>
              <a:rPr u="sng"/>
              <a:t>gruppi di pressione</a:t>
            </a:r>
            <a:r>
              <a:t> dipende dall’osservazione che “la politica non è il terreno esclusivo di azione di attori la cui identità è unicamente politica” ma è anche luogo di azione di attori e di mondi che non si definiscono in prima istanza come politici” (Cotta, della Porta e Morlino)</a:t>
            </a:r>
          </a:p>
          <a:p>
            <a:pPr marL="375920" indent="-375920" defTabSz="467359">
              <a:spcBef>
                <a:spcPts val="1400"/>
              </a:spcBef>
              <a:defRPr sz="2560"/>
            </a:pPr>
            <a:r>
              <a:t>I movimenti/gruppi di pressione, rappresentati o meno nelle istituzioni, occupanti o meno posizioni di responsabilità pubbliche o di governo, competono e interagiscono tra di loro e con gli altri due grandi attori con finalità di parte, ossia per rappresentare interessi e conquistare il potere o imporre determinate scelte.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I TRE ATTORI classici della comunicazione politica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1104" indent="-451104" defTabSz="560831">
              <a:spcBef>
                <a:spcPts val="1700"/>
              </a:spcBef>
              <a:defRPr sz="3072"/>
            </a:pPr>
            <a:r>
              <a:t>2) </a:t>
            </a:r>
            <a:r>
              <a:rPr sz="3359" u="sng"/>
              <a:t>SISTEMA DEI MEDIA</a:t>
            </a:r>
            <a:r>
              <a:t>: più del sistema politico, questo concetto ha subito negli ultimi trent’anni una profonda trasformazione.</a:t>
            </a:r>
          </a:p>
          <a:p>
            <a:pPr marL="451104" indent="-451104" defTabSz="560831">
              <a:spcBef>
                <a:spcPts val="1700"/>
              </a:spcBef>
              <a:defRPr sz="3072"/>
            </a:pPr>
            <a:r>
              <a:t>Ha significato a lungo “l’insieme delle istituzioni mediali che svolgono attività di produzione e di distribuzione del sapere (informazioni, idee, cultura)” (McQuail), ossia i </a:t>
            </a:r>
            <a:r>
              <a:rPr u="sng"/>
              <a:t>grandi mass media</a:t>
            </a:r>
            <a:r>
              <a:t>: la televisione, la radio, la stampa, il libro, il cinema, la musica registrata.</a:t>
            </a:r>
          </a:p>
          <a:p>
            <a:pPr marL="451104" indent="-451104" defTabSz="560831">
              <a:spcBef>
                <a:spcPts val="1700"/>
              </a:spcBef>
              <a:defRPr sz="3072"/>
            </a:pPr>
            <a:r>
              <a:t>Oggi, con lo sviluppo delle tecnologie digitali e dell’online, i media includono i </a:t>
            </a:r>
            <a:r>
              <a:rPr u="sng"/>
              <a:t>network</a:t>
            </a:r>
            <a:r>
              <a:t>, le </a:t>
            </a:r>
            <a:r>
              <a:rPr u="sng"/>
              <a:t>piattaforme</a:t>
            </a:r>
            <a:r>
              <a:t>, le </a:t>
            </a:r>
            <a:r>
              <a:rPr u="sng"/>
              <a:t>applicazioni mobili</a:t>
            </a:r>
            <a:r>
              <a:t>. Questo non solo mediano la produzione, la distribuzione e il consumo dei contenuti, ma producono soprattutto </a:t>
            </a:r>
            <a:r>
              <a:rPr>
                <a:latin typeface="Iowan Old Style Italic"/>
                <a:ea typeface="Iowan Old Style Italic"/>
                <a:cs typeface="Iowan Old Style Italic"/>
                <a:sym typeface="Iowan Old Style Italic"/>
              </a:rPr>
              <a:t>dati</a:t>
            </a:r>
            <a:r>
              <a:t>.                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Castells: concetto di mass self-communication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Castells usa il concetto di “</a:t>
            </a:r>
            <a:r>
              <a:rPr sz="3000"/>
              <a:t>AUTO-COMUNICAZIONE DI MASSA”</a:t>
            </a:r>
            <a:r>
              <a:t> per definire le nuove forme di comunicazione digitale interattiva. </a:t>
            </a:r>
          </a:p>
          <a:p>
            <a:pPr/>
            <a:r>
              <a:t>Questa è:</a:t>
            </a:r>
          </a:p>
          <a:p>
            <a:pPr marL="0" indent="0">
              <a:buSzTx/>
              <a:buFontTx/>
              <a:buNone/>
            </a:pPr>
            <a:r>
              <a:t>- Comunicazione di massa, perché ha la potenzialità di raggiungere un pubblico globale;</a:t>
            </a:r>
          </a:p>
          <a:p>
            <a:pPr marL="0" indent="0">
              <a:buSzTx/>
              <a:buFontTx/>
              <a:buNone/>
            </a:pPr>
            <a:r>
              <a:t>- Auto-comunicazione, perché la produzione del messaggio è auto-generata; la definizione dei potenziali destinatari è auto-diretta; il reperimento di messaggi e contenuti dal Web e dalla Rete è auto-selezionato </a:t>
            </a:r>
            <a:r>
              <a:rPr u="sng">
                <a:latin typeface="Iowan Old Style Bold"/>
                <a:ea typeface="Iowan Old Style Bold"/>
                <a:cs typeface="Iowan Old Style Bold"/>
                <a:sym typeface="Iowan Old Style Bold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chadwick: sistema mediale come sistema ibrido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3628" indent="-333628" defTabSz="414781">
              <a:spcBef>
                <a:spcPts val="1200"/>
              </a:spcBef>
              <a:defRPr sz="2272"/>
            </a:pPr>
            <a:r>
              <a:t>Si tratta di un “SISTEMA IBRIDO</a:t>
            </a:r>
            <a:r>
              <a:rPr>
                <a:latin typeface="Iowan Old Style Bold"/>
                <a:ea typeface="Iowan Old Style Bold"/>
                <a:cs typeface="Iowan Old Style Bold"/>
                <a:sym typeface="Iowan Old Style Bold"/>
              </a:rPr>
              <a:t>” </a:t>
            </a:r>
            <a:r>
              <a:t>(Chadwick): il sistema mediale, specialmente se osservato nelle dinamiche della comunicazione politica, va inteso come un’amalgama tra vecchi e nuovi media, usati dai soggetti politici congiuntamente per gestire potere e informazione: vecchi e nuovi media convivono, si sovrappongono, si scontrano, collaborano (es. fenomeno del “doppio schermo”).</a:t>
            </a:r>
          </a:p>
          <a:p>
            <a:pPr marL="333628" indent="-333628" defTabSz="414781">
              <a:spcBef>
                <a:spcPts val="1200"/>
              </a:spcBef>
              <a:defRPr sz="2272"/>
            </a:pPr>
            <a:r>
              <a:t>I media sono oggetti di misure legislative e amministrative varate dal sistema politico per regolamentarne l’attività nella società; </a:t>
            </a:r>
          </a:p>
          <a:p>
            <a:pPr marL="333628" indent="-333628" defTabSz="414781">
              <a:spcBef>
                <a:spcPts val="1200"/>
              </a:spcBef>
              <a:defRPr sz="2272"/>
            </a:pPr>
            <a:r>
              <a:t>i mezzi di informazione si pongono come interlocutori di entrambe le componenti, istituzionali e partitiche, del sistema politico e spesso si atteggiano a portavoce dell’opinione pubblica;</a:t>
            </a:r>
          </a:p>
          <a:p>
            <a:pPr marL="333628" indent="-333628" defTabSz="414781">
              <a:spcBef>
                <a:spcPts val="1200"/>
              </a:spcBef>
              <a:defRPr sz="2272"/>
            </a:pPr>
            <a:r>
              <a:t>i media digitali e le grandi piattaforme dei social media gestiscono e mettono in moto flussi di comunicazione che possono avere forti valenze politiche (es. Fake news) e che gli attori politici non possono ignorare.</a:t>
            </a:r>
          </a:p>
          <a:p>
            <a:pPr marL="333628" indent="-333628" defTabSz="414781">
              <a:spcBef>
                <a:spcPts val="1200"/>
              </a:spcBef>
              <a:defRPr sz="2272"/>
            </a:pPr>
            <a:r>
              <a:t>La logica dei mass media, che ha cambiato i connotati di molta comunicazione politica e plasmato i formati della politica, struttura anche i contenuti che circolano nelle piattaforme online?     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660400" y="730250"/>
            <a:ext cx="11861800" cy="723900"/>
          </a:xfrm>
          <a:prstGeom prst="rect">
            <a:avLst/>
          </a:prstGeom>
        </p:spPr>
        <p:txBody>
          <a:bodyPr/>
          <a:lstStyle>
            <a:lvl1pPr defTabSz="543305">
              <a:spcBef>
                <a:spcPts val="2100"/>
              </a:spcBef>
              <a:defRPr sz="4836">
                <a:solidFill>
                  <a:schemeClr val="accent5">
                    <a:satOff val="7361"/>
                    <a:lumOff val="7535"/>
                  </a:schemeClr>
                </a:solidFill>
              </a:defRPr>
            </a:lvl1pPr>
          </a:lstStyle>
          <a:p>
            <a:pPr/>
            <a:r>
              <a:t>le logiche ibride dei social media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123" indent="-357123" defTabSz="443991">
              <a:spcBef>
                <a:spcPts val="1300"/>
              </a:spcBef>
              <a:defRPr sz="2432"/>
            </a:pPr>
            <a:r>
              <a:t>L’utilizzo di algoritmi , costruiti per profilare, anche politicamente, gli utenti innescano meccanismi manipolatori che limitano nel concreto la libertà di scelta e sono il fattore principale di reintermediazione all’interno dei processi comunicativi e informativi (es. Zuckerberg e Cambridge Analytica)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PRODUZIONE: La </a:t>
            </a:r>
            <a:r>
              <a:rPr u="sng"/>
              <a:t>“network media logic”</a:t>
            </a:r>
            <a:r>
              <a:t> viene sfidata dagli algoritmi anonimi: la produzione di informazioni, ossia ciò che spinge a postare sui social media, è frutto di una selezione molto personalizzata di argomenti che interessano principalmente l’autore; gli </a:t>
            </a:r>
            <a:r>
              <a:rPr u="sng"/>
              <a:t>algoritmi</a:t>
            </a:r>
            <a:r>
              <a:t> interferiscono con questa logica nel determinare quale informazione raggiunge l’autore, condizionando in tal modo la sua stessa produzione di contenuti</a:t>
            </a:r>
          </a:p>
          <a:p>
            <a:pPr marL="357123" indent="-357123" defTabSz="443991">
              <a:spcBef>
                <a:spcPts val="1300"/>
              </a:spcBef>
              <a:defRPr sz="2432"/>
            </a:pPr>
            <a:r>
              <a:t>DIFFUSIONE/CIRCOLAZIONE mentre i </a:t>
            </a:r>
            <a:r>
              <a:rPr u="sng"/>
              <a:t>mass media</a:t>
            </a:r>
            <a:r>
              <a:t> raggiungono pubblici indistinti ma geograficamente definiti, i </a:t>
            </a:r>
            <a:r>
              <a:rPr u="sng"/>
              <a:t>social media</a:t>
            </a:r>
            <a:r>
              <a:t> seguono la “logica della viralità”, raggiungendo gruppi di persone che manifestano interesse per ciò che viene pubblicato online. Gli algoritmi definiscono ciò che è popolare e creano connessioni tra persone che condividono posizioni, gusti, tendenze, incrementando la creazione e il consolidamento di “bolle ideologiche”.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b="0" baseline="0" cap="none" i="0" spc="28" strike="noStrike" sz="2800" u="none" kumimoji="0" normalizeH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