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9"/>
  </p:notesMasterIdLst>
  <p:sldIdLst>
    <p:sldId id="264" r:id="rId2"/>
    <p:sldId id="283" r:id="rId3"/>
    <p:sldId id="326" r:id="rId4"/>
    <p:sldId id="301" r:id="rId5"/>
    <p:sldId id="302" r:id="rId6"/>
    <p:sldId id="303" r:id="rId7"/>
    <p:sldId id="304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07" r:id="rId26"/>
    <p:sldId id="308" r:id="rId27"/>
    <p:sldId id="30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bYYPsGQF4/nBW3oy1FWrQ==" hashData="NuaqUyNK6Kk/SyzccQNKQRT3590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13"/>
  </p:normalViewPr>
  <p:slideViewPr>
    <p:cSldViewPr snapToGrid="0" snapToObjects="1">
      <p:cViewPr varScale="1">
        <p:scale>
          <a:sx n="96" d="100"/>
          <a:sy n="96" d="100"/>
        </p:scale>
        <p:origin x="1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40CB-827C-BD42-BA94-1A103E48ACAB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8F2E-7189-FB46-9F10-43C6663DB0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38F2E-7189-FB46-9F10-43C6663DB0F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2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8EB2-31E3-184C-846D-F491B87E3141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0341-E0BF-ED41-B03B-A6E21EC2C8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93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Y2022XsfsA&amp;t=637s" TargetMode="Externa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ez.it/amministrazione-trasparente/organizzazione/titolari-incarichi-politici-amministrazione-direzione" TargetMode="External"/><Relationship Id="rId4" Type="http://schemas.openxmlformats.org/officeDocument/2006/relationships/hyperlink" Target="https://www.youtube.com/watch?v=0lz4gv6uaU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ustizia-amministrativa.it/portale/pages/istituzionale/visualizza?nodeRef=&amp;schema=consul&amp;nrg=201801749&amp;nomeFile=201900883_27.html&amp;subDir=Provvedimen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cus.formez.it/sites/all/files/le_10_frecce_social.pdf" TargetMode="External"/><Relationship Id="rId4" Type="http://schemas.openxmlformats.org/officeDocument/2006/relationships/hyperlink" Target="https://www.formez.it/notizie/social-media-e-pa-dalla-formazione-ai-consigli-lus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rmez.it/amministrazione-trasparente/personale/incarichi-amministrativi-vertice/direttore-general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cus.formez.it/sites/all/files/volume_social_media_e_pa.pdf" TargetMode="Externa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ipa.formez.it/node/274933" TargetMode="External"/><Relationship Id="rId4" Type="http://schemas.openxmlformats.org/officeDocument/2006/relationships/hyperlink" Target="http://eventipa.formez.it/node/275868" TargetMode="External"/><Relationship Id="rId5" Type="http://schemas.openxmlformats.org/officeDocument/2006/relationships/hyperlink" Target="http://eventipa.formez.it/node/276777" TargetMode="External"/><Relationship Id="rId6" Type="http://schemas.openxmlformats.org/officeDocument/2006/relationships/hyperlink" Target="http://eventipa.formez.it/node/279360" TargetMode="External"/><Relationship Id="rId7" Type="http://schemas.openxmlformats.org/officeDocument/2006/relationships/hyperlink" Target="http://eventipa.formez.it/node/281350" TargetMode="External"/><Relationship Id="rId8" Type="http://schemas.openxmlformats.org/officeDocument/2006/relationships/hyperlink" Target="http://eventipa.formez.it/node/281357" TargetMode="External"/><Relationship Id="rId9" Type="http://schemas.openxmlformats.org/officeDocument/2006/relationships/hyperlink" Target="http://eventipa.formez.it/node/284411" TargetMode="External"/><Relationship Id="rId10" Type="http://schemas.openxmlformats.org/officeDocument/2006/relationships/hyperlink" Target="http://eventipa.formez.it/node/28481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entipa.formez.it/node/27232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italia.it/italia/designers-italia/lg-comunicazione-docs/it/stabile/doc/tecniche-di-storytelling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6147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Comunicazione pubblica e open </a:t>
            </a:r>
            <a:r>
              <a:rPr lang="it-IT" b="1" dirty="0" err="1" smtClean="0">
                <a:solidFill>
                  <a:schemeClr val="bg1"/>
                </a:solidFill>
              </a:rPr>
              <a:t>government</a:t>
            </a:r>
            <a:r>
              <a:rPr lang="it-IT" b="1" dirty="0" smtClean="0">
                <a:solidFill>
                  <a:schemeClr val="bg1"/>
                </a:solidFill>
              </a:rPr>
              <a:t> - </a:t>
            </a:r>
            <a:r>
              <a:rPr lang="it-IT" b="1" dirty="0" smtClean="0">
                <a:solidFill>
                  <a:schemeClr val="bg1"/>
                </a:solidFill>
              </a:rPr>
              <a:t>7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0451" y="4837042"/>
            <a:ext cx="3720547" cy="1537253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 algn="r"/>
            <a:endParaRPr lang="it-IT" dirty="0" smtClean="0"/>
          </a:p>
          <a:p>
            <a:pPr algn="r"/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Prof.ssa Valentina Polci</a:t>
            </a:r>
          </a:p>
          <a:p>
            <a:pPr algn="r"/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2023-2024</a:t>
            </a:r>
            <a:endParaRPr lang="it-IT" dirty="0">
              <a:solidFill>
                <a:schemeClr val="bg1">
                  <a:lumMod val="50000"/>
                </a:schemeClr>
              </a:solidFill>
              <a:latin typeface="Iowan Old Style Roman" charset="0"/>
              <a:ea typeface="Iowan Old Style Roman" charset="0"/>
              <a:cs typeface="Iowan Old Style Roman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5" y="5128988"/>
            <a:ext cx="3283227" cy="14117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5801" y="4691270"/>
            <a:ext cx="7772400" cy="145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11425" y="1308653"/>
            <a:ext cx="8275983" cy="4906616"/>
          </a:xfrm>
        </p:spPr>
        <p:txBody>
          <a:bodyPr>
            <a:noAutofit/>
          </a:bodyPr>
          <a:lstStyle/>
          <a:p>
            <a:pPr fontAlgn="base"/>
            <a:r>
              <a:rPr lang="it-IT" sz="1800" dirty="0"/>
              <a:t>PA Social è la prima associazione italiana dedicata alla comunicazione e informazione digitale, quella portata avanti attraverso web, social network, chat, intelligenza artificiale. Si occupa di divulgazione, formazione, pubblicazioni, ricerche ed è la prima rete a livello mondiale nel suo genere con la partecipazione di numerosi professionisti, giornalisti, comunicatori, nuove professioni del digitale, amministratori, manager, enti e aziende pubbliche, associazioni, imprese, cittadini. </a:t>
            </a:r>
            <a:endParaRPr lang="it-IT" sz="1800" dirty="0" smtClean="0"/>
          </a:p>
          <a:p>
            <a:pPr fontAlgn="base"/>
            <a:r>
              <a:rPr lang="it-IT" sz="1800" dirty="0" smtClean="0"/>
              <a:t>L’associazione </a:t>
            </a:r>
            <a:r>
              <a:rPr lang="it-IT" sz="1800" dirty="0"/>
              <a:t>PA Social ha l’obiettivo di proseguire e rafforzare il percorso di crescita di una rete nazionale della nuova comunicazione. Tanti gli obiettivi della nostra attività, questi i principali:</a:t>
            </a:r>
          </a:p>
          <a:p>
            <a:pPr fontAlgn="base">
              <a:buFont typeface="Wingdings" charset="2"/>
              <a:buChar char="Ø"/>
            </a:pPr>
            <a:r>
              <a:rPr lang="it-IT" sz="1800" dirty="0" smtClean="0"/>
              <a:t>Riconoscere </a:t>
            </a:r>
            <a:r>
              <a:rPr lang="it-IT" sz="1800" dirty="0"/>
              <a:t>e valorizzare la figura professionale dell’esperto in comunicazione e informazione digitale, degli specialisti della comunicazione e informazione nell’ambito istituzionale, delle aziende private e della Pubblica Amministrazione, enti e aziende pubbliche e di tutte le </a:t>
            </a:r>
            <a:r>
              <a:rPr lang="it-IT" sz="1800" dirty="0" err="1" smtClean="0"/>
              <a:t>professionalita</a:t>
            </a:r>
            <a:r>
              <a:rPr lang="it-IT" sz="1800" dirty="0" smtClean="0"/>
              <a:t>̀ </a:t>
            </a:r>
            <a:r>
              <a:rPr lang="it-IT" sz="1800" dirty="0"/>
              <a:t>di comunicazione e informazione legate al mondo del web, dei social network, delle chat e di tutte le piattaforme del </a:t>
            </a:r>
            <a:r>
              <a:rPr lang="it-IT" sz="1800" dirty="0" smtClean="0"/>
              <a:t>digitale</a:t>
            </a:r>
          </a:p>
          <a:p>
            <a:pPr fontAlgn="base">
              <a:buFont typeface="Wingdings" charset="2"/>
              <a:buChar char="Ø"/>
            </a:pPr>
            <a:r>
              <a:rPr lang="it-IT" sz="1800" dirty="0" smtClean="0"/>
              <a:t>Operare </a:t>
            </a:r>
            <a:r>
              <a:rPr lang="it-IT" sz="1800" dirty="0"/>
              <a:t>per una ridefinizione legislativa razionale ed efficiente della comunicazione e informazione pubblica, che preveda un riordino e riconoscimento delle figure professionali e delle necessarie competenze </a:t>
            </a:r>
            <a:r>
              <a:rPr lang="it-IT" sz="1800" dirty="0" smtClean="0"/>
              <a:t>comunicative;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87" y="124793"/>
            <a:ext cx="1086678" cy="118386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637201"/>
            <a:ext cx="5715000" cy="44947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PA Social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11425" y="1308653"/>
            <a:ext cx="8395253" cy="5184912"/>
          </a:xfrm>
        </p:spPr>
        <p:txBody>
          <a:bodyPr>
            <a:noAutofit/>
          </a:bodyPr>
          <a:lstStyle/>
          <a:p>
            <a:pPr fontAlgn="base"/>
            <a:r>
              <a:rPr lang="it-IT" sz="1600" dirty="0"/>
              <a:t>Sostenere, promuovere e sviluppare l’uso consapevole e appropriato dei social media e di tutti i mezzi di comunicazione, considerati strategici e utili per ogni </a:t>
            </a:r>
            <a:r>
              <a:rPr lang="it-IT" sz="1600" dirty="0" smtClean="0"/>
              <a:t>attività, </a:t>
            </a:r>
            <a:r>
              <a:rPr lang="it-IT" sz="1600" dirty="0"/>
              <a:t>sia in campo istituzionale che accademico e commerciale, sia nel settore pubblico che nel privato;</a:t>
            </a:r>
          </a:p>
          <a:p>
            <a:pPr fontAlgn="base"/>
            <a:r>
              <a:rPr lang="it-IT" sz="1600" dirty="0"/>
              <a:t>Diffondere la cultura della democrazia in rete, dell’informazione e comunicazione corretta attraverso gli strumenti social e del web, combattere l’uso distorto e scorretto delle informazioni in rete</a:t>
            </a:r>
            <a:r>
              <a:rPr lang="it-IT" sz="1600" dirty="0" smtClean="0"/>
              <a:t>;</a:t>
            </a:r>
          </a:p>
          <a:p>
            <a:pPr fontAlgn="base"/>
            <a:r>
              <a:rPr lang="it-IT" sz="1600" dirty="0"/>
              <a:t>Migliorare il rapporto tra enti e aziende pubbliche e cittadini mettendo le Istituzioni al servizio di quest’ultimi attraverso una comunicazione sempre </a:t>
            </a:r>
            <a:r>
              <a:rPr lang="it-IT" sz="1600" dirty="0" err="1"/>
              <a:t>piu</a:t>
            </a:r>
            <a:r>
              <a:rPr lang="it-IT" sz="1600" dirty="0"/>
              <a:t>̀ chiara, trasparente, immediata e partecipata; aumentando e sostenendo lo sviluppo di servizi ai cittadini attraverso i nuovi mezzi di comunicazione; promuovendo un rapporto </a:t>
            </a:r>
            <a:r>
              <a:rPr lang="it-IT" sz="1600" dirty="0" err="1"/>
              <a:t>piu</a:t>
            </a:r>
            <a:r>
              <a:rPr lang="it-IT" sz="1600" dirty="0"/>
              <a:t>̀ diretto con i cittadini e </a:t>
            </a:r>
            <a:r>
              <a:rPr lang="it-IT" sz="1600" dirty="0" err="1"/>
              <a:t>piu</a:t>
            </a:r>
            <a:r>
              <a:rPr lang="it-IT" sz="1600" dirty="0"/>
              <a:t>̀ in linea con i nuovi linguaggi che il web e le sue piattaforme hanno come caratteristica; </a:t>
            </a:r>
            <a:endParaRPr lang="it-IT" sz="1600" dirty="0" smtClean="0"/>
          </a:p>
          <a:p>
            <a:pPr fontAlgn="base"/>
            <a:r>
              <a:rPr lang="it-IT" sz="1600" dirty="0" smtClean="0"/>
              <a:t>Promuovere </a:t>
            </a:r>
            <a:r>
              <a:rPr lang="it-IT" sz="1600" dirty="0"/>
              <a:t>e rafforzare lo sviluppo della comunicazione pubblica attraverso l’utilizzo di social network, chat, </a:t>
            </a:r>
            <a:r>
              <a:rPr lang="it-IT" sz="1600" dirty="0" err="1"/>
              <a:t>app</a:t>
            </a:r>
            <a:r>
              <a:rPr lang="it-IT" sz="1600" dirty="0"/>
              <a:t> e tutti gli strumenti di comunicazione e informazione legati al digitale. Sviluppare e dare </a:t>
            </a:r>
            <a:r>
              <a:rPr lang="it-IT" sz="1600" dirty="0" smtClean="0"/>
              <a:t>continuità </a:t>
            </a:r>
            <a:r>
              <a:rPr lang="it-IT" sz="1600" dirty="0"/>
              <a:t>al progetto #</a:t>
            </a:r>
            <a:r>
              <a:rPr lang="it-IT" sz="1600" dirty="0" err="1"/>
              <a:t>pasocial</a:t>
            </a:r>
            <a:r>
              <a:rPr lang="it-IT" sz="1600" dirty="0"/>
              <a:t> per una Pubblica Amministrazione sempre </a:t>
            </a:r>
            <a:r>
              <a:rPr lang="it-IT" sz="1600" dirty="0" smtClean="0"/>
              <a:t>più </a:t>
            </a:r>
            <a:r>
              <a:rPr lang="it-IT" sz="1600" dirty="0"/>
              <a:t>aperta e forte rispetto ai nuovi mezzi di comunicazione e di rapporto col cittadino stringendo collaborazioni con associazioni, organizzazioni, enti nazionali e locali, aziende del settore social e web;</a:t>
            </a:r>
          </a:p>
          <a:p>
            <a:pPr fontAlgn="base"/>
            <a:r>
              <a:rPr lang="it-IT" sz="1600" dirty="0" smtClean="0"/>
              <a:t>Dare </a:t>
            </a:r>
            <a:r>
              <a:rPr lang="it-IT" sz="1600" dirty="0"/>
              <a:t>una spinta al concetto di </a:t>
            </a:r>
            <a:r>
              <a:rPr lang="it-IT" sz="1600" dirty="0" err="1"/>
              <a:t>smart</a:t>
            </a:r>
            <a:r>
              <a:rPr lang="it-IT" sz="1600" dirty="0"/>
              <a:t> city, promuovendo e sviluppando l’utilizzo di social, chat, </a:t>
            </a:r>
            <a:r>
              <a:rPr lang="it-IT" sz="1600" dirty="0" err="1"/>
              <a:t>app</a:t>
            </a:r>
            <a:r>
              <a:rPr lang="it-IT" sz="1600" dirty="0"/>
              <a:t> e web in generale per una comunicazione di servizio pubblico sempre </a:t>
            </a:r>
            <a:r>
              <a:rPr lang="it-IT" sz="1600" dirty="0" err="1" smtClean="0"/>
              <a:t>piu</a:t>
            </a:r>
            <a:r>
              <a:rPr lang="it-IT" sz="1600" dirty="0" smtClean="0"/>
              <a:t>̀ completa</a:t>
            </a:r>
            <a:r>
              <a:rPr lang="it-IT" sz="1600" dirty="0"/>
              <a:t>, chiara, efficace e in tempo reale;</a:t>
            </a:r>
          </a:p>
          <a:p>
            <a:pPr fontAlgn="base"/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87" y="124793"/>
            <a:ext cx="1086678" cy="118386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637201"/>
            <a:ext cx="5715000" cy="44947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PA social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Perché i social media?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66122"/>
            <a:ext cx="5494215" cy="386004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it-IT" sz="2400" dirty="0" smtClean="0"/>
              <a:t>I motivi </a:t>
            </a:r>
            <a:r>
              <a:rPr lang="it-IT" sz="2400" dirty="0"/>
              <a:t>che portano la PA ad </a:t>
            </a:r>
            <a:r>
              <a:rPr lang="it-IT" sz="2400" dirty="0" smtClean="0"/>
              <a:t>investire </a:t>
            </a:r>
            <a:r>
              <a:rPr lang="it-IT" sz="2400" dirty="0"/>
              <a:t>sui social media sono </a:t>
            </a:r>
            <a:r>
              <a:rPr lang="it-IT" sz="2400" dirty="0" smtClean="0"/>
              <a:t>principalmente tre:</a:t>
            </a:r>
            <a:endParaRPr lang="it-IT" sz="2400" dirty="0"/>
          </a:p>
          <a:p>
            <a:pPr algn="just" fontAlgn="base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Possibilità di raggiungere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cittadino più velocemente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(strategia Citizen-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Centric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ncremento d’uso dei social per finalità informative e di accesso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</a:p>
          <a:p>
            <a:pPr algn="just" fontAlgn="base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pportunità di accesso a strumenti interattivi di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 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dialogo</a:t>
            </a:r>
          </a:p>
          <a:p>
            <a:pPr algn="just" fontAlgn="base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15" y="4517571"/>
            <a:ext cx="3076445" cy="15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383" y="968154"/>
            <a:ext cx="8229600" cy="5579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web </a:t>
            </a:r>
            <a:r>
              <a:rPr lang="it-IT" dirty="0" err="1" smtClean="0">
                <a:solidFill>
                  <a:schemeClr val="bg1"/>
                </a:solidFill>
              </a:rPr>
              <a:t>reputation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547" y="1802332"/>
            <a:ext cx="4480560" cy="1248877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l’insieme dei contenuti reperibili sulla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rete, riconducibili a quell’amministrazione o ente </a:t>
            </a:r>
          </a:p>
          <a:p>
            <a:pPr lvl="1" algn="just"/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Web reputation: cos&amp;#39;è e come curare la reputazione online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50" y="4109987"/>
            <a:ext cx="1785300" cy="14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89547" y="38822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e la qualità della presenza incide su credibilità, affidabilità e fiducia che i cittadini possono esprimere nei confronto dell’amministrazione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interne e esterne che stabiliscono le regole di condotta in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2634915" y="3185962"/>
            <a:ext cx="642487" cy="5711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51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social media policy</a:t>
            </a:r>
          </a:p>
        </p:txBody>
      </p:sp>
      <p:sp>
        <p:nvSpPr>
          <p:cNvPr id="70659" name="Segnaposto contenuto 2"/>
          <p:cNvSpPr>
            <a:spLocks noGrp="1"/>
          </p:cNvSpPr>
          <p:nvPr>
            <p:ph idx="1"/>
          </p:nvPr>
        </p:nvSpPr>
        <p:spPr>
          <a:xfrm>
            <a:off x="920198" y="1944490"/>
            <a:ext cx="409795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sz="2400" dirty="0"/>
              <a:t>«La Social Media Policy è l’insieme delle norme di comportamento, riguardante un’azienda o un’organizzazione, </a:t>
            </a:r>
            <a:r>
              <a:rPr lang="it-IT" sz="2400" b="1" dirty="0"/>
              <a:t>che si pone l’obiettivo di regolare una serie di aspetti legati ai Social Network Site </a:t>
            </a:r>
            <a:r>
              <a:rPr lang="it-IT" sz="2400" dirty="0"/>
              <a:t>(siti web che tendono a far strutturare e sviluppare al proprio interno “reti sociali”, come </a:t>
            </a:r>
            <a:r>
              <a:rPr lang="it-IT" sz="2400" dirty="0" err="1"/>
              <a:t>Facebook</a:t>
            </a:r>
            <a:r>
              <a:rPr lang="it-IT" sz="2400" dirty="0"/>
              <a:t>, </a:t>
            </a:r>
            <a:r>
              <a:rPr lang="it-IT" sz="2400" dirty="0" err="1"/>
              <a:t>Twitter</a:t>
            </a:r>
            <a:r>
              <a:rPr lang="it-IT" sz="2400" dirty="0"/>
              <a:t>, </a:t>
            </a:r>
            <a:r>
              <a:rPr lang="it-IT" sz="2400" dirty="0" err="1"/>
              <a:t>LinkedIn</a:t>
            </a:r>
            <a:r>
              <a:rPr lang="it-IT" sz="2400" dirty="0"/>
              <a:t>, G+). Tali aspetti possono essere applicati sia nei confronti dei dipendenti dell’azienda/organizzazione (si parla quindi di “</a:t>
            </a:r>
            <a:r>
              <a:rPr lang="it-IT" sz="2400" b="1" dirty="0"/>
              <a:t>policy interna</a:t>
            </a:r>
            <a:r>
              <a:rPr lang="it-IT" sz="2400" dirty="0"/>
              <a:t>”), sia verso i clienti/utenti dell’azienda stessa (si parla di “</a:t>
            </a:r>
            <a:r>
              <a:rPr lang="it-IT" sz="2400" b="1" dirty="0"/>
              <a:t>policy esterna</a:t>
            </a:r>
            <a:r>
              <a:rPr lang="it-IT" sz="2400" dirty="0"/>
              <a:t>”)».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23" y="2788593"/>
            <a:ext cx="3547198" cy="283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6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/>
                </a:solidFill>
              </a:rPr>
              <a:t>La social media policy INTERNA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168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La social media policy  ha l’obiettivo di assicurare una corretta e proficua presenza dell’Ente sui social network, fornendo agli operatori tutte le indicazioni necessarie quali:</a:t>
            </a:r>
          </a:p>
          <a:p>
            <a:pPr lvl="1" algn="just"/>
            <a:r>
              <a:rPr lang="it-IT" sz="2000" dirty="0"/>
              <a:t> indicare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l’ufficio (o la struttura) che si occupa della gestione del profilo dell’Ente </a:t>
            </a:r>
            <a:r>
              <a:rPr lang="it-IT" sz="2000" dirty="0"/>
              <a:t>(pubblicazione contenuti, interazioni con gli utenti, monitoraggio degli aggiornamenti dei termini di servizio); </a:t>
            </a:r>
          </a:p>
          <a:p>
            <a:pPr lvl="1" algn="just"/>
            <a:r>
              <a:rPr lang="it-IT" sz="2000" dirty="0"/>
              <a:t>precisare quali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contenuti possano essere pubblicati e</a:t>
            </a:r>
            <a:r>
              <a:rPr lang="it-IT" sz="2000" dirty="0"/>
              <a:t> con quale tipo di licenza; </a:t>
            </a:r>
          </a:p>
          <a:p>
            <a:pPr lvl="1" algn="just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informare tutti i dipendenti dell’Ente delle attività intraprese sui social media, definendo l’interazione con i diversi uffici</a:t>
            </a:r>
            <a:r>
              <a:rPr lang="it-IT" sz="2000" dirty="0"/>
              <a:t>;</a:t>
            </a:r>
          </a:p>
          <a:p>
            <a:pPr lvl="1" algn="just"/>
            <a:r>
              <a:rPr lang="it-IT" sz="2000" dirty="0"/>
              <a:t>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definire le cautele in materia di sicurezza </a:t>
            </a:r>
            <a:r>
              <a:rPr lang="it-IT" sz="2000" dirty="0"/>
              <a:t>(come, per esempio, in relazione ai requisiti delle password di accesso).</a:t>
            </a:r>
          </a:p>
        </p:txBody>
      </p:sp>
      <p:sp>
        <p:nvSpPr>
          <p:cNvPr id="7168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7EA856-95C0-496A-A4EA-EFA3A8F536BD}" type="datetime1">
              <a:rPr lang="it-IT">
                <a:solidFill>
                  <a:srgbClr val="898989"/>
                </a:solidFill>
              </a:rPr>
              <a:pPr eaLnBrk="1" hangingPunct="1"/>
              <a:t>11/10/23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71685" name="CasellaDiTesto 5"/>
          <p:cNvSpPr txBox="1">
            <a:spLocks noChangeArrowheads="1"/>
          </p:cNvSpPr>
          <p:nvPr/>
        </p:nvSpPr>
        <p:spPr bwMode="auto">
          <a:xfrm>
            <a:off x="3635896" y="5811759"/>
            <a:ext cx="5256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prstClr val="black"/>
                </a:solidFill>
              </a:rPr>
              <a:t>Fonte: Pubblica Amministrazione e Social Media</a:t>
            </a:r>
          </a:p>
        </p:txBody>
      </p:sp>
    </p:spTree>
    <p:extLst>
      <p:ext uri="{BB962C8B-B14F-4D97-AF65-F5344CB8AC3E}">
        <p14:creationId xmlns:p14="http://schemas.microsoft.com/office/powerpoint/2010/main" val="146071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5262" cy="92033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social media policy </a:t>
            </a:r>
            <a:r>
              <a:rPr lang="it-IT" dirty="0" smtClean="0">
                <a:solidFill>
                  <a:schemeClr val="bg1"/>
                </a:solidFill>
              </a:rPr>
              <a:t>ESTERNA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457199" y="2054087"/>
            <a:ext cx="8156713" cy="4509998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La social media policy esterna illustra all’utenza le regole di comportamento da tenere negli spazi di presidio dell’Ente e indica quali contenuti e quali modalità di relazione ci si deve aspettare dall’Ente in tali spazi</a:t>
            </a:r>
          </a:p>
          <a:p>
            <a:pPr lvl="1" algn="just"/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l’Ente o ufficio che gestisce lo spazio</a:t>
            </a:r>
            <a:r>
              <a:rPr lang="it-IT" sz="1800" dirty="0"/>
              <a:t>; </a:t>
            </a:r>
          </a:p>
          <a:p>
            <a:pPr lvl="1" algn="just"/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finalità perseguite </a:t>
            </a:r>
            <a:r>
              <a:rPr lang="it-IT" sz="1800" dirty="0"/>
              <a:t>dall’Amministrazione sul social network; </a:t>
            </a:r>
          </a:p>
          <a:p>
            <a:pPr lvl="1" algn="just"/>
            <a:r>
              <a:rPr lang="it-IT" sz="1800" b="1" dirty="0"/>
              <a:t>il tipo di contenuti che sono pubblicati e, quindi, quali sono gli argomenti e i temi dei quali si può dibattere nello spazio virtuale dell’Ente,</a:t>
            </a:r>
            <a:r>
              <a:rPr lang="it-IT" sz="1800" dirty="0"/>
              <a:t> </a:t>
            </a:r>
            <a:endParaRPr lang="it-IT" sz="1800" dirty="0" smtClean="0"/>
          </a:p>
          <a:p>
            <a:pPr lvl="1" algn="just"/>
            <a:r>
              <a:rPr lang="it-IT" sz="1800" b="1" dirty="0" smtClean="0"/>
              <a:t>quali </a:t>
            </a:r>
            <a:r>
              <a:rPr lang="it-IT" sz="1800" b="1" dirty="0"/>
              <a:t>sono i comportamenti consentiti</a:t>
            </a:r>
            <a:r>
              <a:rPr lang="it-IT" sz="1800" dirty="0"/>
              <a:t>: </a:t>
            </a:r>
            <a:r>
              <a:rPr lang="it-IT" sz="1800" dirty="0" smtClean="0"/>
              <a:t>quali </a:t>
            </a:r>
            <a:r>
              <a:rPr lang="it-IT" sz="1800" dirty="0"/>
              <a:t>commenti e argomenti sono accettati e come sono gestiti i commenti non coerenti con i temi trattati (off </a:t>
            </a:r>
            <a:r>
              <a:rPr lang="it-IT" sz="1800" dirty="0" err="1"/>
              <a:t>topic</a:t>
            </a:r>
            <a:r>
              <a:rPr lang="it-IT" sz="1800" dirty="0"/>
              <a:t> e spam) o che adottano un linguaggio inappropriato; </a:t>
            </a:r>
          </a:p>
          <a:p>
            <a:pPr lvl="1" algn="just"/>
            <a:r>
              <a:rPr lang="it-IT" sz="1800" b="1" dirty="0"/>
              <a:t>l’informativa ai sensi della normativa in materia di riservatezza dei dati personali </a:t>
            </a:r>
            <a:r>
              <a:rPr lang="it-IT" sz="1800" dirty="0" smtClean="0"/>
              <a:t>( può essere diversa da quella adottata </a:t>
            </a:r>
            <a:r>
              <a:rPr lang="it-IT" sz="1800" dirty="0"/>
              <a:t>dallo stesso sito); </a:t>
            </a:r>
          </a:p>
          <a:p>
            <a:pPr lvl="1" algn="just"/>
            <a:r>
              <a:rPr lang="it-IT" sz="1800" b="1" dirty="0"/>
              <a:t> i contatti dell’Ente, al di là del presidio sul social network </a:t>
            </a:r>
            <a:r>
              <a:rPr lang="it-IT" sz="1800" dirty="0"/>
              <a:t>(come, per esempio, posta elettronica, numeri di telefono o indirizzo del sito internet istituzionale).</a:t>
            </a:r>
          </a:p>
        </p:txBody>
      </p:sp>
    </p:spTree>
    <p:extLst>
      <p:ext uri="{BB962C8B-B14F-4D97-AF65-F5344CB8AC3E}">
        <p14:creationId xmlns:p14="http://schemas.microsoft.com/office/powerpoint/2010/main" val="18865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2" y="1052736"/>
            <a:ext cx="8229600" cy="5579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social media manager: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funzioni 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982804"/>
            <a:ext cx="4516654" cy="41433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dirty="0" smtClean="0"/>
              <a:t>Persona </a:t>
            </a:r>
            <a:r>
              <a:rPr lang="it-IT" sz="2400" dirty="0"/>
              <a:t>incaricata </a:t>
            </a:r>
            <a:r>
              <a:rPr lang="it-IT" sz="2400" dirty="0" smtClean="0"/>
              <a:t>di </a:t>
            </a:r>
            <a:r>
              <a:rPr lang="it-IT" sz="2400" dirty="0"/>
              <a:t>gestire il marketing e </a:t>
            </a:r>
            <a:r>
              <a:rPr lang="it-IT" sz="2400" dirty="0" smtClean="0"/>
              <a:t>la comunicazione </a:t>
            </a:r>
            <a:r>
              <a:rPr lang="it-IT" sz="2400" dirty="0"/>
              <a:t>sui canali Social. </a:t>
            </a:r>
          </a:p>
          <a:p>
            <a:pPr marL="0" indent="0" algn="just">
              <a:buNone/>
            </a:pPr>
            <a:r>
              <a:rPr lang="it-IT" sz="2400" dirty="0" smtClean="0"/>
              <a:t>Si occupa di: </a:t>
            </a:r>
          </a:p>
          <a:p>
            <a:pPr algn="just"/>
            <a:r>
              <a:rPr lang="it-IT" sz="2400" dirty="0" smtClean="0"/>
              <a:t>Pianificazione</a:t>
            </a:r>
            <a:r>
              <a:rPr lang="it-IT" sz="2400" dirty="0"/>
              <a:t>, strategia e definizione degli obiettivi</a:t>
            </a:r>
          </a:p>
          <a:p>
            <a:pPr algn="just"/>
            <a:r>
              <a:rPr lang="it-IT" sz="2400" dirty="0"/>
              <a:t>Sviluppo della brand </a:t>
            </a:r>
            <a:r>
              <a:rPr lang="it-IT" sz="2400" dirty="0" err="1"/>
              <a:t>awareness</a:t>
            </a:r>
            <a:r>
              <a:rPr lang="it-IT" sz="2400" dirty="0"/>
              <a:t> e gestione della reputazione online</a:t>
            </a:r>
          </a:p>
          <a:p>
            <a:pPr algn="just"/>
            <a:r>
              <a:rPr lang="it-IT" sz="2400" dirty="0"/>
              <a:t>Creazione dei contenuti</a:t>
            </a:r>
          </a:p>
          <a:p>
            <a:pPr algn="just"/>
            <a:r>
              <a:rPr lang="it-IT" sz="2400" dirty="0"/>
              <a:t>Gestione della community e moderazione pagine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49" y="2805388"/>
            <a:ext cx="3088423" cy="249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5794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Il social media manager: compiti operativi</a:t>
            </a:r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107503" y="2060848"/>
            <a:ext cx="7185925" cy="4078695"/>
          </a:xfrm>
        </p:spPr>
        <p:txBody>
          <a:bodyPr>
            <a:noAutofit/>
          </a:bodyPr>
          <a:lstStyle/>
          <a:p>
            <a:pPr algn="just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pubblica: </a:t>
            </a:r>
            <a:r>
              <a:rPr lang="it-IT" sz="2000" dirty="0" smtClean="0"/>
              <a:t>presentare </a:t>
            </a:r>
            <a:r>
              <a:rPr lang="it-IT" sz="2000" dirty="0"/>
              <a:t>un servizio, illustrare la partecipazione a bandi, fornire informazioni di pubblica </a:t>
            </a:r>
            <a:r>
              <a:rPr lang="it-IT" sz="2000" dirty="0" smtClean="0"/>
              <a:t>utilità</a:t>
            </a:r>
            <a:endParaRPr lang="it-IT" sz="2000" dirty="0"/>
          </a:p>
          <a:p>
            <a:pPr algn="just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lo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pubblica: </a:t>
            </a:r>
            <a:r>
              <a:rPr lang="it-IT" sz="2000" dirty="0" smtClean="0"/>
              <a:t>ridurre copia </a:t>
            </a:r>
            <a:r>
              <a:rPr lang="it-IT" sz="2000" dirty="0"/>
              <a:t>e incolla di comunicati stampa </a:t>
            </a:r>
            <a:r>
              <a:rPr lang="it-IT" sz="2000" dirty="0" smtClean="0"/>
              <a:t>e promuovere </a:t>
            </a:r>
            <a:r>
              <a:rPr lang="it-IT" sz="2000" dirty="0"/>
              <a:t>foto e </a:t>
            </a:r>
            <a:r>
              <a:rPr lang="it-IT" sz="2000" dirty="0" err="1" smtClean="0"/>
              <a:t>infografiche</a:t>
            </a:r>
            <a:endParaRPr lang="it-IT" sz="2000" dirty="0" smtClean="0"/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risponde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richieste dei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</a:t>
            </a:r>
            <a:r>
              <a:rPr lang="it-IT" sz="2000" dirty="0" smtClean="0"/>
              <a:t>: dotarsi di </a:t>
            </a:r>
            <a:r>
              <a:rPr lang="it-IT" sz="2000" dirty="0"/>
              <a:t>una organizzazione interna che </a:t>
            </a:r>
            <a:r>
              <a:rPr lang="it-IT" sz="2000" dirty="0" smtClean="0"/>
              <a:t>permetta </a:t>
            </a:r>
            <a:r>
              <a:rPr lang="it-IT" sz="2000" dirty="0"/>
              <a:t>di instradare le richieste delle persone a uffici, sportelli e </a:t>
            </a:r>
            <a:r>
              <a:rPr lang="it-IT" sz="2000" dirty="0" smtClean="0"/>
              <a:t>dipartimenti</a:t>
            </a:r>
            <a:endParaRPr lang="it-IT" sz="2000" dirty="0"/>
          </a:p>
          <a:p>
            <a:pPr algn="just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gestisce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«situazioni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difficili»: </a:t>
            </a:r>
            <a:r>
              <a:rPr lang="it-IT" sz="2000" dirty="0"/>
              <a:t>predisporre le regole di relazione fra canali e persone stabilendo gli oggetti delle conversazioni e i temi da considerare off </a:t>
            </a:r>
            <a:r>
              <a:rPr lang="it-IT" sz="2000" dirty="0" err="1"/>
              <a:t>topic</a:t>
            </a:r>
            <a:r>
              <a:rPr lang="it-IT" sz="2400" dirty="0"/>
              <a:t>. </a:t>
            </a:r>
            <a:endParaRPr lang="it-IT" sz="2400" dirty="0" smtClean="0"/>
          </a:p>
          <a:p>
            <a:pPr algn="just"/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www.youtube.com/watch?v=YY2022XsfsA&amp;t=637s</a:t>
            </a:r>
            <a:r>
              <a:rPr lang="it-IT" sz="2000" dirty="0" smtClean="0"/>
              <a:t> (scrivere sui Social della PA)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28" y="4416152"/>
            <a:ext cx="1533991" cy="1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FormezPA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2780"/>
            <a:ext cx="8229600" cy="41233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900" b="1" dirty="0"/>
              <a:t>Formez PA - Centro servizi, assistenza, studi e formazione per l’ammodernamento delle P.A.</a:t>
            </a:r>
            <a:r>
              <a:rPr lang="it-IT" sz="2900" dirty="0"/>
              <a:t> è un’associazione riconosciuta con personalità giuridica di diritto privato, </a:t>
            </a:r>
            <a:r>
              <a:rPr lang="it-IT" sz="2900" b="1" dirty="0">
                <a:hlinkClick r:id="rId2"/>
              </a:rPr>
              <a:t>in house</a:t>
            </a:r>
            <a:r>
              <a:rPr lang="it-IT" sz="2900" dirty="0"/>
              <a:t> alla </a:t>
            </a:r>
            <a:r>
              <a:rPr lang="it-IT" sz="2900" b="1" dirty="0"/>
              <a:t>Presidenza del Consiglio - Dipartimento della Funzione Pubblica</a:t>
            </a:r>
            <a:r>
              <a:rPr lang="it-IT" sz="2900" dirty="0"/>
              <a:t> ed alle </a:t>
            </a:r>
            <a:r>
              <a:rPr lang="it-IT" sz="2900" b="1" dirty="0">
                <a:hlinkClick r:id="rId3"/>
              </a:rPr>
              <a:t>Amministrazioni associate</a:t>
            </a:r>
            <a:r>
              <a:rPr lang="it-IT" sz="2900" dirty="0"/>
              <a:t>. L'Istituto è sottoposto al controllo, alla vigilanza ed ai poteri ispettivi della Presidenza del Consiglio dei Ministri – Dipartimento della Funzione Pubblica, che detiene la quota maggioritaria dell'associazione.</a:t>
            </a:r>
          </a:p>
          <a:p>
            <a:pPr>
              <a:lnSpc>
                <a:spcPct val="120000"/>
              </a:lnSpc>
            </a:pPr>
            <a:r>
              <a:rPr lang="it-IT" sz="2900" u="sng" dirty="0"/>
              <a:t>Costituito nel 1963</a:t>
            </a:r>
            <a:r>
              <a:rPr lang="it-IT" sz="2900" dirty="0"/>
              <a:t>, esercitava originariamente le proprie funzioni nell’ambito del sistema degli interventi straordinari per il Mezzogiorno. Nel corso degli anni l’Istituto è stato oggetto di profondi cambiamenti che gli hanno consentito di acquisire un ruolo centrale a supporto della modernizzazione della pubblica amministrazione italiana.</a:t>
            </a:r>
            <a:br>
              <a:rPr lang="it-IT" sz="2900" dirty="0"/>
            </a:br>
            <a:r>
              <a:rPr lang="it-IT" sz="2900" dirty="0"/>
              <a:t>L’attività di Formez PA è oggi focalizzata sull’attuazione delle politiche di riforma e modernizzazione della PA e più in generale della strategia di promozione dell’innovazione e di rafforzamento della capacità amministrativa, prevista dalle politiche di sviluppo dell’UE e promossa dal DFP, attraverso attività di accompagnamento e assistenza tecnica.</a:t>
            </a:r>
          </a:p>
          <a:p>
            <a:pPr>
              <a:lnSpc>
                <a:spcPct val="120000"/>
              </a:lnSpc>
            </a:pPr>
            <a:r>
              <a:rPr lang="it-IT" dirty="0"/>
              <a:t>Guarda il </a:t>
            </a:r>
            <a:r>
              <a:rPr lang="it-IT" b="1" dirty="0">
                <a:hlinkClick r:id="rId4"/>
              </a:rPr>
              <a:t>video del Cinquantennale</a:t>
            </a:r>
            <a:r>
              <a:rPr lang="it-IT" b="1" dirty="0" smtClean="0">
                <a:hlinkClick r:id="rId4"/>
              </a:rPr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3581" y="54525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comunicazione pubblica digitale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Siamo di fronte a una trasformazione dell'ecosistema dei media che coinvolge tutta la società, spinta dalla pervasività delle piattaforme digitali che agiscono in più punti e con molteplici effetti sull'ecosistema complessivo della nostra vita individuale e </a:t>
            </a:r>
            <a:r>
              <a:rPr lang="it-IT" dirty="0" smtClean="0"/>
              <a:t>sociale.</a:t>
            </a:r>
            <a:endParaRPr lang="it-IT" dirty="0"/>
          </a:p>
          <a:p>
            <a:r>
              <a:rPr lang="it-IT" dirty="0"/>
              <a:t>In questo scenario, le tecnologie digitali e i social media hanno rappresentato un elemento di ibridazione e di discontinuità per la comunicazione delle istituzioni pubbliche, dal punto di vista sia degli strumenti utilizzati, sia dei flussi comunicativi attivati verso e con i diversi attori che operano oggi nella sfera pubblica. In particolare, si sono sviluppati, anche in seguito al ricco dettato normativo sulla digitalizzazione nel nostro </a:t>
            </a:r>
            <a:r>
              <a:rPr lang="it-IT" dirty="0" smtClean="0"/>
              <a:t>Paese, </a:t>
            </a:r>
            <a:r>
              <a:rPr lang="it-IT" dirty="0"/>
              <a:t>flussi di «comunicazione pubblica digitale» da parte delle amministrazioni pubbliche che hanno cominciato a investire nell'apertura di nuove interfacce digitali, come social media e piattaforme di </a:t>
            </a:r>
            <a:r>
              <a:rPr lang="it-IT" dirty="0" err="1"/>
              <a:t>instant</a:t>
            </a:r>
            <a:r>
              <a:rPr lang="it-IT" dirty="0"/>
              <a:t> </a:t>
            </a:r>
            <a:r>
              <a:rPr lang="it-IT" dirty="0" err="1"/>
              <a:t>messaging</a:t>
            </a:r>
            <a:r>
              <a:rPr lang="it-IT" dirty="0"/>
              <a:t>, per informare e relazionarsi con i cittadini, i media e gli altri stakeholder istituzionali.</a:t>
            </a:r>
          </a:p>
        </p:txBody>
      </p:sp>
    </p:spTree>
    <p:extLst>
      <p:ext uri="{BB962C8B-B14F-4D97-AF65-F5344CB8AC3E}">
        <p14:creationId xmlns:p14="http://schemas.microsoft.com/office/powerpoint/2010/main" val="59342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FormezPA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2780"/>
            <a:ext cx="8229600" cy="412338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it-IT" dirty="0"/>
              <a:t>I Progetti gestiti da Formez PA sono dunque riconducibili ai seguenti quattro ambiti d’intervento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/>
              <a:t>Supporto all’attuazione delle riforme</a:t>
            </a:r>
          </a:p>
          <a:p>
            <a:r>
              <a:rPr lang="it-IT" dirty="0"/>
              <a:t>Promozione dell’innovazione e della digitalizzazione</a:t>
            </a:r>
          </a:p>
          <a:p>
            <a:r>
              <a:rPr lang="it-IT" dirty="0"/>
              <a:t>Supporto per le attività di coordinamento, sviluppo e attuazione del PNRR</a:t>
            </a:r>
          </a:p>
          <a:p>
            <a:r>
              <a:rPr lang="it-IT" dirty="0"/>
              <a:t>Selezione ed accesso al comparto pubblico (D.Lgs. </a:t>
            </a:r>
            <a:r>
              <a:rPr lang="it-IT" dirty="0" smtClean="0"/>
              <a:t>75/2017)</a:t>
            </a:r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L'attività </a:t>
            </a:r>
            <a:r>
              <a:rPr lang="it-IT" dirty="0"/>
              <a:t>ed il funzionamento di Formez PA sono disciplinati dal D.Lgs. 25.01.2010 n.6, dal D.Lgs 09.06.2021 n.80 e da ulteriori interventi legislativi</a:t>
            </a:r>
            <a:r>
              <a:rPr lang="it-IT" dirty="0" smtClean="0"/>
              <a:t>.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Il Presidente di </a:t>
            </a:r>
            <a:r>
              <a:rPr lang="it-IT" dirty="0" err="1"/>
              <a:t>Formez</a:t>
            </a:r>
            <a:r>
              <a:rPr lang="it-IT" dirty="0"/>
              <a:t> PA è </a:t>
            </a:r>
            <a:r>
              <a:rPr lang="it-IT" b="1" dirty="0"/>
              <a:t>Giovanni Anastasi</a:t>
            </a:r>
            <a:r>
              <a:rPr lang="it-IT" dirty="0"/>
              <a:t>, con nomina del 28 luglio 2023.  </a:t>
            </a:r>
            <a:r>
              <a:rPr lang="it-IT" b="1" dirty="0">
                <a:hlinkClick r:id="rId2"/>
              </a:rPr>
              <a:t>Patrizia Ravaioli</a:t>
            </a:r>
            <a:r>
              <a:rPr lang="it-IT" dirty="0"/>
              <a:t> è la Direttrice generale, con nomina del 6 agosto 2021. </a:t>
            </a: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focus.formez.it/sites/all/files/le_10_frecce_social.pdf</a:t>
            </a:r>
            <a:endParaRPr lang="it-IT" dirty="0" smtClean="0"/>
          </a:p>
          <a:p>
            <a:r>
              <a:rPr lang="it-IT" dirty="0">
                <a:hlinkClick r:id="rId4"/>
              </a:rPr>
              <a:t>https://www.formez.it/notizie/social-media-e-pa-dalla-formazione-ai-consigli-luso.html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3581" y="54525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8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5794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Social  media e PA</a:t>
            </a: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809868" y="2034344"/>
            <a:ext cx="2688706" cy="4078695"/>
          </a:xfrm>
        </p:spPr>
        <p:txBody>
          <a:bodyPr>
            <a:noAutofit/>
          </a:bodyPr>
          <a:lstStyle/>
          <a:p>
            <a:pPr algn="just"/>
            <a:r>
              <a:rPr lang="it-IT" sz="2000" dirty="0">
                <a:hlinkClick r:id="rId2"/>
              </a:rPr>
              <a:t>http://</a:t>
            </a:r>
            <a:r>
              <a:rPr lang="it-IT" sz="2000" dirty="0" smtClean="0">
                <a:hlinkClick r:id="rId2"/>
              </a:rPr>
              <a:t>focus.formez.it/sites/all/files/volume_social_media_e_pa.pdf</a:t>
            </a:r>
            <a:endParaRPr lang="it-IT" sz="2000" dirty="0" smtClean="0"/>
          </a:p>
          <a:p>
            <a:pPr algn="just"/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46" y="477079"/>
            <a:ext cx="4350846" cy="57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FormezPA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98539"/>
            <a:ext cx="8229600" cy="41233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eventipa.formez.it/node/272326</a:t>
            </a:r>
            <a:endParaRPr lang="it-IT" dirty="0" smtClean="0"/>
          </a:p>
          <a:p>
            <a:r>
              <a:rPr lang="it-IT" dirty="0"/>
              <a:t>Il </a:t>
            </a:r>
            <a:r>
              <a:rPr lang="it-IT" dirty="0" err="1"/>
              <a:t>webinar</a:t>
            </a:r>
            <a:r>
              <a:rPr lang="it-IT" dirty="0"/>
              <a:t> “Scrivere sui social della PA” avvia un ciclo di formazione online gratuita volto a rafforzare la capacità di utilizzo dei social media da parte delle PA.</a:t>
            </a:r>
          </a:p>
          <a:p>
            <a:r>
              <a:rPr lang="it-IT" dirty="0"/>
              <a:t>Questo il calendario dei </a:t>
            </a:r>
            <a:r>
              <a:rPr lang="it-IT" dirty="0" err="1"/>
              <a:t>webinar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21/10/2020 </a:t>
            </a:r>
            <a:r>
              <a:rPr lang="it-IT" dirty="0">
                <a:hlinkClick r:id="rId2"/>
              </a:rPr>
              <a:t>Scrivere sui social della PA: hashtag, link, immagini e stile</a:t>
            </a:r>
            <a:endParaRPr lang="it-IT" dirty="0"/>
          </a:p>
          <a:p>
            <a:pPr lvl="1"/>
            <a:r>
              <a:rPr lang="it-IT" dirty="0"/>
              <a:t>28/10/2020 </a:t>
            </a:r>
            <a:r>
              <a:rPr lang="it-IT" dirty="0">
                <a:hlinkClick r:id="rId3"/>
              </a:rPr>
              <a:t>Privacy e trattamento dei dati sui social media</a:t>
            </a:r>
            <a:endParaRPr lang="it-IT" dirty="0"/>
          </a:p>
          <a:p>
            <a:pPr lvl="1"/>
            <a:r>
              <a:rPr lang="it-IT" dirty="0"/>
              <a:t>04/11/2020 </a:t>
            </a:r>
            <a:r>
              <a:rPr lang="it-IT" dirty="0">
                <a:hlinkClick r:id="rId4"/>
              </a:rPr>
              <a:t>Uso professionale di Facebook per la PA</a:t>
            </a:r>
            <a:endParaRPr lang="it-IT" dirty="0"/>
          </a:p>
          <a:p>
            <a:pPr lvl="1"/>
            <a:r>
              <a:rPr lang="it-IT" dirty="0"/>
              <a:t>11/11/2020 </a:t>
            </a:r>
            <a:r>
              <a:rPr lang="it-IT" dirty="0">
                <a:hlinkClick r:id="rId5"/>
              </a:rPr>
              <a:t>Uso professionale di Twitter per la PA</a:t>
            </a:r>
            <a:endParaRPr lang="it-IT" dirty="0"/>
          </a:p>
          <a:p>
            <a:pPr lvl="1"/>
            <a:r>
              <a:rPr lang="it-IT" dirty="0"/>
              <a:t>19/11/2020 </a:t>
            </a:r>
            <a:r>
              <a:rPr lang="it-IT" dirty="0">
                <a:hlinkClick r:id="rId6"/>
              </a:rPr>
              <a:t>Uso professionale di Instagram per la PA</a:t>
            </a:r>
            <a:endParaRPr lang="it-IT" dirty="0"/>
          </a:p>
          <a:p>
            <a:pPr lvl="1"/>
            <a:r>
              <a:rPr lang="it-IT" dirty="0"/>
              <a:t>25/11/2020 </a:t>
            </a:r>
            <a:r>
              <a:rPr lang="it-IT" dirty="0">
                <a:hlinkClick r:id="rId7"/>
              </a:rPr>
              <a:t>Uso professionale di LinkedIn per la PA</a:t>
            </a:r>
            <a:endParaRPr lang="it-IT" dirty="0"/>
          </a:p>
          <a:p>
            <a:pPr lvl="1"/>
            <a:r>
              <a:rPr lang="it-IT" dirty="0"/>
              <a:t>02/12/2020 </a:t>
            </a:r>
            <a:r>
              <a:rPr lang="it-IT" dirty="0">
                <a:hlinkClick r:id="rId8"/>
              </a:rPr>
              <a:t>Social media strategy, analytics e inserzioni a pagamento</a:t>
            </a:r>
            <a:endParaRPr lang="it-IT" dirty="0"/>
          </a:p>
          <a:p>
            <a:pPr lvl="1"/>
            <a:r>
              <a:rPr lang="it-IT" dirty="0"/>
              <a:t>09/12/2020 </a:t>
            </a:r>
            <a:r>
              <a:rPr lang="it-IT" dirty="0">
                <a:hlinkClick r:id="rId9"/>
              </a:rPr>
              <a:t>Diritto d’autore e gestione dei diritti dei contenuti online</a:t>
            </a:r>
            <a:endParaRPr lang="it-IT" dirty="0"/>
          </a:p>
          <a:p>
            <a:pPr lvl="1"/>
            <a:r>
              <a:rPr lang="it-IT" dirty="0"/>
              <a:t>17/12/2020 </a:t>
            </a:r>
            <a:r>
              <a:rPr lang="it-IT" dirty="0">
                <a:hlinkClick r:id="rId10"/>
              </a:rPr>
              <a:t>Il FOIA e i social, questo matrimonio s'ha da fare</a:t>
            </a:r>
            <a:endParaRPr lang="it-IT" dirty="0"/>
          </a:p>
          <a:p>
            <a:r>
              <a:rPr lang="it-IT" i="1" dirty="0"/>
              <a:t>I </a:t>
            </a:r>
            <a:r>
              <a:rPr lang="it-IT" i="1" dirty="0" err="1"/>
              <a:t>webinar</a:t>
            </a:r>
            <a:r>
              <a:rPr lang="it-IT" i="1" dirty="0"/>
              <a:t> sono organizzati nell’ambito del progetto “</a:t>
            </a:r>
            <a:r>
              <a:rPr lang="it-IT" i="1" dirty="0" err="1"/>
              <a:t>Riformattiva</a:t>
            </a:r>
            <a:r>
              <a:rPr lang="it-IT" i="1" dirty="0"/>
              <a:t> - metodi e strumenti per l’implementazione attiva della riforma” che Formez PA realizza per conto del Dipartimento della Funzione Pubblica, nell'ambito del PON Governance e Capacità Istituzionale 2014-2020 Asse 1 - Obiettivo specifico 1.3, col finanziamento del Fondo Sociale Europeo.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3581" y="54525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Lo </a:t>
            </a:r>
            <a:r>
              <a:rPr lang="it-IT" dirty="0" err="1" smtClean="0">
                <a:solidFill>
                  <a:schemeClr val="bg1"/>
                </a:solidFill>
              </a:rPr>
              <a:t>storytelling</a:t>
            </a:r>
            <a:r>
              <a:rPr lang="it-IT" dirty="0" smtClean="0">
                <a:solidFill>
                  <a:schemeClr val="bg1"/>
                </a:solidFill>
              </a:rPr>
              <a:t> nella PA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altLang="it-IT" dirty="0">
                <a:latin typeface="Arial" charset="0"/>
              </a:rPr>
              <a:t>Utilizzo strategico dei social media (Lovari &amp; Valentini, 2019), con crescente attenzione e sperimentazione della dimensione di </a:t>
            </a:r>
            <a:r>
              <a:rPr lang="it-IT" altLang="it-IT" dirty="0" err="1">
                <a:latin typeface="Arial" charset="0"/>
              </a:rPr>
              <a:t>storytelling</a:t>
            </a:r>
            <a:r>
              <a:rPr lang="it-IT" altLang="it-IT" dirty="0">
                <a:latin typeface="Arial" charset="0"/>
              </a:rPr>
              <a:t> e uso dei </a:t>
            </a:r>
            <a:r>
              <a:rPr lang="it-IT" altLang="it-IT" dirty="0" err="1">
                <a:latin typeface="Arial" charset="0"/>
              </a:rPr>
              <a:t>visual</a:t>
            </a:r>
            <a:r>
              <a:rPr lang="it-IT" altLang="it-IT" dirty="0">
                <a:latin typeface="Arial" charset="0"/>
              </a:rPr>
              <a:t> (</a:t>
            </a:r>
            <a:r>
              <a:rPr lang="it-IT" altLang="it-IT" dirty="0" err="1">
                <a:latin typeface="Arial" charset="0"/>
              </a:rPr>
              <a:t>infografiche</a:t>
            </a:r>
            <a:r>
              <a:rPr lang="it-IT" altLang="it-IT" dirty="0">
                <a:latin typeface="Arial" charset="0"/>
              </a:rPr>
              <a:t>, immagini, </a:t>
            </a:r>
            <a:r>
              <a:rPr lang="it-IT" altLang="it-IT" dirty="0" err="1">
                <a:latin typeface="Arial" charset="0"/>
              </a:rPr>
              <a:t>gif</a:t>
            </a:r>
            <a:r>
              <a:rPr lang="it-IT" altLang="it-IT" dirty="0">
                <a:latin typeface="Arial" charset="0"/>
              </a:rPr>
              <a:t> animate, </a:t>
            </a:r>
            <a:r>
              <a:rPr lang="it-IT" altLang="it-IT" i="1" dirty="0">
                <a:latin typeface="Arial" charset="0"/>
              </a:rPr>
              <a:t>stories</a:t>
            </a:r>
            <a:r>
              <a:rPr lang="it-IT" altLang="it-IT" dirty="0">
                <a:latin typeface="Arial" charset="0"/>
              </a:rPr>
              <a:t> e video</a:t>
            </a:r>
            <a:r>
              <a:rPr lang="it-IT" altLang="it-IT" dirty="0" smtClean="0">
                <a:latin typeface="Arial" charset="0"/>
              </a:rPr>
              <a:t>).</a:t>
            </a:r>
          </a:p>
          <a:p>
            <a:pPr algn="just"/>
            <a:r>
              <a:rPr lang="it-IT" altLang="it-IT" dirty="0" smtClean="0">
                <a:latin typeface="Arial" charset="0"/>
              </a:rPr>
              <a:t>Creazione di </a:t>
            </a:r>
            <a:r>
              <a:rPr lang="it-IT" altLang="it-IT" dirty="0">
                <a:latin typeface="Arial" charset="0"/>
              </a:rPr>
              <a:t>una narrazione coinvolgente, semplice ed </a:t>
            </a:r>
            <a:r>
              <a:rPr lang="it-IT" altLang="it-IT" dirty="0" smtClean="0">
                <a:latin typeface="Arial" charset="0"/>
              </a:rPr>
              <a:t>empatica per raccontare </a:t>
            </a:r>
            <a:r>
              <a:rPr lang="it-IT" altLang="it-IT" dirty="0">
                <a:latin typeface="Arial" charset="0"/>
              </a:rPr>
              <a:t>come cambia il rapporto tra amministrazioni e </a:t>
            </a:r>
            <a:r>
              <a:rPr lang="it-IT" altLang="it-IT" dirty="0" smtClean="0">
                <a:latin typeface="Arial" charset="0"/>
              </a:rPr>
              <a:t>cittadini</a:t>
            </a:r>
            <a:endParaRPr lang="it-IT" altLang="it-IT" dirty="0">
              <a:latin typeface="Arial" charset="0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Storytellng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98539"/>
            <a:ext cx="8229600" cy="4123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>
              <a:hlinkClick r:id="rId2"/>
            </a:endParaRP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docs.italia.it/italia/designers-italia/lg-comunicazione-docs/it/stabile/doc/tecniche-di-storytelling.html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11/10/23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3581" y="54525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534400" cy="9697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3- </a:t>
            </a:r>
            <a:r>
              <a:rPr lang="it-IT" sz="3600" dirty="0" smtClean="0">
                <a:solidFill>
                  <a:schemeClr val="bg1"/>
                </a:solidFill>
              </a:rPr>
              <a:t>Messaggistica, chat e AI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397" y="1587086"/>
            <a:ext cx="7886700" cy="4351338"/>
          </a:xfrm>
        </p:spPr>
        <p:txBody>
          <a:bodyPr>
            <a:noAutofit/>
          </a:bodyPr>
          <a:lstStyle/>
          <a:p>
            <a:r>
              <a:rPr lang="it-IT" sz="1800" dirty="0" smtClean="0"/>
              <a:t>L'uso </a:t>
            </a:r>
            <a:r>
              <a:rPr lang="it-IT" sz="1800" dirty="0"/>
              <a:t>delle chat e dei programmi di messaggistica istantanea (IM) in Italia per la comunicazione pubblica ha inizio nel biennio 2014-2015, in leggero ritardo rispetto ad altre nazioni come la Spagna e l'Inghilterra. Le amministrazioni italiane cominciano a sperimentare queste nuove interfacce per fornire un servizio </a:t>
            </a:r>
            <a:r>
              <a:rPr lang="it-IT" sz="1800" dirty="0" err="1"/>
              <a:t>one</a:t>
            </a:r>
            <a:r>
              <a:rPr lang="it-IT" sz="1800" dirty="0"/>
              <a:t> to </a:t>
            </a:r>
            <a:r>
              <a:rPr lang="it-IT" sz="1800" dirty="0" err="1"/>
              <a:t>one</a:t>
            </a:r>
            <a:r>
              <a:rPr lang="it-IT" sz="1800" dirty="0"/>
              <a:t> all'utenza che integri i flussi comunicativi offerti da canali come </a:t>
            </a:r>
            <a:r>
              <a:rPr lang="it-IT" sz="1800" dirty="0" err="1"/>
              <a:t>Facebook</a:t>
            </a:r>
            <a:r>
              <a:rPr lang="it-IT" sz="1800" dirty="0"/>
              <a:t> o </a:t>
            </a:r>
            <a:r>
              <a:rPr lang="it-IT" sz="1800" dirty="0" err="1"/>
              <a:t>Twitter</a:t>
            </a:r>
            <a:r>
              <a:rPr lang="it-IT" sz="1800" dirty="0"/>
              <a:t> e che risponda alle esigenze di una comunicazione più riservata senza dover esporre le proprie richieste, bisogni o reclami in pubblico.</a:t>
            </a:r>
          </a:p>
          <a:p>
            <a:r>
              <a:rPr lang="it-IT" sz="1800" dirty="0"/>
              <a:t>Come evidenziano Di Costanzo e </a:t>
            </a:r>
            <a:r>
              <a:rPr lang="it-IT" sz="1800" dirty="0" err="1"/>
              <a:t>Marrucci</a:t>
            </a:r>
            <a:r>
              <a:rPr lang="it-IT" sz="1800" dirty="0"/>
              <a:t> (2015), in alcuni casi siamo di fronte a «un vero e proprio URP o call center social e via chat che rappresenta una rivoluzione per tanti aspetti della vita quotidiana del Cittadino/utente ma anche di quella aziendale e istituzionale» (pensiamo solamente alla possibilità dei messaggi vocali che rende accessibile la comunicazione istituzionale anche a soggetti con disabilità visiva, alla possibilità di interazione online (call) nel caso di questioni articolate che necessitano approfondimenti con l'utenza)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88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534400" cy="9697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3- </a:t>
            </a:r>
            <a:r>
              <a:rPr lang="it-IT" sz="3600" dirty="0" smtClean="0">
                <a:solidFill>
                  <a:schemeClr val="bg1"/>
                </a:solidFill>
              </a:rPr>
              <a:t>Messaggistica, chat </a:t>
            </a:r>
            <a:r>
              <a:rPr lang="it-IT" sz="3600" smtClean="0">
                <a:solidFill>
                  <a:schemeClr val="bg1"/>
                </a:solidFill>
              </a:rPr>
              <a:t>e AI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397" y="1587086"/>
            <a:ext cx="7886700" cy="4351338"/>
          </a:xfrm>
        </p:spPr>
        <p:txBody>
          <a:bodyPr>
            <a:noAutofit/>
          </a:bodyPr>
          <a:lstStyle/>
          <a:p>
            <a:r>
              <a:rPr lang="it-IT" sz="1600" dirty="0"/>
              <a:t>Recentemente le applicazioni di IM e le chat hanno infine </a:t>
            </a:r>
            <a:r>
              <a:rPr lang="it-IT" sz="1600" dirty="0" smtClean="0"/>
              <a:t>beneficiato </a:t>
            </a:r>
            <a:r>
              <a:rPr lang="it-IT" sz="1600" dirty="0"/>
              <a:t>delle soluzioni di intelligenza artificiale (IA) che hanno portato a automatizzare attività che qualche anno fa potevano essere svolte solo dall'intelligenza umana e dalla presenza del personale di contatto, con ulteriore vantaggio della velocità con cui tale processo avviene. Avere flussi comunicativi automatizzati consente inoltre di venire incontro </a:t>
            </a:r>
            <a:r>
              <a:rPr lang="it-IT" sz="1600" dirty="0" smtClean="0"/>
              <a:t>all’estensione </a:t>
            </a:r>
            <a:r>
              <a:rPr lang="it-IT" sz="1600" dirty="0"/>
              <a:t>degli spazi e soprattutto dei tempi di contatto stimolata dall'uso intensivo delle tecnologie digitali per svolgere attività </a:t>
            </a:r>
            <a:r>
              <a:rPr lang="it-IT" sz="1600" dirty="0" smtClean="0"/>
              <a:t>amministrative</a:t>
            </a:r>
            <a:r>
              <a:rPr lang="it-IT" sz="1600" dirty="0"/>
              <a:t>, oltre che dai consumi mediali della popolazione.</a:t>
            </a:r>
          </a:p>
          <a:p>
            <a:r>
              <a:rPr lang="it-IT" sz="1600" dirty="0"/>
              <a:t>L'uso più comune è quello dei </a:t>
            </a:r>
            <a:r>
              <a:rPr lang="it-IT" sz="1600" dirty="0" err="1"/>
              <a:t>chatbot</a:t>
            </a:r>
            <a:r>
              <a:rPr lang="it-IT" sz="1600" dirty="0"/>
              <a:t> (robot automi con cui si </a:t>
            </a:r>
            <a:r>
              <a:rPr lang="it-IT" sz="1600" dirty="0" smtClean="0"/>
              <a:t>dialoga </a:t>
            </a:r>
            <a:r>
              <a:rPr lang="it-IT" sz="1600" dirty="0"/>
              <a:t>in chat), che vengono impiegati nella comunicazione pubblica digitale e per la relazione con i cittadini. Alcune soluzioni sono fornite </a:t>
            </a:r>
            <a:r>
              <a:rPr lang="it-IT" sz="1600" dirty="0" smtClean="0"/>
              <a:t>direttamente </a:t>
            </a:r>
            <a:r>
              <a:rPr lang="it-IT" sz="1600" dirty="0"/>
              <a:t>dalle piattaforme, come nel caso di </a:t>
            </a:r>
            <a:r>
              <a:rPr lang="it-IT" sz="1600" dirty="0" err="1"/>
              <a:t>Facebook</a:t>
            </a:r>
            <a:r>
              <a:rPr lang="it-IT" sz="1600" dirty="0"/>
              <a:t> Messenger, mentre altre sono state sviluppate dalle amministrazioni pubbliche grazie ad accordi con start-up e aziende del settore tecnologico. </a:t>
            </a:r>
            <a:endParaRPr lang="it-IT" sz="1600" dirty="0" smtClean="0"/>
          </a:p>
          <a:p>
            <a:r>
              <a:rPr lang="it-IT" sz="1600" dirty="0" smtClean="0"/>
              <a:t>Tra </a:t>
            </a:r>
            <a:r>
              <a:rPr lang="it-IT" sz="1600" dirty="0"/>
              <a:t>i primi esempi in Italia, quello del Comune di Siena, che ha lanciato nel 2019 «</a:t>
            </a:r>
            <a:r>
              <a:rPr lang="it-IT" sz="1600" dirty="0" smtClean="0"/>
              <a:t>Caterina</a:t>
            </a:r>
            <a:r>
              <a:rPr lang="it-IT" sz="1600" dirty="0"/>
              <a:t>», la prima assistente virtuale che parla italiano e inglese, un progetto di comunicazione digitale promosso dall'Ufficio anagrafe del comune toscano in collaborazione con l'Università di Siena. Un'applicazione dell'IA in ambito pubblico di recente creazione è quella promossa, nell'ambito del progetto europeo «</a:t>
            </a:r>
            <a:r>
              <a:rPr lang="it-IT" sz="1600" dirty="0" err="1"/>
              <a:t>ReFlex</a:t>
            </a:r>
            <a:r>
              <a:rPr lang="it-IT" sz="1600" dirty="0"/>
              <a:t>», dal Dipartimento per le Politiche della Famiglia, assieme all'Università Roma Tre, per facilitare la condivisione da parte delle aziende e dei lavoratori di servizi e misure per la conciliazione vita-lavoro e supporto alla genitorialità.</a:t>
            </a:r>
          </a:p>
        </p:txBody>
      </p:sp>
    </p:spTree>
    <p:extLst>
      <p:ext uri="{BB962C8B-B14F-4D97-AF65-F5344CB8AC3E}">
        <p14:creationId xmlns:p14="http://schemas.microsoft.com/office/powerpoint/2010/main" val="9010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4 - Comunicare </a:t>
            </a:r>
            <a:r>
              <a:rPr lang="it-IT" dirty="0">
                <a:solidFill>
                  <a:schemeClr val="bg1"/>
                </a:solidFill>
              </a:rPr>
              <a:t>con le </a:t>
            </a:r>
            <a:r>
              <a:rPr lang="it-IT" dirty="0" err="1">
                <a:solidFill>
                  <a:schemeClr val="bg1"/>
                </a:solidFill>
              </a:rPr>
              <a:t>app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396" y="1587085"/>
            <a:ext cx="8117785" cy="5039001"/>
          </a:xfrm>
        </p:spPr>
        <p:txBody>
          <a:bodyPr>
            <a:noAutofit/>
          </a:bodyPr>
          <a:lstStyle/>
          <a:p>
            <a:r>
              <a:rPr lang="it-IT" sz="1800" dirty="0" smtClean="0"/>
              <a:t>Il </a:t>
            </a:r>
            <a:r>
              <a:rPr lang="it-IT" sz="1800" dirty="0"/>
              <a:t>quarto quadrante riguarda l'uso di applicazioni (</a:t>
            </a:r>
            <a:r>
              <a:rPr lang="it-IT" sz="1800" dirty="0" err="1"/>
              <a:t>app</a:t>
            </a:r>
            <a:r>
              <a:rPr lang="it-IT" sz="1800" dirty="0"/>
              <a:t>) create dalle pubbliche amministrazioni per specifici servizi o iniziative di interesse generale. Non parliamo quindi delle </a:t>
            </a:r>
            <a:r>
              <a:rPr lang="it-IT" sz="1800" dirty="0" err="1"/>
              <a:t>app</a:t>
            </a:r>
            <a:r>
              <a:rPr lang="it-IT" sz="1800" dirty="0"/>
              <a:t> da cui è possibile accedere ai principali social media e chat, ma di interfacce digitali scaricabili dall'utenza per utilizzare i servizi delle diverse istituzioni o informarsi in modo specifico e tematico su aspetti dell'agire pubblico. Le </a:t>
            </a:r>
            <a:r>
              <a:rPr lang="it-IT" sz="1800" dirty="0" err="1"/>
              <a:t>app</a:t>
            </a:r>
            <a:r>
              <a:rPr lang="it-IT" sz="1800" dirty="0"/>
              <a:t> hanno avuto una grande centralità comunicativa negli ultimi dieci </a:t>
            </a:r>
            <a:r>
              <a:rPr lang="it-IT" sz="1800" dirty="0" smtClean="0"/>
              <a:t>anni, </a:t>
            </a:r>
            <a:r>
              <a:rPr lang="it-IT" sz="1800" dirty="0"/>
              <a:t>anche grazie allo stimolo di un mercato tecnologico sempre più mobile </a:t>
            </a:r>
            <a:r>
              <a:rPr lang="it-IT" sz="1800" dirty="0" err="1"/>
              <a:t>oriented</a:t>
            </a:r>
            <a:r>
              <a:rPr lang="it-IT" sz="1800" dirty="0"/>
              <a:t>, e di agenzie esterne che hanno promosso quest'interfaccia di fronte alle esigenze comunicative, e non solo, di aziende e di istituzioni pubbliche</a:t>
            </a:r>
            <a:r>
              <a:rPr lang="it-IT" sz="1800" dirty="0" smtClean="0"/>
              <a:t>.</a:t>
            </a:r>
            <a:endParaRPr lang="it-IT" sz="1800" dirty="0"/>
          </a:p>
          <a:p>
            <a:r>
              <a:rPr lang="it-IT" sz="1800" dirty="0"/>
              <a:t>Analizzando i dati si trovano moltissime aree legate alla fruizione di servizi in diversi ambiti, tra cui la sanità, il turismo, il decoro urbano, la raccolta differenziata, i servizi di mobilità, la protezione ambientale, la cultura. Sono presenti anche </a:t>
            </a:r>
            <a:r>
              <a:rPr lang="it-IT" sz="1800" dirty="0" err="1"/>
              <a:t>app</a:t>
            </a:r>
            <a:r>
              <a:rPr lang="it-IT" sz="1800" dirty="0"/>
              <a:t> che hanno l'obiettivo di favorire la partecipazione dei cittadini alla vita comunale e sociale creando le condizioni per avere una cittadinanza più informata e </a:t>
            </a:r>
            <a:r>
              <a:rPr lang="it-IT" sz="1800" dirty="0" smtClean="0"/>
              <a:t>attiva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827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comunicazione pubblica digitale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6" y="1773837"/>
            <a:ext cx="7038415" cy="4947639"/>
          </a:xfrm>
        </p:spPr>
      </p:pic>
    </p:spTree>
    <p:extLst>
      <p:ext uri="{BB962C8B-B14F-4D97-AF65-F5344CB8AC3E}">
        <p14:creationId xmlns:p14="http://schemas.microsoft.com/office/powerpoint/2010/main" val="28713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1- Portale web istituzionale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Il sito web rappresenta l’interfaccia comunicativa principale per la Pubblica Amministrazione, agisce come snodo informativo per i diversi pubblici di riferimento (media, cittadini, imprese, fornitori, ecc.), ma anche come marker identitario dell’ente rispetto alla trasparenza, ala pubblicazione dei dati in formato aperto e all’erogazione dei servizi</a:t>
            </a:r>
          </a:p>
          <a:p>
            <a:r>
              <a:rPr lang="it-IT" dirty="0" smtClean="0"/>
              <a:t>Negli anni i siti web delle PA si sono evoluti sia dal punto di vista tecnologico che della qualità della comunicazione digitale: si è passati </a:t>
            </a:r>
            <a:r>
              <a:rPr lang="it-IT" b="1" u="sng" dirty="0" smtClean="0">
                <a:solidFill>
                  <a:schemeClr val="accent1"/>
                </a:solidFill>
              </a:rPr>
              <a:t>dal sito-vetrina </a:t>
            </a:r>
            <a:r>
              <a:rPr lang="it-IT" dirty="0" smtClean="0"/>
              <a:t>ai </a:t>
            </a:r>
            <a:r>
              <a:rPr lang="it-IT" b="1" u="sng" dirty="0" smtClean="0">
                <a:solidFill>
                  <a:schemeClr val="accent1"/>
                </a:solidFill>
              </a:rPr>
              <a:t>siti interattivi al sito portale</a:t>
            </a:r>
            <a:r>
              <a:rPr lang="it-IT" dirty="0" smtClean="0"/>
              <a:t>, in un processo sempre più di relazione con i cittadini e di  migrazione verso i media digitali, che trova il suo riconoscimento nell’e-</a:t>
            </a:r>
            <a:r>
              <a:rPr lang="it-IT" dirty="0" err="1" smtClean="0"/>
              <a:t>government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1- Portale web istituzionale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1" y="1375226"/>
            <a:ext cx="6586331" cy="5330768"/>
          </a:xfrm>
        </p:spPr>
      </p:pic>
    </p:spTree>
    <p:extLst>
      <p:ext uri="{BB962C8B-B14F-4D97-AF65-F5344CB8AC3E}">
        <p14:creationId xmlns:p14="http://schemas.microsoft.com/office/powerpoint/2010/main" val="10354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835" y="435022"/>
            <a:ext cx="8348869" cy="8106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1- Portale web istituzionale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397" y="1587086"/>
            <a:ext cx="7886700" cy="4351338"/>
          </a:xfrm>
        </p:spPr>
        <p:txBody>
          <a:bodyPr>
            <a:noAutofit/>
          </a:bodyPr>
          <a:lstStyle/>
          <a:p>
            <a:r>
              <a:rPr lang="it-IT" sz="1800" dirty="0"/>
              <a:t>A partire dalla fine del primo decennio di questo secolo lo sviluppo di nuove interfacce digitali e la crescita dei presidi istituzionali sui social media hanno portato allo sviluppo di un </a:t>
            </a:r>
            <a:r>
              <a:rPr lang="it-IT" sz="1800" b="1" u="sng" dirty="0">
                <a:solidFill>
                  <a:schemeClr val="accent1"/>
                </a:solidFill>
              </a:rPr>
              <a:t>modello di sito di tipo </a:t>
            </a:r>
            <a:r>
              <a:rPr lang="it-IT" sz="1800" b="1" u="sng" dirty="0" smtClean="0">
                <a:solidFill>
                  <a:schemeClr val="accent1"/>
                </a:solidFill>
              </a:rPr>
              <a:t>partecipativo</a:t>
            </a:r>
            <a:r>
              <a:rPr lang="it-IT" sz="1800" dirty="0"/>
              <a:t>, che integra nella sua struttura canali di accesso al web sociale abitato dalla </a:t>
            </a:r>
            <a:r>
              <a:rPr lang="it-IT" sz="1800" dirty="0" smtClean="0"/>
              <a:t>PA. </a:t>
            </a:r>
            <a:r>
              <a:rPr lang="it-IT" sz="1800" dirty="0"/>
              <a:t>Facciamo riferimento alla presenza di una social media bar riportante i link a blog istituzionali e ai social network </a:t>
            </a:r>
            <a:r>
              <a:rPr lang="it-IT" sz="1800" dirty="0" err="1"/>
              <a:t>sites</a:t>
            </a:r>
            <a:r>
              <a:rPr lang="it-IT" sz="1800" dirty="0"/>
              <a:t> (</a:t>
            </a:r>
            <a:r>
              <a:rPr lang="it-IT" sz="1800" dirty="0" err="1"/>
              <a:t>Facebook</a:t>
            </a:r>
            <a:r>
              <a:rPr lang="it-IT" sz="1800" dirty="0"/>
              <a:t>, </a:t>
            </a:r>
            <a:r>
              <a:rPr lang="it-IT" sz="1800" dirty="0" err="1"/>
              <a:t>Twitter</a:t>
            </a:r>
            <a:r>
              <a:rPr lang="it-IT" sz="1800" dirty="0"/>
              <a:t>, </a:t>
            </a:r>
            <a:r>
              <a:rPr lang="it-IT" sz="1800" dirty="0" err="1"/>
              <a:t>YouTube</a:t>
            </a:r>
            <a:r>
              <a:rPr lang="it-IT" sz="1800" dirty="0"/>
              <a:t>, </a:t>
            </a:r>
            <a:r>
              <a:rPr lang="it-IT" sz="1800" dirty="0" err="1"/>
              <a:t>LinkedIn</a:t>
            </a:r>
            <a:r>
              <a:rPr lang="it-IT" sz="1800" dirty="0"/>
              <a:t>, </a:t>
            </a:r>
            <a:r>
              <a:rPr lang="it-IT" sz="1800" dirty="0" err="1"/>
              <a:t>TikTok</a:t>
            </a:r>
            <a:r>
              <a:rPr lang="it-IT" sz="1800" dirty="0"/>
              <a:t>), così come all'accesso tramite icone a programmi di </a:t>
            </a:r>
            <a:r>
              <a:rPr lang="it-IT" sz="1800" dirty="0" smtClean="0"/>
              <a:t>messaggistica </a:t>
            </a:r>
            <a:r>
              <a:rPr lang="it-IT" sz="1800" dirty="0" err="1" smtClean="0"/>
              <a:t>instantanea</a:t>
            </a:r>
            <a:r>
              <a:rPr lang="it-IT" sz="1800" dirty="0" smtClean="0"/>
              <a:t> </a:t>
            </a:r>
            <a:r>
              <a:rPr lang="it-IT" sz="1800" dirty="0"/>
              <a:t>(per esempio, WhatsApp e </a:t>
            </a:r>
            <a:r>
              <a:rPr lang="it-IT" sz="1800" dirty="0" err="1"/>
              <a:t>Telegram</a:t>
            </a:r>
            <a:r>
              <a:rPr lang="it-IT" sz="1800" dirty="0"/>
              <a:t>), e la presenza di soluzioni di intelligenza artificiale come </a:t>
            </a:r>
            <a:r>
              <a:rPr lang="it-IT" sz="1800" dirty="0" err="1"/>
              <a:t>chatbot</a:t>
            </a:r>
            <a:r>
              <a:rPr lang="it-IT" sz="1800" dirty="0"/>
              <a:t> per comunicare in tempo reale con l'utenza connessa. </a:t>
            </a:r>
            <a:endParaRPr lang="it-IT" sz="1800" dirty="0" smtClean="0"/>
          </a:p>
          <a:p>
            <a:r>
              <a:rPr lang="it-IT" sz="1800" dirty="0" smtClean="0"/>
              <a:t>Infine </a:t>
            </a:r>
            <a:r>
              <a:rPr lang="it-IT" sz="1800" dirty="0"/>
              <a:t>nel luglio 2022 sono state approvate le «</a:t>
            </a:r>
            <a:r>
              <a:rPr lang="it-IT" sz="1800" dirty="0" smtClean="0"/>
              <a:t>Linee </a:t>
            </a:r>
            <a:r>
              <a:rPr lang="it-IT" sz="1800" dirty="0"/>
              <a:t>guida di design per i siti internet e i servizi digitali della Pubblica Amministrazione», adottate da AGID, </a:t>
            </a:r>
            <a:r>
              <a:rPr lang="it-IT" sz="1800" dirty="0" smtClean="0"/>
              <a:t>strumenti </a:t>
            </a:r>
            <a:r>
              <a:rPr lang="it-IT" sz="1800" dirty="0"/>
              <a:t>chiave per la progettazione, sviluppo e manutenzione dei siti della PA in un contesto tecnologico e normativo molto diverso rispetto a quello che aveva caratterizzato l'approvazione delle «Linee guida per i siti delle PA» del 2009. Tra i requisiti presenti nel documento: la semplicità di consultazione, l'esperienza d'uso incentrata sull'utente, l'accessibilità</a:t>
            </a: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5842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09113" cy="11388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2- La svolta social </a:t>
            </a:r>
            <a:r>
              <a:rPr lang="it-IT" smtClean="0">
                <a:solidFill>
                  <a:schemeClr val="bg1"/>
                </a:solidFill>
              </a:rPr>
              <a:t>della comunicazione pubblica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518" y="1918390"/>
            <a:ext cx="8097907" cy="4482410"/>
          </a:xfrm>
        </p:spPr>
        <p:txBody>
          <a:bodyPr>
            <a:noAutofit/>
          </a:bodyPr>
          <a:lstStyle/>
          <a:p>
            <a:r>
              <a:rPr lang="it-IT" sz="1800" dirty="0"/>
              <a:t>Nonostante non esista un obbligo di legge all'uso di queste piattaforme nel settore pubblico, la Pubblica </a:t>
            </a:r>
            <a:r>
              <a:rPr lang="it-IT" sz="1800" dirty="0" smtClean="0"/>
              <a:t>Amministrazione </a:t>
            </a:r>
            <a:r>
              <a:rPr lang="it-IT" sz="1800" dirty="0"/>
              <a:t>italiana ha cominciato a colonizzare i canali social a partire dal biennio 2008-2010, quando alcune università e amministrazioni comunali hanno deciso di sperimentare presenze istituzionali su piattaforme come </a:t>
            </a:r>
            <a:r>
              <a:rPr lang="it-IT" sz="1800" dirty="0" err="1"/>
              <a:t>Twitter</a:t>
            </a:r>
            <a:r>
              <a:rPr lang="it-IT" sz="1800" dirty="0"/>
              <a:t>, </a:t>
            </a:r>
            <a:r>
              <a:rPr lang="it-IT" sz="1800" dirty="0" err="1"/>
              <a:t>YouTube</a:t>
            </a:r>
            <a:r>
              <a:rPr lang="it-IT" sz="1800" dirty="0"/>
              <a:t> e </a:t>
            </a:r>
            <a:r>
              <a:rPr lang="it-IT" sz="1800" dirty="0" err="1"/>
              <a:t>Facebook</a:t>
            </a:r>
            <a:r>
              <a:rPr lang="it-IT" sz="1800" dirty="0"/>
              <a:t>, aprendo dei presidi </a:t>
            </a:r>
            <a:r>
              <a:rPr lang="it-IT" sz="1800" dirty="0" smtClean="0"/>
              <a:t>ufficiali.</a:t>
            </a:r>
            <a:endParaRPr lang="it-IT" sz="1800" dirty="0"/>
          </a:p>
          <a:p>
            <a:r>
              <a:rPr lang="it-IT" sz="1800" dirty="0" smtClean="0"/>
              <a:t>Negli </a:t>
            </a:r>
            <a:r>
              <a:rPr lang="it-IT" sz="1800" dirty="0"/>
              <a:t>anni poi la presenza social delle amministrazioni pubbliche è rapidamente cresciuta, estendendosi su un ampio ventaglio di </a:t>
            </a:r>
            <a:r>
              <a:rPr lang="it-IT" sz="1800" dirty="0" smtClean="0"/>
              <a:t>piattaforme</a:t>
            </a:r>
            <a:r>
              <a:rPr lang="it-IT" sz="1800" dirty="0"/>
              <a:t>, a volte seguendo la moda del momento o l'ultimo canale social lanciato sul mercato, piuttosto che concentrarsi sugli obiettivi della presenza istituzionale sui social media e sulla qualità delle strategie comunicative e dei piani editoriali</a:t>
            </a:r>
            <a:r>
              <a:rPr lang="it-IT" sz="1800" dirty="0" smtClean="0"/>
              <a:t>.</a:t>
            </a:r>
          </a:p>
          <a:p>
            <a:r>
              <a:rPr lang="it-IT" sz="1800" dirty="0"/>
              <a:t>La svolta social della PA italiana è stata sicuramente influenzata dai consumi mediali dei cittadini, sempre più incentrati su Internet e i social media (AGCOM 2018; 2020; WE ARE SOCIAL 2022), dalla </a:t>
            </a:r>
            <a:r>
              <a:rPr lang="it-IT" sz="1800" dirty="0" err="1"/>
              <a:t>spending</a:t>
            </a:r>
            <a:r>
              <a:rPr lang="it-IT" sz="1800" dirty="0"/>
              <a:t> </a:t>
            </a:r>
            <a:r>
              <a:rPr lang="it-IT" sz="1800" dirty="0" err="1"/>
              <a:t>review</a:t>
            </a:r>
            <a:r>
              <a:rPr lang="it-IT" sz="1800" dirty="0"/>
              <a:t> che ha obbligato le amministrazioni pubbliche a ridurre gli investimenti nelle tradizionali campagne di comunicazione, oltre che da meccanismi imitativi influenzati dal clima mediale e dalla volontà politica 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6866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13" y="448274"/>
            <a:ext cx="8309113" cy="11388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2- La svolta social </a:t>
            </a:r>
            <a:r>
              <a:rPr lang="it-IT" smtClean="0">
                <a:solidFill>
                  <a:schemeClr val="bg1"/>
                </a:solidFill>
              </a:rPr>
              <a:t>della comunicazione pubblica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619" y="1838877"/>
            <a:ext cx="7892499" cy="4005331"/>
          </a:xfrm>
        </p:spPr>
        <p:txBody>
          <a:bodyPr>
            <a:noAutofit/>
          </a:bodyPr>
          <a:lstStyle/>
          <a:p>
            <a:endParaRPr lang="it-IT" sz="1600" dirty="0"/>
          </a:p>
          <a:p>
            <a:r>
              <a:rPr lang="it-IT" sz="1800" dirty="0"/>
              <a:t>Il cambio di marcia della PA si deve soprattutto alla crescente attenzione degli stessi cittadini verso queste piattaforme interattive nel dialogo quotidiano con le istituzioni pubbliche. Secondo le rilevazioni </a:t>
            </a:r>
            <a:r>
              <a:rPr lang="it-IT" sz="1800" dirty="0" smtClean="0"/>
              <a:t>dell’Istituto </a:t>
            </a:r>
            <a:r>
              <a:rPr lang="it-IT" sz="1800" dirty="0" err="1"/>
              <a:t>Piepoli</a:t>
            </a:r>
            <a:r>
              <a:rPr lang="it-IT" sz="1800" dirty="0"/>
              <a:t> (2019), il 28% della popolazione usa i social media per cercare informazioni sulle iniziative messe in atto dalla PA, con una crescita del 2% rispetto alla rilevazione precedente del 2016, un dato superiore anche a quello della ricerca delle informazioni sulle aziende (19%). Il campione della ricerca, realizzata per l'Osservatorio sulla Comunicazione Digitale, ritiene al 64% che i social media aiutino la PA a migliorare il rapporto con i cittadini, e abbiano un impatto positivo anche nel rapporto con gli uffici pubblici, come URP e uffici turistici (60%). La piattaforma maggiormente utilizzata per cercare informazioni sulla PA è </a:t>
            </a:r>
            <a:r>
              <a:rPr lang="it-IT" sz="1800" dirty="0" err="1"/>
              <a:t>Facebook</a:t>
            </a:r>
            <a:r>
              <a:rPr lang="it-IT" sz="1800" dirty="0"/>
              <a:t> (44%), seguita dalle applicazioni di </a:t>
            </a:r>
            <a:r>
              <a:rPr lang="it-IT" sz="1800" dirty="0" smtClean="0"/>
              <a:t>messaggistica </a:t>
            </a:r>
            <a:r>
              <a:rPr lang="it-IT" sz="1800" dirty="0"/>
              <a:t>istantanea e chat.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0197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38404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“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social network rappresentano una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rivoluzione nel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tra pubblica amministrazione e cittadini e anche nell’organizzazione del lavoro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comunicatori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pubblici</a:t>
            </a:r>
            <a:r>
              <a:rPr lang="it-IT" dirty="0"/>
              <a:t>. </a:t>
            </a:r>
            <a:r>
              <a:rPr lang="it-IT" dirty="0" smtClean="0"/>
              <a:t>…</a:t>
            </a:r>
          </a:p>
          <a:p>
            <a:pPr marL="0" indent="0" algn="just">
              <a:buNone/>
            </a:pPr>
            <a:r>
              <a:rPr lang="it-IT" dirty="0" smtClean="0"/>
              <a:t>È </a:t>
            </a:r>
            <a:r>
              <a:rPr lang="it-IT" dirty="0"/>
              <a:t>per questo che è molto importante </a:t>
            </a:r>
            <a:r>
              <a:rPr lang="it-IT" dirty="0" smtClean="0"/>
              <a:t>conoscere gli </a:t>
            </a:r>
            <a:r>
              <a:rPr lang="it-IT" dirty="0"/>
              <a:t>strumenti, gli attrezzi, con i quali oggi è necessario lavorare e farlo in modo corretto. </a:t>
            </a:r>
            <a:r>
              <a:rPr lang="it-IT" dirty="0" smtClean="0"/>
              <a:t>Gli attrezzi del comunicatore pubblico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oggi sono il web e i social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network, il rapporto con il cittadino è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diretto 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l’offerta di informazioni e servizi è in tempo reale</a:t>
            </a:r>
            <a:r>
              <a:rPr lang="it-IT" dirty="0"/>
              <a:t>.”</a:t>
            </a:r>
          </a:p>
          <a:p>
            <a:pPr marL="0" indent="0" algn="just">
              <a:buNone/>
            </a:pPr>
            <a:r>
              <a:rPr lang="it-IT" dirty="0"/>
              <a:t>(Di Costanzo, 2017)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918596"/>
            <a:ext cx="2413806" cy="3218407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5579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Social PA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unicazione pubblica Lez.2" id="{AD10C351-3372-9E4C-9501-CEBCEFA51E92}" vid="{764FEFE7-4540-C049-A82C-0E8B790090F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Comunicazione pubblica Lez.2</Template>
  <TotalTime>437</TotalTime>
  <Words>2598</Words>
  <Application>Microsoft Macintosh PowerPoint</Application>
  <PresentationFormat>Presentazione su schermo (4:3)</PresentationFormat>
  <Paragraphs>138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Calibri</vt:lpstr>
      <vt:lpstr>Calibri Light</vt:lpstr>
      <vt:lpstr>Iowan Old Style Roman</vt:lpstr>
      <vt:lpstr>Wingdings</vt:lpstr>
      <vt:lpstr>Arial</vt:lpstr>
      <vt:lpstr>Tema di Office</vt:lpstr>
      <vt:lpstr>Comunicazione pubblica e open government - 7</vt:lpstr>
      <vt:lpstr>La comunicazione pubblica digitale</vt:lpstr>
      <vt:lpstr>La comunicazione pubblica digitale</vt:lpstr>
      <vt:lpstr>1- Portale web istituzionale</vt:lpstr>
      <vt:lpstr>1- Portale web istituzionale</vt:lpstr>
      <vt:lpstr>1- Portale web istituzionale</vt:lpstr>
      <vt:lpstr>2- La svolta social della comunicazione pubblica </vt:lpstr>
      <vt:lpstr>2- La svolta social della comunicazione pubblica </vt:lpstr>
      <vt:lpstr>Social PA</vt:lpstr>
      <vt:lpstr>PA Social</vt:lpstr>
      <vt:lpstr>PA social</vt:lpstr>
      <vt:lpstr>Perché i social media?</vt:lpstr>
      <vt:lpstr>La web reputation</vt:lpstr>
      <vt:lpstr>La social media policy</vt:lpstr>
      <vt:lpstr>La social media policy INTERNA</vt:lpstr>
      <vt:lpstr>La social media policy ESTERNA</vt:lpstr>
      <vt:lpstr>Il social media manager: funzioni  </vt:lpstr>
      <vt:lpstr>Il social media manager: compiti operativi</vt:lpstr>
      <vt:lpstr>FormezPA</vt:lpstr>
      <vt:lpstr>FormezPA</vt:lpstr>
      <vt:lpstr>Social  media e PA</vt:lpstr>
      <vt:lpstr>FormezPA</vt:lpstr>
      <vt:lpstr>Lo storytelling nella PA</vt:lpstr>
      <vt:lpstr>Storytellng</vt:lpstr>
      <vt:lpstr>3- Messaggistica, chat e AI</vt:lpstr>
      <vt:lpstr>3- Messaggistica, chat e AI</vt:lpstr>
      <vt:lpstr> 4 - Comunicare con le app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Comunicazione pubblica e open government - 2</dc:title>
  <dc:creator>Valentina Polci</dc:creator>
  <cp:lastModifiedBy>Valentina Polci</cp:lastModifiedBy>
  <cp:revision>16</cp:revision>
  <dcterms:created xsi:type="dcterms:W3CDTF">2023-10-11T10:06:22Z</dcterms:created>
  <dcterms:modified xsi:type="dcterms:W3CDTF">2023-10-11T17:24:18Z</dcterms:modified>
</cp:coreProperties>
</file>