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87" r:id="rId3"/>
    <p:sldId id="260" r:id="rId4"/>
    <p:sldId id="257" r:id="rId5"/>
    <p:sldId id="258" r:id="rId6"/>
    <p:sldId id="259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239" autoAdjust="0"/>
  </p:normalViewPr>
  <p:slideViewPr>
    <p:cSldViewPr snapToGrid="0">
      <p:cViewPr varScale="1">
        <p:scale>
          <a:sx n="79" d="100"/>
          <a:sy n="79" d="100"/>
        </p:scale>
        <p:origin x="17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65D90-EA21-48D8-BC34-3401DCD3D379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AE69-BE25-4823-A75D-2621BA6FB7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05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A2C3E-17C0-4FB8-8A1D-BBF0FD1F1F9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70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8CA2F-FF4E-40ED-A8FC-92F396AFA67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44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62418-8C1C-4C1B-871A-C0DC9C3483E0}" type="slidenum">
              <a:rPr lang="it-IT"/>
              <a:pPr/>
              <a:t>14</a:t>
            </a:fld>
            <a:endParaRPr lang="it-IT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>
              <a:cs typeface="Arial" charset="0"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918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it-IT" dirty="0" smtClean="0"/>
              <a:t>Prolungamento migrazione: le rimesse diventano una fonte di reddito irrinunciabile per la famiglia rimasta in Ucraina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it-IT" dirty="0" smtClean="0"/>
              <a:t>le migranti costruiscono la propria identità attorno alla figura della lavoratrice migrante.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4ED3-0594-47B2-81F2-9C30F9B9C1AB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8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C7CEC-DDA6-4C70-9E8D-F4A43CD48C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598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3BCA66A-6C99-4767-B85D-26F9143837BC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000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03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5127" y="1450703"/>
            <a:ext cx="8361229" cy="2098226"/>
          </a:xfrm>
        </p:spPr>
        <p:txBody>
          <a:bodyPr/>
          <a:lstStyle/>
          <a:p>
            <a:r>
              <a:rPr lang="it-IT" sz="4000" dirty="0" smtClean="0"/>
              <a:t>LA </a:t>
            </a:r>
            <a:r>
              <a:rPr lang="it-IT" sz="4000" dirty="0" smtClean="0"/>
              <a:t>MIGRAZIONE </a:t>
            </a:r>
            <a:r>
              <a:rPr lang="it-IT" sz="4000" dirty="0" smtClean="0"/>
              <a:t>UCRAINA </a:t>
            </a:r>
            <a:br>
              <a:rPr lang="it-IT" sz="4000" dirty="0" smtClean="0"/>
            </a:br>
            <a:r>
              <a:rPr lang="it-IT" sz="4000" dirty="0" smtClean="0"/>
              <a:t>in Italia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Francesca Alice Vianello</a:t>
            </a:r>
          </a:p>
          <a:p>
            <a:r>
              <a:rPr lang="it-IT" dirty="0" smtClean="0"/>
              <a:t>Università di Padova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48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 smtClean="0">
                <a:solidFill>
                  <a:schemeClr val="tx1"/>
                </a:solidFill>
              </a:rPr>
              <a:t>Spostamenti interni all’ex Urss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600" b="1"/>
              <a:t>1991 - 1993</a:t>
            </a:r>
            <a:r>
              <a:rPr lang="it-IT" altLang="it-IT" sz="2600"/>
              <a:t> Movimenti migratori di massa prodotti dall’instabilità politica dei nuovi stati nati dalla caduta dell’Urss. L’Ucraina è meta di importanti flussi migratori di ritorno e di rifugiati, per un totale di più di </a:t>
            </a:r>
            <a:r>
              <a:rPr lang="it-IT" altLang="it-IT" sz="2600" b="1"/>
              <a:t>1 milione</a:t>
            </a:r>
            <a:r>
              <a:rPr lang="it-IT" altLang="it-IT" sz="2600"/>
              <a:t> di persone, di cui il 15% sono migranti forzati.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600" b="1"/>
              <a:t>1994 - 1998</a:t>
            </a:r>
            <a:r>
              <a:rPr lang="it-IT" altLang="it-IT" sz="2600"/>
              <a:t> Drastica diminuzione dei flussi immigratori, l’incremento dell’emigrazione verso l’area Csi e gli stati baltici, a causa della profonda crisi economica che colpisce l’Ucraina.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600" b="1"/>
              <a:t>Dal 1999 in poi</a:t>
            </a:r>
            <a:r>
              <a:rPr lang="it-IT" altLang="it-IT" sz="2600"/>
              <a:t>, i flussi migratori sono di tipo economico e l’emigrazione verso la Federazione Russa appare ridimensionata. </a:t>
            </a:r>
          </a:p>
        </p:txBody>
      </p:sp>
    </p:spTree>
    <p:extLst>
      <p:ext uri="{BB962C8B-B14F-4D97-AF65-F5344CB8AC3E}">
        <p14:creationId xmlns:p14="http://schemas.microsoft.com/office/powerpoint/2010/main" val="12043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404814"/>
            <a:ext cx="8497888" cy="6048375"/>
          </a:xfrm>
          <a:noFill/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992314" y="6453188"/>
            <a:ext cx="583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IOM (2011), </a:t>
            </a:r>
            <a:r>
              <a:rPr lang="it-IT" altLang="it-IT" i="1"/>
              <a:t>Migration in Ukraine. Facts &amp; Figures</a:t>
            </a:r>
            <a:r>
              <a:rPr lang="it-IT" alt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83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3175" y="1600200"/>
            <a:ext cx="2914650" cy="2185988"/>
          </a:xfrm>
        </p:spPr>
      </p:pic>
      <p:pic>
        <p:nvPicPr>
          <p:cNvPr id="68615" name="Picture 7" descr="DSCF07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4175" y="1600200"/>
            <a:ext cx="2914650" cy="2185988"/>
          </a:xfrm>
          <a:noFill/>
          <a:ln/>
        </p:spPr>
      </p:pic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9537" y="4149081"/>
            <a:ext cx="4500563" cy="2187575"/>
          </a:xfrm>
        </p:spPr>
        <p:txBody>
          <a:bodyPr>
            <a:normAutofit fontScale="92500"/>
          </a:bodyPr>
          <a:lstStyle/>
          <a:p>
            <a:r>
              <a:rPr lang="it-IT" sz="2800" dirty="0"/>
              <a:t>Coltivazione diretta orto</a:t>
            </a:r>
          </a:p>
          <a:p>
            <a:r>
              <a:rPr lang="it-IT" sz="2800" dirty="0"/>
              <a:t>Commercio </a:t>
            </a:r>
          </a:p>
          <a:p>
            <a:r>
              <a:rPr lang="it-IT" sz="2800" dirty="0"/>
              <a:t>Migrazione per motivi di lavoro</a:t>
            </a:r>
          </a:p>
        </p:txBody>
      </p:sp>
      <p:pic>
        <p:nvPicPr>
          <p:cNvPr id="68618" name="Picture 10" descr="DSCF08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32589" y="3938589"/>
            <a:ext cx="2916237" cy="2187575"/>
          </a:xfrm>
          <a:noFill/>
          <a:ln/>
        </p:spPr>
      </p:pic>
      <p:sp>
        <p:nvSpPr>
          <p:cNvPr id="2" name="Rettangolo 1"/>
          <p:cNvSpPr/>
          <p:nvPr/>
        </p:nvSpPr>
        <p:spPr>
          <a:xfrm>
            <a:off x="1067830" y="264592"/>
            <a:ext cx="94354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/>
              <a:t>Strategie di sopravvivenza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2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1544" y="1268761"/>
            <a:ext cx="8229600" cy="54006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it-IT" sz="2600" dirty="0"/>
              <a:t>significati diversi attribuiti alla migrazione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600" dirty="0"/>
              <a:t>negoziazione tra aspettative differenti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600" dirty="0"/>
              <a:t>la decisione di partire è il risultato di un processo di negoziazione tra i membri della famiglia (la famiglia non è un’entità omogenea, rapporti gerarchici)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600" dirty="0"/>
              <a:t>parte chi è più precario dal punto di vista lavorativo </a:t>
            </a:r>
            <a:r>
              <a:rPr lang="it-IT" sz="2600" dirty="0">
                <a:cs typeface="Arial" charset="0"/>
              </a:rPr>
              <a:t>→ le donne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600" dirty="0">
                <a:cs typeface="Arial" charset="0"/>
              </a:rPr>
              <a:t>obbligazioni reciproche/patto migratorio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600" dirty="0">
                <a:cs typeface="Arial" charset="0"/>
              </a:rPr>
              <a:t>la migrazione può anche essere un atto di rottura</a:t>
            </a:r>
          </a:p>
          <a:p>
            <a:pPr>
              <a:lnSpc>
                <a:spcPct val="90000"/>
              </a:lnSpc>
              <a:buNone/>
            </a:pPr>
            <a:endParaRPr lang="it-IT" sz="2600" dirty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600" u="sng" dirty="0">
                <a:cs typeface="Arial" charset="0"/>
              </a:rPr>
              <a:t>Età, passato professionale, famiglia: atteggiamento complesso verso esperienza migratoria</a:t>
            </a:r>
            <a:endParaRPr lang="it-IT" sz="2600" u="sng" dirty="0"/>
          </a:p>
        </p:txBody>
      </p:sp>
      <p:sp>
        <p:nvSpPr>
          <p:cNvPr id="3" name="Rettangolo 2"/>
          <p:cNvSpPr/>
          <p:nvPr/>
        </p:nvSpPr>
        <p:spPr>
          <a:xfrm>
            <a:off x="1324279" y="278713"/>
            <a:ext cx="6855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Strategie femminili di mobilità</a:t>
            </a:r>
          </a:p>
        </p:txBody>
      </p:sp>
    </p:spTree>
    <p:extLst>
      <p:ext uri="{BB962C8B-B14F-4D97-AF65-F5344CB8AC3E}">
        <p14:creationId xmlns:p14="http://schemas.microsoft.com/office/powerpoint/2010/main" val="41428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752"/>
            <a:ext cx="8229600" cy="540089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600" dirty="0"/>
              <a:t>Lavoravo come commessa in un negozio, poi quando è nata mia figlia sono rimasta a casa e l’ho seguita fino a quando aveva sei anni. Mia figlia è nata nel 1991. Abitavamo qua con mia mamma, c’era poco posto. Quando stavo a casa con mia figlia facevo la commerciante, andavo in Polonia, compravo vestiti, scarpe e li rivendevo qua al mercato. Vivevamo con quello che prendevo io, ma mio marito non voleva licenziarsi perché aveva un buon lavoro, era maresciallo. Neanche mia mamma lavorava. Nel 1998 a marzo è partita mia sorella, lei ha venduto l’appartamento perché non ce la faceva più a vivere qua, si è separata ed è andata in Italia. Poi dopo 5 mesi, l’11 di ottobre sono partita io. La prima volta sono andata a Napoli dove stava mia sorella (</a:t>
            </a:r>
            <a:r>
              <a:rPr lang="it-IT" sz="2600" dirty="0" err="1"/>
              <a:t>Oksana</a:t>
            </a:r>
            <a:r>
              <a:rPr lang="it-IT" sz="2600" dirty="0"/>
              <a:t> – migrante di ritorno – </a:t>
            </a:r>
            <a:r>
              <a:rPr lang="it-IT" sz="2600" dirty="0" err="1"/>
              <a:t>Sambir</a:t>
            </a:r>
            <a:r>
              <a:rPr lang="it-IT" sz="2600" dirty="0"/>
              <a:t> 18/08/06).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94124" y="278083"/>
            <a:ext cx="3740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Strategia familiare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38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514191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it-IT" sz="2800" dirty="0"/>
              <a:t>A casa non si discuteva di questa cosa. Una settimana prima della partenza i miei genitori hanno smesso di parlarsi. Una cosa tremenda. Mio padre si sentiva colpevole, perché sentiva che sua moglie stava partendo per andare a fare lavori brutti, invece lui era incapace di fare qualcosa. Un po’ incapace e un po’ per pigrizia. Poi anche per disagio, perché gli uomini sono più orgogliosi, sono le donne che fanno tutto in casa, per i bambini, anche i lavori che fanno schifo, però le donne lo fanno (</a:t>
            </a:r>
            <a:r>
              <a:rPr lang="it-IT" sz="2800" dirty="0" err="1"/>
              <a:t>Oleksandra</a:t>
            </a:r>
            <a:r>
              <a:rPr lang="it-IT" sz="2800" dirty="0"/>
              <a:t> – figlia di una migrante – </a:t>
            </a:r>
            <a:r>
              <a:rPr lang="it-IT" sz="2800" dirty="0" err="1"/>
              <a:t>Lviv</a:t>
            </a:r>
            <a:r>
              <a:rPr lang="it-IT" sz="2800" dirty="0"/>
              <a:t> 11/09/06).</a:t>
            </a:r>
          </a:p>
        </p:txBody>
      </p:sp>
      <p:sp>
        <p:nvSpPr>
          <p:cNvPr id="2" name="Rettangolo 1"/>
          <p:cNvSpPr/>
          <p:nvPr/>
        </p:nvSpPr>
        <p:spPr>
          <a:xfrm>
            <a:off x="989161" y="202226"/>
            <a:ext cx="2190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dirty="0"/>
              <a:t>Rottura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0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it-IT" sz="3200" dirty="0"/>
              <a:t>Tipologie di discorso volto a motivare la migrazione: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075" y="2913318"/>
            <a:ext cx="8229600" cy="2160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800" dirty="0"/>
              <a:t>a) l’esigenza di integrare il reddito familiare a seguito della crisi economica, perdita del lavoro, mancato pagamento dei salari </a:t>
            </a:r>
            <a:r>
              <a:rPr lang="it-IT" sz="2800" dirty="0">
                <a:cs typeface="Arial" charset="0"/>
              </a:rPr>
              <a:t>→ strategia familiare. Spesso sono madri sole.</a:t>
            </a:r>
          </a:p>
          <a:p>
            <a:pPr>
              <a:buFontTx/>
              <a:buNone/>
            </a:pP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8482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88914"/>
            <a:ext cx="8229600" cy="64801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600" i="1" dirty="0"/>
              <a:t>Quando mio marito si è ammalato è iniziato il peggio. Ho sempre messo i soldi in banca per i miei figli, perché pensavo: “questi sono per i giorni neri, questi sono per quando cominceranno a studiare”. E quando i miei figli erano un po’ più grandi è morto mio marito. Mia figlia non aveva ancora terminato gli studi, aveva 16 anni. Mio figlio ne aveva 13; qui è cominciato il peggio. Ho cominciato a lavorare una giornata e mezzo. L’ospedale non mi pagava. Mia figlia voleva partire e io avevo già questa idea, ma ho detto: “non posso lasciarla”. Io sono andata in tribunale e ho fatto causa contro la mia amministrazione, perché volevo i soldi. Mia figlia doveva partorire e io avevo bisogno di questi soldi. L’ospedale non mi pagava da otto mesi. E così ho </a:t>
            </a:r>
            <a:r>
              <a:rPr lang="it-IT" sz="2600" i="1" dirty="0" err="1"/>
              <a:t>cominciato…tanto</a:t>
            </a:r>
            <a:r>
              <a:rPr lang="it-IT" sz="2600" i="1" dirty="0"/>
              <a:t> tempo fa. La prima volta che sono venuta era il 1998 (</a:t>
            </a:r>
            <a:r>
              <a:rPr lang="it-IT" sz="2600" i="1" dirty="0" err="1"/>
              <a:t>Olesia</a:t>
            </a:r>
            <a:r>
              <a:rPr lang="it-IT" sz="2600" i="1" dirty="0"/>
              <a:t> – migrante – Venezia 02/06/</a:t>
            </a:r>
            <a:r>
              <a:rPr lang="it-IT" sz="2600" i="1" dirty="0" err="1"/>
              <a:t>06</a:t>
            </a:r>
            <a:r>
              <a:rPr lang="it-IT" sz="2600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77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1544" y="1988840"/>
            <a:ext cx="8229600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800" dirty="0"/>
              <a:t>b) il desiderio di garantire un tenore di vita da classe media ai propri familiari </a:t>
            </a:r>
            <a:r>
              <a:rPr lang="it-IT" sz="2800" dirty="0">
                <a:cs typeface="Arial" charset="0"/>
              </a:rPr>
              <a:t>→ </a:t>
            </a:r>
            <a:r>
              <a:rPr lang="it-IT" sz="2800" dirty="0" err="1" smtClean="0">
                <a:cs typeface="Arial" charset="0"/>
              </a:rPr>
              <a:t>ri</a:t>
            </a:r>
            <a:r>
              <a:rPr lang="it-IT" sz="2800" dirty="0" smtClean="0">
                <a:cs typeface="Arial" charset="0"/>
              </a:rPr>
              <a:t>-acquisizione </a:t>
            </a:r>
            <a:r>
              <a:rPr lang="it-IT" sz="2800" dirty="0">
                <a:cs typeface="Arial" charset="0"/>
              </a:rPr>
              <a:t>di status </a:t>
            </a:r>
          </a:p>
        </p:txBody>
      </p:sp>
    </p:spTree>
    <p:extLst>
      <p:ext uri="{BB962C8B-B14F-4D97-AF65-F5344CB8AC3E}">
        <p14:creationId xmlns:p14="http://schemas.microsoft.com/office/powerpoint/2010/main" val="36613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9438" y="1639502"/>
            <a:ext cx="8229600" cy="5438775"/>
          </a:xfrm>
        </p:spPr>
        <p:txBody>
          <a:bodyPr/>
          <a:lstStyle/>
          <a:p>
            <a:pPr>
              <a:buFontTx/>
              <a:buNone/>
            </a:pPr>
            <a:r>
              <a:rPr lang="it-IT" i="1" dirty="0"/>
              <a:t>A quel tempo tutti andavano in Italia. E pensavo che lavorare in Italia non fosse difficile. Volevo guadagnare soldi per comprare una macchina, per pagare gli studi di mio figlio in giurisprudenza perché lui lavorava nella prigione di </a:t>
            </a:r>
            <a:r>
              <a:rPr lang="it-IT" i="1" dirty="0" err="1"/>
              <a:t>Sambir</a:t>
            </a:r>
            <a:r>
              <a:rPr lang="it-IT" i="1" dirty="0"/>
              <a:t> e per il suo lavoro lui aveva bisogno della laurea in giurisprudenza, e per restaurare la casa (</a:t>
            </a:r>
            <a:r>
              <a:rPr lang="it-IT" i="1" dirty="0" err="1" smtClean="0"/>
              <a:t>Olena</a:t>
            </a:r>
            <a:r>
              <a:rPr lang="it-IT" i="1" dirty="0" smtClean="0"/>
              <a:t> </a:t>
            </a:r>
            <a:r>
              <a:rPr lang="it-IT" i="1" dirty="0"/>
              <a:t>– migrante di ritorno – </a:t>
            </a:r>
            <a:r>
              <a:rPr lang="it-IT" i="1" dirty="0" err="1"/>
              <a:t>Sambir</a:t>
            </a:r>
            <a:r>
              <a:rPr lang="it-IT" i="1" dirty="0"/>
              <a:t> 17/08/06).</a:t>
            </a:r>
          </a:p>
        </p:txBody>
      </p:sp>
    </p:spTree>
    <p:extLst>
      <p:ext uri="{BB962C8B-B14F-4D97-AF65-F5344CB8AC3E}">
        <p14:creationId xmlns:p14="http://schemas.microsoft.com/office/powerpoint/2010/main" val="40599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331" y="97535"/>
            <a:ext cx="3945890" cy="2788920"/>
            <a:chOff x="370331" y="97535"/>
            <a:chExt cx="3945890" cy="278892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8404" y="97535"/>
              <a:ext cx="1866899" cy="8336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01239" y="199643"/>
              <a:ext cx="2014727" cy="26868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331" y="268223"/>
              <a:ext cx="1600200" cy="237439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93920" y="333756"/>
            <a:ext cx="2650235" cy="19888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1984" y="2691383"/>
            <a:ext cx="2651760" cy="19888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63456" y="4283964"/>
            <a:ext cx="2651759" cy="19888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19983" y="4815840"/>
            <a:ext cx="2613660" cy="19598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5423" y="3214116"/>
            <a:ext cx="1668780" cy="263804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821424" y="4137658"/>
            <a:ext cx="1821879" cy="2638044"/>
            <a:chOff x="6531419" y="2633091"/>
            <a:chExt cx="2634615" cy="3893185"/>
          </a:xfrm>
        </p:grpSpPr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41007" y="2642616"/>
              <a:ext cx="2615183" cy="38740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36181" y="2637853"/>
              <a:ext cx="2625090" cy="3883660"/>
            </a:xfrm>
            <a:custGeom>
              <a:avLst/>
              <a:gdLst/>
              <a:ahLst/>
              <a:cxnLst/>
              <a:rect l="l" t="t" r="r" b="b"/>
              <a:pathLst>
                <a:path w="2625090" h="3883659">
                  <a:moveTo>
                    <a:pt x="0" y="3883533"/>
                  </a:moveTo>
                  <a:lnTo>
                    <a:pt x="2624708" y="3883533"/>
                  </a:lnTo>
                  <a:lnTo>
                    <a:pt x="2624708" y="0"/>
                  </a:lnTo>
                  <a:lnTo>
                    <a:pt x="0" y="0"/>
                  </a:lnTo>
                  <a:lnTo>
                    <a:pt x="0" y="388353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182320" y="1066800"/>
            <a:ext cx="1832895" cy="272501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5CEC87D8-17D3-4F5E-B2FD-9D0119A649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3163" y="227242"/>
            <a:ext cx="2397598" cy="35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8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06084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3200" dirty="0">
                <a:solidFill>
                  <a:schemeClr val="tx1"/>
                </a:solidFill>
              </a:rPr>
              <a:t>c) la fuga da condizioni di vita infelici: separazione di fatto; curiosità; liberazione.</a:t>
            </a:r>
          </a:p>
        </p:txBody>
      </p:sp>
    </p:spTree>
    <p:extLst>
      <p:ext uri="{BB962C8B-B14F-4D97-AF65-F5344CB8AC3E}">
        <p14:creationId xmlns:p14="http://schemas.microsoft.com/office/powerpoint/2010/main" val="934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1544" y="10527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i="1" dirty="0" smtClean="0"/>
              <a:t>Sono separata, ho lasciato mio marito al ritorno dall’Italia perché era alcolizzato. E’ stato lui a spingermi a partire. Mi diceva che c’erano un sacco di donne che andavano in Italia a lavorare e che anche io dovevo andare. Inoltre, avevamo grossi problemi di coppia per cui l’emigrazione è stata un modo di fuggire da questi problemi, un modo più facile per evitare di affrontarli (</a:t>
            </a:r>
            <a:r>
              <a:rPr lang="it-IT" i="1" dirty="0" err="1" smtClean="0"/>
              <a:t>Ludmila</a:t>
            </a:r>
            <a:r>
              <a:rPr lang="it-IT" i="1" dirty="0" smtClean="0"/>
              <a:t> – migrante di ritorno – Ivano </a:t>
            </a:r>
            <a:r>
              <a:rPr lang="it-IT" i="1" dirty="0" err="1" smtClean="0"/>
              <a:t>Frankivsk</a:t>
            </a:r>
            <a:r>
              <a:rPr lang="it-IT" i="1" dirty="0" smtClean="0"/>
              <a:t> 14/08/06).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39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508" y="296865"/>
            <a:ext cx="9601200" cy="79876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La retorica della maternità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it-IT" sz="2400"/>
              <a:t>auto-rappresentazione di donna e madre coraggiosa, decisa, vero pilastro, troppo spesso misconosciuto, della famiglia se non dell’intera società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400"/>
              <a:t>Vs</a:t>
            </a:r>
          </a:p>
          <a:p>
            <a:pPr>
              <a:lnSpc>
                <a:spcPct val="90000"/>
              </a:lnSpc>
            </a:pPr>
            <a:r>
              <a:rPr lang="it-IT" sz="2400"/>
              <a:t>rappresentazione dell’uomo come soggetto debole, fannullone e incapace di provvedere alla propria famiglia. 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	</a:t>
            </a: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6383338" y="1916114"/>
            <a:ext cx="144462" cy="3817937"/>
          </a:xfrm>
          <a:prstGeom prst="rightBrace">
            <a:avLst>
              <a:gd name="adj1" fmla="val 22023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959601" y="3526782"/>
            <a:ext cx="321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it-IT" sz="2400"/>
              <a:t>legittimare l’assenza</a:t>
            </a:r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4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88913"/>
            <a:ext cx="8229600" cy="611981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600" i="1" dirty="0"/>
              <a:t>Con la caduta del muro di Berlino, lo stato ha distrutto tutto, tutti i collegamenti, le abitudini, l’economia, tutto è caduto in un caos totale. </a:t>
            </a:r>
            <a:r>
              <a:rPr lang="it-IT" sz="2600" b="1" i="1" dirty="0"/>
              <a:t>La gente ha perso l’orientamento</a:t>
            </a:r>
            <a:r>
              <a:rPr lang="it-IT" sz="2600" i="1" dirty="0"/>
              <a:t> e in questo disorientamento </a:t>
            </a:r>
            <a:r>
              <a:rPr lang="it-IT" sz="2600" b="1" i="1" dirty="0"/>
              <a:t>le nostre donne sono diventate più forti degli uomini</a:t>
            </a:r>
            <a:r>
              <a:rPr lang="it-IT" sz="2600" i="1" dirty="0"/>
              <a:t>, perché sono </a:t>
            </a:r>
            <a:r>
              <a:rPr lang="it-IT" sz="2600" b="1" i="1" dirty="0"/>
              <a:t>più responsabili, per la famiglia, per i figli</a:t>
            </a:r>
            <a:r>
              <a:rPr lang="it-IT" sz="2600" i="1" dirty="0"/>
              <a:t>.  Questo è logico anche tra gli animali la femmina con figli è sempre più forte. Se non c’è un uomo forte che fa il leader del branco, una femmina può diventare leader perché ha più capacità organizzative. La verità è che la povertà, i bassissimi stipendi hanno spinto le nostre donne a fare un atto di disperazione ed emigrare per lavoro. I nostri uomini non sono altrettanto stanchi di questi problemi, di non avere abbastanza soldi in </a:t>
            </a:r>
            <a:r>
              <a:rPr lang="it-IT" sz="2600" i="1" dirty="0" err="1"/>
              <a:t>famiglia…</a:t>
            </a:r>
            <a:r>
              <a:rPr lang="it-IT" sz="2600" i="1" dirty="0"/>
              <a:t> per loro va tutto bene, perché </a:t>
            </a:r>
            <a:r>
              <a:rPr lang="it-IT" sz="2600" b="1" i="1" dirty="0"/>
              <a:t>sono le nostre donne il capo della famiglia </a:t>
            </a:r>
            <a:r>
              <a:rPr lang="it-IT" sz="2600" i="1" dirty="0"/>
              <a:t>(Elena – migrante – Venezia 26/07/06).</a:t>
            </a:r>
          </a:p>
        </p:txBody>
      </p:sp>
    </p:spTree>
    <p:extLst>
      <p:ext uri="{BB962C8B-B14F-4D97-AF65-F5344CB8AC3E}">
        <p14:creationId xmlns:p14="http://schemas.microsoft.com/office/powerpoint/2010/main" val="17056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2963" y="1618479"/>
            <a:ext cx="8229600" cy="319241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it-IT" dirty="0"/>
              <a:t>La messa in discussione della divisione sessuale del lavoro, l’inversione dei ruoli tradizionali all’interno della famiglia e la perdita di potere genera negli uomini una certa frustrazione.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dirty="0"/>
              <a:t>Reazione: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/>
              <a:t>Svalutazione rilevanza delle rimesse inviate dalle mogli;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/>
              <a:t>Richiesta interruzione dell’esperienza migratoria;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dirty="0" smtClean="0"/>
              <a:t>Divorzio </a:t>
            </a:r>
            <a:r>
              <a:rPr lang="it-IT" dirty="0"/>
              <a:t>e sostituzione delle mogli troppo emancipate con altre donne per ristabilire l’ordine sociale messo in discussione. </a:t>
            </a:r>
          </a:p>
        </p:txBody>
      </p:sp>
    </p:spTree>
    <p:extLst>
      <p:ext uri="{BB962C8B-B14F-4D97-AF65-F5344CB8AC3E}">
        <p14:creationId xmlns:p14="http://schemas.microsoft.com/office/powerpoint/2010/main" val="42751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846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3 tipi di migranti ucraine</a:t>
            </a:r>
            <a:endParaRPr lang="it-IT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None/>
            </a:pPr>
            <a:endParaRPr lang="it-IT" dirty="0"/>
          </a:p>
          <a:p>
            <a:pPr marL="742950" indent="-742950" algn="ctr">
              <a:buFont typeface="+mj-lt"/>
              <a:buAutoNum type="arabicPeriod"/>
            </a:pPr>
            <a:r>
              <a:rPr lang="it-IT" sz="3900" dirty="0"/>
              <a:t>Migranti in transito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it-IT" sz="3900" dirty="0"/>
              <a:t>Migranti permanenti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it-IT" sz="3900" dirty="0"/>
              <a:t>Migranti sospese</a:t>
            </a:r>
          </a:p>
        </p:txBody>
      </p:sp>
    </p:spTree>
    <p:extLst>
      <p:ext uri="{BB962C8B-B14F-4D97-AF65-F5344CB8AC3E}">
        <p14:creationId xmlns:p14="http://schemas.microsoft.com/office/powerpoint/2010/main" val="29113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78053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Migranti in transito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it-IT" sz="2100" dirty="0"/>
              <a:t>tipologia più comune tra le intervistate</a:t>
            </a:r>
          </a:p>
          <a:p>
            <a:pPr>
              <a:lnSpc>
                <a:spcPct val="90000"/>
              </a:lnSpc>
            </a:pPr>
            <a:r>
              <a:rPr lang="it-IT" sz="2100" dirty="0"/>
              <a:t>impiegate nel settore dell’assistenza domiciliare in coabitazione, spesso senza permesso di soggiorno e/o prive di un contratto di lavoro regolare. </a:t>
            </a:r>
          </a:p>
          <a:p>
            <a:pPr>
              <a:lnSpc>
                <a:spcPct val="90000"/>
              </a:lnSpc>
            </a:pPr>
            <a:r>
              <a:rPr lang="it-IT" sz="2100" dirty="0"/>
              <a:t>progetto a breve termine, nella speranza di riuscire a racimolare l’ammontare di denaro desiderato in un lasso di tempo breve; uno o al massimo due anni. </a:t>
            </a:r>
          </a:p>
          <a:p>
            <a:pPr>
              <a:lnSpc>
                <a:spcPct val="90000"/>
              </a:lnSpc>
            </a:pPr>
            <a:r>
              <a:rPr lang="it-IT" sz="2100" dirty="0"/>
              <a:t>l’esperienza migratoria si è prolungata nel tempo, tenendo le protagoniste all’estero per parecchi anni in una condizione transitoria: esse sono fermamente </a:t>
            </a:r>
            <a:r>
              <a:rPr lang="it-IT" sz="2100" u="sng" dirty="0"/>
              <a:t>orientate al ritorno, ma posticipano ripetutamente questo momento continuando a vivere in Italia in condizioni di forte precarietà e marginalità</a:t>
            </a:r>
            <a:endParaRPr lang="it-IT" sz="2100" dirty="0"/>
          </a:p>
        </p:txBody>
      </p:sp>
    </p:spTree>
    <p:extLst>
      <p:ext uri="{BB962C8B-B14F-4D97-AF65-F5344CB8AC3E}">
        <p14:creationId xmlns:p14="http://schemas.microsoft.com/office/powerpoint/2010/main" val="18147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260350"/>
            <a:ext cx="8229600" cy="64087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it-IT" sz="3400"/>
          </a:p>
          <a:p>
            <a:pPr>
              <a:buFont typeface="Wingdings" pitchFamily="2" charset="2"/>
              <a:buChar char="Ø"/>
            </a:pPr>
            <a:r>
              <a:rPr lang="it-IT" sz="2800" u="sng"/>
              <a:t>massimizzazione dei guadagni</a:t>
            </a:r>
            <a:endParaRPr lang="it-IT" sz="2800"/>
          </a:p>
          <a:p>
            <a:pPr>
              <a:buFont typeface="Wingdings" pitchFamily="2" charset="2"/>
              <a:buChar char="Ø"/>
            </a:pPr>
            <a:r>
              <a:rPr lang="it-IT" sz="2800" u="sng"/>
              <a:t>vita all’estero è strumentale</a:t>
            </a:r>
            <a:r>
              <a:rPr lang="it-IT" sz="2800"/>
              <a:t> al perseguimento degli </a:t>
            </a:r>
            <a:r>
              <a:rPr lang="it-IT" sz="2800" u="sng"/>
              <a:t>interessi familiari</a:t>
            </a:r>
          </a:p>
          <a:p>
            <a:pPr>
              <a:buFont typeface="Wingdings" pitchFamily="2" charset="2"/>
              <a:buChar char="Ø"/>
            </a:pPr>
            <a:r>
              <a:rPr lang="it-IT" sz="2800"/>
              <a:t>il </a:t>
            </a:r>
            <a:r>
              <a:rPr lang="it-IT" sz="2800" u="sng"/>
              <a:t>ruolo materno</a:t>
            </a:r>
            <a:r>
              <a:rPr lang="it-IT" sz="2800"/>
              <a:t> costituisce </a:t>
            </a:r>
            <a:r>
              <a:rPr lang="it-IT" sz="2800" u="sng"/>
              <a:t>l’identità primaria</a:t>
            </a:r>
            <a:r>
              <a:rPr lang="it-IT" sz="2800"/>
              <a:t> che attribuisce senso alla migrazione </a:t>
            </a:r>
            <a:r>
              <a:rPr lang="it-IT" sz="2800">
                <a:cs typeface="Arial" charset="0"/>
              </a:rPr>
              <a:t>→ retorica del sacrificio</a:t>
            </a:r>
          </a:p>
          <a:p>
            <a:pPr>
              <a:buFont typeface="Wingdings" pitchFamily="2" charset="2"/>
              <a:buChar char="Ø"/>
            </a:pPr>
            <a:r>
              <a:rPr lang="it-IT" sz="2800"/>
              <a:t>situazione di permanente </a:t>
            </a:r>
            <a:r>
              <a:rPr lang="it-IT" sz="2800" u="sng"/>
              <a:t>instabilità</a:t>
            </a:r>
            <a:r>
              <a:rPr lang="it-IT" sz="280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sz="2800" u="sng"/>
              <a:t>doppia presenza</a:t>
            </a:r>
            <a:r>
              <a:rPr lang="it-IT" sz="2800"/>
              <a:t> transnazionale</a:t>
            </a:r>
          </a:p>
        </p:txBody>
      </p:sp>
    </p:spTree>
    <p:extLst>
      <p:ext uri="{BB962C8B-B14F-4D97-AF65-F5344CB8AC3E}">
        <p14:creationId xmlns:p14="http://schemas.microsoft.com/office/powerpoint/2010/main" val="37640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789" y="315097"/>
            <a:ext cx="9601200" cy="8711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Migranti permanenti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56792"/>
            <a:ext cx="8229600" cy="4824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it-IT" sz="2300" dirty="0"/>
              <a:t>spinta individualista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eludono i vincoli di lealtà familiare e comunitaria e intraprendono una nuova esistenza in Italia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ricerca di stabilità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madri sole con figli a carico la cui identità sociale e personale in Ucraina si è incrinata e decidono di investire sul proprio futuro in Italia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Fuga dal lavoro domestico e di cura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apprendimento della lingua 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autonomia abitativa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allargamento della rete sociale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mutamento delle relazioni familiari</a:t>
            </a:r>
          </a:p>
          <a:p>
            <a:pPr>
              <a:lnSpc>
                <a:spcPct val="80000"/>
              </a:lnSpc>
            </a:pPr>
            <a:r>
              <a:rPr lang="it-IT" sz="2300" dirty="0"/>
              <a:t>il ricongiungimento con i figli </a:t>
            </a:r>
            <a:r>
              <a:rPr lang="it-IT" sz="2300" dirty="0">
                <a:sym typeface="Wingdings" pitchFamily="2" charset="2"/>
              </a:rPr>
              <a:t> rottura di </a:t>
            </a:r>
            <a:r>
              <a:rPr lang="it-IT" sz="2300" dirty="0"/>
              <a:t>quel legame che teneva legate le migranti al paese di origine.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30297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562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800" dirty="0"/>
              <a:t>Migranti sospese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412777"/>
            <a:ext cx="8229600" cy="528865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100" dirty="0"/>
              <a:t>Migranti che hanno deciso di sospendere l’esperienza migratoria e fare ritorno nel paese di provenienza:</a:t>
            </a:r>
          </a:p>
          <a:p>
            <a:pPr>
              <a:lnSpc>
                <a:spcPct val="80000"/>
              </a:lnSpc>
            </a:pPr>
            <a:r>
              <a:rPr lang="it-IT" sz="2100" dirty="0"/>
              <a:t>donne giovani, ancora sposate e con figli minorenni; </a:t>
            </a:r>
          </a:p>
          <a:p>
            <a:pPr>
              <a:lnSpc>
                <a:spcPct val="80000"/>
              </a:lnSpc>
            </a:pPr>
            <a:r>
              <a:rPr lang="it-IT" sz="2100" dirty="0"/>
              <a:t>donne anziane, che dopo essere state a lungo “migranti in transito” scelgono di godersi la vecchiaia in Ucraina.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100" b="1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it-IT" sz="2100" b="1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100" b="1" u="sng" dirty="0"/>
              <a:t>Dimensioni problematiche del ritorno</a:t>
            </a:r>
          </a:p>
          <a:p>
            <a:r>
              <a:rPr lang="it-IT" sz="2400" dirty="0"/>
              <a:t>Riadattamento</a:t>
            </a:r>
          </a:p>
          <a:p>
            <a:r>
              <a:rPr lang="it-IT" sz="2400" dirty="0"/>
              <a:t>Perdita identità sociale</a:t>
            </a:r>
          </a:p>
          <a:p>
            <a:r>
              <a:rPr lang="it-IT" sz="2400" dirty="0"/>
              <a:t>Allargamento degli orizzonti d’azione</a:t>
            </a:r>
          </a:p>
        </p:txBody>
      </p:sp>
    </p:spTree>
    <p:extLst>
      <p:ext uri="{BB962C8B-B14F-4D97-AF65-F5344CB8AC3E}">
        <p14:creationId xmlns:p14="http://schemas.microsoft.com/office/powerpoint/2010/main" val="12515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Alcuni dati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censimento </a:t>
            </a:r>
            <a:r>
              <a:rPr lang="it-IT" dirty="0"/>
              <a:t>del 2001 i cittadini ucraini residenti in Italia erano meno di 10 </a:t>
            </a:r>
            <a:r>
              <a:rPr lang="it-IT" dirty="0" smtClean="0"/>
              <a:t>mila</a:t>
            </a:r>
          </a:p>
          <a:p>
            <a:r>
              <a:rPr lang="it-IT" dirty="0" smtClean="0"/>
              <a:t>dieci </a:t>
            </a:r>
            <a:r>
              <a:rPr lang="it-IT" dirty="0"/>
              <a:t>anni dopo erano diventati quasi 179 mila </a:t>
            </a:r>
            <a:endParaRPr lang="it-IT" dirty="0" smtClean="0"/>
          </a:p>
          <a:p>
            <a:r>
              <a:rPr lang="it-IT" dirty="0" smtClean="0"/>
              <a:t>inizio 2021 sono </a:t>
            </a:r>
            <a:r>
              <a:rPr lang="it-IT" dirty="0"/>
              <a:t>236 mila, pari al 4,6% degli stranieri che vivono stabilmente nel </a:t>
            </a:r>
            <a:r>
              <a:rPr lang="it-IT" dirty="0" smtClean="0"/>
              <a:t>paese</a:t>
            </a:r>
          </a:p>
          <a:p>
            <a:r>
              <a:rPr lang="it-IT" dirty="0" smtClean="0"/>
              <a:t>A </a:t>
            </a:r>
            <a:r>
              <a:rPr lang="it-IT" dirty="0"/>
              <a:t>questa cifra vanno aggiunti poco meno di 30 mila nuovi cittadini, cioè italiani per acquisizione di origine </a:t>
            </a:r>
            <a:r>
              <a:rPr lang="it-IT" dirty="0" smtClean="0"/>
              <a:t>ucraina. </a:t>
            </a:r>
          </a:p>
          <a:p>
            <a:r>
              <a:rPr lang="it-IT" dirty="0" smtClean="0"/>
              <a:t>Complessivamente </a:t>
            </a:r>
            <a:r>
              <a:rPr lang="it-IT" dirty="0"/>
              <a:t>di 265 mila persone che costituiscono per numero di residenti la quinta comunità (di origine) straniera.</a:t>
            </a:r>
          </a:p>
        </p:txBody>
      </p:sp>
    </p:spTree>
    <p:extLst>
      <p:ext uri="{BB962C8B-B14F-4D97-AF65-F5344CB8AC3E}">
        <p14:creationId xmlns:p14="http://schemas.microsoft.com/office/powerpoint/2010/main" val="17492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49" y="457199"/>
            <a:ext cx="832710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77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311" y="1219200"/>
            <a:ext cx="939337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7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3" y="785443"/>
            <a:ext cx="7544853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99" y="342899"/>
            <a:ext cx="9342602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5" y="166478"/>
            <a:ext cx="10948462" cy="669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 dirty="0">
                <a:solidFill>
                  <a:schemeClr val="tx1"/>
                </a:solidFill>
              </a:rPr>
              <a:t>Le trasformazioni socio-economiche che hanno influenzato i processi migratori femminili dell’Europa centro-orientale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Drastica contrazione dei salari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Svalutazione dei risparmi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Disoccupazione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Prolungati ritardi salariali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Fuoriuscita di massa dal mercato del lavoro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Anni Novanta: 30% popolazione viveva sotto la soglia della povertà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Diminuite di 2 anni le aspettative di vita da 70,7 a 68,1 anni. Donne vivono 10 anni in più degli uomini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Diminuzione natalità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Dal 1989 al 2001 la popolazione diminuisce di 4 milioni</a:t>
            </a:r>
            <a:r>
              <a:rPr lang="it-IT" altLang="it-IT" sz="24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9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38</TotalTime>
  <Words>1674</Words>
  <Application>Microsoft Office PowerPoint</Application>
  <PresentationFormat>Widescreen</PresentationFormat>
  <Paragraphs>103</Paragraphs>
  <Slides>29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Franklin Gothic Book</vt:lpstr>
      <vt:lpstr>Wingdings</vt:lpstr>
      <vt:lpstr>Crop</vt:lpstr>
      <vt:lpstr>LA MIGRAZIONE UCRAINA  in Italia</vt:lpstr>
      <vt:lpstr>Presentazione standard di PowerPoint</vt:lpstr>
      <vt:lpstr>Alcuni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trasformazioni socio-economiche che hanno influenzato i processi migratori femminili dell’Europa centro-orientale</vt:lpstr>
      <vt:lpstr>Spostamenti interni all’ex Urss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Tipologie di discorso volto a motivare la migrazione:</vt:lpstr>
      <vt:lpstr>Presentazione standard di PowerPoint</vt:lpstr>
      <vt:lpstr>Presentazione standard di PowerPoint</vt:lpstr>
      <vt:lpstr>Presentazione standard di PowerPoint</vt:lpstr>
      <vt:lpstr>c) la fuga da condizioni di vita infelici: separazione di fatto; curiosità; liberazione.</vt:lpstr>
      <vt:lpstr>Presentazione standard di PowerPoint</vt:lpstr>
      <vt:lpstr>La retorica della maternità </vt:lpstr>
      <vt:lpstr>Presentazione standard di PowerPoint</vt:lpstr>
      <vt:lpstr>Presentazione standard di PowerPoint</vt:lpstr>
      <vt:lpstr>3 tipi di migranti ucraine</vt:lpstr>
      <vt:lpstr>Migranti in transito</vt:lpstr>
      <vt:lpstr>Presentazione standard di PowerPoint</vt:lpstr>
      <vt:lpstr>Migranti permanenti</vt:lpstr>
      <vt:lpstr>Migranti sospese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A Vianello</dc:creator>
  <cp:lastModifiedBy>author </cp:lastModifiedBy>
  <cp:revision>5</cp:revision>
  <dcterms:created xsi:type="dcterms:W3CDTF">2022-03-23T11:04:38Z</dcterms:created>
  <dcterms:modified xsi:type="dcterms:W3CDTF">2022-10-17T16:14:28Z</dcterms:modified>
</cp:coreProperties>
</file>