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5" r:id="rId1"/>
  </p:sldMasterIdLst>
  <p:notesMasterIdLst>
    <p:notesMasterId r:id="rId37"/>
  </p:notesMasterIdLst>
  <p:sldIdLst>
    <p:sldId id="257" r:id="rId2"/>
    <p:sldId id="283" r:id="rId3"/>
    <p:sldId id="285" r:id="rId4"/>
    <p:sldId id="337" r:id="rId5"/>
    <p:sldId id="282" r:id="rId6"/>
    <p:sldId id="336" r:id="rId7"/>
    <p:sldId id="294" r:id="rId8"/>
    <p:sldId id="292" r:id="rId9"/>
    <p:sldId id="281" r:id="rId10"/>
    <p:sldId id="304" r:id="rId11"/>
    <p:sldId id="327" r:id="rId12"/>
    <p:sldId id="328" r:id="rId13"/>
    <p:sldId id="329" r:id="rId14"/>
    <p:sldId id="330" r:id="rId15"/>
    <p:sldId id="331" r:id="rId16"/>
    <p:sldId id="332" r:id="rId17"/>
    <p:sldId id="333" r:id="rId18"/>
    <p:sldId id="334" r:id="rId19"/>
    <p:sldId id="295" r:id="rId20"/>
    <p:sldId id="296" r:id="rId21"/>
    <p:sldId id="297" r:id="rId22"/>
    <p:sldId id="298" r:id="rId23"/>
    <p:sldId id="299" r:id="rId24"/>
    <p:sldId id="258" r:id="rId25"/>
    <p:sldId id="261" r:id="rId26"/>
    <p:sldId id="256" r:id="rId27"/>
    <p:sldId id="318" r:id="rId28"/>
    <p:sldId id="335" r:id="rId29"/>
    <p:sldId id="316" r:id="rId30"/>
    <p:sldId id="315" r:id="rId31"/>
    <p:sldId id="277" r:id="rId32"/>
    <p:sldId id="280" r:id="rId33"/>
    <p:sldId id="317" r:id="rId34"/>
    <p:sldId id="326" r:id="rId35"/>
    <p:sldId id="32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94660"/>
  </p:normalViewPr>
  <p:slideViewPr>
    <p:cSldViewPr snapToGrid="0">
      <p:cViewPr varScale="1">
        <p:scale>
          <a:sx n="96" d="100"/>
          <a:sy n="96" d="100"/>
        </p:scale>
        <p:origin x="88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viewProps" Target="viewProps.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notesMaster" Target="notesMasters/notesMaster1.xml" /><Relationship Id="rId40"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77E81-8678-4018-B962-643320CACA30}" type="datetimeFigureOut">
              <a:rPr lang="it-IT" smtClean="0"/>
              <a:t>01/11/2022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F4387-6408-45A9-BDB2-B284FF1961DA}" type="slidenum">
              <a:rPr lang="it-IT" smtClean="0"/>
              <a:t>‹N›</a:t>
            </a:fld>
            <a:endParaRPr lang="it-IT"/>
          </a:p>
        </p:txBody>
      </p:sp>
    </p:spTree>
    <p:extLst>
      <p:ext uri="{BB962C8B-B14F-4D97-AF65-F5344CB8AC3E}">
        <p14:creationId xmlns:p14="http://schemas.microsoft.com/office/powerpoint/2010/main" val="138688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5">
            <a:extLst>
              <a:ext uri="{FF2B5EF4-FFF2-40B4-BE49-F238E27FC236}">
                <a16:creationId xmlns:a16="http://schemas.microsoft.com/office/drawing/2014/main" id="{760B67A2-2B08-4D6A-BA5C-BA1975343EB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FB8474D-A42B-4B8B-80FF-89627B941E23}" type="slidenum">
              <a:rPr lang="it-IT" altLang="it-IT" sz="1400" smtClean="0"/>
              <a:pPr>
                <a:spcBef>
                  <a:spcPct val="0"/>
                </a:spcBef>
                <a:buClrTx/>
                <a:buFontTx/>
                <a:buNone/>
              </a:pPr>
              <a:t>3</a:t>
            </a:fld>
            <a:endParaRPr lang="it-IT" altLang="it-IT" sz="1400"/>
          </a:p>
        </p:txBody>
      </p:sp>
      <p:sp>
        <p:nvSpPr>
          <p:cNvPr id="8195" name="Rectangle 1">
            <a:extLst>
              <a:ext uri="{FF2B5EF4-FFF2-40B4-BE49-F238E27FC236}">
                <a16:creationId xmlns:a16="http://schemas.microsoft.com/office/drawing/2014/main" id="{F3B501F9-FED4-421E-B645-D9CD4ED7C77D}"/>
              </a:ext>
            </a:extLst>
          </p:cNvPr>
          <p:cNvSpPr>
            <a:spLocks noGrp="1" noRot="1" noChangeAspect="1" noChangeArrowheads="1" noTextEdit="1"/>
          </p:cNvSpPr>
          <p:nvPr>
            <p:ph type="sldImg"/>
          </p:nvPr>
        </p:nvSpPr>
        <p:spPr>
          <a:xfrm>
            <a:off x="1109663" y="812800"/>
            <a:ext cx="5324475" cy="3994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1446B11C-57C1-4622-819C-D3EDC2A45DDF}"/>
              </a:ext>
            </a:extLst>
          </p:cNvPr>
          <p:cNvSpPr>
            <a:spLocks noGrp="1" noChangeArrowheads="1"/>
          </p:cNvSpPr>
          <p:nvPr>
            <p:ph type="body" idx="1"/>
          </p:nvPr>
        </p:nvSpPr>
        <p:spPr>
          <a:xfrm>
            <a:off x="755650" y="5078413"/>
            <a:ext cx="6034088" cy="47974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72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5">
            <a:extLst>
              <a:ext uri="{FF2B5EF4-FFF2-40B4-BE49-F238E27FC236}">
                <a16:creationId xmlns:a16="http://schemas.microsoft.com/office/drawing/2014/main" id="{760B67A2-2B08-4D6A-BA5C-BA1975343EB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FB8474D-A42B-4B8B-80FF-89627B941E23}" type="slidenum">
              <a:rPr lang="it-IT" altLang="it-IT" sz="1400" smtClean="0"/>
              <a:pPr>
                <a:spcBef>
                  <a:spcPct val="0"/>
                </a:spcBef>
                <a:buClrTx/>
                <a:buFontTx/>
                <a:buNone/>
              </a:pPr>
              <a:t>6</a:t>
            </a:fld>
            <a:endParaRPr lang="it-IT" altLang="it-IT" sz="1400"/>
          </a:p>
        </p:txBody>
      </p:sp>
      <p:sp>
        <p:nvSpPr>
          <p:cNvPr id="8195" name="Rectangle 1">
            <a:extLst>
              <a:ext uri="{FF2B5EF4-FFF2-40B4-BE49-F238E27FC236}">
                <a16:creationId xmlns:a16="http://schemas.microsoft.com/office/drawing/2014/main" id="{F3B501F9-FED4-421E-B645-D9CD4ED7C77D}"/>
              </a:ext>
            </a:extLst>
          </p:cNvPr>
          <p:cNvSpPr>
            <a:spLocks noGrp="1" noRot="1" noChangeAspect="1" noChangeArrowheads="1" noTextEdit="1"/>
          </p:cNvSpPr>
          <p:nvPr>
            <p:ph type="sldImg"/>
          </p:nvPr>
        </p:nvSpPr>
        <p:spPr>
          <a:xfrm>
            <a:off x="1109663" y="812800"/>
            <a:ext cx="5324475" cy="3994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1446B11C-57C1-4622-819C-D3EDC2A45DDF}"/>
              </a:ext>
            </a:extLst>
          </p:cNvPr>
          <p:cNvSpPr>
            <a:spLocks noGrp="1" noChangeArrowheads="1"/>
          </p:cNvSpPr>
          <p:nvPr>
            <p:ph type="body" idx="1"/>
          </p:nvPr>
        </p:nvSpPr>
        <p:spPr>
          <a:xfrm>
            <a:off x="755650" y="5078413"/>
            <a:ext cx="6034088" cy="47974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283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5">
            <a:extLst>
              <a:ext uri="{FF2B5EF4-FFF2-40B4-BE49-F238E27FC236}">
                <a16:creationId xmlns:a16="http://schemas.microsoft.com/office/drawing/2014/main" id="{760B67A2-2B08-4D6A-BA5C-BA1975343EB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FB8474D-A42B-4B8B-80FF-89627B941E23}" type="slidenum">
              <a:rPr lang="it-IT" altLang="it-IT" sz="1400" smtClean="0"/>
              <a:pPr>
                <a:spcBef>
                  <a:spcPct val="0"/>
                </a:spcBef>
                <a:buClrTx/>
                <a:buFontTx/>
                <a:buNone/>
              </a:pPr>
              <a:t>7</a:t>
            </a:fld>
            <a:endParaRPr lang="it-IT" altLang="it-IT" sz="1400"/>
          </a:p>
        </p:txBody>
      </p:sp>
      <p:sp>
        <p:nvSpPr>
          <p:cNvPr id="8195" name="Rectangle 1">
            <a:extLst>
              <a:ext uri="{FF2B5EF4-FFF2-40B4-BE49-F238E27FC236}">
                <a16:creationId xmlns:a16="http://schemas.microsoft.com/office/drawing/2014/main" id="{F3B501F9-FED4-421E-B645-D9CD4ED7C77D}"/>
              </a:ext>
            </a:extLst>
          </p:cNvPr>
          <p:cNvSpPr>
            <a:spLocks noGrp="1" noRot="1" noChangeAspect="1" noChangeArrowheads="1" noTextEdit="1"/>
          </p:cNvSpPr>
          <p:nvPr>
            <p:ph type="sldImg"/>
          </p:nvPr>
        </p:nvSpPr>
        <p:spPr>
          <a:xfrm>
            <a:off x="1109663" y="812800"/>
            <a:ext cx="5324475" cy="3994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1446B11C-57C1-4622-819C-D3EDC2A45DDF}"/>
              </a:ext>
            </a:extLst>
          </p:cNvPr>
          <p:cNvSpPr>
            <a:spLocks noGrp="1" noChangeArrowheads="1"/>
          </p:cNvSpPr>
          <p:nvPr>
            <p:ph type="body" idx="1"/>
          </p:nvPr>
        </p:nvSpPr>
        <p:spPr>
          <a:xfrm>
            <a:off x="755650" y="5078413"/>
            <a:ext cx="6034088" cy="47974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283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it-IT"/>
              <a:t>26/10/2021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28DAAF8-9D8B-43D2-B2F5-6D8C83D1A4A7}" type="slidenum">
              <a:rPr lang="it-IT" smtClean="0"/>
              <a:t>‹N›</a:t>
            </a:fld>
            <a:endParaRPr lang="it-IT"/>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27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26/10/2021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425096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26/10/2021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281043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it-IT"/>
              <a:t>26/10/2021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1656600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r>
              <a:rPr lang="it-IT"/>
              <a:t>26/10/2021</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28DAAF8-9D8B-43D2-B2F5-6D8C83D1A4A7}" type="slidenum">
              <a:rPr lang="it-IT" smtClean="0"/>
              <a:t>‹N›</a:t>
            </a:fld>
            <a:endParaRPr lang="it-IT"/>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90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it-IT"/>
              <a:t>26/10/2021</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423947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22960" y="2582334"/>
            <a:ext cx="370332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63440" y="2582334"/>
            <a:ext cx="370332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it-IT"/>
              <a:t>26/10/2021</a:t>
            </a:r>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30754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r>
              <a:rPr lang="it-IT"/>
              <a:t>26/10/2021</a:t>
            </a:r>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402402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it-IT"/>
              <a:t>26/10/2021</a:t>
            </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a:p>
        </p:txBody>
      </p:sp>
      <p:sp>
        <p:nvSpPr>
          <p:cNvPr id="9" name="Slide Number Placeholder 8"/>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45020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it-IT"/>
              <a:t>26/10/2021</a:t>
            </a: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it-I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28DAAF8-9D8B-43D2-B2F5-6D8C83D1A4A7}" type="slidenum">
              <a:rPr lang="it-IT" smtClean="0"/>
              <a:t>‹N›</a:t>
            </a:fld>
            <a:endParaRPr lang="it-IT"/>
          </a:p>
        </p:txBody>
      </p:sp>
    </p:spTree>
    <p:extLst>
      <p:ext uri="{BB962C8B-B14F-4D97-AF65-F5344CB8AC3E}">
        <p14:creationId xmlns:p14="http://schemas.microsoft.com/office/powerpoint/2010/main" val="3141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it-IT"/>
              <a:t>26/10/2021</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28DAAF8-9D8B-43D2-B2F5-6D8C83D1A4A7}" type="slidenum">
              <a:rPr lang="it-IT" smtClean="0"/>
              <a:t>‹N›</a:t>
            </a:fld>
            <a:endParaRPr lang="it-IT"/>
          </a:p>
        </p:txBody>
      </p:sp>
    </p:spTree>
    <p:extLst>
      <p:ext uri="{BB962C8B-B14F-4D97-AF65-F5344CB8AC3E}">
        <p14:creationId xmlns:p14="http://schemas.microsoft.com/office/powerpoint/2010/main" val="215177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it-IT"/>
              <a:t>26/10/2021</a:t>
            </a: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28DAAF8-9D8B-43D2-B2F5-6D8C83D1A4A7}" type="slidenum">
              <a:rPr lang="it-IT" smtClean="0"/>
              <a:t>‹N›</a:t>
            </a:fld>
            <a:endParaRPr lang="it-IT"/>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891057"/>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Layout" Target="../slideLayouts/slideLayout8.xml" /></Relationships>
</file>

<file path=ppt/slides/_rels/slide10.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image" Target="../media/image6.jpg" /><Relationship Id="rId1" Type="http://schemas.openxmlformats.org/officeDocument/2006/relationships/slideLayout" Target="../slideLayouts/slideLayout2.xml" /><Relationship Id="rId5" Type="http://schemas.openxmlformats.org/officeDocument/2006/relationships/image" Target="../media/image9.jpg" /><Relationship Id="rId4" Type="http://schemas.openxmlformats.org/officeDocument/2006/relationships/image" Target="../media/image8.jpeg" /></Relationships>
</file>

<file path=ppt/slides/_rels/slide11.xml.rels><?xml version="1.0" encoding="UTF-8" standalone="yes"?>
<Relationships xmlns="http://schemas.openxmlformats.org/package/2006/relationships"><Relationship Id="rId3" Type="http://schemas.openxmlformats.org/officeDocument/2006/relationships/image" Target="../media/image11.emf" /><Relationship Id="rId2" Type="http://schemas.openxmlformats.org/officeDocument/2006/relationships/image" Target="../media/image10.emf"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3.emf" /><Relationship Id="rId2" Type="http://schemas.openxmlformats.org/officeDocument/2006/relationships/image" Target="../media/image12.emf"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5.emf" /><Relationship Id="rId2" Type="http://schemas.openxmlformats.org/officeDocument/2006/relationships/image" Target="../media/image14.emf"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7.emf" /><Relationship Id="rId2" Type="http://schemas.openxmlformats.org/officeDocument/2006/relationships/image" Target="../media/image16.emf"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9.emf" /><Relationship Id="rId2" Type="http://schemas.openxmlformats.org/officeDocument/2006/relationships/image" Target="../media/image18.emf"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1.emf" /><Relationship Id="rId2" Type="http://schemas.openxmlformats.org/officeDocument/2006/relationships/image" Target="../media/image20.emf"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23.emf" /><Relationship Id="rId2" Type="http://schemas.openxmlformats.org/officeDocument/2006/relationships/image" Target="../media/image22.emf"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4.emf"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hyperlink" Target="mailto:annalisa.dordoni@unimib.it" TargetMode="External" /><Relationship Id="rId2" Type="http://schemas.openxmlformats.org/officeDocument/2006/relationships/image" Target="../media/image25.jpeg" /><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3.xml"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CAB9FC2-D117-4696-A70A-E07CAA07571F}"/>
              </a:ext>
            </a:extLst>
          </p:cNvPr>
          <p:cNvSpPr>
            <a:spLocks noGrp="1"/>
          </p:cNvSpPr>
          <p:nvPr>
            <p:ph idx="1"/>
          </p:nvPr>
        </p:nvSpPr>
        <p:spPr>
          <a:xfrm>
            <a:off x="3333118" y="640741"/>
            <a:ext cx="6302087" cy="2339911"/>
          </a:xfrm>
        </p:spPr>
        <p:txBody>
          <a:bodyPr>
            <a:normAutofit/>
          </a:bodyPr>
          <a:lstStyle/>
          <a:p>
            <a:pPr marL="0" indent="0">
              <a:lnSpc>
                <a:spcPct val="100000"/>
              </a:lnSpc>
              <a:spcBef>
                <a:spcPts val="0"/>
              </a:spcBef>
              <a:spcAft>
                <a:spcPts val="0"/>
              </a:spcAft>
              <a:buNone/>
            </a:pPr>
            <a:r>
              <a:rPr lang="it-IT" sz="2400" b="1" dirty="0">
                <a:solidFill>
                  <a:srgbClr val="C00000"/>
                </a:solidFill>
              </a:rPr>
              <a:t>SEMPRE APERTO</a:t>
            </a:r>
          </a:p>
          <a:p>
            <a:pPr marL="0" indent="0">
              <a:lnSpc>
                <a:spcPct val="100000"/>
              </a:lnSpc>
              <a:spcBef>
                <a:spcPts val="0"/>
              </a:spcBef>
              <a:spcAft>
                <a:spcPts val="0"/>
              </a:spcAft>
              <a:buNone/>
            </a:pPr>
            <a:r>
              <a:rPr lang="it-IT" sz="1800" b="1" dirty="0">
                <a:solidFill>
                  <a:srgbClr val="C00000"/>
                </a:solidFill>
              </a:rPr>
              <a:t>LAVORARE SU TURNI NELLA SOCIETÀ DEI SERVIZI 24/7</a:t>
            </a:r>
          </a:p>
          <a:p>
            <a:pPr marL="0" indent="0">
              <a:lnSpc>
                <a:spcPct val="100000"/>
              </a:lnSpc>
              <a:spcBef>
                <a:spcPts val="0"/>
              </a:spcBef>
              <a:spcAft>
                <a:spcPts val="0"/>
              </a:spcAft>
              <a:buNone/>
            </a:pPr>
            <a:endParaRPr lang="it-IT" sz="800" b="1" dirty="0">
              <a:solidFill>
                <a:schemeClr val="tx1"/>
              </a:solidFill>
            </a:endParaRPr>
          </a:p>
          <a:p>
            <a:pPr marL="0" indent="0">
              <a:lnSpc>
                <a:spcPct val="100000"/>
              </a:lnSpc>
              <a:spcBef>
                <a:spcPts val="0"/>
              </a:spcBef>
              <a:spcAft>
                <a:spcPts val="0"/>
              </a:spcAft>
              <a:buNone/>
            </a:pPr>
            <a:r>
              <a:rPr lang="it-IT" sz="1600" b="1" dirty="0">
                <a:solidFill>
                  <a:schemeClr val="tx1"/>
                </a:solidFill>
              </a:rPr>
              <a:t>UNA RICERCA NELLE VIE DELLO SHOPPING DI MILANO E LONDRA</a:t>
            </a:r>
          </a:p>
        </p:txBody>
      </p:sp>
      <p:pic>
        <p:nvPicPr>
          <p:cNvPr id="9" name="Immagine 8" descr="Immagine che contiene testo, esterni, edificio, via&#10;&#10;Descrizione generata automaticamente">
            <a:extLst>
              <a:ext uri="{FF2B5EF4-FFF2-40B4-BE49-F238E27FC236}">
                <a16:creationId xmlns:a16="http://schemas.microsoft.com/office/drawing/2014/main" id="{A9D0D9B6-2356-44F8-B91B-AAC5CFA97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1029" y="2212736"/>
            <a:ext cx="2411650" cy="3293240"/>
          </a:xfrm>
          <a:prstGeom prst="rect">
            <a:avLst/>
          </a:prstGeom>
        </p:spPr>
      </p:pic>
      <p:sp>
        <p:nvSpPr>
          <p:cNvPr id="11" name="CasellaDiTesto 10">
            <a:extLst>
              <a:ext uri="{FF2B5EF4-FFF2-40B4-BE49-F238E27FC236}">
                <a16:creationId xmlns:a16="http://schemas.microsoft.com/office/drawing/2014/main" id="{F5D79750-C325-4D81-990E-0CB57C8CD58A}"/>
              </a:ext>
            </a:extLst>
          </p:cNvPr>
          <p:cNvSpPr txBox="1"/>
          <p:nvPr/>
        </p:nvSpPr>
        <p:spPr>
          <a:xfrm>
            <a:off x="5011029" y="5838845"/>
            <a:ext cx="3616576" cy="584775"/>
          </a:xfrm>
          <a:prstGeom prst="rect">
            <a:avLst/>
          </a:prstGeom>
          <a:noFill/>
        </p:spPr>
        <p:txBody>
          <a:bodyPr wrap="square">
            <a:spAutoFit/>
          </a:bodyPr>
          <a:lstStyle/>
          <a:p>
            <a:pPr marL="0" indent="0" algn="r">
              <a:lnSpc>
                <a:spcPct val="100000"/>
              </a:lnSpc>
              <a:spcBef>
                <a:spcPts val="0"/>
              </a:spcBef>
              <a:spcAft>
                <a:spcPts val="0"/>
              </a:spcAft>
              <a:buNone/>
            </a:pPr>
            <a:r>
              <a:rPr lang="it-IT" sz="1600" b="1" dirty="0">
                <a:solidFill>
                  <a:schemeClr val="tx1"/>
                </a:solidFill>
              </a:rPr>
              <a:t>ANNALISA DORDONI</a:t>
            </a:r>
          </a:p>
          <a:p>
            <a:pPr marL="0" indent="0" algn="r">
              <a:lnSpc>
                <a:spcPct val="100000"/>
              </a:lnSpc>
              <a:spcBef>
                <a:spcPts val="0"/>
              </a:spcBef>
              <a:spcAft>
                <a:spcPts val="0"/>
              </a:spcAft>
              <a:buNone/>
            </a:pPr>
            <a:r>
              <a:rPr lang="it-IT" sz="1600" b="1" dirty="0">
                <a:solidFill>
                  <a:schemeClr val="tx1"/>
                </a:solidFill>
              </a:rPr>
              <a:t>UNIVERSITÀ DI MILANO-BICOCCA</a:t>
            </a:r>
          </a:p>
        </p:txBody>
      </p:sp>
      <p:sp>
        <p:nvSpPr>
          <p:cNvPr id="10" name="CasellaDiTesto 9">
            <a:extLst>
              <a:ext uri="{FF2B5EF4-FFF2-40B4-BE49-F238E27FC236}">
                <a16:creationId xmlns:a16="http://schemas.microsoft.com/office/drawing/2014/main" id="{3AD80384-642F-4501-91B3-EFDC7908E7A1}"/>
              </a:ext>
            </a:extLst>
          </p:cNvPr>
          <p:cNvSpPr txBox="1"/>
          <p:nvPr/>
        </p:nvSpPr>
        <p:spPr>
          <a:xfrm>
            <a:off x="188926" y="640741"/>
            <a:ext cx="2739421" cy="646331"/>
          </a:xfrm>
          <a:prstGeom prst="rect">
            <a:avLst/>
          </a:prstGeom>
          <a:noFill/>
        </p:spPr>
        <p:txBody>
          <a:bodyPr wrap="square">
            <a:spAutoFit/>
          </a:bodyPr>
          <a:lstStyle/>
          <a:p>
            <a:r>
              <a:rPr lang="it-IT" b="1" dirty="0">
                <a:solidFill>
                  <a:schemeClr val="bg1"/>
                </a:solidFill>
              </a:rPr>
              <a:t>UNIVERSITÀ DI MACERATA</a:t>
            </a:r>
          </a:p>
          <a:p>
            <a:r>
              <a:rPr lang="it-IT" b="1" dirty="0">
                <a:solidFill>
                  <a:schemeClr val="bg1"/>
                </a:solidFill>
              </a:rPr>
              <a:t>02/11/2022</a:t>
            </a:r>
          </a:p>
        </p:txBody>
      </p:sp>
    </p:spTree>
    <p:extLst>
      <p:ext uri="{BB962C8B-B14F-4D97-AF65-F5344CB8AC3E}">
        <p14:creationId xmlns:p14="http://schemas.microsoft.com/office/powerpoint/2010/main" val="216378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6">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8">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20">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2">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 y="0"/>
            <a:ext cx="91428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4">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olo 1">
            <a:extLst>
              <a:ext uri="{FF2B5EF4-FFF2-40B4-BE49-F238E27FC236}">
                <a16:creationId xmlns:a16="http://schemas.microsoft.com/office/drawing/2014/main" id="{E04F25FC-0B4A-421E-AB79-FD3E4E2E4EA4}"/>
              </a:ext>
            </a:extLst>
          </p:cNvPr>
          <p:cNvSpPr txBox="1">
            <a:spLocks/>
          </p:cNvSpPr>
          <p:nvPr/>
        </p:nvSpPr>
        <p:spPr>
          <a:xfrm>
            <a:off x="169355" y="1874738"/>
            <a:ext cx="3310853" cy="31085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FOTOGRAFIE SCATTATE DURANTE LA RICERCA</a:t>
            </a:r>
          </a:p>
          <a:p>
            <a:pPr>
              <a:lnSpc>
                <a:spcPct val="85000"/>
              </a:lnSpc>
              <a:spcAft>
                <a:spcPts val="600"/>
              </a:spcAft>
            </a:pPr>
            <a:endParaRPr lang="en-US" sz="2000" b="1" spc="-50" dirty="0">
              <a:solidFill>
                <a:schemeClr val="bg1">
                  <a:lumMod val="95000"/>
                </a:schemeClr>
              </a:solidFill>
              <a:latin typeface="+mn-lt"/>
            </a:endParaRPr>
          </a:p>
          <a:p>
            <a:pPr>
              <a:lnSpc>
                <a:spcPct val="85000"/>
              </a:lnSpc>
              <a:spcAft>
                <a:spcPts val="600"/>
              </a:spcAft>
            </a:pPr>
            <a:endParaRPr lang="en-US" sz="2000" b="1" spc="-50" dirty="0">
              <a:solidFill>
                <a:schemeClr val="bg1">
                  <a:lumMod val="95000"/>
                </a:schemeClr>
              </a:solidFill>
              <a:latin typeface="+mn-lt"/>
            </a:endParaRPr>
          </a:p>
          <a:p>
            <a:pPr>
              <a:lnSpc>
                <a:spcPct val="85000"/>
              </a:lnSpc>
              <a:spcAft>
                <a:spcPts val="600"/>
              </a:spcAft>
            </a:pPr>
            <a:r>
              <a:rPr lang="it-IT" sz="2000" dirty="0">
                <a:solidFill>
                  <a:schemeClr val="bg1">
                    <a:lumMod val="95000"/>
                  </a:schemeClr>
                </a:solidFill>
                <a:latin typeface="+mn-lt"/>
              </a:rPr>
              <a:t>OXFORD STREET A LONDRA (1° MAGGIO)</a:t>
            </a:r>
          </a:p>
          <a:p>
            <a:pPr>
              <a:lnSpc>
                <a:spcPct val="85000"/>
              </a:lnSpc>
              <a:spcAft>
                <a:spcPts val="600"/>
              </a:spcAft>
            </a:pPr>
            <a:endParaRPr lang="it-IT" sz="2000" dirty="0">
              <a:solidFill>
                <a:schemeClr val="bg1">
                  <a:lumMod val="95000"/>
                </a:schemeClr>
              </a:solidFill>
              <a:latin typeface="+mn-lt"/>
            </a:endParaRPr>
          </a:p>
          <a:p>
            <a:pPr>
              <a:lnSpc>
                <a:spcPct val="85000"/>
              </a:lnSpc>
              <a:spcAft>
                <a:spcPts val="600"/>
              </a:spcAft>
            </a:pPr>
            <a:endParaRPr lang="it-IT" sz="2000" dirty="0">
              <a:solidFill>
                <a:schemeClr val="bg1">
                  <a:lumMod val="95000"/>
                </a:schemeClr>
              </a:solidFill>
              <a:latin typeface="+mn-lt"/>
            </a:endParaRPr>
          </a:p>
          <a:p>
            <a:pPr>
              <a:lnSpc>
                <a:spcPct val="85000"/>
              </a:lnSpc>
              <a:spcAft>
                <a:spcPts val="600"/>
              </a:spcAft>
            </a:pPr>
            <a:r>
              <a:rPr lang="en-US" sz="2000" spc="-50" dirty="0">
                <a:solidFill>
                  <a:schemeClr val="bg1">
                    <a:lumMod val="95000"/>
                  </a:schemeClr>
                </a:solidFill>
                <a:latin typeface="+mn-lt"/>
              </a:rPr>
              <a:t>C.SO BUENOS AIRES A MILANO (NOTTE BIANCA)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506093" y="6444949"/>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10</a:t>
            </a:fld>
            <a:endParaRPr lang="en-US" dirty="0">
              <a:solidFill>
                <a:schemeClr val="tx1"/>
              </a:solidFill>
            </a:endParaRPr>
          </a:p>
        </p:txBody>
      </p:sp>
      <p:sp>
        <p:nvSpPr>
          <p:cNvPr id="38" name="Rectangle 26">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321732"/>
            <a:ext cx="2741225"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descr="Immagine che contiene persona, esterni, edificio, via&#10;&#10;Descrizione generata con affidabilità molto elevata">
            <a:extLst>
              <a:ext uri="{FF2B5EF4-FFF2-40B4-BE49-F238E27FC236}">
                <a16:creationId xmlns:a16="http://schemas.microsoft.com/office/drawing/2014/main" id="{04C09E39-6717-4E68-A879-26D386628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423" y="1223039"/>
            <a:ext cx="2496312" cy="1872234"/>
          </a:xfrm>
          <a:prstGeom prst="rect">
            <a:avLst/>
          </a:prstGeom>
        </p:spPr>
      </p:pic>
      <p:sp>
        <p:nvSpPr>
          <p:cNvPr id="31" name="Rectangle 30">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8716" y="321732"/>
            <a:ext cx="2301525"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4157448"/>
            <a:ext cx="2741225"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Immagine che contiene edificio, persona, esterni, scena&#10;&#10;Descrizione generata con affidabilità molto elevata">
            <a:extLst>
              <a:ext uri="{FF2B5EF4-FFF2-40B4-BE49-F238E27FC236}">
                <a16:creationId xmlns:a16="http://schemas.microsoft.com/office/drawing/2014/main" id="{21F8BC62-2571-462E-930A-4DEF35CE0908}"/>
              </a:ext>
            </a:extLst>
          </p:cNvPr>
          <p:cNvPicPr/>
          <p:nvPr/>
        </p:nvPicPr>
        <p:blipFill>
          <a:blip r:embed="rId3">
            <a:extLst>
              <a:ext uri="{28A0092B-C50C-407E-A947-70E740481C1C}">
                <a14:useLocalDpi xmlns:a14="http://schemas.microsoft.com/office/drawing/2010/main" val="0"/>
              </a:ext>
            </a:extLst>
          </a:blip>
          <a:stretch>
            <a:fillRect/>
          </a:stretch>
        </p:blipFill>
        <p:spPr>
          <a:xfrm>
            <a:off x="3853699" y="4608070"/>
            <a:ext cx="2485130" cy="1397885"/>
          </a:xfrm>
          <a:prstGeom prst="rect">
            <a:avLst/>
          </a:prstGeom>
        </p:spPr>
      </p:pic>
      <p:sp>
        <p:nvSpPr>
          <p:cNvPr id="35" name="Rectangle 34">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8716" y="2617577"/>
            <a:ext cx="2301525"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magine 11" descr="OS5">
            <a:extLst>
              <a:ext uri="{FF2B5EF4-FFF2-40B4-BE49-F238E27FC236}">
                <a16:creationId xmlns:a16="http://schemas.microsoft.com/office/drawing/2014/main" id="{3C6F7F27-DBA9-4AED-94F1-507D8323B2F1}"/>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720777" y="614851"/>
            <a:ext cx="2057400" cy="1543050"/>
          </a:xfrm>
          <a:prstGeom prst="rect">
            <a:avLst/>
          </a:prstGeom>
          <a:noFill/>
        </p:spPr>
      </p:pic>
      <p:pic>
        <p:nvPicPr>
          <p:cNvPr id="7" name="Immagine 6" descr="2 LUGLIO 2017 &quot;SHOPPING NIGHT&quot;">
            <a:extLst>
              <a:ext uri="{FF2B5EF4-FFF2-40B4-BE49-F238E27FC236}">
                <a16:creationId xmlns:a16="http://schemas.microsoft.com/office/drawing/2014/main" id="{881406A5-C7EA-44CC-9CEC-CEF980041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0778" y="3672174"/>
            <a:ext cx="2057399" cy="1342452"/>
          </a:xfrm>
          <a:prstGeom prst="rect">
            <a:avLst/>
          </a:prstGeom>
        </p:spPr>
      </p:pic>
    </p:spTree>
    <p:extLst>
      <p:ext uri="{BB962C8B-B14F-4D97-AF65-F5344CB8AC3E}">
        <p14:creationId xmlns:p14="http://schemas.microsoft.com/office/powerpoint/2010/main" val="174282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59E57DE9-7148-4D85-90C1-A8944C68C919}"/>
              </a:ext>
            </a:extLst>
          </p:cNvPr>
          <p:cNvSpPr/>
          <p:nvPr/>
        </p:nvSpPr>
        <p:spPr>
          <a:xfrm>
            <a:off x="0" y="0"/>
            <a:ext cx="3091070"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pic>
        <p:nvPicPr>
          <p:cNvPr id="4" name="Immagine 3">
            <a:extLst>
              <a:ext uri="{FF2B5EF4-FFF2-40B4-BE49-F238E27FC236}">
                <a16:creationId xmlns:a16="http://schemas.microsoft.com/office/drawing/2014/main" id="{28888451-E51E-4F32-B0CB-4434CECF8222}"/>
              </a:ext>
            </a:extLst>
          </p:cNvPr>
          <p:cNvPicPr>
            <a:picLocks noChangeAspect="1"/>
          </p:cNvPicPr>
          <p:nvPr/>
        </p:nvPicPr>
        <p:blipFill>
          <a:blip r:embed="rId2"/>
          <a:stretch>
            <a:fillRect/>
          </a:stretch>
        </p:blipFill>
        <p:spPr>
          <a:xfrm>
            <a:off x="2762624" y="0"/>
            <a:ext cx="3254059" cy="6858000"/>
          </a:xfrm>
          <a:prstGeom prst="rect">
            <a:avLst/>
          </a:prstGeom>
        </p:spPr>
      </p:pic>
      <p:sp>
        <p:nvSpPr>
          <p:cNvPr id="23" name="CasellaDiTesto 22">
            <a:extLst>
              <a:ext uri="{FF2B5EF4-FFF2-40B4-BE49-F238E27FC236}">
                <a16:creationId xmlns:a16="http://schemas.microsoft.com/office/drawing/2014/main" id="{843C4D88-4EF9-4D93-8584-E7DFDFD16CD3}"/>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OXFORD STREET</a:t>
            </a:r>
          </a:p>
          <a:p>
            <a:r>
              <a:rPr lang="it-IT" sz="1800" dirty="0">
                <a:solidFill>
                  <a:schemeClr val="bg1">
                    <a:lumMod val="95000"/>
                  </a:schemeClr>
                </a:solidFill>
                <a:latin typeface="+mn-lt"/>
              </a:rPr>
              <a:t>LONDRA </a:t>
            </a:r>
            <a:endParaRPr lang="it-IT" dirty="0"/>
          </a:p>
        </p:txBody>
      </p:sp>
      <p:pic>
        <p:nvPicPr>
          <p:cNvPr id="6" name="Immagine 5">
            <a:extLst>
              <a:ext uri="{FF2B5EF4-FFF2-40B4-BE49-F238E27FC236}">
                <a16:creationId xmlns:a16="http://schemas.microsoft.com/office/drawing/2014/main" id="{B1EF83C8-DA85-4776-9937-71FC1C91CBF5}"/>
              </a:ext>
            </a:extLst>
          </p:cNvPr>
          <p:cNvPicPr>
            <a:picLocks noChangeAspect="1"/>
          </p:cNvPicPr>
          <p:nvPr/>
        </p:nvPicPr>
        <p:blipFill>
          <a:blip r:embed="rId3"/>
          <a:stretch>
            <a:fillRect/>
          </a:stretch>
        </p:blipFill>
        <p:spPr>
          <a:xfrm>
            <a:off x="5908845" y="0"/>
            <a:ext cx="3250123" cy="6869116"/>
          </a:xfrm>
          <a:prstGeom prst="rect">
            <a:avLst/>
          </a:prstGeom>
        </p:spPr>
      </p:pic>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535548" y="6503991"/>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11</a:t>
            </a:fld>
            <a:endParaRPr lang="en-US" dirty="0">
              <a:solidFill>
                <a:schemeClr val="tx1"/>
              </a:solidFill>
            </a:endParaRPr>
          </a:p>
        </p:txBody>
      </p:sp>
    </p:spTree>
    <p:extLst>
      <p:ext uri="{BB962C8B-B14F-4D97-AF65-F5344CB8AC3E}">
        <p14:creationId xmlns:p14="http://schemas.microsoft.com/office/powerpoint/2010/main" val="424044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649E976-88E6-4E72-AC47-332DF82F6B99}"/>
              </a:ext>
            </a:extLst>
          </p:cNvPr>
          <p:cNvPicPr>
            <a:picLocks noChangeAspect="1"/>
          </p:cNvPicPr>
          <p:nvPr/>
        </p:nvPicPr>
        <p:blipFill>
          <a:blip r:embed="rId2"/>
          <a:stretch>
            <a:fillRect/>
          </a:stretch>
        </p:blipFill>
        <p:spPr>
          <a:xfrm>
            <a:off x="2943094" y="0"/>
            <a:ext cx="3257811" cy="6858000"/>
          </a:xfrm>
          <a:prstGeom prst="rect">
            <a:avLst/>
          </a:prstGeom>
        </p:spPr>
      </p:pic>
      <p:pic>
        <p:nvPicPr>
          <p:cNvPr id="9" name="Immagine 8">
            <a:extLst>
              <a:ext uri="{FF2B5EF4-FFF2-40B4-BE49-F238E27FC236}">
                <a16:creationId xmlns:a16="http://schemas.microsoft.com/office/drawing/2014/main" id="{8119E69F-9F28-4F14-BB9C-8BB1DA230B43}"/>
              </a:ext>
            </a:extLst>
          </p:cNvPr>
          <p:cNvPicPr>
            <a:picLocks noChangeAspect="1"/>
          </p:cNvPicPr>
          <p:nvPr/>
        </p:nvPicPr>
        <p:blipFill>
          <a:blip r:embed="rId3"/>
          <a:stretch>
            <a:fillRect/>
          </a:stretch>
        </p:blipFill>
        <p:spPr>
          <a:xfrm>
            <a:off x="5886406" y="0"/>
            <a:ext cx="3255212" cy="6858000"/>
          </a:xfrm>
          <a:prstGeom prst="rect">
            <a:avLst/>
          </a:prstGeom>
        </p:spPr>
      </p:pic>
      <p:sp>
        <p:nvSpPr>
          <p:cNvPr id="17" name="Rettangolo 16">
            <a:extLst>
              <a:ext uri="{FF2B5EF4-FFF2-40B4-BE49-F238E27FC236}">
                <a16:creationId xmlns:a16="http://schemas.microsoft.com/office/drawing/2014/main" id="{9ABD1475-3DC5-4B78-923F-2E91BACE982E}"/>
              </a:ext>
            </a:extLst>
          </p:cNvPr>
          <p:cNvSpPr/>
          <p:nvPr/>
        </p:nvSpPr>
        <p:spPr>
          <a:xfrm>
            <a:off x="0" y="0"/>
            <a:ext cx="3091070"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506093" y="6444949"/>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12</a:t>
            </a:fld>
            <a:endParaRPr lang="en-US" dirty="0">
              <a:solidFill>
                <a:schemeClr val="tx1"/>
              </a:solidFill>
            </a:endParaRPr>
          </a:p>
        </p:txBody>
      </p:sp>
      <p:sp>
        <p:nvSpPr>
          <p:cNvPr id="20" name="CasellaDiTesto 19">
            <a:extLst>
              <a:ext uri="{FF2B5EF4-FFF2-40B4-BE49-F238E27FC236}">
                <a16:creationId xmlns:a16="http://schemas.microsoft.com/office/drawing/2014/main" id="{0CCB0F3E-8BB8-494F-AD9C-61D92331F2BB}"/>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OXFORD STREET</a:t>
            </a:r>
          </a:p>
          <a:p>
            <a:r>
              <a:rPr lang="it-IT" sz="1800" dirty="0">
                <a:solidFill>
                  <a:schemeClr val="bg1">
                    <a:lumMod val="95000"/>
                  </a:schemeClr>
                </a:solidFill>
                <a:latin typeface="+mn-lt"/>
              </a:rPr>
              <a:t>LONDRA </a:t>
            </a:r>
            <a:endParaRPr lang="it-IT" dirty="0"/>
          </a:p>
        </p:txBody>
      </p:sp>
    </p:spTree>
    <p:extLst>
      <p:ext uri="{BB962C8B-B14F-4D97-AF65-F5344CB8AC3E}">
        <p14:creationId xmlns:p14="http://schemas.microsoft.com/office/powerpoint/2010/main" val="1312955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6183E4B-7C8F-4497-9B4F-7D9777A82DF2}"/>
              </a:ext>
            </a:extLst>
          </p:cNvPr>
          <p:cNvPicPr>
            <a:picLocks noChangeAspect="1"/>
          </p:cNvPicPr>
          <p:nvPr/>
        </p:nvPicPr>
        <p:blipFill>
          <a:blip r:embed="rId2"/>
          <a:stretch>
            <a:fillRect/>
          </a:stretch>
        </p:blipFill>
        <p:spPr>
          <a:xfrm>
            <a:off x="2938424" y="0"/>
            <a:ext cx="3267151" cy="6858000"/>
          </a:xfrm>
          <a:prstGeom prst="rect">
            <a:avLst/>
          </a:prstGeom>
        </p:spPr>
      </p:pic>
      <p:pic>
        <p:nvPicPr>
          <p:cNvPr id="7" name="Immagine 6">
            <a:extLst>
              <a:ext uri="{FF2B5EF4-FFF2-40B4-BE49-F238E27FC236}">
                <a16:creationId xmlns:a16="http://schemas.microsoft.com/office/drawing/2014/main" id="{D9E319AF-4B67-42F1-89AC-E7D16A53879E}"/>
              </a:ext>
            </a:extLst>
          </p:cNvPr>
          <p:cNvPicPr>
            <a:picLocks noChangeAspect="1"/>
          </p:cNvPicPr>
          <p:nvPr/>
        </p:nvPicPr>
        <p:blipFill>
          <a:blip r:embed="rId3"/>
          <a:stretch>
            <a:fillRect/>
          </a:stretch>
        </p:blipFill>
        <p:spPr>
          <a:xfrm>
            <a:off x="5880730" y="0"/>
            <a:ext cx="3260888" cy="6858000"/>
          </a:xfrm>
          <a:prstGeom prst="rect">
            <a:avLst/>
          </a:prstGeom>
        </p:spPr>
      </p:pic>
      <p:sp>
        <p:nvSpPr>
          <p:cNvPr id="17" name="Rettangolo 16">
            <a:extLst>
              <a:ext uri="{FF2B5EF4-FFF2-40B4-BE49-F238E27FC236}">
                <a16:creationId xmlns:a16="http://schemas.microsoft.com/office/drawing/2014/main" id="{5B1C1984-86D1-4A9D-ABF1-766A78DF74B7}"/>
              </a:ext>
            </a:extLst>
          </p:cNvPr>
          <p:cNvSpPr/>
          <p:nvPr/>
        </p:nvSpPr>
        <p:spPr>
          <a:xfrm>
            <a:off x="0" y="0"/>
            <a:ext cx="3091070"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794328" y="6285922"/>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13</a:t>
            </a:fld>
            <a:endParaRPr lang="en-US" dirty="0">
              <a:solidFill>
                <a:schemeClr val="tx1"/>
              </a:solidFill>
            </a:endParaRPr>
          </a:p>
        </p:txBody>
      </p:sp>
      <p:sp>
        <p:nvSpPr>
          <p:cNvPr id="20" name="CasellaDiTesto 19">
            <a:extLst>
              <a:ext uri="{FF2B5EF4-FFF2-40B4-BE49-F238E27FC236}">
                <a16:creationId xmlns:a16="http://schemas.microsoft.com/office/drawing/2014/main" id="{2386E299-4711-47E5-933B-A7A2B4C0F165}"/>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OXFORD STREET</a:t>
            </a:r>
          </a:p>
          <a:p>
            <a:r>
              <a:rPr lang="it-IT" sz="1800" dirty="0">
                <a:solidFill>
                  <a:schemeClr val="bg1">
                    <a:lumMod val="95000"/>
                  </a:schemeClr>
                </a:solidFill>
                <a:latin typeface="+mn-lt"/>
              </a:rPr>
              <a:t>LONDRA </a:t>
            </a:r>
            <a:endParaRPr lang="it-IT" dirty="0"/>
          </a:p>
        </p:txBody>
      </p:sp>
    </p:spTree>
    <p:extLst>
      <p:ext uri="{BB962C8B-B14F-4D97-AF65-F5344CB8AC3E}">
        <p14:creationId xmlns:p14="http://schemas.microsoft.com/office/powerpoint/2010/main" val="2448470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D1F77E60-7882-4F71-996E-A34320AF6EF0}"/>
              </a:ext>
            </a:extLst>
          </p:cNvPr>
          <p:cNvPicPr>
            <a:picLocks noChangeAspect="1"/>
          </p:cNvPicPr>
          <p:nvPr/>
        </p:nvPicPr>
        <p:blipFill>
          <a:blip r:embed="rId2"/>
          <a:stretch>
            <a:fillRect/>
          </a:stretch>
        </p:blipFill>
        <p:spPr>
          <a:xfrm>
            <a:off x="5872058" y="-1"/>
            <a:ext cx="3269560" cy="6858000"/>
          </a:xfrm>
          <a:prstGeom prst="rect">
            <a:avLst/>
          </a:prstGeom>
        </p:spPr>
      </p:pic>
      <p:sp>
        <p:nvSpPr>
          <p:cNvPr id="18" name="Rettangolo 17">
            <a:extLst>
              <a:ext uri="{FF2B5EF4-FFF2-40B4-BE49-F238E27FC236}">
                <a16:creationId xmlns:a16="http://schemas.microsoft.com/office/drawing/2014/main" id="{0ED3BCF5-A147-4353-96C3-538C5ED32BA3}"/>
              </a:ext>
            </a:extLst>
          </p:cNvPr>
          <p:cNvSpPr/>
          <p:nvPr/>
        </p:nvSpPr>
        <p:spPr>
          <a:xfrm>
            <a:off x="0" y="0"/>
            <a:ext cx="3091070"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597450" y="6206410"/>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14</a:t>
            </a:fld>
            <a:endParaRPr lang="en-US" dirty="0">
              <a:solidFill>
                <a:schemeClr val="tx1"/>
              </a:solidFill>
            </a:endParaRPr>
          </a:p>
        </p:txBody>
      </p:sp>
      <p:pic>
        <p:nvPicPr>
          <p:cNvPr id="5" name="Immagine 4">
            <a:extLst>
              <a:ext uri="{FF2B5EF4-FFF2-40B4-BE49-F238E27FC236}">
                <a16:creationId xmlns:a16="http://schemas.microsoft.com/office/drawing/2014/main" id="{A69A2ACE-4CCC-4F4B-A840-F4BD582B0AF3}"/>
              </a:ext>
            </a:extLst>
          </p:cNvPr>
          <p:cNvPicPr>
            <a:picLocks noChangeAspect="1"/>
          </p:cNvPicPr>
          <p:nvPr/>
        </p:nvPicPr>
        <p:blipFill>
          <a:blip r:embed="rId3"/>
          <a:stretch>
            <a:fillRect/>
          </a:stretch>
        </p:blipFill>
        <p:spPr>
          <a:xfrm>
            <a:off x="2514600" y="0"/>
            <a:ext cx="3355076" cy="6857999"/>
          </a:xfrm>
          <a:prstGeom prst="rect">
            <a:avLst/>
          </a:prstGeom>
        </p:spPr>
      </p:pic>
      <p:sp>
        <p:nvSpPr>
          <p:cNvPr id="20" name="CasellaDiTesto 19">
            <a:extLst>
              <a:ext uri="{FF2B5EF4-FFF2-40B4-BE49-F238E27FC236}">
                <a16:creationId xmlns:a16="http://schemas.microsoft.com/office/drawing/2014/main" id="{11327671-0B8A-469B-BE80-672F7FB4782C}"/>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OXFORD STREET</a:t>
            </a:r>
          </a:p>
          <a:p>
            <a:r>
              <a:rPr lang="it-IT" sz="1800" dirty="0">
                <a:solidFill>
                  <a:schemeClr val="bg1">
                    <a:lumMod val="95000"/>
                  </a:schemeClr>
                </a:solidFill>
                <a:latin typeface="+mn-lt"/>
              </a:rPr>
              <a:t>LONDRA </a:t>
            </a:r>
            <a:endParaRPr lang="it-IT" dirty="0"/>
          </a:p>
        </p:txBody>
      </p:sp>
    </p:spTree>
    <p:extLst>
      <p:ext uri="{BB962C8B-B14F-4D97-AF65-F5344CB8AC3E}">
        <p14:creationId xmlns:p14="http://schemas.microsoft.com/office/powerpoint/2010/main" val="3266652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28E6D63D-1842-4EAC-B4E6-3C72561E0829}"/>
              </a:ext>
            </a:extLst>
          </p:cNvPr>
          <p:cNvPicPr>
            <a:picLocks noChangeAspect="1"/>
          </p:cNvPicPr>
          <p:nvPr/>
        </p:nvPicPr>
        <p:blipFill>
          <a:blip r:embed="rId2"/>
          <a:stretch>
            <a:fillRect/>
          </a:stretch>
        </p:blipFill>
        <p:spPr>
          <a:xfrm>
            <a:off x="5874440" y="0"/>
            <a:ext cx="3269560" cy="6858000"/>
          </a:xfrm>
          <a:prstGeom prst="rect">
            <a:avLst/>
          </a:prstGeom>
        </p:spPr>
      </p:pic>
      <p:sp>
        <p:nvSpPr>
          <p:cNvPr id="17" name="Rettangolo 16">
            <a:extLst>
              <a:ext uri="{FF2B5EF4-FFF2-40B4-BE49-F238E27FC236}">
                <a16:creationId xmlns:a16="http://schemas.microsoft.com/office/drawing/2014/main" id="{F917FDB9-81D3-4039-BFCC-C67B6E4901CE}"/>
              </a:ext>
            </a:extLst>
          </p:cNvPr>
          <p:cNvSpPr/>
          <p:nvPr/>
        </p:nvSpPr>
        <p:spPr>
          <a:xfrm>
            <a:off x="0" y="0"/>
            <a:ext cx="3091070"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605686" y="6226288"/>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15</a:t>
            </a:fld>
            <a:endParaRPr lang="en-US" dirty="0">
              <a:solidFill>
                <a:schemeClr val="tx1"/>
              </a:solidFill>
            </a:endParaRPr>
          </a:p>
        </p:txBody>
      </p:sp>
      <p:pic>
        <p:nvPicPr>
          <p:cNvPr id="5" name="Immagine 4">
            <a:extLst>
              <a:ext uri="{FF2B5EF4-FFF2-40B4-BE49-F238E27FC236}">
                <a16:creationId xmlns:a16="http://schemas.microsoft.com/office/drawing/2014/main" id="{49814470-4ABB-4EB3-BE9C-4F5A5C3BD666}"/>
              </a:ext>
            </a:extLst>
          </p:cNvPr>
          <p:cNvPicPr>
            <a:picLocks noChangeAspect="1"/>
          </p:cNvPicPr>
          <p:nvPr/>
        </p:nvPicPr>
        <p:blipFill>
          <a:blip r:embed="rId3"/>
          <a:stretch>
            <a:fillRect/>
          </a:stretch>
        </p:blipFill>
        <p:spPr>
          <a:xfrm>
            <a:off x="2668063" y="0"/>
            <a:ext cx="3269560" cy="6858000"/>
          </a:xfrm>
          <a:prstGeom prst="rect">
            <a:avLst/>
          </a:prstGeom>
        </p:spPr>
      </p:pic>
      <p:sp>
        <p:nvSpPr>
          <p:cNvPr id="20" name="CasellaDiTesto 19">
            <a:extLst>
              <a:ext uri="{FF2B5EF4-FFF2-40B4-BE49-F238E27FC236}">
                <a16:creationId xmlns:a16="http://schemas.microsoft.com/office/drawing/2014/main" id="{93690950-9FE3-4C79-96C9-D50E3EADB5A8}"/>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OXFORD STREET</a:t>
            </a:r>
          </a:p>
          <a:p>
            <a:r>
              <a:rPr lang="it-IT" sz="1800" dirty="0">
                <a:solidFill>
                  <a:schemeClr val="bg1">
                    <a:lumMod val="95000"/>
                  </a:schemeClr>
                </a:solidFill>
                <a:latin typeface="+mn-lt"/>
              </a:rPr>
              <a:t>LONDRA </a:t>
            </a:r>
            <a:endParaRPr lang="it-IT" dirty="0"/>
          </a:p>
        </p:txBody>
      </p:sp>
    </p:spTree>
    <p:extLst>
      <p:ext uri="{BB962C8B-B14F-4D97-AF65-F5344CB8AC3E}">
        <p14:creationId xmlns:p14="http://schemas.microsoft.com/office/powerpoint/2010/main" val="2625354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4E54151-A9B0-47FC-A936-F0DBCA60C0A0}"/>
              </a:ext>
            </a:extLst>
          </p:cNvPr>
          <p:cNvPicPr>
            <a:picLocks noChangeAspect="1"/>
          </p:cNvPicPr>
          <p:nvPr/>
        </p:nvPicPr>
        <p:blipFill>
          <a:blip r:embed="rId2"/>
          <a:stretch>
            <a:fillRect/>
          </a:stretch>
        </p:blipFill>
        <p:spPr>
          <a:xfrm>
            <a:off x="3688137" y="3051586"/>
            <a:ext cx="5455864" cy="3806414"/>
          </a:xfrm>
          <a:prstGeom prst="rect">
            <a:avLst/>
          </a:prstGeom>
        </p:spPr>
      </p:pic>
      <p:sp>
        <p:nvSpPr>
          <p:cNvPr id="17" name="Rettangolo 16">
            <a:extLst>
              <a:ext uri="{FF2B5EF4-FFF2-40B4-BE49-F238E27FC236}">
                <a16:creationId xmlns:a16="http://schemas.microsoft.com/office/drawing/2014/main" id="{E50B62EE-4CB2-4395-A7FF-DFDFF3BEB0CF}"/>
              </a:ext>
            </a:extLst>
          </p:cNvPr>
          <p:cNvSpPr/>
          <p:nvPr/>
        </p:nvSpPr>
        <p:spPr>
          <a:xfrm>
            <a:off x="0" y="0"/>
            <a:ext cx="3688136"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506093" y="6444949"/>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16</a:t>
            </a:fld>
            <a:endParaRPr lang="en-US" dirty="0">
              <a:solidFill>
                <a:schemeClr val="tx1"/>
              </a:solidFill>
            </a:endParaRPr>
          </a:p>
        </p:txBody>
      </p:sp>
      <p:pic>
        <p:nvPicPr>
          <p:cNvPr id="4" name="Immagine 3">
            <a:extLst>
              <a:ext uri="{FF2B5EF4-FFF2-40B4-BE49-F238E27FC236}">
                <a16:creationId xmlns:a16="http://schemas.microsoft.com/office/drawing/2014/main" id="{F9091F16-B2D0-429F-BD48-F7D8A67A2111}"/>
              </a:ext>
            </a:extLst>
          </p:cNvPr>
          <p:cNvPicPr>
            <a:picLocks noChangeAspect="1"/>
          </p:cNvPicPr>
          <p:nvPr/>
        </p:nvPicPr>
        <p:blipFill>
          <a:blip r:embed="rId3"/>
          <a:stretch>
            <a:fillRect/>
          </a:stretch>
        </p:blipFill>
        <p:spPr>
          <a:xfrm>
            <a:off x="3673591" y="0"/>
            <a:ext cx="5470410" cy="3077447"/>
          </a:xfrm>
          <a:prstGeom prst="rect">
            <a:avLst/>
          </a:prstGeom>
        </p:spPr>
      </p:pic>
      <p:sp>
        <p:nvSpPr>
          <p:cNvPr id="20" name="CasellaDiTesto 19">
            <a:extLst>
              <a:ext uri="{FF2B5EF4-FFF2-40B4-BE49-F238E27FC236}">
                <a16:creationId xmlns:a16="http://schemas.microsoft.com/office/drawing/2014/main" id="{A81C32D7-DCC8-453C-B4EE-69A4AA23F400}"/>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CORSO BUENOS AIRES</a:t>
            </a:r>
          </a:p>
          <a:p>
            <a:r>
              <a:rPr lang="it-IT" sz="1800" dirty="0">
                <a:solidFill>
                  <a:schemeClr val="bg1">
                    <a:lumMod val="95000"/>
                  </a:schemeClr>
                </a:solidFill>
                <a:latin typeface="+mn-lt"/>
              </a:rPr>
              <a:t>MILANO </a:t>
            </a:r>
            <a:endParaRPr lang="it-IT" dirty="0"/>
          </a:p>
        </p:txBody>
      </p:sp>
    </p:spTree>
    <p:extLst>
      <p:ext uri="{BB962C8B-B14F-4D97-AF65-F5344CB8AC3E}">
        <p14:creationId xmlns:p14="http://schemas.microsoft.com/office/powerpoint/2010/main" val="1036897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506083DF-48CB-4EA8-A18B-FE2758CB39B6}"/>
              </a:ext>
            </a:extLst>
          </p:cNvPr>
          <p:cNvPicPr>
            <a:picLocks noChangeAspect="1"/>
          </p:cNvPicPr>
          <p:nvPr/>
        </p:nvPicPr>
        <p:blipFill>
          <a:blip r:embed="rId2"/>
          <a:stretch>
            <a:fillRect/>
          </a:stretch>
        </p:blipFill>
        <p:spPr>
          <a:xfrm>
            <a:off x="3688137" y="3429001"/>
            <a:ext cx="5455864" cy="3429000"/>
          </a:xfrm>
          <a:prstGeom prst="rect">
            <a:avLst/>
          </a:prstGeom>
        </p:spPr>
      </p:pic>
      <p:sp>
        <p:nvSpPr>
          <p:cNvPr id="17" name="Rettangolo 16">
            <a:extLst>
              <a:ext uri="{FF2B5EF4-FFF2-40B4-BE49-F238E27FC236}">
                <a16:creationId xmlns:a16="http://schemas.microsoft.com/office/drawing/2014/main" id="{A197BEE4-D71C-4A9E-A650-B01555411E55}"/>
              </a:ext>
            </a:extLst>
          </p:cNvPr>
          <p:cNvSpPr/>
          <p:nvPr/>
        </p:nvSpPr>
        <p:spPr>
          <a:xfrm>
            <a:off x="0" y="0"/>
            <a:ext cx="3688136"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506093" y="6444949"/>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17</a:t>
            </a:fld>
            <a:endParaRPr lang="en-US" dirty="0">
              <a:solidFill>
                <a:schemeClr val="tx1"/>
              </a:solidFill>
            </a:endParaRPr>
          </a:p>
        </p:txBody>
      </p:sp>
      <p:pic>
        <p:nvPicPr>
          <p:cNvPr id="5" name="Immagine 4">
            <a:extLst>
              <a:ext uri="{FF2B5EF4-FFF2-40B4-BE49-F238E27FC236}">
                <a16:creationId xmlns:a16="http://schemas.microsoft.com/office/drawing/2014/main" id="{B2309EB1-2060-4C55-8798-249A8C102DFA}"/>
              </a:ext>
            </a:extLst>
          </p:cNvPr>
          <p:cNvPicPr>
            <a:picLocks noChangeAspect="1"/>
          </p:cNvPicPr>
          <p:nvPr/>
        </p:nvPicPr>
        <p:blipFill>
          <a:blip r:embed="rId3"/>
          <a:stretch>
            <a:fillRect/>
          </a:stretch>
        </p:blipFill>
        <p:spPr>
          <a:xfrm>
            <a:off x="3688137" y="-1"/>
            <a:ext cx="5455864" cy="3461643"/>
          </a:xfrm>
          <a:prstGeom prst="rect">
            <a:avLst/>
          </a:prstGeom>
        </p:spPr>
      </p:pic>
      <p:sp>
        <p:nvSpPr>
          <p:cNvPr id="20" name="CasellaDiTesto 19">
            <a:extLst>
              <a:ext uri="{FF2B5EF4-FFF2-40B4-BE49-F238E27FC236}">
                <a16:creationId xmlns:a16="http://schemas.microsoft.com/office/drawing/2014/main" id="{8B15751C-C5BD-499C-9486-6835CC0AB7B0}"/>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CORSO BUENOS AIRES</a:t>
            </a:r>
          </a:p>
          <a:p>
            <a:r>
              <a:rPr lang="it-IT" sz="1800" dirty="0">
                <a:solidFill>
                  <a:schemeClr val="bg1">
                    <a:lumMod val="95000"/>
                  </a:schemeClr>
                </a:solidFill>
                <a:latin typeface="+mn-lt"/>
              </a:rPr>
              <a:t>MILANO </a:t>
            </a:r>
            <a:endParaRPr lang="it-IT" dirty="0"/>
          </a:p>
        </p:txBody>
      </p:sp>
    </p:spTree>
    <p:extLst>
      <p:ext uri="{BB962C8B-B14F-4D97-AF65-F5344CB8AC3E}">
        <p14:creationId xmlns:p14="http://schemas.microsoft.com/office/powerpoint/2010/main" val="423371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0E80DC4-547E-40CD-B5C0-F443D835C0F4}"/>
              </a:ext>
            </a:extLst>
          </p:cNvPr>
          <p:cNvPicPr>
            <a:picLocks noChangeAspect="1"/>
          </p:cNvPicPr>
          <p:nvPr/>
        </p:nvPicPr>
        <p:blipFill>
          <a:blip r:embed="rId2"/>
          <a:stretch>
            <a:fillRect/>
          </a:stretch>
        </p:blipFill>
        <p:spPr>
          <a:xfrm>
            <a:off x="3688136" y="0"/>
            <a:ext cx="5455864" cy="6858000"/>
          </a:xfrm>
          <a:prstGeom prst="rect">
            <a:avLst/>
          </a:prstGeom>
        </p:spPr>
      </p:pic>
      <p:sp>
        <p:nvSpPr>
          <p:cNvPr id="16" name="Rettangolo 15">
            <a:extLst>
              <a:ext uri="{FF2B5EF4-FFF2-40B4-BE49-F238E27FC236}">
                <a16:creationId xmlns:a16="http://schemas.microsoft.com/office/drawing/2014/main" id="{5379F1F4-4623-4BCF-AAC0-F8A4FF6DAD82}"/>
              </a:ext>
            </a:extLst>
          </p:cNvPr>
          <p:cNvSpPr/>
          <p:nvPr/>
        </p:nvSpPr>
        <p:spPr>
          <a:xfrm>
            <a:off x="0" y="0"/>
            <a:ext cx="3688136" cy="6858000"/>
          </a:xfrm>
          <a:prstGeom prst="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olo 1">
            <a:extLst>
              <a:ext uri="{FF2B5EF4-FFF2-40B4-BE49-F238E27FC236}">
                <a16:creationId xmlns:a16="http://schemas.microsoft.com/office/drawing/2014/main" id="{E04F25FC-0B4A-421E-AB79-FD3E4E2E4EA4}"/>
              </a:ext>
            </a:extLst>
          </p:cNvPr>
          <p:cNvSpPr txBox="1">
            <a:spLocks/>
          </p:cNvSpPr>
          <p:nvPr/>
        </p:nvSpPr>
        <p:spPr>
          <a:xfrm>
            <a:off x="35831" y="321732"/>
            <a:ext cx="2692117" cy="1136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5000"/>
              </a:lnSpc>
              <a:spcAft>
                <a:spcPts val="600"/>
              </a:spcAft>
            </a:pPr>
            <a:r>
              <a:rPr lang="en-US" sz="2000" b="1" spc="-50" dirty="0">
                <a:solidFill>
                  <a:schemeClr val="bg1">
                    <a:lumMod val="95000"/>
                  </a:schemeClr>
                </a:solidFill>
                <a:latin typeface="+mn-lt"/>
              </a:rPr>
              <a:t>MATERIALE SINDACALE</a:t>
            </a:r>
          </a:p>
          <a:p>
            <a:pPr>
              <a:lnSpc>
                <a:spcPct val="85000"/>
              </a:lnSpc>
              <a:spcAft>
                <a:spcPts val="600"/>
              </a:spcAft>
            </a:pPr>
            <a:r>
              <a:rPr lang="en-US" sz="2000" b="1" spc="-50" dirty="0">
                <a:solidFill>
                  <a:schemeClr val="bg1">
                    <a:lumMod val="95000"/>
                  </a:schemeClr>
                </a:solidFill>
                <a:latin typeface="+mn-lt"/>
              </a:rPr>
              <a:t>RACCOLTO DURANTE</a:t>
            </a:r>
          </a:p>
          <a:p>
            <a:pPr>
              <a:lnSpc>
                <a:spcPct val="85000"/>
              </a:lnSpc>
              <a:spcAft>
                <a:spcPts val="600"/>
              </a:spcAft>
            </a:pPr>
            <a:r>
              <a:rPr lang="en-US" sz="2000" b="1" spc="-50" dirty="0">
                <a:solidFill>
                  <a:schemeClr val="bg1">
                    <a:lumMod val="95000"/>
                  </a:schemeClr>
                </a:solidFill>
                <a:latin typeface="+mn-lt"/>
              </a:rPr>
              <a:t>LA RICERCA</a:t>
            </a:r>
          </a:p>
        </p:txBody>
      </p:sp>
      <p:sp>
        <p:nvSpPr>
          <p:cNvPr id="2" name="Segnaposto numero diapositiva 1">
            <a:extLst>
              <a:ext uri="{FF2B5EF4-FFF2-40B4-BE49-F238E27FC236}">
                <a16:creationId xmlns:a16="http://schemas.microsoft.com/office/drawing/2014/main" id="{E3FDD5AB-510F-46F1-90E0-41CD9C5DA27B}"/>
              </a:ext>
            </a:extLst>
          </p:cNvPr>
          <p:cNvSpPr>
            <a:spLocks noGrp="1"/>
          </p:cNvSpPr>
          <p:nvPr>
            <p:ph type="sldNum" sz="quarter" idx="12"/>
          </p:nvPr>
        </p:nvSpPr>
        <p:spPr>
          <a:xfrm>
            <a:off x="8506093" y="6444949"/>
            <a:ext cx="544168" cy="365125"/>
          </a:xfrm>
        </p:spPr>
        <p:txBody>
          <a:bodyPr vert="horz" lIns="91440" tIns="45720" rIns="91440" bIns="45720" rtlCol="0" anchor="ctr">
            <a:normAutofit/>
          </a:bodyPr>
          <a:lstStyle/>
          <a:p>
            <a:pPr algn="l">
              <a:spcAft>
                <a:spcPts val="600"/>
              </a:spcAft>
            </a:pPr>
            <a:fld id="{428DAAF8-9D8B-43D2-B2F5-6D8C83D1A4A7}" type="slidenum">
              <a:rPr lang="en-US" smtClean="0">
                <a:solidFill>
                  <a:schemeClr val="tx1"/>
                </a:solidFill>
              </a:rPr>
              <a:pPr algn="l">
                <a:spcAft>
                  <a:spcPts val="600"/>
                </a:spcAft>
              </a:pPr>
              <a:t>18</a:t>
            </a:fld>
            <a:endParaRPr lang="en-US" dirty="0">
              <a:solidFill>
                <a:schemeClr val="tx1"/>
              </a:solidFill>
            </a:endParaRPr>
          </a:p>
        </p:txBody>
      </p:sp>
      <p:sp>
        <p:nvSpPr>
          <p:cNvPr id="18" name="CasellaDiTesto 17">
            <a:extLst>
              <a:ext uri="{FF2B5EF4-FFF2-40B4-BE49-F238E27FC236}">
                <a16:creationId xmlns:a16="http://schemas.microsoft.com/office/drawing/2014/main" id="{FB5ACCDA-A4C5-4BB1-A1F3-82E3CA90405D}"/>
              </a:ext>
            </a:extLst>
          </p:cNvPr>
          <p:cNvSpPr txBox="1"/>
          <p:nvPr/>
        </p:nvSpPr>
        <p:spPr>
          <a:xfrm>
            <a:off x="243759" y="2429933"/>
            <a:ext cx="4586908" cy="646331"/>
          </a:xfrm>
          <a:prstGeom prst="rect">
            <a:avLst/>
          </a:prstGeom>
          <a:noFill/>
        </p:spPr>
        <p:txBody>
          <a:bodyPr wrap="square">
            <a:spAutoFit/>
          </a:bodyPr>
          <a:lstStyle/>
          <a:p>
            <a:r>
              <a:rPr lang="it-IT" sz="1800" dirty="0">
                <a:solidFill>
                  <a:schemeClr val="bg1">
                    <a:lumMod val="95000"/>
                  </a:schemeClr>
                </a:solidFill>
                <a:latin typeface="+mn-lt"/>
              </a:rPr>
              <a:t>CORSO BUENOS AIRES</a:t>
            </a:r>
          </a:p>
          <a:p>
            <a:r>
              <a:rPr lang="it-IT" sz="1800" dirty="0">
                <a:solidFill>
                  <a:schemeClr val="bg1">
                    <a:lumMod val="95000"/>
                  </a:schemeClr>
                </a:solidFill>
                <a:latin typeface="+mn-lt"/>
              </a:rPr>
              <a:t>MILANO </a:t>
            </a:r>
            <a:endParaRPr lang="it-IT" dirty="0"/>
          </a:p>
        </p:txBody>
      </p:sp>
    </p:spTree>
    <p:extLst>
      <p:ext uri="{BB962C8B-B14F-4D97-AF65-F5344CB8AC3E}">
        <p14:creationId xmlns:p14="http://schemas.microsoft.com/office/powerpoint/2010/main" val="420295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EBE965D-8E8E-479F-A3BE-DD1E6AEFA08E}"/>
              </a:ext>
            </a:extLst>
          </p:cNvPr>
          <p:cNvSpPr/>
          <p:nvPr/>
        </p:nvSpPr>
        <p:spPr>
          <a:xfrm>
            <a:off x="1262327" y="1282870"/>
            <a:ext cx="6241660" cy="3139321"/>
          </a:xfrm>
          <a:prstGeom prst="rect">
            <a:avLst/>
          </a:prstGeom>
        </p:spPr>
        <p:txBody>
          <a:bodyPr wrap="square">
            <a:spAutoFit/>
          </a:bodyPr>
          <a:lstStyle/>
          <a:p>
            <a:r>
              <a:rPr lang="it-IT" dirty="0">
                <a:effectLst>
                  <a:outerShdw blurRad="38100" dist="38100" dir="2700000" algn="tl">
                    <a:srgbClr val="000000">
                      <a:alpha val="43137"/>
                    </a:srgbClr>
                  </a:outerShdw>
                </a:effectLst>
              </a:rPr>
              <a:t>RISULTATI DI RICERCA 1/5</a:t>
            </a:r>
          </a:p>
          <a:p>
            <a:endParaRPr lang="it-IT" dirty="0">
              <a:effectLst>
                <a:outerShdw blurRad="38100" dist="38100" dir="2700000" algn="tl">
                  <a:srgbClr val="000000">
                    <a:alpha val="43137"/>
                  </a:srgbClr>
                </a:outerShdw>
              </a:effectLst>
            </a:endParaRPr>
          </a:p>
          <a:p>
            <a:r>
              <a:rPr lang="it-IT" dirty="0"/>
              <a:t>Non </a:t>
            </a:r>
            <a:r>
              <a:rPr lang="it-IT" b="1" dirty="0"/>
              <a:t>flessibilità</a:t>
            </a:r>
            <a:r>
              <a:rPr lang="it-IT" dirty="0"/>
              <a:t> contrattuale ma temporale</a:t>
            </a:r>
          </a:p>
          <a:p>
            <a:endParaRPr lang="it-IT" dirty="0"/>
          </a:p>
          <a:p>
            <a:r>
              <a:rPr lang="it-IT" dirty="0"/>
              <a:t>Maggior parte degli/delle intervistati/e assunti a t. indeterminato</a:t>
            </a:r>
          </a:p>
          <a:p>
            <a:endParaRPr lang="it-IT" dirty="0"/>
          </a:p>
          <a:p>
            <a:r>
              <a:rPr lang="it-IT" dirty="0"/>
              <a:t>Lavoro emozionale e anche su turni flessibili</a:t>
            </a:r>
          </a:p>
          <a:p>
            <a:endParaRPr lang="it-IT" dirty="0"/>
          </a:p>
          <a:p>
            <a:r>
              <a:rPr lang="it-IT" b="1" dirty="0"/>
              <a:t>Tempo</a:t>
            </a:r>
            <a:r>
              <a:rPr lang="it-IT" dirty="0"/>
              <a:t> </a:t>
            </a:r>
            <a:r>
              <a:rPr lang="it-IT" b="1" dirty="0"/>
              <a:t>libero</a:t>
            </a:r>
            <a:r>
              <a:rPr lang="it-IT" dirty="0"/>
              <a:t> </a:t>
            </a:r>
            <a:r>
              <a:rPr lang="it-IT" b="1" dirty="0"/>
              <a:t>alienato</a:t>
            </a:r>
            <a:r>
              <a:rPr lang="it-IT" dirty="0"/>
              <a:t>: domeniche e festivi</a:t>
            </a:r>
          </a:p>
          <a:p>
            <a:endParaRPr lang="it-IT" dirty="0"/>
          </a:p>
          <a:p>
            <a:r>
              <a:rPr lang="it-IT" dirty="0"/>
              <a:t>Alienazione e flessibilità temporale come </a:t>
            </a:r>
            <a:r>
              <a:rPr lang="it-IT" i="1" dirty="0"/>
              <a:t>ordine del discorso</a:t>
            </a:r>
          </a:p>
        </p:txBody>
      </p:sp>
    </p:spTree>
    <p:extLst>
      <p:ext uri="{BB962C8B-B14F-4D97-AF65-F5344CB8AC3E}">
        <p14:creationId xmlns:p14="http://schemas.microsoft.com/office/powerpoint/2010/main" val="1741139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ttangolo 7">
            <a:extLst>
              <a:ext uri="{FF2B5EF4-FFF2-40B4-BE49-F238E27FC236}">
                <a16:creationId xmlns:a16="http://schemas.microsoft.com/office/drawing/2014/main" id="{53808FA0-E1CF-42B9-BF4D-614738D9AF06}"/>
              </a:ext>
            </a:extLst>
          </p:cNvPr>
          <p:cNvSpPr>
            <a:spLocks noChangeArrowheads="1"/>
          </p:cNvSpPr>
          <p:nvPr/>
        </p:nvSpPr>
        <p:spPr bwMode="auto">
          <a:xfrm>
            <a:off x="965769" y="1236092"/>
            <a:ext cx="7212462"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lnSpc>
                <a:spcPct val="150000"/>
              </a:lnSpc>
              <a:buClr>
                <a:srgbClr val="000000"/>
              </a:buClr>
              <a:buSzPct val="100000"/>
              <a:buFont typeface="Times New Roman" panose="02020603050405020304" pitchFamily="18" charset="0"/>
              <a:buNone/>
            </a:pPr>
            <a:r>
              <a:rPr lang="it-IT" altLang="it-IT" dirty="0">
                <a:effectLst>
                  <a:outerShdw blurRad="38100" dist="38100" dir="2700000" algn="tl">
                    <a:srgbClr val="000000">
                      <a:alpha val="43137"/>
                    </a:srgbClr>
                  </a:outerShdw>
                </a:effectLst>
              </a:rPr>
              <a:t>OGGETTO DELLA RICERCA</a:t>
            </a:r>
          </a:p>
          <a:p>
            <a:pPr algn="just" eaLnBrk="1">
              <a:lnSpc>
                <a:spcPct val="150000"/>
              </a:lnSpc>
              <a:buClr>
                <a:srgbClr val="000000"/>
              </a:buClr>
              <a:buSzPct val="100000"/>
              <a:buFont typeface="Times New Roman" panose="02020603050405020304" pitchFamily="18" charset="0"/>
              <a:buNone/>
            </a:pPr>
            <a:endParaRPr lang="it-IT" altLang="it-IT" sz="800" dirty="0"/>
          </a:p>
          <a:p>
            <a:pPr algn="just" eaLnBrk="1">
              <a:lnSpc>
                <a:spcPct val="150000"/>
              </a:lnSpc>
              <a:buClr>
                <a:srgbClr val="000000"/>
              </a:buClr>
              <a:buSzPct val="100000"/>
              <a:buFont typeface="Times New Roman" panose="02020603050405020304" pitchFamily="18" charset="0"/>
              <a:buNone/>
            </a:pPr>
            <a:r>
              <a:rPr lang="it-IT" altLang="it-IT" b="1" dirty="0"/>
              <a:t>TEMPI E RITMI DI LAVORO </a:t>
            </a:r>
            <a:r>
              <a:rPr lang="it-IT" altLang="it-IT" dirty="0"/>
              <a:t>NEL SETTORE SERVIZI E VENDITA AL CLIENTE DAL PUNTO DI VISTA DI LAVORATORI E LAVORATRICI – ATTENZIONE ALLE PERCEZIONI E RAPPRESENTAZIONI DEGLI ATTORI SOCIALI</a:t>
            </a:r>
          </a:p>
          <a:p>
            <a:pPr algn="just" eaLnBrk="1">
              <a:lnSpc>
                <a:spcPct val="150000"/>
              </a:lnSpc>
              <a:buClr>
                <a:srgbClr val="000000"/>
              </a:buClr>
              <a:buSzPct val="100000"/>
              <a:buFont typeface="Times New Roman" panose="02020603050405020304" pitchFamily="18" charset="0"/>
              <a:buNone/>
            </a:pPr>
            <a:endParaRPr lang="it-IT" altLang="it-IT" sz="800" dirty="0"/>
          </a:p>
          <a:p>
            <a:pPr algn="just">
              <a:lnSpc>
                <a:spcPct val="150000"/>
              </a:lnSpc>
              <a:buClr>
                <a:srgbClr val="000000"/>
              </a:buClr>
              <a:buSzPct val="100000"/>
            </a:pPr>
            <a:r>
              <a:rPr lang="it-IT" altLang="it-IT" dirty="0"/>
              <a:t>-&gt; FOCUS SU TRASFORMAZIONE SOCIALE -&gt; </a:t>
            </a:r>
            <a:r>
              <a:rPr lang="it-IT" altLang="it-IT" b="1" dirty="0"/>
              <a:t>(DE)REGOLAMENTAZIONE </a:t>
            </a:r>
            <a:r>
              <a:rPr lang="it-IT" altLang="it-IT" dirty="0"/>
              <a:t>DEGLI ORARI DI APERTURA DEI NEGOZI, </a:t>
            </a:r>
            <a:r>
              <a:rPr lang="it-IT" altLang="it-IT" b="1" dirty="0"/>
              <a:t>LIBERALIZZAZIONE</a:t>
            </a:r>
            <a:r>
              <a:rPr lang="it-IT" altLang="it-IT" dirty="0"/>
              <a:t> DEI </a:t>
            </a:r>
            <a:r>
              <a:rPr lang="it-IT" altLang="it-IT" b="1" dirty="0"/>
              <a:t>CONSUMI</a:t>
            </a:r>
            <a:r>
              <a:rPr lang="it-IT" altLang="it-IT" dirty="0"/>
              <a:t> E CONSEGUENTE MODIFICAZIONE DI TEMPI E RITMI SOCIALI </a:t>
            </a:r>
          </a:p>
          <a:p>
            <a:pPr algn="just">
              <a:lnSpc>
                <a:spcPct val="150000"/>
              </a:lnSpc>
              <a:buClr>
                <a:srgbClr val="000000"/>
              </a:buClr>
              <a:buSzPct val="100000"/>
            </a:pPr>
            <a:endParaRPr lang="it-IT" altLang="it-IT" sz="800" dirty="0"/>
          </a:p>
          <a:p>
            <a:pPr algn="just">
              <a:lnSpc>
                <a:spcPct val="150000"/>
              </a:lnSpc>
              <a:buClr>
                <a:srgbClr val="000000"/>
              </a:buClr>
              <a:buSzPct val="100000"/>
            </a:pPr>
            <a:r>
              <a:rPr lang="it-IT" altLang="it-IT" dirty="0"/>
              <a:t>CONTESTI URBANI – CASI EMBLEMATICI PER PRESENZA PUNTI VENDITA E AFFLUENZA CLIENTI – </a:t>
            </a:r>
            <a:r>
              <a:rPr lang="it-IT" altLang="it-IT" b="1" dirty="0"/>
              <a:t>POSTFORDISMO</a:t>
            </a:r>
            <a:r>
              <a:rPr lang="it-IT" altLang="it-IT" dirty="0"/>
              <a:t>, COMMERCIO E DISTRIBUZIONE</a:t>
            </a:r>
          </a:p>
        </p:txBody>
      </p:sp>
    </p:spTree>
    <p:extLst>
      <p:ext uri="{BB962C8B-B14F-4D97-AF65-F5344CB8AC3E}">
        <p14:creationId xmlns:p14="http://schemas.microsoft.com/office/powerpoint/2010/main" val="1478731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EBE965D-8E8E-479F-A3BE-DD1E6AEFA08E}"/>
              </a:ext>
            </a:extLst>
          </p:cNvPr>
          <p:cNvSpPr/>
          <p:nvPr/>
        </p:nvSpPr>
        <p:spPr>
          <a:xfrm>
            <a:off x="1113870" y="1284167"/>
            <a:ext cx="5862711" cy="3693319"/>
          </a:xfrm>
          <a:prstGeom prst="rect">
            <a:avLst/>
          </a:prstGeom>
        </p:spPr>
        <p:txBody>
          <a:bodyPr wrap="square">
            <a:spAutoFit/>
          </a:bodyPr>
          <a:lstStyle/>
          <a:p>
            <a:r>
              <a:rPr lang="it-IT" dirty="0">
                <a:effectLst>
                  <a:outerShdw blurRad="38100" dist="38100" dir="2700000" algn="tl">
                    <a:srgbClr val="000000">
                      <a:alpha val="43137"/>
                    </a:srgbClr>
                  </a:outerShdw>
                </a:effectLst>
              </a:rPr>
              <a:t>RISULTATI DI RICERCA 2/5</a:t>
            </a:r>
          </a:p>
          <a:p>
            <a:endParaRPr lang="it-IT" dirty="0"/>
          </a:p>
          <a:p>
            <a:r>
              <a:rPr lang="it-IT" dirty="0"/>
              <a:t>Specificità </a:t>
            </a:r>
            <a:r>
              <a:rPr lang="it-IT" b="1" dirty="0"/>
              <a:t>generazionali</a:t>
            </a:r>
            <a:r>
              <a:rPr lang="it-IT" dirty="0"/>
              <a:t> nella vendita al cliente su turni</a:t>
            </a:r>
          </a:p>
          <a:p>
            <a:endParaRPr lang="it-IT" dirty="0"/>
          </a:p>
          <a:p>
            <a:r>
              <a:rPr lang="it-IT" dirty="0"/>
              <a:t>Mancanza di consapevolezza e costruzione dell’identità</a:t>
            </a:r>
          </a:p>
          <a:p>
            <a:endParaRPr lang="it-IT" dirty="0"/>
          </a:p>
          <a:p>
            <a:r>
              <a:rPr lang="it-IT" dirty="0"/>
              <a:t>Giovani, progettualità di vita e rappresentazione del futuro</a:t>
            </a:r>
          </a:p>
          <a:p>
            <a:endParaRPr lang="it-IT" dirty="0"/>
          </a:p>
          <a:p>
            <a:r>
              <a:rPr lang="it-IT" dirty="0"/>
              <a:t>Giovani adulti/e tra immagini del futuro e intrappolamento</a:t>
            </a:r>
          </a:p>
          <a:p>
            <a:endParaRPr lang="it-IT" dirty="0"/>
          </a:p>
          <a:p>
            <a:r>
              <a:rPr lang="it-IT" dirty="0"/>
              <a:t>Crisi e Jobs Act: paura di perdere il lavoro nel caso milanese</a:t>
            </a:r>
          </a:p>
          <a:p>
            <a:endParaRPr lang="it-IT" dirty="0"/>
          </a:p>
          <a:p>
            <a:r>
              <a:rPr lang="it-IT" dirty="0"/>
              <a:t>Intrappolamento e invecchiamento nella vendita al cliente</a:t>
            </a:r>
          </a:p>
        </p:txBody>
      </p:sp>
    </p:spTree>
    <p:extLst>
      <p:ext uri="{BB962C8B-B14F-4D97-AF65-F5344CB8AC3E}">
        <p14:creationId xmlns:p14="http://schemas.microsoft.com/office/powerpoint/2010/main" val="3560983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6D7588B2-8F0C-43F7-BA46-EE70E03FBFAC}"/>
              </a:ext>
            </a:extLst>
          </p:cNvPr>
          <p:cNvSpPr/>
          <p:nvPr/>
        </p:nvSpPr>
        <p:spPr>
          <a:xfrm>
            <a:off x="1132296" y="1304044"/>
            <a:ext cx="6541478" cy="3693319"/>
          </a:xfrm>
          <a:prstGeom prst="rect">
            <a:avLst/>
          </a:prstGeom>
        </p:spPr>
        <p:txBody>
          <a:bodyPr wrap="square">
            <a:spAutoFit/>
          </a:bodyPr>
          <a:lstStyle/>
          <a:p>
            <a:r>
              <a:rPr lang="it-IT" dirty="0">
                <a:effectLst>
                  <a:outerShdw blurRad="38100" dist="38100" dir="2700000" algn="tl">
                    <a:srgbClr val="000000">
                      <a:alpha val="43137"/>
                    </a:srgbClr>
                  </a:outerShdw>
                </a:effectLst>
              </a:rPr>
              <a:t>RISULTATI DI RICERCA 3/5</a:t>
            </a:r>
          </a:p>
          <a:p>
            <a:endParaRPr lang="it-IT" dirty="0"/>
          </a:p>
          <a:p>
            <a:r>
              <a:rPr lang="it-IT" dirty="0"/>
              <a:t>Questioni di </a:t>
            </a:r>
            <a:r>
              <a:rPr lang="it-IT" b="1" dirty="0"/>
              <a:t>genere</a:t>
            </a:r>
            <a:r>
              <a:rPr lang="it-IT" dirty="0"/>
              <a:t> nel settore della vendita al cliente</a:t>
            </a:r>
          </a:p>
          <a:p>
            <a:endParaRPr lang="it-IT" dirty="0"/>
          </a:p>
          <a:p>
            <a:r>
              <a:rPr lang="it-IT" dirty="0"/>
              <a:t>Femminilizzazione del settore e stereotipi sul lavoro di cura</a:t>
            </a:r>
          </a:p>
          <a:p>
            <a:endParaRPr lang="it-IT" dirty="0"/>
          </a:p>
          <a:p>
            <a:r>
              <a:rPr lang="it-IT" dirty="0"/>
              <a:t>Stereotipi di genere: lavoro femminile emozionale e relazionale</a:t>
            </a:r>
          </a:p>
          <a:p>
            <a:endParaRPr lang="it-IT" dirty="0"/>
          </a:p>
          <a:p>
            <a:r>
              <a:rPr lang="it-IT" dirty="0"/>
              <a:t>Stereotipi per espressione di genere: commessi ragazzi supposti gay</a:t>
            </a:r>
          </a:p>
          <a:p>
            <a:endParaRPr lang="it-IT" dirty="0"/>
          </a:p>
          <a:p>
            <a:r>
              <a:rPr lang="it-IT" dirty="0"/>
              <a:t>Segmentazione degli stereotipi nella telefonia e telecomunicazioni</a:t>
            </a:r>
          </a:p>
          <a:p>
            <a:endParaRPr lang="it-IT" dirty="0"/>
          </a:p>
          <a:p>
            <a:r>
              <a:rPr lang="it-IT" dirty="0"/>
              <a:t>Donne adulte: mancato </a:t>
            </a:r>
            <a:r>
              <a:rPr lang="it-IT" i="1" dirty="0"/>
              <a:t>riconoscimento </a:t>
            </a:r>
            <a:r>
              <a:rPr lang="it-IT" dirty="0"/>
              <a:t>e </a:t>
            </a:r>
            <a:r>
              <a:rPr lang="it-IT" i="1" dirty="0"/>
              <a:t>stigma </a:t>
            </a:r>
            <a:r>
              <a:rPr lang="it-IT" dirty="0"/>
              <a:t>della commessa</a:t>
            </a:r>
          </a:p>
        </p:txBody>
      </p:sp>
    </p:spTree>
    <p:extLst>
      <p:ext uri="{BB962C8B-B14F-4D97-AF65-F5344CB8AC3E}">
        <p14:creationId xmlns:p14="http://schemas.microsoft.com/office/powerpoint/2010/main" val="798297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923E735D-2D94-49D7-A80E-14D47DCFDC4A}"/>
              </a:ext>
            </a:extLst>
          </p:cNvPr>
          <p:cNvSpPr/>
          <p:nvPr/>
        </p:nvSpPr>
        <p:spPr>
          <a:xfrm>
            <a:off x="1169607" y="1333861"/>
            <a:ext cx="6168682" cy="3693319"/>
          </a:xfrm>
          <a:prstGeom prst="rect">
            <a:avLst/>
          </a:prstGeom>
        </p:spPr>
        <p:txBody>
          <a:bodyPr wrap="square">
            <a:spAutoFit/>
          </a:bodyPr>
          <a:lstStyle/>
          <a:p>
            <a:r>
              <a:rPr lang="it-IT" dirty="0">
                <a:effectLst>
                  <a:outerShdw blurRad="38100" dist="38100" dir="2700000" algn="tl">
                    <a:srgbClr val="000000">
                      <a:alpha val="43137"/>
                    </a:srgbClr>
                  </a:outerShdw>
                </a:effectLst>
              </a:rPr>
              <a:t>RISULTATI DI RICERCA 4/5</a:t>
            </a:r>
          </a:p>
          <a:p>
            <a:endParaRPr lang="it-IT" dirty="0"/>
          </a:p>
          <a:p>
            <a:r>
              <a:rPr lang="it-IT" dirty="0"/>
              <a:t>Immediatezza dell’</a:t>
            </a:r>
            <a:r>
              <a:rPr lang="it-IT" b="1" dirty="0"/>
              <a:t>interazione</a:t>
            </a:r>
            <a:r>
              <a:rPr lang="it-IT" dirty="0"/>
              <a:t> e strategie di resilienza</a:t>
            </a:r>
          </a:p>
          <a:p>
            <a:endParaRPr lang="it-IT" dirty="0"/>
          </a:p>
          <a:p>
            <a:r>
              <a:rPr lang="it-IT" dirty="0"/>
              <a:t>Domanda di </a:t>
            </a:r>
            <a:r>
              <a:rPr lang="it-IT" b="1" dirty="0"/>
              <a:t>gratificazione immediata </a:t>
            </a:r>
            <a:r>
              <a:rPr lang="it-IT" dirty="0"/>
              <a:t>da parte del/della cliente</a:t>
            </a:r>
          </a:p>
          <a:p>
            <a:endParaRPr lang="it-IT" dirty="0"/>
          </a:p>
          <a:p>
            <a:r>
              <a:rPr lang="it-IT" dirty="0"/>
              <a:t>Richiesta aziendale di velocità e i dispositivi di controllo</a:t>
            </a:r>
          </a:p>
          <a:p>
            <a:endParaRPr lang="it-IT" dirty="0"/>
          </a:p>
          <a:p>
            <a:r>
              <a:rPr lang="it-IT" dirty="0"/>
              <a:t>Relazioni con i/le colleghi/e come ancora identitaria</a:t>
            </a:r>
          </a:p>
          <a:p>
            <a:endParaRPr lang="it-IT" dirty="0"/>
          </a:p>
          <a:p>
            <a:r>
              <a:rPr lang="it-IT" b="1" dirty="0"/>
              <a:t>Strategie e pratiche </a:t>
            </a:r>
            <a:r>
              <a:rPr lang="it-IT" dirty="0"/>
              <a:t>di resilienza: mantenere le distanze</a:t>
            </a:r>
          </a:p>
          <a:p>
            <a:endParaRPr lang="it-IT" dirty="0"/>
          </a:p>
          <a:p>
            <a:r>
              <a:rPr lang="it-IT" dirty="0"/>
              <a:t>Sindacalizzazione: tutela dei diritti e resistenza che non c’è</a:t>
            </a:r>
          </a:p>
        </p:txBody>
      </p:sp>
    </p:spTree>
    <p:extLst>
      <p:ext uri="{BB962C8B-B14F-4D97-AF65-F5344CB8AC3E}">
        <p14:creationId xmlns:p14="http://schemas.microsoft.com/office/powerpoint/2010/main" val="1010289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8F4B57C-9DCC-4A3D-B97A-FCF5ABC93682}"/>
              </a:ext>
            </a:extLst>
          </p:cNvPr>
          <p:cNvSpPr/>
          <p:nvPr/>
        </p:nvSpPr>
        <p:spPr>
          <a:xfrm>
            <a:off x="1340788" y="1332565"/>
            <a:ext cx="4892040" cy="3139321"/>
          </a:xfrm>
          <a:prstGeom prst="rect">
            <a:avLst/>
          </a:prstGeom>
        </p:spPr>
        <p:txBody>
          <a:bodyPr wrap="square">
            <a:spAutoFit/>
          </a:bodyPr>
          <a:lstStyle/>
          <a:p>
            <a:r>
              <a:rPr lang="it-IT" dirty="0">
                <a:effectLst>
                  <a:outerShdw blurRad="38100" dist="38100" dir="2700000" algn="tl">
                    <a:srgbClr val="000000">
                      <a:alpha val="43137"/>
                    </a:srgbClr>
                  </a:outerShdw>
                </a:effectLst>
              </a:rPr>
              <a:t>RISULTATI DI RICERCA 5/5</a:t>
            </a:r>
          </a:p>
          <a:p>
            <a:endParaRPr lang="it-IT" i="1" dirty="0"/>
          </a:p>
          <a:p>
            <a:r>
              <a:rPr lang="it-IT" dirty="0"/>
              <a:t>Sempre aperto notte e giorno 365 giorni l’anno</a:t>
            </a:r>
          </a:p>
          <a:p>
            <a:endParaRPr lang="it-IT" dirty="0"/>
          </a:p>
          <a:p>
            <a:r>
              <a:rPr lang="it-IT" dirty="0"/>
              <a:t>Impossibile e </a:t>
            </a:r>
            <a:r>
              <a:rPr lang="it-IT" b="1" dirty="0"/>
              <a:t>impensabile</a:t>
            </a:r>
            <a:r>
              <a:rPr lang="it-IT" dirty="0"/>
              <a:t> mettere in discussione</a:t>
            </a:r>
          </a:p>
          <a:p>
            <a:endParaRPr lang="it-IT" i="1" dirty="0"/>
          </a:p>
          <a:p>
            <a:r>
              <a:rPr lang="it-IT" i="1" dirty="0"/>
              <a:t>Narrazione, Ideologia, Ordine del discorso</a:t>
            </a:r>
          </a:p>
          <a:p>
            <a:endParaRPr lang="it-IT" i="1" dirty="0"/>
          </a:p>
          <a:p>
            <a:r>
              <a:rPr lang="it-IT" dirty="0"/>
              <a:t>Processi di </a:t>
            </a:r>
            <a:r>
              <a:rPr lang="it-IT" b="1" i="1" dirty="0" err="1"/>
              <a:t>immediatizzazione</a:t>
            </a:r>
            <a:r>
              <a:rPr lang="it-IT" i="1" dirty="0"/>
              <a:t> </a:t>
            </a:r>
            <a:r>
              <a:rPr lang="it-IT" dirty="0"/>
              <a:t>e </a:t>
            </a:r>
            <a:r>
              <a:rPr lang="it-IT" i="1" dirty="0" err="1"/>
              <a:t>deroutinization</a:t>
            </a:r>
            <a:endParaRPr lang="it-IT" i="1" dirty="0"/>
          </a:p>
          <a:p>
            <a:endParaRPr lang="it-IT" i="1" dirty="0"/>
          </a:p>
          <a:p>
            <a:r>
              <a:rPr lang="it-IT" dirty="0"/>
              <a:t>Società del consumo e dei servizi 24/7</a:t>
            </a:r>
          </a:p>
        </p:txBody>
      </p:sp>
    </p:spTree>
    <p:extLst>
      <p:ext uri="{BB962C8B-B14F-4D97-AF65-F5344CB8AC3E}">
        <p14:creationId xmlns:p14="http://schemas.microsoft.com/office/powerpoint/2010/main" val="253531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25C9A66F-C6E4-479F-A726-81AE1D0E0E71}"/>
              </a:ext>
            </a:extLst>
          </p:cNvPr>
          <p:cNvSpPr txBox="1">
            <a:spLocks/>
          </p:cNvSpPr>
          <p:nvPr/>
        </p:nvSpPr>
        <p:spPr>
          <a:xfrm>
            <a:off x="822961" y="1082452"/>
            <a:ext cx="7586402" cy="469309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it-IT" sz="1800" dirty="0">
                <a:latin typeface="+mn-lt"/>
              </a:rPr>
              <a:t>“Tu dici lavori la domenica, ma hai una retribuzione tale che hai un tornaconto, vieni ripagato del fatto che lavori la domenica. Adesso però è tutto uguale, quindi </a:t>
            </a:r>
            <a:r>
              <a:rPr lang="it-IT" sz="1800" b="1" dirty="0">
                <a:latin typeface="+mn-lt"/>
              </a:rPr>
              <a:t>lavori la domenica o il lunedì è la stessa identica cosa</a:t>
            </a:r>
            <a:r>
              <a:rPr lang="it-IT" sz="1800" dirty="0">
                <a:latin typeface="+mn-lt"/>
              </a:rPr>
              <a:t>” (Milano_T1_Luca_M35).</a:t>
            </a:r>
          </a:p>
          <a:p>
            <a:pPr>
              <a:lnSpc>
                <a:spcPct val="100000"/>
              </a:lnSpc>
            </a:pPr>
            <a:endParaRPr lang="it-IT" sz="800" dirty="0">
              <a:latin typeface="+mn-lt"/>
            </a:endParaRPr>
          </a:p>
          <a:p>
            <a:pPr algn="just">
              <a:lnSpc>
                <a:spcPct val="100000"/>
              </a:lnSpc>
            </a:pPr>
            <a:r>
              <a:rPr lang="it-IT" sz="1800" dirty="0">
                <a:latin typeface="+mn-lt"/>
              </a:rPr>
              <a:t>“I rossi sul calendario non ce lo chiedono. Non ci chiedono le domeniche, </a:t>
            </a:r>
            <a:r>
              <a:rPr lang="it-IT" sz="1800" b="1" dirty="0">
                <a:latin typeface="+mn-lt"/>
              </a:rPr>
              <a:t>non ci chiedono niente</a:t>
            </a:r>
            <a:r>
              <a:rPr lang="it-IT" sz="1800" dirty="0">
                <a:latin typeface="+mn-lt"/>
              </a:rPr>
              <a:t>. Quindi, </a:t>
            </a:r>
            <a:r>
              <a:rPr lang="it-IT" sz="1800" b="1" dirty="0">
                <a:latin typeface="+mn-lt"/>
              </a:rPr>
              <a:t>noi ci becchiamo gli orari e quelli che ci danno facciamo</a:t>
            </a:r>
            <a:r>
              <a:rPr lang="it-IT" sz="1800" dirty="0">
                <a:latin typeface="+mn-lt"/>
              </a:rPr>
              <a:t>” (Milano_A10_Rossella_F32).</a:t>
            </a:r>
          </a:p>
          <a:p>
            <a:pPr algn="just">
              <a:lnSpc>
                <a:spcPct val="100000"/>
              </a:lnSpc>
            </a:pPr>
            <a:endParaRPr lang="en-US" sz="500" dirty="0">
              <a:latin typeface="+mn-lt"/>
            </a:endParaRPr>
          </a:p>
          <a:p>
            <a:pPr algn="just">
              <a:lnSpc>
                <a:spcPct val="100000"/>
              </a:lnSpc>
            </a:pPr>
            <a:r>
              <a:rPr lang="en-US" sz="1800" dirty="0">
                <a:latin typeface="+mn-lt"/>
              </a:rPr>
              <a:t>“If I’m working all Saturday or Sunday, I will never get to see my friends or family or anything, so </a:t>
            </a:r>
            <a:r>
              <a:rPr lang="en-US" sz="1800" b="1" dirty="0">
                <a:latin typeface="+mn-lt"/>
              </a:rPr>
              <a:t>you lose social life</a:t>
            </a:r>
            <a:r>
              <a:rPr lang="en-US" sz="1800" dirty="0">
                <a:latin typeface="+mn-lt"/>
              </a:rPr>
              <a:t>. we’re already seeing social life being reduced to small, so we don’t want to see it more and more, because </a:t>
            </a:r>
            <a:r>
              <a:rPr lang="en-US" sz="1800" b="1" dirty="0">
                <a:latin typeface="+mn-lt"/>
              </a:rPr>
              <a:t>people would just be more… lonely</a:t>
            </a:r>
            <a:r>
              <a:rPr lang="en-US" sz="1800" dirty="0">
                <a:latin typeface="+mn-lt"/>
              </a:rPr>
              <a:t>” (Londra_T8_Arlie_M34).</a:t>
            </a:r>
          </a:p>
        </p:txBody>
      </p:sp>
      <p:sp>
        <p:nvSpPr>
          <p:cNvPr id="5" name="Rettangolo 4">
            <a:extLst>
              <a:ext uri="{FF2B5EF4-FFF2-40B4-BE49-F238E27FC236}">
                <a16:creationId xmlns:a16="http://schemas.microsoft.com/office/drawing/2014/main" id="{83B497A7-555F-4AFC-BC64-DB7081F86B8C}"/>
              </a:ext>
            </a:extLst>
          </p:cNvPr>
          <p:cNvSpPr/>
          <p:nvPr/>
        </p:nvSpPr>
        <p:spPr>
          <a:xfrm>
            <a:off x="3714108" y="600239"/>
            <a:ext cx="4572000" cy="646331"/>
          </a:xfrm>
          <a:prstGeom prst="rect">
            <a:avLst/>
          </a:prstGeom>
        </p:spPr>
        <p:txBody>
          <a:bodyPr>
            <a:spAutoFit/>
          </a:bodyPr>
          <a:lstStyle/>
          <a:p>
            <a:pPr algn="r">
              <a:lnSpc>
                <a:spcPct val="100000"/>
              </a:lnSpc>
            </a:pPr>
            <a:r>
              <a:rPr lang="it-IT" b="1" dirty="0">
                <a:solidFill>
                  <a:srgbClr val="C00000"/>
                </a:solidFill>
              </a:rPr>
              <a:t>DOMENICHE PAGATE SENZA MAGGIORAZIONI E NON CONCORDATE</a:t>
            </a:r>
            <a:endParaRPr lang="en-GB" b="1" dirty="0">
              <a:solidFill>
                <a:srgbClr val="C00000"/>
              </a:solidFill>
            </a:endParaRPr>
          </a:p>
        </p:txBody>
      </p:sp>
      <p:sp>
        <p:nvSpPr>
          <p:cNvPr id="2" name="Segnaposto numero diapositiva 1">
            <a:extLst>
              <a:ext uri="{FF2B5EF4-FFF2-40B4-BE49-F238E27FC236}">
                <a16:creationId xmlns:a16="http://schemas.microsoft.com/office/drawing/2014/main" id="{BD5082BB-2CE0-47B8-AAC7-519543E3B235}"/>
              </a:ext>
            </a:extLst>
          </p:cNvPr>
          <p:cNvSpPr>
            <a:spLocks noGrp="1"/>
          </p:cNvSpPr>
          <p:nvPr>
            <p:ph type="sldNum" sz="quarter" idx="12"/>
          </p:nvPr>
        </p:nvSpPr>
        <p:spPr/>
        <p:txBody>
          <a:bodyPr/>
          <a:lstStyle/>
          <a:p>
            <a:fld id="{428DAAF8-9D8B-43D2-B2F5-6D8C83D1A4A7}" type="slidenum">
              <a:rPr lang="it-IT" smtClean="0"/>
              <a:t>24</a:t>
            </a:fld>
            <a:endParaRPr lang="it-IT"/>
          </a:p>
        </p:txBody>
      </p:sp>
    </p:spTree>
    <p:extLst>
      <p:ext uri="{BB962C8B-B14F-4D97-AF65-F5344CB8AC3E}">
        <p14:creationId xmlns:p14="http://schemas.microsoft.com/office/powerpoint/2010/main" val="13830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841CB70-19FD-4496-A4D4-DA5363F49D3D}"/>
              </a:ext>
            </a:extLst>
          </p:cNvPr>
          <p:cNvSpPr txBox="1">
            <a:spLocks/>
          </p:cNvSpPr>
          <p:nvPr/>
        </p:nvSpPr>
        <p:spPr>
          <a:xfrm>
            <a:off x="822961" y="1129967"/>
            <a:ext cx="7586402" cy="466442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it-IT" sz="1800" dirty="0">
                <a:latin typeface="+mn-lt"/>
              </a:rPr>
              <a:t>“Noi apriamo tutte le festività, tranne il 25 dicembre, il 26 dicembre, il 1° gennaio e negli ultimi anni siamo chiusi anche il 15 agosto, per il resto siamo aperti 360 giorni l’anno, tanti, tantissimo. [All’inizio era diverso?] </a:t>
            </a:r>
            <a:r>
              <a:rPr lang="it-IT" sz="1800" b="1" dirty="0">
                <a:latin typeface="+mn-lt"/>
              </a:rPr>
              <a:t>Da dieci anni ad oggi è cambiato tantissimo</a:t>
            </a:r>
            <a:r>
              <a:rPr lang="it-IT" sz="1800" dirty="0">
                <a:latin typeface="+mn-lt"/>
              </a:rPr>
              <a:t>, perché prima i festivi eravamo sempre chiusi, la domenica si apriva solo in alcuni periodi dell’anno, invece adesso... continuo, </a:t>
            </a:r>
            <a:r>
              <a:rPr lang="it-IT" sz="1800" b="1" dirty="0">
                <a:latin typeface="+mn-lt"/>
              </a:rPr>
              <a:t>infatti inventeranno dei giorni in più all’anno per poter aprire</a:t>
            </a:r>
            <a:r>
              <a:rPr lang="it-IT" sz="1800" dirty="0">
                <a:latin typeface="+mn-lt"/>
              </a:rPr>
              <a:t>” (Milano_A8_Luigi_M38).</a:t>
            </a:r>
            <a:br>
              <a:rPr lang="it-IT" sz="1800" dirty="0">
                <a:latin typeface="+mn-lt"/>
              </a:rPr>
            </a:br>
            <a:endParaRPr lang="it-IT" sz="800" dirty="0">
              <a:latin typeface="+mn-lt"/>
            </a:endParaRPr>
          </a:p>
          <a:p>
            <a:pPr algn="just">
              <a:lnSpc>
                <a:spcPct val="100000"/>
              </a:lnSpc>
            </a:pPr>
            <a:r>
              <a:rPr lang="it-IT" sz="1800" dirty="0">
                <a:latin typeface="+mn-lt"/>
              </a:rPr>
              <a:t>“I </a:t>
            </a:r>
            <a:r>
              <a:rPr lang="it-IT" sz="1800" dirty="0" err="1">
                <a:latin typeface="+mn-lt"/>
              </a:rPr>
              <a:t>think</a:t>
            </a:r>
            <a:r>
              <a:rPr lang="it-IT" sz="1800" dirty="0">
                <a:latin typeface="+mn-lt"/>
              </a:rPr>
              <a:t> </a:t>
            </a:r>
            <a:r>
              <a:rPr lang="it-IT" sz="1800" dirty="0" err="1">
                <a:latin typeface="+mn-lt"/>
              </a:rPr>
              <a:t>it’s</a:t>
            </a:r>
            <a:r>
              <a:rPr lang="it-IT" sz="1800" dirty="0">
                <a:latin typeface="+mn-lt"/>
              </a:rPr>
              <a:t> </a:t>
            </a:r>
            <a:r>
              <a:rPr lang="it-IT" sz="1800" dirty="0" err="1">
                <a:latin typeface="+mn-lt"/>
              </a:rPr>
              <a:t>unfair</a:t>
            </a:r>
            <a:r>
              <a:rPr lang="it-IT" sz="1800" dirty="0">
                <a:latin typeface="+mn-lt"/>
              </a:rPr>
              <a:t>. I </a:t>
            </a:r>
            <a:r>
              <a:rPr lang="it-IT" sz="1800" dirty="0" err="1">
                <a:latin typeface="+mn-lt"/>
              </a:rPr>
              <a:t>feel</a:t>
            </a:r>
            <a:r>
              <a:rPr lang="it-IT" sz="1800" dirty="0">
                <a:latin typeface="+mn-lt"/>
              </a:rPr>
              <a:t> </a:t>
            </a:r>
            <a:r>
              <a:rPr lang="it-IT" sz="1800" dirty="0" err="1">
                <a:latin typeface="+mn-lt"/>
              </a:rPr>
              <a:t>like</a:t>
            </a:r>
            <a:r>
              <a:rPr lang="it-IT" sz="1800" dirty="0">
                <a:latin typeface="+mn-lt"/>
              </a:rPr>
              <a:t>… I know </a:t>
            </a:r>
            <a:r>
              <a:rPr lang="it-IT" sz="1800" dirty="0" err="1">
                <a:latin typeface="+mn-lt"/>
              </a:rPr>
              <a:t>that</a:t>
            </a:r>
            <a:r>
              <a:rPr lang="it-IT" sz="1800" dirty="0">
                <a:latin typeface="+mn-lt"/>
              </a:rPr>
              <a:t> the companies </a:t>
            </a:r>
            <a:r>
              <a:rPr lang="it-IT" sz="1800" dirty="0" err="1">
                <a:latin typeface="+mn-lt"/>
              </a:rPr>
              <a:t>want</a:t>
            </a:r>
            <a:r>
              <a:rPr lang="it-IT" sz="1800" dirty="0">
                <a:latin typeface="+mn-lt"/>
              </a:rPr>
              <a:t> to make money, </a:t>
            </a:r>
            <a:r>
              <a:rPr lang="it-IT" sz="1800" dirty="0" err="1">
                <a:latin typeface="+mn-lt"/>
              </a:rPr>
              <a:t>but</a:t>
            </a:r>
            <a:r>
              <a:rPr lang="it-IT" sz="1800" dirty="0">
                <a:latin typeface="+mn-lt"/>
              </a:rPr>
              <a:t> I </a:t>
            </a:r>
            <a:r>
              <a:rPr lang="it-IT" sz="1800" dirty="0" err="1">
                <a:latin typeface="+mn-lt"/>
              </a:rPr>
              <a:t>think</a:t>
            </a:r>
            <a:r>
              <a:rPr lang="it-IT" sz="1800" dirty="0">
                <a:latin typeface="+mn-lt"/>
              </a:rPr>
              <a:t> </a:t>
            </a:r>
            <a:r>
              <a:rPr lang="it-IT" sz="1800" dirty="0" err="1">
                <a:latin typeface="+mn-lt"/>
              </a:rPr>
              <a:t>that</a:t>
            </a:r>
            <a:r>
              <a:rPr lang="it-IT" sz="1800" dirty="0">
                <a:latin typeface="+mn-lt"/>
              </a:rPr>
              <a:t> </a:t>
            </a:r>
            <a:r>
              <a:rPr lang="it-IT" sz="1800" b="1" dirty="0" err="1">
                <a:latin typeface="+mn-lt"/>
              </a:rPr>
              <a:t>it</a:t>
            </a:r>
            <a:r>
              <a:rPr lang="it-IT" sz="1800" b="1" dirty="0">
                <a:latin typeface="+mn-lt"/>
              </a:rPr>
              <a:t> </a:t>
            </a:r>
            <a:r>
              <a:rPr lang="it-IT" sz="1800" b="1" dirty="0" err="1">
                <a:latin typeface="+mn-lt"/>
              </a:rPr>
              <a:t>needs</a:t>
            </a:r>
            <a:r>
              <a:rPr lang="it-IT" sz="1800" b="1" dirty="0">
                <a:latin typeface="+mn-lt"/>
              </a:rPr>
              <a:t> to be </a:t>
            </a:r>
            <a:r>
              <a:rPr lang="it-IT" sz="1800" b="1" dirty="0" err="1">
                <a:latin typeface="+mn-lt"/>
              </a:rPr>
              <a:t>reasonable</a:t>
            </a:r>
            <a:r>
              <a:rPr lang="it-IT" sz="1800" dirty="0">
                <a:latin typeface="+mn-lt"/>
              </a:rPr>
              <a:t>. No one </a:t>
            </a:r>
            <a:r>
              <a:rPr lang="it-IT" sz="1800" dirty="0" err="1">
                <a:latin typeface="+mn-lt"/>
              </a:rPr>
              <a:t>should</a:t>
            </a:r>
            <a:r>
              <a:rPr lang="it-IT" sz="1800" dirty="0">
                <a:latin typeface="+mn-lt"/>
              </a:rPr>
              <a:t> be </a:t>
            </a:r>
            <a:r>
              <a:rPr lang="it-IT" sz="1800" dirty="0" err="1">
                <a:latin typeface="+mn-lt"/>
              </a:rPr>
              <a:t>working</a:t>
            </a:r>
            <a:r>
              <a:rPr lang="it-IT" sz="1800" dirty="0">
                <a:latin typeface="+mn-lt"/>
              </a:rPr>
              <a:t>, I </a:t>
            </a:r>
            <a:r>
              <a:rPr lang="it-IT" sz="1800" dirty="0" err="1">
                <a:latin typeface="+mn-lt"/>
              </a:rPr>
              <a:t>mean</a:t>
            </a:r>
            <a:r>
              <a:rPr lang="it-IT" sz="1800" dirty="0">
                <a:latin typeface="+mn-lt"/>
              </a:rPr>
              <a:t>… I just </a:t>
            </a:r>
            <a:r>
              <a:rPr lang="it-IT" sz="1800" dirty="0" err="1">
                <a:latin typeface="+mn-lt"/>
              </a:rPr>
              <a:t>had</a:t>
            </a:r>
            <a:r>
              <a:rPr lang="it-IT" sz="1800" dirty="0">
                <a:latin typeface="+mn-lt"/>
              </a:rPr>
              <a:t>…</a:t>
            </a:r>
            <a:r>
              <a:rPr lang="it-IT" sz="1800" b="1" dirty="0" err="1">
                <a:latin typeface="+mn-lt"/>
              </a:rPr>
              <a:t>It</a:t>
            </a:r>
            <a:r>
              <a:rPr lang="it-IT" sz="1800" b="1" dirty="0">
                <a:latin typeface="+mn-lt"/>
              </a:rPr>
              <a:t> </a:t>
            </a:r>
            <a:r>
              <a:rPr lang="it-IT" sz="1800" b="1" dirty="0" err="1">
                <a:latin typeface="+mn-lt"/>
              </a:rPr>
              <a:t>can’t</a:t>
            </a:r>
            <a:r>
              <a:rPr lang="it-IT" sz="1800" b="1" dirty="0">
                <a:latin typeface="+mn-lt"/>
              </a:rPr>
              <a:t> be just one day a </a:t>
            </a:r>
            <a:r>
              <a:rPr lang="it-IT" sz="1800" b="1" dirty="0" err="1">
                <a:latin typeface="+mn-lt"/>
              </a:rPr>
              <a:t>year</a:t>
            </a:r>
            <a:r>
              <a:rPr lang="it-IT" sz="1800" b="1" dirty="0">
                <a:latin typeface="+mn-lt"/>
              </a:rPr>
              <a:t> </a:t>
            </a:r>
            <a:r>
              <a:rPr lang="it-IT" sz="1800" b="1" dirty="0" err="1">
                <a:latin typeface="+mn-lt"/>
              </a:rPr>
              <a:t>that</a:t>
            </a:r>
            <a:r>
              <a:rPr lang="it-IT" sz="1800" b="1" dirty="0">
                <a:latin typeface="+mn-lt"/>
              </a:rPr>
              <a:t> </a:t>
            </a:r>
            <a:r>
              <a:rPr lang="it-IT" sz="1800" b="1" dirty="0" err="1">
                <a:latin typeface="+mn-lt"/>
              </a:rPr>
              <a:t>it’s</a:t>
            </a:r>
            <a:r>
              <a:rPr lang="it-IT" sz="1800" b="1" dirty="0">
                <a:latin typeface="+mn-lt"/>
              </a:rPr>
              <a:t> </a:t>
            </a:r>
            <a:r>
              <a:rPr lang="it-IT" sz="1800" b="1" dirty="0" err="1">
                <a:latin typeface="+mn-lt"/>
              </a:rPr>
              <a:t>closed</a:t>
            </a:r>
            <a:r>
              <a:rPr lang="it-IT" sz="1800" b="1" dirty="0">
                <a:latin typeface="+mn-lt"/>
              </a:rPr>
              <a:t>, I </a:t>
            </a:r>
            <a:r>
              <a:rPr lang="it-IT" sz="1800" b="1" dirty="0" err="1">
                <a:latin typeface="+mn-lt"/>
              </a:rPr>
              <a:t>mean</a:t>
            </a:r>
            <a:r>
              <a:rPr lang="it-IT" sz="1800" b="1" dirty="0">
                <a:latin typeface="+mn-lt"/>
              </a:rPr>
              <a:t>…</a:t>
            </a:r>
            <a:r>
              <a:rPr lang="it-IT" sz="1800" b="1" dirty="0" err="1">
                <a:latin typeface="+mn-lt"/>
              </a:rPr>
              <a:t>that’s</a:t>
            </a:r>
            <a:r>
              <a:rPr lang="it-IT" sz="1800" b="1" dirty="0">
                <a:latin typeface="+mn-lt"/>
              </a:rPr>
              <a:t> </a:t>
            </a:r>
            <a:r>
              <a:rPr lang="it-IT" sz="1800" b="1" dirty="0" err="1">
                <a:latin typeface="+mn-lt"/>
              </a:rPr>
              <a:t>crazy</a:t>
            </a:r>
            <a:r>
              <a:rPr lang="it-IT" sz="1800" dirty="0">
                <a:latin typeface="+mn-lt"/>
              </a:rPr>
              <a:t> …the Christmas </a:t>
            </a:r>
            <a:r>
              <a:rPr lang="it-IT" sz="1800" dirty="0" err="1">
                <a:latin typeface="+mn-lt"/>
              </a:rPr>
              <a:t>Eve</a:t>
            </a:r>
            <a:r>
              <a:rPr lang="it-IT" sz="1800" dirty="0">
                <a:latin typeface="+mn-lt"/>
              </a:rPr>
              <a:t> off </a:t>
            </a:r>
            <a:r>
              <a:rPr lang="it-IT" sz="1800" dirty="0" err="1">
                <a:latin typeface="+mn-lt"/>
              </a:rPr>
              <a:t>this</a:t>
            </a:r>
            <a:r>
              <a:rPr lang="it-IT" sz="1800" dirty="0">
                <a:latin typeface="+mn-lt"/>
              </a:rPr>
              <a:t> </a:t>
            </a:r>
            <a:r>
              <a:rPr lang="it-IT" sz="1800" dirty="0" err="1">
                <a:latin typeface="+mn-lt"/>
              </a:rPr>
              <a:t>year</a:t>
            </a:r>
            <a:r>
              <a:rPr lang="it-IT" sz="1800" dirty="0">
                <a:latin typeface="+mn-lt"/>
              </a:rPr>
              <a:t>.. I </a:t>
            </a:r>
            <a:r>
              <a:rPr lang="it-IT" sz="1800" dirty="0" err="1">
                <a:latin typeface="+mn-lt"/>
              </a:rPr>
              <a:t>had</a:t>
            </a:r>
            <a:r>
              <a:rPr lang="it-IT" sz="1800" dirty="0">
                <a:latin typeface="+mn-lt"/>
              </a:rPr>
              <a:t> </a:t>
            </a:r>
            <a:r>
              <a:rPr lang="it-IT" sz="1800" dirty="0" err="1">
                <a:latin typeface="+mn-lt"/>
              </a:rPr>
              <a:t>my</a:t>
            </a:r>
            <a:r>
              <a:rPr lang="it-IT" sz="1800" dirty="0">
                <a:latin typeface="+mn-lt"/>
              </a:rPr>
              <a:t> </a:t>
            </a:r>
            <a:r>
              <a:rPr lang="it-IT" sz="1800" dirty="0" err="1">
                <a:latin typeface="+mn-lt"/>
              </a:rPr>
              <a:t>colleagues</a:t>
            </a:r>
            <a:r>
              <a:rPr lang="it-IT" sz="1800" dirty="0">
                <a:latin typeface="+mn-lt"/>
              </a:rPr>
              <a:t> </a:t>
            </a:r>
            <a:r>
              <a:rPr lang="it-IT" sz="1800" dirty="0" err="1">
                <a:latin typeface="+mn-lt"/>
              </a:rPr>
              <a:t>working</a:t>
            </a:r>
            <a:r>
              <a:rPr lang="it-IT" sz="1800" dirty="0">
                <a:latin typeface="+mn-lt"/>
              </a:rPr>
              <a:t> </a:t>
            </a:r>
            <a:r>
              <a:rPr lang="it-IT" sz="1800" dirty="0" err="1">
                <a:latin typeface="+mn-lt"/>
              </a:rPr>
              <a:t>until</a:t>
            </a:r>
            <a:r>
              <a:rPr lang="it-IT" sz="1800" dirty="0">
                <a:latin typeface="+mn-lt"/>
              </a:rPr>
              <a:t> 9-10 </a:t>
            </a:r>
            <a:r>
              <a:rPr lang="it-IT" sz="1800" dirty="0" err="1">
                <a:latin typeface="+mn-lt"/>
              </a:rPr>
              <a:t>o’clock</a:t>
            </a:r>
            <a:r>
              <a:rPr lang="it-IT" sz="1800" dirty="0">
                <a:latin typeface="+mn-lt"/>
              </a:rPr>
              <a:t> on Christmas </a:t>
            </a:r>
            <a:r>
              <a:rPr lang="it-IT" sz="1800" dirty="0" err="1">
                <a:latin typeface="+mn-lt"/>
              </a:rPr>
              <a:t>Eve</a:t>
            </a:r>
            <a:r>
              <a:rPr lang="it-IT" sz="1800" dirty="0">
                <a:latin typeface="+mn-lt"/>
              </a:rPr>
              <a:t>. </a:t>
            </a:r>
            <a:r>
              <a:rPr lang="it-IT" sz="1800" dirty="0" err="1">
                <a:latin typeface="+mn-lt"/>
              </a:rPr>
              <a:t>That’s</a:t>
            </a:r>
            <a:r>
              <a:rPr lang="it-IT" sz="1800" dirty="0">
                <a:latin typeface="+mn-lt"/>
              </a:rPr>
              <a:t> </a:t>
            </a:r>
            <a:r>
              <a:rPr lang="it-IT" sz="1800" dirty="0" err="1">
                <a:latin typeface="+mn-lt"/>
              </a:rPr>
              <a:t>not</a:t>
            </a:r>
            <a:r>
              <a:rPr lang="it-IT" sz="1800" dirty="0">
                <a:latin typeface="+mn-lt"/>
              </a:rPr>
              <a:t> fair, I </a:t>
            </a:r>
            <a:r>
              <a:rPr lang="it-IT" sz="1800" dirty="0" err="1">
                <a:latin typeface="+mn-lt"/>
              </a:rPr>
              <a:t>mean</a:t>
            </a:r>
            <a:r>
              <a:rPr lang="it-IT" sz="1800" dirty="0">
                <a:latin typeface="+mn-lt"/>
              </a:rPr>
              <a:t>, come on” (Londra_A1_Anne_F22).</a:t>
            </a:r>
          </a:p>
        </p:txBody>
      </p:sp>
      <p:sp>
        <p:nvSpPr>
          <p:cNvPr id="5" name="Rettangolo 4">
            <a:extLst>
              <a:ext uri="{FF2B5EF4-FFF2-40B4-BE49-F238E27FC236}">
                <a16:creationId xmlns:a16="http://schemas.microsoft.com/office/drawing/2014/main" id="{14FFC7B2-7141-4A1B-8B24-68F7A209F160}"/>
              </a:ext>
            </a:extLst>
          </p:cNvPr>
          <p:cNvSpPr/>
          <p:nvPr/>
        </p:nvSpPr>
        <p:spPr>
          <a:xfrm>
            <a:off x="3224847" y="945301"/>
            <a:ext cx="4572000" cy="369332"/>
          </a:xfrm>
          <a:prstGeom prst="rect">
            <a:avLst/>
          </a:prstGeom>
        </p:spPr>
        <p:txBody>
          <a:bodyPr>
            <a:spAutoFit/>
          </a:bodyPr>
          <a:lstStyle/>
          <a:p>
            <a:pPr algn="r"/>
            <a:r>
              <a:rPr lang="it-IT" b="1" dirty="0">
                <a:solidFill>
                  <a:srgbClr val="C00000"/>
                </a:solidFill>
              </a:rPr>
              <a:t>LAVORARE NEI FESTIVI</a:t>
            </a:r>
            <a:endParaRPr lang="en-GB" b="1" dirty="0">
              <a:solidFill>
                <a:srgbClr val="C00000"/>
              </a:solidFill>
            </a:endParaRPr>
          </a:p>
        </p:txBody>
      </p:sp>
      <p:sp>
        <p:nvSpPr>
          <p:cNvPr id="2" name="Segnaposto numero diapositiva 1">
            <a:extLst>
              <a:ext uri="{FF2B5EF4-FFF2-40B4-BE49-F238E27FC236}">
                <a16:creationId xmlns:a16="http://schemas.microsoft.com/office/drawing/2014/main" id="{3AE61655-2D1E-494A-9ACB-257A9582CE1D}"/>
              </a:ext>
            </a:extLst>
          </p:cNvPr>
          <p:cNvSpPr>
            <a:spLocks noGrp="1"/>
          </p:cNvSpPr>
          <p:nvPr>
            <p:ph type="sldNum" sz="quarter" idx="12"/>
          </p:nvPr>
        </p:nvSpPr>
        <p:spPr/>
        <p:txBody>
          <a:bodyPr/>
          <a:lstStyle/>
          <a:p>
            <a:fld id="{428DAAF8-9D8B-43D2-B2F5-6D8C83D1A4A7}" type="slidenum">
              <a:rPr lang="it-IT" smtClean="0"/>
              <a:t>25</a:t>
            </a:fld>
            <a:endParaRPr lang="it-IT"/>
          </a:p>
        </p:txBody>
      </p:sp>
    </p:spTree>
    <p:extLst>
      <p:ext uri="{BB962C8B-B14F-4D97-AF65-F5344CB8AC3E}">
        <p14:creationId xmlns:p14="http://schemas.microsoft.com/office/powerpoint/2010/main" val="1431067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9617380-657F-4570-9532-F330E9FCE1FE}"/>
              </a:ext>
            </a:extLst>
          </p:cNvPr>
          <p:cNvSpPr/>
          <p:nvPr/>
        </p:nvSpPr>
        <p:spPr>
          <a:xfrm>
            <a:off x="1553965" y="562739"/>
            <a:ext cx="6036068" cy="646331"/>
          </a:xfrm>
          <a:prstGeom prst="rect">
            <a:avLst/>
          </a:prstGeom>
        </p:spPr>
        <p:txBody>
          <a:bodyPr wrap="square">
            <a:spAutoFit/>
          </a:bodyPr>
          <a:lstStyle/>
          <a:p>
            <a:pPr algn="r"/>
            <a:r>
              <a:rPr lang="it-IT" b="1" dirty="0">
                <a:solidFill>
                  <a:srgbClr val="C00000"/>
                </a:solidFill>
              </a:rPr>
              <a:t>MANCANZA DI POTERE</a:t>
            </a:r>
          </a:p>
          <a:p>
            <a:pPr algn="r"/>
            <a:r>
              <a:rPr lang="it-IT" b="1" dirty="0">
                <a:solidFill>
                  <a:srgbClr val="C00000"/>
                </a:solidFill>
              </a:rPr>
              <a:t>SUL PROPRIO TEMPO</a:t>
            </a:r>
            <a:endParaRPr lang="en-GB" b="1" dirty="0">
              <a:solidFill>
                <a:srgbClr val="C00000"/>
              </a:solidFill>
            </a:endParaRPr>
          </a:p>
        </p:txBody>
      </p:sp>
      <p:sp>
        <p:nvSpPr>
          <p:cNvPr id="2" name="Segnaposto numero diapositiva 1">
            <a:extLst>
              <a:ext uri="{FF2B5EF4-FFF2-40B4-BE49-F238E27FC236}">
                <a16:creationId xmlns:a16="http://schemas.microsoft.com/office/drawing/2014/main" id="{5241274E-9FF7-4E57-9ADD-CD4A26272E34}"/>
              </a:ext>
            </a:extLst>
          </p:cNvPr>
          <p:cNvSpPr>
            <a:spLocks noGrp="1"/>
          </p:cNvSpPr>
          <p:nvPr>
            <p:ph type="sldNum" sz="quarter" idx="12"/>
          </p:nvPr>
        </p:nvSpPr>
        <p:spPr/>
        <p:txBody>
          <a:bodyPr/>
          <a:lstStyle/>
          <a:p>
            <a:fld id="{428DAAF8-9D8B-43D2-B2F5-6D8C83D1A4A7}" type="slidenum">
              <a:rPr lang="it-IT" smtClean="0"/>
              <a:t>26</a:t>
            </a:fld>
            <a:endParaRPr lang="it-IT"/>
          </a:p>
        </p:txBody>
      </p:sp>
      <p:sp>
        <p:nvSpPr>
          <p:cNvPr id="7" name="CasellaDiTesto 6">
            <a:extLst>
              <a:ext uri="{FF2B5EF4-FFF2-40B4-BE49-F238E27FC236}">
                <a16:creationId xmlns:a16="http://schemas.microsoft.com/office/drawing/2014/main" id="{10DABE25-F1B3-40A2-8AFB-4C04ECFCE552}"/>
              </a:ext>
            </a:extLst>
          </p:cNvPr>
          <p:cNvSpPr txBox="1"/>
          <p:nvPr/>
        </p:nvSpPr>
        <p:spPr>
          <a:xfrm>
            <a:off x="822962" y="1907589"/>
            <a:ext cx="7586402" cy="3145413"/>
          </a:xfrm>
          <a:prstGeom prst="rect">
            <a:avLst/>
          </a:prstGeom>
          <a:solidFill>
            <a:schemeClr val="bg1"/>
          </a:solidFill>
        </p:spPr>
        <p:txBody>
          <a:bodyPr wrap="square">
            <a:spAutoFit/>
          </a:bodyPr>
          <a:lstStyle/>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a:t>
            </a:r>
            <a:r>
              <a:rPr lang="it-IT" sz="1800" b="1" dirty="0">
                <a:effectLst/>
                <a:latin typeface="Calibri" panose="020F0502020204030204" pitchFamily="34" charset="0"/>
                <a:ea typeface="Calibri" panose="020F0502020204030204" pitchFamily="34" charset="0"/>
                <a:cs typeface="Times New Roman" panose="02020603050405020304" pitchFamily="18" charset="0"/>
              </a:rPr>
              <a:t>Ho avuto una responsabile che era stata la prima a dirci “ragazze, se al budget del giorno mancano ottanta euro, non potete chiudere alle sette e mezza. Dovete tenere aperto fino a quando non lo raggiungete” e così è sempre stato</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ea typeface="Calibri" panose="020F0502020204030204" pitchFamily="34" charset="0"/>
                <a:cs typeface="Times New Roman" panose="02020603050405020304" pitchFamily="18" charset="0"/>
              </a:rPr>
              <a:t>Tante</a:t>
            </a:r>
            <a:r>
              <a:rPr lang="it-IT" sz="1800" dirty="0">
                <a:effectLst/>
                <a:latin typeface="Calibri" panose="020F0502020204030204" pitchFamily="34" charset="0"/>
                <a:ea typeface="Calibri" panose="020F0502020204030204" pitchFamily="34" charset="0"/>
                <a:cs typeface="Times New Roman" panose="02020603050405020304" pitchFamily="18" charset="0"/>
              </a:rPr>
              <a:t> volte succedeva che in chiusura sei da sola e devi tenere aperto, in corso Buenos Aires, senza la guardia,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per raggiungere quegli ottanta euro che mancavano per la chiusura</a:t>
            </a:r>
            <a:r>
              <a:rPr lang="it-IT" sz="1800" dirty="0">
                <a:effectLst/>
                <a:latin typeface="Calibri" panose="020F0502020204030204" pitchFamily="34" charset="0"/>
                <a:ea typeface="Calibri" panose="020F0502020204030204" pitchFamily="34" charset="0"/>
                <a:cs typeface="Times New Roman" panose="02020603050405020304" pitchFamily="18" charset="0"/>
              </a:rPr>
              <a:t>. Non puoi inviare e-mail con la chiusura al di sotto. Anche adesso. L’azienda è così, adesso” (MILANO_A3_MARCELLA_F34).</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chiudeva verso le 19:30, 20:00 di sera. Dipendeva sempre dal flusso comunque</a:t>
            </a:r>
            <a:r>
              <a:rPr lang="it-IT" sz="1800" dirty="0">
                <a:effectLst/>
                <a:latin typeface="Calibri" panose="020F0502020204030204" pitchFamily="34" charset="0"/>
                <a:ea typeface="Calibri" panose="020F0502020204030204" pitchFamily="34" charset="0"/>
                <a:cs typeface="Times New Roman" panose="02020603050405020304" pitchFamily="18" charset="0"/>
              </a:rPr>
              <a:t>” (MILANO_A7_MELISSA_F27).</a:t>
            </a:r>
          </a:p>
        </p:txBody>
      </p:sp>
    </p:spTree>
    <p:extLst>
      <p:ext uri="{BB962C8B-B14F-4D97-AF65-F5344CB8AC3E}">
        <p14:creationId xmlns:p14="http://schemas.microsoft.com/office/powerpoint/2010/main" val="204440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5E386A8-206C-45F7-BC64-7BD3B7F2059E}"/>
              </a:ext>
            </a:extLst>
          </p:cNvPr>
          <p:cNvSpPr txBox="1">
            <a:spLocks/>
          </p:cNvSpPr>
          <p:nvPr/>
        </p:nvSpPr>
        <p:spPr>
          <a:xfrm>
            <a:off x="822961" y="1848678"/>
            <a:ext cx="7601848" cy="384024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it-IT" sz="1800" dirty="0">
                <a:latin typeface="+mn-lt"/>
              </a:rPr>
              <a:t>“</a:t>
            </a:r>
            <a:r>
              <a:rPr lang="it-IT" sz="1800" b="1" dirty="0" err="1">
                <a:latin typeface="+mn-lt"/>
              </a:rPr>
              <a:t>You’re</a:t>
            </a:r>
            <a:r>
              <a:rPr lang="it-IT" sz="1800" b="1" dirty="0">
                <a:latin typeface="+mn-lt"/>
              </a:rPr>
              <a:t> </a:t>
            </a:r>
            <a:r>
              <a:rPr lang="it-IT" sz="1800" b="1" dirty="0" err="1">
                <a:latin typeface="+mn-lt"/>
              </a:rPr>
              <a:t>losing</a:t>
            </a:r>
            <a:r>
              <a:rPr lang="it-IT" sz="1800" b="1" dirty="0">
                <a:latin typeface="+mn-lt"/>
              </a:rPr>
              <a:t> </a:t>
            </a:r>
            <a:r>
              <a:rPr lang="it-IT" sz="1800" b="1" dirty="0" err="1">
                <a:latin typeface="+mn-lt"/>
              </a:rPr>
              <a:t>your</a:t>
            </a:r>
            <a:r>
              <a:rPr lang="it-IT" sz="1800" b="1" dirty="0">
                <a:latin typeface="+mn-lt"/>
              </a:rPr>
              <a:t> social connection</a:t>
            </a:r>
            <a:r>
              <a:rPr lang="it-IT" sz="1800" dirty="0">
                <a:latin typeface="+mn-lt"/>
              </a:rPr>
              <a:t>. </a:t>
            </a:r>
            <a:r>
              <a:rPr lang="it-IT" sz="1800" dirty="0" err="1">
                <a:latin typeface="+mn-lt"/>
              </a:rPr>
              <a:t>When</a:t>
            </a:r>
            <a:r>
              <a:rPr lang="it-IT" sz="1800" dirty="0">
                <a:latin typeface="+mn-lt"/>
              </a:rPr>
              <a:t> </a:t>
            </a:r>
            <a:r>
              <a:rPr lang="it-IT" sz="1800" dirty="0" err="1">
                <a:latin typeface="+mn-lt"/>
              </a:rPr>
              <a:t>you</a:t>
            </a:r>
            <a:r>
              <a:rPr lang="it-IT" sz="1800" dirty="0">
                <a:latin typeface="+mn-lt"/>
              </a:rPr>
              <a:t> finish </a:t>
            </a:r>
            <a:r>
              <a:rPr lang="it-IT" sz="1800" dirty="0" err="1">
                <a:latin typeface="+mn-lt"/>
              </a:rPr>
              <a:t>at</a:t>
            </a:r>
            <a:r>
              <a:rPr lang="it-IT" sz="1800" dirty="0">
                <a:latin typeface="+mn-lt"/>
              </a:rPr>
              <a:t> 10:00, </a:t>
            </a:r>
            <a:r>
              <a:rPr lang="it-IT" sz="1800" dirty="0" err="1">
                <a:latin typeface="+mn-lt"/>
              </a:rPr>
              <a:t>it</a:t>
            </a:r>
            <a:r>
              <a:rPr lang="it-IT" sz="1800" dirty="0">
                <a:latin typeface="+mn-lt"/>
              </a:rPr>
              <a:t> </a:t>
            </a:r>
            <a:r>
              <a:rPr lang="it-IT" sz="1800" dirty="0" err="1">
                <a:latin typeface="+mn-lt"/>
              </a:rPr>
              <a:t>means</a:t>
            </a:r>
            <a:r>
              <a:rPr lang="it-IT" sz="1800" dirty="0">
                <a:latin typeface="+mn-lt"/>
              </a:rPr>
              <a:t> </a:t>
            </a:r>
            <a:r>
              <a:rPr lang="it-IT" sz="1800" dirty="0" err="1">
                <a:latin typeface="+mn-lt"/>
              </a:rPr>
              <a:t>that</a:t>
            </a:r>
            <a:r>
              <a:rPr lang="it-IT" sz="1800" dirty="0">
                <a:latin typeface="+mn-lt"/>
              </a:rPr>
              <a:t> </a:t>
            </a:r>
            <a:r>
              <a:rPr lang="it-IT" sz="1800" dirty="0" err="1">
                <a:latin typeface="+mn-lt"/>
              </a:rPr>
              <a:t>your</a:t>
            </a:r>
            <a:r>
              <a:rPr lang="it-IT" sz="1800" dirty="0">
                <a:latin typeface="+mn-lt"/>
              </a:rPr>
              <a:t> friend finish </a:t>
            </a:r>
            <a:r>
              <a:rPr lang="it-IT" sz="1800" dirty="0" err="1">
                <a:latin typeface="+mn-lt"/>
              </a:rPr>
              <a:t>at</a:t>
            </a:r>
            <a:r>
              <a:rPr lang="it-IT" sz="1800" dirty="0">
                <a:latin typeface="+mn-lt"/>
              </a:rPr>
              <a:t> 6:00, </a:t>
            </a:r>
            <a:r>
              <a:rPr lang="it-IT" sz="1800" dirty="0" err="1">
                <a:latin typeface="+mn-lt"/>
              </a:rPr>
              <a:t>they</a:t>
            </a:r>
            <a:r>
              <a:rPr lang="it-IT" sz="1800" dirty="0">
                <a:latin typeface="+mn-lt"/>
              </a:rPr>
              <a:t> </a:t>
            </a:r>
            <a:r>
              <a:rPr lang="it-IT" sz="1800" dirty="0" err="1">
                <a:latin typeface="+mn-lt"/>
              </a:rPr>
              <a:t>had</a:t>
            </a:r>
            <a:r>
              <a:rPr lang="it-IT" sz="1800" dirty="0">
                <a:latin typeface="+mn-lt"/>
              </a:rPr>
              <a:t> </a:t>
            </a:r>
            <a:r>
              <a:rPr lang="it-IT" sz="1800" dirty="0" err="1">
                <a:latin typeface="+mn-lt"/>
              </a:rPr>
              <a:t>their</a:t>
            </a:r>
            <a:r>
              <a:rPr lang="it-IT" sz="1800" dirty="0">
                <a:latin typeface="+mn-lt"/>
              </a:rPr>
              <a:t> </a:t>
            </a:r>
            <a:r>
              <a:rPr lang="it-IT" sz="1800" dirty="0" err="1">
                <a:latin typeface="+mn-lt"/>
              </a:rPr>
              <a:t>dinner</a:t>
            </a:r>
            <a:r>
              <a:rPr lang="it-IT" sz="1800" dirty="0">
                <a:latin typeface="+mn-lt"/>
              </a:rPr>
              <a:t> and </a:t>
            </a:r>
            <a:r>
              <a:rPr lang="it-IT" sz="1800" dirty="0" err="1">
                <a:latin typeface="+mn-lt"/>
              </a:rPr>
              <a:t>went</a:t>
            </a:r>
            <a:r>
              <a:rPr lang="it-IT" sz="1800" dirty="0">
                <a:latin typeface="+mn-lt"/>
              </a:rPr>
              <a:t> to cinema, for </a:t>
            </a:r>
            <a:r>
              <a:rPr lang="it-IT" sz="1800" dirty="0" err="1">
                <a:latin typeface="+mn-lt"/>
              </a:rPr>
              <a:t>instance</a:t>
            </a:r>
            <a:r>
              <a:rPr lang="it-IT" sz="1800" dirty="0">
                <a:latin typeface="+mn-lt"/>
              </a:rPr>
              <a:t>, and </a:t>
            </a:r>
            <a:r>
              <a:rPr lang="it-IT" sz="1800" dirty="0" err="1">
                <a:latin typeface="+mn-lt"/>
              </a:rPr>
              <a:t>they’re</a:t>
            </a:r>
            <a:r>
              <a:rPr lang="it-IT" sz="1800" dirty="0">
                <a:latin typeface="+mn-lt"/>
              </a:rPr>
              <a:t> </a:t>
            </a:r>
            <a:r>
              <a:rPr lang="it-IT" sz="1800" dirty="0" err="1">
                <a:latin typeface="+mn-lt"/>
              </a:rPr>
              <a:t>about</a:t>
            </a:r>
            <a:r>
              <a:rPr lang="it-IT" sz="1800" dirty="0">
                <a:latin typeface="+mn-lt"/>
              </a:rPr>
              <a:t> to go home and </a:t>
            </a:r>
            <a:r>
              <a:rPr lang="it-IT" sz="1800" dirty="0" err="1">
                <a:latin typeface="+mn-lt"/>
              </a:rPr>
              <a:t>you’re</a:t>
            </a:r>
            <a:r>
              <a:rPr lang="it-IT" sz="1800" dirty="0">
                <a:latin typeface="+mn-lt"/>
              </a:rPr>
              <a:t> </a:t>
            </a:r>
            <a:r>
              <a:rPr lang="it-IT" sz="1800" dirty="0" err="1">
                <a:latin typeface="+mn-lt"/>
              </a:rPr>
              <a:t>calling</a:t>
            </a:r>
            <a:r>
              <a:rPr lang="it-IT" sz="1800" dirty="0">
                <a:latin typeface="+mn-lt"/>
              </a:rPr>
              <a:t> </a:t>
            </a:r>
            <a:r>
              <a:rPr lang="it-IT" sz="1800" dirty="0" err="1">
                <a:latin typeface="+mn-lt"/>
              </a:rPr>
              <a:t>them</a:t>
            </a:r>
            <a:r>
              <a:rPr lang="it-IT" sz="1800" dirty="0">
                <a:latin typeface="+mn-lt"/>
              </a:rPr>
              <a:t> just to do </a:t>
            </a:r>
            <a:r>
              <a:rPr lang="it-IT" sz="1800" dirty="0" err="1">
                <a:latin typeface="+mn-lt"/>
              </a:rPr>
              <a:t>something</a:t>
            </a:r>
            <a:r>
              <a:rPr lang="it-IT" sz="1800" dirty="0">
                <a:latin typeface="+mn-lt"/>
              </a:rPr>
              <a:t> and </a:t>
            </a:r>
            <a:r>
              <a:rPr lang="it-IT" sz="1800" dirty="0" err="1">
                <a:latin typeface="+mn-lt"/>
              </a:rPr>
              <a:t>it’s</a:t>
            </a:r>
            <a:r>
              <a:rPr lang="it-IT" sz="1800" dirty="0">
                <a:latin typeface="+mn-lt"/>
              </a:rPr>
              <a:t> </a:t>
            </a:r>
            <a:r>
              <a:rPr lang="it-IT" sz="1800" dirty="0" err="1">
                <a:latin typeface="+mn-lt"/>
              </a:rPr>
              <a:t>already</a:t>
            </a:r>
            <a:r>
              <a:rPr lang="it-IT" sz="1800" dirty="0">
                <a:latin typeface="+mn-lt"/>
              </a:rPr>
              <a:t> </a:t>
            </a:r>
            <a:r>
              <a:rPr lang="it-IT" sz="1800" dirty="0" err="1">
                <a:latin typeface="+mn-lt"/>
              </a:rPr>
              <a:t>too</a:t>
            </a:r>
            <a:r>
              <a:rPr lang="it-IT" sz="1800" dirty="0">
                <a:latin typeface="+mn-lt"/>
              </a:rPr>
              <a:t> late” (Londra_A10_Stefan_M34).</a:t>
            </a:r>
          </a:p>
          <a:p>
            <a:pPr>
              <a:lnSpc>
                <a:spcPct val="100000"/>
              </a:lnSpc>
            </a:pPr>
            <a:endParaRPr lang="it-IT" sz="800" dirty="0">
              <a:latin typeface="+mn-lt"/>
            </a:endParaRPr>
          </a:p>
          <a:p>
            <a:pPr algn="just">
              <a:lnSpc>
                <a:spcPct val="100000"/>
              </a:lnSpc>
            </a:pPr>
            <a:r>
              <a:rPr lang="it-IT" sz="1800" dirty="0">
                <a:latin typeface="+mn-lt"/>
              </a:rPr>
              <a:t>“</a:t>
            </a:r>
            <a:r>
              <a:rPr lang="it-IT" sz="1800" b="1" dirty="0">
                <a:latin typeface="+mn-lt"/>
              </a:rPr>
              <a:t>I miei amici sono curiosi </a:t>
            </a:r>
            <a:r>
              <a:rPr lang="it-IT" sz="1800" dirty="0">
                <a:latin typeface="+mn-lt"/>
              </a:rPr>
              <a:t>a volte </a:t>
            </a:r>
            <a:r>
              <a:rPr lang="it-IT" sz="1800" b="1" dirty="0">
                <a:latin typeface="+mn-lt"/>
              </a:rPr>
              <a:t>del mio lavoro</a:t>
            </a:r>
            <a:r>
              <a:rPr lang="it-IT" sz="1800" dirty="0">
                <a:latin typeface="+mn-lt"/>
              </a:rPr>
              <a:t>, si incuriosiscono perché </a:t>
            </a:r>
            <a:r>
              <a:rPr lang="it-IT" sz="1800" b="1" dirty="0">
                <a:latin typeface="+mn-lt"/>
              </a:rPr>
              <a:t>lo vedono un po’ strano</a:t>
            </a:r>
            <a:r>
              <a:rPr lang="it-IT" sz="1800" dirty="0">
                <a:latin typeface="+mn-lt"/>
              </a:rPr>
              <a:t>. </a:t>
            </a:r>
            <a:r>
              <a:rPr lang="it-IT" sz="1800" b="1" dirty="0">
                <a:latin typeface="+mn-lt"/>
              </a:rPr>
              <a:t>Lo percepiscono in modo anomalo</a:t>
            </a:r>
            <a:r>
              <a:rPr lang="it-IT" sz="1800" dirty="0">
                <a:latin typeface="+mn-lt"/>
              </a:rPr>
              <a:t>, dicono: perché devi andare la mattina alle 7:00 [di domenica mattina], </a:t>
            </a:r>
            <a:r>
              <a:rPr lang="it-IT" sz="1800" b="1" dirty="0">
                <a:latin typeface="+mn-lt"/>
              </a:rPr>
              <a:t>restano un po’ frastornati</a:t>
            </a:r>
            <a:r>
              <a:rPr lang="it-IT" sz="1800" dirty="0">
                <a:latin typeface="+mn-lt"/>
              </a:rPr>
              <a:t>” (Milano_A8_Luigi_M38).</a:t>
            </a:r>
          </a:p>
          <a:p>
            <a:pPr algn="just">
              <a:lnSpc>
                <a:spcPct val="100000"/>
              </a:lnSpc>
            </a:pPr>
            <a:endParaRPr lang="it-IT" sz="800" dirty="0">
              <a:latin typeface="+mn-lt"/>
            </a:endParaRPr>
          </a:p>
          <a:p>
            <a:pPr algn="just">
              <a:lnSpc>
                <a:spcPct val="100000"/>
              </a:lnSpc>
            </a:pPr>
            <a:r>
              <a:rPr lang="it-IT" sz="1800" dirty="0">
                <a:latin typeface="+mn-lt"/>
              </a:rPr>
              <a:t>“I giorni che io ho non coincidono mai con quelli dei miei amici, cioè la mia amica magari sabato e domenica è off, io lavoro sempre il sabato e la domenica (…) </a:t>
            </a:r>
            <a:r>
              <a:rPr lang="it-IT" sz="1800" b="1" dirty="0">
                <a:latin typeface="+mn-lt"/>
              </a:rPr>
              <a:t>Il mio rapporto con i miei amici è praticamente inesistente, passo quasi tutto il mio tempo al lavoro e non ho tempo per vivere</a:t>
            </a:r>
            <a:r>
              <a:rPr lang="it-IT" sz="1800" dirty="0">
                <a:latin typeface="+mn-lt"/>
              </a:rPr>
              <a:t>, non ho tempo proprio per vivere” (Londra_A12_Stefania_F32).</a:t>
            </a:r>
          </a:p>
          <a:p>
            <a:pPr>
              <a:lnSpc>
                <a:spcPct val="100000"/>
              </a:lnSpc>
            </a:pPr>
            <a:endParaRPr lang="it-IT" sz="1800" dirty="0">
              <a:latin typeface="+mn-lt"/>
            </a:endParaRPr>
          </a:p>
        </p:txBody>
      </p:sp>
      <p:sp>
        <p:nvSpPr>
          <p:cNvPr id="4" name="Rettangolo 3">
            <a:extLst>
              <a:ext uri="{FF2B5EF4-FFF2-40B4-BE49-F238E27FC236}">
                <a16:creationId xmlns:a16="http://schemas.microsoft.com/office/drawing/2014/main" id="{0C9DFE51-2C1B-4F52-932C-F2C7BCA2F3FD}"/>
              </a:ext>
            </a:extLst>
          </p:cNvPr>
          <p:cNvSpPr/>
          <p:nvPr/>
        </p:nvSpPr>
        <p:spPr>
          <a:xfrm>
            <a:off x="2953821" y="333950"/>
            <a:ext cx="5470988" cy="646331"/>
          </a:xfrm>
          <a:prstGeom prst="rect">
            <a:avLst/>
          </a:prstGeom>
        </p:spPr>
        <p:txBody>
          <a:bodyPr wrap="square">
            <a:spAutoFit/>
          </a:bodyPr>
          <a:lstStyle/>
          <a:p>
            <a:pPr algn="r">
              <a:lnSpc>
                <a:spcPct val="100000"/>
              </a:lnSpc>
            </a:pPr>
            <a:r>
              <a:rPr lang="it-IT" b="1" dirty="0">
                <a:solidFill>
                  <a:srgbClr val="C00000"/>
                </a:solidFill>
              </a:rPr>
              <a:t>LA SETTIMANA AL CONTRARIO:</a:t>
            </a:r>
          </a:p>
          <a:p>
            <a:pPr algn="r">
              <a:lnSpc>
                <a:spcPct val="100000"/>
              </a:lnSpc>
            </a:pPr>
            <a:r>
              <a:rPr lang="it-IT" b="1" dirty="0">
                <a:solidFill>
                  <a:srgbClr val="C00000"/>
                </a:solidFill>
              </a:rPr>
              <a:t>PERDERE LA "CONNESSIONE SOCIALE”</a:t>
            </a:r>
          </a:p>
        </p:txBody>
      </p:sp>
      <p:sp>
        <p:nvSpPr>
          <p:cNvPr id="2" name="Segnaposto numero diapositiva 1">
            <a:extLst>
              <a:ext uri="{FF2B5EF4-FFF2-40B4-BE49-F238E27FC236}">
                <a16:creationId xmlns:a16="http://schemas.microsoft.com/office/drawing/2014/main" id="{70AB8A87-E66A-4E94-BC21-996A50ECDCEB}"/>
              </a:ext>
            </a:extLst>
          </p:cNvPr>
          <p:cNvSpPr>
            <a:spLocks noGrp="1"/>
          </p:cNvSpPr>
          <p:nvPr>
            <p:ph type="sldNum" sz="quarter" idx="12"/>
          </p:nvPr>
        </p:nvSpPr>
        <p:spPr/>
        <p:txBody>
          <a:bodyPr/>
          <a:lstStyle/>
          <a:p>
            <a:fld id="{428DAAF8-9D8B-43D2-B2F5-6D8C83D1A4A7}" type="slidenum">
              <a:rPr lang="it-IT" smtClean="0"/>
              <a:t>27</a:t>
            </a:fld>
            <a:endParaRPr lang="it-IT"/>
          </a:p>
        </p:txBody>
      </p:sp>
    </p:spTree>
    <p:extLst>
      <p:ext uri="{BB962C8B-B14F-4D97-AF65-F5344CB8AC3E}">
        <p14:creationId xmlns:p14="http://schemas.microsoft.com/office/powerpoint/2010/main" val="627427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25C9A66F-C6E4-479F-A726-81AE1D0E0E71}"/>
              </a:ext>
            </a:extLst>
          </p:cNvPr>
          <p:cNvSpPr txBox="1">
            <a:spLocks/>
          </p:cNvSpPr>
          <p:nvPr/>
        </p:nvSpPr>
        <p:spPr>
          <a:xfrm>
            <a:off x="822961" y="1082452"/>
            <a:ext cx="7586402" cy="469309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800" dirty="0">
                <a:latin typeface="+mn-lt"/>
              </a:rPr>
              <a:t>“</a:t>
            </a:r>
            <a:r>
              <a:rPr lang="it-IT" sz="1800" b="0" i="0" u="none" strike="noStrike" baseline="0" dirty="0">
                <a:solidFill>
                  <a:srgbClr val="000000"/>
                </a:solidFill>
                <a:latin typeface="Calibri" panose="020F0502020204030204" pitchFamily="34" charset="0"/>
              </a:rPr>
              <a:t>Ci </a:t>
            </a:r>
            <a:r>
              <a:rPr lang="it-IT" sz="1800" b="1" i="0" u="none" strike="noStrike" baseline="0" dirty="0">
                <a:solidFill>
                  <a:srgbClr val="000000"/>
                </a:solidFill>
                <a:latin typeface="Calibri" panose="020F0502020204030204" pitchFamily="34" charset="0"/>
              </a:rPr>
              <a:t>sono stati dei licenziamenti che non sono stati sostituiti</a:t>
            </a:r>
            <a:r>
              <a:rPr lang="it-IT" sz="1800" b="0" i="0" u="none" strike="noStrike" baseline="0" dirty="0">
                <a:solidFill>
                  <a:srgbClr val="000000"/>
                </a:solidFill>
                <a:latin typeface="Calibri" panose="020F0502020204030204" pitchFamily="34" charset="0"/>
              </a:rPr>
              <a:t>. Ci sono </a:t>
            </a:r>
            <a:r>
              <a:rPr lang="it-IT" sz="1800" b="1" i="0" u="none" strike="noStrike" baseline="0" dirty="0">
                <a:solidFill>
                  <a:srgbClr val="000000"/>
                </a:solidFill>
                <a:latin typeface="Calibri" panose="020F0502020204030204" pitchFamily="34" charset="0"/>
              </a:rPr>
              <a:t>stati dei trasferimenti che non sono stati sostituiti</a:t>
            </a:r>
            <a:r>
              <a:rPr lang="it-IT" sz="1800" b="0" i="0" u="none" strike="noStrike" baseline="0" dirty="0">
                <a:solidFill>
                  <a:srgbClr val="000000"/>
                </a:solidFill>
                <a:latin typeface="Calibri" panose="020F0502020204030204" pitchFamily="34" charset="0"/>
              </a:rPr>
              <a:t>. Ad oggi abbiamo solo una ragazza assunta come apprendista che, povera stellina, si fa quaranta ore per seicento euro al mese (…) Io ho fatto tantissime chiusure. Ma roba che facevo, magari, gli spezzati 11:00-21:00 tutti i giorni, con due o tre ore di pausa pranzo” (Milano_A10_Rossella_F32). </a:t>
            </a:r>
          </a:p>
          <a:p>
            <a:endParaRPr lang="it-IT" sz="1800" b="0" i="0" u="none" strike="noStrike" baseline="0" dirty="0">
              <a:solidFill>
                <a:srgbClr val="000000"/>
              </a:solidFill>
              <a:latin typeface="Calibri" panose="020F0502020204030204" pitchFamily="34" charset="0"/>
            </a:endParaRPr>
          </a:p>
          <a:p>
            <a:r>
              <a:rPr lang="it-IT" sz="1800" b="0" i="0" u="none" strike="noStrike" baseline="0" dirty="0">
                <a:solidFill>
                  <a:srgbClr val="000000"/>
                </a:solidFill>
                <a:latin typeface="Calibri" panose="020F0502020204030204" pitchFamily="34" charset="0"/>
              </a:rPr>
              <a:t>“Ecco, sulla chiusura io preferirei, innanzitutto, </a:t>
            </a:r>
            <a:r>
              <a:rPr lang="it-IT" sz="1800" b="1" i="0" u="none" strike="noStrike" baseline="0" dirty="0">
                <a:solidFill>
                  <a:srgbClr val="000000"/>
                </a:solidFill>
                <a:latin typeface="Calibri" panose="020F0502020204030204" pitchFamily="34" charset="0"/>
              </a:rPr>
              <a:t>non chiudere da sola</a:t>
            </a:r>
            <a:r>
              <a:rPr lang="it-IT" sz="1800" b="0" i="0" u="none" strike="noStrike" baseline="0" dirty="0">
                <a:solidFill>
                  <a:srgbClr val="000000"/>
                </a:solidFill>
                <a:latin typeface="Calibri" panose="020F0502020204030204" pitchFamily="34" charset="0"/>
              </a:rPr>
              <a:t>. Cosa che succede, invece, spesso” (Milano_A3_Marcella_F34). </a:t>
            </a:r>
          </a:p>
          <a:p>
            <a:endParaRPr lang="it-IT" sz="1800" b="0" i="0" u="none" strike="noStrike" baseline="0" dirty="0">
              <a:solidFill>
                <a:srgbClr val="000000"/>
              </a:solidFill>
              <a:latin typeface="Calibri" panose="020F0502020204030204" pitchFamily="34" charset="0"/>
            </a:endParaRPr>
          </a:p>
          <a:p>
            <a:r>
              <a:rPr lang="it-IT" sz="1800" b="0" i="0" u="none" strike="noStrike" baseline="0" dirty="0">
                <a:solidFill>
                  <a:srgbClr val="000000"/>
                </a:solidFill>
                <a:latin typeface="Calibri" panose="020F0502020204030204" pitchFamily="34" charset="0"/>
              </a:rPr>
              <a:t>[Siete spesso da soli negozio?] </a:t>
            </a:r>
            <a:r>
              <a:rPr lang="it-IT" sz="1800" b="1" i="0" u="none" strike="noStrike" baseline="0" dirty="0">
                <a:solidFill>
                  <a:srgbClr val="000000"/>
                </a:solidFill>
                <a:latin typeface="Calibri" panose="020F0502020204030204" pitchFamily="34" charset="0"/>
              </a:rPr>
              <a:t>Sì. Tutti i giorni</a:t>
            </a:r>
            <a:r>
              <a:rPr lang="it-IT" sz="1800" b="0" i="0" u="none" strike="noStrike" baseline="0" dirty="0">
                <a:solidFill>
                  <a:srgbClr val="000000"/>
                </a:solidFill>
                <a:latin typeface="Calibri" panose="020F0502020204030204" pitchFamily="34" charset="0"/>
              </a:rPr>
              <a:t>, c’è il momento iniziale della giornata e il momento finale, in cui uno rimane da solo” (Milano_T5_Deborah_F27). </a:t>
            </a:r>
          </a:p>
          <a:p>
            <a:endParaRPr lang="it-IT" sz="1800" dirty="0">
              <a:solidFill>
                <a:srgbClr val="000000"/>
              </a:solidFill>
              <a:latin typeface="Calibri" panose="020F0502020204030204" pitchFamily="34" charset="0"/>
            </a:endParaRPr>
          </a:p>
          <a:p>
            <a:r>
              <a:rPr lang="it-IT" sz="1800" b="1" dirty="0">
                <a:solidFill>
                  <a:srgbClr val="000000"/>
                </a:solidFill>
                <a:latin typeface="Calibri" panose="020F0502020204030204" pitchFamily="34" charset="0"/>
              </a:rPr>
              <a:t>INVECE IN UK</a:t>
            </a:r>
          </a:p>
          <a:p>
            <a:endParaRPr lang="it-IT" sz="180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“[You don’t have any shifts alone?]</a:t>
            </a:r>
          </a:p>
          <a:p>
            <a:r>
              <a:rPr lang="en-US" sz="1800" b="1" i="0" u="none" strike="noStrike" baseline="0" dirty="0">
                <a:solidFill>
                  <a:srgbClr val="000000"/>
                </a:solidFill>
                <a:latin typeface="Calibri" panose="020F0502020204030204" pitchFamily="34" charset="0"/>
              </a:rPr>
              <a:t>No, never, always with somebody else!</a:t>
            </a:r>
            <a:r>
              <a:rPr lang="en-US" sz="1800" b="0" i="0" u="none" strike="noStrike" baseline="0" dirty="0">
                <a:solidFill>
                  <a:srgbClr val="000000"/>
                </a:solidFill>
                <a:latin typeface="Calibri" panose="020F0502020204030204" pitchFamily="34" charset="0"/>
              </a:rPr>
              <a:t>” (Londra_T5_Bill_M35). </a:t>
            </a:r>
            <a:endParaRPr lang="en-US" sz="1800" dirty="0">
              <a:latin typeface="+mn-lt"/>
            </a:endParaRPr>
          </a:p>
        </p:txBody>
      </p:sp>
      <p:sp>
        <p:nvSpPr>
          <p:cNvPr id="5" name="Rettangolo 4">
            <a:extLst>
              <a:ext uri="{FF2B5EF4-FFF2-40B4-BE49-F238E27FC236}">
                <a16:creationId xmlns:a16="http://schemas.microsoft.com/office/drawing/2014/main" id="{83B497A7-555F-4AFC-BC64-DB7081F86B8C}"/>
              </a:ext>
            </a:extLst>
          </p:cNvPr>
          <p:cNvSpPr/>
          <p:nvPr/>
        </p:nvSpPr>
        <p:spPr>
          <a:xfrm>
            <a:off x="3714108" y="600239"/>
            <a:ext cx="4572000" cy="369332"/>
          </a:xfrm>
          <a:prstGeom prst="rect">
            <a:avLst/>
          </a:prstGeom>
        </p:spPr>
        <p:txBody>
          <a:bodyPr>
            <a:spAutoFit/>
          </a:bodyPr>
          <a:lstStyle/>
          <a:p>
            <a:pPr algn="r">
              <a:lnSpc>
                <a:spcPct val="100000"/>
              </a:lnSpc>
            </a:pPr>
            <a:r>
              <a:rPr lang="it-IT" b="1" dirty="0">
                <a:solidFill>
                  <a:srgbClr val="C00000"/>
                </a:solidFill>
              </a:rPr>
              <a:t>LAVORARE DA SOLI IN NEGOZIO</a:t>
            </a:r>
            <a:endParaRPr lang="en-GB" b="1" dirty="0">
              <a:solidFill>
                <a:srgbClr val="C00000"/>
              </a:solidFill>
            </a:endParaRPr>
          </a:p>
        </p:txBody>
      </p:sp>
      <p:sp>
        <p:nvSpPr>
          <p:cNvPr id="2" name="Segnaposto numero diapositiva 1">
            <a:extLst>
              <a:ext uri="{FF2B5EF4-FFF2-40B4-BE49-F238E27FC236}">
                <a16:creationId xmlns:a16="http://schemas.microsoft.com/office/drawing/2014/main" id="{BD5082BB-2CE0-47B8-AAC7-519543E3B235}"/>
              </a:ext>
            </a:extLst>
          </p:cNvPr>
          <p:cNvSpPr>
            <a:spLocks noGrp="1"/>
          </p:cNvSpPr>
          <p:nvPr>
            <p:ph type="sldNum" sz="quarter" idx="12"/>
          </p:nvPr>
        </p:nvSpPr>
        <p:spPr/>
        <p:txBody>
          <a:bodyPr/>
          <a:lstStyle/>
          <a:p>
            <a:fld id="{428DAAF8-9D8B-43D2-B2F5-6D8C83D1A4A7}" type="slidenum">
              <a:rPr lang="it-IT" smtClean="0"/>
              <a:t>28</a:t>
            </a:fld>
            <a:endParaRPr lang="it-IT"/>
          </a:p>
        </p:txBody>
      </p:sp>
    </p:spTree>
    <p:extLst>
      <p:ext uri="{BB962C8B-B14F-4D97-AF65-F5344CB8AC3E}">
        <p14:creationId xmlns:p14="http://schemas.microsoft.com/office/powerpoint/2010/main" val="1679185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8B3E2E90-54EF-424D-B78D-6A0B69FC98AF}"/>
              </a:ext>
            </a:extLst>
          </p:cNvPr>
          <p:cNvSpPr txBox="1">
            <a:spLocks/>
          </p:cNvSpPr>
          <p:nvPr/>
        </p:nvSpPr>
        <p:spPr>
          <a:xfrm>
            <a:off x="822961" y="1100538"/>
            <a:ext cx="7822096" cy="4290647"/>
          </a:xfrm>
          <a:prstGeom prst="rect">
            <a:avLst/>
          </a:prstGeom>
          <a:solidFill>
            <a:schemeClr val="bg1"/>
          </a:solidFill>
        </p:spPr>
        <p:txBody>
          <a:bodyPr vert="horz" lIns="91440" tIns="45720" rIns="91440" bIns="45720" rtlCol="0" anchor="b">
            <a:normAutofit fontScale="97500"/>
          </a:bodyPr>
          <a:lstStyle>
            <a:lvl1pPr algn="ctr" defTabSz="685800" rtl="0" eaLnBrk="1" latinLnBrk="0" hangingPunct="1">
              <a:lnSpc>
                <a:spcPct val="89000"/>
              </a:lnSpc>
              <a:spcBef>
                <a:spcPct val="0"/>
              </a:spcBef>
              <a:buNone/>
              <a:defRPr sz="6000" kern="1200" cap="all" baseline="0">
                <a:solidFill>
                  <a:schemeClr val="tx2"/>
                </a:solidFill>
                <a:latin typeface="+mj-lt"/>
                <a:ea typeface="+mj-ea"/>
                <a:cs typeface="+mj-cs"/>
              </a:defRPr>
            </a:lvl1pPr>
          </a:lstStyle>
          <a:p>
            <a:pPr algn="just">
              <a:lnSpc>
                <a:spcPct val="100000"/>
              </a:lnSpc>
            </a:pPr>
            <a:r>
              <a:rPr lang="it-IT" sz="1800" b="1" dirty="0">
                <a:solidFill>
                  <a:schemeClr val="tx1"/>
                </a:solidFill>
                <a:latin typeface="+mn-lt"/>
              </a:rPr>
              <a:t>IN ITALIA</a:t>
            </a:r>
          </a:p>
          <a:p>
            <a:pPr algn="just">
              <a:lnSpc>
                <a:spcPct val="100000"/>
              </a:lnSpc>
            </a:pPr>
            <a:endParaRPr lang="it-IT" sz="1800" dirty="0">
              <a:latin typeface="+mn-lt"/>
            </a:endParaRPr>
          </a:p>
          <a:p>
            <a:pPr algn="just">
              <a:lnSpc>
                <a:spcPct val="100000"/>
              </a:lnSpc>
            </a:pPr>
            <a:r>
              <a:rPr lang="it-IT" sz="1800" dirty="0">
                <a:latin typeface="+mn-lt"/>
              </a:rPr>
              <a:t>“</a:t>
            </a:r>
            <a:r>
              <a:rPr lang="it-IT" sz="1800" cap="none" dirty="0">
                <a:solidFill>
                  <a:srgbClr val="191B0E"/>
                </a:solidFill>
                <a:latin typeface="+mn-lt"/>
              </a:rPr>
              <a:t>Ci sono tanti fattori secondo me [in merito a soddisfazione del lavoro]. Uno fondamentale è </a:t>
            </a:r>
            <a:r>
              <a:rPr lang="it-IT" sz="1800" b="1" cap="none" dirty="0">
                <a:solidFill>
                  <a:srgbClr val="191B0E"/>
                </a:solidFill>
                <a:latin typeface="+mn-lt"/>
              </a:rPr>
              <a:t>la paura di perdere un lavoro a tempo indeterminato </a:t>
            </a:r>
            <a:r>
              <a:rPr lang="it-IT" sz="1800" cap="none" dirty="0">
                <a:solidFill>
                  <a:srgbClr val="191B0E"/>
                </a:solidFill>
                <a:latin typeface="+mn-lt"/>
              </a:rPr>
              <a:t>e magari dover rendere conto ai miei genitori, dall’altra c’è il fatto di dire che quando arrivi a 60 anni non puoi lamentarti che hai dato anni della tua vita alla tua azienda, poi magari non ti trovi bene [Cioè? E meglio cambiare adesso che avere il rimpianto?] Secondo me si, perché penso che alla fine ognuno è responsabile del proprio destino. Quindi magari è meglio giocarmela adesso, però non rimanere “schiavo” del discorso del tempo indeterminato a fare una cosa che tutto sommato per quanto ti è andata bene, ti andava bene per un determinato periodo (…) </a:t>
            </a:r>
            <a:r>
              <a:rPr lang="it-IT" sz="1800" b="1" cap="none" dirty="0">
                <a:solidFill>
                  <a:srgbClr val="191B0E"/>
                </a:solidFill>
                <a:latin typeface="+mn-lt"/>
              </a:rPr>
              <a:t>ma dovresti chiedere l’aspettativa, però devi giustificarla, e poi teoricamente non puoi lavorare. Sennò dovresti licenziarti, ma non è detto che poi trovi…</a:t>
            </a:r>
            <a:r>
              <a:rPr lang="it-IT" sz="1800" cap="none" dirty="0">
                <a:solidFill>
                  <a:srgbClr val="191B0E"/>
                </a:solidFill>
                <a:latin typeface="+mn-lt"/>
              </a:rPr>
              <a:t>” (Milano_T3_Mario_M35).</a:t>
            </a:r>
            <a:endParaRPr lang="it-IT" sz="1800" dirty="0">
              <a:latin typeface="+mn-lt"/>
            </a:endParaRPr>
          </a:p>
        </p:txBody>
      </p:sp>
      <p:sp>
        <p:nvSpPr>
          <p:cNvPr id="10" name="Rettangolo 9">
            <a:extLst>
              <a:ext uri="{FF2B5EF4-FFF2-40B4-BE49-F238E27FC236}">
                <a16:creationId xmlns:a16="http://schemas.microsoft.com/office/drawing/2014/main" id="{23902692-96B8-4DD4-96DC-07937B2F4840}"/>
              </a:ext>
            </a:extLst>
          </p:cNvPr>
          <p:cNvSpPr/>
          <p:nvPr/>
        </p:nvSpPr>
        <p:spPr>
          <a:xfrm>
            <a:off x="2559380" y="914344"/>
            <a:ext cx="5357973" cy="369332"/>
          </a:xfrm>
          <a:prstGeom prst="rect">
            <a:avLst/>
          </a:prstGeom>
        </p:spPr>
        <p:txBody>
          <a:bodyPr wrap="square">
            <a:spAutoFit/>
          </a:bodyPr>
          <a:lstStyle/>
          <a:p>
            <a:pPr algn="r"/>
            <a:r>
              <a:rPr lang="it-IT" b="1" dirty="0">
                <a:solidFill>
                  <a:srgbClr val="C00000"/>
                </a:solidFill>
              </a:rPr>
              <a:t>INTRAPPOLAMENTO NEL SETTORE</a:t>
            </a:r>
            <a:endParaRPr lang="en-GB" b="1" dirty="0">
              <a:solidFill>
                <a:srgbClr val="C00000"/>
              </a:solidFill>
            </a:endParaRPr>
          </a:p>
        </p:txBody>
      </p:sp>
      <p:sp>
        <p:nvSpPr>
          <p:cNvPr id="2" name="Segnaposto numero diapositiva 1">
            <a:extLst>
              <a:ext uri="{FF2B5EF4-FFF2-40B4-BE49-F238E27FC236}">
                <a16:creationId xmlns:a16="http://schemas.microsoft.com/office/drawing/2014/main" id="{17893020-7189-4B44-82EC-1D39E81B9458}"/>
              </a:ext>
            </a:extLst>
          </p:cNvPr>
          <p:cNvSpPr>
            <a:spLocks noGrp="1"/>
          </p:cNvSpPr>
          <p:nvPr>
            <p:ph type="sldNum" sz="quarter" idx="12"/>
          </p:nvPr>
        </p:nvSpPr>
        <p:spPr/>
        <p:txBody>
          <a:bodyPr/>
          <a:lstStyle/>
          <a:p>
            <a:fld id="{428DAAF8-9D8B-43D2-B2F5-6D8C83D1A4A7}" type="slidenum">
              <a:rPr lang="it-IT" smtClean="0"/>
              <a:t>29</a:t>
            </a:fld>
            <a:endParaRPr lang="it-IT"/>
          </a:p>
        </p:txBody>
      </p:sp>
    </p:spTree>
    <p:extLst>
      <p:ext uri="{BB962C8B-B14F-4D97-AF65-F5344CB8AC3E}">
        <p14:creationId xmlns:p14="http://schemas.microsoft.com/office/powerpoint/2010/main" val="49682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ttangolo 5">
            <a:extLst>
              <a:ext uri="{FF2B5EF4-FFF2-40B4-BE49-F238E27FC236}">
                <a16:creationId xmlns:a16="http://schemas.microsoft.com/office/drawing/2014/main" id="{9B481A5F-B56B-4696-BB3D-542DE2F79B57}"/>
              </a:ext>
            </a:extLst>
          </p:cNvPr>
          <p:cNvSpPr>
            <a:spLocks noChangeArrowheads="1"/>
          </p:cNvSpPr>
          <p:nvPr/>
        </p:nvSpPr>
        <p:spPr bwMode="auto">
          <a:xfrm>
            <a:off x="848880" y="1204367"/>
            <a:ext cx="744624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150000"/>
              </a:lnSpc>
              <a:buClr>
                <a:srgbClr val="000000"/>
              </a:buClr>
              <a:buSzPct val="100000"/>
            </a:pPr>
            <a:r>
              <a:rPr lang="it-IT" altLang="it-IT" dirty="0">
                <a:effectLst>
                  <a:outerShdw blurRad="38100" dist="38100" dir="2700000" algn="tl">
                    <a:srgbClr val="000000">
                      <a:alpha val="43137"/>
                    </a:srgbClr>
                  </a:outerShdw>
                </a:effectLst>
              </a:rPr>
              <a:t>DOMANDE DI RICERCA</a:t>
            </a:r>
          </a:p>
          <a:p>
            <a:pPr eaLnBrk="1">
              <a:lnSpc>
                <a:spcPct val="150000"/>
              </a:lnSpc>
              <a:buClr>
                <a:srgbClr val="000000"/>
              </a:buClr>
              <a:buSzPct val="100000"/>
            </a:pPr>
            <a:endParaRPr lang="it-IT" altLang="it-IT" sz="800" dirty="0"/>
          </a:p>
          <a:p>
            <a:pPr eaLnBrk="1">
              <a:lnSpc>
                <a:spcPct val="150000"/>
              </a:lnSpc>
              <a:buClr>
                <a:srgbClr val="000000"/>
              </a:buClr>
              <a:buSzPct val="100000"/>
            </a:pPr>
            <a:r>
              <a:rPr lang="it-IT" altLang="it-IT" dirty="0"/>
              <a:t>-&gt; TEMPI E RITMI DI LAVORO CONDIZIONANO LA VITA QUOTIDIANA DEGLI/LE ADDETTI/E ALLA VENDITA AL CLIENTE?</a:t>
            </a:r>
          </a:p>
          <a:p>
            <a:pPr eaLnBrk="1">
              <a:lnSpc>
                <a:spcPct val="150000"/>
              </a:lnSpc>
              <a:buClr>
                <a:srgbClr val="000000"/>
              </a:buClr>
              <a:buSzPct val="100000"/>
            </a:pPr>
            <a:endParaRPr lang="it-IT" altLang="it-IT" sz="800" dirty="0"/>
          </a:p>
          <a:p>
            <a:pPr eaLnBrk="1">
              <a:lnSpc>
                <a:spcPct val="150000"/>
              </a:lnSpc>
              <a:buClr>
                <a:srgbClr val="000000"/>
              </a:buClr>
              <a:buSzPct val="100000"/>
            </a:pPr>
            <a:r>
              <a:rPr lang="it-IT" altLang="it-IT" dirty="0"/>
              <a:t>-&gt; IN CHE MODO TEMPI E RITMI DI LAVORO INFLUISCONO SULLA VITA QUOTIDIANA, I TEMPI DI VITA E SULLA PROGETTUALITÀ DEL FUTURO?</a:t>
            </a:r>
          </a:p>
          <a:p>
            <a:pPr eaLnBrk="1">
              <a:lnSpc>
                <a:spcPct val="150000"/>
              </a:lnSpc>
              <a:buClr>
                <a:srgbClr val="000000"/>
              </a:buClr>
              <a:buSzPct val="100000"/>
            </a:pPr>
            <a:endParaRPr lang="it-IT" altLang="it-IT" sz="800" dirty="0"/>
          </a:p>
          <a:p>
            <a:pPr eaLnBrk="1">
              <a:lnSpc>
                <a:spcPct val="150000"/>
              </a:lnSpc>
              <a:buClr>
                <a:srgbClr val="000000"/>
              </a:buClr>
              <a:buSzPct val="100000"/>
            </a:pPr>
            <a:r>
              <a:rPr lang="en-GB" altLang="it-IT" dirty="0"/>
              <a:t>-&gt; VI SONO DIFFERENZE DI GENERE O GENERAZIONALI?</a:t>
            </a:r>
          </a:p>
          <a:p>
            <a:pPr eaLnBrk="1">
              <a:lnSpc>
                <a:spcPct val="150000"/>
              </a:lnSpc>
              <a:buClr>
                <a:srgbClr val="000000"/>
              </a:buClr>
              <a:buSzPct val="100000"/>
            </a:pPr>
            <a:r>
              <a:rPr lang="en-GB" altLang="it-IT" dirty="0"/>
              <a:t>-&gt; IN SETTORI MERCEOLOGICI DIVERSI?</a:t>
            </a:r>
          </a:p>
          <a:p>
            <a:pPr eaLnBrk="1">
              <a:lnSpc>
                <a:spcPct val="150000"/>
              </a:lnSpc>
              <a:buClr>
                <a:srgbClr val="000000"/>
              </a:buClr>
              <a:buSzPct val="100000"/>
            </a:pPr>
            <a:endParaRPr lang="en-GB" altLang="it-IT" sz="800" dirty="0"/>
          </a:p>
          <a:p>
            <a:pPr>
              <a:lnSpc>
                <a:spcPct val="150000"/>
              </a:lnSpc>
              <a:buClr>
                <a:srgbClr val="000000"/>
              </a:buClr>
              <a:buSzPct val="100000"/>
            </a:pPr>
            <a:r>
              <a:rPr lang="en-GB" altLang="it-IT" dirty="0"/>
              <a:t>-&gt; IN CONTESTI METROPOLITANI EUROPEI ALTAMENTE TERZIARIZZATI E ORIENTATI IN AI SERVIZI, OPPURE I PROCESSI DI NORMALIZZAZIONE E GLOBALIZZAZIONE RENDONO TALI CONTESTI SIMILI?</a:t>
            </a:r>
          </a:p>
        </p:txBody>
      </p:sp>
    </p:spTree>
    <p:extLst>
      <p:ext uri="{BB962C8B-B14F-4D97-AF65-F5344CB8AC3E}">
        <p14:creationId xmlns:p14="http://schemas.microsoft.com/office/powerpoint/2010/main" val="3182428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841CB70-19FD-4496-A4D4-DA5363F49D3D}"/>
              </a:ext>
            </a:extLst>
          </p:cNvPr>
          <p:cNvSpPr txBox="1">
            <a:spLocks/>
          </p:cNvSpPr>
          <p:nvPr/>
        </p:nvSpPr>
        <p:spPr>
          <a:xfrm>
            <a:off x="822961" y="1345499"/>
            <a:ext cx="7754509" cy="416700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it-IT" sz="1800" b="1" dirty="0">
                <a:solidFill>
                  <a:schemeClr val="tx1"/>
                </a:solidFill>
                <a:latin typeface="+mn-lt"/>
              </a:rPr>
              <a:t>IN ITALIA</a:t>
            </a:r>
            <a:endParaRPr lang="it-IT" sz="1800" dirty="0">
              <a:latin typeface="+mn-lt"/>
            </a:endParaRPr>
          </a:p>
          <a:p>
            <a:pPr algn="just"/>
            <a:endParaRPr lang="it-IT" sz="1800" dirty="0">
              <a:latin typeface="+mn-lt"/>
            </a:endParaRPr>
          </a:p>
          <a:p>
            <a:pPr algn="just"/>
            <a:endParaRPr lang="it-IT" sz="1800" dirty="0">
              <a:latin typeface="+mn-lt"/>
            </a:endParaRPr>
          </a:p>
          <a:p>
            <a:pPr algn="just"/>
            <a:r>
              <a:rPr lang="it-IT" sz="1800" dirty="0">
                <a:latin typeface="+mn-lt"/>
              </a:rPr>
              <a:t>“</a:t>
            </a:r>
            <a:r>
              <a:rPr lang="it-IT" sz="1800" b="1" dirty="0">
                <a:latin typeface="+mn-lt"/>
              </a:rPr>
              <a:t>Qua dentro ti freghi. Io sono entrata a diciannove anni, ora ne ho trenta. Sto facendo le stesse cose da dieci anni</a:t>
            </a:r>
            <a:r>
              <a:rPr lang="it-IT" sz="1800" dirty="0">
                <a:latin typeface="+mn-lt"/>
              </a:rPr>
              <a:t>. Non ho imparato nulla. Non ho avuto neanche la possibilità (…) sono lavori che ti fregano. Bisogna sapere vedere questa cosa, saper vedere a lungo termine e capire quando è il momento di fare altro, di cercare altro” (Milano_A4_Fiorella_F30).</a:t>
            </a:r>
          </a:p>
          <a:p>
            <a:pPr algn="just"/>
            <a:endParaRPr lang="it-IT" sz="800" dirty="0">
              <a:latin typeface="+mn-lt"/>
            </a:endParaRPr>
          </a:p>
          <a:p>
            <a:pPr algn="just"/>
            <a:r>
              <a:rPr lang="it-IT" sz="1800" dirty="0">
                <a:latin typeface="+mn-lt"/>
              </a:rPr>
              <a:t>“Ho 26 anni. Io vivo da sola. Non ho figli, non sono sposata. Sono da sola, diciamo, sì. Sì, in affitto. Sono di Milano e ho un diploma di liceo linguistico. </a:t>
            </a:r>
            <a:r>
              <a:rPr lang="it-IT" sz="1800" b="1" dirty="0">
                <a:latin typeface="+mn-lt"/>
              </a:rPr>
              <a:t>Ho frequentato anche Giurisprudenza per 4 anni, poi ho lasciato. 4 anni e poi hai lasciato perché non riuscivo più a star dietro con gli esami, lavorando, quindi</a:t>
            </a:r>
            <a:r>
              <a:rPr lang="it-IT" sz="1800" dirty="0">
                <a:latin typeface="+mn-lt"/>
              </a:rPr>
              <a:t>… Dal 2011 [lavoro] in questo settore e in questo negozio da un paio d’anni. A settembre 2011, sì. E pensa 196 che è diventato definitivo, cioè dopo tre mesi diventava indeterminato” (Milano_T10_Romina_26).</a:t>
            </a:r>
          </a:p>
        </p:txBody>
      </p:sp>
      <p:sp>
        <p:nvSpPr>
          <p:cNvPr id="5" name="Rettangolo 4">
            <a:extLst>
              <a:ext uri="{FF2B5EF4-FFF2-40B4-BE49-F238E27FC236}">
                <a16:creationId xmlns:a16="http://schemas.microsoft.com/office/drawing/2014/main" id="{6D0C783D-4568-4372-BC47-1624BB8FE771}"/>
              </a:ext>
            </a:extLst>
          </p:cNvPr>
          <p:cNvSpPr/>
          <p:nvPr/>
        </p:nvSpPr>
        <p:spPr>
          <a:xfrm>
            <a:off x="3100227" y="842484"/>
            <a:ext cx="4950883" cy="369332"/>
          </a:xfrm>
          <a:prstGeom prst="rect">
            <a:avLst/>
          </a:prstGeom>
        </p:spPr>
        <p:txBody>
          <a:bodyPr wrap="square">
            <a:spAutoFit/>
          </a:bodyPr>
          <a:lstStyle/>
          <a:p>
            <a:pPr algn="r"/>
            <a:r>
              <a:rPr lang="it-IT" b="1" dirty="0">
                <a:solidFill>
                  <a:srgbClr val="C00000"/>
                </a:solidFill>
              </a:rPr>
              <a:t>DIFFICOLTÀ NEL PROGETTARE IL FUTURO</a:t>
            </a:r>
            <a:endParaRPr lang="en-GB" b="1" dirty="0">
              <a:solidFill>
                <a:srgbClr val="C00000"/>
              </a:solidFill>
            </a:endParaRPr>
          </a:p>
        </p:txBody>
      </p:sp>
      <p:sp>
        <p:nvSpPr>
          <p:cNvPr id="2" name="Segnaposto numero diapositiva 1">
            <a:extLst>
              <a:ext uri="{FF2B5EF4-FFF2-40B4-BE49-F238E27FC236}">
                <a16:creationId xmlns:a16="http://schemas.microsoft.com/office/drawing/2014/main" id="{47B7C89E-1E87-4F0C-8947-DCC239715B2D}"/>
              </a:ext>
            </a:extLst>
          </p:cNvPr>
          <p:cNvSpPr>
            <a:spLocks noGrp="1"/>
          </p:cNvSpPr>
          <p:nvPr>
            <p:ph type="sldNum" sz="quarter" idx="12"/>
          </p:nvPr>
        </p:nvSpPr>
        <p:spPr/>
        <p:txBody>
          <a:bodyPr/>
          <a:lstStyle/>
          <a:p>
            <a:fld id="{428DAAF8-9D8B-43D2-B2F5-6D8C83D1A4A7}" type="slidenum">
              <a:rPr lang="it-IT" smtClean="0"/>
              <a:t>30</a:t>
            </a:fld>
            <a:endParaRPr lang="it-IT"/>
          </a:p>
        </p:txBody>
      </p:sp>
    </p:spTree>
    <p:extLst>
      <p:ext uri="{BB962C8B-B14F-4D97-AF65-F5344CB8AC3E}">
        <p14:creationId xmlns:p14="http://schemas.microsoft.com/office/powerpoint/2010/main" val="1477960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841CB70-19FD-4496-A4D4-DA5363F49D3D}"/>
              </a:ext>
            </a:extLst>
          </p:cNvPr>
          <p:cNvSpPr txBox="1">
            <a:spLocks/>
          </p:cNvSpPr>
          <p:nvPr/>
        </p:nvSpPr>
        <p:spPr>
          <a:xfrm>
            <a:off x="794825" y="1038486"/>
            <a:ext cx="7554349" cy="4462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it-IT" sz="1800" b="1" dirty="0">
                <a:solidFill>
                  <a:srgbClr val="C00000"/>
                </a:solidFill>
                <a:latin typeface="+mn-lt"/>
              </a:rPr>
              <a:t>DONNE ADULTE E GIOVANI ADULTE: PROBLEMI IN GRAVIDANZA</a:t>
            </a:r>
            <a:br>
              <a:rPr lang="it-IT" sz="1800" dirty="0">
                <a:latin typeface="+mn-lt"/>
              </a:rPr>
            </a:br>
            <a:endParaRPr lang="it-IT" sz="1800" dirty="0">
              <a:latin typeface="+mn-lt"/>
            </a:endParaRPr>
          </a:p>
          <a:p>
            <a:pPr>
              <a:lnSpc>
                <a:spcPct val="100000"/>
              </a:lnSpc>
            </a:pPr>
            <a:r>
              <a:rPr lang="it-IT" sz="1800" dirty="0">
                <a:latin typeface="+mn-lt"/>
              </a:rPr>
              <a:t>“Non sono mai stata casa in malattia. È successo solo una volta, che sono dovuta stare a casa venti giorni in malattia, perché mi sono sentita male in negozio. Ma non so se quello è il vero motivo. Non lo saprò mai. [Cioè?] È successo che io aspettavo un bimbo, prima della Sofia. Alla nona settimana ha smesso di battere il cuore. Ma io me ne sono accorta alla dodicesima, quando sono andata a fare il bi-test. Quindi, per tre settimane ho avuto... Dopo ho fatto i calcoli, ho ragionato un attimo. </a:t>
            </a:r>
            <a:r>
              <a:rPr lang="it-IT" sz="1800" b="1" dirty="0">
                <a:latin typeface="+mn-lt"/>
              </a:rPr>
              <a:t>Era successo che in chiusura, da sola, una sera ho avuto uno svarione forte, un calo di pressione: ho visto tutto nero</a:t>
            </a:r>
            <a:r>
              <a:rPr lang="it-IT" sz="1800" dirty="0">
                <a:latin typeface="+mn-lt"/>
              </a:rPr>
              <a:t>. Mi ricordo dove ero: sulle scale. Il mio negozio è diviso in piano terra e piano sopra, e ci sono le scale. </a:t>
            </a:r>
            <a:r>
              <a:rPr lang="it-IT" sz="1800" b="1" dirty="0">
                <a:latin typeface="+mn-lt"/>
              </a:rPr>
              <a:t>Ero lì che scopavo le scale, e avevo da fare ancora la chiusura, passare l’aspirapolvere ai pavimenti, fare la polvere </a:t>
            </a:r>
            <a:r>
              <a:rPr lang="it-IT" sz="1800" dirty="0">
                <a:latin typeface="+mn-lt"/>
              </a:rPr>
              <a:t>perché era stata una giornata... -&gt;</a:t>
            </a:r>
          </a:p>
        </p:txBody>
      </p:sp>
    </p:spTree>
    <p:extLst>
      <p:ext uri="{BB962C8B-B14F-4D97-AF65-F5344CB8AC3E}">
        <p14:creationId xmlns:p14="http://schemas.microsoft.com/office/powerpoint/2010/main" val="3500468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69980F0-CE70-4F08-8C48-2ADA147A41B4}"/>
              </a:ext>
            </a:extLst>
          </p:cNvPr>
          <p:cNvSpPr/>
          <p:nvPr/>
        </p:nvSpPr>
        <p:spPr>
          <a:xfrm>
            <a:off x="776360" y="1305341"/>
            <a:ext cx="7591279" cy="4247317"/>
          </a:xfrm>
          <a:prstGeom prst="rect">
            <a:avLst/>
          </a:prstGeom>
        </p:spPr>
        <p:txBody>
          <a:bodyPr wrap="square">
            <a:spAutoFit/>
          </a:bodyPr>
          <a:lstStyle/>
          <a:p>
            <a:r>
              <a:rPr lang="it-IT" dirty="0"/>
              <a:t>-&gt; …</a:t>
            </a:r>
            <a:r>
              <a:rPr lang="it-IT" b="1" dirty="0"/>
              <a:t>Mi sono sentita male e mi sono seduta sulle scale. Ho detto: cosa mi sta succedendo? Avevo la tachicardia. Sono da sola... Cosa faccio? Devo fare la chiusura, devo 280 inviare i dati ai capi... Cioè, nonostante stessi male, io avevo questo pensiero. Dovrei chiamare l’ambulanza... Non lo so, non l’ho chiamata</a:t>
            </a:r>
            <a:r>
              <a:rPr lang="it-IT" dirty="0"/>
              <a:t>. Io non so come mai ho fatto questa cosa. [E hai finito di sistemare?] </a:t>
            </a:r>
            <a:r>
              <a:rPr lang="it-IT" b="1" dirty="0"/>
              <a:t>Mi sono sforzata fino all’esasperazione</a:t>
            </a:r>
            <a:r>
              <a:rPr lang="it-IT" dirty="0"/>
              <a:t>. Io non so, adesso, cosa è successo. E non lo saprò mai. [Magari, ti dovevi sdraiare] </a:t>
            </a:r>
            <a:r>
              <a:rPr lang="it-IT" b="1" dirty="0"/>
              <a:t>Magari, dovevo fermarmi. Sono andata avanti. Poi, sono andata a prendere il treno. Ti giuro che mi ricordo ancora la fatica e il mal di testa. Mi pulsavano tutte le vene del cervello</a:t>
            </a:r>
            <a:r>
              <a:rPr lang="it-IT" dirty="0"/>
              <a:t>. Dopo, ho scoperto che, dopo tre settimane... Uno, poi, lì non può dire niente. Sono cose che succedono… [É vero che sono cose che capitano. Questo, comunque, non è considerato lavoro usurante. Però, lo è] (...) </a:t>
            </a:r>
            <a:r>
              <a:rPr lang="it-IT" b="1" dirty="0"/>
              <a:t>Poi, da sola. Perché l’aspirapolvere è il bidone: pesa. Ma è stata una mia... Cioè, ero io responsabile del mio stato. Capisci? Nessun altro</a:t>
            </a:r>
            <a:r>
              <a:rPr lang="it-IT" dirty="0"/>
              <a:t>. (...) </a:t>
            </a:r>
            <a:r>
              <a:rPr lang="it-IT" b="1" dirty="0"/>
              <a:t>ho detto: se chiamo l’ambulanza che succede, perdo il lavoro?</a:t>
            </a:r>
            <a:r>
              <a:rPr lang="it-IT" dirty="0"/>
              <a:t>” (Milano_A3_Marcella_F34)</a:t>
            </a:r>
          </a:p>
        </p:txBody>
      </p:sp>
    </p:spTree>
    <p:extLst>
      <p:ext uri="{BB962C8B-B14F-4D97-AF65-F5344CB8AC3E}">
        <p14:creationId xmlns:p14="http://schemas.microsoft.com/office/powerpoint/2010/main" val="340888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624C17F-8E51-467D-9359-EFFEA1DF969F}"/>
              </a:ext>
            </a:extLst>
          </p:cNvPr>
          <p:cNvSpPr>
            <a:spLocks noGrp="1"/>
          </p:cNvSpPr>
          <p:nvPr>
            <p:ph idx="1"/>
          </p:nvPr>
        </p:nvSpPr>
        <p:spPr>
          <a:xfrm>
            <a:off x="1222083" y="2460289"/>
            <a:ext cx="6768977" cy="1995418"/>
          </a:xfrm>
          <a:noFill/>
          <a:ln w="12700">
            <a:noFill/>
          </a:ln>
          <a:effectLst/>
        </p:spPr>
        <p:txBody>
          <a:bodyPr>
            <a:noAutofit/>
          </a:bodyPr>
          <a:lstStyle/>
          <a:p>
            <a:pPr marL="342900" indent="-342900">
              <a:lnSpc>
                <a:spcPct val="100000"/>
              </a:lnSpc>
              <a:spcBef>
                <a:spcPts val="0"/>
              </a:spcBef>
              <a:buClr>
                <a:schemeClr val="tx1"/>
              </a:buClr>
              <a:buFont typeface="+mj-lt"/>
              <a:buAutoNum type="arabicPeriod"/>
            </a:pPr>
            <a:r>
              <a:rPr lang="it-IT" sz="1800" b="1" dirty="0">
                <a:solidFill>
                  <a:schemeClr val="tx1"/>
                </a:solidFill>
              </a:rPr>
              <a:t>TEMPO FATTIVO DI LAVORO-CONSUMO</a:t>
            </a:r>
          </a:p>
          <a:p>
            <a:pPr marL="342900" indent="-342900">
              <a:lnSpc>
                <a:spcPct val="100000"/>
              </a:lnSpc>
              <a:spcBef>
                <a:spcPts val="0"/>
              </a:spcBef>
              <a:buClr>
                <a:schemeClr val="tx1"/>
              </a:buClr>
              <a:buFont typeface="+mj-lt"/>
              <a:buAutoNum type="arabicPeriod"/>
            </a:pPr>
            <a:r>
              <a:rPr lang="it-IT" sz="1800" b="1" dirty="0">
                <a:solidFill>
                  <a:schemeClr val="tx1"/>
                </a:solidFill>
              </a:rPr>
              <a:t>TEMPO FATTIVO CONDIVISO</a:t>
            </a:r>
          </a:p>
          <a:p>
            <a:pPr marL="342900" indent="-342900">
              <a:lnSpc>
                <a:spcPct val="100000"/>
              </a:lnSpc>
              <a:spcBef>
                <a:spcPts val="0"/>
              </a:spcBef>
              <a:buClr>
                <a:schemeClr val="tx1"/>
              </a:buClr>
              <a:buFont typeface="+mj-lt"/>
              <a:buAutoNum type="arabicPeriod"/>
            </a:pPr>
            <a:r>
              <a:rPr lang="it-IT" sz="1800" b="1" dirty="0">
                <a:solidFill>
                  <a:schemeClr val="tx1"/>
                </a:solidFill>
              </a:rPr>
              <a:t>MANCANZA DI TEMPO RIFLESSIVO, TEMPO PER SE STESSI/E</a:t>
            </a:r>
          </a:p>
        </p:txBody>
      </p:sp>
      <p:sp>
        <p:nvSpPr>
          <p:cNvPr id="6" name="Segnaposto contenuto 2">
            <a:extLst>
              <a:ext uri="{FF2B5EF4-FFF2-40B4-BE49-F238E27FC236}">
                <a16:creationId xmlns:a16="http://schemas.microsoft.com/office/drawing/2014/main" id="{D89AB3A0-42A0-48FF-8964-5A3DE6577DF9}"/>
              </a:ext>
            </a:extLst>
          </p:cNvPr>
          <p:cNvSpPr txBox="1">
            <a:spLocks/>
          </p:cNvSpPr>
          <p:nvPr/>
        </p:nvSpPr>
        <p:spPr>
          <a:xfrm>
            <a:off x="1028550" y="778921"/>
            <a:ext cx="4796897" cy="557658"/>
          </a:xfrm>
          <a:prstGeom prst="rect">
            <a:avLst/>
          </a:prstGeom>
          <a:ln w="3175">
            <a:noFill/>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it-IT" sz="1800" b="1" dirty="0"/>
              <a:t>VERSO UNA ‘SOCIETÀ DEI SERVIZI 24/7’?</a:t>
            </a:r>
          </a:p>
        </p:txBody>
      </p:sp>
      <p:sp>
        <p:nvSpPr>
          <p:cNvPr id="8" name="Rettangolo 7">
            <a:extLst>
              <a:ext uri="{FF2B5EF4-FFF2-40B4-BE49-F238E27FC236}">
                <a16:creationId xmlns:a16="http://schemas.microsoft.com/office/drawing/2014/main" id="{325648DB-7642-4B0A-B78F-8089755C100A}"/>
              </a:ext>
            </a:extLst>
          </p:cNvPr>
          <p:cNvSpPr/>
          <p:nvPr/>
        </p:nvSpPr>
        <p:spPr>
          <a:xfrm>
            <a:off x="4248331" y="3735172"/>
            <a:ext cx="4161032" cy="2110834"/>
          </a:xfrm>
          <a:prstGeom prst="rect">
            <a:avLst/>
          </a:prstGeom>
        </p:spPr>
        <p:txBody>
          <a:bodyPr wrap="square">
            <a:spAutoFit/>
          </a:bodyPr>
          <a:lstStyle/>
          <a:p>
            <a:pPr>
              <a:lnSpc>
                <a:spcPct val="150000"/>
              </a:lnSpc>
            </a:pPr>
            <a:r>
              <a:rPr lang="it-IT" b="1" dirty="0"/>
              <a:t>CONSEGUENZE SU:</a:t>
            </a:r>
          </a:p>
          <a:p>
            <a:pPr>
              <a:lnSpc>
                <a:spcPct val="150000"/>
              </a:lnSpc>
            </a:pPr>
            <a:endParaRPr lang="it-IT" sz="500" b="1" dirty="0"/>
          </a:p>
          <a:p>
            <a:pPr defTabSz="685800">
              <a:spcAft>
                <a:spcPts val="200"/>
              </a:spcAft>
            </a:pPr>
            <a:r>
              <a:rPr lang="it-IT" dirty="0"/>
              <a:t>	CONSAPEVOLEZZA</a:t>
            </a:r>
          </a:p>
          <a:p>
            <a:pPr defTabSz="685800">
              <a:spcAft>
                <a:spcPts val="200"/>
              </a:spcAft>
            </a:pPr>
            <a:r>
              <a:rPr lang="it-IT" dirty="0"/>
              <a:t>	PROGETTUALITÀ DI VITA</a:t>
            </a:r>
          </a:p>
          <a:p>
            <a:pPr defTabSz="685800">
              <a:spcAft>
                <a:spcPts val="200"/>
              </a:spcAft>
            </a:pPr>
            <a:r>
              <a:rPr lang="it-IT" dirty="0"/>
              <a:t>	RAPPRESENTAZIONE DEL FUTURO</a:t>
            </a:r>
          </a:p>
          <a:p>
            <a:pPr defTabSz="685800">
              <a:spcAft>
                <a:spcPts val="200"/>
              </a:spcAft>
            </a:pPr>
            <a:r>
              <a:rPr lang="it-IT" dirty="0"/>
              <a:t>	SCELTE FAMILIARI / AUTONOMIA</a:t>
            </a:r>
          </a:p>
          <a:p>
            <a:pPr defTabSz="685800">
              <a:spcAft>
                <a:spcPts val="200"/>
              </a:spcAft>
            </a:pPr>
            <a:r>
              <a:rPr lang="it-IT" dirty="0"/>
              <a:t>	TRANSIZIONE ALL’ETÀ ADULTA</a:t>
            </a:r>
          </a:p>
        </p:txBody>
      </p:sp>
      <p:sp>
        <p:nvSpPr>
          <p:cNvPr id="10" name="Rettangolo 9">
            <a:extLst>
              <a:ext uri="{FF2B5EF4-FFF2-40B4-BE49-F238E27FC236}">
                <a16:creationId xmlns:a16="http://schemas.microsoft.com/office/drawing/2014/main" id="{0765AB90-AC2D-419E-BCD9-9737C73DC40C}"/>
              </a:ext>
            </a:extLst>
          </p:cNvPr>
          <p:cNvSpPr/>
          <p:nvPr/>
        </p:nvSpPr>
        <p:spPr>
          <a:xfrm>
            <a:off x="822961" y="1336579"/>
            <a:ext cx="7574727" cy="880369"/>
          </a:xfrm>
          <a:prstGeom prst="rect">
            <a:avLst/>
          </a:prstGeom>
          <a:solidFill>
            <a:schemeClr val="bg1"/>
          </a:solidFill>
        </p:spPr>
        <p:txBody>
          <a:bodyPr wrap="square">
            <a:spAutoFit/>
          </a:bodyPr>
          <a:lstStyle/>
          <a:p>
            <a:pPr>
              <a:lnSpc>
                <a:spcPct val="150000"/>
              </a:lnSpc>
            </a:pPr>
            <a:r>
              <a:rPr lang="it-IT" dirty="0"/>
              <a:t>PROCESSI DI ALIENAZIONE E DESTRUTTURAZIONE - TEMPI DI VITA</a:t>
            </a:r>
          </a:p>
          <a:p>
            <a:pPr>
              <a:lnSpc>
                <a:spcPct val="150000"/>
              </a:lnSpc>
            </a:pPr>
            <a:r>
              <a:rPr lang="it-IT" dirty="0"/>
              <a:t>ALTRI SETTORI LAVORO NOTTURNO: LOGISTICA / GDO / TRASPORTI</a:t>
            </a:r>
          </a:p>
        </p:txBody>
      </p:sp>
      <p:sp>
        <p:nvSpPr>
          <p:cNvPr id="2" name="Segnaposto numero diapositiva 1">
            <a:extLst>
              <a:ext uri="{FF2B5EF4-FFF2-40B4-BE49-F238E27FC236}">
                <a16:creationId xmlns:a16="http://schemas.microsoft.com/office/drawing/2014/main" id="{73E519CB-33BC-4BB6-9E54-1F95B23447C5}"/>
              </a:ext>
            </a:extLst>
          </p:cNvPr>
          <p:cNvSpPr>
            <a:spLocks noGrp="1"/>
          </p:cNvSpPr>
          <p:nvPr>
            <p:ph type="sldNum" sz="quarter" idx="12"/>
          </p:nvPr>
        </p:nvSpPr>
        <p:spPr/>
        <p:txBody>
          <a:bodyPr/>
          <a:lstStyle/>
          <a:p>
            <a:fld id="{428DAAF8-9D8B-43D2-B2F5-6D8C83D1A4A7}" type="slidenum">
              <a:rPr lang="it-IT" smtClean="0"/>
              <a:t>33</a:t>
            </a:fld>
            <a:endParaRPr lang="it-IT"/>
          </a:p>
        </p:txBody>
      </p:sp>
    </p:spTree>
    <p:extLst>
      <p:ext uri="{BB962C8B-B14F-4D97-AF65-F5344CB8AC3E}">
        <p14:creationId xmlns:p14="http://schemas.microsoft.com/office/powerpoint/2010/main" val="2192281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asellaDiTesto 21">
            <a:extLst>
              <a:ext uri="{FF2B5EF4-FFF2-40B4-BE49-F238E27FC236}">
                <a16:creationId xmlns:a16="http://schemas.microsoft.com/office/drawing/2014/main" id="{614FB2E7-3D74-4498-AE4E-D768150A4E74}"/>
              </a:ext>
            </a:extLst>
          </p:cNvPr>
          <p:cNvSpPr txBox="1"/>
          <p:nvPr/>
        </p:nvSpPr>
        <p:spPr>
          <a:xfrm>
            <a:off x="958647" y="1185144"/>
            <a:ext cx="6967233" cy="430887"/>
          </a:xfrm>
          <a:prstGeom prst="rect">
            <a:avLst/>
          </a:prstGeom>
          <a:noFill/>
        </p:spPr>
        <p:txBody>
          <a:bodyPr wrap="square">
            <a:spAutoFit/>
          </a:bodyPr>
          <a:lstStyle/>
          <a:p>
            <a:r>
              <a:rPr lang="it-IT" sz="2200" b="1" dirty="0"/>
              <a:t>PUBBLICAZIONI SU QUESTI TEMI DI RICERCA:</a:t>
            </a:r>
          </a:p>
        </p:txBody>
      </p:sp>
      <p:sp>
        <p:nvSpPr>
          <p:cNvPr id="2" name="Segnaposto numero diapositiva 1">
            <a:extLst>
              <a:ext uri="{FF2B5EF4-FFF2-40B4-BE49-F238E27FC236}">
                <a16:creationId xmlns:a16="http://schemas.microsoft.com/office/drawing/2014/main" id="{979888E4-C280-4A3D-9EFF-521BC2C51659}"/>
              </a:ext>
            </a:extLst>
          </p:cNvPr>
          <p:cNvSpPr>
            <a:spLocks noGrp="1"/>
          </p:cNvSpPr>
          <p:nvPr>
            <p:ph type="sldNum" sz="quarter" idx="12"/>
          </p:nvPr>
        </p:nvSpPr>
        <p:spPr/>
        <p:txBody>
          <a:bodyPr/>
          <a:lstStyle/>
          <a:p>
            <a:fld id="{428DAAF8-9D8B-43D2-B2F5-6D8C83D1A4A7}" type="slidenum">
              <a:rPr lang="it-IT" smtClean="0"/>
              <a:t>34</a:t>
            </a:fld>
            <a:endParaRPr lang="it-IT"/>
          </a:p>
        </p:txBody>
      </p:sp>
      <p:sp>
        <p:nvSpPr>
          <p:cNvPr id="11" name="CasellaDiTesto 10">
            <a:extLst>
              <a:ext uri="{FF2B5EF4-FFF2-40B4-BE49-F238E27FC236}">
                <a16:creationId xmlns:a16="http://schemas.microsoft.com/office/drawing/2014/main" id="{8AEF0692-5423-488A-9D4A-8B3DBC44DE5F}"/>
              </a:ext>
            </a:extLst>
          </p:cNvPr>
          <p:cNvSpPr txBox="1"/>
          <p:nvPr/>
        </p:nvSpPr>
        <p:spPr>
          <a:xfrm>
            <a:off x="679757" y="1827969"/>
            <a:ext cx="7971967" cy="4493538"/>
          </a:xfrm>
          <a:prstGeom prst="rect">
            <a:avLst/>
          </a:prstGeom>
          <a:noFill/>
        </p:spPr>
        <p:txBody>
          <a:bodyPr wrap="square">
            <a:spAutoFit/>
          </a:bodyPr>
          <a:lstStyle/>
          <a:p>
            <a:pPr marL="171450" indent="-171450" algn="just">
              <a:buFont typeface="Arial" panose="020B0604020202020204" pitchFamily="34" charset="0"/>
              <a:buChar char="•"/>
            </a:pPr>
            <a:r>
              <a:rPr lang="it-IT" sz="1100" b="0" i="0" u="none" strike="noStrike" baseline="0" dirty="0">
                <a:solidFill>
                  <a:srgbClr val="000009"/>
                </a:solidFill>
              </a:rPr>
              <a:t>(</a:t>
            </a:r>
            <a:r>
              <a:rPr lang="it-IT" sz="1100" dirty="0">
                <a:solidFill>
                  <a:srgbClr val="000009"/>
                </a:solidFill>
              </a:rPr>
              <a:t>in</a:t>
            </a:r>
            <a:r>
              <a:rPr lang="it-IT" sz="1100" b="0" i="0" u="none" strike="noStrike" baseline="0" dirty="0">
                <a:solidFill>
                  <a:srgbClr val="000009"/>
                </a:solidFill>
              </a:rPr>
              <a:t> pubblicazione) Dordoni, A. (2022), </a:t>
            </a:r>
            <a:r>
              <a:rPr lang="it-IT" sz="1100" b="1" i="0" u="none" strike="noStrike" baseline="0" dirty="0">
                <a:solidFill>
                  <a:srgbClr val="000009"/>
                </a:solidFill>
              </a:rPr>
              <a:t>Lavoro giovanile nei servizi al cliente e criticità nella transizione all’età adulta</a:t>
            </a:r>
            <a:r>
              <a:rPr lang="it-IT" sz="1100" b="0" i="0" u="none" strike="noStrike" baseline="0" dirty="0">
                <a:solidFill>
                  <a:srgbClr val="000009"/>
                </a:solidFill>
              </a:rPr>
              <a:t>, in S. Bertolini, C. Borgna, S. Romanò (a cura di), </a:t>
            </a:r>
            <a:r>
              <a:rPr lang="it-IT" sz="1100" b="0" i="1" u="none" strike="noStrike" baseline="0" dirty="0">
                <a:solidFill>
                  <a:srgbClr val="000009"/>
                </a:solidFill>
              </a:rPr>
              <a:t>Il lavoro cambia e i giovani che fanno? Tra struttura, aspirazioni e percezioni</a:t>
            </a:r>
            <a:r>
              <a:rPr lang="it-IT" sz="1100" b="0" i="0" u="none" strike="noStrike" baseline="0" dirty="0">
                <a:solidFill>
                  <a:srgbClr val="000009"/>
                </a:solidFill>
              </a:rPr>
              <a:t>, Franco Angeli, Milano;</a:t>
            </a:r>
          </a:p>
          <a:p>
            <a:pPr marL="171450" indent="-171450" algn="just">
              <a:buFont typeface="Arial" panose="020B0604020202020204" pitchFamily="34" charset="0"/>
              <a:buChar char="•"/>
            </a:pPr>
            <a:r>
              <a:rPr lang="it-IT" sz="1100" dirty="0">
                <a:solidFill>
                  <a:srgbClr val="000009"/>
                </a:solidFill>
              </a:rPr>
              <a:t>(in pubblicazione) </a:t>
            </a:r>
            <a:r>
              <a:rPr lang="it-IT" sz="1100" dirty="0" err="1">
                <a:solidFill>
                  <a:srgbClr val="000009"/>
                </a:solidFill>
              </a:rPr>
              <a:t>Dordoni</a:t>
            </a:r>
            <a:r>
              <a:rPr lang="it-IT" sz="1100" dirty="0">
                <a:solidFill>
                  <a:srgbClr val="000009"/>
                </a:solidFill>
              </a:rPr>
              <a:t>, A. (2022), </a:t>
            </a:r>
            <a:r>
              <a:rPr lang="it-IT" sz="1100" b="1" i="0" u="none" strike="noStrike" baseline="0" dirty="0">
                <a:solidFill>
                  <a:srgbClr val="000009"/>
                </a:solidFill>
              </a:rPr>
              <a:t>Fare un “lavoro da donne”. I giovani commessi nelle vie </a:t>
            </a:r>
            <a:r>
              <a:rPr lang="it-IT" sz="1100" b="1" dirty="0">
                <a:solidFill>
                  <a:srgbClr val="000009"/>
                </a:solidFill>
              </a:rPr>
              <a:t>de</a:t>
            </a:r>
            <a:r>
              <a:rPr lang="it-IT" sz="1100" b="1" i="0" u="none" strike="noStrike" baseline="0" dirty="0">
                <a:solidFill>
                  <a:srgbClr val="000009"/>
                </a:solidFill>
              </a:rPr>
              <a:t>llo shopping di Milano e Londra: stereotipi, rappresentazioni e modelli di mascolinità</a:t>
            </a:r>
            <a:r>
              <a:rPr lang="it-IT" sz="1100" b="0" i="0" u="none" strike="noStrike" baseline="0" dirty="0">
                <a:solidFill>
                  <a:srgbClr val="000009"/>
                </a:solidFill>
              </a:rPr>
              <a:t>, </a:t>
            </a:r>
            <a:r>
              <a:rPr lang="it-IT" sz="1100" b="0" i="1" u="none" strike="noStrike" baseline="0" dirty="0">
                <a:solidFill>
                  <a:srgbClr val="000009"/>
                </a:solidFill>
              </a:rPr>
              <a:t>Fuori</a:t>
            </a:r>
            <a:r>
              <a:rPr lang="it-IT" sz="1100" b="0" i="0" u="none" strike="noStrike" baseline="0" dirty="0">
                <a:solidFill>
                  <a:srgbClr val="000009"/>
                </a:solidFill>
              </a:rPr>
              <a:t> </a:t>
            </a:r>
            <a:r>
              <a:rPr lang="it-IT" sz="1100" b="0" i="1" u="none" strike="noStrike" baseline="0" dirty="0">
                <a:solidFill>
                  <a:srgbClr val="000009"/>
                </a:solidFill>
              </a:rPr>
              <a:t>luogo</a:t>
            </a:r>
            <a:r>
              <a:rPr lang="it-IT" sz="1100" b="0" i="0" u="none" strike="noStrike" baseline="0" dirty="0">
                <a:solidFill>
                  <a:srgbClr val="000009"/>
                </a:solidFill>
              </a:rPr>
              <a:t>;</a:t>
            </a:r>
          </a:p>
          <a:p>
            <a:pPr marL="171450" indent="-171450" algn="just">
              <a:buFont typeface="Arial" panose="020B0604020202020204" pitchFamily="34" charset="0"/>
              <a:buChar char="•"/>
            </a:pPr>
            <a:r>
              <a:rPr lang="it-IT" sz="1100" b="0" i="0" u="none" strike="noStrike" baseline="0" dirty="0" err="1">
                <a:solidFill>
                  <a:srgbClr val="000009"/>
                </a:solidFill>
              </a:rPr>
              <a:t>Dordoni</a:t>
            </a:r>
            <a:r>
              <a:rPr lang="it-IT" sz="1100" b="0" i="0" dirty="0">
                <a:solidFill>
                  <a:srgbClr val="111111"/>
                </a:solidFill>
                <a:effectLst/>
              </a:rPr>
              <a:t>, A. (2022), </a:t>
            </a:r>
            <a:r>
              <a:rPr lang="it-IT" sz="1100" b="1" i="0" dirty="0">
                <a:solidFill>
                  <a:srgbClr val="111111"/>
                </a:solidFill>
                <a:effectLst/>
              </a:rPr>
              <a:t>Young </a:t>
            </a:r>
            <a:r>
              <a:rPr lang="it-IT" sz="1100" b="1" i="0" dirty="0" err="1">
                <a:solidFill>
                  <a:srgbClr val="111111"/>
                </a:solidFill>
                <a:effectLst/>
              </a:rPr>
              <a:t>retail</a:t>
            </a:r>
            <a:r>
              <a:rPr lang="it-IT" sz="1100" b="1" i="0" dirty="0">
                <a:solidFill>
                  <a:srgbClr val="111111"/>
                </a:solidFill>
                <a:effectLst/>
              </a:rPr>
              <a:t> </a:t>
            </a:r>
            <a:r>
              <a:rPr lang="it-IT" sz="1100" b="1" i="0" dirty="0" err="1">
                <a:solidFill>
                  <a:srgbClr val="111111"/>
                </a:solidFill>
                <a:effectLst/>
              </a:rPr>
              <a:t>shift</a:t>
            </a:r>
            <a:r>
              <a:rPr lang="it-IT" sz="1100" b="1" i="0" dirty="0">
                <a:solidFill>
                  <a:srgbClr val="111111"/>
                </a:solidFill>
                <a:effectLst/>
              </a:rPr>
              <a:t> </a:t>
            </a:r>
            <a:r>
              <a:rPr lang="it-IT" sz="1100" b="1" i="0" dirty="0" err="1">
                <a:solidFill>
                  <a:srgbClr val="111111"/>
                </a:solidFill>
                <a:effectLst/>
              </a:rPr>
              <a:t>workers</a:t>
            </a:r>
            <a:r>
              <a:rPr lang="it-IT" sz="1100" b="1" i="0" dirty="0">
                <a:solidFill>
                  <a:srgbClr val="111111"/>
                </a:solidFill>
                <a:effectLst/>
              </a:rPr>
              <a:t> (</a:t>
            </a:r>
            <a:r>
              <a:rPr lang="it-IT" sz="1100" b="1" i="0" dirty="0" err="1">
                <a:solidFill>
                  <a:srgbClr val="111111"/>
                </a:solidFill>
                <a:effectLst/>
              </a:rPr>
              <a:t>not</a:t>
            </a:r>
            <a:r>
              <a:rPr lang="it-IT" sz="1100" b="1" i="0" dirty="0">
                <a:solidFill>
                  <a:srgbClr val="111111"/>
                </a:solidFill>
                <a:effectLst/>
              </a:rPr>
              <a:t>) planning </a:t>
            </a:r>
            <a:r>
              <a:rPr lang="it-IT" sz="1100" b="1" i="0" dirty="0" err="1">
                <a:solidFill>
                  <a:srgbClr val="111111"/>
                </a:solidFill>
                <a:effectLst/>
              </a:rPr>
              <a:t>their</a:t>
            </a:r>
            <a:r>
              <a:rPr lang="it-IT" sz="1100" b="1" i="0" dirty="0">
                <a:solidFill>
                  <a:srgbClr val="111111"/>
                </a:solidFill>
                <a:effectLst/>
              </a:rPr>
              <a:t> future: </a:t>
            </a:r>
            <a:r>
              <a:rPr lang="it-IT" sz="1100" b="1" i="0" dirty="0" err="1">
                <a:solidFill>
                  <a:srgbClr val="111111"/>
                </a:solidFill>
                <a:effectLst/>
              </a:rPr>
              <a:t>working</a:t>
            </a:r>
            <a:r>
              <a:rPr lang="it-IT" sz="1100" b="1" i="0" dirty="0">
                <a:solidFill>
                  <a:srgbClr val="111111"/>
                </a:solidFill>
                <a:effectLst/>
              </a:rPr>
              <a:t> with </a:t>
            </a:r>
            <a:r>
              <a:rPr lang="it-IT" sz="1100" b="1" i="0" dirty="0" err="1">
                <a:solidFill>
                  <a:srgbClr val="111111"/>
                </a:solidFill>
                <a:effectLst/>
              </a:rPr>
              <a:t>customers</a:t>
            </a:r>
            <a:r>
              <a:rPr lang="it-IT" sz="1100" b="1" i="0" dirty="0">
                <a:solidFill>
                  <a:srgbClr val="111111"/>
                </a:solidFill>
                <a:effectLst/>
              </a:rPr>
              <a:t> in the 24/7 service society in the </a:t>
            </a:r>
            <a:r>
              <a:rPr lang="it-IT" sz="1100" b="1" i="0" dirty="0" err="1">
                <a:solidFill>
                  <a:srgbClr val="111111"/>
                </a:solidFill>
                <a:effectLst/>
              </a:rPr>
              <a:t>transition</a:t>
            </a:r>
            <a:r>
              <a:rPr lang="it-IT" sz="1100" b="1" i="0" dirty="0">
                <a:solidFill>
                  <a:srgbClr val="111111"/>
                </a:solidFill>
                <a:effectLst/>
              </a:rPr>
              <a:t> to </a:t>
            </a:r>
            <a:r>
              <a:rPr lang="it-IT" sz="1100" b="1" i="0" dirty="0" err="1">
                <a:solidFill>
                  <a:srgbClr val="111111"/>
                </a:solidFill>
                <a:effectLst/>
              </a:rPr>
              <a:t>adulthood</a:t>
            </a:r>
            <a:r>
              <a:rPr lang="it-IT" sz="1100" dirty="0" err="1">
                <a:solidFill>
                  <a:srgbClr val="111111"/>
                </a:solidFill>
              </a:rPr>
              <a:t>,</a:t>
            </a:r>
            <a:r>
              <a:rPr lang="it-IT" sz="1100" i="1" dirty="0" err="1">
                <a:solidFill>
                  <a:srgbClr val="111111"/>
                </a:solidFill>
                <a:effectLst/>
              </a:rPr>
              <a:t>The</a:t>
            </a:r>
            <a:r>
              <a:rPr lang="it-IT" sz="1100" b="0" i="1" dirty="0">
                <a:solidFill>
                  <a:srgbClr val="111111"/>
                </a:solidFill>
                <a:effectLst/>
              </a:rPr>
              <a:t> </a:t>
            </a:r>
            <a:r>
              <a:rPr lang="it-IT" sz="1100" b="0" i="1" dirty="0">
                <a:effectLst/>
              </a:rPr>
              <a:t>International</a:t>
            </a:r>
            <a:r>
              <a:rPr lang="it-IT" sz="1100" b="0" i="1" dirty="0">
                <a:solidFill>
                  <a:srgbClr val="111111"/>
                </a:solidFill>
                <a:effectLst/>
              </a:rPr>
              <a:t> Journal of </a:t>
            </a:r>
            <a:r>
              <a:rPr lang="it-IT" sz="1100" b="0" i="1" dirty="0" err="1">
                <a:solidFill>
                  <a:srgbClr val="111111"/>
                </a:solidFill>
                <a:effectLst/>
              </a:rPr>
              <a:t>Sociology</a:t>
            </a:r>
            <a:r>
              <a:rPr lang="it-IT" sz="1100" b="0" i="1" dirty="0">
                <a:solidFill>
                  <a:srgbClr val="111111"/>
                </a:solidFill>
                <a:effectLst/>
              </a:rPr>
              <a:t> and Social Policy,</a:t>
            </a:r>
            <a:r>
              <a:rPr lang="it-IT" sz="1100" b="0" i="0" dirty="0">
                <a:solidFill>
                  <a:srgbClr val="111111"/>
                </a:solidFill>
                <a:effectLst/>
              </a:rPr>
              <a:t> 42 (13/14): 66-80 (Open Access);</a:t>
            </a:r>
          </a:p>
          <a:p>
            <a:pPr marL="171450" indent="-171450" algn="just">
              <a:buFont typeface="Arial" panose="020B0604020202020204" pitchFamily="34" charset="0"/>
              <a:buChar char="•"/>
            </a:pPr>
            <a:r>
              <a:rPr lang="it-IT" sz="1100" u="none" strike="noStrike" baseline="0" dirty="0" err="1">
                <a:solidFill>
                  <a:srgbClr val="111111"/>
                </a:solidFill>
              </a:rPr>
              <a:t>Dordon</a:t>
            </a:r>
            <a:r>
              <a:rPr lang="it-IT" sz="1100" dirty="0" err="1">
                <a:solidFill>
                  <a:srgbClr val="111111"/>
                </a:solidFill>
              </a:rPr>
              <a:t>i</a:t>
            </a:r>
            <a:r>
              <a:rPr lang="it-IT" sz="1100" b="0" i="0" dirty="0">
                <a:solidFill>
                  <a:srgbClr val="111111"/>
                </a:solidFill>
                <a:effectLst/>
              </a:rPr>
              <a:t>, A. (2022), </a:t>
            </a:r>
            <a:r>
              <a:rPr lang="it-IT" sz="1100" b="1" i="0" dirty="0">
                <a:solidFill>
                  <a:srgbClr val="111111"/>
                </a:solidFill>
                <a:effectLst/>
              </a:rPr>
              <a:t>Le vie dello shopping</a:t>
            </a:r>
            <a:r>
              <a:rPr lang="it-IT" sz="1100" i="0" dirty="0">
                <a:solidFill>
                  <a:srgbClr val="111111"/>
                </a:solidFill>
                <a:effectLst/>
              </a:rPr>
              <a:t>:</a:t>
            </a:r>
            <a:r>
              <a:rPr lang="it-IT" sz="1100" b="0" i="0" dirty="0">
                <a:solidFill>
                  <a:srgbClr val="111111"/>
                </a:solidFill>
                <a:effectLst/>
              </a:rPr>
              <a:t> dagli antecedenti storici antichi e moderni alle città globali nella società contemporanea, in G. Nuvolati (a cura di), </a:t>
            </a:r>
            <a:r>
              <a:rPr lang="it-IT" sz="1100" b="0" i="1" dirty="0">
                <a:solidFill>
                  <a:srgbClr val="111111"/>
                </a:solidFill>
                <a:effectLst/>
              </a:rPr>
              <a:t>Enciclopedia</a:t>
            </a:r>
            <a:r>
              <a:rPr lang="it-IT" sz="1100" b="0" i="0" dirty="0">
                <a:solidFill>
                  <a:srgbClr val="111111"/>
                </a:solidFill>
                <a:effectLst/>
              </a:rPr>
              <a:t> </a:t>
            </a:r>
            <a:r>
              <a:rPr lang="it-IT" sz="1100" b="0" i="1" dirty="0">
                <a:solidFill>
                  <a:srgbClr val="111111"/>
                </a:solidFill>
                <a:effectLst/>
              </a:rPr>
              <a:t>Sociologica</a:t>
            </a:r>
            <a:r>
              <a:rPr lang="it-IT" sz="1100" b="0" i="0" dirty="0">
                <a:solidFill>
                  <a:srgbClr val="111111"/>
                </a:solidFill>
                <a:effectLst/>
              </a:rPr>
              <a:t> </a:t>
            </a:r>
            <a:r>
              <a:rPr lang="it-IT" sz="1100" b="0" i="1" dirty="0">
                <a:solidFill>
                  <a:srgbClr val="111111"/>
                </a:solidFill>
                <a:effectLst/>
              </a:rPr>
              <a:t>dei</a:t>
            </a:r>
            <a:r>
              <a:rPr lang="it-IT" sz="1100" b="0" i="0" dirty="0">
                <a:solidFill>
                  <a:srgbClr val="111111"/>
                </a:solidFill>
                <a:effectLst/>
              </a:rPr>
              <a:t> </a:t>
            </a:r>
            <a:r>
              <a:rPr lang="it-IT" sz="1100" b="0" i="1" dirty="0">
                <a:solidFill>
                  <a:srgbClr val="111111"/>
                </a:solidFill>
                <a:effectLst/>
              </a:rPr>
              <a:t>Luoghi</a:t>
            </a:r>
            <a:r>
              <a:rPr lang="it-IT" sz="1100" b="0" i="0" dirty="0">
                <a:solidFill>
                  <a:srgbClr val="111111"/>
                </a:solidFill>
                <a:effectLst/>
              </a:rPr>
              <a:t>, Vol. 6, </a:t>
            </a:r>
            <a:r>
              <a:rPr lang="it-IT" sz="1100" b="0" i="0" dirty="0" err="1">
                <a:solidFill>
                  <a:srgbClr val="111111"/>
                </a:solidFill>
                <a:effectLst/>
              </a:rPr>
              <a:t>Ledizioni</a:t>
            </a:r>
            <a:r>
              <a:rPr lang="it-IT" sz="1100" b="0" i="0" dirty="0">
                <a:solidFill>
                  <a:srgbClr val="111111"/>
                </a:solidFill>
                <a:effectLst/>
              </a:rPr>
              <a:t>, Milano, 347-364 (Accessibile online);</a:t>
            </a:r>
          </a:p>
          <a:p>
            <a:pPr marL="171450" indent="-171450" algn="just">
              <a:buFont typeface="Arial" panose="020B0604020202020204" pitchFamily="34" charset="0"/>
              <a:buChar char="•"/>
            </a:pPr>
            <a:r>
              <a:rPr lang="it-IT" sz="1100" b="0" i="0" dirty="0" err="1">
                <a:solidFill>
                  <a:srgbClr val="111111"/>
                </a:solidFill>
                <a:effectLst/>
              </a:rPr>
              <a:t>Dordoni</a:t>
            </a:r>
            <a:r>
              <a:rPr lang="it-IT" sz="1100" b="0" i="0" dirty="0">
                <a:solidFill>
                  <a:srgbClr val="111111"/>
                </a:solidFill>
                <a:effectLst/>
              </a:rPr>
              <a:t>, A. (2020), </a:t>
            </a:r>
            <a:r>
              <a:rPr lang="it-IT" sz="1100" b="1" i="0" dirty="0">
                <a:solidFill>
                  <a:srgbClr val="111111"/>
                </a:solidFill>
                <a:effectLst/>
              </a:rPr>
              <a:t>Introduzione</a:t>
            </a:r>
            <a:r>
              <a:rPr lang="it-IT" sz="1100" b="0" i="0" dirty="0">
                <a:solidFill>
                  <a:srgbClr val="111111"/>
                </a:solidFill>
                <a:effectLst/>
              </a:rPr>
              <a:t>, in A. </a:t>
            </a:r>
            <a:r>
              <a:rPr lang="it-IT" sz="1100" b="0" i="0" dirty="0" err="1">
                <a:solidFill>
                  <a:srgbClr val="111111"/>
                </a:solidFill>
                <a:effectLst/>
              </a:rPr>
              <a:t>Honneth</a:t>
            </a:r>
            <a:r>
              <a:rPr lang="it-IT" sz="1100" b="0" i="0" dirty="0">
                <a:solidFill>
                  <a:srgbClr val="111111"/>
                </a:solidFill>
                <a:effectLst/>
              </a:rPr>
              <a:t>; R. </a:t>
            </a:r>
            <a:r>
              <a:rPr lang="it-IT" sz="1100" b="0" i="0" dirty="0" err="1">
                <a:solidFill>
                  <a:srgbClr val="111111"/>
                </a:solidFill>
                <a:effectLst/>
              </a:rPr>
              <a:t>Sennett</a:t>
            </a:r>
            <a:r>
              <a:rPr lang="it-IT" sz="1100" b="0" i="0" dirty="0">
                <a:solidFill>
                  <a:srgbClr val="111111"/>
                </a:solidFill>
                <a:effectLst/>
              </a:rPr>
              <a:t>; A. </a:t>
            </a:r>
            <a:r>
              <a:rPr lang="it-IT" sz="1100" b="0" i="0" dirty="0" err="1">
                <a:solidFill>
                  <a:srgbClr val="111111"/>
                </a:solidFill>
                <a:effectLst/>
              </a:rPr>
              <a:t>Supiot</a:t>
            </a:r>
            <a:r>
              <a:rPr lang="it-IT" sz="1100" b="0" i="0" dirty="0">
                <a:solidFill>
                  <a:srgbClr val="111111"/>
                </a:solidFill>
                <a:effectLst/>
              </a:rPr>
              <a:t>, </a:t>
            </a:r>
            <a:r>
              <a:rPr lang="it-IT" sz="1100" b="0" i="1" dirty="0">
                <a:solidFill>
                  <a:srgbClr val="111111"/>
                </a:solidFill>
                <a:effectLst/>
              </a:rPr>
              <a:t>Perché lavoro? Narrative e diritti per lavoratrici e lavoratori del XXI secolo</a:t>
            </a:r>
            <a:r>
              <a:rPr lang="it-IT" sz="1100" b="0" i="0" dirty="0">
                <a:solidFill>
                  <a:srgbClr val="111111"/>
                </a:solidFill>
                <a:effectLst/>
              </a:rPr>
              <a:t>, Collana Ricerche, Fondazione Feltrinelli, Milano, 7-17;</a:t>
            </a:r>
          </a:p>
          <a:p>
            <a:pPr marL="171450" indent="-171450" algn="just">
              <a:buFont typeface="Arial" panose="020B0604020202020204" pitchFamily="34" charset="0"/>
              <a:buChar char="•"/>
            </a:pPr>
            <a:r>
              <a:rPr lang="it-IT" sz="1100" b="0" i="0" dirty="0" err="1">
                <a:solidFill>
                  <a:srgbClr val="111111"/>
                </a:solidFill>
                <a:effectLst/>
              </a:rPr>
              <a:t>Dordoni</a:t>
            </a:r>
            <a:r>
              <a:rPr lang="it-IT" sz="1100" b="0" i="0" dirty="0">
                <a:solidFill>
                  <a:srgbClr val="111111"/>
                </a:solidFill>
                <a:effectLst/>
              </a:rPr>
              <a:t>, A. (2020) </a:t>
            </a:r>
            <a:r>
              <a:rPr lang="it-IT" sz="1100" b="1" i="0" dirty="0">
                <a:solidFill>
                  <a:srgbClr val="111111"/>
                </a:solidFill>
                <a:effectLst/>
              </a:rPr>
              <a:t>Relazioni di genere e precarietà di vita: tra progettualità difficili e ridefinizioni dei ruoli. I casi di Milano e Londra</a:t>
            </a:r>
            <a:r>
              <a:rPr lang="it-IT" sz="1100" b="0" i="0" dirty="0">
                <a:solidFill>
                  <a:srgbClr val="111111"/>
                </a:solidFill>
                <a:effectLst/>
              </a:rPr>
              <a:t>, in M.M. Coppola; A. Donà; B. Poggio; A. </a:t>
            </a:r>
            <a:r>
              <a:rPr lang="it-IT" sz="1100" b="0" i="0" dirty="0" err="1">
                <a:solidFill>
                  <a:srgbClr val="111111"/>
                </a:solidFill>
                <a:effectLst/>
              </a:rPr>
              <a:t>Tuselli</a:t>
            </a:r>
            <a:r>
              <a:rPr lang="it-IT" sz="1100" b="0" i="0" dirty="0">
                <a:solidFill>
                  <a:srgbClr val="111111"/>
                </a:solidFill>
                <a:effectLst/>
              </a:rPr>
              <a:t> (a cura di), </a:t>
            </a:r>
            <a:r>
              <a:rPr lang="it-IT" sz="1100" b="0" i="1" dirty="0">
                <a:solidFill>
                  <a:srgbClr val="111111"/>
                </a:solidFill>
                <a:effectLst/>
              </a:rPr>
              <a:t>Genere</a:t>
            </a:r>
            <a:r>
              <a:rPr lang="it-IT" sz="1100" i="1" dirty="0">
                <a:solidFill>
                  <a:srgbClr val="111111"/>
                </a:solidFill>
                <a:effectLst/>
              </a:rPr>
              <a:t> e R-esistenze in movimento: Soggettività, Azioni e prospettive,</a:t>
            </a:r>
            <a:r>
              <a:rPr lang="it-IT" sz="1100" b="0" i="0" dirty="0">
                <a:solidFill>
                  <a:srgbClr val="111111"/>
                </a:solidFill>
                <a:effectLst/>
              </a:rPr>
              <a:t> Università di Trento, Trento (Accessibile online);</a:t>
            </a:r>
          </a:p>
          <a:p>
            <a:pPr marL="171450" indent="-171450" algn="just">
              <a:buFont typeface="Arial" panose="020B0604020202020204" pitchFamily="34" charset="0"/>
              <a:buChar char="•"/>
            </a:pPr>
            <a:r>
              <a:rPr lang="it-IT" sz="1100" b="0" i="0" u="none" strike="noStrike" baseline="0" dirty="0" err="1">
                <a:solidFill>
                  <a:srgbClr val="000009"/>
                </a:solidFill>
              </a:rPr>
              <a:t>Dordoni</a:t>
            </a:r>
            <a:r>
              <a:rPr lang="it-IT" sz="1100" b="0" i="0" u="none" strike="noStrike" baseline="0" dirty="0">
                <a:solidFill>
                  <a:srgbClr val="000009"/>
                </a:solidFill>
              </a:rPr>
              <a:t>, A. (2020), </a:t>
            </a:r>
            <a:r>
              <a:rPr lang="it-IT" sz="1100" b="1" i="0" u="none" strike="noStrike" baseline="0" dirty="0">
                <a:solidFill>
                  <a:srgbClr val="000009"/>
                </a:solidFill>
              </a:rPr>
              <a:t>Tempi e ritmi della vendita al cliente: processi di destrutturazione e alienazione</a:t>
            </a:r>
            <a:r>
              <a:rPr lang="it-IT" sz="1100" b="0" i="0" u="none" strike="noStrike" baseline="0" dirty="0">
                <a:solidFill>
                  <a:srgbClr val="000009"/>
                </a:solidFill>
              </a:rPr>
              <a:t>, </a:t>
            </a:r>
            <a:r>
              <a:rPr lang="it-IT" sz="1100" b="0" i="1" u="none" strike="noStrike" baseline="0" dirty="0">
                <a:solidFill>
                  <a:srgbClr val="000009"/>
                </a:solidFill>
              </a:rPr>
              <a:t>Rassegna italiana di sociologia</a:t>
            </a:r>
            <a:r>
              <a:rPr lang="it-IT" sz="1100" b="0" i="0" u="none" strike="noStrike" baseline="0" dirty="0">
                <a:solidFill>
                  <a:srgbClr val="000009"/>
                </a:solidFill>
              </a:rPr>
              <a:t>, 61(1): 61-94;</a:t>
            </a:r>
          </a:p>
          <a:p>
            <a:pPr marL="171450" indent="-171450" algn="just">
              <a:buFont typeface="Arial" panose="020B0604020202020204" pitchFamily="34" charset="0"/>
              <a:buChar char="•"/>
            </a:pPr>
            <a:r>
              <a:rPr lang="it-IT" sz="1100" u="none" strike="noStrike" baseline="0" dirty="0" err="1">
                <a:solidFill>
                  <a:srgbClr val="111111"/>
                </a:solidFill>
              </a:rPr>
              <a:t>Dordoni</a:t>
            </a:r>
            <a:r>
              <a:rPr lang="it-IT" sz="1100" b="0" i="0" u="none" strike="noStrike" baseline="0" dirty="0">
                <a:solidFill>
                  <a:srgbClr val="000009"/>
                </a:solidFill>
              </a:rPr>
              <a:t>, A. (2019), </a:t>
            </a:r>
            <a:r>
              <a:rPr lang="it-IT" sz="1100" b="1" i="1" u="none" strike="noStrike" baseline="0" dirty="0">
                <a:solidFill>
                  <a:srgbClr val="000009"/>
                </a:solidFill>
              </a:rPr>
              <a:t>Sempre aperto. Lavorare su turni nella società dei servizi 24/7</a:t>
            </a:r>
            <a:r>
              <a:rPr lang="it-IT" sz="1100" b="0" i="0" u="none" strike="noStrike" baseline="0" dirty="0">
                <a:solidFill>
                  <a:srgbClr val="000009"/>
                </a:solidFill>
              </a:rPr>
              <a:t>, Mimesis Edizioni, Sesto San Giovanni;</a:t>
            </a:r>
          </a:p>
          <a:p>
            <a:pPr marL="171450" indent="-171450" algn="just">
              <a:buFont typeface="Arial" panose="020B0604020202020204" pitchFamily="34" charset="0"/>
              <a:buChar char="•"/>
            </a:pPr>
            <a:r>
              <a:rPr lang="en-US" sz="1100" b="0" i="0" u="none" strike="noStrike" baseline="0" dirty="0">
                <a:solidFill>
                  <a:srgbClr val="000009"/>
                </a:solidFill>
              </a:rPr>
              <a:t>Dordoni, A. (2018), </a:t>
            </a:r>
            <a:r>
              <a:rPr lang="en-US" sz="1100" b="1" i="0" u="none" strike="noStrike" baseline="0" dirty="0">
                <a:solidFill>
                  <a:srgbClr val="000009"/>
                </a:solidFill>
              </a:rPr>
              <a:t>Gender and Time Inequalities in Europe: Retail Work and the Deregulation of Shop Opening Hours</a:t>
            </a:r>
            <a:r>
              <a:rPr lang="en-US" sz="1100" b="0" i="0" u="none" strike="noStrike" baseline="0" dirty="0">
                <a:solidFill>
                  <a:srgbClr val="000009"/>
                </a:solidFill>
              </a:rPr>
              <a:t>, </a:t>
            </a:r>
            <a:r>
              <a:rPr lang="en-US" sz="1100" b="0" i="1" u="none" strike="noStrike" baseline="0" dirty="0">
                <a:solidFill>
                  <a:srgbClr val="000009"/>
                </a:solidFill>
              </a:rPr>
              <a:t>Sociologia Italiana</a:t>
            </a:r>
            <a:r>
              <a:rPr lang="en-US" sz="1100" b="0" i="0" u="none" strike="noStrike" baseline="0" dirty="0">
                <a:solidFill>
                  <a:srgbClr val="000009"/>
                </a:solidFill>
              </a:rPr>
              <a:t>, 12: 161-172;</a:t>
            </a:r>
            <a:endParaRPr lang="en-US" sz="1100" b="0" i="0" u="none" strike="noStrike" baseline="0" dirty="0">
              <a:solidFill>
                <a:srgbClr val="000000"/>
              </a:solidFill>
            </a:endParaRPr>
          </a:p>
          <a:p>
            <a:pPr marL="171450" indent="-171450" algn="just">
              <a:buFont typeface="Arial" panose="020B0604020202020204" pitchFamily="34" charset="0"/>
              <a:buChar char="•"/>
            </a:pPr>
            <a:r>
              <a:rPr lang="en-US" sz="1100" b="0" i="0" u="none" strike="noStrike" baseline="0" dirty="0">
                <a:solidFill>
                  <a:srgbClr val="000009"/>
                </a:solidFill>
              </a:rPr>
              <a:t>Dordoni, A. (2017), </a:t>
            </a:r>
            <a:r>
              <a:rPr lang="en-US" sz="1100" b="1" i="0" u="none" strike="noStrike" baseline="0" dirty="0">
                <a:solidFill>
                  <a:srgbClr val="000009"/>
                </a:solidFill>
              </a:rPr>
              <a:t>Times and Rhythms of the Retail Shift Work: Two European Case Studies. Immediate Gratification and Deregulation of Shop Opening Hours</a:t>
            </a:r>
            <a:r>
              <a:rPr lang="en-US" sz="1100" b="0" i="0" u="none" strike="noStrike" baseline="0" dirty="0">
                <a:solidFill>
                  <a:srgbClr val="000009"/>
                </a:solidFill>
              </a:rPr>
              <a:t>, </a:t>
            </a:r>
            <a:r>
              <a:rPr lang="en-US" sz="1100" b="0" i="1" u="none" strike="noStrike" baseline="0" dirty="0">
                <a:solidFill>
                  <a:srgbClr val="000009"/>
                </a:solidFill>
              </a:rPr>
              <a:t>Sociologia del </a:t>
            </a:r>
            <a:r>
              <a:rPr lang="en-US" sz="1100" b="0" i="1" u="none" strike="noStrike" baseline="0" dirty="0" err="1">
                <a:solidFill>
                  <a:srgbClr val="000009"/>
                </a:solidFill>
              </a:rPr>
              <a:t>lavoro</a:t>
            </a:r>
            <a:r>
              <a:rPr lang="en-US" sz="1100" b="0" i="0" u="none" strike="noStrike" baseline="0" dirty="0">
                <a:solidFill>
                  <a:srgbClr val="000009"/>
                </a:solidFill>
              </a:rPr>
              <a:t>, 146: 156-171;</a:t>
            </a:r>
            <a:endParaRPr lang="it-IT" sz="1100" b="0" i="0" u="none" strike="noStrike" baseline="0" dirty="0">
              <a:solidFill>
                <a:srgbClr val="000000"/>
              </a:solidFill>
            </a:endParaRPr>
          </a:p>
          <a:p>
            <a:pPr marL="171450" indent="-171450" algn="just">
              <a:buFont typeface="Arial" panose="020B0604020202020204" pitchFamily="34" charset="0"/>
              <a:buChar char="•"/>
            </a:pPr>
            <a:r>
              <a:rPr lang="it-IT" sz="1100" b="0" i="0" u="none" strike="noStrike" baseline="0" dirty="0">
                <a:solidFill>
                  <a:srgbClr val="000009"/>
                </a:solidFill>
              </a:rPr>
              <a:t>Dordoni, A. (2017), </a:t>
            </a:r>
            <a:r>
              <a:rPr lang="it-IT" sz="1100" b="1" i="0" u="none" strike="noStrike" baseline="0" dirty="0">
                <a:solidFill>
                  <a:srgbClr val="000009"/>
                </a:solidFill>
              </a:rPr>
              <a:t>Lavoro di vendita al cliente e liberalizzazione dei consumi. Una ricerca comparativa sulla deregolamentazione degli orari di apertura dei negozi</a:t>
            </a:r>
            <a:r>
              <a:rPr lang="it-IT" sz="1100" b="0" i="0" u="none" strike="noStrike" baseline="0" dirty="0">
                <a:solidFill>
                  <a:srgbClr val="000009"/>
                </a:solidFill>
              </a:rPr>
              <a:t>, </a:t>
            </a:r>
            <a:r>
              <a:rPr lang="it-IT" sz="1100" b="0" i="1" u="none" strike="noStrike" baseline="0" dirty="0">
                <a:solidFill>
                  <a:srgbClr val="000009"/>
                </a:solidFill>
              </a:rPr>
              <a:t>Quaderni di Rassegna Sindacale-Lavori</a:t>
            </a:r>
            <a:r>
              <a:rPr lang="it-IT" sz="1100" b="0" i="0" u="none" strike="noStrike" baseline="0" dirty="0">
                <a:solidFill>
                  <a:srgbClr val="000009"/>
                </a:solidFill>
              </a:rPr>
              <a:t>, 3: 99-112;</a:t>
            </a:r>
            <a:endParaRPr lang="it-IT" sz="1100" b="0" u="none" strike="noStrike" baseline="0" dirty="0">
              <a:solidFill>
                <a:srgbClr val="000000"/>
              </a:solidFill>
            </a:endParaRPr>
          </a:p>
          <a:p>
            <a:pPr marL="171450" indent="-171450" algn="just">
              <a:buFont typeface="Arial" panose="020B0604020202020204" pitchFamily="34" charset="0"/>
              <a:buChar char="•"/>
            </a:pPr>
            <a:r>
              <a:rPr lang="it-IT" sz="1100" b="0" u="none" strike="noStrike" baseline="0" dirty="0">
                <a:solidFill>
                  <a:srgbClr val="000009"/>
                </a:solidFill>
              </a:rPr>
              <a:t>Dordoni, A. (2017), </a:t>
            </a:r>
            <a:r>
              <a:rPr lang="it-IT" sz="1100" b="1" u="none" strike="noStrike" baseline="0" dirty="0">
                <a:solidFill>
                  <a:srgbClr val="000009"/>
                </a:solidFill>
              </a:rPr>
              <a:t>Tempi e ritmi della vendita diretta al cliente: società dei servizi 24/7 e trasformazioni</a:t>
            </a:r>
            <a:r>
              <a:rPr lang="it-IT" sz="1100" b="1" i="1" u="none" strike="noStrike" baseline="0" dirty="0">
                <a:solidFill>
                  <a:srgbClr val="000009"/>
                </a:solidFill>
              </a:rPr>
              <a:t> </a:t>
            </a:r>
            <a:r>
              <a:rPr lang="it-IT" sz="1100" b="1" u="none" strike="noStrike" baseline="0" dirty="0">
                <a:solidFill>
                  <a:srgbClr val="000009"/>
                </a:solidFill>
              </a:rPr>
              <a:t>sociali</a:t>
            </a:r>
            <a:r>
              <a:rPr lang="it-IT" sz="1100" b="0" i="0" u="none" strike="noStrike" baseline="0" dirty="0">
                <a:solidFill>
                  <a:srgbClr val="000009"/>
                </a:solidFill>
              </a:rPr>
              <a:t>, in D. Pacelli (a cura di), </a:t>
            </a:r>
            <a:r>
              <a:rPr lang="it-IT" sz="1100" b="0" i="1" u="none" strike="noStrike" baseline="0" dirty="0">
                <a:solidFill>
                  <a:srgbClr val="000000"/>
                </a:solidFill>
              </a:rPr>
              <a:t>Le cose non sono quelle che sembrano. Contributi teorico-analitici per una sociologia non ovvia. Sulla traccia di Luciano Gallino</a:t>
            </a:r>
            <a:r>
              <a:rPr lang="it-IT" sz="1100" b="0" i="0" u="none" strike="noStrike" baseline="0" dirty="0">
                <a:solidFill>
                  <a:srgbClr val="000009"/>
                </a:solidFill>
              </a:rPr>
              <a:t>, Collana Teorie sociologiche e trasformazioni sociali, Franco Angeli, Milano, 113-126.</a:t>
            </a:r>
            <a:endParaRPr lang="it-IT" sz="1100" b="0" i="0" u="none" strike="noStrike" baseline="0" dirty="0">
              <a:solidFill>
                <a:srgbClr val="000000"/>
              </a:solidFill>
            </a:endParaRPr>
          </a:p>
        </p:txBody>
      </p:sp>
    </p:spTree>
    <p:extLst>
      <p:ext uri="{BB962C8B-B14F-4D97-AF65-F5344CB8AC3E}">
        <p14:creationId xmlns:p14="http://schemas.microsoft.com/office/powerpoint/2010/main" val="1768372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F9188BD1-FB00-42A8-A15C-8741D9A7C28E}"/>
              </a:ext>
            </a:extLst>
          </p:cNvPr>
          <p:cNvSpPr txBox="1">
            <a:spLocks/>
          </p:cNvSpPr>
          <p:nvPr/>
        </p:nvSpPr>
        <p:spPr>
          <a:xfrm>
            <a:off x="864088" y="1305185"/>
            <a:ext cx="6427100" cy="9758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000" b="1" dirty="0">
                <a:solidFill>
                  <a:srgbClr val="C00000"/>
                </a:solidFill>
              </a:rPr>
              <a:t>GRAZIE DELLA VOSTRA ATTENZIONE</a:t>
            </a:r>
          </a:p>
        </p:txBody>
      </p:sp>
      <p:sp>
        <p:nvSpPr>
          <p:cNvPr id="2" name="Segnaposto numero diapositiva 1">
            <a:extLst>
              <a:ext uri="{FF2B5EF4-FFF2-40B4-BE49-F238E27FC236}">
                <a16:creationId xmlns:a16="http://schemas.microsoft.com/office/drawing/2014/main" id="{D0810445-F2F2-4399-8991-91AFB8221493}"/>
              </a:ext>
            </a:extLst>
          </p:cNvPr>
          <p:cNvSpPr>
            <a:spLocks noGrp="1"/>
          </p:cNvSpPr>
          <p:nvPr>
            <p:ph type="sldNum" sz="quarter" idx="12"/>
          </p:nvPr>
        </p:nvSpPr>
        <p:spPr/>
        <p:txBody>
          <a:bodyPr/>
          <a:lstStyle/>
          <a:p>
            <a:fld id="{428DAAF8-9D8B-43D2-B2F5-6D8C83D1A4A7}" type="slidenum">
              <a:rPr lang="it-IT" smtClean="0"/>
              <a:t>35</a:t>
            </a:fld>
            <a:endParaRPr lang="it-IT" dirty="0"/>
          </a:p>
        </p:txBody>
      </p:sp>
      <p:pic>
        <p:nvPicPr>
          <p:cNvPr id="6" name="Picture 4">
            <a:extLst>
              <a:ext uri="{FF2B5EF4-FFF2-40B4-BE49-F238E27FC236}">
                <a16:creationId xmlns:a16="http://schemas.microsoft.com/office/drawing/2014/main" id="{437EE94F-C66F-4AC4-BBF7-9C7FE8D92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374" y="2047006"/>
            <a:ext cx="5259252" cy="30604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egnaposto contenuto 2">
            <a:extLst>
              <a:ext uri="{FF2B5EF4-FFF2-40B4-BE49-F238E27FC236}">
                <a16:creationId xmlns:a16="http://schemas.microsoft.com/office/drawing/2014/main" id="{546713A7-89AD-9B64-A363-156FDE200092}"/>
              </a:ext>
            </a:extLst>
          </p:cNvPr>
          <p:cNvSpPr txBox="1">
            <a:spLocks/>
          </p:cNvSpPr>
          <p:nvPr/>
        </p:nvSpPr>
        <p:spPr>
          <a:xfrm>
            <a:off x="6108153" y="5288298"/>
            <a:ext cx="2366069" cy="872656"/>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Font typeface="Calibri" panose="020F0502020204030204" pitchFamily="34" charset="0"/>
              <a:buNone/>
            </a:pPr>
            <a:r>
              <a:rPr lang="it-IT" sz="1200" b="1" dirty="0">
                <a:solidFill>
                  <a:schemeClr val="tx1"/>
                </a:solidFill>
              </a:rPr>
              <a:t>Annalisa </a:t>
            </a:r>
            <a:r>
              <a:rPr lang="it-IT" sz="1200" b="1" dirty="0" err="1">
                <a:solidFill>
                  <a:schemeClr val="tx1"/>
                </a:solidFill>
              </a:rPr>
              <a:t>Dordoni</a:t>
            </a:r>
            <a:endParaRPr lang="it-IT" sz="1200" b="1" dirty="0">
              <a:solidFill>
                <a:schemeClr val="tx1"/>
              </a:solidFill>
            </a:endParaRPr>
          </a:p>
          <a:p>
            <a:pPr marL="0" indent="0">
              <a:lnSpc>
                <a:spcPct val="100000"/>
              </a:lnSpc>
              <a:spcBef>
                <a:spcPts val="0"/>
              </a:spcBef>
              <a:spcAft>
                <a:spcPts val="0"/>
              </a:spcAft>
              <a:buFont typeface="Calibri" panose="020F0502020204030204" pitchFamily="34" charset="0"/>
              <a:buNone/>
            </a:pPr>
            <a:r>
              <a:rPr lang="it-IT" sz="1200" b="1" dirty="0">
                <a:solidFill>
                  <a:schemeClr val="tx1"/>
                </a:solidFill>
              </a:rPr>
              <a:t>Università di Milano-Bicocca</a:t>
            </a:r>
          </a:p>
          <a:p>
            <a:pPr marL="0" indent="0">
              <a:lnSpc>
                <a:spcPct val="100000"/>
              </a:lnSpc>
              <a:spcBef>
                <a:spcPts val="0"/>
              </a:spcBef>
              <a:spcAft>
                <a:spcPts val="0"/>
              </a:spcAft>
              <a:buFont typeface="Calibri" panose="020F0502020204030204" pitchFamily="34" charset="0"/>
              <a:buNone/>
            </a:pPr>
            <a:r>
              <a:rPr lang="it-IT" sz="1200" b="1" dirty="0">
                <a:solidFill>
                  <a:srgbClr val="2998E3"/>
                </a:solidFill>
                <a:hlinkClick r:id="rId3">
                  <a:extLst>
                    <a:ext uri="{A12FA001-AC4F-418D-AE19-62706E023703}">
                      <ahyp:hlinkClr xmlns:ahyp="http://schemas.microsoft.com/office/drawing/2018/hyperlinkcolor" val="tx"/>
                    </a:ext>
                  </a:extLst>
                </a:hlinkClick>
              </a:rPr>
              <a:t>annalisa.dordoni@unimib.</a:t>
            </a:r>
            <a:r>
              <a:rPr lang="it-IT" sz="1200" b="1" dirty="0">
                <a:solidFill>
                  <a:srgbClr val="0070C0"/>
                </a:solidFill>
                <a:hlinkClick r:id="rId3">
                  <a:extLst>
                    <a:ext uri="{A12FA001-AC4F-418D-AE19-62706E023703}">
                      <ahyp:hlinkClr xmlns:ahyp="http://schemas.microsoft.com/office/drawing/2018/hyperlinkcolor" val="tx"/>
                    </a:ext>
                  </a:extLst>
                </a:hlinkClick>
              </a:rPr>
              <a:t>it</a:t>
            </a:r>
            <a:r>
              <a:rPr lang="it-IT" sz="1200" b="1" dirty="0">
                <a:solidFill>
                  <a:srgbClr val="0070C0"/>
                </a:solidFill>
              </a:rPr>
              <a:t> </a:t>
            </a:r>
          </a:p>
        </p:txBody>
      </p:sp>
    </p:spTree>
    <p:extLst>
      <p:ext uri="{BB962C8B-B14F-4D97-AF65-F5344CB8AC3E}">
        <p14:creationId xmlns:p14="http://schemas.microsoft.com/office/powerpoint/2010/main" val="19705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ttangolo 3">
            <a:extLst>
              <a:ext uri="{FF2B5EF4-FFF2-40B4-BE49-F238E27FC236}">
                <a16:creationId xmlns:a16="http://schemas.microsoft.com/office/drawing/2014/main" id="{0F5392A2-5571-45B4-B812-6031F6CDD10D}"/>
              </a:ext>
            </a:extLst>
          </p:cNvPr>
          <p:cNvSpPr>
            <a:spLocks noChangeArrowheads="1"/>
          </p:cNvSpPr>
          <p:nvPr/>
        </p:nvSpPr>
        <p:spPr bwMode="auto">
          <a:xfrm>
            <a:off x="827635" y="1981137"/>
            <a:ext cx="5154425" cy="88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150000"/>
              </a:lnSpc>
              <a:buClr>
                <a:srgbClr val="000000"/>
              </a:buClr>
              <a:buSzPct val="100000"/>
              <a:buFont typeface="Times New Roman" panose="02020603050405020304" pitchFamily="18" charset="0"/>
              <a:buNone/>
            </a:pPr>
            <a:r>
              <a:rPr lang="en-US" altLang="it-IT" b="1" dirty="0"/>
              <a:t>LAVORO EMOZIONALE, ALIENAZIONE, GENERE</a:t>
            </a:r>
          </a:p>
          <a:p>
            <a:pPr>
              <a:lnSpc>
                <a:spcPct val="150000"/>
              </a:lnSpc>
              <a:buClr>
                <a:srgbClr val="000000"/>
              </a:buClr>
              <a:buSzPct val="100000"/>
            </a:pPr>
            <a:r>
              <a:rPr lang="en-US" altLang="it-IT" dirty="0"/>
              <a:t>HOCHSCHILD 1983: EMOTIONAL LABOUR</a:t>
            </a:r>
          </a:p>
        </p:txBody>
      </p:sp>
      <p:sp>
        <p:nvSpPr>
          <p:cNvPr id="2" name="Rettangolo 1">
            <a:extLst>
              <a:ext uri="{FF2B5EF4-FFF2-40B4-BE49-F238E27FC236}">
                <a16:creationId xmlns:a16="http://schemas.microsoft.com/office/drawing/2014/main" id="{6DA1D0B0-DA9A-493A-8BA2-C919D84BF6AC}"/>
              </a:ext>
            </a:extLst>
          </p:cNvPr>
          <p:cNvSpPr/>
          <p:nvPr/>
        </p:nvSpPr>
        <p:spPr>
          <a:xfrm>
            <a:off x="827635" y="1231290"/>
            <a:ext cx="4198970" cy="464871"/>
          </a:xfrm>
          <a:prstGeom prst="rect">
            <a:avLst/>
          </a:prstGeom>
        </p:spPr>
        <p:txBody>
          <a:bodyPr wrap="none">
            <a:spAutoFit/>
          </a:bodyPr>
          <a:lstStyle/>
          <a:p>
            <a:pPr>
              <a:lnSpc>
                <a:spcPct val="150000"/>
              </a:lnSpc>
              <a:buClr>
                <a:srgbClr val="000000"/>
              </a:buClr>
              <a:buSzPct val="100000"/>
            </a:pPr>
            <a:r>
              <a:rPr lang="en-US" altLang="it-IT" dirty="0">
                <a:effectLst>
                  <a:outerShdw blurRad="38100" dist="38100" dir="2700000" algn="tl">
                    <a:srgbClr val="000000">
                      <a:alpha val="43137"/>
                    </a:srgbClr>
                  </a:outerShdw>
                </a:effectLst>
              </a:rPr>
              <a:t>LETTERATURA DI RIFERIMENTO IN SINTESI</a:t>
            </a:r>
          </a:p>
        </p:txBody>
      </p:sp>
      <p:sp>
        <p:nvSpPr>
          <p:cNvPr id="3" name="Rettangolo 2">
            <a:extLst>
              <a:ext uri="{FF2B5EF4-FFF2-40B4-BE49-F238E27FC236}">
                <a16:creationId xmlns:a16="http://schemas.microsoft.com/office/drawing/2014/main" id="{972D9D7F-31F4-4961-AA1C-B99C56156BD4}"/>
              </a:ext>
            </a:extLst>
          </p:cNvPr>
          <p:cNvSpPr/>
          <p:nvPr/>
        </p:nvSpPr>
        <p:spPr>
          <a:xfrm>
            <a:off x="827635" y="2861506"/>
            <a:ext cx="4804117" cy="2169825"/>
          </a:xfrm>
          <a:prstGeom prst="rect">
            <a:avLst/>
          </a:prstGeom>
        </p:spPr>
        <p:txBody>
          <a:bodyPr wrap="square">
            <a:spAutoFit/>
          </a:bodyPr>
          <a:lstStyle/>
          <a:p>
            <a:pPr>
              <a:lnSpc>
                <a:spcPct val="150000"/>
              </a:lnSpc>
              <a:buClr>
                <a:srgbClr val="000000"/>
              </a:buClr>
              <a:buSzPct val="100000"/>
            </a:pPr>
            <a:r>
              <a:rPr lang="en-US" altLang="it-IT" b="1" dirty="0"/>
              <a:t>TEMPI E ACCELERAZIONE, ALIENAZIONE</a:t>
            </a:r>
          </a:p>
          <a:p>
            <a:pPr>
              <a:lnSpc>
                <a:spcPct val="150000"/>
              </a:lnSpc>
              <a:buClr>
                <a:srgbClr val="000000"/>
              </a:buClr>
              <a:buSzPct val="100000"/>
            </a:pPr>
            <a:r>
              <a:rPr lang="en-US" altLang="it-IT" dirty="0"/>
              <a:t>ROSA 2003: SOCIAL ACCELERATION</a:t>
            </a:r>
          </a:p>
          <a:p>
            <a:pPr>
              <a:lnSpc>
                <a:spcPct val="150000"/>
              </a:lnSpc>
              <a:buClr>
                <a:srgbClr val="000000"/>
              </a:buClr>
              <a:buSzPct val="100000"/>
            </a:pPr>
            <a:r>
              <a:rPr lang="en-US" altLang="it-IT" dirty="0"/>
              <a:t>TOMLINSON 2007: CONDITION OF IMMEDIACY</a:t>
            </a:r>
          </a:p>
          <a:p>
            <a:pPr>
              <a:lnSpc>
                <a:spcPct val="150000"/>
              </a:lnSpc>
              <a:buClr>
                <a:srgbClr val="000000"/>
              </a:buClr>
              <a:buSzPct val="100000"/>
            </a:pPr>
            <a:r>
              <a:rPr lang="en-US" altLang="it-IT" dirty="0"/>
              <a:t>BAUMAN 1998: LIQUID MODERNITY</a:t>
            </a:r>
          </a:p>
          <a:p>
            <a:pPr>
              <a:lnSpc>
                <a:spcPct val="150000"/>
              </a:lnSpc>
              <a:buClr>
                <a:srgbClr val="000000"/>
              </a:buClr>
              <a:buSzPct val="100000"/>
            </a:pPr>
            <a:r>
              <a:rPr lang="it-IT" altLang="it-IT" dirty="0"/>
              <a:t>WAJCMAN 2015: TECNOLOGIA E ACCELERAZIONE</a:t>
            </a:r>
            <a:endParaRPr lang="en-US" altLang="it-IT" dirty="0"/>
          </a:p>
        </p:txBody>
      </p:sp>
      <p:sp>
        <p:nvSpPr>
          <p:cNvPr id="6" name="CasellaDiTesto 5">
            <a:extLst>
              <a:ext uri="{FF2B5EF4-FFF2-40B4-BE49-F238E27FC236}">
                <a16:creationId xmlns:a16="http://schemas.microsoft.com/office/drawing/2014/main" id="{44AEA541-430C-4438-A770-58AA3832117F}"/>
              </a:ext>
            </a:extLst>
          </p:cNvPr>
          <p:cNvSpPr txBox="1"/>
          <p:nvPr/>
        </p:nvSpPr>
        <p:spPr>
          <a:xfrm>
            <a:off x="838815" y="5159598"/>
            <a:ext cx="4572000" cy="994118"/>
          </a:xfrm>
          <a:prstGeom prst="rect">
            <a:avLst/>
          </a:prstGeom>
          <a:noFill/>
        </p:spPr>
        <p:txBody>
          <a:bodyPr wrap="square">
            <a:spAutoFit/>
          </a:bodyPr>
          <a:lstStyle/>
          <a:p>
            <a:pPr defTabSz="914400">
              <a:lnSpc>
                <a:spcPct val="90000"/>
              </a:lnSpc>
              <a:spcAft>
                <a:spcPts val="600"/>
              </a:spcAft>
              <a:buClr>
                <a:schemeClr val="accent1"/>
              </a:buClr>
              <a:buSzPct val="100000"/>
              <a:buFont typeface="Calibri" panose="020F0502020204030204" pitchFamily="34" charset="0"/>
            </a:pPr>
            <a:r>
              <a:rPr lang="en-US" altLang="it-IT" b="1" dirty="0"/>
              <a:t>FLESSIBILITÀ DEL LAVORO, ALIENAZIONE*</a:t>
            </a:r>
          </a:p>
          <a:p>
            <a:pPr defTabSz="914400">
              <a:lnSpc>
                <a:spcPct val="90000"/>
              </a:lnSpc>
              <a:spcAft>
                <a:spcPts val="600"/>
              </a:spcAft>
              <a:buClr>
                <a:schemeClr val="accent1"/>
              </a:buClr>
              <a:buSzPct val="100000"/>
              <a:buFont typeface="Calibri" panose="020F0502020204030204" pitchFamily="34" charset="0"/>
            </a:pPr>
            <a:r>
              <a:rPr lang="en-US" altLang="it-IT" dirty="0"/>
              <a:t>GALLINO 2001, 2010, 2014</a:t>
            </a:r>
          </a:p>
          <a:p>
            <a:pPr defTabSz="914400">
              <a:lnSpc>
                <a:spcPct val="90000"/>
              </a:lnSpc>
              <a:spcAft>
                <a:spcPts val="600"/>
              </a:spcAft>
              <a:buClr>
                <a:schemeClr val="accent1"/>
              </a:buClr>
              <a:buSzPct val="100000"/>
              <a:buFont typeface="Calibri" panose="020F0502020204030204" pitchFamily="34" charset="0"/>
            </a:pPr>
            <a:r>
              <a:rPr lang="en-US" altLang="it-IT" dirty="0"/>
              <a:t>BERTOLINI 2018</a:t>
            </a:r>
          </a:p>
        </p:txBody>
      </p:sp>
      <p:pic>
        <p:nvPicPr>
          <p:cNvPr id="7" name="Picture 10243" descr="Primo piano di libro aperto su uno sfondo sfocato con libreria">
            <a:extLst>
              <a:ext uri="{FF2B5EF4-FFF2-40B4-BE49-F238E27FC236}">
                <a16:creationId xmlns:a16="http://schemas.microsoft.com/office/drawing/2014/main" id="{451AA73C-20CC-4DFB-86D5-0790FA7813AB}"/>
              </a:ext>
            </a:extLst>
          </p:cNvPr>
          <p:cNvPicPr>
            <a:picLocks noChangeAspect="1"/>
          </p:cNvPicPr>
          <p:nvPr/>
        </p:nvPicPr>
        <p:blipFill rotWithShape="1">
          <a:blip r:embed="rId2"/>
          <a:srcRect l="40004" r="26561" b="-1"/>
          <a:stretch/>
        </p:blipFill>
        <p:spPr>
          <a:xfrm>
            <a:off x="5708926" y="10"/>
            <a:ext cx="3435073" cy="6857990"/>
          </a:xfrm>
          <a:prstGeom prst="rect">
            <a:avLst/>
          </a:prstGeom>
        </p:spPr>
      </p:pic>
    </p:spTree>
    <p:extLst>
      <p:ext uri="{BB962C8B-B14F-4D97-AF65-F5344CB8AC3E}">
        <p14:creationId xmlns:p14="http://schemas.microsoft.com/office/powerpoint/2010/main" val="1807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egnaposto contenuto 2">
            <a:extLst>
              <a:ext uri="{FF2B5EF4-FFF2-40B4-BE49-F238E27FC236}">
                <a16:creationId xmlns:a16="http://schemas.microsoft.com/office/drawing/2014/main" id="{C4C2A78C-E25C-4667-B0C9-41C123B1E914}"/>
              </a:ext>
            </a:extLst>
          </p:cNvPr>
          <p:cNvSpPr txBox="1">
            <a:spLocks/>
          </p:cNvSpPr>
          <p:nvPr/>
        </p:nvSpPr>
        <p:spPr>
          <a:xfrm>
            <a:off x="3556512" y="605896"/>
            <a:ext cx="4810247" cy="5646208"/>
          </a:xfrm>
          <a:prstGeom prst="rect">
            <a:avLst/>
          </a:prstGeom>
        </p:spPr>
        <p:txBody>
          <a:bodyPr vert="horz" lIns="0" tIns="45720" rIns="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Font typeface="Calibri" panose="020F0502020204030204" pitchFamily="34" charset="0"/>
              <a:buNone/>
            </a:pPr>
            <a:r>
              <a:rPr lang="en-US" sz="2000" b="1" dirty="0">
                <a:solidFill>
                  <a:schemeClr val="tx1">
                    <a:lumMod val="75000"/>
                    <a:lumOff val="25000"/>
                  </a:schemeClr>
                </a:solidFill>
              </a:rPr>
              <a:t>*ALIENAZIONE</a:t>
            </a:r>
          </a:p>
          <a:p>
            <a:pPr marL="0" indent="0">
              <a:buClr>
                <a:schemeClr val="accent1"/>
              </a:buClr>
              <a:buFont typeface="Calibri" panose="020F0502020204030204" pitchFamily="34" charset="0"/>
              <a:buNone/>
            </a:pPr>
            <a:endParaRPr lang="en-US" sz="2000" b="1" dirty="0">
              <a:solidFill>
                <a:schemeClr val="tx1">
                  <a:lumMod val="75000"/>
                  <a:lumOff val="25000"/>
                </a:schemeClr>
              </a:solidFill>
            </a:endParaRPr>
          </a:p>
          <a:p>
            <a:pPr marL="0" indent="0">
              <a:buClr>
                <a:schemeClr val="accent1"/>
              </a:buClr>
              <a:buFont typeface="Calibri" panose="020F0502020204030204" pitchFamily="34" charset="0"/>
              <a:buNone/>
            </a:pPr>
            <a:r>
              <a:rPr lang="en-US" sz="2000" dirty="0">
                <a:solidFill>
                  <a:schemeClr val="tx1">
                    <a:lumMod val="75000"/>
                    <a:lumOff val="25000"/>
                  </a:schemeClr>
                </a:solidFill>
              </a:rPr>
              <a:t>LUCIANO GALLINO</a:t>
            </a:r>
          </a:p>
          <a:p>
            <a:pPr marL="0" indent="0">
              <a:buClr>
                <a:schemeClr val="accent1"/>
              </a:buClr>
              <a:buFont typeface="Calibri" panose="020F0502020204030204" pitchFamily="34" charset="0"/>
              <a:buNone/>
            </a:pPr>
            <a:r>
              <a:rPr lang="en-US" sz="2000" dirty="0">
                <a:solidFill>
                  <a:schemeClr val="tx1">
                    <a:lumMod val="75000"/>
                    <a:lumOff val="25000"/>
                  </a:schemeClr>
                </a:solidFill>
              </a:rPr>
              <a:t>DIZIONARIO DI SOCIOLOGIA ed. 2014</a:t>
            </a:r>
          </a:p>
          <a:p>
            <a:pPr marL="0" indent="0">
              <a:buClr>
                <a:schemeClr val="accent1"/>
              </a:buClr>
              <a:buFont typeface="Calibri" panose="020F0502020204030204" pitchFamily="34" charset="0"/>
              <a:buNone/>
            </a:pPr>
            <a:endParaRPr lang="en-US" sz="2000" dirty="0">
              <a:solidFill>
                <a:schemeClr val="tx1">
                  <a:lumMod val="75000"/>
                  <a:lumOff val="25000"/>
                </a:schemeClr>
              </a:solidFill>
            </a:endParaRPr>
          </a:p>
          <a:p>
            <a:pPr marL="0" indent="0">
              <a:buClr>
                <a:schemeClr val="accent1"/>
              </a:buClr>
              <a:buFont typeface="Calibri" panose="020F0502020204030204" pitchFamily="34" charset="0"/>
              <a:buNone/>
            </a:pPr>
            <a:r>
              <a:rPr lang="en-US" sz="1800" dirty="0">
                <a:solidFill>
                  <a:schemeClr val="tx1">
                    <a:lumMod val="75000"/>
                    <a:lumOff val="25000"/>
                  </a:schemeClr>
                </a:solidFill>
              </a:rPr>
              <a:t>“La </a:t>
            </a:r>
            <a:r>
              <a:rPr lang="en-US" sz="1800" b="1" dirty="0" err="1">
                <a:solidFill>
                  <a:schemeClr val="tx1">
                    <a:lumMod val="75000"/>
                    <a:lumOff val="25000"/>
                  </a:schemeClr>
                </a:solidFill>
              </a:rPr>
              <a:t>separazione</a:t>
            </a:r>
            <a:r>
              <a:rPr lang="en-US" sz="1800" dirty="0">
                <a:solidFill>
                  <a:schemeClr val="tx1">
                    <a:lumMod val="75000"/>
                    <a:lumOff val="25000"/>
                  </a:schemeClr>
                </a:solidFill>
              </a:rPr>
              <a:t> di </a:t>
            </a:r>
            <a:r>
              <a:rPr lang="en-US" sz="1800" dirty="0" err="1">
                <a:solidFill>
                  <a:schemeClr val="tx1">
                    <a:lumMod val="75000"/>
                    <a:lumOff val="25000"/>
                  </a:schemeClr>
                </a:solidFill>
              </a:rPr>
              <a:t>fatto</a:t>
            </a:r>
            <a:r>
              <a:rPr lang="en-US" sz="1800" dirty="0">
                <a:solidFill>
                  <a:schemeClr val="tx1">
                    <a:lumMod val="75000"/>
                    <a:lumOff val="25000"/>
                  </a:schemeClr>
                </a:solidFill>
              </a:rPr>
              <a:t> del </a:t>
            </a:r>
            <a:r>
              <a:rPr lang="en-US" sz="1800" b="1" dirty="0" err="1">
                <a:solidFill>
                  <a:schemeClr val="tx1">
                    <a:lumMod val="75000"/>
                    <a:lumOff val="25000"/>
                  </a:schemeClr>
                </a:solidFill>
              </a:rPr>
              <a:t>pensiero</a:t>
            </a:r>
            <a:r>
              <a:rPr lang="en-US" sz="1800" dirty="0">
                <a:solidFill>
                  <a:schemeClr val="tx1">
                    <a:lumMod val="75000"/>
                    <a:lumOff val="25000"/>
                  </a:schemeClr>
                </a:solidFill>
              </a:rPr>
              <a:t> o della </a:t>
            </a:r>
            <a:r>
              <a:rPr lang="en-US" sz="1800" b="1" dirty="0" err="1">
                <a:solidFill>
                  <a:schemeClr val="tx1">
                    <a:lumMod val="75000"/>
                    <a:lumOff val="25000"/>
                  </a:schemeClr>
                </a:solidFill>
              </a:rPr>
              <a:t>pratica</a:t>
            </a:r>
            <a:r>
              <a:rPr lang="en-US" sz="1800" dirty="0">
                <a:solidFill>
                  <a:schemeClr val="tx1">
                    <a:lumMod val="75000"/>
                    <a:lumOff val="25000"/>
                  </a:schemeClr>
                </a:solidFill>
              </a:rPr>
              <a:t> del </a:t>
            </a:r>
            <a:r>
              <a:rPr lang="en-US" sz="1800" dirty="0" err="1">
                <a:solidFill>
                  <a:schemeClr val="tx1">
                    <a:lumMod val="75000"/>
                    <a:lumOff val="25000"/>
                  </a:schemeClr>
                </a:solidFill>
              </a:rPr>
              <a:t>soggetto</a:t>
            </a:r>
            <a:r>
              <a:rPr lang="en-US" sz="1800" dirty="0">
                <a:solidFill>
                  <a:schemeClr val="tx1">
                    <a:lumMod val="75000"/>
                    <a:lumOff val="25000"/>
                  </a:schemeClr>
                </a:solidFill>
              </a:rPr>
              <a:t> </a:t>
            </a:r>
            <a:r>
              <a:rPr lang="en-US" sz="1800" b="1" dirty="0" err="1">
                <a:solidFill>
                  <a:schemeClr val="tx1">
                    <a:lumMod val="75000"/>
                    <a:lumOff val="25000"/>
                  </a:schemeClr>
                </a:solidFill>
              </a:rPr>
              <a:t>dalla</a:t>
            </a:r>
            <a:r>
              <a:rPr lang="en-US" sz="1800" b="1" dirty="0">
                <a:solidFill>
                  <a:schemeClr val="tx1">
                    <a:lumMod val="75000"/>
                    <a:lumOff val="25000"/>
                  </a:schemeClr>
                </a:solidFill>
              </a:rPr>
              <a:t> </a:t>
            </a:r>
            <a:r>
              <a:rPr lang="en-US" sz="1800" b="1" dirty="0" err="1">
                <a:solidFill>
                  <a:schemeClr val="tx1">
                    <a:lumMod val="75000"/>
                    <a:lumOff val="25000"/>
                  </a:schemeClr>
                </a:solidFill>
              </a:rPr>
              <a:t>comprensione</a:t>
            </a:r>
            <a:r>
              <a:rPr lang="en-US" sz="1800" b="1" dirty="0">
                <a:solidFill>
                  <a:schemeClr val="tx1">
                    <a:lumMod val="75000"/>
                    <a:lumOff val="25000"/>
                  </a:schemeClr>
                </a:solidFill>
              </a:rPr>
              <a:t> o </a:t>
            </a:r>
            <a:r>
              <a:rPr lang="en-US" sz="1800" b="1" dirty="0" err="1">
                <a:solidFill>
                  <a:schemeClr val="tx1">
                    <a:lumMod val="75000"/>
                    <a:lumOff val="25000"/>
                  </a:schemeClr>
                </a:solidFill>
              </a:rPr>
              <a:t>dall’intervento</a:t>
            </a:r>
            <a:r>
              <a:rPr lang="en-US" sz="1800" b="1" dirty="0">
                <a:solidFill>
                  <a:schemeClr val="tx1">
                    <a:lumMod val="75000"/>
                    <a:lumOff val="25000"/>
                  </a:schemeClr>
                </a:solidFill>
              </a:rPr>
              <a:t> </a:t>
            </a:r>
            <a:r>
              <a:rPr lang="en-US" sz="1800" b="1" dirty="0" err="1">
                <a:solidFill>
                  <a:schemeClr val="tx1">
                    <a:lumMod val="75000"/>
                    <a:lumOff val="25000"/>
                  </a:schemeClr>
                </a:solidFill>
              </a:rPr>
              <a:t>attivo</a:t>
            </a:r>
            <a:r>
              <a:rPr lang="en-US" sz="1800" b="1" dirty="0">
                <a:solidFill>
                  <a:schemeClr val="tx1">
                    <a:lumMod val="75000"/>
                    <a:lumOff val="25000"/>
                  </a:schemeClr>
                </a:solidFill>
              </a:rPr>
              <a:t> </a:t>
            </a:r>
            <a:r>
              <a:rPr lang="en-US" sz="1800" dirty="0" err="1">
                <a:solidFill>
                  <a:schemeClr val="tx1">
                    <a:lumMod val="75000"/>
                    <a:lumOff val="25000"/>
                  </a:schemeClr>
                </a:solidFill>
              </a:rPr>
              <a:t>nei</a:t>
            </a:r>
            <a:r>
              <a:rPr lang="en-US" sz="1800" dirty="0">
                <a:solidFill>
                  <a:schemeClr val="tx1">
                    <a:lumMod val="75000"/>
                    <a:lumOff val="25000"/>
                  </a:schemeClr>
                </a:solidFill>
              </a:rPr>
              <a:t> </a:t>
            </a:r>
            <a:r>
              <a:rPr lang="en-US" sz="1800" dirty="0" err="1">
                <a:solidFill>
                  <a:schemeClr val="tx1">
                    <a:lumMod val="75000"/>
                    <a:lumOff val="25000"/>
                  </a:schemeClr>
                </a:solidFill>
              </a:rPr>
              <a:t>processi</a:t>
            </a:r>
            <a:r>
              <a:rPr lang="en-US" sz="1800" dirty="0">
                <a:solidFill>
                  <a:schemeClr val="tx1">
                    <a:lumMod val="75000"/>
                    <a:lumOff val="25000"/>
                  </a:schemeClr>
                </a:solidFill>
              </a:rPr>
              <a:t> </a:t>
            </a:r>
            <a:r>
              <a:rPr lang="en-US" sz="1800" dirty="0" err="1">
                <a:solidFill>
                  <a:schemeClr val="tx1">
                    <a:lumMod val="75000"/>
                    <a:lumOff val="25000"/>
                  </a:schemeClr>
                </a:solidFill>
              </a:rPr>
              <a:t>sociali</a:t>
            </a:r>
            <a:r>
              <a:rPr lang="en-US" sz="1800" dirty="0">
                <a:solidFill>
                  <a:schemeClr val="tx1">
                    <a:lumMod val="75000"/>
                    <a:lumOff val="25000"/>
                  </a:schemeClr>
                </a:solidFill>
              </a:rPr>
              <a:t> e </a:t>
            </a:r>
            <a:r>
              <a:rPr lang="en-US" sz="1800" dirty="0" err="1">
                <a:solidFill>
                  <a:schemeClr val="tx1">
                    <a:lumMod val="75000"/>
                    <a:lumOff val="25000"/>
                  </a:schemeClr>
                </a:solidFill>
              </a:rPr>
              <a:t>culturali</a:t>
            </a:r>
            <a:r>
              <a:rPr lang="en-US" sz="1800" dirty="0">
                <a:solidFill>
                  <a:schemeClr val="tx1">
                    <a:lumMod val="75000"/>
                    <a:lumOff val="25000"/>
                  </a:schemeClr>
                </a:solidFill>
              </a:rPr>
              <a:t> </a:t>
            </a:r>
            <a:r>
              <a:rPr lang="en-US" sz="1800" dirty="0" err="1">
                <a:solidFill>
                  <a:schemeClr val="tx1">
                    <a:lumMod val="75000"/>
                    <a:lumOff val="25000"/>
                  </a:schemeClr>
                </a:solidFill>
              </a:rPr>
              <a:t>dai</a:t>
            </a:r>
            <a:r>
              <a:rPr lang="en-US" sz="1800" dirty="0">
                <a:solidFill>
                  <a:schemeClr val="tx1">
                    <a:lumMod val="75000"/>
                    <a:lumOff val="25000"/>
                  </a:schemeClr>
                </a:solidFill>
              </a:rPr>
              <a:t> </a:t>
            </a:r>
            <a:r>
              <a:rPr lang="en-US" sz="1800" dirty="0" err="1">
                <a:solidFill>
                  <a:schemeClr val="tx1">
                    <a:lumMod val="75000"/>
                    <a:lumOff val="25000"/>
                  </a:schemeClr>
                </a:solidFill>
              </a:rPr>
              <a:t>quali</a:t>
            </a:r>
            <a:r>
              <a:rPr lang="en-US" sz="1800" dirty="0">
                <a:solidFill>
                  <a:schemeClr val="tx1">
                    <a:lumMod val="75000"/>
                    <a:lumOff val="25000"/>
                  </a:schemeClr>
                </a:solidFill>
              </a:rPr>
              <a:t> </a:t>
            </a:r>
            <a:r>
              <a:rPr lang="en-US" sz="1800" dirty="0" err="1">
                <a:solidFill>
                  <a:schemeClr val="tx1">
                    <a:lumMod val="75000"/>
                    <a:lumOff val="25000"/>
                  </a:schemeClr>
                </a:solidFill>
              </a:rPr>
              <a:t>dipende</a:t>
            </a:r>
            <a:r>
              <a:rPr lang="en-US" sz="1800" dirty="0">
                <a:solidFill>
                  <a:schemeClr val="tx1">
                    <a:lumMod val="75000"/>
                    <a:lumOff val="25000"/>
                  </a:schemeClr>
                </a:solidFill>
              </a:rPr>
              <a:t> la </a:t>
            </a:r>
            <a:r>
              <a:rPr lang="en-US" sz="1800" dirty="0" err="1">
                <a:solidFill>
                  <a:schemeClr val="tx1">
                    <a:lumMod val="75000"/>
                    <a:lumOff val="25000"/>
                  </a:schemeClr>
                </a:solidFill>
              </a:rPr>
              <a:t>sua</a:t>
            </a:r>
            <a:r>
              <a:rPr lang="en-US" sz="1800" dirty="0">
                <a:solidFill>
                  <a:schemeClr val="tx1">
                    <a:lumMod val="75000"/>
                    <a:lumOff val="25000"/>
                  </a:schemeClr>
                </a:solidFill>
              </a:rPr>
              <a:t> </a:t>
            </a:r>
            <a:r>
              <a:rPr lang="en-US" sz="1800" dirty="0" err="1">
                <a:solidFill>
                  <a:schemeClr val="tx1">
                    <a:lumMod val="75000"/>
                    <a:lumOff val="25000"/>
                  </a:schemeClr>
                </a:solidFill>
              </a:rPr>
              <a:t>esistenza</a:t>
            </a:r>
            <a:r>
              <a:rPr lang="en-US" sz="1800" dirty="0">
                <a:solidFill>
                  <a:schemeClr val="tx1">
                    <a:lumMod val="75000"/>
                    <a:lumOff val="25000"/>
                  </a:schemeClr>
                </a:solidFill>
              </a:rPr>
              <a:t>, ed ai </a:t>
            </a:r>
            <a:r>
              <a:rPr lang="en-US" sz="1800" dirty="0" err="1">
                <a:solidFill>
                  <a:schemeClr val="tx1">
                    <a:lumMod val="75000"/>
                    <a:lumOff val="25000"/>
                  </a:schemeClr>
                </a:solidFill>
              </a:rPr>
              <a:t>quali</a:t>
            </a:r>
            <a:r>
              <a:rPr lang="en-US" sz="1800" dirty="0">
                <a:solidFill>
                  <a:schemeClr val="tx1">
                    <a:lumMod val="75000"/>
                    <a:lumOff val="25000"/>
                  </a:schemeClr>
                </a:solidFill>
              </a:rPr>
              <a:t> </a:t>
            </a:r>
            <a:r>
              <a:rPr lang="en-US" sz="1800" dirty="0" err="1">
                <a:solidFill>
                  <a:schemeClr val="tx1">
                    <a:lumMod val="75000"/>
                    <a:lumOff val="25000"/>
                  </a:schemeClr>
                </a:solidFill>
              </a:rPr>
              <a:t>direttamente</a:t>
            </a:r>
            <a:r>
              <a:rPr lang="en-US" sz="1800" dirty="0">
                <a:solidFill>
                  <a:schemeClr val="tx1">
                    <a:lumMod val="75000"/>
                    <a:lumOff val="25000"/>
                  </a:schemeClr>
                </a:solidFill>
              </a:rPr>
              <a:t> o </a:t>
            </a:r>
            <a:r>
              <a:rPr lang="en-US" sz="1800" dirty="0" err="1">
                <a:solidFill>
                  <a:schemeClr val="tx1">
                    <a:lumMod val="75000"/>
                    <a:lumOff val="25000"/>
                  </a:schemeClr>
                </a:solidFill>
              </a:rPr>
              <a:t>indirettamente</a:t>
            </a:r>
            <a:r>
              <a:rPr lang="en-US" sz="1800" dirty="0">
                <a:solidFill>
                  <a:schemeClr val="tx1">
                    <a:lumMod val="75000"/>
                    <a:lumOff val="25000"/>
                  </a:schemeClr>
                </a:solidFill>
              </a:rPr>
              <a:t> </a:t>
            </a:r>
            <a:r>
              <a:rPr lang="en-US" sz="1800" dirty="0" err="1">
                <a:solidFill>
                  <a:schemeClr val="tx1">
                    <a:lumMod val="75000"/>
                    <a:lumOff val="25000"/>
                  </a:schemeClr>
                </a:solidFill>
              </a:rPr>
              <a:t>egli</a:t>
            </a:r>
            <a:r>
              <a:rPr lang="en-US" sz="1800" dirty="0">
                <a:solidFill>
                  <a:schemeClr val="tx1">
                    <a:lumMod val="75000"/>
                    <a:lumOff val="25000"/>
                  </a:schemeClr>
                </a:solidFill>
              </a:rPr>
              <a:t> </a:t>
            </a:r>
            <a:r>
              <a:rPr lang="en-US" sz="1800" dirty="0" err="1">
                <a:solidFill>
                  <a:schemeClr val="tx1">
                    <a:lumMod val="75000"/>
                    <a:lumOff val="25000"/>
                  </a:schemeClr>
                </a:solidFill>
              </a:rPr>
              <a:t>stesso</a:t>
            </a:r>
            <a:r>
              <a:rPr lang="en-US" sz="1800" dirty="0">
                <a:solidFill>
                  <a:schemeClr val="tx1">
                    <a:lumMod val="75000"/>
                    <a:lumOff val="25000"/>
                  </a:schemeClr>
                </a:solidFill>
              </a:rPr>
              <a:t> </a:t>
            </a:r>
            <a:r>
              <a:rPr lang="en-US" sz="1800" dirty="0" err="1">
                <a:solidFill>
                  <a:schemeClr val="tx1">
                    <a:lumMod val="75000"/>
                    <a:lumOff val="25000"/>
                  </a:schemeClr>
                </a:solidFill>
              </a:rPr>
              <a:t>contribuisce</a:t>
            </a:r>
            <a:r>
              <a:rPr lang="en-US" sz="1800" dirty="0">
                <a:solidFill>
                  <a:schemeClr val="tx1">
                    <a:lumMod val="75000"/>
                    <a:lumOff val="25000"/>
                  </a:schemeClr>
                </a:solidFill>
              </a:rPr>
              <a:t>: </a:t>
            </a:r>
            <a:r>
              <a:rPr lang="en-US" sz="1800" b="1" dirty="0" err="1">
                <a:solidFill>
                  <a:schemeClr val="tx1">
                    <a:lumMod val="75000"/>
                    <a:lumOff val="25000"/>
                  </a:schemeClr>
                </a:solidFill>
              </a:rPr>
              <a:t>scarto</a:t>
            </a:r>
            <a:r>
              <a:rPr lang="en-US" sz="1800" b="1" dirty="0">
                <a:solidFill>
                  <a:schemeClr val="tx1">
                    <a:lumMod val="75000"/>
                    <a:lumOff val="25000"/>
                  </a:schemeClr>
                </a:solidFill>
              </a:rPr>
              <a:t> </a:t>
            </a:r>
            <a:r>
              <a:rPr lang="en-US" sz="1800" b="1" dirty="0" err="1">
                <a:solidFill>
                  <a:schemeClr val="tx1">
                    <a:lumMod val="75000"/>
                    <a:lumOff val="25000"/>
                  </a:schemeClr>
                </a:solidFill>
              </a:rPr>
              <a:t>dunque</a:t>
            </a:r>
            <a:r>
              <a:rPr lang="en-US" sz="1800" b="1" dirty="0">
                <a:solidFill>
                  <a:schemeClr val="tx1">
                    <a:lumMod val="75000"/>
                    <a:lumOff val="25000"/>
                  </a:schemeClr>
                </a:solidFill>
              </a:rPr>
              <a:t> </a:t>
            </a:r>
            <a:r>
              <a:rPr lang="en-US" sz="1800" b="1" dirty="0" err="1">
                <a:solidFill>
                  <a:schemeClr val="tx1">
                    <a:lumMod val="75000"/>
                    <a:lumOff val="25000"/>
                  </a:schemeClr>
                </a:solidFill>
              </a:rPr>
              <a:t>tra</a:t>
            </a:r>
            <a:r>
              <a:rPr lang="en-US" sz="1800" b="1" dirty="0">
                <a:solidFill>
                  <a:schemeClr val="tx1">
                    <a:lumMod val="75000"/>
                    <a:lumOff val="25000"/>
                  </a:schemeClr>
                </a:solidFill>
              </a:rPr>
              <a:t> </a:t>
            </a:r>
            <a:r>
              <a:rPr lang="en-US" sz="1800" b="1" dirty="0" err="1">
                <a:solidFill>
                  <a:schemeClr val="tx1">
                    <a:lumMod val="75000"/>
                    <a:lumOff val="25000"/>
                  </a:schemeClr>
                </a:solidFill>
              </a:rPr>
              <a:t>l’essere</a:t>
            </a:r>
            <a:r>
              <a:rPr lang="en-US" sz="1800" b="1" dirty="0">
                <a:solidFill>
                  <a:schemeClr val="tx1">
                    <a:lumMod val="75000"/>
                    <a:lumOff val="25000"/>
                  </a:schemeClr>
                </a:solidFill>
              </a:rPr>
              <a:t> e la </a:t>
            </a:r>
            <a:r>
              <a:rPr lang="en-US" sz="1800" b="1" dirty="0" err="1">
                <a:solidFill>
                  <a:schemeClr val="tx1">
                    <a:lumMod val="75000"/>
                    <a:lumOff val="25000"/>
                  </a:schemeClr>
                </a:solidFill>
              </a:rPr>
              <a:t>coscienza</a:t>
            </a:r>
            <a:r>
              <a:rPr lang="en-US" sz="1800" dirty="0">
                <a:solidFill>
                  <a:schemeClr val="tx1">
                    <a:lumMod val="75000"/>
                    <a:lumOff val="25000"/>
                  </a:schemeClr>
                </a:solidFill>
              </a:rPr>
              <a:t>, ma </a:t>
            </a:r>
            <a:r>
              <a:rPr lang="en-US" sz="1800" dirty="0" err="1">
                <a:solidFill>
                  <a:schemeClr val="tx1">
                    <a:lumMod val="75000"/>
                    <a:lumOff val="25000"/>
                  </a:schemeClr>
                </a:solidFill>
              </a:rPr>
              <a:t>anche</a:t>
            </a:r>
            <a:r>
              <a:rPr lang="en-US" sz="1800" dirty="0">
                <a:solidFill>
                  <a:schemeClr val="tx1">
                    <a:lumMod val="75000"/>
                    <a:lumOff val="25000"/>
                  </a:schemeClr>
                </a:solidFill>
              </a:rPr>
              <a:t> </a:t>
            </a:r>
            <a:r>
              <a:rPr lang="en-US" sz="1800" b="1" dirty="0" err="1">
                <a:solidFill>
                  <a:schemeClr val="tx1">
                    <a:lumMod val="75000"/>
                    <a:lumOff val="25000"/>
                  </a:schemeClr>
                </a:solidFill>
              </a:rPr>
              <a:t>distacco</a:t>
            </a:r>
            <a:r>
              <a:rPr lang="en-US" sz="1800" b="1" dirty="0">
                <a:solidFill>
                  <a:schemeClr val="tx1">
                    <a:lumMod val="75000"/>
                    <a:lumOff val="25000"/>
                  </a:schemeClr>
                </a:solidFill>
              </a:rPr>
              <a:t> </a:t>
            </a:r>
            <a:r>
              <a:rPr lang="en-US" sz="1800" b="1" dirty="0" err="1">
                <a:solidFill>
                  <a:schemeClr val="tx1">
                    <a:lumMod val="75000"/>
                    <a:lumOff val="25000"/>
                  </a:schemeClr>
                </a:solidFill>
              </a:rPr>
              <a:t>tra</a:t>
            </a:r>
            <a:r>
              <a:rPr lang="en-US" sz="1800" b="1" dirty="0">
                <a:solidFill>
                  <a:schemeClr val="tx1">
                    <a:lumMod val="75000"/>
                    <a:lumOff val="25000"/>
                  </a:schemeClr>
                </a:solidFill>
              </a:rPr>
              <a:t> </a:t>
            </a:r>
            <a:r>
              <a:rPr lang="en-US" sz="1800" b="1" dirty="0" err="1">
                <a:solidFill>
                  <a:schemeClr val="tx1">
                    <a:lumMod val="75000"/>
                    <a:lumOff val="25000"/>
                  </a:schemeClr>
                </a:solidFill>
              </a:rPr>
              <a:t>l’essere</a:t>
            </a:r>
            <a:r>
              <a:rPr lang="en-US" sz="1800" b="1" dirty="0">
                <a:solidFill>
                  <a:schemeClr val="tx1">
                    <a:lumMod val="75000"/>
                    <a:lumOff val="25000"/>
                  </a:schemeClr>
                </a:solidFill>
              </a:rPr>
              <a:t> </a:t>
            </a:r>
            <a:r>
              <a:rPr lang="en-US" sz="1800" dirty="0">
                <a:solidFill>
                  <a:schemeClr val="tx1">
                    <a:lumMod val="75000"/>
                    <a:lumOff val="25000"/>
                  </a:schemeClr>
                </a:solidFill>
              </a:rPr>
              <a:t>per </a:t>
            </a:r>
            <a:r>
              <a:rPr lang="en-US" sz="1800" dirty="0" err="1">
                <a:solidFill>
                  <a:schemeClr val="tx1">
                    <a:lumMod val="75000"/>
                    <a:lumOff val="25000"/>
                  </a:schemeClr>
                </a:solidFill>
              </a:rPr>
              <a:t>sé</a:t>
            </a:r>
            <a:r>
              <a:rPr lang="en-US" sz="1800" dirty="0">
                <a:solidFill>
                  <a:schemeClr val="tx1">
                    <a:lumMod val="75000"/>
                    <a:lumOff val="25000"/>
                  </a:schemeClr>
                </a:solidFill>
              </a:rPr>
              <a:t>, la </a:t>
            </a:r>
            <a:r>
              <a:rPr lang="en-US" sz="1800" dirty="0" err="1">
                <a:solidFill>
                  <a:schemeClr val="tx1">
                    <a:lumMod val="75000"/>
                    <a:lumOff val="25000"/>
                  </a:schemeClr>
                </a:solidFill>
              </a:rPr>
              <a:t>possibilità</a:t>
            </a:r>
            <a:r>
              <a:rPr lang="en-US" sz="1800" dirty="0">
                <a:solidFill>
                  <a:schemeClr val="tx1">
                    <a:lumMod val="75000"/>
                    <a:lumOff val="25000"/>
                  </a:schemeClr>
                </a:solidFill>
              </a:rPr>
              <a:t> per </a:t>
            </a:r>
            <a:r>
              <a:rPr lang="en-US" sz="1800" dirty="0" err="1">
                <a:solidFill>
                  <a:schemeClr val="tx1">
                    <a:lumMod val="75000"/>
                    <a:lumOff val="25000"/>
                  </a:schemeClr>
                </a:solidFill>
              </a:rPr>
              <a:t>l’individuo</a:t>
            </a:r>
            <a:r>
              <a:rPr lang="en-US" sz="1800" dirty="0">
                <a:solidFill>
                  <a:schemeClr val="tx1">
                    <a:lumMod val="75000"/>
                    <a:lumOff val="25000"/>
                  </a:schemeClr>
                </a:solidFill>
              </a:rPr>
              <a:t> di </a:t>
            </a:r>
            <a:r>
              <a:rPr lang="en-US" sz="1800" dirty="0" err="1">
                <a:solidFill>
                  <a:schemeClr val="tx1">
                    <a:lumMod val="75000"/>
                    <a:lumOff val="25000"/>
                  </a:schemeClr>
                </a:solidFill>
              </a:rPr>
              <a:t>attuare</a:t>
            </a:r>
            <a:r>
              <a:rPr lang="en-US" sz="1800" dirty="0">
                <a:solidFill>
                  <a:schemeClr val="tx1">
                    <a:lumMod val="75000"/>
                    <a:lumOff val="25000"/>
                  </a:schemeClr>
                </a:solidFill>
              </a:rPr>
              <a:t> una </a:t>
            </a:r>
            <a:r>
              <a:rPr lang="en-US" sz="1800" dirty="0" err="1">
                <a:solidFill>
                  <a:schemeClr val="tx1">
                    <a:lumMod val="75000"/>
                    <a:lumOff val="25000"/>
                  </a:schemeClr>
                </a:solidFill>
              </a:rPr>
              <a:t>sua</a:t>
            </a:r>
            <a:r>
              <a:rPr lang="en-US" sz="1800" dirty="0">
                <a:solidFill>
                  <a:schemeClr val="tx1">
                    <a:lumMod val="75000"/>
                    <a:lumOff val="25000"/>
                  </a:schemeClr>
                </a:solidFill>
              </a:rPr>
              <a:t> </a:t>
            </a:r>
            <a:r>
              <a:rPr lang="en-US" sz="1800" dirty="0" err="1">
                <a:solidFill>
                  <a:schemeClr val="tx1">
                    <a:lumMod val="75000"/>
                    <a:lumOff val="25000"/>
                  </a:schemeClr>
                </a:solidFill>
              </a:rPr>
              <a:t>nozione</a:t>
            </a:r>
            <a:r>
              <a:rPr lang="en-US" sz="1800" dirty="0">
                <a:solidFill>
                  <a:schemeClr val="tx1">
                    <a:lumMod val="75000"/>
                    <a:lumOff val="25000"/>
                  </a:schemeClr>
                </a:solidFill>
              </a:rPr>
              <a:t> di </a:t>
            </a:r>
            <a:r>
              <a:rPr lang="en-US" sz="1800" dirty="0" err="1">
                <a:solidFill>
                  <a:schemeClr val="tx1">
                    <a:lumMod val="75000"/>
                    <a:lumOff val="25000"/>
                  </a:schemeClr>
                </a:solidFill>
              </a:rPr>
              <a:t>libertà</a:t>
            </a:r>
            <a:r>
              <a:rPr lang="en-US" sz="1800" dirty="0">
                <a:solidFill>
                  <a:schemeClr val="tx1">
                    <a:lumMod val="75000"/>
                    <a:lumOff val="25000"/>
                  </a:schemeClr>
                </a:solidFill>
              </a:rPr>
              <a:t>, </a:t>
            </a:r>
            <a:r>
              <a:rPr lang="en-US" sz="1800" b="1" dirty="0">
                <a:solidFill>
                  <a:schemeClr val="tx1">
                    <a:lumMod val="75000"/>
                    <a:lumOff val="25000"/>
                  </a:schemeClr>
                </a:solidFill>
              </a:rPr>
              <a:t>e la </a:t>
            </a:r>
            <a:r>
              <a:rPr lang="en-US" sz="1800" b="1" dirty="0" err="1">
                <a:solidFill>
                  <a:schemeClr val="tx1">
                    <a:lumMod val="75000"/>
                    <a:lumOff val="25000"/>
                  </a:schemeClr>
                </a:solidFill>
              </a:rPr>
              <a:t>pratica</a:t>
            </a:r>
            <a:r>
              <a:rPr lang="en-US" sz="1800" b="1" dirty="0">
                <a:solidFill>
                  <a:schemeClr val="tx1">
                    <a:lumMod val="75000"/>
                    <a:lumOff val="25000"/>
                  </a:schemeClr>
                </a:solidFill>
              </a:rPr>
              <a:t> </a:t>
            </a:r>
            <a:r>
              <a:rPr lang="en-US" sz="1800" b="1" dirty="0" err="1">
                <a:solidFill>
                  <a:schemeClr val="tx1">
                    <a:lumMod val="75000"/>
                    <a:lumOff val="25000"/>
                  </a:schemeClr>
                </a:solidFill>
              </a:rPr>
              <a:t>collettiva</a:t>
            </a:r>
            <a:r>
              <a:rPr lang="en-US" sz="1800" b="1" dirty="0">
                <a:solidFill>
                  <a:schemeClr val="tx1">
                    <a:lumMod val="75000"/>
                    <a:lumOff val="25000"/>
                  </a:schemeClr>
                </a:solidFill>
              </a:rPr>
              <a:t> in cui </a:t>
            </a:r>
            <a:r>
              <a:rPr lang="en-US" sz="1800" b="1" dirty="0" err="1">
                <a:solidFill>
                  <a:schemeClr val="tx1">
                    <a:lumMod val="75000"/>
                    <a:lumOff val="25000"/>
                  </a:schemeClr>
                </a:solidFill>
              </a:rPr>
              <a:t>si</a:t>
            </a:r>
            <a:r>
              <a:rPr lang="en-US" sz="1800" b="1" dirty="0">
                <a:solidFill>
                  <a:schemeClr val="tx1">
                    <a:lumMod val="75000"/>
                    <a:lumOff val="25000"/>
                  </a:schemeClr>
                </a:solidFill>
              </a:rPr>
              <a:t> è </a:t>
            </a:r>
            <a:r>
              <a:rPr lang="en-US" sz="1800" b="1" dirty="0" err="1">
                <a:solidFill>
                  <a:schemeClr val="tx1">
                    <a:lumMod val="75000"/>
                    <a:lumOff val="25000"/>
                  </a:schemeClr>
                </a:solidFill>
              </a:rPr>
              <a:t>coinvolti</a:t>
            </a:r>
            <a:r>
              <a:rPr lang="en-US" sz="1800" dirty="0">
                <a:solidFill>
                  <a:schemeClr val="tx1">
                    <a:lumMod val="75000"/>
                    <a:lumOff val="25000"/>
                  </a:schemeClr>
                </a:solidFill>
              </a:rPr>
              <a:t>”</a:t>
            </a:r>
          </a:p>
        </p:txBody>
      </p:sp>
      <p:sp>
        <p:nvSpPr>
          <p:cNvPr id="2" name="Segnaposto numero diapositiva 1">
            <a:extLst>
              <a:ext uri="{FF2B5EF4-FFF2-40B4-BE49-F238E27FC236}">
                <a16:creationId xmlns:a16="http://schemas.microsoft.com/office/drawing/2014/main" id="{0B6F5B3D-27D0-4E46-8FDE-5FD3C9330CAD}"/>
              </a:ext>
            </a:extLst>
          </p:cNvPr>
          <p:cNvSpPr>
            <a:spLocks noGrp="1"/>
          </p:cNvSpPr>
          <p:nvPr>
            <p:ph type="sldNum" sz="quarter" idx="12"/>
          </p:nvPr>
        </p:nvSpPr>
        <p:spPr>
          <a:xfrm>
            <a:off x="7592291" y="6459785"/>
            <a:ext cx="817071" cy="365125"/>
          </a:xfrm>
        </p:spPr>
        <p:txBody>
          <a:bodyPr vert="horz" lIns="91440" tIns="45720" rIns="91440" bIns="45720" rtlCol="0" anchor="ctr">
            <a:normAutofit/>
          </a:bodyPr>
          <a:lstStyle/>
          <a:p>
            <a:pPr>
              <a:spcAft>
                <a:spcPts val="600"/>
              </a:spcAft>
            </a:pPr>
            <a:fld id="{428DAAF8-9D8B-43D2-B2F5-6D8C83D1A4A7}" type="slidenum">
              <a:rPr lang="en-US">
                <a:solidFill>
                  <a:schemeClr val="tx2"/>
                </a:solidFill>
              </a:rPr>
              <a:pPr>
                <a:spcAft>
                  <a:spcPts val="600"/>
                </a:spcAft>
              </a:pPr>
              <a:t>5</a:t>
            </a:fld>
            <a:endParaRPr lang="en-US">
              <a:solidFill>
                <a:schemeClr val="tx2"/>
              </a:solidFill>
            </a:endParaRPr>
          </a:p>
        </p:txBody>
      </p:sp>
    </p:spTree>
    <p:extLst>
      <p:ext uri="{BB962C8B-B14F-4D97-AF65-F5344CB8AC3E}">
        <p14:creationId xmlns:p14="http://schemas.microsoft.com/office/powerpoint/2010/main" val="2814370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ttangolo 5">
            <a:extLst>
              <a:ext uri="{FF2B5EF4-FFF2-40B4-BE49-F238E27FC236}">
                <a16:creationId xmlns:a16="http://schemas.microsoft.com/office/drawing/2014/main" id="{9B481A5F-B56B-4696-BB3D-542DE2F79B57}"/>
              </a:ext>
            </a:extLst>
          </p:cNvPr>
          <p:cNvSpPr>
            <a:spLocks noChangeArrowheads="1"/>
          </p:cNvSpPr>
          <p:nvPr/>
        </p:nvSpPr>
        <p:spPr bwMode="auto">
          <a:xfrm>
            <a:off x="1011208" y="1794035"/>
            <a:ext cx="61592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buClr>
                <a:srgbClr val="000000"/>
              </a:buClr>
              <a:buSzPct val="100000"/>
            </a:pPr>
            <a:r>
              <a:rPr lang="en-GB" altLang="it-IT" dirty="0"/>
              <a:t>-&gt; </a:t>
            </a:r>
            <a:r>
              <a:rPr lang="en-GB" altLang="it-IT" b="1" dirty="0"/>
              <a:t>OXFORD STREET </a:t>
            </a:r>
            <a:r>
              <a:rPr lang="en-GB" altLang="it-IT" dirty="0"/>
              <a:t>A LONDRA E </a:t>
            </a:r>
            <a:r>
              <a:rPr lang="en-GB" altLang="it-IT" b="1" dirty="0"/>
              <a:t>CORSO BUENOS AIRES </a:t>
            </a:r>
            <a:r>
              <a:rPr lang="en-GB" altLang="it-IT" dirty="0"/>
              <a:t>MILANO</a:t>
            </a:r>
          </a:p>
          <a:p>
            <a:pPr>
              <a:lnSpc>
                <a:spcPct val="150000"/>
              </a:lnSpc>
              <a:buClr>
                <a:srgbClr val="000000"/>
              </a:buClr>
              <a:buSzPct val="100000"/>
            </a:pPr>
            <a:r>
              <a:rPr lang="en-GB" altLang="it-IT" dirty="0"/>
              <a:t>-&gt; ABBIGLIAMENTO E TELEFONI-TELECOMUNICAZIONI</a:t>
            </a:r>
            <a:endParaRPr lang="it-IT" altLang="it-IT" dirty="0"/>
          </a:p>
        </p:txBody>
      </p:sp>
      <p:sp>
        <p:nvSpPr>
          <p:cNvPr id="2" name="Rettangolo 1">
            <a:extLst>
              <a:ext uri="{FF2B5EF4-FFF2-40B4-BE49-F238E27FC236}">
                <a16:creationId xmlns:a16="http://schemas.microsoft.com/office/drawing/2014/main" id="{21D94496-FD3D-44BC-A230-0F5FA460A2AB}"/>
              </a:ext>
            </a:extLst>
          </p:cNvPr>
          <p:cNvSpPr/>
          <p:nvPr/>
        </p:nvSpPr>
        <p:spPr>
          <a:xfrm>
            <a:off x="1011208" y="2635797"/>
            <a:ext cx="4736187" cy="3600986"/>
          </a:xfrm>
          <a:prstGeom prst="rect">
            <a:avLst/>
          </a:prstGeom>
        </p:spPr>
        <p:txBody>
          <a:bodyPr wrap="square">
            <a:spAutoFit/>
          </a:bodyPr>
          <a:lstStyle/>
          <a:p>
            <a:pPr algn="just">
              <a:lnSpc>
                <a:spcPct val="150000"/>
              </a:lnSpc>
              <a:buClr>
                <a:srgbClr val="000000"/>
              </a:buClr>
              <a:buSzPct val="100000"/>
            </a:pPr>
            <a:r>
              <a:rPr lang="it-IT" altLang="it-IT" dirty="0">
                <a:effectLst>
                  <a:outerShdw blurRad="38100" dist="38100" dir="2700000" algn="tl">
                    <a:srgbClr val="000000">
                      <a:alpha val="43137"/>
                    </a:srgbClr>
                  </a:outerShdw>
                </a:effectLst>
              </a:rPr>
              <a:t>METODOLOGIA</a:t>
            </a:r>
          </a:p>
          <a:p>
            <a:pPr algn="just">
              <a:lnSpc>
                <a:spcPct val="150000"/>
              </a:lnSpc>
              <a:buClr>
                <a:srgbClr val="000000"/>
              </a:buClr>
              <a:buSzPct val="100000"/>
            </a:pPr>
            <a:r>
              <a:rPr lang="it-IT" altLang="it-IT" dirty="0"/>
              <a:t>QUALITATIVE CASE STUDIES (STAKE 1994)</a:t>
            </a:r>
          </a:p>
          <a:p>
            <a:pPr algn="just">
              <a:lnSpc>
                <a:spcPct val="150000"/>
              </a:lnSpc>
              <a:buClr>
                <a:srgbClr val="000000"/>
              </a:buClr>
              <a:buSzPct val="100000"/>
            </a:pPr>
            <a:r>
              <a:rPr lang="it-IT" altLang="it-IT" dirty="0"/>
              <a:t>GROUNDED THEORY E FILOSOFIA DELLA PRAXIS</a:t>
            </a:r>
          </a:p>
          <a:p>
            <a:pPr algn="just">
              <a:lnSpc>
                <a:spcPct val="150000"/>
              </a:lnSpc>
              <a:buClr>
                <a:srgbClr val="000000"/>
              </a:buClr>
              <a:buSzPct val="100000"/>
            </a:pPr>
            <a:r>
              <a:rPr lang="it-IT" altLang="it-IT" dirty="0"/>
              <a:t>ACTION RESEARCH</a:t>
            </a:r>
          </a:p>
          <a:p>
            <a:pPr algn="just">
              <a:lnSpc>
                <a:spcPct val="150000"/>
              </a:lnSpc>
              <a:buClr>
                <a:srgbClr val="000000"/>
              </a:buClr>
              <a:buSzPct val="100000"/>
            </a:pPr>
            <a:endParaRPr lang="it-IT" altLang="it-IT" sz="800" dirty="0"/>
          </a:p>
          <a:p>
            <a:pPr algn="just">
              <a:lnSpc>
                <a:spcPct val="150000"/>
              </a:lnSpc>
              <a:buClr>
                <a:srgbClr val="000000"/>
              </a:buClr>
              <a:buSzPct val="100000"/>
            </a:pPr>
            <a:r>
              <a:rPr lang="it-IT" altLang="it-IT" dirty="0">
                <a:effectLst>
                  <a:outerShdw blurRad="38100" dist="38100" dir="2700000" algn="tl">
                    <a:srgbClr val="000000">
                      <a:alpha val="43137"/>
                    </a:srgbClr>
                  </a:outerShdw>
                </a:effectLst>
              </a:rPr>
              <a:t>METODI E TECNICHE</a:t>
            </a:r>
          </a:p>
          <a:p>
            <a:pPr algn="just">
              <a:lnSpc>
                <a:spcPct val="150000"/>
              </a:lnSpc>
              <a:buClr>
                <a:srgbClr val="000000"/>
              </a:buClr>
              <a:buSzPct val="100000"/>
            </a:pPr>
            <a:r>
              <a:rPr lang="it-IT" altLang="it-IT" dirty="0"/>
              <a:t>OSSERVAZIONE (6 MESI IN CIASCUN CONTESTO)</a:t>
            </a:r>
          </a:p>
          <a:p>
            <a:pPr algn="just">
              <a:lnSpc>
                <a:spcPct val="150000"/>
              </a:lnSpc>
              <a:buClr>
                <a:srgbClr val="000000"/>
              </a:buClr>
              <a:buSzPct val="100000"/>
            </a:pPr>
            <a:r>
              <a:rPr lang="it-IT" altLang="it-IT" dirty="0"/>
              <a:t>INTERVISTE (50)</a:t>
            </a:r>
          </a:p>
          <a:p>
            <a:pPr algn="just">
              <a:lnSpc>
                <a:spcPct val="150000"/>
              </a:lnSpc>
              <a:buClr>
                <a:srgbClr val="000000"/>
              </a:buClr>
              <a:buSzPct val="100000"/>
            </a:pPr>
            <a:r>
              <a:rPr lang="it-IT" altLang="it-IT" dirty="0"/>
              <a:t>FOCUS GROUP (2)</a:t>
            </a:r>
          </a:p>
        </p:txBody>
      </p:sp>
      <p:sp>
        <p:nvSpPr>
          <p:cNvPr id="3" name="Rettangolo 2">
            <a:extLst>
              <a:ext uri="{FF2B5EF4-FFF2-40B4-BE49-F238E27FC236}">
                <a16:creationId xmlns:a16="http://schemas.microsoft.com/office/drawing/2014/main" id="{0F2033CD-2D5A-4556-8EFC-B485597E1F0B}"/>
              </a:ext>
            </a:extLst>
          </p:cNvPr>
          <p:cNvSpPr/>
          <p:nvPr/>
        </p:nvSpPr>
        <p:spPr>
          <a:xfrm>
            <a:off x="5747395" y="5329154"/>
            <a:ext cx="3237579" cy="369332"/>
          </a:xfrm>
          <a:prstGeom prst="rect">
            <a:avLst/>
          </a:prstGeom>
        </p:spPr>
        <p:txBody>
          <a:bodyPr wrap="square">
            <a:spAutoFit/>
          </a:bodyPr>
          <a:lstStyle/>
          <a:p>
            <a:r>
              <a:rPr lang="it-IT" altLang="it-IT" dirty="0"/>
              <a:t>-&gt; con foto-stimolo</a:t>
            </a:r>
          </a:p>
        </p:txBody>
      </p:sp>
      <p:sp>
        <p:nvSpPr>
          <p:cNvPr id="6" name="Rettangolo 5">
            <a:extLst>
              <a:ext uri="{FF2B5EF4-FFF2-40B4-BE49-F238E27FC236}">
                <a16:creationId xmlns:a16="http://schemas.microsoft.com/office/drawing/2014/main" id="{1C91EE37-C052-4E31-B7CE-26374A5414F3}"/>
              </a:ext>
            </a:extLst>
          </p:cNvPr>
          <p:cNvSpPr/>
          <p:nvPr/>
        </p:nvSpPr>
        <p:spPr>
          <a:xfrm>
            <a:off x="5747395" y="5773228"/>
            <a:ext cx="3396605" cy="369332"/>
          </a:xfrm>
          <a:prstGeom prst="rect">
            <a:avLst/>
          </a:prstGeom>
        </p:spPr>
        <p:txBody>
          <a:bodyPr wrap="square">
            <a:spAutoFit/>
          </a:bodyPr>
          <a:lstStyle/>
          <a:p>
            <a:r>
              <a:rPr lang="it-IT" altLang="it-IT" dirty="0"/>
              <a:t>-&gt; codifica e analisi con MAXQDA</a:t>
            </a:r>
            <a:endParaRPr lang="it-IT" dirty="0"/>
          </a:p>
        </p:txBody>
      </p:sp>
      <p:sp>
        <p:nvSpPr>
          <p:cNvPr id="7" name="CasellaDiTesto 6">
            <a:extLst>
              <a:ext uri="{FF2B5EF4-FFF2-40B4-BE49-F238E27FC236}">
                <a16:creationId xmlns:a16="http://schemas.microsoft.com/office/drawing/2014/main" id="{FAB413F4-7B3C-4FAD-B6E0-E9822C91E03E}"/>
              </a:ext>
            </a:extLst>
          </p:cNvPr>
          <p:cNvSpPr txBox="1"/>
          <p:nvPr/>
        </p:nvSpPr>
        <p:spPr>
          <a:xfrm>
            <a:off x="924339" y="1177557"/>
            <a:ext cx="4572000" cy="464871"/>
          </a:xfrm>
          <a:prstGeom prst="rect">
            <a:avLst/>
          </a:prstGeom>
          <a:noFill/>
        </p:spPr>
        <p:txBody>
          <a:bodyPr wrap="square">
            <a:spAutoFit/>
          </a:bodyPr>
          <a:lstStyle/>
          <a:p>
            <a:pPr eaLnBrk="1">
              <a:lnSpc>
                <a:spcPct val="150000"/>
              </a:lnSpc>
              <a:buClr>
                <a:srgbClr val="000000"/>
              </a:buClr>
              <a:buSzPct val="100000"/>
            </a:pPr>
            <a:r>
              <a:rPr lang="it-IT" altLang="it-IT" dirty="0">
                <a:effectLst>
                  <a:outerShdw blurRad="38100" dist="38100" dir="2700000" algn="tl">
                    <a:srgbClr val="000000">
                      <a:alpha val="43137"/>
                    </a:srgbClr>
                  </a:outerShdw>
                </a:effectLst>
              </a:rPr>
              <a:t>SCELTE METODOLOGICHE</a:t>
            </a:r>
          </a:p>
        </p:txBody>
      </p:sp>
    </p:spTree>
    <p:extLst>
      <p:ext uri="{BB962C8B-B14F-4D97-AF65-F5344CB8AC3E}">
        <p14:creationId xmlns:p14="http://schemas.microsoft.com/office/powerpoint/2010/main" val="1959002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F35747-2822-4D06-BE10-CD33AC6B0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2C4466-5B1B-4361-B9D9-39ED9A8A3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ttangolo 7">
            <a:extLst>
              <a:ext uri="{FF2B5EF4-FFF2-40B4-BE49-F238E27FC236}">
                <a16:creationId xmlns:a16="http://schemas.microsoft.com/office/drawing/2014/main" id="{CC16DE0C-786D-47BD-8218-73E32BD13906}"/>
              </a:ext>
            </a:extLst>
          </p:cNvPr>
          <p:cNvSpPr/>
          <p:nvPr/>
        </p:nvSpPr>
        <p:spPr>
          <a:xfrm>
            <a:off x="479931" y="793303"/>
            <a:ext cx="4598632" cy="5335402"/>
          </a:xfrm>
          <a:prstGeom prst="rect">
            <a:avLst/>
          </a:prstGeom>
        </p:spPr>
        <p:txBody>
          <a:bodyPr vert="horz" lIns="0" tIns="45720" rIns="0" bIns="45720" rtlCol="0">
            <a:noAutofit/>
          </a:bodyPr>
          <a:lstStyle/>
          <a:p>
            <a:pPr defTabSz="914400">
              <a:lnSpc>
                <a:spcPct val="90000"/>
              </a:lnSpc>
              <a:spcAft>
                <a:spcPts val="600"/>
              </a:spcAft>
              <a:buClr>
                <a:schemeClr val="accent1"/>
              </a:buClr>
              <a:buSzPct val="100000"/>
              <a:buFont typeface="Calibri" panose="020F0502020204030204" pitchFamily="34" charset="0"/>
            </a:pPr>
            <a:r>
              <a:rPr lang="en-US" altLang="it-IT" sz="2000" b="1" dirty="0">
                <a:solidFill>
                  <a:schemeClr val="bg1">
                    <a:lumMod val="95000"/>
                  </a:schemeClr>
                </a:solidFill>
              </a:rPr>
              <a:t>CONTESTI</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OXFORD STREET A LONDRA</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C.SO BUENOS AIRES A MILANO</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(SETTORI MERCEOLOGICI</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ABBIGLIAMENTO E TELEFONIA)</a:t>
            </a:r>
          </a:p>
          <a:p>
            <a:pPr defTabSz="914400">
              <a:lnSpc>
                <a:spcPct val="90000"/>
              </a:lnSpc>
              <a:spcAft>
                <a:spcPts val="600"/>
              </a:spcAft>
              <a:buClr>
                <a:schemeClr val="accent1"/>
              </a:buClr>
              <a:buSzPct val="100000"/>
              <a:buFont typeface="Calibri" panose="020F0502020204030204" pitchFamily="34" charset="0"/>
            </a:pPr>
            <a:endParaRPr lang="en-US" altLang="it-IT" sz="2000" b="1" dirty="0">
              <a:solidFill>
                <a:schemeClr val="bg1">
                  <a:lumMod val="95000"/>
                </a:schemeClr>
              </a:solidFill>
            </a:endParaRPr>
          </a:p>
          <a:p>
            <a:pPr defTabSz="914400">
              <a:lnSpc>
                <a:spcPct val="90000"/>
              </a:lnSpc>
              <a:spcAft>
                <a:spcPts val="600"/>
              </a:spcAft>
              <a:buClr>
                <a:schemeClr val="accent1"/>
              </a:buClr>
              <a:buSzPct val="100000"/>
              <a:buFont typeface="Calibri" panose="020F0502020204030204" pitchFamily="34" charset="0"/>
            </a:pPr>
            <a:r>
              <a:rPr lang="en-US" altLang="it-IT" sz="2000" b="1" dirty="0">
                <a:solidFill>
                  <a:schemeClr val="bg1">
                    <a:lumMod val="95000"/>
                  </a:schemeClr>
                </a:solidFill>
              </a:rPr>
              <a:t>METODOLOGIA</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RICERCA ETNOGRAFICA</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APPROCCIO INTERSEZIONALE</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RICERCA AZIONE</a:t>
            </a:r>
          </a:p>
          <a:p>
            <a:pPr defTabSz="914400">
              <a:lnSpc>
                <a:spcPct val="90000"/>
              </a:lnSpc>
              <a:spcAft>
                <a:spcPts val="600"/>
              </a:spcAft>
              <a:buClr>
                <a:schemeClr val="accent1"/>
              </a:buClr>
              <a:buSzPct val="100000"/>
              <a:buFont typeface="Calibri" panose="020F0502020204030204" pitchFamily="34" charset="0"/>
            </a:pPr>
            <a:endParaRPr lang="en-US" altLang="it-IT" sz="2000" dirty="0">
              <a:solidFill>
                <a:schemeClr val="bg1">
                  <a:lumMod val="95000"/>
                </a:schemeClr>
              </a:solidFill>
            </a:endParaRPr>
          </a:p>
          <a:p>
            <a:pPr defTabSz="914400">
              <a:lnSpc>
                <a:spcPct val="90000"/>
              </a:lnSpc>
              <a:spcAft>
                <a:spcPts val="600"/>
              </a:spcAft>
              <a:buClr>
                <a:schemeClr val="accent1"/>
              </a:buClr>
              <a:buSzPct val="100000"/>
              <a:buFont typeface="Calibri" panose="020F0502020204030204" pitchFamily="34" charset="0"/>
            </a:pPr>
            <a:r>
              <a:rPr lang="en-US" altLang="it-IT" sz="2000" b="1" dirty="0">
                <a:solidFill>
                  <a:schemeClr val="bg1">
                    <a:lumMod val="95000"/>
                  </a:schemeClr>
                </a:solidFill>
              </a:rPr>
              <a:t>METODI E TECNICHE</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ETNOGRAFIA (6 MESI </a:t>
            </a:r>
            <a:r>
              <a:rPr lang="en-US" altLang="it-IT" sz="2000" dirty="0" err="1">
                <a:solidFill>
                  <a:schemeClr val="bg1">
                    <a:lumMod val="95000"/>
                  </a:schemeClr>
                </a:solidFill>
              </a:rPr>
              <a:t>xCASO</a:t>
            </a:r>
            <a:r>
              <a:rPr lang="en-US" altLang="it-IT" sz="2000" dirty="0">
                <a:solidFill>
                  <a:schemeClr val="bg1">
                    <a:lumMod val="95000"/>
                  </a:schemeClr>
                </a:solidFill>
              </a:rPr>
              <a:t>)</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INTERVISTE (50)</a:t>
            </a:r>
          </a:p>
          <a:p>
            <a:pPr defTabSz="914400">
              <a:lnSpc>
                <a:spcPct val="90000"/>
              </a:lnSpc>
              <a:spcAft>
                <a:spcPts val="600"/>
              </a:spcAft>
              <a:buClr>
                <a:schemeClr val="accent1"/>
              </a:buClr>
              <a:buSzPct val="100000"/>
              <a:buFont typeface="Calibri" panose="020F0502020204030204" pitchFamily="34" charset="0"/>
            </a:pPr>
            <a:r>
              <a:rPr lang="en-US" altLang="it-IT" sz="2000" dirty="0">
                <a:solidFill>
                  <a:schemeClr val="bg1">
                    <a:lumMod val="95000"/>
                  </a:schemeClr>
                </a:solidFill>
              </a:rPr>
              <a:t>FOCUS GROUP (2)</a:t>
            </a:r>
          </a:p>
        </p:txBody>
      </p:sp>
      <p:sp>
        <p:nvSpPr>
          <p:cNvPr id="20" name="Rectangle 19">
            <a:extLst>
              <a:ext uri="{FF2B5EF4-FFF2-40B4-BE49-F238E27FC236}">
                <a16:creationId xmlns:a16="http://schemas.microsoft.com/office/drawing/2014/main" id="{FD745DAE-5A8A-44FA-937C-CD65CF7A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Immagine 10" descr="MAP2_Oxford Street">
            <a:extLst>
              <a:ext uri="{FF2B5EF4-FFF2-40B4-BE49-F238E27FC236}">
                <a16:creationId xmlns:a16="http://schemas.microsoft.com/office/drawing/2014/main" id="{43426FBE-2C23-4152-9B7B-7731E55C46DD}"/>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5981279" y="707539"/>
            <a:ext cx="2888128" cy="1812124"/>
          </a:xfrm>
          <a:prstGeom prst="rect">
            <a:avLst/>
          </a:prstGeom>
          <a:noFill/>
        </p:spPr>
      </p:pic>
      <p:sp>
        <p:nvSpPr>
          <p:cNvPr id="22" name="Rectangle 21">
            <a:extLst>
              <a:ext uri="{FF2B5EF4-FFF2-40B4-BE49-F238E27FC236}">
                <a16:creationId xmlns:a16="http://schemas.microsoft.com/office/drawing/2014/main" id="{67696AA1-B1DD-4C75-9AC1-69EE9F65F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339699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descr="MAP1_Corso Buenos Aires">
            <a:extLst>
              <a:ext uri="{FF2B5EF4-FFF2-40B4-BE49-F238E27FC236}">
                <a16:creationId xmlns:a16="http://schemas.microsoft.com/office/drawing/2014/main" id="{A30BB28E-8E1B-4622-8CBE-64EEEEEDE080}"/>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063434" y="4198686"/>
            <a:ext cx="2805973" cy="1775766"/>
          </a:xfrm>
          <a:prstGeom prst="rect">
            <a:avLst/>
          </a:prstGeom>
          <a:noFill/>
        </p:spPr>
      </p:pic>
      <p:sp>
        <p:nvSpPr>
          <p:cNvPr id="2" name="Segnaposto numero diapositiva 1">
            <a:extLst>
              <a:ext uri="{FF2B5EF4-FFF2-40B4-BE49-F238E27FC236}">
                <a16:creationId xmlns:a16="http://schemas.microsoft.com/office/drawing/2014/main" id="{9D53F1D5-24D6-41D7-AABA-CD476DCB53C6}"/>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28DAAF8-9D8B-43D2-B2F5-6D8C83D1A4A7}" type="slidenum">
              <a:rPr lang="en-US">
                <a:solidFill>
                  <a:schemeClr val="tx2"/>
                </a:solidFill>
              </a:rPr>
              <a:pPr>
                <a:spcAft>
                  <a:spcPts val="600"/>
                </a:spcAft>
              </a:pPr>
              <a:t>7</a:t>
            </a:fld>
            <a:endParaRPr lang="en-US">
              <a:solidFill>
                <a:schemeClr val="tx2"/>
              </a:solidFill>
            </a:endParaRPr>
          </a:p>
        </p:txBody>
      </p:sp>
    </p:spTree>
    <p:extLst>
      <p:ext uri="{BB962C8B-B14F-4D97-AF65-F5344CB8AC3E}">
        <p14:creationId xmlns:p14="http://schemas.microsoft.com/office/powerpoint/2010/main" val="674453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ttangolo 4">
            <a:extLst>
              <a:ext uri="{FF2B5EF4-FFF2-40B4-BE49-F238E27FC236}">
                <a16:creationId xmlns:a16="http://schemas.microsoft.com/office/drawing/2014/main" id="{582EB9D2-7270-404B-A879-9AF2042F1C1F}"/>
              </a:ext>
            </a:extLst>
          </p:cNvPr>
          <p:cNvSpPr>
            <a:spLocks noChangeArrowheads="1"/>
          </p:cNvSpPr>
          <p:nvPr/>
        </p:nvSpPr>
        <p:spPr bwMode="auto">
          <a:xfrm>
            <a:off x="931708" y="841408"/>
            <a:ext cx="7280584"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buClr>
                <a:srgbClr val="000000"/>
              </a:buClr>
              <a:buSzPct val="100000"/>
            </a:pPr>
            <a:r>
              <a:rPr lang="it-IT" altLang="it-IT" dirty="0">
                <a:effectLst>
                  <a:outerShdw blurRad="38100" dist="38100" dir="2700000" algn="tl">
                    <a:srgbClr val="000000">
                      <a:alpha val="43137"/>
                    </a:srgbClr>
                  </a:outerShdw>
                </a:effectLst>
              </a:rPr>
              <a:t>LIBERALIZZAZIONE DEI CONSUMI E DEREGOLAMENTAZIONE</a:t>
            </a:r>
          </a:p>
          <a:p>
            <a:pPr algn="just">
              <a:lnSpc>
                <a:spcPct val="150000"/>
              </a:lnSpc>
              <a:buClr>
                <a:srgbClr val="000000"/>
              </a:buClr>
              <a:buSzPct val="100000"/>
            </a:pPr>
            <a:r>
              <a:rPr lang="it-IT" altLang="it-IT" dirty="0">
                <a:effectLst>
                  <a:outerShdw blurRad="38100" dist="38100" dir="2700000" algn="tl">
                    <a:srgbClr val="000000">
                      <a:alpha val="43137"/>
                    </a:srgbClr>
                  </a:outerShdw>
                </a:effectLst>
              </a:rPr>
              <a:t>DEGLI ORARI DI APERTURA DEI NEGOZI</a:t>
            </a:r>
          </a:p>
          <a:p>
            <a:pPr algn="just" eaLnBrk="1">
              <a:lnSpc>
                <a:spcPct val="150000"/>
              </a:lnSpc>
              <a:buClr>
                <a:srgbClr val="000000"/>
              </a:buClr>
              <a:buSzPct val="100000"/>
              <a:buFont typeface="Times New Roman" panose="02020603050405020304" pitchFamily="18" charset="0"/>
              <a:buNone/>
            </a:pPr>
            <a:endParaRPr lang="it-IT" altLang="it-IT" sz="800" dirty="0"/>
          </a:p>
          <a:p>
            <a:pPr algn="just" eaLnBrk="1">
              <a:lnSpc>
                <a:spcPct val="150000"/>
              </a:lnSpc>
              <a:buClr>
                <a:srgbClr val="000000"/>
              </a:buClr>
              <a:buSzPct val="100000"/>
              <a:buFont typeface="Times New Roman" panose="02020603050405020304" pitchFamily="18" charset="0"/>
              <a:buNone/>
            </a:pPr>
            <a:r>
              <a:rPr lang="it-IT" altLang="it-IT" b="1" dirty="0"/>
              <a:t>REGNO UNITO</a:t>
            </a:r>
            <a:r>
              <a:rPr lang="it-IT" altLang="it-IT" dirty="0"/>
              <a:t>: NON TOTALE DEREGOLAMENTAZIONE MA DEROGHE LOCALI</a:t>
            </a:r>
          </a:p>
          <a:p>
            <a:pPr algn="just" eaLnBrk="1">
              <a:lnSpc>
                <a:spcPct val="150000"/>
              </a:lnSpc>
              <a:buClr>
                <a:srgbClr val="000000"/>
              </a:buClr>
              <a:buSzPct val="100000"/>
              <a:buFont typeface="Times New Roman" panose="02020603050405020304" pitchFamily="18" charset="0"/>
              <a:buNone/>
            </a:pPr>
            <a:r>
              <a:rPr lang="it-IT" altLang="it-IT" dirty="0"/>
              <a:t>CAMPAGNA KEEP SUNDAY SPECIAL</a:t>
            </a:r>
          </a:p>
          <a:p>
            <a:pPr algn="just" eaLnBrk="1">
              <a:lnSpc>
                <a:spcPct val="150000"/>
              </a:lnSpc>
              <a:buClr>
                <a:srgbClr val="000000"/>
              </a:buClr>
              <a:buSzPct val="100000"/>
              <a:buFont typeface="Times New Roman" panose="02020603050405020304" pitchFamily="18" charset="0"/>
              <a:buNone/>
            </a:pPr>
            <a:r>
              <a:rPr lang="it-IT" altLang="it-IT" dirty="0"/>
              <a:t>-&gt; MOVIMENTO TOP DOWN</a:t>
            </a:r>
          </a:p>
          <a:p>
            <a:pPr algn="just" eaLnBrk="1">
              <a:lnSpc>
                <a:spcPct val="150000"/>
              </a:lnSpc>
              <a:buClr>
                <a:srgbClr val="000000"/>
              </a:buClr>
              <a:buSzPct val="100000"/>
              <a:buFont typeface="Times New Roman" panose="02020603050405020304" pitchFamily="18" charset="0"/>
              <a:buNone/>
            </a:pPr>
            <a:endParaRPr lang="it-IT" altLang="it-IT" sz="800" dirty="0"/>
          </a:p>
          <a:p>
            <a:pPr algn="just" eaLnBrk="1">
              <a:lnSpc>
                <a:spcPct val="150000"/>
              </a:lnSpc>
              <a:buClr>
                <a:srgbClr val="000000"/>
              </a:buClr>
              <a:buSzPct val="100000"/>
              <a:buFont typeface="Times New Roman" panose="02020603050405020304" pitchFamily="18" charset="0"/>
              <a:buNone/>
            </a:pPr>
            <a:r>
              <a:rPr lang="it-IT" altLang="it-IT" b="1" dirty="0"/>
              <a:t>ITALIA</a:t>
            </a:r>
            <a:r>
              <a:rPr lang="it-IT" altLang="it-IT" dirty="0"/>
              <a:t>: TOTALE DEREGOLAMENTAZIONE DEI TEMPI DI APERTURA DA 2012</a:t>
            </a:r>
          </a:p>
          <a:p>
            <a:pPr algn="just" eaLnBrk="1">
              <a:lnSpc>
                <a:spcPct val="150000"/>
              </a:lnSpc>
              <a:buClr>
                <a:srgbClr val="000000"/>
              </a:buClr>
              <a:buSzPct val="100000"/>
              <a:buFont typeface="Times New Roman" panose="02020603050405020304" pitchFamily="18" charset="0"/>
              <a:buNone/>
            </a:pPr>
            <a:r>
              <a:rPr lang="it-IT" altLang="it-IT" dirty="0"/>
              <a:t>DIBATTITO PUBBLICO</a:t>
            </a:r>
          </a:p>
          <a:p>
            <a:pPr algn="just" eaLnBrk="1">
              <a:lnSpc>
                <a:spcPct val="150000"/>
              </a:lnSpc>
              <a:buClr>
                <a:srgbClr val="000000"/>
              </a:buClr>
              <a:buSzPct val="100000"/>
              <a:buFont typeface="Times New Roman" panose="02020603050405020304" pitchFamily="18" charset="0"/>
              <a:buNone/>
            </a:pPr>
            <a:r>
              <a:rPr lang="it-IT" altLang="it-IT" dirty="0"/>
              <a:t>ATTIVITÀ SINDACALI SPORADICHE E INTERMITTENTI</a:t>
            </a:r>
          </a:p>
          <a:p>
            <a:pPr algn="just" eaLnBrk="1">
              <a:lnSpc>
                <a:spcPct val="150000"/>
              </a:lnSpc>
              <a:buClr>
                <a:srgbClr val="000000"/>
              </a:buClr>
              <a:buSzPct val="100000"/>
              <a:buFont typeface="Times New Roman" panose="02020603050405020304" pitchFamily="18" charset="0"/>
              <a:buNone/>
            </a:pPr>
            <a:r>
              <a:rPr lang="it-IT" altLang="it-IT" dirty="0"/>
              <a:t>-&gt; MOVIMENTO BOTTOM UP</a:t>
            </a:r>
          </a:p>
        </p:txBody>
      </p:sp>
    </p:spTree>
    <p:extLst>
      <p:ext uri="{BB962C8B-B14F-4D97-AF65-F5344CB8AC3E}">
        <p14:creationId xmlns:p14="http://schemas.microsoft.com/office/powerpoint/2010/main" val="30394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9E5C92DC-E5F7-4FE9-8EBB-C419DDD09A24}"/>
              </a:ext>
            </a:extLst>
          </p:cNvPr>
          <p:cNvSpPr txBox="1">
            <a:spLocks/>
          </p:cNvSpPr>
          <p:nvPr/>
        </p:nvSpPr>
        <p:spPr>
          <a:xfrm>
            <a:off x="872541" y="1315606"/>
            <a:ext cx="6967904" cy="4524962"/>
          </a:xfrm>
          <a:prstGeom prst="rect">
            <a:avLst/>
          </a:prstGeom>
          <a:ln w="3175">
            <a:noFill/>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800" dirty="0">
                <a:effectLst>
                  <a:outerShdw blurRad="38100" dist="38100" dir="2700000" algn="tl">
                    <a:srgbClr val="000000">
                      <a:alpha val="43137"/>
                    </a:srgbClr>
                  </a:outerShdw>
                </a:effectLst>
              </a:rPr>
              <a:t>TEMPI FLESSIBILI: LAVORO SU TURNI, DOMENICALE E FESTIVO</a:t>
            </a:r>
          </a:p>
          <a:p>
            <a:pPr marL="0" indent="0">
              <a:buNone/>
            </a:pPr>
            <a:endParaRPr lang="it-IT" sz="800" dirty="0"/>
          </a:p>
          <a:p>
            <a:pPr marL="0" indent="0">
              <a:buNone/>
            </a:pPr>
            <a:r>
              <a:rPr lang="it-IT" sz="1800" dirty="0"/>
              <a:t>LAVORO DI </a:t>
            </a:r>
            <a:r>
              <a:rPr lang="it-IT" sz="1800" b="1" dirty="0"/>
              <a:t>DOMENICA</a:t>
            </a:r>
            <a:r>
              <a:rPr lang="it-IT" sz="1800" dirty="0"/>
              <a:t> NEL FINE SETTIMANA</a:t>
            </a:r>
          </a:p>
          <a:p>
            <a:pPr marL="0" indent="0">
              <a:buNone/>
            </a:pPr>
            <a:r>
              <a:rPr lang="it-IT" sz="1800" dirty="0"/>
              <a:t>LAVORO NEI FESTIVI – </a:t>
            </a:r>
            <a:r>
              <a:rPr lang="it-IT" sz="1800" b="1" dirty="0"/>
              <a:t>FESTE NAZIONALI </a:t>
            </a:r>
            <a:r>
              <a:rPr lang="it-IT" sz="1800" dirty="0"/>
              <a:t>RELIGIOSE E LAICHE</a:t>
            </a:r>
          </a:p>
          <a:p>
            <a:pPr marL="0" indent="0">
              <a:buNone/>
            </a:pPr>
            <a:r>
              <a:rPr lang="it-IT" sz="1800" dirty="0"/>
              <a:t>NATALE, PASQUA, 1 MAGGIO, 25 APRILE…</a:t>
            </a:r>
          </a:p>
          <a:p>
            <a:pPr marL="0" indent="0">
              <a:buNone/>
            </a:pPr>
            <a:endParaRPr lang="it-IT" sz="800" dirty="0"/>
          </a:p>
          <a:p>
            <a:pPr marL="0" indent="0">
              <a:buNone/>
            </a:pPr>
            <a:r>
              <a:rPr lang="it-IT" sz="1800" dirty="0"/>
              <a:t>TURNI DI LAVORO DESTRUTTURATI E FLESSIBILI</a:t>
            </a:r>
          </a:p>
          <a:p>
            <a:pPr marL="0" indent="0">
              <a:buNone/>
            </a:pPr>
            <a:r>
              <a:rPr lang="it-IT" sz="1800" dirty="0"/>
              <a:t>ASSENZA DI </a:t>
            </a:r>
            <a:r>
              <a:rPr lang="it-IT" sz="1800" b="1" dirty="0"/>
              <a:t>PAUSA PRANZO</a:t>
            </a:r>
          </a:p>
          <a:p>
            <a:pPr marL="0" indent="0">
              <a:buNone/>
            </a:pPr>
            <a:r>
              <a:rPr lang="it-IT" sz="1800" dirty="0"/>
              <a:t>ASSENZA DI PAUSE DEFINITE PER </a:t>
            </a:r>
            <a:r>
              <a:rPr lang="it-IT" sz="1800" b="1" dirty="0"/>
              <a:t>RIPOSO</a:t>
            </a:r>
            <a:r>
              <a:rPr lang="it-IT" sz="1800" dirty="0"/>
              <a:t> E </a:t>
            </a:r>
            <a:r>
              <a:rPr lang="it-IT" sz="1800" b="1" dirty="0"/>
              <a:t>NECESSITÀ FISICHE</a:t>
            </a:r>
          </a:p>
          <a:p>
            <a:pPr marL="0" indent="0">
              <a:buNone/>
            </a:pPr>
            <a:r>
              <a:rPr lang="it-IT" sz="1800" dirty="0"/>
              <a:t>LAVORO </a:t>
            </a:r>
            <a:r>
              <a:rPr lang="it-IT" sz="1800" b="1" dirty="0"/>
              <a:t>SERALE</a:t>
            </a:r>
            <a:r>
              <a:rPr lang="it-IT" sz="1800" dirty="0"/>
              <a:t> – </a:t>
            </a:r>
            <a:r>
              <a:rPr lang="it-IT" sz="1800" b="1" dirty="0"/>
              <a:t>NOTTURNO</a:t>
            </a:r>
            <a:r>
              <a:rPr lang="it-IT" sz="1800" dirty="0"/>
              <a:t> E POI RIORDINO E PULIZIE</a:t>
            </a:r>
          </a:p>
          <a:p>
            <a:pPr marL="0" indent="0">
              <a:buNone/>
            </a:pPr>
            <a:endParaRPr lang="it-IT" sz="800" dirty="0"/>
          </a:p>
          <a:p>
            <a:pPr marL="0" indent="0">
              <a:buNone/>
            </a:pPr>
            <a:r>
              <a:rPr lang="it-IT" sz="1800" dirty="0"/>
              <a:t>RITMI DI LAVORO DIFFERENTI PER PICCHI DI </a:t>
            </a:r>
            <a:r>
              <a:rPr lang="it-IT" sz="1800" b="1" dirty="0"/>
              <a:t>FLUSSO</a:t>
            </a:r>
            <a:r>
              <a:rPr lang="it-IT" sz="1800" dirty="0"/>
              <a:t> DI CLIENTELA</a:t>
            </a:r>
          </a:p>
          <a:p>
            <a:pPr marL="0" indent="0">
              <a:buNone/>
            </a:pPr>
            <a:r>
              <a:rPr lang="it-IT" sz="1800" dirty="0"/>
              <a:t>RIPOSO SEGUE FLUSSO DI CLIENTELA – ORARI DIFFERENTI OGNI GIORNO</a:t>
            </a:r>
          </a:p>
          <a:p>
            <a:pPr marL="0" indent="0">
              <a:buNone/>
            </a:pPr>
            <a:endParaRPr lang="it-IT" sz="2000" dirty="0">
              <a:latin typeface="+mj-lt"/>
            </a:endParaRPr>
          </a:p>
        </p:txBody>
      </p:sp>
    </p:spTree>
    <p:extLst>
      <p:ext uri="{BB962C8B-B14F-4D97-AF65-F5344CB8AC3E}">
        <p14:creationId xmlns:p14="http://schemas.microsoft.com/office/powerpoint/2010/main" val="3701141776"/>
      </p:ext>
    </p:extLst>
  </p:cSld>
  <p:clrMapOvr>
    <a:masterClrMapping/>
  </p:clrMapOvr>
</p:sld>
</file>

<file path=ppt/theme/theme1.xml><?xml version="1.0" encoding="utf-8"?>
<a:theme xmlns:a="http://schemas.openxmlformats.org/drawingml/2006/main" name="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3112</Words>
  <Application>Microsoft Office PowerPoint</Application>
  <PresentationFormat>Presentazione su schermo (4:3)</PresentationFormat>
  <Paragraphs>297</Paragraphs>
  <Slides>35</Slides>
  <Notes>3</Notes>
  <HiddenSlides>0</HiddenSlides>
  <MMClips>0</MMClips>
  <ScaleCrop>false</ScaleCrop>
  <HeadingPairs>
    <vt:vector size="4" baseType="variant">
      <vt:variant>
        <vt:lpstr>Tema</vt:lpstr>
      </vt:variant>
      <vt:variant>
        <vt:i4>1</vt:i4>
      </vt:variant>
      <vt:variant>
        <vt:lpstr>Titoli diapositive</vt:lpstr>
      </vt:variant>
      <vt:variant>
        <vt:i4>35</vt:i4>
      </vt:variant>
    </vt:vector>
  </HeadingPairs>
  <TitlesOfParts>
    <vt:vector size="36" baseType="lpstr">
      <vt:lpstr>Retrospettivo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Annalisa Dordoni PhD candidate in Applied Sociology and Social Research Methodology University of Milan-Bicocca</dc:title>
  <dc:creator>Annalisa Dordoni</dc:creator>
  <cp:lastModifiedBy>Annalisa Dordoni</cp:lastModifiedBy>
  <cp:revision>128</cp:revision>
  <dcterms:created xsi:type="dcterms:W3CDTF">2018-01-20T14:14:50Z</dcterms:created>
  <dcterms:modified xsi:type="dcterms:W3CDTF">2022-11-01T10:51:35Z</dcterms:modified>
</cp:coreProperties>
</file>