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38"/>
  </p:notesMasterIdLst>
  <p:sldIdLst>
    <p:sldId id="256" r:id="rId2"/>
    <p:sldId id="276" r:id="rId3"/>
    <p:sldId id="278" r:id="rId4"/>
    <p:sldId id="277" r:id="rId5"/>
    <p:sldId id="279" r:id="rId6"/>
    <p:sldId id="280" r:id="rId7"/>
    <p:sldId id="272" r:id="rId8"/>
    <p:sldId id="257" r:id="rId9"/>
    <p:sldId id="281" r:id="rId10"/>
    <p:sldId id="282" r:id="rId11"/>
    <p:sldId id="284" r:id="rId12"/>
    <p:sldId id="425" r:id="rId13"/>
    <p:sldId id="426" r:id="rId14"/>
    <p:sldId id="285" r:id="rId15"/>
    <p:sldId id="286" r:id="rId16"/>
    <p:sldId id="258" r:id="rId17"/>
    <p:sldId id="274" r:id="rId18"/>
    <p:sldId id="273" r:id="rId19"/>
    <p:sldId id="427" r:id="rId20"/>
    <p:sldId id="265" r:id="rId21"/>
    <p:sldId id="275" r:id="rId22"/>
    <p:sldId id="287" r:id="rId23"/>
    <p:sldId id="259" r:id="rId24"/>
    <p:sldId id="292" r:id="rId25"/>
    <p:sldId id="288" r:id="rId26"/>
    <p:sldId id="289" r:id="rId27"/>
    <p:sldId id="405" r:id="rId28"/>
    <p:sldId id="290" r:id="rId29"/>
    <p:sldId id="293" r:id="rId30"/>
    <p:sldId id="418" r:id="rId31"/>
    <p:sldId id="419" r:id="rId32"/>
    <p:sldId id="420" r:id="rId33"/>
    <p:sldId id="421" r:id="rId34"/>
    <p:sldId id="422" r:id="rId35"/>
    <p:sldId id="423" r:id="rId36"/>
    <p:sldId id="424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44" autoAdjust="0"/>
    <p:restoredTop sz="94714" autoAdjust="0"/>
  </p:normalViewPr>
  <p:slideViewPr>
    <p:cSldViewPr>
      <p:cViewPr varScale="1">
        <p:scale>
          <a:sx n="111" d="100"/>
          <a:sy n="111" d="100"/>
        </p:scale>
        <p:origin x="1368" y="200"/>
      </p:cViewPr>
      <p:guideLst>
        <p:guide orient="horz" pos="7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6EE581-8C9C-4926-AF96-F1520F5860F0}" type="datetimeFigureOut">
              <a:rPr lang="en-US"/>
              <a:pPr>
                <a:defRPr/>
              </a:pPr>
              <a:t>9/23/22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DFB43A-EE14-475A-B2C8-120283F5626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12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927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045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31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320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162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510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754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49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927781-418C-4E79-9BF8-160A9FDC872C}"/>
              </a:ext>
            </a:extLst>
          </p:cNvPr>
          <p:cNvSpPr txBox="1"/>
          <p:nvPr userDrawn="1"/>
        </p:nvSpPr>
        <p:spPr>
          <a:xfrm>
            <a:off x="-1" y="0"/>
            <a:ext cx="7765141" cy="461665"/>
          </a:xfrm>
          <a:prstGeom prst="rect">
            <a:avLst/>
          </a:prstGeom>
          <a:solidFill>
            <a:srgbClr val="01B6AD"/>
          </a:solidFill>
        </p:spPr>
        <p:txBody>
          <a:bodyPr wrap="square">
            <a:spAutoFit/>
          </a:bodyPr>
          <a:lstStyle/>
          <a:p>
            <a:pPr algn="l"/>
            <a:r>
              <a:rPr lang="it-IT" alt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Introduzione. La sociologia nel mondo globale</a:t>
            </a:r>
            <a:endParaRPr lang="it-IT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CA0F6DB-1F25-4829-9841-A50AE08D2F7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461665"/>
            <a:ext cx="78087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0B72ECD8-B784-4AAA-A266-D0192A24E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5140" y="4554"/>
            <a:ext cx="1375420" cy="19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45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76" userDrawn="1">
          <p15:clr>
            <a:srgbClr val="FBAE40"/>
          </p15:clr>
        </p15:guide>
        <p15:guide id="3" orient="horz" pos="1208" userDrawn="1">
          <p15:clr>
            <a:srgbClr val="FBAE40"/>
          </p15:clr>
        </p15:guide>
        <p15:guide id="4" pos="884" userDrawn="1">
          <p15:clr>
            <a:srgbClr val="FBAE40"/>
          </p15:clr>
        </p15:guide>
        <p15:guide id="5" orient="horz" pos="527" userDrawn="1">
          <p15:clr>
            <a:srgbClr val="FBAE40"/>
          </p15:clr>
        </p15:guide>
        <p15:guide id="6" pos="5420" userDrawn="1">
          <p15:clr>
            <a:srgbClr val="FBAE40"/>
          </p15:clr>
        </p15:guide>
        <p15:guide id="7" pos="340" userDrawn="1">
          <p15:clr>
            <a:srgbClr val="FBAE40"/>
          </p15:clr>
        </p15:guide>
        <p15:guide id="8" orient="horz" pos="31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701CC25-6850-4759-9D9E-8AF926F4D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5140" y="4554"/>
            <a:ext cx="1375420" cy="19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8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301812E4-EA4A-4442-ACCC-4322AE2C54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53335"/>
            <a:ext cx="9144000" cy="431653"/>
          </a:xfrm>
          <a:prstGeom prst="rect">
            <a:avLst/>
          </a:prstGeom>
          <a:solidFill>
            <a:srgbClr val="01B6AD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it-IT" alt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378FCB0C-0C60-4A23-A43D-9B660D280D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8434" y="6472387"/>
            <a:ext cx="4733988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Sociologia generale. Teorie, metodo, concetti  – Terza edizione</a:t>
            </a:r>
            <a:b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altLang="it-IT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lang="it-IT" altLang="it-IT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Croteau</a:t>
            </a:r>
            <a:r>
              <a:rPr lang="it-IT" altLang="it-IT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William </a:t>
            </a:r>
            <a:r>
              <a:rPr lang="it-IT" altLang="it-IT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Hoynes</a:t>
            </a:r>
            <a:r>
              <a:rPr lang="it-IT" altLang="it-IT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cura di Francesco Antonelli e Emanuele Rossi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E8E98DE1-06E0-48AF-9460-314761D1C7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56176" y="6453336"/>
            <a:ext cx="249932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© 2022</a:t>
            </a:r>
          </a:p>
          <a:p>
            <a:pPr algn="r">
              <a:defRPr/>
            </a:pPr>
            <a: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McGraw-Hill </a:t>
            </a:r>
            <a:r>
              <a:rPr lang="it-IT" altLang="it-IT" sz="1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</a:t>
            </a:r>
            <a: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it-IT" altLang="it-IT" sz="1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  <a: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S.r.l. </a:t>
            </a:r>
          </a:p>
        </p:txBody>
      </p:sp>
      <p:pic>
        <p:nvPicPr>
          <p:cNvPr id="26" name="Immagine 15" descr="Immagine che contiene segnale, arresto, disegnando, camion&#10;&#10;Descrizione generata automaticamente">
            <a:extLst>
              <a:ext uri="{FF2B5EF4-FFF2-40B4-BE49-F238E27FC236}">
                <a16:creationId xmlns:a16="http://schemas.microsoft.com/office/drawing/2014/main" id="{BB3B3944-238A-4B07-ABE5-F28FE26C8F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574" y="6359575"/>
            <a:ext cx="520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26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99" r:id="rId2"/>
    <p:sldLayoutId id="2147483801" r:id="rId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420" userDrawn="1">
          <p15:clr>
            <a:srgbClr val="F26B43"/>
          </p15:clr>
        </p15:guide>
        <p15:guide id="4" pos="4876" userDrawn="1">
          <p15:clr>
            <a:srgbClr val="F26B43"/>
          </p15:clr>
        </p15:guide>
        <p15:guide id="5" pos="340" userDrawn="1">
          <p15:clr>
            <a:srgbClr val="F26B43"/>
          </p15:clr>
        </p15:guide>
        <p15:guide id="6" pos="884" userDrawn="1">
          <p15:clr>
            <a:srgbClr val="F26B43"/>
          </p15:clr>
        </p15:guide>
        <p15:guide id="7" orient="horz" pos="1208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  <p15:guide id="9" orient="horz" pos="3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 idx="4294967295"/>
          </p:nvPr>
        </p:nvSpPr>
        <p:spPr>
          <a:xfrm>
            <a:off x="4572000" y="1773001"/>
            <a:ext cx="4032250" cy="338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</a:rPr>
              <a:t>CAPITOLO 1 </a:t>
            </a:r>
            <a:br>
              <a:rPr lang="en-US" altLang="en-US" sz="4000" b="1" dirty="0">
                <a:solidFill>
                  <a:srgbClr val="FF0000"/>
                </a:solidFill>
              </a:rPr>
            </a:br>
            <a:br>
              <a:rPr lang="en-US" altLang="en-US" sz="4000" b="1">
                <a:solidFill>
                  <a:srgbClr val="FF0000"/>
                </a:solidFill>
              </a:rPr>
            </a:br>
            <a:r>
              <a:rPr lang="en-US" altLang="en-US" sz="4000" b="1">
                <a:solidFill>
                  <a:srgbClr val="FF0000"/>
                </a:solidFill>
              </a:rPr>
              <a:t>INTRODUZIONE</a:t>
            </a:r>
            <a:br>
              <a:rPr lang="en-US" altLang="en-US" sz="4000" b="1">
                <a:solidFill>
                  <a:srgbClr val="FF0000"/>
                </a:solidFill>
              </a:rPr>
            </a:br>
            <a:r>
              <a:rPr lang="en-US" altLang="en-US" sz="4000" b="1">
                <a:solidFill>
                  <a:srgbClr val="FF0000"/>
                </a:solidFill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</a:rPr>
              <a:t>LA SOCIOLOGIA NEL MONDO GLOBALE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18FD02-2ABD-4CD5-80DB-64D28F75C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842290"/>
            <a:ext cx="3678583" cy="518477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2CBF33-5AE3-43F1-8E1A-AC4CEB33A1E7}"/>
              </a:ext>
            </a:extLst>
          </p:cNvPr>
          <p:cNvSpPr txBox="1"/>
          <p:nvPr/>
        </p:nvSpPr>
        <p:spPr>
          <a:xfrm>
            <a:off x="3973321" y="329184"/>
            <a:ext cx="4688333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700" b="1">
                <a:latin typeface="+mj-lt"/>
                <a:ea typeface="+mj-ea"/>
                <a:cs typeface="+mj-cs"/>
              </a:rPr>
              <a:t>ESEMPIO N.2 </a:t>
            </a:r>
            <a:endParaRPr lang="en-US" sz="47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5CBFB3-0E73-9EF4-7B1F-E575F58A9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r="11886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CFDA3F-371F-EA30-FA35-318CF2BA0F28}"/>
              </a:ext>
            </a:extLst>
          </p:cNvPr>
          <p:cNvSpPr txBox="1"/>
          <p:nvPr/>
        </p:nvSpPr>
        <p:spPr>
          <a:xfrm>
            <a:off x="3973321" y="2706624"/>
            <a:ext cx="4688333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  <a:cs typeface="+mn-cs"/>
              </a:rPr>
              <a:t>F. Engels (1845)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  <a:cs typeface="+mn-cs"/>
              </a:rPr>
              <a:t>La </a:t>
            </a:r>
            <a:r>
              <a:rPr lang="en-US" b="1" dirty="0" err="1">
                <a:latin typeface="+mn-lt"/>
                <a:cs typeface="+mn-cs"/>
              </a:rPr>
              <a:t>situazione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della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classe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operaia</a:t>
            </a:r>
            <a:r>
              <a:rPr lang="en-US" b="1" dirty="0">
                <a:latin typeface="+mn-lt"/>
                <a:cs typeface="+mn-cs"/>
              </a:rPr>
              <a:t> in </a:t>
            </a:r>
            <a:r>
              <a:rPr lang="en-US" b="1" dirty="0" err="1">
                <a:latin typeface="+mn-lt"/>
                <a:cs typeface="+mn-cs"/>
              </a:rPr>
              <a:t>Inghilterra</a:t>
            </a:r>
            <a:endParaRPr lang="en-US" b="1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cs typeface="+mn-cs"/>
              </a:rPr>
              <a:t>Relazione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tra</a:t>
            </a:r>
            <a:r>
              <a:rPr lang="en-US" dirty="0">
                <a:latin typeface="+mn-lt"/>
                <a:cs typeface="+mn-cs"/>
              </a:rPr>
              <a:t> salute e </a:t>
            </a:r>
            <a:r>
              <a:rPr lang="en-US" dirty="0" err="1">
                <a:latin typeface="+mn-lt"/>
                <a:cs typeface="+mn-cs"/>
              </a:rPr>
              <a:t>classe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sociale</a:t>
            </a:r>
            <a:r>
              <a:rPr lang="en-US" dirty="0">
                <a:latin typeface="+mn-lt"/>
                <a:cs typeface="+mn-cs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cs typeface="+mn-cs"/>
              </a:rPr>
              <a:t>condizioni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sociali</a:t>
            </a:r>
            <a:r>
              <a:rPr lang="en-US" dirty="0">
                <a:latin typeface="+mn-lt"/>
                <a:cs typeface="+mn-cs"/>
              </a:rPr>
              <a:t> ed </a:t>
            </a:r>
            <a:r>
              <a:rPr lang="en-US" dirty="0" err="1">
                <a:latin typeface="+mn-lt"/>
                <a:cs typeface="+mn-cs"/>
              </a:rPr>
              <a:t>economiche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della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classe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operaia</a:t>
            </a:r>
            <a:r>
              <a:rPr lang="en-US" dirty="0">
                <a:latin typeface="+mn-lt"/>
                <a:cs typeface="+mn-cs"/>
              </a:rPr>
              <a:t> inglese al tempo </a:t>
            </a:r>
            <a:r>
              <a:rPr lang="en-US" dirty="0" err="1">
                <a:latin typeface="+mn-lt"/>
                <a:cs typeface="+mn-cs"/>
              </a:rPr>
              <a:t>della</a:t>
            </a:r>
            <a:r>
              <a:rPr lang="en-US" dirty="0">
                <a:latin typeface="+mn-lt"/>
                <a:cs typeface="+mn-cs"/>
              </a:rPr>
              <a:t> prima </a:t>
            </a:r>
            <a:r>
              <a:rPr lang="en-US" dirty="0" err="1">
                <a:latin typeface="+mn-lt"/>
                <a:cs typeface="+mn-cs"/>
              </a:rPr>
              <a:t>industrializzazione</a:t>
            </a:r>
            <a:r>
              <a:rPr lang="en-US" dirty="0">
                <a:latin typeface="+mn-lt"/>
                <a:cs typeface="+mn-cs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cs typeface="+mn-cs"/>
              </a:rPr>
              <a:t>Osservazione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diretta</a:t>
            </a:r>
            <a:r>
              <a:rPr lang="en-US" dirty="0">
                <a:latin typeface="+mn-lt"/>
                <a:cs typeface="+mn-cs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+mn-cs"/>
              </a:rPr>
              <a:t>Basso </a:t>
            </a:r>
            <a:r>
              <a:rPr lang="en-US" dirty="0" err="1">
                <a:latin typeface="+mn-lt"/>
                <a:cs typeface="+mn-cs"/>
              </a:rPr>
              <a:t>salario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  <a:sym typeface="Wingdings" pitchFamily="2" charset="2"/>
              </a:rPr>
              <a:t> </a:t>
            </a:r>
            <a:r>
              <a:rPr lang="en-US" dirty="0" err="1">
                <a:latin typeface="+mn-lt"/>
                <a:cs typeface="+mn-cs"/>
                <a:sym typeface="Wingdings" pitchFamily="2" charset="2"/>
              </a:rPr>
              <a:t>peggiori</a:t>
            </a:r>
            <a:r>
              <a:rPr lang="en-US" dirty="0"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dirty="0" err="1">
                <a:latin typeface="+mn-lt"/>
                <a:cs typeface="+mn-cs"/>
                <a:sym typeface="Wingdings" pitchFamily="2" charset="2"/>
              </a:rPr>
              <a:t>condizioni</a:t>
            </a:r>
            <a:r>
              <a:rPr lang="en-US" dirty="0">
                <a:latin typeface="+mn-lt"/>
                <a:cs typeface="+mn-cs"/>
                <a:sym typeface="Wingdings" pitchFamily="2" charset="2"/>
              </a:rPr>
              <a:t> di salute</a:t>
            </a:r>
            <a:endParaRPr lang="en-US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9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F58B0EB6-BCF5-F33E-89C4-67F23A67B9DF}"/>
              </a:ext>
            </a:extLst>
          </p:cNvPr>
          <p:cNvSpPr txBox="1"/>
          <p:nvPr/>
        </p:nvSpPr>
        <p:spPr>
          <a:xfrm>
            <a:off x="509422" y="639247"/>
            <a:ext cx="7056250" cy="14642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/>
              <a:t>La </a:t>
            </a:r>
            <a:r>
              <a:rPr lang="en-US" sz="2000" b="1" dirty="0" err="1"/>
              <a:t>prospettiva</a:t>
            </a:r>
            <a:r>
              <a:rPr lang="en-US" sz="2000" b="1" dirty="0"/>
              <a:t> </a:t>
            </a:r>
            <a:r>
              <a:rPr lang="en-US" sz="2000" b="1" dirty="0" err="1"/>
              <a:t>sociologica</a:t>
            </a:r>
            <a:r>
              <a:rPr lang="en-US" sz="2000" b="1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basa</a:t>
            </a:r>
            <a:r>
              <a:rPr lang="en-US" sz="2000" dirty="0"/>
              <a:t> </a:t>
            </a:r>
            <a:r>
              <a:rPr lang="en-US" sz="2000" dirty="0" err="1"/>
              <a:t>sull’</a:t>
            </a:r>
            <a:r>
              <a:rPr lang="en-US" sz="2000" i="1" dirty="0" err="1"/>
              <a:t>immaginazione</a:t>
            </a:r>
            <a:r>
              <a:rPr lang="en-US" sz="2000" i="1" dirty="0"/>
              <a:t> </a:t>
            </a:r>
            <a:r>
              <a:rPr lang="en-US" sz="2000" i="1" dirty="0" err="1"/>
              <a:t>sociologica</a:t>
            </a:r>
            <a:r>
              <a:rPr lang="en-US" sz="2000" i="1" dirty="0"/>
              <a:t> </a:t>
            </a:r>
            <a:r>
              <a:rPr lang="en-US" sz="2000" dirty="0"/>
              <a:t>(Mills 1959)</a:t>
            </a:r>
            <a:r>
              <a:rPr lang="en-US" sz="2000" i="1" dirty="0"/>
              <a:t>,</a:t>
            </a:r>
            <a:r>
              <a:rPr lang="en-US" sz="2000" dirty="0"/>
              <a:t> vale a dire sulla capacità di </a:t>
            </a:r>
            <a:r>
              <a:rPr lang="en-US" sz="2000" dirty="0" err="1"/>
              <a:t>afferrare</a:t>
            </a:r>
            <a:r>
              <a:rPr lang="en-US" sz="2000" dirty="0"/>
              <a:t> il </a:t>
            </a:r>
            <a:r>
              <a:rPr lang="en-US" sz="2000" dirty="0" err="1"/>
              <a:t>mutuo</a:t>
            </a:r>
            <a:r>
              <a:rPr lang="en-US" sz="2000" dirty="0"/>
              <a:t> </a:t>
            </a:r>
            <a:r>
              <a:rPr lang="en-US" sz="2000" dirty="0" err="1"/>
              <a:t>rapporto</a:t>
            </a:r>
            <a:r>
              <a:rPr lang="en-US" sz="2000" dirty="0"/>
              <a:t> che </a:t>
            </a:r>
            <a:r>
              <a:rPr lang="en-US" sz="2000" dirty="0" err="1"/>
              <a:t>esiste</a:t>
            </a:r>
            <a:r>
              <a:rPr lang="en-US" sz="2000" dirty="0"/>
              <a:t> tra </a:t>
            </a:r>
            <a:r>
              <a:rPr lang="en-US" sz="2000" dirty="0" err="1"/>
              <a:t>biografia</a:t>
            </a:r>
            <a:r>
              <a:rPr lang="en-US" sz="2000" dirty="0"/>
              <a:t> </a:t>
            </a:r>
            <a:r>
              <a:rPr lang="en-US" sz="2000" dirty="0" err="1"/>
              <a:t>individuale</a:t>
            </a:r>
            <a:r>
              <a:rPr lang="en-US" sz="2000" dirty="0"/>
              <a:t> e </a:t>
            </a:r>
            <a:r>
              <a:rPr lang="en-US" sz="2000" dirty="0" err="1"/>
              <a:t>storia</a:t>
            </a:r>
            <a:r>
              <a:rPr lang="en-US" sz="2000" dirty="0"/>
              <a:t>, in un determinato </a:t>
            </a:r>
            <a:r>
              <a:rPr lang="en-US" sz="2000" dirty="0" err="1"/>
              <a:t>contesto</a:t>
            </a:r>
            <a:r>
              <a:rPr lang="en-US" sz="2000" dirty="0"/>
              <a:t> </a:t>
            </a:r>
            <a:r>
              <a:rPr lang="en-US" sz="2000" dirty="0" err="1"/>
              <a:t>sociale</a:t>
            </a:r>
            <a:r>
              <a:rPr lang="en-US" sz="2000" dirty="0"/>
              <a:t>.</a:t>
            </a:r>
          </a:p>
        </p:txBody>
      </p:sp>
      <p:pic>
        <p:nvPicPr>
          <p:cNvPr id="4" name="Immagine 3" descr="Immagine che contiene persona, tazza, caffè, interni&#10;&#10;Descrizione generata automaticamente">
            <a:extLst>
              <a:ext uri="{FF2B5EF4-FFF2-40B4-BE49-F238E27FC236}">
                <a16:creationId xmlns:a16="http://schemas.microsoft.com/office/drawing/2014/main" id="{6B67D391-9095-AE9E-8898-9A40DC524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5160450"/>
            <a:ext cx="1944250" cy="11518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1AB341-7325-B913-D2E0-CAFAE8A71F99}"/>
              </a:ext>
            </a:extLst>
          </p:cNvPr>
          <p:cNvSpPr txBox="1"/>
          <p:nvPr/>
        </p:nvSpPr>
        <p:spPr>
          <a:xfrm>
            <a:off x="3636000" y="5295423"/>
            <a:ext cx="4824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Esempio: bere una tazzina di caffè.</a:t>
            </a:r>
          </a:p>
          <a:p>
            <a:r>
              <a:rPr lang="it-IT" dirty="0"/>
              <a:t> Cosa possiamo dire di questo atto, </a:t>
            </a:r>
          </a:p>
          <a:p>
            <a:r>
              <a:rPr lang="it-IT" dirty="0"/>
              <a:t>adottando una prospettiva sociologica? </a:t>
            </a:r>
          </a:p>
        </p:txBody>
      </p:sp>
      <p:sp>
        <p:nvSpPr>
          <p:cNvPr id="7" name="Rettangolo arrotondato 1">
            <a:extLst>
              <a:ext uri="{FF2B5EF4-FFF2-40B4-BE49-F238E27FC236}">
                <a16:creationId xmlns:a16="http://schemas.microsoft.com/office/drawing/2014/main" id="{CAC73528-AA72-C104-1C61-45D14B0BC973}"/>
              </a:ext>
            </a:extLst>
          </p:cNvPr>
          <p:cNvSpPr/>
          <p:nvPr/>
        </p:nvSpPr>
        <p:spPr>
          <a:xfrm>
            <a:off x="509422" y="2308713"/>
            <a:ext cx="7056250" cy="26513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/>
                <a:ea typeface="Times New Roman"/>
              </a:rPr>
              <a:t>«l’immaginazione sociologica permette a chi la possiede di vedere e valutare il grande contesto dei fatti storici nei suoi riflessi sulla vita interiore e sul comportamento esteriore di tutta una serie di categorie umane. Permette di capire perché, nel caos dell’esperienza quotidiana, gli individui si formino un’idea falsa della loro posizione sociale […]. Riconduce in tal modo il disagio personale dei singoli a turbamenti oggettivi della società e trasforma la pubblica indifferenza in interesse per i problemi pubblici» (Wright </a:t>
            </a:r>
            <a:r>
              <a:rPr lang="it-IT" dirty="0" err="1">
                <a:latin typeface="Times New Roman"/>
                <a:ea typeface="Times New Roman"/>
              </a:rPr>
              <a:t>Mills</a:t>
            </a:r>
            <a:r>
              <a:rPr lang="it-IT" dirty="0">
                <a:latin typeface="Times New Roman"/>
                <a:ea typeface="Times New Roman"/>
              </a:rPr>
              <a:t>, 1959)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74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2C8A23-51C6-5621-BC3C-65B77097E5C9}"/>
              </a:ext>
            </a:extLst>
          </p:cNvPr>
          <p:cNvSpPr txBox="1"/>
          <p:nvPr/>
        </p:nvSpPr>
        <p:spPr>
          <a:xfrm>
            <a:off x="1783830" y="734518"/>
            <a:ext cx="551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ESERCITARE L’IMMAGINAZIONE SOCIOLOGICA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D08F83-8BB7-58EC-6A6C-C713356A2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413000"/>
            <a:ext cx="3908130" cy="36036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FAAA2F-1DA1-8B21-D36D-FEA61BE1268E}"/>
              </a:ext>
            </a:extLst>
          </p:cNvPr>
          <p:cNvSpPr txBox="1"/>
          <p:nvPr/>
        </p:nvSpPr>
        <p:spPr>
          <a:xfrm>
            <a:off x="684000" y="5445000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Che cosa pensate quando vedete qualcuno che chiede la carità per la strada?</a:t>
            </a:r>
          </a:p>
        </p:txBody>
      </p:sp>
    </p:spTree>
    <p:extLst>
      <p:ext uri="{BB962C8B-B14F-4D97-AF65-F5344CB8AC3E}">
        <p14:creationId xmlns:p14="http://schemas.microsoft.com/office/powerpoint/2010/main" val="74026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1EE174-6552-884F-3429-EF2991058FB5}"/>
              </a:ext>
            </a:extLst>
          </p:cNvPr>
          <p:cNvSpPr txBox="1"/>
          <p:nvPr/>
        </p:nvSpPr>
        <p:spPr>
          <a:xfrm>
            <a:off x="1480705" y="909000"/>
            <a:ext cx="6554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Would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Help A Homeless In </a:t>
            </a:r>
            <a:r>
              <a:rPr lang="it-IT" b="1" dirty="0" err="1"/>
              <a:t>Need</a:t>
            </a:r>
            <a:r>
              <a:rPr lang="it-IT" b="1" dirty="0"/>
              <a:t>? (Social Experiment)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ED68F3-F291-8FCE-4529-5FA6DA9C054B}"/>
              </a:ext>
            </a:extLst>
          </p:cNvPr>
          <p:cNvSpPr txBox="1"/>
          <p:nvPr/>
        </p:nvSpPr>
        <p:spPr>
          <a:xfrm>
            <a:off x="1706215" y="5579668"/>
            <a:ext cx="610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Fonte: https://</a:t>
            </a:r>
            <a:r>
              <a:rPr lang="it-IT" dirty="0" err="1"/>
              <a:t>www.youtube.com</a:t>
            </a:r>
            <a:r>
              <a:rPr lang="it-IT" dirty="0"/>
              <a:t>/</a:t>
            </a:r>
            <a:r>
              <a:rPr lang="it-IT" dirty="0" err="1"/>
              <a:t>watch?v</a:t>
            </a:r>
            <a:r>
              <a:rPr lang="it-IT" dirty="0"/>
              <a:t>=4cmiB5m4OUE</a:t>
            </a:r>
          </a:p>
        </p:txBody>
      </p:sp>
      <p:pic>
        <p:nvPicPr>
          <p:cNvPr id="4" name="would-you-help-a-homeless-in-need-social-experiment" descr="would-you-help-a-homeless-in-need-social-experiment">
            <a:hlinkClick r:id="" action="ppaction://media"/>
            <a:extLst>
              <a:ext uri="{FF2B5EF4-FFF2-40B4-BE49-F238E27FC236}">
                <a16:creationId xmlns:a16="http://schemas.microsoft.com/office/drawing/2014/main" id="{A949D1EB-148B-BCCE-C272-8E3159657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439" y="1560672"/>
            <a:ext cx="5874350" cy="33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D2BD-9AD5-9D26-A218-0E77B037E86D}"/>
              </a:ext>
            </a:extLst>
          </p:cNvPr>
          <p:cNvSpPr txBox="1">
            <a:spLocks/>
          </p:cNvSpPr>
          <p:nvPr/>
        </p:nvSpPr>
        <p:spPr>
          <a:xfrm>
            <a:off x="1403350" y="831368"/>
            <a:ext cx="6337300" cy="42518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b="1" dirty="0" err="1"/>
              <a:t>Sociologia</a:t>
            </a:r>
            <a:r>
              <a:rPr lang="en-US" altLang="en-US" sz="3200" b="1" dirty="0"/>
              <a:t> e </a:t>
            </a:r>
            <a:r>
              <a:rPr lang="en-US" altLang="en-US" sz="3200" b="1" dirty="0" err="1"/>
              <a:t>buon</a:t>
            </a:r>
            <a:r>
              <a:rPr lang="en-US" altLang="en-US" sz="3200" b="1" dirty="0"/>
              <a:t> senso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3EBC6E-4C8F-10FE-E82B-C62019DAF209}"/>
              </a:ext>
            </a:extLst>
          </p:cNvPr>
          <p:cNvSpPr txBox="1"/>
          <p:nvPr/>
        </p:nvSpPr>
        <p:spPr>
          <a:xfrm>
            <a:off x="1192395" y="2709000"/>
            <a:ext cx="6548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Ogni individuo si è fatto un’idea, sulla base della propria esperienza, di cosa sia la «società»;</a:t>
            </a:r>
          </a:p>
          <a:p>
            <a:pPr marL="285750" indent="-285750">
              <a:buFontTx/>
              <a:buChar char="-"/>
            </a:pPr>
            <a:r>
              <a:rPr lang="it-IT" dirty="0"/>
              <a:t>La sociologia, in quanto scienza sociale, possiede gli strumenti utili per superare i limiti intrinseci legati al senso comune;</a:t>
            </a:r>
          </a:p>
          <a:p>
            <a:pPr marL="285750" indent="-285750">
              <a:buFontTx/>
              <a:buChar char="-"/>
            </a:pPr>
            <a:r>
              <a:rPr lang="it-IT" dirty="0"/>
              <a:t>La sociologia ci consente inoltre di comprendere meglio il mondo in cui viviamo, ma produce «ragionevoli certezze», che sono comunque sempre esposte a critiche e a revisioni.</a:t>
            </a:r>
          </a:p>
        </p:txBody>
      </p:sp>
    </p:spTree>
    <p:extLst>
      <p:ext uri="{BB962C8B-B14F-4D97-AF65-F5344CB8AC3E}">
        <p14:creationId xmlns:p14="http://schemas.microsoft.com/office/powerpoint/2010/main" val="145567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D2BD-9AD5-9D26-A218-0E77B037E86D}"/>
              </a:ext>
            </a:extLst>
          </p:cNvPr>
          <p:cNvSpPr txBox="1">
            <a:spLocks/>
          </p:cNvSpPr>
          <p:nvPr/>
        </p:nvSpPr>
        <p:spPr>
          <a:xfrm>
            <a:off x="1403350" y="831368"/>
            <a:ext cx="6337300" cy="42518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b="1" dirty="0"/>
              <a:t>La </a:t>
            </a:r>
            <a:r>
              <a:rPr lang="en-US" altLang="en-US" sz="3200" b="1" dirty="0" err="1"/>
              <a:t>sociologia</a:t>
            </a:r>
            <a:r>
              <a:rPr lang="en-US" altLang="en-US" sz="3200" b="1" dirty="0"/>
              <a:t> come </a:t>
            </a:r>
            <a:r>
              <a:rPr lang="en-US" altLang="en-US" sz="3200" b="1" dirty="0" err="1"/>
              <a:t>disciplina</a:t>
            </a:r>
            <a:endParaRPr lang="en-US" altLang="en-US" sz="32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53E8-055B-AF7F-680E-F2E13C980F22}"/>
              </a:ext>
            </a:extLst>
          </p:cNvPr>
          <p:cNvSpPr txBox="1"/>
          <p:nvPr/>
        </p:nvSpPr>
        <p:spPr>
          <a:xfrm>
            <a:off x="1192395" y="2709000"/>
            <a:ext cx="6548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Varie strategie di ricerca;</a:t>
            </a:r>
          </a:p>
          <a:p>
            <a:pPr marL="285750" indent="-285750">
              <a:buFontTx/>
              <a:buChar char="-"/>
            </a:pPr>
            <a:r>
              <a:rPr lang="it-IT" dirty="0"/>
              <a:t>La prospettiva sociologica può essere applicata a qualsiasi aspetto della vita delle persone e a qualsiasi problema sociale;</a:t>
            </a:r>
          </a:p>
          <a:p>
            <a:pPr marL="285750" indent="-285750">
              <a:buFontTx/>
              <a:buChar char="-"/>
            </a:pPr>
            <a:r>
              <a:rPr lang="it-IT" dirty="0"/>
              <a:t>La sociologia è parte delle «scienze sociali» che si differenziano dalle cosiddette «scienze naturali» per il loro oggetto di studio, ovvero la società;</a:t>
            </a:r>
          </a:p>
          <a:p>
            <a:pPr marL="285750" indent="-285750">
              <a:buFontTx/>
              <a:buChar char="-"/>
            </a:pPr>
            <a:r>
              <a:rPr lang="it-IT" dirty="0"/>
              <a:t>Si occupa di vari argomenti </a:t>
            </a:r>
            <a:r>
              <a:rPr lang="it-IT" dirty="0">
                <a:sym typeface="Wingdings" pitchFamily="2" charset="2"/>
              </a:rPr>
              <a:t> varie aree di specializzazione (sociologia della salute, sociologia della famiglia, sociologia della religione, ecc.).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464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1403350" y="843230"/>
            <a:ext cx="6337300" cy="425183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La </a:t>
            </a:r>
            <a:r>
              <a:rPr lang="en-US" altLang="en-US" sz="3200" b="1" dirty="0" err="1">
                <a:solidFill>
                  <a:srgbClr val="FF0000"/>
                </a:solidFill>
              </a:rPr>
              <a:t>nascita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della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sociologia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si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lega</a:t>
            </a:r>
            <a:r>
              <a:rPr lang="en-US" altLang="en-US" sz="3200" b="1" dirty="0">
                <a:solidFill>
                  <a:srgbClr val="FF0000"/>
                </a:solidFill>
              </a:rPr>
              <a:t> a (1)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9750" y="1917700"/>
            <a:ext cx="8064500" cy="83801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dirty="0" err="1"/>
              <a:t>L’ascesa</a:t>
            </a:r>
            <a:r>
              <a:rPr lang="en-US" altLang="en-US" dirty="0"/>
              <a:t> </a:t>
            </a:r>
            <a:r>
              <a:rPr lang="en-US" altLang="en-US" dirty="0" err="1"/>
              <a:t>della</a:t>
            </a:r>
            <a:r>
              <a:rPr lang="en-US" altLang="en-US" dirty="0"/>
              <a:t> </a:t>
            </a:r>
            <a:r>
              <a:rPr lang="en-US" altLang="en-US" dirty="0" err="1"/>
              <a:t>modernità</a:t>
            </a:r>
            <a:endParaRPr lang="en-US" altLang="en-US" dirty="0"/>
          </a:p>
          <a:p>
            <a:pPr eaLnBrk="1" hangingPunct="1"/>
            <a:r>
              <a:rPr lang="en-US" altLang="en-US" dirty="0"/>
              <a:t>Lo </a:t>
            </a:r>
            <a:r>
              <a:rPr lang="en-US" altLang="en-US" dirty="0" err="1"/>
              <a:t>sviluppo</a:t>
            </a:r>
            <a:r>
              <a:rPr lang="en-US" altLang="en-US" dirty="0"/>
              <a:t> </a:t>
            </a:r>
            <a:r>
              <a:rPr lang="en-US" altLang="en-US" dirty="0" err="1"/>
              <a:t>della</a:t>
            </a:r>
            <a:r>
              <a:rPr lang="en-US" altLang="en-US" dirty="0"/>
              <a:t> </a:t>
            </a:r>
            <a:r>
              <a:rPr lang="en-US" altLang="en-US" dirty="0" err="1"/>
              <a:t>Scienza</a:t>
            </a:r>
            <a:r>
              <a:rPr lang="en-US" altLang="en-US" dirty="0"/>
              <a:t> </a:t>
            </a:r>
            <a:r>
              <a:rPr lang="en-US" altLang="en-US" dirty="0" err="1"/>
              <a:t>moderna</a:t>
            </a:r>
            <a:r>
              <a:rPr lang="en-US" altLang="en-US" dirty="0"/>
              <a:t> e </a:t>
            </a:r>
            <a:r>
              <a:rPr lang="en-US" altLang="en-US" dirty="0" err="1"/>
              <a:t>dell’Illuminismo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750" y="3069000"/>
            <a:ext cx="8064500" cy="18047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/>
              <a:t>Modernità</a:t>
            </a:r>
            <a:endParaRPr lang="en-US" sz="2000" i="1" dirty="0"/>
          </a:p>
          <a:p>
            <a:pPr>
              <a:defRPr/>
            </a:pPr>
            <a:r>
              <a:rPr lang="en-US" sz="2000" dirty="0"/>
              <a:t>Fase </a:t>
            </a:r>
            <a:r>
              <a:rPr lang="en-US" sz="2000" dirty="0" err="1"/>
              <a:t>storica</a:t>
            </a:r>
            <a:r>
              <a:rPr lang="en-US" sz="2000" dirty="0"/>
              <a:t> </a:t>
            </a:r>
            <a:r>
              <a:rPr lang="en-US" sz="2000" dirty="0" err="1"/>
              <a:t>caratterizzata</a:t>
            </a:r>
            <a:r>
              <a:rPr lang="en-US" sz="2000" dirty="0"/>
              <a:t> </a:t>
            </a:r>
            <a:r>
              <a:rPr lang="en-US" sz="2000" dirty="0" err="1"/>
              <a:t>dallo</a:t>
            </a:r>
            <a:r>
              <a:rPr lang="en-US" sz="2000" dirty="0"/>
              <a:t> sviluppo della </a:t>
            </a:r>
            <a:r>
              <a:rPr lang="en-US" sz="2000" dirty="0" err="1"/>
              <a:t>democrazia</a:t>
            </a:r>
            <a:r>
              <a:rPr lang="en-US" sz="2000" dirty="0"/>
              <a:t> e </a:t>
            </a:r>
            <a:r>
              <a:rPr lang="en-US" sz="2000" dirty="0" err="1"/>
              <a:t>delle</a:t>
            </a:r>
            <a:r>
              <a:rPr lang="en-US" sz="2000" dirty="0"/>
              <a:t> libertà </a:t>
            </a:r>
            <a:r>
              <a:rPr lang="en-US" sz="2000" dirty="0" err="1"/>
              <a:t>personali</a:t>
            </a:r>
            <a:r>
              <a:rPr lang="en-US" sz="2000" dirty="0"/>
              <a:t>, dal </a:t>
            </a:r>
            <a:r>
              <a:rPr lang="en-US" sz="2000" dirty="0" err="1"/>
              <a:t>crescente</a:t>
            </a:r>
            <a:r>
              <a:rPr lang="en-US" sz="2000" dirty="0"/>
              <a:t> ricorso alla ragione e alla scienza per </a:t>
            </a:r>
            <a:r>
              <a:rPr lang="en-US" sz="2000" dirty="0" err="1"/>
              <a:t>spiegare</a:t>
            </a:r>
            <a:r>
              <a:rPr lang="en-US" sz="2000" dirty="0"/>
              <a:t> la natura e il mondo </a:t>
            </a:r>
            <a:r>
              <a:rPr lang="en-US" sz="2000" dirty="0" err="1"/>
              <a:t>sociale</a:t>
            </a:r>
            <a:r>
              <a:rPr lang="en-US" sz="2000" dirty="0"/>
              <a:t>, e </a:t>
            </a:r>
            <a:r>
              <a:rPr lang="en-US" sz="2000" dirty="0" err="1"/>
              <a:t>dall’affermazione</a:t>
            </a:r>
            <a:r>
              <a:rPr lang="en-US" sz="2000" dirty="0"/>
              <a:t> di </a:t>
            </a:r>
            <a:r>
              <a:rPr lang="en-US" sz="2000" dirty="0" err="1"/>
              <a:t>un’economia</a:t>
            </a:r>
            <a:r>
              <a:rPr lang="en-US" sz="2000" dirty="0"/>
              <a:t> industriale </a:t>
            </a:r>
            <a:r>
              <a:rPr lang="en-US" sz="2000" dirty="0" err="1"/>
              <a:t>urbana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0415" y="4999832"/>
            <a:ext cx="8047885" cy="11237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/>
              <a:t>Scienza</a:t>
            </a:r>
            <a:r>
              <a:rPr lang="en-US" sz="2000" b="1" dirty="0"/>
              <a:t> </a:t>
            </a:r>
            <a:r>
              <a:rPr lang="en-US" sz="2000" b="1" dirty="0" err="1"/>
              <a:t>moderna</a:t>
            </a:r>
            <a:endParaRPr lang="en-US" sz="2000" b="1" dirty="0"/>
          </a:p>
          <a:p>
            <a:pPr>
              <a:defRPr/>
            </a:pPr>
            <a:r>
              <a:rPr lang="en-US" sz="2000" dirty="0"/>
              <a:t>Si </a:t>
            </a:r>
            <a:r>
              <a:rPr lang="en-US" sz="2000" dirty="0" err="1"/>
              <a:t>avvale</a:t>
            </a:r>
            <a:r>
              <a:rPr lang="en-US" sz="2000" dirty="0"/>
              <a:t> della </a:t>
            </a:r>
            <a:r>
              <a:rPr lang="en-US" sz="2000" dirty="0" err="1"/>
              <a:t>logica</a:t>
            </a:r>
            <a:r>
              <a:rPr lang="en-US" sz="2000" dirty="0"/>
              <a:t> e della </a:t>
            </a:r>
            <a:r>
              <a:rPr lang="en-US" sz="2000" dirty="0" err="1"/>
              <a:t>raccolta</a:t>
            </a:r>
            <a:r>
              <a:rPr lang="en-US" sz="2000" dirty="0"/>
              <a:t> </a:t>
            </a:r>
            <a:r>
              <a:rPr lang="en-US" sz="2000" dirty="0" err="1"/>
              <a:t>sistematica</a:t>
            </a:r>
            <a:r>
              <a:rPr lang="en-US" sz="2000" dirty="0"/>
              <a:t> di prove </a:t>
            </a:r>
            <a:r>
              <a:rPr lang="en-US" sz="2000" dirty="0" err="1"/>
              <a:t>empiriche</a:t>
            </a:r>
            <a:r>
              <a:rPr lang="en-US" sz="2000" dirty="0"/>
              <a:t> per supportare le proprie </a:t>
            </a:r>
            <a:r>
              <a:rPr lang="en-US" sz="2000" dirty="0" err="1"/>
              <a:t>affermazioni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990008-32B8-4255-8ABB-3AE8D0044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953260"/>
            <a:ext cx="8178799" cy="29514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183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1403349" y="836614"/>
            <a:ext cx="6337301" cy="4318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La nascita della </a:t>
            </a:r>
            <a:r>
              <a:rPr lang="en-US" altLang="en-US" sz="3200" b="1" dirty="0" err="1">
                <a:solidFill>
                  <a:srgbClr val="FF0000"/>
                </a:solidFill>
              </a:rPr>
              <a:t>sociologia</a:t>
            </a:r>
            <a:r>
              <a:rPr lang="en-US" altLang="en-US" sz="3200" b="1" dirty="0">
                <a:solidFill>
                  <a:srgbClr val="FF0000"/>
                </a:solidFill>
              </a:rPr>
              <a:t> si </a:t>
            </a:r>
            <a:r>
              <a:rPr lang="en-US" altLang="en-US" sz="3200" b="1" dirty="0" err="1">
                <a:solidFill>
                  <a:srgbClr val="FF0000"/>
                </a:solidFill>
              </a:rPr>
              <a:t>lega</a:t>
            </a:r>
            <a:r>
              <a:rPr lang="en-US" altLang="en-US" sz="3200" b="1" dirty="0">
                <a:solidFill>
                  <a:srgbClr val="FF0000"/>
                </a:solidFill>
              </a:rPr>
              <a:t> a (2)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9750" y="1917700"/>
            <a:ext cx="8064500" cy="11513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dirty="0"/>
              <a:t>Le </a:t>
            </a:r>
            <a:r>
              <a:rPr lang="en-US" altLang="en-US" dirty="0" err="1"/>
              <a:t>Rivoluzioni</a:t>
            </a:r>
            <a:r>
              <a:rPr lang="en-US" altLang="en-US" dirty="0"/>
              <a:t> politiche: </a:t>
            </a:r>
            <a:r>
              <a:rPr lang="en-US" altLang="en-US" dirty="0" err="1"/>
              <a:t>L’ascesa</a:t>
            </a:r>
            <a:r>
              <a:rPr lang="en-US" altLang="en-US" dirty="0"/>
              <a:t> della </a:t>
            </a:r>
            <a:r>
              <a:rPr lang="en-US" altLang="en-US" dirty="0" err="1"/>
              <a:t>democrazia</a:t>
            </a:r>
            <a:endParaRPr lang="en-US" altLang="en-US" dirty="0"/>
          </a:p>
          <a:p>
            <a:pPr eaLnBrk="1" hangingPunct="1"/>
            <a:r>
              <a:rPr lang="en-US" altLang="en-US" dirty="0"/>
              <a:t>La </a:t>
            </a:r>
            <a:r>
              <a:rPr lang="en-US" altLang="en-US" dirty="0" err="1"/>
              <a:t>Rivoluzione</a:t>
            </a:r>
            <a:r>
              <a:rPr lang="en-US" altLang="en-US" dirty="0"/>
              <a:t> economica e </a:t>
            </a:r>
            <a:r>
              <a:rPr lang="en-US" altLang="en-US" dirty="0" err="1"/>
              <a:t>sociale</a:t>
            </a:r>
            <a:r>
              <a:rPr lang="en-US" altLang="en-US" dirty="0"/>
              <a:t>: </a:t>
            </a:r>
            <a:r>
              <a:rPr lang="en-US" altLang="en-US" dirty="0" err="1"/>
              <a:t>capitalismo</a:t>
            </a:r>
            <a:r>
              <a:rPr lang="en-US" altLang="en-US" dirty="0"/>
              <a:t> industriale e </a:t>
            </a:r>
            <a:r>
              <a:rPr lang="en-US" altLang="en-US" dirty="0" err="1"/>
              <a:t>urbanizzazione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750" y="4005000"/>
            <a:ext cx="7229922" cy="11237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/>
              <a:t>Industrializzazione</a:t>
            </a:r>
            <a:endParaRPr lang="en-US" sz="2000" b="1" dirty="0"/>
          </a:p>
          <a:p>
            <a:pPr>
              <a:defRPr/>
            </a:pP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/>
              <a:t>L’uso</a:t>
            </a:r>
            <a:r>
              <a:rPr lang="en-US" sz="2000" dirty="0"/>
              <a:t> su </a:t>
            </a:r>
            <a:r>
              <a:rPr lang="en-US" sz="2000" dirty="0" err="1"/>
              <a:t>larga</a:t>
            </a:r>
            <a:r>
              <a:rPr lang="en-US" sz="2000" dirty="0"/>
              <a:t> </a:t>
            </a:r>
            <a:r>
              <a:rPr lang="en-US" sz="2000" dirty="0" err="1"/>
              <a:t>scala</a:t>
            </a:r>
            <a:r>
              <a:rPr lang="en-US" sz="2000" dirty="0"/>
              <a:t> di </a:t>
            </a:r>
            <a:r>
              <a:rPr lang="en-US" sz="2000" dirty="0" err="1"/>
              <a:t>macchinari</a:t>
            </a:r>
            <a:r>
              <a:rPr lang="en-US" sz="2000" dirty="0"/>
              <a:t> per la produzione in serie di beni di consumo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C476973-1522-A453-8A55-9F715D72EEB0}"/>
              </a:ext>
            </a:extLst>
          </p:cNvPr>
          <p:cNvSpPr txBox="1"/>
          <p:nvPr/>
        </p:nvSpPr>
        <p:spPr>
          <a:xfrm>
            <a:off x="1301489" y="1267724"/>
            <a:ext cx="5400000" cy="4426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/>
              <a:t>Urbanizzazione</a:t>
            </a:r>
            <a:r>
              <a:rPr lang="en-US" sz="2000" b="1" dirty="0"/>
              <a:t>: l</a:t>
            </a:r>
            <a:r>
              <a:rPr lang="en-US" sz="2000" dirty="0"/>
              <a:t>o sviluppo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città</a:t>
            </a:r>
            <a:endParaRPr lang="en-US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FF4F7A-52B6-64FE-FDA5-BF97B056A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2032729"/>
            <a:ext cx="5720400" cy="342599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B3E5EF-7F33-4D00-7954-719BA1757DB8}"/>
              </a:ext>
            </a:extLst>
          </p:cNvPr>
          <p:cNvSpPr txBox="1"/>
          <p:nvPr/>
        </p:nvSpPr>
        <p:spPr>
          <a:xfrm>
            <a:off x="927412" y="5660710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Crescita della popolazione urbana negli Stati Uniti tra il 1790 e il 1990</a:t>
            </a:r>
          </a:p>
        </p:txBody>
      </p:sp>
    </p:spTree>
    <p:extLst>
      <p:ext uri="{BB962C8B-B14F-4D97-AF65-F5344CB8AC3E}">
        <p14:creationId xmlns:p14="http://schemas.microsoft.com/office/powerpoint/2010/main" val="3432342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AEF43C-A2C7-D597-9C46-5C7EBDEDAB2D}"/>
              </a:ext>
            </a:extLst>
          </p:cNvPr>
          <p:cNvSpPr txBox="1"/>
          <p:nvPr/>
        </p:nvSpPr>
        <p:spPr>
          <a:xfrm>
            <a:off x="792000" y="889843"/>
            <a:ext cx="756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Obiettivi del corso</a:t>
            </a:r>
          </a:p>
          <a:p>
            <a:endParaRPr lang="it-IT" b="1" dirty="0"/>
          </a:p>
          <a:p>
            <a:pPr algn="just"/>
            <a:r>
              <a:rPr lang="it-IT" dirty="0"/>
              <a:t>L'obiettivo principale del corso è di fornire agli studenti i </a:t>
            </a:r>
            <a:r>
              <a:rPr lang="it-IT" b="1" dirty="0"/>
              <a:t>fondamenti costitutivi della sociologia</a:t>
            </a:r>
            <a:r>
              <a:rPr lang="it-IT" dirty="0"/>
              <a:t> al fine di riuscire a </a:t>
            </a:r>
            <a:r>
              <a:rPr lang="it-IT" b="1" dirty="0"/>
              <a:t>comprendere e riflettere criticamente sui fenomeni sociali tipici della modernità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Più in particolare, il corso si prefigge due obiettivi specifici:</a:t>
            </a:r>
          </a:p>
          <a:p>
            <a:br>
              <a:rPr lang="it-IT" dirty="0"/>
            </a:br>
            <a:r>
              <a:rPr lang="it-IT" dirty="0"/>
              <a:t>- introdurre gli studenti alle </a:t>
            </a:r>
            <a:r>
              <a:rPr lang="it-IT" b="1" dirty="0"/>
              <a:t>opere dei classici </a:t>
            </a:r>
            <a:r>
              <a:rPr lang="it-IT" dirty="0"/>
              <a:t>e delle principali teorie sociologiche contemporanee;</a:t>
            </a: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7BAFE0-DC74-F4B2-2130-4833E91F72A6}"/>
              </a:ext>
            </a:extLst>
          </p:cNvPr>
          <p:cNvSpPr txBox="1"/>
          <p:nvPr/>
        </p:nvSpPr>
        <p:spPr>
          <a:xfrm>
            <a:off x="792000" y="3429000"/>
            <a:ext cx="756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- far acquisire agli studenti le competenze necessarie per </a:t>
            </a:r>
            <a:r>
              <a:rPr lang="it-IT" b="1" dirty="0"/>
              <a:t>applicare</a:t>
            </a:r>
            <a:r>
              <a:rPr lang="it-IT" dirty="0"/>
              <a:t> quella che C. Wright </a:t>
            </a:r>
            <a:r>
              <a:rPr lang="it-IT" dirty="0" err="1"/>
              <a:t>Mills</a:t>
            </a:r>
            <a:r>
              <a:rPr lang="it-IT" dirty="0"/>
              <a:t> definisce </a:t>
            </a:r>
            <a:r>
              <a:rPr lang="it-IT" b="1" dirty="0"/>
              <a:t>"immaginazione sociologica</a:t>
            </a:r>
            <a:r>
              <a:rPr lang="it-IT" dirty="0"/>
              <a:t>", la </a:t>
            </a:r>
            <a:r>
              <a:rPr lang="it-IT" b="1" dirty="0"/>
              <a:t>capacità di riflettere andando oltre alla propria esperienza individuale</a:t>
            </a:r>
            <a:r>
              <a:rPr lang="it-IT" dirty="0"/>
              <a:t>, connettendo le esperienze individuali a strutture sociali più ampie.</a:t>
            </a:r>
            <a:br>
              <a:rPr lang="it-IT" dirty="0"/>
            </a:br>
            <a:r>
              <a:rPr lang="it-IT" dirty="0"/>
              <a:t>Ci si attende che, al termine del corso, gli studenti siano in grado di </a:t>
            </a:r>
            <a:r>
              <a:rPr lang="it-IT" b="1" dirty="0"/>
              <a:t>applicare concetti e</a:t>
            </a:r>
            <a:br>
              <a:rPr lang="it-IT" b="1" dirty="0"/>
            </a:br>
            <a:r>
              <a:rPr lang="it-IT" b="1" dirty="0"/>
              <a:t>teorie sociologiche all'analisi e all'interpretazione di fenomeni sociali</a:t>
            </a:r>
            <a:r>
              <a:rPr lang="it-IT" dirty="0"/>
              <a:t>, e che abbiano sviluppato una consapevolezza critica sui vincoli strutturali che possono condizionare l'azione individuale e i processi di mutamento sociale.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60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1403350" y="860425"/>
            <a:ext cx="6337300" cy="407988"/>
          </a:xfrm>
          <a:prstGeom prst="rect">
            <a:avLst/>
          </a:prstGeom>
        </p:spPr>
        <p:txBody>
          <a:bodyPr anchor="b"/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</a:rPr>
              <a:t>Sociologia</a:t>
            </a:r>
            <a:r>
              <a:rPr lang="en-US" altLang="en-US" sz="3200" b="1" dirty="0">
                <a:solidFill>
                  <a:srgbClr val="FF0000"/>
                </a:solidFill>
              </a:rPr>
              <a:t> e </a:t>
            </a:r>
            <a:r>
              <a:rPr lang="en-US" altLang="en-US" sz="3200" b="1" dirty="0" err="1">
                <a:solidFill>
                  <a:srgbClr val="FF0000"/>
                </a:solidFill>
              </a:rPr>
              <a:t>cambiamento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sociale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0000" y="1917000"/>
            <a:ext cx="5943600" cy="533400"/>
          </a:xfrm>
          <a:prstGeom prst="rect">
            <a:avLst/>
          </a:prstGeom>
        </p:spPr>
        <p:txBody>
          <a:bodyPr/>
          <a:lstStyle/>
          <a:p>
            <a:pPr marL="182563" lvl="1">
              <a:buFont typeface="Arial" panose="020B0604020202020204" pitchFamily="34" charset="0"/>
              <a:buChar char="•"/>
            </a:pPr>
            <a:r>
              <a:rPr lang="en-US" altLang="en-US" dirty="0"/>
              <a:t> Dalla </a:t>
            </a:r>
            <a:r>
              <a:rPr lang="en-US" altLang="en-US" dirty="0" err="1"/>
              <a:t>modernità</a:t>
            </a:r>
            <a:r>
              <a:rPr lang="en-US" altLang="en-US" dirty="0"/>
              <a:t> alla </a:t>
            </a:r>
            <a:r>
              <a:rPr lang="en-US" altLang="en-US" dirty="0" err="1"/>
              <a:t>postmodernità</a:t>
            </a:r>
            <a:endParaRPr lang="en-US" altLang="en-US" dirty="0"/>
          </a:p>
          <a:p>
            <a:pPr lvl="1"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750" y="2709000"/>
            <a:ext cx="8064500" cy="14642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/>
              <a:t>Postmodernità</a:t>
            </a:r>
            <a:endParaRPr lang="en-US" sz="2000" b="1" dirty="0"/>
          </a:p>
          <a:p>
            <a:pPr>
              <a:defRPr/>
            </a:pPr>
            <a:r>
              <a:rPr lang="en-US" sz="2000" dirty="0" err="1"/>
              <a:t>Fase</a:t>
            </a:r>
            <a:r>
              <a:rPr lang="en-US" sz="2000" dirty="0"/>
              <a:t> </a:t>
            </a:r>
            <a:r>
              <a:rPr lang="en-US" sz="2000" dirty="0" err="1"/>
              <a:t>storica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ha </a:t>
            </a:r>
            <a:r>
              <a:rPr lang="en-US" sz="2000" dirty="0" err="1"/>
              <a:t>inizio</a:t>
            </a:r>
            <a:r>
              <a:rPr lang="en-US" sz="2000" dirty="0"/>
              <a:t> a </a:t>
            </a:r>
            <a:r>
              <a:rPr lang="en-US" sz="2000" dirty="0" err="1"/>
              <a:t>metà</a:t>
            </a:r>
            <a:r>
              <a:rPr lang="en-US" sz="2000" dirty="0"/>
              <a:t> del XX </a:t>
            </a:r>
            <a:r>
              <a:rPr lang="en-US" sz="2000" dirty="0" err="1"/>
              <a:t>secolo</a:t>
            </a:r>
            <a:r>
              <a:rPr lang="en-US" sz="2000" dirty="0"/>
              <a:t>, </a:t>
            </a:r>
            <a:r>
              <a:rPr lang="en-US" sz="2000" dirty="0" err="1"/>
              <a:t>caratterizzata</a:t>
            </a:r>
            <a:r>
              <a:rPr lang="en-US" sz="2000" dirty="0"/>
              <a:t> </a:t>
            </a:r>
            <a:r>
              <a:rPr lang="en-US" sz="2000" dirty="0" err="1"/>
              <a:t>dall’ascesa</a:t>
            </a:r>
            <a:r>
              <a:rPr lang="en-US" sz="2000" dirty="0"/>
              <a:t> </a:t>
            </a:r>
            <a:r>
              <a:rPr lang="en-US" sz="2000" dirty="0" err="1"/>
              <a:t>di</a:t>
            </a:r>
            <a:r>
              <a:rPr lang="en-US" sz="2000" dirty="0"/>
              <a:t> </a:t>
            </a:r>
            <a:r>
              <a:rPr lang="en-US" sz="2000" dirty="0" err="1"/>
              <a:t>economie</a:t>
            </a:r>
            <a:r>
              <a:rPr lang="en-US" sz="2000" dirty="0"/>
              <a:t> </a:t>
            </a:r>
            <a:r>
              <a:rPr lang="en-US" sz="2000" dirty="0" err="1"/>
              <a:t>basate</a:t>
            </a:r>
            <a:r>
              <a:rPr lang="en-US" sz="2000" dirty="0"/>
              <a:t> </a:t>
            </a:r>
            <a:r>
              <a:rPr lang="en-US" sz="2000" dirty="0" err="1"/>
              <a:t>sulle</a:t>
            </a:r>
            <a:r>
              <a:rPr lang="en-US" sz="2000" dirty="0"/>
              <a:t> </a:t>
            </a:r>
            <a:r>
              <a:rPr lang="en-US" sz="2000" dirty="0" err="1"/>
              <a:t>informazioni</a:t>
            </a:r>
            <a:r>
              <a:rPr lang="en-US" sz="2000" dirty="0"/>
              <a:t> e </a:t>
            </a:r>
            <a:r>
              <a:rPr lang="en-US" sz="2000" dirty="0" err="1"/>
              <a:t>dalla</a:t>
            </a:r>
            <a:r>
              <a:rPr lang="en-US" sz="2000" dirty="0"/>
              <a:t> </a:t>
            </a:r>
            <a:r>
              <a:rPr lang="en-US" sz="2000" dirty="0" err="1"/>
              <a:t>frammentazione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credenze</a:t>
            </a:r>
            <a:r>
              <a:rPr lang="en-US" sz="2000" dirty="0"/>
              <a:t> </a:t>
            </a:r>
            <a:r>
              <a:rPr lang="en-US" sz="2000" dirty="0" err="1"/>
              <a:t>politiche</a:t>
            </a:r>
            <a:r>
              <a:rPr lang="en-US" sz="2000" dirty="0"/>
              <a:t> e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metodi</a:t>
            </a:r>
            <a:r>
              <a:rPr lang="en-US" sz="2000" dirty="0"/>
              <a:t> </a:t>
            </a:r>
            <a:r>
              <a:rPr lang="en-US" sz="2000" dirty="0" err="1"/>
              <a:t>di</a:t>
            </a:r>
            <a:r>
              <a:rPr lang="en-US" sz="2000" dirty="0"/>
              <a:t> </a:t>
            </a:r>
            <a:r>
              <a:rPr lang="en-US" sz="2000" dirty="0" err="1"/>
              <a:t>conoscenza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480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8A3F9F-1B0B-4041-BD7D-47BC2D73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068829"/>
            <a:ext cx="8178799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7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B5394B-CCDA-B78C-65D6-43C242F98712}"/>
              </a:ext>
            </a:extLst>
          </p:cNvPr>
          <p:cNvSpPr txBox="1"/>
          <p:nvPr/>
        </p:nvSpPr>
        <p:spPr>
          <a:xfrm>
            <a:off x="1526903" y="4869000"/>
            <a:ext cx="743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https://</a:t>
            </a:r>
            <a:r>
              <a:rPr lang="it-IT" dirty="0" err="1"/>
              <a:t>www.youtube.com</a:t>
            </a:r>
            <a:r>
              <a:rPr lang="it-IT" dirty="0"/>
              <a:t>/</a:t>
            </a:r>
            <a:r>
              <a:rPr lang="it-IT" dirty="0" err="1"/>
              <a:t>watch?v</a:t>
            </a:r>
            <a:r>
              <a:rPr lang="it-IT" dirty="0"/>
              <a:t>=gWD6g9CV_sc</a:t>
            </a:r>
          </a:p>
        </p:txBody>
      </p:sp>
      <p:pic>
        <p:nvPicPr>
          <p:cNvPr id="3" name="The wisdom of sociology_ Sam Richards at TEDxLacador" descr="The wisdom of sociology_ Sam Richards at TEDxLacador">
            <a:hlinkClick r:id="" action="ppaction://media"/>
            <a:extLst>
              <a:ext uri="{FF2B5EF4-FFF2-40B4-BE49-F238E27FC236}">
                <a16:creationId xmlns:a16="http://schemas.microsoft.com/office/drawing/2014/main" id="{D817BD77-B264-6413-A32E-88B092BC5B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000" y="1269000"/>
            <a:ext cx="5501588" cy="309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324000" y="4050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</a:rPr>
              <a:t>I </a:t>
            </a:r>
            <a:r>
              <a:rPr lang="en-US" altLang="en-US" sz="3200" b="1" dirty="0" err="1">
                <a:solidFill>
                  <a:srgbClr val="FF0000"/>
                </a:solidFill>
              </a:rPr>
              <a:t>fondamenti</a:t>
            </a:r>
            <a:r>
              <a:rPr lang="en-US" altLang="en-US" sz="3200" b="1" dirty="0">
                <a:solidFill>
                  <a:srgbClr val="FF0000"/>
                </a:solidFill>
              </a:rPr>
              <a:t> del </a:t>
            </a:r>
            <a:r>
              <a:rPr lang="en-US" altLang="en-US" sz="3200" b="1" dirty="0" err="1">
                <a:solidFill>
                  <a:srgbClr val="FF0000"/>
                </a:solidFill>
              </a:rPr>
              <a:t>pensiero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sociologico</a:t>
            </a:r>
            <a:r>
              <a:rPr lang="en-US" altLang="en-US" sz="3200" b="1" dirty="0">
                <a:solidFill>
                  <a:srgbClr val="FF0000"/>
                </a:solidFill>
              </a:rPr>
              <a:t> (1)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770" y="3789000"/>
            <a:ext cx="8064500" cy="21452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/>
              <a:t>Positivismo</a:t>
            </a:r>
            <a:endParaRPr lang="en-US" sz="2400" b="1" dirty="0"/>
          </a:p>
          <a:p>
            <a:pPr>
              <a:defRPr/>
            </a:pPr>
            <a:r>
              <a:rPr lang="en-US" sz="2400" dirty="0"/>
              <a:t>È </a:t>
            </a:r>
            <a:r>
              <a:rPr lang="en-US" sz="2400" dirty="0" err="1"/>
              <a:t>quella</a:t>
            </a:r>
            <a:r>
              <a:rPr lang="en-US" sz="2400" dirty="0"/>
              <a:t> corrente </a:t>
            </a:r>
            <a:r>
              <a:rPr lang="en-US" sz="2400" dirty="0" err="1"/>
              <a:t>filosofica</a:t>
            </a:r>
            <a:r>
              <a:rPr lang="en-US" sz="2400" dirty="0"/>
              <a:t> </a:t>
            </a:r>
            <a:r>
              <a:rPr lang="en-US" sz="2400" dirty="0" err="1"/>
              <a:t>ottocentesca</a:t>
            </a:r>
            <a:r>
              <a:rPr lang="en-US" sz="2400" dirty="0"/>
              <a:t> che si </a:t>
            </a:r>
            <a:r>
              <a:rPr lang="en-US" sz="2400" dirty="0" err="1"/>
              <a:t>basa</a:t>
            </a:r>
            <a:r>
              <a:rPr lang="en-US" sz="2400" dirty="0"/>
              <a:t> sulla credenza che una conoscenza </a:t>
            </a:r>
            <a:r>
              <a:rPr lang="en-US" sz="2400" dirty="0" err="1"/>
              <a:t>esatta</a:t>
            </a:r>
            <a:r>
              <a:rPr lang="en-US" sz="2400" dirty="0"/>
              <a:t> può derivare solo </a:t>
            </a:r>
            <a:r>
              <a:rPr lang="en-US" sz="2400" dirty="0" err="1"/>
              <a:t>dall’uso</a:t>
            </a:r>
            <a:r>
              <a:rPr lang="en-US" sz="2400" dirty="0"/>
              <a:t> del metodo </a:t>
            </a:r>
            <a:r>
              <a:rPr lang="en-US" sz="2400" dirty="0" err="1"/>
              <a:t>scientifico</a:t>
            </a:r>
            <a:r>
              <a:rPr lang="en-US" sz="2400" dirty="0"/>
              <a:t> e che la scienza </a:t>
            </a:r>
            <a:r>
              <a:rPr lang="en-US" sz="2400" dirty="0" err="1"/>
              <a:t>sarà</a:t>
            </a:r>
            <a:r>
              <a:rPr lang="en-US" sz="2400" dirty="0"/>
              <a:t> in grado di </a:t>
            </a:r>
            <a:r>
              <a:rPr lang="en-US" sz="2400" dirty="0" err="1"/>
              <a:t>risolvere</a:t>
            </a:r>
            <a:r>
              <a:rPr lang="en-US" sz="2400" dirty="0"/>
              <a:t> tutti i problemi </a:t>
            </a:r>
            <a:r>
              <a:rPr lang="en-US" sz="2400" dirty="0" err="1"/>
              <a:t>dell’umanità</a:t>
            </a: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199F89-13A5-5FB1-FA1F-02EB3A3118D5}"/>
              </a:ext>
            </a:extLst>
          </p:cNvPr>
          <p:cNvSpPr txBox="1">
            <a:spLocks/>
          </p:cNvSpPr>
          <p:nvPr/>
        </p:nvSpPr>
        <p:spPr>
          <a:xfrm>
            <a:off x="628650" y="2214478"/>
            <a:ext cx="8064500" cy="12145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en-US" dirty="0" err="1"/>
              <a:t>Definire</a:t>
            </a:r>
            <a:r>
              <a:rPr lang="en-US" altLang="en-US" dirty="0"/>
              <a:t> </a:t>
            </a:r>
            <a:r>
              <a:rPr lang="en-US" altLang="en-US" dirty="0" err="1"/>
              <a:t>l’ambito</a:t>
            </a:r>
            <a:r>
              <a:rPr lang="en-US" altLang="en-US" dirty="0"/>
              <a:t> </a:t>
            </a:r>
            <a:r>
              <a:rPr lang="en-US" altLang="en-US" dirty="0" err="1"/>
              <a:t>della</a:t>
            </a:r>
            <a:r>
              <a:rPr lang="en-US" altLang="en-US" dirty="0"/>
              <a:t> </a:t>
            </a:r>
            <a:r>
              <a:rPr lang="en-US" altLang="en-US" dirty="0" err="1"/>
              <a:t>sociologia</a:t>
            </a:r>
            <a:r>
              <a:rPr lang="en-US" altLang="en-US" dirty="0"/>
              <a:t>: Comte e Spencer</a:t>
            </a:r>
          </a:p>
          <a:p>
            <a:pPr lvl="1" fontAlgn="auto">
              <a:spcAft>
                <a:spcPts val="0"/>
              </a:spcAft>
            </a:pPr>
            <a:r>
              <a:rPr lang="en-US" altLang="en-US" dirty="0"/>
              <a:t> </a:t>
            </a:r>
            <a:r>
              <a:rPr lang="en-US" altLang="en-US" sz="2000" dirty="0"/>
              <a:t>Auguste Comte: </a:t>
            </a:r>
            <a:r>
              <a:rPr lang="en-US" altLang="en-US" sz="2000" dirty="0" err="1"/>
              <a:t>Stabilità</a:t>
            </a:r>
            <a:r>
              <a:rPr lang="en-US" altLang="en-US" sz="2000" dirty="0"/>
              <a:t> e </a:t>
            </a:r>
            <a:r>
              <a:rPr lang="en-US" altLang="en-US" sz="2000" dirty="0" err="1"/>
              <a:t>cambiamento</a:t>
            </a:r>
            <a:endParaRPr lang="en-US" altLang="en-US" sz="2000" dirty="0"/>
          </a:p>
          <a:p>
            <a:pPr lvl="1" fontAlgn="auto">
              <a:spcAft>
                <a:spcPts val="0"/>
              </a:spcAft>
            </a:pPr>
            <a:r>
              <a:rPr lang="en-US" altLang="en-US" sz="2000" dirty="0"/>
              <a:t> Herbert Spencer: </a:t>
            </a:r>
            <a:r>
              <a:rPr lang="en-US" altLang="en-US" sz="2000" dirty="0" err="1"/>
              <a:t>Società</a:t>
            </a:r>
            <a:r>
              <a:rPr lang="en-US" altLang="en-US" sz="2000" dirty="0"/>
              <a:t> come </a:t>
            </a:r>
            <a:r>
              <a:rPr lang="en-US" altLang="en-US" sz="2000" dirty="0" err="1"/>
              <a:t>organismo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sociale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A9C96B-84F4-A8DC-EF58-62367E0E05BA}"/>
              </a:ext>
            </a:extLst>
          </p:cNvPr>
          <p:cNvSpPr txBox="1"/>
          <p:nvPr/>
        </p:nvSpPr>
        <p:spPr>
          <a:xfrm>
            <a:off x="468000" y="981000"/>
            <a:ext cx="7320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</a:rPr>
              <a:t>    Auguste Comte (1798-1857)</a:t>
            </a:r>
          </a:p>
          <a:p>
            <a:pPr marL="366713" lvl="1" indent="0" eaLnBrk="1" hangingPunct="1">
              <a:buNone/>
            </a:pPr>
            <a:endParaRPr lang="en-US" altLang="en-US" sz="2400" dirty="0"/>
          </a:p>
          <a:p>
            <a:pPr marL="709613" lvl="1" indent="-342900" eaLnBrk="1" hangingPunct="1">
              <a:buFont typeface="Arial" panose="020B0604020202020204" pitchFamily="34" charset="0"/>
              <a:buChar char="•"/>
            </a:pPr>
            <a:r>
              <a:rPr lang="it-IT" altLang="en-US" sz="2400" dirty="0"/>
              <a:t>Come e perché le società cambiano?</a:t>
            </a:r>
          </a:p>
          <a:p>
            <a:pPr marL="709613" lvl="1" indent="-342900" eaLnBrk="1" hangingPunct="1">
              <a:buFont typeface="Arial" panose="020B0604020202020204" pitchFamily="34" charset="0"/>
              <a:buChar char="•"/>
            </a:pPr>
            <a:r>
              <a:rPr lang="it-IT" altLang="en-US" sz="2400" dirty="0"/>
              <a:t>Qual è il fondamento della stabilità sociale in un determinato momento storico? </a:t>
            </a:r>
          </a:p>
          <a:p>
            <a:pPr marL="366713" lvl="1"/>
            <a:endParaRPr lang="it-IT" altLang="en-US" sz="2400" dirty="0"/>
          </a:p>
          <a:p>
            <a:pPr marL="366713" lvl="1"/>
            <a:r>
              <a:rPr lang="it-IT" altLang="en-US" sz="2400" b="1" dirty="0">
                <a:solidFill>
                  <a:srgbClr val="FF0000"/>
                </a:solidFill>
              </a:rPr>
              <a:t>Herbert Spencer (1820-1903)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it-IT" altLang="en-US" sz="2400" dirty="0"/>
              <a:t>La società è un organismo le cui parti sono connesse tra loro da una rete di relazioni di interdipendenza. L’equilibrio che si genera tra le parti non è mai statico, bensì dinamico, sottoposto cioè a un continuo processo di evoluzione e di adattamento.</a:t>
            </a:r>
          </a:p>
          <a:p>
            <a:pPr marL="366713" lvl="1" eaLnBrk="1" hangingPunct="1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46795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223477" y="2358"/>
            <a:ext cx="1407490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97222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77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1BCBBC-7805-4D9F-C868-F4AE5301A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726546"/>
            <a:ext cx="8178799" cy="34049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39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D0059-2FA8-70BF-B95F-7EC5AFEA7CAC}"/>
              </a:ext>
            </a:extLst>
          </p:cNvPr>
          <p:cNvSpPr txBox="1">
            <a:spLocks/>
          </p:cNvSpPr>
          <p:nvPr/>
        </p:nvSpPr>
        <p:spPr>
          <a:xfrm>
            <a:off x="539750" y="1951037"/>
            <a:ext cx="8064500" cy="212596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en-US" dirty="0"/>
              <a:t>I “</a:t>
            </a:r>
            <a:r>
              <a:rPr lang="en-US" altLang="en-US" dirty="0" err="1"/>
              <a:t>classici</a:t>
            </a:r>
            <a:r>
              <a:rPr lang="en-US" altLang="en-US" dirty="0"/>
              <a:t>” (o </a:t>
            </a:r>
            <a:r>
              <a:rPr lang="en-US" altLang="en-US" dirty="0" err="1"/>
              <a:t>padri</a:t>
            </a:r>
            <a:r>
              <a:rPr lang="en-US" altLang="en-US" dirty="0"/>
              <a:t> </a:t>
            </a:r>
            <a:r>
              <a:rPr lang="en-US" altLang="en-US" dirty="0" err="1"/>
              <a:t>fondatori</a:t>
            </a:r>
            <a:r>
              <a:rPr lang="en-US" altLang="en-US" dirty="0"/>
              <a:t>): Marx, Durkheim, </a:t>
            </a:r>
            <a:br>
              <a:rPr lang="en-US" altLang="en-US" dirty="0"/>
            </a:br>
            <a:r>
              <a:rPr lang="en-US" altLang="en-US" dirty="0"/>
              <a:t>e Weber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altLang="en-US" dirty="0"/>
          </a:p>
          <a:p>
            <a:pPr lvl="1" fontAlgn="auto">
              <a:spcAft>
                <a:spcPts val="0"/>
              </a:spcAft>
            </a:pPr>
            <a:r>
              <a:rPr lang="en-US" altLang="en-US" dirty="0"/>
              <a:t> </a:t>
            </a:r>
            <a:r>
              <a:rPr lang="en-US" altLang="en-US" b="1" dirty="0"/>
              <a:t>Karl Marx</a:t>
            </a:r>
            <a:r>
              <a:rPr lang="en-US" altLang="en-US" dirty="0"/>
              <a:t>: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concentra</a:t>
            </a:r>
            <a:r>
              <a:rPr lang="en-US" altLang="en-US" dirty="0"/>
              <a:t> </a:t>
            </a:r>
            <a:r>
              <a:rPr lang="en-US" altLang="en-US" dirty="0" err="1"/>
              <a:t>sull’analisi</a:t>
            </a:r>
            <a:r>
              <a:rPr lang="en-US" altLang="en-US" dirty="0"/>
              <a:t> del </a:t>
            </a:r>
            <a:r>
              <a:rPr lang="en-US" altLang="en-US" dirty="0" err="1"/>
              <a:t>capitalismo</a:t>
            </a:r>
            <a:r>
              <a:rPr lang="en-US" altLang="en-US" dirty="0"/>
              <a:t> e </a:t>
            </a:r>
            <a:r>
              <a:rPr lang="en-US" altLang="en-US" dirty="0" err="1"/>
              <a:t>dei</a:t>
            </a:r>
            <a:r>
              <a:rPr lang="en-US" altLang="en-US" dirty="0"/>
              <a:t> </a:t>
            </a:r>
            <a:r>
              <a:rPr lang="en-US" altLang="en-US" dirty="0" err="1"/>
              <a:t>suoi</a:t>
            </a:r>
            <a:r>
              <a:rPr lang="en-US" altLang="en-US" dirty="0"/>
              <a:t> </a:t>
            </a:r>
            <a:r>
              <a:rPr lang="en-US" altLang="en-US" dirty="0" err="1"/>
              <a:t>effetti</a:t>
            </a:r>
            <a:endParaRPr lang="en-US" alt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96AEAEB-A9B2-9006-92C5-54CD99668FFD}"/>
              </a:ext>
            </a:extLst>
          </p:cNvPr>
          <p:cNvSpPr txBox="1"/>
          <p:nvPr/>
        </p:nvSpPr>
        <p:spPr>
          <a:xfrm>
            <a:off x="518373" y="4221000"/>
            <a:ext cx="8074025" cy="13280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/>
              <a:t>Socialismo</a:t>
            </a:r>
            <a:endParaRPr lang="en-US" sz="2400" b="1" dirty="0"/>
          </a:p>
          <a:p>
            <a:pPr>
              <a:defRPr/>
            </a:pPr>
            <a:r>
              <a:rPr lang="en-US" sz="2400" dirty="0"/>
              <a:t>Sistema economico, alternativo al </a:t>
            </a:r>
            <a:r>
              <a:rPr lang="en-US" sz="2400" dirty="0" err="1"/>
              <a:t>capitalismo</a:t>
            </a:r>
            <a:r>
              <a:rPr lang="en-US" sz="2400" dirty="0"/>
              <a:t>, basato sulla </a:t>
            </a:r>
            <a:r>
              <a:rPr lang="en-US" sz="2400" dirty="0" err="1"/>
              <a:t>socializzazione</a:t>
            </a:r>
            <a:r>
              <a:rPr lang="en-US" sz="2400" dirty="0"/>
              <a:t> dei mezzi di produzione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8DC624-8697-3793-67F6-3D6D4C62C696}"/>
              </a:ext>
            </a:extLst>
          </p:cNvPr>
          <p:cNvSpPr txBox="1">
            <a:spLocks/>
          </p:cNvSpPr>
          <p:nvPr/>
        </p:nvSpPr>
        <p:spPr>
          <a:xfrm>
            <a:off x="539750" y="836614"/>
            <a:ext cx="7200900" cy="55721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I </a:t>
            </a:r>
            <a:r>
              <a:rPr lang="en-US" altLang="en-US" sz="3200" b="1" dirty="0" err="1">
                <a:solidFill>
                  <a:srgbClr val="FF0000"/>
                </a:solidFill>
              </a:rPr>
              <a:t>fondamenti</a:t>
            </a:r>
            <a:r>
              <a:rPr lang="en-US" altLang="en-US" sz="3200" b="1" dirty="0">
                <a:solidFill>
                  <a:srgbClr val="FF0000"/>
                </a:solidFill>
              </a:rPr>
              <a:t> del </a:t>
            </a:r>
            <a:r>
              <a:rPr lang="en-US" altLang="en-US" sz="3200" b="1" dirty="0" err="1">
                <a:solidFill>
                  <a:srgbClr val="FF0000"/>
                </a:solidFill>
              </a:rPr>
              <a:t>pensiero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sociologico</a:t>
            </a:r>
            <a:r>
              <a:rPr lang="en-US" altLang="en-US" sz="3200" b="1" dirty="0">
                <a:solidFill>
                  <a:srgbClr val="FF0000"/>
                </a:solidFill>
              </a:rPr>
              <a:t> (2) </a:t>
            </a:r>
          </a:p>
        </p:txBody>
      </p:sp>
    </p:spTree>
    <p:extLst>
      <p:ext uri="{BB962C8B-B14F-4D97-AF65-F5344CB8AC3E}">
        <p14:creationId xmlns:p14="http://schemas.microsoft.com/office/powerpoint/2010/main" val="2542678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539750" y="304800"/>
            <a:ext cx="77724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Durkheim (1858-1917) 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3240088"/>
            <a:ext cx="23812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547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751" y="3429000"/>
            <a:ext cx="396025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/>
              <a:t>Solidarietà</a:t>
            </a:r>
            <a:r>
              <a:rPr lang="en-US" b="1" dirty="0"/>
              <a:t> </a:t>
            </a:r>
            <a:r>
              <a:rPr lang="en-US" b="1" dirty="0" err="1"/>
              <a:t>sociale</a:t>
            </a:r>
            <a:endParaRPr lang="en-US" b="1" dirty="0"/>
          </a:p>
          <a:p>
            <a:pPr>
              <a:defRPr/>
            </a:pPr>
            <a:r>
              <a:rPr lang="en-US" dirty="0" err="1"/>
              <a:t>L’insieme</a:t>
            </a:r>
            <a:r>
              <a:rPr lang="en-US" dirty="0"/>
              <a:t> dei legami sociali che </a:t>
            </a:r>
            <a:r>
              <a:rPr lang="en-US" dirty="0" err="1"/>
              <a:t>uniscono</a:t>
            </a:r>
            <a:r>
              <a:rPr lang="en-US" dirty="0"/>
              <a:t> i </a:t>
            </a:r>
            <a:r>
              <a:rPr lang="en-US" dirty="0" err="1"/>
              <a:t>membri</a:t>
            </a:r>
            <a:r>
              <a:rPr lang="en-US" dirty="0"/>
              <a:t> di una </a:t>
            </a:r>
            <a:r>
              <a:rPr lang="en-US" dirty="0" err="1"/>
              <a:t>collettività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4924488"/>
            <a:ext cx="39666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/>
              <a:t>Divisione</a:t>
            </a:r>
            <a:r>
              <a:rPr lang="en-US" b="1" dirty="0"/>
              <a:t> del </a:t>
            </a:r>
            <a:r>
              <a:rPr lang="en-US" b="1" dirty="0" err="1"/>
              <a:t>lavoro</a:t>
            </a:r>
            <a:endParaRPr lang="en-US" b="1" dirty="0"/>
          </a:p>
          <a:p>
            <a:pPr>
              <a:defRPr/>
            </a:pPr>
            <a:r>
              <a:rPr lang="en-US" dirty="0"/>
              <a:t>Sistema basato sulla </a:t>
            </a:r>
            <a:r>
              <a:rPr lang="en-US" dirty="0" err="1"/>
              <a:t>specializzazione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persone in </a:t>
            </a:r>
            <a:r>
              <a:rPr lang="en-US" dirty="0" err="1"/>
              <a:t>compiti</a:t>
            </a:r>
            <a:r>
              <a:rPr lang="en-US" dirty="0"/>
              <a:t> diversi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0" y="3429000"/>
            <a:ext cx="3969775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/>
              <a:t>Coscienza</a:t>
            </a:r>
            <a:r>
              <a:rPr lang="en-US" b="1" dirty="0"/>
              <a:t> </a:t>
            </a:r>
            <a:r>
              <a:rPr lang="en-US" b="1" dirty="0" err="1"/>
              <a:t>collettiva</a:t>
            </a:r>
            <a:endParaRPr lang="en-US" b="1" dirty="0"/>
          </a:p>
          <a:p>
            <a:pPr>
              <a:defRPr/>
            </a:pPr>
            <a:r>
              <a:rPr lang="en-US" dirty="0" err="1"/>
              <a:t>Insieme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valori</a:t>
            </a:r>
            <a:r>
              <a:rPr lang="en-US" dirty="0"/>
              <a:t> </a:t>
            </a:r>
            <a:r>
              <a:rPr lang="en-US" dirty="0" err="1"/>
              <a:t>condivisi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società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6000" y="4940217"/>
            <a:ext cx="3888251" cy="13280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Anomia</a:t>
            </a:r>
          </a:p>
          <a:p>
            <a:pPr>
              <a:defRPr/>
            </a:pPr>
            <a:r>
              <a:rPr lang="en-US" dirty="0"/>
              <a:t>Assenza di </a:t>
            </a:r>
            <a:r>
              <a:rPr lang="en-US" dirty="0" err="1"/>
              <a:t>norme</a:t>
            </a:r>
            <a:r>
              <a:rPr lang="en-US" dirty="0"/>
              <a:t> sociali e </a:t>
            </a:r>
            <a:r>
              <a:rPr lang="en-US" dirty="0" err="1"/>
              <a:t>conseguente</a:t>
            </a:r>
            <a:r>
              <a:rPr lang="en-US" dirty="0"/>
              <a:t> </a:t>
            </a:r>
            <a:r>
              <a:rPr lang="en-US" dirty="0" err="1"/>
              <a:t>indebolimento</a:t>
            </a:r>
            <a:r>
              <a:rPr lang="en-US" dirty="0"/>
              <a:t> degli standard </a:t>
            </a:r>
            <a:r>
              <a:rPr lang="en-US" dirty="0" err="1"/>
              <a:t>morali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77674B-0276-4AC6-B486-BCBB4D71054D}"/>
              </a:ext>
            </a:extLst>
          </p:cNvPr>
          <p:cNvSpPr txBox="1">
            <a:spLocks/>
          </p:cNvSpPr>
          <p:nvPr/>
        </p:nvSpPr>
        <p:spPr>
          <a:xfrm>
            <a:off x="1403350" y="836614"/>
            <a:ext cx="6337300" cy="43179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I </a:t>
            </a:r>
            <a:r>
              <a:rPr lang="en-US" altLang="en-US" sz="3200" b="1" dirty="0" err="1">
                <a:solidFill>
                  <a:srgbClr val="FF0000"/>
                </a:solidFill>
              </a:rPr>
              <a:t>fondamenti</a:t>
            </a:r>
            <a:r>
              <a:rPr lang="en-US" altLang="en-US" sz="3200" b="1" dirty="0">
                <a:solidFill>
                  <a:srgbClr val="FF0000"/>
                </a:solidFill>
              </a:rPr>
              <a:t> del </a:t>
            </a:r>
            <a:r>
              <a:rPr lang="en-US" altLang="en-US" sz="3200" b="1" dirty="0" err="1">
                <a:solidFill>
                  <a:srgbClr val="FF0000"/>
                </a:solidFill>
              </a:rPr>
              <a:t>pensiero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sociologico</a:t>
            </a:r>
            <a:r>
              <a:rPr lang="en-US" altLang="en-US" sz="3200" b="1" dirty="0">
                <a:solidFill>
                  <a:srgbClr val="FF0000"/>
                </a:solidFill>
              </a:rPr>
              <a:t> (3)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9D5B09-5701-5241-508B-F8813AA9DB0A}"/>
              </a:ext>
            </a:extLst>
          </p:cNvPr>
          <p:cNvSpPr txBox="1">
            <a:spLocks/>
          </p:cNvSpPr>
          <p:nvPr/>
        </p:nvSpPr>
        <p:spPr>
          <a:xfrm>
            <a:off x="539750" y="1938885"/>
            <a:ext cx="8064500" cy="13280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en-US" sz="2200" dirty="0"/>
              <a:t>I “</a:t>
            </a:r>
            <a:r>
              <a:rPr lang="en-US" altLang="en-US" sz="2200" dirty="0" err="1"/>
              <a:t>classici</a:t>
            </a:r>
            <a:r>
              <a:rPr lang="en-US" altLang="en-US" sz="2200" dirty="0"/>
              <a:t>” (o </a:t>
            </a:r>
            <a:r>
              <a:rPr lang="en-US" altLang="en-US" sz="2200" dirty="0" err="1"/>
              <a:t>padri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fondatori</a:t>
            </a:r>
            <a:r>
              <a:rPr lang="en-US" altLang="en-US" sz="2200" dirty="0"/>
              <a:t>): Marx, Durkheim, e Weber </a:t>
            </a:r>
            <a:r>
              <a:rPr lang="en-US" altLang="en-US" sz="2200" i="1" dirty="0"/>
              <a:t>continua…</a:t>
            </a:r>
          </a:p>
          <a:p>
            <a:pPr lvl="1" fontAlgn="auto">
              <a:spcAft>
                <a:spcPts val="0"/>
              </a:spcAft>
            </a:pPr>
            <a:r>
              <a:rPr lang="en-US" altLang="en-US" sz="2200" dirty="0"/>
              <a:t> </a:t>
            </a:r>
            <a:r>
              <a:rPr lang="en-US" altLang="en-US" sz="2200" b="1" dirty="0"/>
              <a:t>Émile Durkheim</a:t>
            </a:r>
            <a:r>
              <a:rPr lang="en-US" altLang="en-US" sz="2200" dirty="0"/>
              <a:t>: </a:t>
            </a:r>
            <a:r>
              <a:rPr lang="en-US" altLang="en-US" sz="2200" dirty="0" err="1"/>
              <a:t>Solidarietà</a:t>
            </a:r>
            <a:r>
              <a:rPr lang="en-US" altLang="en-US" sz="2200" dirty="0"/>
              <a:t> (o </a:t>
            </a:r>
            <a:r>
              <a:rPr lang="en-US" altLang="en-US" sz="2200" dirty="0" err="1"/>
              <a:t>integrazione</a:t>
            </a:r>
            <a:r>
              <a:rPr lang="en-US" altLang="en-US" sz="2200" dirty="0"/>
              <a:t>) </a:t>
            </a:r>
            <a:r>
              <a:rPr lang="en-US" altLang="en-US" sz="2200" dirty="0" err="1"/>
              <a:t>sociale</a:t>
            </a:r>
            <a:endParaRPr lang="en-US" altLang="en-US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875DAB-F3D1-D605-2E73-7E62E01F38DA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auto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Émile Durkheim</a:t>
            </a:r>
            <a:r>
              <a:rPr lang="en-US" alt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Il 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alt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uicidio</a:t>
            </a:r>
            <a:r>
              <a:rPr lang="en-US" alt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(1897)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6312577-2FB2-8229-23A2-E1D1D131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3025501"/>
            <a:ext cx="8178799" cy="16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031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294554-E98B-9DAD-4C00-2D06BAE5B339}"/>
              </a:ext>
            </a:extLst>
          </p:cNvPr>
          <p:cNvSpPr txBox="1"/>
          <p:nvPr/>
        </p:nvSpPr>
        <p:spPr>
          <a:xfrm>
            <a:off x="554778" y="261000"/>
            <a:ext cx="80344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Programma del corso</a:t>
            </a:r>
          </a:p>
          <a:p>
            <a:endParaRPr lang="it-IT" b="1" dirty="0"/>
          </a:p>
          <a:p>
            <a:r>
              <a:rPr lang="it-IT" dirty="0"/>
              <a:t>La </a:t>
            </a:r>
            <a:r>
              <a:rPr lang="it-IT" b="1" dirty="0"/>
              <a:t>prima parte del corso </a:t>
            </a:r>
            <a:r>
              <a:rPr lang="it-IT" dirty="0"/>
              <a:t>è dedicata alla comprensione delle </a:t>
            </a:r>
            <a:r>
              <a:rPr lang="it-IT" b="1" dirty="0"/>
              <a:t>peculiarità della disciplina sociologica,</a:t>
            </a:r>
            <a:r>
              <a:rPr lang="it-IT" dirty="0"/>
              <a:t> quale </a:t>
            </a:r>
            <a:r>
              <a:rPr lang="it-IT" b="1" dirty="0"/>
              <a:t>scienza teorica ed empirica</a:t>
            </a:r>
            <a:r>
              <a:rPr lang="it-IT" dirty="0"/>
              <a:t>, multi-paradigmatica e articolata in diverse prospettive macro e micro-sociologiche. La sociologia è esaminata a partire dalle sue </a:t>
            </a:r>
            <a:r>
              <a:rPr lang="it-IT" b="1" dirty="0"/>
              <a:t>origini</a:t>
            </a:r>
            <a:r>
              <a:rPr lang="it-IT" dirty="0"/>
              <a:t>, considerando sia il </a:t>
            </a:r>
            <a:r>
              <a:rPr lang="it-IT" b="1" dirty="0"/>
              <a:t>contesto storico-sociale </a:t>
            </a:r>
            <a:r>
              <a:rPr lang="it-IT" dirty="0"/>
              <a:t>che ne ha favorito la genesi, sia il </a:t>
            </a:r>
            <a:r>
              <a:rPr lang="it-IT" b="1" dirty="0"/>
              <a:t>contributo che autori "classici" - quali Comte, Spencer, Marx, Durkheim e Weber </a:t>
            </a:r>
            <a:r>
              <a:rPr lang="it-IT" dirty="0"/>
              <a:t>- hanno fornito al pensiero sociologico. Inoltre, si approfondiscono tre concetti- chiave - </a:t>
            </a:r>
            <a:r>
              <a:rPr lang="it-IT" b="1" dirty="0"/>
              <a:t>cultura, struttura sociale e potere </a:t>
            </a:r>
            <a:r>
              <a:rPr lang="it-IT" dirty="0"/>
              <a:t>- che costituiscono il </a:t>
            </a:r>
            <a:r>
              <a:rPr lang="it-IT" b="1" dirty="0"/>
              <a:t>fondamento delle principali teorie sociologiche </a:t>
            </a:r>
            <a:r>
              <a:rPr lang="it-IT" dirty="0"/>
              <a:t>e rappresentano strumenti teorici essenziali per interpretare le pratiche e i processi sociali.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0F5CCF-95CD-3F96-7692-FD571BAB5B0B}"/>
              </a:ext>
            </a:extLst>
          </p:cNvPr>
          <p:cNvSpPr txBox="1"/>
          <p:nvPr/>
        </p:nvSpPr>
        <p:spPr>
          <a:xfrm>
            <a:off x="575745" y="3734678"/>
            <a:ext cx="80134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seconda parte del corso è dedicata </a:t>
            </a:r>
            <a:r>
              <a:rPr lang="it-IT" b="1" dirty="0"/>
              <a:t>all'analisi di istituzioni, pratiche e processi sociali fondanti le società</a:t>
            </a:r>
            <a:r>
              <a:rPr lang="it-IT" dirty="0"/>
              <a:t>, esaminando in senso comparativo approcci teorici e risultati di ricerche sociali. Gli argomenti approfonditi in questa parte del corso sono i seguenti: </a:t>
            </a:r>
            <a:r>
              <a:rPr lang="it-IT" b="1" dirty="0"/>
              <a:t>i gruppi sociali e le organizzazioni; i sistemi di stratificazione sociale, le classi sociali e le diseguaglianze; il concetto di etnia e i fenomeni migratori; l'istituzione sociale della famiglia e i suoi cambiamenti,</a:t>
            </a:r>
            <a:r>
              <a:rPr lang="it-IT" dirty="0"/>
              <a:t> nonché i </a:t>
            </a:r>
            <a:r>
              <a:rPr lang="it-IT" b="1" dirty="0"/>
              <a:t>processi di socializzazione </a:t>
            </a:r>
            <a:r>
              <a:rPr lang="it-IT" dirty="0"/>
              <a:t>e gli agenti che li promuovono; i concetti di </a:t>
            </a:r>
            <a:r>
              <a:rPr lang="it-IT" b="1" dirty="0"/>
              <a:t>sesso e genere</a:t>
            </a:r>
            <a:r>
              <a:rPr lang="it-IT" dirty="0"/>
              <a:t>, le identità sessuali e le diseguaglianze basate sul genere e sull'identità sessuale</a:t>
            </a:r>
          </a:p>
        </p:txBody>
      </p:sp>
    </p:spTree>
    <p:extLst>
      <p:ext uri="{BB962C8B-B14F-4D97-AF65-F5344CB8AC3E}">
        <p14:creationId xmlns:p14="http://schemas.microsoft.com/office/powerpoint/2010/main" val="11600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440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it-IT" altLang="it-IT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Weber </a:t>
            </a:r>
            <a:br>
              <a:rPr lang="it-IT" altLang="it-IT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(1864-1920)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2766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785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sociologia COMPRENDENTE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sociologia deve concentrarsi sull’azione sociale e non sulle strutture</a:t>
            </a:r>
          </a:p>
          <a:p>
            <a:pPr eaLnBrk="1" hangingPunct="1">
              <a:spcBef>
                <a:spcPts val="800"/>
              </a:spcBef>
              <a:buSzPct val="80000"/>
              <a:defRPr/>
            </a:pPr>
            <a:endParaRPr lang="it-IT" altLang="it-IT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Gli individui hanno la capacità di agire liberamente e di plasmare il proprio futuro</a:t>
            </a:r>
          </a:p>
          <a:p>
            <a:pPr eaLnBrk="1" hangingPunct="1">
              <a:spcBef>
                <a:spcPts val="800"/>
              </a:spcBef>
              <a:buSzPct val="80000"/>
              <a:defRPr/>
            </a:pPr>
            <a:endParaRPr lang="it-IT" altLang="it-IT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strutture non hanno il primato sulle azioni sociali</a:t>
            </a:r>
          </a:p>
        </p:txBody>
      </p:sp>
    </p:spTree>
    <p:extLst>
      <p:ext uri="{BB962C8B-B14F-4D97-AF65-F5344CB8AC3E}">
        <p14:creationId xmlns:p14="http://schemas.microsoft.com/office/powerpoint/2010/main" val="2557390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57200" y="609600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80000"/>
              <a:defRPr/>
            </a:pPr>
            <a:endParaRPr lang="it-IT" altLang="it-IT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SzPct val="80000"/>
              <a:defRPr/>
            </a:pPr>
            <a:endParaRPr lang="it-IT" altLang="it-IT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strutture sociali sono composte da una complessità di azioni sociali</a:t>
            </a:r>
          </a:p>
          <a:p>
            <a:pPr eaLnBrk="1" hangingPunct="1">
              <a:spcBef>
                <a:spcPts val="800"/>
              </a:spcBef>
              <a:buSzPct val="80000"/>
              <a:defRPr/>
            </a:pPr>
            <a:endParaRPr lang="it-IT" altLang="it-IT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sociologia ha il compito di </a:t>
            </a:r>
            <a:r>
              <a:rPr lang="it-IT" altLang="it-IT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comprendere</a:t>
            </a: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il significato nascosto di quelle azioni</a:t>
            </a:r>
          </a:p>
        </p:txBody>
      </p:sp>
    </p:spTree>
    <p:extLst>
      <p:ext uri="{BB962C8B-B14F-4D97-AF65-F5344CB8AC3E}">
        <p14:creationId xmlns:p14="http://schemas.microsoft.com/office/powerpoint/2010/main" val="3674862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4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RAZIONALIZZAZIONE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società moderne sono investite da un processo di razionalizzazione che investe molti ambiti del vivere.</a:t>
            </a:r>
          </a:p>
          <a:p>
            <a:pPr eaLnBrk="1" hangingPunct="1">
              <a:spcBef>
                <a:spcPts val="800"/>
              </a:spcBef>
              <a:buSzPct val="80000"/>
              <a:defRPr/>
            </a:pPr>
            <a:endParaRPr lang="it-IT" altLang="it-IT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calcolo strumentale razionale subentra alle credenze radicate nella superstizione, nella religione, nelle usanze tradizionali</a:t>
            </a:r>
          </a:p>
          <a:p>
            <a:pPr algn="ctr"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TUTTAVIA…</a:t>
            </a:r>
          </a:p>
        </p:txBody>
      </p:sp>
    </p:spTree>
    <p:extLst>
      <p:ext uri="{BB962C8B-B14F-4D97-AF65-F5344CB8AC3E}">
        <p14:creationId xmlns:p14="http://schemas.microsoft.com/office/powerpoint/2010/main" val="2557646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GABBIA d’ACCIAIO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conseguenze della razionalizzazione non sono positive per Weber. Nel tentativo di regolamentare ogni aspetto della vita sociale, la società può trasformarsi in una gabbia d’acciaio</a:t>
            </a:r>
          </a:p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grado di soffocare </a:t>
            </a:r>
          </a:p>
          <a:p>
            <a:pPr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 spirito umano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495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190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457200" y="304800"/>
            <a:ext cx="8229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80000"/>
              <a:defRPr/>
            </a:pPr>
            <a:endParaRPr lang="it-IT" altLang="it-IT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Bef>
                <a:spcPts val="800"/>
              </a:spcBef>
              <a:buSzPct val="80000"/>
              <a:defRPr/>
            </a:pPr>
            <a:endParaRPr lang="it-IT" altLang="it-IT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Bef>
                <a:spcPts val="800"/>
              </a:spcBef>
              <a:buSzPct val="80000"/>
              <a:defRPr/>
            </a:pPr>
            <a:endParaRPr lang="it-IT" altLang="it-IT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Bef>
                <a:spcPts val="800"/>
              </a:spcBef>
              <a:buSzPct val="8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razionalità moderna è quindi una “gabbia d’acciaio” che imprigiona un mondo angusto e DISINCANTATO, dominato dalla burocrazia</a:t>
            </a:r>
          </a:p>
        </p:txBody>
      </p:sp>
    </p:spTree>
    <p:extLst>
      <p:ext uri="{BB962C8B-B14F-4D97-AF65-F5344CB8AC3E}">
        <p14:creationId xmlns:p14="http://schemas.microsoft.com/office/powerpoint/2010/main" val="230405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5990029-9EE3-4546-9D73-DA498DBE077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0"/>
            <a:ext cx="4183408" cy="6858000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4343400" y="152400"/>
            <a:ext cx="4572000" cy="6553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err="1"/>
              <a:t>caratteri</a:t>
            </a:r>
            <a:r>
              <a:rPr lang="en-US" sz="3200"/>
              <a:t> </a:t>
            </a:r>
            <a:r>
              <a:rPr lang="en-US" sz="3200" err="1"/>
              <a:t>culturali</a:t>
            </a:r>
            <a:r>
              <a:rPr lang="en-US" sz="3200"/>
              <a:t> del </a:t>
            </a:r>
            <a:r>
              <a:rPr lang="en-US" sz="3200" err="1"/>
              <a:t>protestantesimo</a:t>
            </a:r>
            <a:endParaRPr lang="it-IT" sz="3200"/>
          </a:p>
          <a:p>
            <a:endParaRPr lang="en-US" sz="3200"/>
          </a:p>
          <a:p>
            <a:endParaRPr lang="en-US" sz="3200"/>
          </a:p>
          <a:p>
            <a:endParaRPr lang="en-US" sz="3200"/>
          </a:p>
          <a:p>
            <a:r>
              <a:rPr lang="en-US" sz="3200" err="1"/>
              <a:t>caratteri</a:t>
            </a:r>
            <a:r>
              <a:rPr lang="en-US" sz="3200"/>
              <a:t> </a:t>
            </a:r>
            <a:r>
              <a:rPr lang="en-US" sz="3200" err="1"/>
              <a:t>culturali</a:t>
            </a:r>
            <a:r>
              <a:rPr lang="en-US" sz="3200"/>
              <a:t> del </a:t>
            </a:r>
            <a:r>
              <a:rPr lang="en-US" sz="3200" err="1"/>
              <a:t>capitalismo</a:t>
            </a:r>
            <a:r>
              <a:rPr lang="en-US" sz="3200"/>
              <a:t> </a:t>
            </a:r>
          </a:p>
          <a:p>
            <a:endParaRPr lang="en-US" sz="3200"/>
          </a:p>
          <a:p>
            <a:r>
              <a:rPr lang="it-IT" sz="2000" b="1"/>
              <a:t>il nucleo morale dello spirito del capitalismo è un “effetto involontario” dell’etica religiosa (non conseguenza logica ma psicologica) </a:t>
            </a:r>
            <a:endParaRPr lang="it-IT" sz="2000"/>
          </a:p>
          <a:p>
            <a:endParaRPr lang="en-US" sz="3200"/>
          </a:p>
          <a:p>
            <a:pPr algn="ctr"/>
            <a:endParaRPr lang="en-US"/>
          </a:p>
        </p:txBody>
      </p:sp>
      <p:sp>
        <p:nvSpPr>
          <p:cNvPr id="8" name="Freccia in giù 7"/>
          <p:cNvSpPr/>
          <p:nvPr/>
        </p:nvSpPr>
        <p:spPr>
          <a:xfrm>
            <a:off x="6030913" y="1409700"/>
            <a:ext cx="1208087" cy="11430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60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1B95C3-7A1E-CB9F-2B68-5B384712E1AD}"/>
              </a:ext>
            </a:extLst>
          </p:cNvPr>
          <p:cNvSpPr txBox="1"/>
          <p:nvPr/>
        </p:nvSpPr>
        <p:spPr>
          <a:xfrm>
            <a:off x="324000" y="621000"/>
            <a:ext cx="76857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Bibliografia</a:t>
            </a:r>
          </a:p>
          <a:p>
            <a:endParaRPr lang="it-IT" b="1" u="sng" dirty="0"/>
          </a:p>
          <a:p>
            <a:pPr marL="342900" indent="-342900">
              <a:buAutoNum type="arabicParenBoth"/>
            </a:pPr>
            <a:r>
              <a:rPr lang="it-IT" dirty="0"/>
              <a:t>Wallace R.A., Wolf A La teoria sociologica contemporanea il Mulino, Bologna, 2008 » Pagine/Capitoli: Capp. 2, 3, 4, 5, 6, 7 </a:t>
            </a:r>
            <a:r>
              <a:rPr lang="it-IT" b="1" dirty="0"/>
              <a:t>(obbligatorio)</a:t>
            </a:r>
          </a:p>
          <a:p>
            <a:pPr marL="342900" indent="-342900">
              <a:buAutoNum type="arabicParenBoth"/>
            </a:pPr>
            <a:endParaRPr lang="it-IT" dirty="0"/>
          </a:p>
          <a:p>
            <a:r>
              <a:rPr lang="it-IT" dirty="0"/>
              <a:t>(2) </a:t>
            </a:r>
            <a:r>
              <a:rPr lang="it-IT" dirty="0" err="1"/>
              <a:t>Croteau</a:t>
            </a:r>
            <a:r>
              <a:rPr lang="it-IT" dirty="0"/>
              <a:t> D., </a:t>
            </a:r>
            <a:r>
              <a:rPr lang="it-IT" dirty="0" err="1"/>
              <a:t>Hoynes</a:t>
            </a:r>
            <a:r>
              <a:rPr lang="it-IT" dirty="0"/>
              <a:t> </a:t>
            </a:r>
            <a:r>
              <a:rPr lang="it-IT" dirty="0" err="1"/>
              <a:t>W</a:t>
            </a:r>
            <a:r>
              <a:rPr lang="it-IT" dirty="0"/>
              <a:t>. Sociologia generale. Temi, concetti, strumenti McGraw-Hill, Milano , 2018 » Pagine/Capitoli: Capp. 1, 3, 4, 5, 6, 7, 8, 9 </a:t>
            </a:r>
            <a:r>
              <a:rPr lang="it-IT" b="1" dirty="0"/>
              <a:t>(obbligatorio)</a:t>
            </a:r>
            <a:endParaRPr lang="it-IT" b="1" u="sng" dirty="0"/>
          </a:p>
          <a:p>
            <a:endParaRPr lang="it-IT" b="1" u="sng" dirty="0"/>
          </a:p>
          <a:p>
            <a:r>
              <a:rPr lang="it-IT" b="1" u="sng" dirty="0"/>
              <a:t>Pagina del corso</a:t>
            </a:r>
            <a:r>
              <a:rPr lang="it-IT" dirty="0"/>
              <a:t>: https://</a:t>
            </a:r>
            <a:r>
              <a:rPr lang="it-IT" dirty="0" err="1"/>
              <a:t>docenti.unimc.it</a:t>
            </a:r>
            <a:r>
              <a:rPr lang="it-IT" dirty="0"/>
              <a:t>/</a:t>
            </a:r>
            <a:r>
              <a:rPr lang="it-IT" dirty="0" err="1"/>
              <a:t>valeria.quaglia</a:t>
            </a:r>
            <a:r>
              <a:rPr lang="it-IT" dirty="0"/>
              <a:t>/</a:t>
            </a:r>
            <a:r>
              <a:rPr lang="it-IT" dirty="0" err="1"/>
              <a:t>courses</a:t>
            </a:r>
            <a:r>
              <a:rPr lang="it-IT" dirty="0"/>
              <a:t>/2022/26446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FAA166-5325-A173-F736-2253FF9ADAE1}"/>
              </a:ext>
            </a:extLst>
          </p:cNvPr>
          <p:cNvSpPr txBox="1"/>
          <p:nvPr/>
        </p:nvSpPr>
        <p:spPr>
          <a:xfrm>
            <a:off x="324000" y="4077000"/>
            <a:ext cx="7685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Metodi didattici</a:t>
            </a:r>
          </a:p>
          <a:p>
            <a:endParaRPr lang="it-IT" b="1" dirty="0"/>
          </a:p>
          <a:p>
            <a:r>
              <a:rPr lang="it-IT" dirty="0"/>
              <a:t>Il corso è svolto attraverso lezioni di didattica frontale e dialogata, con supporto di materiale didattico (slides, disponibili nella pagina web dell'insegnamento), letture (estratti di saggi, articoli di quotidiano, ecc.), contributi video, esercitazioni e dibattiti in aula, interventi di esperti.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011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864276-B745-D6F6-54DF-828AF0D5A940}"/>
              </a:ext>
            </a:extLst>
          </p:cNvPr>
          <p:cNvSpPr txBox="1"/>
          <p:nvPr/>
        </p:nvSpPr>
        <p:spPr>
          <a:xfrm>
            <a:off x="487220" y="837000"/>
            <a:ext cx="8169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Modalità di valutazione</a:t>
            </a:r>
          </a:p>
          <a:p>
            <a:endParaRPr lang="it-IT" b="1" dirty="0"/>
          </a:p>
          <a:p>
            <a:r>
              <a:rPr lang="it-IT" dirty="0"/>
              <a:t>L'esame è finalizzato a </a:t>
            </a:r>
            <a:r>
              <a:rPr lang="it-IT" b="1" dirty="0"/>
              <a:t>valutare il livello di comprensione dei contenuti del programma</a:t>
            </a:r>
            <a:r>
              <a:rPr lang="it-IT" dirty="0"/>
              <a:t>, nonché l'autonomia di giudizio e la </a:t>
            </a:r>
            <a:r>
              <a:rPr lang="it-IT" b="1" dirty="0"/>
              <a:t>capacità di applicazione dei concetti e delle teorie nell'analisi dei principali fenomeni sociali </a:t>
            </a:r>
            <a:r>
              <a:rPr lang="it-IT" dirty="0"/>
              <a:t>che interessano le società contemporanee.</a:t>
            </a:r>
            <a:br>
              <a:rPr lang="it-IT" dirty="0"/>
            </a:br>
            <a:r>
              <a:rPr lang="it-IT" dirty="0"/>
              <a:t>L'esame ha durata di un'ora e consiste in una prova scritta composta da 3 domande a risposta aperta, senza limite di lunghezza. Ogni risposta sarà valutata fino ad un massimo di 10 punti.</a:t>
            </a:r>
            <a:br>
              <a:rPr lang="it-IT" dirty="0"/>
            </a:b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E2C918-AE62-FBCE-9D00-C2C85B461278}"/>
              </a:ext>
            </a:extLst>
          </p:cNvPr>
          <p:cNvSpPr txBox="1"/>
          <p:nvPr/>
        </p:nvSpPr>
        <p:spPr>
          <a:xfrm>
            <a:off x="491849" y="3699322"/>
            <a:ext cx="8164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Durante le lezioni, vi è la possibilità di sostenere una prova intermedia scritta (2 domande a risposta aperta, senza limite di lunghezza, 50 minuti di tempo) sulla prima parte del programma (Testo </a:t>
            </a:r>
            <a:r>
              <a:rPr lang="it-IT" dirty="0" err="1"/>
              <a:t>Croteau-Hoynes</a:t>
            </a:r>
            <a:r>
              <a:rPr lang="it-IT" dirty="0"/>
              <a:t>). Ogni risposta sarà valutata fino ad un massimo di 15 punti. A partire dall'appello di gennaio 2023, chi avrà sostenuto la prova intermedia potrà sostenere la seconda prova scritta sul testo Wallace-Wolf, 2 domande a risposta aperta, 50 minuti di tempo. Ogni prova scritta ha un peso pari al 50% sul voto finale.</a:t>
            </a:r>
          </a:p>
          <a:p>
            <a:endParaRPr lang="it-IT" dirty="0"/>
          </a:p>
          <a:p>
            <a:r>
              <a:rPr lang="it-IT" dirty="0"/>
              <a:t>Modalità «studenti attivi» </a:t>
            </a:r>
            <a:r>
              <a:rPr lang="it-IT" dirty="0">
                <a:sym typeface="Wingdings" pitchFamily="2" charset="2"/>
              </a:rPr>
              <a:t> 3 esercitazioni (+ 1/2 PUNTI)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33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C05910-03D9-151C-8E07-684E0F478B96}"/>
              </a:ext>
            </a:extLst>
          </p:cNvPr>
          <p:cNvSpPr txBox="1"/>
          <p:nvPr/>
        </p:nvSpPr>
        <p:spPr>
          <a:xfrm>
            <a:off x="1832014" y="1773000"/>
            <a:ext cx="5479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Ricevimento studenti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il ricevimento può essere svolto sia in presenza (nello studio, Studio della docente 2° piano - Vicolo Monachesi, 2), sia a distanza (tramite Teams, sul canale generale di Valeria Quaglia). </a:t>
            </a:r>
          </a:p>
          <a:p>
            <a:pPr algn="just"/>
            <a:r>
              <a:rPr lang="it-IT" dirty="0"/>
              <a:t>È necessario inviare un’email alla docente per concordare un appuntamento:</a:t>
            </a:r>
          </a:p>
          <a:p>
            <a:pPr algn="just"/>
            <a:r>
              <a:rPr lang="it-IT" dirty="0" err="1"/>
              <a:t>valeria.quaglia@unimc.it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41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1260000" y="1413700"/>
            <a:ext cx="6337300" cy="415412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Argomenti </a:t>
            </a:r>
            <a:r>
              <a:rPr lang="en-US" altLang="en-US" sz="3200" b="1" dirty="0" err="1">
                <a:solidFill>
                  <a:srgbClr val="FF0000"/>
                </a:solidFill>
              </a:rPr>
              <a:t>trattati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9749" y="2925000"/>
            <a:ext cx="8064501" cy="25193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dirty="0"/>
              <a:t>Che </a:t>
            </a:r>
            <a:r>
              <a:rPr lang="en-US" altLang="en-US" dirty="0" err="1"/>
              <a:t>cos’è</a:t>
            </a:r>
            <a:r>
              <a:rPr lang="en-US" altLang="en-US" dirty="0"/>
              <a:t> e quando </a:t>
            </a:r>
            <a:r>
              <a:rPr lang="en-US" altLang="en-US" dirty="0" err="1"/>
              <a:t>nasce</a:t>
            </a:r>
            <a:r>
              <a:rPr lang="en-US" altLang="en-US" dirty="0"/>
              <a:t> la </a:t>
            </a:r>
            <a:r>
              <a:rPr lang="en-US" altLang="en-US" dirty="0" err="1"/>
              <a:t>sociologia</a:t>
            </a:r>
            <a:endParaRPr lang="en-US" altLang="en-US" dirty="0"/>
          </a:p>
          <a:p>
            <a:pPr eaLnBrk="1" hangingPunct="1"/>
            <a:r>
              <a:rPr lang="en-US" altLang="en-US" dirty="0" err="1"/>
              <a:t>Sociologia</a:t>
            </a:r>
            <a:r>
              <a:rPr lang="en-US" altLang="en-US" dirty="0"/>
              <a:t> e </a:t>
            </a:r>
            <a:r>
              <a:rPr lang="en-US" altLang="en-US" dirty="0" err="1"/>
              <a:t>rivoluzioni</a:t>
            </a:r>
            <a:endParaRPr lang="en-US" altLang="en-US" dirty="0"/>
          </a:p>
          <a:p>
            <a:pPr eaLnBrk="1" hangingPunct="1"/>
            <a:r>
              <a:rPr lang="en-US" altLang="en-US" dirty="0" err="1"/>
              <a:t>Sociologia</a:t>
            </a:r>
            <a:r>
              <a:rPr lang="en-US" altLang="en-US" dirty="0"/>
              <a:t>, </a:t>
            </a:r>
            <a:r>
              <a:rPr lang="en-US" altLang="en-US" dirty="0" err="1"/>
              <a:t>modernità</a:t>
            </a:r>
            <a:r>
              <a:rPr lang="en-US" altLang="en-US" dirty="0"/>
              <a:t> e post-</a:t>
            </a:r>
            <a:r>
              <a:rPr lang="en-US" altLang="en-US" dirty="0" err="1"/>
              <a:t>modernità</a:t>
            </a: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549654" y="1917000"/>
            <a:ext cx="7190996" cy="132802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dirty="0"/>
              <a:t>La </a:t>
            </a:r>
            <a:r>
              <a:rPr lang="en-US" altLang="en-US" dirty="0" err="1"/>
              <a:t>prospettiva</a:t>
            </a:r>
            <a:r>
              <a:rPr lang="en-US" altLang="en-US" dirty="0"/>
              <a:t> </a:t>
            </a:r>
            <a:r>
              <a:rPr lang="en-US" altLang="en-US" dirty="0" err="1"/>
              <a:t>sociologica</a:t>
            </a:r>
            <a:endParaRPr lang="en-US" altLang="en-US" dirty="0"/>
          </a:p>
          <a:p>
            <a:pPr eaLnBrk="1" hangingPunct="1"/>
            <a:r>
              <a:rPr lang="en-US" altLang="en-US" dirty="0" err="1"/>
              <a:t>Sociologia</a:t>
            </a:r>
            <a:r>
              <a:rPr lang="en-US" altLang="en-US" dirty="0"/>
              <a:t> e </a:t>
            </a:r>
            <a:r>
              <a:rPr lang="en-US" altLang="en-US" dirty="0" err="1"/>
              <a:t>buon</a:t>
            </a:r>
            <a:r>
              <a:rPr lang="en-US" altLang="en-US" dirty="0"/>
              <a:t> </a:t>
            </a:r>
            <a:r>
              <a:rPr lang="en-US" altLang="en-US" dirty="0" err="1"/>
              <a:t>senso</a:t>
            </a:r>
            <a:endParaRPr lang="en-US" altLang="en-US" dirty="0"/>
          </a:p>
          <a:p>
            <a:pPr eaLnBrk="1" hangingPunct="1"/>
            <a:r>
              <a:rPr lang="en-US" altLang="en-US" dirty="0"/>
              <a:t>La </a:t>
            </a:r>
            <a:r>
              <a:rPr lang="en-US" altLang="en-US" dirty="0" err="1"/>
              <a:t>sociologia</a:t>
            </a:r>
            <a:r>
              <a:rPr lang="en-US" altLang="en-US" dirty="0"/>
              <a:t> come </a:t>
            </a:r>
            <a:r>
              <a:rPr lang="en-US" altLang="en-US" dirty="0" err="1"/>
              <a:t>disciplina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2000" y="4221000"/>
            <a:ext cx="4036348" cy="11237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/>
              <a:t>La </a:t>
            </a:r>
            <a:r>
              <a:rPr lang="en-US" sz="2000" b="1" dirty="0" err="1"/>
              <a:t>sociologia</a:t>
            </a:r>
            <a:r>
              <a:rPr lang="en-US" sz="2000" b="1" dirty="0"/>
              <a:t> è:</a:t>
            </a:r>
          </a:p>
          <a:p>
            <a:pPr>
              <a:defRPr/>
            </a:pPr>
            <a:r>
              <a:rPr lang="en-US" sz="2000" dirty="0"/>
              <a:t>Lo studio </a:t>
            </a:r>
            <a:r>
              <a:rPr lang="en-US" sz="2000" dirty="0" err="1"/>
              <a:t>sistematico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relazioni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</a:t>
            </a:r>
            <a:r>
              <a:rPr lang="en-US" sz="2000" dirty="0" err="1"/>
              <a:t>individui</a:t>
            </a:r>
            <a:r>
              <a:rPr lang="en-US" sz="2000" dirty="0"/>
              <a:t> e </a:t>
            </a:r>
            <a:r>
              <a:rPr lang="en-US" sz="2000" dirty="0" err="1"/>
              <a:t>società</a:t>
            </a: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FD9F1A-01C2-4887-AD11-D150672E9029}"/>
              </a:ext>
            </a:extLst>
          </p:cNvPr>
          <p:cNvSpPr txBox="1">
            <a:spLocks/>
          </p:cNvSpPr>
          <p:nvPr/>
        </p:nvSpPr>
        <p:spPr>
          <a:xfrm>
            <a:off x="1403350" y="831368"/>
            <a:ext cx="6337300" cy="42518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Che </a:t>
            </a:r>
            <a:r>
              <a:rPr lang="en-US" altLang="en-US" sz="3200" b="1" dirty="0" err="1">
                <a:solidFill>
                  <a:srgbClr val="FF0000"/>
                </a:solidFill>
              </a:rPr>
              <a:t>cos’è</a:t>
            </a:r>
            <a:r>
              <a:rPr lang="en-US" altLang="en-US" sz="3200" b="1" dirty="0">
                <a:solidFill>
                  <a:srgbClr val="FF0000"/>
                </a:solidFill>
              </a:rPr>
              <a:t> la </a:t>
            </a:r>
            <a:r>
              <a:rPr lang="en-US" altLang="en-US" sz="3200" b="1" dirty="0" err="1">
                <a:solidFill>
                  <a:srgbClr val="FF0000"/>
                </a:solidFill>
              </a:rPr>
              <a:t>sociologia</a:t>
            </a:r>
            <a:r>
              <a:rPr lang="en-US" alt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2CBF33-5AE3-43F1-8E1A-AC4CEB33A1E7}"/>
              </a:ext>
            </a:extLst>
          </p:cNvPr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700" b="1">
                <a:latin typeface="+mj-lt"/>
                <a:ea typeface="+mj-ea"/>
                <a:cs typeface="+mj-cs"/>
              </a:rPr>
              <a:t>ESEMPIO N.1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AC8A34-E1F2-A831-3909-82C344CF3357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1" dirty="0">
                <a:latin typeface="+mn-lt"/>
                <a:cs typeface="+mn-cs"/>
              </a:rPr>
              <a:t>H. Becker (1987)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1" dirty="0">
                <a:latin typeface="+mn-lt"/>
                <a:cs typeface="+mn-cs"/>
              </a:rPr>
              <a:t>Come </a:t>
            </a:r>
            <a:r>
              <a:rPr lang="en-US" sz="1200" b="1" dirty="0" err="1">
                <a:latin typeface="+mn-lt"/>
                <a:cs typeface="+mn-cs"/>
              </a:rPr>
              <a:t>si</a:t>
            </a:r>
            <a:r>
              <a:rPr lang="en-US" sz="1200" b="1" dirty="0">
                <a:latin typeface="+mn-lt"/>
                <a:cs typeface="+mn-cs"/>
              </a:rPr>
              <a:t> </a:t>
            </a:r>
            <a:r>
              <a:rPr lang="en-US" sz="1200" b="1" dirty="0" err="1">
                <a:latin typeface="+mn-lt"/>
                <a:cs typeface="+mn-cs"/>
              </a:rPr>
              <a:t>diventa</a:t>
            </a:r>
            <a:r>
              <a:rPr lang="en-US" sz="1200" b="1" dirty="0">
                <a:latin typeface="+mn-lt"/>
                <a:cs typeface="+mn-cs"/>
              </a:rPr>
              <a:t> </a:t>
            </a:r>
            <a:r>
              <a:rPr lang="en-US" sz="1200" b="1" dirty="0" err="1">
                <a:latin typeface="+mn-lt"/>
                <a:cs typeface="+mn-cs"/>
              </a:rPr>
              <a:t>consumatori</a:t>
            </a:r>
            <a:r>
              <a:rPr lang="en-US" sz="1200" b="1" dirty="0">
                <a:latin typeface="+mn-lt"/>
                <a:cs typeface="+mn-cs"/>
              </a:rPr>
              <a:t> di marijuana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latin typeface="+mn-lt"/>
                <a:cs typeface="+mn-cs"/>
              </a:rPr>
              <a:t>Da </a:t>
            </a:r>
            <a:r>
              <a:rPr lang="en-US" sz="1200" dirty="0" err="1">
                <a:latin typeface="+mn-lt"/>
                <a:cs typeface="+mn-cs"/>
              </a:rPr>
              <a:t>conoscitore</a:t>
            </a:r>
            <a:r>
              <a:rPr lang="en-US" sz="1200" dirty="0">
                <a:latin typeface="+mn-lt"/>
                <a:cs typeface="+mn-cs"/>
              </a:rPr>
              <a:t> a </a:t>
            </a:r>
            <a:r>
              <a:rPr lang="en-US" sz="1200" dirty="0" err="1">
                <a:latin typeface="+mn-lt"/>
                <a:cs typeface="+mn-cs"/>
              </a:rPr>
              <a:t>consumatore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occasionale</a:t>
            </a:r>
            <a:r>
              <a:rPr lang="en-US" sz="1200" dirty="0">
                <a:latin typeface="+mn-lt"/>
                <a:cs typeface="+mn-cs"/>
              </a:rPr>
              <a:t> a </a:t>
            </a:r>
            <a:r>
              <a:rPr lang="en-US" sz="1200" dirty="0" err="1">
                <a:latin typeface="+mn-lt"/>
                <a:cs typeface="+mn-cs"/>
              </a:rPr>
              <a:t>consumatore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regolare</a:t>
            </a:r>
            <a:r>
              <a:rPr lang="en-US" sz="1200" dirty="0">
                <a:latin typeface="+mn-lt"/>
                <a:cs typeface="+mn-cs"/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cs typeface="+mn-cs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n-lt"/>
                <a:cs typeface="+mn-cs"/>
              </a:rPr>
              <a:t>Tecnica</a:t>
            </a:r>
            <a:r>
              <a:rPr lang="en-US" sz="1200" dirty="0">
                <a:latin typeface="+mn-lt"/>
                <a:cs typeface="+mn-cs"/>
              </a:rPr>
              <a:t> – </a:t>
            </a:r>
            <a:r>
              <a:rPr lang="en-US" sz="1200" dirty="0" err="1">
                <a:latin typeface="+mn-lt"/>
                <a:cs typeface="+mn-cs"/>
              </a:rPr>
              <a:t>imparare</a:t>
            </a:r>
            <a:r>
              <a:rPr lang="en-US" sz="1200" dirty="0">
                <a:latin typeface="+mn-lt"/>
                <a:cs typeface="+mn-cs"/>
              </a:rPr>
              <a:t> a </a:t>
            </a:r>
            <a:r>
              <a:rPr lang="en-US" sz="1200" dirty="0" err="1">
                <a:latin typeface="+mn-lt"/>
                <a:cs typeface="+mn-cs"/>
              </a:rPr>
              <a:t>percepirne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gli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effetti</a:t>
            </a:r>
            <a:endParaRPr lang="en-US" sz="1200" dirty="0">
              <a:latin typeface="+mn-lt"/>
              <a:cs typeface="+mn-cs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n-lt"/>
                <a:cs typeface="+mn-cs"/>
              </a:rPr>
              <a:t>Ridefinizione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degli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effetti</a:t>
            </a:r>
            <a:r>
              <a:rPr lang="en-US" sz="1200" dirty="0">
                <a:latin typeface="+mn-lt"/>
                <a:cs typeface="+mn-cs"/>
              </a:rPr>
              <a:t> in termini di piacere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+mn-lt"/>
                <a:cs typeface="+mn-cs"/>
              </a:rPr>
              <a:t>Continuazione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nonostante</a:t>
            </a:r>
            <a:r>
              <a:rPr lang="en-US" sz="1200" dirty="0">
                <a:latin typeface="+mn-lt"/>
                <a:cs typeface="+mn-cs"/>
              </a:rPr>
              <a:t> azione di </a:t>
            </a:r>
            <a:r>
              <a:rPr lang="en-US" sz="1200" dirty="0" err="1">
                <a:latin typeface="+mn-lt"/>
                <a:cs typeface="+mn-cs"/>
              </a:rPr>
              <a:t>controllo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degli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imprenditori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morali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contrari</a:t>
            </a:r>
            <a:endParaRPr lang="en-US" sz="1200" dirty="0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latin typeface="+mn-lt"/>
                <a:cs typeface="+mn-cs"/>
              </a:rPr>
              <a:t>La </a:t>
            </a:r>
            <a:r>
              <a:rPr lang="en-US" sz="1200" dirty="0" err="1">
                <a:latin typeface="+mn-lt"/>
                <a:cs typeface="+mn-cs"/>
              </a:rPr>
              <a:t>relazione</a:t>
            </a:r>
            <a:r>
              <a:rPr lang="en-US" sz="1200" dirty="0">
                <a:latin typeface="+mn-lt"/>
                <a:cs typeface="+mn-cs"/>
              </a:rPr>
              <a:t> con </a:t>
            </a:r>
            <a:r>
              <a:rPr lang="en-US" sz="1200" dirty="0" err="1">
                <a:latin typeface="+mn-lt"/>
                <a:cs typeface="+mn-cs"/>
              </a:rPr>
              <a:t>altri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permette</a:t>
            </a:r>
            <a:r>
              <a:rPr lang="en-US" sz="1200" dirty="0">
                <a:latin typeface="+mn-lt"/>
                <a:cs typeface="+mn-cs"/>
              </a:rPr>
              <a:t> di </a:t>
            </a:r>
            <a:r>
              <a:rPr lang="en-US" sz="1200" dirty="0" err="1">
                <a:latin typeface="+mn-lt"/>
                <a:cs typeface="+mn-cs"/>
              </a:rPr>
              <a:t>superare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difficoltà</a:t>
            </a:r>
            <a:r>
              <a:rPr lang="en-US" sz="1200" dirty="0">
                <a:latin typeface="+mn-lt"/>
                <a:cs typeface="+mn-cs"/>
              </a:rPr>
              <a:t> legate al </a:t>
            </a:r>
            <a:r>
              <a:rPr lang="en-US" sz="1200" dirty="0" err="1">
                <a:latin typeface="+mn-lt"/>
                <a:cs typeface="+mn-cs"/>
              </a:rPr>
              <a:t>rifornimento</a:t>
            </a:r>
            <a:r>
              <a:rPr lang="en-US" sz="1200" dirty="0">
                <a:latin typeface="+mn-lt"/>
                <a:cs typeface="+mn-cs"/>
              </a:rPr>
              <a:t>, </a:t>
            </a:r>
            <a:r>
              <a:rPr lang="en-US" sz="1200" dirty="0" err="1">
                <a:latin typeface="+mn-lt"/>
                <a:cs typeface="+mn-cs"/>
              </a:rPr>
              <a:t>alla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segretezza</a:t>
            </a:r>
            <a:r>
              <a:rPr lang="en-US" sz="1200" dirty="0">
                <a:latin typeface="+mn-lt"/>
                <a:cs typeface="+mn-cs"/>
              </a:rPr>
              <a:t> e </a:t>
            </a:r>
            <a:r>
              <a:rPr lang="en-US" sz="1200" dirty="0" err="1">
                <a:latin typeface="+mn-lt"/>
                <a:cs typeface="+mn-cs"/>
              </a:rPr>
              <a:t>alla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definizione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dirty="0" err="1">
                <a:latin typeface="+mn-lt"/>
                <a:cs typeface="+mn-cs"/>
              </a:rPr>
              <a:t>dell’atto</a:t>
            </a:r>
            <a:r>
              <a:rPr lang="en-US" sz="1200" dirty="0">
                <a:latin typeface="+mn-lt"/>
                <a:cs typeface="+mn-cs"/>
              </a:rPr>
              <a:t> in termini </a:t>
            </a:r>
            <a:r>
              <a:rPr lang="en-US" sz="1200" dirty="0" err="1">
                <a:latin typeface="+mn-lt"/>
                <a:cs typeface="+mn-cs"/>
              </a:rPr>
              <a:t>morali</a:t>
            </a:r>
            <a:r>
              <a:rPr lang="en-US" sz="1200" dirty="0">
                <a:latin typeface="+mn-lt"/>
                <a:cs typeface="+mn-cs"/>
              </a:rPr>
              <a:t>.</a:t>
            </a:r>
          </a:p>
        </p:txBody>
      </p:sp>
      <p:pic>
        <p:nvPicPr>
          <p:cNvPr id="5" name="Immagine 4" descr="Immagine che contiene persona, uomo, interni&#10;&#10;Descrizione generata automaticamente">
            <a:extLst>
              <a:ext uri="{FF2B5EF4-FFF2-40B4-BE49-F238E27FC236}">
                <a16:creationId xmlns:a16="http://schemas.microsoft.com/office/drawing/2014/main" id="{08FEC640-1734-F7A2-356E-33DD3504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3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32308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1: &amp;#x0D;&amp;#x0A;SOCIOLOGY IN A CHANGING WORLD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Sociology in Changing Times&amp;quot;&quot;/&gt;&lt;property id=&quot;20307&quot; value=&quot;271&quot;/&gt;&lt;/object&gt;&lt;object type=&quot;3&quot; unique_id=&quot;10006&quot;&gt;&lt;property id=&quot;20148&quot; value=&quot;5&quot;/&gt;&lt;property id=&quot;20300&quot; value=&quot;Slide 3 - &amp;quot;Sociology in Changing Times&amp;quot;&quot;/&gt;&lt;property id=&quot;20307&quot; value=&quot;272&quot;/&gt;&lt;/object&gt;&lt;object type=&quot;3&quot; unique_id=&quot;10007&quot;&gt;&lt;property id=&quot;20148&quot; value=&quot;5&quot;/&gt;&lt;property id=&quot;20300&quot; value=&quot;Slide 4 - &amp;quot;What Is Sociology?&amp;quot;&quot;/&gt;&lt;property id=&quot;20307&quot; value=&quot;257&quot;/&gt;&lt;/object&gt;&lt;object type=&quot;3&quot; unique_id=&quot;10008&quot;&gt;&lt;property id=&quot;20148&quot; value=&quot;5&quot;/&gt;&lt;property id=&quot;20300&quot; value=&quot;Slide 5 - &amp;quot;What Is Sociology?&amp;quot;&quot;/&gt;&lt;property id=&quot;20307&quot; value=&quot;281&quot;/&gt;&lt;/object&gt;&lt;object type=&quot;3&quot; unique_id=&quot;10009&quot;&gt;&lt;property id=&quot;20148&quot; value=&quot;5&quot;/&gt;&lt;property id=&quot;20300&quot; value=&quot;Slide 6 - &amp;quot;Sociology’s Historical and &amp;#x0D;&amp;#x0A;Social Context&amp;quot;&quot;/&gt;&lt;property id=&quot;20307&quot; value=&quot;258&quot;/&gt;&lt;/object&gt;&lt;object type=&quot;3&quot; unique_id=&quot;10010&quot;&gt;&lt;property id=&quot;20148&quot; value=&quot;5&quot;/&gt;&lt;property id=&quot;20300&quot; value=&quot;Slide 7 - &amp;quot;Sociology’s Historical and &amp;#x0D;&amp;#x0A;Social Context&amp;quot;&quot;/&gt;&lt;property id=&quot;20307&quot; value=&quot;273&quot;/&gt;&lt;/object&gt;&lt;object type=&quot;3&quot; unique_id=&quot;10011&quot;&gt;&lt;property id=&quot;20148&quot; value=&quot;5&quot;/&gt;&lt;property id=&quot;20300&quot; value=&quot;Slide 8 - &amp;quot;Sociology’s Historical and &amp;#x0D;&amp;#x0A;Social Context&amp;quot;&quot;/&gt;&lt;property id=&quot;20307&quot; value=&quot;270&quot;/&gt;&lt;/object&gt;&lt;object type=&quot;3&quot; unique_id=&quot;10012&quot;&gt;&lt;property id=&quot;20148&quot; value=&quot;5&quot;/&gt;&lt;property id=&quot;20300&quot; value=&quot;Slide 9 - &amp;quot;Foundations of &amp;#x0D;&amp;#x0A;Sociological Thought&amp;quot;&quot;/&gt;&lt;property id=&quot;20307&quot; value=&quot;259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4&quot;/&gt;&lt;/object&gt;&lt;object type=&quot;3&quot; unique_id=&quot;10015&quot;&gt;&lt;property id=&quot;20148&quot; value=&quot;5&quot;/&gt;&lt;property id=&quot;20300&quot; value=&quot;Slide 12&quot;/&gt;&lt;property id=&quot;20307&quot; value=&quot;275&quot;/&gt;&lt;/object&gt;&lt;object type=&quot;3&quot; unique_id=&quot;10016&quot;&gt;&lt;property id=&quot;20148&quot; value=&quot;5&quot;/&gt;&lt;property id=&quot;20300&quot; value=&quot;Slide 13&quot;/&gt;&lt;property id=&quot;20307&quot; value=&quot;261&quot;/&gt;&lt;/object&gt;&lt;object type=&quot;3&quot; unique_id=&quot;10017&quot;&gt;&lt;property id=&quot;20148&quot; value=&quot;5&quot;/&gt;&lt;property id=&quot;20300&quot; value=&quot;Slide 14 - &amp;quot;Sociology’s Diverse Theories&amp;quot;&quot;/&gt;&lt;property id=&quot;20307&quot; value=&quot;262&quot;/&gt;&lt;/object&gt;&lt;object type=&quot;3&quot; unique_id=&quot;10018&quot;&gt;&lt;property id=&quot;20148&quot; value=&quot;5&quot;/&gt;&lt;property id=&quot;20300&quot; value=&quot;Slide 15 - &amp;quot;Sociology’s Diverse Theories&amp;quot;&quot;/&gt;&lt;property id=&quot;20307&quot; value=&quot;276&quot;/&gt;&lt;/object&gt;&lt;object type=&quot;3&quot; unique_id=&quot;10019&quot;&gt;&lt;property id=&quot;20148&quot; value=&quot;5&quot;/&gt;&lt;property id=&quot;20300&quot; value=&quot;Slide 16 - &amp;quot;Sociology’s Diverse Theories&amp;quot;&quot;/&gt;&lt;property id=&quot;20307&quot; value=&quot;263&quot;/&gt;&lt;/object&gt;&lt;object type=&quot;3&quot; unique_id=&quot;10020&quot;&gt;&lt;property id=&quot;20148&quot; value=&quot;5&quot;/&gt;&lt;property id=&quot;20300&quot; value=&quot;Slide 17 - &amp;quot;Sociology’s Diverse Theories&amp;quot;&quot;/&gt;&lt;property id=&quot;20307&quot; value=&quot;277&quot;/&gt;&lt;/object&gt;&lt;object type=&quot;3&quot; unique_id=&quot;10021&quot;&gt;&lt;property id=&quot;20148&quot; value=&quot;5&quot;/&gt;&lt;property id=&quot;20300&quot; value=&quot;Slide 18 - &amp;quot;Major Theoretical Perspectives&amp;quot;&quot;/&gt;&lt;property id=&quot;20307&quot; value=&quot;280&quot;/&gt;&lt;/object&gt;&lt;object type=&quot;3&quot; unique_id=&quot;10022&quot;&gt;&lt;property id=&quot;20148&quot; value=&quot;5&quot;/&gt;&lt;property id=&quot;20300&quot; value=&quot;Slide 19 - &amp;quot;Sociology’s Common Ground&amp;quot;&quot;/&gt;&lt;property id=&quot;20307&quot; value=&quot;264&quot;/&gt;&lt;/object&gt;&lt;object type=&quot;3&quot; unique_id=&quot;10023&quot;&gt;&lt;property id=&quot;20148&quot; value=&quot;5&quot;/&gt;&lt;property id=&quot;20300&quot; value=&quot;Slide 20 - &amp;quot;Sociology’s Common Ground&amp;quot;&quot;/&gt;&lt;property id=&quot;20307&quot; value=&quot;278&quot;/&gt;&lt;/object&gt;&lt;object type=&quot;3&quot; unique_id=&quot;10024&quot;&gt;&lt;property id=&quot;20148&quot; value=&quot;5&quot;/&gt;&lt;property id=&quot;20300&quot; value=&quot;Slide 21 - &amp;quot;In Transition:&amp;quot;&quot;/&gt;&lt;property id=&quot;20307&quot; value=&quot;265&quot;/&gt;&lt;/object&gt;&lt;object type=&quot;3&quot; unique_id=&quot;10025&quot;&gt;&lt;property id=&quot;20148&quot; value=&quot;5&quot;/&gt;&lt;property id=&quot;20300&quot; value=&quot;Slide 22 - &amp;quot;In Transition:&amp;quot;&quot;/&gt;&lt;property id=&quot;20307&quot; value=&quot;269&quot;/&gt;&lt;/object&gt;&lt;object type=&quot;3&quot; unique_id=&quot;10026&quot;&gt;&lt;property id=&quot;20148&quot; value=&quot;5&quot;/&gt;&lt;property id=&quot;20300&quot; value=&quot;Slide 23 - &amp;quot;Sociology Works:&amp;quot;&quot;/&gt;&lt;property id=&quot;20307&quot; value=&quot;266&quot;/&gt;&lt;/object&gt;&lt;object type=&quot;3&quot; unique_id=&quot;10027&quot;&gt;&lt;property id=&quot;20148&quot; value=&quot;5&quot;/&gt;&lt;property id=&quot;20300&quot; value=&quot;Slide 24 - &amp;quot;Through a Sociological Lens:&amp;quot;&quot;/&gt;&lt;property id=&quot;20307&quot; value=&quot;267&quot;/&gt;&lt;/object&gt;&lt;object type=&quot;3&quot; unique_id=&quot;10028&quot;&gt;&lt;property id=&quot;20148&quot; value=&quot;5&quot;/&gt;&lt;property id=&quot;20300&quot; value=&quot;Slide 25 - &amp;quot;Sociology Matters:&amp;quot;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8241</TotalTime>
  <Words>2009</Words>
  <Application>Microsoft Macintosh PowerPoint</Application>
  <PresentationFormat>Presentazione su schermo (4:3)</PresentationFormat>
  <Paragraphs>163</Paragraphs>
  <Slides>36</Slides>
  <Notes>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Tahoma</vt:lpstr>
      <vt:lpstr>Times New Roman</vt:lpstr>
      <vt:lpstr>Tema di Office</vt:lpstr>
      <vt:lpstr>CAPITOLO 1   INTRODUZIONE  LA SOCIOLOGIA NEL MONDO GLOBALE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Argomenti trattati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nascita della sociologia si lega a (1)</vt:lpstr>
      <vt:lpstr>Presentazione standard di PowerPoint</vt:lpstr>
      <vt:lpstr>La nascita della sociologia si lega a (2)</vt:lpstr>
      <vt:lpstr>Presentazione standard di PowerPoint</vt:lpstr>
      <vt:lpstr>Sociologia e cambiamento sociale</vt:lpstr>
      <vt:lpstr>Presentazione standard di PowerPoint</vt:lpstr>
      <vt:lpstr>Presentazione standard di PowerPoint</vt:lpstr>
      <vt:lpstr>I fondamenti del pensiero sociologico (1)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bekbek</dc:creator>
  <cp:lastModifiedBy>Valeria Quaglia</cp:lastModifiedBy>
  <cp:revision>104</cp:revision>
  <dcterms:created xsi:type="dcterms:W3CDTF">2011-08-15T14:37:04Z</dcterms:created>
  <dcterms:modified xsi:type="dcterms:W3CDTF">2022-09-23T15:41:43Z</dcterms:modified>
</cp:coreProperties>
</file>