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4" r:id="rId1"/>
  </p:sldMasterIdLst>
  <p:notesMasterIdLst>
    <p:notesMasterId r:id="rId17"/>
  </p:notesMasterIdLst>
  <p:sldIdLst>
    <p:sldId id="256" r:id="rId2"/>
    <p:sldId id="271" r:id="rId3"/>
    <p:sldId id="273" r:id="rId4"/>
    <p:sldId id="274" r:id="rId5"/>
    <p:sldId id="289" r:id="rId6"/>
    <p:sldId id="290" r:id="rId7"/>
    <p:sldId id="275" r:id="rId8"/>
    <p:sldId id="294" r:id="rId9"/>
    <p:sldId id="293" r:id="rId10"/>
    <p:sldId id="285" r:id="rId11"/>
    <p:sldId id="295" r:id="rId12"/>
    <p:sldId id="299" r:id="rId13"/>
    <p:sldId id="296" r:id="rId14"/>
    <p:sldId id="297" r:id="rId15"/>
    <p:sldId id="298" r:id="rId16"/>
  </p:sldIdLst>
  <p:sldSz cx="9144000" cy="6858000" type="screen4x3"/>
  <p:notesSz cx="6858000" cy="9144000"/>
  <p:custDataLst>
    <p:tags r:id="rId18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z6HHPa5sa+xoN7rAm2gJnw==" hashData="AYWhWvyCmrcUbC83ysga3yAaBAC6ZAd4eB0tfOfmfU4rInjtspDv/NNa9Z3AG7730nlD0I9G7ZojGPXCjVJw1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53" autoAdjust="0"/>
    <p:restoredTop sz="95781" autoAdjust="0"/>
  </p:normalViewPr>
  <p:slideViewPr>
    <p:cSldViewPr>
      <p:cViewPr varScale="1">
        <p:scale>
          <a:sx n="106" d="100"/>
          <a:sy n="106" d="100"/>
        </p:scale>
        <p:origin x="9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bede, Nazreth" userId="015395a0-37a0-40f3-882f-69f1a399720b" providerId="ADAL" clId="{75A33E28-EBC9-4ED6-96CD-A7C9B010A36B}"/>
    <pc:docChg chg="custSel modSld">
      <pc:chgData name="Kebede, Nazreth" userId="015395a0-37a0-40f3-882f-69f1a399720b" providerId="ADAL" clId="{75A33E28-EBC9-4ED6-96CD-A7C9B010A36B}" dt="2021-11-10T14:07:31.853" v="76" actId="478"/>
      <pc:docMkLst>
        <pc:docMk/>
      </pc:docMkLst>
      <pc:sldChg chg="delSp mod">
        <pc:chgData name="Kebede, Nazreth" userId="015395a0-37a0-40f3-882f-69f1a399720b" providerId="ADAL" clId="{75A33E28-EBC9-4ED6-96CD-A7C9B010A36B}" dt="2021-11-10T14:07:04.912" v="64" actId="478"/>
        <pc:sldMkLst>
          <pc:docMk/>
          <pc:sldMk cId="0" sldId="271"/>
        </pc:sldMkLst>
        <pc:spChg chg="del">
          <ac:chgData name="Kebede, Nazreth" userId="015395a0-37a0-40f3-882f-69f1a399720b" providerId="ADAL" clId="{75A33E28-EBC9-4ED6-96CD-A7C9B010A36B}" dt="2021-11-10T14:07:04.912" v="64" actId="478"/>
          <ac:spMkLst>
            <pc:docMk/>
            <pc:sldMk cId="0" sldId="271"/>
            <ac:spMk id="5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08.321" v="65" actId="478"/>
        <pc:sldMkLst>
          <pc:docMk/>
          <pc:sldMk cId="0" sldId="273"/>
        </pc:sldMkLst>
        <pc:spChg chg="del">
          <ac:chgData name="Kebede, Nazreth" userId="015395a0-37a0-40f3-882f-69f1a399720b" providerId="ADAL" clId="{75A33E28-EBC9-4ED6-96CD-A7C9B010A36B}" dt="2021-11-10T14:07:08.321" v="65" actId="478"/>
          <ac:spMkLst>
            <pc:docMk/>
            <pc:sldMk cId="0" sldId="273"/>
            <ac:spMk id="5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10.331" v="66" actId="478"/>
        <pc:sldMkLst>
          <pc:docMk/>
          <pc:sldMk cId="0" sldId="274"/>
        </pc:sldMkLst>
        <pc:spChg chg="del">
          <ac:chgData name="Kebede, Nazreth" userId="015395a0-37a0-40f3-882f-69f1a399720b" providerId="ADAL" clId="{75A33E28-EBC9-4ED6-96CD-A7C9B010A36B}" dt="2021-11-10T14:07:10.331" v="66" actId="478"/>
          <ac:spMkLst>
            <pc:docMk/>
            <pc:sldMk cId="0" sldId="274"/>
            <ac:spMk id="5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15.876" v="69" actId="478"/>
        <pc:sldMkLst>
          <pc:docMk/>
          <pc:sldMk cId="0" sldId="275"/>
        </pc:sldMkLst>
        <pc:spChg chg="del">
          <ac:chgData name="Kebede, Nazreth" userId="015395a0-37a0-40f3-882f-69f1a399720b" providerId="ADAL" clId="{75A33E28-EBC9-4ED6-96CD-A7C9B010A36B}" dt="2021-11-10T14:07:15.876" v="69" actId="478"/>
          <ac:spMkLst>
            <pc:docMk/>
            <pc:sldMk cId="0" sldId="275"/>
            <ac:spMk id="5" creationId="{00000000-0000-0000-0000-000000000000}"/>
          </ac:spMkLst>
        </pc:spChg>
      </pc:sldChg>
      <pc:sldChg chg="delSp modSp mod">
        <pc:chgData name="Kebede, Nazreth" userId="015395a0-37a0-40f3-882f-69f1a399720b" providerId="ADAL" clId="{75A33E28-EBC9-4ED6-96CD-A7C9B010A36B}" dt="2021-11-10T14:07:23.172" v="72" actId="478"/>
        <pc:sldMkLst>
          <pc:docMk/>
          <pc:sldMk cId="0" sldId="285"/>
        </pc:sldMkLst>
        <pc:spChg chg="del">
          <ac:chgData name="Kebede, Nazreth" userId="015395a0-37a0-40f3-882f-69f1a399720b" providerId="ADAL" clId="{75A33E28-EBC9-4ED6-96CD-A7C9B010A36B}" dt="2021-11-10T14:07:23.172" v="72" actId="478"/>
          <ac:spMkLst>
            <pc:docMk/>
            <pc:sldMk cId="0" sldId="285"/>
            <ac:spMk id="5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34:10.527" v="0" actId="1076"/>
          <ac:spMkLst>
            <pc:docMk/>
            <pc:sldMk cId="0" sldId="285"/>
            <ac:spMk id="7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12.253" v="67" actId="478"/>
        <pc:sldMkLst>
          <pc:docMk/>
          <pc:sldMk cId="0" sldId="289"/>
        </pc:sldMkLst>
        <pc:spChg chg="del">
          <ac:chgData name="Kebede, Nazreth" userId="015395a0-37a0-40f3-882f-69f1a399720b" providerId="ADAL" clId="{75A33E28-EBC9-4ED6-96CD-A7C9B010A36B}" dt="2021-11-10T14:07:12.253" v="67" actId="478"/>
          <ac:spMkLst>
            <pc:docMk/>
            <pc:sldMk cId="0" sldId="289"/>
            <ac:spMk id="5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13.929" v="68" actId="478"/>
        <pc:sldMkLst>
          <pc:docMk/>
          <pc:sldMk cId="0" sldId="290"/>
        </pc:sldMkLst>
        <pc:spChg chg="del">
          <ac:chgData name="Kebede, Nazreth" userId="015395a0-37a0-40f3-882f-69f1a399720b" providerId="ADAL" clId="{75A33E28-EBC9-4ED6-96CD-A7C9B010A36B}" dt="2021-11-10T14:07:13.929" v="68" actId="478"/>
          <ac:spMkLst>
            <pc:docMk/>
            <pc:sldMk cId="0" sldId="290"/>
            <ac:spMk id="5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20.953" v="71" actId="478"/>
        <pc:sldMkLst>
          <pc:docMk/>
          <pc:sldMk cId="0" sldId="293"/>
        </pc:sldMkLst>
        <pc:spChg chg="del">
          <ac:chgData name="Kebede, Nazreth" userId="015395a0-37a0-40f3-882f-69f1a399720b" providerId="ADAL" clId="{75A33E28-EBC9-4ED6-96CD-A7C9B010A36B}" dt="2021-11-10T14:07:20.953" v="71" actId="478"/>
          <ac:spMkLst>
            <pc:docMk/>
            <pc:sldMk cId="0" sldId="293"/>
            <ac:spMk id="5" creationId="{00000000-0000-0000-0000-000000000000}"/>
          </ac:spMkLst>
        </pc:spChg>
      </pc:sldChg>
      <pc:sldChg chg="delSp mod">
        <pc:chgData name="Kebede, Nazreth" userId="015395a0-37a0-40f3-882f-69f1a399720b" providerId="ADAL" clId="{75A33E28-EBC9-4ED6-96CD-A7C9B010A36B}" dt="2021-11-10T14:07:19.006" v="70" actId="478"/>
        <pc:sldMkLst>
          <pc:docMk/>
          <pc:sldMk cId="0" sldId="294"/>
        </pc:sldMkLst>
        <pc:spChg chg="del">
          <ac:chgData name="Kebede, Nazreth" userId="015395a0-37a0-40f3-882f-69f1a399720b" providerId="ADAL" clId="{75A33E28-EBC9-4ED6-96CD-A7C9B010A36B}" dt="2021-11-10T14:07:19.006" v="70" actId="478"/>
          <ac:spMkLst>
            <pc:docMk/>
            <pc:sldMk cId="0" sldId="294"/>
            <ac:spMk id="5" creationId="{00000000-0000-0000-0000-000000000000}"/>
          </ac:spMkLst>
        </pc:spChg>
      </pc:sldChg>
      <pc:sldChg chg="delSp modSp mod">
        <pc:chgData name="Kebede, Nazreth" userId="015395a0-37a0-40f3-882f-69f1a399720b" providerId="ADAL" clId="{75A33E28-EBC9-4ED6-96CD-A7C9B010A36B}" dt="2021-11-10T14:07:25.928" v="73" actId="478"/>
        <pc:sldMkLst>
          <pc:docMk/>
          <pc:sldMk cId="0" sldId="295"/>
        </pc:sldMkLst>
        <pc:spChg chg="mod">
          <ac:chgData name="Kebede, Nazreth" userId="015395a0-37a0-40f3-882f-69f1a399720b" providerId="ADAL" clId="{75A33E28-EBC9-4ED6-96CD-A7C9B010A36B}" dt="2021-11-10T10:40:45.931" v="12" actId="255"/>
          <ac:spMkLst>
            <pc:docMk/>
            <pc:sldMk cId="0" sldId="295"/>
            <ac:spMk id="2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40:50.717" v="13" actId="1076"/>
          <ac:spMkLst>
            <pc:docMk/>
            <pc:sldMk cId="0" sldId="295"/>
            <ac:spMk id="3" creationId="{00000000-0000-0000-0000-000000000000}"/>
          </ac:spMkLst>
        </pc:spChg>
        <pc:spChg chg="del">
          <ac:chgData name="Kebede, Nazreth" userId="015395a0-37a0-40f3-882f-69f1a399720b" providerId="ADAL" clId="{75A33E28-EBC9-4ED6-96CD-A7C9B010A36B}" dt="2021-11-10T14:07:25.928" v="73" actId="478"/>
          <ac:spMkLst>
            <pc:docMk/>
            <pc:sldMk cId="0" sldId="295"/>
            <ac:spMk id="5" creationId="{00000000-0000-0000-0000-000000000000}"/>
          </ac:spMkLst>
        </pc:spChg>
      </pc:sldChg>
      <pc:sldChg chg="delSp modSp mod">
        <pc:chgData name="Kebede, Nazreth" userId="015395a0-37a0-40f3-882f-69f1a399720b" providerId="ADAL" clId="{75A33E28-EBC9-4ED6-96CD-A7C9B010A36B}" dt="2021-11-10T14:07:27.897" v="74" actId="478"/>
        <pc:sldMkLst>
          <pc:docMk/>
          <pc:sldMk cId="0" sldId="296"/>
        </pc:sldMkLst>
        <pc:spChg chg="mod">
          <ac:chgData name="Kebede, Nazreth" userId="015395a0-37a0-40f3-882f-69f1a399720b" providerId="ADAL" clId="{75A33E28-EBC9-4ED6-96CD-A7C9B010A36B}" dt="2021-11-10T10:51:56.008" v="19" actId="122"/>
          <ac:spMkLst>
            <pc:docMk/>
            <pc:sldMk cId="0" sldId="296"/>
            <ac:spMk id="2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52:05.506" v="22" actId="20577"/>
          <ac:spMkLst>
            <pc:docMk/>
            <pc:sldMk cId="0" sldId="296"/>
            <ac:spMk id="3" creationId="{00000000-0000-0000-0000-000000000000}"/>
          </ac:spMkLst>
        </pc:spChg>
        <pc:spChg chg="del">
          <ac:chgData name="Kebede, Nazreth" userId="015395a0-37a0-40f3-882f-69f1a399720b" providerId="ADAL" clId="{75A33E28-EBC9-4ED6-96CD-A7C9B010A36B}" dt="2021-11-10T14:07:27.897" v="74" actId="478"/>
          <ac:spMkLst>
            <pc:docMk/>
            <pc:sldMk cId="0" sldId="296"/>
            <ac:spMk id="5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52:16.887" v="25" actId="20577"/>
          <ac:spMkLst>
            <pc:docMk/>
            <pc:sldMk cId="0" sldId="296"/>
            <ac:spMk id="6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55:26.965" v="63" actId="1076"/>
          <ac:spMkLst>
            <pc:docMk/>
            <pc:sldMk cId="0" sldId="296"/>
            <ac:spMk id="7" creationId="{00000000-0000-0000-0000-000000000000}"/>
          </ac:spMkLst>
        </pc:spChg>
      </pc:sldChg>
      <pc:sldChg chg="delSp modSp mod">
        <pc:chgData name="Kebede, Nazreth" userId="015395a0-37a0-40f3-882f-69f1a399720b" providerId="ADAL" clId="{75A33E28-EBC9-4ED6-96CD-A7C9B010A36B}" dt="2021-11-10T14:07:30.009" v="75" actId="478"/>
        <pc:sldMkLst>
          <pc:docMk/>
          <pc:sldMk cId="0" sldId="297"/>
        </pc:sldMkLst>
        <pc:spChg chg="mod">
          <ac:chgData name="Kebede, Nazreth" userId="015395a0-37a0-40f3-882f-69f1a399720b" providerId="ADAL" clId="{75A33E28-EBC9-4ED6-96CD-A7C9B010A36B}" dt="2021-11-10T10:53:02.914" v="32" actId="207"/>
          <ac:spMkLst>
            <pc:docMk/>
            <pc:sldMk cId="0" sldId="297"/>
            <ac:spMk id="2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53:58.580" v="46" actId="20577"/>
          <ac:spMkLst>
            <pc:docMk/>
            <pc:sldMk cId="0" sldId="297"/>
            <ac:spMk id="3" creationId="{00000000-0000-0000-0000-000000000000}"/>
          </ac:spMkLst>
        </pc:spChg>
        <pc:spChg chg="del">
          <ac:chgData name="Kebede, Nazreth" userId="015395a0-37a0-40f3-882f-69f1a399720b" providerId="ADAL" clId="{75A33E28-EBC9-4ED6-96CD-A7C9B010A36B}" dt="2021-11-10T14:07:30.009" v="75" actId="478"/>
          <ac:spMkLst>
            <pc:docMk/>
            <pc:sldMk cId="0" sldId="297"/>
            <ac:spMk id="5" creationId="{00000000-0000-0000-0000-000000000000}"/>
          </ac:spMkLst>
        </pc:spChg>
      </pc:sldChg>
      <pc:sldChg chg="delSp modSp mod">
        <pc:chgData name="Kebede, Nazreth" userId="015395a0-37a0-40f3-882f-69f1a399720b" providerId="ADAL" clId="{75A33E28-EBC9-4ED6-96CD-A7C9B010A36B}" dt="2021-11-10T14:07:31.853" v="76" actId="478"/>
        <pc:sldMkLst>
          <pc:docMk/>
          <pc:sldMk cId="0" sldId="298"/>
        </pc:sldMkLst>
        <pc:spChg chg="mod">
          <ac:chgData name="Kebede, Nazreth" userId="015395a0-37a0-40f3-882f-69f1a399720b" providerId="ADAL" clId="{75A33E28-EBC9-4ED6-96CD-A7C9B010A36B}" dt="2021-11-10T10:54:28.096" v="55" actId="122"/>
          <ac:spMkLst>
            <pc:docMk/>
            <pc:sldMk cId="0" sldId="298"/>
            <ac:spMk id="2" creationId="{00000000-0000-0000-0000-000000000000}"/>
          </ac:spMkLst>
        </pc:spChg>
        <pc:spChg chg="mod">
          <ac:chgData name="Kebede, Nazreth" userId="015395a0-37a0-40f3-882f-69f1a399720b" providerId="ADAL" clId="{75A33E28-EBC9-4ED6-96CD-A7C9B010A36B}" dt="2021-11-10T10:54:41.423" v="61" actId="20577"/>
          <ac:spMkLst>
            <pc:docMk/>
            <pc:sldMk cId="0" sldId="298"/>
            <ac:spMk id="3" creationId="{00000000-0000-0000-0000-000000000000}"/>
          </ac:spMkLst>
        </pc:spChg>
        <pc:spChg chg="del">
          <ac:chgData name="Kebede, Nazreth" userId="015395a0-37a0-40f3-882f-69f1a399720b" providerId="ADAL" clId="{75A33E28-EBC9-4ED6-96CD-A7C9B010A36B}" dt="2021-11-10T14:07:31.853" v="76" actId="478"/>
          <ac:spMkLst>
            <pc:docMk/>
            <pc:sldMk cId="0" sldId="298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E1F747-2169-4873-8F83-B3D39EFFEB50}" type="datetimeFigureOut">
              <a:rPr lang="en-US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C02450-52D2-4F30-9F23-70D22AD7A7BC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06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3C1AF-FCCE-456F-B8D0-E604F44DB8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90F8D-2EE5-45DA-8E89-C34DA70E9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28698-E4C5-4875-B84F-F670420C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84835-AACF-46AB-8A7D-5FDF0BA1CA9D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BB30C-DD59-4EE1-AA91-4D65E12FC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CB8B9-52FF-4F68-87DE-2145577F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089C2-4AD7-4F5E-A6E4-58EA653E2D0A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8E948-D022-4F54-B128-757251C7B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41232F-C365-4DB8-A81E-79D71C82BB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47531-77AB-4824-83E7-3E754DC5C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B7CCA7-1539-4CC7-A7F4-73053701C13B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81D2B-9FD0-4BE6-8075-C88DA51C3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D72D2-75A7-4B39-BE40-54F1A0BFB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B8AA5-75AE-403E-B15D-5E5B72A810A5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77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BD8375-0CA2-4876-9CDD-4A4C8A04F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9B29A-F34E-437A-B758-FC3C88EA4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61242-D565-4286-9FB8-5EC61B462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6733D7-36C1-4B11-AB8B-A3DCFDF70AF0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6A88B-05FC-422D-822D-6934B45EF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A7BAF-0776-4132-8F51-4075F506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A2137-0480-49F9-8768-F80E8863AF32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17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F3961-8C91-4DFC-BA1C-278295A54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47465-7889-48EC-A3AB-E87436182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34D56-E4E8-4EFE-8E8D-C2D74849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4B6772-A6AC-4D53-8B8D-040CC03EAFD3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80EFF-F1C7-4018-A846-E5613667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1B274-8AAF-4A7E-8275-1B19B8B09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416DB-F65B-46EA-85BA-3EABF30BCFBC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6505DBC-57E5-47D5-8930-B44B36E60491}"/>
              </a:ext>
            </a:extLst>
          </p:cNvPr>
          <p:cNvSpPr txBox="1"/>
          <p:nvPr userDrawn="1"/>
        </p:nvSpPr>
        <p:spPr>
          <a:xfrm>
            <a:off x="-1" y="0"/>
            <a:ext cx="7765141" cy="461665"/>
          </a:xfrm>
          <a:prstGeom prst="rect">
            <a:avLst/>
          </a:prstGeom>
          <a:solidFill>
            <a:srgbClr val="01B6AD"/>
          </a:solidFill>
        </p:spPr>
        <p:txBody>
          <a:bodyPr wrap="square">
            <a:spAutoFit/>
          </a:bodyPr>
          <a:lstStyle/>
          <a:p>
            <a:pPr algn="l"/>
            <a:r>
              <a:rPr lang="it-IT"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Migrazioni ed etnie</a:t>
            </a:r>
            <a:endParaRPr lang="it-IT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078A1D8E-1291-48FB-9AFE-02678902120A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461665"/>
            <a:ext cx="780879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Immagine 8">
            <a:extLst>
              <a:ext uri="{FF2B5EF4-FFF2-40B4-BE49-F238E27FC236}">
                <a16:creationId xmlns:a16="http://schemas.microsoft.com/office/drawing/2014/main" id="{70093AA5-57FD-4483-A6EA-F77D0ECB51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65140" y="4554"/>
            <a:ext cx="1375420" cy="193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47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66BA2-76B9-4DDD-B470-674ADA93B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329FF-D259-4167-AFA2-1EE5EFEBF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7C0D0-236C-4A21-A3D8-D45567C1D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E87B25-7CFD-4838-B0AB-B00BBF12B9FA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B93D5-CA0E-4533-B8A6-6A115F00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E1A2D-CBDE-4C9A-9D94-EDE8B17C5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39CC9-1810-48EE-84DE-666EE094C354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63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82E42-22E3-49F1-87C8-DEE037424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727EB-1AA0-4890-9985-8C3E5ABA5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BC579-AE2F-48D8-829C-3ABB57CAD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0A931-E979-4F6E-B36A-715514EE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053EEE-F33E-4925-9B43-9B0AE02FB2EB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4B5AC-0FD3-4DA7-B423-9784FD7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D8F94-B748-45C7-BCFB-E5D686FF4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F3818-5B40-4129-8D06-6C333ABD9990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0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E62CC-D0BE-4E79-A4E3-158608F75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B5702-BD23-44F2-AE84-C61EDE7B9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8D16CA-F21F-4F8F-8AC0-9C47AA7C8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9BCFD-AADB-47E7-A8D4-37BABF186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566F8C-CC5E-48B3-A04B-33479B6B04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A8C36F-6B62-4BFF-B3CC-911C63A4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BE6B8D-66A0-4C87-A3C6-FFB030FE2BA6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090E06-A855-4BB2-A586-2C0E037FF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BB8393-242F-4D41-A98A-56E0D7C1A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FE570-813C-4415-8958-7D21E219C334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2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74C6-3A42-4090-B823-52D93C71E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856511-14B5-49C0-A445-2CBB08517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59BF2-16FE-4597-8B58-48904F34C9A0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397911-9938-4EBE-AE8A-E215D9B7A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42A8C9-31E1-4CF9-8265-397C0D9A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6B4CA-C00E-4267-B64C-6E6E40237F7E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7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FBF58D-B475-4B34-81C5-0863B7B8E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3DA0FB-F41D-4B88-B5A3-819072CCDD94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E48FA7-C250-4790-B094-04DB14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377DC-DFFC-4461-943B-01CF62F3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758F0-3EA4-47DA-8A68-1635A7E6626F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0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4EB4B-E9DB-4393-9817-F4D25A509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02B9D-6C22-40DC-9949-93AE3905E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F8850-4BA7-46BC-ADF4-FB9472ECF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48B8C-AD4A-4B48-969F-BD4452D7A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270140-843B-4C91-B67C-32882608C317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939EF-167C-4215-96BC-256E31377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10EBC-6E1A-49A0-8B84-5743E034F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98FF21-A6D9-41B6-BA9B-A63BA0CE1C42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1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4F370-7627-4868-BEED-CDBF1CFB0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98D5E7-D763-4D71-90B5-AB92FBD9DF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22EF9-19CD-470F-B30D-79D45541D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F1C9A-E5DE-4E30-9154-50C226743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DEABBB-3427-49A6-9F30-64A2F0E0DC61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8BDF7C-61E8-4776-90F4-7FC095D6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D0116-92F6-4EFF-A0A2-A61655EDA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F77598-F13A-4648-B7B3-1D9AE1237880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15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CF2808-544C-420B-8AFB-96197E73A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85D45-655D-4FA2-9D35-AE3D126F2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54689-7FC3-4711-ACDE-2E5C141D23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21639F4-D2FA-45B1-84EF-327AA5D5098E}" type="datetime1">
              <a:rPr lang="en-US" smtClean="0"/>
              <a:pPr>
                <a:defRPr/>
              </a:pPr>
              <a:t>11/18/22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DC4D5-A520-4497-8559-05FC2B579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©2013, The McGraw-Hill Companies, Inc.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D73B2-400C-4E31-8A86-B2325166C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DF47B-5F63-4E33-88B9-7BA143FD87E4}" type="slidenum">
              <a:rPr lang="en-US" smtClean="0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3B75D25-89A1-4CCB-9FD0-643EC3C2982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453335"/>
            <a:ext cx="9144000" cy="431653"/>
          </a:xfrm>
          <a:prstGeom prst="rect">
            <a:avLst/>
          </a:prstGeom>
          <a:solidFill>
            <a:srgbClr val="01B6AD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it-IT" alt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E5036208-74E7-4B6A-9D56-0EAE67F32B8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18434" y="6472387"/>
            <a:ext cx="4733988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defRPr/>
            </a:pPr>
            <a:r>
              <a:rPr lang="it-IT" altLang="it-IT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Sociologia generale. Teorie, metodo, concetti  – Terza edizione</a:t>
            </a:r>
            <a:br>
              <a:rPr lang="it-IT" altLang="it-IT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David </a:t>
            </a:r>
            <a:r>
              <a:rPr lang="it-IT" altLang="it-IT" sz="1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Croteau</a:t>
            </a:r>
            <a:r>
              <a:rPr lang="it-IT" altLang="it-IT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William </a:t>
            </a:r>
            <a:r>
              <a:rPr lang="it-IT" altLang="it-IT" sz="1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Hoynes</a:t>
            </a:r>
            <a:r>
              <a:rPr lang="it-IT" altLang="it-IT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 cura di Francesco Antonelli e Emanuele Rossi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CC2CF612-3281-438C-8AFA-6F612BE534F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56176" y="6453336"/>
            <a:ext cx="249932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defRPr/>
            </a:pPr>
            <a:r>
              <a:rPr lang="it-IT" altLang="it-IT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Copyright © 2022</a:t>
            </a:r>
          </a:p>
          <a:p>
            <a:pPr algn="r">
              <a:defRPr/>
            </a:pPr>
            <a:r>
              <a:rPr lang="it-IT" altLang="it-IT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McGraw-Hill </a:t>
            </a:r>
            <a:r>
              <a:rPr lang="it-IT" altLang="it-IT" sz="10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</a:t>
            </a:r>
            <a:r>
              <a:rPr lang="it-IT" altLang="it-IT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it-IT" altLang="it-IT" sz="10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Italy</a:t>
            </a:r>
            <a:r>
              <a:rPr lang="it-IT" altLang="it-IT" sz="1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S.r.l. </a:t>
            </a:r>
          </a:p>
        </p:txBody>
      </p:sp>
      <p:pic>
        <p:nvPicPr>
          <p:cNvPr id="10" name="Immagine 15" descr="Immagine che contiene segnale, arresto, disegnando, camion&#10;&#10;Descrizione generata automaticamente">
            <a:extLst>
              <a:ext uri="{FF2B5EF4-FFF2-40B4-BE49-F238E27FC236}">
                <a16:creationId xmlns:a16="http://schemas.microsoft.com/office/drawing/2014/main" id="{30441AA0-F04F-4E84-AC90-AF8CA3246F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574" y="6359575"/>
            <a:ext cx="520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941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41003" y="2362200"/>
            <a:ext cx="3876740" cy="2387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</a:rPr>
              <a:t>Capitolo 7: </a:t>
            </a:r>
            <a:br>
              <a:rPr lang="en-US" b="1" dirty="0">
                <a:solidFill>
                  <a:srgbClr val="FF0000"/>
                </a:solidFill>
              </a:rPr>
            </a:b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MIGRAZIONE ED ETNIE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35C3C1-6892-4B7C-8552-207AD61D0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94431"/>
            <a:ext cx="3700593" cy="52125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628650" y="736226"/>
            <a:ext cx="6991350" cy="1325563"/>
          </a:xfrm>
        </p:spPr>
        <p:txBody>
          <a:bodyPr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Cultura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potere</a:t>
            </a:r>
            <a:r>
              <a:rPr lang="en-US" sz="3600" b="1" dirty="0">
                <a:solidFill>
                  <a:srgbClr val="FF0000"/>
                </a:solidFill>
              </a:rPr>
              <a:t> e </a:t>
            </a:r>
            <a:r>
              <a:rPr lang="en-US" sz="3600" b="1" dirty="0" err="1">
                <a:solidFill>
                  <a:srgbClr val="FF0000"/>
                </a:solidFill>
              </a:rPr>
              <a:t>struttura</a:t>
            </a:r>
            <a:r>
              <a:rPr lang="en-US" sz="3600" b="1" dirty="0">
                <a:solidFill>
                  <a:srgbClr val="FF0000"/>
                </a:solidFill>
              </a:rPr>
              <a:t>: </a:t>
            </a:r>
            <a:r>
              <a:rPr lang="en-US" sz="3600" b="1" dirty="0" err="1">
                <a:solidFill>
                  <a:srgbClr val="FF0000"/>
                </a:solidFill>
              </a:rPr>
              <a:t>spiegare</a:t>
            </a:r>
            <a:r>
              <a:rPr lang="en-US" sz="3600" b="1" dirty="0">
                <a:solidFill>
                  <a:srgbClr val="FF0000"/>
                </a:solidFill>
              </a:rPr>
              <a:t> la </a:t>
            </a:r>
            <a:r>
              <a:rPr lang="en-US" sz="3600" b="1" dirty="0" err="1">
                <a:solidFill>
                  <a:srgbClr val="FF0000"/>
                </a:solidFill>
              </a:rPr>
              <a:t>disuguaglianza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etnica</a:t>
            </a:r>
            <a:r>
              <a:rPr lang="en-US" sz="3600" b="1" dirty="0">
                <a:solidFill>
                  <a:srgbClr val="FF0000"/>
                </a:solidFill>
              </a:rPr>
              <a:t> e </a:t>
            </a:r>
            <a:r>
              <a:rPr lang="en-US" sz="3600" b="1" dirty="0" err="1">
                <a:solidFill>
                  <a:srgbClr val="FF0000"/>
                </a:solidFill>
              </a:rPr>
              <a:t>razziale</a:t>
            </a:r>
            <a:r>
              <a:rPr lang="en-US" sz="3600" b="1" dirty="0">
                <a:solidFill>
                  <a:srgbClr val="FF0000"/>
                </a:solidFill>
              </a:rPr>
              <a:t> (3)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2540714"/>
            <a:ext cx="7886700" cy="1450975"/>
          </a:xfrm>
        </p:spPr>
        <p:txBody>
          <a:bodyPr>
            <a:normAutofit lnSpcReduction="10000"/>
          </a:bodyPr>
          <a:lstStyle/>
          <a:p>
            <a:r>
              <a:rPr lang="en-US" sz="2500" dirty="0" err="1"/>
              <a:t>Teorie</a:t>
            </a:r>
            <a:r>
              <a:rPr lang="en-US" sz="2500" dirty="0"/>
              <a:t> del </a:t>
            </a:r>
            <a:r>
              <a:rPr lang="en-US" sz="2500" dirty="0" err="1"/>
              <a:t>pregiudizio</a:t>
            </a:r>
            <a:r>
              <a:rPr lang="en-US" sz="2500" dirty="0"/>
              <a:t> e della </a:t>
            </a:r>
            <a:r>
              <a:rPr lang="en-US" sz="2500" dirty="0" err="1"/>
              <a:t>discriminazione</a:t>
            </a:r>
            <a:r>
              <a:rPr lang="en-US" sz="2500" dirty="0"/>
              <a:t>: cultura e interessi di gruppo</a:t>
            </a:r>
          </a:p>
          <a:p>
            <a:pPr lvl="1"/>
            <a:r>
              <a:rPr lang="en-US" sz="2300" dirty="0"/>
              <a:t>Il </a:t>
            </a:r>
            <a:r>
              <a:rPr lang="en-US" sz="2300" dirty="0" err="1"/>
              <a:t>pregiudizio</a:t>
            </a:r>
            <a:r>
              <a:rPr lang="en-US" sz="2300" dirty="0"/>
              <a:t> è </a:t>
            </a:r>
            <a:r>
              <a:rPr lang="en-US" sz="2300" dirty="0" err="1"/>
              <a:t>radicato</a:t>
            </a:r>
            <a:r>
              <a:rPr lang="en-US" sz="2300" dirty="0"/>
              <a:t> nella cultura</a:t>
            </a:r>
          </a:p>
          <a:p>
            <a:pPr lvl="1"/>
            <a:r>
              <a:rPr lang="en-US" sz="2300" dirty="0" err="1"/>
              <a:t>Discriminare</a:t>
            </a:r>
            <a:r>
              <a:rPr lang="en-US" sz="2300" dirty="0"/>
              <a:t> per </a:t>
            </a:r>
            <a:r>
              <a:rPr lang="en-US" sz="2300" dirty="0" err="1"/>
              <a:t>trarne</a:t>
            </a:r>
            <a:r>
              <a:rPr lang="en-US" sz="2300" dirty="0"/>
              <a:t> un vantaggio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8225" y="4260930"/>
            <a:ext cx="75438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/>
              <a:t>Split Labor Market Theory</a:t>
            </a:r>
          </a:p>
          <a:p>
            <a:r>
              <a:rPr lang="it-IT" dirty="0"/>
              <a:t>Teoria secondo la quale i conflitti etnici e razziali emergono spesso quando due gruppi etnici o razziali competono per gli stessi posti di lavoro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1889" y="5461874"/>
            <a:ext cx="8362950" cy="71508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/>
              <a:t>Capro</a:t>
            </a:r>
            <a:r>
              <a:rPr lang="en-US" b="1" dirty="0"/>
              <a:t> </a:t>
            </a:r>
            <a:r>
              <a:rPr lang="en-US" b="1" dirty="0" err="1"/>
              <a:t>espiatorio</a:t>
            </a:r>
            <a:endParaRPr lang="en-US" b="1" dirty="0"/>
          </a:p>
          <a:p>
            <a:r>
              <a:rPr lang="it-IT" dirty="0"/>
              <a:t>Un individuo o un gruppo falsamente accusato di aver creato una situazione negativa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47925" y="1216405"/>
            <a:ext cx="4248150" cy="740960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Il multiculturalismo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742688"/>
            <a:ext cx="7886700" cy="2060575"/>
          </a:xfrm>
        </p:spPr>
        <p:txBody>
          <a:bodyPr/>
          <a:lstStyle/>
          <a:p>
            <a:r>
              <a:rPr lang="it-IT" dirty="0"/>
              <a:t>Riconoscimento, valorizzazione e protezione delle distinte culture che formano una società</a:t>
            </a:r>
          </a:p>
          <a:p>
            <a:r>
              <a:rPr lang="it-IT" dirty="0"/>
              <a:t>Critiche al multiculturalismo:</a:t>
            </a:r>
          </a:p>
          <a:p>
            <a:pPr lvl="1"/>
            <a:r>
              <a:rPr lang="it-IT" dirty="0"/>
              <a:t>I conflitti culturali a sfondo etnico e religioso nel mondo globale sono inevitabili e il multiculturalismo ci rende più deboli e indifesi di fronte ad essi</a:t>
            </a:r>
          </a:p>
          <a:p>
            <a:pPr lvl="1"/>
            <a:r>
              <a:rPr lang="it-IT" dirty="0"/>
              <a:t>Lo spazio pubblico deve essere laico, anche di fronte alla diversità culturale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47925" y="1216405"/>
            <a:ext cx="4248150" cy="740960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L’interculturalità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57400"/>
            <a:ext cx="7886700" cy="4191000"/>
          </a:xfrm>
        </p:spPr>
        <p:txBody>
          <a:bodyPr>
            <a:normAutofit fontScale="92500" lnSpcReduction="20000"/>
          </a:bodyPr>
          <a:lstStyle/>
          <a:p>
            <a:endParaRPr lang="it-IT" dirty="0"/>
          </a:p>
          <a:p>
            <a:pPr algn="just"/>
            <a:r>
              <a:rPr lang="it-IT" dirty="0"/>
              <a:t>Con il termine </a:t>
            </a:r>
            <a:r>
              <a:rPr lang="it-IT" i="1" dirty="0"/>
              <a:t>interculturalità</a:t>
            </a:r>
            <a:r>
              <a:rPr lang="it-IT" dirty="0"/>
              <a:t> si fa riferimento alla necessità che le varie culture si aprano l’una all’altra, dando vita a uno scambio dinamico che le arricchisca reciprocamente.</a:t>
            </a:r>
          </a:p>
          <a:p>
            <a:pPr algn="just"/>
            <a:r>
              <a:rPr lang="it-IT" dirty="0"/>
              <a:t>Si tratta di una prospettiva attiva soprattutto ma non esclusivamente in ambito pedagogico volta a promuovere l’apertura e l’interscambio tra culture diverse.</a:t>
            </a:r>
          </a:p>
          <a:p>
            <a:r>
              <a:rPr lang="it-IT" dirty="0"/>
              <a:t>La </a:t>
            </a:r>
            <a:r>
              <a:rPr lang="it-IT" b="1" dirty="0"/>
              <a:t>pedagogia interculturale </a:t>
            </a:r>
            <a:r>
              <a:rPr lang="it-IT" dirty="0"/>
              <a:t>è un approccio che si basa su tre assi principali: </a:t>
            </a:r>
          </a:p>
          <a:p>
            <a:pPr marL="457200" indent="-457200" algn="just">
              <a:buAutoNum type="arabicPeriod"/>
            </a:pPr>
            <a:r>
              <a:rPr lang="it-IT" i="1" dirty="0"/>
              <a:t>oggettività-intersoggettivit</a:t>
            </a:r>
            <a:r>
              <a:rPr lang="it-IT" dirty="0"/>
              <a:t>à, poiché la cultura non deve essere vista come qualcosa di dato una volta per tutte ma come una realtà che muta continuamente nell’interazione;</a:t>
            </a:r>
          </a:p>
          <a:p>
            <a:pPr marL="457200" indent="-457200" algn="just">
              <a:buAutoNum type="arabicPeriod"/>
            </a:pPr>
            <a:r>
              <a:rPr lang="it-IT" i="1" dirty="0"/>
              <a:t>identità-alterità</a:t>
            </a:r>
            <a:r>
              <a:rPr lang="it-IT" dirty="0"/>
              <a:t>, dato che scopriamo o ci rifiutiamo di scoprire noi stessi proprio in funzione di quanto ci apriamo e ci confrontiamo con l’altro;</a:t>
            </a:r>
          </a:p>
          <a:p>
            <a:pPr marL="457200" indent="-457200" algn="just">
              <a:buAutoNum type="arabicPeriod"/>
            </a:pPr>
            <a:r>
              <a:rPr lang="it-IT" i="1" dirty="0"/>
              <a:t>differenza-universalità</a:t>
            </a:r>
            <a:r>
              <a:rPr lang="it-IT" dirty="0"/>
              <a:t> che chiama in causa la necessità di elaborare un  universalismo delle differenze in grado di riconoscere le specificità di ciascuno come un dato universale di esperienza.</a:t>
            </a:r>
          </a:p>
        </p:txBody>
      </p:sp>
    </p:spTree>
    <p:extLst>
      <p:ext uri="{BB962C8B-B14F-4D97-AF65-F5344CB8AC3E}">
        <p14:creationId xmlns:p14="http://schemas.microsoft.com/office/powerpoint/2010/main" val="1971872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57400" y="772202"/>
            <a:ext cx="4552950" cy="930274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 movimenti migratori (1)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825625"/>
            <a:ext cx="6991350" cy="688975"/>
          </a:xfrm>
        </p:spPr>
        <p:txBody>
          <a:bodyPr/>
          <a:lstStyle/>
          <a:p>
            <a:r>
              <a:rPr lang="it-IT" dirty="0"/>
              <a:t>Per analizzarli occorre distinguere, innanzitutto, tra fattori di attrazione e fattori di espulsione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64988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Fattori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attrazione</a:t>
            </a:r>
            <a:endParaRPr lang="en-US" b="1" dirty="0"/>
          </a:p>
          <a:p>
            <a:r>
              <a:rPr lang="it-IT" dirty="0"/>
              <a:t>Elementi tipici dei Paesi di destinazione (come la maggior ricchezza) che contribuiscono ad attirare i migranti</a:t>
            </a:r>
            <a:endParaRPr lang="en-US" dirty="0"/>
          </a:p>
        </p:txBody>
      </p:sp>
      <p:sp>
        <p:nvSpPr>
          <p:cNvPr id="7" name="TextBox 5"/>
          <p:cNvSpPr txBox="1"/>
          <p:nvPr/>
        </p:nvSpPr>
        <p:spPr>
          <a:xfrm>
            <a:off x="3657600" y="4343399"/>
            <a:ext cx="504825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/>
              <a:t>Fattori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espulsione</a:t>
            </a:r>
            <a:endParaRPr lang="en-US" b="1" dirty="0"/>
          </a:p>
          <a:p>
            <a:r>
              <a:rPr lang="it-IT" dirty="0"/>
              <a:t>Insieme delle problematiche interne al Paese d’origine che spingono le persone ad emigrare nella speranza di trovare migliori condizioni di vita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28800" y="792163"/>
            <a:ext cx="4781550" cy="854074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 movimenti migratori (2)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8125" y="2209800"/>
            <a:ext cx="8667750" cy="3355975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La combinazione dei fattori “</a:t>
            </a:r>
            <a:r>
              <a:rPr lang="it-IT" dirty="0" err="1"/>
              <a:t>push</a:t>
            </a:r>
            <a:r>
              <a:rPr lang="it-IT" dirty="0"/>
              <a:t> and pull” ha prodotto quattro modelli tipici di migrazione:</a:t>
            </a:r>
          </a:p>
          <a:p>
            <a:pPr lvl="1"/>
            <a:r>
              <a:rPr lang="it-IT" sz="2300" i="1" dirty="0"/>
              <a:t>Storico</a:t>
            </a:r>
            <a:r>
              <a:rPr lang="it-IT" sz="2300" dirty="0"/>
              <a:t>: garantisce la cittadinanza ai nuovi arrivati</a:t>
            </a:r>
          </a:p>
          <a:p>
            <a:pPr lvl="1"/>
            <a:r>
              <a:rPr lang="it-IT" sz="2300" i="1" dirty="0"/>
              <a:t>Selettivo: </a:t>
            </a:r>
            <a:r>
              <a:rPr lang="it-IT" sz="2300" dirty="0"/>
              <a:t>viene favorita l’immigrazione proveniente da alcuni paesi specifici (ad esempio le ex-colonie)</a:t>
            </a:r>
          </a:p>
          <a:p>
            <a:pPr lvl="1"/>
            <a:r>
              <a:rPr lang="it-IT" sz="2300" i="1" dirty="0"/>
              <a:t>Dei lavoratori ospiti: </a:t>
            </a:r>
            <a:r>
              <a:rPr lang="it-IT" sz="2300" dirty="0"/>
              <a:t>accesso temporaneo degli immigrati, </a:t>
            </a:r>
          </a:p>
          <a:p>
            <a:pPr marL="342900" lvl="1" indent="0">
              <a:buNone/>
            </a:pPr>
            <a:r>
              <a:rPr lang="it-IT" sz="2300" dirty="0"/>
              <a:t>   per esigenze contingenti legate alla produzione</a:t>
            </a:r>
          </a:p>
          <a:p>
            <a:pPr lvl="1"/>
            <a:r>
              <a:rPr lang="it-IT" sz="2300" i="1" dirty="0"/>
              <a:t>Della chiusura crescente</a:t>
            </a:r>
            <a:r>
              <a:rPr lang="it-IT" sz="2300" dirty="0"/>
              <a:t>: investimento sull’integrazione dei migranti già presenti sul territorio e misure restrittive verso nuovi ingressi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33600" y="1062353"/>
            <a:ext cx="4629150" cy="768351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I movimenti migratori (3)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5062" y="2514600"/>
            <a:ext cx="8117938" cy="3127375"/>
          </a:xfrm>
        </p:spPr>
        <p:txBody>
          <a:bodyPr/>
          <a:lstStyle/>
          <a:p>
            <a:r>
              <a:rPr lang="it-IT" sz="2500" dirty="0"/>
              <a:t>Diaspora: una popolazione abbandona il proprio paese d’origine disperdendosi nel mondo ma mantenendo legami comunitari e identità</a:t>
            </a:r>
          </a:p>
          <a:p>
            <a:r>
              <a:rPr lang="it-IT" sz="2500" dirty="0"/>
              <a:t>Possiamo distinguere quattro tipi di diaspore:</a:t>
            </a:r>
          </a:p>
          <a:p>
            <a:pPr lvl="1"/>
            <a:r>
              <a:rPr lang="it-IT" sz="2200" i="1" dirty="0"/>
              <a:t>Di vittime</a:t>
            </a:r>
          </a:p>
          <a:p>
            <a:pPr lvl="1"/>
            <a:r>
              <a:rPr lang="it-IT" sz="2200" i="1" dirty="0"/>
              <a:t>Imperiale</a:t>
            </a:r>
          </a:p>
          <a:p>
            <a:pPr lvl="1"/>
            <a:r>
              <a:rPr lang="it-IT" sz="2200" i="1" dirty="0"/>
              <a:t>Di lavoratori</a:t>
            </a:r>
          </a:p>
          <a:p>
            <a:pPr lvl="1"/>
            <a:r>
              <a:rPr lang="it-IT" sz="2200" i="1" dirty="0"/>
              <a:t>Di commercianti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514600" y="1068387"/>
            <a:ext cx="3486150" cy="1006474"/>
          </a:xfrm>
        </p:spPr>
        <p:txBody>
          <a:bodyPr/>
          <a:lstStyle/>
          <a:p>
            <a:pPr algn="ctr" eaLnBrk="1" hangingPunct="1"/>
            <a:r>
              <a:rPr lang="en-US" b="1" dirty="0" err="1">
                <a:solidFill>
                  <a:srgbClr val="FF0000"/>
                </a:solidFill>
              </a:rPr>
              <a:t>Migrazioni</a:t>
            </a:r>
            <a:r>
              <a:rPr lang="en-US" b="1" dirty="0">
                <a:solidFill>
                  <a:srgbClr val="FF0000"/>
                </a:solidFill>
              </a:rPr>
              <a:t> ed </a:t>
            </a:r>
            <a:r>
              <a:rPr lang="en-US" b="1" dirty="0" err="1">
                <a:solidFill>
                  <a:srgbClr val="FF0000"/>
                </a:solidFill>
              </a:rPr>
              <a:t>etnie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2514601"/>
            <a:ext cx="8839200" cy="2133600"/>
          </a:xfrm>
        </p:spPr>
        <p:txBody>
          <a:bodyPr>
            <a:noAutofit/>
          </a:bodyPr>
          <a:lstStyle/>
          <a:p>
            <a:r>
              <a:rPr lang="en-US" sz="2300" dirty="0"/>
              <a:t>Il ruolo della cultura: </a:t>
            </a:r>
            <a:r>
              <a:rPr lang="en-US" sz="2300" dirty="0" err="1"/>
              <a:t>inventare</a:t>
            </a:r>
            <a:r>
              <a:rPr lang="en-US" sz="2300" dirty="0"/>
              <a:t> </a:t>
            </a:r>
            <a:r>
              <a:rPr lang="en-US" sz="2300" dirty="0" err="1"/>
              <a:t>l’etnia</a:t>
            </a:r>
            <a:r>
              <a:rPr lang="en-US" sz="2300" dirty="0"/>
              <a:t> e la </a:t>
            </a:r>
            <a:r>
              <a:rPr lang="en-US" sz="2300" dirty="0" err="1"/>
              <a:t>razza</a:t>
            </a:r>
            <a:endParaRPr lang="en-US" sz="2300" dirty="0"/>
          </a:p>
          <a:p>
            <a:r>
              <a:rPr lang="en-US" sz="2300" dirty="0"/>
              <a:t>Struttura e potere </a:t>
            </a:r>
            <a:r>
              <a:rPr lang="en-US" sz="2300" dirty="0" err="1"/>
              <a:t>sociale</a:t>
            </a:r>
            <a:r>
              <a:rPr lang="en-US" sz="2300" dirty="0"/>
              <a:t> nei </a:t>
            </a:r>
            <a:r>
              <a:rPr lang="en-US" sz="2300" dirty="0" err="1"/>
              <a:t>gruppi</a:t>
            </a:r>
            <a:r>
              <a:rPr lang="en-US" sz="2300" dirty="0"/>
              <a:t> </a:t>
            </a:r>
            <a:r>
              <a:rPr lang="en-US" sz="2300" dirty="0" err="1"/>
              <a:t>etnici</a:t>
            </a:r>
            <a:r>
              <a:rPr lang="en-US" sz="2300" dirty="0"/>
              <a:t> e </a:t>
            </a:r>
            <a:r>
              <a:rPr lang="en-US" sz="2300" dirty="0" err="1"/>
              <a:t>razziali</a:t>
            </a:r>
            <a:endParaRPr lang="en-US" sz="2300" dirty="0"/>
          </a:p>
          <a:p>
            <a:r>
              <a:rPr lang="en-US" sz="2300" dirty="0"/>
              <a:t>Cultura, potere e struttura: </a:t>
            </a:r>
            <a:r>
              <a:rPr lang="en-US" sz="2300" dirty="0" err="1"/>
              <a:t>spiegare</a:t>
            </a:r>
            <a:r>
              <a:rPr lang="en-US" sz="2300" dirty="0"/>
              <a:t> la </a:t>
            </a:r>
            <a:r>
              <a:rPr lang="en-US" sz="2300" dirty="0" err="1"/>
              <a:t>disuguaglianza</a:t>
            </a:r>
            <a:r>
              <a:rPr lang="en-US" sz="2300" dirty="0"/>
              <a:t> </a:t>
            </a:r>
            <a:r>
              <a:rPr lang="en-US" sz="2300" dirty="0" err="1"/>
              <a:t>etnica</a:t>
            </a:r>
            <a:r>
              <a:rPr lang="en-US" sz="2300" dirty="0"/>
              <a:t> e </a:t>
            </a:r>
            <a:r>
              <a:rPr lang="en-US" sz="2300" dirty="0" err="1"/>
              <a:t>razziale</a:t>
            </a:r>
            <a:endParaRPr lang="en-US" sz="2300" dirty="0"/>
          </a:p>
          <a:p>
            <a:r>
              <a:rPr lang="en-US" sz="2300" dirty="0"/>
              <a:t>Il </a:t>
            </a:r>
            <a:r>
              <a:rPr lang="en-US" sz="2300" dirty="0" err="1"/>
              <a:t>multiculturalismo</a:t>
            </a:r>
            <a:r>
              <a:rPr lang="en-US" sz="2300" dirty="0"/>
              <a:t> e </a:t>
            </a:r>
            <a:r>
              <a:rPr lang="en-US" sz="2300" dirty="0" err="1"/>
              <a:t>l’interculturalità</a:t>
            </a:r>
            <a:endParaRPr lang="en-US" sz="2300" dirty="0"/>
          </a:p>
          <a:p>
            <a:r>
              <a:rPr lang="en-US" sz="2300" dirty="0"/>
              <a:t>I </a:t>
            </a:r>
            <a:r>
              <a:rPr lang="en-US" sz="2300" dirty="0" err="1"/>
              <a:t>movimenti</a:t>
            </a:r>
            <a:r>
              <a:rPr lang="en-US" sz="2300" dirty="0"/>
              <a:t> </a:t>
            </a:r>
            <a:r>
              <a:rPr lang="en-US" sz="2300" dirty="0" err="1"/>
              <a:t>migratori</a:t>
            </a:r>
            <a:endParaRPr lang="en-US" sz="2300" dirty="0"/>
          </a:p>
          <a:p>
            <a:pPr eaLnBrk="1" hangingPunct="1">
              <a:buFont typeface="Wingdings" pitchFamily="2" charset="2"/>
              <a:buNone/>
            </a:pPr>
            <a:r>
              <a:rPr lang="en-US" sz="2300" dirty="0"/>
              <a:t>								</a:t>
            </a:r>
            <a:endParaRPr lang="en-US" sz="23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619250" y="687933"/>
            <a:ext cx="52959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Il </a:t>
            </a:r>
            <a:r>
              <a:rPr lang="en-US" sz="4000" b="1" dirty="0" err="1">
                <a:solidFill>
                  <a:srgbClr val="FF0000"/>
                </a:solidFill>
              </a:rPr>
              <a:t>ruolo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della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cultura</a:t>
            </a:r>
            <a:r>
              <a:rPr lang="en-US" sz="4000" b="1" dirty="0">
                <a:solidFill>
                  <a:srgbClr val="FF0000"/>
                </a:solidFill>
              </a:rPr>
              <a:t>: </a:t>
            </a:r>
            <a:r>
              <a:rPr lang="en-US" sz="4000" b="1" dirty="0" err="1">
                <a:solidFill>
                  <a:srgbClr val="FF0000"/>
                </a:solidFill>
              </a:rPr>
              <a:t>inventare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l’etnia</a:t>
            </a:r>
            <a:r>
              <a:rPr lang="en-US" sz="4000" b="1" dirty="0">
                <a:solidFill>
                  <a:srgbClr val="FF0000"/>
                </a:solidFill>
              </a:rPr>
              <a:t> e la </a:t>
            </a:r>
            <a:r>
              <a:rPr lang="en-US" sz="4000" b="1" dirty="0" err="1">
                <a:solidFill>
                  <a:srgbClr val="FF0000"/>
                </a:solidFill>
              </a:rPr>
              <a:t>razza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5086350" cy="1174790"/>
          </a:xfrm>
        </p:spPr>
        <p:txBody>
          <a:bodyPr/>
          <a:lstStyle/>
          <a:p>
            <a:r>
              <a:rPr lang="en-US" dirty="0" err="1"/>
              <a:t>Etnia</a:t>
            </a:r>
            <a:r>
              <a:rPr lang="en-US" dirty="0"/>
              <a:t> e </a:t>
            </a:r>
            <a:r>
              <a:rPr lang="en-US" dirty="0" err="1"/>
              <a:t>razza</a:t>
            </a:r>
            <a:r>
              <a:rPr lang="en-US" dirty="0"/>
              <a:t> sono </a:t>
            </a:r>
            <a:r>
              <a:rPr lang="en-US" dirty="0" err="1"/>
              <a:t>costruzioni</a:t>
            </a:r>
            <a:r>
              <a:rPr lang="en-US" dirty="0"/>
              <a:t> sociali</a:t>
            </a:r>
          </a:p>
          <a:p>
            <a:r>
              <a:rPr lang="en-US" dirty="0" err="1"/>
              <a:t>Pseudoscienza</a:t>
            </a:r>
            <a:r>
              <a:rPr lang="en-US" dirty="0"/>
              <a:t> e </a:t>
            </a:r>
            <a:r>
              <a:rPr lang="en-US" dirty="0" err="1"/>
              <a:t>razza</a:t>
            </a:r>
            <a:endParaRPr lang="en-US" dirty="0"/>
          </a:p>
          <a:p>
            <a:r>
              <a:rPr lang="en-US" dirty="0" err="1"/>
              <a:t>Razza</a:t>
            </a:r>
            <a:r>
              <a:rPr lang="en-US" dirty="0"/>
              <a:t> ed </a:t>
            </a:r>
            <a:r>
              <a:rPr lang="en-US" dirty="0" err="1"/>
              <a:t>etnia</a:t>
            </a:r>
            <a:r>
              <a:rPr lang="en-US" dirty="0"/>
              <a:t> nel tempo e nelle culture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458" y="3237926"/>
            <a:ext cx="3581400" cy="13791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500" b="1" dirty="0" err="1"/>
              <a:t>Etnia</a:t>
            </a:r>
            <a:endParaRPr lang="en-US" sz="1500" b="1" dirty="0"/>
          </a:p>
          <a:p>
            <a:r>
              <a:rPr lang="it-IT" sz="1500" dirty="0"/>
              <a:t>Una comunità caratterizzata da una tradizione culturale condivisa,</a:t>
            </a:r>
          </a:p>
          <a:p>
            <a:r>
              <a:rPr lang="it-IT" sz="1500" dirty="0"/>
              <a:t>che deriva spesso dalla credenza in un’origine e una patria comuni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4564966" y="3237926"/>
            <a:ext cx="4267200" cy="13791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500" b="1" dirty="0" err="1"/>
              <a:t>Razza</a:t>
            </a:r>
            <a:endParaRPr lang="en-US" sz="1500" b="1" dirty="0"/>
          </a:p>
          <a:p>
            <a:r>
              <a:rPr lang="it-IT" sz="1500" dirty="0"/>
              <a:t>Una categoria di persone che</a:t>
            </a:r>
          </a:p>
          <a:p>
            <a:r>
              <a:rPr lang="it-IT" sz="1500" dirty="0"/>
              <a:t>hanno in comune delle caratteristiche fisiche socialmente significative, come  il colore degli occhi</a:t>
            </a:r>
            <a:endParaRPr lang="en-US" sz="1500" dirty="0"/>
          </a:p>
        </p:txBody>
      </p:sp>
      <p:sp>
        <p:nvSpPr>
          <p:cNvPr id="8" name="TextBox 7"/>
          <p:cNvSpPr txBox="1"/>
          <p:nvPr/>
        </p:nvSpPr>
        <p:spPr>
          <a:xfrm>
            <a:off x="649458" y="4854538"/>
            <a:ext cx="3352800" cy="11747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500" b="1" dirty="0" err="1"/>
              <a:t>Razzismo</a:t>
            </a:r>
            <a:endParaRPr lang="en-US" sz="1500" b="1" dirty="0"/>
          </a:p>
          <a:p>
            <a:r>
              <a:rPr lang="it-IT" sz="1600" dirty="0"/>
              <a:t>La convinzione che una razza</a:t>
            </a:r>
          </a:p>
          <a:p>
            <a:r>
              <a:rPr lang="it-IT" sz="1600" dirty="0"/>
              <a:t>sia intrinsecamente superiore a un’altra</a:t>
            </a:r>
            <a:endParaRPr lang="en-US" sz="1500" dirty="0"/>
          </a:p>
        </p:txBody>
      </p:sp>
      <p:sp>
        <p:nvSpPr>
          <p:cNvPr id="9" name="TextBox 8"/>
          <p:cNvSpPr txBox="1"/>
          <p:nvPr/>
        </p:nvSpPr>
        <p:spPr>
          <a:xfrm>
            <a:off x="4230858" y="4780770"/>
            <a:ext cx="4648200" cy="11747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500" b="1" dirty="0" err="1"/>
              <a:t>Essenzialismo</a:t>
            </a:r>
            <a:r>
              <a:rPr lang="en-US" sz="1500" b="1" dirty="0"/>
              <a:t> </a:t>
            </a:r>
            <a:r>
              <a:rPr lang="en-US" sz="1500" b="1" dirty="0" err="1"/>
              <a:t>razziale</a:t>
            </a:r>
            <a:endParaRPr lang="en-US" sz="1500" b="1" dirty="0"/>
          </a:p>
          <a:p>
            <a:r>
              <a:rPr lang="it-IT" sz="1600" dirty="0"/>
              <a:t>Un’ideologia secondo la quale vi sarebbero differenze naturali e immutabili tra le razze, tali da separarle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722313"/>
            <a:ext cx="556523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Struttura</a:t>
            </a:r>
            <a:r>
              <a:rPr lang="en-US" sz="4000" b="1" dirty="0">
                <a:solidFill>
                  <a:srgbClr val="FF0000"/>
                </a:solidFill>
              </a:rPr>
              <a:t> e </a:t>
            </a:r>
            <a:r>
              <a:rPr lang="en-US" sz="4000" b="1" dirty="0" err="1">
                <a:solidFill>
                  <a:srgbClr val="FF0000"/>
                </a:solidFill>
              </a:rPr>
              <a:t>potere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sociale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nei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gruppi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razziali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ed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etnici</a:t>
            </a:r>
            <a:r>
              <a:rPr lang="en-US" sz="4000" b="1" dirty="0">
                <a:solidFill>
                  <a:srgbClr val="FF0000"/>
                </a:solidFill>
              </a:rPr>
              <a:t> (1)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28650" y="2242548"/>
            <a:ext cx="4171950" cy="36512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Gruppi</a:t>
            </a:r>
            <a:r>
              <a:rPr lang="en-US" dirty="0"/>
              <a:t> </a:t>
            </a:r>
            <a:r>
              <a:rPr lang="en-US" dirty="0" err="1"/>
              <a:t>minoritari</a:t>
            </a:r>
            <a:r>
              <a:rPr lang="en-US" dirty="0"/>
              <a:t> e </a:t>
            </a:r>
            <a:r>
              <a:rPr lang="en-US" dirty="0" err="1"/>
              <a:t>maggioritari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51671" y="3085510"/>
            <a:ext cx="6725236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/>
              <a:t>Gruppo</a:t>
            </a:r>
            <a:r>
              <a:rPr lang="en-US" b="1" dirty="0"/>
              <a:t> </a:t>
            </a:r>
            <a:r>
              <a:rPr lang="en-US" b="1" dirty="0" err="1"/>
              <a:t>minoritario</a:t>
            </a:r>
            <a:r>
              <a:rPr lang="en-US" b="1" dirty="0"/>
              <a:t> (</a:t>
            </a:r>
            <a:r>
              <a:rPr lang="en-US" i="1" dirty="0"/>
              <a:t>o </a:t>
            </a:r>
            <a:r>
              <a:rPr lang="en-US" i="1" dirty="0" err="1"/>
              <a:t>minoranza</a:t>
            </a:r>
            <a:r>
              <a:rPr lang="en-US" b="1" dirty="0"/>
              <a:t>)</a:t>
            </a:r>
          </a:p>
          <a:p>
            <a:r>
              <a:rPr lang="it-IT" dirty="0"/>
              <a:t>Un insieme di persone che subiscono degli svantaggi e hanno meno potere per via di caratteristiche fisiche o culturali identificabili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47900" y="4584903"/>
            <a:ext cx="51054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Gruppo</a:t>
            </a:r>
            <a:r>
              <a:rPr lang="en-US" b="1" dirty="0"/>
              <a:t> </a:t>
            </a:r>
            <a:r>
              <a:rPr lang="en-US" b="1" dirty="0" err="1"/>
              <a:t>maggioritario</a:t>
            </a:r>
            <a:endParaRPr lang="en-US" b="1" dirty="0"/>
          </a:p>
          <a:p>
            <a:r>
              <a:rPr lang="it-IT" dirty="0"/>
              <a:t>Un insieme di persone che godono di privilegi e hanno un maggiore accesso al potere per via di altre caratteristiche fisiche e culturali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371600" y="683697"/>
            <a:ext cx="561975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Struttura</a:t>
            </a:r>
            <a:r>
              <a:rPr lang="en-US" sz="4000" b="1" dirty="0">
                <a:solidFill>
                  <a:srgbClr val="FF0000"/>
                </a:solidFill>
              </a:rPr>
              <a:t> e </a:t>
            </a:r>
            <a:r>
              <a:rPr lang="en-US" sz="4000" b="1" dirty="0" err="1">
                <a:solidFill>
                  <a:srgbClr val="FF0000"/>
                </a:solidFill>
              </a:rPr>
              <a:t>potere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sociale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nei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gruppi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razziali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ed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etnici</a:t>
            </a:r>
            <a:r>
              <a:rPr lang="en-US" sz="4000" b="1" dirty="0">
                <a:solidFill>
                  <a:srgbClr val="FF0000"/>
                </a:solidFill>
              </a:rPr>
              <a:t> (2)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81000" y="2130425"/>
            <a:ext cx="7886700" cy="460375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Modelli</a:t>
            </a:r>
            <a:r>
              <a:rPr lang="en-US" sz="2800" dirty="0"/>
              <a:t> di </a:t>
            </a:r>
            <a:r>
              <a:rPr lang="en-US" sz="2800" dirty="0" err="1"/>
              <a:t>interazione</a:t>
            </a:r>
            <a:r>
              <a:rPr lang="en-US" sz="2800" dirty="0"/>
              <a:t> tra maggioranza e </a:t>
            </a:r>
            <a:r>
              <a:rPr lang="en-US" sz="2800" dirty="0" err="1"/>
              <a:t>minoranza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428750" y="2866810"/>
            <a:ext cx="5029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Pregiudizio</a:t>
            </a:r>
            <a:endParaRPr lang="en-US" b="1" dirty="0"/>
          </a:p>
          <a:p>
            <a:r>
              <a:rPr lang="it-IT" dirty="0"/>
              <a:t>Il “pre-giudicare” negativamente un individuo o un gruppo sulla base di informazioni inadeguate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4628" y="4496633"/>
            <a:ext cx="39624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Stereotipo</a:t>
            </a:r>
            <a:endParaRPr lang="en-US" b="1" dirty="0"/>
          </a:p>
          <a:p>
            <a:r>
              <a:rPr lang="it-IT" dirty="0"/>
              <a:t>generalizzazione esagerata, distorta o infondata su categorie di persone, che non ammette la specificità individuale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4343400"/>
            <a:ext cx="3352800" cy="19409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Discriminazione</a:t>
            </a:r>
            <a:endParaRPr lang="en-US" b="1" dirty="0"/>
          </a:p>
          <a:p>
            <a:r>
              <a:rPr lang="it-IT" dirty="0"/>
              <a:t>Un trattamento ineguale che conferisce a un gruppo</a:t>
            </a:r>
          </a:p>
          <a:p>
            <a:r>
              <a:rPr lang="it-IT" dirty="0"/>
              <a:t>di persone dei vantaggi su un altro gruppo senza una causa giustificabile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219200" y="973930"/>
            <a:ext cx="58483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Struttura</a:t>
            </a:r>
            <a:r>
              <a:rPr lang="en-US" sz="4000" b="1" dirty="0">
                <a:solidFill>
                  <a:srgbClr val="FF0000"/>
                </a:solidFill>
              </a:rPr>
              <a:t> e </a:t>
            </a:r>
            <a:r>
              <a:rPr lang="en-US" sz="4000" b="1" dirty="0" err="1">
                <a:solidFill>
                  <a:srgbClr val="FF0000"/>
                </a:solidFill>
              </a:rPr>
              <a:t>potere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sociale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nei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gruppi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razziali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ed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etnici</a:t>
            </a:r>
            <a:r>
              <a:rPr lang="en-US" sz="4000" b="1" dirty="0">
                <a:solidFill>
                  <a:srgbClr val="FF0000"/>
                </a:solidFill>
              </a:rPr>
              <a:t> (3)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61950" y="2589212"/>
            <a:ext cx="7886700" cy="3508375"/>
          </a:xfrm>
        </p:spPr>
        <p:txBody>
          <a:bodyPr/>
          <a:lstStyle/>
          <a:p>
            <a:r>
              <a:rPr lang="en-US" sz="2500" dirty="0" err="1"/>
              <a:t>Modelli</a:t>
            </a:r>
            <a:r>
              <a:rPr lang="en-US" sz="2500" dirty="0"/>
              <a:t> </a:t>
            </a:r>
            <a:r>
              <a:rPr lang="en-US" sz="2500" dirty="0" err="1"/>
              <a:t>di</a:t>
            </a:r>
            <a:r>
              <a:rPr lang="en-US" sz="2500" dirty="0"/>
              <a:t> </a:t>
            </a:r>
            <a:r>
              <a:rPr lang="en-US" sz="2500" dirty="0" err="1"/>
              <a:t>interazione</a:t>
            </a:r>
            <a:r>
              <a:rPr lang="en-US" sz="2500" dirty="0"/>
              <a:t> </a:t>
            </a:r>
            <a:r>
              <a:rPr lang="en-US" sz="2500" dirty="0" err="1"/>
              <a:t>tra</a:t>
            </a:r>
            <a:r>
              <a:rPr lang="en-US" sz="2500" dirty="0"/>
              <a:t> </a:t>
            </a:r>
            <a:r>
              <a:rPr lang="en-US" sz="2500" dirty="0" err="1"/>
              <a:t>maggioranza</a:t>
            </a:r>
            <a:r>
              <a:rPr lang="en-US" sz="2500" dirty="0"/>
              <a:t> e </a:t>
            </a:r>
            <a:r>
              <a:rPr lang="en-US" sz="2500" dirty="0" err="1"/>
              <a:t>minoranza</a:t>
            </a:r>
            <a:r>
              <a:rPr lang="en-US" sz="2500" dirty="0"/>
              <a:t>:</a:t>
            </a:r>
          </a:p>
          <a:p>
            <a:endParaRPr lang="en-US" sz="500" dirty="0"/>
          </a:p>
          <a:p>
            <a:pPr lvl="1"/>
            <a:r>
              <a:rPr lang="en-US" sz="1800" b="1" i="1" dirty="0" err="1"/>
              <a:t>Pluralismo</a:t>
            </a:r>
            <a:r>
              <a:rPr lang="en-US" sz="1800" dirty="0"/>
              <a:t>: </a:t>
            </a:r>
            <a:r>
              <a:rPr lang="it-IT" sz="1800" dirty="0"/>
              <a:t>gruppi etnici e razziali distinti coesistono in piena parità di condizioni e hanno la medesima dignità sociale</a:t>
            </a:r>
            <a:endParaRPr lang="en-US" sz="1800" i="1" dirty="0"/>
          </a:p>
          <a:p>
            <a:pPr lvl="1"/>
            <a:r>
              <a:rPr lang="en-US" sz="1800" b="1" i="1" dirty="0" err="1"/>
              <a:t>Ibridazione</a:t>
            </a:r>
            <a:r>
              <a:rPr lang="en-US" sz="1800" dirty="0"/>
              <a:t>: </a:t>
            </a:r>
            <a:r>
              <a:rPr lang="it-IT" sz="1800" dirty="0"/>
              <a:t>il processo con cui un gruppo maggioritario e un gruppo minoritario si fondono o si combinano per formare un nuovo gruppo</a:t>
            </a:r>
            <a:endParaRPr lang="en-US" sz="1800" dirty="0"/>
          </a:p>
          <a:p>
            <a:pPr lvl="1"/>
            <a:r>
              <a:rPr lang="en-US" sz="1800" b="1" i="1" dirty="0" err="1"/>
              <a:t>Assimilazione</a:t>
            </a:r>
            <a:r>
              <a:rPr lang="en-US" sz="1800" dirty="0"/>
              <a:t>: </a:t>
            </a:r>
            <a:r>
              <a:rPr lang="it-IT" sz="1800" dirty="0"/>
              <a:t>il processo tramite il quale i membri di un gruppo minoritario adottano la cultura del gruppo maggioritario</a:t>
            </a:r>
            <a:endParaRPr lang="en-US" sz="1800" i="1" dirty="0"/>
          </a:p>
          <a:p>
            <a:pPr lvl="1"/>
            <a:r>
              <a:rPr lang="en-US" sz="1800" b="1" i="1" dirty="0" err="1"/>
              <a:t>Segregazione</a:t>
            </a:r>
            <a:r>
              <a:rPr lang="en-US" sz="1800" dirty="0"/>
              <a:t>: </a:t>
            </a:r>
            <a:r>
              <a:rPr lang="it-IT" sz="1800" dirty="0"/>
              <a:t>mantenere fisicamente e socialmente separati i diversi gruppi sociali, attribuendo loro gradi differenti di potere e prestigio</a:t>
            </a:r>
            <a:endParaRPr lang="en-US" sz="1800" dirty="0"/>
          </a:p>
          <a:p>
            <a:pPr lvl="1"/>
            <a:r>
              <a:rPr lang="en-US" sz="1800" b="1" i="1" dirty="0" err="1"/>
              <a:t>Genocidio</a:t>
            </a:r>
            <a:r>
              <a:rPr lang="en-US" sz="1800" dirty="0"/>
              <a:t>: </a:t>
            </a:r>
            <a:r>
              <a:rPr lang="it-IT" sz="1800" dirty="0"/>
              <a:t>eliminazione sistematica di un gruppo di persone, in base alla loro razza, etnia, nazionalità o religione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219200" y="990600"/>
            <a:ext cx="5867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Struttura</a:t>
            </a:r>
            <a:r>
              <a:rPr lang="en-US" sz="4000" b="1" dirty="0">
                <a:solidFill>
                  <a:srgbClr val="FF0000"/>
                </a:solidFill>
              </a:rPr>
              <a:t> e </a:t>
            </a:r>
            <a:r>
              <a:rPr lang="en-US" sz="4000" b="1" dirty="0" err="1">
                <a:solidFill>
                  <a:srgbClr val="FF0000"/>
                </a:solidFill>
              </a:rPr>
              <a:t>potere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sociale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nei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gruppi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razziali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ed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etnici</a:t>
            </a:r>
            <a:r>
              <a:rPr lang="en-US" sz="4000" b="1" dirty="0">
                <a:solidFill>
                  <a:srgbClr val="FF0000"/>
                </a:solidFill>
              </a:rPr>
              <a:t> (4)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2511425"/>
            <a:ext cx="7886700" cy="3355975"/>
          </a:xfrm>
        </p:spPr>
        <p:txBody>
          <a:bodyPr/>
          <a:lstStyle/>
          <a:p>
            <a:r>
              <a:rPr lang="en-US" sz="2600" dirty="0" err="1"/>
              <a:t>Reazione</a:t>
            </a:r>
            <a:r>
              <a:rPr lang="en-US" sz="2600" dirty="0"/>
              <a:t> </a:t>
            </a:r>
            <a:r>
              <a:rPr lang="en-US" sz="2600" dirty="0" err="1"/>
              <a:t>dei</a:t>
            </a:r>
            <a:r>
              <a:rPr lang="en-US" sz="2600" dirty="0"/>
              <a:t> </a:t>
            </a:r>
            <a:r>
              <a:rPr lang="en-US" sz="2600" dirty="0" err="1"/>
              <a:t>gruppi</a:t>
            </a:r>
            <a:r>
              <a:rPr lang="en-US" sz="2600" dirty="0"/>
              <a:t> </a:t>
            </a:r>
            <a:r>
              <a:rPr lang="en-US" sz="2600" dirty="0" err="1"/>
              <a:t>minoritari</a:t>
            </a:r>
            <a:r>
              <a:rPr lang="en-US" sz="2600" dirty="0"/>
              <a:t> </a:t>
            </a:r>
            <a:r>
              <a:rPr lang="en-US" sz="2600" dirty="0" err="1"/>
              <a:t>alla</a:t>
            </a:r>
            <a:r>
              <a:rPr lang="en-US" sz="2600" dirty="0"/>
              <a:t> </a:t>
            </a:r>
            <a:r>
              <a:rPr lang="en-US" sz="2600" dirty="0" err="1"/>
              <a:t>discriminazione</a:t>
            </a:r>
            <a:r>
              <a:rPr lang="en-US" sz="2600" dirty="0"/>
              <a:t>:</a:t>
            </a:r>
          </a:p>
          <a:p>
            <a:pPr lvl="1"/>
            <a:endParaRPr lang="en-US" sz="500" i="1" dirty="0"/>
          </a:p>
          <a:p>
            <a:pPr lvl="1"/>
            <a:r>
              <a:rPr lang="en-US" sz="1800" b="1" i="1" dirty="0" err="1"/>
              <a:t>Ritiro</a:t>
            </a:r>
            <a:r>
              <a:rPr lang="en-US" sz="1800" dirty="0"/>
              <a:t>: </a:t>
            </a:r>
            <a:r>
              <a:rPr lang="it-IT" sz="1800" dirty="0"/>
              <a:t>allontanamento fisico volontario come risposta alle forme peggiori di oppressione e segregazione</a:t>
            </a:r>
          </a:p>
          <a:p>
            <a:pPr lvl="1"/>
            <a:r>
              <a:rPr lang="it-IT" sz="1800" b="1" i="1" dirty="0"/>
              <a:t>Integrazione</a:t>
            </a:r>
            <a:r>
              <a:rPr lang="it-IT" sz="1800" dirty="0"/>
              <a:t>: la fusione con il gruppo dominante con l’abbandono da parte dei migranti dei propri usi e costumi per adeguarsi completamente a quelli che sono i valori, gli stili di vita e le norme della maggioranza</a:t>
            </a:r>
          </a:p>
          <a:p>
            <a:pPr lvl="1"/>
            <a:r>
              <a:rPr lang="it-IT" sz="1800" b="1" i="1" dirty="0"/>
              <a:t>Adozione di un altro codice</a:t>
            </a:r>
            <a:r>
              <a:rPr lang="it-IT" sz="1800" dirty="0"/>
              <a:t>: strategia di adeguamento alle aspettative sociali della maggioranza creando un’autopresentazione “di facciata”, pur mantenendo un’identità “segreta” più confortevole e autentica</a:t>
            </a:r>
          </a:p>
          <a:p>
            <a:pPr lvl="1"/>
            <a:r>
              <a:rPr lang="it-IT" sz="1800" b="1" i="1" dirty="0"/>
              <a:t>Resistenza</a:t>
            </a:r>
            <a:r>
              <a:rPr lang="it-IT" sz="1800" dirty="0"/>
              <a:t>: consiste in una presa di posizione attiva – a livello individuale o collettivo – contro la discriminazione operata dalla maggioranza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914400" y="647109"/>
            <a:ext cx="6400800" cy="1054736"/>
          </a:xfrm>
        </p:spPr>
        <p:txBody>
          <a:bodyPr>
            <a:normAutofit fontScale="90000"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Cultura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potere</a:t>
            </a:r>
            <a:r>
              <a:rPr lang="en-US" sz="3600" b="1" dirty="0">
                <a:solidFill>
                  <a:srgbClr val="FF0000"/>
                </a:solidFill>
              </a:rPr>
              <a:t> e </a:t>
            </a:r>
            <a:r>
              <a:rPr lang="en-US" sz="3600" b="1" dirty="0" err="1">
                <a:solidFill>
                  <a:srgbClr val="FF0000"/>
                </a:solidFill>
              </a:rPr>
              <a:t>struttura</a:t>
            </a:r>
            <a:r>
              <a:rPr lang="en-US" sz="3600" b="1" dirty="0">
                <a:solidFill>
                  <a:srgbClr val="FF0000"/>
                </a:solidFill>
              </a:rPr>
              <a:t>: </a:t>
            </a:r>
            <a:r>
              <a:rPr lang="en-US" sz="3600" b="1" dirty="0" err="1">
                <a:solidFill>
                  <a:srgbClr val="FF0000"/>
                </a:solidFill>
              </a:rPr>
              <a:t>spiegare</a:t>
            </a:r>
            <a:r>
              <a:rPr lang="en-US" sz="3600" b="1" dirty="0">
                <a:solidFill>
                  <a:srgbClr val="FF0000"/>
                </a:solidFill>
              </a:rPr>
              <a:t> la </a:t>
            </a:r>
            <a:r>
              <a:rPr lang="en-US" sz="3600" b="1" dirty="0" err="1">
                <a:solidFill>
                  <a:srgbClr val="FF0000"/>
                </a:solidFill>
              </a:rPr>
              <a:t>disuguaglianza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etnica</a:t>
            </a:r>
            <a:r>
              <a:rPr lang="en-US" sz="3600" b="1" dirty="0">
                <a:solidFill>
                  <a:srgbClr val="FF0000"/>
                </a:solidFill>
              </a:rPr>
              <a:t> e </a:t>
            </a:r>
            <a:r>
              <a:rPr lang="en-US" sz="3600" b="1" dirty="0" err="1">
                <a:solidFill>
                  <a:srgbClr val="FF0000"/>
                </a:solidFill>
              </a:rPr>
              <a:t>razziale</a:t>
            </a:r>
            <a:r>
              <a:rPr lang="en-US" sz="3600" b="1" dirty="0">
                <a:solidFill>
                  <a:srgbClr val="FF0000"/>
                </a:solidFill>
              </a:rPr>
              <a:t> (1)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04800" y="1825625"/>
            <a:ext cx="7315200" cy="436701"/>
          </a:xfrm>
        </p:spPr>
        <p:txBody>
          <a:bodyPr/>
          <a:lstStyle/>
          <a:p>
            <a:r>
              <a:rPr lang="en-US" sz="2500" dirty="0" err="1"/>
              <a:t>Atteggiamenti</a:t>
            </a:r>
            <a:r>
              <a:rPr lang="en-US" sz="2500" dirty="0"/>
              <a:t> e </a:t>
            </a:r>
            <a:r>
              <a:rPr lang="en-US" sz="2500" dirty="0" err="1"/>
              <a:t>comportamenti</a:t>
            </a:r>
            <a:r>
              <a:rPr lang="en-US" sz="2500" dirty="0"/>
              <a:t> </a:t>
            </a:r>
            <a:r>
              <a:rPr lang="en-US" sz="2500" dirty="0" err="1"/>
              <a:t>socialmente</a:t>
            </a:r>
            <a:r>
              <a:rPr lang="en-US" sz="2500" dirty="0"/>
              <a:t> </a:t>
            </a:r>
            <a:r>
              <a:rPr lang="en-US" sz="2500" dirty="0" err="1"/>
              <a:t>costruiti</a:t>
            </a:r>
            <a:endParaRPr lang="en-US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604032" y="2386106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Etnocentrismo</a:t>
            </a:r>
            <a:endParaRPr lang="en-US" b="1" dirty="0"/>
          </a:p>
          <a:p>
            <a:r>
              <a:rPr lang="it-IT" dirty="0"/>
              <a:t>Atteggiamento per cui una cultura diversa viene giudicata con le categorie della propria cultura</a:t>
            </a:r>
            <a:endParaRPr lang="en-US" dirty="0"/>
          </a:p>
        </p:txBody>
      </p:sp>
      <p:sp>
        <p:nvSpPr>
          <p:cNvPr id="8" name="TextBox 5"/>
          <p:cNvSpPr txBox="1"/>
          <p:nvPr/>
        </p:nvSpPr>
        <p:spPr>
          <a:xfrm>
            <a:off x="3733800" y="3823381"/>
            <a:ext cx="46482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Xenofobia</a:t>
            </a:r>
            <a:endParaRPr lang="en-US" b="1" dirty="0"/>
          </a:p>
          <a:p>
            <a:r>
              <a:rPr lang="it-IT" dirty="0"/>
              <a:t>Irragionevole timore o odio per gli stranieri o per persone di una cultura diversa</a:t>
            </a:r>
            <a:endParaRPr lang="en-US" dirty="0"/>
          </a:p>
        </p:txBody>
      </p:sp>
      <p:sp>
        <p:nvSpPr>
          <p:cNvPr id="9" name="TextBox 5"/>
          <p:cNvSpPr txBox="1"/>
          <p:nvPr/>
        </p:nvSpPr>
        <p:spPr>
          <a:xfrm>
            <a:off x="628650" y="4968717"/>
            <a:ext cx="46482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Relativismo</a:t>
            </a:r>
            <a:r>
              <a:rPr lang="en-US" b="1" dirty="0"/>
              <a:t> </a:t>
            </a:r>
            <a:r>
              <a:rPr lang="en-US" b="1" dirty="0" err="1"/>
              <a:t>culturale</a:t>
            </a:r>
            <a:endParaRPr lang="en-US" b="1" dirty="0"/>
          </a:p>
          <a:p>
            <a:r>
              <a:rPr lang="it-IT" dirty="0"/>
              <a:t>Atteggiamento per cui una cultura diversa viene giudicata con le categorie sue proprie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93895" y="852262"/>
            <a:ext cx="7162800" cy="1154064"/>
          </a:xfrm>
        </p:spPr>
        <p:txBody>
          <a:bodyPr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Cultura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potere</a:t>
            </a:r>
            <a:r>
              <a:rPr lang="en-US" sz="3600" b="1" dirty="0">
                <a:solidFill>
                  <a:srgbClr val="FF0000"/>
                </a:solidFill>
              </a:rPr>
              <a:t> e </a:t>
            </a:r>
            <a:r>
              <a:rPr lang="en-US" sz="3600" b="1" dirty="0" err="1">
                <a:solidFill>
                  <a:srgbClr val="FF0000"/>
                </a:solidFill>
              </a:rPr>
              <a:t>struttura</a:t>
            </a:r>
            <a:r>
              <a:rPr lang="en-US" sz="3600" b="1" dirty="0">
                <a:solidFill>
                  <a:srgbClr val="FF0000"/>
                </a:solidFill>
              </a:rPr>
              <a:t>: </a:t>
            </a:r>
            <a:r>
              <a:rPr lang="en-US" sz="3600" b="1" dirty="0" err="1">
                <a:solidFill>
                  <a:srgbClr val="FF0000"/>
                </a:solidFill>
              </a:rPr>
              <a:t>spiegare</a:t>
            </a:r>
            <a:r>
              <a:rPr lang="en-US" sz="3600" b="1" dirty="0">
                <a:solidFill>
                  <a:srgbClr val="FF0000"/>
                </a:solidFill>
              </a:rPr>
              <a:t> la </a:t>
            </a:r>
            <a:r>
              <a:rPr lang="en-US" sz="3600" b="1" dirty="0" err="1">
                <a:solidFill>
                  <a:srgbClr val="FF0000"/>
                </a:solidFill>
              </a:rPr>
              <a:t>disuguaglianza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etnica</a:t>
            </a:r>
            <a:r>
              <a:rPr lang="en-US" sz="3600" b="1" dirty="0">
                <a:solidFill>
                  <a:srgbClr val="FF0000"/>
                </a:solidFill>
              </a:rPr>
              <a:t> e </a:t>
            </a:r>
            <a:r>
              <a:rPr lang="en-US" sz="3600" b="1" dirty="0" err="1">
                <a:solidFill>
                  <a:srgbClr val="FF0000"/>
                </a:solidFill>
              </a:rPr>
              <a:t>razziale</a:t>
            </a:r>
            <a:r>
              <a:rPr lang="en-US" sz="3600" b="1" dirty="0">
                <a:solidFill>
                  <a:srgbClr val="FF0000"/>
                </a:solidFill>
              </a:rPr>
              <a:t> (2)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381000" y="2525109"/>
            <a:ext cx="8382000" cy="561612"/>
          </a:xfrm>
        </p:spPr>
        <p:txBody>
          <a:bodyPr>
            <a:normAutofit/>
          </a:bodyPr>
          <a:lstStyle/>
          <a:p>
            <a:r>
              <a:rPr lang="en-US" sz="2300" dirty="0" err="1"/>
              <a:t>Discriminazione</a:t>
            </a:r>
            <a:r>
              <a:rPr lang="en-US" sz="2300" dirty="0"/>
              <a:t> istituzionale: barriere </a:t>
            </a:r>
            <a:r>
              <a:rPr lang="en-US" sz="2300" dirty="0" err="1"/>
              <a:t>strutturali</a:t>
            </a:r>
            <a:r>
              <a:rPr lang="en-US" sz="2300" dirty="0"/>
              <a:t> </a:t>
            </a:r>
            <a:r>
              <a:rPr lang="en-US" sz="2300" dirty="0" err="1"/>
              <a:t>all’uguaglianza</a:t>
            </a:r>
            <a:endParaRPr lang="en-US" sz="2300" dirty="0"/>
          </a:p>
        </p:txBody>
      </p:sp>
      <p:sp>
        <p:nvSpPr>
          <p:cNvPr id="6" name="TextBox 5"/>
          <p:cNvSpPr txBox="1"/>
          <p:nvPr/>
        </p:nvSpPr>
        <p:spPr>
          <a:xfrm>
            <a:off x="2247900" y="3429000"/>
            <a:ext cx="4648200" cy="163449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Discriminazione</a:t>
            </a:r>
            <a:r>
              <a:rPr lang="en-US" b="1" dirty="0"/>
              <a:t> </a:t>
            </a:r>
            <a:r>
              <a:rPr lang="en-US" b="1" dirty="0" err="1"/>
              <a:t>istituzionale</a:t>
            </a:r>
            <a:endParaRPr lang="en-US" b="1" dirty="0"/>
          </a:p>
          <a:p>
            <a:r>
              <a:rPr lang="it-IT" dirty="0"/>
              <a:t>Trattamento ineguale </a:t>
            </a:r>
            <a:r>
              <a:rPr lang="it-IT"/>
              <a:t>che deriva </a:t>
            </a:r>
            <a:r>
              <a:rPr lang="it-IT" dirty="0"/>
              <a:t>dall’organizzazione strutturale, dalle</a:t>
            </a:r>
          </a:p>
          <a:p>
            <a:r>
              <a:rPr lang="it-IT" dirty="0"/>
              <a:t>politiche e dalle procedure di istituzioni come il governo, le imprese e le scuole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HAPTER 10: &amp;#x0D;&amp;#x0A;RACE AND ETHNICIT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Race and Ethnicity&amp;quot;&quot;/&gt;&lt;property id=&quot;20307&quot; value=&quot;271&quot;/&gt;&lt;/object&gt;&lt;object type=&quot;3&quot; unique_id=&quot;10006&quot;&gt;&lt;property id=&quot;20148&quot; value=&quot;5&quot;/&gt;&lt;property id=&quot;20300&quot; value=&quot;Slide 3 - &amp;quot;Race and Ethnicity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The Role of Culture: &amp;#x0D;&amp;#x0A;Inventing Ethnicity and Race&amp;quot;&quot;/&gt;&lt;property id=&quot;20307&quot; value=&quot;273&quot;/&gt;&lt;/object&gt;&lt;object type=&quot;3&quot; unique_id=&quot;10008&quot;&gt;&lt;property id=&quot;20148&quot; value=&quot;5&quot;/&gt;&lt;property id=&quot;20300&quot; value=&quot;Slide 5 - &amp;quot;The Role of Culture: &amp;#x0D;&amp;#x0A;Inventing Ethnicity and Race&amp;quot;&quot;/&gt;&lt;property id=&quot;20307&quot; value=&quot;287&quot;/&gt;&lt;/object&gt;&lt;object type=&quot;3&quot; unique_id=&quot;10009&quot;&gt;&lt;property id=&quot;20148&quot; value=&quot;5&quot;/&gt;&lt;property id=&quot;20300&quot; value=&quot;Slide 6 - &amp;quot;Structure and Power Among &amp;#x0D;&amp;#x0A;Racial and Ethnic Groups&amp;quot;&quot;/&gt;&lt;property id=&quot;20307&quot; value=&quot;274&quot;/&gt;&lt;/object&gt;&lt;object type=&quot;3&quot; unique_id=&quot;10010&quot;&gt;&lt;property id=&quot;20148&quot; value=&quot;5&quot;/&gt;&lt;property id=&quot;20300&quot; value=&quot;Slide 7 - &amp;quot;Structure and Power Among &amp;#x0D;&amp;#x0A;Racial and Ethnic Groups&amp;quot;&quot;/&gt;&lt;property id=&quot;20307&quot; value=&quot;289&quot;/&gt;&lt;/object&gt;&lt;object type=&quot;3&quot; unique_id=&quot;10011&quot;&gt;&lt;property id=&quot;20148&quot; value=&quot;5&quot;/&gt;&lt;property id=&quot;20300&quot; value=&quot;Slide 8 - &amp;quot;Structure and Power Among &amp;#x0D;&amp;#x0A;Racial and Ethnic Groups&amp;quot;&quot;/&gt;&lt;property id=&quot;20307&quot; value=&quot;290&quot;/&gt;&lt;/object&gt;&lt;object type=&quot;3&quot; unique_id=&quot;10012&quot;&gt;&lt;property id=&quot;20148&quot; value=&quot;5&quot;/&gt;&lt;property id=&quot;20300&quot; value=&quot;Slide 9 - &amp;quot;Structure and Power Among &amp;#x0D;&amp;#x0A;Racial and Ethnic Groups&amp;quot;&quot;/&gt;&lt;property id=&quot;20307&quot; value=&quot;275&quot;/&gt;&lt;/object&gt;&lt;object type=&quot;3&quot; unique_id=&quot;10013&quot;&gt;&lt;property id=&quot;20148&quot; value=&quot;5&quot;/&gt;&lt;property id=&quot;20300&quot; value=&quot;Slide 10 - &amp;quot;The Origins of Racial and Ethnic Diversity in the United States&amp;quot;&quot;/&gt;&lt;property id=&quot;20307&quot; value=&quot;276&quot;/&gt;&lt;/object&gt;&lt;object type=&quot;3&quot; unique_id=&quot;10014&quot;&gt;&lt;property id=&quot;20148&quot; value=&quot;5&quot;/&gt;&lt;property id=&quot;20300&quot; value=&quot;Slide 11 - &amp;quot;The Origins of Racial and Ethnic Diversity in the United States&amp;quot;&quot;/&gt;&lt;property id=&quot;20307&quot; value=&quot;291&quot;/&gt;&lt;/object&gt;&lt;object type=&quot;3&quot; unique_id=&quot;10015&quot;&gt;&lt;property id=&quot;20148&quot; value=&quot;5&quot;/&gt;&lt;property id=&quot;20300&quot; value=&quot;Slide 12 - &amp;quot;The Origins of Racial and Ethnic Diversity in the United States&amp;quot;&quot;/&gt;&lt;property id=&quot;20307&quot; value=&quot;277&quot;/&gt;&lt;/object&gt;&lt;object type=&quot;3&quot; unique_id=&quot;10016&quot;&gt;&lt;property id=&quot;20148&quot; value=&quot;5&quot;/&gt;&lt;property id=&quot;20300&quot; value=&quot;Slide 13 - &amp;quot;The Origins of Racial and Ethnic Diversity in the United States&amp;quot;&quot;/&gt;&lt;property id=&quot;20307&quot; value=&quot;278&quot;/&gt;&lt;/object&gt;&lt;object type=&quot;3&quot; unique_id=&quot;10017&quot;&gt;&lt;property id=&quot;20148&quot; value=&quot;5&quot;/&gt;&lt;property id=&quot;20300&quot; value=&quot;Slide 14 - &amp;quot;The Origins of Racial and Ethnic Diversity in the United States&amp;quot;&quot;/&gt;&lt;property id=&quot;20307&quot; value=&quot;279&quot;/&gt;&lt;/object&gt;&lt;object type=&quot;3&quot; unique_id=&quot;10018&quot;&gt;&lt;property id=&quot;20148&quot; value=&quot;5&quot;/&gt;&lt;property id=&quot;20300&quot; value=&quot;Slide 15 - &amp;quot;Model Minorities&amp;quot;&quot;/&gt;&lt;property id=&quot;20307&quot; value=&quot;295&quot;/&gt;&lt;/object&gt;&lt;object type=&quot;3&quot; unique_id=&quot;10019&quot;&gt;&lt;property id=&quot;20148&quot; value=&quot;5&quot;/&gt;&lt;property id=&quot;20300&quot; value=&quot;Slide 16 - &amp;quot;Diversity Today&amp;quot;&quot;/&gt;&lt;property id=&quot;20307&quot; value=&quot;280&quot;/&gt;&lt;/object&gt;&lt;object type=&quot;3&quot; unique_id=&quot;10020&quot;&gt;&lt;property id=&quot;20148&quot; value=&quot;5&quot;/&gt;&lt;property id=&quot;20300&quot; value=&quot;Slide 17 - &amp;quot;Diversity Today&amp;quot;&quot;/&gt;&lt;property id=&quot;20307&quot; value=&quot;292&quot;/&gt;&lt;/object&gt;&lt;object type=&quot;3&quot; unique_id=&quot;10021&quot;&gt;&lt;property id=&quot;20148&quot; value=&quot;5&quot;/&gt;&lt;property id=&quot;20300&quot; value=&quot;Slide 18 - &amp;quot;Diversity Today&amp;quot;&quot;/&gt;&lt;property id=&quot;20307&quot; value=&quot;293&quot;/&gt;&lt;/object&gt;&lt;object type=&quot;3&quot; unique_id=&quot;10022&quot;&gt;&lt;property id=&quot;20148&quot; value=&quot;5&quot;/&gt;&lt;property id=&quot;20300&quot; value=&quot;Slide 19 - &amp;quot;Diversity Today&amp;quot;&quot;/&gt;&lt;property id=&quot;20307&quot; value=&quot;294&quot;/&gt;&lt;/object&gt;&lt;object type=&quot;3&quot; unique_id=&quot;10023&quot;&gt;&lt;property id=&quot;20148&quot; value=&quot;5&quot;/&gt;&lt;property id=&quot;20300&quot; value=&quot;Slide 20 - &amp;quot;Patterns of Intergroup Relationships&amp;quot;&quot;/&gt;&lt;property id=&quot;20307&quot; value=&quot;296&quot;/&gt;&lt;/object&gt;&lt;object type=&quot;3&quot; unique_id=&quot;10024&quot;&gt;&lt;property id=&quot;20148&quot; value=&quot;5&quot;/&gt;&lt;property id=&quot;20300&quot; value=&quot;Slide 21 - &amp;quot;Diversity Today&amp;quot;&quot;/&gt;&lt;property id=&quot;20307&quot; value=&quot;281&quot;/&gt;&lt;/object&gt;&lt;object type=&quot;3&quot; unique_id=&quot;10025&quot;&gt;&lt;property id=&quot;20148&quot; value=&quot;5&quot;/&gt;&lt;property id=&quot;20300&quot; value=&quot;Slide 22 - &amp;quot;Culture, Power, and Structure: Explaining Ethnic and Racial Inequality&amp;quot;&quot;/&gt;&lt;property id=&quot;20307&quot; value=&quot;282&quot;/&gt;&lt;/object&gt;&lt;object type=&quot;3&quot; unique_id=&quot;10026&quot;&gt;&lt;property id=&quot;20148&quot; value=&quot;5&quot;/&gt;&lt;property id=&quot;20300&quot; value=&quot;Slide 23 - &amp;quot;Culture, Power, and Structure: Explaining Ethnic and Racial Inequality&amp;quot;&quot;/&gt;&lt;property id=&quot;20307&quot; value=&quot;283&quot;/&gt;&lt;/object&gt;&lt;object type=&quot;3&quot; unique_id=&quot;10027&quot;&gt;&lt;property id=&quot;20148&quot; value=&quot;5&quot;/&gt;&lt;property id=&quot;20300&quot; value=&quot;Slide 24 - &amp;quot;Culture, Power, and Structure: Explaining Ethnic and Racial Inequality&amp;quot;&quot;/&gt;&lt;property id=&quot;20307&quot; value=&quot;284&quot;/&gt;&lt;/object&gt;&lt;object type=&quot;3&quot; unique_id=&quot;10028&quot;&gt;&lt;property id=&quot;20148&quot; value=&quot;5&quot;/&gt;&lt;property id=&quot;20300&quot; value=&quot;Slide 25 - &amp;quot;Discrimination&amp;quot;&quot;/&gt;&lt;property id=&quot;20307&quot; value=&quot;297&quot;/&gt;&lt;/object&gt;&lt;object type=&quot;3&quot; unique_id=&quot;10029&quot;&gt;&lt;property id=&quot;20148&quot; value=&quot;5&quot;/&gt;&lt;property id=&quot;20300&quot; value=&quot;Slide 26 - &amp;quot;Culture, Power, and Structure: Explaining Ethnic and Racial Inequality&amp;quot;&quot;/&gt;&lt;property id=&quot;20307&quot; value=&quot;285&quot;/&gt;&lt;/object&gt;&lt;object type=&quot;3&quot; unique_id=&quot;10030&quot;&gt;&lt;property id=&quot;20148&quot; value=&quot;5&quot;/&gt;&lt;property id=&quot;20300&quot; value=&quot;Slide 27 - &amp;quot;Culture, Power, and Structure: Explaining Ethnic and Racial Inequality&amp;quot;&quot;/&gt;&lt;property id=&quot;20307&quot; value=&quot;286&quot;/&gt;&lt;/object&gt;&lt;object type=&quot;3&quot; unique_id=&quot;10031&quot;&gt;&lt;property id=&quot;20148&quot; value=&quot;5&quot;/&gt;&lt;property id=&quot;20300&quot; value=&quot;Slide 28 - &amp;quot;In Transition:&amp;quot;&quot;/&gt;&lt;property id=&quot;20307&quot; value=&quot;265&quot;/&gt;&lt;/object&gt;&lt;object type=&quot;3&quot; unique_id=&quot;10032&quot;&gt;&lt;property id=&quot;20148&quot; value=&quot;5&quot;/&gt;&lt;property id=&quot;20300&quot; value=&quot;Slide 29 - &amp;quot;Through a Sociological Lens:&amp;quot;&quot;/&gt;&lt;property id=&quot;20307&quot; value=&quot;266&quot;/&gt;&lt;/object&gt;&lt;object type=&quot;3&quot; unique_id=&quot;10033&quot;&gt;&lt;property id=&quot;20148&quot; value=&quot;5&quot;/&gt;&lt;property id=&quot;20300&quot; value=&quot;Slide 30 - &amp;quot;Sociology Works:&amp;quot;&quot;/&gt;&lt;property id=&quot;20307&quot; value=&quot;267&quot;/&gt;&lt;/object&gt;&lt;object type=&quot;3&quot; unique_id=&quot;10034&quot;&gt;&lt;property id=&quot;20148&quot; value=&quot;5&quot;/&gt;&lt;property id=&quot;20300&quot; value=&quot;Slide 31 - &amp;quot;Sociology Matters:&amp;quot;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</TotalTime>
  <Words>1121</Words>
  <Application>Microsoft Macintosh PowerPoint</Application>
  <PresentationFormat>Presentazione su schermo (4:3)</PresentationFormat>
  <Paragraphs>107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Wingdings</vt:lpstr>
      <vt:lpstr>Office Theme</vt:lpstr>
      <vt:lpstr>Capitolo 7:   MIGRAZIONE ED ETNIE</vt:lpstr>
      <vt:lpstr>Migrazioni ed etnie</vt:lpstr>
      <vt:lpstr>Il ruolo della cultura: inventare l’etnia e la razza</vt:lpstr>
      <vt:lpstr>Struttura e potere sociale nei gruppi razziali ed etnici (1)</vt:lpstr>
      <vt:lpstr>Struttura e potere sociale nei gruppi razziali ed etnici (2)</vt:lpstr>
      <vt:lpstr>Struttura e potere sociale nei gruppi razziali ed etnici (3)</vt:lpstr>
      <vt:lpstr>Struttura e potere sociale nei gruppi razziali ed etnici (4)</vt:lpstr>
      <vt:lpstr>Cultura, potere e struttura: spiegare la disuguaglianza etnica e razziale (1)</vt:lpstr>
      <vt:lpstr>Cultura, potere e struttura: spiegare la disuguaglianza etnica e razziale (2)</vt:lpstr>
      <vt:lpstr>Cultura, potere e struttura: spiegare la disuguaglianza etnica e razziale (3)</vt:lpstr>
      <vt:lpstr>Il multiculturalismo</vt:lpstr>
      <vt:lpstr>L’interculturalità</vt:lpstr>
      <vt:lpstr>I movimenti migratori (1)</vt:lpstr>
      <vt:lpstr>I movimenti migratori (2)</vt:lpstr>
      <vt:lpstr>I movimenti migratori (3)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bekbek</dc:creator>
  <cp:lastModifiedBy>Valeria Quaglia</cp:lastModifiedBy>
  <cp:revision>68</cp:revision>
  <dcterms:created xsi:type="dcterms:W3CDTF">2011-08-15T14:37:04Z</dcterms:created>
  <dcterms:modified xsi:type="dcterms:W3CDTF">2022-11-18T18:49:49Z</dcterms:modified>
</cp:coreProperties>
</file>