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60" r:id="rId6"/>
    <p:sldId id="257" r:id="rId7"/>
    <p:sldId id="261" r:id="rId8"/>
    <p:sldId id="258" r:id="rId9"/>
    <p:sldId id="273" r:id="rId10"/>
    <p:sldId id="274" r:id="rId11"/>
    <p:sldId id="262" r:id="rId12"/>
    <p:sldId id="266" r:id="rId13"/>
    <p:sldId id="265" r:id="rId14"/>
    <p:sldId id="272" r:id="rId15"/>
    <p:sldId id="267" r:id="rId16"/>
    <p:sldId id="268" r:id="rId17"/>
    <p:sldId id="269" r:id="rId18"/>
    <p:sldId id="270" r:id="rId19"/>
    <p:sldId id="271" r:id="rId20"/>
    <p:sldId id="264" r:id="rId21"/>
    <p:sldId id="276" r:id="rId22"/>
    <p:sldId id="277" r:id="rId23"/>
    <p:sldId id="263" r:id="rId24"/>
    <p:sldId id="278" r:id="rId25"/>
    <p:sldId id="280" r:id="rId26"/>
    <p:sldId id="281" r:id="rId27"/>
    <p:sldId id="27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6Au6D3ScB98WRoLX/6UiaA==" hashData="NMNMhLSRZ412J/BtbAUhMzCuVoXKEvV++VfakPLVKLDjc3h0RF+jMmFQD7Q/CrIAnMZskl2VVHOTbSF0Yqm4u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4EC95E-1F40-49BA-98D8-B693ADF50493}" v="1" dt="2022-01-13T14:15:11.380"/>
    <p1510:client id="{16E67FFD-938E-47D3-B15B-079FBA64F683}" v="1" dt="2022-01-17T12:01:20.807"/>
    <p1510:client id="{250B6901-6026-43EE-B73B-AA6101D3237A}" v="19" dt="2021-11-11T09:13:54.101"/>
    <p1510:client id="{30EE8BF4-3AF1-4412-9025-D06CE7F01212}" v="2" dt="2022-01-02T17:54:38.001"/>
    <p1510:client id="{6A975EFC-452E-4900-BAF1-7FA843B378B8}" v="3" dt="2022-01-04T14:32:12.887"/>
    <p1510:client id="{6C974825-432F-4280-B0FB-2C8AC7B3E87A}" v="2" dt="2021-12-02T15:40:11.148"/>
    <p1510:client id="{7C3E23B0-7F50-4AB5-AD35-B88CE22CFDE6}" v="1" dt="2021-12-30T17:22:46.571"/>
    <p1510:client id="{7CC02AF7-9DA3-4CE8-B6B9-268C1D6AFF9A}" v="1" dt="2022-01-12T15:51:41.559"/>
    <p1510:client id="{83C4A03A-1DD4-45B0-8373-0F32CA2423D9}" v="2" dt="2021-12-30T21:48:17.966"/>
    <p1510:client id="{ED7D4D7F-0FE6-42FE-836F-B5DF549AB8B1}" v="2" dt="2022-01-17T23:44:54.685"/>
    <p1510:client id="{FDA820A4-60DD-88EC-06AC-3AB78613E531}" v="1" dt="2022-01-19T09:04:49.2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7"/>
  </p:normalViewPr>
  <p:slideViewPr>
    <p:cSldViewPr snapToGrid="0">
      <p:cViewPr varScale="1">
        <p:scale>
          <a:sx n="103" d="100"/>
          <a:sy n="103" d="100"/>
        </p:scale>
        <p:origin x="896" y="184"/>
      </p:cViewPr>
      <p:guideLst>
        <p:guide orient="horz" pos="2160"/>
        <p:guide pos="3840"/>
      </p:guideLst>
    </p:cSldViewPr>
  </p:slideViewPr>
  <p:outlineViewPr>
    <p:cViewPr>
      <p:scale>
        <a:sx n="33" d="100"/>
        <a:sy n="33" d="100"/>
      </p:scale>
      <p:origin x="0" y="-1288"/>
    </p:cViewPr>
  </p:outlineViewPr>
  <p:notesTextViewPr>
    <p:cViewPr>
      <p:scale>
        <a:sx n="1" d="1"/>
        <a:sy n="1" d="1"/>
      </p:scale>
      <p:origin x="0" y="0"/>
    </p:cViewPr>
  </p:notesTextViewPr>
  <p:sorterViewPr>
    <p:cViewPr>
      <p:scale>
        <a:sx n="194" d="100"/>
        <a:sy n="194"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bisignani@studenti.unimc.it" userId="S::g.bisignani@studenti.unimc.it::680f0b2a-a7f5-4cfd-b73e-297b11adfa65" providerId="AD" clId="Web-{ED7D4D7F-0FE6-42FE-836F-B5DF549AB8B1}"/>
    <pc:docChg chg="modSld">
      <pc:chgData name="g.bisignani@studenti.unimc.it" userId="S::g.bisignani@studenti.unimc.it::680f0b2a-a7f5-4cfd-b73e-297b11adfa65" providerId="AD" clId="Web-{ED7D4D7F-0FE6-42FE-836F-B5DF549AB8B1}" dt="2022-01-17T23:44:54.685" v="1" actId="1076"/>
      <pc:docMkLst>
        <pc:docMk/>
      </pc:docMkLst>
      <pc:sldChg chg="modSp">
        <pc:chgData name="g.bisignani@studenti.unimc.it" userId="S::g.bisignani@studenti.unimc.it::680f0b2a-a7f5-4cfd-b73e-297b11adfa65" providerId="AD" clId="Web-{ED7D4D7F-0FE6-42FE-836F-B5DF549AB8B1}" dt="2022-01-17T23:44:54.685" v="1" actId="1076"/>
        <pc:sldMkLst>
          <pc:docMk/>
          <pc:sldMk cId="2055098173" sldId="266"/>
        </pc:sldMkLst>
        <pc:spChg chg="mod">
          <ac:chgData name="g.bisignani@studenti.unimc.it" userId="S::g.bisignani@studenti.unimc.it::680f0b2a-a7f5-4cfd-b73e-297b11adfa65" providerId="AD" clId="Web-{ED7D4D7F-0FE6-42FE-836F-B5DF549AB8B1}" dt="2022-01-17T23:44:54.685" v="1" actId="1076"/>
          <ac:spMkLst>
            <pc:docMk/>
            <pc:sldMk cId="2055098173" sldId="266"/>
            <ac:spMk id="3" creationId="{00000000-0000-0000-0000-000000000000}"/>
          </ac:spMkLst>
        </pc:spChg>
      </pc:sldChg>
    </pc:docChg>
  </pc:docChgLst>
  <pc:docChgLst>
    <pc:chgData name="c.campolucci2@studenti.unimc.it" userId="S::c.campolucci2@studenti.unimc.it::e1b1bbee-7822-4c05-9449-7ecd6bad02c1" providerId="AD" clId="Web-{7CC02AF7-9DA3-4CE8-B6B9-268C1D6AFF9A}"/>
    <pc:docChg chg="addSld">
      <pc:chgData name="c.campolucci2@studenti.unimc.it" userId="S::c.campolucci2@studenti.unimc.it::e1b1bbee-7822-4c05-9449-7ecd6bad02c1" providerId="AD" clId="Web-{7CC02AF7-9DA3-4CE8-B6B9-268C1D6AFF9A}" dt="2022-01-12T15:51:41.559" v="0"/>
      <pc:docMkLst>
        <pc:docMk/>
      </pc:docMkLst>
      <pc:sldChg chg="new">
        <pc:chgData name="c.campolucci2@studenti.unimc.it" userId="S::c.campolucci2@studenti.unimc.it::e1b1bbee-7822-4c05-9449-7ecd6bad02c1" providerId="AD" clId="Web-{7CC02AF7-9DA3-4CE8-B6B9-268C1D6AFF9A}" dt="2022-01-12T15:51:41.559" v="0"/>
        <pc:sldMkLst>
          <pc:docMk/>
          <pc:sldMk cId="910102358" sldId="282"/>
        </pc:sldMkLst>
      </pc:sldChg>
    </pc:docChg>
  </pc:docChgLst>
  <pc:docChgLst>
    <pc:chgData name="a.carletti13@studenti.unimc.it" userId="S::a.carletti13@studenti.unimc.it::ce26ac48-e77f-4881-8149-794e86fa0bcb" providerId="AD" clId="Web-{30EE8BF4-3AF1-4412-9025-D06CE7F01212}"/>
    <pc:docChg chg="addSld delSld">
      <pc:chgData name="a.carletti13@studenti.unimc.it" userId="S::a.carletti13@studenti.unimc.it::ce26ac48-e77f-4881-8149-794e86fa0bcb" providerId="AD" clId="Web-{30EE8BF4-3AF1-4412-9025-D06CE7F01212}" dt="2022-01-02T17:54:38.001" v="1"/>
      <pc:docMkLst>
        <pc:docMk/>
      </pc:docMkLst>
      <pc:sldChg chg="new del">
        <pc:chgData name="a.carletti13@studenti.unimc.it" userId="S::a.carletti13@studenti.unimc.it::ce26ac48-e77f-4881-8149-794e86fa0bcb" providerId="AD" clId="Web-{30EE8BF4-3AF1-4412-9025-D06CE7F01212}" dt="2022-01-02T17:54:38.001" v="1"/>
        <pc:sldMkLst>
          <pc:docMk/>
          <pc:sldMk cId="708505382" sldId="282"/>
        </pc:sldMkLst>
      </pc:sldChg>
    </pc:docChg>
  </pc:docChgLst>
  <pc:docChgLst>
    <pc:chgData name="a.angelini17@studenti.unimc.it" userId="S::a.angelini17@studenti.unimc.it::2a4dbaf2-b8be-4a2a-a53c-45eaf968b035" providerId="AD" clId="Web-{16E67FFD-938E-47D3-B15B-079FBA64F683}"/>
    <pc:docChg chg="sldOrd">
      <pc:chgData name="a.angelini17@studenti.unimc.it" userId="S::a.angelini17@studenti.unimc.it::2a4dbaf2-b8be-4a2a-a53c-45eaf968b035" providerId="AD" clId="Web-{16E67FFD-938E-47D3-B15B-079FBA64F683}" dt="2022-01-17T12:01:20.807" v="0"/>
      <pc:docMkLst>
        <pc:docMk/>
      </pc:docMkLst>
      <pc:sldChg chg="ord">
        <pc:chgData name="a.angelini17@studenti.unimc.it" userId="S::a.angelini17@studenti.unimc.it::2a4dbaf2-b8be-4a2a-a53c-45eaf968b035" providerId="AD" clId="Web-{16E67FFD-938E-47D3-B15B-079FBA64F683}" dt="2022-01-17T12:01:20.807" v="0"/>
        <pc:sldMkLst>
          <pc:docMk/>
          <pc:sldMk cId="1849666490" sldId="281"/>
        </pc:sldMkLst>
      </pc:sldChg>
    </pc:docChg>
  </pc:docChgLst>
  <pc:docChgLst>
    <pc:chgData name="e.bruschi1@studenti.unimc.it" userId="S::e.bruschi1@studenti.unimc.it::2ea20bdd-4604-46e9-b826-01fbae356aa6" providerId="AD" clId="Web-{250B6901-6026-43EE-B73B-AA6101D3237A}"/>
    <pc:docChg chg="modSld">
      <pc:chgData name="e.bruschi1@studenti.unimc.it" userId="S::e.bruschi1@studenti.unimc.it::2ea20bdd-4604-46e9-b826-01fbae356aa6" providerId="AD" clId="Web-{250B6901-6026-43EE-B73B-AA6101D3237A}" dt="2021-11-11T09:13:54.101" v="18" actId="20577"/>
      <pc:docMkLst>
        <pc:docMk/>
      </pc:docMkLst>
      <pc:sldChg chg="modSp">
        <pc:chgData name="e.bruschi1@studenti.unimc.it" userId="S::e.bruschi1@studenti.unimc.it::2ea20bdd-4604-46e9-b826-01fbae356aa6" providerId="AD" clId="Web-{250B6901-6026-43EE-B73B-AA6101D3237A}" dt="2021-11-11T09:13:54.101" v="18" actId="20577"/>
        <pc:sldMkLst>
          <pc:docMk/>
          <pc:sldMk cId="2870893484" sldId="256"/>
        </pc:sldMkLst>
        <pc:spChg chg="mod">
          <ac:chgData name="e.bruschi1@studenti.unimc.it" userId="S::e.bruschi1@studenti.unimc.it::2ea20bdd-4604-46e9-b826-01fbae356aa6" providerId="AD" clId="Web-{250B6901-6026-43EE-B73B-AA6101D3237A}" dt="2021-11-11T09:13:54.101" v="18" actId="20577"/>
          <ac:spMkLst>
            <pc:docMk/>
            <pc:sldMk cId="2870893484" sldId="256"/>
            <ac:spMk id="3" creationId="{00000000-0000-0000-0000-000000000000}"/>
          </ac:spMkLst>
        </pc:spChg>
      </pc:sldChg>
    </pc:docChg>
  </pc:docChgLst>
  <pc:docChgLst>
    <pc:chgData name="a.havolli@studenti.unimc.it" userId="S::a.havolli@studenti.unimc.it::bce84dce-6714-49e6-b2fe-226dc912d39a" providerId="AD" clId="Web-{FDA820A4-60DD-88EC-06AC-3AB78613E531}"/>
    <pc:docChg chg="modSld">
      <pc:chgData name="a.havolli@studenti.unimc.it" userId="S::a.havolli@studenti.unimc.it::bce84dce-6714-49e6-b2fe-226dc912d39a" providerId="AD" clId="Web-{FDA820A4-60DD-88EC-06AC-3AB78613E531}" dt="2022-01-19T09:04:49.228" v="0"/>
      <pc:docMkLst>
        <pc:docMk/>
      </pc:docMkLst>
      <pc:sldChg chg="addSp">
        <pc:chgData name="a.havolli@studenti.unimc.it" userId="S::a.havolli@studenti.unimc.it::bce84dce-6714-49e6-b2fe-226dc912d39a" providerId="AD" clId="Web-{FDA820A4-60DD-88EC-06AC-3AB78613E531}" dt="2022-01-19T09:04:49.228" v="0"/>
        <pc:sldMkLst>
          <pc:docMk/>
          <pc:sldMk cId="2055098173" sldId="266"/>
        </pc:sldMkLst>
        <pc:spChg chg="add">
          <ac:chgData name="a.havolli@studenti.unimc.it" userId="S::a.havolli@studenti.unimc.it::bce84dce-6714-49e6-b2fe-226dc912d39a" providerId="AD" clId="Web-{FDA820A4-60DD-88EC-06AC-3AB78613E531}" dt="2022-01-19T09:04:49.228" v="0"/>
          <ac:spMkLst>
            <pc:docMk/>
            <pc:sldMk cId="2055098173" sldId="266"/>
            <ac:spMk id="4" creationId="{633A82F5-D7CC-443E-94CF-FC7CD5C4A9C2}"/>
          </ac:spMkLst>
        </pc:spChg>
      </pc:sldChg>
    </pc:docChg>
  </pc:docChgLst>
  <pc:docChgLst>
    <pc:chgData name="t.gambini@studenti.unimc.it" userId="S::t.gambini@studenti.unimc.it::da863fb5-8974-42f9-91fb-9b947f820ffb" providerId="AD" clId="Web-{034EC95E-1F40-49BA-98D8-B693ADF50493}"/>
    <pc:docChg chg="addSld">
      <pc:chgData name="t.gambini@studenti.unimc.it" userId="S::t.gambini@studenti.unimc.it::da863fb5-8974-42f9-91fb-9b947f820ffb" providerId="AD" clId="Web-{034EC95E-1F40-49BA-98D8-B693ADF50493}" dt="2022-01-13T14:15:11.380" v="0"/>
      <pc:docMkLst>
        <pc:docMk/>
      </pc:docMkLst>
      <pc:sldChg chg="new">
        <pc:chgData name="t.gambini@studenti.unimc.it" userId="S::t.gambini@studenti.unimc.it::da863fb5-8974-42f9-91fb-9b947f820ffb" providerId="AD" clId="Web-{034EC95E-1F40-49BA-98D8-B693ADF50493}" dt="2022-01-13T14:15:11.380" v="0"/>
        <pc:sldMkLst>
          <pc:docMk/>
          <pc:sldMk cId="1404028785" sldId="283"/>
        </pc:sldMkLst>
      </pc:sldChg>
    </pc:docChg>
  </pc:docChgLst>
  <pc:docChgLst>
    <pc:chgData name="t.vianello@studenti.unimc.it" userId="S::t.vianello@studenti.unimc.it::ef6c3723-d2c4-43f1-9f36-32e626054547" providerId="AD" clId="Web-{83C4A03A-1DD4-45B0-8373-0F32CA2423D9}"/>
    <pc:docChg chg="sldOrd">
      <pc:chgData name="t.vianello@studenti.unimc.it" userId="S::t.vianello@studenti.unimc.it::ef6c3723-d2c4-43f1-9f36-32e626054547" providerId="AD" clId="Web-{83C4A03A-1DD4-45B0-8373-0F32CA2423D9}" dt="2021-12-30T21:48:17.966" v="1"/>
      <pc:docMkLst>
        <pc:docMk/>
      </pc:docMkLst>
      <pc:sldChg chg="ord">
        <pc:chgData name="t.vianello@studenti.unimc.it" userId="S::t.vianello@studenti.unimc.it::ef6c3723-d2c4-43f1-9f36-32e626054547" providerId="AD" clId="Web-{83C4A03A-1DD4-45B0-8373-0F32CA2423D9}" dt="2021-12-30T21:48:17.966" v="1"/>
        <pc:sldMkLst>
          <pc:docMk/>
          <pc:sldMk cId="107141349" sldId="277"/>
        </pc:sldMkLst>
      </pc:sldChg>
    </pc:docChg>
  </pc:docChgLst>
  <pc:docChgLst>
    <pc:chgData name="r.hinna@studenti.unimc.it" userId="S::r.hinna@studenti.unimc.it::d1346103-e55d-4019-b9a7-791cca6f87d2" providerId="AD" clId="Web-{7C3E23B0-7F50-4AB5-AD35-B88CE22CFDE6}"/>
    <pc:docChg chg="sldOrd">
      <pc:chgData name="r.hinna@studenti.unimc.it" userId="S::r.hinna@studenti.unimc.it::d1346103-e55d-4019-b9a7-791cca6f87d2" providerId="AD" clId="Web-{7C3E23B0-7F50-4AB5-AD35-B88CE22CFDE6}" dt="2021-12-30T17:22:46.571" v="0"/>
      <pc:docMkLst>
        <pc:docMk/>
      </pc:docMkLst>
      <pc:sldChg chg="ord">
        <pc:chgData name="r.hinna@studenti.unimc.it" userId="S::r.hinna@studenti.unimc.it::d1346103-e55d-4019-b9a7-791cca6f87d2" providerId="AD" clId="Web-{7C3E23B0-7F50-4AB5-AD35-B88CE22CFDE6}" dt="2021-12-30T17:22:46.571" v="0"/>
        <pc:sldMkLst>
          <pc:docMk/>
          <pc:sldMk cId="1849666490" sldId="281"/>
        </pc:sldMkLst>
      </pc:sldChg>
    </pc:docChg>
  </pc:docChgLst>
  <pc:docChgLst>
    <pc:chgData name="s.fioriti1@studenti.unimc.it" userId="S::s.fioriti1@studenti.unimc.it::2be1ec21-1540-481d-803e-c17771707701" providerId="AD" clId="Web-{6C974825-432F-4280-B0FB-2C8AC7B3E87A}"/>
    <pc:docChg chg="modSld">
      <pc:chgData name="s.fioriti1@studenti.unimc.it" userId="S::s.fioriti1@studenti.unimc.it::2be1ec21-1540-481d-803e-c17771707701" providerId="AD" clId="Web-{6C974825-432F-4280-B0FB-2C8AC7B3E87A}" dt="2021-12-02T15:40:11.133" v="1" actId="1076"/>
      <pc:docMkLst>
        <pc:docMk/>
      </pc:docMkLst>
      <pc:sldChg chg="modSp">
        <pc:chgData name="s.fioriti1@studenti.unimc.it" userId="S::s.fioriti1@studenti.unimc.it::2be1ec21-1540-481d-803e-c17771707701" providerId="AD" clId="Web-{6C974825-432F-4280-B0FB-2C8AC7B3E87A}" dt="2021-12-02T15:40:11.133" v="1" actId="1076"/>
        <pc:sldMkLst>
          <pc:docMk/>
          <pc:sldMk cId="1180940078" sldId="258"/>
        </pc:sldMkLst>
        <pc:picChg chg="mod">
          <ac:chgData name="s.fioriti1@studenti.unimc.it" userId="S::s.fioriti1@studenti.unimc.it::2be1ec21-1540-481d-803e-c17771707701" providerId="AD" clId="Web-{6C974825-432F-4280-B0FB-2C8AC7B3E87A}" dt="2021-12-02T15:40:11.133" v="1" actId="1076"/>
          <ac:picMkLst>
            <pc:docMk/>
            <pc:sldMk cId="1180940078" sldId="258"/>
            <ac:picMk id="4" creationId="{00000000-0000-0000-0000-000000000000}"/>
          </ac:picMkLst>
        </pc:picChg>
      </pc:sldChg>
    </pc:docChg>
  </pc:docChgLst>
  <pc:docChgLst>
    <pc:chgData name="a.carletti13@studenti.unimc.it" userId="S::a.carletti13@studenti.unimc.it::ce26ac48-e77f-4881-8149-794e86fa0bcb" providerId="AD" clId="Web-{6A975EFC-452E-4900-BAF1-7FA843B378B8}"/>
    <pc:docChg chg="modSld">
      <pc:chgData name="a.carletti13@studenti.unimc.it" userId="S::a.carletti13@studenti.unimc.it::ce26ac48-e77f-4881-8149-794e86fa0bcb" providerId="AD" clId="Web-{6A975EFC-452E-4900-BAF1-7FA843B378B8}" dt="2022-01-04T14:32:12.403" v="1" actId="20577"/>
      <pc:docMkLst>
        <pc:docMk/>
      </pc:docMkLst>
      <pc:sldChg chg="modSp">
        <pc:chgData name="a.carletti13@studenti.unimc.it" userId="S::a.carletti13@studenti.unimc.it::ce26ac48-e77f-4881-8149-794e86fa0bcb" providerId="AD" clId="Web-{6A975EFC-452E-4900-BAF1-7FA843B378B8}" dt="2022-01-04T14:32:12.403" v="1" actId="20577"/>
        <pc:sldMkLst>
          <pc:docMk/>
          <pc:sldMk cId="3584127501" sldId="265"/>
        </pc:sldMkLst>
        <pc:spChg chg="mod">
          <ac:chgData name="a.carletti13@studenti.unimc.it" userId="S::a.carletti13@studenti.unimc.it::ce26ac48-e77f-4881-8149-794e86fa0bcb" providerId="AD" clId="Web-{6A975EFC-452E-4900-BAF1-7FA843B378B8}" dt="2022-01-04T14:32:12.403" v="1" actId="20577"/>
          <ac:spMkLst>
            <pc:docMk/>
            <pc:sldMk cId="3584127501" sldId="265"/>
            <ac:spMk id="819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B9AD9B-D33C-4C30-9200-D751FB03C2D1}" type="datetimeFigureOut">
              <a:rPr lang="en-US" smtClean="0"/>
              <a:t>11/23/22</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B4E16D-6A53-405E-B285-0168319AA402}" type="slidenum">
              <a:rPr lang="en-US" smtClean="0"/>
              <a:t>‹N›</a:t>
            </a:fld>
            <a:endParaRPr lang="en-US"/>
          </a:p>
        </p:txBody>
      </p:sp>
    </p:spTree>
    <p:extLst>
      <p:ext uri="{BB962C8B-B14F-4D97-AF65-F5344CB8AC3E}">
        <p14:creationId xmlns:p14="http://schemas.microsoft.com/office/powerpoint/2010/main" val="2067105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Arial" panose="020B0604020202020204" pitchFamily="34" charset="0"/>
                <a:cs typeface="DejaVu Sans" panose="020B0603030804020204" pitchFamily="34" charset="0"/>
              </a:defRPr>
            </a:lvl1pPr>
            <a:lvl2pPr marL="742950" indent="-285750" eaLnBrk="0" hangingPunct="0">
              <a:defRPr>
                <a:solidFill>
                  <a:schemeClr val="bg1"/>
                </a:solidFill>
                <a:latin typeface="Arial" panose="020B0604020202020204" pitchFamily="34" charset="0"/>
                <a:cs typeface="DejaVu Sans" panose="020B0603030804020204" pitchFamily="34" charset="0"/>
              </a:defRPr>
            </a:lvl2pPr>
            <a:lvl3pPr marL="1143000" indent="-228600" eaLnBrk="0" hangingPunct="0">
              <a:defRPr>
                <a:solidFill>
                  <a:schemeClr val="bg1"/>
                </a:solidFill>
                <a:latin typeface="Arial" panose="020B0604020202020204" pitchFamily="34" charset="0"/>
                <a:cs typeface="DejaVu Sans" panose="020B0603030804020204" pitchFamily="34" charset="0"/>
              </a:defRPr>
            </a:lvl3pPr>
            <a:lvl4pPr marL="1600200" indent="-228600" eaLnBrk="0" hangingPunct="0">
              <a:defRPr>
                <a:solidFill>
                  <a:schemeClr val="bg1"/>
                </a:solidFill>
                <a:latin typeface="Arial" panose="020B0604020202020204" pitchFamily="34" charset="0"/>
                <a:cs typeface="DejaVu Sans" panose="020B0603030804020204" pitchFamily="34" charset="0"/>
              </a:defRPr>
            </a:lvl4pPr>
            <a:lvl5pPr marL="2057400" indent="-228600" eaLnBrk="0" hangingPunct="0">
              <a:defRPr>
                <a:solidFill>
                  <a:schemeClr val="bg1"/>
                </a:solidFill>
                <a:latin typeface="Arial" panose="020B0604020202020204" pitchFamily="34"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9pPr>
          </a:lstStyle>
          <a:p>
            <a:pPr eaLnBrk="1" hangingPunct="1"/>
            <a:endParaRPr lang="it-IT" altLang="en-US"/>
          </a:p>
        </p:txBody>
      </p:sp>
      <p:sp>
        <p:nvSpPr>
          <p:cNvPr id="430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a:latin typeface="Times New Roman" panose="02020603050405020304" pitchFamily="18" charset="0"/>
            </a:endParaRPr>
          </a:p>
        </p:txBody>
      </p:sp>
    </p:spTree>
    <p:extLst>
      <p:ext uri="{BB962C8B-B14F-4D97-AF65-F5344CB8AC3E}">
        <p14:creationId xmlns:p14="http://schemas.microsoft.com/office/powerpoint/2010/main" val="396614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Arial" panose="020B0604020202020204" pitchFamily="34" charset="0"/>
                <a:cs typeface="DejaVu Sans" panose="020B0603030804020204" pitchFamily="34" charset="0"/>
              </a:defRPr>
            </a:lvl1pPr>
            <a:lvl2pPr marL="742950" indent="-285750" eaLnBrk="0" hangingPunct="0">
              <a:defRPr>
                <a:solidFill>
                  <a:schemeClr val="bg1"/>
                </a:solidFill>
                <a:latin typeface="Arial" panose="020B0604020202020204" pitchFamily="34" charset="0"/>
                <a:cs typeface="DejaVu Sans" panose="020B0603030804020204" pitchFamily="34" charset="0"/>
              </a:defRPr>
            </a:lvl2pPr>
            <a:lvl3pPr marL="1143000" indent="-228600" eaLnBrk="0" hangingPunct="0">
              <a:defRPr>
                <a:solidFill>
                  <a:schemeClr val="bg1"/>
                </a:solidFill>
                <a:latin typeface="Arial" panose="020B0604020202020204" pitchFamily="34" charset="0"/>
                <a:cs typeface="DejaVu Sans" panose="020B0603030804020204" pitchFamily="34" charset="0"/>
              </a:defRPr>
            </a:lvl3pPr>
            <a:lvl4pPr marL="1600200" indent="-228600" eaLnBrk="0" hangingPunct="0">
              <a:defRPr>
                <a:solidFill>
                  <a:schemeClr val="bg1"/>
                </a:solidFill>
                <a:latin typeface="Arial" panose="020B0604020202020204" pitchFamily="34" charset="0"/>
                <a:cs typeface="DejaVu Sans" panose="020B0603030804020204" pitchFamily="34" charset="0"/>
              </a:defRPr>
            </a:lvl4pPr>
            <a:lvl5pPr marL="2057400" indent="-228600" eaLnBrk="0" hangingPunct="0">
              <a:defRPr>
                <a:solidFill>
                  <a:schemeClr val="bg1"/>
                </a:solidFill>
                <a:latin typeface="Arial" panose="020B0604020202020204" pitchFamily="34"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9pPr>
          </a:lstStyle>
          <a:p>
            <a:pPr eaLnBrk="1" hangingPunct="1"/>
            <a:endParaRPr lang="it-IT" altLang="en-US"/>
          </a:p>
        </p:txBody>
      </p:sp>
      <p:sp>
        <p:nvSpPr>
          <p:cNvPr id="44035"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a:latin typeface="Times New Roman" panose="02020603050405020304" pitchFamily="18" charset="0"/>
            </a:endParaRPr>
          </a:p>
        </p:txBody>
      </p:sp>
    </p:spTree>
    <p:extLst>
      <p:ext uri="{BB962C8B-B14F-4D97-AF65-F5344CB8AC3E}">
        <p14:creationId xmlns:p14="http://schemas.microsoft.com/office/powerpoint/2010/main" val="3423079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11/23/22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4284470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11/23/22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349227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11/23/22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387921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11/23/22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234938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74025EA-39E2-4C46-9259-D8271BFDE93D}" type="datetimeFigureOut">
              <a:rPr lang="en-US" smtClean="0"/>
              <a:t>11/23/22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64136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p:cNvSpPr>
            <a:spLocks noGrp="1"/>
          </p:cNvSpPr>
          <p:nvPr>
            <p:ph type="dt" sz="half" idx="10"/>
          </p:nvPr>
        </p:nvSpPr>
        <p:spPr/>
        <p:txBody>
          <a:bodyPr/>
          <a:lstStyle/>
          <a:p>
            <a:fld id="{F74025EA-39E2-4C46-9259-D8271BFDE93D}" type="datetimeFigureOut">
              <a:rPr lang="en-US" smtClean="0"/>
              <a:t>11/23/22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140843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p:cNvSpPr>
            <a:spLocks noGrp="1"/>
          </p:cNvSpPr>
          <p:nvPr>
            <p:ph type="dt" sz="half" idx="10"/>
          </p:nvPr>
        </p:nvSpPr>
        <p:spPr/>
        <p:txBody>
          <a:bodyPr/>
          <a:lstStyle/>
          <a:p>
            <a:fld id="{F74025EA-39E2-4C46-9259-D8271BFDE93D}" type="datetimeFigureOut">
              <a:rPr lang="en-US" smtClean="0"/>
              <a:t>11/23/22</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71091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2"/>
          <p:cNvSpPr>
            <a:spLocks noGrp="1"/>
          </p:cNvSpPr>
          <p:nvPr>
            <p:ph type="dt" sz="half" idx="10"/>
          </p:nvPr>
        </p:nvSpPr>
        <p:spPr/>
        <p:txBody>
          <a:bodyPr/>
          <a:lstStyle/>
          <a:p>
            <a:fld id="{F74025EA-39E2-4C46-9259-D8271BFDE93D}" type="datetimeFigureOut">
              <a:rPr lang="en-US" smtClean="0"/>
              <a:t>11/23/22</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43232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74025EA-39E2-4C46-9259-D8271BFDE93D}" type="datetimeFigureOut">
              <a:rPr lang="en-US" smtClean="0"/>
              <a:t>11/23/22</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151590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74025EA-39E2-4C46-9259-D8271BFDE93D}" type="datetimeFigureOut">
              <a:rPr lang="en-US" smtClean="0"/>
              <a:t>11/23/22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57601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74025EA-39E2-4C46-9259-D8271BFDE93D}" type="datetimeFigureOut">
              <a:rPr lang="en-US" smtClean="0"/>
              <a:t>11/23/22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3837524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025EA-39E2-4C46-9259-D8271BFDE93D}" type="datetimeFigureOut">
              <a:rPr lang="en-US" smtClean="0"/>
              <a:t>11/23/22</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B22EF-4A59-44AC-954F-B286A337B766}" type="slidenum">
              <a:rPr lang="en-US" smtClean="0"/>
              <a:t>‹N›</a:t>
            </a:fld>
            <a:endParaRPr lang="en-US"/>
          </a:p>
        </p:txBody>
      </p:sp>
    </p:spTree>
    <p:extLst>
      <p:ext uri="{BB962C8B-B14F-4D97-AF65-F5344CB8AC3E}">
        <p14:creationId xmlns:p14="http://schemas.microsoft.com/office/powerpoint/2010/main" val="1742847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7200" b="1">
                <a:effectLst>
                  <a:outerShdw blurRad="38100" dist="38100" dir="2700000" algn="tl">
                    <a:srgbClr val="000000">
                      <a:alpha val="43137"/>
                    </a:srgbClr>
                  </a:outerShdw>
                </a:effectLst>
              </a:rPr>
              <a:t>Cap. 3 </a:t>
            </a:r>
            <a:br>
              <a:rPr lang="it-IT" sz="7200" b="1">
                <a:effectLst>
                  <a:outerShdw blurRad="38100" dist="38100" dir="2700000" algn="tl">
                    <a:srgbClr val="000000">
                      <a:alpha val="43137"/>
                    </a:srgbClr>
                  </a:outerShdw>
                </a:effectLst>
              </a:rPr>
            </a:br>
            <a:r>
              <a:rPr lang="it-IT" sz="7200" b="1">
                <a:effectLst>
                  <a:outerShdw blurRad="38100" dist="38100" dir="2700000" algn="tl">
                    <a:srgbClr val="000000">
                      <a:alpha val="43137"/>
                    </a:srgbClr>
                  </a:outerShdw>
                </a:effectLst>
              </a:rPr>
              <a:t>La teoria del conflitto</a:t>
            </a:r>
            <a:endParaRPr lang="en-US" sz="7200" b="1">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p:txBody>
          <a:bodyPr vert="horz" lIns="91440" tIns="45720" rIns="91440" bIns="45720" rtlCol="0" anchor="t">
            <a:normAutofit/>
          </a:bodyPr>
          <a:lstStyle/>
          <a:p>
            <a:endParaRPr lang="en-US"/>
          </a:p>
        </p:txBody>
      </p:sp>
    </p:spTree>
    <p:extLst>
      <p:ext uri="{BB962C8B-B14F-4D97-AF65-F5344CB8AC3E}">
        <p14:creationId xmlns:p14="http://schemas.microsoft.com/office/powerpoint/2010/main" val="287089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122238"/>
            <a:ext cx="7543800" cy="944562"/>
          </a:xfrm>
        </p:spPr>
        <p:txBody>
          <a:bodyPr/>
          <a:lstStyle/>
          <a:p>
            <a:pPr>
              <a:defRPr/>
            </a:pPr>
            <a:r>
              <a:rPr lang="it-IT" sz="4000" b="1">
                <a:effectLst>
                  <a:outerShdw blurRad="38100" dist="38100" dir="2700000" algn="tl">
                    <a:srgbClr val="C0C0C0"/>
                  </a:outerShdw>
                </a:effectLst>
              </a:rPr>
              <a:t>3 forme di </a:t>
            </a:r>
            <a:r>
              <a:rPr lang="it-IT" b="1">
                <a:effectLst>
                  <a:outerShdw blurRad="38100" dist="38100" dir="2700000" algn="tl">
                    <a:srgbClr val="C0C0C0"/>
                  </a:outerShdw>
                </a:effectLst>
              </a:rPr>
              <a:t>CAPITALE</a:t>
            </a:r>
            <a:endParaRPr lang="it-IT" b="1"/>
          </a:p>
        </p:txBody>
      </p:sp>
      <p:sp>
        <p:nvSpPr>
          <p:cNvPr id="8195" name="Segnaposto contenuto 2"/>
          <p:cNvSpPr>
            <a:spLocks noGrp="1"/>
          </p:cNvSpPr>
          <p:nvPr>
            <p:ph idx="1"/>
          </p:nvPr>
        </p:nvSpPr>
        <p:spPr>
          <a:xfrm>
            <a:off x="1981200" y="1295401"/>
            <a:ext cx="8229600" cy="4835525"/>
          </a:xfrm>
        </p:spPr>
        <p:txBody>
          <a:bodyPr vert="horz" lIns="91440" tIns="45720" rIns="91440" bIns="45720" rtlCol="0" anchor="t">
            <a:normAutofit/>
          </a:bodyPr>
          <a:lstStyle/>
          <a:p>
            <a:pPr>
              <a:buFont typeface="Wingdings" panose="05000000000000000000" pitchFamily="2" charset="2"/>
              <a:buNone/>
            </a:pPr>
            <a:r>
              <a:rPr lang="it-IT" altLang="it-IT" sz="3200" dirty="0" err="1"/>
              <a:t>Bourdieu</a:t>
            </a:r>
            <a:r>
              <a:rPr lang="it-IT" altLang="it-IT" sz="3200" dirty="0"/>
              <a:t> individua tre forme distinte di capitale:</a:t>
            </a:r>
          </a:p>
          <a:p>
            <a:r>
              <a:rPr lang="it-IT" altLang="it-IT" sz="3200" dirty="0"/>
              <a:t>economico</a:t>
            </a:r>
            <a:endParaRPr lang="it-IT" altLang="it-IT" sz="3200" dirty="0">
              <a:cs typeface="Calibri"/>
            </a:endParaRPr>
          </a:p>
          <a:p>
            <a:r>
              <a:rPr lang="it-IT" altLang="it-IT" sz="3200" dirty="0"/>
              <a:t>culturale</a:t>
            </a:r>
            <a:endParaRPr lang="it-IT" altLang="it-IT" sz="3200" dirty="0">
              <a:cs typeface="Calibri"/>
            </a:endParaRPr>
          </a:p>
          <a:p>
            <a:r>
              <a:rPr lang="it-IT" altLang="it-IT" sz="3200" dirty="0"/>
              <a:t>sociale</a:t>
            </a:r>
            <a:endParaRPr lang="it-IT" altLang="it-IT" sz="3200" dirty="0">
              <a:cs typeface="Calibri"/>
            </a:endParaRPr>
          </a:p>
          <a:p>
            <a:pPr>
              <a:buFont typeface="Wingdings" panose="05000000000000000000" pitchFamily="2" charset="2"/>
              <a:buNone/>
            </a:pPr>
            <a:r>
              <a:rPr lang="it-IT" altLang="it-IT" sz="3200" dirty="0"/>
              <a:t>Nonostante fra loro esista uno stretto legame, B. sostiene che il capitale culturale e sociale siano strettamente dipendenti da quello economico.</a:t>
            </a:r>
          </a:p>
        </p:txBody>
      </p:sp>
    </p:spTree>
    <p:extLst>
      <p:ext uri="{BB962C8B-B14F-4D97-AF65-F5344CB8AC3E}">
        <p14:creationId xmlns:p14="http://schemas.microsoft.com/office/powerpoint/2010/main" val="3584127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Capitale culturale</a:t>
            </a:r>
            <a:endParaRPr lang="en-US"/>
          </a:p>
        </p:txBody>
      </p:sp>
      <p:sp>
        <p:nvSpPr>
          <p:cNvPr id="3" name="Segnaposto contenuto 2"/>
          <p:cNvSpPr>
            <a:spLocks noGrp="1"/>
          </p:cNvSpPr>
          <p:nvPr>
            <p:ph idx="1"/>
          </p:nvPr>
        </p:nvSpPr>
        <p:spPr/>
        <p:txBody>
          <a:bodyPr>
            <a:normAutofit/>
          </a:bodyPr>
          <a:lstStyle/>
          <a:p>
            <a:pPr marL="0" indent="0">
              <a:buNone/>
            </a:pPr>
            <a:r>
              <a:rPr lang="it-IT" sz="3200" dirty="0"/>
              <a:t>La famiglia trasmette ai figli una certa quantità di capitale culturale</a:t>
            </a:r>
          </a:p>
          <a:p>
            <a:pPr marL="0" indent="0">
              <a:buNone/>
            </a:pPr>
            <a:endParaRPr lang="it-IT" sz="3200" dirty="0"/>
          </a:p>
          <a:p>
            <a:pPr marL="0" indent="0">
              <a:buNone/>
            </a:pPr>
            <a:r>
              <a:rPr lang="it-IT" sz="3200" dirty="0"/>
              <a:t>Il capitale culturale crea DISTINZIONE</a:t>
            </a:r>
            <a:r>
              <a:rPr lang="en-US" sz="3200" dirty="0"/>
              <a:t>, ma </a:t>
            </a:r>
            <a:r>
              <a:rPr lang="en-US" sz="3200" dirty="0" err="1"/>
              <a:t>anche</a:t>
            </a:r>
            <a:r>
              <a:rPr lang="en-US" sz="3200" dirty="0"/>
              <a:t> VANTAGGI EDUCATIVI</a:t>
            </a:r>
            <a:endParaRPr lang="it-IT" sz="3200" dirty="0"/>
          </a:p>
        </p:txBody>
      </p:sp>
    </p:spTree>
    <p:extLst>
      <p:ext uri="{BB962C8B-B14F-4D97-AF65-F5344CB8AC3E}">
        <p14:creationId xmlns:p14="http://schemas.microsoft.com/office/powerpoint/2010/main" val="1591568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defRPr/>
            </a:pPr>
            <a:r>
              <a:rPr lang="it-IT" sz="3600" b="1">
                <a:effectLst>
                  <a:outerShdw blurRad="38100" dist="38100" dir="2700000" algn="tl">
                    <a:srgbClr val="C0C0C0"/>
                  </a:outerShdw>
                </a:effectLst>
              </a:rPr>
              <a:t>Bourdieu: definizione di Capitale Sociale (CS)</a:t>
            </a:r>
            <a:br>
              <a:rPr lang="it-IT" sz="3600" b="1">
                <a:effectLst>
                  <a:outerShdw blurRad="38100" dist="38100" dir="2700000" algn="tl">
                    <a:srgbClr val="C0C0C0"/>
                  </a:outerShdw>
                </a:effectLst>
              </a:rPr>
            </a:br>
            <a:endParaRPr lang="it-IT" sz="3600" b="1">
              <a:effectLst>
                <a:outerShdw blurRad="38100" dist="38100" dir="2700000" algn="tl">
                  <a:srgbClr val="C0C0C0"/>
                </a:outerShdw>
              </a:effectLst>
            </a:endParaRPr>
          </a:p>
        </p:txBody>
      </p:sp>
      <p:sp>
        <p:nvSpPr>
          <p:cNvPr id="9219" name="Rectangle 3"/>
          <p:cNvSpPr>
            <a:spLocks noGrp="1" noChangeArrowheads="1"/>
          </p:cNvSpPr>
          <p:nvPr>
            <p:ph type="body" idx="1"/>
          </p:nvPr>
        </p:nvSpPr>
        <p:spPr/>
        <p:txBody>
          <a:bodyPr>
            <a:normAutofit/>
          </a:bodyPr>
          <a:lstStyle/>
          <a:p>
            <a:pPr eaLnBrk="1" hangingPunct="1">
              <a:buFont typeface="Wingdings" panose="05000000000000000000" pitchFamily="2" charset="2"/>
              <a:buNone/>
            </a:pPr>
            <a:endParaRPr lang="it-IT" altLang="it-IT" sz="3200" dirty="0"/>
          </a:p>
          <a:p>
            <a:pPr eaLnBrk="1" hangingPunct="1">
              <a:buFont typeface="Wingdings" panose="05000000000000000000" pitchFamily="2" charset="2"/>
              <a:buNone/>
            </a:pPr>
            <a:r>
              <a:rPr lang="it-IT" altLang="it-IT" sz="3200" dirty="0"/>
              <a:t>Il capitale sociale è costituito dall’ammontare delle </a:t>
            </a:r>
            <a:r>
              <a:rPr lang="it-IT" altLang="it-IT" sz="3200" i="1" dirty="0"/>
              <a:t>risorse attuali o potenziali che derivano dall’appartenenza ad una rete stabile di relazioni sociali o dall’essere membri di un gruppo</a:t>
            </a:r>
          </a:p>
        </p:txBody>
      </p:sp>
    </p:spTree>
    <p:extLst>
      <p:ext uri="{BB962C8B-B14F-4D97-AF65-F5344CB8AC3E}">
        <p14:creationId xmlns:p14="http://schemas.microsoft.com/office/powerpoint/2010/main" val="2609997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defRPr/>
            </a:pPr>
            <a:r>
              <a:rPr lang="it-IT" sz="4000" b="1">
                <a:effectLst>
                  <a:outerShdw blurRad="38100" dist="38100" dir="2700000" algn="tl">
                    <a:srgbClr val="C0C0C0"/>
                  </a:outerShdw>
                </a:effectLst>
              </a:rPr>
              <a:t>Bourdieu: caratteristiche del CS</a:t>
            </a:r>
          </a:p>
        </p:txBody>
      </p:sp>
      <p:sp>
        <p:nvSpPr>
          <p:cNvPr id="10243" name="Rectangle 3"/>
          <p:cNvSpPr>
            <a:spLocks noGrp="1" noChangeArrowheads="1"/>
          </p:cNvSpPr>
          <p:nvPr>
            <p:ph type="body" idx="1"/>
          </p:nvPr>
        </p:nvSpPr>
        <p:spPr/>
        <p:txBody>
          <a:bodyPr/>
          <a:lstStyle/>
          <a:p>
            <a:pPr eaLnBrk="1" hangingPunct="1">
              <a:lnSpc>
                <a:spcPct val="90000"/>
              </a:lnSpc>
            </a:pPr>
            <a:r>
              <a:rPr lang="it-IT" altLang="it-IT" sz="3200"/>
              <a:t>Le reti di relazione sono «il prodotto di precise strategie di investimento, individuali o collettive, consapevolmente o inconsapevolmente finalizzate a fondare o riprodurre relazioni sociali che sono direttamente spendibili a breve o a lungo termine, ad esempio, nel trasformare relazioni contingenti, come quelle di vicinato, di lavoro o anche di parentela» [</a:t>
            </a:r>
            <a:r>
              <a:rPr lang="it-IT" altLang="it-IT" sz="3200" err="1"/>
              <a:t>Bourdieu</a:t>
            </a:r>
            <a:r>
              <a:rPr lang="it-IT" altLang="it-IT" sz="3200"/>
              <a:t> 1983a: 250]</a:t>
            </a:r>
          </a:p>
          <a:p>
            <a:pPr eaLnBrk="1" hangingPunct="1"/>
            <a:endParaRPr lang="it-IT" altLang="it-IT" sz="2600"/>
          </a:p>
        </p:txBody>
      </p:sp>
    </p:spTree>
    <p:extLst>
      <p:ext uri="{BB962C8B-B14F-4D97-AF65-F5344CB8AC3E}">
        <p14:creationId xmlns:p14="http://schemas.microsoft.com/office/powerpoint/2010/main" val="4293397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122238"/>
            <a:ext cx="7543800" cy="944562"/>
          </a:xfrm>
        </p:spPr>
        <p:txBody>
          <a:bodyPr>
            <a:normAutofit/>
          </a:bodyPr>
          <a:lstStyle/>
          <a:p>
            <a:pPr>
              <a:defRPr/>
            </a:pPr>
            <a:r>
              <a:rPr lang="it-IT" sz="3600" b="1">
                <a:effectLst>
                  <a:outerShdw blurRad="38100" dist="38100" dir="2700000" algn="tl">
                    <a:srgbClr val="C0C0C0"/>
                  </a:outerShdw>
                </a:effectLst>
              </a:rPr>
              <a:t>Bourdieu: caratteristiche del CS</a:t>
            </a:r>
          </a:p>
        </p:txBody>
      </p:sp>
      <p:sp>
        <p:nvSpPr>
          <p:cNvPr id="11267" name="Segnaposto contenuto 2"/>
          <p:cNvSpPr>
            <a:spLocks noGrp="1"/>
          </p:cNvSpPr>
          <p:nvPr>
            <p:ph idx="1"/>
          </p:nvPr>
        </p:nvSpPr>
        <p:spPr/>
        <p:txBody>
          <a:bodyPr>
            <a:normAutofit/>
          </a:bodyPr>
          <a:lstStyle/>
          <a:p>
            <a:r>
              <a:rPr lang="it-IT" altLang="it-IT" sz="4000"/>
              <a:t>L’appartenenza ad una rete o ad un gruppo sociale crea dei benefici per i membri e sviluppa così un senso di solidarietà che permette alla rete o al gruppo stesso di esistere</a:t>
            </a:r>
          </a:p>
          <a:p>
            <a:endParaRPr lang="it-IT" altLang="it-IT" sz="3600"/>
          </a:p>
        </p:txBody>
      </p:sp>
    </p:spTree>
    <p:extLst>
      <p:ext uri="{BB962C8B-B14F-4D97-AF65-F5344CB8AC3E}">
        <p14:creationId xmlns:p14="http://schemas.microsoft.com/office/powerpoint/2010/main" val="521704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defRPr/>
            </a:pPr>
            <a:r>
              <a:rPr lang="it-IT" sz="4000" b="1" err="1">
                <a:effectLst>
                  <a:outerShdw blurRad="38100" dist="38100" dir="2700000" algn="tl">
                    <a:srgbClr val="C0C0C0"/>
                  </a:outerShdw>
                </a:effectLst>
              </a:rPr>
              <a:t>Bourdieu</a:t>
            </a:r>
            <a:r>
              <a:rPr lang="it-IT" sz="4000" b="1">
                <a:effectLst>
                  <a:outerShdw blurRad="38100" dist="38100" dir="2700000" algn="tl">
                    <a:srgbClr val="C0C0C0"/>
                  </a:outerShdw>
                </a:effectLst>
              </a:rPr>
              <a:t>: caratteristiche del CS</a:t>
            </a:r>
          </a:p>
        </p:txBody>
      </p:sp>
      <p:sp>
        <p:nvSpPr>
          <p:cNvPr id="12291" name="Rectangle 3"/>
          <p:cNvSpPr>
            <a:spLocks noGrp="1" noChangeArrowheads="1"/>
          </p:cNvSpPr>
          <p:nvPr>
            <p:ph type="body" idx="1"/>
          </p:nvPr>
        </p:nvSpPr>
        <p:spPr/>
        <p:txBody>
          <a:bodyPr/>
          <a:lstStyle/>
          <a:p>
            <a:pPr eaLnBrk="1" hangingPunct="1"/>
            <a:r>
              <a:rPr lang="it-IT" altLang="it-IT" sz="3600"/>
              <a:t>Le persone hanno interesse a conservare ed accrescere il loro CS, ma ciò comporta un incessante sforzo di </a:t>
            </a:r>
            <a:r>
              <a:rPr lang="it-IT" altLang="it-IT" sz="3600" i="1"/>
              <a:t>sociabilità</a:t>
            </a:r>
            <a:r>
              <a:rPr lang="it-IT" altLang="it-IT" sz="3600"/>
              <a:t> e una continua serie di </a:t>
            </a:r>
            <a:r>
              <a:rPr lang="it-IT" altLang="it-IT" sz="3600" i="1"/>
              <a:t>scambi</a:t>
            </a:r>
            <a:r>
              <a:rPr lang="it-IT" altLang="it-IT" sz="3600"/>
              <a:t>, sia materiali sia simbolici, con un conseguente </a:t>
            </a:r>
            <a:r>
              <a:rPr lang="it-IT" altLang="it-IT" sz="3600" i="1"/>
              <a:t>investimento di tempo e risorse</a:t>
            </a:r>
          </a:p>
          <a:p>
            <a:pPr eaLnBrk="1" hangingPunct="1"/>
            <a:endParaRPr lang="it-IT" altLang="it-IT"/>
          </a:p>
        </p:txBody>
      </p:sp>
    </p:spTree>
    <p:extLst>
      <p:ext uri="{BB962C8B-B14F-4D97-AF65-F5344CB8AC3E}">
        <p14:creationId xmlns:p14="http://schemas.microsoft.com/office/powerpoint/2010/main" val="1479542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defRPr/>
            </a:pPr>
            <a:r>
              <a:rPr lang="it-IT" b="1" err="1">
                <a:effectLst>
                  <a:outerShdw blurRad="38100" dist="38100" dir="2700000" algn="tl">
                    <a:srgbClr val="C0C0C0"/>
                  </a:outerShdw>
                </a:effectLst>
              </a:rPr>
              <a:t>Bourdieu</a:t>
            </a:r>
            <a:r>
              <a:rPr lang="it-IT" b="1">
                <a:effectLst>
                  <a:outerShdw blurRad="38100" dist="38100" dir="2700000" algn="tl">
                    <a:srgbClr val="C0C0C0"/>
                  </a:outerShdw>
                </a:effectLst>
              </a:rPr>
              <a:t>: limiti</a:t>
            </a:r>
          </a:p>
        </p:txBody>
      </p:sp>
      <p:sp>
        <p:nvSpPr>
          <p:cNvPr id="13315" name="Rectangle 3"/>
          <p:cNvSpPr>
            <a:spLocks noGrp="1" noChangeArrowheads="1"/>
          </p:cNvSpPr>
          <p:nvPr>
            <p:ph type="body" idx="1"/>
          </p:nvPr>
        </p:nvSpPr>
        <p:spPr/>
        <p:txBody>
          <a:bodyPr/>
          <a:lstStyle/>
          <a:p>
            <a:pPr eaLnBrk="1" hangingPunct="1">
              <a:lnSpc>
                <a:spcPct val="80000"/>
              </a:lnSpc>
            </a:pPr>
            <a:r>
              <a:rPr lang="it-IT" altLang="it-IT" err="1"/>
              <a:t>Bourdieu</a:t>
            </a:r>
            <a:r>
              <a:rPr lang="it-IT" altLang="it-IT"/>
              <a:t> sostiene che la capacità di riprodurre CS sia una vera e propria strategia che singoli e gruppi mettono in atto. L’interpretazione che ne dà è, dunque, esplicitamente </a:t>
            </a:r>
            <a:r>
              <a:rPr lang="it-IT" altLang="it-IT" i="1" u="sng"/>
              <a:t>strumentale</a:t>
            </a:r>
            <a:r>
              <a:rPr lang="it-IT" altLang="it-IT"/>
              <a:t> </a:t>
            </a:r>
          </a:p>
          <a:p>
            <a:pPr eaLnBrk="1" hangingPunct="1">
              <a:lnSpc>
                <a:spcPct val="80000"/>
              </a:lnSpc>
            </a:pPr>
            <a:r>
              <a:rPr lang="it-IT" altLang="it-IT"/>
              <a:t>Il CS si colloca in una dinamica di rapporti di potere e di dominio tra classi sociali, che sfruttano le varie forme di capitale (economico, culturale e sociale) per distinguersi, per creare sistemi di differenze tra le classi</a:t>
            </a:r>
          </a:p>
          <a:p>
            <a:pPr eaLnBrk="1" hangingPunct="1">
              <a:lnSpc>
                <a:spcPct val="80000"/>
              </a:lnSpc>
            </a:pPr>
            <a:r>
              <a:rPr lang="it-IT" altLang="it-IT"/>
              <a:t>Si rischia così di considerare in modo negativo il CS, come strumento di riproduzione di diseguaglianze sociali</a:t>
            </a:r>
          </a:p>
          <a:p>
            <a:pPr eaLnBrk="1" hangingPunct="1"/>
            <a:endParaRPr lang="it-IT" altLang="it-IT"/>
          </a:p>
        </p:txBody>
      </p:sp>
    </p:spTree>
    <p:extLst>
      <p:ext uri="{BB962C8B-B14F-4D97-AF65-F5344CB8AC3E}">
        <p14:creationId xmlns:p14="http://schemas.microsoft.com/office/powerpoint/2010/main" val="4241737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a:effectLst>
                  <a:outerShdw blurRad="38100" dist="38100" dir="2700000" algn="tl">
                    <a:srgbClr val="000000">
                      <a:alpha val="43137"/>
                    </a:srgbClr>
                  </a:outerShdw>
                </a:effectLst>
              </a:rPr>
              <a:t>HABITUS</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buNone/>
            </a:pPr>
            <a:r>
              <a:rPr lang="it-IT" sz="3600"/>
              <a:t>Schema generativo di disposizioni implicitamente acquisito durante l’infanzia e, pertanto, durevole</a:t>
            </a:r>
          </a:p>
          <a:p>
            <a:pPr marL="0" indent="0">
              <a:buNone/>
            </a:pPr>
            <a:endParaRPr lang="it-IT" sz="3600"/>
          </a:p>
          <a:p>
            <a:pPr marL="0" indent="0">
              <a:buNone/>
            </a:pPr>
            <a:r>
              <a:rPr lang="it-IT" sz="3600"/>
              <a:t>Legge immanente deposta nell’animo dell’attore sin dalla sua prima formazione: è su di esso che si sviluppano i processi di riproduzione dei significati (</a:t>
            </a:r>
            <a:r>
              <a:rPr lang="it-IT" sz="3600" err="1"/>
              <a:t>Bourdieu</a:t>
            </a:r>
            <a:r>
              <a:rPr lang="it-IT" sz="3600"/>
              <a:t>, </a:t>
            </a:r>
            <a:r>
              <a:rPr lang="it-IT" sz="3600" err="1"/>
              <a:t>Passeron</a:t>
            </a:r>
            <a:r>
              <a:rPr lang="it-IT" sz="3600"/>
              <a:t> 1970, p. 180)</a:t>
            </a:r>
            <a:endParaRPr lang="en-US" sz="3600"/>
          </a:p>
        </p:txBody>
      </p:sp>
    </p:spTree>
    <p:extLst>
      <p:ext uri="{BB962C8B-B14F-4D97-AF65-F5344CB8AC3E}">
        <p14:creationId xmlns:p14="http://schemas.microsoft.com/office/powerpoint/2010/main" val="792744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a:effectLst>
                  <a:outerShdw blurRad="38100" dist="38100" dir="2700000" algn="tl">
                    <a:srgbClr val="000000">
                      <a:alpha val="43137"/>
                    </a:srgbClr>
                  </a:outerShdw>
                </a:effectLst>
              </a:rPr>
              <a:t>Riproduzione sociale</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lgn="ctr">
              <a:buNone/>
            </a:pPr>
            <a:endParaRPr lang="it-IT" sz="4000" dirty="0"/>
          </a:p>
          <a:p>
            <a:pPr marL="0" indent="0" algn="ctr">
              <a:buNone/>
            </a:pPr>
            <a:r>
              <a:rPr lang="it-IT" sz="4000" dirty="0"/>
              <a:t>L’habitus è la chiave della riproduzione sociale, in quanto genera pratiche sociali ripetute, riproduce le forme di capitale simbolico (culturale e sociale) che rafforzano i rapporti di potere</a:t>
            </a:r>
            <a:endParaRPr lang="en-US" sz="4000" dirty="0"/>
          </a:p>
        </p:txBody>
      </p:sp>
    </p:spTree>
    <p:extLst>
      <p:ext uri="{BB962C8B-B14F-4D97-AF65-F5344CB8AC3E}">
        <p14:creationId xmlns:p14="http://schemas.microsoft.com/office/powerpoint/2010/main" val="3760372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95618"/>
            <a:ext cx="10515600" cy="1325563"/>
          </a:xfrm>
        </p:spPr>
        <p:txBody>
          <a:bodyPr/>
          <a:lstStyle/>
          <a:p>
            <a:pPr algn="ctr"/>
            <a:r>
              <a:rPr lang="it-IT" b="1">
                <a:effectLst>
                  <a:outerShdw blurRad="38100" dist="38100" dir="2700000" algn="tl">
                    <a:srgbClr val="000000">
                      <a:alpha val="43137"/>
                    </a:srgbClr>
                  </a:outerShdw>
                </a:effectLst>
              </a:rPr>
              <a:t>Capitale simbolico</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578543"/>
            <a:ext cx="10515600" cy="4598420"/>
          </a:xfrm>
        </p:spPr>
        <p:txBody>
          <a:bodyPr/>
          <a:lstStyle/>
          <a:p>
            <a:pPr marL="0" indent="0">
              <a:buNone/>
            </a:pPr>
            <a:r>
              <a:rPr lang="it-IT"/>
              <a:t>«non è altro che un capitale economico o culturale accettato [che tende a] rafforzare i rapporti di potere che costituiscono la struttura dello spazio sociale» (</a:t>
            </a:r>
            <a:r>
              <a:rPr lang="it-IT" err="1"/>
              <a:t>Bourdieu</a:t>
            </a:r>
            <a:r>
              <a:rPr lang="it-IT"/>
              <a:t>, 1987)</a:t>
            </a:r>
          </a:p>
          <a:p>
            <a:pPr marL="0" indent="0">
              <a:buNone/>
            </a:pPr>
            <a:endParaRPr lang="it-IT"/>
          </a:p>
          <a:p>
            <a:pPr marL="0" indent="0">
              <a:buNone/>
            </a:pPr>
            <a:r>
              <a:rPr lang="it-IT"/>
              <a:t>La legittimazione del capitale culturale è essenziale per garantire la sua efficacia come fonte di potere e successo. </a:t>
            </a:r>
          </a:p>
          <a:p>
            <a:pPr marL="0" indent="0">
              <a:buNone/>
            </a:pPr>
            <a:r>
              <a:rPr lang="it-IT" err="1"/>
              <a:t>Bourdieu</a:t>
            </a:r>
            <a:r>
              <a:rPr lang="it-IT"/>
              <a:t> ne parla in termini di </a:t>
            </a:r>
            <a:r>
              <a:rPr lang="it-IT" b="1">
                <a:effectLst>
                  <a:outerShdw blurRad="38100" dist="38100" dir="2700000" algn="tl">
                    <a:srgbClr val="000000">
                      <a:alpha val="43137"/>
                    </a:srgbClr>
                  </a:outerShdw>
                </a:effectLst>
              </a:rPr>
              <a:t>violenza simbolica. </a:t>
            </a:r>
            <a:r>
              <a:rPr lang="it-IT"/>
              <a:t>Gli attori sociali interiorizzano i sistemi di significato e li riproducono, accettando implicitamente anche le forme di potere e di diseguaglianza che sono insite al sistema</a:t>
            </a:r>
            <a:endParaRPr lang="en-US"/>
          </a:p>
        </p:txBody>
      </p:sp>
    </p:spTree>
    <p:extLst>
      <p:ext uri="{BB962C8B-B14F-4D97-AF65-F5344CB8AC3E}">
        <p14:creationId xmlns:p14="http://schemas.microsoft.com/office/powerpoint/2010/main" val="107141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9787" y="179622"/>
            <a:ext cx="5157787" cy="823912"/>
          </a:xfrm>
        </p:spPr>
        <p:txBody>
          <a:bodyPr/>
          <a:lstStyle/>
          <a:p>
            <a:pPr algn="ctr"/>
            <a:r>
              <a:rPr lang="it-IT" sz="4000">
                <a:effectLst>
                  <a:outerShdw blurRad="38100" dist="38100" dir="2700000" algn="tl">
                    <a:srgbClr val="000000">
                      <a:alpha val="43137"/>
                    </a:srgbClr>
                  </a:outerShdw>
                </a:effectLst>
              </a:rPr>
              <a:t>Funzionalismo </a:t>
            </a:r>
            <a:endParaRPr lang="en-US"/>
          </a:p>
        </p:txBody>
      </p:sp>
      <p:sp>
        <p:nvSpPr>
          <p:cNvPr id="4" name="Segnaposto contenuto 3"/>
          <p:cNvSpPr>
            <a:spLocks noGrp="1"/>
          </p:cNvSpPr>
          <p:nvPr>
            <p:ph sz="half" idx="2"/>
          </p:nvPr>
        </p:nvSpPr>
        <p:spPr>
          <a:xfrm>
            <a:off x="839788" y="1282666"/>
            <a:ext cx="5157787" cy="4906997"/>
          </a:xfrm>
        </p:spPr>
        <p:txBody>
          <a:bodyPr/>
          <a:lstStyle/>
          <a:p>
            <a:r>
              <a:rPr lang="it-IT" dirty="0"/>
              <a:t>Società stabile e integrata</a:t>
            </a:r>
          </a:p>
          <a:p>
            <a:r>
              <a:rPr lang="it-IT" dirty="0"/>
              <a:t>Consenso sui valori di tutti i membri della società</a:t>
            </a:r>
          </a:p>
          <a:p>
            <a:pPr marL="0" indent="0">
              <a:buNone/>
            </a:pPr>
            <a:endParaRPr lang="it-IT" dirty="0"/>
          </a:p>
          <a:p>
            <a:pPr marL="0" indent="0">
              <a:buNone/>
            </a:pPr>
            <a:endParaRPr lang="it-IT" dirty="0"/>
          </a:p>
          <a:p>
            <a:pPr marL="0" indent="0">
              <a:buNone/>
            </a:pPr>
            <a:endParaRPr lang="it-IT" dirty="0"/>
          </a:p>
          <a:p>
            <a:pPr marL="0" indent="0">
              <a:buNone/>
            </a:pPr>
            <a:endParaRPr lang="it-IT" dirty="0"/>
          </a:p>
          <a:p>
            <a:pPr marL="0" indent="0">
              <a:buNone/>
            </a:pPr>
            <a:r>
              <a:rPr lang="it-IT" dirty="0"/>
              <a:t>Non tiene conto del fatto che in quasi tutte le società non vi è pieno accordo sui valori</a:t>
            </a:r>
            <a:endParaRPr lang="en-US" dirty="0"/>
          </a:p>
        </p:txBody>
      </p:sp>
      <p:sp>
        <p:nvSpPr>
          <p:cNvPr id="5" name="Segnaposto testo 4"/>
          <p:cNvSpPr>
            <a:spLocks noGrp="1"/>
          </p:cNvSpPr>
          <p:nvPr>
            <p:ph type="body" sz="quarter" idx="3"/>
          </p:nvPr>
        </p:nvSpPr>
        <p:spPr>
          <a:xfrm>
            <a:off x="6172200" y="266250"/>
            <a:ext cx="5183188" cy="823912"/>
          </a:xfrm>
        </p:spPr>
        <p:txBody>
          <a:bodyPr>
            <a:normAutofit fontScale="25000" lnSpcReduction="20000"/>
          </a:bodyPr>
          <a:lstStyle/>
          <a:p>
            <a:pPr algn="ctr"/>
            <a:endParaRPr lang="it-IT" dirty="0">
              <a:effectLst>
                <a:outerShdw blurRad="38100" dist="38100" dir="2700000" algn="tl">
                  <a:srgbClr val="000000">
                    <a:alpha val="43137"/>
                  </a:srgbClr>
                </a:outerShdw>
              </a:effectLst>
            </a:endParaRPr>
          </a:p>
          <a:p>
            <a:pPr algn="ctr"/>
            <a:endParaRPr lang="it-IT" dirty="0">
              <a:effectLst>
                <a:outerShdw blurRad="38100" dist="38100" dir="2700000" algn="tl">
                  <a:srgbClr val="000000">
                    <a:alpha val="43137"/>
                  </a:srgbClr>
                </a:outerShdw>
              </a:effectLst>
            </a:endParaRPr>
          </a:p>
          <a:p>
            <a:pPr algn="ctr"/>
            <a:endParaRPr lang="it-IT" dirty="0">
              <a:effectLst>
                <a:outerShdw blurRad="38100" dist="38100" dir="2700000" algn="tl">
                  <a:srgbClr val="000000">
                    <a:alpha val="43137"/>
                  </a:srgbClr>
                </a:outerShdw>
              </a:effectLst>
            </a:endParaRPr>
          </a:p>
          <a:p>
            <a:pPr algn="ctr"/>
            <a:endParaRPr lang="it-IT" dirty="0">
              <a:effectLst>
                <a:outerShdw blurRad="38100" dist="38100" dir="2700000" algn="tl">
                  <a:srgbClr val="000000">
                    <a:alpha val="43137"/>
                  </a:srgbClr>
                </a:outerShdw>
              </a:effectLst>
            </a:endParaRPr>
          </a:p>
          <a:p>
            <a:pPr algn="ctr"/>
            <a:r>
              <a:rPr lang="it-IT" sz="14400" dirty="0">
                <a:effectLst>
                  <a:outerShdw blurRad="38100" dist="38100" dir="2700000" algn="tl">
                    <a:srgbClr val="000000">
                      <a:alpha val="43137"/>
                    </a:srgbClr>
                  </a:outerShdw>
                </a:effectLst>
              </a:rPr>
              <a:t>Teorie del conflitto</a:t>
            </a:r>
            <a:endParaRPr lang="en-US" sz="14400" dirty="0">
              <a:effectLst>
                <a:outerShdw blurRad="38100" dist="38100" dir="2700000" algn="tl">
                  <a:srgbClr val="000000">
                    <a:alpha val="43137"/>
                  </a:srgbClr>
                </a:outerShdw>
              </a:effectLst>
            </a:endParaRPr>
          </a:p>
          <a:p>
            <a:endParaRPr lang="en-US" dirty="0"/>
          </a:p>
        </p:txBody>
      </p:sp>
      <p:sp>
        <p:nvSpPr>
          <p:cNvPr id="6" name="Segnaposto contenuto 5"/>
          <p:cNvSpPr>
            <a:spLocks noGrp="1"/>
          </p:cNvSpPr>
          <p:nvPr>
            <p:ph sz="quarter" idx="4"/>
          </p:nvPr>
        </p:nvSpPr>
        <p:spPr>
          <a:xfrm>
            <a:off x="6172200" y="1282666"/>
            <a:ext cx="5183188" cy="5127759"/>
          </a:xfrm>
        </p:spPr>
        <p:txBody>
          <a:bodyPr>
            <a:normAutofit lnSpcReduction="10000"/>
          </a:bodyPr>
          <a:lstStyle/>
          <a:p>
            <a:r>
              <a:rPr lang="it-IT" dirty="0"/>
              <a:t>Società in continuo mutamento, soggetta a uno scontro continuo tra forze contrastanti</a:t>
            </a:r>
          </a:p>
          <a:p>
            <a:r>
              <a:rPr lang="it-IT" dirty="0"/>
              <a:t>Dominio di alcuni gruppi sociali a danno di altri</a:t>
            </a:r>
          </a:p>
          <a:p>
            <a:pPr marL="0" indent="0">
              <a:buNone/>
            </a:pPr>
            <a:endParaRPr lang="it-IT" dirty="0"/>
          </a:p>
          <a:p>
            <a:pPr marL="0" indent="0">
              <a:buNone/>
            </a:pPr>
            <a:endParaRPr lang="it-IT" dirty="0"/>
          </a:p>
          <a:p>
            <a:pPr marL="0" indent="0">
              <a:buNone/>
            </a:pPr>
            <a:endParaRPr lang="it-IT" dirty="0"/>
          </a:p>
          <a:p>
            <a:pPr marL="0" indent="0">
              <a:buNone/>
            </a:pPr>
            <a:r>
              <a:rPr lang="it-IT" dirty="0"/>
              <a:t>Non riesce a spiegare perché le società continuino a restare unite e a funzionare nonostante il continuo mutamento</a:t>
            </a:r>
            <a:endParaRPr lang="en-US" dirty="0"/>
          </a:p>
        </p:txBody>
      </p:sp>
      <p:sp>
        <p:nvSpPr>
          <p:cNvPr id="8" name="Freccia in giù 7"/>
          <p:cNvSpPr/>
          <p:nvPr/>
        </p:nvSpPr>
        <p:spPr>
          <a:xfrm>
            <a:off x="2156057" y="3244966"/>
            <a:ext cx="1617045" cy="12031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ccia in giù 8"/>
          <p:cNvSpPr/>
          <p:nvPr/>
        </p:nvSpPr>
        <p:spPr>
          <a:xfrm>
            <a:off x="8112492" y="3244966"/>
            <a:ext cx="1617045" cy="12031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4213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a:effectLst>
                  <a:outerShdw blurRad="38100" dist="38100" dir="2700000" algn="tl">
                    <a:srgbClr val="000000">
                      <a:alpha val="43137"/>
                    </a:srgbClr>
                  </a:outerShdw>
                </a:effectLst>
              </a:rPr>
              <a:t>Superamento dell’antinomia </a:t>
            </a:r>
            <a:br>
              <a:rPr lang="it-IT" b="1">
                <a:effectLst>
                  <a:outerShdw blurRad="38100" dist="38100" dir="2700000" algn="tl">
                    <a:srgbClr val="000000">
                      <a:alpha val="43137"/>
                    </a:srgbClr>
                  </a:outerShdw>
                </a:effectLst>
              </a:rPr>
            </a:br>
            <a:r>
              <a:rPr lang="it-IT" b="1">
                <a:effectLst>
                  <a:outerShdw blurRad="38100" dist="38100" dir="2700000" algn="tl">
                    <a:srgbClr val="000000">
                      <a:alpha val="43137"/>
                    </a:srgbClr>
                  </a:outerShdw>
                </a:effectLst>
              </a:rPr>
              <a:t>tra soggettivismo e oggettivismo</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endParaRPr lang="it-IT"/>
          </a:p>
          <a:p>
            <a:pPr marL="0" indent="0">
              <a:buNone/>
            </a:pPr>
            <a:endParaRPr lang="it-IT"/>
          </a:p>
          <a:p>
            <a:pPr marL="0" indent="0" algn="ctr">
              <a:buNone/>
            </a:pPr>
            <a:r>
              <a:rPr lang="it-IT" sz="4000"/>
              <a:t>Il ricercatore deve raggiungere </a:t>
            </a:r>
          </a:p>
          <a:p>
            <a:pPr marL="0" indent="0" algn="ctr">
              <a:buNone/>
            </a:pPr>
            <a:r>
              <a:rPr lang="it-IT" sz="4000"/>
              <a:t>l’OGGETTIVAZIONE PARTECIPANTE</a:t>
            </a:r>
          </a:p>
          <a:p>
            <a:pPr marL="0" indent="0" algn="ctr">
              <a:buNone/>
            </a:pPr>
            <a:r>
              <a:rPr lang="it-IT" sz="4000"/>
              <a:t>attraverso una SOCIOLOGIA RIFLESSIVA,</a:t>
            </a:r>
          </a:p>
          <a:p>
            <a:pPr marL="0" indent="0" algn="ctr">
              <a:buNone/>
            </a:pPr>
            <a:r>
              <a:rPr lang="it-IT" sz="4000"/>
              <a:t>avendo coscienza delle proprie «strutture interiorizzate»</a:t>
            </a:r>
          </a:p>
        </p:txBody>
      </p:sp>
    </p:spTree>
    <p:extLst>
      <p:ext uri="{BB962C8B-B14F-4D97-AF65-F5344CB8AC3E}">
        <p14:creationId xmlns:p14="http://schemas.microsoft.com/office/powerpoint/2010/main" val="986175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1703672" y="5101389"/>
            <a:ext cx="8941869" cy="161704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4000" b="1">
                <a:effectLst>
                  <a:outerShdw blurRad="38100" dist="38100" dir="2700000" algn="tl">
                    <a:srgbClr val="000000">
                      <a:alpha val="43137"/>
                    </a:srgbClr>
                  </a:outerShdw>
                </a:effectLst>
              </a:rPr>
              <a:t>Charles Wright </a:t>
            </a:r>
            <a:r>
              <a:rPr lang="it-IT" sz="4000" b="1" err="1">
                <a:effectLst>
                  <a:outerShdw blurRad="38100" dist="38100" dir="2700000" algn="tl">
                    <a:srgbClr val="000000">
                      <a:alpha val="43137"/>
                    </a:srgbClr>
                  </a:outerShdw>
                </a:effectLst>
              </a:rPr>
              <a:t>Mills</a:t>
            </a:r>
            <a:r>
              <a:rPr lang="it-IT" sz="4000" b="1">
                <a:effectLst>
                  <a:outerShdw blurRad="38100" dist="38100" dir="2700000" algn="tl">
                    <a:srgbClr val="000000">
                      <a:alpha val="43137"/>
                    </a:srgbClr>
                  </a:outerShdw>
                </a:effectLst>
              </a:rPr>
              <a:t> (1916-1962)</a:t>
            </a:r>
            <a:endParaRPr lang="en-US" sz="4000" b="1">
              <a:effectLst>
                <a:outerShdw blurRad="38100" dist="38100" dir="2700000" algn="tl">
                  <a:srgbClr val="000000">
                    <a:alpha val="43137"/>
                  </a:srgbClr>
                </a:outerShdw>
              </a:effectLst>
            </a:endParaRPr>
          </a:p>
        </p:txBody>
      </p:sp>
      <p:pic>
        <p:nvPicPr>
          <p:cNvPr id="3" name="Immagine 2"/>
          <p:cNvPicPr>
            <a:picLocks noChangeAspect="1"/>
          </p:cNvPicPr>
          <p:nvPr/>
        </p:nvPicPr>
        <p:blipFill>
          <a:blip r:embed="rId2"/>
          <a:stretch>
            <a:fillRect/>
          </a:stretch>
        </p:blipFill>
        <p:spPr>
          <a:xfrm>
            <a:off x="3907857" y="144379"/>
            <a:ext cx="4156558" cy="4831882"/>
          </a:xfrm>
          <a:prstGeom prst="rect">
            <a:avLst/>
          </a:prstGeom>
        </p:spPr>
      </p:pic>
    </p:spTree>
    <p:extLst>
      <p:ext uri="{BB962C8B-B14F-4D97-AF65-F5344CB8AC3E}">
        <p14:creationId xmlns:p14="http://schemas.microsoft.com/office/powerpoint/2010/main" val="3668408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a:effectLst>
                  <a:outerShdw blurRad="38100" dist="38100" dir="2700000" algn="tl">
                    <a:srgbClr val="000000">
                      <a:alpha val="43137"/>
                    </a:srgbClr>
                  </a:outerShdw>
                </a:effectLst>
              </a:rPr>
              <a:t>Immaginazione sociologica</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lnSpcReduction="10000"/>
          </a:bodyPr>
          <a:lstStyle/>
          <a:p>
            <a:pPr marL="0" indent="0">
              <a:buNone/>
            </a:pPr>
            <a:r>
              <a:rPr lang="it-IT"/>
              <a:t>Connette dimensione macro e micro</a:t>
            </a:r>
          </a:p>
          <a:p>
            <a:pPr marL="0" indent="0">
              <a:buNone/>
            </a:pPr>
            <a:r>
              <a:rPr lang="it-IT"/>
              <a:t>“</a:t>
            </a:r>
            <a:r>
              <a:rPr lang="it-IT" i="1"/>
              <a:t>l’immaginazione sociologica permette a chi la possiede di vedere e valutare il grande contesto dei fatti storici nei suoi riflessi sulla vita interiore e sul comportamento esteriore di tutta una serie di categorie umane. Gli permette di capire perché, nel caos dell’esperienza quotidiana, gli individui si formino un’idea falsa della loro posizione sociale. Gli offre la possibilità di districare, in questo caos, le grandi linee, l’ordito della società moderna, e di seguire su di esso la trama psicologica di tutta una gamma di uomini e di donne. Riconduce in tal modo il disagio personale dei singoli a turba-menti oggettivi della società e trasforma la pubblica indifferenza in interesse per i problemi pubblici</a:t>
            </a:r>
            <a:r>
              <a:rPr lang="it-IT"/>
              <a:t>“</a:t>
            </a:r>
          </a:p>
          <a:p>
            <a:pPr marL="0" indent="0">
              <a:buNone/>
            </a:pPr>
            <a:endParaRPr lang="en-US"/>
          </a:p>
        </p:txBody>
      </p:sp>
    </p:spTree>
    <p:extLst>
      <p:ext uri="{BB962C8B-B14F-4D97-AF65-F5344CB8AC3E}">
        <p14:creationId xmlns:p14="http://schemas.microsoft.com/office/powerpoint/2010/main" val="3383037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a:effectLst>
                  <a:outerShdw blurRad="38100" dist="38100" dir="2700000" algn="tl">
                    <a:srgbClr val="000000">
                      <a:alpha val="43137"/>
                    </a:srgbClr>
                  </a:outerShdw>
                </a:effectLst>
              </a:rPr>
              <a:t>Alienazione e burocrazia</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r>
              <a:rPr lang="it-IT"/>
              <a:t>I «colletti bianchi» sono il simbolo dell’alienazione; sono individui plasmati dalla cultura di massa</a:t>
            </a:r>
          </a:p>
          <a:p>
            <a:pPr marL="0" indent="0">
              <a:buNone/>
            </a:pPr>
            <a:endParaRPr lang="it-IT"/>
          </a:p>
          <a:p>
            <a:pPr marL="0" indent="0">
              <a:buNone/>
            </a:pPr>
            <a:r>
              <a:rPr lang="it-IT"/>
              <a:t>Il sistema capitalistico estrania l’individuo da se stesso e dagli altri</a:t>
            </a:r>
            <a:endParaRPr lang="en-US"/>
          </a:p>
        </p:txBody>
      </p:sp>
    </p:spTree>
    <p:extLst>
      <p:ext uri="{BB962C8B-B14F-4D97-AF65-F5344CB8AC3E}">
        <p14:creationId xmlns:p14="http://schemas.microsoft.com/office/powerpoint/2010/main" val="1849666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a:effectLst>
                  <a:outerShdw blurRad="38100" dist="38100" dir="2700000" algn="tl">
                    <a:srgbClr val="000000">
                      <a:alpha val="43137"/>
                    </a:srgbClr>
                  </a:outerShdw>
                </a:effectLst>
              </a:rPr>
              <a:t>Élite al potere</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r>
              <a:rPr lang="it-IT"/>
              <a:t>Il potere è centralizzato nelle élite al potere</a:t>
            </a:r>
          </a:p>
          <a:p>
            <a:pPr marL="0" indent="0">
              <a:buNone/>
            </a:pPr>
            <a:endParaRPr lang="it-IT"/>
          </a:p>
          <a:p>
            <a:pPr marL="0" indent="0">
              <a:buNone/>
            </a:pPr>
            <a:r>
              <a:rPr lang="it-IT"/>
              <a:t>Il centro del potere si trova nelle sfere economica, politica e militare</a:t>
            </a:r>
            <a:endParaRPr lang="en-US"/>
          </a:p>
        </p:txBody>
      </p:sp>
    </p:spTree>
    <p:extLst>
      <p:ext uri="{BB962C8B-B14F-4D97-AF65-F5344CB8AC3E}">
        <p14:creationId xmlns:p14="http://schemas.microsoft.com/office/powerpoint/2010/main" val="258454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0"/>
            <a:ext cx="10515600" cy="1325563"/>
          </a:xfrm>
        </p:spPr>
        <p:txBody>
          <a:bodyPr/>
          <a:lstStyle/>
          <a:p>
            <a:r>
              <a:rPr lang="it-IT" dirty="0"/>
              <a:t>Presupposti di base delle teorie del conflitto</a:t>
            </a:r>
            <a:endParaRPr lang="en-US" dirty="0"/>
          </a:p>
        </p:txBody>
      </p:sp>
      <p:sp>
        <p:nvSpPr>
          <p:cNvPr id="3" name="Segnaposto contenuto 2"/>
          <p:cNvSpPr>
            <a:spLocks noGrp="1"/>
          </p:cNvSpPr>
          <p:nvPr>
            <p:ph idx="1"/>
          </p:nvPr>
        </p:nvSpPr>
        <p:spPr>
          <a:xfrm>
            <a:off x="838200" y="1193533"/>
            <a:ext cx="10515600" cy="4983430"/>
          </a:xfrm>
        </p:spPr>
        <p:txBody>
          <a:bodyPr>
            <a:normAutofit fontScale="85000" lnSpcReduction="20000"/>
          </a:bodyPr>
          <a:lstStyle/>
          <a:p>
            <a:r>
              <a:rPr lang="it-IT" dirty="0"/>
              <a:t>Gli individui possiedono alcuni </a:t>
            </a:r>
            <a:r>
              <a:rPr lang="it-IT" b="1" dirty="0"/>
              <a:t>interessi</a:t>
            </a:r>
            <a:r>
              <a:rPr lang="it-IT" dirty="0"/>
              <a:t> di base; gli interessi comuni ad alcuni gruppi si oppongono a quelli di altri gruppi (es. imprenditori che vogliono costruire nuovi impianti industriali e ambientalisti che vogliono un ambiente non inquinato)</a:t>
            </a:r>
          </a:p>
          <a:p>
            <a:pPr marL="0" indent="0">
              <a:buNone/>
            </a:pPr>
            <a:endParaRPr lang="it-IT" dirty="0"/>
          </a:p>
          <a:p>
            <a:r>
              <a:rPr lang="it-IT" dirty="0"/>
              <a:t>Le relazioni sociali sono incentrate sul </a:t>
            </a:r>
            <a:r>
              <a:rPr lang="it-IT" b="1" dirty="0"/>
              <a:t>potere </a:t>
            </a:r>
            <a:r>
              <a:rPr lang="it-IT" dirty="0"/>
              <a:t>e sul dominio di alcuni gruppi rispetto ad altri (es. potere dei datori di lavoro sui dipendenti)</a:t>
            </a:r>
            <a:endParaRPr lang="it-IT" b="1" dirty="0"/>
          </a:p>
          <a:p>
            <a:pPr marL="0" indent="0">
              <a:buNone/>
            </a:pPr>
            <a:endParaRPr lang="it-IT" b="1" dirty="0"/>
          </a:p>
          <a:p>
            <a:r>
              <a:rPr lang="it-IT" dirty="0"/>
              <a:t>Valori e idee sono utilizzate dai gruppi per perseguire i propri interessi. Valori e idee confluiscono in </a:t>
            </a:r>
            <a:r>
              <a:rPr lang="it-IT" b="1" dirty="0"/>
              <a:t>ideologie</a:t>
            </a:r>
            <a:r>
              <a:rPr lang="it-IT" dirty="0"/>
              <a:t>, la cui funzione è rafforzare il potere di determinati gruppi sociali</a:t>
            </a:r>
          </a:p>
          <a:p>
            <a:endParaRPr lang="it-IT" dirty="0"/>
          </a:p>
          <a:p>
            <a:r>
              <a:rPr lang="it-IT" dirty="0"/>
              <a:t>Quando gli individui acquistano </a:t>
            </a:r>
            <a:r>
              <a:rPr lang="it-IT" b="1" dirty="0"/>
              <a:t>coscienza</a:t>
            </a:r>
            <a:r>
              <a:rPr lang="it-IT" dirty="0"/>
              <a:t> dei propri interessi comuni possono diventare una classe sociale, che può organizzarsi (es. in un gruppo di pressione, un movimento politico, ecc.)</a:t>
            </a:r>
          </a:p>
          <a:p>
            <a:endParaRPr lang="en-US" dirty="0"/>
          </a:p>
        </p:txBody>
      </p:sp>
    </p:spTree>
    <p:extLst>
      <p:ext uri="{BB962C8B-B14F-4D97-AF65-F5344CB8AC3E}">
        <p14:creationId xmlns:p14="http://schemas.microsoft.com/office/powerpoint/2010/main" val="1408228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89351"/>
            <a:ext cx="10515600" cy="1325563"/>
          </a:xfrm>
        </p:spPr>
        <p:txBody>
          <a:bodyPr>
            <a:normAutofit/>
          </a:bodyPr>
          <a:lstStyle/>
          <a:p>
            <a:r>
              <a:rPr lang="it-IT" sz="3200" b="1">
                <a:effectLst>
                  <a:outerShdw blurRad="38100" dist="38100" dir="2700000" algn="tl">
                    <a:srgbClr val="000000">
                      <a:alpha val="43137"/>
                    </a:srgbClr>
                  </a:outerShdw>
                </a:effectLst>
              </a:rPr>
              <a:t>Nelle teorie del conflitto, si distinguono due gruppi di teorie </a:t>
            </a:r>
            <a:endParaRPr lang="en-US" sz="3200" b="1">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414914"/>
            <a:ext cx="10515600" cy="4762049"/>
          </a:xfrm>
        </p:spPr>
        <p:txBody>
          <a:bodyPr/>
          <a:lstStyle/>
          <a:p>
            <a:r>
              <a:rPr lang="it-IT" dirty="0"/>
              <a:t>Teorie CRITICHE (di ispirazione marxista): la sociologia deve assumersi la piena responsabilità critica nei confronti delle forme latenti e manifeste del potere politico ed economico. Perciò, la sociologia deve essere «elemento attivo della trasformazione sociale» (Crespi, 2002, p. 142)</a:t>
            </a:r>
          </a:p>
          <a:p>
            <a:pPr marL="0" indent="0">
              <a:buNone/>
            </a:pPr>
            <a:endParaRPr lang="it-IT" dirty="0"/>
          </a:p>
          <a:p>
            <a:r>
              <a:rPr lang="it-IT" dirty="0"/>
              <a:t>Teorie ANALITICHE (di ispirazione weberiana): considerano il conflitto come un aspetto permanente della vita sociale e non ritengono che la sociologia debba esprimere giudizi di valore</a:t>
            </a:r>
            <a:endParaRPr lang="en-US" dirty="0"/>
          </a:p>
        </p:txBody>
      </p:sp>
    </p:spTree>
    <p:extLst>
      <p:ext uri="{BB962C8B-B14F-4D97-AF65-F5344CB8AC3E}">
        <p14:creationId xmlns:p14="http://schemas.microsoft.com/office/powerpoint/2010/main" val="3918544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751406"/>
          </a:xfrm>
        </p:spPr>
        <p:txBody>
          <a:bodyPr/>
          <a:lstStyle/>
          <a:p>
            <a:pPr algn="ctr"/>
            <a:r>
              <a:rPr lang="it-IT" b="1">
                <a:effectLst>
                  <a:outerShdw blurRad="38100" dist="38100" dir="2700000" algn="tl">
                    <a:srgbClr val="000000">
                      <a:alpha val="43137"/>
                    </a:srgbClr>
                  </a:outerShdw>
                </a:effectLst>
              </a:rPr>
              <a:t>La scuola di Francoforte</a:t>
            </a:r>
            <a:endParaRPr lang="en-US" b="1">
              <a:effectLst>
                <a:outerShdw blurRad="38100" dist="38100" dir="2700000" algn="tl">
                  <a:srgbClr val="000000">
                    <a:alpha val="43137"/>
                  </a:srgbClr>
                </a:outerShdw>
              </a:effectLst>
            </a:endParaRPr>
          </a:p>
        </p:txBody>
      </p:sp>
      <p:pic>
        <p:nvPicPr>
          <p:cNvPr id="4" name="Immagine 3"/>
          <p:cNvPicPr>
            <a:picLocks noChangeAspect="1"/>
          </p:cNvPicPr>
          <p:nvPr/>
        </p:nvPicPr>
        <p:blipFill>
          <a:blip r:embed="rId2"/>
          <a:stretch>
            <a:fillRect/>
          </a:stretch>
        </p:blipFill>
        <p:spPr>
          <a:xfrm>
            <a:off x="357338" y="1559595"/>
            <a:ext cx="6934200" cy="4681237"/>
          </a:xfrm>
          <a:prstGeom prst="rect">
            <a:avLst/>
          </a:prstGeom>
        </p:spPr>
      </p:pic>
      <p:sp>
        <p:nvSpPr>
          <p:cNvPr id="3" name="Rettangolo arrotondato 2"/>
          <p:cNvSpPr/>
          <p:nvPr/>
        </p:nvSpPr>
        <p:spPr>
          <a:xfrm>
            <a:off x="7291538" y="1116532"/>
            <a:ext cx="4441658" cy="5139889"/>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t-IT" sz="2800" dirty="0"/>
              <a:t> le idee degli individui sono frutto della società in cui vivono</a:t>
            </a:r>
          </a:p>
          <a:p>
            <a:pPr algn="ctr"/>
            <a:endParaRPr lang="it-IT" sz="2800" dirty="0"/>
          </a:p>
          <a:p>
            <a:pPr algn="ctr"/>
            <a:r>
              <a:rPr lang="it-IT" sz="2800" dirty="0"/>
              <a:t>Gli studiosi devono avere un atteggiamento critico nei confronti della società</a:t>
            </a:r>
            <a:endParaRPr lang="en-US" sz="2800" dirty="0"/>
          </a:p>
        </p:txBody>
      </p:sp>
    </p:spTree>
    <p:extLst>
      <p:ext uri="{BB962C8B-B14F-4D97-AF65-F5344CB8AC3E}">
        <p14:creationId xmlns:p14="http://schemas.microsoft.com/office/powerpoint/2010/main" val="1180940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idx="4294967295"/>
          </p:nvPr>
        </p:nvSpPr>
        <p:spPr>
          <a:xfrm>
            <a:off x="1981200" y="274638"/>
            <a:ext cx="8229600" cy="868362"/>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t>La scuola di Francoforte</a:t>
            </a:r>
          </a:p>
        </p:txBody>
      </p:sp>
      <p:sp>
        <p:nvSpPr>
          <p:cNvPr id="4099" name="Rectangle 2"/>
          <p:cNvSpPr>
            <a:spLocks noGrp="1" noChangeArrowheads="1"/>
          </p:cNvSpPr>
          <p:nvPr>
            <p:ph type="body" idx="4294967295"/>
          </p:nvPr>
        </p:nvSpPr>
        <p:spPr>
          <a:xfrm>
            <a:off x="1981200" y="1143002"/>
            <a:ext cx="7988710" cy="4903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Secondo Adorno e Horkheimer le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caratteristiche principali dell’industria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culturale derivano dal fatto che si impone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dall’alto: sono la standardizzazione dei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prodotti, la razionalizzazione della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distribuzione e l’integrazione dei consumatori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nell’ideologia capitalistica.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L’inganno di massa: illusione di una cultura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a:effectLst/>
              </a:rPr>
              <a:t>libera, limpida, facile ed accessibile a tutti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it-IT" altLang="en-US" dirty="0">
              <a:effectLst/>
            </a:endParaRPr>
          </a:p>
        </p:txBody>
      </p:sp>
    </p:spTree>
    <p:extLst>
      <p:ext uri="{BB962C8B-B14F-4D97-AF65-F5344CB8AC3E}">
        <p14:creationId xmlns:p14="http://schemas.microsoft.com/office/powerpoint/2010/main" val="20784638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body" idx="4294967295"/>
          </p:nvPr>
        </p:nvSpPr>
        <p:spPr>
          <a:xfrm>
            <a:off x="1981200" y="381001"/>
            <a:ext cx="8686800" cy="6837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a:effectLst/>
              </a:rPr>
              <a:t>L’industria culturale è quel complesso di strumenti con cui il sistema sociale veicola un determinato insieme di valori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a:effectLst/>
              </a:rPr>
              <a:t>e modelli di comportamento</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a:effectLst/>
              </a:rPr>
              <a:t>Degradazione del significato intrinseco e della funzione sociale dell’opera d’arte come espressione artisticoculturale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a:effectLst/>
              </a:rPr>
              <a:t>I mass media non sono veicoli imparziali: essi non trasmettono, ma sono ideologia, indipendentemente dai contenuti particolari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it-IT" altLang="en-US">
              <a:effectLst/>
            </a:endParaRPr>
          </a:p>
        </p:txBody>
      </p:sp>
    </p:spTree>
    <p:extLst>
      <p:ext uri="{BB962C8B-B14F-4D97-AF65-F5344CB8AC3E}">
        <p14:creationId xmlns:p14="http://schemas.microsoft.com/office/powerpoint/2010/main" val="17612918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1020913"/>
          </a:xfrm>
        </p:spPr>
        <p:txBody>
          <a:bodyPr/>
          <a:lstStyle/>
          <a:p>
            <a:pPr algn="ctr"/>
            <a:r>
              <a:rPr lang="it-IT" b="1">
                <a:effectLst>
                  <a:outerShdw blurRad="38100" dist="38100" dir="2700000" algn="tl">
                    <a:srgbClr val="000000">
                      <a:alpha val="43137"/>
                    </a:srgbClr>
                  </a:outerShdw>
                </a:effectLst>
              </a:rPr>
              <a:t>Pierre </a:t>
            </a:r>
            <a:r>
              <a:rPr lang="it-IT" b="1" err="1">
                <a:effectLst>
                  <a:outerShdw blurRad="38100" dist="38100" dir="2700000" algn="tl">
                    <a:srgbClr val="000000">
                      <a:alpha val="43137"/>
                    </a:srgbClr>
                  </a:outerShdw>
                </a:effectLst>
              </a:rPr>
              <a:t>Bourdieu</a:t>
            </a:r>
            <a:r>
              <a:rPr lang="it-IT" b="1">
                <a:effectLst>
                  <a:outerShdw blurRad="38100" dist="38100" dir="2700000" algn="tl">
                    <a:srgbClr val="000000">
                      <a:alpha val="43137"/>
                    </a:srgbClr>
                  </a:outerShdw>
                </a:effectLst>
              </a:rPr>
              <a:t> (1930-2002)</a:t>
            </a:r>
            <a:endParaRPr lang="en-US" b="1">
              <a:effectLst>
                <a:outerShdw blurRad="38100" dist="38100" dir="2700000" algn="tl">
                  <a:srgbClr val="000000">
                    <a:alpha val="43137"/>
                  </a:srgbClr>
                </a:outerShdw>
              </a:effectLst>
            </a:endParaRPr>
          </a:p>
        </p:txBody>
      </p:sp>
      <p:pic>
        <p:nvPicPr>
          <p:cNvPr id="3" name="Immagine 2"/>
          <p:cNvPicPr>
            <a:picLocks noChangeAspect="1"/>
          </p:cNvPicPr>
          <p:nvPr/>
        </p:nvPicPr>
        <p:blipFill>
          <a:blip r:embed="rId2"/>
          <a:stretch>
            <a:fillRect/>
          </a:stretch>
        </p:blipFill>
        <p:spPr>
          <a:xfrm>
            <a:off x="2905125" y="1549667"/>
            <a:ext cx="6381750" cy="4466122"/>
          </a:xfrm>
          <a:prstGeom prst="rect">
            <a:avLst/>
          </a:prstGeom>
        </p:spPr>
      </p:pic>
    </p:spTree>
    <p:extLst>
      <p:ext uri="{BB962C8B-B14F-4D97-AF65-F5344CB8AC3E}">
        <p14:creationId xmlns:p14="http://schemas.microsoft.com/office/powerpoint/2010/main" val="1192432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943911"/>
          </a:xfrm>
        </p:spPr>
        <p:txBody>
          <a:bodyPr/>
          <a:lstStyle/>
          <a:p>
            <a:pPr algn="ctr"/>
            <a:r>
              <a:rPr lang="it-IT" b="1">
                <a:effectLst>
                  <a:outerShdw blurRad="38100" dist="38100" dir="2700000" algn="tl">
                    <a:srgbClr val="000000">
                      <a:alpha val="43137"/>
                    </a:srgbClr>
                  </a:outerShdw>
                </a:effectLst>
              </a:rPr>
              <a:t>Campo </a:t>
            </a:r>
            <a:endParaRPr lang="en-US" b="1">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751936" y="1352168"/>
            <a:ext cx="10515600" cy="4867927"/>
          </a:xfrm>
        </p:spPr>
        <p:txBody>
          <a:bodyPr>
            <a:normAutofit/>
          </a:bodyPr>
          <a:lstStyle/>
          <a:p>
            <a:pPr marL="0" indent="0">
              <a:buNone/>
            </a:pPr>
            <a:r>
              <a:rPr lang="it-IT"/>
              <a:t>È l’arena sociale entro cui gli individui agiscono e si contendono le risorse. Il campo è costituito da </a:t>
            </a:r>
            <a:r>
              <a:rPr lang="it-IT" b="1"/>
              <a:t>sistemi di posizioni sociali strutturati in relazioni di potere</a:t>
            </a:r>
          </a:p>
          <a:p>
            <a:pPr marL="0" indent="0">
              <a:buNone/>
            </a:pPr>
            <a:endParaRPr lang="it-IT"/>
          </a:p>
          <a:p>
            <a:pPr marL="0" indent="0">
              <a:buNone/>
            </a:pPr>
            <a:r>
              <a:rPr lang="it-IT"/>
              <a:t>È «una rete – o una configurazione – di relazioni oggettive fra posizioni» (</a:t>
            </a:r>
            <a:r>
              <a:rPr lang="it-IT" err="1"/>
              <a:t>Bourdieu</a:t>
            </a:r>
            <a:r>
              <a:rPr lang="it-IT"/>
              <a:t> e </a:t>
            </a:r>
            <a:r>
              <a:rPr lang="it-IT" err="1"/>
              <a:t>Wacquant</a:t>
            </a:r>
            <a:r>
              <a:rPr lang="it-IT"/>
              <a:t> 1992, p. 63)</a:t>
            </a:r>
          </a:p>
          <a:p>
            <a:pPr marL="0" indent="0">
              <a:buNone/>
            </a:pPr>
            <a:endParaRPr lang="it-IT"/>
          </a:p>
          <a:p>
            <a:pPr marL="0" indent="0">
              <a:buNone/>
            </a:pPr>
            <a:r>
              <a:rPr lang="it-IT"/>
              <a:t>Nella società si formano numerosi campi (politico, economico, religioso, ecc.).</a:t>
            </a:r>
          </a:p>
          <a:p>
            <a:pPr marL="0" indent="0">
              <a:buNone/>
            </a:pPr>
            <a:r>
              <a:rPr lang="it-IT"/>
              <a:t>Il </a:t>
            </a:r>
            <a:r>
              <a:rPr lang="it-IT" err="1"/>
              <a:t>pote</a:t>
            </a:r>
            <a:r>
              <a:rPr lang="en-US"/>
              <a:t>re </a:t>
            </a:r>
            <a:r>
              <a:rPr lang="en-US" err="1"/>
              <a:t>associato</a:t>
            </a:r>
            <a:r>
              <a:rPr lang="en-US"/>
              <a:t> </a:t>
            </a:r>
            <a:r>
              <a:rPr lang="en-US" err="1"/>
              <a:t>ai</a:t>
            </a:r>
            <a:r>
              <a:rPr lang="en-US"/>
              <a:t> </a:t>
            </a:r>
            <a:r>
              <a:rPr lang="en-US" err="1"/>
              <a:t>campi</a:t>
            </a:r>
            <a:r>
              <a:rPr lang="en-US"/>
              <a:t> </a:t>
            </a:r>
            <a:r>
              <a:rPr lang="en-US" err="1"/>
              <a:t>dipende</a:t>
            </a:r>
            <a:r>
              <a:rPr lang="en-US"/>
              <a:t> da diverse </a:t>
            </a:r>
            <a:r>
              <a:rPr lang="en-US" err="1"/>
              <a:t>forme</a:t>
            </a:r>
            <a:r>
              <a:rPr lang="en-US"/>
              <a:t> di </a:t>
            </a:r>
            <a:r>
              <a:rPr lang="en-US" b="1">
                <a:effectLst>
                  <a:outerShdw blurRad="38100" dist="38100" dir="2700000" algn="tl">
                    <a:srgbClr val="000000">
                      <a:alpha val="43137"/>
                    </a:srgbClr>
                  </a:outerShdw>
                </a:effectLst>
              </a:rPr>
              <a:t>CAPITALE</a:t>
            </a:r>
            <a:endParaRPr lang="it-IT" b="1">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633A82F5-D7CC-443E-94CF-FC7CD5C4A9C2}"/>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Click to add text</a:t>
            </a:r>
          </a:p>
        </p:txBody>
      </p:sp>
    </p:spTree>
    <p:extLst>
      <p:ext uri="{BB962C8B-B14F-4D97-AF65-F5344CB8AC3E}">
        <p14:creationId xmlns:p14="http://schemas.microsoft.com/office/powerpoint/2010/main" val="205509817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06C7ACB3634E44DBD17371184D94FF6" ma:contentTypeVersion="7" ma:contentTypeDescription="Creare un nuovo documento." ma:contentTypeScope="" ma:versionID="5e5f6b64bb815646d6cfc996287ff145">
  <xsd:schema xmlns:xsd="http://www.w3.org/2001/XMLSchema" xmlns:xs="http://www.w3.org/2001/XMLSchema" xmlns:p="http://schemas.microsoft.com/office/2006/metadata/properties" xmlns:ns2="fa268080-4957-4e82-9410-b3a3ca122c32" xmlns:ns3="845a0922-afb1-486f-9471-288cc1182b34" targetNamespace="http://schemas.microsoft.com/office/2006/metadata/properties" ma:root="true" ma:fieldsID="c68dcca6d336dcc5fc5acc6ab28b8bde" ns2:_="" ns3:_="">
    <xsd:import namespace="fa268080-4957-4e82-9410-b3a3ca122c32"/>
    <xsd:import namespace="845a0922-afb1-486f-9471-288cc1182b3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268080-4957-4e82-9410-b3a3ca122c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5a0922-afb1-486f-9471-288cc1182b34" elementFormDefault="qualified">
    <xsd:import namespace="http://schemas.microsoft.com/office/2006/documentManagement/types"/>
    <xsd:import namespace="http://schemas.microsoft.com/office/infopath/2007/PartnerControls"/>
    <xsd:element name="SharedWithUsers" ma:index="12"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Condiviso con dettagl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5DA1253-B40E-4D29-B692-CFA64412D8FB}">
  <ds:schemaRefs>
    <ds:schemaRef ds:uri="845a0922-afb1-486f-9471-288cc1182b34"/>
    <ds:schemaRef ds:uri="fa268080-4957-4e82-9410-b3a3ca122c3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464CBB4-3C5E-4506-B960-E5A078FF7B77}">
  <ds:schemaRefs>
    <ds:schemaRef ds:uri="http://schemas.microsoft.com/sharepoint/v3/contenttype/forms"/>
  </ds:schemaRefs>
</ds:datastoreItem>
</file>

<file path=customXml/itemProps3.xml><?xml version="1.0" encoding="utf-8"?>
<ds:datastoreItem xmlns:ds="http://schemas.openxmlformats.org/officeDocument/2006/customXml" ds:itemID="{9D39FC51-96A6-468D-B2BB-B127933842A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1274</Words>
  <Application>Microsoft Macintosh PowerPoint</Application>
  <PresentationFormat>Widescreen</PresentationFormat>
  <Paragraphs>113</Paragraphs>
  <Slides>24</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24</vt:i4>
      </vt:variant>
    </vt:vector>
  </HeadingPairs>
  <TitlesOfParts>
    <vt:vector size="30" baseType="lpstr">
      <vt:lpstr>Arial</vt:lpstr>
      <vt:lpstr>Calibri</vt:lpstr>
      <vt:lpstr>Calibri Light</vt:lpstr>
      <vt:lpstr>Times New Roman</vt:lpstr>
      <vt:lpstr>Wingdings</vt:lpstr>
      <vt:lpstr>Tema di Office</vt:lpstr>
      <vt:lpstr>Cap. 3  La teoria del conflitto</vt:lpstr>
      <vt:lpstr>Presentazione standard di PowerPoint</vt:lpstr>
      <vt:lpstr>Presupposti di base delle teorie del conflitto</vt:lpstr>
      <vt:lpstr>Nelle teorie del conflitto, si distinguono due gruppi di teorie </vt:lpstr>
      <vt:lpstr>La scuola di Francoforte</vt:lpstr>
      <vt:lpstr>La scuola di Francoforte</vt:lpstr>
      <vt:lpstr>Presentazione standard di PowerPoint</vt:lpstr>
      <vt:lpstr>Pierre Bourdieu (1930-2002)</vt:lpstr>
      <vt:lpstr>Campo </vt:lpstr>
      <vt:lpstr>3 forme di CAPITALE</vt:lpstr>
      <vt:lpstr>Capitale culturale</vt:lpstr>
      <vt:lpstr>Bourdieu: definizione di Capitale Sociale (CS) </vt:lpstr>
      <vt:lpstr>Bourdieu: caratteristiche del CS</vt:lpstr>
      <vt:lpstr>Bourdieu: caratteristiche del CS</vt:lpstr>
      <vt:lpstr>Bourdieu: caratteristiche del CS</vt:lpstr>
      <vt:lpstr>Bourdieu: limiti</vt:lpstr>
      <vt:lpstr>HABITUS</vt:lpstr>
      <vt:lpstr>Riproduzione sociale</vt:lpstr>
      <vt:lpstr>Capitale simbolico</vt:lpstr>
      <vt:lpstr>Superamento dell’antinomia  tra soggettivismo e oggettivismo</vt:lpstr>
      <vt:lpstr>Presentazione standard di PowerPoint</vt:lpstr>
      <vt:lpstr>Immaginazione sociologica</vt:lpstr>
      <vt:lpstr>Alienazione e burocrazia</vt:lpstr>
      <vt:lpstr>Élite al potere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 3 La teoria del conflitto</dc:title>
  <dc:creator>Alessia Bertolazzi</dc:creator>
  <cp:lastModifiedBy>Valeria Quaglia</cp:lastModifiedBy>
  <cp:revision>11</cp:revision>
  <dcterms:created xsi:type="dcterms:W3CDTF">2018-11-21T17:02:08Z</dcterms:created>
  <dcterms:modified xsi:type="dcterms:W3CDTF">2022-11-23T10:05:07Z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0x010100D06C7ACB3634E44DBD17371184D94FF6</vt:lpwstr>
  </property>
</Properties>
</file>