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8"/>
  </p:notesMasterIdLst>
  <p:sldIdLst>
    <p:sldId id="267" r:id="rId2"/>
    <p:sldId id="268" r:id="rId3"/>
    <p:sldId id="269" r:id="rId4"/>
    <p:sldId id="270" r:id="rId5"/>
    <p:sldId id="271" r:id="rId6"/>
    <p:sldId id="272" r:id="rId7"/>
    <p:sldId id="273" r:id="rId8"/>
    <p:sldId id="256" r:id="rId9"/>
    <p:sldId id="257" r:id="rId10"/>
    <p:sldId id="274" r:id="rId11"/>
    <p:sldId id="258" r:id="rId12"/>
    <p:sldId id="275" r:id="rId13"/>
    <p:sldId id="277" r:id="rId14"/>
    <p:sldId id="279" r:id="rId15"/>
    <p:sldId id="278" r:id="rId16"/>
    <p:sldId id="259" r:id="rId17"/>
    <p:sldId id="261" r:id="rId18"/>
    <p:sldId id="280" r:id="rId19"/>
    <p:sldId id="281" r:id="rId20"/>
    <p:sldId id="262" r:id="rId21"/>
    <p:sldId id="283" r:id="rId22"/>
    <p:sldId id="263" r:id="rId23"/>
    <p:sldId id="264" r:id="rId24"/>
    <p:sldId id="265" r:id="rId25"/>
    <p:sldId id="266" r:id="rId26"/>
    <p:sldId id="284" r:id="rId27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627"/>
    <p:restoredTop sz="95859"/>
  </p:normalViewPr>
  <p:slideViewPr>
    <p:cSldViewPr snapToGrid="0">
      <p:cViewPr varScale="1">
        <p:scale>
          <a:sx n="84" d="100"/>
          <a:sy n="84" d="100"/>
        </p:scale>
        <p:origin x="135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250C86-BE79-FD45-82D0-F534D5ACB0A3}" type="datetimeFigureOut">
              <a:rPr lang="it-IT" smtClean="0"/>
              <a:t>23/09/22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5EA913-6E9D-5348-8B71-1D038D0AB3A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06742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29A9F0-15F3-43FD-A34E-DB71226D0F5D}" type="slidenum">
              <a:rPr lang="it-IT" smtClean="0"/>
              <a:pPr/>
              <a:t>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01578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29A9F0-15F3-43FD-A34E-DB71226D0F5D}" type="slidenum">
              <a:rPr lang="it-IT" smtClean="0"/>
              <a:pPr/>
              <a:t>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656135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29A9F0-15F3-43FD-A34E-DB71226D0F5D}" type="slidenum">
              <a:rPr lang="it-IT" smtClean="0"/>
              <a:pPr/>
              <a:t>5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51392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29A9F0-15F3-43FD-A34E-DB71226D0F5D}" type="slidenum">
              <a:rPr lang="it-IT" smtClean="0"/>
              <a:pPr/>
              <a:t>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629831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dirty="0"/>
              <a:t>Link al video: https://</a:t>
            </a:r>
            <a:r>
              <a:rPr lang="it-IT" dirty="0" err="1"/>
              <a:t>www.youtube.com</a:t>
            </a:r>
            <a:r>
              <a:rPr lang="it-IT" dirty="0"/>
              <a:t>/</a:t>
            </a:r>
            <a:r>
              <a:rPr lang="it-IT" dirty="0" err="1"/>
              <a:t>watch?v</a:t>
            </a:r>
            <a:r>
              <a:rPr lang="it-IT" dirty="0"/>
              <a:t>=vSUw0CnIpHE</a:t>
            </a: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29A9F0-15F3-43FD-A34E-DB71226D0F5D}" type="slidenum">
              <a:rPr lang="it-IT" smtClean="0"/>
              <a:pPr/>
              <a:t>21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394389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dirty="0"/>
              <a:t>Link al video: https://</a:t>
            </a:r>
            <a:r>
              <a:rPr lang="it-IT" dirty="0" err="1"/>
              <a:t>www.ted.com</a:t>
            </a:r>
            <a:r>
              <a:rPr lang="it-IT" dirty="0"/>
              <a:t>/talks/</a:t>
            </a:r>
            <a:r>
              <a:rPr lang="it-IT" dirty="0" err="1"/>
              <a:t>carl_safina_what_are_animals_thinking_and_feeling?language</a:t>
            </a:r>
            <a:r>
              <a:rPr lang="it-IT" dirty="0"/>
              <a:t>=</a:t>
            </a:r>
            <a:r>
              <a:rPr lang="it-IT" dirty="0" err="1"/>
              <a:t>it</a:t>
            </a:r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29A9F0-15F3-43FD-A34E-DB71226D0F5D}" type="slidenum">
              <a:rPr lang="it-IT" smtClean="0"/>
              <a:pPr/>
              <a:t>26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10460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B0FA3AA-2840-A3E6-9B8C-B7436AC845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C4E7E85B-3CE5-4008-FFDB-2F7413462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1B1FCB79-59B9-9E14-1541-46C2CC0A8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0324E-1685-2B41-B185-5656EDD01430}" type="datetimeFigureOut">
              <a:rPr lang="it-IT" smtClean="0"/>
              <a:t>23/09/22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7B1420F4-4084-606E-6935-9994392FE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5DBECE65-F97E-16D8-E77B-60A7E19DE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CFBE5-95FA-4E4D-A017-1D763B944CD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628561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42A6FF6-5B2F-DB9C-2561-4203E4379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3DEC7188-E260-6566-61AB-B5FE688DA8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6703A86D-2A91-5CD7-2DBA-CB245255E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0324E-1685-2B41-B185-5656EDD01430}" type="datetimeFigureOut">
              <a:rPr lang="it-IT" smtClean="0"/>
              <a:t>23/09/22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91673D9C-A7AE-3855-2D9A-A3CB43B4C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DD2CACCD-F3A8-A2D5-11F4-384C1FE54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CFBE5-95FA-4E4D-A017-1D763B944CD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511387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F87EFBC-4C45-1312-4F98-1935D951C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BB52ADC4-25C7-B803-2A91-395EF65EA9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611B0F1-A314-C951-2153-78EB86AB0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0324E-1685-2B41-B185-5656EDD01430}" type="datetimeFigureOut">
              <a:rPr lang="it-IT" smtClean="0"/>
              <a:t>23/09/22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FF418945-77C8-6452-3749-C9E8EFC8E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DDA1280B-6176-5BA5-503A-0F884E145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CFBE5-95FA-4E4D-A017-1D763B944CD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58027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A8481B6-A290-B252-D263-6A1DBFA99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0DE44C56-602F-DFFE-4E37-2C599FFBF6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E7905BF1-528B-D932-3CCA-BF8A31FAEC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33BA3A51-7440-C9BE-2FF4-0E78CB6EC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0324E-1685-2B41-B185-5656EDD01430}" type="datetimeFigureOut">
              <a:rPr lang="it-IT" smtClean="0"/>
              <a:t>23/09/22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76486F16-E5A4-B02C-6836-E3F1C509F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7958C4ED-29A7-B320-EFF9-9336F8E89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CFBE5-95FA-4E4D-A017-1D763B944CD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71901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5725408-A730-E149-8915-3407246B2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F45FAFC3-CE71-2AC1-6CE0-3CCFF61A03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54F3D426-FF05-276E-AA09-715A4EE6B7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BFF5B64C-DB28-8590-41DB-DA3C2A241E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7633A6CF-99F3-4EA5-332A-8AF18FE3F0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F351EF72-26F0-47AA-3678-5D37DD749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0324E-1685-2B41-B185-5656EDD01430}" type="datetimeFigureOut">
              <a:rPr lang="it-IT" smtClean="0"/>
              <a:t>23/09/22</a:t>
            </a:fld>
            <a:endParaRPr lang="it-IT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6339018F-4C0B-CFE8-55B9-0AF23C473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7C3F1891-6C4B-42B7-79AF-F87E207A8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CFBE5-95FA-4E4D-A017-1D763B944CD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692493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AFD3AB9-13DC-C077-F872-DA304AD60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A7843597-E15C-3F8A-E6F9-F9A2DE4846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0324E-1685-2B41-B185-5656EDD01430}" type="datetimeFigureOut">
              <a:rPr lang="it-IT" smtClean="0"/>
              <a:t>23/09/22</a:t>
            </a:fld>
            <a:endParaRPr lang="it-IT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055E2CC5-6F71-9BF6-9B5B-EBEA5F16E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E3086F3A-0D33-C639-390A-A51DD36D18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CFBE5-95FA-4E4D-A017-1D763B944CD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188721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8A039775-4448-3AEE-C3B8-4B8B0F5B8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0324E-1685-2B41-B185-5656EDD01430}" type="datetimeFigureOut">
              <a:rPr lang="it-IT" smtClean="0"/>
              <a:t>23/09/22</a:t>
            </a:fld>
            <a:endParaRPr lang="it-IT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0DB83AF0-CFC6-7CF9-DDBC-CCDDEC587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9374A242-FAE9-540A-94B5-6BC3327BB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CFBE5-95FA-4E4D-A017-1D763B944CD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10934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D34D7B6-2410-3EF6-AFDA-A02F02991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1ADA8392-511E-EBE3-F3E0-60B723D8A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575BB4BF-9A94-1DE3-E37D-EBB003C644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FC814DDE-5A98-6C83-9EBC-3A880C6DB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0324E-1685-2B41-B185-5656EDD01430}" type="datetimeFigureOut">
              <a:rPr lang="it-IT" smtClean="0"/>
              <a:t>23/09/22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665258CE-1145-EA76-A60B-CC00916EE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8A57910E-586D-442E-6D5A-DE6F9793D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CFBE5-95FA-4E4D-A017-1D763B944CD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73866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F875E0B-E00B-902F-E76E-BA69D1F0F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85F7BD3C-3134-F6CB-8B78-ED05BA31C6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D338199B-E1D4-DD34-420C-73A1AD0609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DB3284F4-EE16-366E-5BEC-608138666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0324E-1685-2B41-B185-5656EDD01430}" type="datetimeFigureOut">
              <a:rPr lang="it-IT" smtClean="0"/>
              <a:t>23/09/22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56A43FD3-074E-8F22-F05A-67EE4B7CA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6C241B8E-EC76-2D8D-CF06-EA7172A36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CFBE5-95FA-4E4D-A017-1D763B944CD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70932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DDB10EF-C32B-06ED-2F98-13E7D74130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05BDBC10-ED93-2EF4-167A-B7D83F0978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3396D8F4-AD09-788F-A78C-D8514A776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0324E-1685-2B41-B185-5656EDD01430}" type="datetimeFigureOut">
              <a:rPr lang="it-IT" smtClean="0"/>
              <a:t>23/09/22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4666C10A-6453-7336-6D83-E408F6DC3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DDD6FF21-8C39-9BA6-803D-809449CAD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CFBE5-95FA-4E4D-A017-1D763B944CD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741057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86EC4EBA-DF18-C595-BD02-7692088EA1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7B69D86B-372F-1323-86C0-E01FA9D9A4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8D60252-011C-303C-D86D-DAE35A982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0324E-1685-2B41-B185-5656EDD01430}" type="datetimeFigureOut">
              <a:rPr lang="it-IT" smtClean="0"/>
              <a:t>23/09/22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798553D6-7D26-3062-209E-C1316B554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85735CE4-D8A4-D74B-BAFE-57A097C63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CFBE5-95FA-4E4D-A017-1D763B944CD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704331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68B56CD4-09D4-57C4-5A2E-8C32A306F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705B2AC8-DE2B-D00A-7C9A-65DF391282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3BE10023-6DB9-C468-0821-DE959194C6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C0324E-1685-2B41-B185-5656EDD01430}" type="datetimeFigureOut">
              <a:rPr lang="it-IT" smtClean="0"/>
              <a:t>23/09/22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712C18BC-4F23-09CF-795A-E2C9676F4C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71C62506-70B8-18D7-D23E-0BB4137FE0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CFBE5-95FA-4E4D-A017-1D763B944CD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614061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ottotitolo 1">
            <a:extLst>
              <a:ext uri="{FF2B5EF4-FFF2-40B4-BE49-F238E27FC236}">
                <a16:creationId xmlns:a16="http://schemas.microsoft.com/office/drawing/2014/main" id="{3C5FE557-82F1-219E-8D8D-563F58A660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10001"/>
            <a:ext cx="9144000" cy="905616"/>
          </a:xfrm>
        </p:spPr>
        <p:txBody>
          <a:bodyPr/>
          <a:lstStyle/>
          <a:p>
            <a:r>
              <a:rPr lang="it-IT" dirty="0"/>
              <a:t>a.a.2022-2023</a:t>
            </a:r>
          </a:p>
          <a:p>
            <a:r>
              <a:rPr lang="it-IT" dirty="0"/>
              <a:t>Prof.ssa Valeria Quaglia</a:t>
            </a:r>
          </a:p>
        </p:txBody>
      </p:sp>
      <p:sp>
        <p:nvSpPr>
          <p:cNvPr id="3" name="Titolo 2">
            <a:extLst>
              <a:ext uri="{FF2B5EF4-FFF2-40B4-BE49-F238E27FC236}">
                <a16:creationId xmlns:a16="http://schemas.microsoft.com/office/drawing/2014/main" id="{F83A5A08-741A-C08F-566B-2CFE5AD80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37539"/>
            <a:ext cx="7886700" cy="3472462"/>
          </a:xfrm>
        </p:spPr>
        <p:txBody>
          <a:bodyPr>
            <a:normAutofit fontScale="90000"/>
          </a:bodyPr>
          <a:lstStyle/>
          <a:p>
            <a:r>
              <a:rPr lang="it-IT" dirty="0"/>
              <a:t>Sociologia della comunicazione</a:t>
            </a:r>
            <a:br>
              <a:rPr lang="it-IT" dirty="0"/>
            </a:br>
            <a:r>
              <a:rPr lang="it-IT" sz="2000" dirty="0"/>
              <a:t>8 CFU</a:t>
            </a:r>
            <a:br>
              <a:rPr lang="it-IT" sz="2000" dirty="0"/>
            </a:br>
            <a:br>
              <a:rPr lang="it-IT" sz="2000" dirty="0"/>
            </a:br>
            <a:br>
              <a:rPr lang="it-IT" sz="2000" dirty="0"/>
            </a:br>
            <a:r>
              <a:rPr lang="it-IT" sz="3200" b="1" dirty="0"/>
              <a:t>INTRODUZIONE E CONCETTI FONDAMENTALI</a:t>
            </a:r>
            <a:br>
              <a:rPr lang="it-IT" sz="3200" b="1" dirty="0"/>
            </a:br>
            <a:br>
              <a:rPr lang="it-IT" sz="2000" dirty="0"/>
            </a:br>
            <a:endParaRPr lang="it-IT" sz="2000" dirty="0"/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3CEA70EE-44D1-07E1-5306-5A0C4FA21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9155" y="5428508"/>
            <a:ext cx="2853690" cy="1268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582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ottotitolo 1">
            <a:extLst>
              <a:ext uri="{FF2B5EF4-FFF2-40B4-BE49-F238E27FC236}">
                <a16:creationId xmlns:a16="http://schemas.microsoft.com/office/drawing/2014/main" id="{42EDB3DF-DFD8-7701-83B2-3EDC8E8AF2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8184" y="1914699"/>
            <a:ext cx="7268809" cy="365819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it-IT" dirty="0">
                <a:solidFill>
                  <a:schemeClr val="tx1"/>
                </a:solidFill>
              </a:rPr>
              <a:t>Il corso ha l'obiettivo generale di offrire agli studenti un'</a:t>
            </a:r>
            <a:r>
              <a:rPr lang="it-IT" b="1" dirty="0">
                <a:solidFill>
                  <a:schemeClr val="tx1"/>
                </a:solidFill>
              </a:rPr>
              <a:t>introduzione allo studio sociologico della comunicazione</a:t>
            </a:r>
            <a:r>
              <a:rPr lang="it-IT" dirty="0">
                <a:solidFill>
                  <a:schemeClr val="tx1"/>
                </a:solidFill>
              </a:rPr>
              <a:t>.</a:t>
            </a:r>
            <a:br>
              <a:rPr lang="it-IT" dirty="0">
                <a:solidFill>
                  <a:schemeClr val="tx1"/>
                </a:solidFill>
              </a:rPr>
            </a:br>
            <a:br>
              <a:rPr lang="it-IT" dirty="0">
                <a:solidFill>
                  <a:schemeClr val="tx1"/>
                </a:solidFill>
              </a:rPr>
            </a:br>
            <a:r>
              <a:rPr lang="it-IT" dirty="0">
                <a:solidFill>
                  <a:schemeClr val="tx1"/>
                </a:solidFill>
              </a:rPr>
              <a:t>Più in particolare, il corso si propone di illustrare </a:t>
            </a:r>
            <a:r>
              <a:rPr lang="it-IT" b="1" dirty="0">
                <a:solidFill>
                  <a:schemeClr val="tx1"/>
                </a:solidFill>
              </a:rPr>
              <a:t>i principali concetti teorici della sociologia dei media </a:t>
            </a:r>
            <a:r>
              <a:rPr lang="it-IT" dirty="0">
                <a:solidFill>
                  <a:schemeClr val="tx1"/>
                </a:solidFill>
              </a:rPr>
              <a:t>e di fornire agli studenti le competenze necessarie per analizzare le dimensioni </a:t>
            </a:r>
            <a:r>
              <a:rPr lang="it-IT" b="1" dirty="0">
                <a:solidFill>
                  <a:schemeClr val="tx1"/>
                </a:solidFill>
              </a:rPr>
              <a:t>dell'interazione comunicativa attraverso un approccio sociologico</a:t>
            </a:r>
            <a:r>
              <a:rPr lang="it-IT" dirty="0">
                <a:solidFill>
                  <a:schemeClr val="tx1"/>
                </a:solidFill>
              </a:rPr>
              <a:t>.</a:t>
            </a:r>
            <a:br>
              <a:rPr lang="it-IT" dirty="0">
                <a:solidFill>
                  <a:schemeClr val="tx1"/>
                </a:solidFill>
              </a:rPr>
            </a:br>
            <a:br>
              <a:rPr lang="it-IT" dirty="0">
                <a:solidFill>
                  <a:schemeClr val="tx1"/>
                </a:solidFill>
              </a:rPr>
            </a:br>
            <a:r>
              <a:rPr lang="it-IT" dirty="0">
                <a:solidFill>
                  <a:schemeClr val="tx1"/>
                </a:solidFill>
              </a:rPr>
              <a:t>Al termine del corso, ci si aspetta </a:t>
            </a:r>
            <a:r>
              <a:rPr lang="it-IT" b="1" dirty="0">
                <a:solidFill>
                  <a:schemeClr val="tx1"/>
                </a:solidFill>
              </a:rPr>
              <a:t>che gli studenti padroneggino le nozioni esposte nel corso delle lezioni e siano in grado di applicarle criticamente all'analisi dei meccanismi comunicativi </a:t>
            </a:r>
            <a:r>
              <a:rPr lang="it-IT" dirty="0">
                <a:solidFill>
                  <a:schemeClr val="tx1"/>
                </a:solidFill>
              </a:rPr>
              <a:t>delle diverse aree dell'industria culturale e della comunicazione.</a:t>
            </a:r>
          </a:p>
          <a:p>
            <a:endParaRPr lang="it-IT" dirty="0"/>
          </a:p>
        </p:txBody>
      </p:sp>
      <p:sp>
        <p:nvSpPr>
          <p:cNvPr id="3" name="Titolo 2">
            <a:extLst>
              <a:ext uri="{FF2B5EF4-FFF2-40B4-BE49-F238E27FC236}">
                <a16:creationId xmlns:a16="http://schemas.microsoft.com/office/drawing/2014/main" id="{F43B86F8-26A2-9D69-1F27-1B00E15D9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4000" y="568747"/>
            <a:ext cx="9144000" cy="866477"/>
          </a:xfrm>
        </p:spPr>
        <p:txBody>
          <a:bodyPr>
            <a:normAutofit fontScale="90000"/>
          </a:bodyPr>
          <a:lstStyle/>
          <a:p>
            <a:r>
              <a:rPr lang="it-IT" b="1" dirty="0"/>
              <a:t>Obiettivi del corso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928082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ottotitolo 1">
            <a:extLst>
              <a:ext uri="{FF2B5EF4-FFF2-40B4-BE49-F238E27FC236}">
                <a16:creationId xmlns:a16="http://schemas.microsoft.com/office/drawing/2014/main" id="{42EDB3DF-DFD8-7701-83B2-3EDC8E8AF2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32599" y="1915942"/>
            <a:ext cx="7560840" cy="4010000"/>
          </a:xfrm>
        </p:spPr>
        <p:txBody>
          <a:bodyPr>
            <a:noAutofit/>
          </a:bodyPr>
          <a:lstStyle/>
          <a:p>
            <a:pPr algn="l"/>
            <a:r>
              <a:rPr lang="it-IT" sz="2000" dirty="0"/>
              <a:t>La prima parte del corso approfondisce </a:t>
            </a:r>
            <a:r>
              <a:rPr lang="it-IT" sz="2000" b="1" dirty="0"/>
              <a:t>i processi di comunicazione interpersonale,</a:t>
            </a:r>
            <a:r>
              <a:rPr lang="it-IT" sz="2000" dirty="0"/>
              <a:t> con particolare attenzione al lavoro di </a:t>
            </a:r>
            <a:r>
              <a:rPr lang="it-IT" sz="2000" b="1" dirty="0" err="1"/>
              <a:t>Erving</a:t>
            </a:r>
            <a:r>
              <a:rPr lang="it-IT" sz="2000" b="1" dirty="0"/>
              <a:t> Goffman</a:t>
            </a:r>
            <a:r>
              <a:rPr lang="it-IT" sz="2000" dirty="0"/>
              <a:t>, ai </a:t>
            </a:r>
            <a:r>
              <a:rPr lang="it-IT" sz="2000" b="1" dirty="0"/>
              <a:t>rituali dell'interazione </a:t>
            </a:r>
            <a:r>
              <a:rPr lang="it-IT" sz="2000" dirty="0"/>
              <a:t>e </a:t>
            </a:r>
            <a:r>
              <a:rPr lang="it-IT" sz="2000" b="1" dirty="0"/>
              <a:t>all'approccio drammaturgico</a:t>
            </a:r>
            <a:r>
              <a:rPr lang="it-IT" sz="2000" dirty="0"/>
              <a:t>; alla </a:t>
            </a:r>
            <a:r>
              <a:rPr lang="it-IT" sz="2000" b="1" dirty="0"/>
              <a:t>prospettiva </a:t>
            </a:r>
            <a:r>
              <a:rPr lang="it-IT" sz="2000" b="1" dirty="0" err="1"/>
              <a:t>etnometodologica</a:t>
            </a:r>
            <a:r>
              <a:rPr lang="it-IT" sz="2000" b="1" dirty="0"/>
              <a:t> </a:t>
            </a:r>
            <a:r>
              <a:rPr lang="it-IT" sz="2000" dirty="0"/>
              <a:t>e alla sua utilità nel comprendere come gli individui </a:t>
            </a:r>
            <a:r>
              <a:rPr lang="it-IT" sz="2000" b="1" dirty="0"/>
              <a:t>costruiscono e conferiscono un senso condiviso alle diverse situazioni interattive</a:t>
            </a:r>
            <a:r>
              <a:rPr lang="it-IT" sz="2000" dirty="0"/>
              <a:t>; all'</a:t>
            </a:r>
            <a:r>
              <a:rPr lang="it-IT" sz="2000" b="1" dirty="0"/>
              <a:t>analisi della conversazione </a:t>
            </a:r>
            <a:r>
              <a:rPr lang="it-IT" sz="2000" dirty="0"/>
              <a:t>e, infine, allo </a:t>
            </a:r>
            <a:r>
              <a:rPr lang="it-IT" sz="2000" b="1" dirty="0"/>
              <a:t>studio del linguaggio</a:t>
            </a:r>
            <a:r>
              <a:rPr lang="it-IT" sz="2000" dirty="0"/>
              <a:t>, analizzando come esso possa essere connesso alle diverse dimensioni della società e della cultura e come esso </a:t>
            </a:r>
            <a:r>
              <a:rPr lang="it-IT" sz="2000" b="1" dirty="0"/>
              <a:t>stesso possa essere considerato un tipo di azione sociale</a:t>
            </a:r>
            <a:r>
              <a:rPr lang="it-IT" sz="2000" dirty="0"/>
              <a:t>.</a:t>
            </a:r>
            <a:br>
              <a:rPr lang="it-IT" sz="2000" dirty="0"/>
            </a:br>
            <a:r>
              <a:rPr lang="it-IT" sz="2000" dirty="0"/>
              <a:t>La </a:t>
            </a:r>
            <a:r>
              <a:rPr lang="it-IT" sz="2000" b="1" dirty="0"/>
              <a:t>seconda parte del corso </a:t>
            </a:r>
            <a:r>
              <a:rPr lang="it-IT" sz="2000" dirty="0"/>
              <a:t>è dedicata all'analisi della </a:t>
            </a:r>
            <a:r>
              <a:rPr lang="it-IT" sz="2000" b="1" dirty="0"/>
              <a:t>comunicazione attraverso i mass media tradizionali</a:t>
            </a:r>
            <a:r>
              <a:rPr lang="it-IT" sz="2000" dirty="0"/>
              <a:t>, alla </a:t>
            </a:r>
            <a:r>
              <a:rPr lang="it-IT" sz="2000" b="1" dirty="0"/>
              <a:t>comunicazione online </a:t>
            </a:r>
            <a:r>
              <a:rPr lang="it-IT" sz="2000" dirty="0"/>
              <a:t>e alle specificità della </a:t>
            </a:r>
            <a:r>
              <a:rPr lang="it-IT" sz="2000" b="1" dirty="0"/>
              <a:t>società dell'informazione e della conoscenza</a:t>
            </a:r>
            <a:r>
              <a:rPr lang="it-IT" sz="2000" dirty="0"/>
              <a:t>.</a:t>
            </a:r>
          </a:p>
          <a:p>
            <a:pPr algn="l"/>
            <a:br>
              <a:rPr lang="it-IT" sz="2000" dirty="0"/>
            </a:br>
            <a:endParaRPr lang="it-IT" sz="2000" dirty="0"/>
          </a:p>
        </p:txBody>
      </p:sp>
      <p:sp>
        <p:nvSpPr>
          <p:cNvPr id="4" name="Titolo 2">
            <a:extLst>
              <a:ext uri="{FF2B5EF4-FFF2-40B4-BE49-F238E27FC236}">
                <a16:creationId xmlns:a16="http://schemas.microsoft.com/office/drawing/2014/main" id="{B58731E3-9765-7F29-9112-E196D624ED9E}"/>
              </a:ext>
            </a:extLst>
          </p:cNvPr>
          <p:cNvSpPr txBox="1">
            <a:spLocks/>
          </p:cNvSpPr>
          <p:nvPr/>
        </p:nvSpPr>
        <p:spPr>
          <a:xfrm>
            <a:off x="1324000" y="568747"/>
            <a:ext cx="9144000" cy="86647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b="1" dirty="0"/>
              <a:t>Programma del corso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27764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ottotitolo 1">
            <a:extLst>
              <a:ext uri="{FF2B5EF4-FFF2-40B4-BE49-F238E27FC236}">
                <a16:creationId xmlns:a16="http://schemas.microsoft.com/office/drawing/2014/main" id="{42EDB3DF-DFD8-7701-83B2-3EDC8E8AF2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6267" y="2266896"/>
            <a:ext cx="8420153" cy="4010000"/>
          </a:xfrm>
        </p:spPr>
        <p:txBody>
          <a:bodyPr>
            <a:noAutofit/>
          </a:bodyPr>
          <a:lstStyle/>
          <a:p>
            <a:pPr algn="l"/>
            <a:r>
              <a:rPr lang="it-IT" b="1" dirty="0"/>
              <a:t>1. </a:t>
            </a:r>
            <a:r>
              <a:rPr lang="it-IT" dirty="0"/>
              <a:t> Paccagnella, L. </a:t>
            </a:r>
            <a:r>
              <a:rPr lang="it-IT" i="1" dirty="0"/>
              <a:t>Sociologia della Comunicazione nell'era digitale</a:t>
            </a:r>
            <a:r>
              <a:rPr lang="it-IT" dirty="0"/>
              <a:t> Il Mulino, Bologna, 2020</a:t>
            </a:r>
          </a:p>
          <a:p>
            <a:pPr algn="l"/>
            <a:endParaRPr lang="it-IT" dirty="0"/>
          </a:p>
          <a:p>
            <a:pPr algn="l"/>
            <a:r>
              <a:rPr lang="it-IT" b="1" dirty="0"/>
              <a:t>2. </a:t>
            </a:r>
            <a:r>
              <a:rPr lang="it-IT" dirty="0"/>
              <a:t> Boni, </a:t>
            </a:r>
            <a:r>
              <a:rPr lang="it-IT" dirty="0" err="1"/>
              <a:t>F</a:t>
            </a:r>
            <a:r>
              <a:rPr lang="it-IT" dirty="0"/>
              <a:t>. </a:t>
            </a:r>
            <a:r>
              <a:rPr lang="it-IT" i="1" dirty="0"/>
              <a:t>Sociologia della comunicazione interpersonale </a:t>
            </a:r>
            <a:r>
              <a:rPr lang="it-IT" dirty="0"/>
              <a:t>Laterza, Roma-Bari, 2014</a:t>
            </a:r>
          </a:p>
          <a:p>
            <a:pPr algn="l"/>
            <a:endParaRPr lang="it-IT" sz="2000" dirty="0"/>
          </a:p>
        </p:txBody>
      </p:sp>
      <p:sp>
        <p:nvSpPr>
          <p:cNvPr id="4" name="Titolo 2">
            <a:extLst>
              <a:ext uri="{FF2B5EF4-FFF2-40B4-BE49-F238E27FC236}">
                <a16:creationId xmlns:a16="http://schemas.microsoft.com/office/drawing/2014/main" id="{19805DC3-172B-61F5-6DCB-6034FBB3CF57}"/>
              </a:ext>
            </a:extLst>
          </p:cNvPr>
          <p:cNvSpPr txBox="1">
            <a:spLocks/>
          </p:cNvSpPr>
          <p:nvPr/>
        </p:nvSpPr>
        <p:spPr>
          <a:xfrm>
            <a:off x="942166" y="581104"/>
            <a:ext cx="9144000" cy="86647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b="1" dirty="0"/>
              <a:t>Testi adottati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815247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ottotitolo 1">
            <a:extLst>
              <a:ext uri="{FF2B5EF4-FFF2-40B4-BE49-F238E27FC236}">
                <a16:creationId xmlns:a16="http://schemas.microsoft.com/office/drawing/2014/main" id="{42EDB3DF-DFD8-7701-83B2-3EDC8E8AF2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33746" y="1907046"/>
            <a:ext cx="7560840" cy="4010000"/>
          </a:xfrm>
        </p:spPr>
        <p:txBody>
          <a:bodyPr>
            <a:noAutofit/>
          </a:bodyPr>
          <a:lstStyle/>
          <a:p>
            <a:pPr algn="l"/>
            <a:r>
              <a:rPr lang="it-IT" dirty="0"/>
              <a:t>Il corso è svolto attraverso lezioni di didattica frontale e dialogata, con supporto di materiale didattico (slides, disponibili nella pagina web dell'insegnamento), letture, contributi video, esercitazioni, dibattiti in aula, co-</a:t>
            </a:r>
            <a:r>
              <a:rPr lang="it-IT" dirty="0" err="1"/>
              <a:t>teaching</a:t>
            </a:r>
            <a:r>
              <a:rPr lang="it-IT" dirty="0"/>
              <a:t> e interventi di esperti.</a:t>
            </a:r>
            <a:br>
              <a:rPr lang="it-IT" dirty="0"/>
            </a:br>
            <a:br>
              <a:rPr lang="it-IT" dirty="0"/>
            </a:br>
            <a:r>
              <a:rPr lang="it-IT" dirty="0"/>
              <a:t>Durante le lezioni, sarà organizzata un'attività seminariale, trasversale agli insegnamenti di area psicologica, sociologica e pedagogica, riguardo al seguente tema: "La digitalizzazione della società nel futuro post-pandemico: effetti su comunicazione, benessere, occupazione".</a:t>
            </a:r>
          </a:p>
        </p:txBody>
      </p:sp>
      <p:sp>
        <p:nvSpPr>
          <p:cNvPr id="6" name="Titolo 2">
            <a:extLst>
              <a:ext uri="{FF2B5EF4-FFF2-40B4-BE49-F238E27FC236}">
                <a16:creationId xmlns:a16="http://schemas.microsoft.com/office/drawing/2014/main" id="{A6CC68D7-49E1-69B8-1302-495CC8A8743E}"/>
              </a:ext>
            </a:extLst>
          </p:cNvPr>
          <p:cNvSpPr txBox="1">
            <a:spLocks/>
          </p:cNvSpPr>
          <p:nvPr/>
        </p:nvSpPr>
        <p:spPr>
          <a:xfrm>
            <a:off x="942166" y="581104"/>
            <a:ext cx="9144000" cy="86647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b="1" dirty="0"/>
              <a:t>Metodi didattici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545340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ottotitolo 1">
            <a:extLst>
              <a:ext uri="{FF2B5EF4-FFF2-40B4-BE49-F238E27FC236}">
                <a16:creationId xmlns:a16="http://schemas.microsoft.com/office/drawing/2014/main" id="{42EDB3DF-DFD8-7701-83B2-3EDC8E8AF2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33746" y="1848607"/>
            <a:ext cx="7560840" cy="4010000"/>
          </a:xfrm>
        </p:spPr>
        <p:txBody>
          <a:bodyPr>
            <a:noAutofit/>
          </a:bodyPr>
          <a:lstStyle/>
          <a:p>
            <a:pPr algn="l"/>
            <a:r>
              <a:rPr lang="it-IT" sz="1800" dirty="0"/>
              <a:t>L'esame è finalizzato a valutare il </a:t>
            </a:r>
            <a:r>
              <a:rPr lang="it-IT" sz="1800" b="1" dirty="0"/>
              <a:t>livello di comprensione dei contenuti del programma</a:t>
            </a:r>
            <a:r>
              <a:rPr lang="it-IT" sz="1800" dirty="0"/>
              <a:t>, nonché l'autonomia di giudizio e la </a:t>
            </a:r>
            <a:r>
              <a:rPr lang="it-IT" sz="1800" b="1" dirty="0"/>
              <a:t>capacità di applicazione dei concetti e delle teorie nell'analisi dei principali meccanismi comunicativi </a:t>
            </a:r>
            <a:r>
              <a:rPr lang="it-IT" sz="1800" dirty="0"/>
              <a:t>che caratterizzano l'attuale sistema dei media.</a:t>
            </a:r>
            <a:br>
              <a:rPr lang="it-IT" sz="1800" dirty="0"/>
            </a:br>
            <a:r>
              <a:rPr lang="it-IT" sz="1800" dirty="0"/>
              <a:t>L'esame ha durata di un'ora e consiste in una prova scritta composta da 3 domande a risposta aperta, senza limite di lunghezza. Ogni risposta sarà valutata fino ad un massimo di 10 punti. Durante le lezioni, vi è la possibilità di sostenere una prova intermedia scritta (2 domande a risposta aperta, senza limite di lunghezza, 50 minuti di tempo) sulla prima parte del programma. Ogni risposta sarà valutata fino ad un massimo di 15 punti. A partire dall'appello di gennaio 2023, chi avrà sostenuto la prova intermedia potrà sostenere la seconda prova scritta, con 2 domande a risposta aperta, 50 minuti di tempo. Ogni prova scritta ha un peso pari al 50% sul voto finale.</a:t>
            </a:r>
          </a:p>
          <a:p>
            <a:pPr algn="l"/>
            <a:endParaRPr lang="it-IT" dirty="0"/>
          </a:p>
        </p:txBody>
      </p:sp>
      <p:sp>
        <p:nvSpPr>
          <p:cNvPr id="4" name="Titolo 2">
            <a:extLst>
              <a:ext uri="{FF2B5EF4-FFF2-40B4-BE49-F238E27FC236}">
                <a16:creationId xmlns:a16="http://schemas.microsoft.com/office/drawing/2014/main" id="{30F13931-E8F0-896F-EA88-C3AF2FF74908}"/>
              </a:ext>
            </a:extLst>
          </p:cNvPr>
          <p:cNvSpPr txBox="1">
            <a:spLocks/>
          </p:cNvSpPr>
          <p:nvPr/>
        </p:nvSpPr>
        <p:spPr>
          <a:xfrm>
            <a:off x="942166" y="581104"/>
            <a:ext cx="9144000" cy="86647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b="1" dirty="0"/>
              <a:t>Modalità di valutazione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430884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ottotitolo 1">
            <a:extLst>
              <a:ext uri="{FF2B5EF4-FFF2-40B4-BE49-F238E27FC236}">
                <a16:creationId xmlns:a16="http://schemas.microsoft.com/office/drawing/2014/main" id="{911B7B10-1D5A-0B3B-3770-E879734F83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00263" y="2186548"/>
            <a:ext cx="6400800" cy="3145904"/>
          </a:xfrm>
        </p:spPr>
        <p:txBody>
          <a:bodyPr>
            <a:normAutofit/>
          </a:bodyPr>
          <a:lstStyle/>
          <a:p>
            <a:endParaRPr lang="it-IT" dirty="0">
              <a:solidFill>
                <a:schemeClr val="tx1"/>
              </a:solidFill>
            </a:endParaRPr>
          </a:p>
          <a:p>
            <a:pPr algn="just"/>
            <a:r>
              <a:rPr lang="it-IT" dirty="0">
                <a:solidFill>
                  <a:schemeClr val="tx1"/>
                </a:solidFill>
              </a:rPr>
              <a:t>Il ricevimento può essere svolto sia in presenza (nello studio, Studio della docente 2° piano - Vicolo Monachesi, 2), sia a distanza (tramite Teams, sul canale generale di Valeria Quaglia). </a:t>
            </a:r>
          </a:p>
          <a:p>
            <a:pPr algn="just"/>
            <a:r>
              <a:rPr lang="it-IT" dirty="0">
                <a:solidFill>
                  <a:schemeClr val="tx1"/>
                </a:solidFill>
              </a:rPr>
              <a:t>È necessario inviare un’email alla docente per concordare un appuntamento:</a:t>
            </a:r>
          </a:p>
          <a:p>
            <a:pPr algn="just"/>
            <a:r>
              <a:rPr lang="it-IT" dirty="0" err="1">
                <a:solidFill>
                  <a:schemeClr val="tx1"/>
                </a:solidFill>
              </a:rPr>
              <a:t>valeria.quaglia@unimc.it</a:t>
            </a:r>
            <a:endParaRPr lang="it-IT" dirty="0">
              <a:solidFill>
                <a:schemeClr val="tx1"/>
              </a:solidFill>
            </a:endParaRPr>
          </a:p>
          <a:p>
            <a:endParaRPr lang="it-IT" dirty="0"/>
          </a:p>
        </p:txBody>
      </p:sp>
      <p:sp>
        <p:nvSpPr>
          <p:cNvPr id="4" name="Titolo 2">
            <a:extLst>
              <a:ext uri="{FF2B5EF4-FFF2-40B4-BE49-F238E27FC236}">
                <a16:creationId xmlns:a16="http://schemas.microsoft.com/office/drawing/2014/main" id="{2BAAFC9D-4192-4D8F-E90E-F1E8788F1400}"/>
              </a:ext>
            </a:extLst>
          </p:cNvPr>
          <p:cNvSpPr txBox="1">
            <a:spLocks/>
          </p:cNvSpPr>
          <p:nvPr/>
        </p:nvSpPr>
        <p:spPr>
          <a:xfrm>
            <a:off x="1028663" y="754099"/>
            <a:ext cx="9144000" cy="86647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b="1" dirty="0"/>
              <a:t>Ricevimento studenti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8024633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2209800" y="2130426"/>
            <a:ext cx="7772400" cy="1470025"/>
          </a:xfrm>
          <a:prstGeom prst="rect">
            <a:avLst/>
          </a:prstGeom>
        </p:spPr>
        <p:txBody>
          <a:bodyPr/>
          <a:lstStyle/>
          <a:p>
            <a:pPr lvl="0" fontAlgn="base">
              <a:spcAft>
                <a:spcPct val="0"/>
              </a:spcAft>
            </a:pPr>
            <a:r>
              <a:rPr lang="it-IT" sz="2800" noProof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CAPITOLO I.</a:t>
            </a:r>
            <a:br>
              <a:rPr lang="it-IT" sz="2800" noProof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</a:br>
            <a:br>
              <a:rPr lang="it-IT" sz="2800" noProof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</a:br>
            <a:r>
              <a:rPr lang="it-IT" sz="2800" noProof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INFORMAZIONE E COMUNICAZIONE</a:t>
            </a: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4294967295"/>
          </p:nvPr>
        </p:nvSpPr>
        <p:spPr>
          <a:xfrm>
            <a:off x="8077200" y="6356351"/>
            <a:ext cx="2133600" cy="365125"/>
          </a:xfrm>
        </p:spPr>
        <p:txBody>
          <a:bodyPr/>
          <a:lstStyle/>
          <a:p>
            <a:fld id="{E3AAEEB7-370C-4CD1-84ED-44A96922B98A}" type="slidenum">
              <a:rPr lang="it-IT" smtClean="0"/>
              <a:pPr/>
              <a:t>8</a:t>
            </a:fld>
            <a:endParaRPr lang="it-IT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382128C-5A84-40EA-86CE-CBA3FFA25CE2}"/>
              </a:ext>
            </a:extLst>
          </p:cNvPr>
          <p:cNvSpPr txBox="1"/>
          <p:nvPr/>
        </p:nvSpPr>
        <p:spPr>
          <a:xfrm>
            <a:off x="2443138" y="136868"/>
            <a:ext cx="7305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Paccagnella «Sociologia della comunicazione nell’era digitale» Il Mulino 2020</a:t>
            </a:r>
          </a:p>
          <a:p>
            <a:pPr algn="ctr"/>
            <a:r>
              <a:rPr lang="it-IT" sz="1400" dirty="0"/>
              <a:t>Capitolo I. Informazione e comunicazione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/>
          <p:cNvSpPr>
            <a:spLocks noGrp="1"/>
          </p:cNvSpPr>
          <p:nvPr>
            <p:ph type="sldNum" sz="quarter" idx="4294967295"/>
          </p:nvPr>
        </p:nvSpPr>
        <p:spPr>
          <a:xfrm>
            <a:off x="8077200" y="6356351"/>
            <a:ext cx="2133600" cy="365125"/>
          </a:xfrm>
        </p:spPr>
        <p:txBody>
          <a:bodyPr/>
          <a:lstStyle/>
          <a:p>
            <a:fld id="{E3AAEEB7-370C-4CD1-84ED-44A96922B98A}" type="slidenum">
              <a:rPr lang="it-IT" smtClean="0"/>
              <a:pPr/>
              <a:t>9</a:t>
            </a:fld>
            <a:endParaRPr lang="it-IT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382128C-5A84-40EA-86CE-CBA3FFA25CE2}"/>
              </a:ext>
            </a:extLst>
          </p:cNvPr>
          <p:cNvSpPr txBox="1"/>
          <p:nvPr/>
        </p:nvSpPr>
        <p:spPr>
          <a:xfrm>
            <a:off x="2443138" y="136868"/>
            <a:ext cx="7305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Paccagnella «Sociologia della comunicazione nell’era digitale» Il Mulino 2020</a:t>
            </a:r>
          </a:p>
          <a:p>
            <a:pPr algn="ctr"/>
            <a:r>
              <a:rPr lang="it-IT" sz="1400" dirty="0"/>
              <a:t>Capitolo I. Informazione e comunicazione</a:t>
            </a:r>
          </a:p>
        </p:txBody>
      </p:sp>
      <p:pic>
        <p:nvPicPr>
          <p:cNvPr id="17" name="Picture 30" descr="Copia di Idealtipo_Impegnato_pic copy">
            <a:extLst>
              <a:ext uri="{FF2B5EF4-FFF2-40B4-BE49-F238E27FC236}">
                <a16:creationId xmlns:a16="http://schemas.microsoft.com/office/drawing/2014/main" id="{1FCB508F-4855-4C69-8419-58003908C8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5720" y="5013176"/>
            <a:ext cx="1270121" cy="953292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18" name="AutoShape 28">
            <a:extLst>
              <a:ext uri="{FF2B5EF4-FFF2-40B4-BE49-F238E27FC236}">
                <a16:creationId xmlns:a16="http://schemas.microsoft.com/office/drawing/2014/main" id="{FAFDD997-14C4-4544-A722-C9C9E5A2ED3E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3359696" y="3717032"/>
            <a:ext cx="2250180" cy="954694"/>
          </a:xfrm>
          <a:prstGeom prst="wedgeRoundRectCallout">
            <a:avLst>
              <a:gd name="adj1" fmla="val -2931"/>
              <a:gd name="adj2" fmla="val 97574"/>
              <a:gd name="adj3" fmla="val 16667"/>
            </a:avLst>
          </a:prstGeom>
          <a:solidFill>
            <a:srgbClr val="FFCC00"/>
          </a:solidFill>
          <a:ln w="12700">
            <a:solidFill>
              <a:srgbClr val="FFCC00"/>
            </a:solidFill>
            <a:miter lim="800000"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Come faccio a organizzare tutta questa informazione?</a:t>
            </a:r>
          </a:p>
        </p:txBody>
      </p:sp>
      <p:pic>
        <p:nvPicPr>
          <p:cNvPr id="19" name="Picture 32" descr="DOnna">
            <a:extLst>
              <a:ext uri="{FF2B5EF4-FFF2-40B4-BE49-F238E27FC236}">
                <a16:creationId xmlns:a16="http://schemas.microsoft.com/office/drawing/2014/main" id="{ECA4E0AA-27FD-4EAC-B786-6EAD8D072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0207" y="3338404"/>
            <a:ext cx="1271523" cy="954693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20" name="Rectangle 4">
            <a:extLst>
              <a:ext uri="{FF2B5EF4-FFF2-40B4-BE49-F238E27FC236}">
                <a16:creationId xmlns:a16="http://schemas.microsoft.com/office/drawing/2014/main" id="{875E4E58-24C7-40CF-9152-BFCCD3D4012A}"/>
              </a:ext>
            </a:extLst>
          </p:cNvPr>
          <p:cNvSpPr txBox="1">
            <a:spLocks noChangeArrowheads="1"/>
          </p:cNvSpPr>
          <p:nvPr/>
        </p:nvSpPr>
        <p:spPr>
          <a:xfrm>
            <a:off x="1919536" y="980728"/>
            <a:ext cx="8229600" cy="54308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55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br>
              <a:rPr lang="en-GB" altLang="it-IT" sz="3500"/>
            </a:br>
            <a:br>
              <a:rPr lang="en-GB" altLang="it-IT" sz="3500"/>
            </a:br>
            <a:endParaRPr lang="en-GB" altLang="it-IT" sz="1800"/>
          </a:p>
        </p:txBody>
      </p:sp>
      <p:pic>
        <p:nvPicPr>
          <p:cNvPr id="24" name="Picture 23" descr="Hipster">
            <a:extLst>
              <a:ext uri="{FF2B5EF4-FFF2-40B4-BE49-F238E27FC236}">
                <a16:creationId xmlns:a16="http://schemas.microsoft.com/office/drawing/2014/main" id="{DEA64F9E-3946-4A34-9819-C4E1F7BF70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528" y="3356992"/>
            <a:ext cx="1271522" cy="954694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25" name="AutoShape 25">
            <a:extLst>
              <a:ext uri="{FF2B5EF4-FFF2-40B4-BE49-F238E27FC236}">
                <a16:creationId xmlns:a16="http://schemas.microsoft.com/office/drawing/2014/main" id="{46EC100F-BA6B-4788-950B-1AE5498AE518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1631504" y="1916832"/>
            <a:ext cx="2361358" cy="953291"/>
          </a:xfrm>
          <a:prstGeom prst="wedgeRoundRectCallout">
            <a:avLst>
              <a:gd name="adj1" fmla="val 31722"/>
              <a:gd name="adj2" fmla="val 113579"/>
              <a:gd name="adj3" fmla="val 16667"/>
            </a:avLst>
          </a:prstGeom>
          <a:solidFill>
            <a:srgbClr val="FFCC00"/>
          </a:solidFill>
          <a:ln w="12700">
            <a:solidFill>
              <a:srgbClr val="FFCC00"/>
            </a:solidFill>
            <a:miter lim="800000"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Dove posso </a:t>
            </a:r>
            <a:r>
              <a:rPr lang="it-IT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trovare</a:t>
            </a:r>
            <a:r>
              <a:rPr lang="it-IT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 quest’informazione?</a:t>
            </a:r>
          </a:p>
        </p:txBody>
      </p:sp>
      <p:pic>
        <p:nvPicPr>
          <p:cNvPr id="26" name="Picture 29" descr="Idealtipo_DesperateHousewives">
            <a:extLst>
              <a:ext uri="{FF2B5EF4-FFF2-40B4-BE49-F238E27FC236}">
                <a16:creationId xmlns:a16="http://schemas.microsoft.com/office/drawing/2014/main" id="{1375B6E0-E7B4-435C-9C23-E0FB98ADCA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961" y="3357587"/>
            <a:ext cx="1275729" cy="953292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27" name="AutoShape 31">
            <a:extLst>
              <a:ext uri="{FF2B5EF4-FFF2-40B4-BE49-F238E27FC236}">
                <a16:creationId xmlns:a16="http://schemas.microsoft.com/office/drawing/2014/main" id="{9284719A-62B8-4F71-9724-5A5476A69543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4367808" y="1916832"/>
            <a:ext cx="2524087" cy="954694"/>
          </a:xfrm>
          <a:prstGeom prst="wedgeRoundRectCallout">
            <a:avLst>
              <a:gd name="adj1" fmla="val -18764"/>
              <a:gd name="adj2" fmla="val 97870"/>
              <a:gd name="adj3" fmla="val 16667"/>
            </a:avLst>
          </a:prstGeom>
          <a:solidFill>
            <a:srgbClr val="FFCC00"/>
          </a:solidFill>
          <a:ln w="12700">
            <a:solidFill>
              <a:srgbClr val="FFCC00"/>
            </a:solidFill>
            <a:miter lim="800000"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Devo proteggere le mie informazioni personali.</a:t>
            </a:r>
          </a:p>
        </p:txBody>
      </p:sp>
      <p:sp>
        <p:nvSpPr>
          <p:cNvPr id="29" name="AutoShape 33">
            <a:extLst>
              <a:ext uri="{FF2B5EF4-FFF2-40B4-BE49-F238E27FC236}">
                <a16:creationId xmlns:a16="http://schemas.microsoft.com/office/drawing/2014/main" id="{BE68F0D5-513D-4819-B75F-9DDECD7EA53B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7104110" y="1883945"/>
            <a:ext cx="3477073" cy="954694"/>
          </a:xfrm>
          <a:prstGeom prst="wedgeRoundRectCallout">
            <a:avLst>
              <a:gd name="adj1" fmla="val -14168"/>
              <a:gd name="adj2" fmla="val 101524"/>
              <a:gd name="adj3" fmla="val 16667"/>
            </a:avLst>
          </a:prstGeom>
          <a:solidFill>
            <a:srgbClr val="FFCC00"/>
          </a:solidFill>
          <a:ln w="12700">
            <a:solidFill>
              <a:srgbClr val="FFCC00"/>
            </a:solidFill>
            <a:miter lim="800000"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Tutti gli abitanti del mondo devono poter accedere alle informazioni. </a:t>
            </a:r>
          </a:p>
        </p:txBody>
      </p:sp>
      <p:sp>
        <p:nvSpPr>
          <p:cNvPr id="30" name="AutoShape 24">
            <a:extLst>
              <a:ext uri="{FF2B5EF4-FFF2-40B4-BE49-F238E27FC236}">
                <a16:creationId xmlns:a16="http://schemas.microsoft.com/office/drawing/2014/main" id="{362D2304-F858-48B7-834E-FE276F8FEA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3581" y="4581550"/>
            <a:ext cx="2592288" cy="1008112"/>
          </a:xfrm>
          <a:prstGeom prst="wedgeRectCallout">
            <a:avLst>
              <a:gd name="adj1" fmla="val -16247"/>
              <a:gd name="adj2" fmla="val 83600"/>
            </a:avLst>
          </a:prstGeom>
          <a:noFill/>
          <a:ln w="57150">
            <a:solidFill>
              <a:srgbClr val="FFCC00"/>
            </a:solidFill>
            <a:miter lim="800000"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2000" dirty="0">
                <a:solidFill>
                  <a:schemeClr val="tx1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Ma cos’è l’informazione?</a:t>
            </a:r>
          </a:p>
        </p:txBody>
      </p:sp>
      <p:sp>
        <p:nvSpPr>
          <p:cNvPr id="32" name="Rectangle 4">
            <a:extLst>
              <a:ext uri="{FF2B5EF4-FFF2-40B4-BE49-F238E27FC236}">
                <a16:creationId xmlns:a16="http://schemas.microsoft.com/office/drawing/2014/main" id="{D8E86538-81E4-43E4-A117-E4556E6AB9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0244" y="836712"/>
            <a:ext cx="8291512" cy="4572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bg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bg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bg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*Società dell’informazione*</a:t>
            </a:r>
          </a:p>
        </p:txBody>
      </p:sp>
    </p:spTree>
    <p:extLst>
      <p:ext uri="{BB962C8B-B14F-4D97-AF65-F5344CB8AC3E}">
        <p14:creationId xmlns:p14="http://schemas.microsoft.com/office/powerpoint/2010/main" val="1521177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5" grpId="0" animBg="1"/>
      <p:bldP spid="27" grpId="0" animBg="1"/>
      <p:bldP spid="29" grpId="0" animBg="1"/>
      <p:bldP spid="3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ottotitolo 1">
            <a:extLst>
              <a:ext uri="{FF2B5EF4-FFF2-40B4-BE49-F238E27FC236}">
                <a16:creationId xmlns:a16="http://schemas.microsoft.com/office/drawing/2014/main" id="{64219E24-EE5C-0A0A-4B5D-A312221CBF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90557" y="1027956"/>
            <a:ext cx="7576864" cy="4802088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it-IT" sz="4000" dirty="0"/>
              <a:t>1. </a:t>
            </a:r>
            <a:r>
              <a:rPr lang="it-IT" sz="4000" b="1" dirty="0"/>
              <a:t>l’informare, l’informarsi, l’essere informato:  </a:t>
            </a:r>
          </a:p>
          <a:p>
            <a:pPr algn="just"/>
            <a:r>
              <a:rPr lang="it-IT" sz="4000" b="1" dirty="0"/>
              <a:t>  L’informazione secondo il dizionario</a:t>
            </a:r>
          </a:p>
          <a:p>
            <a:pPr algn="just"/>
            <a:r>
              <a:rPr lang="it-IT" sz="4000" b="1" i="1" dirty="0"/>
              <a:t>libertà d’informazione</a:t>
            </a:r>
            <a:r>
              <a:rPr lang="it-IT" sz="4000" b="1" dirty="0"/>
              <a:t>; </a:t>
            </a:r>
            <a:r>
              <a:rPr lang="it-IT" sz="4000" b="1" i="1" dirty="0"/>
              <a:t>diritto all’informazione</a:t>
            </a:r>
            <a:r>
              <a:rPr lang="it-IT" sz="4000" b="1" dirty="0"/>
              <a:t> </a:t>
            </a:r>
            <a:r>
              <a:rPr lang="it-IT" sz="4000" dirty="0"/>
              <a:t>| </a:t>
            </a:r>
            <a:r>
              <a:rPr lang="it-IT" sz="4000" b="1" dirty="0"/>
              <a:t>elemento che consente di avere conoscenza di fatti, situazioni ecc.; notizia, ragguaglio:</a:t>
            </a:r>
            <a:r>
              <a:rPr lang="it-IT" sz="4000" dirty="0"/>
              <a:t> </a:t>
            </a:r>
            <a:r>
              <a:rPr lang="it-IT" sz="4000" i="1" dirty="0"/>
              <a:t>dare</a:t>
            </a:r>
            <a:r>
              <a:rPr lang="it-IT" sz="4000" dirty="0"/>
              <a:t>, </a:t>
            </a:r>
            <a:r>
              <a:rPr lang="it-IT" sz="4000" i="1" dirty="0"/>
              <a:t>prendere</a:t>
            </a:r>
            <a:r>
              <a:rPr lang="it-IT" sz="4000" dirty="0"/>
              <a:t>, </a:t>
            </a:r>
            <a:r>
              <a:rPr lang="it-IT" sz="4000" i="1" dirty="0"/>
              <a:t>chiedere informazioni</a:t>
            </a:r>
            <a:r>
              <a:rPr lang="it-IT" sz="4000" dirty="0"/>
              <a:t>; </a:t>
            </a:r>
            <a:r>
              <a:rPr lang="it-IT" sz="4000" i="1" dirty="0"/>
              <a:t>ufficio informazioni</a:t>
            </a:r>
            <a:r>
              <a:rPr lang="it-IT" sz="4000" dirty="0"/>
              <a:t>. </a:t>
            </a:r>
            <a:r>
              <a:rPr lang="it-IT" sz="4000" cap="all" dirty="0"/>
              <a:t>DIM</a:t>
            </a:r>
            <a:r>
              <a:rPr lang="it-IT" sz="4000" dirty="0"/>
              <a:t>. </a:t>
            </a:r>
            <a:r>
              <a:rPr lang="it-IT" sz="4000" i="1" dirty="0" err="1"/>
              <a:t>Informazioncella</a:t>
            </a:r>
            <a:endParaRPr lang="it-IT" sz="4000" i="1" dirty="0"/>
          </a:p>
          <a:p>
            <a:pPr algn="just"/>
            <a:r>
              <a:rPr lang="it-IT" sz="4000" dirty="0"/>
              <a:t>2. (</a:t>
            </a:r>
            <a:r>
              <a:rPr lang="it-IT" sz="4000" i="1" dirty="0" err="1"/>
              <a:t>inform</a:t>
            </a:r>
            <a:r>
              <a:rPr lang="it-IT" sz="4000" dirty="0"/>
              <a:t>.) dato che si affida alla memoria di un elaboratore elettronico | </a:t>
            </a:r>
            <a:r>
              <a:rPr lang="it-IT" sz="4000" i="1" dirty="0"/>
              <a:t>teoria dell’informazione</a:t>
            </a:r>
            <a:r>
              <a:rPr lang="it-IT" sz="4000" dirty="0"/>
              <a:t>, </a:t>
            </a:r>
            <a:r>
              <a:rPr lang="it-IT" sz="4000" b="1" dirty="0"/>
              <a:t>studio, mediante la teoria della probabilità, dei problemi di trasferimento dei messaggi da una sorgente emettitrice a un ricevitore</a:t>
            </a:r>
          </a:p>
          <a:p>
            <a:pPr algn="just"/>
            <a:r>
              <a:rPr lang="it-IT" sz="4000" dirty="0"/>
              <a:t>3. </a:t>
            </a:r>
            <a:r>
              <a:rPr lang="it-IT" sz="4000" i="1" dirty="0"/>
              <a:t>informazione genetica</a:t>
            </a:r>
            <a:r>
              <a:rPr lang="it-IT" sz="4000" dirty="0"/>
              <a:t>, (</a:t>
            </a:r>
            <a:r>
              <a:rPr lang="it-IT" sz="4000" i="1" dirty="0" err="1"/>
              <a:t>biol</a:t>
            </a:r>
            <a:r>
              <a:rPr lang="it-IT" sz="4000" dirty="0"/>
              <a:t>.) </a:t>
            </a:r>
            <a:r>
              <a:rPr lang="it-IT" sz="4000" b="1" dirty="0"/>
              <a:t>l’insieme dei messaggi ereditari contenuti nei geni dei cromosomi di una cellula</a:t>
            </a:r>
          </a:p>
          <a:p>
            <a:pPr algn="just"/>
            <a:r>
              <a:rPr lang="it-IT" sz="4000" dirty="0"/>
              <a:t>4. (</a:t>
            </a:r>
            <a:r>
              <a:rPr lang="it-IT" sz="4000" i="1" dirty="0" err="1"/>
              <a:t>ant</a:t>
            </a:r>
            <a:r>
              <a:rPr lang="it-IT" sz="4000" dirty="0"/>
              <a:t>.) </a:t>
            </a:r>
            <a:r>
              <a:rPr lang="it-IT" sz="4000" b="1" dirty="0"/>
              <a:t>il formare, il formarsi</a:t>
            </a:r>
            <a:r>
              <a:rPr lang="it-IT" sz="4000" dirty="0"/>
              <a:t>: </a:t>
            </a:r>
            <a:r>
              <a:rPr lang="it-IT" sz="4000" i="1" dirty="0"/>
              <a:t>è disposta la terra nel principio de la primavera a ricevere in sé la informazione de </a:t>
            </a:r>
            <a:r>
              <a:rPr lang="it-IT" sz="4000" i="1" dirty="0" err="1"/>
              <a:t>l’erbe</a:t>
            </a:r>
            <a:r>
              <a:rPr lang="it-IT" sz="4000" i="1" dirty="0"/>
              <a:t> e de li fiori </a:t>
            </a:r>
            <a:r>
              <a:rPr lang="it-IT" sz="4000" dirty="0"/>
              <a:t>(Dante </a:t>
            </a:r>
            <a:r>
              <a:rPr lang="it-IT" sz="4000" i="1" dirty="0"/>
              <a:t>Convivio</a:t>
            </a:r>
            <a:r>
              <a:rPr lang="it-IT" sz="4000" dirty="0"/>
              <a:t>)</a:t>
            </a:r>
          </a:p>
          <a:p>
            <a:pPr algn="just"/>
            <a:endParaRPr lang="it-IT" dirty="0">
              <a:solidFill>
                <a:schemeClr val="tx1"/>
              </a:solidFill>
            </a:endParaRPr>
          </a:p>
          <a:p>
            <a:r>
              <a:rPr lang="it-IT" i="1" dirty="0">
                <a:solidFill>
                  <a:schemeClr val="tx1"/>
                </a:solidFill>
              </a:rPr>
              <a:t>Dizionario della lingua italiana</a:t>
            </a:r>
            <a:r>
              <a:rPr lang="it-IT" dirty="0">
                <a:solidFill>
                  <a:schemeClr val="tx1"/>
                </a:solidFill>
              </a:rPr>
              <a:t> (Garzanti, 2003)</a:t>
            </a:r>
          </a:p>
        </p:txBody>
      </p:sp>
    </p:spTree>
    <p:extLst>
      <p:ext uri="{BB962C8B-B14F-4D97-AF65-F5344CB8AC3E}">
        <p14:creationId xmlns:p14="http://schemas.microsoft.com/office/powerpoint/2010/main" val="2855626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/>
          <p:cNvSpPr>
            <a:spLocks noGrp="1"/>
          </p:cNvSpPr>
          <p:nvPr>
            <p:ph type="sldNum" sz="quarter" idx="4294967295"/>
          </p:nvPr>
        </p:nvSpPr>
        <p:spPr>
          <a:xfrm>
            <a:off x="8077200" y="6356351"/>
            <a:ext cx="2133600" cy="365125"/>
          </a:xfrm>
        </p:spPr>
        <p:txBody>
          <a:bodyPr/>
          <a:lstStyle/>
          <a:p>
            <a:fld id="{E3AAEEB7-370C-4CD1-84ED-44A96922B98A}" type="slidenum">
              <a:rPr lang="it-IT" smtClean="0"/>
              <a:pPr/>
              <a:t>11</a:t>
            </a:fld>
            <a:endParaRPr lang="it-IT" dirty="0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382128C-5A84-40EA-86CE-CBA3FFA25CE2}"/>
              </a:ext>
            </a:extLst>
          </p:cNvPr>
          <p:cNvSpPr txBox="1"/>
          <p:nvPr/>
        </p:nvSpPr>
        <p:spPr>
          <a:xfrm>
            <a:off x="2443138" y="136868"/>
            <a:ext cx="7305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Paccagnella «Sociologia della comunicazione nell’era digitale» Il Mulino 2020</a:t>
            </a:r>
          </a:p>
          <a:p>
            <a:pPr algn="ctr"/>
            <a:r>
              <a:rPr lang="it-IT" sz="1400" dirty="0"/>
              <a:t>Capitolo I. Informazione e comunicazione</a:t>
            </a:r>
          </a:p>
        </p:txBody>
      </p:sp>
      <p:pic>
        <p:nvPicPr>
          <p:cNvPr id="7" name="Picture 7" descr="FamaleHipster">
            <a:extLst>
              <a:ext uri="{FF2B5EF4-FFF2-40B4-BE49-F238E27FC236}">
                <a16:creationId xmlns:a16="http://schemas.microsoft.com/office/drawing/2014/main" id="{9BED2AA1-F2E7-468D-A6D6-404D274A60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592" y="3861048"/>
            <a:ext cx="1152128" cy="86457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sp>
        <p:nvSpPr>
          <p:cNvPr id="9" name="Rectangle 10">
            <a:extLst>
              <a:ext uri="{FF2B5EF4-FFF2-40B4-BE49-F238E27FC236}">
                <a16:creationId xmlns:a16="http://schemas.microsoft.com/office/drawing/2014/main" id="{F3B1506C-3B0A-4C12-AA22-F2EF23A11C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1880" y="2625081"/>
            <a:ext cx="2736304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Due (o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più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)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entità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diverse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e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fra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loro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6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confrontabili</a:t>
            </a:r>
            <a:endParaRPr lang="it-IT" altLang="it-IT" sz="1600" b="1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0" name="Text Box 12">
            <a:extLst>
              <a:ext uri="{FF2B5EF4-FFF2-40B4-BE49-F238E27FC236}">
                <a16:creationId xmlns:a16="http://schemas.microsoft.com/office/drawing/2014/main" id="{8D6E9E9B-86D5-477E-B025-D6618CF109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01280" y="3822140"/>
            <a:ext cx="277092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Un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attore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(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umano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,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animale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o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macchina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)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che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6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percepisce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la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differenza</a:t>
            </a:r>
            <a:endParaRPr lang="it-IT" altLang="it-IT" sz="16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1" name="Rectangle 13">
            <a:extLst>
              <a:ext uri="{FF2B5EF4-FFF2-40B4-BE49-F238E27FC236}">
                <a16:creationId xmlns:a16="http://schemas.microsoft.com/office/drawing/2014/main" id="{8AE04C0E-1644-486E-9062-E32985364F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72200" y="2625081"/>
            <a:ext cx="1081088" cy="720725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pic>
        <p:nvPicPr>
          <p:cNvPr id="12" name="Picture 15" descr="160px-Computer-blue">
            <a:extLst>
              <a:ext uri="{FF2B5EF4-FFF2-40B4-BE49-F238E27FC236}">
                <a16:creationId xmlns:a16="http://schemas.microsoft.com/office/drawing/2014/main" id="{D09751C1-8342-4D91-9C49-88239C7F13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024" y="3717032"/>
            <a:ext cx="1368152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18">
            <a:extLst>
              <a:ext uri="{FF2B5EF4-FFF2-40B4-BE49-F238E27FC236}">
                <a16:creationId xmlns:a16="http://schemas.microsoft.com/office/drawing/2014/main" id="{FAEC9741-7CA7-49C3-A219-BC43714109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56240" y="5949280"/>
            <a:ext cx="40798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anose="05000000000000000000" pitchFamily="2" charset="2"/>
              </a:rPr>
              <a:t></a:t>
            </a:r>
            <a:endParaRPr lang="it-IT" altLang="it-IT" dirty="0">
              <a:solidFill>
                <a:schemeClr val="tx1">
                  <a:lumMod val="85000"/>
                  <a:lumOff val="15000"/>
                </a:schemeClr>
              </a:solidFill>
              <a:sym typeface="Wingdings" panose="05000000000000000000" pitchFamily="2" charset="2"/>
            </a:endParaRPr>
          </a:p>
        </p:txBody>
      </p:sp>
      <p:sp>
        <p:nvSpPr>
          <p:cNvPr id="15" name="Rectangle 19">
            <a:extLst>
              <a:ext uri="{FF2B5EF4-FFF2-40B4-BE49-F238E27FC236}">
                <a16:creationId xmlns:a16="http://schemas.microsoft.com/office/drawing/2014/main" id="{BE3EF7F3-7A3A-4D91-926B-FEB4161576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1544" y="1412776"/>
            <a:ext cx="5903912" cy="4608512"/>
          </a:xfrm>
          <a:prstGeom prst="rect">
            <a:avLst/>
          </a:prstGeom>
          <a:noFill/>
          <a:ln w="28575" cmpd="tri">
            <a:solidFill>
              <a:srgbClr val="FFCC00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it-IT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Informazione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: «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percezione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di una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differenza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» (Bateson, 1972) </a:t>
            </a:r>
          </a:p>
          <a:p>
            <a:pPr algn="ctr"/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(è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neutra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e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misurabile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)</a:t>
            </a:r>
            <a:endParaRPr lang="it-IT" altLang="it-IT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6" name="Text Box 26">
            <a:extLst>
              <a:ext uri="{FF2B5EF4-FFF2-40B4-BE49-F238E27FC236}">
                <a16:creationId xmlns:a16="http://schemas.microsoft.com/office/drawing/2014/main" id="{4B0E4069-FE1A-4A45-99D4-A93DDA84EF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44273" y="4653137"/>
            <a:ext cx="1800225" cy="106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contesto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aspettative</a:t>
            </a:r>
            <a:endParaRPr lang="en-GB" altLang="it-IT" sz="16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competenze</a:t>
            </a:r>
            <a:endParaRPr lang="it-IT" altLang="it-IT" sz="16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7" name="Oval 8">
            <a:extLst>
              <a:ext uri="{FF2B5EF4-FFF2-40B4-BE49-F238E27FC236}">
                <a16:creationId xmlns:a16="http://schemas.microsoft.com/office/drawing/2014/main" id="{7EEE423A-27AE-4521-9CAE-F282C3F269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5776" y="2625080"/>
            <a:ext cx="863600" cy="793750"/>
          </a:xfrm>
          <a:prstGeom prst="ellipse">
            <a:avLst/>
          </a:prstGeom>
          <a:solidFill>
            <a:srgbClr val="FFCC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18" name="Rectangle 32">
            <a:extLst>
              <a:ext uri="{FF2B5EF4-FFF2-40B4-BE49-F238E27FC236}">
                <a16:creationId xmlns:a16="http://schemas.microsoft.com/office/drawing/2014/main" id="{D0EFCE6B-F769-4F3A-9853-9D5CD286BC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00256" y="1988840"/>
            <a:ext cx="1944688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Attribuire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SIGNIFICATO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 (è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ambiguo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)</a:t>
            </a:r>
          </a:p>
        </p:txBody>
      </p:sp>
      <p:sp>
        <p:nvSpPr>
          <p:cNvPr id="19" name="AutoShape 35">
            <a:extLst>
              <a:ext uri="{FF2B5EF4-FFF2-40B4-BE49-F238E27FC236}">
                <a16:creationId xmlns:a16="http://schemas.microsoft.com/office/drawing/2014/main" id="{F4B24A5C-BC5C-4258-ACC6-B6B536786AE9}"/>
              </a:ext>
            </a:extLst>
          </p:cNvPr>
          <p:cNvSpPr>
            <a:spLocks noChangeArrowheads="1"/>
          </p:cNvSpPr>
          <p:nvPr/>
        </p:nvSpPr>
        <p:spPr bwMode="auto">
          <a:xfrm rot="16200000" flipV="1">
            <a:off x="8616280" y="2924944"/>
            <a:ext cx="1008112" cy="1296144"/>
          </a:xfrm>
          <a:custGeom>
            <a:avLst/>
            <a:gdLst>
              <a:gd name="T0" fmla="*/ 48574685 w 21600"/>
              <a:gd name="T1" fmla="*/ 0 h 21600"/>
              <a:gd name="T2" fmla="*/ 48574685 w 21600"/>
              <a:gd name="T3" fmla="*/ 71441448 h 21600"/>
              <a:gd name="T4" fmla="*/ 8191026 w 21600"/>
              <a:gd name="T5" fmla="*/ 126923502 h 21600"/>
              <a:gd name="T6" fmla="*/ 69355697 w 21600"/>
              <a:gd name="T7" fmla="*/ 35720762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3583 h 21600"/>
              <a:gd name="T14" fmla="*/ 18943 w 21600"/>
              <a:gd name="T15" fmla="*/ 857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8" y="0"/>
                </a:lnTo>
                <a:lnTo>
                  <a:pt x="15128" y="3583"/>
                </a:lnTo>
                <a:lnTo>
                  <a:pt x="12427" y="3583"/>
                </a:lnTo>
                <a:cubicBezTo>
                  <a:pt x="5564" y="3583"/>
                  <a:pt x="0" y="7422"/>
                  <a:pt x="0" y="12158"/>
                </a:cubicBezTo>
                <a:lnTo>
                  <a:pt x="0" y="21600"/>
                </a:lnTo>
                <a:lnTo>
                  <a:pt x="5102" y="21600"/>
                </a:lnTo>
                <a:lnTo>
                  <a:pt x="5102" y="12158"/>
                </a:lnTo>
                <a:cubicBezTo>
                  <a:pt x="5102" y="10179"/>
                  <a:pt x="8382" y="8575"/>
                  <a:pt x="12427" y="8575"/>
                </a:cubicBezTo>
                <a:lnTo>
                  <a:pt x="15128" y="8575"/>
                </a:lnTo>
                <a:lnTo>
                  <a:pt x="15128" y="12158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it-IT"/>
          </a:p>
        </p:txBody>
      </p:sp>
      <p:sp>
        <p:nvSpPr>
          <p:cNvPr id="24" name="Rectangle 4">
            <a:extLst>
              <a:ext uri="{FF2B5EF4-FFF2-40B4-BE49-F238E27FC236}">
                <a16:creationId xmlns:a16="http://schemas.microsoft.com/office/drawing/2014/main" id="{F2D89FE0-6FED-4E55-99F7-702207F960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0244" y="836712"/>
            <a:ext cx="8291512" cy="4572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bg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bg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bg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*L’</a:t>
            </a:r>
            <a:r>
              <a:rPr lang="it-IT" altLang="it-IT" sz="2400" b="1" dirty="0">
                <a:solidFill>
                  <a:srgbClr val="FFFFFF"/>
                </a:solidFill>
                <a:latin typeface="Arial" panose="020B0604020202020204" pitchFamily="34" charset="0"/>
              </a:rPr>
              <a:t>informazione</a:t>
            </a: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: una differenza che produce differenza*</a:t>
            </a:r>
          </a:p>
        </p:txBody>
      </p:sp>
      <p:sp>
        <p:nvSpPr>
          <p:cNvPr id="20" name="Text Box 12">
            <a:extLst>
              <a:ext uri="{FF2B5EF4-FFF2-40B4-BE49-F238E27FC236}">
                <a16:creationId xmlns:a16="http://schemas.microsoft.com/office/drawing/2014/main" id="{25AA52A8-67DD-4366-BE8D-85AA4C5339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75921" y="5013176"/>
            <a:ext cx="2554897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Informatica: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misurare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la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quantità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di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possibili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“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differenze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diverse” (BIT)</a:t>
            </a:r>
            <a:endParaRPr lang="it-IT" altLang="it-IT" sz="14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325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 animBg="1"/>
      <p:bldP spid="14" grpId="0"/>
      <p:bldP spid="15" grpId="0" animBg="1"/>
      <p:bldP spid="16" grpId="0"/>
      <p:bldP spid="17" grpId="0" animBg="1"/>
      <p:bldP spid="18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magine 4" descr="Immagine che contiene testo&#10;&#10;Descrizione generata automaticamente">
            <a:extLst>
              <a:ext uri="{FF2B5EF4-FFF2-40B4-BE49-F238E27FC236}">
                <a16:creationId xmlns:a16="http://schemas.microsoft.com/office/drawing/2014/main" id="{AB27E1F5-E242-4B5E-A96B-0B889E4B74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4650" y="984250"/>
            <a:ext cx="3822700" cy="4889500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D9E1E081-14BC-3D00-9176-6BB46D03D80F}"/>
              </a:ext>
            </a:extLst>
          </p:cNvPr>
          <p:cNvSpPr txBox="1"/>
          <p:nvPr/>
        </p:nvSpPr>
        <p:spPr>
          <a:xfrm>
            <a:off x="4690647" y="6309360"/>
            <a:ext cx="2810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b="1" dirty="0"/>
              <a:t>Il caso della stele di Rosetta</a:t>
            </a:r>
          </a:p>
        </p:txBody>
      </p:sp>
    </p:spTree>
    <p:extLst>
      <p:ext uri="{BB962C8B-B14F-4D97-AF65-F5344CB8AC3E}">
        <p14:creationId xmlns:p14="http://schemas.microsoft.com/office/powerpoint/2010/main" val="40408689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magine 4" descr="Immagine che contiene testo, cruciverba&#10;&#10;Descrizione generata automaticamente">
            <a:extLst>
              <a:ext uri="{FF2B5EF4-FFF2-40B4-BE49-F238E27FC236}">
                <a16:creationId xmlns:a16="http://schemas.microsoft.com/office/drawing/2014/main" id="{BB8E02A3-E893-8291-806C-24E7B177AF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7728" y="1629208"/>
            <a:ext cx="5737572" cy="4217846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408A1292-0AE5-5599-8099-41514DF70F68}"/>
              </a:ext>
            </a:extLst>
          </p:cNvPr>
          <p:cNvSpPr txBox="1"/>
          <p:nvPr/>
        </p:nvSpPr>
        <p:spPr>
          <a:xfrm>
            <a:off x="4682454" y="880533"/>
            <a:ext cx="3668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dirty="0"/>
              <a:t>I cruciverba crittografati</a:t>
            </a:r>
          </a:p>
        </p:txBody>
      </p:sp>
    </p:spTree>
    <p:extLst>
      <p:ext uri="{BB962C8B-B14F-4D97-AF65-F5344CB8AC3E}">
        <p14:creationId xmlns:p14="http://schemas.microsoft.com/office/powerpoint/2010/main" val="20725634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/>
          <p:cNvSpPr>
            <a:spLocks noGrp="1"/>
          </p:cNvSpPr>
          <p:nvPr>
            <p:ph type="sldNum" sz="quarter" idx="4294967295"/>
          </p:nvPr>
        </p:nvSpPr>
        <p:spPr>
          <a:xfrm>
            <a:off x="8077200" y="6356351"/>
            <a:ext cx="2133600" cy="365125"/>
          </a:xfrm>
        </p:spPr>
        <p:txBody>
          <a:bodyPr/>
          <a:lstStyle/>
          <a:p>
            <a:fld id="{E3AAEEB7-370C-4CD1-84ED-44A96922B98A}" type="slidenum">
              <a:rPr lang="it-IT" smtClean="0"/>
              <a:pPr/>
              <a:t>14</a:t>
            </a:fld>
            <a:endParaRPr lang="it-IT" dirty="0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382128C-5A84-40EA-86CE-CBA3FFA25CE2}"/>
              </a:ext>
            </a:extLst>
          </p:cNvPr>
          <p:cNvSpPr txBox="1"/>
          <p:nvPr/>
        </p:nvSpPr>
        <p:spPr>
          <a:xfrm>
            <a:off x="2495600" y="116632"/>
            <a:ext cx="7305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Paccagnella «Sociologia della comunicazione nell’era digitale» Il Mulino 2020</a:t>
            </a:r>
          </a:p>
          <a:p>
            <a:pPr algn="ctr"/>
            <a:r>
              <a:rPr lang="it-IT" sz="1400" dirty="0"/>
              <a:t>Capitolo I. Informazione e comunicazione</a:t>
            </a:r>
          </a:p>
        </p:txBody>
      </p:sp>
      <p:sp>
        <p:nvSpPr>
          <p:cNvPr id="7" name="Rectangle 24">
            <a:extLst>
              <a:ext uri="{FF2B5EF4-FFF2-40B4-BE49-F238E27FC236}">
                <a16:creationId xmlns:a16="http://schemas.microsoft.com/office/drawing/2014/main" id="{E99B36EC-0176-468A-82F8-2889934901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63952" y="5013177"/>
            <a:ext cx="1440160" cy="792163"/>
          </a:xfrm>
          <a:prstGeom prst="rect">
            <a:avLst/>
          </a:prstGeom>
          <a:solidFill>
            <a:srgbClr val="00206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600" dirty="0">
                <a:latin typeface="Verdana" panose="020B0604030504040204" pitchFamily="34" charset="0"/>
              </a:rPr>
              <a:t>Aspetti </a:t>
            </a:r>
          </a:p>
          <a:p>
            <a:pPr algn="ctr"/>
            <a:r>
              <a:rPr lang="it-IT" altLang="it-IT" sz="1600" dirty="0">
                <a:latin typeface="Verdana" panose="020B0604030504040204" pitchFamily="34" charset="0"/>
              </a:rPr>
              <a:t>sintattici</a:t>
            </a:r>
          </a:p>
        </p:txBody>
      </p:sp>
      <p:pic>
        <p:nvPicPr>
          <p:cNvPr id="12" name="Picture 7" descr="FamaleHipster">
            <a:extLst>
              <a:ext uri="{FF2B5EF4-FFF2-40B4-BE49-F238E27FC236}">
                <a16:creationId xmlns:a16="http://schemas.microsoft.com/office/drawing/2014/main" id="{FA70CF7A-8953-4965-BEC9-495C933022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153" y="2276873"/>
            <a:ext cx="960437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13" name="Picture 9" descr="Hipster">
            <a:extLst>
              <a:ext uri="{FF2B5EF4-FFF2-40B4-BE49-F238E27FC236}">
                <a16:creationId xmlns:a16="http://schemas.microsoft.com/office/drawing/2014/main" id="{E55EAB81-7CF8-48BA-9551-164C66C034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6883" y="2275807"/>
            <a:ext cx="960438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sp>
        <p:nvSpPr>
          <p:cNvPr id="14" name="Rectangle 12">
            <a:extLst>
              <a:ext uri="{FF2B5EF4-FFF2-40B4-BE49-F238E27FC236}">
                <a16:creationId xmlns:a16="http://schemas.microsoft.com/office/drawing/2014/main" id="{48B18A95-AD8E-4E09-9B0D-4DCD0B43FE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43873" y="2636912"/>
            <a:ext cx="2303463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it-IT" sz="1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Fonte di </a:t>
            </a:r>
            <a:r>
              <a:rPr lang="en-GB" altLang="it-IT" sz="1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rumore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</a:p>
          <a:p>
            <a:pPr algn="ctr"/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modifica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o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distorce</a:t>
            </a:r>
            <a:b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</a:b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il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messaggio</a:t>
            </a:r>
            <a:endParaRPr lang="en-GB" altLang="it-IT" sz="12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5" name="Rectangle 15">
            <a:extLst>
              <a:ext uri="{FF2B5EF4-FFF2-40B4-BE49-F238E27FC236}">
                <a16:creationId xmlns:a16="http://schemas.microsoft.com/office/drawing/2014/main" id="{03270C6A-15D8-4F83-AB59-883C976224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1484" y="3956590"/>
            <a:ext cx="3097213" cy="677108"/>
          </a:xfrm>
          <a:prstGeom prst="rect">
            <a:avLst/>
          </a:prstGeom>
          <a:solidFill>
            <a:srgbClr val="FFFFCC"/>
          </a:solidFill>
          <a:ln w="19050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 sz="1400" b="1" dirty="0" err="1">
                <a:solidFill>
                  <a:schemeClr val="tx1"/>
                </a:solidFill>
                <a:latin typeface="Verdana" panose="020B0604030504040204" pitchFamily="34" charset="0"/>
              </a:rPr>
              <a:t>apparato</a:t>
            </a:r>
            <a:r>
              <a:rPr lang="en-GB" altLang="it-IT" sz="1400" b="1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b="1" dirty="0" err="1">
                <a:solidFill>
                  <a:schemeClr val="tx1"/>
                </a:solidFill>
                <a:latin typeface="Verdana" panose="020B0604030504040204" pitchFamily="34" charset="0"/>
              </a:rPr>
              <a:t>trasmittente</a:t>
            </a:r>
            <a:r>
              <a:rPr lang="en-GB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: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codifica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il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messaggio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in base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alle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regole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del mezzo di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comunicazione</a:t>
            </a:r>
            <a:endParaRPr lang="en-GB" altLang="it-IT" sz="1400" dirty="0">
              <a:solidFill>
                <a:schemeClr val="tx1"/>
              </a:solidFill>
              <a:latin typeface="Verdana" panose="020B0604030504040204" pitchFamily="34" charset="0"/>
            </a:endParaRPr>
          </a:p>
        </p:txBody>
      </p:sp>
      <p:sp>
        <p:nvSpPr>
          <p:cNvPr id="16" name="AutoShape 14">
            <a:extLst>
              <a:ext uri="{FF2B5EF4-FFF2-40B4-BE49-F238E27FC236}">
                <a16:creationId xmlns:a16="http://schemas.microsoft.com/office/drawing/2014/main" id="{8CC80370-4236-441B-BE95-3375103DAB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1571" y="3987131"/>
            <a:ext cx="2303462" cy="647700"/>
          </a:xfrm>
          <a:prstGeom prst="homePlate">
            <a:avLst>
              <a:gd name="adj" fmla="val 34230"/>
            </a:avLst>
          </a:prstGeom>
          <a:solidFill>
            <a:srgbClr val="FFCC00"/>
          </a:solidFill>
          <a:ln w="9525">
            <a:solidFill>
              <a:srgbClr val="FFCC00"/>
            </a:solidFill>
            <a:miter lim="800000"/>
            <a:headEnd/>
            <a:tailEnd/>
          </a:ln>
        </p:spPr>
        <p:txBody>
          <a:bodyPr wrap="none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it-IT" i="1" dirty="0" err="1">
                <a:solidFill>
                  <a:schemeClr val="tx1"/>
                </a:solidFill>
                <a:latin typeface="Verdana" panose="020B0604030504040204" pitchFamily="34" charset="0"/>
              </a:rPr>
              <a:t>canale</a:t>
            </a:r>
            <a:endParaRPr lang="en-GB" altLang="it-IT" i="1" dirty="0">
              <a:solidFill>
                <a:schemeClr val="tx1"/>
              </a:solidFill>
              <a:latin typeface="Verdana" panose="020B0604030504040204" pitchFamily="34" charset="0"/>
            </a:endParaRPr>
          </a:p>
          <a:p>
            <a:pPr algn="ctr"/>
            <a:r>
              <a:rPr lang="en-GB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(</a:t>
            </a:r>
            <a:r>
              <a:rPr lang="en-GB" altLang="it-IT" sz="1400" dirty="0" err="1">
                <a:solidFill>
                  <a:schemeClr val="tx1"/>
                </a:solidFill>
                <a:latin typeface="Verdana" panose="020B0604030504040204" pitchFamily="34" charset="0"/>
              </a:rPr>
              <a:t>larghezza</a:t>
            </a:r>
            <a:r>
              <a:rPr lang="en-GB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 di </a:t>
            </a:r>
            <a:r>
              <a:rPr lang="en-GB" altLang="it-IT" sz="1400" dirty="0" err="1">
                <a:solidFill>
                  <a:schemeClr val="tx1"/>
                </a:solidFill>
                <a:latin typeface="Verdana" panose="020B0604030504040204" pitchFamily="34" charset="0"/>
              </a:rPr>
              <a:t>banda</a:t>
            </a:r>
            <a:r>
              <a:rPr lang="en-GB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)</a:t>
            </a:r>
            <a:endParaRPr lang="it-IT" altLang="it-IT" sz="1400" dirty="0">
              <a:solidFill>
                <a:schemeClr val="tx1"/>
              </a:solidFill>
              <a:latin typeface="Verdana" panose="020B0604030504040204" pitchFamily="34" charset="0"/>
            </a:endParaRPr>
          </a:p>
        </p:txBody>
      </p:sp>
      <p:sp>
        <p:nvSpPr>
          <p:cNvPr id="17" name="AutoShape 17">
            <a:extLst>
              <a:ext uri="{FF2B5EF4-FFF2-40B4-BE49-F238E27FC236}">
                <a16:creationId xmlns:a16="http://schemas.microsoft.com/office/drawing/2014/main" id="{B7AD230C-DA8F-46CF-A744-8241B3C09CF4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5332727" y="3425850"/>
            <a:ext cx="503238" cy="504825"/>
          </a:xfrm>
          <a:prstGeom prst="chevron">
            <a:avLst>
              <a:gd name="adj" fmla="val 25000"/>
            </a:avLst>
          </a:prstGeom>
          <a:solidFill>
            <a:srgbClr val="FFFFCC"/>
          </a:solidFill>
          <a:ln w="9525">
            <a:solidFill>
              <a:srgbClr val="FFCC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18" name="AutoShape 18">
            <a:extLst>
              <a:ext uri="{FF2B5EF4-FFF2-40B4-BE49-F238E27FC236}">
                <a16:creationId xmlns:a16="http://schemas.microsoft.com/office/drawing/2014/main" id="{1400E35F-8FFE-4D76-B1D9-3F4E0096BD06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484844" y="3428617"/>
            <a:ext cx="504054" cy="504825"/>
          </a:xfrm>
          <a:prstGeom prst="chevron">
            <a:avLst>
              <a:gd name="adj" fmla="val 25000"/>
            </a:avLst>
          </a:prstGeom>
          <a:solidFill>
            <a:srgbClr val="FFFFCC"/>
          </a:solidFill>
          <a:ln w="9525">
            <a:solidFill>
              <a:srgbClr val="FFCC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19" name="AutoShape 19">
            <a:extLst>
              <a:ext uri="{FF2B5EF4-FFF2-40B4-BE49-F238E27FC236}">
                <a16:creationId xmlns:a16="http://schemas.microsoft.com/office/drawing/2014/main" id="{94CC02A7-36C8-4B52-A153-0C45D39720EE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5980428" y="3498875"/>
            <a:ext cx="360362" cy="504825"/>
          </a:xfrm>
          <a:prstGeom prst="chevron">
            <a:avLst>
              <a:gd name="adj" fmla="val 25000"/>
            </a:avLst>
          </a:prstGeom>
          <a:solidFill>
            <a:srgbClr val="FFFFCC"/>
          </a:solidFill>
          <a:ln w="9525">
            <a:solidFill>
              <a:srgbClr val="FFCC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20" name="Rectangle 21">
            <a:extLst>
              <a:ext uri="{FF2B5EF4-FFF2-40B4-BE49-F238E27FC236}">
                <a16:creationId xmlns:a16="http://schemas.microsoft.com/office/drawing/2014/main" id="{DFA23DC9-2569-474C-A50C-ACB0E19704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512" y="5035824"/>
            <a:ext cx="3879304" cy="769441"/>
          </a:xfrm>
          <a:prstGeom prst="rect">
            <a:avLst/>
          </a:prstGeom>
          <a:solidFill>
            <a:schemeClr val="bg1"/>
          </a:solidFill>
          <a:ln w="25400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 sz="1400" b="1" dirty="0" err="1">
                <a:solidFill>
                  <a:schemeClr val="tx1"/>
                </a:solidFill>
                <a:latin typeface="Verdana" panose="020B0604030504040204" pitchFamily="34" charset="0"/>
              </a:rPr>
              <a:t>codice</a:t>
            </a:r>
            <a:r>
              <a:rPr lang="en-GB" altLang="it-IT" sz="1400" i="1" dirty="0">
                <a:solidFill>
                  <a:schemeClr val="tx1"/>
                </a:solidFill>
                <a:latin typeface="Verdana" panose="020B0604030504040204" pitchFamily="34" charset="0"/>
              </a:rPr>
              <a:t>:</a:t>
            </a:r>
            <a:r>
              <a:rPr lang="en-GB" altLang="it-IT" sz="1200" i="1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600" dirty="0">
                <a:solidFill>
                  <a:schemeClr val="tx1"/>
                </a:solidFill>
              </a:rPr>
              <a:t>«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sistema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di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regole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di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corrispondenza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tra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i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valori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di un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insieme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A e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i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valori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di un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corrispettivo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insieme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B</a:t>
            </a:r>
            <a:r>
              <a:rPr lang="en-GB" altLang="it-IT" sz="1600" dirty="0">
                <a:solidFill>
                  <a:schemeClr val="tx1"/>
                </a:solidFill>
              </a:rPr>
              <a:t>»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.</a:t>
            </a:r>
            <a:endParaRPr lang="it-IT" altLang="it-IT" sz="1400" dirty="0">
              <a:solidFill>
                <a:schemeClr val="tx1"/>
              </a:solidFill>
              <a:latin typeface="Verdana" panose="020B0604030504040204" pitchFamily="34" charset="0"/>
            </a:endParaRPr>
          </a:p>
        </p:txBody>
      </p:sp>
      <p:sp>
        <p:nvSpPr>
          <p:cNvPr id="21" name="AutoShape 22">
            <a:extLst>
              <a:ext uri="{FF2B5EF4-FFF2-40B4-BE49-F238E27FC236}">
                <a16:creationId xmlns:a16="http://schemas.microsoft.com/office/drawing/2014/main" id="{0E540683-D11D-478E-AFC2-3A0B92CDA6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8128" y="5013177"/>
            <a:ext cx="3144056" cy="759407"/>
          </a:xfrm>
          <a:prstGeom prst="foldedCorner">
            <a:avLst>
              <a:gd name="adj" fmla="val 12500"/>
            </a:avLst>
          </a:prstGeom>
          <a:solidFill>
            <a:schemeClr val="bg1"/>
          </a:solidFill>
          <a:ln w="9525">
            <a:solidFill>
              <a:srgbClr val="002060"/>
            </a:solidFill>
            <a:round/>
            <a:headEnd/>
            <a:tailEnd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it-IT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Inadatta a spiegare la comunicazione umana perché non considera aspetti semantici!</a:t>
            </a:r>
          </a:p>
        </p:txBody>
      </p:sp>
      <p:sp>
        <p:nvSpPr>
          <p:cNvPr id="22" name="Rectangle 23">
            <a:extLst>
              <a:ext uri="{FF2B5EF4-FFF2-40B4-BE49-F238E27FC236}">
                <a16:creationId xmlns:a16="http://schemas.microsoft.com/office/drawing/2014/main" id="{4433CF6A-3751-4D8F-B214-EA7E9302A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1483" y="3283869"/>
            <a:ext cx="3168650" cy="504825"/>
          </a:xfrm>
          <a:prstGeom prst="rect">
            <a:avLst/>
          </a:prstGeom>
          <a:solidFill>
            <a:schemeClr val="bg1"/>
          </a:solidFill>
          <a:ln w="19050">
            <a:solidFill>
              <a:srgbClr val="FFCC00"/>
            </a:solidFill>
            <a:miter lim="800000"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400" b="1" dirty="0">
                <a:solidFill>
                  <a:schemeClr val="tx1"/>
                </a:solidFill>
                <a:latin typeface="Verdana" panose="020B0604030504040204" pitchFamily="34" charset="0"/>
              </a:rPr>
              <a:t>messaggio: </a:t>
            </a:r>
          </a:p>
          <a:p>
            <a:pPr algn="ctr"/>
            <a:r>
              <a:rPr lang="it-IT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informazioni da trasmettere</a:t>
            </a:r>
          </a:p>
        </p:txBody>
      </p:sp>
      <p:sp>
        <p:nvSpPr>
          <p:cNvPr id="23" name="Line 26">
            <a:extLst>
              <a:ext uri="{FF2B5EF4-FFF2-40B4-BE49-F238E27FC236}">
                <a16:creationId xmlns:a16="http://schemas.microsoft.com/office/drawing/2014/main" id="{A364D3CD-FB2C-4BA9-9988-AC00DCF50443}"/>
              </a:ext>
            </a:extLst>
          </p:cNvPr>
          <p:cNvSpPr>
            <a:spLocks noChangeShapeType="1"/>
          </p:cNvSpPr>
          <p:nvPr/>
        </p:nvSpPr>
        <p:spPr bwMode="auto">
          <a:xfrm>
            <a:off x="3458683" y="2996531"/>
            <a:ext cx="0" cy="285750"/>
          </a:xfrm>
          <a:prstGeom prst="line">
            <a:avLst/>
          </a:prstGeom>
          <a:noFill/>
          <a:ln w="57150">
            <a:solidFill>
              <a:srgbClr val="FFC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it-IT"/>
          </a:p>
        </p:txBody>
      </p:sp>
      <p:sp>
        <p:nvSpPr>
          <p:cNvPr id="24" name="Line 27">
            <a:extLst>
              <a:ext uri="{FF2B5EF4-FFF2-40B4-BE49-F238E27FC236}">
                <a16:creationId xmlns:a16="http://schemas.microsoft.com/office/drawing/2014/main" id="{1D3D3FC4-D0CE-4289-A357-AC58D2ED2283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7968208" y="2996952"/>
            <a:ext cx="0" cy="287338"/>
          </a:xfrm>
          <a:prstGeom prst="line">
            <a:avLst/>
          </a:prstGeom>
          <a:noFill/>
          <a:ln w="57150">
            <a:solidFill>
              <a:srgbClr val="FFC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it-IT"/>
          </a:p>
        </p:txBody>
      </p:sp>
      <p:sp>
        <p:nvSpPr>
          <p:cNvPr id="25" name="Rectangle 4">
            <a:extLst>
              <a:ext uri="{FF2B5EF4-FFF2-40B4-BE49-F238E27FC236}">
                <a16:creationId xmlns:a16="http://schemas.microsoft.com/office/drawing/2014/main" id="{594F57C2-F9B2-4E83-AAE2-E1096CF20A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0244" y="836712"/>
            <a:ext cx="8291512" cy="4572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bg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bg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bg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*Il modello del </a:t>
            </a:r>
            <a:r>
              <a:rPr lang="it-IT" altLang="it-IT" sz="2400" b="1" dirty="0">
                <a:solidFill>
                  <a:srgbClr val="FFFFFF"/>
                </a:solidFill>
                <a:latin typeface="Arial" panose="020B0604020202020204" pitchFamily="34" charset="0"/>
              </a:rPr>
              <a:t>pacco postale </a:t>
            </a: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(i suoi limiti)*</a:t>
            </a:r>
          </a:p>
        </p:txBody>
      </p:sp>
      <p:sp>
        <p:nvSpPr>
          <p:cNvPr id="26" name="Rectangle 2">
            <a:extLst>
              <a:ext uri="{FF2B5EF4-FFF2-40B4-BE49-F238E27FC236}">
                <a16:creationId xmlns:a16="http://schemas.microsoft.com/office/drawing/2014/main" id="{3A84FBF0-1812-472C-8423-61CC7D773935}"/>
              </a:ext>
            </a:extLst>
          </p:cNvPr>
          <p:cNvSpPr txBox="1">
            <a:spLocks noChangeArrowheads="1"/>
          </p:cNvSpPr>
          <p:nvPr/>
        </p:nvSpPr>
        <p:spPr>
          <a:xfrm>
            <a:off x="1864834" y="1340769"/>
            <a:ext cx="8507413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55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Teoria </a:t>
            </a:r>
            <a:r>
              <a:rPr lang="en-GB" altLang="it-IT" sz="1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matematica</a:t>
            </a: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</a:t>
            </a:r>
            <a:r>
              <a:rPr lang="en-GB" altLang="it-IT" sz="1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della</a:t>
            </a: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</a:t>
            </a:r>
            <a:r>
              <a:rPr lang="en-GB" altLang="it-IT" sz="1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comunicazione</a:t>
            </a: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: </a:t>
            </a:r>
          </a:p>
          <a:p>
            <a:pPr>
              <a:spcBef>
                <a:spcPts val="55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«</a:t>
            </a:r>
            <a:r>
              <a:rPr lang="en-GB" altLang="it-IT" sz="1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trasmissione</a:t>
            </a: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di </a:t>
            </a:r>
            <a:r>
              <a:rPr lang="en-GB" altLang="it-IT" sz="1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informazioni</a:t>
            </a: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» (Shannon e Weaver, 1949)</a:t>
            </a:r>
          </a:p>
        </p:txBody>
      </p:sp>
      <p:sp>
        <p:nvSpPr>
          <p:cNvPr id="27" name="Rectangle 10">
            <a:extLst>
              <a:ext uri="{FF2B5EF4-FFF2-40B4-BE49-F238E27FC236}">
                <a16:creationId xmlns:a16="http://schemas.microsoft.com/office/drawing/2014/main" id="{68BDDFBF-D8D3-4D72-937F-6F777A043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6236" y="2277393"/>
            <a:ext cx="1303023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it-IT" sz="1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Sorgente</a:t>
            </a:r>
            <a:endParaRPr lang="en-GB" altLang="it-IT" sz="1400" b="1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  <a:p>
            <a:pPr algn="r"/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elabora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il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messaggio</a:t>
            </a:r>
            <a:endParaRPr lang="it-IT" altLang="it-IT" sz="12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28" name="Rectangle 13">
            <a:extLst>
              <a:ext uri="{FF2B5EF4-FFF2-40B4-BE49-F238E27FC236}">
                <a16:creationId xmlns:a16="http://schemas.microsoft.com/office/drawing/2014/main" id="{95C250AA-755B-435E-AE07-3B41869BF2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00256" y="2276872"/>
            <a:ext cx="2160588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 sz="1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Destinatario</a:t>
            </a:r>
            <a:endParaRPr lang="en-GB" altLang="it-IT" sz="1400" b="1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  <a:p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riceve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il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messaggio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decodificato</a:t>
            </a:r>
            <a:endParaRPr lang="en-GB" altLang="it-IT" sz="12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29" name="Rectangle 25">
            <a:extLst>
              <a:ext uri="{FF2B5EF4-FFF2-40B4-BE49-F238E27FC236}">
                <a16:creationId xmlns:a16="http://schemas.microsoft.com/office/drawing/2014/main" id="{1F20DA40-BEEC-448A-9B2F-94A86E45B5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8129" y="3284984"/>
            <a:ext cx="3097213" cy="504056"/>
          </a:xfrm>
          <a:prstGeom prst="rect">
            <a:avLst/>
          </a:prstGeom>
          <a:solidFill>
            <a:schemeClr val="bg1"/>
          </a:solidFill>
          <a:ln w="19050">
            <a:solidFill>
              <a:srgbClr val="FFCC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400" b="1" dirty="0">
                <a:solidFill>
                  <a:schemeClr val="tx1"/>
                </a:solidFill>
                <a:latin typeface="Verdana" panose="020B0604030504040204" pitchFamily="34" charset="0"/>
              </a:rPr>
              <a:t>messaggio</a:t>
            </a:r>
          </a:p>
        </p:txBody>
      </p:sp>
      <p:sp>
        <p:nvSpPr>
          <p:cNvPr id="31" name="Rectangle 16">
            <a:extLst>
              <a:ext uri="{FF2B5EF4-FFF2-40B4-BE49-F238E27FC236}">
                <a16:creationId xmlns:a16="http://schemas.microsoft.com/office/drawing/2014/main" id="{69E8C7A6-2F5B-4B2B-A738-3210F9494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92144" y="3996804"/>
            <a:ext cx="2980102" cy="736600"/>
          </a:xfrm>
          <a:prstGeom prst="rect">
            <a:avLst/>
          </a:prstGeom>
          <a:solidFill>
            <a:srgbClr val="FFFFCC"/>
          </a:solidFill>
          <a:ln w="19050">
            <a:noFill/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 sz="1400" b="1" dirty="0" err="1">
                <a:solidFill>
                  <a:schemeClr val="tx1"/>
                </a:solidFill>
                <a:latin typeface="Verdana" panose="020B0604030504040204" pitchFamily="34" charset="0"/>
              </a:rPr>
              <a:t>apparato</a:t>
            </a:r>
            <a:r>
              <a:rPr lang="en-GB" altLang="it-IT" sz="1400" b="1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b="1" dirty="0" err="1">
                <a:solidFill>
                  <a:schemeClr val="tx1"/>
                </a:solidFill>
                <a:latin typeface="Verdana" panose="020B0604030504040204" pitchFamily="34" charset="0"/>
              </a:rPr>
              <a:t>ricevente</a:t>
            </a:r>
            <a:endParaRPr lang="en-GB" altLang="it-IT" sz="1400" b="1" dirty="0">
              <a:solidFill>
                <a:schemeClr val="tx1"/>
              </a:solidFill>
              <a:latin typeface="Verdana" panose="020B0604030504040204" pitchFamily="34" charset="0"/>
            </a:endParaRPr>
          </a:p>
          <a:p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decodifica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il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messaggio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in base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alle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regole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del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trasmittente</a:t>
            </a:r>
            <a:endParaRPr lang="en-GB" altLang="it-IT" sz="1200" dirty="0">
              <a:solidFill>
                <a:schemeClr val="tx1"/>
              </a:solidFill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9204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4" grpId="0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/>
      <p:bldP spid="27" grpId="0"/>
      <p:bldP spid="28" grpId="0"/>
      <p:bldP spid="29" grpId="0" animBg="1"/>
      <p:bldP spid="3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4C3FBDEF-6C25-0CBA-704C-38D479A88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La comunicazione</a:t>
            </a:r>
          </a:p>
        </p:txBody>
      </p:sp>
      <p:pic>
        <p:nvPicPr>
          <p:cNvPr id="5" name="Immagine 4" descr="Immagine che contiene testo, quotidiano, screenshot, documento&#10;&#10;Descrizione generata automaticamente">
            <a:extLst>
              <a:ext uri="{FF2B5EF4-FFF2-40B4-BE49-F238E27FC236}">
                <a16:creationId xmlns:a16="http://schemas.microsoft.com/office/drawing/2014/main" id="{6F696CFA-1890-C527-1E54-438F2809EC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009" y="365125"/>
            <a:ext cx="6097983" cy="5618366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6D318874-EC5C-AE5C-4F8B-F86F539D5600}"/>
              </a:ext>
            </a:extLst>
          </p:cNvPr>
          <p:cNvSpPr txBox="1"/>
          <p:nvPr/>
        </p:nvSpPr>
        <p:spPr>
          <a:xfrm>
            <a:off x="9144992" y="5337161"/>
            <a:ext cx="13434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i="1" dirty="0"/>
              <a:t>Fonte: Dizionario della lingua italiana</a:t>
            </a:r>
          </a:p>
        </p:txBody>
      </p:sp>
    </p:spTree>
    <p:extLst>
      <p:ext uri="{BB962C8B-B14F-4D97-AF65-F5344CB8AC3E}">
        <p14:creationId xmlns:p14="http://schemas.microsoft.com/office/powerpoint/2010/main" val="41470258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/>
          <p:cNvSpPr>
            <a:spLocks noGrp="1"/>
          </p:cNvSpPr>
          <p:nvPr>
            <p:ph type="sldNum" sz="quarter" idx="4294967295"/>
          </p:nvPr>
        </p:nvSpPr>
        <p:spPr>
          <a:xfrm>
            <a:off x="8077200" y="6356351"/>
            <a:ext cx="2133600" cy="365125"/>
          </a:xfrm>
        </p:spPr>
        <p:txBody>
          <a:bodyPr/>
          <a:lstStyle/>
          <a:p>
            <a:fld id="{E3AAEEB7-370C-4CD1-84ED-44A96922B98A}" type="slidenum">
              <a:rPr lang="it-IT" smtClean="0"/>
              <a:pPr/>
              <a:t>16</a:t>
            </a:fld>
            <a:endParaRPr lang="it-IT" dirty="0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382128C-5A84-40EA-86CE-CBA3FFA25CE2}"/>
              </a:ext>
            </a:extLst>
          </p:cNvPr>
          <p:cNvSpPr txBox="1"/>
          <p:nvPr/>
        </p:nvSpPr>
        <p:spPr>
          <a:xfrm>
            <a:off x="2495600" y="116632"/>
            <a:ext cx="7305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Paccagnella «Sociologia della comunicazione nell’era digitale» Il Mulino 2020</a:t>
            </a:r>
          </a:p>
          <a:p>
            <a:pPr algn="ctr"/>
            <a:r>
              <a:rPr lang="it-IT" sz="1400" dirty="0"/>
              <a:t>Capitolo I. Informazione e comunicazione</a:t>
            </a:r>
          </a:p>
        </p:txBody>
      </p:sp>
      <p:sp>
        <p:nvSpPr>
          <p:cNvPr id="7" name="Rectangle 24">
            <a:extLst>
              <a:ext uri="{FF2B5EF4-FFF2-40B4-BE49-F238E27FC236}">
                <a16:creationId xmlns:a16="http://schemas.microsoft.com/office/drawing/2014/main" id="{E99B36EC-0176-468A-82F8-2889934901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63952" y="5013177"/>
            <a:ext cx="1440160" cy="792163"/>
          </a:xfrm>
          <a:prstGeom prst="rect">
            <a:avLst/>
          </a:prstGeom>
          <a:solidFill>
            <a:srgbClr val="00206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600" dirty="0">
                <a:latin typeface="Verdana" panose="020B0604030504040204" pitchFamily="34" charset="0"/>
              </a:rPr>
              <a:t>Aspetti </a:t>
            </a:r>
          </a:p>
          <a:p>
            <a:pPr algn="ctr"/>
            <a:r>
              <a:rPr lang="it-IT" altLang="it-IT" sz="1600" dirty="0">
                <a:latin typeface="Verdana" panose="020B0604030504040204" pitchFamily="34" charset="0"/>
              </a:rPr>
              <a:t>sintattici</a:t>
            </a:r>
          </a:p>
        </p:txBody>
      </p:sp>
      <p:pic>
        <p:nvPicPr>
          <p:cNvPr id="12" name="Picture 7" descr="FamaleHipster">
            <a:extLst>
              <a:ext uri="{FF2B5EF4-FFF2-40B4-BE49-F238E27FC236}">
                <a16:creationId xmlns:a16="http://schemas.microsoft.com/office/drawing/2014/main" id="{FA70CF7A-8953-4965-BEC9-495C933022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153" y="2276873"/>
            <a:ext cx="960437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13" name="Picture 9" descr="Hipster">
            <a:extLst>
              <a:ext uri="{FF2B5EF4-FFF2-40B4-BE49-F238E27FC236}">
                <a16:creationId xmlns:a16="http://schemas.microsoft.com/office/drawing/2014/main" id="{E55EAB81-7CF8-48BA-9551-164C66C034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6883" y="2275807"/>
            <a:ext cx="960438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sp>
        <p:nvSpPr>
          <p:cNvPr id="14" name="Rectangle 12">
            <a:extLst>
              <a:ext uri="{FF2B5EF4-FFF2-40B4-BE49-F238E27FC236}">
                <a16:creationId xmlns:a16="http://schemas.microsoft.com/office/drawing/2014/main" id="{48B18A95-AD8E-4E09-9B0D-4DCD0B43FE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43873" y="2636912"/>
            <a:ext cx="2303463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it-IT" sz="1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Fonte di </a:t>
            </a:r>
            <a:r>
              <a:rPr lang="en-GB" altLang="it-IT" sz="1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rumore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</a:p>
          <a:p>
            <a:pPr algn="ctr"/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modifica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o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distorce</a:t>
            </a:r>
            <a:b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</a:b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il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messaggio</a:t>
            </a:r>
            <a:endParaRPr lang="en-GB" altLang="it-IT" sz="12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5" name="Rectangle 15">
            <a:extLst>
              <a:ext uri="{FF2B5EF4-FFF2-40B4-BE49-F238E27FC236}">
                <a16:creationId xmlns:a16="http://schemas.microsoft.com/office/drawing/2014/main" id="{03270C6A-15D8-4F83-AB59-883C976224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1484" y="3956590"/>
            <a:ext cx="3097213" cy="677108"/>
          </a:xfrm>
          <a:prstGeom prst="rect">
            <a:avLst/>
          </a:prstGeom>
          <a:solidFill>
            <a:srgbClr val="FFFFCC"/>
          </a:solidFill>
          <a:ln w="19050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 sz="1400" b="1" dirty="0" err="1">
                <a:solidFill>
                  <a:schemeClr val="tx1"/>
                </a:solidFill>
                <a:latin typeface="Verdana" panose="020B0604030504040204" pitchFamily="34" charset="0"/>
              </a:rPr>
              <a:t>apparato</a:t>
            </a:r>
            <a:r>
              <a:rPr lang="en-GB" altLang="it-IT" sz="1400" b="1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b="1" dirty="0" err="1">
                <a:solidFill>
                  <a:schemeClr val="tx1"/>
                </a:solidFill>
                <a:latin typeface="Verdana" panose="020B0604030504040204" pitchFamily="34" charset="0"/>
              </a:rPr>
              <a:t>trasmittente</a:t>
            </a:r>
            <a:r>
              <a:rPr lang="en-GB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: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codifica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il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messaggio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in base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alle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regole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del mezzo di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comunicazione</a:t>
            </a:r>
            <a:endParaRPr lang="en-GB" altLang="it-IT" sz="1400" dirty="0">
              <a:solidFill>
                <a:schemeClr val="tx1"/>
              </a:solidFill>
              <a:latin typeface="Verdana" panose="020B0604030504040204" pitchFamily="34" charset="0"/>
            </a:endParaRPr>
          </a:p>
        </p:txBody>
      </p:sp>
      <p:sp>
        <p:nvSpPr>
          <p:cNvPr id="16" name="AutoShape 14">
            <a:extLst>
              <a:ext uri="{FF2B5EF4-FFF2-40B4-BE49-F238E27FC236}">
                <a16:creationId xmlns:a16="http://schemas.microsoft.com/office/drawing/2014/main" id="{8CC80370-4236-441B-BE95-3375103DAB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1571" y="3987131"/>
            <a:ext cx="2303462" cy="647700"/>
          </a:xfrm>
          <a:prstGeom prst="homePlate">
            <a:avLst>
              <a:gd name="adj" fmla="val 34230"/>
            </a:avLst>
          </a:prstGeom>
          <a:solidFill>
            <a:srgbClr val="FFCC00"/>
          </a:solidFill>
          <a:ln w="9525">
            <a:solidFill>
              <a:srgbClr val="FFCC00"/>
            </a:solidFill>
            <a:miter lim="800000"/>
            <a:headEnd/>
            <a:tailEnd/>
          </a:ln>
        </p:spPr>
        <p:txBody>
          <a:bodyPr wrap="none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it-IT" i="1" dirty="0" err="1">
                <a:solidFill>
                  <a:schemeClr val="tx1"/>
                </a:solidFill>
                <a:latin typeface="Verdana" panose="020B0604030504040204" pitchFamily="34" charset="0"/>
              </a:rPr>
              <a:t>canale</a:t>
            </a:r>
            <a:endParaRPr lang="en-GB" altLang="it-IT" i="1" dirty="0">
              <a:solidFill>
                <a:schemeClr val="tx1"/>
              </a:solidFill>
              <a:latin typeface="Verdana" panose="020B0604030504040204" pitchFamily="34" charset="0"/>
            </a:endParaRPr>
          </a:p>
          <a:p>
            <a:pPr algn="ctr"/>
            <a:r>
              <a:rPr lang="en-GB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(</a:t>
            </a:r>
            <a:r>
              <a:rPr lang="en-GB" altLang="it-IT" sz="1400" dirty="0" err="1">
                <a:solidFill>
                  <a:schemeClr val="tx1"/>
                </a:solidFill>
                <a:latin typeface="Verdana" panose="020B0604030504040204" pitchFamily="34" charset="0"/>
              </a:rPr>
              <a:t>larghezza</a:t>
            </a:r>
            <a:r>
              <a:rPr lang="en-GB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 di </a:t>
            </a:r>
            <a:r>
              <a:rPr lang="en-GB" altLang="it-IT" sz="1400" dirty="0" err="1">
                <a:solidFill>
                  <a:schemeClr val="tx1"/>
                </a:solidFill>
                <a:latin typeface="Verdana" panose="020B0604030504040204" pitchFamily="34" charset="0"/>
              </a:rPr>
              <a:t>banda</a:t>
            </a:r>
            <a:r>
              <a:rPr lang="en-GB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)</a:t>
            </a:r>
            <a:endParaRPr lang="it-IT" altLang="it-IT" sz="1400" dirty="0">
              <a:solidFill>
                <a:schemeClr val="tx1"/>
              </a:solidFill>
              <a:latin typeface="Verdana" panose="020B0604030504040204" pitchFamily="34" charset="0"/>
            </a:endParaRPr>
          </a:p>
        </p:txBody>
      </p:sp>
      <p:sp>
        <p:nvSpPr>
          <p:cNvPr id="17" name="AutoShape 17">
            <a:extLst>
              <a:ext uri="{FF2B5EF4-FFF2-40B4-BE49-F238E27FC236}">
                <a16:creationId xmlns:a16="http://schemas.microsoft.com/office/drawing/2014/main" id="{B7AD230C-DA8F-46CF-A744-8241B3C09CF4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5332727" y="3425850"/>
            <a:ext cx="503238" cy="504825"/>
          </a:xfrm>
          <a:prstGeom prst="chevron">
            <a:avLst>
              <a:gd name="adj" fmla="val 25000"/>
            </a:avLst>
          </a:prstGeom>
          <a:solidFill>
            <a:srgbClr val="FFFFCC"/>
          </a:solidFill>
          <a:ln w="9525">
            <a:solidFill>
              <a:srgbClr val="FFCC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18" name="AutoShape 18">
            <a:extLst>
              <a:ext uri="{FF2B5EF4-FFF2-40B4-BE49-F238E27FC236}">
                <a16:creationId xmlns:a16="http://schemas.microsoft.com/office/drawing/2014/main" id="{1400E35F-8FFE-4D76-B1D9-3F4E0096BD06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484844" y="3428617"/>
            <a:ext cx="504054" cy="504825"/>
          </a:xfrm>
          <a:prstGeom prst="chevron">
            <a:avLst>
              <a:gd name="adj" fmla="val 25000"/>
            </a:avLst>
          </a:prstGeom>
          <a:solidFill>
            <a:srgbClr val="FFFFCC"/>
          </a:solidFill>
          <a:ln w="9525">
            <a:solidFill>
              <a:srgbClr val="FFCC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19" name="AutoShape 19">
            <a:extLst>
              <a:ext uri="{FF2B5EF4-FFF2-40B4-BE49-F238E27FC236}">
                <a16:creationId xmlns:a16="http://schemas.microsoft.com/office/drawing/2014/main" id="{94CC02A7-36C8-4B52-A153-0C45D39720EE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5980428" y="3498875"/>
            <a:ext cx="360362" cy="504825"/>
          </a:xfrm>
          <a:prstGeom prst="chevron">
            <a:avLst>
              <a:gd name="adj" fmla="val 25000"/>
            </a:avLst>
          </a:prstGeom>
          <a:solidFill>
            <a:srgbClr val="FFFFCC"/>
          </a:solidFill>
          <a:ln w="9525">
            <a:solidFill>
              <a:srgbClr val="FFCC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20" name="Rectangle 21">
            <a:extLst>
              <a:ext uri="{FF2B5EF4-FFF2-40B4-BE49-F238E27FC236}">
                <a16:creationId xmlns:a16="http://schemas.microsoft.com/office/drawing/2014/main" id="{DFA23DC9-2569-474C-A50C-ACB0E19704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512" y="5035824"/>
            <a:ext cx="3879304" cy="769441"/>
          </a:xfrm>
          <a:prstGeom prst="rect">
            <a:avLst/>
          </a:prstGeom>
          <a:solidFill>
            <a:schemeClr val="bg1"/>
          </a:solidFill>
          <a:ln w="25400">
            <a:solidFill>
              <a:srgbClr val="00206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 sz="1400" b="1" dirty="0" err="1">
                <a:solidFill>
                  <a:schemeClr val="tx1"/>
                </a:solidFill>
                <a:latin typeface="Verdana" panose="020B0604030504040204" pitchFamily="34" charset="0"/>
              </a:rPr>
              <a:t>codice</a:t>
            </a:r>
            <a:r>
              <a:rPr lang="en-GB" altLang="it-IT" sz="1400" i="1" dirty="0">
                <a:solidFill>
                  <a:schemeClr val="tx1"/>
                </a:solidFill>
                <a:latin typeface="Verdana" panose="020B0604030504040204" pitchFamily="34" charset="0"/>
              </a:rPr>
              <a:t>:</a:t>
            </a:r>
            <a:r>
              <a:rPr lang="en-GB" altLang="it-IT" sz="1200" i="1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600" dirty="0">
                <a:solidFill>
                  <a:schemeClr val="tx1"/>
                </a:solidFill>
              </a:rPr>
              <a:t>«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sistema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di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regole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di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corrispondenza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tra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i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valori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di un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insieme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A e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i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valori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di un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corrispettivo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insieme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B</a:t>
            </a:r>
            <a:r>
              <a:rPr lang="en-GB" altLang="it-IT" sz="1600" dirty="0">
                <a:solidFill>
                  <a:schemeClr val="tx1"/>
                </a:solidFill>
              </a:rPr>
              <a:t>»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.</a:t>
            </a:r>
            <a:endParaRPr lang="it-IT" altLang="it-IT" sz="1400" dirty="0">
              <a:solidFill>
                <a:schemeClr val="tx1"/>
              </a:solidFill>
              <a:latin typeface="Verdana" panose="020B0604030504040204" pitchFamily="34" charset="0"/>
            </a:endParaRPr>
          </a:p>
        </p:txBody>
      </p:sp>
      <p:sp>
        <p:nvSpPr>
          <p:cNvPr id="21" name="AutoShape 22">
            <a:extLst>
              <a:ext uri="{FF2B5EF4-FFF2-40B4-BE49-F238E27FC236}">
                <a16:creationId xmlns:a16="http://schemas.microsoft.com/office/drawing/2014/main" id="{0E540683-D11D-478E-AFC2-3A0B92CDA6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8128" y="5013177"/>
            <a:ext cx="3144056" cy="759407"/>
          </a:xfrm>
          <a:prstGeom prst="foldedCorner">
            <a:avLst>
              <a:gd name="adj" fmla="val 12500"/>
            </a:avLst>
          </a:prstGeom>
          <a:solidFill>
            <a:schemeClr val="bg1"/>
          </a:solidFill>
          <a:ln w="9525">
            <a:solidFill>
              <a:srgbClr val="002060"/>
            </a:solidFill>
            <a:round/>
            <a:headEnd/>
            <a:tailEnd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it-IT" altLang="it-IT" sz="1400" dirty="0">
                <a:solidFill>
                  <a:schemeClr val="tx1"/>
                </a:solidFill>
                <a:latin typeface="Verdana" panose="020B0604030504040204" pitchFamily="34" charset="0"/>
              </a:rPr>
              <a:t>Inadatta a spiegare la comunicazione umana perché non considera aspetti semantici!</a:t>
            </a:r>
          </a:p>
        </p:txBody>
      </p:sp>
      <p:sp>
        <p:nvSpPr>
          <p:cNvPr id="22" name="Rectangle 23">
            <a:extLst>
              <a:ext uri="{FF2B5EF4-FFF2-40B4-BE49-F238E27FC236}">
                <a16:creationId xmlns:a16="http://schemas.microsoft.com/office/drawing/2014/main" id="{4433CF6A-3751-4D8F-B214-EA7E9302A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1483" y="3283869"/>
            <a:ext cx="3168650" cy="504825"/>
          </a:xfrm>
          <a:prstGeom prst="rect">
            <a:avLst/>
          </a:prstGeom>
          <a:solidFill>
            <a:schemeClr val="bg1"/>
          </a:solidFill>
          <a:ln w="19050">
            <a:solidFill>
              <a:srgbClr val="FFCC00"/>
            </a:solidFill>
            <a:miter lim="800000"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400" b="1" dirty="0">
                <a:solidFill>
                  <a:schemeClr val="tx1"/>
                </a:solidFill>
                <a:latin typeface="Verdana" panose="020B0604030504040204" pitchFamily="34" charset="0"/>
              </a:rPr>
              <a:t>messaggio: </a:t>
            </a:r>
          </a:p>
          <a:p>
            <a:pPr algn="ctr"/>
            <a:r>
              <a:rPr lang="it-IT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informazioni da trasmettere</a:t>
            </a:r>
          </a:p>
        </p:txBody>
      </p:sp>
      <p:sp>
        <p:nvSpPr>
          <p:cNvPr id="23" name="Line 26">
            <a:extLst>
              <a:ext uri="{FF2B5EF4-FFF2-40B4-BE49-F238E27FC236}">
                <a16:creationId xmlns:a16="http://schemas.microsoft.com/office/drawing/2014/main" id="{A364D3CD-FB2C-4BA9-9988-AC00DCF50443}"/>
              </a:ext>
            </a:extLst>
          </p:cNvPr>
          <p:cNvSpPr>
            <a:spLocks noChangeShapeType="1"/>
          </p:cNvSpPr>
          <p:nvPr/>
        </p:nvSpPr>
        <p:spPr bwMode="auto">
          <a:xfrm>
            <a:off x="3458683" y="2996531"/>
            <a:ext cx="0" cy="285750"/>
          </a:xfrm>
          <a:prstGeom prst="line">
            <a:avLst/>
          </a:prstGeom>
          <a:noFill/>
          <a:ln w="57150">
            <a:solidFill>
              <a:srgbClr val="FFC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it-IT"/>
          </a:p>
        </p:txBody>
      </p:sp>
      <p:sp>
        <p:nvSpPr>
          <p:cNvPr id="24" name="Line 27">
            <a:extLst>
              <a:ext uri="{FF2B5EF4-FFF2-40B4-BE49-F238E27FC236}">
                <a16:creationId xmlns:a16="http://schemas.microsoft.com/office/drawing/2014/main" id="{1D3D3FC4-D0CE-4289-A357-AC58D2ED2283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7968208" y="2996952"/>
            <a:ext cx="0" cy="287338"/>
          </a:xfrm>
          <a:prstGeom prst="line">
            <a:avLst/>
          </a:prstGeom>
          <a:noFill/>
          <a:ln w="57150">
            <a:solidFill>
              <a:srgbClr val="FFC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it-IT"/>
          </a:p>
        </p:txBody>
      </p:sp>
      <p:sp>
        <p:nvSpPr>
          <p:cNvPr id="25" name="Rectangle 4">
            <a:extLst>
              <a:ext uri="{FF2B5EF4-FFF2-40B4-BE49-F238E27FC236}">
                <a16:creationId xmlns:a16="http://schemas.microsoft.com/office/drawing/2014/main" id="{594F57C2-F9B2-4E83-AAE2-E1096CF20A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0244" y="836712"/>
            <a:ext cx="8291512" cy="4572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bg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bg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bg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*Il modello del </a:t>
            </a:r>
            <a:r>
              <a:rPr lang="it-IT" altLang="it-IT" sz="2400" b="1" dirty="0">
                <a:solidFill>
                  <a:srgbClr val="FFFFFF"/>
                </a:solidFill>
                <a:latin typeface="Arial" panose="020B0604020202020204" pitchFamily="34" charset="0"/>
              </a:rPr>
              <a:t>pacco postale </a:t>
            </a: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(i suoi limiti)*</a:t>
            </a:r>
          </a:p>
        </p:txBody>
      </p:sp>
      <p:sp>
        <p:nvSpPr>
          <p:cNvPr id="26" name="Rectangle 2">
            <a:extLst>
              <a:ext uri="{FF2B5EF4-FFF2-40B4-BE49-F238E27FC236}">
                <a16:creationId xmlns:a16="http://schemas.microsoft.com/office/drawing/2014/main" id="{3A84FBF0-1812-472C-8423-61CC7D773935}"/>
              </a:ext>
            </a:extLst>
          </p:cNvPr>
          <p:cNvSpPr txBox="1">
            <a:spLocks noChangeArrowheads="1"/>
          </p:cNvSpPr>
          <p:nvPr/>
        </p:nvSpPr>
        <p:spPr>
          <a:xfrm>
            <a:off x="1864834" y="1340769"/>
            <a:ext cx="8507413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55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Teoria </a:t>
            </a:r>
            <a:r>
              <a:rPr lang="en-GB" altLang="it-IT" sz="1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matematica</a:t>
            </a: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</a:t>
            </a:r>
            <a:r>
              <a:rPr lang="en-GB" altLang="it-IT" sz="1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della</a:t>
            </a: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</a:t>
            </a:r>
            <a:r>
              <a:rPr lang="en-GB" altLang="it-IT" sz="1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comunicazione</a:t>
            </a: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: </a:t>
            </a:r>
          </a:p>
          <a:p>
            <a:pPr>
              <a:spcBef>
                <a:spcPts val="55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«</a:t>
            </a:r>
            <a:r>
              <a:rPr lang="en-GB" altLang="it-IT" sz="1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trasmissione</a:t>
            </a: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di </a:t>
            </a:r>
            <a:r>
              <a:rPr lang="en-GB" altLang="it-IT" sz="1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informazioni</a:t>
            </a:r>
            <a:r>
              <a:rPr lang="en-GB" altLang="it-IT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» (Shannon e Weaver, 1949)</a:t>
            </a:r>
          </a:p>
        </p:txBody>
      </p:sp>
      <p:sp>
        <p:nvSpPr>
          <p:cNvPr id="27" name="Rectangle 10">
            <a:extLst>
              <a:ext uri="{FF2B5EF4-FFF2-40B4-BE49-F238E27FC236}">
                <a16:creationId xmlns:a16="http://schemas.microsoft.com/office/drawing/2014/main" id="{68BDDFBF-D8D3-4D72-937F-6F777A043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6236" y="2277393"/>
            <a:ext cx="1303023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it-IT" sz="1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Sorgente</a:t>
            </a:r>
            <a:endParaRPr lang="en-GB" altLang="it-IT" sz="1400" b="1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  <a:p>
            <a:pPr algn="r"/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elabora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il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messaggio</a:t>
            </a:r>
            <a:endParaRPr lang="it-IT" altLang="it-IT" sz="12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28" name="Rectangle 13">
            <a:extLst>
              <a:ext uri="{FF2B5EF4-FFF2-40B4-BE49-F238E27FC236}">
                <a16:creationId xmlns:a16="http://schemas.microsoft.com/office/drawing/2014/main" id="{95C250AA-755B-435E-AE07-3B41869BF2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00256" y="2276872"/>
            <a:ext cx="2160588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 sz="1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Destinatario</a:t>
            </a:r>
            <a:endParaRPr lang="en-GB" altLang="it-IT" sz="1400" b="1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  <a:p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riceve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il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messaggio</a:t>
            </a:r>
            <a:r>
              <a:rPr lang="en-GB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decodificato</a:t>
            </a:r>
            <a:endParaRPr lang="en-GB" altLang="it-IT" sz="12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29" name="Rectangle 25">
            <a:extLst>
              <a:ext uri="{FF2B5EF4-FFF2-40B4-BE49-F238E27FC236}">
                <a16:creationId xmlns:a16="http://schemas.microsoft.com/office/drawing/2014/main" id="{1F20DA40-BEEC-448A-9B2F-94A86E45B5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8129" y="3284984"/>
            <a:ext cx="3097213" cy="504056"/>
          </a:xfrm>
          <a:prstGeom prst="rect">
            <a:avLst/>
          </a:prstGeom>
          <a:solidFill>
            <a:schemeClr val="bg1"/>
          </a:solidFill>
          <a:ln w="19050">
            <a:solidFill>
              <a:srgbClr val="FFCC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400" b="1" dirty="0">
                <a:solidFill>
                  <a:schemeClr val="tx1"/>
                </a:solidFill>
                <a:latin typeface="Verdana" panose="020B0604030504040204" pitchFamily="34" charset="0"/>
              </a:rPr>
              <a:t>messaggio</a:t>
            </a:r>
          </a:p>
        </p:txBody>
      </p:sp>
      <p:sp>
        <p:nvSpPr>
          <p:cNvPr id="31" name="Rectangle 16">
            <a:extLst>
              <a:ext uri="{FF2B5EF4-FFF2-40B4-BE49-F238E27FC236}">
                <a16:creationId xmlns:a16="http://schemas.microsoft.com/office/drawing/2014/main" id="{69E8C7A6-2F5B-4B2B-A738-3210F9494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92144" y="3996804"/>
            <a:ext cx="2980102" cy="736600"/>
          </a:xfrm>
          <a:prstGeom prst="rect">
            <a:avLst/>
          </a:prstGeom>
          <a:solidFill>
            <a:srgbClr val="FFFFCC"/>
          </a:solidFill>
          <a:ln w="19050">
            <a:noFill/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 sz="1400" b="1" dirty="0" err="1">
                <a:solidFill>
                  <a:schemeClr val="tx1"/>
                </a:solidFill>
                <a:latin typeface="Verdana" panose="020B0604030504040204" pitchFamily="34" charset="0"/>
              </a:rPr>
              <a:t>apparato</a:t>
            </a:r>
            <a:r>
              <a:rPr lang="en-GB" altLang="it-IT" sz="1400" b="1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b="1" dirty="0" err="1">
                <a:solidFill>
                  <a:schemeClr val="tx1"/>
                </a:solidFill>
                <a:latin typeface="Verdana" panose="020B0604030504040204" pitchFamily="34" charset="0"/>
              </a:rPr>
              <a:t>ricevente</a:t>
            </a:r>
            <a:endParaRPr lang="en-GB" altLang="it-IT" sz="1400" b="1" dirty="0">
              <a:solidFill>
                <a:schemeClr val="tx1"/>
              </a:solidFill>
              <a:latin typeface="Verdana" panose="020B0604030504040204" pitchFamily="34" charset="0"/>
            </a:endParaRPr>
          </a:p>
          <a:p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decodifica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il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messaggio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in base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alle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regole</a:t>
            </a:r>
            <a:r>
              <a:rPr lang="en-GB" altLang="it-IT" sz="1200" dirty="0">
                <a:solidFill>
                  <a:schemeClr val="tx1"/>
                </a:solidFill>
                <a:latin typeface="Verdana" panose="020B0604030504040204" pitchFamily="34" charset="0"/>
              </a:rPr>
              <a:t> del </a:t>
            </a:r>
            <a:r>
              <a:rPr lang="en-GB" altLang="it-IT" sz="1200" dirty="0" err="1">
                <a:solidFill>
                  <a:schemeClr val="tx1"/>
                </a:solidFill>
                <a:latin typeface="Verdana" panose="020B0604030504040204" pitchFamily="34" charset="0"/>
              </a:rPr>
              <a:t>trasmittente</a:t>
            </a:r>
            <a:endParaRPr lang="en-GB" altLang="it-IT" sz="1200" dirty="0">
              <a:solidFill>
                <a:schemeClr val="tx1"/>
              </a:solidFill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9306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4" grpId="0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/>
      <p:bldP spid="27" grpId="0"/>
      <p:bldP spid="28" grpId="0"/>
      <p:bldP spid="29" grpId="0" animBg="1"/>
      <p:bldP spid="3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/>
          <p:cNvSpPr>
            <a:spLocks noGrp="1"/>
          </p:cNvSpPr>
          <p:nvPr>
            <p:ph type="sldNum" sz="quarter" idx="4294967295"/>
          </p:nvPr>
        </p:nvSpPr>
        <p:spPr>
          <a:xfrm>
            <a:off x="8112224" y="6381329"/>
            <a:ext cx="2133600" cy="365125"/>
          </a:xfrm>
        </p:spPr>
        <p:txBody>
          <a:bodyPr/>
          <a:lstStyle/>
          <a:p>
            <a:fld id="{E3AAEEB7-370C-4CD1-84ED-44A96922B98A}" type="slidenum">
              <a:rPr lang="it-IT" smtClean="0"/>
              <a:pPr/>
              <a:t>17</a:t>
            </a:fld>
            <a:endParaRPr lang="it-IT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382128C-5A84-40EA-86CE-CBA3FFA25CE2}"/>
              </a:ext>
            </a:extLst>
          </p:cNvPr>
          <p:cNvSpPr txBox="1"/>
          <p:nvPr/>
        </p:nvSpPr>
        <p:spPr>
          <a:xfrm>
            <a:off x="2443138" y="136868"/>
            <a:ext cx="7305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Paccagnella «Sociologia della comunicazione nell’era digitale» Il Mulino 2020</a:t>
            </a:r>
          </a:p>
          <a:p>
            <a:pPr algn="ctr"/>
            <a:r>
              <a:rPr lang="it-IT" sz="1400" dirty="0"/>
              <a:t>Capitolo I. Informazione e comunicazione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BF0A1BBB-10A1-4702-A65C-EDE9403069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0244" y="836712"/>
            <a:ext cx="8291512" cy="4572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bg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bg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bg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*Un’idea </a:t>
            </a:r>
            <a:r>
              <a:rPr lang="it-IT" altLang="it-IT" sz="2400" b="1" dirty="0">
                <a:solidFill>
                  <a:srgbClr val="FFFFFF"/>
                </a:solidFill>
                <a:latin typeface="Arial" panose="020B0604020202020204" pitchFamily="34" charset="0"/>
              </a:rPr>
              <a:t>complessa</a:t>
            </a: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 di comunicazione*</a:t>
            </a:r>
          </a:p>
        </p:txBody>
      </p:sp>
      <p:sp>
        <p:nvSpPr>
          <p:cNvPr id="29" name="Rectangle 7">
            <a:extLst>
              <a:ext uri="{FF2B5EF4-FFF2-40B4-BE49-F238E27FC236}">
                <a16:creationId xmlns:a16="http://schemas.microsoft.com/office/drawing/2014/main" id="{105CA949-9F67-44DF-AB06-A0BDE94C17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60688" y="5013622"/>
            <a:ext cx="1943100" cy="863650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SINTASSI</a:t>
            </a:r>
          </a:p>
          <a:p>
            <a:pPr algn="ctr"/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(codice)</a:t>
            </a:r>
          </a:p>
        </p:txBody>
      </p:sp>
      <p:sp>
        <p:nvSpPr>
          <p:cNvPr id="30" name="AutoShape 8">
            <a:extLst>
              <a:ext uri="{FF2B5EF4-FFF2-40B4-BE49-F238E27FC236}">
                <a16:creationId xmlns:a16="http://schemas.microsoft.com/office/drawing/2014/main" id="{3E49F495-6479-44BA-90E6-AB90071282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7889" y="4797152"/>
            <a:ext cx="2449513" cy="1296144"/>
          </a:xfrm>
          <a:custGeom>
            <a:avLst/>
            <a:gdLst>
              <a:gd name="T0" fmla="*/ 208337299 w 21600"/>
              <a:gd name="T1" fmla="*/ 0 h 21600"/>
              <a:gd name="T2" fmla="*/ 0 w 21600"/>
              <a:gd name="T3" fmla="*/ 26975009 h 21600"/>
              <a:gd name="T4" fmla="*/ 208337299 w 21600"/>
              <a:gd name="T5" fmla="*/ 53950017 h 21600"/>
              <a:gd name="T6" fmla="*/ 277782952 w 21600"/>
              <a:gd name="T7" fmla="*/ 26975009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SEMANTICA</a:t>
            </a:r>
          </a:p>
          <a:p>
            <a:pPr algn="ctr"/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(relazioni)</a:t>
            </a:r>
          </a:p>
        </p:txBody>
      </p:sp>
      <p:sp>
        <p:nvSpPr>
          <p:cNvPr id="31" name="Oval 9">
            <a:extLst>
              <a:ext uri="{FF2B5EF4-FFF2-40B4-BE49-F238E27FC236}">
                <a16:creationId xmlns:a16="http://schemas.microsoft.com/office/drawing/2014/main" id="{314482C5-3A7D-4268-9F59-7807F3D519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6508" y="4942186"/>
            <a:ext cx="1079500" cy="935037"/>
          </a:xfrm>
          <a:prstGeom prst="ellipse">
            <a:avLst/>
          </a:prstGeom>
          <a:solidFill>
            <a:srgbClr val="FFFFCC"/>
          </a:solidFill>
          <a:ln w="9525">
            <a:solidFill>
              <a:srgbClr val="002060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oggetti</a:t>
            </a:r>
          </a:p>
        </p:txBody>
      </p:sp>
      <p:pic>
        <p:nvPicPr>
          <p:cNvPr id="32" name="Picture 10" descr="FamaleHipster">
            <a:extLst>
              <a:ext uri="{FF2B5EF4-FFF2-40B4-BE49-F238E27FC236}">
                <a16:creationId xmlns:a16="http://schemas.microsoft.com/office/drawing/2014/main" id="{779E3D65-87F1-4AEC-83D4-F2CCE21B66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900" y="3213697"/>
            <a:ext cx="960437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3" name="Picture 11" descr="Hipster">
            <a:extLst>
              <a:ext uri="{FF2B5EF4-FFF2-40B4-BE49-F238E27FC236}">
                <a16:creationId xmlns:a16="http://schemas.microsoft.com/office/drawing/2014/main" id="{56A17BAE-3499-4DB9-B42F-5D9F46B20B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208" y="3213697"/>
            <a:ext cx="960437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sp>
        <p:nvSpPr>
          <p:cNvPr id="34" name="AutoShape 15">
            <a:extLst>
              <a:ext uri="{FF2B5EF4-FFF2-40B4-BE49-F238E27FC236}">
                <a16:creationId xmlns:a16="http://schemas.microsoft.com/office/drawing/2014/main" id="{404020EA-30AD-4BFF-862C-BB8ECDDCF1AE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7896201" y="2636912"/>
            <a:ext cx="864095" cy="576064"/>
          </a:xfrm>
          <a:custGeom>
            <a:avLst/>
            <a:gdLst>
              <a:gd name="T0" fmla="*/ 32945179 w 21600"/>
              <a:gd name="T1" fmla="*/ 0 h 21600"/>
              <a:gd name="T2" fmla="*/ 32945179 w 21600"/>
              <a:gd name="T3" fmla="*/ 10932066 h 21600"/>
              <a:gd name="T4" fmla="*/ 7050328 w 21600"/>
              <a:gd name="T5" fmla="*/ 19422005 h 21600"/>
              <a:gd name="T6" fmla="*/ 47045875 w 21600"/>
              <a:gd name="T7" fmla="*/ 5466048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it-IT"/>
          </a:p>
        </p:txBody>
      </p:sp>
      <p:sp>
        <p:nvSpPr>
          <p:cNvPr id="35" name="Text Box 16">
            <a:extLst>
              <a:ext uri="{FF2B5EF4-FFF2-40B4-BE49-F238E27FC236}">
                <a16:creationId xmlns:a16="http://schemas.microsoft.com/office/drawing/2014/main" id="{EBE64117-14D7-499F-9FD3-06B10B6090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35760" y="2708920"/>
            <a:ext cx="3643946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relazione circolare </a:t>
            </a:r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sym typeface="Wingdings" panose="05000000000000000000" pitchFamily="2" charset="2"/>
              </a:rPr>
              <a:t> </a:t>
            </a:r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retroazione </a:t>
            </a:r>
          </a:p>
        </p:txBody>
      </p:sp>
      <p:sp>
        <p:nvSpPr>
          <p:cNvPr id="36" name="Rectangle 18">
            <a:extLst>
              <a:ext uri="{FF2B5EF4-FFF2-40B4-BE49-F238E27FC236}">
                <a16:creationId xmlns:a16="http://schemas.microsoft.com/office/drawing/2014/main" id="{5444615C-6F37-4803-B790-2B6B684CF9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9656" y="4005064"/>
            <a:ext cx="48260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«</a:t>
            </a:r>
            <a:r>
              <a:rPr lang="en-GB" altLang="it-IT" sz="17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comunicazione</a:t>
            </a:r>
            <a:r>
              <a:rPr lang="en-GB" altLang="it-IT" sz="17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come </a:t>
            </a:r>
            <a:r>
              <a:rPr lang="en-GB" altLang="it-IT" sz="17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trasformazione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»</a:t>
            </a:r>
            <a:r>
              <a:rPr lang="en-GB" altLang="it-IT" sz="17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7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sym typeface="Wingdings" panose="05000000000000000000" pitchFamily="2" charset="2"/>
              </a:rPr>
              <a:t></a:t>
            </a:r>
            <a:endParaRPr lang="en-GB" altLang="it-IT" sz="17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  <a:p>
            <a:pPr algn="ctr"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sz="17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</a:t>
            </a:r>
            <a:r>
              <a:rPr lang="en-GB" altLang="it-IT" sz="17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modello</a:t>
            </a:r>
            <a:r>
              <a:rPr lang="en-GB" altLang="it-IT" sz="17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7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semiotico</a:t>
            </a:r>
            <a:r>
              <a:rPr lang="en-GB" altLang="it-IT" sz="17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, Eco, 1975)</a:t>
            </a:r>
          </a:p>
        </p:txBody>
      </p:sp>
      <p:sp>
        <p:nvSpPr>
          <p:cNvPr id="37" name="AutoShape 19">
            <a:extLst>
              <a:ext uri="{FF2B5EF4-FFF2-40B4-BE49-F238E27FC236}">
                <a16:creationId xmlns:a16="http://schemas.microsoft.com/office/drawing/2014/main" id="{577E6A85-A63B-4070-8C48-70A7D39D0E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85490" y="3356572"/>
            <a:ext cx="649287" cy="504825"/>
          </a:xfrm>
          <a:prstGeom prst="homePlate">
            <a:avLst>
              <a:gd name="adj" fmla="val 32154"/>
            </a:avLst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38" name="AutoShape 20">
            <a:extLst>
              <a:ext uri="{FF2B5EF4-FFF2-40B4-BE49-F238E27FC236}">
                <a16:creationId xmlns:a16="http://schemas.microsoft.com/office/drawing/2014/main" id="{44F8540B-1765-4F26-9E7D-CA126D740E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61751" y="3356572"/>
            <a:ext cx="647700" cy="504825"/>
          </a:xfrm>
          <a:prstGeom prst="chevron">
            <a:avLst>
              <a:gd name="adj" fmla="val 32075"/>
            </a:avLst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39" name="AutoShape 21">
            <a:extLst>
              <a:ext uri="{FF2B5EF4-FFF2-40B4-BE49-F238E27FC236}">
                <a16:creationId xmlns:a16="http://schemas.microsoft.com/office/drawing/2014/main" id="{0C9CA7A5-8214-4C83-B695-4C55D3CA37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8014" y="3356572"/>
            <a:ext cx="647700" cy="504825"/>
          </a:xfrm>
          <a:prstGeom prst="chevron">
            <a:avLst>
              <a:gd name="adj" fmla="val 32075"/>
            </a:avLst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40" name="AutoShape 22">
            <a:extLst>
              <a:ext uri="{FF2B5EF4-FFF2-40B4-BE49-F238E27FC236}">
                <a16:creationId xmlns:a16="http://schemas.microsoft.com/office/drawing/2014/main" id="{E7A050FD-9A0A-4078-9434-41BC233355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14276" y="3356572"/>
            <a:ext cx="647700" cy="504825"/>
          </a:xfrm>
          <a:prstGeom prst="chevron">
            <a:avLst>
              <a:gd name="adj" fmla="val 32075"/>
            </a:avLst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41" name="AutoShape 23">
            <a:extLst>
              <a:ext uri="{FF2B5EF4-FFF2-40B4-BE49-F238E27FC236}">
                <a16:creationId xmlns:a16="http://schemas.microsoft.com/office/drawing/2014/main" id="{C9CDBA87-4861-4AF4-B513-00D1B168DD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91474" y="3356572"/>
            <a:ext cx="647700" cy="504825"/>
          </a:xfrm>
          <a:prstGeom prst="chevron">
            <a:avLst>
              <a:gd name="adj" fmla="val 32075"/>
            </a:avLst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42" name="Rectangle 25">
            <a:extLst>
              <a:ext uri="{FF2B5EF4-FFF2-40B4-BE49-F238E27FC236}">
                <a16:creationId xmlns:a16="http://schemas.microsoft.com/office/drawing/2014/main" id="{67DDFA10-F2E7-4DF6-ABC4-B041C835AB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536" y="1484785"/>
            <a:ext cx="8424862" cy="834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30000"/>
              </a:lnSpc>
              <a:spcBef>
                <a:spcPts val="525"/>
              </a:spcBef>
              <a:buClr>
                <a:srgbClr val="FFFFFF"/>
              </a:buClr>
              <a:buSzPct val="100000"/>
            </a:pP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Visione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«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olistica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»: </a:t>
            </a:r>
          </a:p>
          <a:p>
            <a:pPr algn="ctr">
              <a:lnSpc>
                <a:spcPct val="130000"/>
              </a:lnSpc>
              <a:spcBef>
                <a:spcPts val="525"/>
              </a:spcBef>
              <a:buClr>
                <a:srgbClr val="FFFFFF"/>
              </a:buClr>
              <a:buSzPct val="100000"/>
            </a:pP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reciprocità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delle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relazioni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tra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gli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elementi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(</a:t>
            </a:r>
            <a:r>
              <a:rPr lang="en-GB" altLang="it-IT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cibernetica</a:t>
            </a:r>
            <a:r>
              <a:rPr lang="en-GB" altLang="it-IT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, 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Wiener, 1928)</a:t>
            </a:r>
          </a:p>
        </p:txBody>
      </p:sp>
      <p:sp>
        <p:nvSpPr>
          <p:cNvPr id="43" name="Rectangle 26">
            <a:extLst>
              <a:ext uri="{FF2B5EF4-FFF2-40B4-BE49-F238E27FC236}">
                <a16:creationId xmlns:a16="http://schemas.microsoft.com/office/drawing/2014/main" id="{C4629780-8EE3-4CEE-8FE0-B075D1818EF0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4779218" y="2297511"/>
            <a:ext cx="4079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anose="05000000000000000000" pitchFamily="2" charset="2"/>
              </a:rPr>
              <a:t></a:t>
            </a:r>
            <a:endParaRPr lang="it-IT" altLang="it-IT" dirty="0">
              <a:solidFill>
                <a:schemeClr val="tx1">
                  <a:lumMod val="85000"/>
                  <a:lumOff val="15000"/>
                </a:schemeClr>
              </a:solidFill>
              <a:sym typeface="Wingdings" panose="05000000000000000000" pitchFamily="2" charset="2"/>
            </a:endParaRPr>
          </a:p>
        </p:txBody>
      </p:sp>
      <p:sp>
        <p:nvSpPr>
          <p:cNvPr id="44" name="AutoShape 29">
            <a:extLst>
              <a:ext uri="{FF2B5EF4-FFF2-40B4-BE49-F238E27FC236}">
                <a16:creationId xmlns:a16="http://schemas.microsoft.com/office/drawing/2014/main" id="{AF89E748-9303-42D9-A9AA-01257602C4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67736" y="3356572"/>
            <a:ext cx="647700" cy="504825"/>
          </a:xfrm>
          <a:prstGeom prst="chevron">
            <a:avLst>
              <a:gd name="adj" fmla="val 32075"/>
            </a:avLst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45" name="AutoShape 30">
            <a:extLst>
              <a:ext uri="{FF2B5EF4-FFF2-40B4-BE49-F238E27FC236}">
                <a16:creationId xmlns:a16="http://schemas.microsoft.com/office/drawing/2014/main" id="{1F463A89-0649-45C0-89A8-EEEE8799B01E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2495601" y="3284985"/>
            <a:ext cx="864361" cy="2304107"/>
          </a:xfrm>
          <a:prstGeom prst="curvedRightArrow">
            <a:avLst>
              <a:gd name="adj1" fmla="val 42866"/>
              <a:gd name="adj2" fmla="val 85732"/>
              <a:gd name="adj3" fmla="val 33333"/>
            </a:avLst>
          </a:prstGeom>
          <a:solidFill>
            <a:srgbClr val="002060"/>
          </a:solidFill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46" name="Rectangle 31">
            <a:extLst>
              <a:ext uri="{FF2B5EF4-FFF2-40B4-BE49-F238E27FC236}">
                <a16:creationId xmlns:a16="http://schemas.microsoft.com/office/drawing/2014/main" id="{1033DD35-254A-448B-A9D7-FFBFBCC3C8F3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171542" y="4104988"/>
            <a:ext cx="1936749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PRAGMATICA</a:t>
            </a:r>
          </a:p>
          <a:p>
            <a:pPr algn="ctr"/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(comportamenti)</a:t>
            </a:r>
          </a:p>
        </p:txBody>
      </p:sp>
      <p:sp>
        <p:nvSpPr>
          <p:cNvPr id="47" name="Rectangle 24">
            <a:extLst>
              <a:ext uri="{FF2B5EF4-FFF2-40B4-BE49-F238E27FC236}">
                <a16:creationId xmlns:a16="http://schemas.microsoft.com/office/drawing/2014/main" id="{315899F7-F6B2-4F92-9897-DC2E70AA5F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24192" y="4005064"/>
            <a:ext cx="291662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sz="17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esito</a:t>
            </a:r>
            <a:r>
              <a:rPr lang="en-GB" altLang="it-IT" sz="17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non </a:t>
            </a:r>
            <a:r>
              <a:rPr lang="en-GB" altLang="it-IT" sz="17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prevedibile</a:t>
            </a:r>
            <a:endParaRPr lang="en-GB" altLang="it-IT" sz="17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  <a:p>
            <a:pPr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«</a:t>
            </a:r>
            <a:r>
              <a:rPr lang="en-GB" altLang="it-IT" sz="16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decodifiche</a:t>
            </a:r>
            <a:r>
              <a:rPr lang="en-GB" altLang="it-I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6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aberranti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»</a:t>
            </a:r>
          </a:p>
        </p:txBody>
      </p:sp>
    </p:spTree>
    <p:extLst>
      <p:ext uri="{BB962C8B-B14F-4D97-AF65-F5344CB8AC3E}">
        <p14:creationId xmlns:p14="http://schemas.microsoft.com/office/powerpoint/2010/main" val="4214337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5" grpId="0"/>
      <p:bldP spid="36" grpId="0"/>
      <p:bldP spid="37" grpId="0" animBg="1"/>
      <p:bldP spid="38" grpId="0" animBg="1"/>
      <p:bldP spid="39" grpId="0" animBg="1"/>
      <p:bldP spid="40" grpId="0" animBg="1"/>
      <p:bldP spid="41" grpId="0" animBg="1"/>
      <p:bldP spid="42" grpId="0"/>
      <p:bldP spid="43" grpId="0"/>
      <p:bldP spid="44" grpId="0" animBg="1"/>
      <p:bldP spid="45" grpId="0" animBg="1"/>
      <p:bldP spid="46" grpId="0"/>
      <p:bldP spid="4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AE545129-1354-671A-0219-201A3F610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171" y="1556793"/>
            <a:ext cx="3727326" cy="3423915"/>
          </a:xfrm>
        </p:spPr>
        <p:txBody>
          <a:bodyPr>
            <a:normAutofit fontScale="90000"/>
          </a:bodyPr>
          <a:lstStyle/>
          <a:p>
            <a:r>
              <a:rPr lang="it-IT" dirty="0"/>
              <a:t>Esempio:</a:t>
            </a:r>
            <a:br>
              <a:rPr lang="it-IT" dirty="0"/>
            </a:br>
            <a:r>
              <a:rPr lang="it-IT" dirty="0"/>
              <a:t>sintassi, semantica e pragmatica del semaforo</a:t>
            </a:r>
          </a:p>
        </p:txBody>
      </p:sp>
      <p:pic>
        <p:nvPicPr>
          <p:cNvPr id="4" name="IMG_1229" descr="IMG_1229">
            <a:hlinkClick r:id="" action="ppaction://media"/>
            <a:extLst>
              <a:ext uri="{FF2B5EF4-FFF2-40B4-BE49-F238E27FC236}">
                <a16:creationId xmlns:a16="http://schemas.microsoft.com/office/drawing/2014/main" id="{95BA986B-A20B-0BB2-9A20-275C4CC5438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30351" y="3175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59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/>
          <p:cNvSpPr>
            <a:spLocks noGrp="1"/>
          </p:cNvSpPr>
          <p:nvPr>
            <p:ph type="sldNum" sz="quarter" idx="4294967295"/>
          </p:nvPr>
        </p:nvSpPr>
        <p:spPr>
          <a:xfrm>
            <a:off x="8112224" y="6381329"/>
            <a:ext cx="2133600" cy="365125"/>
          </a:xfrm>
        </p:spPr>
        <p:txBody>
          <a:bodyPr/>
          <a:lstStyle/>
          <a:p>
            <a:fld id="{E3AAEEB7-370C-4CD1-84ED-44A96922B98A}" type="slidenum">
              <a:rPr lang="it-IT" smtClean="0"/>
              <a:pPr/>
              <a:t>19</a:t>
            </a:fld>
            <a:endParaRPr lang="it-IT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382128C-5A84-40EA-86CE-CBA3FFA25CE2}"/>
              </a:ext>
            </a:extLst>
          </p:cNvPr>
          <p:cNvSpPr txBox="1"/>
          <p:nvPr/>
        </p:nvSpPr>
        <p:spPr>
          <a:xfrm>
            <a:off x="2443138" y="136868"/>
            <a:ext cx="7305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Paccagnella «Sociologia della comunicazione nell’era digitale» Il Mulino 2020</a:t>
            </a:r>
          </a:p>
          <a:p>
            <a:pPr algn="ctr"/>
            <a:r>
              <a:rPr lang="it-IT" sz="1400" dirty="0"/>
              <a:t>Capitolo I. Informazione e comunicazione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BF0A1BBB-10A1-4702-A65C-EDE9403069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0244" y="836712"/>
            <a:ext cx="8291512" cy="4572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bg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bg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bg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*Un’idea </a:t>
            </a:r>
            <a:r>
              <a:rPr lang="it-IT" altLang="it-IT" sz="2400" b="1" dirty="0">
                <a:solidFill>
                  <a:srgbClr val="FFFFFF"/>
                </a:solidFill>
                <a:latin typeface="Arial" panose="020B0604020202020204" pitchFamily="34" charset="0"/>
              </a:rPr>
              <a:t>complessa</a:t>
            </a: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 di comunicazione*</a:t>
            </a:r>
          </a:p>
        </p:txBody>
      </p:sp>
      <p:sp>
        <p:nvSpPr>
          <p:cNvPr id="29" name="Rectangle 7">
            <a:extLst>
              <a:ext uri="{FF2B5EF4-FFF2-40B4-BE49-F238E27FC236}">
                <a16:creationId xmlns:a16="http://schemas.microsoft.com/office/drawing/2014/main" id="{105CA949-9F67-44DF-AB06-A0BDE94C17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60688" y="5013622"/>
            <a:ext cx="1943100" cy="863650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SINTASSI</a:t>
            </a:r>
          </a:p>
          <a:p>
            <a:pPr algn="ctr"/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(codice)</a:t>
            </a:r>
          </a:p>
        </p:txBody>
      </p:sp>
      <p:sp>
        <p:nvSpPr>
          <p:cNvPr id="30" name="AutoShape 8">
            <a:extLst>
              <a:ext uri="{FF2B5EF4-FFF2-40B4-BE49-F238E27FC236}">
                <a16:creationId xmlns:a16="http://schemas.microsoft.com/office/drawing/2014/main" id="{3E49F495-6479-44BA-90E6-AB90071282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7889" y="4797152"/>
            <a:ext cx="2449513" cy="1296144"/>
          </a:xfrm>
          <a:custGeom>
            <a:avLst/>
            <a:gdLst>
              <a:gd name="T0" fmla="*/ 208337299 w 21600"/>
              <a:gd name="T1" fmla="*/ 0 h 21600"/>
              <a:gd name="T2" fmla="*/ 0 w 21600"/>
              <a:gd name="T3" fmla="*/ 26975009 h 21600"/>
              <a:gd name="T4" fmla="*/ 208337299 w 21600"/>
              <a:gd name="T5" fmla="*/ 53950017 h 21600"/>
              <a:gd name="T6" fmla="*/ 277782952 w 21600"/>
              <a:gd name="T7" fmla="*/ 26975009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SEMANTICA</a:t>
            </a:r>
          </a:p>
          <a:p>
            <a:pPr algn="ctr"/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(relazioni)</a:t>
            </a:r>
          </a:p>
        </p:txBody>
      </p:sp>
      <p:sp>
        <p:nvSpPr>
          <p:cNvPr id="31" name="Oval 9">
            <a:extLst>
              <a:ext uri="{FF2B5EF4-FFF2-40B4-BE49-F238E27FC236}">
                <a16:creationId xmlns:a16="http://schemas.microsoft.com/office/drawing/2014/main" id="{314482C5-3A7D-4268-9F59-7807F3D519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6508" y="4942186"/>
            <a:ext cx="1079500" cy="935037"/>
          </a:xfrm>
          <a:prstGeom prst="ellipse">
            <a:avLst/>
          </a:prstGeom>
          <a:solidFill>
            <a:srgbClr val="FFFFCC"/>
          </a:solidFill>
          <a:ln w="9525">
            <a:solidFill>
              <a:srgbClr val="002060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oggetti</a:t>
            </a:r>
          </a:p>
        </p:txBody>
      </p:sp>
      <p:pic>
        <p:nvPicPr>
          <p:cNvPr id="32" name="Picture 10" descr="FamaleHipster">
            <a:extLst>
              <a:ext uri="{FF2B5EF4-FFF2-40B4-BE49-F238E27FC236}">
                <a16:creationId xmlns:a16="http://schemas.microsoft.com/office/drawing/2014/main" id="{779E3D65-87F1-4AEC-83D4-F2CCE21B66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900" y="3213697"/>
            <a:ext cx="960437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3" name="Picture 11" descr="Hipster">
            <a:extLst>
              <a:ext uri="{FF2B5EF4-FFF2-40B4-BE49-F238E27FC236}">
                <a16:creationId xmlns:a16="http://schemas.microsoft.com/office/drawing/2014/main" id="{56A17BAE-3499-4DB9-B42F-5D9F46B20B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208" y="3213697"/>
            <a:ext cx="960437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sp>
        <p:nvSpPr>
          <p:cNvPr id="34" name="AutoShape 15">
            <a:extLst>
              <a:ext uri="{FF2B5EF4-FFF2-40B4-BE49-F238E27FC236}">
                <a16:creationId xmlns:a16="http://schemas.microsoft.com/office/drawing/2014/main" id="{404020EA-30AD-4BFF-862C-BB8ECDDCF1AE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7896201" y="2636912"/>
            <a:ext cx="864095" cy="576064"/>
          </a:xfrm>
          <a:custGeom>
            <a:avLst/>
            <a:gdLst>
              <a:gd name="T0" fmla="*/ 32945179 w 21600"/>
              <a:gd name="T1" fmla="*/ 0 h 21600"/>
              <a:gd name="T2" fmla="*/ 32945179 w 21600"/>
              <a:gd name="T3" fmla="*/ 10932066 h 21600"/>
              <a:gd name="T4" fmla="*/ 7050328 w 21600"/>
              <a:gd name="T5" fmla="*/ 19422005 h 21600"/>
              <a:gd name="T6" fmla="*/ 47045875 w 21600"/>
              <a:gd name="T7" fmla="*/ 5466048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it-IT"/>
          </a:p>
        </p:txBody>
      </p:sp>
      <p:sp>
        <p:nvSpPr>
          <p:cNvPr id="35" name="Text Box 16">
            <a:extLst>
              <a:ext uri="{FF2B5EF4-FFF2-40B4-BE49-F238E27FC236}">
                <a16:creationId xmlns:a16="http://schemas.microsoft.com/office/drawing/2014/main" id="{EBE64117-14D7-499F-9FD3-06B10B6090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35760" y="2708920"/>
            <a:ext cx="35385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relazione circolare </a:t>
            </a:r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sym typeface="Wingdings" panose="05000000000000000000" pitchFamily="2" charset="2"/>
              </a:rPr>
              <a:t> </a:t>
            </a:r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retroazione</a:t>
            </a:r>
          </a:p>
        </p:txBody>
      </p:sp>
      <p:sp>
        <p:nvSpPr>
          <p:cNvPr id="36" name="Rectangle 18">
            <a:extLst>
              <a:ext uri="{FF2B5EF4-FFF2-40B4-BE49-F238E27FC236}">
                <a16:creationId xmlns:a16="http://schemas.microsoft.com/office/drawing/2014/main" id="{5444615C-6F37-4803-B790-2B6B684CF9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9656" y="4005064"/>
            <a:ext cx="48260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«</a:t>
            </a:r>
            <a:r>
              <a:rPr lang="en-GB" altLang="it-IT" sz="17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comunicazione</a:t>
            </a:r>
            <a:r>
              <a:rPr lang="en-GB" altLang="it-IT" sz="17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come </a:t>
            </a:r>
            <a:r>
              <a:rPr lang="en-GB" altLang="it-IT" sz="17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trasformazione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»</a:t>
            </a:r>
            <a:r>
              <a:rPr lang="en-GB" altLang="it-IT" sz="17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7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sym typeface="Wingdings" panose="05000000000000000000" pitchFamily="2" charset="2"/>
              </a:rPr>
              <a:t></a:t>
            </a:r>
            <a:endParaRPr lang="en-GB" altLang="it-IT" sz="17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  <a:p>
            <a:pPr algn="ctr"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sz="17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</a:t>
            </a:r>
            <a:r>
              <a:rPr lang="en-GB" altLang="it-IT" sz="17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modello</a:t>
            </a:r>
            <a:r>
              <a:rPr lang="en-GB" altLang="it-IT" sz="17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7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semiotico</a:t>
            </a:r>
            <a:r>
              <a:rPr lang="en-GB" altLang="it-IT" sz="17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, Eco, 1975)</a:t>
            </a:r>
          </a:p>
        </p:txBody>
      </p:sp>
      <p:sp>
        <p:nvSpPr>
          <p:cNvPr id="37" name="AutoShape 19">
            <a:extLst>
              <a:ext uri="{FF2B5EF4-FFF2-40B4-BE49-F238E27FC236}">
                <a16:creationId xmlns:a16="http://schemas.microsoft.com/office/drawing/2014/main" id="{577E6A85-A63B-4070-8C48-70A7D39D0E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85490" y="3356572"/>
            <a:ext cx="649287" cy="504825"/>
          </a:xfrm>
          <a:prstGeom prst="homePlate">
            <a:avLst>
              <a:gd name="adj" fmla="val 32154"/>
            </a:avLst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38" name="AutoShape 20">
            <a:extLst>
              <a:ext uri="{FF2B5EF4-FFF2-40B4-BE49-F238E27FC236}">
                <a16:creationId xmlns:a16="http://schemas.microsoft.com/office/drawing/2014/main" id="{44F8540B-1765-4F26-9E7D-CA126D740E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61751" y="3356572"/>
            <a:ext cx="647700" cy="504825"/>
          </a:xfrm>
          <a:prstGeom prst="chevron">
            <a:avLst>
              <a:gd name="adj" fmla="val 32075"/>
            </a:avLst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39" name="AutoShape 21">
            <a:extLst>
              <a:ext uri="{FF2B5EF4-FFF2-40B4-BE49-F238E27FC236}">
                <a16:creationId xmlns:a16="http://schemas.microsoft.com/office/drawing/2014/main" id="{0C9CA7A5-8214-4C83-B695-4C55D3CA37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8014" y="3356572"/>
            <a:ext cx="647700" cy="504825"/>
          </a:xfrm>
          <a:prstGeom prst="chevron">
            <a:avLst>
              <a:gd name="adj" fmla="val 32075"/>
            </a:avLst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40" name="AutoShape 22">
            <a:extLst>
              <a:ext uri="{FF2B5EF4-FFF2-40B4-BE49-F238E27FC236}">
                <a16:creationId xmlns:a16="http://schemas.microsoft.com/office/drawing/2014/main" id="{E7A050FD-9A0A-4078-9434-41BC233355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14276" y="3356572"/>
            <a:ext cx="647700" cy="504825"/>
          </a:xfrm>
          <a:prstGeom prst="chevron">
            <a:avLst>
              <a:gd name="adj" fmla="val 32075"/>
            </a:avLst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41" name="AutoShape 23">
            <a:extLst>
              <a:ext uri="{FF2B5EF4-FFF2-40B4-BE49-F238E27FC236}">
                <a16:creationId xmlns:a16="http://schemas.microsoft.com/office/drawing/2014/main" id="{C9CDBA87-4861-4AF4-B513-00D1B168DD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91474" y="3356572"/>
            <a:ext cx="647700" cy="504825"/>
          </a:xfrm>
          <a:prstGeom prst="chevron">
            <a:avLst>
              <a:gd name="adj" fmla="val 32075"/>
            </a:avLst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42" name="Rectangle 25">
            <a:extLst>
              <a:ext uri="{FF2B5EF4-FFF2-40B4-BE49-F238E27FC236}">
                <a16:creationId xmlns:a16="http://schemas.microsoft.com/office/drawing/2014/main" id="{67DDFA10-F2E7-4DF6-ABC4-B041C835AB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536" y="1484785"/>
            <a:ext cx="8424862" cy="834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30000"/>
              </a:lnSpc>
              <a:spcBef>
                <a:spcPts val="525"/>
              </a:spcBef>
              <a:buClr>
                <a:srgbClr val="FFFFFF"/>
              </a:buClr>
              <a:buSzPct val="100000"/>
            </a:pP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Visione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«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olistica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»: </a:t>
            </a:r>
          </a:p>
          <a:p>
            <a:pPr algn="ctr">
              <a:lnSpc>
                <a:spcPct val="130000"/>
              </a:lnSpc>
              <a:spcBef>
                <a:spcPts val="525"/>
              </a:spcBef>
              <a:buClr>
                <a:srgbClr val="FFFFFF"/>
              </a:buClr>
              <a:buSzPct val="100000"/>
            </a:pP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reciprocità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delle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relazioni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tra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gli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elementi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(</a:t>
            </a:r>
            <a:r>
              <a:rPr lang="en-GB" altLang="it-IT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cibernetica</a:t>
            </a:r>
            <a:r>
              <a:rPr lang="en-GB" altLang="it-IT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, 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Wiener, 1928)</a:t>
            </a:r>
          </a:p>
        </p:txBody>
      </p:sp>
      <p:sp>
        <p:nvSpPr>
          <p:cNvPr id="43" name="Rectangle 26">
            <a:extLst>
              <a:ext uri="{FF2B5EF4-FFF2-40B4-BE49-F238E27FC236}">
                <a16:creationId xmlns:a16="http://schemas.microsoft.com/office/drawing/2014/main" id="{C4629780-8EE3-4CEE-8FE0-B075D1818EF0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4779218" y="2297511"/>
            <a:ext cx="4079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sym typeface="Wingdings" panose="05000000000000000000" pitchFamily="2" charset="2"/>
              </a:rPr>
              <a:t></a:t>
            </a:r>
            <a:endParaRPr lang="it-IT" altLang="it-IT" dirty="0">
              <a:solidFill>
                <a:schemeClr val="tx1">
                  <a:lumMod val="85000"/>
                  <a:lumOff val="15000"/>
                </a:schemeClr>
              </a:solidFill>
              <a:sym typeface="Wingdings" panose="05000000000000000000" pitchFamily="2" charset="2"/>
            </a:endParaRPr>
          </a:p>
        </p:txBody>
      </p:sp>
      <p:sp>
        <p:nvSpPr>
          <p:cNvPr id="44" name="AutoShape 29">
            <a:extLst>
              <a:ext uri="{FF2B5EF4-FFF2-40B4-BE49-F238E27FC236}">
                <a16:creationId xmlns:a16="http://schemas.microsoft.com/office/drawing/2014/main" id="{AF89E748-9303-42D9-A9AA-01257602C4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67736" y="3356572"/>
            <a:ext cx="647700" cy="504825"/>
          </a:xfrm>
          <a:prstGeom prst="chevron">
            <a:avLst>
              <a:gd name="adj" fmla="val 32075"/>
            </a:avLst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45" name="AutoShape 30">
            <a:extLst>
              <a:ext uri="{FF2B5EF4-FFF2-40B4-BE49-F238E27FC236}">
                <a16:creationId xmlns:a16="http://schemas.microsoft.com/office/drawing/2014/main" id="{1F463A89-0649-45C0-89A8-EEEE8799B01E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2495601" y="3284985"/>
            <a:ext cx="864361" cy="2304107"/>
          </a:xfrm>
          <a:prstGeom prst="curvedRightArrow">
            <a:avLst>
              <a:gd name="adj1" fmla="val 42866"/>
              <a:gd name="adj2" fmla="val 85732"/>
              <a:gd name="adj3" fmla="val 33333"/>
            </a:avLst>
          </a:prstGeom>
          <a:solidFill>
            <a:srgbClr val="002060"/>
          </a:solidFill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endParaRPr lang="it-IT" altLang="it-IT"/>
          </a:p>
        </p:txBody>
      </p:sp>
      <p:sp>
        <p:nvSpPr>
          <p:cNvPr id="46" name="Rectangle 31">
            <a:extLst>
              <a:ext uri="{FF2B5EF4-FFF2-40B4-BE49-F238E27FC236}">
                <a16:creationId xmlns:a16="http://schemas.microsoft.com/office/drawing/2014/main" id="{1033DD35-254A-448B-A9D7-FFBFBCC3C8F3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171542" y="4104988"/>
            <a:ext cx="1936749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PRAGMATICA</a:t>
            </a:r>
          </a:p>
          <a:p>
            <a:pPr algn="ctr"/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(comportamenti)</a:t>
            </a:r>
          </a:p>
        </p:txBody>
      </p:sp>
      <p:sp>
        <p:nvSpPr>
          <p:cNvPr id="47" name="Rectangle 24">
            <a:extLst>
              <a:ext uri="{FF2B5EF4-FFF2-40B4-BE49-F238E27FC236}">
                <a16:creationId xmlns:a16="http://schemas.microsoft.com/office/drawing/2014/main" id="{315899F7-F6B2-4F92-9897-DC2E70AA5F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24192" y="4005064"/>
            <a:ext cx="291662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sz="17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esito</a:t>
            </a:r>
            <a:r>
              <a:rPr lang="en-GB" altLang="it-IT" sz="17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non </a:t>
            </a:r>
            <a:r>
              <a:rPr lang="en-GB" altLang="it-IT" sz="17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prevedibile</a:t>
            </a:r>
            <a:endParaRPr lang="en-GB" altLang="it-IT" sz="17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  <a:p>
            <a:pPr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«</a:t>
            </a:r>
            <a:r>
              <a:rPr lang="en-GB" altLang="it-IT" sz="16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decodifiche</a:t>
            </a:r>
            <a:r>
              <a:rPr lang="en-GB" altLang="it-I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6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aberranti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»</a:t>
            </a:r>
          </a:p>
        </p:txBody>
      </p:sp>
    </p:spTree>
    <p:extLst>
      <p:ext uri="{BB962C8B-B14F-4D97-AF65-F5344CB8AC3E}">
        <p14:creationId xmlns:p14="http://schemas.microsoft.com/office/powerpoint/2010/main" val="2390445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5" grpId="0"/>
      <p:bldP spid="36" grpId="0"/>
      <p:bldP spid="37" grpId="0" animBg="1"/>
      <p:bldP spid="38" grpId="0" animBg="1"/>
      <p:bldP spid="39" grpId="0" animBg="1"/>
      <p:bldP spid="40" grpId="0" animBg="1"/>
      <p:bldP spid="41" grpId="0" animBg="1"/>
      <p:bldP spid="42" grpId="0"/>
      <p:bldP spid="43" grpId="0"/>
      <p:bldP spid="44" grpId="0" animBg="1"/>
      <p:bldP spid="45" grpId="0" animBg="1"/>
      <p:bldP spid="46" grpId="0"/>
      <p:bldP spid="4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/>
          <p:cNvSpPr>
            <a:spLocks noGrp="1"/>
          </p:cNvSpPr>
          <p:nvPr>
            <p:ph type="sldNum" sz="quarter" idx="4294967295"/>
          </p:nvPr>
        </p:nvSpPr>
        <p:spPr>
          <a:xfrm>
            <a:off x="8077200" y="6356351"/>
            <a:ext cx="2133600" cy="365125"/>
          </a:xfrm>
        </p:spPr>
        <p:txBody>
          <a:bodyPr/>
          <a:lstStyle/>
          <a:p>
            <a:fld id="{E3AAEEB7-370C-4CD1-84ED-44A96922B98A}" type="slidenum">
              <a:rPr lang="it-IT" smtClean="0"/>
              <a:pPr/>
              <a:t>20</a:t>
            </a:fld>
            <a:endParaRPr lang="it-IT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382128C-5A84-40EA-86CE-CBA3FFA25CE2}"/>
              </a:ext>
            </a:extLst>
          </p:cNvPr>
          <p:cNvSpPr txBox="1"/>
          <p:nvPr/>
        </p:nvSpPr>
        <p:spPr>
          <a:xfrm>
            <a:off x="2443138" y="136868"/>
            <a:ext cx="7305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Paccagnella «Sociologia della comunicazione nell’era digitale» Il Mulino 2020</a:t>
            </a:r>
          </a:p>
          <a:p>
            <a:pPr algn="ctr"/>
            <a:r>
              <a:rPr lang="it-IT" sz="1400" dirty="0"/>
              <a:t>Capitolo I. Informazione e comunicazione</a:t>
            </a:r>
          </a:p>
        </p:txBody>
      </p:sp>
      <p:sp>
        <p:nvSpPr>
          <p:cNvPr id="7" name="AutoShape 7">
            <a:extLst>
              <a:ext uri="{FF2B5EF4-FFF2-40B4-BE49-F238E27FC236}">
                <a16:creationId xmlns:a16="http://schemas.microsoft.com/office/drawing/2014/main" id="{35FC4085-B311-4557-ADC1-CA77A20683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7604" y="1916832"/>
            <a:ext cx="4102892" cy="1081088"/>
          </a:xfrm>
          <a:prstGeom prst="wedgeRectCallout">
            <a:avLst>
              <a:gd name="adj1" fmla="val 24442"/>
              <a:gd name="adj2" fmla="val 106246"/>
            </a:avLst>
          </a:prstGeom>
          <a:solidFill>
            <a:schemeClr val="bg1"/>
          </a:solidFill>
          <a:ln w="57150">
            <a:solidFill>
              <a:srgbClr val="FFCC00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Solo le espressioni assunte intenzionalmente sono </a:t>
            </a:r>
          </a:p>
          <a:p>
            <a:pPr algn="ctr"/>
            <a:r>
              <a:rPr lang="it-IT" altLang="it-IT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«</a:t>
            </a:r>
            <a:r>
              <a:rPr lang="it-IT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comunicazione in senso stretto.</a:t>
            </a:r>
            <a:r>
              <a:rPr lang="it-IT" altLang="it-IT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»</a:t>
            </a: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CAEF0B58-896D-4E9D-860E-3F652D4E7D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35760" y="1916832"/>
            <a:ext cx="1798638" cy="1081088"/>
          </a:xfrm>
          <a:prstGeom prst="wedgeRectCallout">
            <a:avLst>
              <a:gd name="adj1" fmla="val 10019"/>
              <a:gd name="adj2" fmla="val 111819"/>
            </a:avLst>
          </a:prstGeom>
          <a:solidFill>
            <a:schemeClr val="bg1"/>
          </a:solidFill>
          <a:ln w="57150">
            <a:solidFill>
              <a:srgbClr val="FFCC00"/>
            </a:solidFill>
            <a:miter lim="800000"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40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«</a:t>
            </a:r>
            <a:r>
              <a:rPr lang="it-IT" altLang="it-IT" sz="140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È impossibile non comunicare.</a:t>
            </a:r>
            <a:r>
              <a:rPr lang="it-IT" altLang="it-IT" sz="140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»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D083B4-142C-469B-9374-2922C707BE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6611" y="3140796"/>
            <a:ext cx="3095625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it-IT" sz="16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Scuola</a:t>
            </a:r>
            <a:r>
              <a:rPr lang="en-GB" altLang="it-I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di Palo Alto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(Watzlawick </a:t>
            </a:r>
            <a:r>
              <a:rPr lang="en-GB" altLang="it-IT" sz="16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et al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., 1967)</a:t>
            </a:r>
            <a:endParaRPr lang="it-IT" altLang="it-IT" sz="16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7847C-D633-46E6-89B6-2800314CC9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5520" y="1988840"/>
            <a:ext cx="20891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comunicazione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come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comportamento</a:t>
            </a:r>
            <a:endParaRPr lang="it-IT" altLang="it-IT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2" name="Rectangle 25">
            <a:extLst>
              <a:ext uri="{FF2B5EF4-FFF2-40B4-BE49-F238E27FC236}">
                <a16:creationId xmlns:a16="http://schemas.microsoft.com/office/drawing/2014/main" id="{A7CC9EAD-DDE1-4461-83FC-6BE1456297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1545" y="4653137"/>
            <a:ext cx="2879725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ESPRESSIONI LASCIATE TRASPARIRE</a:t>
            </a:r>
          </a:p>
        </p:txBody>
      </p:sp>
      <p:pic>
        <p:nvPicPr>
          <p:cNvPr id="13" name="Picture 26" descr="FamaleHipster">
            <a:extLst>
              <a:ext uri="{FF2B5EF4-FFF2-40B4-BE49-F238E27FC236}">
                <a16:creationId xmlns:a16="http://schemas.microsoft.com/office/drawing/2014/main" id="{00F19B92-28F5-418D-B890-B6C679FAD0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498" y="4725121"/>
            <a:ext cx="1439862" cy="10810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sp>
        <p:nvSpPr>
          <p:cNvPr id="14" name="Rectangle 27">
            <a:extLst>
              <a:ext uri="{FF2B5EF4-FFF2-40B4-BE49-F238E27FC236}">
                <a16:creationId xmlns:a16="http://schemas.microsoft.com/office/drawing/2014/main" id="{4E4705DF-97F2-42F7-B62D-38674F4D41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536" y="5517232"/>
            <a:ext cx="3005566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postura, rossore, sospiri, …</a:t>
            </a:r>
          </a:p>
        </p:txBody>
      </p:sp>
      <p:sp>
        <p:nvSpPr>
          <p:cNvPr id="15" name="AutoShape 28">
            <a:extLst>
              <a:ext uri="{FF2B5EF4-FFF2-40B4-BE49-F238E27FC236}">
                <a16:creationId xmlns:a16="http://schemas.microsoft.com/office/drawing/2014/main" id="{D05E7136-B805-4DF2-A914-EAB692264F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16080" y="3861049"/>
            <a:ext cx="3600450" cy="1439863"/>
          </a:xfrm>
          <a:prstGeom prst="wedgeEllipseCallout">
            <a:avLst>
              <a:gd name="adj1" fmla="val -46519"/>
              <a:gd name="adj2" fmla="val 53639"/>
            </a:avLst>
          </a:prstGeom>
          <a:solidFill>
            <a:srgbClr val="FFCC00"/>
          </a:solidFill>
          <a:ln w="9525">
            <a:solidFill>
              <a:srgbClr val="FFCC00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ESPRESSIONI ASSUNTE INTENZIONALMENTE</a:t>
            </a:r>
          </a:p>
          <a:p>
            <a:pPr algn="ctr"/>
            <a:r>
              <a:rPr lang="it-IT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(simboli verbali, …)</a:t>
            </a:r>
          </a:p>
          <a:p>
            <a:pPr algn="ctr"/>
            <a:endParaRPr lang="it-IT" altLang="it-IT" sz="14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  <a:p>
            <a:pPr algn="ctr"/>
            <a:endParaRPr lang="it-IT" altLang="it-IT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6" name="AutoShape 29">
            <a:extLst>
              <a:ext uri="{FF2B5EF4-FFF2-40B4-BE49-F238E27FC236}">
                <a16:creationId xmlns:a16="http://schemas.microsoft.com/office/drawing/2014/main" id="{A7E07873-C4F4-4D10-89C7-5DB5D056FE3F}"/>
              </a:ext>
            </a:extLst>
          </p:cNvPr>
          <p:cNvSpPr>
            <a:spLocks noChangeArrowheads="1"/>
          </p:cNvSpPr>
          <p:nvPr/>
        </p:nvSpPr>
        <p:spPr bwMode="auto">
          <a:xfrm rot="11463255">
            <a:off x="4799360" y="4798146"/>
            <a:ext cx="865188" cy="433387"/>
          </a:xfrm>
          <a:custGeom>
            <a:avLst/>
            <a:gdLst>
              <a:gd name="T0" fmla="*/ 25991330 w 21600"/>
              <a:gd name="T1" fmla="*/ 0 h 21600"/>
              <a:gd name="T2" fmla="*/ 0 w 21600"/>
              <a:gd name="T3" fmla="*/ 4347774 h 21600"/>
              <a:gd name="T4" fmla="*/ 25991330 w 21600"/>
              <a:gd name="T5" fmla="*/ 8695568 h 21600"/>
              <a:gd name="T6" fmla="*/ 34655103 w 21600"/>
              <a:gd name="T7" fmla="*/ 4347774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bg1"/>
          </a:solidFill>
          <a:ln w="25400" cap="rnd">
            <a:solidFill>
              <a:srgbClr val="FFCC00"/>
            </a:solidFill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endParaRPr lang="it-IT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7" name="AutoShape 31">
            <a:extLst>
              <a:ext uri="{FF2B5EF4-FFF2-40B4-BE49-F238E27FC236}">
                <a16:creationId xmlns:a16="http://schemas.microsoft.com/office/drawing/2014/main" id="{B4A549D1-042C-4ABA-98FF-73948FB3A3F1}"/>
              </a:ext>
            </a:extLst>
          </p:cNvPr>
          <p:cNvSpPr>
            <a:spLocks noChangeArrowheads="1"/>
          </p:cNvSpPr>
          <p:nvPr/>
        </p:nvSpPr>
        <p:spPr bwMode="auto">
          <a:xfrm rot="9135289">
            <a:off x="4870799" y="5301382"/>
            <a:ext cx="865187" cy="433388"/>
          </a:xfrm>
          <a:custGeom>
            <a:avLst/>
            <a:gdLst>
              <a:gd name="T0" fmla="*/ 25991260 w 21600"/>
              <a:gd name="T1" fmla="*/ 0 h 21600"/>
              <a:gd name="T2" fmla="*/ 0 w 21600"/>
              <a:gd name="T3" fmla="*/ 4347804 h 21600"/>
              <a:gd name="T4" fmla="*/ 25991260 w 21600"/>
              <a:gd name="T5" fmla="*/ 8695609 h 21600"/>
              <a:gd name="T6" fmla="*/ 34655023 w 21600"/>
              <a:gd name="T7" fmla="*/ 4347804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bg1"/>
          </a:solidFill>
          <a:ln w="25400" cap="rnd">
            <a:solidFill>
              <a:srgbClr val="FFCC00"/>
            </a:solidFill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endParaRPr lang="it-IT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8" name="WordArt 33">
            <a:extLst>
              <a:ext uri="{FF2B5EF4-FFF2-40B4-BE49-F238E27FC236}">
                <a16:creationId xmlns:a16="http://schemas.microsoft.com/office/drawing/2014/main" id="{96FA7CBE-0147-418E-8E4F-BC911EB3AE26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6023992" y="2132856"/>
            <a:ext cx="3048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it-IT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≠</a:t>
            </a:r>
          </a:p>
        </p:txBody>
      </p:sp>
      <p:sp>
        <p:nvSpPr>
          <p:cNvPr id="19" name="Rectangle 4">
            <a:extLst>
              <a:ext uri="{FF2B5EF4-FFF2-40B4-BE49-F238E27FC236}">
                <a16:creationId xmlns:a16="http://schemas.microsoft.com/office/drawing/2014/main" id="{E1B5B093-0B36-4AF7-BB91-E65C09D4D3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0244" y="836712"/>
            <a:ext cx="8291512" cy="4572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bg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bg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bg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*</a:t>
            </a:r>
            <a:r>
              <a:rPr lang="it-IT" altLang="it-IT" sz="2400" b="1" dirty="0">
                <a:solidFill>
                  <a:srgbClr val="FFFFFF"/>
                </a:solidFill>
                <a:latin typeface="Arial" panose="020B0604020202020204" pitchFamily="34" charset="0"/>
              </a:rPr>
              <a:t>Intenzionalità</a:t>
            </a: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 della comunicazione*</a:t>
            </a:r>
          </a:p>
        </p:txBody>
      </p:sp>
      <p:sp>
        <p:nvSpPr>
          <p:cNvPr id="20" name="Rectangle 9">
            <a:extLst>
              <a:ext uri="{FF2B5EF4-FFF2-40B4-BE49-F238E27FC236}">
                <a16:creationId xmlns:a16="http://schemas.microsoft.com/office/drawing/2014/main" id="{2BD00D22-1B87-4FA5-A04E-E575FE511D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12025" y="3132258"/>
            <a:ext cx="165576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it-I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Goffman</a:t>
            </a:r>
            <a:br>
              <a:rPr lang="en-GB" altLang="it-I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</a:b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(1959)</a:t>
            </a:r>
            <a:endParaRPr lang="it-IT" altLang="it-IT" sz="16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242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/>
      <p:bldP spid="11" grpId="0"/>
      <p:bldP spid="12" grpId="0"/>
      <p:bldP spid="14" grpId="0"/>
      <p:bldP spid="15" grpId="0" animBg="1"/>
      <p:bldP spid="2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5447BAA1-2F6A-874E-177A-5894CB6BC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133" y="653900"/>
            <a:ext cx="9144000" cy="778078"/>
          </a:xfrm>
        </p:spPr>
        <p:txBody>
          <a:bodyPr>
            <a:normAutofit/>
          </a:bodyPr>
          <a:lstStyle/>
          <a:p>
            <a:r>
              <a:rPr lang="it-IT" sz="4000" b="1" dirty="0"/>
              <a:t>I 5 assiomi della comunicazione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A5A489F0-832A-5177-F2F8-403C7EF2417F}"/>
              </a:ext>
            </a:extLst>
          </p:cNvPr>
          <p:cNvSpPr txBox="1"/>
          <p:nvPr/>
        </p:nvSpPr>
        <p:spPr>
          <a:xfrm>
            <a:off x="982133" y="2233782"/>
            <a:ext cx="979816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it-IT" sz="2400" dirty="0"/>
              <a:t>Non si può non comunicare</a:t>
            </a:r>
          </a:p>
          <a:p>
            <a:pPr marL="342900" indent="-342900">
              <a:buAutoNum type="arabicPeriod"/>
            </a:pPr>
            <a:r>
              <a:rPr lang="it-IT" sz="2400" dirty="0"/>
              <a:t>Ogni comunicazione ha un aspetto di contenuto e un aspetto di relazione di modo che il secondo classifica il primo </a:t>
            </a:r>
          </a:p>
          <a:p>
            <a:pPr marL="342900" indent="-342900">
              <a:buAutoNum type="arabicPeriod"/>
            </a:pPr>
            <a:r>
              <a:rPr lang="it-IT" sz="2400" dirty="0"/>
              <a:t>La natura di una relazione dipende dalla punteggiatura delle sequenze di comunicazione tra i comunicanti</a:t>
            </a:r>
          </a:p>
          <a:p>
            <a:pPr marL="342900" indent="-342900">
              <a:buAutoNum type="arabicPeriod"/>
            </a:pPr>
            <a:r>
              <a:rPr lang="it-IT" sz="2400" dirty="0"/>
              <a:t>Gli esseri umani comunicano sia con il modulo numerico che con quello analogico</a:t>
            </a:r>
          </a:p>
          <a:p>
            <a:pPr marL="342900" indent="-342900">
              <a:buAutoNum type="arabicPeriod"/>
            </a:pPr>
            <a:r>
              <a:rPr lang="it-IT" sz="2400" dirty="0"/>
              <a:t>Tutti gli scambi di comunicazione sono simmetrici o complementari</a:t>
            </a:r>
          </a:p>
          <a:p>
            <a:endParaRPr lang="it-IT" sz="2400" dirty="0"/>
          </a:p>
          <a:p>
            <a:r>
              <a:rPr lang="it-IT" dirty="0"/>
              <a:t>Fonte: </a:t>
            </a:r>
            <a:r>
              <a:rPr lang="it-IT" i="1" dirty="0"/>
              <a:t>Pragmatica della comunicazione umana</a:t>
            </a:r>
            <a:r>
              <a:rPr lang="it-IT" dirty="0"/>
              <a:t>, Paul </a:t>
            </a:r>
            <a:r>
              <a:rPr lang="it-IT" dirty="0" err="1"/>
              <a:t>Watzlawick</a:t>
            </a:r>
            <a:r>
              <a:rPr lang="it-IT" dirty="0"/>
              <a:t>, Janet </a:t>
            </a:r>
            <a:r>
              <a:rPr lang="it-IT" dirty="0" err="1"/>
              <a:t>Helmick</a:t>
            </a:r>
            <a:r>
              <a:rPr lang="it-IT" dirty="0"/>
              <a:t>, Donald Jackson (1967)</a:t>
            </a:r>
          </a:p>
          <a:p>
            <a:pPr marL="342900" indent="-342900">
              <a:buAutoNum type="arabicPeriod"/>
            </a:pP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6336711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/>
          <p:cNvSpPr>
            <a:spLocks noGrp="1"/>
          </p:cNvSpPr>
          <p:nvPr>
            <p:ph type="sldNum" sz="quarter" idx="4294967295"/>
          </p:nvPr>
        </p:nvSpPr>
        <p:spPr>
          <a:xfrm>
            <a:off x="8077200" y="6356351"/>
            <a:ext cx="2133600" cy="365125"/>
          </a:xfrm>
        </p:spPr>
        <p:txBody>
          <a:bodyPr/>
          <a:lstStyle/>
          <a:p>
            <a:fld id="{E3AAEEB7-370C-4CD1-84ED-44A96922B98A}" type="slidenum">
              <a:rPr lang="it-IT" smtClean="0"/>
              <a:pPr/>
              <a:t>22</a:t>
            </a:fld>
            <a:endParaRPr lang="it-IT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382128C-5A84-40EA-86CE-CBA3FFA25CE2}"/>
              </a:ext>
            </a:extLst>
          </p:cNvPr>
          <p:cNvSpPr txBox="1"/>
          <p:nvPr/>
        </p:nvSpPr>
        <p:spPr>
          <a:xfrm>
            <a:off x="2443138" y="136868"/>
            <a:ext cx="7305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Paccagnella «Sociologia della comunicazione nell’era digitale» Il Mulino 2020</a:t>
            </a:r>
          </a:p>
          <a:p>
            <a:pPr algn="ctr"/>
            <a:r>
              <a:rPr lang="it-IT" sz="1400" dirty="0"/>
              <a:t>Capitolo I. Informazione e comunicazione</a:t>
            </a:r>
          </a:p>
        </p:txBody>
      </p:sp>
      <p:pic>
        <p:nvPicPr>
          <p:cNvPr id="7" name="Picture 8" descr="FamaleHipster">
            <a:extLst>
              <a:ext uri="{FF2B5EF4-FFF2-40B4-BE49-F238E27FC236}">
                <a16:creationId xmlns:a16="http://schemas.microsoft.com/office/drawing/2014/main" id="{7DB5D77C-4E4A-4C69-9CB1-5874E1318B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080" y="3788396"/>
            <a:ext cx="960438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Picture 9" descr="Hipster">
            <a:extLst>
              <a:ext uri="{FF2B5EF4-FFF2-40B4-BE49-F238E27FC236}">
                <a16:creationId xmlns:a16="http://schemas.microsoft.com/office/drawing/2014/main" id="{0227D418-F059-42EF-A8B2-81DF635711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707" y="3678957"/>
            <a:ext cx="960437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sp>
        <p:nvSpPr>
          <p:cNvPr id="10" name="Rectangle 10">
            <a:extLst>
              <a:ext uri="{FF2B5EF4-FFF2-40B4-BE49-F238E27FC236}">
                <a16:creationId xmlns:a16="http://schemas.microsoft.com/office/drawing/2014/main" id="{F145F4A0-801F-448E-9B1B-ABB0558ACD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59897" y="4105784"/>
            <a:ext cx="180022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SIGNFICATO</a:t>
            </a:r>
          </a:p>
          <a:p>
            <a:pPr algn="ctr"/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CONDIVISO</a:t>
            </a:r>
            <a:endParaRPr lang="it-IT" altLang="it-IT" sz="16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1" name="AutoShape 26">
            <a:extLst>
              <a:ext uri="{FF2B5EF4-FFF2-40B4-BE49-F238E27FC236}">
                <a16:creationId xmlns:a16="http://schemas.microsoft.com/office/drawing/2014/main" id="{340574EF-85C6-4E34-B6F7-1CAE14C1F6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3392" y="3285212"/>
            <a:ext cx="2411413" cy="1225550"/>
          </a:xfrm>
          <a:prstGeom prst="cloudCallout">
            <a:avLst>
              <a:gd name="adj1" fmla="val 62903"/>
              <a:gd name="adj2" fmla="val 16139"/>
            </a:avLst>
          </a:prstGeom>
          <a:solidFill>
            <a:srgbClr val="FFCC00"/>
          </a:solidFill>
          <a:ln w="9525">
            <a:noFill/>
            <a:round/>
            <a:headEnd/>
            <a:tailEnd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Voglio condividere un significato</a:t>
            </a:r>
          </a:p>
          <a:p>
            <a:pPr algn="ctr"/>
            <a:r>
              <a:rPr lang="it-IT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(INTENZIONE)</a:t>
            </a:r>
          </a:p>
        </p:txBody>
      </p:sp>
      <p:sp>
        <p:nvSpPr>
          <p:cNvPr id="12" name="AutoShape 27">
            <a:extLst>
              <a:ext uri="{FF2B5EF4-FFF2-40B4-BE49-F238E27FC236}">
                <a16:creationId xmlns:a16="http://schemas.microsoft.com/office/drawing/2014/main" id="{B0668B48-1FBB-4208-8870-2635263569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43873" y="2965641"/>
            <a:ext cx="2232273" cy="1426630"/>
          </a:xfrm>
          <a:custGeom>
            <a:avLst/>
            <a:gdLst>
              <a:gd name="T0" fmla="*/ 142816539 w 21600"/>
              <a:gd name="T1" fmla="*/ 205667 h 21600"/>
              <a:gd name="T2" fmla="*/ 19608998 w 21600"/>
              <a:gd name="T3" fmla="*/ 63073950 h 21600"/>
              <a:gd name="T4" fmla="*/ 145981512 w 21600"/>
              <a:gd name="T5" fmla="*/ 16176870 h 21600"/>
              <a:gd name="T6" fmla="*/ 346833749 w 21600"/>
              <a:gd name="T7" fmla="*/ 50134788 h 21600"/>
              <a:gd name="T8" fmla="*/ 299012396 w 21600"/>
              <a:gd name="T9" fmla="*/ 77687731 h 21600"/>
              <a:gd name="T10" fmla="*/ 231567839 w 21600"/>
              <a:gd name="T11" fmla="*/ 58155649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8758" y="9444"/>
                </a:moveTo>
                <a:cubicBezTo>
                  <a:pt x="18097" y="5564"/>
                  <a:pt x="14735" y="2727"/>
                  <a:pt x="10800" y="2727"/>
                </a:cubicBezTo>
                <a:cubicBezTo>
                  <a:pt x="6363" y="2726"/>
                  <a:pt x="2758" y="6307"/>
                  <a:pt x="2727" y="10743"/>
                </a:cubicBezTo>
                <a:lnTo>
                  <a:pt x="0" y="10724"/>
                </a:lnTo>
                <a:cubicBezTo>
                  <a:pt x="41" y="4789"/>
                  <a:pt x="4864" y="-1"/>
                  <a:pt x="10800" y="0"/>
                </a:cubicBezTo>
                <a:cubicBezTo>
                  <a:pt x="16064" y="0"/>
                  <a:pt x="20562" y="3796"/>
                  <a:pt x="21446" y="8986"/>
                </a:cubicBezTo>
                <a:lnTo>
                  <a:pt x="24108" y="8532"/>
                </a:lnTo>
                <a:lnTo>
                  <a:pt x="20784" y="13221"/>
                </a:lnTo>
                <a:lnTo>
                  <a:pt x="16096" y="9897"/>
                </a:lnTo>
                <a:lnTo>
                  <a:pt x="18758" y="9444"/>
                </a:lnTo>
                <a:close/>
              </a:path>
            </a:pathLst>
          </a:custGeom>
          <a:solidFill>
            <a:srgbClr val="00206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endParaRPr lang="it-IT" altLang="it-IT" sz="16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  <a:p>
            <a:pPr algn="ctr"/>
            <a:r>
              <a:rPr lang="it-IT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INTERAZIONE</a:t>
            </a:r>
          </a:p>
        </p:txBody>
      </p:sp>
      <p:sp>
        <p:nvSpPr>
          <p:cNvPr id="13" name="Rectangle 29">
            <a:extLst>
              <a:ext uri="{FF2B5EF4-FFF2-40B4-BE49-F238E27FC236}">
                <a16:creationId xmlns:a16="http://schemas.microsoft.com/office/drawing/2014/main" id="{A1282BBF-D541-48C8-9BFA-84E86DCD00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2006" y="1628801"/>
            <a:ext cx="8027988" cy="1296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30000"/>
              </a:lnSpc>
              <a:spcBef>
                <a:spcPts val="450"/>
              </a:spcBef>
              <a:buClr>
                <a:srgbClr val="FFFFFF"/>
              </a:buClr>
              <a:buSzPct val="100000"/>
            </a:pP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«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scambio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interattivo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osservabile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tra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due o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più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partecipanti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,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dotato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di una </a:t>
            </a:r>
            <a:r>
              <a:rPr lang="en-GB" altLang="it-IT" sz="1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intenzionalità</a:t>
            </a:r>
            <a:r>
              <a:rPr lang="en-GB" altLang="it-IT" sz="1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reciproca</a:t>
            </a:r>
            <a:r>
              <a:rPr lang="en-GB" altLang="it-IT" sz="1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e di un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certo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grado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di </a:t>
            </a:r>
            <a:r>
              <a:rPr lang="en-GB" altLang="it-IT" sz="1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consapevolezza</a:t>
            </a:r>
            <a:r>
              <a:rPr lang="en-GB" altLang="it-IT" sz="1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,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in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grado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di far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condividere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un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determinato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significato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sulla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base di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sistemi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simbolici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e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convenzionali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di </a:t>
            </a:r>
            <a:r>
              <a:rPr lang="en-GB" altLang="it-IT" sz="1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significazione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e </a:t>
            </a:r>
            <a:r>
              <a:rPr lang="en-GB" altLang="it-IT" sz="1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segnalazione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»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(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Anolli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, 2002)</a:t>
            </a:r>
          </a:p>
        </p:txBody>
      </p:sp>
      <p:sp>
        <p:nvSpPr>
          <p:cNvPr id="14" name="AutoShape 13">
            <a:extLst>
              <a:ext uri="{FF2B5EF4-FFF2-40B4-BE49-F238E27FC236}">
                <a16:creationId xmlns:a16="http://schemas.microsoft.com/office/drawing/2014/main" id="{1B583899-7C21-462A-B7EE-903E0BEBC6B1}"/>
              </a:ext>
            </a:extLst>
          </p:cNvPr>
          <p:cNvSpPr>
            <a:spLocks noChangeArrowheads="1"/>
          </p:cNvSpPr>
          <p:nvPr/>
        </p:nvSpPr>
        <p:spPr bwMode="auto">
          <a:xfrm rot="10618656">
            <a:off x="5049464" y="3931317"/>
            <a:ext cx="2029385" cy="1327388"/>
          </a:xfrm>
          <a:custGeom>
            <a:avLst/>
            <a:gdLst>
              <a:gd name="T0" fmla="*/ 114139759 w 21600"/>
              <a:gd name="T1" fmla="*/ 161865 h 21600"/>
              <a:gd name="T2" fmla="*/ 18598993 w 21600"/>
              <a:gd name="T3" fmla="*/ 49611940 h 21600"/>
              <a:gd name="T4" fmla="*/ 117006471 w 21600"/>
              <a:gd name="T5" fmla="*/ 15786705 h 21600"/>
              <a:gd name="T6" fmla="*/ 274513348 w 21600"/>
              <a:gd name="T7" fmla="*/ 37793977 h 21600"/>
              <a:gd name="T8" fmla="*/ 237854215 w 21600"/>
              <a:gd name="T9" fmla="*/ 63146889 h 21600"/>
              <a:gd name="T10" fmla="*/ 178582687 w 21600"/>
              <a:gd name="T11" fmla="*/ 47463219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8202" y="9056"/>
                </a:moveTo>
                <a:cubicBezTo>
                  <a:pt x="17393" y="5621"/>
                  <a:pt x="14328" y="3195"/>
                  <a:pt x="10800" y="3195"/>
                </a:cubicBezTo>
                <a:cubicBezTo>
                  <a:pt x="6819" y="3194"/>
                  <a:pt x="3512" y="6263"/>
                  <a:pt x="3216" y="10232"/>
                </a:cubicBezTo>
                <a:lnTo>
                  <a:pt x="30" y="9994"/>
                </a:lnTo>
                <a:cubicBezTo>
                  <a:pt x="451" y="4358"/>
                  <a:pt x="5147" y="-1"/>
                  <a:pt x="10800" y="0"/>
                </a:cubicBezTo>
                <a:cubicBezTo>
                  <a:pt x="15810" y="0"/>
                  <a:pt x="20163" y="3446"/>
                  <a:pt x="21312" y="8323"/>
                </a:cubicBezTo>
                <a:lnTo>
                  <a:pt x="23940" y="7704"/>
                </a:lnTo>
                <a:lnTo>
                  <a:pt x="20743" y="12872"/>
                </a:lnTo>
                <a:lnTo>
                  <a:pt x="15574" y="9675"/>
                </a:lnTo>
                <a:lnTo>
                  <a:pt x="18202" y="9056"/>
                </a:lnTo>
                <a:close/>
              </a:path>
            </a:pathLst>
          </a:custGeom>
          <a:solidFill>
            <a:srgbClr val="00206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it-IT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5" name="AutoShape 28">
            <a:extLst>
              <a:ext uri="{FF2B5EF4-FFF2-40B4-BE49-F238E27FC236}">
                <a16:creationId xmlns:a16="http://schemas.microsoft.com/office/drawing/2014/main" id="{94A6426F-F5D7-4D97-A2A0-F2EFB53C8D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80177" y="2965642"/>
            <a:ext cx="2987825" cy="1905037"/>
          </a:xfrm>
          <a:prstGeom prst="cloudCallout">
            <a:avLst>
              <a:gd name="adj1" fmla="val -53849"/>
              <a:gd name="adj2" fmla="val 16776"/>
            </a:avLst>
          </a:prstGeom>
          <a:solidFill>
            <a:srgbClr val="FFCC00"/>
          </a:solidFill>
          <a:ln w="9525">
            <a:noFill/>
            <a:round/>
            <a:headEnd/>
            <a:tailEnd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Io e il mio interlocutore sappiamo che quanto sta avvenendo è una comunicazione</a:t>
            </a:r>
          </a:p>
          <a:p>
            <a:pPr algn="ctr"/>
            <a:r>
              <a:rPr lang="it-IT" altLang="it-IT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(CONSAPEVOLEZZA)</a:t>
            </a:r>
          </a:p>
        </p:txBody>
      </p:sp>
      <p:sp>
        <p:nvSpPr>
          <p:cNvPr id="16" name="Rectangle 4">
            <a:extLst>
              <a:ext uri="{FF2B5EF4-FFF2-40B4-BE49-F238E27FC236}">
                <a16:creationId xmlns:a16="http://schemas.microsoft.com/office/drawing/2014/main" id="{73823470-A5D4-468F-8C2F-21AB424A95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0244" y="836712"/>
            <a:ext cx="8291512" cy="4572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bg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bg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bg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*Definizione psicologica di comunicazione*</a:t>
            </a:r>
          </a:p>
        </p:txBody>
      </p:sp>
      <p:sp>
        <p:nvSpPr>
          <p:cNvPr id="17" name="Rectangle 29">
            <a:extLst>
              <a:ext uri="{FF2B5EF4-FFF2-40B4-BE49-F238E27FC236}">
                <a16:creationId xmlns:a16="http://schemas.microsoft.com/office/drawing/2014/main" id="{65205A1B-AB5C-4AD0-BC56-172C9115B0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2006" y="1289156"/>
            <a:ext cx="8027988" cy="339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30000"/>
              </a:lnSpc>
              <a:spcBef>
                <a:spcPts val="450"/>
              </a:spcBef>
              <a:buClr>
                <a:srgbClr val="FFFFFF"/>
              </a:buClr>
              <a:buSzPct val="100000"/>
            </a:pP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Una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definizione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psicologica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possibile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di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comunicazione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:</a:t>
            </a:r>
          </a:p>
        </p:txBody>
      </p:sp>
      <p:grpSp>
        <p:nvGrpSpPr>
          <p:cNvPr id="3" name="Gruppo 2">
            <a:extLst>
              <a:ext uri="{FF2B5EF4-FFF2-40B4-BE49-F238E27FC236}">
                <a16:creationId xmlns:a16="http://schemas.microsoft.com/office/drawing/2014/main" id="{EB4EB61E-7074-485D-8477-125908EBADFB}"/>
              </a:ext>
            </a:extLst>
          </p:cNvPr>
          <p:cNvGrpSpPr/>
          <p:nvPr/>
        </p:nvGrpSpPr>
        <p:grpSpPr>
          <a:xfrm>
            <a:off x="2053850" y="5342315"/>
            <a:ext cx="8027988" cy="710005"/>
            <a:chOff x="529850" y="5342314"/>
            <a:chExt cx="8027988" cy="710005"/>
          </a:xfrm>
        </p:grpSpPr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00564BC3-D438-40A2-A44C-8E42E4CFC1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9850" y="5350595"/>
              <a:ext cx="8027988" cy="6197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lnSpc>
                  <a:spcPct val="130000"/>
                </a:lnSpc>
                <a:spcBef>
                  <a:spcPts val="450"/>
                </a:spcBef>
                <a:buClr>
                  <a:srgbClr val="FFFFFF"/>
                </a:buClr>
                <a:buSzPct val="100000"/>
              </a:pPr>
              <a:r>
                <a:rPr lang="en-GB" altLang="it-IT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A </a:t>
              </a:r>
              <a:r>
                <a:rPr lang="en-GB" altLang="it-IT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oggi</a:t>
              </a:r>
              <a:r>
                <a:rPr lang="en-GB" altLang="it-IT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 è </a:t>
              </a:r>
              <a:r>
                <a:rPr lang="en-GB" altLang="it-IT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ancora</a:t>
              </a:r>
              <a:r>
                <a:rPr lang="en-GB" altLang="it-IT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 </a:t>
              </a:r>
              <a:r>
                <a:rPr lang="en-GB" altLang="it-IT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complesso</a:t>
              </a:r>
              <a:r>
                <a:rPr lang="en-GB" altLang="it-IT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 </a:t>
              </a:r>
              <a:r>
                <a:rPr lang="en-GB" altLang="it-IT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trovare</a:t>
              </a:r>
              <a:r>
                <a:rPr lang="en-GB" altLang="it-IT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 una </a:t>
              </a:r>
              <a:r>
                <a:rPr lang="en-GB" altLang="it-IT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definizione</a:t>
              </a:r>
              <a:r>
                <a:rPr lang="en-GB" altLang="it-IT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 </a:t>
              </a:r>
              <a:r>
                <a:rPr lang="en-GB" altLang="it-IT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completa</a:t>
              </a:r>
              <a:r>
                <a:rPr lang="en-GB" altLang="it-IT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 e </a:t>
              </a:r>
              <a:r>
                <a:rPr lang="en-GB" altLang="it-IT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univoca</a:t>
              </a:r>
              <a:r>
                <a:rPr lang="en-GB" altLang="it-IT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 </a:t>
              </a:r>
              <a:br>
                <a:rPr lang="en-GB" altLang="it-IT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</a:br>
              <a:r>
                <a:rPr lang="en-GB" altLang="it-IT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tra</a:t>
              </a:r>
              <a:r>
                <a:rPr lang="en-GB" altLang="it-IT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 le </a:t>
              </a:r>
              <a:r>
                <a:rPr lang="en-GB" altLang="it-IT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centinaia</a:t>
              </a:r>
              <a:r>
                <a:rPr lang="en-GB" altLang="it-IT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 </a:t>
              </a:r>
              <a:r>
                <a:rPr lang="en-GB" altLang="it-IT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proposte</a:t>
              </a:r>
              <a:r>
                <a:rPr lang="en-GB" altLang="it-IT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Verdana" panose="020B0604030504040204" pitchFamily="34" charset="0"/>
                </a:rPr>
                <a:t>.</a:t>
              </a:r>
            </a:p>
          </p:txBody>
        </p:sp>
        <p:sp>
          <p:nvSpPr>
            <p:cNvPr id="2" name="Rettangolo 1">
              <a:extLst>
                <a:ext uri="{FF2B5EF4-FFF2-40B4-BE49-F238E27FC236}">
                  <a16:creationId xmlns:a16="http://schemas.microsoft.com/office/drawing/2014/main" id="{43696B84-C210-4F0D-A748-EDFED25A8DF3}"/>
                </a:ext>
              </a:extLst>
            </p:cNvPr>
            <p:cNvSpPr/>
            <p:nvPr/>
          </p:nvSpPr>
          <p:spPr>
            <a:xfrm>
              <a:off x="1079612" y="5342314"/>
              <a:ext cx="6984776" cy="710005"/>
            </a:xfrm>
            <a:prstGeom prst="rect">
              <a:avLst/>
            </a:prstGeom>
            <a:noFill/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</p:spTree>
    <p:extLst>
      <p:ext uri="{BB962C8B-B14F-4D97-AF65-F5344CB8AC3E}">
        <p14:creationId xmlns:p14="http://schemas.microsoft.com/office/powerpoint/2010/main" val="2032579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animBg="1"/>
      <p:bldP spid="12" grpId="0" animBg="1"/>
      <p:bldP spid="13" grpId="0"/>
      <p:bldP spid="15" grpId="0" animBg="1"/>
      <p:bldP spid="1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/>
          <p:cNvSpPr>
            <a:spLocks noGrp="1"/>
          </p:cNvSpPr>
          <p:nvPr>
            <p:ph type="sldNum" sz="quarter" idx="4294967295"/>
          </p:nvPr>
        </p:nvSpPr>
        <p:spPr>
          <a:xfrm>
            <a:off x="8077200" y="6356351"/>
            <a:ext cx="2133600" cy="365125"/>
          </a:xfrm>
        </p:spPr>
        <p:txBody>
          <a:bodyPr/>
          <a:lstStyle/>
          <a:p>
            <a:fld id="{E3AAEEB7-370C-4CD1-84ED-44A96922B98A}" type="slidenum">
              <a:rPr lang="it-IT" smtClean="0"/>
              <a:pPr/>
              <a:t>23</a:t>
            </a:fld>
            <a:endParaRPr lang="it-IT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382128C-5A84-40EA-86CE-CBA3FFA25CE2}"/>
              </a:ext>
            </a:extLst>
          </p:cNvPr>
          <p:cNvSpPr txBox="1"/>
          <p:nvPr/>
        </p:nvSpPr>
        <p:spPr>
          <a:xfrm>
            <a:off x="2443138" y="136868"/>
            <a:ext cx="7305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Paccagnella «Sociologia della comunicazione nell’era digitale» Il Mulino 2020</a:t>
            </a:r>
          </a:p>
          <a:p>
            <a:pPr algn="ctr"/>
            <a:r>
              <a:rPr lang="it-IT" sz="1400" dirty="0"/>
              <a:t>Capitolo I. Informazione e comunicazione</a:t>
            </a:r>
          </a:p>
        </p:txBody>
      </p:sp>
      <p:pic>
        <p:nvPicPr>
          <p:cNvPr id="7" name="Picture 2" descr="Idealtipo_DesperateHousewives">
            <a:extLst>
              <a:ext uri="{FF2B5EF4-FFF2-40B4-BE49-F238E27FC236}">
                <a16:creationId xmlns:a16="http://schemas.microsoft.com/office/drawing/2014/main" id="{BED5847A-9E0A-4749-A909-EDB1D43A8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680" y="4943698"/>
            <a:ext cx="960438" cy="7175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sp>
        <p:nvSpPr>
          <p:cNvPr id="9" name="AutoShape 3">
            <a:extLst>
              <a:ext uri="{FF2B5EF4-FFF2-40B4-BE49-F238E27FC236}">
                <a16:creationId xmlns:a16="http://schemas.microsoft.com/office/drawing/2014/main" id="{59179411-E756-44B0-BC7D-53CE4DC3D572}"/>
              </a:ext>
            </a:extLst>
          </p:cNvPr>
          <p:cNvSpPr>
            <a:spLocks noChangeArrowheads="1"/>
          </p:cNvSpPr>
          <p:nvPr/>
        </p:nvSpPr>
        <p:spPr bwMode="auto">
          <a:xfrm rot="10618656">
            <a:off x="3461077" y="4191690"/>
            <a:ext cx="1561831" cy="1184499"/>
          </a:xfrm>
          <a:custGeom>
            <a:avLst/>
            <a:gdLst>
              <a:gd name="T0" fmla="*/ 14565984 w 21600"/>
              <a:gd name="T1" fmla="*/ 23709461 h 21600"/>
              <a:gd name="T2" fmla="*/ 14695719 w 21600"/>
              <a:gd name="T3" fmla="*/ 52982142 h 21600"/>
              <a:gd name="T4" fmla="*/ 39069679 w 21600"/>
              <a:gd name="T5" fmla="*/ 33540631 h 21600"/>
              <a:gd name="T6" fmla="*/ 44905722 w 21600"/>
              <a:gd name="T7" fmla="*/ -8015989 h 21600"/>
              <a:gd name="T8" fmla="*/ 92851188 w 21600"/>
              <a:gd name="T9" fmla="*/ 3747967 h 21600"/>
              <a:gd name="T10" fmla="*/ 73413679 w 21600"/>
              <a:gd name="T11" fmla="*/ 32770390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8005" y="4193"/>
                </a:moveTo>
                <a:cubicBezTo>
                  <a:pt x="5351" y="5316"/>
                  <a:pt x="3627" y="7918"/>
                  <a:pt x="3627" y="10799"/>
                </a:cubicBezTo>
                <a:lnTo>
                  <a:pt x="0" y="10800"/>
                </a:lnTo>
                <a:cubicBezTo>
                  <a:pt x="0" y="6461"/>
                  <a:pt x="2596" y="2543"/>
                  <a:pt x="6592" y="853"/>
                </a:cubicBezTo>
                <a:lnTo>
                  <a:pt x="5540" y="-1634"/>
                </a:lnTo>
                <a:lnTo>
                  <a:pt x="11455" y="764"/>
                </a:lnTo>
                <a:lnTo>
                  <a:pt x="9057" y="6680"/>
                </a:lnTo>
                <a:lnTo>
                  <a:pt x="8005" y="4193"/>
                </a:lnTo>
                <a:close/>
              </a:path>
            </a:pathLst>
          </a:cu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it-IT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AutoShape 4">
            <a:extLst>
              <a:ext uri="{FF2B5EF4-FFF2-40B4-BE49-F238E27FC236}">
                <a16:creationId xmlns:a16="http://schemas.microsoft.com/office/drawing/2014/main" id="{8449FB60-7363-470C-A8C6-A5B4629195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2825" y="2999210"/>
            <a:ext cx="1511077" cy="1152897"/>
          </a:xfrm>
          <a:custGeom>
            <a:avLst/>
            <a:gdLst>
              <a:gd name="T0" fmla="*/ 14565984 w 21600"/>
              <a:gd name="T1" fmla="*/ 23709547 h 21600"/>
              <a:gd name="T2" fmla="*/ 14695719 w 21600"/>
              <a:gd name="T3" fmla="*/ 52982177 h 21600"/>
              <a:gd name="T4" fmla="*/ 39069679 w 21600"/>
              <a:gd name="T5" fmla="*/ 33540654 h 21600"/>
              <a:gd name="T6" fmla="*/ 44905722 w 21600"/>
              <a:gd name="T7" fmla="*/ -8015994 h 21600"/>
              <a:gd name="T8" fmla="*/ 92851188 w 21600"/>
              <a:gd name="T9" fmla="*/ 3747970 h 21600"/>
              <a:gd name="T10" fmla="*/ 73413679 w 21600"/>
              <a:gd name="T11" fmla="*/ 32770482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8005" y="4193"/>
                </a:moveTo>
                <a:cubicBezTo>
                  <a:pt x="5351" y="5316"/>
                  <a:pt x="3627" y="7918"/>
                  <a:pt x="3627" y="10799"/>
                </a:cubicBezTo>
                <a:lnTo>
                  <a:pt x="0" y="10800"/>
                </a:lnTo>
                <a:cubicBezTo>
                  <a:pt x="0" y="6461"/>
                  <a:pt x="2596" y="2543"/>
                  <a:pt x="6592" y="853"/>
                </a:cubicBezTo>
                <a:lnTo>
                  <a:pt x="5540" y="-1634"/>
                </a:lnTo>
                <a:lnTo>
                  <a:pt x="11455" y="764"/>
                </a:lnTo>
                <a:lnTo>
                  <a:pt x="9057" y="6680"/>
                </a:lnTo>
                <a:lnTo>
                  <a:pt x="8005" y="4193"/>
                </a:lnTo>
                <a:close/>
              </a:path>
            </a:pathLst>
          </a:cu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it-IT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1" name="Picture 9" descr="FamaleHipster">
            <a:extLst>
              <a:ext uri="{FF2B5EF4-FFF2-40B4-BE49-F238E27FC236}">
                <a16:creationId xmlns:a16="http://schemas.microsoft.com/office/drawing/2014/main" id="{423D3480-FEA1-416E-BD6F-23A43B0DAC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362" y="3863306"/>
            <a:ext cx="960437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12" name="Picture 10" descr="Hipster">
            <a:extLst>
              <a:ext uri="{FF2B5EF4-FFF2-40B4-BE49-F238E27FC236}">
                <a16:creationId xmlns:a16="http://schemas.microsoft.com/office/drawing/2014/main" id="{C4DE087F-2498-46BF-B711-4DF5F72A35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537" y="3720431"/>
            <a:ext cx="960437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sp>
        <p:nvSpPr>
          <p:cNvPr id="13" name="Rectangle 11">
            <a:extLst>
              <a:ext uri="{FF2B5EF4-FFF2-40B4-BE49-F238E27FC236}">
                <a16:creationId xmlns:a16="http://schemas.microsoft.com/office/drawing/2014/main" id="{750A6B57-5335-46EE-A5D1-8AB9334B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6162" y="3646712"/>
            <a:ext cx="1800225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reciprocità</a:t>
            </a:r>
            <a:endParaRPr lang="en-GB" altLang="it-IT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  <a:p>
            <a:pPr algn="ctr"/>
            <a:endParaRPr lang="en-GB" altLang="it-IT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  <a:p>
            <a:pPr algn="ctr"/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vincolo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collettivo</a:t>
            </a:r>
            <a:endParaRPr lang="it-IT" altLang="it-IT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4" name="AutoShape 12">
            <a:extLst>
              <a:ext uri="{FF2B5EF4-FFF2-40B4-BE49-F238E27FC236}">
                <a16:creationId xmlns:a16="http://schemas.microsoft.com/office/drawing/2014/main" id="{BCD32E57-D091-4FD5-9612-C8C78098A57E}"/>
              </a:ext>
            </a:extLst>
          </p:cNvPr>
          <p:cNvSpPr>
            <a:spLocks noChangeArrowheads="1"/>
          </p:cNvSpPr>
          <p:nvPr/>
        </p:nvSpPr>
        <p:spPr bwMode="auto">
          <a:xfrm rot="5812963">
            <a:off x="3555683" y="3101591"/>
            <a:ext cx="1557542" cy="1196965"/>
          </a:xfrm>
          <a:custGeom>
            <a:avLst/>
            <a:gdLst>
              <a:gd name="T0" fmla="*/ 10877912 w 21600"/>
              <a:gd name="T1" fmla="*/ 27393778 h 21600"/>
              <a:gd name="T2" fmla="*/ 15652119 w 21600"/>
              <a:gd name="T3" fmla="*/ 60120064 h 21600"/>
              <a:gd name="T4" fmla="*/ 36621695 w 21600"/>
              <a:gd name="T5" fmla="*/ 35988660 h 21600"/>
              <a:gd name="T6" fmla="*/ 44905699 w 21600"/>
              <a:gd name="T7" fmla="*/ -8015994 h 21600"/>
              <a:gd name="T8" fmla="*/ 92851050 w 21600"/>
              <a:gd name="T9" fmla="*/ 3747970 h 21600"/>
              <a:gd name="T10" fmla="*/ 73413551 w 21600"/>
              <a:gd name="T11" fmla="*/ 32770482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8005" y="4193"/>
                </a:moveTo>
                <a:cubicBezTo>
                  <a:pt x="5351" y="5316"/>
                  <a:pt x="3627" y="7918"/>
                  <a:pt x="3627" y="10799"/>
                </a:cubicBezTo>
                <a:cubicBezTo>
                  <a:pt x="3626" y="11189"/>
                  <a:pt x="3658" y="11577"/>
                  <a:pt x="3721" y="11962"/>
                </a:cubicBezTo>
                <a:lnTo>
                  <a:pt x="142" y="12549"/>
                </a:lnTo>
                <a:cubicBezTo>
                  <a:pt x="47" y="11971"/>
                  <a:pt x="0" y="11386"/>
                  <a:pt x="0" y="10800"/>
                </a:cubicBezTo>
                <a:cubicBezTo>
                  <a:pt x="-1" y="6461"/>
                  <a:pt x="2596" y="2543"/>
                  <a:pt x="6592" y="853"/>
                </a:cubicBezTo>
                <a:lnTo>
                  <a:pt x="5540" y="-1634"/>
                </a:lnTo>
                <a:lnTo>
                  <a:pt x="11455" y="764"/>
                </a:lnTo>
                <a:lnTo>
                  <a:pt x="9057" y="6680"/>
                </a:lnTo>
                <a:lnTo>
                  <a:pt x="8005" y="4193"/>
                </a:lnTo>
                <a:close/>
              </a:path>
            </a:pathLst>
          </a:cu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it-IT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5" name="AutoShape 13">
            <a:extLst>
              <a:ext uri="{FF2B5EF4-FFF2-40B4-BE49-F238E27FC236}">
                <a16:creationId xmlns:a16="http://schemas.microsoft.com/office/drawing/2014/main" id="{472599F2-4627-442C-81A7-E7A16B32A257}"/>
              </a:ext>
            </a:extLst>
          </p:cNvPr>
          <p:cNvSpPr>
            <a:spLocks noChangeArrowheads="1"/>
          </p:cNvSpPr>
          <p:nvPr/>
        </p:nvSpPr>
        <p:spPr bwMode="auto">
          <a:xfrm rot="16495456">
            <a:off x="2170875" y="4012323"/>
            <a:ext cx="1548884" cy="1204511"/>
          </a:xfrm>
          <a:custGeom>
            <a:avLst/>
            <a:gdLst>
              <a:gd name="T0" fmla="*/ 10278030 w 21600"/>
              <a:gd name="T1" fmla="*/ 28070706 h 21600"/>
              <a:gd name="T2" fmla="*/ 16025031 w 21600"/>
              <a:gd name="T3" fmla="*/ 61375860 h 21600"/>
              <a:gd name="T4" fmla="*/ 36224475 w 21600"/>
              <a:gd name="T5" fmla="*/ 36435007 h 21600"/>
              <a:gd name="T6" fmla="*/ 44905699 w 21600"/>
              <a:gd name="T7" fmla="*/ -8015989 h 21600"/>
              <a:gd name="T8" fmla="*/ 92851050 w 21600"/>
              <a:gd name="T9" fmla="*/ 3747967 h 21600"/>
              <a:gd name="T10" fmla="*/ 73413551 w 21600"/>
              <a:gd name="T11" fmla="*/ 32770390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8005" y="4193"/>
                </a:moveTo>
                <a:cubicBezTo>
                  <a:pt x="5351" y="5316"/>
                  <a:pt x="3627" y="7918"/>
                  <a:pt x="3627" y="10799"/>
                </a:cubicBezTo>
                <a:cubicBezTo>
                  <a:pt x="3626" y="11258"/>
                  <a:pt x="3670" y="11715"/>
                  <a:pt x="3758" y="12166"/>
                </a:cubicBezTo>
                <a:lnTo>
                  <a:pt x="197" y="12856"/>
                </a:lnTo>
                <a:cubicBezTo>
                  <a:pt x="66" y="12179"/>
                  <a:pt x="0" y="11490"/>
                  <a:pt x="0" y="10800"/>
                </a:cubicBezTo>
                <a:cubicBezTo>
                  <a:pt x="-1" y="6461"/>
                  <a:pt x="2596" y="2543"/>
                  <a:pt x="6592" y="853"/>
                </a:cubicBezTo>
                <a:lnTo>
                  <a:pt x="5540" y="-1634"/>
                </a:lnTo>
                <a:lnTo>
                  <a:pt x="11455" y="764"/>
                </a:lnTo>
                <a:lnTo>
                  <a:pt x="9057" y="6680"/>
                </a:lnTo>
                <a:lnTo>
                  <a:pt x="8005" y="4193"/>
                </a:lnTo>
                <a:close/>
              </a:path>
            </a:pathLst>
          </a:cu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it-IT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6" name="Picture 14" descr="Copia di Idealtipo_Impegnato_pic copy">
            <a:extLst>
              <a:ext uri="{FF2B5EF4-FFF2-40B4-BE49-F238E27FC236}">
                <a16:creationId xmlns:a16="http://schemas.microsoft.com/office/drawing/2014/main" id="{D965B91E-E282-4CD1-AADB-7C5A0DD997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354" y="2783806"/>
            <a:ext cx="960438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0416D3F-3D8D-414A-B845-51A1CDFDC8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1985" y="2924944"/>
            <a:ext cx="4213225" cy="2540000"/>
          </a:xfrm>
          <a:prstGeom prst="rect">
            <a:avLst/>
          </a:prstGeom>
          <a:solidFill>
            <a:schemeClr val="bg1"/>
          </a:solidFill>
          <a:ln w="28575">
            <a:solidFill>
              <a:srgbClr val="FFCC00"/>
            </a:solidFill>
            <a:prstDash val="dash"/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30000"/>
              </a:lnSpc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«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Processo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di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costruzione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collettiva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e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condivisa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del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significato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.</a:t>
            </a:r>
          </a:p>
          <a:p>
            <a:pPr>
              <a:lnSpc>
                <a:spcPct val="130000"/>
              </a:lnSpc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Dotato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di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livelli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diversi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di: </a:t>
            </a:r>
          </a:p>
          <a:p>
            <a:pPr>
              <a:lnSpc>
                <a:spcPct val="130000"/>
              </a:lnSpc>
              <a:spcBef>
                <a:spcPts val="550"/>
              </a:spcBef>
              <a:buClr>
                <a:srgbClr val="FFFFFF"/>
              </a:buClr>
              <a:buSzPct val="100000"/>
              <a:buFont typeface="Symbol" panose="05050102010706020507" pitchFamily="18" charset="2"/>
              <a:buChar char="Þ"/>
            </a:pP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-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formalizzazione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, </a:t>
            </a:r>
          </a:p>
          <a:p>
            <a:pPr>
              <a:lnSpc>
                <a:spcPct val="130000"/>
              </a:lnSpc>
              <a:spcBef>
                <a:spcPts val="550"/>
              </a:spcBef>
              <a:buClr>
                <a:srgbClr val="FFFFFF"/>
              </a:buClr>
              <a:buSzPct val="100000"/>
              <a:buFont typeface="Symbol" panose="05050102010706020507" pitchFamily="18" charset="2"/>
              <a:buChar char="Þ"/>
            </a:pP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-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consapevolezza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,</a:t>
            </a:r>
          </a:p>
          <a:p>
            <a:pPr>
              <a:lnSpc>
                <a:spcPct val="130000"/>
              </a:lnSpc>
              <a:spcBef>
                <a:spcPts val="550"/>
              </a:spcBef>
              <a:buClr>
                <a:srgbClr val="FFFFFF"/>
              </a:buClr>
              <a:buSzPct val="100000"/>
              <a:buFont typeface="Symbol" panose="05050102010706020507" pitchFamily="18" charset="2"/>
              <a:buChar char="Þ"/>
            </a:pP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-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intenzionalità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.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»</a:t>
            </a:r>
            <a:endParaRPr lang="en-GB" altLang="it-IT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3A4CD583-5524-4DA6-AB0D-C3F5DCA2E8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537" y="1628801"/>
            <a:ext cx="8364537" cy="79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30000"/>
              </a:lnSpc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sz="16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cum 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(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insieme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) e </a:t>
            </a:r>
            <a:r>
              <a:rPr lang="en-GB" altLang="it-IT" sz="1600" i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munis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(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obbligazione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) 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sym typeface="Wingdings" panose="05000000000000000000" pitchFamily="2" charset="2"/>
              </a:rPr>
              <a:t> </a:t>
            </a:r>
            <a:r>
              <a:rPr lang="en-GB" altLang="it-IT" sz="1600" i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communis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(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comune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) </a:t>
            </a: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sym typeface="Wingdings" panose="05000000000000000000" pitchFamily="2" charset="2"/>
              </a:rPr>
              <a:t>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sym typeface="Wingdings" panose="05000000000000000000" pitchFamily="2" charset="2"/>
              </a:rPr>
              <a:t>comunicazione</a:t>
            </a:r>
            <a:endParaRPr lang="en-GB" altLang="it-IT" sz="16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  <a:sym typeface="Wingdings" panose="05000000000000000000" pitchFamily="2" charset="2"/>
            </a:endParaRPr>
          </a:p>
          <a:p>
            <a:pPr>
              <a:lnSpc>
                <a:spcPct val="130000"/>
              </a:lnSpc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sym typeface="Wingdings" panose="05000000000000000000" pitchFamily="2" charset="2"/>
              </a:rPr>
              <a:t>							 </a:t>
            </a:r>
            <a:r>
              <a:rPr lang="en-GB" altLang="it-IT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  <a:sym typeface="Wingdings" panose="05000000000000000000" pitchFamily="2" charset="2"/>
              </a:rPr>
              <a:t>comunità</a:t>
            </a:r>
            <a:endParaRPr lang="en-GB" altLang="it-IT" sz="16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9" name="Rectangle 4">
            <a:extLst>
              <a:ext uri="{FF2B5EF4-FFF2-40B4-BE49-F238E27FC236}">
                <a16:creationId xmlns:a16="http://schemas.microsoft.com/office/drawing/2014/main" id="{086F1448-5F7C-4BDC-AED0-8468C2F924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0244" y="836712"/>
            <a:ext cx="8291512" cy="4572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bg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bg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bg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*Comunicazione come </a:t>
            </a:r>
            <a:r>
              <a:rPr lang="it-IT" altLang="it-IT" sz="2400" b="1" dirty="0">
                <a:solidFill>
                  <a:srgbClr val="FFFFFF"/>
                </a:solidFill>
                <a:latin typeface="Arial" panose="020B0604020202020204" pitchFamily="34" charset="0"/>
              </a:rPr>
              <a:t>condivisione</a:t>
            </a: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2006494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7" grpId="0" animBg="1"/>
      <p:bldP spid="1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/>
          <p:cNvSpPr>
            <a:spLocks noGrp="1"/>
          </p:cNvSpPr>
          <p:nvPr>
            <p:ph type="sldNum" sz="quarter" idx="4294967295"/>
          </p:nvPr>
        </p:nvSpPr>
        <p:spPr>
          <a:xfrm>
            <a:off x="8077200" y="6356351"/>
            <a:ext cx="2133600" cy="365125"/>
          </a:xfrm>
        </p:spPr>
        <p:txBody>
          <a:bodyPr/>
          <a:lstStyle/>
          <a:p>
            <a:fld id="{E3AAEEB7-370C-4CD1-84ED-44A96922B98A}" type="slidenum">
              <a:rPr lang="it-IT" smtClean="0"/>
              <a:pPr/>
              <a:t>24</a:t>
            </a:fld>
            <a:endParaRPr lang="it-IT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382128C-5A84-40EA-86CE-CBA3FFA25CE2}"/>
              </a:ext>
            </a:extLst>
          </p:cNvPr>
          <p:cNvSpPr txBox="1"/>
          <p:nvPr/>
        </p:nvSpPr>
        <p:spPr>
          <a:xfrm>
            <a:off x="2443138" y="136868"/>
            <a:ext cx="7305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Paccagnella «Sociologia della comunicazione nell’era digitale» Il Mulino 2020</a:t>
            </a:r>
          </a:p>
          <a:p>
            <a:pPr algn="ctr"/>
            <a:r>
              <a:rPr lang="it-IT" sz="1400" dirty="0"/>
              <a:t>Capitolo I. Informazione e comunicazione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7FC52248-7C94-4D5B-B983-ECA307CE53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0244" y="836712"/>
            <a:ext cx="8291512" cy="4572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bg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bg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bg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*La comunicazione nel </a:t>
            </a:r>
            <a:r>
              <a:rPr lang="it-IT" altLang="it-IT" sz="2400" b="1" dirty="0">
                <a:solidFill>
                  <a:srgbClr val="FFFFFF"/>
                </a:solidFill>
                <a:latin typeface="Arial" panose="020B0604020202020204" pitchFamily="34" charset="0"/>
              </a:rPr>
              <a:t>mondo animale</a:t>
            </a: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*</a:t>
            </a:r>
          </a:p>
        </p:txBody>
      </p:sp>
      <p:sp>
        <p:nvSpPr>
          <p:cNvPr id="9" name="AutoShape 14">
            <a:extLst>
              <a:ext uri="{FF2B5EF4-FFF2-40B4-BE49-F238E27FC236}">
                <a16:creationId xmlns:a16="http://schemas.microsoft.com/office/drawing/2014/main" id="{D6B15B69-4450-420D-9637-0DD682CFE5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641" y="3284985"/>
            <a:ext cx="2592387" cy="1223963"/>
          </a:xfrm>
          <a:prstGeom prst="wedgeEllipseCallout">
            <a:avLst>
              <a:gd name="adj1" fmla="val 30648"/>
              <a:gd name="adj2" fmla="val 62843"/>
            </a:avLst>
          </a:prstGeom>
          <a:solidFill>
            <a:srgbClr val="FFC000">
              <a:alpha val="50196"/>
            </a:srgbClr>
          </a:solidFill>
          <a:ln w="9525">
            <a:noFill/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endParaRPr lang="it-IT" altLang="it-IT" sz="1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0" name="Picture 7" descr="FamaleHipster">
            <a:extLst>
              <a:ext uri="{FF2B5EF4-FFF2-40B4-BE49-F238E27FC236}">
                <a16:creationId xmlns:a16="http://schemas.microsoft.com/office/drawing/2014/main" id="{6B58E452-A099-4DEF-B6BE-261051D689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840" y="4725145"/>
            <a:ext cx="960438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sp>
        <p:nvSpPr>
          <p:cNvPr id="11" name="Rectangle 8">
            <a:extLst>
              <a:ext uri="{FF2B5EF4-FFF2-40B4-BE49-F238E27FC236}">
                <a16:creationId xmlns:a16="http://schemas.microsoft.com/office/drawing/2014/main" id="{9250478A-01B5-4777-8EE7-85C5D3DEE4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648" y="2204865"/>
            <a:ext cx="207512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 sz="2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Referenziale</a:t>
            </a:r>
            <a:endParaRPr lang="it-IT" altLang="it-IT" sz="24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pic>
        <p:nvPicPr>
          <p:cNvPr id="12" name="Picture 9" descr="ashatsea_flikr">
            <a:extLst>
              <a:ext uri="{FF2B5EF4-FFF2-40B4-BE49-F238E27FC236}">
                <a16:creationId xmlns:a16="http://schemas.microsoft.com/office/drawing/2014/main" id="{D26393CE-B264-48F9-A694-631BC143D4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700" y="2852738"/>
            <a:ext cx="2952750" cy="228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0">
            <a:extLst>
              <a:ext uri="{FF2B5EF4-FFF2-40B4-BE49-F238E27FC236}">
                <a16:creationId xmlns:a16="http://schemas.microsoft.com/office/drawing/2014/main" id="{3A5F63CD-42A3-423C-A9B1-4C63E35F51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04112" y="2204865"/>
            <a:ext cx="192604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sz="2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Relazionale</a:t>
            </a:r>
            <a:endParaRPr lang="en-GB" altLang="it-IT" sz="24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4" name="AutoShape 12">
            <a:extLst>
              <a:ext uri="{FF2B5EF4-FFF2-40B4-BE49-F238E27FC236}">
                <a16:creationId xmlns:a16="http://schemas.microsoft.com/office/drawing/2014/main" id="{9DABAC4F-B374-4FB6-860D-5877283C0C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1" y="2852738"/>
            <a:ext cx="3529013" cy="1439862"/>
          </a:xfrm>
          <a:prstGeom prst="wedgeEllipseCallout">
            <a:avLst>
              <a:gd name="adj1" fmla="val -26431"/>
              <a:gd name="adj2" fmla="val 76569"/>
            </a:avLst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 sz="160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Comunicazione riferita a dati fattuali:</a:t>
            </a:r>
          </a:p>
          <a:p>
            <a:pPr algn="ctr"/>
            <a:r>
              <a:rPr lang="it-IT" altLang="it-IT" sz="160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eventi, oggetti, ragionamenti, …</a:t>
            </a:r>
          </a:p>
          <a:p>
            <a:pPr algn="ctr"/>
            <a:endParaRPr lang="it-IT" altLang="it-IT" sz="1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5" name="Picture 13" descr="Hipster">
            <a:extLst>
              <a:ext uri="{FF2B5EF4-FFF2-40B4-BE49-F238E27FC236}">
                <a16:creationId xmlns:a16="http://schemas.microsoft.com/office/drawing/2014/main" id="{46533592-6557-4EAC-B363-5FC2B239E3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561" y="4725145"/>
            <a:ext cx="960437" cy="720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A56504C-170B-48BD-A16A-98F66796D444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826126" y="4311625"/>
            <a:ext cx="1620837" cy="21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sz="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Fonte: </a:t>
            </a:r>
            <a:r>
              <a:rPr lang="en-GB" altLang="it-IT" sz="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ashatsea</a:t>
            </a:r>
            <a:r>
              <a:rPr lang="en-GB" altLang="it-IT" sz="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- flickr.com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654B0D-EEE7-48C3-B746-B0E75CB6F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3700" y="5300663"/>
            <a:ext cx="302418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it-IT" altLang="it-IT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stabilire una gerarchia</a:t>
            </a:r>
          </a:p>
        </p:txBody>
      </p:sp>
    </p:spTree>
    <p:extLst>
      <p:ext uri="{BB962C8B-B14F-4D97-AF65-F5344CB8AC3E}">
        <p14:creationId xmlns:p14="http://schemas.microsoft.com/office/powerpoint/2010/main" val="2592212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/>
      <p:bldP spid="13" grpId="0"/>
      <p:bldP spid="14" grpId="0" animBg="1"/>
      <p:bldP spid="16" grpId="0"/>
      <p:bldP spid="1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/>
          <p:cNvSpPr>
            <a:spLocks noGrp="1"/>
          </p:cNvSpPr>
          <p:nvPr>
            <p:ph type="sldNum" sz="quarter" idx="4294967295"/>
          </p:nvPr>
        </p:nvSpPr>
        <p:spPr>
          <a:xfrm>
            <a:off x="8077200" y="6356351"/>
            <a:ext cx="2133600" cy="365125"/>
          </a:xfrm>
        </p:spPr>
        <p:txBody>
          <a:bodyPr/>
          <a:lstStyle/>
          <a:p>
            <a:fld id="{E3AAEEB7-370C-4CD1-84ED-44A96922B98A}" type="slidenum">
              <a:rPr lang="it-IT" smtClean="0"/>
              <a:pPr/>
              <a:t>25</a:t>
            </a:fld>
            <a:endParaRPr lang="it-IT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7382128C-5A84-40EA-86CE-CBA3FFA25CE2}"/>
              </a:ext>
            </a:extLst>
          </p:cNvPr>
          <p:cNvSpPr txBox="1"/>
          <p:nvPr/>
        </p:nvSpPr>
        <p:spPr>
          <a:xfrm>
            <a:off x="2443138" y="136868"/>
            <a:ext cx="7305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dirty="0"/>
              <a:t>Paccagnella «Sociologia della comunicazione nell’era digitale» Il Mulino 2020</a:t>
            </a:r>
          </a:p>
          <a:p>
            <a:pPr algn="ctr"/>
            <a:r>
              <a:rPr lang="it-IT" sz="1400" dirty="0"/>
              <a:t>Capitolo I. Informazione e comunicazione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D23AD429-D9D0-452D-B316-91F306160B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0244" y="836712"/>
            <a:ext cx="8291512" cy="4572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bg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bg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bg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*</a:t>
            </a:r>
            <a:r>
              <a:rPr lang="it-IT" altLang="it-IT" sz="2400" b="1" dirty="0">
                <a:solidFill>
                  <a:srgbClr val="FFFFFF"/>
                </a:solidFill>
                <a:latin typeface="Arial" panose="020B0604020202020204" pitchFamily="34" charset="0"/>
              </a:rPr>
              <a:t>Referenzialità </a:t>
            </a:r>
            <a:r>
              <a:rPr lang="it-IT" altLang="it-IT" sz="2400" dirty="0">
                <a:solidFill>
                  <a:srgbClr val="FFFFFF"/>
                </a:solidFill>
                <a:latin typeface="Arial" panose="020B0604020202020204" pitchFamily="34" charset="0"/>
              </a:rPr>
              <a:t>nella comunicazione animale*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559B0230-BBCC-4D61-9E8E-ED993959FD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31505" y="2060848"/>
            <a:ext cx="4321175" cy="9171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SCIMPANZÉ</a:t>
            </a:r>
          </a:p>
          <a:p>
            <a:pPr algn="ctr">
              <a:lnSpc>
                <a:spcPct val="90000"/>
              </a:lnSpc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segni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convenzionali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per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comunicare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la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presenza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di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predatori</a:t>
            </a:r>
            <a:endParaRPr lang="en-GB" altLang="it-IT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00F2A125-F0DD-4785-9AAF-BC1272BC7B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94589" y="1557214"/>
            <a:ext cx="43561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primati</a:t>
            </a:r>
            <a:r>
              <a:rPr lang="en-GB" altLang="it-IT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: </a:t>
            </a:r>
            <a:r>
              <a:rPr lang="en-GB" altLang="it-IT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alleanze</a:t>
            </a:r>
            <a:r>
              <a:rPr lang="en-GB" altLang="it-IT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e </a:t>
            </a:r>
            <a:r>
              <a:rPr lang="en-GB" altLang="it-IT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scambi</a:t>
            </a:r>
            <a:endParaRPr lang="en-GB" altLang="it-IT" sz="20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pic>
        <p:nvPicPr>
          <p:cNvPr id="11" name="Picture 9" descr="Photos8">
            <a:extLst>
              <a:ext uri="{FF2B5EF4-FFF2-40B4-BE49-F238E27FC236}">
                <a16:creationId xmlns:a16="http://schemas.microsoft.com/office/drawing/2014/main" id="{F2527ADB-181F-4BDA-BCFB-011B6BD1C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427" y="3212976"/>
            <a:ext cx="2633662" cy="1979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0">
            <a:extLst>
              <a:ext uri="{FF2B5EF4-FFF2-40B4-BE49-F238E27FC236}">
                <a16:creationId xmlns:a16="http://schemas.microsoft.com/office/drawing/2014/main" id="{7D8FF7D7-EAFA-449C-B9B7-90CF302D4F3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639095" y="4584451"/>
            <a:ext cx="1209675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sz="80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Fonte: Photos8.com</a:t>
            </a:r>
          </a:p>
        </p:txBody>
      </p:sp>
      <p:sp>
        <p:nvSpPr>
          <p:cNvPr id="13" name="AutoShape 11">
            <a:extLst>
              <a:ext uri="{FF2B5EF4-FFF2-40B4-BE49-F238E27FC236}">
                <a16:creationId xmlns:a16="http://schemas.microsoft.com/office/drawing/2014/main" id="{235F5A1E-E7C3-44F1-BFC3-DFD130DE7B54}"/>
              </a:ext>
            </a:extLst>
          </p:cNvPr>
          <p:cNvSpPr>
            <a:spLocks noChangeArrowheads="1"/>
          </p:cNvSpPr>
          <p:nvPr/>
        </p:nvSpPr>
        <p:spPr bwMode="auto">
          <a:xfrm rot="5132771">
            <a:off x="4318480" y="3300119"/>
            <a:ext cx="1429991" cy="1512888"/>
          </a:xfrm>
          <a:custGeom>
            <a:avLst/>
            <a:gdLst>
              <a:gd name="T0" fmla="*/ 8710896 w 21600"/>
              <a:gd name="T1" fmla="*/ 19578874 h 21600"/>
              <a:gd name="T2" fmla="*/ 10679435 w 21600"/>
              <a:gd name="T3" fmla="*/ 68425466 h 21600"/>
              <a:gd name="T4" fmla="*/ 21885351 w 21600"/>
              <a:gd name="T5" fmla="*/ 34139155 h 21600"/>
              <a:gd name="T6" fmla="*/ 47430249 w 21600"/>
              <a:gd name="T7" fmla="*/ -12230018 h 21600"/>
              <a:gd name="T8" fmla="*/ 62194710 w 21600"/>
              <a:gd name="T9" fmla="*/ 16507848 h 21600"/>
              <a:gd name="T10" fmla="*/ 41070146 w 21600"/>
              <a:gd name="T11" fmla="*/ 36596966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1862" y="4801"/>
                </a:moveTo>
                <a:cubicBezTo>
                  <a:pt x="11512" y="4739"/>
                  <a:pt x="11156" y="4708"/>
                  <a:pt x="10800" y="4708"/>
                </a:cubicBezTo>
                <a:cubicBezTo>
                  <a:pt x="7435" y="4708"/>
                  <a:pt x="4708" y="7435"/>
                  <a:pt x="4708" y="10800"/>
                </a:cubicBezTo>
                <a:cubicBezTo>
                  <a:pt x="4707" y="11578"/>
                  <a:pt x="4857" y="12349"/>
                  <a:pt x="5147" y="13071"/>
                </a:cubicBezTo>
                <a:lnTo>
                  <a:pt x="778" y="14826"/>
                </a:lnTo>
                <a:cubicBezTo>
                  <a:pt x="264" y="13546"/>
                  <a:pt x="0" y="12179"/>
                  <a:pt x="0" y="10800"/>
                </a:cubicBezTo>
                <a:cubicBezTo>
                  <a:pt x="0" y="4835"/>
                  <a:pt x="4835" y="0"/>
                  <a:pt x="10800" y="0"/>
                </a:cubicBezTo>
                <a:cubicBezTo>
                  <a:pt x="11431" y="-1"/>
                  <a:pt x="12062" y="55"/>
                  <a:pt x="12684" y="165"/>
                </a:cubicBezTo>
                <a:lnTo>
                  <a:pt x="13155" y="-2493"/>
                </a:lnTo>
                <a:lnTo>
                  <a:pt x="17250" y="3365"/>
                </a:lnTo>
                <a:lnTo>
                  <a:pt x="11391" y="7460"/>
                </a:lnTo>
                <a:lnTo>
                  <a:pt x="11862" y="4801"/>
                </a:lnTo>
                <a:close/>
              </a:path>
            </a:pathLst>
          </a:custGeom>
          <a:solidFill>
            <a:srgbClr val="00206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it-IT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4" name="Rectangle 12">
            <a:extLst>
              <a:ext uri="{FF2B5EF4-FFF2-40B4-BE49-F238E27FC236}">
                <a16:creationId xmlns:a16="http://schemas.microsoft.com/office/drawing/2014/main" id="{DDE6FC23-7FB8-4D41-BD9C-FBEB18B41F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5880" y="4581128"/>
            <a:ext cx="1868271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appresa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attraverso</a:t>
            </a:r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</a:p>
          <a:p>
            <a:r>
              <a:rPr lang="en-GB" altLang="it-IT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una vera </a:t>
            </a:r>
            <a:r>
              <a:rPr lang="en-GB" altLang="it-IT" sz="1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socializzazione</a:t>
            </a:r>
            <a:endParaRPr lang="it-IT" altLang="it-IT" sz="1400" b="1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5" name="Rectangle 13">
            <a:extLst>
              <a:ext uri="{FF2B5EF4-FFF2-40B4-BE49-F238E27FC236}">
                <a16:creationId xmlns:a16="http://schemas.microsoft.com/office/drawing/2014/main" id="{F442D27D-C405-4F3A-BC92-FBD741890B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7296" y="5230688"/>
            <a:ext cx="3042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tiene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conto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del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contesto</a:t>
            </a:r>
            <a:endParaRPr lang="it-IT" altLang="it-IT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5C5DD64-C5AC-4A00-A60A-0400FAEE62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4290" y="1557214"/>
            <a:ext cx="37433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specie </a:t>
            </a:r>
            <a:r>
              <a:rPr lang="en-GB" altLang="it-IT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meno</a:t>
            </a:r>
            <a:r>
              <a:rPr lang="en-GB" altLang="it-IT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evolute</a:t>
            </a:r>
            <a:endParaRPr lang="en-GB" altLang="it-IT" sz="20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84FCFA2-1A7F-46E4-9A07-2F42B098B7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0097" y="2060848"/>
            <a:ext cx="3316287" cy="9171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API</a:t>
            </a:r>
          </a:p>
          <a:p>
            <a:pPr algn="ctr">
              <a:lnSpc>
                <a:spcPct val="90000"/>
              </a:lnSpc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“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danze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” per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comunicare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l’ubicazione</a:t>
            </a:r>
            <a:r>
              <a:rPr lang="en-GB" altLang="it-IT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del </a:t>
            </a:r>
            <a:r>
              <a:rPr lang="en-GB" altLang="it-IT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cibo</a:t>
            </a:r>
            <a:endParaRPr lang="en-GB" altLang="it-IT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239ED74-2674-45EE-88FA-F0ACC5BA3339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049542" y="4392364"/>
            <a:ext cx="1603375" cy="21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550"/>
              </a:spcBef>
              <a:buClr>
                <a:srgbClr val="FFFFFF"/>
              </a:buClr>
              <a:buSzPct val="100000"/>
            </a:pPr>
            <a:r>
              <a:rPr lang="en-GB" altLang="it-IT" sz="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Fonte: </a:t>
            </a:r>
            <a:r>
              <a:rPr lang="en-GB" altLang="it-IT" sz="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wwarby</a:t>
            </a:r>
            <a:r>
              <a:rPr lang="en-GB" altLang="it-IT" sz="800" dirty="0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 – </a:t>
            </a:r>
            <a:r>
              <a:rPr lang="en-GB" altLang="it-IT" sz="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Flick.comr</a:t>
            </a:r>
            <a:endParaRPr lang="en-GB" altLang="it-IT" sz="800" dirty="0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  <p:pic>
        <p:nvPicPr>
          <p:cNvPr id="19" name="Picture 20">
            <a:extLst>
              <a:ext uri="{FF2B5EF4-FFF2-40B4-BE49-F238E27FC236}">
                <a16:creationId xmlns:a16="http://schemas.microsoft.com/office/drawing/2014/main" id="{75CC3D51-FC2E-4F97-9B76-CA1C506F66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214" y="3212977"/>
            <a:ext cx="3213100" cy="197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ectangle 21">
            <a:extLst>
              <a:ext uri="{FF2B5EF4-FFF2-40B4-BE49-F238E27FC236}">
                <a16:creationId xmlns:a16="http://schemas.microsoft.com/office/drawing/2014/main" id="{EAB82D88-DC00-4155-AA90-D767E1FC79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03215" y="5205289"/>
            <a:ext cx="325437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it-IT">
                <a:solidFill>
                  <a:schemeClr val="tx1">
                    <a:lumMod val="85000"/>
                    <a:lumOff val="15000"/>
                  </a:schemeClr>
                </a:solidFill>
                <a:latin typeface="Verdana" panose="020B0604030504040204" pitchFamily="34" charset="0"/>
              </a:rPr>
              <a:t>monologhi - struttura fissa</a:t>
            </a:r>
            <a:endParaRPr lang="it-IT" altLang="it-IT">
              <a:solidFill>
                <a:schemeClr val="tx1">
                  <a:lumMod val="85000"/>
                  <a:lumOff val="15000"/>
                </a:schemeClr>
              </a:solidFill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2217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4" grpId="0"/>
      <p:bldP spid="15" grpId="0"/>
      <p:bldP spid="16" grpId="0"/>
      <p:bldP spid="17" grpId="0"/>
      <p:bldP spid="18" grpId="0"/>
      <p:bldP spid="2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AE419951-22DC-7C21-A572-149BBBEC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207963"/>
            <a:ext cx="9144000" cy="2387600"/>
          </a:xfrm>
        </p:spPr>
        <p:txBody>
          <a:bodyPr>
            <a:normAutofit/>
          </a:bodyPr>
          <a:lstStyle/>
          <a:p>
            <a:r>
              <a:rPr lang="it-IT" sz="4400" b="1" dirty="0"/>
              <a:t>Cosa pensano e cosa provano gli animali?</a:t>
            </a:r>
            <a:br>
              <a:rPr lang="it-IT" sz="4400" b="1" dirty="0"/>
            </a:br>
            <a:endParaRPr lang="it-IT" sz="4400" dirty="0"/>
          </a:p>
        </p:txBody>
      </p:sp>
      <p:pic>
        <p:nvPicPr>
          <p:cNvPr id="5" name="cosa-pensano-e-cosa-provano-gli-animali" descr="cosa-pensano-e-cosa-provano-gli-animali">
            <a:hlinkClick r:id="" action="ppaction://media"/>
            <a:extLst>
              <a:ext uri="{FF2B5EF4-FFF2-40B4-BE49-F238E27FC236}">
                <a16:creationId xmlns:a16="http://schemas.microsoft.com/office/drawing/2014/main" id="{9F06E76A-C958-4FA7-440F-0EA0F0CA79D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23455" y="2159617"/>
            <a:ext cx="6945089" cy="3907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61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68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692</TotalTime>
  <Words>1958</Words>
  <Application>Microsoft Macintosh PowerPoint</Application>
  <PresentationFormat>Widescreen</PresentationFormat>
  <Paragraphs>235</Paragraphs>
  <Slides>26</Slides>
  <Notes>6</Notes>
  <HiddenSlides>0</HiddenSlides>
  <MMClips>2</MMClips>
  <ScaleCrop>false</ScaleCrop>
  <HeadingPairs>
    <vt:vector size="6" baseType="variant">
      <vt:variant>
        <vt:lpstr>Caratteri utilizzati</vt:lpstr>
      </vt:variant>
      <vt:variant>
        <vt:i4>7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26</vt:i4>
      </vt:variant>
    </vt:vector>
  </HeadingPairs>
  <TitlesOfParts>
    <vt:vector size="34" baseType="lpstr">
      <vt:lpstr>Arial</vt:lpstr>
      <vt:lpstr>Arial Black</vt:lpstr>
      <vt:lpstr>Calibri</vt:lpstr>
      <vt:lpstr>Calibri Light</vt:lpstr>
      <vt:lpstr>Symbol</vt:lpstr>
      <vt:lpstr>Times New Roman</vt:lpstr>
      <vt:lpstr>Verdana</vt:lpstr>
      <vt:lpstr>Tema di Office</vt:lpstr>
      <vt:lpstr>Sociologia della comunicazione 8 CFU   INTRODUZIONE E CONCETTI FONDAMENTALI  </vt:lpstr>
      <vt:lpstr>Obiettivi del corso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CAPITOLO I.  INFORMAZIONE E COMUNICAZIONE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La comunicazione</vt:lpstr>
      <vt:lpstr>Presentazione standard di PowerPoint</vt:lpstr>
      <vt:lpstr>Presentazione standard di PowerPoint</vt:lpstr>
      <vt:lpstr>Esempio: sintassi, semantica e pragmatica del semaforo</vt:lpstr>
      <vt:lpstr>Presentazione standard di PowerPoint</vt:lpstr>
      <vt:lpstr>Presentazione standard di PowerPoint</vt:lpstr>
      <vt:lpstr>I 5 assiomi della comunicazione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Cosa pensano e cosa provano gli animali?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Sociologia della comunicazione 8 CFU   INTRODUZIONE E CONCETTI FONDAMENTALI  </dc:title>
  <dc:creator>Valeria Quaglia</dc:creator>
  <cp:lastModifiedBy>Valeria Quaglia</cp:lastModifiedBy>
  <cp:revision>13</cp:revision>
  <dcterms:created xsi:type="dcterms:W3CDTF">2022-09-20T10:00:10Z</dcterms:created>
  <dcterms:modified xsi:type="dcterms:W3CDTF">2022-09-23T15:52:58Z</dcterms:modified>
</cp:coreProperties>
</file>