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handoutMasterIdLst>
    <p:handoutMasterId r:id="rId35"/>
  </p:handoutMasterIdLst>
  <p:sldIdLst>
    <p:sldId id="256" r:id="rId2"/>
    <p:sldId id="257" r:id="rId3"/>
    <p:sldId id="263" r:id="rId4"/>
    <p:sldId id="265" r:id="rId5"/>
    <p:sldId id="266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87" r:id="rId19"/>
    <p:sldId id="262" r:id="rId20"/>
    <p:sldId id="258" r:id="rId21"/>
    <p:sldId id="259" r:id="rId22"/>
    <p:sldId id="288" r:id="rId23"/>
    <p:sldId id="260" r:id="rId24"/>
    <p:sldId id="261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modifyVerifier cryptProviderType="rsaAES" cryptAlgorithmClass="hash" cryptAlgorithmType="typeAny" cryptAlgorithmSid="14" spinCount="100000" saltData="4YbZ8lQ6mtnKROoJBxmFvA==" hashData="BPGX48uuL2aX0ENi/MsSDVB76uivmQvKYCMgS8e+di+f0/IhgvxyaOkNEgT33vHMCmIc6vUrakvdOEVtPtT2Yw=="/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48685" autoAdjust="0"/>
    <p:restoredTop sz="93750" autoAdjust="0"/>
  </p:normalViewPr>
  <p:slideViewPr>
    <p:cSldViewPr>
      <p:cViewPr varScale="1">
        <p:scale>
          <a:sx n="67" d="100"/>
          <a:sy n="67" d="100"/>
        </p:scale>
        <p:origin x="184" y="9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F8AD7D-F295-43C6-BA87-67A0200D3C36}" type="datetimeFigureOut">
              <a:rPr lang="it-IT" smtClean="0"/>
              <a:pPr/>
              <a:t>18/11/22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B7E38F-3BA1-4C01-877B-84BC49B91593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02297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5FC748-6110-495D-82E4-A352E0A24456}" type="datetimeFigureOut">
              <a:rPr lang="it-IT" smtClean="0"/>
              <a:pPr/>
              <a:t>18/11/22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729A9F0-15F3-43FD-A34E-DB71226D0F5D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12006037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29A9F0-15F3-43FD-A34E-DB71226D0F5D}" type="slidenum">
              <a:rPr lang="it-IT" smtClean="0"/>
              <a:pPr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477777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Diapositiva titolo">
    <p:bg>
      <p:bgPr>
        <a:blipFill dpi="0" rotWithShape="1">
          <a:blip r:embed="rId2" cstate="print">
            <a:alphaModFix amt="9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/>
              <a:t>Fare clic per modificare lo stile del sottotitolo dello schema</a:t>
            </a:r>
          </a:p>
        </p:txBody>
      </p:sp>
      <p:sp>
        <p:nvSpPr>
          <p:cNvPr id="7" name="Titolo 6">
            <a:extLst>
              <a:ext uri="{FF2B5EF4-FFF2-40B4-BE49-F238E27FC236}">
                <a16:creationId xmlns:a16="http://schemas.microsoft.com/office/drawing/2014/main" id="{F4B5304E-EF7B-4A57-A68B-59450AB597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980728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AAEEB7-370C-4CD1-84ED-44A96922B98A}" type="slidenum">
              <a:rPr lang="it-IT" smtClean="0"/>
              <a:pPr/>
              <a:t>‹N›</a:t>
            </a:fld>
            <a:endParaRPr lang="it-IT"/>
          </a:p>
        </p:txBody>
      </p:sp>
      <p:sp>
        <p:nvSpPr>
          <p:cNvPr id="8" name="Rectangle 8"/>
          <p:cNvSpPr>
            <a:spLocks noChangeArrowheads="1"/>
          </p:cNvSpPr>
          <p:nvPr userDrawn="1"/>
        </p:nvSpPr>
        <p:spPr bwMode="auto">
          <a:xfrm>
            <a:off x="0" y="-99392"/>
            <a:ext cx="9144000" cy="792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dirty="0"/>
              <a:t>Paccagnella 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«</a:t>
            </a:r>
            <a:r>
              <a:rPr lang="it-IT" sz="1200" dirty="0"/>
              <a:t>Sociologia della comunicazione nell’era digitale</a:t>
            </a: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» Il Mulino 2020</a:t>
            </a:r>
            <a:b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</a:br>
            <a:r>
              <a:rPr kumimoji="0" lang="it-IT" sz="1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</a:rPr>
              <a:t>Capitolo I. TITOLO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2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3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4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  <p:tmpl lvl="5">
            <p:tnLst>
              <p:par>
                <p:cTn presetID="2" presetClass="entr" presetSubtype="8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500" fill="hold"/>
                        <p:tgtEl>
                          <p:spTgt spid="3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21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27.png"/><Relationship Id="rId7" Type="http://schemas.openxmlformats.org/officeDocument/2006/relationships/image" Target="../media/image1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Relationship Id="rId9" Type="http://schemas.openxmlformats.org/officeDocument/2006/relationships/image" Target="../media/image3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pPr lvl="0" fontAlgn="base">
              <a:spcAft>
                <a:spcPct val="0"/>
              </a:spcAft>
            </a:pPr>
            <a:r>
              <a:rPr lang="it-IT" sz="2800" noProof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CAPITOLO III.</a:t>
            </a:r>
            <a:br>
              <a:rPr lang="it-IT" sz="2800" noProof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br>
              <a:rPr lang="it-IT" sz="2800" noProof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</a:br>
            <a:r>
              <a:rPr lang="it-IT" sz="2800" noProof="1">
                <a:solidFill>
                  <a:srgbClr val="000000"/>
                </a:solidFill>
                <a:latin typeface="Verdana" panose="020B0604030504040204" pitchFamily="34" charset="0"/>
                <a:ea typeface="Verdana" panose="020B0604030504040204" pitchFamily="34" charset="0"/>
                <a:cs typeface="+mn-cs"/>
              </a:rPr>
              <a:t>LA COMUNICAZIONE DI MASSA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1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382128C-5A84-40EA-86CE-CBA3FFA25CE2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10</a:t>
            </a:fld>
            <a:endParaRPr lang="it-IT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E971766-9840-41AD-A060-00F9FD075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</a:t>
            </a:r>
            <a:r>
              <a:rPr lang="it-IT" altLang="it-IT" sz="2400" dirty="0">
                <a:latin typeface="Arial" panose="020B0604020202020204" pitchFamily="34" charset="0"/>
              </a:rPr>
              <a:t>Il modello delle cinque W (</a:t>
            </a:r>
            <a:r>
              <a:rPr lang="it-IT" altLang="it-IT" sz="2400" dirty="0" err="1">
                <a:latin typeface="Arial" panose="020B0604020202020204" pitchFamily="34" charset="0"/>
              </a:rPr>
              <a:t>Lasswell</a:t>
            </a:r>
            <a:r>
              <a:rPr lang="it-IT" altLang="it-IT" sz="2400" dirty="0">
                <a:latin typeface="Arial" panose="020B0604020202020204" pitchFamily="34" charset="0"/>
              </a:rPr>
              <a:t>, 1948)*</a:t>
            </a:r>
            <a:endParaRPr lang="it-IT" altLang="it-IT" sz="2400" dirty="0">
              <a:solidFill>
                <a:srgbClr val="FFFFFF"/>
              </a:solidFill>
              <a:latin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DF585D-0F2A-4ECA-95BA-83AF50D41A04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12" name="Rectangle 15">
            <a:extLst>
              <a:ext uri="{FF2B5EF4-FFF2-40B4-BE49-F238E27FC236}">
                <a16:creationId xmlns:a16="http://schemas.microsoft.com/office/drawing/2014/main" id="{29877515-7D49-4EE7-887B-8C87F8A362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47664" y="5340197"/>
            <a:ext cx="38877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000" b="1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whom</a:t>
            </a:r>
            <a:r>
              <a:rPr lang="it-IT" altLang="it-IT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</a:t>
            </a: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 chi (pubblico)</a:t>
            </a:r>
          </a:p>
        </p:txBody>
      </p:sp>
      <p:sp>
        <p:nvSpPr>
          <p:cNvPr id="13" name="Rectangle 16">
            <a:extLst>
              <a:ext uri="{FF2B5EF4-FFF2-40B4-BE49-F238E27FC236}">
                <a16:creationId xmlns:a16="http://schemas.microsoft.com/office/drawing/2014/main" id="{BA0F599F-EF88-4DA9-9609-8B926F8C44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136" y="2683475"/>
            <a:ext cx="324036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000" b="1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where</a:t>
            </a:r>
            <a:r>
              <a:rPr lang="it-IT" altLang="it-IT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eaLnBrk="1" hangingPunct="1">
              <a:buFontTx/>
              <a:buNone/>
            </a:pP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(attraverso quali mezzi)</a:t>
            </a:r>
          </a:p>
        </p:txBody>
      </p:sp>
      <p:sp>
        <p:nvSpPr>
          <p:cNvPr id="14" name="Rectangle 17">
            <a:extLst>
              <a:ext uri="{FF2B5EF4-FFF2-40B4-BE49-F238E27FC236}">
                <a16:creationId xmlns:a16="http://schemas.microsoft.com/office/drawing/2014/main" id="{D6441E91-64B4-401C-8160-869E0F2655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136" y="4370806"/>
            <a:ext cx="25209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000" b="1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what</a:t>
            </a:r>
            <a:r>
              <a:rPr lang="it-IT" altLang="it-IT" sz="20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altLang="it-IT" sz="2000" b="1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effects</a:t>
            </a:r>
            <a:endParaRPr lang="it-IT" altLang="it-IT" sz="20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hangingPunct="1">
              <a:buFontTx/>
              <a:buNone/>
            </a:pP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(quali effetti)</a:t>
            </a:r>
          </a:p>
        </p:txBody>
      </p:sp>
      <p:sp>
        <p:nvSpPr>
          <p:cNvPr id="15" name="AutoShape 20">
            <a:extLst>
              <a:ext uri="{FF2B5EF4-FFF2-40B4-BE49-F238E27FC236}">
                <a16:creationId xmlns:a16="http://schemas.microsoft.com/office/drawing/2014/main" id="{7E81ABE0-BCE1-40BD-A0F1-E063D0EE189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2304078" y="800695"/>
            <a:ext cx="1511300" cy="5184775"/>
          </a:xfrm>
          <a:prstGeom prst="homePlate">
            <a:avLst>
              <a:gd name="adj" fmla="val 22060"/>
            </a:avLst>
          </a:prstGeom>
          <a:solidFill>
            <a:srgbClr val="FFCC00"/>
          </a:solidFill>
          <a:ln w="25400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6" name="Group 22">
            <a:extLst>
              <a:ext uri="{FF2B5EF4-FFF2-40B4-BE49-F238E27FC236}">
                <a16:creationId xmlns:a16="http://schemas.microsoft.com/office/drawing/2014/main" id="{3CD832D7-C986-4E23-BABF-3CC45642652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21680" y="4898511"/>
            <a:ext cx="2103437" cy="360363"/>
            <a:chOff x="1792" y="3158"/>
            <a:chExt cx="2645" cy="453"/>
          </a:xfrm>
        </p:grpSpPr>
        <p:pic>
          <p:nvPicPr>
            <p:cNvPr id="18" name="Picture 23" descr="Idealtipo_DesperateHousewives">
              <a:extLst>
                <a:ext uri="{FF2B5EF4-FFF2-40B4-BE49-F238E27FC236}">
                  <a16:creationId xmlns:a16="http://schemas.microsoft.com/office/drawing/2014/main" id="{1482E292-A7C2-4C75-813F-991129760B1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3158"/>
              <a:ext cx="606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9" name="Picture 24" descr="FamaleHipster">
              <a:extLst>
                <a:ext uri="{FF2B5EF4-FFF2-40B4-BE49-F238E27FC236}">
                  <a16:creationId xmlns:a16="http://schemas.microsoft.com/office/drawing/2014/main" id="{DBE74349-07AC-4221-8C28-21438CFEFA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" y="3158"/>
              <a:ext cx="604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0" name="Picture 25" descr="Hipster">
              <a:extLst>
                <a:ext uri="{FF2B5EF4-FFF2-40B4-BE49-F238E27FC236}">
                  <a16:creationId xmlns:a16="http://schemas.microsoft.com/office/drawing/2014/main" id="{11661E4D-2D01-4AC1-A8ED-D719A88CE0E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" y="3158"/>
              <a:ext cx="604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6" descr="Copia di Idealtipo_Impegnato_pic">
              <a:extLst>
                <a:ext uri="{FF2B5EF4-FFF2-40B4-BE49-F238E27FC236}">
                  <a16:creationId xmlns:a16="http://schemas.microsoft.com/office/drawing/2014/main" id="{E786523B-9002-4928-AADB-E8DD00034EB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3158"/>
              <a:ext cx="604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2" name="Group 27">
            <a:extLst>
              <a:ext uri="{FF2B5EF4-FFF2-40B4-BE49-F238E27FC236}">
                <a16:creationId xmlns:a16="http://schemas.microsoft.com/office/drawing/2014/main" id="{CCC4840E-E810-4009-9C9F-AFA90E860E7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3121680" y="4393686"/>
            <a:ext cx="2103437" cy="360363"/>
            <a:chOff x="1792" y="3158"/>
            <a:chExt cx="2645" cy="453"/>
          </a:xfrm>
        </p:grpSpPr>
        <p:pic>
          <p:nvPicPr>
            <p:cNvPr id="23" name="Picture 28" descr="Idealtipo_DesperateHousewives">
              <a:extLst>
                <a:ext uri="{FF2B5EF4-FFF2-40B4-BE49-F238E27FC236}">
                  <a16:creationId xmlns:a16="http://schemas.microsoft.com/office/drawing/2014/main" id="{A146140B-1463-44C3-8CA9-6F9DE446E5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3158"/>
              <a:ext cx="606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4" name="Picture 29" descr="FamaleHipster">
              <a:extLst>
                <a:ext uri="{FF2B5EF4-FFF2-40B4-BE49-F238E27FC236}">
                  <a16:creationId xmlns:a16="http://schemas.microsoft.com/office/drawing/2014/main" id="{B75F3527-6C15-46B5-A66D-FFB48BB64C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" y="3158"/>
              <a:ext cx="604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30" descr="Hipster">
              <a:extLst>
                <a:ext uri="{FF2B5EF4-FFF2-40B4-BE49-F238E27FC236}">
                  <a16:creationId xmlns:a16="http://schemas.microsoft.com/office/drawing/2014/main" id="{4471BBCE-FBBB-48E7-B7DB-99E4CF22942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" y="3158"/>
              <a:ext cx="604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31" descr="Copia di Idealtipo_Impegnato_pic">
              <a:extLst>
                <a:ext uri="{FF2B5EF4-FFF2-40B4-BE49-F238E27FC236}">
                  <a16:creationId xmlns:a16="http://schemas.microsoft.com/office/drawing/2014/main" id="{1596A9B6-D792-4352-815B-7616AA3171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3158"/>
              <a:ext cx="604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27" name="Group 32">
            <a:extLst>
              <a:ext uri="{FF2B5EF4-FFF2-40B4-BE49-F238E27FC236}">
                <a16:creationId xmlns:a16="http://schemas.microsoft.com/office/drawing/2014/main" id="{1A748342-A7D0-404D-980C-5E190ECDE5C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89655" y="4898511"/>
            <a:ext cx="2103437" cy="360363"/>
            <a:chOff x="1792" y="3158"/>
            <a:chExt cx="2645" cy="453"/>
          </a:xfrm>
        </p:grpSpPr>
        <p:pic>
          <p:nvPicPr>
            <p:cNvPr id="28" name="Picture 33" descr="Idealtipo_DesperateHousewives">
              <a:extLst>
                <a:ext uri="{FF2B5EF4-FFF2-40B4-BE49-F238E27FC236}">
                  <a16:creationId xmlns:a16="http://schemas.microsoft.com/office/drawing/2014/main" id="{A62D3AB4-FA18-4B91-A8E9-05E17A9C70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3158"/>
              <a:ext cx="606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9" name="Picture 34" descr="FamaleHipster">
              <a:extLst>
                <a:ext uri="{FF2B5EF4-FFF2-40B4-BE49-F238E27FC236}">
                  <a16:creationId xmlns:a16="http://schemas.microsoft.com/office/drawing/2014/main" id="{F6A02523-23EC-42AB-A82D-19BFD59E91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" y="3158"/>
              <a:ext cx="604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0" name="Picture 35" descr="Hipster">
              <a:extLst>
                <a:ext uri="{FF2B5EF4-FFF2-40B4-BE49-F238E27FC236}">
                  <a16:creationId xmlns:a16="http://schemas.microsoft.com/office/drawing/2014/main" id="{0D04588C-E9A1-429A-B559-784B1D416EF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" y="3158"/>
              <a:ext cx="604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1" name="Picture 36" descr="Copia di Idealtipo_Impegnato_pic">
              <a:extLst>
                <a:ext uri="{FF2B5EF4-FFF2-40B4-BE49-F238E27FC236}">
                  <a16:creationId xmlns:a16="http://schemas.microsoft.com/office/drawing/2014/main" id="{D7CD658D-7E69-47E8-A4B0-0E43B1DE648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3158"/>
              <a:ext cx="604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2" name="Group 37">
            <a:extLst>
              <a:ext uri="{FF2B5EF4-FFF2-40B4-BE49-F238E27FC236}">
                <a16:creationId xmlns:a16="http://schemas.microsoft.com/office/drawing/2014/main" id="{B3261A4B-6CE3-4439-BE69-FE37C39E61CB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873780" y="4393686"/>
            <a:ext cx="2103437" cy="360363"/>
            <a:chOff x="1792" y="3158"/>
            <a:chExt cx="2645" cy="453"/>
          </a:xfrm>
        </p:grpSpPr>
        <p:pic>
          <p:nvPicPr>
            <p:cNvPr id="33" name="Picture 38" descr="Idealtipo_DesperateHousewives">
              <a:extLst>
                <a:ext uri="{FF2B5EF4-FFF2-40B4-BE49-F238E27FC236}">
                  <a16:creationId xmlns:a16="http://schemas.microsoft.com/office/drawing/2014/main" id="{20B2ED5E-719A-407C-86D0-27E82E81722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3158"/>
              <a:ext cx="606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39" descr="FamaleHipster">
              <a:extLst>
                <a:ext uri="{FF2B5EF4-FFF2-40B4-BE49-F238E27FC236}">
                  <a16:creationId xmlns:a16="http://schemas.microsoft.com/office/drawing/2014/main" id="{9A1C4761-3049-49AB-AD96-43ADE983832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" y="3158"/>
              <a:ext cx="604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40" descr="Hipster">
              <a:extLst>
                <a:ext uri="{FF2B5EF4-FFF2-40B4-BE49-F238E27FC236}">
                  <a16:creationId xmlns:a16="http://schemas.microsoft.com/office/drawing/2014/main" id="{B33B002B-8234-41EC-B0FB-57C5F2337A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" y="3158"/>
              <a:ext cx="604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41" descr="Copia di Idealtipo_Impegnato_pic">
              <a:extLst>
                <a:ext uri="{FF2B5EF4-FFF2-40B4-BE49-F238E27FC236}">
                  <a16:creationId xmlns:a16="http://schemas.microsoft.com/office/drawing/2014/main" id="{5A6B7E08-8055-48BA-8179-95A5F52ABF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3158"/>
              <a:ext cx="604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37" name="Rectangle 50">
            <a:extLst>
              <a:ext uri="{FF2B5EF4-FFF2-40B4-BE49-F238E27FC236}">
                <a16:creationId xmlns:a16="http://schemas.microsoft.com/office/drawing/2014/main" id="{A194CBAC-E1B4-4D14-825B-391B80030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8928" y="1700808"/>
            <a:ext cx="5113337" cy="720725"/>
          </a:xfrm>
          <a:prstGeom prst="rect">
            <a:avLst/>
          </a:prstGeom>
          <a:solidFill>
            <a:srgbClr val="FF9900">
              <a:alpha val="0"/>
            </a:srgbClr>
          </a:solidFill>
          <a:ln w="38100">
            <a:solidFill>
              <a:schemeClr val="accent1">
                <a:lumMod val="50000"/>
              </a:schemeClr>
            </a:solidFill>
            <a:prstDash val="sysDot"/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000" b="1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who</a:t>
            </a:r>
            <a:r>
              <a:rPr lang="it-IT" altLang="it-IT" sz="20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- </a:t>
            </a: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chi comunica (emittente)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1" name="Rectangle 6">
            <a:extLst>
              <a:ext uri="{FF2B5EF4-FFF2-40B4-BE49-F238E27FC236}">
                <a16:creationId xmlns:a16="http://schemas.microsoft.com/office/drawing/2014/main" id="{4B5AF050-9BF7-468A-89BE-02793E200A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65098" y="2776886"/>
            <a:ext cx="3455988" cy="1008062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000" b="1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what</a:t>
            </a: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– cosa</a:t>
            </a:r>
          </a:p>
          <a:p>
            <a:pPr algn="ctr" eaLnBrk="1" hangingPunct="1">
              <a:buFontTx/>
              <a:buNone/>
            </a:pP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(contenuti dei messaggi)</a:t>
            </a:r>
          </a:p>
        </p:txBody>
      </p:sp>
    </p:spTree>
    <p:extLst>
      <p:ext uri="{BB962C8B-B14F-4D97-AF65-F5344CB8AC3E}">
        <p14:creationId xmlns:p14="http://schemas.microsoft.com/office/powerpoint/2010/main" val="2971721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 animBg="1"/>
      <p:bldP spid="37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E971766-9840-41AD-A060-00F9FD075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</a:t>
            </a:r>
            <a:r>
              <a:rPr lang="it-IT" altLang="it-IT" sz="2400" dirty="0">
                <a:latin typeface="Arial" panose="020B0604020202020204" pitchFamily="34" charset="0"/>
              </a:rPr>
              <a:t>Le prospettive teoriche: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modello  S-IV-R*</a:t>
            </a:r>
            <a:endParaRPr lang="it-IT" altLang="it-IT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DF585D-0F2A-4ECA-95BA-83AF50D41A04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pic>
        <p:nvPicPr>
          <p:cNvPr id="38" name="Picture 5" descr="Idealtipo_DesperateHousewives">
            <a:extLst>
              <a:ext uri="{FF2B5EF4-FFF2-40B4-BE49-F238E27FC236}">
                <a16:creationId xmlns:a16="http://schemas.microsoft.com/office/drawing/2014/main" id="{90458710-E320-4A7E-9C2B-5402523C22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8001" y="4514025"/>
            <a:ext cx="1068295" cy="797989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9" name="Rectangle 6">
            <a:extLst>
              <a:ext uri="{FF2B5EF4-FFF2-40B4-BE49-F238E27FC236}">
                <a16:creationId xmlns:a16="http://schemas.microsoft.com/office/drawing/2014/main" id="{19A37D7B-7D2C-4DFC-B9F0-FD4926C02E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96755" y="1636273"/>
            <a:ext cx="1512888" cy="935037"/>
          </a:xfrm>
          <a:prstGeom prst="rect">
            <a:avLst/>
          </a:prstGeom>
          <a:noFill/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messaggio</a:t>
            </a:r>
          </a:p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(Stimolo)</a:t>
            </a:r>
          </a:p>
        </p:txBody>
      </p:sp>
      <p:sp>
        <p:nvSpPr>
          <p:cNvPr id="40" name="AutoShape 7">
            <a:extLst>
              <a:ext uri="{FF2B5EF4-FFF2-40B4-BE49-F238E27FC236}">
                <a16:creationId xmlns:a16="http://schemas.microsoft.com/office/drawing/2014/main" id="{0F775BB7-9A05-4B8D-AA98-7C1AD124C814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6280544" y="2508352"/>
            <a:ext cx="576263" cy="574675"/>
          </a:xfrm>
          <a:custGeom>
            <a:avLst/>
            <a:gdLst>
              <a:gd name="T0" fmla="*/ 432197 w 21600"/>
              <a:gd name="T1" fmla="*/ 0 h 21600"/>
              <a:gd name="T2" fmla="*/ 0 w 21600"/>
              <a:gd name="T3" fmla="*/ 287338 h 21600"/>
              <a:gd name="T4" fmla="*/ 432197 w 21600"/>
              <a:gd name="T5" fmla="*/ 574675 h 21600"/>
              <a:gd name="T6" fmla="*/ 576263 w 21600"/>
              <a:gd name="T7" fmla="*/ 28733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it-IT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1" name="Rectangle 10">
            <a:extLst>
              <a:ext uri="{FF2B5EF4-FFF2-40B4-BE49-F238E27FC236}">
                <a16:creationId xmlns:a16="http://schemas.microsoft.com/office/drawing/2014/main" id="{8B181703-B711-45BB-BCBF-1D1FAE6E796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57217" y="3166700"/>
            <a:ext cx="4464050" cy="13391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Variabili Intervenienti</a:t>
            </a:r>
          </a:p>
          <a:p>
            <a:pPr marL="285750" indent="-285750" algn="ctr" eaLnBrk="1" hangingPunct="1">
              <a:buFont typeface="Arial" panose="020B0604020202020204" pitchFamily="34" charset="0"/>
              <a:buChar char="•"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caratteristiche sociodemografiche</a:t>
            </a:r>
          </a:p>
          <a:p>
            <a:pPr marL="285750" indent="-17463" algn="ctr" eaLnBrk="1" hangingPunct="1">
              <a:buFont typeface="Arial" panose="020B0604020202020204" pitchFamily="34" charset="0"/>
              <a:buChar char="•"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atteggiamenti e opinioni preesistenti</a:t>
            </a:r>
          </a:p>
          <a:p>
            <a:pPr marL="285750" indent="-285750" algn="ctr" eaLnBrk="1" hangingPunct="1">
              <a:buFont typeface="Arial" panose="020B0604020202020204" pitchFamily="34" charset="0"/>
              <a:buChar char="•"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processi psicologici individuali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endParaRPr lang="it-IT" altLang="it-IT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Rectangle 13">
            <a:extLst>
              <a:ext uri="{FF2B5EF4-FFF2-40B4-BE49-F238E27FC236}">
                <a16:creationId xmlns:a16="http://schemas.microsoft.com/office/drawing/2014/main" id="{62E2389C-E0F1-4820-A513-1880B2AACC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62307" y="5394702"/>
            <a:ext cx="1318005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(Risposta)</a:t>
            </a:r>
          </a:p>
        </p:txBody>
      </p:sp>
      <p:sp>
        <p:nvSpPr>
          <p:cNvPr id="43" name="Rectangle 16">
            <a:extLst>
              <a:ext uri="{FF2B5EF4-FFF2-40B4-BE49-F238E27FC236}">
                <a16:creationId xmlns:a16="http://schemas.microsoft.com/office/drawing/2014/main" id="{81370393-2B76-4051-B0B4-998B463121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637" y="1568627"/>
            <a:ext cx="32400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Studi sperimentali</a:t>
            </a:r>
          </a:p>
        </p:txBody>
      </p:sp>
      <p:sp>
        <p:nvSpPr>
          <p:cNvPr id="44" name="Rectangle 17">
            <a:extLst>
              <a:ext uri="{FF2B5EF4-FFF2-40B4-BE49-F238E27FC236}">
                <a16:creationId xmlns:a16="http://schemas.microsoft.com/office/drawing/2014/main" id="{AC914B2E-DBC0-46A6-A730-C352B1CEC6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636" y="2216327"/>
            <a:ext cx="4297379" cy="1785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 destinatari selezionano a quali messaggi esporsi;</a:t>
            </a:r>
            <a:b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di questi messaggi percepiscono e memorizzano solo determinati aspetti</a:t>
            </a: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.</a:t>
            </a:r>
          </a:p>
        </p:txBody>
      </p:sp>
      <p:sp>
        <p:nvSpPr>
          <p:cNvPr id="45" name="Rectangle 6">
            <a:extLst>
              <a:ext uri="{FF2B5EF4-FFF2-40B4-BE49-F238E27FC236}">
                <a16:creationId xmlns:a16="http://schemas.microsoft.com/office/drawing/2014/main" id="{B2EF9318-2E6B-4716-BDBA-2B810F90AE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544" y="4509120"/>
            <a:ext cx="3917300" cy="935037"/>
          </a:xfrm>
          <a:prstGeom prst="rect">
            <a:avLst/>
          </a:prstGeom>
          <a:noFill/>
          <a:ln w="25400">
            <a:solidFill>
              <a:srgbClr val="FFCC00"/>
            </a:solidFill>
            <a:prstDash val="dash"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Oggi prova con </a:t>
            </a:r>
            <a:r>
              <a:rPr lang="it-IT" altLang="it-IT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microtargeting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sui social network</a:t>
            </a:r>
          </a:p>
        </p:txBody>
      </p:sp>
    </p:spTree>
    <p:extLst>
      <p:ext uri="{BB962C8B-B14F-4D97-AF65-F5344CB8AC3E}">
        <p14:creationId xmlns:p14="http://schemas.microsoft.com/office/powerpoint/2010/main" val="12943567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1" grpId="0"/>
      <p:bldP spid="42" grpId="0"/>
      <p:bldP spid="43" grpId="0"/>
      <p:bldP spid="44" grpId="0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12</a:t>
            </a:fld>
            <a:endParaRPr lang="it-IT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E971766-9840-41AD-A060-00F9FD075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</a:t>
            </a:r>
            <a:r>
              <a:rPr lang="it-IT" altLang="it-IT" sz="2400" dirty="0">
                <a:latin typeface="Arial" panose="020B0604020202020204" pitchFamily="34" charset="0"/>
              </a:rPr>
              <a:t>Le prospettive teoriche: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comunicazione a due stadi*</a:t>
            </a:r>
            <a:endParaRPr lang="it-IT" altLang="it-IT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DF585D-0F2A-4ECA-95BA-83AF50D41A04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pic>
        <p:nvPicPr>
          <p:cNvPr id="13" name="Picture 5" descr="Idealtipo_DesperateHousewives">
            <a:extLst>
              <a:ext uri="{FF2B5EF4-FFF2-40B4-BE49-F238E27FC236}">
                <a16:creationId xmlns:a16="http://schemas.microsoft.com/office/drawing/2014/main" id="{061B9621-FB2D-4A52-B3C3-1E80892BA3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2550" y="4525804"/>
            <a:ext cx="965200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A348B555-AB0B-41C1-A38F-5243C2C783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3" y="1702535"/>
            <a:ext cx="37449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Studi sociologici sul campo</a:t>
            </a:r>
            <a:endParaRPr lang="it-IT" altLang="it-IT" sz="20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5" name="Rectangle 15">
            <a:extLst>
              <a:ext uri="{FF2B5EF4-FFF2-40B4-BE49-F238E27FC236}">
                <a16:creationId xmlns:a16="http://schemas.microsoft.com/office/drawing/2014/main" id="{FE4BC534-81DF-4A7C-836E-DB5983A8DC3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53632" y="2650647"/>
            <a:ext cx="2554872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leader d’opinione: 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elaborano e filtrano i contenuti</a:t>
            </a:r>
            <a:endParaRPr lang="it-IT" altLang="it-IT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" name="Picture 25" descr="Idealtipo_Social">
            <a:extLst>
              <a:ext uri="{FF2B5EF4-FFF2-40B4-BE49-F238E27FC236}">
                <a16:creationId xmlns:a16="http://schemas.microsoft.com/office/drawing/2014/main" id="{01E57115-B06A-4EF5-8A5A-AD269592D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0306" y="2782034"/>
            <a:ext cx="1439862" cy="10795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8" name="AutoShape 35">
            <a:extLst>
              <a:ext uri="{FF2B5EF4-FFF2-40B4-BE49-F238E27FC236}">
                <a16:creationId xmlns:a16="http://schemas.microsoft.com/office/drawing/2014/main" id="{87085486-AFAA-414E-A36D-E1C5C1DEB2EF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34098" y="3964025"/>
            <a:ext cx="720725" cy="574675"/>
          </a:xfrm>
          <a:custGeom>
            <a:avLst/>
            <a:gdLst>
              <a:gd name="T0" fmla="*/ 540544 w 21600"/>
              <a:gd name="T1" fmla="*/ 0 h 21600"/>
              <a:gd name="T2" fmla="*/ 0 w 21600"/>
              <a:gd name="T3" fmla="*/ 287338 h 21600"/>
              <a:gd name="T4" fmla="*/ 540544 w 21600"/>
              <a:gd name="T5" fmla="*/ 574675 h 21600"/>
              <a:gd name="T6" fmla="*/ 720725 w 21600"/>
              <a:gd name="T7" fmla="*/ 28733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9" name="Picture 36" descr="Idealtipo_DesperateHousewives">
            <a:extLst>
              <a:ext uri="{FF2B5EF4-FFF2-40B4-BE49-F238E27FC236}">
                <a16:creationId xmlns:a16="http://schemas.microsoft.com/office/drawing/2014/main" id="{68D172C6-C7DE-49DB-A6F7-D01D25FAF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0187" y="4525804"/>
            <a:ext cx="965200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0" name="Picture 37" descr="Idealtipo_DesperateHousewives">
            <a:extLst>
              <a:ext uri="{FF2B5EF4-FFF2-40B4-BE49-F238E27FC236}">
                <a16:creationId xmlns:a16="http://schemas.microsoft.com/office/drawing/2014/main" id="{BC203F88-F7BF-464A-8768-B5962238FE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3637" y="4525804"/>
            <a:ext cx="965200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1" name="Rectangle 40">
            <a:extLst>
              <a:ext uri="{FF2B5EF4-FFF2-40B4-BE49-F238E27FC236}">
                <a16:creationId xmlns:a16="http://schemas.microsoft.com/office/drawing/2014/main" id="{3F126DE5-CB7F-4D68-8816-7DD61809A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1320" y="5312190"/>
            <a:ext cx="3048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importanza </a:t>
            </a:r>
            <a:r>
              <a:rPr lang="it-IT" altLang="it-IT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relazioni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interpersonali</a:t>
            </a:r>
          </a:p>
        </p:txBody>
      </p:sp>
      <p:sp>
        <p:nvSpPr>
          <p:cNvPr id="22" name="Rectangle 41">
            <a:extLst>
              <a:ext uri="{FF2B5EF4-FFF2-40B4-BE49-F238E27FC236}">
                <a16:creationId xmlns:a16="http://schemas.microsoft.com/office/drawing/2014/main" id="{C4DF1F09-79D6-4B43-B0B7-119632AD31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68877" y="1511400"/>
            <a:ext cx="1512887" cy="863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>
                <a:solidFill>
                  <a:schemeClr val="tx1">
                    <a:lumMod val="85000"/>
                    <a:lumOff val="15000"/>
                  </a:schemeClr>
                </a:solidFill>
              </a:rPr>
              <a:t>messaggi</a:t>
            </a:r>
          </a:p>
          <a:p>
            <a:pPr algn="ctr" eaLnBrk="1" hangingPunct="1">
              <a:buFontTx/>
              <a:buNone/>
            </a:pPr>
            <a:endParaRPr lang="it-IT" altLang="it-IT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3" name="AutoShape 34">
            <a:extLst>
              <a:ext uri="{FF2B5EF4-FFF2-40B4-BE49-F238E27FC236}">
                <a16:creationId xmlns:a16="http://schemas.microsoft.com/office/drawing/2014/main" id="{8D06CB66-8E24-4AF0-BB6A-76A4A2EE0CB0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5349875" y="2241331"/>
            <a:ext cx="720725" cy="574675"/>
          </a:xfrm>
          <a:custGeom>
            <a:avLst/>
            <a:gdLst>
              <a:gd name="T0" fmla="*/ 540544 w 21600"/>
              <a:gd name="T1" fmla="*/ 0 h 21600"/>
              <a:gd name="T2" fmla="*/ 0 w 21600"/>
              <a:gd name="T3" fmla="*/ 287338 h 21600"/>
              <a:gd name="T4" fmla="*/ 540544 w 21600"/>
              <a:gd name="T5" fmla="*/ 574675 h 21600"/>
              <a:gd name="T6" fmla="*/ 720725 w 21600"/>
              <a:gd name="T7" fmla="*/ 28733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Rectangle 42">
            <a:extLst>
              <a:ext uri="{FF2B5EF4-FFF2-40B4-BE49-F238E27FC236}">
                <a16:creationId xmlns:a16="http://schemas.microsoft.com/office/drawing/2014/main" id="{CFDCFB0A-D012-40AD-B557-C1BAC9F70D1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0212" y="2205772"/>
            <a:ext cx="4285804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 media sono (moderatamente) efficaci nel rafforzare le convinzioni che la gente già possiede, mentre sono impotenti nel farle cambiare idea.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2384AE9-BB97-B811-190F-FE6DF054D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948" y="3753506"/>
            <a:ext cx="3200400" cy="2081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648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21" grpId="0"/>
      <p:bldP spid="22" grpId="0" animBg="1"/>
      <p:bldP spid="2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E971766-9840-41AD-A060-00F9FD075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</a:t>
            </a:r>
            <a:r>
              <a:rPr lang="it-IT" altLang="it-IT" sz="2400" dirty="0">
                <a:latin typeface="Arial" panose="020B0604020202020204" pitchFamily="34" charset="0"/>
              </a:rPr>
              <a:t>Le prospettive teoriche: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usi e gratificazioni*</a:t>
            </a:r>
            <a:endParaRPr lang="it-IT" altLang="it-IT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DF585D-0F2A-4ECA-95BA-83AF50D41A04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pic>
        <p:nvPicPr>
          <p:cNvPr id="25" name="Picture 5" descr="Idealtipo_DesperateHousewives">
            <a:extLst>
              <a:ext uri="{FF2B5EF4-FFF2-40B4-BE49-F238E27FC236}">
                <a16:creationId xmlns:a16="http://schemas.microsoft.com/office/drawing/2014/main" id="{94E68C5A-881C-4246-897A-A56A6AA844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99" y="3900890"/>
            <a:ext cx="722313" cy="539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6" descr="Hipster">
            <a:extLst>
              <a:ext uri="{FF2B5EF4-FFF2-40B4-BE49-F238E27FC236}">
                <a16:creationId xmlns:a16="http://schemas.microsoft.com/office/drawing/2014/main" id="{181D3594-2C7B-44C5-BE45-5AB5EE823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99" y="4550178"/>
            <a:ext cx="719138" cy="539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7" name="Picture 7" descr="Copia di Idealtipo_Impegnato_pic">
            <a:extLst>
              <a:ext uri="{FF2B5EF4-FFF2-40B4-BE49-F238E27FC236}">
                <a16:creationId xmlns:a16="http://schemas.microsoft.com/office/drawing/2014/main" id="{2FC14203-7DFC-4D0D-A92F-929DBD5CFB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7899" y="3900890"/>
            <a:ext cx="719138" cy="53975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8" name="Rectangle 8">
            <a:extLst>
              <a:ext uri="{FF2B5EF4-FFF2-40B4-BE49-F238E27FC236}">
                <a16:creationId xmlns:a16="http://schemas.microsoft.com/office/drawing/2014/main" id="{7E17F3EA-0CF4-48A7-9CBA-7295EDB0A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2031" y="5300278"/>
            <a:ext cx="7848600" cy="7218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pubblico attivo, attento e autonomo si serve (uso strumentale) dei media per soddisfare i propri bisogni (gratificazioni)</a:t>
            </a:r>
          </a:p>
        </p:txBody>
      </p:sp>
      <p:pic>
        <p:nvPicPr>
          <p:cNvPr id="29" name="Picture 11" descr="Adolescente">
            <a:extLst>
              <a:ext uri="{FF2B5EF4-FFF2-40B4-BE49-F238E27FC236}">
                <a16:creationId xmlns:a16="http://schemas.microsoft.com/office/drawing/2014/main" id="{E20CE1D6-68E6-4DF8-885B-39D39F97AA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4299" y="4587632"/>
            <a:ext cx="719138" cy="502296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0" name="Rectangle 12">
            <a:extLst>
              <a:ext uri="{FF2B5EF4-FFF2-40B4-BE49-F238E27FC236}">
                <a16:creationId xmlns:a16="http://schemas.microsoft.com/office/drawing/2014/main" id="{F5251116-E5E2-4BB8-A5DC-195374F935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14727" y="3939636"/>
            <a:ext cx="1293944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informativi</a:t>
            </a:r>
          </a:p>
        </p:txBody>
      </p:sp>
      <p:sp>
        <p:nvSpPr>
          <p:cNvPr id="31" name="Rectangle 13">
            <a:extLst>
              <a:ext uri="{FF2B5EF4-FFF2-40B4-BE49-F238E27FC236}">
                <a16:creationId xmlns:a16="http://schemas.microsoft.com/office/drawing/2014/main" id="{300B8CBD-D45D-4BBF-8205-D8B07F0712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9123" y="4599280"/>
            <a:ext cx="178407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intrattenimento</a:t>
            </a:r>
          </a:p>
        </p:txBody>
      </p:sp>
      <p:sp>
        <p:nvSpPr>
          <p:cNvPr id="32" name="Rectangle 14">
            <a:extLst>
              <a:ext uri="{FF2B5EF4-FFF2-40B4-BE49-F238E27FC236}">
                <a16:creationId xmlns:a16="http://schemas.microsoft.com/office/drawing/2014/main" id="{5D989D8F-CDE3-409D-833D-87D132E290D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6440" y="3939636"/>
            <a:ext cx="11144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relazione</a:t>
            </a:r>
          </a:p>
        </p:txBody>
      </p:sp>
      <p:sp>
        <p:nvSpPr>
          <p:cNvPr id="33" name="Rectangle 15">
            <a:extLst>
              <a:ext uri="{FF2B5EF4-FFF2-40B4-BE49-F238E27FC236}">
                <a16:creationId xmlns:a16="http://schemas.microsoft.com/office/drawing/2014/main" id="{96E05C0B-3E78-421F-8CF5-BB9D2C9FC24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0574" y="4488098"/>
            <a:ext cx="29892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modelli comportamentali </a:t>
            </a:r>
          </a:p>
          <a:p>
            <a:pPr algn="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 valoriali</a:t>
            </a:r>
          </a:p>
        </p:txBody>
      </p:sp>
      <p:sp>
        <p:nvSpPr>
          <p:cNvPr id="34" name="Rectangle 18">
            <a:extLst>
              <a:ext uri="{FF2B5EF4-FFF2-40B4-BE49-F238E27FC236}">
                <a16:creationId xmlns:a16="http://schemas.microsoft.com/office/drawing/2014/main" id="{AFD17CEE-C310-4837-AEE2-C0BEE20FE4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11440" y="1740949"/>
            <a:ext cx="1512888" cy="863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media</a:t>
            </a:r>
          </a:p>
          <a:p>
            <a:pPr algn="ctr" eaLnBrk="1" hangingPunct="1">
              <a:buFontTx/>
              <a:buNone/>
            </a:pP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5" name="AutoShape 19">
            <a:extLst>
              <a:ext uri="{FF2B5EF4-FFF2-40B4-BE49-F238E27FC236}">
                <a16:creationId xmlns:a16="http://schemas.microsoft.com/office/drawing/2014/main" id="{28CAC574-A3BB-4977-BA7E-93157E172F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44555" y="2245961"/>
            <a:ext cx="3515877" cy="1655763"/>
          </a:xfrm>
          <a:prstGeom prst="upArrowCallout">
            <a:avLst>
              <a:gd name="adj1" fmla="val 26622"/>
              <a:gd name="adj2" fmla="val 26326"/>
              <a:gd name="adj3" fmla="val 15148"/>
              <a:gd name="adj4" fmla="val 70468"/>
            </a:avLst>
          </a:prstGeom>
          <a:solidFill>
            <a:srgbClr val="FFCC00"/>
          </a:solidFill>
          <a:ln w="25400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funzione</a:t>
            </a:r>
            <a:endParaRPr lang="it-IT" altLang="it-IT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«cosa fanno le persone con i media?» (</a:t>
            </a:r>
            <a:r>
              <a:rPr lang="it-IT" alt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Blumler</a:t>
            </a: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e Katz, 1974)</a:t>
            </a:r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993CB2A2-D8C5-4DD9-A32B-6977590A6C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9512" y="1412776"/>
            <a:ext cx="5025193" cy="1423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Approccio </a:t>
            </a:r>
            <a:r>
              <a:rPr lang="it-IT" altLang="it-IT" sz="20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struttural</a:t>
            </a: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-funzionalista:</a:t>
            </a: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marL="285750" indent="-2857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ruolo complessivo dei media istituzioni centrali della società moderna</a:t>
            </a:r>
          </a:p>
          <a:p>
            <a:pPr marL="285750" indent="-2857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considera il medio e lungo termine</a:t>
            </a:r>
          </a:p>
        </p:txBody>
      </p:sp>
    </p:spTree>
    <p:extLst>
      <p:ext uri="{BB962C8B-B14F-4D97-AF65-F5344CB8AC3E}">
        <p14:creationId xmlns:p14="http://schemas.microsoft.com/office/powerpoint/2010/main" val="170603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30" grpId="0"/>
      <p:bldP spid="31" grpId="0"/>
      <p:bldP spid="32" grpId="0"/>
      <p:bldP spid="33" grpId="0"/>
      <p:bldP spid="34" grpId="0" animBg="1"/>
      <p:bldP spid="35" grpId="0" animBg="1"/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14</a:t>
            </a:fld>
            <a:endParaRPr lang="it-IT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E971766-9840-41AD-A060-00F9FD075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</a:t>
            </a:r>
            <a:r>
              <a:rPr lang="it-IT" altLang="it-IT" sz="2400" dirty="0">
                <a:latin typeface="Arial" panose="020B0604020202020204" pitchFamily="34" charset="0"/>
              </a:rPr>
              <a:t>Le prospettive teoriche: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la teoria critica*</a:t>
            </a:r>
            <a:endParaRPr lang="it-IT" altLang="it-IT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DF585D-0F2A-4ECA-95BA-83AF50D41A04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18" name="Rectangle 50">
            <a:extLst>
              <a:ext uri="{FF2B5EF4-FFF2-40B4-BE49-F238E27FC236}">
                <a16:creationId xmlns:a16="http://schemas.microsoft.com/office/drawing/2014/main" id="{E7774A80-B8B1-4CAF-B014-5AAABB850E5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08262" y="1628800"/>
            <a:ext cx="3313113" cy="1584325"/>
          </a:xfrm>
          <a:prstGeom prst="rect">
            <a:avLst/>
          </a:prstGeom>
          <a:solidFill>
            <a:srgbClr val="FF9900">
              <a:alpha val="0"/>
            </a:srgbClr>
          </a:solidFill>
          <a:ln w="38100">
            <a:solidFill>
              <a:srgbClr val="FFCC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</a:rPr>
              <a:t>Industria culturale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</a:rPr>
              <a:t>complesso armonizzato e industrializzato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</a:rPr>
              <a:t>dei mezzi di comunicazione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9" name="Rectangle 15">
            <a:extLst>
              <a:ext uri="{FF2B5EF4-FFF2-40B4-BE49-F238E27FC236}">
                <a16:creationId xmlns:a16="http://schemas.microsoft.com/office/drawing/2014/main" id="{5C78A24B-B410-4E41-9083-7C52B27BFE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3568" y="3200165"/>
            <a:ext cx="1979613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it-IT" altLang="it-IT" sz="2000" dirty="0">
                <a:solidFill>
                  <a:schemeClr val="tx2">
                    <a:lumMod val="50000"/>
                  </a:schemeClr>
                </a:solidFill>
              </a:rPr>
              <a:t>cultura come merce </a:t>
            </a:r>
          </a:p>
        </p:txBody>
      </p:sp>
      <p:sp>
        <p:nvSpPr>
          <p:cNvPr id="20" name="Rectangle 23">
            <a:extLst>
              <a:ext uri="{FF2B5EF4-FFF2-40B4-BE49-F238E27FC236}">
                <a16:creationId xmlns:a16="http://schemas.microsoft.com/office/drawing/2014/main" id="{7E2AE2C3-13BA-4ACD-8222-6992BD7838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0" y="4225065"/>
            <a:ext cx="4209649" cy="1497461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it-IT" altLang="it-IT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Limiti:</a:t>
            </a:r>
            <a:r>
              <a:rPr lang="it-IT" alt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semplificazione dei processi,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pubblico come massa passiva,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difficoltà nell’applicazione pratica.</a:t>
            </a:r>
          </a:p>
        </p:txBody>
      </p:sp>
      <p:grpSp>
        <p:nvGrpSpPr>
          <p:cNvPr id="21" name="Group 56">
            <a:extLst>
              <a:ext uri="{FF2B5EF4-FFF2-40B4-BE49-F238E27FC236}">
                <a16:creationId xmlns:a16="http://schemas.microsoft.com/office/drawing/2014/main" id="{01C2CF63-32DF-4B58-947D-09540D57F223}"/>
              </a:ext>
            </a:extLst>
          </p:cNvPr>
          <p:cNvGrpSpPr>
            <a:grpSpLocks/>
          </p:cNvGrpSpPr>
          <p:nvPr/>
        </p:nvGrpSpPr>
        <p:grpSpPr bwMode="auto">
          <a:xfrm>
            <a:off x="3096393" y="2997225"/>
            <a:ext cx="2736850" cy="431800"/>
            <a:chOff x="521" y="2160"/>
            <a:chExt cx="1724" cy="272"/>
          </a:xfrm>
        </p:grpSpPr>
        <p:sp>
          <p:nvSpPr>
            <p:cNvPr id="22" name="Rectangle 26">
              <a:extLst>
                <a:ext uri="{FF2B5EF4-FFF2-40B4-BE49-F238E27FC236}">
                  <a16:creationId xmlns:a16="http://schemas.microsoft.com/office/drawing/2014/main" id="{FFD4D442-7EA1-47E4-8F1A-6CF176DED3D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" y="2160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3" name="Rectangle 27">
              <a:extLst>
                <a:ext uri="{FF2B5EF4-FFF2-40B4-BE49-F238E27FC236}">
                  <a16:creationId xmlns:a16="http://schemas.microsoft.com/office/drawing/2014/main" id="{3C9D29E9-B5C5-474F-8F1B-E2E6D531D5F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2160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4" name="Rectangle 28">
              <a:extLst>
                <a:ext uri="{FF2B5EF4-FFF2-40B4-BE49-F238E27FC236}">
                  <a16:creationId xmlns:a16="http://schemas.microsoft.com/office/drawing/2014/main" id="{D2F55929-0478-4DCB-B1A0-3D172F22DAF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2160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7" name="Rectangle 29">
              <a:extLst>
                <a:ext uri="{FF2B5EF4-FFF2-40B4-BE49-F238E27FC236}">
                  <a16:creationId xmlns:a16="http://schemas.microsoft.com/office/drawing/2014/main" id="{7C4D4260-497D-4646-8CC9-DE2F685AA12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" y="2160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8" name="Rectangle 30">
              <a:extLst>
                <a:ext uri="{FF2B5EF4-FFF2-40B4-BE49-F238E27FC236}">
                  <a16:creationId xmlns:a16="http://schemas.microsoft.com/office/drawing/2014/main" id="{69313D86-0626-4383-94E4-D0F2B6F676A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2160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sp>
        <p:nvSpPr>
          <p:cNvPr id="39" name="Rectangle 33">
            <a:extLst>
              <a:ext uri="{FF2B5EF4-FFF2-40B4-BE49-F238E27FC236}">
                <a16:creationId xmlns:a16="http://schemas.microsoft.com/office/drawing/2014/main" id="{022D92F4-8D79-45B7-8EC9-B902BB8DDF5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5536" y="1773263"/>
            <a:ext cx="2052638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lnSpc>
                <a:spcPct val="120000"/>
              </a:lnSpc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 prodotti culturali sono pianificati e organizzati dal sistema dei media</a:t>
            </a:r>
          </a:p>
        </p:txBody>
      </p:sp>
      <p:sp>
        <p:nvSpPr>
          <p:cNvPr id="40" name="Rectangle 57">
            <a:extLst>
              <a:ext uri="{FF2B5EF4-FFF2-40B4-BE49-F238E27FC236}">
                <a16:creationId xmlns:a16="http://schemas.microsoft.com/office/drawing/2014/main" id="{6ED15899-1375-40D4-A569-3E5A82BD45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56176" y="1628800"/>
            <a:ext cx="2877544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L’industria culturale produce legittimazione dell’ideologia dominante e omologazione dei gusti</a:t>
            </a:r>
          </a:p>
        </p:txBody>
      </p:sp>
      <p:pic>
        <p:nvPicPr>
          <p:cNvPr id="41" name="Picture 58" descr="Idealtipo_DesperateHousewives">
            <a:extLst>
              <a:ext uri="{FF2B5EF4-FFF2-40B4-BE49-F238E27FC236}">
                <a16:creationId xmlns:a16="http://schemas.microsoft.com/office/drawing/2014/main" id="{22FD3083-B351-4713-BEFF-5B58328D7A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2118" y="3502050"/>
            <a:ext cx="482600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2" name="Picture 59" descr="Idealtipo_DesperateHousewives">
            <a:extLst>
              <a:ext uri="{FF2B5EF4-FFF2-40B4-BE49-F238E27FC236}">
                <a16:creationId xmlns:a16="http://schemas.microsoft.com/office/drawing/2014/main" id="{1501B9FB-52E7-42E1-8A94-79C7D827D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3502050"/>
            <a:ext cx="482600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3" name="Picture 60" descr="Idealtipo_DesperateHousewives">
            <a:extLst>
              <a:ext uri="{FF2B5EF4-FFF2-40B4-BE49-F238E27FC236}">
                <a16:creationId xmlns:a16="http://schemas.microsoft.com/office/drawing/2014/main" id="{18778C96-4D25-4A26-8318-5833E5CA16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6793" y="3502050"/>
            <a:ext cx="482600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4" name="Picture 61" descr="Idealtipo_DesperateHousewives">
            <a:extLst>
              <a:ext uri="{FF2B5EF4-FFF2-40B4-BE49-F238E27FC236}">
                <a16:creationId xmlns:a16="http://schemas.microsoft.com/office/drawing/2014/main" id="{36CFC179-307C-4A44-972C-EA6081A277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3056" y="3502050"/>
            <a:ext cx="482600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7170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 animBg="1"/>
      <p:bldP spid="39" grpId="0"/>
      <p:bldP spid="4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15</a:t>
            </a:fld>
            <a:endParaRPr lang="it-IT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E971766-9840-41AD-A060-00F9FD075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</a:t>
            </a:r>
            <a:r>
              <a:rPr lang="it-IT" altLang="it-IT" sz="2400" dirty="0">
                <a:latin typeface="Arial" panose="020B0604020202020204" pitchFamily="34" charset="0"/>
              </a:rPr>
              <a:t>Le prospettive teoriche: </a:t>
            </a:r>
            <a:r>
              <a:rPr lang="it-IT" altLang="it-IT" sz="2400" i="1" dirty="0">
                <a:latin typeface="Arial" panose="020B0604020202020204" pitchFamily="34" charset="0"/>
                <a:cs typeface="Arial" panose="020B0604020202020204" pitchFamily="34" charset="0"/>
              </a:rPr>
              <a:t>Cultural Studies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it-IT" altLang="it-IT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DF585D-0F2A-4ECA-95BA-83AF50D41A04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25" name="Rectangle 5">
            <a:extLst>
              <a:ext uri="{FF2B5EF4-FFF2-40B4-BE49-F238E27FC236}">
                <a16:creationId xmlns:a16="http://schemas.microsoft.com/office/drawing/2014/main" id="{A6AD0425-E981-4177-A06C-77269D22F8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07629" y="2717557"/>
            <a:ext cx="5400675" cy="1138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000" dirty="0">
                <a:solidFill>
                  <a:schemeClr val="tx2">
                    <a:lumMod val="50000"/>
                  </a:schemeClr>
                </a:solidFill>
              </a:rPr>
              <a:t>Cultura</a:t>
            </a:r>
          </a:p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2">
                    <a:lumMod val="50000"/>
                  </a:schemeClr>
                </a:solidFill>
              </a:rPr>
              <a:t>processi socialmente e storicamente situati, attraverso i quali gli individui attribuiscono senso alla realtà</a:t>
            </a:r>
          </a:p>
        </p:txBody>
      </p:sp>
      <p:sp>
        <p:nvSpPr>
          <p:cNvPr id="26" name="AutoShape 6">
            <a:extLst>
              <a:ext uri="{FF2B5EF4-FFF2-40B4-BE49-F238E27FC236}">
                <a16:creationId xmlns:a16="http://schemas.microsoft.com/office/drawing/2014/main" id="{291C54E6-19D3-458E-8EC3-F9ACD456928F}"/>
              </a:ext>
            </a:extLst>
          </p:cNvPr>
          <p:cNvSpPr>
            <a:spLocks noChangeArrowheads="1"/>
          </p:cNvSpPr>
          <p:nvPr/>
        </p:nvSpPr>
        <p:spPr bwMode="auto">
          <a:xfrm rot="21356429">
            <a:off x="1486149" y="2279675"/>
            <a:ext cx="1296987" cy="2519363"/>
          </a:xfrm>
          <a:prstGeom prst="curvedRightArrow">
            <a:avLst>
              <a:gd name="adj1" fmla="val 38849"/>
              <a:gd name="adj2" fmla="val 77699"/>
              <a:gd name="adj3" fmla="val 33333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27" name="AutoShape 7">
            <a:extLst>
              <a:ext uri="{FF2B5EF4-FFF2-40B4-BE49-F238E27FC236}">
                <a16:creationId xmlns:a16="http://schemas.microsoft.com/office/drawing/2014/main" id="{1D68ED2F-60F0-4F76-8B0D-D22E4124BDCF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6310561" y="1989163"/>
            <a:ext cx="1295400" cy="2595562"/>
          </a:xfrm>
          <a:prstGeom prst="curvedRightArrow">
            <a:avLst>
              <a:gd name="adj1" fmla="val 40074"/>
              <a:gd name="adj2" fmla="val 80147"/>
              <a:gd name="adj3" fmla="val 33333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2">
                  <a:lumMod val="50000"/>
                </a:schemeClr>
              </a:solidFill>
            </a:endParaRPr>
          </a:p>
        </p:txBody>
      </p:sp>
      <p:grpSp>
        <p:nvGrpSpPr>
          <p:cNvPr id="28" name="Group 8">
            <a:extLst>
              <a:ext uri="{FF2B5EF4-FFF2-40B4-BE49-F238E27FC236}">
                <a16:creationId xmlns:a16="http://schemas.microsoft.com/office/drawing/2014/main" id="{81E88A92-4624-4763-89DD-8B235EF5FD0A}"/>
              </a:ext>
            </a:extLst>
          </p:cNvPr>
          <p:cNvGrpSpPr>
            <a:grpSpLocks/>
          </p:cNvGrpSpPr>
          <p:nvPr/>
        </p:nvGrpSpPr>
        <p:grpSpPr bwMode="auto">
          <a:xfrm>
            <a:off x="3214936" y="2136800"/>
            <a:ext cx="2736850" cy="431800"/>
            <a:chOff x="521" y="2160"/>
            <a:chExt cx="1724" cy="272"/>
          </a:xfrm>
        </p:grpSpPr>
        <p:sp>
          <p:nvSpPr>
            <p:cNvPr id="29" name="Rectangle 9">
              <a:extLst>
                <a:ext uri="{FF2B5EF4-FFF2-40B4-BE49-F238E27FC236}">
                  <a16:creationId xmlns:a16="http://schemas.microsoft.com/office/drawing/2014/main" id="{5D2F55D4-6BBD-4A85-8CA0-007B8F1C5DC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" y="2160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0" name="Rectangle 10">
              <a:extLst>
                <a:ext uri="{FF2B5EF4-FFF2-40B4-BE49-F238E27FC236}">
                  <a16:creationId xmlns:a16="http://schemas.microsoft.com/office/drawing/2014/main" id="{A69CDBE2-20C8-4DA4-8B9C-9432AEADC0E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2160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1" name="Rectangle 11">
              <a:extLst>
                <a:ext uri="{FF2B5EF4-FFF2-40B4-BE49-F238E27FC236}">
                  <a16:creationId xmlns:a16="http://schemas.microsoft.com/office/drawing/2014/main" id="{F298F09B-595D-4AF1-B2F1-EC06B6910ED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2160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2" name="Rectangle 12">
              <a:extLst>
                <a:ext uri="{FF2B5EF4-FFF2-40B4-BE49-F238E27FC236}">
                  <a16:creationId xmlns:a16="http://schemas.microsoft.com/office/drawing/2014/main" id="{261C458E-6B0C-493F-8EF7-916EA47EF1E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" y="2160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33" name="Rectangle 13">
              <a:extLst>
                <a:ext uri="{FF2B5EF4-FFF2-40B4-BE49-F238E27FC236}">
                  <a16:creationId xmlns:a16="http://schemas.microsoft.com/office/drawing/2014/main" id="{F76E0084-562F-47D6-B21C-F59812B9736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2160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34" name="Rectangle 14">
            <a:extLst>
              <a:ext uri="{FF2B5EF4-FFF2-40B4-BE49-F238E27FC236}">
                <a16:creationId xmlns:a16="http://schemas.microsoft.com/office/drawing/2014/main" id="{70028EA5-54DB-4B9A-80FC-D2D9AC73DA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71600" y="1628800"/>
            <a:ext cx="72009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2">
                    <a:lumMod val="50000"/>
                  </a:schemeClr>
                </a:solidFill>
              </a:rPr>
              <a:t>I media costituiscono uno dei fulcri della cultura popolare</a:t>
            </a:r>
          </a:p>
        </p:txBody>
      </p:sp>
      <p:grpSp>
        <p:nvGrpSpPr>
          <p:cNvPr id="45" name="Group 23">
            <a:extLst>
              <a:ext uri="{FF2B5EF4-FFF2-40B4-BE49-F238E27FC236}">
                <a16:creationId xmlns:a16="http://schemas.microsoft.com/office/drawing/2014/main" id="{A1A912C0-4084-452C-A26E-AC543DA8F152}"/>
              </a:ext>
            </a:extLst>
          </p:cNvPr>
          <p:cNvGrpSpPr>
            <a:grpSpLocks/>
          </p:cNvGrpSpPr>
          <p:nvPr/>
        </p:nvGrpSpPr>
        <p:grpSpPr bwMode="auto">
          <a:xfrm>
            <a:off x="2909739" y="4152925"/>
            <a:ext cx="942975" cy="719138"/>
            <a:chOff x="1882" y="3294"/>
            <a:chExt cx="907" cy="738"/>
          </a:xfrm>
        </p:grpSpPr>
        <p:pic>
          <p:nvPicPr>
            <p:cNvPr id="46" name="Picture 24" descr="Idealtipo_DesperateHousewives">
              <a:extLst>
                <a:ext uri="{FF2B5EF4-FFF2-40B4-BE49-F238E27FC236}">
                  <a16:creationId xmlns:a16="http://schemas.microsoft.com/office/drawing/2014/main" id="{4190DB44-46D6-4620-B4F5-3F55535CBA9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3294"/>
              <a:ext cx="417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47" name="Picture 25" descr="Idealtipo_DesperateHousewives">
              <a:extLst>
                <a:ext uri="{FF2B5EF4-FFF2-40B4-BE49-F238E27FC236}">
                  <a16:creationId xmlns:a16="http://schemas.microsoft.com/office/drawing/2014/main" id="{3293DA0E-E046-45CE-830E-466524EB60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3702"/>
              <a:ext cx="418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48" name="Picture 26" descr="Idealtipo_DesperateHousewives">
              <a:extLst>
                <a:ext uri="{FF2B5EF4-FFF2-40B4-BE49-F238E27FC236}">
                  <a16:creationId xmlns:a16="http://schemas.microsoft.com/office/drawing/2014/main" id="{F3CA0EB8-05C0-48ED-94F3-004CD7B4FC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" y="3702"/>
              <a:ext cx="417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49" name="Picture 27" descr="Idealtipo_DesperateHousewives">
              <a:extLst>
                <a:ext uri="{FF2B5EF4-FFF2-40B4-BE49-F238E27FC236}">
                  <a16:creationId xmlns:a16="http://schemas.microsoft.com/office/drawing/2014/main" id="{4BD754F9-2788-42EC-B6F0-13FF830A2B5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" y="3294"/>
              <a:ext cx="417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0" name="Group 28">
            <a:extLst>
              <a:ext uri="{FF2B5EF4-FFF2-40B4-BE49-F238E27FC236}">
                <a16:creationId xmlns:a16="http://schemas.microsoft.com/office/drawing/2014/main" id="{15AE6402-9C19-40FD-B25C-FE1D2B035414}"/>
              </a:ext>
            </a:extLst>
          </p:cNvPr>
          <p:cNvGrpSpPr>
            <a:grpSpLocks/>
          </p:cNvGrpSpPr>
          <p:nvPr/>
        </p:nvGrpSpPr>
        <p:grpSpPr bwMode="auto">
          <a:xfrm>
            <a:off x="5213201" y="4152925"/>
            <a:ext cx="942975" cy="719138"/>
            <a:chOff x="476" y="3294"/>
            <a:chExt cx="914" cy="737"/>
          </a:xfrm>
        </p:grpSpPr>
        <p:pic>
          <p:nvPicPr>
            <p:cNvPr id="51" name="Picture 29" descr="Copia di Idealtipo_Impegnato_pic">
              <a:extLst>
                <a:ext uri="{FF2B5EF4-FFF2-40B4-BE49-F238E27FC236}">
                  <a16:creationId xmlns:a16="http://schemas.microsoft.com/office/drawing/2014/main" id="{03A87338-6223-48C9-A353-24962633B80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3702"/>
              <a:ext cx="415" cy="3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2" name="Picture 30" descr="Copia di Idealtipo_Impegnato_pic">
              <a:extLst>
                <a:ext uri="{FF2B5EF4-FFF2-40B4-BE49-F238E27FC236}">
                  <a16:creationId xmlns:a16="http://schemas.microsoft.com/office/drawing/2014/main" id="{DA0178F2-2B98-42E2-BF55-8D98906A6DDF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" y="3294"/>
              <a:ext cx="415" cy="3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3" name="Picture 31" descr="Copia di Idealtipo_Impegnato_pic">
              <a:extLst>
                <a:ext uri="{FF2B5EF4-FFF2-40B4-BE49-F238E27FC236}">
                  <a16:creationId xmlns:a16="http://schemas.microsoft.com/office/drawing/2014/main" id="{3D885894-C0E1-4739-BE17-1542C040DA0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" y="3702"/>
              <a:ext cx="415" cy="3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4" name="Picture 32" descr="Copia di Idealtipo_Impegnato_pic">
              <a:extLst>
                <a:ext uri="{FF2B5EF4-FFF2-40B4-BE49-F238E27FC236}">
                  <a16:creationId xmlns:a16="http://schemas.microsoft.com/office/drawing/2014/main" id="{C3431FAA-DD6E-4C27-BDB6-9B3F18BC4E3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3294"/>
              <a:ext cx="415" cy="3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5" name="Group 37">
            <a:extLst>
              <a:ext uri="{FF2B5EF4-FFF2-40B4-BE49-F238E27FC236}">
                <a16:creationId xmlns:a16="http://schemas.microsoft.com/office/drawing/2014/main" id="{C0F30093-C9DB-4565-A4B3-3A3829B5B1E3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052739" y="4152925"/>
            <a:ext cx="944562" cy="719138"/>
            <a:chOff x="-703" y="2115"/>
            <a:chExt cx="1905" cy="1451"/>
          </a:xfrm>
        </p:grpSpPr>
        <p:pic>
          <p:nvPicPr>
            <p:cNvPr id="56" name="Picture 33" descr="Adolescente">
              <a:extLst>
                <a:ext uri="{FF2B5EF4-FFF2-40B4-BE49-F238E27FC236}">
                  <a16:creationId xmlns:a16="http://schemas.microsoft.com/office/drawing/2014/main" id="{44B9CA61-96BD-4531-B588-F69EC41C577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3" y="2115"/>
              <a:ext cx="907" cy="6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34" descr="Adolescente">
              <a:extLst>
                <a:ext uri="{FF2B5EF4-FFF2-40B4-BE49-F238E27FC236}">
                  <a16:creationId xmlns:a16="http://schemas.microsoft.com/office/drawing/2014/main" id="{B7F53491-2ECC-4632-B394-B4AC93C1BF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115"/>
              <a:ext cx="907" cy="6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8" name="Picture 35" descr="Adolescente">
              <a:extLst>
                <a:ext uri="{FF2B5EF4-FFF2-40B4-BE49-F238E27FC236}">
                  <a16:creationId xmlns:a16="http://schemas.microsoft.com/office/drawing/2014/main" id="{975B50A2-A74C-4A08-8C67-292F8D7009B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3" y="2886"/>
              <a:ext cx="907" cy="6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9" name="Picture 36" descr="Adolescente">
              <a:extLst>
                <a:ext uri="{FF2B5EF4-FFF2-40B4-BE49-F238E27FC236}">
                  <a16:creationId xmlns:a16="http://schemas.microsoft.com/office/drawing/2014/main" id="{75FD118F-B3CB-4B49-A547-D2D215B33AA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886"/>
              <a:ext cx="907" cy="6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</p:spTree>
    <p:extLst>
      <p:ext uri="{BB962C8B-B14F-4D97-AF65-F5344CB8AC3E}">
        <p14:creationId xmlns:p14="http://schemas.microsoft.com/office/powerpoint/2010/main" val="2471803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 animBg="1"/>
      <p:bldP spid="27" grpId="0" animBg="1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16</a:t>
            </a:fld>
            <a:endParaRPr lang="it-IT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E971766-9840-41AD-A060-00F9FD075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</a:t>
            </a:r>
            <a:r>
              <a:rPr lang="it-IT" altLang="it-IT" sz="2400" dirty="0">
                <a:latin typeface="Arial" panose="020B0604020202020204" pitchFamily="34" charset="0"/>
              </a:rPr>
              <a:t>Modello </a:t>
            </a:r>
            <a:r>
              <a:rPr lang="it-IT" altLang="it-IT" sz="2400" dirty="0" err="1">
                <a:latin typeface="Arial" panose="020B0604020202020204" pitchFamily="34" charset="0"/>
              </a:rPr>
              <a:t>Encoding-Decoding</a:t>
            </a:r>
            <a:r>
              <a:rPr lang="it-IT" altLang="it-IT" sz="2400" dirty="0">
                <a:latin typeface="Arial" panose="020B0604020202020204" pitchFamily="34" charset="0"/>
              </a:rPr>
              <a:t> </a:t>
            </a:r>
            <a:r>
              <a:rPr lang="it-IT" altLang="it-IT" sz="2400" dirty="0"/>
              <a:t>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(Hall, 1973)*</a:t>
            </a:r>
            <a:endParaRPr lang="it-IT" altLang="it-IT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DF585D-0F2A-4ECA-95BA-83AF50D41A04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35" name="Rectangle 50">
            <a:extLst>
              <a:ext uri="{FF2B5EF4-FFF2-40B4-BE49-F238E27FC236}">
                <a16:creationId xmlns:a16="http://schemas.microsoft.com/office/drawing/2014/main" id="{AB1C0477-D8A6-4236-9900-48BD389AB5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7160" y="1982540"/>
            <a:ext cx="4517702" cy="1085753"/>
          </a:xfrm>
          <a:prstGeom prst="rect">
            <a:avLst/>
          </a:prstGeom>
          <a:solidFill>
            <a:srgbClr val="FF9900">
              <a:alpha val="0"/>
            </a:srgbClr>
          </a:solidFill>
          <a:ln w="38100">
            <a:solidFill>
              <a:srgbClr val="FFCC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 b="1" dirty="0">
                <a:solidFill>
                  <a:schemeClr val="tx2">
                    <a:lumMod val="50000"/>
                  </a:schemeClr>
                </a:solidFill>
              </a:rPr>
              <a:t>Produzione</a:t>
            </a:r>
            <a:r>
              <a:rPr lang="it-IT" altLang="it-IT" sz="1600" dirty="0">
                <a:solidFill>
                  <a:schemeClr val="tx2">
                    <a:lumMod val="50000"/>
                  </a:schemeClr>
                </a:solidFill>
              </a:rPr>
              <a:t>: i prodotti mediali sono i risultati complessi di specifiche condizioni storiche e sociali</a:t>
            </a: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8C278019-F70C-485D-9A77-39F88F47D7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2061497"/>
            <a:ext cx="2808288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i="1" dirty="0" err="1">
                <a:solidFill>
                  <a:schemeClr val="tx2">
                    <a:lumMod val="50000"/>
                  </a:schemeClr>
                </a:solidFill>
              </a:rPr>
              <a:t>encoding</a:t>
            </a:r>
            <a:endParaRPr lang="it-IT" altLang="it-IT" i="1" dirty="0">
              <a:solidFill>
                <a:schemeClr val="tx2">
                  <a:lumMod val="50000"/>
                </a:schemeClr>
              </a:solidFill>
            </a:endParaRPr>
          </a:p>
          <a:p>
            <a:pPr algn="ctr" eaLnBrk="1" hangingPunct="1">
              <a:buFontTx/>
              <a:buNone/>
            </a:pPr>
            <a:r>
              <a:rPr lang="it-IT" altLang="it-IT" dirty="0">
                <a:solidFill>
                  <a:schemeClr val="tx2">
                    <a:lumMod val="50000"/>
                  </a:schemeClr>
                </a:solidFill>
              </a:rPr>
              <a:t>“messa in codice”</a:t>
            </a:r>
          </a:p>
        </p:txBody>
      </p:sp>
      <p:sp>
        <p:nvSpPr>
          <p:cNvPr id="38" name="Rectangle 7">
            <a:extLst>
              <a:ext uri="{FF2B5EF4-FFF2-40B4-BE49-F238E27FC236}">
                <a16:creationId xmlns:a16="http://schemas.microsoft.com/office/drawing/2014/main" id="{5B8B5C7C-F005-4575-AD45-CFCEF21CBA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6634" y="4125937"/>
            <a:ext cx="2051050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i="1" dirty="0" err="1">
                <a:solidFill>
                  <a:schemeClr val="tx2">
                    <a:lumMod val="50000"/>
                  </a:schemeClr>
                </a:solidFill>
              </a:rPr>
              <a:t>decoding</a:t>
            </a:r>
            <a:r>
              <a:rPr lang="it-IT" altLang="it-IT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  <a:p>
            <a:pPr algn="ctr" eaLnBrk="1" hangingPunct="1">
              <a:buFontTx/>
              <a:buNone/>
            </a:pPr>
            <a:r>
              <a:rPr lang="it-IT" altLang="it-IT" dirty="0">
                <a:solidFill>
                  <a:schemeClr val="tx2">
                    <a:lumMod val="50000"/>
                  </a:schemeClr>
                </a:solidFill>
              </a:rPr>
              <a:t>“decodifica”</a:t>
            </a:r>
          </a:p>
        </p:txBody>
      </p:sp>
      <p:sp>
        <p:nvSpPr>
          <p:cNvPr id="39" name="Rectangle 8">
            <a:extLst>
              <a:ext uri="{FF2B5EF4-FFF2-40B4-BE49-F238E27FC236}">
                <a16:creationId xmlns:a16="http://schemas.microsoft.com/office/drawing/2014/main" id="{ED6975A1-6E0B-4C7C-830A-9169251D03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59069" y="4977334"/>
            <a:ext cx="53817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b="1" dirty="0">
                <a:solidFill>
                  <a:schemeClr val="tx2">
                    <a:lumMod val="50000"/>
                  </a:schemeClr>
                </a:solidFill>
              </a:rPr>
              <a:t>Consumo</a:t>
            </a:r>
            <a:r>
              <a:rPr lang="it-IT" altLang="it-IT" sz="1800" dirty="0">
                <a:solidFill>
                  <a:schemeClr val="tx2">
                    <a:lumMod val="50000"/>
                  </a:schemeClr>
                </a:solidFill>
              </a:rPr>
              <a:t>: il pubblico </a:t>
            </a:r>
            <a:r>
              <a:rPr lang="it-IT" altLang="it-IT" sz="1800" i="1" dirty="0">
                <a:solidFill>
                  <a:schemeClr val="tx2">
                    <a:lumMod val="50000"/>
                  </a:schemeClr>
                </a:solidFill>
              </a:rPr>
              <a:t>interpreta</a:t>
            </a:r>
            <a:r>
              <a:rPr lang="it-IT" altLang="it-IT" sz="1800" dirty="0">
                <a:solidFill>
                  <a:schemeClr val="tx2">
                    <a:lumMod val="50000"/>
                  </a:schemeClr>
                </a:solidFill>
              </a:rPr>
              <a:t> i messaggi in modo differenziato e strategico, per conseguire obiettivi autonomi</a:t>
            </a:r>
          </a:p>
        </p:txBody>
      </p:sp>
      <p:grpSp>
        <p:nvGrpSpPr>
          <p:cNvPr id="40" name="Group 10">
            <a:extLst>
              <a:ext uri="{FF2B5EF4-FFF2-40B4-BE49-F238E27FC236}">
                <a16:creationId xmlns:a16="http://schemas.microsoft.com/office/drawing/2014/main" id="{A1C3FFFF-9C5D-4F8A-AA72-DE829A332238}"/>
              </a:ext>
            </a:extLst>
          </p:cNvPr>
          <p:cNvGrpSpPr>
            <a:grpSpLocks/>
          </p:cNvGrpSpPr>
          <p:nvPr/>
        </p:nvGrpSpPr>
        <p:grpSpPr bwMode="auto">
          <a:xfrm>
            <a:off x="3707160" y="3951688"/>
            <a:ext cx="942975" cy="719138"/>
            <a:chOff x="1882" y="3294"/>
            <a:chExt cx="907" cy="738"/>
          </a:xfrm>
        </p:grpSpPr>
        <p:pic>
          <p:nvPicPr>
            <p:cNvPr id="41" name="Picture 11" descr="Idealtipo_DesperateHousewives">
              <a:extLst>
                <a:ext uri="{FF2B5EF4-FFF2-40B4-BE49-F238E27FC236}">
                  <a16:creationId xmlns:a16="http://schemas.microsoft.com/office/drawing/2014/main" id="{E05C15C7-AC52-4A21-836F-4325A48FA3B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3294"/>
              <a:ext cx="417" cy="3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2" name="Picture 12" descr="Idealtipo_DesperateHousewives">
              <a:extLst>
                <a:ext uri="{FF2B5EF4-FFF2-40B4-BE49-F238E27FC236}">
                  <a16:creationId xmlns:a16="http://schemas.microsoft.com/office/drawing/2014/main" id="{829719D0-5DEE-4698-A91E-AD3E319171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3702"/>
              <a:ext cx="418" cy="3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3" name="Picture 13" descr="Idealtipo_DesperateHousewives">
              <a:extLst>
                <a:ext uri="{FF2B5EF4-FFF2-40B4-BE49-F238E27FC236}">
                  <a16:creationId xmlns:a16="http://schemas.microsoft.com/office/drawing/2014/main" id="{0F81BC84-98D1-46C6-B0F3-E616F5E0A22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" y="3702"/>
              <a:ext cx="417" cy="3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44" name="Picture 14" descr="Idealtipo_DesperateHousewives">
              <a:extLst>
                <a:ext uri="{FF2B5EF4-FFF2-40B4-BE49-F238E27FC236}">
                  <a16:creationId xmlns:a16="http://schemas.microsoft.com/office/drawing/2014/main" id="{97586DA4-9727-46EC-A768-AB14A071366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" y="3294"/>
              <a:ext cx="417" cy="33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60" name="Group 15">
            <a:extLst>
              <a:ext uri="{FF2B5EF4-FFF2-40B4-BE49-F238E27FC236}">
                <a16:creationId xmlns:a16="http://schemas.microsoft.com/office/drawing/2014/main" id="{182AFF64-5DEF-4CBE-B34F-A8CF450B9147}"/>
              </a:ext>
            </a:extLst>
          </p:cNvPr>
          <p:cNvGrpSpPr>
            <a:grpSpLocks/>
          </p:cNvGrpSpPr>
          <p:nvPr/>
        </p:nvGrpSpPr>
        <p:grpSpPr bwMode="auto">
          <a:xfrm>
            <a:off x="5435947" y="3951688"/>
            <a:ext cx="942975" cy="719138"/>
            <a:chOff x="476" y="3294"/>
            <a:chExt cx="914" cy="737"/>
          </a:xfrm>
        </p:grpSpPr>
        <p:pic>
          <p:nvPicPr>
            <p:cNvPr id="61" name="Picture 16" descr="Copia di Idealtipo_Impegnato_pic">
              <a:extLst>
                <a:ext uri="{FF2B5EF4-FFF2-40B4-BE49-F238E27FC236}">
                  <a16:creationId xmlns:a16="http://schemas.microsoft.com/office/drawing/2014/main" id="{DDB1F09B-3A07-4EC4-A6C5-447DD820A16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3702"/>
              <a:ext cx="415" cy="3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2" name="Picture 17" descr="Copia di Idealtipo_Impegnato_pic">
              <a:extLst>
                <a:ext uri="{FF2B5EF4-FFF2-40B4-BE49-F238E27FC236}">
                  <a16:creationId xmlns:a16="http://schemas.microsoft.com/office/drawing/2014/main" id="{422B1B82-FB7B-454B-A039-57B7999BF440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" y="3294"/>
              <a:ext cx="415" cy="3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3" name="Picture 18" descr="Copia di Idealtipo_Impegnato_pic">
              <a:extLst>
                <a:ext uri="{FF2B5EF4-FFF2-40B4-BE49-F238E27FC236}">
                  <a16:creationId xmlns:a16="http://schemas.microsoft.com/office/drawing/2014/main" id="{B8F6D599-C65D-4591-829F-9FD7A2E5FC08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" y="3702"/>
              <a:ext cx="415" cy="3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4" name="Picture 19" descr="Copia di Idealtipo_Impegnato_pic">
              <a:extLst>
                <a:ext uri="{FF2B5EF4-FFF2-40B4-BE49-F238E27FC236}">
                  <a16:creationId xmlns:a16="http://schemas.microsoft.com/office/drawing/2014/main" id="{7C34AD17-FD3F-4ABC-8506-B3360CB82CF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3294"/>
              <a:ext cx="415" cy="32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65" name="Group 20">
            <a:extLst>
              <a:ext uri="{FF2B5EF4-FFF2-40B4-BE49-F238E27FC236}">
                <a16:creationId xmlns:a16="http://schemas.microsoft.com/office/drawing/2014/main" id="{F039056E-F4F0-41B1-A019-246DD23BC5B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7020272" y="3951688"/>
            <a:ext cx="944563" cy="719138"/>
            <a:chOff x="-703" y="2115"/>
            <a:chExt cx="1905" cy="1451"/>
          </a:xfrm>
        </p:grpSpPr>
        <p:pic>
          <p:nvPicPr>
            <p:cNvPr id="66" name="Picture 21" descr="Adolescente">
              <a:extLst>
                <a:ext uri="{FF2B5EF4-FFF2-40B4-BE49-F238E27FC236}">
                  <a16:creationId xmlns:a16="http://schemas.microsoft.com/office/drawing/2014/main" id="{35E5AA55-9A07-4D48-9C29-45D9FBFC770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3" y="2115"/>
              <a:ext cx="907" cy="6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7" name="Picture 22" descr="Adolescente">
              <a:extLst>
                <a:ext uri="{FF2B5EF4-FFF2-40B4-BE49-F238E27FC236}">
                  <a16:creationId xmlns:a16="http://schemas.microsoft.com/office/drawing/2014/main" id="{8B4F60BF-8504-4C5B-8C68-BB78D2AFAFD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115"/>
              <a:ext cx="907" cy="6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8" name="Picture 23" descr="Adolescente">
              <a:extLst>
                <a:ext uri="{FF2B5EF4-FFF2-40B4-BE49-F238E27FC236}">
                  <a16:creationId xmlns:a16="http://schemas.microsoft.com/office/drawing/2014/main" id="{32302F59-949C-47B9-86DF-FC5F5601105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3" y="2886"/>
              <a:ext cx="907" cy="6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69" name="Picture 24" descr="Adolescente">
              <a:extLst>
                <a:ext uri="{FF2B5EF4-FFF2-40B4-BE49-F238E27FC236}">
                  <a16:creationId xmlns:a16="http://schemas.microsoft.com/office/drawing/2014/main" id="{5A3F2BD4-B810-4038-AB59-1116039D4A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886"/>
              <a:ext cx="907" cy="68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grpSp>
        <p:nvGrpSpPr>
          <p:cNvPr id="70" name="Group 25">
            <a:extLst>
              <a:ext uri="{FF2B5EF4-FFF2-40B4-BE49-F238E27FC236}">
                <a16:creationId xmlns:a16="http://schemas.microsoft.com/office/drawing/2014/main" id="{90C2DE15-CD0F-4B06-AAE4-089970B46BB1}"/>
              </a:ext>
            </a:extLst>
          </p:cNvPr>
          <p:cNvGrpSpPr>
            <a:grpSpLocks/>
          </p:cNvGrpSpPr>
          <p:nvPr/>
        </p:nvGrpSpPr>
        <p:grpSpPr bwMode="auto">
          <a:xfrm>
            <a:off x="4481537" y="2917075"/>
            <a:ext cx="2736850" cy="431800"/>
            <a:chOff x="521" y="2160"/>
            <a:chExt cx="1724" cy="272"/>
          </a:xfrm>
        </p:grpSpPr>
        <p:sp>
          <p:nvSpPr>
            <p:cNvPr id="71" name="Rectangle 26">
              <a:extLst>
                <a:ext uri="{FF2B5EF4-FFF2-40B4-BE49-F238E27FC236}">
                  <a16:creationId xmlns:a16="http://schemas.microsoft.com/office/drawing/2014/main" id="{DC4ED3E1-EE6B-4F8E-8579-C9C110516A8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1" y="2160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72" name="Rectangle 27">
              <a:extLst>
                <a:ext uri="{FF2B5EF4-FFF2-40B4-BE49-F238E27FC236}">
                  <a16:creationId xmlns:a16="http://schemas.microsoft.com/office/drawing/2014/main" id="{FA2DEC0A-2A1A-4A9B-9225-8CCC3D69AE1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2160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73" name="Rectangle 28">
              <a:extLst>
                <a:ext uri="{FF2B5EF4-FFF2-40B4-BE49-F238E27FC236}">
                  <a16:creationId xmlns:a16="http://schemas.microsoft.com/office/drawing/2014/main" id="{6D441835-60AB-4F7A-A9FE-8C5FD44755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2160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74" name="Rectangle 29">
              <a:extLst>
                <a:ext uri="{FF2B5EF4-FFF2-40B4-BE49-F238E27FC236}">
                  <a16:creationId xmlns:a16="http://schemas.microsoft.com/office/drawing/2014/main" id="{4207A327-2C01-4934-AB0B-9788478BDF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10" y="2160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2">
                    <a:lumMod val="50000"/>
                  </a:schemeClr>
                </a:solidFill>
              </a:endParaRPr>
            </a:p>
          </p:txBody>
        </p:sp>
        <p:sp>
          <p:nvSpPr>
            <p:cNvPr id="75" name="Rectangle 30">
              <a:extLst>
                <a:ext uri="{FF2B5EF4-FFF2-40B4-BE49-F238E27FC236}">
                  <a16:creationId xmlns:a16="http://schemas.microsoft.com/office/drawing/2014/main" id="{EBDFAC26-8CDF-46B4-9759-02AF8F70D0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2160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2">
                    <a:lumMod val="50000"/>
                  </a:schemeClr>
                </a:solidFill>
              </a:endParaRPr>
            </a:p>
          </p:txBody>
        </p:sp>
      </p:grpSp>
      <p:sp>
        <p:nvSpPr>
          <p:cNvPr id="76" name="Rectangle 31">
            <a:extLst>
              <a:ext uri="{FF2B5EF4-FFF2-40B4-BE49-F238E27FC236}">
                <a16:creationId xmlns:a16="http://schemas.microsoft.com/office/drawing/2014/main" id="{1B6A2E89-9B62-4223-9A18-0D38371ECA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9016" y="3429000"/>
            <a:ext cx="151515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dirty="0">
                <a:solidFill>
                  <a:schemeClr val="tx2">
                    <a:lumMod val="50000"/>
                  </a:schemeClr>
                </a:solidFill>
              </a:rPr>
              <a:t>conforme</a:t>
            </a:r>
          </a:p>
        </p:txBody>
      </p:sp>
      <p:sp>
        <p:nvSpPr>
          <p:cNvPr id="77" name="Rectangle 32">
            <a:extLst>
              <a:ext uri="{FF2B5EF4-FFF2-40B4-BE49-F238E27FC236}">
                <a16:creationId xmlns:a16="http://schemas.microsoft.com/office/drawing/2014/main" id="{E994BE39-49C1-4918-854E-74F8823A37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26976" y="3440308"/>
            <a:ext cx="162345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dirty="0">
                <a:solidFill>
                  <a:schemeClr val="tx2">
                    <a:lumMod val="50000"/>
                  </a:schemeClr>
                </a:solidFill>
              </a:rPr>
              <a:t>oppositiva</a:t>
            </a:r>
          </a:p>
        </p:txBody>
      </p:sp>
      <p:sp>
        <p:nvSpPr>
          <p:cNvPr id="78" name="Rectangle 33">
            <a:extLst>
              <a:ext uri="{FF2B5EF4-FFF2-40B4-BE49-F238E27FC236}">
                <a16:creationId xmlns:a16="http://schemas.microsoft.com/office/drawing/2014/main" id="{6049F6F6-7613-4FA1-9C9D-A18E8D6D46E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90552" y="3440307"/>
            <a:ext cx="1518364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dirty="0">
                <a:solidFill>
                  <a:schemeClr val="tx2">
                    <a:lumMod val="50000"/>
                  </a:schemeClr>
                </a:solidFill>
              </a:rPr>
              <a:t>negoziale</a:t>
            </a:r>
          </a:p>
        </p:txBody>
      </p:sp>
      <p:sp>
        <p:nvSpPr>
          <p:cNvPr id="3" name="Rectangle 22">
            <a:extLst>
              <a:ext uri="{FF2B5EF4-FFF2-40B4-BE49-F238E27FC236}">
                <a16:creationId xmlns:a16="http://schemas.microsoft.com/office/drawing/2014/main" id="{F9314FFF-99A6-C13B-2E73-CB45D6981D5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9840" y="1385344"/>
            <a:ext cx="81470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 i="1" dirty="0">
                <a:solidFill>
                  <a:schemeClr val="tx2">
                    <a:lumMod val="50000"/>
                  </a:schemeClr>
                </a:solidFill>
              </a:rPr>
              <a:t>Audience studies</a:t>
            </a:r>
            <a:r>
              <a:rPr lang="it-IT" altLang="it-IT" sz="1600" dirty="0">
                <a:solidFill>
                  <a:schemeClr val="tx2">
                    <a:lumMod val="50000"/>
                  </a:schemeClr>
                </a:solidFill>
              </a:rPr>
              <a:t>: i pubblici (al plurale) sono intesi come comunità interpretative da indagare attraverso metodologie etnografiche </a:t>
            </a:r>
          </a:p>
        </p:txBody>
      </p:sp>
    </p:spTree>
    <p:extLst>
      <p:ext uri="{BB962C8B-B14F-4D97-AF65-F5344CB8AC3E}">
        <p14:creationId xmlns:p14="http://schemas.microsoft.com/office/powerpoint/2010/main" val="41658660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37" grpId="0"/>
      <p:bldP spid="38" grpId="0"/>
      <p:bldP spid="39" grpId="0"/>
      <p:bldP spid="76" grpId="0"/>
      <p:bldP spid="77" grpId="0"/>
      <p:bldP spid="78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17</a:t>
            </a:fld>
            <a:endParaRPr lang="it-IT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E971766-9840-41AD-A060-00F9FD075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</a:t>
            </a:r>
            <a:r>
              <a:rPr lang="it-IT" altLang="it-IT" sz="2400" dirty="0">
                <a:latin typeface="Arial" panose="020B0604020202020204" pitchFamily="34" charset="0"/>
              </a:rPr>
              <a:t>Le prospettive teoriche: </a:t>
            </a:r>
            <a:r>
              <a:rPr lang="it-IT" altLang="it-IT" sz="2400" dirty="0">
                <a:latin typeface="Arial" panose="020B0604020202020204" pitchFamily="34" charset="0"/>
                <a:cs typeface="Arial" panose="020B0604020202020204" pitchFamily="34" charset="0"/>
              </a:rPr>
              <a:t>La Scuola di Toronto*</a:t>
            </a:r>
            <a:endParaRPr lang="it-IT" altLang="it-IT" sz="2400" dirty="0">
              <a:solidFill>
                <a:srgbClr val="FFFFFF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DF585D-0F2A-4ECA-95BA-83AF50D41A04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33" name="Rectangle 3">
            <a:extLst>
              <a:ext uri="{FF2B5EF4-FFF2-40B4-BE49-F238E27FC236}">
                <a16:creationId xmlns:a16="http://schemas.microsoft.com/office/drawing/2014/main" id="{2991466A-433A-42F4-AC64-5452C8336CCF}"/>
              </a:ext>
            </a:extLst>
          </p:cNvPr>
          <p:cNvSpPr txBox="1">
            <a:spLocks noChangeArrowheads="1"/>
          </p:cNvSpPr>
          <p:nvPr/>
        </p:nvSpPr>
        <p:spPr>
          <a:xfrm>
            <a:off x="439363" y="1405998"/>
            <a:ext cx="8208962" cy="9779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Tx/>
              <a:buNone/>
            </a:pPr>
            <a:r>
              <a:rPr lang="it-IT" altLang="it-IT" sz="1800" dirty="0">
                <a:solidFill>
                  <a:schemeClr val="tx2">
                    <a:lumMod val="50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Media come “ambiente ecologico umano” e motore del cambiamento</a:t>
            </a:r>
          </a:p>
        </p:txBody>
      </p:sp>
      <p:sp>
        <p:nvSpPr>
          <p:cNvPr id="34" name="AutoShape 5">
            <a:extLst>
              <a:ext uri="{FF2B5EF4-FFF2-40B4-BE49-F238E27FC236}">
                <a16:creationId xmlns:a16="http://schemas.microsoft.com/office/drawing/2014/main" id="{FCD798BD-A0BE-4AE3-B629-C1B79AE8A94A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223689" y="2111814"/>
            <a:ext cx="720725" cy="1009650"/>
          </a:xfrm>
          <a:prstGeom prst="homePlate">
            <a:avLst>
              <a:gd name="adj" fmla="val 25000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>
                <a:solidFill>
                  <a:schemeClr val="tx2">
                    <a:lumMod val="50000"/>
                  </a:schemeClr>
                </a:solidFill>
              </a:rPr>
              <a:t>bias</a:t>
            </a:r>
          </a:p>
        </p:txBody>
      </p:sp>
      <p:sp>
        <p:nvSpPr>
          <p:cNvPr id="36" name="Rectangle 8">
            <a:extLst>
              <a:ext uri="{FF2B5EF4-FFF2-40B4-BE49-F238E27FC236}">
                <a16:creationId xmlns:a16="http://schemas.microsoft.com/office/drawing/2014/main" id="{2D3D881F-CD59-4FDA-A0A0-A0EA4F35BD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1942439"/>
            <a:ext cx="3812884" cy="15660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lnSpc>
                <a:spcPct val="150000"/>
              </a:lnSpc>
              <a:buFontTx/>
              <a:buNone/>
            </a:pPr>
            <a:r>
              <a:rPr lang="it-IT" altLang="it-IT" sz="1800" b="1" dirty="0" err="1">
                <a:solidFill>
                  <a:schemeClr val="tx2">
                    <a:lumMod val="50000"/>
                  </a:schemeClr>
                </a:solidFill>
              </a:rPr>
              <a:t>Innis</a:t>
            </a:r>
            <a:r>
              <a:rPr lang="it-IT" altLang="it-IT" sz="1800" dirty="0">
                <a:solidFill>
                  <a:schemeClr val="tx2">
                    <a:lumMod val="50000"/>
                  </a:schemeClr>
                </a:solidFill>
              </a:rPr>
              <a:t>: </a:t>
            </a:r>
          </a:p>
          <a:p>
            <a:pPr algn="r" eaLnBrk="1" hangingPunct="1">
              <a:lnSpc>
                <a:spcPct val="150000"/>
              </a:lnSpc>
              <a:buFontTx/>
              <a:buNone/>
            </a:pPr>
            <a:r>
              <a:rPr lang="it-IT" altLang="it-IT" sz="1600" dirty="0">
                <a:solidFill>
                  <a:schemeClr val="tx2">
                    <a:lumMod val="50000"/>
                  </a:schemeClr>
                </a:solidFill>
              </a:rPr>
              <a:t>ogni tecnologia porta con sé la tendenza verso una forma specifica di trasmissione del sapere </a:t>
            </a:r>
          </a:p>
        </p:txBody>
      </p:sp>
      <p:sp>
        <p:nvSpPr>
          <p:cNvPr id="45" name="Rectangle 9">
            <a:extLst>
              <a:ext uri="{FF2B5EF4-FFF2-40B4-BE49-F238E27FC236}">
                <a16:creationId xmlns:a16="http://schemas.microsoft.com/office/drawing/2014/main" id="{86032958-E0D8-497F-9410-46ACF3C206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4343838"/>
            <a:ext cx="3256108" cy="1353704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lnSpc>
                <a:spcPct val="120000"/>
              </a:lnSpc>
              <a:buFontTx/>
              <a:buNone/>
            </a:pPr>
            <a:r>
              <a:rPr lang="it-IT" altLang="it-IT" dirty="0">
                <a:solidFill>
                  <a:schemeClr val="tx2">
                    <a:lumMod val="50000"/>
                  </a:schemeClr>
                </a:solidFill>
              </a:rPr>
              <a:t>Limiti: </a:t>
            </a:r>
          </a:p>
          <a:p>
            <a:pPr algn="r" eaLnBrk="1" hangingPunct="1">
              <a:lnSpc>
                <a:spcPct val="120000"/>
              </a:lnSpc>
            </a:pPr>
            <a:r>
              <a:rPr lang="it-IT" altLang="it-IT" sz="1600" dirty="0">
                <a:solidFill>
                  <a:schemeClr val="tx2">
                    <a:lumMod val="50000"/>
                  </a:schemeClr>
                </a:solidFill>
              </a:rPr>
              <a:t> determinismo tecnologico, </a:t>
            </a:r>
          </a:p>
          <a:p>
            <a:pPr algn="r" eaLnBrk="1" hangingPunct="1">
              <a:lnSpc>
                <a:spcPct val="120000"/>
              </a:lnSpc>
            </a:pPr>
            <a:r>
              <a:rPr lang="it-IT" altLang="it-IT" sz="1600" dirty="0">
                <a:solidFill>
                  <a:schemeClr val="tx2">
                    <a:lumMod val="50000"/>
                  </a:schemeClr>
                </a:solidFill>
              </a:rPr>
              <a:t> mancanza di considerazione per gli aspetti contestuali.</a:t>
            </a:r>
          </a:p>
        </p:txBody>
      </p:sp>
      <p:sp>
        <p:nvSpPr>
          <p:cNvPr id="46" name="Rectangle 10">
            <a:extLst>
              <a:ext uri="{FF2B5EF4-FFF2-40B4-BE49-F238E27FC236}">
                <a16:creationId xmlns:a16="http://schemas.microsoft.com/office/drawing/2014/main" id="{03A13F8F-852E-4278-8FC7-75A86C680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088877" y="1954741"/>
            <a:ext cx="4055123" cy="2519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342900" indent="-3429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50000"/>
              </a:lnSpc>
              <a:buFontTx/>
              <a:buNone/>
            </a:pPr>
            <a:r>
              <a:rPr lang="it-IT" altLang="it-IT" sz="1800" b="1" dirty="0">
                <a:solidFill>
                  <a:schemeClr val="tx2">
                    <a:lumMod val="50000"/>
                  </a:schemeClr>
                </a:solidFill>
              </a:rPr>
              <a:t>McLuhan</a:t>
            </a:r>
            <a:endParaRPr lang="it-IT" altLang="it-IT" sz="1800" dirty="0">
              <a:solidFill>
                <a:schemeClr val="tx2">
                  <a:lumMod val="50000"/>
                </a:schemeClr>
              </a:solidFill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sz="1600" dirty="0">
                <a:solidFill>
                  <a:schemeClr val="tx2">
                    <a:lumMod val="50000"/>
                  </a:schemeClr>
                </a:solidFill>
              </a:rPr>
              <a:t>media come estensioni dell’uomo;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sz="1600" dirty="0">
                <a:solidFill>
                  <a:schemeClr val="tx2">
                    <a:lumMod val="50000"/>
                  </a:schemeClr>
                </a:solidFill>
              </a:rPr>
              <a:t>media elettrici ed elettronici comportano l’avvento di un </a:t>
            </a:r>
            <a:r>
              <a:rPr lang="it-IT" altLang="it-IT" sz="1600" b="1" dirty="0">
                <a:solidFill>
                  <a:schemeClr val="tx2">
                    <a:lumMod val="50000"/>
                  </a:schemeClr>
                </a:solidFill>
              </a:rPr>
              <a:t>villaggio globale;</a:t>
            </a: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altLang="it-IT" sz="1600" dirty="0">
                <a:solidFill>
                  <a:schemeClr val="tx2">
                    <a:lumMod val="50000"/>
                  </a:schemeClr>
                </a:solidFill>
              </a:rPr>
              <a:t>il messaggio di un medium è nel mutamento che produce.</a:t>
            </a:r>
            <a:r>
              <a:rPr lang="it-IT" altLang="it-IT" sz="1800" dirty="0">
                <a:solidFill>
                  <a:schemeClr val="tx2">
                    <a:lumMod val="50000"/>
                  </a:schemeClr>
                </a:solidFill>
              </a:rPr>
              <a:t> </a:t>
            </a:r>
          </a:p>
        </p:txBody>
      </p:sp>
      <p:sp>
        <p:nvSpPr>
          <p:cNvPr id="47" name="AutoShape 18">
            <a:extLst>
              <a:ext uri="{FF2B5EF4-FFF2-40B4-BE49-F238E27FC236}">
                <a16:creationId xmlns:a16="http://schemas.microsoft.com/office/drawing/2014/main" id="{C7A0A743-838B-4422-AC54-53C52A787CD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4080815" y="3408801"/>
            <a:ext cx="1008062" cy="1008062"/>
          </a:xfrm>
          <a:prstGeom prst="chevron">
            <a:avLst>
              <a:gd name="adj" fmla="val 25000"/>
            </a:avLst>
          </a:prstGeom>
          <a:solidFill>
            <a:schemeClr val="accent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48" name="Rectangle 20">
            <a:extLst>
              <a:ext uri="{FF2B5EF4-FFF2-40B4-BE49-F238E27FC236}">
                <a16:creationId xmlns:a16="http://schemas.microsoft.com/office/drawing/2014/main" id="{B6213D8A-9F74-472C-93EC-D5458C38F4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4777" y="2977001"/>
            <a:ext cx="1135247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>
                <a:solidFill>
                  <a:schemeClr val="tx2">
                    <a:lumMod val="50000"/>
                  </a:schemeClr>
                </a:solidFill>
              </a:rPr>
              <a:t>sapere</a:t>
            </a:r>
          </a:p>
        </p:txBody>
      </p:sp>
      <p:sp>
        <p:nvSpPr>
          <p:cNvPr id="49" name="Rectangle 21">
            <a:extLst>
              <a:ext uri="{FF2B5EF4-FFF2-40B4-BE49-F238E27FC236}">
                <a16:creationId xmlns:a16="http://schemas.microsoft.com/office/drawing/2014/main" id="{F08ECDB4-BA9B-4920-A6D9-7F8751F2032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93502" y="4416863"/>
            <a:ext cx="1176925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>
                <a:solidFill>
                  <a:schemeClr val="tx2">
                    <a:lumMod val="50000"/>
                  </a:schemeClr>
                </a:solidFill>
              </a:rPr>
              <a:t>società</a:t>
            </a:r>
          </a:p>
        </p:txBody>
      </p:sp>
    </p:spTree>
    <p:extLst>
      <p:ext uri="{BB962C8B-B14F-4D97-AF65-F5344CB8AC3E}">
        <p14:creationId xmlns:p14="http://schemas.microsoft.com/office/powerpoint/2010/main" val="6886215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 animBg="1"/>
      <p:bldP spid="36" grpId="0"/>
      <p:bldP spid="45" grpId="0" animBg="1"/>
      <p:bldP spid="46" grpId="0"/>
      <p:bldP spid="47" grpId="0" animBg="1"/>
      <p:bldP spid="48" grpId="0"/>
      <p:bldP spid="4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>
            <a:extLst>
              <a:ext uri="{FF2B5EF4-FFF2-40B4-BE49-F238E27FC236}">
                <a16:creationId xmlns:a16="http://schemas.microsoft.com/office/drawing/2014/main" id="{98BB3F3E-926B-A29C-0E37-8F5DC4C25443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EA7AA2E3-4BDC-0A43-8394-B2D409D16C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il-pensiero-di-mcluhan">
            <a:hlinkClick r:id="" action="ppaction://media"/>
            <a:extLst>
              <a:ext uri="{FF2B5EF4-FFF2-40B4-BE49-F238E27FC236}">
                <a16:creationId xmlns:a16="http://schemas.microsoft.com/office/drawing/2014/main" id="{7BF9AEEE-8732-6A06-B0BD-3A1FEC3016B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8000" y="502444"/>
            <a:ext cx="812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685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54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E971766-9840-41AD-A060-00F9FD075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*Contenuto dei media*</a:t>
            </a:r>
          </a:p>
        </p:txBody>
      </p:sp>
      <p:sp>
        <p:nvSpPr>
          <p:cNvPr id="18" name="Rectangle 21">
            <a:extLst>
              <a:ext uri="{FF2B5EF4-FFF2-40B4-BE49-F238E27FC236}">
                <a16:creationId xmlns:a16="http://schemas.microsoft.com/office/drawing/2014/main" id="{B51A67C1-441A-4069-9E78-B1D19795E2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219" y="2060675"/>
            <a:ext cx="4897437" cy="4095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Tipologie di </a:t>
            </a:r>
            <a:r>
              <a:rPr lang="it-IT" altLang="it-IT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contenuto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dei media:</a:t>
            </a:r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C536CCFE-2E07-4D39-9818-2C76D5FE4A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3219" y="1484412"/>
            <a:ext cx="4248150" cy="4111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8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What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 </a:t>
            </a:r>
            <a:r>
              <a:rPr lang="it-IT" altLang="it-IT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Lasswell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(Teoria delle 5W)</a:t>
            </a:r>
          </a:p>
        </p:txBody>
      </p:sp>
      <p:sp>
        <p:nvSpPr>
          <p:cNvPr id="20" name="Rectangle 50">
            <a:extLst>
              <a:ext uri="{FF2B5EF4-FFF2-40B4-BE49-F238E27FC236}">
                <a16:creationId xmlns:a16="http://schemas.microsoft.com/office/drawing/2014/main" id="{54A1A787-7D3A-4664-BA35-B63778E72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3" y="2565500"/>
            <a:ext cx="5651501" cy="2951162"/>
          </a:xfrm>
          <a:prstGeom prst="rect">
            <a:avLst/>
          </a:prstGeom>
          <a:solidFill>
            <a:srgbClr val="FF9900">
              <a:alpha val="0"/>
            </a:srgbClr>
          </a:solidFill>
          <a:ln w="38100">
            <a:solidFill>
              <a:schemeClr val="accent1">
                <a:lumMod val="40000"/>
                <a:lumOff val="60000"/>
              </a:schemeClr>
            </a:solidFill>
            <a:prstDash val="sysDot"/>
            <a:miter lim="800000"/>
            <a:headEnd/>
            <a:tailEnd/>
          </a:ln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it-IT" altLang="it-IT" sz="19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Fiction</a:t>
            </a:r>
            <a:r>
              <a:rPr lang="it-IT" altLang="it-IT" sz="19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it-IT" altLang="it-IT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immaginario collettivo e condiviso, spazio a fantasia e creatività</a:t>
            </a:r>
            <a:endParaRPr lang="it-IT" altLang="it-IT" sz="19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it-IT" altLang="it-IT" sz="19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Pubblicità: </a:t>
            </a:r>
            <a:r>
              <a:rPr lang="it-IT" altLang="it-IT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contenuto rivolto al grande pubblico</a:t>
            </a:r>
            <a:endParaRPr lang="it-IT" altLang="it-IT" sz="1900" b="1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eaLnBrk="1" hangingPunct="1">
              <a:lnSpc>
                <a:spcPct val="130000"/>
              </a:lnSpc>
              <a:defRPr/>
            </a:pPr>
            <a:r>
              <a:rPr lang="it-IT" altLang="it-IT" sz="1900" b="1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Informazione giornalistica</a:t>
            </a:r>
            <a:r>
              <a:rPr lang="it-IT" altLang="it-IT" sz="19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  <a:r>
              <a:rPr lang="it-IT" altLang="it-IT" sz="19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tipologia storica di contenuto dei messaggi mediali</a:t>
            </a:r>
          </a:p>
        </p:txBody>
      </p:sp>
      <p:sp>
        <p:nvSpPr>
          <p:cNvPr id="21" name="Rectangle 21">
            <a:extLst>
              <a:ext uri="{FF2B5EF4-FFF2-40B4-BE49-F238E27FC236}">
                <a16:creationId xmlns:a16="http://schemas.microsoft.com/office/drawing/2014/main" id="{400B00C8-1142-489B-8A8F-CD4AF76C26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3644" y="4581625"/>
            <a:ext cx="2808287" cy="6191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Riflessione sulla società contemporanea</a:t>
            </a:r>
          </a:p>
        </p:txBody>
      </p:sp>
      <p:sp>
        <p:nvSpPr>
          <p:cNvPr id="22" name="Rectangle 50">
            <a:extLst>
              <a:ext uri="{FF2B5EF4-FFF2-40B4-BE49-F238E27FC236}">
                <a16:creationId xmlns:a16="http://schemas.microsoft.com/office/drawing/2014/main" id="{11116681-EFD9-4855-B00B-DD8ACD5438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61956" y="3357662"/>
            <a:ext cx="1803400" cy="1150938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Analisi </a:t>
            </a:r>
          </a:p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dei </a:t>
            </a:r>
          </a:p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contenuti</a:t>
            </a:r>
            <a:endParaRPr lang="it-IT" altLang="it-IT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3" name="AutoShape 26">
            <a:extLst>
              <a:ext uri="{FF2B5EF4-FFF2-40B4-BE49-F238E27FC236}">
                <a16:creationId xmlns:a16="http://schemas.microsoft.com/office/drawing/2014/main" id="{08649C38-5BE8-4E44-8B5D-55376B066EC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155977" y="3644999"/>
            <a:ext cx="431800" cy="720725"/>
          </a:xfrm>
          <a:prstGeom prst="downArrow">
            <a:avLst>
              <a:gd name="adj1" fmla="val 50000"/>
              <a:gd name="adj2" fmla="val 25037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endParaRPr lang="it-IT" altLang="it-IT" sz="2200">
              <a:solidFill>
                <a:srgbClr val="FFFFFF"/>
              </a:solidFill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DF585D-0F2A-4ECA-95BA-83AF50D41A04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</p:spTree>
    <p:extLst>
      <p:ext uri="{BB962C8B-B14F-4D97-AF65-F5344CB8AC3E}">
        <p14:creationId xmlns:p14="http://schemas.microsoft.com/office/powerpoint/2010/main" val="41246580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0" grpId="0" animBg="1"/>
      <p:bldP spid="21" grpId="0"/>
      <p:bldP spid="22" grpId="0" animBg="1"/>
      <p:bldP spid="2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E971766-9840-41AD-A060-00F9FD075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</a:t>
            </a:r>
            <a:r>
              <a:rPr lang="it-IT" altLang="it-IT" sz="2400" dirty="0">
                <a:latin typeface="Arial" panose="020B0604020202020204" pitchFamily="34" charset="0"/>
              </a:rPr>
              <a:t>L’avvento della comunicazione di massa</a:t>
            </a: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DF585D-0F2A-4ECA-95BA-83AF50D41A04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11" name="Rectangle 12">
            <a:extLst>
              <a:ext uri="{FF2B5EF4-FFF2-40B4-BE49-F238E27FC236}">
                <a16:creationId xmlns:a16="http://schemas.microsoft.com/office/drawing/2014/main" id="{98A6B58A-5E50-4B1F-804D-AC1250069E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680" y="4005064"/>
            <a:ext cx="201612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 sovrappongono </a:t>
            </a:r>
          </a:p>
          <a:p>
            <a:pPr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rendendo più </a:t>
            </a:r>
          </a:p>
          <a:p>
            <a:pPr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complessa la</a:t>
            </a:r>
          </a:p>
          <a:p>
            <a:pPr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comunicazione interpersonale</a:t>
            </a: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E2A273CF-F7E8-4A1C-AF17-4F0A26493320}"/>
              </a:ext>
            </a:extLst>
          </p:cNvPr>
          <p:cNvGrpSpPr/>
          <p:nvPr/>
        </p:nvGrpSpPr>
        <p:grpSpPr>
          <a:xfrm>
            <a:off x="2497317" y="4566166"/>
            <a:ext cx="2485185" cy="591026"/>
            <a:chOff x="2497317" y="4566166"/>
            <a:chExt cx="2485185" cy="591026"/>
          </a:xfrm>
        </p:grpSpPr>
        <p:pic>
          <p:nvPicPr>
            <p:cNvPr id="12" name="Picture 5" descr="Idealtipo_DesperateHousewives">
              <a:extLst>
                <a:ext uri="{FF2B5EF4-FFF2-40B4-BE49-F238E27FC236}">
                  <a16:creationId xmlns:a16="http://schemas.microsoft.com/office/drawing/2014/main" id="{16F68742-2E96-4903-AE22-09299E5336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91858" y="4566166"/>
              <a:ext cx="790644" cy="5910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3" name="Picture 7" descr="Hipster">
              <a:extLst>
                <a:ext uri="{FF2B5EF4-FFF2-40B4-BE49-F238E27FC236}">
                  <a16:creationId xmlns:a16="http://schemas.microsoft.com/office/drawing/2014/main" id="{5B1BA186-537A-4930-8392-4DF33E0334B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97317" y="4566166"/>
              <a:ext cx="788034" cy="5910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14" name="Picture 8" descr="Copia di Idealtipo_Impegnato_pic">
              <a:extLst>
                <a:ext uri="{FF2B5EF4-FFF2-40B4-BE49-F238E27FC236}">
                  <a16:creationId xmlns:a16="http://schemas.microsoft.com/office/drawing/2014/main" id="{FCB408A3-CFCD-4627-BBB8-C5388230A57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864" y="4566166"/>
              <a:ext cx="788034" cy="5910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15" name="Rectangle 50">
            <a:extLst>
              <a:ext uri="{FF2B5EF4-FFF2-40B4-BE49-F238E27FC236}">
                <a16:creationId xmlns:a16="http://schemas.microsoft.com/office/drawing/2014/main" id="{AF97A113-66E5-4F89-9D77-E810AEAC9B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706" y="1700808"/>
            <a:ext cx="7848600" cy="1803400"/>
          </a:xfrm>
          <a:prstGeom prst="rect">
            <a:avLst/>
          </a:prstGeom>
          <a:noFill/>
          <a:ln w="38100" cap="rnd">
            <a:solidFill>
              <a:schemeClr val="accent1">
                <a:lumMod val="50000"/>
              </a:schemeClr>
            </a:solidFill>
            <a:prstDash val="sysDot"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8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6" name="Rectangle 10">
            <a:extLst>
              <a:ext uri="{FF2B5EF4-FFF2-40B4-BE49-F238E27FC236}">
                <a16:creationId xmlns:a16="http://schemas.microsoft.com/office/drawing/2014/main" id="{E2AEDD5C-AF84-4028-AC1A-09AE010803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63688" y="1859092"/>
            <a:ext cx="54409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Mass media</a:t>
            </a: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insieme ampio di strumenti di comunicazione</a:t>
            </a:r>
          </a:p>
        </p:txBody>
      </p:sp>
      <p:sp>
        <p:nvSpPr>
          <p:cNvPr id="24" name="AutoShape 13">
            <a:extLst>
              <a:ext uri="{FF2B5EF4-FFF2-40B4-BE49-F238E27FC236}">
                <a16:creationId xmlns:a16="http://schemas.microsoft.com/office/drawing/2014/main" id="{29F5889C-95C4-4468-836A-749506232C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03006" y="2708871"/>
            <a:ext cx="3529012" cy="1727200"/>
          </a:xfrm>
          <a:prstGeom prst="downArrowCallout">
            <a:avLst>
              <a:gd name="adj1" fmla="val 35378"/>
              <a:gd name="adj2" fmla="val 31944"/>
              <a:gd name="adj3" fmla="val 18218"/>
              <a:gd name="adj4" fmla="val 66667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conoscenze e competenze individuali</a:t>
            </a:r>
          </a:p>
        </p:txBody>
      </p:sp>
      <p:sp>
        <p:nvSpPr>
          <p:cNvPr id="25" name="Text Box 15">
            <a:extLst>
              <a:ext uri="{FF2B5EF4-FFF2-40B4-BE49-F238E27FC236}">
                <a16:creationId xmlns:a16="http://schemas.microsoft.com/office/drawing/2014/main" id="{7E1159F4-09E1-4DE8-ACE2-332EF9C90F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68397" y="4326195"/>
            <a:ext cx="36724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sovraccarico informativo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necessità di verifica delle fonti </a:t>
            </a:r>
          </a:p>
          <a:p>
            <a:pPr eaLnBrk="1" hangingPunct="1">
              <a:buFontTx/>
              <a:buNone/>
            </a:pPr>
            <a:endParaRPr lang="it-IT" altLang="it-IT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5" grpId="0" animBg="1"/>
      <p:bldP spid="16" grpId="0"/>
      <p:bldP spid="24" grpId="0" animBg="1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sellaDiTesto 3">
            <a:extLst>
              <a:ext uri="{FF2B5EF4-FFF2-40B4-BE49-F238E27FC236}">
                <a16:creationId xmlns:a16="http://schemas.microsoft.com/office/drawing/2014/main" id="{A875F381-AE73-4CBF-B28F-E33E01FDB9B2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5" name="Rectangle 50">
            <a:extLst>
              <a:ext uri="{FF2B5EF4-FFF2-40B4-BE49-F238E27FC236}">
                <a16:creationId xmlns:a16="http://schemas.microsoft.com/office/drawing/2014/main" id="{2A15DA13-2419-4593-B16A-F02A33EB7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241" y="2781400"/>
            <a:ext cx="1944687" cy="2447925"/>
          </a:xfrm>
          <a:prstGeom prst="rect">
            <a:avLst/>
          </a:prstGeom>
          <a:solidFill>
            <a:srgbClr val="FF9900">
              <a:alpha val="0"/>
            </a:srgbClr>
          </a:solidFill>
          <a:ln w="38100">
            <a:solidFill>
              <a:schemeClr val="accent1">
                <a:lumMod val="40000"/>
                <a:lumOff val="60000"/>
              </a:schemeClr>
            </a:solidFill>
            <a:prstDash val="sysDot"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endParaRPr lang="it-IT" altLang="it-IT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Produzione di notizie basata su precisi fattori economici, organizzativi, culturali</a:t>
            </a: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B5736018-52E7-446F-B83F-FF5DF9FC8E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>
                <a:solidFill>
                  <a:srgbClr val="FFFFFF"/>
                </a:solidFill>
                <a:latin typeface="Arial" panose="020B0604020202020204" pitchFamily="34" charset="0"/>
              </a:rPr>
              <a:t>*Notizia giornalistica*</a:t>
            </a:r>
          </a:p>
        </p:txBody>
      </p:sp>
      <p:sp>
        <p:nvSpPr>
          <p:cNvPr id="7" name="Rectangle 36">
            <a:extLst>
              <a:ext uri="{FF2B5EF4-FFF2-40B4-BE49-F238E27FC236}">
                <a16:creationId xmlns:a16="http://schemas.microsoft.com/office/drawing/2014/main" id="{71BF5304-990B-4DE5-9E7F-18815D3009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37091" y="2132112"/>
            <a:ext cx="941387" cy="449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buFontTx/>
              <a:buNone/>
            </a:pPr>
            <a:r>
              <a:rPr lang="it-IT" altLang="it-IT" sz="1800">
                <a:solidFill>
                  <a:srgbClr val="000000"/>
                </a:solidFill>
              </a:rPr>
              <a:t>notizie</a:t>
            </a:r>
          </a:p>
        </p:txBody>
      </p:sp>
      <p:sp>
        <p:nvSpPr>
          <p:cNvPr id="8" name="Rectangle 50">
            <a:extLst>
              <a:ext uri="{FF2B5EF4-FFF2-40B4-BE49-F238E27FC236}">
                <a16:creationId xmlns:a16="http://schemas.microsoft.com/office/drawing/2014/main" id="{6265C133-2A74-40DE-A829-7165FC6D91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2781400"/>
            <a:ext cx="1800225" cy="2447925"/>
          </a:xfrm>
          <a:prstGeom prst="rect">
            <a:avLst/>
          </a:prstGeom>
          <a:solidFill>
            <a:srgbClr val="FF9900">
              <a:alpha val="0"/>
            </a:srgbClr>
          </a:solidFill>
          <a:ln w="38100">
            <a:solidFill>
              <a:schemeClr val="accent1">
                <a:lumMod val="40000"/>
                <a:lumOff val="60000"/>
              </a:schemeClr>
            </a:solidFill>
            <a:prstDash val="sysDot"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endParaRPr lang="it-IT" altLang="it-IT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Notiziabilità</a:t>
            </a: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possibilità che un evento possa diventare notizia</a:t>
            </a:r>
            <a:endParaRPr lang="it-IT" altLang="it-IT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ctangle 50">
            <a:extLst>
              <a:ext uri="{FF2B5EF4-FFF2-40B4-BE49-F238E27FC236}">
                <a16:creationId xmlns:a16="http://schemas.microsoft.com/office/drawing/2014/main" id="{2347EDBA-D7CD-4F69-BE00-16A9B50AC4C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2678" y="2781400"/>
            <a:ext cx="1800225" cy="2447925"/>
          </a:xfrm>
          <a:prstGeom prst="rect">
            <a:avLst/>
          </a:prstGeom>
          <a:solidFill>
            <a:srgbClr val="FF9900">
              <a:alpha val="0"/>
            </a:srgbClr>
          </a:solidFill>
          <a:ln w="38100">
            <a:solidFill>
              <a:schemeClr val="accent1">
                <a:lumMod val="40000"/>
                <a:lumOff val="60000"/>
              </a:schemeClr>
            </a:solidFill>
            <a:prstDash val="sysDot"/>
            <a:miter lim="800000"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endParaRPr lang="it-IT" altLang="it-IT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Criteri notizia</a:t>
            </a: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</a:t>
            </a:r>
          </a:p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regole pratiche che guidano il lavoro redazionale</a:t>
            </a:r>
            <a:endParaRPr lang="it-IT" altLang="it-IT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Rectangle 50">
            <a:extLst>
              <a:ext uri="{FF2B5EF4-FFF2-40B4-BE49-F238E27FC236}">
                <a16:creationId xmlns:a16="http://schemas.microsoft.com/office/drawing/2014/main" id="{904C8BEC-3D5B-4235-BDF7-BCEB679B6F0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05291" y="1700312"/>
            <a:ext cx="1943100" cy="115252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Notizia</a:t>
            </a:r>
          </a:p>
          <a:p>
            <a:pPr algn="ctr" eaLnBrk="1" hangingPunct="1">
              <a:buFontTx/>
              <a:buNone/>
              <a:defRPr/>
            </a:pPr>
            <a:r>
              <a:rPr lang="it-IT" altLang="it-IT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</a:rPr>
              <a:t>(prodotto </a:t>
            </a:r>
            <a:br>
              <a:rPr lang="it-IT" altLang="it-IT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</a:rPr>
            </a:br>
            <a:r>
              <a:rPr lang="it-IT" altLang="it-IT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</a:rPr>
              <a:t>confezionato)</a:t>
            </a:r>
          </a:p>
        </p:txBody>
      </p:sp>
      <p:sp>
        <p:nvSpPr>
          <p:cNvPr id="11" name="AutoShape 26">
            <a:extLst>
              <a:ext uri="{FF2B5EF4-FFF2-40B4-BE49-F238E27FC236}">
                <a16:creationId xmlns:a16="http://schemas.microsoft.com/office/drawing/2014/main" id="{40CF5C3F-DAE1-4CB0-B506-2431B56B25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24428" y="2852837"/>
            <a:ext cx="649288" cy="64611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endParaRPr lang="it-IT" altLang="it-IT" sz="2200">
              <a:solidFill>
                <a:srgbClr val="FFFFFF"/>
              </a:solidFill>
            </a:endParaRPr>
          </a:p>
        </p:txBody>
      </p:sp>
      <p:sp>
        <p:nvSpPr>
          <p:cNvPr id="12" name="Rectangle 50">
            <a:extLst>
              <a:ext uri="{FF2B5EF4-FFF2-40B4-BE49-F238E27FC236}">
                <a16:creationId xmlns:a16="http://schemas.microsoft.com/office/drawing/2014/main" id="{3C460CC3-9504-4ABD-B99C-E89AC09B90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44478" y="5229325"/>
            <a:ext cx="3132138" cy="360362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Distorsione involontaria</a:t>
            </a:r>
            <a:endParaRPr lang="it-IT" altLang="it-IT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grpSp>
        <p:nvGrpSpPr>
          <p:cNvPr id="13" name="Group 30">
            <a:extLst>
              <a:ext uri="{FF2B5EF4-FFF2-40B4-BE49-F238E27FC236}">
                <a16:creationId xmlns:a16="http://schemas.microsoft.com/office/drawing/2014/main" id="{C8E3E6AB-26D2-4B26-9FF2-F2939EE719E8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6805291" y="4292700"/>
            <a:ext cx="2103437" cy="360362"/>
            <a:chOff x="1792" y="3158"/>
            <a:chExt cx="2645" cy="453"/>
          </a:xfrm>
        </p:grpSpPr>
        <p:pic>
          <p:nvPicPr>
            <p:cNvPr id="14" name="Picture 31" descr="Idealtipo_DesperateHousewives">
              <a:extLst>
                <a:ext uri="{FF2B5EF4-FFF2-40B4-BE49-F238E27FC236}">
                  <a16:creationId xmlns:a16="http://schemas.microsoft.com/office/drawing/2014/main" id="{E2C36CFE-0A79-479F-AE08-417B4836B5B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3158"/>
              <a:ext cx="606" cy="4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5" name="Picture 32" descr="FamaleHipster">
              <a:extLst>
                <a:ext uri="{FF2B5EF4-FFF2-40B4-BE49-F238E27FC236}">
                  <a16:creationId xmlns:a16="http://schemas.microsoft.com/office/drawing/2014/main" id="{0182C8E9-256F-498A-A3C0-8BEE7A9E493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" y="3158"/>
              <a:ext cx="604" cy="4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6" name="Picture 33" descr="Hipster">
              <a:extLst>
                <a:ext uri="{FF2B5EF4-FFF2-40B4-BE49-F238E27FC236}">
                  <a16:creationId xmlns:a16="http://schemas.microsoft.com/office/drawing/2014/main" id="{15D7315F-17FE-47D9-BFFA-B3D5F65B90F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" y="3158"/>
              <a:ext cx="604" cy="4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pic>
          <p:nvPicPr>
            <p:cNvPr id="17" name="Picture 34" descr="Copia di Idealtipo_Impegnato_pic">
              <a:extLst>
                <a:ext uri="{FF2B5EF4-FFF2-40B4-BE49-F238E27FC236}">
                  <a16:creationId xmlns:a16="http://schemas.microsoft.com/office/drawing/2014/main" id="{456F1603-DCDC-4B76-877E-0C94D71CE61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3158"/>
              <a:ext cx="604" cy="45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</p:grpSp>
      <p:sp>
        <p:nvSpPr>
          <p:cNvPr id="18" name="Rectangle 35">
            <a:extLst>
              <a:ext uri="{FF2B5EF4-FFF2-40B4-BE49-F238E27FC236}">
                <a16:creationId xmlns:a16="http://schemas.microsoft.com/office/drawing/2014/main" id="{9C7DE936-89B0-493E-852C-E0765D87AB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5653" y="3716437"/>
            <a:ext cx="1473200" cy="446088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Informare</a:t>
            </a:r>
          </a:p>
        </p:txBody>
      </p:sp>
      <p:sp>
        <p:nvSpPr>
          <p:cNvPr id="19" name="Rectangle 35">
            <a:extLst>
              <a:ext uri="{FF2B5EF4-FFF2-40B4-BE49-F238E27FC236}">
                <a16:creationId xmlns:a16="http://schemas.microsoft.com/office/drawing/2014/main" id="{8B2D9090-EF6E-43CB-9FF9-85B231BE32B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56841" y="4778032"/>
            <a:ext cx="2339102" cy="825739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Influenzare </a:t>
            </a:r>
          </a:p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l’opinione pubblica</a:t>
            </a:r>
          </a:p>
        </p:txBody>
      </p:sp>
      <p:sp>
        <p:nvSpPr>
          <p:cNvPr id="20" name="Rectangle 50">
            <a:extLst>
              <a:ext uri="{FF2B5EF4-FFF2-40B4-BE49-F238E27FC236}">
                <a16:creationId xmlns:a16="http://schemas.microsoft.com/office/drawing/2014/main" id="{8113DA7A-9FC6-44EE-AB7A-5325E4FFA2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1700312"/>
            <a:ext cx="1803400" cy="115252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Eventi</a:t>
            </a:r>
          </a:p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MS PGothic" panose="020B0600070205080204" pitchFamily="34" charset="-128"/>
              </a:rPr>
              <a:t>(dati grezzi)</a:t>
            </a:r>
          </a:p>
        </p:txBody>
      </p:sp>
      <p:sp>
        <p:nvSpPr>
          <p:cNvPr id="21" name="Rectangle 50">
            <a:extLst>
              <a:ext uri="{FF2B5EF4-FFF2-40B4-BE49-F238E27FC236}">
                <a16:creationId xmlns:a16="http://schemas.microsoft.com/office/drawing/2014/main" id="{BCC685A6-2E42-49DA-8B6A-B0EEA0B391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9503" y="1700312"/>
            <a:ext cx="1803400" cy="115252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600" b="1">
                <a:solidFill>
                  <a:schemeClr val="tx1">
                    <a:lumMod val="85000"/>
                    <a:lumOff val="15000"/>
                  </a:schemeClr>
                </a:solidFill>
              </a:rPr>
              <a:t>Redazione</a:t>
            </a:r>
            <a:endParaRPr lang="it-IT" altLang="it-IT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2" name="Rectangle 50">
            <a:extLst>
              <a:ext uri="{FF2B5EF4-FFF2-40B4-BE49-F238E27FC236}">
                <a16:creationId xmlns:a16="http://schemas.microsoft.com/office/drawing/2014/main" id="{33FF5E9D-BE3A-4D4D-9906-E42BCF0FEF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00241" y="1700312"/>
            <a:ext cx="1944687" cy="1152525"/>
          </a:xfrm>
          <a:prstGeom prst="rect">
            <a:avLst/>
          </a:prstGeom>
          <a:solidFill>
            <a:schemeClr val="bg1"/>
          </a:solidFill>
          <a:ln w="38100" cmpd="dbl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 </a:t>
            </a:r>
            <a:r>
              <a:rPr lang="it-IT" altLang="it-IT" sz="16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Newsmaking</a:t>
            </a:r>
            <a:endParaRPr lang="it-IT" altLang="it-IT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23" name="AutoShape 26">
            <a:extLst>
              <a:ext uri="{FF2B5EF4-FFF2-40B4-BE49-F238E27FC236}">
                <a16:creationId xmlns:a16="http://schemas.microsoft.com/office/drawing/2014/main" id="{2EF7C679-5FE8-4D7D-8E0E-00142E69169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4067647" y="1990031"/>
            <a:ext cx="647700" cy="64611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endParaRPr lang="it-IT" altLang="it-IT" sz="2200">
              <a:solidFill>
                <a:srgbClr val="FFFFFF"/>
              </a:solidFill>
            </a:endParaRPr>
          </a:p>
        </p:txBody>
      </p:sp>
      <p:sp>
        <p:nvSpPr>
          <p:cNvPr id="24" name="AutoShape 26">
            <a:extLst>
              <a:ext uri="{FF2B5EF4-FFF2-40B4-BE49-F238E27FC236}">
                <a16:creationId xmlns:a16="http://schemas.microsoft.com/office/drawing/2014/main" id="{BDBC25E7-C9BF-431F-9E26-56D7A3B5CF00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6372697" y="1990031"/>
            <a:ext cx="647700" cy="64611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endParaRPr lang="it-IT" altLang="it-IT" sz="2200">
              <a:solidFill>
                <a:srgbClr val="FFFFFF"/>
              </a:solidFill>
            </a:endParaRPr>
          </a:p>
        </p:txBody>
      </p:sp>
      <p:sp>
        <p:nvSpPr>
          <p:cNvPr id="25" name="AutoShape 26">
            <a:extLst>
              <a:ext uri="{FF2B5EF4-FFF2-40B4-BE49-F238E27FC236}">
                <a16:creationId xmlns:a16="http://schemas.microsoft.com/office/drawing/2014/main" id="{5C79024E-3ED6-4DD3-81CB-568B8B074EFE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907853" y="1989237"/>
            <a:ext cx="647700" cy="647700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endParaRPr lang="it-IT" altLang="it-IT" sz="2200">
              <a:solidFill>
                <a:srgbClr val="FFFFFF"/>
              </a:solidFill>
            </a:endParaRPr>
          </a:p>
        </p:txBody>
      </p:sp>
      <p:sp>
        <p:nvSpPr>
          <p:cNvPr id="26" name="Segnaposto numero diapositiva 3">
            <a:extLst>
              <a:ext uri="{FF2B5EF4-FFF2-40B4-BE49-F238E27FC236}">
                <a16:creationId xmlns:a16="http://schemas.microsoft.com/office/drawing/2014/main" id="{80B46F15-C0B4-4BBB-B533-985A1B850A47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AEEB7-370C-4CD1-84ED-44A96922B98A}" type="slidenum">
              <a:rPr lang="it-IT" smtClean="0"/>
              <a:pPr/>
              <a:t>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133667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 animBg="1"/>
      <p:bldP spid="9" grpId="0" animBg="1"/>
      <p:bldP spid="10" grpId="0" animBg="1"/>
      <p:bldP spid="11" grpId="0" animBg="1"/>
      <p:bldP spid="12" grpId="0" animBg="1"/>
      <p:bldP spid="18" grpId="0"/>
      <p:bldP spid="19" grpId="0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279AFEB-D96B-4057-8EBF-1F7665BE332D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AEEB7-370C-4CD1-84ED-44A96922B98A}" type="slidenum">
              <a:rPr lang="it-IT" smtClean="0"/>
              <a:pPr/>
              <a:t>21</a:t>
            </a:fld>
            <a:endParaRPr lang="it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A517FFB-744F-45D9-8FDB-99BEEE3169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*La pubblicità*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7EABF4E6-C159-4B6E-9849-D3D20A38DB9C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7" name="Rectangle 50">
            <a:extLst>
              <a:ext uri="{FF2B5EF4-FFF2-40B4-BE49-F238E27FC236}">
                <a16:creationId xmlns:a16="http://schemas.microsoft.com/office/drawing/2014/main" id="{A25F6806-042A-4030-ABFE-829D04CA7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442" y="2478598"/>
            <a:ext cx="4978046" cy="2232025"/>
          </a:xfrm>
          <a:prstGeom prst="rect">
            <a:avLst/>
          </a:prstGeom>
          <a:noFill/>
          <a:ln w="38100" cmpd="dbl">
            <a:solidFill>
              <a:srgbClr val="FFCC00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it-IT" altLang="it-IT" sz="14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Carosello</a:t>
            </a:r>
            <a:r>
              <a:rPr lang="it-IT" altLang="it-IT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atrofizzazione dello stile comunicativo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it-IT" altLang="it-IT" sz="1400" b="1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</a:rPr>
              <a:t>Canali commerciali</a:t>
            </a:r>
            <a:r>
              <a:rPr lang="it-IT" altLang="it-IT" sz="14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</a:rPr>
              <a:t>: riallineamento dei codici e stili pubblicitari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it-IT" altLang="it-IT" sz="14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</a:rPr>
              <a:t>Difficile distinguere messaggio pubblicitario dall’insieme degli altri spot</a:t>
            </a: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7FCDC1F-CCC8-4395-93D3-F4864A85427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92" y="1470536"/>
            <a:ext cx="8748712" cy="414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Antica Grecia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insegne 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 catturare l’attenzione del pubblico</a:t>
            </a: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9D2C5992-87E4-4A7F-9995-58871E0FA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92" y="1973773"/>
            <a:ext cx="8748712" cy="4143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800" u="sng">
                <a:solidFill>
                  <a:schemeClr val="tx1">
                    <a:lumMod val="85000"/>
                    <a:lumOff val="15000"/>
                  </a:schemeClr>
                </a:solidFill>
              </a:rPr>
              <a:t>XVIII sec. Francia</a:t>
            </a:r>
            <a:r>
              <a:rPr lang="it-IT" altLang="it-IT" sz="1800">
                <a:solidFill>
                  <a:schemeClr val="tx1">
                    <a:lumMod val="85000"/>
                    <a:lumOff val="15000"/>
                  </a:schemeClr>
                </a:solidFill>
              </a:rPr>
              <a:t>: inserzioni nei quotidiani </a:t>
            </a:r>
            <a:r>
              <a:rPr lang="it-IT" altLang="it-IT" sz="180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 introiti  aumento tiratura</a:t>
            </a:r>
            <a:endParaRPr lang="it-IT" altLang="it-IT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0" name="Rectangle 7">
            <a:extLst>
              <a:ext uri="{FF2B5EF4-FFF2-40B4-BE49-F238E27FC236}">
                <a16:creationId xmlns:a16="http://schemas.microsoft.com/office/drawing/2014/main" id="{0DFE5FA1-FC90-4A6B-85CD-95A3059D10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5992" y="2507173"/>
            <a:ext cx="8748712" cy="8302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1950: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pubblicità televisiva</a:t>
            </a:r>
          </a:p>
          <a:p>
            <a:pPr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Caso italiano 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  </a:t>
            </a: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1" name="Rectangle 16">
            <a:extLst>
              <a:ext uri="{FF2B5EF4-FFF2-40B4-BE49-F238E27FC236}">
                <a16:creationId xmlns:a16="http://schemas.microsoft.com/office/drawing/2014/main" id="{BFE73E41-17B0-4859-B1FA-CCD570FABD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2179" y="4710623"/>
            <a:ext cx="3421063" cy="11334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buFontTx/>
              <a:buNone/>
              <a:defRPr/>
            </a:pPr>
            <a:r>
              <a:rPr lang="it-IT" altLang="it-IT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Nuovo 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millennio: WEB comunicazione interattiva attraverso i nuovi media 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</a:t>
            </a:r>
            <a:endParaRPr lang="it-IT" altLang="it-IT" sz="18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2" name="Rectangle 50">
            <a:extLst>
              <a:ext uri="{FF2B5EF4-FFF2-40B4-BE49-F238E27FC236}">
                <a16:creationId xmlns:a16="http://schemas.microsoft.com/office/drawing/2014/main" id="{808CA228-94CC-4864-B876-15FF3BFEBD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86442" y="4926523"/>
            <a:ext cx="4978046" cy="792163"/>
          </a:xfrm>
          <a:prstGeom prst="rect">
            <a:avLst/>
          </a:prstGeom>
          <a:noFill/>
          <a:ln w="38100" cmpd="dbl">
            <a:solidFill>
              <a:srgbClr val="FFCC00"/>
            </a:solidFill>
            <a:prstDash val="dash"/>
            <a:miter lim="800000"/>
            <a:headEnd/>
            <a:tailEnd/>
          </a:ln>
        </p:spPr>
        <p:txBody>
          <a:bodyPr anchor="ctr"/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defRPr/>
            </a:pPr>
            <a:r>
              <a:rPr lang="it-IT" altLang="it-IT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Personalizzazione del messaggio</a:t>
            </a:r>
          </a:p>
          <a:p>
            <a:pPr eaLnBrk="1" hangingPunct="1">
              <a:lnSpc>
                <a:spcPct val="130000"/>
              </a:lnSpc>
              <a:defRPr/>
            </a:pPr>
            <a:r>
              <a:rPr lang="it-IT" altLang="it-IT" sz="14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</a:rPr>
              <a:t> Target molto specifici</a:t>
            </a:r>
          </a:p>
        </p:txBody>
      </p:sp>
    </p:spTree>
    <p:extLst>
      <p:ext uri="{BB962C8B-B14F-4D97-AF65-F5344CB8AC3E}">
        <p14:creationId xmlns:p14="http://schemas.microsoft.com/office/powerpoint/2010/main" val="68142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9" grpId="0"/>
      <p:bldP spid="10" grpId="0"/>
      <p:bldP spid="11" grpId="0"/>
      <p:bldP spid="12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ottotitolo 1">
            <a:extLst>
              <a:ext uri="{FF2B5EF4-FFF2-40B4-BE49-F238E27FC236}">
                <a16:creationId xmlns:a16="http://schemas.microsoft.com/office/drawing/2014/main" id="{ECC24A0F-3937-FC3B-417D-4494BD08892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Titolo 2">
            <a:extLst>
              <a:ext uri="{FF2B5EF4-FFF2-40B4-BE49-F238E27FC236}">
                <a16:creationId xmlns:a16="http://schemas.microsoft.com/office/drawing/2014/main" id="{192219F0-38FA-4BF8-4495-DD10512C51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pic>
        <p:nvPicPr>
          <p:cNvPr id="4" name="Carosello RAI puntata integrale (1975)_1">
            <a:hlinkClick r:id="" action="ppaction://media"/>
            <a:extLst>
              <a:ext uri="{FF2B5EF4-FFF2-40B4-BE49-F238E27FC236}">
                <a16:creationId xmlns:a16="http://schemas.microsoft.com/office/drawing/2014/main" id="{2D4EF90C-A4ED-F216-065F-1DC92C3E258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55466" y="514000"/>
            <a:ext cx="6833067" cy="512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11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26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3BFFA-7CE5-4AA8-9B79-A63726331A0A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AEEB7-370C-4CD1-84ED-44A96922B98A}" type="slidenum">
              <a:rPr lang="it-IT" smtClean="0"/>
              <a:pPr/>
              <a:t>23</a:t>
            </a:fld>
            <a:endParaRPr lang="it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42ECF-2572-4C13-898D-0DBB94180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*Il pubblico dei media*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5DC73F4-0B28-4BE9-BD5C-3075B8690BB6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25E11FB-D95F-434C-9B42-17EF23EF35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496" y="1827263"/>
            <a:ext cx="3394075" cy="11033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Assembramento di persone fisicamente vicine</a:t>
            </a:r>
          </a:p>
          <a:p>
            <a:pPr algn="ctr"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(Gabriel de Tarde, fine Ottocento)</a:t>
            </a:r>
          </a:p>
        </p:txBody>
      </p:sp>
      <p:sp>
        <p:nvSpPr>
          <p:cNvPr id="8" name="Rectangle 31">
            <a:extLst>
              <a:ext uri="{FF2B5EF4-FFF2-40B4-BE49-F238E27FC236}">
                <a16:creationId xmlns:a16="http://schemas.microsoft.com/office/drawing/2014/main" id="{A78D5717-F9F3-450E-9BAD-59BB5F1FA06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87146" y="1946325"/>
            <a:ext cx="1512888" cy="863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Folla</a:t>
            </a:r>
          </a:p>
        </p:txBody>
      </p:sp>
      <p:sp>
        <p:nvSpPr>
          <p:cNvPr id="9" name="Rectangle 31">
            <a:extLst>
              <a:ext uri="{FF2B5EF4-FFF2-40B4-BE49-F238E27FC236}">
                <a16:creationId xmlns:a16="http://schemas.microsoft.com/office/drawing/2014/main" id="{AB20E62B-3CA2-4078-9BCA-2FDAB95056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706196" y="4081513"/>
            <a:ext cx="1512888" cy="863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Massa</a:t>
            </a:r>
          </a:p>
        </p:txBody>
      </p:sp>
      <p:sp>
        <p:nvSpPr>
          <p:cNvPr id="10" name="Rectangle 31">
            <a:extLst>
              <a:ext uri="{FF2B5EF4-FFF2-40B4-BE49-F238E27FC236}">
                <a16:creationId xmlns:a16="http://schemas.microsoft.com/office/drawing/2014/main" id="{A8F0ABCA-BFB2-4066-9B76-4911A78BF9B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67784" y="2671813"/>
            <a:ext cx="1512887" cy="863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Pubblico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54DB58C4-8EFC-4270-8DF9-664A8E7AA0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44496" y="4040238"/>
            <a:ext cx="3394075" cy="11033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Entità incapace di agire autonomamente</a:t>
            </a:r>
          </a:p>
          <a:p>
            <a:pPr algn="ctr"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</a:t>
            </a:r>
            <a:r>
              <a:rPr lang="it-IT" altLang="it-IT" sz="14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Blumer</a:t>
            </a:r>
            <a:r>
              <a:rPr lang="it-IT" altLang="it-IT" sz="1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1933)</a:t>
            </a: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594E6360-27B5-4A1A-8889-AE493F54B4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71" y="3983088"/>
            <a:ext cx="3394075" cy="1656736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marL="285750" indent="-285750" algn="ctr" eaLnBrk="1" hangingPunct="1">
              <a:lnSpc>
                <a:spcPct val="130000"/>
              </a:lnSpc>
              <a:spcBef>
                <a:spcPct val="20000"/>
              </a:spcBef>
              <a:buFontTx/>
              <a:buChar char="-"/>
              <a:defRPr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Fisicamente disperso</a:t>
            </a:r>
          </a:p>
          <a:p>
            <a:pPr marL="285750" indent="-285750" algn="ctr" eaLnBrk="1" hangingPunct="1">
              <a:lnSpc>
                <a:spcPct val="130000"/>
              </a:lnSpc>
              <a:spcBef>
                <a:spcPct val="20000"/>
              </a:spcBef>
              <a:buFontTx/>
              <a:buChar char="-"/>
              <a:defRPr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Interesse comune</a:t>
            </a:r>
          </a:p>
          <a:p>
            <a:pPr marL="285750" indent="-285750" algn="ctr" eaLnBrk="1" hangingPunct="1">
              <a:lnSpc>
                <a:spcPct val="130000"/>
              </a:lnSpc>
              <a:spcBef>
                <a:spcPct val="20000"/>
              </a:spcBef>
              <a:buFontTx/>
              <a:buChar char="-"/>
              <a:defRPr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Persistenza nel tempo</a:t>
            </a:r>
          </a:p>
          <a:p>
            <a:pPr algn="ctr"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- insieme attivo di persone</a:t>
            </a:r>
          </a:p>
        </p:txBody>
      </p:sp>
      <p:sp>
        <p:nvSpPr>
          <p:cNvPr id="14" name="AutoShape 26">
            <a:extLst>
              <a:ext uri="{FF2B5EF4-FFF2-40B4-BE49-F238E27FC236}">
                <a16:creationId xmlns:a16="http://schemas.microsoft.com/office/drawing/2014/main" id="{40F51F81-DB31-45AE-B679-944127724E6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99584" y="3398888"/>
            <a:ext cx="649287" cy="64611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endParaRPr lang="it-IT" altLang="it-IT" sz="2200">
              <a:solidFill>
                <a:srgbClr val="FFFFFF"/>
              </a:solidFill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5C139FA-9CC2-4906-BB23-8F657086E6BC}"/>
              </a:ext>
            </a:extLst>
          </p:cNvPr>
          <p:cNvSpPr txBox="1"/>
          <p:nvPr/>
        </p:nvSpPr>
        <p:spPr>
          <a:xfrm>
            <a:off x="2859265" y="2954049"/>
            <a:ext cx="64928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6000" dirty="0">
                <a:solidFill>
                  <a:srgbClr val="FFCC00"/>
                </a:solidFill>
                <a:latin typeface="Arial Black" panose="020B0A04020102020204" pitchFamily="34" charset="0"/>
                <a:cs typeface="DokChampa" panose="020B0502040204020203" pitchFamily="34" charset="-34"/>
              </a:rPr>
              <a:t>≠</a:t>
            </a:r>
            <a:endParaRPr lang="it-IT" sz="6000" dirty="0">
              <a:solidFill>
                <a:srgbClr val="FFCC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79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 animBg="1"/>
      <p:bldP spid="9" grpId="0" animBg="1"/>
      <p:bldP spid="10" grpId="0" animBg="1"/>
      <p:bldP spid="12" grpId="0"/>
      <p:bldP spid="13" grpId="0"/>
      <p:bldP spid="14" grpId="0" animBg="1"/>
      <p:bldP spid="1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3BFFA-7CE5-4AA8-9B79-A63726331A0A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AEEB7-370C-4CD1-84ED-44A96922B98A}" type="slidenum">
              <a:rPr lang="it-IT" smtClean="0"/>
              <a:pPr/>
              <a:t>24</a:t>
            </a:fld>
            <a:endParaRPr lang="it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42ECF-2572-4C13-898D-0DBB94180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*Dalla folla al pubblico*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5DC73F4-0B28-4BE9-BD5C-3075B8690BB6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11171E80-7672-4375-A295-9F6D1264A2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987" y="1599455"/>
            <a:ext cx="2879725" cy="4143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1. </a:t>
            </a:r>
            <a:r>
              <a:rPr lang="it-IT" altLang="it-IT" sz="1800" u="sng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Colosseo Romano</a:t>
            </a:r>
            <a:endParaRPr lang="it-IT" altLang="it-IT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Rectangle 7">
            <a:extLst>
              <a:ext uri="{FF2B5EF4-FFF2-40B4-BE49-F238E27FC236}">
                <a16:creationId xmlns:a16="http://schemas.microsoft.com/office/drawing/2014/main" id="{AEC4CE31-8F9C-45D1-823C-3B9E5F6C117C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987" y="2286842"/>
            <a:ext cx="2879725" cy="66479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20000"/>
              </a:spcBef>
              <a:defRPr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2. </a:t>
            </a:r>
            <a:r>
              <a:rPr lang="it-IT" altLang="it-IT" sz="1800" u="sng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Libro stampato 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(tra il ‘400 e il ‘500)  </a:t>
            </a:r>
            <a:endParaRPr lang="it-IT" alt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63E33CD0-19E9-43F7-B330-A1468665A634}"/>
              </a:ext>
            </a:extLst>
          </p:cNvPr>
          <p:cNvSpPr/>
          <p:nvPr/>
        </p:nvSpPr>
        <p:spPr>
          <a:xfrm>
            <a:off x="3886324" y="2232969"/>
            <a:ext cx="486030" cy="531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24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64212BF6-1A57-4523-BCFB-BDC89614F97A}"/>
              </a:ext>
            </a:extLst>
          </p:cNvPr>
          <p:cNvSpPr/>
          <p:nvPr/>
        </p:nvSpPr>
        <p:spPr>
          <a:xfrm>
            <a:off x="4793295" y="2200813"/>
            <a:ext cx="4759325" cy="634020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Prima forma di </a:t>
            </a: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pubblico </a:t>
            </a:r>
          </a:p>
          <a:p>
            <a:pPr eaLnBrk="1" hangingPunct="1">
              <a:spcBef>
                <a:spcPct val="20000"/>
              </a:spcBef>
              <a:defRPr/>
            </a:pP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fisicamente </a:t>
            </a:r>
            <a:r>
              <a:rPr lang="it-IT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disaggregato</a:t>
            </a:r>
            <a:endParaRPr lang="it-IT" sz="16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0" name="Rectangle 7">
            <a:extLst>
              <a:ext uri="{FF2B5EF4-FFF2-40B4-BE49-F238E27FC236}">
                <a16:creationId xmlns:a16="http://schemas.microsoft.com/office/drawing/2014/main" id="{ABA7626A-AF89-457B-B4E2-F318087431B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7987" y="3348412"/>
            <a:ext cx="2881312" cy="4095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3. </a:t>
            </a:r>
            <a:r>
              <a:rPr lang="it-IT" altLang="it-IT" sz="1800" u="sng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Radio/TV broadcast </a:t>
            </a:r>
            <a:endParaRPr lang="it-IT" altLang="it-IT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19E91A8A-47A8-4356-84CB-5D1798263DBC}"/>
              </a:ext>
            </a:extLst>
          </p:cNvPr>
          <p:cNvSpPr/>
          <p:nvPr/>
        </p:nvSpPr>
        <p:spPr>
          <a:xfrm>
            <a:off x="3897437" y="3287551"/>
            <a:ext cx="486030" cy="531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24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73BB4540-ED79-4DFE-B8E5-69084D4CF052}"/>
              </a:ext>
            </a:extLst>
          </p:cNvPr>
          <p:cNvSpPr/>
          <p:nvPr/>
        </p:nvSpPr>
        <p:spPr>
          <a:xfrm>
            <a:off x="4819266" y="3245425"/>
            <a:ext cx="4759325" cy="615553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spcBef>
                <a:spcPct val="20000"/>
              </a:spcBef>
              <a:defRPr/>
            </a:pPr>
            <a:r>
              <a:rPr lang="it-IT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Pubblico</a:t>
            </a:r>
            <a:r>
              <a:rPr lang="it-IT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</a:t>
            </a:r>
            <a:r>
              <a:rPr lang="it-IT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di massa</a:t>
            </a:r>
            <a:br>
              <a:rPr lang="it-IT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</a:br>
            <a:r>
              <a:rPr lang="it-IT" sz="16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simultaneità </a:t>
            </a:r>
            <a:r>
              <a:rPr lang="it-IT" sz="1600" i="1" dirty="0" err="1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despazializzata</a:t>
            </a:r>
            <a:endParaRPr lang="it-IT" sz="2400" i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6E914227-848E-4C0F-8D96-68BFFE0099F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74734" y="4345828"/>
            <a:ext cx="2411412" cy="4095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4. </a:t>
            </a:r>
            <a:r>
              <a:rPr lang="it-IT" altLang="it-IT" sz="1800" u="sng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Dagli anni ’50</a:t>
            </a:r>
            <a:endParaRPr lang="it-IT" altLang="it-IT" b="1" i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3AF37106-E6DD-48C2-8437-A8538ED6EE8E}"/>
              </a:ext>
            </a:extLst>
          </p:cNvPr>
          <p:cNvSpPr/>
          <p:nvPr/>
        </p:nvSpPr>
        <p:spPr>
          <a:xfrm>
            <a:off x="3886324" y="4284967"/>
            <a:ext cx="486030" cy="531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24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9F790F89-B1EB-4B24-A33D-6D7DD83FA40B}"/>
              </a:ext>
            </a:extLst>
          </p:cNvPr>
          <p:cNvSpPr/>
          <p:nvPr/>
        </p:nvSpPr>
        <p:spPr>
          <a:xfrm>
            <a:off x="4759449" y="4166442"/>
            <a:ext cx="5586413" cy="1116396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Pubblico attivo</a:t>
            </a:r>
            <a:br>
              <a:rPr lang="it-IT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</a:br>
            <a:r>
              <a:rPr lang="it-IT" altLang="it-IT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ricezione selettiva</a:t>
            </a:r>
            <a:r>
              <a:rPr lang="it-IT" altLang="it-IT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 e </a:t>
            </a:r>
            <a:r>
              <a:rPr lang="it-IT" altLang="it-IT" sz="1400" i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leader di opinione</a:t>
            </a:r>
            <a:br>
              <a:rPr lang="it-IT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</a:br>
            <a:endParaRPr lang="it-IT" sz="2400" i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6" name="Rectangle 7">
            <a:extLst>
              <a:ext uri="{FF2B5EF4-FFF2-40B4-BE49-F238E27FC236}">
                <a16:creationId xmlns:a16="http://schemas.microsoft.com/office/drawing/2014/main" id="{B38B960D-1922-4C8C-8DF1-D403EF8D3E4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2311" y="5191980"/>
            <a:ext cx="2592387" cy="411163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5. </a:t>
            </a:r>
            <a:r>
              <a:rPr lang="it-IT" altLang="it-IT" sz="1800" u="sng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Cultural studies </a:t>
            </a:r>
            <a:endParaRPr lang="it-IT" altLang="it-IT" b="1" u="sng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FB4DD634-2B3C-4DCA-9822-154A5B6594B3}"/>
              </a:ext>
            </a:extLst>
          </p:cNvPr>
          <p:cNvSpPr/>
          <p:nvPr/>
        </p:nvSpPr>
        <p:spPr>
          <a:xfrm>
            <a:off x="4788024" y="1613866"/>
            <a:ext cx="2034531" cy="37497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Folla espressiva</a:t>
            </a:r>
            <a:endParaRPr lang="it-IT" sz="1600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292088F2-9DDB-49DF-9E58-A0672F34B2AC}"/>
              </a:ext>
            </a:extLst>
          </p:cNvPr>
          <p:cNvSpPr/>
          <p:nvPr/>
        </p:nvSpPr>
        <p:spPr>
          <a:xfrm>
            <a:off x="3875212" y="1559767"/>
            <a:ext cx="486030" cy="531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24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24BD16D2-0FE9-4164-8C2E-4F523C4C16E6}"/>
              </a:ext>
            </a:extLst>
          </p:cNvPr>
          <p:cNvSpPr/>
          <p:nvPr/>
        </p:nvSpPr>
        <p:spPr>
          <a:xfrm>
            <a:off x="4769622" y="5201492"/>
            <a:ext cx="5586413" cy="83631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  <a:t>Comunità interpretativa</a:t>
            </a:r>
            <a:br>
              <a:rPr lang="it-IT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  <a:sym typeface="Wingdings" panose="05000000000000000000" pitchFamily="2" charset="2"/>
              </a:rPr>
            </a:br>
            <a:endParaRPr lang="it-IT" sz="2400" i="1" dirty="0">
              <a:solidFill>
                <a:schemeClr val="tx1">
                  <a:lumMod val="85000"/>
                  <a:lumOff val="15000"/>
                </a:schemeClr>
              </a:solidFill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8E4913FC-4064-4DAC-9880-A07F729EA02E}"/>
              </a:ext>
            </a:extLst>
          </p:cNvPr>
          <p:cNvSpPr/>
          <p:nvPr/>
        </p:nvSpPr>
        <p:spPr>
          <a:xfrm>
            <a:off x="3897437" y="5140550"/>
            <a:ext cx="486030" cy="5312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2400" dirty="0">
                <a:solidFill>
                  <a:schemeClr val="accent1">
                    <a:lumMod val="50000"/>
                  </a:schemeClr>
                </a:solidFill>
                <a:sym typeface="Wingdings" panose="05000000000000000000" pitchFamily="2" charset="2"/>
              </a:rPr>
              <a:t>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4D910828-E1CD-424A-8357-D88788C0A158}"/>
              </a:ext>
            </a:extLst>
          </p:cNvPr>
          <p:cNvSpPr/>
          <p:nvPr/>
        </p:nvSpPr>
        <p:spPr>
          <a:xfrm>
            <a:off x="4698319" y="1577778"/>
            <a:ext cx="3690104" cy="457200"/>
          </a:xfrm>
          <a:prstGeom prst="rect">
            <a:avLst/>
          </a:prstGeom>
          <a:noFill/>
          <a:ln>
            <a:solidFill>
              <a:srgbClr val="FFCC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5E41C94C-350F-4DA5-A266-2824BF0095DE}"/>
              </a:ext>
            </a:extLst>
          </p:cNvPr>
          <p:cNvSpPr/>
          <p:nvPr/>
        </p:nvSpPr>
        <p:spPr>
          <a:xfrm>
            <a:off x="4698318" y="2124918"/>
            <a:ext cx="3690105" cy="816480"/>
          </a:xfrm>
          <a:prstGeom prst="rect">
            <a:avLst/>
          </a:prstGeom>
          <a:noFill/>
          <a:ln>
            <a:solidFill>
              <a:srgbClr val="FFCC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3" name="Rettangolo 32">
            <a:extLst>
              <a:ext uri="{FF2B5EF4-FFF2-40B4-BE49-F238E27FC236}">
                <a16:creationId xmlns:a16="http://schemas.microsoft.com/office/drawing/2014/main" id="{A7464276-524D-47B8-AA33-827292923B11}"/>
              </a:ext>
            </a:extLst>
          </p:cNvPr>
          <p:cNvSpPr/>
          <p:nvPr/>
        </p:nvSpPr>
        <p:spPr>
          <a:xfrm>
            <a:off x="4698317" y="3148216"/>
            <a:ext cx="3690105" cy="816480"/>
          </a:xfrm>
          <a:prstGeom prst="rect">
            <a:avLst/>
          </a:prstGeom>
          <a:noFill/>
          <a:ln>
            <a:solidFill>
              <a:srgbClr val="FFCC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1DD83C27-FB85-4F2F-AB20-A58F9D15A212}"/>
              </a:ext>
            </a:extLst>
          </p:cNvPr>
          <p:cNvSpPr/>
          <p:nvPr/>
        </p:nvSpPr>
        <p:spPr>
          <a:xfrm>
            <a:off x="4698316" y="4142377"/>
            <a:ext cx="3690105" cy="816480"/>
          </a:xfrm>
          <a:prstGeom prst="rect">
            <a:avLst/>
          </a:prstGeom>
          <a:noFill/>
          <a:ln>
            <a:solidFill>
              <a:srgbClr val="FFCC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D87287B8-1F50-4446-942D-43BA3DAE3D89}"/>
              </a:ext>
            </a:extLst>
          </p:cNvPr>
          <p:cNvSpPr/>
          <p:nvPr/>
        </p:nvSpPr>
        <p:spPr>
          <a:xfrm>
            <a:off x="4698315" y="5117233"/>
            <a:ext cx="3690105" cy="560659"/>
          </a:xfrm>
          <a:prstGeom prst="rect">
            <a:avLst/>
          </a:prstGeom>
          <a:noFill/>
          <a:ln>
            <a:solidFill>
              <a:srgbClr val="FFCC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2212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2" grpId="0" animBg="1"/>
      <p:bldP spid="32" grpId="0" animBg="1"/>
      <p:bldP spid="33" grpId="0" animBg="1"/>
      <p:bldP spid="34" grpId="0" animBg="1"/>
      <p:bldP spid="3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3BFFA-7CE5-4AA8-9B79-A63726331A0A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AEEB7-370C-4CD1-84ED-44A96922B98A}" type="slidenum">
              <a:rPr lang="it-IT" smtClean="0"/>
              <a:pPr/>
              <a:t>25</a:t>
            </a:fld>
            <a:endParaRPr lang="it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42ECF-2572-4C13-898D-0DBB94180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*Audience – metodologie quantitative*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5DC73F4-0B28-4BE9-BD5C-3075B8690BB6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36" name="AutoShape 26">
            <a:extLst>
              <a:ext uri="{FF2B5EF4-FFF2-40B4-BE49-F238E27FC236}">
                <a16:creationId xmlns:a16="http://schemas.microsoft.com/office/drawing/2014/main" id="{01031B1C-1D31-4814-BCA3-58B5B2B16D35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069730" y="3617483"/>
            <a:ext cx="649287" cy="64611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endParaRPr lang="it-IT" altLang="it-IT" sz="2200">
              <a:solidFill>
                <a:srgbClr val="FFFFFF"/>
              </a:solidFill>
            </a:endParaRPr>
          </a:p>
        </p:txBody>
      </p:sp>
      <p:sp>
        <p:nvSpPr>
          <p:cNvPr id="37" name="Rectangle 6">
            <a:extLst>
              <a:ext uri="{FF2B5EF4-FFF2-40B4-BE49-F238E27FC236}">
                <a16:creationId xmlns:a16="http://schemas.microsoft.com/office/drawing/2014/main" id="{916CA190-9BDE-43E6-9781-2CAFB23DF17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2289521"/>
            <a:ext cx="3394075" cy="77033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Pubblico quantificato</a:t>
            </a:r>
            <a:b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rilevato numericamente</a:t>
            </a:r>
            <a:endParaRPr lang="it-IT" altLang="it-IT" sz="1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8" name="Rectangle 31">
            <a:extLst>
              <a:ext uri="{FF2B5EF4-FFF2-40B4-BE49-F238E27FC236}">
                <a16:creationId xmlns:a16="http://schemas.microsoft.com/office/drawing/2014/main" id="{F631DDB1-2524-492F-AF4B-C73EDCFF299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3494844"/>
            <a:ext cx="1512888" cy="863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75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AUDITEL</a:t>
            </a:r>
          </a:p>
        </p:txBody>
      </p:sp>
      <p:sp>
        <p:nvSpPr>
          <p:cNvPr id="39" name="AutoShape 26">
            <a:extLst>
              <a:ext uri="{FF2B5EF4-FFF2-40B4-BE49-F238E27FC236}">
                <a16:creationId xmlns:a16="http://schemas.microsoft.com/office/drawing/2014/main" id="{7B6B7394-27B3-45BD-A13E-7A055A01B499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71538" y="1622936"/>
            <a:ext cx="649287" cy="646112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30000"/>
              </a:lnSpc>
            </a:pPr>
            <a:endParaRPr lang="it-IT" altLang="it-IT" sz="2200">
              <a:solidFill>
                <a:srgbClr val="FFFFFF"/>
              </a:solidFill>
            </a:endParaRPr>
          </a:p>
        </p:txBody>
      </p:sp>
      <p:sp>
        <p:nvSpPr>
          <p:cNvPr id="40" name="Rectangle 6">
            <a:extLst>
              <a:ext uri="{FF2B5EF4-FFF2-40B4-BE49-F238E27FC236}">
                <a16:creationId xmlns:a16="http://schemas.microsoft.com/office/drawing/2014/main" id="{C1E47C8D-2B6C-43A8-B4C6-CE2C33AEF7A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6214" y="3555369"/>
            <a:ext cx="3394075" cy="770339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1800" dirty="0">
                <a:solidFill>
                  <a:schemeClr val="accent1">
                    <a:lumMod val="50000"/>
                  </a:schemeClr>
                </a:solidFill>
              </a:rPr>
              <a:t>Strumento di misurazione</a:t>
            </a:r>
            <a:br>
              <a:rPr lang="it-IT" altLang="it-IT" sz="1800" dirty="0">
                <a:solidFill>
                  <a:schemeClr val="accent1">
                    <a:lumMod val="50000"/>
                  </a:schemeClr>
                </a:solidFill>
              </a:rPr>
            </a:br>
            <a:r>
              <a:rPr lang="it-IT" altLang="it-IT" sz="1800" dirty="0">
                <a:solidFill>
                  <a:schemeClr val="accent1">
                    <a:lumMod val="50000"/>
                  </a:schemeClr>
                </a:solidFill>
              </a:rPr>
              <a:t>più noto</a:t>
            </a:r>
            <a:endParaRPr lang="it-IT" altLang="it-I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1" name="Rectangle 6">
            <a:extLst>
              <a:ext uri="{FF2B5EF4-FFF2-40B4-BE49-F238E27FC236}">
                <a16:creationId xmlns:a16="http://schemas.microsoft.com/office/drawing/2014/main" id="{596163E8-0EBC-4B39-81F6-8C72031DAF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86214" y="4368905"/>
            <a:ext cx="3394075" cy="1335237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30000"/>
              </a:lnSpc>
              <a:spcBef>
                <a:spcPct val="20000"/>
              </a:spcBef>
              <a:defRPr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Orientato al pubblico televisivo</a:t>
            </a:r>
            <a:b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 basa su un campione rappresentativo della popolazione italiana</a:t>
            </a:r>
            <a:endParaRPr lang="it-IT" altLang="it-IT" sz="12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2" name="Rectangle 9">
            <a:extLst>
              <a:ext uri="{FF2B5EF4-FFF2-40B4-BE49-F238E27FC236}">
                <a16:creationId xmlns:a16="http://schemas.microsoft.com/office/drawing/2014/main" id="{6708B9BF-82A1-4B39-8C11-DDD8CEC534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09435" y="1600056"/>
            <a:ext cx="4250276" cy="1649169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it-IT" altLang="it-IT" dirty="0">
                <a:solidFill>
                  <a:schemeClr val="tx2">
                    <a:lumMod val="50000"/>
                  </a:schemeClr>
                </a:solidFill>
              </a:rPr>
              <a:t>Limiti: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600" dirty="0">
                <a:solidFill>
                  <a:schemeClr val="tx2">
                    <a:lumMod val="50000"/>
                  </a:schemeClr>
                </a:solidFill>
              </a:rPr>
              <a:t>I dati Auditel non permettono di fare considerazioni qualitative sulle ragioni che hanno portato il pubblico alla visione o sulle loro opinioni</a:t>
            </a:r>
          </a:p>
        </p:txBody>
      </p:sp>
    </p:spTree>
    <p:extLst>
      <p:ext uri="{BB962C8B-B14F-4D97-AF65-F5344CB8AC3E}">
        <p14:creationId xmlns:p14="http://schemas.microsoft.com/office/powerpoint/2010/main" val="367007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" grpId="0" animBg="1"/>
      <p:bldP spid="37" grpId="0"/>
      <p:bldP spid="38" grpId="0" animBg="1"/>
      <p:bldP spid="39" grpId="0" animBg="1"/>
      <p:bldP spid="40" grpId="0"/>
      <p:bldP spid="41" grpId="0"/>
      <p:bldP spid="4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3BFFA-7CE5-4AA8-9B79-A63726331A0A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AEEB7-370C-4CD1-84ED-44A96922B98A}" type="slidenum">
              <a:rPr lang="it-IT" smtClean="0"/>
              <a:pPr/>
              <a:t>26</a:t>
            </a:fld>
            <a:endParaRPr lang="it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42ECF-2572-4C13-898D-0DBB94180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*Gli effetti dei media: media forti o media deboli?*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5DC73F4-0B28-4BE9-BD5C-3075B8690BB6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12" name="Rectangle 5">
            <a:extLst>
              <a:ext uri="{FF2B5EF4-FFF2-40B4-BE49-F238E27FC236}">
                <a16:creationId xmlns:a16="http://schemas.microsoft.com/office/drawing/2014/main" id="{97427455-4A61-419F-BDA6-BB1E6A3114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26381" y="3365058"/>
            <a:ext cx="2640929" cy="664284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FFCC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effetti «forti»</a:t>
            </a:r>
          </a:p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(es.: teoria ipodermica) </a:t>
            </a: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3" name="Rectangle 6">
            <a:extLst>
              <a:ext uri="{FF2B5EF4-FFF2-40B4-BE49-F238E27FC236}">
                <a16:creationId xmlns:a16="http://schemas.microsoft.com/office/drawing/2014/main" id="{80789177-3271-4BDB-9980-0D7C57894D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5021" y="1792124"/>
            <a:ext cx="237477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 media manipolano le menti</a:t>
            </a:r>
          </a:p>
        </p:txBody>
      </p:sp>
      <p:sp>
        <p:nvSpPr>
          <p:cNvPr id="14" name="Rectangle 8">
            <a:extLst>
              <a:ext uri="{FF2B5EF4-FFF2-40B4-BE49-F238E27FC236}">
                <a16:creationId xmlns:a16="http://schemas.microsoft.com/office/drawing/2014/main" id="{A4674908-3066-4518-8A1A-119067AB94B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589" y="5096204"/>
            <a:ext cx="35903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«ritorno ai media potenti»</a:t>
            </a:r>
          </a:p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effetti a medio-lungo</a:t>
            </a: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termine su valori, ideologie…</a:t>
            </a:r>
          </a:p>
        </p:txBody>
      </p:sp>
      <p:sp>
        <p:nvSpPr>
          <p:cNvPr id="15" name="Rectangle 10">
            <a:extLst>
              <a:ext uri="{FF2B5EF4-FFF2-40B4-BE49-F238E27FC236}">
                <a16:creationId xmlns:a16="http://schemas.microsoft.com/office/drawing/2014/main" id="{C3E596D8-F3B5-43E6-A371-E560EA08FF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23728" y="1681984"/>
            <a:ext cx="4320413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Eco (1964)</a:t>
            </a:r>
          </a:p>
          <a:p>
            <a:pPr algn="ctr" eaLnBrk="1" hangingPunct="1">
              <a:buFontTx/>
              <a:buNone/>
            </a:pPr>
            <a:r>
              <a:rPr lang="it-IT" altLang="it-IT" sz="21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altLang="it-IT" sz="21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 </a:t>
            </a:r>
            <a:r>
              <a:rPr lang="it-IT" altLang="it-IT" sz="2100" b="1" dirty="0">
                <a:solidFill>
                  <a:schemeClr val="accent1">
                    <a:lumMod val="50000"/>
                  </a:schemeClr>
                </a:solidFill>
              </a:rPr>
              <a:t>apocalittici e integrati </a:t>
            </a:r>
            <a:r>
              <a:rPr lang="it-IT" altLang="it-IT" sz="21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</a:t>
            </a:r>
            <a:endParaRPr lang="it-IT" altLang="it-IT" sz="21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6" name="Rectangle 11">
            <a:extLst>
              <a:ext uri="{FF2B5EF4-FFF2-40B4-BE49-F238E27FC236}">
                <a16:creationId xmlns:a16="http://schemas.microsoft.com/office/drawing/2014/main" id="{0D97AF18-2C87-47B4-A9FA-3473CE6678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192" y="1470536"/>
            <a:ext cx="2699320" cy="1538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celebrano acriticamente utilità e meriti dei media nell’informare, intrattenere ed educare i cittadini</a:t>
            </a:r>
          </a:p>
        </p:txBody>
      </p:sp>
      <p:sp>
        <p:nvSpPr>
          <p:cNvPr id="17" name="AutoShape 13">
            <a:extLst>
              <a:ext uri="{FF2B5EF4-FFF2-40B4-BE49-F238E27FC236}">
                <a16:creationId xmlns:a16="http://schemas.microsoft.com/office/drawing/2014/main" id="{DDA77AB1-B3C3-4EF0-83D2-76932D9EC388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559510" y="4498910"/>
            <a:ext cx="574675" cy="487363"/>
          </a:xfrm>
          <a:prstGeom prst="rightArrow">
            <a:avLst>
              <a:gd name="adj1" fmla="val 50000"/>
              <a:gd name="adj2" fmla="val 29479"/>
            </a:avLst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Rectangle 18">
            <a:extLst>
              <a:ext uri="{FF2B5EF4-FFF2-40B4-BE49-F238E27FC236}">
                <a16:creationId xmlns:a16="http://schemas.microsoft.com/office/drawing/2014/main" id="{8CD895AA-E1F8-40EB-8F2E-2AD8A649D1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12629" y="4450854"/>
            <a:ext cx="2805127" cy="695209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FFCC00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Tx/>
              <a:buNone/>
            </a:pP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effetti «deboli»</a:t>
            </a:r>
          </a:p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(es.: usi e gratificazioni) </a:t>
            </a: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Rectangle 19">
            <a:extLst>
              <a:ext uri="{FF2B5EF4-FFF2-40B4-BE49-F238E27FC236}">
                <a16:creationId xmlns:a16="http://schemas.microsoft.com/office/drawing/2014/main" id="{D977B224-18FD-428A-96C2-5A0120177E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44283" y="4061388"/>
            <a:ext cx="2805127" cy="3894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effetti a breve termine</a:t>
            </a:r>
          </a:p>
        </p:txBody>
      </p:sp>
      <p:sp>
        <p:nvSpPr>
          <p:cNvPr id="20" name="AutoShape 13">
            <a:extLst>
              <a:ext uri="{FF2B5EF4-FFF2-40B4-BE49-F238E27FC236}">
                <a16:creationId xmlns:a16="http://schemas.microsoft.com/office/drawing/2014/main" id="{628508C5-370B-40BB-AA9C-12121EC10EB9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559507" y="2791156"/>
            <a:ext cx="574675" cy="487363"/>
          </a:xfrm>
          <a:prstGeom prst="rightArrow">
            <a:avLst>
              <a:gd name="adj1" fmla="val 50000"/>
              <a:gd name="adj2" fmla="val 29479"/>
            </a:avLst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AutoShape 13">
            <a:extLst>
              <a:ext uri="{FF2B5EF4-FFF2-40B4-BE49-F238E27FC236}">
                <a16:creationId xmlns:a16="http://schemas.microsoft.com/office/drawing/2014/main" id="{B193E99F-2CC7-4887-8B38-E3458D10AEA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7332662" y="3708807"/>
            <a:ext cx="574675" cy="487363"/>
          </a:xfrm>
          <a:prstGeom prst="rightArrow">
            <a:avLst>
              <a:gd name="adj1" fmla="val 50000"/>
              <a:gd name="adj2" fmla="val 29479"/>
            </a:avLst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98234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/>
      <p:bldP spid="14" grpId="0"/>
      <p:bldP spid="15" grpId="0"/>
      <p:bldP spid="16" grpId="0"/>
      <p:bldP spid="17" grpId="0" animBg="1"/>
      <p:bldP spid="18" grpId="0" animBg="1"/>
      <p:bldP spid="19" grpId="0"/>
      <p:bldP spid="20" grpId="0" animBg="1"/>
      <p:bldP spid="2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3BFFA-7CE5-4AA8-9B79-A63726331A0A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AEEB7-370C-4CD1-84ED-44A96922B98A}" type="slidenum">
              <a:rPr lang="it-IT" smtClean="0"/>
              <a:pPr/>
              <a:t>27</a:t>
            </a:fld>
            <a:endParaRPr lang="it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42ECF-2572-4C13-898D-0DBB94180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*Gli effetti dei media: i differenziali di conoscenza*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5DC73F4-0B28-4BE9-BD5C-3075B8690BB6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22" name="Rectangle 6">
            <a:extLst>
              <a:ext uri="{FF2B5EF4-FFF2-40B4-BE49-F238E27FC236}">
                <a16:creationId xmlns:a16="http://schemas.microsoft.com/office/drawing/2014/main" id="{9B9F1656-97ED-4D54-BA68-08B51F8E32F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3557" y="4690435"/>
            <a:ext cx="2233613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accentua le diseguaglianze</a:t>
            </a:r>
          </a:p>
        </p:txBody>
      </p:sp>
      <p:sp>
        <p:nvSpPr>
          <p:cNvPr id="23" name="Rectangle 7">
            <a:extLst>
              <a:ext uri="{FF2B5EF4-FFF2-40B4-BE49-F238E27FC236}">
                <a16:creationId xmlns:a16="http://schemas.microsoft.com/office/drawing/2014/main" id="{32DC7DFF-D24B-42AD-90BE-BE1724C0EE1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9750" y="1423432"/>
            <a:ext cx="7592528" cy="430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L’informazione come risorsa fondamentale: è potere</a:t>
            </a:r>
          </a:p>
        </p:txBody>
      </p:sp>
      <p:sp>
        <p:nvSpPr>
          <p:cNvPr id="24" name="Rectangle 8">
            <a:extLst>
              <a:ext uri="{FF2B5EF4-FFF2-40B4-BE49-F238E27FC236}">
                <a16:creationId xmlns:a16="http://schemas.microsoft.com/office/drawing/2014/main" id="{A689982A-A1FB-450A-807B-EF2BE990578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716016" y="2060848"/>
            <a:ext cx="4427984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motivazione ad acquisire informazioni,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capacità di elaborazione, 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accesso a tecnologie che offrono ulteriori informazioni</a:t>
            </a:r>
          </a:p>
          <a:p>
            <a:pPr marL="285750" indent="-285750" eaLnBrk="1" hangingPunct="1">
              <a:buFont typeface="Arial" panose="020B0604020202020204" pitchFamily="34" charset="0"/>
              <a:buChar char="•"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capacità di utilizzare in modo critico le informazioni, senza essere sovrastati dal sovraccarico informativo (</a:t>
            </a:r>
            <a:r>
              <a:rPr lang="it-IT" altLang="it-IT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information </a:t>
            </a:r>
            <a:r>
              <a:rPr lang="it-IT" altLang="it-IT" sz="1600" i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overload</a:t>
            </a: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)</a:t>
            </a:r>
          </a:p>
          <a:p>
            <a:pPr eaLnBrk="1" hangingPunct="1">
              <a:buFontTx/>
              <a:buNone/>
            </a:pPr>
            <a:endParaRPr lang="it-IT" altLang="it-IT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5" name="Picture 15" descr="Hipster">
            <a:extLst>
              <a:ext uri="{FF2B5EF4-FFF2-40B4-BE49-F238E27FC236}">
                <a16:creationId xmlns:a16="http://schemas.microsoft.com/office/drawing/2014/main" id="{63373F82-9F16-48EB-BFCE-787F0EF3FD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3500" y="3141663"/>
            <a:ext cx="960438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6" name="Picture 16" descr="Hipster">
            <a:extLst>
              <a:ext uri="{FF2B5EF4-FFF2-40B4-BE49-F238E27FC236}">
                <a16:creationId xmlns:a16="http://schemas.microsoft.com/office/drawing/2014/main" id="{60B6988E-9445-45D2-95C4-8B22CA3ACC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3141663"/>
            <a:ext cx="960438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7" name="Rectangle 18">
            <a:extLst>
              <a:ext uri="{FF2B5EF4-FFF2-40B4-BE49-F238E27FC236}">
                <a16:creationId xmlns:a16="http://schemas.microsoft.com/office/drawing/2014/main" id="{BAC05CE8-DFA8-4532-99D8-AF5667E00D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57425" y="2728790"/>
            <a:ext cx="2663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gruppo sociale ricco</a:t>
            </a:r>
          </a:p>
        </p:txBody>
      </p:sp>
      <p:sp>
        <p:nvSpPr>
          <p:cNvPr id="28" name="Rectangle 19">
            <a:extLst>
              <a:ext uri="{FF2B5EF4-FFF2-40B4-BE49-F238E27FC236}">
                <a16:creationId xmlns:a16="http://schemas.microsoft.com/office/drawing/2014/main" id="{94573C65-895B-4CDC-88D9-9351C585BFB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052637" y="5443711"/>
            <a:ext cx="30956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gruppo sociale povero</a:t>
            </a:r>
          </a:p>
        </p:txBody>
      </p:sp>
      <p:pic>
        <p:nvPicPr>
          <p:cNvPr id="29" name="Picture 20" descr="Hipster">
            <a:extLst>
              <a:ext uri="{FF2B5EF4-FFF2-40B4-BE49-F238E27FC236}">
                <a16:creationId xmlns:a16="http://schemas.microsoft.com/office/drawing/2014/main" id="{B3F3298B-C143-4A7F-B1DD-CC333A1DF7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8900" y="4653136"/>
            <a:ext cx="960438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0" name="Picture 21" descr="Hipster">
            <a:extLst>
              <a:ext uri="{FF2B5EF4-FFF2-40B4-BE49-F238E27FC236}">
                <a16:creationId xmlns:a16="http://schemas.microsoft.com/office/drawing/2014/main" id="{68669AFC-DD3C-4994-B4EE-F15B5D8BA5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lum bright="70000" contrast="-70000"/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375" y="4653136"/>
            <a:ext cx="960438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1" name="Rectangle 22">
            <a:extLst>
              <a:ext uri="{FF2B5EF4-FFF2-40B4-BE49-F238E27FC236}">
                <a16:creationId xmlns:a16="http://schemas.microsoft.com/office/drawing/2014/main" id="{41EB4BD5-D173-4C17-9B45-4FA71E1AD07E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9107" y="2303903"/>
            <a:ext cx="1008063" cy="863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>
                <a:solidFill>
                  <a:schemeClr val="tx1">
                    <a:lumMod val="85000"/>
                    <a:lumOff val="15000"/>
                  </a:schemeClr>
                </a:solidFill>
              </a:rPr>
              <a:t>Media</a:t>
            </a:r>
          </a:p>
          <a:p>
            <a:pPr algn="ctr" eaLnBrk="1" hangingPunct="1">
              <a:buFontTx/>
              <a:buNone/>
            </a:pPr>
            <a:endParaRPr lang="it-IT" altLang="it-IT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2" name="AutoShape 5">
            <a:extLst>
              <a:ext uri="{FF2B5EF4-FFF2-40B4-BE49-F238E27FC236}">
                <a16:creationId xmlns:a16="http://schemas.microsoft.com/office/drawing/2014/main" id="{38831F13-785E-4A5F-A5C6-109601942824}"/>
              </a:ext>
            </a:extLst>
          </p:cNvPr>
          <p:cNvSpPr>
            <a:spLocks noChangeArrowheads="1"/>
          </p:cNvSpPr>
          <p:nvPr/>
        </p:nvSpPr>
        <p:spPr bwMode="auto">
          <a:xfrm rot="2276935">
            <a:off x="696912" y="3198737"/>
            <a:ext cx="2087563" cy="1079500"/>
          </a:xfrm>
          <a:custGeom>
            <a:avLst/>
            <a:gdLst>
              <a:gd name="T0" fmla="*/ 1565672 w 21600"/>
              <a:gd name="T1" fmla="*/ 0 h 21600"/>
              <a:gd name="T2" fmla="*/ 0 w 21600"/>
              <a:gd name="T3" fmla="*/ 539750 h 21600"/>
              <a:gd name="T4" fmla="*/ 1565672 w 21600"/>
              <a:gd name="T5" fmla="*/ 1079500 h 21600"/>
              <a:gd name="T6" fmla="*/ 2087563 w 21600"/>
              <a:gd name="T7" fmla="*/ 539750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3335 h 21600"/>
              <a:gd name="T14" fmla="*/ 17867 w 21600"/>
              <a:gd name="T15" fmla="*/ 18265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3335"/>
                </a:lnTo>
                <a:lnTo>
                  <a:pt x="3375" y="3335"/>
                </a:lnTo>
                <a:lnTo>
                  <a:pt x="3375" y="18265"/>
                </a:lnTo>
                <a:lnTo>
                  <a:pt x="16200" y="18265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3335"/>
                </a:moveTo>
                <a:lnTo>
                  <a:pt x="1350" y="18265"/>
                </a:lnTo>
                <a:lnTo>
                  <a:pt x="2700" y="18265"/>
                </a:lnTo>
                <a:lnTo>
                  <a:pt x="2700" y="3335"/>
                </a:lnTo>
                <a:close/>
              </a:path>
              <a:path w="21600" h="21600">
                <a:moveTo>
                  <a:pt x="0" y="3335"/>
                </a:moveTo>
                <a:lnTo>
                  <a:pt x="0" y="18265"/>
                </a:lnTo>
                <a:lnTo>
                  <a:pt x="675" y="18265"/>
                </a:lnTo>
                <a:lnTo>
                  <a:pt x="675" y="3335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nuove conoscenze</a:t>
            </a:r>
          </a:p>
        </p:txBody>
      </p:sp>
      <p:sp>
        <p:nvSpPr>
          <p:cNvPr id="33" name="Rectangle 23">
            <a:extLst>
              <a:ext uri="{FF2B5EF4-FFF2-40B4-BE49-F238E27FC236}">
                <a16:creationId xmlns:a16="http://schemas.microsoft.com/office/drawing/2014/main" id="{C7792A7F-5284-4563-B727-F5ADB78983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8568" y="3932396"/>
            <a:ext cx="223361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knowledge gap </a:t>
            </a:r>
          </a:p>
        </p:txBody>
      </p:sp>
    </p:spTree>
    <p:extLst>
      <p:ext uri="{BB962C8B-B14F-4D97-AF65-F5344CB8AC3E}">
        <p14:creationId xmlns:p14="http://schemas.microsoft.com/office/powerpoint/2010/main" val="3186653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23" grpId="0"/>
      <p:bldP spid="24" grpId="0"/>
      <p:bldP spid="27" grpId="0"/>
      <p:bldP spid="28" grpId="0"/>
      <p:bldP spid="31" grpId="0" animBg="1"/>
      <p:bldP spid="32" grpId="0" animBg="1"/>
      <p:bldP spid="3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3BFFA-7CE5-4AA8-9B79-A63726331A0A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AEEB7-370C-4CD1-84ED-44A96922B98A}" type="slidenum">
              <a:rPr lang="it-IT" smtClean="0"/>
              <a:pPr/>
              <a:t>28</a:t>
            </a:fld>
            <a:endParaRPr lang="it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42ECF-2572-4C13-898D-0DBB94180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000" dirty="0">
                <a:latin typeface="Arial" panose="020B0604020202020204" pitchFamily="34" charset="0"/>
              </a:rPr>
              <a:t>*Effetti dei media: la spirale del silenzio 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altLang="it-IT" sz="2000" dirty="0" err="1">
                <a:latin typeface="Arial" panose="020B0604020202020204" pitchFamily="34" charset="0"/>
                <a:cs typeface="Arial" panose="020B0604020202020204" pitchFamily="34" charset="0"/>
              </a:rPr>
              <a:t>Noelle</a:t>
            </a:r>
            <a:r>
              <a:rPr lang="it-IT" altLang="it-IT" sz="2000" dirty="0">
                <a:latin typeface="Arial" panose="020B0604020202020204" pitchFamily="34" charset="0"/>
                <a:cs typeface="Arial" panose="020B0604020202020204" pitchFamily="34" charset="0"/>
              </a:rPr>
              <a:t>-Neumann, 1980)*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5DC73F4-0B28-4BE9-BD5C-3075B8690BB6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pic>
        <p:nvPicPr>
          <p:cNvPr id="17" name="Picture 5" descr="Idealtipo_Social">
            <a:extLst>
              <a:ext uri="{FF2B5EF4-FFF2-40B4-BE49-F238E27FC236}">
                <a16:creationId xmlns:a16="http://schemas.microsoft.com/office/drawing/2014/main" id="{68FAA205-20AC-40D8-BDDD-B448171403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868" y="3835721"/>
            <a:ext cx="719138" cy="538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18" name="Rectangle 6">
            <a:extLst>
              <a:ext uri="{FF2B5EF4-FFF2-40B4-BE49-F238E27FC236}">
                <a16:creationId xmlns:a16="http://schemas.microsoft.com/office/drawing/2014/main" id="{777B8EC2-2D12-4D1E-A10A-F275B95CF9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48113" y="1621016"/>
            <a:ext cx="1008063" cy="863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>
                <a:solidFill>
                  <a:schemeClr val="tx1">
                    <a:lumMod val="85000"/>
                    <a:lumOff val="15000"/>
                  </a:schemeClr>
                </a:solidFill>
              </a:rPr>
              <a:t>Tv</a:t>
            </a:r>
          </a:p>
          <a:p>
            <a:pPr algn="ctr" eaLnBrk="1" hangingPunct="1">
              <a:buFontTx/>
              <a:buNone/>
            </a:pPr>
            <a:endParaRPr lang="it-IT" altLang="it-IT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Rectangle 7">
            <a:extLst>
              <a:ext uri="{FF2B5EF4-FFF2-40B4-BE49-F238E27FC236}">
                <a16:creationId xmlns:a16="http://schemas.microsoft.com/office/drawing/2014/main" id="{F9A394CD-9955-471B-A2C8-35C2D8366F1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476226" y="1549578"/>
            <a:ext cx="3529012" cy="100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lnSpc>
                <a:spcPct val="120000"/>
              </a:lnSpc>
              <a:buFontTx/>
              <a:buNone/>
            </a:pPr>
            <a:r>
              <a:rPr lang="it-IT" altLang="it-IT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Consonanza: </a:t>
            </a: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rappresentazione omogenea presentata dalle varie emittenti</a:t>
            </a:r>
          </a:p>
        </p:txBody>
      </p:sp>
      <p:sp>
        <p:nvSpPr>
          <p:cNvPr id="20" name="Rectangle 8">
            <a:extLst>
              <a:ext uri="{FF2B5EF4-FFF2-40B4-BE49-F238E27FC236}">
                <a16:creationId xmlns:a16="http://schemas.microsoft.com/office/drawing/2014/main" id="{E1203A1C-8B8A-4E09-9857-A0E7DCF39744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99051" y="1560630"/>
            <a:ext cx="2916237" cy="984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it-IT" altLang="it-IT" sz="1800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Cumulatività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pervasività del mezzo </a:t>
            </a:r>
          </a:p>
          <a:p>
            <a:pPr eaLnBrk="1" hangingPunct="1">
              <a:lnSpc>
                <a:spcPct val="120000"/>
              </a:lnSpc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ripetitività dei contenuti</a:t>
            </a:r>
          </a:p>
        </p:txBody>
      </p:sp>
      <p:sp>
        <p:nvSpPr>
          <p:cNvPr id="21" name="Rectangle 9">
            <a:extLst>
              <a:ext uri="{FF2B5EF4-FFF2-40B4-BE49-F238E27FC236}">
                <a16:creationId xmlns:a16="http://schemas.microsoft.com/office/drawing/2014/main" id="{0F37BB87-B450-45CF-B590-C033E368E59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8444" y="4534307"/>
            <a:ext cx="58674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opinione pubblica: tendenza al conformismo derivante dalla paura di essere isolati come «diversi»</a:t>
            </a:r>
          </a:p>
        </p:txBody>
      </p:sp>
      <p:sp>
        <p:nvSpPr>
          <p:cNvPr id="34" name="Rectangle 10">
            <a:extLst>
              <a:ext uri="{FF2B5EF4-FFF2-40B4-BE49-F238E27FC236}">
                <a16:creationId xmlns:a16="http://schemas.microsoft.com/office/drawing/2014/main" id="{239CAFCF-7B1A-4057-A553-4F7421A0FE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60512" y="3429000"/>
            <a:ext cx="2375965" cy="2277034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lnSpc>
                <a:spcPct val="120000"/>
              </a:lnSpc>
              <a:buFontTx/>
              <a:buNone/>
            </a:pPr>
            <a:r>
              <a:rPr lang="it-IT" altLang="it-IT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Limiti: </a:t>
            </a:r>
          </a:p>
          <a:p>
            <a:pPr algn="r" eaLnBrk="1" hangingPunct="1">
              <a:lnSpc>
                <a:spcPct val="120000"/>
              </a:lnSpc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televisione come medium monolitico, </a:t>
            </a:r>
          </a:p>
          <a:p>
            <a:pPr algn="r" eaLnBrk="1" hangingPunct="1">
              <a:lnSpc>
                <a:spcPct val="120000"/>
              </a:lnSpc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idea semplicistica di opinione pubblica, </a:t>
            </a:r>
          </a:p>
          <a:p>
            <a:pPr algn="r" eaLnBrk="1" hangingPunct="1">
              <a:lnSpc>
                <a:spcPct val="120000"/>
              </a:lnSpc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nessuna attenzione ai nuovi media</a:t>
            </a:r>
          </a:p>
        </p:txBody>
      </p:sp>
      <p:sp>
        <p:nvSpPr>
          <p:cNvPr id="35" name="Rectangle 12">
            <a:extLst>
              <a:ext uri="{FF2B5EF4-FFF2-40B4-BE49-F238E27FC236}">
                <a16:creationId xmlns:a16="http://schemas.microsoft.com/office/drawing/2014/main" id="{52CB7D2F-61AA-4F17-8B51-61DC7F050D5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87525" y="2715333"/>
            <a:ext cx="5329238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 ipotesi maggioritarie vengono esposte con sempre maggiore veemenza e quelle minoritarie tendono a scomparire</a:t>
            </a:r>
          </a:p>
        </p:txBody>
      </p:sp>
      <p:pic>
        <p:nvPicPr>
          <p:cNvPr id="36" name="Picture 13" descr="Idealtipo_Social">
            <a:extLst>
              <a:ext uri="{FF2B5EF4-FFF2-40B4-BE49-F238E27FC236}">
                <a16:creationId xmlns:a16="http://schemas.microsoft.com/office/drawing/2014/main" id="{7A4152DF-61D6-4F09-A4A0-0A18823DA7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031" y="3835721"/>
            <a:ext cx="719137" cy="538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7" name="Picture 14" descr="Idealtipo_Social">
            <a:extLst>
              <a:ext uri="{FF2B5EF4-FFF2-40B4-BE49-F238E27FC236}">
                <a16:creationId xmlns:a16="http://schemas.microsoft.com/office/drawing/2014/main" id="{AD5875AC-AE56-465B-A963-C2697C7DC5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3631" y="3835721"/>
            <a:ext cx="719137" cy="5381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90224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  <p:bldP spid="34" grpId="0" animBg="1"/>
      <p:bldP spid="3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AutoShape 8">
            <a:extLst>
              <a:ext uri="{FF2B5EF4-FFF2-40B4-BE49-F238E27FC236}">
                <a16:creationId xmlns:a16="http://schemas.microsoft.com/office/drawing/2014/main" id="{090A0884-01EB-43F1-9BE6-90EBF0360EA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2443" y="2636912"/>
            <a:ext cx="2933494" cy="1890896"/>
          </a:xfrm>
          <a:prstGeom prst="cloudCallout">
            <a:avLst>
              <a:gd name="adj1" fmla="val -56023"/>
              <a:gd name="adj2" fmla="val 48764"/>
            </a:avLst>
          </a:prstGeom>
          <a:solidFill>
            <a:srgbClr val="FFCC00"/>
          </a:solidFill>
          <a:ln w="25400">
            <a:noFill/>
            <a:round/>
            <a:headEnd/>
            <a:tailEnd/>
          </a:ln>
        </p:spPr>
        <p:txBody>
          <a:bodyPr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>
                <a:solidFill>
                  <a:schemeClr val="tx1"/>
                </a:solidFill>
              </a:rPr>
              <a:t>concezioni maturate con l’esperienza </a:t>
            </a:r>
          </a:p>
          <a:p>
            <a:pPr algn="ctr" eaLnBrk="1" hangingPunct="1">
              <a:buFontTx/>
              <a:buNone/>
            </a:pPr>
            <a:endParaRPr lang="it-IT" altLang="it-IT" sz="1800">
              <a:solidFill>
                <a:schemeClr val="tx1"/>
              </a:solidFill>
            </a:endParaRPr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3BFFA-7CE5-4AA8-9B79-A63726331A0A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AEEB7-370C-4CD1-84ED-44A96922B98A}" type="slidenum">
              <a:rPr lang="it-IT" smtClean="0"/>
              <a:pPr/>
              <a:t>29</a:t>
            </a:fld>
            <a:endParaRPr lang="it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42ECF-2572-4C13-898D-0DBB94180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*Gli effetti dei media: la coltivazione televisiva*</a:t>
            </a:r>
            <a:endParaRPr lang="it-IT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5DC73F4-0B28-4BE9-BD5C-3075B8690BB6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14" name="Rectangle 5">
            <a:extLst>
              <a:ext uri="{FF2B5EF4-FFF2-40B4-BE49-F238E27FC236}">
                <a16:creationId xmlns:a16="http://schemas.microsoft.com/office/drawing/2014/main" id="{0B3BF7A3-3D75-47F3-AE3F-B6656A8EEE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726" y="3537024"/>
            <a:ext cx="3068287" cy="1981568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r" eaLnBrk="1" hangingPunct="1">
              <a:lnSpc>
                <a:spcPct val="120000"/>
              </a:lnSpc>
              <a:buFontTx/>
              <a:buNone/>
            </a:pPr>
            <a:r>
              <a:rPr lang="it-IT" altLang="it-IT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Limiti</a:t>
            </a:r>
            <a:r>
              <a:rPr lang="it-IT" alt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</a:p>
          <a:p>
            <a:pPr algn="r" eaLnBrk="1" hangingPunct="1">
              <a:lnSpc>
                <a:spcPct val="120000"/>
              </a:lnSpc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pubblico passivo</a:t>
            </a:r>
          </a:p>
          <a:p>
            <a:pPr algn="r" eaLnBrk="1" hangingPunct="1">
              <a:lnSpc>
                <a:spcPct val="120000"/>
              </a:lnSpc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mancanza di attenzione alla dimensione qualitativa</a:t>
            </a:r>
          </a:p>
          <a:p>
            <a:pPr algn="r" eaLnBrk="1" hangingPunct="1">
              <a:lnSpc>
                <a:spcPct val="120000"/>
              </a:lnSpc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indimostrabilità dei nessi causali dichiarati</a:t>
            </a:r>
          </a:p>
        </p:txBody>
      </p:sp>
      <p:sp>
        <p:nvSpPr>
          <p:cNvPr id="15" name="Rectangle 6">
            <a:extLst>
              <a:ext uri="{FF2B5EF4-FFF2-40B4-BE49-F238E27FC236}">
                <a16:creationId xmlns:a16="http://schemas.microsoft.com/office/drawing/2014/main" id="{E002FCB0-D226-44DB-B2F1-568BB1CF71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35125" y="1916187"/>
            <a:ext cx="1008062" cy="8636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>
                <a:solidFill>
                  <a:schemeClr val="tx1">
                    <a:lumMod val="85000"/>
                    <a:lumOff val="15000"/>
                  </a:schemeClr>
                </a:solidFill>
              </a:rPr>
              <a:t>Tv</a:t>
            </a:r>
          </a:p>
          <a:p>
            <a:pPr algn="ctr" eaLnBrk="1" hangingPunct="1">
              <a:buFontTx/>
              <a:buNone/>
            </a:pPr>
            <a:endParaRPr lang="it-IT" altLang="it-IT" sz="180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2" name="Rectangle 9">
            <a:extLst>
              <a:ext uri="{FF2B5EF4-FFF2-40B4-BE49-F238E27FC236}">
                <a16:creationId xmlns:a16="http://schemas.microsoft.com/office/drawing/2014/main" id="{BF2ADF45-D0BD-45D7-A158-DEB243EE36C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0000" y="1700287"/>
            <a:ext cx="3816350" cy="1161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Azione di medio-lungo termine dei media come costruttori di realtà</a:t>
            </a:r>
          </a:p>
        </p:txBody>
      </p:sp>
      <p:sp>
        <p:nvSpPr>
          <p:cNvPr id="23" name="AutoShape 10">
            <a:extLst>
              <a:ext uri="{FF2B5EF4-FFF2-40B4-BE49-F238E27FC236}">
                <a16:creationId xmlns:a16="http://schemas.microsoft.com/office/drawing/2014/main" id="{945CC312-24D8-47B0-B9BC-F67645F375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43187" y="2636912"/>
            <a:ext cx="2952750" cy="1800225"/>
          </a:xfrm>
          <a:prstGeom prst="cloudCallout">
            <a:avLst>
              <a:gd name="adj1" fmla="val -55593"/>
              <a:gd name="adj2" fmla="val -61287"/>
            </a:avLst>
          </a:prstGeom>
          <a:solidFill>
            <a:srgbClr val="FFCC00"/>
          </a:solidFill>
          <a:ln w="25400">
            <a:noFill/>
            <a:round/>
            <a:headEnd/>
            <a:tailEnd/>
          </a:ln>
        </p:spPr>
        <p:txBody>
          <a:bodyPr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concezioni assorbite dalla televisione</a:t>
            </a:r>
          </a:p>
          <a:p>
            <a:pPr algn="ctr" eaLnBrk="1" hangingPunct="1">
              <a:buFontTx/>
              <a:buNone/>
            </a:pP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16" name="Picture 7" descr="Idealtipo_Social">
            <a:extLst>
              <a:ext uri="{FF2B5EF4-FFF2-40B4-BE49-F238E27FC236}">
                <a16:creationId xmlns:a16="http://schemas.microsoft.com/office/drawing/2014/main" id="{0F962401-14D7-4994-BF02-19E0CCAA55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006" y="4581128"/>
            <a:ext cx="960437" cy="7191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9428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14" grpId="0" animBg="1"/>
      <p:bldP spid="15" grpId="0" animBg="1"/>
      <p:bldP spid="22" grpId="0"/>
      <p:bldP spid="23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E971766-9840-41AD-A060-00F9FD075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</a:t>
            </a:r>
            <a:r>
              <a:rPr lang="it-IT" altLang="it-IT" sz="2400" dirty="0">
                <a:latin typeface="Arial" panose="020B0604020202020204" pitchFamily="34" charset="0"/>
              </a:rPr>
              <a:t>La scrittura</a:t>
            </a: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DF585D-0F2A-4ECA-95BA-83AF50D41A04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18" name="Rectangle 50">
            <a:extLst>
              <a:ext uri="{FF2B5EF4-FFF2-40B4-BE49-F238E27FC236}">
                <a16:creationId xmlns:a16="http://schemas.microsoft.com/office/drawing/2014/main" id="{615783B4-DB84-4A03-ABA2-19F508AE112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9869" y="1608738"/>
            <a:ext cx="2984971" cy="2665413"/>
          </a:xfrm>
          <a:prstGeom prst="rect">
            <a:avLst/>
          </a:prstGeom>
          <a:solidFill>
            <a:schemeClr val="bg1"/>
          </a:solidFill>
          <a:ln w="38100" cmpd="dbl">
            <a:solidFill>
              <a:srgbClr val="FFCC00"/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«sistema codificato di marcatori visivi con cui lo scrivente può determinare le parole esatte che il lettore produce a partire dal testo» (</a:t>
            </a:r>
            <a:r>
              <a:rPr lang="it-IT" altLang="it-IT" sz="16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Ong</a:t>
            </a: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, 1982)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9" name="Rectangle 16">
            <a:extLst>
              <a:ext uri="{FF2B5EF4-FFF2-40B4-BE49-F238E27FC236}">
                <a16:creationId xmlns:a16="http://schemas.microsoft.com/office/drawing/2014/main" id="{143E25A4-F675-457B-AAC8-C748CE34AD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8994" y="1390061"/>
            <a:ext cx="530780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 u="sng" dirty="0">
                <a:solidFill>
                  <a:schemeClr val="accent1">
                    <a:lumMod val="50000"/>
                  </a:schemeClr>
                </a:solidFill>
              </a:rPr>
              <a:t>Pittogrammi</a:t>
            </a: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(Egitto-Mesopotamia, 4000 a.C.): segni associati a oggetti fisici</a:t>
            </a:r>
          </a:p>
        </p:txBody>
      </p:sp>
      <p:sp>
        <p:nvSpPr>
          <p:cNvPr id="20" name="Rectangle 17">
            <a:extLst>
              <a:ext uri="{FF2B5EF4-FFF2-40B4-BE49-F238E27FC236}">
                <a16:creationId xmlns:a16="http://schemas.microsoft.com/office/drawing/2014/main" id="{5409EDFC-A33F-40C1-AC8C-DE999EECFED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78994" y="2772168"/>
            <a:ext cx="55451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 u="sng" dirty="0">
                <a:solidFill>
                  <a:schemeClr val="accent1">
                    <a:lumMod val="50000"/>
                  </a:schemeClr>
                </a:solidFill>
              </a:rPr>
              <a:t>Ideogrammi</a:t>
            </a: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segni associati a concetti astratti</a:t>
            </a:r>
          </a:p>
        </p:txBody>
      </p:sp>
      <p:sp>
        <p:nvSpPr>
          <p:cNvPr id="21" name="Rectangle 18">
            <a:extLst>
              <a:ext uri="{FF2B5EF4-FFF2-40B4-BE49-F238E27FC236}">
                <a16:creationId xmlns:a16="http://schemas.microsoft.com/office/drawing/2014/main" id="{58E7431D-6F8A-488D-825A-A115E30C1C8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69072" y="3564305"/>
            <a:ext cx="53276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 u="sng" dirty="0">
                <a:solidFill>
                  <a:schemeClr val="accent1">
                    <a:lumMod val="50000"/>
                  </a:schemeClr>
                </a:solidFill>
              </a:rPr>
              <a:t>Scrittura alfabetica </a:t>
            </a: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(Fenici, 1300 a.C.) segni associati a suoni ricombinabili</a:t>
            </a:r>
          </a:p>
        </p:txBody>
      </p:sp>
      <p:sp>
        <p:nvSpPr>
          <p:cNvPr id="22" name="Rectangle 19">
            <a:extLst>
              <a:ext uri="{FF2B5EF4-FFF2-40B4-BE49-F238E27FC236}">
                <a16:creationId xmlns:a16="http://schemas.microsoft.com/office/drawing/2014/main" id="{84906008-60D8-4E74-A355-E9A75C9293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28578" y="5229845"/>
            <a:ext cx="17287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comunicazione a distanza</a:t>
            </a:r>
          </a:p>
        </p:txBody>
      </p:sp>
      <p:sp>
        <p:nvSpPr>
          <p:cNvPr id="23" name="Rectangle 21">
            <a:extLst>
              <a:ext uri="{FF2B5EF4-FFF2-40B4-BE49-F238E27FC236}">
                <a16:creationId xmlns:a16="http://schemas.microsoft.com/office/drawing/2014/main" id="{B5C8AD6A-E5C8-4FE8-9CA1-C0474FC338E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3528" y="5229845"/>
            <a:ext cx="22336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archiviazione e riproduzione di testi</a:t>
            </a:r>
          </a:p>
        </p:txBody>
      </p:sp>
      <p:sp>
        <p:nvSpPr>
          <p:cNvPr id="26" name="AutoShape 22">
            <a:extLst>
              <a:ext uri="{FF2B5EF4-FFF2-40B4-BE49-F238E27FC236}">
                <a16:creationId xmlns:a16="http://schemas.microsoft.com/office/drawing/2014/main" id="{7D6447A2-B6F7-4CC9-8509-A6FC2D92539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17278" y="4509120"/>
            <a:ext cx="576262" cy="647700"/>
          </a:xfrm>
          <a:prstGeom prst="downArrow">
            <a:avLst>
              <a:gd name="adj1" fmla="val 50000"/>
              <a:gd name="adj2" fmla="val 28099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7" name="AutoShape 23">
            <a:extLst>
              <a:ext uri="{FF2B5EF4-FFF2-40B4-BE49-F238E27FC236}">
                <a16:creationId xmlns:a16="http://schemas.microsoft.com/office/drawing/2014/main" id="{BB6E152E-048C-4ECF-8CF6-F4E1669BB4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4840" y="4510708"/>
            <a:ext cx="576263" cy="647700"/>
          </a:xfrm>
          <a:prstGeom prst="downArrow">
            <a:avLst>
              <a:gd name="adj1" fmla="val 50000"/>
              <a:gd name="adj2" fmla="val 28099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AutoShape 28">
            <a:extLst>
              <a:ext uri="{FF2B5EF4-FFF2-40B4-BE49-F238E27FC236}">
                <a16:creationId xmlns:a16="http://schemas.microsoft.com/office/drawing/2014/main" id="{07D22CBA-8380-402E-AF2B-18188D9A52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61295" y="4509120"/>
            <a:ext cx="576263" cy="647700"/>
          </a:xfrm>
          <a:prstGeom prst="downArrow">
            <a:avLst>
              <a:gd name="adj1" fmla="val 50000"/>
              <a:gd name="adj2" fmla="val 28099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1" name="Rectangle 29">
            <a:extLst>
              <a:ext uri="{FF2B5EF4-FFF2-40B4-BE49-F238E27FC236}">
                <a16:creationId xmlns:a16="http://schemas.microsoft.com/office/drawing/2014/main" id="{30D7BD65-204C-4896-B94B-FC6B98A2B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11960" y="5224472"/>
            <a:ext cx="25558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strumento di repressione</a:t>
            </a:r>
          </a:p>
        </p:txBody>
      </p:sp>
      <p:pic>
        <p:nvPicPr>
          <p:cNvPr id="5" name="Immagine 4" descr="Immagine che contiene vecchio, pietra, materiale da costruzione&#10;&#10;Descrizione generata automaticamente">
            <a:extLst>
              <a:ext uri="{FF2B5EF4-FFF2-40B4-BE49-F238E27FC236}">
                <a16:creationId xmlns:a16="http://schemas.microsoft.com/office/drawing/2014/main" id="{DB9D0F6F-385B-C72A-D8CD-B7491AFF95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3240" y="1725277"/>
            <a:ext cx="1107413" cy="1006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3136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  <p:bldP spid="22" grpId="0"/>
      <p:bldP spid="23" grpId="0"/>
      <p:bldP spid="26" grpId="0" animBg="1"/>
      <p:bldP spid="27" grpId="0" animBg="1"/>
      <p:bldP spid="30" grpId="0" animBg="1"/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3BFFA-7CE5-4AA8-9B79-A63726331A0A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AEEB7-370C-4CD1-84ED-44A96922B98A}" type="slidenum">
              <a:rPr lang="it-IT" smtClean="0"/>
              <a:pPr/>
              <a:t>30</a:t>
            </a:fld>
            <a:endParaRPr lang="it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42ECF-2572-4C13-898D-0DBB94180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*Gli effetti dei media: l’agenda setting*</a:t>
            </a:r>
            <a:endParaRPr lang="it-IT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5DC73F4-0B28-4BE9-BD5C-3075B8690BB6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11" name="Rectangle 5">
            <a:extLst>
              <a:ext uri="{FF2B5EF4-FFF2-40B4-BE49-F238E27FC236}">
                <a16:creationId xmlns:a16="http://schemas.microsoft.com/office/drawing/2014/main" id="{B453AE00-EF7D-4578-BE49-D24442C6F3D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619250" y="2871415"/>
            <a:ext cx="1655763" cy="71913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>
                <a:solidFill>
                  <a:schemeClr val="tx1">
                    <a:lumMod val="85000"/>
                    <a:lumOff val="15000"/>
                  </a:schemeClr>
                </a:solidFill>
              </a:rPr>
              <a:t>Media</a:t>
            </a:r>
          </a:p>
        </p:txBody>
      </p:sp>
      <p:sp>
        <p:nvSpPr>
          <p:cNvPr id="12" name="Rectangle 6">
            <a:extLst>
              <a:ext uri="{FF2B5EF4-FFF2-40B4-BE49-F238E27FC236}">
                <a16:creationId xmlns:a16="http://schemas.microsoft.com/office/drawing/2014/main" id="{7C65197A-717D-4E40-AAEF-36AB5553755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1886" y="2871415"/>
            <a:ext cx="2160588" cy="71913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>
                <a:solidFill>
                  <a:schemeClr val="tx1">
                    <a:lumMod val="85000"/>
                    <a:lumOff val="15000"/>
                  </a:schemeClr>
                </a:solidFill>
              </a:rPr>
              <a:t>Nuovi media</a:t>
            </a:r>
          </a:p>
        </p:txBody>
      </p:sp>
      <p:sp>
        <p:nvSpPr>
          <p:cNvPr id="13" name="AutoShape 7">
            <a:extLst>
              <a:ext uri="{FF2B5EF4-FFF2-40B4-BE49-F238E27FC236}">
                <a16:creationId xmlns:a16="http://schemas.microsoft.com/office/drawing/2014/main" id="{AB9751AD-6603-48CA-BF67-2941C6D0083A}"/>
              </a:ext>
            </a:extLst>
          </p:cNvPr>
          <p:cNvSpPr>
            <a:spLocks noChangeArrowheads="1"/>
          </p:cNvSpPr>
          <p:nvPr/>
        </p:nvSpPr>
        <p:spPr bwMode="auto">
          <a:xfrm rot="21356429">
            <a:off x="551829" y="3302786"/>
            <a:ext cx="1296988" cy="2500257"/>
          </a:xfrm>
          <a:prstGeom prst="curvedRightArrow">
            <a:avLst>
              <a:gd name="adj1" fmla="val 33293"/>
              <a:gd name="adj2" fmla="val 66585"/>
              <a:gd name="adj3" fmla="val 33333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7" name="AutoShape 8">
            <a:extLst>
              <a:ext uri="{FF2B5EF4-FFF2-40B4-BE49-F238E27FC236}">
                <a16:creationId xmlns:a16="http://schemas.microsoft.com/office/drawing/2014/main" id="{84979683-BA4A-4D90-915F-7E4432390760}"/>
              </a:ext>
            </a:extLst>
          </p:cNvPr>
          <p:cNvSpPr>
            <a:spLocks noChangeArrowheads="1"/>
          </p:cNvSpPr>
          <p:nvPr/>
        </p:nvSpPr>
        <p:spPr bwMode="auto">
          <a:xfrm rot="10800000">
            <a:off x="5076825" y="3068959"/>
            <a:ext cx="1295400" cy="2469455"/>
          </a:xfrm>
          <a:prstGeom prst="curvedRightArrow">
            <a:avLst>
              <a:gd name="adj1" fmla="val 35637"/>
              <a:gd name="adj2" fmla="val 71275"/>
              <a:gd name="adj3" fmla="val 33333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8" name="Rectangle 9">
            <a:extLst>
              <a:ext uri="{FF2B5EF4-FFF2-40B4-BE49-F238E27FC236}">
                <a16:creationId xmlns:a16="http://schemas.microsoft.com/office/drawing/2014/main" id="{48E50283-5552-48EF-864E-DCB3E207A7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70918" y="3988269"/>
            <a:ext cx="453707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conoscenza ed esperienza vengono costruite in modo crescente attraverso i media</a:t>
            </a: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6B9707B-B1EA-4AF1-93C5-00D28123F06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1907704" y="5030415"/>
            <a:ext cx="3152775" cy="539750"/>
            <a:chOff x="1792" y="3158"/>
            <a:chExt cx="2645" cy="453"/>
          </a:xfrm>
        </p:grpSpPr>
        <p:pic>
          <p:nvPicPr>
            <p:cNvPr id="20" name="Picture 19" descr="Idealtipo_DesperateHousewives">
              <a:extLst>
                <a:ext uri="{FF2B5EF4-FFF2-40B4-BE49-F238E27FC236}">
                  <a16:creationId xmlns:a16="http://schemas.microsoft.com/office/drawing/2014/main" id="{A4E2970D-FF27-4845-B74C-C084B93D13D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52" y="3158"/>
              <a:ext cx="606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1" name="Picture 20" descr="FamaleHipster">
              <a:extLst>
                <a:ext uri="{FF2B5EF4-FFF2-40B4-BE49-F238E27FC236}">
                  <a16:creationId xmlns:a16="http://schemas.microsoft.com/office/drawing/2014/main" id="{F005486E-0CF2-40DF-9D9C-A57B9819C9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33" y="3158"/>
              <a:ext cx="604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5" name="Picture 21" descr="Hipster">
              <a:extLst>
                <a:ext uri="{FF2B5EF4-FFF2-40B4-BE49-F238E27FC236}">
                  <a16:creationId xmlns:a16="http://schemas.microsoft.com/office/drawing/2014/main" id="{41C700A5-7993-4C40-AD7E-B8E27DEC5F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2" y="3158"/>
              <a:ext cx="604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26" name="Picture 22" descr="Copia di Idealtipo_Impegnato_pic">
              <a:extLst>
                <a:ext uri="{FF2B5EF4-FFF2-40B4-BE49-F238E27FC236}">
                  <a16:creationId xmlns:a16="http://schemas.microsoft.com/office/drawing/2014/main" id="{AAAAAAE5-9847-4F59-8093-5530A4929F9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472" y="3158"/>
              <a:ext cx="604" cy="453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Rectangle 33">
            <a:extLst>
              <a:ext uri="{FF2B5EF4-FFF2-40B4-BE49-F238E27FC236}">
                <a16:creationId xmlns:a16="http://schemas.microsoft.com/office/drawing/2014/main" id="{0798EA90-B8DA-4EE8-BBF3-4B88C4E32EF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00192" y="2790789"/>
            <a:ext cx="259425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potrebbero restituire agli individui parte del potere d’agenda</a:t>
            </a:r>
          </a:p>
        </p:txBody>
      </p:sp>
      <p:sp>
        <p:nvSpPr>
          <p:cNvPr id="28" name="Rectangle 34">
            <a:extLst>
              <a:ext uri="{FF2B5EF4-FFF2-40B4-BE49-F238E27FC236}">
                <a16:creationId xmlns:a16="http://schemas.microsoft.com/office/drawing/2014/main" id="{0C44B8CD-DFD4-4C1C-9C26-89219A637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78" y="1557711"/>
            <a:ext cx="8604250" cy="915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lvl="1" eaLnBrk="1" hangingPunct="1">
              <a:lnSpc>
                <a:spcPct val="90000"/>
              </a:lnSpc>
              <a:buFontTx/>
              <a:buNone/>
            </a:pP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 media non dicono all’individuo cosa pensare, ma definiscono gli ambiti (temi, problemi, …) e stabiliscono l’ordine di priorità tra gli argomenti in agenda</a:t>
            </a:r>
          </a:p>
        </p:txBody>
      </p:sp>
    </p:spTree>
    <p:extLst>
      <p:ext uri="{BB962C8B-B14F-4D97-AF65-F5344CB8AC3E}">
        <p14:creationId xmlns:p14="http://schemas.microsoft.com/office/powerpoint/2010/main" val="41156032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  <p:bldP spid="13" grpId="0" animBg="1"/>
      <p:bldP spid="17" grpId="0" animBg="1"/>
      <p:bldP spid="18" grpId="0"/>
      <p:bldP spid="27" grpId="0"/>
      <p:bldP spid="2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3BFFA-7CE5-4AA8-9B79-A63726331A0A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AEEB7-370C-4CD1-84ED-44A96922B98A}" type="slidenum">
              <a:rPr lang="it-IT" smtClean="0"/>
              <a:pPr/>
              <a:t>31</a:t>
            </a:fld>
            <a:endParaRPr lang="it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42ECF-2572-4C13-898D-0DBB94180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*La convergenza mediale*</a:t>
            </a:r>
            <a:endParaRPr lang="it-IT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5DC73F4-0B28-4BE9-BD5C-3075B8690BB6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22" name="Rectangle 50">
            <a:extLst>
              <a:ext uri="{FF2B5EF4-FFF2-40B4-BE49-F238E27FC236}">
                <a16:creationId xmlns:a16="http://schemas.microsoft.com/office/drawing/2014/main" id="{19D2AC17-5F95-4E4D-8A5F-DEF5B5498C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2750" y="1572467"/>
            <a:ext cx="3445594" cy="1295400"/>
          </a:xfrm>
          <a:prstGeom prst="rect">
            <a:avLst/>
          </a:prstGeom>
          <a:solidFill>
            <a:srgbClr val="FF9900">
              <a:alpha val="0"/>
            </a:srgbClr>
          </a:solidFill>
          <a:ln w="38100">
            <a:solidFill>
              <a:srgbClr val="FFCC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convergenza economica</a:t>
            </a:r>
          </a:p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conglomerati multimediali</a:t>
            </a:r>
          </a:p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sp>
        <p:nvSpPr>
          <p:cNvPr id="23" name="Rectangle 3">
            <a:extLst>
              <a:ext uri="{FF2B5EF4-FFF2-40B4-BE49-F238E27FC236}">
                <a16:creationId xmlns:a16="http://schemas.microsoft.com/office/drawing/2014/main" id="{7DFC4C97-1E7F-4C86-8739-8F6E5C3E7835}"/>
              </a:ext>
            </a:extLst>
          </p:cNvPr>
          <p:cNvSpPr txBox="1">
            <a:spLocks noChangeArrowheads="1"/>
          </p:cNvSpPr>
          <p:nvPr/>
        </p:nvSpPr>
        <p:spPr>
          <a:xfrm>
            <a:off x="251520" y="5130405"/>
            <a:ext cx="8820150" cy="8651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economia affettiva: i pubblici, aggregati in </a:t>
            </a: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fandom</a:t>
            </a: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, partecipano al processo di promozione, distribuzione e produzione dei contenuti mediali</a:t>
            </a:r>
          </a:p>
        </p:txBody>
      </p:sp>
      <p:sp>
        <p:nvSpPr>
          <p:cNvPr id="24" name="Rectangle 50">
            <a:extLst>
              <a:ext uri="{FF2B5EF4-FFF2-40B4-BE49-F238E27FC236}">
                <a16:creationId xmlns:a16="http://schemas.microsoft.com/office/drawing/2014/main" id="{BEE8A777-DDF1-4D8A-83E6-CDA77588D66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300" y="1572467"/>
            <a:ext cx="3311525" cy="1282700"/>
          </a:xfrm>
          <a:prstGeom prst="rect">
            <a:avLst/>
          </a:prstGeom>
          <a:noFill/>
          <a:ln w="15875">
            <a:solidFill>
              <a:schemeClr val="accent1">
                <a:lumMod val="50000"/>
              </a:schemeClr>
            </a:solidFill>
            <a:prstDash val="sysDot"/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</a:rPr>
              <a:t>convergenza tecnologica: 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ea typeface="Verdana" panose="020B0604030504040204" pitchFamily="34" charset="0"/>
              </a:rPr>
              <a:t>digitalizzazione di piattaforme e dispositivi</a:t>
            </a:r>
          </a:p>
        </p:txBody>
      </p:sp>
      <p:sp>
        <p:nvSpPr>
          <p:cNvPr id="29" name="AutoShape 25">
            <a:extLst>
              <a:ext uri="{FF2B5EF4-FFF2-40B4-BE49-F238E27FC236}">
                <a16:creationId xmlns:a16="http://schemas.microsoft.com/office/drawing/2014/main" id="{C614B9B4-3E6E-448F-B6EF-388DA5FBE3C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581401" y="3437779"/>
            <a:ext cx="850900" cy="720725"/>
          </a:xfrm>
          <a:prstGeom prst="chevron">
            <a:avLst>
              <a:gd name="adj" fmla="val 26176"/>
            </a:avLst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i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i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600" i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mobile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i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sp>
        <p:nvSpPr>
          <p:cNvPr id="30" name="AutoShape 26">
            <a:extLst>
              <a:ext uri="{FF2B5EF4-FFF2-40B4-BE49-F238E27FC236}">
                <a16:creationId xmlns:a16="http://schemas.microsoft.com/office/drawing/2014/main" id="{C3CD52E0-A9E8-4BC4-8B1B-F3ACE322F0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94188" y="2651967"/>
            <a:ext cx="850900" cy="792163"/>
          </a:xfrm>
          <a:prstGeom prst="chevron">
            <a:avLst>
              <a:gd name="adj" fmla="val 23815"/>
            </a:avLst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rot="10800000" vert="eaVert"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Internet</a:t>
            </a:r>
          </a:p>
        </p:txBody>
      </p:sp>
      <p:sp>
        <p:nvSpPr>
          <p:cNvPr id="31" name="AutoShape 27">
            <a:extLst>
              <a:ext uri="{FF2B5EF4-FFF2-40B4-BE49-F238E27FC236}">
                <a16:creationId xmlns:a16="http://schemas.microsoft.com/office/drawing/2014/main" id="{D71EEEEB-616A-41E0-92F1-9D8311DA413B}"/>
              </a:ext>
            </a:extLst>
          </p:cNvPr>
          <p:cNvSpPr>
            <a:spLocks noChangeArrowheads="1"/>
          </p:cNvSpPr>
          <p:nvPr/>
        </p:nvSpPr>
        <p:spPr bwMode="auto">
          <a:xfrm flipH="1">
            <a:off x="2854325" y="2724992"/>
            <a:ext cx="792163" cy="720725"/>
          </a:xfrm>
          <a:prstGeom prst="chevron">
            <a:avLst>
              <a:gd name="adj" fmla="val 24369"/>
            </a:avLst>
          </a:pr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</a:rPr>
              <a:t>Tv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it-IT" altLang="it-IT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</a:endParaRPr>
          </a:p>
        </p:txBody>
      </p:sp>
      <p:grpSp>
        <p:nvGrpSpPr>
          <p:cNvPr id="32" name="Group 29">
            <a:extLst>
              <a:ext uri="{FF2B5EF4-FFF2-40B4-BE49-F238E27FC236}">
                <a16:creationId xmlns:a16="http://schemas.microsoft.com/office/drawing/2014/main" id="{5D5C207B-7308-4F28-A271-EC8456CBACB1}"/>
              </a:ext>
            </a:extLst>
          </p:cNvPr>
          <p:cNvGrpSpPr>
            <a:grpSpLocks/>
          </p:cNvGrpSpPr>
          <p:nvPr/>
        </p:nvGrpSpPr>
        <p:grpSpPr bwMode="auto">
          <a:xfrm>
            <a:off x="2422525" y="3515567"/>
            <a:ext cx="942975" cy="719138"/>
            <a:chOff x="1882" y="3294"/>
            <a:chExt cx="907" cy="738"/>
          </a:xfrm>
        </p:grpSpPr>
        <p:pic>
          <p:nvPicPr>
            <p:cNvPr id="33" name="Picture 30" descr="Idealtipo_DesperateHousewives">
              <a:extLst>
                <a:ext uri="{FF2B5EF4-FFF2-40B4-BE49-F238E27FC236}">
                  <a16:creationId xmlns:a16="http://schemas.microsoft.com/office/drawing/2014/main" id="{7791F042-0218-4925-9B29-4CB11D14AFF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3294"/>
              <a:ext cx="417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4" name="Picture 31" descr="Idealtipo_DesperateHousewives">
              <a:extLst>
                <a:ext uri="{FF2B5EF4-FFF2-40B4-BE49-F238E27FC236}">
                  <a16:creationId xmlns:a16="http://schemas.microsoft.com/office/drawing/2014/main" id="{C830E44D-D96C-4D3C-B17A-ED6ADEEC177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3702"/>
              <a:ext cx="418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5" name="Picture 32" descr="Idealtipo_DesperateHousewives">
              <a:extLst>
                <a:ext uri="{FF2B5EF4-FFF2-40B4-BE49-F238E27FC236}">
                  <a16:creationId xmlns:a16="http://schemas.microsoft.com/office/drawing/2014/main" id="{D13EAD1E-404D-437C-A273-78425A8FF18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" y="3702"/>
              <a:ext cx="417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6" name="Picture 33" descr="Idealtipo_DesperateHousewives">
              <a:extLst>
                <a:ext uri="{FF2B5EF4-FFF2-40B4-BE49-F238E27FC236}">
                  <a16:creationId xmlns:a16="http://schemas.microsoft.com/office/drawing/2014/main" id="{67964CC3-6B19-4075-A580-A64FD503E7F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" y="3294"/>
              <a:ext cx="417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7" name="Group 34">
            <a:extLst>
              <a:ext uri="{FF2B5EF4-FFF2-40B4-BE49-F238E27FC236}">
                <a16:creationId xmlns:a16="http://schemas.microsoft.com/office/drawing/2014/main" id="{49C06193-5688-4785-9F84-8E3583FD8710}"/>
              </a:ext>
            </a:extLst>
          </p:cNvPr>
          <p:cNvGrpSpPr>
            <a:grpSpLocks/>
          </p:cNvGrpSpPr>
          <p:nvPr/>
        </p:nvGrpSpPr>
        <p:grpSpPr bwMode="auto">
          <a:xfrm>
            <a:off x="3502025" y="4163267"/>
            <a:ext cx="942975" cy="719138"/>
            <a:chOff x="476" y="3294"/>
            <a:chExt cx="914" cy="737"/>
          </a:xfrm>
        </p:grpSpPr>
        <p:pic>
          <p:nvPicPr>
            <p:cNvPr id="38" name="Picture 35" descr="Copia di Idealtipo_Impegnato_pic">
              <a:extLst>
                <a:ext uri="{FF2B5EF4-FFF2-40B4-BE49-F238E27FC236}">
                  <a16:creationId xmlns:a16="http://schemas.microsoft.com/office/drawing/2014/main" id="{2C859837-4A31-4A4C-912A-5B810641CEC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5" y="3702"/>
              <a:ext cx="415" cy="3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39" name="Picture 36" descr="Copia di Idealtipo_Impegnato_pic">
              <a:extLst>
                <a:ext uri="{FF2B5EF4-FFF2-40B4-BE49-F238E27FC236}">
                  <a16:creationId xmlns:a16="http://schemas.microsoft.com/office/drawing/2014/main" id="{58D05148-2889-42BF-B6B7-BA4642E80DA6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4" y="3294"/>
              <a:ext cx="415" cy="3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40" name="Picture 37" descr="Copia di Idealtipo_Impegnato_pic">
              <a:extLst>
                <a:ext uri="{FF2B5EF4-FFF2-40B4-BE49-F238E27FC236}">
                  <a16:creationId xmlns:a16="http://schemas.microsoft.com/office/drawing/2014/main" id="{C075EA60-1C91-4B8A-968F-A31EEF333E65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7" y="3702"/>
              <a:ext cx="415" cy="3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41" name="Picture 38" descr="Copia di Idealtipo_Impegnato_pic">
              <a:extLst>
                <a:ext uri="{FF2B5EF4-FFF2-40B4-BE49-F238E27FC236}">
                  <a16:creationId xmlns:a16="http://schemas.microsoft.com/office/drawing/2014/main" id="{213E6DA4-2655-4AB9-9C66-AB7198B9C1F9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" y="3294"/>
              <a:ext cx="415" cy="32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2" name="Group 39">
            <a:extLst>
              <a:ext uri="{FF2B5EF4-FFF2-40B4-BE49-F238E27FC236}">
                <a16:creationId xmlns:a16="http://schemas.microsoft.com/office/drawing/2014/main" id="{A4B47B51-66DF-4E3B-9C5F-0A91B5956290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83113" y="3515567"/>
            <a:ext cx="944562" cy="719138"/>
            <a:chOff x="-703" y="2115"/>
            <a:chExt cx="1905" cy="1451"/>
          </a:xfrm>
        </p:grpSpPr>
        <p:pic>
          <p:nvPicPr>
            <p:cNvPr id="43" name="Picture 40" descr="Adolescente">
              <a:extLst>
                <a:ext uri="{FF2B5EF4-FFF2-40B4-BE49-F238E27FC236}">
                  <a16:creationId xmlns:a16="http://schemas.microsoft.com/office/drawing/2014/main" id="{9CCF8391-7B2F-46E8-8E77-ABFDE4D85F1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3" y="2115"/>
              <a:ext cx="907" cy="6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44" name="Picture 41" descr="Adolescente">
              <a:extLst>
                <a:ext uri="{FF2B5EF4-FFF2-40B4-BE49-F238E27FC236}">
                  <a16:creationId xmlns:a16="http://schemas.microsoft.com/office/drawing/2014/main" id="{E7281C5A-9C23-4848-B745-C68AB5D1F40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115"/>
              <a:ext cx="907" cy="6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45" name="Picture 42" descr="Adolescente">
              <a:extLst>
                <a:ext uri="{FF2B5EF4-FFF2-40B4-BE49-F238E27FC236}">
                  <a16:creationId xmlns:a16="http://schemas.microsoft.com/office/drawing/2014/main" id="{A85DE2FD-9154-4B84-9257-5E8C659805D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3" y="2886"/>
              <a:ext cx="907" cy="6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46" name="Picture 43" descr="Adolescente">
              <a:extLst>
                <a:ext uri="{FF2B5EF4-FFF2-40B4-BE49-F238E27FC236}">
                  <a16:creationId xmlns:a16="http://schemas.microsoft.com/office/drawing/2014/main" id="{679D03BA-5868-4373-8C87-267E390DE4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886"/>
              <a:ext cx="907" cy="6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47" name="Rectangle 47">
            <a:extLst>
              <a:ext uri="{FF2B5EF4-FFF2-40B4-BE49-F238E27FC236}">
                <a16:creationId xmlns:a16="http://schemas.microsoft.com/office/drawing/2014/main" id="{E7AD410A-DFB4-4043-8B42-CC5E989B3B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2025" y="2580530"/>
            <a:ext cx="431800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" name="Rectangle 48">
            <a:extLst>
              <a:ext uri="{FF2B5EF4-FFF2-40B4-BE49-F238E27FC236}">
                <a16:creationId xmlns:a16="http://schemas.microsoft.com/office/drawing/2014/main" id="{B0BB8755-12A5-4F15-9521-214BF85807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2580530"/>
            <a:ext cx="431800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9" name="Rectangle 50">
            <a:extLst>
              <a:ext uri="{FF2B5EF4-FFF2-40B4-BE49-F238E27FC236}">
                <a16:creationId xmlns:a16="http://schemas.microsoft.com/office/drawing/2014/main" id="{2C12B785-8F3F-4BB2-B57D-27C2726CFD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2025" y="3085355"/>
            <a:ext cx="431800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0" name="Rectangle 51">
            <a:extLst>
              <a:ext uri="{FF2B5EF4-FFF2-40B4-BE49-F238E27FC236}">
                <a16:creationId xmlns:a16="http://schemas.microsoft.com/office/drawing/2014/main" id="{B79E1EEA-1CDF-405A-93FD-ABA3CC48A23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78288" y="3069070"/>
            <a:ext cx="431800" cy="431800"/>
          </a:xfrm>
          <a:prstGeom prst="rect">
            <a:avLst/>
          </a:prstGeom>
          <a:solidFill>
            <a:schemeClr val="bg1"/>
          </a:solidFill>
          <a:ln w="9525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1" name="Rectangle 52">
            <a:extLst>
              <a:ext uri="{FF2B5EF4-FFF2-40B4-BE49-F238E27FC236}">
                <a16:creationId xmlns:a16="http://schemas.microsoft.com/office/drawing/2014/main" id="{73199B25-0F4C-4167-B2E6-C12565F75F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24128" y="3403708"/>
            <a:ext cx="324008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>
                <a:solidFill>
                  <a:schemeClr val="tx1">
                    <a:lumMod val="85000"/>
                    <a:lumOff val="15000"/>
                  </a:schemeClr>
                </a:solidFill>
              </a:rPr>
              <a:t>progettazione di </a:t>
            </a:r>
            <a:r>
              <a:rPr lang="it-IT" altLang="it-IT" sz="1600" i="1">
                <a:solidFill>
                  <a:schemeClr val="tx1">
                    <a:lumMod val="85000"/>
                    <a:lumOff val="15000"/>
                  </a:schemeClr>
                </a:solidFill>
              </a:rPr>
              <a:t>media franchise</a:t>
            </a:r>
            <a:r>
              <a:rPr lang="it-IT" altLang="it-IT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distribuiti in modalità crossmediale</a:t>
            </a:r>
          </a:p>
        </p:txBody>
      </p:sp>
    </p:spTree>
    <p:extLst>
      <p:ext uri="{BB962C8B-B14F-4D97-AF65-F5344CB8AC3E}">
        <p14:creationId xmlns:p14="http://schemas.microsoft.com/office/powerpoint/2010/main" val="1511167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build="p"/>
      <p:bldP spid="24" grpId="0" animBg="1"/>
      <p:bldP spid="29" grpId="0" animBg="1"/>
      <p:bldP spid="30" grpId="0" animBg="1"/>
      <p:bldP spid="31" grpId="0" animBg="1"/>
      <p:bldP spid="47" grpId="0" animBg="1"/>
      <p:bldP spid="48" grpId="0" animBg="1"/>
      <p:bldP spid="49" grpId="0" animBg="1"/>
      <p:bldP spid="50" grpId="0" animBg="1"/>
      <p:bldP spid="51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D33BFFA-7CE5-4AA8-9B79-A63726331A0A}"/>
              </a:ext>
            </a:extLst>
          </p:cNvPr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E3AAEEB7-370C-4CD1-84ED-44A96922B98A}" type="slidenum">
              <a:rPr lang="it-IT" smtClean="0"/>
              <a:pPr/>
              <a:t>32</a:t>
            </a:fld>
            <a:endParaRPr lang="it-IT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4842ECF-2572-4C13-898D-0DBB94180D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latin typeface="Arial" panose="020B0604020202020204" pitchFamily="34" charset="0"/>
              </a:rPr>
              <a:t>*Dalla scarsità all’abbondanza*</a:t>
            </a:r>
            <a:endParaRPr lang="it-IT" altLang="it-IT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5DC73F4-0B28-4BE9-BD5C-3075B8690BB6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52" name="Rectangle 50">
            <a:extLst>
              <a:ext uri="{FF2B5EF4-FFF2-40B4-BE49-F238E27FC236}">
                <a16:creationId xmlns:a16="http://schemas.microsoft.com/office/drawing/2014/main" id="{1B82924F-1F16-49A6-A9D4-D9EEB86D6C1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4716" y="2420962"/>
            <a:ext cx="2305050" cy="863600"/>
          </a:xfrm>
          <a:prstGeom prst="rect">
            <a:avLst/>
          </a:prstGeom>
          <a:solidFill>
            <a:srgbClr val="FF9900">
              <a:alpha val="0"/>
            </a:srgbClr>
          </a:solidFill>
          <a:ln w="38100">
            <a:solidFill>
              <a:srgbClr val="FFCC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narrowcaster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</p:txBody>
      </p:sp>
      <p:grpSp>
        <p:nvGrpSpPr>
          <p:cNvPr id="53" name="Group 27">
            <a:extLst>
              <a:ext uri="{FF2B5EF4-FFF2-40B4-BE49-F238E27FC236}">
                <a16:creationId xmlns:a16="http://schemas.microsoft.com/office/drawing/2014/main" id="{A1801A3D-60D6-475E-BC58-ACDDCD124B50}"/>
              </a:ext>
            </a:extLst>
          </p:cNvPr>
          <p:cNvGrpSpPr>
            <a:grpSpLocks/>
          </p:cNvGrpSpPr>
          <p:nvPr/>
        </p:nvGrpSpPr>
        <p:grpSpPr bwMode="auto">
          <a:xfrm>
            <a:off x="936179" y="4508525"/>
            <a:ext cx="1116012" cy="792162"/>
            <a:chOff x="4717" y="3203"/>
            <a:chExt cx="703" cy="499"/>
          </a:xfrm>
        </p:grpSpPr>
        <p:pic>
          <p:nvPicPr>
            <p:cNvPr id="54" name="Picture 15" descr="Idealtipo_DesperateHousewives">
              <a:extLst>
                <a:ext uri="{FF2B5EF4-FFF2-40B4-BE49-F238E27FC236}">
                  <a16:creationId xmlns:a16="http://schemas.microsoft.com/office/drawing/2014/main" id="{98B24C78-9010-463A-B4BC-72B86DE254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9" y="3475"/>
              <a:ext cx="321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5" name="Picture 16" descr="Copia di Idealtipo_Impegnato_pic">
              <a:extLst>
                <a:ext uri="{FF2B5EF4-FFF2-40B4-BE49-F238E27FC236}">
                  <a16:creationId xmlns:a16="http://schemas.microsoft.com/office/drawing/2014/main" id="{E624FC26-45A0-4E85-934F-AB974DCFDED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" y="3475"/>
              <a:ext cx="318" cy="2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6" name="Picture 23" descr="Idealtipo_DesperateHousewives">
              <a:extLst>
                <a:ext uri="{FF2B5EF4-FFF2-40B4-BE49-F238E27FC236}">
                  <a16:creationId xmlns:a16="http://schemas.microsoft.com/office/drawing/2014/main" id="{7BD1E2AB-C3F8-43F2-988E-5497243661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7" y="3203"/>
              <a:ext cx="320" cy="22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57" name="Picture 26" descr="Copia di Idealtipo_Impegnato_pic">
              <a:extLst>
                <a:ext uri="{FF2B5EF4-FFF2-40B4-BE49-F238E27FC236}">
                  <a16:creationId xmlns:a16="http://schemas.microsoft.com/office/drawing/2014/main" id="{2909C66E-D8F2-416A-80C9-24996285160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99" y="3203"/>
              <a:ext cx="319" cy="226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58" name="Rectangle 50">
            <a:extLst>
              <a:ext uri="{FF2B5EF4-FFF2-40B4-BE49-F238E27FC236}">
                <a16:creationId xmlns:a16="http://schemas.microsoft.com/office/drawing/2014/main" id="{811E39F2-F9B3-4960-A061-2BF4478B07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96429" y="2420962"/>
            <a:ext cx="2160587" cy="863600"/>
          </a:xfrm>
          <a:prstGeom prst="rect">
            <a:avLst/>
          </a:prstGeom>
          <a:solidFill>
            <a:srgbClr val="FF9900">
              <a:alpha val="0"/>
            </a:srgbClr>
          </a:solidFill>
          <a:ln w="38100">
            <a:solidFill>
              <a:srgbClr val="FFCC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broadcaster </a:t>
            </a:r>
          </a:p>
        </p:txBody>
      </p:sp>
      <p:sp>
        <p:nvSpPr>
          <p:cNvPr id="59" name="Rectangle 30">
            <a:extLst>
              <a:ext uri="{FF2B5EF4-FFF2-40B4-BE49-F238E27FC236}">
                <a16:creationId xmlns:a16="http://schemas.microsoft.com/office/drawing/2014/main" id="{1C65D6AF-8472-4629-BD41-D5C264C7562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866" y="2924200"/>
            <a:ext cx="1944688" cy="15128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>
                <a:solidFill>
                  <a:schemeClr val="tx1">
                    <a:lumMod val="85000"/>
                    <a:lumOff val="15000"/>
                  </a:schemeClr>
                </a:solidFill>
              </a:rPr>
              <a:t>palinsesti gratuiti via etere</a:t>
            </a:r>
          </a:p>
        </p:txBody>
      </p:sp>
      <p:sp>
        <p:nvSpPr>
          <p:cNvPr id="60" name="Rectangle 32">
            <a:extLst>
              <a:ext uri="{FF2B5EF4-FFF2-40B4-BE49-F238E27FC236}">
                <a16:creationId xmlns:a16="http://schemas.microsoft.com/office/drawing/2014/main" id="{F7131A28-514D-44C5-92DF-72BE929A37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8297" y="5434593"/>
            <a:ext cx="26638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pubblico generalista</a:t>
            </a:r>
          </a:p>
        </p:txBody>
      </p:sp>
      <p:sp>
        <p:nvSpPr>
          <p:cNvPr id="61" name="Rectangle 34">
            <a:extLst>
              <a:ext uri="{FF2B5EF4-FFF2-40B4-BE49-F238E27FC236}">
                <a16:creationId xmlns:a16="http://schemas.microsoft.com/office/drawing/2014/main" id="{7C2D2D7E-B812-4562-81D7-0A17AD29B9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03922" y="5438102"/>
            <a:ext cx="244792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pubblici di nicchia</a:t>
            </a:r>
          </a:p>
        </p:txBody>
      </p:sp>
      <p:sp>
        <p:nvSpPr>
          <p:cNvPr id="62" name="Rectangle 37">
            <a:extLst>
              <a:ext uri="{FF2B5EF4-FFF2-40B4-BE49-F238E27FC236}">
                <a16:creationId xmlns:a16="http://schemas.microsoft.com/office/drawing/2014/main" id="{4F30EAC0-1B2C-42BC-86C6-2187FDAB103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15791" y="2924200"/>
            <a:ext cx="2808288" cy="15128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palinsesti a pagamento tematici via satellite o cavo</a:t>
            </a:r>
          </a:p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(multicanale)</a:t>
            </a:r>
          </a:p>
        </p:txBody>
      </p:sp>
      <p:grpSp>
        <p:nvGrpSpPr>
          <p:cNvPr id="63" name="Group 39">
            <a:extLst>
              <a:ext uri="{FF2B5EF4-FFF2-40B4-BE49-F238E27FC236}">
                <a16:creationId xmlns:a16="http://schemas.microsoft.com/office/drawing/2014/main" id="{2D86FCD4-E0AE-4334-8F33-DF0EFC401E34}"/>
              </a:ext>
            </a:extLst>
          </p:cNvPr>
          <p:cNvGrpSpPr>
            <a:grpSpLocks/>
          </p:cNvGrpSpPr>
          <p:nvPr/>
        </p:nvGrpSpPr>
        <p:grpSpPr bwMode="auto">
          <a:xfrm>
            <a:off x="3125341" y="4581550"/>
            <a:ext cx="942975" cy="719137"/>
            <a:chOff x="1882" y="3294"/>
            <a:chExt cx="907" cy="738"/>
          </a:xfrm>
        </p:grpSpPr>
        <p:pic>
          <p:nvPicPr>
            <p:cNvPr id="64" name="Picture 40" descr="Idealtipo_DesperateHousewives">
              <a:extLst>
                <a:ext uri="{FF2B5EF4-FFF2-40B4-BE49-F238E27FC236}">
                  <a16:creationId xmlns:a16="http://schemas.microsoft.com/office/drawing/2014/main" id="{876BDD75-892D-4E90-A05C-ECC3B2085AB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3294"/>
              <a:ext cx="417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65" name="Picture 41" descr="Idealtipo_DesperateHousewives">
              <a:extLst>
                <a:ext uri="{FF2B5EF4-FFF2-40B4-BE49-F238E27FC236}">
                  <a16:creationId xmlns:a16="http://schemas.microsoft.com/office/drawing/2014/main" id="{CCD557B4-1978-4D6D-8E98-700EECB2C3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82" y="3702"/>
              <a:ext cx="418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66" name="Picture 42" descr="Idealtipo_DesperateHousewives">
              <a:extLst>
                <a:ext uri="{FF2B5EF4-FFF2-40B4-BE49-F238E27FC236}">
                  <a16:creationId xmlns:a16="http://schemas.microsoft.com/office/drawing/2014/main" id="{7CEEBCB2-C91A-4C81-99A5-B062643E10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" y="3702"/>
              <a:ext cx="417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67" name="Picture 43" descr="Idealtipo_DesperateHousewives">
              <a:extLst>
                <a:ext uri="{FF2B5EF4-FFF2-40B4-BE49-F238E27FC236}">
                  <a16:creationId xmlns:a16="http://schemas.microsoft.com/office/drawing/2014/main" id="{4386F534-5F32-4EF6-84DB-76F324546DB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72" y="3294"/>
              <a:ext cx="417" cy="33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68" name="Group 44">
            <a:extLst>
              <a:ext uri="{FF2B5EF4-FFF2-40B4-BE49-F238E27FC236}">
                <a16:creationId xmlns:a16="http://schemas.microsoft.com/office/drawing/2014/main" id="{B426E66D-3A6A-4155-9AC2-00F4BB96EDCE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4500116" y="4581550"/>
            <a:ext cx="944563" cy="719137"/>
            <a:chOff x="-703" y="2115"/>
            <a:chExt cx="1905" cy="1451"/>
          </a:xfrm>
        </p:grpSpPr>
        <p:pic>
          <p:nvPicPr>
            <p:cNvPr id="69" name="Picture 45" descr="Adolescente">
              <a:extLst>
                <a:ext uri="{FF2B5EF4-FFF2-40B4-BE49-F238E27FC236}">
                  <a16:creationId xmlns:a16="http://schemas.microsoft.com/office/drawing/2014/main" id="{2088A563-1BA6-4CF8-A805-97692BE02AE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3" y="2115"/>
              <a:ext cx="907" cy="6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70" name="Picture 46" descr="Adolescente">
              <a:extLst>
                <a:ext uri="{FF2B5EF4-FFF2-40B4-BE49-F238E27FC236}">
                  <a16:creationId xmlns:a16="http://schemas.microsoft.com/office/drawing/2014/main" id="{E1533519-24F4-4632-9866-75D5DD76B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115"/>
              <a:ext cx="907" cy="6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71" name="Picture 47" descr="Adolescente">
              <a:extLst>
                <a:ext uri="{FF2B5EF4-FFF2-40B4-BE49-F238E27FC236}">
                  <a16:creationId xmlns:a16="http://schemas.microsoft.com/office/drawing/2014/main" id="{8F85B203-BA16-47D1-B4C9-77FF935ECE7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03" y="2886"/>
              <a:ext cx="907" cy="6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  <p:pic>
          <p:nvPicPr>
            <p:cNvPr id="72" name="Picture 48" descr="Adolescente">
              <a:extLst>
                <a:ext uri="{FF2B5EF4-FFF2-40B4-BE49-F238E27FC236}">
                  <a16:creationId xmlns:a16="http://schemas.microsoft.com/office/drawing/2014/main" id="{FE597F4B-5B96-4506-BFD3-81FED30941D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95" y="2886"/>
              <a:ext cx="907" cy="680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</p:pic>
      </p:grpSp>
      <p:sp>
        <p:nvSpPr>
          <p:cNvPr id="73" name="Rectangle 50">
            <a:extLst>
              <a:ext uri="{FF2B5EF4-FFF2-40B4-BE49-F238E27FC236}">
                <a16:creationId xmlns:a16="http://schemas.microsoft.com/office/drawing/2014/main" id="{13E17FDD-39BF-40F6-A30B-138A329C7D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228904" y="2420962"/>
            <a:ext cx="2305050" cy="863600"/>
          </a:xfrm>
          <a:prstGeom prst="rect">
            <a:avLst/>
          </a:prstGeom>
          <a:solidFill>
            <a:srgbClr val="FF9900">
              <a:alpha val="0"/>
            </a:srgbClr>
          </a:solidFill>
          <a:ln w="38100">
            <a:solidFill>
              <a:srgbClr val="FFCC00"/>
            </a:solidFill>
            <a:prstDash val="sysDot"/>
            <a:miter lim="800000"/>
            <a:headEnd/>
            <a:tailEnd/>
          </a:ln>
        </p:spPr>
        <p:txBody>
          <a:bodyPr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multiTv</a:t>
            </a: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74" name="Rectangle 51">
            <a:extLst>
              <a:ext uri="{FF2B5EF4-FFF2-40B4-BE49-F238E27FC236}">
                <a16:creationId xmlns:a16="http://schemas.microsoft.com/office/drawing/2014/main" id="{2D38C037-8AD8-4DF7-956C-372498C5DF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39979" y="2924200"/>
            <a:ext cx="2808287" cy="1512887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contenuti multimediali </a:t>
            </a:r>
          </a:p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on demand in streaming</a:t>
            </a:r>
            <a:endParaRPr lang="it-IT" altLang="it-IT" sz="1600" i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75" name="Picture 53" descr="Idealtipo_PubbliciPartecipativi">
            <a:extLst>
              <a:ext uri="{FF2B5EF4-FFF2-40B4-BE49-F238E27FC236}">
                <a16:creationId xmlns:a16="http://schemas.microsoft.com/office/drawing/2014/main" id="{5CB989A8-6925-4C1E-9B42-D16A7D721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1210" y="4555281"/>
            <a:ext cx="960438" cy="719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76" name="Rectangle 54">
            <a:extLst>
              <a:ext uri="{FF2B5EF4-FFF2-40B4-BE49-F238E27FC236}">
                <a16:creationId xmlns:a16="http://schemas.microsoft.com/office/drawing/2014/main" id="{460379E9-8742-4AA7-A07D-AF26E869F6C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15360" y="5434593"/>
            <a:ext cx="313213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consumo personalizzato</a:t>
            </a:r>
          </a:p>
        </p:txBody>
      </p:sp>
      <p:sp>
        <p:nvSpPr>
          <p:cNvPr id="77" name="Rectangle 31">
            <a:extLst>
              <a:ext uri="{FF2B5EF4-FFF2-40B4-BE49-F238E27FC236}">
                <a16:creationId xmlns:a16="http://schemas.microsoft.com/office/drawing/2014/main" id="{7AA4CBC5-D780-4A82-9E38-71D5CA0F64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1966" y="1628800"/>
            <a:ext cx="25209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Era della scarsità </a:t>
            </a: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(anni 50-70)</a:t>
            </a:r>
          </a:p>
        </p:txBody>
      </p:sp>
      <p:sp>
        <p:nvSpPr>
          <p:cNvPr id="78" name="Rectangle 35">
            <a:extLst>
              <a:ext uri="{FF2B5EF4-FFF2-40B4-BE49-F238E27FC236}">
                <a16:creationId xmlns:a16="http://schemas.microsoft.com/office/drawing/2014/main" id="{4FBFD397-001C-491D-BA50-64C8AF7690D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52304" y="1636499"/>
            <a:ext cx="27352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Era della disponibilità</a:t>
            </a:r>
            <a:endParaRPr lang="it-IT" altLang="it-IT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(anni 70-90)</a:t>
            </a:r>
          </a:p>
        </p:txBody>
      </p:sp>
      <p:sp>
        <p:nvSpPr>
          <p:cNvPr id="79" name="Rectangle 36">
            <a:extLst>
              <a:ext uri="{FF2B5EF4-FFF2-40B4-BE49-F238E27FC236}">
                <a16:creationId xmlns:a16="http://schemas.microsoft.com/office/drawing/2014/main" id="{FD23C0CD-C77F-4F2E-A701-197B0406BF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82854" y="1636499"/>
            <a:ext cx="252665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Era dell’abbondanza</a:t>
            </a:r>
          </a:p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(nuovo millennio)</a:t>
            </a:r>
          </a:p>
        </p:txBody>
      </p:sp>
    </p:spTree>
    <p:extLst>
      <p:ext uri="{BB962C8B-B14F-4D97-AF65-F5344CB8AC3E}">
        <p14:creationId xmlns:p14="http://schemas.microsoft.com/office/powerpoint/2010/main" val="16303710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  <p:bldP spid="58" grpId="0" animBg="1"/>
      <p:bldP spid="59" grpId="0" animBg="1"/>
      <p:bldP spid="60" grpId="0"/>
      <p:bldP spid="61" grpId="0"/>
      <p:bldP spid="62" grpId="0" animBg="1"/>
      <p:bldP spid="73" grpId="0" animBg="1"/>
      <p:bldP spid="74" grpId="0" animBg="1"/>
      <p:bldP spid="76" grpId="0"/>
      <p:bldP spid="77" grpId="0"/>
      <p:bldP spid="78" grpId="0"/>
      <p:bldP spid="7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4</a:t>
            </a:fld>
            <a:endParaRPr lang="it-IT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E971766-9840-41AD-A060-00F9FD075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</a:t>
            </a:r>
            <a:r>
              <a:rPr lang="it-IT" altLang="it-IT" sz="2400" dirty="0">
                <a:latin typeface="Arial" panose="020B0604020202020204" pitchFamily="34" charset="0"/>
              </a:rPr>
              <a:t>La stampa</a:t>
            </a: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DF585D-0F2A-4ECA-95BA-83AF50D41A04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13" name="Rectangle 50">
            <a:extLst>
              <a:ext uri="{FF2B5EF4-FFF2-40B4-BE49-F238E27FC236}">
                <a16:creationId xmlns:a16="http://schemas.microsoft.com/office/drawing/2014/main" id="{18847820-BFD7-4FFC-9BCF-E7D74709769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5" y="1844824"/>
            <a:ext cx="8260556" cy="647700"/>
          </a:xfrm>
          <a:prstGeom prst="rect">
            <a:avLst/>
          </a:prstGeom>
          <a:noFill/>
          <a:ln w="38100" cmpd="dbl">
            <a:solidFill>
              <a:schemeClr val="accent1">
                <a:lumMod val="50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Manoscritti</a:t>
            </a: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dimensione artigianale</a:t>
            </a:r>
            <a:endParaRPr lang="it-IT" altLang="it-IT" sz="20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MS PGothic" panose="020B0600070205080204" pitchFamily="34" charset="-128"/>
            </a:endParaRPr>
          </a:p>
        </p:txBody>
      </p:sp>
      <p:sp>
        <p:nvSpPr>
          <p:cNvPr id="14" name="Rectangle 50">
            <a:extLst>
              <a:ext uri="{FF2B5EF4-FFF2-40B4-BE49-F238E27FC236}">
                <a16:creationId xmlns:a16="http://schemas.microsoft.com/office/drawing/2014/main" id="{50046114-CBD1-4684-8DDE-48DDEA5227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5" y="2708424"/>
            <a:ext cx="8260556" cy="1511300"/>
          </a:xfrm>
          <a:prstGeom prst="rect">
            <a:avLst/>
          </a:prstGeom>
          <a:noFill/>
          <a:ln w="38100" cmpd="dbl">
            <a:solidFill>
              <a:srgbClr val="FFCC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Stampa a caratteri mobili 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(Gutenberg 1456):</a:t>
            </a:r>
          </a:p>
          <a:p>
            <a:pPr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Caratteri ricombinabili 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 stampa su vasta scala</a:t>
            </a:r>
          </a:p>
          <a:p>
            <a:pPr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Libro stampato: «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prima merce uniforme e ripetibile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»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b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</a:b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(McLuhan, 1962) </a:t>
            </a:r>
          </a:p>
        </p:txBody>
      </p:sp>
      <p:sp>
        <p:nvSpPr>
          <p:cNvPr id="15" name="Rectangle 7">
            <a:extLst>
              <a:ext uri="{FF2B5EF4-FFF2-40B4-BE49-F238E27FC236}">
                <a16:creationId xmlns:a16="http://schemas.microsoft.com/office/drawing/2014/main" id="{91D3207A-9063-4828-AB92-91D12920C65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56061" y="4869012"/>
            <a:ext cx="21605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>
                <a:solidFill>
                  <a:schemeClr val="tx1">
                    <a:lumMod val="85000"/>
                    <a:lumOff val="15000"/>
                  </a:schemeClr>
                </a:solidFill>
              </a:rPr>
              <a:t>ammortizzazione</a:t>
            </a:r>
            <a:r>
              <a:rPr lang="it-IT" altLang="it-IT" sz="160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  <a:r>
              <a:rPr lang="it-IT" altLang="it-IT" sz="1800">
                <a:solidFill>
                  <a:schemeClr val="tx1">
                    <a:lumMod val="85000"/>
                    <a:lumOff val="15000"/>
                  </a:schemeClr>
                </a:solidFill>
              </a:rPr>
              <a:t>costi</a:t>
            </a:r>
          </a:p>
        </p:txBody>
      </p:sp>
      <p:sp>
        <p:nvSpPr>
          <p:cNvPr id="16" name="Rectangle 8">
            <a:extLst>
              <a:ext uri="{FF2B5EF4-FFF2-40B4-BE49-F238E27FC236}">
                <a16:creationId xmlns:a16="http://schemas.microsoft.com/office/drawing/2014/main" id="{1429BF86-BC4B-4E75-8E72-CBF9ED02174F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6336" y="4870901"/>
            <a:ext cx="2808288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produzione in serie</a:t>
            </a:r>
          </a:p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standardizzata</a:t>
            </a:r>
          </a:p>
        </p:txBody>
      </p:sp>
      <p:sp>
        <p:nvSpPr>
          <p:cNvPr id="18" name="Rectangle 11">
            <a:extLst>
              <a:ext uri="{FF2B5EF4-FFF2-40B4-BE49-F238E27FC236}">
                <a16:creationId xmlns:a16="http://schemas.microsoft.com/office/drawing/2014/main" id="{2CE34CF8-0FCC-4C4B-BA56-1659E96BFB8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32549" y="4869012"/>
            <a:ext cx="25558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risultati omogenei</a:t>
            </a:r>
          </a:p>
        </p:txBody>
      </p:sp>
      <p:sp>
        <p:nvSpPr>
          <p:cNvPr id="19" name="AutoShape 17">
            <a:extLst>
              <a:ext uri="{FF2B5EF4-FFF2-40B4-BE49-F238E27FC236}">
                <a16:creationId xmlns:a16="http://schemas.microsoft.com/office/drawing/2014/main" id="{45432C72-CB94-45F1-A442-94C4D2F3E1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7736" y="4076849"/>
            <a:ext cx="792163" cy="7921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AutoShape 18">
            <a:extLst>
              <a:ext uri="{FF2B5EF4-FFF2-40B4-BE49-F238E27FC236}">
                <a16:creationId xmlns:a16="http://schemas.microsoft.com/office/drawing/2014/main" id="{F8C4D97F-E4FA-45EB-ABCF-9D864C9570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05349" y="4076849"/>
            <a:ext cx="792162" cy="7921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1" name="AutoShape 19">
            <a:extLst>
              <a:ext uri="{FF2B5EF4-FFF2-40B4-BE49-F238E27FC236}">
                <a16:creationId xmlns:a16="http://schemas.microsoft.com/office/drawing/2014/main" id="{50F10FA0-8A84-46CF-80C9-A86015EBBC8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584399" y="4076849"/>
            <a:ext cx="792162" cy="7921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3793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/>
      <p:bldP spid="16" grpId="0"/>
      <p:bldP spid="18" grpId="0"/>
      <p:bldP spid="19" grpId="0" animBg="1"/>
      <p:bldP spid="20" grpId="0" animBg="1"/>
      <p:bldP spid="2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E971766-9840-41AD-A060-00F9FD075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</a:t>
            </a:r>
            <a:r>
              <a:rPr lang="it-IT" altLang="it-IT" sz="2400" dirty="0">
                <a:latin typeface="Arial" panose="020B0604020202020204" pitchFamily="34" charset="0"/>
              </a:rPr>
              <a:t>Implicazioni sociali della stampa (1)</a:t>
            </a: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DF585D-0F2A-4ECA-95BA-83AF50D41A04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pic>
        <p:nvPicPr>
          <p:cNvPr id="22" name="Picture 14" descr="Ghezzi">
            <a:extLst>
              <a:ext uri="{FF2B5EF4-FFF2-40B4-BE49-F238E27FC236}">
                <a16:creationId xmlns:a16="http://schemas.microsoft.com/office/drawing/2014/main" id="{1BD56D4E-37D2-4A2F-A578-E3B97CC712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551" y="4148435"/>
            <a:ext cx="960437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3" name="Rectangle 3">
            <a:extLst>
              <a:ext uri="{FF2B5EF4-FFF2-40B4-BE49-F238E27FC236}">
                <a16:creationId xmlns:a16="http://schemas.microsoft.com/office/drawing/2014/main" id="{39D9378F-EA70-4D1E-9529-7D7432757B03}"/>
              </a:ext>
            </a:extLst>
          </p:cNvPr>
          <p:cNvSpPr txBox="1">
            <a:spLocks noChangeArrowheads="1"/>
          </p:cNvSpPr>
          <p:nvPr/>
        </p:nvSpPr>
        <p:spPr>
          <a:xfrm>
            <a:off x="426244" y="1145159"/>
            <a:ext cx="8353425" cy="1973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</a:pP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30000"/>
              </a:lnSpc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Diffusione, generalizzazione e democratizzazione della </a:t>
            </a:r>
            <a:r>
              <a:rPr lang="it-IT" altLang="it-IT" sz="1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Verdana" panose="020B0604030504040204" pitchFamily="34" charset="0"/>
                <a:ea typeface="Verdana" panose="020B0604030504040204" pitchFamily="34" charset="0"/>
              </a:rPr>
              <a:t>conoscenza</a:t>
            </a:r>
          </a:p>
          <a:p>
            <a:pPr>
              <a:lnSpc>
                <a:spcPct val="130000"/>
              </a:lnSpc>
            </a:pP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>
              <a:lnSpc>
                <a:spcPct val="130000"/>
              </a:lnSpc>
            </a:pP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6" name="Rectangle 8">
            <a:extLst>
              <a:ext uri="{FF2B5EF4-FFF2-40B4-BE49-F238E27FC236}">
                <a16:creationId xmlns:a16="http://schemas.microsoft.com/office/drawing/2014/main" id="{0A3C130D-B80D-44E2-8AD1-E2D79E2EC5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5317376" y="3860577"/>
            <a:ext cx="3462293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Supporto alla scienza</a:t>
            </a: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</a:p>
          <a:p>
            <a:pPr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archiviazione e trasmissione della conoscenza</a:t>
            </a:r>
          </a:p>
        </p:txBody>
      </p:sp>
      <p:sp>
        <p:nvSpPr>
          <p:cNvPr id="28" name="AutoShape 11">
            <a:extLst>
              <a:ext uri="{FF2B5EF4-FFF2-40B4-BE49-F238E27FC236}">
                <a16:creationId xmlns:a16="http://schemas.microsoft.com/office/drawing/2014/main" id="{BBFB6D51-54D1-4935-A1C0-D089A28B88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63" y="2347689"/>
            <a:ext cx="3959225" cy="1512888"/>
          </a:xfrm>
          <a:prstGeom prst="wedgeRoundRectCallout">
            <a:avLst>
              <a:gd name="adj1" fmla="val 9782"/>
              <a:gd name="adj2" fmla="val 73611"/>
              <a:gd name="adj3" fmla="val 16667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it-IT" altLang="it-IT" sz="16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buFontTx/>
              <a:buNone/>
            </a:pPr>
            <a:r>
              <a:rPr lang="it-IT" altLang="it-IT" sz="1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Standardizzazione linguistica</a:t>
            </a: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</a:t>
            </a:r>
          </a:p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le lingue volgari raggiungono una massa d’uso critica</a:t>
            </a:r>
          </a:p>
        </p:txBody>
      </p:sp>
      <p:pic>
        <p:nvPicPr>
          <p:cNvPr id="29" name="Picture 12" descr="Ghezzi">
            <a:extLst>
              <a:ext uri="{FF2B5EF4-FFF2-40B4-BE49-F238E27FC236}">
                <a16:creationId xmlns:a16="http://schemas.microsoft.com/office/drawing/2014/main" id="{12AB80C8-46FD-4057-9941-6EAA2041C9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5488" y="4148435"/>
            <a:ext cx="960438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30" name="Picture 13" descr="Ghezzi">
            <a:extLst>
              <a:ext uri="{FF2B5EF4-FFF2-40B4-BE49-F238E27FC236}">
                <a16:creationId xmlns:a16="http://schemas.microsoft.com/office/drawing/2014/main" id="{1248DE71-F375-4AEF-A70B-95E25D26C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426" y="4148435"/>
            <a:ext cx="960437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31" name="Rectangle 15">
            <a:extLst>
              <a:ext uri="{FF2B5EF4-FFF2-40B4-BE49-F238E27FC236}">
                <a16:creationId xmlns:a16="http://schemas.microsoft.com/office/drawing/2014/main" id="{3C1921A2-7879-4D6C-86B5-4B05B0CDF8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8863" y="4943479"/>
            <a:ext cx="273685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collante per le diverse comunità locali</a:t>
            </a:r>
          </a:p>
        </p:txBody>
      </p:sp>
    </p:spTree>
    <p:extLst>
      <p:ext uri="{BB962C8B-B14F-4D97-AF65-F5344CB8AC3E}">
        <p14:creationId xmlns:p14="http://schemas.microsoft.com/office/powerpoint/2010/main" val="3307202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  <p:bldP spid="28" grpId="0" animBg="1"/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E971766-9840-41AD-A060-00F9FD075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</a:t>
            </a:r>
            <a:r>
              <a:rPr lang="it-IT" altLang="it-IT" sz="2400" dirty="0">
                <a:latin typeface="Arial" panose="020B0604020202020204" pitchFamily="34" charset="0"/>
              </a:rPr>
              <a:t>Implicazioni sociali della stampa (2)</a:t>
            </a: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DF585D-0F2A-4ECA-95BA-83AF50D41A04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pic>
        <p:nvPicPr>
          <p:cNvPr id="39" name="Picture 17" descr="Ghezzi">
            <a:extLst>
              <a:ext uri="{FF2B5EF4-FFF2-40B4-BE49-F238E27FC236}">
                <a16:creationId xmlns:a16="http://schemas.microsoft.com/office/drawing/2014/main" id="{B5FE63BB-8854-4275-8617-8B67088C8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122" y="5157192"/>
            <a:ext cx="862033" cy="6468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0" name="Rectangle 12">
            <a:extLst>
              <a:ext uri="{FF2B5EF4-FFF2-40B4-BE49-F238E27FC236}">
                <a16:creationId xmlns:a16="http://schemas.microsoft.com/office/drawing/2014/main" id="{1C13F075-E693-401B-943E-453248116A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68488" y="3409348"/>
            <a:ext cx="2808288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Autore</a:t>
            </a:r>
          </a:p>
          <a:p>
            <a:pPr algn="ctr" eaLnBrk="1" hangingPunct="1">
              <a:buFontTx/>
              <a:buNone/>
            </a:pPr>
            <a:endParaRPr lang="it-IT" altLang="it-IT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buFontTx/>
              <a:buNone/>
            </a:pPr>
            <a:endParaRPr lang="it-IT" altLang="it-IT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buFontTx/>
              <a:buNone/>
            </a:pPr>
            <a:endParaRPr lang="it-IT" altLang="it-IT" sz="18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buFontTx/>
              <a:buNone/>
            </a:pP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Proprietà intellettuale</a:t>
            </a:r>
          </a:p>
        </p:txBody>
      </p:sp>
      <p:sp>
        <p:nvSpPr>
          <p:cNvPr id="41" name="Rectangle 50">
            <a:extLst>
              <a:ext uri="{FF2B5EF4-FFF2-40B4-BE49-F238E27FC236}">
                <a16:creationId xmlns:a16="http://schemas.microsoft.com/office/drawing/2014/main" id="{D6B52BFC-A79C-4513-98ED-BEA74C8C2D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66" y="1773262"/>
            <a:ext cx="4537075" cy="1079500"/>
          </a:xfrm>
          <a:prstGeom prst="rect">
            <a:avLst/>
          </a:prstGeom>
          <a:solidFill>
            <a:schemeClr val="bg1"/>
          </a:solidFill>
          <a:ln w="50800">
            <a:solidFill>
              <a:schemeClr val="accent1">
                <a:lumMod val="50000"/>
              </a:schemeClr>
            </a:solidFill>
            <a:prstDash val="sysDot"/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Sistema dei media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libri, giornali, riviste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spazio virtuale di incontro</a:t>
            </a:r>
          </a:p>
        </p:txBody>
      </p:sp>
      <p:pic>
        <p:nvPicPr>
          <p:cNvPr id="42" name="Picture 8" descr="Ghezzi">
            <a:extLst>
              <a:ext uri="{FF2B5EF4-FFF2-40B4-BE49-F238E27FC236}">
                <a16:creationId xmlns:a16="http://schemas.microsoft.com/office/drawing/2014/main" id="{09F4A3FD-8D6B-4F5C-9D6F-A21803DDFA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035" y="5157192"/>
            <a:ext cx="862033" cy="6468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3" name="Picture 9" descr="Ghezzi">
            <a:extLst>
              <a:ext uri="{FF2B5EF4-FFF2-40B4-BE49-F238E27FC236}">
                <a16:creationId xmlns:a16="http://schemas.microsoft.com/office/drawing/2014/main" id="{B7053D51-450F-49B7-B895-DA5FD1EB51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2122" y="5157192"/>
            <a:ext cx="862033" cy="6468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4" name="Picture 10" descr="Ghezzi">
            <a:extLst>
              <a:ext uri="{FF2B5EF4-FFF2-40B4-BE49-F238E27FC236}">
                <a16:creationId xmlns:a16="http://schemas.microsoft.com/office/drawing/2014/main" id="{32E0F21C-5666-48C5-BCA9-00CC6A17F8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622" y="5157192"/>
            <a:ext cx="862033" cy="646881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45" name="Picture 11" descr="Ghezzi">
            <a:extLst>
              <a:ext uri="{FF2B5EF4-FFF2-40B4-BE49-F238E27FC236}">
                <a16:creationId xmlns:a16="http://schemas.microsoft.com/office/drawing/2014/main" id="{32A60A6A-2A01-45D0-9F19-963293C966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2413" y="3947682"/>
            <a:ext cx="960438" cy="72072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46" name="AutoShape 15">
            <a:extLst>
              <a:ext uri="{FF2B5EF4-FFF2-40B4-BE49-F238E27FC236}">
                <a16:creationId xmlns:a16="http://schemas.microsoft.com/office/drawing/2014/main" id="{598917F3-600D-4561-944E-048E01A1B2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0066" y="3213125"/>
            <a:ext cx="2519363" cy="1512887"/>
          </a:xfrm>
          <a:prstGeom prst="wedgeRoundRectCallout">
            <a:avLst>
              <a:gd name="adj1" fmla="val 18620"/>
              <a:gd name="adj2" fmla="val 67731"/>
              <a:gd name="adj3" fmla="val 16667"/>
            </a:avLst>
          </a:prstGeom>
          <a:solidFill>
            <a:srgbClr val="FFCC00">
              <a:alpha val="56000"/>
            </a:srgbClr>
          </a:solidFill>
          <a:ln w="9525">
            <a:noFill/>
            <a:miter lim="800000"/>
            <a:headEnd/>
            <a:tailEnd/>
          </a:ln>
        </p:spPr>
        <p:txBody>
          <a:bodyPr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48" name="Text Box 19">
            <a:extLst>
              <a:ext uri="{FF2B5EF4-FFF2-40B4-BE49-F238E27FC236}">
                <a16:creationId xmlns:a16="http://schemas.microsoft.com/office/drawing/2014/main" id="{963FBD84-97CB-4146-AC56-76CE5B00B8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53335" y="1851574"/>
            <a:ext cx="3767137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censura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reazione dell’autorità alle possibili minacce all’ordine costituito</a:t>
            </a:r>
            <a:endParaRPr lang="it-IT" altLang="it-IT" sz="20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0E5D3DE0-B2B5-4A43-AEA0-DD9B9A2080AA}"/>
              </a:ext>
            </a:extLst>
          </p:cNvPr>
          <p:cNvGrpSpPr/>
          <p:nvPr/>
        </p:nvGrpSpPr>
        <p:grpSpPr>
          <a:xfrm>
            <a:off x="1355104" y="3140100"/>
            <a:ext cx="3602037" cy="1512887"/>
            <a:chOff x="1355104" y="3140100"/>
            <a:chExt cx="3602037" cy="1512887"/>
          </a:xfrm>
        </p:grpSpPr>
        <p:sp>
          <p:nvSpPr>
            <p:cNvPr id="47" name="AutoShape 16">
              <a:extLst>
                <a:ext uri="{FF2B5EF4-FFF2-40B4-BE49-F238E27FC236}">
                  <a16:creationId xmlns:a16="http://schemas.microsoft.com/office/drawing/2014/main" id="{80057034-F90E-4368-921A-6133533DC1C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355104" y="3140100"/>
              <a:ext cx="3602037" cy="1512887"/>
            </a:xfrm>
            <a:prstGeom prst="wedgeRoundRectCallout">
              <a:avLst>
                <a:gd name="adj1" fmla="val 21972"/>
                <a:gd name="adj2" fmla="val 71093"/>
                <a:gd name="adj3" fmla="val 16667"/>
              </a:avLst>
            </a:prstGeom>
            <a:solidFill>
              <a:srgbClr val="FFCC00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endParaRPr lang="it-IT" altLang="it-IT" sz="200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9" name="Rectangle 20">
              <a:extLst>
                <a:ext uri="{FF2B5EF4-FFF2-40B4-BE49-F238E27FC236}">
                  <a16:creationId xmlns:a16="http://schemas.microsoft.com/office/drawing/2014/main" id="{55142DDF-0451-476B-A12E-34BCD20167C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595933" y="3298750"/>
              <a:ext cx="3128823" cy="1219200"/>
            </a:xfrm>
            <a:prstGeom prst="rect">
              <a:avLst/>
            </a:prstGeom>
            <a:solidFill>
              <a:srgbClr val="FFCC00"/>
            </a:solidFill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algn="ctr" eaLnBrk="1" hangingPunct="1">
                <a:buFontTx/>
                <a:buNone/>
              </a:pPr>
              <a:r>
                <a:rPr lang="it-IT" altLang="it-IT" sz="1800" b="1" dirty="0">
                  <a:solidFill>
                    <a:schemeClr val="tx1"/>
                  </a:solidFill>
                </a:rPr>
                <a:t>opinione pubblica</a:t>
              </a:r>
              <a:r>
                <a:rPr lang="it-IT" altLang="it-IT" sz="1800" dirty="0">
                  <a:solidFill>
                    <a:schemeClr val="tx1"/>
                  </a:solidFill>
                </a:rPr>
                <a:t>:</a:t>
              </a:r>
            </a:p>
            <a:p>
              <a:pPr algn="ctr" eaLnBrk="1" hangingPunct="1">
                <a:buFontTx/>
                <a:buNone/>
              </a:pPr>
              <a:r>
                <a:rPr lang="it-IT" altLang="it-IT" sz="1800" dirty="0">
                  <a:solidFill>
                    <a:schemeClr val="tx1"/>
                  </a:solidFill>
                </a:rPr>
                <a:t>dibattito razionale e critico su tematiche pubbliche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852058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/>
      <p:bldP spid="41" grpId="0" animBg="1"/>
      <p:bldP spid="46" grpId="0" animBg="1"/>
      <p:bldP spid="4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E971766-9840-41AD-A060-00F9FD075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*Le telecomunicazioni: comunicazione a distanza*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DF585D-0F2A-4ECA-95BA-83AF50D41A04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16" name="Rectangle 7">
            <a:extLst>
              <a:ext uri="{FF2B5EF4-FFF2-40B4-BE49-F238E27FC236}">
                <a16:creationId xmlns:a16="http://schemas.microsoft.com/office/drawing/2014/main" id="{C9087032-49E5-4023-BE89-A6E6248EBFF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52525" y="1624086"/>
            <a:ext cx="799147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Fino al XIX secolo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piccioni viaggiatori, segnali di fumo, …</a:t>
            </a:r>
          </a:p>
        </p:txBody>
      </p:sp>
      <p:sp>
        <p:nvSpPr>
          <p:cNvPr id="18" name="Rectangle 8">
            <a:extLst>
              <a:ext uri="{FF2B5EF4-FFF2-40B4-BE49-F238E27FC236}">
                <a16:creationId xmlns:a16="http://schemas.microsoft.com/office/drawing/2014/main" id="{A7CB00C6-32AA-42A5-ABDC-408CFDC12B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978" y="2264814"/>
            <a:ext cx="882015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Telegrafo (1838)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reti ferroviarie + elettricità (apparato trasporto)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 </a:t>
            </a:r>
          </a:p>
          <a:p>
            <a:pPr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                           codice Morse: codifica in impulsi elettrici</a:t>
            </a: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19" name="Rectangle 9">
            <a:extLst>
              <a:ext uri="{FF2B5EF4-FFF2-40B4-BE49-F238E27FC236}">
                <a16:creationId xmlns:a16="http://schemas.microsoft.com/office/drawing/2014/main" id="{681D9D67-D930-4430-983A-4B336BA66B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3126826"/>
            <a:ext cx="82804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Telefono (1856):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più facile e intuitivo </a:t>
            </a: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 uso domestico</a:t>
            </a: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0" name="Rectangle 11">
            <a:extLst>
              <a:ext uri="{FF2B5EF4-FFF2-40B4-BE49-F238E27FC236}">
                <a16:creationId xmlns:a16="http://schemas.microsoft.com/office/drawing/2014/main" id="{D67A974A-FF53-47DF-B81B-ED3B43B413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850" y="4926323"/>
            <a:ext cx="9074150" cy="6771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simultaneità </a:t>
            </a:r>
            <a:r>
              <a:rPr lang="it-IT" altLang="it-IT" b="1" dirty="0" err="1">
                <a:solidFill>
                  <a:schemeClr val="tx1">
                    <a:lumMod val="85000"/>
                    <a:lumOff val="15000"/>
                  </a:schemeClr>
                </a:solidFill>
              </a:rPr>
              <a:t>despazializzata</a:t>
            </a:r>
            <a:endParaRPr lang="it-IT" altLang="it-IT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riduzione delle distanze fisiche </a:t>
            </a: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  <a:sym typeface="Wingdings" panose="05000000000000000000" pitchFamily="2" charset="2"/>
              </a:rPr>
              <a:t>– sganciamento di spazio e tempo</a:t>
            </a:r>
            <a:endParaRPr lang="it-IT" altLang="it-IT" sz="16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pic>
        <p:nvPicPr>
          <p:cNvPr id="21" name="Picture 34" descr="Idealtipo_DesperateHousewives">
            <a:extLst>
              <a:ext uri="{FF2B5EF4-FFF2-40B4-BE49-F238E27FC236}">
                <a16:creationId xmlns:a16="http://schemas.microsoft.com/office/drawing/2014/main" id="{262260BF-F938-4D87-BA74-C2F0590E11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04" y="4008596"/>
            <a:ext cx="962025" cy="719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pic>
        <p:nvPicPr>
          <p:cNvPr id="22" name="Picture 35" descr="Idealtipo_DesperateHousewives">
            <a:extLst>
              <a:ext uri="{FF2B5EF4-FFF2-40B4-BE49-F238E27FC236}">
                <a16:creationId xmlns:a16="http://schemas.microsoft.com/office/drawing/2014/main" id="{056E8A76-A1DD-47F4-BAB2-32B1C60BEE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4032791"/>
            <a:ext cx="962025" cy="719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23" name="Line 36">
            <a:extLst>
              <a:ext uri="{FF2B5EF4-FFF2-40B4-BE49-F238E27FC236}">
                <a16:creationId xmlns:a16="http://schemas.microsoft.com/office/drawing/2014/main" id="{72EE61E9-A185-4908-BA17-20D4FBAB2D65}"/>
              </a:ext>
            </a:extLst>
          </p:cNvPr>
          <p:cNvSpPr>
            <a:spLocks noChangeShapeType="1"/>
          </p:cNvSpPr>
          <p:nvPr/>
        </p:nvSpPr>
        <p:spPr bwMode="auto">
          <a:xfrm>
            <a:off x="1978831" y="4392360"/>
            <a:ext cx="5256187" cy="0"/>
          </a:xfrm>
          <a:prstGeom prst="line">
            <a:avLst/>
          </a:prstGeom>
          <a:noFill/>
          <a:ln w="38100">
            <a:solidFill>
              <a:schemeClr val="accent1">
                <a:lumMod val="50000"/>
              </a:schemeClr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24" name="AutoShape 33">
            <a:extLst>
              <a:ext uri="{FF2B5EF4-FFF2-40B4-BE49-F238E27FC236}">
                <a16:creationId xmlns:a16="http://schemas.microsoft.com/office/drawing/2014/main" id="{3A7FA663-A84A-46CA-B31D-D11AF19773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70362" y="3996279"/>
            <a:ext cx="792163" cy="792163"/>
          </a:xfrm>
          <a:prstGeom prst="downArrow">
            <a:avLst>
              <a:gd name="adj1" fmla="val 50000"/>
              <a:gd name="adj2" fmla="val 25000"/>
            </a:avLst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/>
            <a:endParaRPr lang="it-IT" alt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30202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  <p:bldP spid="19" grpId="0"/>
      <p:bldP spid="20" grpId="0"/>
      <p:bldP spid="2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E971766-9840-41AD-A060-00F9FD075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*Le telecomunicazioni: comunicazione a distanza*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DF585D-0F2A-4ECA-95BA-83AF50D41A04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sp>
        <p:nvSpPr>
          <p:cNvPr id="13" name="Rectangle 50">
            <a:extLst>
              <a:ext uri="{FF2B5EF4-FFF2-40B4-BE49-F238E27FC236}">
                <a16:creationId xmlns:a16="http://schemas.microsoft.com/office/drawing/2014/main" id="{0548560A-E1CB-498F-9E7B-DA434B2D5B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78918" y="2220079"/>
            <a:ext cx="5113337" cy="1441450"/>
          </a:xfrm>
          <a:prstGeom prst="rect">
            <a:avLst/>
          </a:prstGeom>
          <a:solidFill>
            <a:srgbClr val="FF9900">
              <a:alpha val="0"/>
            </a:srgbClr>
          </a:solidFill>
          <a:ln w="50800">
            <a:solidFill>
              <a:srgbClr val="FFCC00"/>
            </a:solidFill>
            <a:prstDash val="sysDot"/>
            <a:miter lim="800000"/>
            <a:headEnd/>
            <a:tailEnd/>
          </a:ln>
        </p:spPr>
        <p:txBody>
          <a:bodyPr wrap="none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Organizzazioni formalizzate ad hoc</a:t>
            </a:r>
          </a:p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it-IT" altLang="it-IT" sz="20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MS PGothic" panose="020B0600070205080204" pitchFamily="34" charset="-128"/>
              </a:rPr>
              <a:t> (emittenti)</a:t>
            </a:r>
          </a:p>
        </p:txBody>
      </p:sp>
      <p:sp>
        <p:nvSpPr>
          <p:cNvPr id="14" name="AutoShape 5">
            <a:extLst>
              <a:ext uri="{FF2B5EF4-FFF2-40B4-BE49-F238E27FC236}">
                <a16:creationId xmlns:a16="http://schemas.microsoft.com/office/drawing/2014/main" id="{584842E2-F76A-409E-BC88-5EBE9347DC20}"/>
              </a:ext>
            </a:extLst>
          </p:cNvPr>
          <p:cNvSpPr>
            <a:spLocks noChangeArrowheads="1"/>
          </p:cNvSpPr>
          <p:nvPr/>
        </p:nvSpPr>
        <p:spPr bwMode="auto">
          <a:xfrm flipV="1">
            <a:off x="250130" y="3732966"/>
            <a:ext cx="8569325" cy="1727200"/>
          </a:xfrm>
          <a:custGeom>
            <a:avLst/>
            <a:gdLst>
              <a:gd name="T0" fmla="*/ 7721518 w 21600"/>
              <a:gd name="T1" fmla="*/ 863600 h 21600"/>
              <a:gd name="T2" fmla="*/ 4284663 w 21600"/>
              <a:gd name="T3" fmla="*/ 1727200 h 21600"/>
              <a:gd name="T4" fmla="*/ 847808 w 21600"/>
              <a:gd name="T5" fmla="*/ 863600 h 21600"/>
              <a:gd name="T6" fmla="*/ 4284663 w 21600"/>
              <a:gd name="T7" fmla="*/ 0 h 21600"/>
              <a:gd name="T8" fmla="*/ 0 60000 65536"/>
              <a:gd name="T9" fmla="*/ 0 60000 65536"/>
              <a:gd name="T10" fmla="*/ 0 60000 65536"/>
              <a:gd name="T11" fmla="*/ 0 60000 65536"/>
              <a:gd name="T12" fmla="*/ 3937 w 21600"/>
              <a:gd name="T13" fmla="*/ 3937 h 21600"/>
              <a:gd name="T14" fmla="*/ 17663 w 21600"/>
              <a:gd name="T15" fmla="*/ 17663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0" y="0"/>
                </a:moveTo>
                <a:lnTo>
                  <a:pt x="4273" y="21600"/>
                </a:lnTo>
                <a:lnTo>
                  <a:pt x="17327" y="21600"/>
                </a:lnTo>
                <a:lnTo>
                  <a:pt x="21600" y="0"/>
                </a:lnTo>
                <a:close/>
              </a:path>
            </a:pathLst>
          </a:custGeom>
          <a:solidFill>
            <a:srgbClr val="FFCC00"/>
          </a:solidFill>
          <a:ln w="9525">
            <a:solidFill>
              <a:srgbClr val="FFCC00"/>
            </a:solidFill>
            <a:miter lim="800000"/>
            <a:headEnd/>
            <a:tailEnd/>
          </a:ln>
        </p:spPr>
        <p:txBody>
          <a:bodyPr rot="10800000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endParaRPr lang="it-IT" altLang="it-IT" sz="2000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buFontTx/>
              <a:buNone/>
            </a:pPr>
            <a:r>
              <a:rPr lang="it-IT" altLang="it-IT" sz="20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Broadcast (uno a molti)</a:t>
            </a:r>
          </a:p>
          <a:p>
            <a:pPr algn="ctr" eaLnBrk="1" hangingPunct="1"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“gettata” senza un destinatario preciso</a:t>
            </a:r>
          </a:p>
          <a:p>
            <a:pPr algn="ctr" eaLnBrk="1" hangingPunct="1">
              <a:buFontTx/>
              <a:buNone/>
            </a:pPr>
            <a:r>
              <a:rPr lang="it-IT" alt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mass medium</a:t>
            </a:r>
            <a:endParaRPr lang="it-IT" altLang="it-IT" b="1" dirty="0"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algn="ctr" eaLnBrk="1" hangingPunct="1">
              <a:buFontTx/>
              <a:buNone/>
            </a:pPr>
            <a:endParaRPr lang="it-IT" altLang="it-IT" sz="18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grpSp>
        <p:nvGrpSpPr>
          <p:cNvPr id="15" name="Group 45">
            <a:extLst>
              <a:ext uri="{FF2B5EF4-FFF2-40B4-BE49-F238E27FC236}">
                <a16:creationId xmlns:a16="http://schemas.microsoft.com/office/drawing/2014/main" id="{B42A2648-9797-4F73-BCE9-C00D222C5E43}"/>
              </a:ext>
            </a:extLst>
          </p:cNvPr>
          <p:cNvGrpSpPr>
            <a:grpSpLocks/>
          </p:cNvGrpSpPr>
          <p:nvPr/>
        </p:nvGrpSpPr>
        <p:grpSpPr bwMode="auto">
          <a:xfrm>
            <a:off x="2597150" y="3372604"/>
            <a:ext cx="3887787" cy="431800"/>
            <a:chOff x="1655" y="1842"/>
            <a:chExt cx="2449" cy="272"/>
          </a:xfrm>
        </p:grpSpPr>
        <p:sp>
          <p:nvSpPr>
            <p:cNvPr id="25" name="Rectangle 9">
              <a:extLst>
                <a:ext uri="{FF2B5EF4-FFF2-40B4-BE49-F238E27FC236}">
                  <a16:creationId xmlns:a16="http://schemas.microsoft.com/office/drawing/2014/main" id="{E1CE58EB-64D7-4CEC-8FB2-277C1BB92A7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655" y="1842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6" name="Rectangle 10">
              <a:extLst>
                <a:ext uri="{FF2B5EF4-FFF2-40B4-BE49-F238E27FC236}">
                  <a16:creationId xmlns:a16="http://schemas.microsoft.com/office/drawing/2014/main" id="{E85427CA-B8DE-4809-A221-6A88668CFB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018" y="1842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7" name="Rectangle 11">
              <a:extLst>
                <a:ext uri="{FF2B5EF4-FFF2-40B4-BE49-F238E27FC236}">
                  <a16:creationId xmlns:a16="http://schemas.microsoft.com/office/drawing/2014/main" id="{04CD24ED-25E4-4274-8C9C-82A410895B5B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381" y="1842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8" name="Rectangle 12">
              <a:extLst>
                <a:ext uri="{FF2B5EF4-FFF2-40B4-BE49-F238E27FC236}">
                  <a16:creationId xmlns:a16="http://schemas.microsoft.com/office/drawing/2014/main" id="{EDEF1AE6-C73B-4CB5-88C6-583F719ACBF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744" y="1842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9" name="Rectangle 13">
              <a:extLst>
                <a:ext uri="{FF2B5EF4-FFF2-40B4-BE49-F238E27FC236}">
                  <a16:creationId xmlns:a16="http://schemas.microsoft.com/office/drawing/2014/main" id="{AB8C7D8F-6E2D-411C-900A-99EC4E0093D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107" y="1842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0" name="Rectangle 14">
              <a:extLst>
                <a:ext uri="{FF2B5EF4-FFF2-40B4-BE49-F238E27FC236}">
                  <a16:creationId xmlns:a16="http://schemas.microsoft.com/office/drawing/2014/main" id="{3252E1DE-8D21-4FE8-8F35-7D3E8388C07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470" y="1842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1" name="Rectangle 15">
              <a:extLst>
                <a:ext uri="{FF2B5EF4-FFF2-40B4-BE49-F238E27FC236}">
                  <a16:creationId xmlns:a16="http://schemas.microsoft.com/office/drawing/2014/main" id="{01119AE4-7600-44A4-A1E6-DFE3E5434B0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32" y="1842"/>
              <a:ext cx="272" cy="272"/>
            </a:xfrm>
            <a:prstGeom prst="rect">
              <a:avLst/>
            </a:prstGeom>
            <a:solidFill>
              <a:schemeClr val="bg1"/>
            </a:solidFill>
            <a:ln w="19050">
              <a:solidFill>
                <a:schemeClr val="accent1">
                  <a:lumMod val="50000"/>
                </a:schemeClr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1pPr>
              <a:lvl2pPr marL="742950" indent="-28575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2pPr>
              <a:lvl3pPr marL="11430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3pPr>
              <a:lvl4pPr marL="16002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4pPr>
              <a:lvl5pPr marL="2057400" indent="-228600" eaLnBrk="0" hangingPunct="0"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5pPr>
              <a:lvl6pPr marL="25146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6pPr>
              <a:lvl7pPr marL="29718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7pPr>
              <a:lvl8pPr marL="34290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8pPr>
              <a:lvl9pPr marL="3886200" indent="-228600" eaLnBrk="0" fontAlgn="base" hangingPunct="0">
                <a:lnSpc>
                  <a:spcPct val="130000"/>
                </a:lnSpc>
                <a:spcBef>
                  <a:spcPct val="20000"/>
                </a:spcBef>
                <a:spcAft>
                  <a:spcPct val="0"/>
                </a:spcAft>
                <a:buChar char="•"/>
                <a:defRPr sz="2200">
                  <a:solidFill>
                    <a:schemeClr val="bg1"/>
                  </a:solidFill>
                  <a:latin typeface="Verdana" panose="020B0604030504040204" pitchFamily="34" charset="0"/>
                </a:defRPr>
              </a:lvl9pPr>
            </a:lstStyle>
            <a:p>
              <a:pPr eaLnBrk="1" hangingPunct="1"/>
              <a:endParaRPr lang="it-IT" altLang="it-IT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  <p:grpSp>
        <p:nvGrpSpPr>
          <p:cNvPr id="32" name="Group 46">
            <a:extLst>
              <a:ext uri="{FF2B5EF4-FFF2-40B4-BE49-F238E27FC236}">
                <a16:creationId xmlns:a16="http://schemas.microsoft.com/office/drawing/2014/main" id="{144C05D5-2D51-49DD-90BC-B3356E8FEB0F}"/>
              </a:ext>
            </a:extLst>
          </p:cNvPr>
          <p:cNvGrpSpPr>
            <a:grpSpLocks/>
          </p:cNvGrpSpPr>
          <p:nvPr/>
        </p:nvGrpSpPr>
        <p:grpSpPr bwMode="auto">
          <a:xfrm>
            <a:off x="250130" y="5388729"/>
            <a:ext cx="8599488" cy="360362"/>
            <a:chOff x="149" y="2886"/>
            <a:chExt cx="5417" cy="227"/>
          </a:xfrm>
        </p:grpSpPr>
        <p:grpSp>
          <p:nvGrpSpPr>
            <p:cNvPr id="33" name="Group 47">
              <a:extLst>
                <a:ext uri="{FF2B5EF4-FFF2-40B4-BE49-F238E27FC236}">
                  <a16:creationId xmlns:a16="http://schemas.microsoft.com/office/drawing/2014/main" id="{163E86C9-7D52-4A71-9B12-9BF81465150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49" y="2886"/>
              <a:ext cx="1325" cy="227"/>
              <a:chOff x="1792" y="3158"/>
              <a:chExt cx="2645" cy="453"/>
            </a:xfrm>
          </p:grpSpPr>
          <p:pic>
            <p:nvPicPr>
              <p:cNvPr id="49" name="Picture 48" descr="Idealtipo_DesperateHousewives">
                <a:extLst>
                  <a:ext uri="{FF2B5EF4-FFF2-40B4-BE49-F238E27FC236}">
                    <a16:creationId xmlns:a16="http://schemas.microsoft.com/office/drawing/2014/main" id="{21AE329B-1BC7-4253-809A-0EDEA2CEBC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2" y="3158"/>
                <a:ext cx="606" cy="4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0" name="Picture 49" descr="FamaleHipster">
                <a:extLst>
                  <a:ext uri="{FF2B5EF4-FFF2-40B4-BE49-F238E27FC236}">
                    <a16:creationId xmlns:a16="http://schemas.microsoft.com/office/drawing/2014/main" id="{6B6095F5-E684-4884-B820-EE2B03E4A29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3" y="3158"/>
                <a:ext cx="604" cy="4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1" name="Picture 50" descr="Hipster">
                <a:extLst>
                  <a:ext uri="{FF2B5EF4-FFF2-40B4-BE49-F238E27FC236}">
                    <a16:creationId xmlns:a16="http://schemas.microsoft.com/office/drawing/2014/main" id="{71E30F53-91F6-405F-A62C-630C157E05A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2" y="3158"/>
                <a:ext cx="604" cy="4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52" name="Picture 51" descr="Copia di Idealtipo_Impegnato_pic">
                <a:extLst>
                  <a:ext uri="{FF2B5EF4-FFF2-40B4-BE49-F238E27FC236}">
                    <a16:creationId xmlns:a16="http://schemas.microsoft.com/office/drawing/2014/main" id="{89BC8516-2D79-435E-92FD-2B4A95A3B16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2" y="3158"/>
                <a:ext cx="604" cy="4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4" name="Group 52">
              <a:extLst>
                <a:ext uri="{FF2B5EF4-FFF2-40B4-BE49-F238E27FC236}">
                  <a16:creationId xmlns:a16="http://schemas.microsoft.com/office/drawing/2014/main" id="{1D1BF8E0-2343-472F-B757-7336F20FFF4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1510" y="2886"/>
              <a:ext cx="1325" cy="227"/>
              <a:chOff x="1792" y="3158"/>
              <a:chExt cx="2645" cy="453"/>
            </a:xfrm>
          </p:grpSpPr>
          <p:pic>
            <p:nvPicPr>
              <p:cNvPr id="45" name="Picture 53" descr="Idealtipo_DesperateHousewives">
                <a:extLst>
                  <a:ext uri="{FF2B5EF4-FFF2-40B4-BE49-F238E27FC236}">
                    <a16:creationId xmlns:a16="http://schemas.microsoft.com/office/drawing/2014/main" id="{71DE8F7B-EA68-4539-8039-C52925E5679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2" y="3158"/>
                <a:ext cx="606" cy="4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6" name="Picture 54" descr="FamaleHipster">
                <a:extLst>
                  <a:ext uri="{FF2B5EF4-FFF2-40B4-BE49-F238E27FC236}">
                    <a16:creationId xmlns:a16="http://schemas.microsoft.com/office/drawing/2014/main" id="{5AC23063-118C-4506-8308-BC7B9EE40AC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3" y="3158"/>
                <a:ext cx="604" cy="4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7" name="Picture 55" descr="Hipster">
                <a:extLst>
                  <a:ext uri="{FF2B5EF4-FFF2-40B4-BE49-F238E27FC236}">
                    <a16:creationId xmlns:a16="http://schemas.microsoft.com/office/drawing/2014/main" id="{68F208C1-69A3-435A-A3A7-C11EC18F03E5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2" y="3158"/>
                <a:ext cx="604" cy="4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8" name="Picture 56" descr="Copia di Idealtipo_Impegnato_pic">
                <a:extLst>
                  <a:ext uri="{FF2B5EF4-FFF2-40B4-BE49-F238E27FC236}">
                    <a16:creationId xmlns:a16="http://schemas.microsoft.com/office/drawing/2014/main" id="{292743BD-D8F8-4CBF-A7B4-7FADC6B93ECA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2" y="3158"/>
                <a:ext cx="604" cy="4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5" name="Group 57">
              <a:extLst>
                <a:ext uri="{FF2B5EF4-FFF2-40B4-BE49-F238E27FC236}">
                  <a16:creationId xmlns:a16="http://schemas.microsoft.com/office/drawing/2014/main" id="{9B691550-17F3-47CF-A4B5-2C227A224F94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880" y="2886"/>
              <a:ext cx="1325" cy="227"/>
              <a:chOff x="1792" y="3158"/>
              <a:chExt cx="2645" cy="453"/>
            </a:xfrm>
          </p:grpSpPr>
          <p:pic>
            <p:nvPicPr>
              <p:cNvPr id="41" name="Picture 58" descr="Idealtipo_DesperateHousewives">
                <a:extLst>
                  <a:ext uri="{FF2B5EF4-FFF2-40B4-BE49-F238E27FC236}">
                    <a16:creationId xmlns:a16="http://schemas.microsoft.com/office/drawing/2014/main" id="{73F8B7DF-1ADC-4EB5-9B48-A353AC2315C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2" y="3158"/>
                <a:ext cx="606" cy="4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2" name="Picture 59" descr="FamaleHipster">
                <a:extLst>
                  <a:ext uri="{FF2B5EF4-FFF2-40B4-BE49-F238E27FC236}">
                    <a16:creationId xmlns:a16="http://schemas.microsoft.com/office/drawing/2014/main" id="{21E2FF91-00D3-4AD5-B895-F396084B2DE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3" y="3158"/>
                <a:ext cx="604" cy="4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3" name="Picture 60" descr="Hipster">
                <a:extLst>
                  <a:ext uri="{FF2B5EF4-FFF2-40B4-BE49-F238E27FC236}">
                    <a16:creationId xmlns:a16="http://schemas.microsoft.com/office/drawing/2014/main" id="{C43A7DEE-5D1C-4D4C-A89B-F2EE983FF30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2" y="3158"/>
                <a:ext cx="604" cy="4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4" name="Picture 61" descr="Copia di Idealtipo_Impegnato_pic">
                <a:extLst>
                  <a:ext uri="{FF2B5EF4-FFF2-40B4-BE49-F238E27FC236}">
                    <a16:creationId xmlns:a16="http://schemas.microsoft.com/office/drawing/2014/main" id="{8F2816EB-3C15-459A-A78D-F8DA8AB56E46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2" y="3158"/>
                <a:ext cx="604" cy="4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</p:grpSp>
        <p:grpSp>
          <p:nvGrpSpPr>
            <p:cNvPr id="36" name="Group 62">
              <a:extLst>
                <a:ext uri="{FF2B5EF4-FFF2-40B4-BE49-F238E27FC236}">
                  <a16:creationId xmlns:a16="http://schemas.microsoft.com/office/drawing/2014/main" id="{84308434-CE8E-497C-AB06-52D4C53F3485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4241" y="2886"/>
              <a:ext cx="1325" cy="227"/>
              <a:chOff x="1792" y="3158"/>
              <a:chExt cx="2645" cy="453"/>
            </a:xfrm>
          </p:grpSpPr>
          <p:pic>
            <p:nvPicPr>
              <p:cNvPr id="37" name="Picture 63" descr="Idealtipo_DesperateHousewives">
                <a:extLst>
                  <a:ext uri="{FF2B5EF4-FFF2-40B4-BE49-F238E27FC236}">
                    <a16:creationId xmlns:a16="http://schemas.microsoft.com/office/drawing/2014/main" id="{4A3D91CC-2517-418C-8E52-077511EC6A5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52" y="3158"/>
                <a:ext cx="606" cy="4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8" name="Picture 64" descr="FamaleHipster">
                <a:extLst>
                  <a:ext uri="{FF2B5EF4-FFF2-40B4-BE49-F238E27FC236}">
                    <a16:creationId xmlns:a16="http://schemas.microsoft.com/office/drawing/2014/main" id="{601F806A-5123-4A85-8A97-71330D5EFE0F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833" y="3158"/>
                <a:ext cx="604" cy="4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39" name="Picture 65" descr="Hipster">
                <a:extLst>
                  <a:ext uri="{FF2B5EF4-FFF2-40B4-BE49-F238E27FC236}">
                    <a16:creationId xmlns:a16="http://schemas.microsoft.com/office/drawing/2014/main" id="{D48B89AB-A151-4528-A15C-C03F64D96228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792" y="3158"/>
                <a:ext cx="604" cy="4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Picture 66" descr="Copia di Idealtipo_Impegnato_pic">
                <a:extLst>
                  <a:ext uri="{FF2B5EF4-FFF2-40B4-BE49-F238E27FC236}">
                    <a16:creationId xmlns:a16="http://schemas.microsoft.com/office/drawing/2014/main" id="{7F4D9F68-DF3A-44B7-A475-665C4F5CFF3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72" y="3158"/>
                <a:ext cx="604" cy="45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53" name="Rectangle 67">
            <a:extLst>
              <a:ext uri="{FF2B5EF4-FFF2-40B4-BE49-F238E27FC236}">
                <a16:creationId xmlns:a16="http://schemas.microsoft.com/office/drawing/2014/main" id="{6A9839BA-2734-45E0-9580-029FD934050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67618" y="1643816"/>
            <a:ext cx="842486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buFontTx/>
              <a:buNone/>
            </a:pPr>
            <a:r>
              <a:rPr lang="it-IT" altLang="it-IT" sz="2000" u="sng" dirty="0">
                <a:solidFill>
                  <a:schemeClr val="tx1">
                    <a:lumMod val="85000"/>
                    <a:lumOff val="15000"/>
                  </a:schemeClr>
                </a:solidFill>
              </a:rPr>
              <a:t>XX sec.</a:t>
            </a: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: segnale audio (radio) e video (tv) trasmesso via etere</a:t>
            </a:r>
          </a:p>
        </p:txBody>
      </p:sp>
      <p:sp>
        <p:nvSpPr>
          <p:cNvPr id="54" name="Rectangle 3">
            <a:extLst>
              <a:ext uri="{FF2B5EF4-FFF2-40B4-BE49-F238E27FC236}">
                <a16:creationId xmlns:a16="http://schemas.microsoft.com/office/drawing/2014/main" id="{BDC9C0EB-D52E-4C1D-BC60-9BD474B40AD6}"/>
              </a:ext>
            </a:extLst>
          </p:cNvPr>
          <p:cNvSpPr txBox="1">
            <a:spLocks noChangeArrowheads="1"/>
          </p:cNvSpPr>
          <p:nvPr/>
        </p:nvSpPr>
        <p:spPr>
          <a:xfrm>
            <a:off x="1813593" y="2940110"/>
            <a:ext cx="5545137" cy="5762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30000"/>
              </a:lnSpc>
              <a:buFontTx/>
              <a:buNone/>
            </a:pP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realizzazione </a:t>
            </a:r>
            <a:r>
              <a:rPr lang="it-IT" altLang="it-IT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in serie</a:t>
            </a:r>
            <a:r>
              <a:rPr lang="it-IT" altLang="it-IT" sz="16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di </a:t>
            </a:r>
            <a:r>
              <a:rPr lang="it-IT" altLang="it-IT" sz="1600" i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prodotti standardizzati</a:t>
            </a:r>
          </a:p>
        </p:txBody>
      </p:sp>
    </p:spTree>
    <p:extLst>
      <p:ext uri="{BB962C8B-B14F-4D97-AF65-F5344CB8AC3E}">
        <p14:creationId xmlns:p14="http://schemas.microsoft.com/office/powerpoint/2010/main" val="36088977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53" grpId="0"/>
      <p:bldP spid="54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4294967295"/>
          </p:nvPr>
        </p:nvSpPr>
        <p:spPr>
          <a:xfrm>
            <a:off x="6553200" y="6356350"/>
            <a:ext cx="2133600" cy="365125"/>
          </a:xfrm>
        </p:spPr>
        <p:txBody>
          <a:bodyPr/>
          <a:lstStyle/>
          <a:p>
            <a:fld id="{E3AAEEB7-370C-4CD1-84ED-44A96922B98A}" type="slidenum">
              <a:rPr lang="it-IT" smtClean="0"/>
              <a:pPr/>
              <a:t>9</a:t>
            </a:fld>
            <a:endParaRPr lang="it-IT"/>
          </a:p>
        </p:txBody>
      </p:sp>
      <p:sp>
        <p:nvSpPr>
          <p:cNvPr id="17" name="Rectangle 4">
            <a:extLst>
              <a:ext uri="{FF2B5EF4-FFF2-40B4-BE49-F238E27FC236}">
                <a16:creationId xmlns:a16="http://schemas.microsoft.com/office/drawing/2014/main" id="{9E971766-9840-41AD-A060-00F9FD0754C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6244" y="836712"/>
            <a:ext cx="8291512" cy="457200"/>
          </a:xfrm>
          <a:prstGeom prst="rect">
            <a:avLst/>
          </a:prstGeom>
          <a:solidFill>
            <a:schemeClr val="tx2">
              <a:lumMod val="75000"/>
            </a:schemeClr>
          </a:solidFill>
          <a:ln>
            <a:noFill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>
              <a:spcBef>
                <a:spcPct val="0"/>
              </a:spcBef>
              <a:buNone/>
            </a:pPr>
            <a:r>
              <a:rPr lang="it-IT" altLang="it-IT" sz="2400" dirty="0">
                <a:solidFill>
                  <a:srgbClr val="FFFFFF"/>
                </a:solidFill>
                <a:latin typeface="Arial" panose="020B0604020202020204" pitchFamily="34" charset="0"/>
              </a:rPr>
              <a:t>*Le prospettive teoriche: la teoria dell’ago ipodermico*</a:t>
            </a: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F1DF585D-0F2A-4ECA-95BA-83AF50D41A04}"/>
              </a:ext>
            </a:extLst>
          </p:cNvPr>
          <p:cNvSpPr txBox="1"/>
          <p:nvPr/>
        </p:nvSpPr>
        <p:spPr>
          <a:xfrm>
            <a:off x="919138" y="136868"/>
            <a:ext cx="7305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Paccagnella «Sociologia della comunicazione nell’era digitale» Il Mulino 2020</a:t>
            </a:r>
          </a:p>
          <a:p>
            <a:pPr algn="ctr"/>
            <a:r>
              <a:rPr lang="it-IT" sz="1400" dirty="0"/>
              <a:t>Capitolo III. La comunicazione di massa</a:t>
            </a:r>
          </a:p>
        </p:txBody>
      </p:sp>
      <p:pic>
        <p:nvPicPr>
          <p:cNvPr id="55" name="Picture 38" descr="Idealtipo_DesperateHousewives">
            <a:extLst>
              <a:ext uri="{FF2B5EF4-FFF2-40B4-BE49-F238E27FC236}">
                <a16:creationId xmlns:a16="http://schemas.microsoft.com/office/drawing/2014/main" id="{DF045359-E120-4456-8119-50FEBB155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7979" y="4399274"/>
            <a:ext cx="962025" cy="71913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</p:pic>
      <p:sp>
        <p:nvSpPr>
          <p:cNvPr id="56" name="Rectangle 5">
            <a:extLst>
              <a:ext uri="{FF2B5EF4-FFF2-40B4-BE49-F238E27FC236}">
                <a16:creationId xmlns:a16="http://schemas.microsoft.com/office/drawing/2014/main" id="{BF3D2D1C-23A0-42AF-A665-C21D6B1F507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624" y="2636912"/>
            <a:ext cx="1582738" cy="1079500"/>
          </a:xfrm>
          <a:prstGeom prst="rect">
            <a:avLst/>
          </a:prstGeom>
          <a:solidFill>
            <a:schemeClr val="bg1"/>
          </a:solidFill>
          <a:ln w="25400">
            <a:solidFill>
              <a:schemeClr val="accent1">
                <a:lumMod val="50000"/>
              </a:schemeClr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messaggio</a:t>
            </a:r>
          </a:p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(Stimolo)</a:t>
            </a:r>
          </a:p>
        </p:txBody>
      </p:sp>
      <p:sp>
        <p:nvSpPr>
          <p:cNvPr id="57" name="AutoShape 6">
            <a:extLst>
              <a:ext uri="{FF2B5EF4-FFF2-40B4-BE49-F238E27FC236}">
                <a16:creationId xmlns:a16="http://schemas.microsoft.com/office/drawing/2014/main" id="{CAF31570-94E7-4594-99E2-8DD4FE80C54C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1654349" y="3669913"/>
            <a:ext cx="649287" cy="574675"/>
          </a:xfrm>
          <a:custGeom>
            <a:avLst/>
            <a:gdLst>
              <a:gd name="T0" fmla="*/ 486965 w 21600"/>
              <a:gd name="T1" fmla="*/ 0 h 21600"/>
              <a:gd name="T2" fmla="*/ 0 w 21600"/>
              <a:gd name="T3" fmla="*/ 287338 h 21600"/>
              <a:gd name="T4" fmla="*/ 486965 w 21600"/>
              <a:gd name="T5" fmla="*/ 574675 h 21600"/>
              <a:gd name="T6" fmla="*/ 649287 w 21600"/>
              <a:gd name="T7" fmla="*/ 287338 h 21600"/>
              <a:gd name="T8" fmla="*/ 17694720 60000 65536"/>
              <a:gd name="T9" fmla="*/ 11796480 60000 65536"/>
              <a:gd name="T10" fmla="*/ 5898240 60000 65536"/>
              <a:gd name="T11" fmla="*/ 0 60000 65536"/>
              <a:gd name="T12" fmla="*/ 3375 w 21600"/>
              <a:gd name="T13" fmla="*/ 5400 h 21600"/>
              <a:gd name="T14" fmla="*/ 18900 w 21600"/>
              <a:gd name="T15" fmla="*/ 16200 h 21600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21600" h="21600">
                <a:moveTo>
                  <a:pt x="16200" y="0"/>
                </a:moveTo>
                <a:lnTo>
                  <a:pt x="16200" y="5400"/>
                </a:lnTo>
                <a:lnTo>
                  <a:pt x="3375" y="5400"/>
                </a:lnTo>
                <a:lnTo>
                  <a:pt x="3375" y="16200"/>
                </a:lnTo>
                <a:lnTo>
                  <a:pt x="16200" y="16200"/>
                </a:lnTo>
                <a:lnTo>
                  <a:pt x="16200" y="21600"/>
                </a:lnTo>
                <a:lnTo>
                  <a:pt x="21600" y="10800"/>
                </a:lnTo>
                <a:close/>
              </a:path>
              <a:path w="21600" h="21600">
                <a:moveTo>
                  <a:pt x="1350" y="5400"/>
                </a:moveTo>
                <a:lnTo>
                  <a:pt x="1350" y="16200"/>
                </a:lnTo>
                <a:lnTo>
                  <a:pt x="2700" y="16200"/>
                </a:lnTo>
                <a:lnTo>
                  <a:pt x="2700" y="5400"/>
                </a:lnTo>
                <a:close/>
              </a:path>
              <a:path w="21600" h="21600">
                <a:moveTo>
                  <a:pt x="0" y="5400"/>
                </a:moveTo>
                <a:lnTo>
                  <a:pt x="0" y="16200"/>
                </a:lnTo>
                <a:lnTo>
                  <a:pt x="675" y="16200"/>
                </a:lnTo>
                <a:lnTo>
                  <a:pt x="675" y="5400"/>
                </a:lnTo>
                <a:close/>
              </a:path>
            </a:pathLst>
          </a:cu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it-IT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8" name="Rectangle 9">
            <a:extLst>
              <a:ext uri="{FF2B5EF4-FFF2-40B4-BE49-F238E27FC236}">
                <a16:creationId xmlns:a16="http://schemas.microsoft.com/office/drawing/2014/main" id="{8E473F43-2F23-49D5-8F37-8DCCEBABC1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6464" y="5235792"/>
            <a:ext cx="2232025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effetto desiderato</a:t>
            </a:r>
          </a:p>
          <a:p>
            <a:pPr algn="ctr" eaLnBrk="1" hangingPunct="1">
              <a:buFontTx/>
              <a:buNone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(Risposta)</a:t>
            </a:r>
          </a:p>
        </p:txBody>
      </p:sp>
      <p:sp>
        <p:nvSpPr>
          <p:cNvPr id="59" name="Rectangle 39">
            <a:extLst>
              <a:ext uri="{FF2B5EF4-FFF2-40B4-BE49-F238E27FC236}">
                <a16:creationId xmlns:a16="http://schemas.microsoft.com/office/drawing/2014/main" id="{86C1EBD2-F988-4576-9581-36B1060F59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612402" y="1556792"/>
            <a:ext cx="792003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buFontTx/>
              <a:buNone/>
            </a:pPr>
            <a:r>
              <a:rPr lang="it-IT" altLang="it-IT" sz="20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i mass media sono in grado di inoculare sotto la pelle delle persone qualsiasi messaggio: manipolano le persone</a:t>
            </a:r>
          </a:p>
        </p:txBody>
      </p:sp>
      <p:sp>
        <p:nvSpPr>
          <p:cNvPr id="60" name="Rectangle 46">
            <a:extLst>
              <a:ext uri="{FF2B5EF4-FFF2-40B4-BE49-F238E27FC236}">
                <a16:creationId xmlns:a16="http://schemas.microsoft.com/office/drawing/2014/main" id="{DFF4E925-835A-4D66-826C-21A37CAF71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138489" y="2928983"/>
            <a:ext cx="5753991" cy="1497461"/>
          </a:xfrm>
          <a:prstGeom prst="rect">
            <a:avLst/>
          </a:prstGeom>
          <a:solidFill>
            <a:srgbClr val="FFCC00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1pPr>
            <a:lvl2pPr marL="742950" indent="-28575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2pPr>
            <a:lvl3pPr marL="11430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3pPr>
            <a:lvl4pPr marL="16002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4pPr>
            <a:lvl5pPr marL="2057400" indent="-228600" eaLnBrk="0" hangingPunct="0"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lnSpc>
                <a:spcPct val="130000"/>
              </a:lnSpc>
              <a:spcBef>
                <a:spcPct val="20000"/>
              </a:spcBef>
              <a:spcAft>
                <a:spcPct val="0"/>
              </a:spcAft>
              <a:buChar char="•"/>
              <a:defRPr sz="2200">
                <a:solidFill>
                  <a:schemeClr val="bg1"/>
                </a:solidFill>
                <a:latin typeface="Verdana" panose="020B0604030504040204" pitchFamily="34" charset="0"/>
              </a:defRPr>
            </a:lvl9pPr>
          </a:lstStyle>
          <a:p>
            <a:pPr eaLnBrk="1" hangingPunct="1">
              <a:lnSpc>
                <a:spcPct val="120000"/>
              </a:lnSpc>
              <a:buFontTx/>
              <a:buNone/>
            </a:pPr>
            <a:r>
              <a:rPr lang="it-IT" altLang="it-IT" sz="24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Limiti:</a:t>
            </a:r>
            <a:r>
              <a:rPr lang="it-IT" altLang="it-IT" dirty="0">
                <a:solidFill>
                  <a:schemeClr val="tx1">
                    <a:lumMod val="85000"/>
                    <a:lumOff val="15000"/>
                  </a:schemeClr>
                </a:solidFill>
              </a:rPr>
              <a:t> </a:t>
            </a:r>
          </a:p>
          <a:p>
            <a:pPr marL="285750" indent="-2857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determinismo</a:t>
            </a:r>
          </a:p>
          <a:p>
            <a:pPr marL="285750" indent="-2857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mancanza di attenzione al contesto</a:t>
            </a:r>
          </a:p>
          <a:p>
            <a:pPr marL="285750" indent="-285750" eaLnBrk="1" hangingPunct="1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it-IT" altLang="it-IT" sz="1800" dirty="0">
                <a:solidFill>
                  <a:schemeClr val="tx1">
                    <a:lumMod val="85000"/>
                    <a:lumOff val="15000"/>
                  </a:schemeClr>
                </a:solidFill>
              </a:rPr>
              <a:t>pubblico concepito come totalmente passivo</a:t>
            </a:r>
          </a:p>
        </p:txBody>
      </p:sp>
    </p:spTree>
    <p:extLst>
      <p:ext uri="{BB962C8B-B14F-4D97-AF65-F5344CB8AC3E}">
        <p14:creationId xmlns:p14="http://schemas.microsoft.com/office/powerpoint/2010/main" val="858368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6" grpId="0" animBg="1"/>
      <p:bldP spid="58" grpId="0"/>
      <p:bldP spid="59" grpId="0"/>
      <p:bldP spid="60" grpId="0" animBg="1"/>
    </p:bldLst>
  </p:timing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3227</TotalTime>
  <Words>2270</Words>
  <Application>Microsoft Macintosh PowerPoint</Application>
  <PresentationFormat>Presentazione su schermo (4:3)</PresentationFormat>
  <Paragraphs>410</Paragraphs>
  <Slides>32</Slides>
  <Notes>1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32</vt:i4>
      </vt:variant>
    </vt:vector>
  </HeadingPairs>
  <TitlesOfParts>
    <vt:vector size="37" baseType="lpstr">
      <vt:lpstr>Arial</vt:lpstr>
      <vt:lpstr>Arial Black</vt:lpstr>
      <vt:lpstr>Calibri</vt:lpstr>
      <vt:lpstr>Verdana</vt:lpstr>
      <vt:lpstr>Tema di Office</vt:lpstr>
      <vt:lpstr>CAPITOLO III.  LA COMUNICAZIONE DI MASSA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dc:creator>ILARIA MARTINI</dc:creator>
  <cp:lastModifiedBy>Valeria Quaglia</cp:lastModifiedBy>
  <cp:revision>137</cp:revision>
  <dcterms:created xsi:type="dcterms:W3CDTF">2014-07-28T14:21:47Z</dcterms:created>
  <dcterms:modified xsi:type="dcterms:W3CDTF">2022-11-18T17:57:43Z</dcterms:modified>
</cp:coreProperties>
</file>