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40" r:id="rId1"/>
  </p:sldMasterIdLst>
  <p:notesMasterIdLst>
    <p:notesMasterId r:id="rId14"/>
  </p:notesMasterIdLst>
  <p:sldIdLst>
    <p:sldId id="256" r:id="rId2"/>
    <p:sldId id="258" r:id="rId3"/>
    <p:sldId id="259" r:id="rId4"/>
    <p:sldId id="260" r:id="rId5"/>
    <p:sldId id="261" r:id="rId6"/>
    <p:sldId id="262" r:id="rId7"/>
    <p:sldId id="264" r:id="rId8"/>
    <p:sldId id="263" r:id="rId9"/>
    <p:sldId id="270" r:id="rId10"/>
    <p:sldId id="267" r:id="rId11"/>
    <p:sldId id="266"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30"/>
    <p:restoredTop sz="95741"/>
  </p:normalViewPr>
  <p:slideViewPr>
    <p:cSldViewPr snapToGrid="0">
      <p:cViewPr varScale="1">
        <p:scale>
          <a:sx n="87" d="100"/>
          <a:sy n="87" d="100"/>
        </p:scale>
        <p:origin x="116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3A8C3-9B4E-432A-A26D-194CA4B27BC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F5408FF-1DAD-4452-9A0F-DDA9FA1116C1}">
      <dgm:prSet/>
      <dgm:spPr/>
      <dgm:t>
        <a:bodyPr/>
        <a:lstStyle/>
        <a:p>
          <a:pPr algn="just"/>
          <a:r>
            <a:rPr lang="it-IT" dirty="0"/>
            <a:t>Dal punto di vista teorico, essere in grado di padroneggiare le nozioni esposte a lezione;</a:t>
          </a:r>
          <a:endParaRPr lang="en-US" dirty="0"/>
        </a:p>
      </dgm:t>
    </dgm:pt>
    <dgm:pt modelId="{8DFF1EB4-1814-4109-BA7F-B81863AB34A0}" type="parTrans" cxnId="{8CBA36A1-013B-4C7A-BD78-9F8B12ED09DD}">
      <dgm:prSet/>
      <dgm:spPr/>
      <dgm:t>
        <a:bodyPr/>
        <a:lstStyle/>
        <a:p>
          <a:endParaRPr lang="en-US"/>
        </a:p>
      </dgm:t>
    </dgm:pt>
    <dgm:pt modelId="{39FD0F9B-EFDF-4BD0-BB8A-49E70F27C4C7}" type="sibTrans" cxnId="{8CBA36A1-013B-4C7A-BD78-9F8B12ED09DD}">
      <dgm:prSet/>
      <dgm:spPr/>
      <dgm:t>
        <a:bodyPr/>
        <a:lstStyle/>
        <a:p>
          <a:endParaRPr lang="en-US"/>
        </a:p>
      </dgm:t>
    </dgm:pt>
    <dgm:pt modelId="{5884DA94-843E-42FC-956F-EC8B720A2912}">
      <dgm:prSet/>
      <dgm:spPr/>
      <dgm:t>
        <a:bodyPr/>
        <a:lstStyle/>
        <a:p>
          <a:pPr algn="just"/>
          <a:r>
            <a:rPr lang="it-IT" dirty="0"/>
            <a:t>Inoltre, essere in grado di applicarle criticamente all’analisi dei meccanismi comunicativi delle diverse aree dell'industria culturale e della comunicazione.</a:t>
          </a:r>
          <a:endParaRPr lang="en-US" dirty="0"/>
        </a:p>
      </dgm:t>
    </dgm:pt>
    <dgm:pt modelId="{0098681E-4186-42F5-8D59-BBC01B8746D8}" type="parTrans" cxnId="{B50363DC-692E-4904-A0A2-9A01A01BD0B9}">
      <dgm:prSet/>
      <dgm:spPr/>
      <dgm:t>
        <a:bodyPr/>
        <a:lstStyle/>
        <a:p>
          <a:endParaRPr lang="en-US"/>
        </a:p>
      </dgm:t>
    </dgm:pt>
    <dgm:pt modelId="{840EFF75-04D5-474D-80AF-899ACA985E63}" type="sibTrans" cxnId="{B50363DC-692E-4904-A0A2-9A01A01BD0B9}">
      <dgm:prSet/>
      <dgm:spPr/>
      <dgm:t>
        <a:bodyPr/>
        <a:lstStyle/>
        <a:p>
          <a:endParaRPr lang="en-US"/>
        </a:p>
      </dgm:t>
    </dgm:pt>
    <dgm:pt modelId="{6A617CF1-66FA-454E-BD2C-FBEA0EBFD549}" type="pres">
      <dgm:prSet presAssocID="{0CD3A8C3-9B4E-432A-A26D-194CA4B27BC2}" presName="vert0" presStyleCnt="0">
        <dgm:presLayoutVars>
          <dgm:dir/>
          <dgm:animOne val="branch"/>
          <dgm:animLvl val="lvl"/>
        </dgm:presLayoutVars>
      </dgm:prSet>
      <dgm:spPr/>
    </dgm:pt>
    <dgm:pt modelId="{CA3006EC-572F-CE41-A260-D3F3B0C2C7B0}" type="pres">
      <dgm:prSet presAssocID="{5F5408FF-1DAD-4452-9A0F-DDA9FA1116C1}" presName="thickLine" presStyleLbl="alignNode1" presStyleIdx="0" presStyleCnt="2"/>
      <dgm:spPr/>
    </dgm:pt>
    <dgm:pt modelId="{E9E08AD2-4B1F-BD46-8211-D2DAE316159F}" type="pres">
      <dgm:prSet presAssocID="{5F5408FF-1DAD-4452-9A0F-DDA9FA1116C1}" presName="horz1" presStyleCnt="0"/>
      <dgm:spPr/>
    </dgm:pt>
    <dgm:pt modelId="{D389CCDA-64A9-B64C-B31F-C9AAD18D829D}" type="pres">
      <dgm:prSet presAssocID="{5F5408FF-1DAD-4452-9A0F-DDA9FA1116C1}" presName="tx1" presStyleLbl="revTx" presStyleIdx="0" presStyleCnt="2"/>
      <dgm:spPr/>
    </dgm:pt>
    <dgm:pt modelId="{F05C6546-00C3-324A-B4C2-580EE6EE1709}" type="pres">
      <dgm:prSet presAssocID="{5F5408FF-1DAD-4452-9A0F-DDA9FA1116C1}" presName="vert1" presStyleCnt="0"/>
      <dgm:spPr/>
    </dgm:pt>
    <dgm:pt modelId="{94E51CBA-87A0-8444-9A1B-5EC50489D8A7}" type="pres">
      <dgm:prSet presAssocID="{5884DA94-843E-42FC-956F-EC8B720A2912}" presName="thickLine" presStyleLbl="alignNode1" presStyleIdx="1" presStyleCnt="2"/>
      <dgm:spPr/>
    </dgm:pt>
    <dgm:pt modelId="{048975F2-6C96-5149-8F47-3FA30DC2F2D3}" type="pres">
      <dgm:prSet presAssocID="{5884DA94-843E-42FC-956F-EC8B720A2912}" presName="horz1" presStyleCnt="0"/>
      <dgm:spPr/>
    </dgm:pt>
    <dgm:pt modelId="{44AFFAA5-8950-4E47-AC75-CF5C72E78B4A}" type="pres">
      <dgm:prSet presAssocID="{5884DA94-843E-42FC-956F-EC8B720A2912}" presName="tx1" presStyleLbl="revTx" presStyleIdx="1" presStyleCnt="2"/>
      <dgm:spPr/>
    </dgm:pt>
    <dgm:pt modelId="{77722D93-E31B-114A-8251-2215E3A0D84D}" type="pres">
      <dgm:prSet presAssocID="{5884DA94-843E-42FC-956F-EC8B720A2912}" presName="vert1" presStyleCnt="0"/>
      <dgm:spPr/>
    </dgm:pt>
  </dgm:ptLst>
  <dgm:cxnLst>
    <dgm:cxn modelId="{FB365D19-EA6A-F54C-AA79-896B7E8958C9}" type="presOf" srcId="{5884DA94-843E-42FC-956F-EC8B720A2912}" destId="{44AFFAA5-8950-4E47-AC75-CF5C72E78B4A}" srcOrd="0" destOrd="0" presId="urn:microsoft.com/office/officeart/2008/layout/LinedList"/>
    <dgm:cxn modelId="{DF9E133E-D963-D349-A152-A1B6620BECB4}" type="presOf" srcId="{5F5408FF-1DAD-4452-9A0F-DDA9FA1116C1}" destId="{D389CCDA-64A9-B64C-B31F-C9AAD18D829D}" srcOrd="0" destOrd="0" presId="urn:microsoft.com/office/officeart/2008/layout/LinedList"/>
    <dgm:cxn modelId="{73DFB05E-3D41-B943-8CC9-5EFDD7A01398}" type="presOf" srcId="{0CD3A8C3-9B4E-432A-A26D-194CA4B27BC2}" destId="{6A617CF1-66FA-454E-BD2C-FBEA0EBFD549}" srcOrd="0" destOrd="0" presId="urn:microsoft.com/office/officeart/2008/layout/LinedList"/>
    <dgm:cxn modelId="{8CBA36A1-013B-4C7A-BD78-9F8B12ED09DD}" srcId="{0CD3A8C3-9B4E-432A-A26D-194CA4B27BC2}" destId="{5F5408FF-1DAD-4452-9A0F-DDA9FA1116C1}" srcOrd="0" destOrd="0" parTransId="{8DFF1EB4-1814-4109-BA7F-B81863AB34A0}" sibTransId="{39FD0F9B-EFDF-4BD0-BB8A-49E70F27C4C7}"/>
    <dgm:cxn modelId="{B50363DC-692E-4904-A0A2-9A01A01BD0B9}" srcId="{0CD3A8C3-9B4E-432A-A26D-194CA4B27BC2}" destId="{5884DA94-843E-42FC-956F-EC8B720A2912}" srcOrd="1" destOrd="0" parTransId="{0098681E-4186-42F5-8D59-BBC01B8746D8}" sibTransId="{840EFF75-04D5-474D-80AF-899ACA985E63}"/>
    <dgm:cxn modelId="{084E76EB-CA4A-5F4D-BB54-2C0E297A284C}" type="presParOf" srcId="{6A617CF1-66FA-454E-BD2C-FBEA0EBFD549}" destId="{CA3006EC-572F-CE41-A260-D3F3B0C2C7B0}" srcOrd="0" destOrd="0" presId="urn:microsoft.com/office/officeart/2008/layout/LinedList"/>
    <dgm:cxn modelId="{7B95604B-8B31-6D42-90FB-21A8CABED0A2}" type="presParOf" srcId="{6A617CF1-66FA-454E-BD2C-FBEA0EBFD549}" destId="{E9E08AD2-4B1F-BD46-8211-D2DAE316159F}" srcOrd="1" destOrd="0" presId="urn:microsoft.com/office/officeart/2008/layout/LinedList"/>
    <dgm:cxn modelId="{943CED6A-3F61-CD4B-8FE4-4D667C5937B1}" type="presParOf" srcId="{E9E08AD2-4B1F-BD46-8211-D2DAE316159F}" destId="{D389CCDA-64A9-B64C-B31F-C9AAD18D829D}" srcOrd="0" destOrd="0" presId="urn:microsoft.com/office/officeart/2008/layout/LinedList"/>
    <dgm:cxn modelId="{514A5A96-9267-6040-AF68-C3907CCE98F0}" type="presParOf" srcId="{E9E08AD2-4B1F-BD46-8211-D2DAE316159F}" destId="{F05C6546-00C3-324A-B4C2-580EE6EE1709}" srcOrd="1" destOrd="0" presId="urn:microsoft.com/office/officeart/2008/layout/LinedList"/>
    <dgm:cxn modelId="{B7C73088-9487-534F-B2DE-E982C195A1F8}" type="presParOf" srcId="{6A617CF1-66FA-454E-BD2C-FBEA0EBFD549}" destId="{94E51CBA-87A0-8444-9A1B-5EC50489D8A7}" srcOrd="2" destOrd="0" presId="urn:microsoft.com/office/officeart/2008/layout/LinedList"/>
    <dgm:cxn modelId="{4DB018C1-D043-7040-9A8C-BD0CAA8D1B25}" type="presParOf" srcId="{6A617CF1-66FA-454E-BD2C-FBEA0EBFD549}" destId="{048975F2-6C96-5149-8F47-3FA30DC2F2D3}" srcOrd="3" destOrd="0" presId="urn:microsoft.com/office/officeart/2008/layout/LinedList"/>
    <dgm:cxn modelId="{7C159107-B04D-D24E-AD15-86746A538795}" type="presParOf" srcId="{048975F2-6C96-5149-8F47-3FA30DC2F2D3}" destId="{44AFFAA5-8950-4E47-AC75-CF5C72E78B4A}" srcOrd="0" destOrd="0" presId="urn:microsoft.com/office/officeart/2008/layout/LinedList"/>
    <dgm:cxn modelId="{A7CD1C28-6C95-1448-A388-F0DDD379D963}" type="presParOf" srcId="{048975F2-6C96-5149-8F47-3FA30DC2F2D3}" destId="{77722D93-E31B-114A-8251-2215E3A0D84D}"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006EC-572F-CE41-A260-D3F3B0C2C7B0}">
      <dsp:nvSpPr>
        <dsp:cNvPr id="0" name=""/>
        <dsp:cNvSpPr/>
      </dsp:nvSpPr>
      <dsp:spPr>
        <a:xfrm>
          <a:off x="0" y="0"/>
          <a:ext cx="51419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89CCDA-64A9-B64C-B31F-C9AAD18D829D}">
      <dsp:nvSpPr>
        <dsp:cNvPr id="0" name=""/>
        <dsp:cNvSpPr/>
      </dsp:nvSpPr>
      <dsp:spPr>
        <a:xfrm>
          <a:off x="0" y="0"/>
          <a:ext cx="5141912" cy="270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just" defTabSz="1333500">
            <a:lnSpc>
              <a:spcPct val="90000"/>
            </a:lnSpc>
            <a:spcBef>
              <a:spcPct val="0"/>
            </a:spcBef>
            <a:spcAft>
              <a:spcPct val="35000"/>
            </a:spcAft>
            <a:buNone/>
          </a:pPr>
          <a:r>
            <a:rPr lang="it-IT" sz="3000" kern="1200" dirty="0"/>
            <a:t>Dal punto di vista teorico, essere in grado di padroneggiare le nozioni esposte a lezione;</a:t>
          </a:r>
          <a:endParaRPr lang="en-US" sz="3000" kern="1200" dirty="0"/>
        </a:p>
      </dsp:txBody>
      <dsp:txXfrm>
        <a:off x="0" y="0"/>
        <a:ext cx="5141912" cy="2703512"/>
      </dsp:txXfrm>
    </dsp:sp>
    <dsp:sp modelId="{94E51CBA-87A0-8444-9A1B-5EC50489D8A7}">
      <dsp:nvSpPr>
        <dsp:cNvPr id="0" name=""/>
        <dsp:cNvSpPr/>
      </dsp:nvSpPr>
      <dsp:spPr>
        <a:xfrm>
          <a:off x="0" y="2703512"/>
          <a:ext cx="51419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AFFAA5-8950-4E47-AC75-CF5C72E78B4A}">
      <dsp:nvSpPr>
        <dsp:cNvPr id="0" name=""/>
        <dsp:cNvSpPr/>
      </dsp:nvSpPr>
      <dsp:spPr>
        <a:xfrm>
          <a:off x="0" y="2703512"/>
          <a:ext cx="5141912" cy="270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just" defTabSz="1333500">
            <a:lnSpc>
              <a:spcPct val="90000"/>
            </a:lnSpc>
            <a:spcBef>
              <a:spcPct val="0"/>
            </a:spcBef>
            <a:spcAft>
              <a:spcPct val="35000"/>
            </a:spcAft>
            <a:buNone/>
          </a:pPr>
          <a:r>
            <a:rPr lang="it-IT" sz="3000" kern="1200" dirty="0"/>
            <a:t>Inoltre, essere in grado di applicarle criticamente all’analisi dei meccanismi comunicativi delle diverse aree dell'industria culturale e della comunicazione.</a:t>
          </a:r>
          <a:endParaRPr lang="en-US" sz="3000" kern="1200" dirty="0"/>
        </a:p>
      </dsp:txBody>
      <dsp:txXfrm>
        <a:off x="0" y="2703512"/>
        <a:ext cx="5141912" cy="270351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042D3-B1D8-B24E-A07C-8A656B6E47E0}" type="datetimeFigureOut">
              <a:rPr lang="it-IT" smtClean="0"/>
              <a:t>21/02/24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94A73-6FE0-BD49-86C3-200C0EAA5504}" type="slidenum">
              <a:rPr lang="it-IT" smtClean="0"/>
              <a:t>‹N›</a:t>
            </a:fld>
            <a:endParaRPr lang="it-IT"/>
          </a:p>
        </p:txBody>
      </p:sp>
    </p:spTree>
    <p:extLst>
      <p:ext uri="{BB962C8B-B14F-4D97-AF65-F5344CB8AC3E}">
        <p14:creationId xmlns:p14="http://schemas.microsoft.com/office/powerpoint/2010/main" val="9298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2EC5782-D312-F040-9CA7-29C7E20AE650}" type="datetime1">
              <a:rPr lang="it-IT" smtClean="0"/>
              <a:t>21/02/24</a:t>
            </a:fld>
            <a:endParaRPr lang="en-US"/>
          </a:p>
        </p:txBody>
      </p:sp>
      <p:sp>
        <p:nvSpPr>
          <p:cNvPr id="5" name="Footer Placeholder 4"/>
          <p:cNvSpPr>
            <a:spLocks noGrp="1"/>
          </p:cNvSpPr>
          <p:nvPr>
            <p:ph type="ftr" sz="quarter" idx="11"/>
          </p:nvPr>
        </p:nvSpPr>
        <p:spPr/>
        <p:txBody>
          <a:bodyPr/>
          <a:lstStyle/>
          <a:p>
            <a:r>
              <a:rPr lang="en-US"/>
              <a:t>Sociologia della comunicazione e dei media digitali - Università di Macerata</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58BE1CD4-566B-2D48-81B4-0C1E9F61E7A0}" type="datetime1">
              <a:rPr lang="it-IT" smtClean="0"/>
              <a:t>21/02/24</a:t>
            </a:fld>
            <a:endParaRPr lang="en-US"/>
          </a:p>
        </p:txBody>
      </p:sp>
      <p:sp>
        <p:nvSpPr>
          <p:cNvPr id="5" name="Footer Placeholder 4"/>
          <p:cNvSpPr>
            <a:spLocks noGrp="1"/>
          </p:cNvSpPr>
          <p:nvPr>
            <p:ph type="ftr" sz="quarter" idx="11"/>
          </p:nvPr>
        </p:nvSpPr>
        <p:spPr/>
        <p:txBody>
          <a:bodyPr/>
          <a:lstStyle/>
          <a:p>
            <a:r>
              <a:rPr lang="en-US"/>
              <a:t>Sociologia della comunicazione e dei media digitali - Università di Macerata</a:t>
            </a:r>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BEE806B-22F3-2542-BD0C-48D4A02BE5B2}" type="datetime1">
              <a:rPr lang="it-IT" smtClean="0"/>
              <a:t>21/02/24</a:t>
            </a:fld>
            <a:endParaRPr lang="en-US"/>
          </a:p>
        </p:txBody>
      </p:sp>
      <p:sp>
        <p:nvSpPr>
          <p:cNvPr id="5" name="Footer Placeholder 4"/>
          <p:cNvSpPr>
            <a:spLocks noGrp="1"/>
          </p:cNvSpPr>
          <p:nvPr>
            <p:ph type="ftr" sz="quarter" idx="11"/>
          </p:nvPr>
        </p:nvSpPr>
        <p:spPr/>
        <p:txBody>
          <a:bodyPr/>
          <a:lstStyle/>
          <a:p>
            <a:r>
              <a:rPr lang="en-US"/>
              <a:t>Sociologia della comunicazione e dei media digitali - Università di Macerata</a:t>
            </a:r>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D253732-CEF4-494F-84DF-43FBA7764EEF}" type="datetime1">
              <a:rPr lang="it-IT" smtClean="0"/>
              <a:t>21/02/24</a:t>
            </a:fld>
            <a:endParaRPr lang="en-US"/>
          </a:p>
        </p:txBody>
      </p:sp>
      <p:sp>
        <p:nvSpPr>
          <p:cNvPr id="5" name="Footer Placeholder 4"/>
          <p:cNvSpPr>
            <a:spLocks noGrp="1"/>
          </p:cNvSpPr>
          <p:nvPr>
            <p:ph type="ftr" sz="quarter" idx="11"/>
          </p:nvPr>
        </p:nvSpPr>
        <p:spPr/>
        <p:txBody>
          <a:bodyPr/>
          <a:lstStyle/>
          <a:p>
            <a:r>
              <a:rPr lang="en-US"/>
              <a:t>Sociologia della comunicazione e dei media digitali - Università di Macerata</a:t>
            </a:r>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37853D39-8251-944F-8625-F36803C2DEB2}" type="datetime1">
              <a:rPr lang="it-IT" smtClean="0"/>
              <a:t>21/02/24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Sociologia della comunicazione e dei media digitali - Università di Macerata</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7BC67D2-621F-D24F-8AE3-D3DA4FCA1100}" type="datetime1">
              <a:rPr lang="it-IT" smtClean="0"/>
              <a:t>21/02/24</a:t>
            </a:fld>
            <a:endParaRPr lang="en-US"/>
          </a:p>
        </p:txBody>
      </p:sp>
      <p:sp>
        <p:nvSpPr>
          <p:cNvPr id="6" name="Footer Placeholder 5"/>
          <p:cNvSpPr>
            <a:spLocks noGrp="1"/>
          </p:cNvSpPr>
          <p:nvPr>
            <p:ph type="ftr" sz="quarter" idx="11"/>
          </p:nvPr>
        </p:nvSpPr>
        <p:spPr/>
        <p:txBody>
          <a:bodyPr/>
          <a:lstStyle/>
          <a:p>
            <a:r>
              <a:rPr lang="en-US"/>
              <a:t>Sociologia della comunicazione e dei media digitali - Università di Macerata</a:t>
            </a:r>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B723C37-0C4B-A648-84CD-A6B236EFF62B}" type="datetime1">
              <a:rPr lang="it-IT" smtClean="0"/>
              <a:t>21/02/24</a:t>
            </a:fld>
            <a:endParaRPr lang="en-US"/>
          </a:p>
        </p:txBody>
      </p:sp>
      <p:sp>
        <p:nvSpPr>
          <p:cNvPr id="8" name="Footer Placeholder 7"/>
          <p:cNvSpPr>
            <a:spLocks noGrp="1"/>
          </p:cNvSpPr>
          <p:nvPr>
            <p:ph type="ftr" sz="quarter" idx="11"/>
          </p:nvPr>
        </p:nvSpPr>
        <p:spPr/>
        <p:txBody>
          <a:bodyPr/>
          <a:lstStyle/>
          <a:p>
            <a:r>
              <a:rPr lang="en-US"/>
              <a:t>Sociologia della comunicazione e dei media digitali - Università di Macerata</a:t>
            </a:r>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A6773A-A0BB-6B46-876B-660EB9329DDF}" type="datetime1">
              <a:rPr lang="it-IT" smtClean="0"/>
              <a:t>21/02/24</a:t>
            </a:fld>
            <a:endParaRPr lang="en-US"/>
          </a:p>
        </p:txBody>
      </p:sp>
      <p:sp>
        <p:nvSpPr>
          <p:cNvPr id="4" name="Footer Placeholder 3"/>
          <p:cNvSpPr>
            <a:spLocks noGrp="1"/>
          </p:cNvSpPr>
          <p:nvPr>
            <p:ph type="ftr" sz="quarter" idx="11"/>
          </p:nvPr>
        </p:nvSpPr>
        <p:spPr/>
        <p:txBody>
          <a:bodyPr/>
          <a:lstStyle/>
          <a:p>
            <a:r>
              <a:rPr lang="en-US"/>
              <a:t>Sociologia della comunicazione e dei media digitali - Università di Macerata</a:t>
            </a:r>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20863-9469-A74D-BF48-AE43B543031A}" type="datetime1">
              <a:rPr lang="it-IT" smtClean="0"/>
              <a:t>21/02/24</a:t>
            </a:fld>
            <a:endParaRPr lang="en-US"/>
          </a:p>
        </p:txBody>
      </p:sp>
      <p:sp>
        <p:nvSpPr>
          <p:cNvPr id="3" name="Footer Placeholder 2"/>
          <p:cNvSpPr>
            <a:spLocks noGrp="1"/>
          </p:cNvSpPr>
          <p:nvPr>
            <p:ph type="ftr" sz="quarter" idx="11"/>
          </p:nvPr>
        </p:nvSpPr>
        <p:spPr/>
        <p:txBody>
          <a:bodyPr/>
          <a:lstStyle/>
          <a:p>
            <a:r>
              <a:rPr lang="en-US"/>
              <a:t>Sociologia della comunicazione e dei media digitali - Università di Macerata</a:t>
            </a:r>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71D4A81-D4EE-8F43-813A-869BBF391BBE}" type="datetime1">
              <a:rPr lang="it-IT" smtClean="0"/>
              <a:t>21/02/24</a:t>
            </a:fld>
            <a:endParaRPr lang="en-US"/>
          </a:p>
        </p:txBody>
      </p:sp>
      <p:sp>
        <p:nvSpPr>
          <p:cNvPr id="6" name="Footer Placeholder 5"/>
          <p:cNvSpPr>
            <a:spLocks noGrp="1"/>
          </p:cNvSpPr>
          <p:nvPr>
            <p:ph type="ftr" sz="quarter" idx="11"/>
          </p:nvPr>
        </p:nvSpPr>
        <p:spPr/>
        <p:txBody>
          <a:bodyPr/>
          <a:lstStyle/>
          <a:p>
            <a:r>
              <a:rPr lang="en-US"/>
              <a:t>Sociologia della comunicazione e dei media digitali - Università di Macerata</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F03AE29-5D21-6748-AB91-E0A18BCCF357}" type="datetime1">
              <a:rPr lang="it-IT" smtClean="0"/>
              <a:t>21/02/24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E4420AE-DAFC-AE47-9A27-5FA63DDF3601}" type="datetime1">
              <a:rPr lang="it-IT" smtClean="0"/>
              <a:t>21/02/24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Sociologia della comunicazione e dei media digitali - Università di Macerata</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pngall.com/exam-png/"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ct101.commons.gc.cuny.edu/ds106-continued-part-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2.png"/><Relationship Id="rId4" Type="http://schemas.openxmlformats.org/officeDocument/2006/relationships/hyperlink" Target="https://www.picpedia.org/post-it-note/o/objectives.html" TargetMode="Externa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microsoft.com/office/2007/relationships/hdphoto" Target="../media/hdphoto1.wdp"/><Relationship Id="rId7" Type="http://schemas.microsoft.com/office/2007/relationships/hdphoto" Target="../media/hdphoto2.wdp"/><Relationship Id="rId12"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diagramColors" Target="../diagrams/colors1.xml"/><Relationship Id="rId5" Type="http://schemas.microsoft.com/office/2007/relationships/hdphoto" Target="../media/hdphoto3.wdp"/><Relationship Id="rId10" Type="http://schemas.openxmlformats.org/officeDocument/2006/relationships/diagramQuickStyle" Target="../diagrams/quickStyle1.xml"/><Relationship Id="rId4" Type="http://schemas.openxmlformats.org/officeDocument/2006/relationships/image" Target="../media/image7.pn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57280691@N02/5843577306/"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hyperlink" Target="https://svgsilh.com/image/24822.html" TargetMode="Externa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A9715FB-83AF-44E0-B64E-244B70F4427E}"/>
              </a:ext>
            </a:extLst>
          </p:cNvPr>
          <p:cNvSpPr>
            <a:spLocks noGrp="1"/>
          </p:cNvSpPr>
          <p:nvPr>
            <p:ph type="ctrTitle"/>
          </p:nvPr>
        </p:nvSpPr>
        <p:spPr>
          <a:xfrm>
            <a:off x="6556100" y="1360493"/>
            <a:ext cx="4972511" cy="3106732"/>
          </a:xfrm>
        </p:spPr>
        <p:txBody>
          <a:bodyPr anchor="b">
            <a:normAutofit/>
          </a:bodyPr>
          <a:lstStyle/>
          <a:p>
            <a:r>
              <a:rPr lang="it-IT" sz="6100">
                <a:solidFill>
                  <a:schemeClr val="tx1"/>
                </a:solidFill>
              </a:rPr>
              <a:t>Sociologia della comunicazione e dei media digitali </a:t>
            </a:r>
          </a:p>
        </p:txBody>
      </p:sp>
      <p:sp>
        <p:nvSpPr>
          <p:cNvPr id="3" name="Sottotitolo 2">
            <a:extLst>
              <a:ext uri="{FF2B5EF4-FFF2-40B4-BE49-F238E27FC236}">
                <a16:creationId xmlns:a16="http://schemas.microsoft.com/office/drawing/2014/main" id="{F22E8339-191A-1B4D-FA11-2E66995FC918}"/>
              </a:ext>
            </a:extLst>
          </p:cNvPr>
          <p:cNvSpPr>
            <a:spLocks noGrp="1"/>
          </p:cNvSpPr>
          <p:nvPr>
            <p:ph type="subTitle" idx="1"/>
          </p:nvPr>
        </p:nvSpPr>
        <p:spPr>
          <a:xfrm>
            <a:off x="6556100" y="4687316"/>
            <a:ext cx="4972512" cy="1517088"/>
          </a:xfrm>
        </p:spPr>
        <p:txBody>
          <a:bodyPr>
            <a:normAutofit/>
          </a:bodyPr>
          <a:lstStyle/>
          <a:p>
            <a:r>
              <a:rPr lang="it-IT">
                <a:solidFill>
                  <a:srgbClr val="FFFFFF"/>
                </a:solidFill>
              </a:rPr>
              <a:t>A.A. 2023/2024</a:t>
            </a:r>
          </a:p>
          <a:p>
            <a:r>
              <a:rPr lang="it-IT">
                <a:solidFill>
                  <a:srgbClr val="FFFFFF"/>
                </a:solidFill>
              </a:rPr>
              <a:t>Valeria Quaglia</a:t>
            </a:r>
          </a:p>
        </p:txBody>
      </p:sp>
      <p:sp>
        <p:nvSpPr>
          <p:cNvPr id="19" name="Freeform: Shape 18">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magine 6" descr="Immagine che contiene logo, Carattere, moneta, design&#10;&#10;Descrizione generata automaticamente">
            <a:extLst>
              <a:ext uri="{FF2B5EF4-FFF2-40B4-BE49-F238E27FC236}">
                <a16:creationId xmlns:a16="http://schemas.microsoft.com/office/drawing/2014/main" id="{FF9A54F9-37B3-2E0E-2C31-3DBC39510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88" y="2565042"/>
            <a:ext cx="3972222" cy="1727916"/>
          </a:xfrm>
          <a:prstGeom prst="rect">
            <a:avLst/>
          </a:prstGeom>
        </p:spPr>
      </p:pic>
    </p:spTree>
    <p:extLst>
      <p:ext uri="{BB962C8B-B14F-4D97-AF65-F5344CB8AC3E}">
        <p14:creationId xmlns:p14="http://schemas.microsoft.com/office/powerpoint/2010/main" val="40680342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5"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6"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C214F88A-B4D1-FDDE-89D1-6A7DBAB794C1}"/>
              </a:ext>
            </a:extLst>
          </p:cNvPr>
          <p:cNvSpPr>
            <a:spLocks noGrp="1"/>
          </p:cNvSpPr>
          <p:nvPr>
            <p:ph type="title"/>
          </p:nvPr>
        </p:nvSpPr>
        <p:spPr>
          <a:xfrm>
            <a:off x="1069848" y="484632"/>
            <a:ext cx="10058400" cy="1609344"/>
          </a:xfrm>
        </p:spPr>
        <p:txBody>
          <a:bodyPr>
            <a:normAutofit/>
          </a:bodyPr>
          <a:lstStyle/>
          <a:p>
            <a:r>
              <a:rPr lang="it-IT"/>
              <a:t>Appelli</a:t>
            </a:r>
            <a:endParaRPr lang="it-IT" dirty="0"/>
          </a:p>
        </p:txBody>
      </p:sp>
      <p:pic>
        <p:nvPicPr>
          <p:cNvPr id="6" name="Immagine 5" descr="Immagine che contiene Elementi grafici, logo, simbolo, grafica&#10;&#10;Descrizione generata automaticamente">
            <a:extLst>
              <a:ext uri="{FF2B5EF4-FFF2-40B4-BE49-F238E27FC236}">
                <a16:creationId xmlns:a16="http://schemas.microsoft.com/office/drawing/2014/main" id="{3166A6B1-AF5D-7AA1-A53B-5AD87E1789D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1248"/>
          <a:stretch/>
        </p:blipFill>
        <p:spPr>
          <a:xfrm>
            <a:off x="1007196" y="2265037"/>
            <a:ext cx="5088800" cy="3907158"/>
          </a:xfrm>
          <a:prstGeom prst="rect">
            <a:avLst/>
          </a:prstGeom>
        </p:spPr>
      </p:pic>
      <p:sp>
        <p:nvSpPr>
          <p:cNvPr id="3" name="Segnaposto contenuto 2">
            <a:extLst>
              <a:ext uri="{FF2B5EF4-FFF2-40B4-BE49-F238E27FC236}">
                <a16:creationId xmlns:a16="http://schemas.microsoft.com/office/drawing/2014/main" id="{F75D8E3B-7FF0-EA8D-C1B6-AC9A6D80A223}"/>
              </a:ext>
            </a:extLst>
          </p:cNvPr>
          <p:cNvSpPr>
            <a:spLocks noGrp="1"/>
          </p:cNvSpPr>
          <p:nvPr>
            <p:ph idx="1"/>
          </p:nvPr>
        </p:nvSpPr>
        <p:spPr>
          <a:xfrm>
            <a:off x="6496216" y="2320412"/>
            <a:ext cx="4632031" cy="3851787"/>
          </a:xfrm>
        </p:spPr>
        <p:txBody>
          <a:bodyPr anchor="ctr">
            <a:normAutofit/>
          </a:bodyPr>
          <a:lstStyle/>
          <a:p>
            <a:pPr marL="0" indent="0">
              <a:buNone/>
            </a:pPr>
            <a:r>
              <a:rPr lang="it-IT" sz="2400" dirty="0"/>
              <a:t>Data e ora:</a:t>
            </a:r>
          </a:p>
          <a:p>
            <a:pPr marL="0" indent="0">
              <a:buNone/>
            </a:pPr>
            <a:endParaRPr lang="it-IT" sz="2400" dirty="0"/>
          </a:p>
          <a:p>
            <a:r>
              <a:rPr lang="it-IT" sz="2400" dirty="0"/>
              <a:t>29/05/2024 h15:00</a:t>
            </a:r>
          </a:p>
          <a:p>
            <a:r>
              <a:rPr lang="it-IT" sz="2400" dirty="0"/>
              <a:t>12/06/2024 h15:00</a:t>
            </a:r>
          </a:p>
          <a:p>
            <a:r>
              <a:rPr lang="it-IT" sz="2400" dirty="0"/>
              <a:t>10/07/2024 h 14:00</a:t>
            </a:r>
          </a:p>
          <a:p>
            <a:r>
              <a:rPr lang="it-IT" sz="2400" dirty="0"/>
              <a:t>11/09/2024 h 15:00</a:t>
            </a:r>
          </a:p>
          <a:p>
            <a:pPr marL="0" indent="0">
              <a:buNone/>
            </a:pPr>
            <a:endParaRPr lang="it-IT" sz="2400" dirty="0"/>
          </a:p>
        </p:txBody>
      </p:sp>
      <p:sp>
        <p:nvSpPr>
          <p:cNvPr id="27"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egnaposto numero diapositiva 3">
            <a:extLst>
              <a:ext uri="{FF2B5EF4-FFF2-40B4-BE49-F238E27FC236}">
                <a16:creationId xmlns:a16="http://schemas.microsoft.com/office/drawing/2014/main" id="{B0D95D9D-2805-B450-57C1-56BF39EB4F75}"/>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9</a:t>
            </a:fld>
            <a:endParaRPr lang="en-US"/>
          </a:p>
        </p:txBody>
      </p:sp>
    </p:spTree>
    <p:extLst>
      <p:ext uri="{BB962C8B-B14F-4D97-AF65-F5344CB8AC3E}">
        <p14:creationId xmlns:p14="http://schemas.microsoft.com/office/powerpoint/2010/main" val="392324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26">
            <a:extLst>
              <a:ext uri="{FF2B5EF4-FFF2-40B4-BE49-F238E27FC236}">
                <a16:creationId xmlns:a16="http://schemas.microsoft.com/office/drawing/2014/main" id="{4863AD45-F025-4500-8898-7DE237E4C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A7AE430-EA93-6257-AE72-DA6AE2EBB121}"/>
              </a:ext>
            </a:extLst>
          </p:cNvPr>
          <p:cNvSpPr>
            <a:spLocks noGrp="1"/>
          </p:cNvSpPr>
          <p:nvPr>
            <p:ph type="title"/>
          </p:nvPr>
        </p:nvSpPr>
        <p:spPr>
          <a:xfrm>
            <a:off x="382280" y="484632"/>
            <a:ext cx="6743844" cy="1609344"/>
          </a:xfrm>
        </p:spPr>
        <p:txBody>
          <a:bodyPr>
            <a:normAutofit/>
          </a:bodyPr>
          <a:lstStyle/>
          <a:p>
            <a:r>
              <a:rPr lang="it-IT" sz="4800"/>
              <a:t>ORARIO DI RICEVIMENTO</a:t>
            </a:r>
            <a:endParaRPr lang="it-IT" sz="4800" dirty="0"/>
          </a:p>
        </p:txBody>
      </p:sp>
      <p:sp>
        <p:nvSpPr>
          <p:cNvPr id="3" name="Segnaposto contenuto 2">
            <a:extLst>
              <a:ext uri="{FF2B5EF4-FFF2-40B4-BE49-F238E27FC236}">
                <a16:creationId xmlns:a16="http://schemas.microsoft.com/office/drawing/2014/main" id="{A8E2F4C2-02CC-BA46-25E4-81D29C632D08}"/>
              </a:ext>
            </a:extLst>
          </p:cNvPr>
          <p:cNvSpPr>
            <a:spLocks noGrp="1"/>
          </p:cNvSpPr>
          <p:nvPr>
            <p:ph idx="1"/>
          </p:nvPr>
        </p:nvSpPr>
        <p:spPr>
          <a:xfrm>
            <a:off x="382280" y="2121408"/>
            <a:ext cx="4504046" cy="4050792"/>
          </a:xfrm>
        </p:spPr>
        <p:txBody>
          <a:bodyPr>
            <a:normAutofit/>
          </a:bodyPr>
          <a:lstStyle/>
          <a:p>
            <a:pPr algn="just"/>
            <a:r>
              <a:rPr lang="it-IT" sz="2800" dirty="0"/>
              <a:t>La docente riceve in presenza oppure su Teams su appuntamento tramite invio email: </a:t>
            </a:r>
            <a:r>
              <a:rPr lang="it-IT" sz="2800" dirty="0" err="1"/>
              <a:t>valeria.quaglia@unimc.it</a:t>
            </a:r>
            <a:endParaRPr lang="it-IT" sz="2800" dirty="0"/>
          </a:p>
          <a:p>
            <a:endParaRPr lang="it-IT" sz="1800" dirty="0"/>
          </a:p>
        </p:txBody>
      </p:sp>
      <p:pic>
        <p:nvPicPr>
          <p:cNvPr id="5" name="Picture 2" descr="Valeria Quaglia">
            <a:extLst>
              <a:ext uri="{FF2B5EF4-FFF2-40B4-BE49-F238E27FC236}">
                <a16:creationId xmlns:a16="http://schemas.microsoft.com/office/drawing/2014/main" id="{26FCC3A7-E051-4AA3-52EE-A5D383FBFA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98" r="28097" b="-1"/>
          <a:stretch/>
        </p:blipFill>
        <p:spPr bwMode="auto">
          <a:xfrm>
            <a:off x="8758238" y="1768793"/>
            <a:ext cx="2314337" cy="362723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28">
            <a:extLst>
              <a:ext uri="{FF2B5EF4-FFF2-40B4-BE49-F238E27FC236}">
                <a16:creationId xmlns:a16="http://schemas.microsoft.com/office/drawing/2014/main" id="{639A5BF8-72C2-43E2-A19E-D54875260B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0" name="Oval 29">
              <a:extLst>
                <a:ext uri="{FF2B5EF4-FFF2-40B4-BE49-F238E27FC236}">
                  <a16:creationId xmlns:a16="http://schemas.microsoft.com/office/drawing/2014/main" id="{892693D9-6EE8-42C4-B9CB-C347A34A5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4" name="Oval 30">
              <a:extLst>
                <a:ext uri="{FF2B5EF4-FFF2-40B4-BE49-F238E27FC236}">
                  <a16:creationId xmlns:a16="http://schemas.microsoft.com/office/drawing/2014/main" id="{6EB50024-24B3-46AB-9E69-716EE1883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egnaposto numero diapositiva 3">
            <a:extLst>
              <a:ext uri="{FF2B5EF4-FFF2-40B4-BE49-F238E27FC236}">
                <a16:creationId xmlns:a16="http://schemas.microsoft.com/office/drawing/2014/main" id="{3E5F5AA4-C2AC-90CD-D2CB-CCAAAF55D61B}"/>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10</a:t>
            </a:fld>
            <a:endParaRPr lang="en-US"/>
          </a:p>
        </p:txBody>
      </p:sp>
    </p:spTree>
    <p:extLst>
      <p:ext uri="{BB962C8B-B14F-4D97-AF65-F5344CB8AC3E}">
        <p14:creationId xmlns:p14="http://schemas.microsoft.com/office/powerpoint/2010/main" val="217793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68B0949-39CD-8EFD-EB8E-7F16A0E82C7D}"/>
              </a:ext>
            </a:extLst>
          </p:cNvPr>
          <p:cNvSpPr>
            <a:spLocks noGrp="1"/>
          </p:cNvSpPr>
          <p:nvPr>
            <p:ph type="sldNum" sz="quarter" idx="12"/>
          </p:nvPr>
        </p:nvSpPr>
        <p:spPr/>
        <p:txBody>
          <a:bodyPr/>
          <a:lstStyle/>
          <a:p>
            <a:fld id="{4FAB73BC-B049-4115-A692-8D63A059BFB8}" type="slidenum">
              <a:rPr lang="en-US" smtClean="0"/>
              <a:t>11</a:t>
            </a:fld>
            <a:endParaRPr lang="en-US"/>
          </a:p>
        </p:txBody>
      </p:sp>
      <p:sp>
        <p:nvSpPr>
          <p:cNvPr id="5" name="Segnaposto testo 2">
            <a:extLst>
              <a:ext uri="{FF2B5EF4-FFF2-40B4-BE49-F238E27FC236}">
                <a16:creationId xmlns:a16="http://schemas.microsoft.com/office/drawing/2014/main" id="{63BD276A-9686-5560-D0D2-D2B53C737115}"/>
              </a:ext>
            </a:extLst>
          </p:cNvPr>
          <p:cNvSpPr txBox="1">
            <a:spLocks/>
          </p:cNvSpPr>
          <p:nvPr/>
        </p:nvSpPr>
        <p:spPr>
          <a:xfrm>
            <a:off x="1446609" y="4693596"/>
            <a:ext cx="9052560" cy="44486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2200" b="1" dirty="0">
                <a:solidFill>
                  <a:srgbClr val="C00000"/>
                </a:solidFill>
              </a:rPr>
              <a:t>https://</a:t>
            </a:r>
            <a:r>
              <a:rPr lang="en-US" sz="2200" b="1" dirty="0" err="1">
                <a:solidFill>
                  <a:srgbClr val="C00000"/>
                </a:solidFill>
              </a:rPr>
              <a:t>docenti.unimc.it</a:t>
            </a:r>
            <a:r>
              <a:rPr lang="en-US" sz="2200" b="1" dirty="0">
                <a:solidFill>
                  <a:srgbClr val="C00000"/>
                </a:solidFill>
              </a:rPr>
              <a:t>/</a:t>
            </a:r>
            <a:r>
              <a:rPr lang="en-US" sz="2200" b="1" dirty="0" err="1">
                <a:solidFill>
                  <a:srgbClr val="C00000"/>
                </a:solidFill>
              </a:rPr>
              <a:t>valeria.quaglia</a:t>
            </a:r>
            <a:r>
              <a:rPr lang="en-US" sz="2200" b="1" dirty="0">
                <a:solidFill>
                  <a:srgbClr val="C00000"/>
                </a:solidFill>
              </a:rPr>
              <a:t>/courses/2023/28576</a:t>
            </a:r>
          </a:p>
        </p:txBody>
      </p:sp>
      <p:sp>
        <p:nvSpPr>
          <p:cNvPr id="7" name="CasellaDiTesto 6">
            <a:extLst>
              <a:ext uri="{FF2B5EF4-FFF2-40B4-BE49-F238E27FC236}">
                <a16:creationId xmlns:a16="http://schemas.microsoft.com/office/drawing/2014/main" id="{88400330-1539-1D6C-C9BE-703B936EF7AC}"/>
              </a:ext>
            </a:extLst>
          </p:cNvPr>
          <p:cNvSpPr txBox="1"/>
          <p:nvPr/>
        </p:nvSpPr>
        <p:spPr>
          <a:xfrm>
            <a:off x="2098387" y="1156478"/>
            <a:ext cx="9212741" cy="646331"/>
          </a:xfrm>
          <a:prstGeom prst="rect">
            <a:avLst/>
          </a:prstGeom>
          <a:noFill/>
        </p:spPr>
        <p:txBody>
          <a:bodyPr wrap="square">
            <a:spAutoFit/>
          </a:bodyPr>
          <a:lstStyle/>
          <a:p>
            <a:r>
              <a:rPr lang="en-US" sz="3600" kern="1200" cap="all" baseline="0" dirty="0">
                <a:blipFill dpi="0" rotWithShape="1">
                  <a:blip r:embed="rId2"/>
                  <a:srcRect/>
                  <a:tile tx="6350" ty="-127000" sx="65000" sy="64000" flip="none" algn="tl"/>
                </a:blipFill>
                <a:latin typeface="+mj-lt"/>
                <a:ea typeface="+mj-ea"/>
                <a:cs typeface="+mj-cs"/>
              </a:rPr>
              <a:t>MAGGIORI info </a:t>
            </a:r>
            <a:r>
              <a:rPr lang="en-US" sz="3600" kern="1200" cap="all" baseline="0" dirty="0" err="1">
                <a:blipFill dpi="0" rotWithShape="1">
                  <a:blip r:embed="rId2"/>
                  <a:srcRect/>
                  <a:tile tx="6350" ty="-127000" sx="65000" sy="64000" flip="none" algn="tl"/>
                </a:blipFill>
                <a:latin typeface="+mj-lt"/>
                <a:ea typeface="+mj-ea"/>
                <a:cs typeface="+mj-cs"/>
              </a:rPr>
              <a:t>sulla</a:t>
            </a:r>
            <a:r>
              <a:rPr lang="en-US" sz="3600" kern="1200" cap="all" baseline="0" dirty="0">
                <a:blipFill dpi="0" rotWithShape="1">
                  <a:blip r:embed="rId2"/>
                  <a:srcRect/>
                  <a:tile tx="6350" ty="-127000" sx="65000" sy="64000" flip="none" algn="tl"/>
                </a:blipFill>
                <a:latin typeface="+mj-lt"/>
                <a:ea typeface="+mj-ea"/>
                <a:cs typeface="+mj-cs"/>
              </a:rPr>
              <a:t> </a:t>
            </a:r>
            <a:r>
              <a:rPr lang="en-US" sz="3600" kern="1200" cap="all" baseline="0" dirty="0" err="1">
                <a:blipFill dpi="0" rotWithShape="1">
                  <a:blip r:embed="rId2"/>
                  <a:srcRect/>
                  <a:tile tx="6350" ty="-127000" sx="65000" sy="64000" flip="none" algn="tl"/>
                </a:blipFill>
                <a:latin typeface="+mj-lt"/>
                <a:ea typeface="+mj-ea"/>
                <a:cs typeface="+mj-cs"/>
              </a:rPr>
              <a:t>pagina</a:t>
            </a:r>
            <a:r>
              <a:rPr lang="en-US" sz="3600" kern="1200" cap="all" baseline="0" dirty="0">
                <a:blipFill dpi="0" rotWithShape="1">
                  <a:blip r:embed="rId2"/>
                  <a:srcRect/>
                  <a:tile tx="6350" ty="-127000" sx="65000" sy="64000" flip="none" algn="tl"/>
                </a:blipFill>
                <a:latin typeface="+mj-lt"/>
                <a:ea typeface="+mj-ea"/>
                <a:cs typeface="+mj-cs"/>
              </a:rPr>
              <a:t> </a:t>
            </a:r>
            <a:r>
              <a:rPr lang="en-US" sz="3600" kern="1200" cap="all" baseline="0" dirty="0" err="1">
                <a:blipFill dpi="0" rotWithShape="1">
                  <a:blip r:embed="rId2"/>
                  <a:srcRect/>
                  <a:tile tx="6350" ty="-127000" sx="65000" sy="64000" flip="none" algn="tl"/>
                </a:blipFill>
                <a:latin typeface="+mj-lt"/>
                <a:ea typeface="+mj-ea"/>
                <a:cs typeface="+mj-cs"/>
              </a:rPr>
              <a:t>dell’insegnamento</a:t>
            </a:r>
            <a:endParaRPr lang="it-IT" sz="3600" dirty="0"/>
          </a:p>
        </p:txBody>
      </p:sp>
      <p:pic>
        <p:nvPicPr>
          <p:cNvPr id="10" name="Immagine 9" descr="Immagine che contiene rosso, Carminio, design&#10;&#10;Descrizione generata automaticamente">
            <a:extLst>
              <a:ext uri="{FF2B5EF4-FFF2-40B4-BE49-F238E27FC236}">
                <a16:creationId xmlns:a16="http://schemas.microsoft.com/office/drawing/2014/main" id="{881F3D61-50E4-F929-C553-D1C71903C1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28211" y="2475320"/>
            <a:ext cx="5582652" cy="1907360"/>
          </a:xfrm>
          <a:prstGeom prst="rect">
            <a:avLst/>
          </a:prstGeom>
        </p:spPr>
      </p:pic>
    </p:spTree>
    <p:extLst>
      <p:ext uri="{BB962C8B-B14F-4D97-AF65-F5344CB8AC3E}">
        <p14:creationId xmlns:p14="http://schemas.microsoft.com/office/powerpoint/2010/main" val="403852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51A7F38-9035-3EE9-0677-63B7E4CB813D}"/>
              </a:ext>
            </a:extLst>
          </p:cNvPr>
          <p:cNvSpPr>
            <a:spLocks noGrp="1"/>
          </p:cNvSpPr>
          <p:nvPr>
            <p:ph type="title"/>
          </p:nvPr>
        </p:nvSpPr>
        <p:spPr>
          <a:xfrm>
            <a:off x="6400800" y="484632"/>
            <a:ext cx="5299586" cy="1609344"/>
          </a:xfrm>
          <a:ln>
            <a:noFill/>
          </a:ln>
        </p:spPr>
        <p:txBody>
          <a:bodyPr>
            <a:normAutofit/>
          </a:bodyPr>
          <a:lstStyle/>
          <a:p>
            <a:r>
              <a:rPr lang="it-IT" sz="3400" dirty="0"/>
              <a:t>OBIETTIVI DEL CORSO</a:t>
            </a:r>
            <a:br>
              <a:rPr lang="it-IT" sz="3400" dirty="0"/>
            </a:br>
            <a:br>
              <a:rPr lang="it-IT" sz="3400" dirty="0"/>
            </a:br>
            <a:endParaRPr lang="it-IT" sz="3400" dirty="0"/>
          </a:p>
        </p:txBody>
      </p:sp>
      <p:pic>
        <p:nvPicPr>
          <p:cNvPr id="9" name="Immagine 8" descr="Immagine che contiene forniture per ufficio, Attrezzatura per ufficio, testo, penna&#10;&#10;Descrizione generata automaticamente">
            <a:extLst>
              <a:ext uri="{FF2B5EF4-FFF2-40B4-BE49-F238E27FC236}">
                <a16:creationId xmlns:a16="http://schemas.microsoft.com/office/drawing/2014/main" id="{AA5B93D8-31BA-8EF8-9569-00F9C8346A4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009" r="17944" b="-1"/>
          <a:stretch/>
        </p:blipFill>
        <p:spPr>
          <a:xfrm>
            <a:off x="1" y="10"/>
            <a:ext cx="6066502" cy="6857989"/>
          </a:xfrm>
          <a:prstGeom prst="rect">
            <a:avLst/>
          </a:prstGeom>
        </p:spPr>
      </p:pic>
      <p:sp>
        <p:nvSpPr>
          <p:cNvPr id="3" name="Segnaposto contenuto 2">
            <a:extLst>
              <a:ext uri="{FF2B5EF4-FFF2-40B4-BE49-F238E27FC236}">
                <a16:creationId xmlns:a16="http://schemas.microsoft.com/office/drawing/2014/main" id="{9DB5CD96-7852-C859-5BC3-A9A7EFACAEAE}"/>
              </a:ext>
            </a:extLst>
          </p:cNvPr>
          <p:cNvSpPr>
            <a:spLocks noGrp="1"/>
          </p:cNvSpPr>
          <p:nvPr>
            <p:ph idx="1"/>
          </p:nvPr>
        </p:nvSpPr>
        <p:spPr>
          <a:xfrm>
            <a:off x="6400799" y="2121408"/>
            <a:ext cx="5299585" cy="4050792"/>
          </a:xfrm>
        </p:spPr>
        <p:txBody>
          <a:bodyPr>
            <a:normAutofit/>
          </a:bodyPr>
          <a:lstStyle/>
          <a:p>
            <a:pPr algn="just"/>
            <a:r>
              <a:rPr lang="it-IT" sz="1700" dirty="0"/>
              <a:t>1) Fornire agli studenti una </a:t>
            </a:r>
            <a:r>
              <a:rPr lang="it-IT" sz="1700" u="sng" dirty="0"/>
              <a:t>panoramica introduttiva dello studio sociologico della comunicazione</a:t>
            </a:r>
            <a:r>
              <a:rPr lang="it-IT" sz="1700" dirty="0"/>
              <a:t> in tre ambiti fondamentali della disciplina: la comunicazione faccia a faccia, la comunicazione attraverso i mass media tradizionali e la comunicazione online.</a:t>
            </a:r>
          </a:p>
          <a:p>
            <a:pPr marL="0" indent="0" algn="just">
              <a:buNone/>
            </a:pPr>
            <a:endParaRPr lang="it-IT" sz="1700" dirty="0"/>
          </a:p>
          <a:p>
            <a:pPr algn="just"/>
            <a:r>
              <a:rPr lang="it-IT" sz="1700" dirty="0"/>
              <a:t>2) Offrire agli studenti </a:t>
            </a:r>
            <a:r>
              <a:rPr lang="it-IT" sz="1700" u="sng" dirty="0"/>
              <a:t>conoscenze teoriche riguardanti le principali trasformazioni sociali e tecnologiche</a:t>
            </a:r>
            <a:r>
              <a:rPr lang="it-IT" sz="1700" dirty="0"/>
              <a:t> che hanno caratterizzato l’evoluzione dei mezzi di comunicazione nel corso del tempo e di </a:t>
            </a:r>
            <a:r>
              <a:rPr lang="it-IT" sz="1700" u="sng" dirty="0"/>
              <a:t>acquisire strumenti teorico-concettuali che consentano di analizzare criticamente i linguaggi </a:t>
            </a:r>
            <a:r>
              <a:rPr lang="it-IT" sz="1700" dirty="0"/>
              <a:t>utilizzati nei mezzi di comunicazione tradizionali e nei media digitali.</a:t>
            </a:r>
          </a:p>
          <a:p>
            <a:endParaRPr lang="it-IT" sz="1700" dirty="0"/>
          </a:p>
        </p:txBody>
      </p:sp>
      <p:grpSp>
        <p:nvGrpSpPr>
          <p:cNvPr id="29" name="Group 28">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0" name="Oval 29">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egnaposto numero diapositiva 3">
            <a:extLst>
              <a:ext uri="{FF2B5EF4-FFF2-40B4-BE49-F238E27FC236}">
                <a16:creationId xmlns:a16="http://schemas.microsoft.com/office/drawing/2014/main" id="{733A404D-3520-C294-D3B5-F033E4615484}"/>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a:t>
            </a:fld>
            <a:endParaRPr lang="en-US"/>
          </a:p>
        </p:txBody>
      </p:sp>
      <p:sp>
        <p:nvSpPr>
          <p:cNvPr id="10" name="CasellaDiTesto 9">
            <a:extLst>
              <a:ext uri="{FF2B5EF4-FFF2-40B4-BE49-F238E27FC236}">
                <a16:creationId xmlns:a16="http://schemas.microsoft.com/office/drawing/2014/main" id="{C6354F2C-55D0-EAB7-00C4-26CA2ABEA458}"/>
              </a:ext>
            </a:extLst>
          </p:cNvPr>
          <p:cNvSpPr txBox="1"/>
          <p:nvPr/>
        </p:nvSpPr>
        <p:spPr>
          <a:xfrm>
            <a:off x="3046125" y="6657944"/>
            <a:ext cx="3020378"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4" tooltip="https://www.picpedia.org/post-it-note/o/objectives.html">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it-IT" sz="700">
              <a:solidFill>
                <a:srgbClr val="FFFFFF"/>
              </a:solidFill>
            </a:endParaRPr>
          </a:p>
        </p:txBody>
      </p:sp>
    </p:spTree>
    <p:extLst>
      <p:ext uri="{BB962C8B-B14F-4D97-AF65-F5344CB8AC3E}">
        <p14:creationId xmlns:p14="http://schemas.microsoft.com/office/powerpoint/2010/main" val="1615220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it-IT"/>
            </a:p>
          </p:txBody>
        </p:sp>
        <p:sp>
          <p:nvSpPr>
            <p:cNvPr id="28" name="Oval 27">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it-IT"/>
            </a:p>
          </p:txBody>
        </p:sp>
      </p:grpSp>
      <p:sp useBgFill="1">
        <p:nvSpPr>
          <p:cNvPr id="30" name="Rectangle 2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Titolo 2">
            <a:extLst>
              <a:ext uri="{FF2B5EF4-FFF2-40B4-BE49-F238E27FC236}">
                <a16:creationId xmlns:a16="http://schemas.microsoft.com/office/drawing/2014/main" id="{11CF972E-86F4-1B17-515B-32EDDAB9A454}"/>
              </a:ext>
            </a:extLst>
          </p:cNvPr>
          <p:cNvSpPr>
            <a:spLocks noGrp="1"/>
          </p:cNvSpPr>
          <p:nvPr>
            <p:ph type="title"/>
          </p:nvPr>
        </p:nvSpPr>
        <p:spPr>
          <a:xfrm>
            <a:off x="1490145" y="2376862"/>
            <a:ext cx="2640646" cy="2104273"/>
          </a:xfrm>
          <a:noFill/>
        </p:spPr>
        <p:txBody>
          <a:bodyPr vert="horz" lIns="91440" tIns="45720" rIns="91440" bIns="45720" rtlCol="0" anchor="ctr">
            <a:normAutofit/>
          </a:bodyPr>
          <a:lstStyle/>
          <a:p>
            <a:pPr algn="ctr"/>
            <a:r>
              <a:rPr lang="en-US" sz="3000">
                <a:solidFill>
                  <a:srgbClr val="FFFFFF"/>
                </a:solidFill>
              </a:rPr>
              <a:t>RISULTATI ATTESI</a:t>
            </a:r>
          </a:p>
        </p:txBody>
      </p:sp>
      <p:sp>
        <p:nvSpPr>
          <p:cNvPr id="36" name="Rectangle 3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Segnaposto numero diapositiva 1">
            <a:extLst>
              <a:ext uri="{FF2B5EF4-FFF2-40B4-BE49-F238E27FC236}">
                <a16:creationId xmlns:a16="http://schemas.microsoft.com/office/drawing/2014/main" id="{F6330FEB-6B08-958B-BAE0-DD3ACEEEE29D}"/>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457200">
              <a:lnSpc>
                <a:spcPct val="90000"/>
              </a:lnSpc>
              <a:spcAft>
                <a:spcPts val="600"/>
              </a:spcAft>
            </a:pPr>
            <a:fld id="{4FAB73BC-B049-4115-A692-8D63A059BFB8}" type="slidenum">
              <a:rPr lang="en-US" sz="1900" b="1" kern="1200">
                <a:solidFill>
                  <a:schemeClr val="accent1"/>
                </a:solidFill>
                <a:latin typeface="+mj-lt"/>
                <a:ea typeface="+mn-ea"/>
                <a:cs typeface="+mn-cs"/>
              </a:rPr>
              <a:pPr defTabSz="457200">
                <a:lnSpc>
                  <a:spcPct val="90000"/>
                </a:lnSpc>
                <a:spcAft>
                  <a:spcPts val="600"/>
                </a:spcAft>
              </a:pPr>
              <a:t>2</a:t>
            </a:fld>
            <a:endParaRPr lang="en-US" sz="1900" b="1" kern="1200">
              <a:solidFill>
                <a:schemeClr val="accent1"/>
              </a:solidFill>
              <a:latin typeface="+mj-lt"/>
              <a:ea typeface="+mn-ea"/>
              <a:cs typeface="+mn-cs"/>
            </a:endParaRPr>
          </a:p>
        </p:txBody>
      </p:sp>
      <p:graphicFrame>
        <p:nvGraphicFramePr>
          <p:cNvPr id="21" name="CasellaDiTesto 3">
            <a:extLst>
              <a:ext uri="{FF2B5EF4-FFF2-40B4-BE49-F238E27FC236}">
                <a16:creationId xmlns:a16="http://schemas.microsoft.com/office/drawing/2014/main" id="{FC764B0A-4CB9-4049-86DC-7A679222FE63}"/>
              </a:ext>
            </a:extLst>
          </p:cNvPr>
          <p:cNvGraphicFramePr/>
          <p:nvPr>
            <p:extLst>
              <p:ext uri="{D42A27DB-BD31-4B8C-83A1-F6EECF244321}">
                <p14:modId xmlns:p14="http://schemas.microsoft.com/office/powerpoint/2010/main" val="2834658723"/>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4007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4" name="Rectangle 2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6" name="Rectangle 2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2D5F3D06-5D02-ABEC-BF4A-0CCD3373EA38}"/>
              </a:ext>
            </a:extLst>
          </p:cNvPr>
          <p:cNvSpPr>
            <a:spLocks noGrp="1"/>
          </p:cNvSpPr>
          <p:nvPr>
            <p:ph type="title"/>
          </p:nvPr>
        </p:nvSpPr>
        <p:spPr>
          <a:xfrm>
            <a:off x="1069848" y="484632"/>
            <a:ext cx="10058400" cy="1609344"/>
          </a:xfrm>
        </p:spPr>
        <p:txBody>
          <a:bodyPr>
            <a:normAutofit/>
          </a:bodyPr>
          <a:lstStyle/>
          <a:p>
            <a:r>
              <a:rPr lang="it-IT"/>
              <a:t>Programma del corso</a:t>
            </a:r>
          </a:p>
        </p:txBody>
      </p:sp>
      <p:sp>
        <p:nvSpPr>
          <p:cNvPr id="3" name="Segnaposto contenuto 2">
            <a:extLst>
              <a:ext uri="{FF2B5EF4-FFF2-40B4-BE49-F238E27FC236}">
                <a16:creationId xmlns:a16="http://schemas.microsoft.com/office/drawing/2014/main" id="{40B75D6D-C524-56C3-498A-D0CF6B0553BC}"/>
              </a:ext>
            </a:extLst>
          </p:cNvPr>
          <p:cNvSpPr>
            <a:spLocks noGrp="1"/>
          </p:cNvSpPr>
          <p:nvPr>
            <p:ph idx="1"/>
          </p:nvPr>
        </p:nvSpPr>
        <p:spPr>
          <a:xfrm>
            <a:off x="1069848" y="2320412"/>
            <a:ext cx="10058400" cy="3851787"/>
          </a:xfrm>
        </p:spPr>
        <p:txBody>
          <a:bodyPr>
            <a:normAutofit fontScale="92500" lnSpcReduction="20000"/>
          </a:bodyPr>
          <a:lstStyle/>
          <a:p>
            <a:pPr algn="just"/>
            <a:r>
              <a:rPr lang="it-IT" dirty="0"/>
              <a:t>La prima parte del corso è dedicata all’approfondimento dei principali concetti teorici utili per affrontare lo studio della comunicazione attraverso un approccio sociologico. Verrà dedicata un’attenzione particolare alle specificità della comunicazione faccia a faccia approfondendo, da una parte, le forme e i significati del linguaggio verbale, che rappresenta la premessa per l’evoluzione dei diversi mezzi di comunicazione che si sono susseguiti nel corso del tempo. Dall’altra, si analizzeranno le caratteristiche della comunicazione non verbale, le sue diverse configurazioni e i vari significati assunti all’interno dei contesti culturali.</a:t>
            </a:r>
          </a:p>
          <a:p>
            <a:pPr algn="just"/>
            <a:r>
              <a:rPr lang="it-IT" dirty="0"/>
              <a:t>La seconda parte del corso è dedicata all’approfondimento del ruolo e dello sviluppo dei media digitali nelle società contemporanee. In particolare, verranno approfonditi gli elementi di novità e di continuità dei media digitali rispetto ai media tradizionali, con particolare riguardo alle loro principali caratteristiche e alle nuove forme di comunicazione ad essi connesse. Agli studenti verranno inoltre forniti gli strumenti per comprendere in chiave critica le trasformazioni della società dell’informazione e del mondo contemporaneo, affrontando temi più specifici come la sharing economy, il lavoro in rete, i sistemi di controllo, i big data e le questioni connesse al genere e all’identità.</a:t>
            </a:r>
          </a:p>
        </p:txBody>
      </p:sp>
      <p:sp>
        <p:nvSpPr>
          <p:cNvPr id="28" name="Oval 2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egnaposto numero diapositiva 3">
            <a:extLst>
              <a:ext uri="{FF2B5EF4-FFF2-40B4-BE49-F238E27FC236}">
                <a16:creationId xmlns:a16="http://schemas.microsoft.com/office/drawing/2014/main" id="{26C55484-5900-E6D7-C93F-0DBD908B3301}"/>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a:pPr>
                <a:spcAft>
                  <a:spcPts val="600"/>
                </a:spcAft>
              </a:pPr>
              <a:t>3</a:t>
            </a:fld>
            <a:endParaRPr lang="en-US"/>
          </a:p>
        </p:txBody>
      </p:sp>
    </p:spTree>
    <p:extLst>
      <p:ext uri="{BB962C8B-B14F-4D97-AF65-F5344CB8AC3E}">
        <p14:creationId xmlns:p14="http://schemas.microsoft.com/office/powerpoint/2010/main" val="323766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1C40124-1649-4FF2-8F64-C8284EB9FD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086727CD-9977-4B25-9516-2B6E06AA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19F4D31-E06B-4B98-A1F1-A29AFCBDD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olo 1">
            <a:extLst>
              <a:ext uri="{FF2B5EF4-FFF2-40B4-BE49-F238E27FC236}">
                <a16:creationId xmlns:a16="http://schemas.microsoft.com/office/drawing/2014/main" id="{1A1B07A1-7400-CEE7-4FDE-5D366C18CB76}"/>
              </a:ext>
            </a:extLst>
          </p:cNvPr>
          <p:cNvSpPr>
            <a:spLocks noGrp="1"/>
          </p:cNvSpPr>
          <p:nvPr>
            <p:ph type="title"/>
          </p:nvPr>
        </p:nvSpPr>
        <p:spPr>
          <a:xfrm>
            <a:off x="1069848" y="798394"/>
            <a:ext cx="4730451" cy="1637730"/>
          </a:xfrm>
        </p:spPr>
        <p:txBody>
          <a:bodyPr vert="horz" lIns="91440" tIns="45720" rIns="91440" bIns="45720" rtlCol="0" anchor="ctr">
            <a:normAutofit/>
          </a:bodyPr>
          <a:lstStyle/>
          <a:p>
            <a:r>
              <a:rPr lang="en-US" sz="4400"/>
              <a:t>bibliografia</a:t>
            </a:r>
          </a:p>
        </p:txBody>
      </p:sp>
      <p:sp>
        <p:nvSpPr>
          <p:cNvPr id="10" name="CasellaDiTesto 9">
            <a:extLst>
              <a:ext uri="{FF2B5EF4-FFF2-40B4-BE49-F238E27FC236}">
                <a16:creationId xmlns:a16="http://schemas.microsoft.com/office/drawing/2014/main" id="{3BCBE427-6952-53D9-C682-080AABE12ECC}"/>
              </a:ext>
            </a:extLst>
          </p:cNvPr>
          <p:cNvSpPr txBox="1"/>
          <p:nvPr/>
        </p:nvSpPr>
        <p:spPr>
          <a:xfrm>
            <a:off x="1069848" y="2578607"/>
            <a:ext cx="4730451" cy="3914789"/>
          </a:xfrm>
          <a:prstGeom prst="rect">
            <a:avLst/>
          </a:prstGeom>
        </p:spPr>
        <p:txBody>
          <a:bodyPr vert="horz" lIns="91440" tIns="45720" rIns="91440" bIns="45720" rtlCol="0">
            <a:normAutofit fontScale="92500" lnSpcReduction="10000"/>
          </a:bodyPr>
          <a:lstStyle/>
          <a:p>
            <a:pPr>
              <a:lnSpc>
                <a:spcPct val="90000"/>
              </a:lnSpc>
              <a:spcAft>
                <a:spcPts val="600"/>
              </a:spcAft>
              <a:buClr>
                <a:schemeClr val="accent1">
                  <a:lumMod val="75000"/>
                </a:schemeClr>
              </a:buClr>
              <a:buSzPct val="85000"/>
            </a:pPr>
            <a:r>
              <a:rPr lang="en-US" sz="2400" u="sng" dirty="0" err="1"/>
              <a:t>Testi</a:t>
            </a:r>
            <a:r>
              <a:rPr lang="en-US" sz="2400" u="sng" dirty="0"/>
              <a:t> </a:t>
            </a:r>
            <a:r>
              <a:rPr lang="en-US" sz="2400" u="sng" dirty="0" err="1"/>
              <a:t>Adottati</a:t>
            </a:r>
            <a:r>
              <a:rPr lang="en-US" sz="2400" u="sng" dirty="0"/>
              <a:t>:</a:t>
            </a:r>
          </a:p>
          <a:p>
            <a:pPr>
              <a:lnSpc>
                <a:spcPct val="90000"/>
              </a:lnSpc>
              <a:spcAft>
                <a:spcPts val="600"/>
              </a:spcAft>
              <a:buClr>
                <a:schemeClr val="accent1">
                  <a:lumMod val="75000"/>
                </a:schemeClr>
              </a:buClr>
              <a:buSzPct val="85000"/>
            </a:pPr>
            <a:endParaRPr lang="en-US" sz="2400" dirty="0"/>
          </a:p>
          <a:p>
            <a:pPr indent="-182880">
              <a:lnSpc>
                <a:spcPct val="90000"/>
              </a:lnSpc>
              <a:spcAft>
                <a:spcPts val="600"/>
              </a:spcAft>
              <a:buClr>
                <a:schemeClr val="accent1">
                  <a:lumMod val="75000"/>
                </a:schemeClr>
              </a:buClr>
              <a:buSzPct val="85000"/>
              <a:buFont typeface="Wingdings" pitchFamily="2" charset="2"/>
              <a:buChar char="§"/>
            </a:pPr>
            <a:r>
              <a:rPr lang="en-US" sz="2400" b="0" i="0" dirty="0" err="1">
                <a:effectLst/>
              </a:rPr>
              <a:t>Paccagnella</a:t>
            </a:r>
            <a:r>
              <a:rPr lang="en-US" sz="2400" b="0" i="0" dirty="0">
                <a:effectLst/>
              </a:rPr>
              <a:t>, L. </a:t>
            </a:r>
            <a:r>
              <a:rPr lang="en-US" sz="2400" b="0" i="0" dirty="0" err="1">
                <a:effectLst/>
              </a:rPr>
              <a:t>Sociologia</a:t>
            </a:r>
            <a:r>
              <a:rPr lang="en-US" sz="2400" b="0" i="0" dirty="0">
                <a:effectLst/>
              </a:rPr>
              <a:t> </a:t>
            </a:r>
            <a:r>
              <a:rPr lang="en-US" sz="2400" b="0" i="0" dirty="0" err="1">
                <a:effectLst/>
              </a:rPr>
              <a:t>della</a:t>
            </a:r>
            <a:r>
              <a:rPr lang="en-US" sz="2400" b="0" i="0" dirty="0">
                <a:effectLst/>
              </a:rPr>
              <a:t> </a:t>
            </a:r>
            <a:r>
              <a:rPr lang="en-US" sz="2400" b="0" i="0" dirty="0" err="1">
                <a:effectLst/>
              </a:rPr>
              <a:t>Comunicazione</a:t>
            </a:r>
            <a:r>
              <a:rPr lang="en-US" sz="2400" b="0" i="0" dirty="0">
                <a:effectLst/>
              </a:rPr>
              <a:t> </a:t>
            </a:r>
            <a:r>
              <a:rPr lang="en-US" sz="2400" b="0" i="0" dirty="0" err="1">
                <a:effectLst/>
              </a:rPr>
              <a:t>nell'era</a:t>
            </a:r>
            <a:r>
              <a:rPr lang="en-US" sz="2400" b="0" i="0" dirty="0">
                <a:effectLst/>
              </a:rPr>
              <a:t> </a:t>
            </a:r>
            <a:r>
              <a:rPr lang="en-US" sz="2400" b="0" i="0" dirty="0" err="1">
                <a:effectLst/>
              </a:rPr>
              <a:t>digitale</a:t>
            </a:r>
            <a:r>
              <a:rPr lang="en-US" sz="2400" b="0" i="0" dirty="0">
                <a:effectLst/>
              </a:rPr>
              <a:t>; Il Mulino Bologna; 2020. Capp. 1,2,3.</a:t>
            </a:r>
          </a:p>
          <a:p>
            <a:pPr indent="-182880">
              <a:lnSpc>
                <a:spcPct val="90000"/>
              </a:lnSpc>
              <a:spcAft>
                <a:spcPts val="600"/>
              </a:spcAft>
              <a:buClr>
                <a:schemeClr val="accent1">
                  <a:lumMod val="75000"/>
                </a:schemeClr>
              </a:buClr>
              <a:buSzPct val="85000"/>
              <a:buFont typeface="Wingdings" pitchFamily="2" charset="2"/>
              <a:buChar char="§"/>
            </a:pPr>
            <a:endParaRPr lang="en-US" sz="2400" b="0" i="0" dirty="0">
              <a:effectLst/>
            </a:endParaRPr>
          </a:p>
          <a:p>
            <a:pPr indent="-182880">
              <a:lnSpc>
                <a:spcPct val="90000"/>
              </a:lnSpc>
              <a:spcAft>
                <a:spcPts val="600"/>
              </a:spcAft>
              <a:buClr>
                <a:schemeClr val="accent1">
                  <a:lumMod val="75000"/>
                </a:schemeClr>
              </a:buClr>
              <a:buSzPct val="85000"/>
              <a:buFont typeface="Wingdings" pitchFamily="2" charset="2"/>
              <a:buChar char="§"/>
            </a:pPr>
            <a:r>
              <a:rPr lang="en-US" sz="2400" b="0" i="0" dirty="0">
                <a:effectLst/>
              </a:rPr>
              <a:t>Arvidsson, A., </a:t>
            </a:r>
            <a:r>
              <a:rPr lang="en-US" sz="2400" b="0" i="0" dirty="0" err="1">
                <a:effectLst/>
              </a:rPr>
              <a:t>Delfanti</a:t>
            </a:r>
            <a:r>
              <a:rPr lang="en-US" sz="2400" b="0" i="0" dirty="0">
                <a:effectLst/>
              </a:rPr>
              <a:t>, A.; </a:t>
            </a:r>
            <a:r>
              <a:rPr lang="en-US" sz="2400" b="0" i="0" dirty="0" err="1">
                <a:effectLst/>
              </a:rPr>
              <a:t>Introduzione</a:t>
            </a:r>
            <a:r>
              <a:rPr lang="en-US" sz="2400" b="0" i="0" dirty="0">
                <a:effectLst/>
              </a:rPr>
              <a:t> ai media </a:t>
            </a:r>
            <a:r>
              <a:rPr lang="en-US" sz="2400" b="0" i="0" dirty="0" err="1">
                <a:effectLst/>
              </a:rPr>
              <a:t>digitali</a:t>
            </a:r>
            <a:r>
              <a:rPr lang="en-US" sz="2400" b="0" i="0" dirty="0">
                <a:effectLst/>
              </a:rPr>
              <a:t>; Il Mulino Bologna; 2013.</a:t>
            </a:r>
          </a:p>
          <a:p>
            <a:pPr indent="-182880">
              <a:lnSpc>
                <a:spcPct val="90000"/>
              </a:lnSpc>
              <a:spcAft>
                <a:spcPts val="600"/>
              </a:spcAft>
              <a:buClr>
                <a:schemeClr val="accent1">
                  <a:lumMod val="75000"/>
                </a:schemeClr>
              </a:buClr>
              <a:buSzPct val="85000"/>
              <a:buFont typeface="Wingdings" pitchFamily="2" charset="2"/>
              <a:buChar char="§"/>
            </a:pPr>
            <a:endParaRPr lang="en-US" sz="2400" b="0" i="0" dirty="0">
              <a:effectLst/>
            </a:endParaRPr>
          </a:p>
          <a:p>
            <a:pPr indent="-182880">
              <a:lnSpc>
                <a:spcPct val="90000"/>
              </a:lnSpc>
              <a:spcAft>
                <a:spcPts val="600"/>
              </a:spcAft>
              <a:buClr>
                <a:schemeClr val="accent1">
                  <a:lumMod val="75000"/>
                </a:schemeClr>
              </a:buClr>
              <a:buSzPct val="85000"/>
              <a:buFont typeface="Wingdings" pitchFamily="2" charset="2"/>
              <a:buChar char="§"/>
            </a:pPr>
            <a:r>
              <a:rPr lang="en-US" sz="2400" u="sng" dirty="0"/>
              <a:t>+ SLIDES </a:t>
            </a:r>
            <a:r>
              <a:rPr lang="en-US" sz="2400" u="sng" dirty="0" err="1"/>
              <a:t>delle</a:t>
            </a:r>
            <a:r>
              <a:rPr lang="en-US" sz="2400" u="sng" dirty="0"/>
              <a:t> </a:t>
            </a:r>
            <a:r>
              <a:rPr lang="en-US" sz="2400" u="sng" dirty="0" err="1"/>
              <a:t>lezioni</a:t>
            </a:r>
            <a:endParaRPr lang="en-US" sz="2400" b="0" i="0" u="sng" dirty="0">
              <a:effectLst/>
            </a:endParaRPr>
          </a:p>
          <a:p>
            <a:pPr indent="-182880">
              <a:lnSpc>
                <a:spcPct val="90000"/>
              </a:lnSpc>
              <a:spcAft>
                <a:spcPts val="600"/>
              </a:spcAft>
              <a:buClr>
                <a:schemeClr val="accent1">
                  <a:lumMod val="75000"/>
                </a:schemeClr>
              </a:buClr>
              <a:buSzPct val="85000"/>
              <a:buFont typeface="Wingdings" pitchFamily="2" charset="2"/>
              <a:buChar char="§"/>
            </a:pPr>
            <a:endParaRPr lang="en-US" sz="2400" b="0" i="0" dirty="0">
              <a:effectLst/>
            </a:endParaRPr>
          </a:p>
          <a:p>
            <a:pPr indent="-182880">
              <a:lnSpc>
                <a:spcPct val="90000"/>
              </a:lnSpc>
              <a:spcAft>
                <a:spcPts val="600"/>
              </a:spcAft>
              <a:buClr>
                <a:schemeClr val="accent1">
                  <a:lumMod val="75000"/>
                </a:schemeClr>
              </a:buClr>
              <a:buSzPct val="85000"/>
              <a:buFont typeface="Wingdings" pitchFamily="2" charset="2"/>
              <a:buChar char="§"/>
            </a:pPr>
            <a:endParaRPr lang="en-US" dirty="0"/>
          </a:p>
        </p:txBody>
      </p:sp>
      <p:sp>
        <p:nvSpPr>
          <p:cNvPr id="19" name="Freeform: Shape 18">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 name="Segnaposto contenuto 8" descr="Immagine che contiene testo, schermata, grafica, Policromia&#10;&#10;Descrizione generata automaticamente">
            <a:extLst>
              <a:ext uri="{FF2B5EF4-FFF2-40B4-BE49-F238E27FC236}">
                <a16:creationId xmlns:a16="http://schemas.microsoft.com/office/drawing/2014/main" id="{9D1250AD-5463-21A4-EA41-DC23F9966AE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629526" y="267197"/>
            <a:ext cx="1917587" cy="2950136"/>
          </a:xfrm>
          <a:prstGeom prst="rect">
            <a:avLst/>
          </a:prstGeom>
        </p:spPr>
      </p:pic>
      <p:sp>
        <p:nvSpPr>
          <p:cNvPr id="5" name="Segnaposto numero diapositiva 4">
            <a:extLst>
              <a:ext uri="{FF2B5EF4-FFF2-40B4-BE49-F238E27FC236}">
                <a16:creationId xmlns:a16="http://schemas.microsoft.com/office/drawing/2014/main" id="{0D67E736-F7DE-CE86-28CB-0360D5104819}"/>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4FAB73BC-B049-4115-A692-8D63A059BFB8}" type="slidenum">
              <a:rPr lang="en-US" smtClean="0"/>
              <a:pPr>
                <a:spcAft>
                  <a:spcPts val="600"/>
                </a:spcAft>
              </a:pPr>
              <a:t>4</a:t>
            </a:fld>
            <a:endParaRPr lang="en-US"/>
          </a:p>
        </p:txBody>
      </p:sp>
      <p:pic>
        <p:nvPicPr>
          <p:cNvPr id="7" name="Segnaposto contenuto 6" descr="Immagine che contiene testo, schermata, poster, design&#10;&#10;Descrizione generata automaticamente">
            <a:extLst>
              <a:ext uri="{FF2B5EF4-FFF2-40B4-BE49-F238E27FC236}">
                <a16:creationId xmlns:a16="http://schemas.microsoft.com/office/drawing/2014/main" id="{94CBA02A-21F3-F63C-57F4-DD4107B89AB6}"/>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9681422" y="3311258"/>
            <a:ext cx="1917587" cy="2961526"/>
          </a:xfrm>
          <a:prstGeom prst="rect">
            <a:avLst/>
          </a:prstGeom>
        </p:spPr>
      </p:pic>
    </p:spTree>
    <p:extLst>
      <p:ext uri="{BB962C8B-B14F-4D97-AF65-F5344CB8AC3E}">
        <p14:creationId xmlns:p14="http://schemas.microsoft.com/office/powerpoint/2010/main" val="422780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E73A80-CD20-7F6D-01A0-467DB8257264}"/>
              </a:ext>
            </a:extLst>
          </p:cNvPr>
          <p:cNvSpPr>
            <a:spLocks noGrp="1"/>
          </p:cNvSpPr>
          <p:nvPr>
            <p:ph type="title"/>
          </p:nvPr>
        </p:nvSpPr>
        <p:spPr/>
        <p:txBody>
          <a:bodyPr/>
          <a:lstStyle/>
          <a:p>
            <a:r>
              <a:rPr lang="it-IT" dirty="0"/>
              <a:t>Esame e criteri di valutazione (1/3)</a:t>
            </a:r>
            <a:br>
              <a:rPr lang="it-IT" dirty="0"/>
            </a:br>
            <a:endParaRPr lang="it-IT" dirty="0"/>
          </a:p>
        </p:txBody>
      </p:sp>
      <p:sp>
        <p:nvSpPr>
          <p:cNvPr id="3" name="Segnaposto contenuto 2">
            <a:extLst>
              <a:ext uri="{FF2B5EF4-FFF2-40B4-BE49-F238E27FC236}">
                <a16:creationId xmlns:a16="http://schemas.microsoft.com/office/drawing/2014/main" id="{10E8565C-4909-DC4A-49D9-DDA8577ADE61}"/>
              </a:ext>
            </a:extLst>
          </p:cNvPr>
          <p:cNvSpPr>
            <a:spLocks noGrp="1"/>
          </p:cNvSpPr>
          <p:nvPr>
            <p:ph idx="1"/>
          </p:nvPr>
        </p:nvSpPr>
        <p:spPr>
          <a:xfrm>
            <a:off x="1069848" y="2121407"/>
            <a:ext cx="10058400" cy="4516501"/>
          </a:xfrm>
        </p:spPr>
        <p:txBody>
          <a:bodyPr>
            <a:noAutofit/>
          </a:bodyPr>
          <a:lstStyle/>
          <a:p>
            <a:pPr algn="just"/>
            <a:r>
              <a:rPr lang="it-IT" sz="2400" dirty="0"/>
              <a:t>L'esame è finalizzato a valutare il livello di comprensione dei contenuti del programma, nonché l'autonomia di giudizio e la capacità di applicazione dei concetti e delle teorie nell'analisi dei principali meccanismi comunicativi che caratterizzano l'attuale sistema dei media;</a:t>
            </a:r>
          </a:p>
          <a:p>
            <a:pPr algn="just"/>
            <a:r>
              <a:rPr lang="it-IT" sz="2400" dirty="0"/>
              <a:t>Gli studenti saranno invitati a esporre le tematiche del corso utilizzando un lessico specifico e adeguato, argomentando ampiamente le proprie affermazioni;</a:t>
            </a:r>
          </a:p>
          <a:p>
            <a:pPr algn="just"/>
            <a:r>
              <a:rPr lang="it-IT" sz="2400" dirty="0"/>
              <a:t>L'esame ha durata di un'ora e consiste in una prova scritta composta da 3 domande a risposta aperta breve. Ogni risposta sarà valutata fino ad un massimo di 10 punti. Durante l’esame non è possibile consultare testi o appunti. </a:t>
            </a:r>
          </a:p>
        </p:txBody>
      </p:sp>
      <p:sp>
        <p:nvSpPr>
          <p:cNvPr id="4" name="Segnaposto numero diapositiva 3">
            <a:extLst>
              <a:ext uri="{FF2B5EF4-FFF2-40B4-BE49-F238E27FC236}">
                <a16:creationId xmlns:a16="http://schemas.microsoft.com/office/drawing/2014/main" id="{D3AA757C-B12B-0B68-1B03-06D50411C205}"/>
              </a:ext>
            </a:extLst>
          </p:cNvPr>
          <p:cNvSpPr>
            <a:spLocks noGrp="1"/>
          </p:cNvSpPr>
          <p:nvPr>
            <p:ph type="sldNum" sz="quarter" idx="12"/>
          </p:nvPr>
        </p:nvSpPr>
        <p:spPr/>
        <p:txBody>
          <a:bodyPr/>
          <a:lstStyle/>
          <a:p>
            <a:fld id="{4FAB73BC-B049-4115-A692-8D63A059BFB8}" type="slidenum">
              <a:rPr lang="en-US" smtClean="0"/>
              <a:t>5</a:t>
            </a:fld>
            <a:endParaRPr lang="en-US"/>
          </a:p>
        </p:txBody>
      </p:sp>
    </p:spTree>
    <p:extLst>
      <p:ext uri="{BB962C8B-B14F-4D97-AF65-F5344CB8AC3E}">
        <p14:creationId xmlns:p14="http://schemas.microsoft.com/office/powerpoint/2010/main" val="51744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1E02461-CFF9-A2F7-517E-E5D3350AD30F}"/>
              </a:ext>
            </a:extLst>
          </p:cNvPr>
          <p:cNvSpPr>
            <a:spLocks noGrp="1"/>
          </p:cNvSpPr>
          <p:nvPr>
            <p:ph type="title"/>
          </p:nvPr>
        </p:nvSpPr>
        <p:spPr>
          <a:xfrm>
            <a:off x="6550924" y="685800"/>
            <a:ext cx="4920019" cy="2021553"/>
          </a:xfrm>
        </p:spPr>
        <p:txBody>
          <a:bodyPr>
            <a:normAutofit/>
          </a:bodyPr>
          <a:lstStyle/>
          <a:p>
            <a:r>
              <a:rPr lang="it-IT" sz="4600">
                <a:solidFill>
                  <a:schemeClr val="tx1"/>
                </a:solidFill>
              </a:rPr>
              <a:t>Esame e criteri di valutazione (2/3)</a:t>
            </a:r>
            <a:br>
              <a:rPr lang="it-IT" sz="4600">
                <a:solidFill>
                  <a:schemeClr val="tx1"/>
                </a:solidFill>
              </a:rPr>
            </a:br>
            <a:endParaRPr lang="it-IT" sz="4600">
              <a:solidFill>
                <a:schemeClr val="tx1"/>
              </a:solidFill>
            </a:endParaRPr>
          </a:p>
        </p:txBody>
      </p:sp>
      <p:sp>
        <p:nvSpPr>
          <p:cNvPr id="21" name="Freeform: Shape 20">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Immagine 8" descr="Immagine che contiene testo, forniture per ufficio, calligrafia, cancelleria&#10;&#10;Descrizione generata automaticamente">
            <a:extLst>
              <a:ext uri="{FF2B5EF4-FFF2-40B4-BE49-F238E27FC236}">
                <a16:creationId xmlns:a16="http://schemas.microsoft.com/office/drawing/2014/main" id="{E8D6CFD8-4476-AAB0-1EDE-75E5B5BF139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852" r="13817"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 name="Segnaposto contenuto 2">
            <a:extLst>
              <a:ext uri="{FF2B5EF4-FFF2-40B4-BE49-F238E27FC236}">
                <a16:creationId xmlns:a16="http://schemas.microsoft.com/office/drawing/2014/main" id="{9D195687-1B64-AB07-7CA6-3D875CC64354}"/>
              </a:ext>
            </a:extLst>
          </p:cNvPr>
          <p:cNvSpPr>
            <a:spLocks noGrp="1"/>
          </p:cNvSpPr>
          <p:nvPr>
            <p:ph idx="1"/>
          </p:nvPr>
        </p:nvSpPr>
        <p:spPr>
          <a:xfrm>
            <a:off x="6627474" y="2415160"/>
            <a:ext cx="4920019" cy="3857624"/>
          </a:xfrm>
        </p:spPr>
        <p:txBody>
          <a:bodyPr>
            <a:normAutofit fontScale="77500" lnSpcReduction="20000"/>
          </a:bodyPr>
          <a:lstStyle/>
          <a:p>
            <a:pPr marL="0" indent="0">
              <a:buNone/>
            </a:pPr>
            <a:r>
              <a:rPr lang="it-IT" sz="2400" dirty="0"/>
              <a:t>Criteri per la graduazione dei voti:</a:t>
            </a:r>
          </a:p>
          <a:p>
            <a:endParaRPr lang="it-IT" sz="2400" dirty="0"/>
          </a:p>
          <a:p>
            <a:pPr marL="0" indent="0">
              <a:buNone/>
            </a:pPr>
            <a:r>
              <a:rPr lang="it-IT" sz="2400" dirty="0"/>
              <a:t>a) conoscenza e capacità di comprensione dei testi (punteggio da 1/30 a 10/30);</a:t>
            </a:r>
          </a:p>
          <a:p>
            <a:pPr marL="0" indent="0">
              <a:buNone/>
            </a:pPr>
            <a:r>
              <a:rPr lang="it-IT" sz="2400" dirty="0"/>
              <a:t>b) capacità di operare collegamenti fra gli argomenti e gli autori affrontati nei libri di testo e nelle lezioni (punteggio da 1/30 a 10/30);</a:t>
            </a:r>
          </a:p>
          <a:p>
            <a:pPr marL="0" indent="0">
              <a:buNone/>
            </a:pPr>
            <a:r>
              <a:rPr lang="it-IT" sz="2400" dirty="0"/>
              <a:t>c) capacità di applicare le conoscenze ad esempi tratti dalla cronaca o dalla propria esperienza personale (punteggio da 1/30 a 5/30);</a:t>
            </a:r>
          </a:p>
          <a:p>
            <a:pPr marL="0" indent="0">
              <a:buNone/>
            </a:pPr>
            <a:r>
              <a:rPr lang="it-IT" sz="2400" dirty="0"/>
              <a:t>d) autonomia di giudizio e di pensiero critico (punteggio da 1/30 a 5/30)</a:t>
            </a:r>
          </a:p>
          <a:p>
            <a:endParaRPr lang="it-IT" sz="1400" dirty="0"/>
          </a:p>
          <a:p>
            <a:endParaRPr lang="it-IT" sz="1400" dirty="0"/>
          </a:p>
        </p:txBody>
      </p:sp>
      <p:sp>
        <p:nvSpPr>
          <p:cNvPr id="4" name="Segnaposto numero diapositiva 3">
            <a:extLst>
              <a:ext uri="{FF2B5EF4-FFF2-40B4-BE49-F238E27FC236}">
                <a16:creationId xmlns:a16="http://schemas.microsoft.com/office/drawing/2014/main" id="{7E174958-1E80-6B3D-BA2B-A2A7FCC7C03E}"/>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a:solidFill>
                  <a:schemeClr val="tx1"/>
                </a:solidFill>
              </a:rPr>
              <a:pPr>
                <a:spcAft>
                  <a:spcPts val="600"/>
                </a:spcAft>
              </a:pPr>
              <a:t>6</a:t>
            </a:fld>
            <a:endParaRPr lang="en-US">
              <a:solidFill>
                <a:schemeClr val="tx1"/>
              </a:solidFill>
            </a:endParaRPr>
          </a:p>
        </p:txBody>
      </p:sp>
      <p:sp>
        <p:nvSpPr>
          <p:cNvPr id="10" name="CasellaDiTesto 9">
            <a:extLst>
              <a:ext uri="{FF2B5EF4-FFF2-40B4-BE49-F238E27FC236}">
                <a16:creationId xmlns:a16="http://schemas.microsoft.com/office/drawing/2014/main" id="{5F1E07AE-04AA-FFF0-5856-D3D43924F218}"/>
              </a:ext>
            </a:extLst>
          </p:cNvPr>
          <p:cNvSpPr txBox="1"/>
          <p:nvPr/>
        </p:nvSpPr>
        <p:spPr>
          <a:xfrm>
            <a:off x="9314289" y="6657945"/>
            <a:ext cx="2877711"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flickr.com/photos/57280691@N02/5843577306/">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it-IT" sz="700">
              <a:solidFill>
                <a:srgbClr val="FFFFFF"/>
              </a:solidFill>
            </a:endParaRPr>
          </a:p>
        </p:txBody>
      </p:sp>
    </p:spTree>
    <p:extLst>
      <p:ext uri="{BB962C8B-B14F-4D97-AF65-F5344CB8AC3E}">
        <p14:creationId xmlns:p14="http://schemas.microsoft.com/office/powerpoint/2010/main" val="220447703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D99A17-A0BB-CC8E-7A3D-4607AC360E83}"/>
              </a:ext>
            </a:extLst>
          </p:cNvPr>
          <p:cNvSpPr>
            <a:spLocks noGrp="1"/>
          </p:cNvSpPr>
          <p:nvPr>
            <p:ph type="title"/>
          </p:nvPr>
        </p:nvSpPr>
        <p:spPr/>
        <p:txBody>
          <a:bodyPr/>
          <a:lstStyle/>
          <a:p>
            <a:r>
              <a:rPr lang="it-IT"/>
              <a:t>Esame e criteri di valutazione (3/3)</a:t>
            </a:r>
            <a:br>
              <a:rPr lang="it-IT"/>
            </a:br>
            <a:endParaRPr lang="it-IT" dirty="0"/>
          </a:p>
        </p:txBody>
      </p:sp>
      <p:sp>
        <p:nvSpPr>
          <p:cNvPr id="3" name="Segnaposto contenuto 2">
            <a:extLst>
              <a:ext uri="{FF2B5EF4-FFF2-40B4-BE49-F238E27FC236}">
                <a16:creationId xmlns:a16="http://schemas.microsoft.com/office/drawing/2014/main" id="{DE76926C-3331-AF37-1346-CA967B6DADBB}"/>
              </a:ext>
            </a:extLst>
          </p:cNvPr>
          <p:cNvSpPr>
            <a:spLocks noGrp="1"/>
          </p:cNvSpPr>
          <p:nvPr>
            <p:ph idx="1"/>
          </p:nvPr>
        </p:nvSpPr>
        <p:spPr/>
        <p:txBody>
          <a:bodyPr>
            <a:normAutofit fontScale="85000" lnSpcReduction="10000"/>
          </a:bodyPr>
          <a:lstStyle/>
          <a:p>
            <a:pPr marL="0" indent="0" algn="ctr">
              <a:buNone/>
            </a:pPr>
            <a:r>
              <a:rPr lang="it-IT" sz="2400" dirty="0"/>
              <a:t>OPPORTUNITA’ PER GLI STUDENTI «ATTIVI»</a:t>
            </a:r>
          </a:p>
          <a:p>
            <a:pPr marL="0" indent="0" algn="just">
              <a:buNone/>
            </a:pPr>
            <a:endParaRPr lang="it-IT" sz="2400" dirty="0"/>
          </a:p>
          <a:p>
            <a:pPr marL="0" indent="0" algn="just">
              <a:buNone/>
            </a:pPr>
            <a:r>
              <a:rPr lang="it-IT" sz="2400" dirty="0"/>
              <a:t>Partecipazione a </a:t>
            </a:r>
            <a:r>
              <a:rPr lang="it-IT" sz="2400" b="1" dirty="0"/>
              <a:t>due esercitazioni di gruppo </a:t>
            </a:r>
            <a:r>
              <a:rPr lang="it-IT" sz="2400" dirty="0"/>
              <a:t>durante il corso, che daranno diritto a fino </a:t>
            </a:r>
            <a:r>
              <a:rPr lang="it-IT" sz="2400" u="sng" dirty="0"/>
              <a:t>+ 3 punti all’esame</a:t>
            </a:r>
            <a:r>
              <a:rPr lang="it-IT" sz="2400" dirty="0"/>
              <a:t>, sulla base della valutazione ottenuta. L’esito delle valutazioni delle esercitazioni verrà pubblicato sul sito dell’insegnamento. I punti aggiuntivi rimarranno </a:t>
            </a:r>
            <a:r>
              <a:rPr lang="it-IT" sz="2400" u="sng" dirty="0"/>
              <a:t>validi per un anno </a:t>
            </a:r>
            <a:r>
              <a:rPr lang="it-IT" sz="2400" dirty="0"/>
              <a:t>(aprile 2025).</a:t>
            </a:r>
          </a:p>
          <a:p>
            <a:pPr marL="0" indent="0" algn="just">
              <a:buNone/>
            </a:pPr>
            <a:endParaRPr lang="it-IT" sz="2400" dirty="0"/>
          </a:p>
          <a:p>
            <a:pPr marL="0" indent="0" algn="just">
              <a:buNone/>
            </a:pPr>
            <a:r>
              <a:rPr lang="it-IT" sz="2400" dirty="0"/>
              <a:t>1° ESERCITAZIONE: applicazione delle nozioni inerenti la comunicazione verbale e non verbale a un caso concreto. Produzione di una breve relazione scritta (deadline 30 marzo)</a:t>
            </a:r>
          </a:p>
          <a:p>
            <a:pPr marL="0" indent="0" algn="just">
              <a:buNone/>
            </a:pPr>
            <a:r>
              <a:rPr lang="it-IT" sz="2400" dirty="0"/>
              <a:t>2° ESERCITAZIONE: analisi della comunicazione sui social media. A seconda del numero dei gruppi, le presentazioni avverranno nelle lezioni di giovedì 11 aprile e/o mercoledì 17 aprile.</a:t>
            </a:r>
          </a:p>
          <a:p>
            <a:pPr marL="0" indent="0">
              <a:buNone/>
            </a:pPr>
            <a:endParaRPr lang="it-IT" dirty="0"/>
          </a:p>
          <a:p>
            <a:pPr marL="0" indent="0">
              <a:buNone/>
            </a:pPr>
            <a:endParaRPr lang="it-IT" dirty="0"/>
          </a:p>
          <a:p>
            <a:pPr marL="0" indent="0">
              <a:buNone/>
            </a:pPr>
            <a:endParaRPr lang="it-IT" dirty="0"/>
          </a:p>
        </p:txBody>
      </p:sp>
      <p:sp>
        <p:nvSpPr>
          <p:cNvPr id="4" name="Segnaposto numero diapositiva 3">
            <a:extLst>
              <a:ext uri="{FF2B5EF4-FFF2-40B4-BE49-F238E27FC236}">
                <a16:creationId xmlns:a16="http://schemas.microsoft.com/office/drawing/2014/main" id="{0111E328-8834-9E9C-909E-01124A81BA9B}"/>
              </a:ext>
            </a:extLst>
          </p:cNvPr>
          <p:cNvSpPr>
            <a:spLocks noGrp="1"/>
          </p:cNvSpPr>
          <p:nvPr>
            <p:ph type="sldNum" sz="quarter" idx="12"/>
          </p:nvPr>
        </p:nvSpPr>
        <p:spPr/>
        <p:txBody>
          <a:bodyPr/>
          <a:lstStyle/>
          <a:p>
            <a:fld id="{4FAB73BC-B049-4115-A692-8D63A059BFB8}" type="slidenum">
              <a:rPr lang="en-US" smtClean="0"/>
              <a:t>7</a:t>
            </a:fld>
            <a:endParaRPr lang="en-US"/>
          </a:p>
        </p:txBody>
      </p:sp>
    </p:spTree>
    <p:extLst>
      <p:ext uri="{BB962C8B-B14F-4D97-AF65-F5344CB8AC3E}">
        <p14:creationId xmlns:p14="http://schemas.microsoft.com/office/powerpoint/2010/main" val="200289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4DC3ED-B0EA-0F16-F912-C9C0C6D8943C}"/>
              </a:ext>
            </a:extLst>
          </p:cNvPr>
          <p:cNvSpPr>
            <a:spLocks noGrp="1"/>
          </p:cNvSpPr>
          <p:nvPr>
            <p:ph type="title"/>
          </p:nvPr>
        </p:nvSpPr>
        <p:spPr/>
        <p:txBody>
          <a:bodyPr>
            <a:normAutofit/>
          </a:bodyPr>
          <a:lstStyle/>
          <a:p>
            <a:pPr algn="ctr"/>
            <a:r>
              <a:rPr lang="it-IT" dirty="0"/>
              <a:t>Iscrizione obbligatoria per la partecipazione alle esercitazioni!</a:t>
            </a:r>
            <a:br>
              <a:rPr lang="it-IT" dirty="0"/>
            </a:br>
            <a:r>
              <a:rPr lang="it-IT" sz="3600" dirty="0"/>
              <a:t>(entro il 08/03/2024)</a:t>
            </a:r>
          </a:p>
        </p:txBody>
      </p:sp>
      <p:sp>
        <p:nvSpPr>
          <p:cNvPr id="3" name="Segnaposto testo 2">
            <a:extLst>
              <a:ext uri="{FF2B5EF4-FFF2-40B4-BE49-F238E27FC236}">
                <a16:creationId xmlns:a16="http://schemas.microsoft.com/office/drawing/2014/main" id="{C9190C3F-1F72-83A0-1C79-B78210B7FBF6}"/>
              </a:ext>
            </a:extLst>
          </p:cNvPr>
          <p:cNvSpPr>
            <a:spLocks noGrp="1"/>
          </p:cNvSpPr>
          <p:nvPr>
            <p:ph type="body" idx="1"/>
          </p:nvPr>
        </p:nvSpPr>
        <p:spPr>
          <a:xfrm>
            <a:off x="465513" y="5067025"/>
            <a:ext cx="6101542" cy="1790976"/>
          </a:xfrm>
        </p:spPr>
        <p:txBody>
          <a:bodyPr>
            <a:noAutofit/>
          </a:bodyPr>
          <a:lstStyle/>
          <a:p>
            <a:r>
              <a:rPr lang="it-IT" sz="2400" b="1" dirty="0"/>
              <a:t>Per iscriversi occorre inserire i propri dati a questo link:</a:t>
            </a:r>
          </a:p>
          <a:p>
            <a:r>
              <a:rPr lang="it-IT" sz="1800" dirty="0"/>
              <a:t>https://</a:t>
            </a:r>
            <a:r>
              <a:rPr lang="it-IT" sz="1800" dirty="0" err="1"/>
              <a:t>docs.google.com</a:t>
            </a:r>
            <a:r>
              <a:rPr lang="it-IT" sz="1800" dirty="0"/>
              <a:t>/</a:t>
            </a:r>
            <a:r>
              <a:rPr lang="it-IT" sz="1800" dirty="0" err="1"/>
              <a:t>document</a:t>
            </a:r>
            <a:r>
              <a:rPr lang="it-IT" sz="1800" dirty="0"/>
              <a:t>/d/1_fM6kTKw5nfD1byCy7cZmpCjbFgEYyrYenLywyHzTEc/</a:t>
            </a:r>
            <a:r>
              <a:rPr lang="it-IT" sz="1800" dirty="0" err="1"/>
              <a:t>edit</a:t>
            </a:r>
            <a:endParaRPr lang="it-IT" sz="1800" dirty="0"/>
          </a:p>
        </p:txBody>
      </p:sp>
      <p:sp>
        <p:nvSpPr>
          <p:cNvPr id="4" name="Segnaposto numero diapositiva 3">
            <a:extLst>
              <a:ext uri="{FF2B5EF4-FFF2-40B4-BE49-F238E27FC236}">
                <a16:creationId xmlns:a16="http://schemas.microsoft.com/office/drawing/2014/main" id="{1B25C226-950B-C598-6248-0D4E85BFB94C}"/>
              </a:ext>
            </a:extLst>
          </p:cNvPr>
          <p:cNvSpPr>
            <a:spLocks noGrp="1"/>
          </p:cNvSpPr>
          <p:nvPr>
            <p:ph type="sldNum" sz="quarter" idx="12"/>
          </p:nvPr>
        </p:nvSpPr>
        <p:spPr/>
        <p:txBody>
          <a:bodyPr/>
          <a:lstStyle/>
          <a:p>
            <a:fld id="{4FAB73BC-B049-4115-A692-8D63A059BFB8}" type="slidenum">
              <a:rPr lang="en-US" smtClean="0"/>
              <a:pPr/>
              <a:t>8</a:t>
            </a:fld>
            <a:endParaRPr lang="en-US" dirty="0"/>
          </a:p>
        </p:txBody>
      </p:sp>
      <p:pic>
        <p:nvPicPr>
          <p:cNvPr id="6" name="Immagine 5" descr="Immagine che contiene modello, quadrato, pixel&#10;&#10;Descrizione generata automaticamente">
            <a:extLst>
              <a:ext uri="{FF2B5EF4-FFF2-40B4-BE49-F238E27FC236}">
                <a16:creationId xmlns:a16="http://schemas.microsoft.com/office/drawing/2014/main" id="{CCF963AF-548A-99FF-FB8C-EA5DA08D8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9857" y="5067024"/>
            <a:ext cx="1648431" cy="1648431"/>
          </a:xfrm>
          <a:prstGeom prst="rect">
            <a:avLst/>
          </a:prstGeom>
        </p:spPr>
      </p:pic>
      <p:pic>
        <p:nvPicPr>
          <p:cNvPr id="7" name="Elemento grafico 6">
            <a:extLst>
              <a:ext uri="{FF2B5EF4-FFF2-40B4-BE49-F238E27FC236}">
                <a16:creationId xmlns:a16="http://schemas.microsoft.com/office/drawing/2014/main" id="{C1F56211-2299-D93E-E493-D208854DD3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999317" y="5067024"/>
            <a:ext cx="2465996" cy="1231071"/>
          </a:xfrm>
          <a:prstGeom prst="rect">
            <a:avLst/>
          </a:prstGeom>
        </p:spPr>
      </p:pic>
    </p:spTree>
    <p:extLst>
      <p:ext uri="{BB962C8B-B14F-4D97-AF65-F5344CB8AC3E}">
        <p14:creationId xmlns:p14="http://schemas.microsoft.com/office/powerpoint/2010/main" val="12265615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Legno</Template>
  <TotalTime>435</TotalTime>
  <Words>880</Words>
  <Application>Microsoft Macintosh PowerPoint</Application>
  <PresentationFormat>Widescreen</PresentationFormat>
  <Paragraphs>67</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Calibri</vt:lpstr>
      <vt:lpstr>Rockwell</vt:lpstr>
      <vt:lpstr>Rockwell Condensed</vt:lpstr>
      <vt:lpstr>Rockwell Extra Bold</vt:lpstr>
      <vt:lpstr>Wingdings</vt:lpstr>
      <vt:lpstr>Legno</vt:lpstr>
      <vt:lpstr>Sociologia della comunicazione e dei media digitali </vt:lpstr>
      <vt:lpstr>OBIETTIVI DEL CORSO  </vt:lpstr>
      <vt:lpstr>RISULTATI ATTESI</vt:lpstr>
      <vt:lpstr>Programma del corso</vt:lpstr>
      <vt:lpstr>bibliografia</vt:lpstr>
      <vt:lpstr>Esame e criteri di valutazione (1/3) </vt:lpstr>
      <vt:lpstr>Esame e criteri di valutazione (2/3) </vt:lpstr>
      <vt:lpstr>Esame e criteri di valutazione (3/3) </vt:lpstr>
      <vt:lpstr>Iscrizione obbligatoria per la partecipazione alle esercitazioni! (entro il 08/03/2024)</vt:lpstr>
      <vt:lpstr>Appelli</vt:lpstr>
      <vt:lpstr>ORARIO DI RICEVIMENTO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Sociologia della comunicazione e dei media digitali </dc:title>
  <dc:creator>Valeria Quaglia</dc:creator>
  <cp:lastModifiedBy>Valeria Quaglia</cp:lastModifiedBy>
  <cp:revision>20</cp:revision>
  <dcterms:created xsi:type="dcterms:W3CDTF">2024-02-15T11:57:44Z</dcterms:created>
  <dcterms:modified xsi:type="dcterms:W3CDTF">2024-02-21T08:46:41Z</dcterms:modified>
</cp:coreProperties>
</file>