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4" r:id="rId2"/>
    <p:sldId id="311" r:id="rId3"/>
    <p:sldId id="335" r:id="rId4"/>
    <p:sldId id="276" r:id="rId5"/>
    <p:sldId id="336" r:id="rId6"/>
    <p:sldId id="332" r:id="rId7"/>
    <p:sldId id="277" r:id="rId8"/>
    <p:sldId id="338" r:id="rId9"/>
    <p:sldId id="337" r:id="rId10"/>
    <p:sldId id="340" r:id="rId11"/>
    <p:sldId id="343" r:id="rId12"/>
    <p:sldId id="345" r:id="rId13"/>
    <p:sldId id="353" r:id="rId14"/>
    <p:sldId id="355" r:id="rId15"/>
    <p:sldId id="385" r:id="rId16"/>
    <p:sldId id="386" r:id="rId17"/>
    <p:sldId id="384" r:id="rId18"/>
    <p:sldId id="402" r:id="rId19"/>
    <p:sldId id="364" r:id="rId20"/>
    <p:sldId id="371" r:id="rId21"/>
    <p:sldId id="391" r:id="rId22"/>
    <p:sldId id="401" r:id="rId2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0929" autoAdjust="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BE80-4270-4573-ABBC-DD4900D05E3C}" type="datetimeFigureOut">
              <a:rPr lang="it-IT" smtClean="0"/>
              <a:t>10/05/2022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0257-0C57-4E0A-9C74-74EFF08667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0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EE2B2-D208-4B46-996C-83524DD54F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6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A4584-2513-4A42-BBB5-A9C69E8127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502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926AA-7E35-4066-9E34-7B93406453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12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AFD3D-1782-4EFE-87D7-AB33FD4F9E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796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8D1C6-D4E9-47D1-8996-7E51A3F3E0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552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89AB2-5BC6-4EFA-8CC5-D99F6EA89F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375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CA2DC-4251-44E4-810D-36C4D67AA1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1122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63B8-F2B5-4AED-A5C6-9FE34B5BA35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6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9DD9-6DB0-4FE7-B1DD-18ABD07725D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1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73666-2404-40BE-838F-0C3623EC71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642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20E6-D908-41F6-96D3-81A240BA78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91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CDEDD-C6BA-4557-A223-94733944AD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256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7F64F-80DB-4D6E-975A-97891914E6A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456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6D476-D9BF-49C2-A8A3-F778C2BFC7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08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E682-970C-4C4D-BFFD-67D2BA5B51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707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1681A-D2D0-45C8-BF31-E8C2DC5085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614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1FD76-F86B-409D-AE7A-C72A1BD90FB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05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E67F2A-CE73-42AB-B596-FA1D1E8B7735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jxiF-C1_tM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ymag.com/news/articles/wtc/gallery/7.ht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009650"/>
          </a:xfrm>
        </p:spPr>
        <p:txBody>
          <a:bodyPr/>
          <a:lstStyle/>
          <a:p>
            <a:r>
              <a:rPr lang="it-IT" altLang="it-IT" b="1" dirty="0"/>
              <a:t>LA CRISI DEGLI IMPERI</a:t>
            </a:r>
          </a:p>
        </p:txBody>
      </p:sp>
      <p:pic>
        <p:nvPicPr>
          <p:cNvPr id="2051" name="Picture 2" descr="C:\Users\Utente\Downloads\Capitol Hill Sie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4941888"/>
            <a:ext cx="2895600" cy="1628775"/>
          </a:xfrm>
          <a:noFill/>
        </p:spPr>
      </p:pic>
      <p:pic>
        <p:nvPicPr>
          <p:cNvPr id="2052" name="Picture 3" descr="C:\Users\Utente\Downloads\9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99050"/>
            <a:ext cx="2973388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Utente\Downloads\JF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12925"/>
            <a:ext cx="2616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Utente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604963"/>
            <a:ext cx="253841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Users\Utente\Downloads\fugh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4226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:\Users\Utente\Downloads\52b7358aeab8eaa534b010a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97425"/>
            <a:ext cx="24479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8" descr="C:\Users\Utente\Downloads\Praga 196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213100"/>
            <a:ext cx="20891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C:\Users\Utente\Downloads\Ungheria 195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47800"/>
            <a:ext cx="25923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LA PRESIDENZA NIXON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5256584" cy="475252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altLang="en-US" dirty="0"/>
              <a:t>Politica estera (</a:t>
            </a:r>
            <a:r>
              <a:rPr lang="it-IT" altLang="en-US" dirty="0">
                <a:solidFill>
                  <a:srgbClr val="FF0066"/>
                </a:solidFill>
              </a:rPr>
              <a:t>Henry Kissinger </a:t>
            </a:r>
            <a:r>
              <a:rPr lang="it-IT" altLang="en-US" dirty="0"/>
              <a:t>Segretario di Stato): </a:t>
            </a:r>
          </a:p>
          <a:p>
            <a:pPr eaLnBrk="1" hangingPunct="1">
              <a:defRPr/>
            </a:pPr>
            <a:r>
              <a:rPr lang="it-IT" altLang="en-US" dirty="0">
                <a:solidFill>
                  <a:srgbClr val="FF0066"/>
                </a:solidFill>
              </a:rPr>
              <a:t>uscita dalla Guerra del Vietnam</a:t>
            </a:r>
          </a:p>
          <a:p>
            <a:pPr eaLnBrk="1" hangingPunct="1">
              <a:defRPr/>
            </a:pPr>
            <a:r>
              <a:rPr lang="it-IT" altLang="en-US" dirty="0"/>
              <a:t>riapertura delle </a:t>
            </a:r>
            <a:r>
              <a:rPr lang="it-IT" altLang="en-US" dirty="0">
                <a:solidFill>
                  <a:srgbClr val="FF0066"/>
                </a:solidFill>
              </a:rPr>
              <a:t>relazioni con la Cina</a:t>
            </a:r>
            <a:r>
              <a:rPr lang="it-IT" altLang="en-US" dirty="0"/>
              <a:t> (diplomazia del </a:t>
            </a:r>
            <a:r>
              <a:rPr lang="it-IT" altLang="en-US" dirty="0" err="1"/>
              <a:t>ping</a:t>
            </a:r>
            <a:r>
              <a:rPr lang="it-IT" altLang="en-US" dirty="0"/>
              <a:t> </a:t>
            </a:r>
            <a:r>
              <a:rPr lang="it-IT" altLang="en-US" dirty="0" err="1"/>
              <a:t>pong</a:t>
            </a:r>
            <a:r>
              <a:rPr lang="it-IT" altLang="en-US" dirty="0"/>
              <a:t>)</a:t>
            </a:r>
          </a:p>
          <a:p>
            <a:pPr eaLnBrk="1" hangingPunct="1">
              <a:defRPr/>
            </a:pPr>
            <a:r>
              <a:rPr lang="it-IT" altLang="en-US" dirty="0"/>
              <a:t>politica di </a:t>
            </a:r>
            <a:r>
              <a:rPr lang="it-IT" altLang="en-US" dirty="0">
                <a:solidFill>
                  <a:srgbClr val="FF0066"/>
                </a:solidFill>
              </a:rPr>
              <a:t>controllo delle armi</a:t>
            </a:r>
            <a:r>
              <a:rPr lang="it-IT" altLang="en-US" dirty="0"/>
              <a:t> assieme all’URSS</a:t>
            </a:r>
          </a:p>
        </p:txBody>
      </p:sp>
      <p:pic>
        <p:nvPicPr>
          <p:cNvPr id="2" name="Picture 2" descr="C:\Users\Utente\Downloads\GettyImages-1201475803-e1618413944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720451" cy="21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01" y="4077072"/>
            <a:ext cx="3289607" cy="24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81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LA CRISI ENERGETICA</a:t>
            </a:r>
          </a:p>
        </p:txBody>
      </p:sp>
      <p:pic>
        <p:nvPicPr>
          <p:cNvPr id="6147" name="Picture 6" descr="Oil Embar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657225"/>
            <a:ext cx="4343400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229600" cy="2971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sz="2400" dirty="0">
                <a:solidFill>
                  <a:srgbClr val="FF0066"/>
                </a:solidFill>
              </a:rPr>
              <a:t>OPEC</a:t>
            </a:r>
            <a:r>
              <a:rPr lang="it-IT" altLang="en-US" sz="2400" dirty="0"/>
              <a:t> (organizzazione dei Paesi esportatori di petrolio): </a:t>
            </a:r>
            <a:r>
              <a:rPr lang="it-IT" altLang="en-US" sz="2400" dirty="0">
                <a:solidFill>
                  <a:srgbClr val="FF0066"/>
                </a:solidFill>
              </a:rPr>
              <a:t>embargo del petrolio </a:t>
            </a:r>
            <a:r>
              <a:rPr lang="it-IT" altLang="en-US" sz="2400" dirty="0"/>
              <a:t>nei confronti dei Paesi alleati di Israele dopo la Guerra del Kippur (1973) → </a:t>
            </a:r>
            <a:r>
              <a:rPr lang="it-IT" altLang="en-US" sz="2400" dirty="0">
                <a:solidFill>
                  <a:srgbClr val="FF0066"/>
                </a:solidFill>
              </a:rPr>
              <a:t>shock socio-culturale</a:t>
            </a:r>
            <a:r>
              <a:rPr lang="it-IT" altLang="en-US" sz="2400" dirty="0"/>
              <a:t> (oltre che economico) nei paesi </a:t>
            </a:r>
            <a:r>
              <a:rPr lang="en-US" sz="2400" dirty="0"/>
              <a:t>“</a:t>
            </a:r>
            <a:r>
              <a:rPr lang="en-US" sz="2400" dirty="0" err="1"/>
              <a:t>occidentali</a:t>
            </a:r>
            <a:r>
              <a:rPr lang="en-US" sz="2400" dirty="0"/>
              <a:t>” </a:t>
            </a:r>
            <a:r>
              <a:rPr lang="it-IT" altLang="en-US" sz="2400" dirty="0"/>
              <a:t>→ politiche dell’</a:t>
            </a:r>
            <a:r>
              <a:rPr lang="it-IT" altLang="en-US" sz="2400" i="1" dirty="0">
                <a:solidFill>
                  <a:srgbClr val="FF0066"/>
                </a:solidFill>
              </a:rPr>
              <a:t>austerity</a:t>
            </a:r>
            <a:r>
              <a:rPr lang="it-IT" altLang="en-US" sz="2400" i="1" dirty="0"/>
              <a:t> </a:t>
            </a:r>
            <a:r>
              <a:rPr lang="it-IT" altLang="en-US" sz="2400" dirty="0"/>
              <a:t>(crisi del mito dell’espansione irrefrenabile dell’economia capitalistica) → USA: combinazione di inflazione e disoccupazione (</a:t>
            </a:r>
            <a:r>
              <a:rPr lang="it-IT" altLang="en-US" sz="2400" dirty="0">
                <a:solidFill>
                  <a:srgbClr val="FF0066"/>
                </a:solidFill>
              </a:rPr>
              <a:t>stagflazione</a:t>
            </a:r>
            <a:r>
              <a:rPr lang="it-IT" altLang="en-US" sz="2400" dirty="0"/>
              <a:t>), accentuata dalla politica di riduzione dell’intervento statale sull’economia</a:t>
            </a:r>
            <a:r>
              <a:rPr lang="it-IT" altLang="en-US" sz="2800" dirty="0"/>
              <a:t> </a:t>
            </a:r>
            <a:endParaRPr lang="it-IT" altLang="en-US" sz="2800" i="1" dirty="0"/>
          </a:p>
          <a:p>
            <a:pPr marL="0" indent="0" eaLnBrk="1" hangingPunct="1">
              <a:buNone/>
            </a:pPr>
            <a:endParaRPr lang="it-IT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0864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022" y="188640"/>
            <a:ext cx="8219256" cy="994122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IL CASO WATERGATE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800"/>
            <a:ext cx="4690864" cy="496855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en-US" sz="2400" dirty="0"/>
              <a:t>Giugno 1972: gruppo di agenti ingaggiati dal CREEP  (</a:t>
            </a:r>
            <a:r>
              <a:rPr lang="en-US" sz="2400" dirty="0"/>
              <a:t>Committee for the Re-Election of the President – Nixon) </a:t>
            </a:r>
            <a:r>
              <a:rPr lang="it-IT" sz="2400" dirty="0"/>
              <a:t>colti sul fatto mentre entrano </a:t>
            </a:r>
            <a:r>
              <a:rPr lang="it-IT" sz="2400" dirty="0" err="1"/>
              <a:t>illegalment</a:t>
            </a:r>
            <a:r>
              <a:rPr lang="en-US" sz="2400" dirty="0"/>
              <a:t>e </a:t>
            </a:r>
            <a:r>
              <a:rPr lang="it-IT" altLang="en-US" sz="2400" dirty="0"/>
              <a:t>negli uffici del Quartier Generale Nazionale Democratico, nel </a:t>
            </a:r>
            <a:r>
              <a:rPr lang="it-IT" altLang="en-US" sz="2400" dirty="0" err="1">
                <a:solidFill>
                  <a:srgbClr val="FF0066"/>
                </a:solidFill>
              </a:rPr>
              <a:t>Watergate</a:t>
            </a:r>
            <a:r>
              <a:rPr lang="it-IT" altLang="en-US" sz="2400" dirty="0">
                <a:solidFill>
                  <a:srgbClr val="FF0066"/>
                </a:solidFill>
              </a:rPr>
              <a:t> </a:t>
            </a:r>
            <a:r>
              <a:rPr lang="it-IT" altLang="en-US" sz="2400" dirty="0" err="1">
                <a:solidFill>
                  <a:srgbClr val="FF0066"/>
                </a:solidFill>
              </a:rPr>
              <a:t>Complex</a:t>
            </a:r>
            <a:r>
              <a:rPr lang="it-IT" altLang="en-US" sz="2400" dirty="0"/>
              <a:t> </a:t>
            </a:r>
            <a:r>
              <a:rPr lang="it-IT" altLang="en-US" sz="2400" dirty="0" err="1"/>
              <a:t>aWashington</a:t>
            </a:r>
            <a:r>
              <a:rPr lang="it-IT" altLang="en-US" sz="2400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en-US" sz="2400" dirty="0"/>
              <a:t>Nixon sconfigge </a:t>
            </a:r>
            <a:r>
              <a:rPr lang="it-IT" altLang="en-US" sz="2400" dirty="0" err="1"/>
              <a:t>McGovern</a:t>
            </a:r>
            <a:r>
              <a:rPr lang="it-IT" altLang="en-US" sz="2400" dirty="0"/>
              <a:t>, ma due reporter del </a:t>
            </a:r>
            <a:r>
              <a:rPr lang="en-US" altLang="en-US" sz="2400" i="1" dirty="0"/>
              <a:t>Washington Post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66"/>
                </a:solidFill>
              </a:rPr>
              <a:t>Robert Woodward </a:t>
            </a:r>
            <a:r>
              <a:rPr lang="en-US" altLang="en-US" sz="2400" dirty="0"/>
              <a:t>e </a:t>
            </a:r>
            <a:r>
              <a:rPr lang="en-US" altLang="en-US" sz="2400" dirty="0">
                <a:solidFill>
                  <a:srgbClr val="FF0066"/>
                </a:solidFill>
              </a:rPr>
              <a:t>Carl Bernstein</a:t>
            </a:r>
            <a:r>
              <a:rPr lang="en-US" altLang="en-US" sz="2400" dirty="0"/>
              <a:t>, </a:t>
            </a:r>
            <a:r>
              <a:rPr lang="it-IT" altLang="en-US" sz="2400" dirty="0"/>
              <a:t>denunciano questo tentativo di manipolazione delle elezioni </a:t>
            </a:r>
            <a:r>
              <a:rPr lang="it-IT" sz="2400" dirty="0"/>
              <a:t>→ inizio del processo di </a:t>
            </a:r>
            <a:r>
              <a:rPr lang="it-IT" sz="2400" i="1" dirty="0">
                <a:solidFill>
                  <a:srgbClr val="FF0066"/>
                </a:solidFill>
              </a:rPr>
              <a:t>impeachment</a:t>
            </a:r>
            <a:r>
              <a:rPr lang="it-IT" sz="2400" dirty="0"/>
              <a:t> di Nixon → </a:t>
            </a:r>
            <a:r>
              <a:rPr lang="it-IT" sz="2400" dirty="0">
                <a:solidFill>
                  <a:srgbClr val="FF0066"/>
                </a:solidFill>
              </a:rPr>
              <a:t>dimissioni di Nixon </a:t>
            </a:r>
            <a:r>
              <a:rPr lang="it-IT" sz="2400" dirty="0"/>
              <a:t>(agosto 1974)</a:t>
            </a: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it-IT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35847" name="Picture 7" descr="watergate-complex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202631"/>
            <a:ext cx="3480048" cy="2320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408040" cy="24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61" y="4509120"/>
            <a:ext cx="2728210" cy="215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64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9AA0C-2BE7-431E-9FFA-28B8A661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LA PRESIDENZA CARTER</a:t>
            </a:r>
          </a:p>
        </p:txBody>
      </p:sp>
      <p:sp>
        <p:nvSpPr>
          <p:cNvPr id="22531" name="Content Placeholder 6"/>
          <p:cNvSpPr>
            <a:spLocks noGrp="1" noChangeArrowheads="1"/>
          </p:cNvSpPr>
          <p:nvPr>
            <p:ph sz="half" idx="1"/>
          </p:nvPr>
        </p:nvSpPr>
        <p:spPr>
          <a:xfrm>
            <a:off x="4343400" y="908720"/>
            <a:ext cx="4495800" cy="5832648"/>
          </a:xfrm>
        </p:spPr>
        <p:txBody>
          <a:bodyPr/>
          <a:lstStyle/>
          <a:p>
            <a:r>
              <a:rPr lang="it-IT" altLang="en-US" sz="19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1976: elezione di James (Jimmy) Carter, un </a:t>
            </a:r>
            <a:r>
              <a:rPr lang="it-IT" altLang="en-US" sz="19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outsider </a:t>
            </a:r>
            <a:r>
              <a:rPr lang="it-IT" altLang="en-US" sz="19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poco amato dai politici di Washington</a:t>
            </a:r>
          </a:p>
          <a:p>
            <a:r>
              <a:rPr lang="it-IT" altLang="en-US" sz="19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Tentativo di affrontare la crisi energetica con una svolta </a:t>
            </a:r>
            <a:r>
              <a:rPr lang="en-US" altLang="en-US" sz="19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it-IT" altLang="en-US" sz="19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ecologica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” (</a:t>
            </a:r>
            <a:r>
              <a:rPr lang="en-US" altLang="en-US" sz="1900" i="1" dirty="0">
                <a:solidFill>
                  <a:srgbClr val="FF0000"/>
                </a:solidFill>
              </a:rPr>
              <a:t>National Energy Act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, 1978)</a:t>
            </a:r>
          </a:p>
          <a:p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Politica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</a:rPr>
              <a:t>diritti</a:t>
            </a:r>
            <a:r>
              <a:rPr lang="en-US" altLang="en-US" sz="1900" dirty="0">
                <a:solidFill>
                  <a:srgbClr val="FF0000"/>
                </a:solidFill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</a:rPr>
              <a:t>umani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denuncia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regimi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dittatoriali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dell’America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Latina e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dell</a:t>
            </a:r>
            <a:r>
              <a:rPr lang="en-US" altLang="en-US" sz="1900" i="1" dirty="0" err="1">
                <a:solidFill>
                  <a:schemeClr val="accent6">
                    <a:lumMod val="75000"/>
                  </a:schemeClr>
                </a:solidFill>
              </a:rPr>
              <a:t>’apartheid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Sudafrica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en-US" sz="1900" dirty="0" err="1">
                <a:solidFill>
                  <a:schemeClr val="accent4">
                    <a:lumMod val="75000"/>
                  </a:schemeClr>
                </a:solidFill>
              </a:rPr>
              <a:t>Accordi</a:t>
            </a:r>
            <a:r>
              <a:rPr lang="en-US" altLang="en-US" sz="1900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altLang="en-US" sz="1900" dirty="0">
                <a:solidFill>
                  <a:srgbClr val="FF0000"/>
                </a:solidFill>
              </a:rPr>
              <a:t>Camp David 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(1978: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reciproco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riconoscimento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tra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Israele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ed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Egitto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1979: </a:t>
            </a:r>
            <a:r>
              <a:rPr lang="en-US" altLang="en-US" sz="1900" dirty="0" err="1">
                <a:solidFill>
                  <a:srgbClr val="FF0066"/>
                </a:solidFill>
              </a:rPr>
              <a:t>crisi</a:t>
            </a:r>
            <a:r>
              <a:rPr lang="en-US" altLang="en-US" sz="1900" dirty="0">
                <a:solidFill>
                  <a:srgbClr val="FF0066"/>
                </a:solidFill>
              </a:rPr>
              <a:t> </a:t>
            </a:r>
            <a:r>
              <a:rPr lang="en-US" altLang="en-US" sz="1900" dirty="0" err="1">
                <a:solidFill>
                  <a:srgbClr val="FF0066"/>
                </a:solidFill>
              </a:rPr>
              <a:t>degli</a:t>
            </a:r>
            <a:r>
              <a:rPr lang="en-US" altLang="en-US" sz="1900" dirty="0">
                <a:solidFill>
                  <a:srgbClr val="FF0066"/>
                </a:solidFill>
              </a:rPr>
              <a:t> </a:t>
            </a:r>
            <a:r>
              <a:rPr lang="en-US" altLang="en-US" sz="1900" dirty="0" err="1">
                <a:solidFill>
                  <a:srgbClr val="FF0066"/>
                </a:solidFill>
              </a:rPr>
              <a:t>ostaggi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dell’Ambasciata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USA in Iran (← </a:t>
            </a:r>
            <a:r>
              <a:rPr lang="en-US" altLang="en-US" sz="1900" dirty="0" err="1">
                <a:solidFill>
                  <a:srgbClr val="FF0066"/>
                </a:solidFill>
              </a:rPr>
              <a:t>Rivoluzione</a:t>
            </a:r>
            <a:r>
              <a:rPr lang="en-US" altLang="en-US" sz="1900" dirty="0">
                <a:solidFill>
                  <a:srgbClr val="FF0066"/>
                </a:solidFill>
              </a:rPr>
              <a:t> </a:t>
            </a:r>
            <a:r>
              <a:rPr lang="en-US" altLang="en-US" sz="1900" dirty="0" err="1">
                <a:solidFill>
                  <a:srgbClr val="FF0066"/>
                </a:solidFill>
              </a:rPr>
              <a:t>dell’Ayatollah</a:t>
            </a:r>
            <a:r>
              <a:rPr lang="en-US" altLang="en-US" sz="1900" dirty="0">
                <a:solidFill>
                  <a:srgbClr val="FF0066"/>
                </a:solidFill>
              </a:rPr>
              <a:t> Khomeini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1979: </a:t>
            </a:r>
            <a:r>
              <a:rPr lang="en-US" altLang="en-US" sz="1900" dirty="0" err="1">
                <a:solidFill>
                  <a:srgbClr val="FF0066"/>
                </a:solidFill>
              </a:rPr>
              <a:t>invasione</a:t>
            </a:r>
            <a:r>
              <a:rPr lang="en-US" altLang="en-US" sz="1900" dirty="0">
                <a:solidFill>
                  <a:srgbClr val="FF0066"/>
                </a:solidFill>
              </a:rPr>
              <a:t> </a:t>
            </a:r>
            <a:r>
              <a:rPr lang="en-US" altLang="en-US" sz="1900" dirty="0" err="1">
                <a:solidFill>
                  <a:srgbClr val="FF0066"/>
                </a:solidFill>
              </a:rPr>
              <a:t>sovietica</a:t>
            </a:r>
            <a:r>
              <a:rPr lang="en-US" altLang="en-US" sz="1900" dirty="0">
                <a:solidFill>
                  <a:srgbClr val="FF0066"/>
                </a:solidFill>
              </a:rPr>
              <a:t> </a:t>
            </a:r>
            <a:r>
              <a:rPr lang="en-US" altLang="en-US" sz="1900" dirty="0" err="1">
                <a:solidFill>
                  <a:srgbClr val="FF0066"/>
                </a:solidFill>
              </a:rPr>
              <a:t>dell’Afghanistan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en-US" altLang="en-US" sz="1900" dirty="0" err="1">
                <a:solidFill>
                  <a:srgbClr val="FF0000"/>
                </a:solidFill>
              </a:rPr>
              <a:t>crisi</a:t>
            </a:r>
            <a:r>
              <a:rPr lang="en-US" altLang="en-US" sz="1900" dirty="0">
                <a:solidFill>
                  <a:srgbClr val="FF0000"/>
                </a:solidFill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</a:rPr>
              <a:t>delle</a:t>
            </a:r>
            <a:r>
              <a:rPr lang="en-US" altLang="en-US" sz="1900" dirty="0">
                <a:solidFill>
                  <a:srgbClr val="FF0000"/>
                </a:solidFill>
              </a:rPr>
              <a:t> </a:t>
            </a:r>
            <a:r>
              <a:rPr lang="en-US" altLang="en-US" sz="1900" dirty="0" err="1">
                <a:solidFill>
                  <a:srgbClr val="FF0000"/>
                </a:solidFill>
              </a:rPr>
              <a:t>relazioni</a:t>
            </a:r>
            <a:r>
              <a:rPr lang="en-US" altLang="en-US" sz="1900" dirty="0">
                <a:solidFill>
                  <a:srgbClr val="FF0000"/>
                </a:solidFill>
              </a:rPr>
              <a:t> con </a:t>
            </a:r>
            <a:r>
              <a:rPr lang="en-US" altLang="en-US" sz="1900" dirty="0" err="1">
                <a:solidFill>
                  <a:srgbClr val="FF0000"/>
                </a:solidFill>
              </a:rPr>
              <a:t>l’URSS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→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appoggio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ai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ribelli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afghani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tra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cui Osama Bin Laden) e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boicottaggio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delle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Olimpiadi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altLang="en-US" sz="1900" dirty="0" err="1">
                <a:solidFill>
                  <a:schemeClr val="accent6">
                    <a:lumMod val="75000"/>
                  </a:schemeClr>
                </a:solidFill>
              </a:rPr>
              <a:t>Mosca</a:t>
            </a:r>
            <a:r>
              <a:rPr lang="en-US" altLang="en-US" sz="1900" dirty="0">
                <a:solidFill>
                  <a:schemeClr val="accent6">
                    <a:lumMod val="75000"/>
                  </a:schemeClr>
                </a:solidFill>
              </a:rPr>
              <a:t> (1980)</a:t>
            </a:r>
          </a:p>
          <a:p>
            <a:pPr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 Narrow" pitchFamily="34" charset="0"/>
              </a:rPr>
              <a:t>     </a:t>
            </a:r>
          </a:p>
          <a:p>
            <a:endParaRPr lang="en-US" altLang="en-US" sz="2400" b="1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 Narrow" pitchFamily="34" charset="0"/>
              </a:rPr>
              <a:t>	</a:t>
            </a: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US" altLang="en-US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9220" name="Picture 7" descr="Image:Jimmy Car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100388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68325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LA PRESIDENZA REAGAN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225" y="1052736"/>
            <a:ext cx="6782023" cy="5805264"/>
          </a:xfrm>
        </p:spPr>
        <p:txBody>
          <a:bodyPr/>
          <a:lstStyle/>
          <a:p>
            <a:pPr eaLnBrk="1" hangingPunct="1"/>
            <a:r>
              <a:rPr lang="it-IT" altLang="en-US" sz="2400" dirty="0"/>
              <a:t>1980: Ronald Reagan Presidente → politica di tagli agli interventi statali in economia, riduzione delle tasse, aumento delle spese militari (</a:t>
            </a:r>
            <a:r>
              <a:rPr lang="en-GB" altLang="en-US" sz="2400" dirty="0"/>
              <a:t>“</a:t>
            </a:r>
            <a:r>
              <a:rPr lang="en-GB" altLang="en-US" sz="2400" dirty="0">
                <a:solidFill>
                  <a:srgbClr val="FF0066"/>
                </a:solidFill>
              </a:rPr>
              <a:t>Reaganomics</a:t>
            </a:r>
            <a:r>
              <a:rPr lang="en-GB" altLang="en-US" sz="2400" dirty="0"/>
              <a:t>”)</a:t>
            </a:r>
          </a:p>
          <a:p>
            <a:pPr eaLnBrk="1" hangingPunct="1"/>
            <a:r>
              <a:rPr lang="it-IT" altLang="en-US" sz="2400" dirty="0"/>
              <a:t>Ricostituzione dell’</a:t>
            </a:r>
            <a:r>
              <a:rPr lang="en-GB" altLang="en-US" sz="2400" dirty="0"/>
              <a:t>“</a:t>
            </a:r>
            <a:r>
              <a:rPr lang="en-GB" altLang="en-US" sz="2400" dirty="0" err="1">
                <a:solidFill>
                  <a:srgbClr val="FF0066"/>
                </a:solidFill>
              </a:rPr>
              <a:t>orgoglio</a:t>
            </a:r>
            <a:r>
              <a:rPr lang="en-GB" altLang="en-US" sz="2400" dirty="0">
                <a:solidFill>
                  <a:srgbClr val="FF0066"/>
                </a:solidFill>
              </a:rPr>
              <a:t> </a:t>
            </a:r>
            <a:r>
              <a:rPr lang="en-GB" altLang="en-US" sz="2400" dirty="0" err="1">
                <a:solidFill>
                  <a:srgbClr val="FF0066"/>
                </a:solidFill>
              </a:rPr>
              <a:t>americano</a:t>
            </a:r>
            <a:r>
              <a:rPr lang="en-GB" altLang="en-US" sz="2400" dirty="0"/>
              <a:t>” con </a:t>
            </a:r>
            <a:r>
              <a:rPr lang="en-GB" altLang="en-US" sz="2400" dirty="0" err="1"/>
              <a:t>l’individuazione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degli</a:t>
            </a:r>
            <a:r>
              <a:rPr lang="en-GB" altLang="en-US" sz="2400" dirty="0"/>
              <a:t> URSS come “</a:t>
            </a:r>
            <a:r>
              <a:rPr lang="en-GB" altLang="en-US" sz="2400" dirty="0" err="1">
                <a:solidFill>
                  <a:srgbClr val="FF0066"/>
                </a:solidFill>
              </a:rPr>
              <a:t>Impero</a:t>
            </a:r>
            <a:r>
              <a:rPr lang="en-GB" altLang="en-US" sz="2400" dirty="0">
                <a:solidFill>
                  <a:srgbClr val="FF0066"/>
                </a:solidFill>
              </a:rPr>
              <a:t> del Male</a:t>
            </a:r>
            <a:r>
              <a:rPr lang="en-GB" altLang="en-US" sz="2400" dirty="0"/>
              <a:t>” </a:t>
            </a:r>
            <a:r>
              <a:rPr lang="it-IT" altLang="en-US" sz="2400" dirty="0"/>
              <a:t>→ programma di difesa spaziale (</a:t>
            </a:r>
            <a:r>
              <a:rPr lang="en-GB" altLang="en-US" sz="2400" dirty="0"/>
              <a:t>“</a:t>
            </a:r>
            <a:r>
              <a:rPr lang="en-GB" altLang="en-US" sz="2400" dirty="0">
                <a:solidFill>
                  <a:srgbClr val="FF0066"/>
                </a:solidFill>
              </a:rPr>
              <a:t>Star Wars</a:t>
            </a:r>
            <a:r>
              <a:rPr lang="en-GB" altLang="en-US" sz="2400" dirty="0"/>
              <a:t>”)</a:t>
            </a:r>
          </a:p>
          <a:p>
            <a:pPr eaLnBrk="1" hangingPunct="1"/>
            <a:r>
              <a:rPr lang="en-GB" altLang="en-US" sz="2400" dirty="0" err="1"/>
              <a:t>Inizio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della</a:t>
            </a:r>
            <a:r>
              <a:rPr lang="en-GB" altLang="en-US" sz="2400" dirty="0"/>
              <a:t> “</a:t>
            </a:r>
            <a:r>
              <a:rPr lang="en-GB" altLang="en-US" sz="2400" dirty="0">
                <a:solidFill>
                  <a:srgbClr val="FF0066"/>
                </a:solidFill>
              </a:rPr>
              <a:t>Guerra al </a:t>
            </a:r>
            <a:r>
              <a:rPr lang="en-GB" altLang="en-US" sz="2400" dirty="0" err="1">
                <a:solidFill>
                  <a:srgbClr val="FF0066"/>
                </a:solidFill>
              </a:rPr>
              <a:t>Terrorismo</a:t>
            </a:r>
            <a:r>
              <a:rPr lang="en-GB" altLang="en-US" sz="2400" dirty="0"/>
              <a:t>” </a:t>
            </a:r>
            <a:r>
              <a:rPr lang="it-IT" altLang="en-US" sz="2400" dirty="0"/>
              <a:t>→ </a:t>
            </a:r>
            <a:r>
              <a:rPr lang="it-IT" altLang="en-US" sz="2400" dirty="0">
                <a:solidFill>
                  <a:srgbClr val="FF0066"/>
                </a:solidFill>
              </a:rPr>
              <a:t>affare Iran-Contra</a:t>
            </a:r>
            <a:r>
              <a:rPr lang="it-IT" altLang="en-US" sz="2400" dirty="0"/>
              <a:t> (vendita di armi all’Iran in cambio della liberazione degli ostaggi e uso del denaro ottenuto per finanziare la </a:t>
            </a:r>
            <a:r>
              <a:rPr lang="it-IT" altLang="en-US" sz="2400" dirty="0" err="1"/>
              <a:t>controinsurrezione</a:t>
            </a:r>
            <a:r>
              <a:rPr lang="it-IT" altLang="en-US" sz="2400" dirty="0"/>
              <a:t> in America centrale), intervento a </a:t>
            </a:r>
            <a:r>
              <a:rPr lang="it-IT" altLang="en-US" sz="2400" dirty="0">
                <a:solidFill>
                  <a:srgbClr val="FF0066"/>
                </a:solidFill>
              </a:rPr>
              <a:t>Grenada</a:t>
            </a:r>
            <a:r>
              <a:rPr lang="it-IT" altLang="en-US" sz="2400" dirty="0"/>
              <a:t> (1983), </a:t>
            </a:r>
            <a:r>
              <a:rPr lang="it-IT" altLang="en-US" sz="2400" dirty="0">
                <a:solidFill>
                  <a:srgbClr val="FF0066"/>
                </a:solidFill>
              </a:rPr>
              <a:t>bombardamento della Libia</a:t>
            </a:r>
            <a:r>
              <a:rPr lang="it-IT" altLang="en-US" sz="2400" dirty="0"/>
              <a:t> di </a:t>
            </a:r>
            <a:r>
              <a:rPr lang="it-IT" altLang="en-US" sz="2400" dirty="0">
                <a:solidFill>
                  <a:srgbClr val="FF0066"/>
                </a:solidFill>
              </a:rPr>
              <a:t>Gheddafi</a:t>
            </a:r>
            <a:r>
              <a:rPr lang="it-IT" altLang="en-US" sz="2400" dirty="0"/>
              <a:t> (1986), </a:t>
            </a:r>
            <a:endParaRPr lang="en-GB" altLang="en-US" sz="2400" dirty="0"/>
          </a:p>
          <a:p>
            <a:pPr eaLnBrk="1" hangingPunct="1"/>
            <a:endParaRPr lang="it-IT" altLang="en-US" dirty="0"/>
          </a:p>
        </p:txBody>
      </p:sp>
      <p:pic>
        <p:nvPicPr>
          <p:cNvPr id="30724" name="Picture 4" descr="E:\13 Crisis &amp; Resurgence\Reagan quot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3252"/>
          <a:stretch>
            <a:fillRect/>
          </a:stretch>
        </p:blipFill>
        <p:spPr bwMode="auto">
          <a:xfrm>
            <a:off x="7025171" y="1124744"/>
            <a:ext cx="201136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 r="2963"/>
          <a:stretch>
            <a:fillRect/>
          </a:stretch>
        </p:blipFill>
        <p:spPr bwMode="auto">
          <a:xfrm>
            <a:off x="6933097" y="4005064"/>
            <a:ext cx="219551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2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864096"/>
          </a:xfrm>
        </p:spPr>
        <p:txBody>
          <a:bodyPr/>
          <a:lstStyle/>
          <a:p>
            <a:r>
              <a:rPr lang="it-IT" b="1" dirty="0"/>
              <a:t>LA CADUTA DELL’URSS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6048672" cy="5616624"/>
          </a:xfrm>
        </p:spPr>
        <p:txBody>
          <a:bodyPr/>
          <a:lstStyle/>
          <a:p>
            <a:pPr marL="0" indent="0">
              <a:buNone/>
            </a:pPr>
            <a:r>
              <a:rPr lang="it-IT" sz="2700" dirty="0"/>
              <a:t>Crisi del modello sovietico → </a:t>
            </a:r>
            <a:r>
              <a:rPr lang="it-IT" sz="2700" dirty="0">
                <a:solidFill>
                  <a:srgbClr val="FF0066"/>
                </a:solidFill>
              </a:rPr>
              <a:t>Michail </a:t>
            </a:r>
            <a:r>
              <a:rPr lang="it-IT" sz="2700" dirty="0" err="1">
                <a:solidFill>
                  <a:srgbClr val="FF0066"/>
                </a:solidFill>
              </a:rPr>
              <a:t>Gorbačëv</a:t>
            </a:r>
            <a:r>
              <a:rPr lang="it-IT" sz="2700" dirty="0">
                <a:solidFill>
                  <a:srgbClr val="FF0066"/>
                </a:solidFill>
              </a:rPr>
              <a:t> </a:t>
            </a:r>
            <a:r>
              <a:rPr lang="it-IT" sz="2700" dirty="0"/>
              <a:t>Segretario generale (1985) → politica della </a:t>
            </a:r>
            <a:r>
              <a:rPr lang="it-IT" sz="2700" i="1" dirty="0">
                <a:solidFill>
                  <a:srgbClr val="FF0066"/>
                </a:solidFill>
              </a:rPr>
              <a:t>perestrojka</a:t>
            </a:r>
            <a:r>
              <a:rPr lang="it-IT" sz="2700" dirty="0"/>
              <a:t> (ristrutturazione) e della </a:t>
            </a:r>
            <a:r>
              <a:rPr lang="it-IT" sz="2700" i="1" dirty="0">
                <a:solidFill>
                  <a:srgbClr val="FF0066"/>
                </a:solidFill>
              </a:rPr>
              <a:t>glasnost</a:t>
            </a:r>
            <a:r>
              <a:rPr lang="it-IT" sz="2700" dirty="0"/>
              <a:t> (trasparenza) → </a:t>
            </a:r>
            <a:r>
              <a:rPr lang="it-IT" sz="2700" dirty="0">
                <a:solidFill>
                  <a:srgbClr val="FF0066"/>
                </a:solidFill>
              </a:rPr>
              <a:t>crollo del Muro di Berlino</a:t>
            </a:r>
            <a:r>
              <a:rPr lang="it-IT" sz="2700" dirty="0"/>
              <a:t> (1989) → colpo di Stato fallito e </a:t>
            </a:r>
            <a:r>
              <a:rPr lang="it-IT" sz="2700" dirty="0">
                <a:solidFill>
                  <a:srgbClr val="FF0066"/>
                </a:solidFill>
              </a:rPr>
              <a:t>dissoluzione dell’URSS </a:t>
            </a:r>
            <a:r>
              <a:rPr lang="it-IT" sz="2700" dirty="0"/>
              <a:t>(1991) → nascita della </a:t>
            </a:r>
            <a:r>
              <a:rPr lang="it-IT" sz="2700" dirty="0">
                <a:solidFill>
                  <a:srgbClr val="FF0066"/>
                </a:solidFill>
              </a:rPr>
              <a:t>Federazione Russa</a:t>
            </a:r>
            <a:r>
              <a:rPr lang="it-IT" sz="2700" dirty="0"/>
              <a:t>, poi della </a:t>
            </a:r>
            <a:r>
              <a:rPr lang="it-IT" sz="2700" dirty="0">
                <a:solidFill>
                  <a:srgbClr val="FF0066"/>
                </a:solidFill>
              </a:rPr>
              <a:t>Confederazione di Stati Indipendenti </a:t>
            </a:r>
            <a:r>
              <a:rPr lang="it-IT" sz="2700" dirty="0"/>
              <a:t>con </a:t>
            </a:r>
            <a:r>
              <a:rPr lang="it-IT" sz="2700" dirty="0" err="1">
                <a:solidFill>
                  <a:srgbClr val="FF0066"/>
                </a:solidFill>
              </a:rPr>
              <a:t>Borís</a:t>
            </a:r>
            <a:r>
              <a:rPr lang="it-IT" sz="2700" dirty="0">
                <a:solidFill>
                  <a:srgbClr val="FF0066"/>
                </a:solidFill>
              </a:rPr>
              <a:t> </a:t>
            </a:r>
            <a:r>
              <a:rPr lang="it-IT" sz="2700" dirty="0" err="1">
                <a:solidFill>
                  <a:srgbClr val="FF0066"/>
                </a:solidFill>
              </a:rPr>
              <a:t>Nikoláevič</a:t>
            </a:r>
            <a:r>
              <a:rPr lang="it-IT" sz="2700" dirty="0">
                <a:solidFill>
                  <a:srgbClr val="FF0066"/>
                </a:solidFill>
              </a:rPr>
              <a:t> </a:t>
            </a:r>
            <a:r>
              <a:rPr lang="it-IT" sz="2700" dirty="0" err="1">
                <a:solidFill>
                  <a:srgbClr val="FF0066"/>
                </a:solidFill>
              </a:rPr>
              <a:t>Él’cin</a:t>
            </a:r>
            <a:r>
              <a:rPr lang="it-IT" sz="2700" dirty="0">
                <a:solidFill>
                  <a:srgbClr val="FF0066"/>
                </a:solidFill>
              </a:rPr>
              <a:t> </a:t>
            </a:r>
            <a:r>
              <a:rPr lang="it-IT" sz="2700" dirty="0"/>
              <a:t>presidente → rapidissimo e traumatico </a:t>
            </a:r>
            <a:r>
              <a:rPr lang="it-IT" sz="2700" dirty="0">
                <a:solidFill>
                  <a:srgbClr val="FF0066"/>
                </a:solidFill>
              </a:rPr>
              <a:t>passaggio al capitalismo </a:t>
            </a:r>
            <a:r>
              <a:rPr lang="it-IT" sz="2700" dirty="0"/>
              <a:t>→ nascita dell’</a:t>
            </a:r>
            <a:r>
              <a:rPr lang="it-IT" sz="2700" dirty="0">
                <a:solidFill>
                  <a:srgbClr val="FF0066"/>
                </a:solidFill>
              </a:rPr>
              <a:t>oligarchia economico-finanziaria </a:t>
            </a:r>
            <a:r>
              <a:rPr lang="it-IT" sz="2700" dirty="0"/>
              <a:t>→ ascesa al poter di </a:t>
            </a:r>
            <a:r>
              <a:rPr lang="it-IT" sz="2700" dirty="0">
                <a:solidFill>
                  <a:srgbClr val="FF0000"/>
                </a:solidFill>
              </a:rPr>
              <a:t>Vladimir Putin </a:t>
            </a:r>
            <a:r>
              <a:rPr lang="it-IT" sz="2700" dirty="0"/>
              <a:t>(1999)</a:t>
            </a:r>
            <a:endParaRPr lang="it-IT" sz="2700" dirty="0">
              <a:solidFill>
                <a:srgbClr val="FF0066"/>
              </a:solidFill>
            </a:endParaRP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88" y="908720"/>
            <a:ext cx="1803350" cy="280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tente\Downloads\Борис_Николаевич_Ельцин-1_(croppe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08657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tente\Downloads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04" y="4279265"/>
            <a:ext cx="1798292" cy="2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102964" cy="31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029075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7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tente\Downloads\imembri_fig_vol1_005940_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86681" cy="37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133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r>
              <a:rPr lang="it-IT" sz="4000" b="1" dirty="0"/>
              <a:t>DALLA FINE DELLA STORIA ALLO SCONTRO DI CIVILTÀ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68052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Francis Fukuyama, </a:t>
            </a:r>
            <a:r>
              <a:rPr lang="it-IT" sz="2800" i="1" dirty="0">
                <a:solidFill>
                  <a:srgbClr val="FF0000"/>
                </a:solidFill>
              </a:rPr>
              <a:t>The End of </a:t>
            </a:r>
            <a:r>
              <a:rPr lang="it-IT" sz="2800" i="1" dirty="0" err="1">
                <a:solidFill>
                  <a:srgbClr val="FF0000"/>
                </a:solidFill>
              </a:rPr>
              <a:t>History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/>
              <a:t>(1992): caduta del muro di Berlino = vittoria finale dei sistemi liberal-democratici → fine della storia intesa come sviluppo progressivo (apice: USA).</a:t>
            </a:r>
          </a:p>
          <a:p>
            <a:pPr marL="0" indent="0">
              <a:buNone/>
            </a:pPr>
            <a:r>
              <a:rPr lang="it-IT" sz="2800" dirty="0">
                <a:solidFill>
                  <a:srgbClr val="FF0000"/>
                </a:solidFill>
              </a:rPr>
              <a:t>Samuel P. Huntington, </a:t>
            </a:r>
            <a:r>
              <a:rPr lang="en-US" sz="2800" i="1" dirty="0">
                <a:solidFill>
                  <a:srgbClr val="FF0000"/>
                </a:solidFill>
              </a:rPr>
              <a:t>The Clash of Civilizations and the Remaking of World Order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(1996): </a:t>
            </a:r>
            <a:r>
              <a:rPr lang="it-IT" sz="2800" dirty="0"/>
              <a:t> sostituzione dei conflitti ideologici con conflitti basati su identità culturali e religiose → scissione tra modernizzazione (puramente scientifica e tecnologica) e occidentalizzazione (adesione ai valori liberal-democratici) → arroccamento su valori </a:t>
            </a:r>
            <a:r>
              <a:rPr lang="it-IT" sz="2800" dirty="0" err="1"/>
              <a:t>pre</a:t>
            </a:r>
            <a:r>
              <a:rPr lang="it-IT" sz="2800" dirty="0"/>
              <a:t>-moderni anche in società modernizzate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147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LA PRESIDENZA BUSH (SR.)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444208" cy="5410200"/>
          </a:xfrm>
        </p:spPr>
        <p:txBody>
          <a:bodyPr/>
          <a:lstStyle/>
          <a:p>
            <a:pPr eaLnBrk="1" hangingPunct="1"/>
            <a:r>
              <a:rPr lang="it-IT" altLang="en-US" sz="2800" dirty="0"/>
              <a:t>George H.W. Bush Presidente (1989)</a:t>
            </a:r>
          </a:p>
          <a:p>
            <a:pPr eaLnBrk="1" hangingPunct="1"/>
            <a:r>
              <a:rPr lang="it-IT" altLang="en-US" sz="2800" dirty="0"/>
              <a:t>Recessione dell’economia – cause: assenza di intervento statale, salari tropo bassi, competizione estera → chiusura delle fabbriche →  </a:t>
            </a:r>
            <a:r>
              <a:rPr lang="it-IT" altLang="en-US" sz="2800" i="1" dirty="0" err="1">
                <a:solidFill>
                  <a:srgbClr val="FF0000"/>
                </a:solidFill>
              </a:rPr>
              <a:t>Rust</a:t>
            </a:r>
            <a:r>
              <a:rPr lang="it-IT" altLang="en-US" sz="2800" i="1" dirty="0">
                <a:solidFill>
                  <a:srgbClr val="FF0000"/>
                </a:solidFill>
              </a:rPr>
              <a:t> </a:t>
            </a:r>
            <a:r>
              <a:rPr lang="it-IT" altLang="en-US" sz="2800" i="1" dirty="0" err="1">
                <a:solidFill>
                  <a:srgbClr val="FF0000"/>
                </a:solidFill>
              </a:rPr>
              <a:t>Belt</a:t>
            </a:r>
            <a:r>
              <a:rPr lang="it-IT" altLang="en-US" sz="2800" dirty="0">
                <a:solidFill>
                  <a:srgbClr val="FF0000"/>
                </a:solidFill>
              </a:rPr>
              <a:t> </a:t>
            </a:r>
            <a:r>
              <a:rPr lang="it-IT" altLang="en-US" sz="2800" dirty="0"/>
              <a:t>del Nord-Est</a:t>
            </a:r>
          </a:p>
          <a:p>
            <a:pPr eaLnBrk="1" hangingPunct="1"/>
            <a:r>
              <a:rPr lang="en-US" altLang="en-US" sz="2800" dirty="0" err="1"/>
              <a:t>Invasione</a:t>
            </a:r>
            <a:r>
              <a:rPr lang="en-US" altLang="en-US" sz="2800" dirty="0"/>
              <a:t> di Panama (1989) e </a:t>
            </a:r>
            <a:r>
              <a:rPr lang="en-US" altLang="en-US" sz="2800" dirty="0" err="1"/>
              <a:t>rimozione</a:t>
            </a:r>
            <a:r>
              <a:rPr lang="en-US" altLang="en-US" sz="2800" dirty="0"/>
              <a:t> di </a:t>
            </a:r>
            <a:r>
              <a:rPr lang="en-US" altLang="en-US" sz="2800" dirty="0">
                <a:solidFill>
                  <a:srgbClr val="FF0000"/>
                </a:solidFill>
              </a:rPr>
              <a:t>Manuel Noriega</a:t>
            </a:r>
          </a:p>
          <a:p>
            <a:pPr eaLnBrk="1" hangingPunct="1"/>
            <a:r>
              <a:rPr lang="en-US" altLang="en-US" sz="2800" dirty="0"/>
              <a:t>1990: </a:t>
            </a:r>
            <a:r>
              <a:rPr lang="en-US" altLang="en-US" sz="2800" dirty="0">
                <a:solidFill>
                  <a:srgbClr val="FF0000"/>
                </a:solidFill>
              </a:rPr>
              <a:t>prima Guerra del </a:t>
            </a:r>
            <a:r>
              <a:rPr lang="en-US" altLang="en-US" sz="2800" dirty="0" err="1">
                <a:solidFill>
                  <a:srgbClr val="FF0000"/>
                </a:solidFill>
              </a:rPr>
              <a:t>Golfo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/>
              <a:t>contro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l’Iraq</a:t>
            </a:r>
            <a:r>
              <a:rPr lang="en-US" altLang="en-US" sz="2800" dirty="0"/>
              <a:t> di </a:t>
            </a:r>
            <a:r>
              <a:rPr lang="en-US" altLang="en-US" sz="2800" dirty="0">
                <a:solidFill>
                  <a:srgbClr val="FF0000"/>
                </a:solidFill>
              </a:rPr>
              <a:t>Saddam Hussein</a:t>
            </a:r>
          </a:p>
          <a:p>
            <a:pPr eaLnBrk="1" hangingPunct="1"/>
            <a:r>
              <a:rPr lang="en-US" altLang="en-US" sz="2800" dirty="0"/>
              <a:t>1991: </a:t>
            </a:r>
            <a:r>
              <a:rPr lang="en-US" altLang="en-US" sz="2800" dirty="0" err="1"/>
              <a:t>invio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truppe</a:t>
            </a:r>
            <a:r>
              <a:rPr lang="en-US" altLang="en-US" sz="2800" dirty="0"/>
              <a:t> in </a:t>
            </a:r>
            <a:r>
              <a:rPr lang="en-US" altLang="en-US" sz="2800" dirty="0">
                <a:solidFill>
                  <a:srgbClr val="FF0000"/>
                </a:solidFill>
              </a:rPr>
              <a:t>Somalia</a:t>
            </a:r>
            <a:endParaRPr lang="it-IT" altLang="en-US" sz="2800" dirty="0">
              <a:solidFill>
                <a:srgbClr val="FF0000"/>
              </a:solidFill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68" y="1628800"/>
            <a:ext cx="240030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68" y="4293096"/>
            <a:ext cx="26638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pPr eaLnBrk="1" hangingPunct="1"/>
            <a:r>
              <a:rPr lang="it-IT" altLang="it-IT" sz="5400" b="1" dirty="0"/>
              <a:t>LE PRIME INCRINATURE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569325" cy="4616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altLang="it-IT" sz="4000" dirty="0"/>
              <a:t>Nel corso degli anni Sessanta le due superpotenze attraversano un periodo di crisi (che si acuirà negli anni Settanta) causato da una serie di </a:t>
            </a:r>
            <a:r>
              <a:rPr lang="it-IT" altLang="it-IT" sz="4000" dirty="0">
                <a:solidFill>
                  <a:srgbClr val="FF0000"/>
                </a:solidFill>
              </a:rPr>
              <a:t>tensioni interne e internazionali</a:t>
            </a:r>
            <a:r>
              <a:rPr lang="it-IT" altLang="it-IT" sz="4000" dirty="0"/>
              <a:t>. Progressivamente, nuovi attori entrano in campo sulla scena internazionale, modificando il </a:t>
            </a:r>
            <a:r>
              <a:rPr lang="it-IT" altLang="it-IT" sz="4000" dirty="0">
                <a:solidFill>
                  <a:srgbClr val="FF0000"/>
                </a:solidFill>
              </a:rPr>
              <a:t>bipolarismo USA/Ovest vs. URSS/Est</a:t>
            </a:r>
            <a:r>
              <a:rPr lang="it-IT" altLang="it-IT" sz="4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1" y="111125"/>
            <a:ext cx="9124661" cy="1157635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LA PRESIDENZA CLINTON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5669046" cy="544522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William Jefferson (Bill) Clinton </a:t>
            </a:r>
            <a:r>
              <a:rPr lang="en-US" altLang="en-US" sz="2400" dirty="0" err="1"/>
              <a:t>Presidente</a:t>
            </a:r>
            <a:r>
              <a:rPr lang="en-US" altLang="en-US" sz="2400" dirty="0"/>
              <a:t> (1993)</a:t>
            </a:r>
          </a:p>
          <a:p>
            <a:pPr eaLnBrk="1" hangingPunct="1"/>
            <a:r>
              <a:rPr lang="it-IT" altLang="en-US" sz="2400" dirty="0"/>
              <a:t>Innalzamento delle tasse sui ricchi e riduzione per i poveri + diminuzione delle spese militari → </a:t>
            </a:r>
            <a:r>
              <a:rPr lang="it-IT" altLang="en-US" sz="2400" dirty="0">
                <a:solidFill>
                  <a:srgbClr val="FF0000"/>
                </a:solidFill>
              </a:rPr>
              <a:t>aumento dell’occupazione e dei consumi</a:t>
            </a:r>
          </a:p>
          <a:p>
            <a:pPr eaLnBrk="1" hangingPunct="1"/>
            <a:r>
              <a:rPr lang="it-IT" altLang="en-US" sz="2400" dirty="0">
                <a:solidFill>
                  <a:srgbClr val="FF0000"/>
                </a:solidFill>
              </a:rPr>
              <a:t>Scandalo sessuale </a:t>
            </a:r>
            <a:r>
              <a:rPr lang="it-IT" altLang="en-US" sz="2400" dirty="0"/>
              <a:t>→  procedura di </a:t>
            </a:r>
            <a:r>
              <a:rPr lang="it-IT" altLang="en-US" sz="2400" i="1" dirty="0"/>
              <a:t>impeachment</a:t>
            </a:r>
            <a:r>
              <a:rPr lang="it-IT" altLang="en-US" sz="2400" dirty="0"/>
              <a:t> (respinto)</a:t>
            </a:r>
          </a:p>
          <a:p>
            <a:pPr eaLnBrk="1" hangingPunct="1"/>
            <a:r>
              <a:rPr lang="it-IT" altLang="en-US" sz="2400" dirty="0">
                <a:solidFill>
                  <a:srgbClr val="FF0000"/>
                </a:solidFill>
              </a:rPr>
              <a:t>Guerra nei Balcani </a:t>
            </a:r>
            <a:r>
              <a:rPr lang="it-IT" altLang="en-US" sz="2400" dirty="0"/>
              <a:t>(1991): fine della Jugoslavia → indipendenza delle repubbliche balcaniche → tentativo di 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pulizia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etnica</a:t>
            </a:r>
            <a:r>
              <a:rPr lang="en-US" altLang="en-US" sz="2400" dirty="0"/>
              <a:t>” </a:t>
            </a:r>
            <a:r>
              <a:rPr lang="en-US" altLang="en-US" sz="2400" dirty="0" err="1"/>
              <a:t>dei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musulmani</a:t>
            </a:r>
            <a:r>
              <a:rPr lang="en-US" altLang="en-US" sz="2400" dirty="0"/>
              <a:t> di Bosnia e Kosovo da parte </a:t>
            </a:r>
            <a:r>
              <a:rPr lang="en-US" altLang="en-US" sz="2400" dirty="0" err="1"/>
              <a:t>della</a:t>
            </a:r>
            <a:r>
              <a:rPr lang="en-US" altLang="en-US" sz="2400" dirty="0"/>
              <a:t> Serbia </a:t>
            </a:r>
            <a:r>
              <a:rPr lang="it-IT" altLang="en-US" sz="2400" dirty="0"/>
              <a:t>→ intervento 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umanitario</a:t>
            </a:r>
            <a:r>
              <a:rPr lang="en-US" altLang="en-US" sz="2400" dirty="0"/>
              <a:t>” </a:t>
            </a:r>
            <a:r>
              <a:rPr lang="it-IT" altLang="en-US" sz="2400" dirty="0"/>
              <a:t>della NATO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46" y="1916832"/>
            <a:ext cx="3455615" cy="345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0"/>
            <a:ext cx="9001000" cy="13843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LA PRESIDENZA GEORGE W. BUSH</a:t>
            </a:r>
          </a:p>
        </p:txBody>
      </p:sp>
      <p:pic>
        <p:nvPicPr>
          <p:cNvPr id="36868" name="Picture 6" descr="bu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1484784"/>
            <a:ext cx="2687537" cy="4741173"/>
          </a:xfrm>
          <a:noFill/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51520" y="1052736"/>
            <a:ext cx="5256583" cy="55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sz="2900" dirty="0"/>
              <a:t>George W. Bush Presidente con un’elezione probabilmente fraudolenta (2001)</a:t>
            </a:r>
          </a:p>
          <a:p>
            <a:r>
              <a:rPr lang="it-IT" sz="2900" dirty="0"/>
              <a:t>Attacchi dell’</a:t>
            </a:r>
            <a:r>
              <a:rPr lang="it-IT" sz="2900" dirty="0">
                <a:solidFill>
                  <a:srgbClr val="FF0000"/>
                </a:solidFill>
              </a:rPr>
              <a:t>11 settembre </a:t>
            </a:r>
            <a:r>
              <a:rPr lang="it-IT" sz="2900" dirty="0"/>
              <a:t>→ teoria della </a:t>
            </a:r>
            <a:r>
              <a:rPr lang="it-IT" altLang="it-IT" sz="2900" dirty="0"/>
              <a:t>(“guerra preventiva”) </a:t>
            </a:r>
            <a:r>
              <a:rPr lang="it-IT" sz="2900" dirty="0"/>
              <a:t>→  </a:t>
            </a:r>
            <a:r>
              <a:rPr lang="it-IT" sz="2900" dirty="0">
                <a:solidFill>
                  <a:srgbClr val="FF0000"/>
                </a:solidFill>
              </a:rPr>
              <a:t>guerra in Afghanistan e seconda Guerra del Golfo </a:t>
            </a:r>
            <a:r>
              <a:rPr lang="it-IT" sz="2900" dirty="0"/>
              <a:t>→ </a:t>
            </a:r>
            <a:r>
              <a:rPr lang="it-IT" sz="2900" i="1" dirty="0">
                <a:solidFill>
                  <a:srgbClr val="FF0000"/>
                </a:solidFill>
              </a:rPr>
              <a:t>Patriot Act</a:t>
            </a:r>
            <a:r>
              <a:rPr lang="it-IT" sz="2900" dirty="0">
                <a:solidFill>
                  <a:srgbClr val="FF0000"/>
                </a:solidFill>
              </a:rPr>
              <a:t> </a:t>
            </a:r>
            <a:r>
              <a:rPr lang="it-IT" sz="2900" dirty="0"/>
              <a:t>(severa riduzione dei diritti civili)</a:t>
            </a:r>
          </a:p>
          <a:p>
            <a:r>
              <a:rPr lang="it-IT" sz="2900" dirty="0"/>
              <a:t>Crisi dei mutui </a:t>
            </a:r>
            <a:r>
              <a:rPr lang="it-IT" sz="2900" i="1" dirty="0" err="1"/>
              <a:t>subprime</a:t>
            </a:r>
            <a:r>
              <a:rPr lang="it-IT" sz="2900" i="1" dirty="0"/>
              <a:t> </a:t>
            </a:r>
            <a:r>
              <a:rPr lang="it-IT" sz="2900" dirty="0"/>
              <a:t>(2008)</a:t>
            </a:r>
            <a:r>
              <a:rPr lang="it-IT" sz="2900" i="1" dirty="0"/>
              <a:t> </a:t>
            </a:r>
            <a:r>
              <a:rPr lang="it-IT" sz="2900" dirty="0"/>
              <a:t>→ </a:t>
            </a:r>
            <a:r>
              <a:rPr lang="it-IT" sz="2900" dirty="0">
                <a:solidFill>
                  <a:srgbClr val="FF0000"/>
                </a:solidFill>
              </a:rPr>
              <a:t>crisi economica globale</a:t>
            </a:r>
          </a:p>
        </p:txBody>
      </p:sp>
    </p:spTree>
    <p:extLst>
      <p:ext uri="{BB962C8B-B14F-4D97-AF65-F5344CB8AC3E}">
        <p14:creationId xmlns:p14="http://schemas.microsoft.com/office/powerpoint/2010/main" val="38657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6" descr="9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/>
          <a:stretch>
            <a:fillRect/>
          </a:stretch>
        </p:blipFill>
        <p:spPr>
          <a:xfrm>
            <a:off x="149629" y="1420814"/>
            <a:ext cx="2512522" cy="4747231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91" y="1911928"/>
            <a:ext cx="3802033" cy="41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 result for pentagon attack 9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35" y="1337687"/>
            <a:ext cx="3357563" cy="36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50938"/>
          </a:xfrm>
        </p:spPr>
        <p:txBody>
          <a:bodyPr/>
          <a:lstStyle/>
          <a:p>
            <a:pPr eaLnBrk="1" hangingPunct="1"/>
            <a:r>
              <a:rPr lang="it-IT" altLang="it-IT" sz="4000" b="1"/>
              <a:t>LA CRISI DEL BLOCCO SOVIETICO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1953</a:t>
            </a:r>
            <a:r>
              <a:rPr lang="it-IT" altLang="it-IT" sz="2400" dirty="0">
                <a:solidFill>
                  <a:srgbClr val="FF0000"/>
                </a:solidFill>
              </a:rPr>
              <a:t>: morte di Stalin </a:t>
            </a:r>
            <a:r>
              <a:rPr lang="it-IT" altLang="it-IT" sz="2400" dirty="0"/>
              <a:t>→ svelamento degli eccessi dello stalinismo (“purghe”, gulag, culto della personalità) → lotta per la successione → </a:t>
            </a:r>
            <a:r>
              <a:rPr lang="it-IT" altLang="it-IT" sz="2400" dirty="0" err="1">
                <a:solidFill>
                  <a:srgbClr val="FF0000"/>
                </a:solidFill>
              </a:rPr>
              <a:t>Chruščëv</a:t>
            </a:r>
            <a:r>
              <a:rPr lang="it-IT" altLang="it-IT" sz="2400" dirty="0"/>
              <a:t> Segretario del PCUS → “</a:t>
            </a:r>
            <a:r>
              <a:rPr lang="it-IT" altLang="it-IT" sz="2400" dirty="0">
                <a:solidFill>
                  <a:srgbClr val="FF0000"/>
                </a:solidFill>
              </a:rPr>
              <a:t>destalinizzazione</a:t>
            </a:r>
            <a:r>
              <a:rPr lang="it-IT" altLang="it-IT" sz="2400" dirty="0"/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1956: rivolta ungherese (repressa)</a:t>
            </a:r>
          </a:p>
          <a:p>
            <a:pPr eaLnBrk="1" hangingPunct="1"/>
            <a:r>
              <a:rPr lang="it-IT" altLang="it-IT" sz="2400" dirty="0"/>
              <a:t>1961: costruzione del M</a:t>
            </a:r>
            <a:r>
              <a:rPr lang="it-IT" altLang="it-IT" sz="2400" dirty="0">
                <a:solidFill>
                  <a:srgbClr val="FF0066"/>
                </a:solidFill>
              </a:rPr>
              <a:t>uro di Berlino</a:t>
            </a: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1962-63: tentativi di “</a:t>
            </a:r>
            <a:r>
              <a:rPr lang="it-IT" altLang="it-IT" sz="2400" dirty="0">
                <a:solidFill>
                  <a:srgbClr val="FF0000"/>
                </a:solidFill>
              </a:rPr>
              <a:t>distensione</a:t>
            </a:r>
            <a:r>
              <a:rPr lang="it-IT" altLang="it-IT" sz="2400" dirty="0"/>
              <a:t>” da parte di </a:t>
            </a:r>
            <a:r>
              <a:rPr lang="it-IT" altLang="it-IT" sz="2400" dirty="0" err="1"/>
              <a:t>Chruščëv</a:t>
            </a:r>
            <a:r>
              <a:rPr lang="it-IT" altLang="it-IT" sz="2400" dirty="0"/>
              <a:t> → opposizione della </a:t>
            </a:r>
            <a:r>
              <a:rPr lang="it-IT" altLang="it-IT" sz="2400" i="1" dirty="0"/>
              <a:t>nomenklatura</a:t>
            </a:r>
            <a:r>
              <a:rPr lang="it-IT" altLang="it-IT" sz="2400" dirty="0"/>
              <a:t> del </a:t>
            </a:r>
            <a:r>
              <a:rPr lang="it-IT" altLang="it-IT" sz="2400" i="1" dirty="0" err="1"/>
              <a:t>Politburo</a:t>
            </a:r>
            <a:r>
              <a:rPr lang="it-IT" altLang="it-IT" sz="2400" i="1" dirty="0"/>
              <a:t> </a:t>
            </a:r>
            <a:r>
              <a:rPr lang="it-IT" altLang="it-IT" sz="2400" dirty="0"/>
              <a:t>→ dimissioni di </a:t>
            </a:r>
            <a:r>
              <a:rPr lang="it-IT" altLang="it-IT" sz="2400" dirty="0" err="1"/>
              <a:t>Chruščëv</a:t>
            </a:r>
            <a:r>
              <a:rPr lang="it-IT" altLang="it-IT" sz="2400" dirty="0"/>
              <a:t> → </a:t>
            </a:r>
            <a:r>
              <a:rPr lang="it-IT" altLang="it-IT" sz="2400" dirty="0" err="1">
                <a:solidFill>
                  <a:srgbClr val="FF0000"/>
                </a:solidFill>
              </a:rPr>
              <a:t>Brežnev</a:t>
            </a:r>
            <a:r>
              <a:rPr lang="it-IT" altLang="it-IT" sz="2400" dirty="0">
                <a:solidFill>
                  <a:srgbClr val="FF0066"/>
                </a:solidFill>
              </a:rPr>
              <a:t> </a:t>
            </a:r>
            <a:r>
              <a:rPr lang="it-IT" altLang="it-IT" sz="2400" dirty="0"/>
              <a:t>Segretario del PCUS (1964)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1966: uscita della Romania di </a:t>
            </a:r>
            <a:r>
              <a:rPr lang="it-IT" altLang="it-IT" sz="2400" dirty="0" err="1">
                <a:solidFill>
                  <a:srgbClr val="FF0000"/>
                </a:solidFill>
              </a:rPr>
              <a:t>Ceaușescu</a:t>
            </a:r>
            <a:r>
              <a:rPr lang="it-IT" altLang="it-IT" sz="2400" dirty="0">
                <a:solidFill>
                  <a:srgbClr val="FF0066"/>
                </a:solidFill>
              </a:rPr>
              <a:t> </a:t>
            </a:r>
            <a:r>
              <a:rPr lang="it-IT" altLang="it-IT" sz="2400" dirty="0"/>
              <a:t>dal Patto di Varsavia</a:t>
            </a:r>
            <a:endParaRPr lang="it-IT" altLang="it-IT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1968: Primavera di Praga di </a:t>
            </a:r>
            <a:r>
              <a:rPr lang="it-IT" altLang="it-IT" sz="2400" dirty="0" err="1">
                <a:solidFill>
                  <a:srgbClr val="FF0000"/>
                </a:solidFill>
              </a:rPr>
              <a:t>Dubček</a:t>
            </a:r>
            <a:r>
              <a:rPr lang="it-IT" altLang="it-IT" sz="2400" dirty="0"/>
              <a:t> (repressa)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1970: rivolta degli </a:t>
            </a:r>
            <a:r>
              <a:rPr lang="it-IT" altLang="it-IT" sz="2400" dirty="0">
                <a:solidFill>
                  <a:srgbClr val="FF0000"/>
                </a:solidFill>
              </a:rPr>
              <a:t>operai di Danzica e Stettino </a:t>
            </a:r>
            <a:r>
              <a:rPr lang="it-IT" altLang="it-IT" sz="2400" dirty="0"/>
              <a:t>in Polonia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LA GUERRA DEL VIETNAM</a:t>
            </a:r>
          </a:p>
        </p:txBody>
      </p:sp>
      <p:sp>
        <p:nvSpPr>
          <p:cNvPr id="26627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2"/>
            <a:stretch>
              <a:fillRect l="-1481" t="-1917" r="-2222"/>
            </a:stretch>
          </a:blipFill>
        </p:spPr>
        <p:txBody>
          <a:bodyPr/>
          <a:lstStyle/>
          <a:p>
            <a:r>
              <a:rPr lang="it-IT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792088"/>
          </a:xfrm>
        </p:spPr>
        <p:txBody>
          <a:bodyPr/>
          <a:lstStyle/>
          <a:p>
            <a:r>
              <a:rPr lang="it-IT" b="1" dirty="0"/>
              <a:t>L’ERA KENNEDY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/>
          <a:lstStyle/>
          <a:p>
            <a:r>
              <a:rPr lang="it-IT" sz="2300" dirty="0"/>
              <a:t>1960: John Fitzgerald Kennedy vince le elezioni presidenziali, battendo Richard Nixon – è il primo </a:t>
            </a:r>
            <a:r>
              <a:rPr lang="it-IT" sz="2300" dirty="0">
                <a:solidFill>
                  <a:srgbClr val="FF0000"/>
                </a:solidFill>
              </a:rPr>
              <a:t>Presidente cattolico</a:t>
            </a:r>
          </a:p>
          <a:p>
            <a:r>
              <a:rPr lang="it-IT" sz="2300" dirty="0"/>
              <a:t>Inaugura l’era dello sfruttamento dei mezzi di </a:t>
            </a:r>
            <a:r>
              <a:rPr lang="it-IT" sz="2300" dirty="0">
                <a:solidFill>
                  <a:srgbClr val="FF0000"/>
                </a:solidFill>
              </a:rPr>
              <a:t>comunicazione di massa</a:t>
            </a:r>
            <a:r>
              <a:rPr lang="it-IT" sz="2300" dirty="0"/>
              <a:t> per diffondere il proprio messaggio</a:t>
            </a:r>
          </a:p>
          <a:p>
            <a:r>
              <a:rPr lang="it-IT" sz="2300" dirty="0"/>
              <a:t>Inizialmente segue una </a:t>
            </a:r>
            <a:r>
              <a:rPr lang="it-IT" sz="2300" dirty="0">
                <a:solidFill>
                  <a:srgbClr val="FF0000"/>
                </a:solidFill>
              </a:rPr>
              <a:t>politica aggressiva conto l’URSS e i suoi alleati </a:t>
            </a:r>
            <a:r>
              <a:rPr lang="it-IT" sz="2300" dirty="0"/>
              <a:t>(1961: fallita invasione di Cuba alla Baia di Porci → 1962: crisi dei missili di Cuba → aumento del numero dei consiglieri militari americani in Vietnam)</a:t>
            </a:r>
          </a:p>
          <a:p>
            <a:r>
              <a:rPr lang="it-IT" sz="2300" dirty="0"/>
              <a:t>1963: ipotesi di un </a:t>
            </a:r>
            <a:r>
              <a:rPr lang="it-IT" sz="2300" dirty="0">
                <a:solidFill>
                  <a:srgbClr val="FF0000"/>
                </a:solidFill>
              </a:rPr>
              <a:t>ritiro dal Vietnam</a:t>
            </a:r>
            <a:r>
              <a:rPr lang="it-IT" sz="2300" dirty="0"/>
              <a:t> dopo le elezioni del 1964</a:t>
            </a:r>
          </a:p>
          <a:p>
            <a:r>
              <a:rPr lang="it-IT" sz="2300" dirty="0"/>
              <a:t>La </a:t>
            </a:r>
            <a:r>
              <a:rPr lang="it-IT" altLang="it-IT" sz="2300" dirty="0"/>
              <a:t>“</a:t>
            </a:r>
            <a:r>
              <a:rPr lang="it-IT" sz="2300" dirty="0"/>
              <a:t>Nuova Frontiera</a:t>
            </a:r>
            <a:r>
              <a:rPr lang="it-IT" altLang="it-IT" sz="2300" dirty="0"/>
              <a:t>”: programma di riforme sociali, per diminuire le disparità economiche, difendere i diritti civili e combattere il razzismo – realizzato solo in parte, e dopo la sua morte (</a:t>
            </a:r>
            <a:r>
              <a:rPr lang="it-IT" altLang="it-IT" sz="2300" i="1" dirty="0" err="1">
                <a:solidFill>
                  <a:srgbClr val="FF0000"/>
                </a:solidFill>
              </a:rPr>
              <a:t>Civil</a:t>
            </a:r>
            <a:r>
              <a:rPr lang="it-IT" altLang="it-IT" sz="2300" i="1" dirty="0">
                <a:solidFill>
                  <a:srgbClr val="FF0000"/>
                </a:solidFill>
              </a:rPr>
              <a:t> </a:t>
            </a:r>
            <a:r>
              <a:rPr lang="it-IT" altLang="it-IT" sz="2300" i="1" dirty="0" err="1">
                <a:solidFill>
                  <a:srgbClr val="FF0000"/>
                </a:solidFill>
              </a:rPr>
              <a:t>Rights</a:t>
            </a:r>
            <a:r>
              <a:rPr lang="it-IT" altLang="it-IT" sz="2300" i="1" dirty="0">
                <a:solidFill>
                  <a:srgbClr val="FF0000"/>
                </a:solidFill>
              </a:rPr>
              <a:t> </a:t>
            </a:r>
            <a:r>
              <a:rPr lang="it-IT" altLang="it-IT" sz="2300" i="1" dirty="0" err="1">
                <a:solidFill>
                  <a:srgbClr val="FF0000"/>
                </a:solidFill>
              </a:rPr>
              <a:t>Act</a:t>
            </a:r>
            <a:r>
              <a:rPr lang="it-IT" altLang="it-IT" sz="2300" dirty="0"/>
              <a:t>, 1964)</a:t>
            </a:r>
            <a:endParaRPr lang="it-IT" sz="2300" dirty="0"/>
          </a:p>
          <a:p>
            <a:r>
              <a:rPr lang="it-IT" sz="2300" dirty="0"/>
              <a:t>22.11.1963: John Fitzgerald Kennedy viene assassinato a Dallas, da </a:t>
            </a:r>
            <a:r>
              <a:rPr lang="it-IT" sz="2300" dirty="0">
                <a:solidFill>
                  <a:srgbClr val="FF0000"/>
                </a:solidFill>
              </a:rPr>
              <a:t>Lee Harvey Oswald </a:t>
            </a:r>
            <a:r>
              <a:rPr lang="it-IT" sz="2300" dirty="0"/>
              <a:t>e forse da altre persone (Oswald viene ucciso due giorni dopo dal pregiudicato Jack Ruby) → prima grande </a:t>
            </a:r>
            <a:r>
              <a:rPr lang="it-IT" sz="2300" dirty="0">
                <a:solidFill>
                  <a:srgbClr val="FF0000"/>
                </a:solidFill>
              </a:rPr>
              <a:t>teoria </a:t>
            </a:r>
            <a:r>
              <a:rPr lang="it-IT" sz="2300" dirty="0" err="1">
                <a:solidFill>
                  <a:srgbClr val="FF0000"/>
                </a:solidFill>
              </a:rPr>
              <a:t>cospirazionista</a:t>
            </a:r>
            <a:endParaRPr lang="it-IT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3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224136"/>
          </a:xfrm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DALLAS, 22 NOVEMBRE 1963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8144" y="1700808"/>
            <a:ext cx="2590056" cy="47525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800" dirty="0">
                <a:solidFill>
                  <a:srgbClr val="FFFFFF"/>
                </a:solidFill>
              </a:rPr>
              <a:t>L’assassinio Kennedy viene immortalato dal filmato del videoamatore </a:t>
            </a:r>
            <a:r>
              <a:rPr lang="it-IT" altLang="it-IT" sz="2800" dirty="0">
                <a:solidFill>
                  <a:srgbClr val="FF0000"/>
                </a:solidFill>
              </a:rPr>
              <a:t>Abraham </a:t>
            </a:r>
            <a:r>
              <a:rPr lang="it-IT" altLang="it-IT" sz="2800" dirty="0" err="1">
                <a:solidFill>
                  <a:srgbClr val="FF0000"/>
                </a:solidFill>
              </a:rPr>
              <a:t>Zapruder</a:t>
            </a:r>
            <a:r>
              <a:rPr lang="it-IT" altLang="it-IT" sz="2800" dirty="0">
                <a:solidFill>
                  <a:srgbClr val="FF0000"/>
                </a:solidFill>
              </a:rPr>
              <a:t> </a:t>
            </a:r>
            <a:r>
              <a:rPr lang="it-IT" altLang="it-IT" sz="2800" dirty="0">
                <a:solidFill>
                  <a:srgbClr val="FFFFFF"/>
                </a:solidFill>
              </a:rPr>
              <a:t>(https://www.youtube.com/watch?v=Q6vwl8ow8J0)</a:t>
            </a:r>
          </a:p>
        </p:txBody>
      </p:sp>
      <p:pic>
        <p:nvPicPr>
          <p:cNvPr id="1026" name="Picture 2" descr="C:\Users\Utente\Downloads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7387"/>
            <a:ext cx="5157736" cy="28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pPr eaLnBrk="1" hangingPunct="1"/>
            <a:r>
              <a:rPr lang="it-IT" altLang="it-IT" sz="3600" b="1" dirty="0"/>
              <a:t>L’</a:t>
            </a:r>
            <a:r>
              <a:rPr lang="it-IT" altLang="it-IT" sz="3600" b="1" i="1" dirty="0"/>
              <a:t>ESCALATION </a:t>
            </a:r>
            <a:r>
              <a:rPr lang="it-IT" altLang="it-IT" sz="3600" b="1" dirty="0"/>
              <a:t>E</a:t>
            </a:r>
            <a:br>
              <a:rPr lang="it-IT" altLang="it-IT" sz="3600" b="1" dirty="0"/>
            </a:br>
            <a:r>
              <a:rPr lang="it-IT" altLang="it-IT" sz="3600" b="1" dirty="0"/>
              <a:t>LA RISPOSTA PACIFISTA</a:t>
            </a:r>
            <a:endParaRPr lang="it-IT" altLang="it-IT" sz="3600" b="1" i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518475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None/>
            </a:pPr>
            <a:r>
              <a:rPr lang="it-IT" altLang="it-IT" sz="2900" dirty="0"/>
              <a:t>1965-68: mezzo milione di soldati USA inviati in Vietnam + </a:t>
            </a:r>
            <a:r>
              <a:rPr lang="it-IT" altLang="it-IT" sz="2900" dirty="0">
                <a:solidFill>
                  <a:srgbClr val="FF0000"/>
                </a:solidFill>
              </a:rPr>
              <a:t>bombardamenti </a:t>
            </a:r>
            <a:r>
              <a:rPr lang="it-IT" altLang="it-IT" sz="2900" dirty="0"/>
              <a:t>al napalm e con la diossina nel teatro di guerra e a tappeto sulle città del Nord (quantità di esplosivo triplo rispetto a quello usato in tutta la Seconda guerra mondiale) vs. guerriglia dei Vietcong nella giungla, utilizzo di rete sotterranea per le comunicazioni, ostilità dell’opinione pubblica e dei movimenti giovanili (</a:t>
            </a:r>
            <a:r>
              <a:rPr lang="en-US" sz="2900" dirty="0"/>
              <a:t>“Hey, hey LBJ! How many kids did you kill today?”) → </a:t>
            </a:r>
            <a:r>
              <a:rPr lang="it-IT" sz="2900" dirty="0"/>
              <a:t>diffusione del </a:t>
            </a:r>
            <a:r>
              <a:rPr lang="it-IT" sz="2900" dirty="0">
                <a:solidFill>
                  <a:srgbClr val="FF0000"/>
                </a:solidFill>
              </a:rPr>
              <a:t>movimento pacifista</a:t>
            </a:r>
            <a:r>
              <a:rPr lang="it-IT" sz="2900" dirty="0">
                <a:solidFill>
                  <a:srgbClr val="002060"/>
                </a:solidFill>
              </a:rPr>
              <a:t> (importanza delle immagini dal fronte per creare un sentimento di avversione alla guerra</a:t>
            </a:r>
            <a:r>
              <a:rPr lang="en-US" sz="2900" dirty="0">
                <a:solidFill>
                  <a:srgbClr val="002060"/>
                </a:solidFill>
              </a:rPr>
              <a:t>)</a:t>
            </a:r>
            <a:endParaRPr lang="en-US" sz="2900" dirty="0">
              <a:solidFill>
                <a:srgbClr val="FF0000"/>
              </a:solidFill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it-IT" alt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Utente\Downloads\The_Terror_of_W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8" y="3861048"/>
            <a:ext cx="4567244" cy="270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836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ente\Downloads\the-vietnam-war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764704"/>
            <a:ext cx="3904678" cy="302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tente\Downloads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51" y="973892"/>
            <a:ext cx="3609673" cy="24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9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FINE DELLA GUERRA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66"/>
                </a:solidFill>
              </a:rPr>
              <a:t>Presidenza Nixon</a:t>
            </a:r>
            <a:r>
              <a:rPr lang="it-IT" dirty="0"/>
              <a:t> (1968-74): disimpegno dalla guerra → </a:t>
            </a:r>
            <a:r>
              <a:rPr lang="it-IT" dirty="0">
                <a:solidFill>
                  <a:srgbClr val="FF0066"/>
                </a:solidFill>
              </a:rPr>
              <a:t>accordi di Parigi</a:t>
            </a:r>
            <a:r>
              <a:rPr lang="it-IT" dirty="0"/>
              <a:t> (1973) → </a:t>
            </a:r>
            <a:r>
              <a:rPr lang="it-IT" dirty="0">
                <a:solidFill>
                  <a:srgbClr val="FF0066"/>
                </a:solidFill>
              </a:rPr>
              <a:t>ritiro USA e riunificazione del Vietnam</a:t>
            </a:r>
            <a:r>
              <a:rPr lang="it-IT" dirty="0"/>
              <a:t> sotto il governo del Nord (1975)</a:t>
            </a:r>
          </a:p>
          <a:p>
            <a:r>
              <a:rPr lang="it-IT" dirty="0"/>
              <a:t>Gli USA perdono circa 60.000 soldati (il Vietnam del Sud conta circa 265.000 vittime tra soldati e civili, il Vietnam del Nord oltre un milione)</a:t>
            </a:r>
          </a:p>
        </p:txBody>
      </p:sp>
    </p:spTree>
    <p:extLst>
      <p:ext uri="{BB962C8B-B14F-4D97-AF65-F5344CB8AC3E}">
        <p14:creationId xmlns:p14="http://schemas.microsoft.com/office/powerpoint/2010/main" val="121101510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99"/>
      </a:dk1>
      <a:lt1>
        <a:srgbClr val="FFCCFF"/>
      </a:lt1>
      <a:dk2>
        <a:srgbClr val="003300"/>
      </a:dk2>
      <a:lt2>
        <a:srgbClr val="808080"/>
      </a:lt2>
      <a:accent1>
        <a:srgbClr val="0490C8"/>
      </a:accent1>
      <a:accent2>
        <a:srgbClr val="3333CC"/>
      </a:accent2>
      <a:accent3>
        <a:srgbClr val="FFE2FF"/>
      </a:accent3>
      <a:accent4>
        <a:srgbClr val="000082"/>
      </a:accent4>
      <a:accent5>
        <a:srgbClr val="AAC6E0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1363</Words>
  <Application>Microsoft Office PowerPoint</Application>
  <PresentationFormat>Presentazione su schermo (4:3)</PresentationFormat>
  <Paragraphs>76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 Narrow</vt:lpstr>
      <vt:lpstr>Calibri</vt:lpstr>
      <vt:lpstr>Times New Roman</vt:lpstr>
      <vt:lpstr>Struttura predefinita</vt:lpstr>
      <vt:lpstr>LA CRISI DEGLI IMPERI</vt:lpstr>
      <vt:lpstr>LE PRIME INCRINATURE</vt:lpstr>
      <vt:lpstr>LA CRISI DEL BLOCCO SOVIETICO</vt:lpstr>
      <vt:lpstr>LA GUERRA DEL VIETNAM</vt:lpstr>
      <vt:lpstr>L’ERA KENNEDY</vt:lpstr>
      <vt:lpstr>DALLAS, 22 NOVEMBRE 1963</vt:lpstr>
      <vt:lpstr>L’ESCALATION E LA RISPOSTA PACIFISTA</vt:lpstr>
      <vt:lpstr>Presentazione standard di PowerPoint</vt:lpstr>
      <vt:lpstr>LA FINE DELLA GUERRA</vt:lpstr>
      <vt:lpstr>LA PRESIDENZA NIXON</vt:lpstr>
      <vt:lpstr>LA CRISI ENERGETICA</vt:lpstr>
      <vt:lpstr>IL CASO WATERGATE</vt:lpstr>
      <vt:lpstr>LA PRESIDENZA CARTER</vt:lpstr>
      <vt:lpstr>LA PRESIDENZA REAGAN</vt:lpstr>
      <vt:lpstr>LA CADUTA DELL’URSS</vt:lpstr>
      <vt:lpstr>Presentazione standard di PowerPoint</vt:lpstr>
      <vt:lpstr>Presentazione standard di PowerPoint</vt:lpstr>
      <vt:lpstr>DALLA FINE DELLA STORIA ALLO SCONTRO DI CIVILTÀ</vt:lpstr>
      <vt:lpstr>LA PRESIDENZA BUSH (SR.)</vt:lpstr>
      <vt:lpstr>LA PRESIDENZA CLINTON</vt:lpstr>
      <vt:lpstr>LA PRESIDENZA GEORGE W. BUSH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L’EPOCA DELLA GUERRA FREDDA</dc:title>
  <dc:creator>stefano</dc:creator>
  <cp:lastModifiedBy>valerio.deangelis@unimc.it</cp:lastModifiedBy>
  <cp:revision>68</cp:revision>
  <dcterms:created xsi:type="dcterms:W3CDTF">2006-05-11T14:39:55Z</dcterms:created>
  <dcterms:modified xsi:type="dcterms:W3CDTF">2022-05-10T12:46:47Z</dcterms:modified>
</cp:coreProperties>
</file>