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66" r:id="rId3"/>
    <p:sldId id="267" r:id="rId4"/>
    <p:sldId id="312" r:id="rId5"/>
    <p:sldId id="269" r:id="rId6"/>
    <p:sldId id="271" r:id="rId7"/>
    <p:sldId id="282" r:id="rId8"/>
    <p:sldId id="283" r:id="rId9"/>
    <p:sldId id="286" r:id="rId10"/>
    <p:sldId id="285" r:id="rId11"/>
    <p:sldId id="287" r:id="rId12"/>
    <p:sldId id="289" r:id="rId13"/>
    <p:sldId id="292" r:id="rId14"/>
    <p:sldId id="296" r:id="rId15"/>
    <p:sldId id="313" r:id="rId16"/>
    <p:sldId id="297" r:id="rId17"/>
    <p:sldId id="30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524A-5A36-4211-B434-670760F58DC4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C6F5F-D05B-4371-8FC3-1348714A9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C649E87-C963-419D-8815-143DBF5E18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1A5712E-B744-46D2-B8C2-8B827195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EA8648D-7977-4205-88DA-EA1B5963C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3330E9-FAD5-4CDB-8ACB-ABF818FB367D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8045B6C-E0E1-4E23-906C-19E609A1B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EE46AF0-AC1C-48EE-B5B6-724D72B9F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03190EC8-8B75-4B07-9F8C-D40288624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9C3CF2-1742-4CBB-8B3D-8F4884D7C213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9825DB10-774B-4CCA-8129-469840FFB8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4B44070A-8C07-4192-9214-E78E6CA66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3F28D8D4-E841-4A6A-A2B7-A496783B7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F083C8-29C4-47D8-9EE3-D72B13EF1E42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4A2EA7BC-98ED-4F54-840A-D44E15EBB4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39A6BAE4-5387-4769-AE6E-30777B4F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A2A564EF-D886-46B3-89AC-E4B40F6D1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CD2A360-FA23-4CCA-ADA9-8DC178981C6D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12DF031-91D3-4ADA-8EB1-2325644D82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3B3011E-130A-41C1-AEF4-F5B15C3C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F61EBCD-0163-46D3-BA00-045B14FB7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7621DB-4CF7-4AA8-8FDC-D4E123A92908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D9323D9-8557-43BA-A3AA-4B8765BBE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68FBF-EE29-48E9-888F-7D85733E0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14B7C154-FAF8-4E5C-87EB-90463C892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2CCBFF1-D5B8-4407-9297-E47BE4EE37E6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FA96AE5-4481-4F7E-A380-E46946B2E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B54DD25-1783-47E0-A092-39F483ECE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60F9D38-A3E3-4F4D-B1F8-7020705EA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A88920-A19C-4875-B966-A5C27F7C484A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0D19AC5-A9ED-458C-942C-D8C916A342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ECBFD50-9AEB-42B8-89F9-7FE5CB4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7CD2721-0E2B-4A9C-B0C7-409273A31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8D6F37-4975-4FC1-926A-3261CD9CD4E9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4DF9F21C-B4EB-42D9-BFB6-B7886E48C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B88C32F7-D305-45D9-98EC-61AE1166F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Ravenstein’s laws help geographers make generalizations about where and how far people move.</a:t>
            </a:r>
          </a:p>
          <a:p>
            <a:pPr marL="628650" lvl="1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Most people migrate for economic reasons.</a:t>
            </a:r>
          </a:p>
          <a:p>
            <a:pPr marL="628650" lvl="1" indent="-171450"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Political and environmental also induce migration but less often.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F6CEBE84-6A90-4B5A-98DE-A0A6F5DD6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DBBB3D-02AC-4186-9E1F-A51661C1D399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0DBA97B-7BEF-44BE-A9F0-0146FE74F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08010186-2A4C-4FD3-96DB-ADFA9E3C4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B17CBACA-0696-4DBB-BD90-AF039AFF4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0E8E51-4759-439C-8148-591B0160BE0D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190EC1E3-E0C4-4CD7-B870-C64EEE63A0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B95DC389-C4B6-4097-9D42-17D94750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B1425416-D449-4AB7-8B05-CCD9827B4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19FE710-50C5-4608-8CC0-200925DBDA85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8F593CE7-BBB5-40C6-89E7-315B1C2C0E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59D8369-4517-4818-AB93-DFF8F50D7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850E55E4-4990-4CDB-8E3D-92E7536BD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C3AF0E-5D5B-4063-9336-A977D77870A9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5D699-FE3D-43B7-B640-F15061EC63E5}" type="datetimeFigureOut">
              <a:rPr lang="it-IT" smtClean="0"/>
              <a:t>06/04/2022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7C711A-2986-406A-B336-8BAD1D68A91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F5C3A-3048-4016-879E-459082DF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MIGRAZIONI DEL NOVECENTO (E OLTRE)</a:t>
            </a:r>
          </a:p>
        </p:txBody>
      </p:sp>
      <p:pic>
        <p:nvPicPr>
          <p:cNvPr id="5" name="Segnaposto contenuto 4" descr="Immagine che contiene esterni, trasporto, cavallo, disegnato&#10;&#10;Descrizione generata automaticamente">
            <a:extLst>
              <a:ext uri="{FF2B5EF4-FFF2-40B4-BE49-F238E27FC236}">
                <a16:creationId xmlns:a16="http://schemas.microsoft.com/office/drawing/2014/main" id="{793C5952-9790-4E18-9BC8-D5599A0C4D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7380"/>
            <a:ext cx="5266928" cy="2756359"/>
          </a:xfrm>
        </p:spPr>
      </p:pic>
      <p:pic>
        <p:nvPicPr>
          <p:cNvPr id="4" name="Immagine 3" descr="Immagine che contiene recinto, persone, gruppo, sipario&#10;&#10;Descrizione generata automaticamente">
            <a:extLst>
              <a:ext uri="{FF2B5EF4-FFF2-40B4-BE49-F238E27FC236}">
                <a16:creationId xmlns:a16="http://schemas.microsoft.com/office/drawing/2014/main" id="{77F7A5AA-D97B-4550-BA76-98B2D672A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36" y="4241389"/>
            <a:ext cx="5508104" cy="25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02E0-F4EA-4CDE-8277-3501E22A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922114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>I MIGRANTI AMBIENTALI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EB54C-E29F-4F4B-ACBA-29D87CF05B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2776"/>
            <a:ext cx="8229600" cy="4835624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err="1"/>
              <a:t>Fattori</a:t>
            </a:r>
            <a:r>
              <a:rPr lang="en-US" sz="2800" dirty="0"/>
              <a:t> </a:t>
            </a:r>
            <a:r>
              <a:rPr lang="en-US" sz="2800" dirty="0" err="1"/>
              <a:t>ambientali</a:t>
            </a:r>
            <a:r>
              <a:rPr lang="en-US" sz="2800" dirty="0"/>
              <a:t>:</a:t>
            </a:r>
            <a:endParaRPr lang="en-US" sz="2800" dirty="0">
              <a:ea typeface="+mn-ea"/>
            </a:endParaRPr>
          </a:p>
          <a:p>
            <a:pPr lvl="1">
              <a:defRPr/>
            </a:pPr>
            <a:r>
              <a:rPr lang="en-US" sz="2800" dirty="0" err="1">
                <a:ea typeface="+mn-ea"/>
              </a:rPr>
              <a:t>Fattori</a:t>
            </a:r>
            <a:r>
              <a:rPr lang="en-US" sz="2800" dirty="0">
                <a:ea typeface="+mn-ea"/>
              </a:rPr>
              <a:t> di </a:t>
            </a:r>
            <a:r>
              <a:rPr lang="en-US" sz="2800" dirty="0" err="1">
                <a:ea typeface="+mn-ea"/>
              </a:rPr>
              <a:t>spinta</a:t>
            </a:r>
            <a:r>
              <a:rPr lang="en-US" sz="2800" dirty="0">
                <a:ea typeface="+mn-ea"/>
              </a:rPr>
              <a:t>:</a:t>
            </a:r>
          </a:p>
          <a:p>
            <a:pPr lvl="2">
              <a:defRPr/>
            </a:pPr>
            <a:r>
              <a:rPr lang="en-US" sz="2800" b="1" dirty="0" err="1">
                <a:ea typeface="+mn-ea"/>
              </a:rPr>
              <a:t>siccità</a:t>
            </a:r>
            <a:endParaRPr lang="en-US" sz="2800" b="1" dirty="0">
              <a:ea typeface="+mn-ea"/>
            </a:endParaRPr>
          </a:p>
          <a:p>
            <a:pPr lvl="2">
              <a:defRPr/>
            </a:pPr>
            <a:r>
              <a:rPr lang="en-US" sz="2800" b="1" dirty="0" err="1"/>
              <a:t>inondazioni</a:t>
            </a:r>
            <a:endParaRPr lang="en-US" sz="2800" b="1" dirty="0"/>
          </a:p>
          <a:p>
            <a:pPr lvl="2">
              <a:defRPr/>
            </a:pPr>
            <a:r>
              <a:rPr lang="en-US" sz="2800" b="1" dirty="0" err="1">
                <a:ea typeface="+mn-ea"/>
              </a:rPr>
              <a:t>catastrofi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naturali</a:t>
            </a:r>
            <a:r>
              <a:rPr lang="en-US" sz="2800" dirty="0">
                <a:ea typeface="+mn-ea"/>
              </a:rPr>
              <a:t> (</a:t>
            </a:r>
            <a:r>
              <a:rPr lang="en-US" sz="2800" dirty="0" err="1">
                <a:ea typeface="+mn-ea"/>
              </a:rPr>
              <a:t>terremoti</a:t>
            </a:r>
            <a:r>
              <a:rPr lang="en-US" sz="2800" dirty="0">
                <a:ea typeface="+mn-ea"/>
              </a:rPr>
              <a:t>, </a:t>
            </a:r>
            <a:r>
              <a:rPr lang="en-US" sz="2800" dirty="0" err="1">
                <a:ea typeface="+mn-ea"/>
              </a:rPr>
              <a:t>maremoti</a:t>
            </a:r>
            <a:r>
              <a:rPr lang="en-US" sz="2800" dirty="0">
                <a:ea typeface="+mn-ea"/>
              </a:rPr>
              <a:t>)</a:t>
            </a:r>
          </a:p>
          <a:p>
            <a:pPr lvl="1">
              <a:defRPr/>
            </a:pPr>
            <a:r>
              <a:rPr lang="en-US" sz="2800" dirty="0" err="1">
                <a:ea typeface="+mn-ea"/>
              </a:rPr>
              <a:t>Fattori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d’attrazione</a:t>
            </a:r>
            <a:r>
              <a:rPr lang="en-US" sz="2800" dirty="0">
                <a:ea typeface="+mn-ea"/>
              </a:rPr>
              <a:t>:</a:t>
            </a:r>
          </a:p>
          <a:p>
            <a:pPr lvl="2">
              <a:defRPr/>
            </a:pPr>
            <a:r>
              <a:rPr lang="en-US" sz="2800" b="1" dirty="0"/>
              <a:t>a</a:t>
            </a:r>
            <a:r>
              <a:rPr lang="en-US" sz="2800" b="1" dirty="0">
                <a:ea typeface="+mn-ea"/>
              </a:rPr>
              <a:t>ccesso </a:t>
            </a:r>
            <a:r>
              <a:rPr lang="en-US" sz="2800" b="1" dirty="0" err="1">
                <a:ea typeface="+mn-ea"/>
              </a:rPr>
              <a:t>all’acqua</a:t>
            </a:r>
            <a:endParaRPr lang="en-US" sz="2800" b="1" dirty="0">
              <a:ea typeface="+mn-ea"/>
            </a:endParaRPr>
          </a:p>
          <a:p>
            <a:pPr lvl="2">
              <a:defRPr/>
            </a:pPr>
            <a:r>
              <a:rPr lang="en-US" sz="2800" b="1" dirty="0" err="1">
                <a:ea typeface="+mn-ea"/>
              </a:rPr>
              <a:t>clima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più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favorevole</a:t>
            </a:r>
            <a:endParaRPr lang="en-US" sz="2800" b="1" dirty="0">
              <a:ea typeface="+mn-ea"/>
            </a:endParaRPr>
          </a:p>
          <a:p>
            <a:pPr lvl="2">
              <a:defRPr/>
            </a:pPr>
            <a:r>
              <a:rPr lang="en-US" sz="2800" b="1" dirty="0" err="1">
                <a:ea typeface="+mn-ea"/>
              </a:rPr>
              <a:t>assenza</a:t>
            </a:r>
            <a:r>
              <a:rPr lang="en-US" sz="2800" b="1" dirty="0">
                <a:ea typeface="+mn-ea"/>
              </a:rPr>
              <a:t> di </a:t>
            </a:r>
            <a:r>
              <a:rPr lang="en-US" sz="2800" b="1" dirty="0" err="1">
                <a:ea typeface="+mn-ea"/>
              </a:rPr>
              <a:t>malattie</a:t>
            </a:r>
            <a:r>
              <a:rPr lang="en-US" sz="2800" b="1" dirty="0">
                <a:ea typeface="+mn-ea"/>
              </a:rPr>
              <a:t> </a:t>
            </a:r>
            <a:r>
              <a:rPr lang="en-US" sz="2800" b="1" dirty="0" err="1">
                <a:ea typeface="+mn-ea"/>
              </a:rPr>
              <a:t>endemiche</a:t>
            </a:r>
            <a:endParaRPr lang="en-US" sz="2800" b="1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14C4-699F-4305-BDE5-6825901F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67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>I  MIGRANTI ECONOMICI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9104-0E5F-4CBB-8909-493A759BB9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141413"/>
            <a:ext cx="8229600" cy="5441949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it-IT" sz="2300" dirty="0">
                <a:ea typeface="+mn-ea"/>
              </a:rPr>
              <a:t>Fattori di spinta:</a:t>
            </a:r>
          </a:p>
          <a:p>
            <a:pPr lvl="1">
              <a:defRPr/>
            </a:pPr>
            <a:r>
              <a:rPr lang="it-IT" sz="2300" b="1" dirty="0">
                <a:ea typeface="+mn-ea"/>
              </a:rPr>
              <a:t>Disoccupazione</a:t>
            </a:r>
          </a:p>
          <a:p>
            <a:pPr lvl="1">
              <a:defRPr/>
            </a:pPr>
            <a:r>
              <a:rPr lang="it-IT" sz="2300" b="1" dirty="0"/>
              <a:t>Bassi salari</a:t>
            </a:r>
          </a:p>
          <a:p>
            <a:pPr lvl="1">
              <a:defRPr/>
            </a:pPr>
            <a:r>
              <a:rPr lang="it-IT" sz="2300" b="1" dirty="0">
                <a:ea typeface="+mn-ea"/>
              </a:rPr>
              <a:t>Sfruttamento del lavoro</a:t>
            </a:r>
            <a:endParaRPr lang="it-IT" sz="2300" b="1" dirty="0"/>
          </a:p>
          <a:p>
            <a:pPr>
              <a:defRPr/>
            </a:pPr>
            <a:r>
              <a:rPr lang="it-IT" sz="2300" dirty="0"/>
              <a:t>Fattori di attrazione:</a:t>
            </a:r>
            <a:endParaRPr lang="it-IT" sz="2300" dirty="0">
              <a:ea typeface="+mn-ea"/>
            </a:endParaRPr>
          </a:p>
          <a:p>
            <a:pPr lvl="1">
              <a:defRPr/>
            </a:pPr>
            <a:r>
              <a:rPr lang="it-IT" sz="2300" b="1" dirty="0">
                <a:ea typeface="+mn-ea"/>
              </a:rPr>
              <a:t>Opportunità di occupazione</a:t>
            </a:r>
          </a:p>
          <a:p>
            <a:pPr lvl="1">
              <a:defRPr/>
            </a:pPr>
            <a:r>
              <a:rPr lang="it-IT" sz="2300" b="1" dirty="0">
                <a:ea typeface="+mn-ea"/>
              </a:rPr>
              <a:t>Migliori salari</a:t>
            </a:r>
          </a:p>
          <a:p>
            <a:pPr lvl="1">
              <a:defRPr/>
            </a:pPr>
            <a:r>
              <a:rPr lang="it-IT" sz="2300" b="1" dirty="0">
                <a:ea typeface="+mn-ea"/>
              </a:rPr>
              <a:t>Migliori condizioni lavorative</a:t>
            </a:r>
          </a:p>
          <a:p>
            <a:pPr>
              <a:defRPr/>
            </a:pPr>
            <a:r>
              <a:rPr lang="it-IT" sz="2300" dirty="0">
                <a:ea typeface="+mn-ea"/>
              </a:rPr>
              <a:t>America del Nord = storicamente, maggioranza di migranti economici (ma prime migrazioni anche di carattere politico-religioso, e migrazione forzata degli afroamericani di carattere economico ma per motivi opposti a quelli dei migranti economici tradizionali) → nuova situazione internazionale: aumento dei rifugiati</a:t>
            </a:r>
            <a:endParaRPr lang="en-US" sz="2300" dirty="0"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14A5-81E3-4BDA-B241-7F518BE5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931224" cy="1192560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+mj-ea"/>
                <a:cs typeface="+mj-cs"/>
              </a:rPr>
              <a:t>LA FINE DELLA</a:t>
            </a:r>
            <a:br>
              <a:rPr lang="en-US" sz="3600" b="1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chemeClr val="tx1"/>
                </a:solidFill>
                <a:ea typeface="+mj-ea"/>
                <a:cs typeface="+mj-cs"/>
              </a:rPr>
              <a:t>MIGRAZIONE “LIBERA”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D06B-F85B-4BFA-ABCF-9A66001E9A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700808"/>
            <a:ext cx="8229600" cy="4752528"/>
          </a:xfrm>
          <a:extLst>
            <a:ext uri="{FAA26D3D-D897-4be2-8F04-BA451C77F1D7}"/>
          </a:extLst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3200" dirty="0">
                <a:ea typeface="+mn-ea"/>
              </a:rPr>
              <a:t>Con la stabilizzazione della crescita economica statunitense nei primi decenni del Novecento, a seguito della 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“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chiusura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della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Frontiera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 e 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quindi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della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 fine di 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terre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ea typeface="+mj-ea"/>
                <a:cs typeface="+mj-cs"/>
              </a:rPr>
              <a:t>disponibili</a:t>
            </a:r>
            <a:r>
              <a:rPr lang="en-US" sz="3200" dirty="0">
                <a:solidFill>
                  <a:schemeClr val="tx1"/>
                </a:solidFill>
                <a:ea typeface="+mj-ea"/>
                <a:cs typeface="+mj-cs"/>
              </a:rPr>
              <a:t>”</a:t>
            </a:r>
            <a:r>
              <a:rPr lang="it-IT" sz="3200" dirty="0">
                <a:ea typeface="+mn-ea"/>
              </a:rPr>
              <a:t>, i grandi flussi migratori iniziano a essere visti con sempre maggiore preoccupazione → diffusione di sentimenti xenofobi su base razziale ed etnica → politiche di riduzione selettiva dei flussi → </a:t>
            </a:r>
            <a:r>
              <a:rPr lang="it-IT" sz="3200" b="1" dirty="0">
                <a:ea typeface="+mn-ea"/>
              </a:rPr>
              <a:t>Quota Act </a:t>
            </a:r>
            <a:r>
              <a:rPr lang="it-IT" sz="3200" dirty="0">
                <a:ea typeface="+mn-ea"/>
              </a:rPr>
              <a:t>(1921) e </a:t>
            </a:r>
            <a:r>
              <a:rPr lang="it-IT" sz="3200" b="1" dirty="0">
                <a:ea typeface="+mn-ea"/>
              </a:rPr>
              <a:t>National </a:t>
            </a:r>
            <a:r>
              <a:rPr lang="it-IT" sz="3200" b="1" dirty="0" err="1">
                <a:ea typeface="+mn-ea"/>
              </a:rPr>
              <a:t>Origins</a:t>
            </a:r>
            <a:r>
              <a:rPr lang="it-IT" sz="3200" b="1" dirty="0">
                <a:ea typeface="+mn-ea"/>
              </a:rPr>
              <a:t> Act </a:t>
            </a:r>
            <a:r>
              <a:rPr lang="it-IT" sz="3200" dirty="0">
                <a:ea typeface="+mn-ea"/>
              </a:rPr>
              <a:t>(1924)</a:t>
            </a:r>
          </a:p>
          <a:p>
            <a:pPr marL="571500" indent="-514350">
              <a:defRPr/>
            </a:pPr>
            <a:endParaRPr lang="it-IT" dirty="0"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2C63-B240-46CA-86BD-937B10A7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00" y="76200"/>
            <a:ext cx="7783016" cy="114300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a typeface="+mj-ea"/>
                <a:cs typeface="+mj-cs"/>
              </a:rPr>
              <a:t>I MIGRANTI “ILLEGALI”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DB06-C8B7-47A4-9494-27DF490E8F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9000" y="1340768"/>
            <a:ext cx="8229600" cy="4897760"/>
          </a:xfrm>
          <a:extLst>
            <a:ext uri="{FAA26D3D-D897-4be2-8F04-BA451C77F1D7}"/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t-IT" dirty="0"/>
              <a:t>Migranti “non autorizzati” = migranti che entrano negli USA senza le necessarie autorizzazioni</a:t>
            </a:r>
          </a:p>
          <a:p>
            <a:pPr>
              <a:defRPr/>
            </a:pPr>
            <a:r>
              <a:rPr lang="it-IT" dirty="0"/>
              <a:t>Circa 12 milioni di migranti illegali attualmente residenti negli USA (circa un milione di bambini)</a:t>
            </a:r>
          </a:p>
          <a:p>
            <a:pPr>
              <a:defRPr/>
            </a:pPr>
            <a:r>
              <a:rPr lang="it-IT" dirty="0">
                <a:ea typeface="+mn-ea"/>
              </a:rPr>
              <a:t>Oltre la metà proviene dal Messico</a:t>
            </a:r>
          </a:p>
          <a:p>
            <a:pPr>
              <a:defRPr/>
            </a:pPr>
            <a:r>
              <a:rPr lang="it-IT" dirty="0"/>
              <a:t>4/5 milioni di figli di migranti illegali nati negli USA (e quindi cittadini statunitensi) </a:t>
            </a:r>
          </a:p>
          <a:p>
            <a:r>
              <a:rPr lang="it-IT" dirty="0"/>
              <a:t>2001: </a:t>
            </a:r>
            <a:r>
              <a:rPr lang="en-US" b="1" dirty="0"/>
              <a:t>Development, Relief, and Education for Alien Minors Act</a:t>
            </a:r>
            <a:r>
              <a:rPr lang="en-US" dirty="0"/>
              <a:t> (</a:t>
            </a:r>
            <a:r>
              <a:rPr lang="en-US" b="1" dirty="0"/>
              <a:t>DREAM Act) </a:t>
            </a:r>
            <a:r>
              <a:rPr lang="en-US" dirty="0"/>
              <a:t>=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avrebbe</a:t>
            </a:r>
            <a:r>
              <a:rPr lang="en-US" dirty="0"/>
              <a:t> </a:t>
            </a:r>
            <a:r>
              <a:rPr lang="en-US" dirty="0" err="1"/>
              <a:t>dovuto</a:t>
            </a:r>
            <a:r>
              <a:rPr lang="en-US" dirty="0"/>
              <a:t> </a:t>
            </a:r>
            <a:r>
              <a:rPr lang="en-US" dirty="0" err="1"/>
              <a:t>regolarizzare</a:t>
            </a:r>
            <a:r>
              <a:rPr lang="en-US" dirty="0"/>
              <a:t> la </a:t>
            </a:r>
            <a:r>
              <a:rPr lang="en-US" dirty="0" err="1"/>
              <a:t>condizione</a:t>
            </a:r>
            <a:r>
              <a:rPr lang="en-US" dirty="0"/>
              <a:t> </a:t>
            </a:r>
            <a:r>
              <a:rPr lang="it-IT" dirty="0"/>
              <a:t>dei minori migrati illegalmente (“</a:t>
            </a:r>
            <a:r>
              <a:rPr lang="it-IT" b="1" dirty="0" err="1"/>
              <a:t>Dreamers</a:t>
            </a:r>
            <a:r>
              <a:rPr lang="it-IT" dirty="0"/>
              <a:t>”), tuttora in discussione</a:t>
            </a:r>
          </a:p>
          <a:p>
            <a:r>
              <a:rPr lang="it-IT" dirty="0"/>
              <a:t>2012: </a:t>
            </a:r>
            <a:r>
              <a:rPr lang="it-IT" b="1" dirty="0" err="1"/>
              <a:t>Deferred</a:t>
            </a:r>
            <a:r>
              <a:rPr lang="it-IT" b="1" dirty="0"/>
              <a:t> Action for </a:t>
            </a:r>
            <a:r>
              <a:rPr lang="it-IT" b="1" dirty="0" err="1"/>
              <a:t>Childhood</a:t>
            </a:r>
            <a:r>
              <a:rPr lang="it-IT" b="1" dirty="0"/>
              <a:t> </a:t>
            </a:r>
            <a:r>
              <a:rPr lang="it-IT" b="1" dirty="0" err="1"/>
              <a:t>Arrivals</a:t>
            </a:r>
            <a:r>
              <a:rPr lang="it-IT" dirty="0"/>
              <a:t> (DACA) = rinvio di due anni, rinnovabile per motivi di lavoro, dell’espulsione dei minori migrati illegalmente</a:t>
            </a:r>
          </a:p>
          <a:p>
            <a:r>
              <a:rPr lang="it-IT" dirty="0"/>
              <a:t>2017: abolizione della DACA</a:t>
            </a:r>
          </a:p>
          <a:p>
            <a:r>
              <a:rPr lang="it-IT" dirty="0"/>
              <a:t>2021: reintroduzione della DACA (ma sentenza contraria di un giudice federale)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1">
            <a:extLst>
              <a:ext uri="{FF2B5EF4-FFF2-40B4-BE49-F238E27FC236}">
                <a16:creationId xmlns:a16="http://schemas.microsoft.com/office/drawing/2014/main" id="{8BDE9926-A85D-447F-8733-8941F061E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8913"/>
            <a:ext cx="77597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C11ED-3942-40A8-9EF6-3B1F61B4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5A73FD82-F05E-44AC-961F-2FF77B4F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3857"/>
            <a:ext cx="4896544" cy="3730137"/>
          </a:xfrm>
          <a:prstGeom prst="rect">
            <a:avLst/>
          </a:prstGeom>
        </p:spPr>
      </p:pic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DD10973A-DE2C-4461-8389-53B6694B2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32" y="3693033"/>
            <a:ext cx="3926728" cy="281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C69F-8A93-493A-97F7-9518B4B3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chemeClr val="tx1"/>
                </a:solidFill>
                <a:ea typeface="+mj-ea"/>
                <a:cs typeface="+mj-cs"/>
              </a:rPr>
              <a:t>A CITY BEHIND A FENCE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64AF-2F74-4923-940E-64A9173FFE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2776"/>
            <a:ext cx="8229600" cy="5544616"/>
          </a:xfrm>
          <a:extLst>
            <a:ext uri="{FAA26D3D-D897-4be2-8F04-BA451C77F1D7}"/>
          </a:extLst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t-IT" dirty="0">
                <a:ea typeface="+mn-ea"/>
              </a:rPr>
              <a:t>Migranti illegali = forza lavoro a basso costo che sostiene l’economia statunitense vs. presenza </a:t>
            </a:r>
            <a:r>
              <a:rPr lang="it-IT" dirty="0"/>
              <a:t>“aliena” spesso rappresentata come criminale (v. film e serie TV)</a:t>
            </a:r>
          </a:p>
          <a:p>
            <a:pPr>
              <a:defRPr/>
            </a:pPr>
            <a:r>
              <a:rPr lang="it-IT" dirty="0"/>
              <a:t>Politiche di contrasto alla migrazione:</a:t>
            </a:r>
          </a:p>
          <a:p>
            <a:pPr lvl="1">
              <a:defRPr/>
            </a:pPr>
            <a:r>
              <a:rPr lang="it-IT" b="1" i="1" dirty="0" err="1"/>
              <a:t>Border</a:t>
            </a:r>
            <a:r>
              <a:rPr lang="it-IT" b="1" i="1" dirty="0"/>
              <a:t> Patrol </a:t>
            </a:r>
            <a:r>
              <a:rPr lang="it-IT" dirty="0"/>
              <a:t>(polizia che controlla il confine con il Messico, coadiuvata da milizie private)</a:t>
            </a:r>
          </a:p>
          <a:p>
            <a:pPr lvl="1">
              <a:defRPr/>
            </a:pPr>
            <a:r>
              <a:rPr lang="it-IT" b="1" dirty="0"/>
              <a:t>Barriera di separazione</a:t>
            </a:r>
            <a:r>
              <a:rPr lang="it-IT" dirty="0"/>
              <a:t> tra USA e Messico (iniziata nel 1990)</a:t>
            </a:r>
          </a:p>
          <a:p>
            <a:r>
              <a:rPr lang="it-IT" dirty="0"/>
              <a:t>1998-2004: quasi 2000 morti lungo il confine Messico-Stati Uniti; oltre 660.000 persone arrestate per aver cercato di attraversare illegalmente il confine, spesso usando il Rio Grande/</a:t>
            </a:r>
            <a:r>
              <a:rPr lang="it-IT" dirty="0" err="1"/>
              <a:t>Río</a:t>
            </a:r>
            <a:r>
              <a:rPr lang="it-IT" dirty="0"/>
              <a:t> Bravo → </a:t>
            </a:r>
            <a:r>
              <a:rPr lang="it-IT" b="1" i="1" dirty="0" err="1"/>
              <a:t>wetbacks</a:t>
            </a:r>
            <a:r>
              <a:rPr lang="it-IT" b="1" dirty="0"/>
              <a:t>/</a:t>
            </a:r>
            <a:r>
              <a:rPr lang="it-IT" b="1" i="1" dirty="0" err="1"/>
              <a:t>mojados</a:t>
            </a:r>
            <a:r>
              <a:rPr lang="it-IT" b="1" dirty="0"/>
              <a:t> </a:t>
            </a:r>
          </a:p>
          <a:p>
            <a:r>
              <a:rPr lang="it-IT" dirty="0"/>
              <a:t>2005: progetto di rafforzamento della barriera di separazione fino a raggiungere oltre 1.100 km di lunghezza →  2006: </a:t>
            </a:r>
            <a:r>
              <a:rPr lang="it-IT" b="1" dirty="0"/>
              <a:t>Secure Fence Act</a:t>
            </a:r>
          </a:p>
          <a:p>
            <a:r>
              <a:rPr lang="it-IT" dirty="0"/>
              <a:t>2017: rilancio del progetto (“</a:t>
            </a:r>
            <a:r>
              <a:rPr lang="it-IT" b="1" dirty="0"/>
              <a:t>Muro di Trump</a:t>
            </a:r>
            <a:r>
              <a:rPr lang="it-IT" dirty="0"/>
              <a:t>”)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57AB-37FB-4804-A28B-84F5987A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a typeface="+mj-ea"/>
                <a:cs typeface="+mj-cs"/>
              </a:rPr>
              <a:t>I NUOVI MIGRANTI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E13E-7A8A-4401-AC2F-8FC3F930CC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844824"/>
            <a:ext cx="8229600" cy="4252764"/>
          </a:xfrm>
          <a:extLst>
            <a:ext uri="{FAA26D3D-D897-4be2-8F04-BA451C77F1D7}"/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/>
              <a:t>Nuovi migranti (latinoamericani e asiatici): dopo una netta prevalenza di migranti maschi lungo tutto l’arco della storia statunitense, tendenza al </a:t>
            </a:r>
            <a:r>
              <a:rPr lang="it-IT" b="1" dirty="0"/>
              <a:t>riequilibrio di genere </a:t>
            </a:r>
            <a:r>
              <a:rPr lang="it-IT" dirty="0"/>
              <a:t>(a partire dagli anni Novante del Novecento, prevalenza di donne nella migrazione messicana)</a:t>
            </a:r>
          </a:p>
          <a:p>
            <a:pPr>
              <a:defRPr/>
            </a:pPr>
            <a:r>
              <a:rPr lang="it-IT" dirty="0">
                <a:ea typeface="+mn-ea"/>
              </a:rPr>
              <a:t>Circa il 40% dei migranti negli USA è costituito da </a:t>
            </a:r>
            <a:r>
              <a:rPr lang="it-IT" b="1" dirty="0">
                <a:ea typeface="+mn-ea"/>
              </a:rPr>
              <a:t>giovani</a:t>
            </a:r>
            <a:r>
              <a:rPr lang="it-IT" dirty="0">
                <a:ea typeface="+mn-ea"/>
              </a:rPr>
              <a:t> di età compresa tra i 25 e i 39 anni</a:t>
            </a:r>
          </a:p>
          <a:p>
            <a:pPr>
              <a:defRPr/>
            </a:pPr>
            <a:r>
              <a:rPr lang="it-IT" b="1" dirty="0"/>
              <a:t>Scarso livello d’istruzione</a:t>
            </a:r>
          </a:p>
          <a:p>
            <a:pPr>
              <a:defRPr/>
            </a:pPr>
            <a:r>
              <a:rPr lang="it-IT" b="1" dirty="0"/>
              <a:t>Assenza di politiche federali e locali </a:t>
            </a:r>
            <a:r>
              <a:rPr lang="it-IT" dirty="0"/>
              <a:t>di integrazione dei migranti → proliferazione di </a:t>
            </a:r>
            <a:r>
              <a:rPr lang="it-IT" b="1" dirty="0"/>
              <a:t>organizzazioni criminali </a:t>
            </a:r>
            <a:r>
              <a:rPr lang="it-IT" dirty="0"/>
              <a:t>che sfruttano i migranti</a:t>
            </a:r>
          </a:p>
          <a:p>
            <a:pPr>
              <a:defRPr/>
            </a:pPr>
            <a:endParaRPr lang="it-IT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C207-BACF-4225-BE34-7840914E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>un </a:t>
            </a:r>
            <a:r>
              <a:rPr lang="en-US" sz="4000" b="1" dirty="0" err="1">
                <a:solidFill>
                  <a:schemeClr val="tx1"/>
                </a:solidFill>
                <a:ea typeface="+mj-ea"/>
                <a:cs typeface="+mj-cs"/>
              </a:rPr>
              <a:t>fenomeno</a:t>
            </a: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a typeface="+mj-ea"/>
                <a:cs typeface="+mj-cs"/>
              </a:rPr>
              <a:t>globale</a:t>
            </a:r>
            <a:r>
              <a:rPr lang="en-US" dirty="0" err="1">
                <a:solidFill>
                  <a:schemeClr val="bg1"/>
                </a:solidFill>
                <a:ea typeface="+mj-ea"/>
                <a:cs typeface="+mj-cs"/>
              </a:rPr>
              <a:t>Patterns</a:t>
            </a:r>
            <a:endParaRPr lang="en-US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1FE10-82BF-4211-B1FD-F1D89C0B11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84784"/>
            <a:ext cx="8229600" cy="5098578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3200" dirty="0"/>
              <a:t>Le migrazioni nordamericane si inseriscono nel più vasto panorama delle migrazioni globali. Approssimativamente, circa il 10% della popolazione mondiale attuale è costituito da migranti internazionali</a:t>
            </a:r>
          </a:p>
          <a:p>
            <a:pPr eaLnBrk="1" hangingPunct="1">
              <a:defRPr/>
            </a:pPr>
            <a:r>
              <a:rPr lang="it-IT" sz="3200" dirty="0"/>
              <a:t>Fine Novecento-anni 2000: </a:t>
            </a:r>
            <a:r>
              <a:rPr lang="it-IT" sz="3200" b="1" dirty="0"/>
              <a:t>emigrazione</a:t>
            </a:r>
            <a:r>
              <a:rPr lang="it-IT" sz="3200" dirty="0"/>
              <a:t> da Asia, Africa e America Latina vs. </a:t>
            </a:r>
            <a:r>
              <a:rPr lang="it-IT" sz="3200" b="1" dirty="0"/>
              <a:t>immigrazione</a:t>
            </a:r>
            <a:r>
              <a:rPr lang="it-IT" sz="3200" dirty="0"/>
              <a:t> verso America del Nord, Europa e Oceania</a:t>
            </a:r>
            <a:endParaRPr lang="it-IT" sz="3200" b="1" dirty="0">
              <a:solidFill>
                <a:srgbClr val="ED6B06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">
            <a:extLst>
              <a:ext uri="{FF2B5EF4-FFF2-40B4-BE49-F238E27FC236}">
                <a16:creationId xmlns:a16="http://schemas.microsoft.com/office/drawing/2014/main" id="{11799FE8-D5CF-463C-8216-D71C9B9D1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4681"/>
            <a:ext cx="6984776" cy="59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6029-345C-43CC-B751-47E8166A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6700"/>
            <a:ext cx="7467600" cy="714028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UNA NAZIONE DI MIGRANTI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30E033E-1652-4B72-A85F-DFF8051C42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196752"/>
            <a:ext cx="8382000" cy="5405661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200" dirty="0"/>
              <a:t>USA: nazione con il </a:t>
            </a:r>
            <a:r>
              <a:rPr lang="it-IT" altLang="en-US" sz="3200" b="1" dirty="0"/>
              <a:t>maggior numero di residenti nati all’estero </a:t>
            </a:r>
            <a:r>
              <a:rPr lang="it-IT" altLang="en-US" sz="3200" dirty="0"/>
              <a:t>(attualmente, circa 45 milioni, con una crescita annuale di circa un milione)</a:t>
            </a:r>
          </a:p>
          <a:p>
            <a:pPr eaLnBrk="1" hangingPunct="1"/>
            <a:r>
              <a:rPr lang="it-IT" altLang="en-US" sz="3200" b="1" dirty="0"/>
              <a:t>Quarta fase </a:t>
            </a:r>
            <a:r>
              <a:rPr lang="it-IT" altLang="en-US" sz="3200" dirty="0"/>
              <a:t>delle migrazioni nordamericane (1930-2020): passaggio da migrazioni di origini prevalentemente europee a migrazioni di origini prevalentemente latinoamericane e asiatiche (tendenza in aumento negli ultimi decenni)</a:t>
            </a:r>
            <a:endParaRPr lang="it-IT" alt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">
            <a:extLst>
              <a:ext uri="{FF2B5EF4-FFF2-40B4-BE49-F238E27FC236}">
                <a16:creationId xmlns:a16="http://schemas.microsoft.com/office/drawing/2014/main" id="{87ABA8D8-AB8C-48A7-894B-D62C1A2D0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981075"/>
            <a:ext cx="64452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1">
            <a:extLst>
              <a:ext uri="{FF2B5EF4-FFF2-40B4-BE49-F238E27FC236}">
                <a16:creationId xmlns:a16="http://schemas.microsoft.com/office/drawing/2014/main" id="{980826DE-C084-4BFA-8046-AAFBC1EB5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998663"/>
            <a:ext cx="77597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A78CDC-D0BB-4A10-8B32-24BC0C26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94650" cy="1498178"/>
          </a:xfrm>
        </p:spPr>
        <p:txBody>
          <a:bodyPr>
            <a:normAutofit/>
          </a:bodyPr>
          <a:lstStyle/>
          <a:p>
            <a:r>
              <a:rPr lang="it-IT" b="1" dirty="0"/>
              <a:t>IL </a:t>
            </a: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“</a:t>
            </a:r>
            <a:r>
              <a:rPr lang="it-IT" b="1" dirty="0"/>
              <a:t>CENTRO DI GRAVITÀ</a:t>
            </a: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”</a:t>
            </a:r>
            <a:r>
              <a:rPr lang="it-IT" b="1" dirty="0"/>
              <a:t> DELLE MIGRAZIONI INTERNE VERSO OVEST (E SUD)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353FD3-73DC-476C-BC9D-F5693855C6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5100" y="2060848"/>
            <a:ext cx="8286750" cy="4413104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E0FA-9986-4475-B54B-F31CC310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ea typeface="+mj-ea"/>
                <a:cs typeface="+mj-cs"/>
              </a:rPr>
              <a:t>FATTORI DI SPINTA (“PUSH”) E ATTRAZIONE (“PULL”)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C28D-BAA9-4309-A1E5-A14F5FB807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340768"/>
            <a:ext cx="8229600" cy="5400600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it-IT" sz="2600" dirty="0">
                <a:ea typeface="+mn-ea"/>
              </a:rPr>
              <a:t>Motivazioni dei flussi migratori:</a:t>
            </a:r>
          </a:p>
          <a:p>
            <a:pPr lvl="1">
              <a:defRPr/>
            </a:pPr>
            <a:r>
              <a:rPr lang="it-IT" sz="2600" dirty="0"/>
              <a:t>fattori di spinta 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(“push”)</a:t>
            </a:r>
            <a:r>
              <a:rPr lang="en-US" sz="2600" b="1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ea typeface="+mj-ea"/>
                <a:cs typeface="+mj-cs"/>
              </a:rPr>
              <a:t>che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ea typeface="+mj-ea"/>
                <a:cs typeface="+mj-cs"/>
              </a:rPr>
              <a:t>spingono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 le </a:t>
            </a:r>
            <a:r>
              <a:rPr lang="en-US" sz="2600" dirty="0" err="1">
                <a:solidFill>
                  <a:schemeClr val="tx1"/>
                </a:solidFill>
                <a:ea typeface="+mj-ea"/>
                <a:cs typeface="+mj-cs"/>
              </a:rPr>
              <a:t>persone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 ad </a:t>
            </a:r>
            <a:r>
              <a:rPr lang="en-US" sz="2600" b="1" dirty="0" err="1">
                <a:solidFill>
                  <a:schemeClr val="tx1"/>
                </a:solidFill>
                <a:ea typeface="+mj-ea"/>
                <a:cs typeface="+mj-cs"/>
              </a:rPr>
              <a:t>abbandonare</a:t>
            </a:r>
            <a:r>
              <a:rPr lang="en-US" sz="2600" b="1" dirty="0">
                <a:solidFill>
                  <a:schemeClr val="tx1"/>
                </a:solidFill>
                <a:ea typeface="+mj-ea"/>
                <a:cs typeface="+mj-cs"/>
              </a:rPr>
              <a:t> il proprio </a:t>
            </a:r>
            <a:r>
              <a:rPr lang="en-US" sz="2600" b="1" dirty="0" err="1">
                <a:solidFill>
                  <a:schemeClr val="tx1"/>
                </a:solidFill>
                <a:ea typeface="+mj-ea"/>
                <a:cs typeface="+mj-cs"/>
              </a:rPr>
              <a:t>spazio</a:t>
            </a:r>
            <a:endParaRPr lang="it-IT" sz="2600" b="1" dirty="0">
              <a:ea typeface="+mn-ea"/>
            </a:endParaRPr>
          </a:p>
          <a:p>
            <a:pPr lvl="1">
              <a:defRPr/>
            </a:pPr>
            <a:r>
              <a:rPr lang="it-IT" sz="2600" dirty="0">
                <a:ea typeface="+mn-ea"/>
              </a:rPr>
              <a:t>fattori d’attrazione 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(“pull”) </a:t>
            </a:r>
            <a:r>
              <a:rPr lang="en-US" sz="2600" dirty="0" err="1">
                <a:solidFill>
                  <a:schemeClr val="tx1"/>
                </a:solidFill>
                <a:ea typeface="+mj-ea"/>
                <a:cs typeface="+mj-cs"/>
              </a:rPr>
              <a:t>che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ea typeface="+mj-ea"/>
                <a:cs typeface="+mj-cs"/>
              </a:rPr>
              <a:t>spingono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 le </a:t>
            </a:r>
            <a:r>
              <a:rPr lang="en-US" sz="2600" dirty="0" err="1">
                <a:solidFill>
                  <a:schemeClr val="tx1"/>
                </a:solidFill>
                <a:ea typeface="+mj-ea"/>
                <a:cs typeface="+mj-cs"/>
              </a:rPr>
              <a:t>persone</a:t>
            </a:r>
            <a:r>
              <a:rPr lang="en-US" sz="2600" dirty="0">
                <a:solidFill>
                  <a:schemeClr val="tx1"/>
                </a:solidFill>
                <a:ea typeface="+mj-ea"/>
                <a:cs typeface="+mj-cs"/>
              </a:rPr>
              <a:t> a </a:t>
            </a:r>
            <a:r>
              <a:rPr lang="en-US" sz="2600" b="1" dirty="0" err="1">
                <a:solidFill>
                  <a:schemeClr val="tx1"/>
                </a:solidFill>
                <a:ea typeface="+mj-ea"/>
                <a:cs typeface="+mj-cs"/>
              </a:rPr>
              <a:t>recarsi</a:t>
            </a:r>
            <a:r>
              <a:rPr lang="en-US" sz="2600" b="1" dirty="0">
                <a:solidFill>
                  <a:schemeClr val="tx1"/>
                </a:solidFill>
                <a:ea typeface="+mj-ea"/>
                <a:cs typeface="+mj-cs"/>
              </a:rPr>
              <a:t> in un </a:t>
            </a:r>
            <a:r>
              <a:rPr lang="en-US" sz="2600" b="1" dirty="0" err="1">
                <a:solidFill>
                  <a:schemeClr val="tx1"/>
                </a:solidFill>
                <a:ea typeface="+mj-ea"/>
                <a:cs typeface="+mj-cs"/>
              </a:rPr>
              <a:t>determinato</a:t>
            </a:r>
            <a:r>
              <a:rPr lang="en-US" sz="2600" b="1" dirty="0">
                <a:solidFill>
                  <a:schemeClr val="tx1"/>
                </a:solidFill>
                <a:ea typeface="+mj-ea"/>
                <a:cs typeface="+mj-cs"/>
              </a:rPr>
              <a:t> nuovo </a:t>
            </a:r>
            <a:r>
              <a:rPr lang="en-US" sz="2600" b="1" dirty="0" err="1">
                <a:solidFill>
                  <a:schemeClr val="tx1"/>
                </a:solidFill>
                <a:ea typeface="+mj-ea"/>
                <a:cs typeface="+mj-cs"/>
              </a:rPr>
              <a:t>spazio</a:t>
            </a:r>
            <a:endParaRPr lang="it-IT" sz="2600" b="1" dirty="0">
              <a:ea typeface="+mn-ea"/>
            </a:endParaRPr>
          </a:p>
          <a:p>
            <a:pPr>
              <a:defRPr/>
            </a:pPr>
            <a:r>
              <a:rPr lang="it-IT" sz="2600" dirty="0">
                <a:ea typeface="+mn-ea"/>
              </a:rPr>
              <a:t>I fattori di spinta e attrazione sono di norma di tre tipi:</a:t>
            </a:r>
          </a:p>
          <a:p>
            <a:pPr lvl="1">
              <a:buFontTx/>
              <a:buAutoNum type="arabicPeriod"/>
              <a:defRPr/>
            </a:pPr>
            <a:r>
              <a:rPr lang="it-IT" sz="2600" dirty="0">
                <a:ea typeface="+mn-ea"/>
              </a:rPr>
              <a:t> </a:t>
            </a:r>
            <a:r>
              <a:rPr lang="it-IT" sz="2600" b="1" dirty="0">
                <a:ea typeface="+mn-ea"/>
              </a:rPr>
              <a:t>politici</a:t>
            </a:r>
            <a:r>
              <a:rPr lang="it-IT" sz="2600" dirty="0">
                <a:ea typeface="+mn-ea"/>
              </a:rPr>
              <a:t> (guerre, persecuzioni, discriminazioni)</a:t>
            </a:r>
            <a:endParaRPr lang="it-IT" sz="2600" b="1" dirty="0">
              <a:ea typeface="+mn-ea"/>
            </a:endParaRPr>
          </a:p>
          <a:p>
            <a:pPr lvl="1">
              <a:buFontTx/>
              <a:buAutoNum type="arabicPeriod"/>
              <a:defRPr/>
            </a:pPr>
            <a:r>
              <a:rPr lang="it-IT" sz="2600" dirty="0">
                <a:ea typeface="+mn-ea"/>
              </a:rPr>
              <a:t> </a:t>
            </a:r>
            <a:r>
              <a:rPr lang="it-IT" sz="2600" b="1" dirty="0">
                <a:ea typeface="+mn-ea"/>
              </a:rPr>
              <a:t>ambientali</a:t>
            </a:r>
            <a:endParaRPr lang="it-IT" sz="2600" b="1" dirty="0"/>
          </a:p>
          <a:p>
            <a:pPr lvl="1">
              <a:buFontTx/>
              <a:buAutoNum type="arabicPeriod"/>
              <a:defRPr/>
            </a:pPr>
            <a:r>
              <a:rPr lang="it-IT" sz="2600" b="1" dirty="0">
                <a:ea typeface="+mn-ea"/>
              </a:rPr>
              <a:t> economici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5CB2-666F-4E2C-8891-0F7106F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35" y="260648"/>
            <a:ext cx="7467600" cy="792088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ea typeface="+mj-ea"/>
                <a:cs typeface="+mj-cs"/>
              </a:rPr>
              <a:t>I MIGRANTI POLITICI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AFC6-57D9-4C92-B73F-CFC90F1E94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141413"/>
            <a:ext cx="8229600" cy="5383931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Tre </a:t>
            </a:r>
            <a:r>
              <a:rPr lang="en-US" dirty="0" err="1"/>
              <a:t>categorie</a:t>
            </a:r>
            <a:r>
              <a:rPr lang="en-US" dirty="0"/>
              <a:t>:</a:t>
            </a:r>
          </a:p>
          <a:p>
            <a:pPr marL="971550" lvl="1" indent="-514350">
              <a:buFontTx/>
              <a:buAutoNum type="arabicPeriod"/>
              <a:defRPr/>
            </a:pPr>
            <a:r>
              <a:rPr lang="it-IT" sz="2400" b="1" dirty="0">
                <a:ea typeface="+mn-ea"/>
              </a:rPr>
              <a:t>Rifugiati</a:t>
            </a:r>
            <a:r>
              <a:rPr lang="it-IT" sz="2400" dirty="0">
                <a:ea typeface="+mn-ea"/>
              </a:rPr>
              <a:t> = persone forzate a migrare a causa di una minaccia reale o potenziale alla propria vita, e che non possono tornare allo spazio d’origine per paura di persecuzioni</a:t>
            </a:r>
          </a:p>
          <a:p>
            <a:pPr marL="971550" lvl="1" indent="-514350">
              <a:buFontTx/>
              <a:buAutoNum type="arabicPeriod" startAt="2"/>
              <a:defRPr/>
            </a:pPr>
            <a:r>
              <a:rPr lang="it-IT" sz="2400" b="1" dirty="0">
                <a:ea typeface="+mn-ea"/>
              </a:rPr>
              <a:t>Sfollati</a:t>
            </a:r>
            <a:r>
              <a:rPr lang="it-IT" sz="2400" dirty="0">
                <a:ea typeface="+mn-ea"/>
              </a:rPr>
              <a:t> (</a:t>
            </a:r>
            <a:r>
              <a:rPr lang="it-IT" sz="2400" i="1" dirty="0" err="1">
                <a:ea typeface="+mn-ea"/>
              </a:rPr>
              <a:t>internally</a:t>
            </a:r>
            <a:r>
              <a:rPr lang="it-IT" sz="2400" i="1" dirty="0">
                <a:ea typeface="+mn-ea"/>
              </a:rPr>
              <a:t> </a:t>
            </a:r>
            <a:r>
              <a:rPr lang="it-IT" sz="2400" i="1" dirty="0" err="1">
                <a:ea typeface="+mn-ea"/>
              </a:rPr>
              <a:t>displaced</a:t>
            </a:r>
            <a:r>
              <a:rPr lang="it-IT" sz="2400" i="1" dirty="0">
                <a:ea typeface="+mn-ea"/>
              </a:rPr>
              <a:t> </a:t>
            </a:r>
            <a:r>
              <a:rPr lang="it-IT" sz="2400" i="1" dirty="0" err="1">
                <a:ea typeface="+mn-ea"/>
              </a:rPr>
              <a:t>persons</a:t>
            </a:r>
            <a:r>
              <a:rPr lang="it-IT" sz="2400" dirty="0">
                <a:ea typeface="+mn-ea"/>
              </a:rPr>
              <a:t>) = persone che hanno dovuto abbandonare il proprio spazio per motivi politici ma non </a:t>
            </a:r>
            <a:r>
              <a:rPr lang="it-IT" sz="2400" dirty="0"/>
              <a:t>hanno attraversato confini interni (attualmente inesistenti negli USA – ma tali erano i nativi americani nell’Ottocento…)</a:t>
            </a:r>
          </a:p>
          <a:p>
            <a:pPr marL="971550" lvl="1" indent="-514350">
              <a:buFontTx/>
              <a:buAutoNum type="arabicPeriod" startAt="2"/>
              <a:defRPr/>
            </a:pPr>
            <a:r>
              <a:rPr lang="it-IT" sz="2400" b="1" dirty="0">
                <a:ea typeface="+mn-ea"/>
              </a:rPr>
              <a:t>Richiedenti asilo</a:t>
            </a:r>
            <a:r>
              <a:rPr lang="it-IT" sz="2400" dirty="0">
                <a:ea typeface="+mn-ea"/>
              </a:rPr>
              <a:t> = persone in attesa del riconoscimento dello statuto di rifugiati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1">
            <a:extLst>
              <a:ext uri="{FF2B5EF4-FFF2-40B4-BE49-F238E27FC236}">
                <a16:creationId xmlns:a16="http://schemas.microsoft.com/office/drawing/2014/main" id="{AED632AB-C416-4A0F-81DD-1F7133DF3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00175"/>
            <a:ext cx="78295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891</Words>
  <Application>Microsoft Office PowerPoint</Application>
  <PresentationFormat>Presentazione su schermo (4:3)</PresentationFormat>
  <Paragraphs>82</Paragraphs>
  <Slides>17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Wingdings</vt:lpstr>
      <vt:lpstr>Wingdings 2</vt:lpstr>
      <vt:lpstr>Loggia</vt:lpstr>
      <vt:lpstr>LE MIGRAZIONI DEL NOVECENTO (E OLTRE)</vt:lpstr>
      <vt:lpstr>un fenomeno globalePatterns</vt:lpstr>
      <vt:lpstr>Presentazione standard di PowerPoint</vt:lpstr>
      <vt:lpstr>UNA NAZIONE DI MIGRANTI</vt:lpstr>
      <vt:lpstr>Presentazione standard di PowerPoint</vt:lpstr>
      <vt:lpstr>IL “CENTRO DI GRAVITÀ” DELLE MIGRAZIONI INTERNE VERSO OVEST (E SUD)</vt:lpstr>
      <vt:lpstr>FATTORI DI SPINTA (“PUSH”) E ATTRAZIONE (“PULL”) </vt:lpstr>
      <vt:lpstr>I MIGRANTI POLITICI</vt:lpstr>
      <vt:lpstr>Presentazione standard di PowerPoint</vt:lpstr>
      <vt:lpstr>I MIGRANTI AMBIENTALI</vt:lpstr>
      <vt:lpstr>I  MIGRANTI ECONOMICI</vt:lpstr>
      <vt:lpstr>LA FINE DELLA MIGRAZIONE “LIBERA”</vt:lpstr>
      <vt:lpstr>I MIGRANTI “ILLEGALI”</vt:lpstr>
      <vt:lpstr>Presentazione standard di PowerPoint</vt:lpstr>
      <vt:lpstr>Presentazione standard di PowerPoint</vt:lpstr>
      <vt:lpstr>A CITY BEHIND A FENCE</vt:lpstr>
      <vt:lpstr>I NUOVI MIGRANTI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HP250G3</dc:creator>
  <cp:lastModifiedBy>valerio.deangelis@unimc.it</cp:lastModifiedBy>
  <cp:revision>33</cp:revision>
  <dcterms:created xsi:type="dcterms:W3CDTF">2017-10-16T21:42:47Z</dcterms:created>
  <dcterms:modified xsi:type="dcterms:W3CDTF">2022-04-05T23:49:57Z</dcterms:modified>
</cp:coreProperties>
</file>