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9" r:id="rId2"/>
    <p:sldId id="312" r:id="rId3"/>
    <p:sldId id="266" r:id="rId4"/>
    <p:sldId id="267" r:id="rId5"/>
    <p:sldId id="295" r:id="rId6"/>
    <p:sldId id="296" r:id="rId7"/>
    <p:sldId id="297" r:id="rId8"/>
    <p:sldId id="298" r:id="rId9"/>
    <p:sldId id="299" r:id="rId10"/>
    <p:sldId id="300" r:id="rId11"/>
    <p:sldId id="277" r:id="rId12"/>
    <p:sldId id="314" r:id="rId13"/>
    <p:sldId id="279" r:id="rId14"/>
    <p:sldId id="304" r:id="rId15"/>
    <p:sldId id="306" r:id="rId16"/>
    <p:sldId id="302" r:id="rId17"/>
    <p:sldId id="311" r:id="rId18"/>
    <p:sldId id="324" r:id="rId19"/>
    <p:sldId id="291" r:id="rId20"/>
    <p:sldId id="292" r:id="rId21"/>
    <p:sldId id="293" r:id="rId22"/>
    <p:sldId id="261" r:id="rId23"/>
    <p:sldId id="321" r:id="rId24"/>
    <p:sldId id="322" r:id="rId25"/>
    <p:sldId id="294" r:id="rId26"/>
    <p:sldId id="265" r:id="rId27"/>
    <p:sldId id="316" r:id="rId28"/>
    <p:sldId id="317" r:id="rId29"/>
    <p:sldId id="318" r:id="rId30"/>
    <p:sldId id="313" r:id="rId31"/>
    <p:sldId id="326" r:id="rId32"/>
    <p:sldId id="258" r:id="rId33"/>
    <p:sldId id="278" r:id="rId34"/>
    <p:sldId id="328"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5524A-5A36-4211-B434-670760F58DC4}" type="datetimeFigureOut">
              <a:rPr lang="it-IT" smtClean="0"/>
              <a:t>06/04/2022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6F5F-D05B-4371-8FC3-1348714A9863}" type="slidenum">
              <a:rPr lang="it-IT" smtClean="0"/>
              <a:t>‹N›</a:t>
            </a:fld>
            <a:endParaRPr lang="it-IT"/>
          </a:p>
        </p:txBody>
      </p:sp>
    </p:spTree>
    <p:extLst>
      <p:ext uri="{BB962C8B-B14F-4D97-AF65-F5344CB8AC3E}">
        <p14:creationId xmlns:p14="http://schemas.microsoft.com/office/powerpoint/2010/main" val="34651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2370C7F-F592-42DC-A964-2F42E6FD1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552E53-9959-4A6F-8A32-E88202B3AA6A}" type="slidenum">
              <a:rPr lang="it-IT" altLang="it-IT"/>
              <a:pPr/>
              <a:t>14</a:t>
            </a:fld>
            <a:endParaRPr lang="it-IT" altLang="it-IT"/>
          </a:p>
        </p:txBody>
      </p:sp>
      <p:sp>
        <p:nvSpPr>
          <p:cNvPr id="32771" name="Rectangle 2">
            <a:extLst>
              <a:ext uri="{FF2B5EF4-FFF2-40B4-BE49-F238E27FC236}">
                <a16:creationId xmlns:a16="http://schemas.microsoft.com/office/drawing/2014/main" id="{BA699AB1-906A-4387-BCAE-D67FE7402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25C73A93-F1BC-494D-A813-27707BD78D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b="1"/>
              <a:t>Vietato l'ingresso agli italiani</a:t>
            </a:r>
            <a:br>
              <a:rPr lang="it-IT" altLang="it-IT"/>
            </a:br>
            <a:r>
              <a:rPr lang="it-IT" altLang="it-IT" b="1"/>
              <a:t>Una fotografia scattata nel 1958 a Saarbrucken, alla finestra di un club. Il divieto d'ingresso per gli italiani era bilingue. Si tratta solo di un esempio: simili avvisi, in Germania e soprattutto in Svizzera, erano frequentissimi.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D7B5D699-FE3D-43B7-B640-F15061EC63E5}" type="datetimeFigureOut">
              <a:rPr lang="it-IT" smtClean="0"/>
              <a:t>06/04/2022</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397C711A-2986-406A-B336-8BAD1D68A910}"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06/04/2022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06/04/2022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D7B5D699-FE3D-43B7-B640-F15061EC63E5}" type="datetimeFigureOut">
              <a:rPr lang="it-IT" smtClean="0"/>
              <a:t>06/04/2022</a:t>
            </a:fld>
            <a:endParaRPr lang="it-IT"/>
          </a:p>
        </p:txBody>
      </p:sp>
      <p:sp>
        <p:nvSpPr>
          <p:cNvPr id="9" name="Segnaposto numero diapositiva 8"/>
          <p:cNvSpPr>
            <a:spLocks noGrp="1"/>
          </p:cNvSpPr>
          <p:nvPr>
            <p:ph type="sldNum" sz="quarter" idx="15"/>
          </p:nvPr>
        </p:nvSpPr>
        <p:spPr/>
        <p:txBody>
          <a:bodyPr rtlCol="0"/>
          <a:lstStyle/>
          <a:p>
            <a:fld id="{397C711A-2986-406A-B336-8BAD1D68A910}"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D7B5D699-FE3D-43B7-B640-F15061EC63E5}" type="datetimeFigureOut">
              <a:rPr lang="it-IT" smtClean="0"/>
              <a:t>06/04/2022</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397C711A-2986-406A-B336-8BAD1D68A91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D7B5D699-FE3D-43B7-B640-F15061EC63E5}" type="datetimeFigureOut">
              <a:rPr lang="it-IT" smtClean="0"/>
              <a:t>06/04/2022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7C711A-2986-406A-B336-8BAD1D68A910}"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D7B5D699-FE3D-43B7-B640-F15061EC63E5}" type="datetimeFigureOut">
              <a:rPr lang="it-IT" smtClean="0"/>
              <a:t>06/04/2022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7C711A-2986-406A-B336-8BAD1D68A910}"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D7B5D699-FE3D-43B7-B640-F15061EC63E5}" type="datetimeFigureOut">
              <a:rPr lang="it-IT" smtClean="0"/>
              <a:t>06/04/2022</a:t>
            </a:fld>
            <a:endParaRPr lang="it-IT"/>
          </a:p>
        </p:txBody>
      </p:sp>
      <p:sp>
        <p:nvSpPr>
          <p:cNvPr id="7" name="Segnaposto numero diapositiva 6"/>
          <p:cNvSpPr>
            <a:spLocks noGrp="1"/>
          </p:cNvSpPr>
          <p:nvPr>
            <p:ph type="sldNum" sz="quarter" idx="11"/>
          </p:nvPr>
        </p:nvSpPr>
        <p:spPr/>
        <p:txBody>
          <a:bodyPr rtlCol="0"/>
          <a:lstStyle/>
          <a:p>
            <a:fld id="{397C711A-2986-406A-B336-8BAD1D68A910}"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B5D699-FE3D-43B7-B640-F15061EC63E5}" type="datetimeFigureOut">
              <a:rPr lang="it-IT" smtClean="0"/>
              <a:t>06/04/2022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D7B5D699-FE3D-43B7-B640-F15061EC63E5}" type="datetimeFigureOut">
              <a:rPr lang="it-IT" smtClean="0"/>
              <a:t>06/04/2022</a:t>
            </a:fld>
            <a:endParaRPr lang="it-IT"/>
          </a:p>
        </p:txBody>
      </p:sp>
      <p:sp>
        <p:nvSpPr>
          <p:cNvPr id="22" name="Segnaposto numero diapositiva 21"/>
          <p:cNvSpPr>
            <a:spLocks noGrp="1"/>
          </p:cNvSpPr>
          <p:nvPr>
            <p:ph type="sldNum" sz="quarter" idx="15"/>
          </p:nvPr>
        </p:nvSpPr>
        <p:spPr/>
        <p:txBody>
          <a:bodyPr rtlCol="0"/>
          <a:lstStyle/>
          <a:p>
            <a:fld id="{397C711A-2986-406A-B336-8BAD1D68A910}"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D7B5D699-FE3D-43B7-B640-F15061EC63E5}" type="datetimeFigureOut">
              <a:rPr lang="it-IT" smtClean="0"/>
              <a:t>06/04/2022</a:t>
            </a:fld>
            <a:endParaRPr lang="it-IT"/>
          </a:p>
        </p:txBody>
      </p:sp>
      <p:sp>
        <p:nvSpPr>
          <p:cNvPr id="18" name="Segnaposto numero diapositiva 17"/>
          <p:cNvSpPr>
            <a:spLocks noGrp="1"/>
          </p:cNvSpPr>
          <p:nvPr>
            <p:ph type="sldNum" sz="quarter" idx="11"/>
          </p:nvPr>
        </p:nvSpPr>
        <p:spPr/>
        <p:txBody>
          <a:bodyPr rtlCol="0"/>
          <a:lstStyle/>
          <a:p>
            <a:fld id="{397C711A-2986-406A-B336-8BAD1D68A910}"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B5D699-FE3D-43B7-B640-F15061EC63E5}" type="datetimeFigureOut">
              <a:rPr lang="it-IT" smtClean="0"/>
              <a:t>06/04/2022</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7C711A-2986-406A-B336-8BAD1D68A91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EA48E40-65B4-4415-B9A0-3EF9D74AD1AD}"/>
              </a:ext>
            </a:extLst>
          </p:cNvPr>
          <p:cNvSpPr>
            <a:spLocks noGrp="1"/>
          </p:cNvSpPr>
          <p:nvPr>
            <p:ph type="ctrTitle"/>
          </p:nvPr>
        </p:nvSpPr>
        <p:spPr>
          <a:xfrm>
            <a:off x="2286000" y="188640"/>
            <a:ext cx="6606479" cy="1333440"/>
          </a:xfrm>
        </p:spPr>
        <p:txBody>
          <a:bodyPr>
            <a:normAutofit/>
          </a:bodyPr>
          <a:lstStyle/>
          <a:p>
            <a:pPr eaLnBrk="1" hangingPunct="1"/>
            <a:r>
              <a:rPr lang="en-US" altLang="it-IT" sz="4000" b="1" dirty="0">
                <a:solidFill>
                  <a:srgbClr val="FF0000"/>
                </a:solidFill>
              </a:rPr>
              <a:t>Le </a:t>
            </a:r>
            <a:r>
              <a:rPr lang="en-US" altLang="it-IT" sz="4000" b="1" dirty="0" err="1">
                <a:solidFill>
                  <a:srgbClr val="FF0000"/>
                </a:solidFill>
              </a:rPr>
              <a:t>migrazioni</a:t>
            </a:r>
            <a:r>
              <a:rPr lang="en-US" altLang="it-IT" sz="4000" b="1" dirty="0">
                <a:solidFill>
                  <a:srgbClr val="FF0000"/>
                </a:solidFill>
              </a:rPr>
              <a:t> </a:t>
            </a:r>
            <a:r>
              <a:rPr lang="en-US" altLang="it-IT" sz="4000" b="1" dirty="0" err="1">
                <a:solidFill>
                  <a:srgbClr val="FF0000"/>
                </a:solidFill>
              </a:rPr>
              <a:t>italomericane</a:t>
            </a:r>
            <a:endParaRPr lang="en-US" altLang="it-IT" sz="4000" b="1" i="1" dirty="0">
              <a:solidFill>
                <a:srgbClr val="FF0000"/>
              </a:solidFill>
            </a:endParaRPr>
          </a:p>
        </p:txBody>
      </p:sp>
      <p:sp>
        <p:nvSpPr>
          <p:cNvPr id="2051" name="Subtitle 2">
            <a:extLst>
              <a:ext uri="{FF2B5EF4-FFF2-40B4-BE49-F238E27FC236}">
                <a16:creationId xmlns:a16="http://schemas.microsoft.com/office/drawing/2014/main" id="{4CCF02C2-966F-4334-AB15-5286392B7DEA}"/>
              </a:ext>
            </a:extLst>
          </p:cNvPr>
          <p:cNvSpPr>
            <a:spLocks noGrp="1"/>
          </p:cNvSpPr>
          <p:nvPr>
            <p:ph type="subTitle" idx="1"/>
          </p:nvPr>
        </p:nvSpPr>
        <p:spPr/>
        <p:txBody>
          <a:bodyPr/>
          <a:lstStyle/>
          <a:p>
            <a:pPr eaLnBrk="1" hangingPunct="1"/>
            <a:endParaRPr lang="en-US" altLang="it-IT"/>
          </a:p>
          <a:p>
            <a:pPr eaLnBrk="1" hangingPunct="1"/>
            <a:endParaRPr lang="en-US" altLang="it-IT"/>
          </a:p>
        </p:txBody>
      </p:sp>
      <p:pic>
        <p:nvPicPr>
          <p:cNvPr id="4" name="Immagine 3">
            <a:extLst>
              <a:ext uri="{FF2B5EF4-FFF2-40B4-BE49-F238E27FC236}">
                <a16:creationId xmlns:a16="http://schemas.microsoft.com/office/drawing/2014/main" id="{24AC0833-5640-4CF1-8BFC-826829D1384D}"/>
              </a:ext>
            </a:extLst>
          </p:cNvPr>
          <p:cNvPicPr>
            <a:picLocks noChangeAspect="1"/>
          </p:cNvPicPr>
          <p:nvPr/>
        </p:nvPicPr>
        <p:blipFill>
          <a:blip r:embed="rId2"/>
          <a:stretch>
            <a:fillRect/>
          </a:stretch>
        </p:blipFill>
        <p:spPr>
          <a:xfrm>
            <a:off x="3419872" y="1490411"/>
            <a:ext cx="4119469" cy="514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51CE6F-B597-414B-B81E-0AA66BEF99D5}"/>
              </a:ext>
            </a:extLst>
          </p:cNvPr>
          <p:cNvSpPr>
            <a:spLocks noGrp="1" noRot="1" noChangeArrowheads="1"/>
          </p:cNvSpPr>
          <p:nvPr>
            <p:ph type="title"/>
          </p:nvPr>
        </p:nvSpPr>
        <p:spPr/>
        <p:txBody>
          <a:bodyPr/>
          <a:lstStyle/>
          <a:p>
            <a:pPr eaLnBrk="1" hangingPunct="1"/>
            <a:endParaRPr lang="it-IT" altLang="it-IT"/>
          </a:p>
        </p:txBody>
      </p:sp>
      <p:sp>
        <p:nvSpPr>
          <p:cNvPr id="10243" name="Rectangle 3">
            <a:extLst>
              <a:ext uri="{FF2B5EF4-FFF2-40B4-BE49-F238E27FC236}">
                <a16:creationId xmlns:a16="http://schemas.microsoft.com/office/drawing/2014/main" id="{5A43634E-AB5F-41A6-8A20-16ACB328AD5A}"/>
              </a:ext>
            </a:extLst>
          </p:cNvPr>
          <p:cNvSpPr>
            <a:spLocks noGrp="1" noRot="1" noChangeArrowheads="1"/>
          </p:cNvSpPr>
          <p:nvPr>
            <p:ph type="body" idx="1"/>
          </p:nvPr>
        </p:nvSpPr>
        <p:spPr/>
        <p:txBody>
          <a:bodyPr/>
          <a:lstStyle/>
          <a:p>
            <a:pPr eaLnBrk="1" hangingPunct="1"/>
            <a:endParaRPr lang="it-IT" altLang="it-IT"/>
          </a:p>
        </p:txBody>
      </p:sp>
      <p:pic>
        <p:nvPicPr>
          <p:cNvPr id="10244" name="Picture 4" descr="graf8">
            <a:extLst>
              <a:ext uri="{FF2B5EF4-FFF2-40B4-BE49-F238E27FC236}">
                <a16:creationId xmlns:a16="http://schemas.microsoft.com/office/drawing/2014/main" id="{6326E871-1A6A-4E84-9893-4AA49CBC7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4BED47-A722-41B3-B0FC-5B018650F12F}"/>
              </a:ext>
            </a:extLst>
          </p:cNvPr>
          <p:cNvSpPr>
            <a:spLocks noGrp="1"/>
          </p:cNvSpPr>
          <p:nvPr>
            <p:ph type="title"/>
          </p:nvPr>
        </p:nvSpPr>
        <p:spPr>
          <a:xfrm>
            <a:off x="457200" y="274638"/>
            <a:ext cx="7715200" cy="994122"/>
          </a:xfrm>
        </p:spPr>
        <p:txBody>
          <a:bodyPr>
            <a:noAutofit/>
          </a:bodyPr>
          <a:lstStyle/>
          <a:p>
            <a:pPr algn="ctr" eaLnBrk="1" hangingPunct="1"/>
            <a:r>
              <a:rPr lang="en-US" altLang="it-IT" sz="3600" b="1" dirty="0">
                <a:solidFill>
                  <a:schemeClr val="tx1"/>
                </a:solidFill>
              </a:rPr>
              <a:t>VIAGGIO IN TERZA CLASSE</a:t>
            </a:r>
          </a:p>
        </p:txBody>
      </p:sp>
      <p:sp>
        <p:nvSpPr>
          <p:cNvPr id="11267" name="Content Placeholder 2">
            <a:extLst>
              <a:ext uri="{FF2B5EF4-FFF2-40B4-BE49-F238E27FC236}">
                <a16:creationId xmlns:a16="http://schemas.microsoft.com/office/drawing/2014/main" id="{8D80751A-3066-4B57-8BA0-4B33D42C27DC}"/>
              </a:ext>
            </a:extLst>
          </p:cNvPr>
          <p:cNvSpPr>
            <a:spLocks noGrp="1"/>
          </p:cNvSpPr>
          <p:nvPr>
            <p:ph idx="1"/>
          </p:nvPr>
        </p:nvSpPr>
        <p:spPr>
          <a:xfrm>
            <a:off x="432199" y="1556792"/>
            <a:ext cx="7467600" cy="4536504"/>
          </a:xfrm>
        </p:spPr>
        <p:txBody>
          <a:bodyPr>
            <a:normAutofit lnSpcReduction="10000"/>
          </a:bodyPr>
          <a:lstStyle/>
          <a:p>
            <a:pPr eaLnBrk="1" hangingPunct="1">
              <a:buFont typeface="Wingdings" panose="05000000000000000000" pitchFamily="2" charset="2"/>
              <a:buChar char="Ø"/>
            </a:pPr>
            <a:r>
              <a:rPr lang="en-US" altLang="it-IT" dirty="0"/>
              <a:t> </a:t>
            </a:r>
            <a:r>
              <a:rPr lang="en-US" altLang="it-IT" dirty="0" err="1"/>
              <a:t>Agli</a:t>
            </a:r>
            <a:r>
              <a:rPr lang="en-US" altLang="it-IT" dirty="0"/>
              <a:t> </a:t>
            </a:r>
            <a:r>
              <a:rPr lang="en-US" altLang="it-IT" dirty="0" err="1"/>
              <a:t>inizi</a:t>
            </a:r>
            <a:r>
              <a:rPr lang="en-US" altLang="it-IT" dirty="0"/>
              <a:t> del Novecento, il mezzo </a:t>
            </a:r>
            <a:r>
              <a:rPr lang="en-US" altLang="it-IT" dirty="0" err="1"/>
              <a:t>più</a:t>
            </a:r>
            <a:r>
              <a:rPr lang="en-US" altLang="it-IT" dirty="0"/>
              <a:t> </a:t>
            </a:r>
            <a:r>
              <a:rPr lang="en-US" altLang="it-IT" dirty="0" err="1"/>
              <a:t>economico</a:t>
            </a:r>
            <a:r>
              <a:rPr lang="en-US" altLang="it-IT" dirty="0"/>
              <a:t> per </a:t>
            </a:r>
            <a:r>
              <a:rPr lang="en-US" altLang="it-IT" dirty="0" err="1"/>
              <a:t>andare</a:t>
            </a:r>
            <a:r>
              <a:rPr lang="en-US" altLang="it-IT" dirty="0"/>
              <a:t> in America </a:t>
            </a:r>
            <a:r>
              <a:rPr lang="en-US" altLang="it-IT" dirty="0" err="1"/>
              <a:t>erano</a:t>
            </a:r>
            <a:r>
              <a:rPr lang="en-US" altLang="it-IT" dirty="0"/>
              <a:t> le </a:t>
            </a:r>
            <a:r>
              <a:rPr lang="en-US" altLang="it-IT" b="1" dirty="0" err="1"/>
              <a:t>navi</a:t>
            </a:r>
            <a:r>
              <a:rPr lang="en-US" altLang="it-IT" b="1" dirty="0"/>
              <a:t> a </a:t>
            </a:r>
            <a:r>
              <a:rPr lang="en-US" altLang="it-IT" b="1" dirty="0" err="1"/>
              <a:t>vapore</a:t>
            </a:r>
            <a:r>
              <a:rPr lang="en-US" altLang="it-IT" dirty="0"/>
              <a:t>; </a:t>
            </a:r>
            <a:r>
              <a:rPr lang="en-US" altLang="it-IT" dirty="0" err="1"/>
              <a:t>gli</a:t>
            </a:r>
            <a:r>
              <a:rPr lang="en-US" altLang="it-IT" dirty="0"/>
              <a:t> </a:t>
            </a:r>
            <a:r>
              <a:rPr lang="en-US" altLang="it-IT" dirty="0" err="1"/>
              <a:t>emigrati</a:t>
            </a:r>
            <a:r>
              <a:rPr lang="en-US" altLang="it-IT" dirty="0"/>
              <a:t> </a:t>
            </a:r>
            <a:r>
              <a:rPr lang="en-US" altLang="it-IT" dirty="0" err="1"/>
              <a:t>dovevano</a:t>
            </a:r>
            <a:r>
              <a:rPr lang="en-US" altLang="it-IT" dirty="0"/>
              <a:t> </a:t>
            </a:r>
            <a:r>
              <a:rPr lang="en-US" altLang="it-IT" dirty="0" err="1"/>
              <a:t>affrontare</a:t>
            </a:r>
            <a:r>
              <a:rPr lang="en-US" altLang="it-IT" dirty="0"/>
              <a:t> </a:t>
            </a:r>
            <a:r>
              <a:rPr lang="en-US" altLang="it-IT" dirty="0" err="1"/>
              <a:t>condizioni</a:t>
            </a:r>
            <a:r>
              <a:rPr lang="en-US" altLang="it-IT" dirty="0"/>
              <a:t> di </a:t>
            </a:r>
            <a:r>
              <a:rPr lang="en-US" altLang="it-IT" dirty="0" err="1"/>
              <a:t>sovraffollamento</a:t>
            </a:r>
            <a:r>
              <a:rPr lang="en-US" altLang="it-IT" dirty="0"/>
              <a:t> e </a:t>
            </a:r>
            <a:r>
              <a:rPr lang="en-US" altLang="it-IT" dirty="0" err="1"/>
              <a:t>scarsissima</a:t>
            </a:r>
            <a:r>
              <a:rPr lang="en-US" altLang="it-IT" dirty="0"/>
              <a:t> </a:t>
            </a:r>
            <a:r>
              <a:rPr lang="en-US" altLang="it-IT" dirty="0" err="1"/>
              <a:t>igiene</a:t>
            </a:r>
            <a:r>
              <a:rPr lang="en-US" altLang="it-IT" dirty="0"/>
              <a:t> </a:t>
            </a:r>
            <a:r>
              <a:rPr lang="en-US" altLang="it-IT" dirty="0" err="1"/>
              <a:t>nei</a:t>
            </a:r>
            <a:r>
              <a:rPr lang="en-US" altLang="it-IT" dirty="0"/>
              <a:t> </a:t>
            </a:r>
            <a:r>
              <a:rPr lang="en-US" altLang="it-IT" dirty="0" err="1"/>
              <a:t>locali</a:t>
            </a:r>
            <a:r>
              <a:rPr lang="en-US" altLang="it-IT" dirty="0"/>
              <a:t> di terza </a:t>
            </a:r>
            <a:r>
              <a:rPr lang="en-US" altLang="it-IT" dirty="0" err="1"/>
              <a:t>classe</a:t>
            </a:r>
            <a:r>
              <a:rPr lang="en-US" altLang="it-IT" dirty="0"/>
              <a:t>, </a:t>
            </a:r>
            <a:r>
              <a:rPr lang="en-US" altLang="it-IT" dirty="0" err="1"/>
              <a:t>confinati</a:t>
            </a:r>
            <a:r>
              <a:rPr lang="en-US" altLang="it-IT" dirty="0"/>
              <a:t> </a:t>
            </a:r>
            <a:r>
              <a:rPr lang="en-US" altLang="it-IT" dirty="0" err="1"/>
              <a:t>nelle</a:t>
            </a:r>
            <a:r>
              <a:rPr lang="en-US" altLang="it-IT" dirty="0"/>
              <a:t> “</a:t>
            </a:r>
            <a:r>
              <a:rPr lang="en-US" altLang="it-IT" dirty="0" err="1"/>
              <a:t>pance</a:t>
            </a:r>
            <a:r>
              <a:rPr lang="en-US" altLang="it-IT" dirty="0"/>
              <a:t>” </a:t>
            </a:r>
            <a:r>
              <a:rPr lang="en-US" altLang="it-IT" dirty="0" err="1"/>
              <a:t>della</a:t>
            </a:r>
            <a:r>
              <a:rPr lang="en-US" altLang="it-IT" dirty="0"/>
              <a:t> nave.</a:t>
            </a:r>
          </a:p>
          <a:p>
            <a:pPr eaLnBrk="1" hangingPunct="1">
              <a:buFont typeface="Wingdings" panose="05000000000000000000" pitchFamily="2" charset="2"/>
              <a:buChar char="Ø"/>
            </a:pPr>
            <a:r>
              <a:rPr lang="en-US" altLang="it-IT" dirty="0" err="1"/>
              <a:t>Gli</a:t>
            </a:r>
            <a:r>
              <a:rPr lang="en-US" altLang="it-IT" dirty="0"/>
              <a:t> </a:t>
            </a:r>
            <a:r>
              <a:rPr lang="en-US" altLang="it-IT" dirty="0" err="1"/>
              <a:t>emigrati</a:t>
            </a:r>
            <a:r>
              <a:rPr lang="en-US" altLang="it-IT" dirty="0"/>
              <a:t> </a:t>
            </a:r>
            <a:r>
              <a:rPr lang="en-US" altLang="it-IT" dirty="0" err="1"/>
              <a:t>dovevano</a:t>
            </a:r>
            <a:r>
              <a:rPr lang="en-US" altLang="it-IT" dirty="0"/>
              <a:t> </a:t>
            </a:r>
            <a:r>
              <a:rPr lang="en-US" altLang="it-IT" dirty="0" err="1"/>
              <a:t>sottostare</a:t>
            </a:r>
            <a:r>
              <a:rPr lang="en-US" altLang="it-IT" dirty="0"/>
              <a:t> a </a:t>
            </a:r>
            <a:r>
              <a:rPr lang="en-US" altLang="it-IT" dirty="0" err="1"/>
              <a:t>profondi</a:t>
            </a:r>
            <a:r>
              <a:rPr lang="en-US" altLang="it-IT" dirty="0"/>
              <a:t> </a:t>
            </a:r>
            <a:r>
              <a:rPr lang="en-US" altLang="it-IT" dirty="0" err="1"/>
              <a:t>esami</a:t>
            </a:r>
            <a:r>
              <a:rPr lang="en-US" altLang="it-IT" dirty="0"/>
              <a:t> </a:t>
            </a:r>
            <a:r>
              <a:rPr lang="en-US" altLang="it-IT" dirty="0" err="1"/>
              <a:t>fisici</a:t>
            </a:r>
            <a:r>
              <a:rPr lang="en-US" altLang="it-IT" dirty="0"/>
              <a:t> e </a:t>
            </a:r>
            <a:r>
              <a:rPr lang="en-US" altLang="it-IT" dirty="0" err="1"/>
              <a:t>legali</a:t>
            </a:r>
            <a:r>
              <a:rPr lang="en-US" altLang="it-IT" dirty="0"/>
              <a:t> a </a:t>
            </a:r>
            <a:r>
              <a:rPr lang="en-US" altLang="it-IT" b="1" dirty="0"/>
              <a:t>Ellis Island</a:t>
            </a:r>
            <a:r>
              <a:rPr lang="en-US" altLang="it-IT" dirty="0"/>
              <a:t>, la </a:t>
            </a:r>
            <a:r>
              <a:rPr lang="en-US" altLang="it-IT" dirty="0" err="1"/>
              <a:t>cosiddetta</a:t>
            </a:r>
            <a:r>
              <a:rPr lang="en-US" altLang="it-IT" dirty="0"/>
              <a:t> </a:t>
            </a:r>
            <a:r>
              <a:rPr lang="en-US" altLang="it-IT" b="1" i="1" dirty="0"/>
              <a:t>Island of Tears</a:t>
            </a:r>
            <a:r>
              <a:rPr lang="en-US" altLang="it-IT" dirty="0"/>
              <a:t>, ma solo al 2% </a:t>
            </a:r>
            <a:r>
              <a:rPr lang="en-US" altLang="it-IT" dirty="0" err="1"/>
              <a:t>veniva</a:t>
            </a:r>
            <a:r>
              <a:rPr lang="en-US" altLang="it-IT" dirty="0"/>
              <a:t> </a:t>
            </a:r>
            <a:r>
              <a:rPr lang="en-US" altLang="it-IT" dirty="0" err="1"/>
              <a:t>negato</a:t>
            </a:r>
            <a:r>
              <a:rPr lang="en-US" altLang="it-IT" dirty="0"/>
              <a:t> </a:t>
            </a:r>
            <a:r>
              <a:rPr lang="en-US" altLang="it-IT" dirty="0" err="1"/>
              <a:t>l’ingresso</a:t>
            </a:r>
            <a:r>
              <a:rPr lang="en-US" altLang="it-IT" dirty="0"/>
              <a:t> </a:t>
            </a:r>
            <a:r>
              <a:rPr lang="en-US" altLang="it-IT" dirty="0" err="1"/>
              <a:t>negli</a:t>
            </a:r>
            <a:r>
              <a:rPr lang="en-US" altLang="it-IT" dirty="0"/>
              <a:t> USA.</a:t>
            </a:r>
            <a:endParaRPr lang="en-US" altLang="it-IT" i="1" dirty="0"/>
          </a:p>
          <a:p>
            <a:pPr eaLnBrk="1" hangingPunct="1">
              <a:buFont typeface="Wingdings" panose="05000000000000000000" pitchFamily="2" charset="2"/>
              <a:buChar char="Ø"/>
            </a:pPr>
            <a:r>
              <a:rPr lang="en-US" altLang="it-IT" dirty="0" err="1"/>
              <a:t>Gli</a:t>
            </a:r>
            <a:r>
              <a:rPr lang="en-US" altLang="it-IT" dirty="0"/>
              <a:t> </a:t>
            </a:r>
            <a:r>
              <a:rPr lang="en-US" altLang="it-IT" b="1" i="1" dirty="0"/>
              <a:t>Immigration Acts</a:t>
            </a:r>
            <a:r>
              <a:rPr lang="en-US" altLang="it-IT" dirty="0"/>
              <a:t> </a:t>
            </a:r>
            <a:r>
              <a:rPr lang="en-US" altLang="it-IT"/>
              <a:t>del 1921 </a:t>
            </a:r>
            <a:r>
              <a:rPr lang="en-US" altLang="it-IT" dirty="0"/>
              <a:t>e del 1924 </a:t>
            </a:r>
            <a:r>
              <a:rPr lang="en-US" altLang="it-IT" dirty="0" err="1"/>
              <a:t>diminuiscono</a:t>
            </a:r>
            <a:r>
              <a:rPr lang="en-US" altLang="it-IT" dirty="0"/>
              <a:t> </a:t>
            </a:r>
            <a:r>
              <a:rPr lang="en-US" altLang="it-IT" dirty="0" err="1"/>
              <a:t>significativamente</a:t>
            </a:r>
            <a:r>
              <a:rPr lang="en-US" altLang="it-IT" dirty="0"/>
              <a:t> il </a:t>
            </a:r>
            <a:r>
              <a:rPr lang="en-US" altLang="it-IT" dirty="0" err="1"/>
              <a:t>numero</a:t>
            </a:r>
            <a:r>
              <a:rPr lang="en-US" altLang="it-IT" dirty="0"/>
              <a:t> di </a:t>
            </a:r>
            <a:r>
              <a:rPr lang="en-US" altLang="it-IT" dirty="0" err="1"/>
              <a:t>migranti</a:t>
            </a:r>
            <a:r>
              <a:rPr lang="en-US" altLang="it-IT" dirty="0"/>
              <a:t> </a:t>
            </a:r>
            <a:r>
              <a:rPr lang="en-US" altLang="it-IT" dirty="0" err="1"/>
              <a:t>italiani</a:t>
            </a:r>
            <a:r>
              <a:rPr lang="en-US" altLang="it-IT" dirty="0"/>
              <a:t>, e le quote (</a:t>
            </a:r>
            <a:r>
              <a:rPr lang="en-US" altLang="it-IT" dirty="0" err="1"/>
              <a:t>basate</a:t>
            </a:r>
            <a:r>
              <a:rPr lang="en-US" altLang="it-IT" dirty="0"/>
              <a:t> </a:t>
            </a:r>
            <a:r>
              <a:rPr lang="en-US" altLang="it-IT" dirty="0" err="1"/>
              <a:t>sul</a:t>
            </a:r>
            <a:r>
              <a:rPr lang="en-US" altLang="it-IT" dirty="0"/>
              <a:t> </a:t>
            </a:r>
            <a:r>
              <a:rPr lang="en-US" altLang="it-IT" dirty="0" err="1"/>
              <a:t>censimento</a:t>
            </a:r>
            <a:r>
              <a:rPr lang="en-US" altLang="it-IT" dirty="0"/>
              <a:t> del 1890) </a:t>
            </a:r>
            <a:r>
              <a:rPr lang="en-US" altLang="it-IT" dirty="0" err="1"/>
              <a:t>discriminano</a:t>
            </a:r>
            <a:r>
              <a:rPr lang="en-US" altLang="it-IT" dirty="0"/>
              <a:t> </a:t>
            </a:r>
            <a:r>
              <a:rPr lang="en-US" altLang="it-IT" dirty="0" err="1"/>
              <a:t>i</a:t>
            </a:r>
            <a:r>
              <a:rPr lang="en-US" altLang="it-IT" dirty="0"/>
              <a:t> </a:t>
            </a:r>
            <a:r>
              <a:rPr lang="en-US" altLang="it-IT" dirty="0" err="1"/>
              <a:t>meridionali</a:t>
            </a:r>
            <a:r>
              <a:rPr lang="en-US" altLang="it-IT" dirty="0"/>
              <a:t>.</a:t>
            </a:r>
          </a:p>
          <a:p>
            <a:pPr eaLnBrk="1" hangingPunct="1">
              <a:buFont typeface="Wingdings" panose="05000000000000000000" pitchFamily="2" charset="2"/>
              <a:buChar char="Ø"/>
            </a:pPr>
            <a:endParaRPr lang="en-US" altLang="it-IT"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7416824" cy="6669360"/>
          </a:xfrm>
        </p:spPr>
        <p:txBody>
          <a:bodyPr>
            <a:noAutofit/>
          </a:bodyPr>
          <a:lstStyle/>
          <a:p>
            <a:r>
              <a:rPr lang="it-IT" sz="2800" dirty="0">
                <a:solidFill>
                  <a:schemeClr val="tx1"/>
                </a:solidFill>
                <a:latin typeface="+mn-lt"/>
                <a:ea typeface="+mn-ea"/>
                <a:cs typeface="Aparajita" panose="020B0604020202020204" pitchFamily="34" charset="0"/>
              </a:rPr>
              <a:t>“</a:t>
            </a:r>
            <a:r>
              <a:rPr lang="it-IT" sz="2800" cap="none" dirty="0">
                <a:solidFill>
                  <a:schemeClr val="tx1"/>
                </a:solidFill>
                <a:latin typeface="+mn-lt"/>
                <a:ea typeface="+mn-ea"/>
                <a:cs typeface="Aparajita" panose="020B0604020202020204" pitchFamily="34" charset="0"/>
              </a:rPr>
              <a:t>La temperatura non è il solo fattore che rende irrespirabile l’atmosfera dei dormitori, vi concorre il vapore acqueo e l’acido carbonico della respirazione, i prodotti tossici volatili che svolgono dalle secrezioni dei corpi, dagli indumenti dei bambini e talora degli adulti, che per tema o per pigrizia, non esitano a emettere urine e feci negli angoli del locale ove stanno alloggiati con i loro compagni.</a:t>
            </a:r>
            <a:r>
              <a:rPr lang="it-IT" sz="2800" cap="none" dirty="0">
                <a:solidFill>
                  <a:schemeClr val="tx1"/>
                </a:solidFill>
                <a:latin typeface="+mn-lt"/>
                <a:cs typeface="Aparajita" pitchFamily="34" charset="0"/>
              </a:rPr>
              <a:t> L’impressione di disgustosa ripugnanza che si riceve scendendo in una stiva dove hanno dormito degli immigrati è tale che, provata una sola volta, non si dimentica più” (Medico del porto di Genova, 1895).</a:t>
            </a:r>
            <a:endParaRPr lang="it-IT" sz="2800" i="1" cap="none" dirty="0">
              <a:solidFill>
                <a:schemeClr val="tx1"/>
              </a:solidFill>
              <a:latin typeface="+mn-lt"/>
              <a:ea typeface="+mn-ea"/>
              <a:cs typeface="Aparajita" panose="020B0604020202020204" pitchFamily="34" charset="0"/>
            </a:endParaRPr>
          </a:p>
        </p:txBody>
      </p:sp>
    </p:spTree>
    <p:extLst>
      <p:ext uri="{BB962C8B-B14F-4D97-AF65-F5344CB8AC3E}">
        <p14:creationId xmlns:p14="http://schemas.microsoft.com/office/powerpoint/2010/main" val="25509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AFB0E9-6A8F-4807-B936-B3D188BBB6B5}"/>
              </a:ext>
            </a:extLst>
          </p:cNvPr>
          <p:cNvSpPr>
            <a:spLocks noGrp="1"/>
          </p:cNvSpPr>
          <p:nvPr>
            <p:ph type="title"/>
          </p:nvPr>
        </p:nvSpPr>
        <p:spPr/>
        <p:txBody>
          <a:bodyPr/>
          <a:lstStyle/>
          <a:p>
            <a:pPr algn="ctr" eaLnBrk="1" hangingPunct="1"/>
            <a:r>
              <a:rPr lang="en-US" altLang="it-IT" sz="4500" b="1" i="1" dirty="0">
                <a:solidFill>
                  <a:schemeClr val="tx1"/>
                </a:solidFill>
              </a:rPr>
              <a:t>ITALIAN AMERICANS</a:t>
            </a:r>
          </a:p>
        </p:txBody>
      </p:sp>
      <p:sp>
        <p:nvSpPr>
          <p:cNvPr id="12291" name="Content Placeholder 2">
            <a:extLst>
              <a:ext uri="{FF2B5EF4-FFF2-40B4-BE49-F238E27FC236}">
                <a16:creationId xmlns:a16="http://schemas.microsoft.com/office/drawing/2014/main" id="{362B44CC-2632-4B50-BFFD-309A898E08C7}"/>
              </a:ext>
            </a:extLst>
          </p:cNvPr>
          <p:cNvSpPr>
            <a:spLocks noGrp="1"/>
          </p:cNvSpPr>
          <p:nvPr>
            <p:ph idx="1"/>
          </p:nvPr>
        </p:nvSpPr>
        <p:spPr>
          <a:xfrm>
            <a:off x="628650" y="1628800"/>
            <a:ext cx="7467600" cy="4954561"/>
          </a:xfrm>
        </p:spPr>
        <p:txBody>
          <a:bodyPr>
            <a:normAutofit fontScale="92500" lnSpcReduction="10000"/>
          </a:bodyPr>
          <a:lstStyle/>
          <a:p>
            <a:pPr eaLnBrk="1" hangingPunct="1">
              <a:buFont typeface="Wingdings" panose="05000000000000000000" pitchFamily="2" charset="2"/>
              <a:buChar char="Ø"/>
            </a:pPr>
            <a:r>
              <a:rPr lang="en-US" altLang="it-IT" dirty="0" err="1"/>
              <a:t>Più</a:t>
            </a:r>
            <a:r>
              <a:rPr lang="en-US" altLang="it-IT" dirty="0"/>
              <a:t> del 90%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 </a:t>
            </a:r>
            <a:r>
              <a:rPr lang="en-US" altLang="it-IT" dirty="0" err="1"/>
              <a:t>si</a:t>
            </a:r>
            <a:r>
              <a:rPr lang="en-US" altLang="it-IT" dirty="0"/>
              <a:t> </a:t>
            </a:r>
            <a:r>
              <a:rPr lang="en-US" altLang="it-IT" dirty="0" err="1"/>
              <a:t>stabilisce</a:t>
            </a:r>
            <a:r>
              <a:rPr lang="en-US" altLang="it-IT" dirty="0"/>
              <a:t> in 11 </a:t>
            </a:r>
            <a:r>
              <a:rPr lang="en-US" altLang="it-IT" dirty="0" err="1"/>
              <a:t>Stati</a:t>
            </a:r>
            <a:r>
              <a:rPr lang="en-US" altLang="it-IT" dirty="0"/>
              <a:t>:  New York, New Jersey, Pennsylvania, Massachusetts, California, Connecticut, Illinois, Ohio, Michigan, Missouri e Louisiana.</a:t>
            </a:r>
          </a:p>
          <a:p>
            <a:pPr eaLnBrk="1" hangingPunct="1">
              <a:buFont typeface="Wingdings" panose="05000000000000000000" pitchFamily="2" charset="2"/>
              <a:buChar char="Ø"/>
            </a:pPr>
            <a:r>
              <a:rPr lang="en-US" altLang="it-IT" dirty="0"/>
              <a:t>Le </a:t>
            </a:r>
            <a:r>
              <a:rPr lang="en-US" altLang="it-IT" dirty="0" err="1"/>
              <a:t>regioni</a:t>
            </a:r>
            <a:r>
              <a:rPr lang="en-US" altLang="it-IT" dirty="0"/>
              <a:t> </a:t>
            </a:r>
            <a:r>
              <a:rPr lang="en-US" altLang="it-IT" dirty="0" err="1"/>
              <a:t>della</a:t>
            </a:r>
            <a:r>
              <a:rPr lang="en-US" altLang="it-IT" dirty="0"/>
              <a:t> </a:t>
            </a:r>
            <a:r>
              <a:rPr lang="en-US" altLang="it-IT" b="1" dirty="0"/>
              <a:t>costa </a:t>
            </a:r>
            <a:r>
              <a:rPr lang="en-US" altLang="it-IT" b="1" dirty="0" err="1"/>
              <a:t>orientale</a:t>
            </a:r>
            <a:r>
              <a:rPr lang="en-US" altLang="it-IT" b="1" dirty="0"/>
              <a:t> </a:t>
            </a:r>
            <a:r>
              <a:rPr lang="en-US" altLang="it-IT" b="1" dirty="0" err="1"/>
              <a:t>centro-settentrionale</a:t>
            </a:r>
            <a:r>
              <a:rPr lang="en-US" altLang="it-IT" dirty="0"/>
              <a:t> </a:t>
            </a:r>
            <a:r>
              <a:rPr lang="en-US" altLang="it-IT" dirty="0" err="1"/>
              <a:t>attraggono</a:t>
            </a:r>
            <a:r>
              <a:rPr lang="en-US" altLang="it-IT" dirty="0"/>
              <a:t> la </a:t>
            </a:r>
            <a:r>
              <a:rPr lang="en-US" altLang="it-IT" dirty="0" err="1"/>
              <a:t>maggioranza</a:t>
            </a:r>
            <a:r>
              <a:rPr lang="en-US" altLang="it-IT" dirty="0"/>
              <a:t>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a:t>
            </a:r>
          </a:p>
          <a:p>
            <a:pPr eaLnBrk="1" hangingPunct="1">
              <a:buFont typeface="Wingdings" panose="05000000000000000000" pitchFamily="2" charset="2"/>
              <a:buChar char="Ø"/>
            </a:pPr>
            <a:r>
              <a:rPr lang="en-US" altLang="it-IT" dirty="0"/>
              <a:t>Il 90% </a:t>
            </a:r>
            <a:r>
              <a:rPr lang="en-US" altLang="it-IT" dirty="0" err="1"/>
              <a:t>si</a:t>
            </a:r>
            <a:r>
              <a:rPr lang="en-US" altLang="it-IT" dirty="0"/>
              <a:t> </a:t>
            </a:r>
            <a:r>
              <a:rPr lang="en-US" altLang="it-IT" dirty="0" err="1"/>
              <a:t>stabilisce</a:t>
            </a:r>
            <a:r>
              <a:rPr lang="en-US" altLang="it-IT" dirty="0"/>
              <a:t> </a:t>
            </a:r>
            <a:r>
              <a:rPr lang="en-US" altLang="it-IT" dirty="0" err="1"/>
              <a:t>nelle</a:t>
            </a:r>
            <a:r>
              <a:rPr lang="en-US" altLang="it-IT" dirty="0"/>
              <a:t> </a:t>
            </a:r>
            <a:r>
              <a:rPr lang="en-US" altLang="it-IT" b="1" dirty="0" err="1"/>
              <a:t>aree</a:t>
            </a:r>
            <a:r>
              <a:rPr lang="en-US" altLang="it-IT" b="1" dirty="0"/>
              <a:t> urbane </a:t>
            </a:r>
            <a:r>
              <a:rPr lang="en-US" altLang="it-IT" dirty="0"/>
              <a:t>e </a:t>
            </a:r>
            <a:r>
              <a:rPr lang="en-US" altLang="it-IT" dirty="0" err="1"/>
              <a:t>lavora</a:t>
            </a:r>
            <a:r>
              <a:rPr lang="en-US" altLang="it-IT" dirty="0"/>
              <a:t> </a:t>
            </a:r>
            <a:r>
              <a:rPr lang="en-US" altLang="it-IT" dirty="0" err="1"/>
              <a:t>nelle</a:t>
            </a:r>
            <a:r>
              <a:rPr lang="en-US" altLang="it-IT" dirty="0"/>
              <a:t> </a:t>
            </a:r>
            <a:r>
              <a:rPr lang="en-US" altLang="it-IT" dirty="0" err="1"/>
              <a:t>miniere</a:t>
            </a:r>
            <a:r>
              <a:rPr lang="en-US" altLang="it-IT" dirty="0"/>
              <a:t>, </a:t>
            </a:r>
            <a:r>
              <a:rPr lang="en-US" altLang="it-IT" dirty="0" err="1"/>
              <a:t>nelle</a:t>
            </a:r>
            <a:r>
              <a:rPr lang="en-US" altLang="it-IT" dirty="0"/>
              <a:t> </a:t>
            </a:r>
            <a:r>
              <a:rPr lang="en-US" altLang="it-IT" dirty="0" err="1"/>
              <a:t>industrie</a:t>
            </a:r>
            <a:r>
              <a:rPr lang="en-US" altLang="it-IT" dirty="0"/>
              <a:t> </a:t>
            </a:r>
            <a:r>
              <a:rPr lang="en-US" altLang="it-IT" dirty="0" err="1"/>
              <a:t>tessili</a:t>
            </a:r>
            <a:r>
              <a:rPr lang="en-US" altLang="it-IT" dirty="0"/>
              <a:t> e </a:t>
            </a:r>
            <a:r>
              <a:rPr lang="en-US" altLang="it-IT" dirty="0" err="1"/>
              <a:t>nella</a:t>
            </a:r>
            <a:r>
              <a:rPr lang="en-US" altLang="it-IT" dirty="0"/>
              <a:t> </a:t>
            </a:r>
            <a:r>
              <a:rPr lang="en-US" altLang="it-IT" dirty="0" err="1"/>
              <a:t>manifattura</a:t>
            </a:r>
            <a:r>
              <a:rPr lang="en-US" altLang="it-IT" dirty="0"/>
              <a:t> </a:t>
            </a:r>
            <a:r>
              <a:rPr lang="en-US" altLang="it-IT" dirty="0" err="1"/>
              <a:t>dell’abbigliamento</a:t>
            </a:r>
            <a:r>
              <a:rPr lang="en-US" altLang="it-IT" dirty="0"/>
              <a:t>.</a:t>
            </a:r>
          </a:p>
          <a:p>
            <a:pPr eaLnBrk="1" hangingPunct="1">
              <a:buFont typeface="Wingdings" panose="05000000000000000000" pitchFamily="2" charset="2"/>
              <a:buChar char="Ø"/>
            </a:pPr>
            <a:r>
              <a:rPr lang="en-US" altLang="it-IT" dirty="0" err="1"/>
              <a:t>Gli</a:t>
            </a:r>
            <a:r>
              <a:rPr lang="en-US" altLang="it-IT" dirty="0"/>
              <a:t> </a:t>
            </a:r>
            <a:r>
              <a:rPr lang="en-US" altLang="it-IT" dirty="0" err="1"/>
              <a:t>italiani</a:t>
            </a:r>
            <a:r>
              <a:rPr lang="en-US" altLang="it-IT" dirty="0"/>
              <a:t> </a:t>
            </a:r>
            <a:r>
              <a:rPr lang="en-US" altLang="it-IT" dirty="0" err="1"/>
              <a:t>devono</a:t>
            </a:r>
            <a:r>
              <a:rPr lang="en-US" altLang="it-IT" dirty="0"/>
              <a:t> </a:t>
            </a:r>
            <a:r>
              <a:rPr lang="en-US" altLang="it-IT" dirty="0" err="1"/>
              <a:t>affrontare</a:t>
            </a:r>
            <a:r>
              <a:rPr lang="en-US" altLang="it-IT" dirty="0"/>
              <a:t> </a:t>
            </a:r>
            <a:r>
              <a:rPr lang="en-US" altLang="it-IT" dirty="0" err="1"/>
              <a:t>condizioni</a:t>
            </a:r>
            <a:r>
              <a:rPr lang="en-US" altLang="it-IT" dirty="0"/>
              <a:t> di </a:t>
            </a:r>
            <a:r>
              <a:rPr lang="en-US" altLang="it-IT" dirty="0" err="1"/>
              <a:t>lavoro</a:t>
            </a:r>
            <a:r>
              <a:rPr lang="en-US" altLang="it-IT" dirty="0"/>
              <a:t> </a:t>
            </a:r>
            <a:r>
              <a:rPr lang="en-US" altLang="it-IT" dirty="0" err="1"/>
              <a:t>brutali</a:t>
            </a:r>
            <a:r>
              <a:rPr lang="en-US" altLang="it-IT" dirty="0"/>
              <a:t> e un </a:t>
            </a:r>
            <a:r>
              <a:rPr lang="en-US" altLang="it-IT" dirty="0" err="1"/>
              <a:t>atteggiamento</a:t>
            </a:r>
            <a:r>
              <a:rPr lang="en-US" altLang="it-IT" dirty="0"/>
              <a:t> </a:t>
            </a:r>
            <a:r>
              <a:rPr lang="en-US" altLang="it-IT" dirty="0" err="1"/>
              <a:t>dichiaratamente</a:t>
            </a:r>
            <a:r>
              <a:rPr lang="en-US" altLang="it-IT" dirty="0"/>
              <a:t> </a:t>
            </a:r>
            <a:r>
              <a:rPr lang="en-US" altLang="it-IT" dirty="0" err="1"/>
              <a:t>razzista</a:t>
            </a:r>
            <a:r>
              <a:rPr lang="en-US" altLang="it-IT" dirty="0"/>
              <a:t> da </a:t>
            </a:r>
            <a:r>
              <a:rPr lang="en-US" altLang="it-IT" dirty="0" err="1"/>
              <a:t>parte</a:t>
            </a:r>
            <a:r>
              <a:rPr lang="en-US" altLang="it-IT" dirty="0"/>
              <a:t> </a:t>
            </a:r>
            <a:r>
              <a:rPr lang="en-US" altLang="it-IT" dirty="0" err="1"/>
              <a:t>della</a:t>
            </a:r>
            <a:r>
              <a:rPr lang="en-US" altLang="it-IT" dirty="0"/>
              <a:t> </a:t>
            </a:r>
            <a:r>
              <a:rPr lang="en-US" altLang="it-IT" dirty="0" err="1"/>
              <a:t>popolazione</a:t>
            </a:r>
            <a:r>
              <a:rPr lang="en-US" altLang="it-IT" dirty="0"/>
              <a:t> WASP.</a:t>
            </a:r>
          </a:p>
          <a:p>
            <a:pPr eaLnBrk="1" hangingPunct="1">
              <a:buFont typeface="Wingdings" panose="05000000000000000000" pitchFamily="2" charset="2"/>
              <a:buChar char="Ø"/>
            </a:pPr>
            <a:r>
              <a:rPr lang="en-US" altLang="it-IT" dirty="0" err="1"/>
              <a:t>Tra</a:t>
            </a:r>
            <a:r>
              <a:rPr lang="en-US" altLang="it-IT" dirty="0"/>
              <a:t> il 1901 e il 1950 il 50%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 </a:t>
            </a:r>
            <a:r>
              <a:rPr lang="en-US" altLang="it-IT" dirty="0" err="1"/>
              <a:t>torna</a:t>
            </a:r>
            <a:r>
              <a:rPr lang="en-US" altLang="it-IT" dirty="0"/>
              <a:t> in Italia.</a:t>
            </a:r>
          </a:p>
          <a:p>
            <a:pPr eaLnBrk="1" hangingPunct="1">
              <a:buFont typeface="Wingdings" panose="05000000000000000000" pitchFamily="2" charset="2"/>
              <a:buChar char="Ø"/>
            </a:pPr>
            <a:endParaRPr lang="en-US" altLang="it-IT" dirty="0"/>
          </a:p>
          <a:p>
            <a:pPr eaLnBrk="1" hangingPunct="1"/>
            <a:endParaRPr lang="en-US" altLang="it-IT" dirty="0"/>
          </a:p>
          <a:p>
            <a:pPr eaLnBrk="1" hangingPunct="1"/>
            <a:endParaRPr lang="en-US" alt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ABBAADE-FFB1-4039-A141-294C4B308F88}"/>
              </a:ext>
            </a:extLst>
          </p:cNvPr>
          <p:cNvSpPr>
            <a:spLocks noGrp="1" noRot="1" noChangeArrowheads="1"/>
          </p:cNvSpPr>
          <p:nvPr>
            <p:ph type="title"/>
          </p:nvPr>
        </p:nvSpPr>
        <p:spPr/>
        <p:txBody>
          <a:bodyPr/>
          <a:lstStyle/>
          <a:p>
            <a:pPr eaLnBrk="1" hangingPunct="1"/>
            <a:endParaRPr lang="it-IT" altLang="it-IT"/>
          </a:p>
        </p:txBody>
      </p:sp>
      <p:sp>
        <p:nvSpPr>
          <p:cNvPr id="13315" name="Rectangle 3">
            <a:extLst>
              <a:ext uri="{FF2B5EF4-FFF2-40B4-BE49-F238E27FC236}">
                <a16:creationId xmlns:a16="http://schemas.microsoft.com/office/drawing/2014/main" id="{3CFF6E7A-22BC-4787-8455-719367ABB0FE}"/>
              </a:ext>
            </a:extLst>
          </p:cNvPr>
          <p:cNvSpPr>
            <a:spLocks noGrp="1" noRot="1" noChangeArrowheads="1"/>
          </p:cNvSpPr>
          <p:nvPr>
            <p:ph type="body" idx="1"/>
          </p:nvPr>
        </p:nvSpPr>
        <p:spPr/>
        <p:txBody>
          <a:bodyPr/>
          <a:lstStyle/>
          <a:p>
            <a:pPr eaLnBrk="1" hangingPunct="1"/>
            <a:endParaRPr lang="it-IT" altLang="it-IT"/>
          </a:p>
        </p:txBody>
      </p:sp>
      <p:pic>
        <p:nvPicPr>
          <p:cNvPr id="13316" name="Picture 5" descr="cartello1">
            <a:extLst>
              <a:ext uri="{FF2B5EF4-FFF2-40B4-BE49-F238E27FC236}">
                <a16:creationId xmlns:a16="http://schemas.microsoft.com/office/drawing/2014/main" id="{93C85CFE-1451-472D-9813-5B92CF5F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F31C0EA-18AF-4D4D-8730-C0D59B33E2A0}"/>
              </a:ext>
            </a:extLst>
          </p:cNvPr>
          <p:cNvSpPr>
            <a:spLocks noGrp="1" noRot="1" noChangeArrowheads="1"/>
          </p:cNvSpPr>
          <p:nvPr>
            <p:ph type="title"/>
          </p:nvPr>
        </p:nvSpPr>
        <p:spPr/>
        <p:txBody>
          <a:bodyPr/>
          <a:lstStyle/>
          <a:p>
            <a:pPr eaLnBrk="1" hangingPunct="1"/>
            <a:endParaRPr lang="it-IT" altLang="it-IT"/>
          </a:p>
        </p:txBody>
      </p:sp>
      <p:sp>
        <p:nvSpPr>
          <p:cNvPr id="14339" name="Rectangle 3">
            <a:extLst>
              <a:ext uri="{FF2B5EF4-FFF2-40B4-BE49-F238E27FC236}">
                <a16:creationId xmlns:a16="http://schemas.microsoft.com/office/drawing/2014/main" id="{4375CD2E-8D1C-48CE-BCA3-ED93E6DF7267}"/>
              </a:ext>
            </a:extLst>
          </p:cNvPr>
          <p:cNvSpPr>
            <a:spLocks noGrp="1" noRot="1" noChangeArrowheads="1"/>
          </p:cNvSpPr>
          <p:nvPr>
            <p:ph type="body" idx="1"/>
          </p:nvPr>
        </p:nvSpPr>
        <p:spPr/>
        <p:txBody>
          <a:bodyPr/>
          <a:lstStyle/>
          <a:p>
            <a:pPr eaLnBrk="1" hangingPunct="1"/>
            <a:endParaRPr lang="it-IT" altLang="it-IT"/>
          </a:p>
        </p:txBody>
      </p:sp>
      <p:pic>
        <p:nvPicPr>
          <p:cNvPr id="14340" name="Picture 5" descr="ziosam">
            <a:extLst>
              <a:ext uri="{FF2B5EF4-FFF2-40B4-BE49-F238E27FC236}">
                <a16:creationId xmlns:a16="http://schemas.microsoft.com/office/drawing/2014/main" id="{00A86DFD-FF93-462D-AC1D-41BE60AF9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7B804-CDD9-4A35-B374-3105C6D4E806}"/>
              </a:ext>
            </a:extLst>
          </p:cNvPr>
          <p:cNvSpPr>
            <a:spLocks noGrp="1" noRot="1" noChangeArrowheads="1"/>
          </p:cNvSpPr>
          <p:nvPr>
            <p:ph type="title"/>
          </p:nvPr>
        </p:nvSpPr>
        <p:spPr>
          <a:xfrm>
            <a:off x="323528" y="0"/>
            <a:ext cx="8280920" cy="1340768"/>
          </a:xfrm>
        </p:spPr>
        <p:txBody>
          <a:bodyPr>
            <a:noAutofit/>
          </a:bodyPr>
          <a:lstStyle/>
          <a:p>
            <a:pPr eaLnBrk="1" hangingPunct="1"/>
            <a:r>
              <a:rPr lang="it-IT" altLang="it-IT" sz="3600" b="1" dirty="0">
                <a:solidFill>
                  <a:schemeClr val="tx1"/>
                </a:solidFill>
              </a:rPr>
              <a:t>USA 1904:</a:t>
            </a:r>
            <a:br>
              <a:rPr lang="it-IT" altLang="it-IT" sz="3600" b="1" dirty="0">
                <a:solidFill>
                  <a:schemeClr val="tx1"/>
                </a:solidFill>
              </a:rPr>
            </a:br>
            <a:r>
              <a:rPr lang="it-IT" altLang="it-IT" sz="3600" b="1" dirty="0">
                <a:solidFill>
                  <a:schemeClr val="tx1"/>
                </a:solidFill>
              </a:rPr>
              <a:t>Italiani arrestati per omicidio</a:t>
            </a:r>
          </a:p>
        </p:txBody>
      </p:sp>
      <p:sp>
        <p:nvSpPr>
          <p:cNvPr id="15363" name="Rectangle 3">
            <a:extLst>
              <a:ext uri="{FF2B5EF4-FFF2-40B4-BE49-F238E27FC236}">
                <a16:creationId xmlns:a16="http://schemas.microsoft.com/office/drawing/2014/main" id="{788AF980-11E2-413B-9B5E-B93748DFF71E}"/>
              </a:ext>
            </a:extLst>
          </p:cNvPr>
          <p:cNvSpPr>
            <a:spLocks noGrp="1" noRot="1" noChangeArrowheads="1"/>
          </p:cNvSpPr>
          <p:nvPr>
            <p:ph type="body" idx="1"/>
          </p:nvPr>
        </p:nvSpPr>
        <p:spPr/>
        <p:txBody>
          <a:bodyPr/>
          <a:lstStyle/>
          <a:p>
            <a:pPr eaLnBrk="1" hangingPunct="1"/>
            <a:endParaRPr lang="it-IT" altLang="it-IT" dirty="0"/>
          </a:p>
        </p:txBody>
      </p:sp>
      <p:pic>
        <p:nvPicPr>
          <p:cNvPr id="15364" name="Picture 5" descr="graficoassassini">
            <a:extLst>
              <a:ext uri="{FF2B5EF4-FFF2-40B4-BE49-F238E27FC236}">
                <a16:creationId xmlns:a16="http://schemas.microsoft.com/office/drawing/2014/main" id="{16128DB6-5262-414E-8DED-C17B18DFD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7560840"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52F0162-1578-4D82-8B1E-39404D22F00E}"/>
              </a:ext>
            </a:extLst>
          </p:cNvPr>
          <p:cNvSpPr>
            <a:spLocks noGrp="1" noRot="1" noChangeArrowheads="1"/>
          </p:cNvSpPr>
          <p:nvPr>
            <p:ph type="title"/>
          </p:nvPr>
        </p:nvSpPr>
        <p:spPr>
          <a:xfrm>
            <a:off x="457200" y="116632"/>
            <a:ext cx="7787208" cy="1369268"/>
          </a:xfrm>
        </p:spPr>
        <p:txBody>
          <a:bodyPr>
            <a:normAutofit/>
          </a:bodyPr>
          <a:lstStyle/>
          <a:p>
            <a:pPr eaLnBrk="1" hangingPunct="1"/>
            <a:r>
              <a:rPr lang="it-IT" altLang="it-IT" sz="4400" b="1" dirty="0">
                <a:solidFill>
                  <a:schemeClr val="tx1"/>
                </a:solidFill>
              </a:rPr>
              <a:t>Carcerati USA 1920</a:t>
            </a:r>
          </a:p>
        </p:txBody>
      </p:sp>
      <p:sp>
        <p:nvSpPr>
          <p:cNvPr id="16387" name="Rectangle 3">
            <a:extLst>
              <a:ext uri="{FF2B5EF4-FFF2-40B4-BE49-F238E27FC236}">
                <a16:creationId xmlns:a16="http://schemas.microsoft.com/office/drawing/2014/main" id="{44CAB2F1-A94C-4A5F-9244-654751B9D642}"/>
              </a:ext>
            </a:extLst>
          </p:cNvPr>
          <p:cNvSpPr>
            <a:spLocks noGrp="1" noRot="1" noChangeArrowheads="1"/>
          </p:cNvSpPr>
          <p:nvPr>
            <p:ph type="body" idx="1"/>
          </p:nvPr>
        </p:nvSpPr>
        <p:spPr/>
        <p:txBody>
          <a:bodyPr/>
          <a:lstStyle/>
          <a:p>
            <a:pPr eaLnBrk="1" hangingPunct="1"/>
            <a:endParaRPr lang="it-IT" altLang="it-IT"/>
          </a:p>
        </p:txBody>
      </p:sp>
      <p:pic>
        <p:nvPicPr>
          <p:cNvPr id="16388" name="Picture 7" descr="graficoita">
            <a:extLst>
              <a:ext uri="{FF2B5EF4-FFF2-40B4-BE49-F238E27FC236}">
                <a16:creationId xmlns:a16="http://schemas.microsoft.com/office/drawing/2014/main" id="{57879699-E52D-4FC3-A671-981EE5F8E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7787208" cy="44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r>
              <a:rPr lang="it-IT" b="1" i="1" dirty="0"/>
              <a:t>Dago</a:t>
            </a:r>
            <a:r>
              <a:rPr lang="it-IT" dirty="0"/>
              <a:t> (probabilmente da “Diego”, frutto della confusione degli italiani con i migranti di lingua spagnola)</a:t>
            </a:r>
          </a:p>
          <a:p>
            <a:r>
              <a:rPr lang="it-IT" b="1" i="1" dirty="0" err="1"/>
              <a:t>Gumbah</a:t>
            </a:r>
            <a:r>
              <a:rPr lang="it-IT" dirty="0"/>
              <a:t> (da “</a:t>
            </a:r>
            <a:r>
              <a:rPr lang="it-IT" dirty="0" err="1"/>
              <a:t>cumpa</a:t>
            </a:r>
            <a:r>
              <a:rPr lang="it-IT" dirty="0"/>
              <a:t>’”)</a:t>
            </a:r>
          </a:p>
          <a:p>
            <a:r>
              <a:rPr lang="it-IT" b="1" i="1" dirty="0" err="1"/>
              <a:t>Greaseball</a:t>
            </a:r>
            <a:r>
              <a:rPr lang="it-IT" dirty="0"/>
              <a:t> o </a:t>
            </a:r>
            <a:r>
              <a:rPr lang="it-IT" b="1" i="1" dirty="0" err="1"/>
              <a:t>greaser</a:t>
            </a:r>
            <a:r>
              <a:rPr lang="it-IT" b="1" dirty="0"/>
              <a:t> </a:t>
            </a:r>
            <a:r>
              <a:rPr lang="it-IT" dirty="0"/>
              <a:t>(usato soprattutto per i messicani, ma anche per gli italiani perché molti di loro lavoravano come “lubrificatori” degli assi dei vagoni ferroviari)</a:t>
            </a:r>
          </a:p>
          <a:p>
            <a:r>
              <a:rPr lang="it-IT" b="1" i="1" dirty="0"/>
              <a:t>Guinea</a:t>
            </a:r>
            <a:r>
              <a:rPr lang="it-IT" dirty="0"/>
              <a:t> (dalla regione dell’Africa da cui molti schiavi africani erano arrivati →  identificazione degli italiani con i neri)</a:t>
            </a:r>
          </a:p>
          <a:p>
            <a:r>
              <a:rPr lang="it-IT" b="1" i="1" dirty="0"/>
              <a:t>Terrone </a:t>
            </a:r>
            <a:r>
              <a:rPr lang="it-IT" dirty="0"/>
              <a:t>o</a:t>
            </a:r>
            <a:r>
              <a:rPr lang="it-IT" b="1" dirty="0"/>
              <a:t> </a:t>
            </a:r>
            <a:r>
              <a:rPr lang="it-IT" b="1" i="1" dirty="0"/>
              <a:t>cafone</a:t>
            </a:r>
          </a:p>
          <a:p>
            <a:r>
              <a:rPr lang="it-IT" b="1" i="1" dirty="0"/>
              <a:t>Wop</a:t>
            </a:r>
            <a:r>
              <a:rPr lang="it-IT" dirty="0"/>
              <a:t> (da “guappo”, o, secondo una etimologia popolare probabilmente errata, dall’acronimo per “with out papers” o da quello per “working on </a:t>
            </a:r>
            <a:r>
              <a:rPr lang="it-IT" dirty="0" err="1"/>
              <a:t>pavement</a:t>
            </a:r>
            <a:r>
              <a:rPr lang="it-IT" dirty="0"/>
              <a:t>”).</a:t>
            </a:r>
          </a:p>
        </p:txBody>
      </p:sp>
      <p:sp>
        <p:nvSpPr>
          <p:cNvPr id="3" name="Titolo 2"/>
          <p:cNvSpPr>
            <a:spLocks noGrp="1"/>
          </p:cNvSpPr>
          <p:nvPr>
            <p:ph type="title"/>
          </p:nvPr>
        </p:nvSpPr>
        <p:spPr/>
        <p:txBody>
          <a:bodyPr>
            <a:normAutofit/>
          </a:bodyPr>
          <a:lstStyle/>
          <a:p>
            <a:r>
              <a:rPr lang="it-IT" sz="5400" b="1" i="1" dirty="0">
                <a:solidFill>
                  <a:schemeClr val="tx1"/>
                </a:solidFill>
              </a:rPr>
              <a:t>ETHNIC SLURS</a:t>
            </a:r>
          </a:p>
        </p:txBody>
      </p:sp>
    </p:spTree>
    <p:extLst>
      <p:ext uri="{BB962C8B-B14F-4D97-AF65-F5344CB8AC3E}">
        <p14:creationId xmlns:p14="http://schemas.microsoft.com/office/powerpoint/2010/main" val="201706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2A95-A97E-42B4-B9EA-D650A66B3E36}"/>
              </a:ext>
            </a:extLst>
          </p:cNvPr>
          <p:cNvSpPr>
            <a:spLocks noGrp="1"/>
          </p:cNvSpPr>
          <p:nvPr>
            <p:ph type="title"/>
          </p:nvPr>
        </p:nvSpPr>
        <p:spPr>
          <a:xfrm>
            <a:off x="213123" y="1"/>
            <a:ext cx="8666273" cy="908720"/>
          </a:xfrm>
        </p:spPr>
        <p:txBody>
          <a:bodyPr rtlCol="0">
            <a:normAutofit fontScale="90000"/>
          </a:bodyPr>
          <a:lstStyle/>
          <a:p>
            <a:pPr>
              <a:defRPr/>
            </a:pPr>
            <a:br>
              <a:rPr lang="en-US" dirty="0"/>
            </a:br>
            <a:br>
              <a:rPr lang="en-US" dirty="0"/>
            </a:br>
            <a:br>
              <a:rPr lang="en-US" dirty="0"/>
            </a:br>
            <a:r>
              <a:rPr lang="en-US" sz="4000" b="1" dirty="0">
                <a:solidFill>
                  <a:schemeClr val="tx1"/>
                </a:solidFill>
              </a:rPr>
              <a:t>IL LINCIAGGIO DI NEW ORLEANS</a:t>
            </a:r>
            <a:r>
              <a:rPr lang="en-US" sz="4000" dirty="0">
                <a:solidFill>
                  <a:schemeClr val="tx1"/>
                </a:solidFill>
              </a:rPr>
              <a:t> </a:t>
            </a:r>
            <a:endParaRPr lang="en-US" dirty="0">
              <a:solidFill>
                <a:schemeClr val="tx1"/>
              </a:solidFill>
            </a:endParaRPr>
          </a:p>
        </p:txBody>
      </p:sp>
      <p:pic>
        <p:nvPicPr>
          <p:cNvPr id="17411" name="Content Placeholder 5">
            <a:extLst>
              <a:ext uri="{FF2B5EF4-FFF2-40B4-BE49-F238E27FC236}">
                <a16:creationId xmlns:a16="http://schemas.microsoft.com/office/drawing/2014/main" id="{CE952388-A29A-46AA-BABE-165B4C19EE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82852" y="1018423"/>
            <a:ext cx="3886200" cy="3363515"/>
          </a:xfrm>
        </p:spPr>
      </p:pic>
      <p:sp>
        <p:nvSpPr>
          <p:cNvPr id="7" name="Segnaposto contenuto 6">
            <a:extLst>
              <a:ext uri="{FF2B5EF4-FFF2-40B4-BE49-F238E27FC236}">
                <a16:creationId xmlns:a16="http://schemas.microsoft.com/office/drawing/2014/main" id="{E1B84FDC-C064-4378-B5F2-3787FE3425B1}"/>
              </a:ext>
            </a:extLst>
          </p:cNvPr>
          <p:cNvSpPr>
            <a:spLocks noGrp="1"/>
          </p:cNvSpPr>
          <p:nvPr>
            <p:ph sz="half" idx="1"/>
          </p:nvPr>
        </p:nvSpPr>
        <p:spPr>
          <a:xfrm>
            <a:off x="264604" y="1124744"/>
            <a:ext cx="3850196" cy="5544616"/>
          </a:xfrm>
        </p:spPr>
        <p:txBody>
          <a:bodyPr rtlCol="0">
            <a:normAutofit fontScale="92500" lnSpcReduction="20000"/>
          </a:bodyPr>
          <a:lstStyle/>
          <a:p>
            <a:pPr>
              <a:buNone/>
              <a:defRPr/>
            </a:pPr>
            <a:r>
              <a:rPr lang="it-IT" dirty="0"/>
              <a:t>Il 14 marzo 1891 nel </a:t>
            </a:r>
            <a:r>
              <a:rPr lang="it-IT" b="1" dirty="0"/>
              <a:t>linciaggio di New Orleans</a:t>
            </a:r>
            <a:r>
              <a:rPr lang="it-IT" dirty="0"/>
              <a:t> una folla di cittadini assale la prigione locale e uccide 11 migranti italiani, in particolare siciliani. Partecipano al linciaggio dalle 3.000 alle 20.000 persone, guidate da membri dell’alta borghesia, nel più grande linciaggio di massa nella storia degli Stati Uniti. Le vittime erano state accusate dell’assassinio del Sovrintendente della polizia, ma otto di loro erano state assolte.</a:t>
            </a:r>
          </a:p>
        </p:txBody>
      </p:sp>
      <p:pic>
        <p:nvPicPr>
          <p:cNvPr id="4" name="Immagine 3" descr="Immagine che contiene testo, albero, pecora, esterni&#10;&#10;Descrizione generata automaticamente">
            <a:extLst>
              <a:ext uri="{FF2B5EF4-FFF2-40B4-BE49-F238E27FC236}">
                <a16:creationId xmlns:a16="http://schemas.microsoft.com/office/drawing/2014/main" id="{2FDD106E-3509-41C2-B65F-56320990B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508" y="4126189"/>
            <a:ext cx="4906888" cy="2764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360D9-928B-4DEA-8F17-B4FB7BC2D0E3}"/>
              </a:ext>
            </a:extLst>
          </p:cNvPr>
          <p:cNvSpPr>
            <a:spLocks noGrp="1"/>
          </p:cNvSpPr>
          <p:nvPr>
            <p:ph type="title"/>
          </p:nvPr>
        </p:nvSpPr>
        <p:spPr/>
        <p:txBody>
          <a:bodyPr>
            <a:noAutofit/>
          </a:bodyPr>
          <a:lstStyle/>
          <a:p>
            <a:r>
              <a:rPr lang="it-IT" sz="4000" b="1" dirty="0"/>
              <a:t>LA DIASPORA ITALIANA</a:t>
            </a:r>
          </a:p>
        </p:txBody>
      </p:sp>
      <p:sp>
        <p:nvSpPr>
          <p:cNvPr id="3" name="Segnaposto contenuto 2">
            <a:extLst>
              <a:ext uri="{FF2B5EF4-FFF2-40B4-BE49-F238E27FC236}">
                <a16:creationId xmlns:a16="http://schemas.microsoft.com/office/drawing/2014/main" id="{ED1216FA-35D2-445C-AD2D-868DBD744B38}"/>
              </a:ext>
            </a:extLst>
          </p:cNvPr>
          <p:cNvSpPr>
            <a:spLocks noGrp="1"/>
          </p:cNvSpPr>
          <p:nvPr>
            <p:ph sz="quarter" idx="1"/>
          </p:nvPr>
        </p:nvSpPr>
        <p:spPr>
          <a:xfrm>
            <a:off x="457200" y="1988840"/>
            <a:ext cx="7467600" cy="4485112"/>
          </a:xfrm>
        </p:spPr>
        <p:txBody>
          <a:bodyPr/>
          <a:lstStyle/>
          <a:p>
            <a:r>
              <a:rPr lang="it-IT" dirty="0"/>
              <a:t>1861-oggi: migrazione globale di più di 30 milioni di italiani e italiane (unico Paese industrializzato a essere interessato da elevata emigrazione) – migrazione italiana negli USA: circa 5 milioni (+ quasi 1 milione in Canada)</a:t>
            </a:r>
          </a:p>
          <a:p>
            <a:r>
              <a:rPr lang="it-IT" dirty="0"/>
              <a:t>Prima del 1861: pochi migranti italiani in Nord America, prevalentemente esploratori, politici, intellettuali, musicisti, artisti e artigiani</a:t>
            </a:r>
          </a:p>
          <a:p>
            <a:r>
              <a:rPr lang="it-IT" dirty="0"/>
              <a:t>1861-1914: circa 15 milioni di migranti italiani nel mondo, circa 4 negli USA</a:t>
            </a:r>
          </a:p>
        </p:txBody>
      </p:sp>
    </p:spTree>
    <p:extLst>
      <p:ext uri="{BB962C8B-B14F-4D97-AF65-F5344CB8AC3E}">
        <p14:creationId xmlns:p14="http://schemas.microsoft.com/office/powerpoint/2010/main" val="9040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06635ECB-80B0-43AC-B687-CB9F09CA6FFE}"/>
              </a:ext>
            </a:extLst>
          </p:cNvPr>
          <p:cNvSpPr>
            <a:spLocks noGrp="1"/>
          </p:cNvSpPr>
          <p:nvPr>
            <p:ph type="title"/>
          </p:nvPr>
        </p:nvSpPr>
        <p:spPr/>
        <p:txBody>
          <a:bodyPr>
            <a:normAutofit/>
          </a:bodyPr>
          <a:lstStyle/>
          <a:p>
            <a:pPr algn="ctr" eaLnBrk="1" hangingPunct="1"/>
            <a:r>
              <a:rPr lang="en-US" altLang="it-IT" sz="4400" b="1" dirty="0">
                <a:solidFill>
                  <a:schemeClr val="tx1"/>
                </a:solidFill>
              </a:rPr>
              <a:t>SACCO E VANZETTI</a:t>
            </a:r>
            <a:endParaRPr lang="it-IT" altLang="it-IT" sz="4400" b="1" dirty="0">
              <a:solidFill>
                <a:schemeClr val="tx1"/>
              </a:solidFill>
            </a:endParaRPr>
          </a:p>
        </p:txBody>
      </p:sp>
      <p:sp>
        <p:nvSpPr>
          <p:cNvPr id="4" name="Segnaposto contenuto 3">
            <a:extLst>
              <a:ext uri="{FF2B5EF4-FFF2-40B4-BE49-F238E27FC236}">
                <a16:creationId xmlns:a16="http://schemas.microsoft.com/office/drawing/2014/main" id="{D76D7282-4006-48C5-BD3A-22D89905EDC3}"/>
              </a:ext>
            </a:extLst>
          </p:cNvPr>
          <p:cNvSpPr>
            <a:spLocks noGrp="1"/>
          </p:cNvSpPr>
          <p:nvPr>
            <p:ph sz="half" idx="2"/>
          </p:nvPr>
        </p:nvSpPr>
        <p:spPr>
          <a:xfrm>
            <a:off x="4431506" y="1600200"/>
            <a:ext cx="3496341" cy="4983162"/>
          </a:xfrm>
        </p:spPr>
        <p:txBody>
          <a:bodyPr rtlCol="0">
            <a:normAutofit fontScale="62500" lnSpcReduction="20000"/>
          </a:bodyPr>
          <a:lstStyle/>
          <a:p>
            <a:pPr>
              <a:buNone/>
              <a:defRPr/>
            </a:pPr>
            <a:r>
              <a:rPr lang="it-IT" b="1" dirty="0"/>
              <a:t>Nicola Sacco </a:t>
            </a:r>
            <a:r>
              <a:rPr lang="it-IT" dirty="0"/>
              <a:t>e </a:t>
            </a:r>
            <a:r>
              <a:rPr lang="it-IT" b="1" dirty="0"/>
              <a:t>Bartolomeo </a:t>
            </a:r>
            <a:r>
              <a:rPr lang="it-IT" b="1" dirty="0" err="1"/>
              <a:t>Vanzetti</a:t>
            </a:r>
            <a:r>
              <a:rPr lang="it-IT" dirty="0"/>
              <a:t>, attivisti anarchici, vengono arrestati nel 1920, e dopo un lungo processo condannati e giustiziati sulla sedia elettrica nel 1927, a Boston, perché giudicati colpevoli dell’omicidio di un contabile e di una guardia.</a:t>
            </a:r>
          </a:p>
          <a:p>
            <a:pPr>
              <a:buNone/>
              <a:defRPr/>
            </a:pPr>
            <a:r>
              <a:rPr lang="it-IT" dirty="0"/>
              <a:t>Molti famosi intellettuali (George Bernard Shaw, Bertrand Russell, Albert Einstein, Dorothy Parker, </a:t>
            </a:r>
            <a:r>
              <a:rPr lang="it-IT" dirty="0" err="1"/>
              <a:t>Edna</a:t>
            </a:r>
            <a:r>
              <a:rPr lang="it-IT" dirty="0"/>
              <a:t> St. Vincent </a:t>
            </a:r>
            <a:r>
              <a:rPr lang="it-IT" dirty="0" err="1"/>
              <a:t>Millay</a:t>
            </a:r>
            <a:r>
              <a:rPr lang="it-IT" dirty="0"/>
              <a:t>, John </a:t>
            </a:r>
            <a:r>
              <a:rPr lang="it-IT" dirty="0" err="1"/>
              <a:t>Dewey</a:t>
            </a:r>
            <a:r>
              <a:rPr lang="it-IT" dirty="0"/>
              <a:t>, John Dos </a:t>
            </a:r>
            <a:r>
              <a:rPr lang="it-IT" dirty="0" err="1"/>
              <a:t>Passos</a:t>
            </a:r>
            <a:r>
              <a:rPr lang="it-IT" dirty="0"/>
              <a:t>, </a:t>
            </a:r>
            <a:r>
              <a:rPr lang="it-IT" dirty="0" err="1"/>
              <a:t>Upton</a:t>
            </a:r>
            <a:r>
              <a:rPr lang="it-IT" dirty="0"/>
              <a:t> Sinclair, </a:t>
            </a:r>
            <a:r>
              <a:rPr lang="it-IT" dirty="0" err="1"/>
              <a:t>H.G.</a:t>
            </a:r>
            <a:r>
              <a:rPr lang="it-IT" dirty="0"/>
              <a:t> Wells, </a:t>
            </a:r>
            <a:r>
              <a:rPr lang="it-IT" dirty="0" err="1"/>
              <a:t>Anatole</a:t>
            </a:r>
            <a:r>
              <a:rPr lang="it-IT" dirty="0"/>
              <a:t> France e Arturo </a:t>
            </a:r>
            <a:r>
              <a:rPr lang="it-IT" dirty="0" err="1"/>
              <a:t>Giovannitti</a:t>
            </a:r>
            <a:r>
              <a:rPr lang="it-IT" dirty="0"/>
              <a:t>) sostengono la campagna per la revisione del processo. </a:t>
            </a:r>
          </a:p>
          <a:p>
            <a:pPr>
              <a:buNone/>
              <a:defRPr/>
            </a:pPr>
            <a:r>
              <a:rPr lang="it-IT" dirty="0"/>
              <a:t>A cinquant’anni dalla loro morte, nel 1977 Michael </a:t>
            </a:r>
            <a:r>
              <a:rPr lang="it-IT" dirty="0" err="1"/>
              <a:t>Dukakis</a:t>
            </a:r>
            <a:r>
              <a:rPr lang="it-IT" dirty="0"/>
              <a:t>, governatore dello Stato del Massachusetts, riconosce ufficialmente gli errori commessi nel processo e riabilita la memoria di Sacco e </a:t>
            </a:r>
            <a:r>
              <a:rPr lang="it-IT" dirty="0" err="1"/>
              <a:t>Vanzetti</a:t>
            </a:r>
            <a:r>
              <a:rPr lang="it-IT" dirty="0"/>
              <a:t>.</a:t>
            </a:r>
          </a:p>
          <a:p>
            <a:pPr>
              <a:defRPr/>
            </a:pPr>
            <a:endParaRPr lang="it-IT" dirty="0"/>
          </a:p>
        </p:txBody>
      </p:sp>
      <p:pic>
        <p:nvPicPr>
          <p:cNvPr id="18436" name="Content Placeholder 4">
            <a:extLst>
              <a:ext uri="{FF2B5EF4-FFF2-40B4-BE49-F238E27FC236}">
                <a16:creationId xmlns:a16="http://schemas.microsoft.com/office/drawing/2014/main" id="{47BCF590-C042-4346-92C3-EBD790FCA5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00101" y="2491978"/>
            <a:ext cx="3631406" cy="265152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D6AF15D3-F18F-4CF4-BBF5-484CB68DEF1F}"/>
              </a:ext>
            </a:extLst>
          </p:cNvPr>
          <p:cNvSpPr>
            <a:spLocks noGrp="1"/>
          </p:cNvSpPr>
          <p:nvPr>
            <p:ph type="title"/>
          </p:nvPr>
        </p:nvSpPr>
        <p:spPr/>
        <p:txBody>
          <a:bodyPr>
            <a:normAutofit/>
          </a:bodyPr>
          <a:lstStyle/>
          <a:p>
            <a:pPr algn="ctr" eaLnBrk="1" hangingPunct="1"/>
            <a:r>
              <a:rPr lang="it-IT" altLang="it-IT" sz="4400" b="1" dirty="0">
                <a:solidFill>
                  <a:schemeClr val="tx1"/>
                </a:solidFill>
              </a:rPr>
              <a:t>Il discorso di Vanzetti</a:t>
            </a:r>
          </a:p>
        </p:txBody>
      </p:sp>
      <p:sp>
        <p:nvSpPr>
          <p:cNvPr id="4" name="Segnaposto contenuto 3">
            <a:extLst>
              <a:ext uri="{FF2B5EF4-FFF2-40B4-BE49-F238E27FC236}">
                <a16:creationId xmlns:a16="http://schemas.microsoft.com/office/drawing/2014/main" id="{CC3B84DA-8C5C-40CE-BF65-5EF110DD1EA8}"/>
              </a:ext>
            </a:extLst>
          </p:cNvPr>
          <p:cNvSpPr>
            <a:spLocks noGrp="1"/>
          </p:cNvSpPr>
          <p:nvPr>
            <p:ph sz="half" idx="2"/>
          </p:nvPr>
        </p:nvSpPr>
        <p:spPr/>
        <p:txBody>
          <a:bodyPr rtlCol="0">
            <a:normAutofit fontScale="77500" lnSpcReduction="20000"/>
          </a:bodyPr>
          <a:lstStyle/>
          <a:p>
            <a:pPr marL="0" indent="0">
              <a:buNone/>
              <a:defRPr/>
            </a:pPr>
            <a:r>
              <a:rPr lang="it-IT" dirty="0"/>
              <a:t>Io non augurerei a un cane o a un serpente, alla più bassa e disgraziata creatura della Terra — non augurerei a nessuna di queste ciò che ho dovuto soffrire per cose di cui non sono colpevole. Ma la mia convinzione è che ho sofferto per cose di cui sono colpevole. Sto soffrendo perché sono un </a:t>
            </a:r>
            <a:r>
              <a:rPr lang="it-IT" b="1" dirty="0"/>
              <a:t>anarchico</a:t>
            </a:r>
            <a:r>
              <a:rPr lang="it-IT" dirty="0"/>
              <a:t>, e davvero io sono un anarchico; ho sofferto perché ero un </a:t>
            </a:r>
            <a:r>
              <a:rPr lang="it-IT" b="1" dirty="0"/>
              <a:t>Italiano</a:t>
            </a:r>
            <a:r>
              <a:rPr lang="it-IT" dirty="0"/>
              <a:t>, e davvero io sono un Italiano [...] se voi poteste giustiziarmi due volte, e se potessi rinascere altre due volte, vivrei di nuovo per fare quello che ho fatto già. </a:t>
            </a:r>
          </a:p>
        </p:txBody>
      </p:sp>
      <p:pic>
        <p:nvPicPr>
          <p:cNvPr id="19460" name="Picture 2" descr="C:\Users\HP250G3\Documents\Valerio\UniMC - 2017-18\UniMC - 2017-18 - Letteratura &amp; cultura angloamericana 1\Materiali\Save Sacco and Vanzetti.jpg">
            <a:extLst>
              <a:ext uri="{FF2B5EF4-FFF2-40B4-BE49-F238E27FC236}">
                <a16:creationId xmlns:a16="http://schemas.microsoft.com/office/drawing/2014/main" id="{0598D1CA-F579-4882-B60D-D3257E23F894}"/>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15579" y="2709863"/>
            <a:ext cx="3512344" cy="2296716"/>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8" y="1556793"/>
            <a:ext cx="7467600" cy="5040560"/>
          </a:xfrm>
        </p:spPr>
        <p:txBody>
          <a:bodyPr>
            <a:normAutofit/>
          </a:bodyPr>
          <a:lstStyle/>
          <a:p>
            <a:r>
              <a:rPr lang="it-IT" sz="2800" dirty="0"/>
              <a:t>Fino a metà Novecento, molti migranti italoamericani si identificano assai più con le proprie origini locali che con la loro nazionalità, e spesso organizzano le proprie comunità sulla base delle regioni o anche delle cittadine da cui provengono.</a:t>
            </a:r>
          </a:p>
          <a:p>
            <a:r>
              <a:rPr lang="it-IT" sz="2800" dirty="0"/>
              <a:t>La loro identità nazionale “originaria” in realtà emerge e si consolida quando i migranti vengono identificati dalla cultura WASP come “</a:t>
            </a:r>
            <a:r>
              <a:rPr lang="it-IT" sz="2800" b="1" dirty="0" err="1"/>
              <a:t>Eyetalians</a:t>
            </a:r>
            <a:r>
              <a:rPr lang="it-IT" sz="2800" dirty="0"/>
              <a:t>”.</a:t>
            </a:r>
          </a:p>
        </p:txBody>
      </p:sp>
      <p:sp>
        <p:nvSpPr>
          <p:cNvPr id="3" name="Titolo 2"/>
          <p:cNvSpPr>
            <a:spLocks noGrp="1"/>
          </p:cNvSpPr>
          <p:nvPr>
            <p:ph type="title"/>
          </p:nvPr>
        </p:nvSpPr>
        <p:spPr/>
        <p:txBody>
          <a:bodyPr>
            <a:normAutofit fontScale="90000"/>
          </a:bodyPr>
          <a:lstStyle/>
          <a:p>
            <a:r>
              <a:rPr lang="it-IT" sz="4000" b="1" dirty="0">
                <a:solidFill>
                  <a:schemeClr val="tx1"/>
                </a:solidFill>
              </a:rPr>
              <a:t>Identità locale vs. identità nazionale</a:t>
            </a:r>
          </a:p>
        </p:txBody>
      </p:sp>
    </p:spTree>
    <p:extLst>
      <p:ext uri="{BB962C8B-B14F-4D97-AF65-F5344CB8AC3E}">
        <p14:creationId xmlns:p14="http://schemas.microsoft.com/office/powerpoint/2010/main" val="67498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1"/>
            <a:ext cx="7225553" cy="4943472"/>
          </a:xfrm>
        </p:spPr>
        <p:txBody>
          <a:bodyPr>
            <a:normAutofit fontScale="92500"/>
          </a:bodyPr>
          <a:lstStyle/>
          <a:p>
            <a:r>
              <a:rPr lang="it-IT" dirty="0"/>
              <a:t>Un certo numero di migranti italiani non si stabiliscono nelle città, ma cercano di utilizzare le loro conoscenza di contadini nelle campagne americane.</a:t>
            </a:r>
          </a:p>
          <a:p>
            <a:r>
              <a:rPr lang="it-IT" dirty="0"/>
              <a:t>In alcune occasione vengono convinti che diventeranno proprietari della terra che andranno a lavorare, ma si trovano ridotti alla condizione di </a:t>
            </a:r>
            <a:r>
              <a:rPr lang="it-IT" b="1" i="1" dirty="0" err="1"/>
              <a:t>indentured</a:t>
            </a:r>
            <a:r>
              <a:rPr lang="it-IT" b="1" i="1" dirty="0"/>
              <a:t> </a:t>
            </a:r>
            <a:r>
              <a:rPr lang="it-IT" b="1" i="1" dirty="0" err="1"/>
              <a:t>servants</a:t>
            </a:r>
            <a:r>
              <a:rPr lang="it-IT" dirty="0"/>
              <a:t> (lavorando senza paga nella speranza che in questo modo avrebbero saldato il debito originario per l’ </a:t>
            </a:r>
            <a:r>
              <a:rPr lang="it-IT" sz="2400" dirty="0"/>
              <a:t>“a</a:t>
            </a:r>
            <a:r>
              <a:rPr lang="it-IT" dirty="0"/>
              <a:t>cquisto</a:t>
            </a:r>
            <a:r>
              <a:rPr lang="it-IT" sz="2400" dirty="0"/>
              <a:t>”</a:t>
            </a:r>
            <a:r>
              <a:rPr lang="it-IT" dirty="0"/>
              <a:t> della terra, ma diventando rapidamente indebitati a vita).</a:t>
            </a:r>
          </a:p>
          <a:p>
            <a:r>
              <a:rPr lang="it-IT" dirty="0"/>
              <a:t>Nelle piantagioni del Sud, speso sostituiscono gli ex-schiavi afroamericani che si sono trasferiti al Nord.</a:t>
            </a:r>
          </a:p>
        </p:txBody>
      </p:sp>
      <p:sp>
        <p:nvSpPr>
          <p:cNvPr id="3" name="Titolo 2"/>
          <p:cNvSpPr>
            <a:spLocks noGrp="1"/>
          </p:cNvSpPr>
          <p:nvPr>
            <p:ph type="title"/>
          </p:nvPr>
        </p:nvSpPr>
        <p:spPr/>
        <p:txBody>
          <a:bodyPr/>
          <a:lstStyle/>
          <a:p>
            <a:r>
              <a:rPr lang="en-US" sz="3200" b="1" dirty="0">
                <a:solidFill>
                  <a:schemeClr val="tx1"/>
                </a:solidFill>
              </a:rPr>
              <a:t>AL POSTO DEGLI AFROAMERICANI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0"/>
            <a:ext cx="4587133" cy="5229201"/>
          </a:xfrm>
        </p:spPr>
        <p:txBody>
          <a:bodyPr>
            <a:normAutofit fontScale="77500" lnSpcReduction="20000"/>
          </a:bodyPr>
          <a:lstStyle/>
          <a:p>
            <a:r>
              <a:rPr lang="it-IT" dirty="0" err="1"/>
              <a:t>Sunnyside</a:t>
            </a:r>
            <a:r>
              <a:rPr lang="it-IT" dirty="0"/>
              <a:t> </a:t>
            </a:r>
            <a:r>
              <a:rPr lang="it-IT" dirty="0" err="1"/>
              <a:t>Plantation</a:t>
            </a:r>
            <a:r>
              <a:rPr lang="it-IT" dirty="0"/>
              <a:t>: piantagione di cotone in Arkansas, dove fino alla Guerra civile lavorano schiavi neri.</a:t>
            </a:r>
          </a:p>
          <a:p>
            <a:r>
              <a:rPr lang="it-IT" dirty="0"/>
              <a:t>1890-1920: migranti dall’Italia del Nord e dell’Est vengono reclutati come </a:t>
            </a:r>
            <a:r>
              <a:rPr lang="it-IT" sz="2400" dirty="0"/>
              <a:t>“s</a:t>
            </a:r>
            <a:r>
              <a:rPr lang="it-IT" dirty="0"/>
              <a:t>ervi a contratto</a:t>
            </a:r>
            <a:r>
              <a:rPr lang="it-IT" sz="2400" dirty="0"/>
              <a:t>”</a:t>
            </a:r>
            <a:r>
              <a:rPr lang="it-IT" dirty="0"/>
              <a:t>.</a:t>
            </a:r>
          </a:p>
          <a:p>
            <a:r>
              <a:rPr lang="it-IT" dirty="0"/>
              <a:t>Il Principe </a:t>
            </a:r>
            <a:r>
              <a:rPr lang="it-IT" b="1" dirty="0"/>
              <a:t>Emanuele </a:t>
            </a:r>
            <a:r>
              <a:rPr lang="it-IT" b="1" dirty="0" err="1"/>
              <a:t>Ruspoli</a:t>
            </a:r>
            <a:r>
              <a:rPr lang="it-IT" b="1" dirty="0"/>
              <a:t> (</a:t>
            </a:r>
            <a:r>
              <a:rPr lang="it-IT" dirty="0"/>
              <a:t>Sindaco di Roma dal 1892 al 1899) invia molti contadini delle sue tenute (soprattutto nelle Marche) a </a:t>
            </a:r>
            <a:r>
              <a:rPr lang="it-IT" dirty="0" err="1"/>
              <a:t>Sunnyside</a:t>
            </a:r>
            <a:r>
              <a:rPr lang="it-IT" dirty="0"/>
              <a:t>, promettendo lor che presto possiederanno la terra – si indebiteranno e dovranno lavorare gratuitamente per vent’anni.</a:t>
            </a:r>
          </a:p>
          <a:p>
            <a:r>
              <a:rPr lang="it-IT" dirty="0"/>
              <a:t>Alla fine dell’Ottocento una indagine federale sulla pratica della </a:t>
            </a:r>
            <a:r>
              <a:rPr lang="it-IT" i="1" dirty="0" err="1"/>
              <a:t>indentured</a:t>
            </a:r>
            <a:r>
              <a:rPr lang="it-IT" i="1" dirty="0"/>
              <a:t> </a:t>
            </a:r>
            <a:r>
              <a:rPr lang="it-IT" i="1" dirty="0" err="1"/>
              <a:t>servitude</a:t>
            </a:r>
            <a:r>
              <a:rPr lang="it-IT" i="1" dirty="0"/>
              <a:t> </a:t>
            </a:r>
            <a:r>
              <a:rPr lang="it-IT" dirty="0"/>
              <a:t>a </a:t>
            </a:r>
            <a:r>
              <a:rPr lang="it-IT" dirty="0" err="1"/>
              <a:t>Sunnyside</a:t>
            </a:r>
            <a:r>
              <a:rPr lang="it-IT" dirty="0"/>
              <a:t> viene quasi immediatamente bloccata, grazie alle pressioni dei proprietari terrieri dell’area.</a:t>
            </a:r>
          </a:p>
        </p:txBody>
      </p:sp>
      <p:sp>
        <p:nvSpPr>
          <p:cNvPr id="3" name="Titolo 2"/>
          <p:cNvSpPr>
            <a:spLocks noGrp="1"/>
          </p:cNvSpPr>
          <p:nvPr>
            <p:ph type="title"/>
          </p:nvPr>
        </p:nvSpPr>
        <p:spPr/>
        <p:txBody>
          <a:bodyPr/>
          <a:lstStyle/>
          <a:p>
            <a:r>
              <a:rPr lang="en-US" sz="3600" b="1" dirty="0">
                <a:solidFill>
                  <a:schemeClr val="tx1"/>
                </a:solidFill>
              </a:rPr>
              <a:t>SUNNYSIDE PLANTATION</a:t>
            </a:r>
          </a:p>
        </p:txBody>
      </p:sp>
      <p:pic>
        <p:nvPicPr>
          <p:cNvPr id="11266" name="Picture 2" descr="C:\Users\Utente\Downloads\5e5e0b5d6f9e8400891834.jpg"/>
          <p:cNvPicPr>
            <a:picLocks noChangeAspect="1" noChangeArrowheads="1"/>
          </p:cNvPicPr>
          <p:nvPr/>
        </p:nvPicPr>
        <p:blipFill>
          <a:blip r:embed="rId2" cstate="print"/>
          <a:srcRect/>
          <a:stretch>
            <a:fillRect/>
          </a:stretch>
        </p:blipFill>
        <p:spPr bwMode="auto">
          <a:xfrm>
            <a:off x="5364088" y="2564904"/>
            <a:ext cx="3311947" cy="250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700808"/>
            <a:ext cx="4304801" cy="4942903"/>
          </a:xfrm>
        </p:spPr>
        <p:txBody>
          <a:bodyPr>
            <a:noAutofit/>
          </a:bodyPr>
          <a:lstStyle/>
          <a:p>
            <a:pPr marL="0" indent="0">
              <a:buNone/>
            </a:pPr>
            <a:r>
              <a:rPr lang="it-IT" sz="3200" dirty="0"/>
              <a:t>Nel 2011, </a:t>
            </a:r>
            <a:r>
              <a:rPr lang="it-IT" sz="3200" b="1" dirty="0"/>
              <a:t>Mary Bucci Bush</a:t>
            </a:r>
            <a:r>
              <a:rPr lang="it-IT" sz="3200" dirty="0"/>
              <a:t> pubblica </a:t>
            </a:r>
            <a:r>
              <a:rPr lang="it-IT" sz="3200" i="1" dirty="0" err="1"/>
              <a:t>Sweet</a:t>
            </a:r>
            <a:r>
              <a:rPr lang="it-IT" sz="3200" i="1" dirty="0"/>
              <a:t> Hope</a:t>
            </a:r>
            <a:r>
              <a:rPr lang="it-IT" sz="3200" dirty="0"/>
              <a:t>, un romanzo storico basato sulle esperienza di sua nonna (nata a Senigallia), che aveva lavorato a </a:t>
            </a:r>
            <a:r>
              <a:rPr lang="it-IT" sz="3200" dirty="0" err="1"/>
              <a:t>Sunnyside</a:t>
            </a:r>
            <a:r>
              <a:rPr lang="it-IT" sz="3200" dirty="0"/>
              <a:t>.</a:t>
            </a:r>
          </a:p>
        </p:txBody>
      </p:sp>
      <p:sp>
        <p:nvSpPr>
          <p:cNvPr id="3" name="Titolo 2"/>
          <p:cNvSpPr>
            <a:spLocks noGrp="1"/>
          </p:cNvSpPr>
          <p:nvPr>
            <p:ph type="title"/>
          </p:nvPr>
        </p:nvSpPr>
        <p:spPr/>
        <p:txBody>
          <a:bodyPr>
            <a:normAutofit/>
          </a:bodyPr>
          <a:lstStyle/>
          <a:p>
            <a:r>
              <a:rPr lang="en-US" sz="4800" b="1" i="1" dirty="0">
                <a:solidFill>
                  <a:schemeClr val="tx1"/>
                </a:solidFill>
              </a:rPr>
              <a:t>SWEET HOPE</a:t>
            </a:r>
          </a:p>
        </p:txBody>
      </p:sp>
      <p:pic>
        <p:nvPicPr>
          <p:cNvPr id="10243" name="Picture 3"/>
          <p:cNvPicPr>
            <a:picLocks noChangeAspect="1" noChangeArrowheads="1"/>
          </p:cNvPicPr>
          <p:nvPr/>
        </p:nvPicPr>
        <p:blipFill>
          <a:blip r:embed="rId2"/>
          <a:srcRect/>
          <a:stretch>
            <a:fillRect/>
          </a:stretch>
        </p:blipFill>
        <p:spPr bwMode="auto">
          <a:xfrm>
            <a:off x="5511105" y="846138"/>
            <a:ext cx="2925609" cy="45831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9" y="1700808"/>
            <a:ext cx="4176464" cy="4929411"/>
          </a:xfrm>
        </p:spPr>
        <p:txBody>
          <a:bodyPr>
            <a:normAutofit fontScale="92500" lnSpcReduction="20000"/>
          </a:bodyPr>
          <a:lstStyle/>
          <a:p>
            <a:r>
              <a:rPr lang="it-IT" dirty="0"/>
              <a:t>“Il Padrone” era un </a:t>
            </a:r>
            <a:r>
              <a:rPr lang="it-IT" b="1" dirty="0"/>
              <a:t>mediatore</a:t>
            </a:r>
            <a:r>
              <a:rPr lang="it-IT" dirty="0"/>
              <a:t> che metteva in contatto i lavoratori immigrati con i </a:t>
            </a:r>
            <a:r>
              <a:rPr lang="it-IT" i="1" dirty="0" err="1"/>
              <a:t>bosses</a:t>
            </a:r>
            <a:r>
              <a:rPr lang="it-IT" dirty="0"/>
              <a:t> del “sindacato”, negoziava i termini dei contratti di </a:t>
            </a:r>
            <a:r>
              <a:rPr lang="it-IT" i="1" dirty="0" err="1"/>
              <a:t>indentured</a:t>
            </a:r>
            <a:r>
              <a:rPr lang="it-IT" i="1" dirty="0"/>
              <a:t> </a:t>
            </a:r>
            <a:r>
              <a:rPr lang="it-IT" i="1" dirty="0" err="1"/>
              <a:t>servitude</a:t>
            </a:r>
            <a:r>
              <a:rPr lang="it-IT" dirty="0"/>
              <a:t> e fungeva da interprete/traduttore.</a:t>
            </a:r>
          </a:p>
          <a:p>
            <a:r>
              <a:rPr lang="it-IT" dirty="0"/>
              <a:t>Veniva pagato sia degli immigrati sia dai </a:t>
            </a:r>
            <a:r>
              <a:rPr lang="it-IT" i="1" dirty="0" err="1"/>
              <a:t>bosses</a:t>
            </a:r>
            <a:r>
              <a:rPr lang="it-IT" dirty="0"/>
              <a:t>.</a:t>
            </a:r>
          </a:p>
          <a:p>
            <a:r>
              <a:rPr lang="it-IT" dirty="0"/>
              <a:t>Era una figura intermedia, a metà strada tra il sindacalista e il mafioso, che offriva servizi altrimenti irraggiungibili per l’immigrato.</a:t>
            </a:r>
          </a:p>
          <a:p>
            <a:endParaRPr lang="it-IT" b="1" i="1" dirty="0"/>
          </a:p>
          <a:p>
            <a:endParaRPr lang="it-IT" dirty="0"/>
          </a:p>
        </p:txBody>
      </p:sp>
      <p:sp>
        <p:nvSpPr>
          <p:cNvPr id="3" name="Titolo 2"/>
          <p:cNvSpPr>
            <a:spLocks noGrp="1"/>
          </p:cNvSpPr>
          <p:nvPr>
            <p:ph type="title"/>
          </p:nvPr>
        </p:nvSpPr>
        <p:spPr/>
        <p:txBody>
          <a:bodyPr>
            <a:normAutofit/>
          </a:bodyPr>
          <a:lstStyle/>
          <a:p>
            <a:r>
              <a:rPr lang="it-IT" sz="5400" b="1" dirty="0">
                <a:solidFill>
                  <a:schemeClr val="tx1"/>
                </a:solidFill>
              </a:rPr>
              <a:t>IL </a:t>
            </a:r>
            <a:r>
              <a:rPr lang="it-IT" sz="5400" b="1" i="1" dirty="0">
                <a:solidFill>
                  <a:schemeClr val="tx1"/>
                </a:solidFill>
              </a:rPr>
              <a:t>PADRONE</a:t>
            </a:r>
            <a:endParaRPr lang="it-IT" sz="5400" b="1" dirty="0">
              <a:solidFill>
                <a:schemeClr val="tx1"/>
              </a:solidFill>
            </a:endParaRPr>
          </a:p>
        </p:txBody>
      </p:sp>
      <p:pic>
        <p:nvPicPr>
          <p:cNvPr id="5" name="Picture 2" descr="C:\Users\HP\Documents\Valerio\UniMC - 2018-19\UniMC - 2018-19 - Letteratura &amp; cultura angloamericana 2M\Immagini\Al Capone (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88840"/>
            <a:ext cx="3574031" cy="422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9" y="1628800"/>
            <a:ext cx="2376264" cy="4954562"/>
          </a:xfrm>
        </p:spPr>
        <p:txBody>
          <a:bodyPr>
            <a:normAutofit fontScale="62500" lnSpcReduction="20000"/>
          </a:bodyPr>
          <a:lstStyle/>
          <a:p>
            <a:pPr marL="0" indent="0">
              <a:buNone/>
            </a:pPr>
            <a:endParaRPr lang="it-IT" dirty="0"/>
          </a:p>
          <a:p>
            <a:pPr marL="0" indent="0">
              <a:buNone/>
            </a:pPr>
            <a:r>
              <a:rPr lang="it-IT" sz="3400" dirty="0"/>
              <a:t>I primi film sugli italoamericani li rappresentano spesso come </a:t>
            </a:r>
            <a:r>
              <a:rPr lang="it-IT" sz="3400" b="1" dirty="0"/>
              <a:t>mafiosi</a:t>
            </a:r>
            <a:r>
              <a:rPr lang="it-IT" sz="3400" dirty="0"/>
              <a:t>, ad esempio nei film muti </a:t>
            </a:r>
            <a:r>
              <a:rPr lang="it-IT" sz="3400" b="1" i="1" dirty="0"/>
              <a:t>The Black </a:t>
            </a:r>
            <a:r>
              <a:rPr lang="it-IT" sz="3400" b="1" i="1" dirty="0" err="1"/>
              <a:t>Hand</a:t>
            </a:r>
            <a:r>
              <a:rPr lang="it-IT" sz="3400" dirty="0"/>
              <a:t> (1906), </a:t>
            </a:r>
            <a:r>
              <a:rPr lang="it-IT" sz="3400" b="1" i="1" dirty="0"/>
              <a:t>The </a:t>
            </a:r>
            <a:r>
              <a:rPr lang="it-IT" sz="3400" b="1" i="1" dirty="0" err="1"/>
              <a:t>Italian</a:t>
            </a:r>
            <a:r>
              <a:rPr lang="it-IT" sz="3400" b="1" i="1" dirty="0"/>
              <a:t> Blood</a:t>
            </a:r>
            <a:r>
              <a:rPr lang="it-IT" sz="3400" dirty="0"/>
              <a:t> (1911) </a:t>
            </a:r>
            <a:r>
              <a:rPr lang="it-IT" sz="3400" dirty="0" err="1"/>
              <a:t>e</a:t>
            </a:r>
            <a:r>
              <a:rPr lang="it-IT" sz="3400" b="1" i="1" dirty="0" err="1"/>
              <a:t>The</a:t>
            </a:r>
            <a:r>
              <a:rPr lang="it-IT" sz="3400" b="1" i="1" dirty="0"/>
              <a:t> Last of the Mafia</a:t>
            </a:r>
            <a:r>
              <a:rPr lang="it-IT" sz="3400" dirty="0"/>
              <a:t> (1915), e nei film sonori </a:t>
            </a:r>
            <a:r>
              <a:rPr lang="en-US" sz="3400" b="1" i="1" dirty="0"/>
              <a:t>Little Caesar </a:t>
            </a:r>
            <a:r>
              <a:rPr lang="en-US" sz="3400" dirty="0"/>
              <a:t>(1931) e </a:t>
            </a:r>
            <a:r>
              <a:rPr lang="en-US" sz="3400" b="1" i="1" dirty="0"/>
              <a:t>Scarface</a:t>
            </a:r>
            <a:r>
              <a:rPr lang="en-US" sz="3400" dirty="0"/>
              <a:t> (1932).</a:t>
            </a:r>
            <a:endParaRPr lang="it-IT" sz="3400" dirty="0"/>
          </a:p>
          <a:p>
            <a:endParaRPr lang="it-IT" dirty="0"/>
          </a:p>
        </p:txBody>
      </p:sp>
      <p:sp>
        <p:nvSpPr>
          <p:cNvPr id="3" name="Titolo 2"/>
          <p:cNvSpPr>
            <a:spLocks noGrp="1"/>
          </p:cNvSpPr>
          <p:nvPr>
            <p:ph type="title"/>
          </p:nvPr>
        </p:nvSpPr>
        <p:spPr/>
        <p:txBody>
          <a:bodyPr>
            <a:normAutofit/>
          </a:bodyPr>
          <a:lstStyle/>
          <a:p>
            <a:r>
              <a:rPr lang="it-IT" sz="4800" b="1" dirty="0">
                <a:solidFill>
                  <a:schemeClr val="tx1"/>
                </a:solidFill>
              </a:rPr>
              <a:t>AL CINEMA</a:t>
            </a:r>
          </a:p>
        </p:txBody>
      </p:sp>
      <p:pic>
        <p:nvPicPr>
          <p:cNvPr id="5122" name="Picture 2" descr="C:\Users\HP\Documents\Valerio\UniMC - 2018-19\UniMC - 2018-19 - Letteratura &amp; cultura angloamericana 2M\Immagini\The Black Hand (1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74" y="1779662"/>
            <a:ext cx="2478021" cy="1858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cuments\Valerio\UniMC - 2018-19\UniMC - 2018-19 - Letteratura &amp; cultura angloamericana 2M\Immagini\Scarface (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771" y="4111455"/>
            <a:ext cx="2846090" cy="21345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ocuments\Valerio\UniMC - 2018-19\UniMC - 2018-19 - Letteratura &amp; cultura angloamericana 2M\Immagini\Little Caesar (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708920"/>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6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a:solidFill>
                  <a:schemeClr val="tx1"/>
                </a:solidFill>
              </a:rPr>
              <a:t>LA NASCITA DELLA</a:t>
            </a:r>
            <a:br>
              <a:rPr lang="it-IT" sz="3200" b="1" dirty="0">
                <a:solidFill>
                  <a:schemeClr val="tx1"/>
                </a:solidFill>
              </a:rPr>
            </a:br>
            <a:r>
              <a:rPr lang="it-IT" sz="3200" b="1" dirty="0">
                <a:solidFill>
                  <a:schemeClr val="tx1"/>
                </a:solidFill>
              </a:rPr>
              <a:t>LETTERATURA ITALOAMERICANA</a:t>
            </a:r>
          </a:p>
        </p:txBody>
      </p:sp>
      <p:sp>
        <p:nvSpPr>
          <p:cNvPr id="3" name="Segnaposto contenuto 2"/>
          <p:cNvSpPr>
            <a:spLocks noGrp="1"/>
          </p:cNvSpPr>
          <p:nvPr>
            <p:ph idx="1"/>
          </p:nvPr>
        </p:nvSpPr>
        <p:spPr/>
        <p:txBody>
          <a:bodyPr>
            <a:normAutofit lnSpcReduction="10000"/>
          </a:bodyPr>
          <a:lstStyle/>
          <a:p>
            <a:pPr marL="0" indent="0">
              <a:spcAft>
                <a:spcPts val="0"/>
              </a:spcAft>
              <a:buNone/>
            </a:pPr>
            <a:r>
              <a:rPr lang="it-IT" dirty="0"/>
              <a:t>Il primo testo “ufficiale” della letteratura italoamericana è </a:t>
            </a:r>
            <a:r>
              <a:rPr lang="it-IT" b="1" i="1" dirty="0"/>
              <a:t>Peppino</a:t>
            </a:r>
            <a:r>
              <a:rPr lang="it-IT" dirty="0"/>
              <a:t> (1885) di </a:t>
            </a:r>
            <a:r>
              <a:rPr lang="it-IT" b="1" dirty="0"/>
              <a:t>Luigi Ventura</a:t>
            </a:r>
            <a:r>
              <a:rPr lang="it-IT" dirty="0"/>
              <a:t>. Negli anni Novanta dell’Ottocento </a:t>
            </a:r>
            <a:r>
              <a:rPr lang="it-IT" b="1" dirty="0"/>
              <a:t>Bernardino </a:t>
            </a:r>
            <a:r>
              <a:rPr lang="it-IT" b="1" dirty="0" err="1"/>
              <a:t>Ciambelli</a:t>
            </a:r>
            <a:r>
              <a:rPr lang="it-IT" b="1" dirty="0"/>
              <a:t> </a:t>
            </a:r>
            <a:r>
              <a:rPr lang="it-IT" dirty="0"/>
              <a:t>pubblica (in italiano) una raccolta di storie sensazionalistiche ambientate nella Little </a:t>
            </a:r>
            <a:r>
              <a:rPr lang="it-IT" dirty="0" err="1"/>
              <a:t>Italy</a:t>
            </a:r>
            <a:r>
              <a:rPr lang="it-IT" dirty="0"/>
              <a:t> di New York (</a:t>
            </a:r>
            <a:r>
              <a:rPr lang="it-IT" b="1" i="1" dirty="0"/>
              <a:t>I misteri di </a:t>
            </a:r>
            <a:r>
              <a:rPr lang="it-IT" b="1" i="1" dirty="0" err="1"/>
              <a:t>Mulberr</a:t>
            </a:r>
            <a:r>
              <a:rPr lang="it-IT" i="1" dirty="0" err="1"/>
              <a:t>y</a:t>
            </a:r>
            <a:r>
              <a:rPr lang="it-IT" dirty="0"/>
              <a:t>).</a:t>
            </a:r>
          </a:p>
          <a:p>
            <a:pPr marL="0" indent="0">
              <a:spcAft>
                <a:spcPts val="0"/>
              </a:spcAft>
              <a:buNone/>
            </a:pPr>
            <a:r>
              <a:rPr lang="it-IT" dirty="0"/>
              <a:t>Negli anni Venti del Novecento si diffondono le autobiografie letterarie che descrivono le condizione dei migranti italiani, come </a:t>
            </a:r>
            <a:r>
              <a:rPr lang="en-US" b="1" i="1" dirty="0"/>
              <a:t>The Soul of an Immigrant</a:t>
            </a:r>
            <a:r>
              <a:rPr lang="en-US" dirty="0"/>
              <a:t> (1921) di </a:t>
            </a:r>
            <a:r>
              <a:rPr lang="en-US" b="1" dirty="0"/>
              <a:t>Constantine </a:t>
            </a:r>
            <a:r>
              <a:rPr lang="en-US" b="1" dirty="0" err="1"/>
              <a:t>Panunzio</a:t>
            </a:r>
            <a:r>
              <a:rPr lang="en-US" b="1" dirty="0"/>
              <a:t> </a:t>
            </a:r>
            <a:r>
              <a:rPr lang="en-US" dirty="0"/>
              <a:t>e </a:t>
            </a:r>
            <a:r>
              <a:rPr lang="en-US" b="1" i="1" dirty="0"/>
              <a:t>Pascal </a:t>
            </a:r>
            <a:r>
              <a:rPr lang="en-US" b="1" i="1" dirty="0" err="1"/>
              <a:t>D’Angelo</a:t>
            </a:r>
            <a:r>
              <a:rPr lang="en-US" b="1" i="1" dirty="0"/>
              <a:t>, Son of Italy</a:t>
            </a:r>
            <a:r>
              <a:rPr lang="en-US" dirty="0"/>
              <a:t> (1924) di </a:t>
            </a:r>
            <a:r>
              <a:rPr lang="en-US" b="1" dirty="0"/>
              <a:t>Pascal </a:t>
            </a:r>
            <a:r>
              <a:rPr lang="en-US" b="1" dirty="0" err="1"/>
              <a:t>D’Angelo</a:t>
            </a:r>
            <a:r>
              <a:rPr lang="en-US" dirty="0"/>
              <a:t>. </a:t>
            </a:r>
            <a:endParaRPr lang="it-IT" dirty="0"/>
          </a:p>
          <a:p>
            <a:pPr>
              <a:spcAft>
                <a:spcPts val="0"/>
              </a:spcAft>
            </a:pPr>
            <a:endParaRPr lang="it-IT" dirty="0"/>
          </a:p>
        </p:txBody>
      </p:sp>
    </p:spTree>
    <p:extLst>
      <p:ext uri="{BB962C8B-B14F-4D97-AF65-F5344CB8AC3E}">
        <p14:creationId xmlns:p14="http://schemas.microsoft.com/office/powerpoint/2010/main" val="338945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solidFill>
                  <a:schemeClr val="tx1"/>
                </a:solidFill>
              </a:rPr>
              <a:t>PIETRO DI DONATO</a:t>
            </a:r>
            <a:br>
              <a:rPr lang="it-IT" sz="4000" b="1" dirty="0">
                <a:solidFill>
                  <a:schemeClr val="tx1"/>
                </a:solidFill>
              </a:rPr>
            </a:br>
            <a:r>
              <a:rPr lang="it-IT" sz="4000" b="1" i="1" dirty="0">
                <a:solidFill>
                  <a:schemeClr val="tx1"/>
                </a:solidFill>
              </a:rPr>
              <a:t>CHRIST IN CONCRETE</a:t>
            </a:r>
            <a:endParaRPr lang="it-IT" sz="4000" b="1" dirty="0">
              <a:solidFill>
                <a:schemeClr val="tx1"/>
              </a:solidFill>
            </a:endParaRPr>
          </a:p>
        </p:txBody>
      </p:sp>
      <p:sp>
        <p:nvSpPr>
          <p:cNvPr id="3" name="Segnaposto contenuto 2"/>
          <p:cNvSpPr>
            <a:spLocks noGrp="1"/>
          </p:cNvSpPr>
          <p:nvPr>
            <p:ph idx="1"/>
          </p:nvPr>
        </p:nvSpPr>
        <p:spPr>
          <a:xfrm>
            <a:off x="571500" y="1728592"/>
            <a:ext cx="7467600" cy="4835046"/>
          </a:xfrm>
        </p:spPr>
        <p:txBody>
          <a:bodyPr>
            <a:normAutofit fontScale="85000" lnSpcReduction="20000"/>
          </a:bodyPr>
          <a:lstStyle/>
          <a:p>
            <a:pPr marL="0" indent="0">
              <a:buNone/>
            </a:pPr>
            <a:r>
              <a:rPr lang="en-US" dirty="0"/>
              <a:t>Il primo </a:t>
            </a:r>
            <a:r>
              <a:rPr lang="en-US" dirty="0" err="1"/>
              <a:t>romanzo</a:t>
            </a:r>
            <a:r>
              <a:rPr lang="en-US" dirty="0"/>
              <a:t> </a:t>
            </a:r>
            <a:r>
              <a:rPr lang="en-US" dirty="0" err="1"/>
              <a:t>italoamericano</a:t>
            </a:r>
            <a:r>
              <a:rPr lang="it-IT" dirty="0"/>
              <a:t> capace di conquistare pubblico e critica è </a:t>
            </a:r>
            <a:r>
              <a:rPr lang="it-IT" b="1" i="1" dirty="0"/>
              <a:t>Christ in Concrete</a:t>
            </a:r>
            <a:r>
              <a:rPr lang="it-IT" dirty="0"/>
              <a:t> (1939) di </a:t>
            </a:r>
            <a:r>
              <a:rPr lang="it-IT" b="1" dirty="0"/>
              <a:t>Pietro di Donato</a:t>
            </a:r>
            <a:r>
              <a:rPr lang="it-IT" dirty="0"/>
              <a:t>, che viene scelto dal Book-of-the-</a:t>
            </a:r>
            <a:r>
              <a:rPr lang="it-IT" dirty="0" err="1"/>
              <a:t>Month</a:t>
            </a:r>
            <a:r>
              <a:rPr lang="it-IT" dirty="0"/>
              <a:t> Club battendo </a:t>
            </a:r>
            <a:r>
              <a:rPr lang="it-IT" i="1" dirty="0"/>
              <a:t>The </a:t>
            </a:r>
            <a:r>
              <a:rPr lang="it-IT" i="1" dirty="0" err="1"/>
              <a:t>Grapes</a:t>
            </a:r>
            <a:r>
              <a:rPr lang="it-IT" i="1" dirty="0"/>
              <a:t> of </a:t>
            </a:r>
            <a:r>
              <a:rPr lang="it-IT" i="1" dirty="0" err="1"/>
              <a:t>Wrath</a:t>
            </a:r>
            <a:r>
              <a:rPr lang="it-IT" b="1" dirty="0"/>
              <a:t> </a:t>
            </a:r>
            <a:r>
              <a:rPr lang="it-IT" dirty="0"/>
              <a:t>di John Steinbeck. Si tratta di una rappresentazione epico-tragica della comunità dei </a:t>
            </a:r>
            <a:r>
              <a:rPr lang="it-IT" b="1" dirty="0"/>
              <a:t>muratori italoamericani</a:t>
            </a:r>
            <a:r>
              <a:rPr lang="it-IT" dirty="0"/>
              <a:t>, che hanno contribuito a costruire «materialmente» l’“</a:t>
            </a:r>
            <a:r>
              <a:rPr lang="it-IT" b="1" dirty="0"/>
              <a:t>American </a:t>
            </a:r>
            <a:r>
              <a:rPr lang="it-IT" b="1" dirty="0" err="1"/>
              <a:t>Dream</a:t>
            </a:r>
            <a:r>
              <a:rPr lang="it-IT" dirty="0"/>
              <a:t>” ma ne sono esclusi, soggiogati come sono dalla logica brutale dello sfruttamento capitalistico. La storia di Paul, ancora bambino ma costretto a sostituire nel cantiere il padre </a:t>
            </a:r>
            <a:r>
              <a:rPr lang="it-IT" dirty="0" err="1"/>
              <a:t>Geremio</a:t>
            </a:r>
            <a:r>
              <a:rPr lang="it-IT" dirty="0"/>
              <a:t> (morto un Venerdì Santo, sepolto nel cemento dopo il crollo dell’impalcatura dove sta lavorando), riflette la storia di tanti italoamericani per i quali (almeno all’inizio) il Sogno americano si è rivelato un incubo. Nel romanzo, il </a:t>
            </a:r>
            <a:r>
              <a:rPr lang="it-IT" b="1" dirty="0"/>
              <a:t>lavoro</a:t>
            </a:r>
            <a:r>
              <a:rPr lang="it-IT" dirty="0"/>
              <a:t> è una specie di </a:t>
            </a:r>
            <a:r>
              <a:rPr lang="it-IT" b="1" dirty="0"/>
              <a:t>divinità</a:t>
            </a:r>
            <a:r>
              <a:rPr lang="it-IT" dirty="0"/>
              <a:t> («</a:t>
            </a:r>
            <a:r>
              <a:rPr lang="it-IT" b="1" dirty="0"/>
              <a:t>Job</a:t>
            </a:r>
            <a:r>
              <a:rPr lang="it-IT" dirty="0"/>
              <a:t>», con l’iniziale maiuscola. Che rimanda anche a </a:t>
            </a:r>
            <a:r>
              <a:rPr lang="it-IT" b="1" dirty="0"/>
              <a:t>Giobbe</a:t>
            </a:r>
            <a:r>
              <a:rPr lang="it-IT" dirty="0"/>
              <a:t>, il profeta della </a:t>
            </a:r>
            <a:r>
              <a:rPr lang="it-IT" b="1" dirty="0"/>
              <a:t>pazienza</a:t>
            </a:r>
            <a:r>
              <a:rPr lang="it-IT" dirty="0"/>
              <a:t>) crudele e capricciosa che fa e disfa a suo piacimento le vite di chi la venera, e che pazientemente dove sopportare le terribili condizioni da essa dettate per garantire la sopravvivenza alla propria famiglia.</a:t>
            </a:r>
          </a:p>
        </p:txBody>
      </p:sp>
    </p:spTree>
    <p:extLst>
      <p:ext uri="{BB962C8B-B14F-4D97-AF65-F5344CB8AC3E}">
        <p14:creationId xmlns:p14="http://schemas.microsoft.com/office/powerpoint/2010/main" val="27263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2B3D8BB-8165-413B-977E-6E4310445B45}"/>
              </a:ext>
            </a:extLst>
          </p:cNvPr>
          <p:cNvSpPr>
            <a:spLocks noGrp="1"/>
          </p:cNvSpPr>
          <p:nvPr>
            <p:ph type="title"/>
          </p:nvPr>
        </p:nvSpPr>
        <p:spPr>
          <a:xfrm>
            <a:off x="628650" y="0"/>
            <a:ext cx="8018860" cy="1484784"/>
          </a:xfrm>
        </p:spPr>
        <p:txBody>
          <a:bodyPr>
            <a:normAutofit/>
          </a:bodyPr>
          <a:lstStyle/>
          <a:p>
            <a:pPr eaLnBrk="1" hangingPunct="1"/>
            <a:r>
              <a:rPr lang="en-US" altLang="it-IT" sz="4050" b="1" dirty="0"/>
              <a:t>LA PRIMA ONDATA: DAL 1861 AL 1890</a:t>
            </a:r>
          </a:p>
        </p:txBody>
      </p:sp>
      <p:sp>
        <p:nvSpPr>
          <p:cNvPr id="3075" name="Content Placeholder 2">
            <a:extLst>
              <a:ext uri="{FF2B5EF4-FFF2-40B4-BE49-F238E27FC236}">
                <a16:creationId xmlns:a16="http://schemas.microsoft.com/office/drawing/2014/main" id="{CAF68FD0-8F99-4063-BE57-5FA7F7A2F315}"/>
              </a:ext>
            </a:extLst>
          </p:cNvPr>
          <p:cNvSpPr>
            <a:spLocks noGrp="1"/>
          </p:cNvSpPr>
          <p:nvPr>
            <p:ph idx="1"/>
          </p:nvPr>
        </p:nvSpPr>
        <p:spPr/>
        <p:txBody>
          <a:bodyPr/>
          <a:lstStyle/>
          <a:p>
            <a:pPr eaLnBrk="1" hangingPunct="1">
              <a:buFont typeface="Wingdings" panose="05000000000000000000" pitchFamily="2" charset="2"/>
              <a:buChar char="Ø"/>
            </a:pPr>
            <a:r>
              <a:rPr lang="en-US" altLang="it-IT" dirty="0"/>
              <a:t> </a:t>
            </a:r>
            <a:r>
              <a:rPr lang="en-US" altLang="it-IT" sz="2700" dirty="0" err="1"/>
              <a:t>L’Italia</a:t>
            </a:r>
            <a:r>
              <a:rPr lang="en-US" altLang="it-IT" sz="2700" dirty="0"/>
              <a:t> </a:t>
            </a:r>
            <a:r>
              <a:rPr lang="en-US" altLang="it-IT" sz="2700" dirty="0" err="1"/>
              <a:t>viene</a:t>
            </a:r>
            <a:r>
              <a:rPr lang="en-US" altLang="it-IT" sz="2700" dirty="0"/>
              <a:t> </a:t>
            </a:r>
            <a:r>
              <a:rPr lang="en-US" altLang="it-IT" sz="2700" dirty="0" err="1"/>
              <a:t>unificata</a:t>
            </a:r>
            <a:r>
              <a:rPr lang="en-US" altLang="it-IT" sz="2700" dirty="0"/>
              <a:t> </a:t>
            </a:r>
            <a:r>
              <a:rPr lang="en-US" altLang="it-IT" sz="2700" dirty="0" err="1"/>
              <a:t>nel</a:t>
            </a:r>
            <a:r>
              <a:rPr lang="en-US" altLang="it-IT" sz="2700" dirty="0"/>
              <a:t> 1861.</a:t>
            </a:r>
          </a:p>
          <a:p>
            <a:pPr eaLnBrk="1" hangingPunct="1">
              <a:buFont typeface="Wingdings" panose="05000000000000000000" pitchFamily="2" charset="2"/>
              <a:buChar char="Ø"/>
            </a:pPr>
            <a:r>
              <a:rPr lang="en-US" altLang="it-IT" sz="2700" dirty="0"/>
              <a:t> La prima </a:t>
            </a:r>
            <a:r>
              <a:rPr lang="en-US" altLang="it-IT" sz="2700" dirty="0" err="1"/>
              <a:t>ondata</a:t>
            </a:r>
            <a:r>
              <a:rPr lang="en-US" altLang="it-IT" sz="2700" dirty="0"/>
              <a:t> </a:t>
            </a:r>
            <a:r>
              <a:rPr lang="en-US" altLang="it-IT" sz="2700" dirty="0" err="1"/>
              <a:t>migratoria</a:t>
            </a:r>
            <a:r>
              <a:rPr lang="en-US" altLang="it-IT" sz="2700" dirty="0"/>
              <a:t> post-</a:t>
            </a:r>
            <a:r>
              <a:rPr lang="en-US" altLang="it-IT" sz="2700" dirty="0" err="1"/>
              <a:t>Unità</a:t>
            </a:r>
            <a:r>
              <a:rPr lang="en-US" altLang="it-IT" sz="2700" dirty="0"/>
              <a:t> </a:t>
            </a:r>
            <a:r>
              <a:rPr lang="en-US" altLang="it-IT" sz="2700" dirty="0" err="1"/>
              <a:t>viene</a:t>
            </a:r>
            <a:r>
              <a:rPr lang="en-US" altLang="it-IT" sz="2700" dirty="0"/>
              <a:t> </a:t>
            </a:r>
            <a:r>
              <a:rPr lang="en-US" altLang="it-IT" sz="2700" dirty="0" err="1"/>
              <a:t>soprattutto</a:t>
            </a:r>
            <a:r>
              <a:rPr lang="en-US" altLang="it-IT" sz="2700" dirty="0"/>
              <a:t> dal </a:t>
            </a:r>
            <a:r>
              <a:rPr lang="en-US" altLang="it-IT" sz="2700" b="1" dirty="0"/>
              <a:t>Nord-Est</a:t>
            </a:r>
            <a:r>
              <a:rPr lang="en-US" altLang="it-IT" sz="2700" dirty="0"/>
              <a:t> e dal </a:t>
            </a:r>
            <a:r>
              <a:rPr lang="en-US" altLang="it-IT" sz="2700" b="1" dirty="0"/>
              <a:t>Nord-</a:t>
            </a:r>
            <a:r>
              <a:rPr lang="en-US" altLang="it-IT" sz="2700" b="1" dirty="0" err="1"/>
              <a:t>Ovest</a:t>
            </a:r>
            <a:r>
              <a:rPr lang="en-US" altLang="it-IT" sz="2700" dirty="0"/>
              <a:t>, ed è </a:t>
            </a:r>
            <a:r>
              <a:rPr lang="en-US" altLang="it-IT" sz="2700" dirty="0" err="1"/>
              <a:t>composta</a:t>
            </a:r>
            <a:r>
              <a:rPr lang="en-US" altLang="it-IT" sz="2700" dirty="0"/>
              <a:t> </a:t>
            </a:r>
            <a:r>
              <a:rPr lang="en-US" altLang="it-IT" sz="2700" dirty="0" err="1"/>
              <a:t>prevalentemente</a:t>
            </a:r>
            <a:r>
              <a:rPr lang="en-US" altLang="it-IT" sz="2700" dirty="0"/>
              <a:t> da </a:t>
            </a:r>
            <a:r>
              <a:rPr lang="en-US" altLang="it-IT" sz="2700" b="1" dirty="0" err="1"/>
              <a:t>artigiani</a:t>
            </a:r>
            <a:r>
              <a:rPr lang="en-US" altLang="it-IT" sz="2700" b="1" dirty="0"/>
              <a:t> e </a:t>
            </a:r>
            <a:r>
              <a:rPr lang="en-US" altLang="it-IT" sz="2700" b="1" dirty="0" err="1"/>
              <a:t>commercianti</a:t>
            </a:r>
            <a:r>
              <a:rPr lang="en-US" altLang="it-IT" sz="2700" dirty="0"/>
              <a:t>, in </a:t>
            </a:r>
            <a:r>
              <a:rPr lang="en-US" altLang="it-IT" sz="2700" dirty="0" err="1"/>
              <a:t>cerca</a:t>
            </a:r>
            <a:r>
              <a:rPr lang="en-US" altLang="it-IT" sz="2700" dirty="0"/>
              <a:t> di </a:t>
            </a:r>
            <a:r>
              <a:rPr lang="en-US" altLang="it-IT" sz="2700" dirty="0" err="1"/>
              <a:t>nuovi</a:t>
            </a:r>
            <a:r>
              <a:rPr lang="en-US" altLang="it-IT" sz="2700" dirty="0"/>
              <a:t> </a:t>
            </a:r>
            <a:r>
              <a:rPr lang="en-US" altLang="it-IT" sz="2700" dirty="0" err="1"/>
              <a:t>mercati</a:t>
            </a:r>
            <a:r>
              <a:rPr lang="en-US" altLang="it-IT" sz="2700" dirty="0"/>
              <a:t> per </a:t>
            </a:r>
            <a:r>
              <a:rPr lang="en-US" altLang="it-IT" sz="2700" dirty="0" err="1"/>
              <a:t>i</a:t>
            </a:r>
            <a:r>
              <a:rPr lang="en-US" altLang="it-IT" sz="2700" dirty="0"/>
              <a:t> </a:t>
            </a:r>
            <a:r>
              <a:rPr lang="en-US" altLang="it-IT" sz="2700" dirty="0" err="1"/>
              <a:t>propri</a:t>
            </a:r>
            <a:r>
              <a:rPr lang="en-US" altLang="it-IT" sz="2700" dirty="0"/>
              <a:t> </a:t>
            </a:r>
            <a:r>
              <a:rPr lang="en-US" altLang="it-IT" sz="2700" dirty="0" err="1"/>
              <a:t>manufatti</a:t>
            </a:r>
            <a:r>
              <a:rPr lang="en-US" altLang="it-IT" sz="2700" dirty="0"/>
              <a:t>.</a:t>
            </a:r>
          </a:p>
          <a:p>
            <a:pPr eaLnBrk="1" hangingPunct="1">
              <a:buFont typeface="Wingdings" panose="05000000000000000000" pitchFamily="2" charset="2"/>
              <a:buChar char="Ø"/>
            </a:pPr>
            <a:r>
              <a:rPr lang="en-US" altLang="it-IT" sz="2700" dirty="0"/>
              <a:t> </a:t>
            </a:r>
            <a:r>
              <a:rPr lang="en-US" altLang="it-IT" sz="2700" dirty="0" err="1"/>
              <a:t>Negli</a:t>
            </a:r>
            <a:r>
              <a:rPr lang="en-US" altLang="it-IT" sz="2700" dirty="0"/>
              <a:t> </a:t>
            </a:r>
            <a:r>
              <a:rPr lang="en-US" altLang="it-IT" sz="2700" dirty="0" err="1"/>
              <a:t>Stati</a:t>
            </a:r>
            <a:r>
              <a:rPr lang="en-US" altLang="it-IT" sz="2700" dirty="0"/>
              <a:t> </a:t>
            </a:r>
            <a:r>
              <a:rPr lang="en-US" altLang="it-IT" sz="2700" dirty="0" err="1"/>
              <a:t>Uniti</a:t>
            </a:r>
            <a:r>
              <a:rPr lang="en-US" altLang="it-IT" sz="2700" dirty="0"/>
              <a:t> </a:t>
            </a:r>
            <a:r>
              <a:rPr lang="en-US" altLang="it-IT" sz="2700" dirty="0" err="1"/>
              <a:t>vanno</a:t>
            </a:r>
            <a:r>
              <a:rPr lang="en-US" altLang="it-IT" sz="2700" dirty="0"/>
              <a:t> a </a:t>
            </a:r>
            <a:r>
              <a:rPr lang="en-US" altLang="it-IT" sz="2700" dirty="0" err="1"/>
              <a:t>sostituire</a:t>
            </a:r>
            <a:r>
              <a:rPr lang="en-US" altLang="it-IT" sz="2700" dirty="0"/>
              <a:t> la </a:t>
            </a:r>
            <a:r>
              <a:rPr lang="en-US" altLang="it-IT" sz="2700" dirty="0" err="1"/>
              <a:t>manodopera</a:t>
            </a:r>
            <a:r>
              <a:rPr lang="en-US" altLang="it-IT" sz="2700" dirty="0"/>
              <a:t> </a:t>
            </a:r>
            <a:r>
              <a:rPr lang="en-US" altLang="it-IT" sz="2700" dirty="0" err="1"/>
              <a:t>perduta</a:t>
            </a:r>
            <a:r>
              <a:rPr lang="en-US" altLang="it-IT" sz="2700" dirty="0"/>
              <a:t> </a:t>
            </a:r>
            <a:r>
              <a:rPr lang="en-US" altLang="it-IT" sz="2700" dirty="0" err="1"/>
              <a:t>durante</a:t>
            </a:r>
            <a:r>
              <a:rPr lang="en-US" altLang="it-IT" sz="2700" dirty="0"/>
              <a:t> la Guerra civile.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723" y="684237"/>
            <a:ext cx="7467601" cy="581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5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268761"/>
            <a:ext cx="4016769" cy="5328592"/>
          </a:xfrm>
        </p:spPr>
        <p:txBody>
          <a:bodyPr>
            <a:normAutofit fontScale="92500" lnSpcReduction="10000"/>
          </a:bodyPr>
          <a:lstStyle/>
          <a:p>
            <a:pPr marL="0" indent="0">
              <a:buNone/>
            </a:pPr>
            <a:r>
              <a:rPr lang="it-IT" dirty="0"/>
              <a:t>Nel 1969 </a:t>
            </a:r>
            <a:r>
              <a:rPr lang="it-IT" b="1" dirty="0"/>
              <a:t>Mario Puzo</a:t>
            </a:r>
            <a:r>
              <a:rPr lang="it-IT" dirty="0"/>
              <a:t> pubblica </a:t>
            </a:r>
            <a:r>
              <a:rPr lang="it-IT" b="1" i="1" dirty="0"/>
              <a:t>The </a:t>
            </a:r>
            <a:r>
              <a:rPr lang="it-IT" b="1" i="1" dirty="0" err="1"/>
              <a:t>Godfather</a:t>
            </a:r>
            <a:r>
              <a:rPr lang="it-IT" dirty="0"/>
              <a:t>, romanzo che ottiene un immediato successo di pubblico e viene adattato </a:t>
            </a:r>
            <a:r>
              <a:rPr lang="en-US" dirty="0"/>
              <a:t>per il cinema da Francis Ford Coppola </a:t>
            </a:r>
            <a:r>
              <a:rPr lang="en-US" dirty="0" err="1"/>
              <a:t>nel</a:t>
            </a:r>
            <a:r>
              <a:rPr lang="en-US" dirty="0"/>
              <a:t> 1972 (</a:t>
            </a:r>
            <a:r>
              <a:rPr lang="it-IT" dirty="0"/>
              <a:t>seguiranno due </a:t>
            </a:r>
            <a:r>
              <a:rPr lang="it-IT" i="1" dirty="0"/>
              <a:t>sequels</a:t>
            </a:r>
            <a:r>
              <a:rPr lang="it-IT" dirty="0"/>
              <a:t>, nel 1974 e nel 1990). Il mito del mafioso italoamericano diventa il mito del migrante che si adatta alla </a:t>
            </a:r>
            <a:r>
              <a:rPr lang="it-IT" b="1" dirty="0"/>
              <a:t>logica della competizione capitalistica </a:t>
            </a:r>
            <a:r>
              <a:rPr lang="it-IT" dirty="0"/>
              <a:t>e ne diviene l’alfiere più estremo (frase celebre: “ti farò un’offerta che non puoi rifiutare”).</a:t>
            </a:r>
          </a:p>
          <a:p>
            <a:endParaRPr lang="it-IT" dirty="0"/>
          </a:p>
        </p:txBody>
      </p:sp>
      <p:sp>
        <p:nvSpPr>
          <p:cNvPr id="3" name="Titolo 2"/>
          <p:cNvSpPr>
            <a:spLocks noGrp="1"/>
          </p:cNvSpPr>
          <p:nvPr>
            <p:ph type="title"/>
          </p:nvPr>
        </p:nvSpPr>
        <p:spPr>
          <a:xfrm>
            <a:off x="688490" y="260648"/>
            <a:ext cx="7756263" cy="1008112"/>
          </a:xfrm>
        </p:spPr>
        <p:txBody>
          <a:bodyPr>
            <a:normAutofit/>
          </a:bodyPr>
          <a:lstStyle/>
          <a:p>
            <a:r>
              <a:rPr lang="it-IT" sz="5400" b="1" dirty="0">
                <a:solidFill>
                  <a:schemeClr val="tx1"/>
                </a:solidFill>
              </a:rPr>
              <a:t>IL PADRINO</a:t>
            </a:r>
          </a:p>
        </p:txBody>
      </p:sp>
      <p:pic>
        <p:nvPicPr>
          <p:cNvPr id="6146" name="Picture 2" descr="C:\Users\HP\Documents\Valerio\UniMC - 2018-19\UniMC - 2018-19 - Letteratura &amp; cultura angloamericana 2M\Immagini\The Godfather (19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2880320" cy="410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1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1"/>
            <a:ext cx="7745505" cy="5040560"/>
          </a:xfrm>
        </p:spPr>
        <p:txBody>
          <a:bodyPr>
            <a:normAutofit fontScale="77500" lnSpcReduction="20000"/>
          </a:bodyPr>
          <a:lstStyle/>
          <a:p>
            <a:r>
              <a:rPr lang="en-GB" dirty="0"/>
              <a:t>Dopo la </a:t>
            </a:r>
            <a:r>
              <a:rPr lang="en-GB" dirty="0" err="1"/>
              <a:t>Seconda</a:t>
            </a:r>
            <a:r>
              <a:rPr lang="en-GB" dirty="0"/>
              <a:t> </a:t>
            </a:r>
            <a:r>
              <a:rPr lang="en-GB" dirty="0" err="1"/>
              <a:t>guerra</a:t>
            </a:r>
            <a:r>
              <a:rPr lang="en-GB" dirty="0"/>
              <a:t> </a:t>
            </a:r>
            <a:r>
              <a:rPr lang="en-GB" dirty="0" err="1"/>
              <a:t>mondiale</a:t>
            </a:r>
            <a:r>
              <a:rPr lang="en-GB" dirty="0"/>
              <a:t>, la </a:t>
            </a:r>
            <a:r>
              <a:rPr lang="en-GB" dirty="0" err="1"/>
              <a:t>comunità</a:t>
            </a:r>
            <a:r>
              <a:rPr lang="en-GB" dirty="0"/>
              <a:t> </a:t>
            </a:r>
            <a:r>
              <a:rPr lang="en-GB" dirty="0" err="1"/>
              <a:t>italoamericana</a:t>
            </a:r>
            <a:r>
              <a:rPr lang="en-GB" dirty="0"/>
              <a:t> </a:t>
            </a:r>
            <a:r>
              <a:rPr lang="en-GB" dirty="0" err="1"/>
              <a:t>esce</a:t>
            </a:r>
            <a:r>
              <a:rPr lang="en-GB" dirty="0"/>
              <a:t> </a:t>
            </a:r>
            <a:r>
              <a:rPr lang="en-GB" dirty="0" err="1"/>
              <a:t>progressivamente</a:t>
            </a:r>
            <a:r>
              <a:rPr lang="en-GB" dirty="0"/>
              <a:t> </a:t>
            </a:r>
            <a:r>
              <a:rPr lang="en-GB" dirty="0" err="1"/>
              <a:t>dalla</a:t>
            </a:r>
            <a:r>
              <a:rPr lang="en-GB" dirty="0"/>
              <a:t> zona </a:t>
            </a:r>
            <a:r>
              <a:rPr lang="en-GB" dirty="0" err="1"/>
              <a:t>d’ombra</a:t>
            </a:r>
            <a:r>
              <a:rPr lang="en-GB" dirty="0"/>
              <a:t> del </a:t>
            </a:r>
            <a:r>
              <a:rPr lang="en-GB" dirty="0" err="1"/>
              <a:t>pregiudizio</a:t>
            </a:r>
            <a:r>
              <a:rPr lang="en-GB" dirty="0"/>
              <a:t> </a:t>
            </a:r>
            <a:r>
              <a:rPr lang="en-GB" dirty="0" err="1"/>
              <a:t>razziale</a:t>
            </a:r>
            <a:r>
              <a:rPr lang="en-GB" dirty="0"/>
              <a:t> ed </a:t>
            </a:r>
            <a:r>
              <a:rPr lang="en-GB" dirty="0" err="1"/>
              <a:t>etnico</a:t>
            </a:r>
            <a:r>
              <a:rPr lang="en-GB" dirty="0"/>
              <a:t> e </a:t>
            </a:r>
            <a:r>
              <a:rPr lang="en-GB" dirty="0" err="1"/>
              <a:t>viene</a:t>
            </a:r>
            <a:r>
              <a:rPr lang="en-GB" dirty="0"/>
              <a:t> </a:t>
            </a:r>
            <a:r>
              <a:rPr lang="en-GB" dirty="0" err="1"/>
              <a:t>ammessa</a:t>
            </a:r>
            <a:r>
              <a:rPr lang="en-GB" dirty="0"/>
              <a:t> </a:t>
            </a:r>
            <a:r>
              <a:rPr lang="en-GB" dirty="0" err="1"/>
              <a:t>nel</a:t>
            </a:r>
            <a:r>
              <a:rPr lang="en-GB" dirty="0"/>
              <a:t> </a:t>
            </a:r>
            <a:r>
              <a:rPr lang="en-GB" i="1" dirty="0"/>
              <a:t>mainstream</a:t>
            </a:r>
            <a:r>
              <a:rPr lang="en-GB" dirty="0"/>
              <a:t>.</a:t>
            </a:r>
          </a:p>
          <a:p>
            <a:r>
              <a:rPr lang="en-GB" dirty="0" err="1"/>
              <a:t>Alcune</a:t>
            </a:r>
            <a:r>
              <a:rPr lang="en-GB" dirty="0"/>
              <a:t> </a:t>
            </a:r>
            <a:r>
              <a:rPr lang="en-GB" dirty="0" err="1"/>
              <a:t>delle</a:t>
            </a:r>
            <a:r>
              <a:rPr lang="en-GB" dirty="0"/>
              <a:t> figure di </a:t>
            </a:r>
            <a:r>
              <a:rPr lang="en-GB" dirty="0" err="1"/>
              <a:t>maggior</a:t>
            </a:r>
            <a:r>
              <a:rPr lang="en-GB" dirty="0"/>
              <a:t> </a:t>
            </a:r>
            <a:r>
              <a:rPr lang="en-GB" dirty="0" err="1"/>
              <a:t>spicco</a:t>
            </a:r>
            <a:r>
              <a:rPr lang="en-GB" dirty="0"/>
              <a:t> </a:t>
            </a:r>
            <a:r>
              <a:rPr lang="en-GB" dirty="0" err="1"/>
              <a:t>della</a:t>
            </a:r>
            <a:r>
              <a:rPr lang="en-GB" dirty="0"/>
              <a:t> </a:t>
            </a:r>
            <a:r>
              <a:rPr lang="en-GB" dirty="0" err="1"/>
              <a:t>cultura</a:t>
            </a:r>
            <a:r>
              <a:rPr lang="en-GB" dirty="0"/>
              <a:t> </a:t>
            </a:r>
            <a:r>
              <a:rPr lang="en-GB" dirty="0" err="1"/>
              <a:t>popolare</a:t>
            </a:r>
            <a:r>
              <a:rPr lang="en-GB" dirty="0"/>
              <a:t> americana (anticipate </a:t>
            </a:r>
            <a:r>
              <a:rPr lang="en-GB" dirty="0" err="1"/>
              <a:t>dalle</a:t>
            </a:r>
            <a:r>
              <a:rPr lang="en-GB" dirty="0"/>
              <a:t> due prime </a:t>
            </a:r>
            <a:r>
              <a:rPr lang="en-GB" dirty="0" err="1"/>
              <a:t>grandi</a:t>
            </a:r>
            <a:r>
              <a:rPr lang="en-GB" dirty="0"/>
              <a:t> star </a:t>
            </a:r>
            <a:r>
              <a:rPr lang="en-GB" dirty="0" err="1"/>
              <a:t>dello</a:t>
            </a:r>
            <a:r>
              <a:rPr lang="en-GB" dirty="0"/>
              <a:t> </a:t>
            </a:r>
            <a:r>
              <a:rPr lang="en-GB" i="1" dirty="0"/>
              <a:t>show business </a:t>
            </a:r>
            <a:r>
              <a:rPr lang="en-GB" dirty="0" err="1"/>
              <a:t>agli</a:t>
            </a:r>
            <a:r>
              <a:rPr lang="en-GB" dirty="0"/>
              <a:t> </a:t>
            </a:r>
            <a:r>
              <a:rPr lang="en-GB" dirty="0" err="1"/>
              <a:t>inizi</a:t>
            </a:r>
            <a:r>
              <a:rPr lang="en-GB" dirty="0"/>
              <a:t> del Novecento, </a:t>
            </a:r>
            <a:r>
              <a:rPr lang="en-GB" b="1" dirty="0"/>
              <a:t>Rodolfo Valentino ed Enrico Caruso</a:t>
            </a:r>
            <a:r>
              <a:rPr lang="en-GB" dirty="0"/>
              <a:t>) </a:t>
            </a:r>
            <a:r>
              <a:rPr lang="en-GB" dirty="0" err="1"/>
              <a:t>sono</a:t>
            </a:r>
            <a:r>
              <a:rPr lang="en-GB" dirty="0"/>
              <a:t> </a:t>
            </a:r>
            <a:r>
              <a:rPr lang="en-GB" dirty="0" err="1"/>
              <a:t>italoamericane</a:t>
            </a:r>
            <a:r>
              <a:rPr lang="en-GB" dirty="0"/>
              <a:t> (</a:t>
            </a:r>
            <a:r>
              <a:rPr lang="en-GB" b="1" dirty="0"/>
              <a:t>Joe DiMaggio, Rocky Marciano, Frank Sinatra, Dean Martin, Al Pacino, Robert De Niro, Madonna</a:t>
            </a:r>
            <a:r>
              <a:rPr lang="en-GB" dirty="0"/>
              <a:t>).</a:t>
            </a:r>
          </a:p>
          <a:p>
            <a:r>
              <a:rPr lang="en-GB" dirty="0" err="1"/>
              <a:t>Negli</a:t>
            </a:r>
            <a:r>
              <a:rPr lang="en-GB" dirty="0"/>
              <a:t> </a:t>
            </a:r>
            <a:r>
              <a:rPr lang="en-GB" dirty="0" err="1"/>
              <a:t>ultimi</a:t>
            </a:r>
            <a:r>
              <a:rPr lang="en-GB" dirty="0"/>
              <a:t> due </a:t>
            </a:r>
            <a:r>
              <a:rPr lang="en-GB" dirty="0" err="1"/>
              <a:t>decenni</a:t>
            </a:r>
            <a:r>
              <a:rPr lang="en-GB" dirty="0"/>
              <a:t> del Novecento, </a:t>
            </a:r>
            <a:r>
              <a:rPr lang="en-GB" dirty="0" err="1"/>
              <a:t>avere</a:t>
            </a:r>
            <a:r>
              <a:rPr lang="en-GB" dirty="0"/>
              <a:t> </a:t>
            </a:r>
            <a:r>
              <a:rPr lang="en-GB" dirty="0" err="1"/>
              <a:t>origini</a:t>
            </a:r>
            <a:r>
              <a:rPr lang="en-GB" dirty="0"/>
              <a:t> </a:t>
            </a:r>
            <a:r>
              <a:rPr lang="en-GB" dirty="0" err="1"/>
              <a:t>italiane</a:t>
            </a:r>
            <a:r>
              <a:rPr lang="en-GB" dirty="0"/>
              <a:t> </a:t>
            </a:r>
            <a:r>
              <a:rPr lang="en-GB" dirty="0" err="1"/>
              <a:t>diventa</a:t>
            </a:r>
            <a:r>
              <a:rPr lang="en-GB" dirty="0"/>
              <a:t> sempre </a:t>
            </a:r>
            <a:r>
              <a:rPr lang="en-GB" dirty="0" err="1"/>
              <a:t>meno</a:t>
            </a:r>
            <a:r>
              <a:rPr lang="en-GB" dirty="0"/>
              <a:t> </a:t>
            </a:r>
            <a:r>
              <a:rPr lang="en-GB" dirty="0" err="1"/>
              <a:t>una</a:t>
            </a:r>
            <a:r>
              <a:rPr lang="en-GB" dirty="0"/>
              <a:t> tara da </a:t>
            </a:r>
            <a:r>
              <a:rPr lang="en-GB" dirty="0" err="1"/>
              <a:t>nascondere</a:t>
            </a:r>
            <a:r>
              <a:rPr lang="en-GB" dirty="0"/>
              <a:t> e sempre </a:t>
            </a:r>
            <a:r>
              <a:rPr lang="en-GB" dirty="0" err="1"/>
              <a:t>più</a:t>
            </a:r>
            <a:r>
              <a:rPr lang="en-GB" dirty="0"/>
              <a:t> un </a:t>
            </a:r>
            <a:r>
              <a:rPr lang="en-GB" dirty="0" err="1"/>
              <a:t>orgoglio</a:t>
            </a:r>
            <a:r>
              <a:rPr lang="en-GB" dirty="0"/>
              <a:t> da </a:t>
            </a:r>
            <a:r>
              <a:rPr lang="en-GB" dirty="0" err="1"/>
              <a:t>esibire</a:t>
            </a:r>
            <a:r>
              <a:rPr lang="en-GB" dirty="0"/>
              <a:t>.</a:t>
            </a:r>
          </a:p>
          <a:p>
            <a:r>
              <a:rPr lang="en-GB" dirty="0"/>
              <a:t>2000: </a:t>
            </a:r>
            <a:r>
              <a:rPr lang="en-GB" dirty="0" err="1"/>
              <a:t>più</a:t>
            </a:r>
            <a:r>
              <a:rPr lang="en-GB" dirty="0"/>
              <a:t> di 15 </a:t>
            </a:r>
            <a:r>
              <a:rPr lang="en-GB" dirty="0" err="1"/>
              <a:t>milioni</a:t>
            </a:r>
            <a:r>
              <a:rPr lang="en-GB" dirty="0"/>
              <a:t> di </a:t>
            </a:r>
            <a:r>
              <a:rPr lang="en-GB" dirty="0" err="1"/>
              <a:t>cittadini</a:t>
            </a:r>
            <a:r>
              <a:rPr lang="en-GB" dirty="0"/>
              <a:t> </a:t>
            </a:r>
            <a:r>
              <a:rPr lang="en-GB" dirty="0" err="1"/>
              <a:t>statunitensi</a:t>
            </a:r>
            <a:r>
              <a:rPr lang="en-GB" dirty="0"/>
              <a:t> </a:t>
            </a:r>
            <a:r>
              <a:rPr lang="en-GB" dirty="0" err="1"/>
              <a:t>si</a:t>
            </a:r>
            <a:r>
              <a:rPr lang="en-GB" dirty="0"/>
              <a:t> </a:t>
            </a:r>
            <a:r>
              <a:rPr lang="en-GB" dirty="0" err="1"/>
              <a:t>identificano</a:t>
            </a:r>
            <a:r>
              <a:rPr lang="en-GB" dirty="0"/>
              <a:t> come </a:t>
            </a:r>
            <a:r>
              <a:rPr lang="en-US" dirty="0" err="1"/>
              <a:t>italioamericani</a:t>
            </a:r>
            <a:r>
              <a:rPr lang="en-US" dirty="0"/>
              <a:t> – 6% </a:t>
            </a:r>
            <a:r>
              <a:rPr lang="en-US" dirty="0" err="1"/>
              <a:t>della</a:t>
            </a:r>
            <a:r>
              <a:rPr lang="en-US" dirty="0"/>
              <a:t> </a:t>
            </a:r>
            <a:r>
              <a:rPr lang="en-US" dirty="0" err="1"/>
              <a:t>popolazione</a:t>
            </a:r>
            <a:r>
              <a:rPr lang="en-US" dirty="0"/>
              <a:t> USA.</a:t>
            </a:r>
          </a:p>
          <a:p>
            <a:r>
              <a:rPr lang="en-US" dirty="0"/>
              <a:t>1990-2000: </a:t>
            </a:r>
            <a:r>
              <a:rPr lang="en-US" dirty="0" err="1"/>
              <a:t>aumento</a:t>
            </a:r>
            <a:r>
              <a:rPr lang="en-US" dirty="0"/>
              <a:t> di un </a:t>
            </a:r>
            <a:r>
              <a:rPr lang="en-US" dirty="0" err="1"/>
              <a:t>milione</a:t>
            </a:r>
            <a:r>
              <a:rPr lang="en-US" dirty="0"/>
              <a:t> di </a:t>
            </a:r>
            <a:r>
              <a:rPr lang="en-US" dirty="0" err="1"/>
              <a:t>cittadini</a:t>
            </a:r>
            <a:r>
              <a:rPr lang="en-US" dirty="0"/>
              <a:t> </a:t>
            </a:r>
            <a:r>
              <a:rPr lang="en-US" dirty="0" err="1"/>
              <a:t>statunitensi</a:t>
            </a:r>
            <a:r>
              <a:rPr lang="en-US" dirty="0"/>
              <a:t> </a:t>
            </a:r>
            <a:r>
              <a:rPr lang="en-US" dirty="0" err="1"/>
              <a:t>che</a:t>
            </a:r>
            <a:r>
              <a:rPr lang="en-US" dirty="0"/>
              <a:t> </a:t>
            </a:r>
            <a:r>
              <a:rPr lang="en-US" dirty="0" err="1"/>
              <a:t>rivednicano</a:t>
            </a:r>
            <a:r>
              <a:rPr lang="en-US" dirty="0"/>
              <a:t> </a:t>
            </a:r>
            <a:r>
              <a:rPr lang="en-US" dirty="0" err="1"/>
              <a:t>origini</a:t>
            </a:r>
            <a:r>
              <a:rPr lang="en-US" dirty="0"/>
              <a:t> </a:t>
            </a:r>
            <a:r>
              <a:rPr lang="en-US" dirty="0" err="1"/>
              <a:t>italiane</a:t>
            </a:r>
            <a:r>
              <a:rPr lang="en-US" dirty="0"/>
              <a:t>.</a:t>
            </a:r>
          </a:p>
          <a:p>
            <a:r>
              <a:rPr lang="en-US" dirty="0"/>
              <a:t>1999: </a:t>
            </a:r>
            <a:r>
              <a:rPr lang="en-US" dirty="0" err="1"/>
              <a:t>reddito</a:t>
            </a:r>
            <a:r>
              <a:rPr lang="en-US" dirty="0"/>
              <a:t> medio </a:t>
            </a:r>
            <a:r>
              <a:rPr lang="en-US" dirty="0" err="1"/>
              <a:t>annuo</a:t>
            </a:r>
            <a:r>
              <a:rPr lang="en-US" dirty="0"/>
              <a:t> </a:t>
            </a:r>
            <a:r>
              <a:rPr lang="en-US" dirty="0" err="1"/>
              <a:t>degli</a:t>
            </a:r>
            <a:r>
              <a:rPr lang="en-US" dirty="0"/>
              <a:t> </a:t>
            </a:r>
            <a:r>
              <a:rPr lang="en-US" dirty="0" err="1"/>
              <a:t>italoamericani</a:t>
            </a:r>
            <a:r>
              <a:rPr lang="en-US" dirty="0"/>
              <a:t> = 61.300 $ (media </a:t>
            </a:r>
            <a:r>
              <a:rPr lang="en-US" dirty="0" err="1"/>
              <a:t>nazionale</a:t>
            </a:r>
            <a:r>
              <a:rPr lang="en-US" dirty="0"/>
              <a:t> di 50.000). </a:t>
            </a:r>
          </a:p>
        </p:txBody>
      </p:sp>
      <p:sp>
        <p:nvSpPr>
          <p:cNvPr id="3" name="Titolo 2"/>
          <p:cNvSpPr>
            <a:spLocks noGrp="1"/>
          </p:cNvSpPr>
          <p:nvPr>
            <p:ph type="title"/>
          </p:nvPr>
        </p:nvSpPr>
        <p:spPr/>
        <p:txBody>
          <a:bodyPr>
            <a:normAutofit/>
          </a:bodyPr>
          <a:lstStyle/>
          <a:p>
            <a:r>
              <a:rPr lang="it-IT" sz="4400" b="1" dirty="0">
                <a:solidFill>
                  <a:schemeClr val="tx1"/>
                </a:solidFill>
              </a:rPr>
              <a:t>UNA </a:t>
            </a:r>
            <a:r>
              <a:rPr lang="it-IT" sz="4400" b="1" i="1" dirty="0">
                <a:solidFill>
                  <a:schemeClr val="tx1"/>
                </a:solidFill>
              </a:rPr>
              <a:t>SUCCESS STORY</a:t>
            </a:r>
            <a:r>
              <a:rPr lang="it-IT" sz="4400" b="1" dirty="0">
                <a:solidFill>
                  <a:schemeClr val="tx1"/>
                </a:solidFill>
              </a:rPr>
              <a:t>?</a:t>
            </a:r>
          </a:p>
        </p:txBody>
      </p:sp>
    </p:spTree>
    <p:extLst>
      <p:ext uri="{BB962C8B-B14F-4D97-AF65-F5344CB8AC3E}">
        <p14:creationId xmlns:p14="http://schemas.microsoft.com/office/powerpoint/2010/main" val="399590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9" y="1628800"/>
            <a:ext cx="3600400" cy="4954562"/>
          </a:xfrm>
        </p:spPr>
        <p:txBody>
          <a:bodyPr>
            <a:normAutofit fontScale="55000" lnSpcReduction="20000"/>
          </a:bodyPr>
          <a:lstStyle/>
          <a:p>
            <a:r>
              <a:rPr lang="it-IT" sz="3200" dirty="0"/>
              <a:t>In alcuni casi, l’italoamericano diventa persino l’incarnazione stessa dell’“americanità”. </a:t>
            </a:r>
            <a:r>
              <a:rPr lang="it-IT" sz="3200" b="1" dirty="0"/>
              <a:t>Sylvester Stallone</a:t>
            </a:r>
            <a:r>
              <a:rPr lang="it-IT" sz="3200" dirty="0"/>
              <a:t> interpreta i due nuovi eroi che devono riscattare i fallimenti americani della rima metà degli anni Settanta, </a:t>
            </a:r>
            <a:r>
              <a:rPr lang="it-IT" sz="3200" b="1" dirty="0"/>
              <a:t>Rocky Balboa</a:t>
            </a:r>
            <a:r>
              <a:rPr lang="it-IT" sz="3200" dirty="0"/>
              <a:t> e </a:t>
            </a:r>
            <a:r>
              <a:rPr lang="it-IT" sz="3200" b="1" dirty="0"/>
              <a:t>John Rambo</a:t>
            </a:r>
            <a:r>
              <a:rPr lang="it-IT" sz="3200" dirty="0"/>
              <a:t>. </a:t>
            </a:r>
          </a:p>
          <a:p>
            <a:r>
              <a:rPr lang="it-IT" sz="3200" dirty="0"/>
              <a:t>La loro “</a:t>
            </a:r>
            <a:r>
              <a:rPr lang="it-IT" sz="3200" b="1" dirty="0"/>
              <a:t>italianità</a:t>
            </a:r>
            <a:r>
              <a:rPr lang="it-IT" sz="3200" dirty="0"/>
              <a:t>” (nel caso di Rambo, del tutto fittizia, e legata solo al suo interprete) è perfettamente coerente con i miti americani della </a:t>
            </a:r>
            <a:r>
              <a:rPr lang="it-IT" sz="3200" b="1" dirty="0"/>
              <a:t>resilienza</a:t>
            </a:r>
            <a:r>
              <a:rPr lang="it-IT" sz="3200" dirty="0"/>
              <a:t>, della </a:t>
            </a:r>
            <a:r>
              <a:rPr lang="it-IT" sz="3200" b="1" dirty="0"/>
              <a:t>competenza professionale</a:t>
            </a:r>
            <a:r>
              <a:rPr lang="it-IT" sz="3200" dirty="0"/>
              <a:t> e della </a:t>
            </a:r>
            <a:r>
              <a:rPr lang="it-IT" sz="3200" b="1" i="1" dirty="0"/>
              <a:t>self-</a:t>
            </a:r>
            <a:r>
              <a:rPr lang="it-IT" sz="3200" b="1" i="1" dirty="0" err="1"/>
              <a:t>reliance</a:t>
            </a:r>
            <a:r>
              <a:rPr lang="it-IT" sz="3200" i="1" dirty="0"/>
              <a:t> </a:t>
            </a:r>
            <a:r>
              <a:rPr lang="it-IT" sz="3200" dirty="0"/>
              <a:t>– la sublimazione ultima dell’</a:t>
            </a:r>
            <a:r>
              <a:rPr lang="it-IT" sz="3200" b="1" dirty="0"/>
              <a:t>etica del lavoro e dell’iniziativa </a:t>
            </a:r>
            <a:r>
              <a:rPr lang="en-US" sz="3200" b="1" dirty="0" err="1"/>
              <a:t>individuale</a:t>
            </a:r>
            <a:r>
              <a:rPr lang="en-US" sz="3200" dirty="0"/>
              <a:t>.</a:t>
            </a:r>
            <a:endParaRPr lang="it-IT" sz="3200" dirty="0"/>
          </a:p>
          <a:p>
            <a:endParaRPr lang="it-IT" dirty="0"/>
          </a:p>
        </p:txBody>
      </p:sp>
      <p:sp>
        <p:nvSpPr>
          <p:cNvPr id="3" name="Titolo 2"/>
          <p:cNvSpPr>
            <a:spLocks noGrp="1"/>
          </p:cNvSpPr>
          <p:nvPr>
            <p:ph type="title"/>
          </p:nvPr>
        </p:nvSpPr>
        <p:spPr/>
        <p:txBody>
          <a:bodyPr>
            <a:normAutofit/>
          </a:bodyPr>
          <a:lstStyle/>
          <a:p>
            <a:r>
              <a:rPr lang="it-IT" sz="5400" b="1" dirty="0">
                <a:solidFill>
                  <a:schemeClr val="tx1"/>
                </a:solidFill>
              </a:rPr>
              <a:t>ROCKY &amp; RAMBO</a:t>
            </a:r>
          </a:p>
        </p:txBody>
      </p:sp>
      <p:pic>
        <p:nvPicPr>
          <p:cNvPr id="7170" name="Picture 2" descr="C:\Users\HP\Documents\Valerio\UniMC - 2018-19\UniMC - 2018-19 - Letteratura &amp; cultura angloamericana 2M\Immagini\Rocky &amp; Ram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446" y="2060848"/>
            <a:ext cx="461445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51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1417639"/>
            <a:ext cx="7745505" cy="2731442"/>
          </a:xfrm>
        </p:spPr>
        <p:txBody>
          <a:bodyPr>
            <a:noAutofit/>
          </a:bodyPr>
          <a:lstStyle/>
          <a:p>
            <a:pPr marL="0" indent="0">
              <a:buNone/>
            </a:pPr>
            <a:r>
              <a:rPr lang="it-IT" sz="1600" dirty="0"/>
              <a:t>Alla fine del secolo scorso, la serie TV </a:t>
            </a:r>
            <a:r>
              <a:rPr lang="it-IT" sz="1600" b="1" i="1" dirty="0"/>
              <a:t>The </a:t>
            </a:r>
            <a:r>
              <a:rPr lang="it-IT" sz="1600" b="1" i="1" dirty="0" err="1"/>
              <a:t>Sopranos</a:t>
            </a:r>
            <a:r>
              <a:rPr lang="it-IT" sz="1600" dirty="0"/>
              <a:t>, prodotta da </a:t>
            </a:r>
            <a:r>
              <a:rPr lang="it-IT" sz="1600" b="1" dirty="0"/>
              <a:t>David Chase</a:t>
            </a:r>
            <a:r>
              <a:rPr lang="it-IT" sz="1600" dirty="0"/>
              <a:t> (cognome originale Cesare) rafforza e al tempo stesso decostruisce lo stereotipo dell’italiano come mafioso. Localizzando i personaggi italoamericani nei </a:t>
            </a:r>
            <a:r>
              <a:rPr lang="it-IT" sz="1600" i="1" dirty="0" err="1"/>
              <a:t>suburbs</a:t>
            </a:r>
            <a:r>
              <a:rPr lang="it-IT" sz="1600" dirty="0"/>
              <a:t> invece che nelle </a:t>
            </a:r>
            <a:r>
              <a:rPr lang="it-IT" sz="1600" i="1" dirty="0" err="1"/>
              <a:t>inner</a:t>
            </a:r>
            <a:r>
              <a:rPr lang="it-IT" sz="1600" i="1" dirty="0"/>
              <a:t> cities</a:t>
            </a:r>
            <a:r>
              <a:rPr lang="it-IT" sz="1600" dirty="0"/>
              <a:t>, dove vivono accanto a dentisti e amministratori delegati, e trasformando il protagonista in un paziente affetto da ansia patologica che si affida a una psicologa (come molti personaggi di Woody Allen), la serie dice al suo pubblico che le storie di quegli italoamericani apparentemente così “alieni” in realtà parlano – in un modo indiretto, quasi anamorfico –  della </a:t>
            </a:r>
            <a:r>
              <a:rPr lang="it-IT" sz="1600" b="1" i="1" dirty="0"/>
              <a:t>middle class</a:t>
            </a:r>
            <a:r>
              <a:rPr lang="it-IT" sz="1600" b="1" dirty="0"/>
              <a:t> America </a:t>
            </a:r>
            <a:r>
              <a:rPr lang="it-IT" sz="1600" dirty="0"/>
              <a:t>in quanto tale e della sua crisi, delle </a:t>
            </a:r>
            <a:r>
              <a:rPr lang="it-IT" sz="1600"/>
              <a:t>contraddizioni della </a:t>
            </a:r>
            <a:r>
              <a:rPr lang="it-IT" sz="1600" dirty="0"/>
              <a:t>società e della cultura </a:t>
            </a:r>
            <a:r>
              <a:rPr lang="it-IT" sz="1600"/>
              <a:t>americana </a:t>
            </a:r>
            <a:r>
              <a:rPr lang="it-IT" sz="1600" i="1"/>
              <a:t>mainstream</a:t>
            </a:r>
            <a:r>
              <a:rPr lang="it-IT" sz="1600"/>
              <a:t> (</a:t>
            </a:r>
            <a:r>
              <a:rPr lang="it-IT" sz="1600" i="1" dirty="0"/>
              <a:t>de te fabula </a:t>
            </a:r>
            <a:r>
              <a:rPr lang="it-IT" sz="1600" i="1" dirty="0" err="1"/>
              <a:t>narratur</a:t>
            </a:r>
            <a:r>
              <a:rPr lang="it-IT" sz="1600" dirty="0"/>
              <a:t>…).</a:t>
            </a:r>
          </a:p>
        </p:txBody>
      </p:sp>
      <p:sp>
        <p:nvSpPr>
          <p:cNvPr id="3" name="Titolo 2"/>
          <p:cNvSpPr>
            <a:spLocks noGrp="1"/>
          </p:cNvSpPr>
          <p:nvPr>
            <p:ph type="title"/>
          </p:nvPr>
        </p:nvSpPr>
        <p:spPr/>
        <p:txBody>
          <a:bodyPr>
            <a:normAutofit/>
          </a:bodyPr>
          <a:lstStyle/>
          <a:p>
            <a:r>
              <a:rPr lang="it-IT" sz="5400" b="1" i="1" dirty="0">
                <a:solidFill>
                  <a:schemeClr val="tx1"/>
                </a:solidFill>
              </a:rPr>
              <a:t>THE SOPRANOS</a:t>
            </a:r>
          </a:p>
        </p:txBody>
      </p:sp>
      <p:pic>
        <p:nvPicPr>
          <p:cNvPr id="8194" name="Picture 2" descr="C:\Users\HP\Documents\Valerio\UniMC - 2018-19\UniMC - 2018-19 - Letteratura &amp; cultura angloamericana 2M\Immagini\The Sopra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365104"/>
            <a:ext cx="432048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7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5D7A924-707C-42BD-8ECA-289DB6E9B862}"/>
              </a:ext>
            </a:extLst>
          </p:cNvPr>
          <p:cNvSpPr>
            <a:spLocks noGrp="1"/>
          </p:cNvSpPr>
          <p:nvPr>
            <p:ph type="title"/>
          </p:nvPr>
        </p:nvSpPr>
        <p:spPr/>
        <p:txBody>
          <a:bodyPr/>
          <a:lstStyle/>
          <a:p>
            <a:pPr eaLnBrk="1" hangingPunct="1"/>
            <a:r>
              <a:rPr lang="en-US" altLang="it-IT" b="1" dirty="0"/>
              <a:t>LA “NUOVA IMMIGRAZIONE”: DAL 1891 AL 1914</a:t>
            </a:r>
          </a:p>
        </p:txBody>
      </p:sp>
      <p:sp>
        <p:nvSpPr>
          <p:cNvPr id="4099" name="Content Placeholder 2">
            <a:extLst>
              <a:ext uri="{FF2B5EF4-FFF2-40B4-BE49-F238E27FC236}">
                <a16:creationId xmlns:a16="http://schemas.microsoft.com/office/drawing/2014/main" id="{398130F4-0756-484B-8501-B3DB538CD4FC}"/>
              </a:ext>
            </a:extLst>
          </p:cNvPr>
          <p:cNvSpPr>
            <a:spLocks noGrp="1"/>
          </p:cNvSpPr>
          <p:nvPr>
            <p:ph idx="1"/>
          </p:nvPr>
        </p:nvSpPr>
        <p:spPr/>
        <p:txBody>
          <a:bodyPr>
            <a:normAutofit lnSpcReduction="10000"/>
          </a:bodyPr>
          <a:lstStyle/>
          <a:p>
            <a:pPr eaLnBrk="1" hangingPunct="1">
              <a:buFont typeface="Wingdings" panose="05000000000000000000" pitchFamily="2" charset="2"/>
              <a:buChar char="Ø"/>
            </a:pPr>
            <a:endParaRPr lang="en-US" altLang="it-IT" dirty="0"/>
          </a:p>
          <a:p>
            <a:pPr eaLnBrk="1" hangingPunct="1">
              <a:buFont typeface="Wingdings" panose="05000000000000000000" pitchFamily="2" charset="2"/>
              <a:buChar char="Ø"/>
            </a:pPr>
            <a:r>
              <a:rPr lang="en-US" altLang="it-IT" dirty="0" err="1"/>
              <a:t>Emigrano</a:t>
            </a:r>
            <a:r>
              <a:rPr lang="en-US" altLang="it-IT" dirty="0"/>
              <a:t> </a:t>
            </a:r>
            <a:r>
              <a:rPr lang="en-US" altLang="it-IT" dirty="0" err="1"/>
              <a:t>più</a:t>
            </a:r>
            <a:r>
              <a:rPr lang="en-US" altLang="it-IT" dirty="0"/>
              <a:t> di 3,5 </a:t>
            </a:r>
            <a:r>
              <a:rPr lang="en-US" altLang="it-IT" dirty="0" err="1"/>
              <a:t>milioni</a:t>
            </a:r>
            <a:r>
              <a:rPr lang="en-US" altLang="it-IT" dirty="0"/>
              <a:t> di </a:t>
            </a:r>
            <a:r>
              <a:rPr lang="en-US" altLang="it-IT" dirty="0" err="1"/>
              <a:t>persone</a:t>
            </a:r>
            <a:r>
              <a:rPr lang="en-US" altLang="it-IT" dirty="0"/>
              <a:t>, prima dal </a:t>
            </a:r>
            <a:r>
              <a:rPr lang="en-US" altLang="it-IT" b="1" dirty="0"/>
              <a:t>Nord Italia</a:t>
            </a:r>
            <a:r>
              <a:rPr lang="en-US" altLang="it-IT" dirty="0"/>
              <a:t>, poi </a:t>
            </a:r>
            <a:r>
              <a:rPr lang="en-US" altLang="it-IT" dirty="0" err="1"/>
              <a:t>soprattutto</a:t>
            </a:r>
            <a:r>
              <a:rPr lang="en-US" altLang="it-IT" dirty="0"/>
              <a:t> </a:t>
            </a:r>
            <a:r>
              <a:rPr lang="en-US" altLang="it-IT" dirty="0" err="1"/>
              <a:t>dall’</a:t>
            </a:r>
            <a:r>
              <a:rPr lang="en-US" altLang="it-IT" b="1" dirty="0" err="1"/>
              <a:t>Italia</a:t>
            </a:r>
            <a:r>
              <a:rPr lang="en-US" altLang="it-IT" b="1" dirty="0"/>
              <a:t> del Sud</a:t>
            </a:r>
            <a:r>
              <a:rPr lang="en-US" altLang="it-IT" dirty="0"/>
              <a:t>. </a:t>
            </a:r>
          </a:p>
          <a:p>
            <a:pPr eaLnBrk="1" hangingPunct="1">
              <a:buFont typeface="Wingdings" panose="05000000000000000000" pitchFamily="2" charset="2"/>
              <a:buChar char="Ø"/>
            </a:pPr>
            <a:r>
              <a:rPr lang="en-US" altLang="it-IT" dirty="0"/>
              <a:t>Si </a:t>
            </a:r>
            <a:r>
              <a:rPr lang="en-US" altLang="it-IT" dirty="0" err="1"/>
              <a:t>tratta</a:t>
            </a:r>
            <a:r>
              <a:rPr lang="en-US" altLang="it-IT" dirty="0"/>
              <a:t> </a:t>
            </a:r>
            <a:r>
              <a:rPr lang="en-US" altLang="it-IT" dirty="0" err="1"/>
              <a:t>principalmente</a:t>
            </a:r>
            <a:r>
              <a:rPr lang="en-US" altLang="it-IT" dirty="0"/>
              <a:t> di </a:t>
            </a:r>
            <a:r>
              <a:rPr lang="en-US" altLang="it-IT" b="1" dirty="0" err="1"/>
              <a:t>contadini</a:t>
            </a:r>
            <a:r>
              <a:rPr lang="en-US" altLang="it-IT" dirty="0"/>
              <a:t> </a:t>
            </a:r>
            <a:r>
              <a:rPr lang="en-US" altLang="it-IT" dirty="0" err="1"/>
              <a:t>che</a:t>
            </a:r>
            <a:r>
              <a:rPr lang="en-US" altLang="it-IT" dirty="0"/>
              <a:t> </a:t>
            </a:r>
            <a:r>
              <a:rPr lang="en-US" altLang="it-IT" dirty="0" err="1"/>
              <a:t>fuggono</a:t>
            </a:r>
            <a:r>
              <a:rPr lang="en-US" altLang="it-IT" dirty="0"/>
              <a:t> </a:t>
            </a:r>
            <a:r>
              <a:rPr lang="en-US" altLang="it-IT" dirty="0" err="1"/>
              <a:t>dalle</a:t>
            </a:r>
            <a:r>
              <a:rPr lang="en-US" altLang="it-IT" dirty="0"/>
              <a:t> dure </a:t>
            </a:r>
            <a:r>
              <a:rPr lang="en-US" altLang="it-IT" dirty="0" err="1"/>
              <a:t>condizioni</a:t>
            </a:r>
            <a:r>
              <a:rPr lang="en-US" altLang="it-IT" dirty="0"/>
              <a:t> </a:t>
            </a:r>
            <a:r>
              <a:rPr lang="en-US" altLang="it-IT" dirty="0" err="1"/>
              <a:t>economiche</a:t>
            </a:r>
            <a:r>
              <a:rPr lang="en-US" altLang="it-IT" dirty="0"/>
              <a:t> </a:t>
            </a:r>
            <a:r>
              <a:rPr lang="en-US" altLang="it-IT" dirty="0" err="1"/>
              <a:t>nelle</a:t>
            </a:r>
            <a:r>
              <a:rPr lang="en-US" altLang="it-IT" dirty="0"/>
              <a:t> </a:t>
            </a:r>
            <a:r>
              <a:rPr lang="en-US" altLang="it-IT" dirty="0" err="1"/>
              <a:t>campagne</a:t>
            </a:r>
            <a:r>
              <a:rPr lang="en-US" altLang="it-IT" dirty="0"/>
              <a:t> </a:t>
            </a:r>
            <a:r>
              <a:rPr lang="en-US" altLang="it-IT" dirty="0" err="1"/>
              <a:t>nel</a:t>
            </a:r>
            <a:r>
              <a:rPr lang="en-US" altLang="it-IT" dirty="0"/>
              <a:t> </a:t>
            </a:r>
            <a:r>
              <a:rPr lang="en-US" altLang="it-IT" dirty="0" err="1"/>
              <a:t>periodo</a:t>
            </a:r>
            <a:r>
              <a:rPr lang="en-US" altLang="it-IT" dirty="0"/>
              <a:t> post-</a:t>
            </a:r>
            <a:r>
              <a:rPr lang="en-US" altLang="it-IT" dirty="0" err="1"/>
              <a:t>Unità</a:t>
            </a:r>
            <a:r>
              <a:rPr lang="en-US" altLang="it-IT" dirty="0"/>
              <a:t>, e </a:t>
            </a:r>
            <a:r>
              <a:rPr lang="en-US" altLang="it-IT" dirty="0" err="1"/>
              <a:t>dagli</a:t>
            </a:r>
            <a:r>
              <a:rPr lang="en-US" altLang="it-IT" dirty="0"/>
              <a:t> </a:t>
            </a:r>
            <a:r>
              <a:rPr lang="en-US" altLang="it-IT" dirty="0" err="1"/>
              <a:t>effetti</a:t>
            </a:r>
            <a:r>
              <a:rPr lang="en-US" altLang="it-IT" dirty="0"/>
              <a:t> </a:t>
            </a:r>
            <a:r>
              <a:rPr lang="en-US" altLang="it-IT" dirty="0" err="1"/>
              <a:t>dei</a:t>
            </a:r>
            <a:r>
              <a:rPr lang="en-US" altLang="it-IT" dirty="0"/>
              <a:t> </a:t>
            </a:r>
            <a:r>
              <a:rPr lang="en-US" altLang="it-IT" dirty="0" err="1"/>
              <a:t>terremoti</a:t>
            </a:r>
            <a:r>
              <a:rPr lang="en-US" altLang="it-IT" dirty="0"/>
              <a:t> del 1905 (Calabria) e del 1908 (Messina, </a:t>
            </a:r>
            <a:r>
              <a:rPr lang="en-US" altLang="it-IT" dirty="0" err="1"/>
              <a:t>più</a:t>
            </a:r>
            <a:r>
              <a:rPr lang="en-US" altLang="it-IT" dirty="0"/>
              <a:t> di 100.000 </a:t>
            </a:r>
            <a:r>
              <a:rPr lang="en-US" altLang="it-IT" dirty="0" err="1"/>
              <a:t>morti</a:t>
            </a:r>
            <a:r>
              <a:rPr lang="en-US" altLang="it-IT" dirty="0"/>
              <a:t>).</a:t>
            </a:r>
          </a:p>
          <a:p>
            <a:pPr eaLnBrk="1" hangingPunct="1">
              <a:buFont typeface="Wingdings" panose="05000000000000000000" pitchFamily="2" charset="2"/>
              <a:buChar char="Ø"/>
            </a:pPr>
            <a:r>
              <a:rPr lang="en-US" altLang="it-IT" dirty="0" err="1"/>
              <a:t>Fondamentalmente</a:t>
            </a:r>
            <a:r>
              <a:rPr lang="en-US" altLang="it-IT" dirty="0"/>
              <a:t>, </a:t>
            </a:r>
            <a:r>
              <a:rPr lang="en-US" altLang="it-IT" dirty="0" err="1"/>
              <a:t>alla</a:t>
            </a:r>
            <a:r>
              <a:rPr lang="en-US" altLang="it-IT" dirty="0"/>
              <a:t> </a:t>
            </a:r>
            <a:r>
              <a:rPr lang="en-US" altLang="it-IT" dirty="0" err="1"/>
              <a:t>partenza</a:t>
            </a:r>
            <a:r>
              <a:rPr lang="en-US" altLang="it-IT" dirty="0"/>
              <a:t> </a:t>
            </a:r>
            <a:r>
              <a:rPr lang="en-US" altLang="it-IT" dirty="0" err="1"/>
              <a:t>gli</a:t>
            </a:r>
            <a:r>
              <a:rPr lang="en-US" altLang="it-IT" dirty="0"/>
              <a:t> </a:t>
            </a:r>
            <a:r>
              <a:rPr lang="en-US" altLang="it-IT" dirty="0" err="1"/>
              <a:t>emigrati</a:t>
            </a:r>
            <a:r>
              <a:rPr lang="en-US" altLang="it-IT" dirty="0"/>
              <a:t> </a:t>
            </a:r>
            <a:r>
              <a:rPr lang="en-US" altLang="it-IT" dirty="0" err="1"/>
              <a:t>pensano</a:t>
            </a:r>
            <a:r>
              <a:rPr lang="en-US" altLang="it-IT" dirty="0"/>
              <a:t> di </a:t>
            </a:r>
            <a:r>
              <a:rPr lang="en-US" altLang="it-IT" dirty="0" err="1"/>
              <a:t>essere</a:t>
            </a:r>
            <a:r>
              <a:rPr lang="en-US" altLang="it-IT" dirty="0"/>
              <a:t> </a:t>
            </a:r>
            <a:r>
              <a:rPr lang="en-US" altLang="it-IT" b="1" dirty="0"/>
              <a:t>“</a:t>
            </a:r>
            <a:r>
              <a:rPr lang="en-US" altLang="it-IT" b="1" dirty="0" err="1"/>
              <a:t>uccelli</a:t>
            </a:r>
            <a:r>
              <a:rPr lang="en-US" altLang="it-IT" b="1" dirty="0"/>
              <a:t> di passaggio”</a:t>
            </a:r>
            <a:r>
              <a:rPr lang="en-US" altLang="it-IT" dirty="0"/>
              <a:t>, </a:t>
            </a:r>
            <a:r>
              <a:rPr lang="en-US" altLang="it-IT" dirty="0" err="1"/>
              <a:t>che</a:t>
            </a:r>
            <a:r>
              <a:rPr lang="en-US" altLang="it-IT" dirty="0"/>
              <a:t> </a:t>
            </a:r>
            <a:r>
              <a:rPr lang="en-US" altLang="it-IT" dirty="0" err="1"/>
              <a:t>hanno</a:t>
            </a:r>
            <a:r>
              <a:rPr lang="en-US" altLang="it-IT" dirty="0"/>
              <a:t> come </a:t>
            </a:r>
            <a:r>
              <a:rPr lang="en-US" altLang="it-IT" dirty="0" err="1"/>
              <a:t>obiettivo</a:t>
            </a:r>
            <a:r>
              <a:rPr lang="en-US" altLang="it-IT" dirty="0"/>
              <a:t> finale il </a:t>
            </a:r>
            <a:r>
              <a:rPr lang="en-US" altLang="it-IT" dirty="0" err="1"/>
              <a:t>ritorno</a:t>
            </a:r>
            <a:r>
              <a:rPr lang="en-US" altLang="it-IT" dirty="0"/>
              <a:t> in Italia </a:t>
            </a:r>
            <a:r>
              <a:rPr lang="en-US" altLang="it-IT" dirty="0" err="1"/>
              <a:t>una</a:t>
            </a:r>
            <a:r>
              <a:rPr lang="en-US" altLang="it-IT" dirty="0"/>
              <a:t> volta </a:t>
            </a:r>
            <a:r>
              <a:rPr lang="en-US" altLang="it-IT" dirty="0" err="1"/>
              <a:t>che</a:t>
            </a:r>
            <a:r>
              <a:rPr lang="en-US" altLang="it-IT" dirty="0"/>
              <a:t> </a:t>
            </a:r>
            <a:r>
              <a:rPr lang="en-US" altLang="it-IT" dirty="0" err="1"/>
              <a:t>abbiano</a:t>
            </a:r>
            <a:r>
              <a:rPr lang="en-US" altLang="it-IT" dirty="0"/>
              <a:t> </a:t>
            </a:r>
            <a:r>
              <a:rPr lang="en-US" altLang="it-IT" dirty="0" err="1"/>
              <a:t>conseguito</a:t>
            </a:r>
            <a:r>
              <a:rPr lang="en-US" altLang="it-IT" dirty="0"/>
              <a:t> il </a:t>
            </a:r>
            <a:r>
              <a:rPr lang="en-US" altLang="it-IT" dirty="0" err="1"/>
              <a:t>benessere</a:t>
            </a:r>
            <a:r>
              <a:rPr lang="en-US" altLang="it-IT" dirty="0"/>
              <a:t> </a:t>
            </a:r>
            <a:r>
              <a:rPr lang="en-US" altLang="it-IT" dirty="0" err="1"/>
              <a:t>economico</a:t>
            </a:r>
            <a:r>
              <a:rPr lang="en-US" altLang="it-IT"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2D8AC93-B93D-47AB-93F3-4EDE6F892639}"/>
              </a:ext>
            </a:extLst>
          </p:cNvPr>
          <p:cNvSpPr>
            <a:spLocks noGrp="1" noRot="1" noChangeArrowheads="1"/>
          </p:cNvSpPr>
          <p:nvPr>
            <p:ph type="title"/>
          </p:nvPr>
        </p:nvSpPr>
        <p:spPr>
          <a:xfrm>
            <a:off x="0" y="857250"/>
            <a:ext cx="9144000" cy="685800"/>
          </a:xfrm>
        </p:spPr>
        <p:txBody>
          <a:bodyPr/>
          <a:lstStyle/>
          <a:p>
            <a:pPr eaLnBrk="1" hangingPunct="1"/>
            <a:r>
              <a:rPr lang="it-IT" altLang="it-IT" b="1"/>
              <a:t>1876-1900</a:t>
            </a:r>
          </a:p>
        </p:txBody>
      </p:sp>
      <p:sp>
        <p:nvSpPr>
          <p:cNvPr id="5123" name="Rectangle 3">
            <a:extLst>
              <a:ext uri="{FF2B5EF4-FFF2-40B4-BE49-F238E27FC236}">
                <a16:creationId xmlns:a16="http://schemas.microsoft.com/office/drawing/2014/main" id="{5B8AFA5F-BB1E-4E43-A523-69350CE24D10}"/>
              </a:ext>
            </a:extLst>
          </p:cNvPr>
          <p:cNvSpPr>
            <a:spLocks noGrp="1" noRot="1" noChangeArrowheads="1"/>
          </p:cNvSpPr>
          <p:nvPr>
            <p:ph type="body" idx="1"/>
          </p:nvPr>
        </p:nvSpPr>
        <p:spPr/>
        <p:txBody>
          <a:bodyPr/>
          <a:lstStyle/>
          <a:p>
            <a:pPr eaLnBrk="1" hangingPunct="1"/>
            <a:endParaRPr lang="it-IT" altLang="it-IT"/>
          </a:p>
        </p:txBody>
      </p:sp>
      <p:pic>
        <p:nvPicPr>
          <p:cNvPr id="5124" name="Picture 5" descr="emigr05">
            <a:extLst>
              <a:ext uri="{FF2B5EF4-FFF2-40B4-BE49-F238E27FC236}">
                <a16:creationId xmlns:a16="http://schemas.microsoft.com/office/drawing/2014/main" id="{E2856CB4-1AD0-4857-8CD9-4015DB961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508B163-B9DB-4636-A9E1-3A26EA5B6C69}"/>
              </a:ext>
            </a:extLst>
          </p:cNvPr>
          <p:cNvSpPr>
            <a:spLocks noGrp="1" noRot="1" noChangeArrowheads="1"/>
          </p:cNvSpPr>
          <p:nvPr>
            <p:ph type="title"/>
          </p:nvPr>
        </p:nvSpPr>
        <p:spPr>
          <a:xfrm>
            <a:off x="0" y="857250"/>
            <a:ext cx="9144000" cy="685800"/>
          </a:xfrm>
        </p:spPr>
        <p:txBody>
          <a:bodyPr/>
          <a:lstStyle/>
          <a:p>
            <a:pPr eaLnBrk="1" hangingPunct="1"/>
            <a:r>
              <a:rPr lang="it-IT" altLang="it-IT" b="1"/>
              <a:t>1901-1915</a:t>
            </a:r>
          </a:p>
        </p:txBody>
      </p:sp>
      <p:sp>
        <p:nvSpPr>
          <p:cNvPr id="6147" name="Rectangle 3">
            <a:extLst>
              <a:ext uri="{FF2B5EF4-FFF2-40B4-BE49-F238E27FC236}">
                <a16:creationId xmlns:a16="http://schemas.microsoft.com/office/drawing/2014/main" id="{CA5610A5-3518-4FEA-B722-CC2EBDFB3254}"/>
              </a:ext>
            </a:extLst>
          </p:cNvPr>
          <p:cNvSpPr>
            <a:spLocks noGrp="1" noRot="1" noChangeArrowheads="1"/>
          </p:cNvSpPr>
          <p:nvPr>
            <p:ph type="body" idx="1"/>
          </p:nvPr>
        </p:nvSpPr>
        <p:spPr/>
        <p:txBody>
          <a:bodyPr/>
          <a:lstStyle/>
          <a:p>
            <a:pPr eaLnBrk="1" hangingPunct="1"/>
            <a:endParaRPr lang="it-IT" altLang="it-IT"/>
          </a:p>
        </p:txBody>
      </p:sp>
      <p:pic>
        <p:nvPicPr>
          <p:cNvPr id="6148" name="Picture 5" descr="emigr02">
            <a:extLst>
              <a:ext uri="{FF2B5EF4-FFF2-40B4-BE49-F238E27FC236}">
                <a16:creationId xmlns:a16="http://schemas.microsoft.com/office/drawing/2014/main" id="{B0114BAB-3D25-4697-A4EF-163F4C0BF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B83FD06-E6CE-4F0C-AD1C-6895668D4516}"/>
              </a:ext>
            </a:extLst>
          </p:cNvPr>
          <p:cNvSpPr>
            <a:spLocks noGrp="1" noRot="1" noChangeArrowheads="1"/>
          </p:cNvSpPr>
          <p:nvPr>
            <p:ph type="title"/>
          </p:nvPr>
        </p:nvSpPr>
        <p:spPr>
          <a:xfrm>
            <a:off x="0" y="857250"/>
            <a:ext cx="9144000" cy="742950"/>
          </a:xfrm>
        </p:spPr>
        <p:txBody>
          <a:bodyPr/>
          <a:lstStyle/>
          <a:p>
            <a:pPr eaLnBrk="1" hangingPunct="1"/>
            <a:r>
              <a:rPr lang="it-IT" altLang="it-IT" b="1"/>
              <a:t>1916-1942</a:t>
            </a:r>
          </a:p>
        </p:txBody>
      </p:sp>
      <p:sp>
        <p:nvSpPr>
          <p:cNvPr id="7171" name="Rectangle 3">
            <a:extLst>
              <a:ext uri="{FF2B5EF4-FFF2-40B4-BE49-F238E27FC236}">
                <a16:creationId xmlns:a16="http://schemas.microsoft.com/office/drawing/2014/main" id="{C861BDB5-48B5-4D83-AF3D-8724E06D1EBB}"/>
              </a:ext>
            </a:extLst>
          </p:cNvPr>
          <p:cNvSpPr>
            <a:spLocks noGrp="1" noRot="1" noChangeArrowheads="1"/>
          </p:cNvSpPr>
          <p:nvPr>
            <p:ph type="body" idx="1"/>
          </p:nvPr>
        </p:nvSpPr>
        <p:spPr/>
        <p:txBody>
          <a:bodyPr/>
          <a:lstStyle/>
          <a:p>
            <a:pPr eaLnBrk="1" hangingPunct="1"/>
            <a:endParaRPr lang="it-IT" altLang="it-IT"/>
          </a:p>
        </p:txBody>
      </p:sp>
      <p:pic>
        <p:nvPicPr>
          <p:cNvPr id="7172" name="Picture 5" descr="emigr03">
            <a:extLst>
              <a:ext uri="{FF2B5EF4-FFF2-40B4-BE49-F238E27FC236}">
                <a16:creationId xmlns:a16="http://schemas.microsoft.com/office/drawing/2014/main" id="{7C995F7A-CD2C-4679-A5CB-DF0298F6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F15C907-96A7-4487-A674-18D4E436130A}"/>
              </a:ext>
            </a:extLst>
          </p:cNvPr>
          <p:cNvSpPr>
            <a:spLocks noGrp="1" noRot="1" noChangeArrowheads="1"/>
          </p:cNvSpPr>
          <p:nvPr>
            <p:ph type="title"/>
          </p:nvPr>
        </p:nvSpPr>
        <p:spPr>
          <a:xfrm>
            <a:off x="0" y="857250"/>
            <a:ext cx="9144000" cy="685800"/>
          </a:xfrm>
        </p:spPr>
        <p:txBody>
          <a:bodyPr/>
          <a:lstStyle/>
          <a:p>
            <a:pPr eaLnBrk="1" hangingPunct="1"/>
            <a:r>
              <a:rPr lang="it-IT" altLang="it-IT" b="1"/>
              <a:t>1946-1961</a:t>
            </a:r>
          </a:p>
        </p:txBody>
      </p:sp>
      <p:sp>
        <p:nvSpPr>
          <p:cNvPr id="8195" name="Rectangle 3">
            <a:extLst>
              <a:ext uri="{FF2B5EF4-FFF2-40B4-BE49-F238E27FC236}">
                <a16:creationId xmlns:a16="http://schemas.microsoft.com/office/drawing/2014/main" id="{3ECC50A5-CC04-4605-83A0-FC64A31B6D9B}"/>
              </a:ext>
            </a:extLst>
          </p:cNvPr>
          <p:cNvSpPr>
            <a:spLocks noGrp="1" noRot="1" noChangeArrowheads="1"/>
          </p:cNvSpPr>
          <p:nvPr>
            <p:ph type="body" idx="1"/>
          </p:nvPr>
        </p:nvSpPr>
        <p:spPr/>
        <p:txBody>
          <a:bodyPr/>
          <a:lstStyle/>
          <a:p>
            <a:pPr eaLnBrk="1" hangingPunct="1"/>
            <a:endParaRPr lang="it-IT" altLang="it-IT"/>
          </a:p>
        </p:txBody>
      </p:sp>
      <p:pic>
        <p:nvPicPr>
          <p:cNvPr id="8196" name="Picture 5" descr="emigr04">
            <a:extLst>
              <a:ext uri="{FF2B5EF4-FFF2-40B4-BE49-F238E27FC236}">
                <a16:creationId xmlns:a16="http://schemas.microsoft.com/office/drawing/2014/main" id="{6120FE92-4352-4BA5-A0D0-D2D881C56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305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974102-9B6E-408E-9689-CD0ED72DAF2E}"/>
              </a:ext>
            </a:extLst>
          </p:cNvPr>
          <p:cNvSpPr>
            <a:spLocks noGrp="1" noRot="1" noChangeArrowheads="1"/>
          </p:cNvSpPr>
          <p:nvPr>
            <p:ph type="title"/>
          </p:nvPr>
        </p:nvSpPr>
        <p:spPr>
          <a:xfrm>
            <a:off x="0" y="857250"/>
            <a:ext cx="9144000" cy="628650"/>
          </a:xfrm>
        </p:spPr>
        <p:txBody>
          <a:bodyPr/>
          <a:lstStyle/>
          <a:p>
            <a:pPr eaLnBrk="1" hangingPunct="1"/>
            <a:r>
              <a:rPr lang="it-IT" altLang="it-IT" b="1"/>
              <a:t>1876-1976</a:t>
            </a:r>
          </a:p>
        </p:txBody>
      </p:sp>
      <p:sp>
        <p:nvSpPr>
          <p:cNvPr id="9219" name="Rectangle 3">
            <a:extLst>
              <a:ext uri="{FF2B5EF4-FFF2-40B4-BE49-F238E27FC236}">
                <a16:creationId xmlns:a16="http://schemas.microsoft.com/office/drawing/2014/main" id="{9C5E0B3A-1035-4249-96F3-850F1489306E}"/>
              </a:ext>
            </a:extLst>
          </p:cNvPr>
          <p:cNvSpPr>
            <a:spLocks noGrp="1" noRot="1" noChangeArrowheads="1"/>
          </p:cNvSpPr>
          <p:nvPr>
            <p:ph type="body" idx="1"/>
          </p:nvPr>
        </p:nvSpPr>
        <p:spPr/>
        <p:txBody>
          <a:bodyPr/>
          <a:lstStyle/>
          <a:p>
            <a:pPr eaLnBrk="1" hangingPunct="1"/>
            <a:endParaRPr lang="it-IT" altLang="it-IT"/>
          </a:p>
        </p:txBody>
      </p:sp>
      <p:pic>
        <p:nvPicPr>
          <p:cNvPr id="9220" name="Picture 5" descr="emigr01">
            <a:extLst>
              <a:ext uri="{FF2B5EF4-FFF2-40B4-BE49-F238E27FC236}">
                <a16:creationId xmlns:a16="http://schemas.microsoft.com/office/drawing/2014/main" id="{88F0D003-9488-408F-AA8B-E33A8015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313</TotalTime>
  <Words>2273</Words>
  <Application>Microsoft Office PowerPoint</Application>
  <PresentationFormat>Presentazione su schermo (4:3)</PresentationFormat>
  <Paragraphs>90</Paragraphs>
  <Slides>34</Slides>
  <Notes>1</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Century Schoolbook</vt:lpstr>
      <vt:lpstr>Wingdings</vt:lpstr>
      <vt:lpstr>Wingdings 2</vt:lpstr>
      <vt:lpstr>Loggia</vt:lpstr>
      <vt:lpstr>Le migrazioni italomericane</vt:lpstr>
      <vt:lpstr>LA DIASPORA ITALIANA</vt:lpstr>
      <vt:lpstr>LA PRIMA ONDATA: DAL 1861 AL 1890</vt:lpstr>
      <vt:lpstr>LA “NUOVA IMMIGRAZIONE”: DAL 1891 AL 1914</vt:lpstr>
      <vt:lpstr>1876-1900</vt:lpstr>
      <vt:lpstr>1901-1915</vt:lpstr>
      <vt:lpstr>1916-1942</vt:lpstr>
      <vt:lpstr>1946-1961</vt:lpstr>
      <vt:lpstr>1876-1976</vt:lpstr>
      <vt:lpstr>Presentazione standard di PowerPoint</vt:lpstr>
      <vt:lpstr>VIAGGIO IN TERZA CLASSE</vt:lpstr>
      <vt:lpstr>“La temperatura non è il solo fattore che rende irrespirabile l’atmosfera dei dormitori, vi concorre il vapore acqueo e l’acido carbonico della respirazione, i prodotti tossici volatili che svolgono dalle secrezioni dei corpi, dagli indumenti dei bambini e talora degli adulti, che per tema o per pigrizia, non esitano a emettere urine e feci negli angoli del locale ove stanno alloggiati con i loro compagni. L’impressione di disgustosa ripugnanza che si riceve scendendo in una stiva dove hanno dormito degli immigrati è tale che, provata una sola volta, non si dimentica più” (Medico del porto di Genova, 1895).</vt:lpstr>
      <vt:lpstr>ITALIAN AMERICANS</vt:lpstr>
      <vt:lpstr>Presentazione standard di PowerPoint</vt:lpstr>
      <vt:lpstr>Presentazione standard di PowerPoint</vt:lpstr>
      <vt:lpstr>USA 1904: Italiani arrestati per omicidio</vt:lpstr>
      <vt:lpstr>Carcerati USA 1920</vt:lpstr>
      <vt:lpstr>ETHNIC SLURS</vt:lpstr>
      <vt:lpstr>   IL LINCIAGGIO DI NEW ORLEANS </vt:lpstr>
      <vt:lpstr>SACCO E VANZETTI</vt:lpstr>
      <vt:lpstr>Il discorso di Vanzetti</vt:lpstr>
      <vt:lpstr>Identità locale vs. identità nazionale</vt:lpstr>
      <vt:lpstr>AL POSTO DEGLI AFROAMERICANI</vt:lpstr>
      <vt:lpstr>SUNNYSIDE PLANTATION</vt:lpstr>
      <vt:lpstr>SWEET HOPE</vt:lpstr>
      <vt:lpstr>IL PADRONE</vt:lpstr>
      <vt:lpstr>AL CINEMA</vt:lpstr>
      <vt:lpstr>LA NASCITA DELLA LETTERATURA ITALOAMERICANA</vt:lpstr>
      <vt:lpstr>PIETRO DI DONATO CHRIST IN CONCRETE</vt:lpstr>
      <vt:lpstr>Presentazione standard di PowerPoint</vt:lpstr>
      <vt:lpstr>IL PADRINO</vt:lpstr>
      <vt:lpstr>UNA SUCCESS STORY?</vt:lpstr>
      <vt:lpstr>ROCKY &amp; RAMBO</vt:lpstr>
      <vt:lpstr>THE SOPRANOS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HP250G3</dc:creator>
  <cp:lastModifiedBy>valerio.deangelis@unimc.it</cp:lastModifiedBy>
  <cp:revision>32</cp:revision>
  <dcterms:created xsi:type="dcterms:W3CDTF">2017-10-16T21:42:47Z</dcterms:created>
  <dcterms:modified xsi:type="dcterms:W3CDTF">2022-04-05T23:52:37Z</dcterms:modified>
</cp:coreProperties>
</file>