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93" r:id="rId4"/>
    <p:sldId id="277" r:id="rId5"/>
    <p:sldId id="278" r:id="rId6"/>
    <p:sldId id="279" r:id="rId7"/>
    <p:sldId id="258" r:id="rId8"/>
    <p:sldId id="260" r:id="rId9"/>
    <p:sldId id="261" r:id="rId10"/>
    <p:sldId id="267" r:id="rId11"/>
    <p:sldId id="270" r:id="rId12"/>
    <p:sldId id="272" r:id="rId13"/>
    <p:sldId id="263" r:id="rId14"/>
    <p:sldId id="280" r:id="rId15"/>
    <p:sldId id="264" r:id="rId16"/>
    <p:sldId id="287" r:id="rId17"/>
    <p:sldId id="281" r:id="rId18"/>
    <p:sldId id="282" r:id="rId19"/>
    <p:sldId id="283" r:id="rId20"/>
    <p:sldId id="284" r:id="rId21"/>
    <p:sldId id="285" r:id="rId22"/>
    <p:sldId id="291" r:id="rId23"/>
    <p:sldId id="295"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9A123-FB56-496A-8308-1670F5C73995}" type="datetimeFigureOut">
              <a:rPr lang="it-IT" smtClean="0"/>
              <a:pPr/>
              <a:t>22/02/2022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31905-F49D-43A2-80A8-CEAAE5930875}" type="slidenum">
              <a:rPr lang="it-IT" smtClean="0"/>
              <a:pPr/>
              <a:t>‹N›</a:t>
            </a:fld>
            <a:endParaRPr lang="it-IT"/>
          </a:p>
        </p:txBody>
      </p:sp>
    </p:spTree>
    <p:extLst>
      <p:ext uri="{BB962C8B-B14F-4D97-AF65-F5344CB8AC3E}">
        <p14:creationId xmlns:p14="http://schemas.microsoft.com/office/powerpoint/2010/main" xmlns="" val="1607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fld id="{F199A5DF-BC3B-4782-BA01-48C4F96E4D18}" type="slidenum">
              <a:rPr lang="it-IT" smtClean="0"/>
              <a:pPr/>
              <a:t>3</a:t>
            </a:fld>
            <a:endParaRPr lang="it-IT" smtClean="0"/>
          </a:p>
        </p:txBody>
      </p:sp>
      <p:sp>
        <p:nvSpPr>
          <p:cNvPr id="96259" name="Rectangle 1"/>
          <p:cNvSpPr>
            <a:spLocks noChangeArrowheads="1" noTextEdit="1"/>
          </p:cNvSpPr>
          <p:nvPr>
            <p:ph type="sldImg"/>
          </p:nvPr>
        </p:nvSpPr>
        <p:spPr>
          <a:xfrm>
            <a:off x="1143000" y="685800"/>
            <a:ext cx="4572000" cy="3429000"/>
          </a:xfrm>
          <a:solidFill>
            <a:srgbClr val="FFFFFF"/>
          </a:solidFill>
          <a:ln/>
        </p:spPr>
      </p:sp>
      <p:sp>
        <p:nvSpPr>
          <p:cNvPr id="96260" name="Rectangle 2"/>
          <p:cNvSpPr>
            <a:spLocks noChangeArrowheads="1"/>
          </p:cNvSpPr>
          <p:nvPr>
            <p:ph type="body" idx="1"/>
          </p:nvPr>
        </p:nvSpPr>
        <p:spPr>
          <a:xfrm>
            <a:off x="685480" y="4343144"/>
            <a:ext cx="5487041" cy="4208609"/>
          </a:xfrm>
          <a:noFill/>
          <a:ln/>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BDA91-6E22-4F1E-BDF2-D54989E1805F}" type="slidenum">
              <a:rPr lang="it-IT">
                <a:solidFill>
                  <a:prstClr val="black"/>
                </a:solidFill>
              </a:rPr>
              <a:pPr/>
              <a:t>22</a:t>
            </a:fld>
            <a:endParaRPr lang="it-IT">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7"/>
          <p:cNvSpPr>
            <a:spLocks noGrp="1" noChangeArrowheads="1"/>
          </p:cNvSpPr>
          <p:nvPr>
            <p:ph type="sldNum" sz="quarter"/>
          </p:nvPr>
        </p:nvSpPr>
        <p:spPr>
          <a:noFill/>
        </p:spPr>
        <p:txBody>
          <a:bodyPr/>
          <a:lstStyle/>
          <a:p>
            <a:fld id="{036619D7-8988-40D9-8DAF-DCA5E03A2D24}" type="slidenum">
              <a:rPr lang="it-IT" smtClean="0"/>
              <a:pPr/>
              <a:t>23</a:t>
            </a:fld>
            <a:endParaRPr lang="it-IT" smtClean="0"/>
          </a:p>
        </p:txBody>
      </p:sp>
      <p:sp>
        <p:nvSpPr>
          <p:cNvPr id="109571" name="Rectangle 1"/>
          <p:cNvSpPr>
            <a:spLocks noChangeArrowheads="1" noTextEdit="1"/>
          </p:cNvSpPr>
          <p:nvPr>
            <p:ph type="sldImg"/>
          </p:nvPr>
        </p:nvSpPr>
        <p:spPr>
          <a:xfrm>
            <a:off x="1143000" y="685800"/>
            <a:ext cx="4572000" cy="3429000"/>
          </a:xfrm>
          <a:solidFill>
            <a:srgbClr val="FFFFFF"/>
          </a:solidFill>
          <a:ln/>
        </p:spPr>
      </p:sp>
      <p:sp>
        <p:nvSpPr>
          <p:cNvPr id="109572" name="Rectangle 2"/>
          <p:cNvSpPr>
            <a:spLocks noChangeArrowheads="1"/>
          </p:cNvSpPr>
          <p:nvPr>
            <p:ph type="body" idx="1"/>
          </p:nvPr>
        </p:nvSpPr>
        <p:spPr>
          <a:xfrm>
            <a:off x="685480" y="4343144"/>
            <a:ext cx="5487041" cy="4208609"/>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301531975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98895561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59790235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327318557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359424741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351590622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103291325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288084848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248831357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293672313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AC151-F703-41B8-94F4-C7CEA2098A6E}"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312916854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AC151-F703-41B8-94F4-C7CEA2098A6E}" type="datetimeFigureOut">
              <a:rPr lang="en-US" smtClean="0"/>
              <a:pPr/>
              <a:t>2/22/2022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5D136-6C04-4D3F-B5D9-7F63BFA5B9F0}" type="slidenum">
              <a:rPr lang="en-US" smtClean="0"/>
              <a:pPr/>
              <a:t>‹N›</a:t>
            </a:fld>
            <a:endParaRPr lang="en-US" dirty="0"/>
          </a:p>
        </p:txBody>
      </p:sp>
    </p:spTree>
    <p:extLst>
      <p:ext uri="{BB962C8B-B14F-4D97-AF65-F5344CB8AC3E}">
        <p14:creationId xmlns:p14="http://schemas.microsoft.com/office/powerpoint/2010/main" xmlns="" val="159773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www.ushistory.org/declaration/trumbull.htm" TargetMode="External"/><Relationship Id="rId1" Type="http://schemas.openxmlformats.org/officeDocument/2006/relationships/slideLayout" Target="../slideLayouts/slideLayout1.xml"/><Relationship Id="rId6" Type="http://schemas.openxmlformats.org/officeDocument/2006/relationships/hyperlink" Target="http://commons.wikimedia.org/wiki/File:Us_declaration_independence_signatures.jpg" TargetMode="External"/><Relationship Id="rId5" Type="http://schemas.openxmlformats.org/officeDocument/2006/relationships/image" Target="../media/image2.jpeg"/><Relationship Id="rId4" Type="http://schemas.openxmlformats.org/officeDocument/2006/relationships/hyperlink" Target="http://www.thedailyriff.com/articles/1776-333.ph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omenworld.org/travel/boston-s-top-10---moments-in-boston-history.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picrapbattlesofhistory.wikia.com/wiki/George_Washingt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etcanvas.com/ArtSchool/Drawing/DrawingShips/Lesson4/index.html"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shistory.org/declaration/images/trumbull-large1.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0"/>
            <a:ext cx="9220200" cy="591111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214291"/>
            <a:ext cx="7772400" cy="1285884"/>
          </a:xfrm>
        </p:spPr>
        <p:txBody>
          <a:bodyPr>
            <a:normAutofit/>
          </a:bodyPr>
          <a:lstStyle/>
          <a:p>
            <a:r>
              <a:rPr lang="en-US" sz="6000" dirty="0" smtClean="0">
                <a:solidFill>
                  <a:schemeClr val="bg1"/>
                </a:solidFill>
                <a:effectLst>
                  <a:outerShdw blurRad="38100" dist="38100" dir="2700000" algn="tl">
                    <a:srgbClr val="000000">
                      <a:alpha val="43137"/>
                    </a:srgbClr>
                  </a:outerShdw>
                </a:effectLst>
              </a:rPr>
              <a:t>DA COLONI A PATRIOTI</a:t>
            </a:r>
            <a:endParaRPr lang="en-US" sz="6000" dirty="0">
              <a:solidFill>
                <a:schemeClr val="bg1"/>
              </a:solidFill>
              <a:effectLst>
                <a:outerShdw blurRad="38100" dist="38100" dir="2700000" algn="tl">
                  <a:srgbClr val="000000">
                    <a:alpha val="43137"/>
                  </a:srgbClr>
                </a:outerShdw>
              </a:effectLst>
            </a:endParaRPr>
          </a:p>
        </p:txBody>
      </p:sp>
      <p:pic>
        <p:nvPicPr>
          <p:cNvPr id="1030" name="Picture 6" descr="http://www.thedailyriff.com/declaration.of.independence.jpg">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308" y="4750191"/>
            <a:ext cx="4215618" cy="2107809"/>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upload.wikimedia.org/wikipedia/commons/b/b6/Us_declaration_independence_signatures.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86310" y="5233362"/>
            <a:ext cx="4989342" cy="165511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ottotitolo 6"/>
          <p:cNvSpPr>
            <a:spLocks noGrp="1"/>
          </p:cNvSpPr>
          <p:nvPr>
            <p:ph type="subTitle" idx="1"/>
          </p:nvPr>
        </p:nvSpPr>
        <p:spPr>
          <a:xfrm flipV="1">
            <a:off x="7715272" y="5638800"/>
            <a:ext cx="57128" cy="76216"/>
          </a:xfrm>
        </p:spPr>
        <p:txBody>
          <a:bodyPr>
            <a:normAutofit fontScale="25000" lnSpcReduction="20000"/>
          </a:bodyPr>
          <a:lstStyle/>
          <a:p>
            <a:endParaRPr lang="en-US" dirty="0"/>
          </a:p>
        </p:txBody>
      </p:sp>
    </p:spTree>
    <p:extLst>
      <p:ext uri="{BB962C8B-B14F-4D97-AF65-F5344CB8AC3E}">
        <p14:creationId xmlns:p14="http://schemas.microsoft.com/office/powerpoint/2010/main" xmlns="" val="184601653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 taxation without representation”</a:t>
            </a:r>
            <a:endParaRPr lang="en-US" b="1" dirty="0"/>
          </a:p>
        </p:txBody>
      </p:sp>
      <p:sp>
        <p:nvSpPr>
          <p:cNvPr id="8" name="Content Placeholder 7"/>
          <p:cNvSpPr>
            <a:spLocks noGrp="1"/>
          </p:cNvSpPr>
          <p:nvPr>
            <p:ph idx="1"/>
          </p:nvPr>
        </p:nvSpPr>
        <p:spPr/>
        <p:txBody>
          <a:bodyPr>
            <a:normAutofit fontScale="85000" lnSpcReduction="20000"/>
          </a:bodyPr>
          <a:lstStyle/>
          <a:p>
            <a:pPr marL="0" indent="0">
              <a:buNone/>
            </a:pPr>
            <a:r>
              <a:rPr lang="it-IT" dirty="0" smtClean="0"/>
              <a:t>Le tasse più pesanti sono imposte con il </a:t>
            </a:r>
            <a:r>
              <a:rPr lang="it-IT" b="1" i="1" dirty="0" smtClean="0"/>
              <a:t>Sugar</a:t>
            </a:r>
            <a:r>
              <a:rPr lang="it-IT" b="1" i="1" baseline="0" dirty="0" smtClean="0"/>
              <a:t> </a:t>
            </a:r>
            <a:r>
              <a:rPr lang="it-IT" b="1" i="1" baseline="0" dirty="0" err="1" smtClean="0"/>
              <a:t>Act</a:t>
            </a:r>
            <a:r>
              <a:rPr lang="it-IT" baseline="0" dirty="0" smtClean="0"/>
              <a:t> (su zucchero,</a:t>
            </a:r>
            <a:r>
              <a:rPr lang="it-IT" dirty="0" smtClean="0"/>
              <a:t> vino, caffè), lo </a:t>
            </a:r>
            <a:r>
              <a:rPr lang="it-IT" b="1" i="1" dirty="0" err="1" smtClean="0"/>
              <a:t>Stamp</a:t>
            </a:r>
            <a:r>
              <a:rPr lang="it-IT" b="1" i="1" dirty="0" smtClean="0"/>
              <a:t> </a:t>
            </a:r>
            <a:r>
              <a:rPr lang="it-IT" b="1" i="1" dirty="0" err="1" smtClean="0"/>
              <a:t>Act</a:t>
            </a:r>
            <a:r>
              <a:rPr lang="it-IT" dirty="0" smtClean="0"/>
              <a:t> (su quasi tutti i documenti cartacei, compresi giornali e carte da gioco), il </a:t>
            </a:r>
            <a:r>
              <a:rPr lang="it-IT" b="1" i="1" dirty="0" smtClean="0"/>
              <a:t>Tea </a:t>
            </a:r>
            <a:r>
              <a:rPr lang="it-IT" b="1" i="1" dirty="0" err="1" smtClean="0"/>
              <a:t>Act</a:t>
            </a:r>
            <a:r>
              <a:rPr lang="it-IT" b="1" dirty="0" smtClean="0"/>
              <a:t> </a:t>
            </a:r>
            <a:r>
              <a:rPr lang="it-IT" dirty="0" smtClean="0"/>
              <a:t>(che impone l’acquisto del tè solo da alcune compagnie inglesi) e il </a:t>
            </a:r>
            <a:r>
              <a:rPr lang="en-US" b="1" i="1" dirty="0"/>
              <a:t>Quartering </a:t>
            </a:r>
            <a:r>
              <a:rPr lang="en-US" b="1" i="1" dirty="0" smtClean="0"/>
              <a:t>Act</a:t>
            </a:r>
            <a:r>
              <a:rPr lang="en-US" dirty="0" smtClean="0"/>
              <a:t> (</a:t>
            </a:r>
            <a:r>
              <a:rPr lang="it-IT" dirty="0" smtClean="0"/>
              <a:t>i coloni devono ospitare le truppe britanniche nelle loro case per abbattere il costo del loro mantenimento).</a:t>
            </a:r>
          </a:p>
          <a:p>
            <a:pPr marL="0" indent="0">
              <a:buNone/>
            </a:pPr>
            <a:r>
              <a:rPr lang="it-IT" dirty="0" smtClean="0"/>
              <a:t>I coloni protestano perché le tasse vengono emanate da un Parlamento in cui le colonie hanno una rappresentanza solo formale, che non può influire realmente sulle sue decisioni – donde il motto </a:t>
            </a:r>
            <a:r>
              <a:rPr lang="en-US" dirty="0"/>
              <a:t>“No taxation without representation</a:t>
            </a:r>
            <a:r>
              <a:rPr lang="en-US" dirty="0" smtClean="0"/>
              <a:t>”.</a:t>
            </a:r>
            <a:endParaRPr lang="it-IT" dirty="0" smtClean="0"/>
          </a:p>
          <a:p>
            <a:pPr marL="0" indent="0">
              <a:buNone/>
            </a:pPr>
            <a:endParaRPr lang="en-US" dirty="0"/>
          </a:p>
        </p:txBody>
      </p:sp>
    </p:spTree>
    <p:extLst>
      <p:ext uri="{BB962C8B-B14F-4D97-AF65-F5344CB8AC3E}">
        <p14:creationId xmlns:p14="http://schemas.microsoft.com/office/powerpoint/2010/main" xmlns="" val="128582062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b="1" dirty="0" smtClean="0"/>
              <a:t>Il </a:t>
            </a:r>
            <a:r>
              <a:rPr lang="en-US" b="1" dirty="0" err="1" smtClean="0"/>
              <a:t>Massacro</a:t>
            </a:r>
            <a:r>
              <a:rPr lang="en-US" b="1" dirty="0" smtClean="0"/>
              <a:t> di Boston</a:t>
            </a:r>
            <a:endParaRPr lang="en-US" b="1" dirty="0"/>
          </a:p>
        </p:txBody>
      </p:sp>
      <p:pic>
        <p:nvPicPr>
          <p:cNvPr id="1026" name="Picture 2" descr="C:\Users\HP\Documents\Valerio\UniMC - 2018-19\UniMC - 2018-19 - Storia della cultura americana\Immagini\Massacro di Boston (177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546" y="2928934"/>
            <a:ext cx="4982051" cy="37365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asellaDiTesto 8"/>
          <p:cNvSpPr txBox="1"/>
          <p:nvPr/>
        </p:nvSpPr>
        <p:spPr>
          <a:xfrm>
            <a:off x="1071538" y="1371600"/>
            <a:ext cx="7358114" cy="1477328"/>
          </a:xfrm>
          <a:prstGeom prst="rect">
            <a:avLst/>
          </a:prstGeom>
          <a:noFill/>
        </p:spPr>
        <p:txBody>
          <a:bodyPr wrap="square" rtlCol="0">
            <a:spAutoFit/>
          </a:bodyPr>
          <a:lstStyle/>
          <a:p>
            <a:pPr algn="ctr"/>
            <a:r>
              <a:rPr lang="it-IT" dirty="0" smtClean="0"/>
              <a:t>Il 5 marzo 1770 le truppe britanniche sparano sulla folla che manifesta a Boston, uccidendo tre manifestanti (altri due moriranno per le ferite riportate). Tra le vittime, il nero </a:t>
            </a:r>
            <a:r>
              <a:rPr lang="it-IT" b="1" dirty="0" err="1" smtClean="0"/>
              <a:t>Crispus</a:t>
            </a:r>
            <a:r>
              <a:rPr lang="it-IT" b="1" dirty="0" smtClean="0"/>
              <a:t> </a:t>
            </a:r>
            <a:r>
              <a:rPr lang="it-IT" b="1" dirty="0" err="1" smtClean="0"/>
              <a:t>Attucks</a:t>
            </a:r>
            <a:r>
              <a:rPr lang="it-IT" dirty="0" smtClean="0"/>
              <a:t>, uno dei primi «martiri» della Rivoluzione, che inaugura la tradizione degli eroi afroamericani che combattono e muoiono per una causa che non è la loro.</a:t>
            </a:r>
            <a:endParaRPr lang="it-IT" dirty="0"/>
          </a:p>
        </p:txBody>
      </p:sp>
    </p:spTree>
    <p:extLst>
      <p:ext uri="{BB962C8B-B14F-4D97-AF65-F5344CB8AC3E}">
        <p14:creationId xmlns:p14="http://schemas.microsoft.com/office/powerpoint/2010/main" xmlns="" val="337234477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Il </a:t>
            </a:r>
            <a:r>
              <a:rPr lang="en-US" b="1" i="1" dirty="0" smtClean="0"/>
              <a:t>Boston Tea Party</a:t>
            </a:r>
            <a:endParaRPr lang="en-US" b="1" dirty="0"/>
          </a:p>
        </p:txBody>
      </p:sp>
      <p:sp>
        <p:nvSpPr>
          <p:cNvPr id="3" name="Content Placeholder 2"/>
          <p:cNvSpPr>
            <a:spLocks noGrp="1"/>
          </p:cNvSpPr>
          <p:nvPr>
            <p:ph idx="1"/>
          </p:nvPr>
        </p:nvSpPr>
        <p:spPr>
          <a:xfrm>
            <a:off x="457200" y="1600200"/>
            <a:ext cx="4614866" cy="4525963"/>
          </a:xfrm>
        </p:spPr>
        <p:txBody>
          <a:bodyPr>
            <a:normAutofit fontScale="77500" lnSpcReduction="20000"/>
          </a:bodyPr>
          <a:lstStyle/>
          <a:p>
            <a:pPr marL="0" indent="0">
              <a:buNone/>
            </a:pPr>
            <a:r>
              <a:rPr lang="it-IT" dirty="0" smtClean="0"/>
              <a:t>Il 16 dicembre 1773 alcuni coloni travestiti da nativi americani assaltano una nave e buttano in mare il suo carico di tè, per protestare contro il </a:t>
            </a:r>
            <a:r>
              <a:rPr lang="it-IT" i="1" dirty="0" smtClean="0"/>
              <a:t>Tea </a:t>
            </a:r>
            <a:r>
              <a:rPr lang="it-IT" i="1" dirty="0" err="1" smtClean="0"/>
              <a:t>Act</a:t>
            </a:r>
            <a:r>
              <a:rPr lang="it-IT" dirty="0" smtClean="0"/>
              <a:t>. Il Parlamento britannico risponde con gli </a:t>
            </a:r>
            <a:r>
              <a:rPr lang="it-IT" i="1" dirty="0" smtClean="0"/>
              <a:t> </a:t>
            </a:r>
            <a:r>
              <a:rPr lang="it-IT" b="1" i="1" dirty="0" err="1" smtClean="0"/>
              <a:t>Intolerable</a:t>
            </a:r>
            <a:r>
              <a:rPr lang="it-IT" b="1" i="1" dirty="0" smtClean="0"/>
              <a:t> </a:t>
            </a:r>
            <a:r>
              <a:rPr lang="it-IT" b="1" i="1" dirty="0" err="1" smtClean="0"/>
              <a:t>Acts</a:t>
            </a:r>
            <a:r>
              <a:rPr lang="it-IT" dirty="0" smtClean="0"/>
              <a:t>, che limitano severamente le libertà individuali, vietano le riunioni pubbliche e pongono Boston sotto legge marziale. Come reazione, i coloni creano il </a:t>
            </a:r>
            <a:r>
              <a:rPr lang="it-IT" b="1" i="1" dirty="0" smtClean="0"/>
              <a:t>First Continental </a:t>
            </a:r>
            <a:r>
              <a:rPr lang="it-IT" b="1" i="1" dirty="0" err="1" smtClean="0"/>
              <a:t>Congress</a:t>
            </a:r>
            <a:r>
              <a:rPr lang="it-IT" i="1" dirty="0" smtClean="0"/>
              <a:t>. </a:t>
            </a:r>
            <a:r>
              <a:rPr lang="en-US" dirty="0" err="1" smtClean="0"/>
              <a:t>Nascono</a:t>
            </a:r>
            <a:r>
              <a:rPr lang="en-US" dirty="0" smtClean="0"/>
              <a:t> </a:t>
            </a:r>
            <a:r>
              <a:rPr lang="en-US" dirty="0" err="1" smtClean="0"/>
              <a:t>anche</a:t>
            </a:r>
            <a:r>
              <a:rPr lang="en-US" dirty="0" smtClean="0"/>
              <a:t> i </a:t>
            </a:r>
            <a:r>
              <a:rPr lang="en-US" b="1" i="1" dirty="0" smtClean="0"/>
              <a:t>Sons</a:t>
            </a:r>
            <a:r>
              <a:rPr lang="en-US" dirty="0" smtClean="0"/>
              <a:t> e le </a:t>
            </a:r>
            <a:r>
              <a:rPr lang="en-US" b="1" i="1" dirty="0" smtClean="0"/>
              <a:t>Daughters of Liberty</a:t>
            </a:r>
            <a:r>
              <a:rPr lang="en-US" dirty="0" smtClean="0"/>
              <a:t>. </a:t>
            </a:r>
            <a:endParaRPr lang="it-IT" dirty="0" smtClean="0"/>
          </a:p>
          <a:p>
            <a:endParaRPr lang="en-US" dirty="0"/>
          </a:p>
        </p:txBody>
      </p:sp>
      <p:pic>
        <p:nvPicPr>
          <p:cNvPr id="1026" name="Picture 2" descr="C:\Users\Utente\Downloads\index.jpg"/>
          <p:cNvPicPr>
            <a:picLocks noChangeAspect="1" noChangeArrowheads="1"/>
          </p:cNvPicPr>
          <p:nvPr/>
        </p:nvPicPr>
        <p:blipFill>
          <a:blip r:embed="rId2"/>
          <a:srcRect/>
          <a:stretch>
            <a:fillRect/>
          </a:stretch>
        </p:blipFill>
        <p:spPr bwMode="auto">
          <a:xfrm>
            <a:off x="5072065" y="2214554"/>
            <a:ext cx="3949661" cy="2857520"/>
          </a:xfrm>
          <a:prstGeom prst="rect">
            <a:avLst/>
          </a:prstGeom>
          <a:noFill/>
        </p:spPr>
      </p:pic>
    </p:spTree>
    <p:extLst>
      <p:ext uri="{BB962C8B-B14F-4D97-AF65-F5344CB8AC3E}">
        <p14:creationId xmlns:p14="http://schemas.microsoft.com/office/powerpoint/2010/main" xmlns="" val="259784284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L’inizio</a:t>
            </a:r>
            <a:r>
              <a:rPr lang="en-US" b="1" dirty="0" smtClean="0"/>
              <a:t> </a:t>
            </a:r>
            <a:r>
              <a:rPr lang="en-US" b="1" dirty="0" err="1" smtClean="0"/>
              <a:t>della</a:t>
            </a:r>
            <a:r>
              <a:rPr lang="en-US" b="1" dirty="0" smtClean="0"/>
              <a:t> </a:t>
            </a:r>
            <a:r>
              <a:rPr lang="en-US" b="1" dirty="0" err="1" smtClean="0"/>
              <a:t>guerra</a:t>
            </a:r>
            <a:r>
              <a:rPr lang="en-US" b="1" dirty="0" smtClean="0"/>
              <a:t> </a:t>
            </a:r>
            <a:r>
              <a:rPr lang="en-US" b="1" dirty="0" err="1" smtClean="0"/>
              <a:t>rivoluzionaria</a:t>
            </a:r>
            <a:endParaRPr lang="en-US" dirty="0"/>
          </a:p>
        </p:txBody>
      </p:sp>
      <p:sp>
        <p:nvSpPr>
          <p:cNvPr id="3" name="Content Placeholder 2"/>
          <p:cNvSpPr>
            <a:spLocks noGrp="1"/>
          </p:cNvSpPr>
          <p:nvPr>
            <p:ph idx="1"/>
          </p:nvPr>
        </p:nvSpPr>
        <p:spPr/>
        <p:txBody>
          <a:bodyPr/>
          <a:lstStyle/>
          <a:p>
            <a:pPr marL="0" indent="0">
              <a:buNone/>
            </a:pPr>
            <a:r>
              <a:rPr lang="en-US" dirty="0" smtClean="0"/>
              <a:t>La </a:t>
            </a:r>
            <a:r>
              <a:rPr lang="en-US" dirty="0" err="1" smtClean="0"/>
              <a:t>guerra</a:t>
            </a:r>
            <a:r>
              <a:rPr lang="en-US" dirty="0" smtClean="0"/>
              <a:t> </a:t>
            </a:r>
            <a:r>
              <a:rPr lang="en-US" dirty="0" err="1" smtClean="0"/>
              <a:t>inizia</a:t>
            </a:r>
            <a:r>
              <a:rPr lang="en-US" dirty="0" smtClean="0"/>
              <a:t> con </a:t>
            </a:r>
            <a:r>
              <a:rPr lang="en-US" dirty="0" err="1" smtClean="0"/>
              <a:t>gli</a:t>
            </a:r>
            <a:r>
              <a:rPr lang="en-US" dirty="0" smtClean="0"/>
              <a:t> </a:t>
            </a:r>
            <a:r>
              <a:rPr lang="en-US" dirty="0" err="1" smtClean="0"/>
              <a:t>scontri</a:t>
            </a:r>
            <a:r>
              <a:rPr lang="en-US" dirty="0" smtClean="0"/>
              <a:t> </a:t>
            </a:r>
            <a:r>
              <a:rPr lang="en-US" dirty="0"/>
              <a:t>di </a:t>
            </a:r>
            <a:r>
              <a:rPr lang="en-US" b="1" dirty="0" smtClean="0"/>
              <a:t>Lexington</a:t>
            </a:r>
            <a:r>
              <a:rPr lang="en-US" dirty="0" smtClean="0"/>
              <a:t> e </a:t>
            </a:r>
            <a:r>
              <a:rPr lang="en-US" b="1" dirty="0" smtClean="0"/>
              <a:t>Concord</a:t>
            </a:r>
            <a:r>
              <a:rPr lang="en-US" dirty="0" smtClean="0"/>
              <a:t> (Mass.) </a:t>
            </a:r>
            <a:r>
              <a:rPr lang="en-US" dirty="0" err="1" smtClean="0"/>
              <a:t>il</a:t>
            </a:r>
            <a:r>
              <a:rPr lang="en-US" dirty="0" smtClean="0"/>
              <a:t> 19 </a:t>
            </a:r>
            <a:r>
              <a:rPr lang="en-US" dirty="0" err="1" smtClean="0"/>
              <a:t>aprile</a:t>
            </a:r>
            <a:r>
              <a:rPr lang="en-US" dirty="0" smtClean="0"/>
              <a:t> 1775: </a:t>
            </a:r>
            <a:r>
              <a:rPr lang="en-US" dirty="0" err="1" smtClean="0"/>
              <a:t>si</a:t>
            </a:r>
            <a:r>
              <a:rPr lang="en-US" dirty="0" smtClean="0"/>
              <a:t> </a:t>
            </a:r>
            <a:r>
              <a:rPr lang="en-US" dirty="0" err="1" smtClean="0"/>
              <a:t>tratta</a:t>
            </a:r>
            <a:r>
              <a:rPr lang="en-US" dirty="0" smtClean="0"/>
              <a:t> </a:t>
            </a:r>
            <a:r>
              <a:rPr lang="en-US" dirty="0" err="1" smtClean="0"/>
              <a:t>dello</a:t>
            </a:r>
            <a:r>
              <a:rPr lang="en-US" dirty="0" smtClean="0"/>
              <a:t> “</a:t>
            </a:r>
            <a:r>
              <a:rPr lang="en-US" b="1" dirty="0"/>
              <a:t>s</a:t>
            </a:r>
            <a:r>
              <a:rPr lang="en-US" b="1" dirty="0" smtClean="0"/>
              <a:t>hot heard round the World</a:t>
            </a:r>
            <a:r>
              <a:rPr lang="en-US" dirty="0" smtClean="0"/>
              <a:t>” (Ralph Waldo Emerson</a:t>
            </a:r>
            <a:r>
              <a:rPr lang="en-US" dirty="0"/>
              <a:t>)</a:t>
            </a:r>
            <a:r>
              <a:rPr lang="en-US" dirty="0" smtClean="0"/>
              <a:t> </a:t>
            </a:r>
            <a:endParaRPr lang="en-US" dirty="0"/>
          </a:p>
        </p:txBody>
      </p:sp>
      <p:pic>
        <p:nvPicPr>
          <p:cNvPr id="12290" name="Picture 2" descr="http://womenworld.org/image/062012/Moments%20in%20Boston%20History_2.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9800" y="3276600"/>
            <a:ext cx="5364793" cy="31759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656834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62"/>
          </a:xfrm>
        </p:spPr>
        <p:txBody>
          <a:bodyPr/>
          <a:lstStyle/>
          <a:p>
            <a:r>
              <a:rPr lang="it-IT" b="1" dirty="0" smtClean="0"/>
              <a:t>Una guerra civile</a:t>
            </a:r>
            <a:endParaRPr lang="it-IT" b="1" dirty="0"/>
          </a:p>
        </p:txBody>
      </p:sp>
      <p:sp>
        <p:nvSpPr>
          <p:cNvPr id="3" name="Segnaposto contenuto 2"/>
          <p:cNvSpPr>
            <a:spLocks noGrp="1"/>
          </p:cNvSpPr>
          <p:nvPr>
            <p:ph idx="1"/>
          </p:nvPr>
        </p:nvSpPr>
        <p:spPr>
          <a:xfrm>
            <a:off x="457200" y="990600"/>
            <a:ext cx="8229600" cy="5867400"/>
          </a:xfrm>
        </p:spPr>
        <p:txBody>
          <a:bodyPr>
            <a:noAutofit/>
          </a:bodyPr>
          <a:lstStyle/>
          <a:p>
            <a:pPr marL="0" indent="0">
              <a:buNone/>
            </a:pPr>
            <a:r>
              <a:rPr lang="it-IT" sz="2400" dirty="0" smtClean="0"/>
              <a:t>Più che una vera e propria rivoluzione, la Rivoluzione americana (che non cambia i rapporti di potere socio-economico all’interno delle 13 colonie) è una </a:t>
            </a:r>
            <a:r>
              <a:rPr lang="it-IT" sz="2400" b="1" dirty="0" smtClean="0"/>
              <a:t>guerra d’indipendenza </a:t>
            </a:r>
            <a:r>
              <a:rPr lang="it-IT" sz="2400" dirty="0" smtClean="0"/>
              <a:t>e anche e soprattutto una guerra civile. </a:t>
            </a:r>
            <a:r>
              <a:rPr lang="it-IT" sz="2400" b="1" dirty="0" smtClean="0"/>
              <a:t>Patrioti </a:t>
            </a:r>
            <a:r>
              <a:rPr lang="it-IT" sz="2400" dirty="0" smtClean="0"/>
              <a:t>e </a:t>
            </a:r>
            <a:r>
              <a:rPr lang="it-IT" sz="2400" b="1" dirty="0" smtClean="0"/>
              <a:t>lealisti </a:t>
            </a:r>
            <a:r>
              <a:rPr lang="it-IT" sz="2400" dirty="0" smtClean="0"/>
              <a:t>combattono rispettivamente a fianco delle forze rivoluzionarie e dell’esercito inglese, dividendo anche le famiglie. I lealisti sono soprattutto </a:t>
            </a:r>
            <a:r>
              <a:rPr lang="it-IT" sz="2400" b="1" dirty="0" smtClean="0"/>
              <a:t>proprietari terrieri</a:t>
            </a:r>
            <a:r>
              <a:rPr lang="it-IT" sz="2400" dirty="0" smtClean="0"/>
              <a:t>, interessati a mantenere buoni rapporti con l’Inghilterra. Le classi lavoratrici e il sottoproletariato si schierano con i rivoluzionari, e dopo la conquista rivendicano diritti socio-economici (anche con rivolte come la </a:t>
            </a:r>
            <a:r>
              <a:rPr lang="it-IT" sz="2400" b="1" i="1" dirty="0" err="1" smtClean="0"/>
              <a:t>Shays</a:t>
            </a:r>
            <a:r>
              <a:rPr lang="it-IT" sz="2400" b="1" i="1" dirty="0" smtClean="0"/>
              <a:t> </a:t>
            </a:r>
            <a:r>
              <a:rPr lang="it-IT" sz="2400" b="1" i="1" dirty="0" err="1" smtClean="0"/>
              <a:t>Rebellion</a:t>
            </a:r>
            <a:r>
              <a:rPr lang="it-IT" sz="2400" dirty="0" smtClean="0"/>
              <a:t> del 1786-87) che però non sono concessi. I nativi americani appoggiano entrambe le fazioni, come era successo durante le Guerre franco-indiane. Gli </a:t>
            </a:r>
            <a:r>
              <a:rPr lang="it-IT" sz="2400" b="1" dirty="0" smtClean="0"/>
              <a:t>irochesi</a:t>
            </a:r>
            <a:r>
              <a:rPr lang="it-IT" sz="2400" i="1" dirty="0" smtClean="0"/>
              <a:t>, </a:t>
            </a:r>
            <a:r>
              <a:rPr lang="it-IT" sz="2400" dirty="0" smtClean="0"/>
              <a:t>la cui costituzione ispirerà la Costituzione degli Stati Uniti, scelgono i lealisti, e la loro sconfitta segna il destino della più potente confederazione nativo-americana.</a:t>
            </a:r>
            <a:endParaRPr lang="it-IT" sz="2400" dirty="0"/>
          </a:p>
        </p:txBody>
      </p:sp>
    </p:spTree>
    <p:extLst>
      <p:ext uri="{BB962C8B-B14F-4D97-AF65-F5344CB8AC3E}">
        <p14:creationId xmlns:p14="http://schemas.microsoft.com/office/powerpoint/2010/main" xmlns="" val="177324375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Il secondo </a:t>
            </a:r>
            <a:r>
              <a:rPr lang="en-US" b="1" i="1" dirty="0" smtClean="0"/>
              <a:t>Continental Congress</a:t>
            </a:r>
            <a:endParaRPr lang="en-US" b="1" i="1" dirty="0"/>
          </a:p>
        </p:txBody>
      </p:sp>
      <p:sp>
        <p:nvSpPr>
          <p:cNvPr id="3" name="Content Placeholder 2"/>
          <p:cNvSpPr>
            <a:spLocks noGrp="1"/>
          </p:cNvSpPr>
          <p:nvPr>
            <p:ph idx="1"/>
          </p:nvPr>
        </p:nvSpPr>
        <p:spPr>
          <a:xfrm>
            <a:off x="457200" y="1600200"/>
            <a:ext cx="5638800" cy="4525963"/>
          </a:xfrm>
        </p:spPr>
        <p:txBody>
          <a:bodyPr>
            <a:normAutofit fontScale="85000" lnSpcReduction="20000"/>
          </a:bodyPr>
          <a:lstStyle/>
          <a:p>
            <a:pPr marL="0" indent="0">
              <a:buNone/>
            </a:pPr>
            <a:r>
              <a:rPr lang="it-IT" dirty="0" smtClean="0"/>
              <a:t>Nel maggio del 1775 si riunisce il secondo </a:t>
            </a:r>
            <a:r>
              <a:rPr lang="it-IT" i="1" dirty="0" smtClean="0"/>
              <a:t>Continental </a:t>
            </a:r>
            <a:r>
              <a:rPr lang="it-IT" i="1" dirty="0" err="1" smtClean="0"/>
              <a:t>Congress</a:t>
            </a:r>
            <a:r>
              <a:rPr lang="it-IT" dirty="0" smtClean="0"/>
              <a:t>, che sceglie </a:t>
            </a:r>
            <a:r>
              <a:rPr lang="it-IT" b="1" dirty="0" smtClean="0"/>
              <a:t>George Washington </a:t>
            </a:r>
            <a:r>
              <a:rPr lang="it-IT" dirty="0" smtClean="0"/>
              <a:t>come comandante delle truppe rivoluzionarie. Il Congresso scrive (l’autore principale è </a:t>
            </a:r>
            <a:r>
              <a:rPr lang="it-IT" b="1" dirty="0" smtClean="0"/>
              <a:t>Thomas Jefferson</a:t>
            </a:r>
            <a:r>
              <a:rPr lang="it-IT" dirty="0" smtClean="0"/>
              <a:t>) la </a:t>
            </a:r>
            <a:r>
              <a:rPr lang="it-IT" b="1" i="1" dirty="0" err="1" smtClean="0"/>
              <a:t>Declaration</a:t>
            </a:r>
            <a:r>
              <a:rPr lang="it-IT" b="1" i="1" dirty="0" smtClean="0"/>
              <a:t> of Independence</a:t>
            </a:r>
            <a:r>
              <a:rPr lang="it-IT" dirty="0" smtClean="0"/>
              <a:t>, che viene emanata il 4 luglio 1776. Alla redazione della Dichiarazione partecipa anche </a:t>
            </a:r>
            <a:r>
              <a:rPr lang="it-IT" b="1" dirty="0" smtClean="0"/>
              <a:t>Thomas </a:t>
            </a:r>
            <a:r>
              <a:rPr lang="it-IT" b="1" dirty="0" err="1" smtClean="0"/>
              <a:t>Paine</a:t>
            </a:r>
            <a:r>
              <a:rPr lang="it-IT" dirty="0" smtClean="0"/>
              <a:t>, autore di </a:t>
            </a:r>
            <a:r>
              <a:rPr lang="it-IT" b="1" i="1" dirty="0" smtClean="0"/>
              <a:t>Common </a:t>
            </a:r>
            <a:r>
              <a:rPr lang="it-IT" b="1" i="1" dirty="0" err="1" smtClean="0"/>
              <a:t>Sense</a:t>
            </a:r>
            <a:r>
              <a:rPr lang="it-IT" b="1" dirty="0" smtClean="0"/>
              <a:t> </a:t>
            </a:r>
            <a:r>
              <a:rPr lang="it-IT" dirty="0" smtClean="0"/>
              <a:t>(1776)</a:t>
            </a:r>
            <a:r>
              <a:rPr lang="it-IT" b="1" dirty="0" smtClean="0"/>
              <a:t> </a:t>
            </a:r>
            <a:r>
              <a:rPr lang="it-IT" dirty="0" smtClean="0"/>
              <a:t>e considerato uno dei principali ispiratori della Rivoluzione.</a:t>
            </a:r>
            <a:endParaRPr lang="it-IT" dirty="0"/>
          </a:p>
        </p:txBody>
      </p:sp>
      <p:pic>
        <p:nvPicPr>
          <p:cNvPr id="13314" name="Picture 2" descr="http://img4.wikia.nocookie.net/__cb20140705103341/epicrapbattlesofhistory/images/8/85/Gwportrait.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67884" y="2209800"/>
            <a:ext cx="2686187" cy="3371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091453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620688"/>
            <a:ext cx="7200799"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62" y="642918"/>
            <a:ext cx="7200799"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0100" y="642918"/>
            <a:ext cx="7200799" cy="5616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979939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39718"/>
          </a:xfrm>
        </p:spPr>
        <p:txBody>
          <a:bodyPr>
            <a:normAutofit fontScale="90000"/>
          </a:bodyPr>
          <a:lstStyle/>
          <a:p>
            <a:r>
              <a:rPr lang="it-IT" b="1" dirty="0" smtClean="0"/>
              <a:t>La fine della guerra</a:t>
            </a:r>
            <a:endParaRPr lang="it-IT" b="1" dirty="0"/>
          </a:p>
        </p:txBody>
      </p:sp>
      <p:sp>
        <p:nvSpPr>
          <p:cNvPr id="3" name="Segnaposto contenuto 2"/>
          <p:cNvSpPr>
            <a:spLocks noGrp="1"/>
          </p:cNvSpPr>
          <p:nvPr>
            <p:ph idx="1"/>
          </p:nvPr>
        </p:nvSpPr>
        <p:spPr>
          <a:xfrm>
            <a:off x="500034" y="5500702"/>
            <a:ext cx="8186766" cy="1357298"/>
          </a:xfrm>
        </p:spPr>
        <p:txBody>
          <a:bodyPr>
            <a:noAutofit/>
          </a:bodyPr>
          <a:lstStyle/>
          <a:p>
            <a:pPr marL="0" indent="0">
              <a:buNone/>
            </a:pPr>
            <a:r>
              <a:rPr lang="it-IT" sz="2000" dirty="0" smtClean="0"/>
              <a:t>La guerra dura fino al 19 aprile 1781, quando le truppe britanniche si arrendono a </a:t>
            </a:r>
            <a:r>
              <a:rPr lang="it-IT" sz="2000" b="1" dirty="0" smtClean="0"/>
              <a:t>Yorktown</a:t>
            </a:r>
            <a:r>
              <a:rPr lang="it-IT" sz="2000" dirty="0" smtClean="0"/>
              <a:t> (Virginia). Il </a:t>
            </a:r>
            <a:r>
              <a:rPr lang="it-IT" sz="2000" b="1" dirty="0" smtClean="0"/>
              <a:t>Trattato di Parigi</a:t>
            </a:r>
            <a:r>
              <a:rPr lang="it-IT" sz="2000" dirty="0" smtClean="0"/>
              <a:t> (1783) stabilisce i confini tra i territori controllati dal Congresso continentale e quelli </a:t>
            </a:r>
            <a:r>
              <a:rPr lang="it-IT" sz="2000" dirty="0"/>
              <a:t>a</a:t>
            </a:r>
            <a:r>
              <a:rPr lang="it-IT" sz="2000" dirty="0" smtClean="0"/>
              <a:t>ncora soggetti alla Corona inglese (soprattutto il Canada).</a:t>
            </a:r>
            <a:endParaRPr lang="it-IT" sz="2000" b="1" dirty="0"/>
          </a:p>
        </p:txBody>
      </p:sp>
      <p:pic>
        <p:nvPicPr>
          <p:cNvPr id="2050" name="Picture 2" descr="C:\Users\Utente\Downloads\9528545.jpg"/>
          <p:cNvPicPr>
            <a:picLocks noChangeAspect="1" noChangeArrowheads="1"/>
          </p:cNvPicPr>
          <p:nvPr/>
        </p:nvPicPr>
        <p:blipFill>
          <a:blip r:embed="rId2"/>
          <a:srcRect/>
          <a:stretch>
            <a:fillRect/>
          </a:stretch>
        </p:blipFill>
        <p:spPr bwMode="auto">
          <a:xfrm>
            <a:off x="1928794" y="928670"/>
            <a:ext cx="5091581" cy="4211082"/>
          </a:xfrm>
          <a:prstGeom prst="rect">
            <a:avLst/>
          </a:prstGeom>
          <a:noFill/>
        </p:spPr>
      </p:pic>
    </p:spTree>
    <p:extLst>
      <p:ext uri="{BB962C8B-B14F-4D97-AF65-F5344CB8AC3E}">
        <p14:creationId xmlns:p14="http://schemas.microsoft.com/office/powerpoint/2010/main" xmlns="" val="312201945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a:t>
            </a:r>
            <a:r>
              <a:rPr lang="it-IT" b="1" i="1" dirty="0" err="1" smtClean="0"/>
              <a:t>Declaration</a:t>
            </a:r>
            <a:r>
              <a:rPr lang="it-IT" b="1" i="1" dirty="0" smtClean="0"/>
              <a:t> of Independence</a:t>
            </a:r>
            <a:endParaRPr lang="it-IT" b="1" dirty="0"/>
          </a:p>
        </p:txBody>
      </p:sp>
      <p:sp>
        <p:nvSpPr>
          <p:cNvPr id="3" name="Segnaposto contenuto 2"/>
          <p:cNvSpPr>
            <a:spLocks noGrp="1"/>
          </p:cNvSpPr>
          <p:nvPr>
            <p:ph idx="1"/>
          </p:nvPr>
        </p:nvSpPr>
        <p:spPr>
          <a:xfrm>
            <a:off x="457200" y="1600200"/>
            <a:ext cx="8229600" cy="4876800"/>
          </a:xfrm>
        </p:spPr>
        <p:txBody>
          <a:bodyPr>
            <a:normAutofit fontScale="85000" lnSpcReduction="20000"/>
          </a:bodyPr>
          <a:lstStyle/>
          <a:p>
            <a:pPr marL="0" indent="0">
              <a:buNone/>
            </a:pPr>
            <a:r>
              <a:rPr lang="it-IT" dirty="0" smtClean="0"/>
              <a:t>Nello stendere la Dichiarazione d’Indipendenza, Thomas Jefferson è influenzato soprattutto da </a:t>
            </a:r>
            <a:r>
              <a:rPr lang="it-IT" b="1" dirty="0" smtClean="0"/>
              <a:t>John Locke</a:t>
            </a:r>
            <a:r>
              <a:rPr lang="it-IT" dirty="0" smtClean="0"/>
              <a:t>, il filosofo inglese “padre” del liberalismo, e più in particolare dalla sua convinzione che l’umanità è governata dalla </a:t>
            </a:r>
            <a:r>
              <a:rPr lang="it-IT" b="1" dirty="0" smtClean="0"/>
              <a:t>legge naturale</a:t>
            </a:r>
            <a:r>
              <a:rPr lang="it-IT" dirty="0" smtClean="0"/>
              <a:t> (gli esseri umani agiscono seguendo quel che viene dettato dalla loro stessa natura) e che ogni essere umano è dotato di </a:t>
            </a:r>
            <a:r>
              <a:rPr lang="it-IT" b="1" dirty="0" smtClean="0"/>
              <a:t>diritti naturali</a:t>
            </a:r>
            <a:r>
              <a:rPr lang="it-IT" dirty="0" smtClean="0"/>
              <a:t> (vita, libertà, proprietà). Jefferson sostituisce il diritto di proprietà con quello della </a:t>
            </a:r>
            <a:r>
              <a:rPr lang="it-IT" b="1" dirty="0" smtClean="0"/>
              <a:t>ricerca della felicità</a:t>
            </a:r>
            <a:r>
              <a:rPr lang="it-IT" dirty="0" smtClean="0"/>
              <a:t>, e aggiunge che </a:t>
            </a:r>
            <a:r>
              <a:rPr lang="en-US" dirty="0" smtClean="0"/>
              <a:t>i </a:t>
            </a:r>
            <a:r>
              <a:rPr lang="it-IT" dirty="0" smtClean="0"/>
              <a:t>diritti naturali sono </a:t>
            </a:r>
            <a:r>
              <a:rPr lang="it-IT" b="1" dirty="0" smtClean="0"/>
              <a:t>inalienabili</a:t>
            </a:r>
            <a:r>
              <a:rPr lang="it-IT" dirty="0" smtClean="0"/>
              <a:t> – nessun potere politico può sottrarli al soggetto –  e che poiché il governo opera sulla base del </a:t>
            </a:r>
            <a:r>
              <a:rPr lang="it-IT" b="1" dirty="0" smtClean="0"/>
              <a:t>consenso</a:t>
            </a:r>
            <a:r>
              <a:rPr lang="it-IT" dirty="0" smtClean="0"/>
              <a:t> del popolo, qualora il governo violi i diritti naturali il popolo ha il diritto di rovesciarlo.</a:t>
            </a:r>
            <a:endParaRPr lang="it-IT" dirty="0"/>
          </a:p>
        </p:txBody>
      </p:sp>
    </p:spTree>
    <p:extLst>
      <p:ext uri="{BB962C8B-B14F-4D97-AF65-F5344CB8AC3E}">
        <p14:creationId xmlns:p14="http://schemas.microsoft.com/office/powerpoint/2010/main" xmlns="" val="15459007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Il Nuovo uomo americano</a:t>
            </a:r>
            <a:endParaRPr lang="it-IT" b="1" dirty="0"/>
          </a:p>
        </p:txBody>
      </p:sp>
      <p:sp>
        <p:nvSpPr>
          <p:cNvPr id="3" name="Segnaposto contenuto 2"/>
          <p:cNvSpPr>
            <a:spLocks noGrp="1"/>
          </p:cNvSpPr>
          <p:nvPr>
            <p:ph idx="1"/>
          </p:nvPr>
        </p:nvSpPr>
        <p:spPr/>
        <p:txBody>
          <a:bodyPr>
            <a:normAutofit lnSpcReduction="10000"/>
          </a:bodyPr>
          <a:lstStyle/>
          <a:p>
            <a:pPr marL="0" indent="0">
              <a:buNone/>
            </a:pPr>
            <a:r>
              <a:rPr lang="it-IT" dirty="0" smtClean="0"/>
              <a:t>La </a:t>
            </a:r>
            <a:r>
              <a:rPr lang="it-IT" i="1" dirty="0" smtClean="0"/>
              <a:t>Dichiarazione</a:t>
            </a:r>
            <a:r>
              <a:rPr lang="it-IT" dirty="0" smtClean="0"/>
              <a:t> stabilisce il modello d’identità fondamentale della nuova nazione: il nuovo soggetto individuale, così come il nuovo soggetto collettivo, è </a:t>
            </a:r>
            <a:r>
              <a:rPr lang="it-IT" b="1" dirty="0" smtClean="0"/>
              <a:t>libero e indipendente</a:t>
            </a:r>
            <a:r>
              <a:rPr lang="it-IT" dirty="0" smtClean="0"/>
              <a:t>, e accetta di sottoporsi a un’autorità superiore solo se questa difende i suoi diritti e i suoi interessi. Poiché la Gran Bretagna non ha riconosciuto questi diritti e non ha difeso questi interessi, il popolo americano esercita il suo diritto di non riconoscerne più l’autorità.</a:t>
            </a:r>
            <a:endParaRPr lang="it-IT" dirty="0"/>
          </a:p>
        </p:txBody>
      </p:sp>
    </p:spTree>
    <p:extLst>
      <p:ext uri="{BB962C8B-B14F-4D97-AF65-F5344CB8AC3E}">
        <p14:creationId xmlns:p14="http://schemas.microsoft.com/office/powerpoint/2010/main" xmlns="" val="296842923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44562"/>
          </a:xfrm>
        </p:spPr>
        <p:txBody>
          <a:bodyPr>
            <a:noAutofit/>
          </a:bodyPr>
          <a:lstStyle/>
          <a:p>
            <a:r>
              <a:rPr lang="it-IT" sz="3600" b="1" dirty="0" smtClean="0"/>
              <a:t>Le colonie inglesi in Nord America</a:t>
            </a:r>
            <a:br>
              <a:rPr lang="it-IT" sz="3600" b="1" dirty="0" smtClean="0"/>
            </a:br>
            <a:r>
              <a:rPr lang="it-IT" sz="3600" b="1" dirty="0" smtClean="0"/>
              <a:t>nel Settecento</a:t>
            </a:r>
            <a:endParaRPr lang="it-IT" sz="3600" b="1" dirty="0"/>
          </a:p>
        </p:txBody>
      </p:sp>
      <p:sp>
        <p:nvSpPr>
          <p:cNvPr id="3" name="Segnaposto contenuto 2"/>
          <p:cNvSpPr>
            <a:spLocks noGrp="1"/>
          </p:cNvSpPr>
          <p:nvPr>
            <p:ph idx="1"/>
          </p:nvPr>
        </p:nvSpPr>
        <p:spPr>
          <a:xfrm>
            <a:off x="457200" y="1295400"/>
            <a:ext cx="8229600" cy="5181600"/>
          </a:xfrm>
        </p:spPr>
        <p:txBody>
          <a:bodyPr>
            <a:noAutofit/>
          </a:bodyPr>
          <a:lstStyle/>
          <a:p>
            <a:pPr marL="0" indent="0">
              <a:buNone/>
            </a:pPr>
            <a:r>
              <a:rPr lang="it-IT" sz="2000" dirty="0" smtClean="0"/>
              <a:t>Con il graduale declino dell’egemonia puritana nelle colonie più dinamiche dal punto di vista economico (quelle della Nuova Inghilterra), la società delle aree più settentrionali si orienta in modo sempre più deciso verso una strutturazione di carattere borghese e capitalistico, mentre nelle colonie del Sud (la Virginia, le due Caroline e la Georgia) si consolida un’economia latifondista che vive degli scambi commerciali con la Gran Bretagna (dove esporta materie prime come cotone e tabacco e da cui importa manufatti), e si basa sul lavoro degli schiavi africani. I modelli identitari si modificano di conseguenza, opponendo il modello “settentrionale” del </a:t>
            </a:r>
            <a:r>
              <a:rPr lang="it-IT" sz="2000" b="1" i="1" dirty="0" smtClean="0"/>
              <a:t>self-made man</a:t>
            </a:r>
            <a:r>
              <a:rPr lang="it-IT" sz="2000" dirty="0" smtClean="0"/>
              <a:t>, che cerca di ascendere nella scala sociale grazie al suo spirito d’iniziativa, al modello “meridionale” del </a:t>
            </a:r>
            <a:r>
              <a:rPr lang="it-IT" sz="2000" b="1" i="1" dirty="0" smtClean="0"/>
              <a:t>gentleman</a:t>
            </a:r>
            <a:r>
              <a:rPr lang="it-IT" sz="2000" dirty="0" smtClean="0"/>
              <a:t> che cerca di imitare l’aristocrazia inglese e giustifica la schiavitù in nome di una visione della società naturalmente suddivisa in classi che non permette la mobilità tra i diversi livelli, e relega gli </a:t>
            </a:r>
            <a:r>
              <a:rPr lang="it-IT" sz="2000" b="1" dirty="0" smtClean="0"/>
              <a:t>schiavi africani</a:t>
            </a:r>
            <a:r>
              <a:rPr lang="it-IT" sz="2000" dirty="0" smtClean="0"/>
              <a:t> al gradino più basso, sia perché necessari per garantire con il loro lavoro gratuito la ricchezza delle classi più alte sia perché considerati “incapaci” di agire autonomamente, e quindi destinati a essere “governati” dai loro padroni. </a:t>
            </a:r>
            <a:endParaRPr lang="it-IT" sz="2000" dirty="0"/>
          </a:p>
        </p:txBody>
      </p:sp>
    </p:spTree>
    <p:extLst>
      <p:ext uri="{BB962C8B-B14F-4D97-AF65-F5344CB8AC3E}">
        <p14:creationId xmlns:p14="http://schemas.microsoft.com/office/powerpoint/2010/main" xmlns="" val="392976191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Dalla Dichiarazione alla Costituzione</a:t>
            </a:r>
            <a:endParaRPr lang="it-IT" b="1" dirty="0"/>
          </a:p>
        </p:txBody>
      </p:sp>
      <p:sp>
        <p:nvSpPr>
          <p:cNvPr id="3" name="Segnaposto contenuto 2"/>
          <p:cNvSpPr>
            <a:spLocks noGrp="1"/>
          </p:cNvSpPr>
          <p:nvPr>
            <p:ph idx="1"/>
          </p:nvPr>
        </p:nvSpPr>
        <p:spPr>
          <a:xfrm>
            <a:off x="457200" y="1600200"/>
            <a:ext cx="8229600" cy="4900634"/>
          </a:xfrm>
        </p:spPr>
        <p:txBody>
          <a:bodyPr>
            <a:normAutofit fontScale="92500" lnSpcReduction="20000"/>
          </a:bodyPr>
          <a:lstStyle/>
          <a:p>
            <a:pPr marL="0">
              <a:lnSpc>
                <a:spcPct val="90000"/>
              </a:lnSpc>
              <a:buNone/>
            </a:pPr>
            <a:r>
              <a:rPr lang="it-IT" sz="3300" dirty="0" smtClean="0"/>
              <a:t>Dopo la fine della guerra rivoluzionaria, la struttura della neonata nazione viene regolata agli </a:t>
            </a:r>
            <a:r>
              <a:rPr lang="it-IT" sz="3300" i="1" dirty="0" err="1" smtClean="0">
                <a:effectLst>
                  <a:outerShdw blurRad="38100" dist="38100" dir="2700000" algn="tl">
                    <a:srgbClr val="C0C0C0"/>
                  </a:outerShdw>
                </a:effectLst>
              </a:rPr>
              <a:t>Articles</a:t>
            </a:r>
            <a:r>
              <a:rPr lang="it-IT" sz="3300" i="1" dirty="0" smtClean="0">
                <a:effectLst>
                  <a:outerShdw blurRad="38100" dist="38100" dir="2700000" algn="tl">
                    <a:srgbClr val="C0C0C0"/>
                  </a:outerShdw>
                </a:effectLst>
              </a:rPr>
              <a:t> of </a:t>
            </a:r>
            <a:r>
              <a:rPr lang="it-IT" sz="3300" i="1" dirty="0" err="1" smtClean="0">
                <a:effectLst>
                  <a:outerShdw blurRad="38100" dist="38100" dir="2700000" algn="tl">
                    <a:srgbClr val="C0C0C0"/>
                  </a:outerShdw>
                </a:effectLst>
              </a:rPr>
              <a:t>Confederation</a:t>
            </a:r>
            <a:r>
              <a:rPr lang="it-IT" sz="3300" dirty="0" smtClean="0"/>
              <a:t>, che danno un potere molto limitato al governo federale, non prevedono una separazione tra i poteri, e non concedono al Congresso (il Parlamento) il potere di emettere tasse. La Ribellione di </a:t>
            </a:r>
            <a:r>
              <a:rPr lang="it-IT" sz="3300" dirty="0" err="1" smtClean="0"/>
              <a:t>Shays</a:t>
            </a:r>
            <a:r>
              <a:rPr lang="it-IT" sz="3300" dirty="0" smtClean="0"/>
              <a:t> convince però i </a:t>
            </a:r>
            <a:r>
              <a:rPr lang="it-IT" sz="3300" i="1" dirty="0" err="1" smtClean="0"/>
              <a:t>leaders</a:t>
            </a:r>
            <a:r>
              <a:rPr lang="it-IT" sz="3300" dirty="0" smtClean="0"/>
              <a:t> rivoluzionari della necessità di una </a:t>
            </a:r>
            <a:r>
              <a:rPr lang="it-IT" sz="3300" b="1" dirty="0" smtClean="0"/>
              <a:t>forte autorità centrale</a:t>
            </a:r>
            <a:r>
              <a:rPr lang="it-IT" sz="3300" dirty="0" smtClean="0"/>
              <a:t>. </a:t>
            </a:r>
            <a:r>
              <a:rPr lang="en-US" dirty="0" smtClean="0"/>
              <a:t>Dal 25 </a:t>
            </a:r>
            <a:r>
              <a:rPr lang="it-IT" dirty="0" smtClean="0"/>
              <a:t>maggio al</a:t>
            </a:r>
            <a:r>
              <a:rPr lang="it-IT" baseline="30000" dirty="0" smtClean="0"/>
              <a:t>  </a:t>
            </a:r>
            <a:r>
              <a:rPr lang="it-IT" dirty="0" smtClean="0"/>
              <a:t>17 settembre 1787 si riunisce a Filadelfia la  </a:t>
            </a:r>
            <a:r>
              <a:rPr lang="it-IT" altLang="ja-JP" b="1" i="1" dirty="0" err="1" smtClean="0"/>
              <a:t>Constitutional</a:t>
            </a:r>
            <a:r>
              <a:rPr lang="it-IT" altLang="ja-JP" b="1" i="1" dirty="0" smtClean="0"/>
              <a:t> Convention</a:t>
            </a:r>
            <a:r>
              <a:rPr lang="it-IT" altLang="ja-JP" dirty="0" smtClean="0"/>
              <a:t>. Si creano due fazioni, i </a:t>
            </a:r>
            <a:r>
              <a:rPr lang="it-IT" altLang="ja-JP" b="1" dirty="0" smtClean="0"/>
              <a:t>federalisti</a:t>
            </a:r>
            <a:r>
              <a:rPr lang="it-IT" altLang="ja-JP" dirty="0" smtClean="0"/>
              <a:t>, fautori di un governo centrale forte, e gli </a:t>
            </a:r>
            <a:r>
              <a:rPr lang="it-IT" altLang="ja-JP" b="1" dirty="0" smtClean="0"/>
              <a:t>antifederalisti</a:t>
            </a:r>
            <a:r>
              <a:rPr lang="it-IT" altLang="ja-JP" dirty="0" smtClean="0"/>
              <a:t>, che vogliono lasciare maggiore autonomia ai singoli Stati.</a:t>
            </a:r>
            <a:endParaRPr lang="it-IT" b="1" i="1" dirty="0"/>
          </a:p>
        </p:txBody>
      </p:sp>
    </p:spTree>
    <p:extLst>
      <p:ext uri="{BB962C8B-B14F-4D97-AF65-F5344CB8AC3E}">
        <p14:creationId xmlns:p14="http://schemas.microsoft.com/office/powerpoint/2010/main" xmlns="" val="6718789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Costituzione</a:t>
            </a:r>
            <a:endParaRPr lang="it-IT" b="1" dirty="0"/>
          </a:p>
        </p:txBody>
      </p:sp>
      <p:sp>
        <p:nvSpPr>
          <p:cNvPr id="3" name="Segnaposto contenuto 2"/>
          <p:cNvSpPr>
            <a:spLocks noGrp="1"/>
          </p:cNvSpPr>
          <p:nvPr>
            <p:ph idx="1"/>
          </p:nvPr>
        </p:nvSpPr>
        <p:spPr>
          <a:xfrm>
            <a:off x="457200" y="1295400"/>
            <a:ext cx="8229600" cy="5410200"/>
          </a:xfrm>
        </p:spPr>
        <p:txBody>
          <a:bodyPr>
            <a:normAutofit fontScale="77500" lnSpcReduction="20000"/>
          </a:bodyPr>
          <a:lstStyle/>
          <a:p>
            <a:pPr marL="0" indent="0">
              <a:buNone/>
            </a:pPr>
            <a:endParaRPr lang="en-US" dirty="0" smtClean="0"/>
          </a:p>
          <a:p>
            <a:pPr marL="0" indent="0">
              <a:buNone/>
            </a:pPr>
            <a:r>
              <a:rPr lang="it-IT" dirty="0" smtClean="0"/>
              <a:t>Alla fine, viene approvata una Costituzione (entrerà in vigore il 1° gennaio 1789) che dà al governo centrale (federale) un forte potere, ma lascia una certa autonomia legislativa agli Stati. Il Congresso è costituito da un </a:t>
            </a:r>
            <a:r>
              <a:rPr lang="it-IT" b="1" dirty="0" smtClean="0"/>
              <a:t>Senato</a:t>
            </a:r>
            <a:r>
              <a:rPr lang="it-IT" dirty="0" smtClean="0"/>
              <a:t>, con due senatori (che restano in carica per 6 anni) per ogni Stato, e da una </a:t>
            </a:r>
            <a:r>
              <a:rPr lang="it-IT" b="1" dirty="0" smtClean="0"/>
              <a:t>Camera dei Rappresentanti</a:t>
            </a:r>
            <a:r>
              <a:rPr lang="it-IT" dirty="0" smtClean="0"/>
              <a:t>, i cui membri (che restano in carica per 2 anni) sono eletti sulla base della popolazione dei vari Stati. Il </a:t>
            </a:r>
            <a:r>
              <a:rPr lang="it-IT" b="1" dirty="0" smtClean="0"/>
              <a:t>Presidente</a:t>
            </a:r>
            <a:r>
              <a:rPr lang="it-IT" dirty="0" smtClean="0"/>
              <a:t>, eletto ogni 4 anni, è sia il Capo dello Stato sia il Capo del Governo. Il potere giudiziario ha come suo massimo organo la </a:t>
            </a:r>
            <a:r>
              <a:rPr lang="it-IT" b="1" dirty="0" smtClean="0"/>
              <a:t>Corte suprema</a:t>
            </a:r>
            <a:r>
              <a:rPr lang="it-IT" dirty="0" smtClean="0"/>
              <a:t>, composta di 9 giudici nominati dal Presidente che restano in carica tutta la vita. Il </a:t>
            </a:r>
            <a:r>
              <a:rPr lang="it-IT" b="1" dirty="0" smtClean="0"/>
              <a:t>diritto di voto</a:t>
            </a:r>
            <a:r>
              <a:rPr lang="it-IT" dirty="0" smtClean="0"/>
              <a:t> non viene definito – saranno gli Stati a decidere in merito – ma sostanzialmente viene riservato ai maschi bianchi che abbiano un certo censo. La Costituzione può essere modificata solo tramite </a:t>
            </a:r>
            <a:r>
              <a:rPr lang="it-IT" b="1" dirty="0" smtClean="0"/>
              <a:t>emendamenti</a:t>
            </a:r>
            <a:r>
              <a:rPr lang="it-IT" dirty="0" smtClean="0"/>
              <a:t>.</a:t>
            </a:r>
            <a:endParaRPr lang="it-IT" dirty="0"/>
          </a:p>
        </p:txBody>
      </p:sp>
    </p:spTree>
    <p:extLst>
      <p:ext uri="{BB962C8B-B14F-4D97-AF65-F5344CB8AC3E}">
        <p14:creationId xmlns:p14="http://schemas.microsoft.com/office/powerpoint/2010/main" xmlns="" val="337234787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640"/>
            <a:ext cx="8229600" cy="1143000"/>
          </a:xfrm>
        </p:spPr>
        <p:txBody>
          <a:bodyPr>
            <a:normAutofit fontScale="90000"/>
          </a:bodyPr>
          <a:lstStyle/>
          <a:p>
            <a:r>
              <a:rPr lang="it-IT" sz="3800" b="1" dirty="0" smtClean="0"/>
              <a:t>I nuovi principi della Costituzione </a:t>
            </a:r>
            <a:r>
              <a:rPr lang="it-IT" sz="3800" b="1" dirty="0"/>
              <a:t>americana</a:t>
            </a:r>
          </a:p>
        </p:txBody>
      </p:sp>
      <p:sp>
        <p:nvSpPr>
          <p:cNvPr id="37891" name="Rectangle 3"/>
          <p:cNvSpPr>
            <a:spLocks noGrp="1" noChangeArrowheads="1"/>
          </p:cNvSpPr>
          <p:nvPr>
            <p:ph idx="1"/>
          </p:nvPr>
        </p:nvSpPr>
        <p:spPr>
          <a:xfrm>
            <a:off x="457200" y="1600200"/>
            <a:ext cx="8229600" cy="4972072"/>
          </a:xfrm>
        </p:spPr>
        <p:txBody>
          <a:bodyPr>
            <a:normAutofit fontScale="92500" lnSpcReduction="20000"/>
          </a:bodyPr>
          <a:lstStyle/>
          <a:p>
            <a:pPr>
              <a:lnSpc>
                <a:spcPct val="90000"/>
              </a:lnSpc>
            </a:pPr>
            <a:r>
              <a:rPr lang="it-IT" b="1" dirty="0"/>
              <a:t>Separazione </a:t>
            </a:r>
            <a:r>
              <a:rPr lang="it-IT" b="1" dirty="0" smtClean="0"/>
              <a:t>fra </a:t>
            </a:r>
            <a:r>
              <a:rPr lang="it-IT" b="1" dirty="0"/>
              <a:t>Stato e </a:t>
            </a:r>
            <a:r>
              <a:rPr lang="it-IT" b="1" dirty="0" smtClean="0"/>
              <a:t>Chiesa/e</a:t>
            </a:r>
            <a:r>
              <a:rPr lang="it-IT" dirty="0" smtClean="0"/>
              <a:t>. 1</a:t>
            </a:r>
            <a:r>
              <a:rPr lang="it-IT" dirty="0"/>
              <a:t>° emendamento: “Il Congresso non potrà emanare alcuna legge che riguardi il riconoscimento ufficiale di una religione o che ne vieti l’esercizio</a:t>
            </a:r>
            <a:r>
              <a:rPr lang="it-IT" dirty="0" smtClean="0"/>
              <a:t>”</a:t>
            </a:r>
            <a:r>
              <a:rPr lang="it-IT" i="1" dirty="0" smtClean="0"/>
              <a:t>. </a:t>
            </a:r>
            <a:r>
              <a:rPr lang="it-IT" dirty="0" smtClean="0"/>
              <a:t>Tutte </a:t>
            </a:r>
            <a:r>
              <a:rPr lang="it-IT" dirty="0"/>
              <a:t>le confessioni religiose sono egualmente libere, autonome e indipendenti.</a:t>
            </a:r>
          </a:p>
          <a:p>
            <a:pPr>
              <a:lnSpc>
                <a:spcPct val="90000"/>
              </a:lnSpc>
            </a:pPr>
            <a:r>
              <a:rPr lang="it-IT" b="1" dirty="0"/>
              <a:t>Democrazia </a:t>
            </a:r>
            <a:r>
              <a:rPr lang="it-IT" b="1" dirty="0" smtClean="0"/>
              <a:t>diffusa</a:t>
            </a:r>
            <a:r>
              <a:rPr lang="it-IT" dirty="0" smtClean="0"/>
              <a:t>. Tutte </a:t>
            </a:r>
            <a:r>
              <a:rPr lang="it-IT" dirty="0"/>
              <a:t>le rappresentanze sono elettive, con limite rigoroso alla durata delle cariche </a:t>
            </a:r>
            <a:r>
              <a:rPr lang="it-IT" dirty="0" smtClean="0"/>
              <a:t>pubbliche. Assemblee </a:t>
            </a:r>
            <a:r>
              <a:rPr lang="it-IT" dirty="0"/>
              <a:t>locali + assemblee intermedie + Assemblea generale (= </a:t>
            </a:r>
            <a:r>
              <a:rPr lang="it-IT" dirty="0" smtClean="0"/>
              <a:t>Congresso).</a:t>
            </a:r>
          </a:p>
          <a:p>
            <a:pPr>
              <a:lnSpc>
                <a:spcPct val="90000"/>
              </a:lnSpc>
            </a:pPr>
            <a:r>
              <a:rPr lang="it-IT" dirty="0" smtClean="0"/>
              <a:t>Sistema </a:t>
            </a:r>
            <a:r>
              <a:rPr lang="it-IT" dirty="0"/>
              <a:t>di </a:t>
            </a:r>
            <a:r>
              <a:rPr lang="it-IT" b="1" dirty="0"/>
              <a:t>controlli e di equilibri </a:t>
            </a:r>
            <a:r>
              <a:rPr lang="it-IT" dirty="0" smtClean="0"/>
              <a:t>(</a:t>
            </a:r>
            <a:r>
              <a:rPr lang="it-IT" i="1" dirty="0" err="1" smtClean="0"/>
              <a:t>checks</a:t>
            </a:r>
            <a:r>
              <a:rPr lang="it-IT" i="1" dirty="0" smtClean="0"/>
              <a:t> and </a:t>
            </a:r>
            <a:r>
              <a:rPr lang="it-IT" i="1" dirty="0" err="1" smtClean="0"/>
              <a:t>balances</a:t>
            </a:r>
            <a:r>
              <a:rPr lang="it-IT" dirty="0" smtClean="0"/>
              <a:t>) per evitare la tirannia della maggioranza.</a:t>
            </a:r>
            <a:endParaRPr lang="it-IT" dirty="0"/>
          </a:p>
          <a:p>
            <a:pPr>
              <a:lnSpc>
                <a:spcPct val="90000"/>
              </a:lnSpc>
              <a:buFont typeface="Wingdings" pitchFamily="2" charset="2"/>
              <a:buNone/>
            </a:pPr>
            <a:endParaRPr lang="it-IT" sz="2100" dirty="0"/>
          </a:p>
        </p:txBody>
      </p:sp>
    </p:spTree>
    <p:extLst>
      <p:ext uri="{BB962C8B-B14F-4D97-AF65-F5344CB8AC3E}">
        <p14:creationId xmlns:p14="http://schemas.microsoft.com/office/powerpoint/2010/main" xmlns="" val="145743471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285750" y="500063"/>
            <a:ext cx="8572530" cy="1143000"/>
          </a:xfrm>
          <a:prstGeom prst="rect">
            <a:avLst/>
          </a:prstGeom>
          <a:noFill/>
          <a:ln w="9525">
            <a:noFill/>
            <a:round/>
            <a:headEnd/>
            <a:tailEnd/>
          </a:ln>
        </p:spPr>
        <p:txBody>
          <a:bodyPr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6000" b="1" dirty="0" smtClean="0">
                <a:solidFill>
                  <a:schemeClr val="tx1"/>
                </a:solidFill>
                <a:cs typeface="Arial" pitchFamily="34" charset="0"/>
              </a:rPr>
              <a:t>La separazione dei </a:t>
            </a:r>
            <a:r>
              <a:rPr lang="it-IT" sz="6000" b="1" dirty="0">
                <a:solidFill>
                  <a:schemeClr val="tx1"/>
                </a:solidFill>
                <a:cs typeface="Arial" pitchFamily="34" charset="0"/>
              </a:rPr>
              <a:t>poteri</a:t>
            </a:r>
          </a:p>
        </p:txBody>
      </p:sp>
      <p:sp>
        <p:nvSpPr>
          <p:cNvPr id="80899" name="Text Box 2"/>
          <p:cNvSpPr txBox="1">
            <a:spLocks noChangeArrowheads="1"/>
          </p:cNvSpPr>
          <p:nvPr/>
        </p:nvSpPr>
        <p:spPr bwMode="auto">
          <a:xfrm>
            <a:off x="250825" y="1714488"/>
            <a:ext cx="8159750" cy="4643470"/>
          </a:xfrm>
          <a:prstGeom prst="rect">
            <a:avLst/>
          </a:prstGeom>
          <a:noFill/>
          <a:ln w="9525">
            <a:noFill/>
            <a:round/>
            <a:headEnd/>
            <a:tailEnd/>
          </a:ln>
        </p:spPr>
        <p:txBody>
          <a:bodyPr/>
          <a:lstStyle/>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a:cs typeface="Arial" pitchFamily="34" charset="0"/>
              </a:rPr>
              <a:t>Potere </a:t>
            </a:r>
            <a:r>
              <a:rPr lang="it-IT" sz="3200" b="1" dirty="0" smtClean="0">
                <a:cs typeface="Arial" pitchFamily="34" charset="0"/>
              </a:rPr>
              <a:t>legislativo </a:t>
            </a:r>
            <a:r>
              <a:rPr lang="it-IT" sz="3200" dirty="0" smtClean="0">
                <a:cs typeface="Arial" pitchFamily="34" charset="0"/>
              </a:rPr>
              <a:t>= Congresso: Senato (due senatori per ogni Stato; un terzo dei senatori viene eletto ogni due anni) + Camera </a:t>
            </a:r>
            <a:r>
              <a:rPr lang="it-IT" sz="3200" dirty="0">
                <a:cs typeface="Arial" pitchFamily="34" charset="0"/>
              </a:rPr>
              <a:t>dei </a:t>
            </a:r>
            <a:r>
              <a:rPr lang="it-IT" sz="3200" dirty="0" smtClean="0">
                <a:cs typeface="Arial" pitchFamily="34" charset="0"/>
              </a:rPr>
              <a:t>Rappresentanti (numero di rappresentanti per ogni Stato dipendente dalla sua popolazione; ricambio totale ogni due anni).</a:t>
            </a:r>
            <a:endParaRPr lang="it-IT" sz="3200" dirty="0">
              <a:cs typeface="Arial" pitchFamily="34" charset="0"/>
            </a:endParaRPr>
          </a:p>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smtClean="0">
                <a:cs typeface="Arial" pitchFamily="34" charset="0"/>
              </a:rPr>
              <a:t>Potere esecutivo</a:t>
            </a:r>
            <a:r>
              <a:rPr lang="it-IT" sz="3200" dirty="0" smtClean="0">
                <a:cs typeface="Arial" pitchFamily="34" charset="0"/>
              </a:rPr>
              <a:t> </a:t>
            </a:r>
            <a:r>
              <a:rPr lang="it-IT" sz="3200" dirty="0" smtClean="0">
                <a:cs typeface="Arial" pitchFamily="34" charset="0"/>
              </a:rPr>
              <a:t>= Presidente</a:t>
            </a:r>
          </a:p>
          <a:p>
            <a:pPr marL="341313" indent="-341313">
              <a:spcBef>
                <a:spcPts val="600"/>
              </a:spcBef>
              <a:buFont typeface="Times New Roman"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sz="3200" b="1" dirty="0" smtClean="0">
                <a:cs typeface="Arial" pitchFamily="34" charset="0"/>
              </a:rPr>
              <a:t>Potere </a:t>
            </a:r>
            <a:r>
              <a:rPr lang="it-IT" sz="3200" b="1" dirty="0">
                <a:cs typeface="Arial" pitchFamily="34" charset="0"/>
              </a:rPr>
              <a:t>giudiziario</a:t>
            </a:r>
            <a:r>
              <a:rPr lang="it-IT" sz="3200" dirty="0">
                <a:cs typeface="Arial" pitchFamily="34" charset="0"/>
              </a:rPr>
              <a:t> </a:t>
            </a:r>
            <a:r>
              <a:rPr lang="it-IT" sz="3200" dirty="0" smtClean="0">
                <a:cs typeface="Arial" pitchFamily="34" charset="0"/>
              </a:rPr>
              <a:t>= Corte suprema</a:t>
            </a:r>
            <a:endParaRPr lang="it-IT" sz="3200" dirty="0">
              <a:cs typeface="Arial" pitchFamily="34" charset="0"/>
            </a:endParaRPr>
          </a:p>
          <a:p>
            <a:pPr marL="341313" indent="-341313">
              <a:spcBef>
                <a:spcPts val="60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sz="2400" dirty="0">
              <a:latin typeface="Arial" pitchFamily="34" charset="0"/>
              <a:cs typeface="Arial" pitchFamily="34" charset="0"/>
            </a:endParaRPr>
          </a:p>
        </p:txBody>
      </p:sp>
      <p:cxnSp>
        <p:nvCxnSpPr>
          <p:cNvPr id="6" name="Connettore 2 5"/>
          <p:cNvCxnSpPr/>
          <p:nvPr/>
        </p:nvCxnSpPr>
        <p:spPr>
          <a:xfrm>
            <a:off x="4067175" y="3716338"/>
            <a:ext cx="0" cy="36036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Gli </a:t>
            </a:r>
            <a:r>
              <a:rPr lang="it-IT" b="1" dirty="0" smtClean="0"/>
              <a:t>emendamenti</a:t>
            </a:r>
            <a:br>
              <a:rPr lang="it-IT" b="1" dirty="0" smtClean="0"/>
            </a:br>
            <a:r>
              <a:rPr lang="it-IT" b="1" dirty="0" smtClean="0"/>
              <a:t>alla </a:t>
            </a:r>
            <a:r>
              <a:rPr lang="it-IT" b="1" dirty="0"/>
              <a:t>Costituzione </a:t>
            </a:r>
            <a:r>
              <a:rPr lang="it-IT" b="1" dirty="0" smtClean="0"/>
              <a:t>(</a:t>
            </a:r>
            <a:r>
              <a:rPr lang="it-IT" b="1" dirty="0"/>
              <a:t>1791)</a:t>
            </a:r>
          </a:p>
        </p:txBody>
      </p:sp>
      <p:sp>
        <p:nvSpPr>
          <p:cNvPr id="3" name="Segnaposto contenuto 2"/>
          <p:cNvSpPr>
            <a:spLocks noGrp="1"/>
          </p:cNvSpPr>
          <p:nvPr>
            <p:ph idx="1"/>
          </p:nvPr>
        </p:nvSpPr>
        <p:spPr>
          <a:xfrm>
            <a:off x="457200" y="1600200"/>
            <a:ext cx="8229600" cy="4972072"/>
          </a:xfrm>
        </p:spPr>
        <p:txBody>
          <a:bodyPr>
            <a:normAutofit fontScale="77500" lnSpcReduction="20000"/>
          </a:bodyPr>
          <a:lstStyle/>
          <a:p>
            <a:pPr>
              <a:buNone/>
            </a:pPr>
            <a:r>
              <a:rPr lang="it-IT" dirty="0"/>
              <a:t>Gli emendamenti vengono proposti dagli </a:t>
            </a:r>
            <a:r>
              <a:rPr lang="it-IT" dirty="0" smtClean="0"/>
              <a:t>antifederalisti </a:t>
            </a:r>
            <a:r>
              <a:rPr lang="it-IT" dirty="0"/>
              <a:t>a garanzia dei </a:t>
            </a:r>
            <a:r>
              <a:rPr lang="it-IT" b="1" dirty="0"/>
              <a:t>diritti </a:t>
            </a:r>
            <a:r>
              <a:rPr lang="it-IT" b="1" dirty="0" smtClean="0"/>
              <a:t>individuali </a:t>
            </a:r>
            <a:r>
              <a:rPr lang="it-IT" dirty="0" smtClean="0"/>
              <a:t>e dei singoli </a:t>
            </a:r>
            <a:r>
              <a:rPr lang="it-IT" b="1" dirty="0" smtClean="0"/>
              <a:t>Stati</a:t>
            </a:r>
            <a:r>
              <a:rPr lang="it-IT" dirty="0" smtClean="0"/>
              <a:t>.</a:t>
            </a:r>
            <a:endParaRPr lang="it-IT" dirty="0"/>
          </a:p>
          <a:p>
            <a:r>
              <a:rPr lang="it-IT" dirty="0"/>
              <a:t>I: Libertà di parola, stampa, religione e petizione: </a:t>
            </a:r>
            <a:r>
              <a:rPr lang="it-IT" dirty="0" smtClean="0"/>
              <a:t>Il </a:t>
            </a:r>
            <a:r>
              <a:rPr lang="it-IT" dirty="0"/>
              <a:t>Congresso non potrà approvare nessuna legge che riguardi il riconoscimento di una religione o la proibizione del suo libero esercizio; oppure che limiti la libertà di parola o di stampa; oppure ancora che limiti il diritto delle persone di riunirsi pacificamente e di rivolgere petizioni al governo per riparare alle </a:t>
            </a:r>
            <a:r>
              <a:rPr lang="it-IT" dirty="0" smtClean="0"/>
              <a:t>ingiustizie</a:t>
            </a:r>
            <a:endParaRPr lang="it-IT" dirty="0"/>
          </a:p>
          <a:p>
            <a:r>
              <a:rPr lang="it-IT" dirty="0"/>
              <a:t>II: Diritto di </a:t>
            </a:r>
            <a:r>
              <a:rPr lang="it-IT" dirty="0" smtClean="0"/>
              <a:t>detenzione </a:t>
            </a:r>
            <a:r>
              <a:rPr lang="it-IT" dirty="0"/>
              <a:t>e porto d’armi</a:t>
            </a:r>
          </a:p>
          <a:p>
            <a:r>
              <a:rPr lang="it-IT" dirty="0"/>
              <a:t>V: Provvedimenti riguardanti i processi penali</a:t>
            </a:r>
          </a:p>
          <a:p>
            <a:r>
              <a:rPr lang="it-IT" dirty="0"/>
              <a:t>VI: Diritto a un processo breve</a:t>
            </a:r>
          </a:p>
          <a:p>
            <a:r>
              <a:rPr lang="it-IT" dirty="0"/>
              <a:t>VIII: </a:t>
            </a:r>
            <a:r>
              <a:rPr lang="it-IT" dirty="0" smtClean="0"/>
              <a:t>Limitazione di cauzioni eccessive e punizioni </a:t>
            </a:r>
            <a:r>
              <a:rPr lang="it-IT" dirty="0"/>
              <a:t>crudeli</a:t>
            </a:r>
          </a:p>
          <a:p>
            <a:r>
              <a:rPr lang="it-IT" dirty="0"/>
              <a:t>X: Diritti degli Stati</a:t>
            </a:r>
          </a:p>
          <a:p>
            <a:endParaRPr lang="it-IT" dirty="0"/>
          </a:p>
        </p:txBody>
      </p:sp>
    </p:spTree>
    <p:extLst>
      <p:ext uri="{BB962C8B-B14F-4D97-AF65-F5344CB8AC3E}">
        <p14:creationId xmlns:p14="http://schemas.microsoft.com/office/powerpoint/2010/main" xmlns="" val="34010279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81000" y="1524000"/>
            <a:ext cx="3122613" cy="1622425"/>
            <a:chOff x="240" y="960"/>
            <a:chExt cx="1967" cy="1022"/>
          </a:xfrm>
        </p:grpSpPr>
        <p:sp>
          <p:nvSpPr>
            <p:cNvPr id="59400" name="Text Box 3"/>
            <p:cNvSpPr txBox="1">
              <a:spLocks noChangeArrowheads="1"/>
            </p:cNvSpPr>
            <p:nvPr/>
          </p:nvSpPr>
          <p:spPr bwMode="auto">
            <a:xfrm>
              <a:off x="240" y="960"/>
              <a:ext cx="1968" cy="1023"/>
            </a:xfrm>
            <a:prstGeom prst="rect">
              <a:avLst/>
            </a:prstGeom>
            <a:noFill/>
            <a:ln w="9525">
              <a:noFill/>
              <a:round/>
              <a:headEnd/>
              <a:tailEnd/>
            </a:ln>
          </p:spPr>
          <p:txBody>
            <a:bodyPr wrap="none" anchor="ctr"/>
            <a:lstStyle/>
            <a:p>
              <a:endParaRPr lang="it-IT"/>
            </a:p>
          </p:txBody>
        </p:sp>
      </p:grpSp>
      <p:grpSp>
        <p:nvGrpSpPr>
          <p:cNvPr id="3" name="Group 4"/>
          <p:cNvGrpSpPr>
            <a:grpSpLocks/>
          </p:cNvGrpSpPr>
          <p:nvPr/>
        </p:nvGrpSpPr>
        <p:grpSpPr bwMode="auto">
          <a:xfrm>
            <a:off x="304800" y="4114800"/>
            <a:ext cx="3808413" cy="1979613"/>
            <a:chOff x="192" y="2592"/>
            <a:chExt cx="2399" cy="1247"/>
          </a:xfrm>
        </p:grpSpPr>
        <p:sp>
          <p:nvSpPr>
            <p:cNvPr id="59399" name="Text Box 6"/>
            <p:cNvSpPr txBox="1">
              <a:spLocks noChangeArrowheads="1"/>
            </p:cNvSpPr>
            <p:nvPr/>
          </p:nvSpPr>
          <p:spPr bwMode="auto">
            <a:xfrm>
              <a:off x="192" y="2592"/>
              <a:ext cx="2400" cy="1248"/>
            </a:xfrm>
            <a:prstGeom prst="rect">
              <a:avLst/>
            </a:prstGeom>
            <a:noFill/>
            <a:ln w="9525">
              <a:noFill/>
              <a:round/>
              <a:headEnd/>
              <a:tailEnd/>
            </a:ln>
          </p:spPr>
          <p:txBody>
            <a:bodyPr wrap="none" anchor="ctr"/>
            <a:lstStyle/>
            <a:p>
              <a:endParaRPr lang="it-IT"/>
            </a:p>
          </p:txBody>
        </p:sp>
      </p:grpSp>
      <p:pic>
        <p:nvPicPr>
          <p:cNvPr id="59396" name="Picture 7" descr="http://oregonstate.edu/instruct/phl302/distance_arc/images/slave-ship.JPEG"/>
          <p:cNvPicPr>
            <a:picLocks noChangeAspect="1" noChangeArrowheads="1"/>
          </p:cNvPicPr>
          <p:nvPr/>
        </p:nvPicPr>
        <p:blipFill>
          <a:blip r:embed="rId3"/>
          <a:srcRect/>
          <a:stretch>
            <a:fillRect/>
          </a:stretch>
        </p:blipFill>
        <p:spPr bwMode="auto">
          <a:xfrm>
            <a:off x="457200" y="2667000"/>
            <a:ext cx="4286250" cy="2732088"/>
          </a:xfrm>
          <a:prstGeom prst="rect">
            <a:avLst/>
          </a:prstGeom>
          <a:noFill/>
          <a:ln w="9525">
            <a:noFill/>
            <a:miter lim="800000"/>
            <a:headEnd/>
            <a:tailEnd/>
          </a:ln>
        </p:spPr>
      </p:pic>
      <p:pic>
        <p:nvPicPr>
          <p:cNvPr id="59397" name="Picture 2" descr="http://www.tea.state.tx.us/student.assessment/resources/online/2006/grade8/ss/images/42graphicaa.gif"/>
          <p:cNvPicPr>
            <a:picLocks noChangeAspect="1" noChangeArrowheads="1"/>
          </p:cNvPicPr>
          <p:nvPr/>
        </p:nvPicPr>
        <p:blipFill>
          <a:blip r:embed="rId4"/>
          <a:srcRect/>
          <a:stretch>
            <a:fillRect/>
          </a:stretch>
        </p:blipFill>
        <p:spPr bwMode="auto">
          <a:xfrm>
            <a:off x="5181600" y="115577"/>
            <a:ext cx="3176614" cy="6475723"/>
          </a:xfrm>
          <a:prstGeom prst="rect">
            <a:avLst/>
          </a:prstGeom>
          <a:noFill/>
          <a:ln w="9525">
            <a:noFill/>
            <a:miter lim="800000"/>
            <a:headEnd/>
            <a:tailEnd/>
          </a:ln>
        </p:spPr>
      </p:pic>
      <p:sp>
        <p:nvSpPr>
          <p:cNvPr id="59398" name="Rectangle 3"/>
          <p:cNvSpPr>
            <a:spLocks noChangeArrowheads="1"/>
          </p:cNvSpPr>
          <p:nvPr/>
        </p:nvSpPr>
        <p:spPr bwMode="auto">
          <a:xfrm>
            <a:off x="457200" y="571480"/>
            <a:ext cx="4343400" cy="1323439"/>
          </a:xfrm>
          <a:prstGeom prst="rect">
            <a:avLst/>
          </a:prstGeom>
          <a:noFill/>
          <a:ln w="9525">
            <a:noFill/>
            <a:miter lim="800000"/>
            <a:headEnd/>
            <a:tailEnd/>
          </a:ln>
        </p:spPr>
        <p:txBody>
          <a:bodyPr wrap="square">
            <a:spAutoFit/>
          </a:bodyPr>
          <a:lstStyle/>
          <a:p>
            <a:pPr algn="ctr"/>
            <a:r>
              <a:rPr lang="it-CH" sz="4000" b="1" dirty="0">
                <a:latin typeface="Arial" pitchFamily="34" charset="0"/>
              </a:rPr>
              <a:t>L’economia delle </a:t>
            </a:r>
            <a:r>
              <a:rPr lang="it-CH" sz="4000" b="1" dirty="0" smtClean="0">
                <a:latin typeface="Arial" pitchFamily="34" charset="0"/>
              </a:rPr>
              <a:t>colonie</a:t>
            </a:r>
            <a:endParaRPr lang="it-IT" sz="4000" b="1" dirty="0">
              <a:latin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Il </a:t>
            </a:r>
            <a:r>
              <a:rPr lang="it-IT" b="1" dirty="0" smtClean="0"/>
              <a:t>“Grande Risveglio”</a:t>
            </a:r>
            <a:endParaRPr lang="it-IT" b="1" dirty="0"/>
          </a:p>
        </p:txBody>
      </p:sp>
      <p:sp>
        <p:nvSpPr>
          <p:cNvPr id="3" name="Segnaposto contenuto 2"/>
          <p:cNvSpPr>
            <a:spLocks noGrp="1"/>
          </p:cNvSpPr>
          <p:nvPr>
            <p:ph idx="1"/>
          </p:nvPr>
        </p:nvSpPr>
        <p:spPr>
          <a:xfrm>
            <a:off x="457200" y="1600200"/>
            <a:ext cx="8229600" cy="4953000"/>
          </a:xfrm>
        </p:spPr>
        <p:txBody>
          <a:bodyPr>
            <a:normAutofit fontScale="85000" lnSpcReduction="10000"/>
          </a:bodyPr>
          <a:lstStyle/>
          <a:p>
            <a:pPr marL="0" indent="0">
              <a:buNone/>
            </a:pPr>
            <a:r>
              <a:rPr lang="it-IT" dirty="0" smtClean="0"/>
              <a:t>Il Puritanesimo tenta di rinnovarsi e di riaffermarsi come forza culturale con il cosiddetto </a:t>
            </a:r>
            <a:r>
              <a:rPr lang="it-IT" b="1" i="1" dirty="0" smtClean="0"/>
              <a:t>Great </a:t>
            </a:r>
            <a:r>
              <a:rPr lang="it-IT" b="1" i="1" dirty="0" err="1" smtClean="0"/>
              <a:t>Awakening</a:t>
            </a:r>
            <a:r>
              <a:rPr lang="it-IT" dirty="0" smtClean="0"/>
              <a:t>,</a:t>
            </a:r>
            <a:r>
              <a:rPr lang="it-IT" i="1" dirty="0" smtClean="0"/>
              <a:t> </a:t>
            </a:r>
            <a:r>
              <a:rPr lang="it-IT" dirty="0" smtClean="0"/>
              <a:t>che intorno al 1730, con William </a:t>
            </a:r>
            <a:r>
              <a:rPr lang="it-IT" dirty="0" err="1" smtClean="0"/>
              <a:t>Tenant</a:t>
            </a:r>
            <a:r>
              <a:rPr lang="it-IT" dirty="0" smtClean="0"/>
              <a:t> e </a:t>
            </a:r>
            <a:r>
              <a:rPr lang="it-IT" b="1" dirty="0" smtClean="0"/>
              <a:t>Jonathan Edwards</a:t>
            </a:r>
            <a:r>
              <a:rPr lang="it-IT" dirty="0" smtClean="0"/>
              <a:t>, diffonde una visione più “emotiva” del rapporto tra il fedele e Dio, che permette anche alle masse meno “acculturate” (soprattutto rispetto ai primi puritani) di partecipare alla vita della congregazione. La “</a:t>
            </a:r>
            <a:r>
              <a:rPr lang="it-IT" b="1" dirty="0" err="1" smtClean="0"/>
              <a:t>religion</a:t>
            </a:r>
            <a:r>
              <a:rPr lang="it-IT" b="1" dirty="0" smtClean="0"/>
              <a:t> of the </a:t>
            </a:r>
            <a:r>
              <a:rPr lang="it-IT" b="1" dirty="0" err="1" smtClean="0"/>
              <a:t>mind</a:t>
            </a:r>
            <a:r>
              <a:rPr lang="it-IT" dirty="0" smtClean="0"/>
              <a:t>” del Seicento, che promuoveva un approccio “razionale” alla religione e che era andata in crisi con la Caccia alle streghe, viene gradualmente soppiantata da una “</a:t>
            </a:r>
            <a:r>
              <a:rPr lang="it-IT" b="1" dirty="0" err="1" smtClean="0"/>
              <a:t>religion</a:t>
            </a:r>
            <a:r>
              <a:rPr lang="it-IT" b="1" dirty="0" smtClean="0"/>
              <a:t> of the </a:t>
            </a:r>
            <a:r>
              <a:rPr lang="it-IT" b="1" dirty="0" err="1" smtClean="0"/>
              <a:t>heart</a:t>
            </a:r>
            <a:r>
              <a:rPr lang="it-IT" dirty="0" smtClean="0"/>
              <a:t>”, che cerca di contrastare il crescente successo del razionalismo laico dell’</a:t>
            </a:r>
            <a:r>
              <a:rPr lang="it-IT" b="1" dirty="0" smtClean="0"/>
              <a:t>Illuminismo</a:t>
            </a:r>
            <a:r>
              <a:rPr lang="it-IT" dirty="0" smtClean="0"/>
              <a:t>.</a:t>
            </a:r>
            <a:endParaRPr lang="it-IT" dirty="0"/>
          </a:p>
        </p:txBody>
      </p:sp>
    </p:spTree>
    <p:extLst>
      <p:ext uri="{BB962C8B-B14F-4D97-AF65-F5344CB8AC3E}">
        <p14:creationId xmlns:p14="http://schemas.microsoft.com/office/powerpoint/2010/main" xmlns="" val="371767931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Una cultura moderna e ibrida</a:t>
            </a:r>
            <a:endParaRPr lang="it-IT" b="1" dirty="0"/>
          </a:p>
        </p:txBody>
      </p:sp>
      <p:sp>
        <p:nvSpPr>
          <p:cNvPr id="3" name="Segnaposto contenuto 2"/>
          <p:cNvSpPr>
            <a:spLocks noGrp="1"/>
          </p:cNvSpPr>
          <p:nvPr>
            <p:ph idx="1"/>
          </p:nvPr>
        </p:nvSpPr>
        <p:spPr>
          <a:xfrm>
            <a:off x="457200" y="1219200"/>
            <a:ext cx="8229600" cy="5410200"/>
          </a:xfrm>
        </p:spPr>
        <p:txBody>
          <a:bodyPr>
            <a:normAutofit fontScale="70000" lnSpcReduction="20000"/>
          </a:bodyPr>
          <a:lstStyle/>
          <a:p>
            <a:pPr marL="0" indent="0">
              <a:buNone/>
            </a:pPr>
            <a:endParaRPr lang="en-US" dirty="0" smtClean="0"/>
          </a:p>
          <a:p>
            <a:pPr marL="0" indent="0">
              <a:buNone/>
            </a:pPr>
            <a:r>
              <a:rPr lang="it-IT" dirty="0" smtClean="0"/>
              <a:t>Nel corso del Settecento si afferma una concezione della cultura come </a:t>
            </a:r>
            <a:r>
              <a:rPr lang="it-IT" b="1" dirty="0" smtClean="0"/>
              <a:t>comunicazione orizzontale</a:t>
            </a:r>
            <a:r>
              <a:rPr lang="it-IT" dirty="0" smtClean="0"/>
              <a:t>, che si concretizza nella pubblicazione di </a:t>
            </a:r>
            <a:r>
              <a:rPr lang="it-IT" b="1" dirty="0" smtClean="0"/>
              <a:t>giornali, </a:t>
            </a:r>
            <a:r>
              <a:rPr lang="it-IT" b="1" i="1" dirty="0" smtClean="0"/>
              <a:t>pamphlets</a:t>
            </a:r>
            <a:r>
              <a:rPr lang="it-IT" b="1" dirty="0" smtClean="0"/>
              <a:t>, manifesti </a:t>
            </a:r>
            <a:r>
              <a:rPr lang="it-IT" dirty="0" smtClean="0"/>
              <a:t>e altre forme di pubblicazioni a stampa che disseminano informazioni di ogni genere, dalla vita politica alla cronaca quotidiana, e permettono lo sviluppo di un </a:t>
            </a:r>
            <a:r>
              <a:rPr lang="it-IT" b="1" dirty="0" smtClean="0"/>
              <a:t>dibattito pubblico</a:t>
            </a:r>
            <a:r>
              <a:rPr lang="it-IT" dirty="0" smtClean="0"/>
              <a:t> dai caratteri prettamente “moderni”.</a:t>
            </a:r>
          </a:p>
          <a:p>
            <a:pPr marL="0" indent="0">
              <a:buNone/>
            </a:pPr>
            <a:r>
              <a:rPr lang="it-IT" dirty="0" smtClean="0"/>
              <a:t>Laddove nel Seicento i puritani cercavano di ridurre al minimo i contatti con i nativi, e sovente i conflitti territoriali si risolvevano con violenti scontri armati (la guerra con i </a:t>
            </a:r>
            <a:r>
              <a:rPr lang="it-IT" b="1" dirty="0" err="1" smtClean="0"/>
              <a:t>Pequot</a:t>
            </a:r>
            <a:r>
              <a:rPr lang="it-IT" dirty="0" smtClean="0"/>
              <a:t> del 1637, che porta al totale sterminio della tribù indiana; la </a:t>
            </a:r>
            <a:r>
              <a:rPr lang="it-IT" b="1" dirty="0" smtClean="0"/>
              <a:t>Guerra di Re Filippo</a:t>
            </a:r>
            <a:r>
              <a:rPr lang="it-IT" dirty="0" smtClean="0"/>
              <a:t> del 1675-78, la più sanguinosa delle guerre “americane” per numero di vittime in rapporto alle popolazioni coinvolte, che si concluse dopo alterne vicende con la vittoria dei coloni inglesi), nel corso del Settecento i coloni (non più quasi esclusivamente inglesi od olandesi, ma anche tedeschi, francesi, irlandesi o scandinavi) iniziano a creare una cultura ibrida, soprattutto nelle zone della </a:t>
            </a:r>
            <a:r>
              <a:rPr lang="it-IT" b="1" dirty="0" smtClean="0"/>
              <a:t>Frontiera</a:t>
            </a:r>
            <a:r>
              <a:rPr lang="it-IT" dirty="0" smtClean="0"/>
              <a:t>, che si esprime con l’adozione di</a:t>
            </a:r>
            <a:r>
              <a:rPr lang="it-IT" i="1" dirty="0" smtClean="0"/>
              <a:t> </a:t>
            </a:r>
            <a:r>
              <a:rPr lang="it-IT" dirty="0" smtClean="0"/>
              <a:t>modi di vestire, pratiche culinarie e tattiche belliche (e anche forme di autogoverno) a imitazione delle culture native.</a:t>
            </a:r>
            <a:endParaRPr lang="it-IT" dirty="0"/>
          </a:p>
        </p:txBody>
      </p:sp>
    </p:spTree>
    <p:extLst>
      <p:ext uri="{BB962C8B-B14F-4D97-AF65-F5344CB8AC3E}">
        <p14:creationId xmlns:p14="http://schemas.microsoft.com/office/powerpoint/2010/main" xmlns="" val="32162657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Un’ideologia repubblicana</a:t>
            </a:r>
            <a:endParaRPr lang="it-IT" b="1" dirty="0"/>
          </a:p>
        </p:txBody>
      </p:sp>
      <p:sp>
        <p:nvSpPr>
          <p:cNvPr id="3" name="Segnaposto contenuto 2"/>
          <p:cNvSpPr>
            <a:spLocks noGrp="1"/>
          </p:cNvSpPr>
          <p:nvPr>
            <p:ph idx="1"/>
          </p:nvPr>
        </p:nvSpPr>
        <p:spPr>
          <a:xfrm>
            <a:off x="457200" y="1219200"/>
            <a:ext cx="8229600" cy="5410200"/>
          </a:xfrm>
        </p:spPr>
        <p:txBody>
          <a:bodyPr>
            <a:normAutofit/>
          </a:bodyPr>
          <a:lstStyle/>
          <a:p>
            <a:pPr marL="0" indent="0">
              <a:buNone/>
            </a:pPr>
            <a:r>
              <a:rPr lang="it-IT" sz="1800" dirty="0" smtClean="0"/>
              <a:t>Il Settecento vede l’affermarsi, nelle colonie inglesi in Nord America, di </a:t>
            </a:r>
            <a:r>
              <a:rPr lang="it-IT" sz="1800" b="1" dirty="0" smtClean="0"/>
              <a:t>ideali repubblicani</a:t>
            </a:r>
            <a:r>
              <a:rPr lang="it-IT" sz="1800" dirty="0" smtClean="0"/>
              <a:t> mutuati dai modelli dell</a:t>
            </a:r>
            <a:r>
              <a:rPr lang="it-IT" sz="1800" b="1" dirty="0" smtClean="0"/>
              <a:t>’Antica Grecia</a:t>
            </a:r>
            <a:r>
              <a:rPr lang="it-IT" sz="1800" dirty="0" smtClean="0"/>
              <a:t> e dell’</a:t>
            </a:r>
            <a:r>
              <a:rPr lang="it-IT" sz="1800" b="1" dirty="0" smtClean="0"/>
              <a:t>Antica Roma</a:t>
            </a:r>
            <a:r>
              <a:rPr lang="it-IT" sz="1800" dirty="0" smtClean="0"/>
              <a:t>, utilizzati per rivendicare una maggiore autonomia dal controllo della Corona britannica, che si va riaffermando dopo che nel Seicento i governi coloniali avevano potuto godere di una relativa indipendenza.</a:t>
            </a:r>
          </a:p>
          <a:p>
            <a:pPr marL="0" indent="0">
              <a:buNone/>
            </a:pPr>
            <a:r>
              <a:rPr lang="it-IT" sz="1800" dirty="0" smtClean="0"/>
              <a:t>Il cardine di queste nuove teorie politiche è quello della “</a:t>
            </a:r>
            <a:r>
              <a:rPr lang="it-IT" sz="1800" b="1" dirty="0" err="1" smtClean="0"/>
              <a:t>Freedom</a:t>
            </a:r>
            <a:r>
              <a:rPr lang="it-IT" sz="1800" b="1" dirty="0" smtClean="0"/>
              <a:t> in </a:t>
            </a:r>
            <a:r>
              <a:rPr lang="it-IT" sz="1800" b="1" dirty="0" err="1" smtClean="0"/>
              <a:t>Government</a:t>
            </a:r>
            <a:r>
              <a:rPr lang="it-IT" sz="1800" dirty="0" smtClean="0"/>
              <a:t>”, fondata sul principio della creazione della </a:t>
            </a:r>
            <a:r>
              <a:rPr lang="it-IT" sz="1800" b="1" dirty="0" smtClean="0"/>
              <a:t>legge</a:t>
            </a:r>
            <a:r>
              <a:rPr lang="it-IT" sz="1800" dirty="0" smtClean="0"/>
              <a:t> attraverso il </a:t>
            </a:r>
            <a:r>
              <a:rPr lang="it-IT" sz="1800" b="1" dirty="0" smtClean="0"/>
              <a:t>consenso dei governati</a:t>
            </a:r>
            <a:r>
              <a:rPr lang="it-IT" sz="1800" dirty="0" smtClean="0"/>
              <a:t>.</a:t>
            </a:r>
          </a:p>
          <a:p>
            <a:pPr marL="0" indent="0">
              <a:buNone/>
            </a:pPr>
            <a:r>
              <a:rPr lang="it-IT" sz="1800" dirty="0" smtClean="0"/>
              <a:t>Varie fazioni si contendono il campo repubblicano, sebbene siano tutte concordi nel criticare il potere tendenzialmente dispotico della madrepatria:</a:t>
            </a:r>
          </a:p>
          <a:p>
            <a:r>
              <a:rPr lang="it-IT" sz="1800" b="1" dirty="0" smtClean="0"/>
              <a:t>Repubblicani liberali</a:t>
            </a:r>
            <a:r>
              <a:rPr lang="it-IT" sz="1800" dirty="0" smtClean="0"/>
              <a:t>: enfasi sulla </a:t>
            </a:r>
            <a:r>
              <a:rPr lang="it-IT" sz="1800" b="1" dirty="0" smtClean="0"/>
              <a:t>libertà individuale</a:t>
            </a:r>
            <a:r>
              <a:rPr lang="it-IT" sz="1800" dirty="0" smtClean="0"/>
              <a:t>, sottratta al controllo del governo; centralità dei diritti naturali alla vita, alla libertà e alla proprietà (John Locke)</a:t>
            </a:r>
          </a:p>
          <a:p>
            <a:r>
              <a:rPr lang="it-IT" sz="1800" b="1" dirty="0" smtClean="0"/>
              <a:t>Repubblicani democratici</a:t>
            </a:r>
            <a:r>
              <a:rPr lang="it-IT" sz="1800" dirty="0" smtClean="0"/>
              <a:t>: principio del </a:t>
            </a:r>
            <a:r>
              <a:rPr lang="it-IT" sz="1800" b="1" dirty="0" smtClean="0"/>
              <a:t>governo diretto del popolo </a:t>
            </a:r>
            <a:r>
              <a:rPr lang="it-IT" sz="1800" dirty="0" smtClean="0">
                <a:latin typeface="Book Antiqua"/>
              </a:rPr>
              <a:t>→</a:t>
            </a:r>
            <a:r>
              <a:rPr lang="it-IT" sz="1800" dirty="0" smtClean="0"/>
              <a:t> assemblearismo (centralità delle </a:t>
            </a:r>
            <a:r>
              <a:rPr lang="it-IT" sz="1800" i="1" dirty="0" smtClean="0"/>
              <a:t>meeting </a:t>
            </a:r>
            <a:r>
              <a:rPr lang="it-IT" sz="1800" dirty="0" smtClean="0"/>
              <a:t>o </a:t>
            </a:r>
            <a:r>
              <a:rPr lang="it-IT" sz="1800" i="1" dirty="0" err="1" smtClean="0"/>
              <a:t>town</a:t>
            </a:r>
            <a:r>
              <a:rPr lang="it-IT" sz="1800" i="1" dirty="0" smtClean="0"/>
              <a:t> </a:t>
            </a:r>
            <a:r>
              <a:rPr lang="it-IT" sz="1800" i="1" dirty="0" err="1" smtClean="0"/>
              <a:t>halls</a:t>
            </a:r>
            <a:r>
              <a:rPr lang="it-IT" sz="1800" dirty="0" smtClean="0"/>
              <a:t>, i luoghi di riunione che nelle colonie puritane avevano una dimensione eminentemente religiosa)   </a:t>
            </a:r>
          </a:p>
          <a:p>
            <a:r>
              <a:rPr lang="it-IT" sz="1800" b="1" dirty="0" smtClean="0"/>
              <a:t>Repubblicani “americani”</a:t>
            </a:r>
            <a:r>
              <a:rPr lang="it-IT" sz="1800" dirty="0" smtClean="0"/>
              <a:t>: governo basato sul </a:t>
            </a:r>
            <a:r>
              <a:rPr lang="it-IT" sz="1800" b="1" dirty="0" smtClean="0"/>
              <a:t>“patto sociale”</a:t>
            </a:r>
            <a:r>
              <a:rPr lang="it-IT" sz="1800" dirty="0" smtClean="0"/>
              <a:t>, che deve garantire uguali opportunità ma non deve esercitare un eccessivo controllo sulla cittadinanza; sistema politico articolato secondo il principio della rappresentan</a:t>
            </a:r>
            <a:r>
              <a:rPr lang="it-IT" sz="1600" dirty="0" smtClean="0"/>
              <a:t>za.</a:t>
            </a:r>
            <a:endParaRPr lang="it-IT" sz="1600" dirty="0"/>
          </a:p>
        </p:txBody>
      </p:sp>
    </p:spTree>
    <p:extLst>
      <p:ext uri="{BB962C8B-B14F-4D97-AF65-F5344CB8AC3E}">
        <p14:creationId xmlns:p14="http://schemas.microsoft.com/office/powerpoint/2010/main" xmlns="" val="196027658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0.gstatic.com/images?q=tbn:ANd9GcRs1O-xqPZ7zy-9svsjAFzFcn2bKE81a4Cwdp2S-PdIIoH-Na5b">
            <a:hlinkClick r:id="rId2"/>
          </p:cNvPr>
          <p:cNvPicPr>
            <a:picLocks noChangeAspect="1" noChangeArrowheads="1"/>
          </p:cNvPicPr>
          <p:nvPr/>
        </p:nvPicPr>
        <p:blipFill>
          <a:blip r:embed="rId3">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5867400" y="4636912"/>
            <a:ext cx="3067049" cy="20705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29600" cy="868362"/>
          </a:xfrm>
        </p:spPr>
        <p:txBody>
          <a:bodyPr/>
          <a:lstStyle/>
          <a:p>
            <a:r>
              <a:rPr lang="en-US" b="1" dirty="0" smtClean="0"/>
              <a:t>I </a:t>
            </a:r>
            <a:r>
              <a:rPr lang="en-US" b="1" dirty="0" err="1" smtClean="0"/>
              <a:t>rapporti</a:t>
            </a:r>
            <a:r>
              <a:rPr lang="en-US" b="1" dirty="0" smtClean="0"/>
              <a:t> con la Gran </a:t>
            </a:r>
            <a:r>
              <a:rPr lang="en-US" b="1" dirty="0" err="1" smtClean="0"/>
              <a:t>Bretagna</a:t>
            </a:r>
            <a:endParaRPr lang="en-US" b="1" dirty="0"/>
          </a:p>
        </p:txBody>
      </p:sp>
      <p:sp>
        <p:nvSpPr>
          <p:cNvPr id="3" name="Content Placeholder 2"/>
          <p:cNvSpPr>
            <a:spLocks noGrp="1"/>
          </p:cNvSpPr>
          <p:nvPr>
            <p:ph idx="1"/>
          </p:nvPr>
        </p:nvSpPr>
        <p:spPr>
          <a:xfrm>
            <a:off x="457200" y="1295400"/>
            <a:ext cx="8229600" cy="5412028"/>
          </a:xfrm>
        </p:spPr>
        <p:txBody>
          <a:bodyPr>
            <a:noAutofit/>
          </a:bodyPr>
          <a:lstStyle/>
          <a:p>
            <a:pPr marL="0" indent="0">
              <a:spcBef>
                <a:spcPts val="0"/>
              </a:spcBef>
              <a:buNone/>
            </a:pPr>
            <a:r>
              <a:rPr lang="it-IT" sz="2200" dirty="0" smtClean="0"/>
              <a:t>La Gran Bretagna adottava una politica </a:t>
            </a:r>
            <a:r>
              <a:rPr lang="it-IT" sz="2200" b="1" dirty="0" smtClean="0"/>
              <a:t>mercantilistica</a:t>
            </a:r>
            <a:r>
              <a:rPr lang="it-IT" sz="2200" dirty="0" smtClean="0"/>
              <a:t> con le sue colonie, importando materie prime ed esportando manufatti: i rapporti si basavano sul sistema del libero mercato, che impediva lo sviluppo di industrie locali nelle colonie (i manufatti inglesi erano ovviamente più a buon mercato).</a:t>
            </a:r>
          </a:p>
          <a:p>
            <a:pPr marL="0" indent="0">
              <a:spcBef>
                <a:spcPts val="0"/>
              </a:spcBef>
              <a:buNone/>
            </a:pPr>
            <a:r>
              <a:rPr lang="it-IT" sz="2200" dirty="0" smtClean="0"/>
              <a:t>I </a:t>
            </a:r>
            <a:r>
              <a:rPr lang="it-IT" sz="2200" b="1" i="1" dirty="0" err="1" smtClean="0"/>
              <a:t>Navigation</a:t>
            </a:r>
            <a:r>
              <a:rPr lang="it-IT" sz="2200" b="1" i="1" dirty="0" smtClean="0"/>
              <a:t> </a:t>
            </a:r>
            <a:r>
              <a:rPr lang="it-IT" sz="2200" b="1" i="1" dirty="0" err="1" smtClean="0"/>
              <a:t>Acts</a:t>
            </a:r>
            <a:r>
              <a:rPr lang="it-IT" sz="2200" b="1" i="1" dirty="0" smtClean="0"/>
              <a:t> </a:t>
            </a:r>
            <a:r>
              <a:rPr lang="it-IT" sz="2200" dirty="0" smtClean="0"/>
              <a:t>stabilivano che le colonie potessero commerciare con la madrepatria utilizzando esclusivamente navi inglesi.</a:t>
            </a:r>
          </a:p>
          <a:p>
            <a:pPr marL="0" indent="0">
              <a:spcBef>
                <a:spcPts val="0"/>
              </a:spcBef>
              <a:buNone/>
            </a:pPr>
            <a:r>
              <a:rPr lang="it-IT" sz="2200" dirty="0" smtClean="0"/>
              <a:t>Nel corso del Seicento la politica del “</a:t>
            </a:r>
            <a:r>
              <a:rPr lang="it-IT" sz="2200" b="1" dirty="0" err="1" smtClean="0"/>
              <a:t>Salutary</a:t>
            </a:r>
            <a:r>
              <a:rPr lang="it-IT" sz="2200" b="1" dirty="0" smtClean="0"/>
              <a:t> </a:t>
            </a:r>
            <a:r>
              <a:rPr lang="it-IT" sz="2200" b="1" dirty="0" err="1" smtClean="0"/>
              <a:t>Neglect</a:t>
            </a:r>
            <a:r>
              <a:rPr lang="it-IT" sz="2200" dirty="0" smtClean="0"/>
              <a:t>” (il relativo disinteresse per le colonie) permise tuttavia la nascita di una economia manifatturiera nella Nuova Inghilterra, che aveva però bisogno di politiche protezionistiche per svilupparsi (in contrasto con il Sud, interessato a mantenere rapporti privilegiati con l’Inghilterra per poter acquistare sul mercato libero beni prodotti in Europa a prezzi molto inferiori a quelli prodotti in America, in cambio di materie prime prodotte a costo zero grazie al lavoro gratuito degli schiavi).</a:t>
            </a:r>
          </a:p>
        </p:txBody>
      </p:sp>
    </p:spTree>
    <p:extLst>
      <p:ext uri="{BB962C8B-B14F-4D97-AF65-F5344CB8AC3E}">
        <p14:creationId xmlns:p14="http://schemas.microsoft.com/office/powerpoint/2010/main" xmlns="" val="51221929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Le Guerre </a:t>
            </a:r>
            <a:r>
              <a:rPr lang="en-US" b="1" dirty="0" err="1" smtClean="0"/>
              <a:t>franco-indiane</a:t>
            </a:r>
            <a:r>
              <a:rPr lang="en-US" b="1" dirty="0" smtClean="0"/>
              <a:t> (1757-1763)</a:t>
            </a:r>
            <a:endParaRPr lang="en-US" b="1" dirty="0"/>
          </a:p>
        </p:txBody>
      </p:sp>
      <p:pic>
        <p:nvPicPr>
          <p:cNvPr id="5" name="Picture 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3612" y="1447800"/>
            <a:ext cx="8229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016351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Effetti</a:t>
            </a:r>
            <a:r>
              <a:rPr lang="en-US" b="1" dirty="0" smtClean="0"/>
              <a:t> </a:t>
            </a:r>
            <a:r>
              <a:rPr lang="en-US" b="1" dirty="0" err="1" smtClean="0"/>
              <a:t>delle</a:t>
            </a:r>
            <a:r>
              <a:rPr lang="en-US" b="1" dirty="0" smtClean="0"/>
              <a:t> Guerre </a:t>
            </a:r>
            <a:r>
              <a:rPr lang="en-US" b="1" dirty="0" err="1" smtClean="0"/>
              <a:t>franco-indiane</a:t>
            </a:r>
            <a:endParaRPr lang="en-US" b="1" dirty="0"/>
          </a:p>
        </p:txBody>
      </p:sp>
      <p:sp>
        <p:nvSpPr>
          <p:cNvPr id="3" name="Content Placeholder 2"/>
          <p:cNvSpPr>
            <a:spLocks noGrp="1"/>
          </p:cNvSpPr>
          <p:nvPr>
            <p:ph idx="1"/>
          </p:nvPr>
        </p:nvSpPr>
        <p:spPr>
          <a:xfrm>
            <a:off x="457200" y="1143000"/>
            <a:ext cx="4800600" cy="5638800"/>
          </a:xfrm>
        </p:spPr>
        <p:txBody>
          <a:bodyPr>
            <a:noAutofit/>
          </a:bodyPr>
          <a:lstStyle/>
          <a:p>
            <a:pPr marL="0" indent="0">
              <a:buNone/>
            </a:pPr>
            <a:r>
              <a:rPr lang="it-IT" sz="2400" dirty="0" smtClean="0"/>
              <a:t>La Guerre franco-indiane si inseriscono nella </a:t>
            </a:r>
            <a:r>
              <a:rPr lang="it-IT" sz="2400" b="1" dirty="0" smtClean="0"/>
              <a:t>Guerra dei Sette Anni </a:t>
            </a:r>
            <a:r>
              <a:rPr lang="it-IT" sz="2400" dirty="0" smtClean="0"/>
              <a:t>tra Francia e Regno Unito. Gli indiani si schierano con entrambe le fazioni, determinando una scissione interna che le indebolirà.  </a:t>
            </a:r>
          </a:p>
          <a:p>
            <a:pPr marL="0" indent="0">
              <a:buNone/>
            </a:pPr>
            <a:r>
              <a:rPr lang="it-IT" sz="2400" dirty="0" smtClean="0"/>
              <a:t>Con il </a:t>
            </a:r>
            <a:r>
              <a:rPr lang="it-IT" sz="2400" b="1" dirty="0" smtClean="0"/>
              <a:t>Trattato di Parigi</a:t>
            </a:r>
            <a:r>
              <a:rPr lang="it-IT" sz="2400" dirty="0" smtClean="0"/>
              <a:t>, la Gran Bretagna ottiene tutte le terre del Nord America a est del Mississippi.</a:t>
            </a:r>
          </a:p>
          <a:p>
            <a:pPr marL="0" indent="0">
              <a:buNone/>
            </a:pPr>
            <a:r>
              <a:rPr lang="it-IT" sz="2400" dirty="0" smtClean="0"/>
              <a:t>La Corona mantiene le truppe nell’area atlantica, </a:t>
            </a:r>
            <a:r>
              <a:rPr lang="it-IT" sz="2400" dirty="0"/>
              <a:t>e per pagarle </a:t>
            </a:r>
            <a:r>
              <a:rPr lang="it-IT" sz="2400" dirty="0" smtClean="0"/>
              <a:t>alza le </a:t>
            </a:r>
            <a:r>
              <a:rPr lang="it-IT" sz="2400" b="1" dirty="0" smtClean="0"/>
              <a:t>tasse</a:t>
            </a:r>
            <a:r>
              <a:rPr lang="it-IT" sz="2400" dirty="0" smtClean="0"/>
              <a:t> sui coloni: lo spirito d’iniziativa favorito dalla grande disponibilità di nuove terre viene frenato dalla tassazione.</a:t>
            </a:r>
            <a:endParaRPr lang="en-US" sz="2400" dirty="0"/>
          </a:p>
        </p:txBody>
      </p:sp>
      <p:pic>
        <p:nvPicPr>
          <p:cNvPr id="5" name="Picture 3"/>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10200" y="1524000"/>
            <a:ext cx="31242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020676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2402</Words>
  <Application>Microsoft Office PowerPoint</Application>
  <PresentationFormat>Presentazione su schermo (4:3)</PresentationFormat>
  <Paragraphs>69</Paragraphs>
  <Slides>24</Slides>
  <Notes>3</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Office Theme</vt:lpstr>
      <vt:lpstr>DA COLONI A PATRIOTI</vt:lpstr>
      <vt:lpstr>Le colonie inglesi in Nord America nel Settecento</vt:lpstr>
      <vt:lpstr>Diapositiva 3</vt:lpstr>
      <vt:lpstr>Il “Grande Risveglio”</vt:lpstr>
      <vt:lpstr>Una cultura moderna e ibrida</vt:lpstr>
      <vt:lpstr>Un’ideologia repubblicana</vt:lpstr>
      <vt:lpstr>I rapporti con la Gran Bretagna</vt:lpstr>
      <vt:lpstr>Le Guerre franco-indiane (1757-1763)</vt:lpstr>
      <vt:lpstr>Effetti delle Guerre franco-indiane</vt:lpstr>
      <vt:lpstr>“No taxation without representation”</vt:lpstr>
      <vt:lpstr>Il Massacro di Boston</vt:lpstr>
      <vt:lpstr>Il Boston Tea Party</vt:lpstr>
      <vt:lpstr>L’inizio della guerra rivoluzionaria</vt:lpstr>
      <vt:lpstr>Una guerra civile</vt:lpstr>
      <vt:lpstr>Il secondo Continental Congress</vt:lpstr>
      <vt:lpstr>Diapositiva 16</vt:lpstr>
      <vt:lpstr>La fine della guerra</vt:lpstr>
      <vt:lpstr>La Declaration of Independence</vt:lpstr>
      <vt:lpstr>Il Nuovo uomo americano</vt:lpstr>
      <vt:lpstr>Dalla Dichiarazione alla Costituzione</vt:lpstr>
      <vt:lpstr>La Costituzione</vt:lpstr>
      <vt:lpstr>I nuovi principi della Costituzione americana</vt:lpstr>
      <vt:lpstr>Diapositiva 23</vt:lpstr>
      <vt:lpstr>Gli emendamenti alla Costituzione (1791)</vt:lpstr>
    </vt:vector>
  </TitlesOfParts>
  <Company>Cabarrus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the American Revolution The Declaration of Independance</dc:title>
  <dc:creator>Windows User</dc:creator>
  <cp:lastModifiedBy>Utente</cp:lastModifiedBy>
  <cp:revision>173</cp:revision>
  <dcterms:created xsi:type="dcterms:W3CDTF">2014-09-07T22:24:00Z</dcterms:created>
  <dcterms:modified xsi:type="dcterms:W3CDTF">2022-02-22T00:29:50Z</dcterms:modified>
</cp:coreProperties>
</file>