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0" r:id="rId3"/>
    <p:sldId id="257" r:id="rId4"/>
    <p:sldId id="258" r:id="rId5"/>
    <p:sldId id="292" r:id="rId6"/>
    <p:sldId id="291" r:id="rId7"/>
    <p:sldId id="308" r:id="rId8"/>
    <p:sldId id="293" r:id="rId9"/>
    <p:sldId id="294" r:id="rId10"/>
    <p:sldId id="296" r:id="rId11"/>
    <p:sldId id="301" r:id="rId12"/>
    <p:sldId id="297" r:id="rId13"/>
    <p:sldId id="298" r:id="rId14"/>
    <p:sldId id="29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25" r:id="rId23"/>
    <p:sldId id="328" r:id="rId24"/>
    <p:sldId id="329" r:id="rId25"/>
    <p:sldId id="330" r:id="rId26"/>
    <p:sldId id="317" r:id="rId27"/>
    <p:sldId id="318" r:id="rId28"/>
    <p:sldId id="319" r:id="rId29"/>
    <p:sldId id="321" r:id="rId30"/>
    <p:sldId id="322" r:id="rId31"/>
    <p:sldId id="32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9A123-FB56-496A-8308-1670F5C73995}" type="datetimeFigureOut">
              <a:rPr lang="it-IT" smtClean="0"/>
              <a:pPr/>
              <a:t>22/02/2022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31905-F49D-43A2-80A8-CEAAE59308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0753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E3245-C2B8-4707-83BD-0CC0A2763460}" type="slidenum">
              <a:rPr lang="it-IT" smtClean="0">
                <a:latin typeface="Arial" charset="0"/>
              </a:rPr>
              <a:pPr/>
              <a:t>3</a:t>
            </a:fld>
            <a:endParaRPr lang="it-IT" dirty="0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C8902-076D-4F68-9714-08767BD7F020}" type="slidenum">
              <a:rPr lang="it-IT" smtClean="0">
                <a:latin typeface="Arial" charset="0"/>
              </a:rPr>
              <a:pPr/>
              <a:t>4</a:t>
            </a:fld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6F9B4-327B-4DC5-A920-DCBA36C745CF}" type="slidenum">
              <a:rPr lang="it-IT" smtClean="0">
                <a:latin typeface="Arial" charset="0"/>
              </a:rPr>
              <a:pPr/>
              <a:t>6</a:t>
            </a:fld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151-F703-41B8-94F4-C7CEA2098A6E}" type="datetimeFigureOut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136-6C04-4D3F-B5D9-7F63BFA5B9F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31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151-F703-41B8-94F4-C7CEA2098A6E}" type="datetimeFigureOut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136-6C04-4D3F-B5D9-7F63BFA5B9F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895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151-F703-41B8-94F4-C7CEA2098A6E}" type="datetimeFigureOut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136-6C04-4D3F-B5D9-7F63BFA5B9F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790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2406A1-1C84-41E6-986D-3110280BB0F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151-F703-41B8-94F4-C7CEA2098A6E}" type="datetimeFigureOut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136-6C04-4D3F-B5D9-7F63BFA5B9F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318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151-F703-41B8-94F4-C7CEA2098A6E}" type="datetimeFigureOut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136-6C04-4D3F-B5D9-7F63BFA5B9F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424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151-F703-41B8-94F4-C7CEA2098A6E}" type="datetimeFigureOut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136-6C04-4D3F-B5D9-7F63BFA5B9F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590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151-F703-41B8-94F4-C7CEA2098A6E}" type="datetimeFigureOut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136-6C04-4D3F-B5D9-7F63BFA5B9F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291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151-F703-41B8-94F4-C7CEA2098A6E}" type="datetimeFigureOut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136-6C04-4D3F-B5D9-7F63BFA5B9F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084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151-F703-41B8-94F4-C7CEA2098A6E}" type="datetimeFigureOut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136-6C04-4D3F-B5D9-7F63BFA5B9F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831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151-F703-41B8-94F4-C7CEA2098A6E}" type="datetimeFigureOut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136-6C04-4D3F-B5D9-7F63BFA5B9F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672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151-F703-41B8-94F4-C7CEA2098A6E}" type="datetimeFigureOut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136-6C04-4D3F-B5D9-7F63BFA5B9F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916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C151-F703-41B8-94F4-C7CEA2098A6E}" type="datetimeFigureOut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5D136-6C04-4D3F-B5D9-7F63BFA5B9F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773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a/a2/The_Drunkard%27s_Progress_-_Color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5/5e/BLAKE10.JPG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85884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NASCITA DI UN IMPERO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 flipV="1">
            <a:off x="7715272" y="5638800"/>
            <a:ext cx="57128" cy="76216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8193" name="Picture 1" descr="C:\Users\Utente\Downloads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29000"/>
            <a:ext cx="4643469" cy="3187031"/>
          </a:xfrm>
          <a:prstGeom prst="rect">
            <a:avLst/>
          </a:prstGeom>
          <a:noFill/>
        </p:spPr>
      </p:pic>
      <p:pic>
        <p:nvPicPr>
          <p:cNvPr id="8194" name="Picture 2" descr="C:\Users\Utente\Downloads\7cr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571612"/>
            <a:ext cx="4762500" cy="261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601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LA TEORIA DEL </a:t>
            </a:r>
            <a:br>
              <a:rPr lang="it-IT" b="1" dirty="0" smtClean="0"/>
            </a:br>
            <a:r>
              <a:rPr lang="it-IT" b="1" i="1" dirty="0" smtClean="0"/>
              <a:t>MANIFEST DESTINY</a:t>
            </a:r>
            <a:endParaRPr lang="it-IT" b="1" dirty="0" smtClean="0"/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FontTx/>
              <a:buNone/>
            </a:pPr>
            <a:r>
              <a:rPr lang="it-IT" sz="2000" b="1" i="1" dirty="0" err="1" smtClean="0"/>
              <a:t>Manifest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Destiny</a:t>
            </a:r>
            <a:r>
              <a:rPr lang="it-IT" sz="2000" dirty="0" smtClean="0"/>
              <a:t>: espressione coniata nel 1845 da </a:t>
            </a:r>
            <a:r>
              <a:rPr lang="it-IT" sz="2000" b="1" dirty="0" smtClean="0"/>
              <a:t>John L. O’</a:t>
            </a:r>
            <a:r>
              <a:rPr lang="it-IT" sz="2000" b="1" dirty="0" err="1" smtClean="0"/>
              <a:t>Sullivan</a:t>
            </a:r>
            <a:r>
              <a:rPr lang="it-IT" sz="2000" dirty="0" smtClean="0"/>
              <a:t> nel saggio </a:t>
            </a:r>
            <a:r>
              <a:rPr lang="it-IT" sz="2000" b="1" dirty="0" smtClean="0"/>
              <a:t>“</a:t>
            </a:r>
            <a:r>
              <a:rPr lang="it-IT" sz="2000" b="1" dirty="0" err="1" smtClean="0"/>
              <a:t>Annexation</a:t>
            </a:r>
            <a:r>
              <a:rPr lang="it-IT" sz="2000" b="1" dirty="0" smtClean="0"/>
              <a:t>”</a:t>
            </a:r>
            <a:r>
              <a:rPr lang="it-IT" sz="2000" dirty="0" smtClean="0"/>
              <a:t>, pubblicato dalla </a:t>
            </a:r>
            <a:r>
              <a:rPr lang="it-IT" sz="2000" b="1" i="1" dirty="0" err="1" smtClean="0"/>
              <a:t>Democratic</a:t>
            </a:r>
            <a:r>
              <a:rPr lang="it-IT" sz="2000" b="1" i="1" dirty="0" smtClean="0"/>
              <a:t> Review</a:t>
            </a:r>
            <a:r>
              <a:rPr lang="it-IT" sz="2000" dirty="0" smtClean="0"/>
              <a:t>, in cui promuove l’annessione del Texas da parte degli USA, in nome del loro “</a:t>
            </a:r>
            <a:r>
              <a:rPr lang="it-IT" sz="2000" dirty="0" err="1" smtClean="0"/>
              <a:t>manifest</a:t>
            </a:r>
            <a:r>
              <a:rPr lang="it-IT" sz="2000" dirty="0" smtClean="0"/>
              <a:t> </a:t>
            </a:r>
            <a:r>
              <a:rPr lang="it-IT" sz="2000" dirty="0" err="1" smtClean="0"/>
              <a:t>destiny</a:t>
            </a:r>
            <a:r>
              <a:rPr lang="it-IT" sz="2000" dirty="0" smtClean="0"/>
              <a:t>” di diffondere la libertà e la democrazia – premessa: </a:t>
            </a:r>
            <a:r>
              <a:rPr lang="it-IT" sz="2000" b="1" dirty="0" smtClean="0"/>
              <a:t>Rivoluzione </a:t>
            </a:r>
            <a:r>
              <a:rPr lang="it-IT" sz="2000" b="1" dirty="0" smtClean="0"/>
              <a:t>texana </a:t>
            </a:r>
            <a:r>
              <a:rPr lang="it-IT" sz="2000" dirty="0" smtClean="0"/>
              <a:t>del </a:t>
            </a:r>
            <a:r>
              <a:rPr lang="it-IT" sz="2000" dirty="0" smtClean="0"/>
              <a:t>1835-36 (battaglia </a:t>
            </a:r>
            <a:r>
              <a:rPr lang="it-IT" sz="2000" dirty="0" smtClean="0"/>
              <a:t>di </a:t>
            </a:r>
            <a:r>
              <a:rPr lang="it-IT" sz="2000" b="1" dirty="0" err="1" smtClean="0"/>
              <a:t>Alamo</a:t>
            </a:r>
            <a:r>
              <a:rPr lang="it-IT" sz="2000" dirty="0" smtClean="0"/>
              <a:t>), guidata </a:t>
            </a:r>
            <a:r>
              <a:rPr lang="it-IT" sz="2000" dirty="0" smtClean="0"/>
              <a:t>da coloni angloamericani che non vogliono sottostare alle leggi del governo centrale </a:t>
            </a:r>
            <a:r>
              <a:rPr lang="it-IT" sz="2000" dirty="0" smtClean="0"/>
              <a:t>messicano.</a:t>
            </a:r>
          </a:p>
          <a:p>
            <a:pPr marL="0">
              <a:spcBef>
                <a:spcPts val="0"/>
              </a:spcBef>
              <a:buFontTx/>
              <a:buNone/>
            </a:pPr>
            <a:r>
              <a:rPr lang="it-IT" sz="2000" dirty="0" smtClean="0"/>
              <a:t>Qualche </a:t>
            </a:r>
            <a:r>
              <a:rPr lang="it-IT" sz="2000" dirty="0" smtClean="0"/>
              <a:t>mese anni più tardi </a:t>
            </a:r>
            <a:r>
              <a:rPr lang="it-IT" sz="2000" dirty="0" err="1" smtClean="0"/>
              <a:t>O’Sullivan</a:t>
            </a:r>
            <a:r>
              <a:rPr lang="it-IT" sz="2000" dirty="0" smtClean="0"/>
              <a:t> usa di nuovo l’espressione in un articolo del </a:t>
            </a:r>
            <a:r>
              <a:rPr lang="it-IT" sz="2000" i="1" dirty="0" smtClean="0"/>
              <a:t>New York </a:t>
            </a:r>
            <a:r>
              <a:rPr lang="it-IT" sz="2000" i="1" dirty="0" err="1" smtClean="0"/>
              <a:t>Morning</a:t>
            </a:r>
            <a:r>
              <a:rPr lang="it-IT" sz="2000" i="1" dirty="0" smtClean="0"/>
              <a:t> News</a:t>
            </a:r>
            <a:r>
              <a:rPr lang="it-IT" sz="2000" dirty="0" smtClean="0"/>
              <a:t> che rivendica il diritto degli USA ad annettersi l’intera contea dell’Oregon, allora ancora sotto dominio britannico: “And </a:t>
            </a:r>
            <a:r>
              <a:rPr lang="it-IT" sz="2000" dirty="0" err="1" smtClean="0"/>
              <a:t>that</a:t>
            </a:r>
            <a:r>
              <a:rPr lang="it-IT" sz="2000" dirty="0" smtClean="0"/>
              <a:t> </a:t>
            </a:r>
            <a:r>
              <a:rPr lang="it-IT" sz="2000" dirty="0" err="1" smtClean="0"/>
              <a:t>claim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by</a:t>
            </a:r>
            <a:r>
              <a:rPr lang="it-IT" sz="2000" dirty="0" smtClean="0"/>
              <a:t> the right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our</a:t>
            </a:r>
            <a:r>
              <a:rPr lang="it-IT" sz="2000" dirty="0" smtClean="0"/>
              <a:t> </a:t>
            </a:r>
            <a:r>
              <a:rPr lang="it-IT" sz="2000" dirty="0" err="1" smtClean="0"/>
              <a:t>manifest</a:t>
            </a:r>
            <a:r>
              <a:rPr lang="it-IT" sz="2000" dirty="0" smtClean="0"/>
              <a:t> </a:t>
            </a:r>
            <a:r>
              <a:rPr lang="it-IT" sz="2000" dirty="0" err="1" smtClean="0"/>
              <a:t>destiny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overspread</a:t>
            </a:r>
            <a:r>
              <a:rPr lang="it-IT" sz="2000" dirty="0" smtClean="0"/>
              <a:t> and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possess</a:t>
            </a:r>
            <a:r>
              <a:rPr lang="it-IT" sz="2000" dirty="0" smtClean="0"/>
              <a:t> the </a:t>
            </a:r>
            <a:r>
              <a:rPr lang="it-IT" sz="2000" dirty="0" err="1" smtClean="0"/>
              <a:t>whole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</a:t>
            </a:r>
            <a:r>
              <a:rPr lang="it-IT" sz="2000" dirty="0" err="1" smtClean="0"/>
              <a:t>continent</a:t>
            </a:r>
            <a:r>
              <a:rPr lang="it-IT" sz="2000" dirty="0" smtClean="0"/>
              <a:t> </a:t>
            </a:r>
            <a:r>
              <a:rPr lang="it-IT" sz="2000" dirty="0" err="1" smtClean="0"/>
              <a:t>which</a:t>
            </a:r>
            <a:r>
              <a:rPr lang="it-IT" sz="2000" dirty="0" smtClean="0"/>
              <a:t> Providence </a:t>
            </a:r>
            <a:r>
              <a:rPr lang="it-IT" sz="2000" dirty="0" err="1" smtClean="0"/>
              <a:t>has</a:t>
            </a:r>
            <a:r>
              <a:rPr lang="it-IT" sz="2000" dirty="0" smtClean="0"/>
              <a:t> </a:t>
            </a:r>
            <a:r>
              <a:rPr lang="it-IT" sz="2000" dirty="0" err="1" smtClean="0"/>
              <a:t>given</a:t>
            </a:r>
            <a:r>
              <a:rPr lang="it-IT" sz="2000" dirty="0" smtClean="0"/>
              <a:t> </a:t>
            </a:r>
            <a:r>
              <a:rPr lang="it-IT" sz="2000" dirty="0" err="1" smtClean="0"/>
              <a:t>us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the </a:t>
            </a:r>
            <a:r>
              <a:rPr lang="it-IT" sz="2000" dirty="0" err="1" smtClean="0"/>
              <a:t>development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</a:t>
            </a:r>
            <a:r>
              <a:rPr lang="it-IT" sz="2000" dirty="0" err="1" smtClean="0"/>
              <a:t>great</a:t>
            </a:r>
            <a:r>
              <a:rPr lang="it-IT" sz="2000" dirty="0" smtClean="0"/>
              <a:t> </a:t>
            </a:r>
            <a:r>
              <a:rPr lang="it-IT" sz="2000" dirty="0" err="1" smtClean="0"/>
              <a:t>experiment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liberty and </a:t>
            </a:r>
            <a:r>
              <a:rPr lang="it-IT" sz="2000" dirty="0" err="1" smtClean="0"/>
              <a:t>federated</a:t>
            </a:r>
            <a:r>
              <a:rPr lang="it-IT" sz="2000" dirty="0" smtClean="0"/>
              <a:t> self-government </a:t>
            </a:r>
            <a:r>
              <a:rPr lang="it-IT" sz="2000" dirty="0" err="1" smtClean="0"/>
              <a:t>entrusted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us</a:t>
            </a:r>
            <a:r>
              <a:rPr lang="it-IT" sz="2000" dirty="0" smtClean="0"/>
              <a:t>”. O’</a:t>
            </a:r>
            <a:r>
              <a:rPr lang="it-IT" sz="2000" dirty="0" err="1" smtClean="0"/>
              <a:t>Sullivan</a:t>
            </a:r>
            <a:r>
              <a:rPr lang="it-IT" sz="2000" dirty="0" smtClean="0"/>
              <a:t> dichiara che Dio stesso (la Provvidenza) ha dato agli Stati Uniti la missione di diffondere la </a:t>
            </a:r>
            <a:r>
              <a:rPr lang="it-IT" sz="2000" b="1" dirty="0" smtClean="0"/>
              <a:t>democrazia repubblicana </a:t>
            </a:r>
            <a:r>
              <a:rPr lang="it-IT" sz="2000" dirty="0" smtClean="0"/>
              <a:t>(“the </a:t>
            </a:r>
            <a:r>
              <a:rPr lang="it-IT" sz="2000" dirty="0" err="1" smtClean="0"/>
              <a:t>great</a:t>
            </a:r>
            <a:r>
              <a:rPr lang="it-IT" sz="2000" dirty="0" smtClean="0"/>
              <a:t> </a:t>
            </a:r>
            <a:r>
              <a:rPr lang="it-IT" sz="2000" b="1" dirty="0" err="1" smtClean="0"/>
              <a:t>experiment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of</a:t>
            </a:r>
            <a:r>
              <a:rPr lang="it-IT" sz="2000" b="1" dirty="0" smtClean="0"/>
              <a:t> liberty</a:t>
            </a:r>
            <a:r>
              <a:rPr lang="it-IT" sz="2000" dirty="0" smtClean="0"/>
              <a:t>”), in nome di un ideale morale (una “</a:t>
            </a:r>
            <a:r>
              <a:rPr lang="it-IT" sz="2000" dirty="0" err="1" smtClean="0"/>
              <a:t>higher</a:t>
            </a:r>
            <a:r>
              <a:rPr lang="it-IT" sz="2000" dirty="0" smtClean="0"/>
              <a:t> </a:t>
            </a:r>
            <a:r>
              <a:rPr lang="it-IT" sz="2000" dirty="0" err="1" smtClean="0"/>
              <a:t>law</a:t>
            </a:r>
            <a:r>
              <a:rPr lang="it-IT" sz="2000" dirty="0" smtClean="0"/>
              <a:t>”) che supera ogni altra considerazione.</a:t>
            </a:r>
          </a:p>
          <a:p>
            <a:endParaRPr lang="it-IT" dirty="0" smtClean="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b="1" dirty="0" smtClean="0"/>
              <a:t>LA STORIA </a:t>
            </a:r>
            <a:r>
              <a:rPr lang="it-IT" b="1" dirty="0" err="1" smtClean="0"/>
              <a:t>DI</a:t>
            </a:r>
            <a:r>
              <a:rPr lang="it-IT" b="1" dirty="0" smtClean="0"/>
              <a:t> UNO SPAZIO</a:t>
            </a:r>
            <a:endParaRPr lang="it-IT" b="1" dirty="0"/>
          </a:p>
        </p:txBody>
      </p:sp>
      <p:sp>
        <p:nvSpPr>
          <p:cNvPr id="16387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357299"/>
            <a:ext cx="8186766" cy="5240352"/>
          </a:xfrm>
        </p:spPr>
        <p:txBody>
          <a:bodyPr>
            <a:normAutofit fontScale="92500" lnSpcReduction="10000"/>
          </a:bodyPr>
          <a:lstStyle/>
          <a:p>
            <a:pPr marL="0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GB" altLang="it-IT" dirty="0" smtClean="0"/>
              <a:t>Primo </a:t>
            </a:r>
            <a:r>
              <a:rPr lang="en-GB" altLang="it-IT" dirty="0" err="1" smtClean="0"/>
              <a:t>testo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storiografico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americano</a:t>
            </a:r>
            <a:r>
              <a:rPr lang="en-GB" altLang="it-IT" dirty="0" smtClean="0"/>
              <a:t>: </a:t>
            </a:r>
            <a:r>
              <a:rPr lang="en-GB" altLang="it-IT" b="1" dirty="0" err="1" smtClean="0"/>
              <a:t>Jedidiah</a:t>
            </a:r>
            <a:r>
              <a:rPr lang="en-GB" altLang="it-IT" b="1" dirty="0" smtClean="0"/>
              <a:t> Morse</a:t>
            </a:r>
            <a:r>
              <a:rPr lang="en-GB" altLang="it-IT" dirty="0" smtClean="0"/>
              <a:t>, </a:t>
            </a:r>
            <a:r>
              <a:rPr lang="it-IT" altLang="it-IT" b="1" i="1" dirty="0" smtClean="0"/>
              <a:t>Universal </a:t>
            </a:r>
            <a:r>
              <a:rPr lang="it-IT" altLang="it-IT" b="1" i="1" dirty="0" err="1" smtClean="0"/>
              <a:t>Geography</a:t>
            </a:r>
            <a:r>
              <a:rPr lang="it-IT" altLang="it-IT" b="1" i="1" dirty="0" smtClean="0"/>
              <a:t> </a:t>
            </a:r>
            <a:r>
              <a:rPr lang="it-IT" altLang="it-IT" b="1" i="1" dirty="0" err="1" smtClean="0"/>
              <a:t>of</a:t>
            </a:r>
            <a:r>
              <a:rPr lang="it-IT" altLang="it-IT" b="1" i="1" dirty="0" smtClean="0"/>
              <a:t> the </a:t>
            </a:r>
            <a:r>
              <a:rPr lang="it-IT" altLang="it-IT" b="1" i="1" dirty="0" err="1" smtClean="0"/>
              <a:t>United</a:t>
            </a:r>
            <a:r>
              <a:rPr lang="it-IT" altLang="it-IT" b="1" i="1" dirty="0" smtClean="0"/>
              <a:t> </a:t>
            </a:r>
            <a:r>
              <a:rPr lang="it-IT" altLang="it-IT" b="1" i="1" dirty="0" err="1" smtClean="0"/>
              <a:t>States</a:t>
            </a:r>
            <a:r>
              <a:rPr lang="it-IT" altLang="it-IT" dirty="0" smtClean="0"/>
              <a:t> (1797).</a:t>
            </a:r>
            <a:endParaRPr lang="en-GB" altLang="it-IT" b="1" dirty="0" smtClean="0"/>
          </a:p>
          <a:p>
            <a:pPr marL="0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GB" altLang="it-IT" b="1" dirty="0" smtClean="0"/>
              <a:t>John Lothrop Motley</a:t>
            </a:r>
            <a:r>
              <a:rPr lang="en-GB" altLang="it-IT" dirty="0" smtClean="0"/>
              <a:t>:</a:t>
            </a:r>
            <a:r>
              <a:rPr lang="en-GB" altLang="it-IT" b="1" dirty="0" smtClean="0"/>
              <a:t> </a:t>
            </a:r>
            <a:r>
              <a:rPr lang="en-GB" altLang="it-IT" dirty="0" smtClean="0"/>
              <a:t>“the democratic principle is as </a:t>
            </a:r>
            <a:r>
              <a:rPr lang="en-GB" altLang="it-IT" b="1" dirty="0" smtClean="0"/>
              <a:t>immovable</a:t>
            </a:r>
            <a:r>
              <a:rPr lang="en-GB" altLang="it-IT" dirty="0" smtClean="0"/>
              <a:t> and absolute a fact upon our soil  [...] as any of its most marked </a:t>
            </a:r>
            <a:r>
              <a:rPr lang="en-GB" altLang="it-IT" b="1" dirty="0" smtClean="0"/>
              <a:t>geological and geographical</a:t>
            </a:r>
            <a:r>
              <a:rPr lang="en-GB" altLang="it-IT" dirty="0" smtClean="0"/>
              <a:t> features”.</a:t>
            </a:r>
          </a:p>
          <a:p>
            <a:pPr marL="0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it-IT" altLang="it-IT" dirty="0" smtClean="0"/>
              <a:t>La storia americana è un viaggio attraverso lo spazio ma non attraverso il tempo, perché la democrazia e la libertà si sono già affermate definitivamente, e devono solo “espandersi”.</a:t>
            </a:r>
          </a:p>
          <a:p>
            <a:pPr eaLnBrk="1" hangingPunct="1"/>
            <a:endParaRPr lang="it-IT" altLang="it-IT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it-IT" sz="4000" b="1" dirty="0" smtClean="0"/>
              <a:t>UN IMPERIALISMO ECCEZIONALE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43540"/>
          </a:xfrm>
        </p:spPr>
        <p:txBody>
          <a:bodyPr>
            <a:normAutofit fontScale="92500" lnSpcReduction="20000"/>
          </a:bodyPr>
          <a:lstStyle/>
          <a:p>
            <a:pPr marL="0">
              <a:spcBef>
                <a:spcPts val="0"/>
              </a:spcBef>
              <a:buFontTx/>
              <a:buNone/>
            </a:pPr>
            <a:r>
              <a:rPr lang="it-IT" sz="2600" dirty="0" smtClean="0"/>
              <a:t>Destino manifesto: dottrina </a:t>
            </a:r>
            <a:r>
              <a:rPr lang="it-IT" sz="2600" dirty="0" smtClean="0"/>
              <a:t>espansionistica, di carattere eminentemente imperialistico, </a:t>
            </a:r>
            <a:r>
              <a:rPr lang="it-IT" sz="2600" dirty="0" smtClean="0"/>
              <a:t>che combina l’</a:t>
            </a:r>
            <a:r>
              <a:rPr lang="it-IT" sz="2600" b="1" dirty="0" err="1" smtClean="0"/>
              <a:t>eccezionalismo</a:t>
            </a:r>
            <a:r>
              <a:rPr lang="it-IT" sz="2600" b="1" dirty="0" smtClean="0"/>
              <a:t> </a:t>
            </a:r>
            <a:r>
              <a:rPr lang="it-IT" sz="2600" b="1" dirty="0" smtClean="0"/>
              <a:t>americano</a:t>
            </a:r>
            <a:r>
              <a:rPr lang="it-IT" sz="2600" dirty="0" smtClean="0"/>
              <a:t> (l’idea che l’America abbia un destino storico “eccezionale”), il </a:t>
            </a:r>
            <a:r>
              <a:rPr lang="it-IT" sz="2600" b="1" dirty="0" smtClean="0"/>
              <a:t>nazionalismo romantico</a:t>
            </a:r>
            <a:r>
              <a:rPr lang="it-IT" sz="2600" dirty="0" smtClean="0"/>
              <a:t> (l’idea che una nazione sia contraddistinta da particolari caratteristiche etniche, culturali e religiose) e la convinzione che la “</a:t>
            </a:r>
            <a:r>
              <a:rPr lang="it-IT" sz="2600" b="1" dirty="0" smtClean="0"/>
              <a:t>razza anglosassone</a:t>
            </a:r>
            <a:r>
              <a:rPr lang="it-IT" sz="2600" dirty="0" smtClean="0"/>
              <a:t>” sia naturalmente superiore alle altre.</a:t>
            </a:r>
          </a:p>
          <a:p>
            <a:pPr marL="0">
              <a:spcBef>
                <a:spcPts val="0"/>
              </a:spcBef>
              <a:buFontTx/>
              <a:buNone/>
            </a:pPr>
            <a:r>
              <a:rPr lang="it-IT" sz="2600" dirty="0" smtClean="0"/>
              <a:t>Già in </a:t>
            </a:r>
            <a:r>
              <a:rPr lang="it-IT" sz="2600" b="1" i="1" dirty="0" smtClean="0"/>
              <a:t>Common </a:t>
            </a:r>
            <a:r>
              <a:rPr lang="it-IT" sz="2600" b="1" i="1" dirty="0" err="1" smtClean="0"/>
              <a:t>Sense</a:t>
            </a:r>
            <a:r>
              <a:rPr lang="it-IT" sz="2600" b="1" i="1" dirty="0" smtClean="0"/>
              <a:t> </a:t>
            </a:r>
            <a:r>
              <a:rPr lang="it-IT" sz="2600" dirty="0" smtClean="0"/>
              <a:t>(1776) l’inglese </a:t>
            </a:r>
            <a:r>
              <a:rPr lang="it-IT" sz="2600" b="1" dirty="0" smtClean="0"/>
              <a:t>Thomas </a:t>
            </a:r>
            <a:r>
              <a:rPr lang="it-IT" sz="2600" b="1" dirty="0" err="1" smtClean="0"/>
              <a:t>Paine</a:t>
            </a:r>
            <a:r>
              <a:rPr lang="it-IT" sz="2600" dirty="0" smtClean="0"/>
              <a:t> aggiunge che la </a:t>
            </a:r>
            <a:r>
              <a:rPr lang="it-IT" sz="2600" b="1" dirty="0" smtClean="0"/>
              <a:t>Rivoluzione americana </a:t>
            </a:r>
            <a:r>
              <a:rPr lang="it-IT" sz="2600" dirty="0" smtClean="0"/>
              <a:t>è l’occasione per creare una nuova e migliore società: “</a:t>
            </a:r>
            <a:r>
              <a:rPr lang="it-IT" sz="2600" dirty="0" err="1" smtClean="0"/>
              <a:t>We</a:t>
            </a:r>
            <a:r>
              <a:rPr lang="it-IT" sz="2600" dirty="0" smtClean="0"/>
              <a:t> </a:t>
            </a:r>
            <a:r>
              <a:rPr lang="it-IT" sz="2600" dirty="0" err="1" smtClean="0"/>
              <a:t>have</a:t>
            </a:r>
            <a:r>
              <a:rPr lang="it-IT" sz="2600" dirty="0" smtClean="0"/>
              <a:t> </a:t>
            </a:r>
            <a:r>
              <a:rPr lang="it-IT" sz="2600" dirty="0" err="1" smtClean="0"/>
              <a:t>it</a:t>
            </a:r>
            <a:r>
              <a:rPr lang="it-IT" sz="2600" dirty="0" smtClean="0"/>
              <a:t> in </a:t>
            </a:r>
            <a:r>
              <a:rPr lang="it-IT" sz="2600" dirty="0" err="1" smtClean="0"/>
              <a:t>our</a:t>
            </a:r>
            <a:r>
              <a:rPr lang="it-IT" sz="2600" dirty="0" smtClean="0"/>
              <a:t> </a:t>
            </a:r>
            <a:r>
              <a:rPr lang="it-IT" sz="2600" dirty="0" err="1" smtClean="0"/>
              <a:t>power</a:t>
            </a:r>
            <a:r>
              <a:rPr lang="it-IT" sz="2600" dirty="0" smtClean="0"/>
              <a:t> </a:t>
            </a:r>
            <a:r>
              <a:rPr lang="it-IT" sz="2600" b="1" dirty="0" err="1" smtClean="0"/>
              <a:t>to</a:t>
            </a:r>
            <a:r>
              <a:rPr lang="it-IT" sz="2600" b="1" dirty="0" smtClean="0"/>
              <a:t> </a:t>
            </a:r>
            <a:r>
              <a:rPr lang="it-IT" sz="2600" b="1" dirty="0" err="1" smtClean="0"/>
              <a:t>begin</a:t>
            </a:r>
            <a:r>
              <a:rPr lang="it-IT" sz="2600" b="1" dirty="0" smtClean="0"/>
              <a:t> the world </a:t>
            </a:r>
            <a:r>
              <a:rPr lang="it-IT" sz="2600" b="1" dirty="0" err="1" smtClean="0"/>
              <a:t>over</a:t>
            </a:r>
            <a:r>
              <a:rPr lang="it-IT" sz="2600" b="1" dirty="0" smtClean="0"/>
              <a:t> </a:t>
            </a:r>
            <a:r>
              <a:rPr lang="it-IT" sz="2600" b="1" dirty="0" err="1" smtClean="0"/>
              <a:t>again</a:t>
            </a:r>
            <a:r>
              <a:rPr lang="it-IT" sz="2600" dirty="0" smtClean="0"/>
              <a:t>. A situation, </a:t>
            </a:r>
            <a:r>
              <a:rPr lang="it-IT" sz="2600" dirty="0" err="1" smtClean="0"/>
              <a:t>similar</a:t>
            </a:r>
            <a:r>
              <a:rPr lang="it-IT" sz="2600" dirty="0" smtClean="0"/>
              <a:t> </a:t>
            </a:r>
            <a:r>
              <a:rPr lang="it-IT" sz="2600" dirty="0" err="1" smtClean="0"/>
              <a:t>to</a:t>
            </a:r>
            <a:r>
              <a:rPr lang="it-IT" sz="2600" dirty="0" smtClean="0"/>
              <a:t> the </a:t>
            </a:r>
            <a:r>
              <a:rPr lang="it-IT" sz="2600" dirty="0" err="1" smtClean="0"/>
              <a:t>present</a:t>
            </a:r>
            <a:r>
              <a:rPr lang="it-IT" sz="2600" dirty="0" smtClean="0"/>
              <a:t>, </a:t>
            </a:r>
            <a:r>
              <a:rPr lang="it-IT" sz="2600" dirty="0" err="1" smtClean="0"/>
              <a:t>hath</a:t>
            </a:r>
            <a:r>
              <a:rPr lang="it-IT" sz="2600" dirty="0" smtClean="0"/>
              <a:t> </a:t>
            </a:r>
            <a:r>
              <a:rPr lang="it-IT" sz="2600" dirty="0" err="1" smtClean="0"/>
              <a:t>not</a:t>
            </a:r>
            <a:r>
              <a:rPr lang="it-IT" sz="2600" dirty="0" smtClean="0"/>
              <a:t> </a:t>
            </a:r>
            <a:r>
              <a:rPr lang="it-IT" sz="2600" dirty="0" err="1" smtClean="0"/>
              <a:t>happened</a:t>
            </a:r>
            <a:r>
              <a:rPr lang="it-IT" sz="2600" dirty="0" smtClean="0"/>
              <a:t> </a:t>
            </a:r>
            <a:r>
              <a:rPr lang="it-IT" sz="2600" dirty="0" err="1" smtClean="0"/>
              <a:t>since</a:t>
            </a:r>
            <a:r>
              <a:rPr lang="it-IT" sz="2600" dirty="0" smtClean="0"/>
              <a:t> the </a:t>
            </a:r>
            <a:r>
              <a:rPr lang="it-IT" sz="2600" dirty="0" err="1" smtClean="0"/>
              <a:t>days</a:t>
            </a:r>
            <a:r>
              <a:rPr lang="it-IT" sz="2600" dirty="0" smtClean="0"/>
              <a:t> </a:t>
            </a:r>
            <a:r>
              <a:rPr lang="it-IT" sz="2600" dirty="0" err="1" smtClean="0"/>
              <a:t>of</a:t>
            </a:r>
            <a:r>
              <a:rPr lang="it-IT" sz="2600" dirty="0" smtClean="0"/>
              <a:t> </a:t>
            </a:r>
            <a:r>
              <a:rPr lang="it-IT" sz="2600" dirty="0" err="1" smtClean="0"/>
              <a:t>Noah</a:t>
            </a:r>
            <a:r>
              <a:rPr lang="it-IT" sz="2600" dirty="0" smtClean="0"/>
              <a:t> </a:t>
            </a:r>
            <a:r>
              <a:rPr lang="it-IT" sz="2600" dirty="0" err="1" smtClean="0"/>
              <a:t>until</a:t>
            </a:r>
            <a:r>
              <a:rPr lang="it-IT" sz="2600" dirty="0" smtClean="0"/>
              <a:t> </a:t>
            </a:r>
            <a:r>
              <a:rPr lang="it-IT" sz="2600" dirty="0" err="1" smtClean="0"/>
              <a:t>now</a:t>
            </a:r>
            <a:r>
              <a:rPr lang="it-IT" sz="2600" dirty="0" smtClean="0"/>
              <a:t>. The </a:t>
            </a:r>
            <a:r>
              <a:rPr lang="it-IT" sz="2600" b="1" dirty="0" err="1" smtClean="0"/>
              <a:t>birthday</a:t>
            </a:r>
            <a:r>
              <a:rPr lang="it-IT" sz="2600" b="1" dirty="0" smtClean="0"/>
              <a:t> </a:t>
            </a:r>
            <a:r>
              <a:rPr lang="it-IT" sz="2600" b="1" dirty="0" err="1" smtClean="0"/>
              <a:t>of</a:t>
            </a:r>
            <a:r>
              <a:rPr lang="it-IT" sz="2600" b="1" dirty="0" smtClean="0"/>
              <a:t> a </a:t>
            </a:r>
            <a:r>
              <a:rPr lang="it-IT" sz="2600" b="1" dirty="0" err="1" smtClean="0"/>
              <a:t>new</a:t>
            </a:r>
            <a:r>
              <a:rPr lang="it-IT" sz="2600" b="1" dirty="0" smtClean="0"/>
              <a:t> world</a:t>
            </a:r>
            <a:r>
              <a:rPr lang="it-IT" sz="2600" dirty="0" smtClean="0"/>
              <a:t> </a:t>
            </a:r>
            <a:r>
              <a:rPr lang="it-IT" sz="2600" dirty="0" err="1" smtClean="0"/>
              <a:t>is</a:t>
            </a:r>
            <a:r>
              <a:rPr lang="it-IT" sz="2600" dirty="0" smtClean="0"/>
              <a:t> at </a:t>
            </a:r>
            <a:r>
              <a:rPr lang="it-IT" sz="2600" dirty="0" err="1" smtClean="0"/>
              <a:t>hand</a:t>
            </a:r>
            <a:r>
              <a:rPr lang="it-IT" sz="2600" dirty="0" smtClean="0"/>
              <a:t>...”</a:t>
            </a:r>
          </a:p>
          <a:p>
            <a:pPr marL="0">
              <a:spcBef>
                <a:spcPts val="0"/>
              </a:spcBef>
              <a:buFontTx/>
              <a:buNone/>
            </a:pPr>
            <a:r>
              <a:rPr lang="it-IT" sz="2600" dirty="0" smtClean="0"/>
              <a:t>La missione storica di “disseminare” i germi della libertà e della democrazia giustifica l’utilizzo di mezzi coercitivi per sottomettere o rimuovere le popolazioni che la ostacolano – per il loro stesso “bene”…</a:t>
            </a:r>
            <a:endParaRPr lang="it-IT" sz="2600" dirty="0" smtClean="0"/>
          </a:p>
          <a:p>
            <a:pPr>
              <a:buFontTx/>
              <a:buNone/>
            </a:pPr>
            <a:endParaRPr lang="it-IT" sz="2800" dirty="0" smtClean="0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it-IT" b="1" dirty="0" smtClean="0"/>
              <a:t>LA GUERRA CONTRO IL MESSICO</a:t>
            </a: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786346"/>
          </a:xfrm>
        </p:spPr>
        <p:txBody>
          <a:bodyPr/>
          <a:lstStyle/>
          <a:p>
            <a:pPr marL="0">
              <a:spcBef>
                <a:spcPts val="0"/>
              </a:spcBef>
              <a:buFontTx/>
              <a:buNone/>
            </a:pPr>
            <a:r>
              <a:rPr lang="it-IT" sz="2800" dirty="0" smtClean="0"/>
              <a:t>Negli </a:t>
            </a:r>
            <a:r>
              <a:rPr lang="it-IT" sz="2800" dirty="0" smtClean="0"/>
              <a:t>anni Quaranta dell’Ottocento, il dibattito sull’annessione del Messico è centrale.  Molti </a:t>
            </a:r>
            <a:r>
              <a:rPr lang="it-IT" sz="2800" dirty="0" smtClean="0"/>
              <a:t>si </a:t>
            </a:r>
            <a:r>
              <a:rPr lang="it-IT" sz="2800" dirty="0" smtClean="0"/>
              <a:t>oppongono alla spinta imperialistica, perché una delle motivazioni principali è la necessità da parte dei proprietari terrieri del Sud di avere territori sempre più vasti in cui poter estendere la pratica della </a:t>
            </a:r>
            <a:r>
              <a:rPr lang="it-IT" sz="2800" b="1" dirty="0" smtClean="0"/>
              <a:t>schiavitù</a:t>
            </a:r>
            <a:r>
              <a:rPr lang="it-IT" sz="2800" dirty="0" smtClean="0"/>
              <a:t>. La guerra inizia nel 1846, e alla fine del 1847 l’esercito americano conquista Città del Messico. Con il Trattato di </a:t>
            </a:r>
            <a:r>
              <a:rPr lang="it-IT" sz="2800" b="1" dirty="0" smtClean="0"/>
              <a:t>Guadalupe Hidalgo</a:t>
            </a:r>
            <a:r>
              <a:rPr lang="it-IT" sz="2800" dirty="0" smtClean="0"/>
              <a:t> il Messico è costretto a cedere agli USA quasi metà del proprio territorio.</a:t>
            </a:r>
          </a:p>
          <a:p>
            <a:endParaRPr lang="it-IT" sz="2800" dirty="0" smtClean="0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2950" name="Picture 6" descr="C:\Users\Utente\Downloads\rqPtOnkTtu4Ez5KfXjCA_manifest_destiny_map_us_histo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0959" y="912440"/>
            <a:ext cx="7770131" cy="52137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/>
              <a:t>I MOVIMENTI </a:t>
            </a:r>
            <a:r>
              <a:rPr lang="it-IT" b="1" dirty="0" err="1" smtClean="0"/>
              <a:t>DI</a:t>
            </a:r>
            <a:r>
              <a:rPr lang="it-IT" b="1" dirty="0" smtClean="0"/>
              <a:t> </a:t>
            </a:r>
            <a:r>
              <a:rPr lang="it-IT" b="1" dirty="0" smtClean="0"/>
              <a:t>RIFORMA</a:t>
            </a:r>
            <a:endParaRPr lang="it-IT" b="1" dirty="0"/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>
          <a:xfrm>
            <a:off x="500034" y="1447800"/>
            <a:ext cx="8186766" cy="5181600"/>
          </a:xfrm>
        </p:spPr>
        <p:txBody>
          <a:bodyPr>
            <a:normAutofit lnSpcReduction="10000"/>
          </a:bodyPr>
          <a:lstStyle/>
          <a:p>
            <a:pPr marL="68263" indent="0">
              <a:buFont typeface="Wingdings" pitchFamily="2" charset="2"/>
              <a:buNone/>
            </a:pPr>
            <a:r>
              <a:rPr lang="it-IT" altLang="it-IT" sz="2700" dirty="0" smtClean="0"/>
              <a:t>Nel corso della prima metà dell’Ottocento, l’entusiasmo prodotto dal successo della Rivoluzione e del </a:t>
            </a:r>
            <a:r>
              <a:rPr lang="it-IT" altLang="it-IT" sz="2700" dirty="0" smtClean="0"/>
              <a:t>Sogno americano, e dall’espansione degli Stati Uniti, </a:t>
            </a:r>
            <a:r>
              <a:rPr lang="it-IT" altLang="it-IT" sz="2700" dirty="0" smtClean="0"/>
              <a:t>si scontra con tutti una serie di problemi sociali che il Governo federale e i singoli Stati non riescono a risolvere (spesso non tentano nemmeno, in nome del principio liberale del </a:t>
            </a:r>
            <a:r>
              <a:rPr lang="it-IT" altLang="it-IT" sz="2700" b="1" i="1" dirty="0" smtClean="0"/>
              <a:t>minimum state </a:t>
            </a:r>
            <a:r>
              <a:rPr lang="it-IT" altLang="it-IT" sz="2700" b="1" i="1" dirty="0" err="1" smtClean="0"/>
              <a:t>intervention</a:t>
            </a:r>
            <a:r>
              <a:rPr lang="it-IT" altLang="it-IT" sz="2700" dirty="0" smtClean="0"/>
              <a:t>). Come reazione alla dottrina del </a:t>
            </a:r>
            <a:r>
              <a:rPr lang="it-IT" altLang="it-IT" sz="2700" b="1" i="1" dirty="0" smtClean="0"/>
              <a:t>laissez </a:t>
            </a:r>
            <a:r>
              <a:rPr lang="it-IT" altLang="it-IT" sz="2700" b="1" i="1" dirty="0" err="1" smtClean="0"/>
              <a:t>faire</a:t>
            </a:r>
            <a:r>
              <a:rPr lang="it-IT" altLang="it-IT" sz="2700" dirty="0" smtClean="0"/>
              <a:t>, nascono una serie di movimenti che prefiggono l’obiettivo di riformare la società americana, affrontando attivamente una serie di questioni singole ma di vasta portata. In tutti i movimenti di riforma le </a:t>
            </a:r>
            <a:r>
              <a:rPr lang="it-IT" altLang="it-IT" sz="2700" b="1" dirty="0" smtClean="0"/>
              <a:t>donne</a:t>
            </a:r>
            <a:r>
              <a:rPr lang="it-IT" altLang="it-IT" sz="2700" dirty="0" smtClean="0"/>
              <a:t> svolgono ruoli di primaria importanza.</a:t>
            </a:r>
            <a:endParaRPr lang="it-IT" altLang="it-IT" sz="2700" b="1" i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IL MOVIMENTO PER LA “TEMPERANZA</a:t>
            </a:r>
            <a:r>
              <a:rPr lang="en-US" sz="3600" b="1" dirty="0" smtClean="0">
                <a:solidFill>
                  <a:schemeClr val="tx2">
                    <a:satMod val="200000"/>
                  </a:schemeClr>
                </a:solidFill>
              </a:rPr>
              <a:t>”</a:t>
            </a:r>
            <a:endParaRPr lang="en-US" sz="3600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>
          <a:xfrm>
            <a:off x="-12700" y="1447800"/>
            <a:ext cx="4503738" cy="5257800"/>
          </a:xfrm>
        </p:spPr>
        <p:txBody>
          <a:bodyPr/>
          <a:lstStyle/>
          <a:p>
            <a:pPr eaLnBrk="1" hangingPunct="1"/>
            <a:r>
              <a:rPr lang="it-IT" altLang="it-IT" sz="2000" dirty="0" smtClean="0"/>
              <a:t>Uno dei problemi più gravi della neonata nazione è l’</a:t>
            </a:r>
            <a:r>
              <a:rPr lang="it-IT" altLang="it-IT" sz="2000" b="1" dirty="0" smtClean="0"/>
              <a:t>alcolismo</a:t>
            </a:r>
            <a:r>
              <a:rPr lang="it-IT" altLang="it-IT" sz="2000" dirty="0" smtClean="0"/>
              <a:t>.</a:t>
            </a:r>
          </a:p>
          <a:p>
            <a:pPr eaLnBrk="1" hangingPunct="1"/>
            <a:r>
              <a:rPr lang="it-IT" altLang="it-IT" sz="2000" dirty="0" smtClean="0"/>
              <a:t>La diffusione dell’uso di alcolici è dovuta anche alla scarsezza e alla difficoltà di conservare l’acqua potabile.</a:t>
            </a:r>
          </a:p>
          <a:p>
            <a:pPr eaLnBrk="1" hangingPunct="1"/>
            <a:r>
              <a:rPr lang="it-IT" altLang="it-IT" sz="2000" dirty="0" smtClean="0"/>
              <a:t>Il movimento per la </a:t>
            </a:r>
            <a:r>
              <a:rPr lang="it-IT" altLang="it-IT" sz="2000" b="1" dirty="0" smtClean="0"/>
              <a:t>temperanza </a:t>
            </a:r>
            <a:r>
              <a:rPr lang="it-IT" altLang="it-IT" sz="2000" dirty="0" smtClean="0"/>
              <a:t>vede protagoniste le donne, prime vittime, assieme ai loro figli, della </a:t>
            </a:r>
            <a:r>
              <a:rPr lang="it-IT" altLang="it-IT" sz="2000" b="1" dirty="0" smtClean="0"/>
              <a:t>violenza domestica</a:t>
            </a:r>
            <a:r>
              <a:rPr lang="it-IT" altLang="it-IT" sz="2000" dirty="0" smtClean="0"/>
              <a:t> provocata dall’alcolismo.</a:t>
            </a:r>
          </a:p>
          <a:p>
            <a:pPr eaLnBrk="1" hangingPunct="1"/>
            <a:r>
              <a:rPr lang="it-IT" altLang="it-IT" sz="2000" dirty="0" smtClean="0"/>
              <a:t>Nel </a:t>
            </a:r>
            <a:r>
              <a:rPr lang="en-US" altLang="it-IT" sz="2000" dirty="0" smtClean="0"/>
              <a:t>1833 </a:t>
            </a:r>
            <a:r>
              <a:rPr lang="en-US" altLang="it-IT" sz="2000" dirty="0" err="1" smtClean="0"/>
              <a:t>viene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fondato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l’</a:t>
            </a:r>
            <a:r>
              <a:rPr lang="en-US" altLang="it-IT" sz="2000" b="1" i="1" dirty="0" err="1" smtClean="0"/>
              <a:t>American</a:t>
            </a:r>
            <a:r>
              <a:rPr lang="en-US" altLang="it-IT" sz="2000" b="1" i="1" dirty="0" smtClean="0"/>
              <a:t> Temperance Movement</a:t>
            </a:r>
            <a:r>
              <a:rPr lang="en-US" altLang="it-IT" sz="2000" dirty="0" smtClean="0"/>
              <a:t>.</a:t>
            </a:r>
            <a:endParaRPr lang="en-US" altLang="it-IT" sz="2000" b="1" i="1" dirty="0" smtClean="0"/>
          </a:p>
          <a:p>
            <a:pPr eaLnBrk="1" hangingPunct="1"/>
            <a:r>
              <a:rPr lang="en-US" altLang="it-IT" sz="2000" dirty="0" err="1" smtClean="0"/>
              <a:t>Nel</a:t>
            </a:r>
            <a:r>
              <a:rPr lang="en-US" altLang="it-IT" sz="2000" dirty="0" smtClean="0"/>
              <a:t> 1851 </a:t>
            </a:r>
            <a:r>
              <a:rPr lang="en-US" altLang="it-IT" sz="2000" dirty="0" err="1" smtClean="0"/>
              <a:t>il</a:t>
            </a:r>
            <a:r>
              <a:rPr lang="en-US" altLang="it-IT" sz="2000" dirty="0" smtClean="0"/>
              <a:t> Maine </a:t>
            </a:r>
            <a:r>
              <a:rPr lang="en-US" altLang="it-IT" sz="2000" dirty="0" err="1" smtClean="0"/>
              <a:t>approva</a:t>
            </a:r>
            <a:r>
              <a:rPr lang="en-US" altLang="it-IT" sz="2000" dirty="0" smtClean="0"/>
              <a:t> la prima </a:t>
            </a:r>
            <a:r>
              <a:rPr lang="en-US" altLang="it-IT" sz="2000" dirty="0" err="1" smtClean="0"/>
              <a:t>legge</a:t>
            </a:r>
            <a:r>
              <a:rPr lang="en-US" altLang="it-IT" sz="2000" dirty="0" smtClean="0"/>
              <a:t> “</a:t>
            </a:r>
            <a:r>
              <a:rPr lang="en-US" altLang="it-IT" sz="2000" b="1" dirty="0" err="1" smtClean="0"/>
              <a:t>proibizionista</a:t>
            </a:r>
            <a:r>
              <a:rPr lang="en-US" altLang="it-IT" sz="2000" dirty="0" smtClean="0"/>
              <a:t>”.</a:t>
            </a:r>
          </a:p>
        </p:txBody>
      </p:sp>
      <p:pic>
        <p:nvPicPr>
          <p:cNvPr id="11268" name="Picture 2" descr="[temperance-movement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447800"/>
            <a:ext cx="44719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The Drunkard's Progress - Colo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9"/>
            <a:ext cx="8229600" cy="92869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LA RIFORMA DELLE PRIGIONI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503738" cy="5257800"/>
          </a:xfrm>
        </p:spPr>
        <p:txBody>
          <a:bodyPr>
            <a:normAutofit fontScale="70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it-IT" dirty="0" smtClean="0"/>
              <a:t>All’alto tasso di </a:t>
            </a:r>
            <a:r>
              <a:rPr lang="it-IT" b="1" dirty="0" smtClean="0"/>
              <a:t>criminalità</a:t>
            </a:r>
            <a:r>
              <a:rPr lang="it-IT" dirty="0" smtClean="0"/>
              <a:t> causato dalla presenza di avventurieri e dalle tensioni sociali prodotte dallo sviluppo di un capitalismo  rampante  trovano  risposte a livello punitivo, piuttosto che preventivo. Di qui la diffusione di un poderoso </a:t>
            </a:r>
            <a:r>
              <a:rPr lang="it-IT" b="1" dirty="0" smtClean="0"/>
              <a:t>sistema carcerario</a:t>
            </a:r>
            <a:r>
              <a:rPr lang="it-IT" dirty="0" smtClean="0"/>
              <a:t> che diverrà una vera e propria industria.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it-IT" dirty="0" smtClean="0"/>
              <a:t>Il governo federale e i singoli Stati si limitano a rispondere alle richieste di </a:t>
            </a:r>
            <a:r>
              <a:rPr lang="it-IT" dirty="0" smtClean="0"/>
              <a:t>“</a:t>
            </a:r>
            <a:r>
              <a:rPr lang="it-IT" b="1" dirty="0" smtClean="0"/>
              <a:t>legge </a:t>
            </a:r>
            <a:r>
              <a:rPr lang="it-IT" b="1" dirty="0" smtClean="0"/>
              <a:t>e </a:t>
            </a:r>
            <a:r>
              <a:rPr lang="it-IT" b="1" dirty="0" smtClean="0"/>
              <a:t>ordine</a:t>
            </a:r>
            <a:r>
              <a:rPr lang="it-IT" dirty="0" smtClean="0"/>
              <a:t>”, </a:t>
            </a:r>
            <a:r>
              <a:rPr lang="it-IT" dirty="0" smtClean="0"/>
              <a:t>senza occuparsi della riabilitazione dei carcerati.</a:t>
            </a:r>
            <a:endParaRPr lang="it-IT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it-IT" dirty="0" smtClean="0"/>
              <a:t>Il movimento per la riforma delle prigioni, che vuole trasformarle in luoghi di recupero sociale, è guidato da </a:t>
            </a:r>
            <a:r>
              <a:rPr lang="it-IT" b="1" dirty="0" smtClean="0"/>
              <a:t>Louis Dwight</a:t>
            </a:r>
            <a:r>
              <a:rPr lang="it-IT" dirty="0" smtClean="0"/>
              <a:t>, e vede anch’esso una forte presenza di donne. </a:t>
            </a:r>
            <a:endParaRPr lang="it-IT" dirty="0"/>
          </a:p>
        </p:txBody>
      </p:sp>
      <p:pic>
        <p:nvPicPr>
          <p:cNvPr id="13316" name="Picture 2" descr="http://alja.net/web/data/board/kkkgallery/file_in_body/1/samuelgridleyhow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371600"/>
            <a:ext cx="41100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429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LA RIFORMA DELL’ISTRUZIONE</a:t>
            </a:r>
            <a:endParaRPr lang="en-US" b="1" dirty="0"/>
          </a:p>
        </p:txBody>
      </p:sp>
      <p:sp>
        <p:nvSpPr>
          <p:cNvPr id="14339" name="Content Placeholder 4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648200" cy="5638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altLang="it-IT" sz="2000" smtClean="0"/>
              <a:t>Il sistema democratico richiede cittadini informati e istruiti, e una serie di intellettuali, come </a:t>
            </a:r>
            <a:r>
              <a:rPr lang="it-IT" altLang="it-IT" sz="2000" b="1" smtClean="0"/>
              <a:t>Horace Mann</a:t>
            </a:r>
            <a:r>
              <a:rPr lang="it-IT" altLang="it-IT" sz="2000" smtClean="0"/>
              <a:t>, cerca di promuovere un </a:t>
            </a:r>
            <a:r>
              <a:rPr lang="it-IT" altLang="it-IT" sz="2000" b="1" smtClean="0"/>
              <a:t>sistema scolastico pubblico</a:t>
            </a:r>
            <a:r>
              <a:rPr lang="it-IT" altLang="it-IT" sz="2000" smtClean="0"/>
              <a:t> </a:t>
            </a:r>
            <a:r>
              <a:rPr lang="it-IT" altLang="it-IT" sz="2000" b="1" i="1" smtClean="0"/>
              <a:t>(common schools</a:t>
            </a:r>
            <a:r>
              <a:rPr lang="it-IT" altLang="it-IT" sz="2000" smtClean="0"/>
              <a:t>)</a:t>
            </a:r>
            <a:r>
              <a:rPr lang="it-IT" altLang="it-IT" sz="2000" b="1" i="1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z="2000" smtClean="0"/>
              <a:t>Vengono messi in discussione anche i metodi didattici tradizionali, fondati sul principio dell’autorità del docente e sulla tecnica del </a:t>
            </a:r>
            <a:r>
              <a:rPr lang="en-US" altLang="it-IT" sz="2000" b="1" i="1" smtClean="0"/>
              <a:t>learning by rote </a:t>
            </a:r>
            <a:r>
              <a:rPr lang="en-US" altLang="it-IT" sz="2000" smtClean="0"/>
              <a:t>(apprendimento a memoria).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z="2000" smtClean="0"/>
              <a:t>Figure come </a:t>
            </a:r>
            <a:r>
              <a:rPr lang="en-US" altLang="it-IT" sz="2000" b="1" smtClean="0"/>
              <a:t>Bronson Alcott</a:t>
            </a:r>
            <a:r>
              <a:rPr lang="en-US" altLang="it-IT" sz="2000" i="1" smtClean="0"/>
              <a:t> </a:t>
            </a:r>
            <a:r>
              <a:rPr lang="en-US" altLang="it-IT" sz="2000" smtClean="0"/>
              <a:t>ed </a:t>
            </a:r>
            <a:r>
              <a:rPr lang="en-US" altLang="it-IT" sz="2000" b="1" smtClean="0"/>
              <a:t>Elizabeth Peabody</a:t>
            </a:r>
            <a:r>
              <a:rPr lang="en-US" altLang="it-IT" sz="2000" smtClean="0"/>
              <a:t> (che crea il primo </a:t>
            </a:r>
            <a:r>
              <a:rPr lang="en-US" altLang="it-IT" sz="2000" b="1" i="1" smtClean="0"/>
              <a:t>kindergarten</a:t>
            </a:r>
            <a:r>
              <a:rPr lang="en-US" altLang="it-IT" sz="2000" smtClean="0"/>
              <a:t>) diffondono tecniche didattiche che pongono al centro del processo educativo i bisogni e l’autonomia del discente, anticipando le proposte di </a:t>
            </a:r>
            <a:r>
              <a:rPr lang="en-US" altLang="it-IT" sz="2000" b="1" smtClean="0"/>
              <a:t>Maria Montessori</a:t>
            </a:r>
            <a:r>
              <a:rPr lang="en-US" altLang="it-IT" sz="2000" smtClean="0"/>
              <a:t>.</a:t>
            </a:r>
          </a:p>
        </p:txBody>
      </p:sp>
      <p:pic>
        <p:nvPicPr>
          <p:cNvPr id="14340" name="Picture 2" descr="http://media.web.britannica.com/eb-media/09/36209-004-BEC06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143000"/>
            <a:ext cx="42672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QUALE POPOLO?</a:t>
            </a:r>
            <a:endParaRPr lang="en-US" sz="6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643050"/>
            <a:ext cx="8501122" cy="50006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La Costituzione degli Stati Uniti d’America si apre con un soggetto plurale, “</a:t>
            </a:r>
            <a:r>
              <a:rPr lang="it-IT" sz="2000" dirty="0" err="1" smtClean="0"/>
              <a:t>We</a:t>
            </a:r>
            <a:r>
              <a:rPr lang="it-IT" sz="2000" dirty="0" smtClean="0"/>
              <a:t>, the People”.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Il “popolo” americano non è però la totalità della popolazione della neonata nazione. La Costituzione fu redatta da esponenti delle classi dominanti dell’epoca coloniale, e la frase fu coniata </a:t>
            </a:r>
            <a:r>
              <a:rPr lang="it-IT" sz="2000" dirty="0" smtClean="0"/>
              <a:t>da </a:t>
            </a:r>
            <a:r>
              <a:rPr lang="it-IT" sz="2000" b="1" dirty="0" err="1" smtClean="0"/>
              <a:t>Gouverneur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Morris</a:t>
            </a:r>
            <a:r>
              <a:rPr lang="it-IT" sz="2000" dirty="0" smtClean="0"/>
              <a:t>, autore del Preambolo, che escludeva dalla piena partecipazione ai diritti civili nativi americani, neri</a:t>
            </a:r>
            <a:r>
              <a:rPr lang="it-IT" sz="2000" dirty="0" smtClean="0"/>
              <a:t>, donne </a:t>
            </a:r>
            <a:r>
              <a:rPr lang="it-IT" sz="2000" dirty="0" smtClean="0"/>
              <a:t>e servi bianchi.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Carl </a:t>
            </a:r>
            <a:r>
              <a:rPr lang="it-IT" sz="2000" dirty="0" err="1" smtClean="0"/>
              <a:t>Degler</a:t>
            </a:r>
            <a:r>
              <a:rPr lang="it-IT" sz="2000" dirty="0" smtClean="0"/>
              <a:t>, </a:t>
            </a:r>
            <a:r>
              <a:rPr lang="it-IT" sz="2000" i="1" dirty="0" smtClean="0"/>
              <a:t>Out </a:t>
            </a:r>
            <a:r>
              <a:rPr lang="it-IT" sz="2000" i="1" dirty="0" err="1" smtClean="0"/>
              <a:t>of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Our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Past</a:t>
            </a:r>
            <a:r>
              <a:rPr lang="it-IT" sz="2000" dirty="0" smtClean="0"/>
              <a:t>: “Nessuna </a:t>
            </a:r>
            <a:r>
              <a:rPr lang="it-IT" sz="2000" dirty="0" smtClean="0"/>
              <a:t>nuova classe </a:t>
            </a:r>
            <a:r>
              <a:rPr lang="it-IT" sz="2000" dirty="0" smtClean="0"/>
              <a:t>sociale entrò </a:t>
            </a:r>
            <a:r>
              <a:rPr lang="it-IT" sz="2000" dirty="0" smtClean="0"/>
              <a:t>nelle stanze del potere dalla porta della Rivoluzione </a:t>
            </a:r>
            <a:r>
              <a:rPr lang="it-IT" sz="2000" dirty="0" smtClean="0"/>
              <a:t>americana”.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Howard </a:t>
            </a:r>
            <a:r>
              <a:rPr lang="it-IT" sz="2000" dirty="0" err="1" smtClean="0"/>
              <a:t>Zinn</a:t>
            </a:r>
            <a:r>
              <a:rPr lang="it-IT" sz="2000" dirty="0" smtClean="0"/>
              <a:t>, </a:t>
            </a:r>
            <a:r>
              <a:rPr lang="it-IT" sz="2000" i="1" dirty="0" smtClean="0"/>
              <a:t>Storia del popolo </a:t>
            </a:r>
            <a:r>
              <a:rPr lang="it-IT" sz="2000" i="1" dirty="0" smtClean="0"/>
              <a:t>americano</a:t>
            </a:r>
            <a:r>
              <a:rPr lang="it-IT" sz="2000" dirty="0" smtClean="0"/>
              <a:t>: “D’altro </a:t>
            </a:r>
            <a:r>
              <a:rPr lang="it-IT" sz="2000" dirty="0" smtClean="0"/>
              <a:t>canto, gli artigiani e 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lavoranti delle città, i giornalieri, i marinai e i piccoli coltivatori furono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trasformati in </a:t>
            </a:r>
            <a:r>
              <a:rPr lang="it-IT" sz="2000" dirty="0" smtClean="0"/>
              <a:t>‘popolo’ </a:t>
            </a:r>
            <a:r>
              <a:rPr lang="it-IT" sz="2000" dirty="0" smtClean="0"/>
              <a:t>dal linguaggio retorico della Rivoluzione, dal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cameratismo del servizio militare e grazie alla distribuzione di un po’ di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terra. Si creò in questo modo una consistente base di sostegno, un </a:t>
            </a:r>
            <a:r>
              <a:rPr lang="it-IT" sz="2000" b="1" dirty="0" smtClean="0"/>
              <a:t>consenso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 smtClean="0"/>
              <a:t>nazionale</a:t>
            </a:r>
            <a:r>
              <a:rPr lang="it-IT" sz="2000" dirty="0" smtClean="0"/>
              <a:t>: qualcosa che, pur escludendo tutti coloro che rimanevano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ignorati e oppressi, si poteva chiamare </a:t>
            </a:r>
            <a:r>
              <a:rPr lang="it-IT" sz="2000" dirty="0" smtClean="0"/>
              <a:t>‘America’”.</a:t>
            </a:r>
            <a:endParaRPr lang="it-IT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29"/>
            <a:ext cx="4267200" cy="78581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 SINDACATI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724400" cy="5638800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it-IT" sz="3000" dirty="0" smtClean="0"/>
              <a:t>Un movimento che non vede un coinvolgimento importante delle donne è quello delle </a:t>
            </a:r>
            <a:r>
              <a:rPr lang="it-IT" sz="3000" b="1" i="1" dirty="0" err="1" smtClean="0"/>
              <a:t>Labor</a:t>
            </a:r>
            <a:r>
              <a:rPr lang="it-IT" sz="3000" b="1" i="1" dirty="0" smtClean="0"/>
              <a:t> </a:t>
            </a:r>
            <a:r>
              <a:rPr lang="it-IT" sz="3000" b="1" i="1" dirty="0" err="1" smtClean="0"/>
              <a:t>Unions</a:t>
            </a:r>
            <a:r>
              <a:rPr lang="it-IT" sz="3000" dirty="0" smtClean="0"/>
              <a:t>: le donne sono in netta minoranza perché in gran parte escluse dal mondo del lavoro “esterno” e  confinate nella </a:t>
            </a:r>
            <a:r>
              <a:rPr lang="it-IT" sz="3000" b="1" dirty="0" smtClean="0"/>
              <a:t>sfera domestica</a:t>
            </a:r>
            <a:r>
              <a:rPr lang="it-IT" sz="3000" dirty="0" smtClean="0"/>
              <a:t>, secondo la dottrina delle </a:t>
            </a:r>
            <a:r>
              <a:rPr lang="it-IT" sz="3000" b="1" i="1" dirty="0" smtClean="0"/>
              <a:t>separate </a:t>
            </a:r>
            <a:r>
              <a:rPr lang="it-IT" sz="3000" b="1" i="1" dirty="0" err="1" smtClean="0"/>
              <a:t>spheres</a:t>
            </a:r>
            <a:r>
              <a:rPr lang="it-IT" sz="3000" b="1" i="1" dirty="0" smtClean="0"/>
              <a:t> </a:t>
            </a:r>
            <a:r>
              <a:rPr lang="it-IT" sz="3000" dirty="0" smtClean="0"/>
              <a:t> (la sfera pubblica è </a:t>
            </a:r>
            <a:r>
              <a:rPr lang="it-IT" sz="3000" dirty="0" err="1" smtClean="0"/>
              <a:t>maschlle</a:t>
            </a:r>
            <a:r>
              <a:rPr lang="it-IT" sz="3000" dirty="0" smtClean="0"/>
              <a:t>, la sfera privata è femminile).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it-IT" sz="3000" dirty="0" smtClean="0"/>
              <a:t>All’inizio le </a:t>
            </a:r>
            <a:r>
              <a:rPr lang="it-IT" sz="3000" i="1" dirty="0" err="1" smtClean="0"/>
              <a:t>labor</a:t>
            </a:r>
            <a:r>
              <a:rPr lang="it-IT" sz="3000" i="1" dirty="0" smtClean="0"/>
              <a:t> </a:t>
            </a:r>
            <a:r>
              <a:rPr lang="it-IT" sz="3000" dirty="0" smtClean="0"/>
              <a:t>o </a:t>
            </a:r>
            <a:r>
              <a:rPr lang="it-IT" sz="3000" i="1" dirty="0" err="1" smtClean="0"/>
              <a:t>trade</a:t>
            </a:r>
            <a:r>
              <a:rPr lang="it-IT" sz="3000" i="1" dirty="0" smtClean="0"/>
              <a:t> </a:t>
            </a:r>
            <a:r>
              <a:rPr lang="it-IT" sz="3000" i="1" dirty="0" err="1" smtClean="0"/>
              <a:t>unions</a:t>
            </a:r>
            <a:r>
              <a:rPr lang="it-IT" sz="3000" i="1" dirty="0" smtClean="0"/>
              <a:t> </a:t>
            </a:r>
            <a:r>
              <a:rPr lang="it-IT" sz="3000" dirty="0" smtClean="0"/>
              <a:t>hanno carattere locale e settoriale, ma con l’espandersi del sistema industriale al Nord progressivamente si consolidano e si federano.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it-IT" sz="3000" dirty="0" smtClean="0"/>
              <a:t>Il primo sindacato viene fondato nel 182</a:t>
            </a:r>
            <a:r>
              <a:rPr lang="it-IT" sz="3000" u="sng" dirty="0" smtClean="0"/>
              <a:t>7</a:t>
            </a:r>
            <a:r>
              <a:rPr lang="it-IT" sz="3000" dirty="0" smtClean="0"/>
              <a:t> (la </a:t>
            </a:r>
            <a:r>
              <a:rPr lang="it-IT" sz="3000" dirty="0" err="1" smtClean="0"/>
              <a:t>Mechanics</a:t>
            </a:r>
            <a:r>
              <a:rPr lang="it-IT" sz="3000" dirty="0" smtClean="0"/>
              <a:t>’ Union of </a:t>
            </a:r>
            <a:r>
              <a:rPr lang="it-IT" sz="3000" dirty="0" err="1" smtClean="0"/>
              <a:t>Trade</a:t>
            </a:r>
            <a:r>
              <a:rPr lang="it-IT" sz="3000" dirty="0" smtClean="0"/>
              <a:t> </a:t>
            </a:r>
            <a:r>
              <a:rPr lang="it-IT" sz="3000" dirty="0" err="1" smtClean="0"/>
              <a:t>Association</a:t>
            </a:r>
            <a:r>
              <a:rPr lang="it-IT" sz="3000" dirty="0" smtClean="0"/>
              <a:t>, a Filadelfia)</a:t>
            </a:r>
            <a:endParaRPr lang="it-IT" sz="3000" u="sng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it-IT" sz="3000" dirty="0" smtClean="0"/>
              <a:t>Negli anni Trenta nascono partiti dei lavoratori (</a:t>
            </a:r>
            <a:r>
              <a:rPr lang="it-IT" sz="3000" b="1" dirty="0" err="1" smtClean="0"/>
              <a:t>Workingmen’s</a:t>
            </a:r>
            <a:r>
              <a:rPr lang="it-IT" sz="3000" b="1" dirty="0" smtClean="0"/>
              <a:t> Party</a:t>
            </a:r>
            <a:r>
              <a:rPr lang="it-IT" sz="3000" dirty="0" smtClean="0"/>
              <a:t>)</a:t>
            </a:r>
            <a:endParaRPr lang="it-IT" sz="3000" u="sng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it-IT" sz="3000" dirty="0" smtClean="0"/>
              <a:t>Nel 1852 viene fondato il primo sindacato nazionale (l’International </a:t>
            </a:r>
            <a:r>
              <a:rPr lang="it-IT" sz="3000" dirty="0" err="1" smtClean="0"/>
              <a:t>Typographic</a:t>
            </a:r>
            <a:r>
              <a:rPr lang="it-IT" sz="3000" dirty="0" smtClean="0"/>
              <a:t> Union).</a:t>
            </a:r>
            <a:endParaRPr lang="it-IT" sz="3000" u="sng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</p:txBody>
      </p:sp>
      <p:pic>
        <p:nvPicPr>
          <p:cNvPr id="15364" name="Picture 2" descr="http://content.lib.washington.edu/cgi-bin/getimage.exe?CISOROOT=/pioneerlife&amp;CISOPTR=9127&amp;DMSCALE=29.25046&amp;DMWIDTH=800&amp;DMHEIGHT=552.83363802559&amp;DMX=0&amp;DMY=0&amp;DMTEXT=&amp;REC=1&amp;DMTHUMB=0&amp;DMROTAT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191000"/>
            <a:ext cx="386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http://explorepahistory.com/kora/files/1/10/1-A-BC-139-ExplorePAHistory-a0m9h4-a_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"/>
            <a:ext cx="39401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7167"/>
            <a:ext cx="8229600" cy="92869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IL MOVIMENTO ABOLIZIONISTA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503738" cy="5486400"/>
          </a:xfrm>
        </p:spPr>
        <p:txBody>
          <a:bodyPr>
            <a:normAutofit fontScale="77500" lnSpcReduction="20000"/>
          </a:bodyPr>
          <a:lstStyle/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it-IT" dirty="0" smtClean="0"/>
              <a:t>Il più importante movimento di riforma della prima metà dell’Ottocento è il movimento per l’abolizione della schiavitù.</a:t>
            </a:r>
          </a:p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it-IT" dirty="0" smtClean="0"/>
              <a:t>Il movimento polarizza il contrasto tra il Nord, industriale e antischiavista, e il Sud, agrario e schiavista.</a:t>
            </a:r>
          </a:p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it-IT" dirty="0" smtClean="0"/>
              <a:t>Il movimento nasce nelle sette protestanti più radicali, come i </a:t>
            </a:r>
            <a:r>
              <a:rPr lang="it-IT" b="1" dirty="0" smtClean="0"/>
              <a:t>quaccheri</a:t>
            </a:r>
            <a:r>
              <a:rPr lang="it-IT" dirty="0" smtClean="0"/>
              <a:t> e i </a:t>
            </a:r>
            <a:r>
              <a:rPr lang="it-IT" b="1" dirty="0" smtClean="0"/>
              <a:t>battisti</a:t>
            </a:r>
            <a:r>
              <a:rPr lang="it-IT" dirty="0" smtClean="0"/>
              <a:t>.</a:t>
            </a:r>
          </a:p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it-IT" dirty="0" smtClean="0"/>
              <a:t>Nel 1833 </a:t>
            </a:r>
            <a:r>
              <a:rPr lang="it-IT" b="1" dirty="0" smtClean="0"/>
              <a:t>William Lloyd </a:t>
            </a:r>
            <a:r>
              <a:rPr lang="it-IT" b="1" dirty="0" err="1" smtClean="0"/>
              <a:t>Garrison</a:t>
            </a:r>
            <a:r>
              <a:rPr lang="it-IT" b="1" dirty="0" smtClean="0"/>
              <a:t> </a:t>
            </a:r>
            <a:r>
              <a:rPr lang="it-IT" dirty="0" smtClean="0"/>
              <a:t>fonda l’</a:t>
            </a:r>
            <a:r>
              <a:rPr lang="it-IT" b="1" dirty="0" smtClean="0"/>
              <a:t>American </a:t>
            </a:r>
            <a:r>
              <a:rPr lang="it-IT" b="1" dirty="0" err="1" smtClean="0"/>
              <a:t>Antislavery</a:t>
            </a:r>
            <a:r>
              <a:rPr lang="it-IT" b="1" dirty="0" smtClean="0"/>
              <a:t> Society</a:t>
            </a:r>
            <a:r>
              <a:rPr lang="it-IT" dirty="0" smtClean="0"/>
              <a:t>.</a:t>
            </a:r>
          </a:p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it-IT" dirty="0" smtClean="0"/>
              <a:t>Al movimento partecipano sia intellettuali e attivisti bianchi sia ex schiavi neri, come </a:t>
            </a:r>
            <a:r>
              <a:rPr lang="it-IT" b="1" dirty="0" smtClean="0"/>
              <a:t>Frederick </a:t>
            </a:r>
            <a:r>
              <a:rPr lang="it-IT" b="1" dirty="0" err="1" smtClean="0"/>
              <a:t>Douglass</a:t>
            </a:r>
            <a:r>
              <a:rPr lang="it-IT" b="1" dirty="0" smtClean="0"/>
              <a:t> </a:t>
            </a:r>
            <a:r>
              <a:rPr lang="it-IT" dirty="0" smtClean="0"/>
              <a:t>e </a:t>
            </a:r>
            <a:r>
              <a:rPr lang="it-IT" b="1" dirty="0" err="1" smtClean="0"/>
              <a:t>Sojourner</a:t>
            </a:r>
            <a:r>
              <a:rPr lang="it-IT" b="1" dirty="0" smtClean="0"/>
              <a:t> </a:t>
            </a:r>
            <a:r>
              <a:rPr lang="it-IT" b="1" dirty="0" err="1" smtClean="0"/>
              <a:t>Truth</a:t>
            </a:r>
            <a:r>
              <a:rPr lang="it-IT" dirty="0" smtClean="0"/>
              <a:t>.</a:t>
            </a:r>
          </a:p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it-IT" dirty="0" smtClean="0"/>
              <a:t>Nel 1854 un gruppo di attivisti fonda il </a:t>
            </a:r>
            <a:r>
              <a:rPr lang="it-IT" b="1" dirty="0" smtClean="0"/>
              <a:t>Partito Repubblicano</a:t>
            </a:r>
            <a:r>
              <a:rPr lang="it-IT" dirty="0" smtClean="0"/>
              <a:t>.</a:t>
            </a:r>
          </a:p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endParaRPr lang="it-IT" dirty="0" smtClean="0"/>
          </a:p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endParaRPr lang="it-IT" dirty="0"/>
          </a:p>
        </p:txBody>
      </p:sp>
      <p:pic>
        <p:nvPicPr>
          <p:cNvPr id="16388" name="Picture 2" descr="File:BLAKE1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0200"/>
            <a:ext cx="42735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2214554"/>
            <a:ext cx="2231376" cy="3519489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FREDERICK DOUGLASS</a:t>
            </a:r>
            <a:endParaRPr lang="it-IT" b="1" dirty="0"/>
          </a:p>
        </p:txBody>
      </p:sp>
      <p:sp>
        <p:nvSpPr>
          <p:cNvPr id="5" name="Rettangolo 4"/>
          <p:cNvSpPr/>
          <p:nvPr/>
        </p:nvSpPr>
        <p:spPr>
          <a:xfrm>
            <a:off x="2857488" y="1225689"/>
            <a:ext cx="6000792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altLang="it-IT" sz="2200" dirty="0" smtClean="0"/>
              <a:t>Nasce Frederick </a:t>
            </a:r>
            <a:r>
              <a:rPr lang="it-IT" altLang="it-IT" sz="2200" dirty="0" err="1" smtClean="0"/>
              <a:t>Augustus</a:t>
            </a:r>
            <a:r>
              <a:rPr lang="it-IT" altLang="it-IT" sz="2200" dirty="0" smtClean="0"/>
              <a:t> Bailey nel febbraio del 1818. È figlio di un uomo bianco e di Harriet Bailey (una schiava di discendenza africana e nativo-americana). Durante la schiavitù impara, nonostante i divieti, a leggere e scrivere, e studia </a:t>
            </a:r>
            <a:r>
              <a:rPr lang="it-IT" altLang="it-IT" sz="2200" b="1" dirty="0" smtClean="0"/>
              <a:t>l’oratoria</a:t>
            </a:r>
            <a:r>
              <a:rPr lang="it-IT" altLang="it-IT" sz="2200" dirty="0" smtClean="0"/>
              <a:t>. Fugge dalla schiavitù nel 1838. Nel 1841, pronuncia il suo primo discorso presso la </a:t>
            </a:r>
            <a:r>
              <a:rPr lang="it-IT" altLang="it-IT" sz="2200" b="1" dirty="0" smtClean="0"/>
              <a:t>Massachusetts Anti-</a:t>
            </a:r>
            <a:r>
              <a:rPr lang="it-IT" altLang="it-IT" sz="2200" b="1" dirty="0" err="1" smtClean="0"/>
              <a:t>Slavery</a:t>
            </a:r>
            <a:r>
              <a:rPr lang="it-IT" altLang="it-IT" sz="2200" b="1" dirty="0" smtClean="0"/>
              <a:t> Society</a:t>
            </a:r>
            <a:r>
              <a:rPr lang="it-IT" altLang="it-IT" sz="2200" dirty="0" smtClean="0"/>
              <a:t>. Diventa famosissimo come oratore, e tra il 1845 e il 1847 viaggia in Inghilterra e in Irlanda dove, grazie all’impegno degli  abolizionisti, riesce a raccogliere la somma necessaria per </a:t>
            </a:r>
            <a:r>
              <a:rPr lang="it-IT" altLang="it-IT" sz="2200" dirty="0" smtClean="0"/>
              <a:t>“comprarsi” </a:t>
            </a:r>
            <a:r>
              <a:rPr lang="it-IT" altLang="it-IT" sz="2200" dirty="0" smtClean="0"/>
              <a:t>la libertà in termini legali.</a:t>
            </a:r>
          </a:p>
          <a:p>
            <a:pPr>
              <a:lnSpc>
                <a:spcPct val="80000"/>
              </a:lnSpc>
            </a:pPr>
            <a:r>
              <a:rPr lang="it-IT" altLang="it-IT" sz="2200" dirty="0" smtClean="0"/>
              <a:t>Pubblica tre autobiografie: </a:t>
            </a:r>
            <a:r>
              <a:rPr lang="it-IT" altLang="it-IT" sz="2200" b="1" i="1" dirty="0" smtClean="0"/>
              <a:t>Narrative of the Life of Frederick </a:t>
            </a:r>
            <a:r>
              <a:rPr lang="it-IT" altLang="it-IT" sz="2200" b="1" i="1" dirty="0" err="1" smtClean="0"/>
              <a:t>Douglass</a:t>
            </a:r>
            <a:r>
              <a:rPr lang="it-IT" altLang="it-IT" sz="2200" i="1" dirty="0" smtClean="0"/>
              <a:t> </a:t>
            </a:r>
            <a:r>
              <a:rPr lang="it-IT" altLang="it-IT" sz="2200" dirty="0" smtClean="0"/>
              <a:t>(1845), </a:t>
            </a:r>
            <a:r>
              <a:rPr lang="it-IT" altLang="it-IT" sz="2200" b="1" i="1" dirty="0" smtClean="0"/>
              <a:t>My </a:t>
            </a:r>
            <a:r>
              <a:rPr lang="it-IT" altLang="it-IT" sz="2200" b="1" i="1" dirty="0" err="1" smtClean="0"/>
              <a:t>Bondage</a:t>
            </a:r>
            <a:r>
              <a:rPr lang="it-IT" altLang="it-IT" sz="2200" b="1" i="1" dirty="0" smtClean="0"/>
              <a:t> and My </a:t>
            </a:r>
            <a:r>
              <a:rPr lang="it-IT" altLang="it-IT" sz="2200" b="1" i="1" dirty="0" err="1" smtClean="0"/>
              <a:t>Freedom</a:t>
            </a:r>
            <a:r>
              <a:rPr lang="it-IT" altLang="it-IT" sz="2200" b="1" i="1" dirty="0" smtClean="0"/>
              <a:t> </a:t>
            </a:r>
            <a:r>
              <a:rPr lang="it-IT" altLang="it-IT" sz="2200" dirty="0" smtClean="0"/>
              <a:t>(1855; pubblicata dopo che è diventato editore e direttore del periodico abolizionista </a:t>
            </a:r>
            <a:r>
              <a:rPr lang="it-IT" altLang="it-IT" sz="2200" b="1" i="1" dirty="0" smtClean="0"/>
              <a:t>The North Star</a:t>
            </a:r>
            <a:r>
              <a:rPr lang="it-IT" altLang="it-IT" sz="2200" dirty="0" smtClean="0"/>
              <a:t>), e </a:t>
            </a:r>
            <a:r>
              <a:rPr lang="it-IT" altLang="it-IT" sz="2200" b="1" i="1" dirty="0" smtClean="0"/>
              <a:t>Life and Times of Frederick </a:t>
            </a:r>
            <a:r>
              <a:rPr lang="it-IT" altLang="it-IT" sz="2200" b="1" i="1" dirty="0" err="1" smtClean="0"/>
              <a:t>Douglass</a:t>
            </a:r>
            <a:r>
              <a:rPr lang="it-IT" altLang="it-IT" sz="2200" dirty="0" smtClean="0"/>
              <a:t> (1881; pubblicata quando ormai è una personalità politica anche a livello internazionale – sarà console a Haiti).</a:t>
            </a:r>
            <a:endParaRPr lang="it-IT" altLang="it-IT" sz="2200" dirty="0"/>
          </a:p>
        </p:txBody>
      </p:sp>
    </p:spTree>
    <p:extLst>
      <p:ext uri="{BB962C8B-B14F-4D97-AF65-F5344CB8AC3E}">
        <p14:creationId xmlns:p14="http://schemas.microsoft.com/office/powerpoint/2010/main" xmlns="" val="162067033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57158" y="1500174"/>
            <a:ext cx="8501122" cy="49292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 err="1" smtClean="0"/>
              <a:t>Douglass</a:t>
            </a:r>
            <a:r>
              <a:rPr lang="it-IT" dirty="0" smtClean="0"/>
              <a:t> </a:t>
            </a:r>
            <a:r>
              <a:rPr lang="it-IT" dirty="0" smtClean="0"/>
              <a:t>paragona la guerra rivoluzionaria alla lotta per l’abolizione della schiavitù,  e ricorda che, così come nel 1776 molti erano contrari alla Rivoluzione perché la ritenevano </a:t>
            </a:r>
            <a:r>
              <a:rPr lang="it-IT" dirty="0" smtClean="0"/>
              <a:t>“sovversiva”, </a:t>
            </a:r>
            <a:r>
              <a:rPr lang="it-IT" dirty="0" smtClean="0"/>
              <a:t>allo  stesso modo adesso l’abolizionismo viene considerato, erroneamente, come una minaccia per la nazione.</a:t>
            </a:r>
          </a:p>
          <a:p>
            <a:pPr marL="0" indent="0">
              <a:buNone/>
            </a:pPr>
            <a:r>
              <a:rPr lang="it-IT" dirty="0" smtClean="0"/>
              <a:t>La schiavitù viene presentata invece come un ribaltamento dei principi fondanti degli Stati Uniti. </a:t>
            </a:r>
            <a:r>
              <a:rPr lang="it-IT" dirty="0" err="1" smtClean="0"/>
              <a:t>Douglass</a:t>
            </a:r>
            <a:r>
              <a:rPr lang="it-IT" dirty="0" smtClean="0"/>
              <a:t> si pone infatti la domanda: </a:t>
            </a:r>
            <a:r>
              <a:rPr lang="it-IT" dirty="0" smtClean="0"/>
              <a:t>“</a:t>
            </a:r>
            <a:r>
              <a:rPr lang="en-US" dirty="0" smtClean="0"/>
              <a:t>Are </a:t>
            </a:r>
            <a:r>
              <a:rPr lang="en-US" dirty="0"/>
              <a:t>the great principles of </a:t>
            </a:r>
            <a:r>
              <a:rPr lang="en-US" b="1" dirty="0"/>
              <a:t>political freedom </a:t>
            </a:r>
            <a:r>
              <a:rPr lang="en-US" dirty="0"/>
              <a:t>and of </a:t>
            </a:r>
            <a:r>
              <a:rPr lang="en-US" b="1" dirty="0"/>
              <a:t>natural justice</a:t>
            </a:r>
            <a:r>
              <a:rPr lang="en-US" dirty="0"/>
              <a:t>, embodied in that Declaration of Independence, extended to us blacks</a:t>
            </a:r>
            <a:r>
              <a:rPr lang="en-US" dirty="0" smtClean="0"/>
              <a:t>?</a:t>
            </a:r>
            <a:r>
              <a:rPr lang="it-IT" dirty="0" smtClean="0"/>
              <a:t>”</a:t>
            </a:r>
          </a:p>
          <a:p>
            <a:pPr marL="0" indent="0">
              <a:buNone/>
            </a:pPr>
            <a:r>
              <a:rPr lang="it-IT" dirty="0" smtClean="0"/>
              <a:t>La </a:t>
            </a:r>
            <a:r>
              <a:rPr lang="it-IT" dirty="0" smtClean="0"/>
              <a:t>risposta è ovviamente negativa.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“THE MEANING OF JULY FOURTH</a:t>
            </a:r>
            <a:br>
              <a:rPr lang="it-IT" sz="3200" b="1" dirty="0" smtClean="0"/>
            </a:br>
            <a:r>
              <a:rPr lang="it-IT" sz="3200" b="1" dirty="0" smtClean="0"/>
              <a:t>FOR THE NEGRO”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xmlns="" val="3765437784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85720" y="1500174"/>
            <a:ext cx="8501121" cy="50006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Il ribaltamento dei valori della Dichiarazione d’Indipendenza fa sì che l’America  tradisca sé stessa, e che si trasformi nel suo contrario: </a:t>
            </a:r>
            <a:r>
              <a:rPr lang="it-IT" dirty="0" smtClean="0"/>
              <a:t>“</a:t>
            </a:r>
            <a:r>
              <a:rPr lang="it-IT" b="1" dirty="0" err="1" smtClean="0"/>
              <a:t>This</a:t>
            </a:r>
            <a:r>
              <a:rPr lang="it-IT" b="1" dirty="0" smtClean="0"/>
              <a:t>  </a:t>
            </a:r>
            <a:r>
              <a:rPr lang="it-IT" b="1" dirty="0" err="1" smtClean="0"/>
              <a:t>Fourth</a:t>
            </a:r>
            <a:r>
              <a:rPr lang="it-IT" b="1" dirty="0" smtClean="0"/>
              <a:t>  </a:t>
            </a:r>
            <a:r>
              <a:rPr lang="it-IT" b="1" dirty="0" err="1" smtClean="0"/>
              <a:t>July</a:t>
            </a:r>
            <a:r>
              <a:rPr lang="it-IT" b="1" dirty="0" smtClean="0"/>
              <a:t> 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yours</a:t>
            </a:r>
            <a:r>
              <a:rPr lang="it-IT" b="1" dirty="0" smtClean="0"/>
              <a:t>, </a:t>
            </a:r>
            <a:r>
              <a:rPr lang="it-IT" b="1" dirty="0" err="1" smtClean="0"/>
              <a:t>not</a:t>
            </a:r>
            <a:r>
              <a:rPr lang="it-IT" b="1" dirty="0" smtClean="0"/>
              <a:t> </a:t>
            </a:r>
            <a:r>
              <a:rPr lang="it-IT" b="1" dirty="0" smtClean="0"/>
              <a:t>mine</a:t>
            </a:r>
            <a:r>
              <a:rPr lang="it-IT" dirty="0" smtClean="0"/>
              <a:t>”. </a:t>
            </a:r>
            <a:r>
              <a:rPr lang="it-IT" dirty="0" smtClean="0"/>
              <a:t>Chiedere a un nero di festeggiare la Dichiarazione d’Indipendenza significa chiedergli di celebrare la liberazione dell’uomo bianco dalla tirannia e dall’oppressione, e contemporaneamente una </a:t>
            </a:r>
            <a:r>
              <a:rPr lang="it-IT" dirty="0" smtClean="0"/>
              <a:t>“</a:t>
            </a:r>
            <a:r>
              <a:rPr lang="it-IT" b="1" dirty="0" err="1" smtClean="0"/>
              <a:t>inhuman</a:t>
            </a:r>
            <a:r>
              <a:rPr lang="it-IT" b="1" dirty="0" smtClean="0"/>
              <a:t> </a:t>
            </a:r>
            <a:r>
              <a:rPr lang="it-IT" b="1" dirty="0" err="1" smtClean="0"/>
              <a:t>mockery</a:t>
            </a:r>
            <a:r>
              <a:rPr lang="it-IT" b="1" dirty="0" smtClean="0"/>
              <a:t> and </a:t>
            </a:r>
            <a:r>
              <a:rPr lang="it-IT" b="1" dirty="0" err="1" smtClean="0"/>
              <a:t>sacrilegious</a:t>
            </a:r>
            <a:r>
              <a:rPr lang="it-IT" b="1" dirty="0" smtClean="0"/>
              <a:t> </a:t>
            </a:r>
            <a:r>
              <a:rPr lang="it-IT" b="1" dirty="0" err="1" smtClean="0"/>
              <a:t>irony</a:t>
            </a:r>
            <a:r>
              <a:rPr lang="it-IT" dirty="0" smtClean="0"/>
              <a:t>”, </a:t>
            </a:r>
            <a:r>
              <a:rPr lang="it-IT" dirty="0" smtClean="0"/>
              <a:t>perché la tirannia e l’oppressione sono state istituzionalizzate dalla nazione americana: </a:t>
            </a:r>
            <a:r>
              <a:rPr lang="it-IT" dirty="0" smtClean="0"/>
              <a:t>“</a:t>
            </a:r>
            <a:r>
              <a:rPr lang="en-US" dirty="0" smtClean="0"/>
              <a:t>your </a:t>
            </a:r>
            <a:r>
              <a:rPr lang="en-US" dirty="0"/>
              <a:t>4th of July is a sham; your boasted liberty, an unholy license for enslaving blacks </a:t>
            </a:r>
            <a:r>
              <a:rPr lang="en-US" dirty="0" smtClean="0"/>
              <a:t>[…] </a:t>
            </a:r>
            <a:r>
              <a:rPr lang="en-US" dirty="0"/>
              <a:t>your shouts of liberty and equality, hollow </a:t>
            </a:r>
            <a:r>
              <a:rPr lang="en-US" dirty="0" smtClean="0"/>
              <a:t>mockery</a:t>
            </a:r>
            <a:r>
              <a:rPr lang="it-IT" dirty="0" smtClean="0"/>
              <a:t>”</a:t>
            </a:r>
            <a:r>
              <a:rPr lang="en-US" dirty="0" smtClean="0"/>
              <a:t>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it-IT" b="1" dirty="0" smtClean="0"/>
              <a:t>UN RIBALTAMENTO DI VALORI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172645309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7" cy="52400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300" dirty="0" err="1" smtClean="0"/>
              <a:t>Douglass</a:t>
            </a:r>
            <a:r>
              <a:rPr lang="it-IT" sz="2300" dirty="0" smtClean="0"/>
              <a:t> </a:t>
            </a:r>
            <a:r>
              <a:rPr lang="it-IT" sz="2300" dirty="0" smtClean="0"/>
              <a:t>adotta la retorica della </a:t>
            </a:r>
            <a:r>
              <a:rPr lang="it-IT" sz="2300" dirty="0" smtClean="0"/>
              <a:t>“</a:t>
            </a:r>
            <a:r>
              <a:rPr lang="it-IT" sz="2300" b="1" dirty="0" smtClean="0"/>
              <a:t>geremiade americana</a:t>
            </a:r>
            <a:r>
              <a:rPr lang="it-IT" sz="2300" dirty="0" smtClean="0"/>
              <a:t>”, la </a:t>
            </a:r>
            <a:r>
              <a:rPr lang="it-IT" sz="2300" dirty="0" smtClean="0"/>
              <a:t>strategia, ereditata dalla cultura puritana e spesso recuperata </a:t>
            </a:r>
            <a:r>
              <a:rPr lang="it-IT" sz="2300" dirty="0" smtClean="0"/>
              <a:t>E riadattata </a:t>
            </a:r>
            <a:r>
              <a:rPr lang="it-IT" sz="2300" dirty="0" smtClean="0"/>
              <a:t>nella storia culturale successiva,  che critica il presente in nome dei valori perduti e traditi del passato, così come nell’Antico Testamento il profeta Geremia denunciava la corruzione della sua comunità, che aveva tradito l’originario Patto con Dio, e annunciava terribili sventure come punizione divina. Ma sia Geremia sia i suoi epigoni americani (e afroamericani) concludono auspicando un </a:t>
            </a:r>
            <a:r>
              <a:rPr lang="it-IT" sz="2300" b="1" dirty="0" smtClean="0"/>
              <a:t>ritorno alla purezza dei valori originari</a:t>
            </a:r>
            <a:r>
              <a:rPr lang="it-IT" sz="2300" dirty="0" smtClean="0"/>
              <a:t>, e anzi un loro rafforzamento. La differenza fondamentale tra Geremia e i </a:t>
            </a:r>
            <a:r>
              <a:rPr lang="it-IT" sz="2300" dirty="0" smtClean="0"/>
              <a:t>“profeti americani” </a:t>
            </a:r>
            <a:r>
              <a:rPr lang="it-IT" sz="2300" dirty="0" smtClean="0"/>
              <a:t>da un lato e </a:t>
            </a:r>
            <a:r>
              <a:rPr lang="it-IT" sz="2300" dirty="0" err="1" smtClean="0"/>
              <a:t>Douglass</a:t>
            </a:r>
            <a:r>
              <a:rPr lang="it-IT" sz="2300" dirty="0" smtClean="0"/>
              <a:t> e altri autori e attivisti afroamericani dall’altro sta nel fatto che mentre in primi erano già </a:t>
            </a:r>
            <a:r>
              <a:rPr lang="it-IT" sz="2300" dirty="0" smtClean="0"/>
              <a:t>“dentro” </a:t>
            </a:r>
            <a:r>
              <a:rPr lang="it-IT" sz="2300" dirty="0" smtClean="0"/>
              <a:t>la cultura dominante che criticavano, gli afroamericani usano la retorica della geremiade </a:t>
            </a:r>
            <a:r>
              <a:rPr lang="it-IT" sz="2300" dirty="0" smtClean="0"/>
              <a:t>“dall’esterno”, </a:t>
            </a:r>
            <a:r>
              <a:rPr lang="it-IT" sz="2300" dirty="0" smtClean="0"/>
              <a:t>per rivendicare </a:t>
            </a:r>
            <a:r>
              <a:rPr lang="it-IT" sz="2300" dirty="0"/>
              <a:t>il proprio diritto </a:t>
            </a:r>
            <a:r>
              <a:rPr lang="it-IT" sz="2300" dirty="0" smtClean="0"/>
              <a:t>a </a:t>
            </a:r>
            <a:r>
              <a:rPr lang="it-IT" sz="2300" b="1" dirty="0" smtClean="0"/>
              <a:t>entrare in una sfera sociale </a:t>
            </a:r>
            <a:r>
              <a:rPr lang="it-IT" sz="2300" dirty="0" smtClean="0"/>
              <a:t>che fino ad allora li ha esclusi (e quindi a modificarla).</a:t>
            </a:r>
            <a:endParaRPr lang="it-IT" sz="23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UNA GEREMIADE AFROAMERICANA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720939793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685800"/>
          </a:xfrm>
        </p:spPr>
        <p:txBody>
          <a:bodyPr/>
          <a:lstStyle/>
          <a:p>
            <a:pPr algn="ctr">
              <a:defRPr/>
            </a:pPr>
            <a:r>
              <a:rPr lang="it-IT" sz="3200" b="1" dirty="0" smtClean="0"/>
              <a:t>DALL’ABOLIZIONISMO AL (PROTO)FEMMINISMO</a:t>
            </a:r>
            <a:endParaRPr lang="it-IT" sz="3200" b="1" dirty="0"/>
          </a:p>
        </p:txBody>
      </p:sp>
      <p:sp>
        <p:nvSpPr>
          <p:cNvPr id="17411" name="Segnaposto contenuto 2"/>
          <p:cNvSpPr>
            <a:spLocks noGrp="1"/>
          </p:cNvSpPr>
          <p:nvPr>
            <p:ph sz="half" idx="1"/>
          </p:nvPr>
        </p:nvSpPr>
        <p:spPr>
          <a:xfrm>
            <a:off x="465138" y="1066800"/>
            <a:ext cx="8221662" cy="5229225"/>
          </a:xfrm>
        </p:spPr>
        <p:txBody>
          <a:bodyPr/>
          <a:lstStyle/>
          <a:p>
            <a:pPr marL="68263" indent="0">
              <a:buFont typeface="Wingdings" pitchFamily="2" charset="2"/>
              <a:buNone/>
            </a:pPr>
            <a:r>
              <a:rPr lang="it-IT" altLang="it-IT" sz="2400" smtClean="0"/>
              <a:t>Il movimento abolizionista ha fin dall’inizio un carattere internazionale. Nel 1840 si riunisce a Londra la prima </a:t>
            </a:r>
            <a:r>
              <a:rPr lang="it-IT" altLang="it-IT" sz="2400" b="1" i="1" smtClean="0"/>
              <a:t>World Anti-Slavery Convention</a:t>
            </a:r>
            <a:r>
              <a:rPr lang="it-IT" altLang="it-IT" sz="2400" smtClean="0"/>
              <a:t>, grazie all’iniziativa del quacchero inglese  Joseph Sturge.</a:t>
            </a:r>
          </a:p>
          <a:p>
            <a:pPr marL="68263" indent="0">
              <a:buFont typeface="Wingdings" pitchFamily="2" charset="2"/>
              <a:buNone/>
            </a:pPr>
            <a:r>
              <a:rPr lang="it-IT" altLang="it-IT" sz="2400" smtClean="0"/>
              <a:t>La delegazione americana comprende alcune donne particolarmente attive nel movimento, come </a:t>
            </a:r>
            <a:r>
              <a:rPr lang="it-IT" altLang="it-IT" sz="2400" b="1" smtClean="0"/>
              <a:t>Elizabeth Cady Stanton </a:t>
            </a:r>
            <a:r>
              <a:rPr lang="it-IT" altLang="it-IT" sz="2400" smtClean="0"/>
              <a:t> e </a:t>
            </a:r>
            <a:r>
              <a:rPr lang="it-IT" altLang="it-IT" sz="2400" b="1" smtClean="0"/>
              <a:t>Lucretia Mott</a:t>
            </a:r>
            <a:r>
              <a:rPr lang="it-IT" altLang="it-IT" sz="2400" smtClean="0"/>
              <a:t>.</a:t>
            </a:r>
          </a:p>
          <a:p>
            <a:pPr marL="68263" indent="0">
              <a:buFont typeface="Wingdings" pitchFamily="2" charset="2"/>
              <a:buNone/>
            </a:pPr>
            <a:r>
              <a:rPr lang="it-IT" altLang="it-IT" sz="2400" smtClean="0"/>
              <a:t>Alle delegate non viene però concesso di salire sul palco e parlare – possono solo assistere al dibattitto dalla platea.</a:t>
            </a:r>
          </a:p>
          <a:p>
            <a:pPr marL="68263" indent="0">
              <a:buFont typeface="Wingdings" pitchFamily="2" charset="2"/>
              <a:buNone/>
            </a:pPr>
            <a:r>
              <a:rPr lang="it-IT" altLang="it-IT" sz="2400" smtClean="0"/>
              <a:t>Stanton e Mott si rendono conto che nel lottare per i diritti di altri (gli schiavi) hanno portato alla luce le discriminazioni che esistono nei confronti delle donne persino nel contesto di un movimento progressista come quello abolizionista.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>
              <a:defRPr/>
            </a:pPr>
            <a:r>
              <a:rPr lang="it-IT" sz="3200" b="1" dirty="0" smtClean="0"/>
              <a:t>LA NASCITA DEL (PROTO)FEMMINISMO</a:t>
            </a:r>
            <a:endParaRPr lang="it-IT" sz="3200" b="1" dirty="0"/>
          </a:p>
        </p:txBody>
      </p:sp>
      <p:sp>
        <p:nvSpPr>
          <p:cNvPr id="18435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8458200" cy="5257800"/>
          </a:xfrm>
        </p:spPr>
        <p:txBody>
          <a:bodyPr/>
          <a:lstStyle/>
          <a:p>
            <a:pPr marL="68263" indent="0">
              <a:buFont typeface="Wingdings" pitchFamily="2" charset="2"/>
              <a:buNone/>
            </a:pPr>
            <a:r>
              <a:rPr lang="it-IT" altLang="it-IT" sz="2400" dirty="0" smtClean="0"/>
              <a:t>Come per tutti i movimenti globali e plurisecolari, la data di nascita del femminismo è difficile da fissare. La tendenza più diffusa la individua nelle campagne politiche per il diritto di voto delle donne a cavallo tra Otto e Novecento – il cosiddetto </a:t>
            </a:r>
            <a:r>
              <a:rPr lang="it-IT" altLang="it-IT" sz="2400" b="1" dirty="0" smtClean="0"/>
              <a:t>suffragismo</a:t>
            </a:r>
            <a:r>
              <a:rPr lang="it-IT" altLang="it-IT" sz="2400" dirty="0" smtClean="0"/>
              <a:t> (le attiviste ricevono l’epiteto dispregiativo </a:t>
            </a:r>
            <a:r>
              <a:rPr lang="it-IT" altLang="it-IT" sz="2400" dirty="0" smtClean="0"/>
              <a:t>“</a:t>
            </a:r>
            <a:r>
              <a:rPr lang="it-IT" altLang="it-IT" sz="2400" b="1" dirty="0" smtClean="0"/>
              <a:t>suffragette</a:t>
            </a:r>
            <a:r>
              <a:rPr lang="it-IT" altLang="it-IT" sz="2400" dirty="0" smtClean="0"/>
              <a:t>”, </a:t>
            </a:r>
            <a:r>
              <a:rPr lang="it-IT" altLang="it-IT" sz="2400" dirty="0" smtClean="0"/>
              <a:t>ma lo accettano e lo fanno proprio).</a:t>
            </a:r>
          </a:p>
          <a:p>
            <a:pPr marL="68263" indent="0">
              <a:buFont typeface="Wingdings" pitchFamily="2" charset="2"/>
              <a:buNone/>
            </a:pPr>
            <a:r>
              <a:rPr lang="it-IT" altLang="it-IT" sz="2400" dirty="0" smtClean="0"/>
              <a:t>Varie istanze di «</a:t>
            </a:r>
            <a:r>
              <a:rPr lang="it-IT" altLang="it-IT" sz="2400" dirty="0" err="1" smtClean="0"/>
              <a:t>protofemminismo</a:t>
            </a:r>
            <a:r>
              <a:rPr lang="it-IT" altLang="it-IT" sz="2400" dirty="0" smtClean="0"/>
              <a:t>» vengono identificate nel corso della storia, ma la figura più rilevante è senz’altro quella di </a:t>
            </a:r>
            <a:r>
              <a:rPr lang="it-IT" altLang="it-IT" sz="2400" b="1" dirty="0" smtClean="0"/>
              <a:t>Mary </a:t>
            </a:r>
            <a:r>
              <a:rPr lang="it-IT" altLang="it-IT" sz="2400" b="1" dirty="0" err="1" smtClean="0"/>
              <a:t>Wollestonecraft</a:t>
            </a:r>
            <a:r>
              <a:rPr lang="it-IT" altLang="it-IT" sz="2400" dirty="0" smtClean="0"/>
              <a:t>, autrice di </a:t>
            </a:r>
            <a:r>
              <a:rPr lang="en-US" altLang="it-IT" sz="2400" b="1" i="1" dirty="0" smtClean="0"/>
              <a:t>A Vindication of the Rights of Woman</a:t>
            </a:r>
            <a:r>
              <a:rPr lang="en-US" altLang="it-IT" sz="2400" b="1" dirty="0" smtClean="0"/>
              <a:t> </a:t>
            </a:r>
            <a:r>
              <a:rPr lang="en-US" altLang="it-IT" sz="2400" dirty="0" smtClean="0"/>
              <a:t>(1792), in cui </a:t>
            </a:r>
            <a:r>
              <a:rPr lang="en-US" altLang="it-IT" sz="2400" dirty="0" err="1" smtClean="0"/>
              <a:t>afferma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che</a:t>
            </a:r>
            <a:r>
              <a:rPr lang="en-US" altLang="it-IT" sz="2400" dirty="0" smtClean="0"/>
              <a:t> le </a:t>
            </a:r>
            <a:r>
              <a:rPr lang="en-US" altLang="it-IT" sz="2400" dirty="0" err="1" smtClean="0"/>
              <a:t>donne</a:t>
            </a:r>
            <a:r>
              <a:rPr lang="en-US" altLang="it-IT" sz="2400" dirty="0" smtClean="0"/>
              <a:t> non </a:t>
            </a:r>
            <a:r>
              <a:rPr lang="en-US" altLang="it-IT" sz="2400" dirty="0" err="1" smtClean="0"/>
              <a:t>sono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naturalmente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inferiori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agli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uomini</a:t>
            </a:r>
            <a:r>
              <a:rPr lang="en-US" altLang="it-IT" sz="2400" dirty="0" smtClean="0"/>
              <a:t>, e se lo </a:t>
            </a:r>
            <a:r>
              <a:rPr lang="en-US" altLang="it-IT" sz="2400" dirty="0" err="1" smtClean="0"/>
              <a:t>sembrano</a:t>
            </a:r>
            <a:r>
              <a:rPr lang="en-US" altLang="it-IT" sz="2400" dirty="0" smtClean="0"/>
              <a:t> è </a:t>
            </a:r>
            <a:r>
              <a:rPr lang="en-US" altLang="it-IT" sz="2400" dirty="0" err="1" smtClean="0"/>
              <a:t>perché</a:t>
            </a:r>
            <a:r>
              <a:rPr lang="en-US" altLang="it-IT" sz="2400" dirty="0" smtClean="0"/>
              <a:t> non </a:t>
            </a:r>
            <a:r>
              <a:rPr lang="en-US" altLang="it-IT" sz="2400" dirty="0" err="1" smtClean="0"/>
              <a:t>hanno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accesso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all’istruzione</a:t>
            </a:r>
            <a:r>
              <a:rPr lang="en-US" altLang="it-IT" sz="2400" dirty="0" smtClean="0"/>
              <a:t> – se </a:t>
            </a:r>
            <a:r>
              <a:rPr lang="en-US" altLang="it-IT" sz="2400" dirty="0" err="1" smtClean="0"/>
              <a:t>l’ordine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sociale</a:t>
            </a:r>
            <a:r>
              <a:rPr lang="en-US" altLang="it-IT" sz="2400" dirty="0" smtClean="0"/>
              <a:t> fosse </a:t>
            </a:r>
            <a:r>
              <a:rPr lang="en-US" altLang="it-IT" sz="2400" dirty="0" err="1" smtClean="0"/>
              <a:t>fondato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su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principi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razionali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uomini</a:t>
            </a:r>
            <a:r>
              <a:rPr lang="en-US" altLang="it-IT" sz="2400" dirty="0" smtClean="0"/>
              <a:t> e </a:t>
            </a:r>
            <a:r>
              <a:rPr lang="en-US" altLang="it-IT" sz="2400" dirty="0" err="1" smtClean="0"/>
              <a:t>donne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godrebbero</a:t>
            </a:r>
            <a:r>
              <a:rPr lang="en-US" altLang="it-IT" sz="2400" dirty="0" smtClean="0"/>
              <a:t> di </a:t>
            </a:r>
            <a:r>
              <a:rPr lang="en-US" altLang="it-IT" sz="2400" dirty="0" err="1" smtClean="0"/>
              <a:t>uguali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diritti</a:t>
            </a:r>
            <a:r>
              <a:rPr lang="en-US" altLang="it-IT" sz="2400" dirty="0" smtClean="0"/>
              <a:t>.</a:t>
            </a:r>
            <a:endParaRPr lang="it-IT" altLang="it-IT" sz="2400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9058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b="1" dirty="0" smtClean="0"/>
              <a:t>MARGARET FULLER</a:t>
            </a:r>
            <a:endParaRPr lang="it-IT" b="1" dirty="0"/>
          </a:p>
        </p:txBody>
      </p:sp>
      <p:sp>
        <p:nvSpPr>
          <p:cNvPr id="19459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285860"/>
            <a:ext cx="8458200" cy="5191140"/>
          </a:xfrm>
        </p:spPr>
        <p:txBody>
          <a:bodyPr>
            <a:normAutofit lnSpcReduction="10000"/>
          </a:bodyPr>
          <a:lstStyle/>
          <a:p>
            <a:pPr marL="68263" indent="0">
              <a:buFont typeface="Wingdings" pitchFamily="2" charset="2"/>
              <a:buNone/>
            </a:pPr>
            <a:r>
              <a:rPr lang="en-US" altLang="it-IT" sz="2400" dirty="0" smtClean="0"/>
              <a:t>La </a:t>
            </a:r>
            <a:r>
              <a:rPr lang="en-US" altLang="it-IT" sz="2400" dirty="0" err="1" smtClean="0"/>
              <a:t>figura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più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rilevante</a:t>
            </a:r>
            <a:r>
              <a:rPr lang="en-US" altLang="it-IT" sz="2400" dirty="0" smtClean="0"/>
              <a:t> del </a:t>
            </a:r>
            <a:r>
              <a:rPr lang="en-US" altLang="it-IT" sz="2400" dirty="0" err="1" smtClean="0"/>
              <a:t>protofemminismo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americano</a:t>
            </a:r>
            <a:r>
              <a:rPr lang="en-US" altLang="it-IT" sz="2400" dirty="0" smtClean="0"/>
              <a:t> è </a:t>
            </a:r>
            <a:r>
              <a:rPr lang="en-US" altLang="it-IT" sz="2400" b="1" dirty="0" smtClean="0"/>
              <a:t>Margaret Fuller</a:t>
            </a:r>
            <a:r>
              <a:rPr lang="en-US" altLang="it-IT" sz="2400" dirty="0" smtClean="0"/>
              <a:t>. </a:t>
            </a:r>
            <a:r>
              <a:rPr lang="en-US" altLang="it-IT" sz="2400" dirty="0" err="1" smtClean="0"/>
              <a:t>Allevata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dal</a:t>
            </a:r>
            <a:r>
              <a:rPr lang="en-US" altLang="it-IT" sz="2400" dirty="0" smtClean="0"/>
              <a:t> padre come se fosse un </a:t>
            </a:r>
            <a:r>
              <a:rPr lang="en-US" altLang="it-IT" sz="2400" dirty="0" err="1" smtClean="0"/>
              <a:t>maschio</a:t>
            </a:r>
            <a:r>
              <a:rPr lang="en-US" altLang="it-IT" sz="2400" dirty="0" smtClean="0"/>
              <a:t>, </a:t>
            </a:r>
            <a:r>
              <a:rPr lang="en-US" altLang="it-IT" sz="2400" dirty="0" err="1" smtClean="0"/>
              <a:t>il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rigore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intellettuale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che</a:t>
            </a:r>
            <a:r>
              <a:rPr lang="en-US" altLang="it-IT" sz="2400" dirty="0" smtClean="0"/>
              <a:t> le </a:t>
            </a:r>
            <a:r>
              <a:rPr lang="en-US" altLang="it-IT" sz="2400" dirty="0" err="1" smtClean="0"/>
              <a:t>viene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imposto</a:t>
            </a:r>
            <a:r>
              <a:rPr lang="en-US" altLang="it-IT" sz="2400" dirty="0" smtClean="0"/>
              <a:t> la </a:t>
            </a:r>
            <a:r>
              <a:rPr lang="en-US" altLang="it-IT" sz="2400" dirty="0" err="1" smtClean="0"/>
              <a:t>rende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unica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tra</a:t>
            </a:r>
            <a:r>
              <a:rPr lang="en-US" altLang="it-IT" sz="2400" dirty="0" smtClean="0"/>
              <a:t> le </a:t>
            </a:r>
            <a:r>
              <a:rPr lang="en-US" altLang="it-IT" sz="2400" dirty="0" err="1" smtClean="0"/>
              <a:t>donne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dell’epoca</a:t>
            </a:r>
            <a:r>
              <a:rPr lang="en-US" altLang="it-IT" sz="2400" dirty="0" smtClean="0"/>
              <a:t>, e la </a:t>
            </a:r>
            <a:r>
              <a:rPr lang="en-US" altLang="it-IT" sz="2400" dirty="0" err="1" smtClean="0"/>
              <a:t>spinge</a:t>
            </a:r>
            <a:r>
              <a:rPr lang="en-US" altLang="it-IT" sz="2400" dirty="0" smtClean="0"/>
              <a:t> a </a:t>
            </a:r>
            <a:r>
              <a:rPr lang="en-US" altLang="it-IT" sz="2400" dirty="0" err="1" smtClean="0"/>
              <a:t>rivedere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i</a:t>
            </a:r>
            <a:r>
              <a:rPr lang="en-US" altLang="it-IT" sz="2400" dirty="0" smtClean="0"/>
              <a:t> </a:t>
            </a:r>
            <a:r>
              <a:rPr lang="en-US" altLang="it-IT" sz="2400" b="1" dirty="0" err="1" smtClean="0"/>
              <a:t>criteri</a:t>
            </a:r>
            <a:r>
              <a:rPr lang="en-US" altLang="it-IT" sz="2400" b="1" dirty="0" smtClean="0"/>
              <a:t> di </a:t>
            </a:r>
            <a:r>
              <a:rPr lang="en-US" altLang="it-IT" sz="2400" b="1" dirty="0" err="1" smtClean="0"/>
              <a:t>genere</a:t>
            </a:r>
            <a:r>
              <a:rPr lang="en-US" altLang="it-IT" sz="2400" b="1" dirty="0" smtClean="0"/>
              <a:t> </a:t>
            </a:r>
            <a:r>
              <a:rPr lang="en-US" altLang="it-IT" sz="2400" dirty="0" err="1" smtClean="0"/>
              <a:t>allora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dominanti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alla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luce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della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sua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conoscenza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sia</a:t>
            </a:r>
            <a:r>
              <a:rPr lang="en-US" altLang="it-IT" sz="2400" dirty="0" smtClean="0"/>
              <a:t> del </a:t>
            </a:r>
            <a:r>
              <a:rPr lang="en-US" altLang="it-IT" sz="2400" dirty="0" err="1" smtClean="0"/>
              <a:t>mondo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giuridico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sia</a:t>
            </a:r>
            <a:r>
              <a:rPr lang="en-US" altLang="it-IT" sz="2400" dirty="0" smtClean="0"/>
              <a:t> del </a:t>
            </a:r>
            <a:r>
              <a:rPr lang="en-US" altLang="it-IT" sz="2400" dirty="0" err="1" smtClean="0"/>
              <a:t>mondo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classico</a:t>
            </a:r>
            <a:r>
              <a:rPr lang="en-US" altLang="it-IT" sz="2400" dirty="0" smtClean="0"/>
              <a:t>. Margaret </a:t>
            </a:r>
            <a:r>
              <a:rPr lang="en-US" altLang="it-IT" sz="2400" dirty="0" err="1" smtClean="0"/>
              <a:t>si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costruisce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un’identità</a:t>
            </a:r>
            <a:r>
              <a:rPr lang="en-US" altLang="it-IT" sz="2400" dirty="0" smtClean="0"/>
              <a:t> di </a:t>
            </a:r>
            <a:r>
              <a:rPr lang="en-US" altLang="it-IT" sz="2400" dirty="0" err="1" smtClean="0"/>
              <a:t>genere</a:t>
            </a:r>
            <a:r>
              <a:rPr lang="en-US" altLang="it-IT" sz="2400" dirty="0" smtClean="0"/>
              <a:t> “</a:t>
            </a:r>
            <a:r>
              <a:rPr lang="en-US" altLang="it-IT" sz="2400" b="1" dirty="0" err="1" smtClean="0"/>
              <a:t>dualistica</a:t>
            </a:r>
            <a:r>
              <a:rPr lang="en-US" altLang="it-IT" sz="2400" dirty="0" smtClean="0"/>
              <a:t>”, </a:t>
            </a:r>
            <a:r>
              <a:rPr lang="en-US" altLang="it-IT" sz="2400" dirty="0" err="1" smtClean="0"/>
              <a:t>che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comprende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tratti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usualmente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considerati</a:t>
            </a:r>
            <a:r>
              <a:rPr lang="en-US" altLang="it-IT" sz="2400" dirty="0" smtClean="0"/>
              <a:t> “</a:t>
            </a:r>
            <a:r>
              <a:rPr lang="en-US" altLang="it-IT" sz="2400" dirty="0" err="1" smtClean="0"/>
              <a:t>femminili</a:t>
            </a:r>
            <a:r>
              <a:rPr lang="en-US" altLang="it-IT" sz="2400" dirty="0" smtClean="0"/>
              <a:t>” e </a:t>
            </a:r>
            <a:r>
              <a:rPr lang="en-US" altLang="it-IT" sz="2400" dirty="0" err="1" smtClean="0"/>
              <a:t>tratti</a:t>
            </a:r>
            <a:r>
              <a:rPr lang="en-US" altLang="it-IT" sz="2400" dirty="0" smtClean="0"/>
              <a:t> “</a:t>
            </a:r>
            <a:r>
              <a:rPr lang="en-US" altLang="it-IT" sz="2400" dirty="0" err="1" smtClean="0"/>
              <a:t>maschili</a:t>
            </a:r>
            <a:r>
              <a:rPr lang="en-US" altLang="it-IT" sz="2400" dirty="0" smtClean="0"/>
              <a:t>”, </a:t>
            </a:r>
            <a:r>
              <a:rPr lang="en-US" altLang="it-IT" sz="2400" dirty="0" err="1" smtClean="0"/>
              <a:t>così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riassunti</a:t>
            </a:r>
            <a:r>
              <a:rPr lang="en-US" altLang="it-IT" sz="2400" dirty="0" smtClean="0"/>
              <a:t> da lei </a:t>
            </a:r>
            <a:r>
              <a:rPr lang="en-US" altLang="it-IT" sz="2400" dirty="0" err="1" smtClean="0"/>
              <a:t>stessa</a:t>
            </a:r>
            <a:r>
              <a:rPr lang="en-US" altLang="it-IT" sz="2400" dirty="0" smtClean="0"/>
              <a:t>, </a:t>
            </a:r>
            <a:r>
              <a:rPr lang="en-US" altLang="it-IT" sz="2400" dirty="0" err="1" smtClean="0"/>
              <a:t>usando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gli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stereotipi</a:t>
            </a:r>
            <a:r>
              <a:rPr lang="en-US" altLang="it-IT" sz="2400" dirty="0" smtClean="0"/>
              <a:t> in </a:t>
            </a:r>
            <a:r>
              <a:rPr lang="en-US" altLang="it-IT" sz="2400" dirty="0" err="1" smtClean="0"/>
              <a:t>voga</a:t>
            </a:r>
            <a:r>
              <a:rPr lang="en-US" altLang="it-IT" sz="2400" dirty="0" smtClean="0"/>
              <a:t>: “a</a:t>
            </a:r>
            <a:r>
              <a:rPr lang="en-US" altLang="it-IT" sz="2400" b="1" dirty="0" smtClean="0"/>
              <a:t> man’s mind and a woman’s heart</a:t>
            </a:r>
            <a:r>
              <a:rPr lang="en-US" altLang="it-IT" sz="2400" dirty="0" smtClean="0"/>
              <a:t>”. </a:t>
            </a:r>
            <a:r>
              <a:rPr lang="en-US" altLang="it-IT" sz="2400" dirty="0" err="1" smtClean="0"/>
              <a:t>Diventerà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figura</a:t>
            </a:r>
            <a:r>
              <a:rPr lang="en-US" altLang="it-IT" sz="2400" dirty="0" smtClean="0"/>
              <a:t> di </a:t>
            </a:r>
            <a:r>
              <a:rPr lang="en-US" altLang="it-IT" sz="2400" dirty="0" err="1" smtClean="0"/>
              <a:t>spicco</a:t>
            </a:r>
            <a:r>
              <a:rPr lang="en-US" altLang="it-IT" sz="2400" dirty="0" smtClean="0"/>
              <a:t> del </a:t>
            </a:r>
            <a:r>
              <a:rPr lang="en-US" altLang="it-IT" sz="2400" dirty="0" err="1" smtClean="0"/>
              <a:t>movimento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trascendentalista</a:t>
            </a:r>
            <a:r>
              <a:rPr lang="en-US" altLang="it-IT" sz="2400" dirty="0" smtClean="0"/>
              <a:t>, e prima </a:t>
            </a:r>
            <a:r>
              <a:rPr lang="en-US" altLang="it-IT" sz="2400" i="1" dirty="0" smtClean="0"/>
              <a:t>reporter </a:t>
            </a:r>
            <a:r>
              <a:rPr lang="en-US" altLang="it-IT" sz="2400" dirty="0" err="1" smtClean="0"/>
              <a:t>internazionale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statunitense</a:t>
            </a:r>
            <a:r>
              <a:rPr lang="en-US" altLang="it-IT" sz="2400" dirty="0" smtClean="0"/>
              <a:t> con le sue </a:t>
            </a:r>
            <a:r>
              <a:rPr lang="en-US" altLang="it-IT" sz="2400" dirty="0" err="1" smtClean="0"/>
              <a:t>cronache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delle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rivoluzioni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europee</a:t>
            </a:r>
            <a:r>
              <a:rPr lang="en-US" altLang="it-IT" sz="2400" dirty="0" smtClean="0"/>
              <a:t> di </a:t>
            </a:r>
            <a:r>
              <a:rPr lang="en-US" altLang="it-IT" sz="2400" dirty="0" err="1" smtClean="0"/>
              <a:t>metà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Ottocento</a:t>
            </a:r>
            <a:r>
              <a:rPr lang="en-US" altLang="it-IT" sz="2400" dirty="0" smtClean="0"/>
              <a:t> (</a:t>
            </a:r>
            <a:r>
              <a:rPr lang="en-US" altLang="it-IT" sz="2400" dirty="0" err="1" smtClean="0"/>
              <a:t>partecipa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attivamente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alla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Repubblica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Romana</a:t>
            </a:r>
            <a:r>
              <a:rPr lang="en-US" altLang="it-IT" sz="2400" dirty="0" smtClean="0"/>
              <a:t> di Garibaldi, Mazzini e </a:t>
            </a:r>
            <a:r>
              <a:rPr lang="en-US" altLang="it-IT" sz="2400" dirty="0" err="1" smtClean="0"/>
              <a:t>Saffi</a:t>
            </a:r>
            <a:r>
              <a:rPr lang="en-US" altLang="it-IT" sz="2400" dirty="0" smtClean="0"/>
              <a:t>, </a:t>
            </a:r>
            <a:r>
              <a:rPr lang="en-US" altLang="it-IT" sz="2400" dirty="0" err="1" smtClean="0"/>
              <a:t>dirigendo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il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servizio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ambulanze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dell’Ospedale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Fatebenefratelli</a:t>
            </a:r>
            <a:r>
              <a:rPr lang="en-US" altLang="it-IT" sz="2400" dirty="0" smtClean="0"/>
              <a:t>).</a:t>
            </a:r>
            <a:endParaRPr lang="it-IT" altLang="it-IT" sz="2400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b="1" dirty="0" smtClean="0"/>
              <a:t>LA </a:t>
            </a:r>
            <a:r>
              <a:rPr lang="en-US" altLang="en-US" b="1" i="1" dirty="0" smtClean="0"/>
              <a:t>CONVENTION</a:t>
            </a:r>
            <a:r>
              <a:rPr lang="en-US" altLang="en-US" b="1" dirty="0" smtClean="0"/>
              <a:t> DI SENECA FALLS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400552" cy="5505472"/>
          </a:xfrm>
        </p:spPr>
        <p:txBody>
          <a:bodyPr>
            <a:normAutofit/>
          </a:bodyPr>
          <a:lstStyle/>
          <a:p>
            <a:pPr marL="68263" indent="0" eaLnBrk="1" hangingPunct="1">
              <a:buFont typeface="Wingdings" pitchFamily="2" charset="2"/>
              <a:buNone/>
            </a:pPr>
            <a:r>
              <a:rPr lang="en-US" altLang="en-US" sz="2800" dirty="0" smtClean="0"/>
              <a:t>Il 19 </a:t>
            </a:r>
            <a:r>
              <a:rPr lang="en-US" altLang="en-US" sz="2800" dirty="0" err="1" smtClean="0"/>
              <a:t>luglio</a:t>
            </a:r>
            <a:r>
              <a:rPr lang="en-US" altLang="en-US" sz="2800" dirty="0" smtClean="0"/>
              <a:t> 1848, </a:t>
            </a:r>
            <a:r>
              <a:rPr lang="en-US" altLang="en-US" sz="2800" dirty="0" err="1" smtClean="0"/>
              <a:t>su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iniziativa</a:t>
            </a:r>
            <a:r>
              <a:rPr lang="en-US" altLang="en-US" sz="2800" dirty="0" smtClean="0"/>
              <a:t> di Stanton e Mott, </a:t>
            </a:r>
            <a:r>
              <a:rPr lang="en-US" altLang="en-US" sz="2800" dirty="0" err="1" smtClean="0"/>
              <a:t>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apre</a:t>
            </a:r>
            <a:r>
              <a:rPr lang="en-US" altLang="en-US" sz="2800" dirty="0" smtClean="0"/>
              <a:t> la prima </a:t>
            </a:r>
            <a:r>
              <a:rPr lang="en-US" altLang="en-US" sz="2800" i="1" dirty="0" smtClean="0"/>
              <a:t>convention</a:t>
            </a:r>
            <a:r>
              <a:rPr lang="en-US" altLang="en-US" sz="2800" dirty="0" smtClean="0"/>
              <a:t> per </a:t>
            </a:r>
            <a:r>
              <a:rPr lang="en-US" altLang="en-US" sz="2800" dirty="0" err="1" smtClean="0"/>
              <a:t>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diritti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delle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donne</a:t>
            </a:r>
            <a:r>
              <a:rPr lang="en-US" altLang="en-US" sz="2800" dirty="0" smtClean="0"/>
              <a:t>, a Seneca Falls, </a:t>
            </a:r>
            <a:r>
              <a:rPr lang="en-US" altLang="en-US" sz="2800" dirty="0" err="1" smtClean="0"/>
              <a:t>nello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stato</a:t>
            </a:r>
            <a:r>
              <a:rPr lang="en-US" altLang="en-US" sz="2800" dirty="0" smtClean="0"/>
              <a:t> di New York. </a:t>
            </a:r>
            <a:r>
              <a:rPr lang="en-US" altLang="en-US" sz="2800" dirty="0" err="1" smtClean="0"/>
              <a:t>Partecipano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alla</a:t>
            </a:r>
            <a:r>
              <a:rPr lang="en-US" altLang="en-US" sz="2800" dirty="0" smtClean="0"/>
              <a:t> </a:t>
            </a:r>
            <a:r>
              <a:rPr lang="en-US" altLang="en-US" sz="2800" i="1" dirty="0" smtClean="0"/>
              <a:t>convention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uomini</a:t>
            </a:r>
            <a:r>
              <a:rPr lang="en-US" altLang="en-US" sz="2800" dirty="0" smtClean="0"/>
              <a:t> e </a:t>
            </a:r>
            <a:r>
              <a:rPr lang="en-US" altLang="en-US" sz="2800" dirty="0" err="1" smtClean="0"/>
              <a:t>donne</a:t>
            </a:r>
            <a:r>
              <a:rPr lang="en-US" altLang="en-US" sz="2800" dirty="0" smtClean="0"/>
              <a:t>, e </a:t>
            </a:r>
            <a:r>
              <a:rPr lang="en-US" altLang="en-US" sz="2800" dirty="0" err="1" smtClean="0"/>
              <a:t>anche</a:t>
            </a:r>
            <a:r>
              <a:rPr lang="en-US" altLang="en-US" sz="2800" dirty="0" smtClean="0"/>
              <a:t> Frederick Douglass, </a:t>
            </a:r>
            <a:r>
              <a:rPr lang="en-US" altLang="en-US" sz="2800" dirty="0" err="1" smtClean="0"/>
              <a:t>che</a:t>
            </a:r>
            <a:r>
              <a:rPr lang="en-US" altLang="en-US" sz="2800" dirty="0" smtClean="0"/>
              <a:t>  </a:t>
            </a:r>
            <a:r>
              <a:rPr lang="en-US" altLang="en-US" sz="2800" dirty="0" err="1" smtClean="0"/>
              <a:t>sarà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determinante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nel</a:t>
            </a:r>
            <a:r>
              <a:rPr lang="en-US" altLang="en-US" sz="2800" dirty="0" smtClean="0"/>
              <a:t> far </a:t>
            </a:r>
            <a:r>
              <a:rPr lang="en-US" altLang="en-US" sz="2800" dirty="0" err="1" smtClean="0"/>
              <a:t>includere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diritti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rivendicati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anche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quello</a:t>
            </a:r>
            <a:r>
              <a:rPr lang="en-US" altLang="en-US" sz="2800" dirty="0" smtClean="0"/>
              <a:t> di </a:t>
            </a:r>
            <a:r>
              <a:rPr lang="en-US" altLang="en-US" sz="2800" b="1" dirty="0" err="1" smtClean="0"/>
              <a:t>voto</a:t>
            </a:r>
            <a:r>
              <a:rPr lang="en-US" altLang="en-US" sz="2800" dirty="0" smtClean="0"/>
              <a:t>.</a:t>
            </a:r>
          </a:p>
        </p:txBody>
      </p:sp>
      <p:pic>
        <p:nvPicPr>
          <p:cNvPr id="60421" name="Picture 5" descr="women%20vo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071678"/>
            <a:ext cx="37338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48678" cy="1143000"/>
          </a:xfrm>
        </p:spPr>
        <p:txBody>
          <a:bodyPr>
            <a:normAutofit/>
          </a:bodyPr>
          <a:lstStyle/>
          <a:p>
            <a:pPr marL="838200" indent="-838200" eaLnBrk="1" hangingPunct="1"/>
            <a:r>
              <a:rPr lang="it-IT" sz="4800" b="1" dirty="0" smtClean="0"/>
              <a:t>LA FRONTIERA</a:t>
            </a:r>
            <a:endParaRPr lang="it-IT" sz="4800" b="1" dirty="0" smtClean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5159397"/>
          </a:xfrm>
        </p:spPr>
        <p:txBody>
          <a:bodyPr>
            <a:normAutofit fontScale="92500"/>
          </a:bodyPr>
          <a:lstStyle/>
          <a:p>
            <a:pPr marL="0" eaLnBrk="1" hangingPunct="1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dirty="0" smtClean="0"/>
              <a:t>Immediata espansione degli Stati Uniti, anche per assorbire le spinte rivoluzionarie della classi più basse </a:t>
            </a:r>
            <a:r>
              <a:rPr lang="it-IT" dirty="0" smtClean="0"/>
              <a:t>vengono </a:t>
            </a:r>
            <a:r>
              <a:rPr lang="it-IT" dirty="0" smtClean="0">
                <a:latin typeface="Times New Roman"/>
                <a:cs typeface="Times New Roman"/>
              </a:rPr>
              <a:t>→</a:t>
            </a:r>
            <a:r>
              <a:rPr lang="it-IT" dirty="0" smtClean="0"/>
              <a:t> </a:t>
            </a:r>
            <a:r>
              <a:rPr lang="it-IT" b="1" dirty="0" smtClean="0"/>
              <a:t>acquisizione della Louisiana </a:t>
            </a:r>
            <a:r>
              <a:rPr lang="it-IT" b="1" dirty="0" smtClean="0"/>
              <a:t>dalla </a:t>
            </a:r>
            <a:r>
              <a:rPr lang="it-IT" b="1" dirty="0" smtClean="0"/>
              <a:t>Francia e della </a:t>
            </a:r>
            <a:r>
              <a:rPr lang="it-IT" b="1" dirty="0" smtClean="0"/>
              <a:t>Florida dalla </a:t>
            </a:r>
            <a:r>
              <a:rPr lang="it-IT" b="1" dirty="0" smtClean="0"/>
              <a:t>Spagna</a:t>
            </a:r>
            <a:r>
              <a:rPr lang="it-IT" dirty="0" smtClean="0"/>
              <a:t>; mire sui territori del Nord-Ovest, appartenenti al Messico.</a:t>
            </a:r>
          </a:p>
          <a:p>
            <a:pPr marL="0" eaLnBrk="1" hangingPunct="1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dirty="0" smtClean="0"/>
              <a:t>Spostamento progressivo della Frontiera verso Ovest.</a:t>
            </a:r>
          </a:p>
          <a:p>
            <a:pPr marL="0" eaLnBrk="1" hangingPunct="1">
              <a:spcBef>
                <a:spcPts val="0"/>
              </a:spcBef>
              <a:buClr>
                <a:srgbClr val="FF0000"/>
              </a:buClr>
              <a:buNone/>
            </a:pPr>
            <a:r>
              <a:rPr lang="it-IT" dirty="0" smtClean="0"/>
              <a:t>Frontiera = non un confine stabile e bidimensionale, ma una </a:t>
            </a:r>
            <a:r>
              <a:rPr lang="it-IT" b="1" dirty="0" smtClean="0"/>
              <a:t>terra di mezzo</a:t>
            </a:r>
            <a:r>
              <a:rPr lang="it-IT" dirty="0" smtClean="0"/>
              <a:t> mobile e mutevole, dove la civiltà euro-americana e quella nativa si incontrano e si scontrano (“</a:t>
            </a:r>
            <a:r>
              <a:rPr lang="it-IT" b="1" dirty="0" smtClean="0"/>
              <a:t>zona di contatto</a:t>
            </a:r>
            <a:r>
              <a:rPr lang="it-IT" dirty="0" smtClean="0"/>
              <a:t>”).</a:t>
            </a:r>
            <a:endParaRPr lang="it-IT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algn="ctr">
              <a:defRPr/>
            </a:pPr>
            <a:r>
              <a:rPr lang="it-IT" b="1" dirty="0" smtClean="0"/>
              <a:t>LA </a:t>
            </a:r>
            <a:r>
              <a:rPr lang="it-IT" b="1" i="1" dirty="0" smtClean="0"/>
              <a:t>DECLARATION OF SENTIMENTS</a:t>
            </a:r>
            <a:endParaRPr lang="it-IT" b="1" dirty="0"/>
          </a:p>
        </p:txBody>
      </p:sp>
      <p:sp>
        <p:nvSpPr>
          <p:cNvPr id="22531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pPr marL="68263" indent="0">
              <a:buFont typeface="Wingdings" pitchFamily="2" charset="2"/>
              <a:buNone/>
            </a:pPr>
            <a:r>
              <a:rPr lang="it-IT" altLang="it-IT" dirty="0" smtClean="0"/>
              <a:t>La </a:t>
            </a:r>
            <a:r>
              <a:rPr lang="it-IT" altLang="it-IT" i="1" dirty="0" err="1" smtClean="0"/>
              <a:t>Declaration</a:t>
            </a:r>
            <a:r>
              <a:rPr lang="it-IT" altLang="it-IT" i="1" dirty="0" smtClean="0"/>
              <a:t> </a:t>
            </a:r>
            <a:r>
              <a:rPr lang="it-IT" altLang="it-IT" i="1" dirty="0" err="1" smtClean="0"/>
              <a:t>of</a:t>
            </a:r>
            <a:r>
              <a:rPr lang="it-IT" altLang="it-IT" i="1" dirty="0" smtClean="0"/>
              <a:t> </a:t>
            </a:r>
            <a:r>
              <a:rPr lang="it-IT" altLang="it-IT" i="1" dirty="0" err="1" smtClean="0"/>
              <a:t>Sentiments</a:t>
            </a:r>
            <a:r>
              <a:rPr lang="it-IT" altLang="it-IT" dirty="0" smtClean="0"/>
              <a:t> </a:t>
            </a:r>
            <a:r>
              <a:rPr lang="it-IT" altLang="it-IT" dirty="0" smtClean="0"/>
              <a:t>“riscrive” </a:t>
            </a:r>
            <a:r>
              <a:rPr lang="it-IT" altLang="it-IT" dirty="0" smtClean="0"/>
              <a:t>la </a:t>
            </a:r>
            <a:r>
              <a:rPr lang="it-IT" altLang="it-IT" i="1" dirty="0" err="1" smtClean="0"/>
              <a:t>Declaration</a:t>
            </a:r>
            <a:r>
              <a:rPr lang="it-IT" altLang="it-IT" i="1" dirty="0" smtClean="0"/>
              <a:t> </a:t>
            </a:r>
            <a:r>
              <a:rPr lang="it-IT" altLang="it-IT" i="1" dirty="0" err="1" smtClean="0"/>
              <a:t>of</a:t>
            </a:r>
            <a:r>
              <a:rPr lang="it-IT" altLang="it-IT" i="1" dirty="0" smtClean="0"/>
              <a:t> </a:t>
            </a:r>
            <a:r>
              <a:rPr lang="it-IT" altLang="it-IT" i="1" dirty="0" err="1" smtClean="0"/>
              <a:t>Independence</a:t>
            </a:r>
            <a:r>
              <a:rPr lang="it-IT" altLang="it-IT" dirty="0" smtClean="0"/>
              <a:t>, sostituendo il piano eminentemente politico dei rapporti tra governanti e governati quello apparentemente più «privato» dei </a:t>
            </a:r>
            <a:r>
              <a:rPr lang="it-IT" altLang="it-IT" b="1" dirty="0" smtClean="0"/>
              <a:t>rapporti tra uomini e donne</a:t>
            </a:r>
            <a:r>
              <a:rPr lang="it-IT" altLang="it-IT" dirty="0" smtClean="0"/>
              <a:t>.</a:t>
            </a:r>
          </a:p>
          <a:p>
            <a:pPr marL="68263" indent="0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dirty="0" smtClean="0"/>
              <a:t>Le </a:t>
            </a:r>
            <a:r>
              <a:rPr lang="it-IT" altLang="it-IT" b="1" i="1" dirty="0" err="1" smtClean="0"/>
              <a:t>grievances</a:t>
            </a:r>
            <a:r>
              <a:rPr lang="it-IT" altLang="it-IT" dirty="0" smtClean="0"/>
              <a:t> delle donne si basano sulla loro esclusione dal diritto di voto, dalla partecipazione alle giurie nei processi, dalla possibilità di lavorare in uffici pubblici, dal diritto di proprietà una </a:t>
            </a:r>
            <a:r>
              <a:rPr lang="it-IT" altLang="it-IT" dirty="0" err="1" smtClean="0"/>
              <a:t>vlte</a:t>
            </a:r>
            <a:r>
              <a:rPr lang="it-IT" altLang="it-IT" dirty="0" smtClean="0"/>
              <a:t> sposate</a:t>
            </a:r>
            <a:r>
              <a:rPr lang="en-US" altLang="it-IT" dirty="0" smtClean="0"/>
              <a:t>. </a:t>
            </a:r>
            <a:r>
              <a:rPr lang="en-US" altLang="it-IT" dirty="0" err="1" smtClean="0"/>
              <a:t>Inoltre</a:t>
            </a:r>
            <a:r>
              <a:rPr lang="en-US" altLang="it-IT" dirty="0" smtClean="0"/>
              <a:t>, le </a:t>
            </a:r>
            <a:r>
              <a:rPr lang="en-US" altLang="it-IT" dirty="0" err="1" smtClean="0"/>
              <a:t>donne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che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subiscono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abusi</a:t>
            </a:r>
            <a:r>
              <a:rPr lang="en-US" altLang="it-IT" dirty="0" smtClean="0"/>
              <a:t> non </a:t>
            </a:r>
            <a:r>
              <a:rPr lang="en-US" altLang="it-IT" dirty="0" err="1" smtClean="0"/>
              <a:t>sono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protette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dalla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legge</a:t>
            </a:r>
            <a:r>
              <a:rPr lang="en-US" altLang="it-IT" dirty="0" smtClean="0"/>
              <a:t>.</a:t>
            </a:r>
          </a:p>
          <a:p>
            <a:pPr marL="68263" indent="0">
              <a:buFont typeface="Wingdings" pitchFamily="2" charset="2"/>
              <a:buNone/>
            </a:pPr>
            <a:endParaRPr lang="it-IT" altLang="it-IT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/>
              <a:t>UNA DONNA NUOVA</a:t>
            </a:r>
            <a:endParaRPr lang="it-IT" b="1" dirty="0"/>
          </a:p>
        </p:txBody>
      </p:sp>
      <p:sp>
        <p:nvSpPr>
          <p:cNvPr id="23555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428736"/>
            <a:ext cx="8229600" cy="5072098"/>
          </a:xfrm>
        </p:spPr>
        <p:txBody>
          <a:bodyPr>
            <a:normAutofit lnSpcReduction="10000"/>
          </a:bodyPr>
          <a:lstStyle/>
          <a:p>
            <a:pPr marL="68263" indent="0">
              <a:buFont typeface="Wingdings" pitchFamily="2" charset="2"/>
              <a:buNone/>
            </a:pPr>
            <a:r>
              <a:rPr lang="it-IT" altLang="it-IT" dirty="0" smtClean="0"/>
              <a:t>Sebbene l’espressione </a:t>
            </a:r>
            <a:r>
              <a:rPr lang="it-IT" altLang="it-IT" b="1" dirty="0" smtClean="0"/>
              <a:t>“New Woman” </a:t>
            </a:r>
            <a:r>
              <a:rPr lang="it-IT" altLang="it-IT" dirty="0" smtClean="0"/>
              <a:t>indichi i  nuovi modelli </a:t>
            </a:r>
            <a:r>
              <a:rPr lang="it-IT" altLang="it-IT" dirty="0" err="1" smtClean="0"/>
              <a:t>identitari</a:t>
            </a:r>
            <a:r>
              <a:rPr lang="it-IT" altLang="it-IT" dirty="0" smtClean="0"/>
              <a:t> femminili che si vanno diffondendo alla fine dell’Ottocento (in opposizione al modello della </a:t>
            </a:r>
            <a:r>
              <a:rPr lang="it-IT" altLang="it-IT" b="1" dirty="0" smtClean="0"/>
              <a:t>“</a:t>
            </a:r>
            <a:r>
              <a:rPr lang="it-IT" altLang="it-IT" b="1" dirty="0" err="1" smtClean="0"/>
              <a:t>True</a:t>
            </a:r>
            <a:r>
              <a:rPr lang="it-IT" altLang="it-IT" b="1" dirty="0" smtClean="0"/>
              <a:t> Woman”</a:t>
            </a:r>
            <a:r>
              <a:rPr lang="it-IT" altLang="it-IT" dirty="0" smtClean="0"/>
              <a:t>, </a:t>
            </a:r>
            <a:r>
              <a:rPr lang="it-IT" altLang="it-IT" dirty="0" smtClean="0"/>
              <a:t>la donna davvero </a:t>
            </a:r>
            <a:r>
              <a:rPr lang="it-IT" altLang="it-IT" dirty="0" smtClean="0"/>
              <a:t>“femminile” </a:t>
            </a:r>
            <a:r>
              <a:rPr lang="it-IT" altLang="it-IT" dirty="0" smtClean="0"/>
              <a:t>che </a:t>
            </a:r>
            <a:r>
              <a:rPr lang="it-IT" altLang="it-IT" dirty="0" smtClean="0"/>
              <a:t>“regna” </a:t>
            </a:r>
            <a:r>
              <a:rPr lang="it-IT" altLang="it-IT" dirty="0" smtClean="0"/>
              <a:t>sulla casa, il suo spazio </a:t>
            </a:r>
            <a:r>
              <a:rPr lang="it-IT" altLang="it-IT" dirty="0" smtClean="0"/>
              <a:t>“naturale”, </a:t>
            </a:r>
            <a:r>
              <a:rPr lang="it-IT" altLang="it-IT" dirty="0" smtClean="0"/>
              <a:t>ma è sottoposta all’autorità patriarcale), la </a:t>
            </a:r>
            <a:r>
              <a:rPr lang="it-IT" altLang="it-IT" i="1" dirty="0" err="1" smtClean="0"/>
              <a:t>Declaration</a:t>
            </a:r>
            <a:r>
              <a:rPr lang="it-IT" altLang="it-IT" dirty="0" smtClean="0"/>
              <a:t> propone un modello di donna nuova, in grado di lottare per i propri diritti, adottando e modificando il linguaggio della cultura dominante, e coinvolgendo in questa lotta anche gli uomini.</a:t>
            </a:r>
            <a:endParaRPr lang="it-IT" altLang="it-IT" b="1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b="1" dirty="0" smtClean="0"/>
              <a:t>TRASFORMAZIONE DEMOGRAFICA</a:t>
            </a:r>
            <a:endParaRPr lang="it-IT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600200"/>
            <a:ext cx="3500462" cy="4972072"/>
          </a:xfrm>
        </p:spPr>
        <p:txBody>
          <a:bodyPr>
            <a:normAutofit fontScale="92500" lnSpcReduction="20000"/>
          </a:bodyPr>
          <a:lstStyle/>
          <a:p>
            <a:pPr marL="0" eaLnBrk="1" hangingPunct="1">
              <a:spcBef>
                <a:spcPts val="0"/>
              </a:spcBef>
              <a:buNone/>
            </a:pPr>
            <a:r>
              <a:rPr lang="it-IT" dirty="0" smtClean="0"/>
              <a:t>Ampia disponibilità di spazi “liberi” </a:t>
            </a:r>
            <a:r>
              <a:rPr lang="it-IT" dirty="0" smtClean="0">
                <a:latin typeface="Times New Roman"/>
                <a:cs typeface="Times New Roman"/>
              </a:rPr>
              <a:t>→ </a:t>
            </a:r>
            <a:r>
              <a:rPr lang="it-IT" dirty="0" smtClean="0"/>
              <a:t>primi flussi migratori di massa (in 50 anni la </a:t>
            </a:r>
            <a:r>
              <a:rPr lang="it-IT" dirty="0" smtClean="0"/>
              <a:t>popolazione passa da 5 a 25 </a:t>
            </a:r>
            <a:r>
              <a:rPr lang="it-IT" dirty="0" smtClean="0"/>
              <a:t>milioni), soprattutto dall’Europa nord-occidentale e centrale.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it-IT" dirty="0" smtClean="0"/>
              <a:t>Inizio dell’urbanizzazione degli Stati Uniti.</a:t>
            </a:r>
            <a:endParaRPr lang="it-IT" dirty="0" smtClean="0"/>
          </a:p>
          <a:p>
            <a:pPr eaLnBrk="1" hangingPunct="1"/>
            <a:endParaRPr lang="it-IT" dirty="0" smtClean="0"/>
          </a:p>
        </p:txBody>
      </p:sp>
      <p:pic>
        <p:nvPicPr>
          <p:cNvPr id="5121" name="Picture 1" descr="C:\Users\Utente\Downloads\ny_18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2056" y="2214554"/>
            <a:ext cx="5111745" cy="35004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PRIMA GUERRA “IMPERIALE”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it-IT" b="1" dirty="0" smtClean="0"/>
              <a:t>Guerra </a:t>
            </a:r>
            <a:r>
              <a:rPr lang="it-IT" b="1" dirty="0" smtClean="0"/>
              <a:t>del </a:t>
            </a:r>
            <a:r>
              <a:rPr lang="it-IT" b="1" dirty="0" smtClean="0"/>
              <a:t>1812</a:t>
            </a:r>
            <a:r>
              <a:rPr lang="it-IT" dirty="0" smtClean="0"/>
              <a:t> con la Gran Bretagna: prima guerra “imperiale” degli USA. </a:t>
            </a:r>
            <a:endParaRPr lang="it-IT" sz="2900" dirty="0" smtClean="0">
              <a:cs typeface="Times New Roman"/>
            </a:endParaRPr>
          </a:p>
          <a:p>
            <a:pPr marL="0">
              <a:spcBef>
                <a:spcPts val="0"/>
              </a:spcBef>
              <a:buNone/>
            </a:pPr>
            <a:r>
              <a:rPr lang="it-IT" dirty="0" smtClean="0"/>
              <a:t>Causa: </a:t>
            </a:r>
            <a:r>
              <a:rPr lang="it-IT" b="1" dirty="0" smtClean="0"/>
              <a:t>tensioni </a:t>
            </a:r>
            <a:r>
              <a:rPr lang="it-IT" b="1" dirty="0" smtClean="0"/>
              <a:t>commerciali </a:t>
            </a:r>
            <a:r>
              <a:rPr lang="it-IT" dirty="0" smtClean="0"/>
              <a:t>prodotte dalle guerra napoleoniche (1803: blocco dei </a:t>
            </a:r>
            <a:r>
              <a:rPr lang="it-IT" dirty="0" smtClean="0"/>
              <a:t>porti francesi da parte dei </a:t>
            </a:r>
            <a:r>
              <a:rPr lang="it-IT" dirty="0" smtClean="0"/>
              <a:t>britannici) </a:t>
            </a:r>
            <a:r>
              <a:rPr lang="it-IT" sz="2900" dirty="0" smtClean="0">
                <a:cs typeface="Times New Roman"/>
              </a:rPr>
              <a:t>→</a:t>
            </a:r>
            <a:r>
              <a:rPr lang="it-IT" dirty="0" smtClean="0"/>
              <a:t> chiusura dei </a:t>
            </a:r>
            <a:r>
              <a:rPr lang="it-IT" dirty="0" smtClean="0"/>
              <a:t>porti </a:t>
            </a:r>
            <a:r>
              <a:rPr lang="it-IT" dirty="0" smtClean="0"/>
              <a:t>americani alle </a:t>
            </a:r>
            <a:r>
              <a:rPr lang="it-IT" dirty="0" smtClean="0"/>
              <a:t>merci </a:t>
            </a:r>
            <a:r>
              <a:rPr lang="it-IT" dirty="0" smtClean="0"/>
              <a:t>britanniche </a:t>
            </a:r>
            <a:r>
              <a:rPr lang="it-IT" dirty="0" smtClean="0">
                <a:cs typeface="Times New Roman"/>
              </a:rPr>
              <a:t>→ </a:t>
            </a:r>
            <a:r>
              <a:rPr lang="it-IT" dirty="0" smtClean="0">
                <a:cs typeface="Times New Roman"/>
              </a:rPr>
              <a:t>1809: </a:t>
            </a:r>
            <a:r>
              <a:rPr lang="it-IT" dirty="0" smtClean="0"/>
              <a:t>la Francia riconosce la </a:t>
            </a:r>
            <a:r>
              <a:rPr lang="it-IT" dirty="0" smtClean="0"/>
              <a:t>bandiera navale statunitense </a:t>
            </a:r>
            <a:r>
              <a:rPr lang="it-IT" dirty="0" smtClean="0">
                <a:cs typeface="Times New Roman"/>
              </a:rPr>
              <a:t>→ </a:t>
            </a:r>
            <a:r>
              <a:rPr lang="it-IT" dirty="0" smtClean="0"/>
              <a:t>i </a:t>
            </a:r>
            <a:r>
              <a:rPr lang="it-IT" dirty="0" smtClean="0"/>
              <a:t>“Falchi di guerra” </a:t>
            </a:r>
            <a:r>
              <a:rPr lang="it-IT" dirty="0" smtClean="0"/>
              <a:t>(“War </a:t>
            </a:r>
            <a:r>
              <a:rPr lang="it-IT" dirty="0" err="1" smtClean="0"/>
              <a:t>Hawks</a:t>
            </a:r>
            <a:r>
              <a:rPr lang="it-IT" dirty="0" smtClean="0"/>
              <a:t>”), </a:t>
            </a:r>
            <a:r>
              <a:rPr lang="it-IT" dirty="0" smtClean="0"/>
              <a:t>che </a:t>
            </a:r>
            <a:r>
              <a:rPr lang="it-IT" dirty="0" smtClean="0"/>
              <a:t>mirano </a:t>
            </a:r>
            <a:r>
              <a:rPr lang="it-IT" dirty="0" smtClean="0"/>
              <a:t>a </a:t>
            </a:r>
            <a:r>
              <a:rPr lang="it-IT" dirty="0" smtClean="0"/>
              <a:t>un’ulteriore </a:t>
            </a:r>
            <a:r>
              <a:rPr lang="it-IT" dirty="0" smtClean="0"/>
              <a:t>espansione degli Stati </a:t>
            </a:r>
            <a:r>
              <a:rPr lang="it-IT" dirty="0" smtClean="0"/>
              <a:t>Uniti, convincono il Congresso ad approvare la dichiarazione di guerra.</a:t>
            </a:r>
          </a:p>
          <a:p>
            <a:pPr marL="0">
              <a:spcBef>
                <a:spcPts val="0"/>
              </a:spcBef>
              <a:buNone/>
            </a:pPr>
            <a:r>
              <a:rPr lang="it-IT" dirty="0" smtClean="0"/>
              <a:t>Dopo alterne vicende, la guerra si conclude con un </a:t>
            </a:r>
            <a:r>
              <a:rPr lang="it-IT" dirty="0" smtClean="0"/>
              <a:t>sostanziale ritorno </a:t>
            </a:r>
            <a:r>
              <a:rPr lang="it-IT" dirty="0" smtClean="0"/>
              <a:t>alla situazione esistente </a:t>
            </a:r>
            <a:r>
              <a:rPr lang="it-IT" dirty="0" smtClean="0"/>
              <a:t>prima </a:t>
            </a:r>
            <a:r>
              <a:rPr lang="it-IT" dirty="0" smtClean="0"/>
              <a:t>dell’inizio del conflitto.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274638"/>
            <a:ext cx="8507412" cy="1143000"/>
          </a:xfrm>
        </p:spPr>
        <p:txBody>
          <a:bodyPr/>
          <a:lstStyle/>
          <a:p>
            <a:pPr eaLnBrk="1" hangingPunct="1"/>
            <a:r>
              <a:rPr lang="it-IT" sz="4000" b="1" dirty="0" smtClean="0"/>
              <a:t>L’IMPERIALISMO INTERNO</a:t>
            </a:r>
            <a:endParaRPr lang="it-IT" sz="40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2"/>
            <a:ext cx="5246695" cy="5159397"/>
          </a:xfrm>
        </p:spPr>
        <p:txBody>
          <a:bodyPr>
            <a:normAutofit lnSpcReduction="10000"/>
          </a:bodyPr>
          <a:lstStyle/>
          <a:p>
            <a:pPr marL="0">
              <a:spcBef>
                <a:spcPct val="0"/>
              </a:spcBef>
              <a:buNone/>
            </a:pPr>
            <a:r>
              <a:rPr lang="it-IT" dirty="0" smtClean="0"/>
              <a:t>Nel 1829 viene eletto </a:t>
            </a:r>
            <a:r>
              <a:rPr lang="it-IT" b="1" dirty="0" smtClean="0"/>
              <a:t>Andrew Jackson</a:t>
            </a:r>
            <a:r>
              <a:rPr lang="it-IT" dirty="0" smtClean="0"/>
              <a:t>, primo </a:t>
            </a:r>
            <a:r>
              <a:rPr lang="it-IT" dirty="0" smtClean="0"/>
              <a:t>presidente membro del Partito Democratico, </a:t>
            </a:r>
            <a:r>
              <a:rPr lang="it-IT" dirty="0" smtClean="0"/>
              <a:t>grazie a una piattaforma di </a:t>
            </a:r>
            <a:r>
              <a:rPr lang="it-IT" b="1" dirty="0" smtClean="0"/>
              <a:t>democratizzazione delle </a:t>
            </a:r>
            <a:r>
              <a:rPr lang="it-IT" b="1" dirty="0" smtClean="0"/>
              <a:t>strutture politiche e </a:t>
            </a:r>
            <a:r>
              <a:rPr lang="it-IT" b="1" dirty="0" smtClean="0"/>
              <a:t>amministrative</a:t>
            </a:r>
            <a:r>
              <a:rPr lang="it-IT" dirty="0" smtClean="0"/>
              <a:t>, e di </a:t>
            </a:r>
            <a:r>
              <a:rPr lang="it-IT" b="1" dirty="0" smtClean="0"/>
              <a:t>espansione territoriale a spese delle popolazioni native</a:t>
            </a:r>
            <a:r>
              <a:rPr lang="it-IT" dirty="0" smtClean="0"/>
              <a:t>.</a:t>
            </a: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86446" y="1357298"/>
            <a:ext cx="3000396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dirty="0" smtClean="0"/>
              <a:t>IL “PROBLEMA INDIANO”</a:t>
            </a:r>
            <a:endParaRPr lang="it-IT" b="1" dirty="0"/>
          </a:p>
        </p:txBody>
      </p:sp>
      <p:sp>
        <p:nvSpPr>
          <p:cNvPr id="17411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58204" cy="4829196"/>
          </a:xfrm>
        </p:spPr>
        <p:txBody>
          <a:bodyPr>
            <a:normAutofit fontScale="85000" lnSpcReduction="10000"/>
          </a:bodyPr>
          <a:lstStyle/>
          <a:p>
            <a:pPr marL="0"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</a:pPr>
            <a:r>
              <a:rPr lang="it-IT" altLang="it-IT" sz="2400" b="1" dirty="0" smtClean="0"/>
              <a:t>Equivalenza </a:t>
            </a:r>
            <a:r>
              <a:rPr lang="it-IT" altLang="it-IT" sz="2400" b="1" dirty="0" err="1" smtClean="0"/>
              <a:t>progresso=natura</a:t>
            </a:r>
            <a:r>
              <a:rPr lang="it-IT" altLang="it-IT" sz="2400" b="1" dirty="0" smtClean="0"/>
              <a:t> </a:t>
            </a:r>
            <a:r>
              <a:rPr lang="it-IT" altLang="it-IT" sz="2400" dirty="0" smtClean="0"/>
              <a:t>→ problema, per l’ideologia romantica, della </a:t>
            </a:r>
            <a:r>
              <a:rPr lang="it-IT" altLang="it-IT" sz="2400" b="1" dirty="0" smtClean="0"/>
              <a:t>civiltà indiana</a:t>
            </a:r>
            <a:r>
              <a:rPr lang="it-IT" altLang="it-IT" sz="2400" dirty="0" smtClean="0"/>
              <a:t>: se è una civiltà, l’America non è il </a:t>
            </a:r>
            <a:r>
              <a:rPr lang="it-IT" altLang="it-IT" sz="2400" b="1" dirty="0" smtClean="0"/>
              <a:t>Nuovo Eden</a:t>
            </a:r>
            <a:r>
              <a:rPr lang="it-IT" altLang="it-IT" sz="2400" dirty="0" smtClean="0"/>
              <a:t>; se è</a:t>
            </a:r>
            <a:r>
              <a:rPr lang="it-IT" altLang="it-IT" sz="2400" b="1" dirty="0" smtClean="0"/>
              <a:t> </a:t>
            </a:r>
            <a:r>
              <a:rPr lang="it-IT" altLang="it-IT" sz="2400" dirty="0" smtClean="0"/>
              <a:t>una </a:t>
            </a:r>
            <a:r>
              <a:rPr lang="it-IT" altLang="it-IT" sz="2400" dirty="0" err="1" smtClean="0"/>
              <a:t>non-civiltà</a:t>
            </a:r>
            <a:r>
              <a:rPr lang="it-IT" altLang="it-IT" sz="2400" dirty="0" smtClean="0"/>
              <a:t>, gli indiani sono i rappresentanti della natura, e il progresso diventa </a:t>
            </a:r>
            <a:r>
              <a:rPr lang="it-IT" altLang="it-IT" sz="2400" b="1" dirty="0" smtClean="0"/>
              <a:t>“anti-naturale”</a:t>
            </a:r>
            <a:endParaRPr lang="it-IT" altLang="it-IT" sz="2400" dirty="0" smtClean="0"/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</a:pPr>
            <a:r>
              <a:rPr lang="it-IT" altLang="it-IT" sz="2400" dirty="0" smtClean="0"/>
              <a:t>Sdoppiamento della funzione dell’indiano, che quando si oppone alle forze dell’imperialismo europeo rappresenta le </a:t>
            </a:r>
            <a:r>
              <a:rPr lang="it-IT" altLang="it-IT" sz="2400" b="1" dirty="0" smtClean="0"/>
              <a:t>virtù naturali del continente americano</a:t>
            </a:r>
            <a:r>
              <a:rPr lang="it-IT" altLang="it-IT" sz="2400" dirty="0" smtClean="0"/>
              <a:t>; quando si scontra con l’impulso progressivo dell’unico vero “uomo naturale”, l’</a:t>
            </a:r>
            <a:r>
              <a:rPr lang="it-IT" altLang="it-IT" sz="2400" i="1" dirty="0" smtClean="0"/>
              <a:t>homo </a:t>
            </a:r>
            <a:r>
              <a:rPr lang="it-IT" altLang="it-IT" sz="2400" i="1" dirty="0" err="1" smtClean="0"/>
              <a:t>americanus</a:t>
            </a:r>
            <a:r>
              <a:rPr lang="it-IT" altLang="it-IT" sz="2400" dirty="0" smtClean="0"/>
              <a:t>, è </a:t>
            </a:r>
            <a:r>
              <a:rPr lang="it-IT" altLang="it-IT" sz="2400" b="1" dirty="0" smtClean="0"/>
              <a:t>forza regressiva</a:t>
            </a:r>
            <a:r>
              <a:rPr lang="it-IT" altLang="it-IT" sz="2400" dirty="0" smtClean="0"/>
              <a:t>, fatalmente destinata a soccombere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</a:pPr>
            <a:r>
              <a:rPr lang="it-IT" altLang="it-IT" sz="2400" dirty="0" smtClean="0"/>
              <a:t>Contraddizione di carattere </a:t>
            </a:r>
            <a:r>
              <a:rPr lang="it-IT" altLang="it-IT" sz="2400" b="1" dirty="0" err="1" smtClean="0"/>
              <a:t>etico-giuridico</a:t>
            </a:r>
            <a:r>
              <a:rPr lang="it-IT" altLang="it-IT" sz="2400" dirty="0" smtClean="0"/>
              <a:t>: con quale giustificazione si sottraggono all’indiano le </a:t>
            </a:r>
            <a:r>
              <a:rPr lang="it-IT" altLang="it-IT" sz="2400" b="1" dirty="0" smtClean="0"/>
              <a:t>terre</a:t>
            </a:r>
            <a:r>
              <a:rPr lang="it-IT" altLang="it-IT" sz="2400" dirty="0" smtClean="0"/>
              <a:t> che, per legge di natura, gli appartengono?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</a:pPr>
            <a:r>
              <a:rPr lang="it-IT" altLang="it-IT" sz="2400" dirty="0" smtClean="0"/>
              <a:t>Resa alla para-darwiniana </a:t>
            </a:r>
            <a:r>
              <a:rPr lang="it-IT" altLang="it-IT" sz="2400" b="1" dirty="0" smtClean="0"/>
              <a:t>legge del più forte</a:t>
            </a:r>
            <a:r>
              <a:rPr lang="it-IT" altLang="it-IT" sz="2400" dirty="0" smtClean="0"/>
              <a:t> (</a:t>
            </a:r>
            <a:r>
              <a:rPr lang="it-IT" altLang="it-IT" sz="2400" b="1" dirty="0" smtClean="0"/>
              <a:t>George </a:t>
            </a:r>
            <a:r>
              <a:rPr lang="en-GB" altLang="it-IT" sz="2400" b="1" dirty="0" smtClean="0"/>
              <a:t>Bancroft</a:t>
            </a:r>
            <a:r>
              <a:rPr lang="en-GB" altLang="it-IT" sz="2400" dirty="0" smtClean="0"/>
              <a:t>: </a:t>
            </a:r>
            <a:r>
              <a:rPr lang="en-GB" altLang="it-IT" sz="2400" dirty="0" err="1" smtClean="0"/>
              <a:t>gli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indiani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infine</a:t>
            </a:r>
            <a:r>
              <a:rPr lang="en-GB" altLang="it-IT" sz="2400" dirty="0" smtClean="0"/>
              <a:t> “knew that they had come into the presence of a race more powerful than their own; and the course of their destiny was irrevocably changed”)</a:t>
            </a:r>
            <a:endParaRPr lang="it-IT" altLang="it-IT" sz="2400" dirty="0" smtClean="0"/>
          </a:p>
          <a:p>
            <a:pPr eaLnBrk="1" hangingPunct="1">
              <a:buFont typeface="Arial" charset="0"/>
              <a:buChar char="•"/>
            </a:pPr>
            <a:endParaRPr lang="it-IT" altLang="it-IT" dirty="0" smtClean="0"/>
          </a:p>
          <a:p>
            <a:pPr eaLnBrk="1" hangingPunct="1"/>
            <a:endParaRPr lang="it-IT" altLang="it-IT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b="1" dirty="0" smtClean="0"/>
              <a:t>LA “RIMOZIONE” DEGLI INDIANI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57298"/>
            <a:ext cx="8786842" cy="5286412"/>
          </a:xfrm>
        </p:spPr>
        <p:txBody>
          <a:bodyPr>
            <a:normAutofit fontScale="77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i="1" dirty="0" err="1" smtClean="0"/>
              <a:t>Indian</a:t>
            </a:r>
            <a:r>
              <a:rPr lang="it-IT" b="1" i="1" dirty="0" smtClean="0"/>
              <a:t> </a:t>
            </a:r>
            <a:r>
              <a:rPr lang="it-IT" b="1" i="1" dirty="0" err="1" smtClean="0"/>
              <a:t>Removal</a:t>
            </a:r>
            <a:r>
              <a:rPr lang="it-IT" b="1" i="1" dirty="0" smtClean="0"/>
              <a:t> </a:t>
            </a:r>
            <a:r>
              <a:rPr lang="it-IT" b="1" i="1" dirty="0" err="1" smtClean="0"/>
              <a:t>Act</a:t>
            </a:r>
            <a:r>
              <a:rPr lang="it-IT" b="1" i="1" dirty="0" smtClean="0"/>
              <a:t> </a:t>
            </a:r>
            <a:r>
              <a:rPr lang="it-IT" dirty="0" smtClean="0"/>
              <a:t>(1830): deportazione delle tribù native della Costa Est verso le Grandi pianure.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Inganno perpetrato ai danni dei capi delle tribù: “Dica </a:t>
            </a:r>
            <a:r>
              <a:rPr lang="it-IT" dirty="0" smtClean="0"/>
              <a:t>ai capi e ai guerrieri che sono loro amico [...]: là oltre il confine di tutti gli stati, saranno proprietari di terra loro, che possederanno </a:t>
            </a:r>
            <a:r>
              <a:rPr lang="it-IT" b="1" i="1" dirty="0" smtClean="0"/>
              <a:t>finché l'erba crescerà e l'acqua scorrerà</a:t>
            </a:r>
            <a:r>
              <a:rPr lang="it-IT" dirty="0" smtClean="0"/>
              <a:t>; io li proteggerò e sarò per loro amico e </a:t>
            </a:r>
            <a:r>
              <a:rPr lang="it-IT" dirty="0" smtClean="0"/>
              <a:t>padre” (Jackson).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Le </a:t>
            </a:r>
            <a:r>
              <a:rPr lang="it-IT" dirty="0" smtClean="0"/>
              <a:t>“</a:t>
            </a:r>
            <a:r>
              <a:rPr lang="it-IT" b="1" dirty="0" smtClean="0"/>
              <a:t>Cinque </a:t>
            </a:r>
            <a:r>
              <a:rPr lang="it-IT" b="1" dirty="0" smtClean="0"/>
              <a:t>Tribù </a:t>
            </a:r>
            <a:r>
              <a:rPr lang="it-IT" b="1" dirty="0" smtClean="0"/>
              <a:t>Civilizzate</a:t>
            </a:r>
            <a:r>
              <a:rPr lang="it-IT" dirty="0" smtClean="0"/>
              <a:t>” ( </a:t>
            </a:r>
            <a:r>
              <a:rPr lang="it-IT" dirty="0" err="1" smtClean="0"/>
              <a:t>Chickasaw</a:t>
            </a:r>
            <a:r>
              <a:rPr lang="it-IT" dirty="0" smtClean="0"/>
              <a:t>, </a:t>
            </a:r>
            <a:r>
              <a:rPr lang="it-IT" dirty="0" err="1" smtClean="0"/>
              <a:t>Choctaw</a:t>
            </a:r>
            <a:r>
              <a:rPr lang="it-IT" dirty="0" smtClean="0"/>
              <a:t>, Creek</a:t>
            </a:r>
            <a:r>
              <a:rPr lang="it-IT" dirty="0" smtClean="0"/>
              <a:t>, </a:t>
            </a:r>
            <a:r>
              <a:rPr lang="it-IT" dirty="0" err="1" smtClean="0"/>
              <a:t>Seminole</a:t>
            </a:r>
            <a:r>
              <a:rPr lang="it-IT" dirty="0" smtClean="0"/>
              <a:t> e Cherokee</a:t>
            </a:r>
            <a:r>
              <a:rPr lang="it-IT" dirty="0" smtClean="0"/>
              <a:t>) </a:t>
            </a:r>
            <a:r>
              <a:rPr lang="it-IT" dirty="0" smtClean="0"/>
              <a:t>vengono trasferite nell'odierno </a:t>
            </a:r>
            <a:r>
              <a:rPr lang="it-IT" dirty="0" smtClean="0"/>
              <a:t>Oklahoma ed in </a:t>
            </a:r>
            <a:r>
              <a:rPr lang="it-IT" dirty="0" smtClean="0"/>
              <a:t>Kansas</a:t>
            </a:r>
            <a:r>
              <a:rPr lang="it-IT" dirty="0" smtClean="0"/>
              <a:t>. Alcune nazioni native </a:t>
            </a:r>
            <a:r>
              <a:rPr lang="it-IT" dirty="0" smtClean="0"/>
              <a:t>resistono alla </a:t>
            </a:r>
            <a:r>
              <a:rPr lang="it-IT" dirty="0" smtClean="0"/>
              <a:t>migrazione </a:t>
            </a:r>
            <a:r>
              <a:rPr lang="it-IT" dirty="0" smtClean="0"/>
              <a:t>forzata lungo il “</a:t>
            </a:r>
            <a:r>
              <a:rPr lang="it-IT" b="1" dirty="0" smtClean="0"/>
              <a:t>Sentiero delle lacrime</a:t>
            </a:r>
            <a:r>
              <a:rPr lang="it-IT" dirty="0" smtClean="0"/>
              <a:t>” (espressione </a:t>
            </a:r>
            <a:r>
              <a:rPr lang="it-IT" dirty="0" err="1" smtClean="0"/>
              <a:t>Choctaw</a:t>
            </a:r>
            <a:r>
              <a:rPr lang="it-IT" dirty="0" smtClean="0"/>
              <a:t>), ma alla fine circa 60.000 indiani saranno costretti a stabilirsi nelle riserve.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 descr="C:\Users\Utente\Downloads\trailoftearspainting9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772673" cy="45259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3175</Words>
  <Application>Microsoft Office PowerPoint</Application>
  <PresentationFormat>Presentazione su schermo (4:3)</PresentationFormat>
  <Paragraphs>107</Paragraphs>
  <Slides>31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Office Theme</vt:lpstr>
      <vt:lpstr>NASCITA DI UN IMPERO</vt:lpstr>
      <vt:lpstr>QUALE POPOLO?</vt:lpstr>
      <vt:lpstr>LA FRONTIERA</vt:lpstr>
      <vt:lpstr>TRASFORMAZIONE DEMOGRAFICA</vt:lpstr>
      <vt:lpstr>LA PRIMA GUERRA “IMPERIALE”</vt:lpstr>
      <vt:lpstr>L’IMPERIALISMO INTERNO</vt:lpstr>
      <vt:lpstr>IL “PROBLEMA INDIANO”</vt:lpstr>
      <vt:lpstr>LA “RIMOZIONE” DEGLI INDIANI</vt:lpstr>
      <vt:lpstr>Diapositiva 9</vt:lpstr>
      <vt:lpstr>LA TEORIA DEL  MANIFEST DESTINY</vt:lpstr>
      <vt:lpstr>LA STORIA DI UNO SPAZIO</vt:lpstr>
      <vt:lpstr>UN IMPERIALISMO ECCEZIONALE</vt:lpstr>
      <vt:lpstr>LA GUERRA CONTRO IL MESSICO</vt:lpstr>
      <vt:lpstr>Diapositiva 14</vt:lpstr>
      <vt:lpstr>I MOVIMENTI DI RIFORMA</vt:lpstr>
      <vt:lpstr>IL MOVIMENTO PER LA “TEMPERANZA”</vt:lpstr>
      <vt:lpstr>Diapositiva 17</vt:lpstr>
      <vt:lpstr>LA RIFORMA DELLE PRIGIONI</vt:lpstr>
      <vt:lpstr>LA RIFORMA DELL’ISTRUZIONE</vt:lpstr>
      <vt:lpstr>I SINDACATI</vt:lpstr>
      <vt:lpstr>IL MOVIMENTO ABOLIZIONISTA</vt:lpstr>
      <vt:lpstr>FREDERICK DOUGLASS</vt:lpstr>
      <vt:lpstr>“THE MEANING OF JULY FOURTH FOR THE NEGRO”</vt:lpstr>
      <vt:lpstr>UN RIBALTAMENTO DI VALORI</vt:lpstr>
      <vt:lpstr>UNA GEREMIADE AFROAMERICANA </vt:lpstr>
      <vt:lpstr>DALL’ABOLIZIONISMO AL (PROTO)FEMMINISMO</vt:lpstr>
      <vt:lpstr>LA NASCITA DEL (PROTO)FEMMINISMO</vt:lpstr>
      <vt:lpstr>MARGARET FULLER</vt:lpstr>
      <vt:lpstr>LA CONVENTION DI SENECA FALLS</vt:lpstr>
      <vt:lpstr>LA DECLARATION OF SENTIMENTS</vt:lpstr>
      <vt:lpstr>UNA DONNA NUOVA</vt:lpstr>
    </vt:vector>
  </TitlesOfParts>
  <Company>Cabarrus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the American Revolution The Declaration of Independance</dc:title>
  <dc:creator>Windows User</dc:creator>
  <cp:lastModifiedBy>Utente</cp:lastModifiedBy>
  <cp:revision>192</cp:revision>
  <dcterms:created xsi:type="dcterms:W3CDTF">2014-09-07T22:24:00Z</dcterms:created>
  <dcterms:modified xsi:type="dcterms:W3CDTF">2022-02-23T00:13:13Z</dcterms:modified>
</cp:coreProperties>
</file>