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89A123-FB56-496A-8308-1670F5C73995}" type="datetimeFigureOut">
              <a:rPr lang="it-IT" smtClean="0"/>
              <a:pPr/>
              <a:t>07/03/2022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731905-F49D-43A2-80A8-CEAAE5930875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6075357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AC151-F703-41B8-94F4-C7CEA2098A6E}" type="datetimeFigureOut">
              <a:rPr lang="en-US" smtClean="0"/>
              <a:pPr/>
              <a:t>3/7/2022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5D136-6C04-4D3F-B5D9-7F63BFA5B9F0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153197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100">
        <p14:switch dir="r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AC151-F703-41B8-94F4-C7CEA2098A6E}" type="datetimeFigureOut">
              <a:rPr lang="en-US" smtClean="0"/>
              <a:pPr/>
              <a:t>3/7/2022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5D136-6C04-4D3F-B5D9-7F63BFA5B9F0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889556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100">
        <p14:switch dir="r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AC151-F703-41B8-94F4-C7CEA2098A6E}" type="datetimeFigureOut">
              <a:rPr lang="en-US" smtClean="0"/>
              <a:pPr/>
              <a:t>3/7/2022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5D136-6C04-4D3F-B5D9-7F63BFA5B9F0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979023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100">
        <p14:switch dir="r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AC151-F703-41B8-94F4-C7CEA2098A6E}" type="datetimeFigureOut">
              <a:rPr lang="en-US" smtClean="0"/>
              <a:pPr/>
              <a:t>3/7/2022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5D136-6C04-4D3F-B5D9-7F63BFA5B9F0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731855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100">
        <p14:switch dir="r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AC151-F703-41B8-94F4-C7CEA2098A6E}" type="datetimeFigureOut">
              <a:rPr lang="en-US" smtClean="0"/>
              <a:pPr/>
              <a:t>3/7/2022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5D136-6C04-4D3F-B5D9-7F63BFA5B9F0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942474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100">
        <p14:switch dir="r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AC151-F703-41B8-94F4-C7CEA2098A6E}" type="datetimeFigureOut">
              <a:rPr lang="en-US" smtClean="0"/>
              <a:pPr/>
              <a:t>3/7/2022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5D136-6C04-4D3F-B5D9-7F63BFA5B9F0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159062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100">
        <p14:switch dir="r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AC151-F703-41B8-94F4-C7CEA2098A6E}" type="datetimeFigureOut">
              <a:rPr lang="en-US" smtClean="0"/>
              <a:pPr/>
              <a:t>3/7/2022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5D136-6C04-4D3F-B5D9-7F63BFA5B9F0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329132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100">
        <p14:switch dir="r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AC151-F703-41B8-94F4-C7CEA2098A6E}" type="datetimeFigureOut">
              <a:rPr lang="en-US" smtClean="0"/>
              <a:pPr/>
              <a:t>3/7/2022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5D136-6C04-4D3F-B5D9-7F63BFA5B9F0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808484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100">
        <p14:switch dir="r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AC151-F703-41B8-94F4-C7CEA2098A6E}" type="datetimeFigureOut">
              <a:rPr lang="en-US" smtClean="0"/>
              <a:pPr/>
              <a:t>3/7/2022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5D136-6C04-4D3F-B5D9-7F63BFA5B9F0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883135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100">
        <p14:switch dir="r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AC151-F703-41B8-94F4-C7CEA2098A6E}" type="datetimeFigureOut">
              <a:rPr lang="en-US" smtClean="0"/>
              <a:pPr/>
              <a:t>3/7/2022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5D136-6C04-4D3F-B5D9-7F63BFA5B9F0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367231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100">
        <p14:switch dir="r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AC151-F703-41B8-94F4-C7CEA2098A6E}" type="datetimeFigureOut">
              <a:rPr lang="en-US" smtClean="0"/>
              <a:pPr/>
              <a:t>3/7/2022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5D136-6C04-4D3F-B5D9-7F63BFA5B9F0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291685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100">
        <p14:switch dir="r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AC151-F703-41B8-94F4-C7CEA2098A6E}" type="datetimeFigureOut">
              <a:rPr lang="en-US" smtClean="0"/>
              <a:pPr/>
              <a:t>3/7/2022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45D136-6C04-4D3F-B5D9-7F63BFA5B9F0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97730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xmlns="" Requires="p14">
      <p:transition spd="slow" p14:dur="1100">
        <p14:switch dir="r"/>
      </p:transition>
    </mc:Choice>
    <mc:Fallback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4291"/>
            <a:ext cx="7772400" cy="1285884"/>
          </a:xfrm>
        </p:spPr>
        <p:txBody>
          <a:bodyPr>
            <a:normAutofit/>
          </a:bodyPr>
          <a:lstStyle/>
          <a:p>
            <a: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L’IMPERO DEL BENE</a:t>
            </a:r>
            <a:endParaRPr lang="en-US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Sottotitolo 6"/>
          <p:cNvSpPr>
            <a:spLocks noGrp="1"/>
          </p:cNvSpPr>
          <p:nvPr>
            <p:ph type="subTitle" idx="1"/>
          </p:nvPr>
        </p:nvSpPr>
        <p:spPr>
          <a:xfrm flipV="1">
            <a:off x="7715272" y="5638800"/>
            <a:ext cx="57128" cy="76216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</p:txBody>
      </p:sp>
      <p:pic>
        <p:nvPicPr>
          <p:cNvPr id="3" name="Picture 2" descr="C:\Users\Utente\Downloads\index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1604" y="1377371"/>
            <a:ext cx="6033763" cy="518604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8460165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(RI-)SCRIVERE LA STORIA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43510"/>
          </a:xfrm>
        </p:spPr>
        <p:txBody>
          <a:bodyPr>
            <a:normAutofit fontScale="85000" lnSpcReduction="2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it-IT" dirty="0" smtClean="0"/>
              <a:t>Periodo tra la Rivoluzione americana e la Guerra civile: Romanticismo americano </a:t>
            </a:r>
            <a:r>
              <a:rPr lang="it-IT" dirty="0" smtClean="0">
                <a:cs typeface="Times New Roman"/>
              </a:rPr>
              <a:t>→ </a:t>
            </a:r>
            <a:r>
              <a:rPr lang="it-IT" b="1" dirty="0" smtClean="0">
                <a:cs typeface="Times New Roman"/>
              </a:rPr>
              <a:t>storiografia romantica americana</a:t>
            </a:r>
            <a:r>
              <a:rPr lang="it-IT" dirty="0" smtClean="0">
                <a:cs typeface="Times New Roman"/>
              </a:rPr>
              <a:t> → costruzione del mito della storia americana come </a:t>
            </a:r>
            <a:r>
              <a:rPr lang="it-IT" b="1" dirty="0" smtClean="0">
                <a:cs typeface="Times New Roman"/>
              </a:rPr>
              <a:t>storia “progressista”</a:t>
            </a:r>
            <a:r>
              <a:rPr lang="it-IT" dirty="0" smtClean="0">
                <a:cs typeface="Times New Roman"/>
              </a:rPr>
              <a:t>.</a:t>
            </a:r>
          </a:p>
          <a:p>
            <a:pPr marL="0" indent="0">
              <a:spcBef>
                <a:spcPts val="0"/>
              </a:spcBef>
              <a:buNone/>
            </a:pPr>
            <a:r>
              <a:rPr lang="it-IT" dirty="0" smtClean="0"/>
              <a:t>Storici romantici più rappresentativi: </a:t>
            </a:r>
            <a:r>
              <a:rPr lang="it-IT" b="1" dirty="0" smtClean="0"/>
              <a:t>George </a:t>
            </a:r>
            <a:r>
              <a:rPr lang="it-IT" b="1" dirty="0" err="1" smtClean="0"/>
              <a:t>Bancroft</a:t>
            </a:r>
            <a:r>
              <a:rPr lang="it-IT" b="1" dirty="0" smtClean="0"/>
              <a:t>, William </a:t>
            </a:r>
            <a:r>
              <a:rPr lang="it-IT" b="1" dirty="0" err="1" smtClean="0"/>
              <a:t>Hickling</a:t>
            </a:r>
            <a:r>
              <a:rPr lang="it-IT" b="1" dirty="0" smtClean="0"/>
              <a:t> </a:t>
            </a:r>
            <a:r>
              <a:rPr lang="it-IT" b="1" dirty="0" err="1" smtClean="0"/>
              <a:t>Prescott</a:t>
            </a:r>
            <a:r>
              <a:rPr lang="it-IT" b="1" dirty="0" smtClean="0"/>
              <a:t>, John </a:t>
            </a:r>
            <a:r>
              <a:rPr lang="it-IT" b="1" dirty="0" err="1" smtClean="0"/>
              <a:t>Lothrop</a:t>
            </a:r>
            <a:r>
              <a:rPr lang="it-IT" b="1" dirty="0" smtClean="0"/>
              <a:t> </a:t>
            </a:r>
            <a:r>
              <a:rPr lang="it-IT" b="1" dirty="0" err="1" smtClean="0"/>
              <a:t>Motley</a:t>
            </a:r>
            <a:r>
              <a:rPr lang="it-IT" b="1" dirty="0" smtClean="0"/>
              <a:t>, Francis </a:t>
            </a:r>
            <a:r>
              <a:rPr lang="it-IT" b="1" dirty="0" err="1" smtClean="0"/>
              <a:t>Parkman</a:t>
            </a:r>
            <a:r>
              <a:rPr lang="it-IT" dirty="0" smtClean="0"/>
              <a:t>.</a:t>
            </a:r>
          </a:p>
          <a:p>
            <a:pPr marL="0" indent="0">
              <a:spcBef>
                <a:spcPts val="0"/>
              </a:spcBef>
              <a:buNone/>
            </a:pPr>
            <a:r>
              <a:rPr lang="it-IT" dirty="0" smtClean="0"/>
              <a:t>Presenza di una corrente “critica” fin dagli inizi dell’Ottocento: </a:t>
            </a:r>
            <a:r>
              <a:rPr lang="it-IT" b="1" dirty="0" smtClean="0"/>
              <a:t>Washington Irving</a:t>
            </a:r>
            <a:r>
              <a:rPr lang="it-IT" dirty="0" smtClean="0"/>
              <a:t>, </a:t>
            </a:r>
            <a:r>
              <a:rPr lang="it-IT" b="1" i="1" dirty="0" err="1" smtClean="0"/>
              <a:t>Diedrich</a:t>
            </a:r>
            <a:r>
              <a:rPr lang="it-IT" b="1" dirty="0" smtClean="0"/>
              <a:t> </a:t>
            </a:r>
            <a:r>
              <a:rPr lang="it-IT" b="1" i="1" dirty="0" smtClean="0"/>
              <a:t>Knickerbocker’s </a:t>
            </a:r>
            <a:r>
              <a:rPr lang="it-IT" b="1" i="1" dirty="0" err="1" smtClean="0"/>
              <a:t>History</a:t>
            </a:r>
            <a:r>
              <a:rPr lang="it-IT" b="1" i="1" dirty="0" smtClean="0"/>
              <a:t> </a:t>
            </a:r>
            <a:r>
              <a:rPr lang="it-IT" b="1" i="1" dirty="0" err="1" smtClean="0"/>
              <a:t>of</a:t>
            </a:r>
            <a:r>
              <a:rPr lang="it-IT" b="1" i="1" dirty="0" smtClean="0"/>
              <a:t> New York</a:t>
            </a:r>
            <a:r>
              <a:rPr lang="it-IT" b="1" dirty="0" smtClean="0"/>
              <a:t> </a:t>
            </a:r>
            <a:r>
              <a:rPr lang="it-IT" dirty="0" smtClean="0"/>
              <a:t>(1809) = parodia della mitografia storica americana, che mette in discussione la legittimità della prima colonizzazione euro-americana (un recensore </a:t>
            </a:r>
            <a:r>
              <a:rPr lang="it-IT" smtClean="0"/>
              <a:t>lo definì </a:t>
            </a:r>
            <a:r>
              <a:rPr lang="it-IT" dirty="0" smtClean="0"/>
              <a:t>“</a:t>
            </a:r>
            <a:r>
              <a:rPr lang="en-US" dirty="0" smtClean="0"/>
              <a:t>an attempt to annihilate the history of America”)</a:t>
            </a:r>
            <a:r>
              <a:rPr lang="it-IT" dirty="0" smtClean="0"/>
              <a:t>.</a:t>
            </a:r>
          </a:p>
          <a:p>
            <a:pPr marL="0" indent="0">
              <a:spcBef>
                <a:spcPts val="0"/>
              </a:spcBef>
              <a:buNone/>
            </a:pPr>
            <a:endParaRPr lang="it-IT" dirty="0" smtClean="0"/>
          </a:p>
          <a:p>
            <a:pPr marL="0" indent="0">
              <a:spcBef>
                <a:spcPts val="0"/>
              </a:spcBef>
              <a:buNone/>
            </a:pPr>
            <a:endParaRPr lang="it-IT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100">
        <p14:switch dir="r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UNA LEGGE INESORABILE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1285860"/>
            <a:ext cx="9144000" cy="5357850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2200" dirty="0" smtClean="0"/>
              <a:t>Assunto fondamentale della storiografia romantica americana: dell’inevitabilità-irreversibilità del progresso umano – “the </a:t>
            </a:r>
            <a:r>
              <a:rPr lang="it-IT" sz="2200" b="1" dirty="0" err="1" smtClean="0"/>
              <a:t>inexorable</a:t>
            </a:r>
            <a:r>
              <a:rPr lang="it-IT" sz="2200" b="1" dirty="0" smtClean="0"/>
              <a:t> </a:t>
            </a:r>
            <a:r>
              <a:rPr lang="it-IT" sz="2200" b="1" dirty="0" err="1" smtClean="0"/>
              <a:t>law</a:t>
            </a:r>
            <a:r>
              <a:rPr lang="it-IT" sz="2200" b="1" dirty="0" smtClean="0"/>
              <a:t> </a:t>
            </a:r>
            <a:r>
              <a:rPr lang="it-IT" sz="2200" b="1" dirty="0" err="1" smtClean="0"/>
              <a:t>of</a:t>
            </a:r>
            <a:r>
              <a:rPr lang="it-IT" sz="2200" b="1" dirty="0" smtClean="0"/>
              <a:t> </a:t>
            </a:r>
            <a:r>
              <a:rPr lang="it-IT" sz="2200" b="1" dirty="0" err="1" smtClean="0"/>
              <a:t>Freedom</a:t>
            </a:r>
            <a:r>
              <a:rPr lang="it-IT" sz="2200" b="1" dirty="0" smtClean="0"/>
              <a:t> and Progress</a:t>
            </a:r>
            <a:r>
              <a:rPr lang="it-IT" sz="2200" dirty="0" smtClean="0"/>
              <a:t>” (</a:t>
            </a:r>
            <a:r>
              <a:rPr lang="it-IT" sz="2200" dirty="0" err="1" smtClean="0"/>
              <a:t>Motley</a:t>
            </a:r>
            <a:r>
              <a:rPr lang="it-IT" sz="2200" dirty="0" smtClean="0"/>
              <a:t>).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2200" dirty="0" err="1" smtClean="0"/>
              <a:t>Bancroft</a:t>
            </a:r>
            <a:r>
              <a:rPr lang="it-IT" sz="2200" dirty="0" smtClean="0"/>
              <a:t> : democratico liberale. </a:t>
            </a:r>
            <a:r>
              <a:rPr lang="it-IT" sz="2200" dirty="0" err="1" smtClean="0"/>
              <a:t>Parkman</a:t>
            </a:r>
            <a:r>
              <a:rPr lang="it-IT" sz="2200" dirty="0" smtClean="0"/>
              <a:t>: conservatore. </a:t>
            </a:r>
            <a:r>
              <a:rPr lang="it-IT" sz="2200" dirty="0" err="1" smtClean="0"/>
              <a:t>Motley</a:t>
            </a:r>
            <a:r>
              <a:rPr lang="it-IT" sz="2200" dirty="0" smtClean="0"/>
              <a:t>: liberale moderato .</a:t>
            </a:r>
            <a:r>
              <a:rPr lang="it-IT" sz="2200" dirty="0" err="1" smtClean="0"/>
              <a:t>Prescott</a:t>
            </a:r>
            <a:r>
              <a:rPr lang="it-IT" sz="2200" dirty="0" smtClean="0"/>
              <a:t>: conservatore illuminato) – ma “</a:t>
            </a:r>
            <a:r>
              <a:rPr lang="it-IT" sz="2200" dirty="0" err="1" smtClean="0"/>
              <a:t>every</a:t>
            </a:r>
            <a:r>
              <a:rPr lang="it-IT" sz="2200" dirty="0" smtClean="0"/>
              <a:t> </a:t>
            </a:r>
            <a:r>
              <a:rPr lang="it-IT" sz="2200" dirty="0" err="1" smtClean="0"/>
              <a:t>one</a:t>
            </a:r>
            <a:r>
              <a:rPr lang="it-IT" sz="2200" dirty="0" smtClean="0"/>
              <a:t> </a:t>
            </a:r>
            <a:r>
              <a:rPr lang="it-IT" sz="2200" dirty="0" err="1" smtClean="0"/>
              <a:t>of</a:t>
            </a:r>
            <a:r>
              <a:rPr lang="it-IT" sz="2200" dirty="0" smtClean="0"/>
              <a:t> </a:t>
            </a:r>
            <a:r>
              <a:rPr lang="it-IT" sz="2200" dirty="0" err="1" smtClean="0"/>
              <a:t>them</a:t>
            </a:r>
            <a:r>
              <a:rPr lang="it-IT" sz="2200" dirty="0" smtClean="0"/>
              <a:t> </a:t>
            </a:r>
            <a:r>
              <a:rPr lang="it-IT" sz="2200" dirty="0" err="1" smtClean="0"/>
              <a:t>saw</a:t>
            </a:r>
            <a:r>
              <a:rPr lang="it-IT" sz="2200" dirty="0" smtClean="0"/>
              <a:t> </a:t>
            </a:r>
            <a:r>
              <a:rPr lang="it-IT" sz="2200" dirty="0" err="1" smtClean="0"/>
              <a:t>history</a:t>
            </a:r>
            <a:r>
              <a:rPr lang="it-IT" sz="2200" dirty="0" smtClean="0"/>
              <a:t> </a:t>
            </a:r>
            <a:r>
              <a:rPr lang="it-IT" sz="2200" dirty="0" err="1" smtClean="0"/>
              <a:t>as</a:t>
            </a:r>
            <a:r>
              <a:rPr lang="it-IT" sz="2200" dirty="0" smtClean="0"/>
              <a:t> a </a:t>
            </a:r>
            <a:r>
              <a:rPr lang="it-IT" sz="2200" dirty="0" err="1" smtClean="0"/>
              <a:t>continuing</a:t>
            </a:r>
            <a:r>
              <a:rPr lang="it-IT" sz="2200" dirty="0" smtClean="0"/>
              <a:t> </a:t>
            </a:r>
            <a:r>
              <a:rPr lang="it-IT" sz="2200" dirty="0" err="1" smtClean="0"/>
              <a:t>development</a:t>
            </a:r>
            <a:r>
              <a:rPr lang="it-IT" sz="2200" dirty="0" smtClean="0"/>
              <a:t> </a:t>
            </a:r>
            <a:r>
              <a:rPr lang="it-IT" sz="2200" dirty="0" err="1" smtClean="0"/>
              <a:t>toward</a:t>
            </a:r>
            <a:r>
              <a:rPr lang="it-IT" sz="2200" dirty="0" smtClean="0"/>
              <a:t> </a:t>
            </a:r>
            <a:r>
              <a:rPr lang="it-IT" sz="2200" dirty="0" err="1" smtClean="0"/>
              <a:t>nineteenth-century</a:t>
            </a:r>
            <a:r>
              <a:rPr lang="it-IT" sz="2200" dirty="0" smtClean="0"/>
              <a:t> America, the </a:t>
            </a:r>
            <a:r>
              <a:rPr lang="it-IT" sz="2200" dirty="0" err="1" smtClean="0"/>
              <a:t>most</a:t>
            </a:r>
            <a:r>
              <a:rPr lang="it-IT" sz="2200" dirty="0" smtClean="0"/>
              <a:t> ‘</a:t>
            </a:r>
            <a:r>
              <a:rPr lang="it-IT" sz="2200" dirty="0" err="1" smtClean="0"/>
              <a:t>natural</a:t>
            </a:r>
            <a:r>
              <a:rPr lang="it-IT" sz="2200" dirty="0" smtClean="0"/>
              <a:t>’ </a:t>
            </a:r>
            <a:r>
              <a:rPr lang="it-IT" sz="2200" dirty="0" err="1" smtClean="0"/>
              <a:t>of</a:t>
            </a:r>
            <a:r>
              <a:rPr lang="it-IT" sz="2200" dirty="0" smtClean="0"/>
              <a:t> </a:t>
            </a:r>
            <a:r>
              <a:rPr lang="it-IT" sz="2200" dirty="0" err="1" smtClean="0"/>
              <a:t>nations</a:t>
            </a:r>
            <a:r>
              <a:rPr lang="it-IT" sz="2200" dirty="0" smtClean="0"/>
              <a:t>. </a:t>
            </a:r>
            <a:r>
              <a:rPr lang="it-IT" sz="2200" dirty="0" err="1" smtClean="0"/>
              <a:t>Their</a:t>
            </a:r>
            <a:r>
              <a:rPr lang="it-IT" sz="2200" dirty="0" smtClean="0"/>
              <a:t> </a:t>
            </a:r>
            <a:r>
              <a:rPr lang="it-IT" sz="2200" dirty="0" err="1" smtClean="0"/>
              <a:t>histories</a:t>
            </a:r>
            <a:r>
              <a:rPr lang="it-IT" sz="2200" dirty="0" smtClean="0"/>
              <a:t> </a:t>
            </a:r>
            <a:r>
              <a:rPr lang="it-IT" sz="2200" dirty="0" err="1" smtClean="0"/>
              <a:t>tell</a:t>
            </a:r>
            <a:r>
              <a:rPr lang="it-IT" sz="2200" dirty="0" smtClean="0"/>
              <a:t> a </a:t>
            </a:r>
            <a:r>
              <a:rPr lang="it-IT" sz="2200" dirty="0" err="1" smtClean="0"/>
              <a:t>remarkably</a:t>
            </a:r>
            <a:r>
              <a:rPr lang="it-IT" sz="2200" dirty="0" smtClean="0"/>
              <a:t> </a:t>
            </a:r>
            <a:r>
              <a:rPr lang="it-IT" sz="2200" dirty="0" err="1" smtClean="0"/>
              <a:t>consistent</a:t>
            </a:r>
            <a:r>
              <a:rPr lang="it-IT" sz="2200" dirty="0" smtClean="0"/>
              <a:t>, composite story </a:t>
            </a:r>
            <a:r>
              <a:rPr lang="it-IT" sz="2200" dirty="0" err="1" smtClean="0"/>
              <a:t>of</a:t>
            </a:r>
            <a:r>
              <a:rPr lang="it-IT" sz="2200" dirty="0" smtClean="0"/>
              <a:t> Western </a:t>
            </a:r>
            <a:r>
              <a:rPr lang="it-IT" sz="2200" dirty="0" err="1" smtClean="0"/>
              <a:t>development</a:t>
            </a:r>
            <a:r>
              <a:rPr lang="it-IT" sz="2200" dirty="0" smtClean="0"/>
              <a:t> </a:t>
            </a:r>
            <a:r>
              <a:rPr lang="it-IT" sz="2200" dirty="0" err="1" smtClean="0"/>
              <a:t>from</a:t>
            </a:r>
            <a:r>
              <a:rPr lang="it-IT" sz="2200" dirty="0" smtClean="0"/>
              <a:t> the </a:t>
            </a:r>
            <a:r>
              <a:rPr lang="it-IT" sz="2200" dirty="0" err="1" smtClean="0"/>
              <a:t>Reformation</a:t>
            </a:r>
            <a:r>
              <a:rPr lang="it-IT" sz="2200" dirty="0" smtClean="0"/>
              <a:t> </a:t>
            </a:r>
            <a:r>
              <a:rPr lang="it-IT" sz="2200" dirty="0" err="1" smtClean="0"/>
              <a:t>through</a:t>
            </a:r>
            <a:r>
              <a:rPr lang="it-IT" sz="2200" dirty="0" smtClean="0"/>
              <a:t> the American </a:t>
            </a:r>
            <a:r>
              <a:rPr lang="it-IT" sz="2200" dirty="0" err="1" smtClean="0"/>
              <a:t>Revolution</a:t>
            </a:r>
            <a:r>
              <a:rPr lang="it-IT" sz="2200" dirty="0" smtClean="0"/>
              <a:t>”  (David </a:t>
            </a:r>
            <a:r>
              <a:rPr lang="it-IT" sz="2200" dirty="0" err="1" smtClean="0"/>
              <a:t>Levin</a:t>
            </a:r>
            <a:r>
              <a:rPr lang="it-IT" sz="2200" dirty="0" smtClean="0"/>
              <a:t>).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2200" dirty="0" smtClean="0"/>
              <a:t>Problema delle contraddizioni che ostacolano il progresso americano (p. es., schiavismo) </a:t>
            </a:r>
            <a:r>
              <a:rPr lang="it-IT" sz="2200" dirty="0" smtClean="0">
                <a:cs typeface="Times New Roman"/>
              </a:rPr>
              <a:t>→ </a:t>
            </a:r>
            <a:r>
              <a:rPr lang="it-IT" sz="2200" dirty="0" err="1" smtClean="0"/>
              <a:t>Motley</a:t>
            </a:r>
            <a:r>
              <a:rPr lang="it-IT" sz="2200" dirty="0" smtClean="0"/>
              <a:t>:  “</a:t>
            </a:r>
            <a:r>
              <a:rPr lang="it-IT" sz="2200" dirty="0" err="1" smtClean="0"/>
              <a:t>it</a:t>
            </a:r>
            <a:r>
              <a:rPr lang="it-IT" sz="2200" dirty="0" smtClean="0"/>
              <a:t> </a:t>
            </a:r>
            <a:r>
              <a:rPr lang="it-IT" sz="2200" dirty="0" err="1" smtClean="0"/>
              <a:t>seems</a:t>
            </a:r>
            <a:r>
              <a:rPr lang="it-IT" sz="2200" dirty="0" smtClean="0"/>
              <a:t> </a:t>
            </a:r>
            <a:r>
              <a:rPr lang="it-IT" sz="2200" dirty="0" err="1" smtClean="0"/>
              <a:t>to</a:t>
            </a:r>
            <a:r>
              <a:rPr lang="it-IT" sz="2200" dirty="0" smtClean="0"/>
              <a:t> </a:t>
            </a:r>
            <a:r>
              <a:rPr lang="it-IT" sz="2200" dirty="0" err="1" smtClean="0"/>
              <a:t>be</a:t>
            </a:r>
            <a:r>
              <a:rPr lang="it-IT" sz="2200" dirty="0" smtClean="0"/>
              <a:t> a </a:t>
            </a:r>
            <a:r>
              <a:rPr lang="it-IT" sz="2200" dirty="0" err="1" smtClean="0"/>
              <a:t>law</a:t>
            </a:r>
            <a:r>
              <a:rPr lang="it-IT" sz="2200" dirty="0" smtClean="0"/>
              <a:t> </a:t>
            </a:r>
            <a:r>
              <a:rPr lang="it-IT" sz="2200" dirty="0" err="1" smtClean="0"/>
              <a:t>of</a:t>
            </a:r>
            <a:r>
              <a:rPr lang="it-IT" sz="2200" dirty="0" smtClean="0"/>
              <a:t> Providence, </a:t>
            </a:r>
            <a:r>
              <a:rPr lang="it-IT" sz="2200" dirty="0" err="1" smtClean="0"/>
              <a:t>that</a:t>
            </a:r>
            <a:r>
              <a:rPr lang="it-IT" sz="2200" dirty="0" smtClean="0"/>
              <a:t> progress </a:t>
            </a:r>
            <a:r>
              <a:rPr lang="it-IT" sz="2200" dirty="0" err="1" smtClean="0"/>
              <a:t>should</a:t>
            </a:r>
            <a:r>
              <a:rPr lang="it-IT" sz="2200" dirty="0" smtClean="0"/>
              <a:t> </a:t>
            </a:r>
            <a:r>
              <a:rPr lang="it-IT" sz="2200" dirty="0" err="1" smtClean="0"/>
              <a:t>be</a:t>
            </a:r>
            <a:r>
              <a:rPr lang="it-IT" sz="2200" dirty="0" smtClean="0"/>
              <a:t> </a:t>
            </a:r>
            <a:r>
              <a:rPr lang="it-IT" sz="2200" dirty="0" err="1" smtClean="0"/>
              <a:t>by</a:t>
            </a:r>
            <a:r>
              <a:rPr lang="it-IT" sz="2200" dirty="0" smtClean="0"/>
              <a:t> a </a:t>
            </a:r>
            <a:r>
              <a:rPr lang="it-IT" sz="2200" dirty="0" err="1" smtClean="0"/>
              <a:t>spiral</a:t>
            </a:r>
            <a:r>
              <a:rPr lang="it-IT" sz="2200" dirty="0" smtClean="0"/>
              <a:t> </a:t>
            </a:r>
            <a:r>
              <a:rPr lang="it-IT" sz="2200" dirty="0" err="1" smtClean="0"/>
              <a:t>movement</a:t>
            </a:r>
            <a:r>
              <a:rPr lang="it-IT" sz="2200" dirty="0" smtClean="0"/>
              <a:t>; so </a:t>
            </a:r>
            <a:r>
              <a:rPr lang="it-IT" sz="2200" dirty="0" err="1" smtClean="0"/>
              <a:t>that</a:t>
            </a:r>
            <a:r>
              <a:rPr lang="it-IT" sz="2200" dirty="0" smtClean="0"/>
              <a:t> </a:t>
            </a:r>
            <a:r>
              <a:rPr lang="it-IT" sz="2200" dirty="0" err="1" smtClean="0"/>
              <a:t>when</a:t>
            </a:r>
            <a:r>
              <a:rPr lang="it-IT" sz="2200" dirty="0" smtClean="0"/>
              <a:t> </a:t>
            </a:r>
            <a:r>
              <a:rPr lang="it-IT" sz="2200" dirty="0" err="1" smtClean="0"/>
              <a:t>it</a:t>
            </a:r>
            <a:r>
              <a:rPr lang="it-IT" sz="2200" dirty="0" smtClean="0"/>
              <a:t> </a:t>
            </a:r>
            <a:r>
              <a:rPr lang="it-IT" sz="2200" dirty="0" err="1" smtClean="0"/>
              <a:t>seems</a:t>
            </a:r>
            <a:r>
              <a:rPr lang="it-IT" sz="2200" dirty="0" smtClean="0"/>
              <a:t> more </a:t>
            </a:r>
            <a:r>
              <a:rPr lang="it-IT" sz="2200" dirty="0" err="1" smtClean="0"/>
              <a:t>tortuous</a:t>
            </a:r>
            <a:r>
              <a:rPr lang="it-IT" sz="2200" dirty="0" smtClean="0"/>
              <a:t>, </a:t>
            </a:r>
            <a:r>
              <a:rPr lang="it-IT" sz="2200" dirty="0" err="1" smtClean="0"/>
              <a:t>we</a:t>
            </a:r>
            <a:r>
              <a:rPr lang="it-IT" sz="2200" dirty="0" smtClean="0"/>
              <a:t> </a:t>
            </a:r>
            <a:r>
              <a:rPr lang="it-IT" sz="2200" dirty="0" err="1" smtClean="0"/>
              <a:t>may</a:t>
            </a:r>
            <a:r>
              <a:rPr lang="it-IT" sz="2200" dirty="0" smtClean="0"/>
              <a:t> </a:t>
            </a:r>
            <a:r>
              <a:rPr lang="it-IT" sz="2200" dirty="0" err="1" smtClean="0"/>
              <a:t>perhaps</a:t>
            </a:r>
            <a:r>
              <a:rPr lang="it-IT" sz="2200" dirty="0" smtClean="0"/>
              <a:t> </a:t>
            </a:r>
            <a:r>
              <a:rPr lang="it-IT" sz="2200" dirty="0" err="1" smtClean="0"/>
              <a:t>be</a:t>
            </a:r>
            <a:r>
              <a:rPr lang="it-IT" sz="2200" dirty="0" smtClean="0"/>
              <a:t> </a:t>
            </a:r>
            <a:r>
              <a:rPr lang="it-IT" sz="2200" dirty="0" err="1" smtClean="0"/>
              <a:t>going</a:t>
            </a:r>
            <a:r>
              <a:rPr lang="it-IT" sz="2200" dirty="0" smtClean="0"/>
              <a:t> </a:t>
            </a:r>
            <a:r>
              <a:rPr lang="it-IT" sz="2200" dirty="0" err="1" smtClean="0"/>
              <a:t>ahead</a:t>
            </a:r>
            <a:r>
              <a:rPr lang="it-IT" sz="2200" dirty="0" smtClean="0"/>
              <a:t>” </a:t>
            </a:r>
            <a:r>
              <a:rPr lang="it-IT" sz="2200" dirty="0" smtClean="0">
                <a:cs typeface="Times New Roman"/>
              </a:rPr>
              <a:t>→ motivo della </a:t>
            </a:r>
            <a:r>
              <a:rPr lang="it-IT" sz="2200" dirty="0" smtClean="0"/>
              <a:t>“</a:t>
            </a:r>
            <a:r>
              <a:rPr lang="it-IT" sz="2200" b="1" dirty="0" err="1" smtClean="0"/>
              <a:t>ascending</a:t>
            </a:r>
            <a:r>
              <a:rPr lang="it-IT" sz="2200" b="1" dirty="0" smtClean="0"/>
              <a:t> </a:t>
            </a:r>
            <a:r>
              <a:rPr lang="it-IT" sz="2200" b="1" dirty="0" err="1" smtClean="0"/>
              <a:t>spiral</a:t>
            </a:r>
            <a:r>
              <a:rPr lang="it-IT" sz="2200" b="1" dirty="0" smtClean="0"/>
              <a:t> curve</a:t>
            </a:r>
            <a:r>
              <a:rPr lang="it-IT" sz="2200" dirty="0" smtClean="0"/>
              <a:t>”.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</a:pPr>
            <a:endParaRPr lang="en-US" sz="22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100">
        <p14:switch dir="r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2984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UNA </a:t>
            </a: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ASCENDING SPIRAL CURVE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14282" y="1142984"/>
            <a:ext cx="8715436" cy="5500726"/>
          </a:xfrm>
        </p:spPr>
        <p:txBody>
          <a:bodyPr>
            <a:noAutofit/>
          </a:bodyPr>
          <a:lstStyle/>
          <a:p>
            <a:pPr marL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2300" dirty="0" smtClean="0"/>
              <a:t>Combinazione della linearità dell’“</a:t>
            </a:r>
            <a:r>
              <a:rPr lang="it-IT" sz="2300" dirty="0" err="1" smtClean="0"/>
              <a:t>upward</a:t>
            </a:r>
            <a:r>
              <a:rPr lang="it-IT" sz="2300" dirty="0" smtClean="0"/>
              <a:t> </a:t>
            </a:r>
            <a:r>
              <a:rPr lang="it-IT" sz="2300" dirty="0" err="1" smtClean="0"/>
              <a:t>motion</a:t>
            </a:r>
            <a:r>
              <a:rPr lang="it-IT" sz="2300" dirty="0" smtClean="0"/>
              <a:t>” con la ciclicità delle “curve” </a:t>
            </a:r>
            <a:r>
              <a:rPr lang="it-IT" sz="2000" dirty="0" smtClean="0">
                <a:cs typeface="Times New Roman"/>
              </a:rPr>
              <a:t>→</a:t>
            </a:r>
            <a:r>
              <a:rPr lang="it-IT" sz="2300" dirty="0" smtClean="0">
                <a:cs typeface="Times New Roman"/>
              </a:rPr>
              <a:t> possibilità </a:t>
            </a:r>
            <a:r>
              <a:rPr lang="it-IT" sz="2300" dirty="0" smtClean="0"/>
              <a:t>di risolvere le contraddizioni incontrate senza dover ricorrere né all’assolutizzazione </a:t>
            </a:r>
            <a:r>
              <a:rPr lang="it-IT" sz="2300" dirty="0" err="1" smtClean="0"/>
              <a:t>manichea</a:t>
            </a:r>
            <a:r>
              <a:rPr lang="it-IT" sz="2300" dirty="0" smtClean="0"/>
              <a:t> del valore positivo di una sola delle forze in campo né all’amaro riconoscimento dell’eterno ritornare alle condizioni conflittuali di partenza. I “germi” del progresso possono essere seminati persino dai rappresentanti della conservazione, molti dei quali sono anzi esplicitamente ammirati, e i momenti di stasi non sono sconfitte, ma solo preparazioni – o meglio, per mantenere la metafora organica, periodi di “incubazione” – che preludono a nuovi successi.</a:t>
            </a:r>
          </a:p>
          <a:p>
            <a:pPr marL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2300" dirty="0" smtClean="0"/>
              <a:t>Queste vittorie rappresentano la conferma di un</a:t>
            </a:r>
            <a:r>
              <a:rPr lang="it-IT" sz="2300" b="1" dirty="0" smtClean="0"/>
              <a:t> sistema di valori che è “già dato” fin dall’origine</a:t>
            </a:r>
            <a:r>
              <a:rPr lang="it-IT" sz="2300" dirty="0" smtClean="0"/>
              <a:t> (debito con la concezione biblica della storia del puritanesimo). </a:t>
            </a:r>
            <a:endParaRPr lang="en-US" sz="23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100">
        <p14:switch dir="r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DUE SPAZIO-TEMPI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14282" y="1600200"/>
            <a:ext cx="8715436" cy="4972072"/>
          </a:xfrm>
        </p:spPr>
        <p:txBody>
          <a:bodyPr>
            <a:normAutofit fontScale="62500" lnSpcReduction="20000"/>
          </a:bodyPr>
          <a:lstStyle/>
          <a:p>
            <a:pPr marL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dirty="0" smtClean="0"/>
              <a:t>Storia umana divisa in due grandi spazio-tempi, ognuno dei quali è retto da una paradossale inversione dei rapporti tra </a:t>
            </a:r>
            <a:r>
              <a:rPr lang="it-IT" b="1" dirty="0" smtClean="0"/>
              <a:t>dinamicità/progresso </a:t>
            </a:r>
            <a:r>
              <a:rPr lang="it-IT" dirty="0" smtClean="0"/>
              <a:t>e </a:t>
            </a:r>
            <a:r>
              <a:rPr lang="it-IT" b="1" dirty="0" smtClean="0"/>
              <a:t>staticità/conservazione</a:t>
            </a:r>
            <a:r>
              <a:rPr lang="it-IT" dirty="0" smtClean="0"/>
              <a:t>.</a:t>
            </a:r>
            <a:endParaRPr lang="it-IT" b="1" dirty="0" smtClean="0"/>
          </a:p>
          <a:p>
            <a:pPr marL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b="1" dirty="0" smtClean="0"/>
              <a:t>Spazio-tempo europeo</a:t>
            </a:r>
            <a:r>
              <a:rPr lang="it-IT" dirty="0" smtClean="0"/>
              <a:t>: governato dalle forze della conservazione e per questo attraversato da feroci conflitti interni che ne mettono continuamente in crisi la stabilità vs. </a:t>
            </a:r>
            <a:r>
              <a:rPr lang="it-IT" b="1" dirty="0" smtClean="0"/>
              <a:t>spazio-tempo americano</a:t>
            </a:r>
            <a:r>
              <a:rPr lang="it-IT" dirty="0" smtClean="0"/>
              <a:t>: la libera espressione delle potenzialità dinamiche del progresso produce come per miracolo un sostanziale equilibrio di fronte al quale ogni scontro, per quanto violento, appare come una semplice scossa di aggiustamento.</a:t>
            </a:r>
          </a:p>
          <a:p>
            <a:pPr marL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dirty="0" smtClean="0"/>
              <a:t>La comunicazione tra i due mondi è assicurata dal movimento verso ovest che la storia europea sembra compiere, e che si conclude appunto sulle coste americane. A questo movimento nello spazio corrisponde un movimento nel tempo storico, inteso come successione di ere ciascuna dominata da un nuovo e più “valido” principio: “</a:t>
            </a:r>
            <a:r>
              <a:rPr lang="it-IT" b="1" dirty="0" err="1" smtClean="0"/>
              <a:t>Christianity</a:t>
            </a:r>
            <a:r>
              <a:rPr lang="it-IT" dirty="0" smtClean="0"/>
              <a:t> in the ‘</a:t>
            </a:r>
            <a:r>
              <a:rPr lang="it-IT" dirty="0" err="1" smtClean="0"/>
              <a:t>German</a:t>
            </a:r>
            <a:r>
              <a:rPr lang="it-IT" dirty="0" smtClean="0"/>
              <a:t> </a:t>
            </a:r>
            <a:r>
              <a:rPr lang="it-IT" dirty="0" err="1" smtClean="0"/>
              <a:t>woods</a:t>
            </a:r>
            <a:r>
              <a:rPr lang="it-IT" dirty="0" smtClean="0"/>
              <a:t>’, </a:t>
            </a:r>
            <a:r>
              <a:rPr lang="it-IT" b="1" dirty="0" err="1" smtClean="0"/>
              <a:t>nationality</a:t>
            </a:r>
            <a:r>
              <a:rPr lang="it-IT" dirty="0" smtClean="0"/>
              <a:t> in the </a:t>
            </a:r>
            <a:r>
              <a:rPr lang="it-IT" dirty="0" err="1" smtClean="0"/>
              <a:t>Iberian</a:t>
            </a:r>
            <a:r>
              <a:rPr lang="it-IT" dirty="0" smtClean="0"/>
              <a:t> </a:t>
            </a:r>
            <a:r>
              <a:rPr lang="it-IT" dirty="0" err="1" smtClean="0"/>
              <a:t>peninsula</a:t>
            </a:r>
            <a:r>
              <a:rPr lang="it-IT" dirty="0" smtClean="0"/>
              <a:t>, the </a:t>
            </a:r>
            <a:r>
              <a:rPr lang="it-IT" b="1" dirty="0" err="1" smtClean="0"/>
              <a:t>Reformation</a:t>
            </a:r>
            <a:r>
              <a:rPr lang="it-IT" dirty="0" smtClean="0"/>
              <a:t> in </a:t>
            </a:r>
            <a:r>
              <a:rPr lang="it-IT" dirty="0" err="1" smtClean="0"/>
              <a:t>Netherlands</a:t>
            </a:r>
            <a:r>
              <a:rPr lang="it-IT" dirty="0" smtClean="0"/>
              <a:t> and England, </a:t>
            </a:r>
            <a:r>
              <a:rPr lang="it-IT" b="1" dirty="0" err="1" smtClean="0"/>
              <a:t>Democracy</a:t>
            </a:r>
            <a:r>
              <a:rPr lang="it-IT" dirty="0" smtClean="0"/>
              <a:t> (or </a:t>
            </a:r>
            <a:r>
              <a:rPr lang="it-IT" b="1" dirty="0" smtClean="0"/>
              <a:t>Liberty</a:t>
            </a:r>
            <a:r>
              <a:rPr lang="it-IT" dirty="0" smtClean="0"/>
              <a:t>) in the American </a:t>
            </a:r>
            <a:r>
              <a:rPr lang="it-IT" dirty="0" err="1" smtClean="0"/>
              <a:t>colonies</a:t>
            </a:r>
            <a:r>
              <a:rPr lang="it-IT" dirty="0" smtClean="0"/>
              <a:t>” (Davis </a:t>
            </a:r>
            <a:r>
              <a:rPr lang="it-IT" dirty="0" err="1" smtClean="0"/>
              <a:t>Levin</a:t>
            </a:r>
            <a:r>
              <a:rPr lang="it-IT" dirty="0" smtClean="0"/>
              <a:t>).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100">
        <p14:switch dir="r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DAL TEMPO ALLO SPAZIO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14282" y="1643050"/>
            <a:ext cx="8929718" cy="4786346"/>
          </a:xfrm>
        </p:spPr>
        <p:txBody>
          <a:bodyPr>
            <a:normAutofit fontScale="62500" lnSpcReduction="20000"/>
          </a:bodyPr>
          <a:lstStyle/>
          <a:p>
            <a:pPr marL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dirty="0" smtClean="0"/>
              <a:t>In America il tempo della storia si ferma, e resta solo il</a:t>
            </a:r>
            <a:r>
              <a:rPr lang="it-IT" b="1" dirty="0" smtClean="0"/>
              <a:t> movimento nello spazio</a:t>
            </a:r>
            <a:r>
              <a:rPr lang="it-IT" dirty="0" smtClean="0"/>
              <a:t>, verso i territori che si aprono oltre la Frontiera. Le epoche storiche non si succedono più, poiché la Democrazia (o la Libertà) si realizza fin dal principio della colonizzazione inglese del </a:t>
            </a:r>
            <a:r>
              <a:rPr lang="it-IT" dirty="0" err="1" smtClean="0"/>
              <a:t>Nordamerica</a:t>
            </a:r>
            <a:r>
              <a:rPr lang="it-IT" dirty="0" smtClean="0"/>
              <a:t>. Ogni ulteriore passaggio ad ovest non fa che estendere lo spazio della democrazia, liberando nuove regioni dal “vuoto” cui erano condannate prima della colonizzazione e dall’incubo della storia cui potevano essere destinate qualora fossero state invase dalle potenze europee tradizionali (l’argomento centrale dei volumi di </a:t>
            </a:r>
            <a:r>
              <a:rPr lang="it-IT" dirty="0" err="1" smtClean="0"/>
              <a:t>Parkman</a:t>
            </a:r>
            <a:r>
              <a:rPr lang="it-IT" dirty="0" smtClean="0"/>
              <a:t> su </a:t>
            </a:r>
            <a:r>
              <a:rPr lang="it-IT" i="1" dirty="0" smtClean="0"/>
              <a:t>France and England in North America</a:t>
            </a:r>
            <a:r>
              <a:rPr lang="it-IT" dirty="0" smtClean="0"/>
              <a:t>, dove si ipotizza esplicitamente la possibilità di una ricaduta nel “passato” europeo nel caso in cui avessero vinto le forze francesi) – e infine inglobandole nell’</a:t>
            </a:r>
            <a:r>
              <a:rPr lang="it-IT" b="1" dirty="0" smtClean="0"/>
              <a:t>atemporale Mito americano</a:t>
            </a:r>
            <a:r>
              <a:rPr lang="it-IT" dirty="0" smtClean="0"/>
              <a:t>.</a:t>
            </a:r>
          </a:p>
          <a:p>
            <a:pPr marL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dirty="0" smtClean="0"/>
              <a:t>Chiusura del cerchio: </a:t>
            </a:r>
            <a:r>
              <a:rPr lang="it-IT" b="1" dirty="0" smtClean="0"/>
              <a:t>“</a:t>
            </a:r>
            <a:r>
              <a:rPr lang="it-IT" b="1" dirty="0" err="1" smtClean="0"/>
              <a:t>Passage</a:t>
            </a:r>
            <a:r>
              <a:rPr lang="it-IT" b="1" dirty="0" smtClean="0"/>
              <a:t> </a:t>
            </a:r>
            <a:r>
              <a:rPr lang="it-IT" b="1" dirty="0" err="1" smtClean="0"/>
              <a:t>to</a:t>
            </a:r>
            <a:r>
              <a:rPr lang="it-IT" b="1" dirty="0" smtClean="0"/>
              <a:t> India”</a:t>
            </a:r>
            <a:r>
              <a:rPr lang="it-IT" dirty="0" smtClean="0"/>
              <a:t> cantato da Whitman (superamento de i limiti del continente per giungere, attraverso l’Asia, fino all’Europa, e realizzare in modo ancor più compiuto </a:t>
            </a:r>
            <a:r>
              <a:rPr lang="it-IT" b="1" dirty="0" smtClean="0"/>
              <a:t>il/la fine della storia umana</a:t>
            </a:r>
            <a:r>
              <a:rPr lang="it-IT" dirty="0" smtClean="0"/>
              <a:t> – </a:t>
            </a:r>
            <a:r>
              <a:rPr lang="it-IT" b="1" dirty="0" smtClean="0"/>
              <a:t>concezione teleologica della storia</a:t>
            </a:r>
            <a:r>
              <a:rPr lang="it-IT" dirty="0" smtClean="0"/>
              <a:t>).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100">
        <p14:switch dir="r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85794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UNA MISSIONE IDEALE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14282" y="785794"/>
            <a:ext cx="8715436" cy="6072206"/>
          </a:xfrm>
        </p:spPr>
        <p:txBody>
          <a:bodyPr>
            <a:noAutofit/>
          </a:bodyPr>
          <a:lstStyle/>
          <a:p>
            <a:pPr marL="0">
              <a:spcBef>
                <a:spcPts val="0"/>
              </a:spcBef>
              <a:buNone/>
            </a:pPr>
            <a:r>
              <a:rPr lang="it-IT" sz="2200" dirty="0" smtClean="0"/>
              <a:t>Classe sociale di riferimento: </a:t>
            </a:r>
            <a:r>
              <a:rPr lang="it-IT" sz="2200" b="1" dirty="0" smtClean="0"/>
              <a:t>borghesia</a:t>
            </a:r>
            <a:r>
              <a:rPr lang="it-IT" sz="2200" dirty="0" smtClean="0"/>
              <a:t> (mossa in primo luogo dal principio del profitto, valore poco attraente per degli intellettuali romantici) </a:t>
            </a:r>
            <a:r>
              <a:rPr lang="it-IT" sz="2200" dirty="0" smtClean="0">
                <a:cs typeface="Times New Roman"/>
              </a:rPr>
              <a:t>→ scissione delle </a:t>
            </a:r>
            <a:r>
              <a:rPr lang="it-IT" sz="2200" dirty="0" smtClean="0"/>
              <a:t>motivazioni materiali rispetto al ruolo giocato nell’accelerare la marcia del progresso dal principio astratto del commercio, cui si aggiungono per naturale germinazione altri valori più elevati: “</a:t>
            </a:r>
            <a:r>
              <a:rPr lang="it-IT" sz="2200" b="1" dirty="0" err="1" smtClean="0"/>
              <a:t>Protestantism</a:t>
            </a:r>
            <a:r>
              <a:rPr lang="it-IT" sz="2200" b="1" dirty="0" smtClean="0"/>
              <a:t>, </a:t>
            </a:r>
            <a:r>
              <a:rPr lang="it-IT" sz="2200" b="1" dirty="0" err="1" smtClean="0"/>
              <a:t>nationality</a:t>
            </a:r>
            <a:r>
              <a:rPr lang="it-IT" sz="2200" b="1" dirty="0" smtClean="0"/>
              <a:t>, free </a:t>
            </a:r>
            <a:r>
              <a:rPr lang="it-IT" sz="2200" b="1" dirty="0" err="1" smtClean="0"/>
              <a:t>thought</a:t>
            </a:r>
            <a:r>
              <a:rPr lang="it-IT" sz="2200" b="1" dirty="0" smtClean="0"/>
              <a:t>, </a:t>
            </a:r>
            <a:r>
              <a:rPr lang="it-IT" sz="2200" b="1" dirty="0" err="1" smtClean="0"/>
              <a:t>republicanism</a:t>
            </a:r>
            <a:r>
              <a:rPr lang="it-IT" sz="2200" b="1" dirty="0" smtClean="0"/>
              <a:t> </a:t>
            </a:r>
            <a:r>
              <a:rPr lang="it-IT" sz="2200" dirty="0" smtClean="0"/>
              <a:t>– or the </a:t>
            </a:r>
            <a:r>
              <a:rPr lang="it-IT" sz="2200" dirty="0" err="1" smtClean="0"/>
              <a:t>natural</a:t>
            </a:r>
            <a:r>
              <a:rPr lang="it-IT" sz="2200" dirty="0" smtClean="0"/>
              <a:t> </a:t>
            </a:r>
            <a:r>
              <a:rPr lang="it-IT" sz="2200" dirty="0" err="1" smtClean="0"/>
              <a:t>economic</a:t>
            </a:r>
            <a:r>
              <a:rPr lang="it-IT" sz="2200" dirty="0" smtClean="0"/>
              <a:t> </a:t>
            </a:r>
            <a:r>
              <a:rPr lang="it-IT" sz="2200" dirty="0" err="1" smtClean="0"/>
              <a:t>principles</a:t>
            </a:r>
            <a:r>
              <a:rPr lang="it-IT" sz="2200" dirty="0" smtClean="0"/>
              <a:t> </a:t>
            </a:r>
            <a:r>
              <a:rPr lang="it-IT" sz="2200" dirty="0" err="1" smtClean="0"/>
              <a:t>of</a:t>
            </a:r>
            <a:r>
              <a:rPr lang="it-IT" sz="2200" dirty="0" smtClean="0"/>
              <a:t> </a:t>
            </a:r>
            <a:r>
              <a:rPr lang="it-IT" sz="2200" b="1" dirty="0" smtClean="0"/>
              <a:t>free </a:t>
            </a:r>
            <a:r>
              <a:rPr lang="it-IT" sz="2200" b="1" dirty="0" err="1" smtClean="0"/>
              <a:t>trade</a:t>
            </a:r>
            <a:r>
              <a:rPr lang="it-IT" sz="2200" b="1" dirty="0" smtClean="0"/>
              <a:t>, ‘</a:t>
            </a:r>
            <a:r>
              <a:rPr lang="it-IT" sz="2200" b="1" dirty="0" err="1" smtClean="0"/>
              <a:t>enterprise</a:t>
            </a:r>
            <a:r>
              <a:rPr lang="it-IT" sz="2200" b="1" dirty="0" smtClean="0"/>
              <a:t>’ or </a:t>
            </a:r>
            <a:r>
              <a:rPr lang="it-IT" sz="2200" b="1" dirty="0" err="1" smtClean="0"/>
              <a:t>industry</a:t>
            </a:r>
            <a:r>
              <a:rPr lang="it-IT" sz="2200" b="1" dirty="0" smtClean="0"/>
              <a:t>, and </a:t>
            </a:r>
            <a:r>
              <a:rPr lang="it-IT" sz="2200" b="1" dirty="0" err="1" smtClean="0"/>
              <a:t>self-reliance</a:t>
            </a:r>
            <a:r>
              <a:rPr lang="it-IT" sz="2200" dirty="0" smtClean="0"/>
              <a:t>” (David </a:t>
            </a:r>
            <a:r>
              <a:rPr lang="it-IT" sz="2200" dirty="0" err="1" smtClean="0"/>
              <a:t>Levin</a:t>
            </a:r>
            <a:r>
              <a:rPr lang="it-IT" sz="2200" dirty="0" smtClean="0"/>
              <a:t>).</a:t>
            </a:r>
          </a:p>
          <a:p>
            <a:pPr marL="0">
              <a:spcBef>
                <a:spcPts val="0"/>
              </a:spcBef>
              <a:buNone/>
            </a:pPr>
            <a:r>
              <a:rPr lang="it-IT" sz="2200" dirty="0" smtClean="0"/>
              <a:t>Anche il Cortés di </a:t>
            </a:r>
            <a:r>
              <a:rPr lang="it-IT" sz="2200" dirty="0" err="1" smtClean="0"/>
              <a:t>Prescott</a:t>
            </a:r>
            <a:r>
              <a:rPr lang="it-IT" sz="2200" dirty="0" smtClean="0"/>
              <a:t> o il La </a:t>
            </a:r>
            <a:r>
              <a:rPr lang="it-IT" sz="2200" dirty="0" err="1" smtClean="0"/>
              <a:t>Salle</a:t>
            </a:r>
            <a:r>
              <a:rPr lang="it-IT" sz="2200" dirty="0" smtClean="0"/>
              <a:t> di </a:t>
            </a:r>
            <a:r>
              <a:rPr lang="it-IT" sz="2200" dirty="0" err="1" smtClean="0"/>
              <a:t>Parkman</a:t>
            </a:r>
            <a:r>
              <a:rPr lang="it-IT" sz="2200" dirty="0" smtClean="0"/>
              <a:t> trascendono, nelle loro azioni, la matrice economica del profitto: il primo “</a:t>
            </a:r>
            <a:r>
              <a:rPr lang="it-IT" sz="2200" dirty="0" err="1" smtClean="0"/>
              <a:t>was</a:t>
            </a:r>
            <a:r>
              <a:rPr lang="it-IT" sz="2200" dirty="0" smtClean="0"/>
              <a:t> </a:t>
            </a:r>
            <a:r>
              <a:rPr lang="it-IT" sz="2200" dirty="0" err="1" smtClean="0"/>
              <a:t>not</a:t>
            </a:r>
            <a:r>
              <a:rPr lang="it-IT" sz="2200" dirty="0" smtClean="0"/>
              <a:t> a </a:t>
            </a:r>
            <a:r>
              <a:rPr lang="it-IT" sz="2200" dirty="0" err="1" smtClean="0"/>
              <a:t>vulgar</a:t>
            </a:r>
            <a:r>
              <a:rPr lang="it-IT" sz="2200" dirty="0" smtClean="0"/>
              <a:t> </a:t>
            </a:r>
            <a:r>
              <a:rPr lang="it-IT" sz="2200" dirty="0" err="1" smtClean="0"/>
              <a:t>conqueror</a:t>
            </a:r>
            <a:r>
              <a:rPr lang="it-IT" sz="2200" dirty="0" smtClean="0"/>
              <a:t>” e “</a:t>
            </a:r>
            <a:r>
              <a:rPr lang="it-IT" sz="2200" dirty="0" err="1" smtClean="0"/>
              <a:t>his</a:t>
            </a:r>
            <a:r>
              <a:rPr lang="it-IT" sz="2200" dirty="0" smtClean="0"/>
              <a:t> </a:t>
            </a:r>
            <a:r>
              <a:rPr lang="it-IT" sz="2200" dirty="0" err="1" smtClean="0"/>
              <a:t>enterprises</a:t>
            </a:r>
            <a:r>
              <a:rPr lang="it-IT" sz="2200" dirty="0" smtClean="0"/>
              <a:t> </a:t>
            </a:r>
            <a:r>
              <a:rPr lang="it-IT" sz="2200" dirty="0" err="1" smtClean="0"/>
              <a:t>were</a:t>
            </a:r>
            <a:r>
              <a:rPr lang="it-IT" sz="2200" dirty="0" smtClean="0"/>
              <a:t> </a:t>
            </a:r>
            <a:r>
              <a:rPr lang="it-IT" sz="2200" dirty="0" err="1" smtClean="0"/>
              <a:t>not</a:t>
            </a:r>
            <a:r>
              <a:rPr lang="it-IT" sz="2200" dirty="0" smtClean="0"/>
              <a:t> </a:t>
            </a:r>
            <a:r>
              <a:rPr lang="it-IT" sz="2200" dirty="0" err="1" smtClean="0"/>
              <a:t>undertaken</a:t>
            </a:r>
            <a:r>
              <a:rPr lang="it-IT" sz="2200" dirty="0" smtClean="0"/>
              <a:t> </a:t>
            </a:r>
            <a:r>
              <a:rPr lang="it-IT" sz="2200" dirty="0" err="1" smtClean="0"/>
              <a:t>solely</a:t>
            </a:r>
            <a:r>
              <a:rPr lang="it-IT" sz="2200" dirty="0" smtClean="0"/>
              <a:t> </a:t>
            </a:r>
            <a:r>
              <a:rPr lang="it-IT" sz="2200" dirty="0" err="1" smtClean="0"/>
              <a:t>for</a:t>
            </a:r>
            <a:r>
              <a:rPr lang="it-IT" sz="2200" dirty="0" smtClean="0"/>
              <a:t> </a:t>
            </a:r>
            <a:r>
              <a:rPr lang="it-IT" sz="2200" dirty="0" err="1" smtClean="0"/>
              <a:t>mercenary</a:t>
            </a:r>
            <a:r>
              <a:rPr lang="it-IT" sz="2200" dirty="0" smtClean="0"/>
              <a:t> </a:t>
            </a:r>
            <a:r>
              <a:rPr lang="it-IT" sz="2200" dirty="0" err="1" smtClean="0"/>
              <a:t>objects</a:t>
            </a:r>
            <a:r>
              <a:rPr lang="it-IT" sz="2200" dirty="0" smtClean="0"/>
              <a:t>” (</a:t>
            </a:r>
            <a:r>
              <a:rPr lang="it-IT" sz="2200" dirty="0" err="1" smtClean="0"/>
              <a:t>Prescott</a:t>
            </a:r>
            <a:r>
              <a:rPr lang="it-IT" sz="2200" dirty="0" smtClean="0"/>
              <a:t>); il secondo “</a:t>
            </a:r>
            <a:r>
              <a:rPr lang="it-IT" sz="2200" dirty="0" err="1" smtClean="0"/>
              <a:t>was</a:t>
            </a:r>
            <a:r>
              <a:rPr lang="it-IT" sz="2200" dirty="0" smtClean="0"/>
              <a:t> </a:t>
            </a:r>
            <a:r>
              <a:rPr lang="it-IT" sz="2200" dirty="0" err="1" smtClean="0"/>
              <a:t>not</a:t>
            </a:r>
            <a:r>
              <a:rPr lang="it-IT" sz="2200" dirty="0" smtClean="0"/>
              <a:t> a mere </a:t>
            </a:r>
            <a:r>
              <a:rPr lang="it-IT" sz="2200" dirty="0" err="1" smtClean="0"/>
              <a:t>merchant</a:t>
            </a:r>
            <a:r>
              <a:rPr lang="it-IT" sz="2200" dirty="0" smtClean="0"/>
              <a:t>; and no commercial profit </a:t>
            </a:r>
            <a:r>
              <a:rPr lang="it-IT" sz="2200" dirty="0" err="1" smtClean="0"/>
              <a:t>could</a:t>
            </a:r>
            <a:r>
              <a:rPr lang="it-IT" sz="2200" dirty="0" smtClean="0"/>
              <a:t> </a:t>
            </a:r>
            <a:r>
              <a:rPr lang="it-IT" sz="2200" dirty="0" err="1" smtClean="0"/>
              <a:t>content</a:t>
            </a:r>
            <a:r>
              <a:rPr lang="it-IT" sz="2200" dirty="0" smtClean="0"/>
              <a:t> </a:t>
            </a:r>
            <a:r>
              <a:rPr lang="it-IT" sz="2200" dirty="0" err="1" smtClean="0"/>
              <a:t>his</a:t>
            </a:r>
            <a:r>
              <a:rPr lang="it-IT" sz="2200" dirty="0" smtClean="0"/>
              <a:t> </a:t>
            </a:r>
            <a:r>
              <a:rPr lang="it-IT" sz="2200" dirty="0" err="1" smtClean="0"/>
              <a:t>ambition</a:t>
            </a:r>
            <a:r>
              <a:rPr lang="it-IT" sz="2200" dirty="0" smtClean="0"/>
              <a:t>” (</a:t>
            </a:r>
            <a:r>
              <a:rPr lang="it-IT" sz="2200" dirty="0" err="1" smtClean="0"/>
              <a:t>Parkman</a:t>
            </a:r>
            <a:r>
              <a:rPr lang="it-IT" sz="2200" dirty="0" smtClean="0"/>
              <a:t>). </a:t>
            </a:r>
            <a:r>
              <a:rPr lang="it-IT" sz="2200" dirty="0" err="1" smtClean="0"/>
              <a:t>Motley</a:t>
            </a:r>
            <a:r>
              <a:rPr lang="it-IT" sz="2200" dirty="0" smtClean="0"/>
              <a:t>: astrazione-sublimazione delle motivazioni socio-economiche per esaltare il ruolo progressivo delle classi mercantili olandesi e inglesi.</a:t>
            </a:r>
          </a:p>
          <a:p>
            <a:pPr marL="0">
              <a:spcBef>
                <a:spcPts val="0"/>
              </a:spcBef>
              <a:buNone/>
            </a:pPr>
            <a:r>
              <a:rPr lang="it-IT" sz="2200" dirty="0" smtClean="0"/>
              <a:t>Borghesia: classe con una missione ideale, che non </a:t>
            </a:r>
            <a:r>
              <a:rPr lang="it-IT" sz="2200" dirty="0" err="1" smtClean="0"/>
              <a:t>confligge</a:t>
            </a:r>
            <a:r>
              <a:rPr lang="it-IT" sz="2200" dirty="0" smtClean="0"/>
              <a:t> con i principi del profitto ma anzi li rafforza </a:t>
            </a:r>
            <a:r>
              <a:rPr lang="it-IT" sz="2200" dirty="0" smtClean="0">
                <a:cs typeface="Times New Roman"/>
              </a:rPr>
              <a:t>→ base sociale e ideologica dell’“Impero del bene”</a:t>
            </a:r>
            <a:r>
              <a:rPr lang="it-IT" sz="2300" dirty="0" smtClean="0"/>
              <a:t>.</a:t>
            </a:r>
            <a:endParaRPr lang="en-US" sz="23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100">
        <p14:switch dir="r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STORIA COME </a:t>
            </a: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ROMANCE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14282" y="1571612"/>
            <a:ext cx="8715436" cy="5286388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2000" b="1" dirty="0" smtClean="0"/>
              <a:t>Hayden White, </a:t>
            </a:r>
            <a:r>
              <a:rPr lang="it-IT" sz="2000" b="1" i="1" dirty="0" err="1" smtClean="0"/>
              <a:t>Metahistory</a:t>
            </a:r>
            <a:r>
              <a:rPr lang="it-IT" sz="2000" b="1" i="1" dirty="0" smtClean="0"/>
              <a:t> </a:t>
            </a:r>
            <a:r>
              <a:rPr lang="it-IT" sz="2000" dirty="0" smtClean="0"/>
              <a:t>(1973)</a:t>
            </a:r>
            <a:r>
              <a:rPr lang="it-IT" sz="2000" i="1" dirty="0" smtClean="0"/>
              <a:t>: </a:t>
            </a:r>
            <a:r>
              <a:rPr lang="it-IT" sz="2000" dirty="0" smtClean="0"/>
              <a:t>la storiografia non può essere completamente oggettiva – ogni storico costruisce una trama degli eventi, scegliendo quelli che ritiene più rilevanti e </a:t>
            </a:r>
            <a:r>
              <a:rPr lang="it-IT" sz="2000" dirty="0" smtClean="0"/>
              <a:t>adottando uno specifico schema narrativo per combinarli e dar loro un significato.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2000" dirty="0" smtClean="0"/>
              <a:t>Il testo storiografico è </a:t>
            </a:r>
            <a:r>
              <a:rPr lang="it-IT" sz="2000" dirty="0" smtClean="0"/>
              <a:t>“a </a:t>
            </a:r>
            <a:r>
              <a:rPr lang="it-IT" sz="2000" dirty="0" err="1" smtClean="0"/>
              <a:t>verbal</a:t>
            </a:r>
            <a:r>
              <a:rPr lang="it-IT" sz="2000" dirty="0" smtClean="0"/>
              <a:t> </a:t>
            </a:r>
            <a:r>
              <a:rPr lang="it-IT" sz="2000" dirty="0" err="1" smtClean="0"/>
              <a:t>structure</a:t>
            </a:r>
            <a:r>
              <a:rPr lang="it-IT" sz="2000" dirty="0" smtClean="0"/>
              <a:t> in the </a:t>
            </a:r>
            <a:r>
              <a:rPr lang="it-IT" sz="2000" dirty="0" err="1" smtClean="0"/>
              <a:t>form</a:t>
            </a:r>
            <a:r>
              <a:rPr lang="it-IT" sz="2000" dirty="0" smtClean="0"/>
              <a:t> </a:t>
            </a:r>
            <a:r>
              <a:rPr lang="it-IT" sz="2000" dirty="0" err="1" smtClean="0"/>
              <a:t>of</a:t>
            </a:r>
            <a:r>
              <a:rPr lang="it-IT" sz="2000" dirty="0" smtClean="0"/>
              <a:t> a narrative prose </a:t>
            </a:r>
            <a:r>
              <a:rPr lang="it-IT" sz="2000" dirty="0" err="1" smtClean="0"/>
              <a:t>discourse</a:t>
            </a:r>
            <a:r>
              <a:rPr lang="it-IT" sz="2000" dirty="0" smtClean="0"/>
              <a:t> </a:t>
            </a:r>
            <a:r>
              <a:rPr lang="it-IT" sz="2000" dirty="0" err="1" smtClean="0"/>
              <a:t>that</a:t>
            </a:r>
            <a:r>
              <a:rPr lang="it-IT" sz="2000" dirty="0" smtClean="0"/>
              <a:t> </a:t>
            </a:r>
            <a:r>
              <a:rPr lang="it-IT" sz="2000" dirty="0" err="1" smtClean="0"/>
              <a:t>purports</a:t>
            </a:r>
            <a:r>
              <a:rPr lang="it-IT" sz="2000" dirty="0" smtClean="0"/>
              <a:t> </a:t>
            </a:r>
            <a:r>
              <a:rPr lang="it-IT" sz="2000" dirty="0" err="1" smtClean="0"/>
              <a:t>to</a:t>
            </a:r>
            <a:r>
              <a:rPr lang="it-IT" sz="2000" dirty="0" smtClean="0"/>
              <a:t> </a:t>
            </a:r>
            <a:r>
              <a:rPr lang="it-IT" sz="2000" dirty="0" err="1" smtClean="0"/>
              <a:t>be</a:t>
            </a:r>
            <a:r>
              <a:rPr lang="it-IT" sz="2000" dirty="0" smtClean="0"/>
              <a:t> a </a:t>
            </a:r>
            <a:r>
              <a:rPr lang="it-IT" sz="2000" dirty="0" err="1" smtClean="0"/>
              <a:t>model</a:t>
            </a:r>
            <a:r>
              <a:rPr lang="it-IT" sz="2000" dirty="0" smtClean="0"/>
              <a:t>, or </a:t>
            </a:r>
            <a:r>
              <a:rPr lang="it-IT" sz="2000" dirty="0" err="1" smtClean="0"/>
              <a:t>icon</a:t>
            </a:r>
            <a:r>
              <a:rPr lang="it-IT" sz="2000" dirty="0" smtClean="0"/>
              <a:t>, </a:t>
            </a:r>
            <a:r>
              <a:rPr lang="it-IT" sz="2000" dirty="0" err="1" smtClean="0"/>
              <a:t>of</a:t>
            </a:r>
            <a:r>
              <a:rPr lang="it-IT" sz="2000" dirty="0" smtClean="0"/>
              <a:t> </a:t>
            </a:r>
            <a:r>
              <a:rPr lang="it-IT" sz="2000" dirty="0" err="1" smtClean="0"/>
              <a:t>past</a:t>
            </a:r>
            <a:r>
              <a:rPr lang="it-IT" sz="2000" dirty="0" smtClean="0"/>
              <a:t> </a:t>
            </a:r>
            <a:r>
              <a:rPr lang="it-IT" sz="2000" dirty="0" err="1" smtClean="0"/>
              <a:t>structures</a:t>
            </a:r>
            <a:r>
              <a:rPr lang="it-IT" sz="2000" dirty="0" smtClean="0"/>
              <a:t> and </a:t>
            </a:r>
            <a:r>
              <a:rPr lang="it-IT" sz="2000" dirty="0" err="1" smtClean="0"/>
              <a:t>processes</a:t>
            </a:r>
            <a:r>
              <a:rPr lang="it-IT" sz="2000" dirty="0" smtClean="0"/>
              <a:t> in the interest </a:t>
            </a:r>
            <a:r>
              <a:rPr lang="it-IT" sz="2000" dirty="0" err="1" smtClean="0"/>
              <a:t>of</a:t>
            </a:r>
            <a:r>
              <a:rPr lang="it-IT" sz="2000" dirty="0" smtClean="0"/>
              <a:t> </a:t>
            </a:r>
            <a:r>
              <a:rPr lang="it-IT" sz="2000" dirty="0" err="1" smtClean="0"/>
              <a:t>explaining</a:t>
            </a:r>
            <a:r>
              <a:rPr lang="it-IT" sz="2000" dirty="0" smtClean="0"/>
              <a:t> </a:t>
            </a:r>
            <a:r>
              <a:rPr lang="it-IT" sz="2000" dirty="0" err="1" smtClean="0"/>
              <a:t>what</a:t>
            </a:r>
            <a:r>
              <a:rPr lang="it-IT" sz="2000" dirty="0" smtClean="0"/>
              <a:t> </a:t>
            </a:r>
            <a:r>
              <a:rPr lang="it-IT" sz="2000" dirty="0" err="1" smtClean="0"/>
              <a:t>they</a:t>
            </a:r>
            <a:r>
              <a:rPr lang="it-IT" sz="2000" dirty="0" smtClean="0"/>
              <a:t> </a:t>
            </a:r>
            <a:r>
              <a:rPr lang="it-IT" sz="2000" dirty="0" err="1" smtClean="0"/>
              <a:t>were</a:t>
            </a:r>
            <a:r>
              <a:rPr lang="it-IT" sz="2000" dirty="0" smtClean="0"/>
              <a:t> </a:t>
            </a:r>
            <a:r>
              <a:rPr lang="it-IT" sz="2000" dirty="0" err="1" smtClean="0"/>
              <a:t>by</a:t>
            </a:r>
            <a:r>
              <a:rPr lang="it-IT" sz="2000" dirty="0" smtClean="0"/>
              <a:t> </a:t>
            </a:r>
            <a:r>
              <a:rPr lang="it-IT" sz="2000" dirty="0" err="1" smtClean="0"/>
              <a:t>representing</a:t>
            </a:r>
            <a:r>
              <a:rPr lang="it-IT" sz="2000" dirty="0" smtClean="0"/>
              <a:t> </a:t>
            </a:r>
            <a:r>
              <a:rPr lang="it-IT" sz="2000" dirty="0" err="1" smtClean="0"/>
              <a:t>them</a:t>
            </a:r>
            <a:r>
              <a:rPr lang="it-IT" sz="2000" dirty="0" smtClean="0"/>
              <a:t>”.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2000" dirty="0" smtClean="0"/>
              <a:t>Quattro tipologie di intreccio:</a:t>
            </a:r>
            <a:r>
              <a:rPr lang="it-IT" sz="2000" dirty="0" smtClean="0"/>
              <a:t>  </a:t>
            </a:r>
            <a:r>
              <a:rPr lang="it-IT" sz="2000" b="1" i="1" dirty="0" smtClean="0"/>
              <a:t>romance</a:t>
            </a:r>
            <a:r>
              <a:rPr lang="it-IT" sz="2000" dirty="0" smtClean="0"/>
              <a:t> (storia di un eroe individuale o collettivo che supera varie prove per raggiungere un obiettivo finale); </a:t>
            </a:r>
            <a:r>
              <a:rPr lang="it-IT" sz="2000" b="1" dirty="0" smtClean="0"/>
              <a:t>commedia</a:t>
            </a:r>
            <a:r>
              <a:rPr lang="it-IT" sz="2000" dirty="0" smtClean="0"/>
              <a:t> (storia di conflitti che infine si risolvono in una composizione degli interessi); </a:t>
            </a:r>
            <a:r>
              <a:rPr lang="it-IT" sz="2000" b="1" dirty="0" smtClean="0"/>
              <a:t>tragedia</a:t>
            </a:r>
            <a:r>
              <a:rPr lang="it-IT" sz="2000" dirty="0" smtClean="0"/>
              <a:t> (storia di una caduta inesorabile di un individuo o una società); </a:t>
            </a:r>
            <a:r>
              <a:rPr lang="it-IT" sz="2000" b="1" dirty="0" smtClean="0"/>
              <a:t>satira</a:t>
            </a:r>
            <a:r>
              <a:rPr lang="it-IT" sz="2000" dirty="0" smtClean="0"/>
              <a:t> (denuncia delle assurdità di un sistema socio-culturale e politico).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2000" dirty="0" smtClean="0"/>
              <a:t>Storia americana codificata dalla storiografia romantica = </a:t>
            </a:r>
            <a:r>
              <a:rPr lang="it-IT" sz="2000" i="1" dirty="0" smtClean="0"/>
              <a:t>romance</a:t>
            </a:r>
            <a:r>
              <a:rPr lang="it-IT" sz="2000" dirty="0" smtClean="0"/>
              <a:t>.</a:t>
            </a:r>
            <a:endParaRPr lang="en-US" sz="20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100">
        <p14:switch dir="r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685</TotalTime>
  <Words>1153</Words>
  <Application>Microsoft Office PowerPoint</Application>
  <PresentationFormat>Presentazione su schermo (4:3)</PresentationFormat>
  <Paragraphs>28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9" baseType="lpstr">
      <vt:lpstr>Office Theme</vt:lpstr>
      <vt:lpstr>L’IMPERO DEL BENE</vt:lpstr>
      <vt:lpstr>(RI-)SCRIVERE LA STORIA</vt:lpstr>
      <vt:lpstr>UNA LEGGE INESORABILE</vt:lpstr>
      <vt:lpstr>UNA ASCENDING SPIRAL CURVE</vt:lpstr>
      <vt:lpstr>DUE SPAZIO-TEMPI</vt:lpstr>
      <vt:lpstr>DAL TEMPO ALLO SPAZIO</vt:lpstr>
      <vt:lpstr>UNA MISSIONE IDEALE</vt:lpstr>
      <vt:lpstr>LA STORIA COME ROMANCE</vt:lpstr>
    </vt:vector>
  </TitlesOfParts>
  <Company>Cabarrus County Schools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Road to the American Revolution The Declaration of Independance</dc:title>
  <dc:creator>Windows User</dc:creator>
  <cp:lastModifiedBy>Utente</cp:lastModifiedBy>
  <cp:revision>189</cp:revision>
  <dcterms:created xsi:type="dcterms:W3CDTF">2014-09-07T22:24:00Z</dcterms:created>
  <dcterms:modified xsi:type="dcterms:W3CDTF">2022-03-07T22:34:53Z</dcterms:modified>
</cp:coreProperties>
</file>