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309" r:id="rId3"/>
    <p:sldId id="261" r:id="rId4"/>
    <p:sldId id="302" r:id="rId5"/>
    <p:sldId id="257" r:id="rId6"/>
    <p:sldId id="304" r:id="rId7"/>
    <p:sldId id="259" r:id="rId8"/>
    <p:sldId id="305" r:id="rId9"/>
    <p:sldId id="306" r:id="rId10"/>
    <p:sldId id="265" r:id="rId11"/>
    <p:sldId id="266" r:id="rId12"/>
    <p:sldId id="267" r:id="rId13"/>
    <p:sldId id="270" r:id="rId14"/>
    <p:sldId id="303" r:id="rId15"/>
    <p:sldId id="273" r:id="rId16"/>
    <p:sldId id="279" r:id="rId17"/>
    <p:sldId id="291" r:id="rId18"/>
    <p:sldId id="294" r:id="rId19"/>
    <p:sldId id="30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524A-5A36-4211-B434-670760F58DC4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6F5F-D05B-4371-8FC3-1348714A9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5D699-FE3D-43B7-B640-F15061EC63E5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mmigrationhistory.org/timelin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it-IT" b="1" dirty="0"/>
              <a:t>LE GRANDI MIGRAZIONI AMERICANE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5182C59-ED19-4505-BCE2-4A034BA678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4454" y="1477606"/>
            <a:ext cx="6225858" cy="49962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689866"/>
          </a:xfrm>
        </p:spPr>
        <p:txBody>
          <a:bodyPr/>
          <a:lstStyle/>
          <a:p>
            <a:r>
              <a:rPr lang="en-US" b="1" dirty="0"/>
              <a:t>I NUOVI AMERICANI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64713"/>
            <a:ext cx="8001000" cy="532138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sz="2600" dirty="0"/>
              <a:t>I migranti devono adattarsi prima possibile alla nuova realtà, profondamente diversa da quella di origine per lingua, cultura e religione. In gran parte provengono da </a:t>
            </a:r>
            <a:r>
              <a:rPr lang="it-IT" sz="2600" b="1" dirty="0"/>
              <a:t>aree rurali</a:t>
            </a:r>
            <a:r>
              <a:rPr lang="it-IT" sz="2600" dirty="0"/>
              <a:t>, ma si stanziano nelle </a:t>
            </a:r>
            <a:r>
              <a:rPr lang="it-IT" sz="2600" b="1" dirty="0"/>
              <a:t>grandi città</a:t>
            </a:r>
            <a:r>
              <a:rPr lang="it-IT" sz="2600" dirty="0"/>
              <a:t>. Devono quindi reinventare la propria identità, e diventare «americani».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sz="2600" dirty="0"/>
              <a:t>Inizialmente, i migranti cercano di stabilirsi in </a:t>
            </a:r>
            <a:r>
              <a:rPr lang="it-IT" sz="2600" b="1" dirty="0"/>
              <a:t>comunità etniche </a:t>
            </a:r>
            <a:r>
              <a:rPr lang="it-IT" sz="2600" dirty="0"/>
              <a:t>omogenee, e trovano appoggio in varie </a:t>
            </a:r>
            <a:r>
              <a:rPr lang="it-IT" sz="2600" b="1" dirty="0"/>
              <a:t>istituzioni non governative</a:t>
            </a:r>
            <a:r>
              <a:rPr lang="it-IT" sz="2600" dirty="0"/>
              <a:t>, come le chiese o le sinagoghe, i circoli (</a:t>
            </a:r>
            <a:r>
              <a:rPr lang="it-IT" sz="2600" i="1" dirty="0"/>
              <a:t>social </a:t>
            </a:r>
            <a:r>
              <a:rPr lang="it-IT" sz="2600" i="1" dirty="0" err="1"/>
              <a:t>clubs</a:t>
            </a:r>
            <a:r>
              <a:rPr lang="it-IT" sz="2600" dirty="0"/>
              <a:t>), le società di mutuo soccorso. Un ruolo importante è svolto dalla </a:t>
            </a:r>
            <a:r>
              <a:rPr lang="it-IT" sz="2600" b="1" dirty="0"/>
              <a:t>stampa periodica nella lingua di origine</a:t>
            </a:r>
            <a:r>
              <a:rPr lang="it-IT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23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902809"/>
          </a:xfrm>
        </p:spPr>
        <p:txBody>
          <a:bodyPr/>
          <a:lstStyle/>
          <a:p>
            <a:r>
              <a:rPr lang="it-IT" sz="4000" b="1" dirty="0"/>
              <a:t>LA REAZIONE «NATIVISTA»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8696"/>
            <a:ext cx="8001000" cy="424110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I grandi flussi migratori producono reazioni </a:t>
            </a:r>
            <a:r>
              <a:rPr lang="it-IT" b="1" dirty="0"/>
              <a:t>xenofobe</a:t>
            </a:r>
            <a:r>
              <a:rPr lang="it-IT" dirty="0"/>
              <a:t> nella popolazione WASP. L’ideologia del </a:t>
            </a:r>
            <a:r>
              <a:rPr lang="it-IT" b="1" i="1" dirty="0" err="1"/>
              <a:t>Melting</a:t>
            </a:r>
            <a:r>
              <a:rPr lang="it-IT" b="1" i="1" dirty="0"/>
              <a:t> </a:t>
            </a:r>
            <a:r>
              <a:rPr lang="it-IT" b="1" i="1" dirty="0" err="1"/>
              <a:t>Pot</a:t>
            </a:r>
            <a:r>
              <a:rPr lang="it-IT" b="1" i="1" dirty="0"/>
              <a:t> </a:t>
            </a:r>
            <a:r>
              <a:rPr lang="it-IT" dirty="0"/>
              <a:t>(dal titolo della commedia di </a:t>
            </a:r>
            <a:r>
              <a:rPr lang="it-IT" dirty="0" err="1"/>
              <a:t>Israel</a:t>
            </a:r>
            <a:r>
              <a:rPr lang="it-IT" dirty="0"/>
              <a:t> </a:t>
            </a:r>
            <a:r>
              <a:rPr lang="it-IT" dirty="0" err="1"/>
              <a:t>Zangwill</a:t>
            </a:r>
            <a:r>
              <a:rPr lang="it-IT" dirty="0"/>
              <a:t>, del 1908), secondo cui i migranti devono abbandonare la loro cultura e «fondersi» nel «calderone» della cultura americana, trova la resistenza di chi vuole conservare le proprie radici. I movimenti </a:t>
            </a:r>
            <a:r>
              <a:rPr lang="it-IT" b="1" dirty="0"/>
              <a:t>nativisti</a:t>
            </a:r>
            <a:r>
              <a:rPr lang="it-IT" dirty="0"/>
              <a:t> (tra cui il Ku Klux Klan) affermano che i migranti non possono integrarsi pienamente negli Stati Uniti e devono quindi essere mantenuti in una condizione subordinata rispetto ai «nativi». In particolare, l’ostilità dei nativisti si rivolge agli asiatici, agli ebrei e agli italiani.</a:t>
            </a:r>
          </a:p>
        </p:txBody>
      </p:sp>
    </p:spTree>
    <p:extLst>
      <p:ext uri="{BB962C8B-B14F-4D97-AF65-F5344CB8AC3E}">
        <p14:creationId xmlns:p14="http://schemas.microsoft.com/office/powerpoint/2010/main" val="21957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-italy.org/files/imagecache/600x/files/still_photos/Melting%20pot_1208688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46" y="618847"/>
            <a:ext cx="4007708" cy="5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3846837" cy="53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cweb.sos.state.or.us/exhibits/1857/images/during/chineseexcl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995895" cy="57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60649"/>
            <a:ext cx="391779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ocuments\Valerio\UniMC - 2018-19\UniMC - 2018-19 - Storia della cultura americana\Immagini\Anti-Italian Political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77" y="743425"/>
            <a:ext cx="4246323" cy="59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1468"/>
            <a:ext cx="4302683" cy="46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1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IMMIGRAZIONE E URBANIZZAZIONE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54060"/>
            <a:ext cx="8001000" cy="4584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it-IT" dirty="0"/>
              <a:t>Alla fine del XIX secolo gli Stati Uniti diventano una </a:t>
            </a:r>
            <a:r>
              <a:rPr lang="it-IT" b="1" dirty="0"/>
              <a:t>società prevalentemente urbana</a:t>
            </a:r>
            <a:r>
              <a:rPr lang="it-IT" dirty="0"/>
              <a:t>. La maggior parte degli immigrati si insedia nelle grandi città soprattutto nel Nord-Est e nel </a:t>
            </a:r>
            <a:r>
              <a:rPr lang="it-IT" i="1" dirty="0" err="1"/>
              <a:t>Midwest</a:t>
            </a:r>
            <a:r>
              <a:rPr lang="it-IT" dirty="0"/>
              <a:t>. Nel 1910, oltre metà della popolazione delle 18 più grandi città degli USA è composta da immigrati.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it-IT" dirty="0"/>
              <a:t>L’afflusso degli immigranti nelle aree centrali delle città, dove è possibile trovare lavoro con più facilità, crea problemi di sovrappopolazione (gli immigrati vanno a vivere nelle </a:t>
            </a:r>
            <a:r>
              <a:rPr lang="it-IT" b="1" i="1" dirty="0" err="1"/>
              <a:t>tenement</a:t>
            </a:r>
            <a:r>
              <a:rPr lang="it-IT" b="1" i="1" dirty="0"/>
              <a:t> </a:t>
            </a:r>
            <a:r>
              <a:rPr lang="it-IT" b="1" i="1" dirty="0" err="1"/>
              <a:t>houses</a:t>
            </a:r>
            <a:r>
              <a:rPr lang="it-IT" dirty="0"/>
              <a:t>, grandi palazzi di appartamenti con scarsa ventilazione e pessime condizione igieniche), e spingono le classi medio-alte «native» a spostarsi nei quartieri periferici, i </a:t>
            </a:r>
            <a:r>
              <a:rPr lang="it-IT" b="1" i="1" dirty="0" err="1"/>
              <a:t>suburbs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87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44" y="1680333"/>
            <a:ext cx="4933956" cy="3669630"/>
          </a:xfrm>
          <a:prstGeom prst="rect">
            <a:avLst/>
          </a:prstGeom>
        </p:spPr>
      </p:pic>
      <p:pic>
        <p:nvPicPr>
          <p:cNvPr id="5" name="Picture 4" descr="http://www.arch.tu-dresden.de/ibad/Baugeschichte/bilder/new%20york/tenements%20isomet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" y="136439"/>
            <a:ext cx="390842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2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 </a:t>
            </a:r>
            <a:r>
              <a:rPr lang="en-US" sz="4000" i="1" dirty="0"/>
              <a:t>POLITICAL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245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/>
              <a:t>Le migrazioni di massa producono anche un cambiamento radicale nel sistema politico americano. Nascono le </a:t>
            </a:r>
            <a:r>
              <a:rPr lang="it-IT" sz="3200" i="1" dirty="0" err="1"/>
              <a:t>political</a:t>
            </a:r>
            <a:r>
              <a:rPr lang="it-IT" sz="3200" i="1" dirty="0"/>
              <a:t> </a:t>
            </a:r>
            <a:r>
              <a:rPr lang="it-IT" sz="3200" i="1" dirty="0" err="1"/>
              <a:t>machines</a:t>
            </a:r>
            <a:r>
              <a:rPr lang="it-IT" sz="3200" dirty="0"/>
              <a:t>, gruppi organizzati di uomini politici (i </a:t>
            </a:r>
            <a:r>
              <a:rPr lang="it-IT" sz="3200" b="1" i="1" dirty="0" err="1"/>
              <a:t>bosses</a:t>
            </a:r>
            <a:r>
              <a:rPr lang="it-IT" sz="3200" dirty="0"/>
              <a:t>) che controllano i partiti nelle</a:t>
            </a:r>
            <a:r>
              <a:rPr lang="it-IT" sz="3200" i="1" dirty="0"/>
              <a:t> </a:t>
            </a:r>
            <a:r>
              <a:rPr lang="it-IT" sz="3200" dirty="0"/>
              <a:t>grandi città grazie all’appoggio e al voto dei migranti cui in cambio viene offerto lavoro, assistenza medica e sostegno finanziario.</a:t>
            </a:r>
          </a:p>
        </p:txBody>
      </p:sp>
    </p:spTree>
    <p:extLst>
      <p:ext uri="{BB962C8B-B14F-4D97-AF65-F5344CB8AC3E}">
        <p14:creationId xmlns:p14="http://schemas.microsoft.com/office/powerpoint/2010/main" val="287811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9" y="158036"/>
            <a:ext cx="7997417" cy="66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2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467" y="274638"/>
            <a:ext cx="8655485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RANDOLPH BOURNE E L’AMERICA TRANSNAZIONALE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954060"/>
            <a:ext cx="8001000" cy="42964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Il termine «transnazionale» viene utilizzato per la prima volta da Randolph Bourne nell’articolo </a:t>
            </a:r>
            <a:r>
              <a:rPr lang="it-IT" b="1" dirty="0"/>
              <a:t>«Trans-National America»</a:t>
            </a:r>
            <a:r>
              <a:rPr lang="it-IT" dirty="0"/>
              <a:t> (1916), in cui l’autore, influenzato dal saggio di </a:t>
            </a:r>
            <a:r>
              <a:rPr lang="it-IT" b="1" dirty="0"/>
              <a:t>Horace Kallen</a:t>
            </a:r>
            <a:r>
              <a:rPr lang="it-IT" dirty="0"/>
              <a:t> </a:t>
            </a:r>
            <a:r>
              <a:rPr lang="it-IT" b="1" dirty="0"/>
              <a:t>«Democracy Versus the Melting-</a:t>
            </a:r>
            <a:r>
              <a:rPr lang="it-IT" b="1" dirty="0" err="1"/>
              <a:t>Pot</a:t>
            </a:r>
            <a:r>
              <a:rPr lang="it-IT" b="1" dirty="0"/>
              <a:t>»</a:t>
            </a:r>
            <a:r>
              <a:rPr lang="it-IT" dirty="0"/>
              <a:t> (1915), afferma che gli Stati Uniti dovrebbero accogliere le culture dei migranti in una «</a:t>
            </a:r>
            <a:r>
              <a:rPr lang="it-IT" b="1" dirty="0" err="1"/>
              <a:t>cosmopolitan</a:t>
            </a:r>
            <a:r>
              <a:rPr lang="it-IT" b="1" dirty="0"/>
              <a:t> America</a:t>
            </a:r>
            <a:r>
              <a:rPr lang="it-IT" dirty="0"/>
              <a:t>» invece di costringerle ad assimilarsi nel «calderone» della cultura WASP (tradendo così il principio fondante della nazione stessa, quello della libertà). </a:t>
            </a:r>
            <a:r>
              <a:rPr lang="it-IT" dirty="0" err="1"/>
              <a:t>Bourne</a:t>
            </a:r>
            <a:r>
              <a:rPr lang="it-IT" dirty="0"/>
              <a:t> propone quindi una visione </a:t>
            </a:r>
            <a:r>
              <a:rPr lang="it-IT" b="1" dirty="0"/>
              <a:t>multiculturale </a:t>
            </a:r>
            <a:r>
              <a:rPr lang="it-IT" dirty="0"/>
              <a:t>della società statunitense, partendo dal presupposto che tutti (o quasi) gli americani sono «</a:t>
            </a:r>
            <a:r>
              <a:rPr lang="it-IT" b="1" dirty="0" err="1"/>
              <a:t>foreign-born</a:t>
            </a:r>
            <a:r>
              <a:rPr lang="it-IT" b="1" dirty="0"/>
              <a:t> or the </a:t>
            </a:r>
            <a:r>
              <a:rPr lang="it-IT" b="1" dirty="0" err="1"/>
              <a:t>descendants</a:t>
            </a:r>
            <a:r>
              <a:rPr lang="it-IT" b="1" dirty="0"/>
              <a:t> of </a:t>
            </a:r>
            <a:r>
              <a:rPr lang="it-IT" b="1" dirty="0" err="1"/>
              <a:t>foreign-born</a:t>
            </a:r>
            <a:r>
              <a:rPr lang="it-IT" dirty="0"/>
              <a:t>», e che le loro differenti culture costituiscono la vera ricchezza dell’America. Il concetto di transnazionalismo si è poi evoluto, ed è arrivato a indicare il complesso di connessioni e interazioni che collegano individui, comunità e istituzioni oltre i confini delle singole nazioni, e che attraversano identità dei singoli soggetti, configurandole come eminentemente «multiple».</a:t>
            </a:r>
          </a:p>
        </p:txBody>
      </p:sp>
    </p:spTree>
    <p:extLst>
      <p:ext uri="{BB962C8B-B14F-4D97-AF65-F5344CB8AC3E}">
        <p14:creationId xmlns:p14="http://schemas.microsoft.com/office/powerpoint/2010/main" val="411187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170EDBD-27E5-1B95-D0BF-316B63E8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332656"/>
            <a:ext cx="4332608" cy="142775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/>
              <a:t>LE MIGRAZIONI NATIVO-AMERICANE</a:t>
            </a:r>
          </a:p>
        </p:txBody>
      </p:sp>
      <p:sp>
        <p:nvSpPr>
          <p:cNvPr id="5124" name="Text Placeholder 3">
            <a:extLst>
              <a:ext uri="{FF2B5EF4-FFF2-40B4-BE49-F238E27FC236}">
                <a16:creationId xmlns:a16="http://schemas.microsoft.com/office/drawing/2014/main" id="{81972DA0-92CD-D5E1-FDCD-E814B5C2E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760414"/>
            <a:ext cx="4562453" cy="48895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solidFill>
                  <a:srgbClr val="003300"/>
                </a:solidFill>
                <a:latin typeface="Verdana" panose="020B0604030504040204" pitchFamily="34" charset="0"/>
              </a:rPr>
              <a:t>Prima che dalle migrazioni europee, il Nord America è stato popolato da migranti che nella preistoria sono arrivati nel continente dall’Asia nord-orientale, secondo l’ipotesi più accreditata.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solidFill>
                  <a:srgbClr val="003300"/>
                </a:solidFill>
                <a:latin typeface="Verdana" panose="020B0604030504040204" pitchFamily="34" charset="0"/>
              </a:rPr>
              <a:t>Tra 20.000 e 30.000 anni fa vaste parti del mondo erano coperte dal ghiaccio, causando una generale riduzione del livello degli oceani e l’emersione di terra ferma che permetteva di varcare lo stretto di Bering.</a:t>
            </a:r>
          </a:p>
        </p:txBody>
      </p:sp>
      <p:sp>
        <p:nvSpPr>
          <p:cNvPr id="5125" name="Text Placeholder 3">
            <a:extLst>
              <a:ext uri="{FF2B5EF4-FFF2-40B4-BE49-F238E27FC236}">
                <a16:creationId xmlns:a16="http://schemas.microsoft.com/office/drawing/2014/main" id="{A4BC3341-2027-720D-29A0-031D8CEEC7A0}"/>
              </a:ext>
            </a:extLst>
          </p:cNvPr>
          <p:cNvSpPr txBox="1">
            <a:spLocks/>
          </p:cNvSpPr>
          <p:nvPr/>
        </p:nvSpPr>
        <p:spPr bwMode="auto">
          <a:xfrm>
            <a:off x="5486400" y="2438400"/>
            <a:ext cx="365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1400"/>
          </a:p>
        </p:txBody>
      </p:sp>
      <p:pic>
        <p:nvPicPr>
          <p:cNvPr id="4" name="Content Placeholder 4" descr="Land Bridge Theory.jpg">
            <a:extLst>
              <a:ext uri="{FF2B5EF4-FFF2-40B4-BE49-F238E27FC236}">
                <a16:creationId xmlns:a16="http://schemas.microsoft.com/office/drawing/2014/main" id="{7693CFFF-8E17-59C2-28EB-4537E2DD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55" y="1202926"/>
            <a:ext cx="3986142" cy="5027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CE512-1ECD-488C-B55F-7189788B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152128"/>
          </a:xfrm>
        </p:spPr>
        <p:txBody>
          <a:bodyPr>
            <a:normAutofit/>
          </a:bodyPr>
          <a:lstStyle/>
          <a:p>
            <a:r>
              <a:rPr lang="it-IT" b="1" dirty="0"/>
              <a:t>LE QUATTRO ONDATE DELLE MIGRAZIONI MODERNE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1F246D-2C88-4D51-893A-D5A614523F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Quattro fasi delle migrazioni in Nord America:</a:t>
            </a:r>
          </a:p>
          <a:p>
            <a:r>
              <a:rPr lang="it-IT" dirty="0"/>
              <a:t>1607-1820: Meno di 1 milione di migranti provenienti so</a:t>
            </a:r>
            <a:r>
              <a:rPr lang="en-US" dirty="0" err="1"/>
              <a:t>prattutto</a:t>
            </a:r>
            <a:r>
              <a:rPr lang="en-US" dirty="0"/>
              <a:t> </a:t>
            </a:r>
            <a:r>
              <a:rPr lang="it-IT" dirty="0"/>
              <a:t>dalla Gran Bretagna, e poi dalla Germania, dall’Olanda e dalla Francia (+ migranti “forzati” dall’Africa)</a:t>
            </a:r>
          </a:p>
          <a:p>
            <a:r>
              <a:rPr lang="it-IT" dirty="0"/>
              <a:t>1820-1870: Circa 7 milioni, soprattutto dalla Germania e dall’Irlanda, e poi dalla Gran Bretagna e dalla Scandinavia</a:t>
            </a:r>
          </a:p>
          <a:p>
            <a:r>
              <a:rPr lang="it-IT" dirty="0"/>
              <a:t>1870-1930:  Circa 30 milioni, soprattutto dall’Europa centrale, orientale e meridionale</a:t>
            </a:r>
          </a:p>
          <a:p>
            <a:r>
              <a:rPr lang="it-IT" dirty="0"/>
              <a:t>1930-2020: Circa 50 milioni, soprattutto dall’America Latina e dall’Asia</a:t>
            </a:r>
          </a:p>
          <a:p>
            <a:pPr marL="0" indent="0">
              <a:buNone/>
            </a:pPr>
            <a:r>
              <a:rPr lang="it-IT" dirty="0"/>
              <a:t>Per un quadro generale dell’evoluzione delle migrazioni negli USA, v. </a:t>
            </a:r>
            <a:r>
              <a:rPr lang="it-IT" dirty="0">
                <a:hlinkClick r:id="rId2"/>
              </a:rPr>
              <a:t>https://immigrationhistory.org/timeline/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687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630362"/>
          </a:xfrm>
        </p:spPr>
        <p:txBody>
          <a:bodyPr>
            <a:normAutofit/>
          </a:bodyPr>
          <a:lstStyle/>
          <a:p>
            <a:r>
              <a:rPr lang="it-IT" sz="4800" b="1" dirty="0"/>
              <a:t>LE MIGRAZIONI «BIANCHE»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Fondamentalmente, fino alla Guerra civile gli Stati Uniti hanno una popolazione «</a:t>
            </a:r>
            <a:r>
              <a:rPr lang="it-IT" b="1" dirty="0"/>
              <a:t>bianca</a:t>
            </a:r>
            <a:r>
              <a:rPr lang="it-IT" dirty="0"/>
              <a:t>» le cui origini sono localizzate in massima parte nelle isole britanniche, nel Nord Europa, in Francia e in Germania. La composizione etnica della nazione comprende anche, ovviamente, i </a:t>
            </a:r>
            <a:r>
              <a:rPr lang="it-IT" b="1" dirty="0"/>
              <a:t>nativi americani</a:t>
            </a:r>
            <a:r>
              <a:rPr lang="it-IT" dirty="0"/>
              <a:t> e gli </a:t>
            </a:r>
            <a:r>
              <a:rPr lang="it-IT" b="1" dirty="0"/>
              <a:t>afroamericani</a:t>
            </a:r>
            <a:r>
              <a:rPr lang="it-IT" dirty="0"/>
              <a:t>, che però sono privi di pressoché tutti i diritti, a partire da quello di cittadinanza. Pertanto, fino al 1865 gli USA possono essere considerati come una nazione </a:t>
            </a:r>
            <a:r>
              <a:rPr lang="it-IT" b="1" dirty="0"/>
              <a:t>WASP</a:t>
            </a:r>
            <a:r>
              <a:rPr lang="it-IT" dirty="0"/>
              <a:t>, con una presenza ancora poco rilevante di cattolici ed ebrei.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dirty="0"/>
              <a:t>La situazione cambia radicalmente nell’ultimo terzo dell’Ottocento, con l’avvio del fenomeno delle </a:t>
            </a:r>
            <a:r>
              <a:rPr lang="it-IT" b="1" dirty="0"/>
              <a:t>grandi migrazioni </a:t>
            </a:r>
            <a:r>
              <a:rPr lang="it-IT" dirty="0"/>
              <a:t>da altre aree dell’Europa (e non solo), e la trasformazione della società statunitense in una società </a:t>
            </a:r>
            <a:r>
              <a:rPr lang="it-IT" b="1" dirty="0"/>
              <a:t>multiculturale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52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I NUOVI MIGRANTI EUROPEI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3540"/>
            <a:ext cx="8001000" cy="431626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Una serie di ragioni innesca le grandi migrazioni di fine Ottocento-inizio Novecento: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povertà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carestie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espulsioni dalle campagne</a:t>
            </a:r>
            <a:r>
              <a:rPr lang="it-IT" sz="2400" dirty="0"/>
              <a:t> a causa del consolidamento del sistema capitalistico nell’Europa continentale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persecuzioni</a:t>
            </a:r>
            <a:r>
              <a:rPr lang="it-IT" sz="2400" dirty="0"/>
              <a:t> religiose e politiche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it-IT" dirty="0"/>
              <a:t>Tra il 1870 e il 1930, circa 30 milioni di migranti arrivano dall’Europa, e progressivamente l’area di provenienza diventa sempre più quella </a:t>
            </a:r>
            <a:r>
              <a:rPr lang="it-IT" b="1" dirty="0"/>
              <a:t>centro-meridionale e orientale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75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h18-p4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0091" r="47876" b="64682"/>
          <a:stretch>
            <a:fillRect/>
          </a:stretch>
        </p:blipFill>
        <p:spPr>
          <a:xfrm>
            <a:off x="611560" y="274638"/>
            <a:ext cx="7659240" cy="6382838"/>
          </a:xfrm>
        </p:spPr>
      </p:pic>
    </p:spTree>
    <p:extLst>
      <p:ext uri="{BB962C8B-B14F-4D97-AF65-F5344CB8AC3E}">
        <p14:creationId xmlns:p14="http://schemas.microsoft.com/office/powerpoint/2010/main" val="24225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7846"/>
            <a:ext cx="8136904" cy="976899"/>
          </a:xfrm>
        </p:spPr>
        <p:txBody>
          <a:bodyPr>
            <a:normAutofit/>
          </a:bodyPr>
          <a:lstStyle/>
          <a:p>
            <a:r>
              <a:rPr lang="en-US" sz="4000" b="1" dirty="0"/>
              <a:t>LE MIGRAZIONI ASIATICHE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484784"/>
            <a:ext cx="367360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Nel corso della Ricostruzione post-Guerra civile, oltre mezzo milione di cinesi e giapponesi emigra nella </a:t>
            </a:r>
            <a:r>
              <a:rPr lang="it-IT" sz="2800" b="1" i="1" dirty="0"/>
              <a:t>West </a:t>
            </a:r>
            <a:r>
              <a:rPr lang="it-IT" sz="2800" b="1" i="1" dirty="0" err="1"/>
              <a:t>Coast</a:t>
            </a:r>
            <a:r>
              <a:rPr lang="it-IT" sz="2800" dirty="0"/>
              <a:t>, per lavorare nelle </a:t>
            </a:r>
            <a:r>
              <a:rPr lang="it-IT" sz="2800" b="1" dirty="0"/>
              <a:t>ferrovie</a:t>
            </a:r>
            <a:r>
              <a:rPr lang="it-IT" sz="2800" dirty="0"/>
              <a:t>, cercare </a:t>
            </a:r>
            <a:r>
              <a:rPr lang="it-IT" sz="2800" b="1" dirty="0"/>
              <a:t>oro</a:t>
            </a:r>
            <a:r>
              <a:rPr lang="it-IT" sz="2800" dirty="0"/>
              <a:t> e creare </a:t>
            </a:r>
            <a:r>
              <a:rPr lang="it-IT" sz="2800" b="1" dirty="0"/>
              <a:t>imprese a conduzione familiare</a:t>
            </a:r>
            <a:r>
              <a:rPr lang="it-IT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382" y="1216508"/>
            <a:ext cx="4169833" cy="305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33" y="4339487"/>
            <a:ext cx="4024621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LE MIGRAZIONI “AMERICANE”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3881967" cy="471593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it-IT" dirty="0"/>
              <a:t>Negli stessi decenni, più di 250.000 migranti arrivano dalle </a:t>
            </a:r>
            <a:r>
              <a:rPr lang="it-IT" b="1" dirty="0"/>
              <a:t>Indie occidentali</a:t>
            </a:r>
            <a:r>
              <a:rPr lang="it-IT" dirty="0"/>
              <a:t> (Caraibi) e si stabiliscono prevalentemente negli Stati del Sud-Est.</a:t>
            </a:r>
          </a:p>
          <a:p>
            <a:pPr>
              <a:spcAft>
                <a:spcPts val="0"/>
              </a:spcAft>
            </a:pPr>
            <a:r>
              <a:rPr lang="it-IT" dirty="0"/>
              <a:t>Più di 700.000 </a:t>
            </a:r>
            <a:r>
              <a:rPr lang="it-IT" b="1" dirty="0"/>
              <a:t>messicani</a:t>
            </a:r>
            <a:r>
              <a:rPr lang="it-IT" dirty="0"/>
              <a:t> emigrano negli Stati del Sud-Ovest.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525167"/>
            <a:ext cx="251460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04" y="3691070"/>
            <a:ext cx="2961618" cy="26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5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b="1" dirty="0"/>
              <a:t>ATTRAVERSO L’OCEANO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I migranti europei arrivano a bordo di navi a vapore: viaggiano in terza classe, in ambienti chiusi e sovraffollati, con poca acqua e poco cibo a disposizione, dove si diffondono facilmente varie malattie.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dirty="0"/>
              <a:t>Il porto di approdo è </a:t>
            </a:r>
            <a:r>
              <a:rPr lang="it-IT" b="1" dirty="0" err="1"/>
              <a:t>Ellis</a:t>
            </a:r>
            <a:r>
              <a:rPr lang="it-IT" b="1" dirty="0"/>
              <a:t> Island</a:t>
            </a:r>
            <a:r>
              <a:rPr lang="it-IT" dirty="0"/>
              <a:t>, davanti a New York.</a:t>
            </a:r>
          </a:p>
          <a:p>
            <a:pPr marL="0" indent="0">
              <a:spcAft>
                <a:spcPts val="0"/>
              </a:spcAft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" y="3960735"/>
            <a:ext cx="4386281" cy="22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72" y="3847697"/>
            <a:ext cx="3306871" cy="24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4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1084</Words>
  <Application>Microsoft Office PowerPoint</Application>
  <PresentationFormat>Presentazione su schermo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Schoolbook</vt:lpstr>
      <vt:lpstr>Verdana</vt:lpstr>
      <vt:lpstr>Wingdings</vt:lpstr>
      <vt:lpstr>Wingdings 2</vt:lpstr>
      <vt:lpstr>Loggia</vt:lpstr>
      <vt:lpstr>LE GRANDI MIGRAZIONI AMERICANE</vt:lpstr>
      <vt:lpstr>LE MIGRAZIONI NATIVO-AMERICANE</vt:lpstr>
      <vt:lpstr>LE QUATTRO ONDATE DELLE MIGRAZIONI MODERNE</vt:lpstr>
      <vt:lpstr>LE MIGRAZIONI «BIANCHE»</vt:lpstr>
      <vt:lpstr>I NUOVI MIGRANTI EUROPEI</vt:lpstr>
      <vt:lpstr>Presentazione standard di PowerPoint</vt:lpstr>
      <vt:lpstr>LE MIGRAZIONI ASIATICHE</vt:lpstr>
      <vt:lpstr>LE MIGRAZIONI “AMERICANE”</vt:lpstr>
      <vt:lpstr>ATTRAVERSO L’OCEANO</vt:lpstr>
      <vt:lpstr>I NUOVI AMERICANI</vt:lpstr>
      <vt:lpstr>LA REAZIONE «NATIVISTA»</vt:lpstr>
      <vt:lpstr>Presentazione standard di PowerPoint</vt:lpstr>
      <vt:lpstr>Presentazione standard di PowerPoint</vt:lpstr>
      <vt:lpstr>Presentazione standard di PowerPoint</vt:lpstr>
      <vt:lpstr>IMMIGRAZIONE E URBANIZZAZIONE</vt:lpstr>
      <vt:lpstr>Presentazione standard di PowerPoint</vt:lpstr>
      <vt:lpstr>LE POLITICAL MACHINES</vt:lpstr>
      <vt:lpstr>Presentazione standard di PowerPoint</vt:lpstr>
      <vt:lpstr>RANDOLPH BOURNE E L’AMERICA TRANSNAZIONALE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HP250G3</dc:creator>
  <cp:lastModifiedBy>valerio.deangelis@unimc.it</cp:lastModifiedBy>
  <cp:revision>31</cp:revision>
  <dcterms:created xsi:type="dcterms:W3CDTF">2017-10-16T21:42:47Z</dcterms:created>
  <dcterms:modified xsi:type="dcterms:W3CDTF">2023-01-22T22:45:33Z</dcterms:modified>
</cp:coreProperties>
</file>