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361" r:id="rId3"/>
    <p:sldId id="470" r:id="rId4"/>
    <p:sldId id="371" r:id="rId5"/>
    <p:sldId id="372" r:id="rId6"/>
    <p:sldId id="379" r:id="rId7"/>
    <p:sldId id="462" r:id="rId8"/>
    <p:sldId id="383" r:id="rId9"/>
    <p:sldId id="469" r:id="rId10"/>
    <p:sldId id="384" r:id="rId11"/>
    <p:sldId id="389" r:id="rId12"/>
    <p:sldId id="393" r:id="rId13"/>
    <p:sldId id="471" r:id="rId14"/>
    <p:sldId id="472" r:id="rId15"/>
    <p:sldId id="418" r:id="rId16"/>
    <p:sldId id="411" r:id="rId17"/>
    <p:sldId id="262" r:id="rId18"/>
    <p:sldId id="448" r:id="rId19"/>
    <p:sldId id="423" r:id="rId20"/>
    <p:sldId id="432" r:id="rId21"/>
    <p:sldId id="441" r:id="rId22"/>
    <p:sldId id="436" r:id="rId23"/>
    <p:sldId id="438" r:id="rId24"/>
    <p:sldId id="439" r:id="rId25"/>
    <p:sldId id="44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3B915-F05A-450D-B454-96BB8966B49B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57B80-044E-40C9-BCDE-2ADE0F4CB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14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>
            <a:extLst>
              <a:ext uri="{FF2B5EF4-FFF2-40B4-BE49-F238E27FC236}">
                <a16:creationId xmlns:a16="http://schemas.microsoft.com/office/drawing/2014/main" id="{3B3DB232-1A7D-626D-DD68-07033925A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egnaposto note 2">
            <a:extLst>
              <a:ext uri="{FF2B5EF4-FFF2-40B4-BE49-F238E27FC236}">
                <a16:creationId xmlns:a16="http://schemas.microsoft.com/office/drawing/2014/main" id="{F331C1A9-ABCD-6715-B312-15BDB5947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76804" name="Segnaposto numero diapositiva 3">
            <a:extLst>
              <a:ext uri="{FF2B5EF4-FFF2-40B4-BE49-F238E27FC236}">
                <a16:creationId xmlns:a16="http://schemas.microsoft.com/office/drawing/2014/main" id="{2C6ACF0F-7826-AE84-2519-E94728FB1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C3D184-44CC-414F-843D-DEC18C819E85}" type="slidenum">
              <a:rPr lang="en-US" altLang="it-IT" smtClean="0"/>
              <a:pPr/>
              <a:t>12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98D02133-2810-F5ED-5E69-1ECA7CD5ED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1AC94E7C-91F7-B892-1243-78B96EB63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F4D677C9-2852-3FCB-AAA9-C8B00E5B0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93A4F-946A-4A90-88E9-4B033D0CC84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10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7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62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18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28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87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22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86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77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B3FB770-8795-77DF-8E09-A8EE05D04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8052A0-5677-3261-7D7D-4F662A4AC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7C02A1-003A-E7B8-DAA6-DBE9F8959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1D4E-00AF-45A8-88C0-204AB811F881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3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78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2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33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1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230D48-3D17-4C79-8999-6B153E9D5F5C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E1E9-ADA3-4524-8253-C08EA9D7B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86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25720-831A-789C-0286-29137B364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83977"/>
            <a:ext cx="10153650" cy="1110341"/>
          </a:xfrm>
        </p:spPr>
        <p:txBody>
          <a:bodyPr/>
          <a:lstStyle/>
          <a:p>
            <a:r>
              <a:rPr lang="it-IT" sz="4800" b="1" dirty="0"/>
              <a:t>LA SECONDA GUERRA MONDIALE </a:t>
            </a:r>
          </a:p>
        </p:txBody>
      </p:sp>
      <p:pic>
        <p:nvPicPr>
          <p:cNvPr id="4" name="Immagine 3" descr="Immagine che contiene cielo, esterni, persona, montagna&#10;&#10;Descrizione generata automaticamente">
            <a:extLst>
              <a:ext uri="{FF2B5EF4-FFF2-40B4-BE49-F238E27FC236}">
                <a16:creationId xmlns:a16="http://schemas.microsoft.com/office/drawing/2014/main" id="{B80EFD46-D96B-D2A3-8655-633FB586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86" y="1232725"/>
            <a:ext cx="4441255" cy="3178273"/>
          </a:xfrm>
          <a:prstGeom prst="rect">
            <a:avLst/>
          </a:prstGeom>
        </p:spPr>
      </p:pic>
      <p:pic>
        <p:nvPicPr>
          <p:cNvPr id="9" name="Immagine 8" descr="Immagine che contiene testo, arma, fumo, esterni&#10;&#10;Descrizione generata automaticamente">
            <a:extLst>
              <a:ext uri="{FF2B5EF4-FFF2-40B4-BE49-F238E27FC236}">
                <a16:creationId xmlns:a16="http://schemas.microsoft.com/office/drawing/2014/main" id="{78845F3C-65C8-B70A-5075-560F4B4C8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82" y="3188542"/>
            <a:ext cx="5005602" cy="3455436"/>
          </a:xfrm>
          <a:prstGeom prst="rect">
            <a:avLst/>
          </a:prstGeom>
        </p:spPr>
      </p:pic>
      <p:pic>
        <p:nvPicPr>
          <p:cNvPr id="11" name="Immagine 10" descr="Immagine che contiene esterni, arma, fumo, trasporto&#10;&#10;Descrizione generata automaticamente">
            <a:extLst>
              <a:ext uri="{FF2B5EF4-FFF2-40B4-BE49-F238E27FC236}">
                <a16:creationId xmlns:a16="http://schemas.microsoft.com/office/drawing/2014/main" id="{39B2F06A-0E81-9689-E54D-D9531CE12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116160"/>
            <a:ext cx="4513961" cy="25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21E014E-4E5C-BD8F-26D8-ECCAA1D13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633" y="152400"/>
            <a:ext cx="9407281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>
                <a:ea typeface="ＭＳ Ｐゴシック" pitchFamily="34" charset="-128"/>
              </a:rPr>
              <a:t>L’ISOLAZIONISMO AMERICANO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97ABCD9-ED30-5956-215C-636F8784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87" y="1630051"/>
            <a:ext cx="10820400" cy="4700588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200" dirty="0">
                <a:ea typeface="ＭＳ Ｐゴシック" panose="020B0600070205080204" pitchFamily="34" charset="-128"/>
              </a:rPr>
              <a:t>Fino all’attacco di Pearl Harbor gli USA restano neutrali (ma aiutano con armi e rifornimenti la Gran Bretagna)</a:t>
            </a:r>
          </a:p>
          <a:p>
            <a:pPr eaLnBrk="1" hangingPunct="1"/>
            <a:r>
              <a:rPr lang="it-IT" altLang="it-IT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Isolazionismo</a:t>
            </a:r>
            <a:r>
              <a:rPr lang="it-IT" altLang="it-IT" sz="3200" dirty="0">
                <a:ea typeface="ＭＳ Ｐゴシック" panose="020B0600070205080204" pitchFamily="34" charset="-128"/>
              </a:rPr>
              <a:t> (Congresso: </a:t>
            </a:r>
            <a:r>
              <a:rPr lang="it-IT" altLang="it-IT" sz="32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Neutrality</a:t>
            </a:r>
            <a:r>
              <a:rPr lang="it-IT" altLang="it-IT" sz="32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Acts</a:t>
            </a:r>
            <a:r>
              <a:rPr lang="it-IT" altLang="it-IT" sz="3200" dirty="0">
                <a:ea typeface="ＭＳ Ｐゴシック" panose="020B0600070205080204" pitchFamily="34" charset="-128"/>
              </a:rPr>
              <a:t>)</a:t>
            </a:r>
            <a:r>
              <a:rPr lang="it-IT" altLang="it-IT" sz="3200" i="1" dirty="0">
                <a:ea typeface="ＭＳ Ｐゴシック" panose="020B0600070205080204" pitchFamily="34" charset="-128"/>
              </a:rPr>
              <a:t> </a:t>
            </a:r>
            <a:r>
              <a:rPr lang="it-IT" altLang="it-IT" sz="3200" dirty="0">
                <a:ea typeface="ＭＳ Ｐゴシック" panose="020B0600070205080204" pitchFamily="34" charset="-128"/>
              </a:rPr>
              <a:t>vs </a:t>
            </a:r>
            <a:r>
              <a:rPr lang="it-IT" altLang="it-IT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internazionalismo</a:t>
            </a:r>
            <a:r>
              <a:rPr lang="it-IT" altLang="it-IT" sz="3200" dirty="0">
                <a:ea typeface="ＭＳ Ｐゴシック" panose="020B0600070205080204" pitchFamily="34" charset="-128"/>
              </a:rPr>
              <a:t> (Roosevelt: fiducia iniziale nei vincoli creati con il commercio </a:t>
            </a:r>
            <a:r>
              <a:rPr lang="en-US" altLang="it-IT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 </a:t>
            </a:r>
            <a:r>
              <a:rPr lang="it-IT" altLang="it-IT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successiva convinzione nella necessità dell’intervento nella guerra</a:t>
            </a:r>
            <a:r>
              <a:rPr lang="it-IT" altLang="it-IT" sz="3200" dirty="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euss america first">
            <a:extLst>
              <a:ext uri="{FF2B5EF4-FFF2-40B4-BE49-F238E27FC236}">
                <a16:creationId xmlns:a16="http://schemas.microsoft.com/office/drawing/2014/main" id="{9F9DEE62-CC3F-F092-F9AC-CA7E27AA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5" y="519112"/>
            <a:ext cx="3703637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 descr="amfirst">
            <a:extLst>
              <a:ext uri="{FF2B5EF4-FFF2-40B4-BE49-F238E27FC236}">
                <a16:creationId xmlns:a16="http://schemas.microsoft.com/office/drawing/2014/main" id="{3C988DC3-2E5B-6C48-D248-BCEE4D4DB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571500"/>
            <a:ext cx="4000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785D597-BCC8-F3C4-07F5-5EB7C7064B0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3951" y="115889"/>
            <a:ext cx="9935737" cy="1152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ea typeface="ＭＳ Ｐゴシック" pitchFamily="34" charset="-128"/>
              </a:rPr>
              <a:t>IL TERZO MANDATO DI ROOSEVELT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AA17F3E-0127-A84E-A711-7035DD89C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1348033"/>
            <a:ext cx="11566688" cy="539407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it-IT" sz="2400" dirty="0">
                <a:ea typeface="ＭＳ Ｐゴシック" panose="020B0600070205080204" pitchFamily="34" charset="-128"/>
              </a:rPr>
              <a:t>Solo </a:t>
            </a:r>
            <a:r>
              <a:rPr lang="en-US" altLang="it-IT" sz="2400" dirty="0" err="1">
                <a:ea typeface="ＭＳ Ｐゴシック" panose="020B0600070205080204" pitchFamily="34" charset="-128"/>
              </a:rPr>
              <a:t>nel</a:t>
            </a:r>
            <a:r>
              <a:rPr lang="en-US" altLang="it-IT" sz="2400" dirty="0">
                <a:ea typeface="ＭＳ Ｐゴシック" panose="020B0600070205080204" pitchFamily="34" charset="-128"/>
              </a:rPr>
              <a:t> 1951 il </a:t>
            </a:r>
            <a:r>
              <a:rPr lang="en-US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XXI </a:t>
            </a:r>
            <a:r>
              <a:rPr lang="en-US" altLang="it-IT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Emendamento</a:t>
            </a:r>
            <a:r>
              <a:rPr lang="en-US" altLang="it-IT" sz="2400" dirty="0">
                <a:ea typeface="ＭＳ Ｐゴシック" panose="020B0600070205080204" pitchFamily="34" charset="-128"/>
              </a:rPr>
              <a:t> l</a:t>
            </a:r>
            <a:r>
              <a:rPr lang="it-IT" altLang="it-IT" sz="2400" dirty="0"/>
              <a:t>imiterà il numero di Presidenze per una singola persona a due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ea typeface="ＭＳ Ｐゴシック" panose="020B0600070205080204" pitchFamily="34" charset="-128"/>
              </a:rPr>
              <a:t>1940: Roosevelt Presidente per la terza volta </a:t>
            </a:r>
            <a:r>
              <a:rPr lang="it-IT" altLang="it-IT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 Discorso sullo Stato dell’Unione (gennaio 1941):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Quattro Libertà </a:t>
            </a:r>
            <a:r>
              <a:rPr lang="it-IT" altLang="it-IT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it-IT" altLang="it-IT" sz="2400" dirty="0"/>
              <a:t>libertà di opinione, libertà di culto, libertà dal bisogno, libertà dalla paura)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ea typeface="ＭＳ Ｐゴシック" panose="020B0600070205080204" pitchFamily="34" charset="-128"/>
              </a:rPr>
              <a:t>Fine 1941: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Ingresso in guerra </a:t>
            </a:r>
            <a:r>
              <a:rPr lang="it-IT" altLang="it-IT" sz="2400" dirty="0">
                <a:ea typeface="ＭＳ Ｐゴシック" panose="020B0600070205080204" pitchFamily="34" charset="-128"/>
              </a:rPr>
              <a:t>contro Giappone, Germania e Italia → rapida inversione della tendenza della guerra, finora a favore della Germania sul fronte europeo e africano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ea typeface="ＭＳ Ｐゴシック" panose="020B0600070205080204" pitchFamily="34" charset="-128"/>
              </a:rPr>
              <a:t>Impegno navale nell’Atlantico + intervento diretto in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Nord Africa </a:t>
            </a:r>
            <a:r>
              <a:rPr lang="it-IT" altLang="it-IT" sz="2400" dirty="0">
                <a:ea typeface="ＭＳ Ｐゴシック" panose="020B0600070205080204" pitchFamily="34" charset="-128"/>
              </a:rPr>
              <a:t>(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Dwight Eisenhower</a:t>
            </a:r>
            <a:r>
              <a:rPr lang="it-IT" altLang="it-IT" sz="2400" dirty="0">
                <a:ea typeface="ＭＳ Ｐゴシック" panose="020B0600070205080204" pitchFamily="34" charset="-128"/>
              </a:rPr>
              <a:t>) → vittoria sui tedeschi (fine 1942)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ea typeface="ＭＳ Ｐゴシック" panose="020B0600070205080204" pitchFamily="34" charset="-128"/>
              </a:rPr>
              <a:t>Inizio dei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bombardamenti a tappeto </a:t>
            </a:r>
            <a:r>
              <a:rPr lang="it-IT" altLang="it-IT" sz="2400" dirty="0">
                <a:ea typeface="ＭＳ Ｐゴシック" panose="020B0600070205080204" pitchFamily="34" charset="-128"/>
              </a:rPr>
              <a:t>sulla Germania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Invasione dell’Italia </a:t>
            </a:r>
            <a:r>
              <a:rPr lang="it-IT" altLang="it-IT" sz="2400" dirty="0">
                <a:ea typeface="ＭＳ Ｐゴシック" panose="020B0600070205080204" pitchFamily="34" charset="-128"/>
              </a:rPr>
              <a:t>(luglio 1943) →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caduta del fascismo </a:t>
            </a:r>
            <a:r>
              <a:rPr lang="it-IT" altLang="it-IT" sz="2400" dirty="0">
                <a:ea typeface="ＭＳ Ｐゴシック" panose="020B0600070205080204" pitchFamily="34" charset="-128"/>
              </a:rPr>
              <a:t>(8 settembre 1943) →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sbarco di Anzio </a:t>
            </a:r>
            <a:r>
              <a:rPr lang="it-IT" altLang="it-IT" sz="2400" dirty="0">
                <a:ea typeface="ＭＳ Ｐゴシック" panose="020B0600070205080204" pitchFamily="34" charset="-128"/>
              </a:rPr>
              <a:t>(gennaio 1944) →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liberazione di Roma </a:t>
            </a:r>
            <a:r>
              <a:rPr lang="it-IT" altLang="it-IT" sz="2400" dirty="0">
                <a:ea typeface="ＭＳ Ｐゴシック" panose="020B0600070205080204" pitchFamily="34" charset="-128"/>
              </a:rPr>
              <a:t>dai tedeschi  (giugno 1944), indeboliti dalla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Resistenza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Sbarco in Normandia </a:t>
            </a:r>
            <a:r>
              <a:rPr lang="it-IT" altLang="it-IT" sz="2400" dirty="0">
                <a:ea typeface="ＭＳ Ｐゴシック" panose="020B0600070205080204" pitchFamily="34" charset="-128"/>
              </a:rPr>
              <a:t>(6 giugno 1944)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cchio, nero, bianco, vintage&#10;&#10;Descrizione generata automaticamente">
            <a:extLst>
              <a:ext uri="{FF2B5EF4-FFF2-40B4-BE49-F238E27FC236}">
                <a16:creationId xmlns:a16="http://schemas.microsoft.com/office/drawing/2014/main" id="{795CACCA-E4F8-5483-F1DB-8576F68BA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" y="441617"/>
            <a:ext cx="5369810" cy="4170553"/>
          </a:xfrm>
          <a:prstGeom prst="rect">
            <a:avLst/>
          </a:prstGeom>
        </p:spPr>
      </p:pic>
      <p:pic>
        <p:nvPicPr>
          <p:cNvPr id="7" name="Immagine 6" descr="Immagine che contiene esterni, vecchio, folla&#10;&#10;Descrizione generata automaticamente">
            <a:extLst>
              <a:ext uri="{FF2B5EF4-FFF2-40B4-BE49-F238E27FC236}">
                <a16:creationId xmlns:a16="http://schemas.microsoft.com/office/drawing/2014/main" id="{3056235B-65DC-D217-E35A-D0D8A647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82" y="1995238"/>
            <a:ext cx="6074114" cy="40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6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A4F2C9-906B-A21D-6D29-4460F791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52" y="2698226"/>
            <a:ext cx="6667500" cy="3905250"/>
          </a:xfrm>
          <a:prstGeom prst="rect">
            <a:avLst/>
          </a:prstGeom>
        </p:spPr>
      </p:pic>
      <p:pic>
        <p:nvPicPr>
          <p:cNvPr id="7" name="Immagine 6" descr="Immagine che contiene edificio, esterni, persona, vecchio&#10;&#10;Descrizione generata automaticamente">
            <a:extLst>
              <a:ext uri="{FF2B5EF4-FFF2-40B4-BE49-F238E27FC236}">
                <a16:creationId xmlns:a16="http://schemas.microsoft.com/office/drawing/2014/main" id="{8CFFA07F-6F11-0FBF-085A-076945E5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8" y="100663"/>
            <a:ext cx="5924252" cy="40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dflinchu\Desktop\d-day.jpg">
            <a:extLst>
              <a:ext uri="{FF2B5EF4-FFF2-40B4-BE49-F238E27FC236}">
                <a16:creationId xmlns:a16="http://schemas.microsoft.com/office/drawing/2014/main" id="{5DF7DA71-5209-EBD2-7D17-404E3A57C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3" y="836613"/>
            <a:ext cx="7778750" cy="5453062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52727EB-86F9-063B-62CA-92C5A04DC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7" y="152400"/>
            <a:ext cx="9591869" cy="70485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ＭＳ Ｐゴシック" pitchFamily="34" charset="-128"/>
              </a:rPr>
              <a:t>IL FRONTE ORIENTALE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D6E44A4-4A64-3C0C-28EF-AF065864C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166327"/>
            <a:ext cx="11178074" cy="21553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it-IT" sz="2800" dirty="0">
                <a:ea typeface="ＭＳ Ｐゴシック" panose="020B0600070205080204" pitchFamily="34" charset="-128"/>
              </a:rPr>
              <a:t>La Germania attacca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l‘URSS</a:t>
            </a:r>
            <a:r>
              <a:rPr lang="en-US" altLang="it-IT" sz="2800" dirty="0">
                <a:ea typeface="ＭＳ Ｐゴシック" panose="020B0600070205080204" pitchFamily="34" charset="-128"/>
              </a:rPr>
              <a:t> (</a:t>
            </a:r>
            <a:r>
              <a:rPr lang="en-US" altLang="it-IT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Operazione</a:t>
            </a:r>
            <a:r>
              <a:rPr lang="en-US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Barbarossa</a:t>
            </a:r>
            <a:r>
              <a:rPr lang="en-US" altLang="it-IT" sz="2800" dirty="0">
                <a:ea typeface="ＭＳ Ｐゴシック" panose="020B0600070205080204" pitchFamily="34" charset="-128"/>
              </a:rPr>
              <a:t>,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agosto</a:t>
            </a:r>
            <a:r>
              <a:rPr lang="en-US" altLang="it-IT" sz="2800" dirty="0">
                <a:ea typeface="ＭＳ Ｐゴシック" panose="020B0600070205080204" pitchFamily="34" charset="-128"/>
              </a:rPr>
              <a:t> 1941) </a:t>
            </a:r>
          </a:p>
          <a:p>
            <a:pPr eaLnBrk="1" hangingPunct="1"/>
            <a:r>
              <a:rPr lang="en-US" altLang="it-IT" sz="2800" dirty="0" err="1">
                <a:ea typeface="ＭＳ Ｐゴシック" panose="020B0600070205080204" pitchFamily="34" charset="-128"/>
              </a:rPr>
              <a:t>Assedio</a:t>
            </a:r>
            <a:r>
              <a:rPr lang="en-US" altLang="it-IT" sz="2800" dirty="0">
                <a:ea typeface="ＭＳ Ｐゴシック" panose="020B0600070205080204" pitchFamily="34" charset="-128"/>
              </a:rPr>
              <a:t> di </a:t>
            </a:r>
            <a:r>
              <a:rPr lang="en-US" altLang="it-IT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Stalingrado</a:t>
            </a:r>
            <a:r>
              <a:rPr lang="en-US" altLang="it-IT" sz="2800" dirty="0">
                <a:ea typeface="ＭＳ Ｐゴシック" panose="020B0600070205080204" pitchFamily="34" charset="-128"/>
              </a:rPr>
              <a:t> (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settembre</a:t>
            </a:r>
            <a:r>
              <a:rPr lang="en-US" altLang="it-IT" sz="2800" dirty="0">
                <a:ea typeface="ＭＳ Ｐゴシック" panose="020B0600070205080204" pitchFamily="34" charset="-128"/>
              </a:rPr>
              <a:t> 1942-gennaio 1943) </a:t>
            </a:r>
            <a:r>
              <a:rPr lang="en-US" altLang="it-IT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</a:t>
            </a:r>
            <a:r>
              <a:rPr lang="en-US" altLang="it-IT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disfatta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tedesca</a:t>
            </a:r>
            <a:r>
              <a:rPr lang="en-US" altLang="it-IT" sz="2800" dirty="0">
                <a:ea typeface="ＭＳ Ｐゴシック" panose="020B0600070205080204" pitchFamily="34" charset="-128"/>
              </a:rPr>
              <a:t> (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resa</a:t>
            </a:r>
            <a:r>
              <a:rPr lang="en-US" altLang="it-IT" sz="2800" dirty="0">
                <a:ea typeface="ＭＳ Ｐゴシック" panose="020B0600070205080204" pitchFamily="34" charset="-128"/>
              </a:rPr>
              <a:t> di 90.000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soldati</a:t>
            </a:r>
            <a:r>
              <a:rPr lang="en-US" altLang="it-IT" sz="2800" dirty="0">
                <a:ea typeface="ＭＳ Ｐゴシック" panose="020B0600070205080204" pitchFamily="34" charset="-128"/>
              </a:rPr>
              <a:t>) →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contrattacco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generalizzato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dell’Armata</a:t>
            </a:r>
            <a:r>
              <a:rPr lang="en-US" altLang="it-IT" sz="2800" dirty="0">
                <a:ea typeface="ＭＳ Ｐゴシック" panose="020B0600070205080204" pitchFamily="34" charset="-128"/>
              </a:rPr>
              <a:t> Rossa</a:t>
            </a:r>
          </a:p>
        </p:txBody>
      </p:sp>
      <p:pic>
        <p:nvPicPr>
          <p:cNvPr id="78852" name="Picture 4" descr="C:\Users\Utente\Downloads\CV1.jpg">
            <a:extLst>
              <a:ext uri="{FF2B5EF4-FFF2-40B4-BE49-F238E27FC236}">
                <a16:creationId xmlns:a16="http://schemas.microsoft.com/office/drawing/2014/main" id="{ACE90966-F142-0EF1-0ED3-6D6917C5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392489"/>
            <a:ext cx="53101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0256873-00E8-519D-F9EE-34960F8B0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638" y="274638"/>
            <a:ext cx="9153330" cy="1143000"/>
          </a:xfrm>
        </p:spPr>
        <p:txBody>
          <a:bodyPr/>
          <a:lstStyle/>
          <a:p>
            <a:r>
              <a:rPr lang="en-US" altLang="en-US" sz="6000" b="1" dirty="0"/>
              <a:t>L’OLOCAUSTO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61EC6A-5FD9-E6DB-B5BC-3E23FE0933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2638" y="1500119"/>
            <a:ext cx="6430137" cy="522725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it-IT" altLang="en-US" dirty="0">
                <a:latin typeface="Georgia" panose="02040502050405020303" pitchFamily="18" charset="0"/>
              </a:rPr>
              <a:t>A partire dalla fine del 1941, i nazisti iniziano a deportare ebrei dalle aree dell’Europa orientale che cadono sotto il loro controllo (Polonia, Lituania, Lettonia, Ucraina, Russia occidentale)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Georgia" panose="02040502050405020303" pitchFamily="18" charset="0"/>
              </a:rPr>
              <a:t>Gli ebrei vengono reclusi nei </a:t>
            </a:r>
            <a:r>
              <a:rPr lang="it-IT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campi di concentramento</a:t>
            </a:r>
            <a:r>
              <a:rPr lang="it-IT" altLang="en-US" dirty="0">
                <a:latin typeface="Georgia" panose="02040502050405020303" pitchFamily="18" charset="0"/>
              </a:rPr>
              <a:t>, dove lavorano come schiavi in condizioni disumane.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Georgia" panose="02040502050405020303" pitchFamily="18" charset="0"/>
              </a:rPr>
              <a:t>Molti vengono uccisi, all’inizio con </a:t>
            </a:r>
            <a:r>
              <a:rPr lang="it-IT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esecuzioni di massa</a:t>
            </a:r>
            <a:r>
              <a:rPr lang="it-IT" altLang="en-US" dirty="0">
                <a:latin typeface="Georgia" panose="02040502050405020303" pitchFamily="18" charset="0"/>
              </a:rPr>
              <a:t> e poi con il </a:t>
            </a:r>
            <a:r>
              <a:rPr lang="it-IT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gas</a:t>
            </a:r>
            <a:r>
              <a:rPr lang="it-IT" altLang="en-US" dirty="0">
                <a:latin typeface="Georgia" panose="02040502050405020303" pitchFamily="18" charset="0"/>
              </a:rPr>
              <a:t> (</a:t>
            </a:r>
            <a:r>
              <a:rPr lang="it-IT" altLang="en-US" dirty="0" err="1">
                <a:latin typeface="Georgia" panose="02040502050405020303" pitchFamily="18" charset="0"/>
              </a:rPr>
              <a:t>Zyklon</a:t>
            </a:r>
            <a:r>
              <a:rPr lang="it-IT" altLang="en-US" dirty="0">
                <a:latin typeface="Georgia" panose="02040502050405020303" pitchFamily="18" charset="0"/>
              </a:rPr>
              <a:t> B), e </a:t>
            </a:r>
            <a:r>
              <a:rPr lang="it-IT" altLang="en-US" dirty="0" err="1">
                <a:latin typeface="Georgia" panose="02040502050405020303" pitchFamily="18" charset="0"/>
              </a:rPr>
              <a:t>qjuindi</a:t>
            </a:r>
            <a:r>
              <a:rPr lang="it-IT" altLang="en-US" dirty="0">
                <a:latin typeface="Georgia" panose="02040502050405020303" pitchFamily="18" charset="0"/>
              </a:rPr>
              <a:t> sepolti in fosse comuni o bruciati nei </a:t>
            </a:r>
            <a:r>
              <a:rPr lang="it-IT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forni crematori</a:t>
            </a:r>
            <a:r>
              <a:rPr lang="it-IT" altLang="en-US" dirty="0">
                <a:latin typeface="Georgia" panose="02040502050405020303" pitchFamily="18" charset="0"/>
              </a:rPr>
              <a:t>.</a:t>
            </a:r>
          </a:p>
          <a:p>
            <a:pPr>
              <a:buNone/>
            </a:pPr>
            <a:r>
              <a:rPr lang="it-IT" altLang="en-US" dirty="0">
                <a:latin typeface="Georgia" panose="02040502050405020303" pitchFamily="18" charset="0"/>
              </a:rPr>
              <a:t>Nel 1942 si decide per la “</a:t>
            </a:r>
            <a:r>
              <a:rPr lang="it-IT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Soluzione finale</a:t>
            </a:r>
            <a:r>
              <a:rPr lang="it-IT" altLang="en-US" dirty="0">
                <a:latin typeface="Georgia" panose="02040502050405020303" pitchFamily="18" charset="0"/>
              </a:rPr>
              <a:t>” della “questione ebrea”.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Georgia" panose="02040502050405020303" pitchFamily="18" charset="0"/>
              </a:rPr>
              <a:t>Oltre agli ebrei (tra i 6 e gli 8 milioni) vengono sterminati slavi, rom, neri, persone disabili, omosessuali, malati mentali, dissidenti politici (cifra totale di tutte le vittime: tra i 15 e i 17 milioni).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636FD11-F6A7-8C77-CCBB-9C832DE7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2033" y="2421007"/>
            <a:ext cx="360229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Buchenwald barracks">
            <a:extLst>
              <a:ext uri="{FF2B5EF4-FFF2-40B4-BE49-F238E27FC236}">
                <a16:creationId xmlns:a16="http://schemas.microsoft.com/office/drawing/2014/main" id="{34E27F0B-EB40-E6EB-D8D9-0E6A742D83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2775" y="192157"/>
            <a:ext cx="3042089" cy="2372560"/>
          </a:xfrm>
          <a:noFill/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064EB59-8EB1-C9AE-8168-62945DD7F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7765" y="4436993"/>
            <a:ext cx="2947035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5798C6-1AB5-0F86-A41A-D69ABC41D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804" y="228600"/>
            <a:ext cx="9699396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it-IT" sz="3600" b="1" dirty="0">
                <a:ea typeface="ＭＳ Ｐゴシック" panose="020B0600070205080204" pitchFamily="34" charset="-128"/>
              </a:rPr>
              <a:t>CONFERENZA DI JALTA (FEBBRAIO 1945)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0147F51-A79D-C355-5592-BC203D0D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04" y="1219200"/>
            <a:ext cx="11189617" cy="134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Spartizione del mondo </a:t>
            </a:r>
            <a:r>
              <a:rPr lang="it-IT" altLang="it-IT" sz="2800" dirty="0">
                <a:ea typeface="ＭＳ Ｐゴシック" panose="020B0600070205080204" pitchFamily="34" charset="-128"/>
              </a:rPr>
              <a:t>tra le potenze che saranno le vincitrici della guerra, rappresentate da Roosevelt, Churchill e Stalin.</a:t>
            </a:r>
          </a:p>
          <a:p>
            <a:endParaRPr lang="it-IT" altLang="it-IT" sz="2800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79876" name="Picture 5" descr="C:\Users\Utente\Downloads\The_Yalta_Conference,_February_1945_NAM234.jpg">
            <a:extLst>
              <a:ext uri="{FF2B5EF4-FFF2-40B4-BE49-F238E27FC236}">
                <a16:creationId xmlns:a16="http://schemas.microsoft.com/office/drawing/2014/main" id="{EFDC52C2-4E05-567B-1717-71DD747A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13" y="2710959"/>
            <a:ext cx="5865813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96E1A66-ABBF-1699-41C8-51FD38650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29" y="148228"/>
            <a:ext cx="10020578" cy="9906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ea typeface="ＭＳ Ｐゴシック" pitchFamily="34" charset="-128"/>
              </a:rPr>
              <a:t>LA FINE DELLA GUERRA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1E719B6-FD51-FDA9-2BFA-F72650D7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461155"/>
            <a:ext cx="11095347" cy="516824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altLang="it-IT" sz="4400" dirty="0">
                <a:ea typeface="ＭＳ Ｐゴシック" panose="020B0600070205080204" pitchFamily="34" charset="-128"/>
              </a:rPr>
              <a:t>Sotto </a:t>
            </a:r>
            <a:r>
              <a:rPr lang="it-IT" altLang="it-IT" sz="4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l’avanzata delle truppe angloamericane da nord-ovest e da sud, e delle truppe sovietiche da est</a:t>
            </a:r>
            <a:r>
              <a:rPr lang="it-IT" altLang="it-IT" sz="4400" dirty="0">
                <a:ea typeface="ＭＳ Ｐゴシック" panose="020B0600070205080204" pitchFamily="34" charset="-128"/>
              </a:rPr>
              <a:t>, il regime nazista crolla.</a:t>
            </a:r>
          </a:p>
          <a:p>
            <a:pPr eaLnBrk="1" hangingPunct="1"/>
            <a:r>
              <a:rPr lang="it-IT" altLang="it-IT" sz="4400" dirty="0">
                <a:ea typeface="ＭＳ Ｐゴシック" panose="020B0600070205080204" pitchFamily="34" charset="-128"/>
              </a:rPr>
              <a:t>Gli Alleati e i sovietici liberano decine di campi di sterminio tedeschi.</a:t>
            </a:r>
          </a:p>
          <a:p>
            <a:pPr eaLnBrk="1" hangingPunct="1"/>
            <a:r>
              <a:rPr lang="it-IT" altLang="it-IT" sz="4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Hitler si suicida </a:t>
            </a:r>
            <a:r>
              <a:rPr lang="it-IT" altLang="it-IT" sz="4400" dirty="0">
                <a:ea typeface="ＭＳ Ｐゴシック" panose="020B0600070205080204" pitchFamily="34" charset="-128"/>
              </a:rPr>
              <a:t>il 30 aprile 1945.</a:t>
            </a:r>
          </a:p>
          <a:p>
            <a:pPr eaLnBrk="1" hangingPunct="1"/>
            <a:r>
              <a:rPr lang="it-IT" altLang="it-IT" sz="4400" dirty="0">
                <a:ea typeface="ＭＳ Ｐゴシック" panose="020B0600070205080204" pitchFamily="34" charset="-128"/>
              </a:rPr>
              <a:t>La guerra in Occidente finisce l’</a:t>
            </a:r>
            <a:r>
              <a:rPr lang="it-IT" altLang="it-IT" sz="4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8 maggio</a:t>
            </a:r>
            <a:r>
              <a:rPr lang="it-IT" altLang="it-IT" sz="44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it-IT" altLang="it-IT" sz="32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EEE9E68-AD67-3F81-6F95-E13857930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072" y="0"/>
            <a:ext cx="9909928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a typeface="ＭＳ Ｐゴシック" pitchFamily="34" charset="-128"/>
              </a:rPr>
              <a:t>LE CAUSE DELLA</a:t>
            </a:r>
            <a:br>
              <a:rPr lang="en-US" sz="3200" b="1" dirty="0">
                <a:ea typeface="ＭＳ Ｐゴシック" pitchFamily="34" charset="-128"/>
              </a:rPr>
            </a:br>
            <a:r>
              <a:rPr lang="en-US" sz="3200" b="1" dirty="0">
                <a:ea typeface="ＭＳ Ｐゴシック" pitchFamily="34" charset="-128"/>
              </a:rPr>
              <a:t>SECONDA GUERRA MONDIALE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3F8B208-0130-2AE2-48CE-9CCF8E28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033" y="1253764"/>
            <a:ext cx="8938967" cy="208792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Diffusione del fascismo in Italia (mito della “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vittoria mutilata</a:t>
            </a:r>
            <a:r>
              <a:rPr lang="it-IT" altLang="it-IT" sz="2400" dirty="0">
                <a:ea typeface="ＭＳ Ｐゴシック" panose="020B0600070205080204" pitchFamily="34" charset="-128"/>
              </a:rPr>
              <a:t>”) e del nazismo in Germania (mito della “</a:t>
            </a:r>
            <a:r>
              <a:rPr lang="it-IT" altLang="it-IT" sz="2400" dirty="0">
                <a:solidFill>
                  <a:srgbClr val="FF0000"/>
                </a:solidFill>
              </a:rPr>
              <a:t>pugnalata alla schiena</a:t>
            </a:r>
            <a:r>
              <a:rPr lang="it-IT" altLang="it-IT" sz="2400" dirty="0"/>
              <a:t>) </a:t>
            </a:r>
            <a:r>
              <a:rPr lang="it-IT" altLang="it-IT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 esaltazione del nazionalismo → militarismo → spinte espansionistiche →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Asse Italia-Germania</a:t>
            </a:r>
            <a:r>
              <a:rPr lang="it-IT" altLang="it-IT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(1936)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→ Guerra civile spagnola </a:t>
            </a:r>
            <a:r>
              <a:rPr lang="it-IT" altLang="it-IT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(1936-39)</a:t>
            </a:r>
            <a:endParaRPr lang="it-IT" altLang="it-IT" sz="2400" u="sng" dirty="0">
              <a:ea typeface="ＭＳ Ｐゴシック" panose="020B0600070205080204" pitchFamily="34" charset="-128"/>
            </a:endParaRP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F28EFA2C-B24B-9F68-F156-FD637B0B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36" y="3341687"/>
            <a:ext cx="73914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NYTimes-FDR%20Dead">
            <a:extLst>
              <a:ext uri="{FF2B5EF4-FFF2-40B4-BE49-F238E27FC236}">
                <a16:creationId xmlns:a16="http://schemas.microsoft.com/office/drawing/2014/main" id="{3ADE8332-745C-C18E-6E85-8747327D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2" y="465565"/>
            <a:ext cx="7026275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85CA3A6C-2A3C-957B-2CAF-897A29D8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7" y="152400"/>
            <a:ext cx="946451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it-IT" sz="5400" b="1" dirty="0"/>
              <a:t>HIROSHIMA E NAGASAKI</a:t>
            </a:r>
          </a:p>
        </p:txBody>
      </p:sp>
      <p:sp>
        <p:nvSpPr>
          <p:cNvPr id="83971" name="Segnaposto contenuto 2">
            <a:extLst>
              <a:ext uri="{FF2B5EF4-FFF2-40B4-BE49-F238E27FC236}">
                <a16:creationId xmlns:a16="http://schemas.microsoft.com/office/drawing/2014/main" id="{5DCC8675-5E3D-3140-E261-F5EECB85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5" y="1524000"/>
            <a:ext cx="11783505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sz="3000" dirty="0"/>
              <a:t>Alla morte di Roosevelt, subentra il 12 aprile 1945 </a:t>
            </a:r>
            <a:r>
              <a:rPr lang="it-IT" altLang="it-IT" sz="3000" dirty="0">
                <a:solidFill>
                  <a:srgbClr val="FF0000"/>
                </a:solidFill>
              </a:rPr>
              <a:t>Harry S. Truman</a:t>
            </a:r>
            <a:r>
              <a:rPr lang="it-IT" altLang="it-IT" sz="3000" dirty="0"/>
              <a:t>, promotore di una politica molto più </a:t>
            </a:r>
            <a:r>
              <a:rPr lang="it-IT" altLang="it-IT" sz="3000" dirty="0" err="1"/>
              <a:t>aggessiva</a:t>
            </a:r>
            <a:r>
              <a:rPr lang="it-IT" altLang="it-IT" sz="3000" dirty="0"/>
              <a:t> con l’“alleato” sovietico. </a:t>
            </a:r>
          </a:p>
          <a:p>
            <a:pPr marL="0" indent="0">
              <a:buNone/>
            </a:pPr>
            <a:r>
              <a:rPr lang="it-IT" altLang="it-IT" sz="3000" dirty="0"/>
              <a:t>Ufficialmente per porre rapidamente fine alle ostilità, in realtà sia per </a:t>
            </a:r>
            <a:r>
              <a:rPr lang="it-IT" altLang="it-IT" sz="3000" dirty="0">
                <a:solidFill>
                  <a:srgbClr val="FF0000"/>
                </a:solidFill>
              </a:rPr>
              <a:t>“testare sul campo” l’efficacia degli ordigni nucleari </a:t>
            </a:r>
            <a:r>
              <a:rPr lang="it-IT" altLang="it-IT" sz="3000" dirty="0"/>
              <a:t>(vengono scelte città ancora relativamente integre, per poter valutare il livello di distruzione degli edifici) sia per </a:t>
            </a:r>
            <a:r>
              <a:rPr lang="it-IT" altLang="it-IT" sz="3000" dirty="0">
                <a:solidFill>
                  <a:srgbClr val="FF0000"/>
                </a:solidFill>
              </a:rPr>
              <a:t>lanciare un ammonimento all’URSS</a:t>
            </a:r>
            <a:r>
              <a:rPr lang="it-IT" altLang="it-IT" sz="3000" dirty="0"/>
              <a:t> sulla capacità e sulla volontà degli USA di usare (ripetutamente) armi nucleari, il 6 e il 9 agosto 1945 aerei statunitensi sganciano una bomba atomica prima a Hiroshima e poi a Nagasaki, che vengono quasi totalmente distrutte.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F6A163A9-AE45-76A1-719B-58504B4D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03" y="851801"/>
            <a:ext cx="5343525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BE41B279-E0EA-18F9-BF29-577176CE1F7E}"/>
              </a:ext>
            </a:extLst>
          </p:cNvPr>
          <p:cNvSpPr txBox="1">
            <a:spLocks/>
          </p:cNvSpPr>
          <p:nvPr/>
        </p:nvSpPr>
        <p:spPr>
          <a:xfrm>
            <a:off x="348792" y="1"/>
            <a:ext cx="9862008" cy="6881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HIROSHIMA PRIMA E DOPO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5D48AD29-30F7-9340-EA9F-6AC87306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1"/>
            <a:ext cx="853440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HiroshimaHosp">
            <a:extLst>
              <a:ext uri="{FF2B5EF4-FFF2-40B4-BE49-F238E27FC236}">
                <a16:creationId xmlns:a16="http://schemas.microsoft.com/office/drawing/2014/main" id="{7E5FE0C8-5AE1-7111-E8DF-9EDF50B9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4" y="762000"/>
            <a:ext cx="36147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2">
            <a:extLst>
              <a:ext uri="{FF2B5EF4-FFF2-40B4-BE49-F238E27FC236}">
                <a16:creationId xmlns:a16="http://schemas.microsoft.com/office/drawing/2014/main" id="{12D78CE3-B1A5-F0A5-C7C6-4C77B31D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5"/>
          <a:stretch>
            <a:fillRect/>
          </a:stretch>
        </p:blipFill>
        <p:spPr bwMode="auto">
          <a:xfrm>
            <a:off x="1676400" y="1204914"/>
            <a:ext cx="50752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C:\Users\Utente\Downloads\800px-A-Bomb_Dome.jpg">
            <a:extLst>
              <a:ext uri="{FF2B5EF4-FFF2-40B4-BE49-F238E27FC236}">
                <a16:creationId xmlns:a16="http://schemas.microsoft.com/office/drawing/2014/main" id="{B3C8080D-0249-7A55-4FEB-2FF3D839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8" y="3024680"/>
            <a:ext cx="50450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4" descr="C:\Users\Utente\Downloads\index.jpg">
            <a:extLst>
              <a:ext uri="{FF2B5EF4-FFF2-40B4-BE49-F238E27FC236}">
                <a16:creationId xmlns:a16="http://schemas.microsoft.com/office/drawing/2014/main" id="{9817C7DA-65C0-FB1B-61F4-CC7BF9A4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5" y="377515"/>
            <a:ext cx="49514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EF94D-E416-2D78-8FF3-2FC72EA6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" y="152400"/>
            <a:ext cx="9689169" cy="1371600"/>
          </a:xfrm>
        </p:spPr>
        <p:txBody>
          <a:bodyPr/>
          <a:lstStyle/>
          <a:p>
            <a:pPr>
              <a:defRPr/>
            </a:pPr>
            <a:r>
              <a:rPr lang="it-IT" sz="5400" dirty="0"/>
              <a:t>VERSO LA GUERRA</a:t>
            </a:r>
          </a:p>
        </p:txBody>
      </p:sp>
      <p:sp>
        <p:nvSpPr>
          <p:cNvPr id="66563" name="Segnaposto contenuto 2">
            <a:extLst>
              <a:ext uri="{FF2B5EF4-FFF2-40B4-BE49-F238E27FC236}">
                <a16:creationId xmlns:a16="http://schemas.microsoft.com/office/drawing/2014/main" id="{97D87FED-D6DD-4674-6C38-C4BE710C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1348033"/>
            <a:ext cx="11255603" cy="5249617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ea typeface="ＭＳ Ｐゴシック" panose="020B0600070205080204" pitchFamily="34" charset="-128"/>
              </a:rPr>
              <a:t>Annessione dell’Austria da parte della Germania (</a:t>
            </a:r>
            <a:r>
              <a:rPr lang="it-IT" altLang="it-IT" sz="28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Anschluss</a:t>
            </a:r>
            <a:r>
              <a:rPr lang="it-IT" altLang="it-IT" sz="2800" dirty="0">
                <a:ea typeface="ＭＳ Ｐゴシック" panose="020B0600070205080204" pitchFamily="34" charset="-128"/>
              </a:rPr>
              <a:t>, marzo 1938)</a:t>
            </a:r>
          </a:p>
          <a:p>
            <a:pPr eaLnBrk="1" hangingPunct="1"/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Conferenza di Monaco </a:t>
            </a:r>
            <a:r>
              <a:rPr lang="it-IT" altLang="it-IT" sz="2800" dirty="0">
                <a:ea typeface="ＭＳ Ｐゴシック" panose="020B0600070205080204" pitchFamily="34" charset="-128"/>
              </a:rPr>
              <a:t>(settembre 1938):  Francia e Gran Bretagna accettano che la Germania si annetta i Sudeti in cambio della promessa di non invadere il resto della </a:t>
            </a:r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Cecoslovacchia</a:t>
            </a:r>
            <a:r>
              <a:rPr lang="it-IT" altLang="it-IT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 Hitler conquista </a:t>
            </a:r>
            <a:r>
              <a:rPr lang="it-IT" altLang="it-IT" sz="2800" dirty="0">
                <a:ea typeface="ＭＳ Ｐゴシック" panose="020B0600070205080204" pitchFamily="34" charset="-128"/>
              </a:rPr>
              <a:t>la Cecoslovacchia (marzo 1939) → Francia e Gran Bretagna ai alleano per proteggere la </a:t>
            </a:r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Polonia</a:t>
            </a:r>
            <a:r>
              <a:rPr lang="it-IT" altLang="it-IT" sz="2800" dirty="0">
                <a:ea typeface="ＭＳ Ｐゴシック" panose="020B0600070205080204" pitchFamily="34" charset="-128"/>
              </a:rPr>
              <a:t> da un’invasione tedesca</a:t>
            </a:r>
          </a:p>
          <a:p>
            <a:pPr eaLnBrk="1" hangingPunct="1"/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Patto </a:t>
            </a:r>
            <a:r>
              <a:rPr lang="it-IT" altLang="it-IT" sz="2800" dirty="0">
                <a:solidFill>
                  <a:srgbClr val="FF0000"/>
                </a:solidFill>
              </a:rPr>
              <a:t>Molotov-Ribbentrop </a:t>
            </a:r>
            <a:r>
              <a:rPr lang="it-IT" altLang="it-IT" sz="2800" dirty="0"/>
              <a:t>(agosto 1939: accordo segreto di non aggressione tra Germania e URSS e di spartizione della Polonia</a:t>
            </a:r>
            <a:r>
              <a:rPr lang="it-IT" altLang="it-IT" sz="2800" b="0" dirty="0"/>
              <a:t>)</a:t>
            </a:r>
            <a:endParaRPr lang="it-IT" altLang="it-IT" sz="2800" b="0" dirty="0">
              <a:ea typeface="ＭＳ Ｐゴシック" panose="020B0600070205080204" pitchFamily="34" charset="-128"/>
            </a:endParaRPr>
          </a:p>
          <a:p>
            <a:endParaRPr lang="it-IT" alt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302E5DB-FE0F-AE5D-48E9-A05C93D3B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169" y="260351"/>
            <a:ext cx="9795007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>
                <a:ea typeface="ＭＳ Ｐゴシック" pitchFamily="34" charset="-128"/>
              </a:rPr>
              <a:t>L’INIZIO DELLA GUERRA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3D630E6-25DA-43E1-A4F6-33478A5B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0" y="1357314"/>
            <a:ext cx="11265031" cy="545623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Invasione tedesca della Polonia </a:t>
            </a:r>
            <a:r>
              <a:rPr lang="it-IT" altLang="it-IT" sz="3600" dirty="0">
                <a:ea typeface="ＭＳ Ｐゴシック" panose="020B0600070205080204" pitchFamily="34" charset="-128"/>
              </a:rPr>
              <a:t>(1°settembre 1939) </a:t>
            </a:r>
            <a:r>
              <a:rPr lang="it-IT" altLang="it-IT" sz="36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 </a:t>
            </a:r>
            <a:r>
              <a:rPr lang="it-IT" altLang="it-IT" sz="36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Blitzkrieg</a:t>
            </a:r>
          </a:p>
          <a:p>
            <a:pPr eaLnBrk="1" hangingPunct="1"/>
            <a:r>
              <a:rPr lang="it-IT" altLang="it-IT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Invasione della Francia </a:t>
            </a:r>
            <a:r>
              <a:rPr lang="it-IT" altLang="it-IT" sz="3600" dirty="0">
                <a:ea typeface="ＭＳ Ｐゴシック" panose="020B0600070205080204" pitchFamily="34" charset="-128"/>
              </a:rPr>
              <a:t>(10 maggio 1940) → serie di altre invasioni  (</a:t>
            </a:r>
            <a:r>
              <a:rPr lang="it-IT" altLang="it-IT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Norvegia, Danimarca, Olanda, Belgio</a:t>
            </a:r>
            <a:r>
              <a:rPr lang="it-IT" altLang="it-IT" sz="36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it-IT" altLang="it-IT" sz="3600" dirty="0">
                <a:ea typeface="ＭＳ Ｐゴシック" panose="020B0600070205080204" pitchFamily="34" charset="-128"/>
              </a:rPr>
              <a:t>Capitolazione della Francia (giugno 1940) → ritirata di </a:t>
            </a:r>
            <a:r>
              <a:rPr lang="it-IT" altLang="it-IT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Dunkerque</a:t>
            </a:r>
            <a:r>
              <a:rPr lang="it-IT" altLang="it-IT" sz="3600" dirty="0">
                <a:ea typeface="ＭＳ Ｐゴシック" panose="020B0600070205080204" pitchFamily="34" charset="-128"/>
              </a:rPr>
              <a:t> (circa 400.000 soldati alleati vengono evacuati in Gran Bretagna)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stuka">
            <a:extLst>
              <a:ext uri="{FF2B5EF4-FFF2-40B4-BE49-F238E27FC236}">
                <a16:creationId xmlns:a16="http://schemas.microsoft.com/office/drawing/2014/main" id="{BA92A112-86C9-0823-1B3C-54AEAAC1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5" y="273377"/>
            <a:ext cx="39719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7" descr="fri010_5">
            <a:extLst>
              <a:ext uri="{FF2B5EF4-FFF2-40B4-BE49-F238E27FC236}">
                <a16:creationId xmlns:a16="http://schemas.microsoft.com/office/drawing/2014/main" id="{83BEA7BB-3961-A7B8-B4F1-63F5542E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30226"/>
            <a:ext cx="55245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2" descr="C:\Users\Utente\Downloads\index.jpg">
            <a:extLst>
              <a:ext uri="{FF2B5EF4-FFF2-40B4-BE49-F238E27FC236}">
                <a16:creationId xmlns:a16="http://schemas.microsoft.com/office/drawing/2014/main" id="{EE7F690D-77CE-D6B1-97A3-706A0F95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37" y="4429126"/>
            <a:ext cx="67151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3" descr="map 1940.gif">
            <a:extLst>
              <a:ext uri="{FF2B5EF4-FFF2-40B4-BE49-F238E27FC236}">
                <a16:creationId xmlns:a16="http://schemas.microsoft.com/office/drawing/2014/main" id="{9E4B7B11-9F0C-DBC2-BBD5-E4C5857CF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705" y="404302"/>
            <a:ext cx="9217615" cy="6049396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AE128045-F11E-97ED-ADE9-3A1AA60E3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67" y="95251"/>
            <a:ext cx="9722096" cy="646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3600" dirty="0">
                <a:solidFill>
                  <a:schemeClr val="tx2"/>
                </a:solidFill>
                <a:latin typeface="+mj-lt"/>
              </a:rPr>
              <a:t>LA BATTAGLIA D’INGHILTERRA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2AA5B-852E-0262-4299-51C59FEA6617}"/>
              </a:ext>
            </a:extLst>
          </p:cNvPr>
          <p:cNvSpPr txBox="1"/>
          <p:nvPr/>
        </p:nvSpPr>
        <p:spPr>
          <a:xfrm>
            <a:off x="480767" y="981076"/>
            <a:ext cx="97220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400" dirty="0">
                <a:solidFill>
                  <a:srgbClr val="FF0000"/>
                </a:solidFill>
                <a:cs typeface="Arial" charset="0"/>
              </a:rPr>
              <a:t>Winston Churchill </a:t>
            </a:r>
            <a:r>
              <a:rPr lang="it-IT" sz="2400" dirty="0">
                <a:cs typeface="Arial" charset="0"/>
              </a:rPr>
              <a:t>dichiara che la Gran Bretagna non si arrenderà alla Germania (maggio 1940: </a:t>
            </a:r>
            <a:r>
              <a:rPr lang="en-US" sz="2400" dirty="0">
                <a:cs typeface="Arial" charset="0"/>
              </a:rPr>
              <a:t>“I have nothing to offer but blood, toil, tears and sweat”</a:t>
            </a:r>
            <a:r>
              <a:rPr lang="it-IT" sz="2400" dirty="0">
                <a:cs typeface="Times New Roman"/>
              </a:rPr>
              <a:t>→ strategia tedesca di </a:t>
            </a:r>
            <a:r>
              <a:rPr lang="it-IT" sz="2400" dirty="0">
                <a:solidFill>
                  <a:srgbClr val="FF0000"/>
                </a:solidFill>
                <a:cs typeface="Times New Roman"/>
              </a:rPr>
              <a:t>bombardamenti aerei  </a:t>
            </a:r>
            <a:r>
              <a:rPr lang="it-IT" sz="2400" dirty="0">
                <a:cs typeface="Times New Roman"/>
              </a:rPr>
              <a:t>(luglio-ottobre 1940) → resistenza della Gran Bretagna → rinuncia all’invasione da parte di Hitler</a:t>
            </a:r>
            <a:endParaRPr lang="en-US" sz="2400" dirty="0"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3C9BE-57C0-BD69-A8AF-CBCF5C17D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79" y="3103562"/>
            <a:ext cx="3027362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2" descr="C:\Users\Utente\Downloads\st paul.jpg">
            <a:extLst>
              <a:ext uri="{FF2B5EF4-FFF2-40B4-BE49-F238E27FC236}">
                <a16:creationId xmlns:a16="http://schemas.microsoft.com/office/drawing/2014/main" id="{D512EB7C-E0B5-802F-9987-64326A51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93" y="3429000"/>
            <a:ext cx="37766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:a16="http://schemas.microsoft.com/office/drawing/2014/main" id="{02E08FB6-974B-952F-CCCD-8CF3131A3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5354" y="228600"/>
            <a:ext cx="9576848" cy="985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>
                <a:ea typeface="ＭＳ Ｐゴシック" pitchFamily="34" charset="-128"/>
              </a:rPr>
              <a:t>IL FRONTE DEL PACIFICO</a:t>
            </a:r>
          </a:p>
        </p:txBody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064DB91E-1236-0DBA-C25F-9598A606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1214438"/>
            <a:ext cx="10250275" cy="5599112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Espansionismo giapponese </a:t>
            </a:r>
            <a:r>
              <a:rPr lang="it-IT" altLang="it-IT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 conquista della </a:t>
            </a:r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Manciuria</a:t>
            </a:r>
            <a:r>
              <a:rPr lang="en-US" altLang="it-IT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(</a:t>
            </a:r>
            <a:r>
              <a:rPr lang="it-IT" altLang="it-IT" sz="2800" dirty="0">
                <a:ea typeface="ＭＳ Ｐゴシック" panose="020B0600070205080204" pitchFamily="34" charset="-128"/>
              </a:rPr>
              <a:t>1931) </a:t>
            </a:r>
            <a:r>
              <a:rPr lang="en-US" altLang="it-IT" sz="2800" dirty="0">
                <a:ea typeface="ＭＳ Ｐゴシック" panose="020B0600070205080204" pitchFamily="34" charset="-128"/>
              </a:rPr>
              <a:t>→ </a:t>
            </a:r>
            <a:r>
              <a:rPr lang="it-IT" altLang="it-IT" sz="2800" dirty="0">
                <a:ea typeface="ＭＳ Ｐゴシック" panose="020B0600070205080204" pitchFamily="34" charset="-128"/>
              </a:rPr>
              <a:t>conquista di gran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parte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it-IT" altLang="it-IT" sz="2800" dirty="0">
                <a:ea typeface="ＭＳ Ｐゴシック" panose="020B0600070205080204" pitchFamily="34" charset="-128"/>
              </a:rPr>
              <a:t>della </a:t>
            </a:r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Cina </a:t>
            </a:r>
            <a:r>
              <a:rPr lang="it-IT" altLang="it-IT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orient</a:t>
            </a:r>
            <a:r>
              <a:rPr lang="en-US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ale </a:t>
            </a:r>
            <a:r>
              <a:rPr lang="en-US" altLang="it-IT" sz="2800" dirty="0">
                <a:ea typeface="ＭＳ Ｐゴシック" panose="020B0600070205080204" pitchFamily="34" charset="-128"/>
              </a:rPr>
              <a:t>(</a:t>
            </a:r>
            <a:r>
              <a:rPr lang="it-IT" altLang="it-IT" sz="2800" dirty="0">
                <a:ea typeface="ＭＳ Ｐゴシック" panose="020B0600070205080204" pitchFamily="34" charset="-128"/>
              </a:rPr>
              <a:t>1937-40) </a:t>
            </a:r>
            <a:r>
              <a:rPr lang="en-US" altLang="it-IT" sz="2800" dirty="0">
                <a:ea typeface="ＭＳ Ｐゴシック" panose="020B0600070205080204" pitchFamily="34" charset="-128"/>
              </a:rPr>
              <a:t>→  </a:t>
            </a:r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alleanza con l’Asse </a:t>
            </a:r>
            <a:r>
              <a:rPr lang="it-IT" altLang="it-IT" sz="2800" dirty="0">
                <a:ea typeface="ＭＳ Ｐゴシック" panose="020B0600070205080204" pitchFamily="34" charset="-128"/>
              </a:rPr>
              <a:t>(</a:t>
            </a:r>
            <a:r>
              <a:rPr lang="it-IT" altLang="it-IT" sz="2800" dirty="0" err="1">
                <a:ea typeface="ＭＳ Ｐゴシック" panose="020B0600070205080204" pitchFamily="34" charset="-128"/>
              </a:rPr>
              <a:t>settembr</a:t>
            </a:r>
            <a:r>
              <a:rPr lang="en-US" altLang="it-IT" sz="2800" dirty="0">
                <a:ea typeface="ＭＳ Ｐゴシック" panose="020B0600070205080204" pitchFamily="34" charset="-128"/>
              </a:rPr>
              <a:t>e</a:t>
            </a:r>
            <a:r>
              <a:rPr lang="it-IT" altLang="it-IT" sz="2800" dirty="0">
                <a:ea typeface="ＭＳ Ｐゴシック" panose="020B0600070205080204" pitchFamily="34" charset="-128"/>
              </a:rPr>
              <a:t> 1940)</a:t>
            </a:r>
          </a:p>
          <a:p>
            <a:pPr eaLnBrk="1" hangingPunct="1"/>
            <a:r>
              <a:rPr lang="it-IT" altLang="it-IT" sz="2800" dirty="0">
                <a:ea typeface="ＭＳ Ｐゴシック" panose="020B0600070205080204" pitchFamily="34" charset="-128"/>
              </a:rPr>
              <a:t>Tentativo statunitense di contrastare l’espansionismo giapponese </a:t>
            </a:r>
            <a:r>
              <a:rPr lang="en-US" altLang="it-IT" sz="2800" dirty="0">
                <a:ea typeface="ＭＳ Ｐゴシック" panose="020B0600070205080204" pitchFamily="34" charset="-128"/>
              </a:rPr>
              <a:t>→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aumento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forze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navali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nel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Pacifico</a:t>
            </a:r>
            <a:r>
              <a:rPr lang="en-US" altLang="it-IT" sz="2800" dirty="0">
                <a:ea typeface="ＭＳ Ｐゴシック" panose="020B0600070205080204" pitchFamily="34" charset="-128"/>
              </a:rPr>
              <a:t> →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spostamento</a:t>
            </a:r>
            <a:r>
              <a:rPr lang="en-US" altLang="it-IT" sz="2800" dirty="0">
                <a:ea typeface="ＭＳ Ｐゴシック" panose="020B0600070205080204" pitchFamily="34" charset="-128"/>
              </a:rPr>
              <a:t> di gran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parte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della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flotta</a:t>
            </a:r>
            <a:r>
              <a:rPr lang="en-US" altLang="it-IT" sz="2800" dirty="0">
                <a:ea typeface="ＭＳ Ｐゴシック" panose="020B0600070205080204" pitchFamily="34" charset="-128"/>
              </a:rPr>
              <a:t> da San Diego a </a:t>
            </a:r>
            <a:r>
              <a:rPr lang="en-US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Pearl Harbor</a:t>
            </a:r>
          </a:p>
          <a:p>
            <a:pPr eaLnBrk="1" hangingPunct="1"/>
            <a:r>
              <a:rPr lang="it-IT" altLang="it-IT" sz="2800" dirty="0">
                <a:ea typeface="ＭＳ Ｐゴシック" panose="020B0600070205080204" pitchFamily="34" charset="-128"/>
              </a:rPr>
              <a:t>Il Giappone conquista i territori francesi in </a:t>
            </a:r>
            <a:r>
              <a:rPr lang="it-IT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Indocina</a:t>
            </a:r>
            <a:r>
              <a:rPr lang="it-IT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>
                <a:ea typeface="ＭＳ Ｐゴシック" panose="020B0600070205080204" pitchFamily="34" charset="-128"/>
              </a:rPr>
              <a:t>→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gli</a:t>
            </a:r>
            <a:r>
              <a:rPr lang="en-US" altLang="it-IT" sz="2800" dirty="0">
                <a:ea typeface="ＭＳ Ｐゴシック" panose="020B0600070205080204" pitchFamily="34" charset="-128"/>
              </a:rPr>
              <a:t> USA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emettono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sanzioni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economiche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contro</a:t>
            </a:r>
            <a:r>
              <a:rPr lang="en-US" altLang="it-IT" sz="2800" dirty="0">
                <a:ea typeface="ＭＳ Ｐゴシック" panose="020B0600070205080204" pitchFamily="34" charset="-128"/>
              </a:rPr>
              <a:t> il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Giappone</a:t>
            </a:r>
            <a:r>
              <a:rPr lang="en-US" altLang="it-IT" sz="2800" dirty="0">
                <a:ea typeface="ＭＳ Ｐゴシック" panose="020B0600070205080204" pitchFamily="34" charset="-128"/>
              </a:rPr>
              <a:t> → </a:t>
            </a:r>
            <a:r>
              <a:rPr lang="en-US" altLang="it-IT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attacco</a:t>
            </a:r>
            <a:r>
              <a:rPr lang="en-US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giapponese</a:t>
            </a:r>
            <a:r>
              <a:rPr lang="en-US" altLang="it-IT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 Pearl Harbor </a:t>
            </a:r>
            <a:r>
              <a:rPr lang="en-US" altLang="it-IT" sz="2800" dirty="0">
                <a:ea typeface="ＭＳ Ｐゴシック" panose="020B0600070205080204" pitchFamily="34" charset="-128"/>
              </a:rPr>
              <a:t>(7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dicembre</a:t>
            </a:r>
            <a:r>
              <a:rPr lang="en-US" altLang="it-IT" sz="2800" dirty="0">
                <a:ea typeface="ＭＳ Ｐゴシック" panose="020B0600070205080204" pitchFamily="34" charset="-128"/>
              </a:rPr>
              <a:t> 1941)</a:t>
            </a: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tente\Downloads\tre-corazzate-colpite_c6adf465_1200x630.jpg">
            <a:extLst>
              <a:ext uri="{FF2B5EF4-FFF2-40B4-BE49-F238E27FC236}">
                <a16:creationId xmlns:a16="http://schemas.microsoft.com/office/drawing/2014/main" id="{6E31AB7C-CB1F-8EC4-2F05-43607062AC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090" y="3252396"/>
            <a:ext cx="6259513" cy="3286125"/>
          </a:xfrm>
          <a:noFill/>
        </p:spPr>
      </p:pic>
      <p:pic>
        <p:nvPicPr>
          <p:cNvPr id="72707" name="Picture 3" descr="C:\Users\Utente\Downloads\images.jpg">
            <a:extLst>
              <a:ext uri="{FF2B5EF4-FFF2-40B4-BE49-F238E27FC236}">
                <a16:creationId xmlns:a16="http://schemas.microsoft.com/office/drawing/2014/main" id="{B81381FF-0E27-9888-0164-BAD5AA9AD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19258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Ione</Template>
  <TotalTime>108</TotalTime>
  <Words>953</Words>
  <Application>Microsoft Office PowerPoint</Application>
  <PresentationFormat>Widescreen</PresentationFormat>
  <Paragraphs>50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Times New Roman</vt:lpstr>
      <vt:lpstr>Wingdings 3</vt:lpstr>
      <vt:lpstr>Ione</vt:lpstr>
      <vt:lpstr>LA SECONDA GUERRA MONDIALE </vt:lpstr>
      <vt:lpstr>LE CAUSE DELLA SECONDA GUERRA MONDIALE</vt:lpstr>
      <vt:lpstr>VERSO LA GUERRA</vt:lpstr>
      <vt:lpstr>L’INIZIO DELLA GUERRA</vt:lpstr>
      <vt:lpstr>Presentazione standard di PowerPoint</vt:lpstr>
      <vt:lpstr>Presentazione standard di PowerPoint</vt:lpstr>
      <vt:lpstr>Presentazione standard di PowerPoint</vt:lpstr>
      <vt:lpstr>IL FRONTE DEL PACIFICO</vt:lpstr>
      <vt:lpstr>Presentazione standard di PowerPoint</vt:lpstr>
      <vt:lpstr>L’ISOLAZIONISMO AMERICANO</vt:lpstr>
      <vt:lpstr>Presentazione standard di PowerPoint</vt:lpstr>
      <vt:lpstr>IL TERZO MANDATO DI ROOSEVELT</vt:lpstr>
      <vt:lpstr>Presentazione standard di PowerPoint</vt:lpstr>
      <vt:lpstr>Presentazione standard di PowerPoint</vt:lpstr>
      <vt:lpstr>Presentazione standard di PowerPoint</vt:lpstr>
      <vt:lpstr>IL FRONTE ORIENTALE</vt:lpstr>
      <vt:lpstr>L’OLOCAUSTO</vt:lpstr>
      <vt:lpstr>CONFERENZA DI JALTA (FEBBRAIO 1945)</vt:lpstr>
      <vt:lpstr>LA FINE DELLA GUERRA</vt:lpstr>
      <vt:lpstr>Presentazione standard di PowerPoint</vt:lpstr>
      <vt:lpstr>HIROSHIMA E NAGASAKI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SECONDA GUERRA MINDIALE E LA GUERRA FREDDA</dc:title>
  <dc:creator>valerio.deangelis@unimc.it</dc:creator>
  <cp:lastModifiedBy>valerio.deangelis@unimc.it</cp:lastModifiedBy>
  <cp:revision>11</cp:revision>
  <dcterms:created xsi:type="dcterms:W3CDTF">2022-11-28T21:53:57Z</dcterms:created>
  <dcterms:modified xsi:type="dcterms:W3CDTF">2022-11-29T18:11:51Z</dcterms:modified>
</cp:coreProperties>
</file>