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518" r:id="rId2"/>
    <p:sldId id="445" r:id="rId3"/>
    <p:sldId id="446" r:id="rId4"/>
    <p:sldId id="450" r:id="rId5"/>
    <p:sldId id="453" r:id="rId6"/>
    <p:sldId id="457" r:id="rId7"/>
    <p:sldId id="463" r:id="rId8"/>
    <p:sldId id="514" r:id="rId9"/>
    <p:sldId id="467" r:id="rId10"/>
    <p:sldId id="515" r:id="rId11"/>
    <p:sldId id="516" r:id="rId12"/>
    <p:sldId id="477" r:id="rId13"/>
    <p:sldId id="480" r:id="rId14"/>
    <p:sldId id="481" r:id="rId15"/>
    <p:sldId id="483" r:id="rId16"/>
    <p:sldId id="485" r:id="rId17"/>
    <p:sldId id="488" r:id="rId18"/>
    <p:sldId id="489" r:id="rId19"/>
    <p:sldId id="490" r:id="rId20"/>
    <p:sldId id="492" r:id="rId21"/>
    <p:sldId id="311" r:id="rId22"/>
    <p:sldId id="335" r:id="rId23"/>
    <p:sldId id="276" r:id="rId24"/>
    <p:sldId id="336" r:id="rId25"/>
    <p:sldId id="332" r:id="rId26"/>
    <p:sldId id="277" r:id="rId27"/>
    <p:sldId id="338" r:id="rId28"/>
    <p:sldId id="337" r:id="rId29"/>
    <p:sldId id="340" r:id="rId30"/>
    <p:sldId id="343" r:id="rId31"/>
    <p:sldId id="345" r:id="rId32"/>
    <p:sldId id="353" r:id="rId33"/>
    <p:sldId id="355" r:id="rId34"/>
    <p:sldId id="385" r:id="rId35"/>
    <p:sldId id="386" r:id="rId36"/>
    <p:sldId id="519" r:id="rId37"/>
    <p:sldId id="402" r:id="rId38"/>
    <p:sldId id="364" r:id="rId39"/>
    <p:sldId id="371" r:id="rId40"/>
    <p:sldId id="391" r:id="rId41"/>
    <p:sldId id="40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6A812-BE18-4DFC-8921-6132515F777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546F-DE27-4ACF-B7A1-4C1D60FEA5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EE2B2-D208-4B46-996C-83524DD54F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6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227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73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57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B7D871-C128-D771-86F0-98324EA40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E08EFD-A4DA-3604-028D-6C1926D03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081F9D-B93B-B66D-CA92-04B80B408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AECCF-4C02-4F60-8049-5AFB180D76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801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63B8-F2B5-4AED-A5C6-9FE34B5BA35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21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9DD9-6DB0-4FE7-B1DD-18ABD07725D3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41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8D1C6-D4E9-47D1-8996-7E51A3F3E0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527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89AB2-5BC6-4EFA-8CC5-D99F6EA89F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92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84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169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7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46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4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4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539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8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6937569-C937-4012-BDE6-F5960888ADB2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C0D7BEE-4D17-45E3-91A6-71417D08B7D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21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7/7e/John_Kennedy%2C_Nikita_Khrushchev_196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Q6vwl8ow8J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jxiF-C1_tME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7/IMTF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nymag.com/news/articles/wtc/gallery/7.htm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a/aa/Deutschland_Besatzungszonen_1945_1946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7C6D7-862E-C133-A657-701F08D1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614196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>
                <a:solidFill>
                  <a:schemeClr val="accent3">
                    <a:lumMod val="75000"/>
                  </a:schemeClr>
                </a:solidFill>
              </a:rPr>
              <a:t>DALLA GUERRA FREDDA ALLO SCONTRO DI CIVILTÀ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D44A01-36DA-E64D-D7C3-F5472C908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1614196"/>
            <a:ext cx="7376105" cy="49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6C5E4B9-2099-8002-8894-350F031D7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668" y="452718"/>
            <a:ext cx="10935093" cy="1400530"/>
          </a:xfrm>
        </p:spPr>
        <p:txBody>
          <a:bodyPr/>
          <a:lstStyle/>
          <a:p>
            <a:pPr eaLnBrk="1" hangingPunct="1"/>
            <a:r>
              <a:rPr lang="it-IT" altLang="it-IT" sz="4800" b="1" dirty="0"/>
              <a:t>IL PIANO MARSHALL</a:t>
            </a:r>
            <a:br>
              <a:rPr lang="it-IT" altLang="it-IT" sz="4800" b="1" dirty="0"/>
            </a:br>
            <a:r>
              <a:rPr lang="it-IT" altLang="it-IT" sz="4800" b="1" dirty="0"/>
              <a:t>E IL NUOVO ORDINE ECONOMICO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3707383-7B26-DE29-E5D7-EA1A0B69A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0069" y="2309566"/>
            <a:ext cx="10793691" cy="425148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Piano Marshall </a:t>
            </a:r>
            <a:r>
              <a:rPr lang="it-IT" sz="4000" dirty="0"/>
              <a:t>(1947-48): vasta gamma di </a:t>
            </a:r>
            <a:r>
              <a:rPr lang="it-IT" sz="4000" dirty="0">
                <a:solidFill>
                  <a:srgbClr val="FF0000"/>
                </a:solidFill>
              </a:rPr>
              <a:t>aiuti economici USA ai paesi dell’area “occidentale” </a:t>
            </a:r>
            <a:r>
              <a:rPr lang="it-IT" sz="4000" dirty="0"/>
              <a:t>(in cambio dell’appoggio alla politica internazionale </a:t>
            </a:r>
            <a:r>
              <a:rPr lang="it-IT" sz="4000" dirty="0" err="1"/>
              <a:t>sttaunitense</a:t>
            </a:r>
            <a:r>
              <a:rPr lang="it-IT" sz="4000" dirty="0"/>
              <a:t>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Accordi di </a:t>
            </a:r>
            <a:r>
              <a:rPr lang="it-IT" sz="4000" dirty="0">
                <a:solidFill>
                  <a:srgbClr val="FF0000"/>
                </a:solidFill>
              </a:rPr>
              <a:t>Bretton Woods 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(luglio 1944): </a:t>
            </a:r>
            <a:r>
              <a:rPr lang="it-IT" sz="4000" dirty="0">
                <a:solidFill>
                  <a:srgbClr val="FF0000"/>
                </a:solidFill>
              </a:rPr>
              <a:t>Fondo Monetario Internazionale </a:t>
            </a:r>
            <a:r>
              <a:rPr lang="it-IT" sz="4000" dirty="0"/>
              <a:t>(riserve valutarie),  </a:t>
            </a:r>
            <a:r>
              <a:rPr lang="it-IT" sz="4000" dirty="0">
                <a:solidFill>
                  <a:srgbClr val="FF0000"/>
                </a:solidFill>
              </a:rPr>
              <a:t>Banca Mondiale </a:t>
            </a:r>
            <a:r>
              <a:rPr lang="it-IT" sz="4000" dirty="0"/>
              <a:t>(istituto di prestiti agli Stati), primato del </a:t>
            </a:r>
            <a:r>
              <a:rPr lang="it-IT" sz="4000" dirty="0">
                <a:solidFill>
                  <a:srgbClr val="FF0000"/>
                </a:solidFill>
              </a:rPr>
              <a:t>dollaro</a:t>
            </a:r>
            <a:r>
              <a:rPr lang="it-IT" sz="4000" dirty="0"/>
              <a:t>, </a:t>
            </a:r>
            <a:r>
              <a:rPr lang="it-IT" sz="4000" dirty="0">
                <a:solidFill>
                  <a:srgbClr val="FF0000"/>
                </a:solidFill>
              </a:rPr>
              <a:t>sistema liberoscambista</a:t>
            </a:r>
            <a:r>
              <a:rPr lang="it-IT" sz="4000" dirty="0">
                <a:solidFill>
                  <a:srgbClr val="000000"/>
                </a:solidFill>
              </a:rPr>
              <a:t>.</a:t>
            </a:r>
            <a:endParaRPr lang="it-IT" sz="4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05BCC94-FDE7-11C5-4268-C05FD656A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388" y="216816"/>
            <a:ext cx="9230412" cy="1102936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7200" b="1" dirty="0"/>
              <a:t>LA DOTTRINA TRUMAN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32B1D1C-4748-CF99-BB07-C0BE28DCF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2363" y="1593130"/>
            <a:ext cx="10416618" cy="4836246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3200" dirty="0"/>
              <a:t>Contrasto URSS – Turchia (appoggiata dagli USA) per i Dardanelli </a:t>
            </a:r>
            <a:r>
              <a:rPr lang="it-IT" sz="3200" dirty="0">
                <a:cs typeface="Times New Roman"/>
              </a:rPr>
              <a:t>→ </a:t>
            </a:r>
            <a:r>
              <a:rPr lang="it-IT" sz="3200" dirty="0"/>
              <a:t>flotta USA nell’Egeo per il “</a:t>
            </a:r>
            <a:r>
              <a:rPr lang="it-IT" sz="3200" dirty="0" err="1">
                <a:solidFill>
                  <a:srgbClr val="FF0000"/>
                </a:solidFill>
              </a:rPr>
              <a:t>containment</a:t>
            </a:r>
            <a:r>
              <a:rPr lang="it-IT" sz="3200" dirty="0"/>
              <a:t>” dell’espansionismo sovietico </a:t>
            </a:r>
            <a:r>
              <a:rPr lang="it-IT" sz="3200" dirty="0">
                <a:cs typeface="Times New Roman"/>
              </a:rPr>
              <a:t>→</a:t>
            </a:r>
            <a:r>
              <a:rPr lang="it-IT" sz="3200" dirty="0"/>
              <a:t> </a:t>
            </a:r>
            <a:r>
              <a:rPr lang="it-IT" sz="3200" dirty="0">
                <a:solidFill>
                  <a:srgbClr val="FF0000"/>
                </a:solidFill>
              </a:rPr>
              <a:t>aiuti militari a Grecia e Turchia </a:t>
            </a:r>
            <a:r>
              <a:rPr lang="it-IT" sz="3200" dirty="0"/>
              <a:t>(marzo 1947) </a:t>
            </a:r>
            <a:r>
              <a:rPr lang="it-IT" sz="3200" dirty="0">
                <a:cs typeface="Times New Roman"/>
              </a:rPr>
              <a:t>→ “</a:t>
            </a:r>
            <a:r>
              <a:rPr lang="it-IT" sz="3200" dirty="0"/>
              <a:t>sostenere i popoli liberi nella resistenza all’asservimento da parte di minoranze armate o pressioni straniere”.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3200" dirty="0"/>
              <a:t>Risposta di Stalin (settembre 1947): Ufficio di Informazione dei Partiti Comunisti (</a:t>
            </a:r>
            <a:r>
              <a:rPr lang="it-IT" sz="3200" dirty="0" err="1">
                <a:solidFill>
                  <a:srgbClr val="FF0000"/>
                </a:solidFill>
              </a:rPr>
              <a:t>Cominform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ripresa della </a:t>
            </a:r>
            <a:r>
              <a:rPr lang="it-IT" sz="3200" dirty="0">
                <a:solidFill>
                  <a:srgbClr val="FF0000"/>
                </a:solidFill>
              </a:rPr>
              <a:t>Terza Internazionale</a:t>
            </a:r>
            <a:r>
              <a:rPr lang="it-IT" sz="3200" dirty="0">
                <a:solidFill>
                  <a:srgbClr val="000000"/>
                </a:solidFill>
              </a:rPr>
              <a:t>.</a:t>
            </a:r>
            <a:endParaRPr lang="it-IT" sz="3200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E3042F0-1419-FE29-6C49-C35F51F56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0643" y="207390"/>
            <a:ext cx="10812545" cy="114064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6600" b="1" dirty="0"/>
              <a:t>NATO VS PATTO DI VARSAVIA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5F9C81A-6C85-6C38-21F5-A1B7F2A09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0643" y="1600201"/>
            <a:ext cx="10190376" cy="482917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it-IT" sz="4000" i="0" dirty="0">
                <a:solidFill>
                  <a:srgbClr val="FF0000"/>
                </a:solidFill>
              </a:rPr>
              <a:t>Patto Atlantico </a:t>
            </a:r>
            <a:r>
              <a:rPr lang="it-IT" sz="40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(USA, Canada, Gran Bretagna, Francia, Benelux, Danimarca, Islanda, Italia, Portogallo e Norvegia; aprile</a:t>
            </a:r>
            <a:r>
              <a:rPr lang="it-IT" sz="4000" i="0" dirty="0">
                <a:solidFill>
                  <a:srgbClr val="FF0066"/>
                </a:solidFill>
              </a:rPr>
              <a:t> </a:t>
            </a:r>
            <a:r>
              <a:rPr lang="it-IT" sz="40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1949) </a:t>
            </a:r>
            <a:r>
              <a:rPr lang="it-IT" sz="4000" i="0" dirty="0">
                <a:cs typeface="Times New Roman"/>
              </a:rPr>
              <a:t>→ </a:t>
            </a:r>
            <a:r>
              <a:rPr lang="it-IT" sz="40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North Atlantic </a:t>
            </a:r>
            <a:r>
              <a:rPr lang="it-IT" sz="4000" i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Treaty</a:t>
            </a:r>
            <a:r>
              <a:rPr lang="it-IT" sz="40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Organization (NATO)</a:t>
            </a:r>
          </a:p>
          <a:p>
            <a:pPr marL="342900" lvl="1" indent="-342900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it-IT" sz="4000" i="0" dirty="0">
                <a:solidFill>
                  <a:srgbClr val="FF0000"/>
                </a:solidFill>
              </a:rPr>
              <a:t>Patto di Varsavia </a:t>
            </a:r>
            <a:r>
              <a:rPr lang="it-IT" sz="40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(URSS, Cecoslovacchia, Bulgaria, Ungheria, Polonia, Romania e Albania; 1955)</a:t>
            </a:r>
            <a:endParaRPr lang="it-IT" sz="4000" b="1" i="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0B08944-A5B0-CC0C-666B-B2280AD66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9240" y="179110"/>
            <a:ext cx="10982227" cy="142109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7200" b="1" dirty="0"/>
              <a:t>LA RIVOLUZIONE CINESE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07E04DB-A065-F8E3-12D7-D179B5681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5228" y="1600200"/>
            <a:ext cx="10614581" cy="4989136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3600" dirty="0">
                <a:solidFill>
                  <a:srgbClr val="FF0000"/>
                </a:solidFill>
              </a:rPr>
              <a:t>Rivoluzione cinese </a:t>
            </a:r>
            <a:r>
              <a:rPr lang="it-IT" sz="3600" dirty="0"/>
              <a:t>(1946-1950): il movimento comunista di </a:t>
            </a:r>
            <a:r>
              <a:rPr lang="it-IT" sz="3600" dirty="0">
                <a:solidFill>
                  <a:srgbClr val="FF0000"/>
                </a:solidFill>
              </a:rPr>
              <a:t>Mao Zedong </a:t>
            </a:r>
            <a:r>
              <a:rPr lang="it-IT" sz="3600" dirty="0"/>
              <a:t>prevale sul movimento nazionalista di </a:t>
            </a:r>
            <a:r>
              <a:rPr lang="it-IT" sz="3600" dirty="0">
                <a:solidFill>
                  <a:srgbClr val="FF0000"/>
                </a:solidFill>
              </a:rPr>
              <a:t>Chiang </a:t>
            </a:r>
            <a:r>
              <a:rPr lang="it-IT" sz="3600" dirty="0" err="1">
                <a:solidFill>
                  <a:srgbClr val="FF0000"/>
                </a:solidFill>
              </a:rPr>
              <a:t>Kai-shek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/>
              <a:t>(appoggiato dagli USA), che poi si rifugia a </a:t>
            </a:r>
            <a:r>
              <a:rPr lang="it-IT" sz="3600" dirty="0">
                <a:solidFill>
                  <a:srgbClr val="FF0000"/>
                </a:solidFill>
              </a:rPr>
              <a:t>Taiwan</a:t>
            </a:r>
            <a:r>
              <a:rPr lang="it-IT" sz="3600" dirty="0"/>
              <a:t>, rendendola indipendente.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1° ottobre 1949: nascita della </a:t>
            </a:r>
            <a:r>
              <a:rPr lang="it-IT" sz="3600" dirty="0">
                <a:solidFill>
                  <a:srgbClr val="FF0000"/>
                </a:solidFill>
              </a:rPr>
              <a:t>Repubblica Popolare Cinese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(non riconosciuta dagli USA), che nel febbraio 1950 stipula un trattato di amicizia e mutua assistenza con l’URSS.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D7BCEDC-4B4B-D21B-9E87-7E4E1033A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14" y="274638"/>
            <a:ext cx="1083139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6600" b="1" dirty="0"/>
              <a:t>GUERRA DI COREA</a:t>
            </a:r>
            <a:r>
              <a:rPr lang="it-IT" altLang="it-IT" sz="6600" dirty="0"/>
              <a:t> </a:t>
            </a:r>
            <a:r>
              <a:rPr lang="it-IT" altLang="it-IT" sz="6600" b="1" dirty="0"/>
              <a:t>(1950-53)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C84D4EC-D8D7-514C-7CFC-CE6E25677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936" y="1484313"/>
            <a:ext cx="10388338" cy="5257800"/>
          </a:xfrm>
        </p:spPr>
        <p:txBody>
          <a:bodyPr>
            <a:normAutofit/>
          </a:bodyPr>
          <a:lstStyle/>
          <a:p>
            <a:pPr eaLnBrk="1" hangingPunct="1">
              <a:spcAft>
                <a:spcPct val="30000"/>
              </a:spcAft>
              <a:buFont typeface="Arial" charset="0"/>
              <a:buNone/>
              <a:defRPr/>
            </a:pPr>
            <a:r>
              <a:rPr lang="it-IT" sz="4400" dirty="0"/>
              <a:t>Fine dell’occupazione giapponese </a:t>
            </a:r>
            <a:r>
              <a:rPr lang="it-IT" sz="4400" dirty="0">
                <a:cs typeface="Times New Roman"/>
              </a:rPr>
              <a:t>→ </a:t>
            </a:r>
            <a:r>
              <a:rPr lang="it-IT" sz="4400" dirty="0">
                <a:solidFill>
                  <a:srgbClr val="FF0000"/>
                </a:solidFill>
              </a:rPr>
              <a:t>Corea divisa in due </a:t>
            </a:r>
            <a:r>
              <a:rPr lang="it-IT" sz="4400" dirty="0"/>
              <a:t>lungo il </a:t>
            </a: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38° parallelo </a:t>
            </a:r>
            <a:r>
              <a:rPr lang="it-IT" sz="4400" dirty="0">
                <a:cs typeface="Times New Roman"/>
              </a:rPr>
              <a:t>→  tentativo del </a:t>
            </a: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governo comunista del Nord di riunirsi al Sud con l’appoggio della Cina comunista (1950) </a:t>
            </a:r>
            <a:r>
              <a:rPr lang="it-IT" sz="4400" dirty="0">
                <a:cs typeface="Times New Roman"/>
              </a:rPr>
              <a:t>→ </a:t>
            </a:r>
            <a:r>
              <a:rPr lang="it-IT" sz="4400" dirty="0">
                <a:solidFill>
                  <a:srgbClr val="FF0000"/>
                </a:solidFill>
                <a:cs typeface="Times New Roman"/>
              </a:rPr>
              <a:t>intervento USA </a:t>
            </a:r>
            <a:r>
              <a:rPr lang="it-IT" sz="4400" dirty="0">
                <a:cs typeface="Times New Roman"/>
              </a:rPr>
              <a:t>sotto l’egida dell’</a:t>
            </a: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ONU </a:t>
            </a:r>
            <a:r>
              <a:rPr lang="it-IT" sz="4400" dirty="0">
                <a:cs typeface="Times New Roman"/>
              </a:rPr>
              <a:t>→</a:t>
            </a: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ristabilimento dello </a:t>
            </a:r>
            <a:r>
              <a:rPr lang="it-IT" sz="4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status quo ante</a:t>
            </a: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(1953).</a:t>
            </a:r>
          </a:p>
          <a:p>
            <a:pPr eaLnBrk="1" hangingPunct="1">
              <a:spcAft>
                <a:spcPct val="30000"/>
              </a:spcAft>
              <a:buFont typeface="Arial" charset="0"/>
              <a:buChar char="•"/>
              <a:defRPr/>
            </a:pPr>
            <a:endParaRPr lang="it-IT" dirty="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95DE0D08-9340-776A-0A31-BF633D5F1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1"/>
            <a:ext cx="1403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it-IT" altLang="it-IT" sz="20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it-IT" altLang="it-IT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B7322EF-79D4-C099-1FD5-28D906F25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960" y="452718"/>
            <a:ext cx="11378153" cy="895315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7200" b="1" dirty="0"/>
              <a:t>LA DECOLONIZZAZIONE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8FB5D71-B8FA-9CAD-3064-C511B07D4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3949" y="1600200"/>
            <a:ext cx="10563225" cy="49720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it-IT" sz="3500" dirty="0"/>
              <a:t>Seconda guerra mondiale </a:t>
            </a:r>
            <a:r>
              <a:rPr lang="it-IT" sz="3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</a:t>
            </a:r>
            <a:r>
              <a:rPr lang="it-IT" sz="3500" dirty="0">
                <a:solidFill>
                  <a:srgbClr val="FF0000"/>
                </a:solidFill>
                <a:cs typeface="Times New Roman"/>
              </a:rPr>
              <a:t>crisi delle potenze europee</a:t>
            </a:r>
            <a:r>
              <a:rPr lang="it-IT" sz="35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 </a:t>
            </a:r>
            <a:r>
              <a:rPr lang="it-IT" sz="3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espansione dell’egemonia di USA (</a:t>
            </a:r>
            <a:r>
              <a:rPr lang="it-IT" sz="3500" dirty="0"/>
              <a:t>soprattutto economica) </a:t>
            </a:r>
            <a:r>
              <a:rPr lang="it-IT" sz="3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e URSS (</a:t>
            </a:r>
            <a:r>
              <a:rPr lang="it-IT" sz="3500" dirty="0"/>
              <a:t>soprattutto politico-militare) + </a:t>
            </a:r>
            <a:r>
              <a:rPr lang="it-IT" sz="3500" dirty="0">
                <a:solidFill>
                  <a:srgbClr val="FF0000"/>
                </a:solidFill>
              </a:rPr>
              <a:t>perdita del controllo delle colonie da parte degli Stati europei </a:t>
            </a:r>
            <a:r>
              <a:rPr lang="it-IT" sz="35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i</a:t>
            </a:r>
            <a:r>
              <a:rPr lang="it-IT" sz="3500" dirty="0"/>
              <a:t>ndipendenza di India e Pakistan (1947), Indonesia (1949), Filippine (1946), Vietnam (1954); in Medio Oriente terminano i ”mandati” di Francia e Inghilterra in Libano, Transgiordania e Siria.</a:t>
            </a:r>
          </a:p>
          <a:p>
            <a:pPr eaLnBrk="1" hangingPunct="1">
              <a:buFont typeface="Arial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A603EF1-5B26-62A2-064D-D45A33616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274639"/>
            <a:ext cx="11201400" cy="969699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7200" b="1" dirty="0"/>
              <a:t>IL MEDIO ORIENTE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F7E875F-05E6-CCA9-6CC9-EE0A22B3D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8250" y="1476374"/>
            <a:ext cx="9404612" cy="51228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it-IT" sz="2200" dirty="0">
                <a:solidFill>
                  <a:srgbClr val="FF0000"/>
                </a:solidFill>
              </a:rPr>
              <a:t>Spartizione della Palestina </a:t>
            </a:r>
            <a:r>
              <a:rPr lang="it-IT" sz="2200" dirty="0"/>
              <a:t>(mandato inglese dal 1919) in due stati, ebraico e palestinese (1947)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</a:t>
            </a:r>
            <a:r>
              <a:rPr lang="it-IT" sz="2200" dirty="0"/>
              <a:t>ostilità dei palestinesi e dei paesi arabi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</a:t>
            </a:r>
            <a:r>
              <a:rPr lang="it-IT" sz="2200" dirty="0"/>
              <a:t>proclamazione dello Stato di </a:t>
            </a:r>
            <a:r>
              <a:rPr lang="it-IT" sz="2200" dirty="0">
                <a:solidFill>
                  <a:srgbClr val="FF0000"/>
                </a:solidFill>
              </a:rPr>
              <a:t>Israele</a:t>
            </a:r>
            <a:r>
              <a:rPr lang="it-IT" sz="2200" dirty="0"/>
              <a:t> (maggio 1948) </a:t>
            </a:r>
            <a:r>
              <a:rPr lang="it-IT" sz="2200" dirty="0">
                <a:solidFill>
                  <a:srgbClr val="FF0000"/>
                </a:solidFill>
                <a:cs typeface="Times New Roman"/>
              </a:rPr>
              <a:t>→</a:t>
            </a:r>
            <a:r>
              <a:rPr lang="it-IT" sz="2200" dirty="0">
                <a:solidFill>
                  <a:srgbClr val="FF0000"/>
                </a:solidFill>
              </a:rPr>
              <a:t> conflitto arabo-israeliano</a:t>
            </a: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(1948-49)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</a:t>
            </a:r>
            <a:r>
              <a:rPr lang="it-IT" sz="2200" dirty="0">
                <a:solidFill>
                  <a:srgbClr val="FF0000"/>
                </a:solidFill>
                <a:cs typeface="Times New Roman"/>
              </a:rPr>
              <a:t>spartizione di G</a:t>
            </a:r>
            <a:r>
              <a:rPr lang="it-IT" sz="2200" dirty="0">
                <a:solidFill>
                  <a:srgbClr val="FF0000"/>
                </a:solidFill>
              </a:rPr>
              <a:t>erusalemme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due parti e degli altri territori tra Egitto, Siria e Giordania.</a:t>
            </a:r>
          </a:p>
          <a:p>
            <a:pPr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it-IT" sz="2200" dirty="0">
                <a:solidFill>
                  <a:srgbClr val="FF0000"/>
                </a:solidFill>
              </a:rPr>
              <a:t>Crisi di Suez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(1956): </a:t>
            </a:r>
            <a:r>
              <a:rPr lang="it-IT" sz="2200" dirty="0"/>
              <a:t>occupazione militare del canale da parte di Francia, Regno Unito e Israele contro l'Egitto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minaccia di intervento dell’</a:t>
            </a:r>
            <a:r>
              <a:rPr lang="it-IT" sz="2200" dirty="0"/>
              <a:t>URSS e degli USA al fianco dell'Egitto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fine degli imperi coloniali britannico e francese.</a:t>
            </a:r>
          </a:p>
          <a:p>
            <a:pPr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it-IT" sz="2200" dirty="0">
                <a:solidFill>
                  <a:srgbClr val="FF0000"/>
                </a:solidFill>
              </a:rPr>
              <a:t>Guerra dei 6 giorni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(giugno 1967): attacco preventivo di Israele a Egitto, Siria e Giordania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occupazione di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Sinai, Cisgiordania e Golan.</a:t>
            </a:r>
          </a:p>
          <a:p>
            <a:pPr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it-IT" sz="2200" dirty="0">
                <a:solidFill>
                  <a:srgbClr val="FF0000"/>
                </a:solidFill>
              </a:rPr>
              <a:t>Guerra del Kippur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(ottobre 1973): attacco di Egitto</a:t>
            </a: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it-IT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Siria a Israele, che contrattacca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</a:t>
            </a: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accordo di pace del 1979: restituzione del Sinai all’Egitto, che riconosce Israele.</a:t>
            </a:r>
          </a:p>
          <a:p>
            <a:pPr eaLnBrk="1" hangingPunct="1">
              <a:spcAft>
                <a:spcPct val="20000"/>
              </a:spcAft>
              <a:buFont typeface="Arial" charset="0"/>
              <a:buNone/>
              <a:defRPr/>
            </a:pP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87F43C5-FB80-BB8E-6701-8DED12BA0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433" y="419878"/>
            <a:ext cx="11308702" cy="120365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6800" b="1" dirty="0"/>
              <a:t>EMANCIPAZIONE DELL’AFRICA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1EA3C3E-DAA5-56D4-119D-F4E303CA8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2979" y="1716833"/>
            <a:ext cx="10562253" cy="486653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5400" dirty="0"/>
              <a:t>Indipendenza della </a:t>
            </a:r>
            <a:r>
              <a:rPr lang="it-IT" sz="5400" dirty="0">
                <a:solidFill>
                  <a:srgbClr val="FF0000"/>
                </a:solidFill>
              </a:rPr>
              <a:t>Libia</a:t>
            </a:r>
            <a:r>
              <a:rPr lang="it-IT" sz="5400" dirty="0"/>
              <a:t> dopo l’occupazione militare britannica e francese (1951), del </a:t>
            </a:r>
            <a:r>
              <a:rPr lang="it-IT" sz="5400" dirty="0">
                <a:solidFill>
                  <a:srgbClr val="FF0000"/>
                </a:solidFill>
              </a:rPr>
              <a:t>Marocco</a:t>
            </a:r>
            <a:r>
              <a:rPr lang="it-IT" sz="5400" dirty="0"/>
              <a:t>, della </a:t>
            </a:r>
            <a:r>
              <a:rPr lang="it-IT" sz="5400" dirty="0">
                <a:solidFill>
                  <a:srgbClr val="FF0000"/>
                </a:solidFill>
              </a:rPr>
              <a:t>Tunisia</a:t>
            </a:r>
            <a:r>
              <a:rPr lang="it-IT" sz="5400" dirty="0"/>
              <a:t> (1956), dell’</a:t>
            </a:r>
            <a:r>
              <a:rPr lang="it-IT" sz="5400" dirty="0">
                <a:solidFill>
                  <a:srgbClr val="FF0000"/>
                </a:solidFill>
              </a:rPr>
              <a:t>Algeria</a:t>
            </a:r>
            <a:r>
              <a:rPr lang="it-IT" sz="5400" dirty="0"/>
              <a:t> (1954: guerra d’Algeria </a:t>
            </a: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1962: </a:t>
            </a:r>
            <a:r>
              <a:rPr lang="it-IT" sz="5400" dirty="0"/>
              <a:t>indipendenza).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1ED4D2B-30F5-F0CC-1FF1-7604C9520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697" y="102638"/>
            <a:ext cx="10860659" cy="107302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7200" b="1" dirty="0"/>
              <a:t>L’AMERICA LATINA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2F45FD7-6CB1-0047-5E32-EA4107F9B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696" y="1175658"/>
            <a:ext cx="10991463" cy="525313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600" dirty="0">
                <a:solidFill>
                  <a:srgbClr val="FF0000"/>
                </a:solidFill>
              </a:rPr>
              <a:t>Egemonia USA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(politica panamericana)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i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nstabilità politica in Argentina (regime di </a:t>
            </a:r>
            <a:r>
              <a:rPr lang="it-IT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Perón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dal 1946) e in Brasile, </a:t>
            </a:r>
            <a:r>
              <a:rPr lang="it-IT" sz="3600" dirty="0">
                <a:solidFill>
                  <a:srgbClr val="FF0000"/>
                </a:solidFill>
              </a:rPr>
              <a:t>regimi militari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Venezuela,Colombia, Paraguay, Bolivia.</a:t>
            </a:r>
          </a:p>
          <a:p>
            <a:pPr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Rivoluzione </a:t>
            </a:r>
            <a:r>
              <a:rPr lang="it-IT" sz="3600" dirty="0">
                <a:solidFill>
                  <a:srgbClr val="FF0000"/>
                </a:solidFill>
              </a:rPr>
              <a:t>cubana</a:t>
            </a:r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it-IT" sz="3600" dirty="0">
                <a:solidFill>
                  <a:srgbClr val="FF0000"/>
                </a:solidFill>
              </a:rPr>
              <a:t>Che Guevara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it-IT" sz="3600" dirty="0">
                <a:solidFill>
                  <a:srgbClr val="FF0000"/>
                </a:solidFill>
              </a:rPr>
              <a:t>Fidel Castro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(gennaio 1959)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crisi della </a:t>
            </a:r>
            <a:r>
              <a:rPr lang="it-IT" sz="3600" dirty="0">
                <a:solidFill>
                  <a:srgbClr val="FF0000"/>
                </a:solidFill>
              </a:rPr>
              <a:t>Baia dei Porci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(1961: tentativo di colpo di stato appoggiato dagli USA)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crisi dei </a:t>
            </a:r>
            <a:r>
              <a:rPr lang="it-IT" sz="3600" dirty="0">
                <a:solidFill>
                  <a:srgbClr val="FF0000"/>
                </a:solidFill>
              </a:rPr>
              <a:t>missili sovietici</a:t>
            </a:r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grado di colpire il territorio degli USA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</a:t>
            </a:r>
            <a:r>
              <a:rPr lang="it-IT" sz="3600" dirty="0">
                <a:solidFill>
                  <a:srgbClr val="FF0000"/>
                </a:solidFill>
              </a:rPr>
              <a:t>blocco navale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USA e minaccia di guerra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ritiro dei missili.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F817A83-43C6-AD0C-7582-CF7DC2071040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pic>
        <p:nvPicPr>
          <p:cNvPr id="41987" name="Picture 11" descr="apr_fidel_castro_070427_ms">
            <a:extLst>
              <a:ext uri="{FF2B5EF4-FFF2-40B4-BE49-F238E27FC236}">
                <a16:creationId xmlns:a16="http://schemas.microsoft.com/office/drawing/2014/main" id="{A00D1503-1158-6BD5-5F96-597C98FB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2927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3" descr="che">
            <a:extLst>
              <a:ext uri="{FF2B5EF4-FFF2-40B4-BE49-F238E27FC236}">
                <a16:creationId xmlns:a16="http://schemas.microsoft.com/office/drawing/2014/main" id="{AE937796-337B-D84F-DA53-491B4E45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6" y="1543050"/>
            <a:ext cx="49053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>
            <a:extLst>
              <a:ext uri="{FF2B5EF4-FFF2-40B4-BE49-F238E27FC236}">
                <a16:creationId xmlns:a16="http://schemas.microsoft.com/office/drawing/2014/main" id="{B9D1EB2C-D1E6-C6AE-1789-55AE8D66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17" y="215900"/>
            <a:ext cx="1087853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6600" b="1" dirty="0">
                <a:solidFill>
                  <a:schemeClr val="tx2"/>
                </a:solidFill>
                <a:latin typeface="+mj-lt"/>
                <a:cs typeface="Arial" charset="0"/>
              </a:rPr>
              <a:t>UN NUOVO MONDO</a:t>
            </a:r>
          </a:p>
        </p:txBody>
      </p:sp>
      <p:cxnSp>
        <p:nvCxnSpPr>
          <p:cNvPr id="92163" name="Connettore 4 28672">
            <a:extLst>
              <a:ext uri="{FF2B5EF4-FFF2-40B4-BE49-F238E27FC236}">
                <a16:creationId xmlns:a16="http://schemas.microsoft.com/office/drawing/2014/main" id="{EA7E1658-BDBA-4357-CE21-773B833E60A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957763" y="1084263"/>
            <a:ext cx="201612" cy="12700"/>
          </a:xfrm>
          <a:prstGeom prst="bentConnector3">
            <a:avLst>
              <a:gd name="adj1" fmla="val -10688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92164" name="Immagine 7" descr="Senza titolo.jpg">
            <a:extLst>
              <a:ext uri="{FF2B5EF4-FFF2-40B4-BE49-F238E27FC236}">
                <a16:creationId xmlns:a16="http://schemas.microsoft.com/office/drawing/2014/main" id="{C60FB191-A0B9-374C-1740-3A934A07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52" y="1323896"/>
            <a:ext cx="7989887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Immagine 8" descr="CA007316.leg">
            <a:extLst>
              <a:ext uri="{FF2B5EF4-FFF2-40B4-BE49-F238E27FC236}">
                <a16:creationId xmlns:a16="http://schemas.microsoft.com/office/drawing/2014/main" id="{FB0BE087-5880-10DE-60E5-B13CF7801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876801"/>
            <a:ext cx="2324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Immagine:John Kennedy, Nikita Khrushchev 1961.jpg">
            <a:hlinkClick r:id="rId2"/>
            <a:extLst>
              <a:ext uri="{FF2B5EF4-FFF2-40B4-BE49-F238E27FC236}">
                <a16:creationId xmlns:a16="http://schemas.microsoft.com/office/drawing/2014/main" id="{C97D5779-E689-EC79-6E68-AB2ABA92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9" y="571500"/>
            <a:ext cx="67532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623" y="188640"/>
            <a:ext cx="10403633" cy="107099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6600" b="1" dirty="0"/>
              <a:t>UN PERIODO DI CRISI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245" y="1343608"/>
            <a:ext cx="9843796" cy="48985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altLang="it-IT" sz="4000" dirty="0"/>
              <a:t>Nel corso degli anni Sessanta le due superpotenze attraversano un periodo di crisi (che si acuirà negli anni Settanta) causato da una serie di </a:t>
            </a:r>
            <a:r>
              <a:rPr lang="it-IT" altLang="it-IT" sz="4000" dirty="0">
                <a:solidFill>
                  <a:srgbClr val="FF0000"/>
                </a:solidFill>
              </a:rPr>
              <a:t>tensioni interne e internazionali</a:t>
            </a:r>
            <a:r>
              <a:rPr lang="it-IT" altLang="it-IT" sz="4000" dirty="0"/>
              <a:t>. Progressivamente, nuovi attori entrano in campo sulla scena internazionale, modificando il </a:t>
            </a:r>
            <a:r>
              <a:rPr lang="it-IT" altLang="it-IT" sz="4000" dirty="0">
                <a:solidFill>
                  <a:srgbClr val="FF0000"/>
                </a:solidFill>
              </a:rPr>
              <a:t>bipolarismo USA/Ovest vs. URSS/Est</a:t>
            </a:r>
            <a:r>
              <a:rPr lang="it-IT" altLang="it-IT" sz="40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10" y="333375"/>
            <a:ext cx="10151706" cy="1150938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5400" b="1" dirty="0"/>
              <a:t>LE INCRINATURE DEL</a:t>
            </a:r>
            <a:br>
              <a:rPr lang="it-IT" altLang="it-IT" sz="5400" b="1" dirty="0"/>
            </a:br>
            <a:r>
              <a:rPr lang="it-IT" altLang="it-IT" sz="5400" b="1" dirty="0"/>
              <a:t>BLOCCO SOVIETICO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416" y="2071396"/>
            <a:ext cx="10730203" cy="44532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1953</a:t>
            </a:r>
            <a:r>
              <a:rPr lang="it-IT" altLang="it-IT" sz="2400" dirty="0">
                <a:solidFill>
                  <a:srgbClr val="FF0000"/>
                </a:solidFill>
              </a:rPr>
              <a:t>: morte di Stalin </a:t>
            </a:r>
            <a:r>
              <a:rPr lang="it-IT" altLang="it-IT" sz="2400" dirty="0"/>
              <a:t>→ svelamento degli eccessi dello stalinismo (“purghe”, gulag, culto della personalità) → lotta per la successione → </a:t>
            </a:r>
            <a:r>
              <a:rPr lang="it-IT" altLang="it-IT" sz="2400" dirty="0" err="1">
                <a:solidFill>
                  <a:srgbClr val="FF0000"/>
                </a:solidFill>
              </a:rPr>
              <a:t>Chruščëv</a:t>
            </a:r>
            <a:r>
              <a:rPr lang="it-IT" altLang="it-IT" sz="2400" dirty="0"/>
              <a:t> Segretario del PCUS → “</a:t>
            </a:r>
            <a:r>
              <a:rPr lang="it-IT" altLang="it-IT" sz="2400" dirty="0">
                <a:solidFill>
                  <a:srgbClr val="FF0000"/>
                </a:solidFill>
              </a:rPr>
              <a:t>destalinizzazione</a:t>
            </a:r>
            <a:r>
              <a:rPr lang="it-IT" altLang="it-IT" sz="2400" dirty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1956: </a:t>
            </a:r>
            <a:r>
              <a:rPr lang="it-IT" altLang="it-IT" sz="2400" dirty="0">
                <a:solidFill>
                  <a:srgbClr val="FF0000"/>
                </a:solidFill>
              </a:rPr>
              <a:t>rivolta ungherese </a:t>
            </a:r>
            <a:r>
              <a:rPr lang="it-IT" altLang="it-IT" sz="2400" dirty="0"/>
              <a:t>(repressa)</a:t>
            </a:r>
          </a:p>
          <a:p>
            <a:pPr eaLnBrk="1" hangingPunct="1"/>
            <a:r>
              <a:rPr lang="it-IT" altLang="it-IT" sz="2400" dirty="0"/>
              <a:t>1961: costruzione del </a:t>
            </a:r>
            <a:r>
              <a:rPr lang="it-IT" altLang="it-IT" sz="2400" dirty="0">
                <a:solidFill>
                  <a:srgbClr val="FF0000"/>
                </a:solidFill>
              </a:rPr>
              <a:t>Muro di Berlino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1962-63: tentativi di “</a:t>
            </a:r>
            <a:r>
              <a:rPr lang="it-IT" altLang="it-IT" sz="2400" dirty="0">
                <a:solidFill>
                  <a:srgbClr val="FF0000"/>
                </a:solidFill>
              </a:rPr>
              <a:t>distensione</a:t>
            </a:r>
            <a:r>
              <a:rPr lang="it-IT" altLang="it-IT" sz="2400" dirty="0"/>
              <a:t>” da parte di </a:t>
            </a:r>
            <a:r>
              <a:rPr lang="it-IT" altLang="it-IT" sz="2400" dirty="0" err="1"/>
              <a:t>Chruščëv</a:t>
            </a:r>
            <a:r>
              <a:rPr lang="it-IT" altLang="it-IT" sz="2400" dirty="0"/>
              <a:t> → opposizione della </a:t>
            </a:r>
            <a:r>
              <a:rPr lang="it-IT" altLang="it-IT" sz="2400" i="1" dirty="0"/>
              <a:t>nomenklatura</a:t>
            </a:r>
            <a:r>
              <a:rPr lang="it-IT" altLang="it-IT" sz="2400" dirty="0"/>
              <a:t> del </a:t>
            </a:r>
            <a:r>
              <a:rPr lang="it-IT" altLang="it-IT" sz="2400" i="1" dirty="0" err="1"/>
              <a:t>Politburo</a:t>
            </a:r>
            <a:r>
              <a:rPr lang="it-IT" altLang="it-IT" sz="2400" i="1" dirty="0"/>
              <a:t> </a:t>
            </a:r>
            <a:r>
              <a:rPr lang="it-IT" altLang="it-IT" sz="2400" dirty="0"/>
              <a:t>→ dimissioni di </a:t>
            </a:r>
            <a:r>
              <a:rPr lang="it-IT" altLang="it-IT" sz="2400" dirty="0" err="1"/>
              <a:t>Chruščëv</a:t>
            </a:r>
            <a:r>
              <a:rPr lang="it-IT" altLang="it-IT" sz="2400" dirty="0"/>
              <a:t> → </a:t>
            </a:r>
            <a:r>
              <a:rPr lang="it-IT" altLang="it-IT" sz="2400" dirty="0" err="1">
                <a:solidFill>
                  <a:srgbClr val="FF0000"/>
                </a:solidFill>
              </a:rPr>
              <a:t>Brežnev</a:t>
            </a:r>
            <a:r>
              <a:rPr lang="it-IT" altLang="it-IT" sz="2400" dirty="0">
                <a:solidFill>
                  <a:srgbClr val="FF0066"/>
                </a:solidFill>
              </a:rPr>
              <a:t> </a:t>
            </a:r>
            <a:r>
              <a:rPr lang="it-IT" altLang="it-IT" sz="2400" dirty="0"/>
              <a:t>Segretario del PCUS (1964)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1966: uscita della Romania di </a:t>
            </a:r>
            <a:r>
              <a:rPr lang="it-IT" altLang="it-IT" sz="2400" dirty="0" err="1">
                <a:solidFill>
                  <a:srgbClr val="FF0000"/>
                </a:solidFill>
              </a:rPr>
              <a:t>Ceaușescu</a:t>
            </a:r>
            <a:r>
              <a:rPr lang="it-IT" altLang="it-IT" sz="2400" dirty="0">
                <a:solidFill>
                  <a:srgbClr val="FF0066"/>
                </a:solidFill>
              </a:rPr>
              <a:t> </a:t>
            </a:r>
            <a:r>
              <a:rPr lang="it-IT" altLang="it-IT" sz="2400" dirty="0"/>
              <a:t>dal Patto di Varsavia</a:t>
            </a:r>
            <a:endParaRPr lang="it-IT" altLang="it-IT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1968: Primavera di Praga di </a:t>
            </a:r>
            <a:r>
              <a:rPr lang="it-IT" altLang="it-IT" sz="2400" dirty="0" err="1">
                <a:solidFill>
                  <a:srgbClr val="FF0000"/>
                </a:solidFill>
              </a:rPr>
              <a:t>Dubček</a:t>
            </a:r>
            <a:r>
              <a:rPr lang="it-IT" altLang="it-IT" sz="2400" dirty="0"/>
              <a:t> (repressa)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1970: rivolta degli </a:t>
            </a:r>
            <a:r>
              <a:rPr lang="it-IT" altLang="it-IT" sz="2400" dirty="0">
                <a:solidFill>
                  <a:srgbClr val="FF0000"/>
                </a:solidFill>
              </a:rPr>
              <a:t>operai di Danzica e Stettino </a:t>
            </a:r>
            <a:r>
              <a:rPr lang="it-IT" altLang="it-IT" sz="2400" dirty="0"/>
              <a:t>in Polonia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673" y="221227"/>
            <a:ext cx="10590245" cy="909483"/>
          </a:xfrm>
        </p:spPr>
        <p:txBody>
          <a:bodyPr>
            <a:normAutofit/>
          </a:bodyPr>
          <a:lstStyle/>
          <a:p>
            <a:r>
              <a:rPr lang="it-IT" altLang="it-IT" sz="6000" b="1" dirty="0"/>
              <a:t>LA GUERRA DEL VIETNAM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1086378-82CF-E12C-BA56-140ED53FE064}"/>
              </a:ext>
            </a:extLst>
          </p:cNvPr>
          <p:cNvSpPr txBox="1">
            <a:spLocks noChangeArrowheads="1"/>
          </p:cNvSpPr>
          <p:nvPr/>
        </p:nvSpPr>
        <p:spPr>
          <a:xfrm>
            <a:off x="979715" y="1376515"/>
            <a:ext cx="10730203" cy="526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it-IT" altLang="it-IT" sz="3200" dirty="0">
                <a:solidFill>
                  <a:srgbClr val="FF0000"/>
                </a:solidFill>
              </a:rPr>
              <a:t>Guerra d’Indocina </a:t>
            </a:r>
            <a:r>
              <a:rPr lang="it-IT" altLang="it-IT" sz="3200" dirty="0"/>
              <a:t>(1946-64) → ritiro dei francesi (1956) → due Stati (Nord comunista e Sud sostenuto dagli USA → possibilità di vittoria dei comunisti di </a:t>
            </a:r>
            <a:r>
              <a:rPr lang="it-IT" altLang="it-IT" sz="3200" dirty="0">
                <a:solidFill>
                  <a:srgbClr val="FF0000"/>
                </a:solidFill>
              </a:rPr>
              <a:t>Ho Chi Minh </a:t>
            </a:r>
            <a:r>
              <a:rPr lang="it-IT" altLang="it-IT" sz="3200" dirty="0"/>
              <a:t>dopo la riunificazione del paese → continuo rinvio appoggiato dagli USA → inizio delle ostilità tra Nord e Sud → costituzione del </a:t>
            </a:r>
            <a:r>
              <a:rPr lang="it-IT" altLang="it-IT" sz="3200" dirty="0">
                <a:solidFill>
                  <a:srgbClr val="FF0000"/>
                </a:solidFill>
              </a:rPr>
              <a:t>Fronte Nazionale di Liberazione</a:t>
            </a:r>
            <a:r>
              <a:rPr lang="it-IT" altLang="it-IT" sz="3200" dirty="0"/>
              <a:t>, poi noto come Viet </a:t>
            </a:r>
            <a:r>
              <a:rPr lang="it-IT" altLang="it-IT" sz="3200" dirty="0" err="1"/>
              <a:t>Cong</a:t>
            </a:r>
            <a:r>
              <a:rPr lang="it-IT" altLang="it-IT" sz="3200" dirty="0"/>
              <a:t> → aumento dell’impegno USA sotto Kennedy (</a:t>
            </a:r>
            <a:r>
              <a:rPr lang="it-IT" altLang="it-IT" sz="3200" i="1" dirty="0" err="1">
                <a:solidFill>
                  <a:srgbClr val="FF0000"/>
                </a:solidFill>
              </a:rPr>
              <a:t>covert</a:t>
            </a:r>
            <a:r>
              <a:rPr lang="it-IT" altLang="it-IT" sz="3200" i="1" dirty="0">
                <a:solidFill>
                  <a:srgbClr val="FF0000"/>
                </a:solidFill>
              </a:rPr>
              <a:t> </a:t>
            </a:r>
            <a:r>
              <a:rPr lang="it-IT" altLang="it-IT" sz="3200" i="1" dirty="0" err="1">
                <a:solidFill>
                  <a:srgbClr val="FF0000"/>
                </a:solidFill>
              </a:rPr>
              <a:t>operations</a:t>
            </a:r>
            <a:r>
              <a:rPr lang="it-IT" altLang="it-IT" sz="3200" dirty="0"/>
              <a:t>) → incidente del </a:t>
            </a:r>
            <a:r>
              <a:rPr lang="it-IT" altLang="it-IT" sz="3200" dirty="0">
                <a:solidFill>
                  <a:srgbClr val="FF0000"/>
                </a:solidFill>
              </a:rPr>
              <a:t>Golfo del Tonchino </a:t>
            </a:r>
            <a:r>
              <a:rPr lang="it-IT" altLang="it-IT" sz="3200" dirty="0"/>
              <a:t>(causa: attacco mai avvenuto a unità navali USA) → </a:t>
            </a:r>
            <a:r>
              <a:rPr lang="it-IT" altLang="it-IT" sz="3200" dirty="0">
                <a:solidFill>
                  <a:srgbClr val="FF0000"/>
                </a:solidFill>
              </a:rPr>
              <a:t>intervento ufficiale in guerra degli USA </a:t>
            </a:r>
            <a:r>
              <a:rPr lang="it-IT" altLang="it-IT" sz="3200" dirty="0"/>
              <a:t>con </a:t>
            </a:r>
            <a:r>
              <a:rPr lang="it-IT" altLang="it-IT" sz="3200" dirty="0">
                <a:solidFill>
                  <a:srgbClr val="FF0000"/>
                </a:solidFill>
              </a:rPr>
              <a:t>Lyndon B. Johnson </a:t>
            </a:r>
            <a:r>
              <a:rPr lang="it-IT" altLang="it-IT" sz="3200" dirty="0"/>
              <a:t>presidente (leva obbligatoria, pesanti bombardamenti nel Vietnam del Nord).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0877" y="116632"/>
            <a:ext cx="10461523" cy="1102568"/>
          </a:xfrm>
        </p:spPr>
        <p:txBody>
          <a:bodyPr>
            <a:normAutofit/>
          </a:bodyPr>
          <a:lstStyle/>
          <a:p>
            <a:r>
              <a:rPr lang="it-IT" sz="7200" b="1" dirty="0"/>
              <a:t>L’ERA KENNEDY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3225" y="1396180"/>
            <a:ext cx="10726993" cy="5461819"/>
          </a:xfrm>
        </p:spPr>
        <p:txBody>
          <a:bodyPr>
            <a:normAutofit lnSpcReduction="10000"/>
          </a:bodyPr>
          <a:lstStyle/>
          <a:p>
            <a:r>
              <a:rPr lang="it-IT" sz="2300" dirty="0"/>
              <a:t>1960: John Fitzgerald Kennedy vince le elezioni presidenziali, battendo Richard Nixon – è il primo </a:t>
            </a:r>
            <a:r>
              <a:rPr lang="it-IT" sz="2300" dirty="0">
                <a:solidFill>
                  <a:srgbClr val="FF0000"/>
                </a:solidFill>
              </a:rPr>
              <a:t>Presidente cattolico</a:t>
            </a:r>
          </a:p>
          <a:p>
            <a:r>
              <a:rPr lang="it-IT" sz="2300" dirty="0"/>
              <a:t>Inaugura l’era dello sfruttamento dei mezzi di </a:t>
            </a:r>
            <a:r>
              <a:rPr lang="it-IT" sz="2300" dirty="0">
                <a:solidFill>
                  <a:srgbClr val="FF0000"/>
                </a:solidFill>
              </a:rPr>
              <a:t>comunicazione di massa</a:t>
            </a:r>
            <a:r>
              <a:rPr lang="it-IT" sz="2300" dirty="0"/>
              <a:t> per diffondere il proprio messaggio</a:t>
            </a:r>
          </a:p>
          <a:p>
            <a:r>
              <a:rPr lang="it-IT" sz="2300" dirty="0"/>
              <a:t>Inizialmente segue una </a:t>
            </a:r>
            <a:r>
              <a:rPr lang="it-IT" sz="2300" dirty="0">
                <a:solidFill>
                  <a:srgbClr val="FF0000"/>
                </a:solidFill>
              </a:rPr>
              <a:t>politica aggressiva conto l’URSS e i suoi alleati </a:t>
            </a:r>
            <a:r>
              <a:rPr lang="it-IT" sz="2300" dirty="0"/>
              <a:t>(1961: fallita invasione di Cuba alla Baia di Porci → 1962: crisi dei missili di Cuba → aumento del numero dei consiglieri militari americani in Vietnam)</a:t>
            </a:r>
          </a:p>
          <a:p>
            <a:r>
              <a:rPr lang="it-IT" sz="2300" dirty="0"/>
              <a:t>1963: ipotesi di un </a:t>
            </a:r>
            <a:r>
              <a:rPr lang="it-IT" sz="2300" dirty="0">
                <a:solidFill>
                  <a:srgbClr val="FF0000"/>
                </a:solidFill>
              </a:rPr>
              <a:t>ritiro dal Vietnam</a:t>
            </a:r>
            <a:r>
              <a:rPr lang="it-IT" sz="2300" dirty="0"/>
              <a:t> dopo le elezioni del 1964</a:t>
            </a:r>
          </a:p>
          <a:p>
            <a:r>
              <a:rPr lang="it-IT" sz="2300" dirty="0"/>
              <a:t>La </a:t>
            </a:r>
            <a:r>
              <a:rPr lang="it-IT" altLang="it-IT" sz="2300" dirty="0"/>
              <a:t>“</a:t>
            </a:r>
            <a:r>
              <a:rPr lang="it-IT" sz="2300" dirty="0">
                <a:solidFill>
                  <a:srgbClr val="FF0000"/>
                </a:solidFill>
              </a:rPr>
              <a:t>Nuova Frontiera</a:t>
            </a:r>
            <a:r>
              <a:rPr lang="it-IT" altLang="it-IT" sz="2300" dirty="0"/>
              <a:t>”: programma di riforme sociali, per diminuire le disparità economiche, difendere i diritti civili e combattere il razzismo – realizzato solo in parte, e dopo la sua morte (</a:t>
            </a:r>
            <a:r>
              <a:rPr lang="it-IT" altLang="it-IT" sz="2300" i="1" dirty="0" err="1">
                <a:solidFill>
                  <a:srgbClr val="FF0000"/>
                </a:solidFill>
              </a:rPr>
              <a:t>Civil</a:t>
            </a:r>
            <a:r>
              <a:rPr lang="it-IT" altLang="it-IT" sz="2300" i="1" dirty="0">
                <a:solidFill>
                  <a:srgbClr val="FF0000"/>
                </a:solidFill>
              </a:rPr>
              <a:t> </a:t>
            </a:r>
            <a:r>
              <a:rPr lang="it-IT" altLang="it-IT" sz="2300" i="1" dirty="0" err="1">
                <a:solidFill>
                  <a:srgbClr val="FF0000"/>
                </a:solidFill>
              </a:rPr>
              <a:t>Rights</a:t>
            </a:r>
            <a:r>
              <a:rPr lang="it-IT" altLang="it-IT" sz="2300" i="1" dirty="0">
                <a:solidFill>
                  <a:srgbClr val="FF0000"/>
                </a:solidFill>
              </a:rPr>
              <a:t> </a:t>
            </a:r>
            <a:r>
              <a:rPr lang="it-IT" altLang="it-IT" sz="2300" i="1" dirty="0" err="1">
                <a:solidFill>
                  <a:srgbClr val="FF0000"/>
                </a:solidFill>
              </a:rPr>
              <a:t>Act</a:t>
            </a:r>
            <a:r>
              <a:rPr lang="it-IT" altLang="it-IT" sz="2300" dirty="0"/>
              <a:t>, 1964)</a:t>
            </a:r>
            <a:endParaRPr lang="it-IT" sz="2300" dirty="0"/>
          </a:p>
          <a:p>
            <a:r>
              <a:rPr lang="it-IT" sz="2300" dirty="0"/>
              <a:t>22.11.1963: John Fitzgerald Kennedy viene assassinato a Dallas, da </a:t>
            </a:r>
            <a:r>
              <a:rPr lang="it-IT" sz="2300" dirty="0">
                <a:solidFill>
                  <a:srgbClr val="FF0000"/>
                </a:solidFill>
              </a:rPr>
              <a:t>Lee Harvey Oswald </a:t>
            </a:r>
            <a:r>
              <a:rPr lang="it-IT" sz="2300" dirty="0"/>
              <a:t>e forse da altre persone (Oswald viene ucciso due giorni dopo dal pregiudicato Jack Ruby) → prima grande </a:t>
            </a:r>
            <a:r>
              <a:rPr lang="it-IT" sz="2300" dirty="0">
                <a:solidFill>
                  <a:srgbClr val="FF0000"/>
                </a:solidFill>
              </a:rPr>
              <a:t>teoria </a:t>
            </a:r>
            <a:r>
              <a:rPr lang="it-IT" sz="2300" dirty="0" err="1">
                <a:solidFill>
                  <a:srgbClr val="FF0000"/>
                </a:solidFill>
              </a:rPr>
              <a:t>cospirazionista</a:t>
            </a:r>
            <a:endParaRPr lang="it-IT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8193" y="404664"/>
            <a:ext cx="10323871" cy="1561788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6000" dirty="0">
                <a:solidFill>
                  <a:srgbClr val="000000"/>
                </a:solidFill>
              </a:rPr>
              <a:t>DALLAS, 22 NOVEMBRE 1963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1641" y="1700808"/>
            <a:ext cx="3973946" cy="4916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4800" dirty="0">
                <a:solidFill>
                  <a:srgbClr val="000000"/>
                </a:solidFill>
              </a:rPr>
              <a:t>L’assassinio Kennedy viene immortalato dal filmato del videoamatore </a:t>
            </a:r>
            <a:r>
              <a:rPr lang="it-IT" altLang="it-IT" sz="4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Abraham </a:t>
            </a:r>
            <a:r>
              <a:rPr lang="it-IT" altLang="it-IT" sz="4800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Zapruder</a:t>
            </a:r>
            <a:endParaRPr lang="it-IT" altLang="it-IT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tente\Download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377387"/>
            <a:ext cx="5157736" cy="28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373" y="188640"/>
            <a:ext cx="10628671" cy="1020728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4800" b="1" dirty="0"/>
              <a:t>L’</a:t>
            </a:r>
            <a:r>
              <a:rPr lang="it-IT" altLang="it-IT" sz="4800" b="1" i="1" dirty="0"/>
              <a:t>ESCALATION </a:t>
            </a:r>
            <a:r>
              <a:rPr lang="it-IT" altLang="it-IT" sz="4800" b="1" dirty="0"/>
              <a:t>E LA RISPOSTA PACIFISTA</a:t>
            </a:r>
            <a:endParaRPr lang="it-IT" altLang="it-IT" sz="4800" b="1" i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7858" y="1337186"/>
            <a:ext cx="10294374" cy="547636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ct val="20000"/>
              </a:spcAft>
              <a:buNone/>
            </a:pPr>
            <a:r>
              <a:rPr lang="it-IT" altLang="it-IT" sz="3700" dirty="0"/>
              <a:t>1965-68: mezzo milione di soldati USA inviati in Vietnam + </a:t>
            </a:r>
            <a:r>
              <a:rPr lang="it-IT" altLang="it-IT" sz="3700" dirty="0">
                <a:solidFill>
                  <a:srgbClr val="FF0000"/>
                </a:solidFill>
              </a:rPr>
              <a:t>bombardamenti </a:t>
            </a:r>
            <a:r>
              <a:rPr lang="it-IT" altLang="it-IT" sz="3700" dirty="0"/>
              <a:t>al napalm e con la diossina nel teatro di guerra e a tappeto sulle città del Nord (quantità di esplosivo triplo rispetto a quello usato in tutta la Seconda guerra mondiale) vs. guerriglia dei Vietcong nella giungla, utilizzo di rete sotterranea per le comunicazioni, ostilità dell’opinione pubblica e dei movimenti giovanili (</a:t>
            </a:r>
            <a:r>
              <a:rPr lang="en-US" sz="3700" dirty="0"/>
              <a:t>“Hey, hey LBJ! How many kids did you kill today?”) → </a:t>
            </a:r>
            <a:r>
              <a:rPr lang="it-IT" sz="3700" dirty="0"/>
              <a:t>diffusione del </a:t>
            </a:r>
            <a:r>
              <a:rPr lang="it-IT" sz="3700" dirty="0">
                <a:solidFill>
                  <a:srgbClr val="FF0000"/>
                </a:solidFill>
              </a:rPr>
              <a:t>movimento </a:t>
            </a:r>
            <a:r>
              <a:rPr lang="it-IT" sz="3700" dirty="0">
                <a:solidFill>
                  <a:schemeClr val="tx1"/>
                </a:solidFill>
              </a:rPr>
              <a:t>pacifista (importanza delle immagini dal fronte per creare un sentimento di avversione alla guerra</a:t>
            </a:r>
            <a:r>
              <a:rPr lang="en-US" sz="3700" dirty="0">
                <a:solidFill>
                  <a:schemeClr val="tx1"/>
                </a:solidFill>
              </a:rPr>
              <a:t>).</a:t>
            </a:r>
            <a:endParaRPr lang="en-US" sz="3700" dirty="0">
              <a:solidFill>
                <a:srgbClr val="FF0000"/>
              </a:solidFill>
            </a:endParaRPr>
          </a:p>
          <a:p>
            <a:pPr marL="0" indent="0">
              <a:spcAft>
                <a:spcPct val="20000"/>
              </a:spcAft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it-IT" alt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ownloads\The_Terror_of_W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28" y="3861048"/>
            <a:ext cx="4567244" cy="27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77836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ente\Downloads\the-vietnam-war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764705"/>
            <a:ext cx="3904678" cy="30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tente\Downloads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52" y="973892"/>
            <a:ext cx="3609673" cy="24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95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37652"/>
            <a:ext cx="10574594" cy="1288025"/>
          </a:xfrm>
        </p:spPr>
        <p:txBody>
          <a:bodyPr>
            <a:normAutofit/>
          </a:bodyPr>
          <a:lstStyle/>
          <a:p>
            <a:r>
              <a:rPr lang="it-IT" sz="6600" b="1" dirty="0"/>
              <a:t>LA FINE DELLA GUERRA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2555" y="1140543"/>
            <a:ext cx="4454013" cy="5279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</a:rPr>
              <a:t>Presidenza Nixon (</a:t>
            </a:r>
            <a:r>
              <a:rPr lang="it-IT" sz="2800" dirty="0"/>
              <a:t>1968-74): disimpegno dalla guerra → </a:t>
            </a:r>
            <a:r>
              <a:rPr lang="it-IT" sz="2800" dirty="0">
                <a:solidFill>
                  <a:srgbClr val="FF0000"/>
                </a:solidFill>
              </a:rPr>
              <a:t>accordi di Parigi </a:t>
            </a:r>
            <a:r>
              <a:rPr lang="it-IT" sz="2800" dirty="0"/>
              <a:t>(1973) → </a:t>
            </a:r>
            <a:r>
              <a:rPr lang="it-IT" sz="2800" dirty="0">
                <a:solidFill>
                  <a:srgbClr val="FF0000"/>
                </a:solidFill>
              </a:rPr>
              <a:t>ritiro USA e riunificazione del Vietnam </a:t>
            </a:r>
            <a:r>
              <a:rPr lang="it-IT" sz="2800" dirty="0"/>
              <a:t>sotto il governo del Nord (1975)</a:t>
            </a:r>
          </a:p>
          <a:p>
            <a:pPr marL="0" indent="0">
              <a:buNone/>
            </a:pPr>
            <a:r>
              <a:rPr lang="it-IT" sz="2800" dirty="0"/>
              <a:t>Gli USA perdono circa 60.000 soldati (il Vietnam del Sud conta circa 265.000 vittime tra soldati e civili, il Vietnam del Nord oltre un milione)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CBBCF0-E040-AB5A-E6B5-3C07E29F6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5677"/>
            <a:ext cx="4533151" cy="51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640"/>
            <a:ext cx="9601200" cy="128384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600" b="1" dirty="0"/>
              <a:t>LA PRESIDENZA NIXON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63329"/>
            <a:ext cx="5279923" cy="51060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en-US" sz="3200" dirty="0"/>
              <a:t>Politica estera (</a:t>
            </a:r>
            <a:r>
              <a:rPr lang="it-IT" altLang="en-US" sz="3200" dirty="0">
                <a:solidFill>
                  <a:srgbClr val="FF0000"/>
                </a:solidFill>
              </a:rPr>
              <a:t>Henry Kissinger</a:t>
            </a:r>
            <a:r>
              <a:rPr lang="it-IT" altLang="en-US" sz="3200" dirty="0">
                <a:solidFill>
                  <a:srgbClr val="FF0066"/>
                </a:solidFill>
              </a:rPr>
              <a:t> </a:t>
            </a:r>
            <a:r>
              <a:rPr lang="it-IT" altLang="en-US" sz="3200" dirty="0"/>
              <a:t>Segretario di Stato): </a:t>
            </a:r>
          </a:p>
          <a:p>
            <a:pPr marL="0" indent="0" eaLnBrk="1" hangingPunct="1">
              <a:buNone/>
              <a:defRPr/>
            </a:pPr>
            <a:r>
              <a:rPr lang="it-IT" altLang="en-US" sz="3200" dirty="0">
                <a:solidFill>
                  <a:srgbClr val="FF0000"/>
                </a:solidFill>
              </a:rPr>
              <a:t>uscita dalla Guerra del Vietnam</a:t>
            </a:r>
          </a:p>
          <a:p>
            <a:pPr marL="0" indent="0" eaLnBrk="1" hangingPunct="1">
              <a:buNone/>
              <a:defRPr/>
            </a:pPr>
            <a:r>
              <a:rPr lang="it-IT" altLang="en-US" sz="3200" dirty="0"/>
              <a:t>riapertura delle </a:t>
            </a:r>
            <a:r>
              <a:rPr lang="it-IT" altLang="en-US" sz="3200" dirty="0">
                <a:solidFill>
                  <a:srgbClr val="FF0000"/>
                </a:solidFill>
              </a:rPr>
              <a:t>relazioni con la Cina </a:t>
            </a:r>
            <a:r>
              <a:rPr lang="it-IT" altLang="en-US" sz="3200" dirty="0"/>
              <a:t>(diplomazia del </a:t>
            </a:r>
            <a:r>
              <a:rPr lang="it-IT" altLang="en-US" sz="3200" dirty="0" err="1"/>
              <a:t>ping</a:t>
            </a:r>
            <a:r>
              <a:rPr lang="it-IT" altLang="en-US" sz="3200" dirty="0"/>
              <a:t> </a:t>
            </a:r>
            <a:r>
              <a:rPr lang="it-IT" altLang="en-US" sz="3200" dirty="0" err="1"/>
              <a:t>pong</a:t>
            </a:r>
            <a:r>
              <a:rPr lang="it-IT" altLang="en-US" sz="3200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it-IT" altLang="en-US" sz="3200" dirty="0"/>
              <a:t>politica di </a:t>
            </a:r>
            <a:r>
              <a:rPr lang="it-IT" altLang="en-US" sz="3200" dirty="0">
                <a:solidFill>
                  <a:srgbClr val="FF0000"/>
                </a:solidFill>
              </a:rPr>
              <a:t>controllo delle armi</a:t>
            </a:r>
            <a:r>
              <a:rPr lang="it-IT" altLang="en-US" sz="3200" dirty="0"/>
              <a:t> assieme all’URSS</a:t>
            </a:r>
          </a:p>
        </p:txBody>
      </p:sp>
      <p:pic>
        <p:nvPicPr>
          <p:cNvPr id="2" name="Picture 2" descr="C:\Users\Utente\Downloads\GettyImages-1201475803-e1618413944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1700808"/>
            <a:ext cx="3720451" cy="21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02" y="4077073"/>
            <a:ext cx="3289607" cy="24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18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>
            <a:extLst>
              <a:ext uri="{FF2B5EF4-FFF2-40B4-BE49-F238E27FC236}">
                <a16:creationId xmlns:a16="http://schemas.microsoft.com/office/drawing/2014/main" id="{C6D98DB8-197F-D6AA-FDC7-1F722885A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8E9C5F-3427-4CA9-A65A-D77FD4000B70}" type="slidenum">
              <a:rPr lang="it-IT" altLang="it-IT">
                <a:solidFill>
                  <a:srgbClr val="898989"/>
                </a:solidFill>
                <a:ea typeface="ＭＳ Ｐゴシック" panose="020B0600070205080204" pitchFamily="34" charset="-128"/>
              </a:rPr>
              <a:pPr eaLnBrk="1" hangingPunct="1"/>
              <a:t>3</a:t>
            </a:fld>
            <a:endParaRPr lang="it-IT" altLang="it-IT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50" name="Text Box 4">
            <a:extLst>
              <a:ext uri="{FF2B5EF4-FFF2-40B4-BE49-F238E27FC236}">
                <a16:creationId xmlns:a16="http://schemas.microsoft.com/office/drawing/2014/main" id="{239B772D-8A8F-4889-11CF-3C202D95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12" y="92682"/>
            <a:ext cx="10944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CRONOLOGIA DELLA GUERRA FREDDA</a:t>
            </a:r>
          </a:p>
        </p:txBody>
      </p:sp>
      <p:cxnSp>
        <p:nvCxnSpPr>
          <p:cNvPr id="25607" name="Connettore 4 28672">
            <a:extLst>
              <a:ext uri="{FF2B5EF4-FFF2-40B4-BE49-F238E27FC236}">
                <a16:creationId xmlns:a16="http://schemas.microsoft.com/office/drawing/2014/main" id="{8987C9DB-B147-9373-B875-72304976113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081463" y="1084263"/>
            <a:ext cx="201612" cy="12700"/>
          </a:xfrm>
          <a:prstGeom prst="bentConnector3">
            <a:avLst>
              <a:gd name="adj1" fmla="val -10688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5608" name="Freccia destra 1">
            <a:extLst>
              <a:ext uri="{FF2B5EF4-FFF2-40B4-BE49-F238E27FC236}">
                <a16:creationId xmlns:a16="http://schemas.microsoft.com/office/drawing/2014/main" id="{F579E4B4-3D02-734C-93AB-996E9AFB0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889251"/>
            <a:ext cx="9037638" cy="733663"/>
          </a:xfrm>
          <a:prstGeom prst="rightArrow">
            <a:avLst>
              <a:gd name="adj1" fmla="val 50000"/>
              <a:gd name="adj2" fmla="val 50039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79B07548-A51F-5DBC-1CF1-F6BF43C17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31416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600">
                <a:solidFill>
                  <a:schemeClr val="bg1"/>
                </a:solidFill>
              </a:rPr>
              <a:t>1945</a:t>
            </a:r>
          </a:p>
        </p:txBody>
      </p:sp>
      <p:sp>
        <p:nvSpPr>
          <p:cNvPr id="3" name="CasellaDiTesto 23">
            <a:extLst>
              <a:ext uri="{FF2B5EF4-FFF2-40B4-BE49-F238E27FC236}">
                <a16:creationId xmlns:a16="http://schemas.microsoft.com/office/drawing/2014/main" id="{8C854A22-D4C7-9B26-7162-ED0B5097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3378200"/>
            <a:ext cx="719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1600" dirty="0">
                <a:solidFill>
                  <a:srgbClr val="000000"/>
                </a:solidFill>
              </a:rPr>
              <a:t>1946</a:t>
            </a:r>
          </a:p>
        </p:txBody>
      </p:sp>
      <p:sp>
        <p:nvSpPr>
          <p:cNvPr id="29705" name="CasellaDiTesto 24">
            <a:extLst>
              <a:ext uri="{FF2B5EF4-FFF2-40B4-BE49-F238E27FC236}">
                <a16:creationId xmlns:a16="http://schemas.microsoft.com/office/drawing/2014/main" id="{98F57500-E1E8-088A-2902-0DF51B70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3141664"/>
            <a:ext cx="719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600">
                <a:solidFill>
                  <a:schemeClr val="bg1"/>
                </a:solidFill>
              </a:rPr>
              <a:t>1948</a:t>
            </a:r>
          </a:p>
        </p:txBody>
      </p:sp>
      <p:sp>
        <p:nvSpPr>
          <p:cNvPr id="29706" name="CasellaDiTesto 25">
            <a:extLst>
              <a:ext uri="{FF2B5EF4-FFF2-40B4-BE49-F238E27FC236}">
                <a16:creationId xmlns:a16="http://schemas.microsoft.com/office/drawing/2014/main" id="{C851D309-478E-A6B7-BC1C-0937E86C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337820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1600" dirty="0">
                <a:solidFill>
                  <a:srgbClr val="000000"/>
                </a:solidFill>
              </a:rPr>
              <a:t>1949</a:t>
            </a:r>
          </a:p>
        </p:txBody>
      </p:sp>
      <p:sp>
        <p:nvSpPr>
          <p:cNvPr id="29707" name="CasellaDiTesto 26">
            <a:extLst>
              <a:ext uri="{FF2B5EF4-FFF2-40B4-BE49-F238E27FC236}">
                <a16:creationId xmlns:a16="http://schemas.microsoft.com/office/drawing/2014/main" id="{5580B155-97C1-1B6B-F962-5F146379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31416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600">
                <a:solidFill>
                  <a:schemeClr val="bg1"/>
                </a:solidFill>
              </a:rPr>
              <a:t>1950</a:t>
            </a:r>
          </a:p>
        </p:txBody>
      </p:sp>
      <p:sp>
        <p:nvSpPr>
          <p:cNvPr id="29708" name="CasellaDiTesto 27">
            <a:extLst>
              <a:ext uri="{FF2B5EF4-FFF2-40B4-BE49-F238E27FC236}">
                <a16:creationId xmlns:a16="http://schemas.microsoft.com/office/drawing/2014/main" id="{97F83526-DCB3-52F6-46A5-68A1DDCB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311" y="3387914"/>
            <a:ext cx="719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1600" dirty="0">
                <a:solidFill>
                  <a:srgbClr val="000000"/>
                </a:solidFill>
              </a:rPr>
              <a:t>1955</a:t>
            </a:r>
          </a:p>
        </p:txBody>
      </p:sp>
      <p:sp>
        <p:nvSpPr>
          <p:cNvPr id="29709" name="CasellaDiTesto 28">
            <a:extLst>
              <a:ext uri="{FF2B5EF4-FFF2-40B4-BE49-F238E27FC236}">
                <a16:creationId xmlns:a16="http://schemas.microsoft.com/office/drawing/2014/main" id="{EE621CF3-0CE5-BF50-41F6-7DD78405D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141664"/>
            <a:ext cx="719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600">
                <a:solidFill>
                  <a:schemeClr val="bg1"/>
                </a:solidFill>
              </a:rPr>
              <a:t>1956</a:t>
            </a:r>
          </a:p>
        </p:txBody>
      </p:sp>
      <p:sp>
        <p:nvSpPr>
          <p:cNvPr id="29710" name="CasellaDiTesto 29">
            <a:extLst>
              <a:ext uri="{FF2B5EF4-FFF2-40B4-BE49-F238E27FC236}">
                <a16:creationId xmlns:a16="http://schemas.microsoft.com/office/drawing/2014/main" id="{7B185D26-B1B5-F8DC-98B3-35B7F21A6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337820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1600" dirty="0">
                <a:solidFill>
                  <a:srgbClr val="000000"/>
                </a:solidFill>
              </a:rPr>
              <a:t>1957</a:t>
            </a:r>
          </a:p>
        </p:txBody>
      </p:sp>
      <p:sp>
        <p:nvSpPr>
          <p:cNvPr id="29711" name="CasellaDiTesto 30">
            <a:extLst>
              <a:ext uri="{FF2B5EF4-FFF2-40B4-BE49-F238E27FC236}">
                <a16:creationId xmlns:a16="http://schemas.microsoft.com/office/drawing/2014/main" id="{8F401DCE-94F8-C384-AEA6-B3A13A1E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31416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600">
                <a:solidFill>
                  <a:schemeClr val="bg1"/>
                </a:solidFill>
              </a:rPr>
              <a:t>1960</a:t>
            </a:r>
          </a:p>
        </p:txBody>
      </p:sp>
      <p:sp>
        <p:nvSpPr>
          <p:cNvPr id="29712" name="CasellaDiTesto 31">
            <a:extLst>
              <a:ext uri="{FF2B5EF4-FFF2-40B4-BE49-F238E27FC236}">
                <a16:creationId xmlns:a16="http://schemas.microsoft.com/office/drawing/2014/main" id="{5777FCC6-9A12-72EE-9D7A-AD600421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337820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1600" dirty="0">
                <a:solidFill>
                  <a:srgbClr val="000000"/>
                </a:solidFill>
              </a:rPr>
              <a:t>1961</a:t>
            </a:r>
          </a:p>
        </p:txBody>
      </p:sp>
      <p:sp>
        <p:nvSpPr>
          <p:cNvPr id="29713" name="CasellaDiTesto 32">
            <a:extLst>
              <a:ext uri="{FF2B5EF4-FFF2-40B4-BE49-F238E27FC236}">
                <a16:creationId xmlns:a16="http://schemas.microsoft.com/office/drawing/2014/main" id="{BC6247CA-DBE9-8BBD-BC55-9587981F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970" y="3378200"/>
            <a:ext cx="719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1600" dirty="0">
                <a:solidFill>
                  <a:srgbClr val="000000"/>
                </a:solidFill>
              </a:rPr>
              <a:t>1965</a:t>
            </a:r>
          </a:p>
        </p:txBody>
      </p:sp>
      <p:sp>
        <p:nvSpPr>
          <p:cNvPr id="29714" name="CasellaDiTesto 33">
            <a:extLst>
              <a:ext uri="{FF2B5EF4-FFF2-40B4-BE49-F238E27FC236}">
                <a16:creationId xmlns:a16="http://schemas.microsoft.com/office/drawing/2014/main" id="{CCC18AC6-EB1C-B944-6746-F240B3879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689" y="31432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600">
                <a:solidFill>
                  <a:schemeClr val="bg1"/>
                </a:solidFill>
              </a:rPr>
              <a:t>1968</a:t>
            </a:r>
          </a:p>
        </p:txBody>
      </p:sp>
      <p:cxnSp>
        <p:nvCxnSpPr>
          <p:cNvPr id="29716" name="Connettore 1 4">
            <a:extLst>
              <a:ext uri="{FF2B5EF4-FFF2-40B4-BE49-F238E27FC236}">
                <a16:creationId xmlns:a16="http://schemas.microsoft.com/office/drawing/2014/main" id="{B10F0586-4F26-184B-7A81-E1AA0A80934A}"/>
              </a:ext>
            </a:extLst>
          </p:cNvPr>
          <p:cNvCxnSpPr>
            <a:cxnSpLocks noChangeShapeType="1"/>
            <a:endCxn id="29717" idx="4"/>
          </p:cNvCxnSpPr>
          <p:nvPr/>
        </p:nvCxnSpPr>
        <p:spPr bwMode="auto">
          <a:xfrm flipH="1" flipV="1">
            <a:off x="1914526" y="2447925"/>
            <a:ext cx="4763" cy="69373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7" name="Fumetto 1 5">
            <a:extLst>
              <a:ext uri="{FF2B5EF4-FFF2-40B4-BE49-F238E27FC236}">
                <a16:creationId xmlns:a16="http://schemas.microsoft.com/office/drawing/2014/main" id="{21250777-B191-F5AB-A6BC-112B67B6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773239"/>
            <a:ext cx="971550" cy="600075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 dirty="0"/>
              <a:t>Fine della II guerra mondiale</a:t>
            </a:r>
          </a:p>
        </p:txBody>
      </p:sp>
      <p:cxnSp>
        <p:nvCxnSpPr>
          <p:cNvPr id="29718" name="Connettore 1 38">
            <a:extLst>
              <a:ext uri="{FF2B5EF4-FFF2-40B4-BE49-F238E27FC236}">
                <a16:creationId xmlns:a16="http://schemas.microsoft.com/office/drawing/2014/main" id="{CE9CC761-7ECF-C782-448B-2036914C8349}"/>
              </a:ext>
            </a:extLst>
          </p:cNvPr>
          <p:cNvCxnSpPr>
            <a:cxnSpLocks noChangeShapeType="1"/>
            <a:stCxn id="29705" idx="0"/>
            <a:endCxn id="29719" idx="4"/>
          </p:cNvCxnSpPr>
          <p:nvPr/>
        </p:nvCxnSpPr>
        <p:spPr bwMode="auto">
          <a:xfrm flipV="1">
            <a:off x="3215483" y="1962585"/>
            <a:ext cx="3047" cy="1179079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9" name="Fumetto 1 39">
            <a:extLst>
              <a:ext uri="{FF2B5EF4-FFF2-40B4-BE49-F238E27FC236}">
                <a16:creationId xmlns:a16="http://schemas.microsoft.com/office/drawing/2014/main" id="{C641EBDB-32C5-ADD4-425B-967266B7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1096964"/>
            <a:ext cx="1368425" cy="769441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Varo del Piano Marshall e nascita dello Stato di Israele</a:t>
            </a:r>
          </a:p>
        </p:txBody>
      </p:sp>
      <p:cxnSp>
        <p:nvCxnSpPr>
          <p:cNvPr id="29720" name="Connettore 1 42">
            <a:extLst>
              <a:ext uri="{FF2B5EF4-FFF2-40B4-BE49-F238E27FC236}">
                <a16:creationId xmlns:a16="http://schemas.microsoft.com/office/drawing/2014/main" id="{4257ACE2-E512-C6A2-12A5-9859B11F8C74}"/>
              </a:ext>
            </a:extLst>
          </p:cNvPr>
          <p:cNvCxnSpPr>
            <a:cxnSpLocks noChangeShapeType="1"/>
            <a:stCxn id="29707" idx="0"/>
            <a:endCxn id="29721" idx="4"/>
          </p:cNvCxnSpPr>
          <p:nvPr/>
        </p:nvCxnSpPr>
        <p:spPr bwMode="auto">
          <a:xfrm flipH="1" flipV="1">
            <a:off x="4506784" y="2707185"/>
            <a:ext cx="4892" cy="43447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1" name="Fumetto 1 43">
            <a:extLst>
              <a:ext uri="{FF2B5EF4-FFF2-40B4-BE49-F238E27FC236}">
                <a16:creationId xmlns:a16="http://schemas.microsoft.com/office/drawing/2014/main" id="{F6AD7D7B-1B90-2532-E91D-B60849270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4" y="2032000"/>
            <a:ext cx="1044575" cy="600164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Inizio della guerra </a:t>
            </a:r>
            <a:br>
              <a:rPr lang="it-IT" altLang="it-IT" sz="1100" b="1"/>
            </a:br>
            <a:r>
              <a:rPr lang="it-IT" altLang="it-IT" sz="1100" b="1"/>
              <a:t>di Corea</a:t>
            </a:r>
          </a:p>
        </p:txBody>
      </p:sp>
      <p:cxnSp>
        <p:nvCxnSpPr>
          <p:cNvPr id="29722" name="Connettore 1 51">
            <a:extLst>
              <a:ext uri="{FF2B5EF4-FFF2-40B4-BE49-F238E27FC236}">
                <a16:creationId xmlns:a16="http://schemas.microsoft.com/office/drawing/2014/main" id="{B94A4F44-6B96-9A5C-08A5-DFC57445DE5B}"/>
              </a:ext>
            </a:extLst>
          </p:cNvPr>
          <p:cNvCxnSpPr>
            <a:cxnSpLocks noChangeShapeType="1"/>
            <a:stCxn id="29709" idx="0"/>
            <a:endCxn id="29723" idx="4"/>
          </p:cNvCxnSpPr>
          <p:nvPr/>
        </p:nvCxnSpPr>
        <p:spPr bwMode="auto">
          <a:xfrm flipV="1">
            <a:off x="5807870" y="2648449"/>
            <a:ext cx="1261" cy="49321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3" name="Fumetto 1 52">
            <a:extLst>
              <a:ext uri="{FF2B5EF4-FFF2-40B4-BE49-F238E27FC236}">
                <a16:creationId xmlns:a16="http://schemas.microsoft.com/office/drawing/2014/main" id="{423BCDB5-629D-4829-2952-012FB5C9C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9" y="1973263"/>
            <a:ext cx="1296987" cy="600164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Invasione sovietica dell’</a:t>
            </a:r>
            <a:r>
              <a:rPr lang="it-IT" altLang="ja-JP" sz="1100" b="1"/>
              <a:t>Ungheria e Crisi di Suez</a:t>
            </a:r>
            <a:endParaRPr lang="it-IT" altLang="it-IT" sz="1100" b="1"/>
          </a:p>
        </p:txBody>
      </p:sp>
      <p:cxnSp>
        <p:nvCxnSpPr>
          <p:cNvPr id="29724" name="Connettore 1 65">
            <a:extLst>
              <a:ext uri="{FF2B5EF4-FFF2-40B4-BE49-F238E27FC236}">
                <a16:creationId xmlns:a16="http://schemas.microsoft.com/office/drawing/2014/main" id="{63F113A0-4CBA-688A-BA00-75D4E21C0BEE}"/>
              </a:ext>
            </a:extLst>
          </p:cNvPr>
          <p:cNvCxnSpPr>
            <a:cxnSpLocks noChangeShapeType="1"/>
            <a:stCxn id="29711" idx="0"/>
            <a:endCxn id="29725" idx="4"/>
          </p:cNvCxnSpPr>
          <p:nvPr/>
        </p:nvCxnSpPr>
        <p:spPr bwMode="auto">
          <a:xfrm flipV="1">
            <a:off x="7104063" y="1745161"/>
            <a:ext cx="2452" cy="139650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5" name="Fumetto 1 66">
            <a:extLst>
              <a:ext uri="{FF2B5EF4-FFF2-40B4-BE49-F238E27FC236}">
                <a16:creationId xmlns:a16="http://schemas.microsoft.com/office/drawing/2014/main" id="{E973FE69-17C7-3CDF-E648-78B5A090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1" y="1069975"/>
            <a:ext cx="1439863" cy="600164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Elezione di J.F. Kennedy alla presidenza degli Usa</a:t>
            </a:r>
          </a:p>
        </p:txBody>
      </p:sp>
      <p:cxnSp>
        <p:nvCxnSpPr>
          <p:cNvPr id="29726" name="Connettore 1 78">
            <a:extLst>
              <a:ext uri="{FF2B5EF4-FFF2-40B4-BE49-F238E27FC236}">
                <a16:creationId xmlns:a16="http://schemas.microsoft.com/office/drawing/2014/main" id="{6453516D-EDB0-02DE-E279-ACA95B4318B2}"/>
              </a:ext>
            </a:extLst>
          </p:cNvPr>
          <p:cNvCxnSpPr>
            <a:cxnSpLocks noChangeShapeType="1"/>
            <a:endCxn id="29727" idx="4"/>
          </p:cNvCxnSpPr>
          <p:nvPr/>
        </p:nvCxnSpPr>
        <p:spPr bwMode="auto">
          <a:xfrm rot="16200000" flipV="1">
            <a:off x="8115301" y="2921001"/>
            <a:ext cx="434975" cy="63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7" name="Fumetto 1 79">
            <a:extLst>
              <a:ext uri="{FF2B5EF4-FFF2-40B4-BE49-F238E27FC236}">
                <a16:creationId xmlns:a16="http://schemas.microsoft.com/office/drawing/2014/main" id="{61F7678D-0ED6-CFA8-6AE6-30355F64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4" y="2032001"/>
            <a:ext cx="1044575" cy="600075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Crisi </a:t>
            </a:r>
            <a:br>
              <a:rPr lang="it-IT" altLang="it-IT" sz="1100" b="1"/>
            </a:br>
            <a:r>
              <a:rPr lang="it-IT" altLang="it-IT" sz="1100" b="1"/>
              <a:t>dei missili a Cuba</a:t>
            </a:r>
          </a:p>
        </p:txBody>
      </p:sp>
      <p:cxnSp>
        <p:nvCxnSpPr>
          <p:cNvPr id="29728" name="Connettore 1 88">
            <a:extLst>
              <a:ext uri="{FF2B5EF4-FFF2-40B4-BE49-F238E27FC236}">
                <a16:creationId xmlns:a16="http://schemas.microsoft.com/office/drawing/2014/main" id="{6F0DC909-33BE-8053-83D0-614D9FEBFAD6}"/>
              </a:ext>
            </a:extLst>
          </p:cNvPr>
          <p:cNvCxnSpPr>
            <a:cxnSpLocks noChangeShapeType="1"/>
            <a:endCxn id="49" idx="4"/>
          </p:cNvCxnSpPr>
          <p:nvPr/>
        </p:nvCxnSpPr>
        <p:spPr bwMode="auto">
          <a:xfrm rot="16200000" flipV="1">
            <a:off x="8859838" y="2413001"/>
            <a:ext cx="1454150" cy="31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0" name="Connettore 1 97">
            <a:extLst>
              <a:ext uri="{FF2B5EF4-FFF2-40B4-BE49-F238E27FC236}">
                <a16:creationId xmlns:a16="http://schemas.microsoft.com/office/drawing/2014/main" id="{5736795D-770A-7749-1BC8-C1D6F3741D5D}"/>
              </a:ext>
            </a:extLst>
          </p:cNvPr>
          <p:cNvCxnSpPr>
            <a:cxnSpLocks noChangeShapeType="1"/>
            <a:stCxn id="29731" idx="4"/>
          </p:cNvCxnSpPr>
          <p:nvPr/>
        </p:nvCxnSpPr>
        <p:spPr bwMode="auto">
          <a:xfrm flipH="1" flipV="1">
            <a:off x="2532065" y="3717925"/>
            <a:ext cx="949" cy="74234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1" name="Fumetto 1 44">
            <a:extLst>
              <a:ext uri="{FF2B5EF4-FFF2-40B4-BE49-F238E27FC236}">
                <a16:creationId xmlns:a16="http://schemas.microsoft.com/office/drawing/2014/main" id="{7B41FEFF-030B-8CF5-D012-DE6C7B5B5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508501"/>
            <a:ext cx="1079500" cy="430887"/>
          </a:xfrm>
          <a:prstGeom prst="wedgeRectCallout">
            <a:avLst>
              <a:gd name="adj1" fmla="val -19912"/>
              <a:gd name="adj2" fmla="val -61194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Conferenza di pace di Parigi</a:t>
            </a:r>
          </a:p>
        </p:txBody>
      </p:sp>
      <p:cxnSp>
        <p:nvCxnSpPr>
          <p:cNvPr id="29732" name="Connettore 1 124">
            <a:extLst>
              <a:ext uri="{FF2B5EF4-FFF2-40B4-BE49-F238E27FC236}">
                <a16:creationId xmlns:a16="http://schemas.microsoft.com/office/drawing/2014/main" id="{C8B5A910-3664-A933-BA12-AE02D8830177}"/>
              </a:ext>
            </a:extLst>
          </p:cNvPr>
          <p:cNvCxnSpPr>
            <a:cxnSpLocks noChangeShapeType="1"/>
            <a:stCxn id="29733" idx="4"/>
          </p:cNvCxnSpPr>
          <p:nvPr/>
        </p:nvCxnSpPr>
        <p:spPr bwMode="auto">
          <a:xfrm flipV="1">
            <a:off x="3828414" y="3716339"/>
            <a:ext cx="637" cy="443011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3" name="Fumetto 1 125">
            <a:extLst>
              <a:ext uri="{FF2B5EF4-FFF2-40B4-BE49-F238E27FC236}">
                <a16:creationId xmlns:a16="http://schemas.microsoft.com/office/drawing/2014/main" id="{041D49AF-53EB-062C-3A57-5AC6FDEC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4340226"/>
            <a:ext cx="1079500" cy="1615827"/>
          </a:xfrm>
          <a:prstGeom prst="wedgeRectCallout">
            <a:avLst>
              <a:gd name="adj1" fmla="val -19912"/>
              <a:gd name="adj2" fmla="val -61194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Nascita della Repubblica popolare cinese</a:t>
            </a:r>
            <a:br>
              <a:rPr lang="it-IT" altLang="it-IT" sz="1100" b="1"/>
            </a:br>
            <a:br>
              <a:rPr lang="it-IT" altLang="it-IT" sz="1100" b="1"/>
            </a:br>
            <a:r>
              <a:rPr lang="it-IT" altLang="it-IT" sz="1100" b="1"/>
              <a:t>Istituzione della Nato e del Patto di Varsavia</a:t>
            </a:r>
          </a:p>
        </p:txBody>
      </p:sp>
      <p:cxnSp>
        <p:nvCxnSpPr>
          <p:cNvPr id="29734" name="Connettore 1 132">
            <a:extLst>
              <a:ext uri="{FF2B5EF4-FFF2-40B4-BE49-F238E27FC236}">
                <a16:creationId xmlns:a16="http://schemas.microsoft.com/office/drawing/2014/main" id="{B15C29B0-59C1-9561-D79F-DAEBAF78DA24}"/>
              </a:ext>
            </a:extLst>
          </p:cNvPr>
          <p:cNvCxnSpPr>
            <a:cxnSpLocks noChangeShapeType="1"/>
            <a:stCxn id="29735" idx="4"/>
          </p:cNvCxnSpPr>
          <p:nvPr/>
        </p:nvCxnSpPr>
        <p:spPr bwMode="auto">
          <a:xfrm flipH="1" flipV="1">
            <a:off x="5189538" y="3716338"/>
            <a:ext cx="822" cy="537756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5" name="Fumetto 1 133">
            <a:extLst>
              <a:ext uri="{FF2B5EF4-FFF2-40B4-BE49-F238E27FC236}">
                <a16:creationId xmlns:a16="http://schemas.microsoft.com/office/drawing/2014/main" id="{E56204E2-086B-3B76-98E0-580FED768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40226"/>
            <a:ext cx="1295400" cy="769441"/>
          </a:xfrm>
          <a:prstGeom prst="wedgeRectCallout">
            <a:avLst>
              <a:gd name="adj1" fmla="val -19912"/>
              <a:gd name="adj2" fmla="val -61194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Chruščëv </a:t>
            </a:r>
            <a:br>
              <a:rPr lang="it-IT" altLang="it-IT" sz="1100" b="1"/>
            </a:br>
            <a:r>
              <a:rPr lang="it-IT" altLang="it-IT" sz="1100" b="1"/>
              <a:t>a capo dell’</a:t>
            </a:r>
            <a:r>
              <a:rPr lang="it-IT" altLang="ja-JP" sz="1100" b="1"/>
              <a:t>Urss </a:t>
            </a:r>
            <a:br>
              <a:rPr lang="it-IT" altLang="ja-JP" sz="1100" b="1"/>
            </a:br>
            <a:r>
              <a:rPr lang="it-IT" altLang="ja-JP" sz="1100" b="1"/>
              <a:t>e Conferenza </a:t>
            </a:r>
            <a:br>
              <a:rPr lang="it-IT" altLang="ja-JP" sz="1100" b="1"/>
            </a:br>
            <a:r>
              <a:rPr lang="it-IT" altLang="ja-JP" sz="1100" b="1"/>
              <a:t>di Bandung</a:t>
            </a:r>
            <a:endParaRPr lang="it-IT" altLang="it-IT" sz="1100" b="1"/>
          </a:p>
        </p:txBody>
      </p:sp>
      <p:cxnSp>
        <p:nvCxnSpPr>
          <p:cNvPr id="29736" name="Connettore 1 137">
            <a:extLst>
              <a:ext uri="{FF2B5EF4-FFF2-40B4-BE49-F238E27FC236}">
                <a16:creationId xmlns:a16="http://schemas.microsoft.com/office/drawing/2014/main" id="{0405F4D0-288F-EC41-9260-676A3C32980C}"/>
              </a:ext>
            </a:extLst>
          </p:cNvPr>
          <p:cNvCxnSpPr>
            <a:cxnSpLocks noChangeShapeType="1"/>
            <a:stCxn id="29737" idx="4"/>
          </p:cNvCxnSpPr>
          <p:nvPr/>
        </p:nvCxnSpPr>
        <p:spPr bwMode="auto">
          <a:xfrm flipV="1">
            <a:off x="6492715" y="3716338"/>
            <a:ext cx="160" cy="537756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7" name="Fumetto 1 138">
            <a:extLst>
              <a:ext uri="{FF2B5EF4-FFF2-40B4-BE49-F238E27FC236}">
                <a16:creationId xmlns:a16="http://schemas.microsoft.com/office/drawing/2014/main" id="{B44D5B69-F2D5-0F72-5021-424044FB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4340226"/>
            <a:ext cx="1081087" cy="769441"/>
          </a:xfrm>
          <a:prstGeom prst="wedgeRectCallout">
            <a:avLst>
              <a:gd name="adj1" fmla="val -19912"/>
              <a:gd name="adj2" fmla="val -61194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Nascita della Comunità economica europea</a:t>
            </a:r>
          </a:p>
        </p:txBody>
      </p:sp>
      <p:cxnSp>
        <p:nvCxnSpPr>
          <p:cNvPr id="29738" name="Connettore 1 139">
            <a:extLst>
              <a:ext uri="{FF2B5EF4-FFF2-40B4-BE49-F238E27FC236}">
                <a16:creationId xmlns:a16="http://schemas.microsoft.com/office/drawing/2014/main" id="{762E7996-E126-AC44-FDEB-795D6D4F9999}"/>
              </a:ext>
            </a:extLst>
          </p:cNvPr>
          <p:cNvCxnSpPr>
            <a:cxnSpLocks noChangeShapeType="1"/>
            <a:stCxn id="29739" idx="4"/>
          </p:cNvCxnSpPr>
          <p:nvPr/>
        </p:nvCxnSpPr>
        <p:spPr bwMode="auto">
          <a:xfrm flipH="1" flipV="1">
            <a:off x="7831139" y="3717926"/>
            <a:ext cx="1553" cy="574066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9" name="Fumetto 1 140">
            <a:extLst>
              <a:ext uri="{FF2B5EF4-FFF2-40B4-BE49-F238E27FC236}">
                <a16:creationId xmlns:a16="http://schemas.microsoft.com/office/drawing/2014/main" id="{D37FEBCA-E3A0-DCC3-FA9E-50271111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4340226"/>
            <a:ext cx="1223963" cy="430887"/>
          </a:xfrm>
          <a:prstGeom prst="wedgeRectCallout">
            <a:avLst>
              <a:gd name="adj1" fmla="val -19912"/>
              <a:gd name="adj2" fmla="val -61194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Costruzione del muro di Berlino</a:t>
            </a:r>
          </a:p>
        </p:txBody>
      </p:sp>
      <p:cxnSp>
        <p:nvCxnSpPr>
          <p:cNvPr id="29740" name="Connettore 1 147">
            <a:extLst>
              <a:ext uri="{FF2B5EF4-FFF2-40B4-BE49-F238E27FC236}">
                <a16:creationId xmlns:a16="http://schemas.microsoft.com/office/drawing/2014/main" id="{BB6774E3-160E-FDB5-A877-726625C61686}"/>
              </a:ext>
            </a:extLst>
          </p:cNvPr>
          <p:cNvCxnSpPr>
            <a:cxnSpLocks noChangeShapeType="1"/>
            <a:stCxn id="29741" idx="4"/>
          </p:cNvCxnSpPr>
          <p:nvPr/>
        </p:nvCxnSpPr>
        <p:spPr bwMode="auto">
          <a:xfrm flipH="1" flipV="1">
            <a:off x="9113839" y="3716339"/>
            <a:ext cx="93" cy="55670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1" name="Fumetto 1 148">
            <a:extLst>
              <a:ext uri="{FF2B5EF4-FFF2-40B4-BE49-F238E27FC236}">
                <a16:creationId xmlns:a16="http://schemas.microsoft.com/office/drawing/2014/main" id="{168CC714-F8A0-1163-FACF-7AABAF89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26" y="4340225"/>
            <a:ext cx="1008063" cy="600164"/>
          </a:xfrm>
          <a:prstGeom prst="wedgeRectCallout">
            <a:avLst>
              <a:gd name="adj1" fmla="val -19912"/>
              <a:gd name="adj2" fmla="val -61194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Inizio della guerra in Vietnam</a:t>
            </a:r>
          </a:p>
        </p:txBody>
      </p:sp>
      <p:sp>
        <p:nvSpPr>
          <p:cNvPr id="48" name="CasellaDiTesto 32">
            <a:extLst>
              <a:ext uri="{FF2B5EF4-FFF2-40B4-BE49-F238E27FC236}">
                <a16:creationId xmlns:a16="http://schemas.microsoft.com/office/drawing/2014/main" id="{BEE4C114-B041-9FE9-112D-BC4C47E5E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3125789"/>
            <a:ext cx="719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600">
                <a:solidFill>
                  <a:schemeClr val="bg1"/>
                </a:solidFill>
              </a:rPr>
              <a:t>1962</a:t>
            </a:r>
          </a:p>
        </p:txBody>
      </p:sp>
      <p:sp>
        <p:nvSpPr>
          <p:cNvPr id="49" name="Fumetto 1 66">
            <a:extLst>
              <a:ext uri="{FF2B5EF4-FFF2-40B4-BE49-F238E27FC236}">
                <a16:creationId xmlns:a16="http://schemas.microsoft.com/office/drawing/2014/main" id="{732B1180-E04A-8649-EB62-D6F9260F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3" y="1203326"/>
            <a:ext cx="1428750" cy="430213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1100" b="1"/>
              <a:t>Primavera </a:t>
            </a:r>
            <a:br>
              <a:rPr lang="it-IT" altLang="it-IT" sz="1100" b="1"/>
            </a:br>
            <a:r>
              <a:rPr lang="it-IT" altLang="it-IT" sz="1100" b="1"/>
              <a:t>di Praga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705" grpId="0"/>
      <p:bldP spid="29706" grpId="0"/>
      <p:bldP spid="29707" grpId="0"/>
      <p:bldP spid="29708" grpId="0"/>
      <p:bldP spid="29709" grpId="0"/>
      <p:bldP spid="29710" grpId="0"/>
      <p:bldP spid="29711" grpId="0"/>
      <p:bldP spid="29712" grpId="0"/>
      <p:bldP spid="29713" grpId="0"/>
      <p:bldP spid="29714" grpId="0"/>
      <p:bldP spid="29717" grpId="0" animBg="1"/>
      <p:bldP spid="29719" grpId="0" animBg="1"/>
      <p:bldP spid="29721" grpId="0" animBg="1"/>
      <p:bldP spid="29723" grpId="0" animBg="1"/>
      <p:bldP spid="29725" grpId="0" animBg="1"/>
      <p:bldP spid="29727" grpId="0" animBg="1"/>
      <p:bldP spid="29731" grpId="0" animBg="1"/>
      <p:bldP spid="29733" grpId="0" animBg="1"/>
      <p:bldP spid="29735" grpId="0" animBg="1"/>
      <p:bldP spid="29737" grpId="0" animBg="1"/>
      <p:bldP spid="29739" grpId="0" animBg="1"/>
      <p:bldP spid="29741" grpId="0" animBg="1"/>
      <p:bldP spid="48" grpId="0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245" y="176981"/>
            <a:ext cx="10953135" cy="64892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b="1" dirty="0"/>
              <a:t>LA CRISI ENERGETICA</a:t>
            </a:r>
          </a:p>
        </p:txBody>
      </p:sp>
      <p:pic>
        <p:nvPicPr>
          <p:cNvPr id="6147" name="Picture 6" descr="Oil Embar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312197"/>
            <a:ext cx="4343400" cy="292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150374" y="4551669"/>
            <a:ext cx="10609006" cy="2025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en-US" sz="2400" dirty="0">
                <a:solidFill>
                  <a:srgbClr val="FF0000"/>
                </a:solidFill>
              </a:rPr>
              <a:t>OPEC</a:t>
            </a:r>
            <a:r>
              <a:rPr lang="it-IT" altLang="en-US" sz="2400" dirty="0"/>
              <a:t> (organizzazione dei Paesi esportatori di petrolio): </a:t>
            </a:r>
            <a:r>
              <a:rPr lang="it-IT" altLang="en-US" sz="2400" dirty="0">
                <a:solidFill>
                  <a:srgbClr val="FF0000"/>
                </a:solidFill>
              </a:rPr>
              <a:t>embargo del pe</a:t>
            </a:r>
            <a:r>
              <a:rPr lang="it-IT" altLang="en-US" sz="2400" dirty="0">
                <a:solidFill>
                  <a:srgbClr val="FF0066"/>
                </a:solidFill>
              </a:rPr>
              <a:t>trolio </a:t>
            </a:r>
            <a:r>
              <a:rPr lang="it-IT" altLang="en-US" sz="2400" dirty="0"/>
              <a:t>nei confronti dei Paesi alleati di Israele dopo la Guerra del Kippur (1973) → </a:t>
            </a:r>
            <a:r>
              <a:rPr lang="it-IT" altLang="en-US" sz="2400" dirty="0">
                <a:solidFill>
                  <a:srgbClr val="FF0000"/>
                </a:solidFill>
              </a:rPr>
              <a:t>shock</a:t>
            </a:r>
            <a:r>
              <a:rPr lang="it-IT" altLang="en-US" sz="2400" dirty="0">
                <a:solidFill>
                  <a:srgbClr val="FF0066"/>
                </a:solidFill>
              </a:rPr>
              <a:t> </a:t>
            </a:r>
            <a:r>
              <a:rPr lang="it-IT" altLang="en-US" sz="2400" dirty="0">
                <a:solidFill>
                  <a:srgbClr val="FF0000"/>
                </a:solidFill>
              </a:rPr>
              <a:t>socio-culturale</a:t>
            </a:r>
            <a:r>
              <a:rPr lang="it-IT" altLang="en-US" sz="2400" dirty="0"/>
              <a:t> (oltre che economico) nei paesi </a:t>
            </a:r>
            <a:r>
              <a:rPr lang="en-US" sz="2400" dirty="0"/>
              <a:t>“</a:t>
            </a:r>
            <a:r>
              <a:rPr lang="en-US" sz="2400" dirty="0" err="1"/>
              <a:t>occidentali</a:t>
            </a:r>
            <a:r>
              <a:rPr lang="en-US" sz="2400" dirty="0"/>
              <a:t>” </a:t>
            </a:r>
            <a:r>
              <a:rPr lang="it-IT" altLang="en-US" sz="2400" dirty="0"/>
              <a:t>→ politiche dell’</a:t>
            </a:r>
            <a:r>
              <a:rPr lang="it-IT" altLang="en-US" sz="2400" i="1" dirty="0">
                <a:solidFill>
                  <a:srgbClr val="FF0000"/>
                </a:solidFill>
              </a:rPr>
              <a:t>austerity</a:t>
            </a:r>
            <a:r>
              <a:rPr lang="it-IT" altLang="en-US" sz="2400" i="1" dirty="0"/>
              <a:t> </a:t>
            </a:r>
            <a:r>
              <a:rPr lang="it-IT" altLang="en-US" sz="2400" dirty="0"/>
              <a:t>(crisi del mito dell’espansione irrefrenabile dell’economia capitalistica) → USA: combinazione di inflazione e disoccupazione (</a:t>
            </a:r>
            <a:r>
              <a:rPr lang="it-IT" altLang="en-US" sz="2400" dirty="0">
                <a:solidFill>
                  <a:srgbClr val="FF0000"/>
                </a:solidFill>
              </a:rPr>
              <a:t>stagflazion</a:t>
            </a:r>
            <a:r>
              <a:rPr lang="it-IT" altLang="en-US" sz="2400" dirty="0">
                <a:solidFill>
                  <a:srgbClr val="FF0066"/>
                </a:solidFill>
              </a:rPr>
              <a:t>e</a:t>
            </a:r>
            <a:r>
              <a:rPr lang="it-IT" altLang="en-US" sz="2400" dirty="0"/>
              <a:t>), accentuata dalla politica di riduzione dell’intervento statale sull’economia</a:t>
            </a:r>
            <a:r>
              <a:rPr lang="it-IT" altLang="en-US" sz="2800" dirty="0"/>
              <a:t> </a:t>
            </a:r>
            <a:endParaRPr lang="it-IT" altLang="en-US" sz="2800" i="1" dirty="0"/>
          </a:p>
          <a:p>
            <a:pPr marL="0" indent="0">
              <a:buNone/>
            </a:pPr>
            <a:endParaRPr lang="it-IT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08641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4903" y="188640"/>
            <a:ext cx="5919019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IL CASO WATERGATE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716" y="1720645"/>
            <a:ext cx="5201265" cy="487670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en-US" sz="2500" dirty="0"/>
              <a:t>Giugno 1972: gruppo di agenti ingaggiati dal CREEP  (</a:t>
            </a:r>
            <a:r>
              <a:rPr lang="en-US" sz="2500" dirty="0"/>
              <a:t>Committee for the Re-Election of the President – Nixon) </a:t>
            </a:r>
            <a:r>
              <a:rPr lang="it-IT" sz="2500" dirty="0"/>
              <a:t>colti sul fatto mentre entrano </a:t>
            </a:r>
            <a:r>
              <a:rPr lang="it-IT" sz="2500" dirty="0" err="1"/>
              <a:t>illegalment</a:t>
            </a:r>
            <a:r>
              <a:rPr lang="en-US" sz="2500" dirty="0"/>
              <a:t>e </a:t>
            </a:r>
            <a:r>
              <a:rPr lang="it-IT" altLang="en-US" sz="2500" dirty="0"/>
              <a:t>negli uffici del Quartier Generale Nazionale Democratico, nel </a:t>
            </a:r>
            <a:r>
              <a:rPr lang="it-IT" altLang="en-US" sz="2500" dirty="0">
                <a:solidFill>
                  <a:srgbClr val="FF0066"/>
                </a:solidFill>
              </a:rPr>
              <a:t>Watergate </a:t>
            </a:r>
            <a:r>
              <a:rPr lang="it-IT" altLang="en-US" sz="2500" dirty="0" err="1">
                <a:solidFill>
                  <a:srgbClr val="FF0066"/>
                </a:solidFill>
              </a:rPr>
              <a:t>Complex</a:t>
            </a:r>
            <a:r>
              <a:rPr lang="it-IT" altLang="en-US" sz="2500" dirty="0"/>
              <a:t> a Washington.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en-US" sz="2500" dirty="0"/>
              <a:t>Nixon sconfigge </a:t>
            </a:r>
            <a:r>
              <a:rPr lang="it-IT" altLang="en-US" sz="2500" dirty="0" err="1"/>
              <a:t>McGovern</a:t>
            </a:r>
            <a:r>
              <a:rPr lang="it-IT" altLang="en-US" sz="2500" dirty="0"/>
              <a:t>, ma due reporter del </a:t>
            </a:r>
            <a:r>
              <a:rPr lang="en-US" altLang="en-US" sz="2500" i="1" dirty="0"/>
              <a:t>Washington Post</a:t>
            </a:r>
            <a:r>
              <a:rPr lang="en-US" altLang="en-US" sz="2500" dirty="0"/>
              <a:t>, </a:t>
            </a:r>
            <a:r>
              <a:rPr lang="en-US" altLang="en-US" sz="2500" dirty="0">
                <a:solidFill>
                  <a:srgbClr val="FF0000"/>
                </a:solidFill>
              </a:rPr>
              <a:t>Robert Woodward </a:t>
            </a:r>
            <a:r>
              <a:rPr lang="en-US" altLang="en-US" sz="2500" dirty="0"/>
              <a:t>e </a:t>
            </a:r>
            <a:r>
              <a:rPr lang="en-US" altLang="en-US" sz="2500" dirty="0">
                <a:solidFill>
                  <a:srgbClr val="FF0000"/>
                </a:solidFill>
              </a:rPr>
              <a:t>Carl Bernstein</a:t>
            </a:r>
            <a:r>
              <a:rPr lang="en-US" altLang="en-US" sz="2500" dirty="0"/>
              <a:t>, </a:t>
            </a:r>
            <a:r>
              <a:rPr lang="it-IT" altLang="en-US" sz="2500" dirty="0"/>
              <a:t>denunciano questo tentativo di manipolazione delle elezioni </a:t>
            </a:r>
            <a:r>
              <a:rPr lang="it-IT" sz="2500" dirty="0"/>
              <a:t>→ inizio del processo di </a:t>
            </a:r>
            <a:r>
              <a:rPr lang="it-IT" sz="2500" i="1" dirty="0">
                <a:solidFill>
                  <a:srgbClr val="FF0000"/>
                </a:solidFill>
              </a:rPr>
              <a:t>impeachment</a:t>
            </a:r>
            <a:r>
              <a:rPr lang="it-IT" sz="2500" dirty="0"/>
              <a:t> di Nixon → </a:t>
            </a:r>
            <a:r>
              <a:rPr lang="it-IT" sz="2500" dirty="0">
                <a:solidFill>
                  <a:srgbClr val="FF0000"/>
                </a:solidFill>
              </a:rPr>
              <a:t>dimissioni di Nixon </a:t>
            </a:r>
            <a:r>
              <a:rPr lang="it-IT" sz="2500" dirty="0"/>
              <a:t>(agosto 1974).</a:t>
            </a:r>
            <a:endParaRPr lang="en-US" altLang="en-US" sz="25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</p:txBody>
      </p:sp>
      <p:pic>
        <p:nvPicPr>
          <p:cNvPr id="35847" name="Picture 7" descr="watergate-comple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4900" y="284214"/>
            <a:ext cx="3480048" cy="2320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80" y="2489068"/>
            <a:ext cx="3408040" cy="242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61" y="4509121"/>
            <a:ext cx="2728210" cy="215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6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29AA0C-2BE7-431E-9FFA-28B8A661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39" y="68826"/>
            <a:ext cx="10530348" cy="956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0000"/>
                </a:solidFill>
                <a:latin typeface="+mn-lt"/>
              </a:rPr>
              <a:t>LA PRESIDENZA CARTER</a:t>
            </a:r>
          </a:p>
        </p:txBody>
      </p:sp>
      <p:sp>
        <p:nvSpPr>
          <p:cNvPr id="22531" name="Content Placeholder 6"/>
          <p:cNvSpPr>
            <a:spLocks noGrp="1" noChangeArrowheads="1"/>
          </p:cNvSpPr>
          <p:nvPr>
            <p:ph sz="half" idx="1"/>
          </p:nvPr>
        </p:nvSpPr>
        <p:spPr>
          <a:xfrm>
            <a:off x="4876801" y="914400"/>
            <a:ext cx="7030064" cy="5791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altLang="en-US" sz="10800" dirty="0">
                <a:solidFill>
                  <a:srgbClr val="000000"/>
                </a:solidFill>
                <a:sym typeface="Wingdings" pitchFamily="2" charset="2"/>
              </a:rPr>
              <a:t>1976: elezione di James (Jimmy) Carter, un </a:t>
            </a:r>
            <a:r>
              <a:rPr lang="it-IT" altLang="en-US" sz="10800" i="1" dirty="0">
                <a:solidFill>
                  <a:srgbClr val="000000"/>
                </a:solidFill>
                <a:sym typeface="Wingdings" pitchFamily="2" charset="2"/>
              </a:rPr>
              <a:t>outsider </a:t>
            </a:r>
            <a:r>
              <a:rPr lang="it-IT" altLang="en-US" sz="10800" dirty="0">
                <a:solidFill>
                  <a:srgbClr val="000000"/>
                </a:solidFill>
                <a:sym typeface="Wingdings" pitchFamily="2" charset="2"/>
              </a:rPr>
              <a:t>poco amato dai politici di Washington</a:t>
            </a:r>
          </a:p>
          <a:p>
            <a:pPr marL="0" indent="0">
              <a:buNone/>
            </a:pPr>
            <a:r>
              <a:rPr lang="it-IT" altLang="en-US" sz="10800" dirty="0">
                <a:solidFill>
                  <a:srgbClr val="000000"/>
                </a:solidFill>
                <a:sym typeface="Wingdings" pitchFamily="2" charset="2"/>
              </a:rPr>
              <a:t>Tentativo di affrontare la crisi energetica con una </a:t>
            </a:r>
            <a:r>
              <a:rPr lang="it-IT" altLang="en-US" sz="10800" dirty="0">
                <a:solidFill>
                  <a:srgbClr val="FF0000"/>
                </a:solidFill>
                <a:sym typeface="Wingdings" pitchFamily="2" charset="2"/>
              </a:rPr>
              <a:t>svolta </a:t>
            </a:r>
            <a:r>
              <a:rPr lang="en-US" altLang="en-US" sz="10800" b="1" dirty="0">
                <a:solidFill>
                  <a:srgbClr val="FF0000"/>
                </a:solidFill>
              </a:rPr>
              <a:t>“</a:t>
            </a:r>
            <a:r>
              <a:rPr lang="it-IT" altLang="en-US" sz="10800" dirty="0">
                <a:solidFill>
                  <a:srgbClr val="FF0000"/>
                </a:solidFill>
                <a:sym typeface="Wingdings" pitchFamily="2" charset="2"/>
              </a:rPr>
              <a:t>ecologica</a:t>
            </a:r>
            <a:r>
              <a:rPr lang="en-US" altLang="en-US" sz="10800" dirty="0">
                <a:solidFill>
                  <a:srgbClr val="FF0000"/>
                </a:solidFill>
              </a:rPr>
              <a:t>”</a:t>
            </a:r>
            <a:r>
              <a:rPr lang="en-US" altLang="en-US" sz="10800" dirty="0">
                <a:solidFill>
                  <a:srgbClr val="000000"/>
                </a:solidFill>
              </a:rPr>
              <a:t> (</a:t>
            </a:r>
            <a:r>
              <a:rPr lang="en-US" altLang="en-US" sz="10800" i="1" dirty="0">
                <a:solidFill>
                  <a:srgbClr val="FF0000"/>
                </a:solidFill>
              </a:rPr>
              <a:t>National Energy Act</a:t>
            </a:r>
            <a:r>
              <a:rPr lang="en-US" altLang="en-US" sz="10800" dirty="0">
                <a:solidFill>
                  <a:srgbClr val="000000"/>
                </a:solidFill>
              </a:rPr>
              <a:t>, 1978)</a:t>
            </a:r>
          </a:p>
          <a:p>
            <a:pPr marL="0" indent="0">
              <a:buNone/>
            </a:pPr>
            <a:r>
              <a:rPr lang="en-US" altLang="en-US" sz="10800" dirty="0" err="1">
                <a:solidFill>
                  <a:srgbClr val="FF0000"/>
                </a:solidFill>
              </a:rPr>
              <a:t>Politica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 err="1">
                <a:solidFill>
                  <a:srgbClr val="FF0000"/>
                </a:solidFill>
              </a:rPr>
              <a:t>dei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 err="1">
                <a:solidFill>
                  <a:srgbClr val="FF0000"/>
                </a:solidFill>
              </a:rPr>
              <a:t>diritti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 err="1">
                <a:solidFill>
                  <a:srgbClr val="FF0000"/>
                </a:solidFill>
              </a:rPr>
              <a:t>umani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>
                <a:solidFill>
                  <a:srgbClr val="000000"/>
                </a:solidFill>
              </a:rPr>
              <a:t>(</a:t>
            </a:r>
            <a:r>
              <a:rPr lang="en-US" altLang="en-US" sz="10800" dirty="0" err="1">
                <a:solidFill>
                  <a:srgbClr val="000000"/>
                </a:solidFill>
              </a:rPr>
              <a:t>denuncia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dei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regimi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dittatoriali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dell’America</a:t>
            </a:r>
            <a:r>
              <a:rPr lang="en-US" altLang="en-US" sz="10800" dirty="0">
                <a:solidFill>
                  <a:srgbClr val="000000"/>
                </a:solidFill>
              </a:rPr>
              <a:t> Latina e </a:t>
            </a:r>
            <a:r>
              <a:rPr lang="en-US" altLang="en-US" sz="10800" dirty="0" err="1">
                <a:solidFill>
                  <a:srgbClr val="000000"/>
                </a:solidFill>
              </a:rPr>
              <a:t>dell</a:t>
            </a:r>
            <a:r>
              <a:rPr lang="en-US" altLang="en-US" sz="10800" i="1" dirty="0" err="1">
                <a:solidFill>
                  <a:srgbClr val="000000"/>
                </a:solidFill>
              </a:rPr>
              <a:t>’apartheid</a:t>
            </a:r>
            <a:r>
              <a:rPr lang="en-US" altLang="en-US" sz="10800" dirty="0">
                <a:solidFill>
                  <a:srgbClr val="000000"/>
                </a:solidFill>
              </a:rPr>
              <a:t> in </a:t>
            </a:r>
            <a:r>
              <a:rPr lang="en-US" altLang="en-US" sz="10800" dirty="0" err="1">
                <a:solidFill>
                  <a:srgbClr val="000000"/>
                </a:solidFill>
              </a:rPr>
              <a:t>Sudafrica</a:t>
            </a:r>
            <a:r>
              <a:rPr lang="en-US" altLang="en-US" sz="108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sz="10800" dirty="0" err="1">
                <a:solidFill>
                  <a:srgbClr val="FF0000"/>
                </a:solidFill>
              </a:rPr>
              <a:t>Accordi</a:t>
            </a:r>
            <a:r>
              <a:rPr lang="en-US" altLang="en-US" sz="10800" dirty="0">
                <a:solidFill>
                  <a:srgbClr val="FF0000"/>
                </a:solidFill>
              </a:rPr>
              <a:t> di Camp David </a:t>
            </a:r>
            <a:r>
              <a:rPr lang="en-US" altLang="en-US" sz="10800" dirty="0">
                <a:solidFill>
                  <a:srgbClr val="000000"/>
                </a:solidFill>
              </a:rPr>
              <a:t>(1978: </a:t>
            </a:r>
            <a:r>
              <a:rPr lang="en-US" altLang="en-US" sz="10800" dirty="0" err="1">
                <a:solidFill>
                  <a:srgbClr val="000000"/>
                </a:solidFill>
              </a:rPr>
              <a:t>reciproco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riconoscimento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tra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Israele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ed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Egitto</a:t>
            </a:r>
            <a:r>
              <a:rPr lang="en-US" altLang="en-US" sz="108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sz="10800" dirty="0">
                <a:solidFill>
                  <a:srgbClr val="000000"/>
                </a:solidFill>
              </a:rPr>
              <a:t>1979: </a:t>
            </a:r>
            <a:r>
              <a:rPr lang="en-US" altLang="en-US" sz="10800" dirty="0" err="1">
                <a:solidFill>
                  <a:srgbClr val="FF0000"/>
                </a:solidFill>
              </a:rPr>
              <a:t>crisi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 err="1">
                <a:solidFill>
                  <a:srgbClr val="FF0000"/>
                </a:solidFill>
              </a:rPr>
              <a:t>degli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 err="1">
                <a:solidFill>
                  <a:srgbClr val="FF0000"/>
                </a:solidFill>
              </a:rPr>
              <a:t>ostaggi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dell’Ambasciata</a:t>
            </a:r>
            <a:r>
              <a:rPr lang="en-US" altLang="en-US" sz="10800" dirty="0">
                <a:solidFill>
                  <a:srgbClr val="000000"/>
                </a:solidFill>
              </a:rPr>
              <a:t> USA in Iran (← </a:t>
            </a:r>
            <a:r>
              <a:rPr lang="en-US" altLang="en-US" sz="10800" dirty="0" err="1">
                <a:solidFill>
                  <a:srgbClr val="000000"/>
                </a:solidFill>
              </a:rPr>
              <a:t>Rivoluzione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dell’Ayatollah</a:t>
            </a:r>
            <a:r>
              <a:rPr lang="en-US" altLang="en-US" sz="10800" dirty="0">
                <a:solidFill>
                  <a:srgbClr val="000000"/>
                </a:solidFill>
              </a:rPr>
              <a:t> Khomeini)</a:t>
            </a:r>
          </a:p>
          <a:p>
            <a:pPr marL="0" indent="0">
              <a:buNone/>
            </a:pPr>
            <a:r>
              <a:rPr lang="en-US" altLang="en-US" sz="10800" dirty="0">
                <a:solidFill>
                  <a:srgbClr val="000000"/>
                </a:solidFill>
              </a:rPr>
              <a:t>1979: </a:t>
            </a:r>
            <a:r>
              <a:rPr lang="en-US" altLang="en-US" sz="10800" dirty="0" err="1">
                <a:solidFill>
                  <a:srgbClr val="FF0000"/>
                </a:solidFill>
              </a:rPr>
              <a:t>invasione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 err="1">
                <a:solidFill>
                  <a:srgbClr val="FF0000"/>
                </a:solidFill>
              </a:rPr>
              <a:t>sovietica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 err="1">
                <a:solidFill>
                  <a:srgbClr val="FF0000"/>
                </a:solidFill>
              </a:rPr>
              <a:t>dell’Afghanistan</a:t>
            </a:r>
            <a:r>
              <a:rPr lang="en-US" altLang="en-US" sz="10800" dirty="0">
                <a:solidFill>
                  <a:srgbClr val="FF0000"/>
                </a:solidFill>
              </a:rPr>
              <a:t> </a:t>
            </a:r>
            <a:r>
              <a:rPr lang="en-US" altLang="en-US" sz="10800" dirty="0">
                <a:solidFill>
                  <a:srgbClr val="000000"/>
                </a:solidFill>
              </a:rPr>
              <a:t>→ </a:t>
            </a:r>
            <a:r>
              <a:rPr lang="en-US" altLang="en-US" sz="10800" dirty="0" err="1">
                <a:solidFill>
                  <a:srgbClr val="000000"/>
                </a:solidFill>
              </a:rPr>
              <a:t>crisi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delle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relazioni</a:t>
            </a:r>
            <a:r>
              <a:rPr lang="en-US" altLang="en-US" sz="10800" dirty="0">
                <a:solidFill>
                  <a:srgbClr val="000000"/>
                </a:solidFill>
              </a:rPr>
              <a:t> con </a:t>
            </a:r>
            <a:r>
              <a:rPr lang="en-US" altLang="en-US" sz="10800" dirty="0" err="1">
                <a:solidFill>
                  <a:srgbClr val="000000"/>
                </a:solidFill>
              </a:rPr>
              <a:t>l’URSS</a:t>
            </a:r>
            <a:r>
              <a:rPr lang="en-US" altLang="en-US" sz="10800" dirty="0">
                <a:solidFill>
                  <a:srgbClr val="000000"/>
                </a:solidFill>
              </a:rPr>
              <a:t> → </a:t>
            </a:r>
            <a:r>
              <a:rPr lang="en-US" altLang="en-US" sz="10800" dirty="0" err="1">
                <a:solidFill>
                  <a:srgbClr val="000000"/>
                </a:solidFill>
              </a:rPr>
              <a:t>appoggio</a:t>
            </a:r>
            <a:r>
              <a:rPr lang="en-US" altLang="en-US" sz="10800" dirty="0">
                <a:solidFill>
                  <a:srgbClr val="000000"/>
                </a:solidFill>
              </a:rPr>
              <a:t> ai </a:t>
            </a:r>
            <a:r>
              <a:rPr lang="en-US" altLang="en-US" sz="10800" dirty="0" err="1">
                <a:solidFill>
                  <a:srgbClr val="000000"/>
                </a:solidFill>
              </a:rPr>
              <a:t>ribelli</a:t>
            </a:r>
            <a:r>
              <a:rPr lang="en-US" altLang="en-US" sz="10800" dirty="0">
                <a:solidFill>
                  <a:srgbClr val="000000"/>
                </a:solidFill>
              </a:rPr>
              <a:t> afghani (</a:t>
            </a:r>
            <a:r>
              <a:rPr lang="en-US" altLang="en-US" sz="10800" dirty="0" err="1">
                <a:solidFill>
                  <a:srgbClr val="000000"/>
                </a:solidFill>
              </a:rPr>
              <a:t>tra</a:t>
            </a:r>
            <a:r>
              <a:rPr lang="en-US" altLang="en-US" sz="10800" dirty="0">
                <a:solidFill>
                  <a:srgbClr val="000000"/>
                </a:solidFill>
              </a:rPr>
              <a:t> cui </a:t>
            </a:r>
            <a:r>
              <a:rPr lang="en-US" altLang="en-US" sz="10800" dirty="0">
                <a:solidFill>
                  <a:srgbClr val="FF0000"/>
                </a:solidFill>
              </a:rPr>
              <a:t>Osama Bin Laden</a:t>
            </a:r>
            <a:r>
              <a:rPr lang="en-US" altLang="en-US" sz="10800" dirty="0">
                <a:solidFill>
                  <a:srgbClr val="000000"/>
                </a:solidFill>
              </a:rPr>
              <a:t>) e </a:t>
            </a:r>
            <a:r>
              <a:rPr lang="en-US" altLang="en-US" sz="10800" dirty="0" err="1">
                <a:solidFill>
                  <a:srgbClr val="000000"/>
                </a:solidFill>
              </a:rPr>
              <a:t>boicottaggio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delle</a:t>
            </a:r>
            <a:r>
              <a:rPr lang="en-US" altLang="en-US" sz="10800" dirty="0">
                <a:solidFill>
                  <a:srgbClr val="000000"/>
                </a:solidFill>
              </a:rPr>
              <a:t> </a:t>
            </a:r>
            <a:r>
              <a:rPr lang="en-US" altLang="en-US" sz="10800" dirty="0" err="1">
                <a:solidFill>
                  <a:srgbClr val="000000"/>
                </a:solidFill>
              </a:rPr>
              <a:t>Olimpiadi</a:t>
            </a:r>
            <a:r>
              <a:rPr lang="en-US" altLang="en-US" sz="10800" dirty="0">
                <a:solidFill>
                  <a:srgbClr val="000000"/>
                </a:solidFill>
              </a:rPr>
              <a:t> di </a:t>
            </a:r>
            <a:r>
              <a:rPr lang="en-US" altLang="en-US" sz="10800" dirty="0" err="1">
                <a:solidFill>
                  <a:srgbClr val="000000"/>
                </a:solidFill>
              </a:rPr>
              <a:t>Mosca</a:t>
            </a:r>
            <a:r>
              <a:rPr lang="en-US" altLang="en-US" sz="10800" dirty="0">
                <a:solidFill>
                  <a:srgbClr val="000000"/>
                </a:solidFill>
              </a:rPr>
              <a:t> (1980)</a:t>
            </a:r>
            <a:endParaRPr lang="en-US" altLang="en-US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9220" name="Picture 7" descr="Image:Jimmy Car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9" y="1307143"/>
            <a:ext cx="3746090" cy="51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3059" y="152400"/>
            <a:ext cx="8082116" cy="9003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LA PRESIDENZA REAGAN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052736"/>
            <a:ext cx="7413849" cy="580526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it-IT" altLang="en-US" sz="2800" dirty="0"/>
              <a:t>1980: Ronald Reagan Presidente → politica di tagli agli interventi statali in economia, riduzione delle tasse, aumento delle spese militari (</a:t>
            </a:r>
            <a:r>
              <a:rPr lang="en-GB" altLang="en-US" sz="2800" dirty="0"/>
              <a:t>“</a:t>
            </a:r>
            <a:r>
              <a:rPr lang="en-GB" altLang="en-US" sz="2800" dirty="0">
                <a:solidFill>
                  <a:srgbClr val="FF0000"/>
                </a:solidFill>
              </a:rPr>
              <a:t>Reaganomics</a:t>
            </a:r>
            <a:r>
              <a:rPr lang="en-GB" altLang="en-US" sz="2800" dirty="0"/>
              <a:t>”)</a:t>
            </a:r>
          </a:p>
          <a:p>
            <a:pPr eaLnBrk="1" hangingPunct="1"/>
            <a:r>
              <a:rPr lang="it-IT" altLang="en-US" sz="2800" dirty="0"/>
              <a:t>Ricostituzione dell’</a:t>
            </a:r>
            <a:r>
              <a:rPr lang="en-GB" altLang="en-US" sz="2800" dirty="0"/>
              <a:t>“</a:t>
            </a:r>
            <a:r>
              <a:rPr lang="en-GB" altLang="en-US" sz="2800" dirty="0" err="1">
                <a:solidFill>
                  <a:srgbClr val="FF0000"/>
                </a:solidFill>
              </a:rPr>
              <a:t>orgoglio</a:t>
            </a:r>
            <a:r>
              <a:rPr lang="en-GB" altLang="en-US" sz="2800" dirty="0">
                <a:solidFill>
                  <a:srgbClr val="FF0000"/>
                </a:solidFill>
              </a:rPr>
              <a:t> </a:t>
            </a:r>
            <a:r>
              <a:rPr lang="en-GB" altLang="en-US" sz="2800" dirty="0" err="1">
                <a:solidFill>
                  <a:srgbClr val="FF0000"/>
                </a:solidFill>
              </a:rPr>
              <a:t>americano</a:t>
            </a:r>
            <a:r>
              <a:rPr lang="en-GB" altLang="en-US" sz="2800" dirty="0"/>
              <a:t>” con </a:t>
            </a:r>
            <a:r>
              <a:rPr lang="en-GB" altLang="en-US" sz="2800" dirty="0" err="1"/>
              <a:t>l’individuazione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degli</a:t>
            </a:r>
            <a:r>
              <a:rPr lang="en-GB" altLang="en-US" sz="2800" dirty="0"/>
              <a:t> URSS come “</a:t>
            </a:r>
            <a:r>
              <a:rPr lang="en-GB" altLang="en-US" sz="2800" dirty="0" err="1">
                <a:solidFill>
                  <a:srgbClr val="FF0000"/>
                </a:solidFill>
              </a:rPr>
              <a:t>Impero</a:t>
            </a:r>
            <a:r>
              <a:rPr lang="en-GB" altLang="en-US" sz="2800" dirty="0">
                <a:solidFill>
                  <a:srgbClr val="FF0000"/>
                </a:solidFill>
              </a:rPr>
              <a:t> del Male</a:t>
            </a:r>
            <a:r>
              <a:rPr lang="en-GB" altLang="en-US" sz="2800" dirty="0"/>
              <a:t>” </a:t>
            </a:r>
            <a:r>
              <a:rPr lang="it-IT" altLang="en-US" sz="2800" dirty="0"/>
              <a:t>→ programma di difesa spaziale (</a:t>
            </a:r>
            <a:r>
              <a:rPr lang="en-GB" altLang="en-US" sz="2800" dirty="0"/>
              <a:t>“</a:t>
            </a:r>
            <a:r>
              <a:rPr lang="en-GB" altLang="en-US" sz="2800" dirty="0">
                <a:solidFill>
                  <a:srgbClr val="FF0000"/>
                </a:solidFill>
              </a:rPr>
              <a:t>Star Wars</a:t>
            </a:r>
            <a:r>
              <a:rPr lang="en-GB" altLang="en-US" sz="2800" dirty="0"/>
              <a:t>”)</a:t>
            </a:r>
          </a:p>
          <a:p>
            <a:pPr eaLnBrk="1" hangingPunct="1"/>
            <a:r>
              <a:rPr lang="en-GB" altLang="en-US" sz="2800" dirty="0" err="1"/>
              <a:t>Inizio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della</a:t>
            </a:r>
            <a:r>
              <a:rPr lang="en-GB" altLang="en-US" sz="2800" dirty="0"/>
              <a:t> “</a:t>
            </a:r>
            <a:r>
              <a:rPr lang="en-GB" altLang="en-US" sz="2800" dirty="0">
                <a:solidFill>
                  <a:srgbClr val="FF0000"/>
                </a:solidFill>
              </a:rPr>
              <a:t>Guerra al </a:t>
            </a:r>
            <a:r>
              <a:rPr lang="en-GB" altLang="en-US" sz="2800" dirty="0" err="1">
                <a:solidFill>
                  <a:srgbClr val="FF0000"/>
                </a:solidFill>
              </a:rPr>
              <a:t>Terrorismo</a:t>
            </a:r>
            <a:r>
              <a:rPr lang="en-GB" altLang="en-US" sz="2800" dirty="0"/>
              <a:t>” </a:t>
            </a:r>
            <a:r>
              <a:rPr lang="it-IT" altLang="en-US" sz="2800" dirty="0"/>
              <a:t>→ </a:t>
            </a:r>
            <a:r>
              <a:rPr lang="it-IT" altLang="en-US" sz="2800" dirty="0">
                <a:solidFill>
                  <a:srgbClr val="FF0000"/>
                </a:solidFill>
              </a:rPr>
              <a:t>affare Iran-Contra</a:t>
            </a:r>
            <a:r>
              <a:rPr lang="it-IT" altLang="en-US" sz="2800" dirty="0"/>
              <a:t> (vendita di armi all’Iran in cambio della liberazione degli ostaggi e uso del denaro ottenuto per finanziare la </a:t>
            </a:r>
            <a:r>
              <a:rPr lang="it-IT" altLang="en-US" sz="2800" dirty="0" err="1"/>
              <a:t>controinsurrezione</a:t>
            </a:r>
            <a:r>
              <a:rPr lang="it-IT" altLang="en-US" sz="2800" dirty="0"/>
              <a:t> in America centrale), intervento a </a:t>
            </a:r>
            <a:r>
              <a:rPr lang="it-IT" altLang="en-US" sz="2800" dirty="0">
                <a:solidFill>
                  <a:srgbClr val="FF0000"/>
                </a:solidFill>
              </a:rPr>
              <a:t>Grenada</a:t>
            </a:r>
            <a:r>
              <a:rPr lang="it-IT" altLang="en-US" sz="2800" dirty="0"/>
              <a:t> (1983), </a:t>
            </a:r>
            <a:r>
              <a:rPr lang="it-IT" altLang="en-US" sz="2800" dirty="0">
                <a:solidFill>
                  <a:srgbClr val="FF0000"/>
                </a:solidFill>
              </a:rPr>
              <a:t>bombardamento della Libia </a:t>
            </a:r>
            <a:r>
              <a:rPr lang="it-IT" altLang="en-US" sz="2800" dirty="0"/>
              <a:t>di </a:t>
            </a:r>
            <a:r>
              <a:rPr lang="it-IT" altLang="en-US" sz="2800" dirty="0">
                <a:solidFill>
                  <a:srgbClr val="FF0000"/>
                </a:solidFill>
              </a:rPr>
              <a:t>Gheddafi</a:t>
            </a:r>
            <a:r>
              <a:rPr lang="it-IT" altLang="en-US" sz="2800" dirty="0"/>
              <a:t> (1986), </a:t>
            </a:r>
            <a:endParaRPr lang="en-GB" altLang="en-US" sz="2800" dirty="0"/>
          </a:p>
          <a:p>
            <a:pPr eaLnBrk="1" hangingPunct="1"/>
            <a:endParaRPr lang="it-IT" altLang="en-US" dirty="0"/>
          </a:p>
        </p:txBody>
      </p:sp>
      <p:pic>
        <p:nvPicPr>
          <p:cNvPr id="30724" name="Picture 4" descr="E:\13 Crisis &amp; Resurgence\Reagan quot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3252"/>
          <a:stretch>
            <a:fillRect/>
          </a:stretch>
        </p:blipFill>
        <p:spPr bwMode="auto">
          <a:xfrm>
            <a:off x="9554854" y="682292"/>
            <a:ext cx="20113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 r="2963"/>
          <a:stretch>
            <a:fillRect/>
          </a:stretch>
        </p:blipFill>
        <p:spPr bwMode="auto">
          <a:xfrm>
            <a:off x="8702905" y="3710097"/>
            <a:ext cx="219551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2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5071" y="116632"/>
            <a:ext cx="7669161" cy="864096"/>
          </a:xfrm>
        </p:spPr>
        <p:txBody>
          <a:bodyPr>
            <a:noAutofit/>
          </a:bodyPr>
          <a:lstStyle/>
          <a:p>
            <a:r>
              <a:rPr lang="it-IT" sz="6000" b="1" dirty="0"/>
              <a:t>LA CADUTA DELL’URSS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071" y="1052736"/>
            <a:ext cx="6949121" cy="5616624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Crisi del modello sovietico → </a:t>
            </a:r>
            <a:r>
              <a:rPr lang="it-IT" sz="2800" dirty="0">
                <a:solidFill>
                  <a:srgbClr val="FF0000"/>
                </a:solidFill>
              </a:rPr>
              <a:t>Michail Gorbačëv </a:t>
            </a:r>
            <a:r>
              <a:rPr lang="it-IT" sz="2800" dirty="0"/>
              <a:t>Segretario generale (1985) → politica della </a:t>
            </a:r>
            <a:r>
              <a:rPr lang="it-IT" sz="2800" i="1" dirty="0">
                <a:solidFill>
                  <a:srgbClr val="FF0000"/>
                </a:solidFill>
              </a:rPr>
              <a:t>perestrojka</a:t>
            </a:r>
            <a:r>
              <a:rPr lang="it-IT" sz="2800" dirty="0"/>
              <a:t> (ristrutturazione) e della </a:t>
            </a:r>
            <a:r>
              <a:rPr lang="it-IT" sz="2800" i="1" dirty="0">
                <a:solidFill>
                  <a:srgbClr val="FF0000"/>
                </a:solidFill>
              </a:rPr>
              <a:t>glasnost</a:t>
            </a:r>
            <a:r>
              <a:rPr lang="it-IT" sz="2800" dirty="0"/>
              <a:t> (trasparenza) → </a:t>
            </a:r>
            <a:r>
              <a:rPr lang="it-IT" sz="2800" dirty="0">
                <a:solidFill>
                  <a:srgbClr val="FF0000"/>
                </a:solidFill>
              </a:rPr>
              <a:t>crollo del Muro di Berlino </a:t>
            </a:r>
            <a:r>
              <a:rPr lang="it-IT" sz="2800" dirty="0"/>
              <a:t>(1989) → colpo di Stato fallito e </a:t>
            </a:r>
            <a:r>
              <a:rPr lang="it-IT" sz="2800" dirty="0">
                <a:solidFill>
                  <a:srgbClr val="FF0000"/>
                </a:solidFill>
              </a:rPr>
              <a:t>dissoluzione dell’URSS </a:t>
            </a:r>
            <a:r>
              <a:rPr lang="it-IT" sz="2800" dirty="0"/>
              <a:t>(1991) → nascita della </a:t>
            </a:r>
            <a:r>
              <a:rPr lang="it-IT" sz="2800" dirty="0">
                <a:solidFill>
                  <a:srgbClr val="FF0000"/>
                </a:solidFill>
              </a:rPr>
              <a:t>Federazione Russa</a:t>
            </a:r>
            <a:r>
              <a:rPr lang="it-IT" sz="2800" dirty="0"/>
              <a:t>, poi della </a:t>
            </a:r>
            <a:r>
              <a:rPr lang="it-IT" sz="2800" dirty="0">
                <a:solidFill>
                  <a:srgbClr val="FF0000"/>
                </a:solidFill>
              </a:rPr>
              <a:t>Comunità di Stati Indipendenti</a:t>
            </a:r>
            <a:r>
              <a:rPr lang="it-IT" sz="2800" dirty="0">
                <a:solidFill>
                  <a:srgbClr val="FF0066"/>
                </a:solidFill>
              </a:rPr>
              <a:t> </a:t>
            </a:r>
            <a:r>
              <a:rPr lang="it-IT" sz="2800" dirty="0"/>
              <a:t>con </a:t>
            </a:r>
            <a:r>
              <a:rPr lang="it-IT" sz="2800" dirty="0" err="1">
                <a:solidFill>
                  <a:srgbClr val="FF0000"/>
                </a:solidFill>
              </a:rPr>
              <a:t>Borís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Nikoláevič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Él’cin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/>
              <a:t>presidente → rapidissimo e traumatico </a:t>
            </a:r>
            <a:r>
              <a:rPr lang="it-IT" sz="2800" dirty="0">
                <a:solidFill>
                  <a:srgbClr val="FF0000"/>
                </a:solidFill>
              </a:rPr>
              <a:t>passaggio al capitalismo </a:t>
            </a:r>
            <a:r>
              <a:rPr lang="it-IT" sz="2800" dirty="0"/>
              <a:t>→ nascita dell’</a:t>
            </a:r>
            <a:r>
              <a:rPr lang="it-IT" sz="2800" dirty="0">
                <a:solidFill>
                  <a:srgbClr val="FF0000"/>
                </a:solidFill>
              </a:rPr>
              <a:t>oligarchia economico-finanziaria </a:t>
            </a:r>
            <a:r>
              <a:rPr lang="it-IT" sz="2800" dirty="0"/>
              <a:t>→ ascesa al potere di </a:t>
            </a:r>
            <a:r>
              <a:rPr lang="it-IT" sz="2800" dirty="0">
                <a:solidFill>
                  <a:srgbClr val="FF0000"/>
                </a:solidFill>
              </a:rPr>
              <a:t>Vladimir Putin </a:t>
            </a:r>
            <a:r>
              <a:rPr lang="it-IT" sz="2800" dirty="0"/>
              <a:t>(1999)</a:t>
            </a:r>
            <a:endParaRPr lang="it-IT" sz="2800" dirty="0">
              <a:solidFill>
                <a:srgbClr val="FF0066"/>
              </a:solidFill>
            </a:endParaRP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88" y="908720"/>
            <a:ext cx="1803350" cy="280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tente\Downloads\Борис_Николаевич_Ельцин-1_(croppe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2204864"/>
            <a:ext cx="2086577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tente\Downloads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04" y="4279265"/>
            <a:ext cx="1798292" cy="25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1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66" y="2733280"/>
            <a:ext cx="5053495" cy="38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10" y="223145"/>
            <a:ext cx="5258785" cy="40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71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901E59C-337B-BD2F-9A1D-CC21F1B55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08" y="292295"/>
            <a:ext cx="9582297" cy="62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0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240" y="188640"/>
            <a:ext cx="10083844" cy="1563960"/>
          </a:xfrm>
        </p:spPr>
        <p:txBody>
          <a:bodyPr>
            <a:normAutofit/>
          </a:bodyPr>
          <a:lstStyle/>
          <a:p>
            <a:r>
              <a:rPr lang="it-IT" sz="4800" b="1" dirty="0"/>
              <a:t>DALLA FINE DELLA STORIA ALLO SCONTRO DI CIVILTÀ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199" y="1844824"/>
            <a:ext cx="10461523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200" dirty="0">
                <a:solidFill>
                  <a:srgbClr val="FF0000"/>
                </a:solidFill>
              </a:rPr>
              <a:t>Francis Fukuyama, </a:t>
            </a:r>
            <a:r>
              <a:rPr lang="it-IT" sz="3200" i="1" dirty="0">
                <a:solidFill>
                  <a:srgbClr val="FF0000"/>
                </a:solidFill>
              </a:rPr>
              <a:t>The End of </a:t>
            </a:r>
            <a:r>
              <a:rPr lang="it-IT" sz="3200" i="1" dirty="0" err="1">
                <a:solidFill>
                  <a:srgbClr val="FF0000"/>
                </a:solidFill>
              </a:rPr>
              <a:t>History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/>
              <a:t>(1992): caduta del muro di Berlino = vittoria finale dei sistemi liberal-democratici → fine della storia intesa come sviluppo progressivo (apice: USA).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FF0000"/>
                </a:solidFill>
              </a:rPr>
              <a:t>Samuel P. Huntington, </a:t>
            </a:r>
            <a:r>
              <a:rPr lang="en-US" sz="3200" i="1" dirty="0">
                <a:solidFill>
                  <a:srgbClr val="FF0000"/>
                </a:solidFill>
              </a:rPr>
              <a:t>The Clash of Civilizations and the Remaking of World Order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(1996): </a:t>
            </a:r>
            <a:r>
              <a:rPr lang="it-IT" sz="3200" dirty="0"/>
              <a:t> sostituzione dei conflitti ideologici con conflitti basati su identità culturali e religiose → scissione tra modernizzazione (puramente scientifica e tecnologica) e occidentalizzazione (adesione ai valori liberal-democratici) → arroccamento su valori </a:t>
            </a:r>
            <a:r>
              <a:rPr lang="it-IT" sz="3200" dirty="0" err="1"/>
              <a:t>pre</a:t>
            </a:r>
            <a:r>
              <a:rPr lang="it-IT" sz="3200" dirty="0"/>
              <a:t>-moderni anche in società modernizzate.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477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06245" y="274638"/>
            <a:ext cx="10844981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/>
              <a:t>LA PRESIDENZA BUSH (SR.)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170039" y="1288026"/>
            <a:ext cx="6444208" cy="5410200"/>
          </a:xfrm>
        </p:spPr>
        <p:txBody>
          <a:bodyPr/>
          <a:lstStyle/>
          <a:p>
            <a:pPr eaLnBrk="1" hangingPunct="1"/>
            <a:r>
              <a:rPr lang="it-IT" altLang="en-US" sz="2800" dirty="0"/>
              <a:t>George H.W. Bush Presidente (1989)</a:t>
            </a:r>
          </a:p>
          <a:p>
            <a:pPr eaLnBrk="1" hangingPunct="1"/>
            <a:r>
              <a:rPr lang="it-IT" altLang="en-US" sz="2800" dirty="0"/>
              <a:t>Recessione dell’economia – cause: assenza di intervento statale, salari tropo bassi, competizione estera → chiusura delle fabbriche →  </a:t>
            </a:r>
            <a:r>
              <a:rPr lang="it-IT" altLang="en-US" sz="2800" i="1" dirty="0" err="1">
                <a:solidFill>
                  <a:srgbClr val="FF0000"/>
                </a:solidFill>
              </a:rPr>
              <a:t>Rust</a:t>
            </a:r>
            <a:r>
              <a:rPr lang="it-IT" altLang="en-US" sz="2800" i="1" dirty="0">
                <a:solidFill>
                  <a:srgbClr val="FF0000"/>
                </a:solidFill>
              </a:rPr>
              <a:t> </a:t>
            </a:r>
            <a:r>
              <a:rPr lang="it-IT" altLang="en-US" sz="2800" i="1" dirty="0" err="1">
                <a:solidFill>
                  <a:srgbClr val="FF0000"/>
                </a:solidFill>
              </a:rPr>
              <a:t>Belt</a:t>
            </a:r>
            <a:r>
              <a:rPr lang="it-IT" altLang="en-US" sz="2800" dirty="0">
                <a:solidFill>
                  <a:srgbClr val="FF0000"/>
                </a:solidFill>
              </a:rPr>
              <a:t> </a:t>
            </a:r>
            <a:r>
              <a:rPr lang="it-IT" altLang="en-US" sz="2800" dirty="0"/>
              <a:t>del Nord-Est</a:t>
            </a:r>
          </a:p>
          <a:p>
            <a:pPr eaLnBrk="1" hangingPunct="1"/>
            <a:r>
              <a:rPr lang="en-US" altLang="en-US" sz="2800" dirty="0" err="1"/>
              <a:t>Invasione</a:t>
            </a:r>
            <a:r>
              <a:rPr lang="en-US" altLang="en-US" sz="2800" dirty="0"/>
              <a:t> di Panama (1989) e </a:t>
            </a:r>
            <a:r>
              <a:rPr lang="en-US" altLang="en-US" sz="2800" dirty="0" err="1"/>
              <a:t>rimozione</a:t>
            </a:r>
            <a:r>
              <a:rPr lang="en-US" altLang="en-US" sz="2800" dirty="0"/>
              <a:t> di </a:t>
            </a:r>
            <a:r>
              <a:rPr lang="en-US" altLang="en-US" sz="2800" dirty="0">
                <a:solidFill>
                  <a:srgbClr val="FF0000"/>
                </a:solidFill>
              </a:rPr>
              <a:t>Manuel Noriega</a:t>
            </a:r>
          </a:p>
          <a:p>
            <a:pPr eaLnBrk="1" hangingPunct="1"/>
            <a:r>
              <a:rPr lang="en-US" altLang="en-US" sz="2800" dirty="0"/>
              <a:t>1990: </a:t>
            </a:r>
            <a:r>
              <a:rPr lang="en-US" altLang="en-US" sz="2800" dirty="0">
                <a:solidFill>
                  <a:srgbClr val="FF0000"/>
                </a:solidFill>
              </a:rPr>
              <a:t>prima Guerra del </a:t>
            </a:r>
            <a:r>
              <a:rPr lang="en-US" altLang="en-US" sz="2800" dirty="0" err="1">
                <a:solidFill>
                  <a:srgbClr val="FF0000"/>
                </a:solidFill>
              </a:rPr>
              <a:t>Golfo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/>
              <a:t>contro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l’Iraq</a:t>
            </a:r>
            <a:r>
              <a:rPr lang="en-US" altLang="en-US" sz="2800" dirty="0"/>
              <a:t> di </a:t>
            </a:r>
            <a:r>
              <a:rPr lang="en-US" altLang="en-US" sz="2800" dirty="0">
                <a:solidFill>
                  <a:srgbClr val="FF0000"/>
                </a:solidFill>
              </a:rPr>
              <a:t>Saddam Hussein</a:t>
            </a:r>
          </a:p>
          <a:p>
            <a:pPr eaLnBrk="1" hangingPunct="1"/>
            <a:r>
              <a:rPr lang="en-US" altLang="en-US" sz="2800" dirty="0"/>
              <a:t>1991: </a:t>
            </a:r>
            <a:r>
              <a:rPr lang="en-US" altLang="en-US" sz="2800" dirty="0" err="1"/>
              <a:t>invio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truppe</a:t>
            </a:r>
            <a:r>
              <a:rPr lang="en-US" altLang="en-US" sz="2800" dirty="0"/>
              <a:t> in </a:t>
            </a:r>
            <a:r>
              <a:rPr lang="en-US" altLang="en-US" sz="2800" dirty="0">
                <a:solidFill>
                  <a:srgbClr val="FF0000"/>
                </a:solidFill>
              </a:rPr>
              <a:t>Somalia</a:t>
            </a:r>
            <a:endParaRPr lang="it-IT" altLang="en-US" sz="2800" dirty="0">
              <a:solidFill>
                <a:srgbClr val="FF0000"/>
              </a:solidFill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24" y="1201637"/>
            <a:ext cx="3390144" cy="279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24" y="4242779"/>
            <a:ext cx="3576957" cy="23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66917" y="111127"/>
            <a:ext cx="7089058" cy="9181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LA PRESIDENZA CLINTON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943897" y="1029318"/>
            <a:ext cx="5545393" cy="54452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William Jefferson (Bill) Clinton </a:t>
            </a:r>
            <a:r>
              <a:rPr lang="en-US" altLang="en-US" sz="2400" dirty="0" err="1"/>
              <a:t>Presidente</a:t>
            </a:r>
            <a:r>
              <a:rPr lang="en-US" altLang="en-US" sz="2400" dirty="0"/>
              <a:t> (1993)</a:t>
            </a:r>
          </a:p>
          <a:p>
            <a:pPr eaLnBrk="1" hangingPunct="1"/>
            <a:r>
              <a:rPr lang="it-IT" altLang="en-US" sz="2400" dirty="0"/>
              <a:t>Innalzamento delle tasse sui ricchi e riduzione per i poveri + diminuzione delle spese militari → </a:t>
            </a:r>
            <a:r>
              <a:rPr lang="it-IT" altLang="en-US" sz="2400" dirty="0">
                <a:solidFill>
                  <a:srgbClr val="FF0000"/>
                </a:solidFill>
              </a:rPr>
              <a:t>aumento dell’occupazione e dei consumi</a:t>
            </a:r>
          </a:p>
          <a:p>
            <a:pPr eaLnBrk="1" hangingPunct="1"/>
            <a:r>
              <a:rPr lang="it-IT" altLang="en-US" sz="2400" dirty="0">
                <a:solidFill>
                  <a:srgbClr val="FF0000"/>
                </a:solidFill>
              </a:rPr>
              <a:t>Scandalo sessuale </a:t>
            </a:r>
            <a:r>
              <a:rPr lang="it-IT" altLang="en-US" sz="2400" dirty="0"/>
              <a:t>→  procedura di </a:t>
            </a:r>
            <a:r>
              <a:rPr lang="it-IT" altLang="en-US" sz="2400" i="1" dirty="0"/>
              <a:t>impeachment</a:t>
            </a:r>
            <a:r>
              <a:rPr lang="it-IT" altLang="en-US" sz="2400" dirty="0"/>
              <a:t> (respinto)</a:t>
            </a:r>
          </a:p>
          <a:p>
            <a:pPr eaLnBrk="1" hangingPunct="1"/>
            <a:r>
              <a:rPr lang="it-IT" altLang="en-US" sz="2400" dirty="0">
                <a:solidFill>
                  <a:srgbClr val="FF0000"/>
                </a:solidFill>
              </a:rPr>
              <a:t>Guerra nei Balcani </a:t>
            </a:r>
            <a:r>
              <a:rPr lang="it-IT" altLang="en-US" sz="2400" dirty="0"/>
              <a:t>(1991): fine della Jugoslavia → indipendenza delle repubbliche balcaniche → tentativo di </a:t>
            </a:r>
            <a:r>
              <a:rPr lang="en-US" altLang="en-US" sz="2400" dirty="0"/>
              <a:t>“</a:t>
            </a:r>
            <a:r>
              <a:rPr lang="en-US" altLang="en-US" sz="2400" dirty="0" err="1"/>
              <a:t>pulizia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etnica</a:t>
            </a:r>
            <a:r>
              <a:rPr lang="en-US" altLang="en-US" sz="2400" dirty="0"/>
              <a:t>” </a:t>
            </a:r>
            <a:r>
              <a:rPr lang="en-US" altLang="en-US" sz="2400" dirty="0" err="1"/>
              <a:t>dei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musulmani</a:t>
            </a:r>
            <a:r>
              <a:rPr lang="en-US" altLang="en-US" sz="2400" dirty="0"/>
              <a:t> di Bosnia e Kosovo da parte </a:t>
            </a:r>
            <a:r>
              <a:rPr lang="en-US" altLang="en-US" sz="2400" dirty="0" err="1"/>
              <a:t>della</a:t>
            </a:r>
            <a:r>
              <a:rPr lang="en-US" altLang="en-US" sz="2400" dirty="0"/>
              <a:t> Serbia </a:t>
            </a:r>
            <a:r>
              <a:rPr lang="it-IT" altLang="en-US" sz="2400" dirty="0"/>
              <a:t>→ intervento </a:t>
            </a:r>
            <a:r>
              <a:rPr lang="en-US" altLang="en-US" sz="2400" dirty="0"/>
              <a:t>“</a:t>
            </a:r>
            <a:r>
              <a:rPr lang="en-US" altLang="en-US" sz="2400" dirty="0" err="1"/>
              <a:t>umanitario</a:t>
            </a:r>
            <a:r>
              <a:rPr lang="en-US" altLang="en-US" sz="2400" dirty="0"/>
              <a:t>” </a:t>
            </a:r>
            <a:r>
              <a:rPr lang="it-IT" altLang="en-US" sz="2400" dirty="0"/>
              <a:t>della NATO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75" y="3266143"/>
            <a:ext cx="3455615" cy="345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 descr="Immagine che contiene uomo, persona, tuta&#10;&#10;Descrizione generata automaticamente">
            <a:extLst>
              <a:ext uri="{FF2B5EF4-FFF2-40B4-BE49-F238E27FC236}">
                <a16:creationId xmlns:a16="http://schemas.microsoft.com/office/drawing/2014/main" id="{E84FE90C-58EE-5279-3ABB-7942149D7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01" y="136242"/>
            <a:ext cx="2270962" cy="29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16BAB30-42C5-C34A-E4ED-568BD9E3A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1789" y="103695"/>
            <a:ext cx="8929045" cy="110293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7200" b="1" dirty="0"/>
              <a:t>I PROCESSI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3DCABF9-66D8-A717-FD87-D86688786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7460" y="1206632"/>
            <a:ext cx="9068584" cy="173453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200" dirty="0"/>
              <a:t>Processi 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it-IT" sz="3200" dirty="0">
                <a:solidFill>
                  <a:srgbClr val="FF0000"/>
                </a:solidFill>
              </a:rPr>
              <a:t>Norimberga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(1945-46: 12 condanne a morte di nazisti per crimini contro l’umanità, svariate condanne al carcere) e di </a:t>
            </a:r>
            <a:r>
              <a:rPr lang="it-IT" sz="3200" dirty="0">
                <a:solidFill>
                  <a:srgbClr val="FF0000"/>
                </a:solidFill>
              </a:rPr>
              <a:t>Tokyo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(1946-48)</a:t>
            </a:r>
            <a:endParaRPr lang="it-IT" sz="3200" dirty="0"/>
          </a:p>
        </p:txBody>
      </p:sp>
      <p:pic>
        <p:nvPicPr>
          <p:cNvPr id="26628" name="Picture 7" descr="norimberga">
            <a:extLst>
              <a:ext uri="{FF2B5EF4-FFF2-40B4-BE49-F238E27FC236}">
                <a16:creationId xmlns:a16="http://schemas.microsoft.com/office/drawing/2014/main" id="{E686EB59-5F3D-A813-5324-6C8ED991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7" y="3218879"/>
            <a:ext cx="4228853" cy="314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Immagine:IMTFE.jpg">
            <a:hlinkClick r:id="rId3"/>
            <a:extLst>
              <a:ext uri="{FF2B5EF4-FFF2-40B4-BE49-F238E27FC236}">
                <a16:creationId xmlns:a16="http://schemas.microsoft.com/office/drawing/2014/main" id="{84A6F8BA-338D-86F6-F7CA-9EE861D43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90" y="3218879"/>
            <a:ext cx="4136329" cy="31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3057" y="0"/>
            <a:ext cx="10795819" cy="11995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/>
              <a:t>LA PRESIDENZA GEORGE W. BUSH</a:t>
            </a:r>
          </a:p>
        </p:txBody>
      </p:sp>
      <p:pic>
        <p:nvPicPr>
          <p:cNvPr id="36868" name="Picture 6" descr="bu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3962" y="1384300"/>
            <a:ext cx="3420866" cy="4747999"/>
          </a:xfrm>
          <a:noFill/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993058" y="1199535"/>
            <a:ext cx="6479457" cy="537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900" dirty="0"/>
              <a:t>George W. Bush Presidente con un’elezione probabilmente fraudolenta (2001)</a:t>
            </a:r>
          </a:p>
          <a:p>
            <a:r>
              <a:rPr lang="it-IT" sz="2900" dirty="0"/>
              <a:t>Attacchi dell’</a:t>
            </a:r>
            <a:r>
              <a:rPr lang="it-IT" sz="2900" dirty="0">
                <a:solidFill>
                  <a:srgbClr val="FF0000"/>
                </a:solidFill>
              </a:rPr>
              <a:t>11 settembre </a:t>
            </a:r>
            <a:r>
              <a:rPr lang="it-IT" sz="2900" dirty="0"/>
              <a:t>→ teoria della </a:t>
            </a:r>
            <a:r>
              <a:rPr lang="it-IT" altLang="it-IT" sz="2900" dirty="0"/>
              <a:t>(“</a:t>
            </a:r>
            <a:r>
              <a:rPr lang="it-IT" altLang="it-IT" sz="2900" dirty="0">
                <a:solidFill>
                  <a:srgbClr val="FF0000"/>
                </a:solidFill>
              </a:rPr>
              <a:t>guerra preventiva</a:t>
            </a:r>
            <a:r>
              <a:rPr lang="it-IT" altLang="it-IT" sz="2900" dirty="0"/>
              <a:t>”) </a:t>
            </a:r>
            <a:r>
              <a:rPr lang="it-IT" sz="2900" dirty="0"/>
              <a:t>→  </a:t>
            </a:r>
            <a:r>
              <a:rPr lang="it-IT" sz="2900" dirty="0">
                <a:solidFill>
                  <a:srgbClr val="FF0000"/>
                </a:solidFill>
              </a:rPr>
              <a:t>guerra in Afghanistan e seconda Guerra del Golfo </a:t>
            </a:r>
            <a:r>
              <a:rPr lang="it-IT" sz="2900" dirty="0"/>
              <a:t>→ </a:t>
            </a:r>
            <a:r>
              <a:rPr lang="it-IT" sz="2900" i="1" dirty="0">
                <a:solidFill>
                  <a:srgbClr val="FF0000"/>
                </a:solidFill>
              </a:rPr>
              <a:t>Patriot Act</a:t>
            </a:r>
            <a:r>
              <a:rPr lang="it-IT" sz="2900" dirty="0">
                <a:solidFill>
                  <a:srgbClr val="FF0000"/>
                </a:solidFill>
              </a:rPr>
              <a:t> </a:t>
            </a:r>
            <a:r>
              <a:rPr lang="it-IT" sz="2900" dirty="0"/>
              <a:t>(severa riduzione dei diritti civili)</a:t>
            </a:r>
          </a:p>
          <a:p>
            <a:r>
              <a:rPr lang="it-IT" sz="2900" dirty="0"/>
              <a:t>Crisi dei mutui </a:t>
            </a:r>
            <a:r>
              <a:rPr lang="it-IT" sz="2900" i="1" dirty="0" err="1"/>
              <a:t>subprime</a:t>
            </a:r>
            <a:r>
              <a:rPr lang="it-IT" sz="2900" i="1" dirty="0"/>
              <a:t> </a:t>
            </a:r>
            <a:r>
              <a:rPr lang="it-IT" sz="2900" dirty="0"/>
              <a:t>(2008)</a:t>
            </a:r>
            <a:r>
              <a:rPr lang="it-IT" sz="2900" i="1" dirty="0"/>
              <a:t> </a:t>
            </a:r>
            <a:r>
              <a:rPr lang="it-IT" sz="2900" dirty="0"/>
              <a:t>→ </a:t>
            </a:r>
            <a:r>
              <a:rPr lang="it-IT" sz="2900" dirty="0">
                <a:solidFill>
                  <a:srgbClr val="FF0000"/>
                </a:solidFill>
              </a:rPr>
              <a:t>crisi economica globale</a:t>
            </a:r>
          </a:p>
        </p:txBody>
      </p:sp>
    </p:spTree>
    <p:extLst>
      <p:ext uri="{BB962C8B-B14F-4D97-AF65-F5344CB8AC3E}">
        <p14:creationId xmlns:p14="http://schemas.microsoft.com/office/powerpoint/2010/main" val="38657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6" descr="9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"/>
          <a:stretch>
            <a:fillRect/>
          </a:stretch>
        </p:blipFill>
        <p:spPr>
          <a:xfrm>
            <a:off x="1673629" y="1420815"/>
            <a:ext cx="2512522" cy="4747231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94" y="1942379"/>
            <a:ext cx="3802033" cy="41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 result for pentagon attack 9-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71" y="865739"/>
            <a:ext cx="3357563" cy="36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58527D1-8877-F732-9923-7BA3AE906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4338" y="122548"/>
            <a:ext cx="8806496" cy="1272619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8000" b="1" dirty="0"/>
              <a:t>L’ONU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E7BDAD1-61B3-0115-773A-A2D22E025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375" y="1600200"/>
            <a:ext cx="10755984" cy="49720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3200" dirty="0">
                <a:solidFill>
                  <a:srgbClr val="FF0000"/>
                </a:solidFill>
              </a:rPr>
              <a:t>Conferenza di San Francisco </a:t>
            </a:r>
            <a:r>
              <a:rPr lang="it-IT" sz="3200" dirty="0"/>
              <a:t>(aprile-giugno 1945): nascita dell’Organizzazione delle Nazioni Unite, per “salvare le generazioni future dal flagello della guerra” e impiegare “strumenti internazionali per promuovere il progresso economico e sociale di tutti i popoli”.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3200" dirty="0"/>
              <a:t>Struttura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it-IT" sz="3200" dirty="0">
                <a:solidFill>
                  <a:srgbClr val="FF0000"/>
                </a:solidFill>
              </a:rPr>
              <a:t>Assemblea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generale degli Stati membri, </a:t>
            </a:r>
            <a:r>
              <a:rPr lang="it-IT" sz="3200" dirty="0">
                <a:solidFill>
                  <a:srgbClr val="FF0000"/>
                </a:solidFill>
              </a:rPr>
              <a:t>Segretario generale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sz="3200" dirty="0">
                <a:solidFill>
                  <a:srgbClr val="FF0000"/>
                </a:solidFill>
              </a:rPr>
              <a:t>Consiglio di Sicurezza 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(15 membri, di cui 5 permanenti – USA, URSS,Gran Bretagna, Francia, Cina – dotati di diritto di veto).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L’Italia aderisce nel 1955.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800" dirty="0"/>
          </a:p>
          <a:p>
            <a:pPr eaLnBrk="1" hangingPunct="1">
              <a:buFont typeface="Arial" charset="0"/>
              <a:buChar char="•"/>
              <a:defRPr/>
            </a:pPr>
            <a:endParaRPr lang="it-IT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309318B-A9E9-90C1-B489-09F27168A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7204" y="452718"/>
            <a:ext cx="10755984" cy="140053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5400" b="1" dirty="0"/>
              <a:t>LA FINE DELL’ALLEANZA USA-URSS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3B9095D-0C49-D6D5-145C-7D21F285C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3508" y="2052918"/>
            <a:ext cx="10755983" cy="419548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Progetto di Roosevelt: </a:t>
            </a:r>
            <a:r>
              <a:rPr lang="it-IT" sz="5400" dirty="0">
                <a:solidFill>
                  <a:srgbClr val="FF0000"/>
                </a:solidFill>
              </a:rPr>
              <a:t>collaborazione tra Occidente e URSS</a:t>
            </a: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coinvolgimento dell’URSS </a:t>
            </a: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nel nuovo ordine europeo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Progetto di Truman: </a:t>
            </a:r>
            <a:r>
              <a:rPr lang="it-IT" sz="5400" dirty="0">
                <a:solidFill>
                  <a:srgbClr val="FF0000"/>
                </a:solidFill>
              </a:rPr>
              <a:t>chiusura verso l’URSS </a:t>
            </a: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risposta di Stalin: </a:t>
            </a: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controllo degli Stati dell’Europa dell’Est occupati dall’Armata Rossa attraverso i partiti comunisti di Ungheria, Romania, Cecoslovacchia, Bulgaria, Polonia </a:t>
            </a:r>
            <a:r>
              <a:rPr lang="it-IT" sz="5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/>
              </a:rPr>
              <a:t>→ </a:t>
            </a:r>
            <a:r>
              <a:rPr lang="it-IT" sz="5400" dirty="0">
                <a:solidFill>
                  <a:srgbClr val="FF0000"/>
                </a:solidFill>
                <a:cs typeface="Times New Roman"/>
              </a:rPr>
              <a:t>Cortina di Ferro</a:t>
            </a:r>
            <a:endParaRPr lang="it-IT" sz="5400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AE2263F-8BA1-1AAD-B825-0723F6D5C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802" y="84841"/>
            <a:ext cx="10765410" cy="15153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5400" b="1" dirty="0"/>
              <a:t>CONFERENZA DI PARIGI</a:t>
            </a:r>
            <a:br>
              <a:rPr lang="it-IT" altLang="it-IT" sz="5400" b="1" dirty="0"/>
            </a:br>
            <a:r>
              <a:rPr lang="it-IT" altLang="it-IT" sz="5400" b="1" dirty="0"/>
              <a:t>(LUGLIO-OTTOBRE 1946)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499931F-A759-3F87-9E61-2B54FD74E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801" y="1668544"/>
            <a:ext cx="10765410" cy="497514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Ratifica dei </a:t>
            </a:r>
            <a:r>
              <a:rPr lang="it-IT" sz="3600" dirty="0">
                <a:solidFill>
                  <a:srgbClr val="FF0000"/>
                </a:solidFill>
              </a:rPr>
              <a:t>nuovi confini tra URSS, Polonia e Germania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L’URSS acquisisce le ex repubbliche baltiche, parte della Polonia dell’Est e la Prussia orientale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Polonia si espande a ovest fino all’</a:t>
            </a:r>
            <a:r>
              <a:rPr lang="it-IT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Oder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al </a:t>
            </a:r>
            <a:r>
              <a:rPr lang="it-IT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Neisse</a:t>
            </a:r>
            <a:endParaRPr lang="it-IT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</a:t>
            </a:r>
            <a:r>
              <a:rPr lang="it-IT" sz="3600" dirty="0">
                <a:solidFill>
                  <a:srgbClr val="FF0000"/>
                </a:solidFill>
              </a:rPr>
              <a:t>Italia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perde tutte le colonie, il Dodecaneso, Briga e Tenda, parte della </a:t>
            </a:r>
            <a:r>
              <a:rPr lang="it-IT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Venezia-Giulia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Istria, Fiume e Zara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3600" dirty="0">
                <a:solidFill>
                  <a:srgbClr val="FF0000"/>
                </a:solidFill>
              </a:rPr>
              <a:t>Trieste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territorio libero in realtà diviso tra Inghilterra e Jugoslavia (torna all’Italia nel 1954)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8A1B5014-780D-5188-915C-23BE9CE05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2751" y="97848"/>
            <a:ext cx="8881917" cy="666230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E87713E-41B5-E307-AE84-A25CFBFBD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680" y="141402"/>
            <a:ext cx="10897386" cy="970961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5400" b="1" dirty="0"/>
              <a:t>LA SPARTIZIONE DELLA GERMANIA</a:t>
            </a:r>
            <a:endParaRPr lang="it-IT" altLang="it-IT" sz="540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997BB04-7DAB-3670-4749-D300B33F6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1789" y="1223963"/>
            <a:ext cx="5495827" cy="5348287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3200" dirty="0">
                <a:solidFill>
                  <a:srgbClr val="FF0000"/>
                </a:solidFill>
              </a:rPr>
              <a:t>4 zone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statunitense, britannica, francese (riunificazione all’inizio del 1947) vs. sovietica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Anche </a:t>
            </a:r>
            <a:r>
              <a:rPr lang="it-IT" sz="3200" dirty="0">
                <a:solidFill>
                  <a:srgbClr val="FF0000"/>
                </a:solidFill>
              </a:rPr>
              <a:t>Berlino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(nella zona d’occupazione sovietica) divisa in quattro zone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Maggio-ottobre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1949: separazione </a:t>
            </a:r>
            <a:r>
              <a:rPr lang="it-IT" sz="3200" dirty="0">
                <a:solidFill>
                  <a:srgbClr val="FF0000"/>
                </a:solidFill>
              </a:rPr>
              <a:t>Germania </a:t>
            </a:r>
            <a:r>
              <a:rPr lang="it-IT" sz="3200" dirty="0" err="1">
                <a:solidFill>
                  <a:srgbClr val="FF0000"/>
                </a:solidFill>
              </a:rPr>
              <a:t>Ovest-Germania</a:t>
            </a:r>
            <a:r>
              <a:rPr lang="it-IT" sz="3200" dirty="0">
                <a:solidFill>
                  <a:srgbClr val="FF0000"/>
                </a:solidFill>
              </a:rPr>
              <a:t> Est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it-IT" b="1" dirty="0"/>
          </a:p>
        </p:txBody>
      </p:sp>
      <p:pic>
        <p:nvPicPr>
          <p:cNvPr id="31748" name="Picture 5" descr="Immagine:Deutschland Besatzungszonen 1945 1946.png">
            <a:hlinkClick r:id="rId2"/>
            <a:extLst>
              <a:ext uri="{FF2B5EF4-FFF2-40B4-BE49-F238E27FC236}">
                <a16:creationId xmlns:a16="http://schemas.microsoft.com/office/drawing/2014/main" id="{DBBC3678-3CF9-EF6A-28CE-50A89F57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99" y="1223962"/>
            <a:ext cx="4143375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71</TotalTime>
  <Words>2569</Words>
  <Application>Microsoft Office PowerPoint</Application>
  <PresentationFormat>Widescreen</PresentationFormat>
  <Paragraphs>144</Paragraphs>
  <Slides>41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7" baseType="lpstr">
      <vt:lpstr>Arial</vt:lpstr>
      <vt:lpstr>Arial Narrow</vt:lpstr>
      <vt:lpstr>Calibri</vt:lpstr>
      <vt:lpstr>Franklin Gothic Book</vt:lpstr>
      <vt:lpstr>Wingdings</vt:lpstr>
      <vt:lpstr>Ritaglio</vt:lpstr>
      <vt:lpstr>DALLA GUERRA FREDDA ALLO SCONTRO DI CIVILTÀ</vt:lpstr>
      <vt:lpstr>Presentazione standard di PowerPoint</vt:lpstr>
      <vt:lpstr>Presentazione standard di PowerPoint</vt:lpstr>
      <vt:lpstr>I PROCESSI</vt:lpstr>
      <vt:lpstr>L’ONU</vt:lpstr>
      <vt:lpstr>LA FINE DELL’ALLEANZA USA-URSS</vt:lpstr>
      <vt:lpstr>CONFERENZA DI PARIGI (LUGLIO-OTTOBRE 1946)</vt:lpstr>
      <vt:lpstr>Presentazione standard di PowerPoint</vt:lpstr>
      <vt:lpstr>LA SPARTIZIONE DELLA GERMANIA</vt:lpstr>
      <vt:lpstr>IL PIANO MARSHALL E IL NUOVO ORDINE ECONOMICO</vt:lpstr>
      <vt:lpstr>LA DOTTRINA TRUMAN</vt:lpstr>
      <vt:lpstr>NATO VS PATTO DI VARSAVIA</vt:lpstr>
      <vt:lpstr>LA RIVOLUZIONE CINESE</vt:lpstr>
      <vt:lpstr>GUERRA DI COREA (1950-53)</vt:lpstr>
      <vt:lpstr>LA DECOLONIZZAZIONE</vt:lpstr>
      <vt:lpstr>IL MEDIO ORIENTE</vt:lpstr>
      <vt:lpstr>EMANCIPAZIONE DELL’AFRICA</vt:lpstr>
      <vt:lpstr>L’AMERICA LATINA</vt:lpstr>
      <vt:lpstr>Presentazione standard di PowerPoint</vt:lpstr>
      <vt:lpstr>Presentazione standard di PowerPoint</vt:lpstr>
      <vt:lpstr>UN PERIODO DI CRISI</vt:lpstr>
      <vt:lpstr>LE INCRINATURE DEL BLOCCO SOVIETICO</vt:lpstr>
      <vt:lpstr>LA GUERRA DEL VIETNAM</vt:lpstr>
      <vt:lpstr>L’ERA KENNEDY</vt:lpstr>
      <vt:lpstr>DALLAS, 22 NOVEMBRE 1963</vt:lpstr>
      <vt:lpstr>L’ESCALATION E LA RISPOSTA PACIFISTA</vt:lpstr>
      <vt:lpstr>Presentazione standard di PowerPoint</vt:lpstr>
      <vt:lpstr>LA FINE DELLA GUERRA</vt:lpstr>
      <vt:lpstr>LA PRESIDENZA NIXON</vt:lpstr>
      <vt:lpstr>LA CRISI ENERGETICA</vt:lpstr>
      <vt:lpstr>IL CASO WATERGATE</vt:lpstr>
      <vt:lpstr>LA PRESIDENZA CARTER</vt:lpstr>
      <vt:lpstr>LA PRESIDENZA REAGAN</vt:lpstr>
      <vt:lpstr>LA CADUTA DELL’URSS</vt:lpstr>
      <vt:lpstr>Presentazione standard di PowerPoint</vt:lpstr>
      <vt:lpstr>Presentazione standard di PowerPoint</vt:lpstr>
      <vt:lpstr>DALLA FINE DELLA STORIA ALLO SCONTRO DI CIVILTÀ</vt:lpstr>
      <vt:lpstr>LA PRESIDENZA BUSH (SR.)</vt:lpstr>
      <vt:lpstr>LA PRESIDENZA CLINTON</vt:lpstr>
      <vt:lpstr>LA PRESIDENZA GEORGE W. BUSH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valerio.deangelis@unimc.it</dc:creator>
  <cp:lastModifiedBy>valerio.deangelis@unimc.it</cp:lastModifiedBy>
  <cp:revision>4</cp:revision>
  <dcterms:created xsi:type="dcterms:W3CDTF">2022-11-29T18:02:13Z</dcterms:created>
  <dcterms:modified xsi:type="dcterms:W3CDTF">2022-11-29T22:39:29Z</dcterms:modified>
</cp:coreProperties>
</file>