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7" r:id="rId3"/>
    <p:sldId id="403" r:id="rId4"/>
    <p:sldId id="356" r:id="rId5"/>
    <p:sldId id="357" r:id="rId6"/>
    <p:sldId id="404" r:id="rId7"/>
    <p:sldId id="294" r:id="rId8"/>
    <p:sldId id="330" r:id="rId9"/>
    <p:sldId id="339" r:id="rId10"/>
    <p:sldId id="351" r:id="rId11"/>
    <p:sldId id="310" r:id="rId12"/>
    <p:sldId id="363" r:id="rId13"/>
    <p:sldId id="364" r:id="rId14"/>
    <p:sldId id="406" r:id="rId15"/>
    <p:sldId id="366" r:id="rId16"/>
    <p:sldId id="405" r:id="rId17"/>
    <p:sldId id="320" r:id="rId18"/>
    <p:sldId id="318" r:id="rId19"/>
    <p:sldId id="407" r:id="rId20"/>
    <p:sldId id="408" r:id="rId21"/>
    <p:sldId id="409" r:id="rId22"/>
    <p:sldId id="4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6699"/>
    <a:srgbClr val="993366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1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BCBFD8F-943A-5DF8-5338-5773415B3C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68CEBD-3970-6A56-8D92-6299913859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C00563A-5A12-6AE1-9A18-C93A5775C7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25A7660-6F5F-59C5-3813-D2BFCD8C49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9D4B64-D8BD-405A-8D5B-9075E956FC6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EDBE2F1-CBE3-D860-C109-C36DB986E9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1A40E84-5F07-B4D3-9661-6D0B8358E9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8359B5C0-EB19-E87D-4E8A-459A370628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1004D0C-B478-054C-553F-DCFFA27587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4972C04-AD53-A5C7-B279-30690336D6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07EB8A9A-52D2-4AE0-7460-FDF21745B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37FD96-5D29-488E-8D68-DC5DDB935FB3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79CC5C-3766-4CAC-8F75-589A54F22A88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827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7CD-3121-44E9-AB26-C36DE5563808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1120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ABC4-8202-45A2-8AF2-208E46F56418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9023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A847-3B8B-411D-A9D7-1CEF678661D1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888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692FA2-62A1-436A-B68C-7A045F3B00C7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6640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B3B3-1DEC-47CC-9059-E39C0DFAE1A4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06586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02F-1D75-465C-990F-61FB66BE7BEB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54381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72E-EDBE-411C-8426-AF303B192FDE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499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ADDF-5951-4BC2-91E6-9C2E5F72D825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9779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9C7A416-BD63-4146-926F-43D223830A5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5524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E7B0722E-AB95-46EC-85BF-F3FF1319A49A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26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E275D8-8017-4500-A0E0-D16C9F335606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966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541218F-5E20-C14D-1AF2-FE7E4564D3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8305800" cy="10667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3200" b="1" dirty="0"/>
              <a:t>IL MOVIMENTO PER I DIRITTI CIVILI (AFROAMERICANO)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DE91D3A1-B020-09C7-FCEB-6A320FBA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3" name="Immagine 2" descr="Immagine che contiene persona, uomo, inpiedi, tuta&#10;&#10;Descrizione generata automaticamente">
            <a:extLst>
              <a:ext uri="{FF2B5EF4-FFF2-40B4-BE49-F238E27FC236}">
                <a16:creationId xmlns:a16="http://schemas.microsoft.com/office/drawing/2014/main" id="{DEB5E16D-C7F3-F964-CFA0-96422139D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08" y="959029"/>
            <a:ext cx="3504892" cy="4243668"/>
          </a:xfrm>
          <a:prstGeom prst="rect">
            <a:avLst/>
          </a:prstGeom>
        </p:spPr>
      </p:pic>
      <p:pic>
        <p:nvPicPr>
          <p:cNvPr id="5" name="Immagine 4" descr="Immagine che contiene testo, esterni, segnale, via&#10;&#10;Descrizione generata automaticamente">
            <a:extLst>
              <a:ext uri="{FF2B5EF4-FFF2-40B4-BE49-F238E27FC236}">
                <a16:creationId xmlns:a16="http://schemas.microsoft.com/office/drawing/2014/main" id="{1BFEE3E9-9858-7EBC-3445-710FD3CBB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47" y="4114800"/>
            <a:ext cx="3504892" cy="2628669"/>
          </a:xfrm>
          <a:prstGeom prst="rect">
            <a:avLst/>
          </a:prstGeom>
        </p:spPr>
      </p:pic>
      <p:pic>
        <p:nvPicPr>
          <p:cNvPr id="2" name="Picture 8" descr="C:\Users\HP\Documents\Valerio\UniMC - 2018-19\UniMC - 2018-19 - Storia della cultura americana\Immagini\American Patchwork 2.jpg">
            <a:extLst>
              <a:ext uri="{FF2B5EF4-FFF2-40B4-BE49-F238E27FC236}">
                <a16:creationId xmlns:a16="http://schemas.microsoft.com/office/drawing/2014/main" id="{78C76F12-150F-7E20-0C5C-61482E732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1359"/>
            <a:ext cx="4114800" cy="28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G:\Valerio\UniMC - 2018-19\UniMC - 2018-19 - Storia della cultura americana\Immagini\American Patchwork.JPG">
            <a:extLst>
              <a:ext uri="{FF2B5EF4-FFF2-40B4-BE49-F238E27FC236}">
                <a16:creationId xmlns:a16="http://schemas.microsoft.com/office/drawing/2014/main" id="{56216B94-016F-3261-397E-09734CD5B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84" y="3733800"/>
            <a:ext cx="2194016" cy="29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FDF6891-7AC9-EFC9-0C9E-4F19B551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8486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I </a:t>
            </a:r>
            <a:r>
              <a:rPr lang="en-US" i="1" dirty="0"/>
              <a:t>Little Rock Nine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864A-196E-D8FE-0323-9D99FFF7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39838"/>
            <a:ext cx="3962400" cy="5313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/>
              <a:t>Il 4 settembre 1957 il Governatore dell’Arkansas, </a:t>
            </a:r>
            <a:r>
              <a:rPr lang="it-IT" b="1" dirty="0" err="1"/>
              <a:t>Orval</a:t>
            </a:r>
            <a:r>
              <a:rPr lang="it-IT" b="1" dirty="0"/>
              <a:t> </a:t>
            </a:r>
            <a:r>
              <a:rPr lang="it-IT" b="1" dirty="0" err="1"/>
              <a:t>Faubus</a:t>
            </a:r>
            <a:r>
              <a:rPr lang="it-IT" dirty="0"/>
              <a:t>, schiera la </a:t>
            </a:r>
            <a:r>
              <a:rPr lang="it-IT" b="1" dirty="0"/>
              <a:t>Guarda nazionale </a:t>
            </a:r>
            <a:r>
              <a:rPr lang="it-IT" dirty="0"/>
              <a:t>per impedire a nove studenti afroamericani di iniziare le lezioni nella scuola di Little Rock, rifiutandosi di applicare “Brown vs. Board of </a:t>
            </a:r>
            <a:r>
              <a:rPr lang="it-IT" dirty="0" err="1"/>
              <a:t>Education</a:t>
            </a:r>
            <a:r>
              <a:rPr lang="it-IT" dirty="0"/>
              <a:t>”.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/>
              <a:t>Il Presidente </a:t>
            </a:r>
            <a:r>
              <a:rPr lang="it-IT" b="1" dirty="0"/>
              <a:t>Eisenhower</a:t>
            </a:r>
            <a:r>
              <a:rPr lang="it-IT" dirty="0"/>
              <a:t> invia le </a:t>
            </a:r>
            <a:r>
              <a:rPr lang="it-IT" b="1" dirty="0"/>
              <a:t>truppe federali</a:t>
            </a:r>
            <a:r>
              <a:rPr lang="it-IT" dirty="0"/>
              <a:t> per proteggere gli studenti per tutto l’</a:t>
            </a:r>
            <a:r>
              <a:rPr lang="it-IT" dirty="0" err="1"/>
              <a:t>annno</a:t>
            </a:r>
            <a:r>
              <a:rPr lang="it-IT" dirty="0"/>
              <a:t> scolastico, e “</a:t>
            </a:r>
            <a:r>
              <a:rPr lang="it-IT" dirty="0" err="1"/>
              <a:t>federalizza</a:t>
            </a:r>
            <a:r>
              <a:rPr lang="it-IT" dirty="0"/>
              <a:t>” la Guardia nazionale per sottrarla al controllo di </a:t>
            </a:r>
            <a:r>
              <a:rPr lang="it-IT" dirty="0" err="1"/>
              <a:t>Faubus</a:t>
            </a:r>
            <a:r>
              <a:rPr lang="it-IT" dirty="0"/>
              <a:t>.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B8021583-79DC-97C9-B8CA-8026E7D2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39837"/>
            <a:ext cx="364331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15D9D1F0-6119-F497-2785-1E5342BF7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24" y="4416527"/>
            <a:ext cx="35480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E634-1470-05D2-9061-5C2DE28B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913015"/>
          </a:xfrm>
        </p:spPr>
        <p:txBody>
          <a:bodyPr/>
          <a:lstStyle/>
          <a:p>
            <a:pPr>
              <a:defRPr/>
            </a:pPr>
            <a:r>
              <a:rPr lang="en-US" dirty="0"/>
              <a:t>IL “Southern Manifesto”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51749-F5DA-E48D-C78B-99A815BF0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97" y="1752600"/>
            <a:ext cx="7633742" cy="4572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it-IT" sz="3200" dirty="0"/>
              <a:t>Tra il febbraio e il marzo 1956</a:t>
            </a:r>
            <a:r>
              <a:rPr lang="it-IT" sz="3200" b="1" dirty="0"/>
              <a:t> </a:t>
            </a:r>
            <a:r>
              <a:rPr lang="it-IT" sz="3200" dirty="0"/>
              <a:t>19 senatori e 82 rappresentanti firmano la </a:t>
            </a:r>
            <a:r>
              <a:rPr lang="it-IT" sz="3200" b="1" dirty="0"/>
              <a:t>“</a:t>
            </a:r>
            <a:r>
              <a:rPr lang="it-IT" sz="3200" b="1" dirty="0" err="1"/>
              <a:t>Declaration</a:t>
            </a:r>
            <a:r>
              <a:rPr lang="it-IT" sz="3200" b="1" dirty="0"/>
              <a:t> of </a:t>
            </a:r>
            <a:r>
              <a:rPr lang="it-IT" sz="3200" b="1" dirty="0" err="1"/>
              <a:t>Constitutional</a:t>
            </a:r>
            <a:r>
              <a:rPr lang="it-IT" sz="3200" b="1" dirty="0"/>
              <a:t> </a:t>
            </a:r>
            <a:r>
              <a:rPr lang="it-IT" sz="3200" b="1" dirty="0" err="1"/>
              <a:t>Principles</a:t>
            </a:r>
            <a:r>
              <a:rPr lang="it-IT" sz="3200" b="1" dirty="0"/>
              <a:t>”</a:t>
            </a:r>
            <a:r>
              <a:rPr lang="it-IT" sz="3200" dirty="0"/>
              <a:t> (nota come “</a:t>
            </a:r>
            <a:r>
              <a:rPr lang="it-IT" sz="3200" b="1" dirty="0"/>
              <a:t>Southern Manifesto”</a:t>
            </a:r>
            <a:r>
              <a:rPr lang="it-IT" sz="3200" dirty="0"/>
              <a:t>), che si oppone alla desegregazione e chiama alla resistenza. Solo tre parlamentari del Sud non lo firmano:  Al Gore Sr., Lyndon B. Johnson ed Estes </a:t>
            </a:r>
            <a:r>
              <a:rPr lang="it-IT" sz="3200" dirty="0" err="1"/>
              <a:t>Kefauver</a:t>
            </a:r>
            <a:r>
              <a:rPr lang="it-IT" sz="32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28C9680-9426-B5F4-7EDF-11055334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736"/>
            <a:ext cx="5791200" cy="7054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Birmingham e </a:t>
            </a:r>
            <a:r>
              <a:rPr lang="en-US" dirty="0" err="1"/>
              <a:t>selma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C71C1-15F9-6C8F-AE9D-A72A489C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14400"/>
            <a:ext cx="4114800" cy="57150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dirty="0"/>
              <a:t>All'inizio del 1963 la </a:t>
            </a:r>
            <a:r>
              <a:rPr lang="it-IT" b="1" dirty="0"/>
              <a:t>Southern Christian Leadership Conference (SCLC)</a:t>
            </a:r>
            <a:r>
              <a:rPr lang="it-IT" dirty="0"/>
              <a:t>, guidata da Martin Luther King, avvia la </a:t>
            </a:r>
            <a:r>
              <a:rPr lang="it-IT" b="1" dirty="0"/>
              <a:t>Campagna di Birmingham</a:t>
            </a:r>
            <a:r>
              <a:rPr lang="it-IT" dirty="0"/>
              <a:t> (Alabama), con marce pacifiche (</a:t>
            </a:r>
            <a:r>
              <a:rPr lang="it-IT" b="1" i="1" dirty="0"/>
              <a:t>Freedom </a:t>
            </a:r>
            <a:r>
              <a:rPr lang="it-IT" b="1" i="1" dirty="0" err="1"/>
              <a:t>Marches</a:t>
            </a:r>
            <a:r>
              <a:rPr lang="it-IT" dirty="0"/>
              <a:t>)</a:t>
            </a:r>
            <a:r>
              <a:rPr lang="it-IT" b="1" i="1" dirty="0"/>
              <a:t> </a:t>
            </a:r>
            <a:r>
              <a:rPr lang="it-IT" dirty="0"/>
              <a:t>per denunciare la segregazione. </a:t>
            </a:r>
          </a:p>
          <a:p>
            <a:pPr marL="0" indent="0">
              <a:buNone/>
              <a:defRPr/>
            </a:pPr>
            <a:r>
              <a:rPr lang="it-IT" dirty="0"/>
              <a:t>Nel 1965 si tengono tre marce da </a:t>
            </a:r>
            <a:r>
              <a:rPr lang="it-IT" b="1" dirty="0"/>
              <a:t>Selma a Montgomery</a:t>
            </a:r>
            <a:r>
              <a:rPr lang="it-IT" dirty="0"/>
              <a:t> per protestare contro le limitazioni al diritto di voto degli afroamericani in Alabama. La polizia attacca violentemente i manifestanti, soprattutto nel </a:t>
            </a:r>
            <a:r>
              <a:rPr lang="it-IT" b="1" dirty="0"/>
              <a:t>“</a:t>
            </a:r>
            <a:r>
              <a:rPr lang="it-IT" b="1" dirty="0" err="1"/>
              <a:t>Bloody</a:t>
            </a:r>
            <a:r>
              <a:rPr lang="it-IT" b="1" dirty="0"/>
              <a:t> Sunday” </a:t>
            </a:r>
            <a:r>
              <a:rPr lang="it-IT" dirty="0"/>
              <a:t>del 7 marzo</a:t>
            </a:r>
            <a:r>
              <a:rPr lang="it-IT" b="1" dirty="0"/>
              <a:t>,</a:t>
            </a:r>
            <a:r>
              <a:rPr lang="it-IT" dirty="0"/>
              <a:t> suscitando lo sdegno di una parte consistente dell’opinione pubblica.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dirty="0"/>
              <a:t>Il percorso da Selma a Montgomery per il diritto di voto è diventato un percorso storico (</a:t>
            </a:r>
            <a:r>
              <a:rPr lang="it-IT" b="1" dirty="0"/>
              <a:t>Selma to Montgomery </a:t>
            </a:r>
            <a:r>
              <a:rPr lang="it-IT" b="1" dirty="0" err="1"/>
              <a:t>Voting</a:t>
            </a:r>
            <a:r>
              <a:rPr lang="it-IT" b="1" dirty="0"/>
              <a:t> </a:t>
            </a:r>
            <a:r>
              <a:rPr lang="it-IT" b="1" dirty="0" err="1"/>
              <a:t>Rights</a:t>
            </a:r>
            <a:r>
              <a:rPr lang="it-IT" b="1" dirty="0"/>
              <a:t> Trail</a:t>
            </a:r>
            <a:r>
              <a:rPr lang="it-IT" dirty="0"/>
              <a:t>).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93E584DC-3E08-869A-7C0E-EE7B839DC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38981"/>
            <a:ext cx="3581400" cy="258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128496B-992E-C6F6-672C-7D190A2D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73" y="3582014"/>
            <a:ext cx="226525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C2FEDCC-2889-C2DD-E1D4-7B033E0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76201"/>
            <a:ext cx="7633742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LA MARCIA DI Washington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5DDF-C8AE-5B5E-FC12-E0B385CAB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4495800" cy="544143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/>
              <a:t>Il </a:t>
            </a:r>
            <a:r>
              <a:rPr lang="en-US" sz="3200" dirty="0" err="1"/>
              <a:t>culmine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prima </a:t>
            </a:r>
            <a:r>
              <a:rPr lang="en-US" sz="3200" dirty="0" err="1"/>
              <a:t>fase</a:t>
            </a:r>
            <a:r>
              <a:rPr lang="en-US" sz="3200" dirty="0"/>
              <a:t> del </a:t>
            </a:r>
            <a:r>
              <a:rPr lang="en-US" sz="3200" dirty="0" err="1"/>
              <a:t>Movimento</a:t>
            </a:r>
            <a:r>
              <a:rPr lang="en-US" sz="3200" dirty="0"/>
              <a:t> è la </a:t>
            </a:r>
            <a:r>
              <a:rPr lang="en-US" sz="3200" b="1" dirty="0"/>
              <a:t>“March on Washington for Jobs and Freedom” </a:t>
            </a:r>
            <a:r>
              <a:rPr lang="en-US" sz="3200" dirty="0"/>
              <a:t>del 28 </a:t>
            </a:r>
            <a:r>
              <a:rPr lang="en-US" sz="3200" dirty="0" err="1"/>
              <a:t>agosto</a:t>
            </a:r>
            <a:r>
              <a:rPr lang="en-US" sz="3200" dirty="0"/>
              <a:t> 1963, cui </a:t>
            </a:r>
            <a:r>
              <a:rPr lang="en-US" sz="3200" dirty="0" err="1"/>
              <a:t>partecipano</a:t>
            </a:r>
            <a:r>
              <a:rPr lang="en-US" sz="3200" dirty="0"/>
              <a:t> circa 300.000 </a:t>
            </a:r>
            <a:r>
              <a:rPr lang="en-US" sz="3200" dirty="0" err="1"/>
              <a:t>persone</a:t>
            </a:r>
            <a:r>
              <a:rPr lang="en-US" sz="3200" dirty="0"/>
              <a:t>. Martin Luther King </a:t>
            </a:r>
            <a:r>
              <a:rPr lang="en-US" sz="3200" dirty="0" err="1"/>
              <a:t>pronuncia</a:t>
            </a:r>
            <a:r>
              <a:rPr lang="en-US" sz="3200" dirty="0"/>
              <a:t> il </a:t>
            </a:r>
            <a:r>
              <a:rPr lang="en-US" sz="3200" dirty="0" err="1"/>
              <a:t>celeberrimo</a:t>
            </a:r>
            <a:r>
              <a:rPr lang="en-US" sz="3200" dirty="0"/>
              <a:t> </a:t>
            </a:r>
            <a:r>
              <a:rPr lang="en-US" sz="3200" dirty="0" err="1"/>
              <a:t>discorso</a:t>
            </a:r>
            <a:r>
              <a:rPr lang="en-US" sz="3200" dirty="0"/>
              <a:t> </a:t>
            </a:r>
            <a:r>
              <a:rPr lang="en-US" sz="3200" b="1" dirty="0"/>
              <a:t>“I Have a Dream”.</a:t>
            </a:r>
            <a:endParaRPr lang="en-US" sz="3200" dirty="0"/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EF3DEC7F-D58C-EBD9-98A5-21D42FB0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63436"/>
            <a:ext cx="3810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56C90704-CE9A-4079-2FBE-08BCAE686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81" y="1150574"/>
            <a:ext cx="2357438" cy="247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DD2DD-2D70-3977-9581-94855595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MARTIN LUTHER KING,</a:t>
            </a:r>
            <a:br>
              <a:rPr lang="it-IT" dirty="0"/>
            </a:br>
            <a:r>
              <a:rPr lang="it-IT" dirty="0"/>
              <a:t>“I HAVE A DREAM”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89B422-0AF5-3C48-66E8-0946EF318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724400"/>
          </a:xfrm>
        </p:spPr>
        <p:txBody>
          <a:bodyPr>
            <a:noAutofit/>
          </a:bodyPr>
          <a:lstStyle/>
          <a:p>
            <a:pPr marL="0" marR="0" lvl="0" indent="360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“I have a dream that my four little children will one day live in a nation where they will not be judged by the color of their skin but by the content of their character. </a:t>
            </a:r>
          </a:p>
          <a:p>
            <a:pPr marL="0" marR="0" lvl="0" indent="360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have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dream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today!</a:t>
            </a:r>
          </a:p>
          <a:p>
            <a:pPr marL="0" marR="0" lvl="0" indent="360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have a dream that one day, down in Alabama, with its vicious racists, with its governor having his lips dripping with the words of ‘interposition’ and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‘nullification’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one day right there in Alabama little black boys and black girls will be able to join hands with little white boys and white girls as sisters and brothers”.</a:t>
            </a:r>
          </a:p>
        </p:txBody>
      </p:sp>
    </p:spTree>
    <p:extLst>
      <p:ext uri="{BB962C8B-B14F-4D97-AF65-F5344CB8AC3E}">
        <p14:creationId xmlns:p14="http://schemas.microsoft.com/office/powerpoint/2010/main" val="4884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AF6B99-CE14-0F3E-EDC9-5766A0EC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/>
              <a:t>IL </a:t>
            </a:r>
            <a:r>
              <a:rPr lang="en-US" sz="6000" i="1" dirty="0"/>
              <a:t>Civil Rights Act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EED4-BAE6-6AD5-3D8D-DDAAC95C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906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2800" dirty="0"/>
              <a:t>Nel 1964 viene approvato il </a:t>
            </a:r>
            <a:r>
              <a:rPr lang="it-IT" sz="2800" i="1" dirty="0" err="1"/>
              <a:t>Civil</a:t>
            </a:r>
            <a:r>
              <a:rPr lang="it-IT" sz="2800" i="1" dirty="0"/>
              <a:t> </a:t>
            </a:r>
            <a:r>
              <a:rPr lang="it-IT" sz="2800" i="1" dirty="0" err="1"/>
              <a:t>Rights</a:t>
            </a:r>
            <a:r>
              <a:rPr lang="it-IT" sz="2800" i="1" dirty="0"/>
              <a:t> Act</a:t>
            </a:r>
            <a:r>
              <a:rPr lang="it-IT" sz="2800" dirty="0"/>
              <a:t>, che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/>
              <a:t>vieta la </a:t>
            </a:r>
            <a:r>
              <a:rPr lang="it-IT" sz="2800" b="1" dirty="0"/>
              <a:t>segregazione nei luoghi pubblici</a:t>
            </a:r>
            <a:r>
              <a:rPr lang="it-IT" sz="2800" dirty="0"/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/>
              <a:t>dà al Governo federale il potere di </a:t>
            </a:r>
            <a:r>
              <a:rPr lang="it-IT" sz="2800" b="1" dirty="0"/>
              <a:t>desegregare le scuole</a:t>
            </a:r>
            <a:r>
              <a:rPr lang="it-IT" sz="2800" dirty="0"/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/>
              <a:t>rende un reato la </a:t>
            </a:r>
            <a:r>
              <a:rPr lang="it-IT" sz="2800" b="1" dirty="0"/>
              <a:t>violazione dei diritti civili</a:t>
            </a:r>
            <a:r>
              <a:rPr lang="it-IT" sz="2800" dirty="0"/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/>
              <a:t>proibisce la </a:t>
            </a:r>
            <a:r>
              <a:rPr lang="it-IT" sz="2800" b="1" dirty="0"/>
              <a:t>discriminazione nell’accesso agli impieghi</a:t>
            </a:r>
            <a:r>
              <a:rPr lang="it-IT" sz="2800" dirty="0"/>
              <a:t>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dirty="0"/>
              <a:t>crea la </a:t>
            </a:r>
            <a:r>
              <a:rPr lang="it-IT" sz="2800" b="1" dirty="0" err="1"/>
              <a:t>Equal</a:t>
            </a:r>
            <a:r>
              <a:rPr lang="it-IT" sz="2800" b="1" dirty="0"/>
              <a:t> </a:t>
            </a:r>
            <a:r>
              <a:rPr lang="it-IT" sz="2800" b="1" dirty="0" err="1"/>
              <a:t>Employment</a:t>
            </a:r>
            <a:r>
              <a:rPr lang="it-IT" sz="2800" b="1" dirty="0"/>
              <a:t> </a:t>
            </a:r>
            <a:r>
              <a:rPr lang="it-IT" sz="2800" b="1" dirty="0" err="1"/>
              <a:t>Opportunity</a:t>
            </a:r>
            <a:r>
              <a:rPr lang="it-IT" sz="2800" b="1" dirty="0"/>
              <a:t> Commission </a:t>
            </a:r>
            <a:r>
              <a:rPr lang="it-IT" sz="2800" dirty="0"/>
              <a:t>(EEOC).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8D14EE-37BB-880A-3E94-AC462050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141615"/>
          </a:xfrm>
        </p:spPr>
        <p:txBody>
          <a:bodyPr>
            <a:normAutofit/>
          </a:bodyPr>
          <a:lstStyle/>
          <a:p>
            <a:r>
              <a:rPr lang="it-IT" sz="6600" dirty="0"/>
              <a:t>MALCOLM 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E941B9-D32D-877A-EA39-6119DF7C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45720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Malcolm X (nato </a:t>
            </a:r>
            <a:r>
              <a:rPr lang="it-IT" sz="1800" b="1" dirty="0"/>
              <a:t>Malcolm Little</a:t>
            </a:r>
            <a:r>
              <a:rPr lang="it-IT" sz="1800" dirty="0"/>
              <a:t>):</a:t>
            </a:r>
          </a:p>
          <a:p>
            <a:r>
              <a:rPr lang="it-IT" sz="1800" dirty="0"/>
              <a:t>dopo aver scontato un pena per rapina e aderisce alla setta dei </a:t>
            </a:r>
            <a:r>
              <a:rPr lang="it-IT" sz="1800" b="1" dirty="0"/>
              <a:t>Musulmani neri</a:t>
            </a:r>
            <a:r>
              <a:rPr lang="it-IT" sz="1800" dirty="0"/>
              <a:t>, assumendo una posizione radicale, spesso in polemica con Marin Luther King (che nell’ultima fase della sua vita però si sposta su posizioni tendenzialmente ancora più radicali);</a:t>
            </a:r>
          </a:p>
          <a:p>
            <a:r>
              <a:rPr lang="it-IT" sz="1800" dirty="0"/>
              <a:t>dopo la nascita del movimento del </a:t>
            </a:r>
            <a:r>
              <a:rPr lang="it-IT" sz="1800" b="1" i="1" dirty="0"/>
              <a:t>Black Power </a:t>
            </a:r>
            <a:r>
              <a:rPr lang="it-IT" sz="1800" dirty="0"/>
              <a:t>e del </a:t>
            </a:r>
            <a:r>
              <a:rPr lang="it-IT" sz="1800" b="1" i="1" dirty="0"/>
              <a:t>Black </a:t>
            </a:r>
            <a:r>
              <a:rPr lang="it-IT" sz="1800" b="1" i="1" dirty="0" err="1"/>
              <a:t>Panther</a:t>
            </a:r>
            <a:r>
              <a:rPr lang="it-IT" sz="1800" b="1" i="1" dirty="0"/>
              <a:t> Party</a:t>
            </a:r>
            <a:r>
              <a:rPr lang="it-IT" sz="1800" dirty="0"/>
              <a:t>, abbandona le teorie separatiste e crea l'</a:t>
            </a:r>
            <a:r>
              <a:rPr lang="it-IT" sz="1800" b="1" dirty="0"/>
              <a:t>Organizzazione per l'unità afro-americana </a:t>
            </a:r>
            <a:r>
              <a:rPr lang="it-IT" sz="1800" dirty="0"/>
              <a:t>(1964), con rivendicazioni sociali e internazionalistiche;</a:t>
            </a:r>
          </a:p>
          <a:p>
            <a:r>
              <a:rPr lang="it-IT" sz="1800" dirty="0"/>
              <a:t>muore assassinato durante un comizio a Harlem, nel 1965. </a:t>
            </a:r>
          </a:p>
        </p:txBody>
      </p:sp>
      <p:pic>
        <p:nvPicPr>
          <p:cNvPr id="7" name="Immagine 6" descr="Immagine che contiene uomo, persona, tuta, interni&#10;&#10;Descrizione generata automaticamente">
            <a:extLst>
              <a:ext uri="{FF2B5EF4-FFF2-40B4-BE49-F238E27FC236}">
                <a16:creationId xmlns:a16="http://schemas.microsoft.com/office/drawing/2014/main" id="{9AC2AED7-9C5D-1B74-BB75-3A721B0D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0701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5AB6126-A909-642C-BCF8-00BE57C65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304800"/>
            <a:ext cx="8020050" cy="1796932"/>
          </a:xfrm>
        </p:spPr>
        <p:txBody>
          <a:bodyPr>
            <a:noAutofit/>
          </a:bodyPr>
          <a:lstStyle/>
          <a:p>
            <a:r>
              <a:rPr lang="it-IT" sz="4800" dirty="0"/>
              <a:t>L’ASSASSINIO DI MARTIN LUTHER KING</a:t>
            </a:r>
            <a:endParaRPr lang="en-US" altLang="it-IT" sz="4800" b="1" dirty="0">
              <a:latin typeface="+mn-lt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5A284A0-F356-C081-758E-63084A8CB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101732"/>
            <a:ext cx="2971800" cy="4451468"/>
          </a:xfrm>
        </p:spPr>
        <p:txBody>
          <a:bodyPr>
            <a:normAutofit/>
          </a:bodyPr>
          <a:lstStyle/>
          <a:p>
            <a:r>
              <a:rPr lang="en-US" altLang="it-IT" sz="2400" dirty="0"/>
              <a:t>Il 4 </a:t>
            </a:r>
            <a:r>
              <a:rPr lang="en-US" altLang="it-IT" sz="2400" dirty="0" err="1"/>
              <a:t>aprile</a:t>
            </a:r>
            <a:r>
              <a:rPr lang="en-US" altLang="it-IT" sz="2400" dirty="0"/>
              <a:t> 1968 Martin Luther King </a:t>
            </a:r>
            <a:r>
              <a:rPr lang="en-US" altLang="it-IT" sz="2400" dirty="0" err="1"/>
              <a:t>viene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assassinato</a:t>
            </a:r>
            <a:r>
              <a:rPr lang="en-US" altLang="it-IT" sz="2400" dirty="0"/>
              <a:t> da </a:t>
            </a:r>
            <a:r>
              <a:rPr lang="en-US" altLang="it-IT" sz="2400" b="1" dirty="0"/>
              <a:t>James Earl Ray</a:t>
            </a:r>
            <a:r>
              <a:rPr lang="en-US" altLang="it-IT" sz="2400" dirty="0"/>
              <a:t>.</a:t>
            </a:r>
            <a:endParaRPr lang="en-US" altLang="it-IT" sz="2400" b="1" dirty="0"/>
          </a:p>
          <a:p>
            <a:r>
              <a:rPr lang="en-US" altLang="it-IT" sz="2400" dirty="0"/>
              <a:t>La </a:t>
            </a:r>
            <a:r>
              <a:rPr lang="en-US" altLang="it-IT" sz="2400" dirty="0" err="1"/>
              <a:t>morte</a:t>
            </a:r>
            <a:r>
              <a:rPr lang="en-US" altLang="it-IT" sz="2400" dirty="0"/>
              <a:t> di King </a:t>
            </a:r>
            <a:r>
              <a:rPr lang="en-US" altLang="it-IT" sz="2400" dirty="0" err="1"/>
              <a:t>segna</a:t>
            </a:r>
            <a:r>
              <a:rPr lang="en-US" altLang="it-IT" sz="2400" dirty="0"/>
              <a:t> la </a:t>
            </a:r>
            <a:r>
              <a:rPr lang="en-US" altLang="it-IT" sz="2400" b="1" dirty="0"/>
              <a:t>fine del </a:t>
            </a:r>
            <a:r>
              <a:rPr lang="en-US" altLang="it-IT" sz="2400" b="1" dirty="0" err="1"/>
              <a:t>Movimento</a:t>
            </a:r>
            <a:r>
              <a:rPr lang="en-US" altLang="it-IT" sz="2400" b="1" dirty="0"/>
              <a:t> per </a:t>
            </a:r>
            <a:r>
              <a:rPr lang="en-US" altLang="it-IT" sz="2400" b="1" dirty="0" err="1"/>
              <a:t>i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Diritti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civili</a:t>
            </a:r>
            <a:r>
              <a:rPr lang="en-US" altLang="it-IT" sz="2400" b="1" dirty="0"/>
              <a:t> </a:t>
            </a:r>
            <a:r>
              <a:rPr lang="en-US" altLang="it-IT" sz="2400" dirty="0"/>
              <a:t>(o </a:t>
            </a:r>
            <a:r>
              <a:rPr lang="en-US" altLang="it-IT" sz="2400" dirty="0" err="1"/>
              <a:t>meglio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sua</a:t>
            </a:r>
            <a:r>
              <a:rPr lang="en-US" altLang="it-IT" sz="2400" dirty="0"/>
              <a:t> “prima” </a:t>
            </a:r>
            <a:r>
              <a:rPr lang="en-US" altLang="it-IT" sz="2400" dirty="0" err="1"/>
              <a:t>versione</a:t>
            </a:r>
            <a:r>
              <a:rPr lang="en-US" altLang="it-IT" sz="2400" dirty="0"/>
              <a:t>).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97C411BF-2D29-7E55-73C4-5DEA1EA9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75297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2C03150-0659-EFF9-3AD8-3B4B54483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le lunghe estati calde</a:t>
            </a:r>
            <a:endParaRPr lang="en-US" altLang="it-IT" b="1" u="sng" dirty="0">
              <a:latin typeface="Perpetua" panose="02020502060401020303" pitchFamily="18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EFEE5EB-1921-0B68-4896-DCA5200C5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2819400" cy="4951615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dirty="0"/>
              <a:t>Tra il 1964 e il 1968 in molte grandi città si verificano violentissime </a:t>
            </a:r>
            <a:r>
              <a:rPr lang="it-IT" altLang="it-IT" b="1" dirty="0"/>
              <a:t>rivolte razziali</a:t>
            </a:r>
            <a:r>
              <a:rPr lang="it-IT" altLang="it-IT" dirty="0"/>
              <a:t>, soprattutto in estate.</a:t>
            </a:r>
          </a:p>
          <a:p>
            <a:r>
              <a:rPr lang="it-IT" altLang="it-IT" dirty="0"/>
              <a:t>La più violenta è quella </a:t>
            </a:r>
            <a:r>
              <a:rPr lang="it-IT" altLang="it-IT" b="1" dirty="0"/>
              <a:t>di Watts </a:t>
            </a:r>
            <a:r>
              <a:rPr lang="it-IT" altLang="it-IT" dirty="0"/>
              <a:t>(quartiere di Los Angeles) dell’agosto 1965 (dura una settimana).</a:t>
            </a:r>
          </a:p>
          <a:p>
            <a:r>
              <a:rPr lang="it-IT" altLang="it-IT" dirty="0"/>
              <a:t>Si inaugura una lunga serie di rivolte, spesso scatenate dalla </a:t>
            </a:r>
            <a:r>
              <a:rPr lang="it-IT" altLang="it-IT" b="1" dirty="0"/>
              <a:t>brutalità della polizia</a:t>
            </a:r>
            <a:r>
              <a:rPr lang="it-IT" altLang="it-IT" dirty="0"/>
              <a:t> e dall’impunità concessa ai responsabili.</a:t>
            </a:r>
          </a:p>
        </p:txBody>
      </p:sp>
      <p:pic>
        <p:nvPicPr>
          <p:cNvPr id="65542" name="Picture 6">
            <a:extLst>
              <a:ext uri="{FF2B5EF4-FFF2-40B4-BE49-F238E27FC236}">
                <a16:creationId xmlns:a16="http://schemas.microsoft.com/office/drawing/2014/main" id="{A2C12F4D-D9DB-22EF-0613-A228EAE3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838700" cy="326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904C5-93D2-D9FF-565B-804F4353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913015"/>
          </a:xfrm>
        </p:spPr>
        <p:txBody>
          <a:bodyPr/>
          <a:lstStyle/>
          <a:p>
            <a:r>
              <a:rPr lang="it-IT" dirty="0"/>
              <a:t>LA RIVOLTA DI LOS ANGELES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EF5693-68EF-3A62-CE65-F5E3C4F9CBAF}"/>
              </a:ext>
            </a:extLst>
          </p:cNvPr>
          <p:cNvSpPr txBox="1"/>
          <p:nvPr/>
        </p:nvSpPr>
        <p:spPr>
          <a:xfrm>
            <a:off x="762000" y="1225689"/>
            <a:ext cx="7443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29 aprile 1992 inizia la Rivolta di Los Angeles, che dura fino al 4 maggio, dopo l'assoluzione di quattro agenti di polizia per l'uso eccessivo della forza nell'arresto di </a:t>
            </a:r>
            <a:r>
              <a:rPr lang="it-IT" b="1" dirty="0"/>
              <a:t>Rodney King</a:t>
            </a:r>
            <a:r>
              <a:rPr lang="it-IT" dirty="0"/>
              <a:t>, filmato da un privato cittadino e poi diffuso a livello mondiale. </a:t>
            </a:r>
          </a:p>
          <a:p>
            <a:r>
              <a:rPr lang="it-IT" dirty="0"/>
              <a:t>Vengono schierate la Guardia Nazionale e persino l’esercito.</a:t>
            </a:r>
          </a:p>
          <a:p>
            <a:r>
              <a:rPr lang="it-IT" dirty="0"/>
              <a:t>Negli scontri si hanno 63 vittime, quasi 2.400 feriti e più di 12.000 arresti.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371580-662A-BA1C-7FA9-73644F80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1" y="3200400"/>
            <a:ext cx="5791200" cy="34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3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250EAB00-1B60-46B1-1C63-E5074C88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it-IT" altLang="it-IT" b="1" i="1" dirty="0"/>
              <a:t>AMERICAN QUILTS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189014-801A-BA9E-7891-CF012AB2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791200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t-IT" sz="1600" dirty="0"/>
              <a:t>Le due immagini sulla sinistra della</a:t>
            </a:r>
            <a:r>
              <a:rPr lang="en-US" sz="1600" dirty="0"/>
              <a:t> “</a:t>
            </a:r>
            <a:r>
              <a:rPr lang="en-US" sz="1600" dirty="0" err="1"/>
              <a:t>copertina</a:t>
            </a:r>
            <a:r>
              <a:rPr lang="en-US" sz="1600" dirty="0"/>
              <a:t>”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it-IT" sz="1600" dirty="0"/>
              <a:t>di due raccolte di </a:t>
            </a:r>
            <a:r>
              <a:rPr lang="it-IT" sz="1600" i="1" dirty="0" err="1"/>
              <a:t>quilts</a:t>
            </a:r>
            <a:r>
              <a:rPr lang="it-IT" sz="1600" dirty="0"/>
              <a:t>, ovvero di coperte composte da frammenti di altre coperte. Una caratteristica dei </a:t>
            </a:r>
            <a:r>
              <a:rPr lang="it-IT" sz="1600" i="1" dirty="0" err="1"/>
              <a:t>quilts</a:t>
            </a:r>
            <a:r>
              <a:rPr lang="it-IT" sz="1600" dirty="0"/>
              <a:t> americani (che nascono dalle tradizioni native e sono poi stati adattati dai coloni bianchi) è che </a:t>
            </a:r>
            <a:r>
              <a:rPr lang="en-US" sz="1600" dirty="0"/>
              <a:t>“</a:t>
            </a:r>
            <a:r>
              <a:rPr lang="it-IT" sz="1600" dirty="0"/>
              <a:t>raccontano</a:t>
            </a:r>
            <a:r>
              <a:rPr lang="en-US" sz="1600" dirty="0"/>
              <a:t>”</a:t>
            </a:r>
            <a:r>
              <a:rPr lang="it-IT" sz="1600" dirty="0"/>
              <a:t> storie: per questo motivo, sono diventati una metafora del mito identitario </a:t>
            </a:r>
            <a:r>
              <a:rPr lang="it-IT" sz="1600" dirty="0" err="1"/>
              <a:t>dell’</a:t>
            </a:r>
            <a:r>
              <a:rPr lang="it-IT" sz="1600" b="1" i="1" dirty="0" err="1"/>
              <a:t>e</a:t>
            </a:r>
            <a:r>
              <a:rPr lang="it-IT" sz="1600" b="1" i="1" dirty="0"/>
              <a:t> pluribus unum</a:t>
            </a:r>
            <a:r>
              <a:rPr lang="it-IT" sz="1600" dirty="0"/>
              <a:t>, ma in chiave multiculturale e multietnica, rispecchiando la sempre maggiore diversificazione della società statunitense.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t-IT" sz="1600" dirty="0"/>
              <a:t>Nell’</a:t>
            </a:r>
            <a:r>
              <a:rPr lang="en-US" sz="1600" dirty="0"/>
              <a:t>“</a:t>
            </a:r>
            <a:r>
              <a:rPr lang="it-IT" sz="1600" dirty="0" err="1"/>
              <a:t>acceptance</a:t>
            </a:r>
            <a:r>
              <a:rPr lang="it-IT" sz="1600" dirty="0"/>
              <a:t> speech</a:t>
            </a:r>
            <a:r>
              <a:rPr lang="en-US" sz="1600" dirty="0"/>
              <a:t>”</a:t>
            </a:r>
            <a:r>
              <a:rPr lang="it-IT" sz="1600" dirty="0"/>
              <a:t> che </a:t>
            </a:r>
            <a:r>
              <a:rPr lang="it-IT" sz="1600" b="1" dirty="0"/>
              <a:t>Barack Obama</a:t>
            </a:r>
            <a:r>
              <a:rPr lang="it-IT" sz="1600" dirty="0"/>
              <a:t> pronuncia a Chicago la sera del 4 novembre 2008, quando è ormai chiara la sua vittoria nelle elezioni presidenziali, questo mito dell’</a:t>
            </a:r>
            <a:r>
              <a:rPr lang="it-IT" sz="1600" b="1" i="1" dirty="0"/>
              <a:t>American Patchwork</a:t>
            </a:r>
            <a:r>
              <a:rPr lang="it-IT" sz="1600" dirty="0"/>
              <a:t>, a suo tempo perfettamente incarnato proprio da Obama (nato nelle Hawaii da madre</a:t>
            </a:r>
            <a:r>
              <a:rPr lang="it-IT" sz="1600" i="1" dirty="0"/>
              <a:t>  </a:t>
            </a:r>
            <a:r>
              <a:rPr lang="it-IT" sz="1600" dirty="0"/>
              <a:t>WASP e padre kenyota), viene così raffigurato: </a:t>
            </a:r>
            <a:r>
              <a:rPr lang="en-US" sz="1600" dirty="0"/>
              <a:t>“</a:t>
            </a:r>
            <a:r>
              <a:rPr lang="it-IT" sz="1600" dirty="0" err="1"/>
              <a:t>If</a:t>
            </a:r>
            <a:r>
              <a:rPr lang="it-IT" sz="1600" dirty="0"/>
              <a:t> </a:t>
            </a:r>
            <a:r>
              <a:rPr lang="it-IT" sz="1600" dirty="0" err="1"/>
              <a:t>there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anyone</a:t>
            </a:r>
            <a:r>
              <a:rPr lang="it-IT" sz="1600" dirty="0"/>
              <a:t> out </a:t>
            </a:r>
            <a:r>
              <a:rPr lang="it-IT" sz="1600" dirty="0" err="1"/>
              <a:t>there</a:t>
            </a:r>
            <a:r>
              <a:rPr lang="it-IT" sz="1600" dirty="0"/>
              <a:t> </a:t>
            </a:r>
            <a:r>
              <a:rPr lang="it-IT" sz="1600" dirty="0" err="1"/>
              <a:t>who</a:t>
            </a:r>
            <a:r>
              <a:rPr lang="it-IT" sz="1600" dirty="0"/>
              <a:t> </a:t>
            </a:r>
            <a:r>
              <a:rPr lang="it-IT" sz="1600" dirty="0" err="1"/>
              <a:t>still</a:t>
            </a:r>
            <a:r>
              <a:rPr lang="it-IT" sz="1600" dirty="0"/>
              <a:t> </a:t>
            </a:r>
            <a:r>
              <a:rPr lang="it-IT" sz="1600" dirty="0" err="1"/>
              <a:t>doubts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America </a:t>
            </a:r>
            <a:r>
              <a:rPr lang="it-IT" sz="1600" dirty="0" err="1"/>
              <a:t>is</a:t>
            </a:r>
            <a:r>
              <a:rPr lang="it-IT" sz="1600" dirty="0"/>
              <a:t> a place </a:t>
            </a:r>
            <a:r>
              <a:rPr lang="it-IT" sz="1600" dirty="0" err="1"/>
              <a:t>where</a:t>
            </a:r>
            <a:r>
              <a:rPr lang="it-IT" sz="1600" dirty="0"/>
              <a:t> </a:t>
            </a:r>
            <a:r>
              <a:rPr lang="it-IT" sz="1600" dirty="0" err="1"/>
              <a:t>all</a:t>
            </a:r>
            <a:r>
              <a:rPr lang="it-IT" sz="1600" dirty="0"/>
              <a:t> </a:t>
            </a:r>
            <a:r>
              <a:rPr lang="it-IT" sz="1600" dirty="0" err="1"/>
              <a:t>things</a:t>
            </a:r>
            <a:r>
              <a:rPr lang="it-IT" sz="1600" dirty="0"/>
              <a:t> are </a:t>
            </a:r>
            <a:r>
              <a:rPr lang="it-IT" sz="1600" dirty="0" err="1"/>
              <a:t>possible</a:t>
            </a:r>
            <a:r>
              <a:rPr lang="it-IT" sz="1600" dirty="0"/>
              <a:t>; </a:t>
            </a:r>
            <a:r>
              <a:rPr lang="it-IT" sz="1600" dirty="0" err="1"/>
              <a:t>who</a:t>
            </a:r>
            <a:r>
              <a:rPr lang="it-IT" sz="1600" dirty="0"/>
              <a:t> </a:t>
            </a:r>
            <a:r>
              <a:rPr lang="it-IT" sz="1600" dirty="0" err="1"/>
              <a:t>still</a:t>
            </a:r>
            <a:r>
              <a:rPr lang="it-IT" sz="1600" dirty="0"/>
              <a:t> </a:t>
            </a:r>
            <a:r>
              <a:rPr lang="it-IT" sz="1600" dirty="0" err="1"/>
              <a:t>wonders</a:t>
            </a:r>
            <a:r>
              <a:rPr lang="it-IT" sz="1600" dirty="0"/>
              <a:t> </a:t>
            </a:r>
            <a:r>
              <a:rPr lang="it-IT" sz="1600" dirty="0" err="1"/>
              <a:t>if</a:t>
            </a:r>
            <a:r>
              <a:rPr lang="it-IT" sz="1600" dirty="0"/>
              <a:t> the dream of </a:t>
            </a:r>
            <a:r>
              <a:rPr lang="it-IT" sz="1600" dirty="0" err="1"/>
              <a:t>our</a:t>
            </a:r>
            <a:r>
              <a:rPr lang="it-IT" sz="1600" dirty="0"/>
              <a:t> founders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alive</a:t>
            </a:r>
            <a:r>
              <a:rPr lang="it-IT" sz="1600" dirty="0"/>
              <a:t> in </a:t>
            </a:r>
            <a:r>
              <a:rPr lang="it-IT" sz="1600" dirty="0" err="1"/>
              <a:t>our</a:t>
            </a:r>
            <a:r>
              <a:rPr lang="it-IT" sz="1600" dirty="0"/>
              <a:t> time; </a:t>
            </a:r>
            <a:r>
              <a:rPr lang="it-IT" sz="1600" dirty="0" err="1"/>
              <a:t>who</a:t>
            </a:r>
            <a:r>
              <a:rPr lang="it-IT" sz="1600" dirty="0"/>
              <a:t> </a:t>
            </a:r>
            <a:r>
              <a:rPr lang="it-IT" sz="1600" dirty="0" err="1"/>
              <a:t>still</a:t>
            </a:r>
            <a:r>
              <a:rPr lang="it-IT" sz="1600" dirty="0"/>
              <a:t> </a:t>
            </a:r>
            <a:r>
              <a:rPr lang="it-IT" sz="1600" dirty="0" err="1"/>
              <a:t>questions</a:t>
            </a:r>
            <a:r>
              <a:rPr lang="it-IT" sz="1600" dirty="0"/>
              <a:t> the power of </a:t>
            </a:r>
            <a:r>
              <a:rPr lang="it-IT" sz="1600" dirty="0" err="1"/>
              <a:t>our</a:t>
            </a:r>
            <a:r>
              <a:rPr lang="it-IT" sz="1600" dirty="0"/>
              <a:t> democracy, </a:t>
            </a:r>
            <a:r>
              <a:rPr lang="it-IT" sz="1600" dirty="0" err="1"/>
              <a:t>tonight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your</a:t>
            </a:r>
            <a:r>
              <a:rPr lang="it-IT" sz="1600" dirty="0"/>
              <a:t> </a:t>
            </a:r>
            <a:r>
              <a:rPr lang="it-IT" sz="1600" dirty="0" err="1"/>
              <a:t>answer</a:t>
            </a:r>
            <a:r>
              <a:rPr lang="it-IT" sz="1600" dirty="0"/>
              <a:t>. […] </a:t>
            </a:r>
            <a:r>
              <a:rPr lang="en-US" sz="1600" dirty="0"/>
              <a:t>It’s the answer spoken by young and old, rich and poor, Democrat and Republican, black, white, Latino, Asian, Native American, gay, straight, disabled and not disabled – Americans who sent a message to the world that we have never been a collection of Red States and Blue”</a:t>
            </a:r>
            <a:r>
              <a:rPr lang="it-IT" sz="1600" dirty="0"/>
              <a:t>. Nell’</a:t>
            </a:r>
            <a:r>
              <a:rPr lang="en-US" sz="1600" dirty="0"/>
              <a:t> “</a:t>
            </a:r>
            <a:r>
              <a:rPr lang="it-IT" sz="1600" dirty="0" err="1"/>
              <a:t>Inauguration</a:t>
            </a:r>
            <a:r>
              <a:rPr lang="it-IT" sz="1600" dirty="0"/>
              <a:t> Speech</a:t>
            </a:r>
            <a:r>
              <a:rPr lang="en-US" sz="1600" dirty="0"/>
              <a:t>”</a:t>
            </a:r>
            <a:r>
              <a:rPr lang="it-IT" sz="1600" dirty="0"/>
              <a:t> aggiungerà che </a:t>
            </a:r>
            <a:r>
              <a:rPr lang="en-US" sz="1600" dirty="0"/>
              <a:t>“</a:t>
            </a:r>
            <a:r>
              <a:rPr lang="it-IT" sz="1600" dirty="0" err="1"/>
              <a:t>our</a:t>
            </a:r>
            <a:r>
              <a:rPr lang="it-IT" sz="1600" dirty="0"/>
              <a:t> </a:t>
            </a:r>
            <a:r>
              <a:rPr lang="it-IT" sz="1600" b="1" dirty="0"/>
              <a:t>patchwork </a:t>
            </a:r>
            <a:r>
              <a:rPr lang="it-IT" sz="1600" b="1" dirty="0" err="1"/>
              <a:t>heritage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strength</a:t>
            </a:r>
            <a:r>
              <a:rPr lang="it-IT" sz="1600" dirty="0"/>
              <a:t>, </a:t>
            </a:r>
            <a:r>
              <a:rPr lang="it-IT" sz="1600" dirty="0" err="1"/>
              <a:t>not</a:t>
            </a:r>
            <a:r>
              <a:rPr lang="it-IT" sz="1600" dirty="0"/>
              <a:t> a </a:t>
            </a:r>
            <a:r>
              <a:rPr lang="it-IT" sz="1600" dirty="0" err="1"/>
              <a:t>weakness</a:t>
            </a:r>
            <a:r>
              <a:rPr lang="it-IT" sz="1600" dirty="0"/>
              <a:t>. </a:t>
            </a:r>
            <a:r>
              <a:rPr lang="en-GB" sz="1600" dirty="0"/>
              <a:t>We are a nation of Christians and Muslims, Jews and Hindus – and non-believers. We are shaped by </a:t>
            </a:r>
            <a:r>
              <a:rPr lang="en-GB" sz="1600" b="1" dirty="0"/>
              <a:t>every language and culture, drawn from every end of this earth</a:t>
            </a:r>
            <a:r>
              <a:rPr lang="en-US" sz="1600" dirty="0"/>
              <a:t>”.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/>
              <a:t>Le due </a:t>
            </a:r>
            <a:r>
              <a:rPr lang="en-US" sz="1600" dirty="0" err="1"/>
              <a:t>foto</a:t>
            </a:r>
            <a:r>
              <a:rPr lang="en-US" sz="1600" dirty="0"/>
              <a:t> </a:t>
            </a:r>
            <a:r>
              <a:rPr lang="en-US" sz="1600" dirty="0" err="1"/>
              <a:t>sulla</a:t>
            </a:r>
            <a:r>
              <a:rPr lang="en-US" sz="1600" dirty="0"/>
              <a:t> </a:t>
            </a:r>
            <a:r>
              <a:rPr lang="en-US" sz="1600" dirty="0" err="1"/>
              <a:t>destra</a:t>
            </a:r>
            <a:r>
              <a:rPr lang="en-US" sz="1600" dirty="0"/>
              <a:t>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/>
              <a:t>dell’unica</a:t>
            </a:r>
            <a:r>
              <a:rPr lang="en-US" sz="1600" dirty="0"/>
              <a:t> </a:t>
            </a:r>
            <a:r>
              <a:rPr lang="en-US" sz="1600" dirty="0" err="1"/>
              <a:t>occasione</a:t>
            </a:r>
            <a:r>
              <a:rPr lang="en-US" sz="1600" dirty="0"/>
              <a:t> di </a:t>
            </a:r>
            <a:r>
              <a:rPr lang="en-US" sz="1600" dirty="0" err="1"/>
              <a:t>incontro</a:t>
            </a:r>
            <a:r>
              <a:rPr lang="en-US" sz="1600" dirty="0"/>
              <a:t> </a:t>
            </a:r>
            <a:r>
              <a:rPr lang="en-US" sz="1600" dirty="0" err="1"/>
              <a:t>diretto</a:t>
            </a:r>
            <a:r>
              <a:rPr lang="en-US" sz="1600" dirty="0"/>
              <a:t> </a:t>
            </a:r>
            <a:r>
              <a:rPr lang="en-US" sz="1600" dirty="0" err="1"/>
              <a:t>tra</a:t>
            </a:r>
            <a:r>
              <a:rPr lang="en-US" sz="1600" dirty="0"/>
              <a:t> I due </a:t>
            </a:r>
            <a:r>
              <a:rPr lang="en-US" sz="1600" dirty="0" err="1"/>
              <a:t>massimi</a:t>
            </a:r>
            <a:r>
              <a:rPr lang="en-US" sz="1600" dirty="0"/>
              <a:t> </a:t>
            </a:r>
            <a:r>
              <a:rPr lang="en-US" sz="1600" dirty="0" err="1"/>
              <a:t>esponenti</a:t>
            </a:r>
            <a:r>
              <a:rPr lang="en-US" sz="1600" dirty="0"/>
              <a:t> del </a:t>
            </a:r>
            <a:r>
              <a:rPr lang="en-US" sz="1600" dirty="0" err="1"/>
              <a:t>Movimento</a:t>
            </a:r>
            <a:r>
              <a:rPr lang="en-US" sz="1600" dirty="0"/>
              <a:t> per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Diritti</a:t>
            </a:r>
            <a:r>
              <a:rPr lang="en-US" sz="1600" dirty="0"/>
              <a:t> </a:t>
            </a:r>
            <a:r>
              <a:rPr lang="en-US" sz="1600" dirty="0" err="1"/>
              <a:t>civili</a:t>
            </a:r>
            <a:r>
              <a:rPr lang="en-US" sz="1600" dirty="0"/>
              <a:t>, Martin Luther King e Malcolm X, e di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manifestazione</a:t>
            </a:r>
            <a:r>
              <a:rPr lang="en-US" sz="1600" dirty="0"/>
              <a:t> di </a:t>
            </a:r>
            <a:r>
              <a:rPr lang="en-US" sz="1600" i="1" dirty="0"/>
              <a:t>Black Lives Matter</a:t>
            </a:r>
            <a:r>
              <a:rPr lang="en-US" sz="1600" dirty="0"/>
              <a:t>. Nel </a:t>
            </a:r>
            <a:r>
              <a:rPr lang="en-US" sz="1600" i="1" dirty="0"/>
              <a:t>quilt </a:t>
            </a:r>
            <a:r>
              <a:rPr lang="en-US" sz="1600" dirty="0"/>
              <a:t>americano, il </a:t>
            </a:r>
            <a:r>
              <a:rPr lang="en-US" sz="1600" dirty="0" err="1"/>
              <a:t>colore</a:t>
            </a:r>
            <a:r>
              <a:rPr lang="en-US" sz="1600" dirty="0"/>
              <a:t> </a:t>
            </a:r>
            <a:r>
              <a:rPr lang="en-US" sz="1600" dirty="0" err="1"/>
              <a:t>dello</a:t>
            </a:r>
            <a:r>
              <a:rPr lang="en-US" sz="1600" dirty="0"/>
              <a:t> </a:t>
            </a:r>
            <a:r>
              <a:rPr lang="en-US" sz="1600" dirty="0" err="1"/>
              <a:t>sfondo</a:t>
            </a:r>
            <a:r>
              <a:rPr lang="en-US" sz="1600" dirty="0"/>
              <a:t> è sempre il </a:t>
            </a:r>
            <a:r>
              <a:rPr lang="en-US" sz="1600" dirty="0" err="1"/>
              <a:t>nero</a:t>
            </a:r>
            <a:r>
              <a:rPr lang="en-US" sz="1600" dirty="0"/>
              <a:t>...</a:t>
            </a:r>
            <a:endParaRPr lang="en-US" sz="16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07BCA-5BDE-49D5-2FF3-F1FCD444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PRESIDENZA OBAMA E </a:t>
            </a:r>
            <a:r>
              <a:rPr lang="it-IT" dirty="0" err="1"/>
              <a:t>L’america</a:t>
            </a:r>
            <a:r>
              <a:rPr lang="it-IT" dirty="0"/>
              <a:t> “</a:t>
            </a:r>
            <a:r>
              <a:rPr lang="it-IT" dirty="0" err="1"/>
              <a:t>postrazziale</a:t>
            </a:r>
            <a:r>
              <a:rPr lang="it-IT" dirty="0"/>
              <a:t>”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588256-6291-EAE0-094E-DBCA425D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44958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Nel novembre 2008 Barack Obama diviene il </a:t>
            </a:r>
            <a:r>
              <a:rPr lang="it-IT" b="1" dirty="0"/>
              <a:t>primo presidente afroamericano</a:t>
            </a:r>
            <a:r>
              <a:rPr lang="it-IT" dirty="0"/>
              <a:t>, e viene rieletto nel 2012. </a:t>
            </a:r>
          </a:p>
          <a:p>
            <a:pPr marL="0" indent="0">
              <a:buNone/>
            </a:pPr>
            <a:r>
              <a:rPr lang="it-IT" dirty="0"/>
              <a:t>Con la sua elezione, si diffonde l’idea di un’</a:t>
            </a:r>
            <a:r>
              <a:rPr lang="it-IT" b="1" dirty="0"/>
              <a:t>America ormai “</a:t>
            </a:r>
            <a:r>
              <a:rPr lang="it-IT" b="1" dirty="0" err="1"/>
              <a:t>postrazziale</a:t>
            </a:r>
            <a:r>
              <a:rPr lang="it-IT" b="1" dirty="0"/>
              <a:t>”</a:t>
            </a:r>
            <a:r>
              <a:rPr lang="it-IT" dirty="0"/>
              <a:t>, in cui le questioni etniche non hanno più la rilevanza del passato.</a:t>
            </a:r>
          </a:p>
          <a:p>
            <a:pPr marL="0" indent="0">
              <a:buNone/>
            </a:pPr>
            <a:r>
              <a:rPr lang="it-IT" dirty="0"/>
              <a:t>In realtà, nella società bianca si afferma una tendenza alla rivendicazione, anche violenta, dei </a:t>
            </a:r>
            <a:r>
              <a:rPr lang="it-IT" b="1" dirty="0"/>
              <a:t>“diritti” dei bianchi</a:t>
            </a:r>
            <a:r>
              <a:rPr lang="it-IT" dirty="0"/>
              <a:t>, messi in pericolo dalle etnie di antica o recente immigrazione e dalle loro aspirazioni a una condizione di “parità”.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C84200-DB69-CFE1-ED6A-21A040A64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0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232A5C-FF97-D4AA-404A-63B95030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PRESIDENZA TRUMP:</a:t>
            </a:r>
            <a:br>
              <a:rPr lang="it-IT" dirty="0"/>
            </a:br>
            <a:r>
              <a:rPr lang="it-IT" dirty="0"/>
              <a:t>“MAKE AMERICA GREAT AGAIN”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B73508C-E94B-7270-E312-0A2034E0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74518"/>
            <a:ext cx="4242842" cy="46010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Nel 2016 Donald Trump vince le elezioni presidenziali contro Hilary Clinton, sulla base di una </a:t>
            </a:r>
            <a:r>
              <a:rPr lang="it-IT" b="1" dirty="0"/>
              <a:t>piattaforma populista </a:t>
            </a:r>
            <a:r>
              <a:rPr lang="it-IT" dirty="0"/>
              <a:t>che accoglie le rivendicazioni delle fazioni bianche più estreme, e che ha come obiettivi il rigido </a:t>
            </a:r>
            <a:r>
              <a:rPr lang="it-IT" b="1" dirty="0"/>
              <a:t>contrasto all’immigrazione </a:t>
            </a:r>
            <a:r>
              <a:rPr lang="it-IT" dirty="0"/>
              <a:t>(soprattutto dall’America latina e dall’Oriente), l’</a:t>
            </a:r>
            <a:r>
              <a:rPr lang="it-IT" b="1" dirty="0"/>
              <a:t>abolizione della riforma sanitaria </a:t>
            </a:r>
            <a:r>
              <a:rPr lang="it-IT" dirty="0"/>
              <a:t>di Obama, la </a:t>
            </a:r>
            <a:r>
              <a:rPr lang="it-IT" b="1" dirty="0"/>
              <a:t>riduzione delle tasse per i redditi più alti</a:t>
            </a:r>
            <a:r>
              <a:rPr lang="it-IT" dirty="0"/>
              <a:t>, il ritorno all’uso sistematico delle </a:t>
            </a:r>
            <a:r>
              <a:rPr lang="it-IT" b="1" dirty="0"/>
              <a:t>fonti fossili</a:t>
            </a:r>
            <a:r>
              <a:rPr lang="it-IT" dirty="0"/>
              <a:t> e l’eliminazione di molte misure di </a:t>
            </a:r>
            <a:r>
              <a:rPr lang="it-IT" b="1" dirty="0"/>
              <a:t>protezione dell’ambiente</a:t>
            </a:r>
            <a:r>
              <a:rPr lang="it-IT" dirty="0"/>
              <a:t>, al fine di far “tornare grande” l’America.</a:t>
            </a:r>
          </a:p>
        </p:txBody>
      </p:sp>
      <p:pic>
        <p:nvPicPr>
          <p:cNvPr id="9" name="Immagine 8" descr="Immagine che contiene persona, uomo, tuta, rosso&#10;&#10;Descrizione generata automaticamente">
            <a:extLst>
              <a:ext uri="{FF2B5EF4-FFF2-40B4-BE49-F238E27FC236}">
                <a16:creationId xmlns:a16="http://schemas.microsoft.com/office/drawing/2014/main" id="{97FEA835-2C9D-1AF7-2519-6DCED29B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939"/>
            <a:ext cx="2819400" cy="38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E8BCF-82BE-7C84-5954-88DCD348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141615"/>
          </a:xfrm>
        </p:spPr>
        <p:txBody>
          <a:bodyPr/>
          <a:lstStyle/>
          <a:p>
            <a:r>
              <a:rPr lang="it-IT" i="1" dirty="0"/>
              <a:t>BLACK LIVES MATTER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DC834E-C143-7DFC-B3C8-8DD6E8C3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3724275" cy="5257800"/>
          </a:xfrm>
        </p:spPr>
        <p:txBody>
          <a:bodyPr>
            <a:normAutofit fontScale="47500" lnSpcReduction="20000"/>
          </a:bodyPr>
          <a:lstStyle/>
          <a:p>
            <a:r>
              <a:rPr lang="it-IT" sz="3600" dirty="0"/>
              <a:t>La protesta della comunità afroamericana riprende forza con </a:t>
            </a:r>
            <a:r>
              <a:rPr lang="it-IT" sz="3600" i="1" dirty="0"/>
              <a:t>Black </a:t>
            </a:r>
            <a:r>
              <a:rPr lang="it-IT" sz="3600" i="1" dirty="0" err="1"/>
              <a:t>Lives</a:t>
            </a:r>
            <a:r>
              <a:rPr lang="it-IT" sz="3600" i="1" dirty="0"/>
              <a:t> Matter</a:t>
            </a:r>
            <a:r>
              <a:rPr lang="it-IT" sz="3600" dirty="0"/>
              <a:t>, movimento fondato nel 2013 dalle attiviste “intersezionali” </a:t>
            </a:r>
            <a:r>
              <a:rPr lang="it-IT" sz="3600" b="1" dirty="0"/>
              <a:t>Alicia Garza</a:t>
            </a:r>
            <a:r>
              <a:rPr lang="it-IT" sz="3600" dirty="0"/>
              <a:t>, </a:t>
            </a:r>
            <a:r>
              <a:rPr lang="it-IT" sz="3600" b="1" dirty="0" err="1"/>
              <a:t>Patrisse</a:t>
            </a:r>
            <a:r>
              <a:rPr lang="it-IT" sz="3600" b="1" dirty="0"/>
              <a:t> </a:t>
            </a:r>
            <a:r>
              <a:rPr lang="it-IT" sz="3600" b="1" dirty="0" err="1"/>
              <a:t>Cullors</a:t>
            </a:r>
            <a:r>
              <a:rPr lang="it-IT" sz="3600" b="1" dirty="0"/>
              <a:t> </a:t>
            </a:r>
            <a:r>
              <a:rPr lang="it-IT" sz="3600" dirty="0"/>
              <a:t>e </a:t>
            </a:r>
            <a:r>
              <a:rPr lang="it-IT" sz="3600" b="1" dirty="0" err="1"/>
              <a:t>Opal</a:t>
            </a:r>
            <a:r>
              <a:rPr lang="it-IT" sz="3600" b="1" dirty="0"/>
              <a:t> </a:t>
            </a:r>
            <a:r>
              <a:rPr lang="it-IT" sz="3600" b="1" dirty="0" err="1"/>
              <a:t>Tometi</a:t>
            </a:r>
            <a:r>
              <a:rPr lang="it-IT" sz="3600" dirty="0"/>
              <a:t>,  a seguito dell’assoluzione dell’assassino di </a:t>
            </a:r>
            <a:r>
              <a:rPr lang="it-IT" sz="3600" b="1" dirty="0" err="1"/>
              <a:t>Trayvon</a:t>
            </a:r>
            <a:r>
              <a:rPr lang="it-IT" sz="3600" b="1" dirty="0"/>
              <a:t> Martin</a:t>
            </a:r>
            <a:r>
              <a:rPr lang="it-IT" sz="3600" dirty="0"/>
              <a:t>.</a:t>
            </a:r>
          </a:p>
          <a:p>
            <a:r>
              <a:rPr lang="it-IT" sz="3600" dirty="0"/>
              <a:t>Il movimento organizza manifestazioni per denunciare la brutalità sistematica della polizia contro i neri (e le nere), e in occasione dell’omicidio di </a:t>
            </a:r>
            <a:r>
              <a:rPr lang="it-IT" sz="3600" b="1" dirty="0"/>
              <a:t>George Floyd </a:t>
            </a:r>
            <a:r>
              <a:rPr lang="it-IT" sz="3600" dirty="0"/>
              <a:t>a Minneapolis nel maggio 2020 si estende anche oltre i confini statunitensi.</a:t>
            </a:r>
          </a:p>
          <a:p>
            <a:r>
              <a:rPr lang="it-IT" sz="3600" dirty="0"/>
              <a:t>Il movimento contribuisce alla vittoria di</a:t>
            </a:r>
            <a:r>
              <a:rPr lang="it-IT" sz="3600" b="1" dirty="0"/>
              <a:t> Joseph Biden </a:t>
            </a:r>
            <a:r>
              <a:rPr lang="it-IT" sz="3600" dirty="0"/>
              <a:t>contro Trump alle elezioni presidenziali del 2020.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00B4B9-C239-2196-1AF9-70CC340DA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52900"/>
            <a:ext cx="4267200" cy="2400300"/>
          </a:xfrm>
          <a:prstGeom prst="rect">
            <a:avLst/>
          </a:prstGeom>
        </p:spPr>
      </p:pic>
      <p:pic>
        <p:nvPicPr>
          <p:cNvPr id="7" name="Immagine 6" descr="Immagine che contiene testo, persona, uomo&#10;&#10;Descrizione generata automaticamente">
            <a:extLst>
              <a:ext uri="{FF2B5EF4-FFF2-40B4-BE49-F238E27FC236}">
                <a16:creationId xmlns:a16="http://schemas.microsoft.com/office/drawing/2014/main" id="{735FE22D-B0B8-C54C-39AF-4BDFA3CFE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1371600"/>
            <a:ext cx="40576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02CC2-57E5-FD48-670A-A30742C6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371599"/>
          </a:xfrm>
        </p:spPr>
        <p:txBody>
          <a:bodyPr>
            <a:noAutofit/>
          </a:bodyPr>
          <a:lstStyle/>
          <a:p>
            <a:r>
              <a:rPr lang="it-IT" sz="4800" dirty="0"/>
              <a:t>LA CONDIZIONE NERA DOPO LA SECONDA GUERRA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8212F7-E233-A964-20C5-EE4C595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4571998"/>
          </a:xfrm>
        </p:spPr>
        <p:txBody>
          <a:bodyPr>
            <a:normAutofit fontScale="62500" lnSpcReduction="20000"/>
          </a:bodyPr>
          <a:lstStyle/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3400" dirty="0">
                <a:solidFill>
                  <a:schemeClr val="tx1"/>
                </a:solidFill>
              </a:rPr>
              <a:t>Dopo la Seconda guerra mondiale, la comunità afroamericana vive una condizione simile a quella affrontata dopo la Prima: al ritorno dal fronte (soprattutto da quello europeo), molti neri si trovano a doversi “reintegrare” in una società </a:t>
            </a:r>
            <a:r>
              <a:rPr lang="it-IT" sz="3400" dirty="0" err="1">
                <a:solidFill>
                  <a:schemeClr val="tx1"/>
                </a:solidFill>
              </a:rPr>
              <a:t>razzializzata</a:t>
            </a:r>
            <a:r>
              <a:rPr lang="it-IT" sz="3400" dirty="0">
                <a:solidFill>
                  <a:schemeClr val="tx1"/>
                </a:solidFill>
              </a:rPr>
              <a:t> e dove vige il principio della </a:t>
            </a:r>
            <a:r>
              <a:rPr lang="it-IT" sz="3400" b="1" dirty="0">
                <a:solidFill>
                  <a:schemeClr val="tx1"/>
                </a:solidFill>
              </a:rPr>
              <a:t>segregazione</a:t>
            </a:r>
            <a:r>
              <a:rPr lang="it-IT" sz="3400" dirty="0">
                <a:solidFill>
                  <a:schemeClr val="tx1"/>
                </a:solidFill>
              </a:rPr>
              <a:t>, mentre i neri rimasti negli USA sono costretti ad abbandonare i posti di lavoro “conquistati” durante la guerra.</a:t>
            </a:r>
          </a:p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3400" dirty="0">
                <a:solidFill>
                  <a:schemeClr val="tx1"/>
                </a:solidFill>
              </a:rPr>
              <a:t>La segregazione era stata dichiarata legale con la sentenza del 1896 relativa alla causa di </a:t>
            </a:r>
            <a:r>
              <a:rPr lang="it-IT" sz="3400" b="1" dirty="0">
                <a:solidFill>
                  <a:schemeClr val="tx1"/>
                </a:solidFill>
              </a:rPr>
              <a:t>Homer </a:t>
            </a:r>
            <a:r>
              <a:rPr lang="it-IT" sz="3400" b="1" dirty="0" err="1">
                <a:solidFill>
                  <a:schemeClr val="tx1"/>
                </a:solidFill>
              </a:rPr>
              <a:t>Plessy</a:t>
            </a:r>
            <a:r>
              <a:rPr lang="it-IT" sz="3400" dirty="0">
                <a:solidFill>
                  <a:schemeClr val="tx1"/>
                </a:solidFill>
              </a:rPr>
              <a:t>, un nero che si era rifiutato di lasciare il posto nella sezione “</a:t>
            </a:r>
            <a:r>
              <a:rPr lang="it-IT" sz="3400" dirty="0" err="1">
                <a:solidFill>
                  <a:schemeClr val="tx1"/>
                </a:solidFill>
              </a:rPr>
              <a:t>Whites</a:t>
            </a:r>
            <a:r>
              <a:rPr lang="it-IT" sz="3400" dirty="0">
                <a:solidFill>
                  <a:schemeClr val="tx1"/>
                </a:solidFill>
              </a:rPr>
              <a:t> </a:t>
            </a:r>
            <a:r>
              <a:rPr lang="it-IT" sz="3400" dirty="0" err="1">
                <a:solidFill>
                  <a:schemeClr val="tx1"/>
                </a:solidFill>
              </a:rPr>
              <a:t>Only</a:t>
            </a:r>
            <a:r>
              <a:rPr lang="it-IT" sz="3400" dirty="0">
                <a:solidFill>
                  <a:schemeClr val="tx1"/>
                </a:solidFill>
              </a:rPr>
              <a:t>” di un treno ed era stato arrestato per aver violato la legge segregazionista della Louisiana – la Corte suprema decise che la legge “</a:t>
            </a:r>
            <a:r>
              <a:rPr lang="it-IT" sz="3400" b="1" dirty="0">
                <a:solidFill>
                  <a:schemeClr val="tx1"/>
                </a:solidFill>
              </a:rPr>
              <a:t>separate </a:t>
            </a:r>
            <a:r>
              <a:rPr lang="it-IT" sz="3400" b="1" dirty="0" err="1">
                <a:solidFill>
                  <a:schemeClr val="tx1"/>
                </a:solidFill>
              </a:rPr>
              <a:t>but</a:t>
            </a:r>
            <a:r>
              <a:rPr lang="it-IT" sz="3400" b="1" dirty="0">
                <a:solidFill>
                  <a:schemeClr val="tx1"/>
                </a:solidFill>
              </a:rPr>
              <a:t> </a:t>
            </a:r>
            <a:r>
              <a:rPr lang="it-IT" sz="3400" b="1" dirty="0" err="1">
                <a:solidFill>
                  <a:schemeClr val="tx1"/>
                </a:solidFill>
              </a:rPr>
              <a:t>equal</a:t>
            </a:r>
            <a:r>
              <a:rPr lang="it-IT" sz="3400" dirty="0">
                <a:solidFill>
                  <a:schemeClr val="tx1"/>
                </a:solidFill>
              </a:rPr>
              <a:t>” non violava il 14° Emendamento, </a:t>
            </a:r>
            <a:r>
              <a:rPr lang="en-US" sz="3400" dirty="0" err="1">
                <a:solidFill>
                  <a:schemeClr val="tx1"/>
                </a:solidFill>
              </a:rPr>
              <a:t>che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it-IT" sz="3400" dirty="0">
                <a:solidFill>
                  <a:schemeClr val="tx1"/>
                </a:solidFill>
              </a:rPr>
              <a:t>impone a tutti gli Stati di garantire uguale protezione legale a tutte le persone.</a:t>
            </a:r>
            <a:endParaRPr lang="en-US" sz="34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53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730E20E-4802-27EF-FDB2-0A6B5E06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52401"/>
            <a:ext cx="763374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Brown vs. Board OF EDUCATION (1954)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8169-0566-FE96-276E-09FDF7CE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00200"/>
            <a:ext cx="4457700" cy="50292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000" dirty="0"/>
              <a:t>Dopo la Seconda Guerra mondiale, l’NAACP propone varie azioni legali (soprattutto con </a:t>
            </a:r>
            <a:r>
              <a:rPr lang="it-IT" sz="2800" b="1" dirty="0" err="1"/>
              <a:t>Thurgood</a:t>
            </a:r>
            <a:r>
              <a:rPr lang="it-IT" sz="2800" b="1" dirty="0"/>
              <a:t> Marshall</a:t>
            </a:r>
            <a:r>
              <a:rPr lang="it-IT" sz="2800" dirty="0"/>
              <a:t>) </a:t>
            </a:r>
            <a:r>
              <a:rPr lang="it-IT" sz="3000" dirty="0"/>
              <a:t>per combattere la dottrina del “separate </a:t>
            </a:r>
            <a:r>
              <a:rPr lang="it-IT" sz="3000" dirty="0" err="1"/>
              <a:t>but</a:t>
            </a:r>
            <a:r>
              <a:rPr lang="it-IT" sz="3000" dirty="0"/>
              <a:t> </a:t>
            </a:r>
            <a:r>
              <a:rPr lang="it-IT" sz="3000" dirty="0" err="1"/>
              <a:t>equal</a:t>
            </a:r>
            <a:r>
              <a:rPr lang="it-IT" sz="3000" dirty="0"/>
              <a:t>”.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000" dirty="0"/>
              <a:t>Nella sentenza Brown vs Board of </a:t>
            </a:r>
            <a:r>
              <a:rPr lang="it-IT" sz="3000" dirty="0" err="1"/>
              <a:t>Education</a:t>
            </a:r>
            <a:r>
              <a:rPr lang="it-IT" sz="3000" dirty="0"/>
              <a:t> la Corte suprema infine dichiara illegale la segregazione razziale nelle scuole pubbliche, perché viola la Costituzione.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000" dirty="0"/>
              <a:t>La sentenza scatena la reazione (il “</a:t>
            </a:r>
            <a:r>
              <a:rPr lang="it-IT" sz="3000" b="1" dirty="0"/>
              <a:t>backlash</a:t>
            </a:r>
            <a:r>
              <a:rPr lang="it-IT" sz="3000" dirty="0"/>
              <a:t>”) di molti bianchi del Sud, che si oppongono alla sua applicazione (</a:t>
            </a:r>
            <a:r>
              <a:rPr lang="it-IT" sz="3000" b="1" dirty="0"/>
              <a:t>White </a:t>
            </a:r>
            <a:r>
              <a:rPr lang="it-IT" sz="3000" b="1" dirty="0" err="1"/>
              <a:t>Citizens</a:t>
            </a:r>
            <a:r>
              <a:rPr lang="it-IT" sz="3000" b="1" dirty="0"/>
              <a:t> </a:t>
            </a:r>
            <a:r>
              <a:rPr lang="it-IT" sz="3000" b="1" dirty="0" err="1"/>
              <a:t>Council</a:t>
            </a:r>
            <a:r>
              <a:rPr lang="it-IT" sz="3000" dirty="0"/>
              <a:t>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C71EB5E7-BDFB-8CE9-50D1-E34E5D735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600200"/>
            <a:ext cx="33083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3870355C-5417-45F4-B20A-11E61CB6D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4421981"/>
            <a:ext cx="3403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9848511-9569-6A85-9DDC-A3205739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288"/>
            <a:ext cx="7620000" cy="1433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LA NASCITA DEL MOVIMENTO PER I DIRITTI CIVILI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65D3-2EC1-4ADB-D42F-3F96EDC9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5181600" cy="4876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/>
              <a:t>La sentenza segna convenzionalmente la nascita del Movimento per i Diritti civili.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/>
              <a:t>Oltre all’NAACP,  guida il movimento il </a:t>
            </a:r>
            <a:r>
              <a:rPr lang="it-IT" sz="2600" b="1" dirty="0"/>
              <a:t>Congress of </a:t>
            </a:r>
            <a:r>
              <a:rPr lang="it-IT" sz="2600" b="1" dirty="0" err="1"/>
              <a:t>Racial</a:t>
            </a:r>
            <a:r>
              <a:rPr lang="it-IT" sz="2600" b="1" dirty="0"/>
              <a:t> Equality (CORE)</a:t>
            </a:r>
            <a:r>
              <a:rPr lang="it-IT" sz="2600" dirty="0"/>
              <a:t>, fondato nel 1941, che promuove l’uso di </a:t>
            </a:r>
            <a:r>
              <a:rPr lang="it-IT" sz="2600" b="1" dirty="0"/>
              <a:t>metodi non violenti </a:t>
            </a:r>
            <a:r>
              <a:rPr lang="it-IT" sz="2600" dirty="0"/>
              <a:t>nell’organizzazione delle proteste.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/>
              <a:t>L’episodio che innesca la diffusione capillare di queste proteste vede come protagonista </a:t>
            </a:r>
            <a:r>
              <a:rPr lang="it-IT" sz="2600" b="1" dirty="0"/>
              <a:t>Rosa Parks</a:t>
            </a:r>
            <a:r>
              <a:rPr lang="it-IT" sz="2600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C64B4468-60D4-9B0D-25AC-BEBEA702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48" y="4191000"/>
            <a:ext cx="2195052" cy="21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A379987-6174-6566-3F9D-FA347931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488577" cy="209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9EF49-28DE-5216-93FF-4D2EBC00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141615"/>
          </a:xfrm>
        </p:spPr>
        <p:txBody>
          <a:bodyPr>
            <a:normAutofit/>
          </a:bodyPr>
          <a:lstStyle/>
          <a:p>
            <a:r>
              <a:rPr lang="it-IT" sz="6600" dirty="0"/>
              <a:t>ROSA PARKS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30405-6BC4-4673-17FF-351F36D99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447800"/>
            <a:ext cx="4547642" cy="5257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►"/>
              <a:defRPr/>
            </a:pPr>
            <a:r>
              <a:rPr lang="it-IT" altLang="en-US" sz="2000" dirty="0"/>
              <a:t>Il 1º dicembre 1955, Rosa Parks, già attiva nell’NAACP,  si rifiuta di lasciare il posto riservato ai bianchi su un autobus a Montgomery, in Alabama.  Viene arrestata e scarcerata poche ore dopo, ma le proteste si diffondono rapidamente, soprattutto con il boicottaggio dei mezzi pubblici di Montgomery, che dura per 381 giorni.</a:t>
            </a:r>
          </a:p>
          <a:p>
            <a:pPr>
              <a:buFont typeface="Arial" charset="0"/>
              <a:buChar char="►"/>
              <a:defRPr/>
            </a:pPr>
            <a:r>
              <a:rPr lang="it-IT" altLang="en-US" sz="2000" dirty="0"/>
              <a:t>Nel 1956 il caso di Rosa Parks arriva alla Corte Suprema degli Stati Uniti, che dichiara incostituzionale la segregazione sui mezzi pubblici dell'Alabama.</a:t>
            </a:r>
          </a:p>
          <a:p>
            <a:pPr>
              <a:buFont typeface="Arial" charset="0"/>
              <a:buChar char="►"/>
              <a:defRPr/>
            </a:pPr>
            <a:r>
              <a:rPr lang="it-IT" altLang="en-US" sz="2000" dirty="0"/>
              <a:t>Rosa Parks diventa nota come </a:t>
            </a:r>
            <a:r>
              <a:rPr lang="it-IT" sz="2000" dirty="0"/>
              <a:t>“</a:t>
            </a:r>
            <a:r>
              <a:rPr lang="en-US" b="1" dirty="0"/>
              <a:t>The Mother of the Civil Rights Movement</a:t>
            </a:r>
            <a:r>
              <a:rPr lang="it-IT" sz="2000" dirty="0"/>
              <a:t>”.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3CE7C8-C52B-8224-1317-B0350B1D6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330868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28580-D46C-F7D4-A253-1E4A8688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143000"/>
            <a:ext cx="2642642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 </a:t>
            </a:r>
            <a:r>
              <a:rPr lang="en-US" i="1" dirty="0"/>
              <a:t>big six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1358B7-B030-C933-CFB7-5A34A2104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1400"/>
            <a:ext cx="8305800" cy="3048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600" dirty="0"/>
              <a:t>I </a:t>
            </a:r>
            <a:r>
              <a:rPr lang="en-US" sz="3600" dirty="0" err="1"/>
              <a:t>principali</a:t>
            </a:r>
            <a:r>
              <a:rPr lang="en-US" sz="3600" dirty="0"/>
              <a:t> leader del </a:t>
            </a:r>
            <a:r>
              <a:rPr lang="en-US" sz="3600" dirty="0" err="1"/>
              <a:t>Movimento</a:t>
            </a:r>
            <a:r>
              <a:rPr lang="en-US" sz="3600" dirty="0"/>
              <a:t> </a:t>
            </a:r>
            <a:r>
              <a:rPr lang="en-US" sz="3600" dirty="0" err="1"/>
              <a:t>sono</a:t>
            </a:r>
            <a:r>
              <a:rPr lang="en-US" sz="3600" dirty="0"/>
              <a:t> </a:t>
            </a:r>
            <a:r>
              <a:rPr lang="en-US" sz="3600" dirty="0" err="1"/>
              <a:t>noti</a:t>
            </a:r>
            <a:r>
              <a:rPr lang="en-US" sz="3600" dirty="0"/>
              <a:t> come </a:t>
            </a:r>
            <a:r>
              <a:rPr lang="en-US" sz="3600" i="1" dirty="0"/>
              <a:t>Big Six</a:t>
            </a:r>
            <a:r>
              <a:rPr lang="en-US" sz="3600" dirty="0"/>
              <a:t>: </a:t>
            </a:r>
            <a:r>
              <a:rPr lang="en-US" sz="3600" b="1" dirty="0"/>
              <a:t>Martin Luther King Jr., James Farmer, John Lewis, A. Philip Randolph, Roy Wilkins </a:t>
            </a:r>
            <a:r>
              <a:rPr lang="en-US" sz="3600" dirty="0"/>
              <a:t>e </a:t>
            </a:r>
            <a:r>
              <a:rPr lang="en-US" sz="3600" b="1" dirty="0"/>
              <a:t>Whitney Young</a:t>
            </a:r>
            <a:r>
              <a:rPr lang="en-US" sz="3600" dirty="0"/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7E066F-5F5B-149F-A476-00608F084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3284"/>
            <a:ext cx="4343399" cy="33635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38C6276-86F8-D337-A279-54346941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799"/>
            <a:ext cx="7633742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200" dirty="0"/>
              <a:t>DISOBBEDIENZA </a:t>
            </a:r>
            <a:r>
              <a:rPr lang="en-US" altLang="en-US" sz="6200" dirty="0" err="1"/>
              <a:t>CivilE</a:t>
            </a:r>
            <a:endParaRPr lang="en-US" altLang="en-US" sz="6200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D9142B8-8311-04C9-E535-AFB25747B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871" y="1447801"/>
            <a:ext cx="7924800" cy="53339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3200" dirty="0" err="1">
                <a:solidFill>
                  <a:schemeClr val="tx1"/>
                </a:solidFill>
              </a:rPr>
              <a:t>Pratica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della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disobbedienza</a:t>
            </a:r>
            <a:r>
              <a:rPr lang="en-US" altLang="en-US" sz="3200" dirty="0">
                <a:solidFill>
                  <a:schemeClr val="tx1"/>
                </a:solidFill>
              </a:rPr>
              <a:t> civile non </a:t>
            </a:r>
            <a:r>
              <a:rPr lang="en-US" altLang="en-US" sz="3200" dirty="0" err="1">
                <a:solidFill>
                  <a:schemeClr val="tx1"/>
                </a:solidFill>
              </a:rPr>
              <a:t>violenta</a:t>
            </a:r>
            <a:r>
              <a:rPr lang="en-US" altLang="en-US" sz="32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3200" b="1" dirty="0" err="1">
                <a:solidFill>
                  <a:schemeClr val="tx1"/>
                </a:solidFill>
              </a:rPr>
              <a:t>Boicottaggi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(</a:t>
            </a:r>
            <a:r>
              <a:rPr lang="en-US" altLang="en-US" sz="3200" dirty="0" err="1">
                <a:solidFill>
                  <a:schemeClr val="tx1"/>
                </a:solidFill>
              </a:rPr>
              <a:t>rifiuto</a:t>
            </a:r>
            <a:r>
              <a:rPr lang="en-US" altLang="en-US" sz="3200" dirty="0">
                <a:solidFill>
                  <a:schemeClr val="tx1"/>
                </a:solidFill>
              </a:rPr>
              <a:t> di </a:t>
            </a:r>
            <a:r>
              <a:rPr lang="en-US" altLang="en-US" sz="3200" dirty="0" err="1">
                <a:solidFill>
                  <a:schemeClr val="tx1"/>
                </a:solidFill>
              </a:rPr>
              <a:t>acquistare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beni</a:t>
            </a:r>
            <a:r>
              <a:rPr lang="en-US" altLang="en-US" sz="3200" dirty="0">
                <a:solidFill>
                  <a:schemeClr val="tx1"/>
                </a:solidFill>
              </a:rPr>
              <a:t> o </a:t>
            </a:r>
            <a:r>
              <a:rPr lang="en-US" altLang="en-US" sz="3200" dirty="0" err="1">
                <a:solidFill>
                  <a:schemeClr val="tx1"/>
                </a:solidFill>
              </a:rPr>
              <a:t>servizi</a:t>
            </a:r>
            <a:r>
              <a:rPr lang="en-US" altLang="en-US" sz="3200" dirty="0">
                <a:solidFill>
                  <a:schemeClr val="tx1"/>
                </a:solidFill>
              </a:rPr>
              <a:t> da </a:t>
            </a:r>
            <a:r>
              <a:rPr lang="en-US" altLang="en-US" sz="3200" dirty="0" err="1">
                <a:solidFill>
                  <a:schemeClr val="tx1"/>
                </a:solidFill>
              </a:rPr>
              <a:t>un’azienda</a:t>
            </a:r>
            <a:r>
              <a:rPr lang="en-US" altLang="en-US" sz="3200" dirty="0">
                <a:solidFill>
                  <a:schemeClr val="tx1"/>
                </a:solidFill>
              </a:rPr>
              <a:t> per </a:t>
            </a:r>
            <a:r>
              <a:rPr lang="en-US" altLang="en-US" sz="3200" dirty="0" err="1">
                <a:solidFill>
                  <a:schemeClr val="tx1"/>
                </a:solidFill>
              </a:rPr>
              <a:t>spingerla</a:t>
            </a:r>
            <a:r>
              <a:rPr lang="en-US" altLang="en-US" sz="3200" dirty="0">
                <a:solidFill>
                  <a:schemeClr val="tx1"/>
                </a:solidFill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</a:rPr>
              <a:t>cambiare</a:t>
            </a:r>
            <a:r>
              <a:rPr lang="en-US" altLang="en-US" sz="3200" dirty="0">
                <a:solidFill>
                  <a:schemeClr val="tx1"/>
                </a:solidFill>
              </a:rPr>
              <a:t> le sue </a:t>
            </a:r>
            <a:r>
              <a:rPr lang="en-US" altLang="en-US" sz="3200" dirty="0" err="1">
                <a:solidFill>
                  <a:schemeClr val="tx1"/>
                </a:solidFill>
              </a:rPr>
              <a:t>politiche</a:t>
            </a:r>
            <a:r>
              <a:rPr lang="en-US" altLang="en-US" sz="3200" dirty="0">
                <a:solidFill>
                  <a:schemeClr val="tx1"/>
                </a:solidFill>
              </a:rPr>
              <a:t> “</a:t>
            </a:r>
            <a:r>
              <a:rPr lang="en-US" altLang="en-US" sz="3200" dirty="0" err="1">
                <a:solidFill>
                  <a:schemeClr val="tx1"/>
                </a:solidFill>
              </a:rPr>
              <a:t>razziali</a:t>
            </a:r>
            <a:r>
              <a:rPr lang="en-US" altLang="en-US" sz="3200" dirty="0">
                <a:solidFill>
                  <a:schemeClr val="tx1"/>
                </a:solidFill>
              </a:rPr>
              <a:t>”) 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3200" b="1" dirty="0" err="1">
                <a:solidFill>
                  <a:schemeClr val="tx1"/>
                </a:solidFill>
              </a:rPr>
              <a:t>Scioperi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della</a:t>
            </a:r>
            <a:r>
              <a:rPr lang="en-US" altLang="en-US" sz="3200" b="1" dirty="0">
                <a:solidFill>
                  <a:schemeClr val="tx1"/>
                </a:solidFill>
              </a:rPr>
              <a:t> fame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3200" b="1" dirty="0" err="1">
                <a:solidFill>
                  <a:schemeClr val="tx1"/>
                </a:solidFill>
              </a:rPr>
              <a:t>Petizioni</a:t>
            </a:r>
            <a:r>
              <a:rPr lang="en-US" altLang="en-US" sz="3200" dirty="0">
                <a:solidFill>
                  <a:schemeClr val="tx1"/>
                </a:solidFill>
              </a:rPr>
              <a:t> (al </a:t>
            </a:r>
            <a:r>
              <a:rPr lang="en-US" altLang="en-US" sz="3200" dirty="0" err="1">
                <a:solidFill>
                  <a:schemeClr val="tx1"/>
                </a:solidFill>
              </a:rPr>
              <a:t>governo</a:t>
            </a:r>
            <a:r>
              <a:rPr lang="en-US" altLang="en-US" sz="3200" dirty="0">
                <a:solidFill>
                  <a:schemeClr val="tx1"/>
                </a:solidFill>
              </a:rPr>
              <a:t> e alle </a:t>
            </a:r>
            <a:r>
              <a:rPr lang="en-US" altLang="en-US" sz="3200" dirty="0" err="1">
                <a:solidFill>
                  <a:schemeClr val="tx1"/>
                </a:solidFill>
              </a:rPr>
              <a:t>aziende</a:t>
            </a:r>
            <a:r>
              <a:rPr lang="en-US" altLang="en-US" sz="3200" dirty="0">
                <a:solidFill>
                  <a:schemeClr val="tx1"/>
                </a:solidFill>
              </a:rPr>
              <a:t>)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3200" b="1" dirty="0" err="1">
                <a:solidFill>
                  <a:schemeClr val="tx1"/>
                </a:solidFill>
              </a:rPr>
              <a:t>Marce</a:t>
            </a:r>
            <a:r>
              <a:rPr lang="en-US" altLang="en-US" sz="3200" b="1" dirty="0">
                <a:solidFill>
                  <a:schemeClr val="tx1"/>
                </a:solidFill>
              </a:rPr>
              <a:t> e </a:t>
            </a:r>
            <a:r>
              <a:rPr lang="en-US" altLang="en-US" sz="3200" b="1" dirty="0" err="1">
                <a:solidFill>
                  <a:schemeClr val="tx1"/>
                </a:solidFill>
              </a:rPr>
              <a:t>dimostrazioni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3200" b="1" dirty="0" err="1">
                <a:solidFill>
                  <a:schemeClr val="tx1"/>
                </a:solidFill>
              </a:rPr>
              <a:t>Scioperi</a:t>
            </a:r>
            <a:r>
              <a:rPr lang="en-US" altLang="en-US" sz="3200" dirty="0">
                <a:solidFill>
                  <a:schemeClr val="tx1"/>
                </a:solidFill>
              </a:rPr>
              <a:t> (</a:t>
            </a:r>
            <a:r>
              <a:rPr lang="en-US" altLang="en-US" sz="3200" dirty="0" err="1">
                <a:solidFill>
                  <a:schemeClr val="tx1"/>
                </a:solidFill>
              </a:rPr>
              <a:t>locali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statali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nazionali</a:t>
            </a:r>
            <a:r>
              <a:rPr lang="en-US" altLang="en-US" sz="32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Sit in</a:t>
            </a:r>
            <a:r>
              <a:rPr lang="en-US" altLang="en-US" sz="3200" dirty="0">
                <a:solidFill>
                  <a:schemeClr val="tx1"/>
                </a:solidFill>
              </a:rPr>
              <a:t> (in bar, </a:t>
            </a:r>
            <a:r>
              <a:rPr lang="en-US" altLang="en-US" sz="3200" dirty="0" err="1">
                <a:solidFill>
                  <a:schemeClr val="tx1"/>
                </a:solidFill>
              </a:rPr>
              <a:t>ristoranti</a:t>
            </a:r>
            <a:r>
              <a:rPr lang="en-US" altLang="en-US" sz="3200" dirty="0">
                <a:solidFill>
                  <a:schemeClr val="tx1"/>
                </a:solidFill>
              </a:rPr>
              <a:t> e </a:t>
            </a:r>
            <a:r>
              <a:rPr lang="en-US" altLang="en-US" sz="3200" dirty="0" err="1">
                <a:solidFill>
                  <a:schemeClr val="tx1"/>
                </a:solidFill>
              </a:rPr>
              <a:t>altri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luoghi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pubblici</a:t>
            </a:r>
            <a:r>
              <a:rPr lang="en-US" altLang="en-US" sz="3200" dirty="0">
                <a:solidFill>
                  <a:schemeClr val="tx1"/>
                </a:solidFill>
              </a:rPr>
              <a:t>)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91B9E1C-9319-D0C2-0A67-CAA3CF5E0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758" y="382385"/>
            <a:ext cx="7633742" cy="98921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Il sit-in di </a:t>
            </a:r>
            <a:r>
              <a:rPr lang="en-US" altLang="en-US" dirty="0" err="1"/>
              <a:t>greensboro</a:t>
            </a:r>
            <a:endParaRPr lang="en-US" altLang="en-US" dirty="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60D0BA3-41B8-F612-EBFB-CC1366B37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267200" cy="502072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it-IT" altLang="en-US" sz="2200" dirty="0"/>
              <a:t>Il 1° febbraio 1960 quattro studenti afroamericani dell’</a:t>
            </a:r>
            <a:r>
              <a:rPr lang="it-IT" altLang="en-US" sz="2200" b="1" dirty="0" err="1"/>
              <a:t>Agricultural</a:t>
            </a:r>
            <a:r>
              <a:rPr lang="it-IT" altLang="en-US" sz="2200" b="1" dirty="0"/>
              <a:t> and Technical State University del North Carolina</a:t>
            </a:r>
            <a:r>
              <a:rPr lang="it-IT" altLang="en-US" sz="2200" dirty="0"/>
              <a:t>, dopo aver effettuato acquisti da </a:t>
            </a:r>
            <a:r>
              <a:rPr lang="it-IT" altLang="en-US" sz="2200" dirty="0" err="1"/>
              <a:t>Woolworth’s</a:t>
            </a:r>
            <a:r>
              <a:rPr lang="it-IT" altLang="en-US" sz="2200" dirty="0"/>
              <a:t>, conservano gli scontrini per dimostrare di essere clienti, si siedono a un bancone e chiedono di essere serviti. La loro richiesta viene respinta, e i quattro restano seduti. Il metodo di protesta si estende rapidamente in tutto il Sud, suscitando reazioni anche violente.</a:t>
            </a:r>
            <a:endParaRPr lang="en-US" altLang="en-US" sz="2200" dirty="0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F408C7C4-49A9-1B01-7251-C778124D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13" y="1428750"/>
            <a:ext cx="2873464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5" descr="[© Fred Blackwell]">
            <a:extLst>
              <a:ext uri="{FF2B5EF4-FFF2-40B4-BE49-F238E27FC236}">
                <a16:creationId xmlns:a16="http://schemas.microsoft.com/office/drawing/2014/main" id="{46B8F2F0-2273-C3A9-3ACC-0C20BAA3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13" y="4267199"/>
            <a:ext cx="2970787" cy="23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1794</TotalTime>
  <Words>2011</Words>
  <Application>Microsoft Office PowerPoint</Application>
  <PresentationFormat>Presentazione su schermo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Impact</vt:lpstr>
      <vt:lpstr>Perpetua</vt:lpstr>
      <vt:lpstr>Wingdings</vt:lpstr>
      <vt:lpstr>Badge</vt:lpstr>
      <vt:lpstr>IL MOVIMENTO PER I DIRITTI CIVILI (AFROAMERICANO)</vt:lpstr>
      <vt:lpstr>AMERICAN QUILTS</vt:lpstr>
      <vt:lpstr>LA CONDIZIONE NERA DOPO LA SECONDA GUERRA MONDIALE</vt:lpstr>
      <vt:lpstr>Brown vs. Board OF EDUCATION (1954)</vt:lpstr>
      <vt:lpstr>LA NASCITA DEL MOVIMENTO PER I DIRITTI CIVILI</vt:lpstr>
      <vt:lpstr>ROSA PARKS</vt:lpstr>
      <vt:lpstr>I big six</vt:lpstr>
      <vt:lpstr>DISOBBEDIENZA CivilE</vt:lpstr>
      <vt:lpstr>Il sit-in di greensboro</vt:lpstr>
      <vt:lpstr>I Little Rock Nine</vt:lpstr>
      <vt:lpstr>IL “Southern Manifesto”</vt:lpstr>
      <vt:lpstr>Birmingham e selma</vt:lpstr>
      <vt:lpstr>LA MARCIA DI Washington</vt:lpstr>
      <vt:lpstr>MARTIN LUTHER KING, “I HAVE A DREAM”</vt:lpstr>
      <vt:lpstr>IL Civil Rights Act</vt:lpstr>
      <vt:lpstr>MALCOLM X</vt:lpstr>
      <vt:lpstr>L’ASSASSINIO DI MARTIN LUTHER KING</vt:lpstr>
      <vt:lpstr>le lunghe estati calde</vt:lpstr>
      <vt:lpstr>LA RIVOLTA DI LOS ANGELES</vt:lpstr>
      <vt:lpstr>LA PRESIDENZA OBAMA E L’america “postrazziale”</vt:lpstr>
      <vt:lpstr>LA PRESIDENZA TRUMP: “MAKE AMERICA GREAT AGAIN”</vt:lpstr>
      <vt:lpstr>BLACK LIVES MATTER</vt:lpstr>
    </vt:vector>
  </TitlesOfParts>
  <Company>Grayslake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Migration &amp; The Harlem Renaissance</dc:title>
  <dc:creator>dlazar</dc:creator>
  <cp:lastModifiedBy>valerio.deangelis@unimc.it</cp:lastModifiedBy>
  <cp:revision>131</cp:revision>
  <dcterms:created xsi:type="dcterms:W3CDTF">2004-01-29T23:01:35Z</dcterms:created>
  <dcterms:modified xsi:type="dcterms:W3CDTF">2023-01-22T21:57:26Z</dcterms:modified>
</cp:coreProperties>
</file>