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404" r:id="rId4"/>
    <p:sldId id="259" r:id="rId5"/>
    <p:sldId id="370" r:id="rId6"/>
    <p:sldId id="258" r:id="rId7"/>
    <p:sldId id="263" r:id="rId8"/>
    <p:sldId id="265" r:id="rId9"/>
    <p:sldId id="266" r:id="rId10"/>
    <p:sldId id="267" r:id="rId11"/>
    <p:sldId id="290" r:id="rId12"/>
    <p:sldId id="291" r:id="rId13"/>
    <p:sldId id="377" r:id="rId14"/>
    <p:sldId id="335" r:id="rId15"/>
    <p:sldId id="336" r:id="rId16"/>
    <p:sldId id="337" r:id="rId17"/>
    <p:sldId id="338" r:id="rId18"/>
    <p:sldId id="40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B4C2-7F35-4813-8597-0622EFD69C27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E7B7B-9F94-478A-BD95-D427D639B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C7361-FE6F-416D-96D0-9F316D12E8B8}" type="slidenum">
              <a:rPr lang="en-US"/>
              <a:pPr/>
              <a:t>3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21F6B09A-EFEB-B68B-D8C3-EE925364D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02612-3CA8-4297-92FB-92586D2D6168}" type="slidenum"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04785EA0-9D92-66FE-FD44-701147B61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85978D9-12D4-7C61-5CA7-CA9B6A7C4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BDC00CCA-51E0-914E-B286-E94A6081E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F8C69-8B63-41D3-B7D8-DF58010F20EE}" type="slidenum">
              <a:rPr kumimoji="0" lang="en-US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4A43BD-314B-0A2D-1769-33AF8B474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0742D4C-33D9-F3F1-B5CF-EF720FB37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1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65542-E007-4814-AD76-D64859C14128}" type="slidenum">
              <a:rPr lang="en-US"/>
              <a:pPr/>
              <a:t>5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81681-ACEE-4CBA-B917-8C25C51438E3}" type="slidenum">
              <a:rPr lang="en-US"/>
              <a:pPr/>
              <a:t>6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67AA2-4A00-4267-B8AF-01508333AB34}" type="slidenum">
              <a:rPr lang="en-US"/>
              <a:pPr/>
              <a:t>7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D1D0A-8B72-4FAD-92FF-C7210B492C75}" type="slidenum">
              <a:rPr lang="en-US"/>
              <a:pPr/>
              <a:t>8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97C04-91E8-40DB-BA88-161DEC8EB942}" type="slidenum">
              <a:rPr lang="en-US"/>
              <a:pPr/>
              <a:t>9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78045-6F1B-479F-821E-BEB10660B7C1}" type="slidenum">
              <a:rPr lang="en-US"/>
              <a:pPr/>
              <a:t>10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EFF47-41E1-4D57-AC07-24ADAF973AEA}" type="slidenum">
              <a:rPr lang="en-US"/>
              <a:pPr/>
              <a:t>11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9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DBB11-3516-0582-59D8-9C8CD4AEF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9E4ED5-C4C3-275F-91DA-A1E840CDF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75CDD7-4FD7-5757-843B-2EA4C2DE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C0221C-49AB-038C-FB2F-D2EC386D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98011-035E-A892-A82A-921F448A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19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003F7-5DD1-5B21-157D-9D8478E1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FD2042-B4F4-8E49-DB92-7CF3B6E9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009889-5AA6-24CB-252E-F70792B7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928350-9F12-F9E3-7A17-40A2E098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938C7-9EF7-5BAD-47DD-3772909F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20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70ADE91-C360-ADBF-88D1-1AE36936E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CFE5E3-112A-FB4C-6DEA-53AFBB522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6C22AF-216A-2884-16FA-33336D52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4CA62F-7594-B187-1174-313F418C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AF1EDD-62FA-89BB-4AFD-A8D4C40F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91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79CC5C-3766-4CAC-8F75-589A54F22A88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482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A847-3B8B-411D-A9D7-1CEF678661D1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429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90"/>
            <a:ext cx="8187071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692FA2-62A1-436A-B68C-7A045F3B00C7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6" name="Freeform 11"/>
          <p:cNvSpPr/>
          <p:nvPr/>
        </p:nvSpPr>
        <p:spPr bwMode="auto">
          <a:xfrm>
            <a:off x="874382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56446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791456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0"/>
            <a:ext cx="4791456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B3B3-1DEC-47CC-9059-E39C0DFAE1A4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8488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381002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A02F-1D75-465C-990F-61FB66BE7BEB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41133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72E-EDBE-411C-8426-AF303B192FDE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38542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ADDF-5951-4BC2-91E6-9C2E5F72D825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1708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1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9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D9C7A416-BD63-4146-926F-43D223830A5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663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F3875-A6E7-9A4C-EE1F-953CB23E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98B260-412A-21E9-90FB-24D27A87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23E41-155B-63FF-4957-CE81BDC9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6F5803-0526-6DF0-7A8C-9DCC43DE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FC46EC-391E-3813-6127-44039BD5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21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2"/>
            <a:ext cx="7355585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6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E7B0722E-AB95-46EC-85BF-F3FF1319A49A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22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E7CD-3121-44E9-AB26-C36DE5563808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5839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6"/>
            <a:ext cx="2362573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299" y="382386"/>
            <a:ext cx="7746023" cy="560040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ABC4-8202-45A2-8AF2-208E46F56418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8077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ECE13-370D-4522-E630-6F5A7205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14143E-E219-1284-5285-EB18003BA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EB0C94-FB20-3849-ED0E-1D6AE619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A46894-51C3-2C0F-EF35-F3F2D279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70815E-7628-403A-5536-26BFAE8F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61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60E84-57D5-0C0D-A7A4-46700398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121AED-71A2-0F20-31AB-1636FE0FC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EACDB1-05E8-7259-735A-9CAAB47B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64183C-1798-1664-E5F7-F73CBDD2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B53240-797E-1595-9A97-42D34903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9016EF-8AB3-2CE6-6D4C-409ED028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8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1A286-91A3-AA4F-1C2D-F9F87692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525469-A45A-ECA7-E961-710D2674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C49853-A98B-9403-4466-5660B3A16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9039BA-41DF-B6AA-562D-6F52814B7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1F354C-9FDF-27FE-F22E-41EEC9BDF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A0B65A-1C74-9FA2-BE4A-368A9899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26A3B03-A486-DC1A-1886-21C6AB78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7FA6B3-0023-29EC-90F4-487EA401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4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5DDFE8-3A17-C571-A651-0CB93D18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CA4383-2D11-D0F0-5805-681FF830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F936F0-2BCE-C6B1-5D92-5726A211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C90989-7F22-FAB1-7404-CB62BAA0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44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683914-8E8D-B3A3-10E3-A505456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958C23-0842-41BE-23F0-4368C931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4D69E4-C526-47AA-A3BF-8C312A27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30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2D14C-0DE6-ACA4-DABF-19B38EBC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7898C4-4553-C6A4-905A-65784404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8B2720-FD7E-3704-5B53-B8F4FFC64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C9615A-A6A5-B8E9-DDA0-61691DD6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C81CBA-82AD-4625-B660-A6E90E22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C60173-5C21-7EBD-4792-131A2F19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9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6E278-9EE3-2E69-214B-15BA5F6C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225E157-BA2E-57FB-B60C-9203C2938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F52B62-A124-CC3C-A288-AEC080C55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4D3004-09B0-29A4-3314-C0FEE010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F0A942-7704-BB79-3055-4D2BBAFA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F6EB40-4D66-943D-8E17-B93FCDD7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7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D3DBC6-9835-D526-93E0-16218DE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6CD31B-DE4F-1542-AAA2-8BA9D800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6A9077-7DF5-6A33-86EE-995A4026F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CF18-1065-47B6-A7D9-6FA8E6D0E57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64B522-3996-302A-1FDB-78FAB07C8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285823-7CD2-BEB7-60D8-D3656883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AA94-5B29-4ACF-8488-859EE2C31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9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E275D8-8017-4500-A0E0-D16C9F335606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25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24EB7-5C61-80DD-D783-486EA6638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41" y="177283"/>
            <a:ext cx="11485983" cy="2080726"/>
          </a:xfrm>
        </p:spPr>
        <p:txBody>
          <a:bodyPr/>
          <a:lstStyle/>
          <a:p>
            <a:r>
              <a:rPr lang="en-US" altLang="x-none" b="1" u="sng" dirty="0">
                <a:solidFill>
                  <a:srgbClr val="8F0000"/>
                </a:solidFill>
                <a:latin typeface="Impact" panose="020B0806030902050204" pitchFamily="34" charset="0"/>
              </a:rPr>
              <a:t>IL MOVIMENTO PER I DIRITTI CIVILI (NATIVO AMERICANO)</a:t>
            </a:r>
            <a:endParaRPr lang="it-IT" b="1" dirty="0">
              <a:latin typeface="Impact" panose="020B080603090205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B4AAB7-0764-B42F-0766-50ADD32A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48" y="2327015"/>
            <a:ext cx="6563703" cy="43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799" y="0"/>
            <a:ext cx="5086739" cy="1143000"/>
          </a:xfrm>
        </p:spPr>
        <p:txBody>
          <a:bodyPr>
            <a:normAutofit/>
          </a:bodyPr>
          <a:lstStyle/>
          <a:p>
            <a:pPr algn="ctr"/>
            <a:r>
              <a:rPr lang="en-US" altLang="x-none" sz="36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ALCATRAZ (1969)</a:t>
            </a:r>
            <a:endParaRPr lang="en-US" sz="2400" b="1" dirty="0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>
          <a:xfrm>
            <a:off x="6934199" y="1300940"/>
            <a:ext cx="5086738" cy="464266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Membri di molte comunità native occupano la prigione abbandonata di Alcatraz, nella Baia di San Francisco, rivendicandone la proprietà grazie a una legge che prevede 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restituzione delle terre native di proprietà federale non utilizzate dal Governo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azione pan-indiana a livello nazionale.</a:t>
            </a:r>
          </a:p>
        </p:txBody>
      </p:sp>
      <p:pic>
        <p:nvPicPr>
          <p:cNvPr id="1168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823" r="2696" b="1823"/>
          <a:stretch>
            <a:fillRect/>
          </a:stretch>
        </p:blipFill>
        <p:spPr bwMode="auto">
          <a:xfrm>
            <a:off x="2546357" y="2192762"/>
            <a:ext cx="3048000" cy="45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783" r="8000" b="5783"/>
          <a:stretch>
            <a:fillRect/>
          </a:stretch>
        </p:blipFill>
        <p:spPr bwMode="auto">
          <a:xfrm>
            <a:off x="171063" y="851677"/>
            <a:ext cx="23018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4364" r="3574" b="4364"/>
          <a:stretch>
            <a:fillRect/>
          </a:stretch>
        </p:blipFill>
        <p:spPr bwMode="auto">
          <a:xfrm>
            <a:off x="3140078" y="73802"/>
            <a:ext cx="304800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259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894" y="0"/>
            <a:ext cx="11828106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>
                <a:solidFill>
                  <a:srgbClr val="8F0000"/>
                </a:solidFill>
                <a:latin typeface="Impact" panose="020B0806030902050204" pitchFamily="34" charset="0"/>
              </a:rPr>
              <a:t>TRAIL OF BROKEN TREATIES</a:t>
            </a:r>
            <a:r>
              <a:rPr lang="en-US" sz="48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 </a:t>
            </a:r>
            <a:r>
              <a:rPr lang="en-US" sz="4800" b="1" i="1" u="sng" dirty="0">
                <a:solidFill>
                  <a:srgbClr val="8F0000"/>
                </a:solidFill>
                <a:latin typeface="Impact" panose="020B0806030902050204" pitchFamily="34" charset="0"/>
              </a:rPr>
              <a:t> </a:t>
            </a:r>
            <a:r>
              <a:rPr lang="en-US" sz="48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(1972)</a:t>
            </a:r>
            <a:endParaRPr lang="en-US" sz="4800" b="1" dirty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idx="1"/>
          </p:nvPr>
        </p:nvSpPr>
        <p:spPr>
          <a:xfrm>
            <a:off x="6447453" y="1143000"/>
            <a:ext cx="5495731" cy="536976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it-IT" sz="3300" dirty="0"/>
              <a:t>-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Carovana a Washington 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rivendicare l’autodeterminazione.</a:t>
            </a:r>
          </a:p>
          <a:p>
            <a:pPr>
              <a:buFontTx/>
              <a:buChar char="-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Occupazione del Bureau of </a:t>
            </a:r>
            <a:r>
              <a:rPr lang="it-IT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Affairs 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delle elezioni del 1972.</a:t>
            </a:r>
          </a:p>
          <a:p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Marcia di 5 mesi da San Francisco a Washington 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(1978) per protestare contro la deportazione dei nativi dalle loro terre → passaggio alle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azione legali nei tribunali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molte terre indiane vengono inserite in parchi nazionali o urbanizzate, per evitare il loro ritorno alle comunità native, ma in alcuni casi vengono restituite.</a:t>
            </a:r>
          </a:p>
          <a:p>
            <a:endParaRPr lang="en-US" dirty="0"/>
          </a:p>
        </p:txBody>
      </p:sp>
      <p:pic>
        <p:nvPicPr>
          <p:cNvPr id="11776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90600"/>
            <a:ext cx="38655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622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27E9D2E-AA27-A0B8-ACFA-A33336CD5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7644" y="0"/>
            <a:ext cx="10025743" cy="10170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x-none" sz="6600" u="sng" dirty="0">
                <a:solidFill>
                  <a:srgbClr val="8F0000"/>
                </a:solidFill>
              </a:rPr>
              <a:t>I </a:t>
            </a:r>
            <a:r>
              <a:rPr lang="en-US" altLang="x-none" sz="6600" u="sng" dirty="0" err="1">
                <a:solidFill>
                  <a:srgbClr val="8F0000"/>
                </a:solidFill>
              </a:rPr>
              <a:t>primi</a:t>
            </a:r>
            <a:r>
              <a:rPr lang="en-US" altLang="x-none" sz="6600" u="sng" dirty="0">
                <a:solidFill>
                  <a:srgbClr val="8F0000"/>
                </a:solidFill>
              </a:rPr>
              <a:t> </a:t>
            </a:r>
            <a:r>
              <a:rPr lang="en-US" altLang="x-none" sz="6600" u="sng" dirty="0" err="1">
                <a:solidFill>
                  <a:srgbClr val="8F0000"/>
                </a:solidFill>
              </a:rPr>
              <a:t>successi</a:t>
            </a:r>
            <a:endParaRPr lang="en-US" altLang="x-none" sz="660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723C599-B14A-D172-DCC2-0AD083FDB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66838"/>
            <a:ext cx="9144000" cy="224410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  <a:defRPr/>
            </a:pPr>
            <a:r>
              <a:rPr lang="en-US" altLang="x-none" dirty="0"/>
              <a:t> </a:t>
            </a: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it-IT" altLang="x-non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it-IT" alt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x-non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it-IT" alt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x-non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it-IT" alt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 </a:t>
            </a:r>
            <a:r>
              <a:rPr lang="it-IT" alt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it-IT" altLang="x-non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autogoverno </a:t>
            </a:r>
            <a:r>
              <a:rPr lang="it-IT" altLang="x-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delle comunità native.</a:t>
            </a:r>
            <a:endParaRPr lang="it-IT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Recupero del controllo sull’</a:t>
            </a:r>
            <a:r>
              <a:rPr lang="it-IT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educazione dei minori</a:t>
            </a: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 Settanta:  Vittorie nelle cause legali sui </a:t>
            </a:r>
            <a:r>
              <a:rPr lang="it-IT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diritti di proprietà delle terre </a:t>
            </a: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(oltre 100 milioni di dollari di risarcimento ai Sioux per le Black Hills).</a:t>
            </a:r>
          </a:p>
          <a:p>
            <a:pPr marL="0" indent="0">
              <a:buNone/>
              <a:defRPr/>
            </a:pP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 Ottanta: Ottenimento dei diritti sulla </a:t>
            </a:r>
            <a:r>
              <a:rPr lang="it-IT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caccia</a:t>
            </a: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sulla </a:t>
            </a:r>
            <a:r>
              <a:rPr lang="it-IT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 </a:t>
            </a: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sul </a:t>
            </a:r>
            <a:r>
              <a:rPr lang="it-IT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gioco d’azzardo </a:t>
            </a:r>
            <a:r>
              <a:rPr lang="it-IT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(apertura di molti casino).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6055AC54-23BE-CF09-BD52-F00F413C2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88" y="3759979"/>
            <a:ext cx="38862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B675216B-629C-4B3F-FAAB-91B478D8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14" y="3759979"/>
            <a:ext cx="40386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>
            <a:extLst>
              <a:ext uri="{FF2B5EF4-FFF2-40B4-BE49-F238E27FC236}">
                <a16:creationId xmlns:a16="http://schemas.microsoft.com/office/drawing/2014/main" id="{5F4CA612-5E25-FA69-AD71-A3F37C15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1" y="214605"/>
            <a:ext cx="10487608" cy="1091682"/>
          </a:xfrm>
        </p:spPr>
        <p:txBody>
          <a:bodyPr>
            <a:normAutofit/>
          </a:bodyPr>
          <a:lstStyle/>
          <a:p>
            <a:pPr algn="ctr"/>
            <a:r>
              <a:rPr lang="it-IT" altLang="it-IT" sz="6000" b="1" u="sng" dirty="0">
                <a:solidFill>
                  <a:srgbClr val="960000"/>
                </a:solidFill>
              </a:rPr>
              <a:t>IL RINASCIMENTO NATIVO</a:t>
            </a:r>
          </a:p>
        </p:txBody>
      </p:sp>
      <p:sp>
        <p:nvSpPr>
          <p:cNvPr id="32771" name="Segnaposto contenuto 2">
            <a:extLst>
              <a:ext uri="{FF2B5EF4-FFF2-40B4-BE49-F238E27FC236}">
                <a16:creationId xmlns:a16="http://schemas.microsoft.com/office/drawing/2014/main" id="{F618BFB1-F73E-FCC4-7A0E-2EB03635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641" y="1306286"/>
            <a:ext cx="10123714" cy="533711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la Seconda guerra mondiale i nativi americani iniziano a entrare gradualmente nel sistema dell’istruzione superiore, e ad avere accesso ai movimenti sociali e culturali più innovativi.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esponenti della nuova cultura nativa rivendicano una autonoma soggettività, reinventando un’identità fondata sul dialogo (spesso aspro e conflittuale) tra la plurisecolare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tradizione orale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le dinamiche della </a:t>
            </a: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modernità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processo di ridefinizione identitaria si concretizza con la 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American Renaissance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6E472CDD-A0E9-B397-7A15-031E653C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5" y="139959"/>
            <a:ext cx="9825134" cy="926841"/>
          </a:xfrm>
        </p:spPr>
        <p:txBody>
          <a:bodyPr>
            <a:normAutofit/>
          </a:bodyPr>
          <a:lstStyle/>
          <a:p>
            <a:pPr algn="ctr"/>
            <a:r>
              <a:rPr lang="it-IT" altLang="it-IT" b="1" u="sng" dirty="0">
                <a:solidFill>
                  <a:srgbClr val="7A0000"/>
                </a:solidFill>
              </a:rPr>
              <a:t>La tradizione letteraria nativa</a:t>
            </a:r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9D383C30-9C6A-1174-2116-B8DFF5F4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88" y="1250302"/>
            <a:ext cx="9731829" cy="5467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dirty="0"/>
              <a:t>Il Rinascimento nativo traduce nella letteratura scritta, rinnovandola, la lunga tradizione orale delle comunità native, ma si fonda anche su una precedente tradizione letteraria.</a:t>
            </a:r>
          </a:p>
          <a:p>
            <a:pPr marL="0" indent="0">
              <a:buNone/>
            </a:pPr>
            <a:r>
              <a:rPr lang="it-IT" altLang="it-IT" dirty="0"/>
              <a:t>1829: </a:t>
            </a:r>
            <a:r>
              <a:rPr lang="it-IT" altLang="it-IT" b="1" i="1" dirty="0"/>
              <a:t>A Son of the </a:t>
            </a:r>
            <a:r>
              <a:rPr lang="it-IT" altLang="it-IT" b="1" i="1" dirty="0" err="1"/>
              <a:t>Forest</a:t>
            </a:r>
            <a:r>
              <a:rPr lang="it-IT" altLang="it-IT" dirty="0"/>
              <a:t>, autobiografia di William </a:t>
            </a:r>
            <a:r>
              <a:rPr lang="it-IT" altLang="it-IT" dirty="0" err="1"/>
              <a:t>Apess</a:t>
            </a:r>
            <a:r>
              <a:rPr lang="it-IT" altLang="it-IT" dirty="0"/>
              <a:t>.</a:t>
            </a:r>
          </a:p>
          <a:p>
            <a:pPr marL="0" indent="0">
              <a:buNone/>
            </a:pPr>
            <a:r>
              <a:rPr lang="it-IT" altLang="it-IT" dirty="0"/>
              <a:t>1833: </a:t>
            </a:r>
            <a:r>
              <a:rPr lang="it-IT" altLang="it-IT" b="1" i="1" dirty="0"/>
              <a:t>The Life of Ma-Ka-</a:t>
            </a:r>
            <a:r>
              <a:rPr lang="it-IT" altLang="it-IT" b="1" i="1" dirty="0" err="1"/>
              <a:t>Tai</a:t>
            </a:r>
            <a:r>
              <a:rPr lang="it-IT" altLang="it-IT" b="1" i="1" dirty="0"/>
              <a:t>-Me-</a:t>
            </a:r>
            <a:r>
              <a:rPr lang="it-IT" altLang="it-IT" b="1" i="1" dirty="0" err="1"/>
              <a:t>She</a:t>
            </a:r>
            <a:r>
              <a:rPr lang="it-IT" altLang="it-IT" b="1" i="1" dirty="0"/>
              <a:t>-</a:t>
            </a:r>
            <a:r>
              <a:rPr lang="it-IT" altLang="it-IT" b="1" i="1" dirty="0" err="1"/>
              <a:t>Kia-Kiak</a:t>
            </a:r>
            <a:r>
              <a:rPr lang="it-IT" altLang="it-IT" b="1" i="1" dirty="0"/>
              <a:t>, or Black Hawk</a:t>
            </a:r>
            <a:r>
              <a:rPr lang="it-IT" altLang="it-IT" dirty="0"/>
              <a:t>.</a:t>
            </a:r>
            <a:endParaRPr lang="it-IT" altLang="it-IT" b="1" i="1" dirty="0"/>
          </a:p>
          <a:p>
            <a:pPr marL="0" indent="0">
              <a:buNone/>
            </a:pPr>
            <a:r>
              <a:rPr lang="it-IT" altLang="it-IT" dirty="0"/>
              <a:t>Primo importante “intellettuale” indiano: </a:t>
            </a:r>
            <a:r>
              <a:rPr lang="it-IT" altLang="it-IT" b="1" dirty="0"/>
              <a:t>George </a:t>
            </a:r>
            <a:r>
              <a:rPr lang="it-IT" altLang="it-IT" b="1" dirty="0" err="1"/>
              <a:t>Copway</a:t>
            </a:r>
            <a:r>
              <a:rPr lang="it-IT" altLang="it-IT" dirty="0"/>
              <a:t> (Ojibwa), che tra il 1847 e il 1851 viaggia per l’Europa, pubblica cinque libri e dirige il giornale </a:t>
            </a:r>
            <a:r>
              <a:rPr lang="it-IT" altLang="it-IT" b="1" i="1" dirty="0" err="1"/>
              <a:t>Copway’s</a:t>
            </a:r>
            <a:r>
              <a:rPr lang="it-IT" altLang="it-IT" b="1" i="1" dirty="0"/>
              <a:t> American </a:t>
            </a:r>
            <a:r>
              <a:rPr lang="it-IT" altLang="it-IT" b="1" i="1" dirty="0" err="1"/>
              <a:t>Indian</a:t>
            </a:r>
            <a:r>
              <a:rPr lang="it-IT" altLang="it-IT" dirty="0"/>
              <a:t>. </a:t>
            </a:r>
          </a:p>
          <a:p>
            <a:pPr marL="0" indent="0">
              <a:buNone/>
            </a:pPr>
            <a:r>
              <a:rPr lang="it-IT" altLang="it-IT" dirty="0"/>
              <a:t>Primo romanzo </a:t>
            </a:r>
            <a:r>
              <a:rPr lang="it-IT" altLang="it-IT" i="1" dirty="0"/>
              <a:t>Native American</a:t>
            </a:r>
            <a:r>
              <a:rPr lang="it-IT" altLang="it-IT" dirty="0"/>
              <a:t>: </a:t>
            </a:r>
            <a:r>
              <a:rPr lang="it-IT" altLang="it-IT" b="1" i="1" dirty="0"/>
              <a:t>O Gi </a:t>
            </a:r>
            <a:r>
              <a:rPr lang="it-IT" altLang="it-IT" b="1" i="1" dirty="0" err="1"/>
              <a:t>Maw</a:t>
            </a:r>
            <a:r>
              <a:rPr lang="it-IT" altLang="it-IT" b="1" i="1" dirty="0"/>
              <a:t> </a:t>
            </a:r>
            <a:r>
              <a:rPr lang="it-IT" altLang="it-IT" b="1" i="1" dirty="0" err="1"/>
              <a:t>Kwe</a:t>
            </a:r>
            <a:r>
              <a:rPr lang="it-IT" altLang="it-IT" b="1" i="1" dirty="0"/>
              <a:t> </a:t>
            </a:r>
            <a:r>
              <a:rPr lang="it-IT" altLang="it-IT" b="1" i="1" dirty="0" err="1"/>
              <a:t>Mit</a:t>
            </a:r>
            <a:r>
              <a:rPr lang="it-IT" altLang="it-IT" b="1" i="1" dirty="0"/>
              <a:t> I </a:t>
            </a:r>
            <a:r>
              <a:rPr lang="it-IT" altLang="it-IT" b="1" i="1" dirty="0" err="1"/>
              <a:t>Gwa</a:t>
            </a:r>
            <a:r>
              <a:rPr lang="it-IT" altLang="it-IT" b="1" i="1" dirty="0"/>
              <a:t> </a:t>
            </a:r>
            <a:r>
              <a:rPr lang="it-IT" altLang="it-IT" b="1" i="1" dirty="0" err="1"/>
              <a:t>Ki</a:t>
            </a:r>
            <a:r>
              <a:rPr lang="it-IT" altLang="it-IT" b="1" i="1" dirty="0"/>
              <a:t> – Queen of the Woods</a:t>
            </a:r>
            <a:r>
              <a:rPr lang="it-IT" altLang="it-IT" dirty="0"/>
              <a:t> (1890) di </a:t>
            </a:r>
            <a:r>
              <a:rPr lang="it-IT" altLang="it-IT" b="1" i="1" dirty="0"/>
              <a:t>Simon </a:t>
            </a:r>
            <a:r>
              <a:rPr lang="it-IT" altLang="it-IT" b="1" i="1" dirty="0" err="1"/>
              <a:t>Pokagon</a:t>
            </a:r>
            <a:r>
              <a:rPr lang="it-IT" altLang="it-IT" dirty="0"/>
              <a:t>.</a:t>
            </a:r>
            <a:endParaRPr lang="it-IT" altLang="it-IT" b="1" i="1" dirty="0"/>
          </a:p>
          <a:p>
            <a:pPr marL="0" indent="0">
              <a:buNone/>
            </a:pPr>
            <a:r>
              <a:rPr lang="it-IT" altLang="it-IT" dirty="0"/>
              <a:t>Primo romanzo scritto da una donna indiana: </a:t>
            </a:r>
            <a:r>
              <a:rPr lang="it-IT" altLang="it-IT" b="1" i="1" dirty="0" err="1"/>
              <a:t>Cogewea</a:t>
            </a:r>
            <a:r>
              <a:rPr lang="it-IT" altLang="it-IT" b="1" i="1" dirty="0"/>
              <a:t>:  The Half-Blood</a:t>
            </a:r>
            <a:r>
              <a:rPr lang="it-IT" altLang="it-IT" b="1" dirty="0"/>
              <a:t> </a:t>
            </a:r>
            <a:r>
              <a:rPr lang="it-IT" altLang="it-IT" dirty="0"/>
              <a:t>(1927) di </a:t>
            </a:r>
            <a:r>
              <a:rPr lang="it-IT" altLang="it-IT" b="1" dirty="0" err="1"/>
              <a:t>Mourning</a:t>
            </a:r>
            <a:r>
              <a:rPr lang="it-IT" altLang="it-IT" b="1" dirty="0"/>
              <a:t> Dove</a:t>
            </a:r>
            <a:r>
              <a:rPr lang="it-IT" altLang="it-IT" dirty="0"/>
              <a:t> (</a:t>
            </a:r>
            <a:r>
              <a:rPr lang="it-IT" altLang="it-IT" dirty="0" err="1"/>
              <a:t>Hum</a:t>
            </a:r>
            <a:r>
              <a:rPr lang="it-IT" altLang="it-IT" dirty="0"/>
              <a:t>-</a:t>
            </a:r>
            <a:r>
              <a:rPr lang="it-IT" altLang="it-IT" dirty="0" err="1"/>
              <a:t>ishu</a:t>
            </a:r>
            <a:r>
              <a:rPr lang="it-IT" altLang="it-IT" dirty="0"/>
              <a:t>-ma). </a:t>
            </a:r>
          </a:p>
          <a:p>
            <a:pPr marL="0" indent="0">
              <a:buNone/>
            </a:pPr>
            <a:r>
              <a:rPr lang="it-IT" altLang="it-IT" dirty="0"/>
              <a:t>Biografie di indiani più o meno celebri che raccontano loro la propria vita, registrate da etnografi bianchi: </a:t>
            </a:r>
            <a:r>
              <a:rPr lang="it-IT" altLang="it-IT" b="1" i="1" dirty="0" err="1"/>
              <a:t>Geronimo’s</a:t>
            </a:r>
            <a:r>
              <a:rPr lang="it-IT" altLang="it-IT" b="1" i="1" dirty="0"/>
              <a:t> Story of His Life</a:t>
            </a:r>
            <a:r>
              <a:rPr lang="it-IT" altLang="it-IT" dirty="0"/>
              <a:t> di S.M. Barrett (1906) e </a:t>
            </a:r>
            <a:r>
              <a:rPr lang="it-IT" altLang="it-IT" b="1" i="1" dirty="0"/>
              <a:t>Black </a:t>
            </a:r>
            <a:r>
              <a:rPr lang="it-IT" altLang="it-IT" b="1" i="1" dirty="0" err="1"/>
              <a:t>Elk</a:t>
            </a:r>
            <a:r>
              <a:rPr lang="it-IT" altLang="it-IT" b="1" i="1" dirty="0"/>
              <a:t> </a:t>
            </a:r>
            <a:r>
              <a:rPr lang="it-IT" altLang="it-IT" b="1" i="1" dirty="0" err="1"/>
              <a:t>Speaks</a:t>
            </a:r>
            <a:r>
              <a:rPr lang="it-IT" altLang="it-IT" dirty="0"/>
              <a:t> (1932), le memorie di </a:t>
            </a:r>
            <a:r>
              <a:rPr lang="it-IT" altLang="it-IT" b="1" dirty="0" err="1"/>
              <a:t>Hehaka</a:t>
            </a:r>
            <a:r>
              <a:rPr lang="it-IT" altLang="it-IT" b="1" dirty="0"/>
              <a:t> Sapa</a:t>
            </a:r>
            <a:r>
              <a:rPr lang="it-IT" altLang="it-IT" dirty="0"/>
              <a:t> tradotte (e talvolta inventate) da </a:t>
            </a:r>
            <a:r>
              <a:rPr lang="it-IT" altLang="it-IT" b="1" dirty="0"/>
              <a:t>John </a:t>
            </a:r>
            <a:r>
              <a:rPr lang="it-IT" altLang="it-IT" b="1" dirty="0" err="1"/>
              <a:t>Neihardt</a:t>
            </a:r>
            <a:r>
              <a:rPr lang="it-IT" altLang="it-IT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>
            <a:extLst>
              <a:ext uri="{FF2B5EF4-FFF2-40B4-BE49-F238E27FC236}">
                <a16:creationId xmlns:a16="http://schemas.microsoft.com/office/drawing/2014/main" id="{60961B60-09D3-34C3-7759-5A4C35E8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914570"/>
          </a:xfrm>
        </p:spPr>
        <p:txBody>
          <a:bodyPr>
            <a:normAutofit/>
          </a:bodyPr>
          <a:lstStyle/>
          <a:p>
            <a:pPr algn="ctr"/>
            <a:r>
              <a:rPr lang="it-IT" altLang="it-IT" sz="4800" b="1" u="sng" dirty="0">
                <a:solidFill>
                  <a:srgbClr val="7A0000"/>
                </a:solidFill>
              </a:rPr>
              <a:t>LA CULTURA DELLO </a:t>
            </a:r>
            <a:r>
              <a:rPr lang="it-IT" altLang="it-IT" sz="4800" b="1" i="1" u="sng" dirty="0">
                <a:solidFill>
                  <a:srgbClr val="7A0000"/>
                </a:solidFill>
              </a:rPr>
              <a:t>STORY-TELLING</a:t>
            </a:r>
            <a:endParaRPr lang="it-IT" altLang="it-IT" sz="4800" b="1" u="sng" dirty="0">
              <a:solidFill>
                <a:srgbClr val="7A0000"/>
              </a:solidFill>
            </a:endParaRPr>
          </a:p>
        </p:txBody>
      </p:sp>
      <p:sp>
        <p:nvSpPr>
          <p:cNvPr id="34819" name="Segnaposto contenuto 2">
            <a:extLst>
              <a:ext uri="{FF2B5EF4-FFF2-40B4-BE49-F238E27FC236}">
                <a16:creationId xmlns:a16="http://schemas.microsoft.com/office/drawing/2014/main" id="{5879CEDB-85C6-FE49-FAB3-959CDCB42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447800"/>
            <a:ext cx="10010372" cy="4925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2800" dirty="0"/>
              <a:t>Elemento fondamentale del Rinascimento nativo: ricerca di un </a:t>
            </a:r>
            <a:r>
              <a:rPr lang="it-IT" altLang="it-IT" sz="2800" b="1" dirty="0"/>
              <a:t>intreccio che colleghi il passato con il presente</a:t>
            </a:r>
            <a:r>
              <a:rPr lang="it-IT" altLang="it-IT" sz="2800" dirty="0"/>
              <a:t> attraverso una pratica del raccontare – lo </a:t>
            </a:r>
            <a:r>
              <a:rPr lang="it-IT" altLang="it-IT" sz="2800" b="1" i="1" dirty="0"/>
              <a:t>story-telling</a:t>
            </a:r>
            <a:r>
              <a:rPr lang="it-IT" altLang="it-IT" sz="2800" dirty="0"/>
              <a:t>, nella dizione preferita dagli autori e dalle autrici così come dai critici </a:t>
            </a:r>
            <a:r>
              <a:rPr lang="it-IT" altLang="it-IT" sz="2800" i="1" dirty="0"/>
              <a:t>Native American </a:t>
            </a:r>
            <a:r>
              <a:rPr lang="it-IT" altLang="it-IT" sz="2800" dirty="0"/>
              <a:t>– che privilegia il significato etimologico del termine “storia”, derivante dalla radice greca </a:t>
            </a:r>
            <a:r>
              <a:rPr lang="it-IT" altLang="it-IT" sz="2800" i="1" dirty="0" err="1"/>
              <a:t>histo</a:t>
            </a:r>
            <a:r>
              <a:rPr lang="it-IT" altLang="it-IT" sz="2800" i="1" dirty="0"/>
              <a:t>-</a:t>
            </a:r>
            <a:r>
              <a:rPr lang="it-IT" altLang="it-IT" sz="2800" dirty="0"/>
              <a:t>, ovvero “</a:t>
            </a:r>
            <a:r>
              <a:rPr lang="it-IT" altLang="it-IT" sz="2800" b="1" dirty="0"/>
              <a:t>tessuto</a:t>
            </a:r>
            <a:r>
              <a:rPr lang="it-IT" altLang="it-IT" sz="2800" dirty="0"/>
              <a:t>”.</a:t>
            </a:r>
          </a:p>
          <a:p>
            <a:pPr marL="0" indent="0">
              <a:buNone/>
            </a:pPr>
            <a:r>
              <a:rPr lang="it-IT" altLang="it-IT" sz="2800" dirty="0"/>
              <a:t>Raccontare significa </a:t>
            </a:r>
            <a:r>
              <a:rPr lang="it-IT" altLang="it-IT" sz="2800" b="1" dirty="0"/>
              <a:t>tessere reti</a:t>
            </a:r>
            <a:r>
              <a:rPr lang="it-IT" altLang="it-IT" sz="2800" dirty="0"/>
              <a:t> – o </a:t>
            </a:r>
            <a:r>
              <a:rPr lang="it-IT" altLang="it-IT" sz="2800" b="1" dirty="0"/>
              <a:t>tele di ragno</a:t>
            </a:r>
            <a:r>
              <a:rPr lang="it-IT" altLang="it-IT" sz="2800" dirty="0"/>
              <a:t>, come la </a:t>
            </a:r>
            <a:r>
              <a:rPr lang="it-IT" altLang="it-IT" sz="2800" dirty="0" err="1"/>
              <a:t>Thought</a:t>
            </a:r>
            <a:r>
              <a:rPr lang="it-IT" altLang="it-IT" sz="2800" dirty="0"/>
              <a:t>-Woman di </a:t>
            </a:r>
            <a:r>
              <a:rPr lang="it-IT" altLang="it-IT" sz="2800" i="1" dirty="0" err="1"/>
              <a:t>Ceremony</a:t>
            </a:r>
            <a:r>
              <a:rPr lang="it-IT" altLang="it-IT" sz="2800" dirty="0"/>
              <a:t> di Leslie </a:t>
            </a:r>
            <a:r>
              <a:rPr lang="it-IT" altLang="it-IT" sz="2800" dirty="0" err="1"/>
              <a:t>Marmon</a:t>
            </a:r>
            <a:r>
              <a:rPr lang="it-IT" altLang="it-IT" sz="2800" dirty="0"/>
              <a:t> </a:t>
            </a:r>
            <a:r>
              <a:rPr lang="it-IT" altLang="it-IT" sz="2800" dirty="0" err="1"/>
              <a:t>Silko</a:t>
            </a:r>
            <a:r>
              <a:rPr lang="it-IT" altLang="it-IT" sz="2800" dirty="0"/>
              <a:t>, o </a:t>
            </a:r>
            <a:r>
              <a:rPr lang="it-IT" altLang="it-IT" sz="2800" b="1" i="1" dirty="0" err="1"/>
              <a:t>quilts</a:t>
            </a:r>
            <a:r>
              <a:rPr lang="it-IT" altLang="it-IT" sz="2800" dirty="0"/>
              <a:t> che intrecciano frammenti diversi per raccontare una storia – grazie alle quali si cerca di ricreare un’integrità identitaria.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>
            <a:extLst>
              <a:ext uri="{FF2B5EF4-FFF2-40B4-BE49-F238E27FC236}">
                <a16:creationId xmlns:a16="http://schemas.microsoft.com/office/drawing/2014/main" id="{BBEC8D6A-82BF-1EB9-A2CA-F14D45F5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97" y="93306"/>
            <a:ext cx="10182808" cy="1125894"/>
          </a:xfrm>
        </p:spPr>
        <p:txBody>
          <a:bodyPr>
            <a:normAutofit/>
          </a:bodyPr>
          <a:lstStyle/>
          <a:p>
            <a:pPr algn="ctr"/>
            <a:r>
              <a:rPr lang="it-IT" altLang="it-IT" sz="6000" b="1" u="sng" dirty="0">
                <a:solidFill>
                  <a:srgbClr val="7A0000"/>
                </a:solidFill>
              </a:rPr>
              <a:t>NASCITA DELLA RINASCITA</a:t>
            </a:r>
          </a:p>
        </p:txBody>
      </p:sp>
      <p:sp>
        <p:nvSpPr>
          <p:cNvPr id="35843" name="Segnaposto contenuto 2">
            <a:extLst>
              <a:ext uri="{FF2B5EF4-FFF2-40B4-BE49-F238E27FC236}">
                <a16:creationId xmlns:a16="http://schemas.microsoft.com/office/drawing/2014/main" id="{EED8E595-779F-368F-C83E-804D0AC7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596" y="1219199"/>
            <a:ext cx="10257453" cy="5433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sz="3600" dirty="0"/>
              <a:t>Convenzionalmente, l’inizio della </a:t>
            </a:r>
            <a:r>
              <a:rPr lang="it-IT" altLang="it-IT" sz="3600" i="1" dirty="0"/>
              <a:t>Native American Renaissance </a:t>
            </a:r>
            <a:r>
              <a:rPr lang="it-IT" altLang="it-IT" sz="3600" dirty="0"/>
              <a:t>viene fatto risalire alla pubblicazione, nel 1968, del romanzo </a:t>
            </a:r>
            <a:r>
              <a:rPr lang="it-IT" altLang="it-IT" sz="3600" b="1" i="1" dirty="0"/>
              <a:t>House Made of Dawn</a:t>
            </a:r>
            <a:r>
              <a:rPr lang="it-IT" altLang="it-IT" sz="3600" dirty="0"/>
              <a:t> di </a:t>
            </a:r>
            <a:r>
              <a:rPr lang="it-IT" altLang="it-IT" sz="3600" b="1" dirty="0"/>
              <a:t>N. Scott </a:t>
            </a:r>
            <a:r>
              <a:rPr lang="it-IT" altLang="it-IT" sz="3600" b="1" dirty="0" err="1"/>
              <a:t>Momaday</a:t>
            </a:r>
            <a:r>
              <a:rPr lang="it-IT" altLang="it-IT" sz="3600" dirty="0"/>
              <a:t>, che vince il Premio Pulitzer.  Ad esso seguono </a:t>
            </a:r>
            <a:r>
              <a:rPr lang="it-IT" altLang="it-IT" sz="3600" b="1" i="1" dirty="0" err="1"/>
              <a:t>Ascending</a:t>
            </a:r>
            <a:r>
              <a:rPr lang="it-IT" altLang="it-IT" sz="3600" b="1" i="1" dirty="0"/>
              <a:t> Red Cedar Moon</a:t>
            </a:r>
            <a:r>
              <a:rPr lang="it-IT" altLang="it-IT" sz="3600" dirty="0"/>
              <a:t> (1974) di </a:t>
            </a:r>
            <a:r>
              <a:rPr lang="it-IT" altLang="it-IT" sz="3600" b="1" dirty="0"/>
              <a:t>Duane </a:t>
            </a:r>
            <a:r>
              <a:rPr lang="it-IT" altLang="it-IT" sz="3600" b="1" dirty="0" err="1"/>
              <a:t>Niatum</a:t>
            </a:r>
            <a:r>
              <a:rPr lang="it-IT" altLang="it-IT" sz="3600" dirty="0"/>
              <a:t>, </a:t>
            </a:r>
            <a:r>
              <a:rPr lang="it-IT" altLang="it-IT" sz="3600" b="1" i="1" dirty="0"/>
              <a:t>Winter in the Blood</a:t>
            </a:r>
            <a:r>
              <a:rPr lang="it-IT" altLang="it-IT" sz="3600" dirty="0"/>
              <a:t> (1974) di </a:t>
            </a:r>
            <a:r>
              <a:rPr lang="it-IT" altLang="it-IT" sz="3600" b="1" dirty="0"/>
              <a:t>James Welch, </a:t>
            </a:r>
            <a:r>
              <a:rPr lang="it-IT" altLang="it-IT" sz="3600" b="1" i="1" dirty="0" err="1"/>
              <a:t>Ceremony</a:t>
            </a:r>
            <a:r>
              <a:rPr lang="it-IT" altLang="it-IT" sz="3600" dirty="0"/>
              <a:t> (1977) di </a:t>
            </a:r>
            <a:r>
              <a:rPr lang="it-IT" altLang="it-IT" sz="3600" b="1" dirty="0"/>
              <a:t>Leslie </a:t>
            </a:r>
            <a:r>
              <a:rPr lang="it-IT" altLang="it-IT" sz="3600" b="1" dirty="0" err="1"/>
              <a:t>Marmon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Silko</a:t>
            </a:r>
            <a:r>
              <a:rPr lang="it-IT" altLang="it-IT" sz="3600" dirty="0"/>
              <a:t> e </a:t>
            </a:r>
            <a:r>
              <a:rPr lang="it-IT" altLang="it-IT" sz="3600" b="1" i="1" dirty="0" err="1"/>
              <a:t>Darkness</a:t>
            </a:r>
            <a:r>
              <a:rPr lang="it-IT" altLang="it-IT" sz="3600" b="1" i="1" dirty="0"/>
              <a:t> in Saint Louis </a:t>
            </a:r>
            <a:r>
              <a:rPr lang="it-IT" altLang="it-IT" sz="3600" dirty="0"/>
              <a:t>(1978) di </a:t>
            </a:r>
            <a:r>
              <a:rPr lang="it-IT" altLang="it-IT" sz="3600" b="1" dirty="0"/>
              <a:t>Gerald </a:t>
            </a:r>
            <a:r>
              <a:rPr lang="it-IT" altLang="it-IT" sz="3600" b="1" dirty="0" err="1"/>
              <a:t>Vizenor</a:t>
            </a:r>
            <a:r>
              <a:rPr lang="it-IT" altLang="it-IT" sz="3600" dirty="0"/>
              <a:t>.</a:t>
            </a:r>
          </a:p>
          <a:p>
            <a:pPr marL="0" indent="0">
              <a:buNone/>
            </a:pPr>
            <a:r>
              <a:rPr lang="it-IT" altLang="it-IT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F5B81-FAF3-8F0D-C8EB-F44559ED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58621"/>
            <a:ext cx="10178323" cy="998376"/>
          </a:xfrm>
        </p:spPr>
        <p:txBody>
          <a:bodyPr>
            <a:normAutofit/>
          </a:bodyPr>
          <a:lstStyle/>
          <a:p>
            <a:pPr algn="ctr"/>
            <a:r>
              <a:rPr kumimoji="0" lang="it-IT" altLang="it-IT" sz="6000" b="1" i="0" u="sng" strike="noStrike" kern="1200" cap="all" spc="15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Verso il futuro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D69FE9-CE3F-0D0A-B2E0-FD640936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1" y="1464906"/>
            <a:ext cx="4604073" cy="5225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Le comunità native americane si sono riposizionate nel panorama socio-culturale statunitense contemporaneo collaborando con i movimenti che lottano per proteggere le prospettive future dell’umanità, a partire dai </a:t>
            </a:r>
            <a:r>
              <a:rPr lang="it-IT" b="1" dirty="0"/>
              <a:t>movimenti ambientalisti</a:t>
            </a:r>
            <a:r>
              <a:rPr lang="it-IT" dirty="0"/>
              <a:t>. Dopo decenni in cui l’ecologismo americano è stato fondamentalmente un movimento bianco e </a:t>
            </a:r>
            <a:r>
              <a:rPr lang="it-IT" i="1" dirty="0"/>
              <a:t>middle class</a:t>
            </a:r>
            <a:r>
              <a:rPr lang="it-IT" dirty="0"/>
              <a:t>, la crisi prodotta dal riscaldamento ambientale, con le sue dirette conseguenze a livello demografico e anche etnico, ha ridirezionato l’impegno ambientalista verso una più ampia prospettiva che include anche le politiche di sottrazione e sfruttamento delle terre native.</a:t>
            </a:r>
            <a:r>
              <a:rPr lang="it-IT" i="1" dirty="0"/>
              <a:t> </a:t>
            </a:r>
            <a:r>
              <a:rPr lang="it-IT" dirty="0"/>
              <a:t>L’impegno delle popolazioni native contro l’inquinamento radioattivo prodotto dai siti nucleari nel Sud-Ovest e l’installazione di enormi gasdotti od oleodotti come il Dakota Access Pipeline ha generato forme di solidarietà e cooperazione attiva. </a:t>
            </a:r>
          </a:p>
          <a:p>
            <a:pPr marL="0" indent="0">
              <a:buNone/>
            </a:pPr>
            <a:r>
              <a:rPr lang="it-IT" dirty="0"/>
              <a:t>La nuova frontiera della storia e della cultura nativa americana proietta </a:t>
            </a:r>
            <a:r>
              <a:rPr lang="it-IT"/>
              <a:t>ancora la </a:t>
            </a:r>
            <a:r>
              <a:rPr lang="it-IT" b="1" dirty="0"/>
              <a:t>difesa delle forme tradizionali di relazione tra l’essere umano e il suo ambiente </a:t>
            </a:r>
            <a:r>
              <a:rPr lang="it-IT" dirty="0"/>
              <a:t>verso il futuro.</a:t>
            </a:r>
          </a:p>
        </p:txBody>
      </p:sp>
      <p:pic>
        <p:nvPicPr>
          <p:cNvPr id="5" name="Immagine 4" descr="Immagine che contiene cielo, gruppo, parecchi, folla&#10;&#10;Descrizione generata automaticamente">
            <a:extLst>
              <a:ext uri="{FF2B5EF4-FFF2-40B4-BE49-F238E27FC236}">
                <a16:creationId xmlns:a16="http://schemas.microsoft.com/office/drawing/2014/main" id="{B8FBE953-CBA5-0F10-3807-28C35997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8" y="2277189"/>
            <a:ext cx="5596752" cy="36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3" y="192834"/>
            <a:ext cx="11262049" cy="1104121"/>
          </a:xfrm>
        </p:spPr>
        <p:txBody>
          <a:bodyPr>
            <a:normAutofit/>
          </a:bodyPr>
          <a:lstStyle/>
          <a:p>
            <a:r>
              <a:rPr lang="en-US" altLang="x-none" b="1" u="sng" dirty="0">
                <a:solidFill>
                  <a:srgbClr val="8F0000"/>
                </a:solidFill>
                <a:latin typeface="Impact" panose="020B0806030902050204" pitchFamily="34" charset="0"/>
              </a:rPr>
              <a:t>QUALI DIRITTI?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3" y="1455577"/>
            <a:ext cx="11392679" cy="5113174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partire dall’arrivo dei coloni europei, le comunità native del Nord America hanno dovuto subire:</a:t>
            </a:r>
          </a:p>
          <a:p>
            <a:pPr marL="342900" indent="-342900" algn="l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maggiore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 demografico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ogni altro gruppo etnico che ha progressivamente popolato il continente;</a:t>
            </a:r>
          </a:p>
          <a:p>
            <a:pPr marL="342900" indent="-342900" algn="l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cancellazione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gran parte delle loro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delle loro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tradizioni culturali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converso, l’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nomi, simboli, capi di vestiario, pratiche della cultura nativa da parte della cultura bianca, e la loro decontestualizzazione e ridefinizione per fini totalmente diversi;</a:t>
            </a:r>
          </a:p>
          <a:p>
            <a:pPr marL="342900" indent="-342900" algn="l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maggiore ritardo nel riconoscimento del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diritto di voto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cittadinanza statunitense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ottenuto solo nel 1925.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la Seconda guerra mondiale, le società native hanno rivendicato il diritto al recupero delle proprie tradizioni culturali e nel contempo il diritto alla piena inclusione all’interno della società statunitense.</a:t>
            </a:r>
          </a:p>
        </p:txBody>
      </p:sp>
    </p:spTree>
    <p:extLst>
      <p:ext uri="{BB962C8B-B14F-4D97-AF65-F5344CB8AC3E}">
        <p14:creationId xmlns:p14="http://schemas.microsoft.com/office/powerpoint/2010/main" val="300645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1" name="Text Box 3"/>
          <p:cNvSpPr txBox="1">
            <a:spLocks noChangeArrowheads="1"/>
          </p:cNvSpPr>
          <p:nvPr/>
        </p:nvSpPr>
        <p:spPr bwMode="auto">
          <a:xfrm>
            <a:off x="597159" y="1371601"/>
            <a:ext cx="1106610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 err="1">
                <a:latin typeface="Times" charset="0"/>
              </a:rPr>
              <a:t>Politiche</a:t>
            </a:r>
            <a:r>
              <a:rPr lang="en-US" sz="2800" b="1" dirty="0">
                <a:latin typeface="Times" charset="0"/>
              </a:rPr>
              <a:t> verso </a:t>
            </a:r>
            <a:r>
              <a:rPr lang="en-US" sz="2800" b="1" dirty="0" err="1">
                <a:latin typeface="Times" charset="0"/>
              </a:rPr>
              <a:t>gli</a:t>
            </a:r>
            <a:r>
              <a:rPr lang="en-US" sz="2800" b="1" dirty="0">
                <a:latin typeface="Times" charset="0"/>
              </a:rPr>
              <a:t> “</a:t>
            </a:r>
            <a:r>
              <a:rPr lang="en-US" sz="2800" b="1" dirty="0" err="1">
                <a:latin typeface="Times" charset="0"/>
              </a:rPr>
              <a:t>indiani</a:t>
            </a:r>
            <a:r>
              <a:rPr lang="en-US" sz="2800" b="1" dirty="0">
                <a:latin typeface="Times" charset="0"/>
              </a:rPr>
              <a:t>”		</a:t>
            </a:r>
            <a:r>
              <a:rPr lang="en-US" sz="2800" b="1" dirty="0" err="1">
                <a:latin typeface="Times" charset="0"/>
              </a:rPr>
              <a:t>Politiche</a:t>
            </a:r>
            <a:r>
              <a:rPr lang="en-US" sz="2800" b="1" dirty="0">
                <a:latin typeface="Times" charset="0"/>
              </a:rPr>
              <a:t> </a:t>
            </a:r>
            <a:r>
              <a:rPr lang="en-US" sz="2800" b="1" dirty="0" err="1">
                <a:latin typeface="Times" charset="0"/>
              </a:rPr>
              <a:t>complessive</a:t>
            </a:r>
            <a:endParaRPr lang="en-US" sz="2800" b="1" dirty="0">
              <a:latin typeface="Times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latin typeface="Times" charset="0"/>
              </a:rPr>
              <a:t>1880-1930:  		</a:t>
            </a:r>
            <a:r>
              <a:rPr lang="en-US" sz="2800" dirty="0" err="1">
                <a:latin typeface="Times" charset="0"/>
              </a:rPr>
              <a:t>Assimilazione</a:t>
            </a:r>
            <a:r>
              <a:rPr lang="en-US" sz="2800" dirty="0">
                <a:latin typeface="Times" charset="0"/>
              </a:rPr>
              <a:t>	</a:t>
            </a:r>
            <a:r>
              <a:rPr lang="en-US" sz="2800" dirty="0" err="1">
                <a:latin typeface="Times" charset="0"/>
              </a:rPr>
              <a:t>Imperialismo</a:t>
            </a:r>
            <a:r>
              <a:rPr lang="en-US" sz="2800" dirty="0">
                <a:latin typeface="Times" charset="0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latin typeface="Times" charset="0"/>
              </a:rPr>
              <a:t>1930-1950:	 	</a:t>
            </a:r>
            <a:r>
              <a:rPr lang="en-US" sz="2800" dirty="0" err="1">
                <a:latin typeface="Times" charset="0"/>
              </a:rPr>
              <a:t>Autonomia</a:t>
            </a:r>
            <a:r>
              <a:rPr lang="en-US" sz="2800" dirty="0">
                <a:latin typeface="Times" charset="0"/>
              </a:rPr>
              <a:t>		</a:t>
            </a:r>
            <a:r>
              <a:rPr lang="en-US" sz="2800" dirty="0" err="1">
                <a:latin typeface="Times" charset="0"/>
              </a:rPr>
              <a:t>Riformismo</a:t>
            </a:r>
            <a:r>
              <a:rPr lang="en-US" sz="2800" dirty="0">
                <a:latin typeface="Times" charset="0"/>
              </a:rPr>
              <a:t> </a:t>
            </a:r>
            <a:r>
              <a:rPr lang="en-US" sz="2800" dirty="0" err="1">
                <a:latin typeface="Times" charset="0"/>
              </a:rPr>
              <a:t>economico</a:t>
            </a:r>
            <a:endParaRPr lang="en-US" sz="2800" dirty="0">
              <a:latin typeface="Times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latin typeface="Times" charset="0"/>
              </a:rPr>
              <a:t>1950-1960:	 	</a:t>
            </a:r>
            <a:r>
              <a:rPr lang="en-US" sz="2800" dirty="0" err="1">
                <a:latin typeface="Times" charset="0"/>
              </a:rPr>
              <a:t>Assimilazione</a:t>
            </a:r>
            <a:r>
              <a:rPr lang="en-US" sz="2800" dirty="0">
                <a:latin typeface="Times" charset="0"/>
              </a:rPr>
              <a:t> 	Guerra </a:t>
            </a:r>
            <a:r>
              <a:rPr lang="en-US" sz="2800" dirty="0" err="1">
                <a:latin typeface="Times" charset="0"/>
              </a:rPr>
              <a:t>fredda</a:t>
            </a:r>
            <a:r>
              <a:rPr lang="en-US" sz="2800" dirty="0">
                <a:latin typeface="Times" charset="0"/>
              </a:rPr>
              <a:t>/</a:t>
            </a:r>
            <a:r>
              <a:rPr lang="en-US" sz="2800" dirty="0" err="1">
                <a:latin typeface="Times" charset="0"/>
              </a:rPr>
              <a:t>individualismo</a:t>
            </a:r>
            <a:endParaRPr lang="en-US" sz="2800" dirty="0">
              <a:latin typeface="Times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latin typeface="Times" charset="0"/>
              </a:rPr>
              <a:t>1960-1980:	 	</a:t>
            </a:r>
            <a:r>
              <a:rPr lang="en-US" sz="2800" dirty="0" err="1">
                <a:latin typeface="Times" charset="0"/>
              </a:rPr>
              <a:t>Autonomia</a:t>
            </a:r>
            <a:r>
              <a:rPr lang="en-US" sz="2800" dirty="0">
                <a:latin typeface="Times" charset="0"/>
              </a:rPr>
              <a:t>		</a:t>
            </a:r>
            <a:r>
              <a:rPr lang="en-US" sz="2800" dirty="0" err="1">
                <a:latin typeface="Times" charset="0"/>
              </a:rPr>
              <a:t>Movimenti</a:t>
            </a:r>
            <a:r>
              <a:rPr lang="en-US" sz="2800" dirty="0">
                <a:latin typeface="Times" charset="0"/>
              </a:rPr>
              <a:t> per </a:t>
            </a:r>
            <a:r>
              <a:rPr lang="en-US" sz="2800" dirty="0" err="1">
                <a:latin typeface="Times" charset="0"/>
              </a:rPr>
              <a:t>i</a:t>
            </a:r>
            <a:r>
              <a:rPr lang="en-US" sz="2800" dirty="0">
                <a:latin typeface="Times" charset="0"/>
              </a:rPr>
              <a:t> </a:t>
            </a:r>
            <a:r>
              <a:rPr lang="en-US" sz="2800" dirty="0" err="1">
                <a:latin typeface="Times" charset="0"/>
              </a:rPr>
              <a:t>diritti</a:t>
            </a:r>
            <a:r>
              <a:rPr lang="en-US" sz="2800" dirty="0">
                <a:latin typeface="Times" charset="0"/>
              </a:rPr>
              <a:t> </a:t>
            </a:r>
            <a:r>
              <a:rPr lang="en-US" sz="2800" dirty="0" err="1">
                <a:latin typeface="Times" charset="0"/>
              </a:rPr>
              <a:t>civili</a:t>
            </a:r>
            <a:endParaRPr lang="en-US" sz="2800" dirty="0">
              <a:latin typeface="Times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" charset="0"/>
              </a:rPr>
              <a:t>1980-2020: 		</a:t>
            </a:r>
            <a:r>
              <a:rPr lang="en-US" sz="2800" dirty="0" err="1">
                <a:latin typeface="Times" charset="0"/>
              </a:rPr>
              <a:t>Assimilazione</a:t>
            </a:r>
            <a:r>
              <a:rPr lang="en-US" sz="2800" dirty="0">
                <a:latin typeface="Times" charset="0"/>
              </a:rPr>
              <a:t>/	</a:t>
            </a:r>
            <a:r>
              <a:rPr lang="en-US" sz="2800" dirty="0" err="1">
                <a:latin typeface="Times" charset="0"/>
              </a:rPr>
              <a:t>Multiculturalismo</a:t>
            </a:r>
            <a:r>
              <a:rPr lang="en-US" sz="2800" dirty="0">
                <a:latin typeface="Times" charset="0"/>
              </a:rPr>
              <a:t>/						</a:t>
            </a:r>
            <a:r>
              <a:rPr lang="en-US" sz="2800" dirty="0" err="1">
                <a:latin typeface="Times" charset="0"/>
              </a:rPr>
              <a:t>autonomia</a:t>
            </a:r>
            <a:r>
              <a:rPr lang="en-US" sz="2800" dirty="0">
                <a:latin typeface="Times" charset="0"/>
              </a:rPr>
              <a:t>		anti-</a:t>
            </a:r>
            <a:r>
              <a:rPr lang="en-US" sz="2800" dirty="0" err="1">
                <a:latin typeface="Times" charset="0"/>
              </a:rPr>
              <a:t>multiculturalismo</a:t>
            </a:r>
            <a:endParaRPr lang="en-US" sz="2800" dirty="0">
              <a:latin typeface="Times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</p:txBody>
      </p:sp>
      <p:sp>
        <p:nvSpPr>
          <p:cNvPr id="1118212" name="Rectangle 4"/>
          <p:cNvSpPr>
            <a:spLocks noChangeArrowheads="1"/>
          </p:cNvSpPr>
          <p:nvPr/>
        </p:nvSpPr>
        <p:spPr bwMode="auto">
          <a:xfrm>
            <a:off x="597159" y="0"/>
            <a:ext cx="1113142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x-none" sz="60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LE POLITICHE DEL GOVERNO FEDERALE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8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2865523-D27F-3A21-7249-28E3B8526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151" y="258147"/>
            <a:ext cx="1100079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x-none" sz="72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ASSIMILAZIONISMO</a:t>
            </a:r>
            <a:endParaRPr lang="en-US" altLang="x-none" sz="72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160CE4E-4656-21E2-E9C1-FCC169C82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1216" y="1524000"/>
            <a:ext cx="11513976" cy="12751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altLang="x-none" sz="2800" dirty="0"/>
              <a:t>1890-1950: </a:t>
            </a:r>
            <a:r>
              <a:rPr lang="it-IT" altLang="x-none" dirty="0"/>
              <a:t>sistema delle </a:t>
            </a:r>
            <a:r>
              <a:rPr lang="it-IT" altLang="x-none" sz="2800" b="1" i="1" dirty="0" err="1"/>
              <a:t>Indian</a:t>
            </a:r>
            <a:r>
              <a:rPr lang="it-IT" altLang="x-none" sz="2800" b="1" i="1" dirty="0"/>
              <a:t> </a:t>
            </a:r>
            <a:r>
              <a:rPr lang="it-IT" altLang="x-none" sz="2800" b="1" i="1" dirty="0" err="1"/>
              <a:t>Boarding</a:t>
            </a:r>
            <a:r>
              <a:rPr lang="it-IT" altLang="x-none" sz="2800" b="1" i="1" dirty="0"/>
              <a:t> Schools</a:t>
            </a:r>
            <a:r>
              <a:rPr lang="it-IT" altLang="x-none" b="1" i="1" dirty="0"/>
              <a:t> </a:t>
            </a:r>
            <a:r>
              <a:rPr lang="it-IT" altLang="x-none" dirty="0"/>
              <a:t>(sottrazione di bambini e bambine alle famiglie native e inserimento nelle </a:t>
            </a:r>
            <a:r>
              <a:rPr lang="it-IT" altLang="x-none" i="1" dirty="0" err="1"/>
              <a:t>boarding</a:t>
            </a:r>
            <a:r>
              <a:rPr lang="it-IT" altLang="x-none" i="1" dirty="0"/>
              <a:t> schools</a:t>
            </a:r>
            <a:r>
              <a:rPr lang="it-IT" altLang="x-none" dirty="0"/>
              <a:t> per </a:t>
            </a:r>
            <a:r>
              <a:rPr lang="it-IT" altLang="x-none" sz="2800" dirty="0"/>
              <a:t>apprendere l’“assimilazione” (</a:t>
            </a:r>
            <a:r>
              <a:rPr lang="it-IT" altLang="x-none" sz="2800" b="1" dirty="0"/>
              <a:t>cancellazione forzata dell’identità nativa</a:t>
            </a:r>
            <a:r>
              <a:rPr lang="it-IT" altLang="x-none" sz="2800" dirty="0"/>
              <a:t>).</a:t>
            </a: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304ED8B8-F90C-1815-DE22-266101EC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49" y="3028554"/>
            <a:ext cx="3962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2B6B4C7D-C24A-79D1-F38C-1C86D8F0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31" y="3015854"/>
            <a:ext cx="4191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10">
            <a:extLst>
              <a:ext uri="{FF2B5EF4-FFF2-40B4-BE49-F238E27FC236}">
                <a16:creationId xmlns:a16="http://schemas.microsoft.com/office/drawing/2014/main" id="{8531D5E3-19C4-1C18-0671-0F8F5D0E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3" y="5783263"/>
            <a:ext cx="328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SzTx/>
              <a:buNone/>
            </a:pPr>
            <a:r>
              <a:rPr lang="en-US" altLang="it-IT" sz="2800">
                <a:solidFill>
                  <a:prstClr val="black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039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9" name="Text Box 3"/>
          <p:cNvSpPr txBox="1">
            <a:spLocks noChangeArrowheads="1"/>
          </p:cNvSpPr>
          <p:nvPr/>
        </p:nvSpPr>
        <p:spPr bwMode="auto">
          <a:xfrm>
            <a:off x="27992" y="1200150"/>
            <a:ext cx="119525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2800" b="1" dirty="0">
                <a:latin typeface="Times" charset="0"/>
              </a:rPr>
              <a:t>Estinzione di ogni rivendicazione dei nativi sulle terre ancestrali </a:t>
            </a:r>
            <a:r>
              <a:rPr lang="it-IT" sz="2800" dirty="0">
                <a:latin typeface="Times" charset="0"/>
              </a:rPr>
              <a:t>fino al 1978.</a:t>
            </a:r>
          </a:p>
          <a:p>
            <a:pPr algn="l" eaLnBrk="0" hangingPunct="0">
              <a:spcBef>
                <a:spcPct val="50000"/>
              </a:spcBef>
            </a:pPr>
            <a:r>
              <a:rPr lang="it-IT" sz="2800" dirty="0">
                <a:latin typeface="Times" charset="0"/>
              </a:rPr>
              <a:t>Pagamento di un prezzo fisso per ogni acro (circa 4.000 metri quadri) sottratto illegalmente nel passato alle comunità native.</a:t>
            </a:r>
          </a:p>
          <a:p>
            <a:pPr algn="l" eaLnBrk="0" hangingPunct="0">
              <a:spcBef>
                <a:spcPct val="50000"/>
              </a:spcBef>
            </a:pPr>
            <a:r>
              <a:rPr lang="it-IT" sz="2800" dirty="0">
                <a:latin typeface="Times" charset="0"/>
              </a:rPr>
              <a:t>L’ICC non restituì terre ai nativi, e alcune comunità rifiutarono i risarcimenti.</a:t>
            </a:r>
          </a:p>
        </p:txBody>
      </p:sp>
      <p:pic>
        <p:nvPicPr>
          <p:cNvPr id="11100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3137" r="1765" b="3137"/>
          <a:stretch>
            <a:fillRect/>
          </a:stretch>
        </p:blipFill>
        <p:spPr bwMode="auto">
          <a:xfrm>
            <a:off x="2818929" y="3548744"/>
            <a:ext cx="6370638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021" name="Rectangle 5"/>
          <p:cNvSpPr>
            <a:spLocks noChangeArrowheads="1"/>
          </p:cNvSpPr>
          <p:nvPr/>
        </p:nvSpPr>
        <p:spPr bwMode="auto">
          <a:xfrm>
            <a:off x="597159" y="1"/>
            <a:ext cx="112713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x-none" sz="60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INDIAN CLAIMS COMMISSION (1946)</a:t>
            </a:r>
            <a:endParaRPr lang="en-US" sz="6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28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Text Box 2"/>
          <p:cNvSpPr txBox="1">
            <a:spLocks noChangeArrowheads="1"/>
          </p:cNvSpPr>
          <p:nvPr/>
        </p:nvSpPr>
        <p:spPr bwMode="auto">
          <a:xfrm>
            <a:off x="475861" y="960121"/>
            <a:ext cx="1147354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latin typeface="Times" charset="0"/>
              </a:rPr>
              <a:t>1944: </a:t>
            </a:r>
            <a:r>
              <a:rPr lang="it-IT" sz="2400" b="1" dirty="0">
                <a:latin typeface="Times" charset="0"/>
              </a:rPr>
              <a:t>National Congress of American </a:t>
            </a:r>
            <a:r>
              <a:rPr lang="it-IT" sz="2400" b="1" dirty="0" err="1">
                <a:latin typeface="Times" charset="0"/>
              </a:rPr>
              <a:t>Indians</a:t>
            </a:r>
            <a:endParaRPr lang="it-IT" sz="2400" b="1" dirty="0">
              <a:latin typeface="Times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it-IT" sz="2400" dirty="0">
                <a:latin typeface="Times" charset="0"/>
              </a:rPr>
              <a:t>1945-53: al ritorno dalla Seconda guerra mondiale e dalla Guerra di Corea, i </a:t>
            </a:r>
            <a:r>
              <a:rPr lang="it-IT" sz="2400" b="1" dirty="0">
                <a:latin typeface="Times" charset="0"/>
              </a:rPr>
              <a:t>veterani</a:t>
            </a:r>
            <a:r>
              <a:rPr lang="it-IT" sz="2400" dirty="0">
                <a:latin typeface="Times" charset="0"/>
              </a:rPr>
              <a:t> nativi iniziano a rivendicare i propri diritti di cittadini statunitensi a pieno titolo</a:t>
            </a:r>
          </a:p>
          <a:p>
            <a:pPr algn="l" eaLnBrk="0" hangingPunct="0">
              <a:spcBef>
                <a:spcPct val="50000"/>
              </a:spcBef>
            </a:pPr>
            <a:r>
              <a:rPr lang="it-IT" sz="2400" dirty="0">
                <a:latin typeface="Times" charset="0"/>
              </a:rPr>
              <a:t>1961: </a:t>
            </a:r>
            <a:r>
              <a:rPr lang="it-IT" sz="2400" b="1" dirty="0">
                <a:latin typeface="Times" charset="0"/>
              </a:rPr>
              <a:t>American </a:t>
            </a:r>
            <a:r>
              <a:rPr lang="it-IT" sz="2400" b="1" dirty="0" err="1">
                <a:latin typeface="Times" charset="0"/>
              </a:rPr>
              <a:t>Indian</a:t>
            </a:r>
            <a:r>
              <a:rPr lang="it-IT" sz="2400" b="1" dirty="0">
                <a:latin typeface="Times" charset="0"/>
              </a:rPr>
              <a:t> Chicago Conference</a:t>
            </a:r>
            <a:r>
              <a:rPr lang="it-IT" sz="2400" dirty="0">
                <a:latin typeface="Times" charset="0"/>
              </a:rPr>
              <a:t>, </a:t>
            </a:r>
            <a:r>
              <a:rPr lang="it-IT" sz="2400" b="1" dirty="0">
                <a:latin typeface="Times" charset="0"/>
              </a:rPr>
              <a:t>National </a:t>
            </a:r>
            <a:r>
              <a:rPr lang="it-IT" sz="2400" b="1" dirty="0" err="1">
                <a:latin typeface="Times" charset="0"/>
              </a:rPr>
              <a:t>Indian</a:t>
            </a:r>
            <a:r>
              <a:rPr lang="it-IT" sz="2400" b="1" dirty="0">
                <a:latin typeface="Times" charset="0"/>
              </a:rPr>
              <a:t> Youth </a:t>
            </a:r>
            <a:r>
              <a:rPr lang="it-IT" sz="2400" b="1" dirty="0" err="1">
                <a:latin typeface="Times" charset="0"/>
              </a:rPr>
              <a:t>Council</a:t>
            </a:r>
            <a:endParaRPr lang="it-IT" sz="2800" b="1" dirty="0">
              <a:latin typeface="Times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</p:txBody>
      </p:sp>
      <p:sp>
        <p:nvSpPr>
          <p:cNvPr id="1161219" name="Rectangle 3"/>
          <p:cNvSpPr>
            <a:spLocks noChangeArrowheads="1"/>
          </p:cNvSpPr>
          <p:nvPr/>
        </p:nvSpPr>
        <p:spPr bwMode="auto">
          <a:xfrm>
            <a:off x="242596" y="0"/>
            <a:ext cx="1173791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x-none" sz="50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L’INIZIO DEL MOVIMENTO PER I DIRITTI NATIVI</a:t>
            </a:r>
            <a:endParaRPr lang="en-US" sz="5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61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3281" r="1772" b="3281"/>
          <a:stretch>
            <a:fillRect/>
          </a:stretch>
        </p:blipFill>
        <p:spPr bwMode="auto">
          <a:xfrm>
            <a:off x="3009899" y="3125756"/>
            <a:ext cx="6336739" cy="3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1221" name="Rectangle 5"/>
          <p:cNvSpPr>
            <a:spLocks noChangeArrowheads="1"/>
          </p:cNvSpPr>
          <p:nvPr/>
        </p:nvSpPr>
        <p:spPr bwMode="auto">
          <a:xfrm>
            <a:off x="2800350" y="6248400"/>
            <a:ext cx="5103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imes" charset="0"/>
              </a:rPr>
              <a:t>Iroquois protest at U.S.-Canada border for Jay Treaty</a:t>
            </a:r>
          </a:p>
        </p:txBody>
      </p:sp>
    </p:spTree>
    <p:extLst>
      <p:ext uri="{BB962C8B-B14F-4D97-AF65-F5344CB8AC3E}">
        <p14:creationId xmlns:p14="http://schemas.microsoft.com/office/powerpoint/2010/main" val="184050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7" name="Text Box 3"/>
          <p:cNvSpPr txBox="1">
            <a:spLocks noChangeArrowheads="1"/>
          </p:cNvSpPr>
          <p:nvPr/>
        </p:nvSpPr>
        <p:spPr bwMode="auto">
          <a:xfrm>
            <a:off x="6019799" y="1"/>
            <a:ext cx="5882951" cy="81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  <a:latin typeface="Times" charset="0"/>
              </a:rPr>
              <a:t>Force Indians off reservation 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it-IT" sz="4000" dirty="0">
                <a:latin typeface="Times" charset="0"/>
              </a:rPr>
              <a:t>Offerta di </a:t>
            </a:r>
            <a:r>
              <a:rPr lang="it-IT" sz="4000" b="1" dirty="0">
                <a:latin typeface="Times" charset="0"/>
              </a:rPr>
              <a:t>opportunità di lavoro nelle aree urbane</a:t>
            </a:r>
            <a:r>
              <a:rPr lang="it-IT" sz="4000" dirty="0">
                <a:latin typeface="Times" charset="0"/>
              </a:rPr>
              <a:t>.  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it-IT" sz="4000" dirty="0">
                <a:latin typeface="Times" charset="0"/>
              </a:rPr>
              <a:t>Accordi in cui i nativi dovevano dichiarare che non sarebbero tornati nelle riserve.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it-IT" sz="4000" dirty="0">
                <a:latin typeface="Times" charset="0"/>
              </a:rPr>
              <a:t>Aumento della popolazione nativa nelle grandi città delle coste orientale e occidentale, del Midwest e del Sud-Ovest.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endParaRPr lang="en-US" sz="2800" dirty="0">
              <a:latin typeface="Times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289249" y="261258"/>
            <a:ext cx="5730551" cy="14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x-none" sz="5400" b="1" i="1" u="sng" dirty="0">
                <a:solidFill>
                  <a:srgbClr val="8F0000"/>
                </a:solidFill>
                <a:latin typeface="Impact" panose="020B0806030902050204" pitchFamily="34" charset="0"/>
              </a:rPr>
              <a:t>RELOCATION ACT </a:t>
            </a:r>
            <a:r>
              <a:rPr lang="en-US" altLang="x-none" sz="54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(1956)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120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88" y="1755851"/>
            <a:ext cx="416767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3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Text Box 2"/>
          <p:cNvSpPr txBox="1">
            <a:spLocks noChangeArrowheads="1"/>
          </p:cNvSpPr>
          <p:nvPr/>
        </p:nvSpPr>
        <p:spPr bwMode="auto">
          <a:xfrm>
            <a:off x="6421016" y="723901"/>
            <a:ext cx="5046306" cy="597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dirty="0">
                <a:latin typeface="Times" charset="0"/>
              </a:rPr>
              <a:t>Perdita </a:t>
            </a:r>
            <a:r>
              <a:rPr lang="en-US" sz="3600" dirty="0" err="1">
                <a:latin typeface="Times" charset="0"/>
              </a:rPr>
              <a:t>dell’identità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nativa</a:t>
            </a:r>
            <a:r>
              <a:rPr lang="en-US" sz="3600" dirty="0">
                <a:latin typeface="Times" charset="0"/>
              </a:rPr>
              <a:t> in </a:t>
            </a:r>
            <a:r>
              <a:rPr lang="en-US" sz="3600" dirty="0" err="1">
                <a:latin typeface="Times" charset="0"/>
              </a:rPr>
              <a:t>molti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casi</a:t>
            </a:r>
            <a:r>
              <a:rPr lang="en-US" sz="3600" dirty="0">
                <a:latin typeface="Times" charset="0"/>
              </a:rPr>
              <a:t>, ma in </a:t>
            </a:r>
            <a:r>
              <a:rPr lang="en-US" sz="3600" dirty="0" err="1">
                <a:latin typeface="Times" charset="0"/>
              </a:rPr>
              <a:t>altri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tentativo</a:t>
            </a:r>
            <a:r>
              <a:rPr lang="en-US" sz="3600" dirty="0">
                <a:latin typeface="Times" charset="0"/>
              </a:rPr>
              <a:t> di </a:t>
            </a:r>
            <a:r>
              <a:rPr lang="en-US" sz="3600" dirty="0" err="1">
                <a:latin typeface="Times" charset="0"/>
              </a:rPr>
              <a:t>mantenere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contatti</a:t>
            </a:r>
            <a:r>
              <a:rPr lang="en-US" sz="3600" dirty="0">
                <a:latin typeface="Times" charset="0"/>
              </a:rPr>
              <a:t> con le </a:t>
            </a:r>
            <a:r>
              <a:rPr lang="en-US" sz="3600" dirty="0" err="1">
                <a:latin typeface="Times" charset="0"/>
              </a:rPr>
              <a:t>riserve</a:t>
            </a:r>
            <a:r>
              <a:rPr lang="en-US" sz="3600" dirty="0">
                <a:latin typeface="Times" charset="0"/>
              </a:rPr>
              <a:t>.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dirty="0" err="1">
                <a:latin typeface="Times" charset="0"/>
              </a:rPr>
              <a:t>Aumento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dei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contatti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tra</a:t>
            </a:r>
            <a:r>
              <a:rPr lang="en-US" sz="3600" dirty="0">
                <a:latin typeface="Times" charset="0"/>
              </a:rPr>
              <a:t> le diverse </a:t>
            </a:r>
            <a:r>
              <a:rPr lang="en-US" sz="3600" dirty="0" err="1">
                <a:latin typeface="Times" charset="0"/>
              </a:rPr>
              <a:t>tribù</a:t>
            </a:r>
            <a:r>
              <a:rPr lang="en-US" sz="3600" dirty="0">
                <a:latin typeface="Times" charset="0"/>
              </a:rPr>
              <a:t> → </a:t>
            </a:r>
            <a:r>
              <a:rPr lang="en-US" sz="3600" b="1" dirty="0" err="1">
                <a:latin typeface="Times" charset="0"/>
              </a:rPr>
              <a:t>prospettiva</a:t>
            </a:r>
            <a:r>
              <a:rPr lang="en-US" sz="3600" b="1" dirty="0">
                <a:latin typeface="Times" charset="0"/>
              </a:rPr>
              <a:t> pan-</a:t>
            </a:r>
            <a:r>
              <a:rPr lang="en-US" sz="3600" b="1" dirty="0" err="1">
                <a:latin typeface="Times" charset="0"/>
              </a:rPr>
              <a:t>indiana</a:t>
            </a:r>
            <a:r>
              <a:rPr lang="en-US" sz="3600" dirty="0">
                <a:latin typeface="Times" charset="0"/>
              </a:rPr>
              <a:t>.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dirty="0" err="1">
                <a:latin typeface="Times" charset="0"/>
              </a:rPr>
              <a:t>Esperienza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della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povertà</a:t>
            </a:r>
            <a:r>
              <a:rPr lang="en-US" sz="3600" dirty="0">
                <a:latin typeface="Times" charset="0"/>
              </a:rPr>
              <a:t> </a:t>
            </a:r>
            <a:r>
              <a:rPr lang="en-US" sz="3600" dirty="0" err="1">
                <a:latin typeface="Times" charset="0"/>
              </a:rPr>
              <a:t>urbana</a:t>
            </a:r>
            <a:r>
              <a:rPr lang="en-US" sz="3600" dirty="0">
                <a:latin typeface="Times" charset="0"/>
              </a:rPr>
              <a:t> e </a:t>
            </a:r>
            <a:r>
              <a:rPr lang="en-US" sz="3600" b="1" dirty="0" err="1">
                <a:latin typeface="Times" charset="0"/>
              </a:rPr>
              <a:t>contatti</a:t>
            </a:r>
            <a:r>
              <a:rPr lang="en-US" sz="3600" b="1" dirty="0">
                <a:latin typeface="Times" charset="0"/>
              </a:rPr>
              <a:t> con le </a:t>
            </a:r>
            <a:r>
              <a:rPr lang="en-US" sz="3600" b="1" dirty="0" err="1">
                <a:latin typeface="Times" charset="0"/>
              </a:rPr>
              <a:t>altre</a:t>
            </a:r>
            <a:r>
              <a:rPr lang="en-US" sz="3600" b="1" dirty="0">
                <a:latin typeface="Times" charset="0"/>
              </a:rPr>
              <a:t> </a:t>
            </a:r>
            <a:r>
              <a:rPr lang="en-US" sz="3600" b="1" dirty="0" err="1">
                <a:latin typeface="Times" charset="0"/>
              </a:rPr>
              <a:t>comunità</a:t>
            </a:r>
            <a:r>
              <a:rPr lang="en-US" sz="3600" b="1" dirty="0">
                <a:latin typeface="Times" charset="0"/>
              </a:rPr>
              <a:t> </a:t>
            </a:r>
            <a:r>
              <a:rPr lang="en-US" sz="3600" b="1" dirty="0" err="1">
                <a:latin typeface="Times" charset="0"/>
              </a:rPr>
              <a:t>subalterne</a:t>
            </a:r>
            <a:r>
              <a:rPr lang="en-US" sz="3600" dirty="0">
                <a:latin typeface="Times" charset="0"/>
              </a:rPr>
              <a:t>.</a:t>
            </a:r>
          </a:p>
          <a:p>
            <a:pPr algn="l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dirty="0" err="1">
                <a:latin typeface="Times" charset="0"/>
              </a:rPr>
              <a:t>Esposizione</a:t>
            </a:r>
            <a:r>
              <a:rPr lang="en-US" sz="3600" dirty="0">
                <a:latin typeface="Times" charset="0"/>
              </a:rPr>
              <a:t> ai </a:t>
            </a:r>
            <a:r>
              <a:rPr lang="en-US" sz="3600" b="1" dirty="0" err="1">
                <a:latin typeface="Times" charset="0"/>
              </a:rPr>
              <a:t>movimenti</a:t>
            </a:r>
            <a:r>
              <a:rPr lang="en-US" sz="3600" b="1" dirty="0">
                <a:latin typeface="Times" charset="0"/>
              </a:rPr>
              <a:t> per </a:t>
            </a:r>
            <a:r>
              <a:rPr lang="en-US" sz="3600" b="1" dirty="0" err="1">
                <a:latin typeface="Times" charset="0"/>
              </a:rPr>
              <a:t>i</a:t>
            </a:r>
            <a:r>
              <a:rPr lang="en-US" sz="3600" b="1" dirty="0">
                <a:latin typeface="Times" charset="0"/>
              </a:rPr>
              <a:t> </a:t>
            </a:r>
            <a:r>
              <a:rPr lang="en-US" sz="3600" b="1" dirty="0" err="1">
                <a:latin typeface="Times" charset="0"/>
              </a:rPr>
              <a:t>diritti</a:t>
            </a:r>
            <a:r>
              <a:rPr lang="en-US" sz="3600" b="1" dirty="0">
                <a:latin typeface="Times" charset="0"/>
              </a:rPr>
              <a:t> </a:t>
            </a:r>
            <a:r>
              <a:rPr lang="en-US" sz="3600" b="1" dirty="0" err="1">
                <a:latin typeface="Times" charset="0"/>
              </a:rPr>
              <a:t>civili</a:t>
            </a:r>
            <a:r>
              <a:rPr lang="en-US" sz="3600" dirty="0">
                <a:latin typeface="Times" charset="0"/>
              </a:rPr>
              <a:t>.</a:t>
            </a:r>
            <a:endParaRPr lang="en-US" sz="2800" dirty="0">
              <a:latin typeface="Times" charset="0"/>
            </a:endParaRPr>
          </a:p>
        </p:txBody>
      </p:sp>
      <p:sp>
        <p:nvSpPr>
          <p:cNvPr id="1160195" name="Rectangle 3"/>
          <p:cNvSpPr>
            <a:spLocks noChangeArrowheads="1"/>
          </p:cNvSpPr>
          <p:nvPr/>
        </p:nvSpPr>
        <p:spPr bwMode="auto">
          <a:xfrm>
            <a:off x="239114" y="152401"/>
            <a:ext cx="58475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x-none" sz="36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GLI EFFETTI DEL </a:t>
            </a:r>
            <a:r>
              <a:rPr lang="en-US" altLang="x-none" sz="3600" b="1" i="1" u="sng" dirty="0">
                <a:solidFill>
                  <a:srgbClr val="8F0000"/>
                </a:solidFill>
                <a:latin typeface="Impact" panose="020B0806030902050204" pitchFamily="34" charset="0"/>
              </a:rPr>
              <a:t>RELOCATION ACT</a:t>
            </a:r>
            <a:endParaRPr lang="en-US" sz="3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60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4" y="1425576"/>
            <a:ext cx="419100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7"/>
          <a:stretch>
            <a:fillRect/>
          </a:stretch>
        </p:blipFill>
        <p:spPr bwMode="auto">
          <a:xfrm>
            <a:off x="3352800" y="3860056"/>
            <a:ext cx="2743200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0202" name="Rectangle 10"/>
          <p:cNvSpPr>
            <a:spLocks noChangeArrowheads="1"/>
          </p:cNvSpPr>
          <p:nvPr/>
        </p:nvSpPr>
        <p:spPr bwMode="auto">
          <a:xfrm>
            <a:off x="1751013" y="4572001"/>
            <a:ext cx="11858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  <a:latin typeface="Times" charset="0"/>
              </a:rPr>
              <a:t>Chicago </a:t>
            </a:r>
          </a:p>
          <a:p>
            <a:pPr algn="r"/>
            <a:r>
              <a:rPr lang="en-US" sz="2000">
                <a:solidFill>
                  <a:srgbClr val="FFFFFF"/>
                </a:solidFill>
                <a:latin typeface="Times" charset="0"/>
              </a:rPr>
              <a:t>American</a:t>
            </a:r>
          </a:p>
          <a:p>
            <a:pPr algn="r"/>
            <a:r>
              <a:rPr lang="en-US" sz="2000">
                <a:solidFill>
                  <a:srgbClr val="FFFFFF"/>
                </a:solidFill>
                <a:latin typeface="Times" charset="0"/>
              </a:rPr>
              <a:t>Indian </a:t>
            </a:r>
          </a:p>
          <a:p>
            <a:pPr algn="r"/>
            <a:r>
              <a:rPr lang="en-US" sz="2000">
                <a:solidFill>
                  <a:srgbClr val="FFFFFF"/>
                </a:solidFill>
                <a:latin typeface="Times" charset="0"/>
              </a:rPr>
              <a:t>Center </a:t>
            </a:r>
          </a:p>
          <a:p>
            <a:pPr algn="r"/>
            <a:r>
              <a:rPr lang="en-US" sz="2000">
                <a:solidFill>
                  <a:srgbClr val="FFFFFF"/>
                </a:solidFill>
                <a:latin typeface="Times" charset="0"/>
              </a:rPr>
              <a:t>powwow</a:t>
            </a:r>
          </a:p>
        </p:txBody>
      </p:sp>
    </p:spTree>
    <p:extLst>
      <p:ext uri="{BB962C8B-B14F-4D97-AF65-F5344CB8AC3E}">
        <p14:creationId xmlns:p14="http://schemas.microsoft.com/office/powerpoint/2010/main" val="216880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41" name="Rectangle 5"/>
          <p:cNvSpPr>
            <a:spLocks noChangeArrowheads="1"/>
          </p:cNvSpPr>
          <p:nvPr/>
        </p:nvSpPr>
        <p:spPr bwMode="auto">
          <a:xfrm>
            <a:off x="391886" y="139958"/>
            <a:ext cx="11308702" cy="8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x-none" sz="3600" b="1" u="sng" dirty="0">
                <a:solidFill>
                  <a:srgbClr val="8F0000"/>
                </a:solidFill>
                <a:latin typeface="Impact" panose="020B0806030902050204" pitchFamily="34" charset="0"/>
              </a:rPr>
              <a:t>AMERICAN INDIAN MOVEMENT (1968)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5142" name="Rectangle 6"/>
          <p:cNvSpPr>
            <a:spLocks noChangeArrowheads="1"/>
          </p:cNvSpPr>
          <p:nvPr/>
        </p:nvSpPr>
        <p:spPr bwMode="auto">
          <a:xfrm>
            <a:off x="4973216" y="1752600"/>
            <a:ext cx="672737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Nascita alla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Stillwater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(Minnesota).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Ispirazione: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Panthers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della brutalità della polizia 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parte delle comunità native.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Contatti con i capi tradizionali nelle riserve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Attivismo sia nelle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aree urbane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in quelle</a:t>
            </a:r>
          </a:p>
          <a:p>
            <a:pPr marL="342900" indent="-342900">
              <a:spcBef>
                <a:spcPct val="20000"/>
              </a:spcBef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151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" y="958849"/>
            <a:ext cx="2895600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8CA95E8-B0EA-EBFF-2DF0-6978A4A5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61" y="3814618"/>
            <a:ext cx="3079102" cy="286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1364</Words>
  <Application>Microsoft Office PowerPoint</Application>
  <PresentationFormat>Widescreen</PresentationFormat>
  <Paragraphs>96</Paragraphs>
  <Slides>17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Impact</vt:lpstr>
      <vt:lpstr>Tahoma</vt:lpstr>
      <vt:lpstr>Times</vt:lpstr>
      <vt:lpstr>Times New Roman</vt:lpstr>
      <vt:lpstr>Wingdings</vt:lpstr>
      <vt:lpstr>Tema di Office</vt:lpstr>
      <vt:lpstr>Badge</vt:lpstr>
      <vt:lpstr>IL MOVIMENTO PER I DIRITTI CIVILI (NATIVO AMERICANO)</vt:lpstr>
      <vt:lpstr>QUALI DIRITTI?</vt:lpstr>
      <vt:lpstr>Presentazione standard di PowerPoint</vt:lpstr>
      <vt:lpstr>ASSIMILAZIONISMO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ALCATRAZ (1969)</vt:lpstr>
      <vt:lpstr>TRAIL OF BROKEN TREATIES  (1972)</vt:lpstr>
      <vt:lpstr>I primi successi</vt:lpstr>
      <vt:lpstr>IL RINASCIMENTO NATIVO</vt:lpstr>
      <vt:lpstr>La tradizione letteraria nativa</vt:lpstr>
      <vt:lpstr>LA CULTURA DELLO STORY-TELLING</vt:lpstr>
      <vt:lpstr>NASCITA DELLA RINASCITA</vt:lpstr>
      <vt:lpstr>Verso il futuro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valerio.deangelis@unimc.it</dc:creator>
  <cp:lastModifiedBy>valerio.deangelis@unimc.it</cp:lastModifiedBy>
  <cp:revision>15</cp:revision>
  <dcterms:created xsi:type="dcterms:W3CDTF">2022-12-05T02:04:06Z</dcterms:created>
  <dcterms:modified xsi:type="dcterms:W3CDTF">2023-01-22T22:34:44Z</dcterms:modified>
</cp:coreProperties>
</file>