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0"/>
  </p:notesMasterIdLst>
  <p:sldIdLst>
    <p:sldId id="256" r:id="rId3"/>
    <p:sldId id="404" r:id="rId4"/>
    <p:sldId id="259" r:id="rId5"/>
    <p:sldId id="370" r:id="rId6"/>
    <p:sldId id="258" r:id="rId7"/>
    <p:sldId id="263" r:id="rId8"/>
    <p:sldId id="265" r:id="rId9"/>
    <p:sldId id="266" r:id="rId10"/>
    <p:sldId id="267" r:id="rId11"/>
    <p:sldId id="290" r:id="rId12"/>
    <p:sldId id="291" r:id="rId13"/>
    <p:sldId id="377" r:id="rId14"/>
    <p:sldId id="335" r:id="rId15"/>
    <p:sldId id="336" r:id="rId16"/>
    <p:sldId id="337" r:id="rId17"/>
    <p:sldId id="338" r:id="rId18"/>
    <p:sldId id="405" r:id="rId1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A0000"/>
    <a:srgbClr val="96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0CB4C2-7F35-4813-8597-0622EFD69C27}" type="datetimeFigureOut">
              <a:rPr lang="it-IT" smtClean="0"/>
              <a:t>22/01/2023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9E7B7B-9F94-478A-BD95-D427D639BD5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94683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95C7361-FE6F-416D-96D0-9F316D12E8B8}" type="slidenum">
              <a:rPr lang="en-US"/>
              <a:pPr/>
              <a:t>3</a:t>
            </a:fld>
            <a:endParaRPr lang="en-US"/>
          </a:p>
        </p:txBody>
      </p:sp>
      <p:sp>
        <p:nvSpPr>
          <p:cNvPr id="1234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4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Rectangle 7">
            <a:extLst>
              <a:ext uri="{FF2B5EF4-FFF2-40B4-BE49-F238E27FC236}">
                <a16:creationId xmlns:a16="http://schemas.microsoft.com/office/drawing/2014/main" id="{21F6B09A-EFEB-B68B-D8C3-EE925364DA1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302612-3CA8-4297-92FB-92586D2D6168}" type="slidenum">
              <a:rPr kumimoji="0" lang="en-US" altLang="it-IT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altLang="it-IT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4210" name="Rectangle 2">
            <a:extLst>
              <a:ext uri="{FF2B5EF4-FFF2-40B4-BE49-F238E27FC236}">
                <a16:creationId xmlns:a16="http://schemas.microsoft.com/office/drawing/2014/main" id="{04785EA0-9D92-66FE-FD44-701147B613E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1" name="Rectangle 3">
            <a:extLst>
              <a:ext uri="{FF2B5EF4-FFF2-40B4-BE49-F238E27FC236}">
                <a16:creationId xmlns:a16="http://schemas.microsoft.com/office/drawing/2014/main" id="{F85978D9-12D4-7C61-5CA7-CA9B6A7C481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7">
            <a:extLst>
              <a:ext uri="{FF2B5EF4-FFF2-40B4-BE49-F238E27FC236}">
                <a16:creationId xmlns:a16="http://schemas.microsoft.com/office/drawing/2014/main" id="{BDC00CCA-51E0-914E-B286-E94A6081E43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FF8C69-8B63-41D3-B7D8-DF58010F20EE}" type="slidenum">
              <a:rPr kumimoji="0" lang="en-US" altLang="it-IT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altLang="it-IT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9874" name="Rectangle 2">
            <a:extLst>
              <a:ext uri="{FF2B5EF4-FFF2-40B4-BE49-F238E27FC236}">
                <a16:creationId xmlns:a16="http://schemas.microsoft.com/office/drawing/2014/main" id="{304A43BD-314B-0A2D-1769-33AF8B47479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>
            <a:extLst>
              <a:ext uri="{FF2B5EF4-FFF2-40B4-BE49-F238E27FC236}">
                <a16:creationId xmlns:a16="http://schemas.microsoft.com/office/drawing/2014/main" id="{E0742D4C-33D9-F3F1-B5CF-EF720FB37D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53178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165542-E007-4814-AD76-D64859C14128}" type="slidenum">
              <a:rPr lang="en-US"/>
              <a:pPr/>
              <a:t>5</a:t>
            </a:fld>
            <a:endParaRPr lang="en-US"/>
          </a:p>
        </p:txBody>
      </p:sp>
      <p:sp>
        <p:nvSpPr>
          <p:cNvPr id="1238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8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0A81681-ACEE-4CBA-B917-8C25C51438E3}" type="slidenum">
              <a:rPr lang="en-US"/>
              <a:pPr/>
              <a:t>6</a:t>
            </a:fld>
            <a:endParaRPr lang="en-US"/>
          </a:p>
        </p:txBody>
      </p:sp>
      <p:sp>
        <p:nvSpPr>
          <p:cNvPr id="1242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2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B167AA2-4A00-4267-B8AF-01508333AB34}" type="slidenum">
              <a:rPr lang="en-US"/>
              <a:pPr/>
              <a:t>7</a:t>
            </a:fld>
            <a:endParaRPr lang="en-US"/>
          </a:p>
        </p:txBody>
      </p:sp>
      <p:sp>
        <p:nvSpPr>
          <p:cNvPr id="1243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3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9D1D0A-8B72-4FAD-92FF-C7210B492C75}" type="slidenum">
              <a:rPr lang="en-US"/>
              <a:pPr/>
              <a:t>8</a:t>
            </a:fld>
            <a:endParaRPr lang="en-US"/>
          </a:p>
        </p:txBody>
      </p:sp>
      <p:sp>
        <p:nvSpPr>
          <p:cNvPr id="1245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5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B97C04-91E8-40DB-BA88-161DEC8EB942}" type="slidenum">
              <a:rPr lang="en-US"/>
              <a:pPr/>
              <a:t>9</a:t>
            </a:fld>
            <a:endParaRPr lang="en-US"/>
          </a:p>
        </p:txBody>
      </p:sp>
      <p:sp>
        <p:nvSpPr>
          <p:cNvPr id="1247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7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0278045-6F1B-479F-821E-BEB10660B7C1}" type="slidenum">
              <a:rPr lang="en-US"/>
              <a:pPr/>
              <a:t>10</a:t>
            </a:fld>
            <a:endParaRPr lang="en-US"/>
          </a:p>
        </p:txBody>
      </p:sp>
      <p:sp>
        <p:nvSpPr>
          <p:cNvPr id="1249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5932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8DEFF47-41E1-4D57-AC07-24ADAF973AEA}" type="slidenum">
              <a:rPr lang="en-US"/>
              <a:pPr/>
              <a:t>11</a:t>
            </a:fld>
            <a:endParaRPr lang="en-US"/>
          </a:p>
        </p:txBody>
      </p:sp>
      <p:sp>
        <p:nvSpPr>
          <p:cNvPr id="1250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0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3995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A7DBB11-3516-0582-59D8-9C8CD4AEF4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D9E4ED5-C4C3-275F-91DA-A1E840CDFB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075CDD7-4FD7-5757-843B-2EA4C2DEF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8CF18-1065-47B6-A7D9-6FA8E6D0E57A}" type="datetimeFigureOut">
              <a:rPr lang="it-IT" smtClean="0"/>
              <a:t>22/01/2023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4C0221C-49AB-038C-FB2F-D2EC386D8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E598011-035E-A892-A82A-921F448A0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0AA94-5B29-4ACF-8488-859EE2C3104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06197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9D003F7-5DD1-5B21-157D-9D8478E19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2FD2042-B4F4-8E49-DB92-7CF3B6E94B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A009889-5AA6-24CB-252E-F70792B706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8CF18-1065-47B6-A7D9-6FA8E6D0E57A}" type="datetimeFigureOut">
              <a:rPr lang="it-IT" smtClean="0"/>
              <a:t>22/01/2023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2928350-9F12-F9E3-7A17-40A2E098E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1F938C7-9EF7-5BAD-47DD-3772909FB8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0AA94-5B29-4ACF-8488-859EE2C3104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7204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F70ADE91-C360-ADBF-88D1-1AE36936EA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DCFE5E3-112A-FB4C-6DEA-53AFBB522F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36C22AF-216A-2884-16FA-33336D52D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8CF18-1065-47B6-A7D9-6FA8E6D0E57A}" type="datetimeFigureOut">
              <a:rPr lang="it-IT" smtClean="0"/>
              <a:t>22/01/2023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C4CA62F-7594-B187-1174-313F418C5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EAF1EDD-62FA-89BB-4AFD-A8D4C40F1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0AA94-5B29-4ACF-8488-859EE2C3104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89100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2750820" y="630938"/>
            <a:ext cx="6973824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9" cy="4394988"/>
          </a:xfrm>
        </p:spPr>
        <p:txBody>
          <a:bodyPr anchor="ctr">
            <a:noAutofit/>
          </a:bodyPr>
          <a:lstStyle>
            <a:lvl1pPr algn="ctr">
              <a:defRPr sz="7500" spc="6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6" y="5979198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1500" b="1" i="0" cap="all" spc="30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3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9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E79CC5C-3766-4CAC-8F75-589A54F22A88}" type="slidenum">
              <a:rPr lang="en-US" altLang="it-IT" smtClean="0"/>
              <a:pPr/>
              <a:t>‹N›</a:t>
            </a:fld>
            <a:endParaRPr lang="en-US" altLang="it-IT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848278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5A847-3B8B-411D-A9D7-1CEF678661D1}" type="slidenum">
              <a:rPr lang="en-US" altLang="it-IT" smtClean="0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22042968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1" y="0"/>
            <a:ext cx="2814639" cy="6858000"/>
          </a:xfrm>
          <a:custGeom>
            <a:avLst/>
            <a:gdLst/>
            <a:ahLst/>
            <a:cxnLst/>
            <a:rect l="0" t="0" r="r" b="b"/>
            <a:pathLst>
              <a:path w="1773" h="4320">
                <a:moveTo>
                  <a:pt x="0" y="0"/>
                </a:moveTo>
                <a:lnTo>
                  <a:pt x="891" y="0"/>
                </a:lnTo>
                <a:lnTo>
                  <a:pt x="906" y="56"/>
                </a:lnTo>
                <a:lnTo>
                  <a:pt x="921" y="111"/>
                </a:lnTo>
                <a:lnTo>
                  <a:pt x="938" y="165"/>
                </a:lnTo>
                <a:lnTo>
                  <a:pt x="957" y="217"/>
                </a:lnTo>
                <a:lnTo>
                  <a:pt x="980" y="266"/>
                </a:lnTo>
                <a:lnTo>
                  <a:pt x="1007" y="312"/>
                </a:lnTo>
                <a:lnTo>
                  <a:pt x="1036" y="351"/>
                </a:lnTo>
                <a:lnTo>
                  <a:pt x="1069" y="387"/>
                </a:lnTo>
                <a:lnTo>
                  <a:pt x="1105" y="422"/>
                </a:lnTo>
                <a:lnTo>
                  <a:pt x="1145" y="456"/>
                </a:lnTo>
                <a:lnTo>
                  <a:pt x="1185" y="487"/>
                </a:lnTo>
                <a:lnTo>
                  <a:pt x="1227" y="520"/>
                </a:lnTo>
                <a:lnTo>
                  <a:pt x="1270" y="551"/>
                </a:lnTo>
                <a:lnTo>
                  <a:pt x="1311" y="584"/>
                </a:lnTo>
                <a:lnTo>
                  <a:pt x="1352" y="617"/>
                </a:lnTo>
                <a:lnTo>
                  <a:pt x="1390" y="651"/>
                </a:lnTo>
                <a:lnTo>
                  <a:pt x="1425" y="687"/>
                </a:lnTo>
                <a:lnTo>
                  <a:pt x="1456" y="725"/>
                </a:lnTo>
                <a:lnTo>
                  <a:pt x="1484" y="765"/>
                </a:lnTo>
                <a:lnTo>
                  <a:pt x="1505" y="808"/>
                </a:lnTo>
                <a:lnTo>
                  <a:pt x="1521" y="856"/>
                </a:lnTo>
                <a:lnTo>
                  <a:pt x="1530" y="907"/>
                </a:lnTo>
                <a:lnTo>
                  <a:pt x="1534" y="960"/>
                </a:lnTo>
                <a:lnTo>
                  <a:pt x="1534" y="1013"/>
                </a:lnTo>
                <a:lnTo>
                  <a:pt x="1530" y="1068"/>
                </a:lnTo>
                <a:lnTo>
                  <a:pt x="1523" y="1125"/>
                </a:lnTo>
                <a:lnTo>
                  <a:pt x="1515" y="1181"/>
                </a:lnTo>
                <a:lnTo>
                  <a:pt x="1508" y="1237"/>
                </a:lnTo>
                <a:lnTo>
                  <a:pt x="1501" y="1293"/>
                </a:lnTo>
                <a:lnTo>
                  <a:pt x="1496" y="1350"/>
                </a:lnTo>
                <a:lnTo>
                  <a:pt x="1494" y="1405"/>
                </a:lnTo>
                <a:lnTo>
                  <a:pt x="1497" y="1458"/>
                </a:lnTo>
                <a:lnTo>
                  <a:pt x="1504" y="1511"/>
                </a:lnTo>
                <a:lnTo>
                  <a:pt x="1517" y="1560"/>
                </a:lnTo>
                <a:lnTo>
                  <a:pt x="1535" y="1610"/>
                </a:lnTo>
                <a:lnTo>
                  <a:pt x="1557" y="1659"/>
                </a:lnTo>
                <a:lnTo>
                  <a:pt x="1583" y="1708"/>
                </a:lnTo>
                <a:lnTo>
                  <a:pt x="1611" y="1757"/>
                </a:lnTo>
                <a:lnTo>
                  <a:pt x="1640" y="1807"/>
                </a:lnTo>
                <a:lnTo>
                  <a:pt x="1669" y="1855"/>
                </a:lnTo>
                <a:lnTo>
                  <a:pt x="1696" y="1905"/>
                </a:lnTo>
                <a:lnTo>
                  <a:pt x="1721" y="1954"/>
                </a:lnTo>
                <a:lnTo>
                  <a:pt x="1742" y="2006"/>
                </a:lnTo>
                <a:lnTo>
                  <a:pt x="1759" y="2057"/>
                </a:lnTo>
                <a:lnTo>
                  <a:pt x="1769" y="2108"/>
                </a:lnTo>
                <a:lnTo>
                  <a:pt x="1773" y="2160"/>
                </a:lnTo>
                <a:lnTo>
                  <a:pt x="1769" y="2212"/>
                </a:lnTo>
                <a:lnTo>
                  <a:pt x="1759" y="2263"/>
                </a:lnTo>
                <a:lnTo>
                  <a:pt x="1742" y="2314"/>
                </a:lnTo>
                <a:lnTo>
                  <a:pt x="1721" y="2366"/>
                </a:lnTo>
                <a:lnTo>
                  <a:pt x="1696" y="2415"/>
                </a:lnTo>
                <a:lnTo>
                  <a:pt x="1669" y="2465"/>
                </a:lnTo>
                <a:lnTo>
                  <a:pt x="1640" y="2513"/>
                </a:lnTo>
                <a:lnTo>
                  <a:pt x="1611" y="2563"/>
                </a:lnTo>
                <a:lnTo>
                  <a:pt x="1583" y="2612"/>
                </a:lnTo>
                <a:lnTo>
                  <a:pt x="1557" y="2661"/>
                </a:lnTo>
                <a:lnTo>
                  <a:pt x="1535" y="2710"/>
                </a:lnTo>
                <a:lnTo>
                  <a:pt x="1517" y="2760"/>
                </a:lnTo>
                <a:lnTo>
                  <a:pt x="1504" y="2809"/>
                </a:lnTo>
                <a:lnTo>
                  <a:pt x="1497" y="2862"/>
                </a:lnTo>
                <a:lnTo>
                  <a:pt x="1494" y="2915"/>
                </a:lnTo>
                <a:lnTo>
                  <a:pt x="1496" y="2970"/>
                </a:lnTo>
                <a:lnTo>
                  <a:pt x="1501" y="3027"/>
                </a:lnTo>
                <a:lnTo>
                  <a:pt x="1508" y="3083"/>
                </a:lnTo>
                <a:lnTo>
                  <a:pt x="1515" y="3139"/>
                </a:lnTo>
                <a:lnTo>
                  <a:pt x="1523" y="3195"/>
                </a:lnTo>
                <a:lnTo>
                  <a:pt x="1530" y="3252"/>
                </a:lnTo>
                <a:lnTo>
                  <a:pt x="1534" y="3307"/>
                </a:lnTo>
                <a:lnTo>
                  <a:pt x="1534" y="3360"/>
                </a:lnTo>
                <a:lnTo>
                  <a:pt x="1530" y="3413"/>
                </a:lnTo>
                <a:lnTo>
                  <a:pt x="1521" y="3464"/>
                </a:lnTo>
                <a:lnTo>
                  <a:pt x="1505" y="3512"/>
                </a:lnTo>
                <a:lnTo>
                  <a:pt x="1484" y="3555"/>
                </a:lnTo>
                <a:lnTo>
                  <a:pt x="1456" y="3595"/>
                </a:lnTo>
                <a:lnTo>
                  <a:pt x="1425" y="3633"/>
                </a:lnTo>
                <a:lnTo>
                  <a:pt x="1390" y="3669"/>
                </a:lnTo>
                <a:lnTo>
                  <a:pt x="1352" y="3703"/>
                </a:lnTo>
                <a:lnTo>
                  <a:pt x="1311" y="3736"/>
                </a:lnTo>
                <a:lnTo>
                  <a:pt x="1270" y="3769"/>
                </a:lnTo>
                <a:lnTo>
                  <a:pt x="1227" y="3800"/>
                </a:lnTo>
                <a:lnTo>
                  <a:pt x="1185" y="3833"/>
                </a:lnTo>
                <a:lnTo>
                  <a:pt x="1145" y="3864"/>
                </a:lnTo>
                <a:lnTo>
                  <a:pt x="1105" y="3898"/>
                </a:lnTo>
                <a:lnTo>
                  <a:pt x="1069" y="3933"/>
                </a:lnTo>
                <a:lnTo>
                  <a:pt x="1036" y="3969"/>
                </a:lnTo>
                <a:lnTo>
                  <a:pt x="1007" y="4008"/>
                </a:lnTo>
                <a:lnTo>
                  <a:pt x="980" y="4054"/>
                </a:lnTo>
                <a:lnTo>
                  <a:pt x="957" y="4103"/>
                </a:lnTo>
                <a:lnTo>
                  <a:pt x="938" y="4155"/>
                </a:lnTo>
                <a:lnTo>
                  <a:pt x="921" y="4209"/>
                </a:lnTo>
                <a:lnTo>
                  <a:pt x="906" y="4264"/>
                </a:lnTo>
                <a:lnTo>
                  <a:pt x="891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30" y="1073890"/>
            <a:ext cx="8187071" cy="4064627"/>
          </a:xfrm>
        </p:spPr>
        <p:txBody>
          <a:bodyPr anchor="b">
            <a:normAutofit/>
          </a:bodyPr>
          <a:lstStyle>
            <a:lvl1pPr>
              <a:defRPr sz="6300" spc="600" baseline="0"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1" y="5159783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500" b="1" i="0" cap="all" spc="300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7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7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F692FA2-62A1-436A-B68C-7A045F3B00C7}" type="slidenum">
              <a:rPr lang="en-US" altLang="it-IT" smtClean="0"/>
              <a:pPr/>
              <a:t>‹N›</a:t>
            </a:fld>
            <a:endParaRPr lang="en-US" altLang="it-IT"/>
          </a:p>
        </p:txBody>
      </p:sp>
      <p:sp>
        <p:nvSpPr>
          <p:cNvPr id="16" name="Freeform 11"/>
          <p:cNvSpPr/>
          <p:nvPr/>
        </p:nvSpPr>
        <p:spPr bwMode="auto">
          <a:xfrm>
            <a:off x="874382" y="0"/>
            <a:ext cx="1646239" cy="6858000"/>
          </a:xfrm>
          <a:custGeom>
            <a:avLst/>
            <a:gdLst/>
            <a:ahLst/>
            <a:cxnLst/>
            <a:rect l="0" t="0" r="r" b="b"/>
            <a:pathLst>
              <a:path w="1037" h="4320">
                <a:moveTo>
                  <a:pt x="0" y="0"/>
                </a:moveTo>
                <a:lnTo>
                  <a:pt x="171" y="0"/>
                </a:lnTo>
                <a:lnTo>
                  <a:pt x="188" y="55"/>
                </a:lnTo>
                <a:lnTo>
                  <a:pt x="204" y="110"/>
                </a:lnTo>
                <a:lnTo>
                  <a:pt x="220" y="166"/>
                </a:lnTo>
                <a:lnTo>
                  <a:pt x="234" y="223"/>
                </a:lnTo>
                <a:lnTo>
                  <a:pt x="251" y="278"/>
                </a:lnTo>
                <a:lnTo>
                  <a:pt x="269" y="331"/>
                </a:lnTo>
                <a:lnTo>
                  <a:pt x="292" y="381"/>
                </a:lnTo>
                <a:lnTo>
                  <a:pt x="319" y="427"/>
                </a:lnTo>
                <a:lnTo>
                  <a:pt x="349" y="466"/>
                </a:lnTo>
                <a:lnTo>
                  <a:pt x="382" y="503"/>
                </a:lnTo>
                <a:lnTo>
                  <a:pt x="420" y="537"/>
                </a:lnTo>
                <a:lnTo>
                  <a:pt x="460" y="571"/>
                </a:lnTo>
                <a:lnTo>
                  <a:pt x="502" y="603"/>
                </a:lnTo>
                <a:lnTo>
                  <a:pt x="544" y="635"/>
                </a:lnTo>
                <a:lnTo>
                  <a:pt x="587" y="668"/>
                </a:lnTo>
                <a:lnTo>
                  <a:pt x="628" y="700"/>
                </a:lnTo>
                <a:lnTo>
                  <a:pt x="667" y="734"/>
                </a:lnTo>
                <a:lnTo>
                  <a:pt x="703" y="771"/>
                </a:lnTo>
                <a:lnTo>
                  <a:pt x="736" y="808"/>
                </a:lnTo>
                <a:lnTo>
                  <a:pt x="763" y="848"/>
                </a:lnTo>
                <a:lnTo>
                  <a:pt x="786" y="893"/>
                </a:lnTo>
                <a:lnTo>
                  <a:pt x="800" y="937"/>
                </a:lnTo>
                <a:lnTo>
                  <a:pt x="809" y="986"/>
                </a:lnTo>
                <a:lnTo>
                  <a:pt x="813" y="1034"/>
                </a:lnTo>
                <a:lnTo>
                  <a:pt x="812" y="1085"/>
                </a:lnTo>
                <a:lnTo>
                  <a:pt x="808" y="1136"/>
                </a:lnTo>
                <a:lnTo>
                  <a:pt x="803" y="1189"/>
                </a:lnTo>
                <a:lnTo>
                  <a:pt x="796" y="1242"/>
                </a:lnTo>
                <a:lnTo>
                  <a:pt x="788" y="1295"/>
                </a:lnTo>
                <a:lnTo>
                  <a:pt x="782" y="1348"/>
                </a:lnTo>
                <a:lnTo>
                  <a:pt x="778" y="1401"/>
                </a:lnTo>
                <a:lnTo>
                  <a:pt x="775" y="1452"/>
                </a:lnTo>
                <a:lnTo>
                  <a:pt x="778" y="1502"/>
                </a:lnTo>
                <a:lnTo>
                  <a:pt x="784" y="1551"/>
                </a:lnTo>
                <a:lnTo>
                  <a:pt x="797" y="1602"/>
                </a:lnTo>
                <a:lnTo>
                  <a:pt x="817" y="1652"/>
                </a:lnTo>
                <a:lnTo>
                  <a:pt x="841" y="1702"/>
                </a:lnTo>
                <a:lnTo>
                  <a:pt x="868" y="1752"/>
                </a:lnTo>
                <a:lnTo>
                  <a:pt x="896" y="1801"/>
                </a:lnTo>
                <a:lnTo>
                  <a:pt x="926" y="1851"/>
                </a:lnTo>
                <a:lnTo>
                  <a:pt x="953" y="1901"/>
                </a:lnTo>
                <a:lnTo>
                  <a:pt x="980" y="1952"/>
                </a:lnTo>
                <a:lnTo>
                  <a:pt x="1003" y="2003"/>
                </a:lnTo>
                <a:lnTo>
                  <a:pt x="1021" y="2054"/>
                </a:lnTo>
                <a:lnTo>
                  <a:pt x="1031" y="2106"/>
                </a:lnTo>
                <a:lnTo>
                  <a:pt x="1037" y="2160"/>
                </a:lnTo>
                <a:lnTo>
                  <a:pt x="1031" y="2214"/>
                </a:lnTo>
                <a:lnTo>
                  <a:pt x="1021" y="2266"/>
                </a:lnTo>
                <a:lnTo>
                  <a:pt x="1003" y="2317"/>
                </a:lnTo>
                <a:lnTo>
                  <a:pt x="980" y="2368"/>
                </a:lnTo>
                <a:lnTo>
                  <a:pt x="953" y="2419"/>
                </a:lnTo>
                <a:lnTo>
                  <a:pt x="926" y="2469"/>
                </a:lnTo>
                <a:lnTo>
                  <a:pt x="896" y="2519"/>
                </a:lnTo>
                <a:lnTo>
                  <a:pt x="868" y="2568"/>
                </a:lnTo>
                <a:lnTo>
                  <a:pt x="841" y="2618"/>
                </a:lnTo>
                <a:lnTo>
                  <a:pt x="817" y="2668"/>
                </a:lnTo>
                <a:lnTo>
                  <a:pt x="797" y="2718"/>
                </a:lnTo>
                <a:lnTo>
                  <a:pt x="784" y="2769"/>
                </a:lnTo>
                <a:lnTo>
                  <a:pt x="778" y="2818"/>
                </a:lnTo>
                <a:lnTo>
                  <a:pt x="775" y="2868"/>
                </a:lnTo>
                <a:lnTo>
                  <a:pt x="778" y="2919"/>
                </a:lnTo>
                <a:lnTo>
                  <a:pt x="782" y="2972"/>
                </a:lnTo>
                <a:lnTo>
                  <a:pt x="788" y="3025"/>
                </a:lnTo>
                <a:lnTo>
                  <a:pt x="796" y="3078"/>
                </a:lnTo>
                <a:lnTo>
                  <a:pt x="803" y="3131"/>
                </a:lnTo>
                <a:lnTo>
                  <a:pt x="808" y="3184"/>
                </a:lnTo>
                <a:lnTo>
                  <a:pt x="812" y="3235"/>
                </a:lnTo>
                <a:lnTo>
                  <a:pt x="813" y="3286"/>
                </a:lnTo>
                <a:lnTo>
                  <a:pt x="809" y="3334"/>
                </a:lnTo>
                <a:lnTo>
                  <a:pt x="800" y="3383"/>
                </a:lnTo>
                <a:lnTo>
                  <a:pt x="786" y="3427"/>
                </a:lnTo>
                <a:lnTo>
                  <a:pt x="763" y="3472"/>
                </a:lnTo>
                <a:lnTo>
                  <a:pt x="736" y="3512"/>
                </a:lnTo>
                <a:lnTo>
                  <a:pt x="703" y="3549"/>
                </a:lnTo>
                <a:lnTo>
                  <a:pt x="667" y="3586"/>
                </a:lnTo>
                <a:lnTo>
                  <a:pt x="628" y="3620"/>
                </a:lnTo>
                <a:lnTo>
                  <a:pt x="587" y="3652"/>
                </a:lnTo>
                <a:lnTo>
                  <a:pt x="544" y="3685"/>
                </a:lnTo>
                <a:lnTo>
                  <a:pt x="502" y="3717"/>
                </a:lnTo>
                <a:lnTo>
                  <a:pt x="460" y="3749"/>
                </a:lnTo>
                <a:lnTo>
                  <a:pt x="420" y="3783"/>
                </a:lnTo>
                <a:lnTo>
                  <a:pt x="382" y="3817"/>
                </a:lnTo>
                <a:lnTo>
                  <a:pt x="349" y="3854"/>
                </a:lnTo>
                <a:lnTo>
                  <a:pt x="319" y="3893"/>
                </a:lnTo>
                <a:lnTo>
                  <a:pt x="292" y="3939"/>
                </a:lnTo>
                <a:lnTo>
                  <a:pt x="269" y="3989"/>
                </a:lnTo>
                <a:lnTo>
                  <a:pt x="251" y="4042"/>
                </a:lnTo>
                <a:lnTo>
                  <a:pt x="234" y="4097"/>
                </a:lnTo>
                <a:lnTo>
                  <a:pt x="220" y="4154"/>
                </a:lnTo>
                <a:lnTo>
                  <a:pt x="204" y="4210"/>
                </a:lnTo>
                <a:lnTo>
                  <a:pt x="188" y="4265"/>
                </a:lnTo>
                <a:lnTo>
                  <a:pt x="171" y="4320"/>
                </a:lnTo>
                <a:lnTo>
                  <a:pt x="0" y="4320"/>
                </a:lnTo>
                <a:lnTo>
                  <a:pt x="17" y="4278"/>
                </a:lnTo>
                <a:lnTo>
                  <a:pt x="33" y="4232"/>
                </a:lnTo>
                <a:lnTo>
                  <a:pt x="46" y="4183"/>
                </a:lnTo>
                <a:lnTo>
                  <a:pt x="60" y="4131"/>
                </a:lnTo>
                <a:lnTo>
                  <a:pt x="75" y="4075"/>
                </a:lnTo>
                <a:lnTo>
                  <a:pt x="90" y="4019"/>
                </a:lnTo>
                <a:lnTo>
                  <a:pt x="109" y="3964"/>
                </a:lnTo>
                <a:lnTo>
                  <a:pt x="129" y="3909"/>
                </a:lnTo>
                <a:lnTo>
                  <a:pt x="156" y="3855"/>
                </a:lnTo>
                <a:lnTo>
                  <a:pt x="186" y="3804"/>
                </a:lnTo>
                <a:lnTo>
                  <a:pt x="222" y="3756"/>
                </a:lnTo>
                <a:lnTo>
                  <a:pt x="261" y="3713"/>
                </a:lnTo>
                <a:lnTo>
                  <a:pt x="303" y="3672"/>
                </a:lnTo>
                <a:lnTo>
                  <a:pt x="348" y="3634"/>
                </a:lnTo>
                <a:lnTo>
                  <a:pt x="392" y="3599"/>
                </a:lnTo>
                <a:lnTo>
                  <a:pt x="438" y="3565"/>
                </a:lnTo>
                <a:lnTo>
                  <a:pt x="482" y="3531"/>
                </a:lnTo>
                <a:lnTo>
                  <a:pt x="523" y="3499"/>
                </a:lnTo>
                <a:lnTo>
                  <a:pt x="561" y="3466"/>
                </a:lnTo>
                <a:lnTo>
                  <a:pt x="594" y="3434"/>
                </a:lnTo>
                <a:lnTo>
                  <a:pt x="620" y="3400"/>
                </a:lnTo>
                <a:lnTo>
                  <a:pt x="638" y="3367"/>
                </a:lnTo>
                <a:lnTo>
                  <a:pt x="647" y="3336"/>
                </a:lnTo>
                <a:lnTo>
                  <a:pt x="652" y="3302"/>
                </a:lnTo>
                <a:lnTo>
                  <a:pt x="654" y="3265"/>
                </a:lnTo>
                <a:lnTo>
                  <a:pt x="651" y="3224"/>
                </a:lnTo>
                <a:lnTo>
                  <a:pt x="647" y="3181"/>
                </a:lnTo>
                <a:lnTo>
                  <a:pt x="642" y="3137"/>
                </a:lnTo>
                <a:lnTo>
                  <a:pt x="637" y="3091"/>
                </a:lnTo>
                <a:lnTo>
                  <a:pt x="626" y="3021"/>
                </a:lnTo>
                <a:lnTo>
                  <a:pt x="620" y="2952"/>
                </a:lnTo>
                <a:lnTo>
                  <a:pt x="616" y="2881"/>
                </a:lnTo>
                <a:lnTo>
                  <a:pt x="618" y="2809"/>
                </a:lnTo>
                <a:lnTo>
                  <a:pt x="628" y="2737"/>
                </a:lnTo>
                <a:lnTo>
                  <a:pt x="642" y="2681"/>
                </a:lnTo>
                <a:lnTo>
                  <a:pt x="661" y="2626"/>
                </a:lnTo>
                <a:lnTo>
                  <a:pt x="685" y="2574"/>
                </a:lnTo>
                <a:lnTo>
                  <a:pt x="711" y="2521"/>
                </a:lnTo>
                <a:lnTo>
                  <a:pt x="739" y="2472"/>
                </a:lnTo>
                <a:lnTo>
                  <a:pt x="767" y="2423"/>
                </a:lnTo>
                <a:lnTo>
                  <a:pt x="791" y="2381"/>
                </a:lnTo>
                <a:lnTo>
                  <a:pt x="813" y="2342"/>
                </a:lnTo>
                <a:lnTo>
                  <a:pt x="834" y="2303"/>
                </a:lnTo>
                <a:lnTo>
                  <a:pt x="851" y="2265"/>
                </a:lnTo>
                <a:lnTo>
                  <a:pt x="864" y="2228"/>
                </a:lnTo>
                <a:lnTo>
                  <a:pt x="873" y="2194"/>
                </a:lnTo>
                <a:lnTo>
                  <a:pt x="876" y="2160"/>
                </a:lnTo>
                <a:lnTo>
                  <a:pt x="873" y="2126"/>
                </a:lnTo>
                <a:lnTo>
                  <a:pt x="864" y="2092"/>
                </a:lnTo>
                <a:lnTo>
                  <a:pt x="851" y="2055"/>
                </a:lnTo>
                <a:lnTo>
                  <a:pt x="834" y="2017"/>
                </a:lnTo>
                <a:lnTo>
                  <a:pt x="813" y="1978"/>
                </a:lnTo>
                <a:lnTo>
                  <a:pt x="791" y="1939"/>
                </a:lnTo>
                <a:lnTo>
                  <a:pt x="767" y="1897"/>
                </a:lnTo>
                <a:lnTo>
                  <a:pt x="739" y="1848"/>
                </a:lnTo>
                <a:lnTo>
                  <a:pt x="711" y="1799"/>
                </a:lnTo>
                <a:lnTo>
                  <a:pt x="685" y="1746"/>
                </a:lnTo>
                <a:lnTo>
                  <a:pt x="661" y="1694"/>
                </a:lnTo>
                <a:lnTo>
                  <a:pt x="642" y="1639"/>
                </a:lnTo>
                <a:lnTo>
                  <a:pt x="628" y="1583"/>
                </a:lnTo>
                <a:lnTo>
                  <a:pt x="618" y="1511"/>
                </a:lnTo>
                <a:lnTo>
                  <a:pt x="616" y="1439"/>
                </a:lnTo>
                <a:lnTo>
                  <a:pt x="620" y="1368"/>
                </a:lnTo>
                <a:lnTo>
                  <a:pt x="626" y="1299"/>
                </a:lnTo>
                <a:lnTo>
                  <a:pt x="637" y="1229"/>
                </a:lnTo>
                <a:lnTo>
                  <a:pt x="642" y="1183"/>
                </a:lnTo>
                <a:lnTo>
                  <a:pt x="647" y="1139"/>
                </a:lnTo>
                <a:lnTo>
                  <a:pt x="651" y="1096"/>
                </a:lnTo>
                <a:lnTo>
                  <a:pt x="654" y="1055"/>
                </a:lnTo>
                <a:lnTo>
                  <a:pt x="652" y="1018"/>
                </a:lnTo>
                <a:lnTo>
                  <a:pt x="647" y="984"/>
                </a:lnTo>
                <a:lnTo>
                  <a:pt x="638" y="953"/>
                </a:lnTo>
                <a:lnTo>
                  <a:pt x="620" y="920"/>
                </a:lnTo>
                <a:lnTo>
                  <a:pt x="594" y="886"/>
                </a:lnTo>
                <a:lnTo>
                  <a:pt x="561" y="854"/>
                </a:lnTo>
                <a:lnTo>
                  <a:pt x="523" y="822"/>
                </a:lnTo>
                <a:lnTo>
                  <a:pt x="482" y="789"/>
                </a:lnTo>
                <a:lnTo>
                  <a:pt x="438" y="755"/>
                </a:lnTo>
                <a:lnTo>
                  <a:pt x="392" y="721"/>
                </a:lnTo>
                <a:lnTo>
                  <a:pt x="348" y="686"/>
                </a:lnTo>
                <a:lnTo>
                  <a:pt x="303" y="648"/>
                </a:lnTo>
                <a:lnTo>
                  <a:pt x="261" y="607"/>
                </a:lnTo>
                <a:lnTo>
                  <a:pt x="222" y="564"/>
                </a:lnTo>
                <a:lnTo>
                  <a:pt x="186" y="516"/>
                </a:lnTo>
                <a:lnTo>
                  <a:pt x="156" y="465"/>
                </a:lnTo>
                <a:lnTo>
                  <a:pt x="129" y="411"/>
                </a:lnTo>
                <a:lnTo>
                  <a:pt x="109" y="356"/>
                </a:lnTo>
                <a:lnTo>
                  <a:pt x="90" y="301"/>
                </a:lnTo>
                <a:lnTo>
                  <a:pt x="75" y="245"/>
                </a:lnTo>
                <a:lnTo>
                  <a:pt x="60" y="189"/>
                </a:lnTo>
                <a:lnTo>
                  <a:pt x="46" y="137"/>
                </a:lnTo>
                <a:lnTo>
                  <a:pt x="33" y="88"/>
                </a:lnTo>
                <a:lnTo>
                  <a:pt x="17" y="4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grpSp>
        <p:nvGrpSpPr>
          <p:cNvPr id="7" name="Group 6" title="left scallop shape"/>
          <p:cNvGrpSpPr/>
          <p:nvPr/>
        </p:nvGrpSpPr>
        <p:grpSpPr>
          <a:xfrm>
            <a:off x="1" y="0"/>
            <a:ext cx="2814639" cy="6858000"/>
            <a:chOff x="0" y="0"/>
            <a:chExt cx="2110979" cy="6858000"/>
          </a:xfrm>
        </p:grpSpPr>
        <p:sp>
          <p:nvSpPr>
            <p:cNvPr id="9" name="Freeform 8" title="left scallop shape"/>
            <p:cNvSpPr/>
            <p:nvPr/>
          </p:nvSpPr>
          <p:spPr bwMode="auto">
            <a:xfrm>
              <a:off x="0" y="0"/>
              <a:ext cx="2110979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0" name="Freeform 11" title="left scallop inline"/>
            <p:cNvSpPr/>
            <p:nvPr/>
          </p:nvSpPr>
          <p:spPr bwMode="auto">
            <a:xfrm>
              <a:off x="655786" y="0"/>
              <a:ext cx="1234679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4564460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791456" cy="36195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5" y="2286000"/>
            <a:ext cx="4791456" cy="36195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2B3B3-1DEC-47CC-9059-E39C0DFAE1A4}" type="slidenum">
              <a:rPr lang="en-US" altLang="it-IT" smtClean="0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39848871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301" y="381002"/>
            <a:ext cx="10172700" cy="149351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5776" y="2199635"/>
            <a:ext cx="481584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15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5776" y="2909102"/>
            <a:ext cx="4815840" cy="299639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5"/>
            <a:ext cx="481584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15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15840" cy="299639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EA02F-1D75-465C-990F-61FB66BE7BEB}" type="slidenum">
              <a:rPr lang="en-US" altLang="it-IT" smtClean="0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354113338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CF72E-EDBE-411C-8426-AF303B192FDE}" type="slidenum">
              <a:rPr lang="en-US" altLang="it-IT" smtClean="0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37385425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9ADDF-5951-4BC2-91E6-9C2E5F72D825}" type="slidenum">
              <a:rPr lang="en-US" altLang="it-IT" smtClean="0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21170856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3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5" y="457201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00" b="1" i="0" cap="all" spc="225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9" cy="498512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400" baseline="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2" y="6375679"/>
            <a:ext cx="1233355" cy="348462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9" cy="345796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5" y="6375679"/>
            <a:ext cx="1232456" cy="345796"/>
          </a:xfrm>
        </p:spPr>
        <p:txBody>
          <a:bodyPr/>
          <a:lstStyle/>
          <a:p>
            <a:fld id="{D9C7A416-BD63-4146-926F-43D223830A50}" type="slidenum">
              <a:rPr lang="en-US" altLang="it-IT" smtClean="0"/>
              <a:pPr/>
              <a:t>‹N›</a:t>
            </a:fld>
            <a:endParaRPr lang="en-US" altLang="it-IT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726639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D9F3875-A6E7-9A4C-EE1F-953CB23EC1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F98B260-412A-21E9-90FB-24D27A87DE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4A23E41-155B-63FF-4957-CE81BDC93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8CF18-1065-47B6-A7D9-6FA8E6D0E57A}" type="datetimeFigureOut">
              <a:rPr lang="it-IT" smtClean="0"/>
              <a:t>22/01/2023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E6F5803-0526-6DF0-7A8C-9DCC43DEB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1FC46EC-391E-3813-6127-44039BD55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0AA94-5B29-4ACF-8488-859EE2C3104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53213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5" y="2"/>
            <a:ext cx="7355585" cy="685799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3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00" b="1" i="0" spc="225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4" y="1741336"/>
            <a:ext cx="3092117" cy="416416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400" baseline="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1" y="6375679"/>
            <a:ext cx="1232456" cy="348462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9" cy="345796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74871" y="6375679"/>
            <a:ext cx="1263280" cy="345796"/>
          </a:xfrm>
        </p:spPr>
        <p:txBody>
          <a:bodyPr/>
          <a:lstStyle/>
          <a:p>
            <a:fld id="{E7B0722E-AB95-46EC-85BF-F3FF1319A49A}" type="slidenum">
              <a:rPr lang="en-US" altLang="it-IT" smtClean="0"/>
              <a:pPr/>
              <a:t>‹N›</a:t>
            </a:fld>
            <a:endParaRPr lang="en-US" altLang="it-IT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272272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8E7CD-3121-44E9-AB26-C36DE5563808}" type="slidenum">
              <a:rPr lang="en-US" altLang="it-IT" smtClean="0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42583994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95882" y="382386"/>
            <a:ext cx="2362573" cy="5600404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299" y="382386"/>
            <a:ext cx="7746023" cy="5600404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ABC4-8202-45A2-8AF2-208E46F56418}" type="slidenum">
              <a:rPr lang="en-US" altLang="it-IT" smtClean="0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2480773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16ECE13-370D-4522-E630-6F5A7205AF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814143E-E219-1284-5285-EB18003BA2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CEB0C94-FB20-3849-ED0E-1D6AE6195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8CF18-1065-47B6-A7D9-6FA8E6D0E57A}" type="datetimeFigureOut">
              <a:rPr lang="it-IT" smtClean="0"/>
              <a:t>22/01/2023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0A46894-51C3-2C0F-EF35-F3F2D279B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D70815E-7628-403A-5536-26BFAE8FB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0AA94-5B29-4ACF-8488-859EE2C3104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1617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1360E84-57D5-0C0D-A7A4-467003983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2121AED-71A2-0F20-31AB-1636FE0FCA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9EACDB1-05E8-7259-735A-9CAAB47BAE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F64183C-1798-1664-E5F7-F73CBDD2B3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8CF18-1065-47B6-A7D9-6FA8E6D0E57A}" type="datetimeFigureOut">
              <a:rPr lang="it-IT" smtClean="0"/>
              <a:t>22/01/2023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CB53240-797E-1595-9A97-42D349037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89016EF-8AB3-2CE6-6D4C-409ED0280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0AA94-5B29-4ACF-8488-859EE2C3104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28824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ED1A286-91A3-AA4F-1C2D-F9F876920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4525469-A45A-ECA7-E961-710D2674B3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6C49853-A98B-9403-4466-5660B3A16F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B9039BA-41DF-B6AA-562D-6F52814B7E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191F354C-9FDF-27FE-F22E-41EEC9BDF2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28A0B65A-1C74-9FA2-BE4A-368A989966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8CF18-1065-47B6-A7D9-6FA8E6D0E57A}" type="datetimeFigureOut">
              <a:rPr lang="it-IT" smtClean="0"/>
              <a:t>22/01/2023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026A3B03-A486-DC1A-1886-21C6AB78B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B67FA6B3-0023-29EC-90F4-487EA401B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0AA94-5B29-4ACF-8488-859EE2C3104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32499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5DDFE8-3A17-C571-A651-0CB93D18A0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6CA4383-2D11-D0F0-5805-681FF830C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8CF18-1065-47B6-A7D9-6FA8E6D0E57A}" type="datetimeFigureOut">
              <a:rPr lang="it-IT" smtClean="0"/>
              <a:t>22/01/2023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9F936F0-2BCE-C6B1-5D92-5726A2115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50C90989-7F22-FAB1-7404-CB62BAA04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0AA94-5B29-4ACF-8488-859EE2C3104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1440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A6683914-8E8D-B3A3-10E3-A505456E6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8CF18-1065-47B6-A7D9-6FA8E6D0E57A}" type="datetimeFigureOut">
              <a:rPr lang="it-IT" smtClean="0"/>
              <a:t>22/01/2023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BE958C23-0842-41BE-23F0-4368C931E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B4D69E4-C526-47AA-A3BF-8C312A27A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0AA94-5B29-4ACF-8488-859EE2C3104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13014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B32D14C-0DE6-ACA4-DABF-19B38EBC62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D7898C4-4553-C6A4-905A-6578440477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28B2720-FD7E-3704-5B53-B8F4FFC640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5C9615A-A6A5-B8E9-DDA0-61691DD63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8CF18-1065-47B6-A7D9-6FA8E6D0E57A}" type="datetimeFigureOut">
              <a:rPr lang="it-IT" smtClean="0"/>
              <a:t>22/01/2023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2C81CBA-82AD-4625-B660-A6E90E227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6C60173-5C21-7EBD-4792-131A2F19CA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0AA94-5B29-4ACF-8488-859EE2C3104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97939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C16E278-9EE3-2E69-214B-15BA5F6C3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8225E157-BA2E-57FB-B60C-9203C2938F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EF52B62-A124-CC3C-A288-AEC080C551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14D3004-09B0-29A4-3314-C0FEE01003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8CF18-1065-47B6-A7D9-6FA8E6D0E57A}" type="datetimeFigureOut">
              <a:rPr lang="it-IT" smtClean="0"/>
              <a:t>22/01/2023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CF0A942-7704-BB79-3055-4D2BBAFA6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4F6EB40-4D66-943D-8E17-B93FCDD70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0AA94-5B29-4ACF-8488-859EE2C3104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5776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DCD3DBC6-9835-D526-93E0-16218DEC0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E6CD31B-DE4F-1542-AAA2-8BA9D80009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26A9077-7DF5-6A33-86EE-995A4026FA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D8CF18-1065-47B6-A7D9-6FA8E6D0E57A}" type="datetimeFigureOut">
              <a:rPr lang="it-IT" smtClean="0"/>
              <a:t>22/01/2023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264B522-3996-302A-1FDB-78FAB07C82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C285823-7CD2-BEB7-60D8-D365688346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00AA94-5B29-4ACF-8488-859EE2C3104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3966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7" y="382385"/>
            <a:ext cx="10178323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7" y="2286003"/>
            <a:ext cx="10178323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7" y="6375679"/>
            <a:ext cx="2329723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2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B8E275D8-8017-4500-A0E0-D16C9F335606}" type="slidenum">
              <a:rPr lang="en-US" altLang="it-IT" smtClean="0"/>
              <a:pPr/>
              <a:t>‹N›</a:t>
            </a:fld>
            <a:endParaRPr lang="en-US" altLang="it-IT"/>
          </a:p>
        </p:txBody>
      </p:sp>
      <p:sp>
        <p:nvSpPr>
          <p:cNvPr id="12" name="Rectangle 11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Freeform 5"/>
          <p:cNvSpPr/>
          <p:nvPr/>
        </p:nvSpPr>
        <p:spPr bwMode="auto">
          <a:xfrm>
            <a:off x="2" y="0"/>
            <a:ext cx="905453" cy="6858000"/>
          </a:xfrm>
          <a:custGeom>
            <a:avLst/>
            <a:gdLst/>
            <a:ahLst/>
            <a:cxnLst/>
            <a:rect l="0" t="0" r="r" b="b"/>
            <a:pathLst>
              <a:path w="211" h="2160">
                <a:moveTo>
                  <a:pt x="155" y="1728"/>
                </a:moveTo>
                <a:cubicBezTo>
                  <a:pt x="155" y="1620"/>
                  <a:pt x="211" y="1620"/>
                  <a:pt x="211" y="1512"/>
                </a:cubicBezTo>
                <a:cubicBezTo>
                  <a:pt x="211" y="1404"/>
                  <a:pt x="155" y="1404"/>
                  <a:pt x="155" y="1296"/>
                </a:cubicBezTo>
                <a:cubicBezTo>
                  <a:pt x="155" y="1188"/>
                  <a:pt x="211" y="1188"/>
                  <a:pt x="211" y="1080"/>
                </a:cubicBezTo>
                <a:cubicBezTo>
                  <a:pt x="211" y="972"/>
                  <a:pt x="155" y="972"/>
                  <a:pt x="155" y="864"/>
                </a:cubicBezTo>
                <a:cubicBezTo>
                  <a:pt x="155" y="756"/>
                  <a:pt x="211" y="756"/>
                  <a:pt x="211" y="648"/>
                </a:cubicBezTo>
                <a:cubicBezTo>
                  <a:pt x="211" y="540"/>
                  <a:pt x="155" y="540"/>
                  <a:pt x="155" y="432"/>
                </a:cubicBezTo>
                <a:cubicBezTo>
                  <a:pt x="155" y="324"/>
                  <a:pt x="211" y="324"/>
                  <a:pt x="211" y="216"/>
                </a:cubicBezTo>
                <a:cubicBezTo>
                  <a:pt x="211" y="108"/>
                  <a:pt x="155" y="108"/>
                  <a:pt x="155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160"/>
                  <a:pt x="0" y="2160"/>
                  <a:pt x="0" y="2160"/>
                </a:cubicBezTo>
                <a:cubicBezTo>
                  <a:pt x="155" y="2160"/>
                  <a:pt x="155" y="2160"/>
                  <a:pt x="155" y="2160"/>
                </a:cubicBezTo>
                <a:cubicBezTo>
                  <a:pt x="155" y="2052"/>
                  <a:pt x="211" y="2052"/>
                  <a:pt x="211" y="1944"/>
                </a:cubicBezTo>
                <a:cubicBezTo>
                  <a:pt x="211" y="1836"/>
                  <a:pt x="155" y="1836"/>
                  <a:pt x="155" y="172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852517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5100" kern="1200" cap="all" spc="15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pos="594">
          <p15:clr>
            <a:srgbClr val="F26B43"/>
          </p15:clr>
        </p15:guide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pos="5400">
          <p15:clr>
            <a:srgbClr val="F26B43"/>
          </p15:clr>
        </p15:guide>
        <p15:guide id="4" orient="horz" pos="4008">
          <p15:clr>
            <a:srgbClr val="F26B43"/>
          </p15:clr>
        </p15:guide>
        <p15:guide id="5" orient="horz" pos="1440">
          <p15:clr>
            <a:srgbClr val="F26B43"/>
          </p15:clr>
        </p15:guide>
        <p15:guide id="6" orient="horz" pos="3720">
          <p15:clr>
            <a:srgbClr val="F26B43"/>
          </p15:clr>
        </p15:guide>
        <p15:guide id="7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024EB7-5C61-80DD-D783-486EA6638D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7241" y="177283"/>
            <a:ext cx="11485983" cy="2080726"/>
          </a:xfrm>
        </p:spPr>
        <p:txBody>
          <a:bodyPr/>
          <a:lstStyle/>
          <a:p>
            <a:r>
              <a:rPr lang="en-US" altLang="x-none" b="1" u="sng" dirty="0">
                <a:solidFill>
                  <a:srgbClr val="8F0000"/>
                </a:solidFill>
                <a:latin typeface="Impact" panose="020B0806030902050204" pitchFamily="34" charset="0"/>
              </a:rPr>
              <a:t>IL MOVIMENTO PER I DIRITTI CIVILI (NATIVO AMERICANO)</a:t>
            </a:r>
            <a:endParaRPr lang="it-IT" b="1" dirty="0">
              <a:latin typeface="Impact" panose="020B0806030902050204" pitchFamily="34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3AB4AAB7-0764-B42F-0766-50ADD32A44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148" y="2327015"/>
            <a:ext cx="6563703" cy="4353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7490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386" name="Rectangle 2"/>
          <p:cNvSpPr>
            <a:spLocks noGrp="1" noChangeArrowheads="1"/>
          </p:cNvSpPr>
          <p:nvPr>
            <p:ph type="title"/>
          </p:nvPr>
        </p:nvSpPr>
        <p:spPr>
          <a:xfrm>
            <a:off x="6781799" y="0"/>
            <a:ext cx="5086739" cy="1143000"/>
          </a:xfrm>
        </p:spPr>
        <p:txBody>
          <a:bodyPr>
            <a:normAutofit/>
          </a:bodyPr>
          <a:lstStyle/>
          <a:p>
            <a:pPr algn="ctr"/>
            <a:r>
              <a:rPr lang="en-US" altLang="x-none" sz="3600" b="1" u="sng" dirty="0">
                <a:solidFill>
                  <a:srgbClr val="8F0000"/>
                </a:solidFill>
                <a:latin typeface="Impact" panose="020B0806030902050204" pitchFamily="34" charset="0"/>
              </a:rPr>
              <a:t>ALCATRAZ (1969)</a:t>
            </a:r>
            <a:endParaRPr lang="en-US" sz="2400" b="1" dirty="0"/>
          </a:p>
        </p:txBody>
      </p:sp>
      <p:sp>
        <p:nvSpPr>
          <p:cNvPr id="1168387" name="Rectangle 3"/>
          <p:cNvSpPr>
            <a:spLocks noGrp="1" noChangeArrowheads="1"/>
          </p:cNvSpPr>
          <p:nvPr>
            <p:ph idx="1"/>
          </p:nvPr>
        </p:nvSpPr>
        <p:spPr>
          <a:xfrm>
            <a:off x="6934199" y="1300940"/>
            <a:ext cx="5086738" cy="4642660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Membri di molte comunità native occupano la prigione abbandonata di Alcatraz, nella Baia di San Francisco, rivendicandone la proprietà grazie a una legge che prevede la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restituzione delle terre native di proprietà federale non utilizzate dal Governo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Tx/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Prima azione pan-indiana a livello nazionale.</a:t>
            </a:r>
          </a:p>
        </p:txBody>
      </p:sp>
      <p:pic>
        <p:nvPicPr>
          <p:cNvPr id="116838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6" t="1823" r="2696" b="1823"/>
          <a:stretch>
            <a:fillRect/>
          </a:stretch>
        </p:blipFill>
        <p:spPr bwMode="auto">
          <a:xfrm>
            <a:off x="2546357" y="2192762"/>
            <a:ext cx="3048000" cy="4591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6839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0" t="5783" r="8000" b="5783"/>
          <a:stretch>
            <a:fillRect/>
          </a:stretch>
        </p:blipFill>
        <p:spPr bwMode="auto">
          <a:xfrm>
            <a:off x="171063" y="851677"/>
            <a:ext cx="2301875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68391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4" t="4364" r="3574" b="4364"/>
          <a:stretch>
            <a:fillRect/>
          </a:stretch>
        </p:blipFill>
        <p:spPr bwMode="auto">
          <a:xfrm>
            <a:off x="3140078" y="73802"/>
            <a:ext cx="3048000" cy="2454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1925975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02" name="Rectangle 2"/>
          <p:cNvSpPr>
            <a:spLocks noGrp="1" noChangeArrowheads="1"/>
          </p:cNvSpPr>
          <p:nvPr>
            <p:ph type="title"/>
          </p:nvPr>
        </p:nvSpPr>
        <p:spPr>
          <a:xfrm>
            <a:off x="363894" y="0"/>
            <a:ext cx="11828106" cy="1143000"/>
          </a:xfrm>
        </p:spPr>
        <p:txBody>
          <a:bodyPr>
            <a:normAutofit/>
          </a:bodyPr>
          <a:lstStyle/>
          <a:p>
            <a:pPr algn="ctr"/>
            <a:r>
              <a:rPr lang="en-US" sz="4800" b="1" i="1" u="sng" dirty="0">
                <a:solidFill>
                  <a:srgbClr val="8F0000"/>
                </a:solidFill>
                <a:latin typeface="Impact" panose="020B0806030902050204" pitchFamily="34" charset="0"/>
              </a:rPr>
              <a:t>TRAIL OF BROKEN TREATIES</a:t>
            </a:r>
            <a:r>
              <a:rPr lang="en-US" sz="4800" b="1" u="sng" dirty="0">
                <a:solidFill>
                  <a:srgbClr val="8F0000"/>
                </a:solidFill>
                <a:latin typeface="Impact" panose="020B0806030902050204" pitchFamily="34" charset="0"/>
              </a:rPr>
              <a:t> </a:t>
            </a:r>
            <a:r>
              <a:rPr lang="en-US" sz="4800" b="1" i="1" u="sng" dirty="0">
                <a:solidFill>
                  <a:srgbClr val="8F0000"/>
                </a:solidFill>
                <a:latin typeface="Impact" panose="020B0806030902050204" pitchFamily="34" charset="0"/>
              </a:rPr>
              <a:t> </a:t>
            </a:r>
            <a:r>
              <a:rPr lang="en-US" sz="4800" b="1" u="sng" dirty="0">
                <a:solidFill>
                  <a:srgbClr val="8F0000"/>
                </a:solidFill>
                <a:latin typeface="Impact" panose="020B0806030902050204" pitchFamily="34" charset="0"/>
              </a:rPr>
              <a:t>(1972)</a:t>
            </a:r>
            <a:endParaRPr lang="en-US" sz="4800" b="1" dirty="0"/>
          </a:p>
        </p:txBody>
      </p:sp>
      <p:sp>
        <p:nvSpPr>
          <p:cNvPr id="1177603" name="Rectangle 3"/>
          <p:cNvSpPr>
            <a:spLocks noGrp="1" noChangeArrowheads="1"/>
          </p:cNvSpPr>
          <p:nvPr>
            <p:ph idx="1"/>
          </p:nvPr>
        </p:nvSpPr>
        <p:spPr>
          <a:xfrm>
            <a:off x="6447453" y="1143000"/>
            <a:ext cx="5495731" cy="5369767"/>
          </a:xfrm>
        </p:spPr>
        <p:txBody>
          <a:bodyPr>
            <a:normAutofit fontScale="85000" lnSpcReduction="20000"/>
          </a:bodyPr>
          <a:lstStyle/>
          <a:p>
            <a:pPr>
              <a:buFontTx/>
              <a:buNone/>
            </a:pPr>
            <a:r>
              <a:rPr lang="it-IT" sz="3300" dirty="0"/>
              <a:t>- </a:t>
            </a:r>
            <a:r>
              <a:rPr lang="it-IT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Carovana a Washington </a:t>
            </a:r>
            <a:r>
              <a:rPr lang="it-IT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 rivendicare l’autodeterminazione.</a:t>
            </a:r>
          </a:p>
          <a:p>
            <a:pPr>
              <a:buFontTx/>
              <a:buChar char="-"/>
            </a:pPr>
            <a:r>
              <a:rPr lang="it-IT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Occupazione del Bureau of </a:t>
            </a:r>
            <a:r>
              <a:rPr lang="it-IT" sz="3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Indian</a:t>
            </a:r>
            <a:r>
              <a:rPr lang="it-IT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Affairs </a:t>
            </a:r>
            <a:r>
              <a:rPr lang="it-IT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prima delle elezioni del 1972.</a:t>
            </a:r>
          </a:p>
          <a:p>
            <a:r>
              <a:rPr lang="it-IT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Marcia di 5 mesi da San Francisco a Washington </a:t>
            </a:r>
            <a:r>
              <a:rPr lang="it-IT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(1978) per protestare contro la deportazione dei nativi dalle loro terre → passaggio alle </a:t>
            </a:r>
            <a:r>
              <a:rPr lang="it-IT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azione legali nei tribunali</a:t>
            </a:r>
            <a:r>
              <a:rPr lang="it-IT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→ molte terre indiane vengono inserite in parchi nazionali o urbanizzate, per evitare il loro ritorno alle comunità native, ma in alcuni casi vengono restituite.</a:t>
            </a:r>
          </a:p>
          <a:p>
            <a:endParaRPr lang="en-US" dirty="0"/>
          </a:p>
        </p:txBody>
      </p:sp>
      <p:pic>
        <p:nvPicPr>
          <p:cNvPr id="1177606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990600"/>
            <a:ext cx="3865563" cy="586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1762261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027E9D2E-AA27-A0B8-ACFA-A33336CD5A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17644" y="0"/>
            <a:ext cx="10025743" cy="1017037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altLang="x-none" sz="6600" u="sng" dirty="0">
                <a:solidFill>
                  <a:srgbClr val="8F0000"/>
                </a:solidFill>
              </a:rPr>
              <a:t>I </a:t>
            </a:r>
            <a:r>
              <a:rPr lang="en-US" altLang="x-none" sz="6600" u="sng" dirty="0" err="1">
                <a:solidFill>
                  <a:srgbClr val="8F0000"/>
                </a:solidFill>
              </a:rPr>
              <a:t>primi</a:t>
            </a:r>
            <a:r>
              <a:rPr lang="en-US" altLang="x-none" sz="6600" u="sng" dirty="0">
                <a:solidFill>
                  <a:srgbClr val="8F0000"/>
                </a:solidFill>
              </a:rPr>
              <a:t> </a:t>
            </a:r>
            <a:r>
              <a:rPr lang="en-US" altLang="x-none" sz="6600" u="sng" dirty="0" err="1">
                <a:solidFill>
                  <a:srgbClr val="8F0000"/>
                </a:solidFill>
              </a:rPr>
              <a:t>successi</a:t>
            </a:r>
            <a:endParaRPr lang="en-US" altLang="x-none" sz="6600" dirty="0"/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3723C599-B14A-D172-DCC2-0AD083FDB4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0" y="1366838"/>
            <a:ext cx="9144000" cy="2244109"/>
          </a:xfrm>
        </p:spPr>
        <p:txBody>
          <a:bodyPr>
            <a:normAutofit lnSpcReduction="10000"/>
          </a:bodyPr>
          <a:lstStyle/>
          <a:p>
            <a:pPr>
              <a:buFont typeface="Wingdings" charset="2"/>
              <a:buNone/>
              <a:defRPr/>
            </a:pPr>
            <a:r>
              <a:rPr lang="en-US" altLang="x-none" dirty="0"/>
              <a:t> </a:t>
            </a:r>
            <a:r>
              <a:rPr lang="it-IT" alt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1968: </a:t>
            </a:r>
            <a:r>
              <a:rPr lang="it-IT" altLang="x-none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Indian</a:t>
            </a:r>
            <a:r>
              <a:rPr lang="it-IT" altLang="x-none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x-none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Civil</a:t>
            </a:r>
            <a:r>
              <a:rPr lang="it-IT" altLang="x-none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x-none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Rights</a:t>
            </a:r>
            <a:r>
              <a:rPr lang="it-IT" altLang="x-none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Act </a:t>
            </a:r>
            <a:r>
              <a:rPr lang="it-IT" alt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→ </a:t>
            </a:r>
            <a:r>
              <a:rPr lang="it-IT" altLang="x-none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autogoverno </a:t>
            </a:r>
            <a:r>
              <a:rPr lang="it-IT" altLang="x-non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delle comunità native.</a:t>
            </a:r>
            <a:endParaRPr lang="it-IT" altLang="x-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  <a:defRPr/>
            </a:pPr>
            <a:r>
              <a:rPr lang="it-IT" alt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Recupero del controllo sull’</a:t>
            </a:r>
            <a:r>
              <a:rPr lang="it-IT" altLang="x-non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educazione dei minori</a:t>
            </a:r>
            <a:r>
              <a:rPr lang="it-IT" alt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  <a:defRPr/>
            </a:pPr>
            <a:r>
              <a:rPr lang="it-IT" alt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Anni Settanta:  Vittorie nelle cause legali sui </a:t>
            </a:r>
            <a:r>
              <a:rPr lang="it-IT" altLang="x-non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diritti di proprietà delle terre </a:t>
            </a:r>
            <a:r>
              <a:rPr lang="it-IT" alt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(oltre 100 milioni di dollari di risarcimento ai Sioux per le Black Hills).</a:t>
            </a:r>
          </a:p>
          <a:p>
            <a:pPr marL="0" indent="0">
              <a:buNone/>
              <a:defRPr/>
            </a:pPr>
            <a:r>
              <a:rPr lang="it-IT" alt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Anni Ottanta: Ottenimento dei diritti sulla </a:t>
            </a:r>
            <a:r>
              <a:rPr lang="it-IT" altLang="x-non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caccia</a:t>
            </a:r>
            <a:r>
              <a:rPr lang="it-IT" alt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sulla </a:t>
            </a:r>
            <a:r>
              <a:rPr lang="it-IT" altLang="x-non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pesca </a:t>
            </a:r>
            <a:r>
              <a:rPr lang="it-IT" alt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sul </a:t>
            </a:r>
            <a:r>
              <a:rPr lang="it-IT" altLang="x-non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gioco d’azzardo </a:t>
            </a:r>
            <a:r>
              <a:rPr lang="it-IT" alt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(apertura di molti casino).</a:t>
            </a:r>
          </a:p>
        </p:txBody>
      </p:sp>
      <p:pic>
        <p:nvPicPr>
          <p:cNvPr id="37892" name="Picture 4">
            <a:extLst>
              <a:ext uri="{FF2B5EF4-FFF2-40B4-BE49-F238E27FC236}">
                <a16:creationId xmlns:a16="http://schemas.microsoft.com/office/drawing/2014/main" id="{6055AC54-23BE-CF09-BD52-F00F413C2A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8388" y="3759979"/>
            <a:ext cx="3886200" cy="262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3" name="Picture 5">
            <a:extLst>
              <a:ext uri="{FF2B5EF4-FFF2-40B4-BE49-F238E27FC236}">
                <a16:creationId xmlns:a16="http://schemas.microsoft.com/office/drawing/2014/main" id="{B675216B-629C-4B3F-FAAB-91B478D874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7414" y="3759979"/>
            <a:ext cx="4038600" cy="273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8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8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olo 1">
            <a:extLst>
              <a:ext uri="{FF2B5EF4-FFF2-40B4-BE49-F238E27FC236}">
                <a16:creationId xmlns:a16="http://schemas.microsoft.com/office/drawing/2014/main" id="{5F4CA612-5E25-FA69-AD71-A3F37C15F2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1641" y="214605"/>
            <a:ext cx="10487608" cy="1091682"/>
          </a:xfrm>
        </p:spPr>
        <p:txBody>
          <a:bodyPr>
            <a:normAutofit/>
          </a:bodyPr>
          <a:lstStyle/>
          <a:p>
            <a:pPr algn="ctr"/>
            <a:r>
              <a:rPr lang="it-IT" altLang="it-IT" sz="6000" b="1" u="sng" dirty="0">
                <a:solidFill>
                  <a:srgbClr val="960000"/>
                </a:solidFill>
              </a:rPr>
              <a:t>IL RINASCIMENTO NATIVO</a:t>
            </a:r>
          </a:p>
        </p:txBody>
      </p:sp>
      <p:sp>
        <p:nvSpPr>
          <p:cNvPr id="32771" name="Segnaposto contenuto 2">
            <a:extLst>
              <a:ext uri="{FF2B5EF4-FFF2-40B4-BE49-F238E27FC236}">
                <a16:creationId xmlns:a16="http://schemas.microsoft.com/office/drawing/2014/main" id="{F618BFB1-F73E-FCC4-7A0E-2EB03635DD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1641" y="1306286"/>
            <a:ext cx="10123714" cy="5337110"/>
          </a:xfrm>
        </p:spPr>
        <p:txBody>
          <a:bodyPr>
            <a:noAutofit/>
          </a:bodyPr>
          <a:lstStyle/>
          <a:p>
            <a:pPr marL="0" indent="0">
              <a:spcBef>
                <a:spcPct val="0"/>
              </a:spcBef>
              <a:buNone/>
            </a:pPr>
            <a:r>
              <a:rPr lang="it-IT" alt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Dopo la Seconda guerra mondiale i nativi americani iniziano a entrare gradualmente nel sistema dell’istruzione superiore, e ad avere accesso ai movimenti sociali e culturali più innovativi.</a:t>
            </a:r>
          </a:p>
          <a:p>
            <a:pPr marL="0" indent="0">
              <a:spcBef>
                <a:spcPct val="0"/>
              </a:spcBef>
              <a:buNone/>
            </a:pPr>
            <a:r>
              <a:rPr lang="it-IT" alt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Gli esponenti della nuova cultura nativa rivendicano una autonoma soggettività, reinventando un’identità fondata sul dialogo (spesso aspro e conflittuale) tra la plurisecolare</a:t>
            </a:r>
            <a:r>
              <a:rPr lang="it-IT" altLang="it-IT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tradizione orale</a:t>
            </a:r>
            <a:r>
              <a:rPr lang="it-IT" alt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le dinamiche della </a:t>
            </a:r>
            <a:r>
              <a:rPr lang="it-IT" altLang="it-IT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modernità</a:t>
            </a:r>
            <a:r>
              <a:rPr lang="it-IT" alt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spcBef>
                <a:spcPct val="0"/>
              </a:spcBef>
              <a:buNone/>
            </a:pPr>
            <a:r>
              <a:rPr lang="it-IT" alt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Questo processo di ridefinizione identitaria si concretizza con la </a:t>
            </a:r>
            <a:r>
              <a:rPr lang="it-IT" altLang="it-IT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Native American Renaissance</a:t>
            </a:r>
            <a:r>
              <a:rPr lang="it-IT" alt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</p:cSld>
  <p:clrMapOvr>
    <a:masterClrMapping/>
  </p:clrMapOvr>
  <p:transition spd="slow">
    <p:wheel spokes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olo 1">
            <a:extLst>
              <a:ext uri="{FF2B5EF4-FFF2-40B4-BE49-F238E27FC236}">
                <a16:creationId xmlns:a16="http://schemas.microsoft.com/office/drawing/2014/main" id="{6E472CDD-A0E9-B397-7A15-031E653C1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6915" y="139959"/>
            <a:ext cx="9825134" cy="926841"/>
          </a:xfrm>
        </p:spPr>
        <p:txBody>
          <a:bodyPr>
            <a:normAutofit/>
          </a:bodyPr>
          <a:lstStyle/>
          <a:p>
            <a:pPr algn="ctr"/>
            <a:r>
              <a:rPr lang="it-IT" altLang="it-IT" b="1" u="sng" dirty="0">
                <a:solidFill>
                  <a:srgbClr val="7A0000"/>
                </a:solidFill>
              </a:rPr>
              <a:t>La tradizione letteraria nativa</a:t>
            </a:r>
          </a:p>
        </p:txBody>
      </p:sp>
      <p:sp>
        <p:nvSpPr>
          <p:cNvPr id="33795" name="Segnaposto contenuto 2">
            <a:extLst>
              <a:ext uri="{FF2B5EF4-FFF2-40B4-BE49-F238E27FC236}">
                <a16:creationId xmlns:a16="http://schemas.microsoft.com/office/drawing/2014/main" id="{9D383C30-9C6A-1174-2116-B8DFF5F478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0888" y="1250302"/>
            <a:ext cx="9731829" cy="54677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altLang="it-IT" dirty="0"/>
              <a:t>Il Rinascimento nativo traduce nella letteratura scritta, rinnovandola, la lunga tradizione orale delle comunità native, ma si fonda anche su una precedente tradizione letteraria.</a:t>
            </a:r>
          </a:p>
          <a:p>
            <a:pPr marL="0" indent="0">
              <a:buNone/>
            </a:pPr>
            <a:r>
              <a:rPr lang="it-IT" altLang="it-IT" dirty="0"/>
              <a:t>1829: </a:t>
            </a:r>
            <a:r>
              <a:rPr lang="it-IT" altLang="it-IT" b="1" i="1" dirty="0"/>
              <a:t>A Son of the </a:t>
            </a:r>
            <a:r>
              <a:rPr lang="it-IT" altLang="it-IT" b="1" i="1" dirty="0" err="1"/>
              <a:t>Forest</a:t>
            </a:r>
            <a:r>
              <a:rPr lang="it-IT" altLang="it-IT" dirty="0"/>
              <a:t>, autobiografia di William </a:t>
            </a:r>
            <a:r>
              <a:rPr lang="it-IT" altLang="it-IT" dirty="0" err="1"/>
              <a:t>Apess</a:t>
            </a:r>
            <a:r>
              <a:rPr lang="it-IT" altLang="it-IT" dirty="0"/>
              <a:t>.</a:t>
            </a:r>
          </a:p>
          <a:p>
            <a:pPr marL="0" indent="0">
              <a:buNone/>
            </a:pPr>
            <a:r>
              <a:rPr lang="it-IT" altLang="it-IT" dirty="0"/>
              <a:t>1833: </a:t>
            </a:r>
            <a:r>
              <a:rPr lang="it-IT" altLang="it-IT" b="1" i="1" dirty="0"/>
              <a:t>The Life of Ma-Ka-</a:t>
            </a:r>
            <a:r>
              <a:rPr lang="it-IT" altLang="it-IT" b="1" i="1" dirty="0" err="1"/>
              <a:t>Tai</a:t>
            </a:r>
            <a:r>
              <a:rPr lang="it-IT" altLang="it-IT" b="1" i="1" dirty="0"/>
              <a:t>-Me-</a:t>
            </a:r>
            <a:r>
              <a:rPr lang="it-IT" altLang="it-IT" b="1" i="1" dirty="0" err="1"/>
              <a:t>She</a:t>
            </a:r>
            <a:r>
              <a:rPr lang="it-IT" altLang="it-IT" b="1" i="1" dirty="0"/>
              <a:t>-</a:t>
            </a:r>
            <a:r>
              <a:rPr lang="it-IT" altLang="it-IT" b="1" i="1" dirty="0" err="1"/>
              <a:t>Kia-Kiak</a:t>
            </a:r>
            <a:r>
              <a:rPr lang="it-IT" altLang="it-IT" b="1" i="1" dirty="0"/>
              <a:t>, or Black Hawk</a:t>
            </a:r>
            <a:r>
              <a:rPr lang="it-IT" altLang="it-IT" dirty="0"/>
              <a:t>.</a:t>
            </a:r>
            <a:endParaRPr lang="it-IT" altLang="it-IT" b="1" i="1" dirty="0"/>
          </a:p>
          <a:p>
            <a:pPr marL="0" indent="0">
              <a:buNone/>
            </a:pPr>
            <a:r>
              <a:rPr lang="it-IT" altLang="it-IT" dirty="0"/>
              <a:t>Primo importante “intellettuale” indiano: </a:t>
            </a:r>
            <a:r>
              <a:rPr lang="it-IT" altLang="it-IT" b="1" dirty="0"/>
              <a:t>George </a:t>
            </a:r>
            <a:r>
              <a:rPr lang="it-IT" altLang="it-IT" b="1" dirty="0" err="1"/>
              <a:t>Copway</a:t>
            </a:r>
            <a:r>
              <a:rPr lang="it-IT" altLang="it-IT" dirty="0"/>
              <a:t> (Ojibwa), che tra il 1847 e il 1851 viaggia per l’Europa, pubblica cinque libri e dirige il giornale </a:t>
            </a:r>
            <a:r>
              <a:rPr lang="it-IT" altLang="it-IT" b="1" i="1" dirty="0" err="1"/>
              <a:t>Copway’s</a:t>
            </a:r>
            <a:r>
              <a:rPr lang="it-IT" altLang="it-IT" b="1" i="1" dirty="0"/>
              <a:t> American </a:t>
            </a:r>
            <a:r>
              <a:rPr lang="it-IT" altLang="it-IT" b="1" i="1" dirty="0" err="1"/>
              <a:t>Indian</a:t>
            </a:r>
            <a:r>
              <a:rPr lang="it-IT" altLang="it-IT" dirty="0"/>
              <a:t>. </a:t>
            </a:r>
          </a:p>
          <a:p>
            <a:pPr marL="0" indent="0">
              <a:buNone/>
            </a:pPr>
            <a:r>
              <a:rPr lang="it-IT" altLang="it-IT" dirty="0"/>
              <a:t>Primo romanzo </a:t>
            </a:r>
            <a:r>
              <a:rPr lang="it-IT" altLang="it-IT" i="1" dirty="0"/>
              <a:t>Native American</a:t>
            </a:r>
            <a:r>
              <a:rPr lang="it-IT" altLang="it-IT" dirty="0"/>
              <a:t>: </a:t>
            </a:r>
            <a:r>
              <a:rPr lang="it-IT" altLang="it-IT" b="1" i="1" dirty="0"/>
              <a:t>O Gi </a:t>
            </a:r>
            <a:r>
              <a:rPr lang="it-IT" altLang="it-IT" b="1" i="1" dirty="0" err="1"/>
              <a:t>Maw</a:t>
            </a:r>
            <a:r>
              <a:rPr lang="it-IT" altLang="it-IT" b="1" i="1" dirty="0"/>
              <a:t> </a:t>
            </a:r>
            <a:r>
              <a:rPr lang="it-IT" altLang="it-IT" b="1" i="1" dirty="0" err="1"/>
              <a:t>Kwe</a:t>
            </a:r>
            <a:r>
              <a:rPr lang="it-IT" altLang="it-IT" b="1" i="1" dirty="0"/>
              <a:t> </a:t>
            </a:r>
            <a:r>
              <a:rPr lang="it-IT" altLang="it-IT" b="1" i="1" dirty="0" err="1"/>
              <a:t>Mit</a:t>
            </a:r>
            <a:r>
              <a:rPr lang="it-IT" altLang="it-IT" b="1" i="1" dirty="0"/>
              <a:t> I </a:t>
            </a:r>
            <a:r>
              <a:rPr lang="it-IT" altLang="it-IT" b="1" i="1" dirty="0" err="1"/>
              <a:t>Gwa</a:t>
            </a:r>
            <a:r>
              <a:rPr lang="it-IT" altLang="it-IT" b="1" i="1" dirty="0"/>
              <a:t> </a:t>
            </a:r>
            <a:r>
              <a:rPr lang="it-IT" altLang="it-IT" b="1" i="1" dirty="0" err="1"/>
              <a:t>Ki</a:t>
            </a:r>
            <a:r>
              <a:rPr lang="it-IT" altLang="it-IT" b="1" i="1" dirty="0"/>
              <a:t> – Queen of the Woods</a:t>
            </a:r>
            <a:r>
              <a:rPr lang="it-IT" altLang="it-IT" dirty="0"/>
              <a:t> (1890) di </a:t>
            </a:r>
            <a:r>
              <a:rPr lang="it-IT" altLang="it-IT" b="1" i="1" dirty="0"/>
              <a:t>Simon </a:t>
            </a:r>
            <a:r>
              <a:rPr lang="it-IT" altLang="it-IT" b="1" i="1" dirty="0" err="1"/>
              <a:t>Pokagon</a:t>
            </a:r>
            <a:r>
              <a:rPr lang="it-IT" altLang="it-IT" dirty="0"/>
              <a:t>.</a:t>
            </a:r>
            <a:endParaRPr lang="it-IT" altLang="it-IT" b="1" i="1" dirty="0"/>
          </a:p>
          <a:p>
            <a:pPr marL="0" indent="0">
              <a:buNone/>
            </a:pPr>
            <a:r>
              <a:rPr lang="it-IT" altLang="it-IT" dirty="0"/>
              <a:t>Primo romanzo scritto da una donna indiana: </a:t>
            </a:r>
            <a:r>
              <a:rPr lang="it-IT" altLang="it-IT" b="1" i="1" dirty="0" err="1"/>
              <a:t>Cogewea</a:t>
            </a:r>
            <a:r>
              <a:rPr lang="it-IT" altLang="it-IT" b="1" i="1" dirty="0"/>
              <a:t>:  The Half-Blood</a:t>
            </a:r>
            <a:r>
              <a:rPr lang="it-IT" altLang="it-IT" b="1" dirty="0"/>
              <a:t> </a:t>
            </a:r>
            <a:r>
              <a:rPr lang="it-IT" altLang="it-IT" dirty="0"/>
              <a:t>(1927) di </a:t>
            </a:r>
            <a:r>
              <a:rPr lang="it-IT" altLang="it-IT" b="1" dirty="0" err="1"/>
              <a:t>Mourning</a:t>
            </a:r>
            <a:r>
              <a:rPr lang="it-IT" altLang="it-IT" b="1" dirty="0"/>
              <a:t> Dove</a:t>
            </a:r>
            <a:r>
              <a:rPr lang="it-IT" altLang="it-IT" dirty="0"/>
              <a:t> (</a:t>
            </a:r>
            <a:r>
              <a:rPr lang="it-IT" altLang="it-IT" dirty="0" err="1"/>
              <a:t>Hum</a:t>
            </a:r>
            <a:r>
              <a:rPr lang="it-IT" altLang="it-IT" dirty="0"/>
              <a:t>-</a:t>
            </a:r>
            <a:r>
              <a:rPr lang="it-IT" altLang="it-IT" dirty="0" err="1"/>
              <a:t>ishu</a:t>
            </a:r>
            <a:r>
              <a:rPr lang="it-IT" altLang="it-IT" dirty="0"/>
              <a:t>-ma). </a:t>
            </a:r>
          </a:p>
          <a:p>
            <a:pPr marL="0" indent="0">
              <a:buNone/>
            </a:pPr>
            <a:r>
              <a:rPr lang="it-IT" altLang="it-IT" dirty="0"/>
              <a:t>Biografie di indiani più o meno celebri che raccontano loro la propria vita, registrate da etnografi bianchi: </a:t>
            </a:r>
            <a:r>
              <a:rPr lang="it-IT" altLang="it-IT" b="1" i="1" dirty="0" err="1"/>
              <a:t>Geronimo’s</a:t>
            </a:r>
            <a:r>
              <a:rPr lang="it-IT" altLang="it-IT" b="1" i="1" dirty="0"/>
              <a:t> Story of His Life</a:t>
            </a:r>
            <a:r>
              <a:rPr lang="it-IT" altLang="it-IT" dirty="0"/>
              <a:t> di S.M. Barrett (1906) e </a:t>
            </a:r>
            <a:r>
              <a:rPr lang="it-IT" altLang="it-IT" b="1" i="1" dirty="0"/>
              <a:t>Black </a:t>
            </a:r>
            <a:r>
              <a:rPr lang="it-IT" altLang="it-IT" b="1" i="1" dirty="0" err="1"/>
              <a:t>Elk</a:t>
            </a:r>
            <a:r>
              <a:rPr lang="it-IT" altLang="it-IT" b="1" i="1" dirty="0"/>
              <a:t> </a:t>
            </a:r>
            <a:r>
              <a:rPr lang="it-IT" altLang="it-IT" b="1" i="1" dirty="0" err="1"/>
              <a:t>Speaks</a:t>
            </a:r>
            <a:r>
              <a:rPr lang="it-IT" altLang="it-IT" dirty="0"/>
              <a:t> (1932), le memorie di </a:t>
            </a:r>
            <a:r>
              <a:rPr lang="it-IT" altLang="it-IT" b="1" dirty="0" err="1"/>
              <a:t>Hehaka</a:t>
            </a:r>
            <a:r>
              <a:rPr lang="it-IT" altLang="it-IT" b="1" dirty="0"/>
              <a:t> Sapa</a:t>
            </a:r>
            <a:r>
              <a:rPr lang="it-IT" altLang="it-IT" dirty="0"/>
              <a:t> tradotte (e talvolta inventate) da </a:t>
            </a:r>
            <a:r>
              <a:rPr lang="it-IT" altLang="it-IT" b="1" dirty="0"/>
              <a:t>John </a:t>
            </a:r>
            <a:r>
              <a:rPr lang="it-IT" altLang="it-IT" b="1" dirty="0" err="1"/>
              <a:t>Neihardt</a:t>
            </a:r>
            <a:r>
              <a:rPr lang="it-IT" altLang="it-IT" dirty="0"/>
              <a:t>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olo 1">
            <a:extLst>
              <a:ext uri="{FF2B5EF4-FFF2-40B4-BE49-F238E27FC236}">
                <a16:creationId xmlns:a16="http://schemas.microsoft.com/office/drawing/2014/main" id="{60961B60-09D3-34C3-7759-5A4C35E857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7" y="382385"/>
            <a:ext cx="10178323" cy="914570"/>
          </a:xfrm>
        </p:spPr>
        <p:txBody>
          <a:bodyPr>
            <a:normAutofit/>
          </a:bodyPr>
          <a:lstStyle/>
          <a:p>
            <a:pPr algn="ctr"/>
            <a:r>
              <a:rPr lang="it-IT" altLang="it-IT" sz="4800" b="1" u="sng" dirty="0">
                <a:solidFill>
                  <a:srgbClr val="7A0000"/>
                </a:solidFill>
              </a:rPr>
              <a:t>LA CULTURA DELLO </a:t>
            </a:r>
            <a:r>
              <a:rPr lang="it-IT" altLang="it-IT" sz="4800" b="1" i="1" u="sng" dirty="0">
                <a:solidFill>
                  <a:srgbClr val="7A0000"/>
                </a:solidFill>
              </a:rPr>
              <a:t>STORY-TELLING</a:t>
            </a:r>
            <a:endParaRPr lang="it-IT" altLang="it-IT" sz="4800" b="1" u="sng" dirty="0">
              <a:solidFill>
                <a:srgbClr val="7A0000"/>
              </a:solidFill>
            </a:endParaRPr>
          </a:p>
        </p:txBody>
      </p:sp>
      <p:sp>
        <p:nvSpPr>
          <p:cNvPr id="34819" name="Segnaposto contenuto 2">
            <a:extLst>
              <a:ext uri="{FF2B5EF4-FFF2-40B4-BE49-F238E27FC236}">
                <a16:creationId xmlns:a16="http://schemas.microsoft.com/office/drawing/2014/main" id="{5879CEDB-85C6-FE49-FAB3-959CDCB42B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7" y="1447800"/>
            <a:ext cx="10010372" cy="492500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altLang="it-IT" sz="2800" dirty="0"/>
              <a:t>Elemento fondamentale del Rinascimento nativo: ricerca di un </a:t>
            </a:r>
            <a:r>
              <a:rPr lang="it-IT" altLang="it-IT" sz="2800" b="1" dirty="0"/>
              <a:t>intreccio che colleghi il passato con il presente</a:t>
            </a:r>
            <a:r>
              <a:rPr lang="it-IT" altLang="it-IT" sz="2800" dirty="0"/>
              <a:t> attraverso una pratica del raccontare – lo </a:t>
            </a:r>
            <a:r>
              <a:rPr lang="it-IT" altLang="it-IT" sz="2800" b="1" i="1" dirty="0"/>
              <a:t>story-telling</a:t>
            </a:r>
            <a:r>
              <a:rPr lang="it-IT" altLang="it-IT" sz="2800" dirty="0"/>
              <a:t>, nella dizione preferita dagli autori e dalle autrici così come dai critici </a:t>
            </a:r>
            <a:r>
              <a:rPr lang="it-IT" altLang="it-IT" sz="2800" i="1" dirty="0"/>
              <a:t>Native American </a:t>
            </a:r>
            <a:r>
              <a:rPr lang="it-IT" altLang="it-IT" sz="2800" dirty="0"/>
              <a:t>– che privilegia il significato etimologico del termine “storia”, derivante dalla radice greca </a:t>
            </a:r>
            <a:r>
              <a:rPr lang="it-IT" altLang="it-IT" sz="2800" i="1" dirty="0" err="1"/>
              <a:t>histo</a:t>
            </a:r>
            <a:r>
              <a:rPr lang="it-IT" altLang="it-IT" sz="2800" i="1" dirty="0"/>
              <a:t>-</a:t>
            </a:r>
            <a:r>
              <a:rPr lang="it-IT" altLang="it-IT" sz="2800" dirty="0"/>
              <a:t>, ovvero “</a:t>
            </a:r>
            <a:r>
              <a:rPr lang="it-IT" altLang="it-IT" sz="2800" b="1" dirty="0"/>
              <a:t>tessuto</a:t>
            </a:r>
            <a:r>
              <a:rPr lang="it-IT" altLang="it-IT" sz="2800" dirty="0"/>
              <a:t>”.</a:t>
            </a:r>
          </a:p>
          <a:p>
            <a:pPr marL="0" indent="0">
              <a:buNone/>
            </a:pPr>
            <a:r>
              <a:rPr lang="it-IT" altLang="it-IT" sz="2800" dirty="0"/>
              <a:t>Raccontare significa </a:t>
            </a:r>
            <a:r>
              <a:rPr lang="it-IT" altLang="it-IT" sz="2800" b="1" dirty="0"/>
              <a:t>tessere reti</a:t>
            </a:r>
            <a:r>
              <a:rPr lang="it-IT" altLang="it-IT" sz="2800" dirty="0"/>
              <a:t> – o </a:t>
            </a:r>
            <a:r>
              <a:rPr lang="it-IT" altLang="it-IT" sz="2800" b="1" dirty="0"/>
              <a:t>tele di ragno</a:t>
            </a:r>
            <a:r>
              <a:rPr lang="it-IT" altLang="it-IT" sz="2800" dirty="0"/>
              <a:t>, come la </a:t>
            </a:r>
            <a:r>
              <a:rPr lang="it-IT" altLang="it-IT" sz="2800" dirty="0" err="1"/>
              <a:t>Thought</a:t>
            </a:r>
            <a:r>
              <a:rPr lang="it-IT" altLang="it-IT" sz="2800" dirty="0"/>
              <a:t>-Woman di </a:t>
            </a:r>
            <a:r>
              <a:rPr lang="it-IT" altLang="it-IT" sz="2800" i="1" dirty="0" err="1"/>
              <a:t>Ceremony</a:t>
            </a:r>
            <a:r>
              <a:rPr lang="it-IT" altLang="it-IT" sz="2800" dirty="0"/>
              <a:t> di Leslie </a:t>
            </a:r>
            <a:r>
              <a:rPr lang="it-IT" altLang="it-IT" sz="2800" dirty="0" err="1"/>
              <a:t>Marmon</a:t>
            </a:r>
            <a:r>
              <a:rPr lang="it-IT" altLang="it-IT" sz="2800" dirty="0"/>
              <a:t> </a:t>
            </a:r>
            <a:r>
              <a:rPr lang="it-IT" altLang="it-IT" sz="2800" dirty="0" err="1"/>
              <a:t>Silko</a:t>
            </a:r>
            <a:r>
              <a:rPr lang="it-IT" altLang="it-IT" sz="2800" dirty="0"/>
              <a:t>, o </a:t>
            </a:r>
            <a:r>
              <a:rPr lang="it-IT" altLang="it-IT" sz="2800" b="1" i="1" dirty="0" err="1"/>
              <a:t>quilts</a:t>
            </a:r>
            <a:r>
              <a:rPr lang="it-IT" altLang="it-IT" sz="2800" dirty="0"/>
              <a:t> che intrecciano frammenti diversi per raccontare una storia – grazie alle quali si cerca di ricreare un’integrità identitaria.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olo 1">
            <a:extLst>
              <a:ext uri="{FF2B5EF4-FFF2-40B4-BE49-F238E27FC236}">
                <a16:creationId xmlns:a16="http://schemas.microsoft.com/office/drawing/2014/main" id="{BBEC8D6A-82BF-1EB9-A2CA-F14D45F5D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4597" y="93306"/>
            <a:ext cx="10182808" cy="1125894"/>
          </a:xfrm>
        </p:spPr>
        <p:txBody>
          <a:bodyPr>
            <a:normAutofit/>
          </a:bodyPr>
          <a:lstStyle/>
          <a:p>
            <a:pPr algn="ctr"/>
            <a:r>
              <a:rPr lang="it-IT" altLang="it-IT" sz="6000" b="1" u="sng" dirty="0">
                <a:solidFill>
                  <a:srgbClr val="7A0000"/>
                </a:solidFill>
              </a:rPr>
              <a:t>NASCITA DELLA RINASCITA</a:t>
            </a:r>
          </a:p>
        </p:txBody>
      </p:sp>
      <p:sp>
        <p:nvSpPr>
          <p:cNvPr id="35843" name="Segnaposto contenuto 2">
            <a:extLst>
              <a:ext uri="{FF2B5EF4-FFF2-40B4-BE49-F238E27FC236}">
                <a16:creationId xmlns:a16="http://schemas.microsoft.com/office/drawing/2014/main" id="{EED8E595-779F-368F-C83E-804D0AC714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4596" y="1219199"/>
            <a:ext cx="10257453" cy="543352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altLang="it-IT" sz="3600" dirty="0"/>
              <a:t>Convenzionalmente, l’inizio della </a:t>
            </a:r>
            <a:r>
              <a:rPr lang="it-IT" altLang="it-IT" sz="3600" i="1" dirty="0"/>
              <a:t>Native American Renaissance </a:t>
            </a:r>
            <a:r>
              <a:rPr lang="it-IT" altLang="it-IT" sz="3600" dirty="0"/>
              <a:t>viene fatto risalire alla pubblicazione, nel 1968, del romanzo </a:t>
            </a:r>
            <a:r>
              <a:rPr lang="it-IT" altLang="it-IT" sz="3600" b="1" i="1" dirty="0"/>
              <a:t>House Made of Dawn</a:t>
            </a:r>
            <a:r>
              <a:rPr lang="it-IT" altLang="it-IT" sz="3600" dirty="0"/>
              <a:t> di </a:t>
            </a:r>
            <a:r>
              <a:rPr lang="it-IT" altLang="it-IT" sz="3600" b="1" dirty="0"/>
              <a:t>N. Scott </a:t>
            </a:r>
            <a:r>
              <a:rPr lang="it-IT" altLang="it-IT" sz="3600" b="1" dirty="0" err="1"/>
              <a:t>Momaday</a:t>
            </a:r>
            <a:r>
              <a:rPr lang="it-IT" altLang="it-IT" sz="3600" dirty="0"/>
              <a:t>, che vince il Premio Pulitzer.  Ad esso seguono </a:t>
            </a:r>
            <a:r>
              <a:rPr lang="it-IT" altLang="it-IT" sz="3600" b="1" i="1" dirty="0" err="1"/>
              <a:t>Ascending</a:t>
            </a:r>
            <a:r>
              <a:rPr lang="it-IT" altLang="it-IT" sz="3600" b="1" i="1" dirty="0"/>
              <a:t> Red Cedar Moon</a:t>
            </a:r>
            <a:r>
              <a:rPr lang="it-IT" altLang="it-IT" sz="3600" dirty="0"/>
              <a:t> (1974) di </a:t>
            </a:r>
            <a:r>
              <a:rPr lang="it-IT" altLang="it-IT" sz="3600" b="1" dirty="0"/>
              <a:t>Duane </a:t>
            </a:r>
            <a:r>
              <a:rPr lang="it-IT" altLang="it-IT" sz="3600" b="1" dirty="0" err="1"/>
              <a:t>Niatum</a:t>
            </a:r>
            <a:r>
              <a:rPr lang="it-IT" altLang="it-IT" sz="3600" dirty="0"/>
              <a:t>, </a:t>
            </a:r>
            <a:r>
              <a:rPr lang="it-IT" altLang="it-IT" sz="3600" b="1" i="1" dirty="0"/>
              <a:t>Winter in the Blood</a:t>
            </a:r>
            <a:r>
              <a:rPr lang="it-IT" altLang="it-IT" sz="3600" dirty="0"/>
              <a:t> (1974) di </a:t>
            </a:r>
            <a:r>
              <a:rPr lang="it-IT" altLang="it-IT" sz="3600" b="1" dirty="0"/>
              <a:t>James Welch, </a:t>
            </a:r>
            <a:r>
              <a:rPr lang="it-IT" altLang="it-IT" sz="3600" b="1" i="1" dirty="0" err="1"/>
              <a:t>Ceremony</a:t>
            </a:r>
            <a:r>
              <a:rPr lang="it-IT" altLang="it-IT" sz="3600" dirty="0"/>
              <a:t> (1977) di </a:t>
            </a:r>
            <a:r>
              <a:rPr lang="it-IT" altLang="it-IT" sz="3600" b="1" dirty="0"/>
              <a:t>Leslie </a:t>
            </a:r>
            <a:r>
              <a:rPr lang="it-IT" altLang="it-IT" sz="3600" b="1" dirty="0" err="1"/>
              <a:t>Marmon</a:t>
            </a:r>
            <a:r>
              <a:rPr lang="it-IT" altLang="it-IT" sz="3600" b="1" dirty="0"/>
              <a:t> </a:t>
            </a:r>
            <a:r>
              <a:rPr lang="it-IT" altLang="it-IT" sz="3600" b="1" dirty="0" err="1"/>
              <a:t>Silko</a:t>
            </a:r>
            <a:r>
              <a:rPr lang="it-IT" altLang="it-IT" sz="3600" dirty="0"/>
              <a:t> e </a:t>
            </a:r>
            <a:r>
              <a:rPr lang="it-IT" altLang="it-IT" sz="3600" b="1" i="1" dirty="0" err="1"/>
              <a:t>Darkness</a:t>
            </a:r>
            <a:r>
              <a:rPr lang="it-IT" altLang="it-IT" sz="3600" b="1" i="1" dirty="0"/>
              <a:t> in Saint Louis </a:t>
            </a:r>
            <a:r>
              <a:rPr lang="it-IT" altLang="it-IT" sz="3600" dirty="0"/>
              <a:t>(1978) di </a:t>
            </a:r>
            <a:r>
              <a:rPr lang="it-IT" altLang="it-IT" sz="3600" b="1" dirty="0"/>
              <a:t>Gerald </a:t>
            </a:r>
            <a:r>
              <a:rPr lang="it-IT" altLang="it-IT" sz="3600" b="1" dirty="0" err="1"/>
              <a:t>Vizenor</a:t>
            </a:r>
            <a:r>
              <a:rPr lang="it-IT" altLang="it-IT" sz="3600" dirty="0"/>
              <a:t>.</a:t>
            </a:r>
          </a:p>
          <a:p>
            <a:pPr marL="0" indent="0">
              <a:buNone/>
            </a:pPr>
            <a:r>
              <a:rPr lang="it-IT" altLang="it-IT" dirty="0"/>
              <a:t>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E6F5B81-FAF3-8F0D-C8EB-F44559ED0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7" y="158621"/>
            <a:ext cx="10178323" cy="998376"/>
          </a:xfrm>
        </p:spPr>
        <p:txBody>
          <a:bodyPr>
            <a:normAutofit/>
          </a:bodyPr>
          <a:lstStyle/>
          <a:p>
            <a:pPr algn="ctr"/>
            <a:r>
              <a:rPr kumimoji="0" lang="it-IT" altLang="it-IT" sz="6000" b="1" i="0" u="sng" strike="noStrike" kern="1200" cap="all" spc="150" normalizeH="0" baseline="0" noProof="0" dirty="0">
                <a:ln>
                  <a:noFill/>
                </a:ln>
                <a:solidFill>
                  <a:srgbClr val="7A0000"/>
                </a:solidFill>
                <a:effectLst/>
                <a:uLnTx/>
                <a:uFillTx/>
                <a:latin typeface="Impact" panose="020B0806030902050204"/>
                <a:ea typeface="+mj-ea"/>
                <a:cs typeface="+mj-cs"/>
              </a:rPr>
              <a:t>Verso il futuro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D69FE9-CE3F-0D0A-B2E0-FD640936CC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2351" y="1464906"/>
            <a:ext cx="4604073" cy="522514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it-IT" dirty="0"/>
              <a:t>Le comunità native americane si sono riposizionate nel panorama socio-culturale statunitense contemporaneo collaborando con i movimenti che lottano per proteggere le prospettive future dell’umanità, a partire dai </a:t>
            </a:r>
            <a:r>
              <a:rPr lang="it-IT" b="1" dirty="0"/>
              <a:t>movimenti ambientalisti</a:t>
            </a:r>
            <a:r>
              <a:rPr lang="it-IT" dirty="0"/>
              <a:t>. Dopo decenni in cui l’ecologismo americano è stato fondamentalmente un movimento bianco e </a:t>
            </a:r>
            <a:r>
              <a:rPr lang="it-IT" i="1" dirty="0"/>
              <a:t>middle class</a:t>
            </a:r>
            <a:r>
              <a:rPr lang="it-IT" dirty="0"/>
              <a:t>, la crisi prodotta dal riscaldamento ambientale, con le sue dirette conseguenze a livello demografico e anche etnico, ha ridirezionato l’impegno ambientalista verso una più ampia prospettiva che include anche le politiche di sottrazione e sfruttamento delle terre native.</a:t>
            </a:r>
            <a:r>
              <a:rPr lang="it-IT" i="1" dirty="0"/>
              <a:t> </a:t>
            </a:r>
            <a:r>
              <a:rPr lang="it-IT" dirty="0"/>
              <a:t>L’impegno delle popolazioni native contro l’inquinamento radioattivo prodotto dai siti nucleari nel Sud-Ovest e l’installazione di enormi gasdotti od oleodotti come il Dakota Access Pipeline ha generato forme di solidarietà e cooperazione attiva. </a:t>
            </a:r>
          </a:p>
          <a:p>
            <a:pPr marL="0" indent="0">
              <a:buNone/>
            </a:pPr>
            <a:r>
              <a:rPr lang="it-IT" dirty="0"/>
              <a:t>La nuova frontiera della storia e della cultura nativa americana proietta </a:t>
            </a:r>
            <a:r>
              <a:rPr lang="it-IT"/>
              <a:t>ancora la </a:t>
            </a:r>
            <a:r>
              <a:rPr lang="it-IT" b="1" dirty="0"/>
              <a:t>difesa delle forme tradizionali di relazione tra l’essere umano e il suo ambiente </a:t>
            </a:r>
            <a:r>
              <a:rPr lang="it-IT" dirty="0"/>
              <a:t>verso il futuro.</a:t>
            </a:r>
          </a:p>
        </p:txBody>
      </p:sp>
      <p:pic>
        <p:nvPicPr>
          <p:cNvPr id="5" name="Immagine 4" descr="Immagine che contiene cielo, gruppo, parecchi, folla&#10;&#10;Descrizione generata automaticamente">
            <a:extLst>
              <a:ext uri="{FF2B5EF4-FFF2-40B4-BE49-F238E27FC236}">
                <a16:creationId xmlns:a16="http://schemas.microsoft.com/office/drawing/2014/main" id="{B8FBE953-CBA5-0F10-3807-28C3599762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248" y="2277189"/>
            <a:ext cx="5596752" cy="3600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7799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3223" y="192834"/>
            <a:ext cx="11262049" cy="1104121"/>
          </a:xfrm>
        </p:spPr>
        <p:txBody>
          <a:bodyPr>
            <a:normAutofit/>
          </a:bodyPr>
          <a:lstStyle/>
          <a:p>
            <a:r>
              <a:rPr lang="en-US" altLang="x-none" b="1" u="sng" dirty="0">
                <a:solidFill>
                  <a:srgbClr val="8F0000"/>
                </a:solidFill>
                <a:latin typeface="Impact" panose="020B0806030902050204" pitchFamily="34" charset="0"/>
              </a:rPr>
              <a:t>QUALI DIRITTI?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3223" y="1455577"/>
            <a:ext cx="11392679" cy="5113174"/>
          </a:xfrm>
        </p:spPr>
        <p:txBody>
          <a:bodyPr>
            <a:normAutofit/>
          </a:bodyPr>
          <a:lstStyle/>
          <a:p>
            <a:pPr algn="l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partire dall’arrivo dei coloni europei, le comunità native del Nord America hanno dovuto subire:</a:t>
            </a:r>
          </a:p>
          <a:p>
            <a:pPr marL="342900" indent="-342900" algn="l">
              <a:buFontTx/>
              <a:buChar char="-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maggiore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calo demografico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 ogni altro gruppo etnico che ha progressivamente popolato il continente;</a:t>
            </a:r>
          </a:p>
          <a:p>
            <a:pPr marL="342900" indent="-342900" algn="l">
              <a:buFontTx/>
              <a:buChar char="-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cancellazione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gran parte delle loro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lingue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delle loro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tradizioni culturali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l">
              <a:buFontTx/>
              <a:buChar char="-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 converso, l’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appropriazione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 nomi, simboli, capi di vestiario, pratiche della cultura nativa da parte della cultura bianca, e la loro decontestualizzazione e ridefinizione per fini totalmente diversi;</a:t>
            </a:r>
          </a:p>
          <a:p>
            <a:pPr marL="342900" indent="-342900" algn="l">
              <a:buFontTx/>
              <a:buChar char="-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maggiore ritardo nel riconoscimento del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diritto di voto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della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cittadinanza statunitense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ottenuto solo nel 1925.</a:t>
            </a:r>
          </a:p>
          <a:p>
            <a:pPr algn="l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Dopo la Seconda guerra mondiale, le società native hanno rivendicato il diritto al recupero delle proprie tradizioni culturali e nel contempo il diritto alla piena inclusione all’interno della società statunitense.</a:t>
            </a:r>
          </a:p>
        </p:txBody>
      </p:sp>
    </p:spTree>
    <p:extLst>
      <p:ext uri="{BB962C8B-B14F-4D97-AF65-F5344CB8AC3E}">
        <p14:creationId xmlns:p14="http://schemas.microsoft.com/office/powerpoint/2010/main" val="30064509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8211" name="Text Box 3"/>
          <p:cNvSpPr txBox="1">
            <a:spLocks noChangeArrowheads="1"/>
          </p:cNvSpPr>
          <p:nvPr/>
        </p:nvSpPr>
        <p:spPr bwMode="auto">
          <a:xfrm>
            <a:off x="597159" y="1371601"/>
            <a:ext cx="11066106" cy="5478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en-US" sz="2800" b="1" dirty="0" err="1">
                <a:latin typeface="Times" charset="0"/>
              </a:rPr>
              <a:t>Politiche</a:t>
            </a:r>
            <a:r>
              <a:rPr lang="en-US" sz="2800" b="1" dirty="0">
                <a:latin typeface="Times" charset="0"/>
              </a:rPr>
              <a:t> verso </a:t>
            </a:r>
            <a:r>
              <a:rPr lang="en-US" sz="2800" b="1" dirty="0" err="1">
                <a:latin typeface="Times" charset="0"/>
              </a:rPr>
              <a:t>gli</a:t>
            </a:r>
            <a:r>
              <a:rPr lang="en-US" sz="2800" b="1" dirty="0">
                <a:latin typeface="Times" charset="0"/>
              </a:rPr>
              <a:t> “</a:t>
            </a:r>
            <a:r>
              <a:rPr lang="en-US" sz="2800" b="1" dirty="0" err="1">
                <a:latin typeface="Times" charset="0"/>
              </a:rPr>
              <a:t>indiani</a:t>
            </a:r>
            <a:r>
              <a:rPr lang="en-US" sz="2800" b="1" dirty="0">
                <a:latin typeface="Times" charset="0"/>
              </a:rPr>
              <a:t>”		</a:t>
            </a:r>
            <a:r>
              <a:rPr lang="en-US" sz="2800" b="1" dirty="0" err="1">
                <a:latin typeface="Times" charset="0"/>
              </a:rPr>
              <a:t>Politiche</a:t>
            </a:r>
            <a:r>
              <a:rPr lang="en-US" sz="2800" b="1" dirty="0">
                <a:latin typeface="Times" charset="0"/>
              </a:rPr>
              <a:t> </a:t>
            </a:r>
            <a:r>
              <a:rPr lang="en-US" sz="2800" b="1" dirty="0" err="1">
                <a:latin typeface="Times" charset="0"/>
              </a:rPr>
              <a:t>complessive</a:t>
            </a:r>
            <a:endParaRPr lang="en-US" sz="2800" b="1" dirty="0">
              <a:latin typeface="Times" charset="0"/>
            </a:endParaRPr>
          </a:p>
          <a:p>
            <a:pPr algn="l" eaLnBrk="0" hangingPunct="0">
              <a:spcBef>
                <a:spcPct val="50000"/>
              </a:spcBef>
            </a:pPr>
            <a:endParaRPr lang="en-US" sz="2800" dirty="0">
              <a:latin typeface="Times" charset="0"/>
            </a:endParaRPr>
          </a:p>
          <a:p>
            <a:pPr algn="l" eaLnBrk="0" hangingPunct="0">
              <a:spcBef>
                <a:spcPct val="50000"/>
              </a:spcBef>
            </a:pPr>
            <a:r>
              <a:rPr lang="en-US" sz="2800" dirty="0">
                <a:latin typeface="Times" charset="0"/>
              </a:rPr>
              <a:t>1880-1930:  		</a:t>
            </a:r>
            <a:r>
              <a:rPr lang="en-US" sz="2800" dirty="0" err="1">
                <a:latin typeface="Times" charset="0"/>
              </a:rPr>
              <a:t>Assimilazione</a:t>
            </a:r>
            <a:r>
              <a:rPr lang="en-US" sz="2800" dirty="0">
                <a:latin typeface="Times" charset="0"/>
              </a:rPr>
              <a:t>	</a:t>
            </a:r>
            <a:r>
              <a:rPr lang="en-US" sz="2800" dirty="0" err="1">
                <a:latin typeface="Times" charset="0"/>
              </a:rPr>
              <a:t>Imperialismo</a:t>
            </a:r>
            <a:r>
              <a:rPr lang="en-US" sz="2800" dirty="0">
                <a:latin typeface="Times" charset="0"/>
              </a:rPr>
              <a:t> </a:t>
            </a:r>
          </a:p>
          <a:p>
            <a:pPr algn="l" eaLnBrk="0" hangingPunct="0">
              <a:spcBef>
                <a:spcPct val="50000"/>
              </a:spcBef>
            </a:pPr>
            <a:r>
              <a:rPr lang="en-US" sz="2800" dirty="0">
                <a:latin typeface="Times" charset="0"/>
              </a:rPr>
              <a:t>1930-1950:	 	</a:t>
            </a:r>
            <a:r>
              <a:rPr lang="en-US" sz="2800" dirty="0" err="1">
                <a:latin typeface="Times" charset="0"/>
              </a:rPr>
              <a:t>Autonomia</a:t>
            </a:r>
            <a:r>
              <a:rPr lang="en-US" sz="2800" dirty="0">
                <a:latin typeface="Times" charset="0"/>
              </a:rPr>
              <a:t>		</a:t>
            </a:r>
            <a:r>
              <a:rPr lang="en-US" sz="2800" dirty="0" err="1">
                <a:latin typeface="Times" charset="0"/>
              </a:rPr>
              <a:t>Riformismo</a:t>
            </a:r>
            <a:r>
              <a:rPr lang="en-US" sz="2800" dirty="0">
                <a:latin typeface="Times" charset="0"/>
              </a:rPr>
              <a:t> </a:t>
            </a:r>
            <a:r>
              <a:rPr lang="en-US" sz="2800" dirty="0" err="1">
                <a:latin typeface="Times" charset="0"/>
              </a:rPr>
              <a:t>economico</a:t>
            </a:r>
            <a:endParaRPr lang="en-US" sz="2800" dirty="0">
              <a:latin typeface="Times" charset="0"/>
            </a:endParaRPr>
          </a:p>
          <a:p>
            <a:pPr algn="l" eaLnBrk="0" hangingPunct="0">
              <a:spcBef>
                <a:spcPct val="50000"/>
              </a:spcBef>
            </a:pPr>
            <a:r>
              <a:rPr lang="en-US" sz="2800" dirty="0">
                <a:latin typeface="Times" charset="0"/>
              </a:rPr>
              <a:t>1950-1960:	 	</a:t>
            </a:r>
            <a:r>
              <a:rPr lang="en-US" sz="2800" dirty="0" err="1">
                <a:latin typeface="Times" charset="0"/>
              </a:rPr>
              <a:t>Assimilazione</a:t>
            </a:r>
            <a:r>
              <a:rPr lang="en-US" sz="2800" dirty="0">
                <a:latin typeface="Times" charset="0"/>
              </a:rPr>
              <a:t> 	Guerra </a:t>
            </a:r>
            <a:r>
              <a:rPr lang="en-US" sz="2800" dirty="0" err="1">
                <a:latin typeface="Times" charset="0"/>
              </a:rPr>
              <a:t>fredda</a:t>
            </a:r>
            <a:r>
              <a:rPr lang="en-US" sz="2800" dirty="0">
                <a:latin typeface="Times" charset="0"/>
              </a:rPr>
              <a:t>/</a:t>
            </a:r>
            <a:r>
              <a:rPr lang="en-US" sz="2800" dirty="0" err="1">
                <a:latin typeface="Times" charset="0"/>
              </a:rPr>
              <a:t>individualismo</a:t>
            </a:r>
            <a:endParaRPr lang="en-US" sz="2800" dirty="0">
              <a:latin typeface="Times" charset="0"/>
            </a:endParaRPr>
          </a:p>
          <a:p>
            <a:pPr algn="l" eaLnBrk="0" hangingPunct="0">
              <a:spcBef>
                <a:spcPct val="50000"/>
              </a:spcBef>
            </a:pPr>
            <a:r>
              <a:rPr lang="en-US" sz="2800" dirty="0">
                <a:latin typeface="Times" charset="0"/>
              </a:rPr>
              <a:t>1960-1980:	 	</a:t>
            </a:r>
            <a:r>
              <a:rPr lang="en-US" sz="2800" dirty="0" err="1">
                <a:latin typeface="Times" charset="0"/>
              </a:rPr>
              <a:t>Autonomia</a:t>
            </a:r>
            <a:r>
              <a:rPr lang="en-US" sz="2800" dirty="0">
                <a:latin typeface="Times" charset="0"/>
              </a:rPr>
              <a:t>		</a:t>
            </a:r>
            <a:r>
              <a:rPr lang="en-US" sz="2800" dirty="0" err="1">
                <a:latin typeface="Times" charset="0"/>
              </a:rPr>
              <a:t>Movimenti</a:t>
            </a:r>
            <a:r>
              <a:rPr lang="en-US" sz="2800" dirty="0">
                <a:latin typeface="Times" charset="0"/>
              </a:rPr>
              <a:t> per </a:t>
            </a:r>
            <a:r>
              <a:rPr lang="en-US" sz="2800" dirty="0" err="1">
                <a:latin typeface="Times" charset="0"/>
              </a:rPr>
              <a:t>i</a:t>
            </a:r>
            <a:r>
              <a:rPr lang="en-US" sz="2800" dirty="0">
                <a:latin typeface="Times" charset="0"/>
              </a:rPr>
              <a:t> </a:t>
            </a:r>
            <a:r>
              <a:rPr lang="en-US" sz="2800" dirty="0" err="1">
                <a:latin typeface="Times" charset="0"/>
              </a:rPr>
              <a:t>diritti</a:t>
            </a:r>
            <a:r>
              <a:rPr lang="en-US" sz="2800" dirty="0">
                <a:latin typeface="Times" charset="0"/>
              </a:rPr>
              <a:t> </a:t>
            </a:r>
            <a:r>
              <a:rPr lang="en-US" sz="2800" dirty="0" err="1">
                <a:latin typeface="Times" charset="0"/>
              </a:rPr>
              <a:t>civili</a:t>
            </a:r>
            <a:endParaRPr lang="en-US" sz="2800" dirty="0">
              <a:latin typeface="Times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en-US" sz="2800" dirty="0">
                <a:latin typeface="Times" charset="0"/>
              </a:rPr>
              <a:t>1980-2020: 		</a:t>
            </a:r>
            <a:r>
              <a:rPr lang="en-US" sz="2800" dirty="0" err="1">
                <a:latin typeface="Times" charset="0"/>
              </a:rPr>
              <a:t>Assimilazione</a:t>
            </a:r>
            <a:r>
              <a:rPr lang="en-US" sz="2800" dirty="0">
                <a:latin typeface="Times" charset="0"/>
              </a:rPr>
              <a:t>/	</a:t>
            </a:r>
            <a:r>
              <a:rPr lang="en-US" sz="2800" dirty="0" err="1">
                <a:latin typeface="Times" charset="0"/>
              </a:rPr>
              <a:t>Multiculturalismo</a:t>
            </a:r>
            <a:r>
              <a:rPr lang="en-US" sz="2800" dirty="0">
                <a:latin typeface="Times" charset="0"/>
              </a:rPr>
              <a:t>/						</a:t>
            </a:r>
            <a:r>
              <a:rPr lang="en-US" sz="2800" dirty="0" err="1">
                <a:latin typeface="Times" charset="0"/>
              </a:rPr>
              <a:t>autonomia</a:t>
            </a:r>
            <a:r>
              <a:rPr lang="en-US" sz="2800" dirty="0">
                <a:latin typeface="Times" charset="0"/>
              </a:rPr>
              <a:t>		anti-</a:t>
            </a:r>
            <a:r>
              <a:rPr lang="en-US" sz="2800" dirty="0" err="1">
                <a:latin typeface="Times" charset="0"/>
              </a:rPr>
              <a:t>multiculturalismo</a:t>
            </a:r>
            <a:endParaRPr lang="en-US" sz="2800" dirty="0">
              <a:latin typeface="Times" charset="0"/>
            </a:endParaRPr>
          </a:p>
          <a:p>
            <a:pPr algn="l" eaLnBrk="0" hangingPunct="0">
              <a:spcBef>
                <a:spcPct val="50000"/>
              </a:spcBef>
            </a:pPr>
            <a:endParaRPr lang="en-US" sz="2800" dirty="0">
              <a:latin typeface="Times" charset="0"/>
            </a:endParaRPr>
          </a:p>
        </p:txBody>
      </p:sp>
      <p:sp>
        <p:nvSpPr>
          <p:cNvPr id="1118212" name="Rectangle 4"/>
          <p:cNvSpPr>
            <a:spLocks noChangeArrowheads="1"/>
          </p:cNvSpPr>
          <p:nvPr/>
        </p:nvSpPr>
        <p:spPr bwMode="auto">
          <a:xfrm>
            <a:off x="597159" y="0"/>
            <a:ext cx="11131421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altLang="x-none" sz="6000" b="1" u="sng" dirty="0">
                <a:solidFill>
                  <a:srgbClr val="8F0000"/>
                </a:solidFill>
                <a:latin typeface="Impact" panose="020B0806030902050204" pitchFamily="34" charset="0"/>
              </a:rPr>
              <a:t>LE POLITICHE DEL GOVERNO FEDERALE</a:t>
            </a:r>
            <a:endParaRPr lang="en-US" sz="6000" b="1" dirty="0">
              <a:solidFill>
                <a:srgbClr val="0000CC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67864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12865523-D27F-3A21-7249-28E3B85262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5151" y="258147"/>
            <a:ext cx="11000792" cy="11430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altLang="x-none" sz="7200" b="1" u="sng" dirty="0">
                <a:solidFill>
                  <a:srgbClr val="8F0000"/>
                </a:solidFill>
                <a:latin typeface="Impact" panose="020B0806030902050204" pitchFamily="34" charset="0"/>
              </a:rPr>
              <a:t>ASSIMILAZIONISMO</a:t>
            </a:r>
            <a:endParaRPr lang="en-US" altLang="x-none" sz="7200" dirty="0"/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B160CE4E-4656-21E2-E9C1-FCC169C82F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01216" y="1524000"/>
            <a:ext cx="11513976" cy="1275184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it-IT" altLang="x-none" sz="2800" dirty="0"/>
              <a:t>1890-1950: </a:t>
            </a:r>
            <a:r>
              <a:rPr lang="it-IT" altLang="x-none" dirty="0"/>
              <a:t>sistema delle </a:t>
            </a:r>
            <a:r>
              <a:rPr lang="it-IT" altLang="x-none" sz="2800" b="1" i="1" dirty="0" err="1"/>
              <a:t>Indian</a:t>
            </a:r>
            <a:r>
              <a:rPr lang="it-IT" altLang="x-none" sz="2800" b="1" i="1" dirty="0"/>
              <a:t> </a:t>
            </a:r>
            <a:r>
              <a:rPr lang="it-IT" altLang="x-none" sz="2800" b="1" i="1" dirty="0" err="1"/>
              <a:t>Boarding</a:t>
            </a:r>
            <a:r>
              <a:rPr lang="it-IT" altLang="x-none" sz="2800" b="1" i="1" dirty="0"/>
              <a:t> Schools</a:t>
            </a:r>
            <a:r>
              <a:rPr lang="it-IT" altLang="x-none" b="1" i="1" dirty="0"/>
              <a:t> </a:t>
            </a:r>
            <a:r>
              <a:rPr lang="it-IT" altLang="x-none" dirty="0"/>
              <a:t>(sottrazione di bambini e bambine alle famiglie native e inserimento nelle </a:t>
            </a:r>
            <a:r>
              <a:rPr lang="it-IT" altLang="x-none" i="1" dirty="0" err="1"/>
              <a:t>boarding</a:t>
            </a:r>
            <a:r>
              <a:rPr lang="it-IT" altLang="x-none" i="1" dirty="0"/>
              <a:t> schools</a:t>
            </a:r>
            <a:r>
              <a:rPr lang="it-IT" altLang="x-none" dirty="0"/>
              <a:t> per </a:t>
            </a:r>
            <a:r>
              <a:rPr lang="it-IT" altLang="x-none" sz="2800" dirty="0"/>
              <a:t>apprendere l’“assimilazione” (</a:t>
            </a:r>
            <a:r>
              <a:rPr lang="it-IT" altLang="x-none" sz="2800" b="1" dirty="0"/>
              <a:t>cancellazione forzata dell’identità nativa</a:t>
            </a:r>
            <a:r>
              <a:rPr lang="it-IT" altLang="x-none" sz="2800" dirty="0"/>
              <a:t>).</a:t>
            </a:r>
          </a:p>
        </p:txBody>
      </p:sp>
      <p:pic>
        <p:nvPicPr>
          <p:cNvPr id="27655" name="Picture 7">
            <a:extLst>
              <a:ext uri="{FF2B5EF4-FFF2-40B4-BE49-F238E27FC236}">
                <a16:creationId xmlns:a16="http://schemas.microsoft.com/office/drawing/2014/main" id="{304ED8B8-F90C-1815-DE22-266101EC77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749" y="3028554"/>
            <a:ext cx="3962400" cy="326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6" name="Picture 8">
            <a:extLst>
              <a:ext uri="{FF2B5EF4-FFF2-40B4-BE49-F238E27FC236}">
                <a16:creationId xmlns:a16="http://schemas.microsoft.com/office/drawing/2014/main" id="{2B6B4C7D-C24A-79D1-F38C-1C86D8F061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731" y="3015854"/>
            <a:ext cx="4191000" cy="327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854" name="Rectangle 10">
            <a:extLst>
              <a:ext uri="{FF2B5EF4-FFF2-40B4-BE49-F238E27FC236}">
                <a16:creationId xmlns:a16="http://schemas.microsoft.com/office/drawing/2014/main" id="{8531D5E3-19C4-1C18-0671-0F8F5D0E0A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66213" y="5783263"/>
            <a:ext cx="32893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defTabSz="457200">
              <a:spcBef>
                <a:spcPct val="0"/>
              </a:spcBef>
              <a:buClrTx/>
              <a:buSzTx/>
              <a:buNone/>
            </a:pPr>
            <a:r>
              <a:rPr lang="en-US" altLang="it-IT" sz="2800">
                <a:solidFill>
                  <a:prstClr val="black"/>
                </a:solidFill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3903936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0019" name="Text Box 3"/>
          <p:cNvSpPr txBox="1">
            <a:spLocks noChangeArrowheads="1"/>
          </p:cNvSpPr>
          <p:nvPr/>
        </p:nvSpPr>
        <p:spPr bwMode="auto">
          <a:xfrm>
            <a:off x="27992" y="1200150"/>
            <a:ext cx="11952513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it-IT" sz="2800" b="1" dirty="0">
                <a:latin typeface="Times" charset="0"/>
              </a:rPr>
              <a:t>Estinzione di ogni rivendicazione dei nativi sulle terre ancestrali </a:t>
            </a:r>
            <a:r>
              <a:rPr lang="it-IT" sz="2800" dirty="0">
                <a:latin typeface="Times" charset="0"/>
              </a:rPr>
              <a:t>fino al 1978.</a:t>
            </a:r>
          </a:p>
          <a:p>
            <a:pPr algn="l" eaLnBrk="0" hangingPunct="0">
              <a:spcBef>
                <a:spcPct val="50000"/>
              </a:spcBef>
            </a:pPr>
            <a:r>
              <a:rPr lang="it-IT" sz="2800" dirty="0">
                <a:latin typeface="Times" charset="0"/>
              </a:rPr>
              <a:t>Pagamento di un prezzo fisso per ogni acro (circa 4.000 metri quadri) sottratto illegalmente nel passato alle comunità native.</a:t>
            </a:r>
          </a:p>
          <a:p>
            <a:pPr algn="l" eaLnBrk="0" hangingPunct="0">
              <a:spcBef>
                <a:spcPct val="50000"/>
              </a:spcBef>
            </a:pPr>
            <a:r>
              <a:rPr lang="it-IT" sz="2800" dirty="0">
                <a:latin typeface="Times" charset="0"/>
              </a:rPr>
              <a:t>L’ICC non restituì terre ai nativi, e alcune comunità rifiutarono i risarcimenti.</a:t>
            </a:r>
          </a:p>
        </p:txBody>
      </p:sp>
      <p:pic>
        <p:nvPicPr>
          <p:cNvPr id="111002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5" t="3137" r="1765" b="3137"/>
          <a:stretch>
            <a:fillRect/>
          </a:stretch>
        </p:blipFill>
        <p:spPr bwMode="auto">
          <a:xfrm>
            <a:off x="2818929" y="3548744"/>
            <a:ext cx="6370638" cy="3481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10021" name="Rectangle 5"/>
          <p:cNvSpPr>
            <a:spLocks noChangeArrowheads="1"/>
          </p:cNvSpPr>
          <p:nvPr/>
        </p:nvSpPr>
        <p:spPr bwMode="auto">
          <a:xfrm>
            <a:off x="597159" y="1"/>
            <a:ext cx="11271379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x-none" sz="6000" b="1" u="sng" dirty="0">
                <a:solidFill>
                  <a:srgbClr val="8F0000"/>
                </a:solidFill>
                <a:latin typeface="Impact" panose="020B0806030902050204" pitchFamily="34" charset="0"/>
              </a:rPr>
              <a:t>INDIAN CLAIMS COMMISSION (1946)</a:t>
            </a:r>
            <a:endParaRPr lang="en-US" sz="60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12289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1218" name="Text Box 2"/>
          <p:cNvSpPr txBox="1">
            <a:spLocks noChangeArrowheads="1"/>
          </p:cNvSpPr>
          <p:nvPr/>
        </p:nvSpPr>
        <p:spPr bwMode="auto">
          <a:xfrm>
            <a:off x="475861" y="960121"/>
            <a:ext cx="11473543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it-IT" sz="2400" dirty="0">
                <a:latin typeface="Times" charset="0"/>
              </a:rPr>
              <a:t>1944: </a:t>
            </a:r>
            <a:r>
              <a:rPr lang="it-IT" sz="2400" b="1" dirty="0">
                <a:latin typeface="Times" charset="0"/>
              </a:rPr>
              <a:t>National Congress of American </a:t>
            </a:r>
            <a:r>
              <a:rPr lang="it-IT" sz="2400" b="1" dirty="0" err="1">
                <a:latin typeface="Times" charset="0"/>
              </a:rPr>
              <a:t>Indians</a:t>
            </a:r>
            <a:endParaRPr lang="it-IT" sz="2400" b="1" dirty="0">
              <a:latin typeface="Times" charset="0"/>
            </a:endParaRPr>
          </a:p>
          <a:p>
            <a:pPr algn="l" eaLnBrk="0" hangingPunct="0">
              <a:spcBef>
                <a:spcPct val="50000"/>
              </a:spcBef>
            </a:pPr>
            <a:r>
              <a:rPr lang="it-IT" sz="2400" dirty="0">
                <a:latin typeface="Times" charset="0"/>
              </a:rPr>
              <a:t>1945-53: al ritorno dalla Seconda guerra mondiale e dalla Guerra di Corea, i </a:t>
            </a:r>
            <a:r>
              <a:rPr lang="it-IT" sz="2400" b="1" dirty="0">
                <a:latin typeface="Times" charset="0"/>
              </a:rPr>
              <a:t>veterani</a:t>
            </a:r>
            <a:r>
              <a:rPr lang="it-IT" sz="2400" dirty="0">
                <a:latin typeface="Times" charset="0"/>
              </a:rPr>
              <a:t> nativi iniziano a rivendicare i propri diritti di cittadini statunitensi a pieno titolo</a:t>
            </a:r>
          </a:p>
          <a:p>
            <a:pPr algn="l" eaLnBrk="0" hangingPunct="0">
              <a:spcBef>
                <a:spcPct val="50000"/>
              </a:spcBef>
            </a:pPr>
            <a:r>
              <a:rPr lang="it-IT" sz="2400" dirty="0">
                <a:latin typeface="Times" charset="0"/>
              </a:rPr>
              <a:t>1961: </a:t>
            </a:r>
            <a:r>
              <a:rPr lang="it-IT" sz="2400" b="1" dirty="0">
                <a:latin typeface="Times" charset="0"/>
              </a:rPr>
              <a:t>American </a:t>
            </a:r>
            <a:r>
              <a:rPr lang="it-IT" sz="2400" b="1" dirty="0" err="1">
                <a:latin typeface="Times" charset="0"/>
              </a:rPr>
              <a:t>Indian</a:t>
            </a:r>
            <a:r>
              <a:rPr lang="it-IT" sz="2400" b="1" dirty="0">
                <a:latin typeface="Times" charset="0"/>
              </a:rPr>
              <a:t> Chicago Conference</a:t>
            </a:r>
            <a:r>
              <a:rPr lang="it-IT" sz="2400" dirty="0">
                <a:latin typeface="Times" charset="0"/>
              </a:rPr>
              <a:t>, </a:t>
            </a:r>
            <a:r>
              <a:rPr lang="it-IT" sz="2400" b="1" dirty="0">
                <a:latin typeface="Times" charset="0"/>
              </a:rPr>
              <a:t>National </a:t>
            </a:r>
            <a:r>
              <a:rPr lang="it-IT" sz="2400" b="1" dirty="0" err="1">
                <a:latin typeface="Times" charset="0"/>
              </a:rPr>
              <a:t>Indian</a:t>
            </a:r>
            <a:r>
              <a:rPr lang="it-IT" sz="2400" b="1" dirty="0">
                <a:latin typeface="Times" charset="0"/>
              </a:rPr>
              <a:t> Youth </a:t>
            </a:r>
            <a:r>
              <a:rPr lang="it-IT" sz="2400" b="1" dirty="0" err="1">
                <a:latin typeface="Times" charset="0"/>
              </a:rPr>
              <a:t>Council</a:t>
            </a:r>
            <a:endParaRPr lang="it-IT" sz="2800" b="1" dirty="0">
              <a:latin typeface="Times" charset="0"/>
            </a:endParaRPr>
          </a:p>
          <a:p>
            <a:pPr algn="l" eaLnBrk="0" hangingPunct="0">
              <a:spcBef>
                <a:spcPct val="50000"/>
              </a:spcBef>
            </a:pPr>
            <a:endParaRPr lang="en-US" sz="2800" dirty="0">
              <a:latin typeface="Times" charset="0"/>
            </a:endParaRPr>
          </a:p>
        </p:txBody>
      </p:sp>
      <p:sp>
        <p:nvSpPr>
          <p:cNvPr id="1161219" name="Rectangle 3"/>
          <p:cNvSpPr>
            <a:spLocks noChangeArrowheads="1"/>
          </p:cNvSpPr>
          <p:nvPr/>
        </p:nvSpPr>
        <p:spPr bwMode="auto">
          <a:xfrm>
            <a:off x="242596" y="0"/>
            <a:ext cx="1173791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altLang="x-none" sz="5000" b="1" u="sng" dirty="0">
                <a:solidFill>
                  <a:srgbClr val="8F0000"/>
                </a:solidFill>
                <a:latin typeface="Impact" panose="020B0806030902050204" pitchFamily="34" charset="0"/>
              </a:rPr>
              <a:t>L’INIZIO DEL MOVIMENTO PER I DIRITTI NATIVI</a:t>
            </a:r>
            <a:endParaRPr lang="en-US" sz="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16122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2" t="3281" r="1772" b="3281"/>
          <a:stretch>
            <a:fillRect/>
          </a:stretch>
        </p:blipFill>
        <p:spPr bwMode="auto">
          <a:xfrm>
            <a:off x="3009899" y="3125756"/>
            <a:ext cx="6336739" cy="331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61221" name="Rectangle 5"/>
          <p:cNvSpPr>
            <a:spLocks noChangeArrowheads="1"/>
          </p:cNvSpPr>
          <p:nvPr/>
        </p:nvSpPr>
        <p:spPr bwMode="auto">
          <a:xfrm>
            <a:off x="2800350" y="6248400"/>
            <a:ext cx="510319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FFFF"/>
                </a:solidFill>
                <a:latin typeface="Times" charset="0"/>
              </a:rPr>
              <a:t>Iroquois protest at U.S.-Canada border for Jay Treaty</a:t>
            </a:r>
          </a:p>
        </p:txBody>
      </p:sp>
    </p:spTree>
    <p:extLst>
      <p:ext uri="{BB962C8B-B14F-4D97-AF65-F5344CB8AC3E}">
        <p14:creationId xmlns:p14="http://schemas.microsoft.com/office/powerpoint/2010/main" val="18405006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2067" name="Text Box 3"/>
          <p:cNvSpPr txBox="1">
            <a:spLocks noChangeArrowheads="1"/>
          </p:cNvSpPr>
          <p:nvPr/>
        </p:nvSpPr>
        <p:spPr bwMode="auto">
          <a:xfrm>
            <a:off x="6019799" y="1"/>
            <a:ext cx="5882951" cy="8134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 eaLnBrk="0" hangingPunct="0">
              <a:lnSpc>
                <a:spcPct val="70000"/>
              </a:lnSpc>
              <a:spcBef>
                <a:spcPct val="50000"/>
              </a:spcBef>
            </a:pPr>
            <a:r>
              <a:rPr lang="en-US" sz="2800" dirty="0">
                <a:solidFill>
                  <a:srgbClr val="FFFFFF"/>
                </a:solidFill>
                <a:latin typeface="Times" charset="0"/>
              </a:rPr>
              <a:t>Force Indians off reservation </a:t>
            </a:r>
          </a:p>
          <a:p>
            <a:pPr algn="l" eaLnBrk="0" hangingPunct="0">
              <a:lnSpc>
                <a:spcPct val="70000"/>
              </a:lnSpc>
              <a:spcBef>
                <a:spcPct val="50000"/>
              </a:spcBef>
            </a:pPr>
            <a:r>
              <a:rPr lang="it-IT" sz="4000" dirty="0">
                <a:latin typeface="Times" charset="0"/>
              </a:rPr>
              <a:t>Offerta di </a:t>
            </a:r>
            <a:r>
              <a:rPr lang="it-IT" sz="4000" b="1" dirty="0">
                <a:latin typeface="Times" charset="0"/>
              </a:rPr>
              <a:t>opportunità di lavoro nelle aree urbane</a:t>
            </a:r>
            <a:r>
              <a:rPr lang="it-IT" sz="4000" dirty="0">
                <a:latin typeface="Times" charset="0"/>
              </a:rPr>
              <a:t>.  </a:t>
            </a:r>
          </a:p>
          <a:p>
            <a:pPr algn="l" eaLnBrk="0" hangingPunct="0">
              <a:lnSpc>
                <a:spcPct val="70000"/>
              </a:lnSpc>
              <a:spcBef>
                <a:spcPct val="50000"/>
              </a:spcBef>
            </a:pPr>
            <a:r>
              <a:rPr lang="it-IT" sz="4000" dirty="0">
                <a:latin typeface="Times" charset="0"/>
              </a:rPr>
              <a:t>Accordi in cui i nativi dovevano dichiarare che non sarebbero tornati nelle riserve.</a:t>
            </a:r>
          </a:p>
          <a:p>
            <a:pPr algn="l" eaLnBrk="0" hangingPunct="0">
              <a:lnSpc>
                <a:spcPct val="70000"/>
              </a:lnSpc>
              <a:spcBef>
                <a:spcPct val="50000"/>
              </a:spcBef>
            </a:pPr>
            <a:r>
              <a:rPr lang="it-IT" sz="4000" dirty="0">
                <a:latin typeface="Times" charset="0"/>
              </a:rPr>
              <a:t>Aumento della popolazione nativa nelle grandi città delle coste orientale e occidentale, del Midwest e del Sud-Ovest.</a:t>
            </a:r>
          </a:p>
          <a:p>
            <a:pPr algn="l" eaLnBrk="0" hangingPunct="0">
              <a:lnSpc>
                <a:spcPct val="70000"/>
              </a:lnSpc>
              <a:spcBef>
                <a:spcPct val="50000"/>
              </a:spcBef>
            </a:pPr>
            <a:endParaRPr lang="en-US" sz="2800" dirty="0">
              <a:latin typeface="Times" charset="0"/>
            </a:endParaRPr>
          </a:p>
          <a:p>
            <a:pPr algn="l" eaLnBrk="0" hangingPunct="0">
              <a:lnSpc>
                <a:spcPct val="70000"/>
              </a:lnSpc>
              <a:spcBef>
                <a:spcPct val="50000"/>
              </a:spcBef>
            </a:pPr>
            <a:endParaRPr lang="en-US" sz="2800" dirty="0">
              <a:latin typeface="Times" charset="0"/>
            </a:endParaRPr>
          </a:p>
          <a:p>
            <a:pPr algn="l" eaLnBrk="0" hangingPunct="0">
              <a:lnSpc>
                <a:spcPct val="70000"/>
              </a:lnSpc>
              <a:spcBef>
                <a:spcPct val="50000"/>
              </a:spcBef>
            </a:pPr>
            <a:endParaRPr lang="en-US" sz="2800" dirty="0">
              <a:latin typeface="Times" charset="0"/>
            </a:endParaRPr>
          </a:p>
          <a:p>
            <a:pPr algn="l" eaLnBrk="0" hangingPunct="0">
              <a:lnSpc>
                <a:spcPct val="70000"/>
              </a:lnSpc>
              <a:spcBef>
                <a:spcPct val="50000"/>
              </a:spcBef>
            </a:pPr>
            <a:endParaRPr lang="en-US" sz="2800" dirty="0">
              <a:latin typeface="Times" charset="0"/>
            </a:endParaRPr>
          </a:p>
        </p:txBody>
      </p:sp>
      <p:sp>
        <p:nvSpPr>
          <p:cNvPr id="1112068" name="Rectangle 4"/>
          <p:cNvSpPr>
            <a:spLocks noChangeArrowheads="1"/>
          </p:cNvSpPr>
          <p:nvPr/>
        </p:nvSpPr>
        <p:spPr bwMode="auto">
          <a:xfrm>
            <a:off x="289249" y="261258"/>
            <a:ext cx="5730551" cy="1494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altLang="x-none" sz="5400" b="1" i="1" u="sng" dirty="0">
                <a:solidFill>
                  <a:srgbClr val="8F0000"/>
                </a:solidFill>
                <a:latin typeface="Impact" panose="020B0806030902050204" pitchFamily="34" charset="0"/>
              </a:rPr>
              <a:t>RELOCATION ACT </a:t>
            </a:r>
            <a:r>
              <a:rPr lang="en-US" altLang="x-none" sz="5400" b="1" u="sng" dirty="0">
                <a:solidFill>
                  <a:srgbClr val="8F0000"/>
                </a:solidFill>
                <a:latin typeface="Impact" panose="020B0806030902050204" pitchFamily="34" charset="0"/>
              </a:rPr>
              <a:t>(1956)</a:t>
            </a:r>
            <a:endParaRPr lang="en-US" sz="5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11206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688" y="1755851"/>
            <a:ext cx="4167674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34302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0194" name="Text Box 2"/>
          <p:cNvSpPr txBox="1">
            <a:spLocks noChangeArrowheads="1"/>
          </p:cNvSpPr>
          <p:nvPr/>
        </p:nvSpPr>
        <p:spPr bwMode="auto">
          <a:xfrm>
            <a:off x="6421016" y="723901"/>
            <a:ext cx="5046306" cy="5975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 eaLnBrk="0" hangingPunct="0">
              <a:lnSpc>
                <a:spcPct val="70000"/>
              </a:lnSpc>
              <a:spcBef>
                <a:spcPct val="50000"/>
              </a:spcBef>
            </a:pPr>
            <a:r>
              <a:rPr lang="en-US" sz="3600" dirty="0">
                <a:latin typeface="Times" charset="0"/>
              </a:rPr>
              <a:t>Perdita </a:t>
            </a:r>
            <a:r>
              <a:rPr lang="en-US" sz="3600" dirty="0" err="1">
                <a:latin typeface="Times" charset="0"/>
              </a:rPr>
              <a:t>dell’identità</a:t>
            </a:r>
            <a:r>
              <a:rPr lang="en-US" sz="3600" dirty="0">
                <a:latin typeface="Times" charset="0"/>
              </a:rPr>
              <a:t> </a:t>
            </a:r>
            <a:r>
              <a:rPr lang="en-US" sz="3600" dirty="0" err="1">
                <a:latin typeface="Times" charset="0"/>
              </a:rPr>
              <a:t>nativa</a:t>
            </a:r>
            <a:r>
              <a:rPr lang="en-US" sz="3600" dirty="0">
                <a:latin typeface="Times" charset="0"/>
              </a:rPr>
              <a:t> in </a:t>
            </a:r>
            <a:r>
              <a:rPr lang="en-US" sz="3600" dirty="0" err="1">
                <a:latin typeface="Times" charset="0"/>
              </a:rPr>
              <a:t>molti</a:t>
            </a:r>
            <a:r>
              <a:rPr lang="en-US" sz="3600" dirty="0">
                <a:latin typeface="Times" charset="0"/>
              </a:rPr>
              <a:t> </a:t>
            </a:r>
            <a:r>
              <a:rPr lang="en-US" sz="3600" dirty="0" err="1">
                <a:latin typeface="Times" charset="0"/>
              </a:rPr>
              <a:t>casi</a:t>
            </a:r>
            <a:r>
              <a:rPr lang="en-US" sz="3600" dirty="0">
                <a:latin typeface="Times" charset="0"/>
              </a:rPr>
              <a:t>, ma in </a:t>
            </a:r>
            <a:r>
              <a:rPr lang="en-US" sz="3600" dirty="0" err="1">
                <a:latin typeface="Times" charset="0"/>
              </a:rPr>
              <a:t>altri</a:t>
            </a:r>
            <a:r>
              <a:rPr lang="en-US" sz="3600" dirty="0">
                <a:latin typeface="Times" charset="0"/>
              </a:rPr>
              <a:t> </a:t>
            </a:r>
            <a:r>
              <a:rPr lang="en-US" sz="3600" dirty="0" err="1">
                <a:latin typeface="Times" charset="0"/>
              </a:rPr>
              <a:t>tentativo</a:t>
            </a:r>
            <a:r>
              <a:rPr lang="en-US" sz="3600" dirty="0">
                <a:latin typeface="Times" charset="0"/>
              </a:rPr>
              <a:t> di </a:t>
            </a:r>
            <a:r>
              <a:rPr lang="en-US" sz="3600" dirty="0" err="1">
                <a:latin typeface="Times" charset="0"/>
              </a:rPr>
              <a:t>mantenere</a:t>
            </a:r>
            <a:r>
              <a:rPr lang="en-US" sz="3600" dirty="0">
                <a:latin typeface="Times" charset="0"/>
              </a:rPr>
              <a:t> </a:t>
            </a:r>
            <a:r>
              <a:rPr lang="en-US" sz="3600" dirty="0" err="1">
                <a:latin typeface="Times" charset="0"/>
              </a:rPr>
              <a:t>contatti</a:t>
            </a:r>
            <a:r>
              <a:rPr lang="en-US" sz="3600" dirty="0">
                <a:latin typeface="Times" charset="0"/>
              </a:rPr>
              <a:t> con le </a:t>
            </a:r>
            <a:r>
              <a:rPr lang="en-US" sz="3600" dirty="0" err="1">
                <a:latin typeface="Times" charset="0"/>
              </a:rPr>
              <a:t>riserve</a:t>
            </a:r>
            <a:r>
              <a:rPr lang="en-US" sz="3600" dirty="0">
                <a:latin typeface="Times" charset="0"/>
              </a:rPr>
              <a:t>.</a:t>
            </a:r>
          </a:p>
          <a:p>
            <a:pPr algn="l" eaLnBrk="0" hangingPunct="0">
              <a:lnSpc>
                <a:spcPct val="70000"/>
              </a:lnSpc>
              <a:spcBef>
                <a:spcPct val="50000"/>
              </a:spcBef>
            </a:pPr>
            <a:r>
              <a:rPr lang="en-US" sz="3600" dirty="0" err="1">
                <a:latin typeface="Times" charset="0"/>
              </a:rPr>
              <a:t>Aumento</a:t>
            </a:r>
            <a:r>
              <a:rPr lang="en-US" sz="3600" dirty="0">
                <a:latin typeface="Times" charset="0"/>
              </a:rPr>
              <a:t> </a:t>
            </a:r>
            <a:r>
              <a:rPr lang="en-US" sz="3600" dirty="0" err="1">
                <a:latin typeface="Times" charset="0"/>
              </a:rPr>
              <a:t>dei</a:t>
            </a:r>
            <a:r>
              <a:rPr lang="en-US" sz="3600" dirty="0">
                <a:latin typeface="Times" charset="0"/>
              </a:rPr>
              <a:t> </a:t>
            </a:r>
            <a:r>
              <a:rPr lang="en-US" sz="3600" dirty="0" err="1">
                <a:latin typeface="Times" charset="0"/>
              </a:rPr>
              <a:t>contatti</a:t>
            </a:r>
            <a:r>
              <a:rPr lang="en-US" sz="3600" dirty="0">
                <a:latin typeface="Times" charset="0"/>
              </a:rPr>
              <a:t> </a:t>
            </a:r>
            <a:r>
              <a:rPr lang="en-US" sz="3600" dirty="0" err="1">
                <a:latin typeface="Times" charset="0"/>
              </a:rPr>
              <a:t>tra</a:t>
            </a:r>
            <a:r>
              <a:rPr lang="en-US" sz="3600" dirty="0">
                <a:latin typeface="Times" charset="0"/>
              </a:rPr>
              <a:t> le diverse </a:t>
            </a:r>
            <a:r>
              <a:rPr lang="en-US" sz="3600" dirty="0" err="1">
                <a:latin typeface="Times" charset="0"/>
              </a:rPr>
              <a:t>tribù</a:t>
            </a:r>
            <a:r>
              <a:rPr lang="en-US" sz="3600" dirty="0">
                <a:latin typeface="Times" charset="0"/>
              </a:rPr>
              <a:t> → </a:t>
            </a:r>
            <a:r>
              <a:rPr lang="en-US" sz="3600" b="1" dirty="0" err="1">
                <a:latin typeface="Times" charset="0"/>
              </a:rPr>
              <a:t>prospettiva</a:t>
            </a:r>
            <a:r>
              <a:rPr lang="en-US" sz="3600" b="1" dirty="0">
                <a:latin typeface="Times" charset="0"/>
              </a:rPr>
              <a:t> pan-</a:t>
            </a:r>
            <a:r>
              <a:rPr lang="en-US" sz="3600" b="1" dirty="0" err="1">
                <a:latin typeface="Times" charset="0"/>
              </a:rPr>
              <a:t>indiana</a:t>
            </a:r>
            <a:r>
              <a:rPr lang="en-US" sz="3600" dirty="0">
                <a:latin typeface="Times" charset="0"/>
              </a:rPr>
              <a:t>.</a:t>
            </a:r>
          </a:p>
          <a:p>
            <a:pPr algn="l" eaLnBrk="0" hangingPunct="0">
              <a:lnSpc>
                <a:spcPct val="70000"/>
              </a:lnSpc>
              <a:spcBef>
                <a:spcPct val="50000"/>
              </a:spcBef>
            </a:pPr>
            <a:r>
              <a:rPr lang="en-US" sz="3600" dirty="0" err="1">
                <a:latin typeface="Times" charset="0"/>
              </a:rPr>
              <a:t>Esperienza</a:t>
            </a:r>
            <a:r>
              <a:rPr lang="en-US" sz="3600" dirty="0">
                <a:latin typeface="Times" charset="0"/>
              </a:rPr>
              <a:t> </a:t>
            </a:r>
            <a:r>
              <a:rPr lang="en-US" sz="3600" dirty="0" err="1">
                <a:latin typeface="Times" charset="0"/>
              </a:rPr>
              <a:t>della</a:t>
            </a:r>
            <a:r>
              <a:rPr lang="en-US" sz="3600" dirty="0">
                <a:latin typeface="Times" charset="0"/>
              </a:rPr>
              <a:t> </a:t>
            </a:r>
            <a:r>
              <a:rPr lang="en-US" sz="3600" dirty="0" err="1">
                <a:latin typeface="Times" charset="0"/>
              </a:rPr>
              <a:t>povertà</a:t>
            </a:r>
            <a:r>
              <a:rPr lang="en-US" sz="3600" dirty="0">
                <a:latin typeface="Times" charset="0"/>
              </a:rPr>
              <a:t> </a:t>
            </a:r>
            <a:r>
              <a:rPr lang="en-US" sz="3600" dirty="0" err="1">
                <a:latin typeface="Times" charset="0"/>
              </a:rPr>
              <a:t>urbana</a:t>
            </a:r>
            <a:r>
              <a:rPr lang="en-US" sz="3600" dirty="0">
                <a:latin typeface="Times" charset="0"/>
              </a:rPr>
              <a:t> e </a:t>
            </a:r>
            <a:r>
              <a:rPr lang="en-US" sz="3600" b="1" dirty="0" err="1">
                <a:latin typeface="Times" charset="0"/>
              </a:rPr>
              <a:t>contatti</a:t>
            </a:r>
            <a:r>
              <a:rPr lang="en-US" sz="3600" b="1" dirty="0">
                <a:latin typeface="Times" charset="0"/>
              </a:rPr>
              <a:t> con le </a:t>
            </a:r>
            <a:r>
              <a:rPr lang="en-US" sz="3600" b="1" dirty="0" err="1">
                <a:latin typeface="Times" charset="0"/>
              </a:rPr>
              <a:t>altre</a:t>
            </a:r>
            <a:r>
              <a:rPr lang="en-US" sz="3600" b="1" dirty="0">
                <a:latin typeface="Times" charset="0"/>
              </a:rPr>
              <a:t> </a:t>
            </a:r>
            <a:r>
              <a:rPr lang="en-US" sz="3600" b="1" dirty="0" err="1">
                <a:latin typeface="Times" charset="0"/>
              </a:rPr>
              <a:t>comunità</a:t>
            </a:r>
            <a:r>
              <a:rPr lang="en-US" sz="3600" b="1" dirty="0">
                <a:latin typeface="Times" charset="0"/>
              </a:rPr>
              <a:t> </a:t>
            </a:r>
            <a:r>
              <a:rPr lang="en-US" sz="3600" b="1" dirty="0" err="1">
                <a:latin typeface="Times" charset="0"/>
              </a:rPr>
              <a:t>subalterne</a:t>
            </a:r>
            <a:r>
              <a:rPr lang="en-US" sz="3600" dirty="0">
                <a:latin typeface="Times" charset="0"/>
              </a:rPr>
              <a:t>.</a:t>
            </a:r>
          </a:p>
          <a:p>
            <a:pPr algn="l" eaLnBrk="0" hangingPunct="0">
              <a:lnSpc>
                <a:spcPct val="70000"/>
              </a:lnSpc>
              <a:spcBef>
                <a:spcPct val="50000"/>
              </a:spcBef>
            </a:pPr>
            <a:r>
              <a:rPr lang="en-US" sz="3600" dirty="0" err="1">
                <a:latin typeface="Times" charset="0"/>
              </a:rPr>
              <a:t>Esposizione</a:t>
            </a:r>
            <a:r>
              <a:rPr lang="en-US" sz="3600" dirty="0">
                <a:latin typeface="Times" charset="0"/>
              </a:rPr>
              <a:t> ai </a:t>
            </a:r>
            <a:r>
              <a:rPr lang="en-US" sz="3600" b="1" dirty="0" err="1">
                <a:latin typeface="Times" charset="0"/>
              </a:rPr>
              <a:t>movimenti</a:t>
            </a:r>
            <a:r>
              <a:rPr lang="en-US" sz="3600" b="1" dirty="0">
                <a:latin typeface="Times" charset="0"/>
              </a:rPr>
              <a:t> per </a:t>
            </a:r>
            <a:r>
              <a:rPr lang="en-US" sz="3600" b="1" dirty="0" err="1">
                <a:latin typeface="Times" charset="0"/>
              </a:rPr>
              <a:t>i</a:t>
            </a:r>
            <a:r>
              <a:rPr lang="en-US" sz="3600" b="1" dirty="0">
                <a:latin typeface="Times" charset="0"/>
              </a:rPr>
              <a:t> </a:t>
            </a:r>
            <a:r>
              <a:rPr lang="en-US" sz="3600" b="1" dirty="0" err="1">
                <a:latin typeface="Times" charset="0"/>
              </a:rPr>
              <a:t>diritti</a:t>
            </a:r>
            <a:r>
              <a:rPr lang="en-US" sz="3600" b="1" dirty="0">
                <a:latin typeface="Times" charset="0"/>
              </a:rPr>
              <a:t> </a:t>
            </a:r>
            <a:r>
              <a:rPr lang="en-US" sz="3600" b="1" dirty="0" err="1">
                <a:latin typeface="Times" charset="0"/>
              </a:rPr>
              <a:t>civili</a:t>
            </a:r>
            <a:r>
              <a:rPr lang="en-US" sz="3600" dirty="0">
                <a:latin typeface="Times" charset="0"/>
              </a:rPr>
              <a:t>.</a:t>
            </a:r>
            <a:endParaRPr lang="en-US" sz="2800" dirty="0">
              <a:latin typeface="Times" charset="0"/>
            </a:endParaRPr>
          </a:p>
        </p:txBody>
      </p:sp>
      <p:sp>
        <p:nvSpPr>
          <p:cNvPr id="1160195" name="Rectangle 3"/>
          <p:cNvSpPr>
            <a:spLocks noChangeArrowheads="1"/>
          </p:cNvSpPr>
          <p:nvPr/>
        </p:nvSpPr>
        <p:spPr bwMode="auto">
          <a:xfrm>
            <a:off x="239114" y="152401"/>
            <a:ext cx="5847556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altLang="x-none" sz="3600" b="1" u="sng" dirty="0">
                <a:solidFill>
                  <a:srgbClr val="8F0000"/>
                </a:solidFill>
                <a:latin typeface="Impact" panose="020B0806030902050204" pitchFamily="34" charset="0"/>
              </a:rPr>
              <a:t>GLI EFFETTI DEL </a:t>
            </a:r>
            <a:r>
              <a:rPr lang="en-US" altLang="x-none" sz="3600" b="1" i="1" u="sng" dirty="0">
                <a:solidFill>
                  <a:srgbClr val="8F0000"/>
                </a:solidFill>
                <a:latin typeface="Impact" panose="020B0806030902050204" pitchFamily="34" charset="0"/>
              </a:rPr>
              <a:t>RELOCATION ACT</a:t>
            </a:r>
            <a:endParaRPr lang="en-US" sz="3200" i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160200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894" y="1425576"/>
            <a:ext cx="4191000" cy="314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60201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67"/>
          <a:stretch>
            <a:fillRect/>
          </a:stretch>
        </p:blipFill>
        <p:spPr bwMode="auto">
          <a:xfrm>
            <a:off x="3352800" y="3860056"/>
            <a:ext cx="2743200" cy="2652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60202" name="Rectangle 10"/>
          <p:cNvSpPr>
            <a:spLocks noChangeArrowheads="1"/>
          </p:cNvSpPr>
          <p:nvPr/>
        </p:nvSpPr>
        <p:spPr bwMode="auto">
          <a:xfrm>
            <a:off x="1751013" y="4572001"/>
            <a:ext cx="1185862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/>
            <a:r>
              <a:rPr lang="en-US" sz="2000">
                <a:solidFill>
                  <a:srgbClr val="FFFFFF"/>
                </a:solidFill>
                <a:latin typeface="Times" charset="0"/>
              </a:rPr>
              <a:t>Chicago </a:t>
            </a:r>
          </a:p>
          <a:p>
            <a:pPr algn="r"/>
            <a:r>
              <a:rPr lang="en-US" sz="2000">
                <a:solidFill>
                  <a:srgbClr val="FFFFFF"/>
                </a:solidFill>
                <a:latin typeface="Times" charset="0"/>
              </a:rPr>
              <a:t>American</a:t>
            </a:r>
          </a:p>
          <a:p>
            <a:pPr algn="r"/>
            <a:r>
              <a:rPr lang="en-US" sz="2000">
                <a:solidFill>
                  <a:srgbClr val="FFFFFF"/>
                </a:solidFill>
                <a:latin typeface="Times" charset="0"/>
              </a:rPr>
              <a:t>Indian </a:t>
            </a:r>
          </a:p>
          <a:p>
            <a:pPr algn="r"/>
            <a:r>
              <a:rPr lang="en-US" sz="2000">
                <a:solidFill>
                  <a:srgbClr val="FFFFFF"/>
                </a:solidFill>
                <a:latin typeface="Times" charset="0"/>
              </a:rPr>
              <a:t>Center </a:t>
            </a:r>
          </a:p>
          <a:p>
            <a:pPr algn="r"/>
            <a:r>
              <a:rPr lang="en-US" sz="2000">
                <a:solidFill>
                  <a:srgbClr val="FFFFFF"/>
                </a:solidFill>
                <a:latin typeface="Times" charset="0"/>
              </a:rPr>
              <a:t>powwow</a:t>
            </a:r>
          </a:p>
        </p:txBody>
      </p:sp>
    </p:spTree>
    <p:extLst>
      <p:ext uri="{BB962C8B-B14F-4D97-AF65-F5344CB8AC3E}">
        <p14:creationId xmlns:p14="http://schemas.microsoft.com/office/powerpoint/2010/main" val="21688053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5141" name="Rectangle 5"/>
          <p:cNvSpPr>
            <a:spLocks noChangeArrowheads="1"/>
          </p:cNvSpPr>
          <p:nvPr/>
        </p:nvSpPr>
        <p:spPr bwMode="auto">
          <a:xfrm>
            <a:off x="391886" y="139958"/>
            <a:ext cx="11308702" cy="850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altLang="x-none" sz="3600" b="1" u="sng" dirty="0">
                <a:solidFill>
                  <a:srgbClr val="8F0000"/>
                </a:solidFill>
                <a:latin typeface="Impact" panose="020B0806030902050204" pitchFamily="34" charset="0"/>
              </a:rPr>
              <a:t>AMERICAN INDIAN MOVEMENT (1968)</a:t>
            </a:r>
            <a:endParaRPr lang="en-US" b="1" dirty="0">
              <a:solidFill>
                <a:srgbClr val="0000CC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15142" name="Rectangle 6"/>
          <p:cNvSpPr>
            <a:spLocks noChangeArrowheads="1"/>
          </p:cNvSpPr>
          <p:nvPr/>
        </p:nvSpPr>
        <p:spPr bwMode="auto">
          <a:xfrm>
            <a:off x="4973216" y="1752600"/>
            <a:ext cx="6727372" cy="375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marL="342900" indent="-342900">
              <a:spcBef>
                <a:spcPct val="20000"/>
              </a:spcBef>
            </a:pP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Nascita alla </a:t>
            </a:r>
            <a:r>
              <a:rPr lang="it-IT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Stillwater</a:t>
            </a: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Prison</a:t>
            </a: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(Minnesota).</a:t>
            </a:r>
          </a:p>
          <a:p>
            <a:pPr marL="342900" indent="-342900">
              <a:spcBef>
                <a:spcPct val="20000"/>
              </a:spcBef>
            </a:pP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Ispirazione: </a:t>
            </a:r>
            <a:r>
              <a:rPr lang="it-IT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Black Panthers</a:t>
            </a: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spcBef>
                <a:spcPct val="20000"/>
              </a:spcBef>
            </a:pP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Monitoraggio della brutalità della polizia </a:t>
            </a:r>
          </a:p>
          <a:p>
            <a:pPr marL="342900" indent="-342900">
              <a:spcBef>
                <a:spcPct val="20000"/>
              </a:spcBef>
            </a:pP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parte delle comunità native.</a:t>
            </a:r>
          </a:p>
          <a:p>
            <a:pPr marL="342900" indent="-342900">
              <a:spcBef>
                <a:spcPct val="20000"/>
              </a:spcBef>
            </a:pPr>
            <a:r>
              <a:rPr lang="it-IT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Contatti con i capi tradizionali nelle riserve</a:t>
            </a: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spcBef>
                <a:spcPct val="20000"/>
              </a:spcBef>
            </a:pP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Attivismo sia nelle </a:t>
            </a:r>
            <a:r>
              <a:rPr lang="it-IT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aree urbane </a:t>
            </a: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sia in quelle</a:t>
            </a:r>
          </a:p>
          <a:p>
            <a:pPr marL="342900" indent="-342900">
              <a:spcBef>
                <a:spcPct val="20000"/>
              </a:spcBef>
            </a:pPr>
            <a:r>
              <a:rPr lang="it-IT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rurali</a:t>
            </a: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115145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959" y="958849"/>
            <a:ext cx="2895600" cy="2878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5">
            <a:extLst>
              <a:ext uri="{FF2B5EF4-FFF2-40B4-BE49-F238E27FC236}">
                <a16:creationId xmlns:a16="http://schemas.microsoft.com/office/drawing/2014/main" id="{E8CA95E8-B0EA-EBFF-2DF0-6978A4A582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5061" y="3814618"/>
            <a:ext cx="3079102" cy="2868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0452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1364</Words>
  <Application>Microsoft Office PowerPoint</Application>
  <PresentationFormat>Widescreen</PresentationFormat>
  <Paragraphs>96</Paragraphs>
  <Slides>17</Slides>
  <Notes>10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17</vt:i4>
      </vt:variant>
    </vt:vector>
  </HeadingPairs>
  <TitlesOfParts>
    <vt:vector size="28" baseType="lpstr">
      <vt:lpstr>Arial</vt:lpstr>
      <vt:lpstr>Calibri</vt:lpstr>
      <vt:lpstr>Calibri Light</vt:lpstr>
      <vt:lpstr>Gill Sans MT</vt:lpstr>
      <vt:lpstr>Impact</vt:lpstr>
      <vt:lpstr>Tahoma</vt:lpstr>
      <vt:lpstr>Times</vt:lpstr>
      <vt:lpstr>Times New Roman</vt:lpstr>
      <vt:lpstr>Wingdings</vt:lpstr>
      <vt:lpstr>Tema di Office</vt:lpstr>
      <vt:lpstr>Badge</vt:lpstr>
      <vt:lpstr>IL MOVIMENTO PER I DIRITTI CIVILI (NATIVO AMERICANO)</vt:lpstr>
      <vt:lpstr>QUALI DIRITTI?</vt:lpstr>
      <vt:lpstr>Presentazione standard di PowerPoint</vt:lpstr>
      <vt:lpstr>ASSIMILAZIONISMO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ALCATRAZ (1969)</vt:lpstr>
      <vt:lpstr>TRAIL OF BROKEN TREATIES  (1972)</vt:lpstr>
      <vt:lpstr>I primi successi</vt:lpstr>
      <vt:lpstr>IL RINASCIMENTO NATIVO</vt:lpstr>
      <vt:lpstr>La tradizione letteraria nativa</vt:lpstr>
      <vt:lpstr>LA CULTURA DELLO STORY-TELLING</vt:lpstr>
      <vt:lpstr>NASCITA DELLA RINASCITA</vt:lpstr>
      <vt:lpstr>Verso il futuro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valerio.deangelis@unimc.it</dc:creator>
  <cp:lastModifiedBy>valerio.deangelis@unimc.it</cp:lastModifiedBy>
  <cp:revision>15</cp:revision>
  <dcterms:created xsi:type="dcterms:W3CDTF">2022-12-05T02:04:06Z</dcterms:created>
  <dcterms:modified xsi:type="dcterms:W3CDTF">2023-01-22T22:34:44Z</dcterms:modified>
</cp:coreProperties>
</file>