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1" r:id="rId2"/>
    <p:sldId id="266" r:id="rId3"/>
    <p:sldId id="267" r:id="rId4"/>
    <p:sldId id="312" r:id="rId5"/>
    <p:sldId id="269" r:id="rId6"/>
    <p:sldId id="271" r:id="rId7"/>
    <p:sldId id="282" r:id="rId8"/>
    <p:sldId id="283" r:id="rId9"/>
    <p:sldId id="286" r:id="rId10"/>
    <p:sldId id="285" r:id="rId11"/>
    <p:sldId id="287" r:id="rId12"/>
    <p:sldId id="289" r:id="rId13"/>
    <p:sldId id="292" r:id="rId14"/>
    <p:sldId id="297" r:id="rId15"/>
    <p:sldId id="303" r:id="rId16"/>
    <p:sldId id="370" r:id="rId17"/>
    <p:sldId id="367" r:id="rId18"/>
    <p:sldId id="321" r:id="rId19"/>
    <p:sldId id="363" r:id="rId20"/>
    <p:sldId id="326" r:id="rId21"/>
    <p:sldId id="313" r:id="rId22"/>
    <p:sldId id="372" r:id="rId23"/>
    <p:sldId id="327" r:id="rId24"/>
    <p:sldId id="371" r:id="rId25"/>
    <p:sldId id="304" r:id="rId26"/>
    <p:sldId id="293" r:id="rId27"/>
    <p:sldId id="381" r:id="rId28"/>
    <p:sldId id="257" r:id="rId29"/>
    <p:sldId id="258" r:id="rId30"/>
    <p:sldId id="259" r:id="rId31"/>
    <p:sldId id="262" r:id="rId32"/>
    <p:sldId id="265" r:id="rId33"/>
    <p:sldId id="260" r:id="rId34"/>
    <p:sldId id="264" r:id="rId35"/>
    <p:sldId id="357" r:id="rId36"/>
    <p:sldId id="382" r:id="rId37"/>
    <p:sldId id="358" r:id="rId38"/>
    <p:sldId id="268" r:id="rId39"/>
    <p:sldId id="359" r:id="rId40"/>
    <p:sldId id="270" r:id="rId41"/>
    <p:sldId id="383" r:id="rId42"/>
    <p:sldId id="349" r:id="rId43"/>
    <p:sldId id="350" r:id="rId44"/>
    <p:sldId id="354"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1" autoAdjust="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Extreme%20SSD\BIMI%20slidedeck\downloads-data\americans%20views\TTI%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Extreme%20SSD\BIMI%20slidedeck\downloads-data\pew\p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'Transatlantic Trend - 2009'!$B$1</c:f>
              <c:strCache>
                <c:ptCount val="1"/>
                <c:pt idx="0">
                  <c:v>Perception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'Transatlantic Trend - 2009'!$A$2:$A$9</c:f>
              <c:strCache>
                <c:ptCount val="8"/>
                <c:pt idx="0">
                  <c:v>Canada</c:v>
                </c:pt>
                <c:pt idx="1">
                  <c:v>United States</c:v>
                </c:pt>
                <c:pt idx="2">
                  <c:v>United Kingdom</c:v>
                </c:pt>
                <c:pt idx="3">
                  <c:v>France</c:v>
                </c:pt>
                <c:pt idx="4">
                  <c:v>Netherlands</c:v>
                </c:pt>
                <c:pt idx="5">
                  <c:v>Spain</c:v>
                </c:pt>
                <c:pt idx="6">
                  <c:v>Germany</c:v>
                </c:pt>
                <c:pt idx="7">
                  <c:v>Italy</c:v>
                </c:pt>
              </c:strCache>
            </c:strRef>
          </c:cat>
          <c:val>
            <c:numRef>
              <c:f>'Transatlantic Trend - 2009'!$B$2:$B$9</c:f>
              <c:numCache>
                <c:formatCode>General</c:formatCode>
                <c:ptCount val="8"/>
                <c:pt idx="0">
                  <c:v>37</c:v>
                </c:pt>
                <c:pt idx="1">
                  <c:v>35</c:v>
                </c:pt>
                <c:pt idx="2">
                  <c:v>27</c:v>
                </c:pt>
                <c:pt idx="3">
                  <c:v>26</c:v>
                </c:pt>
                <c:pt idx="4">
                  <c:v>25</c:v>
                </c:pt>
                <c:pt idx="5">
                  <c:v>24</c:v>
                </c:pt>
                <c:pt idx="6">
                  <c:v>23</c:v>
                </c:pt>
                <c:pt idx="7">
                  <c:v>23</c:v>
                </c:pt>
              </c:numCache>
            </c:numRef>
          </c:val>
          <c:extLst>
            <c:ext xmlns:c16="http://schemas.microsoft.com/office/drawing/2014/chart" uri="{C3380CC4-5D6E-409C-BE32-E72D297353CC}">
              <c16:uniqueId val="{00000000-841B-474A-BAD9-9D86593E1537}"/>
            </c:ext>
          </c:extLst>
        </c:ser>
        <c:ser>
          <c:idx val="1"/>
          <c:order val="1"/>
          <c:tx>
            <c:strRef>
              <c:f>'Transatlantic Trend - 2009'!$C$1</c:f>
              <c:strCache>
                <c:ptCount val="1"/>
                <c:pt idx="0">
                  <c:v>Reality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'Transatlantic Trend - 2009'!$A$2:$A$9</c:f>
              <c:strCache>
                <c:ptCount val="8"/>
                <c:pt idx="0">
                  <c:v>Canada</c:v>
                </c:pt>
                <c:pt idx="1">
                  <c:v>United States</c:v>
                </c:pt>
                <c:pt idx="2">
                  <c:v>United Kingdom</c:v>
                </c:pt>
                <c:pt idx="3">
                  <c:v>France</c:v>
                </c:pt>
                <c:pt idx="4">
                  <c:v>Netherlands</c:v>
                </c:pt>
                <c:pt idx="5">
                  <c:v>Spain</c:v>
                </c:pt>
                <c:pt idx="6">
                  <c:v>Germany</c:v>
                </c:pt>
                <c:pt idx="7">
                  <c:v>Italy</c:v>
                </c:pt>
              </c:strCache>
            </c:strRef>
          </c:cat>
          <c:val>
            <c:numRef>
              <c:f>'Transatlantic Trend - 2009'!$C$2:$C$9</c:f>
              <c:numCache>
                <c:formatCode>General</c:formatCode>
                <c:ptCount val="8"/>
                <c:pt idx="0">
                  <c:v>20</c:v>
                </c:pt>
                <c:pt idx="1">
                  <c:v>14</c:v>
                </c:pt>
                <c:pt idx="2">
                  <c:v>10</c:v>
                </c:pt>
                <c:pt idx="3">
                  <c:v>9</c:v>
                </c:pt>
                <c:pt idx="4">
                  <c:v>11</c:v>
                </c:pt>
                <c:pt idx="5">
                  <c:v>13</c:v>
                </c:pt>
                <c:pt idx="6">
                  <c:v>13</c:v>
                </c:pt>
                <c:pt idx="7">
                  <c:v>6.5</c:v>
                </c:pt>
              </c:numCache>
            </c:numRef>
          </c:val>
          <c:extLst>
            <c:ext xmlns:c16="http://schemas.microsoft.com/office/drawing/2014/chart" uri="{C3380CC4-5D6E-409C-BE32-E72D297353CC}">
              <c16:uniqueId val="{00000001-841B-474A-BAD9-9D86593E1537}"/>
            </c:ext>
          </c:extLst>
        </c:ser>
        <c:dLbls>
          <c:showLegendKey val="0"/>
          <c:showVal val="0"/>
          <c:showCatName val="0"/>
          <c:showSerName val="0"/>
          <c:showPercent val="0"/>
          <c:showBubbleSize val="0"/>
        </c:dLbls>
        <c:gapWidth val="50"/>
        <c:overlap val="-10"/>
        <c:axId val="1637766944"/>
        <c:axId val="1637768624"/>
      </c:barChart>
      <c:catAx>
        <c:axId val="163776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637768624"/>
        <c:crosses val="autoZero"/>
        <c:auto val="1"/>
        <c:lblAlgn val="ctr"/>
        <c:lblOffset val="100"/>
        <c:noMultiLvlLbl val="0"/>
      </c:catAx>
      <c:valAx>
        <c:axId val="1637768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63776694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generations!$B$1</c:f>
              <c:strCache>
                <c:ptCount val="1"/>
                <c:pt idx="0">
                  <c:v>2nd generation</c:v>
                </c:pt>
              </c:strCache>
            </c:strRef>
          </c:tx>
          <c:spPr>
            <a:ln w="50800" cap="rnd">
              <a:solidFill>
                <a:schemeClr val="accent1"/>
              </a:solidFill>
              <a:round/>
            </a:ln>
            <a:effectLst/>
          </c:spPr>
          <c:marker>
            <c:symbol val="circle"/>
            <c:size val="5"/>
            <c:spPr>
              <a:noFill/>
              <a:ln w="9525">
                <a:noFill/>
              </a:ln>
              <a:effectLst/>
            </c:spPr>
          </c:marker>
          <c:xVal>
            <c:numRef>
              <c:f>generations!$A$2:$A$17</c:f>
              <c:numCache>
                <c:formatCode>General</c:formatCode>
                <c:ptCount val="16"/>
                <c:pt idx="0">
                  <c:v>1900</c:v>
                </c:pt>
                <c:pt idx="1">
                  <c:v>1910</c:v>
                </c:pt>
                <c:pt idx="2">
                  <c:v>1920</c:v>
                </c:pt>
                <c:pt idx="3">
                  <c:v>1930</c:v>
                </c:pt>
                <c:pt idx="4">
                  <c:v>1940</c:v>
                </c:pt>
                <c:pt idx="5">
                  <c:v>1950</c:v>
                </c:pt>
                <c:pt idx="6">
                  <c:v>1960</c:v>
                </c:pt>
                <c:pt idx="7">
                  <c:v>1970</c:v>
                </c:pt>
                <c:pt idx="8">
                  <c:v>1980</c:v>
                </c:pt>
                <c:pt idx="9">
                  <c:v>1990</c:v>
                </c:pt>
                <c:pt idx="10">
                  <c:v>2000</c:v>
                </c:pt>
                <c:pt idx="11">
                  <c:v>2006</c:v>
                </c:pt>
                <c:pt idx="12">
                  <c:v>2010</c:v>
                </c:pt>
                <c:pt idx="13">
                  <c:v>2015</c:v>
                </c:pt>
                <c:pt idx="14">
                  <c:v>2016</c:v>
                </c:pt>
                <c:pt idx="15">
                  <c:v>2017</c:v>
                </c:pt>
              </c:numCache>
            </c:numRef>
          </c:xVal>
          <c:yVal>
            <c:numRef>
              <c:f>generations!$B$2:$B$17</c:f>
              <c:numCache>
                <c:formatCode>General</c:formatCode>
                <c:ptCount val="16"/>
                <c:pt idx="0">
                  <c:v>20.8</c:v>
                </c:pt>
                <c:pt idx="1">
                  <c:v>20.100000000000001</c:v>
                </c:pt>
                <c:pt idx="2">
                  <c:v>20.6</c:v>
                </c:pt>
                <c:pt idx="3">
                  <c:v>20.100000000000001</c:v>
                </c:pt>
                <c:pt idx="4">
                  <c:v>18.8</c:v>
                </c:pt>
                <c:pt idx="5">
                  <c:v>16.2</c:v>
                </c:pt>
                <c:pt idx="6">
                  <c:v>13.8</c:v>
                </c:pt>
                <c:pt idx="7">
                  <c:v>12.1</c:v>
                </c:pt>
                <c:pt idx="8">
                  <c:v>10.5</c:v>
                </c:pt>
                <c:pt idx="9">
                  <c:v>9.6999999999999993</c:v>
                </c:pt>
                <c:pt idx="10">
                  <c:v>10.1</c:v>
                </c:pt>
                <c:pt idx="11">
                  <c:v>10.8</c:v>
                </c:pt>
                <c:pt idx="12">
                  <c:v>11.3</c:v>
                </c:pt>
                <c:pt idx="13">
                  <c:v>11.9</c:v>
                </c:pt>
                <c:pt idx="14">
                  <c:v>12</c:v>
                </c:pt>
                <c:pt idx="15">
                  <c:v>12</c:v>
                </c:pt>
              </c:numCache>
            </c:numRef>
          </c:yVal>
          <c:smooth val="0"/>
          <c:extLst>
            <c:ext xmlns:c16="http://schemas.microsoft.com/office/drawing/2014/chart" uri="{C3380CC4-5D6E-409C-BE32-E72D297353CC}">
              <c16:uniqueId val="{00000000-CFF3-D34C-8441-A0C47DC25402}"/>
            </c:ext>
          </c:extLst>
        </c:ser>
        <c:ser>
          <c:idx val="1"/>
          <c:order val="1"/>
          <c:tx>
            <c:strRef>
              <c:f>generations!$C$1</c:f>
              <c:strCache>
                <c:ptCount val="1"/>
                <c:pt idx="0">
                  <c:v>1st generation</c:v>
                </c:pt>
              </c:strCache>
            </c:strRef>
          </c:tx>
          <c:spPr>
            <a:ln w="50800" cap="rnd">
              <a:solidFill>
                <a:schemeClr val="accent2"/>
              </a:solidFill>
              <a:round/>
            </a:ln>
            <a:effectLst/>
          </c:spPr>
          <c:marker>
            <c:symbol val="circle"/>
            <c:size val="5"/>
            <c:spPr>
              <a:noFill/>
              <a:ln w="9525">
                <a:noFill/>
              </a:ln>
              <a:effectLst/>
            </c:spPr>
          </c:marker>
          <c:xVal>
            <c:numRef>
              <c:f>generations!$A$2:$A$17</c:f>
              <c:numCache>
                <c:formatCode>General</c:formatCode>
                <c:ptCount val="16"/>
                <c:pt idx="0">
                  <c:v>1900</c:v>
                </c:pt>
                <c:pt idx="1">
                  <c:v>1910</c:v>
                </c:pt>
                <c:pt idx="2">
                  <c:v>1920</c:v>
                </c:pt>
                <c:pt idx="3">
                  <c:v>1930</c:v>
                </c:pt>
                <c:pt idx="4">
                  <c:v>1940</c:v>
                </c:pt>
                <c:pt idx="5">
                  <c:v>1950</c:v>
                </c:pt>
                <c:pt idx="6">
                  <c:v>1960</c:v>
                </c:pt>
                <c:pt idx="7">
                  <c:v>1970</c:v>
                </c:pt>
                <c:pt idx="8">
                  <c:v>1980</c:v>
                </c:pt>
                <c:pt idx="9">
                  <c:v>1990</c:v>
                </c:pt>
                <c:pt idx="10">
                  <c:v>2000</c:v>
                </c:pt>
                <c:pt idx="11">
                  <c:v>2006</c:v>
                </c:pt>
                <c:pt idx="12">
                  <c:v>2010</c:v>
                </c:pt>
                <c:pt idx="13">
                  <c:v>2015</c:v>
                </c:pt>
                <c:pt idx="14">
                  <c:v>2016</c:v>
                </c:pt>
                <c:pt idx="15">
                  <c:v>2017</c:v>
                </c:pt>
              </c:numCache>
            </c:numRef>
          </c:xVal>
          <c:yVal>
            <c:numRef>
              <c:f>generations!$C$2:$C$17</c:f>
              <c:numCache>
                <c:formatCode>General</c:formatCode>
                <c:ptCount val="16"/>
                <c:pt idx="0">
                  <c:v>13.7</c:v>
                </c:pt>
                <c:pt idx="1">
                  <c:v>14.6</c:v>
                </c:pt>
                <c:pt idx="2">
                  <c:v>12.7</c:v>
                </c:pt>
                <c:pt idx="3">
                  <c:v>11.3</c:v>
                </c:pt>
                <c:pt idx="4">
                  <c:v>8.5</c:v>
                </c:pt>
                <c:pt idx="5">
                  <c:v>6.9</c:v>
                </c:pt>
                <c:pt idx="6">
                  <c:v>5.4</c:v>
                </c:pt>
                <c:pt idx="7">
                  <c:v>4.7</c:v>
                </c:pt>
                <c:pt idx="8">
                  <c:v>6</c:v>
                </c:pt>
                <c:pt idx="9">
                  <c:v>7.9</c:v>
                </c:pt>
                <c:pt idx="10">
                  <c:v>11.1</c:v>
                </c:pt>
                <c:pt idx="11">
                  <c:v>12.2</c:v>
                </c:pt>
                <c:pt idx="12">
                  <c:v>12.7</c:v>
                </c:pt>
                <c:pt idx="13">
                  <c:v>13.9</c:v>
                </c:pt>
                <c:pt idx="14">
                  <c:v>13.5</c:v>
                </c:pt>
                <c:pt idx="15">
                  <c:v>13.7</c:v>
                </c:pt>
              </c:numCache>
            </c:numRef>
          </c:yVal>
          <c:smooth val="0"/>
          <c:extLst>
            <c:ext xmlns:c16="http://schemas.microsoft.com/office/drawing/2014/chart" uri="{C3380CC4-5D6E-409C-BE32-E72D297353CC}">
              <c16:uniqueId val="{00000001-CFF3-D34C-8441-A0C47DC25402}"/>
            </c:ext>
          </c:extLst>
        </c:ser>
        <c:dLbls>
          <c:showLegendKey val="0"/>
          <c:showVal val="0"/>
          <c:showCatName val="0"/>
          <c:showSerName val="0"/>
          <c:showPercent val="0"/>
          <c:showBubbleSize val="0"/>
        </c:dLbls>
        <c:axId val="1702752832"/>
        <c:axId val="1806076128"/>
      </c:scatterChart>
      <c:valAx>
        <c:axId val="1702752832"/>
        <c:scaling>
          <c:orientation val="minMax"/>
          <c:max val="2020"/>
          <c:min val="189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806076128"/>
        <c:crosses val="autoZero"/>
        <c:crossBetween val="midCat"/>
        <c:majorUnit val="10"/>
      </c:valAx>
      <c:valAx>
        <c:axId val="180607612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70275283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5524A-5A36-4211-B434-670760F58DC4}" type="datetimeFigureOut">
              <a:rPr lang="it-IT" smtClean="0"/>
              <a:t>22/01/2023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6F5F-D05B-4371-8FC3-1348714A9863}" type="slidenum">
              <a:rPr lang="it-IT" smtClean="0"/>
              <a:t>‹N›</a:t>
            </a:fld>
            <a:endParaRPr lang="it-IT"/>
          </a:p>
        </p:txBody>
      </p:sp>
    </p:spTree>
    <p:extLst>
      <p:ext uri="{BB962C8B-B14F-4D97-AF65-F5344CB8AC3E}">
        <p14:creationId xmlns:p14="http://schemas.microsoft.com/office/powerpoint/2010/main" val="34651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C649E87-C963-419D-8815-143DBF5E18BF}"/>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F1A5712E-B744-46D2-B8C2-8B82719539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2EA8648D-7977-4205-88DA-EA1B5963C71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3330E9-FAD5-4CDB-8ACB-ABF818FB367D}" type="slidenum">
              <a:rPr lang="en-US" altLang="en-US" sz="120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8045B6C-E0E1-4E23-906C-19E609A1B8BB}"/>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CEE46AF0-AC1C-48EE-B5B6-724D72B9FC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p:txBody>
      </p:sp>
      <p:sp>
        <p:nvSpPr>
          <p:cNvPr id="73732" name="Slide Number Placeholder 3">
            <a:extLst>
              <a:ext uri="{FF2B5EF4-FFF2-40B4-BE49-F238E27FC236}">
                <a16:creationId xmlns:a16="http://schemas.microsoft.com/office/drawing/2014/main" id="{03190EC8-8B75-4B07-9F8C-D40288624C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9C3CF2-1742-4CBB-8B3D-8F4884D7C213}" type="slidenum">
              <a:rPr lang="en-US" altLang="en-US" sz="1200"/>
              <a:pPr/>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4A2EA7BC-98ED-4F54-840A-D44E15EBB46E}"/>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39A6BAE4-5387-4769-AE6E-30777B4FDF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p:txBody>
      </p:sp>
      <p:sp>
        <p:nvSpPr>
          <p:cNvPr id="98308" name="Slide Number Placeholder 3">
            <a:extLst>
              <a:ext uri="{FF2B5EF4-FFF2-40B4-BE49-F238E27FC236}">
                <a16:creationId xmlns:a16="http://schemas.microsoft.com/office/drawing/2014/main" id="{A2A564EF-D886-46B3-89AC-E4B40F6D12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D2A360-FA23-4CCA-ADA9-8DC178981C6D}" type="slidenum">
              <a:rPr lang="en-US" altLang="en-US" sz="1200"/>
              <a:pPr/>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D4001-BE86-EF41-9D21-E421ACED738B}" type="slidenum">
              <a:rPr lang="en-US" smtClean="0"/>
              <a:t>26</a:t>
            </a:fld>
            <a:endParaRPr lang="en-US"/>
          </a:p>
        </p:txBody>
      </p:sp>
    </p:spTree>
    <p:extLst>
      <p:ext uri="{BB962C8B-B14F-4D97-AF65-F5344CB8AC3E}">
        <p14:creationId xmlns:p14="http://schemas.microsoft.com/office/powerpoint/2010/main" val="202201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12DF031-91D3-4ADA-8EB1-2325644D82C3}"/>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3B3011E-130A-41C1-AEF4-F5B15C3C03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5F61EBCD-0163-46D3-BA00-045B14FB76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7621DB-4CF7-4AA8-8FDC-D4E123A92908}"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9323D9-8557-43BA-A3AA-4B8765BBE02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EF68FBF-EE29-48E9-888F-7D85733E0E18}"/>
              </a:ext>
            </a:extLst>
          </p:cNvPr>
          <p:cNvSpPr>
            <a:spLocks noGrp="1"/>
          </p:cNvSpPr>
          <p:nvPr>
            <p:ph type="body" idx="1"/>
          </p:nvPr>
        </p:nvSpPr>
        <p:spPr/>
        <p:txBody>
          <a:bodyPr/>
          <a:lstStyle/>
          <a:p>
            <a:pPr marL="0" indent="0" eaLnBrk="1" hangingPunct="1">
              <a:buFont typeface="Arial"/>
              <a:buNone/>
              <a:defRPr/>
            </a:pPr>
            <a:endParaRPr lang="en-US" dirty="0">
              <a:ea typeface="ＭＳ Ｐゴシック" charset="0"/>
              <a:cs typeface="+mn-cs"/>
            </a:endParaRPr>
          </a:p>
        </p:txBody>
      </p:sp>
      <p:sp>
        <p:nvSpPr>
          <p:cNvPr id="30724" name="Slide Number Placeholder 3">
            <a:extLst>
              <a:ext uri="{FF2B5EF4-FFF2-40B4-BE49-F238E27FC236}">
                <a16:creationId xmlns:a16="http://schemas.microsoft.com/office/drawing/2014/main" id="{14B7C154-FAF8-4E5C-87EB-90463C892E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CBFF1-D5B8-4407-9297-E47BE4EE37E6}"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FA96AE5-4481-4F7E-A380-E46946B2EB3E}"/>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B54DD25-1783-47E0-A092-39F483ECE73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760F9D38-A3E3-4F4D-B1F8-7020705EA07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0A88920-A19C-4875-B966-A5C27F7C484A}"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0D19AC5-A9ED-458C-942C-D8C916A342FE}"/>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5ECBFD50-9AEB-42B8-89F9-7FE5CB49ED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7CD2721-0E2B-4A9C-B0C7-409273A3105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8D6F37-4975-4FC1-926A-3261CD9CD4E9}" type="slidenum">
              <a:rPr lang="en-US" altLang="en-US" sz="120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DF9F21C-B4EB-42D9-BFB6-B7886E48C3EC}"/>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B88C32F7-D305-45D9-98EC-61AE1166F69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Ravenstein’s laws help geographers make generalizations about where and how far people move.</a:t>
            </a:r>
          </a:p>
          <a:p>
            <a:pPr marL="628650" lvl="1" indent="-171450">
              <a:buFontTx/>
              <a:buChar char="•"/>
            </a:pPr>
            <a:r>
              <a:rPr lang="en-US" altLang="en-US">
                <a:latin typeface="Arial" panose="020B0604020202020204" pitchFamily="34" charset="0"/>
              </a:rPr>
              <a:t>Most people migrate for economic reasons.</a:t>
            </a:r>
          </a:p>
          <a:p>
            <a:pPr marL="628650" lvl="1" indent="-171450">
              <a:buFontTx/>
              <a:buChar char="•"/>
            </a:pPr>
            <a:r>
              <a:rPr lang="en-US" altLang="en-US">
                <a:latin typeface="Arial" panose="020B0604020202020204" pitchFamily="34" charset="0"/>
              </a:rPr>
              <a:t>Political and environmental also induce migration but less often.</a:t>
            </a:r>
          </a:p>
        </p:txBody>
      </p:sp>
      <p:sp>
        <p:nvSpPr>
          <p:cNvPr id="60420" name="Slide Number Placeholder 3">
            <a:extLst>
              <a:ext uri="{FF2B5EF4-FFF2-40B4-BE49-F238E27FC236}">
                <a16:creationId xmlns:a16="http://schemas.microsoft.com/office/drawing/2014/main" id="{F6CEBE84-6A90-4B5A-98DE-A0A6F5DD638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DBBB3D-02AC-4186-9E1F-A51661C1D399}" type="slidenum">
              <a:rPr lang="en-US" altLang="en-US" sz="120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0DBA97B-7BEF-44BE-A9F0-0146FE74FBC7}"/>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8010186-2A4C-4FD3-96DB-ADFA9E3C4C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a:extLst>
              <a:ext uri="{FF2B5EF4-FFF2-40B4-BE49-F238E27FC236}">
                <a16:creationId xmlns:a16="http://schemas.microsoft.com/office/drawing/2014/main" id="{B17CBACA-0696-4DBB-BD90-AF039AFF4DA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0E8E51-4759-439C-8148-591B0160BE0D}"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90EC1E3-E0C4-4CD7-B870-C64EEE63A084}"/>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B95DC389-C4B6-4097-9D42-17D94750C8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B1425416-D449-4AB7-8B05-CCD9827B414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9FE710-50C5-4608-8CC0-200925DBDA85}"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F593CE7-BBB5-40C6-89E7-315B1C2C0EF4}"/>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C59D8369-4517-4818-AB93-DFF8F50D7F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a:latin typeface="Arial" panose="020B0604020202020204" pitchFamily="34" charset="0"/>
            </a:endParaRPr>
          </a:p>
        </p:txBody>
      </p:sp>
      <p:sp>
        <p:nvSpPr>
          <p:cNvPr id="69636" name="Slide Number Placeholder 3">
            <a:extLst>
              <a:ext uri="{FF2B5EF4-FFF2-40B4-BE49-F238E27FC236}">
                <a16:creationId xmlns:a16="http://schemas.microsoft.com/office/drawing/2014/main" id="{850E55E4-4990-4CDB-8E3D-92E7536BD4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C3AF0E-5D5B-4063-9336-A977D77870A9}"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D7B5D699-FE3D-43B7-B640-F15061EC63E5}" type="datetimeFigureOut">
              <a:rPr lang="it-IT" smtClean="0"/>
              <a:t>22/01/2023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397C711A-2986-406A-B336-8BAD1D68A910}"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22/01/2023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22/01/2023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918F82-15C5-87D2-AAE4-09A21072BF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85930B-7F4C-626E-9E79-59F81E1DE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1DB0CD-6F5F-E92F-D0DC-8A733885B544}"/>
              </a:ext>
            </a:extLst>
          </p:cNvPr>
          <p:cNvSpPr>
            <a:spLocks noGrp="1" noChangeArrowheads="1"/>
          </p:cNvSpPr>
          <p:nvPr>
            <p:ph type="sldNum" sz="quarter" idx="12"/>
          </p:nvPr>
        </p:nvSpPr>
        <p:spPr>
          <a:ln/>
        </p:spPr>
        <p:txBody>
          <a:bodyPr/>
          <a:lstStyle>
            <a:lvl1pPr>
              <a:defRPr/>
            </a:lvl1pPr>
          </a:lstStyle>
          <a:p>
            <a:fld id="{2103C4FA-DDA9-4BBD-B6E4-780EA97EDDE9}" type="slidenum">
              <a:rPr lang="en-US" altLang="en-US"/>
              <a:pPr/>
              <a:t>‹N›</a:t>
            </a:fld>
            <a:endParaRPr lang="en-US" altLang="en-US"/>
          </a:p>
        </p:txBody>
      </p:sp>
    </p:spTree>
    <p:extLst>
      <p:ext uri="{BB962C8B-B14F-4D97-AF65-F5344CB8AC3E}">
        <p14:creationId xmlns:p14="http://schemas.microsoft.com/office/powerpoint/2010/main" val="32426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 userDrawn="1">
  <p:cSld name="Standard">
    <p:bg>
      <p:bgPr>
        <a:blipFill dpi="0" rotWithShape="1">
          <a:blip r:embed="rId2">
            <a:lum/>
          </a:blip>
          <a:srcRect/>
          <a:stretch>
            <a:fillRect l="-4000" r="-4000"/>
          </a:stretch>
        </a:blipFill>
        <a:effectLst/>
      </p:bgPr>
    </p:bg>
    <p:spTree>
      <p:nvGrpSpPr>
        <p:cNvPr id="1" name="Shape 16"/>
        <p:cNvGrpSpPr/>
        <p:nvPr/>
      </p:nvGrpSpPr>
      <p:grpSpPr>
        <a:xfrm>
          <a:off x="0" y="0"/>
          <a:ext cx="0" cy="0"/>
          <a:chOff x="0" y="0"/>
          <a:chExt cx="0" cy="0"/>
        </a:xfrm>
      </p:grpSpPr>
      <p:pic>
        <p:nvPicPr>
          <p:cNvPr id="3" name="Picture 2">
            <a:extLst>
              <a:ext uri="{FF2B5EF4-FFF2-40B4-BE49-F238E27FC236}">
                <a16:creationId xmlns:a16="http://schemas.microsoft.com/office/drawing/2014/main" id="{A39EB847-FBC7-9547-AC26-4C133D6C2FE6}"/>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458200" y="21800"/>
            <a:ext cx="685800" cy="914400"/>
          </a:xfrm>
          <a:prstGeom prst="rect">
            <a:avLst/>
          </a:prstGeom>
        </p:spPr>
      </p:pic>
      <p:sp>
        <p:nvSpPr>
          <p:cNvPr id="17" name="Google Shape;39;p10">
            <a:extLst>
              <a:ext uri="{FF2B5EF4-FFF2-40B4-BE49-F238E27FC236}">
                <a16:creationId xmlns:a16="http://schemas.microsoft.com/office/drawing/2014/main" id="{ECA6D751-AFDD-E647-8302-1AADC370C81C}"/>
              </a:ext>
            </a:extLst>
          </p:cNvPr>
          <p:cNvSpPr txBox="1">
            <a:spLocks noGrp="1"/>
          </p:cNvSpPr>
          <p:nvPr>
            <p:ph type="title"/>
          </p:nvPr>
        </p:nvSpPr>
        <p:spPr>
          <a:xfrm>
            <a:off x="95492" y="219920"/>
            <a:ext cx="8939178" cy="916281"/>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1">
                <a:solidFill>
                  <a:schemeClr val="dk2"/>
                </a:solidFill>
                <a:latin typeface="Freight Sans Medium" panose="02000606030000020004" pitchFamily="2" charset="77"/>
                <a:ea typeface="Freight Sans Medium" panose="02000606030000020004" pitchFamily="2" charset="77"/>
                <a:cs typeface="Freight Sans Medium" panose="02000606030000020004" pitchFamily="2" charset="77"/>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18" name="Google Shape;40;p10">
            <a:extLst>
              <a:ext uri="{FF2B5EF4-FFF2-40B4-BE49-F238E27FC236}">
                <a16:creationId xmlns:a16="http://schemas.microsoft.com/office/drawing/2014/main" id="{6CCFF754-F384-074B-93C9-97441B358964}"/>
              </a:ext>
            </a:extLst>
          </p:cNvPr>
          <p:cNvSpPr txBox="1">
            <a:spLocks noGrp="1"/>
          </p:cNvSpPr>
          <p:nvPr>
            <p:ph type="body" idx="1"/>
          </p:nvPr>
        </p:nvSpPr>
        <p:spPr>
          <a:xfrm>
            <a:off x="95492" y="1272210"/>
            <a:ext cx="8939178" cy="5115339"/>
          </a:xfrm>
          <a:prstGeom prst="rect">
            <a:avLst/>
          </a:prstGeom>
        </p:spPr>
        <p:txBody>
          <a:bodyPr spcFirstLastPara="1" wrap="square" lIns="91425" tIns="91425" rIns="91425" bIns="91425" anchor="t" anchorCtr="0">
            <a:noAutofit/>
          </a:bodyPr>
          <a:lstStyle>
            <a:lvl1pPr marL="0" lvl="0" indent="0" rtl="0">
              <a:lnSpc>
                <a:spcPct val="100000"/>
              </a:lnSpc>
              <a:spcBef>
                <a:spcPts val="0"/>
              </a:spcBef>
              <a:spcAft>
                <a:spcPts val="3000"/>
              </a:spcAft>
              <a:buSzPts val="1800"/>
              <a:buFont typeface="Lato"/>
              <a:buNone/>
              <a:defRPr sz="1800">
                <a:latin typeface="Freight Sans Medium" panose="02000606030000020004" pitchFamily="2" charset="77"/>
                <a:ea typeface="Freight Sans Medium" panose="02000606030000020004" pitchFamily="2" charset="77"/>
                <a:cs typeface="Freight Sans Medium" panose="02000606030000020004" pitchFamily="2" charset="77"/>
                <a:sym typeface="Lato"/>
              </a:defRPr>
            </a:lvl1pPr>
            <a:lvl2pPr marL="0" lvl="1" indent="0" rtl="0">
              <a:lnSpc>
                <a:spcPct val="100000"/>
              </a:lnSpc>
              <a:spcBef>
                <a:spcPts val="0"/>
              </a:spcBef>
              <a:spcAft>
                <a:spcPts val="3000"/>
              </a:spcAft>
              <a:buSzPts val="1400"/>
              <a:buFontTx/>
              <a:buNone/>
              <a:defRPr sz="1350">
                <a:latin typeface="Freight Sans Medium" panose="02000606030000020004" pitchFamily="2" charset="77"/>
                <a:ea typeface="Helvetica Neue"/>
                <a:cs typeface="Helvetica Neue"/>
                <a:sym typeface="Helvetica Neue"/>
              </a:defRPr>
            </a:lvl2pPr>
            <a:lvl3pPr marL="1371566" lvl="2"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3pPr>
            <a:lvl4pPr marL="1828754" lvl="3"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4pPr>
            <a:lvl5pPr marL="2285943" lvl="4"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5pPr>
            <a:lvl6pPr marL="2743132" lvl="5"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6pPr>
            <a:lvl7pPr marL="3200320" lvl="6"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7pPr>
            <a:lvl8pPr marL="3657509" lvl="7" indent="-317492" rtl="0">
              <a:lnSpc>
                <a:spcPct val="100000"/>
              </a:lnSpc>
              <a:spcBef>
                <a:spcPts val="1600"/>
              </a:spcBef>
              <a:spcAft>
                <a:spcPts val="0"/>
              </a:spcAft>
              <a:buSzPts val="1400"/>
              <a:buFont typeface="Helvetica Neue"/>
              <a:buChar char="○"/>
              <a:defRPr>
                <a:latin typeface="Helvetica Neue"/>
                <a:ea typeface="Helvetica Neue"/>
                <a:cs typeface="Helvetica Neue"/>
                <a:sym typeface="Helvetica Neue"/>
              </a:defRPr>
            </a:lvl8pPr>
            <a:lvl9pPr marL="4114697" lvl="8" indent="-317492" rtl="0">
              <a:lnSpc>
                <a:spcPct val="100000"/>
              </a:lnSpc>
              <a:spcBef>
                <a:spcPts val="1600"/>
              </a:spcBef>
              <a:spcAft>
                <a:spcPts val="1600"/>
              </a:spcAft>
              <a:buSzPts val="1400"/>
              <a:buFont typeface="Helvetica Neue"/>
              <a:buChar char="■"/>
              <a:defRPr>
                <a:latin typeface="Helvetica Neue"/>
                <a:ea typeface="Helvetica Neue"/>
                <a:cs typeface="Helvetica Neue"/>
                <a:sym typeface="Helvetica Neue"/>
              </a:defRPr>
            </a:lvl9pPr>
          </a:lstStyle>
          <a:p>
            <a:pPr lvl="0"/>
            <a:r>
              <a:rPr lang="en-US" dirty="0"/>
              <a:t>Edit Master text styles</a:t>
            </a:r>
          </a:p>
          <a:p>
            <a:pPr lvl="1"/>
            <a:r>
              <a:rPr lang="en-US" dirty="0"/>
              <a:t>Second level</a:t>
            </a:r>
          </a:p>
        </p:txBody>
      </p:sp>
      <p:grpSp>
        <p:nvGrpSpPr>
          <p:cNvPr id="10" name="Group 9">
            <a:extLst>
              <a:ext uri="{FF2B5EF4-FFF2-40B4-BE49-F238E27FC236}">
                <a16:creationId xmlns:a16="http://schemas.microsoft.com/office/drawing/2014/main" id="{32C4E3DD-5780-8B42-9B33-B2AA3EC7A327}"/>
              </a:ext>
            </a:extLst>
          </p:cNvPr>
          <p:cNvGrpSpPr/>
          <p:nvPr userDrawn="1"/>
        </p:nvGrpSpPr>
        <p:grpSpPr>
          <a:xfrm>
            <a:off x="1" y="6503292"/>
            <a:ext cx="9143999" cy="384048"/>
            <a:chOff x="0" y="6479438"/>
            <a:chExt cx="12191999" cy="384048"/>
          </a:xfrm>
        </p:grpSpPr>
        <p:sp>
          <p:nvSpPr>
            <p:cNvPr id="11" name="Rectangle 10">
              <a:extLst>
                <a:ext uri="{FF2B5EF4-FFF2-40B4-BE49-F238E27FC236}">
                  <a16:creationId xmlns:a16="http://schemas.microsoft.com/office/drawing/2014/main" id="{529CE0A0-8CE8-3244-AE24-DC645C08FE9A}"/>
                </a:ext>
              </a:extLst>
            </p:cNvPr>
            <p:cNvSpPr/>
            <p:nvPr userDrawn="1"/>
          </p:nvSpPr>
          <p:spPr>
            <a:xfrm>
              <a:off x="0" y="6479438"/>
              <a:ext cx="12191999" cy="38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5810B331-C4F4-1540-B6D5-9B164C3E5DE7}"/>
                </a:ext>
              </a:extLst>
            </p:cNvPr>
            <p:cNvPicPr>
              <a:picLocks noChangeAspect="1"/>
            </p:cNvPicPr>
            <p:nvPr userDrawn="1"/>
          </p:nvPicPr>
          <p:blipFill>
            <a:blip r:embed="rId4"/>
            <a:stretch>
              <a:fillRect/>
            </a:stretch>
          </p:blipFill>
          <p:spPr>
            <a:xfrm>
              <a:off x="23856" y="6508779"/>
              <a:ext cx="423857" cy="325367"/>
            </a:xfrm>
            <a:prstGeom prst="rect">
              <a:avLst/>
            </a:prstGeom>
          </p:spPr>
        </p:pic>
        <p:sp>
          <p:nvSpPr>
            <p:cNvPr id="13" name="TextBox 12">
              <a:extLst>
                <a:ext uri="{FF2B5EF4-FFF2-40B4-BE49-F238E27FC236}">
                  <a16:creationId xmlns:a16="http://schemas.microsoft.com/office/drawing/2014/main" id="{E20A75BF-6B92-2047-8424-45F28B7DA4AC}"/>
                </a:ext>
              </a:extLst>
            </p:cNvPr>
            <p:cNvSpPr txBox="1"/>
            <p:nvPr userDrawn="1"/>
          </p:nvSpPr>
          <p:spPr>
            <a:xfrm>
              <a:off x="0" y="6526298"/>
              <a:ext cx="12191999" cy="230832"/>
            </a:xfrm>
            <a:prstGeom prst="rect">
              <a:avLst/>
            </a:prstGeom>
            <a:noFill/>
          </p:spPr>
          <p:txBody>
            <a:bodyPr wrap="square" rtlCol="0">
              <a:spAutoFit/>
            </a:bodyPr>
            <a:lstStyle/>
            <a:p>
              <a:pPr algn="l"/>
              <a:r>
                <a:rPr lang="en-US" sz="900" b="1" dirty="0">
                  <a:solidFill>
                    <a:schemeClr val="bg2"/>
                  </a:solidFill>
                  <a:latin typeface="Arial" panose="020B0604020202020204" pitchFamily="34" charset="0"/>
                  <a:cs typeface="Arial" panose="020B0604020202020204" pitchFamily="34" charset="0"/>
                </a:rPr>
                <a:t>	</a:t>
              </a:r>
              <a:r>
                <a:rPr lang="en-US" sz="900" b="1" dirty="0" err="1">
                  <a:solidFill>
                    <a:schemeClr val="bg2"/>
                  </a:solidFill>
                  <a:latin typeface="Arial" panose="020B0604020202020204" pitchFamily="34" charset="0"/>
                  <a:cs typeface="Arial" panose="020B0604020202020204" pitchFamily="34" charset="0"/>
                </a:rPr>
                <a:t>bimi.berkeley.edu</a:t>
              </a:r>
              <a:r>
                <a:rPr lang="en-US" sz="900" dirty="0">
                  <a:solidFill>
                    <a:schemeClr val="bg2"/>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87387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D7B5D699-FE3D-43B7-B640-F15061EC63E5}" type="datetimeFigureOut">
              <a:rPr lang="it-IT" smtClean="0"/>
              <a:t>22/01/2023</a:t>
            </a:fld>
            <a:endParaRPr lang="it-IT"/>
          </a:p>
        </p:txBody>
      </p:sp>
      <p:sp>
        <p:nvSpPr>
          <p:cNvPr id="9" name="Segnaposto numero diapositiva 8"/>
          <p:cNvSpPr>
            <a:spLocks noGrp="1"/>
          </p:cNvSpPr>
          <p:nvPr>
            <p:ph type="sldNum" sz="quarter" idx="15"/>
          </p:nvPr>
        </p:nvSpPr>
        <p:spPr/>
        <p:txBody>
          <a:bodyPr rtlCol="0"/>
          <a:lstStyle/>
          <a:p>
            <a:fld id="{397C711A-2986-406A-B336-8BAD1D68A910}"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D7B5D699-FE3D-43B7-B640-F15061EC63E5}" type="datetimeFigureOut">
              <a:rPr lang="it-IT" smtClean="0"/>
              <a:t>22/01/2023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397C711A-2986-406A-B336-8BAD1D68A91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D7B5D699-FE3D-43B7-B640-F15061EC63E5}" type="datetimeFigureOut">
              <a:rPr lang="it-IT" smtClean="0"/>
              <a:t>22/01/2023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7C711A-2986-406A-B336-8BAD1D68A910}"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D7B5D699-FE3D-43B7-B640-F15061EC63E5}" type="datetimeFigureOut">
              <a:rPr lang="it-IT" smtClean="0"/>
              <a:t>22/01/2023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7C711A-2986-406A-B336-8BAD1D68A910}"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D7B5D699-FE3D-43B7-B640-F15061EC63E5}" type="datetimeFigureOut">
              <a:rPr lang="it-IT" smtClean="0"/>
              <a:t>22/01/2023</a:t>
            </a:fld>
            <a:endParaRPr lang="it-IT"/>
          </a:p>
        </p:txBody>
      </p:sp>
      <p:sp>
        <p:nvSpPr>
          <p:cNvPr id="7" name="Segnaposto numero diapositiva 6"/>
          <p:cNvSpPr>
            <a:spLocks noGrp="1"/>
          </p:cNvSpPr>
          <p:nvPr>
            <p:ph type="sldNum" sz="quarter" idx="11"/>
          </p:nvPr>
        </p:nvSpPr>
        <p:spPr/>
        <p:txBody>
          <a:bodyPr rtlCol="0"/>
          <a:lstStyle/>
          <a:p>
            <a:fld id="{397C711A-2986-406A-B336-8BAD1D68A910}"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B5D699-FE3D-43B7-B640-F15061EC63E5}" type="datetimeFigureOut">
              <a:rPr lang="it-IT" smtClean="0"/>
              <a:t>22/01/2023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D7B5D699-FE3D-43B7-B640-F15061EC63E5}" type="datetimeFigureOut">
              <a:rPr lang="it-IT" smtClean="0"/>
              <a:t>22/01/2023</a:t>
            </a:fld>
            <a:endParaRPr lang="it-IT"/>
          </a:p>
        </p:txBody>
      </p:sp>
      <p:sp>
        <p:nvSpPr>
          <p:cNvPr id="22" name="Segnaposto numero diapositiva 21"/>
          <p:cNvSpPr>
            <a:spLocks noGrp="1"/>
          </p:cNvSpPr>
          <p:nvPr>
            <p:ph type="sldNum" sz="quarter" idx="15"/>
          </p:nvPr>
        </p:nvSpPr>
        <p:spPr/>
        <p:txBody>
          <a:bodyPr rtlCol="0"/>
          <a:lstStyle/>
          <a:p>
            <a:fld id="{397C711A-2986-406A-B336-8BAD1D68A910}"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D7B5D699-FE3D-43B7-B640-F15061EC63E5}" type="datetimeFigureOut">
              <a:rPr lang="it-IT" smtClean="0"/>
              <a:t>22/01/2023</a:t>
            </a:fld>
            <a:endParaRPr lang="it-IT"/>
          </a:p>
        </p:txBody>
      </p:sp>
      <p:sp>
        <p:nvSpPr>
          <p:cNvPr id="18" name="Segnaposto numero diapositiva 17"/>
          <p:cNvSpPr>
            <a:spLocks noGrp="1"/>
          </p:cNvSpPr>
          <p:nvPr>
            <p:ph type="sldNum" sz="quarter" idx="11"/>
          </p:nvPr>
        </p:nvSpPr>
        <p:spPr/>
        <p:txBody>
          <a:bodyPr rtlCol="0"/>
          <a:lstStyle/>
          <a:p>
            <a:fld id="{397C711A-2986-406A-B336-8BAD1D68A910}"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B5D699-FE3D-43B7-B640-F15061EC63E5}" type="datetimeFigureOut">
              <a:rPr lang="it-IT" smtClean="0"/>
              <a:t>22/01/2023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7C711A-2986-406A-B336-8BAD1D68A91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latinopia.com/latino-history/plan-de-aztl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1F5C3A-3048-4016-879E-459082DFB9FF}"/>
              </a:ext>
            </a:extLst>
          </p:cNvPr>
          <p:cNvSpPr>
            <a:spLocks noGrp="1"/>
          </p:cNvSpPr>
          <p:nvPr>
            <p:ph type="title"/>
          </p:nvPr>
        </p:nvSpPr>
        <p:spPr/>
        <p:txBody>
          <a:bodyPr/>
          <a:lstStyle/>
          <a:p>
            <a:r>
              <a:rPr lang="it-IT" b="1" dirty="0"/>
              <a:t>LE MIGRAZIONI DEL NOVECENTO (E OLTRE)</a:t>
            </a:r>
          </a:p>
        </p:txBody>
      </p:sp>
      <p:pic>
        <p:nvPicPr>
          <p:cNvPr id="5" name="Segnaposto contenuto 4" descr="Immagine che contiene esterni, trasporto, cavallo, disegnato&#10;&#10;Descrizione generata automaticamente">
            <a:extLst>
              <a:ext uri="{FF2B5EF4-FFF2-40B4-BE49-F238E27FC236}">
                <a16:creationId xmlns:a16="http://schemas.microsoft.com/office/drawing/2014/main" id="{793C5952-9790-4E18-9BC8-D5599A0C4DD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1457380"/>
            <a:ext cx="5266928" cy="2756359"/>
          </a:xfrm>
        </p:spPr>
      </p:pic>
      <p:pic>
        <p:nvPicPr>
          <p:cNvPr id="4" name="Immagine 3" descr="Immagine che contiene recinto, persone, gruppo, sipario&#10;&#10;Descrizione generata automaticamente">
            <a:extLst>
              <a:ext uri="{FF2B5EF4-FFF2-40B4-BE49-F238E27FC236}">
                <a16:creationId xmlns:a16="http://schemas.microsoft.com/office/drawing/2014/main" id="{77F7A5AA-D97B-4550-BA76-98B2D672A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36" y="4241389"/>
            <a:ext cx="5508104" cy="2581924"/>
          </a:xfrm>
          <a:prstGeom prst="rect">
            <a:avLst/>
          </a:prstGeom>
        </p:spPr>
      </p:pic>
    </p:spTree>
    <p:extLst>
      <p:ext uri="{BB962C8B-B14F-4D97-AF65-F5344CB8AC3E}">
        <p14:creationId xmlns:p14="http://schemas.microsoft.com/office/powerpoint/2010/main" val="30091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02E0-F4EA-4CDE-8277-3501E22AA905}"/>
              </a:ext>
            </a:extLst>
          </p:cNvPr>
          <p:cNvSpPr>
            <a:spLocks noGrp="1"/>
          </p:cNvSpPr>
          <p:nvPr>
            <p:ph type="title"/>
          </p:nvPr>
        </p:nvSpPr>
        <p:spPr>
          <a:xfrm>
            <a:off x="457200" y="274638"/>
            <a:ext cx="7715200" cy="922114"/>
          </a:xfrm>
          <a:extLst>
            <a:ext uri="{FAA26D3D-D897-4be2-8F04-BA451C77F1D7}"/>
          </a:extLst>
        </p:spPr>
        <p:txBody>
          <a:bodyPr>
            <a:noAutofit/>
          </a:bodyPr>
          <a:lstStyle/>
          <a:p>
            <a:pPr>
              <a:defRPr/>
            </a:pPr>
            <a:r>
              <a:rPr lang="en-US" sz="4000" b="1" dirty="0">
                <a:solidFill>
                  <a:schemeClr val="tx1"/>
                </a:solidFill>
                <a:ea typeface="+mj-ea"/>
                <a:cs typeface="+mj-cs"/>
              </a:rPr>
              <a:t>I MIGRANTI AMBIENTALI</a:t>
            </a:r>
          </a:p>
        </p:txBody>
      </p:sp>
      <p:sp>
        <p:nvSpPr>
          <p:cNvPr id="3" name="Content Placeholder 2">
            <a:extLst>
              <a:ext uri="{FF2B5EF4-FFF2-40B4-BE49-F238E27FC236}">
                <a16:creationId xmlns:a16="http://schemas.microsoft.com/office/drawing/2014/main" id="{651EB54C-E29F-4F4B-ACBA-29D87CF05B94}"/>
              </a:ext>
            </a:extLst>
          </p:cNvPr>
          <p:cNvSpPr>
            <a:spLocks noGrp="1"/>
          </p:cNvSpPr>
          <p:nvPr>
            <p:ph idx="4294967295"/>
          </p:nvPr>
        </p:nvSpPr>
        <p:spPr>
          <a:xfrm>
            <a:off x="381000" y="1412776"/>
            <a:ext cx="8229600" cy="4835624"/>
          </a:xfrm>
          <a:extLst>
            <a:ext uri="{FAA26D3D-D897-4be2-8F04-BA451C77F1D7}"/>
          </a:extLst>
        </p:spPr>
        <p:txBody>
          <a:bodyPr>
            <a:normAutofit/>
          </a:bodyPr>
          <a:lstStyle/>
          <a:p>
            <a:pPr marL="0" indent="0">
              <a:buNone/>
              <a:defRPr/>
            </a:pPr>
            <a:r>
              <a:rPr lang="en-US" sz="2800" dirty="0" err="1"/>
              <a:t>Fattori</a:t>
            </a:r>
            <a:r>
              <a:rPr lang="en-US" sz="2800" dirty="0"/>
              <a:t> </a:t>
            </a:r>
            <a:r>
              <a:rPr lang="en-US" sz="2800" dirty="0" err="1"/>
              <a:t>ambientali</a:t>
            </a:r>
            <a:r>
              <a:rPr lang="en-US" sz="2800" dirty="0"/>
              <a:t>:</a:t>
            </a:r>
            <a:endParaRPr lang="en-US" sz="2800" dirty="0">
              <a:ea typeface="+mn-ea"/>
            </a:endParaRPr>
          </a:p>
          <a:p>
            <a:pPr lvl="1">
              <a:defRPr/>
            </a:pPr>
            <a:r>
              <a:rPr lang="en-US" sz="2800" dirty="0" err="1">
                <a:ea typeface="+mn-ea"/>
              </a:rPr>
              <a:t>Fattori</a:t>
            </a:r>
            <a:r>
              <a:rPr lang="en-US" sz="2800" dirty="0">
                <a:ea typeface="+mn-ea"/>
              </a:rPr>
              <a:t> di </a:t>
            </a:r>
            <a:r>
              <a:rPr lang="en-US" sz="2800" dirty="0" err="1">
                <a:ea typeface="+mn-ea"/>
              </a:rPr>
              <a:t>spinta</a:t>
            </a:r>
            <a:r>
              <a:rPr lang="en-US" sz="2800" dirty="0">
                <a:ea typeface="+mn-ea"/>
              </a:rPr>
              <a:t>:</a:t>
            </a:r>
          </a:p>
          <a:p>
            <a:pPr lvl="2">
              <a:defRPr/>
            </a:pPr>
            <a:r>
              <a:rPr lang="en-US" sz="2800" b="1" dirty="0" err="1">
                <a:ea typeface="+mn-ea"/>
              </a:rPr>
              <a:t>siccità</a:t>
            </a:r>
            <a:endParaRPr lang="en-US" sz="2800" b="1" dirty="0">
              <a:ea typeface="+mn-ea"/>
            </a:endParaRPr>
          </a:p>
          <a:p>
            <a:pPr lvl="2">
              <a:defRPr/>
            </a:pPr>
            <a:r>
              <a:rPr lang="en-US" sz="2800" b="1" dirty="0" err="1"/>
              <a:t>inondazioni</a:t>
            </a:r>
            <a:endParaRPr lang="en-US" sz="2800" b="1" dirty="0"/>
          </a:p>
          <a:p>
            <a:pPr lvl="2">
              <a:defRPr/>
            </a:pPr>
            <a:r>
              <a:rPr lang="en-US" sz="2800" b="1" dirty="0" err="1">
                <a:ea typeface="+mn-ea"/>
              </a:rPr>
              <a:t>catastrofi</a:t>
            </a:r>
            <a:r>
              <a:rPr lang="en-US" sz="2800" b="1" dirty="0">
                <a:ea typeface="+mn-ea"/>
              </a:rPr>
              <a:t> </a:t>
            </a:r>
            <a:r>
              <a:rPr lang="en-US" sz="2800" b="1" dirty="0" err="1">
                <a:ea typeface="+mn-ea"/>
              </a:rPr>
              <a:t>naturali</a:t>
            </a:r>
            <a:r>
              <a:rPr lang="en-US" sz="2800" dirty="0">
                <a:ea typeface="+mn-ea"/>
              </a:rPr>
              <a:t> (</a:t>
            </a:r>
            <a:r>
              <a:rPr lang="en-US" sz="2800" dirty="0" err="1">
                <a:ea typeface="+mn-ea"/>
              </a:rPr>
              <a:t>terremoti</a:t>
            </a:r>
            <a:r>
              <a:rPr lang="en-US" sz="2800" dirty="0">
                <a:ea typeface="+mn-ea"/>
              </a:rPr>
              <a:t>, </a:t>
            </a:r>
            <a:r>
              <a:rPr lang="en-US" sz="2800" dirty="0" err="1">
                <a:ea typeface="+mn-ea"/>
              </a:rPr>
              <a:t>maremoti</a:t>
            </a:r>
            <a:r>
              <a:rPr lang="en-US" sz="2800" dirty="0">
                <a:ea typeface="+mn-ea"/>
              </a:rPr>
              <a:t>)</a:t>
            </a:r>
          </a:p>
          <a:p>
            <a:pPr lvl="1">
              <a:defRPr/>
            </a:pPr>
            <a:r>
              <a:rPr lang="en-US" sz="2800" dirty="0" err="1">
                <a:ea typeface="+mn-ea"/>
              </a:rPr>
              <a:t>Fattori</a:t>
            </a:r>
            <a:r>
              <a:rPr lang="en-US" sz="2800" dirty="0">
                <a:ea typeface="+mn-ea"/>
              </a:rPr>
              <a:t> </a:t>
            </a:r>
            <a:r>
              <a:rPr lang="en-US" sz="2800" dirty="0" err="1">
                <a:ea typeface="+mn-ea"/>
              </a:rPr>
              <a:t>d’attrazione</a:t>
            </a:r>
            <a:r>
              <a:rPr lang="en-US" sz="2800" dirty="0">
                <a:ea typeface="+mn-ea"/>
              </a:rPr>
              <a:t>:</a:t>
            </a:r>
          </a:p>
          <a:p>
            <a:pPr lvl="2">
              <a:defRPr/>
            </a:pPr>
            <a:r>
              <a:rPr lang="en-US" sz="2800" b="1" dirty="0"/>
              <a:t>a</a:t>
            </a:r>
            <a:r>
              <a:rPr lang="en-US" sz="2800" b="1" dirty="0">
                <a:ea typeface="+mn-ea"/>
              </a:rPr>
              <a:t>ccesso </a:t>
            </a:r>
            <a:r>
              <a:rPr lang="en-US" sz="2800" b="1" dirty="0" err="1">
                <a:ea typeface="+mn-ea"/>
              </a:rPr>
              <a:t>all’acqua</a:t>
            </a:r>
            <a:endParaRPr lang="en-US" sz="2800" b="1" dirty="0">
              <a:ea typeface="+mn-ea"/>
            </a:endParaRPr>
          </a:p>
          <a:p>
            <a:pPr lvl="2">
              <a:defRPr/>
            </a:pPr>
            <a:r>
              <a:rPr lang="en-US" sz="2800" b="1" dirty="0" err="1">
                <a:ea typeface="+mn-ea"/>
              </a:rPr>
              <a:t>clima</a:t>
            </a:r>
            <a:r>
              <a:rPr lang="en-US" sz="2800" b="1" dirty="0">
                <a:ea typeface="+mn-ea"/>
              </a:rPr>
              <a:t> </a:t>
            </a:r>
            <a:r>
              <a:rPr lang="en-US" sz="2800" b="1" dirty="0" err="1">
                <a:ea typeface="+mn-ea"/>
              </a:rPr>
              <a:t>più</a:t>
            </a:r>
            <a:r>
              <a:rPr lang="en-US" sz="2800" b="1" dirty="0">
                <a:ea typeface="+mn-ea"/>
              </a:rPr>
              <a:t> </a:t>
            </a:r>
            <a:r>
              <a:rPr lang="en-US" sz="2800" b="1" dirty="0" err="1">
                <a:ea typeface="+mn-ea"/>
              </a:rPr>
              <a:t>favorevole</a:t>
            </a:r>
            <a:endParaRPr lang="en-US" sz="2800" b="1" dirty="0">
              <a:ea typeface="+mn-ea"/>
            </a:endParaRPr>
          </a:p>
          <a:p>
            <a:pPr lvl="2">
              <a:defRPr/>
            </a:pPr>
            <a:r>
              <a:rPr lang="en-US" sz="2800" b="1" dirty="0" err="1">
                <a:ea typeface="+mn-ea"/>
              </a:rPr>
              <a:t>assenza</a:t>
            </a:r>
            <a:r>
              <a:rPr lang="en-US" sz="2800" b="1" dirty="0">
                <a:ea typeface="+mn-ea"/>
              </a:rPr>
              <a:t> di </a:t>
            </a:r>
            <a:r>
              <a:rPr lang="en-US" sz="2800" b="1" dirty="0" err="1">
                <a:ea typeface="+mn-ea"/>
              </a:rPr>
              <a:t>malattie</a:t>
            </a:r>
            <a:r>
              <a:rPr lang="en-US" sz="2800" b="1" dirty="0">
                <a:ea typeface="+mn-ea"/>
              </a:rPr>
              <a:t> </a:t>
            </a:r>
            <a:r>
              <a:rPr lang="en-US" sz="2800" b="1" dirty="0" err="1">
                <a:ea typeface="+mn-ea"/>
              </a:rPr>
              <a:t>endemiche</a:t>
            </a:r>
            <a:endParaRPr lang="en-US" sz="2800" b="1" dirty="0">
              <a:ea typeface="+mn-ea"/>
            </a:endParaRPr>
          </a:p>
          <a:p>
            <a:pPr>
              <a:defRPr/>
            </a:pPr>
            <a:endParaRPr lang="en-US" dirty="0">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14C4-699F-4305-BDE5-6825901FE6A8}"/>
              </a:ext>
            </a:extLst>
          </p:cNvPr>
          <p:cNvSpPr>
            <a:spLocks noGrp="1"/>
          </p:cNvSpPr>
          <p:nvPr>
            <p:ph type="title"/>
          </p:nvPr>
        </p:nvSpPr>
        <p:spPr>
          <a:xfrm>
            <a:off x="457200" y="274638"/>
            <a:ext cx="7467600" cy="866775"/>
          </a:xfrm>
          <a:extLst>
            <a:ext uri="{FAA26D3D-D897-4be2-8F04-BA451C77F1D7}"/>
          </a:extLst>
        </p:spPr>
        <p:txBody>
          <a:bodyPr>
            <a:normAutofit/>
          </a:bodyPr>
          <a:lstStyle/>
          <a:p>
            <a:pPr>
              <a:defRPr/>
            </a:pPr>
            <a:r>
              <a:rPr lang="en-US" sz="4000" b="1" dirty="0">
                <a:solidFill>
                  <a:schemeClr val="tx1"/>
                </a:solidFill>
                <a:ea typeface="+mj-ea"/>
                <a:cs typeface="+mj-cs"/>
              </a:rPr>
              <a:t>I  MIGRANTI ECONOMICI</a:t>
            </a:r>
          </a:p>
        </p:txBody>
      </p:sp>
      <p:sp>
        <p:nvSpPr>
          <p:cNvPr id="3" name="Content Placeholder 2">
            <a:extLst>
              <a:ext uri="{FF2B5EF4-FFF2-40B4-BE49-F238E27FC236}">
                <a16:creationId xmlns:a16="http://schemas.microsoft.com/office/drawing/2014/main" id="{18ED9104-0E5F-4CBB-8909-493A759BB9A2}"/>
              </a:ext>
            </a:extLst>
          </p:cNvPr>
          <p:cNvSpPr>
            <a:spLocks noGrp="1"/>
          </p:cNvSpPr>
          <p:nvPr>
            <p:ph idx="4294967295"/>
          </p:nvPr>
        </p:nvSpPr>
        <p:spPr>
          <a:xfrm>
            <a:off x="381000" y="1141413"/>
            <a:ext cx="8229600" cy="5441949"/>
          </a:xfrm>
          <a:extLst>
            <a:ext uri="{FAA26D3D-D897-4be2-8F04-BA451C77F1D7}"/>
          </a:extLst>
        </p:spPr>
        <p:txBody>
          <a:bodyPr>
            <a:noAutofit/>
          </a:bodyPr>
          <a:lstStyle/>
          <a:p>
            <a:pPr>
              <a:defRPr/>
            </a:pPr>
            <a:r>
              <a:rPr lang="it-IT" sz="2300" dirty="0">
                <a:ea typeface="+mn-ea"/>
              </a:rPr>
              <a:t>Fattori di spinta:</a:t>
            </a:r>
          </a:p>
          <a:p>
            <a:pPr lvl="1">
              <a:defRPr/>
            </a:pPr>
            <a:r>
              <a:rPr lang="it-IT" sz="2300" b="1" dirty="0">
                <a:ea typeface="+mn-ea"/>
              </a:rPr>
              <a:t>Disoccupazione</a:t>
            </a:r>
          </a:p>
          <a:p>
            <a:pPr lvl="1">
              <a:defRPr/>
            </a:pPr>
            <a:r>
              <a:rPr lang="it-IT" sz="2300" b="1" dirty="0"/>
              <a:t>Bassi salari</a:t>
            </a:r>
          </a:p>
          <a:p>
            <a:pPr lvl="1">
              <a:defRPr/>
            </a:pPr>
            <a:r>
              <a:rPr lang="it-IT" sz="2300" b="1" dirty="0">
                <a:ea typeface="+mn-ea"/>
              </a:rPr>
              <a:t>Sfruttamento del lavoro</a:t>
            </a:r>
            <a:endParaRPr lang="it-IT" sz="2300" b="1" dirty="0"/>
          </a:p>
          <a:p>
            <a:pPr>
              <a:defRPr/>
            </a:pPr>
            <a:r>
              <a:rPr lang="it-IT" sz="2300" dirty="0"/>
              <a:t>Fattori di attrazione:</a:t>
            </a:r>
            <a:endParaRPr lang="it-IT" sz="2300" dirty="0">
              <a:ea typeface="+mn-ea"/>
            </a:endParaRPr>
          </a:p>
          <a:p>
            <a:pPr lvl="1">
              <a:defRPr/>
            </a:pPr>
            <a:r>
              <a:rPr lang="it-IT" sz="2300" b="1" dirty="0">
                <a:ea typeface="+mn-ea"/>
              </a:rPr>
              <a:t>Opportunità di occupazione</a:t>
            </a:r>
          </a:p>
          <a:p>
            <a:pPr lvl="1">
              <a:defRPr/>
            </a:pPr>
            <a:r>
              <a:rPr lang="it-IT" sz="2300" b="1" dirty="0">
                <a:ea typeface="+mn-ea"/>
              </a:rPr>
              <a:t>Migliori salari</a:t>
            </a:r>
          </a:p>
          <a:p>
            <a:pPr lvl="1">
              <a:defRPr/>
            </a:pPr>
            <a:r>
              <a:rPr lang="it-IT" sz="2300" b="1" dirty="0">
                <a:ea typeface="+mn-ea"/>
              </a:rPr>
              <a:t>Migliori condizioni lavorative</a:t>
            </a:r>
          </a:p>
          <a:p>
            <a:pPr>
              <a:defRPr/>
            </a:pPr>
            <a:r>
              <a:rPr lang="it-IT" sz="2300" dirty="0">
                <a:ea typeface="+mn-ea"/>
              </a:rPr>
              <a:t>America del Nord = storicamente, maggioranza di migranti economici (ma prime migrazioni anche di carattere politico-religioso, e migrazione forzata degli afroamericani di carattere economico ma per motivi opposti a quelli dei migranti economici tradizionali) → nuova situazione internazionale: aumento dei rifugiati</a:t>
            </a:r>
            <a:endParaRPr lang="en-US" sz="2300" dirty="0">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14A5-81E3-4BDA-B241-7F518BE55372}"/>
              </a:ext>
            </a:extLst>
          </p:cNvPr>
          <p:cNvSpPr>
            <a:spLocks noGrp="1"/>
          </p:cNvSpPr>
          <p:nvPr>
            <p:ph type="title"/>
          </p:nvPr>
        </p:nvSpPr>
        <p:spPr>
          <a:xfrm>
            <a:off x="457200" y="76200"/>
            <a:ext cx="7931224" cy="1192560"/>
          </a:xfrm>
          <a:extLst>
            <a:ext uri="{FAA26D3D-D897-4be2-8F04-BA451C77F1D7}"/>
          </a:extLst>
        </p:spPr>
        <p:txBody>
          <a:bodyPr>
            <a:noAutofit/>
          </a:bodyPr>
          <a:lstStyle/>
          <a:p>
            <a:pPr>
              <a:defRPr/>
            </a:pPr>
            <a:r>
              <a:rPr lang="en-US" sz="3600" b="1" dirty="0">
                <a:solidFill>
                  <a:schemeClr val="tx1"/>
                </a:solidFill>
                <a:ea typeface="+mj-ea"/>
                <a:cs typeface="+mj-cs"/>
              </a:rPr>
              <a:t>LA FINE DELLA</a:t>
            </a:r>
            <a:br>
              <a:rPr lang="en-US" sz="3600" b="1" dirty="0">
                <a:solidFill>
                  <a:schemeClr val="tx1"/>
                </a:solidFill>
                <a:ea typeface="+mj-ea"/>
                <a:cs typeface="+mj-cs"/>
              </a:rPr>
            </a:br>
            <a:r>
              <a:rPr lang="en-US" sz="3600" b="1" dirty="0">
                <a:solidFill>
                  <a:schemeClr val="tx1"/>
                </a:solidFill>
                <a:ea typeface="+mj-ea"/>
                <a:cs typeface="+mj-cs"/>
              </a:rPr>
              <a:t>MIGRAZIONE “LIBERA”</a:t>
            </a:r>
          </a:p>
        </p:txBody>
      </p:sp>
      <p:sp>
        <p:nvSpPr>
          <p:cNvPr id="3" name="Content Placeholder 2">
            <a:extLst>
              <a:ext uri="{FF2B5EF4-FFF2-40B4-BE49-F238E27FC236}">
                <a16:creationId xmlns:a16="http://schemas.microsoft.com/office/drawing/2014/main" id="{FBC2D06B-F85B-4BFA-ABCF-9A66001E9A48}"/>
              </a:ext>
            </a:extLst>
          </p:cNvPr>
          <p:cNvSpPr>
            <a:spLocks noGrp="1"/>
          </p:cNvSpPr>
          <p:nvPr>
            <p:ph idx="4294967295"/>
          </p:nvPr>
        </p:nvSpPr>
        <p:spPr>
          <a:xfrm>
            <a:off x="381000" y="1700808"/>
            <a:ext cx="8229600" cy="4752528"/>
          </a:xfrm>
          <a:extLst>
            <a:ext uri="{FAA26D3D-D897-4be2-8F04-BA451C77F1D7}"/>
          </a:extLst>
        </p:spPr>
        <p:txBody>
          <a:bodyPr>
            <a:normAutofit fontScale="92500" lnSpcReduction="10000"/>
          </a:bodyPr>
          <a:lstStyle/>
          <a:p>
            <a:pPr marL="0" indent="0">
              <a:buNone/>
              <a:defRPr/>
            </a:pPr>
            <a:r>
              <a:rPr lang="it-IT" sz="3200" dirty="0">
                <a:ea typeface="+mn-ea"/>
              </a:rPr>
              <a:t>Con la stabilizzazione della crescita economica statunitense nei primi decenni del Novecento, a seguito della </a:t>
            </a:r>
            <a:r>
              <a:rPr lang="en-US" sz="3200" dirty="0">
                <a:solidFill>
                  <a:schemeClr val="tx1"/>
                </a:solidFill>
                <a:ea typeface="+mj-ea"/>
                <a:cs typeface="+mj-cs"/>
              </a:rPr>
              <a:t>“</a:t>
            </a:r>
            <a:r>
              <a:rPr lang="en-US" sz="3200" dirty="0" err="1">
                <a:solidFill>
                  <a:schemeClr val="tx1"/>
                </a:solidFill>
                <a:ea typeface="+mj-ea"/>
                <a:cs typeface="+mj-cs"/>
              </a:rPr>
              <a:t>chiusura</a:t>
            </a:r>
            <a:r>
              <a:rPr lang="en-US" sz="3200" dirty="0">
                <a:solidFill>
                  <a:schemeClr val="tx1"/>
                </a:solidFill>
                <a:ea typeface="+mj-ea"/>
                <a:cs typeface="+mj-cs"/>
              </a:rPr>
              <a:t>” </a:t>
            </a:r>
            <a:r>
              <a:rPr lang="en-US" sz="3200" dirty="0" err="1">
                <a:solidFill>
                  <a:schemeClr val="tx1"/>
                </a:solidFill>
                <a:ea typeface="+mj-ea"/>
                <a:cs typeface="+mj-cs"/>
              </a:rPr>
              <a:t>della</a:t>
            </a:r>
            <a:r>
              <a:rPr lang="en-US" sz="3200" dirty="0">
                <a:solidFill>
                  <a:schemeClr val="tx1"/>
                </a:solidFill>
                <a:ea typeface="+mj-ea"/>
                <a:cs typeface="+mj-cs"/>
              </a:rPr>
              <a:t> </a:t>
            </a:r>
            <a:r>
              <a:rPr lang="en-US" sz="3200" dirty="0" err="1">
                <a:solidFill>
                  <a:schemeClr val="tx1"/>
                </a:solidFill>
                <a:ea typeface="+mj-ea"/>
                <a:cs typeface="+mj-cs"/>
              </a:rPr>
              <a:t>Frontiera</a:t>
            </a:r>
            <a:r>
              <a:rPr lang="en-US" sz="3200" dirty="0">
                <a:solidFill>
                  <a:schemeClr val="tx1"/>
                </a:solidFill>
                <a:ea typeface="+mj-ea"/>
                <a:cs typeface="+mj-cs"/>
              </a:rPr>
              <a:t> e </a:t>
            </a:r>
            <a:r>
              <a:rPr lang="en-US" sz="3200" dirty="0" err="1">
                <a:solidFill>
                  <a:schemeClr val="tx1"/>
                </a:solidFill>
                <a:ea typeface="+mj-ea"/>
                <a:cs typeface="+mj-cs"/>
              </a:rPr>
              <a:t>quindi</a:t>
            </a:r>
            <a:r>
              <a:rPr lang="en-US" sz="3200" dirty="0">
                <a:solidFill>
                  <a:schemeClr val="tx1"/>
                </a:solidFill>
                <a:ea typeface="+mj-ea"/>
                <a:cs typeface="+mj-cs"/>
              </a:rPr>
              <a:t> </a:t>
            </a:r>
            <a:r>
              <a:rPr lang="en-US" sz="3200" dirty="0" err="1">
                <a:solidFill>
                  <a:schemeClr val="tx1"/>
                </a:solidFill>
                <a:ea typeface="+mj-ea"/>
                <a:cs typeface="+mj-cs"/>
              </a:rPr>
              <a:t>della</a:t>
            </a:r>
            <a:r>
              <a:rPr lang="en-US" sz="3200" dirty="0">
                <a:solidFill>
                  <a:schemeClr val="tx1"/>
                </a:solidFill>
                <a:ea typeface="+mj-ea"/>
                <a:cs typeface="+mj-cs"/>
              </a:rPr>
              <a:t> fine di </a:t>
            </a:r>
            <a:r>
              <a:rPr lang="en-US" sz="3200" dirty="0" err="1">
                <a:solidFill>
                  <a:schemeClr val="tx1"/>
                </a:solidFill>
                <a:ea typeface="+mj-ea"/>
                <a:cs typeface="+mj-cs"/>
              </a:rPr>
              <a:t>terre</a:t>
            </a:r>
            <a:r>
              <a:rPr lang="en-US" sz="3200" dirty="0">
                <a:solidFill>
                  <a:schemeClr val="tx1"/>
                </a:solidFill>
                <a:ea typeface="+mj-ea"/>
                <a:cs typeface="+mj-cs"/>
              </a:rPr>
              <a:t> “</a:t>
            </a:r>
            <a:r>
              <a:rPr lang="en-US" sz="3200" dirty="0" err="1">
                <a:solidFill>
                  <a:schemeClr val="tx1"/>
                </a:solidFill>
                <a:ea typeface="+mj-ea"/>
                <a:cs typeface="+mj-cs"/>
              </a:rPr>
              <a:t>disponibili</a:t>
            </a:r>
            <a:r>
              <a:rPr lang="en-US" sz="3200" dirty="0">
                <a:solidFill>
                  <a:schemeClr val="tx1"/>
                </a:solidFill>
                <a:ea typeface="+mj-ea"/>
                <a:cs typeface="+mj-cs"/>
              </a:rPr>
              <a:t>”</a:t>
            </a:r>
            <a:r>
              <a:rPr lang="it-IT" sz="3200" dirty="0">
                <a:ea typeface="+mn-ea"/>
              </a:rPr>
              <a:t>, i grandi flussi migratori iniziano a essere visti con sempre maggiore preoccupazione → diffusione di sentimenti xenofobi su base razziale ed etnica → politiche di riduzione selettiva dei flussi → </a:t>
            </a:r>
            <a:r>
              <a:rPr lang="it-IT" sz="3200" b="1" i="1" dirty="0">
                <a:ea typeface="+mn-ea"/>
              </a:rPr>
              <a:t>Quota Act </a:t>
            </a:r>
            <a:r>
              <a:rPr lang="it-IT" sz="3200" dirty="0">
                <a:ea typeface="+mn-ea"/>
              </a:rPr>
              <a:t>(1921) e </a:t>
            </a:r>
            <a:r>
              <a:rPr lang="it-IT" sz="3200" b="1" i="1" dirty="0">
                <a:ea typeface="+mn-ea"/>
              </a:rPr>
              <a:t>National </a:t>
            </a:r>
            <a:r>
              <a:rPr lang="it-IT" sz="3200" b="1" i="1" dirty="0" err="1">
                <a:ea typeface="+mn-ea"/>
              </a:rPr>
              <a:t>Origins</a:t>
            </a:r>
            <a:r>
              <a:rPr lang="it-IT" sz="3200" b="1" i="1" dirty="0">
                <a:ea typeface="+mn-ea"/>
              </a:rPr>
              <a:t> Act </a:t>
            </a:r>
            <a:r>
              <a:rPr lang="it-IT" sz="3200" dirty="0">
                <a:ea typeface="+mn-ea"/>
              </a:rPr>
              <a:t>(1924)</a:t>
            </a:r>
          </a:p>
          <a:p>
            <a:pPr marL="571500" indent="-514350">
              <a:defRPr/>
            </a:pPr>
            <a:endParaRPr lang="it-IT"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2C63-B240-46CA-86BD-937B10A7C9A6}"/>
              </a:ext>
            </a:extLst>
          </p:cNvPr>
          <p:cNvSpPr>
            <a:spLocks noGrp="1"/>
          </p:cNvSpPr>
          <p:nvPr>
            <p:ph type="title"/>
          </p:nvPr>
        </p:nvSpPr>
        <p:spPr>
          <a:xfrm>
            <a:off x="379000" y="76200"/>
            <a:ext cx="7783016" cy="1143000"/>
          </a:xfrm>
          <a:extLst>
            <a:ext uri="{FAA26D3D-D897-4be2-8F04-BA451C77F1D7}"/>
          </a:extLst>
        </p:spPr>
        <p:txBody>
          <a:bodyPr>
            <a:normAutofit/>
          </a:bodyPr>
          <a:lstStyle/>
          <a:p>
            <a:pPr>
              <a:defRPr/>
            </a:pPr>
            <a:r>
              <a:rPr lang="en-US" sz="4400" b="1" dirty="0">
                <a:solidFill>
                  <a:schemeClr val="tx1"/>
                </a:solidFill>
                <a:ea typeface="+mj-ea"/>
                <a:cs typeface="+mj-cs"/>
              </a:rPr>
              <a:t>I MIGRANTI “ILLEGALI”</a:t>
            </a:r>
          </a:p>
        </p:txBody>
      </p:sp>
      <p:sp>
        <p:nvSpPr>
          <p:cNvPr id="3" name="Content Placeholder 2">
            <a:extLst>
              <a:ext uri="{FF2B5EF4-FFF2-40B4-BE49-F238E27FC236}">
                <a16:creationId xmlns:a16="http://schemas.microsoft.com/office/drawing/2014/main" id="{6084DB06-C8B7-47A4-9494-27DF490E8F1D}"/>
              </a:ext>
            </a:extLst>
          </p:cNvPr>
          <p:cNvSpPr>
            <a:spLocks noGrp="1"/>
          </p:cNvSpPr>
          <p:nvPr>
            <p:ph idx="4294967295"/>
          </p:nvPr>
        </p:nvSpPr>
        <p:spPr>
          <a:xfrm>
            <a:off x="379000" y="1484784"/>
            <a:ext cx="7649384" cy="5112568"/>
          </a:xfrm>
          <a:extLst>
            <a:ext uri="{FAA26D3D-D897-4be2-8F04-BA451C77F1D7}"/>
          </a:extLst>
        </p:spPr>
        <p:txBody>
          <a:bodyPr>
            <a:normAutofit fontScale="85000" lnSpcReduction="20000"/>
          </a:bodyPr>
          <a:lstStyle/>
          <a:p>
            <a:pPr>
              <a:defRPr/>
            </a:pPr>
            <a:r>
              <a:rPr lang="it-IT" dirty="0"/>
              <a:t>Migranti “non autorizzati” = migranti che entrano negli USA senza le necessarie autorizzazioni</a:t>
            </a:r>
          </a:p>
          <a:p>
            <a:pPr>
              <a:defRPr/>
            </a:pPr>
            <a:r>
              <a:rPr lang="it-IT" dirty="0"/>
              <a:t>Circa 12 milioni di migranti illegali attualmente residenti negli USA (circa un milione di bambini)</a:t>
            </a:r>
          </a:p>
          <a:p>
            <a:pPr>
              <a:defRPr/>
            </a:pPr>
            <a:r>
              <a:rPr lang="it-IT" dirty="0">
                <a:ea typeface="+mn-ea"/>
              </a:rPr>
              <a:t>Oltre la metà proviene dal Messico</a:t>
            </a:r>
          </a:p>
          <a:p>
            <a:pPr>
              <a:defRPr/>
            </a:pPr>
            <a:r>
              <a:rPr lang="it-IT" dirty="0"/>
              <a:t>4/5 milioni di figli di migranti illegali nati negli USA (e quindi cittadini statunitensi) </a:t>
            </a:r>
          </a:p>
          <a:p>
            <a:r>
              <a:rPr lang="it-IT" dirty="0"/>
              <a:t>2001: </a:t>
            </a:r>
            <a:r>
              <a:rPr lang="en-US" b="1" dirty="0"/>
              <a:t>Development, Relief, and Education for Alien Minors Act</a:t>
            </a:r>
            <a:r>
              <a:rPr lang="en-US" dirty="0"/>
              <a:t> (</a:t>
            </a:r>
            <a:r>
              <a:rPr lang="en-US" b="1" dirty="0"/>
              <a:t>DREAM Act) </a:t>
            </a:r>
            <a:r>
              <a:rPr lang="en-US" dirty="0"/>
              <a:t>= </a:t>
            </a:r>
            <a:r>
              <a:rPr lang="en-US" dirty="0" err="1"/>
              <a:t>legge</a:t>
            </a:r>
            <a:r>
              <a:rPr lang="en-US" dirty="0"/>
              <a:t> </a:t>
            </a:r>
            <a:r>
              <a:rPr lang="en-US" dirty="0" err="1"/>
              <a:t>che</a:t>
            </a:r>
            <a:r>
              <a:rPr lang="en-US" dirty="0"/>
              <a:t> </a:t>
            </a:r>
            <a:r>
              <a:rPr lang="en-US" dirty="0" err="1"/>
              <a:t>avrebbe</a:t>
            </a:r>
            <a:r>
              <a:rPr lang="en-US" dirty="0"/>
              <a:t> </a:t>
            </a:r>
            <a:r>
              <a:rPr lang="en-US" dirty="0" err="1"/>
              <a:t>dovuto</a:t>
            </a:r>
            <a:r>
              <a:rPr lang="en-US" dirty="0"/>
              <a:t> </a:t>
            </a:r>
            <a:r>
              <a:rPr lang="en-US" dirty="0" err="1"/>
              <a:t>regolarizzare</a:t>
            </a:r>
            <a:r>
              <a:rPr lang="en-US" dirty="0"/>
              <a:t> la </a:t>
            </a:r>
            <a:r>
              <a:rPr lang="en-US" dirty="0" err="1"/>
              <a:t>condizione</a:t>
            </a:r>
            <a:r>
              <a:rPr lang="en-US" dirty="0"/>
              <a:t> </a:t>
            </a:r>
            <a:r>
              <a:rPr lang="it-IT" dirty="0"/>
              <a:t>dei minori migrati illegalmente (“</a:t>
            </a:r>
            <a:r>
              <a:rPr lang="it-IT" b="1" dirty="0" err="1"/>
              <a:t>Dreamers</a:t>
            </a:r>
            <a:r>
              <a:rPr lang="it-IT" dirty="0"/>
              <a:t>”), tuttora in discussione</a:t>
            </a:r>
          </a:p>
          <a:p>
            <a:r>
              <a:rPr lang="it-IT" dirty="0"/>
              <a:t>2012: </a:t>
            </a:r>
            <a:r>
              <a:rPr lang="it-IT" b="1" dirty="0" err="1"/>
              <a:t>Deferred</a:t>
            </a:r>
            <a:r>
              <a:rPr lang="it-IT" b="1" dirty="0"/>
              <a:t> Action for </a:t>
            </a:r>
            <a:r>
              <a:rPr lang="it-IT" b="1" dirty="0" err="1"/>
              <a:t>Childhood</a:t>
            </a:r>
            <a:r>
              <a:rPr lang="it-IT" b="1" dirty="0"/>
              <a:t> </a:t>
            </a:r>
            <a:r>
              <a:rPr lang="it-IT" b="1" dirty="0" err="1"/>
              <a:t>Arrivals</a:t>
            </a:r>
            <a:r>
              <a:rPr lang="it-IT" dirty="0"/>
              <a:t> (</a:t>
            </a:r>
            <a:r>
              <a:rPr lang="it-IT" b="1" dirty="0"/>
              <a:t>DACA</a:t>
            </a:r>
            <a:r>
              <a:rPr lang="it-IT" dirty="0"/>
              <a:t>) = rinvio di due anni, rinnovabile per motivi di lavoro, dell’espulsione dei minori migrati illegalmente</a:t>
            </a:r>
          </a:p>
          <a:p>
            <a:r>
              <a:rPr lang="it-IT" dirty="0"/>
              <a:t>2017: abolizione della DACA</a:t>
            </a:r>
          </a:p>
          <a:p>
            <a:r>
              <a:rPr lang="it-IT" dirty="0"/>
              <a:t>2021: reintroduzione della DACA (ma sentenza contraria di un giudice federale)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C69F-8A93-493A-97F7-9518B4B34CDC}"/>
              </a:ext>
            </a:extLst>
          </p:cNvPr>
          <p:cNvSpPr>
            <a:spLocks noGrp="1"/>
          </p:cNvSpPr>
          <p:nvPr>
            <p:ph type="title"/>
          </p:nvPr>
        </p:nvSpPr>
        <p:spPr>
          <a:xfrm>
            <a:off x="457200" y="274638"/>
            <a:ext cx="7467600" cy="994122"/>
          </a:xfrm>
          <a:extLst>
            <a:ext uri="{FAA26D3D-D897-4be2-8F04-BA451C77F1D7}"/>
          </a:extLst>
        </p:spPr>
        <p:txBody>
          <a:bodyPr>
            <a:normAutofit/>
          </a:bodyPr>
          <a:lstStyle/>
          <a:p>
            <a:pPr>
              <a:defRPr/>
            </a:pPr>
            <a:r>
              <a:rPr lang="en-US" sz="4000" b="1" i="1" dirty="0">
                <a:solidFill>
                  <a:schemeClr val="tx1"/>
                </a:solidFill>
                <a:ea typeface="+mj-ea"/>
                <a:cs typeface="+mj-cs"/>
              </a:rPr>
              <a:t>A CITY BEHIND A FENCE</a:t>
            </a:r>
          </a:p>
        </p:txBody>
      </p:sp>
      <p:sp>
        <p:nvSpPr>
          <p:cNvPr id="3" name="Content Placeholder 2">
            <a:extLst>
              <a:ext uri="{FF2B5EF4-FFF2-40B4-BE49-F238E27FC236}">
                <a16:creationId xmlns:a16="http://schemas.microsoft.com/office/drawing/2014/main" id="{37E964AF-2F74-4923-940E-64A9173FFE26}"/>
              </a:ext>
            </a:extLst>
          </p:cNvPr>
          <p:cNvSpPr>
            <a:spLocks noGrp="1"/>
          </p:cNvSpPr>
          <p:nvPr>
            <p:ph idx="4294967295"/>
          </p:nvPr>
        </p:nvSpPr>
        <p:spPr>
          <a:xfrm>
            <a:off x="381000" y="1412776"/>
            <a:ext cx="7719392" cy="5445224"/>
          </a:xfrm>
          <a:extLst>
            <a:ext uri="{FAA26D3D-D897-4be2-8F04-BA451C77F1D7}"/>
          </a:extLst>
        </p:spPr>
        <p:txBody>
          <a:bodyPr>
            <a:normAutofit fontScale="92500" lnSpcReduction="10000"/>
          </a:bodyPr>
          <a:lstStyle/>
          <a:p>
            <a:pPr>
              <a:defRPr/>
            </a:pPr>
            <a:r>
              <a:rPr lang="it-IT" dirty="0">
                <a:ea typeface="+mn-ea"/>
              </a:rPr>
              <a:t>Migranti illegali = forza lavoro a basso costo che sostiene l’economia statunitense vs. presenza </a:t>
            </a:r>
            <a:r>
              <a:rPr lang="it-IT" dirty="0"/>
              <a:t>“aliena” spesso rappresentata come criminale (v. film e serie TV)</a:t>
            </a:r>
          </a:p>
          <a:p>
            <a:pPr>
              <a:defRPr/>
            </a:pPr>
            <a:r>
              <a:rPr lang="it-IT" dirty="0"/>
              <a:t>Politiche di contrasto alla migrazione:</a:t>
            </a:r>
          </a:p>
          <a:p>
            <a:pPr lvl="1">
              <a:defRPr/>
            </a:pPr>
            <a:r>
              <a:rPr lang="it-IT" b="1" i="1" dirty="0" err="1"/>
              <a:t>Border</a:t>
            </a:r>
            <a:r>
              <a:rPr lang="it-IT" b="1" i="1" dirty="0"/>
              <a:t> Patrol </a:t>
            </a:r>
            <a:r>
              <a:rPr lang="it-IT" dirty="0"/>
              <a:t>(polizia che controlla il confine con il Messico, coadiuvata da milizie private)</a:t>
            </a:r>
          </a:p>
          <a:p>
            <a:pPr lvl="1">
              <a:defRPr/>
            </a:pPr>
            <a:r>
              <a:rPr lang="it-IT" b="1" dirty="0"/>
              <a:t>Barriera di separazione</a:t>
            </a:r>
            <a:r>
              <a:rPr lang="it-IT" dirty="0"/>
              <a:t> tra USA e Messico (iniziata nel 1990)</a:t>
            </a:r>
          </a:p>
          <a:p>
            <a:r>
              <a:rPr lang="it-IT" dirty="0"/>
              <a:t>1998-2004: quasi 2.000 morti lungo il confine Messico-Stati Uniti; oltre 660.000 persone arrestate per aver cercato di attraversare illegalmente il confine, spesso usando il Rio Grande/</a:t>
            </a:r>
            <a:r>
              <a:rPr lang="it-IT" dirty="0" err="1"/>
              <a:t>Río</a:t>
            </a:r>
            <a:r>
              <a:rPr lang="it-IT" dirty="0"/>
              <a:t> Bravo → </a:t>
            </a:r>
            <a:r>
              <a:rPr lang="it-IT" b="1" i="1" dirty="0" err="1"/>
              <a:t>wetbacks</a:t>
            </a:r>
            <a:r>
              <a:rPr lang="it-IT" b="1" dirty="0"/>
              <a:t>/</a:t>
            </a:r>
            <a:r>
              <a:rPr lang="it-IT" b="1" i="1" dirty="0" err="1"/>
              <a:t>mojados</a:t>
            </a:r>
            <a:r>
              <a:rPr lang="it-IT" b="1" dirty="0"/>
              <a:t> </a:t>
            </a:r>
          </a:p>
          <a:p>
            <a:r>
              <a:rPr lang="it-IT" dirty="0"/>
              <a:t>2005: progetto di rafforzamento della barriera di separazione fino a raggiungere oltre 1.100 km di lunghezza →  2006: </a:t>
            </a:r>
            <a:r>
              <a:rPr lang="it-IT" b="1" dirty="0"/>
              <a:t>Secure Fence Act</a:t>
            </a:r>
          </a:p>
          <a:p>
            <a:r>
              <a:rPr lang="it-IT" dirty="0"/>
              <a:t>2017: rilancio del progetto (“</a:t>
            </a:r>
            <a:r>
              <a:rPr lang="it-IT" b="1" dirty="0"/>
              <a:t>Muro di Trump</a:t>
            </a:r>
            <a:r>
              <a:rPr lang="it-IT"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7AB-37FB-4804-A28B-84F5987A8019}"/>
              </a:ext>
            </a:extLst>
          </p:cNvPr>
          <p:cNvSpPr>
            <a:spLocks noGrp="1"/>
          </p:cNvSpPr>
          <p:nvPr>
            <p:ph type="title"/>
          </p:nvPr>
        </p:nvSpPr>
        <p:spPr>
          <a:xfrm>
            <a:off x="457200" y="274638"/>
            <a:ext cx="7467600" cy="1138138"/>
          </a:xfrm>
          <a:extLst>
            <a:ext uri="{FAA26D3D-D897-4be2-8F04-BA451C77F1D7}"/>
          </a:extLst>
        </p:spPr>
        <p:txBody>
          <a:bodyPr>
            <a:normAutofit/>
          </a:bodyPr>
          <a:lstStyle/>
          <a:p>
            <a:pPr>
              <a:defRPr/>
            </a:pPr>
            <a:r>
              <a:rPr lang="en-US" sz="4400" b="1" dirty="0">
                <a:solidFill>
                  <a:schemeClr val="tx1"/>
                </a:solidFill>
                <a:ea typeface="+mj-ea"/>
                <a:cs typeface="+mj-cs"/>
              </a:rPr>
              <a:t>I NUOVI MIGRANTI</a:t>
            </a:r>
          </a:p>
        </p:txBody>
      </p:sp>
      <p:sp>
        <p:nvSpPr>
          <p:cNvPr id="3" name="Content Placeholder 2">
            <a:extLst>
              <a:ext uri="{FF2B5EF4-FFF2-40B4-BE49-F238E27FC236}">
                <a16:creationId xmlns:a16="http://schemas.microsoft.com/office/drawing/2014/main" id="{8B47E13E-7A8A-4401-AC2F-8FC3F930CC79}"/>
              </a:ext>
            </a:extLst>
          </p:cNvPr>
          <p:cNvSpPr>
            <a:spLocks noGrp="1"/>
          </p:cNvSpPr>
          <p:nvPr>
            <p:ph idx="4294967295"/>
          </p:nvPr>
        </p:nvSpPr>
        <p:spPr>
          <a:xfrm>
            <a:off x="381000" y="1844824"/>
            <a:ext cx="8229600" cy="4252764"/>
          </a:xfrm>
          <a:extLst>
            <a:ext uri="{FAA26D3D-D897-4be2-8F04-BA451C77F1D7}"/>
          </a:extLst>
        </p:spPr>
        <p:txBody>
          <a:bodyPr>
            <a:normAutofit lnSpcReduction="10000"/>
          </a:bodyPr>
          <a:lstStyle/>
          <a:p>
            <a:pPr>
              <a:defRPr/>
            </a:pPr>
            <a:r>
              <a:rPr lang="it-IT" dirty="0"/>
              <a:t>Nuovi migranti (latinoamericani e asiatici): dopo una netta prevalenza di migranti maschi lungo tutto l’arco della storia statunitense, tendenza al </a:t>
            </a:r>
            <a:r>
              <a:rPr lang="it-IT" b="1" dirty="0"/>
              <a:t>riequilibrio di genere </a:t>
            </a:r>
            <a:r>
              <a:rPr lang="it-IT" dirty="0"/>
              <a:t>(a partire dagli anni Novanta del Novecento, prevalenza di donne nella migrazione messicana)</a:t>
            </a:r>
          </a:p>
          <a:p>
            <a:pPr>
              <a:defRPr/>
            </a:pPr>
            <a:r>
              <a:rPr lang="it-IT" dirty="0">
                <a:ea typeface="+mn-ea"/>
              </a:rPr>
              <a:t>Circa il 40% dei migranti negli USA è costituito da </a:t>
            </a:r>
            <a:r>
              <a:rPr lang="it-IT" b="1" dirty="0">
                <a:ea typeface="+mn-ea"/>
              </a:rPr>
              <a:t>giovani</a:t>
            </a:r>
            <a:r>
              <a:rPr lang="it-IT" dirty="0">
                <a:ea typeface="+mn-ea"/>
              </a:rPr>
              <a:t> di età compresa tra i 25 e i 39 anni</a:t>
            </a:r>
          </a:p>
          <a:p>
            <a:pPr>
              <a:defRPr/>
            </a:pPr>
            <a:r>
              <a:rPr lang="it-IT" b="1" dirty="0"/>
              <a:t>Scarso livello d’istruzione</a:t>
            </a:r>
          </a:p>
          <a:p>
            <a:pPr>
              <a:defRPr/>
            </a:pPr>
            <a:r>
              <a:rPr lang="it-IT" b="1" dirty="0"/>
              <a:t>Assenza di politiche federali e locali </a:t>
            </a:r>
            <a:r>
              <a:rPr lang="it-IT" dirty="0"/>
              <a:t>di integrazione dei migranti → proliferazione di </a:t>
            </a:r>
            <a:r>
              <a:rPr lang="it-IT" b="1" dirty="0"/>
              <a:t>organizzazioni criminali </a:t>
            </a:r>
            <a:r>
              <a:rPr lang="it-IT" dirty="0"/>
              <a:t>che sfruttano i migranti</a:t>
            </a:r>
          </a:p>
          <a:p>
            <a:pPr>
              <a:defRPr/>
            </a:pPr>
            <a:endParaRPr lang="it-IT" dirty="0">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4DCF2D-5C18-8B5C-BBAA-CCEBB96A71C1}"/>
              </a:ext>
            </a:extLst>
          </p:cNvPr>
          <p:cNvSpPr>
            <a:spLocks noGrp="1"/>
          </p:cNvSpPr>
          <p:nvPr>
            <p:ph type="title"/>
          </p:nvPr>
        </p:nvSpPr>
        <p:spPr>
          <a:xfrm>
            <a:off x="323528" y="0"/>
            <a:ext cx="8352928" cy="1417638"/>
          </a:xfrm>
        </p:spPr>
        <p:txBody>
          <a:bodyPr>
            <a:normAutofit fontScale="90000"/>
          </a:bodyPr>
          <a:lstStyle/>
          <a:p>
            <a:r>
              <a:rPr lang="it-IT" sz="4800" b="1" dirty="0">
                <a:solidFill>
                  <a:srgbClr val="000000"/>
                </a:solidFill>
              </a:rPr>
              <a:t>LE MIGRAZIONI MESSICANO-AMERICANE</a:t>
            </a:r>
          </a:p>
        </p:txBody>
      </p:sp>
      <p:sp>
        <p:nvSpPr>
          <p:cNvPr id="3" name="Segnaposto contenuto 2">
            <a:extLst>
              <a:ext uri="{FF2B5EF4-FFF2-40B4-BE49-F238E27FC236}">
                <a16:creationId xmlns:a16="http://schemas.microsoft.com/office/drawing/2014/main" id="{A46221DB-7616-27E5-9339-224591B723E4}"/>
              </a:ext>
            </a:extLst>
          </p:cNvPr>
          <p:cNvSpPr>
            <a:spLocks noGrp="1"/>
          </p:cNvSpPr>
          <p:nvPr>
            <p:ph sz="quarter" idx="1"/>
          </p:nvPr>
        </p:nvSpPr>
        <p:spPr>
          <a:xfrm>
            <a:off x="457200" y="1844824"/>
            <a:ext cx="7499176" cy="4629128"/>
          </a:xfrm>
        </p:spPr>
        <p:txBody>
          <a:bodyPr>
            <a:normAutofit/>
          </a:bodyPr>
          <a:lstStyle/>
          <a:p>
            <a:pPr marL="0" indent="0">
              <a:buNone/>
            </a:pPr>
            <a:r>
              <a:rPr lang="it-IT" sz="2800" dirty="0"/>
              <a:t>Nel corso del Novecento, le varie migrazioni dai paesi di lingua spagnola del continente americano verso gli USA diventano progressivamente le più imponenti.</a:t>
            </a:r>
          </a:p>
          <a:p>
            <a:pPr marL="0" indent="0">
              <a:buNone/>
            </a:pPr>
            <a:r>
              <a:rPr lang="it-IT" sz="2800" dirty="0"/>
              <a:t>I flussi maggiori provengono dal Messico: oltre a messicani e messicane, in massima parte gli immigrati e le immigrate dal Centro e dal Sud America devono attraversare la frontiera tra il Messico e gli USA.</a:t>
            </a:r>
          </a:p>
        </p:txBody>
      </p:sp>
    </p:spTree>
    <p:extLst>
      <p:ext uri="{BB962C8B-B14F-4D97-AF65-F5344CB8AC3E}">
        <p14:creationId xmlns:p14="http://schemas.microsoft.com/office/powerpoint/2010/main" val="55352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2EB7D8BC-5A9C-0B22-E40A-FE9C0DE0FA20}"/>
              </a:ext>
            </a:extLst>
          </p:cNvPr>
          <p:cNvSpPr>
            <a:spLocks noGrp="1" noChangeArrowheads="1"/>
          </p:cNvSpPr>
          <p:nvPr>
            <p:ph type="body" idx="1"/>
          </p:nvPr>
        </p:nvSpPr>
        <p:spPr>
          <a:xfrm>
            <a:off x="457200" y="1124744"/>
            <a:ext cx="7467600" cy="5349208"/>
          </a:xfrm>
        </p:spPr>
        <p:txBody>
          <a:bodyPr>
            <a:normAutofit/>
          </a:bodyPr>
          <a:lstStyle/>
          <a:p>
            <a:pPr marL="0" indent="0">
              <a:lnSpc>
                <a:spcPct val="90000"/>
              </a:lnSpc>
              <a:buNone/>
            </a:pPr>
            <a:r>
              <a:rPr lang="it-IT" altLang="it-IT" sz="2500" dirty="0"/>
              <a:t>Il programma </a:t>
            </a:r>
            <a:r>
              <a:rPr lang="it-IT" altLang="it-IT" sz="2500" i="1" dirty="0" err="1"/>
              <a:t>Bracero</a:t>
            </a:r>
            <a:r>
              <a:rPr lang="it-IT" altLang="it-IT" sz="2500" dirty="0"/>
              <a:t> (in spagnolo, “lavoratore manuale”) è un complesso di leggi e accordi diplomatici tra gli USA e il Messico inaugurati il 4 agosto 1942 con il </a:t>
            </a:r>
            <a:r>
              <a:rPr lang="it-IT" altLang="it-IT" sz="2500" b="1" i="1" dirty="0" err="1"/>
              <a:t>Mexican</a:t>
            </a:r>
            <a:r>
              <a:rPr lang="it-IT" altLang="it-IT" sz="2500" b="1" i="1" dirty="0"/>
              <a:t> Farm </a:t>
            </a:r>
            <a:r>
              <a:rPr lang="it-IT" altLang="it-IT" sz="2500" b="1" i="1" dirty="0" err="1"/>
              <a:t>Labor</a:t>
            </a:r>
            <a:r>
              <a:rPr lang="it-IT" altLang="it-IT" sz="2500" b="1" i="1" dirty="0"/>
              <a:t> Agreement</a:t>
            </a:r>
            <a:r>
              <a:rPr lang="it-IT" altLang="it-IT" sz="2500" dirty="0"/>
              <a:t>, che garantiva ai contadini messicani che si trasferivano negli USA per lavorare nei campi (soprattutto in California e in generale nel Sud-Ovest degli USA)</a:t>
            </a:r>
            <a:r>
              <a:rPr lang="it-IT" altLang="it-IT" sz="2500" i="1" dirty="0"/>
              <a:t> </a:t>
            </a:r>
            <a:r>
              <a:rPr lang="it-IT" altLang="it-IT" sz="2500" dirty="0"/>
              <a:t>condizioni decenti di vita e in salario minimo di 30 centesimi all’ora, esclusione dal servizio militare obbligatorio e accantonamento di parte dei risparmi in conti privati in Messico.</a:t>
            </a:r>
          </a:p>
          <a:p>
            <a:pPr marL="0" indent="0">
              <a:lnSpc>
                <a:spcPct val="90000"/>
              </a:lnSpc>
              <a:buNone/>
            </a:pPr>
            <a:r>
              <a:rPr lang="en-US" altLang="it-IT" sz="2500" dirty="0" err="1"/>
              <a:t>L’accordo</a:t>
            </a:r>
            <a:r>
              <a:rPr lang="en-US" altLang="it-IT" sz="2500" dirty="0"/>
              <a:t> </a:t>
            </a:r>
            <a:r>
              <a:rPr lang="en-US" altLang="it-IT" sz="2500" dirty="0" err="1"/>
              <a:t>venne</a:t>
            </a:r>
            <a:r>
              <a:rPr lang="en-US" altLang="it-IT" sz="2500" dirty="0"/>
              <a:t> </a:t>
            </a:r>
            <a:r>
              <a:rPr lang="en-US" altLang="it-IT" sz="2500" dirty="0" err="1"/>
              <a:t>esteso</a:t>
            </a:r>
            <a:r>
              <a:rPr lang="en-US" altLang="it-IT" sz="2500" dirty="0"/>
              <a:t> con il </a:t>
            </a:r>
            <a:r>
              <a:rPr lang="en-US" altLang="it-IT" sz="2500" b="1" i="1" dirty="0"/>
              <a:t>Migrant Labor Agreement </a:t>
            </a:r>
            <a:r>
              <a:rPr lang="en-US" altLang="it-IT" sz="2500" dirty="0"/>
              <a:t>del 1951 e </a:t>
            </a:r>
            <a:r>
              <a:rPr lang="en-US" altLang="it-IT" sz="2500" dirty="0" err="1"/>
              <a:t>restò</a:t>
            </a:r>
            <a:r>
              <a:rPr lang="en-US" altLang="it-IT" sz="2500" dirty="0"/>
              <a:t> in </a:t>
            </a:r>
            <a:r>
              <a:rPr lang="en-US" altLang="it-IT" sz="2500" dirty="0" err="1"/>
              <a:t>vigore</a:t>
            </a:r>
            <a:r>
              <a:rPr lang="en-US" altLang="it-IT" sz="2500" dirty="0"/>
              <a:t> </a:t>
            </a:r>
            <a:r>
              <a:rPr lang="en-US" altLang="it-IT" sz="2500" dirty="0" err="1"/>
              <a:t>fino</a:t>
            </a:r>
            <a:r>
              <a:rPr lang="en-US" altLang="it-IT" sz="2500" dirty="0"/>
              <a:t> al 1964</a:t>
            </a:r>
            <a:r>
              <a:rPr lang="en-US" altLang="it-IT" dirty="0"/>
              <a:t>.</a:t>
            </a:r>
          </a:p>
        </p:txBody>
      </p:sp>
      <p:sp>
        <p:nvSpPr>
          <p:cNvPr id="4" name="Titolo 1">
            <a:extLst>
              <a:ext uri="{FF2B5EF4-FFF2-40B4-BE49-F238E27FC236}">
                <a16:creationId xmlns:a16="http://schemas.microsoft.com/office/drawing/2014/main" id="{1185F4BB-EF46-33D9-3A96-DD20C4604267}"/>
              </a:ext>
            </a:extLst>
          </p:cNvPr>
          <p:cNvSpPr>
            <a:spLocks noGrp="1"/>
          </p:cNvSpPr>
          <p:nvPr>
            <p:ph type="title"/>
          </p:nvPr>
        </p:nvSpPr>
        <p:spPr>
          <a:xfrm>
            <a:off x="251520" y="116632"/>
            <a:ext cx="8424936" cy="864096"/>
          </a:xfrm>
        </p:spPr>
        <p:txBody>
          <a:bodyPr>
            <a:normAutofit fontScale="90000"/>
          </a:bodyPr>
          <a:lstStyle/>
          <a:p>
            <a:r>
              <a:rPr lang="it-IT" sz="4800" b="1" dirty="0">
                <a:solidFill>
                  <a:srgbClr val="000000"/>
                </a:solidFill>
              </a:rPr>
              <a:t>IL PROGRAMMA </a:t>
            </a:r>
            <a:r>
              <a:rPr lang="it-IT" sz="4800" b="1" i="1" dirty="0">
                <a:solidFill>
                  <a:srgbClr val="000000"/>
                </a:solidFill>
              </a:rPr>
              <a:t>BRACERO </a:t>
            </a:r>
            <a:endParaRPr lang="it-IT" sz="4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tgtEl>
                                          <p:spTgt spid="44035">
                                            <p:txEl>
                                              <p:pRg st="1" end="1"/>
                                            </p:txEl>
                                          </p:spTgt>
                                        </p:tgtEl>
                                      </p:cBhvr>
                                    </p:animEffect>
                                    <p:anim calcmode="lin" valueType="num">
                                      <p:cBhvr>
                                        <p:cTn id="1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a:extLst>
              <a:ext uri="{FF2B5EF4-FFF2-40B4-BE49-F238E27FC236}">
                <a16:creationId xmlns:a16="http://schemas.microsoft.com/office/drawing/2014/main" id="{1308859A-2E55-9EFC-502F-FD82BB096911}"/>
              </a:ext>
            </a:extLst>
          </p:cNvPr>
          <p:cNvSpPr>
            <a:spLocks noGrp="1" noChangeArrowheads="1"/>
          </p:cNvSpPr>
          <p:nvPr>
            <p:ph type="body" idx="1"/>
          </p:nvPr>
        </p:nvSpPr>
        <p:spPr>
          <a:xfrm>
            <a:off x="251520" y="1124744"/>
            <a:ext cx="7673280" cy="5349208"/>
          </a:xfrm>
        </p:spPr>
        <p:txBody>
          <a:bodyPr>
            <a:noAutofit/>
          </a:bodyPr>
          <a:lstStyle/>
          <a:p>
            <a:r>
              <a:rPr lang="it-IT" altLang="it-IT" sz="2500" dirty="0"/>
              <a:t>1959: Gli USA ricevono un gran numero di </a:t>
            </a:r>
            <a:r>
              <a:rPr lang="it-IT" altLang="it-IT" sz="2500" b="1" dirty="0"/>
              <a:t>rifugiati cubani</a:t>
            </a:r>
            <a:r>
              <a:rPr lang="it-IT" altLang="it-IT" sz="2500" dirty="0"/>
              <a:t>.</a:t>
            </a:r>
          </a:p>
          <a:p>
            <a:r>
              <a:rPr lang="it-IT" altLang="it-IT" sz="2500" dirty="0"/>
              <a:t>1960-65: Prima Kennedy e poi Johnson cercano di </a:t>
            </a:r>
            <a:r>
              <a:rPr lang="it-IT" altLang="it-IT" sz="2500" b="1" dirty="0"/>
              <a:t>eliminare il sistema discriminatorio delle quote nazionali</a:t>
            </a:r>
            <a:r>
              <a:rPr lang="it-IT" altLang="it-IT" sz="2500" dirty="0"/>
              <a:t>.</a:t>
            </a:r>
          </a:p>
          <a:p>
            <a:r>
              <a:rPr lang="it-IT" altLang="it-IT" sz="2500" dirty="0"/>
              <a:t>1964: Il Movimento chicano per i Diritti civili denuncia i casi di </a:t>
            </a:r>
            <a:r>
              <a:rPr lang="it-IT" altLang="it-IT" sz="2500" b="1" dirty="0"/>
              <a:t>abuso dei </a:t>
            </a:r>
            <a:r>
              <a:rPr lang="it-IT" altLang="it-IT" sz="2500" b="1" i="1" dirty="0" err="1"/>
              <a:t>braceros</a:t>
            </a:r>
            <a:r>
              <a:rPr lang="it-IT" altLang="it-IT" sz="2500" i="1" dirty="0"/>
              <a:t>.</a:t>
            </a:r>
          </a:p>
          <a:p>
            <a:r>
              <a:rPr lang="it-IT" altLang="it-IT" sz="2500" dirty="0"/>
              <a:t>1965: Emendamento al </a:t>
            </a:r>
            <a:r>
              <a:rPr lang="it-IT" altLang="it-IT" sz="2500" i="1" dirty="0" err="1"/>
              <a:t>Civil</a:t>
            </a:r>
            <a:r>
              <a:rPr lang="it-IT" altLang="it-IT" sz="2500" i="1" dirty="0"/>
              <a:t> </a:t>
            </a:r>
            <a:r>
              <a:rPr lang="it-IT" altLang="it-IT" sz="2500" i="1" dirty="0" err="1"/>
              <a:t>Rights</a:t>
            </a:r>
            <a:r>
              <a:rPr lang="it-IT" altLang="it-IT" sz="2500" i="1" dirty="0"/>
              <a:t> Act </a:t>
            </a:r>
            <a:r>
              <a:rPr lang="it-IT" altLang="it-IT" sz="2500" i="1" dirty="0">
                <a:latin typeface="Calibri" panose="020F0502020204030204" pitchFamily="34" charset="0"/>
                <a:ea typeface="Calibri" panose="020F0502020204030204" pitchFamily="34" charset="0"/>
                <a:cs typeface="Calibri" panose="020F0502020204030204" pitchFamily="34" charset="0"/>
              </a:rPr>
              <a:t>→ </a:t>
            </a:r>
            <a:r>
              <a:rPr lang="it-IT" altLang="it-IT" sz="2500" b="1" dirty="0"/>
              <a:t>eliminazione delle restrizioni all’immigrazione dall’Asia </a:t>
            </a:r>
            <a:r>
              <a:rPr lang="it-IT" altLang="it-IT" sz="2500" i="1" dirty="0">
                <a:latin typeface="Calibri" panose="020F0502020204030204" pitchFamily="34" charset="0"/>
                <a:ea typeface="Calibri" panose="020F0502020204030204" pitchFamily="34" charset="0"/>
                <a:cs typeface="Calibri" panose="020F0502020204030204" pitchFamily="34" charset="0"/>
              </a:rPr>
              <a:t>→ </a:t>
            </a:r>
            <a:r>
              <a:rPr lang="it-IT" altLang="it-IT" sz="2500" dirty="0"/>
              <a:t>esplosione delle migrazioni da Vietnam, Laos, Cambogia e Corea (migrazioni “latine” + migrazioni asiatiche = 85% del totale fino agli anni Novanta).</a:t>
            </a:r>
          </a:p>
        </p:txBody>
      </p:sp>
      <p:sp>
        <p:nvSpPr>
          <p:cNvPr id="4" name="Titolo 1">
            <a:extLst>
              <a:ext uri="{FF2B5EF4-FFF2-40B4-BE49-F238E27FC236}">
                <a16:creationId xmlns:a16="http://schemas.microsoft.com/office/drawing/2014/main" id="{41E3D402-51AE-BF20-6245-8AEB36864997}"/>
              </a:ext>
            </a:extLst>
          </p:cNvPr>
          <p:cNvSpPr>
            <a:spLocks noGrp="1"/>
          </p:cNvSpPr>
          <p:nvPr>
            <p:ph type="title"/>
          </p:nvPr>
        </p:nvSpPr>
        <p:spPr>
          <a:xfrm>
            <a:off x="179512" y="116632"/>
            <a:ext cx="8208912" cy="864096"/>
          </a:xfrm>
        </p:spPr>
        <p:txBody>
          <a:bodyPr>
            <a:normAutofit/>
          </a:bodyPr>
          <a:lstStyle/>
          <a:p>
            <a:r>
              <a:rPr lang="it-IT" sz="4800" b="1" dirty="0">
                <a:solidFill>
                  <a:srgbClr val="000000"/>
                </a:solidFill>
              </a:rPr>
              <a:t>GLI ANNI SESSANTA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a:extLst>
              <a:ext uri="{FF2B5EF4-FFF2-40B4-BE49-F238E27FC236}">
                <a16:creationId xmlns:a16="http://schemas.microsoft.com/office/drawing/2014/main" id="{5F94E5E1-3138-EF96-4E1F-FD6EB21E6F73}"/>
              </a:ext>
            </a:extLst>
          </p:cNvPr>
          <p:cNvSpPr>
            <a:spLocks noGrp="1" noChangeArrowheads="1"/>
          </p:cNvSpPr>
          <p:nvPr>
            <p:ph type="body" sz="half" idx="1"/>
          </p:nvPr>
        </p:nvSpPr>
        <p:spPr>
          <a:xfrm>
            <a:off x="0" y="980728"/>
            <a:ext cx="8100392" cy="5877272"/>
          </a:xfrm>
        </p:spPr>
        <p:txBody>
          <a:bodyPr>
            <a:noAutofit/>
          </a:bodyPr>
          <a:lstStyle/>
          <a:p>
            <a:pPr eaLnBrk="1" hangingPunct="1">
              <a:lnSpc>
                <a:spcPct val="90000"/>
              </a:lnSpc>
            </a:pPr>
            <a:r>
              <a:rPr lang="it-IT" altLang="it-IT" sz="2700" dirty="0"/>
              <a:t>1991: </a:t>
            </a:r>
            <a:r>
              <a:rPr lang="it-IT" altLang="it-IT" sz="2700" b="1" i="1" dirty="0"/>
              <a:t>North American Free Trade Agreement </a:t>
            </a:r>
            <a:r>
              <a:rPr lang="it-IT" altLang="it-IT" sz="2700" dirty="0"/>
              <a:t> tra USA, Canda e Messico </a:t>
            </a:r>
            <a:r>
              <a:rPr lang="it-IT" altLang="it-IT" sz="2700" dirty="0">
                <a:latin typeface="Calibri" panose="020F0502020204030204" pitchFamily="34" charset="0"/>
                <a:ea typeface="Calibri" panose="020F0502020204030204" pitchFamily="34" charset="0"/>
                <a:cs typeface="Calibri" panose="020F0502020204030204" pitchFamily="34" charset="0"/>
              </a:rPr>
              <a:t>→ </a:t>
            </a:r>
            <a:r>
              <a:rPr lang="it-IT" altLang="it-IT" sz="2700" b="1" dirty="0"/>
              <a:t>abolizione delle tariffe doganali</a:t>
            </a:r>
            <a:r>
              <a:rPr lang="it-IT" altLang="it-IT" sz="2700" dirty="0"/>
              <a:t>.</a:t>
            </a:r>
          </a:p>
          <a:p>
            <a:pPr eaLnBrk="1" hangingPunct="1">
              <a:lnSpc>
                <a:spcPct val="90000"/>
              </a:lnSpc>
            </a:pPr>
            <a:r>
              <a:rPr lang="it-IT" altLang="it-IT" sz="2700" dirty="0"/>
              <a:t>Obiettivi: espansione delle esportazioni statunitensi e riduzione dell’immigrazione illegale.</a:t>
            </a:r>
          </a:p>
          <a:p>
            <a:pPr eaLnBrk="1" hangingPunct="1">
              <a:lnSpc>
                <a:spcPct val="90000"/>
              </a:lnSpc>
            </a:pPr>
            <a:r>
              <a:rPr lang="it-IT" altLang="it-IT" sz="2700" dirty="0"/>
              <a:t>Risultati: </a:t>
            </a:r>
            <a:r>
              <a:rPr lang="it-IT" altLang="it-IT" sz="2700" b="1" dirty="0"/>
              <a:t>trasferimenti di fabbriche USA in Messico </a:t>
            </a:r>
            <a:r>
              <a:rPr lang="it-IT" altLang="it-IT" sz="2700" dirty="0"/>
              <a:t>per approfittare di salari più bassi, regime fiscali più favorevole e controlli meno attenti (</a:t>
            </a:r>
            <a:r>
              <a:rPr lang="it-IT" altLang="it-IT" sz="2700" b="1" i="1" dirty="0"/>
              <a:t>maquiladoras</a:t>
            </a:r>
            <a:r>
              <a:rPr lang="it-IT" altLang="it-IT" sz="2700" dirty="0"/>
              <a:t>) + maggiore utilizzo di immigrati clandestini nella fabbriche che restano negli USA (maggiore </a:t>
            </a:r>
            <a:r>
              <a:rPr lang="it-IT" altLang="it-IT" sz="2700" b="1" dirty="0"/>
              <a:t>ricattabilità della forza lavoro</a:t>
            </a:r>
            <a:r>
              <a:rPr lang="it-IT" altLang="it-IT" sz="2700" dirty="0"/>
              <a:t>).</a:t>
            </a:r>
          </a:p>
          <a:p>
            <a:pPr eaLnBrk="1" hangingPunct="1">
              <a:lnSpc>
                <a:spcPct val="90000"/>
              </a:lnSpc>
            </a:pPr>
            <a:r>
              <a:rPr lang="it-IT" altLang="it-IT" sz="2700" dirty="0"/>
              <a:t>1990-2010: 7,5 milioni di migranti messicani arrivano negli USA</a:t>
            </a:r>
            <a:r>
              <a:rPr lang="en-US" altLang="it-IT" sz="2700" dirty="0"/>
              <a:t>.</a:t>
            </a:r>
          </a:p>
          <a:p>
            <a:pPr eaLnBrk="1" hangingPunct="1">
              <a:lnSpc>
                <a:spcPct val="90000"/>
              </a:lnSpc>
            </a:pPr>
            <a:endParaRPr lang="it-IT" altLang="it-IT" sz="2800" b="1" dirty="0"/>
          </a:p>
        </p:txBody>
      </p:sp>
      <p:sp>
        <p:nvSpPr>
          <p:cNvPr id="4" name="Titolo 1">
            <a:extLst>
              <a:ext uri="{FF2B5EF4-FFF2-40B4-BE49-F238E27FC236}">
                <a16:creationId xmlns:a16="http://schemas.microsoft.com/office/drawing/2014/main" id="{35CC5FBB-078C-4041-6EF3-67DC4D9FE8CC}"/>
              </a:ext>
            </a:extLst>
          </p:cNvPr>
          <p:cNvSpPr>
            <a:spLocks noGrp="1"/>
          </p:cNvSpPr>
          <p:nvPr>
            <p:ph type="title"/>
          </p:nvPr>
        </p:nvSpPr>
        <p:spPr>
          <a:xfrm>
            <a:off x="457200" y="0"/>
            <a:ext cx="8229600" cy="980728"/>
          </a:xfrm>
        </p:spPr>
        <p:txBody>
          <a:bodyPr>
            <a:noAutofit/>
          </a:bodyPr>
          <a:lstStyle/>
          <a:p>
            <a:r>
              <a:rPr lang="it-IT" sz="6600" b="1" dirty="0">
                <a:solidFill>
                  <a:srgbClr val="000000"/>
                </a:solidFill>
              </a:rPr>
              <a:t>IL NAFTA</a:t>
            </a:r>
          </a:p>
        </p:txBody>
      </p:sp>
    </p:spTree>
    <p:extLst>
      <p:ext uri="{BB962C8B-B14F-4D97-AF65-F5344CB8AC3E}">
        <p14:creationId xmlns:p14="http://schemas.microsoft.com/office/powerpoint/2010/main" val="286578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C207-BACF-4225-BE34-7840914EE484}"/>
              </a:ext>
            </a:extLst>
          </p:cNvPr>
          <p:cNvSpPr>
            <a:spLocks noGrp="1"/>
          </p:cNvSpPr>
          <p:nvPr>
            <p:ph type="title"/>
          </p:nvPr>
        </p:nvSpPr>
        <p:spPr>
          <a:xfrm>
            <a:off x="179512" y="116632"/>
            <a:ext cx="8424936" cy="1584176"/>
          </a:xfrm>
          <a:extLst>
            <a:ext uri="{FAA26D3D-D897-4be2-8F04-BA451C77F1D7}"/>
          </a:extLst>
        </p:spPr>
        <p:txBody>
          <a:bodyPr>
            <a:noAutofit/>
          </a:bodyPr>
          <a:lstStyle/>
          <a:p>
            <a:pPr eaLnBrk="1" hangingPunct="1">
              <a:defRPr/>
            </a:pPr>
            <a:r>
              <a:rPr lang="en-US" sz="4400" b="1" dirty="0">
                <a:solidFill>
                  <a:schemeClr val="tx1"/>
                </a:solidFill>
                <a:ea typeface="+mj-ea"/>
                <a:cs typeface="+mj-cs"/>
              </a:rPr>
              <a:t>un </a:t>
            </a:r>
            <a:r>
              <a:rPr lang="en-US" sz="4400" b="1" dirty="0" err="1">
                <a:solidFill>
                  <a:schemeClr val="tx1"/>
                </a:solidFill>
                <a:ea typeface="+mj-ea"/>
                <a:cs typeface="+mj-cs"/>
              </a:rPr>
              <a:t>fenomeno</a:t>
            </a:r>
            <a:r>
              <a:rPr lang="en-US" sz="4400" b="1" dirty="0">
                <a:solidFill>
                  <a:schemeClr val="tx1"/>
                </a:solidFill>
              </a:rPr>
              <a:t> </a:t>
            </a:r>
            <a:r>
              <a:rPr lang="en-US" sz="4400" b="1" dirty="0" err="1">
                <a:solidFill>
                  <a:schemeClr val="tx1"/>
                </a:solidFill>
                <a:ea typeface="+mj-ea"/>
                <a:cs typeface="+mj-cs"/>
              </a:rPr>
              <a:t>globale</a:t>
            </a:r>
            <a:r>
              <a:rPr lang="en-US" sz="4400" dirty="0" err="1">
                <a:solidFill>
                  <a:schemeClr val="bg1"/>
                </a:solidFill>
                <a:ea typeface="+mj-ea"/>
                <a:cs typeface="+mj-cs"/>
              </a:rPr>
              <a:t>Patterns</a:t>
            </a:r>
            <a:endParaRPr lang="en-US" sz="4400" dirty="0">
              <a:solidFill>
                <a:schemeClr val="bg1"/>
              </a:solidFill>
              <a:ea typeface="+mj-ea"/>
              <a:cs typeface="+mj-cs"/>
            </a:endParaRPr>
          </a:p>
        </p:txBody>
      </p:sp>
      <p:sp>
        <p:nvSpPr>
          <p:cNvPr id="3" name="Content Placeholder 2">
            <a:extLst>
              <a:ext uri="{FF2B5EF4-FFF2-40B4-BE49-F238E27FC236}">
                <a16:creationId xmlns:a16="http://schemas.microsoft.com/office/drawing/2014/main" id="{9401FE10-82BF-4211-B1FD-F1D89C0B1119}"/>
              </a:ext>
            </a:extLst>
          </p:cNvPr>
          <p:cNvSpPr>
            <a:spLocks noGrp="1"/>
          </p:cNvSpPr>
          <p:nvPr>
            <p:ph idx="4294967295"/>
          </p:nvPr>
        </p:nvSpPr>
        <p:spPr>
          <a:xfrm>
            <a:off x="179512" y="1844824"/>
            <a:ext cx="7344816" cy="4464496"/>
          </a:xfrm>
          <a:extLst>
            <a:ext uri="{FAA26D3D-D897-4be2-8F04-BA451C77F1D7}"/>
          </a:extLst>
        </p:spPr>
        <p:txBody>
          <a:bodyPr>
            <a:noAutofit/>
          </a:bodyPr>
          <a:lstStyle/>
          <a:p>
            <a:pPr eaLnBrk="1" hangingPunct="1">
              <a:defRPr/>
            </a:pPr>
            <a:r>
              <a:rPr lang="it-IT" sz="2800" dirty="0"/>
              <a:t>Le migrazioni nordamericane si inseriscono nel più vasto panorama delle migrazioni globali</a:t>
            </a:r>
          </a:p>
          <a:p>
            <a:pPr eaLnBrk="1" hangingPunct="1">
              <a:defRPr/>
            </a:pPr>
            <a:r>
              <a:rPr lang="it-IT" sz="2800" dirty="0"/>
              <a:t>Approssimativamente, circa il 10% della popolazione mondiale attuale è costituito da migranti internazionali</a:t>
            </a:r>
          </a:p>
          <a:p>
            <a:pPr eaLnBrk="1" hangingPunct="1">
              <a:defRPr/>
            </a:pPr>
            <a:r>
              <a:rPr lang="it-IT" sz="2800" dirty="0"/>
              <a:t>Fine Novecento-anni 2000: </a:t>
            </a:r>
            <a:r>
              <a:rPr lang="it-IT" sz="2800" b="1" dirty="0"/>
              <a:t>emigrazione</a:t>
            </a:r>
            <a:r>
              <a:rPr lang="it-IT" sz="2800" dirty="0"/>
              <a:t> da Asia, Africa e America Latina vs. </a:t>
            </a:r>
            <a:r>
              <a:rPr lang="it-IT" sz="2800" b="1" dirty="0"/>
              <a:t>immigrazione</a:t>
            </a:r>
            <a:r>
              <a:rPr lang="it-IT" sz="2800" dirty="0"/>
              <a:t> verso America del Nord, Europa e Oceania</a:t>
            </a:r>
            <a:endParaRPr lang="it-IT" sz="2800" b="1" dirty="0">
              <a:solidFill>
                <a:srgbClr val="ED6B06"/>
              </a:solidFill>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49AC46E6-7B0E-A23C-18DC-2DC7DC32D560}"/>
              </a:ext>
            </a:extLst>
          </p:cNvPr>
          <p:cNvSpPr>
            <a:spLocks noGrp="1" noChangeArrowheads="1"/>
          </p:cNvSpPr>
          <p:nvPr>
            <p:ph type="body" idx="1"/>
          </p:nvPr>
        </p:nvSpPr>
        <p:spPr/>
        <p:txBody>
          <a:bodyPr>
            <a:normAutofit fontScale="92500" lnSpcReduction="10000"/>
          </a:bodyPr>
          <a:lstStyle/>
          <a:p>
            <a:pPr marL="0" indent="0">
              <a:buNone/>
            </a:pPr>
            <a:r>
              <a:rPr lang="it-IT" altLang="it-IT" sz="2000" dirty="0"/>
              <a:t>1996: </a:t>
            </a:r>
            <a:r>
              <a:rPr lang="it-IT" altLang="it-IT" sz="2000" b="1" i="1" dirty="0" err="1"/>
              <a:t>Illegal</a:t>
            </a:r>
            <a:r>
              <a:rPr lang="it-IT" altLang="it-IT" sz="2000" b="1" i="1" dirty="0"/>
              <a:t> </a:t>
            </a:r>
            <a:r>
              <a:rPr lang="it-IT" altLang="it-IT" sz="2000" b="1" i="1" dirty="0" err="1"/>
              <a:t>Immigration</a:t>
            </a:r>
            <a:r>
              <a:rPr lang="it-IT" altLang="it-IT" sz="2000" b="1" i="1" dirty="0"/>
              <a:t> </a:t>
            </a:r>
            <a:r>
              <a:rPr lang="it-IT" altLang="it-IT" sz="2000" b="1" i="1" dirty="0" err="1"/>
              <a:t>Reform</a:t>
            </a:r>
            <a:r>
              <a:rPr lang="it-IT" altLang="it-IT" sz="2000" b="1" i="1" dirty="0"/>
              <a:t> and </a:t>
            </a:r>
            <a:r>
              <a:rPr lang="it-IT" altLang="it-IT" sz="2000" b="1" i="1" dirty="0" err="1"/>
              <a:t>Immigrant</a:t>
            </a:r>
            <a:r>
              <a:rPr lang="it-IT" altLang="it-IT" sz="2000" b="1" i="1" dirty="0"/>
              <a:t> </a:t>
            </a:r>
            <a:r>
              <a:rPr lang="it-IT" altLang="it-IT" sz="2000" b="1" i="1" dirty="0" err="1"/>
              <a:t>Responsibility</a:t>
            </a:r>
            <a:r>
              <a:rPr lang="it-IT" altLang="it-IT" sz="2000" b="1" i="1" dirty="0"/>
              <a:t> Act</a:t>
            </a:r>
            <a:r>
              <a:rPr lang="it-IT" altLang="it-IT" sz="2000" dirty="0"/>
              <a:t> (IIRIRA), legge sull’immigrazione più dura della storia statunitense (legge approvata, sotto la presidenza Clinton, per evitare lo </a:t>
            </a:r>
            <a:r>
              <a:rPr lang="it-IT" altLang="it-IT" sz="2000" i="1" dirty="0" err="1"/>
              <a:t>shutdown</a:t>
            </a:r>
            <a:r>
              <a:rPr lang="it-IT" altLang="it-IT" sz="2000" dirty="0"/>
              <a:t> del governo federale):</a:t>
            </a:r>
          </a:p>
          <a:p>
            <a:pPr lvl="2"/>
            <a:r>
              <a:rPr lang="it-IT" altLang="it-IT" sz="2000" dirty="0"/>
              <a:t>aumenta retroattivamente i </a:t>
            </a:r>
            <a:r>
              <a:rPr lang="it-IT" altLang="it-IT" sz="2000" b="1" dirty="0"/>
              <a:t>criteri per la “</a:t>
            </a:r>
            <a:r>
              <a:rPr lang="it-IT" altLang="it-IT" sz="2000" b="1" dirty="0" err="1"/>
              <a:t>deportabilità</a:t>
            </a:r>
            <a:r>
              <a:rPr lang="it-IT" altLang="it-IT" sz="2000" b="1" dirty="0"/>
              <a:t>” </a:t>
            </a:r>
            <a:r>
              <a:rPr lang="it-IT" altLang="it-IT" sz="2000" dirty="0"/>
              <a:t>dei migranti clandestini;</a:t>
            </a:r>
          </a:p>
          <a:p>
            <a:pPr lvl="2"/>
            <a:r>
              <a:rPr lang="it-IT" altLang="it-IT" sz="2000" dirty="0"/>
              <a:t>limita severamente le </a:t>
            </a:r>
            <a:r>
              <a:rPr lang="it-IT" altLang="it-IT" sz="2000" b="1" dirty="0"/>
              <a:t>possibilità di ricorso </a:t>
            </a:r>
            <a:r>
              <a:rPr lang="it-IT" altLang="it-IT" sz="2000" dirty="0"/>
              <a:t>contro le sentenze di deportazione e il </a:t>
            </a:r>
            <a:r>
              <a:rPr lang="it-IT" altLang="it-IT" sz="2000" b="1" dirty="0"/>
              <a:t>diritto di asilo politico</a:t>
            </a:r>
            <a:r>
              <a:rPr lang="it-IT" altLang="it-IT" sz="2000" dirty="0"/>
              <a:t>;</a:t>
            </a:r>
          </a:p>
          <a:p>
            <a:pPr lvl="2"/>
            <a:r>
              <a:rPr lang="it-IT" altLang="it-IT" sz="2000" dirty="0"/>
              <a:t>vieta per 10 anni, ai migranti che hanno </a:t>
            </a:r>
            <a:r>
              <a:rPr lang="it-IT" altLang="it-IT" sz="2000" b="1" dirty="0"/>
              <a:t>risieduto illegalmente negli USA per più di un anno</a:t>
            </a:r>
            <a:r>
              <a:rPr lang="it-IT" altLang="it-IT" sz="2000" dirty="0"/>
              <a:t>, di rientrarvi;</a:t>
            </a:r>
          </a:p>
          <a:p>
            <a:pPr lvl="2"/>
            <a:r>
              <a:rPr lang="it-IT" altLang="it-IT" sz="2000" dirty="0"/>
              <a:t>stabilisce il divieto permanente di entrare negli USA per chi abbia </a:t>
            </a:r>
            <a:r>
              <a:rPr lang="it-IT" altLang="it-IT" sz="2000" b="1" dirty="0"/>
              <a:t>dichiarato falsamente di essere cittadino/o statunitense</a:t>
            </a:r>
            <a:r>
              <a:rPr lang="it-IT" altLang="it-IT" sz="2000" dirty="0"/>
              <a:t>;</a:t>
            </a:r>
          </a:p>
          <a:p>
            <a:pPr lvl="2"/>
            <a:r>
              <a:rPr lang="it-IT" altLang="it-IT" sz="2000" dirty="0"/>
              <a:t>restringe drasticamente le </a:t>
            </a:r>
            <a:r>
              <a:rPr lang="it-IT" altLang="it-IT" sz="2000" b="1" dirty="0"/>
              <a:t>esenzioni</a:t>
            </a:r>
            <a:r>
              <a:rPr lang="it-IT" altLang="it-IT" sz="2000" dirty="0"/>
              <a:t>;</a:t>
            </a:r>
            <a:endParaRPr lang="it-IT" altLang="it-IT" sz="2000" b="1" dirty="0"/>
          </a:p>
          <a:p>
            <a:pPr lvl="2"/>
            <a:r>
              <a:rPr lang="it-IT" altLang="it-IT" sz="2000" dirty="0"/>
              <a:t>dà inizio alla costruzione del </a:t>
            </a:r>
            <a:r>
              <a:rPr lang="it-IT" altLang="it-IT" sz="2000" b="1" dirty="0"/>
              <a:t>muro di confine </a:t>
            </a:r>
            <a:r>
              <a:rPr lang="it-IT" altLang="it-IT" sz="2000" dirty="0"/>
              <a:t>tra USA e Messico.</a:t>
            </a:r>
            <a:endParaRPr lang="en-US" altLang="it-IT" dirty="0"/>
          </a:p>
          <a:p>
            <a:pPr lvl="2"/>
            <a:endParaRPr lang="en-US" altLang="it-IT" dirty="0"/>
          </a:p>
          <a:p>
            <a:pPr lvl="2"/>
            <a:endParaRPr lang="en-US" altLang="it-IT" dirty="0"/>
          </a:p>
        </p:txBody>
      </p:sp>
      <p:sp>
        <p:nvSpPr>
          <p:cNvPr id="4" name="Titolo 1">
            <a:extLst>
              <a:ext uri="{FF2B5EF4-FFF2-40B4-BE49-F238E27FC236}">
                <a16:creationId xmlns:a16="http://schemas.microsoft.com/office/drawing/2014/main" id="{89FEFE26-7B49-D8CE-F099-B8C654171EAA}"/>
              </a:ext>
            </a:extLst>
          </p:cNvPr>
          <p:cNvSpPr>
            <a:spLocks noGrp="1"/>
          </p:cNvSpPr>
          <p:nvPr>
            <p:ph type="title"/>
          </p:nvPr>
        </p:nvSpPr>
        <p:spPr>
          <a:xfrm>
            <a:off x="323528" y="116632"/>
            <a:ext cx="8424936" cy="1301006"/>
          </a:xfrm>
        </p:spPr>
        <p:txBody>
          <a:bodyPr>
            <a:normAutofit fontScale="90000"/>
          </a:bodyPr>
          <a:lstStyle/>
          <a:p>
            <a:r>
              <a:rPr lang="it-IT" sz="4800" b="1" dirty="0">
                <a:solidFill>
                  <a:srgbClr val="000000"/>
                </a:solidFill>
              </a:rPr>
              <a:t>IL </a:t>
            </a:r>
            <a:r>
              <a:rPr lang="it-IT" sz="4800" b="1" i="1" dirty="0">
                <a:solidFill>
                  <a:srgbClr val="000000"/>
                </a:solidFill>
              </a:rPr>
              <a:t>BACKLASH </a:t>
            </a:r>
            <a:r>
              <a:rPr lang="it-IT" sz="4800" b="1" dirty="0">
                <a:solidFill>
                  <a:srgbClr val="000000"/>
                </a:solidFill>
              </a:rPr>
              <a:t>DEGLI</a:t>
            </a:r>
            <a:br>
              <a:rPr lang="it-IT" sz="4800" b="1" dirty="0">
                <a:solidFill>
                  <a:srgbClr val="000000"/>
                </a:solidFill>
              </a:rPr>
            </a:br>
            <a:r>
              <a:rPr lang="it-IT" sz="4800" b="1" dirty="0">
                <a:solidFill>
                  <a:srgbClr val="000000"/>
                </a:solidFill>
              </a:rPr>
              <a:t>ANNI NOVANTA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mappa&#10;&#10;Descrizione generata automaticamente">
            <a:extLst>
              <a:ext uri="{FF2B5EF4-FFF2-40B4-BE49-F238E27FC236}">
                <a16:creationId xmlns:a16="http://schemas.microsoft.com/office/drawing/2014/main" id="{5A73FD82-F05E-44AC-961F-2FF77B4F0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9" y="23857"/>
            <a:ext cx="4896544" cy="3730137"/>
          </a:xfrm>
          <a:prstGeom prst="rect">
            <a:avLst/>
          </a:prstGeom>
        </p:spPr>
      </p:pic>
      <p:pic>
        <p:nvPicPr>
          <p:cNvPr id="8" name="Immagine 7" descr="Immagine che contiene mappa&#10;&#10;Descrizione generata automaticamente">
            <a:extLst>
              <a:ext uri="{FF2B5EF4-FFF2-40B4-BE49-F238E27FC236}">
                <a16:creationId xmlns:a16="http://schemas.microsoft.com/office/drawing/2014/main" id="{DD10973A-DE2C-4461-8389-53B6694B2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632" y="3693033"/>
            <a:ext cx="3926728" cy="2815265"/>
          </a:xfrm>
          <a:prstGeom prst="rect">
            <a:avLst/>
          </a:prstGeom>
        </p:spPr>
      </p:pic>
    </p:spTree>
    <p:extLst>
      <p:ext uri="{BB962C8B-B14F-4D97-AF65-F5344CB8AC3E}">
        <p14:creationId xmlns:p14="http://schemas.microsoft.com/office/powerpoint/2010/main" val="325085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letto&#10;&#10;Descrizione generata automaticamente">
            <a:extLst>
              <a:ext uri="{FF2B5EF4-FFF2-40B4-BE49-F238E27FC236}">
                <a16:creationId xmlns:a16="http://schemas.microsoft.com/office/drawing/2014/main" id="{2E96052A-732A-B58F-0D97-AFB56ADCF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24744"/>
            <a:ext cx="7578421" cy="5044387"/>
          </a:xfrm>
          <a:prstGeom prst="rect">
            <a:avLst/>
          </a:prstGeom>
        </p:spPr>
      </p:pic>
    </p:spTree>
    <p:extLst>
      <p:ext uri="{BB962C8B-B14F-4D97-AF65-F5344CB8AC3E}">
        <p14:creationId xmlns:p14="http://schemas.microsoft.com/office/powerpoint/2010/main" val="125417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a:extLst>
              <a:ext uri="{FF2B5EF4-FFF2-40B4-BE49-F238E27FC236}">
                <a16:creationId xmlns:a16="http://schemas.microsoft.com/office/drawing/2014/main" id="{CC9A26A8-FB49-A15B-422F-483E54A5126A}"/>
              </a:ext>
            </a:extLst>
          </p:cNvPr>
          <p:cNvSpPr>
            <a:spLocks noGrp="1" noChangeArrowheads="1"/>
          </p:cNvSpPr>
          <p:nvPr>
            <p:ph type="body" idx="1"/>
          </p:nvPr>
        </p:nvSpPr>
        <p:spPr>
          <a:xfrm>
            <a:off x="457200" y="1340768"/>
            <a:ext cx="7467600" cy="5133184"/>
          </a:xfrm>
        </p:spPr>
        <p:txBody>
          <a:bodyPr>
            <a:normAutofit fontScale="85000" lnSpcReduction="20000"/>
          </a:bodyPr>
          <a:lstStyle/>
          <a:p>
            <a:r>
              <a:rPr lang="it-IT" altLang="it-IT" sz="2700" dirty="0"/>
              <a:t>Attentati dell’11.9.2001 </a:t>
            </a:r>
            <a:r>
              <a:rPr lang="it-IT" altLang="it-IT" sz="2700" dirty="0">
                <a:latin typeface="Calibri" panose="020F0502020204030204" pitchFamily="34" charset="0"/>
                <a:ea typeface="Calibri" panose="020F0502020204030204" pitchFamily="34" charset="0"/>
                <a:cs typeface="Calibri" panose="020F0502020204030204" pitchFamily="34" charset="0"/>
              </a:rPr>
              <a:t>→ </a:t>
            </a:r>
            <a:r>
              <a:rPr lang="it-IT" altLang="it-IT" sz="2700" dirty="0"/>
              <a:t>brutale </a:t>
            </a:r>
            <a:r>
              <a:rPr lang="it-IT" altLang="it-IT" sz="2700" b="1" dirty="0"/>
              <a:t>irrigidimento delle procedure d’immigrazione</a:t>
            </a:r>
            <a:r>
              <a:rPr lang="it-IT" altLang="it-IT" sz="2700" dirty="0"/>
              <a:t>, allungamento dei tempi di esame delle richieste, diffusa equiparazione </a:t>
            </a:r>
            <a:r>
              <a:rPr lang="it-IT" altLang="it-IT" sz="2700" b="1" dirty="0"/>
              <a:t>immigrato (non solo dai paesi islamici)=terrorista</a:t>
            </a:r>
            <a:r>
              <a:rPr lang="it-IT" altLang="it-IT" sz="2700" dirty="0"/>
              <a:t>.</a:t>
            </a:r>
          </a:p>
          <a:p>
            <a:r>
              <a:rPr lang="it-IT" altLang="it-IT" sz="2700" dirty="0"/>
              <a:t>2005: legge che rende un </a:t>
            </a:r>
            <a:r>
              <a:rPr lang="it-IT" altLang="it-IT" sz="2700" b="1" dirty="0"/>
              <a:t>reato penale</a:t>
            </a:r>
            <a:r>
              <a:rPr lang="it-IT" altLang="it-IT" sz="2700" dirty="0"/>
              <a:t> aiutare </a:t>
            </a:r>
            <a:r>
              <a:rPr lang="it-IT" altLang="it-IT" sz="2700" dirty="0" err="1"/>
              <a:t>pesone</a:t>
            </a:r>
            <a:r>
              <a:rPr lang="it-IT" altLang="it-IT" sz="2700" dirty="0"/>
              <a:t> senza documenti, entrare illegalmente negli USA, restare negli USA oltre la scadenza del permesso di soggiorno.</a:t>
            </a:r>
          </a:p>
          <a:p>
            <a:r>
              <a:rPr lang="it-IT" altLang="it-IT" sz="2700" dirty="0"/>
              <a:t>10.3.2006, 1.5.2006, 1.5.2007: </a:t>
            </a:r>
            <a:r>
              <a:rPr lang="it-IT" altLang="it-IT" sz="2700" b="1" dirty="0"/>
              <a:t>manifestazioni </a:t>
            </a:r>
            <a:r>
              <a:rPr lang="it-IT" altLang="it-IT" sz="2700" dirty="0"/>
              <a:t>per protestare contro le leggi sull’immigrazione (le più grandi della storia statunitense).</a:t>
            </a:r>
          </a:p>
          <a:p>
            <a:r>
              <a:rPr lang="it-IT" altLang="it-IT" sz="2700" dirty="0"/>
              <a:t>2007: crescita esponenziale delle </a:t>
            </a:r>
            <a:r>
              <a:rPr lang="it-IT" altLang="it-IT" sz="2700" b="1" dirty="0"/>
              <a:t>deportazioni</a:t>
            </a:r>
            <a:r>
              <a:rPr lang="it-IT" altLang="it-IT" sz="2700" dirty="0"/>
              <a:t>, aumento dei </a:t>
            </a:r>
            <a:r>
              <a:rPr lang="it-IT" altLang="it-IT" sz="2700" b="1" dirty="0"/>
              <a:t>luoghi di detenzione temporanea </a:t>
            </a:r>
            <a:r>
              <a:rPr lang="it-IT" altLang="it-IT" sz="2700" dirty="0"/>
              <a:t>lungo il confine USA-Messico, autorizzazione delle </a:t>
            </a:r>
            <a:r>
              <a:rPr lang="it-IT" altLang="it-IT" sz="2700" b="1" dirty="0"/>
              <a:t>milizie locali </a:t>
            </a:r>
            <a:r>
              <a:rPr lang="it-IT" altLang="it-IT" sz="2700" dirty="0"/>
              <a:t>come strumento di controllo dell’immigrazione clandestina.</a:t>
            </a:r>
          </a:p>
          <a:p>
            <a:pPr lvl="1">
              <a:buFontTx/>
              <a:buNone/>
            </a:pPr>
            <a:endParaRPr lang="en-US" altLang="it-IT" dirty="0"/>
          </a:p>
        </p:txBody>
      </p:sp>
      <p:sp>
        <p:nvSpPr>
          <p:cNvPr id="4" name="Titolo 1">
            <a:extLst>
              <a:ext uri="{FF2B5EF4-FFF2-40B4-BE49-F238E27FC236}">
                <a16:creationId xmlns:a16="http://schemas.microsoft.com/office/drawing/2014/main" id="{22A8CB9D-B172-EE3D-B7EF-5091516B5E22}"/>
              </a:ext>
            </a:extLst>
          </p:cNvPr>
          <p:cNvSpPr>
            <a:spLocks noGrp="1"/>
          </p:cNvSpPr>
          <p:nvPr>
            <p:ph type="title"/>
          </p:nvPr>
        </p:nvSpPr>
        <p:spPr>
          <a:xfrm>
            <a:off x="457200" y="116632"/>
            <a:ext cx="8003232" cy="1008112"/>
          </a:xfrm>
        </p:spPr>
        <p:txBody>
          <a:bodyPr>
            <a:normAutofit/>
          </a:bodyPr>
          <a:lstStyle/>
          <a:p>
            <a:r>
              <a:rPr lang="it-IT" sz="4400" b="1" dirty="0">
                <a:solidFill>
                  <a:srgbClr val="000000"/>
                </a:solidFill>
              </a:rPr>
              <a:t>DOPO L’11 SETTEMBRE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83925DE-C00B-EE61-543D-8FDA19E0DB2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6712" y="908720"/>
            <a:ext cx="7711595" cy="5128211"/>
          </a:xfrm>
        </p:spPr>
      </p:pic>
    </p:spTree>
    <p:extLst>
      <p:ext uri="{BB962C8B-B14F-4D97-AF65-F5344CB8AC3E}">
        <p14:creationId xmlns:p14="http://schemas.microsoft.com/office/powerpoint/2010/main" val="400591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F1B-5B89-0546-8D66-3EF672D968A7}"/>
              </a:ext>
            </a:extLst>
          </p:cNvPr>
          <p:cNvSpPr>
            <a:spLocks noGrp="1"/>
          </p:cNvSpPr>
          <p:nvPr>
            <p:ph type="title"/>
          </p:nvPr>
        </p:nvSpPr>
        <p:spPr>
          <a:xfrm>
            <a:off x="276346" y="1101492"/>
            <a:ext cx="3982064" cy="5123651"/>
          </a:xfrm>
        </p:spPr>
        <p:txBody>
          <a:bodyPr/>
          <a:lstStyle/>
          <a:p>
            <a:r>
              <a:rPr lang="it-IT" sz="3300" b="0" cap="none" dirty="0">
                <a:solidFill>
                  <a:srgbClr val="000000"/>
                </a:solidFill>
                <a:latin typeface="+mn-lt"/>
                <a:cs typeface="Arial" panose="020B0604020202020204" pitchFamily="34" charset="0"/>
              </a:rPr>
              <a:t>Numero crescente di immigrati illegali da </a:t>
            </a:r>
            <a:r>
              <a:rPr lang="it-IT" sz="3300" cap="none" dirty="0">
                <a:solidFill>
                  <a:srgbClr val="000000"/>
                </a:solidFill>
                <a:latin typeface="+mn-lt"/>
                <a:cs typeface="Arial" panose="020B0604020202020204" pitchFamily="34" charset="0"/>
              </a:rPr>
              <a:t>El Salvador, India, Guatemala, Honduras e Cina</a:t>
            </a:r>
            <a:r>
              <a:rPr lang="it-IT" sz="3300" b="0" cap="none" dirty="0">
                <a:solidFill>
                  <a:srgbClr val="000000"/>
                </a:solidFill>
                <a:latin typeface="+mn-lt"/>
                <a:cs typeface="Arial" panose="020B0604020202020204" pitchFamily="34" charset="0"/>
              </a:rPr>
              <a:t>.</a:t>
            </a:r>
            <a:br>
              <a:rPr lang="it-IT" sz="3300" b="0" cap="none" dirty="0">
                <a:solidFill>
                  <a:srgbClr val="000000"/>
                </a:solidFill>
                <a:latin typeface="+mn-lt"/>
                <a:cs typeface="Arial" panose="020B0604020202020204" pitchFamily="34" charset="0"/>
              </a:rPr>
            </a:br>
            <a:r>
              <a:rPr lang="it-IT" sz="3300" b="0" cap="none" dirty="0">
                <a:solidFill>
                  <a:srgbClr val="000000"/>
                </a:solidFill>
                <a:latin typeface="+mn-lt"/>
                <a:cs typeface="Arial" panose="020B0604020202020204" pitchFamily="34" charset="0"/>
              </a:rPr>
              <a:t>2018: </a:t>
            </a:r>
            <a:r>
              <a:rPr lang="it-IT" sz="3300" b="0" dirty="0">
                <a:solidFill>
                  <a:srgbClr val="000000"/>
                </a:solidFill>
                <a:latin typeface="+mn-lt"/>
                <a:cs typeface="Arial" panose="020B0604020202020204" pitchFamily="34" charset="0"/>
              </a:rPr>
              <a:t>48.4% </a:t>
            </a:r>
            <a:r>
              <a:rPr lang="it-IT" sz="3300" b="0" cap="none" dirty="0">
                <a:solidFill>
                  <a:srgbClr val="000000"/>
                </a:solidFill>
                <a:latin typeface="+mn-lt"/>
                <a:cs typeface="Arial" panose="020B0604020202020204" pitchFamily="34" charset="0"/>
              </a:rPr>
              <a:t>degli immigrati senza documenti sono messicani.</a:t>
            </a:r>
          </a:p>
        </p:txBody>
      </p:sp>
      <p:sp>
        <p:nvSpPr>
          <p:cNvPr id="3" name="Text Placeholder 2">
            <a:extLst>
              <a:ext uri="{FF2B5EF4-FFF2-40B4-BE49-F238E27FC236}">
                <a16:creationId xmlns:a16="http://schemas.microsoft.com/office/drawing/2014/main" id="{395357E5-C780-7441-BC7D-8387AEFF5F41}"/>
              </a:ext>
            </a:extLst>
          </p:cNvPr>
          <p:cNvSpPr>
            <a:spLocks noGrp="1"/>
          </p:cNvSpPr>
          <p:nvPr>
            <p:ph type="body" idx="1"/>
          </p:nvPr>
        </p:nvSpPr>
        <p:spPr>
          <a:xfrm>
            <a:off x="276346" y="303461"/>
            <a:ext cx="8184086" cy="965299"/>
          </a:xfrm>
        </p:spPr>
        <p:txBody>
          <a:bodyPr anchor="ctr"/>
          <a:lstStyle/>
          <a:p>
            <a:r>
              <a:rPr lang="it-IT" sz="4400" b="1" cap="small" dirty="0">
                <a:solidFill>
                  <a:srgbClr val="000000"/>
                </a:solidFill>
                <a:latin typeface="Century Schoolbook"/>
                <a:ea typeface="+mj-ea"/>
                <a:cs typeface="+mj-cs"/>
              </a:rPr>
              <a:t>GLI ANNI 2010-2020</a:t>
            </a:r>
            <a:endParaRPr lang="en-US" dirty="0">
              <a:solidFill>
                <a:schemeClr val="accent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044C52-FAD9-E340-8A3A-678F5E1315B4}"/>
              </a:ext>
            </a:extLst>
          </p:cNvPr>
          <p:cNvSpPr txBox="1"/>
          <p:nvPr/>
        </p:nvSpPr>
        <p:spPr>
          <a:xfrm>
            <a:off x="1" y="5761854"/>
            <a:ext cx="9143999" cy="230832"/>
          </a:xfrm>
          <a:prstGeom prst="rect">
            <a:avLst/>
          </a:prstGeom>
          <a:noFill/>
        </p:spPr>
        <p:txBody>
          <a:bodyPr wrap="square" rtlCol="0">
            <a:spAutoFit/>
          </a:bodyPr>
          <a:lstStyle/>
          <a:p>
            <a:pPr algn="ctr"/>
            <a:r>
              <a:rPr lang="en-US" sz="900" dirty="0">
                <a:solidFill>
                  <a:schemeClr val="bg2"/>
                </a:solidFill>
                <a:latin typeface="Arial" panose="020B0604020202020204" pitchFamily="34" charset="0"/>
                <a:cs typeface="Arial" panose="020B0604020202020204" pitchFamily="34" charset="0"/>
              </a:rPr>
              <a:t>Source: (Center for Migration Studies 2019)</a:t>
            </a:r>
          </a:p>
        </p:txBody>
      </p:sp>
      <p:sp>
        <p:nvSpPr>
          <p:cNvPr id="8" name="Slide Number Placeholder 1">
            <a:extLst>
              <a:ext uri="{FF2B5EF4-FFF2-40B4-BE49-F238E27FC236}">
                <a16:creationId xmlns:a16="http://schemas.microsoft.com/office/drawing/2014/main" id="{E3B875FB-19F0-D345-BF33-959EEC888FB0}"/>
              </a:ext>
            </a:extLst>
          </p:cNvPr>
          <p:cNvSpPr txBox="1">
            <a:spLocks/>
          </p:cNvSpPr>
          <p:nvPr/>
        </p:nvSpPr>
        <p:spPr>
          <a:xfrm>
            <a:off x="8594725" y="5712714"/>
            <a:ext cx="549275" cy="288036"/>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a:latin typeface="Arial" panose="020B0604020202020204" pitchFamily="34" charset="0"/>
                <a:cs typeface="Arial" panose="020B0604020202020204" pitchFamily="34" charset="0"/>
              </a:rPr>
              <a:pPr/>
              <a:t>25</a:t>
            </a:fld>
            <a:endParaRPr lang="en" sz="9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294CBB8-BA95-3E44-93BD-FC685AEE0001}"/>
              </a:ext>
            </a:extLst>
          </p:cNvPr>
          <p:cNvGrpSpPr/>
          <p:nvPr/>
        </p:nvGrpSpPr>
        <p:grpSpPr>
          <a:xfrm>
            <a:off x="4189830" y="1375556"/>
            <a:ext cx="4526280" cy="4849587"/>
            <a:chOff x="6156960" y="2"/>
            <a:chExt cx="6035040" cy="6466116"/>
          </a:xfrm>
        </p:grpSpPr>
        <p:pic>
          <p:nvPicPr>
            <p:cNvPr id="4" name="Picture 3">
              <a:extLst>
                <a:ext uri="{FF2B5EF4-FFF2-40B4-BE49-F238E27FC236}">
                  <a16:creationId xmlns:a16="http://schemas.microsoft.com/office/drawing/2014/main" id="{6EE5088F-7F2F-5E4A-B3C1-580111D9B89A}"/>
                </a:ext>
              </a:extLst>
            </p:cNvPr>
            <p:cNvPicPr>
              <a:picLocks noChangeAspect="1"/>
            </p:cNvPicPr>
            <p:nvPr/>
          </p:nvPicPr>
          <p:blipFill rotWithShape="1">
            <a:blip r:embed="rId2"/>
            <a:srcRect l="21693" r="21693"/>
            <a:stretch/>
          </p:blipFill>
          <p:spPr>
            <a:xfrm>
              <a:off x="6156960" y="2"/>
              <a:ext cx="6035040" cy="6466116"/>
            </a:xfrm>
            <a:prstGeom prst="rect">
              <a:avLst/>
            </a:prstGeom>
          </p:spPr>
        </p:pic>
        <p:sp>
          <p:nvSpPr>
            <p:cNvPr id="5" name="TextBox 4">
              <a:extLst>
                <a:ext uri="{FF2B5EF4-FFF2-40B4-BE49-F238E27FC236}">
                  <a16:creationId xmlns:a16="http://schemas.microsoft.com/office/drawing/2014/main" id="{EFEC14AA-4C84-C947-BEC6-AC5D9C776FB7}"/>
                </a:ext>
              </a:extLst>
            </p:cNvPr>
            <p:cNvSpPr txBox="1"/>
            <p:nvPr/>
          </p:nvSpPr>
          <p:spPr>
            <a:xfrm>
              <a:off x="9829800" y="4724401"/>
              <a:ext cx="762000" cy="338555"/>
            </a:xfrm>
            <a:prstGeom prst="rect">
              <a:avLst/>
            </a:prstGeom>
            <a:noFill/>
          </p:spPr>
          <p:txBody>
            <a:bodyPr wrap="square" rtlCol="0">
              <a:spAutoFit/>
            </a:bodyPr>
            <a:lstStyle/>
            <a:p>
              <a:r>
                <a:rPr lang="en-US" sz="1050" dirty="0">
                  <a:solidFill>
                    <a:schemeClr val="bg1"/>
                  </a:solidFill>
                </a:rPr>
                <a:t>48.4%</a:t>
              </a:r>
            </a:p>
          </p:txBody>
        </p:sp>
        <p:sp>
          <p:nvSpPr>
            <p:cNvPr id="10" name="TextBox 9">
              <a:extLst>
                <a:ext uri="{FF2B5EF4-FFF2-40B4-BE49-F238E27FC236}">
                  <a16:creationId xmlns:a16="http://schemas.microsoft.com/office/drawing/2014/main" id="{9E6CAC0B-72B2-CB4F-9D54-FC64142EF20F}"/>
                </a:ext>
              </a:extLst>
            </p:cNvPr>
            <p:cNvSpPr txBox="1"/>
            <p:nvPr/>
          </p:nvSpPr>
          <p:spPr>
            <a:xfrm>
              <a:off x="7315200" y="2925283"/>
              <a:ext cx="762000" cy="338555"/>
            </a:xfrm>
            <a:prstGeom prst="rect">
              <a:avLst/>
            </a:prstGeom>
            <a:noFill/>
          </p:spPr>
          <p:txBody>
            <a:bodyPr wrap="square" rtlCol="0">
              <a:spAutoFit/>
            </a:bodyPr>
            <a:lstStyle/>
            <a:p>
              <a:r>
                <a:rPr lang="en-US" sz="1050" dirty="0">
                  <a:solidFill>
                    <a:schemeClr val="bg1"/>
                  </a:solidFill>
                </a:rPr>
                <a:t>6.5%</a:t>
              </a:r>
            </a:p>
          </p:txBody>
        </p:sp>
        <p:sp>
          <p:nvSpPr>
            <p:cNvPr id="11" name="TextBox 10">
              <a:extLst>
                <a:ext uri="{FF2B5EF4-FFF2-40B4-BE49-F238E27FC236}">
                  <a16:creationId xmlns:a16="http://schemas.microsoft.com/office/drawing/2014/main" id="{2851A1F3-2B9C-CA4C-A91D-E6C8F1354DDF}"/>
                </a:ext>
              </a:extLst>
            </p:cNvPr>
            <p:cNvSpPr txBox="1"/>
            <p:nvPr/>
          </p:nvSpPr>
          <p:spPr>
            <a:xfrm>
              <a:off x="9850583" y="1759529"/>
              <a:ext cx="762000" cy="338555"/>
            </a:xfrm>
            <a:prstGeom prst="rect">
              <a:avLst/>
            </a:prstGeom>
            <a:noFill/>
          </p:spPr>
          <p:txBody>
            <a:bodyPr wrap="square" rtlCol="0">
              <a:spAutoFit/>
            </a:bodyPr>
            <a:lstStyle/>
            <a:p>
              <a:r>
                <a:rPr lang="en-US" sz="1050" dirty="0">
                  <a:solidFill>
                    <a:schemeClr val="bg1"/>
                  </a:solidFill>
                </a:rPr>
                <a:t>5.9%</a:t>
              </a:r>
            </a:p>
          </p:txBody>
        </p:sp>
        <p:sp>
          <p:nvSpPr>
            <p:cNvPr id="12" name="TextBox 11">
              <a:extLst>
                <a:ext uri="{FF2B5EF4-FFF2-40B4-BE49-F238E27FC236}">
                  <a16:creationId xmlns:a16="http://schemas.microsoft.com/office/drawing/2014/main" id="{F4ECED56-4217-E946-922E-ADFB03C914F2}"/>
                </a:ext>
              </a:extLst>
            </p:cNvPr>
            <p:cNvSpPr txBox="1"/>
            <p:nvPr/>
          </p:nvSpPr>
          <p:spPr>
            <a:xfrm>
              <a:off x="7241771" y="1676401"/>
              <a:ext cx="762000" cy="338555"/>
            </a:xfrm>
            <a:prstGeom prst="rect">
              <a:avLst/>
            </a:prstGeom>
            <a:noFill/>
          </p:spPr>
          <p:txBody>
            <a:bodyPr wrap="square" rtlCol="0">
              <a:spAutoFit/>
            </a:bodyPr>
            <a:lstStyle/>
            <a:p>
              <a:r>
                <a:rPr lang="en-US" sz="1050" dirty="0">
                  <a:solidFill>
                    <a:schemeClr val="bg1"/>
                  </a:solidFill>
                </a:rPr>
                <a:t>5.4%</a:t>
              </a:r>
            </a:p>
          </p:txBody>
        </p:sp>
        <p:sp>
          <p:nvSpPr>
            <p:cNvPr id="13" name="TextBox 12">
              <a:extLst>
                <a:ext uri="{FF2B5EF4-FFF2-40B4-BE49-F238E27FC236}">
                  <a16:creationId xmlns:a16="http://schemas.microsoft.com/office/drawing/2014/main" id="{18EC4C42-BF8B-894E-9109-623B1232E9CF}"/>
                </a:ext>
              </a:extLst>
            </p:cNvPr>
            <p:cNvSpPr txBox="1"/>
            <p:nvPr/>
          </p:nvSpPr>
          <p:spPr>
            <a:xfrm>
              <a:off x="8839200" y="1143110"/>
              <a:ext cx="762000" cy="338555"/>
            </a:xfrm>
            <a:prstGeom prst="rect">
              <a:avLst/>
            </a:prstGeom>
            <a:noFill/>
          </p:spPr>
          <p:txBody>
            <a:bodyPr wrap="square" rtlCol="0">
              <a:spAutoFit/>
            </a:bodyPr>
            <a:lstStyle/>
            <a:p>
              <a:r>
                <a:rPr lang="en-US" sz="1050" dirty="0">
                  <a:solidFill>
                    <a:schemeClr val="bg1"/>
                  </a:solidFill>
                </a:rPr>
                <a:t>3.7%</a:t>
              </a:r>
            </a:p>
          </p:txBody>
        </p:sp>
        <p:sp>
          <p:nvSpPr>
            <p:cNvPr id="14" name="TextBox 13">
              <a:extLst>
                <a:ext uri="{FF2B5EF4-FFF2-40B4-BE49-F238E27FC236}">
                  <a16:creationId xmlns:a16="http://schemas.microsoft.com/office/drawing/2014/main" id="{1D9B5B43-C211-354B-9EAA-CB64E9FE30AB}"/>
                </a:ext>
              </a:extLst>
            </p:cNvPr>
            <p:cNvSpPr txBox="1"/>
            <p:nvPr/>
          </p:nvSpPr>
          <p:spPr>
            <a:xfrm>
              <a:off x="8473440" y="2918357"/>
              <a:ext cx="762000" cy="338555"/>
            </a:xfrm>
            <a:prstGeom prst="rect">
              <a:avLst/>
            </a:prstGeom>
            <a:noFill/>
          </p:spPr>
          <p:txBody>
            <a:bodyPr wrap="square" rtlCol="0">
              <a:spAutoFit/>
            </a:bodyPr>
            <a:lstStyle/>
            <a:p>
              <a:r>
                <a:rPr lang="en-US" sz="1050" dirty="0">
                  <a:solidFill>
                    <a:schemeClr val="bg1"/>
                  </a:solidFill>
                </a:rPr>
                <a:t>3.4%</a:t>
              </a:r>
            </a:p>
          </p:txBody>
        </p:sp>
      </p:grpSp>
    </p:spTree>
    <p:extLst>
      <p:ext uri="{BB962C8B-B14F-4D97-AF65-F5344CB8AC3E}">
        <p14:creationId xmlns:p14="http://schemas.microsoft.com/office/powerpoint/2010/main" val="380168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F6C5-55D1-624F-8A82-54C1EDD66247}"/>
              </a:ext>
            </a:extLst>
          </p:cNvPr>
          <p:cNvSpPr>
            <a:spLocks noGrp="1"/>
          </p:cNvSpPr>
          <p:nvPr>
            <p:ph type="title"/>
          </p:nvPr>
        </p:nvSpPr>
        <p:spPr>
          <a:xfrm>
            <a:off x="107504" y="404664"/>
            <a:ext cx="8487222" cy="1440160"/>
          </a:xfrm>
        </p:spPr>
        <p:txBody>
          <a:bodyPr/>
          <a:lstStyle/>
          <a:p>
            <a:pPr marL="0" marR="0" lvl="0" indent="0" algn="l" defTabSz="914400" rtl="0" eaLnBrk="1" fontAlgn="auto" latinLnBrk="0" hangingPunct="1">
              <a:lnSpc>
                <a:spcPct val="100000"/>
              </a:lnSpc>
              <a:spcBef>
                <a:spcPts val="0"/>
              </a:spcBef>
              <a:spcAft>
                <a:spcPts val="3000"/>
              </a:spcAft>
              <a:buClr>
                <a:srgbClr val="FE8637"/>
              </a:buClr>
              <a:buSzPts val="1800"/>
              <a:buFont typeface="Lato"/>
              <a:buNone/>
              <a:tabLst/>
              <a:defRPr/>
            </a:pPr>
            <a:r>
              <a:rPr kumimoji="0" lang="it-IT" sz="4000" b="1" i="0" u="none" strike="noStrike" kern="1200" cap="small" spc="0" normalizeH="0" baseline="0" noProof="0" dirty="0">
                <a:ln>
                  <a:noFill/>
                </a:ln>
                <a:solidFill>
                  <a:srgbClr val="000000"/>
                </a:solidFill>
                <a:effectLst/>
                <a:uLnTx/>
                <a:uFillTx/>
                <a:latin typeface="Century Schoolbook"/>
                <a:ea typeface="+mj-ea"/>
                <a:cs typeface="+mj-cs"/>
                <a:sym typeface="Lato"/>
              </a:rPr>
              <a:t>UN SISTEMA DI PREGIUDIZI</a:t>
            </a:r>
            <a:endParaRPr kumimoji="0" lang="en-US" sz="4000" b="0" i="0" u="none" strike="noStrike" kern="1200" cap="none" spc="0" normalizeH="0" baseline="0" noProof="0" dirty="0">
              <a:ln>
                <a:noFill/>
              </a:ln>
              <a:solidFill>
                <a:srgbClr val="7598D9"/>
              </a:solidFill>
              <a:effectLst/>
              <a:uLnTx/>
              <a:uFillTx/>
              <a:latin typeface="Arial" panose="020B0604020202020204" pitchFamily="34" charset="0"/>
              <a:cs typeface="Arial" panose="020B0604020202020204" pitchFamily="34" charset="0"/>
              <a:sym typeface="Lato"/>
            </a:endParaRPr>
          </a:p>
        </p:txBody>
      </p:sp>
      <p:sp>
        <p:nvSpPr>
          <p:cNvPr id="3" name="Text Placeholder 2">
            <a:extLst>
              <a:ext uri="{FF2B5EF4-FFF2-40B4-BE49-F238E27FC236}">
                <a16:creationId xmlns:a16="http://schemas.microsoft.com/office/drawing/2014/main" id="{CC2DBF3A-70D6-F644-82DD-9403AECABD5D}"/>
              </a:ext>
            </a:extLst>
          </p:cNvPr>
          <p:cNvSpPr>
            <a:spLocks noGrp="1" noChangeAspect="1"/>
          </p:cNvSpPr>
          <p:nvPr>
            <p:ph type="body" idx="4294967295"/>
          </p:nvPr>
        </p:nvSpPr>
        <p:spPr>
          <a:xfrm>
            <a:off x="282679" y="1700808"/>
            <a:ext cx="2860572" cy="4323024"/>
          </a:xfrm>
        </p:spPr>
        <p:txBody>
          <a:bodyPr anchor="ctr">
            <a:normAutofit lnSpcReduction="10000"/>
          </a:bodyPr>
          <a:lstStyle/>
          <a:p>
            <a:pPr marL="114297" indent="0">
              <a:buNone/>
            </a:pPr>
            <a:r>
              <a:rPr lang="it-IT" dirty="0">
                <a:solidFill>
                  <a:srgbClr val="000000"/>
                </a:solidFill>
              </a:rPr>
              <a:t>L’opinione pubblica dagli stati occidentali </a:t>
            </a:r>
            <a:r>
              <a:rPr lang="it-IT" b="1" dirty="0">
                <a:solidFill>
                  <a:srgbClr val="000000"/>
                </a:solidFill>
              </a:rPr>
              <a:t>sovrastima notevolmente il numero di immigrati </a:t>
            </a:r>
            <a:r>
              <a:rPr lang="it-IT" dirty="0">
                <a:solidFill>
                  <a:srgbClr val="000000"/>
                </a:solidFill>
              </a:rPr>
              <a:t>(prima generazione)</a:t>
            </a:r>
            <a:r>
              <a:rPr lang="it-IT" b="1" dirty="0">
                <a:solidFill>
                  <a:srgbClr val="000000"/>
                </a:solidFill>
              </a:rPr>
              <a:t> </a:t>
            </a:r>
            <a:r>
              <a:rPr lang="it-IT" dirty="0">
                <a:solidFill>
                  <a:srgbClr val="000000"/>
                </a:solidFill>
              </a:rPr>
              <a:t>presenti nei rispettivi paesi (dati del 2017)</a:t>
            </a:r>
            <a:r>
              <a:rPr lang="it-IT" sz="1800" b="1" dirty="0">
                <a:solidFill>
                  <a:schemeClr val="accent2"/>
                </a:solidFill>
              </a:rPr>
              <a:t>.</a:t>
            </a:r>
          </a:p>
          <a:p>
            <a:pPr marL="114297" indent="0">
              <a:buNone/>
            </a:pPr>
            <a:endParaRPr lang="en-US" sz="1800" dirty="0"/>
          </a:p>
        </p:txBody>
      </p:sp>
      <p:sp>
        <p:nvSpPr>
          <p:cNvPr id="5" name="TextBox 4">
            <a:extLst>
              <a:ext uri="{FF2B5EF4-FFF2-40B4-BE49-F238E27FC236}">
                <a16:creationId xmlns:a16="http://schemas.microsoft.com/office/drawing/2014/main" id="{6C2181DD-1043-0841-9E8C-B2B6AA35CC1F}"/>
              </a:ext>
            </a:extLst>
          </p:cNvPr>
          <p:cNvSpPr txBox="1"/>
          <p:nvPr/>
        </p:nvSpPr>
        <p:spPr>
          <a:xfrm>
            <a:off x="1226" y="5770364"/>
            <a:ext cx="9143999" cy="230832"/>
          </a:xfrm>
          <a:prstGeom prst="rect">
            <a:avLst/>
          </a:prstGeom>
          <a:noFill/>
        </p:spPr>
        <p:txBody>
          <a:bodyPr wrap="square" rtlCol="0">
            <a:spAutoFit/>
          </a:bodyPr>
          <a:lstStyle/>
          <a:p>
            <a:pPr algn="ctr"/>
            <a:r>
              <a:rPr lang="en-US" sz="900" dirty="0">
                <a:solidFill>
                  <a:schemeClr val="bg2"/>
                </a:solidFill>
                <a:latin typeface="Arial" panose="020B0604020202020204" pitchFamily="34" charset="0"/>
                <a:cs typeface="Arial" panose="020B0604020202020204" pitchFamily="34" charset="0"/>
              </a:rPr>
              <a:t>Source: (Wunderlich et al. 2009)</a:t>
            </a:r>
          </a:p>
        </p:txBody>
      </p:sp>
      <p:sp>
        <p:nvSpPr>
          <p:cNvPr id="7" name="Slide Number Placeholder 1">
            <a:extLst>
              <a:ext uri="{FF2B5EF4-FFF2-40B4-BE49-F238E27FC236}">
                <a16:creationId xmlns:a16="http://schemas.microsoft.com/office/drawing/2014/main" id="{FB9B2AD6-D7B0-424B-8372-7BD72865644C}"/>
              </a:ext>
            </a:extLst>
          </p:cNvPr>
          <p:cNvSpPr txBox="1">
            <a:spLocks/>
          </p:cNvSpPr>
          <p:nvPr/>
        </p:nvSpPr>
        <p:spPr>
          <a:xfrm>
            <a:off x="8594725" y="5712714"/>
            <a:ext cx="549275" cy="288036"/>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a:latin typeface="Arial" panose="020B0604020202020204" pitchFamily="34" charset="0"/>
                <a:cs typeface="Arial" panose="020B0604020202020204" pitchFamily="34" charset="0"/>
              </a:rPr>
              <a:pPr/>
              <a:t>26</a:t>
            </a:fld>
            <a:endParaRPr lang="en" sz="900"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ECC9B9D-C8A4-694A-89FA-C94E38D66CFA}"/>
              </a:ext>
            </a:extLst>
          </p:cNvPr>
          <p:cNvGraphicFramePr>
            <a:graphicFrameLocks noChangeAspect="1"/>
          </p:cNvGraphicFramePr>
          <p:nvPr>
            <p:extLst>
              <p:ext uri="{D42A27DB-BD31-4B8C-83A1-F6EECF244321}">
                <p14:modId xmlns:p14="http://schemas.microsoft.com/office/powerpoint/2010/main" val="139902034"/>
              </p:ext>
            </p:extLst>
          </p:nvPr>
        </p:nvGraphicFramePr>
        <p:xfrm>
          <a:off x="3275856" y="2257360"/>
          <a:ext cx="4927422" cy="2956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32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D1F3-3384-BB41-9757-23F46945BB2E}"/>
              </a:ext>
            </a:extLst>
          </p:cNvPr>
          <p:cNvSpPr>
            <a:spLocks noGrp="1"/>
          </p:cNvSpPr>
          <p:nvPr>
            <p:ph type="title"/>
          </p:nvPr>
        </p:nvSpPr>
        <p:spPr>
          <a:xfrm>
            <a:off x="106273" y="60420"/>
            <a:ext cx="8138136" cy="1371774"/>
          </a:xfrm>
        </p:spPr>
        <p:txBody>
          <a:bodyPr/>
          <a:lstStyle/>
          <a:p>
            <a:r>
              <a:rPr kumimoji="0" lang="it-IT" sz="6000" b="1" i="0" u="none" strike="noStrike" kern="1200" cap="small" spc="0" normalizeH="0" baseline="0" noProof="0" dirty="0">
                <a:ln>
                  <a:noFill/>
                </a:ln>
                <a:solidFill>
                  <a:srgbClr val="000000"/>
                </a:solidFill>
                <a:effectLst/>
                <a:uLnTx/>
                <a:uFillTx/>
                <a:latin typeface="Century Schoolbook"/>
                <a:ea typeface="+mj-ea"/>
                <a:cs typeface="+mj-cs"/>
                <a:sym typeface="Lato"/>
              </a:rPr>
              <a:t>generazioni</a:t>
            </a:r>
            <a:endParaRPr lang="en-US" sz="6000" b="0"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33A5DF1-AA02-AC47-86B5-2A85EE19CF98}"/>
              </a:ext>
            </a:extLst>
          </p:cNvPr>
          <p:cNvSpPr>
            <a:spLocks noGrp="1"/>
          </p:cNvSpPr>
          <p:nvPr>
            <p:ph type="body" idx="4294967295"/>
          </p:nvPr>
        </p:nvSpPr>
        <p:spPr>
          <a:xfrm>
            <a:off x="323527" y="2053957"/>
            <a:ext cx="2280091" cy="3371850"/>
          </a:xfrm>
        </p:spPr>
        <p:txBody>
          <a:bodyPr anchor="ctr">
            <a:noAutofit/>
          </a:bodyPr>
          <a:lstStyle/>
          <a:p>
            <a:pPr marL="114297" indent="0">
              <a:buNone/>
            </a:pPr>
            <a:r>
              <a:rPr lang="it-IT" dirty="0"/>
              <a:t>2017: i migranti di prima e seconda generazione costituiscono circa ¼ della popolazione statunitense. </a:t>
            </a:r>
          </a:p>
        </p:txBody>
      </p:sp>
      <p:sp>
        <p:nvSpPr>
          <p:cNvPr id="7" name="TextBox 6">
            <a:extLst>
              <a:ext uri="{FF2B5EF4-FFF2-40B4-BE49-F238E27FC236}">
                <a16:creationId xmlns:a16="http://schemas.microsoft.com/office/drawing/2014/main" id="{9EC3C670-CC5D-8045-8326-9C39910BBC2D}"/>
              </a:ext>
            </a:extLst>
          </p:cNvPr>
          <p:cNvSpPr txBox="1"/>
          <p:nvPr/>
        </p:nvSpPr>
        <p:spPr>
          <a:xfrm>
            <a:off x="1226" y="5770364"/>
            <a:ext cx="9143999" cy="230832"/>
          </a:xfrm>
          <a:prstGeom prst="rect">
            <a:avLst/>
          </a:prstGeom>
          <a:noFill/>
        </p:spPr>
        <p:txBody>
          <a:bodyPr wrap="square" rtlCol="0">
            <a:spAutoFit/>
          </a:bodyPr>
          <a:lstStyle/>
          <a:p>
            <a:pPr algn="ctr"/>
            <a:r>
              <a:rPr lang="en-US" sz="900" dirty="0">
                <a:solidFill>
                  <a:schemeClr val="bg2"/>
                </a:solidFill>
                <a:latin typeface="Arial" panose="020B0604020202020204" pitchFamily="34" charset="0"/>
                <a:cs typeface="Arial" panose="020B0604020202020204" pitchFamily="34" charset="0"/>
              </a:rPr>
              <a:t>Source: (Radford and Noe-Bustamante 2019)</a:t>
            </a:r>
          </a:p>
        </p:txBody>
      </p:sp>
      <p:grpSp>
        <p:nvGrpSpPr>
          <p:cNvPr id="6" name="Group 5">
            <a:extLst>
              <a:ext uri="{FF2B5EF4-FFF2-40B4-BE49-F238E27FC236}">
                <a16:creationId xmlns:a16="http://schemas.microsoft.com/office/drawing/2014/main" id="{BEC382FF-0717-7D49-9422-36C87571A5E7}"/>
              </a:ext>
            </a:extLst>
          </p:cNvPr>
          <p:cNvGrpSpPr/>
          <p:nvPr/>
        </p:nvGrpSpPr>
        <p:grpSpPr>
          <a:xfrm>
            <a:off x="2876796" y="2053957"/>
            <a:ext cx="6267205" cy="3371850"/>
            <a:chOff x="3854450" y="1595609"/>
            <a:chExt cx="8356273" cy="4495800"/>
          </a:xfrm>
        </p:grpSpPr>
        <p:graphicFrame>
          <p:nvGraphicFramePr>
            <p:cNvPr id="13" name="Chart 12">
              <a:extLst>
                <a:ext uri="{FF2B5EF4-FFF2-40B4-BE49-F238E27FC236}">
                  <a16:creationId xmlns:a16="http://schemas.microsoft.com/office/drawing/2014/main" id="{4E364FB3-FD4A-F54D-882A-AB1B10033C63}"/>
                </a:ext>
              </a:extLst>
            </p:cNvPr>
            <p:cNvGraphicFramePr>
              <a:graphicFrameLocks/>
            </p:cNvGraphicFramePr>
            <p:nvPr/>
          </p:nvGraphicFramePr>
          <p:xfrm>
            <a:off x="3854450" y="1595609"/>
            <a:ext cx="826135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7B1F2DC-8FAC-9843-A7F3-90462F7EFBBE}"/>
                </a:ext>
              </a:extLst>
            </p:cNvPr>
            <p:cNvSpPr txBox="1"/>
            <p:nvPr/>
          </p:nvSpPr>
          <p:spPr>
            <a:xfrm>
              <a:off x="10515600" y="2803926"/>
              <a:ext cx="1695123" cy="954108"/>
            </a:xfrm>
            <a:prstGeom prst="rect">
              <a:avLst/>
            </a:prstGeom>
            <a:noFill/>
          </p:spPr>
          <p:txBody>
            <a:bodyPr wrap="square" rtlCol="0">
              <a:spAutoFit/>
            </a:bodyPr>
            <a:lstStyle/>
            <a:p>
              <a:r>
                <a:rPr lang="en-US" sz="1350" b="1" dirty="0">
                  <a:solidFill>
                    <a:schemeClr val="accent2"/>
                  </a:solidFill>
                  <a:latin typeface="Arial" panose="020B0604020202020204" pitchFamily="34" charset="0"/>
                  <a:cs typeface="Arial" panose="020B0604020202020204" pitchFamily="34" charset="0"/>
                </a:rPr>
                <a:t>1</a:t>
              </a:r>
              <a:r>
                <a:rPr lang="en-US" sz="1350" b="1" baseline="30000" dirty="0">
                  <a:solidFill>
                    <a:schemeClr val="accent2"/>
                  </a:solidFill>
                  <a:latin typeface="Arial" panose="020B0604020202020204" pitchFamily="34" charset="0"/>
                  <a:cs typeface="Arial" panose="020B0604020202020204" pitchFamily="34" charset="0"/>
                </a:rPr>
                <a:t>st</a:t>
              </a:r>
              <a:r>
                <a:rPr lang="en-US" sz="1350" b="1" dirty="0">
                  <a:solidFill>
                    <a:schemeClr val="accent2"/>
                  </a:solidFill>
                  <a:latin typeface="Arial" panose="020B0604020202020204" pitchFamily="34" charset="0"/>
                  <a:cs typeface="Arial" panose="020B0604020202020204" pitchFamily="34" charset="0"/>
                </a:rPr>
                <a:t> generation</a:t>
              </a:r>
            </a:p>
            <a:p>
              <a:pPr algn="ctr"/>
              <a:r>
                <a:rPr lang="en-US" sz="1350" b="1" dirty="0">
                  <a:solidFill>
                    <a:schemeClr val="accent2"/>
                  </a:solidFill>
                  <a:latin typeface="Arial" panose="020B0604020202020204" pitchFamily="34" charset="0"/>
                  <a:cs typeface="Arial" panose="020B0604020202020204" pitchFamily="34" charset="0"/>
                </a:rPr>
                <a:t>14%</a:t>
              </a:r>
            </a:p>
          </p:txBody>
        </p:sp>
        <p:sp>
          <p:nvSpPr>
            <p:cNvPr id="12" name="TextBox 11">
              <a:extLst>
                <a:ext uri="{FF2B5EF4-FFF2-40B4-BE49-F238E27FC236}">
                  <a16:creationId xmlns:a16="http://schemas.microsoft.com/office/drawing/2014/main" id="{C473C6BA-53CE-4E4E-A18A-A0CDA55348E8}"/>
                </a:ext>
              </a:extLst>
            </p:cNvPr>
            <p:cNvSpPr txBox="1"/>
            <p:nvPr/>
          </p:nvSpPr>
          <p:spPr>
            <a:xfrm>
              <a:off x="10363200" y="4423340"/>
              <a:ext cx="1828800" cy="677108"/>
            </a:xfrm>
            <a:prstGeom prst="rect">
              <a:avLst/>
            </a:prstGeom>
            <a:noFill/>
          </p:spPr>
          <p:txBody>
            <a:bodyPr wrap="square" rtlCol="0">
              <a:spAutoFit/>
            </a:bodyPr>
            <a:lstStyle/>
            <a:p>
              <a:r>
                <a:rPr lang="en-US" sz="1350" b="1" dirty="0">
                  <a:solidFill>
                    <a:schemeClr val="tx2"/>
                  </a:solidFill>
                  <a:latin typeface="Arial" panose="020B0604020202020204" pitchFamily="34" charset="0"/>
                  <a:cs typeface="Arial" panose="020B0604020202020204" pitchFamily="34" charset="0"/>
                </a:rPr>
                <a:t>2</a:t>
              </a:r>
              <a:r>
                <a:rPr lang="en-US" sz="1350" b="1" baseline="30000" dirty="0">
                  <a:solidFill>
                    <a:schemeClr val="tx2"/>
                  </a:solidFill>
                  <a:latin typeface="Arial" panose="020B0604020202020204" pitchFamily="34" charset="0"/>
                  <a:cs typeface="Arial" panose="020B0604020202020204" pitchFamily="34" charset="0"/>
                </a:rPr>
                <a:t>nd</a:t>
              </a:r>
              <a:r>
                <a:rPr lang="en-US" sz="1350" b="1" dirty="0">
                  <a:solidFill>
                    <a:schemeClr val="tx2"/>
                  </a:solidFill>
                  <a:latin typeface="Arial" panose="020B0604020202020204" pitchFamily="34" charset="0"/>
                  <a:cs typeface="Arial" panose="020B0604020202020204" pitchFamily="34" charset="0"/>
                </a:rPr>
                <a:t> generation</a:t>
              </a:r>
            </a:p>
            <a:p>
              <a:pPr algn="ctr"/>
              <a:r>
                <a:rPr lang="en-US" sz="1350" b="1" dirty="0">
                  <a:solidFill>
                    <a:schemeClr val="tx2"/>
                  </a:solidFill>
                  <a:latin typeface="Arial" panose="020B0604020202020204" pitchFamily="34" charset="0"/>
                  <a:cs typeface="Arial" panose="020B0604020202020204" pitchFamily="34" charset="0"/>
                </a:rPr>
                <a:t>12%</a:t>
              </a:r>
            </a:p>
          </p:txBody>
        </p:sp>
      </p:grpSp>
      <p:sp>
        <p:nvSpPr>
          <p:cNvPr id="10" name="Slide Number Placeholder 1">
            <a:extLst>
              <a:ext uri="{FF2B5EF4-FFF2-40B4-BE49-F238E27FC236}">
                <a16:creationId xmlns:a16="http://schemas.microsoft.com/office/drawing/2014/main" id="{1C5EE94F-A26C-CE47-8867-D71D64914744}"/>
              </a:ext>
            </a:extLst>
          </p:cNvPr>
          <p:cNvSpPr txBox="1">
            <a:spLocks/>
          </p:cNvSpPr>
          <p:nvPr/>
        </p:nvSpPr>
        <p:spPr>
          <a:xfrm>
            <a:off x="8594725" y="5712714"/>
            <a:ext cx="549275" cy="288036"/>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900">
                <a:latin typeface="Arial" panose="020B0604020202020204" pitchFamily="34" charset="0"/>
                <a:cs typeface="Arial" panose="020B0604020202020204" pitchFamily="34" charset="0"/>
              </a:rPr>
              <a:pPr/>
              <a:t>27</a:t>
            </a:fld>
            <a:endParaRPr lang="en"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53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5C5AA454-BB46-1357-0C9F-62894BEB96E1}"/>
              </a:ext>
            </a:extLst>
          </p:cNvPr>
          <p:cNvSpPr>
            <a:spLocks noGrp="1"/>
          </p:cNvSpPr>
          <p:nvPr>
            <p:ph type="title"/>
          </p:nvPr>
        </p:nvSpPr>
        <p:spPr>
          <a:xfrm>
            <a:off x="301625" y="116633"/>
            <a:ext cx="8230815" cy="1008112"/>
          </a:xfrm>
        </p:spPr>
        <p:txBody>
          <a:bodyPr>
            <a:normAutofit/>
          </a:bodyPr>
          <a:lstStyle/>
          <a:p>
            <a:pPr eaLnBrk="1" hangingPunct="1"/>
            <a:r>
              <a:rPr lang="it-IT" altLang="it-IT" sz="4800" b="1" dirty="0">
                <a:solidFill>
                  <a:srgbClr val="000000"/>
                </a:solidFill>
              </a:rPr>
              <a:t>SOGGETTIVITÀ IBRIDE</a:t>
            </a:r>
          </a:p>
        </p:txBody>
      </p:sp>
      <p:sp>
        <p:nvSpPr>
          <p:cNvPr id="3" name="Segnaposto contenuto 2">
            <a:extLst>
              <a:ext uri="{FF2B5EF4-FFF2-40B4-BE49-F238E27FC236}">
                <a16:creationId xmlns:a16="http://schemas.microsoft.com/office/drawing/2014/main" id="{A9AE557F-BE47-B2A7-0AF5-CD8217F9DDBF}"/>
              </a:ext>
            </a:extLst>
          </p:cNvPr>
          <p:cNvSpPr>
            <a:spLocks noGrp="1"/>
          </p:cNvSpPr>
          <p:nvPr>
            <p:ph sz="quarter" idx="1"/>
          </p:nvPr>
        </p:nvSpPr>
        <p:spPr>
          <a:xfrm>
            <a:off x="301625" y="1268760"/>
            <a:ext cx="7726759" cy="5472608"/>
          </a:xfrm>
        </p:spPr>
        <p:txBody>
          <a:bodyPr>
            <a:normAutofit fontScale="85000" lnSpcReduction="20000"/>
          </a:bodyPr>
          <a:lstStyle/>
          <a:p>
            <a:pPr marL="274320" indent="-274320" eaLnBrk="1" fontAlgn="auto" hangingPunct="1">
              <a:spcAft>
                <a:spcPts val="0"/>
              </a:spcAft>
              <a:buFont typeface="Wingdings 2"/>
              <a:buChar char=""/>
              <a:defRPr/>
            </a:pPr>
            <a:r>
              <a:rPr lang="it-IT" dirty="0"/>
              <a:t>La comunità migrante messicano-americana fa parte di una più vasta comunità di cui è difficile non solo delineare i confini, ma anche individuare una definizione, perché le diverse soggettività che la compongono sono il risultato dell’intersezione asimmetrica di tutta una serie di dimensioni, che vanno a comporre </a:t>
            </a:r>
            <a:r>
              <a:rPr lang="it-IT" b="1" dirty="0"/>
              <a:t>identità eminentemente ibride</a:t>
            </a:r>
            <a:r>
              <a:rPr lang="it-IT" dirty="0"/>
              <a:t>.</a:t>
            </a:r>
          </a:p>
          <a:p>
            <a:pPr marL="274320" indent="-274320" eaLnBrk="1" fontAlgn="auto" hangingPunct="1">
              <a:spcAft>
                <a:spcPts val="0"/>
              </a:spcAft>
              <a:buFont typeface="Wingdings 2"/>
              <a:buChar char=""/>
              <a:defRPr/>
            </a:pPr>
            <a:r>
              <a:rPr lang="it-IT" dirty="0"/>
              <a:t>La dimensione della </a:t>
            </a:r>
            <a:r>
              <a:rPr lang="it-IT" b="1" dirty="0"/>
              <a:t>lingua</a:t>
            </a:r>
            <a:r>
              <a:rPr lang="it-IT" dirty="0"/>
              <a:t> viene spesso identificata come l’aspetto più determinante. Lo spagnolo come prima lingua è parlato negli Stati Uniti da più di 35 milioni di persone. Più di 45 milioni lo parlano come seconda lingua, e più di 6 milioni di studenti lo studiano a scuola. Gli </a:t>
            </a:r>
            <a:r>
              <a:rPr lang="it-IT" i="1" dirty="0"/>
              <a:t>Spanish speakers</a:t>
            </a:r>
            <a:r>
              <a:rPr lang="it-IT" dirty="0"/>
              <a:t> degli Stati Uniti costituiscono la seconda maggiore comunità linguistica spagnola del mondo dopo quella messicana, con numeri simili a quelli dell’Argentina e della Colombia.</a:t>
            </a:r>
          </a:p>
          <a:p>
            <a:pPr marL="274320" indent="-274320" eaLnBrk="1" fontAlgn="auto" hangingPunct="1">
              <a:spcAft>
                <a:spcPts val="0"/>
              </a:spcAft>
              <a:buFont typeface="Wingdings 2"/>
              <a:buChar char=""/>
              <a:defRPr/>
            </a:pPr>
            <a:r>
              <a:rPr lang="it-IT" dirty="0"/>
              <a:t>Dopo la Seconda guerra mondiale, la presenza degli e delle </a:t>
            </a:r>
            <a:r>
              <a:rPr lang="it-IT" i="1" dirty="0"/>
              <a:t>Spanish speakers </a:t>
            </a:r>
            <a:r>
              <a:rPr lang="it-IT" dirty="0"/>
              <a:t>(o </a:t>
            </a:r>
            <a:r>
              <a:rPr lang="it-IT" b="1" i="1" dirty="0" err="1"/>
              <a:t>Hispanohablantes</a:t>
            </a:r>
            <a:r>
              <a:rPr lang="it-IT" dirty="0"/>
              <a:t>) è diventata sempre più visibile (e “udibile”), ma questo ha creato un problema di carattere terminologico, perché negli USA si utilizza tutta una serie di definizioni identitarie nessuna delle quali è pienamente soddisfacente.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0A2E7924-7688-4855-A74D-559692639CF5}"/>
              </a:ext>
            </a:extLst>
          </p:cNvPr>
          <p:cNvSpPr>
            <a:spLocks noGrp="1"/>
          </p:cNvSpPr>
          <p:nvPr>
            <p:ph type="title"/>
          </p:nvPr>
        </p:nvSpPr>
        <p:spPr>
          <a:xfrm>
            <a:off x="457200" y="188640"/>
            <a:ext cx="8219256" cy="720080"/>
          </a:xfrm>
        </p:spPr>
        <p:txBody>
          <a:bodyPr>
            <a:noAutofit/>
          </a:bodyPr>
          <a:lstStyle/>
          <a:p>
            <a:pPr eaLnBrk="1" hangingPunct="1"/>
            <a:r>
              <a:rPr lang="it-IT" altLang="it-IT" sz="3900" b="1" dirty="0">
                <a:solidFill>
                  <a:srgbClr val="000000"/>
                </a:solidFill>
              </a:rPr>
              <a:t>PROBLEMI TERMINOLOGICI</a:t>
            </a:r>
          </a:p>
        </p:txBody>
      </p:sp>
      <p:sp>
        <p:nvSpPr>
          <p:cNvPr id="16387" name="Segnaposto contenuto 2">
            <a:extLst>
              <a:ext uri="{FF2B5EF4-FFF2-40B4-BE49-F238E27FC236}">
                <a16:creationId xmlns:a16="http://schemas.microsoft.com/office/drawing/2014/main" id="{FCC5E5C5-C896-C685-E1B2-ED96865183FF}"/>
              </a:ext>
            </a:extLst>
          </p:cNvPr>
          <p:cNvSpPr>
            <a:spLocks noGrp="1"/>
          </p:cNvSpPr>
          <p:nvPr>
            <p:ph sz="quarter" idx="1"/>
          </p:nvPr>
        </p:nvSpPr>
        <p:spPr>
          <a:xfrm>
            <a:off x="323850" y="1052737"/>
            <a:ext cx="7848550" cy="5805264"/>
          </a:xfrm>
        </p:spPr>
        <p:txBody>
          <a:bodyPr>
            <a:normAutofit lnSpcReduction="10000"/>
          </a:bodyPr>
          <a:lstStyle/>
          <a:p>
            <a:pPr eaLnBrk="1" hangingPunct="1"/>
            <a:r>
              <a:rPr lang="it-IT" altLang="it-IT" sz="1500" b="1" i="1" dirty="0"/>
              <a:t>Spanish people</a:t>
            </a:r>
            <a:r>
              <a:rPr lang="it-IT" altLang="it-IT" sz="1500" dirty="0"/>
              <a:t> – l’espressione talvolta viene usata per indicare statunitensi che parlano spagnolo, ma letteralmente dovrebbe essere usata solo per persone di nazionalità spagnola.</a:t>
            </a:r>
          </a:p>
          <a:p>
            <a:pPr eaLnBrk="1" hangingPunct="1"/>
            <a:r>
              <a:rPr lang="it-IT" altLang="it-IT" sz="1500" b="1" i="1" dirty="0" err="1"/>
              <a:t>Hispanics</a:t>
            </a:r>
            <a:r>
              <a:rPr lang="it-IT" altLang="it-IT" sz="1500" b="1" dirty="0"/>
              <a:t> </a:t>
            </a:r>
            <a:r>
              <a:rPr lang="it-IT" altLang="it-IT" sz="1500" dirty="0"/>
              <a:t>– il termine viene impiegato per chi parla spagnolo, ma in realtà identifica solo chi ha ascendenze etniche o culturali ispaniche, mentre molti e molte </a:t>
            </a:r>
            <a:r>
              <a:rPr lang="it-IT" altLang="it-IT" sz="1500" i="1" dirty="0"/>
              <a:t>Spanish speakers</a:t>
            </a:r>
            <a:r>
              <a:rPr lang="it-IT" altLang="it-IT" sz="1500" dirty="0"/>
              <a:t> non hanno alcuna origine europea.</a:t>
            </a:r>
          </a:p>
          <a:p>
            <a:pPr eaLnBrk="1" hangingPunct="1"/>
            <a:r>
              <a:rPr lang="it-IT" altLang="it-IT" sz="1500" b="1" i="1" dirty="0"/>
              <a:t>Latinos/</a:t>
            </a:r>
            <a:r>
              <a:rPr lang="it-IT" altLang="it-IT" sz="1500" b="1" i="1" dirty="0" err="1"/>
              <a:t>as</a:t>
            </a:r>
            <a:r>
              <a:rPr lang="it-IT" altLang="it-IT" sz="1500" b="1" dirty="0"/>
              <a:t> (o </a:t>
            </a:r>
            <a:r>
              <a:rPr lang="it-IT" altLang="it-IT" sz="1500" b="1" i="1" dirty="0" err="1"/>
              <a:t>Latinx</a:t>
            </a:r>
            <a:r>
              <a:rPr lang="it-IT" altLang="it-IT" sz="1500" b="1" dirty="0"/>
              <a:t>) </a:t>
            </a:r>
            <a:r>
              <a:rPr lang="it-IT" altLang="it-IT" sz="1500" dirty="0"/>
              <a:t>– comprende chi ha origini nella cosiddetta America Latina, ma esclude chi, pur parlando spagnolo, ha origini solo native e risiede negli USA.</a:t>
            </a:r>
          </a:p>
          <a:p>
            <a:pPr eaLnBrk="1" hangingPunct="1">
              <a:buFont typeface="Wingdings 2" panose="05020102010507070707" pitchFamily="18" charset="2"/>
              <a:buNone/>
            </a:pPr>
            <a:r>
              <a:rPr lang="it-IT" altLang="it-IT" sz="1500" dirty="0"/>
              <a:t>La comunità ispanofona più rilevante è quella che ha origini in Messico, e anche in questo caso la terminologia non è univoca:</a:t>
            </a:r>
          </a:p>
          <a:p>
            <a:pPr eaLnBrk="1" hangingPunct="1"/>
            <a:r>
              <a:rPr lang="it-IT" altLang="it-IT" sz="1500" dirty="0"/>
              <a:t> </a:t>
            </a:r>
            <a:r>
              <a:rPr lang="it-IT" altLang="it-IT" sz="1500" b="1" i="1" dirty="0" err="1"/>
              <a:t>Mexican</a:t>
            </a:r>
            <a:r>
              <a:rPr lang="it-IT" altLang="it-IT" sz="1500" dirty="0"/>
              <a:t> – indica la nazionalità messicana, e comprende quindi gli immigrati messicani che non intendono diventare statunitensi, ma non coloro che hanno la nazionalità USA.</a:t>
            </a:r>
          </a:p>
          <a:p>
            <a:pPr eaLnBrk="1" hangingPunct="1"/>
            <a:r>
              <a:rPr lang="it-IT" altLang="it-IT" sz="1500" b="1" i="1" dirty="0" err="1"/>
              <a:t>Mexican</a:t>
            </a:r>
            <a:r>
              <a:rPr lang="it-IT" altLang="it-IT" sz="1500" b="1" i="1" dirty="0"/>
              <a:t> American</a:t>
            </a:r>
            <a:r>
              <a:rPr lang="it-IT" altLang="it-IT" sz="1500" dirty="0"/>
              <a:t> – identifica i/le cittadini/e statunitensi che hanno origini messicane, ma implica che i/le messicani/e non siano automaticamente anche americani/e.</a:t>
            </a:r>
          </a:p>
          <a:p>
            <a:pPr eaLnBrk="1" hangingPunct="1"/>
            <a:r>
              <a:rPr lang="it-IT" altLang="it-IT" sz="1500" b="1" i="1" dirty="0"/>
              <a:t>Chicano/a </a:t>
            </a:r>
            <a:r>
              <a:rPr lang="it-IT" altLang="it-IT" sz="1500" dirty="0"/>
              <a:t>– ha origine negli anni Trenta del Novecento, e inizialmente aveva significato offensivo nel designare gli immigrati dal Messico soprattutto di etnia nativa che venivano utilizzati per il lavoro nei campi della California; il termine deriva dalla pronuncia scorretta della parola “</a:t>
            </a:r>
            <a:r>
              <a:rPr lang="it-IT" altLang="it-IT" sz="1500" dirty="0" err="1"/>
              <a:t>mejicano</a:t>
            </a:r>
            <a:r>
              <a:rPr lang="it-IT" altLang="it-IT" sz="1500" dirty="0"/>
              <a:t>” da parte di immigrati che non parlavano lo spagnolo come prima lingua, e che la pronunciavano come fosse “</a:t>
            </a:r>
            <a:r>
              <a:rPr lang="it-IT" altLang="it-IT" sz="1500" dirty="0" err="1"/>
              <a:t>Mesheecano</a:t>
            </a:r>
            <a:r>
              <a:rPr lang="it-IT" altLang="it-IT" sz="1500" dirty="0"/>
              <a:t>”, ma negli anni Sessanta viene appropriato dal movimento per i Diritti civili dei “messicano-americani” per autoidentificarsi; mantiene un’accezione negativa per chi ha scelto di “assimilarsi” completamente alla cultura angloamericana</a:t>
            </a:r>
            <a:r>
              <a:rPr lang="it-IT" altLang="it-IT" sz="1400" dirty="0"/>
              <a:t>.</a:t>
            </a:r>
          </a:p>
          <a:p>
            <a:pPr eaLnBrk="1" hangingPunct="1"/>
            <a:endParaRPr lang="it-IT" altLang="it-IT"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a:extLst>
              <a:ext uri="{FF2B5EF4-FFF2-40B4-BE49-F238E27FC236}">
                <a16:creationId xmlns:a16="http://schemas.microsoft.com/office/drawing/2014/main" id="{11799FE8-D5CF-463C-8216-D71C9B9D1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14681"/>
            <a:ext cx="6984776" cy="593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5A816D88-AED6-7BA1-8E1F-0310C52F932D}"/>
              </a:ext>
            </a:extLst>
          </p:cNvPr>
          <p:cNvSpPr>
            <a:spLocks noGrp="1"/>
          </p:cNvSpPr>
          <p:nvPr>
            <p:ph type="title"/>
          </p:nvPr>
        </p:nvSpPr>
        <p:spPr/>
        <p:txBody>
          <a:bodyPr>
            <a:noAutofit/>
          </a:bodyPr>
          <a:lstStyle/>
          <a:p>
            <a:pPr eaLnBrk="1" hangingPunct="1"/>
            <a:r>
              <a:rPr lang="it-IT" altLang="it-IT" sz="4000" b="1" i="1" dirty="0">
                <a:solidFill>
                  <a:srgbClr val="000000"/>
                </a:solidFill>
              </a:rPr>
              <a:t>NOT AMERICANS BY CHOICE</a:t>
            </a:r>
          </a:p>
        </p:txBody>
      </p:sp>
      <p:sp>
        <p:nvSpPr>
          <p:cNvPr id="3" name="Segnaposto contenuto 2">
            <a:extLst>
              <a:ext uri="{FF2B5EF4-FFF2-40B4-BE49-F238E27FC236}">
                <a16:creationId xmlns:a16="http://schemas.microsoft.com/office/drawing/2014/main" id="{5A36F797-2E4E-479E-A9FC-F40F3DF724D4}"/>
              </a:ext>
            </a:extLst>
          </p:cNvPr>
          <p:cNvSpPr>
            <a:spLocks noGrp="1"/>
          </p:cNvSpPr>
          <p:nvPr>
            <p:ph sz="quarter" idx="1"/>
          </p:nvPr>
        </p:nvSpPr>
        <p:spPr>
          <a:xfrm>
            <a:off x="301625" y="1527175"/>
            <a:ext cx="7726759" cy="4926013"/>
          </a:xfrm>
        </p:spPr>
        <p:txBody>
          <a:bodyPr>
            <a:normAutofit fontScale="92500" lnSpcReduction="10000"/>
          </a:bodyPr>
          <a:lstStyle/>
          <a:p>
            <a:pPr marL="0" indent="0" eaLnBrk="1" fontAlgn="auto" hangingPunct="1">
              <a:spcAft>
                <a:spcPts val="0"/>
              </a:spcAft>
              <a:buNone/>
              <a:defRPr/>
            </a:pPr>
            <a:r>
              <a:rPr lang="it-IT" dirty="0"/>
              <a:t>Molti/e cittadini/e statunitensi di origine messicana sono diventati/e tali/e non a seguito di fenomeni migratori, ma al contrario perché hanno scelto di rimanere nel proprio spazio d’origine. Al termine della guerra con il Messico, attraverso il </a:t>
            </a:r>
            <a:r>
              <a:rPr lang="it-IT" b="1" dirty="0"/>
              <a:t>Trattato di Guadalupe Hidalgo</a:t>
            </a:r>
            <a:r>
              <a:rPr lang="it-IT" dirty="0"/>
              <a:t> (1848), circa il 50% del territorio allora appartenente al Messico fu acquisito dagli Stati Uniti, e chi vi risiedeva dovette scegliere tra conservare la propria nazionalità messicana emigrando oltre il </a:t>
            </a:r>
            <a:r>
              <a:rPr lang="it-IT" dirty="0" err="1"/>
              <a:t>Río</a:t>
            </a:r>
            <a:r>
              <a:rPr lang="it-IT" dirty="0"/>
              <a:t> Grande, o restare nella propria terra e diventare “statunitense” – paradossalmente, per “restare” occorreva emigrare, e invece restare significava entrare a far parte di un altro Stato. Molti discendenti considerano tutto ciò il frutto di una politica distintamente colonialista, e promuovono iniziative dirette a far riacquistare alla propria comunità la dignità perduta, recuperando tradizioni linguistiche e culturali.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EA94A-7A08-F81B-F725-66CF4E3C01B0}"/>
              </a:ext>
            </a:extLst>
          </p:cNvPr>
          <p:cNvSpPr>
            <a:spLocks noGrp="1"/>
          </p:cNvSpPr>
          <p:nvPr>
            <p:ph type="title"/>
          </p:nvPr>
        </p:nvSpPr>
        <p:spPr>
          <a:xfrm>
            <a:off x="457200" y="116632"/>
            <a:ext cx="7467600" cy="1080120"/>
          </a:xfrm>
        </p:spPr>
        <p:txBody>
          <a:bodyPr>
            <a:noAutofit/>
          </a:bodyPr>
          <a:lstStyle/>
          <a:p>
            <a:pPr eaLnBrk="1" fontAlgn="auto" hangingPunct="1">
              <a:spcAft>
                <a:spcPts val="0"/>
              </a:spcAft>
              <a:defRPr/>
            </a:pPr>
            <a:r>
              <a:rPr lang="it-IT" sz="3600" b="1" i="1" dirty="0">
                <a:solidFill>
                  <a:srgbClr val="000000"/>
                </a:solidFill>
              </a:rPr>
              <a:t>MEXICANS FIRST, </a:t>
            </a:r>
            <a:br>
              <a:rPr lang="it-IT" sz="3600" b="1" i="1" dirty="0">
                <a:solidFill>
                  <a:srgbClr val="000000"/>
                </a:solidFill>
              </a:rPr>
            </a:br>
            <a:r>
              <a:rPr lang="it-IT" sz="3600" b="1" i="1" dirty="0">
                <a:solidFill>
                  <a:srgbClr val="000000"/>
                </a:solidFill>
              </a:rPr>
              <a:t>“AMERICANS” SECOND?</a:t>
            </a:r>
          </a:p>
        </p:txBody>
      </p:sp>
      <p:sp>
        <p:nvSpPr>
          <p:cNvPr id="3" name="Segnaposto contenuto 2">
            <a:extLst>
              <a:ext uri="{FF2B5EF4-FFF2-40B4-BE49-F238E27FC236}">
                <a16:creationId xmlns:a16="http://schemas.microsoft.com/office/drawing/2014/main" id="{FB85D914-2A58-7D99-7508-820C55481309}"/>
              </a:ext>
            </a:extLst>
          </p:cNvPr>
          <p:cNvSpPr>
            <a:spLocks noGrp="1"/>
          </p:cNvSpPr>
          <p:nvPr>
            <p:ph sz="quarter" idx="1"/>
          </p:nvPr>
        </p:nvSpPr>
        <p:spPr>
          <a:xfrm>
            <a:off x="323850" y="1341438"/>
            <a:ext cx="7776542" cy="5256212"/>
          </a:xfrm>
        </p:spPr>
        <p:txBody>
          <a:bodyPr>
            <a:normAutofit fontScale="92500" lnSpcReduction="10000"/>
          </a:bodyPr>
          <a:lstStyle/>
          <a:p>
            <a:pPr marL="0" indent="0" eaLnBrk="1" fontAlgn="auto" hangingPunct="1">
              <a:spcAft>
                <a:spcPts val="0"/>
              </a:spcAft>
              <a:buNone/>
              <a:defRPr/>
            </a:pPr>
            <a:r>
              <a:rPr lang="it-IT" dirty="0"/>
              <a:t>Molti/e cittadini/e statunitensi di origine messicana si considerano solo temporaneamente “americani/e”, </a:t>
            </a:r>
            <a:r>
              <a:rPr lang="it-IT" dirty="0" err="1"/>
              <a:t>e</a:t>
            </a:r>
            <a:r>
              <a:rPr lang="it-IT" dirty="0"/>
              <a:t> progettano di rientrare in Messico una volta acquisito un certo livello di benessere economico. Mantengono pertanto forti legami con la (ex) madrepatria. Tuttavia i/le loro discendenti preferiscono sovente diventare pienamente “americani/e”, ma devono affrontare l’ostilità della cultura statunitense dominante, che li considera persone di serie B, non del tutto “americane”. Non più messicane e senza intenzione di tornare ad esserlo, non ancora “americane” ma anche in conflitto con la cultura dominante, queste persone cercano di creare nuove forme di identificazione, basate più che sulle origini etniche sull’</a:t>
            </a:r>
            <a:r>
              <a:rPr lang="it-IT" b="1" dirty="0"/>
              <a:t>affiliazione linguistico-culturale</a:t>
            </a:r>
            <a:r>
              <a:rPr lang="it-IT" dirty="0"/>
              <a:t>, e hanno scelto di autoidentificarsi come chicane, rivendicando il valore positivamente ibrido dell’interazione tra cultura angloamericana, cultura messicana di origine ispanica e cultura nativa.</a:t>
            </a:r>
          </a:p>
          <a:p>
            <a:pPr marL="274320" indent="-274320" eaLnBrk="1" fontAlgn="auto" hangingPunct="1">
              <a:spcAft>
                <a:spcPts val="0"/>
              </a:spcAft>
              <a:buFont typeface="Wingdings 2"/>
              <a:buChar char=""/>
              <a:defRPr/>
            </a:pP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6136C6BD-2CC5-3C77-6C89-3ED0A5B2F05F}"/>
              </a:ext>
            </a:extLst>
          </p:cNvPr>
          <p:cNvSpPr>
            <a:spLocks noGrp="1"/>
          </p:cNvSpPr>
          <p:nvPr>
            <p:ph type="title"/>
          </p:nvPr>
        </p:nvSpPr>
        <p:spPr/>
        <p:txBody>
          <a:bodyPr>
            <a:noAutofit/>
          </a:bodyPr>
          <a:lstStyle/>
          <a:p>
            <a:pPr eaLnBrk="1" hangingPunct="1"/>
            <a:r>
              <a:rPr lang="it-IT" altLang="it-IT" sz="4800" b="1" dirty="0">
                <a:solidFill>
                  <a:srgbClr val="000000"/>
                </a:solidFill>
              </a:rPr>
              <a:t>IL MITO DI AZTLÁN</a:t>
            </a:r>
          </a:p>
        </p:txBody>
      </p:sp>
      <p:sp>
        <p:nvSpPr>
          <p:cNvPr id="3" name="Segnaposto contenuto 2">
            <a:extLst>
              <a:ext uri="{FF2B5EF4-FFF2-40B4-BE49-F238E27FC236}">
                <a16:creationId xmlns:a16="http://schemas.microsoft.com/office/drawing/2014/main" id="{0A418368-2F33-EF7C-C587-F06B64614111}"/>
              </a:ext>
            </a:extLst>
          </p:cNvPr>
          <p:cNvSpPr>
            <a:spLocks noGrp="1"/>
          </p:cNvSpPr>
          <p:nvPr>
            <p:ph sz="quarter" idx="1"/>
          </p:nvPr>
        </p:nvSpPr>
        <p:spPr>
          <a:xfrm>
            <a:off x="301625" y="1527174"/>
            <a:ext cx="7726759" cy="5330825"/>
          </a:xfrm>
        </p:spPr>
        <p:txBody>
          <a:bodyPr>
            <a:normAutofit/>
          </a:bodyPr>
          <a:lstStyle/>
          <a:p>
            <a:pPr eaLnBrk="1" hangingPunct="1">
              <a:lnSpc>
                <a:spcPct val="80000"/>
              </a:lnSpc>
              <a:buFont typeface="Wingdings 2" panose="05020102010507070707" pitchFamily="18" charset="2"/>
              <a:buNone/>
            </a:pPr>
            <a:r>
              <a:rPr lang="it-IT" altLang="it-IT" sz="1900" dirty="0" err="1"/>
              <a:t>Aztlán</a:t>
            </a:r>
            <a:r>
              <a:rPr lang="it-IT" altLang="it-IT" sz="1900" dirty="0"/>
              <a:t> è il luogo mitico delle origini dei </a:t>
            </a:r>
            <a:r>
              <a:rPr lang="it-IT" altLang="it-IT" sz="1900" b="1" dirty="0"/>
              <a:t>popoli aztechi</a:t>
            </a:r>
            <a:r>
              <a:rPr lang="it-IT" altLang="it-IT" sz="1900" dirty="0"/>
              <a:t>. La sua localizzazione geografica è incerta: probabilmente è situata nel Sud-Ovest degli odierni Stati Uniti, da dove gli aztechi migrarono alla fine del primo millennio d.C. per recarsi nell’odierno Messico. Nel folclore chicano </a:t>
            </a:r>
            <a:r>
              <a:rPr lang="it-IT" altLang="it-IT" sz="1900" dirty="0" err="1"/>
              <a:t>Aztlán</a:t>
            </a:r>
            <a:r>
              <a:rPr lang="it-IT" altLang="it-IT" sz="1900" dirty="0"/>
              <a:t> viene spesso a rappresentare l’intera porzione di territorio messicano ceduta agli USA nel 1848. Questo mito si è andato costruendo negli anni Sessanta del Novecento, grazie a un gruppo di attivisti chicani guidati da </a:t>
            </a:r>
            <a:r>
              <a:rPr lang="it-IT" altLang="it-IT" sz="1900" b="1" dirty="0"/>
              <a:t>Oscar Zeta Acosta</a:t>
            </a:r>
            <a:r>
              <a:rPr lang="it-IT" altLang="it-IT" sz="1900" dirty="0"/>
              <a:t>, e si è consolidato con il </a:t>
            </a:r>
            <a:r>
              <a:rPr lang="it-IT" altLang="it-IT" sz="1900" b="1" i="1" dirty="0">
                <a:hlinkClick r:id="rId2"/>
              </a:rPr>
              <a:t>Plan </a:t>
            </a:r>
            <a:r>
              <a:rPr lang="it-IT" altLang="it-IT" sz="1900" b="1" i="1" dirty="0" err="1">
                <a:hlinkClick r:id="rId2"/>
              </a:rPr>
              <a:t>Espiritual</a:t>
            </a:r>
            <a:r>
              <a:rPr lang="it-IT" altLang="it-IT" sz="1900" b="1" i="1" dirty="0">
                <a:hlinkClick r:id="rId2"/>
              </a:rPr>
              <a:t> de </a:t>
            </a:r>
            <a:r>
              <a:rPr lang="it-IT" altLang="it-IT" sz="1900" b="1" i="1" dirty="0" err="1">
                <a:hlinkClick r:id="rId2"/>
              </a:rPr>
              <a:t>Aztlán</a:t>
            </a:r>
            <a:r>
              <a:rPr lang="it-IT" altLang="it-IT" sz="1900" dirty="0"/>
              <a:t>, il </a:t>
            </a:r>
            <a:r>
              <a:rPr lang="it-IT" altLang="it-IT" sz="1900" b="1" dirty="0" err="1"/>
              <a:t>MEChA</a:t>
            </a:r>
            <a:r>
              <a:rPr lang="it-IT" altLang="it-IT" sz="1900" b="1" dirty="0"/>
              <a:t> (</a:t>
            </a:r>
            <a:r>
              <a:rPr lang="it-IT" altLang="it-IT" sz="1900" b="1" dirty="0" err="1"/>
              <a:t>Movimiento</a:t>
            </a:r>
            <a:r>
              <a:rPr lang="it-IT" altLang="it-IT" sz="1900" b="1" dirty="0"/>
              <a:t> </a:t>
            </a:r>
            <a:r>
              <a:rPr lang="it-IT" altLang="it-IT" sz="1900" b="1" dirty="0" err="1"/>
              <a:t>Estudiantil</a:t>
            </a:r>
            <a:r>
              <a:rPr lang="it-IT" altLang="it-IT" sz="1900" b="1" dirty="0"/>
              <a:t> Chicano de </a:t>
            </a:r>
            <a:r>
              <a:rPr lang="it-IT" altLang="it-IT" sz="1900" b="1" dirty="0" err="1"/>
              <a:t>Aztlán</a:t>
            </a:r>
            <a:r>
              <a:rPr lang="it-IT" altLang="it-IT" sz="1900" b="1" dirty="0"/>
              <a:t>)</a:t>
            </a:r>
            <a:r>
              <a:rPr lang="it-IT" altLang="it-IT" sz="1900" dirty="0"/>
              <a:t>, la </a:t>
            </a:r>
            <a:r>
              <a:rPr lang="it-IT" altLang="it-IT" sz="1900" b="1" dirty="0"/>
              <a:t>Nation of </a:t>
            </a:r>
            <a:r>
              <a:rPr lang="it-IT" altLang="it-IT" sz="1900" b="1" dirty="0" err="1"/>
              <a:t>Aztlán</a:t>
            </a:r>
            <a:r>
              <a:rPr lang="it-IT" altLang="it-IT" sz="1900" b="1" dirty="0"/>
              <a:t> (NOA</a:t>
            </a:r>
            <a:r>
              <a:rPr lang="it-IT" altLang="it-IT" sz="1900" dirty="0"/>
              <a:t>), e la produzione poetica di </a:t>
            </a:r>
            <a:r>
              <a:rPr lang="it-IT" altLang="it-IT" sz="1900" b="1" dirty="0" err="1"/>
              <a:t>Alurista</a:t>
            </a:r>
            <a:r>
              <a:rPr lang="it-IT" altLang="it-IT" sz="1900" dirty="0"/>
              <a:t>, che popolarizzò il termine </a:t>
            </a:r>
            <a:r>
              <a:rPr lang="it-IT" altLang="it-IT" sz="1900" i="1" dirty="0" err="1"/>
              <a:t>Aztlán</a:t>
            </a:r>
            <a:r>
              <a:rPr lang="it-IT" altLang="it-IT" sz="1900" dirty="0"/>
              <a:t> in una poesia presentata alla Youth Liberation Conference di Denver, nel 1969, che divenne il preambolo al </a:t>
            </a:r>
            <a:r>
              <a:rPr lang="it-IT" altLang="it-IT" sz="1900" i="1" dirty="0"/>
              <a:t>Plan</a:t>
            </a:r>
            <a:r>
              <a:rPr lang="it-IT" altLang="it-IT" sz="1900" dirty="0"/>
              <a:t>.</a:t>
            </a:r>
          </a:p>
          <a:p>
            <a:pPr eaLnBrk="1" hangingPunct="1">
              <a:lnSpc>
                <a:spcPct val="80000"/>
              </a:lnSpc>
              <a:buFont typeface="Wingdings 2" panose="05020102010507070707" pitchFamily="18" charset="2"/>
              <a:buNone/>
            </a:pPr>
            <a:r>
              <a:rPr lang="it-IT" altLang="it-IT" sz="1900" dirty="0"/>
              <a:t>Quindi, </a:t>
            </a:r>
            <a:r>
              <a:rPr lang="it-IT" altLang="it-IT" sz="1900" dirty="0" err="1"/>
              <a:t>Aztlán</a:t>
            </a:r>
            <a:r>
              <a:rPr lang="it-IT" altLang="it-IT" sz="1900" dirty="0"/>
              <a:t> è il luogo delle origini del popolo messicano, ovvero azteco, ma è localizzato miticamente negli odierni Stati Uniti sud-occidentali: tornare al passato delle origini significa pertanto per i messicani proiettarsi nella terra del progresso tecnologico, del futuro, e diventare </a:t>
            </a:r>
            <a:r>
              <a:rPr lang="it-IT" altLang="it-IT" sz="1900" b="1" i="1" dirty="0"/>
              <a:t>chicani</a:t>
            </a:r>
            <a:r>
              <a:rPr lang="it-IT" altLang="it-IT" sz="1900" dirty="0"/>
              <a:t>: per recuperare la perduta purezza dell’inizio occorre cioè perderla ancora di più, aggiungere alla contaminazione con la cultura spagnola quella con la cultura angloamericana.</a:t>
            </a:r>
          </a:p>
          <a:p>
            <a:pPr eaLnBrk="1" hangingPunct="1">
              <a:lnSpc>
                <a:spcPct val="80000"/>
              </a:lnSpc>
            </a:pPr>
            <a:endParaRPr lang="it-IT" altLang="it-IT" sz="1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Users\HP250G3\Documents\Valerio\UniMC - 2017-18\UniMC - 2017-18 - Letteratura &amp; cultura angloamericana 1\Materiali\Conquest of Aztlán.jpg">
            <a:extLst>
              <a:ext uri="{FF2B5EF4-FFF2-40B4-BE49-F238E27FC236}">
                <a16:creationId xmlns:a16="http://schemas.microsoft.com/office/drawing/2014/main" id="{931AED99-4030-5673-DC19-3E6760847FC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67280" y="476672"/>
            <a:ext cx="7259957" cy="5580112"/>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C:\Users\HP250G3\Downloads\Aztlan.jpg">
            <a:extLst>
              <a:ext uri="{FF2B5EF4-FFF2-40B4-BE49-F238E27FC236}">
                <a16:creationId xmlns:a16="http://schemas.microsoft.com/office/drawing/2014/main" id="{28DE9A28-525F-5434-9AD2-2EC950110EB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552" y="548680"/>
            <a:ext cx="7682990" cy="5657304"/>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669C503C-1808-5C0A-DEC3-469BFCB66CB0}"/>
              </a:ext>
            </a:extLst>
          </p:cNvPr>
          <p:cNvSpPr>
            <a:spLocks noGrp="1"/>
          </p:cNvSpPr>
          <p:nvPr>
            <p:ph type="title"/>
          </p:nvPr>
        </p:nvSpPr>
        <p:spPr>
          <a:xfrm>
            <a:off x="301625" y="116632"/>
            <a:ext cx="8446839" cy="1080120"/>
          </a:xfrm>
        </p:spPr>
        <p:txBody>
          <a:bodyPr>
            <a:noAutofit/>
          </a:bodyPr>
          <a:lstStyle/>
          <a:p>
            <a:pPr eaLnBrk="1" hangingPunct="1"/>
            <a:r>
              <a:rPr lang="it-IT" altLang="it-IT" sz="4000" b="1" dirty="0">
                <a:solidFill>
                  <a:srgbClr val="000000"/>
                </a:solidFill>
              </a:rPr>
              <a:t>LA VERGINE DI GUADALUPE</a:t>
            </a:r>
          </a:p>
        </p:txBody>
      </p:sp>
      <p:sp>
        <p:nvSpPr>
          <p:cNvPr id="3" name="Segnaposto contenuto 2">
            <a:extLst>
              <a:ext uri="{FF2B5EF4-FFF2-40B4-BE49-F238E27FC236}">
                <a16:creationId xmlns:a16="http://schemas.microsoft.com/office/drawing/2014/main" id="{70226DB0-1FE9-CC20-2C42-F2767C7581AD}"/>
              </a:ext>
            </a:extLst>
          </p:cNvPr>
          <p:cNvSpPr>
            <a:spLocks noGrp="1"/>
          </p:cNvSpPr>
          <p:nvPr>
            <p:ph sz="quarter" idx="1"/>
          </p:nvPr>
        </p:nvSpPr>
        <p:spPr>
          <a:xfrm>
            <a:off x="179512" y="1556792"/>
            <a:ext cx="7920880" cy="5184576"/>
          </a:xfrm>
        </p:spPr>
        <p:txBody>
          <a:bodyPr>
            <a:normAutofit fontScale="70000" lnSpcReduction="20000"/>
          </a:bodyPr>
          <a:lstStyle/>
          <a:p>
            <a:pPr marL="0" indent="0" eaLnBrk="1" fontAlgn="auto" hangingPunct="1">
              <a:spcAft>
                <a:spcPts val="0"/>
              </a:spcAft>
              <a:buNone/>
              <a:defRPr/>
            </a:pPr>
            <a:r>
              <a:rPr lang="it-IT" sz="2700" dirty="0"/>
              <a:t>La Vergine di Guadalupe è figura esemplare del </a:t>
            </a:r>
            <a:r>
              <a:rPr lang="it-IT" sz="2700" b="1" dirty="0"/>
              <a:t>sincretismo religioso</a:t>
            </a:r>
            <a:r>
              <a:rPr lang="it-IT" sz="2700" dirty="0"/>
              <a:t>. La Vergine sarebbe “apparsa” il 9 dicembre 1531 nei pressi di quella che è oggi Città del Messico, a un convertito azteco di nome </a:t>
            </a:r>
            <a:r>
              <a:rPr lang="it-IT" sz="2700" b="1" dirty="0"/>
              <a:t>Juan Diego</a:t>
            </a:r>
            <a:r>
              <a:rPr lang="it-IT" sz="2700" dirty="0"/>
              <a:t>, beatificato nel 2002. La figura, dalla pelle scura come quella di un india, parla a Juan Diego, che non conosce lo spagnolo, in </a:t>
            </a:r>
            <a:r>
              <a:rPr lang="it-IT" sz="2700" b="1" dirty="0" err="1"/>
              <a:t>nahuatl</a:t>
            </a:r>
            <a:r>
              <a:rPr lang="it-IT" sz="2700" dirty="0"/>
              <a:t>, la lingua franca dell’impero azteco, e dichiara di essere appunto la Vergine di Guadalupe; o meglio, il termine “Guadalupe” è una traslitterazione pilotata della parola </a:t>
            </a:r>
            <a:r>
              <a:rPr lang="it-IT" sz="2700" dirty="0" err="1"/>
              <a:t>nahuatl</a:t>
            </a:r>
            <a:r>
              <a:rPr lang="it-IT" sz="2700" dirty="0"/>
              <a:t> che la figura avrebbe impiegato, e cioè </a:t>
            </a:r>
            <a:r>
              <a:rPr lang="it-IT" sz="2700" b="1" i="1" dirty="0" err="1"/>
              <a:t>Coatlaxopeuh</a:t>
            </a:r>
            <a:r>
              <a:rPr lang="it-IT" sz="2700" dirty="0"/>
              <a:t>, che si pronuncia </a:t>
            </a:r>
            <a:r>
              <a:rPr lang="it-IT" sz="2700" b="1" i="1" dirty="0" err="1"/>
              <a:t>quatlasupe</a:t>
            </a:r>
            <a:r>
              <a:rPr lang="it-IT" sz="2700" dirty="0"/>
              <a:t>, e significa “Colei che calpesta il serpente”. Il 12 dicembre la Vergine sarebbe riapparsa a Juan Diego e gli avrebbe detto di raccogliere delle rose da portare al vescovo come prova della sua apparizione, rose che l’uomo avrebbe messo nel suo mantello e che, una volta rovesciate davanti al vescovo, avrebbero rivelato un miracoloso ritratto della Vergine. Inoltre, sul mantello della Vergine riprodotto nel mantello di Juan Diego compaiono quarantasei stelle che riprodurrebbero esattamente il cielo nel solstizio d’inverno del 1531. Il mantello è oggi conservato nella basilica dedicata alla Vergine. Nel corso dei secoli la Vergine diverrà un’incarnazione così potente dell’identità messicana da essere assunto come emblema della lotta per l’indipendenza dalla Spagna.</a:t>
            </a:r>
          </a:p>
          <a:p>
            <a:pPr marL="274320" indent="-274320" eaLnBrk="1" fontAlgn="auto" hangingPunct="1">
              <a:spcAft>
                <a:spcPts val="0"/>
              </a:spcAft>
              <a:buFont typeface="Wingdings 2"/>
              <a:buChar char=""/>
              <a:defRPr/>
            </a:pP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6ADA70D8-8325-3228-A3A0-0571332F203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39752" y="354555"/>
            <a:ext cx="4680520" cy="6248736"/>
          </a:xfrm>
        </p:spPr>
      </p:pic>
    </p:spTree>
    <p:extLst>
      <p:ext uri="{BB962C8B-B14F-4D97-AF65-F5344CB8AC3E}">
        <p14:creationId xmlns:p14="http://schemas.microsoft.com/office/powerpoint/2010/main" val="224180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EA4AF-A9C3-056D-318F-900DDA7579D2}"/>
              </a:ext>
            </a:extLst>
          </p:cNvPr>
          <p:cNvSpPr>
            <a:spLocks noGrp="1"/>
          </p:cNvSpPr>
          <p:nvPr>
            <p:ph type="title"/>
          </p:nvPr>
        </p:nvSpPr>
        <p:spPr>
          <a:xfrm>
            <a:off x="323850" y="188912"/>
            <a:ext cx="8534400" cy="1151856"/>
          </a:xfrm>
        </p:spPr>
        <p:txBody>
          <a:bodyPr>
            <a:normAutofit/>
          </a:bodyPr>
          <a:lstStyle/>
          <a:p>
            <a:pPr eaLnBrk="1" fontAlgn="auto" hangingPunct="1">
              <a:spcAft>
                <a:spcPts val="0"/>
              </a:spcAft>
              <a:defRPr/>
            </a:pPr>
            <a:r>
              <a:rPr lang="it-IT" sz="6000" b="1" dirty="0">
                <a:solidFill>
                  <a:srgbClr val="000000"/>
                </a:solidFill>
              </a:rPr>
              <a:t>MITI FEMMINILI</a:t>
            </a:r>
          </a:p>
        </p:txBody>
      </p:sp>
      <p:sp>
        <p:nvSpPr>
          <p:cNvPr id="23555" name="Segnaposto contenuto 2">
            <a:extLst>
              <a:ext uri="{FF2B5EF4-FFF2-40B4-BE49-F238E27FC236}">
                <a16:creationId xmlns:a16="http://schemas.microsoft.com/office/drawing/2014/main" id="{C0C9857B-6D1A-9164-2785-9485215A9684}"/>
              </a:ext>
            </a:extLst>
          </p:cNvPr>
          <p:cNvSpPr>
            <a:spLocks noGrp="1"/>
          </p:cNvSpPr>
          <p:nvPr>
            <p:ph sz="quarter" idx="1"/>
          </p:nvPr>
        </p:nvSpPr>
        <p:spPr>
          <a:xfrm>
            <a:off x="301625" y="1340768"/>
            <a:ext cx="7510735" cy="5328320"/>
          </a:xfrm>
        </p:spPr>
        <p:txBody>
          <a:bodyPr>
            <a:normAutofit fontScale="92500" lnSpcReduction="10000"/>
          </a:bodyPr>
          <a:lstStyle/>
          <a:p>
            <a:pPr eaLnBrk="1" hangingPunct="1">
              <a:buFont typeface="Wingdings 2" panose="05020102010507070707" pitchFamily="18" charset="2"/>
              <a:buNone/>
            </a:pPr>
            <a:r>
              <a:rPr lang="it-IT" altLang="it-IT" sz="1500" dirty="0"/>
              <a:t>La Vergine di Guadalupe è spesso rappresentata nell’atto di calpestare il </a:t>
            </a:r>
            <a:r>
              <a:rPr lang="it-IT" altLang="it-IT" sz="1500" b="1" dirty="0"/>
              <a:t>serpente</a:t>
            </a:r>
            <a:r>
              <a:rPr lang="it-IT" altLang="it-IT" sz="1500" dirty="0"/>
              <a:t>, ovvero il simbolo sia del diavolo (nella religione cristiana) sia della più importante divinità del pantheon azteco, </a:t>
            </a:r>
            <a:r>
              <a:rPr lang="it-IT" altLang="it-IT" sz="1500" b="1" dirty="0"/>
              <a:t>Quetzalcoatl</a:t>
            </a:r>
            <a:r>
              <a:rPr lang="it-IT" altLang="it-IT" sz="1500" dirty="0"/>
              <a:t>, imposto dall’</a:t>
            </a:r>
            <a:r>
              <a:rPr lang="it-IT" altLang="it-IT" sz="1500" i="1" dirty="0"/>
              <a:t>élite</a:t>
            </a:r>
            <a:r>
              <a:rPr lang="it-IT" altLang="it-IT" sz="1500" dirty="0"/>
              <a:t> maschile e militarista dei sacerdoti dopo un lungo periodo in cui le divinità maschili e femminili erano rimaste in una condizione di sostanziale equilibrio. La Vergine rappresenterebbe sia la distruzione della religione azteca da parte della nuova religione cristiana (e quindi anche la cancellazione della cultura nativa da parte di quella dei </a:t>
            </a:r>
            <a:r>
              <a:rPr lang="it-IT" altLang="it-IT" sz="1500" i="1" dirty="0"/>
              <a:t>conquistadores</a:t>
            </a:r>
            <a:r>
              <a:rPr lang="it-IT" altLang="it-IT" sz="1500" dirty="0"/>
              <a:t>) sia la sopravvivenza all’interno della nuova religione dominante di forme “femminili” della religiosità azteca che il culto di Quetzalcoatl aveva represso.</a:t>
            </a:r>
          </a:p>
          <a:p>
            <a:pPr eaLnBrk="1" hangingPunct="1">
              <a:buFont typeface="Wingdings 2" panose="05020102010507070707" pitchFamily="18" charset="2"/>
              <a:buNone/>
            </a:pPr>
            <a:r>
              <a:rPr lang="it-IT" altLang="it-IT" sz="1500" dirty="0"/>
              <a:t>Questo sincretismo si innesca a partire da un dialogo imperfetto tra le lingue, e rimanda, modificandolo, a un preesistente simbolo femminile, e tragico, di queste origini, quello della </a:t>
            </a:r>
            <a:r>
              <a:rPr lang="it-IT" altLang="it-IT" sz="1500" b="1" i="1" dirty="0" err="1"/>
              <a:t>Chingada</a:t>
            </a:r>
            <a:r>
              <a:rPr lang="it-IT" altLang="it-IT" sz="1500" dirty="0"/>
              <a:t>, letteralmente “ferita” o meglio “penetrata con la forza”: è il mito della donna violentata, che nell’espressione popolare </a:t>
            </a:r>
            <a:r>
              <a:rPr lang="it-IT" altLang="it-IT" sz="1500" i="1" dirty="0" err="1"/>
              <a:t>hijo</a:t>
            </a:r>
            <a:r>
              <a:rPr lang="it-IT" altLang="it-IT" sz="1500" i="1" dirty="0"/>
              <a:t> de la </a:t>
            </a:r>
            <a:r>
              <a:rPr lang="it-IT" altLang="it-IT" sz="1500" i="1" dirty="0" err="1"/>
              <a:t>Chingada</a:t>
            </a:r>
            <a:r>
              <a:rPr lang="it-IT" altLang="it-IT" sz="1500" dirty="0"/>
              <a:t> costituisce uno degli insulti più sanguinosi, e che non si incarna in un solo personaggio ma rappresenta più in generale l’aspetto più umiliante della storia messicana, quello d’essere sostanzialmente la storia di un popolo </a:t>
            </a:r>
            <a:r>
              <a:rPr lang="it-IT" altLang="it-IT" sz="1500" b="1" i="1" dirty="0"/>
              <a:t>conquistato</a:t>
            </a:r>
            <a:r>
              <a:rPr lang="it-IT" altLang="it-IT" sz="1500" dirty="0"/>
              <a:t>, violato e violentato dal </a:t>
            </a:r>
            <a:r>
              <a:rPr lang="it-IT" altLang="it-IT" sz="1500" b="1" i="1" dirty="0" err="1"/>
              <a:t>Chingón</a:t>
            </a:r>
            <a:r>
              <a:rPr lang="it-IT" altLang="it-IT" sz="1500" dirty="0"/>
              <a:t>, il Conquistatore spagnolo.</a:t>
            </a:r>
          </a:p>
          <a:p>
            <a:pPr eaLnBrk="1" hangingPunct="1">
              <a:buFont typeface="Wingdings 2" panose="05020102010507070707" pitchFamily="18" charset="2"/>
              <a:buNone/>
            </a:pPr>
            <a:r>
              <a:rPr lang="it-IT" altLang="it-IT" sz="1500" dirty="0"/>
              <a:t>L’incarnazione più potente è quella di un personaggio storico, </a:t>
            </a:r>
            <a:r>
              <a:rPr lang="it-IT" altLang="it-IT" sz="1500" b="1" dirty="0"/>
              <a:t>Marina</a:t>
            </a:r>
            <a:r>
              <a:rPr lang="it-IT" altLang="it-IT" sz="1500" dirty="0"/>
              <a:t> (nome di battesimo che ricalca l’originale </a:t>
            </a:r>
            <a:r>
              <a:rPr lang="it-IT" altLang="it-IT" sz="1500" dirty="0" err="1"/>
              <a:t>Malinalli</a:t>
            </a:r>
            <a:r>
              <a:rPr lang="it-IT" altLang="it-IT" sz="1500" dirty="0"/>
              <a:t>), o </a:t>
            </a:r>
            <a:r>
              <a:rPr lang="it-IT" altLang="it-IT" sz="1500" b="1" i="1" dirty="0"/>
              <a:t>Malinche</a:t>
            </a:r>
            <a:r>
              <a:rPr lang="it-IT" altLang="it-IT" sz="1500" b="1" dirty="0"/>
              <a:t> </a:t>
            </a:r>
            <a:r>
              <a:rPr lang="it-IT" altLang="it-IT" sz="1500" dirty="0"/>
              <a:t>(corruzione del soprannome originale della donna, </a:t>
            </a:r>
            <a:r>
              <a:rPr lang="it-IT" altLang="it-IT" sz="1500" i="1" dirty="0" err="1"/>
              <a:t>Malintzin</a:t>
            </a:r>
            <a:r>
              <a:rPr lang="it-IT" altLang="it-IT" sz="1500" dirty="0"/>
              <a:t>),</a:t>
            </a:r>
            <a:r>
              <a:rPr lang="it-IT" altLang="it-IT" sz="1500" i="1" dirty="0"/>
              <a:t> </a:t>
            </a:r>
            <a:r>
              <a:rPr lang="it-IT" altLang="it-IT" sz="1500" dirty="0"/>
              <a:t>la schiava e amante azteca di Cortés che funge da </a:t>
            </a:r>
            <a:r>
              <a:rPr lang="it-IT" altLang="it-IT" sz="1500" b="1" dirty="0"/>
              <a:t>traduttrice</a:t>
            </a:r>
            <a:r>
              <a:rPr lang="it-IT" altLang="it-IT" sz="1500" dirty="0"/>
              <a:t> e quindi, per i messicani, da </a:t>
            </a:r>
            <a:r>
              <a:rPr lang="it-IT" altLang="it-IT" sz="1500" b="1" dirty="0"/>
              <a:t>traditrice</a:t>
            </a:r>
            <a:r>
              <a:rPr lang="it-IT" altLang="it-IT" sz="1500" dirty="0"/>
              <a:t> (questo verrà poi a significare “Malinche” per gli </a:t>
            </a:r>
            <a:r>
              <a:rPr lang="it-IT" altLang="it-IT" sz="1500" i="1" dirty="0"/>
              <a:t>indios</a:t>
            </a:r>
            <a:r>
              <a:rPr lang="it-IT" altLang="it-IT" sz="1500" dirty="0"/>
              <a:t>), e che sarà abbandonata senza scrupoli (storicamente, Cortés la lascia in Messico quando riparte per la Spagna, portando con sé il loro figlio; secondo la leggenda, Marina preferisce ucciderlo, soffocandolo, piuttosto che perderlo).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18F05E81-30F8-1922-AA12-3571474D2211}"/>
              </a:ext>
            </a:extLst>
          </p:cNvPr>
          <p:cNvSpPr>
            <a:spLocks noGrp="1"/>
          </p:cNvSpPr>
          <p:nvPr>
            <p:ph type="title"/>
          </p:nvPr>
        </p:nvSpPr>
        <p:spPr>
          <a:xfrm>
            <a:off x="457200" y="44624"/>
            <a:ext cx="7859216" cy="1584176"/>
          </a:xfrm>
        </p:spPr>
        <p:txBody>
          <a:bodyPr>
            <a:noAutofit/>
          </a:bodyPr>
          <a:lstStyle/>
          <a:p>
            <a:pPr eaLnBrk="1" hangingPunct="1"/>
            <a:r>
              <a:rPr lang="it-IT" altLang="it-IT" sz="4400" b="1" dirty="0">
                <a:solidFill>
                  <a:srgbClr val="000000"/>
                </a:solidFill>
              </a:rPr>
              <a:t>DA MITI NEGATIVI A MITI POSITIVI</a:t>
            </a:r>
          </a:p>
        </p:txBody>
      </p:sp>
      <p:sp>
        <p:nvSpPr>
          <p:cNvPr id="3" name="Segnaposto contenuto 2">
            <a:extLst>
              <a:ext uri="{FF2B5EF4-FFF2-40B4-BE49-F238E27FC236}">
                <a16:creationId xmlns:a16="http://schemas.microsoft.com/office/drawing/2014/main" id="{CA2506A7-FC05-9AE3-DF7B-2484B3E1CFA6}"/>
              </a:ext>
            </a:extLst>
          </p:cNvPr>
          <p:cNvSpPr>
            <a:spLocks noGrp="1"/>
          </p:cNvSpPr>
          <p:nvPr>
            <p:ph sz="quarter" idx="1"/>
          </p:nvPr>
        </p:nvSpPr>
        <p:spPr>
          <a:xfrm>
            <a:off x="319881" y="1772816"/>
            <a:ext cx="7564487" cy="4681537"/>
          </a:xfrm>
        </p:spPr>
        <p:txBody>
          <a:bodyPr>
            <a:normAutofit fontScale="47500" lnSpcReduction="20000"/>
          </a:bodyPr>
          <a:lstStyle/>
          <a:p>
            <a:pPr marL="274320" indent="-274320" eaLnBrk="1" fontAlgn="auto" hangingPunct="1">
              <a:spcAft>
                <a:spcPts val="0"/>
              </a:spcAft>
              <a:buFont typeface="Wingdings 2"/>
              <a:buChar char=""/>
              <a:defRPr/>
            </a:pPr>
            <a:r>
              <a:rPr lang="it-IT" sz="3800" dirty="0"/>
              <a:t>La </a:t>
            </a:r>
            <a:r>
              <a:rPr lang="it-IT" sz="3800" b="1" dirty="0"/>
              <a:t>tradizione </a:t>
            </a:r>
            <a:r>
              <a:rPr lang="it-IT" sz="3800" dirty="0"/>
              <a:t>perpetua il mito negativo della donna messicana, che però negli ultimi decenni ha dislocando il terreno del conflitto dal piano etnico a quello di genere: la donna messicana è una </a:t>
            </a:r>
            <a:r>
              <a:rPr lang="it-IT" sz="3800" i="1" dirty="0"/>
              <a:t>Malinche</a:t>
            </a:r>
            <a:r>
              <a:rPr lang="it-IT" sz="3800" dirty="0"/>
              <a:t> perché violata e sopraffatta, e spesso abbandonata, non solo dalla cultura dominante bianca e maschilista, ma anche dall’ancor più maschilista cultura messicana. Connesso al mito della </a:t>
            </a:r>
            <a:r>
              <a:rPr lang="it-IT" sz="3800" i="1" dirty="0" err="1"/>
              <a:t>Chingada</a:t>
            </a:r>
            <a:r>
              <a:rPr lang="it-IT" sz="3800" i="1" dirty="0"/>
              <a:t> </a:t>
            </a:r>
            <a:r>
              <a:rPr lang="it-IT" sz="3800" dirty="0"/>
              <a:t>è il mito della </a:t>
            </a:r>
            <a:r>
              <a:rPr lang="it-IT" sz="3800" b="1" i="1" dirty="0" err="1"/>
              <a:t>Llorona</a:t>
            </a:r>
            <a:r>
              <a:rPr lang="it-IT" sz="3800" dirty="0"/>
              <a:t>, della donna che piange perché ha perso i suoi figli.</a:t>
            </a:r>
          </a:p>
          <a:p>
            <a:pPr marL="274320" indent="-274320" eaLnBrk="1" fontAlgn="auto" hangingPunct="1">
              <a:spcAft>
                <a:spcPts val="0"/>
              </a:spcAft>
              <a:buFont typeface="Wingdings 2"/>
              <a:buChar char=""/>
              <a:defRPr/>
            </a:pPr>
            <a:r>
              <a:rPr lang="it-IT" sz="3800" dirty="0"/>
              <a:t>Nella cultura </a:t>
            </a:r>
            <a:r>
              <a:rPr lang="it-IT" sz="3800" dirty="0" err="1"/>
              <a:t>chicana</a:t>
            </a:r>
            <a:r>
              <a:rPr lang="it-IT" sz="3800" dirty="0"/>
              <a:t> tradizionale, la </a:t>
            </a:r>
            <a:r>
              <a:rPr lang="it-IT" sz="3800" b="1" dirty="0"/>
              <a:t>donna</a:t>
            </a:r>
            <a:r>
              <a:rPr lang="it-IT" sz="3800" dirty="0"/>
              <a:t> ha da sempre un ruolo fondamentale come cardine della </a:t>
            </a:r>
            <a:r>
              <a:rPr lang="it-IT" sz="3800" b="1" dirty="0"/>
              <a:t>famiglia</a:t>
            </a:r>
            <a:r>
              <a:rPr lang="it-IT" sz="3800" dirty="0"/>
              <a:t>. Nella definizione di questo ruolo concorrono sia la cultura cristiana sia la tradizione azteca, che prevedevano per la donna solo tre possibili identità, tutte subalterne rispetto all’identità maschile: la </a:t>
            </a:r>
            <a:r>
              <a:rPr lang="it-IT" sz="3800" b="1" dirty="0"/>
              <a:t>suora</a:t>
            </a:r>
            <a:r>
              <a:rPr lang="it-IT" sz="3800" dirty="0"/>
              <a:t>, la </a:t>
            </a:r>
            <a:r>
              <a:rPr lang="it-IT" sz="3800" b="1" dirty="0"/>
              <a:t>prostituta</a:t>
            </a:r>
            <a:r>
              <a:rPr lang="it-IT" sz="3800" dirty="0"/>
              <a:t> o la </a:t>
            </a:r>
            <a:r>
              <a:rPr lang="it-IT" sz="3800" b="1" dirty="0"/>
              <a:t>moglie/madre</a:t>
            </a:r>
            <a:r>
              <a:rPr lang="it-IT" sz="3800" dirty="0"/>
              <a:t>. Le femministe chicane si sono impadronite di questi stereotipi e li hanno trasformati, rivendicando un’identità plurima e mobile che affermi la </a:t>
            </a:r>
            <a:r>
              <a:rPr lang="it-IT" sz="3800" b="1" dirty="0"/>
              <a:t>multiculturalità</a:t>
            </a:r>
            <a:r>
              <a:rPr lang="it-IT" sz="3800" dirty="0"/>
              <a:t> (o </a:t>
            </a:r>
            <a:r>
              <a:rPr lang="it-IT" sz="3800" b="1" dirty="0" err="1"/>
              <a:t>pluriculturalità</a:t>
            </a:r>
            <a:r>
              <a:rPr lang="it-IT" sz="3800" dirty="0"/>
              <a:t>) come valore (la </a:t>
            </a:r>
            <a:r>
              <a:rPr lang="it-IT" sz="3800" i="1" dirty="0"/>
              <a:t>Malinche</a:t>
            </a:r>
            <a:r>
              <a:rPr lang="it-IT" sz="3800" dirty="0"/>
              <a:t>), il pianto come denuncia (la </a:t>
            </a:r>
            <a:r>
              <a:rPr lang="it-IT" sz="3800" i="1" dirty="0" err="1"/>
              <a:t>Llorona</a:t>
            </a:r>
            <a:r>
              <a:rPr lang="it-IT" sz="3800" dirty="0"/>
              <a:t>) o la violenza subita come punto di partenza per una ridefinizione dei rapporti di potere tra i sessi e i generi (la </a:t>
            </a:r>
            <a:r>
              <a:rPr lang="it-IT" sz="3800" i="1" dirty="0" err="1"/>
              <a:t>Chingada</a:t>
            </a:r>
            <a:r>
              <a:rPr lang="it-IT" sz="3800" dirty="0"/>
              <a:t>).</a:t>
            </a:r>
          </a:p>
          <a:p>
            <a:pPr marL="274320" indent="-274320" eaLnBrk="1" fontAlgn="auto" hangingPunct="1">
              <a:spcAft>
                <a:spcPts val="0"/>
              </a:spcAft>
              <a:buFont typeface="Wingdings 2"/>
              <a:buChar char=""/>
              <a:defRPr/>
            </a:pP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1D0F4AB0-107A-C507-4A7E-6CE0AFA53473}"/>
              </a:ext>
            </a:extLst>
          </p:cNvPr>
          <p:cNvSpPr>
            <a:spLocks noGrp="1"/>
          </p:cNvSpPr>
          <p:nvPr>
            <p:ph type="title"/>
          </p:nvPr>
        </p:nvSpPr>
        <p:spPr>
          <a:xfrm>
            <a:off x="457200" y="116632"/>
            <a:ext cx="8003232" cy="1301006"/>
          </a:xfrm>
        </p:spPr>
        <p:txBody>
          <a:bodyPr>
            <a:normAutofit/>
          </a:bodyPr>
          <a:lstStyle/>
          <a:p>
            <a:pPr eaLnBrk="1" hangingPunct="1"/>
            <a:r>
              <a:rPr lang="it-IT" altLang="it-IT" sz="4400" b="1" dirty="0">
                <a:solidFill>
                  <a:srgbClr val="000000"/>
                </a:solidFill>
              </a:rPr>
              <a:t>UNA IDENTITÀ </a:t>
            </a:r>
            <a:r>
              <a:rPr lang="it-IT" altLang="it-IT" sz="4400" b="1" i="1" dirty="0">
                <a:solidFill>
                  <a:srgbClr val="000000"/>
                </a:solidFill>
              </a:rPr>
              <a:t>MESTIZA</a:t>
            </a:r>
            <a:endParaRPr lang="it-IT" altLang="it-IT" sz="4400" b="1" dirty="0">
              <a:solidFill>
                <a:srgbClr val="000000"/>
              </a:solidFill>
            </a:endParaRPr>
          </a:p>
        </p:txBody>
      </p:sp>
      <p:sp>
        <p:nvSpPr>
          <p:cNvPr id="3" name="Segnaposto contenuto 2">
            <a:extLst>
              <a:ext uri="{FF2B5EF4-FFF2-40B4-BE49-F238E27FC236}">
                <a16:creationId xmlns:a16="http://schemas.microsoft.com/office/drawing/2014/main" id="{3CD0A2E3-7AA8-42CC-7830-F606BD2775E6}"/>
              </a:ext>
            </a:extLst>
          </p:cNvPr>
          <p:cNvSpPr>
            <a:spLocks noGrp="1"/>
          </p:cNvSpPr>
          <p:nvPr>
            <p:ph sz="quarter" idx="1"/>
          </p:nvPr>
        </p:nvSpPr>
        <p:spPr>
          <a:xfrm>
            <a:off x="301625" y="1527175"/>
            <a:ext cx="7726759" cy="4854575"/>
          </a:xfrm>
        </p:spPr>
        <p:txBody>
          <a:bodyPr>
            <a:normAutofit fontScale="85000" lnSpcReduction="10000"/>
          </a:bodyPr>
          <a:lstStyle/>
          <a:p>
            <a:pPr marL="274320" indent="-274320" eaLnBrk="1" fontAlgn="auto" hangingPunct="1">
              <a:spcAft>
                <a:spcPts val="0"/>
              </a:spcAft>
              <a:buFont typeface="Wingdings 2"/>
              <a:buChar char=""/>
              <a:defRPr/>
            </a:pPr>
            <a:r>
              <a:rPr lang="it-IT" b="1" dirty="0"/>
              <a:t>Casa</a:t>
            </a:r>
            <a:r>
              <a:rPr lang="it-IT" dirty="0"/>
              <a:t> = luogo della protezione e dei valori della solidarietà famigliare, ma anche prigione che bisogna abbandonare per poi tornarvi quando si è libere di farne la scelta. </a:t>
            </a:r>
          </a:p>
          <a:p>
            <a:pPr marL="274320" indent="-274320" eaLnBrk="1" fontAlgn="auto" hangingPunct="1">
              <a:spcAft>
                <a:spcPts val="0"/>
              </a:spcAft>
              <a:buFont typeface="Wingdings 2"/>
              <a:buChar char=""/>
              <a:defRPr/>
            </a:pPr>
            <a:r>
              <a:rPr lang="it-IT" b="1" dirty="0"/>
              <a:t>Religione</a:t>
            </a:r>
            <a:r>
              <a:rPr lang="it-IT" dirty="0"/>
              <a:t> = </a:t>
            </a:r>
            <a:r>
              <a:rPr lang="it-IT" b="1" dirty="0"/>
              <a:t>spiritualità </a:t>
            </a:r>
            <a:r>
              <a:rPr lang="it-IT" dirty="0"/>
              <a:t>non dogmatica, che viene ricondotta al potere femminile di dare la vita senza le costrizioni della religione cattolica (o anche di quelle native). </a:t>
            </a:r>
          </a:p>
          <a:p>
            <a:pPr marL="274320" indent="-274320" eaLnBrk="1" fontAlgn="auto" hangingPunct="1">
              <a:spcAft>
                <a:spcPts val="0"/>
              </a:spcAft>
              <a:buFont typeface="Wingdings 2"/>
              <a:buChar char=""/>
              <a:defRPr/>
            </a:pPr>
            <a:r>
              <a:rPr lang="it-IT" b="1" i="1" dirty="0" err="1"/>
              <a:t>Rebozo</a:t>
            </a:r>
            <a:r>
              <a:rPr lang="it-IT" dirty="0"/>
              <a:t> e </a:t>
            </a:r>
            <a:r>
              <a:rPr lang="it-IT" b="1" i="1" dirty="0" err="1"/>
              <a:t>mantilla</a:t>
            </a:r>
            <a:r>
              <a:rPr lang="it-IT" dirty="0"/>
              <a:t> =</a:t>
            </a:r>
            <a:r>
              <a:rPr lang="it-IT" b="1" dirty="0"/>
              <a:t> </a:t>
            </a:r>
            <a:r>
              <a:rPr lang="it-IT" dirty="0"/>
              <a:t>da simboli di controllo maschile sul corpo femminile a simboli di creatività e anche di erotismo.</a:t>
            </a:r>
          </a:p>
          <a:p>
            <a:pPr marL="274320" indent="-274320" eaLnBrk="1" fontAlgn="auto" hangingPunct="1">
              <a:spcAft>
                <a:spcPts val="0"/>
              </a:spcAft>
              <a:buFont typeface="Wingdings 2"/>
              <a:buChar char=""/>
              <a:defRPr/>
            </a:pPr>
            <a:r>
              <a:rPr lang="it-IT" dirty="0"/>
              <a:t>Questo movimento avanti e indietro, dentro e fuori le culture e le loro suddivisioni interne, ha fatto sì che la nuova identità della donna </a:t>
            </a:r>
            <a:r>
              <a:rPr lang="it-IT" dirty="0" err="1"/>
              <a:t>chicana</a:t>
            </a:r>
            <a:r>
              <a:rPr lang="it-IT" dirty="0"/>
              <a:t> sia un’identità che si configura come fondamentalmente </a:t>
            </a:r>
            <a:r>
              <a:rPr lang="it-IT" b="1" i="1" dirty="0" err="1"/>
              <a:t>mestiza</a:t>
            </a:r>
            <a:r>
              <a:rPr lang="it-IT" dirty="0"/>
              <a:t>, meticcia, frutto di un incrocio e di una contaminazione che vengono riconosciuti come dolorosi ma necessari, pericolosi ma capaci di produrre aperture di libertà.</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6029-345C-43CC-B751-47E8166A512F}"/>
              </a:ext>
            </a:extLst>
          </p:cNvPr>
          <p:cNvSpPr>
            <a:spLocks noGrp="1"/>
          </p:cNvSpPr>
          <p:nvPr>
            <p:ph type="title"/>
          </p:nvPr>
        </p:nvSpPr>
        <p:spPr>
          <a:xfrm>
            <a:off x="381000" y="266700"/>
            <a:ext cx="7467600" cy="714028"/>
          </a:xfrm>
          <a:extLst>
            <a:ext uri="{FAA26D3D-D897-4be2-8F04-BA451C77F1D7}"/>
          </a:extLst>
        </p:spPr>
        <p:txBody>
          <a:bodyPr>
            <a:normAutofit/>
          </a:bodyPr>
          <a:lstStyle/>
          <a:p>
            <a:pPr eaLnBrk="1" hangingPunct="1">
              <a:defRPr/>
            </a:pPr>
            <a:r>
              <a:rPr lang="en-US" b="1" dirty="0">
                <a:solidFill>
                  <a:schemeClr val="tx1"/>
                </a:solidFill>
                <a:ea typeface="+mj-ea"/>
                <a:cs typeface="+mj-cs"/>
              </a:rPr>
              <a:t>UNA NAZIONE DI MIGRANTI</a:t>
            </a:r>
          </a:p>
        </p:txBody>
      </p:sp>
      <p:sp>
        <p:nvSpPr>
          <p:cNvPr id="29699" name="Content Placeholder 2">
            <a:extLst>
              <a:ext uri="{FF2B5EF4-FFF2-40B4-BE49-F238E27FC236}">
                <a16:creationId xmlns:a16="http://schemas.microsoft.com/office/drawing/2014/main" id="{330E033E-1652-4B72-A85F-DFF8051C4249}"/>
              </a:ext>
            </a:extLst>
          </p:cNvPr>
          <p:cNvSpPr>
            <a:spLocks noGrp="1"/>
          </p:cNvSpPr>
          <p:nvPr>
            <p:ph idx="4294967295"/>
          </p:nvPr>
        </p:nvSpPr>
        <p:spPr>
          <a:xfrm>
            <a:off x="381000" y="1196752"/>
            <a:ext cx="8382000" cy="5405661"/>
          </a:xfrm>
        </p:spPr>
        <p:txBody>
          <a:bodyPr>
            <a:noAutofit/>
          </a:bodyPr>
          <a:lstStyle/>
          <a:p>
            <a:pPr eaLnBrk="1" hangingPunct="1"/>
            <a:r>
              <a:rPr lang="it-IT" altLang="en-US" sz="3200" dirty="0"/>
              <a:t>USA: nazione con il </a:t>
            </a:r>
            <a:r>
              <a:rPr lang="it-IT" altLang="en-US" sz="3200" b="1" dirty="0"/>
              <a:t>maggior numero di residenti nati all’estero </a:t>
            </a:r>
            <a:r>
              <a:rPr lang="it-IT" altLang="en-US" sz="3200" dirty="0"/>
              <a:t>(attualmente, circa 45 milioni, con una crescita annuale di circa un milione)</a:t>
            </a:r>
          </a:p>
          <a:p>
            <a:pPr eaLnBrk="1" hangingPunct="1"/>
            <a:r>
              <a:rPr lang="it-IT" altLang="en-US" sz="3200" b="1" dirty="0"/>
              <a:t>Quarta fase </a:t>
            </a:r>
            <a:r>
              <a:rPr lang="it-IT" altLang="en-US" sz="3200" dirty="0"/>
              <a:t>delle migrazioni nordamericane (1930-2020): passaggio da migrazioni di origini prevalentemente europee a migrazioni di origini prevalentemente latinoamericane e asiatiche (tendenza in aumento negli ultimi decenni)</a:t>
            </a:r>
            <a:endParaRPr lang="it-IT" altLang="en-US"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134C0843-50D1-E6FE-ECFE-AADC8703F55B}"/>
              </a:ext>
            </a:extLst>
          </p:cNvPr>
          <p:cNvSpPr>
            <a:spLocks noGrp="1"/>
          </p:cNvSpPr>
          <p:nvPr>
            <p:ph type="title"/>
          </p:nvPr>
        </p:nvSpPr>
        <p:spPr>
          <a:xfrm>
            <a:off x="457200" y="274638"/>
            <a:ext cx="7859216" cy="1143000"/>
          </a:xfrm>
        </p:spPr>
        <p:txBody>
          <a:bodyPr>
            <a:normAutofit/>
          </a:bodyPr>
          <a:lstStyle/>
          <a:p>
            <a:pPr eaLnBrk="1" hangingPunct="1"/>
            <a:r>
              <a:rPr lang="it-IT" altLang="it-IT" sz="6600" b="1" dirty="0">
                <a:solidFill>
                  <a:srgbClr val="000000"/>
                </a:solidFill>
              </a:rPr>
              <a:t>LA </a:t>
            </a:r>
            <a:r>
              <a:rPr lang="it-IT" altLang="it-IT" sz="6600" b="1" i="1" dirty="0">
                <a:solidFill>
                  <a:srgbClr val="000000"/>
                </a:solidFill>
              </a:rPr>
              <a:t>RAZA</a:t>
            </a:r>
            <a:endParaRPr lang="it-IT" altLang="it-IT" sz="6600" b="1" dirty="0">
              <a:solidFill>
                <a:srgbClr val="000000"/>
              </a:solidFill>
            </a:endParaRPr>
          </a:p>
        </p:txBody>
      </p:sp>
      <p:sp>
        <p:nvSpPr>
          <p:cNvPr id="3" name="Segnaposto contenuto 2">
            <a:extLst>
              <a:ext uri="{FF2B5EF4-FFF2-40B4-BE49-F238E27FC236}">
                <a16:creationId xmlns:a16="http://schemas.microsoft.com/office/drawing/2014/main" id="{33B825BF-A657-E9FE-7AFA-567517D9465D}"/>
              </a:ext>
            </a:extLst>
          </p:cNvPr>
          <p:cNvSpPr>
            <a:spLocks noGrp="1"/>
          </p:cNvSpPr>
          <p:nvPr>
            <p:ph sz="quarter" idx="1"/>
          </p:nvPr>
        </p:nvSpPr>
        <p:spPr>
          <a:xfrm>
            <a:off x="301625" y="1527174"/>
            <a:ext cx="7294711" cy="5056187"/>
          </a:xfrm>
        </p:spPr>
        <p:txBody>
          <a:bodyPr>
            <a:normAutofit fontScale="70000" lnSpcReduction="20000"/>
          </a:bodyPr>
          <a:lstStyle/>
          <a:p>
            <a:pPr marL="274320" indent="-274320" eaLnBrk="1" fontAlgn="auto" hangingPunct="1">
              <a:spcAft>
                <a:spcPts val="0"/>
              </a:spcAft>
              <a:buFont typeface="Wingdings 2"/>
              <a:buChar char=""/>
              <a:defRPr/>
            </a:pPr>
            <a:r>
              <a:rPr lang="it-IT" sz="2600" dirty="0"/>
              <a:t>Il termine </a:t>
            </a:r>
            <a:r>
              <a:rPr lang="it-IT" sz="2600" b="1" i="1" dirty="0" err="1"/>
              <a:t>raza</a:t>
            </a:r>
            <a:r>
              <a:rPr lang="it-IT" sz="2600" dirty="0"/>
              <a:t> è stato usato per la prima volta in termini “non razzisti” dal filosofo messicano </a:t>
            </a:r>
            <a:r>
              <a:rPr lang="it-IT" sz="2600" b="1" dirty="0"/>
              <a:t>José </a:t>
            </a:r>
            <a:r>
              <a:rPr lang="it-IT" sz="2600" b="1" dirty="0" err="1"/>
              <a:t>Vasconcelos</a:t>
            </a:r>
            <a:r>
              <a:rPr lang="it-IT" sz="2600" dirty="0"/>
              <a:t>, che in </a:t>
            </a:r>
            <a:r>
              <a:rPr lang="it-IT" sz="2600" b="1" i="1" dirty="0"/>
              <a:t>La </a:t>
            </a:r>
            <a:r>
              <a:rPr lang="it-IT" sz="2600" b="1" i="1" dirty="0" err="1"/>
              <a:t>raza</a:t>
            </a:r>
            <a:r>
              <a:rPr lang="it-IT" sz="2600" b="1" i="1" dirty="0"/>
              <a:t> </a:t>
            </a:r>
            <a:r>
              <a:rPr lang="it-IT" sz="2600" b="1" i="1" dirty="0" err="1"/>
              <a:t>c</a:t>
            </a:r>
            <a:r>
              <a:rPr lang="it-IT" sz="2600" b="1" i="1" dirty="0" err="1">
                <a:cs typeface="Times New Roman"/>
              </a:rPr>
              <a:t>ósmica</a:t>
            </a:r>
            <a:r>
              <a:rPr lang="it-IT" sz="2600" b="1" i="1" dirty="0">
                <a:cs typeface="Times New Roman"/>
              </a:rPr>
              <a:t> </a:t>
            </a:r>
            <a:r>
              <a:rPr lang="it-IT" sz="2600" dirty="0">
                <a:cs typeface="Times New Roman"/>
              </a:rPr>
              <a:t>(1928) </a:t>
            </a:r>
            <a:r>
              <a:rPr lang="it-IT" sz="2600" dirty="0"/>
              <a:t>ha descritto una </a:t>
            </a:r>
            <a:r>
              <a:rPr lang="it-IT" sz="2600" b="1" i="1" dirty="0" err="1"/>
              <a:t>raza</a:t>
            </a:r>
            <a:r>
              <a:rPr lang="it-IT" sz="2600" b="1" i="1" dirty="0"/>
              <a:t> </a:t>
            </a:r>
            <a:r>
              <a:rPr lang="it-IT" sz="2600" b="1" i="1" dirty="0" err="1"/>
              <a:t>mestiza</a:t>
            </a:r>
            <a:r>
              <a:rPr lang="it-IT" sz="2600" dirty="0"/>
              <a:t>, una mescolanza di razze affini, una razza di più colori – una “razza sintesi” del globo. Chiamata anche </a:t>
            </a:r>
            <a:r>
              <a:rPr lang="it-IT" sz="2600" b="1" dirty="0"/>
              <a:t>quinta razza</a:t>
            </a:r>
            <a:r>
              <a:rPr lang="it-IT" sz="2600" dirty="0"/>
              <a:t>, abbraccia tutte le razze. Nella terminologia del </a:t>
            </a:r>
            <a:r>
              <a:rPr lang="it-IT" sz="2600" b="1" i="1" dirty="0" err="1"/>
              <a:t>border</a:t>
            </a:r>
            <a:r>
              <a:rPr lang="it-IT" sz="2600" b="1" i="1" dirty="0"/>
              <a:t> thinking</a:t>
            </a:r>
            <a:r>
              <a:rPr lang="it-IT" sz="2600" dirty="0"/>
              <a:t> – il pensiero critico che, sulla scia di </a:t>
            </a:r>
            <a:r>
              <a:rPr lang="it-IT" sz="2600" b="1" dirty="0"/>
              <a:t>Gloria </a:t>
            </a:r>
            <a:r>
              <a:rPr lang="it-IT" sz="2600" b="1" dirty="0" err="1"/>
              <a:t>Anzaldúa</a:t>
            </a:r>
            <a:r>
              <a:rPr lang="it-IT" sz="2600" dirty="0"/>
              <a:t> (</a:t>
            </a:r>
            <a:r>
              <a:rPr lang="it-IT" sz="2600" b="1" i="1" dirty="0" err="1"/>
              <a:t>Borderlands</a:t>
            </a:r>
            <a:r>
              <a:rPr lang="it-IT" sz="2600" b="1" i="1" dirty="0"/>
              <a:t>/</a:t>
            </a:r>
            <a:r>
              <a:rPr lang="it-IT" sz="2600" b="1" dirty="0"/>
              <a:t>La Frontera</a:t>
            </a:r>
            <a:r>
              <a:rPr lang="it-IT" sz="2600" dirty="0"/>
              <a:t>, 1987), propone identità meticce fondate sull’attraversamento dei confini etnici, linguistici e culturali – </a:t>
            </a:r>
            <a:r>
              <a:rPr lang="it-IT" sz="2600" i="1" dirty="0" err="1"/>
              <a:t>raza</a:t>
            </a:r>
            <a:r>
              <a:rPr lang="it-IT" sz="2600" dirty="0"/>
              <a:t> in ultima istanza si riferisce alla popolazione etnicamente e culturalmente mista che abita i territori del Sud-Ovest degli Stati Uniti (ma ormai, attraverso le migrazioni interne, anche gli altri).</a:t>
            </a:r>
          </a:p>
          <a:p>
            <a:pPr marL="274320" indent="-274320" eaLnBrk="1" fontAlgn="auto" hangingPunct="1">
              <a:spcAft>
                <a:spcPts val="0"/>
              </a:spcAft>
              <a:buFont typeface="Wingdings 2"/>
              <a:buChar char=""/>
              <a:defRPr/>
            </a:pPr>
            <a:r>
              <a:rPr lang="it-IT" sz="2600" dirty="0"/>
              <a:t>Con i movimenti radicali degli anni Sessanta e Settanta, soprattutto dopo la storica marcia del 1966 guidata da </a:t>
            </a:r>
            <a:r>
              <a:rPr lang="it-IT" sz="2600" b="1" dirty="0"/>
              <a:t>César Chávez </a:t>
            </a:r>
            <a:r>
              <a:rPr lang="it-IT" sz="2600" dirty="0"/>
              <a:t>da Delano a Sacramento per protestare contro la violazione dei diritti umani e civili dei filippini, messicani e </a:t>
            </a:r>
            <a:r>
              <a:rPr lang="it-IT" sz="2600" i="1" dirty="0" err="1"/>
              <a:t>chicanos</a:t>
            </a:r>
            <a:r>
              <a:rPr lang="it-IT" sz="2600" dirty="0"/>
              <a:t>, questi ultimi, immessi nell’esperienza epocale del passaggio dal consenso alla diversità, giunsero ad elaborare una teoria della frontiera come figura per dire del loro essere “nel mezzo”.</a:t>
            </a:r>
          </a:p>
          <a:p>
            <a:pPr marL="274320" indent="-274320" eaLnBrk="1" fontAlgn="auto" hangingPunct="1">
              <a:spcAft>
                <a:spcPts val="0"/>
              </a:spcAft>
              <a:buFont typeface="Wingdings 2"/>
              <a:buChar char=""/>
              <a:defRPr/>
            </a:pP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D5BDE6C-D8A7-AD27-A9B2-3DBB17F8311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980728"/>
            <a:ext cx="7162746" cy="5277073"/>
          </a:xfrm>
        </p:spPr>
      </p:pic>
    </p:spTree>
    <p:extLst>
      <p:ext uri="{BB962C8B-B14F-4D97-AF65-F5344CB8AC3E}">
        <p14:creationId xmlns:p14="http://schemas.microsoft.com/office/powerpoint/2010/main" val="2490972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a:extLst>
              <a:ext uri="{FF2B5EF4-FFF2-40B4-BE49-F238E27FC236}">
                <a16:creationId xmlns:a16="http://schemas.microsoft.com/office/drawing/2014/main" id="{4BCEE6FE-9158-2D17-028C-EDA5E912EAD4}"/>
              </a:ext>
            </a:extLst>
          </p:cNvPr>
          <p:cNvSpPr>
            <a:spLocks noGrp="1"/>
          </p:cNvSpPr>
          <p:nvPr>
            <p:ph type="title"/>
          </p:nvPr>
        </p:nvSpPr>
        <p:spPr>
          <a:xfrm>
            <a:off x="457200" y="0"/>
            <a:ext cx="8229600" cy="980728"/>
          </a:xfrm>
        </p:spPr>
        <p:txBody>
          <a:bodyPr>
            <a:noAutofit/>
          </a:bodyPr>
          <a:lstStyle/>
          <a:p>
            <a:r>
              <a:rPr lang="it-IT" altLang="it-IT" sz="4800" b="1" dirty="0">
                <a:solidFill>
                  <a:srgbClr val="000000"/>
                </a:solidFill>
              </a:rPr>
              <a:t>GLORIA ANZALDÚA</a:t>
            </a:r>
          </a:p>
        </p:txBody>
      </p:sp>
      <p:sp>
        <p:nvSpPr>
          <p:cNvPr id="47107" name="Segnaposto contenuto 2">
            <a:extLst>
              <a:ext uri="{FF2B5EF4-FFF2-40B4-BE49-F238E27FC236}">
                <a16:creationId xmlns:a16="http://schemas.microsoft.com/office/drawing/2014/main" id="{8532BC2B-2115-FF82-5C67-F577E6C8ECB0}"/>
              </a:ext>
            </a:extLst>
          </p:cNvPr>
          <p:cNvSpPr>
            <a:spLocks noGrp="1"/>
          </p:cNvSpPr>
          <p:nvPr>
            <p:ph idx="1"/>
          </p:nvPr>
        </p:nvSpPr>
        <p:spPr>
          <a:xfrm>
            <a:off x="457200" y="1143000"/>
            <a:ext cx="7571184" cy="5257800"/>
          </a:xfrm>
        </p:spPr>
        <p:txBody>
          <a:bodyPr>
            <a:normAutofit/>
          </a:bodyPr>
          <a:lstStyle/>
          <a:p>
            <a:pPr marL="0" indent="0">
              <a:buFont typeface="Wingdings" panose="05000000000000000000" pitchFamily="2" charset="2"/>
              <a:buNone/>
            </a:pPr>
            <a:r>
              <a:rPr lang="it-IT" altLang="it-IT" sz="2200" dirty="0"/>
              <a:t>Gloria </a:t>
            </a:r>
            <a:r>
              <a:rPr lang="it-IT" altLang="it-IT" sz="2200" dirty="0" err="1"/>
              <a:t>Anzaldúa</a:t>
            </a:r>
            <a:r>
              <a:rPr lang="it-IT" altLang="it-IT" sz="2200" dirty="0"/>
              <a:t> (1942-2004) è stata una scrittrice e attivista, omosessuale (o meglio </a:t>
            </a:r>
            <a:r>
              <a:rPr lang="it-IT" altLang="it-IT" sz="2200" b="1" i="1" dirty="0"/>
              <a:t>queer</a:t>
            </a:r>
            <a:r>
              <a:rPr lang="it-IT" altLang="it-IT" sz="2200" dirty="0"/>
              <a:t>) e femminista, interessata soprattutto alla ridefinizione dell’identità culturale e di genere messicano-americana, spesso secondo una prospettiva che privilegia la </a:t>
            </a:r>
            <a:r>
              <a:rPr lang="it-IT" altLang="it-IT" sz="2200" b="1" dirty="0"/>
              <a:t>dimensione linguistica </a:t>
            </a:r>
            <a:r>
              <a:rPr lang="it-IT" altLang="it-IT" sz="2200" dirty="0"/>
              <a:t>di questa identità. Più che alla elaborazione di una propria distintiva cifra letteraria individuale, l’impegno di </a:t>
            </a:r>
            <a:r>
              <a:rPr lang="it-IT" altLang="it-IT" sz="2200" dirty="0" err="1"/>
              <a:t>Anzaldúa</a:t>
            </a:r>
            <a:r>
              <a:rPr lang="it-IT" altLang="it-IT" sz="2200" dirty="0"/>
              <a:t> è stato diretto soprattutto alla creazione di </a:t>
            </a:r>
            <a:r>
              <a:rPr lang="it-IT" altLang="it-IT" sz="2200" b="1" dirty="0"/>
              <a:t>reti di relazioni </a:t>
            </a:r>
            <a:r>
              <a:rPr lang="it-IT" altLang="it-IT" sz="2200" dirty="0"/>
              <a:t>tra autrici e intellettuali chicane o comunque di etnia </a:t>
            </a:r>
            <a:r>
              <a:rPr lang="en-US" altLang="it-IT" sz="2200" dirty="0"/>
              <a:t>“</a:t>
            </a:r>
            <a:r>
              <a:rPr lang="en-US" altLang="it-IT" sz="2200" dirty="0" err="1"/>
              <a:t>mista</a:t>
            </a:r>
            <a:r>
              <a:rPr lang="en-US" altLang="it-IT" sz="2200" dirty="0"/>
              <a:t>”, </a:t>
            </a:r>
            <a:r>
              <a:rPr lang="it-IT" altLang="it-IT" sz="2200" dirty="0"/>
              <a:t>curando raccolte come </a:t>
            </a:r>
            <a:r>
              <a:rPr lang="it-IT" altLang="it-IT" sz="2200" b="1" i="1" dirty="0" err="1"/>
              <a:t>This</a:t>
            </a:r>
            <a:r>
              <a:rPr lang="it-IT" altLang="it-IT" sz="2200" b="1" i="1" dirty="0"/>
              <a:t> Bridge </a:t>
            </a:r>
            <a:r>
              <a:rPr lang="it-IT" altLang="it-IT" sz="2200" b="1" i="1" dirty="0" err="1"/>
              <a:t>Called</a:t>
            </a:r>
            <a:r>
              <a:rPr lang="it-IT" altLang="it-IT" sz="2200" b="1" i="1" dirty="0"/>
              <a:t> My Back: </a:t>
            </a:r>
            <a:r>
              <a:rPr lang="it-IT" altLang="it-IT" sz="2200" b="1" i="1" dirty="0" err="1"/>
              <a:t>Writings</a:t>
            </a:r>
            <a:r>
              <a:rPr lang="it-IT" altLang="it-IT" sz="2200" b="1" i="1" dirty="0"/>
              <a:t> by Radical Women of Color</a:t>
            </a:r>
            <a:r>
              <a:rPr lang="it-IT" altLang="it-IT" sz="2200" b="1" dirty="0"/>
              <a:t> </a:t>
            </a:r>
            <a:r>
              <a:rPr lang="it-IT" altLang="it-IT" sz="2200" dirty="0"/>
              <a:t>(1983), assieme a </a:t>
            </a:r>
            <a:r>
              <a:rPr lang="it-IT" altLang="it-IT" sz="2200" b="1" dirty="0" err="1"/>
              <a:t>Cherríe</a:t>
            </a:r>
            <a:r>
              <a:rPr lang="it-IT" altLang="it-IT" sz="2200" b="1" dirty="0"/>
              <a:t> </a:t>
            </a:r>
            <a:r>
              <a:rPr lang="it-IT" altLang="it-IT" sz="2200" b="1" dirty="0" err="1"/>
              <a:t>Moraga</a:t>
            </a:r>
            <a:r>
              <a:rPr lang="it-IT" altLang="it-IT" sz="2200" dirty="0"/>
              <a:t>, o </a:t>
            </a:r>
            <a:r>
              <a:rPr lang="it-IT" altLang="it-IT" sz="2200" b="1" i="1" dirty="0"/>
              <a:t>Making Face, Making Soul / </a:t>
            </a:r>
            <a:r>
              <a:rPr lang="it-IT" altLang="it-IT" sz="2200" b="1" dirty="0" err="1"/>
              <a:t>Haciendo</a:t>
            </a:r>
            <a:r>
              <a:rPr lang="it-IT" altLang="it-IT" sz="2200" b="1" dirty="0"/>
              <a:t> </a:t>
            </a:r>
            <a:r>
              <a:rPr lang="it-IT" altLang="it-IT" sz="2200" b="1" dirty="0" err="1"/>
              <a:t>Caras</a:t>
            </a:r>
            <a:r>
              <a:rPr lang="it-IT" altLang="it-IT" sz="2200" b="1" i="1" dirty="0"/>
              <a:t>: Creative and Critical </a:t>
            </a:r>
            <a:r>
              <a:rPr lang="it-IT" altLang="it-IT" sz="2200" b="1" i="1" dirty="0" err="1"/>
              <a:t>Perspectives</a:t>
            </a:r>
            <a:r>
              <a:rPr lang="it-IT" altLang="it-IT" sz="2200" b="1" i="1" dirty="0"/>
              <a:t> by Women of Color</a:t>
            </a:r>
            <a:r>
              <a:rPr lang="it-IT" altLang="it-IT" sz="2200" dirty="0"/>
              <a:t> (1990).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a:extLst>
              <a:ext uri="{FF2B5EF4-FFF2-40B4-BE49-F238E27FC236}">
                <a16:creationId xmlns:a16="http://schemas.microsoft.com/office/drawing/2014/main" id="{CEDA79CF-D519-2ED8-E8FB-F7ACEAB6C962}"/>
              </a:ext>
            </a:extLst>
          </p:cNvPr>
          <p:cNvSpPr>
            <a:spLocks noGrp="1"/>
          </p:cNvSpPr>
          <p:nvPr>
            <p:ph type="title"/>
          </p:nvPr>
        </p:nvSpPr>
        <p:spPr>
          <a:xfrm>
            <a:off x="395536" y="476672"/>
            <a:ext cx="7792144" cy="1296144"/>
          </a:xfrm>
        </p:spPr>
        <p:txBody>
          <a:bodyPr>
            <a:noAutofit/>
          </a:bodyPr>
          <a:lstStyle/>
          <a:p>
            <a:r>
              <a:rPr lang="it-IT" altLang="it-IT" sz="4800" b="1" i="1" dirty="0">
                <a:solidFill>
                  <a:srgbClr val="000000"/>
                </a:solidFill>
              </a:rPr>
              <a:t>BORDERLANDS/</a:t>
            </a:r>
            <a:br>
              <a:rPr lang="it-IT" altLang="it-IT" sz="4800" b="1" i="1" dirty="0">
                <a:solidFill>
                  <a:srgbClr val="000000"/>
                </a:solidFill>
              </a:rPr>
            </a:br>
            <a:r>
              <a:rPr lang="it-IT" altLang="it-IT" sz="4800" b="1" dirty="0">
                <a:solidFill>
                  <a:srgbClr val="000000"/>
                </a:solidFill>
              </a:rPr>
              <a:t>LA FRONTERA</a:t>
            </a:r>
            <a:endParaRPr lang="it-IT" altLang="it-IT" sz="4800" b="1" i="1" dirty="0">
              <a:solidFill>
                <a:srgbClr val="000000"/>
              </a:solidFill>
            </a:endParaRPr>
          </a:p>
        </p:txBody>
      </p:sp>
      <p:sp>
        <p:nvSpPr>
          <p:cNvPr id="3" name="Segnaposto contenuto 2">
            <a:extLst>
              <a:ext uri="{FF2B5EF4-FFF2-40B4-BE49-F238E27FC236}">
                <a16:creationId xmlns:a16="http://schemas.microsoft.com/office/drawing/2014/main" id="{A3726C41-3829-E02D-E21E-861A0653B877}"/>
              </a:ext>
            </a:extLst>
          </p:cNvPr>
          <p:cNvSpPr>
            <a:spLocks noGrp="1"/>
          </p:cNvSpPr>
          <p:nvPr>
            <p:ph idx="1"/>
          </p:nvPr>
        </p:nvSpPr>
        <p:spPr>
          <a:xfrm>
            <a:off x="251520" y="1916832"/>
            <a:ext cx="7632848" cy="4608512"/>
          </a:xfrm>
        </p:spPr>
        <p:txBody>
          <a:bodyPr>
            <a:normAutofit fontScale="62500" lnSpcReduction="20000"/>
          </a:bodyPr>
          <a:lstStyle/>
          <a:p>
            <a:pPr marL="0" indent="0">
              <a:buFont typeface="Wingdings" panose="05000000000000000000" pitchFamily="2" charset="2"/>
              <a:buNone/>
              <a:defRPr/>
            </a:pPr>
            <a:r>
              <a:rPr lang="it-IT" sz="4600" dirty="0"/>
              <a:t>L’opera più famosa di </a:t>
            </a:r>
            <a:r>
              <a:rPr lang="it-IT" sz="4600" dirty="0" err="1"/>
              <a:t>Anzaldúa</a:t>
            </a:r>
            <a:r>
              <a:rPr lang="it-IT" sz="4600" dirty="0"/>
              <a:t> è </a:t>
            </a:r>
            <a:r>
              <a:rPr lang="it-IT" sz="4600" b="1" i="1" dirty="0" err="1"/>
              <a:t>Borderlands</a:t>
            </a:r>
            <a:r>
              <a:rPr lang="it-IT" sz="4600" b="1" i="1" dirty="0"/>
              <a:t> / La Frontera: The New </a:t>
            </a:r>
            <a:r>
              <a:rPr lang="it-IT" sz="4600" b="1" dirty="0" err="1"/>
              <a:t>Mestiza</a:t>
            </a:r>
            <a:r>
              <a:rPr lang="it-IT" sz="4600" b="1" dirty="0"/>
              <a:t> </a:t>
            </a:r>
            <a:r>
              <a:rPr lang="it-IT" sz="4600" dirty="0"/>
              <a:t>(1987), testo di assai difficile identificazione in termini di genere, letterario e non. La sua configurazione intreccia l’</a:t>
            </a:r>
            <a:r>
              <a:rPr lang="it-IT" sz="4600" b="1" dirty="0"/>
              <a:t>autobiografia linguistica e sessuale </a:t>
            </a:r>
            <a:r>
              <a:rPr lang="it-IT" sz="4600" dirty="0"/>
              <a:t>con il </a:t>
            </a:r>
            <a:r>
              <a:rPr lang="it-IT" sz="4600" b="1" dirty="0"/>
              <a:t>manifesto politico</a:t>
            </a:r>
            <a:r>
              <a:rPr lang="it-IT" sz="4600" dirty="0"/>
              <a:t>, e la </a:t>
            </a:r>
            <a:r>
              <a:rPr lang="it-IT" sz="4600" b="1" dirty="0"/>
              <a:t>storiografia</a:t>
            </a:r>
            <a:r>
              <a:rPr lang="it-IT" sz="4600" dirty="0"/>
              <a:t> e l’</a:t>
            </a:r>
            <a:r>
              <a:rPr lang="it-IT" sz="4600" b="1" dirty="0"/>
              <a:t>antropologia</a:t>
            </a:r>
            <a:r>
              <a:rPr lang="it-IT" sz="4600" dirty="0"/>
              <a:t> con la </a:t>
            </a:r>
            <a:r>
              <a:rPr lang="it-IT" sz="4600" b="1" dirty="0"/>
              <a:t>poesia</a:t>
            </a:r>
            <a:r>
              <a:rPr lang="it-IT" sz="4600" dirty="0"/>
              <a:t>, al punto che ad alcuni critici è sembrato necessario, per definirla, coniare neologismi come </a:t>
            </a:r>
            <a:r>
              <a:rPr lang="en-US" altLang="it-IT" sz="4600" dirty="0"/>
              <a:t>“</a:t>
            </a:r>
            <a:r>
              <a:rPr lang="it-IT" sz="4600" b="1" dirty="0" err="1"/>
              <a:t>communo-biography</a:t>
            </a:r>
            <a:r>
              <a:rPr lang="en-US" altLang="it-IT" sz="4600" dirty="0"/>
              <a:t>”</a:t>
            </a:r>
            <a:r>
              <a:rPr lang="it-IT" sz="4600" dirty="0"/>
              <a:t> o </a:t>
            </a:r>
            <a:r>
              <a:rPr lang="en-US" altLang="it-IT" sz="4600" dirty="0"/>
              <a:t>“</a:t>
            </a:r>
            <a:r>
              <a:rPr lang="it-IT" sz="4600" b="1" dirty="0" err="1"/>
              <a:t>autohistoriateoría</a:t>
            </a:r>
            <a:r>
              <a:rPr lang="en-US" altLang="it-IT" sz="2400" dirty="0"/>
              <a:t>”</a:t>
            </a:r>
            <a:r>
              <a:rPr lang="it-IT" dirty="0"/>
              <a:t>.</a:t>
            </a:r>
          </a:p>
          <a:p>
            <a:pPr>
              <a:defRPr/>
            </a:pP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a:extLst>
              <a:ext uri="{FF2B5EF4-FFF2-40B4-BE49-F238E27FC236}">
                <a16:creationId xmlns:a16="http://schemas.microsoft.com/office/drawing/2014/main" id="{858ECD2C-8818-A47F-0790-64C008EC7C17}"/>
              </a:ext>
            </a:extLst>
          </p:cNvPr>
          <p:cNvSpPr>
            <a:spLocks noGrp="1"/>
          </p:cNvSpPr>
          <p:nvPr>
            <p:ph type="title"/>
          </p:nvPr>
        </p:nvSpPr>
        <p:spPr>
          <a:xfrm>
            <a:off x="457200" y="274638"/>
            <a:ext cx="8075240" cy="850106"/>
          </a:xfrm>
        </p:spPr>
        <p:txBody>
          <a:bodyPr>
            <a:normAutofit/>
          </a:bodyPr>
          <a:lstStyle/>
          <a:p>
            <a:r>
              <a:rPr lang="it-IT" altLang="it-IT" sz="4000" b="1" dirty="0">
                <a:solidFill>
                  <a:srgbClr val="000000"/>
                </a:solidFill>
              </a:rPr>
              <a:t>METICCIATO LINGUISTICO</a:t>
            </a:r>
          </a:p>
        </p:txBody>
      </p:sp>
      <p:sp>
        <p:nvSpPr>
          <p:cNvPr id="50179" name="Segnaposto contenuto 2">
            <a:extLst>
              <a:ext uri="{FF2B5EF4-FFF2-40B4-BE49-F238E27FC236}">
                <a16:creationId xmlns:a16="http://schemas.microsoft.com/office/drawing/2014/main" id="{228D6342-ED98-F913-282A-7AFF8C8FD092}"/>
              </a:ext>
            </a:extLst>
          </p:cNvPr>
          <p:cNvSpPr>
            <a:spLocks noGrp="1"/>
          </p:cNvSpPr>
          <p:nvPr>
            <p:ph sz="quarter" idx="1"/>
          </p:nvPr>
        </p:nvSpPr>
        <p:spPr>
          <a:xfrm>
            <a:off x="179512" y="1412776"/>
            <a:ext cx="7560840" cy="5328592"/>
          </a:xfrm>
        </p:spPr>
        <p:txBody>
          <a:bodyPr>
            <a:noAutofit/>
          </a:bodyPr>
          <a:lstStyle/>
          <a:p>
            <a:pPr marL="0" indent="0">
              <a:buFont typeface="Wingdings" panose="05000000000000000000" pitchFamily="2" charset="2"/>
              <a:buNone/>
            </a:pPr>
            <a:r>
              <a:rPr lang="it-IT" altLang="it-IT" sz="2000" dirty="0"/>
              <a:t>Già il titolo propone un meticciato linguistico, un </a:t>
            </a:r>
            <a:r>
              <a:rPr lang="it-IT" altLang="it-IT" sz="2000" b="1" i="1" dirty="0"/>
              <a:t>code switching</a:t>
            </a:r>
            <a:r>
              <a:rPr lang="it-IT" altLang="it-IT" sz="2000" dirty="0"/>
              <a:t> (il passaggio da una lingua all’altra) che a prima vista sembrerebbe semplicemente un esempio di traduzione interlinguistica della stessa espressione, e che invece «traduce» nello </a:t>
            </a:r>
            <a:r>
              <a:rPr lang="it-IT" altLang="it-IT" sz="2000" i="1" dirty="0" err="1"/>
              <a:t>shifting</a:t>
            </a:r>
            <a:r>
              <a:rPr lang="it-IT" altLang="it-IT" sz="2000" dirty="0"/>
              <a:t> (o dovremmo dire </a:t>
            </a:r>
            <a:r>
              <a:rPr lang="it-IT" altLang="it-IT" sz="2000" i="1" dirty="0" err="1"/>
              <a:t>desplazamiento</a:t>
            </a:r>
            <a:r>
              <a:rPr lang="it-IT" altLang="it-IT" sz="2000" dirty="0"/>
              <a:t>?) dei significati dall’inglese allo spagnolo la </a:t>
            </a:r>
            <a:r>
              <a:rPr lang="it-IT" altLang="it-IT" sz="2000" b="1" dirty="0"/>
              <a:t>poetica/politica della lingua </a:t>
            </a:r>
            <a:r>
              <a:rPr lang="it-IT" altLang="it-IT" sz="2000" dirty="0"/>
              <a:t>di </a:t>
            </a:r>
            <a:r>
              <a:rPr lang="it-IT" altLang="it-IT" sz="2000" dirty="0" err="1"/>
              <a:t>Anzaldúa</a:t>
            </a:r>
            <a:r>
              <a:rPr lang="it-IT" altLang="it-IT" sz="2000" dirty="0"/>
              <a:t>. Nel titolo </a:t>
            </a:r>
            <a:r>
              <a:rPr lang="en-US" altLang="it-IT" sz="2000" dirty="0"/>
              <a:t>“</a:t>
            </a:r>
            <a:r>
              <a:rPr lang="it-IT" altLang="it-IT" sz="2000" i="1" dirty="0"/>
              <a:t>La Frontera</a:t>
            </a:r>
            <a:r>
              <a:rPr lang="en-US" altLang="it-IT" sz="2000" dirty="0"/>
              <a:t>”</a:t>
            </a:r>
            <a:r>
              <a:rPr lang="it-IT" altLang="it-IT" sz="2000" dirty="0"/>
              <a:t> in effetti non traduce </a:t>
            </a:r>
            <a:r>
              <a:rPr lang="en-US" altLang="it-IT" sz="2000" dirty="0"/>
              <a:t>“</a:t>
            </a:r>
            <a:r>
              <a:rPr lang="it-IT" altLang="it-IT" sz="2000" dirty="0" err="1"/>
              <a:t>Borderlands</a:t>
            </a:r>
            <a:r>
              <a:rPr lang="en-US" altLang="it-IT" sz="2000" dirty="0"/>
              <a:t>”</a:t>
            </a:r>
            <a:r>
              <a:rPr lang="it-IT" altLang="it-IT" sz="2000" dirty="0"/>
              <a:t>, ma in qualche modo lo qualifica e lo localizza, e di converso l’espressione inglese permette a quella spagnola di assumere un valore più generale, globale. </a:t>
            </a:r>
            <a:r>
              <a:rPr lang="en-US" altLang="it-IT" sz="2000" dirty="0"/>
              <a:t>“</a:t>
            </a:r>
            <a:r>
              <a:rPr lang="it-IT" altLang="it-IT" sz="2000" dirty="0" err="1"/>
              <a:t>Borderlands</a:t>
            </a:r>
            <a:r>
              <a:rPr lang="en-US" altLang="it-IT" sz="2000" dirty="0"/>
              <a:t>”</a:t>
            </a:r>
            <a:r>
              <a:rPr lang="it-IT" altLang="it-IT" sz="2000" dirty="0"/>
              <a:t>, al plurale, indica tutte le terre di </a:t>
            </a:r>
            <a:r>
              <a:rPr lang="en-US" altLang="it-IT" sz="2000" dirty="0"/>
              <a:t>“</a:t>
            </a:r>
            <a:r>
              <a:rPr lang="it-IT" altLang="it-IT" sz="2000" dirty="0"/>
              <a:t>confine</a:t>
            </a:r>
            <a:r>
              <a:rPr lang="en-US" altLang="it-IT" sz="2000" dirty="0"/>
              <a:t>”</a:t>
            </a:r>
            <a:r>
              <a:rPr lang="it-IT" altLang="it-IT" sz="2000" dirty="0"/>
              <a:t>. </a:t>
            </a:r>
            <a:r>
              <a:rPr lang="en-US" altLang="it-IT" sz="2000" dirty="0"/>
              <a:t>“</a:t>
            </a:r>
            <a:r>
              <a:rPr lang="it-IT" altLang="it-IT" sz="2000" i="1" dirty="0"/>
              <a:t>La Frontera</a:t>
            </a:r>
            <a:r>
              <a:rPr lang="en-US" altLang="it-IT" sz="2000" dirty="0"/>
              <a:t>”</a:t>
            </a:r>
            <a:r>
              <a:rPr lang="it-IT" altLang="it-IT" sz="2000" dirty="0"/>
              <a:t>, al singolare, si riferisce invece allo specifico confine tra Messico e Stati Uniti. Anziché tradursi reciprocamente, quindi, le due espressioni si arricchiscono l’una con l’altra, acquisendo connotazioni più vaste o viceversa più precise – proprio quel che la politica del meticciato linguistico dovrebbe promuovere.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1">
            <a:extLst>
              <a:ext uri="{FF2B5EF4-FFF2-40B4-BE49-F238E27FC236}">
                <a16:creationId xmlns:a16="http://schemas.microsoft.com/office/drawing/2014/main" id="{87ABA8D8-AB8C-48A7-894B-D62C1A2D08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981075"/>
            <a:ext cx="64452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1">
            <a:extLst>
              <a:ext uri="{FF2B5EF4-FFF2-40B4-BE49-F238E27FC236}">
                <a16:creationId xmlns:a16="http://schemas.microsoft.com/office/drawing/2014/main" id="{980826DE-C084-4BFA-8046-AAFBC1EB5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020" y="2276872"/>
            <a:ext cx="839896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a:extLst>
              <a:ext uri="{FF2B5EF4-FFF2-40B4-BE49-F238E27FC236}">
                <a16:creationId xmlns:a16="http://schemas.microsoft.com/office/drawing/2014/main" id="{28A78CDC-D0BB-4A10-8B32-24BC0C26ACFC}"/>
              </a:ext>
            </a:extLst>
          </p:cNvPr>
          <p:cNvSpPr>
            <a:spLocks noGrp="1"/>
          </p:cNvSpPr>
          <p:nvPr>
            <p:ph type="title"/>
          </p:nvPr>
        </p:nvSpPr>
        <p:spPr>
          <a:xfrm>
            <a:off x="457200" y="274638"/>
            <a:ext cx="7994650" cy="1498178"/>
          </a:xfrm>
        </p:spPr>
        <p:txBody>
          <a:bodyPr>
            <a:normAutofit/>
          </a:bodyPr>
          <a:lstStyle/>
          <a:p>
            <a:r>
              <a:rPr lang="it-IT" b="1" dirty="0"/>
              <a:t>IL </a:t>
            </a:r>
            <a:r>
              <a:rPr lang="en-US" b="1" dirty="0">
                <a:solidFill>
                  <a:schemeClr val="tx1"/>
                </a:solidFill>
                <a:ea typeface="+mj-ea"/>
                <a:cs typeface="+mj-cs"/>
              </a:rPr>
              <a:t>“</a:t>
            </a:r>
            <a:r>
              <a:rPr lang="it-IT" b="1" dirty="0"/>
              <a:t>CENTRO DI GRAVITÀ</a:t>
            </a:r>
            <a:r>
              <a:rPr lang="en-US" dirty="0">
                <a:solidFill>
                  <a:schemeClr val="tx1"/>
                </a:solidFill>
                <a:ea typeface="+mj-ea"/>
                <a:cs typeface="+mj-cs"/>
              </a:rPr>
              <a:t>”</a:t>
            </a:r>
            <a:r>
              <a:rPr lang="it-IT" b="1" dirty="0"/>
              <a:t> DELLE MIGRAZIONI INTERNE VERSO OVEST (E SUD)</a:t>
            </a:r>
          </a:p>
        </p:txBody>
      </p:sp>
      <p:sp>
        <p:nvSpPr>
          <p:cNvPr id="3" name="Segnaposto contenuto 2">
            <a:extLst>
              <a:ext uri="{FF2B5EF4-FFF2-40B4-BE49-F238E27FC236}">
                <a16:creationId xmlns:a16="http://schemas.microsoft.com/office/drawing/2014/main" id="{A8353FD3-73DC-476C-BC9D-F5693855C63D}"/>
              </a:ext>
            </a:extLst>
          </p:cNvPr>
          <p:cNvSpPr>
            <a:spLocks noGrp="1"/>
          </p:cNvSpPr>
          <p:nvPr>
            <p:ph sz="quarter" idx="1"/>
          </p:nvPr>
        </p:nvSpPr>
        <p:spPr>
          <a:xfrm>
            <a:off x="165100" y="2060848"/>
            <a:ext cx="8286750" cy="4413104"/>
          </a:xfrm>
        </p:spPr>
        <p:txBody>
          <a:bodyPr/>
          <a:lstStyle/>
          <a:p>
            <a:endParaRPr lang="it-IT" dirty="0"/>
          </a:p>
          <a:p>
            <a:endParaRPr lang="it-IT" dirty="0"/>
          </a:p>
          <a:p>
            <a:endParaRPr lang="it-IT" dirty="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E0FA-9986-4475-B54B-F31CC310896C}"/>
              </a:ext>
            </a:extLst>
          </p:cNvPr>
          <p:cNvSpPr>
            <a:spLocks noGrp="1"/>
          </p:cNvSpPr>
          <p:nvPr>
            <p:ph type="title"/>
          </p:nvPr>
        </p:nvSpPr>
        <p:spPr>
          <a:xfrm>
            <a:off x="457200" y="274638"/>
            <a:ext cx="7859216" cy="922114"/>
          </a:xfrm>
          <a:extLst>
            <a:ext uri="{FAA26D3D-D897-4be2-8F04-BA451C77F1D7}"/>
          </a:extLst>
        </p:spPr>
        <p:txBody>
          <a:bodyPr>
            <a:noAutofit/>
          </a:bodyPr>
          <a:lstStyle/>
          <a:p>
            <a:pPr>
              <a:defRPr/>
            </a:pPr>
            <a:r>
              <a:rPr lang="en-US" sz="3200" b="1" dirty="0">
                <a:solidFill>
                  <a:schemeClr val="tx1"/>
                </a:solidFill>
                <a:ea typeface="+mj-ea"/>
                <a:cs typeface="+mj-cs"/>
              </a:rPr>
              <a:t>FATTORI DI SPINTA (“PUSH”) E ATTRAZIONE (“PULL”) </a:t>
            </a:r>
          </a:p>
        </p:txBody>
      </p:sp>
      <p:sp>
        <p:nvSpPr>
          <p:cNvPr id="3" name="Content Placeholder 2">
            <a:extLst>
              <a:ext uri="{FF2B5EF4-FFF2-40B4-BE49-F238E27FC236}">
                <a16:creationId xmlns:a16="http://schemas.microsoft.com/office/drawing/2014/main" id="{8E7AC28D-BAA9-4309-A1E5-A14F5FB8074F}"/>
              </a:ext>
            </a:extLst>
          </p:cNvPr>
          <p:cNvSpPr>
            <a:spLocks noGrp="1"/>
          </p:cNvSpPr>
          <p:nvPr>
            <p:ph idx="4294967295"/>
          </p:nvPr>
        </p:nvSpPr>
        <p:spPr>
          <a:xfrm>
            <a:off x="381000" y="1340768"/>
            <a:ext cx="8229600" cy="5400600"/>
          </a:xfrm>
          <a:extLst>
            <a:ext uri="{FAA26D3D-D897-4be2-8F04-BA451C77F1D7}"/>
          </a:extLst>
        </p:spPr>
        <p:txBody>
          <a:bodyPr>
            <a:noAutofit/>
          </a:bodyPr>
          <a:lstStyle/>
          <a:p>
            <a:pPr>
              <a:defRPr/>
            </a:pPr>
            <a:r>
              <a:rPr lang="it-IT" sz="2600" dirty="0">
                <a:ea typeface="+mn-ea"/>
              </a:rPr>
              <a:t>Motivazioni dei flussi migratori:</a:t>
            </a:r>
          </a:p>
          <a:p>
            <a:pPr lvl="1">
              <a:defRPr/>
            </a:pPr>
            <a:r>
              <a:rPr lang="it-IT" sz="2600" dirty="0"/>
              <a:t>fattori di spinta </a:t>
            </a:r>
            <a:r>
              <a:rPr lang="en-US" sz="2600" dirty="0">
                <a:solidFill>
                  <a:schemeClr val="tx1"/>
                </a:solidFill>
                <a:ea typeface="+mj-ea"/>
                <a:cs typeface="+mj-cs"/>
              </a:rPr>
              <a:t>(“push”)</a:t>
            </a:r>
            <a:r>
              <a:rPr lang="en-US" sz="2600" b="1" dirty="0">
                <a:solidFill>
                  <a:schemeClr val="tx1"/>
                </a:solidFill>
                <a:ea typeface="+mj-ea"/>
                <a:cs typeface="+mj-cs"/>
              </a:rPr>
              <a:t> </a:t>
            </a:r>
            <a:r>
              <a:rPr lang="en-US" sz="2600" dirty="0" err="1">
                <a:solidFill>
                  <a:schemeClr val="tx1"/>
                </a:solidFill>
                <a:ea typeface="+mj-ea"/>
                <a:cs typeface="+mj-cs"/>
              </a:rPr>
              <a:t>che</a:t>
            </a:r>
            <a:r>
              <a:rPr lang="en-US" sz="2600" dirty="0">
                <a:solidFill>
                  <a:schemeClr val="tx1"/>
                </a:solidFill>
                <a:ea typeface="+mj-ea"/>
                <a:cs typeface="+mj-cs"/>
              </a:rPr>
              <a:t> </a:t>
            </a:r>
            <a:r>
              <a:rPr lang="en-US" sz="2600" dirty="0" err="1">
                <a:solidFill>
                  <a:schemeClr val="tx1"/>
                </a:solidFill>
                <a:ea typeface="+mj-ea"/>
                <a:cs typeface="+mj-cs"/>
              </a:rPr>
              <a:t>spingono</a:t>
            </a:r>
            <a:r>
              <a:rPr lang="en-US" sz="2600" dirty="0">
                <a:solidFill>
                  <a:schemeClr val="tx1"/>
                </a:solidFill>
                <a:ea typeface="+mj-ea"/>
                <a:cs typeface="+mj-cs"/>
              </a:rPr>
              <a:t> le </a:t>
            </a:r>
            <a:r>
              <a:rPr lang="en-US" sz="2600" dirty="0" err="1">
                <a:solidFill>
                  <a:schemeClr val="tx1"/>
                </a:solidFill>
                <a:ea typeface="+mj-ea"/>
                <a:cs typeface="+mj-cs"/>
              </a:rPr>
              <a:t>persone</a:t>
            </a:r>
            <a:r>
              <a:rPr lang="en-US" sz="2600" dirty="0">
                <a:solidFill>
                  <a:schemeClr val="tx1"/>
                </a:solidFill>
                <a:ea typeface="+mj-ea"/>
                <a:cs typeface="+mj-cs"/>
              </a:rPr>
              <a:t> ad </a:t>
            </a:r>
            <a:r>
              <a:rPr lang="en-US" sz="2600" b="1" dirty="0" err="1">
                <a:solidFill>
                  <a:schemeClr val="tx1"/>
                </a:solidFill>
                <a:ea typeface="+mj-ea"/>
                <a:cs typeface="+mj-cs"/>
              </a:rPr>
              <a:t>abbandonare</a:t>
            </a:r>
            <a:r>
              <a:rPr lang="en-US" sz="2600" b="1" dirty="0">
                <a:solidFill>
                  <a:schemeClr val="tx1"/>
                </a:solidFill>
                <a:ea typeface="+mj-ea"/>
                <a:cs typeface="+mj-cs"/>
              </a:rPr>
              <a:t> il proprio </a:t>
            </a:r>
            <a:r>
              <a:rPr lang="en-US" sz="2600" b="1" dirty="0" err="1">
                <a:solidFill>
                  <a:schemeClr val="tx1"/>
                </a:solidFill>
                <a:ea typeface="+mj-ea"/>
                <a:cs typeface="+mj-cs"/>
              </a:rPr>
              <a:t>spazio</a:t>
            </a:r>
            <a:endParaRPr lang="it-IT" sz="2600" b="1" dirty="0">
              <a:ea typeface="+mn-ea"/>
            </a:endParaRPr>
          </a:p>
          <a:p>
            <a:pPr lvl="1">
              <a:defRPr/>
            </a:pPr>
            <a:r>
              <a:rPr lang="it-IT" sz="2600" dirty="0">
                <a:ea typeface="+mn-ea"/>
              </a:rPr>
              <a:t>fattori d’attrazione </a:t>
            </a:r>
            <a:r>
              <a:rPr lang="en-US" sz="2600" dirty="0">
                <a:solidFill>
                  <a:schemeClr val="tx1"/>
                </a:solidFill>
                <a:ea typeface="+mj-ea"/>
                <a:cs typeface="+mj-cs"/>
              </a:rPr>
              <a:t>(“pull”) </a:t>
            </a:r>
            <a:r>
              <a:rPr lang="en-US" sz="2600" dirty="0" err="1">
                <a:solidFill>
                  <a:schemeClr val="tx1"/>
                </a:solidFill>
                <a:ea typeface="+mj-ea"/>
                <a:cs typeface="+mj-cs"/>
              </a:rPr>
              <a:t>che</a:t>
            </a:r>
            <a:r>
              <a:rPr lang="en-US" sz="2600" dirty="0">
                <a:solidFill>
                  <a:schemeClr val="tx1"/>
                </a:solidFill>
                <a:ea typeface="+mj-ea"/>
                <a:cs typeface="+mj-cs"/>
              </a:rPr>
              <a:t> </a:t>
            </a:r>
            <a:r>
              <a:rPr lang="en-US" sz="2600" dirty="0" err="1">
                <a:solidFill>
                  <a:schemeClr val="tx1"/>
                </a:solidFill>
                <a:ea typeface="+mj-ea"/>
                <a:cs typeface="+mj-cs"/>
              </a:rPr>
              <a:t>spingono</a:t>
            </a:r>
            <a:r>
              <a:rPr lang="en-US" sz="2600" dirty="0">
                <a:solidFill>
                  <a:schemeClr val="tx1"/>
                </a:solidFill>
                <a:ea typeface="+mj-ea"/>
                <a:cs typeface="+mj-cs"/>
              </a:rPr>
              <a:t> le </a:t>
            </a:r>
            <a:r>
              <a:rPr lang="en-US" sz="2600" dirty="0" err="1">
                <a:solidFill>
                  <a:schemeClr val="tx1"/>
                </a:solidFill>
                <a:ea typeface="+mj-ea"/>
                <a:cs typeface="+mj-cs"/>
              </a:rPr>
              <a:t>persone</a:t>
            </a:r>
            <a:r>
              <a:rPr lang="en-US" sz="2600" dirty="0">
                <a:solidFill>
                  <a:schemeClr val="tx1"/>
                </a:solidFill>
                <a:ea typeface="+mj-ea"/>
                <a:cs typeface="+mj-cs"/>
              </a:rPr>
              <a:t> a </a:t>
            </a:r>
            <a:r>
              <a:rPr lang="en-US" sz="2600" b="1" dirty="0" err="1">
                <a:solidFill>
                  <a:schemeClr val="tx1"/>
                </a:solidFill>
                <a:ea typeface="+mj-ea"/>
                <a:cs typeface="+mj-cs"/>
              </a:rPr>
              <a:t>recarsi</a:t>
            </a:r>
            <a:r>
              <a:rPr lang="en-US" sz="2600" b="1" dirty="0">
                <a:solidFill>
                  <a:schemeClr val="tx1"/>
                </a:solidFill>
                <a:ea typeface="+mj-ea"/>
                <a:cs typeface="+mj-cs"/>
              </a:rPr>
              <a:t> in un </a:t>
            </a:r>
            <a:r>
              <a:rPr lang="en-US" sz="2600" b="1" dirty="0" err="1">
                <a:solidFill>
                  <a:schemeClr val="tx1"/>
                </a:solidFill>
                <a:ea typeface="+mj-ea"/>
                <a:cs typeface="+mj-cs"/>
              </a:rPr>
              <a:t>determinato</a:t>
            </a:r>
            <a:r>
              <a:rPr lang="en-US" sz="2600" b="1" dirty="0">
                <a:solidFill>
                  <a:schemeClr val="tx1"/>
                </a:solidFill>
                <a:ea typeface="+mj-ea"/>
                <a:cs typeface="+mj-cs"/>
              </a:rPr>
              <a:t> nuovo </a:t>
            </a:r>
            <a:r>
              <a:rPr lang="en-US" sz="2600" b="1" dirty="0" err="1">
                <a:solidFill>
                  <a:schemeClr val="tx1"/>
                </a:solidFill>
                <a:ea typeface="+mj-ea"/>
                <a:cs typeface="+mj-cs"/>
              </a:rPr>
              <a:t>spazio</a:t>
            </a:r>
            <a:endParaRPr lang="it-IT" sz="2600" b="1" dirty="0">
              <a:ea typeface="+mn-ea"/>
            </a:endParaRPr>
          </a:p>
          <a:p>
            <a:pPr>
              <a:defRPr/>
            </a:pPr>
            <a:r>
              <a:rPr lang="it-IT" sz="2600" dirty="0">
                <a:ea typeface="+mn-ea"/>
              </a:rPr>
              <a:t>I fattori di spinta e attrazione sono di norma di tre tipi:</a:t>
            </a:r>
          </a:p>
          <a:p>
            <a:pPr lvl="1">
              <a:buFontTx/>
              <a:buAutoNum type="arabicPeriod"/>
              <a:defRPr/>
            </a:pPr>
            <a:r>
              <a:rPr lang="it-IT" sz="2600" dirty="0">
                <a:ea typeface="+mn-ea"/>
              </a:rPr>
              <a:t> </a:t>
            </a:r>
            <a:r>
              <a:rPr lang="it-IT" sz="2600" b="1" dirty="0">
                <a:ea typeface="+mn-ea"/>
              </a:rPr>
              <a:t>politici</a:t>
            </a:r>
            <a:r>
              <a:rPr lang="it-IT" sz="2600" dirty="0">
                <a:ea typeface="+mn-ea"/>
              </a:rPr>
              <a:t> (guerre, persecuzioni, discriminazioni)</a:t>
            </a:r>
            <a:endParaRPr lang="it-IT" sz="2600" b="1" dirty="0">
              <a:ea typeface="+mn-ea"/>
            </a:endParaRPr>
          </a:p>
          <a:p>
            <a:pPr lvl="1">
              <a:buFontTx/>
              <a:buAutoNum type="arabicPeriod"/>
              <a:defRPr/>
            </a:pPr>
            <a:r>
              <a:rPr lang="it-IT" sz="2600" dirty="0">
                <a:ea typeface="+mn-ea"/>
              </a:rPr>
              <a:t> </a:t>
            </a:r>
            <a:r>
              <a:rPr lang="it-IT" sz="2600" b="1" dirty="0">
                <a:ea typeface="+mn-ea"/>
              </a:rPr>
              <a:t>ambientali</a:t>
            </a:r>
            <a:endParaRPr lang="it-IT" sz="2600" b="1" dirty="0"/>
          </a:p>
          <a:p>
            <a:pPr lvl="1">
              <a:buFontTx/>
              <a:buAutoNum type="arabicPeriod"/>
              <a:defRPr/>
            </a:pPr>
            <a:r>
              <a:rPr lang="it-IT" sz="2600" b="1" dirty="0">
                <a:ea typeface="+mn-ea"/>
              </a:rPr>
              <a:t> economici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5CB2-666F-4E2C-8891-0F7106F951BD}"/>
              </a:ext>
            </a:extLst>
          </p:cNvPr>
          <p:cNvSpPr>
            <a:spLocks noGrp="1"/>
          </p:cNvSpPr>
          <p:nvPr>
            <p:ph type="title"/>
          </p:nvPr>
        </p:nvSpPr>
        <p:spPr>
          <a:xfrm>
            <a:off x="405235" y="260648"/>
            <a:ext cx="7467600" cy="792088"/>
          </a:xfrm>
          <a:extLst>
            <a:ext uri="{FAA26D3D-D897-4be2-8F04-BA451C77F1D7}"/>
          </a:extLst>
        </p:spPr>
        <p:txBody>
          <a:bodyPr>
            <a:normAutofit/>
          </a:bodyPr>
          <a:lstStyle/>
          <a:p>
            <a:pPr>
              <a:defRPr/>
            </a:pPr>
            <a:r>
              <a:rPr lang="en-US" sz="4400" b="1" dirty="0">
                <a:solidFill>
                  <a:schemeClr val="tx1"/>
                </a:solidFill>
                <a:ea typeface="+mj-ea"/>
                <a:cs typeface="+mj-cs"/>
              </a:rPr>
              <a:t>I MIGRANTI POLITICI</a:t>
            </a:r>
          </a:p>
        </p:txBody>
      </p:sp>
      <p:sp>
        <p:nvSpPr>
          <p:cNvPr id="3" name="Content Placeholder 2">
            <a:extLst>
              <a:ext uri="{FF2B5EF4-FFF2-40B4-BE49-F238E27FC236}">
                <a16:creationId xmlns:a16="http://schemas.microsoft.com/office/drawing/2014/main" id="{AD06AFC6-57D9-4C92-B73F-CFC90F1E9453}"/>
              </a:ext>
            </a:extLst>
          </p:cNvPr>
          <p:cNvSpPr>
            <a:spLocks noGrp="1"/>
          </p:cNvSpPr>
          <p:nvPr>
            <p:ph idx="4294967295"/>
          </p:nvPr>
        </p:nvSpPr>
        <p:spPr>
          <a:xfrm>
            <a:off x="381000" y="1141413"/>
            <a:ext cx="8229600" cy="5383931"/>
          </a:xfrm>
          <a:extLst>
            <a:ext uri="{FAA26D3D-D897-4be2-8F04-BA451C77F1D7}"/>
          </a:extLst>
        </p:spPr>
        <p:txBody>
          <a:bodyPr>
            <a:normAutofit/>
          </a:bodyPr>
          <a:lstStyle/>
          <a:p>
            <a:pPr marL="0" indent="0">
              <a:buNone/>
              <a:defRPr/>
            </a:pPr>
            <a:r>
              <a:rPr lang="en-US" dirty="0"/>
              <a:t>Tre </a:t>
            </a:r>
            <a:r>
              <a:rPr lang="en-US" dirty="0" err="1"/>
              <a:t>categorie</a:t>
            </a:r>
            <a:r>
              <a:rPr lang="en-US" dirty="0"/>
              <a:t>:</a:t>
            </a:r>
          </a:p>
          <a:p>
            <a:pPr marL="971550" lvl="1" indent="-514350">
              <a:buFontTx/>
              <a:buAutoNum type="arabicPeriod"/>
              <a:defRPr/>
            </a:pPr>
            <a:r>
              <a:rPr lang="it-IT" sz="2400" b="1" dirty="0">
                <a:ea typeface="+mn-ea"/>
              </a:rPr>
              <a:t>Rifugiati</a:t>
            </a:r>
            <a:r>
              <a:rPr lang="it-IT" sz="2400" dirty="0">
                <a:ea typeface="+mn-ea"/>
              </a:rPr>
              <a:t> = persone forzate a migrare a causa di una minaccia reale o potenziale alla propria vita, e che non possono tornare allo spazio d’origine per paura di persecuzioni</a:t>
            </a:r>
          </a:p>
          <a:p>
            <a:pPr marL="971550" lvl="1" indent="-514350">
              <a:buFontTx/>
              <a:buAutoNum type="arabicPeriod" startAt="2"/>
              <a:defRPr/>
            </a:pPr>
            <a:r>
              <a:rPr lang="it-IT" sz="2400" b="1" dirty="0">
                <a:ea typeface="+mn-ea"/>
              </a:rPr>
              <a:t>Sfollati</a:t>
            </a:r>
            <a:r>
              <a:rPr lang="it-IT" sz="2400" dirty="0">
                <a:ea typeface="+mn-ea"/>
              </a:rPr>
              <a:t> (</a:t>
            </a:r>
            <a:r>
              <a:rPr lang="it-IT" sz="2400" i="1" dirty="0" err="1">
                <a:ea typeface="+mn-ea"/>
              </a:rPr>
              <a:t>internally</a:t>
            </a:r>
            <a:r>
              <a:rPr lang="it-IT" sz="2400" i="1" dirty="0">
                <a:ea typeface="+mn-ea"/>
              </a:rPr>
              <a:t> </a:t>
            </a:r>
            <a:r>
              <a:rPr lang="it-IT" sz="2400" i="1" dirty="0" err="1">
                <a:ea typeface="+mn-ea"/>
              </a:rPr>
              <a:t>displaced</a:t>
            </a:r>
            <a:r>
              <a:rPr lang="it-IT" sz="2400" i="1" dirty="0">
                <a:ea typeface="+mn-ea"/>
              </a:rPr>
              <a:t> </a:t>
            </a:r>
            <a:r>
              <a:rPr lang="it-IT" sz="2400" i="1" dirty="0" err="1">
                <a:ea typeface="+mn-ea"/>
              </a:rPr>
              <a:t>persons</a:t>
            </a:r>
            <a:r>
              <a:rPr lang="it-IT" sz="2400" dirty="0">
                <a:ea typeface="+mn-ea"/>
              </a:rPr>
              <a:t>) = persone che hanno dovuto abbandonare il proprio spazio per motivi politici ma non </a:t>
            </a:r>
            <a:r>
              <a:rPr lang="it-IT" sz="2400" dirty="0"/>
              <a:t>hanno attraversato confini interni (attualmente inesistenti negli USA – ma tali erano i nativi americani nell’Ottocento…)</a:t>
            </a:r>
          </a:p>
          <a:p>
            <a:pPr marL="971550" lvl="1" indent="-514350">
              <a:buFontTx/>
              <a:buAutoNum type="arabicPeriod" startAt="2"/>
              <a:defRPr/>
            </a:pPr>
            <a:r>
              <a:rPr lang="it-IT" sz="2400" b="1" dirty="0">
                <a:ea typeface="+mn-ea"/>
              </a:rPr>
              <a:t>Richiedenti asilo</a:t>
            </a:r>
            <a:r>
              <a:rPr lang="it-IT" sz="2400" dirty="0">
                <a:ea typeface="+mn-ea"/>
              </a:rPr>
              <a:t> = persone in attesa del riconoscimento dello statuto di rifugiati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1">
            <a:extLst>
              <a:ext uri="{FF2B5EF4-FFF2-40B4-BE49-F238E27FC236}">
                <a16:creationId xmlns:a16="http://schemas.microsoft.com/office/drawing/2014/main" id="{AED632AB-C416-4A0F-81DD-1F7133DF36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04" y="1196752"/>
            <a:ext cx="8339743" cy="432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523</TotalTime>
  <Words>4194</Words>
  <Application>Microsoft Office PowerPoint</Application>
  <PresentationFormat>Presentazione su schermo (4:3)</PresentationFormat>
  <Paragraphs>176</Paragraphs>
  <Slides>44</Slides>
  <Notes>12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44</vt:i4>
      </vt:variant>
    </vt:vector>
  </HeadingPairs>
  <TitlesOfParts>
    <vt:vector size="53" baseType="lpstr">
      <vt:lpstr>Arial</vt:lpstr>
      <vt:lpstr>Calibri</vt:lpstr>
      <vt:lpstr>Century Schoolbook</vt:lpstr>
      <vt:lpstr>Freight Sans Medium</vt:lpstr>
      <vt:lpstr>Helvetica Neue</vt:lpstr>
      <vt:lpstr>Lato</vt:lpstr>
      <vt:lpstr>Wingdings</vt:lpstr>
      <vt:lpstr>Wingdings 2</vt:lpstr>
      <vt:lpstr>Loggia</vt:lpstr>
      <vt:lpstr>LE MIGRAZIONI DEL NOVECENTO (E OLTRE)</vt:lpstr>
      <vt:lpstr>un fenomeno globalePatterns</vt:lpstr>
      <vt:lpstr>Presentazione standard di PowerPoint</vt:lpstr>
      <vt:lpstr>UNA NAZIONE DI MIGRANTI</vt:lpstr>
      <vt:lpstr>Presentazione standard di PowerPoint</vt:lpstr>
      <vt:lpstr>IL “CENTRO DI GRAVITÀ” DELLE MIGRAZIONI INTERNE VERSO OVEST (E SUD)</vt:lpstr>
      <vt:lpstr>FATTORI DI SPINTA (“PUSH”) E ATTRAZIONE (“PULL”) </vt:lpstr>
      <vt:lpstr>I MIGRANTI POLITICI</vt:lpstr>
      <vt:lpstr>Presentazione standard di PowerPoint</vt:lpstr>
      <vt:lpstr>I MIGRANTI AMBIENTALI</vt:lpstr>
      <vt:lpstr>I  MIGRANTI ECONOMICI</vt:lpstr>
      <vt:lpstr>LA FINE DELLA MIGRAZIONE “LIBERA”</vt:lpstr>
      <vt:lpstr>I MIGRANTI “ILLEGALI”</vt:lpstr>
      <vt:lpstr>A CITY BEHIND A FENCE</vt:lpstr>
      <vt:lpstr>I NUOVI MIGRANTI</vt:lpstr>
      <vt:lpstr>LE MIGRAZIONI MESSICANO-AMERICANE</vt:lpstr>
      <vt:lpstr>IL PROGRAMMA BRACERO </vt:lpstr>
      <vt:lpstr>GLI ANNI SESSANTA</vt:lpstr>
      <vt:lpstr>IL NAFTA</vt:lpstr>
      <vt:lpstr>IL BACKLASH DEGLI ANNI NOVANTA</vt:lpstr>
      <vt:lpstr>Presentazione standard di PowerPoint</vt:lpstr>
      <vt:lpstr>Presentazione standard di PowerPoint</vt:lpstr>
      <vt:lpstr>DOPO L’11 SETTEMBRE</vt:lpstr>
      <vt:lpstr>Presentazione standard di PowerPoint</vt:lpstr>
      <vt:lpstr>Numero crescente di immigrati illegali da El Salvador, India, Guatemala, Honduras e Cina. 2018: 48.4% degli immigrati senza documenti sono messicani.</vt:lpstr>
      <vt:lpstr>UN SISTEMA DI PREGIUDIZI</vt:lpstr>
      <vt:lpstr>generazioni</vt:lpstr>
      <vt:lpstr>SOGGETTIVITÀ IBRIDE</vt:lpstr>
      <vt:lpstr>PROBLEMI TERMINOLOGICI</vt:lpstr>
      <vt:lpstr>NOT AMERICANS BY CHOICE</vt:lpstr>
      <vt:lpstr>MEXICANS FIRST,  “AMERICANS” SECOND?</vt:lpstr>
      <vt:lpstr>IL MITO DI AZTLÁN</vt:lpstr>
      <vt:lpstr>Presentazione standard di PowerPoint</vt:lpstr>
      <vt:lpstr>Presentazione standard di PowerPoint</vt:lpstr>
      <vt:lpstr>LA VERGINE DI GUADALUPE</vt:lpstr>
      <vt:lpstr>Presentazione standard di PowerPoint</vt:lpstr>
      <vt:lpstr>MITI FEMMINILI</vt:lpstr>
      <vt:lpstr>DA MITI NEGATIVI A MITI POSITIVI</vt:lpstr>
      <vt:lpstr>UNA IDENTITÀ MESTIZA</vt:lpstr>
      <vt:lpstr>LA RAZA</vt:lpstr>
      <vt:lpstr>Presentazione standard di PowerPoint</vt:lpstr>
      <vt:lpstr>GLORIA ANZALDÚA</vt:lpstr>
      <vt:lpstr>BORDERLANDS/ LA FRONTERA</vt:lpstr>
      <vt:lpstr>METICCIATO LINGUISTICO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HP250G3</dc:creator>
  <cp:lastModifiedBy>valerio.deangelis@unimc.it</cp:lastModifiedBy>
  <cp:revision>62</cp:revision>
  <dcterms:created xsi:type="dcterms:W3CDTF">2017-10-16T21:42:47Z</dcterms:created>
  <dcterms:modified xsi:type="dcterms:W3CDTF">2023-01-22T23:05:29Z</dcterms:modified>
</cp:coreProperties>
</file>