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57" r:id="rId2"/>
    <p:sldId id="316" r:id="rId3"/>
    <p:sldId id="328" r:id="rId4"/>
    <p:sldId id="329" r:id="rId5"/>
    <p:sldId id="355" r:id="rId6"/>
    <p:sldId id="331" r:id="rId7"/>
    <p:sldId id="283" r:id="rId8"/>
    <p:sldId id="264" r:id="rId9"/>
    <p:sldId id="265" r:id="rId10"/>
    <p:sldId id="268" r:id="rId11"/>
    <p:sldId id="290" r:id="rId12"/>
    <p:sldId id="292" r:id="rId13"/>
    <p:sldId id="293" r:id="rId14"/>
    <p:sldId id="294" r:id="rId15"/>
    <p:sldId id="295" r:id="rId16"/>
    <p:sldId id="297" r:id="rId17"/>
    <p:sldId id="298" r:id="rId18"/>
    <p:sldId id="299" r:id="rId19"/>
    <p:sldId id="301" r:id="rId20"/>
    <p:sldId id="303" r:id="rId21"/>
    <p:sldId id="359" r:id="rId22"/>
    <p:sldId id="360" r:id="rId23"/>
    <p:sldId id="361" r:id="rId24"/>
    <p:sldId id="362" r:id="rId25"/>
    <p:sldId id="363" r:id="rId26"/>
    <p:sldId id="364" r:id="rId27"/>
    <p:sldId id="276" r:id="rId28"/>
    <p:sldId id="366"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028311-BC38-4B1F-9AE8-18DCCE427B0E}" type="datetimeFigureOut">
              <a:rPr lang="it-IT" smtClean="0"/>
              <a:t>31/10/2022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107BE-39A8-4BE2-832A-FE54F45D5AEC}" type="slidenum">
              <a:rPr lang="it-IT" smtClean="0"/>
              <a:t>‹N›</a:t>
            </a:fld>
            <a:endParaRPr lang="it-IT"/>
          </a:p>
        </p:txBody>
      </p:sp>
    </p:spTree>
    <p:extLst>
      <p:ext uri="{BB962C8B-B14F-4D97-AF65-F5344CB8AC3E}">
        <p14:creationId xmlns:p14="http://schemas.microsoft.com/office/powerpoint/2010/main" val="100909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8303313-F5BC-2EAA-DF53-7633FA800C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18640F-108D-4B11-95C4-6C4E252688E0}"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1" name="Rectangle 2">
            <a:extLst>
              <a:ext uri="{FF2B5EF4-FFF2-40B4-BE49-F238E27FC236}">
                <a16:creationId xmlns:a16="http://schemas.microsoft.com/office/drawing/2014/main" id="{CCDADB9B-32D5-185A-6CBA-62BE4751827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CEE6B2F-5EC8-988A-A143-1D8181BCDF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i="1">
              <a:latin typeface="Arial" panose="020B0604020202020204" pitchFamily="34" charset="0"/>
            </a:endParaRPr>
          </a:p>
        </p:txBody>
      </p:sp>
    </p:spTree>
    <p:extLst>
      <p:ext uri="{BB962C8B-B14F-4D97-AF65-F5344CB8AC3E}">
        <p14:creationId xmlns:p14="http://schemas.microsoft.com/office/powerpoint/2010/main" val="18452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58303313-F5BC-2EAA-DF53-7633FA800C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18640F-108D-4B11-95C4-6C4E252688E0}"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11" name="Rectangle 2">
            <a:extLst>
              <a:ext uri="{FF2B5EF4-FFF2-40B4-BE49-F238E27FC236}">
                <a16:creationId xmlns:a16="http://schemas.microsoft.com/office/drawing/2014/main" id="{CCDADB9B-32D5-185A-6CBA-62BE4751827F}"/>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4CEE6B2F-5EC8-988A-A143-1D8181BCDF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i="1">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4DBF9B4-FBEB-8392-9706-4B13D04BBD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07BB58-854F-4E8D-9617-D414F8DF838F}"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9" name="Rectangle 2">
            <a:extLst>
              <a:ext uri="{FF2B5EF4-FFF2-40B4-BE49-F238E27FC236}">
                <a16:creationId xmlns:a16="http://schemas.microsoft.com/office/drawing/2014/main" id="{A5284C81-C381-B6BA-8C4D-AEE8D36BE875}"/>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6A0296F-C71E-DB65-162B-7EA2FCC5DE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97275F2-AA82-F667-8E95-5084EE9903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EB410D-CA2B-459F-804C-FDA7E589FB3F}"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a:extLst>
              <a:ext uri="{FF2B5EF4-FFF2-40B4-BE49-F238E27FC236}">
                <a16:creationId xmlns:a16="http://schemas.microsoft.com/office/drawing/2014/main" id="{EC6F9815-B935-6B5C-D494-CE80DF602190}"/>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4EC1C1D-1E47-052D-EE64-AB5A762B9F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a:extLst>
              <a:ext uri="{FF2B5EF4-FFF2-40B4-BE49-F238E27FC236}">
                <a16:creationId xmlns:a16="http://schemas.microsoft.com/office/drawing/2014/main" id="{BD57B7F7-41D5-10BB-2D94-7057AF28E40E}"/>
              </a:ext>
            </a:extLst>
          </p:cNvPr>
          <p:cNvSpPr>
            <a:spLocks noGrp="1" noRot="1" noChangeAspect="1" noChangeArrowheads="1" noTextEdit="1"/>
          </p:cNvSpPr>
          <p:nvPr>
            <p:ph type="sldImg"/>
          </p:nvPr>
        </p:nvSpPr>
        <p:spPr>
          <a:ln/>
        </p:spPr>
      </p:sp>
      <p:sp>
        <p:nvSpPr>
          <p:cNvPr id="31747" name="Segnaposto note 2">
            <a:extLst>
              <a:ext uri="{FF2B5EF4-FFF2-40B4-BE49-F238E27FC236}">
                <a16:creationId xmlns:a16="http://schemas.microsoft.com/office/drawing/2014/main" id="{214676D1-489E-B734-C0A1-ECA1B209E9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
        <p:nvSpPr>
          <p:cNvPr id="31748" name="Segnaposto numero diapositiva 3">
            <a:extLst>
              <a:ext uri="{FF2B5EF4-FFF2-40B4-BE49-F238E27FC236}">
                <a16:creationId xmlns:a16="http://schemas.microsoft.com/office/drawing/2014/main" id="{D00B8B86-98F4-D156-013F-1C9329C081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6FC0C74-614D-4768-A89F-F905A6C7DA34}"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p:nvPr>
        </p:nvSpPr>
        <p:spPr>
          <a:noFill/>
        </p:spPr>
        <p:txBody>
          <a:bodyPr/>
          <a:lstStyle/>
          <a:p>
            <a:fld id="{F199A5DF-BC3B-4782-BA01-48C4F96E4D18}" type="slidenum">
              <a:rPr lang="it-IT" smtClean="0"/>
              <a:pPr/>
              <a:t>28</a:t>
            </a:fld>
            <a:endParaRPr lang="it-IT"/>
          </a:p>
        </p:txBody>
      </p:sp>
      <p:sp>
        <p:nvSpPr>
          <p:cNvPr id="96259" name="Rectangle 1"/>
          <p:cNvSpPr>
            <a:spLocks noGrp="1" noRot="1" noChangeAspect="1" noChangeArrowheads="1" noTextEdit="1"/>
          </p:cNvSpPr>
          <p:nvPr>
            <p:ph type="sldImg"/>
          </p:nvPr>
        </p:nvSpPr>
        <p:spPr>
          <a:xfrm>
            <a:off x="381000" y="685800"/>
            <a:ext cx="6096000" cy="3429000"/>
          </a:xfrm>
          <a:solidFill>
            <a:srgbClr val="FFFFFF"/>
          </a:solidFill>
          <a:ln/>
        </p:spPr>
      </p:sp>
      <p:sp>
        <p:nvSpPr>
          <p:cNvPr id="96260" name="Rectangle 2"/>
          <p:cNvSpPr>
            <a:spLocks noGrp="1" noChangeArrowheads="1"/>
          </p:cNvSpPr>
          <p:nvPr>
            <p:ph type="body" idx="1"/>
          </p:nvPr>
        </p:nvSpPr>
        <p:spPr>
          <a:xfrm>
            <a:off x="685480" y="4343144"/>
            <a:ext cx="5487041" cy="4208609"/>
          </a:xfrm>
          <a:noFill/>
          <a:ln/>
        </p:spPr>
        <p:txBody>
          <a:bodyPr wrap="none" anchor="ct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2946"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82947"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 name="Rectangle 4">
            <a:extLst>
              <a:ext uri="{FF2B5EF4-FFF2-40B4-BE49-F238E27FC236}">
                <a16:creationId xmlns:a16="http://schemas.microsoft.com/office/drawing/2014/main" id="{4361C332-E352-1510-60DF-D06026582B1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95F64AD-3002-0120-79DE-7FC2B76E6C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2520CE7-AB29-F28E-23A8-655F9C0634FD}"/>
              </a:ext>
            </a:extLst>
          </p:cNvPr>
          <p:cNvSpPr>
            <a:spLocks noGrp="1" noChangeArrowheads="1"/>
          </p:cNvSpPr>
          <p:nvPr>
            <p:ph type="sldNum" sz="quarter" idx="12"/>
          </p:nvPr>
        </p:nvSpPr>
        <p:spPr>
          <a:ln/>
        </p:spPr>
        <p:txBody>
          <a:bodyPr/>
          <a:lstStyle>
            <a:lvl1pPr>
              <a:defRPr/>
            </a:lvl1pPr>
          </a:lstStyle>
          <a:p>
            <a:pPr>
              <a:defRPr/>
            </a:pPr>
            <a:fld id="{AA255D0A-C6E2-43A7-80F1-6A14D597C7E6}" type="slidenum">
              <a:rPr lang="en-US" altLang="it-IT"/>
              <a:pPr>
                <a:defRPr/>
              </a:pPr>
              <a:t>‹N›</a:t>
            </a:fld>
            <a:endParaRPr lang="en-US" altLang="it-IT"/>
          </a:p>
        </p:txBody>
      </p:sp>
    </p:spTree>
    <p:extLst>
      <p:ext uri="{BB962C8B-B14F-4D97-AF65-F5344CB8AC3E}">
        <p14:creationId xmlns:p14="http://schemas.microsoft.com/office/powerpoint/2010/main" val="625962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2A5958AA-EBC7-32A9-2445-71875C8394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CB193A-3845-4435-4761-49A4846626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C15F8-03CD-522D-CD39-39CE64D98BE9}"/>
              </a:ext>
            </a:extLst>
          </p:cNvPr>
          <p:cNvSpPr>
            <a:spLocks noGrp="1" noChangeArrowheads="1"/>
          </p:cNvSpPr>
          <p:nvPr>
            <p:ph type="sldNum" sz="quarter" idx="12"/>
          </p:nvPr>
        </p:nvSpPr>
        <p:spPr>
          <a:ln/>
        </p:spPr>
        <p:txBody>
          <a:bodyPr/>
          <a:lstStyle>
            <a:lvl1pPr>
              <a:defRPr/>
            </a:lvl1pPr>
          </a:lstStyle>
          <a:p>
            <a:pPr>
              <a:defRPr/>
            </a:pPr>
            <a:fld id="{ED706900-3422-4DBC-A0A0-19CB0F465D48}" type="slidenum">
              <a:rPr lang="en-US" altLang="it-IT"/>
              <a:pPr>
                <a:defRPr/>
              </a:pPr>
              <a:t>‹N›</a:t>
            </a:fld>
            <a:endParaRPr lang="en-US" altLang="it-IT"/>
          </a:p>
        </p:txBody>
      </p:sp>
    </p:spTree>
    <p:extLst>
      <p:ext uri="{BB962C8B-B14F-4D97-AF65-F5344CB8AC3E}">
        <p14:creationId xmlns:p14="http://schemas.microsoft.com/office/powerpoint/2010/main" val="407862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381000"/>
            <a:ext cx="2743200" cy="5715000"/>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609600" y="381000"/>
            <a:ext cx="8026400" cy="57150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48FD2B79-70F1-27DE-F4E2-A13DAD94B5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E76FD9-21CE-B666-375C-A93FA7ACBA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BCE901-9382-D88C-28C3-A94A1D700497}"/>
              </a:ext>
            </a:extLst>
          </p:cNvPr>
          <p:cNvSpPr>
            <a:spLocks noGrp="1" noChangeArrowheads="1"/>
          </p:cNvSpPr>
          <p:nvPr>
            <p:ph type="sldNum" sz="quarter" idx="12"/>
          </p:nvPr>
        </p:nvSpPr>
        <p:spPr>
          <a:ln/>
        </p:spPr>
        <p:txBody>
          <a:bodyPr/>
          <a:lstStyle>
            <a:lvl1pPr>
              <a:defRPr/>
            </a:lvl1pPr>
          </a:lstStyle>
          <a:p>
            <a:pPr>
              <a:defRPr/>
            </a:pPr>
            <a:fld id="{B61B99DA-4FB3-45E4-92EF-0870F3582760}" type="slidenum">
              <a:rPr lang="en-US" altLang="it-IT"/>
              <a:pPr>
                <a:defRPr/>
              </a:pPr>
              <a:t>‹N›</a:t>
            </a:fld>
            <a:endParaRPr lang="en-US" altLang="it-IT"/>
          </a:p>
        </p:txBody>
      </p:sp>
    </p:spTree>
    <p:extLst>
      <p:ext uri="{BB962C8B-B14F-4D97-AF65-F5344CB8AC3E}">
        <p14:creationId xmlns:p14="http://schemas.microsoft.com/office/powerpoint/2010/main" val="273685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381000"/>
            <a:ext cx="10972800" cy="57150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3" name="Rectangle 4">
            <a:extLst>
              <a:ext uri="{FF2B5EF4-FFF2-40B4-BE49-F238E27FC236}">
                <a16:creationId xmlns:a16="http://schemas.microsoft.com/office/drawing/2014/main" id="{D731CD8C-BB79-4E83-CAFD-81A0C6FEE1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02A2734-A969-A8C6-8E1B-7C0FE2BD38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83A0DB0-017F-81E5-5003-6675881290B9}"/>
              </a:ext>
            </a:extLst>
          </p:cNvPr>
          <p:cNvSpPr>
            <a:spLocks noGrp="1" noChangeArrowheads="1"/>
          </p:cNvSpPr>
          <p:nvPr>
            <p:ph type="sldNum" sz="quarter" idx="12"/>
          </p:nvPr>
        </p:nvSpPr>
        <p:spPr>
          <a:ln/>
        </p:spPr>
        <p:txBody>
          <a:bodyPr/>
          <a:lstStyle>
            <a:lvl1pPr>
              <a:defRPr/>
            </a:lvl1pPr>
          </a:lstStyle>
          <a:p>
            <a:pPr>
              <a:defRPr/>
            </a:pPr>
            <a:fld id="{69C34D64-7DBE-4E68-A440-ECA0C7AE4248}" type="slidenum">
              <a:rPr lang="en-US" altLang="it-IT"/>
              <a:pPr>
                <a:defRPr/>
              </a:pPr>
              <a:t>‹N›</a:t>
            </a:fld>
            <a:endParaRPr lang="en-US" altLang="it-IT"/>
          </a:p>
        </p:txBody>
      </p:sp>
    </p:spTree>
    <p:extLst>
      <p:ext uri="{BB962C8B-B14F-4D97-AF65-F5344CB8AC3E}">
        <p14:creationId xmlns:p14="http://schemas.microsoft.com/office/powerpoint/2010/main" val="289662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381000"/>
            <a:ext cx="10972800" cy="13716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609600" y="1981200"/>
            <a:ext cx="53848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97600" y="1981200"/>
            <a:ext cx="53848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47A4AA4F-2CFA-61BC-48E3-B27C92BCF1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21A019-ADCC-4DD3-8F61-667F2E0AF9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4541A9D-03CD-2E3C-C4CF-DDB62E403802}"/>
              </a:ext>
            </a:extLst>
          </p:cNvPr>
          <p:cNvSpPr>
            <a:spLocks noGrp="1" noChangeArrowheads="1"/>
          </p:cNvSpPr>
          <p:nvPr>
            <p:ph type="sldNum" sz="quarter" idx="12"/>
          </p:nvPr>
        </p:nvSpPr>
        <p:spPr>
          <a:ln/>
        </p:spPr>
        <p:txBody>
          <a:bodyPr/>
          <a:lstStyle>
            <a:lvl1pPr>
              <a:defRPr/>
            </a:lvl1pPr>
          </a:lstStyle>
          <a:p>
            <a:pPr>
              <a:defRPr/>
            </a:pPr>
            <a:fld id="{07ABB782-4650-4823-9BA7-E649295290C3}" type="slidenum">
              <a:rPr lang="en-US" altLang="it-IT"/>
              <a:pPr>
                <a:defRPr/>
              </a:pPr>
              <a:t>‹N›</a:t>
            </a:fld>
            <a:endParaRPr lang="en-US" altLang="it-IT"/>
          </a:p>
        </p:txBody>
      </p:sp>
    </p:spTree>
    <p:extLst>
      <p:ext uri="{BB962C8B-B14F-4D97-AF65-F5344CB8AC3E}">
        <p14:creationId xmlns:p14="http://schemas.microsoft.com/office/powerpoint/2010/main" val="865570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olo, contenuto 2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381000"/>
            <a:ext cx="10972800" cy="1371600"/>
          </a:xfrm>
        </p:spPr>
        <p:txBody>
          <a:bodyPr/>
          <a:lstStyle/>
          <a:p>
            <a:r>
              <a:rPr lang="it-IT"/>
              <a:t>Fare clic per modificare lo stile del titolo</a:t>
            </a:r>
            <a:endParaRPr lang="en-US"/>
          </a:p>
        </p:txBody>
      </p:sp>
      <p:sp>
        <p:nvSpPr>
          <p:cNvPr id="3" name="Segnaposto contenuto 2"/>
          <p:cNvSpPr>
            <a:spLocks noGrp="1"/>
          </p:cNvSpPr>
          <p:nvPr>
            <p:ph sz="quarter" idx="1"/>
          </p:nvPr>
        </p:nvSpPr>
        <p:spPr>
          <a:xfrm>
            <a:off x="609600" y="1981200"/>
            <a:ext cx="53848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quarter" idx="2"/>
          </p:nvPr>
        </p:nvSpPr>
        <p:spPr>
          <a:xfrm>
            <a:off x="609600" y="4114800"/>
            <a:ext cx="53848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half" idx="3"/>
          </p:nvPr>
        </p:nvSpPr>
        <p:spPr>
          <a:xfrm>
            <a:off x="6197600" y="1981200"/>
            <a:ext cx="53848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Rectangle 4">
            <a:extLst>
              <a:ext uri="{FF2B5EF4-FFF2-40B4-BE49-F238E27FC236}">
                <a16:creationId xmlns:a16="http://schemas.microsoft.com/office/drawing/2014/main" id="{94645A15-63CE-6C3C-4307-94FC2A7337B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4827A40-6A9B-7C65-8104-0A05AD9946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A1CC893-7608-2CD7-9312-A6A5F3818645}"/>
              </a:ext>
            </a:extLst>
          </p:cNvPr>
          <p:cNvSpPr>
            <a:spLocks noGrp="1" noChangeArrowheads="1"/>
          </p:cNvSpPr>
          <p:nvPr>
            <p:ph type="sldNum" sz="quarter" idx="12"/>
          </p:nvPr>
        </p:nvSpPr>
        <p:spPr>
          <a:ln/>
        </p:spPr>
        <p:txBody>
          <a:bodyPr/>
          <a:lstStyle>
            <a:lvl1pPr>
              <a:defRPr/>
            </a:lvl1pPr>
          </a:lstStyle>
          <a:p>
            <a:pPr>
              <a:defRPr/>
            </a:pPr>
            <a:fld id="{41DCAFF6-9C0D-43AF-8973-9190C0100EDA}" type="slidenum">
              <a:rPr lang="en-US" altLang="it-IT"/>
              <a:pPr>
                <a:defRPr/>
              </a:pPr>
              <a:t>‹N›</a:t>
            </a:fld>
            <a:endParaRPr lang="en-US" altLang="it-IT"/>
          </a:p>
        </p:txBody>
      </p:sp>
    </p:spTree>
    <p:extLst>
      <p:ext uri="{BB962C8B-B14F-4D97-AF65-F5344CB8AC3E}">
        <p14:creationId xmlns:p14="http://schemas.microsoft.com/office/powerpoint/2010/main" val="236469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09600" y="381000"/>
            <a:ext cx="10972800" cy="1371600"/>
          </a:xfrm>
        </p:spPr>
        <p:txBody>
          <a:bodyPr/>
          <a:lstStyle/>
          <a:p>
            <a:r>
              <a:rPr lang="it-IT"/>
              <a:t>Fare clic per modificare lo stile del titolo</a:t>
            </a:r>
            <a:endParaRPr lang="en-US"/>
          </a:p>
        </p:txBody>
      </p:sp>
      <p:sp>
        <p:nvSpPr>
          <p:cNvPr id="3" name="Segnaposto testo 2"/>
          <p:cNvSpPr>
            <a:spLocks noGrp="1"/>
          </p:cNvSpPr>
          <p:nvPr>
            <p:ph type="body" sz="half" idx="1"/>
          </p:nvPr>
        </p:nvSpPr>
        <p:spPr>
          <a:xfrm>
            <a:off x="609600" y="1981200"/>
            <a:ext cx="53848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quarter" idx="2"/>
          </p:nvPr>
        </p:nvSpPr>
        <p:spPr>
          <a:xfrm>
            <a:off x="6197600" y="1981200"/>
            <a:ext cx="53848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contenuto 4"/>
          <p:cNvSpPr>
            <a:spLocks noGrp="1"/>
          </p:cNvSpPr>
          <p:nvPr>
            <p:ph sz="quarter" idx="3"/>
          </p:nvPr>
        </p:nvSpPr>
        <p:spPr>
          <a:xfrm>
            <a:off x="6197600" y="4114800"/>
            <a:ext cx="53848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Rectangle 4">
            <a:extLst>
              <a:ext uri="{FF2B5EF4-FFF2-40B4-BE49-F238E27FC236}">
                <a16:creationId xmlns:a16="http://schemas.microsoft.com/office/drawing/2014/main" id="{26A6C39E-9F82-0EAA-8F2F-40F14C29AEE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D030934-C502-FB5B-AE61-573219E2D9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E86EB807-0BBB-91BB-EE48-6768C587EA52}"/>
              </a:ext>
            </a:extLst>
          </p:cNvPr>
          <p:cNvSpPr>
            <a:spLocks noGrp="1" noChangeArrowheads="1"/>
          </p:cNvSpPr>
          <p:nvPr>
            <p:ph type="sldNum" sz="quarter" idx="12"/>
          </p:nvPr>
        </p:nvSpPr>
        <p:spPr>
          <a:ln/>
        </p:spPr>
        <p:txBody>
          <a:bodyPr/>
          <a:lstStyle>
            <a:lvl1pPr>
              <a:defRPr/>
            </a:lvl1pPr>
          </a:lstStyle>
          <a:p>
            <a:pPr>
              <a:defRPr/>
            </a:pPr>
            <a:fld id="{D6A1B946-2397-48F5-A286-82F63203E894}" type="slidenum">
              <a:rPr lang="en-US" altLang="it-IT"/>
              <a:pPr>
                <a:defRPr/>
              </a:pPr>
              <a:t>‹N›</a:t>
            </a:fld>
            <a:endParaRPr lang="en-US" altLang="it-IT"/>
          </a:p>
        </p:txBody>
      </p:sp>
    </p:spTree>
    <p:extLst>
      <p:ext uri="{BB962C8B-B14F-4D97-AF65-F5344CB8AC3E}">
        <p14:creationId xmlns:p14="http://schemas.microsoft.com/office/powerpoint/2010/main" val="66717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381000"/>
            <a:ext cx="10972800" cy="1371600"/>
          </a:xfr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09600" y="1981200"/>
            <a:ext cx="53848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197600" y="1981200"/>
            <a:ext cx="53848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9F5BFD53-79AC-7860-4DDF-5775568929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6C3A7D-9CDD-7E75-67F6-4E34A79730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A69544B-0AEB-D740-BCB5-056122949DD4}"/>
              </a:ext>
            </a:extLst>
          </p:cNvPr>
          <p:cNvSpPr>
            <a:spLocks noGrp="1" noChangeArrowheads="1"/>
          </p:cNvSpPr>
          <p:nvPr>
            <p:ph type="sldNum" sz="quarter" idx="12"/>
          </p:nvPr>
        </p:nvSpPr>
        <p:spPr>
          <a:ln/>
        </p:spPr>
        <p:txBody>
          <a:bodyPr/>
          <a:lstStyle>
            <a:lvl1pPr>
              <a:defRPr/>
            </a:lvl1pPr>
          </a:lstStyle>
          <a:p>
            <a:pPr>
              <a:defRPr/>
            </a:pPr>
            <a:fld id="{829DBF69-FB69-436E-AEC6-8266F4D62DC4}" type="slidenum">
              <a:rPr lang="en-US" altLang="it-IT"/>
              <a:pPr>
                <a:defRPr/>
              </a:pPr>
              <a:t>‹N›</a:t>
            </a:fld>
            <a:endParaRPr lang="en-US" altLang="it-IT"/>
          </a:p>
        </p:txBody>
      </p:sp>
    </p:spTree>
    <p:extLst>
      <p:ext uri="{BB962C8B-B14F-4D97-AF65-F5344CB8AC3E}">
        <p14:creationId xmlns:p14="http://schemas.microsoft.com/office/powerpoint/2010/main" val="266620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Rectangle 4">
            <a:extLst>
              <a:ext uri="{FF2B5EF4-FFF2-40B4-BE49-F238E27FC236}">
                <a16:creationId xmlns:a16="http://schemas.microsoft.com/office/drawing/2014/main" id="{71440D97-EFFC-7BA7-509D-C61ABE715B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812867-A477-8690-21E4-F8B7A2AF90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635961-1200-77AE-638E-A1B66A2CBFBF}"/>
              </a:ext>
            </a:extLst>
          </p:cNvPr>
          <p:cNvSpPr>
            <a:spLocks noGrp="1" noChangeArrowheads="1"/>
          </p:cNvSpPr>
          <p:nvPr>
            <p:ph type="sldNum" sz="quarter" idx="12"/>
          </p:nvPr>
        </p:nvSpPr>
        <p:spPr>
          <a:ln/>
        </p:spPr>
        <p:txBody>
          <a:bodyPr/>
          <a:lstStyle>
            <a:lvl1pPr>
              <a:defRPr/>
            </a:lvl1pPr>
          </a:lstStyle>
          <a:p>
            <a:pPr>
              <a:defRPr/>
            </a:pPr>
            <a:fld id="{7ED3E437-B419-425F-8746-4F318A40DAB6}" type="slidenum">
              <a:rPr lang="en-US" altLang="it-IT"/>
              <a:pPr>
                <a:defRPr/>
              </a:pPr>
              <a:t>‹N›</a:t>
            </a:fld>
            <a:endParaRPr lang="en-US" altLang="it-IT"/>
          </a:p>
        </p:txBody>
      </p:sp>
    </p:spTree>
    <p:extLst>
      <p:ext uri="{BB962C8B-B14F-4D97-AF65-F5344CB8AC3E}">
        <p14:creationId xmlns:p14="http://schemas.microsoft.com/office/powerpoint/2010/main" val="368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endParaRPr lang="en-US"/>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E28BD113-1A24-56CB-2A69-004FBA5CBAF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801D3B-C74B-6C60-F5ED-ED7D041E84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7E1F11-EE2C-67F9-7B7B-15B3FE0A6DCF}"/>
              </a:ext>
            </a:extLst>
          </p:cNvPr>
          <p:cNvSpPr>
            <a:spLocks noGrp="1" noChangeArrowheads="1"/>
          </p:cNvSpPr>
          <p:nvPr>
            <p:ph type="sldNum" sz="quarter" idx="12"/>
          </p:nvPr>
        </p:nvSpPr>
        <p:spPr>
          <a:ln/>
        </p:spPr>
        <p:txBody>
          <a:bodyPr/>
          <a:lstStyle>
            <a:lvl1pPr>
              <a:defRPr/>
            </a:lvl1pPr>
          </a:lstStyle>
          <a:p>
            <a:pPr>
              <a:defRPr/>
            </a:pPr>
            <a:fld id="{0A4C2CA6-516F-49A4-B464-EF0F90176B3B}" type="slidenum">
              <a:rPr lang="en-US" altLang="it-IT"/>
              <a:pPr>
                <a:defRPr/>
              </a:pPr>
              <a:t>‹N›</a:t>
            </a:fld>
            <a:endParaRPr lang="en-US" altLang="it-IT"/>
          </a:p>
        </p:txBody>
      </p:sp>
    </p:spTree>
    <p:extLst>
      <p:ext uri="{BB962C8B-B14F-4D97-AF65-F5344CB8AC3E}">
        <p14:creationId xmlns:p14="http://schemas.microsoft.com/office/powerpoint/2010/main" val="168917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Rectangle 4">
            <a:extLst>
              <a:ext uri="{FF2B5EF4-FFF2-40B4-BE49-F238E27FC236}">
                <a16:creationId xmlns:a16="http://schemas.microsoft.com/office/drawing/2014/main" id="{8DD3726D-03C9-FB0F-F6DB-3CEDF0A1330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DA6772-8295-BFD2-832B-808EE8DC0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4CDEF0B-59C1-C743-CCC6-C624ADC0DDFB}"/>
              </a:ext>
            </a:extLst>
          </p:cNvPr>
          <p:cNvSpPr>
            <a:spLocks noGrp="1" noChangeArrowheads="1"/>
          </p:cNvSpPr>
          <p:nvPr>
            <p:ph type="sldNum" sz="quarter" idx="12"/>
          </p:nvPr>
        </p:nvSpPr>
        <p:spPr>
          <a:ln/>
        </p:spPr>
        <p:txBody>
          <a:bodyPr/>
          <a:lstStyle>
            <a:lvl1pPr>
              <a:defRPr/>
            </a:lvl1pPr>
          </a:lstStyle>
          <a:p>
            <a:pPr>
              <a:defRPr/>
            </a:pPr>
            <a:fld id="{0E23742B-4623-454D-87BC-CFB43C28BF7D}" type="slidenum">
              <a:rPr lang="en-US" altLang="it-IT"/>
              <a:pPr>
                <a:defRPr/>
              </a:pPr>
              <a:t>‹N›</a:t>
            </a:fld>
            <a:endParaRPr lang="en-US" altLang="it-IT"/>
          </a:p>
        </p:txBody>
      </p:sp>
    </p:spTree>
    <p:extLst>
      <p:ext uri="{BB962C8B-B14F-4D97-AF65-F5344CB8AC3E}">
        <p14:creationId xmlns:p14="http://schemas.microsoft.com/office/powerpoint/2010/main" val="321562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Rectangle 4">
            <a:extLst>
              <a:ext uri="{FF2B5EF4-FFF2-40B4-BE49-F238E27FC236}">
                <a16:creationId xmlns:a16="http://schemas.microsoft.com/office/drawing/2014/main" id="{46AADE60-403A-FB36-E4B7-5693BFA2834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F1617EE-0914-6EA4-DE44-BD1B3B5382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02D699F-E9F6-E010-A138-273C3D3C8368}"/>
              </a:ext>
            </a:extLst>
          </p:cNvPr>
          <p:cNvSpPr>
            <a:spLocks noGrp="1" noChangeArrowheads="1"/>
          </p:cNvSpPr>
          <p:nvPr>
            <p:ph type="sldNum" sz="quarter" idx="12"/>
          </p:nvPr>
        </p:nvSpPr>
        <p:spPr>
          <a:ln/>
        </p:spPr>
        <p:txBody>
          <a:bodyPr/>
          <a:lstStyle>
            <a:lvl1pPr>
              <a:defRPr/>
            </a:lvl1pPr>
          </a:lstStyle>
          <a:p>
            <a:pPr>
              <a:defRPr/>
            </a:pPr>
            <a:fld id="{A94433AC-2EF9-4565-9785-4775837B04DC}" type="slidenum">
              <a:rPr lang="en-US" altLang="it-IT"/>
              <a:pPr>
                <a:defRPr/>
              </a:pPr>
              <a:t>‹N›</a:t>
            </a:fld>
            <a:endParaRPr lang="en-US" altLang="it-IT"/>
          </a:p>
        </p:txBody>
      </p:sp>
    </p:spTree>
    <p:extLst>
      <p:ext uri="{BB962C8B-B14F-4D97-AF65-F5344CB8AC3E}">
        <p14:creationId xmlns:p14="http://schemas.microsoft.com/office/powerpoint/2010/main" val="252429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Rectangle 4">
            <a:extLst>
              <a:ext uri="{FF2B5EF4-FFF2-40B4-BE49-F238E27FC236}">
                <a16:creationId xmlns:a16="http://schemas.microsoft.com/office/drawing/2014/main" id="{0B5C2DDD-B8BA-C408-E3B1-094DB3BE847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94C4CEB-9E1C-CA55-1C28-0E8C646A07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334D001-E089-010D-C114-94E99C2FE0EE}"/>
              </a:ext>
            </a:extLst>
          </p:cNvPr>
          <p:cNvSpPr>
            <a:spLocks noGrp="1" noChangeArrowheads="1"/>
          </p:cNvSpPr>
          <p:nvPr>
            <p:ph type="sldNum" sz="quarter" idx="12"/>
          </p:nvPr>
        </p:nvSpPr>
        <p:spPr>
          <a:ln/>
        </p:spPr>
        <p:txBody>
          <a:bodyPr/>
          <a:lstStyle>
            <a:lvl1pPr>
              <a:defRPr/>
            </a:lvl1pPr>
          </a:lstStyle>
          <a:p>
            <a:pPr>
              <a:defRPr/>
            </a:pPr>
            <a:fld id="{27899C7C-2989-471A-8EB0-A12BFED97DA9}" type="slidenum">
              <a:rPr lang="en-US" altLang="it-IT"/>
              <a:pPr>
                <a:defRPr/>
              </a:pPr>
              <a:t>‹N›</a:t>
            </a:fld>
            <a:endParaRPr lang="en-US" altLang="it-IT"/>
          </a:p>
        </p:txBody>
      </p:sp>
    </p:spTree>
    <p:extLst>
      <p:ext uri="{BB962C8B-B14F-4D97-AF65-F5344CB8AC3E}">
        <p14:creationId xmlns:p14="http://schemas.microsoft.com/office/powerpoint/2010/main" val="157027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2E23697-570D-36AF-F811-0D50EF010D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6114E83-E8DD-3B54-4CDD-8E4F22ED82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416F7EC-19E9-A747-32DA-BA665F2318A5}"/>
              </a:ext>
            </a:extLst>
          </p:cNvPr>
          <p:cNvSpPr>
            <a:spLocks noGrp="1" noChangeArrowheads="1"/>
          </p:cNvSpPr>
          <p:nvPr>
            <p:ph type="sldNum" sz="quarter" idx="12"/>
          </p:nvPr>
        </p:nvSpPr>
        <p:spPr>
          <a:ln/>
        </p:spPr>
        <p:txBody>
          <a:bodyPr/>
          <a:lstStyle>
            <a:lvl1pPr>
              <a:defRPr/>
            </a:lvl1pPr>
          </a:lstStyle>
          <a:p>
            <a:pPr>
              <a:defRPr/>
            </a:pPr>
            <a:fld id="{03342309-998C-42F0-B07A-FF1FEA7750E6}" type="slidenum">
              <a:rPr lang="en-US" altLang="it-IT"/>
              <a:pPr>
                <a:defRPr/>
              </a:pPr>
              <a:t>‹N›</a:t>
            </a:fld>
            <a:endParaRPr lang="en-US" altLang="it-IT"/>
          </a:p>
        </p:txBody>
      </p:sp>
    </p:spTree>
    <p:extLst>
      <p:ext uri="{BB962C8B-B14F-4D97-AF65-F5344CB8AC3E}">
        <p14:creationId xmlns:p14="http://schemas.microsoft.com/office/powerpoint/2010/main" val="44131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endParaRPr lang="en-US"/>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242C2908-9531-09DB-4C33-63C6A57AF7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979603-65B1-BC81-365C-31B22FABE1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1BC0EC9-C009-880B-F9CB-BDC0F7146413}"/>
              </a:ext>
            </a:extLst>
          </p:cNvPr>
          <p:cNvSpPr>
            <a:spLocks noGrp="1" noChangeArrowheads="1"/>
          </p:cNvSpPr>
          <p:nvPr>
            <p:ph type="sldNum" sz="quarter" idx="12"/>
          </p:nvPr>
        </p:nvSpPr>
        <p:spPr>
          <a:ln/>
        </p:spPr>
        <p:txBody>
          <a:bodyPr/>
          <a:lstStyle>
            <a:lvl1pPr>
              <a:defRPr/>
            </a:lvl1pPr>
          </a:lstStyle>
          <a:p>
            <a:pPr>
              <a:defRPr/>
            </a:pPr>
            <a:fld id="{2C4B76BC-2F87-44E8-B307-EE1FECD38118}" type="slidenum">
              <a:rPr lang="en-US" altLang="it-IT"/>
              <a:pPr>
                <a:defRPr/>
              </a:pPr>
              <a:t>‹N›</a:t>
            </a:fld>
            <a:endParaRPr lang="en-US" altLang="it-IT"/>
          </a:p>
        </p:txBody>
      </p:sp>
    </p:spTree>
    <p:extLst>
      <p:ext uri="{BB962C8B-B14F-4D97-AF65-F5344CB8AC3E}">
        <p14:creationId xmlns:p14="http://schemas.microsoft.com/office/powerpoint/2010/main" val="781433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endParaRPr lang="en-US"/>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94257EC4-4C5B-2736-BD4C-5E2785B9A5C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7A6FE15-F099-A4CF-5FB0-A91063D6C1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6B29D50-EC24-9AA8-FFFD-7CB7EC92FBAF}"/>
              </a:ext>
            </a:extLst>
          </p:cNvPr>
          <p:cNvSpPr>
            <a:spLocks noGrp="1" noChangeArrowheads="1"/>
          </p:cNvSpPr>
          <p:nvPr>
            <p:ph type="sldNum" sz="quarter" idx="12"/>
          </p:nvPr>
        </p:nvSpPr>
        <p:spPr>
          <a:ln/>
        </p:spPr>
        <p:txBody>
          <a:bodyPr/>
          <a:lstStyle>
            <a:lvl1pPr>
              <a:defRPr/>
            </a:lvl1pPr>
          </a:lstStyle>
          <a:p>
            <a:pPr>
              <a:defRPr/>
            </a:pPr>
            <a:fld id="{0266DFB2-D4BD-46C6-BC3C-F38A3631910B}" type="slidenum">
              <a:rPr lang="en-US" altLang="it-IT"/>
              <a:pPr>
                <a:defRPr/>
              </a:pPr>
              <a:t>‹N›</a:t>
            </a:fld>
            <a:endParaRPr lang="en-US" altLang="it-IT"/>
          </a:p>
        </p:txBody>
      </p:sp>
    </p:spTree>
    <p:extLst>
      <p:ext uri="{BB962C8B-B14F-4D97-AF65-F5344CB8AC3E}">
        <p14:creationId xmlns:p14="http://schemas.microsoft.com/office/powerpoint/2010/main" val="1380813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FA8E012-E2B6-F0C0-23BB-27759D87B711}"/>
              </a:ext>
            </a:extLst>
          </p:cNvPr>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3" name="Rectangle 3">
            <a:extLst>
              <a:ext uri="{FF2B5EF4-FFF2-40B4-BE49-F238E27FC236}">
                <a16:creationId xmlns:a16="http://schemas.microsoft.com/office/drawing/2014/main" id="{EEEFFBBE-E6C7-A7DA-836A-AB4C8AC94710}"/>
              </a:ext>
            </a:extLst>
          </p:cNvPr>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a:extLst>
              <a:ext uri="{FF2B5EF4-FFF2-40B4-BE49-F238E27FC236}">
                <a16:creationId xmlns:a16="http://schemas.microsoft.com/office/drawing/2014/main" id="{F7E27C8C-5796-4D9E-082E-511529FA90F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25" name="Rectangle 5">
            <a:extLst>
              <a:ext uri="{FF2B5EF4-FFF2-40B4-BE49-F238E27FC236}">
                <a16:creationId xmlns:a16="http://schemas.microsoft.com/office/drawing/2014/main" id="{0DF9BBA4-87FE-1F4F-5AD6-9E5BE2630DD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26" name="Rectangle 6">
            <a:extLst>
              <a:ext uri="{FF2B5EF4-FFF2-40B4-BE49-F238E27FC236}">
                <a16:creationId xmlns:a16="http://schemas.microsoft.com/office/drawing/2014/main" id="{B5669B48-C270-4A4E-AB4C-70BDBF65E605}"/>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panose="020B0604020202020204" pitchFamily="34" charset="0"/>
              </a:defRPr>
            </a:lvl1pPr>
          </a:lstStyle>
          <a:p>
            <a:pPr>
              <a:defRPr/>
            </a:pPr>
            <a:fld id="{21E3E35C-9386-4897-A1FA-90ADA9745BE3}" type="slidenum">
              <a:rPr lang="en-US" altLang="it-IT"/>
              <a:pPr>
                <a:defRPr/>
              </a:pPr>
              <a:t>‹N›</a:t>
            </a:fld>
            <a:endParaRPr lang="en-US" altLang="it-IT"/>
          </a:p>
        </p:txBody>
      </p:sp>
    </p:spTree>
    <p:extLst>
      <p:ext uri="{BB962C8B-B14F-4D97-AF65-F5344CB8AC3E}">
        <p14:creationId xmlns:p14="http://schemas.microsoft.com/office/powerpoint/2010/main" val="310483737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F5A7BF1-E63E-FA8A-DAF2-65E954E45DE2}"/>
              </a:ext>
            </a:extLst>
          </p:cNvPr>
          <p:cNvSpPr>
            <a:spLocks noGrp="1" noChangeArrowheads="1"/>
          </p:cNvSpPr>
          <p:nvPr>
            <p:ph type="title"/>
          </p:nvPr>
        </p:nvSpPr>
        <p:spPr/>
        <p:txBody>
          <a:bodyPr/>
          <a:lstStyle/>
          <a:p>
            <a:pPr eaLnBrk="1" hangingPunct="1">
              <a:defRPr/>
            </a:pPr>
            <a:r>
              <a:rPr lang="en-US" b="1" dirty="0"/>
              <a:t>BIANCHI, ROSSI E NERI</a:t>
            </a:r>
          </a:p>
        </p:txBody>
      </p:sp>
      <p:sp>
        <p:nvSpPr>
          <p:cNvPr id="3" name="Segnaposto testo 2">
            <a:extLst>
              <a:ext uri="{FF2B5EF4-FFF2-40B4-BE49-F238E27FC236}">
                <a16:creationId xmlns:a16="http://schemas.microsoft.com/office/drawing/2014/main" id="{FAE774AD-BDDB-98D3-12DA-B9A435E47B93}"/>
              </a:ext>
            </a:extLst>
          </p:cNvPr>
          <p:cNvSpPr>
            <a:spLocks noGrp="1"/>
          </p:cNvSpPr>
          <p:nvPr>
            <p:ph type="body" sz="half" idx="1"/>
          </p:nvPr>
        </p:nvSpPr>
        <p:spPr>
          <a:xfrm>
            <a:off x="609599" y="1981200"/>
            <a:ext cx="10972799" cy="4114800"/>
          </a:xfrm>
        </p:spPr>
        <p:txBody>
          <a:bodyPr/>
          <a:lstStyle/>
          <a:p>
            <a:endParaRPr lang="it-IT" dirty="0"/>
          </a:p>
        </p:txBody>
      </p:sp>
      <p:pic>
        <p:nvPicPr>
          <p:cNvPr id="10" name="Immagine 9" descr="Immagine che contiene testo, libro&#10;&#10;Descrizione generata automaticamente">
            <a:extLst>
              <a:ext uri="{FF2B5EF4-FFF2-40B4-BE49-F238E27FC236}">
                <a16:creationId xmlns:a16="http://schemas.microsoft.com/office/drawing/2014/main" id="{54EF84BF-A7D9-8F2B-0343-814FAE72D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2" y="3045758"/>
            <a:ext cx="5962650" cy="3507441"/>
          </a:xfrm>
          <a:prstGeom prst="rect">
            <a:avLst/>
          </a:prstGeom>
        </p:spPr>
      </p:pic>
      <p:pic>
        <p:nvPicPr>
          <p:cNvPr id="12" name="Immagine 11" descr="Immagine che contiene testo, persona, esterni, vecchio&#10;&#10;Descrizione generata automaticamente">
            <a:extLst>
              <a:ext uri="{FF2B5EF4-FFF2-40B4-BE49-F238E27FC236}">
                <a16:creationId xmlns:a16="http://schemas.microsoft.com/office/drawing/2014/main" id="{C7762A1F-9213-DEDD-20AA-9B0FC96497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875" y="1752600"/>
            <a:ext cx="5676897" cy="3193255"/>
          </a:xfrm>
          <a:prstGeom prst="rect">
            <a:avLst/>
          </a:prstGeom>
        </p:spPr>
      </p:pic>
    </p:spTree>
    <p:extLst>
      <p:ext uri="{BB962C8B-B14F-4D97-AF65-F5344CB8AC3E}">
        <p14:creationId xmlns:p14="http://schemas.microsoft.com/office/powerpoint/2010/main" val="2948624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7F8F08-6FEF-2B90-8C69-4AA003A1E051}"/>
              </a:ext>
            </a:extLst>
          </p:cNvPr>
          <p:cNvSpPr>
            <a:spLocks noGrp="1"/>
          </p:cNvSpPr>
          <p:nvPr>
            <p:ph type="title"/>
          </p:nvPr>
        </p:nvSpPr>
        <p:spPr>
          <a:xfrm>
            <a:off x="1828800" y="274638"/>
            <a:ext cx="8629650" cy="1173162"/>
          </a:xfrm>
        </p:spPr>
        <p:txBody>
          <a:bodyPr>
            <a:normAutofit fontScale="90000"/>
          </a:bodyPr>
          <a:lstStyle/>
          <a:p>
            <a:pPr>
              <a:defRPr/>
            </a:pPr>
            <a:r>
              <a:rPr lang="it-IT" dirty="0"/>
              <a:t>Il sistema sociale e politico delle colonie puritane</a:t>
            </a:r>
          </a:p>
        </p:txBody>
      </p:sp>
      <p:sp>
        <p:nvSpPr>
          <p:cNvPr id="3" name="Segnaposto contenuto 2">
            <a:extLst>
              <a:ext uri="{FF2B5EF4-FFF2-40B4-BE49-F238E27FC236}">
                <a16:creationId xmlns:a16="http://schemas.microsoft.com/office/drawing/2014/main" id="{19D827A5-7B58-4ADB-1B61-7AC40B81382F}"/>
              </a:ext>
            </a:extLst>
          </p:cNvPr>
          <p:cNvSpPr>
            <a:spLocks noGrp="1"/>
          </p:cNvSpPr>
          <p:nvPr>
            <p:ph idx="1"/>
          </p:nvPr>
        </p:nvSpPr>
        <p:spPr>
          <a:xfrm>
            <a:off x="662473" y="1554163"/>
            <a:ext cx="10823511" cy="5029200"/>
          </a:xfrm>
        </p:spPr>
        <p:txBody>
          <a:bodyPr>
            <a:normAutofit fontScale="70000" lnSpcReduction="20000"/>
          </a:bodyPr>
          <a:lstStyle/>
          <a:p>
            <a:pPr>
              <a:defRPr/>
            </a:pPr>
            <a:r>
              <a:rPr lang="it-IT" dirty="0">
                <a:solidFill>
                  <a:srgbClr val="FF0000"/>
                </a:solidFill>
              </a:rPr>
              <a:t>Le colonie puritane erano delle </a:t>
            </a:r>
            <a:r>
              <a:rPr lang="it-IT" dirty="0">
                <a:solidFill>
                  <a:schemeClr val="tx2">
                    <a:lumMod val="50000"/>
                  </a:schemeClr>
                </a:solidFill>
                <a:effectLst>
                  <a:outerShdw blurRad="38100" dist="38100" dir="2700000" algn="tl">
                    <a:srgbClr val="000000">
                      <a:alpha val="43137"/>
                    </a:srgbClr>
                  </a:outerShdw>
                </a:effectLst>
              </a:rPr>
              <a:t>democrazie “limitate” </a:t>
            </a:r>
            <a:r>
              <a:rPr lang="it-IT" dirty="0">
                <a:solidFill>
                  <a:srgbClr val="FF0000"/>
                </a:solidFill>
              </a:rPr>
              <a:t>(potevano votare solo i </a:t>
            </a:r>
            <a:r>
              <a:rPr lang="it-IT" i="1" dirty="0" err="1">
                <a:solidFill>
                  <a:schemeClr val="tx2">
                    <a:lumMod val="50000"/>
                  </a:schemeClr>
                </a:solidFill>
              </a:rPr>
              <a:t>freemen</a:t>
            </a:r>
            <a:r>
              <a:rPr lang="it-IT" dirty="0">
                <a:solidFill>
                  <a:srgbClr val="FF0000"/>
                </a:solidFill>
              </a:rPr>
              <a:t>,  cioè i maschi</a:t>
            </a:r>
            <a:r>
              <a:rPr lang="it-IT" i="1" dirty="0">
                <a:solidFill>
                  <a:srgbClr val="FF0000"/>
                </a:solidFill>
              </a:rPr>
              <a:t> </a:t>
            </a:r>
            <a:r>
              <a:rPr lang="it-IT" dirty="0">
                <a:solidFill>
                  <a:srgbClr val="FF0000"/>
                </a:solidFill>
              </a:rPr>
              <a:t>che avevano una proprietà terriera o un certo livello di benessere economico).</a:t>
            </a:r>
          </a:p>
          <a:p>
            <a:pPr>
              <a:defRPr/>
            </a:pPr>
            <a:r>
              <a:rPr lang="it-IT" dirty="0">
                <a:solidFill>
                  <a:srgbClr val="FF0000"/>
                </a:solidFill>
              </a:rPr>
              <a:t>Le colonie puritane erano </a:t>
            </a:r>
            <a:r>
              <a:rPr lang="it-IT" dirty="0">
                <a:solidFill>
                  <a:schemeClr val="tx2">
                    <a:lumMod val="50000"/>
                  </a:schemeClr>
                </a:solidFill>
              </a:rPr>
              <a:t>teocrazie</a:t>
            </a:r>
            <a:r>
              <a:rPr lang="it-IT" dirty="0">
                <a:solidFill>
                  <a:srgbClr val="FF0000"/>
                </a:solidFill>
              </a:rPr>
              <a:t>, in cui il potere politico e quello religioso di sovrapponevano (pur restando spesso formalmente separati).</a:t>
            </a:r>
          </a:p>
          <a:p>
            <a:pPr>
              <a:defRPr/>
            </a:pPr>
            <a:r>
              <a:rPr lang="it-IT" dirty="0">
                <a:solidFill>
                  <a:srgbClr val="FF0000"/>
                </a:solidFill>
              </a:rPr>
              <a:t>La cultura puritana promuoveva l’</a:t>
            </a:r>
            <a:r>
              <a:rPr lang="it-IT" dirty="0">
                <a:solidFill>
                  <a:schemeClr val="tx2">
                    <a:lumMod val="50000"/>
                  </a:schemeClr>
                </a:solidFill>
              </a:rPr>
              <a:t>autodisciplina</a:t>
            </a:r>
            <a:r>
              <a:rPr lang="it-IT" b="1" dirty="0">
                <a:solidFill>
                  <a:srgbClr val="FF0000"/>
                </a:solidFill>
              </a:rPr>
              <a:t> </a:t>
            </a:r>
            <a:r>
              <a:rPr lang="it-IT" dirty="0">
                <a:solidFill>
                  <a:srgbClr val="FF0000"/>
                </a:solidFill>
              </a:rPr>
              <a:t>e l’</a:t>
            </a:r>
            <a:r>
              <a:rPr lang="it-IT" dirty="0">
                <a:solidFill>
                  <a:schemeClr val="tx2">
                    <a:lumMod val="50000"/>
                  </a:schemeClr>
                </a:solidFill>
              </a:rPr>
              <a:t>introspezione </a:t>
            </a:r>
            <a:r>
              <a:rPr lang="it-IT" dirty="0">
                <a:solidFill>
                  <a:srgbClr val="FF0000"/>
                </a:solidFill>
              </a:rPr>
              <a:t>– la prima permetteva di affermarsi nel mondo, la seconda di trovare al proprio interno i segni divini della </a:t>
            </a:r>
            <a:r>
              <a:rPr lang="en-US" dirty="0">
                <a:solidFill>
                  <a:srgbClr val="FF0000"/>
                </a:solidFill>
              </a:rPr>
              <a:t>“</a:t>
            </a:r>
            <a:r>
              <a:rPr lang="en-US" dirty="0" err="1">
                <a:solidFill>
                  <a:srgbClr val="FF0000"/>
                </a:solidFill>
              </a:rPr>
              <a:t>elezione</a:t>
            </a:r>
            <a:r>
              <a:rPr lang="en-US" dirty="0">
                <a:solidFill>
                  <a:srgbClr val="FF0000"/>
                </a:solidFill>
              </a:rPr>
              <a:t>” </a:t>
            </a:r>
            <a:r>
              <a:rPr lang="it-IT" dirty="0">
                <a:solidFill>
                  <a:srgbClr val="FF0000"/>
                </a:solidFill>
              </a:rPr>
              <a:t>→ diffusione della </a:t>
            </a:r>
            <a:r>
              <a:rPr lang="it-IT" dirty="0">
                <a:solidFill>
                  <a:schemeClr val="tx2">
                    <a:lumMod val="50000"/>
                  </a:schemeClr>
                </a:solidFill>
              </a:rPr>
              <a:t>scrittura autobiografica</a:t>
            </a:r>
            <a:r>
              <a:rPr lang="it-IT" dirty="0">
                <a:solidFill>
                  <a:srgbClr val="FF0000"/>
                </a:solidFill>
              </a:rPr>
              <a:t>, che racconta sia gli eventi esterni sia la vita interiore.</a:t>
            </a:r>
          </a:p>
          <a:p>
            <a:pPr>
              <a:defRPr/>
            </a:pPr>
            <a:r>
              <a:rPr lang="it-IT" dirty="0">
                <a:solidFill>
                  <a:srgbClr val="FF0000"/>
                </a:solidFill>
              </a:rPr>
              <a:t>I puritani credevano di aver ricevuto una </a:t>
            </a:r>
            <a:r>
              <a:rPr lang="en-US" dirty="0">
                <a:solidFill>
                  <a:srgbClr val="FF0000"/>
                </a:solidFill>
              </a:rPr>
              <a:t>“</a:t>
            </a:r>
            <a:r>
              <a:rPr lang="it-IT" dirty="0">
                <a:solidFill>
                  <a:schemeClr val="tx2">
                    <a:lumMod val="50000"/>
                  </a:schemeClr>
                </a:solidFill>
              </a:rPr>
              <a:t>missione divina</a:t>
            </a:r>
            <a:r>
              <a:rPr lang="en-US" dirty="0">
                <a:solidFill>
                  <a:srgbClr val="FF0000"/>
                </a:solidFill>
              </a:rPr>
              <a:t>” </a:t>
            </a:r>
            <a:r>
              <a:rPr lang="it-IT" dirty="0">
                <a:solidFill>
                  <a:srgbClr val="FF0000"/>
                </a:solidFill>
              </a:rPr>
              <a:t>: Dio aveva dato loro il Nuovo mondo, e il nuovo popolo eletto doveva esaltare la sua Gloria diffondendone la parola.</a:t>
            </a:r>
          </a:p>
          <a:p>
            <a:pPr>
              <a:defRPr/>
            </a:pPr>
            <a:r>
              <a:rPr lang="it-IT" dirty="0">
                <a:solidFill>
                  <a:srgbClr val="FF0000"/>
                </a:solidFill>
              </a:rPr>
              <a:t>La missione divina puritana si trasformerà poi nella dottrina del </a:t>
            </a:r>
            <a:r>
              <a:rPr lang="en-US" dirty="0">
                <a:solidFill>
                  <a:srgbClr val="FF0000"/>
                </a:solidFill>
              </a:rPr>
              <a:t>“</a:t>
            </a:r>
            <a:r>
              <a:rPr lang="it-IT" dirty="0">
                <a:solidFill>
                  <a:schemeClr val="tx2">
                    <a:lumMod val="50000"/>
                  </a:schemeClr>
                </a:solidFill>
              </a:rPr>
              <a:t>Destino manifesto</a:t>
            </a:r>
            <a:r>
              <a:rPr lang="en-US" dirty="0">
                <a:solidFill>
                  <a:srgbClr val="FF0000"/>
                </a:solidFill>
              </a:rPr>
              <a:t>”</a:t>
            </a:r>
            <a:r>
              <a:rPr lang="it-IT" dirty="0">
                <a:solidFill>
                  <a:srgbClr val="FF0000"/>
                </a:solidFill>
              </a:rPr>
              <a:t>.</a:t>
            </a:r>
          </a:p>
          <a:p>
            <a:pPr>
              <a:defRPr/>
            </a:pPr>
            <a:r>
              <a:rPr lang="it-IT" dirty="0">
                <a:solidFill>
                  <a:srgbClr val="FF0000"/>
                </a:solidFill>
              </a:rPr>
              <a:t>In questo quadro, le popolazioni native sono semplicemente un ostacolo al raggiungimento degli obiettivi prima del </a:t>
            </a:r>
            <a:r>
              <a:rPr lang="en-US" dirty="0">
                <a:solidFill>
                  <a:srgbClr val="FF0000"/>
                </a:solidFill>
              </a:rPr>
              <a:t>“</a:t>
            </a:r>
            <a:r>
              <a:rPr lang="it-IT" dirty="0">
                <a:solidFill>
                  <a:schemeClr val="accent1">
                    <a:lumMod val="60000"/>
                    <a:lumOff val="40000"/>
                  </a:schemeClr>
                </a:solidFill>
              </a:rPr>
              <a:t>popolo eletto</a:t>
            </a:r>
            <a:r>
              <a:rPr lang="en-US" dirty="0">
                <a:solidFill>
                  <a:srgbClr val="FF0000"/>
                </a:solidFill>
              </a:rPr>
              <a:t>”</a:t>
            </a:r>
            <a:r>
              <a:rPr lang="it-IT" dirty="0">
                <a:solidFill>
                  <a:srgbClr val="FF0000"/>
                </a:solidFill>
              </a:rPr>
              <a:t> e poi dell’</a:t>
            </a:r>
            <a:r>
              <a:rPr lang="en-US" dirty="0">
                <a:solidFill>
                  <a:srgbClr val="FF0000"/>
                </a:solidFill>
              </a:rPr>
              <a:t>“</a:t>
            </a:r>
            <a:r>
              <a:rPr lang="it-IT" dirty="0">
                <a:solidFill>
                  <a:schemeClr val="accent1">
                    <a:lumMod val="60000"/>
                    <a:lumOff val="40000"/>
                  </a:schemeClr>
                </a:solidFill>
              </a:rPr>
              <a:t>impero del bene</a:t>
            </a:r>
            <a:r>
              <a:rPr lang="en-US" dirty="0">
                <a:solidFill>
                  <a:srgbClr val="FF0000"/>
                </a:solidFill>
              </a:rPr>
              <a:t>”</a:t>
            </a:r>
            <a:r>
              <a:rPr lang="it-IT" dirty="0">
                <a:solidFill>
                  <a:srgbClr val="FF000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6928FA-6CD3-BC5E-C9A4-258F5C166C82}"/>
              </a:ext>
            </a:extLst>
          </p:cNvPr>
          <p:cNvSpPr>
            <a:spLocks noGrp="1"/>
          </p:cNvSpPr>
          <p:nvPr>
            <p:ph type="title"/>
          </p:nvPr>
        </p:nvSpPr>
        <p:spPr>
          <a:xfrm>
            <a:off x="609600" y="139959"/>
            <a:ext cx="10972800" cy="1166327"/>
          </a:xfrm>
        </p:spPr>
        <p:txBody>
          <a:bodyPr/>
          <a:lstStyle/>
          <a:p>
            <a:pPr>
              <a:defRPr/>
            </a:pPr>
            <a:r>
              <a:rPr lang="it-IT" dirty="0"/>
              <a:t>I puritani e i nativi</a:t>
            </a:r>
          </a:p>
        </p:txBody>
      </p:sp>
      <p:sp>
        <p:nvSpPr>
          <p:cNvPr id="3" name="Segnaposto contenuto 2">
            <a:extLst>
              <a:ext uri="{FF2B5EF4-FFF2-40B4-BE49-F238E27FC236}">
                <a16:creationId xmlns:a16="http://schemas.microsoft.com/office/drawing/2014/main" id="{66CAE8C1-FBA4-3FE8-EA1C-D5092A8C0A01}"/>
              </a:ext>
            </a:extLst>
          </p:cNvPr>
          <p:cNvSpPr>
            <a:spLocks noGrp="1"/>
          </p:cNvSpPr>
          <p:nvPr>
            <p:ph idx="1"/>
          </p:nvPr>
        </p:nvSpPr>
        <p:spPr>
          <a:xfrm>
            <a:off x="690464" y="1073020"/>
            <a:ext cx="10972799" cy="5499230"/>
          </a:xfrm>
        </p:spPr>
        <p:txBody>
          <a:bodyPr/>
          <a:lstStyle/>
          <a:p>
            <a:pPr>
              <a:buFont typeface="Wingdings" panose="05000000000000000000" pitchFamily="2" charset="2"/>
              <a:buNone/>
              <a:defRPr/>
            </a:pPr>
            <a:r>
              <a:rPr lang="it-IT" sz="3400" dirty="0">
                <a:solidFill>
                  <a:srgbClr val="FF0000"/>
                </a:solidFill>
              </a:rPr>
              <a:t>I Padri Pellegrini vengono inizialmente respinti dall’ostilità dei nativi a Cape </a:t>
            </a:r>
            <a:r>
              <a:rPr lang="it-IT" sz="3400" dirty="0" err="1">
                <a:solidFill>
                  <a:srgbClr val="FF0000"/>
                </a:solidFill>
              </a:rPr>
              <a:t>Cod</a:t>
            </a:r>
            <a:r>
              <a:rPr lang="it-IT" sz="3400" dirty="0">
                <a:solidFill>
                  <a:srgbClr val="FF0000"/>
                </a:solidFill>
              </a:rPr>
              <a:t>, e riescono poi a sbarcare a Plymouth.</a:t>
            </a:r>
          </a:p>
          <a:p>
            <a:pPr>
              <a:buFont typeface="Wingdings" panose="05000000000000000000" pitchFamily="2" charset="2"/>
              <a:buNone/>
              <a:defRPr/>
            </a:pPr>
            <a:r>
              <a:rPr lang="it-IT" sz="3400" dirty="0" err="1">
                <a:solidFill>
                  <a:schemeClr val="tx2">
                    <a:lumMod val="50000"/>
                  </a:schemeClr>
                </a:solidFill>
              </a:rPr>
              <a:t>Squanto</a:t>
            </a:r>
            <a:r>
              <a:rPr lang="it-IT" sz="3400" dirty="0">
                <a:solidFill>
                  <a:srgbClr val="FF0000"/>
                </a:solidFill>
              </a:rPr>
              <a:t>, o </a:t>
            </a:r>
            <a:r>
              <a:rPr lang="it-IT" sz="3400" dirty="0" err="1">
                <a:solidFill>
                  <a:schemeClr val="accent1">
                    <a:lumMod val="60000"/>
                    <a:lumOff val="40000"/>
                  </a:schemeClr>
                </a:solidFill>
              </a:rPr>
              <a:t>Tisquantum</a:t>
            </a:r>
            <a:r>
              <a:rPr lang="it-IT" sz="3400" dirty="0">
                <a:solidFill>
                  <a:srgbClr val="FF0000"/>
                </a:solidFill>
              </a:rPr>
              <a:t>, un </a:t>
            </a:r>
            <a:r>
              <a:rPr lang="it-IT" sz="3400" dirty="0" err="1">
                <a:solidFill>
                  <a:srgbClr val="FF0000"/>
                </a:solidFill>
              </a:rPr>
              <a:t>Patuxet</a:t>
            </a:r>
            <a:r>
              <a:rPr lang="it-IT" sz="3400" dirty="0">
                <a:solidFill>
                  <a:srgbClr val="FF0000"/>
                </a:solidFill>
              </a:rPr>
              <a:t> che ha già conosciuto l’Inghilterra e parla inglese, opera come mediatore tra gli indiani e i Padri Pellegrini, e insegna loro a coltivare il mais.</a:t>
            </a:r>
          </a:p>
          <a:p>
            <a:pPr>
              <a:buFont typeface="Wingdings" panose="05000000000000000000" pitchFamily="2" charset="2"/>
              <a:buNone/>
              <a:defRPr/>
            </a:pPr>
            <a:r>
              <a:rPr lang="it-IT" sz="3400" dirty="0">
                <a:solidFill>
                  <a:srgbClr val="FF0000"/>
                </a:solidFill>
              </a:rPr>
              <a:t>Nell’autunno del 1621 si festeggia il primo </a:t>
            </a:r>
            <a:r>
              <a:rPr lang="it-IT" sz="3400" dirty="0">
                <a:solidFill>
                  <a:schemeClr val="tx2">
                    <a:lumMod val="50000"/>
                  </a:schemeClr>
                </a:solidFill>
              </a:rPr>
              <a:t>Ringraziamento</a:t>
            </a:r>
            <a:r>
              <a:rPr lang="it-IT" sz="3400" dirty="0">
                <a:solidFill>
                  <a:srgbClr val="FF0000"/>
                </a:solidFill>
              </a:rPr>
              <a:t> americano, cui partecipano anche i nativi.</a:t>
            </a:r>
          </a:p>
          <a:p>
            <a:pPr>
              <a:defRPr/>
            </a:pP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B5190-51FC-6507-2FA1-A5ADA167B0CD}"/>
              </a:ext>
            </a:extLst>
          </p:cNvPr>
          <p:cNvSpPr>
            <a:spLocks noGrp="1"/>
          </p:cNvSpPr>
          <p:nvPr>
            <p:ph type="title"/>
          </p:nvPr>
        </p:nvSpPr>
        <p:spPr/>
        <p:txBody>
          <a:bodyPr/>
          <a:lstStyle/>
          <a:p>
            <a:pPr>
              <a:defRPr/>
            </a:pPr>
            <a:r>
              <a:rPr lang="it-IT" dirty="0" err="1"/>
              <a:t>Squanto</a:t>
            </a:r>
            <a:r>
              <a:rPr lang="it-IT" dirty="0"/>
              <a:t> insegna a</a:t>
            </a:r>
            <a:br>
              <a:rPr lang="it-IT" dirty="0"/>
            </a:br>
            <a:r>
              <a:rPr lang="it-IT" dirty="0"/>
              <a:t>coltivare il mais</a:t>
            </a:r>
          </a:p>
        </p:txBody>
      </p:sp>
      <p:sp>
        <p:nvSpPr>
          <p:cNvPr id="3" name="Segnaposto contenuto 2">
            <a:extLst>
              <a:ext uri="{FF2B5EF4-FFF2-40B4-BE49-F238E27FC236}">
                <a16:creationId xmlns:a16="http://schemas.microsoft.com/office/drawing/2014/main" id="{07FF6D9F-70D9-14B5-2A43-00E2C814097C}"/>
              </a:ext>
            </a:extLst>
          </p:cNvPr>
          <p:cNvSpPr>
            <a:spLocks noGrp="1"/>
          </p:cNvSpPr>
          <p:nvPr>
            <p:ph idx="1"/>
          </p:nvPr>
        </p:nvSpPr>
        <p:spPr/>
        <p:txBody>
          <a:bodyPr/>
          <a:lstStyle/>
          <a:p>
            <a:pPr>
              <a:defRPr/>
            </a:pPr>
            <a:endParaRPr lang="it-IT"/>
          </a:p>
        </p:txBody>
      </p:sp>
      <p:pic>
        <p:nvPicPr>
          <p:cNvPr id="28676" name="Picture 2" descr="Squanto teaching the pilgrims to plant maize, illustration published The Teaching of Agriculture in High School, circa 1911">
            <a:extLst>
              <a:ext uri="{FF2B5EF4-FFF2-40B4-BE49-F238E27FC236}">
                <a16:creationId xmlns:a16="http://schemas.microsoft.com/office/drawing/2014/main" id="{D9982AE9-84D6-D98E-5F91-DFC3937B2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752600"/>
            <a:ext cx="571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6F5BA9-3FD3-3F3A-543D-457591A4963B}"/>
              </a:ext>
            </a:extLst>
          </p:cNvPr>
          <p:cNvSpPr>
            <a:spLocks noGrp="1"/>
          </p:cNvSpPr>
          <p:nvPr>
            <p:ph type="title"/>
          </p:nvPr>
        </p:nvSpPr>
        <p:spPr/>
        <p:txBody>
          <a:bodyPr/>
          <a:lstStyle/>
          <a:p>
            <a:pPr>
              <a:defRPr/>
            </a:pPr>
            <a:r>
              <a:rPr lang="it-IT" dirty="0"/>
              <a:t>Il primo Ringraziamento americano</a:t>
            </a:r>
          </a:p>
        </p:txBody>
      </p:sp>
      <p:sp>
        <p:nvSpPr>
          <p:cNvPr id="3" name="Segnaposto contenuto 2">
            <a:extLst>
              <a:ext uri="{FF2B5EF4-FFF2-40B4-BE49-F238E27FC236}">
                <a16:creationId xmlns:a16="http://schemas.microsoft.com/office/drawing/2014/main" id="{0A5AAC71-3BDD-612C-6946-3BF3B851E669}"/>
              </a:ext>
            </a:extLst>
          </p:cNvPr>
          <p:cNvSpPr>
            <a:spLocks noGrp="1"/>
          </p:cNvSpPr>
          <p:nvPr>
            <p:ph idx="1"/>
          </p:nvPr>
        </p:nvSpPr>
        <p:spPr/>
        <p:txBody>
          <a:bodyPr/>
          <a:lstStyle/>
          <a:p>
            <a:pPr>
              <a:defRPr/>
            </a:pPr>
            <a:endParaRPr lang="it-IT" dirty="0"/>
          </a:p>
        </p:txBody>
      </p:sp>
      <p:pic>
        <p:nvPicPr>
          <p:cNvPr id="29700" name="Picture 2">
            <a:extLst>
              <a:ext uri="{FF2B5EF4-FFF2-40B4-BE49-F238E27FC236}">
                <a16:creationId xmlns:a16="http://schemas.microsoft.com/office/drawing/2014/main" id="{A39C6A25-1989-ABB6-2239-E993A5E2C9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076" y="1700214"/>
            <a:ext cx="691197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26F1D0-9C59-8824-E05C-E78DC5D59E98}"/>
              </a:ext>
            </a:extLst>
          </p:cNvPr>
          <p:cNvSpPr>
            <a:spLocks noGrp="1"/>
          </p:cNvSpPr>
          <p:nvPr>
            <p:ph type="title"/>
          </p:nvPr>
        </p:nvSpPr>
        <p:spPr>
          <a:xfrm>
            <a:off x="1981200" y="228600"/>
            <a:ext cx="8229600" cy="1143000"/>
          </a:xfrm>
        </p:spPr>
        <p:txBody>
          <a:bodyPr/>
          <a:lstStyle/>
          <a:p>
            <a:pPr>
              <a:defRPr/>
            </a:pPr>
            <a:r>
              <a:rPr lang="it-IT" dirty="0"/>
              <a:t>Le prime guerre indiane</a:t>
            </a:r>
          </a:p>
        </p:txBody>
      </p:sp>
      <p:sp>
        <p:nvSpPr>
          <p:cNvPr id="3" name="Segnaposto contenuto 2">
            <a:extLst>
              <a:ext uri="{FF2B5EF4-FFF2-40B4-BE49-F238E27FC236}">
                <a16:creationId xmlns:a16="http://schemas.microsoft.com/office/drawing/2014/main" id="{CB4CF364-0FC1-A2AE-5170-ECCF99959A50}"/>
              </a:ext>
            </a:extLst>
          </p:cNvPr>
          <p:cNvSpPr>
            <a:spLocks noGrp="1"/>
          </p:cNvSpPr>
          <p:nvPr>
            <p:ph idx="1"/>
          </p:nvPr>
        </p:nvSpPr>
        <p:spPr>
          <a:xfrm>
            <a:off x="475861" y="1371600"/>
            <a:ext cx="11262049" cy="5486400"/>
          </a:xfrm>
        </p:spPr>
        <p:txBody>
          <a:bodyPr/>
          <a:lstStyle/>
          <a:p>
            <a:pPr>
              <a:buFont typeface="Wingdings" panose="05000000000000000000" pitchFamily="2" charset="2"/>
              <a:buNone/>
              <a:defRPr/>
            </a:pPr>
            <a:r>
              <a:rPr lang="it-IT" dirty="0">
                <a:solidFill>
                  <a:srgbClr val="FF0000"/>
                </a:solidFill>
              </a:rPr>
              <a:t>Dopo il periodo di pace seguente al matrimonio di Pocahontas con John </a:t>
            </a:r>
            <a:r>
              <a:rPr lang="it-IT" dirty="0" err="1">
                <a:solidFill>
                  <a:srgbClr val="FF0000"/>
                </a:solidFill>
              </a:rPr>
              <a:t>Rolfe</a:t>
            </a:r>
            <a:r>
              <a:rPr lang="it-IT" dirty="0">
                <a:solidFill>
                  <a:srgbClr val="FF0000"/>
                </a:solidFill>
              </a:rPr>
              <a:t>, i rapporti tra nativi e coloni si inaspriscono e culminano nel </a:t>
            </a:r>
            <a:r>
              <a:rPr lang="it-IT" dirty="0">
                <a:solidFill>
                  <a:schemeClr val="tx2">
                    <a:lumMod val="50000"/>
                  </a:schemeClr>
                </a:solidFill>
              </a:rPr>
              <a:t>massacro di Jamestown</a:t>
            </a:r>
            <a:r>
              <a:rPr lang="it-IT" dirty="0">
                <a:solidFill>
                  <a:srgbClr val="FF0000"/>
                </a:solidFill>
              </a:rPr>
              <a:t> del 1622, in cui gli indiani uccidono circa 350 persone, un terzo degli abitanti della colonia.</a:t>
            </a:r>
          </a:p>
          <a:p>
            <a:pPr>
              <a:buFont typeface="Wingdings" panose="05000000000000000000" pitchFamily="2" charset="2"/>
              <a:buNone/>
              <a:defRPr/>
            </a:pPr>
            <a:r>
              <a:rPr lang="it-IT" dirty="0">
                <a:solidFill>
                  <a:srgbClr val="FF0000"/>
                </a:solidFill>
              </a:rPr>
              <a:t>Scontro più violento della prima fase della colonizzazione inglese del Nord America: </a:t>
            </a:r>
            <a:r>
              <a:rPr lang="it-IT" dirty="0">
                <a:solidFill>
                  <a:schemeClr val="tx2">
                    <a:lumMod val="50000"/>
                  </a:schemeClr>
                </a:solidFill>
              </a:rPr>
              <a:t>guerra dei </a:t>
            </a:r>
            <a:r>
              <a:rPr lang="it-IT" dirty="0" err="1">
                <a:solidFill>
                  <a:schemeClr val="tx2">
                    <a:lumMod val="50000"/>
                  </a:schemeClr>
                </a:solidFill>
              </a:rPr>
              <a:t>Pequot</a:t>
            </a:r>
            <a:r>
              <a:rPr lang="it-IT" dirty="0">
                <a:solidFill>
                  <a:srgbClr val="FF0000"/>
                </a:solidFill>
              </a:rPr>
              <a:t> (1636-38) </a:t>
            </a:r>
            <a:r>
              <a:rPr lang="it-IT" dirty="0">
                <a:solidFill>
                  <a:srgbClr val="FF0000"/>
                </a:solidFill>
                <a:cs typeface="Calibri"/>
              </a:rPr>
              <a:t>→ </a:t>
            </a:r>
            <a:r>
              <a:rPr lang="it-IT" dirty="0">
                <a:solidFill>
                  <a:schemeClr val="tx2">
                    <a:lumMod val="50000"/>
                  </a:schemeClr>
                </a:solidFill>
              </a:rPr>
              <a:t>genocidio</a:t>
            </a:r>
            <a:r>
              <a:rPr lang="it-IT" dirty="0">
                <a:solidFill>
                  <a:srgbClr val="FF0000"/>
                </a:solidFill>
              </a:rPr>
              <a:t> pressoché totale dei </a:t>
            </a:r>
            <a:r>
              <a:rPr lang="it-IT" dirty="0" err="1">
                <a:solidFill>
                  <a:srgbClr val="FF0000"/>
                </a:solidFill>
              </a:rPr>
              <a:t>Pequot</a:t>
            </a:r>
            <a:r>
              <a:rPr lang="it-IT" dirty="0">
                <a:solidFill>
                  <a:srgbClr val="FF0000"/>
                </a:solidFill>
              </a:rPr>
              <a:t> </a:t>
            </a:r>
            <a:r>
              <a:rPr lang="it-IT" dirty="0">
                <a:solidFill>
                  <a:srgbClr val="FF0000"/>
                </a:solidFill>
                <a:cs typeface="Calibri"/>
              </a:rPr>
              <a:t>→ inizio della fase imperialistica della colonizzazione inglese del Nord America.</a:t>
            </a:r>
            <a:endParaRPr lang="it-IT" dirty="0">
              <a:solidFill>
                <a:srgbClr val="FF0000"/>
              </a:solidFill>
            </a:endParaRPr>
          </a:p>
          <a:p>
            <a:pPr>
              <a:defRPr/>
            </a:pP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C44EFD-3B02-CF75-213F-46AAAC6E477F}"/>
              </a:ext>
            </a:extLst>
          </p:cNvPr>
          <p:cNvSpPr>
            <a:spLocks noGrp="1"/>
          </p:cNvSpPr>
          <p:nvPr>
            <p:ph type="title"/>
          </p:nvPr>
        </p:nvSpPr>
        <p:spPr>
          <a:xfrm>
            <a:off x="609600" y="102638"/>
            <a:ext cx="10972800" cy="1063690"/>
          </a:xfrm>
        </p:spPr>
        <p:txBody>
          <a:bodyPr/>
          <a:lstStyle/>
          <a:p>
            <a:pPr>
              <a:defRPr/>
            </a:pPr>
            <a:r>
              <a:rPr lang="it-IT" dirty="0"/>
              <a:t>Evangelizzare i nativi</a:t>
            </a:r>
          </a:p>
        </p:txBody>
      </p:sp>
      <p:sp>
        <p:nvSpPr>
          <p:cNvPr id="3" name="Segnaposto contenuto 2">
            <a:extLst>
              <a:ext uri="{FF2B5EF4-FFF2-40B4-BE49-F238E27FC236}">
                <a16:creationId xmlns:a16="http://schemas.microsoft.com/office/drawing/2014/main" id="{5507C4AC-6D79-BC17-9DAA-F507F085A7A8}"/>
              </a:ext>
            </a:extLst>
          </p:cNvPr>
          <p:cNvSpPr>
            <a:spLocks noGrp="1"/>
          </p:cNvSpPr>
          <p:nvPr>
            <p:ph idx="1"/>
          </p:nvPr>
        </p:nvSpPr>
        <p:spPr>
          <a:xfrm>
            <a:off x="609600" y="1166329"/>
            <a:ext cx="11212286" cy="5263048"/>
          </a:xfrm>
        </p:spPr>
        <p:txBody>
          <a:bodyPr/>
          <a:lstStyle/>
          <a:p>
            <a:pPr>
              <a:buFont typeface="Wingdings" panose="05000000000000000000" pitchFamily="2" charset="2"/>
              <a:buNone/>
              <a:defRPr/>
            </a:pPr>
            <a:r>
              <a:rPr lang="it-IT" sz="2300" dirty="0">
                <a:solidFill>
                  <a:srgbClr val="FF0000"/>
                </a:solidFill>
              </a:rPr>
              <a:t>John Winthrop, il primo Governatore del Massachusetts, progetta </a:t>
            </a:r>
            <a:r>
              <a:rPr lang="en-US" sz="2400" dirty="0">
                <a:solidFill>
                  <a:srgbClr val="FF0000"/>
                </a:solidFill>
              </a:rPr>
              <a:t>“</a:t>
            </a:r>
            <a:r>
              <a:rPr lang="it-IT" sz="2300" dirty="0">
                <a:solidFill>
                  <a:srgbClr val="FF0000"/>
                </a:solidFill>
              </a:rPr>
              <a:t>to </a:t>
            </a:r>
            <a:r>
              <a:rPr lang="it-IT" sz="2300" dirty="0" err="1">
                <a:solidFill>
                  <a:srgbClr val="FF0000"/>
                </a:solidFill>
              </a:rPr>
              <a:t>draw</a:t>
            </a:r>
            <a:r>
              <a:rPr lang="it-IT" sz="2300" dirty="0">
                <a:solidFill>
                  <a:srgbClr val="FF0000"/>
                </a:solidFill>
              </a:rPr>
              <a:t> [...] the </a:t>
            </a:r>
            <a:r>
              <a:rPr lang="it-IT" sz="2300" dirty="0" err="1">
                <a:solidFill>
                  <a:srgbClr val="FF0000"/>
                </a:solidFill>
              </a:rPr>
              <a:t>natives</a:t>
            </a:r>
            <a:r>
              <a:rPr lang="it-IT" sz="2300" dirty="0">
                <a:solidFill>
                  <a:srgbClr val="FF0000"/>
                </a:solidFill>
              </a:rPr>
              <a:t> of </a:t>
            </a:r>
            <a:r>
              <a:rPr lang="it-IT" sz="2300" dirty="0" err="1">
                <a:solidFill>
                  <a:srgbClr val="FF0000"/>
                </a:solidFill>
              </a:rPr>
              <a:t>this</a:t>
            </a:r>
            <a:r>
              <a:rPr lang="it-IT" sz="2300" dirty="0">
                <a:solidFill>
                  <a:srgbClr val="FF0000"/>
                </a:solidFill>
              </a:rPr>
              <a:t> country [...] to the knowledge of the </a:t>
            </a:r>
            <a:r>
              <a:rPr lang="it-IT" sz="2300" dirty="0" err="1">
                <a:solidFill>
                  <a:srgbClr val="FF0000"/>
                </a:solidFill>
              </a:rPr>
              <a:t>true</a:t>
            </a:r>
            <a:r>
              <a:rPr lang="it-IT" sz="2300" dirty="0">
                <a:solidFill>
                  <a:srgbClr val="FF0000"/>
                </a:solidFill>
              </a:rPr>
              <a:t> </a:t>
            </a:r>
            <a:r>
              <a:rPr lang="it-IT" sz="2300" dirty="0" err="1">
                <a:solidFill>
                  <a:srgbClr val="FF0000"/>
                </a:solidFill>
              </a:rPr>
              <a:t>God</a:t>
            </a:r>
            <a:r>
              <a:rPr lang="it-IT" sz="2400" dirty="0">
                <a:solidFill>
                  <a:srgbClr val="FF0000"/>
                </a:solidFill>
              </a:rPr>
              <a:t>”</a:t>
            </a:r>
            <a:r>
              <a:rPr lang="it-IT" sz="2300" dirty="0">
                <a:solidFill>
                  <a:srgbClr val="FF0000"/>
                </a:solidFill>
              </a:rPr>
              <a:t>. In Massachusetts ci sono già due missionari, </a:t>
            </a:r>
            <a:r>
              <a:rPr lang="it-IT" sz="2300" dirty="0">
                <a:solidFill>
                  <a:schemeClr val="tx2">
                    <a:lumMod val="50000"/>
                  </a:schemeClr>
                </a:solidFill>
              </a:rPr>
              <a:t>Samuel Skelton </a:t>
            </a:r>
            <a:r>
              <a:rPr lang="it-IT" sz="2300" dirty="0">
                <a:solidFill>
                  <a:srgbClr val="FF0000"/>
                </a:solidFill>
              </a:rPr>
              <a:t>e </a:t>
            </a:r>
            <a:r>
              <a:rPr lang="it-IT" sz="2300" dirty="0">
                <a:solidFill>
                  <a:schemeClr val="tx2">
                    <a:lumMod val="50000"/>
                  </a:schemeClr>
                </a:solidFill>
              </a:rPr>
              <a:t>Francis Higginson</a:t>
            </a:r>
            <a:r>
              <a:rPr lang="it-IT" sz="2300" dirty="0">
                <a:solidFill>
                  <a:srgbClr val="FF0000"/>
                </a:solidFill>
              </a:rPr>
              <a:t>, che vogliono promuovere la </a:t>
            </a:r>
            <a:r>
              <a:rPr lang="en-US" sz="2400" dirty="0">
                <a:solidFill>
                  <a:srgbClr val="FF0000"/>
                </a:solidFill>
              </a:rPr>
              <a:t>“</a:t>
            </a:r>
            <a:r>
              <a:rPr lang="it-IT" sz="2300" dirty="0" err="1">
                <a:solidFill>
                  <a:schemeClr val="tx2">
                    <a:lumMod val="50000"/>
                  </a:schemeClr>
                </a:solidFill>
              </a:rPr>
              <a:t>conversion</a:t>
            </a:r>
            <a:r>
              <a:rPr lang="it-IT" sz="2300" dirty="0">
                <a:solidFill>
                  <a:schemeClr val="tx2">
                    <a:lumMod val="50000"/>
                  </a:schemeClr>
                </a:solidFill>
              </a:rPr>
              <a:t> of the </a:t>
            </a:r>
            <a:r>
              <a:rPr lang="it-IT" sz="2300" dirty="0" err="1">
                <a:solidFill>
                  <a:schemeClr val="tx2">
                    <a:lumMod val="50000"/>
                  </a:schemeClr>
                </a:solidFill>
              </a:rPr>
              <a:t>savage</a:t>
            </a:r>
            <a:r>
              <a:rPr lang="it-IT" sz="2400" dirty="0">
                <a:solidFill>
                  <a:srgbClr val="FF0000"/>
                </a:solidFill>
              </a:rPr>
              <a:t>”</a:t>
            </a:r>
            <a:r>
              <a:rPr lang="it-IT" sz="2300" dirty="0">
                <a:solidFill>
                  <a:srgbClr val="FF0000"/>
                </a:solidFill>
              </a:rPr>
              <a:t>, come anche </a:t>
            </a:r>
            <a:r>
              <a:rPr lang="it-IT" sz="2300" dirty="0">
                <a:solidFill>
                  <a:schemeClr val="tx2">
                    <a:lumMod val="50000"/>
                  </a:schemeClr>
                </a:solidFill>
              </a:rPr>
              <a:t>John </a:t>
            </a:r>
            <a:r>
              <a:rPr lang="it-IT" sz="2300" dirty="0" err="1">
                <a:solidFill>
                  <a:schemeClr val="tx2">
                    <a:lumMod val="50000"/>
                  </a:schemeClr>
                </a:solidFill>
              </a:rPr>
              <a:t>Endecott</a:t>
            </a:r>
            <a:r>
              <a:rPr lang="it-IT" sz="2300" dirty="0">
                <a:solidFill>
                  <a:srgbClr val="FF0000"/>
                </a:solidFill>
              </a:rPr>
              <a:t>, il cui intento è </a:t>
            </a:r>
            <a:r>
              <a:rPr lang="en-US" sz="2400" dirty="0">
                <a:solidFill>
                  <a:srgbClr val="FF0000"/>
                </a:solidFill>
              </a:rPr>
              <a:t>“</a:t>
            </a:r>
            <a:r>
              <a:rPr lang="it-IT" sz="2300" dirty="0">
                <a:solidFill>
                  <a:srgbClr val="FF0000"/>
                </a:solidFill>
              </a:rPr>
              <a:t>to </a:t>
            </a:r>
            <a:r>
              <a:rPr lang="it-IT" sz="2300" dirty="0" err="1">
                <a:solidFill>
                  <a:srgbClr val="FF0000"/>
                </a:solidFill>
              </a:rPr>
              <a:t>bring</a:t>
            </a:r>
            <a:r>
              <a:rPr lang="it-IT" sz="2300" dirty="0">
                <a:solidFill>
                  <a:srgbClr val="FF0000"/>
                </a:solidFill>
              </a:rPr>
              <a:t> the </a:t>
            </a:r>
            <a:r>
              <a:rPr lang="it-IT" sz="2300" dirty="0" err="1">
                <a:solidFill>
                  <a:srgbClr val="FF0000"/>
                </a:solidFill>
              </a:rPr>
              <a:t>Indians</a:t>
            </a:r>
            <a:r>
              <a:rPr lang="it-IT" sz="2300" dirty="0">
                <a:solidFill>
                  <a:srgbClr val="FF0000"/>
                </a:solidFill>
              </a:rPr>
              <a:t> to the knowledge of the </a:t>
            </a:r>
            <a:r>
              <a:rPr lang="it-IT" sz="2300" dirty="0" err="1">
                <a:solidFill>
                  <a:srgbClr val="FF0000"/>
                </a:solidFill>
              </a:rPr>
              <a:t>Gospels</a:t>
            </a:r>
            <a:r>
              <a:rPr lang="it-IT" sz="2400" dirty="0">
                <a:solidFill>
                  <a:srgbClr val="FF0000"/>
                </a:solidFill>
              </a:rPr>
              <a:t>”</a:t>
            </a:r>
            <a:r>
              <a:rPr lang="it-IT" sz="2300" dirty="0">
                <a:solidFill>
                  <a:srgbClr val="FF0000"/>
                </a:solidFill>
              </a:rPr>
              <a:t>. In realtà, le motivazioni non sono strettamente religiose, ma di carattere più generalmente politico, legate alla competizione imperiale tra Gran Bretagna, Spagna e Francia attraverso le </a:t>
            </a:r>
            <a:r>
              <a:rPr lang="it-IT" sz="2300" dirty="0">
                <a:solidFill>
                  <a:schemeClr val="accent1">
                    <a:lumMod val="60000"/>
                    <a:lumOff val="40000"/>
                  </a:schemeClr>
                </a:solidFill>
              </a:rPr>
              <a:t>missioni religiose</a:t>
            </a:r>
            <a:r>
              <a:rPr lang="it-IT" sz="2300" dirty="0">
                <a:solidFill>
                  <a:srgbClr val="FF0000"/>
                </a:solidFill>
              </a:rPr>
              <a:t>.</a:t>
            </a:r>
          </a:p>
          <a:p>
            <a:pPr>
              <a:buFont typeface="Wingdings" panose="05000000000000000000" pitchFamily="2" charset="2"/>
              <a:buNone/>
              <a:defRPr/>
            </a:pPr>
            <a:r>
              <a:rPr lang="it-IT" sz="2300" dirty="0">
                <a:solidFill>
                  <a:srgbClr val="FF0000"/>
                </a:solidFill>
              </a:rPr>
              <a:t>I missionari cattolici, soprattutto gesuiti, favoriscono l’espansione degli imperi francese e spagnolo. </a:t>
            </a:r>
            <a:r>
              <a:rPr lang="en-US" sz="2300" dirty="0">
                <a:solidFill>
                  <a:srgbClr val="FF0000"/>
                </a:solidFill>
              </a:rPr>
              <a:t>Winthrop </a:t>
            </a:r>
            <a:r>
              <a:rPr lang="en-US" sz="2300" dirty="0" err="1">
                <a:solidFill>
                  <a:srgbClr val="FF0000"/>
                </a:solidFill>
              </a:rPr>
              <a:t>considera</a:t>
            </a:r>
            <a:r>
              <a:rPr lang="en-US" sz="2300" dirty="0">
                <a:solidFill>
                  <a:srgbClr val="FF0000"/>
                </a:solidFill>
              </a:rPr>
              <a:t> uno “</a:t>
            </a:r>
            <a:r>
              <a:rPr lang="it-IT" sz="2300" dirty="0" err="1">
                <a:solidFill>
                  <a:srgbClr val="FF0000"/>
                </a:solidFill>
              </a:rPr>
              <a:t>scandal</a:t>
            </a:r>
            <a:r>
              <a:rPr lang="it-IT" sz="2300" dirty="0">
                <a:solidFill>
                  <a:srgbClr val="FF0000"/>
                </a:solidFill>
              </a:rPr>
              <a:t> to </a:t>
            </a:r>
            <a:r>
              <a:rPr lang="it-IT" sz="2300" dirty="0" err="1">
                <a:solidFill>
                  <a:srgbClr val="FF0000"/>
                </a:solidFill>
              </a:rPr>
              <a:t>our</a:t>
            </a:r>
            <a:r>
              <a:rPr lang="it-IT" sz="2300" dirty="0">
                <a:solidFill>
                  <a:srgbClr val="FF0000"/>
                </a:solidFill>
              </a:rPr>
              <a:t> </a:t>
            </a:r>
            <a:r>
              <a:rPr lang="it-IT" sz="2300" dirty="0" err="1">
                <a:solidFill>
                  <a:srgbClr val="FF0000"/>
                </a:solidFill>
              </a:rPr>
              <a:t>religion</a:t>
            </a:r>
            <a:r>
              <a:rPr lang="it-IT" sz="2300" dirty="0">
                <a:solidFill>
                  <a:srgbClr val="FF0000"/>
                </a:solidFill>
              </a:rPr>
              <a:t> </a:t>
            </a:r>
            <a:r>
              <a:rPr lang="it-IT" sz="2300" dirty="0" err="1">
                <a:solidFill>
                  <a:srgbClr val="FF0000"/>
                </a:solidFill>
              </a:rPr>
              <a:t>that</a:t>
            </a:r>
            <a:r>
              <a:rPr lang="it-IT" sz="2300" dirty="0">
                <a:solidFill>
                  <a:srgbClr val="FF0000"/>
                </a:solidFill>
              </a:rPr>
              <a:t> </a:t>
            </a:r>
            <a:r>
              <a:rPr lang="it-IT" sz="2300" dirty="0" err="1">
                <a:solidFill>
                  <a:srgbClr val="FF0000"/>
                </a:solidFill>
              </a:rPr>
              <a:t>we</a:t>
            </a:r>
            <a:r>
              <a:rPr lang="it-IT" sz="2300" dirty="0">
                <a:solidFill>
                  <a:srgbClr val="FF0000"/>
                </a:solidFill>
              </a:rPr>
              <a:t> show </a:t>
            </a:r>
            <a:r>
              <a:rPr lang="it-IT" sz="2300" dirty="0" err="1">
                <a:solidFill>
                  <a:srgbClr val="FF0000"/>
                </a:solidFill>
              </a:rPr>
              <a:t>not</a:t>
            </a:r>
            <a:r>
              <a:rPr lang="it-IT" sz="2300" dirty="0">
                <a:solidFill>
                  <a:srgbClr val="FF0000"/>
                </a:solidFill>
              </a:rPr>
              <a:t> </a:t>
            </a:r>
            <a:r>
              <a:rPr lang="it-IT" sz="2300" dirty="0" err="1">
                <a:solidFill>
                  <a:srgbClr val="FF0000"/>
                </a:solidFill>
              </a:rPr>
              <a:t>as</a:t>
            </a:r>
            <a:r>
              <a:rPr lang="it-IT" sz="2300" dirty="0">
                <a:solidFill>
                  <a:srgbClr val="FF0000"/>
                </a:solidFill>
              </a:rPr>
              <a:t> </a:t>
            </a:r>
            <a:r>
              <a:rPr lang="it-IT" sz="2300" dirty="0" err="1">
                <a:solidFill>
                  <a:srgbClr val="FF0000"/>
                </a:solidFill>
              </a:rPr>
              <a:t>much</a:t>
            </a:r>
            <a:r>
              <a:rPr lang="it-IT" sz="2300" dirty="0">
                <a:solidFill>
                  <a:srgbClr val="FF0000"/>
                </a:solidFill>
              </a:rPr>
              <a:t> </a:t>
            </a:r>
            <a:r>
              <a:rPr lang="it-IT" sz="2300" dirty="0" err="1">
                <a:solidFill>
                  <a:srgbClr val="FF0000"/>
                </a:solidFill>
              </a:rPr>
              <a:t>zeal</a:t>
            </a:r>
            <a:r>
              <a:rPr lang="it-IT" sz="2300" dirty="0">
                <a:solidFill>
                  <a:srgbClr val="FF0000"/>
                </a:solidFill>
              </a:rPr>
              <a:t> in </a:t>
            </a:r>
            <a:r>
              <a:rPr lang="it-IT" sz="2300" dirty="0" err="1">
                <a:solidFill>
                  <a:srgbClr val="FF0000"/>
                </a:solidFill>
              </a:rPr>
              <a:t>seeking</a:t>
            </a:r>
            <a:r>
              <a:rPr lang="it-IT" sz="2300" dirty="0">
                <a:solidFill>
                  <a:srgbClr val="FF0000"/>
                </a:solidFill>
              </a:rPr>
              <a:t> the </a:t>
            </a:r>
            <a:r>
              <a:rPr lang="it-IT" sz="2300" dirty="0" err="1">
                <a:solidFill>
                  <a:srgbClr val="FF0000"/>
                </a:solidFill>
              </a:rPr>
              <a:t>conversion</a:t>
            </a:r>
            <a:r>
              <a:rPr lang="it-IT" sz="2300" dirty="0">
                <a:solidFill>
                  <a:srgbClr val="FF0000"/>
                </a:solidFill>
              </a:rPr>
              <a:t> of the </a:t>
            </a:r>
            <a:r>
              <a:rPr lang="it-IT" sz="2300" dirty="0" err="1">
                <a:solidFill>
                  <a:srgbClr val="FF0000"/>
                </a:solidFill>
              </a:rPr>
              <a:t>heathens</a:t>
            </a:r>
            <a:r>
              <a:rPr lang="it-IT" sz="2300" dirty="0">
                <a:solidFill>
                  <a:srgbClr val="FF0000"/>
                </a:solidFill>
              </a:rPr>
              <a:t> </a:t>
            </a:r>
            <a:r>
              <a:rPr lang="it-IT" sz="2300" dirty="0" err="1">
                <a:solidFill>
                  <a:srgbClr val="FF0000"/>
                </a:solidFill>
              </a:rPr>
              <a:t>as</a:t>
            </a:r>
            <a:r>
              <a:rPr lang="it-IT" sz="2300" dirty="0">
                <a:solidFill>
                  <a:srgbClr val="FF0000"/>
                </a:solidFill>
              </a:rPr>
              <a:t> the </a:t>
            </a:r>
            <a:r>
              <a:rPr lang="it-IT" sz="2300" dirty="0" err="1">
                <a:solidFill>
                  <a:srgbClr val="FF0000"/>
                </a:solidFill>
              </a:rPr>
              <a:t>Papists</a:t>
            </a:r>
            <a:r>
              <a:rPr lang="it-IT" sz="2300" dirty="0">
                <a:solidFill>
                  <a:srgbClr val="FF0000"/>
                </a:solidFill>
              </a:rPr>
              <a:t> do</a:t>
            </a:r>
            <a:r>
              <a:rPr lang="it-IT" sz="2000" dirty="0">
                <a:solidFill>
                  <a:srgbClr val="FF0000"/>
                </a:solidFill>
              </a:rPr>
              <a:t>”</a:t>
            </a:r>
            <a:r>
              <a:rPr lang="it-IT" sz="2300" dirty="0">
                <a:solidFill>
                  <a:srgbClr val="FF0000"/>
                </a:solidFill>
              </a:rPr>
              <a:t> e progetta di erigere </a:t>
            </a:r>
            <a:r>
              <a:rPr lang="en-US" sz="2400" dirty="0">
                <a:solidFill>
                  <a:srgbClr val="FF0000"/>
                </a:solidFill>
              </a:rPr>
              <a:t>“</a:t>
            </a:r>
            <a:r>
              <a:rPr lang="it-IT" sz="2300" dirty="0">
                <a:solidFill>
                  <a:srgbClr val="FF0000"/>
                </a:solidFill>
              </a:rPr>
              <a:t>a </a:t>
            </a:r>
            <a:r>
              <a:rPr lang="it-IT" sz="2300" dirty="0" err="1">
                <a:solidFill>
                  <a:srgbClr val="FF0000"/>
                </a:solidFill>
              </a:rPr>
              <a:t>bulwark</a:t>
            </a:r>
            <a:r>
              <a:rPr lang="it-IT" sz="2300" dirty="0">
                <a:solidFill>
                  <a:srgbClr val="FF0000"/>
                </a:solidFill>
              </a:rPr>
              <a:t> </a:t>
            </a:r>
            <a:r>
              <a:rPr lang="it-IT" sz="2300" dirty="0" err="1">
                <a:solidFill>
                  <a:srgbClr val="FF0000"/>
                </a:solidFill>
              </a:rPr>
              <a:t>against</a:t>
            </a:r>
            <a:r>
              <a:rPr lang="it-IT" sz="2300" dirty="0">
                <a:solidFill>
                  <a:srgbClr val="FF0000"/>
                </a:solidFill>
              </a:rPr>
              <a:t> the </a:t>
            </a:r>
            <a:r>
              <a:rPr lang="it-IT" sz="2300" dirty="0" err="1">
                <a:solidFill>
                  <a:schemeClr val="tx2">
                    <a:lumMod val="50000"/>
                  </a:schemeClr>
                </a:solidFill>
              </a:rPr>
              <a:t>kingdom</a:t>
            </a:r>
            <a:r>
              <a:rPr lang="it-IT" sz="2300" dirty="0">
                <a:solidFill>
                  <a:schemeClr val="tx2">
                    <a:lumMod val="50000"/>
                  </a:schemeClr>
                </a:solidFill>
              </a:rPr>
              <a:t> of the </a:t>
            </a:r>
            <a:r>
              <a:rPr lang="it-IT" sz="2300" dirty="0" err="1">
                <a:solidFill>
                  <a:schemeClr val="tx2">
                    <a:lumMod val="50000"/>
                  </a:schemeClr>
                </a:solidFill>
              </a:rPr>
              <a:t>Antichrist</a:t>
            </a:r>
            <a:r>
              <a:rPr lang="it-IT" sz="2300" dirty="0">
                <a:solidFill>
                  <a:schemeClr val="tx2">
                    <a:lumMod val="50000"/>
                  </a:schemeClr>
                </a:solidFill>
              </a:rPr>
              <a:t> </a:t>
            </a:r>
            <a:r>
              <a:rPr lang="it-IT" sz="2300" dirty="0" err="1">
                <a:solidFill>
                  <a:srgbClr val="FF0000"/>
                </a:solidFill>
              </a:rPr>
              <a:t>which</a:t>
            </a:r>
            <a:r>
              <a:rPr lang="it-IT" sz="2300" dirty="0">
                <a:solidFill>
                  <a:srgbClr val="FF0000"/>
                </a:solidFill>
              </a:rPr>
              <a:t> the </a:t>
            </a:r>
            <a:r>
              <a:rPr lang="it-IT" sz="2300" dirty="0" err="1">
                <a:solidFill>
                  <a:srgbClr val="FF0000"/>
                </a:solidFill>
              </a:rPr>
              <a:t>Jesuits</a:t>
            </a:r>
            <a:r>
              <a:rPr lang="it-IT" sz="2300" dirty="0">
                <a:solidFill>
                  <a:srgbClr val="FF0000"/>
                </a:solidFill>
              </a:rPr>
              <a:t> </a:t>
            </a:r>
            <a:r>
              <a:rPr lang="it-IT" sz="2300" dirty="0" err="1">
                <a:solidFill>
                  <a:srgbClr val="FF0000"/>
                </a:solidFill>
              </a:rPr>
              <a:t>labor</a:t>
            </a:r>
            <a:r>
              <a:rPr lang="it-IT" sz="2300" dirty="0">
                <a:solidFill>
                  <a:srgbClr val="FF0000"/>
                </a:solidFill>
              </a:rPr>
              <a:t> to </a:t>
            </a:r>
            <a:r>
              <a:rPr lang="it-IT" sz="2300" dirty="0" err="1">
                <a:solidFill>
                  <a:srgbClr val="FF0000"/>
                </a:solidFill>
              </a:rPr>
              <a:t>rear</a:t>
            </a:r>
            <a:r>
              <a:rPr lang="it-IT" sz="2300" dirty="0">
                <a:solidFill>
                  <a:srgbClr val="FF0000"/>
                </a:solidFill>
              </a:rPr>
              <a:t> up in </a:t>
            </a:r>
            <a:r>
              <a:rPr lang="it-IT" sz="2300" dirty="0" err="1">
                <a:solidFill>
                  <a:srgbClr val="FF0000"/>
                </a:solidFill>
              </a:rPr>
              <a:t>all</a:t>
            </a:r>
            <a:r>
              <a:rPr lang="it-IT" sz="2300" dirty="0">
                <a:solidFill>
                  <a:srgbClr val="FF0000"/>
                </a:solidFill>
              </a:rPr>
              <a:t> parts of the world</a:t>
            </a:r>
            <a:r>
              <a:rPr lang="it-IT" sz="2400" dirty="0">
                <a:solidFill>
                  <a:srgbClr val="FF0000"/>
                </a:solidFill>
              </a:rPr>
              <a:t>”</a:t>
            </a:r>
            <a:r>
              <a:rPr lang="it-IT" sz="2300" dirty="0">
                <a:solidFill>
                  <a:srgbClr val="FF0000"/>
                </a:solidFill>
              </a:rPr>
              <a:t>.</a:t>
            </a:r>
          </a:p>
          <a:p>
            <a:pPr>
              <a:buFont typeface="Wingdings" panose="05000000000000000000" pitchFamily="2" charset="2"/>
              <a:buNone/>
              <a:defRPr/>
            </a:pPr>
            <a:r>
              <a:rPr lang="en-US" sz="2300" dirty="0">
                <a:solidFill>
                  <a:srgbClr val="FF0000"/>
                </a:solidFill>
              </a:rPr>
              <a:t>Il </a:t>
            </a:r>
            <a:r>
              <a:rPr lang="it-IT" sz="2300" dirty="0">
                <a:solidFill>
                  <a:srgbClr val="FF0000"/>
                </a:solidFill>
              </a:rPr>
              <a:t>più importante </a:t>
            </a:r>
            <a:r>
              <a:rPr lang="en-US" sz="2400" dirty="0">
                <a:solidFill>
                  <a:srgbClr val="FF0000"/>
                </a:solidFill>
              </a:rPr>
              <a:t>“</a:t>
            </a:r>
            <a:r>
              <a:rPr lang="it-IT" sz="2300" dirty="0">
                <a:solidFill>
                  <a:srgbClr val="FF0000"/>
                </a:solidFill>
              </a:rPr>
              <a:t>evangelizzatore</a:t>
            </a:r>
            <a:r>
              <a:rPr lang="it-IT" sz="2400" dirty="0">
                <a:solidFill>
                  <a:srgbClr val="FF0000"/>
                </a:solidFill>
              </a:rPr>
              <a:t>”</a:t>
            </a:r>
            <a:r>
              <a:rPr lang="it-IT" sz="2300" dirty="0">
                <a:solidFill>
                  <a:srgbClr val="FF0000"/>
                </a:solidFill>
              </a:rPr>
              <a:t> puritano è John Eliot, che traduce la Bibbia in algonchino e converte molti nativi in poco tempo.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B75EB1-D053-4FD2-076C-93472251A2D2}"/>
              </a:ext>
            </a:extLst>
          </p:cNvPr>
          <p:cNvSpPr>
            <a:spLocks noGrp="1"/>
          </p:cNvSpPr>
          <p:nvPr>
            <p:ph type="title"/>
          </p:nvPr>
        </p:nvSpPr>
        <p:spPr>
          <a:xfrm>
            <a:off x="609600" y="381000"/>
            <a:ext cx="10972800" cy="934616"/>
          </a:xfrm>
        </p:spPr>
        <p:txBody>
          <a:bodyPr/>
          <a:lstStyle/>
          <a:p>
            <a:pPr>
              <a:defRPr/>
            </a:pPr>
            <a:r>
              <a:rPr lang="it-IT" sz="5400" i="1" dirty="0" err="1"/>
              <a:t>Praying</a:t>
            </a:r>
            <a:r>
              <a:rPr lang="it-IT" sz="5400" i="1" dirty="0"/>
              <a:t> </a:t>
            </a:r>
            <a:r>
              <a:rPr lang="it-IT" sz="5400" i="1" dirty="0" err="1"/>
              <a:t>Towns</a:t>
            </a:r>
            <a:endParaRPr lang="it-IT" sz="5400" dirty="0"/>
          </a:p>
        </p:txBody>
      </p:sp>
      <p:pic>
        <p:nvPicPr>
          <p:cNvPr id="33795" name="Picture 2" descr="C:\Users\Utente\Downloads\Houghton_AC6_Eℓ452_663m_-_John_Eliot,_1663,_title.jpg">
            <a:extLst>
              <a:ext uri="{FF2B5EF4-FFF2-40B4-BE49-F238E27FC236}">
                <a16:creationId xmlns:a16="http://schemas.microsoft.com/office/drawing/2014/main" id="{7C5331FB-6010-01CA-6071-852E1A8185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621195"/>
            <a:ext cx="3441700" cy="4676775"/>
          </a:xfr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57F6E144-2EDB-592C-1D95-ECD0FAF46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2664" y="1481247"/>
            <a:ext cx="7606461" cy="495667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372438-1A64-CD5B-0B8C-6C301C9D1BCF}"/>
              </a:ext>
            </a:extLst>
          </p:cNvPr>
          <p:cNvSpPr>
            <a:spLocks noGrp="1"/>
          </p:cNvSpPr>
          <p:nvPr>
            <p:ph type="title"/>
          </p:nvPr>
        </p:nvSpPr>
        <p:spPr>
          <a:xfrm>
            <a:off x="1825625" y="228601"/>
            <a:ext cx="8510588" cy="771525"/>
          </a:xfrm>
        </p:spPr>
        <p:txBody>
          <a:bodyPr/>
          <a:lstStyle/>
          <a:p>
            <a:pPr>
              <a:defRPr/>
            </a:pPr>
            <a:r>
              <a:rPr lang="it-IT" i="1" dirty="0" err="1"/>
              <a:t>Acoma</a:t>
            </a:r>
            <a:r>
              <a:rPr lang="it-IT" i="1" dirty="0"/>
              <a:t> </a:t>
            </a:r>
            <a:r>
              <a:rPr lang="it-IT" i="1" dirty="0" err="1"/>
              <a:t>Origin</a:t>
            </a:r>
            <a:r>
              <a:rPr lang="it-IT" i="1" dirty="0"/>
              <a:t> </a:t>
            </a:r>
            <a:r>
              <a:rPr lang="it-IT" i="1" dirty="0" err="1"/>
              <a:t>Myth</a:t>
            </a:r>
            <a:endParaRPr lang="it-IT" i="1" dirty="0"/>
          </a:p>
        </p:txBody>
      </p:sp>
      <p:sp>
        <p:nvSpPr>
          <p:cNvPr id="3" name="Segnaposto contenuto 2">
            <a:extLst>
              <a:ext uri="{FF2B5EF4-FFF2-40B4-BE49-F238E27FC236}">
                <a16:creationId xmlns:a16="http://schemas.microsoft.com/office/drawing/2014/main" id="{996A60F2-7A75-7E0B-04FB-E5E6613F596C}"/>
              </a:ext>
            </a:extLst>
          </p:cNvPr>
          <p:cNvSpPr>
            <a:spLocks noGrp="1"/>
          </p:cNvSpPr>
          <p:nvPr>
            <p:ph idx="1"/>
          </p:nvPr>
        </p:nvSpPr>
        <p:spPr>
          <a:xfrm>
            <a:off x="195944" y="1119673"/>
            <a:ext cx="11747240" cy="5509726"/>
          </a:xfrm>
        </p:spPr>
        <p:txBody>
          <a:bodyPr/>
          <a:lstStyle/>
          <a:p>
            <a:pPr>
              <a:buFont typeface="Wingdings" panose="05000000000000000000" pitchFamily="2" charset="2"/>
              <a:buNone/>
              <a:defRPr/>
            </a:pPr>
            <a:r>
              <a:rPr lang="it-IT" sz="3000" i="1" dirty="0" err="1">
                <a:solidFill>
                  <a:srgbClr val="FF0000"/>
                </a:solidFill>
              </a:rPr>
              <a:t>Acoma</a:t>
            </a:r>
            <a:r>
              <a:rPr lang="it-IT" sz="3000" i="1" dirty="0">
                <a:solidFill>
                  <a:srgbClr val="FF0000"/>
                </a:solidFill>
              </a:rPr>
              <a:t> </a:t>
            </a:r>
            <a:r>
              <a:rPr lang="it-IT" sz="3000" i="1" dirty="0" err="1">
                <a:solidFill>
                  <a:srgbClr val="FF0000"/>
                </a:solidFill>
              </a:rPr>
              <a:t>Origin</a:t>
            </a:r>
            <a:r>
              <a:rPr lang="it-IT" sz="3000" i="1" dirty="0">
                <a:solidFill>
                  <a:srgbClr val="FF0000"/>
                </a:solidFill>
              </a:rPr>
              <a:t> </a:t>
            </a:r>
            <a:r>
              <a:rPr lang="it-IT" sz="3000" i="1" dirty="0" err="1">
                <a:solidFill>
                  <a:srgbClr val="FF0000"/>
                </a:solidFill>
              </a:rPr>
              <a:t>Myth</a:t>
            </a:r>
            <a:r>
              <a:rPr lang="it-IT" sz="3000" i="1" dirty="0">
                <a:solidFill>
                  <a:srgbClr val="FF0000"/>
                </a:solidFill>
              </a:rPr>
              <a:t>:</a:t>
            </a:r>
            <a:r>
              <a:rPr lang="it-IT" sz="3000" dirty="0">
                <a:solidFill>
                  <a:srgbClr val="FF0000"/>
                </a:solidFill>
              </a:rPr>
              <a:t> uno dei testi elaborati nel 1928 sulla base di una serie di interviste a indiani Pueblo Laguna di </a:t>
            </a:r>
            <a:r>
              <a:rPr lang="it-IT" sz="3000" dirty="0" err="1">
                <a:solidFill>
                  <a:srgbClr val="FF0000"/>
                </a:solidFill>
              </a:rPr>
              <a:t>Ácoma</a:t>
            </a:r>
            <a:r>
              <a:rPr lang="it-IT" sz="3000" dirty="0">
                <a:solidFill>
                  <a:srgbClr val="FF0000"/>
                </a:solidFill>
              </a:rPr>
              <a:t> dall’antropologo </a:t>
            </a:r>
            <a:r>
              <a:rPr lang="it-IT" sz="3000" dirty="0">
                <a:solidFill>
                  <a:schemeClr val="tx2">
                    <a:lumMod val="50000"/>
                  </a:schemeClr>
                </a:solidFill>
              </a:rPr>
              <a:t>Matthew Stirling</a:t>
            </a:r>
            <a:r>
              <a:rPr lang="it-IT" sz="3000" dirty="0">
                <a:solidFill>
                  <a:srgbClr val="FF0000"/>
                </a:solidFill>
              </a:rPr>
              <a:t>; racconta le origini del popolo Pueblo Laguna, mostrando una serie di analogie con la Genesi della Bibbia.</a:t>
            </a:r>
          </a:p>
          <a:p>
            <a:pPr>
              <a:buFont typeface="Wingdings" panose="05000000000000000000" pitchFamily="2" charset="2"/>
              <a:buNone/>
              <a:defRPr/>
            </a:pPr>
            <a:r>
              <a:rPr lang="it-IT" sz="3000" dirty="0" err="1">
                <a:solidFill>
                  <a:srgbClr val="FF0000"/>
                </a:solidFill>
              </a:rPr>
              <a:t>Ácoma</a:t>
            </a:r>
            <a:r>
              <a:rPr lang="it-IT" sz="3000" dirty="0">
                <a:solidFill>
                  <a:srgbClr val="FF0000"/>
                </a:solidFill>
              </a:rPr>
              <a:t> (uno dei più antichi insediamenti umani stanziali del territorio degli odierni Stati Uniti): vi si poteva accedere solo per via di una scala scavata nella pietra; un altro suo nome è “Sky City”. I Pueblo Laguna vi giungono dopo una serie di migrazioni, ed è come se arrivassero a una “Terra promessa”. Diverrà il luogo mitico della </a:t>
            </a:r>
            <a:r>
              <a:rPr lang="it-IT" sz="3000" dirty="0">
                <a:solidFill>
                  <a:schemeClr val="tx2">
                    <a:lumMod val="50000"/>
                  </a:schemeClr>
                </a:solidFill>
              </a:rPr>
              <a:t>resistenza all’imperialismo europeo </a:t>
            </a:r>
            <a:r>
              <a:rPr lang="it-IT" sz="3000" dirty="0">
                <a:solidFill>
                  <a:srgbClr val="FF0000"/>
                </a:solidFill>
              </a:rPr>
              <a:t>(spagnolo).</a:t>
            </a:r>
          </a:p>
          <a:p>
            <a:pPr>
              <a:buFont typeface="Wingdings" panose="05000000000000000000" pitchFamily="2" charset="2"/>
              <a:buNone/>
              <a:defRPr/>
            </a:pPr>
            <a:endParaRPr lang="it-IT"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8B622E-2CA8-76A7-7647-CB173FDC2D0C}"/>
              </a:ext>
            </a:extLst>
          </p:cNvPr>
          <p:cNvSpPr>
            <a:spLocks noGrp="1"/>
          </p:cNvSpPr>
          <p:nvPr>
            <p:ph type="title"/>
          </p:nvPr>
        </p:nvSpPr>
        <p:spPr>
          <a:xfrm>
            <a:off x="609600" y="381000"/>
            <a:ext cx="10972800" cy="1186543"/>
          </a:xfrm>
        </p:spPr>
        <p:txBody>
          <a:bodyPr/>
          <a:lstStyle/>
          <a:p>
            <a:pPr>
              <a:defRPr/>
            </a:pPr>
            <a:r>
              <a:rPr lang="it-IT" sz="6000" dirty="0" err="1">
                <a:latin typeface="Calibri"/>
                <a:cs typeface="Calibri"/>
              </a:rPr>
              <a:t>Ácoma</a:t>
            </a:r>
            <a:endParaRPr lang="it-IT" sz="6000" dirty="0"/>
          </a:p>
        </p:txBody>
      </p:sp>
      <p:pic>
        <p:nvPicPr>
          <p:cNvPr id="35843" name="Picture 2" descr="C:\Users\Utente\Downloads\Acoma_P1250323.jpg">
            <a:extLst>
              <a:ext uri="{FF2B5EF4-FFF2-40B4-BE49-F238E27FC236}">
                <a16:creationId xmlns:a16="http://schemas.microsoft.com/office/drawing/2014/main" id="{6AE37852-C790-96A5-9D1E-2483817606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05089" y="1676401"/>
            <a:ext cx="6981825" cy="44227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2DCE17E-156C-0F2A-9D87-42D694FB69E0}"/>
              </a:ext>
            </a:extLst>
          </p:cNvPr>
          <p:cNvSpPr>
            <a:spLocks noGrp="1" noRot="1" noChangeArrowheads="1"/>
          </p:cNvSpPr>
          <p:nvPr>
            <p:ph type="title"/>
          </p:nvPr>
        </p:nvSpPr>
        <p:spPr/>
        <p:txBody>
          <a:bodyPr/>
          <a:lstStyle/>
          <a:p>
            <a:pPr eaLnBrk="1" hangingPunct="1">
              <a:defRPr/>
            </a:pPr>
            <a:r>
              <a:rPr lang="it-IT" sz="4000" dirty="0"/>
              <a:t>La Guerra di Re Filippo</a:t>
            </a:r>
            <a:br>
              <a:rPr lang="it-IT" sz="4000" dirty="0"/>
            </a:br>
            <a:r>
              <a:rPr lang="it-IT" sz="4000" dirty="0"/>
              <a:t>(1675-1678)</a:t>
            </a:r>
          </a:p>
        </p:txBody>
      </p:sp>
      <p:sp>
        <p:nvSpPr>
          <p:cNvPr id="15363" name="Rectangle 3">
            <a:extLst>
              <a:ext uri="{FF2B5EF4-FFF2-40B4-BE49-F238E27FC236}">
                <a16:creationId xmlns:a16="http://schemas.microsoft.com/office/drawing/2014/main" id="{0191615B-811E-A1CD-C701-056A4740E848}"/>
              </a:ext>
            </a:extLst>
          </p:cNvPr>
          <p:cNvSpPr>
            <a:spLocks noGrp="1" noRot="1" noChangeArrowheads="1"/>
          </p:cNvSpPr>
          <p:nvPr>
            <p:ph type="body" idx="1"/>
          </p:nvPr>
        </p:nvSpPr>
        <p:spPr>
          <a:xfrm>
            <a:off x="485192" y="2108718"/>
            <a:ext cx="10972800" cy="4368282"/>
          </a:xfrm>
        </p:spPr>
        <p:txBody>
          <a:bodyPr/>
          <a:lstStyle/>
          <a:p>
            <a:pPr eaLnBrk="1" hangingPunct="1">
              <a:buFont typeface="Wingdings" panose="05000000000000000000" pitchFamily="2" charset="2"/>
              <a:buNone/>
              <a:defRPr/>
            </a:pPr>
            <a:r>
              <a:rPr lang="it-IT" sz="3600" dirty="0">
                <a:solidFill>
                  <a:srgbClr val="FF0000"/>
                </a:solidFill>
              </a:rPr>
              <a:t>Guerra di Re Filippo (soprannome del capo dei </a:t>
            </a:r>
            <a:r>
              <a:rPr lang="it-IT" sz="3600" dirty="0" err="1">
                <a:solidFill>
                  <a:srgbClr val="FF0000"/>
                </a:solidFill>
              </a:rPr>
              <a:t>Wampanoag</a:t>
            </a:r>
            <a:r>
              <a:rPr lang="it-IT" sz="3600" dirty="0">
                <a:solidFill>
                  <a:srgbClr val="FF0000"/>
                </a:solidFill>
              </a:rPr>
              <a:t> </a:t>
            </a:r>
            <a:r>
              <a:rPr lang="it-IT" sz="3600" dirty="0" err="1">
                <a:solidFill>
                  <a:schemeClr val="tx2">
                    <a:lumMod val="50000"/>
                  </a:schemeClr>
                </a:solidFill>
              </a:rPr>
              <a:t>Metacom</a:t>
            </a:r>
            <a:r>
              <a:rPr lang="it-IT" sz="3600" dirty="0">
                <a:solidFill>
                  <a:schemeClr val="tx2">
                    <a:lumMod val="50000"/>
                  </a:schemeClr>
                </a:solidFill>
              </a:rPr>
              <a:t>/</a:t>
            </a:r>
            <a:r>
              <a:rPr lang="it-IT" sz="3600" dirty="0" err="1">
                <a:solidFill>
                  <a:schemeClr val="tx2">
                    <a:lumMod val="50000"/>
                  </a:schemeClr>
                </a:solidFill>
              </a:rPr>
              <a:t>et</a:t>
            </a:r>
            <a:r>
              <a:rPr lang="it-IT" sz="3600" dirty="0">
                <a:solidFill>
                  <a:srgbClr val="FF0000"/>
                </a:solidFill>
              </a:rPr>
              <a:t>): guerra più sanguinosa della storia americana per rapporto tra vittime e popolazione. Ironicamente, </a:t>
            </a:r>
            <a:r>
              <a:rPr lang="it-IT" sz="3600" dirty="0" err="1">
                <a:solidFill>
                  <a:srgbClr val="FF0000"/>
                </a:solidFill>
              </a:rPr>
              <a:t>Metacom</a:t>
            </a:r>
            <a:r>
              <a:rPr lang="it-IT" sz="3600" dirty="0">
                <a:solidFill>
                  <a:srgbClr val="FF0000"/>
                </a:solidFill>
              </a:rPr>
              <a:t>/et era figlio di </a:t>
            </a:r>
            <a:r>
              <a:rPr lang="it-IT" sz="3600" dirty="0" err="1">
                <a:solidFill>
                  <a:schemeClr val="tx2">
                    <a:lumMod val="50000"/>
                  </a:schemeClr>
                </a:solidFill>
              </a:rPr>
              <a:t>Massasoit</a:t>
            </a:r>
            <a:r>
              <a:rPr lang="it-IT" sz="3600" dirty="0">
                <a:solidFill>
                  <a:srgbClr val="FF0000"/>
                </a:solidFill>
              </a:rPr>
              <a:t>, che aveva aiutato, assieme a </a:t>
            </a:r>
            <a:r>
              <a:rPr lang="it-IT" sz="3600" dirty="0" err="1">
                <a:solidFill>
                  <a:srgbClr val="FF0000"/>
                </a:solidFill>
              </a:rPr>
              <a:t>Squanto</a:t>
            </a:r>
            <a:r>
              <a:rPr lang="it-IT" sz="3600" dirty="0">
                <a:solidFill>
                  <a:srgbClr val="FF0000"/>
                </a:solidFill>
              </a:rPr>
              <a:t>, i Padri Pellegrini a sopravvivere nel loro primo inverno in Massachusetts</a:t>
            </a:r>
            <a:r>
              <a:rPr lang="en-GB" sz="3600" dirty="0">
                <a:solidFill>
                  <a:srgbClr val="FF0000"/>
                </a:solidFill>
              </a:rPr>
              <a:t>.</a:t>
            </a:r>
            <a:endParaRPr lang="it-IT" sz="3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contenuto 1">
            <a:extLst>
              <a:ext uri="{FF2B5EF4-FFF2-40B4-BE49-F238E27FC236}">
                <a16:creationId xmlns:a16="http://schemas.microsoft.com/office/drawing/2014/main" id="{188B248E-6C32-E781-5DA3-A1A5C0653E2B}"/>
              </a:ext>
            </a:extLst>
          </p:cNvPr>
          <p:cNvSpPr>
            <a:spLocks noGrp="1"/>
          </p:cNvSpPr>
          <p:nvPr>
            <p:ph idx="1"/>
          </p:nvPr>
        </p:nvSpPr>
        <p:spPr>
          <a:xfrm>
            <a:off x="102636" y="1194318"/>
            <a:ext cx="11840547" cy="5389044"/>
          </a:xfrm>
        </p:spPr>
        <p:txBody>
          <a:bodyPr/>
          <a:lstStyle/>
          <a:p>
            <a:pPr eaLnBrk="1" hangingPunct="1"/>
            <a:r>
              <a:rPr lang="it-IT" altLang="it-IT" sz="2200" dirty="0">
                <a:solidFill>
                  <a:schemeClr val="tx2">
                    <a:lumMod val="50000"/>
                  </a:schemeClr>
                </a:solidFill>
              </a:rPr>
              <a:t>Razza</a:t>
            </a:r>
            <a:r>
              <a:rPr lang="it-IT" altLang="it-IT" sz="2200" b="1" dirty="0">
                <a:solidFill>
                  <a:srgbClr val="FF0000"/>
                </a:solidFill>
              </a:rPr>
              <a:t>:</a:t>
            </a:r>
            <a:r>
              <a:rPr lang="it-IT" altLang="it-IT" sz="2200" dirty="0">
                <a:solidFill>
                  <a:srgbClr val="FF0000"/>
                </a:solidFill>
              </a:rPr>
              <a:t> concetto culturale, socialmente costruito, privo di basi scientificamente oggettive, che pretende di differenziare i gruppi etnici secondo le loro caratteristiche fisiche.</a:t>
            </a:r>
          </a:p>
          <a:p>
            <a:pPr eaLnBrk="1" hangingPunct="1"/>
            <a:r>
              <a:rPr lang="it-IT" altLang="it-IT" sz="2200" dirty="0">
                <a:solidFill>
                  <a:schemeClr val="tx2">
                    <a:lumMod val="50000"/>
                  </a:schemeClr>
                </a:solidFill>
              </a:rPr>
              <a:t>Etnicità</a:t>
            </a:r>
            <a:r>
              <a:rPr lang="it-IT" altLang="it-IT" sz="2200" b="1" dirty="0">
                <a:solidFill>
                  <a:srgbClr val="FF0000"/>
                </a:solidFill>
              </a:rPr>
              <a:t>:</a:t>
            </a:r>
            <a:r>
              <a:rPr lang="it-IT" altLang="it-IT" sz="2200" dirty="0">
                <a:solidFill>
                  <a:srgbClr val="FF0000"/>
                </a:solidFill>
              </a:rPr>
              <a:t> sistema di elementi culturali, linguistici e culturali condivisi dai membri di un gruppo.</a:t>
            </a:r>
          </a:p>
          <a:p>
            <a:pPr eaLnBrk="1" hangingPunct="1"/>
            <a:r>
              <a:rPr lang="it-IT" altLang="it-IT" sz="2200" dirty="0">
                <a:solidFill>
                  <a:schemeClr val="tx2">
                    <a:lumMod val="50000"/>
                  </a:schemeClr>
                </a:solidFill>
              </a:rPr>
              <a:t>Razzismo</a:t>
            </a:r>
            <a:r>
              <a:rPr lang="it-IT" altLang="it-IT" sz="2200" b="1" dirty="0">
                <a:solidFill>
                  <a:srgbClr val="FF0000"/>
                </a:solidFill>
              </a:rPr>
              <a:t>:</a:t>
            </a:r>
            <a:r>
              <a:rPr lang="it-IT" altLang="it-IT" sz="2200" dirty="0">
                <a:solidFill>
                  <a:srgbClr val="FF0000"/>
                </a:solidFill>
              </a:rPr>
              <a:t> complesso di pregiudizi, discriminazioni e antagonismi nei confronti di persone o comunità secondo la loro appartenenza a un determinato gruppo etnico o «razziale» (spesso una minoranza).</a:t>
            </a:r>
          </a:p>
          <a:p>
            <a:pPr eaLnBrk="1" hangingPunct="1"/>
            <a:r>
              <a:rPr lang="it-IT" altLang="it-IT" sz="2200" dirty="0">
                <a:solidFill>
                  <a:schemeClr val="tx2">
                    <a:lumMod val="50000"/>
                  </a:schemeClr>
                </a:solidFill>
              </a:rPr>
              <a:t>Razzismo strutturale/istituzionale/sistemico</a:t>
            </a:r>
            <a:r>
              <a:rPr lang="it-IT" altLang="it-IT" sz="2200" b="1" dirty="0">
                <a:solidFill>
                  <a:srgbClr val="FF0000"/>
                </a:solidFill>
              </a:rPr>
              <a:t>:</a:t>
            </a:r>
            <a:r>
              <a:rPr lang="it-IT" altLang="it-IT" sz="2200" dirty="0">
                <a:solidFill>
                  <a:srgbClr val="FF0000"/>
                </a:solidFill>
              </a:rPr>
              <a:t> complesso di atti di discriminazione e marginalizzazione posti in essere da istituzioni sociali, economiche, legali, ed educative nei confronti dei membri di un gruppo etnico o </a:t>
            </a:r>
            <a:r>
              <a:rPr lang="en-US" altLang="it-IT" sz="2200" dirty="0">
                <a:solidFill>
                  <a:srgbClr val="FF0000"/>
                </a:solidFill>
              </a:rPr>
              <a:t>“</a:t>
            </a:r>
            <a:r>
              <a:rPr lang="en-US" altLang="it-IT" sz="2200" dirty="0" err="1">
                <a:solidFill>
                  <a:srgbClr val="FF0000"/>
                </a:solidFill>
              </a:rPr>
              <a:t>razziale</a:t>
            </a:r>
            <a:r>
              <a:rPr lang="en-US" altLang="it-IT" sz="2200" dirty="0">
                <a:solidFill>
                  <a:srgbClr val="FF0000"/>
                </a:solidFill>
              </a:rPr>
              <a:t>”</a:t>
            </a:r>
            <a:r>
              <a:rPr lang="it-IT" altLang="it-IT" sz="2200" dirty="0">
                <a:solidFill>
                  <a:srgbClr val="FF0000"/>
                </a:solidFill>
              </a:rPr>
              <a:t>.</a:t>
            </a:r>
          </a:p>
          <a:p>
            <a:pPr eaLnBrk="1" hangingPunct="1"/>
            <a:r>
              <a:rPr lang="it-IT" altLang="it-IT" sz="2200" dirty="0">
                <a:solidFill>
                  <a:schemeClr val="tx2">
                    <a:lumMod val="50000"/>
                  </a:schemeClr>
                </a:solidFill>
              </a:rPr>
              <a:t>Gruppi razziali vs. gruppi etnici</a:t>
            </a:r>
            <a:r>
              <a:rPr lang="it-IT" altLang="it-IT" sz="2200" b="1" dirty="0">
                <a:solidFill>
                  <a:srgbClr val="FF0000"/>
                </a:solidFill>
              </a:rPr>
              <a:t>:</a:t>
            </a:r>
            <a:r>
              <a:rPr lang="it-IT" altLang="it-IT" sz="2200" dirty="0">
                <a:solidFill>
                  <a:srgbClr val="FF0000"/>
                </a:solidFill>
              </a:rPr>
              <a:t> i gruppi razziali di norma sono definiti da chi non ne fa parte a fini discriminatori; i  gruppi etnici di norma sono definiti da chi ne fa parte, che sceglie di considerare un determinato spazio di origine, un’eredità culturale, una lingua, una religione, una mitologia, un sistema di riti, abitudini alimentari, modi di abbigliarsi, e anche certe caratteristiche fisiche, come elementi essenziali della propria identità.</a:t>
            </a:r>
            <a:endParaRPr lang="it-IT" altLang="it-IT" sz="2200" b="1" dirty="0">
              <a:solidFill>
                <a:srgbClr val="FF0000"/>
              </a:solidFill>
            </a:endParaRPr>
          </a:p>
        </p:txBody>
      </p:sp>
      <p:sp>
        <p:nvSpPr>
          <p:cNvPr id="3" name="Titolo 2">
            <a:extLst>
              <a:ext uri="{FF2B5EF4-FFF2-40B4-BE49-F238E27FC236}">
                <a16:creationId xmlns:a16="http://schemas.microsoft.com/office/drawing/2014/main" id="{EAF7DD66-9A22-5593-6770-B8D4F00A1895}"/>
              </a:ext>
            </a:extLst>
          </p:cNvPr>
          <p:cNvSpPr>
            <a:spLocks noGrp="1"/>
          </p:cNvSpPr>
          <p:nvPr>
            <p:ph type="title"/>
          </p:nvPr>
        </p:nvSpPr>
        <p:spPr>
          <a:xfrm>
            <a:off x="1981200" y="274638"/>
            <a:ext cx="8229600" cy="751729"/>
          </a:xfrm>
        </p:spPr>
        <p:txBody>
          <a:bodyPr/>
          <a:lstStyle/>
          <a:p>
            <a:pPr eaLnBrk="1" hangingPunct="1">
              <a:defRPr/>
            </a:pPr>
            <a:r>
              <a:rPr lang="en-US" dirty="0" err="1"/>
              <a:t>Razza</a:t>
            </a:r>
            <a:r>
              <a:rPr lang="en-US" dirty="0"/>
              <a:t>, </a:t>
            </a:r>
            <a:r>
              <a:rPr lang="en-US" dirty="0" err="1"/>
              <a:t>etnicità</a:t>
            </a:r>
            <a:r>
              <a:rPr lang="en-US" dirty="0"/>
              <a:t>, </a:t>
            </a:r>
            <a:r>
              <a:rPr lang="en-US" dirty="0" err="1"/>
              <a:t>razzismo</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E4CEC3F-70BA-9066-2739-68AE410CB851}"/>
              </a:ext>
            </a:extLst>
          </p:cNvPr>
          <p:cNvSpPr>
            <a:spLocks noGrp="1" noRot="1" noChangeArrowheads="1"/>
          </p:cNvSpPr>
          <p:nvPr>
            <p:ph type="title"/>
          </p:nvPr>
        </p:nvSpPr>
        <p:spPr>
          <a:xfrm>
            <a:off x="1918931" y="104558"/>
            <a:ext cx="8510588" cy="1066800"/>
          </a:xfrm>
        </p:spPr>
        <p:txBody>
          <a:bodyPr/>
          <a:lstStyle/>
          <a:p>
            <a:pPr eaLnBrk="1" hangingPunct="1">
              <a:defRPr/>
            </a:pPr>
            <a:r>
              <a:rPr lang="it-IT" sz="3600" dirty="0"/>
              <a:t>Il Massacro della Grande Palude e la battaglia di Lancaster</a:t>
            </a:r>
          </a:p>
        </p:txBody>
      </p:sp>
      <p:sp>
        <p:nvSpPr>
          <p:cNvPr id="16387" name="Rectangle 3">
            <a:extLst>
              <a:ext uri="{FF2B5EF4-FFF2-40B4-BE49-F238E27FC236}">
                <a16:creationId xmlns:a16="http://schemas.microsoft.com/office/drawing/2014/main" id="{1F84D44B-E3D3-45BC-983E-0AB7F7BD04BD}"/>
              </a:ext>
            </a:extLst>
          </p:cNvPr>
          <p:cNvSpPr>
            <a:spLocks noGrp="1" noRot="1" noChangeArrowheads="1"/>
          </p:cNvSpPr>
          <p:nvPr>
            <p:ph type="body" idx="1"/>
          </p:nvPr>
        </p:nvSpPr>
        <p:spPr>
          <a:xfrm>
            <a:off x="270588" y="1371600"/>
            <a:ext cx="6158204" cy="5486400"/>
          </a:xfrm>
        </p:spPr>
        <p:txBody>
          <a:bodyPr/>
          <a:lstStyle/>
          <a:p>
            <a:pPr eaLnBrk="1" hangingPunct="1">
              <a:buFont typeface="Wingdings" panose="05000000000000000000" pitchFamily="2" charset="2"/>
              <a:buNone/>
              <a:defRPr/>
            </a:pPr>
            <a:r>
              <a:rPr lang="it-IT" sz="2800" dirty="0">
                <a:solidFill>
                  <a:srgbClr val="FF0000"/>
                </a:solidFill>
              </a:rPr>
              <a:t>Alla fine del 1675 i coloni massacrano più di 500 indiani Narragansett (soprattutto donne e bambini) nel </a:t>
            </a:r>
            <a:r>
              <a:rPr lang="it-IT" sz="2800" i="1" dirty="0">
                <a:solidFill>
                  <a:schemeClr val="tx2">
                    <a:lumMod val="50000"/>
                  </a:schemeClr>
                </a:solidFill>
              </a:rPr>
              <a:t>Great </a:t>
            </a:r>
            <a:r>
              <a:rPr lang="it-IT" sz="2800" i="1" dirty="0" err="1">
                <a:solidFill>
                  <a:schemeClr val="tx2">
                    <a:lumMod val="50000"/>
                  </a:schemeClr>
                </a:solidFill>
              </a:rPr>
              <a:t>Swamp</a:t>
            </a:r>
            <a:r>
              <a:rPr lang="it-IT" sz="2800" i="1" dirty="0">
                <a:solidFill>
                  <a:schemeClr val="tx2">
                    <a:lumMod val="50000"/>
                  </a:schemeClr>
                </a:solidFill>
              </a:rPr>
              <a:t> </a:t>
            </a:r>
            <a:r>
              <a:rPr lang="it-IT" sz="2800" i="1" dirty="0" err="1">
                <a:solidFill>
                  <a:schemeClr val="tx2">
                    <a:lumMod val="50000"/>
                  </a:schemeClr>
                </a:solidFill>
              </a:rPr>
              <a:t>Massacre</a:t>
            </a:r>
            <a:r>
              <a:rPr lang="it-IT" sz="2800" dirty="0">
                <a:solidFill>
                  <a:srgbClr val="FF0000"/>
                </a:solidFill>
              </a:rPr>
              <a:t>. I sopravvissuti si vendicano devastando molte città, tra cui Lancaster (febbraio 1676). La reazione dei coloni e delle milizie inglesi porta alla disfatta degli indiani, e alla fine delle loro speranze di arrestare l’avanzata </a:t>
            </a:r>
            <a:r>
              <a:rPr lang="it-IT" sz="2800" dirty="0" err="1">
                <a:solidFill>
                  <a:srgbClr val="FF0000"/>
                </a:solidFill>
              </a:rPr>
              <a:t>dell</a:t>
            </a:r>
            <a:r>
              <a:rPr lang="it-IT" sz="2800" dirty="0" err="1">
                <a:solidFill>
                  <a:srgbClr val="C00000"/>
                </a:solidFill>
              </a:rPr>
              <a:t>“</a:t>
            </a:r>
            <a:r>
              <a:rPr lang="it-IT" sz="2800" dirty="0" err="1">
                <a:solidFill>
                  <a:srgbClr val="FF0000"/>
                </a:solidFill>
              </a:rPr>
              <a:t>impero</a:t>
            </a:r>
            <a:r>
              <a:rPr lang="it-IT" sz="2800" dirty="0">
                <a:solidFill>
                  <a:srgbClr val="FF0000"/>
                </a:solidFill>
              </a:rPr>
              <a:t> dei bianchi</a:t>
            </a:r>
            <a:r>
              <a:rPr lang="it-IT" sz="2800" dirty="0">
                <a:solidFill>
                  <a:srgbClr val="C00000"/>
                </a:solidFill>
              </a:rPr>
              <a:t>”</a:t>
            </a:r>
            <a:r>
              <a:rPr lang="it-IT" sz="2800" dirty="0">
                <a:solidFill>
                  <a:srgbClr val="FF0000"/>
                </a:solidFill>
              </a:rPr>
              <a:t>.</a:t>
            </a:r>
          </a:p>
        </p:txBody>
      </p:sp>
      <p:pic>
        <p:nvPicPr>
          <p:cNvPr id="3" name="Immagine 2" descr="Immagine che contiene testo&#10;&#10;Descrizione generata automaticamente">
            <a:extLst>
              <a:ext uri="{FF2B5EF4-FFF2-40B4-BE49-F238E27FC236}">
                <a16:creationId xmlns:a16="http://schemas.microsoft.com/office/drawing/2014/main" id="{9A76AA51-F8E4-65B7-B286-667333060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782" y="2468313"/>
            <a:ext cx="5591143" cy="31020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FC264A51-083B-959F-2DB3-8248C5C5A8F1}"/>
              </a:ext>
            </a:extLst>
          </p:cNvPr>
          <p:cNvSpPr>
            <a:spLocks noGrp="1" noChangeArrowheads="1"/>
          </p:cNvSpPr>
          <p:nvPr>
            <p:ph idx="1"/>
          </p:nvPr>
        </p:nvSpPr>
        <p:spPr>
          <a:xfrm>
            <a:off x="401216" y="1082350"/>
            <a:ext cx="11299372" cy="5699449"/>
          </a:xfrm>
        </p:spPr>
        <p:txBody>
          <a:bodyPr>
            <a:normAutofit/>
          </a:bodyPr>
          <a:lstStyle/>
          <a:p>
            <a:pPr marL="0" indent="0" eaLnBrk="1" fontAlgn="auto" hangingPunct="1">
              <a:lnSpc>
                <a:spcPct val="80000"/>
              </a:lnSpc>
              <a:spcAft>
                <a:spcPts val="0"/>
              </a:spcAft>
              <a:buNone/>
              <a:defRPr/>
            </a:pPr>
            <a:r>
              <a:rPr lang="it-IT" sz="2600" dirty="0">
                <a:solidFill>
                  <a:srgbClr val="C00000"/>
                </a:solidFill>
              </a:rPr>
              <a:t>Oltre alla progressiva riduzione del controllo dei nativi sui territori del Nord-Est americano, nei primi decenni del Seicento si assiste anche all’istituzionalizzazione della schiavitù.</a:t>
            </a:r>
          </a:p>
          <a:p>
            <a:pPr marL="0" indent="0" eaLnBrk="1" fontAlgn="auto" hangingPunct="1">
              <a:lnSpc>
                <a:spcPct val="80000"/>
              </a:lnSpc>
              <a:spcAft>
                <a:spcPts val="0"/>
              </a:spcAft>
              <a:buNone/>
              <a:defRPr/>
            </a:pPr>
            <a:r>
              <a:rPr lang="it-IT" sz="2600" dirty="0">
                <a:solidFill>
                  <a:srgbClr val="C00000"/>
                </a:solidFill>
              </a:rPr>
              <a:t>La schiavitù esiste fin dall’inizio della storia umana, ma fino alla scoperta dell’America è stata caratterizzata dalla dimensione della “contingenza”: si poteva diventare schiavi come prigionieri di guerra, perché conquistati da un altro popolo, per debiti, e per molte altre ragioni che non erano però dipendenti da uno stato costante del soggetto ridotto in schiavitù – la condizione di schiavitù poteva essere solo temporanea.</a:t>
            </a:r>
          </a:p>
          <a:p>
            <a:pPr marL="0" indent="0" eaLnBrk="1" fontAlgn="auto" hangingPunct="1">
              <a:lnSpc>
                <a:spcPct val="80000"/>
              </a:lnSpc>
              <a:spcAft>
                <a:spcPts val="0"/>
              </a:spcAft>
              <a:buNone/>
              <a:defRPr/>
            </a:pPr>
            <a:r>
              <a:rPr lang="it-IT" sz="2600" dirty="0">
                <a:solidFill>
                  <a:srgbClr val="C00000"/>
                </a:solidFill>
              </a:rPr>
              <a:t>La conquista dell’America da parte delle potenze coloniali europee genera una nuova ideologia fondata sulla nozione di </a:t>
            </a:r>
            <a:r>
              <a:rPr lang="it-IT" sz="2600" dirty="0">
                <a:solidFill>
                  <a:schemeClr val="tx2">
                    <a:lumMod val="50000"/>
                  </a:schemeClr>
                </a:solidFill>
              </a:rPr>
              <a:t>differenze assolute e permanenti</a:t>
            </a:r>
            <a:r>
              <a:rPr lang="it-IT" sz="2600" dirty="0">
                <a:solidFill>
                  <a:srgbClr val="000000"/>
                </a:solidFill>
              </a:rPr>
              <a:t> </a:t>
            </a:r>
            <a:r>
              <a:rPr lang="it-IT" sz="2600" dirty="0">
                <a:solidFill>
                  <a:srgbClr val="C00000"/>
                </a:solidFill>
              </a:rPr>
              <a:t>tra membri della “razza bianca” e membri di altre “razze”, soprattutto quelle indigene, che vengono private delle proprie terre e della libertà personale, e quelle africane, che forniscono manodopera gratuita per tutta la vita. La schiavitù diventa quindi qualcosa di permanente e legato alla razza.</a:t>
            </a:r>
          </a:p>
        </p:txBody>
      </p:sp>
      <p:sp>
        <p:nvSpPr>
          <p:cNvPr id="3074" name="Rectangle 2">
            <a:extLst>
              <a:ext uri="{FF2B5EF4-FFF2-40B4-BE49-F238E27FC236}">
                <a16:creationId xmlns:a16="http://schemas.microsoft.com/office/drawing/2014/main" id="{95501439-41A8-F889-E09C-76629A4DA57E}"/>
              </a:ext>
            </a:extLst>
          </p:cNvPr>
          <p:cNvSpPr>
            <a:spLocks noGrp="1" noChangeArrowheads="1"/>
          </p:cNvSpPr>
          <p:nvPr>
            <p:ph type="title"/>
          </p:nvPr>
        </p:nvSpPr>
        <p:spPr>
          <a:xfrm>
            <a:off x="1981200" y="0"/>
            <a:ext cx="8229600" cy="762000"/>
          </a:xfrm>
        </p:spPr>
        <p:txBody>
          <a:bodyPr/>
          <a:lstStyle/>
          <a:p>
            <a:pPr eaLnBrk="1" fontAlgn="auto" hangingPunct="1">
              <a:spcAft>
                <a:spcPts val="0"/>
              </a:spcAft>
              <a:defRPr/>
            </a:pPr>
            <a:r>
              <a:rPr lang="en-US" dirty="0"/>
              <a:t>La </a:t>
            </a:r>
            <a:r>
              <a:rPr lang="en-US" dirty="0" err="1"/>
              <a:t>schiavitù</a:t>
            </a:r>
            <a:r>
              <a:rPr lang="en-US" dirty="0"/>
              <a:t> </a:t>
            </a:r>
            <a:r>
              <a:rPr lang="en-US" dirty="0" err="1"/>
              <a:t>americana</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88ACE1E8-3F75-AF79-6551-1399C0787BE2}"/>
              </a:ext>
            </a:extLst>
          </p:cNvPr>
          <p:cNvSpPr>
            <a:spLocks noGrp="1" noChangeArrowheads="1"/>
          </p:cNvSpPr>
          <p:nvPr>
            <p:ph idx="1"/>
          </p:nvPr>
        </p:nvSpPr>
        <p:spPr>
          <a:xfrm>
            <a:off x="391885" y="1371600"/>
            <a:ext cx="11383347" cy="5257800"/>
          </a:xfrm>
        </p:spPr>
        <p:txBody>
          <a:bodyPr>
            <a:noAutofit/>
          </a:bodyPr>
          <a:lstStyle/>
          <a:p>
            <a:pPr marL="109728" indent="0" eaLnBrk="1" fontAlgn="auto" hangingPunct="1">
              <a:lnSpc>
                <a:spcPct val="80000"/>
              </a:lnSpc>
              <a:spcAft>
                <a:spcPts val="0"/>
              </a:spcAft>
              <a:buNone/>
              <a:defRPr/>
            </a:pPr>
            <a:r>
              <a:rPr lang="it-IT" sz="2800" dirty="0">
                <a:solidFill>
                  <a:srgbClr val="C00000"/>
                </a:solidFill>
              </a:rPr>
              <a:t>Il commercio internazionale degli schiavi prevedeva una triangolazione di viaggi per mare tra Europa, Africa e Americhe:</a:t>
            </a:r>
          </a:p>
          <a:p>
            <a:pPr marL="566928" indent="-457200" eaLnBrk="1" fontAlgn="auto" hangingPunct="1">
              <a:lnSpc>
                <a:spcPct val="80000"/>
              </a:lnSpc>
              <a:spcAft>
                <a:spcPts val="0"/>
              </a:spcAft>
              <a:buFont typeface="Wingdings 3" pitchFamily="18" charset="2"/>
              <a:buAutoNum type="arabicParenR"/>
              <a:defRPr/>
            </a:pPr>
            <a:r>
              <a:rPr lang="it-IT" sz="2800" dirty="0">
                <a:solidFill>
                  <a:srgbClr val="C00000"/>
                </a:solidFill>
              </a:rPr>
              <a:t>i </a:t>
            </a:r>
            <a:r>
              <a:rPr lang="it-IT" sz="2800" dirty="0">
                <a:solidFill>
                  <a:schemeClr val="accent1">
                    <a:lumMod val="60000"/>
                    <a:lumOff val="40000"/>
                  </a:schemeClr>
                </a:solidFill>
              </a:rPr>
              <a:t>manufatti</a:t>
            </a:r>
            <a:r>
              <a:rPr lang="it-IT" sz="2800" dirty="0">
                <a:solidFill>
                  <a:srgbClr val="C00000"/>
                </a:solidFill>
              </a:rPr>
              <a:t> prodotti in Europa venivano trasportati in Africa, dove venivano scambiati con schiavi (la prima ”</a:t>
            </a:r>
            <a:r>
              <a:rPr lang="it-IT" sz="2800" dirty="0" err="1">
                <a:solidFill>
                  <a:srgbClr val="C00000"/>
                </a:solidFill>
              </a:rPr>
              <a:t>leg</a:t>
            </a:r>
            <a:r>
              <a:rPr lang="en-US" sz="2800" dirty="0">
                <a:solidFill>
                  <a:srgbClr val="C00000"/>
                </a:solidFill>
              </a:rPr>
              <a:t>”,</a:t>
            </a:r>
            <a:r>
              <a:rPr lang="it-IT" sz="2800" dirty="0">
                <a:solidFill>
                  <a:srgbClr val="C00000"/>
                </a:solidFill>
              </a:rPr>
              <a:t> tappa)</a:t>
            </a:r>
            <a:r>
              <a:rPr lang="it-IT" sz="2800" b="1" dirty="0">
                <a:solidFill>
                  <a:srgbClr val="C00000"/>
                </a:solidFill>
              </a:rPr>
              <a:t>;</a:t>
            </a:r>
          </a:p>
          <a:p>
            <a:pPr marL="566928" indent="-457200" eaLnBrk="1" fontAlgn="auto" hangingPunct="1">
              <a:lnSpc>
                <a:spcPct val="80000"/>
              </a:lnSpc>
              <a:spcAft>
                <a:spcPts val="0"/>
              </a:spcAft>
              <a:buFont typeface="Wingdings 3" pitchFamily="18" charset="2"/>
              <a:buAutoNum type="arabicParenR"/>
              <a:defRPr/>
            </a:pPr>
            <a:r>
              <a:rPr lang="it-IT" sz="2800" dirty="0">
                <a:solidFill>
                  <a:srgbClr val="C00000"/>
                </a:solidFill>
              </a:rPr>
              <a:t>gli </a:t>
            </a:r>
            <a:r>
              <a:rPr lang="it-IT" sz="2800" dirty="0">
                <a:solidFill>
                  <a:schemeClr val="tx2">
                    <a:lumMod val="50000"/>
                  </a:schemeClr>
                </a:solidFill>
              </a:rPr>
              <a:t>schiavi</a:t>
            </a:r>
            <a:r>
              <a:rPr lang="it-IT" sz="2800" dirty="0">
                <a:solidFill>
                  <a:srgbClr val="C00000"/>
                </a:solidFill>
              </a:rPr>
              <a:t> venivano deportati nelle Americhe, dove venivano scambiati con materie prime (seconda tappa, la tappa ”di mezzo</a:t>
            </a:r>
            <a:r>
              <a:rPr lang="en-US" sz="2800" dirty="0">
                <a:solidFill>
                  <a:srgbClr val="C00000"/>
                </a:solidFill>
              </a:rPr>
              <a:t>”</a:t>
            </a:r>
            <a:r>
              <a:rPr lang="it-IT" sz="2800" dirty="0">
                <a:solidFill>
                  <a:srgbClr val="C00000"/>
                </a:solidFill>
              </a:rPr>
              <a:t> – il </a:t>
            </a:r>
            <a:r>
              <a:rPr lang="it-IT" sz="2800" i="1" dirty="0">
                <a:solidFill>
                  <a:schemeClr val="tx2">
                    <a:lumMod val="50000"/>
                  </a:schemeClr>
                </a:solidFill>
              </a:rPr>
              <a:t>middle </a:t>
            </a:r>
            <a:r>
              <a:rPr lang="it-IT" sz="2800" i="1" dirty="0" err="1">
                <a:solidFill>
                  <a:schemeClr val="tx2">
                    <a:lumMod val="50000"/>
                  </a:schemeClr>
                </a:solidFill>
              </a:rPr>
              <a:t>passage</a:t>
            </a:r>
            <a:r>
              <a:rPr lang="it-IT" sz="2800" dirty="0">
                <a:solidFill>
                  <a:srgbClr val="C00000"/>
                </a:solidFill>
              </a:rPr>
              <a:t>);</a:t>
            </a:r>
          </a:p>
          <a:p>
            <a:pPr marL="566928" indent="-457200" eaLnBrk="1" fontAlgn="auto" hangingPunct="1">
              <a:lnSpc>
                <a:spcPct val="80000"/>
              </a:lnSpc>
              <a:spcAft>
                <a:spcPts val="0"/>
              </a:spcAft>
              <a:buFont typeface="Wingdings 3" pitchFamily="18" charset="2"/>
              <a:buAutoNum type="arabicParenR"/>
              <a:defRPr/>
            </a:pPr>
            <a:r>
              <a:rPr lang="it-IT" sz="2800" dirty="0">
                <a:solidFill>
                  <a:srgbClr val="C00000"/>
                </a:solidFill>
              </a:rPr>
              <a:t>Le </a:t>
            </a:r>
            <a:r>
              <a:rPr lang="it-IT" sz="2800" dirty="0">
                <a:solidFill>
                  <a:schemeClr val="tx2">
                    <a:lumMod val="50000"/>
                  </a:schemeClr>
                </a:solidFill>
              </a:rPr>
              <a:t>materie prime </a:t>
            </a:r>
            <a:r>
              <a:rPr lang="it-IT" sz="2800" dirty="0">
                <a:solidFill>
                  <a:srgbClr val="C00000"/>
                </a:solidFill>
              </a:rPr>
              <a:t>venivano trasportate e vendute in Europa (terza tappa).</a:t>
            </a:r>
          </a:p>
          <a:p>
            <a:pPr marL="109728" indent="0" eaLnBrk="1" fontAlgn="auto" hangingPunct="1">
              <a:lnSpc>
                <a:spcPct val="80000"/>
              </a:lnSpc>
              <a:spcAft>
                <a:spcPts val="0"/>
              </a:spcAft>
              <a:buNone/>
              <a:defRPr/>
            </a:pPr>
            <a:r>
              <a:rPr lang="it-IT" sz="2800" dirty="0">
                <a:solidFill>
                  <a:srgbClr val="C00000"/>
                </a:solidFill>
              </a:rPr>
              <a:t>Nel </a:t>
            </a:r>
            <a:r>
              <a:rPr lang="it-IT" sz="2800" i="1" dirty="0">
                <a:solidFill>
                  <a:srgbClr val="C00000"/>
                </a:solidFill>
              </a:rPr>
              <a:t>middle </a:t>
            </a:r>
            <a:r>
              <a:rPr lang="it-IT" sz="2800" i="1" dirty="0" err="1">
                <a:solidFill>
                  <a:srgbClr val="C00000"/>
                </a:solidFill>
              </a:rPr>
              <a:t>passage</a:t>
            </a:r>
            <a:r>
              <a:rPr lang="it-IT" sz="2800" i="1" dirty="0">
                <a:solidFill>
                  <a:srgbClr val="C00000"/>
                </a:solidFill>
              </a:rPr>
              <a:t> </a:t>
            </a:r>
            <a:r>
              <a:rPr lang="it-IT" sz="2800" dirty="0">
                <a:solidFill>
                  <a:srgbClr val="C00000"/>
                </a:solidFill>
              </a:rPr>
              <a:t>gli schiavi venivano ammassati nelle navi negriere e intraprendevano un viaggio che poteva durare fino a cinque mesi, in condizioni inumane.</a:t>
            </a:r>
          </a:p>
          <a:p>
            <a:pPr marL="109728" indent="0" eaLnBrk="1" fontAlgn="auto" hangingPunct="1">
              <a:lnSpc>
                <a:spcPct val="80000"/>
              </a:lnSpc>
              <a:spcAft>
                <a:spcPts val="0"/>
              </a:spcAft>
              <a:buNone/>
              <a:defRPr/>
            </a:pPr>
            <a:r>
              <a:rPr lang="it-IT" sz="2800" dirty="0">
                <a:solidFill>
                  <a:srgbClr val="C00000"/>
                </a:solidFill>
              </a:rPr>
              <a:t>Tra il 1600 e il 1800 circa 18-20 milioni di africani vennero deportati nelle Americhe – almeno 3 milioni morirono nel corso di questi viaggi.</a:t>
            </a:r>
            <a:endParaRPr lang="en-US" sz="2800" dirty="0">
              <a:solidFill>
                <a:srgbClr val="C00000"/>
              </a:solidFill>
            </a:endParaRPr>
          </a:p>
        </p:txBody>
      </p:sp>
      <p:sp>
        <p:nvSpPr>
          <p:cNvPr id="4098" name="Rectangle 2">
            <a:extLst>
              <a:ext uri="{FF2B5EF4-FFF2-40B4-BE49-F238E27FC236}">
                <a16:creationId xmlns:a16="http://schemas.microsoft.com/office/drawing/2014/main" id="{ECA983CF-50F7-1BE6-BBA1-CE006A7CAAC8}"/>
              </a:ext>
            </a:extLst>
          </p:cNvPr>
          <p:cNvSpPr>
            <a:spLocks noGrp="1" noChangeArrowheads="1"/>
          </p:cNvSpPr>
          <p:nvPr>
            <p:ph type="title"/>
          </p:nvPr>
        </p:nvSpPr>
        <p:spPr>
          <a:xfrm>
            <a:off x="1981200" y="0"/>
            <a:ext cx="8229600" cy="1143000"/>
          </a:xfrm>
        </p:spPr>
        <p:txBody>
          <a:bodyPr/>
          <a:lstStyle/>
          <a:p>
            <a:pPr eaLnBrk="1" fontAlgn="auto" hangingPunct="1">
              <a:spcAft>
                <a:spcPts val="0"/>
              </a:spcAft>
              <a:defRPr/>
            </a:pPr>
            <a:r>
              <a:rPr lang="en-US" dirty="0"/>
              <a:t>Il </a:t>
            </a:r>
            <a:r>
              <a:rPr lang="en-US" i="1" dirty="0"/>
              <a:t>Middle Passage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triangletrade2">
            <a:extLst>
              <a:ext uri="{FF2B5EF4-FFF2-40B4-BE49-F238E27FC236}">
                <a16:creationId xmlns:a16="http://schemas.microsoft.com/office/drawing/2014/main" id="{75078859-4627-A5D4-C584-6B08465A8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AutoShape 6">
            <a:extLst>
              <a:ext uri="{FF2B5EF4-FFF2-40B4-BE49-F238E27FC236}">
                <a16:creationId xmlns:a16="http://schemas.microsoft.com/office/drawing/2014/main" id="{9312ECEC-AC32-4DA0-2DA9-C4D80EC3E697}"/>
              </a:ext>
            </a:extLst>
          </p:cNvPr>
          <p:cNvSpPr>
            <a:spLocks noChangeArrowheads="1"/>
          </p:cNvSpPr>
          <p:nvPr/>
        </p:nvSpPr>
        <p:spPr bwMode="auto">
          <a:xfrm>
            <a:off x="4800600" y="4038600"/>
            <a:ext cx="1447800" cy="533400"/>
          </a:xfrm>
          <a:prstGeom prst="wedgeRectCallout">
            <a:avLst>
              <a:gd name="adj1" fmla="val -17653"/>
              <a:gd name="adj2" fmla="val 145537"/>
            </a:avLst>
          </a:prstGeom>
          <a:solidFill>
            <a:schemeClr val="accent1"/>
          </a:solidFill>
          <a:ln w="9525">
            <a:solidFill>
              <a:schemeClr val="tx1"/>
            </a:solidFill>
            <a:miter lim="800000"/>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it-IT" sz="1400"/>
              <a:t>Middle Passage</a:t>
            </a:r>
          </a:p>
        </p:txBody>
      </p:sp>
      <p:sp>
        <p:nvSpPr>
          <p:cNvPr id="20484" name="Text Box 7">
            <a:extLst>
              <a:ext uri="{FF2B5EF4-FFF2-40B4-BE49-F238E27FC236}">
                <a16:creationId xmlns:a16="http://schemas.microsoft.com/office/drawing/2014/main" id="{0D6117E3-A2CB-65F7-A63C-0D479E3185CA}"/>
              </a:ext>
            </a:extLst>
          </p:cNvPr>
          <p:cNvSpPr txBox="1">
            <a:spLocks noChangeArrowheads="1"/>
          </p:cNvSpPr>
          <p:nvPr/>
        </p:nvSpPr>
        <p:spPr bwMode="auto">
          <a:xfrm>
            <a:off x="6096000" y="2743201"/>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it-IT"/>
              <a:t>1</a:t>
            </a:r>
          </a:p>
        </p:txBody>
      </p:sp>
      <p:sp>
        <p:nvSpPr>
          <p:cNvPr id="20485" name="Oval 8">
            <a:extLst>
              <a:ext uri="{FF2B5EF4-FFF2-40B4-BE49-F238E27FC236}">
                <a16:creationId xmlns:a16="http://schemas.microsoft.com/office/drawing/2014/main" id="{3BA571C4-0BDC-1834-4583-907B3597533D}"/>
              </a:ext>
            </a:extLst>
          </p:cNvPr>
          <p:cNvSpPr>
            <a:spLocks noChangeArrowheads="1"/>
          </p:cNvSpPr>
          <p:nvPr/>
        </p:nvSpPr>
        <p:spPr bwMode="auto">
          <a:xfrm>
            <a:off x="5715000" y="2743200"/>
            <a:ext cx="609600" cy="3810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it-IT"/>
              <a:t>1</a:t>
            </a:r>
          </a:p>
        </p:txBody>
      </p:sp>
      <p:sp>
        <p:nvSpPr>
          <p:cNvPr id="20486" name="Oval 9">
            <a:extLst>
              <a:ext uri="{FF2B5EF4-FFF2-40B4-BE49-F238E27FC236}">
                <a16:creationId xmlns:a16="http://schemas.microsoft.com/office/drawing/2014/main" id="{5FD66CA7-A4A6-22E0-DBBB-6FD5F03F3518}"/>
              </a:ext>
            </a:extLst>
          </p:cNvPr>
          <p:cNvSpPr>
            <a:spLocks noChangeArrowheads="1"/>
          </p:cNvSpPr>
          <p:nvPr/>
        </p:nvSpPr>
        <p:spPr bwMode="auto">
          <a:xfrm>
            <a:off x="5867400" y="5029200"/>
            <a:ext cx="685800" cy="457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it-IT"/>
              <a:t>2</a:t>
            </a:r>
          </a:p>
        </p:txBody>
      </p:sp>
      <p:sp>
        <p:nvSpPr>
          <p:cNvPr id="20487" name="Oval 10">
            <a:extLst>
              <a:ext uri="{FF2B5EF4-FFF2-40B4-BE49-F238E27FC236}">
                <a16:creationId xmlns:a16="http://schemas.microsoft.com/office/drawing/2014/main" id="{57DAE8A1-3CA3-0D2B-454D-A404D68E607A}"/>
              </a:ext>
            </a:extLst>
          </p:cNvPr>
          <p:cNvSpPr>
            <a:spLocks noChangeArrowheads="1"/>
          </p:cNvSpPr>
          <p:nvPr/>
        </p:nvSpPr>
        <p:spPr bwMode="auto">
          <a:xfrm>
            <a:off x="3810000" y="2133600"/>
            <a:ext cx="609600" cy="4572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it-IT"/>
              <a:t>3</a:t>
            </a:r>
          </a:p>
        </p:txBody>
      </p:sp>
      <p:pic>
        <p:nvPicPr>
          <p:cNvPr id="20488" name="Picture 11" descr="elmino">
            <a:extLst>
              <a:ext uri="{FF2B5EF4-FFF2-40B4-BE49-F238E27FC236}">
                <a16:creationId xmlns:a16="http://schemas.microsoft.com/office/drawing/2014/main" id="{AC19B7A2-4AAB-500B-1A78-F304ACBF1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2895600"/>
            <a:ext cx="31734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AutoShape 12">
            <a:extLst>
              <a:ext uri="{FF2B5EF4-FFF2-40B4-BE49-F238E27FC236}">
                <a16:creationId xmlns:a16="http://schemas.microsoft.com/office/drawing/2014/main" id="{A6377608-C04D-302E-EA19-392B7D33879F}"/>
              </a:ext>
            </a:extLst>
          </p:cNvPr>
          <p:cNvSpPr>
            <a:spLocks noChangeArrowheads="1"/>
          </p:cNvSpPr>
          <p:nvPr/>
        </p:nvSpPr>
        <p:spPr bwMode="auto">
          <a:xfrm>
            <a:off x="8001000" y="4114800"/>
            <a:ext cx="1752600" cy="457200"/>
          </a:xfrm>
          <a:prstGeom prst="wedgeRectCallout">
            <a:avLst>
              <a:gd name="adj1" fmla="val -32157"/>
              <a:gd name="adj2" fmla="val 200694"/>
            </a:avLst>
          </a:prstGeom>
          <a:solidFill>
            <a:schemeClr val="accent1"/>
          </a:solidFill>
          <a:ln w="9525">
            <a:solidFill>
              <a:schemeClr val="tx1"/>
            </a:solidFill>
            <a:miter lim="800000"/>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it-IT" sz="1200"/>
              <a:t>El Mino Slave Castle</a:t>
            </a:r>
          </a:p>
          <a:p>
            <a:pPr algn="ctr"/>
            <a:r>
              <a:rPr lang="en-US" altLang="it-IT" sz="1200"/>
              <a:t>Ghana</a:t>
            </a:r>
          </a:p>
        </p:txBody>
      </p:sp>
      <p:pic>
        <p:nvPicPr>
          <p:cNvPr id="20490" name="Picture 14" descr="doorway_to_no_return">
            <a:extLst>
              <a:ext uri="{FF2B5EF4-FFF2-40B4-BE49-F238E27FC236}">
                <a16:creationId xmlns:a16="http://schemas.microsoft.com/office/drawing/2014/main" id="{8E17C8FC-2D90-D877-376D-7990A0359E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10668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15">
            <a:extLst>
              <a:ext uri="{FF2B5EF4-FFF2-40B4-BE49-F238E27FC236}">
                <a16:creationId xmlns:a16="http://schemas.microsoft.com/office/drawing/2014/main" id="{362F4F96-EC30-7F2C-2BBB-9CF75D8906F3}"/>
              </a:ext>
            </a:extLst>
          </p:cNvPr>
          <p:cNvSpPr>
            <a:spLocks noChangeArrowheads="1"/>
          </p:cNvSpPr>
          <p:nvPr/>
        </p:nvSpPr>
        <p:spPr bwMode="auto">
          <a:xfrm>
            <a:off x="8915400" y="533400"/>
            <a:ext cx="1524000" cy="457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it-IT" sz="1200"/>
              <a:t>Doorway of no return</a:t>
            </a:r>
          </a:p>
        </p:txBody>
      </p:sp>
      <p:sp>
        <p:nvSpPr>
          <p:cNvPr id="20492" name="Line 17">
            <a:extLst>
              <a:ext uri="{FF2B5EF4-FFF2-40B4-BE49-F238E27FC236}">
                <a16:creationId xmlns:a16="http://schemas.microsoft.com/office/drawing/2014/main" id="{921B860B-4A08-501C-7CC7-9AF3D5114D81}"/>
              </a:ext>
            </a:extLst>
          </p:cNvPr>
          <p:cNvSpPr>
            <a:spLocks noChangeShapeType="1"/>
          </p:cNvSpPr>
          <p:nvPr/>
        </p:nvSpPr>
        <p:spPr bwMode="auto">
          <a:xfrm flipH="1">
            <a:off x="8839200" y="2362200"/>
            <a:ext cx="6096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3" name="Line 18">
            <a:extLst>
              <a:ext uri="{FF2B5EF4-FFF2-40B4-BE49-F238E27FC236}">
                <a16:creationId xmlns:a16="http://schemas.microsoft.com/office/drawing/2014/main" id="{858D0EDE-0F3A-E98A-FE7A-A71BA5830369}"/>
              </a:ext>
            </a:extLst>
          </p:cNvPr>
          <p:cNvSpPr>
            <a:spLocks noChangeShapeType="1"/>
          </p:cNvSpPr>
          <p:nvPr/>
        </p:nvSpPr>
        <p:spPr bwMode="auto">
          <a:xfrm flipH="1">
            <a:off x="6248400" y="5486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4" name="Line 19">
            <a:extLst>
              <a:ext uri="{FF2B5EF4-FFF2-40B4-BE49-F238E27FC236}">
                <a16:creationId xmlns:a16="http://schemas.microsoft.com/office/drawing/2014/main" id="{47A4A1B1-7209-B622-23EA-9E554A819ED3}"/>
              </a:ext>
            </a:extLst>
          </p:cNvPr>
          <p:cNvSpPr>
            <a:spLocks noChangeShapeType="1"/>
          </p:cNvSpPr>
          <p:nvPr/>
        </p:nvSpPr>
        <p:spPr bwMode="auto">
          <a:xfrm>
            <a:off x="4114800" y="2590800"/>
            <a:ext cx="76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20495" name="Line 20">
            <a:extLst>
              <a:ext uri="{FF2B5EF4-FFF2-40B4-BE49-F238E27FC236}">
                <a16:creationId xmlns:a16="http://schemas.microsoft.com/office/drawing/2014/main" id="{4AAA290B-5A19-D297-8712-D0E107BDC68E}"/>
              </a:ext>
            </a:extLst>
          </p:cNvPr>
          <p:cNvSpPr>
            <a:spLocks noChangeShapeType="1"/>
          </p:cNvSpPr>
          <p:nvPr/>
        </p:nvSpPr>
        <p:spPr bwMode="auto">
          <a:xfrm>
            <a:off x="6096000" y="3124200"/>
            <a:ext cx="381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4E99ABF6-0D88-7AB9-7AEE-D4CDBFF28D0B}"/>
              </a:ext>
            </a:extLst>
          </p:cNvPr>
          <p:cNvSpPr>
            <a:spLocks noGrp="1" noChangeArrowheads="1"/>
          </p:cNvSpPr>
          <p:nvPr>
            <p:ph idx="1"/>
          </p:nvPr>
        </p:nvSpPr>
        <p:spPr>
          <a:xfrm>
            <a:off x="4128019" y="933061"/>
            <a:ext cx="7793475" cy="5924939"/>
          </a:xfrm>
        </p:spPr>
        <p:txBody>
          <a:bodyPr/>
          <a:lstStyle/>
          <a:p>
            <a:pPr eaLnBrk="1" hangingPunct="1">
              <a:lnSpc>
                <a:spcPct val="80000"/>
              </a:lnSpc>
              <a:defRPr/>
            </a:pPr>
            <a:r>
              <a:rPr lang="it-IT" sz="2400" dirty="0">
                <a:solidFill>
                  <a:srgbClr val="C00000"/>
                </a:solidFill>
              </a:rPr>
              <a:t>I coloni europei tentarono dapprima di ridurre in schiavitù i </a:t>
            </a:r>
            <a:r>
              <a:rPr lang="it-IT" sz="2400" dirty="0">
                <a:solidFill>
                  <a:schemeClr val="tx2">
                    <a:lumMod val="50000"/>
                  </a:schemeClr>
                </a:solidFill>
              </a:rPr>
              <a:t>nativi americani</a:t>
            </a:r>
            <a:r>
              <a:rPr lang="it-IT" sz="2400" dirty="0">
                <a:solidFill>
                  <a:srgbClr val="C00000"/>
                </a:solidFill>
              </a:rPr>
              <a:t>, operazione che riuscì parzialmente nelle colonie spagnole e molto meno in quelle inglesi: molti “indiani” morirono contagiati da </a:t>
            </a:r>
            <a:r>
              <a:rPr lang="it-IT" sz="2400" dirty="0">
                <a:solidFill>
                  <a:schemeClr val="tx2">
                    <a:lumMod val="50000"/>
                  </a:schemeClr>
                </a:solidFill>
              </a:rPr>
              <a:t>malattie</a:t>
            </a:r>
            <a:r>
              <a:rPr lang="it-IT" sz="2400" dirty="0">
                <a:solidFill>
                  <a:srgbClr val="C00000"/>
                </a:solidFill>
              </a:rPr>
              <a:t> come il vaiolo o l’influenza, inesistenti </a:t>
            </a:r>
            <a:r>
              <a:rPr lang="it-IT" sz="2400" dirty="0" err="1">
                <a:solidFill>
                  <a:srgbClr val="C00000"/>
                </a:solidFill>
              </a:rPr>
              <a:t>nell</a:t>
            </a:r>
            <a:r>
              <a:rPr lang="it-IT" sz="2400" dirty="0">
                <a:solidFill>
                  <a:srgbClr val="C00000"/>
                </a:solidFill>
              </a:rPr>
              <a:t> Americhe fino alla loro “scoperta”; gli schiavi africani erano molto più resistenti alle malattie europee, presenti anche in Africa.</a:t>
            </a:r>
          </a:p>
          <a:p>
            <a:pPr eaLnBrk="1" hangingPunct="1">
              <a:lnSpc>
                <a:spcPct val="80000"/>
              </a:lnSpc>
              <a:defRPr/>
            </a:pPr>
            <a:r>
              <a:rPr lang="it-IT" sz="2400" dirty="0">
                <a:solidFill>
                  <a:srgbClr val="C00000"/>
                </a:solidFill>
              </a:rPr>
              <a:t>La prima nave negriera arrivò in una colonia inglese (Jamestown) nel 1619.</a:t>
            </a:r>
          </a:p>
          <a:p>
            <a:pPr eaLnBrk="1" hangingPunct="1">
              <a:lnSpc>
                <a:spcPct val="80000"/>
              </a:lnSpc>
              <a:defRPr/>
            </a:pPr>
            <a:r>
              <a:rPr lang="it-IT" sz="2400" dirty="0">
                <a:solidFill>
                  <a:srgbClr val="C00000"/>
                </a:solidFill>
              </a:rPr>
              <a:t>Arrivati in America, gli schiavi venivano venduti all’asta, a commercianti e proprietari terrieri.</a:t>
            </a:r>
          </a:p>
          <a:p>
            <a:pPr eaLnBrk="1" hangingPunct="1">
              <a:lnSpc>
                <a:spcPct val="80000"/>
              </a:lnSpc>
              <a:defRPr/>
            </a:pPr>
            <a:r>
              <a:rPr lang="it-IT" sz="2400" dirty="0">
                <a:solidFill>
                  <a:srgbClr val="C00000"/>
                </a:solidFill>
              </a:rPr>
              <a:t>La </a:t>
            </a:r>
            <a:r>
              <a:rPr lang="it-IT" sz="2400" dirty="0">
                <a:solidFill>
                  <a:schemeClr val="tx2">
                    <a:lumMod val="50000"/>
                  </a:schemeClr>
                </a:solidFill>
              </a:rPr>
              <a:t>tratta degli schiavi </a:t>
            </a:r>
            <a:r>
              <a:rPr lang="it-IT" sz="2400" dirty="0">
                <a:solidFill>
                  <a:srgbClr val="C00000"/>
                </a:solidFill>
              </a:rPr>
              <a:t>fu abolita nel 1808, ma la schiavitù in quanto tale rimase legale fino alla sua abolizione, nel 1865 – in questo periodo, il numero di schiavi aumentò comunque in modo esponenziale, grazie alla loro riproduzione, e il commercio di schiavi divenne ancora più fiorente, ma solo a livello nazionale.</a:t>
            </a:r>
          </a:p>
        </p:txBody>
      </p:sp>
      <p:sp>
        <p:nvSpPr>
          <p:cNvPr id="6146" name="Rectangle 6">
            <a:extLst>
              <a:ext uri="{FF2B5EF4-FFF2-40B4-BE49-F238E27FC236}">
                <a16:creationId xmlns:a16="http://schemas.microsoft.com/office/drawing/2014/main" id="{1EC059D4-74C7-CA40-A38D-64A9C97E8BDC}"/>
              </a:ext>
            </a:extLst>
          </p:cNvPr>
          <p:cNvSpPr>
            <a:spLocks noGrp="1" noChangeArrowheads="1"/>
          </p:cNvSpPr>
          <p:nvPr>
            <p:ph type="title"/>
          </p:nvPr>
        </p:nvSpPr>
        <p:spPr>
          <a:xfrm>
            <a:off x="1981200" y="0"/>
            <a:ext cx="8229600" cy="1143000"/>
          </a:xfrm>
        </p:spPr>
        <p:txBody>
          <a:bodyPr/>
          <a:lstStyle/>
          <a:p>
            <a:pPr eaLnBrk="1" fontAlgn="auto" hangingPunct="1">
              <a:spcAft>
                <a:spcPts val="0"/>
              </a:spcAft>
              <a:defRPr/>
            </a:pPr>
            <a:r>
              <a:rPr lang="en-US" dirty="0" err="1"/>
              <a:t>L’arrivo</a:t>
            </a:r>
            <a:r>
              <a:rPr lang="en-US" dirty="0"/>
              <a:t> in America</a:t>
            </a:r>
          </a:p>
        </p:txBody>
      </p:sp>
      <p:pic>
        <p:nvPicPr>
          <p:cNvPr id="21508" name="Picture 8" descr="slaveauction">
            <a:extLst>
              <a:ext uri="{FF2B5EF4-FFF2-40B4-BE49-F238E27FC236}">
                <a16:creationId xmlns:a16="http://schemas.microsoft.com/office/drawing/2014/main" id="{9181B8E0-6C63-8DB1-D70D-40B896E65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719" y="3893992"/>
            <a:ext cx="2019300" cy="280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arrival">
            <a:extLst>
              <a:ext uri="{FF2B5EF4-FFF2-40B4-BE49-F238E27FC236}">
                <a16:creationId xmlns:a16="http://schemas.microsoft.com/office/drawing/2014/main" id="{D48A5EF9-04AD-0A64-F003-8AF1241405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06" y="761999"/>
            <a:ext cx="2575331" cy="313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581B630A-E091-D1CD-C220-F5210EE9ECC3}"/>
              </a:ext>
            </a:extLst>
          </p:cNvPr>
          <p:cNvSpPr>
            <a:spLocks noGrp="1" noChangeArrowheads="1"/>
          </p:cNvSpPr>
          <p:nvPr>
            <p:ph idx="1"/>
          </p:nvPr>
        </p:nvSpPr>
        <p:spPr>
          <a:xfrm>
            <a:off x="6096000" y="1219200"/>
            <a:ext cx="4267200" cy="5456238"/>
          </a:xfrm>
        </p:spPr>
        <p:txBody>
          <a:bodyPr/>
          <a:lstStyle/>
          <a:p>
            <a:pPr marL="109538" indent="0" eaLnBrk="1" hangingPunct="1">
              <a:lnSpc>
                <a:spcPct val="90000"/>
              </a:lnSpc>
              <a:buNone/>
              <a:defRPr/>
            </a:pPr>
            <a:endParaRPr lang="it-IT" sz="2400" dirty="0"/>
          </a:p>
          <a:p>
            <a:pPr marL="109538" indent="0" eaLnBrk="1" hangingPunct="1">
              <a:lnSpc>
                <a:spcPct val="90000"/>
              </a:lnSpc>
              <a:buNone/>
              <a:defRPr/>
            </a:pPr>
            <a:r>
              <a:rPr lang="it-IT" sz="2400" dirty="0">
                <a:solidFill>
                  <a:srgbClr val="C00000"/>
                </a:solidFill>
              </a:rPr>
              <a:t>Gli </a:t>
            </a:r>
            <a:r>
              <a:rPr lang="it-IT" sz="2400" i="1" dirty="0">
                <a:solidFill>
                  <a:srgbClr val="C00000"/>
                </a:solidFill>
              </a:rPr>
              <a:t>Slave </a:t>
            </a:r>
            <a:r>
              <a:rPr lang="it-IT" sz="2400" i="1" dirty="0" err="1">
                <a:solidFill>
                  <a:srgbClr val="C00000"/>
                </a:solidFill>
              </a:rPr>
              <a:t>codes</a:t>
            </a:r>
            <a:r>
              <a:rPr lang="it-IT" sz="2400" dirty="0">
                <a:solidFill>
                  <a:srgbClr val="C00000"/>
                </a:solidFill>
              </a:rPr>
              <a:t> erano leggi pensate per </a:t>
            </a:r>
            <a:r>
              <a:rPr lang="it-IT" sz="2400" b="1" dirty="0">
                <a:solidFill>
                  <a:schemeClr val="tx2">
                    <a:lumMod val="50000"/>
                  </a:schemeClr>
                </a:solidFill>
              </a:rPr>
              <a:t>controllare gli schiavi</a:t>
            </a:r>
            <a:r>
              <a:rPr lang="it-IT" sz="2400" dirty="0">
                <a:solidFill>
                  <a:srgbClr val="C00000"/>
                </a:solidFill>
              </a:rPr>
              <a:t>. Vietavano agli schiavi di imparare a leggere e scrivere, di possedere armi da fuoco, e di sposare persone ”bianche</a:t>
            </a:r>
            <a:r>
              <a:rPr lang="en-US" sz="2400" dirty="0">
                <a:solidFill>
                  <a:srgbClr val="C00000"/>
                </a:solidFill>
              </a:rPr>
              <a:t>”</a:t>
            </a:r>
            <a:r>
              <a:rPr lang="it-IT" sz="2400" dirty="0">
                <a:solidFill>
                  <a:srgbClr val="C00000"/>
                </a:solidFill>
              </a:rPr>
              <a:t>. Secondo queste leggi, i bambini che nascevano in schiavitù diventavano automaticamente schiavi, proprietà del ”padrone</a:t>
            </a:r>
            <a:r>
              <a:rPr lang="en-US" sz="2400" dirty="0">
                <a:solidFill>
                  <a:srgbClr val="C00000"/>
                </a:solidFill>
              </a:rPr>
              <a:t>”</a:t>
            </a:r>
            <a:r>
              <a:rPr lang="it-IT" sz="2400" dirty="0">
                <a:solidFill>
                  <a:srgbClr val="C00000"/>
                </a:solidFill>
              </a:rPr>
              <a:t> (</a:t>
            </a:r>
            <a:r>
              <a:rPr lang="it-IT" sz="2400" i="1" dirty="0">
                <a:solidFill>
                  <a:srgbClr val="C00000"/>
                </a:solidFill>
              </a:rPr>
              <a:t>master</a:t>
            </a:r>
            <a:r>
              <a:rPr lang="it-IT" sz="2400" dirty="0">
                <a:solidFill>
                  <a:srgbClr val="C00000"/>
                </a:solidFill>
              </a:rPr>
              <a:t>). </a:t>
            </a:r>
          </a:p>
        </p:txBody>
      </p:sp>
      <p:sp>
        <p:nvSpPr>
          <p:cNvPr id="7170" name="Rectangle 2">
            <a:extLst>
              <a:ext uri="{FF2B5EF4-FFF2-40B4-BE49-F238E27FC236}">
                <a16:creationId xmlns:a16="http://schemas.microsoft.com/office/drawing/2014/main" id="{27A11FB3-B56A-6746-3E03-8FADB82787D9}"/>
              </a:ext>
            </a:extLst>
          </p:cNvPr>
          <p:cNvSpPr>
            <a:spLocks noGrp="1" noChangeArrowheads="1"/>
          </p:cNvSpPr>
          <p:nvPr>
            <p:ph type="title"/>
          </p:nvPr>
        </p:nvSpPr>
        <p:spPr>
          <a:xfrm>
            <a:off x="5715000" y="0"/>
            <a:ext cx="4724400" cy="1143000"/>
          </a:xfrm>
        </p:spPr>
        <p:txBody>
          <a:bodyPr/>
          <a:lstStyle/>
          <a:p>
            <a:pPr eaLnBrk="1" fontAlgn="auto" hangingPunct="1">
              <a:spcAft>
                <a:spcPts val="0"/>
              </a:spcAft>
              <a:defRPr/>
            </a:pPr>
            <a:r>
              <a:rPr lang="en-US" dirty="0" err="1"/>
              <a:t>Gli</a:t>
            </a:r>
            <a:r>
              <a:rPr lang="en-US" dirty="0"/>
              <a:t> </a:t>
            </a:r>
            <a:r>
              <a:rPr lang="en-US" i="1" dirty="0"/>
              <a:t>slave codes</a:t>
            </a:r>
            <a:endParaRPr lang="en-US" dirty="0"/>
          </a:p>
        </p:txBody>
      </p:sp>
      <p:pic>
        <p:nvPicPr>
          <p:cNvPr id="22532" name="Picture 4" descr="slave1">
            <a:extLst>
              <a:ext uri="{FF2B5EF4-FFF2-40B4-BE49-F238E27FC236}">
                <a16:creationId xmlns:a16="http://schemas.microsoft.com/office/drawing/2014/main" id="{4989D205-9861-2D6A-7F7B-BD12E6B0A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35" y="3052180"/>
            <a:ext cx="2606031" cy="249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slave2">
            <a:extLst>
              <a:ext uri="{FF2B5EF4-FFF2-40B4-BE49-F238E27FC236}">
                <a16:creationId xmlns:a16="http://schemas.microsoft.com/office/drawing/2014/main" id="{0D49B719-FAA7-D6B0-9E4F-FCCA832E0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425" y="3368201"/>
            <a:ext cx="2784216" cy="275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slavetag">
            <a:extLst>
              <a:ext uri="{FF2B5EF4-FFF2-40B4-BE49-F238E27FC236}">
                <a16:creationId xmlns:a16="http://schemas.microsoft.com/office/drawing/2014/main" id="{F1D6AE99-FADE-B60C-E3E7-32E2E36BC6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376" y="162703"/>
            <a:ext cx="4614733" cy="25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0EBE6FE2-6077-B8A2-E0FE-B5E2264B8CD7}"/>
              </a:ext>
            </a:extLst>
          </p:cNvPr>
          <p:cNvSpPr>
            <a:spLocks noGrp="1" noChangeArrowheads="1"/>
          </p:cNvSpPr>
          <p:nvPr>
            <p:ph idx="1"/>
          </p:nvPr>
        </p:nvSpPr>
        <p:spPr>
          <a:xfrm>
            <a:off x="6019800" y="838200"/>
            <a:ext cx="4495800" cy="5867400"/>
          </a:xfrm>
        </p:spPr>
        <p:txBody>
          <a:bodyPr/>
          <a:lstStyle/>
          <a:p>
            <a:pPr marL="107950" indent="0" eaLnBrk="1" hangingPunct="1">
              <a:lnSpc>
                <a:spcPct val="80000"/>
              </a:lnSpc>
              <a:buNone/>
              <a:defRPr/>
            </a:pPr>
            <a:endParaRPr lang="it-IT" sz="1800" dirty="0"/>
          </a:p>
          <a:p>
            <a:pPr marL="107950" indent="0" eaLnBrk="1" hangingPunct="1">
              <a:lnSpc>
                <a:spcPct val="80000"/>
              </a:lnSpc>
              <a:buNone/>
              <a:defRPr/>
            </a:pPr>
            <a:r>
              <a:rPr lang="it-IT" sz="2000" dirty="0">
                <a:solidFill>
                  <a:srgbClr val="C00000"/>
                </a:solidFill>
              </a:rPr>
              <a:t>Gli schiavi attuarono una serie di strategie di resistenza: oltre ovviamente a tentare di fuggire, rallentavano volutamente il lavoro o lo sabotavano, e attuavano </a:t>
            </a:r>
            <a:r>
              <a:rPr lang="it-IT" sz="2000" dirty="0">
                <a:solidFill>
                  <a:schemeClr val="tx2">
                    <a:lumMod val="50000"/>
                  </a:schemeClr>
                </a:solidFill>
              </a:rPr>
              <a:t>ribellioni violente </a:t>
            </a:r>
            <a:r>
              <a:rPr lang="it-IT" sz="2000" dirty="0">
                <a:solidFill>
                  <a:srgbClr val="C00000"/>
                </a:solidFill>
              </a:rPr>
              <a:t>come quella guidata da </a:t>
            </a:r>
            <a:r>
              <a:rPr lang="it-IT" sz="2000" dirty="0" err="1">
                <a:solidFill>
                  <a:schemeClr val="tx2">
                    <a:lumMod val="50000"/>
                  </a:schemeClr>
                </a:solidFill>
              </a:rPr>
              <a:t>Nat</a:t>
            </a:r>
            <a:r>
              <a:rPr lang="it-IT" sz="2000" dirty="0">
                <a:solidFill>
                  <a:schemeClr val="tx2">
                    <a:lumMod val="50000"/>
                  </a:schemeClr>
                </a:solidFill>
              </a:rPr>
              <a:t> Turner</a:t>
            </a:r>
            <a:r>
              <a:rPr lang="it-IT" sz="2000" dirty="0">
                <a:solidFill>
                  <a:srgbClr val="000000"/>
                </a:solidFill>
              </a:rPr>
              <a:t> </a:t>
            </a:r>
            <a:r>
              <a:rPr lang="it-IT" sz="2000" dirty="0">
                <a:solidFill>
                  <a:srgbClr val="C00000"/>
                </a:solidFill>
              </a:rPr>
              <a:t>in Virginia nel 1831.</a:t>
            </a:r>
          </a:p>
          <a:p>
            <a:pPr marL="107950" indent="0" eaLnBrk="1" hangingPunct="1">
              <a:lnSpc>
                <a:spcPct val="80000"/>
              </a:lnSpc>
              <a:buNone/>
              <a:defRPr/>
            </a:pPr>
            <a:r>
              <a:rPr lang="it-IT" sz="2000" dirty="0">
                <a:solidFill>
                  <a:srgbClr val="C00000"/>
                </a:solidFill>
              </a:rPr>
              <a:t>Gli schiavi cercavano di resistere alla cosiddetta </a:t>
            </a:r>
            <a:r>
              <a:rPr lang="en-US" sz="2000" dirty="0">
                <a:solidFill>
                  <a:srgbClr val="C00000"/>
                </a:solidFill>
              </a:rPr>
              <a:t>“</a:t>
            </a:r>
            <a:r>
              <a:rPr lang="en-US" sz="2000" dirty="0" err="1">
                <a:solidFill>
                  <a:schemeClr val="tx2">
                    <a:lumMod val="50000"/>
                  </a:schemeClr>
                </a:solidFill>
              </a:rPr>
              <a:t>morte</a:t>
            </a:r>
            <a:r>
              <a:rPr lang="en-US" sz="2000" dirty="0">
                <a:solidFill>
                  <a:schemeClr val="tx2">
                    <a:lumMod val="50000"/>
                  </a:schemeClr>
                </a:solidFill>
              </a:rPr>
              <a:t> </a:t>
            </a:r>
            <a:r>
              <a:rPr lang="en-US" sz="2000" dirty="0" err="1">
                <a:solidFill>
                  <a:schemeClr val="tx2">
                    <a:lumMod val="50000"/>
                  </a:schemeClr>
                </a:solidFill>
              </a:rPr>
              <a:t>sociale</a:t>
            </a:r>
            <a:r>
              <a:rPr lang="en-US" sz="2000" dirty="0">
                <a:solidFill>
                  <a:srgbClr val="C00000"/>
                </a:solidFill>
              </a:rPr>
              <a:t>” </a:t>
            </a:r>
            <a:r>
              <a:rPr lang="it-IT" sz="2000" dirty="0">
                <a:solidFill>
                  <a:srgbClr val="C00000"/>
                </a:solidFill>
              </a:rPr>
              <a:t>attraverso la musica e il sincretismo di forme religiose africane e cristiane – canti religiosi come gli </a:t>
            </a:r>
            <a:r>
              <a:rPr lang="it-IT" sz="2000" i="1" dirty="0">
                <a:solidFill>
                  <a:schemeClr val="tx2">
                    <a:lumMod val="50000"/>
                  </a:schemeClr>
                </a:solidFill>
              </a:rPr>
              <a:t>spirituals</a:t>
            </a:r>
            <a:r>
              <a:rPr lang="it-IT" sz="2000" b="1" i="1" dirty="0">
                <a:solidFill>
                  <a:srgbClr val="C00000"/>
                </a:solidFill>
              </a:rPr>
              <a:t> </a:t>
            </a:r>
            <a:r>
              <a:rPr lang="it-IT" sz="2000" dirty="0">
                <a:solidFill>
                  <a:srgbClr val="C00000"/>
                </a:solidFill>
              </a:rPr>
              <a:t> condussero nel corso dell’Ottocento alla nascita del </a:t>
            </a:r>
            <a:r>
              <a:rPr lang="it-IT" sz="2000" dirty="0">
                <a:solidFill>
                  <a:schemeClr val="tx2">
                    <a:lumMod val="50000"/>
                  </a:schemeClr>
                </a:solidFill>
              </a:rPr>
              <a:t>blues</a:t>
            </a:r>
            <a:r>
              <a:rPr lang="it-IT" sz="2000" b="1" dirty="0">
                <a:solidFill>
                  <a:srgbClr val="C00000"/>
                </a:solidFill>
              </a:rPr>
              <a:t> </a:t>
            </a:r>
            <a:r>
              <a:rPr lang="it-IT" sz="2000" dirty="0">
                <a:solidFill>
                  <a:srgbClr val="C00000"/>
                </a:solidFill>
              </a:rPr>
              <a:t>e, agli inizi del Novecento, del </a:t>
            </a:r>
            <a:r>
              <a:rPr lang="it-IT" sz="2000" dirty="0">
                <a:solidFill>
                  <a:schemeClr val="tx2">
                    <a:lumMod val="50000"/>
                  </a:schemeClr>
                </a:solidFill>
              </a:rPr>
              <a:t>jazz</a:t>
            </a:r>
            <a:r>
              <a:rPr lang="it-IT" sz="2000" dirty="0">
                <a:solidFill>
                  <a:srgbClr val="C00000"/>
                </a:solidFill>
              </a:rPr>
              <a:t>.</a:t>
            </a:r>
          </a:p>
          <a:p>
            <a:pPr marL="107950" indent="0" eaLnBrk="1" hangingPunct="1">
              <a:lnSpc>
                <a:spcPct val="80000"/>
              </a:lnSpc>
              <a:buNone/>
              <a:defRPr/>
            </a:pPr>
            <a:r>
              <a:rPr lang="it-IT" sz="2000" dirty="0">
                <a:solidFill>
                  <a:srgbClr val="C00000"/>
                </a:solidFill>
              </a:rPr>
              <a:t>Sia nelle forme musicali sia nelle pratiche religiose gli schiavi svilupparono tecniche di </a:t>
            </a:r>
            <a:r>
              <a:rPr lang="en-US" sz="2000" dirty="0">
                <a:solidFill>
                  <a:srgbClr val="C00000"/>
                </a:solidFill>
              </a:rPr>
              <a:t>“</a:t>
            </a:r>
            <a:r>
              <a:rPr lang="it-IT" sz="2000" dirty="0">
                <a:solidFill>
                  <a:schemeClr val="tx2">
                    <a:lumMod val="50000"/>
                  </a:schemeClr>
                </a:solidFill>
              </a:rPr>
              <a:t>codificazione</a:t>
            </a:r>
            <a:r>
              <a:rPr lang="en-US" sz="2000" dirty="0">
                <a:solidFill>
                  <a:srgbClr val="C00000"/>
                </a:solidFill>
              </a:rPr>
              <a:t>”</a:t>
            </a:r>
            <a:r>
              <a:rPr lang="it-IT" sz="2000" dirty="0">
                <a:solidFill>
                  <a:srgbClr val="C00000"/>
                </a:solidFill>
              </a:rPr>
              <a:t> dei messaggi (l </a:t>
            </a:r>
            <a:r>
              <a:rPr lang="it-IT" sz="2000" i="1" dirty="0">
                <a:solidFill>
                  <a:schemeClr val="tx2">
                    <a:lumMod val="50000"/>
                  </a:schemeClr>
                </a:solidFill>
              </a:rPr>
              <a:t>double </a:t>
            </a:r>
            <a:r>
              <a:rPr lang="it-IT" sz="2000" i="1" dirty="0" err="1">
                <a:solidFill>
                  <a:schemeClr val="tx2">
                    <a:lumMod val="50000"/>
                  </a:schemeClr>
                </a:solidFill>
              </a:rPr>
              <a:t>talking</a:t>
            </a:r>
            <a:r>
              <a:rPr lang="it-IT" sz="2000" dirty="0">
                <a:solidFill>
                  <a:schemeClr val="tx2">
                    <a:lumMod val="50000"/>
                  </a:schemeClr>
                </a:solidFill>
              </a:rPr>
              <a:t> </a:t>
            </a:r>
            <a:r>
              <a:rPr lang="it-IT" sz="2000" dirty="0">
                <a:solidFill>
                  <a:srgbClr val="C00000"/>
                </a:solidFill>
              </a:rPr>
              <a:t>o </a:t>
            </a:r>
            <a:r>
              <a:rPr lang="it-IT" sz="2000" i="1" dirty="0" err="1">
                <a:solidFill>
                  <a:schemeClr val="tx2">
                    <a:lumMod val="50000"/>
                  </a:schemeClr>
                </a:solidFill>
              </a:rPr>
              <a:t>signifying</a:t>
            </a:r>
            <a:r>
              <a:rPr lang="it-IT" sz="2000" dirty="0">
                <a:solidFill>
                  <a:srgbClr val="C00000"/>
                </a:solidFill>
              </a:rPr>
              <a:t>), che potevano essere compresi solo da chi condivideva il codice.</a:t>
            </a:r>
          </a:p>
        </p:txBody>
      </p:sp>
      <p:sp>
        <p:nvSpPr>
          <p:cNvPr id="8194" name="Rectangle 2">
            <a:extLst>
              <a:ext uri="{FF2B5EF4-FFF2-40B4-BE49-F238E27FC236}">
                <a16:creationId xmlns:a16="http://schemas.microsoft.com/office/drawing/2014/main" id="{B37830F8-9505-2F77-2B37-35233B286C0C}"/>
              </a:ext>
            </a:extLst>
          </p:cNvPr>
          <p:cNvSpPr>
            <a:spLocks noGrp="1" noChangeArrowheads="1"/>
          </p:cNvSpPr>
          <p:nvPr>
            <p:ph type="title"/>
          </p:nvPr>
        </p:nvSpPr>
        <p:spPr>
          <a:xfrm>
            <a:off x="1981200" y="0"/>
            <a:ext cx="8229600" cy="762000"/>
          </a:xfrm>
        </p:spPr>
        <p:txBody>
          <a:bodyPr/>
          <a:lstStyle/>
          <a:p>
            <a:pPr eaLnBrk="1" fontAlgn="auto" hangingPunct="1">
              <a:spcAft>
                <a:spcPts val="0"/>
              </a:spcAft>
              <a:defRPr/>
            </a:pPr>
            <a:r>
              <a:rPr lang="en-US" dirty="0"/>
              <a:t>La </a:t>
            </a:r>
            <a:r>
              <a:rPr lang="en-US" dirty="0" err="1"/>
              <a:t>resistenza</a:t>
            </a:r>
            <a:r>
              <a:rPr lang="en-US" dirty="0"/>
              <a:t> </a:t>
            </a:r>
            <a:r>
              <a:rPr lang="en-US" dirty="0" err="1"/>
              <a:t>degli</a:t>
            </a:r>
            <a:r>
              <a:rPr lang="en-US" dirty="0"/>
              <a:t> </a:t>
            </a:r>
            <a:r>
              <a:rPr lang="en-US" dirty="0" err="1"/>
              <a:t>schiavi</a:t>
            </a:r>
            <a:endParaRPr lang="en-US" dirty="0"/>
          </a:p>
        </p:txBody>
      </p:sp>
      <p:pic>
        <p:nvPicPr>
          <p:cNvPr id="23556" name="Picture 4" descr="natturner2">
            <a:extLst>
              <a:ext uri="{FF2B5EF4-FFF2-40B4-BE49-F238E27FC236}">
                <a16:creationId xmlns:a16="http://schemas.microsoft.com/office/drawing/2014/main" id="{C1040305-90F0-DFAE-1131-F37422F9C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845" y="4376057"/>
            <a:ext cx="2728725" cy="22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natturner">
            <a:extLst>
              <a:ext uri="{FF2B5EF4-FFF2-40B4-BE49-F238E27FC236}">
                <a16:creationId xmlns:a16="http://schemas.microsoft.com/office/drawing/2014/main" id="{603D54F3-8F8F-5EF9-249B-DF5EAC3EA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61187"/>
            <a:ext cx="3993501" cy="279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runaway">
            <a:extLst>
              <a:ext uri="{FF2B5EF4-FFF2-40B4-BE49-F238E27FC236}">
                <a16:creationId xmlns:a16="http://schemas.microsoft.com/office/drawing/2014/main" id="{7BF5547B-0B72-E557-8260-485B74825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31" y="3771900"/>
            <a:ext cx="2406285" cy="259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0"/>
            <a:ext cx="8229600" cy="942392"/>
          </a:xfrm>
        </p:spPr>
        <p:txBody>
          <a:bodyPr>
            <a:noAutofit/>
          </a:bodyPr>
          <a:lstStyle/>
          <a:p>
            <a:r>
              <a:rPr lang="it-IT" sz="3600" b="1" dirty="0"/>
              <a:t>Le colonie inglesi in Nord America</a:t>
            </a:r>
            <a:br>
              <a:rPr lang="it-IT" sz="3600" b="1" dirty="0"/>
            </a:br>
            <a:r>
              <a:rPr lang="it-IT" sz="3600" b="1" dirty="0"/>
              <a:t>nel Settecento</a:t>
            </a:r>
          </a:p>
        </p:txBody>
      </p:sp>
      <p:sp>
        <p:nvSpPr>
          <p:cNvPr id="3" name="Segnaposto contenuto 2"/>
          <p:cNvSpPr>
            <a:spLocks noGrp="1"/>
          </p:cNvSpPr>
          <p:nvPr>
            <p:ph idx="1"/>
          </p:nvPr>
        </p:nvSpPr>
        <p:spPr>
          <a:xfrm>
            <a:off x="167951" y="1017038"/>
            <a:ext cx="11877869" cy="5459962"/>
          </a:xfrm>
        </p:spPr>
        <p:txBody>
          <a:bodyPr>
            <a:noAutofit/>
          </a:bodyPr>
          <a:lstStyle/>
          <a:p>
            <a:pPr marL="0" indent="0">
              <a:buNone/>
            </a:pPr>
            <a:r>
              <a:rPr lang="it-IT" sz="2400" dirty="0">
                <a:solidFill>
                  <a:srgbClr val="FF0000"/>
                </a:solidFill>
              </a:rPr>
              <a:t>Con il graduale declino dell’egemonia puritana nelle colonie più dinamiche dal punto di vista economico (quelle della Nuova Inghilterra), la società delle aree più settentrionali si orienta in modo sempre più deciso verso una strutturazione di carattere </a:t>
            </a:r>
            <a:r>
              <a:rPr lang="it-IT" sz="2400" dirty="0">
                <a:solidFill>
                  <a:schemeClr val="tx2">
                    <a:lumMod val="50000"/>
                  </a:schemeClr>
                </a:solidFill>
              </a:rPr>
              <a:t>borghese</a:t>
            </a:r>
            <a:r>
              <a:rPr lang="it-IT" sz="2400" dirty="0">
                <a:solidFill>
                  <a:srgbClr val="FF0000"/>
                </a:solidFill>
              </a:rPr>
              <a:t> e </a:t>
            </a:r>
            <a:r>
              <a:rPr lang="it-IT" sz="2400" dirty="0">
                <a:solidFill>
                  <a:schemeClr val="tx2">
                    <a:lumMod val="50000"/>
                  </a:schemeClr>
                </a:solidFill>
              </a:rPr>
              <a:t>capitalistico</a:t>
            </a:r>
            <a:r>
              <a:rPr lang="it-IT" sz="2400" dirty="0">
                <a:solidFill>
                  <a:srgbClr val="FF0000"/>
                </a:solidFill>
              </a:rPr>
              <a:t>, mentre nelle colonie del Sud (la Virginia, le due Caroline e la Georgia) si consolida un’</a:t>
            </a:r>
            <a:r>
              <a:rPr lang="it-IT" sz="2400" dirty="0">
                <a:solidFill>
                  <a:schemeClr val="tx2">
                    <a:lumMod val="50000"/>
                  </a:schemeClr>
                </a:solidFill>
              </a:rPr>
              <a:t>economia latifondista </a:t>
            </a:r>
            <a:r>
              <a:rPr lang="it-IT" sz="2400" dirty="0">
                <a:solidFill>
                  <a:srgbClr val="FF0000"/>
                </a:solidFill>
              </a:rPr>
              <a:t>che vive degli scambi commerciali con la Gran Bretagna (dove esporta materie prime come cotone e tabacco e da cui importa manufatti), e si basa sul lavoro degli schiavi africani. I modelli identitari si modificano di conseguenza, opponendo il modello </a:t>
            </a:r>
            <a:r>
              <a:rPr lang="en-US" sz="2400" dirty="0">
                <a:solidFill>
                  <a:srgbClr val="FF0000"/>
                </a:solidFill>
              </a:rPr>
              <a:t>“</a:t>
            </a:r>
            <a:r>
              <a:rPr lang="it-IT" sz="2400" dirty="0">
                <a:solidFill>
                  <a:srgbClr val="FF0000"/>
                </a:solidFill>
              </a:rPr>
              <a:t>settentrionale</a:t>
            </a:r>
            <a:r>
              <a:rPr lang="en-US" sz="2400" dirty="0">
                <a:solidFill>
                  <a:srgbClr val="FF0000"/>
                </a:solidFill>
              </a:rPr>
              <a:t>”</a:t>
            </a:r>
            <a:r>
              <a:rPr lang="it-IT" sz="2400" dirty="0">
                <a:solidFill>
                  <a:srgbClr val="FF0000"/>
                </a:solidFill>
              </a:rPr>
              <a:t> del </a:t>
            </a:r>
            <a:r>
              <a:rPr lang="it-IT" sz="2400" i="1" dirty="0">
                <a:solidFill>
                  <a:schemeClr val="tx2">
                    <a:lumMod val="50000"/>
                  </a:schemeClr>
                </a:solidFill>
              </a:rPr>
              <a:t>self-made man</a:t>
            </a:r>
            <a:r>
              <a:rPr lang="it-IT" sz="2400" dirty="0">
                <a:solidFill>
                  <a:srgbClr val="FF0000"/>
                </a:solidFill>
              </a:rPr>
              <a:t>, che cerca di ascendere nella scala sociale grazie al suo spirito d’iniziativa, al modello </a:t>
            </a:r>
            <a:r>
              <a:rPr lang="en-US" sz="2400" dirty="0">
                <a:solidFill>
                  <a:srgbClr val="FF0000"/>
                </a:solidFill>
              </a:rPr>
              <a:t>“</a:t>
            </a:r>
            <a:r>
              <a:rPr lang="it-IT" sz="2400" dirty="0">
                <a:solidFill>
                  <a:srgbClr val="FF0000"/>
                </a:solidFill>
              </a:rPr>
              <a:t>meridionale</a:t>
            </a:r>
            <a:r>
              <a:rPr lang="en-US" sz="2400" dirty="0">
                <a:solidFill>
                  <a:srgbClr val="FF0000"/>
                </a:solidFill>
              </a:rPr>
              <a:t>”</a:t>
            </a:r>
            <a:r>
              <a:rPr lang="it-IT" sz="2400" dirty="0">
                <a:solidFill>
                  <a:srgbClr val="FF0000"/>
                </a:solidFill>
              </a:rPr>
              <a:t> del </a:t>
            </a:r>
            <a:r>
              <a:rPr lang="it-IT" sz="2400" i="1" dirty="0">
                <a:solidFill>
                  <a:schemeClr val="tx2">
                    <a:lumMod val="50000"/>
                  </a:schemeClr>
                </a:solidFill>
              </a:rPr>
              <a:t>gentleman</a:t>
            </a:r>
            <a:r>
              <a:rPr lang="it-IT" sz="2400" dirty="0">
                <a:solidFill>
                  <a:srgbClr val="FF0000"/>
                </a:solidFill>
              </a:rPr>
              <a:t> che cerca di imitare l’aristocrazia inglese e giustifica la schiavitù in nome di una visione della società naturalmente suddivisa in classi che non permette la mobilità tra i diversi livelli, e relega gli </a:t>
            </a:r>
            <a:r>
              <a:rPr lang="it-IT" sz="2400" dirty="0">
                <a:solidFill>
                  <a:schemeClr val="tx2">
                    <a:lumMod val="50000"/>
                  </a:schemeClr>
                </a:solidFill>
              </a:rPr>
              <a:t>schiavi africani </a:t>
            </a:r>
            <a:r>
              <a:rPr lang="it-IT" sz="2400" dirty="0">
                <a:solidFill>
                  <a:srgbClr val="FF0000"/>
                </a:solidFill>
              </a:rPr>
              <a:t>al gradino più basso, sia perché necessari per garantire con il loro lavoro gratuito la ricchezza delle classi più alte sia perché considerati incapaci di agire autonomamente, e quindi destinati a essere </a:t>
            </a:r>
            <a:r>
              <a:rPr lang="en-US" sz="2400" dirty="0">
                <a:solidFill>
                  <a:srgbClr val="FF0000"/>
                </a:solidFill>
              </a:rPr>
              <a:t>“</a:t>
            </a:r>
            <a:r>
              <a:rPr lang="it-IT" sz="2400" dirty="0">
                <a:solidFill>
                  <a:srgbClr val="FF0000"/>
                </a:solidFill>
              </a:rPr>
              <a:t>governati</a:t>
            </a:r>
            <a:r>
              <a:rPr lang="en-US" sz="2400" dirty="0">
                <a:solidFill>
                  <a:srgbClr val="FF0000"/>
                </a:solidFill>
              </a:rPr>
              <a:t>”</a:t>
            </a:r>
            <a:r>
              <a:rPr lang="it-IT" sz="2400" dirty="0">
                <a:solidFill>
                  <a:srgbClr val="FF0000"/>
                </a:solidFill>
              </a:rPr>
              <a:t> dai loro padroni. </a:t>
            </a:r>
          </a:p>
        </p:txBody>
      </p:sp>
    </p:spTree>
    <p:extLst>
      <p:ext uri="{BB962C8B-B14F-4D97-AF65-F5344CB8AC3E}">
        <p14:creationId xmlns:p14="http://schemas.microsoft.com/office/powerpoint/2010/main" val="39297619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905001" y="1524001"/>
            <a:ext cx="3122613" cy="1622425"/>
            <a:chOff x="240" y="960"/>
            <a:chExt cx="1967" cy="1022"/>
          </a:xfrm>
        </p:grpSpPr>
        <p:sp>
          <p:nvSpPr>
            <p:cNvPr id="59400" name="Text Box 3"/>
            <p:cNvSpPr txBox="1">
              <a:spLocks noChangeArrowheads="1"/>
            </p:cNvSpPr>
            <p:nvPr/>
          </p:nvSpPr>
          <p:spPr bwMode="auto">
            <a:xfrm>
              <a:off x="240" y="960"/>
              <a:ext cx="1968" cy="1023"/>
            </a:xfrm>
            <a:prstGeom prst="rect">
              <a:avLst/>
            </a:prstGeom>
            <a:noFill/>
            <a:ln w="9525">
              <a:noFill/>
              <a:round/>
              <a:headEnd/>
              <a:tailEnd/>
            </a:ln>
          </p:spPr>
          <p:txBody>
            <a:bodyPr wrap="none" anchor="ctr"/>
            <a:lstStyle/>
            <a:p>
              <a:endParaRPr lang="it-IT"/>
            </a:p>
          </p:txBody>
        </p:sp>
      </p:grpSp>
      <p:grpSp>
        <p:nvGrpSpPr>
          <p:cNvPr id="3" name="Group 4"/>
          <p:cNvGrpSpPr>
            <a:grpSpLocks/>
          </p:cNvGrpSpPr>
          <p:nvPr/>
        </p:nvGrpSpPr>
        <p:grpSpPr bwMode="auto">
          <a:xfrm>
            <a:off x="1828801" y="4114801"/>
            <a:ext cx="3808413" cy="1979613"/>
            <a:chOff x="192" y="2592"/>
            <a:chExt cx="2399" cy="1247"/>
          </a:xfrm>
        </p:grpSpPr>
        <p:sp>
          <p:nvSpPr>
            <p:cNvPr id="59399" name="Text Box 6"/>
            <p:cNvSpPr txBox="1">
              <a:spLocks noChangeArrowheads="1"/>
            </p:cNvSpPr>
            <p:nvPr/>
          </p:nvSpPr>
          <p:spPr bwMode="auto">
            <a:xfrm>
              <a:off x="192" y="2592"/>
              <a:ext cx="2400" cy="1248"/>
            </a:xfrm>
            <a:prstGeom prst="rect">
              <a:avLst/>
            </a:prstGeom>
            <a:noFill/>
            <a:ln w="9525">
              <a:noFill/>
              <a:round/>
              <a:headEnd/>
              <a:tailEnd/>
            </a:ln>
          </p:spPr>
          <p:txBody>
            <a:bodyPr wrap="none" anchor="ctr"/>
            <a:lstStyle/>
            <a:p>
              <a:endParaRPr lang="it-IT"/>
            </a:p>
          </p:txBody>
        </p:sp>
      </p:grpSp>
      <p:pic>
        <p:nvPicPr>
          <p:cNvPr id="59396" name="Picture 7" descr="http://oregonstate.edu/instruct/phl302/distance_arc/images/slave-ship.JPEG"/>
          <p:cNvPicPr>
            <a:picLocks noChangeAspect="1" noChangeArrowheads="1"/>
          </p:cNvPicPr>
          <p:nvPr/>
        </p:nvPicPr>
        <p:blipFill>
          <a:blip r:embed="rId3"/>
          <a:srcRect/>
          <a:stretch>
            <a:fillRect/>
          </a:stretch>
        </p:blipFill>
        <p:spPr bwMode="auto">
          <a:xfrm>
            <a:off x="800268" y="2207666"/>
            <a:ext cx="6362532" cy="4055526"/>
          </a:xfrm>
          <a:prstGeom prst="rect">
            <a:avLst/>
          </a:prstGeom>
          <a:noFill/>
          <a:ln w="9525">
            <a:noFill/>
            <a:miter lim="800000"/>
            <a:headEnd/>
            <a:tailEnd/>
          </a:ln>
        </p:spPr>
      </p:pic>
      <p:pic>
        <p:nvPicPr>
          <p:cNvPr id="59397" name="Picture 2" descr="http://www.tea.state.tx.us/student.assessment/resources/online/2006/grade8/ss/images/42graphicaa.gif"/>
          <p:cNvPicPr>
            <a:picLocks noChangeAspect="1" noChangeArrowheads="1"/>
          </p:cNvPicPr>
          <p:nvPr/>
        </p:nvPicPr>
        <p:blipFill>
          <a:blip r:embed="rId4"/>
          <a:srcRect/>
          <a:stretch>
            <a:fillRect/>
          </a:stretch>
        </p:blipFill>
        <p:spPr bwMode="auto">
          <a:xfrm>
            <a:off x="7912359" y="78129"/>
            <a:ext cx="3287486" cy="6701742"/>
          </a:xfrm>
          <a:prstGeom prst="rect">
            <a:avLst/>
          </a:prstGeom>
          <a:noFill/>
          <a:ln w="9525">
            <a:noFill/>
            <a:miter lim="800000"/>
            <a:headEnd/>
            <a:tailEnd/>
          </a:ln>
        </p:spPr>
      </p:pic>
      <p:sp>
        <p:nvSpPr>
          <p:cNvPr id="59398" name="Rectangle 3"/>
          <p:cNvSpPr>
            <a:spLocks noChangeArrowheads="1"/>
          </p:cNvSpPr>
          <p:nvPr/>
        </p:nvSpPr>
        <p:spPr bwMode="auto">
          <a:xfrm>
            <a:off x="1981200" y="571481"/>
            <a:ext cx="4343400" cy="1323439"/>
          </a:xfrm>
          <a:prstGeom prst="rect">
            <a:avLst/>
          </a:prstGeom>
          <a:noFill/>
          <a:ln w="9525">
            <a:noFill/>
            <a:miter lim="800000"/>
            <a:headEnd/>
            <a:tailEnd/>
          </a:ln>
        </p:spPr>
        <p:txBody>
          <a:bodyPr wrap="square">
            <a:spAutoFit/>
          </a:bodyPr>
          <a:lstStyle/>
          <a:p>
            <a:pPr algn="ctr"/>
            <a:r>
              <a:rPr lang="it-CH" sz="4000" b="1" dirty="0">
                <a:latin typeface="Arial" pitchFamily="34" charset="0"/>
              </a:rPr>
              <a:t>L’economia delle colonie</a:t>
            </a:r>
            <a:endParaRPr lang="it-IT" sz="4000" b="1" dirty="0">
              <a:latin typeface="Arial" pitchFamily="34" charset="0"/>
            </a:endParaRPr>
          </a:p>
        </p:txBody>
      </p:sp>
    </p:spTree>
  </p:cSld>
  <p:clrMapOvr>
    <a:masterClrMapping/>
  </p:clrMapOvr>
  <p:transition spd="slow">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4F5A7BF1-E63E-FA8A-DAF2-65E954E45DE2}"/>
              </a:ext>
            </a:extLst>
          </p:cNvPr>
          <p:cNvSpPr>
            <a:spLocks noGrp="1" noChangeArrowheads="1"/>
          </p:cNvSpPr>
          <p:nvPr>
            <p:ph type="title"/>
          </p:nvPr>
        </p:nvSpPr>
        <p:spPr/>
        <p:txBody>
          <a:bodyPr/>
          <a:lstStyle/>
          <a:p>
            <a:pPr eaLnBrk="1" hangingPunct="1">
              <a:defRPr/>
            </a:pPr>
            <a:r>
              <a:rPr lang="en-US" dirty="0"/>
              <a:t>La Virginia</a:t>
            </a:r>
          </a:p>
        </p:txBody>
      </p:sp>
      <p:sp>
        <p:nvSpPr>
          <p:cNvPr id="101385" name="Rectangle 9">
            <a:extLst>
              <a:ext uri="{FF2B5EF4-FFF2-40B4-BE49-F238E27FC236}">
                <a16:creationId xmlns:a16="http://schemas.microsoft.com/office/drawing/2014/main" id="{B328FAED-EE58-FEDA-99D8-355FB00B10C7}"/>
              </a:ext>
            </a:extLst>
          </p:cNvPr>
          <p:cNvSpPr>
            <a:spLocks noGrp="1" noChangeArrowheads="1"/>
          </p:cNvSpPr>
          <p:nvPr>
            <p:ph type="body" sz="half" idx="1"/>
          </p:nvPr>
        </p:nvSpPr>
        <p:spPr>
          <a:xfrm>
            <a:off x="609600" y="1600200"/>
            <a:ext cx="5410200" cy="4953000"/>
          </a:xfrm>
        </p:spPr>
        <p:txBody>
          <a:bodyPr/>
          <a:lstStyle/>
          <a:p>
            <a:pPr eaLnBrk="1" hangingPunct="1">
              <a:lnSpc>
                <a:spcPct val="80000"/>
              </a:lnSpc>
              <a:buFontTx/>
              <a:buNone/>
              <a:defRPr/>
            </a:pPr>
            <a:endParaRPr lang="en-US" sz="1600" dirty="0"/>
          </a:p>
          <a:p>
            <a:pPr eaLnBrk="1" hangingPunct="1">
              <a:lnSpc>
                <a:spcPct val="80000"/>
              </a:lnSpc>
              <a:defRPr/>
            </a:pPr>
            <a:r>
              <a:rPr lang="it-IT" sz="2400" dirty="0">
                <a:solidFill>
                  <a:srgbClr val="C00000"/>
                </a:solidFill>
              </a:rPr>
              <a:t>La prima colonia inglese stabile in America del Nord fu la Virginia  (1607), con l’obiettivo di sfruttare le ricchezze del territorio (mito della “</a:t>
            </a:r>
            <a:r>
              <a:rPr lang="it-IT" sz="2400" dirty="0" err="1">
                <a:solidFill>
                  <a:schemeClr val="tx2">
                    <a:lumMod val="50000"/>
                  </a:schemeClr>
                </a:solidFill>
              </a:rPr>
              <a:t>land</a:t>
            </a:r>
            <a:r>
              <a:rPr lang="it-IT" sz="2400" dirty="0">
                <a:solidFill>
                  <a:schemeClr val="tx2">
                    <a:lumMod val="50000"/>
                  </a:schemeClr>
                </a:solidFill>
              </a:rPr>
              <a:t> </a:t>
            </a:r>
            <a:r>
              <a:rPr lang="it-IT" sz="2400" dirty="0" err="1">
                <a:solidFill>
                  <a:schemeClr val="tx2">
                    <a:lumMod val="50000"/>
                  </a:schemeClr>
                </a:solidFill>
              </a:rPr>
              <a:t>of</a:t>
            </a:r>
            <a:r>
              <a:rPr lang="it-IT" sz="2400" dirty="0">
                <a:solidFill>
                  <a:schemeClr val="tx2">
                    <a:lumMod val="50000"/>
                  </a:schemeClr>
                </a:solidFill>
              </a:rPr>
              <a:t> </a:t>
            </a:r>
            <a:r>
              <a:rPr lang="it-IT" sz="2400" dirty="0" err="1">
                <a:solidFill>
                  <a:schemeClr val="tx2">
                    <a:lumMod val="50000"/>
                  </a:schemeClr>
                </a:solidFill>
              </a:rPr>
              <a:t>plenty</a:t>
            </a:r>
            <a:r>
              <a:rPr lang="it-IT" sz="2400" dirty="0">
                <a:solidFill>
                  <a:srgbClr val="C00000"/>
                </a:solidFill>
              </a:rPr>
              <a:t>”).</a:t>
            </a:r>
          </a:p>
          <a:p>
            <a:pPr eaLnBrk="1" hangingPunct="1">
              <a:lnSpc>
                <a:spcPct val="80000"/>
              </a:lnSpc>
              <a:defRPr/>
            </a:pPr>
            <a:r>
              <a:rPr lang="it-IT" sz="2400" dirty="0">
                <a:solidFill>
                  <a:srgbClr val="C00000"/>
                </a:solidFill>
              </a:rPr>
              <a:t>Economia fondata sugli </a:t>
            </a:r>
            <a:r>
              <a:rPr lang="it-IT" sz="2400" dirty="0">
                <a:solidFill>
                  <a:schemeClr val="tx2">
                    <a:lumMod val="50000"/>
                  </a:schemeClr>
                </a:solidFill>
              </a:rPr>
              <a:t>scambi commerciali </a:t>
            </a:r>
            <a:r>
              <a:rPr lang="it-IT" sz="2400" dirty="0">
                <a:solidFill>
                  <a:srgbClr val="C00000"/>
                </a:solidFill>
              </a:rPr>
              <a:t>con la Gran Bretagna (soprattutto tabacco – v. “pubblicità” a fianco – e cotone, più altre materie prime, in cambio di manufatti inglesi).</a:t>
            </a:r>
          </a:p>
          <a:p>
            <a:pPr eaLnBrk="1" hangingPunct="1">
              <a:lnSpc>
                <a:spcPct val="80000"/>
              </a:lnSpc>
              <a:defRPr/>
            </a:pPr>
            <a:r>
              <a:rPr lang="it-IT" sz="2400" dirty="0">
                <a:solidFill>
                  <a:srgbClr val="C00000"/>
                </a:solidFill>
              </a:rPr>
              <a:t>La Virginia è la colonia dove iniziarono ad articolarsi le dinamiche delle relazioni interetniche sia con i nativi sia con gli afroamericani.</a:t>
            </a:r>
          </a:p>
          <a:p>
            <a:pPr eaLnBrk="1" hangingPunct="1">
              <a:lnSpc>
                <a:spcPct val="80000"/>
              </a:lnSpc>
              <a:buFontTx/>
              <a:buNone/>
              <a:defRPr/>
            </a:pPr>
            <a:endParaRPr lang="en-US" sz="2000" dirty="0"/>
          </a:p>
          <a:p>
            <a:pPr eaLnBrk="1" hangingPunct="1">
              <a:lnSpc>
                <a:spcPct val="80000"/>
              </a:lnSpc>
              <a:defRPr/>
            </a:pPr>
            <a:endParaRPr lang="en-US" sz="1600" dirty="0"/>
          </a:p>
        </p:txBody>
      </p:sp>
      <p:pic>
        <p:nvPicPr>
          <p:cNvPr id="16388" name="Picture 12" descr="virginiatobaccoad">
            <a:extLst>
              <a:ext uri="{FF2B5EF4-FFF2-40B4-BE49-F238E27FC236}">
                <a16:creationId xmlns:a16="http://schemas.microsoft.com/office/drawing/2014/main" id="{13CE8A70-7931-41C2-EEF5-C0D67E86EA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46033" y="1802145"/>
            <a:ext cx="4590661" cy="45700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a:extLst>
              <a:ext uri="{FF2B5EF4-FFF2-40B4-BE49-F238E27FC236}">
                <a16:creationId xmlns:a16="http://schemas.microsoft.com/office/drawing/2014/main" id="{B6C27F45-D3C1-5C29-DA20-3229DB570EB4}"/>
              </a:ext>
            </a:extLst>
          </p:cNvPr>
          <p:cNvSpPr>
            <a:spLocks noGrp="1" noChangeArrowheads="1"/>
          </p:cNvSpPr>
          <p:nvPr>
            <p:ph type="title"/>
          </p:nvPr>
        </p:nvSpPr>
        <p:spPr/>
        <p:txBody>
          <a:bodyPr/>
          <a:lstStyle/>
          <a:p>
            <a:pPr eaLnBrk="1" hangingPunct="1">
              <a:defRPr/>
            </a:pPr>
            <a:r>
              <a:rPr lang="en-US" sz="4000" dirty="0" err="1"/>
              <a:t>Mappa</a:t>
            </a:r>
            <a:r>
              <a:rPr lang="en-US" sz="4000" dirty="0"/>
              <a:t> </a:t>
            </a:r>
            <a:r>
              <a:rPr lang="en-US" sz="4000" dirty="0" err="1"/>
              <a:t>della</a:t>
            </a:r>
            <a:r>
              <a:rPr lang="en-US" sz="4000" dirty="0"/>
              <a:t> Virginia (1590)</a:t>
            </a:r>
          </a:p>
        </p:txBody>
      </p:sp>
      <p:pic>
        <p:nvPicPr>
          <p:cNvPr id="18435" name="Picture 8" descr="era2debryvirginia">
            <a:extLst>
              <a:ext uri="{FF2B5EF4-FFF2-40B4-BE49-F238E27FC236}">
                <a16:creationId xmlns:a16="http://schemas.microsoft.com/office/drawing/2014/main" id="{5ED5B3BE-A4BB-0C39-EC29-FF7BF5E56C1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91221" y="1567544"/>
            <a:ext cx="7142162" cy="4994275"/>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8B8738-6CE2-E122-A482-2953B34DC6DD}"/>
              </a:ext>
            </a:extLst>
          </p:cNvPr>
          <p:cNvSpPr>
            <a:spLocks noGrp="1"/>
          </p:cNvSpPr>
          <p:nvPr>
            <p:ph type="title"/>
          </p:nvPr>
        </p:nvSpPr>
        <p:spPr>
          <a:xfrm>
            <a:off x="1981200" y="381000"/>
            <a:ext cx="8229600" cy="914400"/>
          </a:xfrm>
        </p:spPr>
        <p:txBody>
          <a:bodyPr/>
          <a:lstStyle/>
          <a:p>
            <a:pPr>
              <a:defRPr/>
            </a:pPr>
            <a:r>
              <a:rPr lang="en-US" sz="5400" dirty="0" err="1"/>
              <a:t>Una</a:t>
            </a:r>
            <a:r>
              <a:rPr lang="en-US" sz="5400" dirty="0"/>
              <a:t> terra </a:t>
            </a:r>
            <a:r>
              <a:rPr lang="en-US" sz="5400" dirty="0" err="1"/>
              <a:t>vergine</a:t>
            </a:r>
            <a:endParaRPr lang="en-US" sz="5400" dirty="0"/>
          </a:p>
        </p:txBody>
      </p:sp>
      <p:sp>
        <p:nvSpPr>
          <p:cNvPr id="3" name="Segnaposto contenuto 2">
            <a:extLst>
              <a:ext uri="{FF2B5EF4-FFF2-40B4-BE49-F238E27FC236}">
                <a16:creationId xmlns:a16="http://schemas.microsoft.com/office/drawing/2014/main" id="{851A38FA-CB3E-0724-17FE-F82A418003BD}"/>
              </a:ext>
            </a:extLst>
          </p:cNvPr>
          <p:cNvSpPr>
            <a:spLocks noGrp="1"/>
          </p:cNvSpPr>
          <p:nvPr>
            <p:ph idx="1"/>
          </p:nvPr>
        </p:nvSpPr>
        <p:spPr>
          <a:xfrm>
            <a:off x="326571" y="1446245"/>
            <a:ext cx="10972799" cy="5183155"/>
          </a:xfrm>
        </p:spPr>
        <p:txBody>
          <a:bodyPr/>
          <a:lstStyle/>
          <a:p>
            <a:pPr eaLnBrk="1" hangingPunct="1">
              <a:lnSpc>
                <a:spcPct val="80000"/>
              </a:lnSpc>
              <a:buFont typeface="Wingdings" panose="05000000000000000000" pitchFamily="2" charset="2"/>
              <a:buNone/>
              <a:defRPr/>
            </a:pPr>
            <a:r>
              <a:rPr lang="it-IT" sz="3600" dirty="0">
                <a:solidFill>
                  <a:srgbClr val="C00000"/>
                </a:solidFill>
              </a:rPr>
              <a:t>Il nome deriva dalla “Regina Vergine”, </a:t>
            </a:r>
            <a:r>
              <a:rPr lang="it-IT" sz="3600" dirty="0">
                <a:solidFill>
                  <a:schemeClr val="tx2">
                    <a:lumMod val="50000"/>
                  </a:schemeClr>
                </a:solidFill>
              </a:rPr>
              <a:t>Elisabetta I</a:t>
            </a:r>
            <a:r>
              <a:rPr lang="it-IT" sz="3600" dirty="0">
                <a:solidFill>
                  <a:srgbClr val="C00000"/>
                </a:solidFill>
              </a:rPr>
              <a:t>, e suggerisce un’analoga visione dell’America come entità “femminile”, e “pura”, ma la purezza non è un carattere che deve essere preservato: l’altro mito </a:t>
            </a:r>
            <a:r>
              <a:rPr lang="it-IT" sz="3600" dirty="0" err="1">
                <a:solidFill>
                  <a:srgbClr val="C00000"/>
                </a:solidFill>
              </a:rPr>
              <a:t>fondativo</a:t>
            </a:r>
            <a:r>
              <a:rPr lang="it-IT" sz="3600" dirty="0">
                <a:solidFill>
                  <a:srgbClr val="C00000"/>
                </a:solidFill>
              </a:rPr>
              <a:t> della civiltà angloamericana è quello della </a:t>
            </a:r>
            <a:r>
              <a:rPr lang="it-IT" sz="3600" i="1" dirty="0">
                <a:solidFill>
                  <a:schemeClr val="tx2">
                    <a:lumMod val="50000"/>
                  </a:schemeClr>
                </a:solidFill>
              </a:rPr>
              <a:t>Virgin </a:t>
            </a:r>
            <a:r>
              <a:rPr lang="it-IT" sz="3600" i="1" dirty="0" err="1">
                <a:solidFill>
                  <a:schemeClr val="tx2">
                    <a:lumMod val="50000"/>
                  </a:schemeClr>
                </a:solidFill>
              </a:rPr>
              <a:t>Land</a:t>
            </a:r>
            <a:r>
              <a:rPr lang="it-IT" sz="3600" dirty="0">
                <a:solidFill>
                  <a:srgbClr val="C00000"/>
                </a:solidFill>
              </a:rPr>
              <a:t>, di un terra “incontaminata” che aspetta di essere “fecondata” dal seme del maschio bianco. </a:t>
            </a:r>
          </a:p>
          <a:p>
            <a:pPr eaLnBrk="1" hangingPunct="1">
              <a:lnSpc>
                <a:spcPct val="80000"/>
              </a:lnSpc>
              <a:buFont typeface="Wingdings" panose="05000000000000000000" pitchFamily="2" charset="2"/>
              <a:buNone/>
              <a:defRPr/>
            </a:pPr>
            <a:r>
              <a:rPr lang="it-IT" sz="3600" dirty="0">
                <a:solidFill>
                  <a:srgbClr val="C00000"/>
                </a:solidFill>
              </a:rPr>
              <a:t>Immagine del </a:t>
            </a:r>
            <a:r>
              <a:rPr lang="it-IT" sz="3600" dirty="0">
                <a:solidFill>
                  <a:schemeClr val="tx2">
                    <a:lumMod val="50000"/>
                  </a:schemeClr>
                </a:solidFill>
              </a:rPr>
              <a:t>Nuovo Eden</a:t>
            </a:r>
            <a:r>
              <a:rPr lang="it-IT" sz="3600" dirty="0">
                <a:solidFill>
                  <a:srgbClr val="C00000"/>
                </a:solidFill>
              </a:rPr>
              <a:t>, diffusa da John Smith con i suoi resoconti sulla colonizzazione della Virginia. </a:t>
            </a:r>
          </a:p>
          <a:p>
            <a:pP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F3632506-ED67-197D-E5A0-AD55F62EC68D}"/>
              </a:ext>
            </a:extLst>
          </p:cNvPr>
          <p:cNvSpPr>
            <a:spLocks noGrp="1" noChangeArrowheads="1"/>
          </p:cNvSpPr>
          <p:nvPr>
            <p:ph type="title"/>
          </p:nvPr>
        </p:nvSpPr>
        <p:spPr>
          <a:xfrm>
            <a:off x="609600" y="139960"/>
            <a:ext cx="10972800" cy="1117340"/>
          </a:xfrm>
        </p:spPr>
        <p:txBody>
          <a:bodyPr/>
          <a:lstStyle/>
          <a:p>
            <a:pPr eaLnBrk="1" hangingPunct="1">
              <a:defRPr/>
            </a:pPr>
            <a:r>
              <a:rPr lang="en-US" dirty="0"/>
              <a:t>John Smith e Pocahontas</a:t>
            </a:r>
          </a:p>
        </p:txBody>
      </p:sp>
      <p:sp>
        <p:nvSpPr>
          <p:cNvPr id="173061" name="Rectangle 5">
            <a:extLst>
              <a:ext uri="{FF2B5EF4-FFF2-40B4-BE49-F238E27FC236}">
                <a16:creationId xmlns:a16="http://schemas.microsoft.com/office/drawing/2014/main" id="{026EFB56-64C0-9ADE-2D11-4F8EC7F9AE22}"/>
              </a:ext>
            </a:extLst>
          </p:cNvPr>
          <p:cNvSpPr>
            <a:spLocks noGrp="1" noChangeArrowheads="1"/>
          </p:cNvSpPr>
          <p:nvPr>
            <p:ph type="body" sz="half" idx="2"/>
          </p:nvPr>
        </p:nvSpPr>
        <p:spPr>
          <a:xfrm>
            <a:off x="5029200" y="1524000"/>
            <a:ext cx="6102220" cy="4572000"/>
          </a:xfrm>
        </p:spPr>
        <p:txBody>
          <a:bodyPr/>
          <a:lstStyle/>
          <a:p>
            <a:pPr eaLnBrk="1" hangingPunct="1">
              <a:buFont typeface="Wingdings" panose="05000000000000000000" pitchFamily="2" charset="2"/>
              <a:buNone/>
              <a:defRPr/>
            </a:pPr>
            <a:r>
              <a:rPr lang="it-IT" sz="2000" dirty="0">
                <a:solidFill>
                  <a:srgbClr val="C00000"/>
                </a:solidFill>
              </a:rPr>
              <a:t>Dicembre 1607: la storia del salvataggio </a:t>
            </a:r>
            <a:r>
              <a:rPr lang="it-IT" sz="2000" i="1" dirty="0">
                <a:solidFill>
                  <a:srgbClr val="C00000"/>
                </a:solidFill>
              </a:rPr>
              <a:t>in extremis </a:t>
            </a:r>
            <a:r>
              <a:rPr lang="it-IT" sz="2000" dirty="0">
                <a:solidFill>
                  <a:srgbClr val="C00000"/>
                </a:solidFill>
              </a:rPr>
              <a:t>di John Smith per opera della figlia del capo dei </a:t>
            </a:r>
            <a:r>
              <a:rPr lang="it-IT" sz="2000" dirty="0" err="1">
                <a:solidFill>
                  <a:srgbClr val="C00000"/>
                </a:solidFill>
              </a:rPr>
              <a:t>Powathan</a:t>
            </a:r>
            <a:r>
              <a:rPr lang="it-IT" sz="2000" dirty="0">
                <a:solidFill>
                  <a:srgbClr val="C00000"/>
                </a:solidFill>
              </a:rPr>
              <a:t> </a:t>
            </a:r>
            <a:r>
              <a:rPr lang="it-IT" sz="2000" dirty="0">
                <a:solidFill>
                  <a:schemeClr val="tx2">
                    <a:lumMod val="50000"/>
                  </a:schemeClr>
                </a:solidFill>
              </a:rPr>
              <a:t>Pocahontas</a:t>
            </a:r>
            <a:r>
              <a:rPr lang="it-IT" sz="2000" dirty="0">
                <a:solidFill>
                  <a:srgbClr val="C00000"/>
                </a:solidFill>
              </a:rPr>
              <a:t>, che si getta sul ceppo e impedisce la decapitazione di Smith, è narrata in poche righe in </a:t>
            </a:r>
            <a:r>
              <a:rPr lang="it-IT" sz="2000" i="1" dirty="0">
                <a:solidFill>
                  <a:schemeClr val="tx2">
                    <a:lumMod val="50000"/>
                  </a:schemeClr>
                </a:solidFill>
              </a:rPr>
              <a:t>The General History of Virginia </a:t>
            </a:r>
            <a:r>
              <a:rPr lang="it-IT" sz="2000" dirty="0">
                <a:solidFill>
                  <a:srgbClr val="C00000"/>
                </a:solidFill>
              </a:rPr>
              <a:t>(1624). Non è chiaro se Smith creda davvero di aver rischiato la vita, ma è più probabile che sia stato solo protagonista di un rito di </a:t>
            </a:r>
            <a:r>
              <a:rPr lang="it-IT" sz="2000" dirty="0">
                <a:solidFill>
                  <a:schemeClr val="tx2">
                    <a:lumMod val="50000"/>
                  </a:schemeClr>
                </a:solidFill>
              </a:rPr>
              <a:t>iniziazione</a:t>
            </a:r>
            <a:r>
              <a:rPr lang="it-IT" sz="2000" dirty="0">
                <a:solidFill>
                  <a:srgbClr val="C00000"/>
                </a:solidFill>
              </a:rPr>
              <a:t> alla tribù.</a:t>
            </a:r>
          </a:p>
          <a:p>
            <a:pPr eaLnBrk="1" hangingPunct="1">
              <a:lnSpc>
                <a:spcPct val="90000"/>
              </a:lnSpc>
              <a:defRPr/>
            </a:pPr>
            <a:r>
              <a:rPr lang="it-IT" sz="2000" dirty="0">
                <a:solidFill>
                  <a:srgbClr val="C00000"/>
                </a:solidFill>
              </a:rPr>
              <a:t>Pocahontas viene fatta prigioniera, si converte al cristianesimo e sposa </a:t>
            </a:r>
            <a:r>
              <a:rPr lang="it-IT" sz="2000" dirty="0">
                <a:solidFill>
                  <a:schemeClr val="tx2">
                    <a:lumMod val="50000"/>
                  </a:schemeClr>
                </a:solidFill>
              </a:rPr>
              <a:t>John </a:t>
            </a:r>
            <a:r>
              <a:rPr lang="it-IT" sz="2000" dirty="0" err="1">
                <a:solidFill>
                  <a:schemeClr val="tx2">
                    <a:lumMod val="50000"/>
                  </a:schemeClr>
                </a:solidFill>
              </a:rPr>
              <a:t>Rolfe</a:t>
            </a:r>
            <a:r>
              <a:rPr lang="it-IT" sz="2000" dirty="0">
                <a:solidFill>
                  <a:srgbClr val="C00000"/>
                </a:solidFill>
              </a:rPr>
              <a:t>, che la porta in Inghilterra e la presenta alla Regina Anna nel 1616 (con una lettera di “raccomandazione” scritta da Smith). Muore all’inizio del viaggio di ritorno in America.</a:t>
            </a:r>
            <a:endParaRPr lang="en-US" sz="2000" dirty="0">
              <a:solidFill>
                <a:srgbClr val="C00000"/>
              </a:solidFill>
            </a:endParaRPr>
          </a:p>
        </p:txBody>
      </p:sp>
      <p:pic>
        <p:nvPicPr>
          <p:cNvPr id="21508" name="Picture 8" descr="pocahontasincolor">
            <a:extLst>
              <a:ext uri="{FF2B5EF4-FFF2-40B4-BE49-F238E27FC236}">
                <a16:creationId xmlns:a16="http://schemas.microsoft.com/office/drawing/2014/main" id="{F2037B33-845F-A958-A80C-E012BE4655E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39551" y="3968248"/>
            <a:ext cx="2107509" cy="2654511"/>
          </a:xfrm>
          <a:noFill/>
          <a:extLst>
            <a:ext uri="{909E8E84-426E-40DD-AFC4-6F175D3DCCD1}">
              <a14:hiddenFill xmlns:a14="http://schemas.microsoft.com/office/drawing/2010/main">
                <a:solidFill>
                  <a:srgbClr val="FFFFFF"/>
                </a:solidFill>
              </a14:hiddenFill>
            </a:ext>
          </a:extLst>
        </p:spPr>
      </p:pic>
      <p:pic>
        <p:nvPicPr>
          <p:cNvPr id="21509" name="Picture 4" descr="Smith &amp; Pocahontas">
            <a:extLst>
              <a:ext uri="{FF2B5EF4-FFF2-40B4-BE49-F238E27FC236}">
                <a16:creationId xmlns:a16="http://schemas.microsoft.com/office/drawing/2014/main" id="{3F4B3572-9DC5-7062-4B58-EC38AB88D4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34" y="1377820"/>
            <a:ext cx="3567296" cy="266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6159E5-AF7F-B90B-BC6A-46516BF8A21A}"/>
              </a:ext>
            </a:extLst>
          </p:cNvPr>
          <p:cNvSpPr>
            <a:spLocks noGrp="1"/>
          </p:cNvSpPr>
          <p:nvPr>
            <p:ph type="title"/>
          </p:nvPr>
        </p:nvSpPr>
        <p:spPr>
          <a:xfrm>
            <a:off x="1981200" y="152400"/>
            <a:ext cx="8229600" cy="762000"/>
          </a:xfrm>
        </p:spPr>
        <p:txBody>
          <a:bodyPr>
            <a:normAutofit/>
          </a:bodyPr>
          <a:lstStyle/>
          <a:p>
            <a:pPr>
              <a:defRPr/>
            </a:pPr>
            <a:r>
              <a:rPr lang="it-IT" dirty="0"/>
              <a:t>I puritani</a:t>
            </a:r>
          </a:p>
        </p:txBody>
      </p:sp>
      <p:sp>
        <p:nvSpPr>
          <p:cNvPr id="3" name="Segnaposto contenuto 2">
            <a:extLst>
              <a:ext uri="{FF2B5EF4-FFF2-40B4-BE49-F238E27FC236}">
                <a16:creationId xmlns:a16="http://schemas.microsoft.com/office/drawing/2014/main" id="{56C6E7A1-3F4F-D9E7-E5E4-C34980BD1F10}"/>
              </a:ext>
            </a:extLst>
          </p:cNvPr>
          <p:cNvSpPr>
            <a:spLocks noGrp="1"/>
          </p:cNvSpPr>
          <p:nvPr>
            <p:ph idx="1"/>
          </p:nvPr>
        </p:nvSpPr>
        <p:spPr>
          <a:xfrm>
            <a:off x="541177" y="1222310"/>
            <a:ext cx="6353338" cy="5407090"/>
          </a:xfrm>
        </p:spPr>
        <p:txBody>
          <a:bodyPr>
            <a:noAutofit/>
          </a:bodyPr>
          <a:lstStyle/>
          <a:p>
            <a:pPr marL="82296" indent="0">
              <a:buNone/>
              <a:defRPr/>
            </a:pPr>
            <a:r>
              <a:rPr lang="it-IT" sz="2000" dirty="0">
                <a:solidFill>
                  <a:srgbClr val="FF0000"/>
                </a:solidFill>
              </a:rPr>
              <a:t>Nel mito collettivo di autoidentificazione che tuttora determina la concezione diffusa delle origini della </a:t>
            </a:r>
            <a:r>
              <a:rPr lang="en-US" sz="2000" dirty="0">
                <a:solidFill>
                  <a:srgbClr val="FF0000"/>
                </a:solidFill>
              </a:rPr>
              <a:t>“</a:t>
            </a:r>
            <a:r>
              <a:rPr lang="en-US" sz="2000" dirty="0" err="1">
                <a:solidFill>
                  <a:srgbClr val="FF0000"/>
                </a:solidFill>
              </a:rPr>
              <a:t>civiltà</a:t>
            </a:r>
            <a:r>
              <a:rPr lang="en-US" sz="2000" dirty="0">
                <a:solidFill>
                  <a:srgbClr val="FF0000"/>
                </a:solidFill>
              </a:rPr>
              <a:t> americana”, </a:t>
            </a:r>
            <a:r>
              <a:rPr lang="en-US" sz="2000" dirty="0" err="1">
                <a:solidFill>
                  <a:srgbClr val="FF0000"/>
                </a:solidFill>
              </a:rPr>
              <a:t>queste</a:t>
            </a:r>
            <a:r>
              <a:rPr lang="it-IT" sz="2000" dirty="0">
                <a:solidFill>
                  <a:srgbClr val="FF0000"/>
                </a:solidFill>
              </a:rPr>
              <a:t> corrispondono con l’arrivo dei </a:t>
            </a:r>
            <a:r>
              <a:rPr lang="en-US" sz="2000" dirty="0">
                <a:solidFill>
                  <a:srgbClr val="FF0000"/>
                </a:solidFill>
              </a:rPr>
              <a:t>“</a:t>
            </a:r>
            <a:r>
              <a:rPr lang="it-IT" sz="2000" dirty="0">
                <a:solidFill>
                  <a:schemeClr val="tx2">
                    <a:lumMod val="50000"/>
                  </a:schemeClr>
                </a:solidFill>
              </a:rPr>
              <a:t>Padri Pellegrini</a:t>
            </a:r>
            <a:r>
              <a:rPr lang="en-US" sz="2000" dirty="0">
                <a:solidFill>
                  <a:srgbClr val="FF0000"/>
                </a:solidFill>
              </a:rPr>
              <a:t>” </a:t>
            </a:r>
            <a:r>
              <a:rPr lang="it-IT" sz="2000" dirty="0">
                <a:solidFill>
                  <a:srgbClr val="FF0000"/>
                </a:solidFill>
              </a:rPr>
              <a:t>sulle coste del Massachusetts nel 1620 per erigere la “Nuova Inghilterra”, e non con quello dei coloni che si stabiliscono sulle coste della Virginia a scopi meramente commerciali già nel 1607. I </a:t>
            </a:r>
            <a:r>
              <a:rPr lang="it-IT" sz="2000" dirty="0">
                <a:solidFill>
                  <a:schemeClr val="tx2">
                    <a:lumMod val="50000"/>
                  </a:schemeClr>
                </a:solidFill>
              </a:rPr>
              <a:t>separatisti</a:t>
            </a:r>
            <a:r>
              <a:rPr lang="it-IT" sz="2000" dirty="0">
                <a:solidFill>
                  <a:srgbClr val="FF0000"/>
                </a:solidFill>
              </a:rPr>
              <a:t> guidati da </a:t>
            </a:r>
            <a:r>
              <a:rPr lang="it-IT" sz="2000" dirty="0">
                <a:solidFill>
                  <a:schemeClr val="tx2">
                    <a:lumMod val="50000"/>
                  </a:schemeClr>
                </a:solidFill>
              </a:rPr>
              <a:t>William Bradford</a:t>
            </a:r>
            <a:r>
              <a:rPr lang="it-IT" sz="2000" dirty="0">
                <a:solidFill>
                  <a:srgbClr val="FF0000"/>
                </a:solidFill>
              </a:rPr>
              <a:t> si considerano un nuovo popolo eletto che abbandona l’Europa-Babilonia, attraversa il Mar Rosso-Oceano Atlantico, e giunge in Israele-America per erigere quella che dieci anni più tardi </a:t>
            </a:r>
            <a:r>
              <a:rPr lang="it-IT" sz="2000" dirty="0">
                <a:solidFill>
                  <a:schemeClr val="tx2">
                    <a:lumMod val="50000"/>
                  </a:schemeClr>
                </a:solidFill>
              </a:rPr>
              <a:t>John Winthrop </a:t>
            </a:r>
            <a:r>
              <a:rPr lang="it-IT" sz="2000" dirty="0">
                <a:solidFill>
                  <a:srgbClr val="FF0000"/>
                </a:solidFill>
              </a:rPr>
              <a:t>definirà la “</a:t>
            </a:r>
            <a:r>
              <a:rPr lang="it-IT" sz="2000" dirty="0">
                <a:solidFill>
                  <a:schemeClr val="tx2">
                    <a:lumMod val="50000"/>
                  </a:schemeClr>
                </a:solidFill>
              </a:rPr>
              <a:t>City </a:t>
            </a:r>
            <a:r>
              <a:rPr lang="it-IT" sz="2000" dirty="0" err="1">
                <a:solidFill>
                  <a:schemeClr val="tx2">
                    <a:lumMod val="50000"/>
                  </a:schemeClr>
                </a:solidFill>
              </a:rPr>
              <a:t>Upon</a:t>
            </a:r>
            <a:r>
              <a:rPr lang="it-IT" sz="2000" dirty="0">
                <a:solidFill>
                  <a:schemeClr val="tx2">
                    <a:lumMod val="50000"/>
                  </a:schemeClr>
                </a:solidFill>
              </a:rPr>
              <a:t> a Hill</a:t>
            </a:r>
            <a:r>
              <a:rPr lang="it-IT" sz="2000" dirty="0">
                <a:solidFill>
                  <a:srgbClr val="FF0000"/>
                </a:solidFill>
              </a:rPr>
              <a:t>”, nella profezia che egli pronuncia nel 1630 a bordo dell’</a:t>
            </a:r>
            <a:r>
              <a:rPr lang="it-IT" sz="2000" dirty="0" err="1">
                <a:solidFill>
                  <a:srgbClr val="FF0000"/>
                </a:solidFill>
              </a:rPr>
              <a:t>Arbella</a:t>
            </a:r>
            <a:r>
              <a:rPr lang="it-IT" sz="2000" dirty="0">
                <a:solidFill>
                  <a:srgbClr val="FF0000"/>
                </a:solidFill>
              </a:rPr>
              <a:t> e che racconta in anticipo il destino della nuova nazione di Dio.</a:t>
            </a:r>
            <a:endParaRPr lang="it-IT" sz="2000" dirty="0"/>
          </a:p>
        </p:txBody>
      </p:sp>
      <p:pic>
        <p:nvPicPr>
          <p:cNvPr id="23556" name="Immagine 4" descr="Immagine che contiene testo, persona, esterni, posando&#10;&#10;Descrizione generata automaticamente">
            <a:extLst>
              <a:ext uri="{FF2B5EF4-FFF2-40B4-BE49-F238E27FC236}">
                <a16:creationId xmlns:a16="http://schemas.microsoft.com/office/drawing/2014/main" id="{15766706-763E-1D07-B583-E7F575273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305" y="1716834"/>
            <a:ext cx="4677302" cy="338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DCC0FF-B406-8BFB-6D86-903FFCEECB99}"/>
              </a:ext>
            </a:extLst>
          </p:cNvPr>
          <p:cNvSpPr>
            <a:spLocks noGrp="1"/>
          </p:cNvSpPr>
          <p:nvPr>
            <p:ph type="title"/>
          </p:nvPr>
        </p:nvSpPr>
        <p:spPr/>
        <p:txBody>
          <a:bodyPr>
            <a:normAutofit fontScale="90000"/>
          </a:bodyPr>
          <a:lstStyle/>
          <a:p>
            <a:pPr>
              <a:defRPr/>
            </a:pPr>
            <a:r>
              <a:rPr lang="it-IT" dirty="0"/>
              <a:t>Le colonie della</a:t>
            </a:r>
            <a:br>
              <a:rPr lang="it-IT" dirty="0"/>
            </a:br>
            <a:r>
              <a:rPr lang="it-IT" dirty="0"/>
              <a:t>Nuova Inghilterra (1650)</a:t>
            </a:r>
          </a:p>
        </p:txBody>
      </p:sp>
      <p:pic>
        <p:nvPicPr>
          <p:cNvPr id="24579" name="Picture 3">
            <a:extLst>
              <a:ext uri="{FF2B5EF4-FFF2-40B4-BE49-F238E27FC236}">
                <a16:creationId xmlns:a16="http://schemas.microsoft.com/office/drawing/2014/main" id="{8CB58AB5-D46E-EE83-4678-84BA093415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1" y="1762125"/>
            <a:ext cx="6810375" cy="471805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EEBEB9-16D3-0855-073B-D452854EF32A}"/>
              </a:ext>
            </a:extLst>
          </p:cNvPr>
          <p:cNvSpPr>
            <a:spLocks noGrp="1"/>
          </p:cNvSpPr>
          <p:nvPr>
            <p:ph type="title"/>
          </p:nvPr>
        </p:nvSpPr>
        <p:spPr/>
        <p:txBody>
          <a:bodyPr>
            <a:normAutofit/>
          </a:bodyPr>
          <a:lstStyle/>
          <a:p>
            <a:pPr>
              <a:defRPr/>
            </a:pPr>
            <a:r>
              <a:rPr lang="it-IT" dirty="0"/>
              <a:t>La Massachusetts </a:t>
            </a:r>
            <a:r>
              <a:rPr lang="it-IT" dirty="0" err="1"/>
              <a:t>Bay</a:t>
            </a:r>
            <a:r>
              <a:rPr lang="it-IT" dirty="0"/>
              <a:t> Company/</a:t>
            </a:r>
            <a:r>
              <a:rPr lang="it-IT" dirty="0" err="1"/>
              <a:t>Colony</a:t>
            </a:r>
            <a:endParaRPr lang="it-IT" dirty="0"/>
          </a:p>
        </p:txBody>
      </p:sp>
      <p:sp>
        <p:nvSpPr>
          <p:cNvPr id="3" name="Segnaposto contenuto 2">
            <a:extLst>
              <a:ext uri="{FF2B5EF4-FFF2-40B4-BE49-F238E27FC236}">
                <a16:creationId xmlns:a16="http://schemas.microsoft.com/office/drawing/2014/main" id="{6EDA2548-A42C-A5BA-F422-082D1A7BEB12}"/>
              </a:ext>
            </a:extLst>
          </p:cNvPr>
          <p:cNvSpPr>
            <a:spLocks noGrp="1"/>
          </p:cNvSpPr>
          <p:nvPr>
            <p:ph idx="1"/>
          </p:nvPr>
        </p:nvSpPr>
        <p:spPr/>
        <p:txBody>
          <a:bodyPr>
            <a:normAutofit/>
          </a:bodyPr>
          <a:lstStyle/>
          <a:p>
            <a:pPr marL="82296" indent="0">
              <a:buNone/>
              <a:defRPr/>
            </a:pPr>
            <a:endParaRPr lang="it-IT" dirty="0"/>
          </a:p>
          <a:p>
            <a:pPr>
              <a:defRPr/>
            </a:pPr>
            <a:endParaRPr lang="it-IT" dirty="0"/>
          </a:p>
        </p:txBody>
      </p:sp>
      <p:pic>
        <p:nvPicPr>
          <p:cNvPr id="25604" name="Immagine 3">
            <a:extLst>
              <a:ext uri="{FF2B5EF4-FFF2-40B4-BE49-F238E27FC236}">
                <a16:creationId xmlns:a16="http://schemas.microsoft.com/office/drawing/2014/main" id="{093DAA6F-995B-AB64-D0B4-9E41A12BA7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1" y="1752601"/>
            <a:ext cx="3529013"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2412</Words>
  <Application>Microsoft Office PowerPoint</Application>
  <PresentationFormat>Widescreen</PresentationFormat>
  <Paragraphs>93</Paragraphs>
  <Slides>28</Slides>
  <Notes>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28</vt:i4>
      </vt:variant>
    </vt:vector>
  </HeadingPairs>
  <TitlesOfParts>
    <vt:vector size="35" baseType="lpstr">
      <vt:lpstr>Arial</vt:lpstr>
      <vt:lpstr>Calibri</vt:lpstr>
      <vt:lpstr>Tahoma</vt:lpstr>
      <vt:lpstr>Verdana</vt:lpstr>
      <vt:lpstr>Wingdings</vt:lpstr>
      <vt:lpstr>Wingdings 3</vt:lpstr>
      <vt:lpstr>Textured</vt:lpstr>
      <vt:lpstr>BIANCHI, ROSSI E NERI</vt:lpstr>
      <vt:lpstr>Razza, etnicità, razzismo</vt:lpstr>
      <vt:lpstr>La Virginia</vt:lpstr>
      <vt:lpstr>Mappa della Virginia (1590)</vt:lpstr>
      <vt:lpstr>Una terra vergine</vt:lpstr>
      <vt:lpstr>John Smith e Pocahontas</vt:lpstr>
      <vt:lpstr>I puritani</vt:lpstr>
      <vt:lpstr>Le colonie della Nuova Inghilterra (1650)</vt:lpstr>
      <vt:lpstr>La Massachusetts Bay Company/Colony</vt:lpstr>
      <vt:lpstr>Il sistema sociale e politico delle colonie puritane</vt:lpstr>
      <vt:lpstr>I puritani e i nativi</vt:lpstr>
      <vt:lpstr>Squanto insegna a coltivare il mais</vt:lpstr>
      <vt:lpstr>Il primo Ringraziamento americano</vt:lpstr>
      <vt:lpstr>Le prime guerre indiane</vt:lpstr>
      <vt:lpstr>Evangelizzare i nativi</vt:lpstr>
      <vt:lpstr>Praying Towns</vt:lpstr>
      <vt:lpstr>Acoma Origin Myth</vt:lpstr>
      <vt:lpstr>Ácoma</vt:lpstr>
      <vt:lpstr>La Guerra di Re Filippo (1675-1678)</vt:lpstr>
      <vt:lpstr>Il Massacro della Grande Palude e la battaglia di Lancaster</vt:lpstr>
      <vt:lpstr>La schiavitù americana</vt:lpstr>
      <vt:lpstr>Il Middle Passage</vt:lpstr>
      <vt:lpstr>Presentazione standard di PowerPoint</vt:lpstr>
      <vt:lpstr>L’arrivo in America</vt:lpstr>
      <vt:lpstr>Gli slave codes</vt:lpstr>
      <vt:lpstr>La resistenza degli schiavi</vt:lpstr>
      <vt:lpstr>Le colonie inglesi in Nord America nel Settecento</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BIANCHI, ROSSI E NERI</dc:title>
  <dc:creator>valerio.deangelis@unimc.it</dc:creator>
  <cp:lastModifiedBy>valerio.deangelis@unimc.it</cp:lastModifiedBy>
  <cp:revision>17</cp:revision>
  <dcterms:created xsi:type="dcterms:W3CDTF">2022-10-04T17:21:32Z</dcterms:created>
  <dcterms:modified xsi:type="dcterms:W3CDTF">2022-10-30T23:48:37Z</dcterms:modified>
</cp:coreProperties>
</file>