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8" r:id="rId3"/>
    <p:sldId id="279" r:id="rId4"/>
    <p:sldId id="258" r:id="rId5"/>
    <p:sldId id="260" r:id="rId6"/>
    <p:sldId id="261" r:id="rId7"/>
    <p:sldId id="267" r:id="rId8"/>
    <p:sldId id="270" r:id="rId9"/>
    <p:sldId id="272" r:id="rId10"/>
    <p:sldId id="263" r:id="rId11"/>
    <p:sldId id="280" r:id="rId12"/>
    <p:sldId id="264" r:id="rId13"/>
    <p:sldId id="287" r:id="rId14"/>
    <p:sldId id="281" r:id="rId15"/>
    <p:sldId id="282" r:id="rId16"/>
    <p:sldId id="283" r:id="rId17"/>
    <p:sldId id="284" r:id="rId18"/>
    <p:sldId id="285" r:id="rId19"/>
    <p:sldId id="291" r:id="rId20"/>
    <p:sldId id="295"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9A123-FB56-496A-8308-1670F5C73995}" type="datetimeFigureOut">
              <a:rPr lang="it-IT" smtClean="0"/>
              <a:pPr/>
              <a:t>31/10/2022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1905-F49D-43A2-80A8-CEAAE5930875}" type="slidenum">
              <a:rPr lang="it-IT" smtClean="0"/>
              <a:pPr/>
              <a:t>‹N›</a:t>
            </a:fld>
            <a:endParaRPr lang="it-IT"/>
          </a:p>
        </p:txBody>
      </p:sp>
    </p:spTree>
    <p:extLst>
      <p:ext uri="{BB962C8B-B14F-4D97-AF65-F5344CB8AC3E}">
        <p14:creationId xmlns:p14="http://schemas.microsoft.com/office/powerpoint/2010/main" val="1607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BDA91-6E22-4F1E-BDF2-D54989E1805F}" type="slidenum">
              <a:rPr lang="it-IT">
                <a:solidFill>
                  <a:prstClr val="black"/>
                </a:solidFill>
              </a:rPr>
              <a:pPr/>
              <a:t>19</a:t>
            </a:fld>
            <a:endParaRPr lang="it-IT">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p:spPr>
        <p:txBody>
          <a:bodyPr/>
          <a:lstStyle/>
          <a:p>
            <a:fld id="{036619D7-8988-40D9-8DAF-DCA5E03A2D24}" type="slidenum">
              <a:rPr lang="it-IT" smtClean="0"/>
              <a:pPr/>
              <a:t>20</a:t>
            </a:fld>
            <a:endParaRPr lang="it-IT"/>
          </a:p>
        </p:txBody>
      </p:sp>
      <p:sp>
        <p:nvSpPr>
          <p:cNvPr id="1095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9572" name="Rectangle 2"/>
          <p:cNvSpPr>
            <a:spLocks noGrp="1" noChangeArrowheads="1"/>
          </p:cNvSpPr>
          <p:nvPr>
            <p:ph type="body" idx="1"/>
          </p:nvPr>
        </p:nvSpPr>
        <p:spPr>
          <a:xfrm>
            <a:off x="685480" y="4343144"/>
            <a:ext cx="5487041" cy="4208609"/>
          </a:xfrm>
          <a:noFill/>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015319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9889556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5979023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2731855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5942474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5159062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0329132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8808484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4883135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9367231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AC151-F703-41B8-94F4-C7CEA2098A6E}" type="datetimeFigureOut">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1291685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AC151-F703-41B8-94F4-C7CEA2098A6E}" type="datetimeFigureOut">
              <a:rPr lang="en-US" smtClean="0"/>
              <a:pPr/>
              <a:t>10/31/2022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59773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ushistory.org/declaration/trumbull.htm"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omenworld.org/travel/boston-s-top-10---moments-in-boston-history.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picrapbattlesofhistory.wikia.com/wiki/George_Washingt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etcanvas.com/ArtSchool/Drawing/DrawingShips/Lesson4/index.html"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history.org/declaration/images/trumbull-larg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5911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4291"/>
            <a:ext cx="7772400" cy="1285884"/>
          </a:xfrm>
        </p:spPr>
        <p:txBody>
          <a:bodyPr>
            <a:normAutofit fontScale="90000"/>
          </a:bodyPr>
          <a:lstStyle/>
          <a:p>
            <a:r>
              <a:rPr lang="en-US" sz="6000">
                <a:solidFill>
                  <a:schemeClr val="bg1"/>
                </a:solidFill>
                <a:effectLst>
                  <a:outerShdw blurRad="38100" dist="38100" dir="2700000" algn="tl">
                    <a:srgbClr val="000000">
                      <a:alpha val="43137"/>
                    </a:srgbClr>
                  </a:outerShdw>
                </a:effectLst>
              </a:rPr>
              <a:t>VERSO LA NASCITA</a:t>
            </a:r>
            <a:br>
              <a:rPr lang="en-US" sz="6000">
                <a:solidFill>
                  <a:schemeClr val="bg1"/>
                </a:solidFill>
                <a:effectLst>
                  <a:outerShdw blurRad="38100" dist="38100" dir="2700000" algn="tl">
                    <a:srgbClr val="000000">
                      <a:alpha val="43137"/>
                    </a:srgbClr>
                  </a:outerShdw>
                </a:effectLst>
              </a:rPr>
            </a:br>
            <a:r>
              <a:rPr lang="en-US" sz="6000">
                <a:solidFill>
                  <a:schemeClr val="bg1"/>
                </a:solidFill>
                <a:effectLst>
                  <a:outerShdw blurRad="38100" dist="38100" dir="2700000" algn="tl">
                    <a:srgbClr val="000000">
                      <a:alpha val="43137"/>
                    </a:srgbClr>
                  </a:outerShdw>
                </a:effectLst>
              </a:rPr>
              <a:t>DI UNA NAZIONE</a:t>
            </a:r>
            <a:endParaRPr lang="en-US" sz="6000" dirty="0">
              <a:solidFill>
                <a:schemeClr val="bg1"/>
              </a:solidFill>
              <a:effectLst>
                <a:outerShdw blurRad="38100" dist="38100" dir="2700000" algn="tl">
                  <a:srgbClr val="000000">
                    <a:alpha val="43137"/>
                  </a:srgbClr>
                </a:outerShdw>
              </a:effectLst>
            </a:endParaRPr>
          </a:p>
        </p:txBody>
      </p:sp>
      <p:sp>
        <p:nvSpPr>
          <p:cNvPr id="7" name="Sottotitolo 6"/>
          <p:cNvSpPr>
            <a:spLocks noGrp="1"/>
          </p:cNvSpPr>
          <p:nvPr>
            <p:ph type="subTitle" idx="1"/>
          </p:nvPr>
        </p:nvSpPr>
        <p:spPr>
          <a:xfrm flipV="1">
            <a:off x="7715272" y="5638800"/>
            <a:ext cx="57128" cy="76216"/>
          </a:xfrm>
        </p:spPr>
        <p:txBody>
          <a:bodyPr>
            <a:normAutofit fontScale="25000" lnSpcReduction="20000"/>
          </a:bodyPr>
          <a:lstStyle/>
          <a:p>
            <a:endParaRPr lang="en-US" dirty="0"/>
          </a:p>
        </p:txBody>
      </p:sp>
      <p:pic>
        <p:nvPicPr>
          <p:cNvPr id="4" name="Immagine 3">
            <a:extLst>
              <a:ext uri="{FF2B5EF4-FFF2-40B4-BE49-F238E27FC236}">
                <a16:creationId xmlns:a16="http://schemas.microsoft.com/office/drawing/2014/main" id="{0C331885-34F3-EBF3-90C3-D0F55D97F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279973"/>
            <a:ext cx="3466748" cy="2563534"/>
          </a:xfrm>
          <a:prstGeom prst="rect">
            <a:avLst/>
          </a:prstGeom>
        </p:spPr>
      </p:pic>
      <p:pic>
        <p:nvPicPr>
          <p:cNvPr id="6" name="Immagine 5" descr="Immagine che contiene esterni, gruppo, sport, parecchi&#10;&#10;Descrizione generata automaticamente">
            <a:extLst>
              <a:ext uri="{FF2B5EF4-FFF2-40B4-BE49-F238E27FC236}">
                <a16:creationId xmlns:a16="http://schemas.microsoft.com/office/drawing/2014/main" id="{F8DBC083-6E86-0219-6D64-7DD44155C9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333039"/>
            <a:ext cx="3024336" cy="2439631"/>
          </a:xfrm>
          <a:prstGeom prst="rect">
            <a:avLst/>
          </a:prstGeom>
        </p:spPr>
      </p:pic>
    </p:spTree>
    <p:extLst>
      <p:ext uri="{BB962C8B-B14F-4D97-AF65-F5344CB8AC3E}">
        <p14:creationId xmlns:p14="http://schemas.microsoft.com/office/powerpoint/2010/main" val="18460165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L’inizio</a:t>
            </a:r>
            <a:r>
              <a:rPr lang="en-US" b="1" dirty="0"/>
              <a:t> </a:t>
            </a:r>
            <a:r>
              <a:rPr lang="en-US" b="1" dirty="0" err="1"/>
              <a:t>della</a:t>
            </a:r>
            <a:r>
              <a:rPr lang="en-US" b="1" dirty="0"/>
              <a:t> </a:t>
            </a:r>
            <a:r>
              <a:rPr lang="en-US" b="1" dirty="0" err="1"/>
              <a:t>guerra</a:t>
            </a:r>
            <a:r>
              <a:rPr lang="en-US" b="1" dirty="0"/>
              <a:t> </a:t>
            </a:r>
            <a:r>
              <a:rPr lang="en-US" b="1" dirty="0" err="1"/>
              <a:t>rivoluzionaria</a:t>
            </a:r>
            <a:endParaRPr lang="en-US" dirty="0"/>
          </a:p>
        </p:txBody>
      </p:sp>
      <p:sp>
        <p:nvSpPr>
          <p:cNvPr id="3" name="Content Placeholder 2"/>
          <p:cNvSpPr>
            <a:spLocks noGrp="1"/>
          </p:cNvSpPr>
          <p:nvPr>
            <p:ph idx="1"/>
          </p:nvPr>
        </p:nvSpPr>
        <p:spPr/>
        <p:txBody>
          <a:bodyPr/>
          <a:lstStyle/>
          <a:p>
            <a:pPr marL="0" indent="0">
              <a:buNone/>
            </a:pPr>
            <a:r>
              <a:rPr lang="en-US" dirty="0"/>
              <a:t>La </a:t>
            </a:r>
            <a:r>
              <a:rPr lang="en-US" dirty="0" err="1"/>
              <a:t>guerra</a:t>
            </a:r>
            <a:r>
              <a:rPr lang="en-US" dirty="0"/>
              <a:t> </a:t>
            </a:r>
            <a:r>
              <a:rPr lang="en-US" dirty="0" err="1"/>
              <a:t>inizia</a:t>
            </a:r>
            <a:r>
              <a:rPr lang="en-US" dirty="0"/>
              <a:t> con </a:t>
            </a:r>
            <a:r>
              <a:rPr lang="en-US" dirty="0" err="1"/>
              <a:t>gli</a:t>
            </a:r>
            <a:r>
              <a:rPr lang="en-US" dirty="0"/>
              <a:t> </a:t>
            </a:r>
            <a:r>
              <a:rPr lang="en-US" dirty="0" err="1"/>
              <a:t>scontri</a:t>
            </a:r>
            <a:r>
              <a:rPr lang="en-US" dirty="0"/>
              <a:t> di </a:t>
            </a:r>
            <a:r>
              <a:rPr lang="en-US" b="1" dirty="0"/>
              <a:t>Lexington</a:t>
            </a:r>
            <a:r>
              <a:rPr lang="en-US" dirty="0"/>
              <a:t> e </a:t>
            </a:r>
            <a:r>
              <a:rPr lang="en-US" b="1" dirty="0"/>
              <a:t>Concord</a:t>
            </a:r>
            <a:r>
              <a:rPr lang="en-US" dirty="0"/>
              <a:t> (Mass.) il 19 </a:t>
            </a:r>
            <a:r>
              <a:rPr lang="en-US" dirty="0" err="1"/>
              <a:t>aprile</a:t>
            </a:r>
            <a:r>
              <a:rPr lang="en-US" dirty="0"/>
              <a:t> 1775: </a:t>
            </a:r>
            <a:r>
              <a:rPr lang="en-US" dirty="0" err="1"/>
              <a:t>si</a:t>
            </a:r>
            <a:r>
              <a:rPr lang="en-US" dirty="0"/>
              <a:t> </a:t>
            </a:r>
            <a:r>
              <a:rPr lang="en-US" dirty="0" err="1"/>
              <a:t>tratta</a:t>
            </a:r>
            <a:r>
              <a:rPr lang="en-US" dirty="0"/>
              <a:t> </a:t>
            </a:r>
            <a:r>
              <a:rPr lang="en-US" dirty="0" err="1"/>
              <a:t>dello</a:t>
            </a:r>
            <a:r>
              <a:rPr lang="en-US" dirty="0"/>
              <a:t> “</a:t>
            </a:r>
            <a:r>
              <a:rPr lang="en-US" b="1" dirty="0"/>
              <a:t>shot heard round the World</a:t>
            </a:r>
            <a:r>
              <a:rPr lang="en-US" dirty="0"/>
              <a:t>” (Ralph Waldo Emerson). </a:t>
            </a:r>
          </a:p>
        </p:txBody>
      </p:sp>
      <p:pic>
        <p:nvPicPr>
          <p:cNvPr id="12290" name="Picture 2" descr="http://womenworld.org/image/062012/Moments%20in%20Boston%20History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565410"/>
            <a:ext cx="5364793" cy="317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6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62"/>
          </a:xfrm>
        </p:spPr>
        <p:txBody>
          <a:bodyPr/>
          <a:lstStyle/>
          <a:p>
            <a:r>
              <a:rPr lang="it-IT" b="1" dirty="0"/>
              <a:t>Una guerra civile</a:t>
            </a:r>
          </a:p>
        </p:txBody>
      </p:sp>
      <p:sp>
        <p:nvSpPr>
          <p:cNvPr id="3" name="Segnaposto contenuto 2"/>
          <p:cNvSpPr>
            <a:spLocks noGrp="1"/>
          </p:cNvSpPr>
          <p:nvPr>
            <p:ph idx="1"/>
          </p:nvPr>
        </p:nvSpPr>
        <p:spPr>
          <a:xfrm>
            <a:off x="457200" y="990600"/>
            <a:ext cx="8229600" cy="5867400"/>
          </a:xfrm>
        </p:spPr>
        <p:txBody>
          <a:bodyPr>
            <a:noAutofit/>
          </a:bodyPr>
          <a:lstStyle/>
          <a:p>
            <a:pPr marL="0" indent="0">
              <a:buNone/>
            </a:pPr>
            <a:r>
              <a:rPr lang="it-IT" sz="2400" dirty="0"/>
              <a:t>Più che una vera e propria rivoluzione, la Rivoluzione americana (che non cambia i rapporti di potere socio-economico all’interno delle 13 colonie) è una </a:t>
            </a:r>
            <a:r>
              <a:rPr lang="it-IT" sz="2400" b="1" dirty="0"/>
              <a:t>guerra d’indipendenza </a:t>
            </a:r>
            <a:r>
              <a:rPr lang="it-IT" sz="2400" dirty="0"/>
              <a:t>e anche e soprattutto una guerra civile. </a:t>
            </a:r>
            <a:r>
              <a:rPr lang="it-IT" sz="2400" b="1" dirty="0"/>
              <a:t>Patrioti </a:t>
            </a:r>
            <a:r>
              <a:rPr lang="it-IT" sz="2400" dirty="0"/>
              <a:t>e </a:t>
            </a:r>
            <a:r>
              <a:rPr lang="it-IT" sz="2400" b="1" dirty="0"/>
              <a:t>lealisti </a:t>
            </a:r>
            <a:r>
              <a:rPr lang="it-IT" sz="2400" dirty="0"/>
              <a:t>combattono rispettivamente a fianco delle forze rivoluzionarie e dell’esercito inglese, dividendo anche le famiglie. I lealisti sono soprattutto </a:t>
            </a:r>
            <a:r>
              <a:rPr lang="it-IT" sz="2400" b="1" dirty="0"/>
              <a:t>proprietari terrieri</a:t>
            </a:r>
            <a:r>
              <a:rPr lang="it-IT" sz="2400" dirty="0"/>
              <a:t>, interessati a mantenere buoni rapporti con l’Inghilterra. Le classi lavoratrici e il sottoproletariato si schierano con i rivoluzionari, e dopo la conquista rivendicano diritti socio-economici (anche con rivolte come la </a:t>
            </a:r>
            <a:r>
              <a:rPr lang="it-IT" sz="2400" b="1" i="1" dirty="0" err="1"/>
              <a:t>Shays</a:t>
            </a:r>
            <a:r>
              <a:rPr lang="it-IT" sz="2400" b="1" i="1" dirty="0"/>
              <a:t> </a:t>
            </a:r>
            <a:r>
              <a:rPr lang="it-IT" sz="2400" b="1" i="1" dirty="0" err="1"/>
              <a:t>Rebellion</a:t>
            </a:r>
            <a:r>
              <a:rPr lang="it-IT" sz="2400" dirty="0"/>
              <a:t> del 1786-87) che però non sono concessi. I nativi americani appoggiano entrambe le fazioni, come era successo durante le Guerre franco-indiane. Gli </a:t>
            </a:r>
            <a:r>
              <a:rPr lang="it-IT" sz="2400" b="1" dirty="0"/>
              <a:t>irochesi</a:t>
            </a:r>
            <a:r>
              <a:rPr lang="it-IT" sz="2400" i="1" dirty="0"/>
              <a:t>, </a:t>
            </a:r>
            <a:r>
              <a:rPr lang="it-IT" sz="2400" dirty="0"/>
              <a:t>la cui costituzione ispirerà la Costituzione degli Stati Uniti, scelgono i lealisti, e la loro sconfitta segna il destino della più potente confederazione nativo-americana.</a:t>
            </a:r>
          </a:p>
        </p:txBody>
      </p:sp>
    </p:spTree>
    <p:extLst>
      <p:ext uri="{BB962C8B-B14F-4D97-AF65-F5344CB8AC3E}">
        <p14:creationId xmlns:p14="http://schemas.microsoft.com/office/powerpoint/2010/main" val="1773243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 secondo </a:t>
            </a:r>
            <a:r>
              <a:rPr lang="en-US" b="1" i="1" dirty="0"/>
              <a:t>Continental Congress</a:t>
            </a:r>
          </a:p>
        </p:txBody>
      </p:sp>
      <p:sp>
        <p:nvSpPr>
          <p:cNvPr id="3" name="Content Placeholder 2"/>
          <p:cNvSpPr>
            <a:spLocks noGrp="1"/>
          </p:cNvSpPr>
          <p:nvPr>
            <p:ph idx="1"/>
          </p:nvPr>
        </p:nvSpPr>
        <p:spPr>
          <a:xfrm>
            <a:off x="229629" y="1600200"/>
            <a:ext cx="5494499" cy="4565104"/>
          </a:xfrm>
        </p:spPr>
        <p:txBody>
          <a:bodyPr>
            <a:normAutofit fontScale="85000" lnSpcReduction="20000"/>
          </a:bodyPr>
          <a:lstStyle/>
          <a:p>
            <a:pPr marL="0" indent="0">
              <a:buNone/>
            </a:pPr>
            <a:r>
              <a:rPr lang="it-IT" dirty="0"/>
              <a:t>Nel maggio del 1775 si riunisce il secondo </a:t>
            </a:r>
            <a:r>
              <a:rPr lang="it-IT" i="1" dirty="0"/>
              <a:t>Continental </a:t>
            </a:r>
            <a:r>
              <a:rPr lang="it-IT" i="1" dirty="0" err="1"/>
              <a:t>Congress</a:t>
            </a:r>
            <a:r>
              <a:rPr lang="it-IT" dirty="0"/>
              <a:t>, che sceglie </a:t>
            </a:r>
            <a:r>
              <a:rPr lang="it-IT" b="1" dirty="0"/>
              <a:t>George Washington </a:t>
            </a:r>
            <a:r>
              <a:rPr lang="it-IT" dirty="0"/>
              <a:t>come comandante delle truppe rivoluzionarie. Il Congresso scrive (l’autore principale è </a:t>
            </a:r>
            <a:r>
              <a:rPr lang="it-IT" b="1" dirty="0"/>
              <a:t>Thomas Jefferson</a:t>
            </a:r>
            <a:r>
              <a:rPr lang="it-IT" dirty="0"/>
              <a:t>) la </a:t>
            </a:r>
            <a:r>
              <a:rPr lang="it-IT" b="1" i="1" dirty="0" err="1"/>
              <a:t>Declaration</a:t>
            </a:r>
            <a:r>
              <a:rPr lang="it-IT" b="1" i="1" dirty="0"/>
              <a:t> of Independence</a:t>
            </a:r>
            <a:r>
              <a:rPr lang="it-IT" dirty="0"/>
              <a:t>, che viene emanata il 4 luglio 1776. Alla redazione della Dichiarazione partecipa anche </a:t>
            </a:r>
            <a:r>
              <a:rPr lang="it-IT" b="1" dirty="0"/>
              <a:t>Thomas </a:t>
            </a:r>
            <a:r>
              <a:rPr lang="it-IT" b="1" dirty="0" err="1"/>
              <a:t>Paine</a:t>
            </a:r>
            <a:r>
              <a:rPr lang="it-IT" dirty="0"/>
              <a:t>, autore di </a:t>
            </a:r>
            <a:r>
              <a:rPr lang="it-IT" b="1" i="1" dirty="0"/>
              <a:t>Common </a:t>
            </a:r>
            <a:r>
              <a:rPr lang="it-IT" b="1" i="1" dirty="0" err="1"/>
              <a:t>Sense</a:t>
            </a:r>
            <a:r>
              <a:rPr lang="it-IT" b="1" dirty="0"/>
              <a:t> </a:t>
            </a:r>
            <a:r>
              <a:rPr lang="it-IT" dirty="0"/>
              <a:t>(1776)</a:t>
            </a:r>
            <a:r>
              <a:rPr lang="it-IT" b="1" dirty="0"/>
              <a:t> </a:t>
            </a:r>
            <a:r>
              <a:rPr lang="it-IT" dirty="0"/>
              <a:t>e considerato uno dei principali ispiratori della Rivoluzione.</a:t>
            </a:r>
          </a:p>
        </p:txBody>
      </p:sp>
      <p:pic>
        <p:nvPicPr>
          <p:cNvPr id="13314" name="Picture 2" descr="http://img4.wikia.nocookie.net/__cb20140705103341/epicrapbattlesofhistory/images/8/85/Gwportrai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843310"/>
            <a:ext cx="2974219" cy="373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145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20079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2" y="642918"/>
            <a:ext cx="720079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642918"/>
            <a:ext cx="720079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9939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39718"/>
          </a:xfrm>
        </p:spPr>
        <p:txBody>
          <a:bodyPr>
            <a:normAutofit fontScale="90000"/>
          </a:bodyPr>
          <a:lstStyle/>
          <a:p>
            <a:r>
              <a:rPr lang="it-IT" b="1" dirty="0"/>
              <a:t>La fine della guerra</a:t>
            </a:r>
          </a:p>
        </p:txBody>
      </p:sp>
      <p:sp>
        <p:nvSpPr>
          <p:cNvPr id="3" name="Segnaposto contenuto 2"/>
          <p:cNvSpPr>
            <a:spLocks noGrp="1"/>
          </p:cNvSpPr>
          <p:nvPr>
            <p:ph idx="1"/>
          </p:nvPr>
        </p:nvSpPr>
        <p:spPr>
          <a:xfrm>
            <a:off x="500034" y="5500702"/>
            <a:ext cx="8186766" cy="1357298"/>
          </a:xfrm>
        </p:spPr>
        <p:txBody>
          <a:bodyPr>
            <a:noAutofit/>
          </a:bodyPr>
          <a:lstStyle/>
          <a:p>
            <a:pPr marL="0" indent="0">
              <a:buNone/>
            </a:pPr>
            <a:r>
              <a:rPr lang="it-IT" sz="2000" dirty="0"/>
              <a:t>La guerra dura fino al 19 aprile 1781, quando le truppe britanniche si arrendono a </a:t>
            </a:r>
            <a:r>
              <a:rPr lang="it-IT" sz="2000" b="1" dirty="0"/>
              <a:t>Yorktown</a:t>
            </a:r>
            <a:r>
              <a:rPr lang="it-IT" sz="2000" dirty="0"/>
              <a:t> (Virginia). Il </a:t>
            </a:r>
            <a:r>
              <a:rPr lang="it-IT" sz="2000" b="1" dirty="0"/>
              <a:t>Trattato di Parigi</a:t>
            </a:r>
            <a:r>
              <a:rPr lang="it-IT" sz="2000" dirty="0"/>
              <a:t> (1783) stabilisce i confini tra i territori controllati dal Congresso continentale e quelli ancora soggetti alla Corona inglese (soprattutto il Canada).</a:t>
            </a:r>
            <a:endParaRPr lang="it-IT" sz="2000" b="1" dirty="0"/>
          </a:p>
        </p:txBody>
      </p:sp>
      <p:pic>
        <p:nvPicPr>
          <p:cNvPr id="2050" name="Picture 2" descr="C:\Users\Utente\Downloads\9528545.jpg"/>
          <p:cNvPicPr>
            <a:picLocks noChangeAspect="1" noChangeArrowheads="1"/>
          </p:cNvPicPr>
          <p:nvPr/>
        </p:nvPicPr>
        <p:blipFill>
          <a:blip r:embed="rId2"/>
          <a:srcRect/>
          <a:stretch>
            <a:fillRect/>
          </a:stretch>
        </p:blipFill>
        <p:spPr bwMode="auto">
          <a:xfrm>
            <a:off x="1928794" y="928670"/>
            <a:ext cx="5091581" cy="4211082"/>
          </a:xfrm>
          <a:prstGeom prst="rect">
            <a:avLst/>
          </a:prstGeom>
          <a:noFill/>
        </p:spPr>
      </p:pic>
    </p:spTree>
    <p:extLst>
      <p:ext uri="{BB962C8B-B14F-4D97-AF65-F5344CB8AC3E}">
        <p14:creationId xmlns:p14="http://schemas.microsoft.com/office/powerpoint/2010/main" val="31220194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a:t>
            </a:r>
            <a:r>
              <a:rPr lang="it-IT" b="1" i="1" dirty="0" err="1"/>
              <a:t>Declaration</a:t>
            </a:r>
            <a:r>
              <a:rPr lang="it-IT" b="1" i="1" dirty="0"/>
              <a:t> of Independence</a:t>
            </a:r>
            <a:endParaRPr lang="it-IT" b="1" dirty="0"/>
          </a:p>
        </p:txBody>
      </p:sp>
      <p:sp>
        <p:nvSpPr>
          <p:cNvPr id="3" name="Segnaposto contenuto 2"/>
          <p:cNvSpPr>
            <a:spLocks noGrp="1"/>
          </p:cNvSpPr>
          <p:nvPr>
            <p:ph idx="1"/>
          </p:nvPr>
        </p:nvSpPr>
        <p:spPr>
          <a:xfrm>
            <a:off x="457200" y="1600200"/>
            <a:ext cx="8229600" cy="4876800"/>
          </a:xfrm>
        </p:spPr>
        <p:txBody>
          <a:bodyPr>
            <a:normAutofit fontScale="85000" lnSpcReduction="20000"/>
          </a:bodyPr>
          <a:lstStyle/>
          <a:p>
            <a:pPr marL="0" indent="0">
              <a:buNone/>
            </a:pPr>
            <a:r>
              <a:rPr lang="it-IT" dirty="0"/>
              <a:t>Nello stendere la Dichiarazione d’Indipendenza, Thomas Jefferson è influenzato soprattutto da </a:t>
            </a:r>
            <a:r>
              <a:rPr lang="it-IT" b="1" dirty="0"/>
              <a:t>John Locke</a:t>
            </a:r>
            <a:r>
              <a:rPr lang="it-IT" dirty="0"/>
              <a:t>, il filosofo inglese “padre” del liberalismo, e più in particolare dalla sua convinzione che l’umanità è governata dalla </a:t>
            </a:r>
            <a:r>
              <a:rPr lang="it-IT" b="1" dirty="0"/>
              <a:t>legge naturale</a:t>
            </a:r>
            <a:r>
              <a:rPr lang="it-IT" dirty="0"/>
              <a:t> (gli esseri umani agiscono seguendo quel che viene dettato dalla loro stessa natura) e che ogni essere umano è dotato di </a:t>
            </a:r>
            <a:r>
              <a:rPr lang="it-IT" b="1" dirty="0"/>
              <a:t>diritti naturali</a:t>
            </a:r>
            <a:r>
              <a:rPr lang="it-IT" dirty="0"/>
              <a:t> (vita, libertà, proprietà). Jefferson sostituisce il diritto di proprietà con quello della </a:t>
            </a:r>
            <a:r>
              <a:rPr lang="it-IT" b="1" dirty="0"/>
              <a:t>ricerca della felicità</a:t>
            </a:r>
            <a:r>
              <a:rPr lang="it-IT" dirty="0"/>
              <a:t>, e aggiunge che </a:t>
            </a:r>
            <a:r>
              <a:rPr lang="en-US" dirty="0"/>
              <a:t>i </a:t>
            </a:r>
            <a:r>
              <a:rPr lang="it-IT" dirty="0"/>
              <a:t>diritti naturali sono </a:t>
            </a:r>
            <a:r>
              <a:rPr lang="it-IT" b="1" dirty="0"/>
              <a:t>inalienabili</a:t>
            </a:r>
            <a:r>
              <a:rPr lang="it-IT" dirty="0"/>
              <a:t> – nessun potere politico può sottrarli al soggetto – e che poiché il governo opera sulla base del </a:t>
            </a:r>
            <a:r>
              <a:rPr lang="it-IT" b="1" dirty="0"/>
              <a:t>consenso</a:t>
            </a:r>
            <a:r>
              <a:rPr lang="it-IT" dirty="0"/>
              <a:t> del popolo, qualora il governo violi i diritti naturali il popolo ha il diritto di rovesciarlo.</a:t>
            </a:r>
          </a:p>
        </p:txBody>
      </p:sp>
    </p:spTree>
    <p:extLst>
      <p:ext uri="{BB962C8B-B14F-4D97-AF65-F5344CB8AC3E}">
        <p14:creationId xmlns:p14="http://schemas.microsoft.com/office/powerpoint/2010/main" val="1545900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Il Nuovo uomo americano</a:t>
            </a:r>
          </a:p>
        </p:txBody>
      </p:sp>
      <p:sp>
        <p:nvSpPr>
          <p:cNvPr id="3" name="Segnaposto contenuto 2"/>
          <p:cNvSpPr>
            <a:spLocks noGrp="1"/>
          </p:cNvSpPr>
          <p:nvPr>
            <p:ph idx="1"/>
          </p:nvPr>
        </p:nvSpPr>
        <p:spPr/>
        <p:txBody>
          <a:bodyPr>
            <a:normAutofit lnSpcReduction="10000"/>
          </a:bodyPr>
          <a:lstStyle/>
          <a:p>
            <a:pPr marL="0" indent="0">
              <a:buNone/>
            </a:pPr>
            <a:r>
              <a:rPr lang="it-IT" dirty="0"/>
              <a:t>La </a:t>
            </a:r>
            <a:r>
              <a:rPr lang="it-IT" i="1" dirty="0"/>
              <a:t>Dichiarazione</a:t>
            </a:r>
            <a:r>
              <a:rPr lang="it-IT" dirty="0"/>
              <a:t> stabilisce il modello d’identità fondamentale della nuova nazione: il nuovo soggetto individuale, così come il nuovo soggetto collettivo, è </a:t>
            </a:r>
            <a:r>
              <a:rPr lang="it-IT" b="1" dirty="0"/>
              <a:t>libero e indipendente</a:t>
            </a:r>
            <a:r>
              <a:rPr lang="it-IT" dirty="0"/>
              <a:t>, e accetta di sottoporsi a un’autorità superiore solo se questa difende i suoi diritti e i suoi interessi. Poiché la Gran Bretagna non ha riconosciuto questi diritti e non ha difeso questi interessi, il popolo americano esercita il suo diritto di non riconoscerne più l’autorità.</a:t>
            </a:r>
          </a:p>
        </p:txBody>
      </p:sp>
    </p:spTree>
    <p:extLst>
      <p:ext uri="{BB962C8B-B14F-4D97-AF65-F5344CB8AC3E}">
        <p14:creationId xmlns:p14="http://schemas.microsoft.com/office/powerpoint/2010/main" val="29684292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Dalla Dichiarazione alla Costituzione</a:t>
            </a:r>
          </a:p>
        </p:txBody>
      </p:sp>
      <p:sp>
        <p:nvSpPr>
          <p:cNvPr id="3" name="Segnaposto contenuto 2"/>
          <p:cNvSpPr>
            <a:spLocks noGrp="1"/>
          </p:cNvSpPr>
          <p:nvPr>
            <p:ph idx="1"/>
          </p:nvPr>
        </p:nvSpPr>
        <p:spPr>
          <a:xfrm>
            <a:off x="457200" y="1600200"/>
            <a:ext cx="8229600" cy="4900634"/>
          </a:xfrm>
        </p:spPr>
        <p:txBody>
          <a:bodyPr>
            <a:normAutofit fontScale="92500" lnSpcReduction="20000"/>
          </a:bodyPr>
          <a:lstStyle/>
          <a:p>
            <a:pPr marL="0">
              <a:lnSpc>
                <a:spcPct val="90000"/>
              </a:lnSpc>
              <a:buNone/>
            </a:pPr>
            <a:r>
              <a:rPr lang="it-IT" sz="3300" dirty="0"/>
              <a:t>Dopo la fine della guerra rivoluzionaria, la struttura della neonata nazione viene regolata agli </a:t>
            </a:r>
            <a:r>
              <a:rPr lang="it-IT" sz="3300" b="1" i="1" dirty="0" err="1">
                <a:effectLst>
                  <a:outerShdw blurRad="38100" dist="38100" dir="2700000" algn="tl">
                    <a:srgbClr val="C0C0C0"/>
                  </a:outerShdw>
                </a:effectLst>
              </a:rPr>
              <a:t>Articles</a:t>
            </a:r>
            <a:r>
              <a:rPr lang="it-IT" sz="3300" b="1" i="1" dirty="0">
                <a:effectLst>
                  <a:outerShdw blurRad="38100" dist="38100" dir="2700000" algn="tl">
                    <a:srgbClr val="C0C0C0"/>
                  </a:outerShdw>
                </a:effectLst>
              </a:rPr>
              <a:t> of </a:t>
            </a:r>
            <a:r>
              <a:rPr lang="it-IT" sz="3300" b="1" i="1" dirty="0" err="1">
                <a:effectLst>
                  <a:outerShdw blurRad="38100" dist="38100" dir="2700000" algn="tl">
                    <a:srgbClr val="C0C0C0"/>
                  </a:outerShdw>
                </a:effectLst>
              </a:rPr>
              <a:t>Confederation</a:t>
            </a:r>
            <a:r>
              <a:rPr lang="it-IT" sz="3300" dirty="0"/>
              <a:t>, che danno un potere molto limitato al governo federale, non prevedono una separazione tra i poteri, e non concedono al Congresso (il Parlamento) il potere di emettere tasse. La Ribellione di </a:t>
            </a:r>
            <a:r>
              <a:rPr lang="it-IT" sz="3300" dirty="0" err="1"/>
              <a:t>Shays</a:t>
            </a:r>
            <a:r>
              <a:rPr lang="it-IT" sz="3300" dirty="0"/>
              <a:t> convince però i </a:t>
            </a:r>
            <a:r>
              <a:rPr lang="it-IT" sz="3300" i="1" dirty="0" err="1"/>
              <a:t>leaders</a:t>
            </a:r>
            <a:r>
              <a:rPr lang="it-IT" sz="3300" dirty="0"/>
              <a:t> rivoluzionari della necessità di una </a:t>
            </a:r>
            <a:r>
              <a:rPr lang="it-IT" sz="3300" b="1" dirty="0"/>
              <a:t>forte autorità centrale</a:t>
            </a:r>
            <a:r>
              <a:rPr lang="it-IT" sz="3300" dirty="0"/>
              <a:t>. </a:t>
            </a:r>
            <a:r>
              <a:rPr lang="en-US" dirty="0"/>
              <a:t>Dal 25 </a:t>
            </a:r>
            <a:r>
              <a:rPr lang="it-IT" dirty="0"/>
              <a:t>maggio al</a:t>
            </a:r>
            <a:r>
              <a:rPr lang="it-IT" baseline="30000" dirty="0"/>
              <a:t>  </a:t>
            </a:r>
            <a:r>
              <a:rPr lang="it-IT" dirty="0"/>
              <a:t>17 settembre 1787 si riunisce a Filadelfia la  </a:t>
            </a:r>
            <a:r>
              <a:rPr lang="it-IT" altLang="ja-JP" b="1" i="1" dirty="0" err="1"/>
              <a:t>Constitutional</a:t>
            </a:r>
            <a:r>
              <a:rPr lang="it-IT" altLang="ja-JP" b="1" i="1" dirty="0"/>
              <a:t> Convention</a:t>
            </a:r>
            <a:r>
              <a:rPr lang="it-IT" altLang="ja-JP" dirty="0"/>
              <a:t>. Si creano due fazioni, i </a:t>
            </a:r>
            <a:r>
              <a:rPr lang="it-IT" altLang="ja-JP" b="1" dirty="0"/>
              <a:t>federalisti</a:t>
            </a:r>
            <a:r>
              <a:rPr lang="it-IT" altLang="ja-JP" dirty="0"/>
              <a:t>, fautori di un governo centrale forte, e gli </a:t>
            </a:r>
            <a:r>
              <a:rPr lang="it-IT" altLang="ja-JP" b="1" dirty="0"/>
              <a:t>antifederalisti</a:t>
            </a:r>
            <a:r>
              <a:rPr lang="it-IT" altLang="ja-JP" dirty="0"/>
              <a:t>, che vogliono lasciare maggiore autonomia ai singoli Stati.</a:t>
            </a:r>
            <a:endParaRPr lang="it-IT" b="1" i="1" dirty="0"/>
          </a:p>
        </p:txBody>
      </p:sp>
    </p:spTree>
    <p:extLst>
      <p:ext uri="{BB962C8B-B14F-4D97-AF65-F5344CB8AC3E}">
        <p14:creationId xmlns:p14="http://schemas.microsoft.com/office/powerpoint/2010/main" val="671878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Costituzione</a:t>
            </a:r>
          </a:p>
        </p:txBody>
      </p:sp>
      <p:sp>
        <p:nvSpPr>
          <p:cNvPr id="3" name="Segnaposto contenuto 2"/>
          <p:cNvSpPr>
            <a:spLocks noGrp="1"/>
          </p:cNvSpPr>
          <p:nvPr>
            <p:ph idx="1"/>
          </p:nvPr>
        </p:nvSpPr>
        <p:spPr>
          <a:xfrm>
            <a:off x="179512" y="1295400"/>
            <a:ext cx="8964488" cy="5410200"/>
          </a:xfrm>
        </p:spPr>
        <p:txBody>
          <a:bodyPr>
            <a:normAutofit fontScale="55000" lnSpcReduction="20000"/>
          </a:bodyPr>
          <a:lstStyle/>
          <a:p>
            <a:pPr marL="0" indent="0">
              <a:buNone/>
            </a:pPr>
            <a:endParaRPr lang="en-US" dirty="0"/>
          </a:p>
          <a:p>
            <a:pPr marL="0" indent="0">
              <a:buNone/>
            </a:pPr>
            <a:r>
              <a:rPr lang="it-IT" sz="3800" dirty="0"/>
              <a:t>Alla fine, viene approvata una Costituzione (entrerà in vigore il 1° gennaio 1789) che dà al governo centrale (federale) un forte potere, ma lascia un’ampia autonomia legislativa agli Stati; in particolare, non si fa menzione della schiavitù, la cui eventuale abolizione viene demandata ai singoli stati (tutti gli stati del Nord la aboliscono rapidamente; gli stati del Sud la mantengono). Il Congresso è costituito da un </a:t>
            </a:r>
            <a:r>
              <a:rPr lang="it-IT" sz="3800" b="1" dirty="0"/>
              <a:t>Senato</a:t>
            </a:r>
            <a:r>
              <a:rPr lang="it-IT" sz="3800" dirty="0"/>
              <a:t>, con due senatori (che restano in carica per 6 anni) per ogni Stato, e da una </a:t>
            </a:r>
            <a:r>
              <a:rPr lang="it-IT" sz="3800" b="1" dirty="0"/>
              <a:t>Camera dei Rappresentanti</a:t>
            </a:r>
            <a:r>
              <a:rPr lang="it-IT" sz="3800" dirty="0"/>
              <a:t>, i cui membri (che restano in carica per 2 anni) sono eletti sulla base della popolazione dei vari Stati (le persone </a:t>
            </a:r>
            <a:r>
              <a:rPr lang="en-US" sz="3800" dirty="0"/>
              <a:t>“non </a:t>
            </a:r>
            <a:r>
              <a:rPr lang="en-US" sz="3800" dirty="0" err="1"/>
              <a:t>libere</a:t>
            </a:r>
            <a:r>
              <a:rPr lang="en-US" sz="3800" dirty="0"/>
              <a:t>” </a:t>
            </a:r>
            <a:r>
              <a:rPr lang="en-US" sz="3800" dirty="0" err="1"/>
              <a:t>valgono</a:t>
            </a:r>
            <a:r>
              <a:rPr lang="en-US" sz="3800" dirty="0"/>
              <a:t> per </a:t>
            </a:r>
            <a:r>
              <a:rPr lang="en-US" sz="3800" dirty="0" err="1"/>
              <a:t>tre</a:t>
            </a:r>
            <a:r>
              <a:rPr lang="en-US" sz="3800" dirty="0"/>
              <a:t>/</a:t>
            </a:r>
            <a:r>
              <a:rPr lang="en-US" sz="3800" dirty="0" err="1"/>
              <a:t>quinti</a:t>
            </a:r>
            <a:r>
              <a:rPr lang="en-US" sz="3800" dirty="0"/>
              <a:t> di </a:t>
            </a:r>
            <a:r>
              <a:rPr lang="en-US" sz="3800" dirty="0" err="1"/>
              <a:t>una</a:t>
            </a:r>
            <a:r>
              <a:rPr lang="en-US" sz="3800" dirty="0"/>
              <a:t> persona; </a:t>
            </a:r>
            <a:r>
              <a:rPr lang="en-US" sz="3800" dirty="0" err="1"/>
              <a:t>i</a:t>
            </a:r>
            <a:r>
              <a:rPr lang="en-US" sz="3800" dirty="0"/>
              <a:t> </a:t>
            </a:r>
            <a:r>
              <a:rPr lang="en-US" sz="3800" dirty="0" err="1"/>
              <a:t>nativi</a:t>
            </a:r>
            <a:r>
              <a:rPr lang="en-US" sz="3800" dirty="0"/>
              <a:t> </a:t>
            </a:r>
            <a:r>
              <a:rPr lang="en-US" sz="3800" dirty="0" err="1"/>
              <a:t>americani</a:t>
            </a:r>
            <a:r>
              <a:rPr lang="en-US" sz="3800" dirty="0"/>
              <a:t> </a:t>
            </a:r>
            <a:r>
              <a:rPr lang="en-US" sz="3800" dirty="0" err="1"/>
              <a:t>che</a:t>
            </a:r>
            <a:r>
              <a:rPr lang="en-US" sz="3800" dirty="0"/>
              <a:t> non </a:t>
            </a:r>
            <a:r>
              <a:rPr lang="en-US" sz="3800" dirty="0" err="1"/>
              <a:t>pagano</a:t>
            </a:r>
            <a:r>
              <a:rPr lang="en-US" sz="3800" dirty="0"/>
              <a:t> tasse non </a:t>
            </a:r>
            <a:r>
              <a:rPr lang="en-US" sz="3800" dirty="0" err="1"/>
              <a:t>vengono</a:t>
            </a:r>
            <a:r>
              <a:rPr lang="en-US" sz="3800" dirty="0"/>
              <a:t> </a:t>
            </a:r>
            <a:r>
              <a:rPr lang="en-US" sz="3800" dirty="0" err="1"/>
              <a:t>conteggiati</a:t>
            </a:r>
            <a:r>
              <a:rPr lang="en-US" sz="3800" dirty="0"/>
              <a:t> </a:t>
            </a:r>
            <a:r>
              <a:rPr lang="en-US" sz="3800" dirty="0" err="1"/>
              <a:t>affatto</a:t>
            </a:r>
            <a:r>
              <a:rPr lang="en-US" sz="3800" dirty="0"/>
              <a:t>)</a:t>
            </a:r>
            <a:r>
              <a:rPr lang="it-IT" sz="3800" dirty="0"/>
              <a:t>. Il </a:t>
            </a:r>
            <a:r>
              <a:rPr lang="it-IT" sz="3800" b="1" dirty="0"/>
              <a:t>Presidente</a:t>
            </a:r>
            <a:r>
              <a:rPr lang="it-IT" sz="3800" dirty="0"/>
              <a:t>, eletto ogni 4 anni, è sia il Capo dello Stato sia il Capo del Governo. Il potere giudiziario ha come suo massimo organo la </a:t>
            </a:r>
            <a:r>
              <a:rPr lang="it-IT" sz="3800" b="1" dirty="0"/>
              <a:t>Corte suprema</a:t>
            </a:r>
            <a:r>
              <a:rPr lang="it-IT" sz="3800" dirty="0"/>
              <a:t>, composta solitamente (il numero non è stabilito dalla Costituzione) di 9 giudici nominati dal Presidente che restano in carica tutta la vita. Il </a:t>
            </a:r>
            <a:r>
              <a:rPr lang="it-IT" sz="3800" b="1" dirty="0"/>
              <a:t>diritto di voto</a:t>
            </a:r>
            <a:r>
              <a:rPr lang="it-IT" sz="3800" dirty="0"/>
              <a:t> non viene definito – saranno gli Stati a decidere in merito – ma sostanzialmente viene riservato ai maschi bianchi che abbiano un certo censo. La Costituzione può essere modificata solo tramite </a:t>
            </a:r>
            <a:r>
              <a:rPr lang="it-IT" sz="3800" b="1" dirty="0"/>
              <a:t>emendamenti </a:t>
            </a:r>
            <a:r>
              <a:rPr lang="it-IT" sz="3800" dirty="0"/>
              <a:t>(cioè, aggiunte – il testo originale non può subire alcuna revisione).</a:t>
            </a:r>
          </a:p>
        </p:txBody>
      </p:sp>
    </p:spTree>
    <p:extLst>
      <p:ext uri="{BB962C8B-B14F-4D97-AF65-F5344CB8AC3E}">
        <p14:creationId xmlns:p14="http://schemas.microsoft.com/office/powerpoint/2010/main" val="33723478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640"/>
            <a:ext cx="8229600" cy="1143000"/>
          </a:xfrm>
        </p:spPr>
        <p:txBody>
          <a:bodyPr>
            <a:normAutofit fontScale="90000"/>
          </a:bodyPr>
          <a:lstStyle/>
          <a:p>
            <a:r>
              <a:rPr lang="it-IT" sz="3800" b="1" dirty="0"/>
              <a:t>I nuovi principi della Costituzione americana</a:t>
            </a:r>
          </a:p>
        </p:txBody>
      </p:sp>
      <p:sp>
        <p:nvSpPr>
          <p:cNvPr id="37891" name="Rectangle 3"/>
          <p:cNvSpPr>
            <a:spLocks noGrp="1" noChangeArrowheads="1"/>
          </p:cNvSpPr>
          <p:nvPr>
            <p:ph idx="1"/>
          </p:nvPr>
        </p:nvSpPr>
        <p:spPr>
          <a:xfrm>
            <a:off x="457200" y="1600200"/>
            <a:ext cx="8229600" cy="4972072"/>
          </a:xfrm>
        </p:spPr>
        <p:txBody>
          <a:bodyPr>
            <a:normAutofit fontScale="92500" lnSpcReduction="20000"/>
          </a:bodyPr>
          <a:lstStyle/>
          <a:p>
            <a:pPr>
              <a:lnSpc>
                <a:spcPct val="90000"/>
              </a:lnSpc>
            </a:pPr>
            <a:r>
              <a:rPr lang="it-IT" b="1" dirty="0"/>
              <a:t>Separazione fra Stato e Chiesa/e</a:t>
            </a:r>
            <a:r>
              <a:rPr lang="it-IT" dirty="0"/>
              <a:t>. 1° emendamento: “Il Congresso non potrà emanare alcuna legge che riguardi il riconoscimento ufficiale di una religione o che ne vieti l’esercizio”</a:t>
            </a:r>
            <a:r>
              <a:rPr lang="it-IT" i="1" dirty="0"/>
              <a:t>. </a:t>
            </a:r>
            <a:r>
              <a:rPr lang="it-IT" dirty="0"/>
              <a:t>Tutte le confessioni religiose sono egualmente libere, autonome e indipendenti.</a:t>
            </a:r>
          </a:p>
          <a:p>
            <a:pPr>
              <a:lnSpc>
                <a:spcPct val="90000"/>
              </a:lnSpc>
            </a:pPr>
            <a:r>
              <a:rPr lang="it-IT" b="1" dirty="0"/>
              <a:t>Democrazia diffusa</a:t>
            </a:r>
            <a:r>
              <a:rPr lang="it-IT" dirty="0"/>
              <a:t>. Tutte le rappresentanze sono elettive, con limite rigoroso alla durata delle cariche pubbliche. Assemblee locali + assemblee intermedie + Assemblea generale (= Congresso).</a:t>
            </a:r>
          </a:p>
          <a:p>
            <a:pPr>
              <a:lnSpc>
                <a:spcPct val="90000"/>
              </a:lnSpc>
            </a:pPr>
            <a:r>
              <a:rPr lang="it-IT" dirty="0"/>
              <a:t>Sistema di </a:t>
            </a:r>
            <a:r>
              <a:rPr lang="it-IT" b="1" dirty="0"/>
              <a:t>controlli e di equilibri </a:t>
            </a:r>
            <a:r>
              <a:rPr lang="it-IT" dirty="0"/>
              <a:t>(</a:t>
            </a:r>
            <a:r>
              <a:rPr lang="it-IT" i="1" dirty="0" err="1"/>
              <a:t>checks</a:t>
            </a:r>
            <a:r>
              <a:rPr lang="it-IT" i="1" dirty="0"/>
              <a:t> and </a:t>
            </a:r>
            <a:r>
              <a:rPr lang="it-IT" i="1" dirty="0" err="1"/>
              <a:t>balances</a:t>
            </a:r>
            <a:r>
              <a:rPr lang="it-IT" dirty="0"/>
              <a:t>) per evitare la tirannia della maggioranza.</a:t>
            </a:r>
          </a:p>
          <a:p>
            <a:pPr>
              <a:lnSpc>
                <a:spcPct val="90000"/>
              </a:lnSpc>
              <a:buFont typeface="Wingdings" pitchFamily="2" charset="2"/>
              <a:buNone/>
            </a:pPr>
            <a:endParaRPr lang="it-IT" sz="2100" dirty="0"/>
          </a:p>
        </p:txBody>
      </p:sp>
    </p:spTree>
    <p:extLst>
      <p:ext uri="{BB962C8B-B14F-4D97-AF65-F5344CB8AC3E}">
        <p14:creationId xmlns:p14="http://schemas.microsoft.com/office/powerpoint/2010/main" val="14574347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Una cultura moderna e ibrida</a:t>
            </a:r>
          </a:p>
        </p:txBody>
      </p:sp>
      <p:sp>
        <p:nvSpPr>
          <p:cNvPr id="3" name="Segnaposto contenuto 2"/>
          <p:cNvSpPr>
            <a:spLocks noGrp="1"/>
          </p:cNvSpPr>
          <p:nvPr>
            <p:ph idx="1"/>
          </p:nvPr>
        </p:nvSpPr>
        <p:spPr>
          <a:xfrm>
            <a:off x="457200" y="1219200"/>
            <a:ext cx="8229600" cy="5410200"/>
          </a:xfrm>
        </p:spPr>
        <p:txBody>
          <a:bodyPr>
            <a:normAutofit fontScale="70000" lnSpcReduction="20000"/>
          </a:bodyPr>
          <a:lstStyle/>
          <a:p>
            <a:pPr marL="0" indent="0">
              <a:buNone/>
            </a:pPr>
            <a:endParaRPr lang="en-US" dirty="0"/>
          </a:p>
          <a:p>
            <a:pPr marL="0" indent="0">
              <a:buNone/>
            </a:pPr>
            <a:r>
              <a:rPr lang="it-IT" dirty="0"/>
              <a:t>Nel corso del Settecento si afferma una concezione della cultura come </a:t>
            </a:r>
            <a:r>
              <a:rPr lang="it-IT" b="1" dirty="0"/>
              <a:t>comunicazione orizzontale</a:t>
            </a:r>
            <a:r>
              <a:rPr lang="it-IT" dirty="0"/>
              <a:t>, che si concretizza nella pubblicazione di </a:t>
            </a:r>
            <a:r>
              <a:rPr lang="it-IT" b="1" dirty="0"/>
              <a:t>giornali, </a:t>
            </a:r>
            <a:r>
              <a:rPr lang="it-IT" b="1" i="1" dirty="0"/>
              <a:t>pamphlets</a:t>
            </a:r>
            <a:r>
              <a:rPr lang="it-IT" b="1" dirty="0"/>
              <a:t>, manifesti </a:t>
            </a:r>
            <a:r>
              <a:rPr lang="it-IT" dirty="0"/>
              <a:t>e altre forme di pubblicazioni a stampa che disseminano informazioni di ogni genere, dalla vita politica alla cronaca quotidiana, e permettono lo sviluppo di un </a:t>
            </a:r>
            <a:r>
              <a:rPr lang="it-IT" b="1" dirty="0"/>
              <a:t>dibattito pubblico</a:t>
            </a:r>
            <a:r>
              <a:rPr lang="it-IT" dirty="0"/>
              <a:t> dai caratteri prettamente “moderni”.</a:t>
            </a:r>
          </a:p>
          <a:p>
            <a:pPr marL="0" indent="0">
              <a:buNone/>
            </a:pPr>
            <a:r>
              <a:rPr lang="it-IT" dirty="0"/>
              <a:t>Laddove nel Seicento i puritani cercavano di ridurre al minimo i contatti con i nativi, e sovente i conflitti territoriali si risolvevano con violenti scontri armati (la guerra con i </a:t>
            </a:r>
            <a:r>
              <a:rPr lang="it-IT" b="1" dirty="0" err="1"/>
              <a:t>Pequot</a:t>
            </a:r>
            <a:r>
              <a:rPr lang="it-IT" dirty="0"/>
              <a:t> del 1637, che porta al totale sterminio della tribù indiana; la </a:t>
            </a:r>
            <a:r>
              <a:rPr lang="it-IT" b="1" dirty="0"/>
              <a:t>Guerra di Re Filippo</a:t>
            </a:r>
            <a:r>
              <a:rPr lang="it-IT" dirty="0"/>
              <a:t> del 1675-78, la più sanguinosa delle guerre “americane” per numero di vittime in rapporto alle popolazioni coinvolte, che si concluse dopo alterne vicende con la vittoria dei coloni inglesi), nel corso del Settecento i coloni (non più quasi esclusivamente inglesi od olandesi, ma anche tedeschi, francesi, irlandesi o scandinavi) iniziano a creare una cultura ibrida, soprattutto nelle zone della </a:t>
            </a:r>
            <a:r>
              <a:rPr lang="it-IT" b="1" dirty="0"/>
              <a:t>Frontiera</a:t>
            </a:r>
            <a:r>
              <a:rPr lang="it-IT" dirty="0"/>
              <a:t>, che si esprime con l’adozione di</a:t>
            </a:r>
            <a:r>
              <a:rPr lang="it-IT" i="1" dirty="0"/>
              <a:t> </a:t>
            </a:r>
            <a:r>
              <a:rPr lang="it-IT" dirty="0"/>
              <a:t>modi di vestire, pratiche culinarie e tattiche belliche (e anche forme di autogoverno) a imitazione delle culture native.</a:t>
            </a:r>
          </a:p>
        </p:txBody>
      </p:sp>
    </p:spTree>
    <p:extLst>
      <p:ext uri="{BB962C8B-B14F-4D97-AF65-F5344CB8AC3E}">
        <p14:creationId xmlns:p14="http://schemas.microsoft.com/office/powerpoint/2010/main" val="3216265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285750" y="500063"/>
            <a:ext cx="857253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6000" b="1" dirty="0">
                <a:solidFill>
                  <a:schemeClr val="tx1"/>
                </a:solidFill>
                <a:cs typeface="Arial" pitchFamily="34" charset="0"/>
              </a:rPr>
              <a:t>La separazione dei poteri</a:t>
            </a:r>
          </a:p>
        </p:txBody>
      </p:sp>
      <p:sp>
        <p:nvSpPr>
          <p:cNvPr id="80899" name="Text Box 2"/>
          <p:cNvSpPr txBox="1">
            <a:spLocks noChangeArrowheads="1"/>
          </p:cNvSpPr>
          <p:nvPr/>
        </p:nvSpPr>
        <p:spPr bwMode="auto">
          <a:xfrm>
            <a:off x="250825" y="1714488"/>
            <a:ext cx="8159750" cy="4643470"/>
          </a:xfrm>
          <a:prstGeom prst="rect">
            <a:avLst/>
          </a:prstGeom>
          <a:noFill/>
          <a:ln w="9525">
            <a:noFill/>
            <a:round/>
            <a:headEnd/>
            <a:tailEnd/>
          </a:ln>
        </p:spPr>
        <p:txBody>
          <a:bodyPr/>
          <a:lstStyle/>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a:cs typeface="Arial" pitchFamily="34" charset="0"/>
              </a:rPr>
              <a:t>Potere legislativo </a:t>
            </a:r>
            <a:r>
              <a:rPr lang="it-IT" sz="3200" dirty="0">
                <a:cs typeface="Arial" pitchFamily="34" charset="0"/>
              </a:rPr>
              <a:t>= Congresso: Senato (due senatori per ogni Stato; un terzo dei senatori viene eletto ogni due anni) + Camera dei Rappresentanti (numero di rappresentanti per ogni Stato dipendente dalla sua popolazione; ricambio totale ogni due anni).</a:t>
            </a:r>
          </a:p>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a:cs typeface="Arial" pitchFamily="34" charset="0"/>
              </a:rPr>
              <a:t>Potere esecutivo</a:t>
            </a:r>
            <a:r>
              <a:rPr lang="it-IT" sz="3200" dirty="0">
                <a:cs typeface="Arial" pitchFamily="34" charset="0"/>
              </a:rPr>
              <a:t> = Presidente</a:t>
            </a:r>
          </a:p>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a:cs typeface="Arial" pitchFamily="34" charset="0"/>
              </a:rPr>
              <a:t>Potere giudiziario</a:t>
            </a:r>
            <a:r>
              <a:rPr lang="it-IT" sz="3200" dirty="0">
                <a:cs typeface="Arial" pitchFamily="34" charset="0"/>
              </a:rPr>
              <a:t> = Corte suprema</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sz="2400" dirty="0">
              <a:latin typeface="Arial" pitchFamily="34" charset="0"/>
              <a:cs typeface="Arial" pitchFamily="34" charset="0"/>
            </a:endParaRPr>
          </a:p>
        </p:txBody>
      </p:sp>
      <p:cxnSp>
        <p:nvCxnSpPr>
          <p:cNvPr id="6" name="Connettore 2 5"/>
          <p:cNvCxnSpPr/>
          <p:nvPr/>
        </p:nvCxnSpPr>
        <p:spPr>
          <a:xfrm>
            <a:off x="4067175" y="3716338"/>
            <a:ext cx="0" cy="36036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a:t>I primi </a:t>
            </a:r>
            <a:r>
              <a:rPr lang="it-IT" b="1" dirty="0"/>
              <a:t>emendamenti</a:t>
            </a:r>
            <a:br>
              <a:rPr lang="it-IT" b="1" dirty="0"/>
            </a:br>
            <a:r>
              <a:rPr lang="it-IT" b="1" dirty="0"/>
              <a:t>alla Costituzione (1791)</a:t>
            </a:r>
          </a:p>
        </p:txBody>
      </p:sp>
      <p:sp>
        <p:nvSpPr>
          <p:cNvPr id="3" name="Segnaposto contenuto 2"/>
          <p:cNvSpPr>
            <a:spLocks noGrp="1"/>
          </p:cNvSpPr>
          <p:nvPr>
            <p:ph idx="1"/>
          </p:nvPr>
        </p:nvSpPr>
        <p:spPr>
          <a:xfrm>
            <a:off x="457200" y="1600200"/>
            <a:ext cx="8229600" cy="4972072"/>
          </a:xfrm>
        </p:spPr>
        <p:txBody>
          <a:bodyPr>
            <a:normAutofit fontScale="77500" lnSpcReduction="20000"/>
          </a:bodyPr>
          <a:lstStyle/>
          <a:p>
            <a:pPr>
              <a:buNone/>
            </a:pPr>
            <a:r>
              <a:rPr lang="it-IT" dirty="0"/>
              <a:t>Gli emendamenti vengono proposti dagli antifederalisti a garanzia dei </a:t>
            </a:r>
            <a:r>
              <a:rPr lang="it-IT" b="1" dirty="0"/>
              <a:t>diritti individuali </a:t>
            </a:r>
            <a:r>
              <a:rPr lang="it-IT" dirty="0"/>
              <a:t>e dei singoli </a:t>
            </a:r>
            <a:r>
              <a:rPr lang="it-IT" b="1" dirty="0"/>
              <a:t>Stati</a:t>
            </a:r>
            <a:r>
              <a:rPr lang="it-IT" dirty="0"/>
              <a:t>.</a:t>
            </a:r>
          </a:p>
          <a:p>
            <a:r>
              <a:rPr lang="it-IT" dirty="0"/>
              <a:t>I: </a:t>
            </a:r>
            <a:r>
              <a:rPr lang="it-IT" b="1" dirty="0"/>
              <a:t>Libertà di parola, stampa, religione e petizione</a:t>
            </a:r>
            <a:r>
              <a:rPr lang="it-IT" dirty="0"/>
              <a:t>: Il Congresso non potrà approvare nessuna legge che riguardi il riconoscimento di una religione o la proibizione del suo libero esercizio; oppure che limiti la libertà di parola o di stampa; oppure ancora che limiti il diritto delle persone di riunirsi pacificamente e di rivolgere petizioni al governo per riparare alle ingiustizie</a:t>
            </a:r>
          </a:p>
          <a:p>
            <a:r>
              <a:rPr lang="it-IT" dirty="0"/>
              <a:t>II: Diritto di </a:t>
            </a:r>
            <a:r>
              <a:rPr lang="it-IT" b="1" dirty="0"/>
              <a:t>detenzione e porto d’armi</a:t>
            </a:r>
          </a:p>
          <a:p>
            <a:r>
              <a:rPr lang="it-IT" dirty="0"/>
              <a:t>V: Provvedimenti riguardanti i </a:t>
            </a:r>
            <a:r>
              <a:rPr lang="it-IT" b="1" dirty="0"/>
              <a:t>processi penali</a:t>
            </a:r>
          </a:p>
          <a:p>
            <a:r>
              <a:rPr lang="it-IT" dirty="0"/>
              <a:t>VI: Diritto a un </a:t>
            </a:r>
            <a:r>
              <a:rPr lang="it-IT" b="1" dirty="0"/>
              <a:t>processo breve</a:t>
            </a:r>
          </a:p>
          <a:p>
            <a:r>
              <a:rPr lang="it-IT" dirty="0"/>
              <a:t>VIII: Limitazione di </a:t>
            </a:r>
            <a:r>
              <a:rPr lang="it-IT" b="1" dirty="0"/>
              <a:t>cauzioni eccessive e punizioni crudeli</a:t>
            </a:r>
          </a:p>
          <a:p>
            <a:r>
              <a:rPr lang="it-IT" dirty="0"/>
              <a:t>X: </a:t>
            </a:r>
            <a:r>
              <a:rPr lang="it-IT" b="1" dirty="0"/>
              <a:t>Diritti degli Stati</a:t>
            </a:r>
          </a:p>
          <a:p>
            <a:endParaRPr lang="it-IT" dirty="0"/>
          </a:p>
        </p:txBody>
      </p:sp>
    </p:spTree>
    <p:extLst>
      <p:ext uri="{BB962C8B-B14F-4D97-AF65-F5344CB8AC3E}">
        <p14:creationId xmlns:p14="http://schemas.microsoft.com/office/powerpoint/2010/main" val="34010279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44562"/>
          </a:xfrm>
        </p:spPr>
        <p:txBody>
          <a:bodyPr/>
          <a:lstStyle/>
          <a:p>
            <a:r>
              <a:rPr lang="it-IT" b="1" dirty="0"/>
              <a:t>Un’ideologia repubblicana</a:t>
            </a:r>
          </a:p>
        </p:txBody>
      </p:sp>
      <p:sp>
        <p:nvSpPr>
          <p:cNvPr id="3" name="Segnaposto contenuto 2"/>
          <p:cNvSpPr>
            <a:spLocks noGrp="1"/>
          </p:cNvSpPr>
          <p:nvPr>
            <p:ph idx="1"/>
          </p:nvPr>
        </p:nvSpPr>
        <p:spPr>
          <a:xfrm>
            <a:off x="457200" y="1219200"/>
            <a:ext cx="8229600" cy="5410200"/>
          </a:xfrm>
        </p:spPr>
        <p:txBody>
          <a:bodyPr>
            <a:normAutofit lnSpcReduction="10000"/>
          </a:bodyPr>
          <a:lstStyle/>
          <a:p>
            <a:pPr marL="0" indent="0">
              <a:buNone/>
            </a:pPr>
            <a:r>
              <a:rPr lang="it-IT" sz="1800" dirty="0"/>
              <a:t>Il Settecento vede l’affermarsi, nelle colonie inglesi in Nord America, di </a:t>
            </a:r>
            <a:r>
              <a:rPr lang="it-IT" sz="1800" b="1" dirty="0"/>
              <a:t>ideali repubblicani</a:t>
            </a:r>
            <a:r>
              <a:rPr lang="it-IT" sz="1800" dirty="0"/>
              <a:t> mutuati dai modelli dell</a:t>
            </a:r>
            <a:r>
              <a:rPr lang="it-IT" sz="1800" b="1" dirty="0"/>
              <a:t>’Antica Grecia</a:t>
            </a:r>
            <a:r>
              <a:rPr lang="it-IT" sz="1800" dirty="0"/>
              <a:t> e dell’</a:t>
            </a:r>
            <a:r>
              <a:rPr lang="it-IT" sz="1800" b="1" dirty="0"/>
              <a:t>Antica Roma</a:t>
            </a:r>
            <a:r>
              <a:rPr lang="it-IT" sz="1800" dirty="0"/>
              <a:t>, utilizzati per rivendicare una maggiore autonomia dal controllo della Corona britannica, che si va riaffermando dopo che nel Seicento i governi coloniali avevano potuto godere di una relativa indipendenza.</a:t>
            </a:r>
          </a:p>
          <a:p>
            <a:pPr marL="0" indent="0">
              <a:buNone/>
            </a:pPr>
            <a:r>
              <a:rPr lang="it-IT" sz="1800" dirty="0"/>
              <a:t>Il cardine di queste nuove teorie politiche è quello della “</a:t>
            </a:r>
            <a:r>
              <a:rPr lang="it-IT" sz="1800" b="1" dirty="0" err="1"/>
              <a:t>Freedom</a:t>
            </a:r>
            <a:r>
              <a:rPr lang="it-IT" sz="1800" b="1" dirty="0"/>
              <a:t> in </a:t>
            </a:r>
            <a:r>
              <a:rPr lang="it-IT" sz="1800" b="1" dirty="0" err="1"/>
              <a:t>Government</a:t>
            </a:r>
            <a:r>
              <a:rPr lang="it-IT" sz="1800" dirty="0"/>
              <a:t>”, fondata sul principio della creazione della </a:t>
            </a:r>
            <a:r>
              <a:rPr lang="it-IT" sz="1800" b="1" dirty="0"/>
              <a:t>legge</a:t>
            </a:r>
            <a:r>
              <a:rPr lang="it-IT" sz="1800" dirty="0"/>
              <a:t> attraverso il </a:t>
            </a:r>
            <a:r>
              <a:rPr lang="it-IT" sz="1800" b="1" dirty="0"/>
              <a:t>consenso dei governati</a:t>
            </a:r>
            <a:r>
              <a:rPr lang="it-IT" sz="1800" dirty="0"/>
              <a:t>.</a:t>
            </a:r>
          </a:p>
          <a:p>
            <a:pPr marL="0" indent="0">
              <a:buNone/>
            </a:pPr>
            <a:r>
              <a:rPr lang="it-IT" sz="1800" dirty="0"/>
              <a:t>Varie fazioni si contendono il campo repubblicano, sebbene siano tutte concordi nel criticare il potere tendenzialmente dispotico della madrepatria:</a:t>
            </a:r>
          </a:p>
          <a:p>
            <a:r>
              <a:rPr lang="it-IT" sz="1800" b="1" dirty="0"/>
              <a:t>Repubblicani liberali</a:t>
            </a:r>
            <a:r>
              <a:rPr lang="it-IT" sz="1800" dirty="0"/>
              <a:t>: enfasi sulla </a:t>
            </a:r>
            <a:r>
              <a:rPr lang="it-IT" sz="1800" b="1" dirty="0"/>
              <a:t>libertà individuale</a:t>
            </a:r>
            <a:r>
              <a:rPr lang="it-IT" sz="1800" dirty="0"/>
              <a:t>, sottratta al controllo del governo; centralità dei diritti naturali alla vita, alla libertà e alla proprietà (John Locke)</a:t>
            </a:r>
          </a:p>
          <a:p>
            <a:r>
              <a:rPr lang="it-IT" sz="1800" b="1" dirty="0"/>
              <a:t>Repubblicani democratici</a:t>
            </a:r>
            <a:r>
              <a:rPr lang="it-IT" sz="1800" dirty="0"/>
              <a:t>: principio del </a:t>
            </a:r>
            <a:r>
              <a:rPr lang="it-IT" sz="1800" b="1" dirty="0"/>
              <a:t>governo diretto del popolo </a:t>
            </a:r>
            <a:r>
              <a:rPr lang="it-IT" sz="1800" dirty="0">
                <a:latin typeface="Book Antiqua"/>
              </a:rPr>
              <a:t>→</a:t>
            </a:r>
            <a:r>
              <a:rPr lang="it-IT" sz="1800" dirty="0"/>
              <a:t> assemblearismo (centralità delle </a:t>
            </a:r>
            <a:r>
              <a:rPr lang="it-IT" sz="1800" i="1" dirty="0"/>
              <a:t>meeting </a:t>
            </a:r>
            <a:r>
              <a:rPr lang="it-IT" sz="1800" dirty="0"/>
              <a:t>o </a:t>
            </a:r>
            <a:r>
              <a:rPr lang="it-IT" sz="1800" i="1" dirty="0" err="1"/>
              <a:t>town</a:t>
            </a:r>
            <a:r>
              <a:rPr lang="it-IT" sz="1800" i="1" dirty="0"/>
              <a:t> </a:t>
            </a:r>
            <a:r>
              <a:rPr lang="it-IT" sz="1800" i="1" dirty="0" err="1"/>
              <a:t>halls</a:t>
            </a:r>
            <a:r>
              <a:rPr lang="it-IT" sz="1800" dirty="0"/>
              <a:t>, i luoghi di riunione che nelle colonie puritane avevano una dimensione eminentemente religiosa, ma anche politica)   </a:t>
            </a:r>
          </a:p>
          <a:p>
            <a:r>
              <a:rPr lang="it-IT" sz="1800" b="1" dirty="0"/>
              <a:t>Repubblicani “americani”</a:t>
            </a:r>
            <a:r>
              <a:rPr lang="it-IT" sz="1800" dirty="0"/>
              <a:t>: governo basato sul </a:t>
            </a:r>
            <a:r>
              <a:rPr lang="it-IT" sz="1800" b="1" dirty="0"/>
              <a:t>“patto sociale”</a:t>
            </a:r>
            <a:r>
              <a:rPr lang="it-IT" sz="1800" dirty="0"/>
              <a:t>, che deve garantire uguali opportunità ma non deve esercitare un eccessivo controllo sulla cittadinanza; sistema politico articolato secondo il principio della rappresentan</a:t>
            </a:r>
            <a:r>
              <a:rPr lang="it-IT" sz="1600" dirty="0"/>
              <a:t>za.</a:t>
            </a:r>
          </a:p>
        </p:txBody>
      </p:sp>
    </p:spTree>
    <p:extLst>
      <p:ext uri="{BB962C8B-B14F-4D97-AF65-F5344CB8AC3E}">
        <p14:creationId xmlns:p14="http://schemas.microsoft.com/office/powerpoint/2010/main" val="19602765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0.gstatic.com/images?q=tbn:ANd9GcRs1O-xqPZ7zy-9svsjAFzFcn2bKE81a4Cwdp2S-PdIIoH-Na5b">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867400" y="4636912"/>
            <a:ext cx="3067049" cy="20705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868362"/>
          </a:xfrm>
        </p:spPr>
        <p:txBody>
          <a:bodyPr/>
          <a:lstStyle/>
          <a:p>
            <a:r>
              <a:rPr lang="en-US" b="1" dirty="0"/>
              <a:t>I </a:t>
            </a:r>
            <a:r>
              <a:rPr lang="en-US" b="1" dirty="0" err="1"/>
              <a:t>rapporti</a:t>
            </a:r>
            <a:r>
              <a:rPr lang="en-US" b="1" dirty="0"/>
              <a:t> con la Gran </a:t>
            </a:r>
            <a:r>
              <a:rPr lang="en-US" b="1" dirty="0" err="1"/>
              <a:t>Bretagna</a:t>
            </a:r>
            <a:endParaRPr lang="en-US" b="1" dirty="0"/>
          </a:p>
        </p:txBody>
      </p:sp>
      <p:sp>
        <p:nvSpPr>
          <p:cNvPr id="3" name="Content Placeholder 2"/>
          <p:cNvSpPr>
            <a:spLocks noGrp="1"/>
          </p:cNvSpPr>
          <p:nvPr>
            <p:ph idx="1"/>
          </p:nvPr>
        </p:nvSpPr>
        <p:spPr>
          <a:xfrm>
            <a:off x="457200" y="1295400"/>
            <a:ext cx="8229600" cy="5412028"/>
          </a:xfrm>
        </p:spPr>
        <p:txBody>
          <a:bodyPr>
            <a:noAutofit/>
          </a:bodyPr>
          <a:lstStyle/>
          <a:p>
            <a:pPr marL="0" indent="0">
              <a:spcBef>
                <a:spcPts val="0"/>
              </a:spcBef>
              <a:buNone/>
            </a:pPr>
            <a:r>
              <a:rPr lang="it-IT" sz="2200" dirty="0"/>
              <a:t>Nel Settecento la Gran Bretagna adotta una politica </a:t>
            </a:r>
            <a:r>
              <a:rPr lang="it-IT" sz="2200" b="1" dirty="0"/>
              <a:t>mercantilistica</a:t>
            </a:r>
            <a:r>
              <a:rPr lang="it-IT" sz="2200" dirty="0"/>
              <a:t> con le sue colonie, importando materie prime ed esportando manufatti: i rapporti si basano sul sistema del libero mercato, che ostacola lo sviluppo di industrie locali nelle colonie (i manufatti inglesi sono ovviamente più a buon mercato).</a:t>
            </a:r>
          </a:p>
          <a:p>
            <a:pPr marL="0" indent="0">
              <a:spcBef>
                <a:spcPts val="0"/>
              </a:spcBef>
              <a:buNone/>
            </a:pPr>
            <a:r>
              <a:rPr lang="it-IT" sz="2200" dirty="0"/>
              <a:t>I </a:t>
            </a:r>
            <a:r>
              <a:rPr lang="it-IT" sz="2200" b="1" i="1" dirty="0" err="1"/>
              <a:t>Navigation</a:t>
            </a:r>
            <a:r>
              <a:rPr lang="it-IT" sz="2200" b="1" i="1" dirty="0"/>
              <a:t> Acts </a:t>
            </a:r>
            <a:r>
              <a:rPr lang="it-IT" sz="2200" dirty="0"/>
              <a:t>stabiliscono che le colonie possono commerciare con la madrepatria usando esclusivamente navi inglesi.</a:t>
            </a:r>
          </a:p>
          <a:p>
            <a:pPr marL="0" indent="0">
              <a:spcBef>
                <a:spcPts val="0"/>
              </a:spcBef>
              <a:buNone/>
            </a:pPr>
            <a:r>
              <a:rPr lang="it-IT" sz="2200" dirty="0"/>
              <a:t>Nel corso del Seicento la politica del “</a:t>
            </a:r>
            <a:r>
              <a:rPr lang="it-IT" sz="2200" b="1" dirty="0" err="1"/>
              <a:t>Salutary</a:t>
            </a:r>
            <a:r>
              <a:rPr lang="it-IT" sz="2200" b="1" dirty="0"/>
              <a:t> Neglect</a:t>
            </a:r>
            <a:r>
              <a:rPr lang="it-IT" sz="2200" dirty="0"/>
              <a:t>” (il relativo disinteresse per le colonie) aveva comunque permesso la nascita di una economia manifatturiera nella Nuova Inghilterra, che aveva però bisogno di politiche protezionistiche per svilupparsi (in contrasto con il Sud, interessato a mantenere rapporti privilegiati con l’Inghilterra per poter acquistare sul mercato libero beni prodotti in Europa a prezzi molto inferiori a quelli prodotti in America, in cambio di materie prime prodotte a costo zero grazie al </a:t>
            </a:r>
            <a:r>
              <a:rPr lang="it-IT" sz="2200" b="1" dirty="0"/>
              <a:t>lavoro gratuito degli schiavi</a:t>
            </a:r>
            <a:r>
              <a:rPr lang="it-IT" sz="2200" dirty="0"/>
              <a:t>).</a:t>
            </a:r>
          </a:p>
        </p:txBody>
      </p:sp>
    </p:spTree>
    <p:extLst>
      <p:ext uri="{BB962C8B-B14F-4D97-AF65-F5344CB8AC3E}">
        <p14:creationId xmlns:p14="http://schemas.microsoft.com/office/powerpoint/2010/main" val="512219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Le Guerre </a:t>
            </a:r>
            <a:r>
              <a:rPr lang="en-US" b="1" dirty="0" err="1"/>
              <a:t>franco-indiane</a:t>
            </a:r>
            <a:r>
              <a:rPr lang="en-US" b="1" dirty="0"/>
              <a:t> (1757-1763)</a:t>
            </a:r>
          </a:p>
        </p:txBody>
      </p:sp>
      <p:pic>
        <p:nvPicPr>
          <p:cNvPr id="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12"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1635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Effetti</a:t>
            </a:r>
            <a:r>
              <a:rPr lang="en-US" b="1" dirty="0"/>
              <a:t> </a:t>
            </a:r>
            <a:r>
              <a:rPr lang="en-US" b="1" dirty="0" err="1"/>
              <a:t>delle</a:t>
            </a:r>
            <a:r>
              <a:rPr lang="en-US" b="1" dirty="0"/>
              <a:t> Guerre </a:t>
            </a:r>
            <a:r>
              <a:rPr lang="en-US" b="1" dirty="0" err="1"/>
              <a:t>franco-indiane</a:t>
            </a:r>
            <a:endParaRPr lang="en-US" b="1" dirty="0"/>
          </a:p>
        </p:txBody>
      </p:sp>
      <p:sp>
        <p:nvSpPr>
          <p:cNvPr id="3" name="Content Placeholder 2"/>
          <p:cNvSpPr>
            <a:spLocks noGrp="1"/>
          </p:cNvSpPr>
          <p:nvPr>
            <p:ph idx="1"/>
          </p:nvPr>
        </p:nvSpPr>
        <p:spPr>
          <a:xfrm>
            <a:off x="457200" y="1143000"/>
            <a:ext cx="4800600" cy="5638800"/>
          </a:xfrm>
        </p:spPr>
        <p:txBody>
          <a:bodyPr>
            <a:noAutofit/>
          </a:bodyPr>
          <a:lstStyle/>
          <a:p>
            <a:pPr marL="0" indent="0">
              <a:buNone/>
            </a:pPr>
            <a:r>
              <a:rPr lang="it-IT" sz="2400" dirty="0"/>
              <a:t>La Guerre franco-indiane si inseriscono nella </a:t>
            </a:r>
            <a:r>
              <a:rPr lang="it-IT" sz="2400" b="1" dirty="0"/>
              <a:t>Guerra dei Sette Anni </a:t>
            </a:r>
            <a:r>
              <a:rPr lang="it-IT" sz="2400" dirty="0"/>
              <a:t>tra Francia e Regno Unito. Gli indiani si schierano con entrambe le fazioni, determinando una scissione interna che le indebolirà.  </a:t>
            </a:r>
          </a:p>
          <a:p>
            <a:pPr marL="0" indent="0">
              <a:buNone/>
            </a:pPr>
            <a:r>
              <a:rPr lang="it-IT" sz="2400" dirty="0"/>
              <a:t>Con il </a:t>
            </a:r>
            <a:r>
              <a:rPr lang="it-IT" sz="2400" b="1" dirty="0"/>
              <a:t>Trattato di Parigi</a:t>
            </a:r>
            <a:r>
              <a:rPr lang="it-IT" sz="2400" dirty="0"/>
              <a:t>, la Gran Bretagna ottiene tutte le terre del Nord America a est del Mississippi.</a:t>
            </a:r>
          </a:p>
          <a:p>
            <a:pPr marL="0" indent="0">
              <a:buNone/>
            </a:pPr>
            <a:r>
              <a:rPr lang="it-IT" sz="2400" dirty="0"/>
              <a:t>La Corona mantiene le truppe nell’area atlantica, e per pagarle alza le </a:t>
            </a:r>
            <a:r>
              <a:rPr lang="it-IT" sz="2400" b="1" dirty="0"/>
              <a:t>tasse</a:t>
            </a:r>
            <a:r>
              <a:rPr lang="it-IT" sz="2400" dirty="0"/>
              <a:t> sui coloni: lo spirito d’iniziativa favorito dalla grande disponibilità di nuove terre viene frenato dalla tassazione.</a:t>
            </a:r>
            <a:endParaRPr lang="en-US" sz="2400" dirty="0"/>
          </a:p>
        </p:txBody>
      </p:sp>
      <p:pic>
        <p:nvPicPr>
          <p:cNvPr id="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0"/>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0676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 taxation without representation”</a:t>
            </a:r>
          </a:p>
        </p:txBody>
      </p:sp>
      <p:sp>
        <p:nvSpPr>
          <p:cNvPr id="8" name="Content Placeholder 7"/>
          <p:cNvSpPr>
            <a:spLocks noGrp="1"/>
          </p:cNvSpPr>
          <p:nvPr>
            <p:ph idx="1"/>
          </p:nvPr>
        </p:nvSpPr>
        <p:spPr/>
        <p:txBody>
          <a:bodyPr>
            <a:normAutofit fontScale="85000" lnSpcReduction="20000"/>
          </a:bodyPr>
          <a:lstStyle/>
          <a:p>
            <a:pPr marL="0" indent="0">
              <a:buNone/>
            </a:pPr>
            <a:r>
              <a:rPr lang="it-IT" dirty="0"/>
              <a:t>Le tasse più pesanti sono imposte con il </a:t>
            </a:r>
            <a:r>
              <a:rPr lang="it-IT" b="1" i="1" dirty="0"/>
              <a:t>Sugar</a:t>
            </a:r>
            <a:r>
              <a:rPr lang="it-IT" b="1" i="1" baseline="0" dirty="0"/>
              <a:t> </a:t>
            </a:r>
            <a:r>
              <a:rPr lang="it-IT" b="1" i="1" baseline="0" dirty="0" err="1"/>
              <a:t>Act</a:t>
            </a:r>
            <a:r>
              <a:rPr lang="it-IT" baseline="0" dirty="0"/>
              <a:t> (su zucchero,</a:t>
            </a:r>
            <a:r>
              <a:rPr lang="it-IT" dirty="0"/>
              <a:t> vino, caffè), lo </a:t>
            </a:r>
            <a:r>
              <a:rPr lang="it-IT" b="1" i="1" dirty="0" err="1"/>
              <a:t>Stamp</a:t>
            </a:r>
            <a:r>
              <a:rPr lang="it-IT" b="1" i="1" dirty="0"/>
              <a:t> </a:t>
            </a:r>
            <a:r>
              <a:rPr lang="it-IT" b="1" i="1" dirty="0" err="1"/>
              <a:t>Act</a:t>
            </a:r>
            <a:r>
              <a:rPr lang="it-IT" dirty="0"/>
              <a:t> (su quasi tutti i documenti cartacei, compresi giornali e carte da gioco), il </a:t>
            </a:r>
            <a:r>
              <a:rPr lang="it-IT" b="1" i="1" dirty="0"/>
              <a:t>Tea </a:t>
            </a:r>
            <a:r>
              <a:rPr lang="it-IT" b="1" i="1" dirty="0" err="1"/>
              <a:t>Act</a:t>
            </a:r>
            <a:r>
              <a:rPr lang="it-IT" b="1" dirty="0"/>
              <a:t> </a:t>
            </a:r>
            <a:r>
              <a:rPr lang="it-IT" dirty="0"/>
              <a:t>(che impone l’acquisto del tè solo da alcune compagnie inglesi) e il </a:t>
            </a:r>
            <a:r>
              <a:rPr lang="en-US" b="1" i="1" dirty="0"/>
              <a:t>Quartering Act</a:t>
            </a:r>
            <a:r>
              <a:rPr lang="en-US" dirty="0"/>
              <a:t> (</a:t>
            </a:r>
            <a:r>
              <a:rPr lang="it-IT" dirty="0"/>
              <a:t>i coloni devono ospitare le truppe britanniche nelle loro case per abbattere il costo del loro mantenimento).</a:t>
            </a:r>
          </a:p>
          <a:p>
            <a:pPr marL="0" indent="0">
              <a:buNone/>
            </a:pPr>
            <a:r>
              <a:rPr lang="it-IT" dirty="0"/>
              <a:t>I coloni protestano perché le tasse vengono emanate da un Parlamento in cui le colonie hanno una rappresentanza solo formale, che non può influire realmente sulle sue decisioni – donde il motto </a:t>
            </a:r>
            <a:r>
              <a:rPr lang="en-US" dirty="0"/>
              <a:t>“No taxation without representation”.</a:t>
            </a:r>
            <a:endParaRPr lang="it-IT" dirty="0"/>
          </a:p>
          <a:p>
            <a:pPr marL="0" indent="0">
              <a:buNone/>
            </a:pPr>
            <a:endParaRPr lang="en-US" dirty="0"/>
          </a:p>
        </p:txBody>
      </p:sp>
    </p:spTree>
    <p:extLst>
      <p:ext uri="{BB962C8B-B14F-4D97-AF65-F5344CB8AC3E}">
        <p14:creationId xmlns:p14="http://schemas.microsoft.com/office/powerpoint/2010/main" val="12858206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a:t>Il </a:t>
            </a:r>
            <a:r>
              <a:rPr lang="en-US" b="1" dirty="0" err="1"/>
              <a:t>Massacro</a:t>
            </a:r>
            <a:r>
              <a:rPr lang="en-US" b="1" dirty="0"/>
              <a:t> di Boston</a:t>
            </a:r>
          </a:p>
        </p:txBody>
      </p:sp>
      <p:pic>
        <p:nvPicPr>
          <p:cNvPr id="1026" name="Picture 2" descr="C:\Users\HP\Documents\Valerio\UniMC - 2018-19\UniMC - 2018-19 - Storia della cultura americana\Immagini\Massacro di Boston (17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46" y="2928934"/>
            <a:ext cx="4982051" cy="373653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1071538" y="1371600"/>
            <a:ext cx="7358114" cy="1477328"/>
          </a:xfrm>
          <a:prstGeom prst="rect">
            <a:avLst/>
          </a:prstGeom>
          <a:noFill/>
        </p:spPr>
        <p:txBody>
          <a:bodyPr wrap="square" rtlCol="0">
            <a:spAutoFit/>
          </a:bodyPr>
          <a:lstStyle/>
          <a:p>
            <a:pPr algn="ctr"/>
            <a:r>
              <a:rPr lang="it-IT" dirty="0"/>
              <a:t>Il 5 marzo 1770 le truppe britanniche sparano sulla folla che manifesta a Boston, uccidendo tre manifestanti (altri due moriranno per le ferite riportate). Tra le vittime, il nero </a:t>
            </a:r>
            <a:r>
              <a:rPr lang="it-IT" b="1" dirty="0" err="1"/>
              <a:t>Crispus</a:t>
            </a:r>
            <a:r>
              <a:rPr lang="it-IT" b="1" dirty="0"/>
              <a:t> </a:t>
            </a:r>
            <a:r>
              <a:rPr lang="it-IT" b="1" dirty="0" err="1"/>
              <a:t>Attucks</a:t>
            </a:r>
            <a:r>
              <a:rPr lang="it-IT" dirty="0"/>
              <a:t>, uno dei primi </a:t>
            </a:r>
            <a:r>
              <a:rPr lang="en-US" dirty="0"/>
              <a:t>“</a:t>
            </a:r>
            <a:r>
              <a:rPr lang="en-US" dirty="0" err="1"/>
              <a:t>martiri</a:t>
            </a:r>
            <a:r>
              <a:rPr lang="en-US" dirty="0"/>
              <a:t>”</a:t>
            </a:r>
            <a:r>
              <a:rPr lang="it-IT" dirty="0"/>
              <a:t> della Rivoluzione, che inaugura la tradizione degli eroi afroamericani che combattono e muoiono per una causa che non è la loro.</a:t>
            </a:r>
          </a:p>
        </p:txBody>
      </p:sp>
      <p:pic>
        <p:nvPicPr>
          <p:cNvPr id="3" name="Picture 2">
            <a:extLst>
              <a:ext uri="{FF2B5EF4-FFF2-40B4-BE49-F238E27FC236}">
                <a16:creationId xmlns:a16="http://schemas.microsoft.com/office/drawing/2014/main" id="{C7486D77-B96C-2A0F-791E-F6B8CC64F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69" y="2924944"/>
            <a:ext cx="4982051" cy="3736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6119F87-C4A0-4BC6-40DF-D5E623CE0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69" y="2928933"/>
            <a:ext cx="4982051" cy="3736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84DC777-CC5F-AD97-335E-7D6E9981F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69" y="2928934"/>
            <a:ext cx="4982051" cy="373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447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 </a:t>
            </a:r>
            <a:r>
              <a:rPr lang="en-US" b="1" i="1" dirty="0"/>
              <a:t>Boston Tea Party</a:t>
            </a:r>
            <a:endParaRPr lang="en-US" b="1" dirty="0"/>
          </a:p>
        </p:txBody>
      </p:sp>
      <p:sp>
        <p:nvSpPr>
          <p:cNvPr id="3" name="Content Placeholder 2"/>
          <p:cNvSpPr>
            <a:spLocks noGrp="1"/>
          </p:cNvSpPr>
          <p:nvPr>
            <p:ph idx="1"/>
          </p:nvPr>
        </p:nvSpPr>
        <p:spPr>
          <a:xfrm>
            <a:off x="457200" y="1600200"/>
            <a:ext cx="4614866" cy="4525963"/>
          </a:xfrm>
        </p:spPr>
        <p:txBody>
          <a:bodyPr>
            <a:normAutofit fontScale="77500" lnSpcReduction="20000"/>
          </a:bodyPr>
          <a:lstStyle/>
          <a:p>
            <a:pPr marL="0" indent="0">
              <a:buNone/>
            </a:pPr>
            <a:r>
              <a:rPr lang="it-IT" dirty="0"/>
              <a:t>Il 16 dicembre 1773 alcuni coloni travestiti da </a:t>
            </a:r>
            <a:r>
              <a:rPr lang="it-IT" b="1" dirty="0"/>
              <a:t>nativi americani </a:t>
            </a:r>
            <a:r>
              <a:rPr lang="it-IT" dirty="0"/>
              <a:t>assaltano una nave e buttano in mare il suo carico di tè, per protestare contro il </a:t>
            </a:r>
            <a:r>
              <a:rPr lang="it-IT" i="1" dirty="0"/>
              <a:t>Tea </a:t>
            </a:r>
            <a:r>
              <a:rPr lang="it-IT" i="1" dirty="0" err="1"/>
              <a:t>Act</a:t>
            </a:r>
            <a:r>
              <a:rPr lang="it-IT" dirty="0"/>
              <a:t>. Il Parlamento britannico risponde con gli </a:t>
            </a:r>
            <a:r>
              <a:rPr lang="it-IT" b="1" i="1" dirty="0" err="1"/>
              <a:t>Intolerable</a:t>
            </a:r>
            <a:r>
              <a:rPr lang="it-IT" b="1" i="1" dirty="0"/>
              <a:t> Acts</a:t>
            </a:r>
            <a:r>
              <a:rPr lang="it-IT" dirty="0"/>
              <a:t>, che limitano severamente le libertà individuali, vietano le riunioni pubbliche e pongono Boston sotto legge marziale. Come reazione, i coloni creano il </a:t>
            </a:r>
            <a:r>
              <a:rPr lang="it-IT" b="1" i="1" dirty="0"/>
              <a:t>First Continental </a:t>
            </a:r>
            <a:r>
              <a:rPr lang="it-IT" b="1" i="1" dirty="0" err="1"/>
              <a:t>Congress</a:t>
            </a:r>
            <a:r>
              <a:rPr lang="it-IT" i="1" dirty="0"/>
              <a:t>. </a:t>
            </a:r>
            <a:r>
              <a:rPr lang="en-US" dirty="0" err="1"/>
              <a:t>Nascono</a:t>
            </a:r>
            <a:r>
              <a:rPr lang="en-US" dirty="0"/>
              <a:t> </a:t>
            </a:r>
            <a:r>
              <a:rPr lang="en-US" dirty="0" err="1"/>
              <a:t>anche</a:t>
            </a:r>
            <a:r>
              <a:rPr lang="en-US" dirty="0"/>
              <a:t> i </a:t>
            </a:r>
            <a:r>
              <a:rPr lang="en-US" b="1" i="1" dirty="0"/>
              <a:t>Sons</a:t>
            </a:r>
            <a:r>
              <a:rPr lang="en-US" dirty="0"/>
              <a:t> e le </a:t>
            </a:r>
            <a:r>
              <a:rPr lang="en-US" b="1" i="1" dirty="0"/>
              <a:t>Daughters of Liberty</a:t>
            </a:r>
            <a:r>
              <a:rPr lang="en-US" dirty="0"/>
              <a:t>. </a:t>
            </a:r>
            <a:endParaRPr lang="it-IT" dirty="0"/>
          </a:p>
          <a:p>
            <a:endParaRPr lang="en-US" dirty="0"/>
          </a:p>
        </p:txBody>
      </p:sp>
      <p:pic>
        <p:nvPicPr>
          <p:cNvPr id="1026" name="Picture 2" descr="C:\Users\Utente\Downloads\index.jpg"/>
          <p:cNvPicPr>
            <a:picLocks noChangeAspect="1" noChangeArrowheads="1"/>
          </p:cNvPicPr>
          <p:nvPr/>
        </p:nvPicPr>
        <p:blipFill>
          <a:blip r:embed="rId2"/>
          <a:srcRect/>
          <a:stretch>
            <a:fillRect/>
          </a:stretch>
        </p:blipFill>
        <p:spPr bwMode="auto">
          <a:xfrm>
            <a:off x="5072065" y="2214554"/>
            <a:ext cx="3949661" cy="2857520"/>
          </a:xfrm>
          <a:prstGeom prst="rect">
            <a:avLst/>
          </a:prstGeom>
          <a:noFill/>
        </p:spPr>
      </p:pic>
    </p:spTree>
    <p:extLst>
      <p:ext uri="{BB962C8B-B14F-4D97-AF65-F5344CB8AC3E}">
        <p14:creationId xmlns:p14="http://schemas.microsoft.com/office/powerpoint/2010/main" val="25978428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2158</Words>
  <Application>Microsoft Office PowerPoint</Application>
  <PresentationFormat>Presentazione su schermo (4:3)</PresentationFormat>
  <Paragraphs>63</Paragraphs>
  <Slides>21</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Book Antiqua</vt:lpstr>
      <vt:lpstr>Calibri</vt:lpstr>
      <vt:lpstr>Times New Roman</vt:lpstr>
      <vt:lpstr>Wingdings</vt:lpstr>
      <vt:lpstr>Office Theme</vt:lpstr>
      <vt:lpstr>VERSO LA NASCITA DI UNA NAZIONE</vt:lpstr>
      <vt:lpstr>Una cultura moderna e ibrida</vt:lpstr>
      <vt:lpstr>Un’ideologia repubblicana</vt:lpstr>
      <vt:lpstr>I rapporti con la Gran Bretagna</vt:lpstr>
      <vt:lpstr>Le Guerre franco-indiane (1757-1763)</vt:lpstr>
      <vt:lpstr>Effetti delle Guerre franco-indiane</vt:lpstr>
      <vt:lpstr>“No taxation without representation”</vt:lpstr>
      <vt:lpstr>Il Massacro di Boston</vt:lpstr>
      <vt:lpstr>Il Boston Tea Party</vt:lpstr>
      <vt:lpstr>L’inizio della guerra rivoluzionaria</vt:lpstr>
      <vt:lpstr>Una guerra civile</vt:lpstr>
      <vt:lpstr>Il secondo Continental Congress</vt:lpstr>
      <vt:lpstr>Presentazione standard di PowerPoint</vt:lpstr>
      <vt:lpstr>La fine della guerra</vt:lpstr>
      <vt:lpstr>La Declaration of Independence</vt:lpstr>
      <vt:lpstr>Il Nuovo uomo americano</vt:lpstr>
      <vt:lpstr>Dalla Dichiarazione alla Costituzione</vt:lpstr>
      <vt:lpstr>La Costituzione</vt:lpstr>
      <vt:lpstr>I nuovi principi della Costituzione americana</vt:lpstr>
      <vt:lpstr>Presentazione standard di PowerPoint</vt:lpstr>
      <vt:lpstr>I primi emendamenti alla Costituzione (1791)</vt:lpstr>
    </vt:vector>
  </TitlesOfParts>
  <Company>Cabarrus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the American Revolution The Declaration of Independance</dc:title>
  <dc:creator>Windows User</dc:creator>
  <cp:lastModifiedBy>valerio.deangelis@unimc.it</cp:lastModifiedBy>
  <cp:revision>185</cp:revision>
  <dcterms:created xsi:type="dcterms:W3CDTF">2014-09-07T22:24:00Z</dcterms:created>
  <dcterms:modified xsi:type="dcterms:W3CDTF">2022-10-31T00:08:27Z</dcterms:modified>
</cp:coreProperties>
</file>