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sldIdLst>
    <p:sldId id="256" r:id="rId2"/>
    <p:sldId id="290" r:id="rId3"/>
    <p:sldId id="257" r:id="rId4"/>
    <p:sldId id="258" r:id="rId5"/>
    <p:sldId id="292" r:id="rId6"/>
    <p:sldId id="291" r:id="rId7"/>
    <p:sldId id="293" r:id="rId8"/>
    <p:sldId id="294" r:id="rId9"/>
    <p:sldId id="296" r:id="rId10"/>
    <p:sldId id="297" r:id="rId11"/>
    <p:sldId id="298" r:id="rId12"/>
    <p:sldId id="299" r:id="rId13"/>
    <p:sldId id="310" r:id="rId14"/>
    <p:sldId id="311" r:id="rId15"/>
    <p:sldId id="312" r:id="rId16"/>
    <p:sldId id="313" r:id="rId17"/>
    <p:sldId id="314" r:id="rId18"/>
    <p:sldId id="315" r:id="rId19"/>
    <p:sldId id="317" r:id="rId20"/>
    <p:sldId id="318" r:id="rId21"/>
    <p:sldId id="319" r:id="rId22"/>
    <p:sldId id="321" r:id="rId23"/>
    <p:sldId id="322" r:id="rId24"/>
    <p:sldId id="32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89A123-FB56-496A-8308-1670F5C73995}" type="datetimeFigureOut">
              <a:rPr lang="it-IT" smtClean="0"/>
              <a:pPr/>
              <a:t>23/11/2022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731905-F49D-43A2-80A8-CEAAE5930875}" type="slidenum">
              <a:rPr lang="it-IT" smtClean="0"/>
              <a:pPr/>
              <a:t>‹N›</a:t>
            </a:fld>
            <a:endParaRPr lang="it-IT"/>
          </a:p>
        </p:txBody>
      </p:sp>
    </p:spTree>
    <p:extLst>
      <p:ext uri="{BB962C8B-B14F-4D97-AF65-F5344CB8AC3E}">
        <p14:creationId xmlns:p14="http://schemas.microsoft.com/office/powerpoint/2010/main" val="160753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2FE3245-C2B8-4707-83BD-0CC0A2763460}" type="slidenum">
              <a:rPr lang="it-IT" smtClean="0">
                <a:latin typeface="Arial" charset="0"/>
              </a:rPr>
              <a:pPr/>
              <a:t>3</a:t>
            </a:fld>
            <a:endParaRPr lang="it-IT" dirty="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it-IT"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a:ln/>
        </p:spPr>
      </p:sp>
      <p:sp>
        <p:nvSpPr>
          <p:cNvPr id="39939" name="Segnaposto note 2"/>
          <p:cNvSpPr>
            <a:spLocks noGrp="1"/>
          </p:cNvSpPr>
          <p:nvPr>
            <p:ph type="body" idx="1"/>
          </p:nvPr>
        </p:nvSpPr>
        <p:spPr>
          <a:noFill/>
          <a:ln/>
        </p:spPr>
        <p:txBody>
          <a:bodyPr/>
          <a:lstStyle/>
          <a:p>
            <a:pPr eaLnBrk="1" hangingPunct="1"/>
            <a:endParaRPr lang="it-IT" dirty="0">
              <a:latin typeface="Arial" charset="0"/>
            </a:endParaRPr>
          </a:p>
        </p:txBody>
      </p:sp>
      <p:sp>
        <p:nvSpPr>
          <p:cNvPr id="39940" name="Segnaposto numero diapositiva 3"/>
          <p:cNvSpPr>
            <a:spLocks noGrp="1"/>
          </p:cNvSpPr>
          <p:nvPr>
            <p:ph type="sldNum" sz="quarter" idx="5"/>
          </p:nvPr>
        </p:nvSpPr>
        <p:spPr>
          <a:noFill/>
        </p:spPr>
        <p:txBody>
          <a:bodyPr/>
          <a:lstStyle/>
          <a:p>
            <a:fld id="{7ABC8902-076D-4F68-9714-08767BD7F020}" type="slidenum">
              <a:rPr lang="it-IT" smtClean="0">
                <a:latin typeface="Arial" charset="0"/>
              </a:rPr>
              <a:pPr/>
              <a:t>4</a:t>
            </a:fld>
            <a:endParaRPr lang="it-IT">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a:ln/>
        </p:spPr>
      </p:sp>
      <p:sp>
        <p:nvSpPr>
          <p:cNvPr id="43011" name="Segnaposto note 2"/>
          <p:cNvSpPr>
            <a:spLocks noGrp="1"/>
          </p:cNvSpPr>
          <p:nvPr>
            <p:ph type="body" idx="1"/>
          </p:nvPr>
        </p:nvSpPr>
        <p:spPr>
          <a:noFill/>
          <a:ln/>
        </p:spPr>
        <p:txBody>
          <a:bodyPr/>
          <a:lstStyle/>
          <a:p>
            <a:pPr eaLnBrk="1" hangingPunct="1"/>
            <a:endParaRPr lang="it-IT">
              <a:latin typeface="Arial" charset="0"/>
            </a:endParaRPr>
          </a:p>
        </p:txBody>
      </p:sp>
      <p:sp>
        <p:nvSpPr>
          <p:cNvPr id="43012" name="Segnaposto numero diapositiva 3"/>
          <p:cNvSpPr>
            <a:spLocks noGrp="1"/>
          </p:cNvSpPr>
          <p:nvPr>
            <p:ph type="sldNum" sz="quarter" idx="5"/>
          </p:nvPr>
        </p:nvSpPr>
        <p:spPr>
          <a:noFill/>
        </p:spPr>
        <p:txBody>
          <a:bodyPr/>
          <a:lstStyle/>
          <a:p>
            <a:fld id="{7986F9B4-327B-4DC5-A920-DCBA36C745CF}" type="slidenum">
              <a:rPr lang="it-IT" smtClean="0">
                <a:latin typeface="Arial" charset="0"/>
              </a:rPr>
              <a:pPr/>
              <a:t>6</a:t>
            </a:fld>
            <a:endParaRPr lang="it-IT">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3DAC151-F703-41B8-94F4-C7CEA2098A6E}"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2528292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3DAC151-F703-41B8-94F4-C7CEA2098A6E}"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3372835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3DAC151-F703-41B8-94F4-C7CEA2098A6E}"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C45D136-6C04-4D3F-B5D9-7F63BFA5B9F0}" type="slidenum">
              <a:rPr lang="en-US" smtClean="0"/>
              <a:pPr/>
              <a:t>‹N›</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18522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73DAC151-F703-41B8-94F4-C7CEA2098A6E}" type="datetimeFigureOut">
              <a:rPr lang="en-US" smtClean="0"/>
              <a:pPr/>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1255172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73DAC151-F703-41B8-94F4-C7CEA2098A6E}" type="datetimeFigureOut">
              <a:rPr lang="en-US" smtClean="0"/>
              <a:pPr/>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C45D136-6C04-4D3F-B5D9-7F63BFA5B9F0}" type="slidenum">
              <a:rPr lang="en-US" smtClean="0"/>
              <a:pPr/>
              <a:t>‹N›</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79598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73DAC151-F703-41B8-94F4-C7CEA2098A6E}" type="datetimeFigureOut">
              <a:rPr lang="en-US" smtClean="0"/>
              <a:pPr/>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1158830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3DAC151-F703-41B8-94F4-C7CEA2098A6E}"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3704926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3DAC151-F703-41B8-94F4-C7CEA2098A6E}"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1734723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smtClean="0"/>
            </a:lvl1pPr>
          </a:lstStyle>
          <a:p>
            <a:pPr>
              <a:defRPr/>
            </a:pPr>
            <a:fld id="{0C2406A1-1C84-41E6-986D-3110280BB0F3}" type="slidenum">
              <a:rPr lang="en-US" altLang="it-IT"/>
              <a:pPr>
                <a:defRPr/>
              </a:pPr>
              <a:t>‹N›</a:t>
            </a:fld>
            <a:endParaRPr lang="en-US" altLang="it-IT"/>
          </a:p>
        </p:txBody>
      </p:sp>
    </p:spTree>
    <p:extLst>
      <p:ext uri="{BB962C8B-B14F-4D97-AF65-F5344CB8AC3E}">
        <p14:creationId xmlns:p14="http://schemas.microsoft.com/office/powerpoint/2010/main" val="288511125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3DAC151-F703-41B8-94F4-C7CEA2098A6E}"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337214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3DAC151-F703-41B8-94F4-C7CEA2098A6E}"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230163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3DAC151-F703-41B8-94F4-C7CEA2098A6E}" type="datetimeFigureOut">
              <a:rPr lang="en-US" smtClean="0"/>
              <a:pPr/>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197824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3DAC151-F703-41B8-94F4-C7CEA2098A6E}" type="datetimeFigureOut">
              <a:rPr lang="en-US" smtClean="0"/>
              <a:pPr/>
              <a:t>11/23/2022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140313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3DAC151-F703-41B8-94F4-C7CEA2098A6E}" type="datetimeFigureOut">
              <a:rPr lang="en-US" smtClean="0"/>
              <a:pPr/>
              <a:t>11/23/2022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362329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AC151-F703-41B8-94F4-C7CEA2098A6E}" type="datetimeFigureOut">
              <a:rPr lang="en-US" smtClean="0"/>
              <a:pPr/>
              <a:t>11/23/2022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112845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3DAC151-F703-41B8-94F4-C7CEA2098A6E}" type="datetimeFigureOut">
              <a:rPr lang="en-US" smtClean="0"/>
              <a:pPr/>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296145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3DAC151-F703-41B8-94F4-C7CEA2098A6E}" type="datetimeFigureOut">
              <a:rPr lang="en-US" smtClean="0"/>
              <a:pPr/>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296571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3DAC151-F703-41B8-94F4-C7CEA2098A6E}" type="datetimeFigureOut">
              <a:rPr lang="en-US" smtClean="0"/>
              <a:pPr/>
              <a:t>11/23/2022</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27854466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upload.wikimedia.org/wikipedia/commons/a/a2/The_Drunkard%27s_Progress_-_Color.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91"/>
            <a:ext cx="8278688" cy="1285884"/>
          </a:xfrm>
        </p:spPr>
        <p:txBody>
          <a:bodyPr>
            <a:normAutofit fontScale="90000"/>
          </a:bodyPr>
          <a:lstStyle/>
          <a:p>
            <a:r>
              <a:rPr lang="en-US" sz="6000" b="1" dirty="0">
                <a:effectLst>
                  <a:outerShdw blurRad="38100" dist="38100" dir="2700000" algn="tl">
                    <a:srgbClr val="000000">
                      <a:alpha val="43137"/>
                    </a:srgbClr>
                  </a:outerShdw>
                </a:effectLst>
              </a:rPr>
              <a:t>UN DESTINO MANIFESTO</a:t>
            </a:r>
          </a:p>
        </p:txBody>
      </p:sp>
      <p:sp>
        <p:nvSpPr>
          <p:cNvPr id="7" name="Sottotitolo 6"/>
          <p:cNvSpPr>
            <a:spLocks noGrp="1"/>
          </p:cNvSpPr>
          <p:nvPr>
            <p:ph type="subTitle" idx="1"/>
          </p:nvPr>
        </p:nvSpPr>
        <p:spPr>
          <a:xfrm flipV="1">
            <a:off x="7715272" y="5638800"/>
            <a:ext cx="57128" cy="76216"/>
          </a:xfrm>
        </p:spPr>
        <p:txBody>
          <a:bodyPr>
            <a:normAutofit fontScale="25000" lnSpcReduction="20000"/>
          </a:bodyPr>
          <a:lstStyle/>
          <a:p>
            <a:endParaRPr lang="en-US" dirty="0"/>
          </a:p>
        </p:txBody>
      </p:sp>
      <p:pic>
        <p:nvPicPr>
          <p:cNvPr id="8193" name="Picture 1" descr="C:\Users\Utente\Downloads\index.jpg"/>
          <p:cNvPicPr>
            <a:picLocks noChangeAspect="1" noChangeArrowheads="1"/>
          </p:cNvPicPr>
          <p:nvPr/>
        </p:nvPicPr>
        <p:blipFill>
          <a:blip r:embed="rId2"/>
          <a:srcRect/>
          <a:stretch>
            <a:fillRect/>
          </a:stretch>
        </p:blipFill>
        <p:spPr bwMode="auto">
          <a:xfrm>
            <a:off x="1187624" y="3573016"/>
            <a:ext cx="4643469" cy="3187031"/>
          </a:xfrm>
          <a:prstGeom prst="rect">
            <a:avLst/>
          </a:prstGeom>
          <a:noFill/>
        </p:spPr>
      </p:pic>
      <p:pic>
        <p:nvPicPr>
          <p:cNvPr id="8194" name="Picture 2" descr="C:\Users\Utente\Downloads\7crindex.jpg"/>
          <p:cNvPicPr>
            <a:picLocks noChangeAspect="1" noChangeArrowheads="1"/>
          </p:cNvPicPr>
          <p:nvPr/>
        </p:nvPicPr>
        <p:blipFill>
          <a:blip r:embed="rId3"/>
          <a:srcRect/>
          <a:stretch>
            <a:fillRect/>
          </a:stretch>
        </p:blipFill>
        <p:spPr bwMode="auto">
          <a:xfrm>
            <a:off x="3929058" y="1571612"/>
            <a:ext cx="4762500" cy="2619375"/>
          </a:xfrm>
          <a:prstGeom prst="rect">
            <a:avLst/>
          </a:prstGeom>
          <a:noFill/>
        </p:spPr>
      </p:pic>
    </p:spTree>
    <p:extLst>
      <p:ext uri="{BB962C8B-B14F-4D97-AF65-F5344CB8AC3E}">
        <p14:creationId xmlns:p14="http://schemas.microsoft.com/office/powerpoint/2010/main" val="18460165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a:xfrm>
            <a:off x="1763688" y="228600"/>
            <a:ext cx="6923112" cy="1112168"/>
          </a:xfrm>
        </p:spPr>
        <p:txBody>
          <a:bodyPr>
            <a:normAutofit fontScale="90000"/>
          </a:bodyPr>
          <a:lstStyle/>
          <a:p>
            <a:r>
              <a:rPr lang="it-IT" sz="4000" b="1" dirty="0"/>
              <a:t>UN IMPERIALISMO ECCEZIONALE</a:t>
            </a:r>
          </a:p>
        </p:txBody>
      </p:sp>
      <p:sp>
        <p:nvSpPr>
          <p:cNvPr id="10243" name="Segnaposto contenuto 2"/>
          <p:cNvSpPr>
            <a:spLocks noGrp="1"/>
          </p:cNvSpPr>
          <p:nvPr>
            <p:ph idx="1"/>
          </p:nvPr>
        </p:nvSpPr>
        <p:spPr>
          <a:xfrm>
            <a:off x="1691680" y="1484784"/>
            <a:ext cx="6995120" cy="5144616"/>
          </a:xfrm>
        </p:spPr>
        <p:txBody>
          <a:bodyPr>
            <a:normAutofit fontScale="77500" lnSpcReduction="20000"/>
          </a:bodyPr>
          <a:lstStyle/>
          <a:p>
            <a:pPr marL="0">
              <a:spcBef>
                <a:spcPts val="0"/>
              </a:spcBef>
              <a:buFontTx/>
              <a:buNone/>
            </a:pPr>
            <a:r>
              <a:rPr lang="it-IT" sz="2600" dirty="0"/>
              <a:t>Destino manifesto: dottrina espansionistica, di carattere eminentemente imperialistico, che combina l’</a:t>
            </a:r>
            <a:r>
              <a:rPr lang="it-IT" sz="2600" b="1" dirty="0" err="1"/>
              <a:t>eccezionalismo</a:t>
            </a:r>
            <a:r>
              <a:rPr lang="it-IT" sz="2600" b="1" dirty="0"/>
              <a:t> americano</a:t>
            </a:r>
            <a:r>
              <a:rPr lang="it-IT" sz="2600" dirty="0"/>
              <a:t> (l’idea che l’America abbia un destino storico “eccezionale”), il </a:t>
            </a:r>
            <a:r>
              <a:rPr lang="it-IT" sz="2600" b="1" dirty="0"/>
              <a:t>nazionalismo romantico</a:t>
            </a:r>
            <a:r>
              <a:rPr lang="it-IT" sz="2600" dirty="0"/>
              <a:t> (l’idea che una nazione sia contraddistinta da particolari caratteristiche etniche, culturali e religiose) e la convinzione che la “</a:t>
            </a:r>
            <a:r>
              <a:rPr lang="it-IT" sz="2600" b="1" dirty="0"/>
              <a:t>razza anglosassone</a:t>
            </a:r>
            <a:r>
              <a:rPr lang="it-IT" sz="2600" dirty="0"/>
              <a:t>” sia naturalmente superiore alle altre.</a:t>
            </a:r>
          </a:p>
          <a:p>
            <a:pPr marL="0">
              <a:spcBef>
                <a:spcPts val="0"/>
              </a:spcBef>
              <a:buFontTx/>
              <a:buNone/>
            </a:pPr>
            <a:r>
              <a:rPr lang="it-IT" sz="2600" dirty="0"/>
              <a:t>Già in </a:t>
            </a:r>
            <a:r>
              <a:rPr lang="it-IT" sz="2600" b="1" i="1" dirty="0"/>
              <a:t>Common </a:t>
            </a:r>
            <a:r>
              <a:rPr lang="it-IT" sz="2600" b="1" i="1" dirty="0" err="1"/>
              <a:t>Sense</a:t>
            </a:r>
            <a:r>
              <a:rPr lang="it-IT" sz="2600" b="1" i="1" dirty="0"/>
              <a:t> </a:t>
            </a:r>
            <a:r>
              <a:rPr lang="it-IT" sz="2600" dirty="0"/>
              <a:t>(1776) l’inglese </a:t>
            </a:r>
            <a:r>
              <a:rPr lang="it-IT" sz="2600" b="1" dirty="0"/>
              <a:t>Thomas </a:t>
            </a:r>
            <a:r>
              <a:rPr lang="it-IT" sz="2600" b="1" dirty="0" err="1"/>
              <a:t>Paine</a:t>
            </a:r>
            <a:r>
              <a:rPr lang="it-IT" sz="2600" dirty="0"/>
              <a:t> aggiunge che la </a:t>
            </a:r>
            <a:r>
              <a:rPr lang="it-IT" sz="2600" b="1" dirty="0"/>
              <a:t>Rivoluzione americana </a:t>
            </a:r>
            <a:r>
              <a:rPr lang="it-IT" sz="2600" dirty="0"/>
              <a:t>è l’occasione per creare una nuova e migliore società: “</a:t>
            </a:r>
            <a:r>
              <a:rPr lang="it-IT" sz="2600" dirty="0" err="1"/>
              <a:t>We</a:t>
            </a:r>
            <a:r>
              <a:rPr lang="it-IT" sz="2600" dirty="0"/>
              <a:t> </a:t>
            </a:r>
            <a:r>
              <a:rPr lang="it-IT" sz="2600" dirty="0" err="1"/>
              <a:t>have</a:t>
            </a:r>
            <a:r>
              <a:rPr lang="it-IT" sz="2600" dirty="0"/>
              <a:t> </a:t>
            </a:r>
            <a:r>
              <a:rPr lang="it-IT" sz="2600" dirty="0" err="1"/>
              <a:t>it</a:t>
            </a:r>
            <a:r>
              <a:rPr lang="it-IT" sz="2600" dirty="0"/>
              <a:t> in </a:t>
            </a:r>
            <a:r>
              <a:rPr lang="it-IT" sz="2600" dirty="0" err="1"/>
              <a:t>our</a:t>
            </a:r>
            <a:r>
              <a:rPr lang="it-IT" sz="2600" dirty="0"/>
              <a:t> </a:t>
            </a:r>
            <a:r>
              <a:rPr lang="it-IT" sz="2600" dirty="0" err="1"/>
              <a:t>power</a:t>
            </a:r>
            <a:r>
              <a:rPr lang="it-IT" sz="2600" dirty="0"/>
              <a:t> </a:t>
            </a:r>
            <a:r>
              <a:rPr lang="it-IT" sz="2600" b="1" dirty="0" err="1"/>
              <a:t>to</a:t>
            </a:r>
            <a:r>
              <a:rPr lang="it-IT" sz="2600" b="1" dirty="0"/>
              <a:t> </a:t>
            </a:r>
            <a:r>
              <a:rPr lang="it-IT" sz="2600" b="1" dirty="0" err="1"/>
              <a:t>begin</a:t>
            </a:r>
            <a:r>
              <a:rPr lang="it-IT" sz="2600" b="1" dirty="0"/>
              <a:t> the world </a:t>
            </a:r>
            <a:r>
              <a:rPr lang="it-IT" sz="2600" b="1" dirty="0" err="1"/>
              <a:t>over</a:t>
            </a:r>
            <a:r>
              <a:rPr lang="it-IT" sz="2600" b="1" dirty="0"/>
              <a:t> </a:t>
            </a:r>
            <a:r>
              <a:rPr lang="it-IT" sz="2600" b="1" dirty="0" err="1"/>
              <a:t>again</a:t>
            </a:r>
            <a:r>
              <a:rPr lang="it-IT" sz="2600" dirty="0"/>
              <a:t>. A situation, </a:t>
            </a:r>
            <a:r>
              <a:rPr lang="it-IT" sz="2600" dirty="0" err="1"/>
              <a:t>similar</a:t>
            </a:r>
            <a:r>
              <a:rPr lang="it-IT" sz="2600" dirty="0"/>
              <a:t> </a:t>
            </a:r>
            <a:r>
              <a:rPr lang="it-IT" sz="2600" dirty="0" err="1"/>
              <a:t>to</a:t>
            </a:r>
            <a:r>
              <a:rPr lang="it-IT" sz="2600" dirty="0"/>
              <a:t> the </a:t>
            </a:r>
            <a:r>
              <a:rPr lang="it-IT" sz="2600" dirty="0" err="1"/>
              <a:t>present</a:t>
            </a:r>
            <a:r>
              <a:rPr lang="it-IT" sz="2600" dirty="0"/>
              <a:t>, </a:t>
            </a:r>
            <a:r>
              <a:rPr lang="it-IT" sz="2600" dirty="0" err="1"/>
              <a:t>hath</a:t>
            </a:r>
            <a:r>
              <a:rPr lang="it-IT" sz="2600" dirty="0"/>
              <a:t> </a:t>
            </a:r>
            <a:r>
              <a:rPr lang="it-IT" sz="2600" dirty="0" err="1"/>
              <a:t>not</a:t>
            </a:r>
            <a:r>
              <a:rPr lang="it-IT" sz="2600" dirty="0"/>
              <a:t> </a:t>
            </a:r>
            <a:r>
              <a:rPr lang="it-IT" sz="2600" dirty="0" err="1"/>
              <a:t>happened</a:t>
            </a:r>
            <a:r>
              <a:rPr lang="it-IT" sz="2600" dirty="0"/>
              <a:t> </a:t>
            </a:r>
            <a:r>
              <a:rPr lang="it-IT" sz="2600" dirty="0" err="1"/>
              <a:t>since</a:t>
            </a:r>
            <a:r>
              <a:rPr lang="it-IT" sz="2600" dirty="0"/>
              <a:t> the </a:t>
            </a:r>
            <a:r>
              <a:rPr lang="it-IT" sz="2600" dirty="0" err="1"/>
              <a:t>days</a:t>
            </a:r>
            <a:r>
              <a:rPr lang="it-IT" sz="2600" dirty="0"/>
              <a:t> </a:t>
            </a:r>
            <a:r>
              <a:rPr lang="it-IT" sz="2600" dirty="0" err="1"/>
              <a:t>of</a:t>
            </a:r>
            <a:r>
              <a:rPr lang="it-IT" sz="2600" dirty="0"/>
              <a:t> </a:t>
            </a:r>
            <a:r>
              <a:rPr lang="it-IT" sz="2600" dirty="0" err="1"/>
              <a:t>Noah</a:t>
            </a:r>
            <a:r>
              <a:rPr lang="it-IT" sz="2600" dirty="0"/>
              <a:t> </a:t>
            </a:r>
            <a:r>
              <a:rPr lang="it-IT" sz="2600" dirty="0" err="1"/>
              <a:t>until</a:t>
            </a:r>
            <a:r>
              <a:rPr lang="it-IT" sz="2600" dirty="0"/>
              <a:t> </a:t>
            </a:r>
            <a:r>
              <a:rPr lang="it-IT" sz="2600" dirty="0" err="1"/>
              <a:t>now</a:t>
            </a:r>
            <a:r>
              <a:rPr lang="it-IT" sz="2600" dirty="0"/>
              <a:t>. The </a:t>
            </a:r>
            <a:r>
              <a:rPr lang="it-IT" sz="2600" b="1" dirty="0" err="1"/>
              <a:t>birthday</a:t>
            </a:r>
            <a:r>
              <a:rPr lang="it-IT" sz="2600" b="1" dirty="0"/>
              <a:t> </a:t>
            </a:r>
            <a:r>
              <a:rPr lang="it-IT" sz="2600" b="1" dirty="0" err="1"/>
              <a:t>of</a:t>
            </a:r>
            <a:r>
              <a:rPr lang="it-IT" sz="2600" b="1" dirty="0"/>
              <a:t> a </a:t>
            </a:r>
            <a:r>
              <a:rPr lang="it-IT" sz="2600" b="1" dirty="0" err="1"/>
              <a:t>new</a:t>
            </a:r>
            <a:r>
              <a:rPr lang="it-IT" sz="2600" b="1" dirty="0"/>
              <a:t> world</a:t>
            </a:r>
            <a:r>
              <a:rPr lang="it-IT" sz="2600" dirty="0"/>
              <a:t> </a:t>
            </a:r>
            <a:r>
              <a:rPr lang="it-IT" sz="2600" dirty="0" err="1"/>
              <a:t>is</a:t>
            </a:r>
            <a:r>
              <a:rPr lang="it-IT" sz="2600" dirty="0"/>
              <a:t> at </a:t>
            </a:r>
            <a:r>
              <a:rPr lang="it-IT" sz="2600" dirty="0" err="1"/>
              <a:t>hand</a:t>
            </a:r>
            <a:r>
              <a:rPr lang="it-IT" sz="2600" dirty="0"/>
              <a:t>...”</a:t>
            </a:r>
          </a:p>
          <a:p>
            <a:pPr marL="0">
              <a:spcBef>
                <a:spcPts val="0"/>
              </a:spcBef>
              <a:buFontTx/>
              <a:buNone/>
            </a:pPr>
            <a:r>
              <a:rPr lang="it-IT" sz="2600" dirty="0"/>
              <a:t>La missione storica di “disseminare” i germi della libertà e della democrazia giustifica l’utilizzo di mezzi coercitivi per sottomettere o rimuovere le popolazioni che la ostacolano – per il loro stesso “bene”…</a:t>
            </a:r>
          </a:p>
          <a:p>
            <a:pPr>
              <a:buFontTx/>
              <a:buNone/>
            </a:pPr>
            <a:endParaRPr lang="it-IT" sz="2800" dirty="0"/>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a:xfrm>
            <a:off x="1763688" y="274638"/>
            <a:ext cx="7128792" cy="1296974"/>
          </a:xfrm>
        </p:spPr>
        <p:txBody>
          <a:bodyPr>
            <a:noAutofit/>
          </a:bodyPr>
          <a:lstStyle/>
          <a:p>
            <a:r>
              <a:rPr lang="it-IT" b="1" dirty="0"/>
              <a:t>LA GUERRA CONTRO</a:t>
            </a:r>
            <a:br>
              <a:rPr lang="it-IT" b="1" dirty="0"/>
            </a:br>
            <a:r>
              <a:rPr lang="it-IT" b="1" dirty="0"/>
              <a:t>IL MESSICO</a:t>
            </a:r>
          </a:p>
        </p:txBody>
      </p:sp>
      <p:sp>
        <p:nvSpPr>
          <p:cNvPr id="11267" name="Segnaposto contenuto 2"/>
          <p:cNvSpPr>
            <a:spLocks noGrp="1"/>
          </p:cNvSpPr>
          <p:nvPr>
            <p:ph idx="1"/>
          </p:nvPr>
        </p:nvSpPr>
        <p:spPr>
          <a:xfrm>
            <a:off x="1475656" y="1643050"/>
            <a:ext cx="7253978" cy="4786346"/>
          </a:xfrm>
        </p:spPr>
        <p:txBody>
          <a:bodyPr>
            <a:normAutofit fontScale="92500" lnSpcReduction="10000"/>
          </a:bodyPr>
          <a:lstStyle/>
          <a:p>
            <a:pPr marL="0">
              <a:spcBef>
                <a:spcPts val="0"/>
              </a:spcBef>
              <a:buFontTx/>
              <a:buNone/>
            </a:pPr>
            <a:r>
              <a:rPr lang="it-IT" sz="2800" dirty="0"/>
              <a:t>Negli anni Quaranta dell’Ottocento, il dibattito sull’annessione del Messico è centrale.  Molti si oppongono alla spinta imperialistica, perché una delle motivazioni principali è la necessità da parte dei proprietari terrieri del Sud di avere territori sempre più vasti in cui poter estendere la pratica della </a:t>
            </a:r>
            <a:r>
              <a:rPr lang="it-IT" sz="2800" b="1" dirty="0"/>
              <a:t>schiavitù</a:t>
            </a:r>
            <a:r>
              <a:rPr lang="it-IT" sz="2800" dirty="0"/>
              <a:t>. La guerra inizia nel 1846, e alla fine del 1847 l’esercito americano conquista Città del Messico. Con il Trattato di </a:t>
            </a:r>
            <a:r>
              <a:rPr lang="it-IT" sz="2800" b="1" dirty="0"/>
              <a:t>Guadalupe Hidalgo</a:t>
            </a:r>
            <a:r>
              <a:rPr lang="it-IT" sz="2800" dirty="0"/>
              <a:t> il Messico è costretto a cedere agli USA quasi metà del proprio territorio.</a:t>
            </a:r>
          </a:p>
          <a:p>
            <a:endParaRPr lang="it-IT" sz="2800" dirty="0"/>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dirty="0"/>
          </a:p>
        </p:txBody>
      </p:sp>
      <p:pic>
        <p:nvPicPr>
          <p:cNvPr id="82950" name="Picture 6" descr="C:\Users\Utente\Downloads\rqPtOnkTtu4Ez5KfXjCA_manifest_destiny_map_us_history.jpg"/>
          <p:cNvPicPr>
            <a:picLocks noGrp="1" noChangeAspect="1" noChangeArrowheads="1"/>
          </p:cNvPicPr>
          <p:nvPr>
            <p:ph idx="1"/>
          </p:nvPr>
        </p:nvPicPr>
        <p:blipFill>
          <a:blip r:embed="rId2"/>
          <a:srcRect/>
          <a:stretch>
            <a:fillRect/>
          </a:stretch>
        </p:blipFill>
        <p:spPr bwMode="auto">
          <a:xfrm>
            <a:off x="730959" y="912440"/>
            <a:ext cx="7770131" cy="521372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45201" y="332656"/>
            <a:ext cx="6589199" cy="1008112"/>
          </a:xfrm>
        </p:spPr>
        <p:txBody>
          <a:bodyPr/>
          <a:lstStyle/>
          <a:p>
            <a:pPr algn="ctr">
              <a:defRPr/>
            </a:pPr>
            <a:r>
              <a:rPr lang="it-IT" b="1" dirty="0"/>
              <a:t>I MOVIMENTI </a:t>
            </a:r>
            <a:r>
              <a:rPr lang="it-IT" b="1" dirty="0" err="1"/>
              <a:t>DI</a:t>
            </a:r>
            <a:r>
              <a:rPr lang="it-IT" b="1" dirty="0"/>
              <a:t> RIFORMA</a:t>
            </a:r>
          </a:p>
        </p:txBody>
      </p:sp>
      <p:sp>
        <p:nvSpPr>
          <p:cNvPr id="10243" name="Segnaposto contenuto 2"/>
          <p:cNvSpPr>
            <a:spLocks noGrp="1"/>
          </p:cNvSpPr>
          <p:nvPr>
            <p:ph idx="1"/>
          </p:nvPr>
        </p:nvSpPr>
        <p:spPr>
          <a:xfrm>
            <a:off x="1619672" y="1447800"/>
            <a:ext cx="7067128" cy="5181600"/>
          </a:xfrm>
        </p:spPr>
        <p:txBody>
          <a:bodyPr>
            <a:normAutofit fontScale="85000" lnSpcReduction="10000"/>
          </a:bodyPr>
          <a:lstStyle/>
          <a:p>
            <a:pPr marL="68263" indent="0">
              <a:buFont typeface="Wingdings" pitchFamily="2" charset="2"/>
              <a:buNone/>
            </a:pPr>
            <a:r>
              <a:rPr lang="it-IT" altLang="it-IT" sz="2700" dirty="0"/>
              <a:t>Nel corso della prima metà dell’Ottocento, l’entusiasmo prodotto dal successo della Rivoluzione e del Sogno americano, e dall’espansione degli Stati Uniti, si scontra con tutti una serie di problemi sociali che il Governo federale e i singoli Stati non riescono a risolvere (spesso non tentano nemmeno, in nome del principio liberale del </a:t>
            </a:r>
            <a:r>
              <a:rPr lang="it-IT" altLang="it-IT" sz="2700" b="1" i="1" dirty="0"/>
              <a:t>minimum state </a:t>
            </a:r>
            <a:r>
              <a:rPr lang="it-IT" altLang="it-IT" sz="2700" b="1" i="1" dirty="0" err="1"/>
              <a:t>intervention</a:t>
            </a:r>
            <a:r>
              <a:rPr lang="it-IT" altLang="it-IT" sz="2700" dirty="0"/>
              <a:t>). Come reazione alla dottrina del </a:t>
            </a:r>
            <a:r>
              <a:rPr lang="it-IT" altLang="it-IT" sz="2700" b="1" i="1" dirty="0"/>
              <a:t>laissez </a:t>
            </a:r>
            <a:r>
              <a:rPr lang="it-IT" altLang="it-IT" sz="2700" b="1" i="1" dirty="0" err="1"/>
              <a:t>faire</a:t>
            </a:r>
            <a:r>
              <a:rPr lang="it-IT" altLang="it-IT" sz="2700" dirty="0"/>
              <a:t>, nascono una serie di movimenti che si prefiggono l’obiettivo di riformare la società americana, affrontando attivamente una serie di questioni singole ma di vasta portata. In tutti i movimenti di riforma le </a:t>
            </a:r>
            <a:r>
              <a:rPr lang="it-IT" altLang="it-IT" sz="2700" b="1" dirty="0"/>
              <a:t>donne</a:t>
            </a:r>
            <a:r>
              <a:rPr lang="it-IT" altLang="it-IT" sz="2700" dirty="0"/>
              <a:t> svolgono ruoli di primaria importanza.</a:t>
            </a:r>
            <a:endParaRPr lang="it-IT" altLang="it-IT" sz="2700" b="1" i="1" dirty="0"/>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5656" y="152400"/>
            <a:ext cx="7415932" cy="1274763"/>
          </a:xfrm>
        </p:spPr>
        <p:txBody>
          <a:bodyPr>
            <a:normAutofit/>
          </a:bodyPr>
          <a:lstStyle/>
          <a:p>
            <a:pPr algn="ctr" eaLnBrk="1" fontAlgn="auto" hangingPunct="1">
              <a:spcAft>
                <a:spcPts val="0"/>
              </a:spcAft>
              <a:defRPr/>
            </a:pPr>
            <a:r>
              <a:rPr lang="en-US" sz="3600" b="1" dirty="0"/>
              <a:t>IL MOVIMENTO PER LA “TEMPERANZA</a:t>
            </a:r>
            <a:r>
              <a:rPr lang="en-US" sz="3600" b="1" dirty="0">
                <a:solidFill>
                  <a:schemeClr val="tx2">
                    <a:satMod val="200000"/>
                  </a:schemeClr>
                </a:solidFill>
              </a:rPr>
              <a:t>”</a:t>
            </a:r>
          </a:p>
        </p:txBody>
      </p:sp>
      <p:sp>
        <p:nvSpPr>
          <p:cNvPr id="11267" name="Content Placeholder 4"/>
          <p:cNvSpPr>
            <a:spLocks noGrp="1"/>
          </p:cNvSpPr>
          <p:nvPr>
            <p:ph sz="half" idx="1"/>
          </p:nvPr>
        </p:nvSpPr>
        <p:spPr>
          <a:xfrm>
            <a:off x="252412" y="1447800"/>
            <a:ext cx="4031556" cy="5257800"/>
          </a:xfrm>
        </p:spPr>
        <p:txBody>
          <a:bodyPr>
            <a:normAutofit fontScale="92500" lnSpcReduction="20000"/>
          </a:bodyPr>
          <a:lstStyle/>
          <a:p>
            <a:pPr eaLnBrk="1" hangingPunct="1"/>
            <a:r>
              <a:rPr lang="it-IT" altLang="it-IT" sz="2000" dirty="0"/>
              <a:t>Uno dei problemi più gravi della neonata nazione è l’</a:t>
            </a:r>
            <a:r>
              <a:rPr lang="it-IT" altLang="it-IT" sz="2000" b="1" dirty="0"/>
              <a:t>alcolismo</a:t>
            </a:r>
            <a:r>
              <a:rPr lang="it-IT" altLang="it-IT" sz="2000" dirty="0"/>
              <a:t>.</a:t>
            </a:r>
          </a:p>
          <a:p>
            <a:pPr eaLnBrk="1" hangingPunct="1"/>
            <a:r>
              <a:rPr lang="it-IT" altLang="it-IT" sz="2000" dirty="0"/>
              <a:t>La diffusione dell’uso di alcolici è dovuta anche alla scarsezza e alla difficoltà di conservare l’acqua potabile.</a:t>
            </a:r>
          </a:p>
          <a:p>
            <a:pPr eaLnBrk="1" hangingPunct="1"/>
            <a:r>
              <a:rPr lang="it-IT" altLang="it-IT" sz="2000" dirty="0"/>
              <a:t>Il movimento per la </a:t>
            </a:r>
            <a:r>
              <a:rPr lang="it-IT" altLang="it-IT" sz="2000" b="1" dirty="0"/>
              <a:t>temperanza </a:t>
            </a:r>
            <a:r>
              <a:rPr lang="it-IT" altLang="it-IT" sz="2000" dirty="0"/>
              <a:t>vede protagoniste le donne, prime vittime, assieme ai loro figli, della </a:t>
            </a:r>
            <a:r>
              <a:rPr lang="it-IT" altLang="it-IT" sz="2000" b="1" dirty="0"/>
              <a:t>violenza domestica</a:t>
            </a:r>
            <a:r>
              <a:rPr lang="it-IT" altLang="it-IT" sz="2000" dirty="0"/>
              <a:t> provocata dall’alcolismo.</a:t>
            </a:r>
          </a:p>
          <a:p>
            <a:pPr eaLnBrk="1" hangingPunct="1"/>
            <a:r>
              <a:rPr lang="it-IT" altLang="it-IT" sz="2000" dirty="0"/>
              <a:t>Nel </a:t>
            </a:r>
            <a:r>
              <a:rPr lang="en-US" altLang="it-IT" sz="2000" dirty="0"/>
              <a:t>1833 </a:t>
            </a:r>
            <a:r>
              <a:rPr lang="en-US" altLang="it-IT" sz="2000" dirty="0" err="1"/>
              <a:t>viene</a:t>
            </a:r>
            <a:r>
              <a:rPr lang="en-US" altLang="it-IT" sz="2000" dirty="0"/>
              <a:t> </a:t>
            </a:r>
            <a:r>
              <a:rPr lang="en-US" altLang="it-IT" sz="2000" dirty="0" err="1"/>
              <a:t>fondato</a:t>
            </a:r>
            <a:r>
              <a:rPr lang="en-US" altLang="it-IT" sz="2000" dirty="0"/>
              <a:t> </a:t>
            </a:r>
            <a:r>
              <a:rPr lang="en-US" altLang="it-IT" sz="2000" dirty="0" err="1"/>
              <a:t>l’</a:t>
            </a:r>
            <a:r>
              <a:rPr lang="en-US" altLang="it-IT" sz="2000" b="1" i="1" dirty="0" err="1"/>
              <a:t>American</a:t>
            </a:r>
            <a:r>
              <a:rPr lang="en-US" altLang="it-IT" sz="2000" b="1" i="1" dirty="0"/>
              <a:t> Temperance Movement</a:t>
            </a:r>
            <a:r>
              <a:rPr lang="en-US" altLang="it-IT" sz="2000" dirty="0"/>
              <a:t>.</a:t>
            </a:r>
            <a:endParaRPr lang="en-US" altLang="it-IT" sz="2000" b="1" i="1" dirty="0"/>
          </a:p>
          <a:p>
            <a:pPr eaLnBrk="1" hangingPunct="1"/>
            <a:r>
              <a:rPr lang="en-US" altLang="it-IT" sz="2000" dirty="0" err="1"/>
              <a:t>Nel</a:t>
            </a:r>
            <a:r>
              <a:rPr lang="en-US" altLang="it-IT" sz="2000" dirty="0"/>
              <a:t> 1851 </a:t>
            </a:r>
            <a:r>
              <a:rPr lang="en-US" altLang="it-IT" sz="2000" dirty="0" err="1"/>
              <a:t>il</a:t>
            </a:r>
            <a:r>
              <a:rPr lang="en-US" altLang="it-IT" sz="2000" dirty="0"/>
              <a:t> Maine </a:t>
            </a:r>
            <a:r>
              <a:rPr lang="en-US" altLang="it-IT" sz="2000" dirty="0" err="1"/>
              <a:t>approva</a:t>
            </a:r>
            <a:r>
              <a:rPr lang="en-US" altLang="it-IT" sz="2000" dirty="0"/>
              <a:t> la prima </a:t>
            </a:r>
            <a:r>
              <a:rPr lang="en-US" altLang="it-IT" sz="2000" dirty="0" err="1"/>
              <a:t>legge</a:t>
            </a:r>
            <a:r>
              <a:rPr lang="en-US" altLang="it-IT" sz="2000" dirty="0"/>
              <a:t> “</a:t>
            </a:r>
            <a:r>
              <a:rPr lang="en-US" altLang="it-IT" sz="2000" b="1" dirty="0" err="1"/>
              <a:t>proibizionista</a:t>
            </a:r>
            <a:r>
              <a:rPr lang="en-US" altLang="it-IT" sz="2000" dirty="0"/>
              <a:t>”.</a:t>
            </a:r>
          </a:p>
        </p:txBody>
      </p:sp>
      <p:pic>
        <p:nvPicPr>
          <p:cNvPr id="11268" name="Picture 2" descr="[temperance-movement.jpg]"/>
          <p:cNvPicPr>
            <a:picLocks noChangeAspect="1" noChangeArrowheads="1"/>
          </p:cNvPicPr>
          <p:nvPr/>
        </p:nvPicPr>
        <p:blipFill>
          <a:blip r:embed="rId2"/>
          <a:srcRect/>
          <a:stretch>
            <a:fillRect/>
          </a:stretch>
        </p:blipFill>
        <p:spPr bwMode="auto">
          <a:xfrm>
            <a:off x="4419600" y="1447800"/>
            <a:ext cx="4471988" cy="5181600"/>
          </a:xfrm>
          <a:prstGeom prst="rect">
            <a:avLst/>
          </a:prstGeom>
          <a:noFill/>
          <a:ln w="9525">
            <a:noFill/>
            <a:miter lim="800000"/>
            <a:headEnd/>
            <a:tailEnd/>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le:The Drunkard's Progress - Color.jpg">
            <a:hlinkClick r:id="rId2"/>
          </p:cNvPr>
          <p:cNvPicPr>
            <a:picLocks noChangeAspect="1" noChangeArrowheads="1"/>
          </p:cNvPicPr>
          <p:nvPr/>
        </p:nvPicPr>
        <p:blipFill>
          <a:blip r:embed="rId3"/>
          <a:srcRect/>
          <a:stretch>
            <a:fillRect/>
          </a:stretch>
        </p:blipFill>
        <p:spPr bwMode="auto">
          <a:xfrm>
            <a:off x="0" y="0"/>
            <a:ext cx="9139238" cy="6858000"/>
          </a:xfrm>
          <a:prstGeom prst="rect">
            <a:avLst/>
          </a:prstGeom>
          <a:noFill/>
          <a:ln w="9525">
            <a:noFill/>
            <a:miter lim="800000"/>
            <a:headEnd/>
            <a:tailEnd/>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85729"/>
            <a:ext cx="7211144" cy="928694"/>
          </a:xfrm>
        </p:spPr>
        <p:txBody>
          <a:bodyPr>
            <a:normAutofit/>
          </a:bodyPr>
          <a:lstStyle/>
          <a:p>
            <a:pPr algn="ctr" eaLnBrk="1" fontAlgn="auto" hangingPunct="1">
              <a:spcAft>
                <a:spcPts val="0"/>
              </a:spcAft>
              <a:defRPr/>
            </a:pPr>
            <a:r>
              <a:rPr lang="en-US" b="1" dirty="0"/>
              <a:t>LA RIFORMA DELLE PRIGIONI</a:t>
            </a:r>
            <a:endParaRPr lang="en-US" dirty="0"/>
          </a:p>
        </p:txBody>
      </p:sp>
      <p:sp>
        <p:nvSpPr>
          <p:cNvPr id="3" name="Content Placeholder 2"/>
          <p:cNvSpPr>
            <a:spLocks noGrp="1"/>
          </p:cNvSpPr>
          <p:nvPr>
            <p:ph sz="half" idx="1"/>
          </p:nvPr>
        </p:nvSpPr>
        <p:spPr>
          <a:xfrm>
            <a:off x="539552" y="1371600"/>
            <a:ext cx="3964186" cy="5257800"/>
          </a:xfrm>
        </p:spPr>
        <p:txBody>
          <a:bodyPr>
            <a:normAutofit fontScale="92500" lnSpcReduction="20000"/>
          </a:bodyPr>
          <a:lstStyle/>
          <a:p>
            <a:pPr marL="411480" eaLnBrk="1" fontAlgn="auto" hangingPunct="1">
              <a:spcAft>
                <a:spcPts val="0"/>
              </a:spcAft>
              <a:buFont typeface="Wingdings"/>
              <a:buChar char=""/>
              <a:defRPr/>
            </a:pPr>
            <a:r>
              <a:rPr lang="it-IT" dirty="0"/>
              <a:t>All’alto tasso di </a:t>
            </a:r>
            <a:r>
              <a:rPr lang="it-IT" b="1" dirty="0"/>
              <a:t>criminalità</a:t>
            </a:r>
            <a:r>
              <a:rPr lang="it-IT" dirty="0"/>
              <a:t> causato dalla presenza di avventurieri e dalle tensioni sociali prodotte dallo sviluppo di un capitalismo  rampante  trovano  risposte a livello punitivo, piuttosto che preventivo. Di qui la diffusione di un poderoso </a:t>
            </a:r>
            <a:r>
              <a:rPr lang="it-IT" b="1" dirty="0"/>
              <a:t>sistema carcerario</a:t>
            </a:r>
            <a:r>
              <a:rPr lang="it-IT" dirty="0"/>
              <a:t> che diverrà una vera e propria industria.</a:t>
            </a:r>
          </a:p>
          <a:p>
            <a:pPr marL="411480" eaLnBrk="1" fontAlgn="auto" hangingPunct="1">
              <a:spcAft>
                <a:spcPts val="0"/>
              </a:spcAft>
              <a:buFont typeface="Wingdings"/>
              <a:buChar char=""/>
              <a:defRPr/>
            </a:pPr>
            <a:r>
              <a:rPr lang="it-IT" dirty="0"/>
              <a:t>Il governo federale e i singoli Stati si limitano a rispondere alle richieste di “</a:t>
            </a:r>
            <a:r>
              <a:rPr lang="it-IT" b="1" dirty="0"/>
              <a:t>legge e ordine</a:t>
            </a:r>
            <a:r>
              <a:rPr lang="it-IT" dirty="0"/>
              <a:t>”, senza occuparsi della riabilitazione dei carcerati.</a:t>
            </a:r>
          </a:p>
          <a:p>
            <a:pPr marL="411480" eaLnBrk="1" fontAlgn="auto" hangingPunct="1">
              <a:spcAft>
                <a:spcPts val="0"/>
              </a:spcAft>
              <a:buFont typeface="Wingdings"/>
              <a:buChar char=""/>
              <a:defRPr/>
            </a:pPr>
            <a:r>
              <a:rPr lang="it-IT" dirty="0"/>
              <a:t>Il movimento per la riforma delle prigioni, che vuole trasformarle in luoghi di recupero sociale, è guidato da </a:t>
            </a:r>
            <a:r>
              <a:rPr lang="it-IT" b="1" dirty="0"/>
              <a:t>Louis Dwight</a:t>
            </a:r>
            <a:r>
              <a:rPr lang="it-IT" dirty="0"/>
              <a:t>, e vede anch’esso una forte presenza di donne. </a:t>
            </a:r>
          </a:p>
        </p:txBody>
      </p:sp>
      <p:pic>
        <p:nvPicPr>
          <p:cNvPr id="13316" name="Picture 2" descr="http://alja.net/web/data/board/kkkgallery/file_in_body/1/samuelgridleyhowe.jpg"/>
          <p:cNvPicPr>
            <a:picLocks noChangeAspect="1" noChangeArrowheads="1"/>
          </p:cNvPicPr>
          <p:nvPr/>
        </p:nvPicPr>
        <p:blipFill>
          <a:blip r:embed="rId2"/>
          <a:srcRect/>
          <a:stretch>
            <a:fillRect/>
          </a:stretch>
        </p:blipFill>
        <p:spPr bwMode="auto">
          <a:xfrm>
            <a:off x="4724400" y="1371600"/>
            <a:ext cx="4110038" cy="5181600"/>
          </a:xfrm>
          <a:prstGeom prst="rect">
            <a:avLst/>
          </a:prstGeom>
          <a:noFill/>
          <a:ln w="9525">
            <a:noFill/>
            <a:miter lim="800000"/>
            <a:headEnd/>
            <a:tailEnd/>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19672" y="260350"/>
            <a:ext cx="7067128" cy="720378"/>
          </a:xfrm>
        </p:spPr>
        <p:txBody>
          <a:bodyPr/>
          <a:lstStyle/>
          <a:p>
            <a:pPr algn="ctr" eaLnBrk="1" fontAlgn="auto" hangingPunct="1">
              <a:spcAft>
                <a:spcPts val="0"/>
              </a:spcAft>
              <a:defRPr/>
            </a:pPr>
            <a:r>
              <a:rPr lang="en-US" b="1" dirty="0"/>
              <a:t>LA RIFORMA DELL’ISTRUZIONE</a:t>
            </a:r>
          </a:p>
        </p:txBody>
      </p:sp>
      <p:sp>
        <p:nvSpPr>
          <p:cNvPr id="14339" name="Content Placeholder 4"/>
          <p:cNvSpPr>
            <a:spLocks noGrp="1"/>
          </p:cNvSpPr>
          <p:nvPr>
            <p:ph sz="half" idx="1"/>
          </p:nvPr>
        </p:nvSpPr>
        <p:spPr>
          <a:xfrm>
            <a:off x="179512" y="1219200"/>
            <a:ext cx="4468688" cy="5638800"/>
          </a:xfrm>
        </p:spPr>
        <p:txBody>
          <a:bodyPr>
            <a:normAutofit fontScale="92500" lnSpcReduction="10000"/>
          </a:bodyPr>
          <a:lstStyle/>
          <a:p>
            <a:pPr eaLnBrk="1" hangingPunct="1">
              <a:spcBef>
                <a:spcPct val="0"/>
              </a:spcBef>
            </a:pPr>
            <a:r>
              <a:rPr lang="it-IT" altLang="it-IT" sz="2000" dirty="0"/>
              <a:t>Il sistema democratico richiede cittadini informati e istruiti, e una serie di intellettuali, come </a:t>
            </a:r>
            <a:r>
              <a:rPr lang="it-IT" altLang="it-IT" sz="2000" b="1" dirty="0"/>
              <a:t>Horace Mann</a:t>
            </a:r>
            <a:r>
              <a:rPr lang="it-IT" altLang="it-IT" sz="2000" dirty="0"/>
              <a:t>, cerca di promuovere un </a:t>
            </a:r>
            <a:r>
              <a:rPr lang="it-IT" altLang="it-IT" sz="2000" b="1" dirty="0"/>
              <a:t>sistema scolastico pubblico</a:t>
            </a:r>
            <a:r>
              <a:rPr lang="it-IT" altLang="it-IT" sz="2000" dirty="0"/>
              <a:t> </a:t>
            </a:r>
            <a:r>
              <a:rPr lang="it-IT" altLang="it-IT" sz="2000" b="1" i="1" dirty="0"/>
              <a:t>(common schools</a:t>
            </a:r>
            <a:r>
              <a:rPr lang="it-IT" altLang="it-IT" sz="2000" dirty="0"/>
              <a:t>)</a:t>
            </a:r>
            <a:r>
              <a:rPr lang="it-IT" altLang="it-IT" sz="2000" b="1" i="1" dirty="0"/>
              <a:t>.</a:t>
            </a:r>
          </a:p>
          <a:p>
            <a:pPr eaLnBrk="1" hangingPunct="1">
              <a:spcBef>
                <a:spcPct val="0"/>
              </a:spcBef>
            </a:pPr>
            <a:r>
              <a:rPr lang="en-US" altLang="it-IT" sz="2000" dirty="0" err="1"/>
              <a:t>Vengono</a:t>
            </a:r>
            <a:r>
              <a:rPr lang="en-US" altLang="it-IT" sz="2000" dirty="0"/>
              <a:t> </a:t>
            </a:r>
            <a:r>
              <a:rPr lang="en-US" altLang="it-IT" sz="2000" dirty="0" err="1"/>
              <a:t>messi</a:t>
            </a:r>
            <a:r>
              <a:rPr lang="en-US" altLang="it-IT" sz="2000" dirty="0"/>
              <a:t> in </a:t>
            </a:r>
            <a:r>
              <a:rPr lang="en-US" altLang="it-IT" sz="2000" dirty="0" err="1"/>
              <a:t>discussione</a:t>
            </a:r>
            <a:r>
              <a:rPr lang="en-US" altLang="it-IT" sz="2000" dirty="0"/>
              <a:t> </a:t>
            </a:r>
            <a:r>
              <a:rPr lang="en-US" altLang="it-IT" sz="2000" dirty="0" err="1"/>
              <a:t>anche</a:t>
            </a:r>
            <a:r>
              <a:rPr lang="en-US" altLang="it-IT" sz="2000" dirty="0"/>
              <a:t> </a:t>
            </a:r>
            <a:r>
              <a:rPr lang="en-US" altLang="it-IT" sz="2000" dirty="0" err="1"/>
              <a:t>i</a:t>
            </a:r>
            <a:r>
              <a:rPr lang="en-US" altLang="it-IT" sz="2000" dirty="0"/>
              <a:t> </a:t>
            </a:r>
            <a:r>
              <a:rPr lang="en-US" altLang="it-IT" sz="2000" dirty="0" err="1"/>
              <a:t>metodi</a:t>
            </a:r>
            <a:r>
              <a:rPr lang="en-US" altLang="it-IT" sz="2000" dirty="0"/>
              <a:t> </a:t>
            </a:r>
            <a:r>
              <a:rPr lang="en-US" altLang="it-IT" sz="2000" dirty="0" err="1"/>
              <a:t>didattici</a:t>
            </a:r>
            <a:r>
              <a:rPr lang="en-US" altLang="it-IT" sz="2000" dirty="0"/>
              <a:t> </a:t>
            </a:r>
            <a:r>
              <a:rPr lang="en-US" altLang="it-IT" sz="2000" dirty="0" err="1"/>
              <a:t>tradizionali</a:t>
            </a:r>
            <a:r>
              <a:rPr lang="en-US" altLang="it-IT" sz="2000" dirty="0"/>
              <a:t>, </a:t>
            </a:r>
            <a:r>
              <a:rPr lang="en-US" altLang="it-IT" sz="2000" dirty="0" err="1"/>
              <a:t>fondati</a:t>
            </a:r>
            <a:r>
              <a:rPr lang="en-US" altLang="it-IT" sz="2000" dirty="0"/>
              <a:t> </a:t>
            </a:r>
            <a:r>
              <a:rPr lang="en-US" altLang="it-IT" sz="2000" dirty="0" err="1"/>
              <a:t>sul</a:t>
            </a:r>
            <a:r>
              <a:rPr lang="en-US" altLang="it-IT" sz="2000" dirty="0"/>
              <a:t> principio </a:t>
            </a:r>
            <a:r>
              <a:rPr lang="en-US" altLang="it-IT" sz="2000" dirty="0" err="1"/>
              <a:t>dell’autorità</a:t>
            </a:r>
            <a:r>
              <a:rPr lang="en-US" altLang="it-IT" sz="2000" dirty="0"/>
              <a:t> del </a:t>
            </a:r>
            <a:r>
              <a:rPr lang="en-US" altLang="it-IT" sz="2000" dirty="0" err="1"/>
              <a:t>docente</a:t>
            </a:r>
            <a:r>
              <a:rPr lang="en-US" altLang="it-IT" sz="2000" dirty="0"/>
              <a:t> e </a:t>
            </a:r>
            <a:r>
              <a:rPr lang="en-US" altLang="it-IT" sz="2000" dirty="0" err="1"/>
              <a:t>sulla</a:t>
            </a:r>
            <a:r>
              <a:rPr lang="en-US" altLang="it-IT" sz="2000" dirty="0"/>
              <a:t> </a:t>
            </a:r>
            <a:r>
              <a:rPr lang="en-US" altLang="it-IT" sz="2000" dirty="0" err="1"/>
              <a:t>tecnica</a:t>
            </a:r>
            <a:r>
              <a:rPr lang="en-US" altLang="it-IT" sz="2000" dirty="0"/>
              <a:t> del </a:t>
            </a:r>
            <a:r>
              <a:rPr lang="en-US" altLang="it-IT" sz="2000" b="1" i="1" dirty="0"/>
              <a:t>learning by rote </a:t>
            </a:r>
            <a:r>
              <a:rPr lang="en-US" altLang="it-IT" sz="2000" dirty="0"/>
              <a:t>(</a:t>
            </a:r>
            <a:r>
              <a:rPr lang="en-US" altLang="it-IT" sz="2000" dirty="0" err="1"/>
              <a:t>apprendimento</a:t>
            </a:r>
            <a:r>
              <a:rPr lang="en-US" altLang="it-IT" sz="2000" dirty="0"/>
              <a:t> a </a:t>
            </a:r>
            <a:r>
              <a:rPr lang="en-US" altLang="it-IT" sz="2000" dirty="0" err="1"/>
              <a:t>memoria</a:t>
            </a:r>
            <a:r>
              <a:rPr lang="en-US" altLang="it-IT" sz="2000" dirty="0"/>
              <a:t>).</a:t>
            </a:r>
          </a:p>
          <a:p>
            <a:pPr eaLnBrk="1" hangingPunct="1">
              <a:spcBef>
                <a:spcPct val="0"/>
              </a:spcBef>
            </a:pPr>
            <a:r>
              <a:rPr lang="en-US" altLang="it-IT" sz="2000" dirty="0"/>
              <a:t>Figure come </a:t>
            </a:r>
            <a:r>
              <a:rPr lang="en-US" altLang="it-IT" sz="2000" b="1" dirty="0"/>
              <a:t>Bronson Alcott</a:t>
            </a:r>
            <a:r>
              <a:rPr lang="en-US" altLang="it-IT" sz="2000" i="1" dirty="0"/>
              <a:t> </a:t>
            </a:r>
            <a:r>
              <a:rPr lang="en-US" altLang="it-IT" sz="2000" dirty="0"/>
              <a:t>ed </a:t>
            </a:r>
            <a:r>
              <a:rPr lang="en-US" altLang="it-IT" sz="2000" b="1" dirty="0"/>
              <a:t>Elizabeth Peabody</a:t>
            </a:r>
            <a:r>
              <a:rPr lang="en-US" altLang="it-IT" sz="2000" dirty="0"/>
              <a:t> (</a:t>
            </a:r>
            <a:r>
              <a:rPr lang="en-US" altLang="it-IT" sz="2000" dirty="0" err="1"/>
              <a:t>che</a:t>
            </a:r>
            <a:r>
              <a:rPr lang="en-US" altLang="it-IT" sz="2000" dirty="0"/>
              <a:t> </a:t>
            </a:r>
            <a:r>
              <a:rPr lang="en-US" altLang="it-IT" sz="2000" dirty="0" err="1"/>
              <a:t>crea</a:t>
            </a:r>
            <a:r>
              <a:rPr lang="en-US" altLang="it-IT" sz="2000" dirty="0"/>
              <a:t> il primo </a:t>
            </a:r>
            <a:r>
              <a:rPr lang="en-US" altLang="it-IT" sz="2000" b="1" i="1" dirty="0"/>
              <a:t>kindergarten</a:t>
            </a:r>
            <a:r>
              <a:rPr lang="en-US" altLang="it-IT" sz="2000" dirty="0"/>
              <a:t>) </a:t>
            </a:r>
            <a:r>
              <a:rPr lang="en-US" altLang="it-IT" sz="2000" dirty="0" err="1"/>
              <a:t>diffondono</a:t>
            </a:r>
            <a:r>
              <a:rPr lang="en-US" altLang="it-IT" sz="2000" dirty="0"/>
              <a:t> </a:t>
            </a:r>
            <a:r>
              <a:rPr lang="en-US" altLang="it-IT" sz="2000" dirty="0" err="1"/>
              <a:t>tecniche</a:t>
            </a:r>
            <a:r>
              <a:rPr lang="en-US" altLang="it-IT" sz="2000" dirty="0"/>
              <a:t> </a:t>
            </a:r>
            <a:r>
              <a:rPr lang="en-US" altLang="it-IT" sz="2000" dirty="0" err="1"/>
              <a:t>didattiche</a:t>
            </a:r>
            <a:r>
              <a:rPr lang="en-US" altLang="it-IT" sz="2000" dirty="0"/>
              <a:t> </a:t>
            </a:r>
            <a:r>
              <a:rPr lang="en-US" altLang="it-IT" sz="2000" dirty="0" err="1"/>
              <a:t>che</a:t>
            </a:r>
            <a:r>
              <a:rPr lang="en-US" altLang="it-IT" sz="2000" dirty="0"/>
              <a:t> </a:t>
            </a:r>
            <a:r>
              <a:rPr lang="en-US" altLang="it-IT" sz="2000" dirty="0" err="1"/>
              <a:t>pongono</a:t>
            </a:r>
            <a:r>
              <a:rPr lang="en-US" altLang="it-IT" sz="2000" dirty="0"/>
              <a:t> al </a:t>
            </a:r>
            <a:r>
              <a:rPr lang="en-US" altLang="it-IT" sz="2000" dirty="0" err="1"/>
              <a:t>centro</a:t>
            </a:r>
            <a:r>
              <a:rPr lang="en-US" altLang="it-IT" sz="2000" dirty="0"/>
              <a:t> del </a:t>
            </a:r>
            <a:r>
              <a:rPr lang="en-US" altLang="it-IT" sz="2000" dirty="0" err="1"/>
              <a:t>processo</a:t>
            </a:r>
            <a:r>
              <a:rPr lang="en-US" altLang="it-IT" sz="2000" dirty="0"/>
              <a:t> </a:t>
            </a:r>
            <a:r>
              <a:rPr lang="en-US" altLang="it-IT" sz="2000" dirty="0" err="1"/>
              <a:t>educativo</a:t>
            </a:r>
            <a:r>
              <a:rPr lang="en-US" altLang="it-IT" sz="2000" dirty="0"/>
              <a:t> </a:t>
            </a:r>
            <a:r>
              <a:rPr lang="en-US" altLang="it-IT" sz="2000" dirty="0" err="1"/>
              <a:t>i</a:t>
            </a:r>
            <a:r>
              <a:rPr lang="en-US" altLang="it-IT" sz="2000" dirty="0"/>
              <a:t> </a:t>
            </a:r>
            <a:r>
              <a:rPr lang="en-US" altLang="it-IT" sz="2000" dirty="0" err="1"/>
              <a:t>bisogni</a:t>
            </a:r>
            <a:r>
              <a:rPr lang="en-US" altLang="it-IT" sz="2000" dirty="0"/>
              <a:t> e </a:t>
            </a:r>
            <a:r>
              <a:rPr lang="en-US" altLang="it-IT" sz="2000" dirty="0" err="1"/>
              <a:t>l’autonomia</a:t>
            </a:r>
            <a:r>
              <a:rPr lang="en-US" altLang="it-IT" sz="2000" dirty="0"/>
              <a:t> del </a:t>
            </a:r>
            <a:r>
              <a:rPr lang="en-US" altLang="it-IT" sz="2000" dirty="0" err="1"/>
              <a:t>discente</a:t>
            </a:r>
            <a:r>
              <a:rPr lang="en-US" altLang="it-IT" sz="2000" dirty="0"/>
              <a:t>, </a:t>
            </a:r>
            <a:r>
              <a:rPr lang="en-US" altLang="it-IT" sz="2000" dirty="0" err="1"/>
              <a:t>anticipando</a:t>
            </a:r>
            <a:r>
              <a:rPr lang="en-US" altLang="it-IT" sz="2000" dirty="0"/>
              <a:t> le </a:t>
            </a:r>
            <a:r>
              <a:rPr lang="en-US" altLang="it-IT" sz="2000" dirty="0" err="1"/>
              <a:t>proposte</a:t>
            </a:r>
            <a:r>
              <a:rPr lang="en-US" altLang="it-IT" sz="2000" dirty="0"/>
              <a:t> di </a:t>
            </a:r>
            <a:r>
              <a:rPr lang="en-US" altLang="it-IT" sz="2000" b="1" dirty="0"/>
              <a:t>Maria Montessori</a:t>
            </a:r>
            <a:r>
              <a:rPr lang="en-US" altLang="it-IT" sz="2000" dirty="0"/>
              <a:t>.</a:t>
            </a:r>
          </a:p>
        </p:txBody>
      </p:sp>
      <p:pic>
        <p:nvPicPr>
          <p:cNvPr id="14340" name="Picture 2" descr="http://media.web.britannica.com/eb-media/09/36209-004-BEC06149.jpg"/>
          <p:cNvPicPr>
            <a:picLocks noChangeAspect="1" noChangeArrowheads="1"/>
          </p:cNvPicPr>
          <p:nvPr/>
        </p:nvPicPr>
        <p:blipFill>
          <a:blip r:embed="rId2"/>
          <a:srcRect/>
          <a:stretch>
            <a:fillRect/>
          </a:stretch>
        </p:blipFill>
        <p:spPr bwMode="auto">
          <a:xfrm>
            <a:off x="4648200" y="1143000"/>
            <a:ext cx="4267200" cy="5454650"/>
          </a:xfrm>
          <a:prstGeom prst="rect">
            <a:avLst/>
          </a:prstGeom>
          <a:noFill/>
          <a:ln w="9525">
            <a:noFill/>
            <a:miter lim="800000"/>
            <a:headEnd/>
            <a:tailEnd/>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5729"/>
            <a:ext cx="4267200" cy="785818"/>
          </a:xfrm>
        </p:spPr>
        <p:txBody>
          <a:bodyPr>
            <a:normAutofit/>
          </a:bodyPr>
          <a:lstStyle/>
          <a:p>
            <a:pPr algn="ctr" eaLnBrk="1" fontAlgn="auto" hangingPunct="1">
              <a:spcAft>
                <a:spcPts val="0"/>
              </a:spcAft>
              <a:defRPr/>
            </a:pPr>
            <a:r>
              <a:rPr lang="en-US" b="1" dirty="0"/>
              <a:t>I SINDACATI</a:t>
            </a:r>
          </a:p>
        </p:txBody>
      </p:sp>
      <p:sp>
        <p:nvSpPr>
          <p:cNvPr id="5" name="Content Placeholder 4"/>
          <p:cNvSpPr>
            <a:spLocks noGrp="1"/>
          </p:cNvSpPr>
          <p:nvPr>
            <p:ph sz="half" idx="1"/>
          </p:nvPr>
        </p:nvSpPr>
        <p:spPr>
          <a:xfrm>
            <a:off x="457198" y="1340768"/>
            <a:ext cx="4267201" cy="5517232"/>
          </a:xfrm>
          <a:ln>
            <a:solidFill>
              <a:schemeClr val="accent1"/>
            </a:solidFill>
          </a:ln>
        </p:spPr>
        <p:txBody>
          <a:bodyPr>
            <a:normAutofit fontScale="47500" lnSpcReduction="20000"/>
          </a:bodyPr>
          <a:lstStyle/>
          <a:p>
            <a:pPr marL="411480" eaLnBrk="1" fontAlgn="auto" hangingPunct="1">
              <a:spcAft>
                <a:spcPts val="0"/>
              </a:spcAft>
              <a:buFont typeface="Wingdings"/>
              <a:buChar char=""/>
              <a:defRPr/>
            </a:pPr>
            <a:r>
              <a:rPr lang="it-IT" sz="3400" dirty="0"/>
              <a:t>Un movimento che non vede un coinvolgimento importante delle donne è quello delle </a:t>
            </a:r>
            <a:r>
              <a:rPr lang="it-IT" sz="3400" b="1" i="1" dirty="0" err="1"/>
              <a:t>Labor</a:t>
            </a:r>
            <a:r>
              <a:rPr lang="it-IT" sz="3400" b="1" i="1" dirty="0"/>
              <a:t> </a:t>
            </a:r>
            <a:r>
              <a:rPr lang="it-IT" sz="3400" b="1" i="1" dirty="0" err="1"/>
              <a:t>Unions</a:t>
            </a:r>
            <a:r>
              <a:rPr lang="it-IT" sz="3400" dirty="0"/>
              <a:t>: le donne sono in netta minoranza perché in gran parte escluse dal mondo del lavoro “esterno” e  confinate nella </a:t>
            </a:r>
            <a:r>
              <a:rPr lang="it-IT" sz="3400" b="1" dirty="0"/>
              <a:t>sfera domestica</a:t>
            </a:r>
            <a:r>
              <a:rPr lang="it-IT" sz="3400" dirty="0"/>
              <a:t>, secondo la dottrina delle </a:t>
            </a:r>
            <a:r>
              <a:rPr lang="it-IT" sz="3400" b="1" i="1" dirty="0"/>
              <a:t>separate </a:t>
            </a:r>
            <a:r>
              <a:rPr lang="it-IT" sz="3400" b="1" i="1" dirty="0" err="1"/>
              <a:t>spheres</a:t>
            </a:r>
            <a:r>
              <a:rPr lang="it-IT" sz="3400" b="1" i="1" dirty="0"/>
              <a:t> </a:t>
            </a:r>
            <a:r>
              <a:rPr lang="it-IT" sz="3400" dirty="0"/>
              <a:t> (la sfera pubblica è maschile, la sfera privata è femminile).</a:t>
            </a:r>
          </a:p>
          <a:p>
            <a:pPr marL="411480" eaLnBrk="1" fontAlgn="auto" hangingPunct="1">
              <a:spcAft>
                <a:spcPts val="0"/>
              </a:spcAft>
              <a:buFont typeface="Wingdings"/>
              <a:buChar char=""/>
              <a:defRPr/>
            </a:pPr>
            <a:r>
              <a:rPr lang="it-IT" sz="3400" dirty="0"/>
              <a:t>All’inizio le </a:t>
            </a:r>
            <a:r>
              <a:rPr lang="it-IT" sz="3400" i="1" dirty="0" err="1"/>
              <a:t>labor</a:t>
            </a:r>
            <a:r>
              <a:rPr lang="it-IT" sz="3400" i="1" dirty="0"/>
              <a:t> </a:t>
            </a:r>
            <a:r>
              <a:rPr lang="it-IT" sz="3400" dirty="0"/>
              <a:t>o </a:t>
            </a:r>
            <a:r>
              <a:rPr lang="it-IT" sz="3400" i="1" dirty="0" err="1"/>
              <a:t>trade</a:t>
            </a:r>
            <a:r>
              <a:rPr lang="it-IT" sz="3400" i="1" dirty="0"/>
              <a:t> </a:t>
            </a:r>
            <a:r>
              <a:rPr lang="it-IT" sz="3400" i="1" dirty="0" err="1"/>
              <a:t>unions</a:t>
            </a:r>
            <a:r>
              <a:rPr lang="it-IT" sz="3400" i="1" dirty="0"/>
              <a:t> </a:t>
            </a:r>
            <a:r>
              <a:rPr lang="it-IT" sz="3400" dirty="0"/>
              <a:t>hanno carattere locale e settoriale, ma con l’espandersi del sistema industriale al Nord progressivamente si consolidano e si federano.</a:t>
            </a:r>
          </a:p>
          <a:p>
            <a:pPr marL="411480" eaLnBrk="1" fontAlgn="auto" hangingPunct="1">
              <a:spcAft>
                <a:spcPts val="0"/>
              </a:spcAft>
              <a:buFont typeface="Wingdings"/>
              <a:buChar char=""/>
              <a:defRPr/>
            </a:pPr>
            <a:r>
              <a:rPr lang="it-IT" sz="3400" dirty="0"/>
              <a:t>Il primo sindacato viene fondato nel 182</a:t>
            </a:r>
            <a:r>
              <a:rPr lang="it-IT" sz="3400" u="sng" dirty="0"/>
              <a:t>7</a:t>
            </a:r>
            <a:r>
              <a:rPr lang="it-IT" sz="3400" dirty="0"/>
              <a:t> (la </a:t>
            </a:r>
            <a:r>
              <a:rPr lang="it-IT" sz="3400" dirty="0" err="1"/>
              <a:t>Mechanics</a:t>
            </a:r>
            <a:r>
              <a:rPr lang="it-IT" sz="3400" dirty="0"/>
              <a:t>’ Union of </a:t>
            </a:r>
            <a:r>
              <a:rPr lang="it-IT" sz="3400" dirty="0" err="1"/>
              <a:t>Trade</a:t>
            </a:r>
            <a:r>
              <a:rPr lang="it-IT" sz="3400" dirty="0"/>
              <a:t> </a:t>
            </a:r>
            <a:r>
              <a:rPr lang="it-IT" sz="3400" dirty="0" err="1"/>
              <a:t>Association</a:t>
            </a:r>
            <a:r>
              <a:rPr lang="it-IT" sz="3400" dirty="0"/>
              <a:t>, a Filadelfia)</a:t>
            </a:r>
            <a:endParaRPr lang="it-IT" sz="3400" u="sng" dirty="0"/>
          </a:p>
          <a:p>
            <a:pPr marL="411480" eaLnBrk="1" fontAlgn="auto" hangingPunct="1">
              <a:spcAft>
                <a:spcPts val="0"/>
              </a:spcAft>
              <a:buFont typeface="Wingdings"/>
              <a:buChar char=""/>
              <a:defRPr/>
            </a:pPr>
            <a:r>
              <a:rPr lang="it-IT" sz="3400" dirty="0"/>
              <a:t>Negli anni Trenta nascono partiti dei lavoratori (</a:t>
            </a:r>
            <a:r>
              <a:rPr lang="it-IT" sz="3400" b="1" dirty="0" err="1"/>
              <a:t>Workingmen’s</a:t>
            </a:r>
            <a:r>
              <a:rPr lang="it-IT" sz="3400" b="1" dirty="0"/>
              <a:t> Party</a:t>
            </a:r>
            <a:r>
              <a:rPr lang="it-IT" sz="3400" dirty="0"/>
              <a:t>)</a:t>
            </a:r>
            <a:endParaRPr lang="it-IT" sz="3400" u="sng" dirty="0"/>
          </a:p>
          <a:p>
            <a:pPr marL="411480" eaLnBrk="1" fontAlgn="auto" hangingPunct="1">
              <a:spcAft>
                <a:spcPts val="0"/>
              </a:spcAft>
              <a:buFont typeface="Wingdings"/>
              <a:buChar char=""/>
              <a:defRPr/>
            </a:pPr>
            <a:r>
              <a:rPr lang="it-IT" sz="3400" dirty="0"/>
              <a:t>Nel 1852 viene fondato il primo sindacato nazionale (l’International </a:t>
            </a:r>
            <a:r>
              <a:rPr lang="it-IT" sz="3400" dirty="0" err="1"/>
              <a:t>Typographic</a:t>
            </a:r>
            <a:r>
              <a:rPr lang="it-IT" sz="3400" dirty="0"/>
              <a:t> Union).</a:t>
            </a:r>
            <a:endParaRPr lang="it-IT" sz="3400" u="sng" dirty="0"/>
          </a:p>
          <a:p>
            <a:pPr marL="411480" eaLnBrk="1" fontAlgn="auto" hangingPunct="1">
              <a:spcAft>
                <a:spcPts val="0"/>
              </a:spcAft>
              <a:buFont typeface="Wingdings"/>
              <a:buChar char=""/>
              <a:defRPr/>
            </a:pPr>
            <a:endParaRPr lang="en-US" dirty="0"/>
          </a:p>
        </p:txBody>
      </p:sp>
      <p:pic>
        <p:nvPicPr>
          <p:cNvPr id="15364" name="Picture 2" descr="http://content.lib.washington.edu/cgi-bin/getimage.exe?CISOROOT=/pioneerlife&amp;CISOPTR=9127&amp;DMSCALE=29.25046&amp;DMWIDTH=800&amp;DMHEIGHT=552.83363802559&amp;DMX=0&amp;DMY=0&amp;DMTEXT=&amp;REC=1&amp;DMTHUMB=0&amp;DMROTATE=0"/>
          <p:cNvPicPr>
            <a:picLocks noChangeAspect="1" noChangeArrowheads="1"/>
          </p:cNvPicPr>
          <p:nvPr/>
        </p:nvPicPr>
        <p:blipFill>
          <a:blip r:embed="rId2"/>
          <a:srcRect/>
          <a:stretch>
            <a:fillRect/>
          </a:stretch>
        </p:blipFill>
        <p:spPr bwMode="auto">
          <a:xfrm>
            <a:off x="4953000" y="4191000"/>
            <a:ext cx="3860800" cy="2667000"/>
          </a:xfrm>
          <a:prstGeom prst="rect">
            <a:avLst/>
          </a:prstGeom>
          <a:noFill/>
          <a:ln w="9525">
            <a:noFill/>
            <a:miter lim="800000"/>
            <a:headEnd/>
            <a:tailEnd/>
          </a:ln>
        </p:spPr>
      </p:pic>
      <p:pic>
        <p:nvPicPr>
          <p:cNvPr id="15365" name="Picture 4" descr="http://explorepahistory.com/kora/files/1/10/1-A-BC-139-ExplorePAHistory-a0m9h4-a_450.jpg"/>
          <p:cNvPicPr>
            <a:picLocks noChangeAspect="1" noChangeArrowheads="1"/>
          </p:cNvPicPr>
          <p:nvPr/>
        </p:nvPicPr>
        <p:blipFill>
          <a:blip r:embed="rId3"/>
          <a:srcRect/>
          <a:stretch>
            <a:fillRect/>
          </a:stretch>
        </p:blipFill>
        <p:spPr bwMode="auto">
          <a:xfrm>
            <a:off x="4876800" y="304800"/>
            <a:ext cx="3940175" cy="3657600"/>
          </a:xfrm>
          <a:prstGeom prst="rect">
            <a:avLst/>
          </a:prstGeom>
          <a:noFill/>
          <a:ln w="9525">
            <a:noFill/>
            <a:miter lim="800000"/>
            <a:headEnd/>
            <a:tailEnd/>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664" y="44624"/>
            <a:ext cx="7367736" cy="1022176"/>
          </a:xfrm>
        </p:spPr>
        <p:txBody>
          <a:bodyPr>
            <a:normAutofit fontScale="90000"/>
          </a:bodyPr>
          <a:lstStyle/>
          <a:p>
            <a:pPr algn="ctr">
              <a:defRPr/>
            </a:pPr>
            <a:r>
              <a:rPr lang="it-IT" sz="3200" b="1" dirty="0"/>
              <a:t>DALL’ABOLIZIONISMO AL (PROTO)FEMMINISMO</a:t>
            </a:r>
          </a:p>
        </p:txBody>
      </p:sp>
      <p:sp>
        <p:nvSpPr>
          <p:cNvPr id="17411" name="Segnaposto contenuto 2"/>
          <p:cNvSpPr>
            <a:spLocks noGrp="1"/>
          </p:cNvSpPr>
          <p:nvPr>
            <p:ph sz="half" idx="1"/>
          </p:nvPr>
        </p:nvSpPr>
        <p:spPr>
          <a:xfrm>
            <a:off x="1319064" y="1066800"/>
            <a:ext cx="7367736" cy="5602560"/>
          </a:xfrm>
        </p:spPr>
        <p:txBody>
          <a:bodyPr>
            <a:normAutofit fontScale="92500" lnSpcReduction="10000"/>
          </a:bodyPr>
          <a:lstStyle/>
          <a:p>
            <a:pPr marL="68263" indent="0">
              <a:buFont typeface="Wingdings" pitchFamily="2" charset="2"/>
              <a:buNone/>
            </a:pPr>
            <a:r>
              <a:rPr lang="it-IT" altLang="it-IT" sz="2400" dirty="0"/>
              <a:t>Il movimento abolizionista ha fin dall’inizio un carattere internazionale. Nel 1840 si riunisce a Londra la prima </a:t>
            </a:r>
            <a:r>
              <a:rPr lang="it-IT" altLang="it-IT" sz="2400" b="1" i="1" dirty="0"/>
              <a:t>World Anti-</a:t>
            </a:r>
            <a:r>
              <a:rPr lang="it-IT" altLang="it-IT" sz="2400" b="1" i="1" dirty="0" err="1"/>
              <a:t>Slavery</a:t>
            </a:r>
            <a:r>
              <a:rPr lang="it-IT" altLang="it-IT" sz="2400" b="1" i="1" dirty="0"/>
              <a:t> Convention</a:t>
            </a:r>
            <a:r>
              <a:rPr lang="it-IT" altLang="it-IT" sz="2400" dirty="0"/>
              <a:t>, grazie all’iniziativa del quacchero inglese Joseph </a:t>
            </a:r>
            <a:r>
              <a:rPr lang="it-IT" altLang="it-IT" sz="2400" dirty="0" err="1"/>
              <a:t>Sturge</a:t>
            </a:r>
            <a:r>
              <a:rPr lang="it-IT" altLang="it-IT" sz="2400" dirty="0"/>
              <a:t>.</a:t>
            </a:r>
          </a:p>
          <a:p>
            <a:pPr marL="68263" indent="0">
              <a:buFont typeface="Wingdings" pitchFamily="2" charset="2"/>
              <a:buNone/>
            </a:pPr>
            <a:r>
              <a:rPr lang="it-IT" altLang="it-IT" sz="2400" dirty="0"/>
              <a:t>La delegazione americana comprende alcune donne particolarmente attive nel movimento, come </a:t>
            </a:r>
            <a:r>
              <a:rPr lang="it-IT" altLang="it-IT" sz="2400" b="1" dirty="0"/>
              <a:t>Elizabeth Cady Stanton </a:t>
            </a:r>
            <a:r>
              <a:rPr lang="it-IT" altLang="it-IT" sz="2400" dirty="0"/>
              <a:t> e </a:t>
            </a:r>
            <a:r>
              <a:rPr lang="it-IT" altLang="it-IT" sz="2400" b="1" dirty="0"/>
              <a:t>Lucretia Mott</a:t>
            </a:r>
            <a:r>
              <a:rPr lang="it-IT" altLang="it-IT" sz="2400" dirty="0"/>
              <a:t>.</a:t>
            </a:r>
          </a:p>
          <a:p>
            <a:pPr marL="68263" indent="0">
              <a:buFont typeface="Wingdings" pitchFamily="2" charset="2"/>
              <a:buNone/>
            </a:pPr>
            <a:r>
              <a:rPr lang="it-IT" altLang="it-IT" sz="2400" dirty="0"/>
              <a:t>Alle delegate non viene però concesso di salire sul palco e parlare – possono solo assistere al dibattitto dalla platea.</a:t>
            </a:r>
          </a:p>
          <a:p>
            <a:pPr marL="68263" indent="0">
              <a:buFont typeface="Wingdings" pitchFamily="2" charset="2"/>
              <a:buNone/>
            </a:pPr>
            <a:r>
              <a:rPr lang="it-IT" altLang="it-IT" sz="2400" dirty="0"/>
              <a:t>Stanton e Mott si rendono conto che nel lottare per i diritti di altri (gli schiavi) hanno portato alla luce le discriminazioni che esistono nei confronti delle donne persino nel contesto di un movimento progressista come quello abolizionista.</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45201" y="214290"/>
            <a:ext cx="6589199" cy="1126478"/>
          </a:xfrm>
        </p:spPr>
        <p:txBody>
          <a:bodyPr>
            <a:normAutofit/>
          </a:bodyPr>
          <a:lstStyle/>
          <a:p>
            <a:r>
              <a:rPr lang="en-US" sz="6000" b="1" dirty="0"/>
              <a:t>QUALE POPOLO?</a:t>
            </a:r>
          </a:p>
        </p:txBody>
      </p:sp>
      <p:sp>
        <p:nvSpPr>
          <p:cNvPr id="3" name="Segnaposto contenuto 2"/>
          <p:cNvSpPr>
            <a:spLocks noGrp="1"/>
          </p:cNvSpPr>
          <p:nvPr>
            <p:ph idx="1"/>
          </p:nvPr>
        </p:nvSpPr>
        <p:spPr>
          <a:xfrm>
            <a:off x="1331640" y="1196752"/>
            <a:ext cx="7632848" cy="5446958"/>
          </a:xfrm>
        </p:spPr>
        <p:txBody>
          <a:bodyPr>
            <a:noAutofit/>
          </a:bodyPr>
          <a:lstStyle/>
          <a:p>
            <a:pPr marL="0" indent="0">
              <a:spcBef>
                <a:spcPts val="0"/>
              </a:spcBef>
              <a:buNone/>
            </a:pPr>
            <a:r>
              <a:rPr lang="it-IT" dirty="0"/>
              <a:t>La Costituzione degli Stati Uniti d’America si apre con un soggetto plurale, “</a:t>
            </a:r>
            <a:r>
              <a:rPr lang="it-IT" b="1" dirty="0" err="1"/>
              <a:t>We</a:t>
            </a:r>
            <a:r>
              <a:rPr lang="it-IT" b="1" dirty="0"/>
              <a:t>, the People</a:t>
            </a:r>
            <a:r>
              <a:rPr lang="it-IT" dirty="0"/>
              <a:t>”.</a:t>
            </a:r>
          </a:p>
          <a:p>
            <a:pPr marL="0" indent="0">
              <a:spcBef>
                <a:spcPts val="0"/>
              </a:spcBef>
              <a:buNone/>
            </a:pPr>
            <a:r>
              <a:rPr lang="it-IT" dirty="0"/>
              <a:t>Il “popolo” americano non è però la totalità della popolazione della neonata nazione. La Costituzione fu redatta da esponenti delle classi dominanti dell’epoca coloniale, e la frase fu coniata da </a:t>
            </a:r>
            <a:r>
              <a:rPr lang="it-IT" b="1" dirty="0" err="1"/>
              <a:t>Gouverneur</a:t>
            </a:r>
            <a:r>
              <a:rPr lang="it-IT" b="1" dirty="0"/>
              <a:t> </a:t>
            </a:r>
            <a:r>
              <a:rPr lang="it-IT" b="1" dirty="0" err="1"/>
              <a:t>Morris</a:t>
            </a:r>
            <a:r>
              <a:rPr lang="it-IT" dirty="0"/>
              <a:t>, autore del Preambolo, che escludeva dalla piena partecipazione ai diritti civili nativi americani, neri, donne e servi bianchi.</a:t>
            </a:r>
          </a:p>
          <a:p>
            <a:pPr marL="0" indent="0">
              <a:spcBef>
                <a:spcPts val="0"/>
              </a:spcBef>
              <a:buNone/>
            </a:pPr>
            <a:r>
              <a:rPr lang="it-IT" dirty="0"/>
              <a:t>Carl </a:t>
            </a:r>
            <a:r>
              <a:rPr lang="it-IT" dirty="0" err="1"/>
              <a:t>Degler</a:t>
            </a:r>
            <a:r>
              <a:rPr lang="it-IT" dirty="0"/>
              <a:t>, </a:t>
            </a:r>
            <a:r>
              <a:rPr lang="it-IT" i="1" dirty="0"/>
              <a:t>Out </a:t>
            </a:r>
            <a:r>
              <a:rPr lang="it-IT" i="1" dirty="0" err="1"/>
              <a:t>of</a:t>
            </a:r>
            <a:r>
              <a:rPr lang="it-IT" i="1" dirty="0"/>
              <a:t> </a:t>
            </a:r>
            <a:r>
              <a:rPr lang="it-IT" i="1" dirty="0" err="1"/>
              <a:t>Our</a:t>
            </a:r>
            <a:r>
              <a:rPr lang="it-IT" i="1" dirty="0"/>
              <a:t> </a:t>
            </a:r>
            <a:r>
              <a:rPr lang="it-IT" i="1" dirty="0" err="1"/>
              <a:t>Past</a:t>
            </a:r>
            <a:r>
              <a:rPr lang="it-IT" dirty="0"/>
              <a:t>: “Nessuna nuova classe sociale entrò nelle stanze del potere dalla porta della Rivoluzione americana”.</a:t>
            </a:r>
          </a:p>
          <a:p>
            <a:pPr marL="0" indent="0">
              <a:spcBef>
                <a:spcPts val="0"/>
              </a:spcBef>
              <a:buNone/>
            </a:pPr>
            <a:r>
              <a:rPr lang="it-IT" dirty="0"/>
              <a:t>Howard </a:t>
            </a:r>
            <a:r>
              <a:rPr lang="it-IT" dirty="0" err="1"/>
              <a:t>Zinn</a:t>
            </a:r>
            <a:r>
              <a:rPr lang="it-IT" dirty="0"/>
              <a:t>, </a:t>
            </a:r>
            <a:r>
              <a:rPr lang="it-IT" i="1" dirty="0"/>
              <a:t>Storia del popolo americano</a:t>
            </a:r>
            <a:r>
              <a:rPr lang="it-IT" dirty="0"/>
              <a:t>: “D’altro canto, gli artigiani e i lavoranti delle città, i giornalieri, i marinai e i piccoli coltivatori furono trasformati in ‘popolo’ dal linguaggio retorico della Rivoluzione, dal cameratismo del servizio militare e grazie alla distribuzione di un po’ di terra. Si creò in questo modo una consistente base di sostegno, un </a:t>
            </a:r>
            <a:r>
              <a:rPr lang="it-IT" b="1" dirty="0"/>
              <a:t>consenso nazionale</a:t>
            </a:r>
            <a:r>
              <a:rPr lang="it-IT" dirty="0"/>
              <a:t>: qualcosa che, pur escludendo tutti coloro che rimanevano ignorati e oppressi, si poteva chiamare ‘America’”.</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795320" cy="715962"/>
          </a:xfrm>
        </p:spPr>
        <p:txBody>
          <a:bodyPr/>
          <a:lstStyle/>
          <a:p>
            <a:pPr algn="ctr">
              <a:defRPr/>
            </a:pPr>
            <a:r>
              <a:rPr lang="it-IT" sz="3200" b="1" dirty="0"/>
              <a:t>LA NASCITA DEL (PROTO)FEMMINISMO</a:t>
            </a:r>
          </a:p>
        </p:txBody>
      </p:sp>
      <p:sp>
        <p:nvSpPr>
          <p:cNvPr id="18435" name="Segnaposto testo 2"/>
          <p:cNvSpPr>
            <a:spLocks noGrp="1"/>
          </p:cNvSpPr>
          <p:nvPr>
            <p:ph type="body" sz="half" idx="1"/>
          </p:nvPr>
        </p:nvSpPr>
        <p:spPr>
          <a:xfrm>
            <a:off x="1187624" y="990600"/>
            <a:ext cx="7727776" cy="5257800"/>
          </a:xfrm>
        </p:spPr>
        <p:txBody>
          <a:bodyPr>
            <a:normAutofit fontScale="92500" lnSpcReduction="10000"/>
          </a:bodyPr>
          <a:lstStyle/>
          <a:p>
            <a:pPr marL="68263" indent="0">
              <a:buFont typeface="Wingdings" pitchFamily="2" charset="2"/>
              <a:buNone/>
            </a:pPr>
            <a:r>
              <a:rPr lang="it-IT" altLang="it-IT" sz="2400" dirty="0"/>
              <a:t>Come per tutti i movimenti globali e plurisecolari, la data di nascita del femminismo è difficile da fissare. La tendenza più diffusa la individua nelle campagne politiche per il diritto di voto delle donne a cavallo tra Otto e Novecento – il cosiddetto </a:t>
            </a:r>
            <a:r>
              <a:rPr lang="it-IT" altLang="it-IT" sz="2400" b="1" dirty="0"/>
              <a:t>suffragismo</a:t>
            </a:r>
            <a:r>
              <a:rPr lang="it-IT" altLang="it-IT" sz="2400" dirty="0"/>
              <a:t> (le attiviste ricevono l’epiteto dispregiativo “</a:t>
            </a:r>
            <a:r>
              <a:rPr lang="it-IT" altLang="it-IT" sz="2400" b="1" dirty="0"/>
              <a:t>suffragette</a:t>
            </a:r>
            <a:r>
              <a:rPr lang="it-IT" altLang="it-IT" sz="2400" dirty="0"/>
              <a:t>”, ma lo accettano e lo fanno proprio).</a:t>
            </a:r>
          </a:p>
          <a:p>
            <a:pPr marL="68263" indent="0">
              <a:buFont typeface="Wingdings" pitchFamily="2" charset="2"/>
              <a:buNone/>
            </a:pPr>
            <a:r>
              <a:rPr lang="it-IT" altLang="it-IT" sz="2400" dirty="0"/>
              <a:t>Varie istanze di </a:t>
            </a:r>
            <a:r>
              <a:rPr lang="en-US" altLang="it-IT" sz="2400" dirty="0"/>
              <a:t>“</a:t>
            </a:r>
            <a:r>
              <a:rPr lang="en-US" altLang="it-IT" sz="2400" dirty="0" err="1"/>
              <a:t>protofemminismo</a:t>
            </a:r>
            <a:r>
              <a:rPr lang="en-US" altLang="it-IT" sz="2400" dirty="0"/>
              <a:t>” </a:t>
            </a:r>
            <a:r>
              <a:rPr lang="it-IT" altLang="it-IT" sz="2400" dirty="0"/>
              <a:t>vengono identificate nel corso della storia, ma la figura più rilevante è senz’altro quella di </a:t>
            </a:r>
            <a:r>
              <a:rPr lang="it-IT" altLang="it-IT" sz="2400" b="1" dirty="0"/>
              <a:t>Mary </a:t>
            </a:r>
            <a:r>
              <a:rPr lang="it-IT" altLang="it-IT" sz="2400" b="1" dirty="0" err="1"/>
              <a:t>Wollestonecraft</a:t>
            </a:r>
            <a:r>
              <a:rPr lang="it-IT" altLang="it-IT" sz="2400" dirty="0"/>
              <a:t>, autrice di </a:t>
            </a:r>
            <a:r>
              <a:rPr lang="en-US" altLang="it-IT" sz="2400" b="1" i="1" dirty="0"/>
              <a:t>A Vindication of the Rights of Woman</a:t>
            </a:r>
            <a:r>
              <a:rPr lang="en-US" altLang="it-IT" sz="2400" b="1" dirty="0"/>
              <a:t> </a:t>
            </a:r>
            <a:r>
              <a:rPr lang="en-US" altLang="it-IT" sz="2400" dirty="0"/>
              <a:t>(1792), in cui </a:t>
            </a:r>
            <a:r>
              <a:rPr lang="en-US" altLang="it-IT" sz="2400" dirty="0" err="1"/>
              <a:t>afferma</a:t>
            </a:r>
            <a:r>
              <a:rPr lang="en-US" altLang="it-IT" sz="2400" dirty="0"/>
              <a:t> </a:t>
            </a:r>
            <a:r>
              <a:rPr lang="en-US" altLang="it-IT" sz="2400" dirty="0" err="1"/>
              <a:t>che</a:t>
            </a:r>
            <a:r>
              <a:rPr lang="en-US" altLang="it-IT" sz="2400" dirty="0"/>
              <a:t> le </a:t>
            </a:r>
            <a:r>
              <a:rPr lang="en-US" altLang="it-IT" sz="2400" dirty="0" err="1"/>
              <a:t>donne</a:t>
            </a:r>
            <a:r>
              <a:rPr lang="en-US" altLang="it-IT" sz="2400" dirty="0"/>
              <a:t> non </a:t>
            </a:r>
            <a:r>
              <a:rPr lang="en-US" altLang="it-IT" sz="2400" dirty="0" err="1"/>
              <a:t>sono</a:t>
            </a:r>
            <a:r>
              <a:rPr lang="en-US" altLang="it-IT" sz="2400" dirty="0"/>
              <a:t> </a:t>
            </a:r>
            <a:r>
              <a:rPr lang="en-US" altLang="it-IT" sz="2400" dirty="0" err="1"/>
              <a:t>naturalmente</a:t>
            </a:r>
            <a:r>
              <a:rPr lang="en-US" altLang="it-IT" sz="2400" dirty="0"/>
              <a:t> </a:t>
            </a:r>
            <a:r>
              <a:rPr lang="en-US" altLang="it-IT" sz="2400" dirty="0" err="1"/>
              <a:t>inferiori</a:t>
            </a:r>
            <a:r>
              <a:rPr lang="en-US" altLang="it-IT" sz="2400" dirty="0"/>
              <a:t> </a:t>
            </a:r>
            <a:r>
              <a:rPr lang="en-US" altLang="it-IT" sz="2400" dirty="0" err="1"/>
              <a:t>agli</a:t>
            </a:r>
            <a:r>
              <a:rPr lang="en-US" altLang="it-IT" sz="2400" dirty="0"/>
              <a:t> </a:t>
            </a:r>
            <a:r>
              <a:rPr lang="en-US" altLang="it-IT" sz="2400" dirty="0" err="1"/>
              <a:t>uomini</a:t>
            </a:r>
            <a:r>
              <a:rPr lang="en-US" altLang="it-IT" sz="2400" dirty="0"/>
              <a:t>, e se lo </a:t>
            </a:r>
            <a:r>
              <a:rPr lang="en-US" altLang="it-IT" sz="2400" dirty="0" err="1"/>
              <a:t>sembrano</a:t>
            </a:r>
            <a:r>
              <a:rPr lang="en-US" altLang="it-IT" sz="2400" dirty="0"/>
              <a:t> è </a:t>
            </a:r>
            <a:r>
              <a:rPr lang="en-US" altLang="it-IT" sz="2400" dirty="0" err="1"/>
              <a:t>perché</a:t>
            </a:r>
            <a:r>
              <a:rPr lang="en-US" altLang="it-IT" sz="2400" dirty="0"/>
              <a:t> non </a:t>
            </a:r>
            <a:r>
              <a:rPr lang="en-US" altLang="it-IT" sz="2400" dirty="0" err="1"/>
              <a:t>hanno</a:t>
            </a:r>
            <a:r>
              <a:rPr lang="en-US" altLang="it-IT" sz="2400" dirty="0"/>
              <a:t> </a:t>
            </a:r>
            <a:r>
              <a:rPr lang="en-US" altLang="it-IT" sz="2400" dirty="0" err="1"/>
              <a:t>accesso</a:t>
            </a:r>
            <a:r>
              <a:rPr lang="en-US" altLang="it-IT" sz="2400" dirty="0"/>
              <a:t> </a:t>
            </a:r>
            <a:r>
              <a:rPr lang="en-US" altLang="it-IT" sz="2400" dirty="0" err="1"/>
              <a:t>all’istruzione</a:t>
            </a:r>
            <a:r>
              <a:rPr lang="en-US" altLang="it-IT" sz="2400" dirty="0"/>
              <a:t> – se </a:t>
            </a:r>
            <a:r>
              <a:rPr lang="en-US" altLang="it-IT" sz="2400" dirty="0" err="1"/>
              <a:t>l’ordine</a:t>
            </a:r>
            <a:r>
              <a:rPr lang="en-US" altLang="it-IT" sz="2400" dirty="0"/>
              <a:t> </a:t>
            </a:r>
            <a:r>
              <a:rPr lang="en-US" altLang="it-IT" sz="2400" dirty="0" err="1"/>
              <a:t>sociale</a:t>
            </a:r>
            <a:r>
              <a:rPr lang="en-US" altLang="it-IT" sz="2400" dirty="0"/>
              <a:t> fosse </a:t>
            </a:r>
            <a:r>
              <a:rPr lang="en-US" altLang="it-IT" sz="2400" dirty="0" err="1"/>
              <a:t>fondato</a:t>
            </a:r>
            <a:r>
              <a:rPr lang="en-US" altLang="it-IT" sz="2400" dirty="0"/>
              <a:t> </a:t>
            </a:r>
            <a:r>
              <a:rPr lang="en-US" altLang="it-IT" sz="2400" dirty="0" err="1"/>
              <a:t>su</a:t>
            </a:r>
            <a:r>
              <a:rPr lang="en-US" altLang="it-IT" sz="2400" dirty="0"/>
              <a:t> </a:t>
            </a:r>
            <a:r>
              <a:rPr lang="en-US" altLang="it-IT" sz="2400" dirty="0" err="1"/>
              <a:t>principi</a:t>
            </a:r>
            <a:r>
              <a:rPr lang="en-US" altLang="it-IT" sz="2400" dirty="0"/>
              <a:t> </a:t>
            </a:r>
            <a:r>
              <a:rPr lang="en-US" altLang="it-IT" sz="2400" dirty="0" err="1"/>
              <a:t>razionali</a:t>
            </a:r>
            <a:r>
              <a:rPr lang="en-US" altLang="it-IT" sz="2400" dirty="0"/>
              <a:t> </a:t>
            </a:r>
            <a:r>
              <a:rPr lang="en-US" altLang="it-IT" sz="2400" dirty="0" err="1"/>
              <a:t>uomini</a:t>
            </a:r>
            <a:r>
              <a:rPr lang="en-US" altLang="it-IT" sz="2400" dirty="0"/>
              <a:t> e </a:t>
            </a:r>
            <a:r>
              <a:rPr lang="en-US" altLang="it-IT" sz="2400" dirty="0" err="1"/>
              <a:t>donne</a:t>
            </a:r>
            <a:r>
              <a:rPr lang="en-US" altLang="it-IT" sz="2400" dirty="0"/>
              <a:t> </a:t>
            </a:r>
            <a:r>
              <a:rPr lang="en-US" altLang="it-IT" sz="2400" dirty="0" err="1"/>
              <a:t>godrebbero</a:t>
            </a:r>
            <a:r>
              <a:rPr lang="en-US" altLang="it-IT" sz="2400" dirty="0"/>
              <a:t> di </a:t>
            </a:r>
            <a:r>
              <a:rPr lang="en-US" altLang="it-IT" sz="2400" dirty="0" err="1"/>
              <a:t>uguali</a:t>
            </a:r>
            <a:r>
              <a:rPr lang="en-US" altLang="it-IT" sz="2400" dirty="0"/>
              <a:t> </a:t>
            </a:r>
            <a:r>
              <a:rPr lang="en-US" altLang="it-IT" sz="2400" dirty="0" err="1"/>
              <a:t>diritti</a:t>
            </a:r>
            <a:r>
              <a:rPr lang="en-US" altLang="it-IT" sz="2400" dirty="0"/>
              <a:t>.</a:t>
            </a:r>
            <a:endParaRPr lang="it-IT" altLang="it-IT" sz="2400" dirty="0"/>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2400"/>
            <a:ext cx="8305800" cy="540296"/>
          </a:xfrm>
        </p:spPr>
        <p:txBody>
          <a:bodyPr>
            <a:normAutofit fontScale="90000"/>
          </a:bodyPr>
          <a:lstStyle/>
          <a:p>
            <a:pPr algn="ctr">
              <a:defRPr/>
            </a:pPr>
            <a:r>
              <a:rPr lang="it-IT" b="1" dirty="0"/>
              <a:t>MARGARET FULLER</a:t>
            </a:r>
          </a:p>
        </p:txBody>
      </p:sp>
      <p:sp>
        <p:nvSpPr>
          <p:cNvPr id="19459" name="Segnaposto testo 2"/>
          <p:cNvSpPr>
            <a:spLocks noGrp="1"/>
          </p:cNvSpPr>
          <p:nvPr>
            <p:ph type="body" sz="half" idx="1"/>
          </p:nvPr>
        </p:nvSpPr>
        <p:spPr>
          <a:xfrm>
            <a:off x="683568" y="692696"/>
            <a:ext cx="8305800" cy="3359406"/>
          </a:xfrm>
        </p:spPr>
        <p:txBody>
          <a:bodyPr>
            <a:normAutofit fontScale="77500" lnSpcReduction="20000"/>
          </a:bodyPr>
          <a:lstStyle/>
          <a:p>
            <a:pPr marL="68263" indent="0">
              <a:buFont typeface="Wingdings" pitchFamily="2" charset="2"/>
              <a:buNone/>
            </a:pPr>
            <a:r>
              <a:rPr lang="it-IT" altLang="it-IT" sz="2400" dirty="0"/>
              <a:t>La figura più rilevante del </a:t>
            </a:r>
            <a:r>
              <a:rPr lang="it-IT" altLang="it-IT" sz="2400" dirty="0" err="1"/>
              <a:t>protofemminismo</a:t>
            </a:r>
            <a:r>
              <a:rPr lang="it-IT" altLang="it-IT" sz="2400" dirty="0"/>
              <a:t> americano è probabilmente  </a:t>
            </a:r>
            <a:r>
              <a:rPr lang="it-IT" altLang="it-IT" sz="2400" b="1" dirty="0"/>
              <a:t>Margaret Fuller</a:t>
            </a:r>
            <a:r>
              <a:rPr lang="it-IT" altLang="it-IT" sz="2400" dirty="0"/>
              <a:t>. Allevata dal padre come se fosse un maschio, il rigore intellettuale che le viene imposto la rende unica tra le donne dell’epoca, e la spinge a rivedere i </a:t>
            </a:r>
            <a:r>
              <a:rPr lang="it-IT" altLang="it-IT" sz="2400" b="1" dirty="0"/>
              <a:t>criteri di genere </a:t>
            </a:r>
            <a:r>
              <a:rPr lang="it-IT" altLang="it-IT" sz="2400" dirty="0"/>
              <a:t>allora dominanti alla luce della sua conoscenza sia del mondo giuridico sia del mondo classico. Margaret si costruisce un’identità di genere “</a:t>
            </a:r>
            <a:r>
              <a:rPr lang="it-IT" altLang="it-IT" sz="2400" b="1" dirty="0"/>
              <a:t>dualistica</a:t>
            </a:r>
            <a:r>
              <a:rPr lang="it-IT" altLang="it-IT" sz="2400" dirty="0"/>
              <a:t>”, che comprende tratti usualmente considerati “femminili” e tratti “maschili”, così riassunti da lei stessa, usando gli stereotipi in voga: “a</a:t>
            </a:r>
            <a:r>
              <a:rPr lang="it-IT" altLang="it-IT" sz="2400" b="1" dirty="0"/>
              <a:t> </a:t>
            </a:r>
            <a:r>
              <a:rPr lang="it-IT" altLang="it-IT" sz="2400" b="1" dirty="0" err="1"/>
              <a:t>man’s</a:t>
            </a:r>
            <a:r>
              <a:rPr lang="it-IT" altLang="it-IT" sz="2400" b="1" dirty="0"/>
              <a:t> mind and a </a:t>
            </a:r>
            <a:r>
              <a:rPr lang="it-IT" altLang="it-IT" sz="2400" b="1" dirty="0" err="1"/>
              <a:t>woman’s</a:t>
            </a:r>
            <a:r>
              <a:rPr lang="it-IT" altLang="it-IT" sz="2400" b="1" dirty="0"/>
              <a:t> </a:t>
            </a:r>
            <a:r>
              <a:rPr lang="it-IT" altLang="it-IT" sz="2400" b="1" dirty="0" err="1"/>
              <a:t>heart</a:t>
            </a:r>
            <a:r>
              <a:rPr lang="it-IT" altLang="it-IT" sz="2400" dirty="0"/>
              <a:t>”. Diventerà figura di spicco del movimento trascendentalista, e prima </a:t>
            </a:r>
            <a:r>
              <a:rPr lang="it-IT" altLang="it-IT" sz="2400" i="1" dirty="0"/>
              <a:t>reporter </a:t>
            </a:r>
            <a:r>
              <a:rPr lang="it-IT" altLang="it-IT" sz="2400" dirty="0"/>
              <a:t>internazionale statunitense con le sue cronache delle rivoluzioni europee di metà Ottocento (partecipa attivamente alla Repubblica Romana di Garibaldi, Mazzini e Saffi, dirigendo il servizio ambulanze dell’Ospedale Fatebenefratelli).</a:t>
            </a:r>
          </a:p>
        </p:txBody>
      </p:sp>
      <p:pic>
        <p:nvPicPr>
          <p:cNvPr id="4" name="Immagine 3" descr="&#10;">
            <a:extLst>
              <a:ext uri="{FF2B5EF4-FFF2-40B4-BE49-F238E27FC236}">
                <a16:creationId xmlns:a16="http://schemas.microsoft.com/office/drawing/2014/main" id="{1068C31B-EFA4-1718-F97C-606D565BE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4091758"/>
            <a:ext cx="5194313" cy="2766242"/>
          </a:xfrm>
          <a:prstGeom prst="rect">
            <a:avLst/>
          </a:prstGeom>
        </p:spPr>
      </p:pic>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8229600" cy="725470"/>
          </a:xfrm>
        </p:spPr>
        <p:txBody>
          <a:bodyPr>
            <a:normAutofit/>
          </a:bodyPr>
          <a:lstStyle/>
          <a:p>
            <a:pPr algn="ctr" eaLnBrk="1" hangingPunct="1">
              <a:defRPr/>
            </a:pPr>
            <a:r>
              <a:rPr lang="en-US" altLang="en-US" b="1" dirty="0"/>
              <a:t>LA </a:t>
            </a:r>
            <a:r>
              <a:rPr lang="en-US" altLang="en-US" b="1" i="1" dirty="0"/>
              <a:t>CONVENTION</a:t>
            </a:r>
            <a:r>
              <a:rPr lang="en-US" altLang="en-US" b="1" dirty="0"/>
              <a:t> DI SENECA FALLS</a:t>
            </a:r>
          </a:p>
        </p:txBody>
      </p:sp>
      <p:sp>
        <p:nvSpPr>
          <p:cNvPr id="60419" name="Rectangle 3"/>
          <p:cNvSpPr>
            <a:spLocks noGrp="1" noChangeArrowheads="1"/>
          </p:cNvSpPr>
          <p:nvPr>
            <p:ph type="body" sz="half" idx="1"/>
          </p:nvPr>
        </p:nvSpPr>
        <p:spPr>
          <a:xfrm>
            <a:off x="457200" y="1066800"/>
            <a:ext cx="4400552" cy="5505472"/>
          </a:xfrm>
        </p:spPr>
        <p:txBody>
          <a:bodyPr>
            <a:normAutofit lnSpcReduction="10000"/>
          </a:bodyPr>
          <a:lstStyle/>
          <a:p>
            <a:pPr marL="68263" indent="0" eaLnBrk="1" hangingPunct="1">
              <a:buFont typeface="Wingdings" pitchFamily="2" charset="2"/>
              <a:buNone/>
            </a:pPr>
            <a:r>
              <a:rPr lang="en-US" altLang="en-US" sz="2800" dirty="0"/>
              <a:t>Il 19 </a:t>
            </a:r>
            <a:r>
              <a:rPr lang="en-US" altLang="en-US" sz="2800" dirty="0" err="1"/>
              <a:t>luglio</a:t>
            </a:r>
            <a:r>
              <a:rPr lang="en-US" altLang="en-US" sz="2800" dirty="0"/>
              <a:t> 1848, </a:t>
            </a:r>
            <a:r>
              <a:rPr lang="en-US" altLang="en-US" sz="2800" dirty="0" err="1"/>
              <a:t>su</a:t>
            </a:r>
            <a:r>
              <a:rPr lang="en-US" altLang="en-US" sz="2800" dirty="0"/>
              <a:t> </a:t>
            </a:r>
            <a:r>
              <a:rPr lang="en-US" altLang="en-US" sz="2800" dirty="0" err="1"/>
              <a:t>iniziativa</a:t>
            </a:r>
            <a:r>
              <a:rPr lang="en-US" altLang="en-US" sz="2800" dirty="0"/>
              <a:t> di Stanton e Mott, </a:t>
            </a:r>
            <a:r>
              <a:rPr lang="en-US" altLang="en-US" sz="2800" dirty="0" err="1"/>
              <a:t>si</a:t>
            </a:r>
            <a:r>
              <a:rPr lang="en-US" altLang="en-US" sz="2800" dirty="0"/>
              <a:t> </a:t>
            </a:r>
            <a:r>
              <a:rPr lang="en-US" altLang="en-US" sz="2800" dirty="0" err="1"/>
              <a:t>apre</a:t>
            </a:r>
            <a:r>
              <a:rPr lang="en-US" altLang="en-US" sz="2800" dirty="0"/>
              <a:t> la prima </a:t>
            </a:r>
            <a:r>
              <a:rPr lang="en-US" altLang="en-US" sz="2800" i="1" dirty="0"/>
              <a:t>convention</a:t>
            </a:r>
            <a:r>
              <a:rPr lang="en-US" altLang="en-US" sz="2800" dirty="0"/>
              <a:t> per </a:t>
            </a:r>
            <a:r>
              <a:rPr lang="en-US" altLang="en-US" sz="2800" dirty="0" err="1"/>
              <a:t>i</a:t>
            </a:r>
            <a:r>
              <a:rPr lang="en-US" altLang="en-US" sz="2800" dirty="0"/>
              <a:t> </a:t>
            </a:r>
            <a:r>
              <a:rPr lang="en-US" altLang="en-US" sz="2800" dirty="0" err="1"/>
              <a:t>diritti</a:t>
            </a:r>
            <a:r>
              <a:rPr lang="en-US" altLang="en-US" sz="2800" dirty="0"/>
              <a:t> </a:t>
            </a:r>
            <a:r>
              <a:rPr lang="en-US" altLang="en-US" sz="2800" dirty="0" err="1"/>
              <a:t>delle</a:t>
            </a:r>
            <a:r>
              <a:rPr lang="en-US" altLang="en-US" sz="2800" dirty="0"/>
              <a:t> </a:t>
            </a:r>
            <a:r>
              <a:rPr lang="en-US" altLang="en-US" sz="2800" dirty="0" err="1"/>
              <a:t>donne</a:t>
            </a:r>
            <a:r>
              <a:rPr lang="en-US" altLang="en-US" sz="2800" dirty="0"/>
              <a:t>, a Seneca Falls, </a:t>
            </a:r>
            <a:r>
              <a:rPr lang="en-US" altLang="en-US" sz="2800" dirty="0" err="1"/>
              <a:t>nello</a:t>
            </a:r>
            <a:r>
              <a:rPr lang="en-US" altLang="en-US" sz="2800" dirty="0"/>
              <a:t> </a:t>
            </a:r>
            <a:r>
              <a:rPr lang="en-US" altLang="en-US" sz="2800" dirty="0" err="1"/>
              <a:t>stato</a:t>
            </a:r>
            <a:r>
              <a:rPr lang="en-US" altLang="en-US" sz="2800" dirty="0"/>
              <a:t> di New York. </a:t>
            </a:r>
            <a:r>
              <a:rPr lang="en-US" altLang="en-US" sz="2800" dirty="0" err="1"/>
              <a:t>Partecipano</a:t>
            </a:r>
            <a:r>
              <a:rPr lang="en-US" altLang="en-US" sz="2800" dirty="0"/>
              <a:t> </a:t>
            </a:r>
            <a:r>
              <a:rPr lang="en-US" altLang="en-US" sz="2800" dirty="0" err="1"/>
              <a:t>alla</a:t>
            </a:r>
            <a:r>
              <a:rPr lang="en-US" altLang="en-US" sz="2800" dirty="0"/>
              <a:t> </a:t>
            </a:r>
            <a:r>
              <a:rPr lang="en-US" altLang="en-US" sz="2800" i="1" dirty="0"/>
              <a:t>convention</a:t>
            </a:r>
            <a:r>
              <a:rPr lang="en-US" altLang="en-US" sz="2800" dirty="0"/>
              <a:t> </a:t>
            </a:r>
            <a:r>
              <a:rPr lang="en-US" altLang="en-US" sz="2800" dirty="0" err="1"/>
              <a:t>uomini</a:t>
            </a:r>
            <a:r>
              <a:rPr lang="en-US" altLang="en-US" sz="2800" dirty="0"/>
              <a:t> e </a:t>
            </a:r>
            <a:r>
              <a:rPr lang="en-US" altLang="en-US" sz="2800" dirty="0" err="1"/>
              <a:t>donne</a:t>
            </a:r>
            <a:r>
              <a:rPr lang="en-US" altLang="en-US" sz="2800" dirty="0"/>
              <a:t>, e </a:t>
            </a:r>
            <a:r>
              <a:rPr lang="en-US" altLang="en-US" sz="2800" dirty="0" err="1"/>
              <a:t>anche</a:t>
            </a:r>
            <a:r>
              <a:rPr lang="en-US" altLang="en-US" sz="2800" dirty="0"/>
              <a:t> Frederick Douglass, </a:t>
            </a:r>
            <a:r>
              <a:rPr lang="en-US" altLang="en-US" sz="2800" dirty="0" err="1"/>
              <a:t>che</a:t>
            </a:r>
            <a:r>
              <a:rPr lang="en-US" altLang="en-US" sz="2800" dirty="0"/>
              <a:t>  </a:t>
            </a:r>
            <a:r>
              <a:rPr lang="en-US" altLang="en-US" sz="2800" dirty="0" err="1"/>
              <a:t>sarà</a:t>
            </a:r>
            <a:r>
              <a:rPr lang="en-US" altLang="en-US" sz="2800" dirty="0"/>
              <a:t> </a:t>
            </a:r>
            <a:r>
              <a:rPr lang="en-US" altLang="en-US" sz="2800" dirty="0" err="1"/>
              <a:t>determinante</a:t>
            </a:r>
            <a:r>
              <a:rPr lang="en-US" altLang="en-US" sz="2800" dirty="0"/>
              <a:t> </a:t>
            </a:r>
            <a:r>
              <a:rPr lang="en-US" altLang="en-US" sz="2800" dirty="0" err="1"/>
              <a:t>nel</a:t>
            </a:r>
            <a:r>
              <a:rPr lang="en-US" altLang="en-US" sz="2800" dirty="0"/>
              <a:t> far </a:t>
            </a:r>
            <a:r>
              <a:rPr lang="en-US" altLang="en-US" sz="2800" dirty="0" err="1"/>
              <a:t>includere</a:t>
            </a:r>
            <a:r>
              <a:rPr lang="en-US" altLang="en-US" sz="2800" dirty="0"/>
              <a:t> </a:t>
            </a:r>
            <a:r>
              <a:rPr lang="en-US" altLang="en-US" sz="2800" dirty="0" err="1"/>
              <a:t>tra</a:t>
            </a:r>
            <a:r>
              <a:rPr lang="en-US" altLang="en-US" sz="2800" dirty="0"/>
              <a:t> </a:t>
            </a:r>
            <a:r>
              <a:rPr lang="en-US" altLang="en-US" sz="2800" dirty="0" err="1"/>
              <a:t>i</a:t>
            </a:r>
            <a:r>
              <a:rPr lang="en-US" altLang="en-US" sz="2800" dirty="0"/>
              <a:t> </a:t>
            </a:r>
            <a:r>
              <a:rPr lang="en-US" altLang="en-US" sz="2800" dirty="0" err="1"/>
              <a:t>diritti</a:t>
            </a:r>
            <a:r>
              <a:rPr lang="en-US" altLang="en-US" sz="2800" dirty="0"/>
              <a:t> </a:t>
            </a:r>
            <a:r>
              <a:rPr lang="en-US" altLang="en-US" sz="2800" dirty="0" err="1"/>
              <a:t>rivendicati</a:t>
            </a:r>
            <a:r>
              <a:rPr lang="en-US" altLang="en-US" sz="2800" dirty="0"/>
              <a:t> </a:t>
            </a:r>
            <a:r>
              <a:rPr lang="en-US" altLang="en-US" sz="2800" dirty="0" err="1"/>
              <a:t>anche</a:t>
            </a:r>
            <a:r>
              <a:rPr lang="en-US" altLang="en-US" sz="2800" dirty="0"/>
              <a:t> </a:t>
            </a:r>
            <a:r>
              <a:rPr lang="en-US" altLang="en-US" sz="2800" dirty="0" err="1"/>
              <a:t>quello</a:t>
            </a:r>
            <a:r>
              <a:rPr lang="en-US" altLang="en-US" sz="2800" dirty="0"/>
              <a:t> di </a:t>
            </a:r>
            <a:r>
              <a:rPr lang="en-US" altLang="en-US" sz="2800" b="1" dirty="0" err="1"/>
              <a:t>voto</a:t>
            </a:r>
            <a:r>
              <a:rPr lang="en-US" altLang="en-US" sz="2800" dirty="0"/>
              <a:t>.</a:t>
            </a:r>
          </a:p>
        </p:txBody>
      </p:sp>
      <p:pic>
        <p:nvPicPr>
          <p:cNvPr id="60421" name="Picture 5" descr="women%20vote"/>
          <p:cNvPicPr>
            <a:picLocks noChangeAspect="1" noChangeArrowheads="1"/>
          </p:cNvPicPr>
          <p:nvPr/>
        </p:nvPicPr>
        <p:blipFill>
          <a:blip r:embed="rId2"/>
          <a:srcRect/>
          <a:stretch>
            <a:fillRect/>
          </a:stretch>
        </p:blipFill>
        <p:spPr bwMode="auto">
          <a:xfrm>
            <a:off x="5000628" y="2071678"/>
            <a:ext cx="4100494" cy="2653466"/>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childTnLst>
                                </p:cTn>
                              </p:par>
                            </p:childTnLst>
                          </p:cTn>
                        </p:par>
                        <p:par>
                          <p:cTn id="7" fill="hold" nodeType="afterGroup">
                            <p:stCondLst>
                              <p:cond delay="0"/>
                            </p:stCondLst>
                            <p:childTnLst>
                              <p:par>
                                <p:cTn id="8" presetID="19" presetClass="entr" presetSubtype="10" fill="hold" nodeType="afterEffect">
                                  <p:stCondLst>
                                    <p:cond delay="0"/>
                                  </p:stCondLst>
                                  <p:childTnLst>
                                    <p:set>
                                      <p:cBhvr>
                                        <p:cTn id="9" dur="1" fill="hold">
                                          <p:stCondLst>
                                            <p:cond delay="0"/>
                                          </p:stCondLst>
                                        </p:cTn>
                                        <p:tgtEl>
                                          <p:spTgt spid="60419">
                                            <p:txEl>
                                              <p:pRg st="0" end="0"/>
                                            </p:txEl>
                                          </p:spTgt>
                                        </p:tgtEl>
                                        <p:attrNameLst>
                                          <p:attrName>style.visibility</p:attrName>
                                        </p:attrNameLst>
                                      </p:cBhvr>
                                      <p:to>
                                        <p:strVal val="visible"/>
                                      </p:to>
                                    </p:set>
                                    <p:anim calcmode="lin" valueType="num">
                                      <p:cBhvr>
                                        <p:cTn id="10" dur="5000" fill="hold"/>
                                        <p:tgtEl>
                                          <p:spTgt spid="60419">
                                            <p:txEl>
                                              <p:pRg st="0" end="0"/>
                                            </p:txEl>
                                          </p:spTgt>
                                        </p:tgtEl>
                                        <p:attrNameLst>
                                          <p:attrName>ppt_w</p:attrName>
                                        </p:attrNameLst>
                                      </p:cBhvr>
                                      <p:tavLst>
                                        <p:tav tm="0" fmla="#ppt_w*sin(2.5*pi*$)">
                                          <p:val>
                                            <p:fltVal val="0"/>
                                          </p:val>
                                        </p:tav>
                                        <p:tav tm="100000">
                                          <p:val>
                                            <p:fltVal val="1"/>
                                          </p:val>
                                        </p:tav>
                                      </p:tavLst>
                                    </p:anim>
                                    <p:anim calcmode="lin" valueType="num">
                                      <p:cBhvr>
                                        <p:cTn id="11" dur="5000" fill="hold"/>
                                        <p:tgtEl>
                                          <p:spTgt spid="60419">
                                            <p:txEl>
                                              <p:pRg st="0" end="0"/>
                                            </p:txEl>
                                          </p:spTgt>
                                        </p:tgtEl>
                                        <p:attrNameLst>
                                          <p:attrName>ppt_h</p:attrName>
                                        </p:attrNameLst>
                                      </p:cBhvr>
                                      <p:tavLst>
                                        <p:tav tm="0">
                                          <p:val>
                                            <p:strVal val="#ppt_h"/>
                                          </p:val>
                                        </p:tav>
                                        <p:tav tm="100000">
                                          <p:val>
                                            <p:strVal val="#ppt_h"/>
                                          </p:val>
                                        </p:tav>
                                      </p:tavLst>
                                    </p:anim>
                                  </p:childTnLst>
                                </p:cTn>
                              </p:par>
                            </p:childTnLst>
                          </p:cTn>
                        </p:par>
                        <p:par>
                          <p:cTn id="12" fill="hold" nodeType="afterGroup">
                            <p:stCondLst>
                              <p:cond delay="5000"/>
                            </p:stCondLst>
                            <p:childTnLst>
                              <p:par>
                                <p:cTn id="13" presetID="19" presetClass="entr" presetSubtype="10" fill="hold" nodeType="afterEffect">
                                  <p:stCondLst>
                                    <p:cond delay="5000"/>
                                  </p:stCondLst>
                                  <p:childTnLst>
                                    <p:set>
                                      <p:cBhvr>
                                        <p:cTn id="14" dur="1" fill="hold">
                                          <p:stCondLst>
                                            <p:cond delay="0"/>
                                          </p:stCondLst>
                                        </p:cTn>
                                        <p:tgtEl>
                                          <p:spTgt spid="60421"/>
                                        </p:tgtEl>
                                        <p:attrNameLst>
                                          <p:attrName>style.visibility</p:attrName>
                                        </p:attrNameLst>
                                      </p:cBhvr>
                                      <p:to>
                                        <p:strVal val="visible"/>
                                      </p:to>
                                    </p:set>
                                    <p:anim calcmode="lin" valueType="num">
                                      <p:cBhvr>
                                        <p:cTn id="15" dur="5000" fill="hold"/>
                                        <p:tgtEl>
                                          <p:spTgt spid="60421"/>
                                        </p:tgtEl>
                                        <p:attrNameLst>
                                          <p:attrName>ppt_w</p:attrName>
                                        </p:attrNameLst>
                                      </p:cBhvr>
                                      <p:tavLst>
                                        <p:tav tm="0" fmla="#ppt_w*sin(2.5*pi*$)">
                                          <p:val>
                                            <p:fltVal val="0"/>
                                          </p:val>
                                        </p:tav>
                                        <p:tav tm="100000">
                                          <p:val>
                                            <p:fltVal val="1"/>
                                          </p:val>
                                        </p:tav>
                                      </p:tavLst>
                                    </p:anim>
                                    <p:anim calcmode="lin" valueType="num">
                                      <p:cBhvr>
                                        <p:cTn id="16" dur="5000" fill="hold"/>
                                        <p:tgtEl>
                                          <p:spTgt spid="604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960438"/>
          </a:xfrm>
        </p:spPr>
        <p:txBody>
          <a:bodyPr/>
          <a:lstStyle/>
          <a:p>
            <a:pPr algn="ctr">
              <a:defRPr/>
            </a:pPr>
            <a:r>
              <a:rPr lang="it-IT" b="1" dirty="0"/>
              <a:t>LA </a:t>
            </a:r>
            <a:r>
              <a:rPr lang="it-IT" b="1" i="1" dirty="0"/>
              <a:t>DECLARATION OF SENTIMENTS</a:t>
            </a:r>
            <a:endParaRPr lang="it-IT" b="1" dirty="0"/>
          </a:p>
        </p:txBody>
      </p:sp>
      <p:sp>
        <p:nvSpPr>
          <p:cNvPr id="22531" name="Segnaposto contenuto 3"/>
          <p:cNvSpPr>
            <a:spLocks noGrp="1"/>
          </p:cNvSpPr>
          <p:nvPr>
            <p:ph sz="half" idx="2"/>
          </p:nvPr>
        </p:nvSpPr>
        <p:spPr>
          <a:xfrm>
            <a:off x="457200" y="1600200"/>
            <a:ext cx="8229600" cy="5029200"/>
          </a:xfrm>
        </p:spPr>
        <p:txBody>
          <a:bodyPr>
            <a:normAutofit fontScale="92500" lnSpcReduction="10000"/>
          </a:bodyPr>
          <a:lstStyle/>
          <a:p>
            <a:pPr marL="68263" indent="0">
              <a:lnSpc>
                <a:spcPct val="110000"/>
              </a:lnSpc>
              <a:buFont typeface="Wingdings" pitchFamily="2" charset="2"/>
              <a:buNone/>
            </a:pPr>
            <a:r>
              <a:rPr lang="it-IT" altLang="it-IT" sz="2800" dirty="0"/>
              <a:t>La </a:t>
            </a:r>
            <a:r>
              <a:rPr lang="it-IT" altLang="it-IT" sz="2800" i="1" dirty="0" err="1"/>
              <a:t>Declaration</a:t>
            </a:r>
            <a:r>
              <a:rPr lang="it-IT" altLang="it-IT" sz="2800" i="1" dirty="0"/>
              <a:t> of Sentiments</a:t>
            </a:r>
            <a:r>
              <a:rPr lang="it-IT" altLang="it-IT" sz="2800" dirty="0"/>
              <a:t> “riscrive” la </a:t>
            </a:r>
            <a:r>
              <a:rPr lang="it-IT" altLang="it-IT" sz="2800" i="1" dirty="0" err="1"/>
              <a:t>Declaration</a:t>
            </a:r>
            <a:r>
              <a:rPr lang="it-IT" altLang="it-IT" sz="2800" i="1" dirty="0"/>
              <a:t> of Independence</a:t>
            </a:r>
            <a:r>
              <a:rPr lang="it-IT" altLang="it-IT" sz="2800" dirty="0"/>
              <a:t>, sostituendo il piano eminentemente politico dei rapporti tra governanti e governati quello apparentemente più </a:t>
            </a:r>
            <a:r>
              <a:rPr lang="en-US" altLang="it-IT" sz="2800" dirty="0"/>
              <a:t>“private” </a:t>
            </a:r>
            <a:r>
              <a:rPr lang="it-IT" altLang="it-IT" sz="2800" dirty="0"/>
              <a:t>dei </a:t>
            </a:r>
            <a:r>
              <a:rPr lang="it-IT" altLang="it-IT" sz="2800" b="1" dirty="0"/>
              <a:t>rapporti tra uomini e donne</a:t>
            </a:r>
            <a:r>
              <a:rPr lang="it-IT" altLang="it-IT" sz="2800" dirty="0"/>
              <a:t>.</a:t>
            </a:r>
          </a:p>
          <a:p>
            <a:pPr marL="68263" indent="0">
              <a:lnSpc>
                <a:spcPct val="110000"/>
              </a:lnSpc>
              <a:buFont typeface="Wingdings" pitchFamily="2" charset="2"/>
              <a:buNone/>
            </a:pPr>
            <a:r>
              <a:rPr lang="it-IT" altLang="it-IT" sz="2800" dirty="0"/>
              <a:t>Le </a:t>
            </a:r>
            <a:r>
              <a:rPr lang="it-IT" altLang="it-IT" sz="2800" b="1" i="1" dirty="0" err="1"/>
              <a:t>grievances</a:t>
            </a:r>
            <a:r>
              <a:rPr lang="it-IT" altLang="it-IT" sz="2800" dirty="0"/>
              <a:t> delle donne si basano sulla loro esclusione dal diritto di voto, dalla partecipazione alle giurie nei processi, dalla possibilità di lavorare in uffici pubblici, dal diritto di proprietà una volta sposate</a:t>
            </a:r>
            <a:r>
              <a:rPr lang="en-US" altLang="it-IT" sz="2800" dirty="0"/>
              <a:t>. </a:t>
            </a:r>
            <a:r>
              <a:rPr lang="en-US" altLang="it-IT" sz="2800" dirty="0" err="1"/>
              <a:t>Inoltre</a:t>
            </a:r>
            <a:r>
              <a:rPr lang="en-US" altLang="it-IT" sz="2800" dirty="0"/>
              <a:t>, le </a:t>
            </a:r>
            <a:r>
              <a:rPr lang="en-US" altLang="it-IT" sz="2800" dirty="0" err="1"/>
              <a:t>donne</a:t>
            </a:r>
            <a:r>
              <a:rPr lang="en-US" altLang="it-IT" sz="2800" dirty="0"/>
              <a:t> </a:t>
            </a:r>
            <a:r>
              <a:rPr lang="en-US" altLang="it-IT" sz="2800" dirty="0" err="1"/>
              <a:t>che</a:t>
            </a:r>
            <a:r>
              <a:rPr lang="en-US" altLang="it-IT" sz="2800" dirty="0"/>
              <a:t> </a:t>
            </a:r>
            <a:r>
              <a:rPr lang="en-US" altLang="it-IT" sz="2800" dirty="0" err="1"/>
              <a:t>subiscono</a:t>
            </a:r>
            <a:r>
              <a:rPr lang="en-US" altLang="it-IT" sz="2800" dirty="0"/>
              <a:t> </a:t>
            </a:r>
            <a:r>
              <a:rPr lang="en-US" altLang="it-IT" sz="2800" dirty="0" err="1"/>
              <a:t>abusi</a:t>
            </a:r>
            <a:r>
              <a:rPr lang="en-US" altLang="it-IT" sz="2800" dirty="0"/>
              <a:t> non </a:t>
            </a:r>
            <a:r>
              <a:rPr lang="en-US" altLang="it-IT" sz="2800" dirty="0" err="1"/>
              <a:t>sono</a:t>
            </a:r>
            <a:r>
              <a:rPr lang="en-US" altLang="it-IT" sz="2800" dirty="0"/>
              <a:t> </a:t>
            </a:r>
            <a:r>
              <a:rPr lang="en-US" altLang="it-IT" sz="2800" dirty="0" err="1"/>
              <a:t>protette</a:t>
            </a:r>
            <a:r>
              <a:rPr lang="en-US" altLang="it-IT" sz="2800" dirty="0"/>
              <a:t> </a:t>
            </a:r>
            <a:r>
              <a:rPr lang="en-US" altLang="it-IT" sz="2800" dirty="0" err="1"/>
              <a:t>dalla</a:t>
            </a:r>
            <a:r>
              <a:rPr lang="en-US" altLang="it-IT" sz="2800" dirty="0"/>
              <a:t> </a:t>
            </a:r>
            <a:r>
              <a:rPr lang="en-US" altLang="it-IT" sz="2800" dirty="0" err="1"/>
              <a:t>legge</a:t>
            </a:r>
            <a:r>
              <a:rPr lang="en-US" altLang="it-IT" sz="2800" dirty="0"/>
              <a:t>.</a:t>
            </a:r>
          </a:p>
          <a:p>
            <a:pPr marL="68263" indent="0">
              <a:buFont typeface="Wingdings" pitchFamily="2" charset="2"/>
              <a:buNone/>
            </a:pPr>
            <a:endParaRPr lang="it-IT" altLang="it-IT" dirty="0"/>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b="1" dirty="0"/>
              <a:t>UNA DONNA NUOVA</a:t>
            </a:r>
          </a:p>
        </p:txBody>
      </p:sp>
      <p:sp>
        <p:nvSpPr>
          <p:cNvPr id="23555" name="Segnaposto contenuto 3"/>
          <p:cNvSpPr>
            <a:spLocks noGrp="1"/>
          </p:cNvSpPr>
          <p:nvPr>
            <p:ph sz="half" idx="2"/>
          </p:nvPr>
        </p:nvSpPr>
        <p:spPr>
          <a:xfrm>
            <a:off x="457200" y="1428736"/>
            <a:ext cx="8229600" cy="5240624"/>
          </a:xfrm>
        </p:spPr>
        <p:txBody>
          <a:bodyPr>
            <a:noAutofit/>
          </a:bodyPr>
          <a:lstStyle/>
          <a:p>
            <a:pPr marL="68263" indent="0">
              <a:buFont typeface="Wingdings" pitchFamily="2" charset="2"/>
              <a:buNone/>
            </a:pPr>
            <a:r>
              <a:rPr lang="it-IT" altLang="it-IT" sz="2800" dirty="0"/>
              <a:t>Sebbene l’espressione </a:t>
            </a:r>
            <a:r>
              <a:rPr lang="it-IT" altLang="it-IT" sz="2800" b="1" dirty="0"/>
              <a:t>“New Woman” </a:t>
            </a:r>
            <a:r>
              <a:rPr lang="it-IT" altLang="it-IT" sz="2800" dirty="0"/>
              <a:t>indichi i  nuovi modelli </a:t>
            </a:r>
            <a:r>
              <a:rPr lang="it-IT" altLang="it-IT" sz="2800" dirty="0" err="1"/>
              <a:t>identitari</a:t>
            </a:r>
            <a:r>
              <a:rPr lang="it-IT" altLang="it-IT" sz="2800" dirty="0"/>
              <a:t> femminili che si vanno diffondendo alla fine dell’Ottocento (in opposizione al modello della </a:t>
            </a:r>
            <a:r>
              <a:rPr lang="it-IT" altLang="it-IT" sz="2800" b="1" dirty="0"/>
              <a:t>“</a:t>
            </a:r>
            <a:r>
              <a:rPr lang="it-IT" altLang="it-IT" sz="2800" b="1" dirty="0" err="1"/>
              <a:t>True</a:t>
            </a:r>
            <a:r>
              <a:rPr lang="it-IT" altLang="it-IT" sz="2800" b="1" dirty="0"/>
              <a:t> Woman”</a:t>
            </a:r>
            <a:r>
              <a:rPr lang="it-IT" altLang="it-IT" sz="2800" dirty="0"/>
              <a:t>, la donna davvero “femminile” che “regna” sulla casa, il suo spazio “naturale”, ma è sottoposta all’autorità patriarcale), la </a:t>
            </a:r>
            <a:r>
              <a:rPr lang="it-IT" altLang="it-IT" sz="2800" i="1" dirty="0" err="1"/>
              <a:t>Declaration</a:t>
            </a:r>
            <a:r>
              <a:rPr lang="it-IT" altLang="it-IT" sz="2800" dirty="0"/>
              <a:t> propone un modello di donna nuova, in grado di lottare per i propri diritti, adottando e modificando il linguaggio della cultura dominante, e coinvolgendo in questa lotta anche gli uomini.</a:t>
            </a:r>
            <a:endParaRPr lang="it-IT" altLang="it-IT" sz="2800" b="1" dirty="0"/>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47664" y="274638"/>
            <a:ext cx="7096302" cy="1143000"/>
          </a:xfrm>
        </p:spPr>
        <p:txBody>
          <a:bodyPr>
            <a:normAutofit/>
          </a:bodyPr>
          <a:lstStyle/>
          <a:p>
            <a:pPr marL="838200" indent="-838200" eaLnBrk="1" hangingPunct="1"/>
            <a:r>
              <a:rPr lang="it-IT" sz="4800" b="1" dirty="0"/>
              <a:t>LA FRONTIERA</a:t>
            </a:r>
          </a:p>
        </p:txBody>
      </p:sp>
      <p:sp>
        <p:nvSpPr>
          <p:cNvPr id="191491" name="Rectangle 3"/>
          <p:cNvSpPr>
            <a:spLocks noGrp="1" noChangeArrowheads="1"/>
          </p:cNvSpPr>
          <p:nvPr>
            <p:ph idx="1"/>
          </p:nvPr>
        </p:nvSpPr>
        <p:spPr>
          <a:xfrm>
            <a:off x="1187623" y="1484313"/>
            <a:ext cx="7510289" cy="5159397"/>
          </a:xfrm>
        </p:spPr>
        <p:txBody>
          <a:bodyPr>
            <a:normAutofit/>
          </a:bodyPr>
          <a:lstStyle/>
          <a:p>
            <a:pPr marL="0" eaLnBrk="1" hangingPunct="1">
              <a:spcBef>
                <a:spcPts val="0"/>
              </a:spcBef>
              <a:buClr>
                <a:srgbClr val="FF0000"/>
              </a:buClr>
              <a:buNone/>
            </a:pPr>
            <a:r>
              <a:rPr lang="it-IT" sz="2400" dirty="0"/>
              <a:t>Immediata espansione degli Stati Uniti, anche per assorbire le spinte rivoluzionarie della classi più basse vengono </a:t>
            </a:r>
            <a:r>
              <a:rPr lang="it-IT" sz="2400" dirty="0">
                <a:latin typeface="Times New Roman"/>
                <a:cs typeface="Times New Roman"/>
              </a:rPr>
              <a:t>→</a:t>
            </a:r>
            <a:r>
              <a:rPr lang="it-IT" sz="2400" dirty="0"/>
              <a:t> </a:t>
            </a:r>
            <a:r>
              <a:rPr lang="it-IT" sz="2400" b="1" dirty="0"/>
              <a:t>acquisizione della Louisiana dalla Francia e della Florida dalla Spagna</a:t>
            </a:r>
            <a:r>
              <a:rPr lang="it-IT" sz="2400" dirty="0"/>
              <a:t>; mire sui territori del Nord-Ovest, appartenenti al Messico.</a:t>
            </a:r>
          </a:p>
          <a:p>
            <a:pPr marL="0" eaLnBrk="1" hangingPunct="1">
              <a:spcBef>
                <a:spcPts val="0"/>
              </a:spcBef>
              <a:buClr>
                <a:srgbClr val="FF0000"/>
              </a:buClr>
              <a:buNone/>
            </a:pPr>
            <a:r>
              <a:rPr lang="it-IT" sz="2400" dirty="0"/>
              <a:t>Spostamento progressivo della Frontiera verso Ovest.</a:t>
            </a:r>
          </a:p>
          <a:p>
            <a:pPr marL="0" eaLnBrk="1" hangingPunct="1">
              <a:spcBef>
                <a:spcPts val="0"/>
              </a:spcBef>
              <a:buClr>
                <a:srgbClr val="FF0000"/>
              </a:buClr>
              <a:buNone/>
            </a:pPr>
            <a:r>
              <a:rPr lang="it-IT" sz="2400" dirty="0"/>
              <a:t>Frontiera = non un confine stabile e bidimensionale, ma una </a:t>
            </a:r>
            <a:r>
              <a:rPr lang="it-IT" sz="2400" b="1" dirty="0"/>
              <a:t>terra di mezzo</a:t>
            </a:r>
            <a:r>
              <a:rPr lang="it-IT" sz="2400" dirty="0"/>
              <a:t> mobile e mutevole, dove la civiltà euro-americana e quella nativa si incontrano e si scontrano (“</a:t>
            </a:r>
            <a:r>
              <a:rPr lang="it-IT" sz="2400" b="1" dirty="0"/>
              <a:t>zona di contatto</a:t>
            </a:r>
            <a:r>
              <a:rPr lang="it-IT" sz="2400" dirty="0"/>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Effect transition="in" filter="fade">
                                      <p:cBhvr>
                                        <p:cTn id="7" dur="500"/>
                                        <p:tgtEl>
                                          <p:spTgt spid="191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1491">
                                            <p:txEl>
                                              <p:pRg st="1" end="1"/>
                                            </p:txEl>
                                          </p:spTgt>
                                        </p:tgtEl>
                                        <p:attrNameLst>
                                          <p:attrName>style.visibility</p:attrName>
                                        </p:attrNameLst>
                                      </p:cBhvr>
                                      <p:to>
                                        <p:strVal val="visible"/>
                                      </p:to>
                                    </p:set>
                                    <p:animEffect transition="in" filter="fade">
                                      <p:cBhvr>
                                        <p:cTn id="12" dur="500"/>
                                        <p:tgtEl>
                                          <p:spTgt spid="1914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1491">
                                            <p:txEl>
                                              <p:pRg st="2" end="2"/>
                                            </p:txEl>
                                          </p:spTgt>
                                        </p:tgtEl>
                                        <p:attrNameLst>
                                          <p:attrName>style.visibility</p:attrName>
                                        </p:attrNameLst>
                                      </p:cBhvr>
                                      <p:to>
                                        <p:strVal val="visible"/>
                                      </p:to>
                                    </p:set>
                                    <p:animEffect transition="in" filter="fade">
                                      <p:cBhvr>
                                        <p:cTn id="17" dur="500"/>
                                        <p:tgtEl>
                                          <p:spTgt spid="1914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75657" y="285728"/>
            <a:ext cx="7200800" cy="1415080"/>
          </a:xfrm>
        </p:spPr>
        <p:txBody>
          <a:bodyPr>
            <a:normAutofit/>
          </a:bodyPr>
          <a:lstStyle/>
          <a:p>
            <a:pPr eaLnBrk="1" hangingPunct="1"/>
            <a:r>
              <a:rPr lang="it-IT" b="1" dirty="0"/>
              <a:t>TRASFORMAZIONE DEMOGRAFICA</a:t>
            </a:r>
          </a:p>
        </p:txBody>
      </p:sp>
      <p:sp>
        <p:nvSpPr>
          <p:cNvPr id="6147" name="Rectangle 3"/>
          <p:cNvSpPr>
            <a:spLocks noGrp="1" noChangeArrowheads="1"/>
          </p:cNvSpPr>
          <p:nvPr>
            <p:ph idx="1"/>
          </p:nvPr>
        </p:nvSpPr>
        <p:spPr>
          <a:xfrm>
            <a:off x="214282" y="2132856"/>
            <a:ext cx="3349606" cy="4439416"/>
          </a:xfrm>
        </p:spPr>
        <p:txBody>
          <a:bodyPr>
            <a:normAutofit lnSpcReduction="10000"/>
          </a:bodyPr>
          <a:lstStyle/>
          <a:p>
            <a:pPr marL="0" eaLnBrk="1" hangingPunct="1">
              <a:spcBef>
                <a:spcPts val="0"/>
              </a:spcBef>
              <a:buNone/>
            </a:pPr>
            <a:r>
              <a:rPr lang="it-IT" sz="2400" dirty="0"/>
              <a:t>Ampia disponibilità di spazi “liberi” </a:t>
            </a:r>
            <a:r>
              <a:rPr lang="it-IT" sz="2400" dirty="0">
                <a:latin typeface="Times New Roman"/>
                <a:cs typeface="Times New Roman"/>
              </a:rPr>
              <a:t>→ </a:t>
            </a:r>
            <a:r>
              <a:rPr lang="it-IT" sz="2400" dirty="0"/>
              <a:t>primi flussi migratori di massa (in 50 anni la popolazione passa da 5 a 25 milioni), soprattutto dall’Europa nord-occidentale e centrale.</a:t>
            </a:r>
          </a:p>
          <a:p>
            <a:pPr marL="0" eaLnBrk="1" hangingPunct="1">
              <a:spcBef>
                <a:spcPts val="0"/>
              </a:spcBef>
              <a:buNone/>
            </a:pPr>
            <a:r>
              <a:rPr lang="it-IT" sz="2400" dirty="0"/>
              <a:t>Inizio dell’</a:t>
            </a:r>
            <a:r>
              <a:rPr lang="it-IT" sz="2400" b="1" dirty="0"/>
              <a:t>urbanizzazione</a:t>
            </a:r>
            <a:r>
              <a:rPr lang="it-IT" sz="2400" dirty="0"/>
              <a:t> degli Stati Uniti.</a:t>
            </a:r>
          </a:p>
          <a:p>
            <a:pPr eaLnBrk="1" hangingPunct="1"/>
            <a:endParaRPr lang="it-IT" dirty="0"/>
          </a:p>
        </p:txBody>
      </p:sp>
      <p:pic>
        <p:nvPicPr>
          <p:cNvPr id="5121" name="Picture 1" descr="C:\Users\Utente\Downloads\ny_1850.jpg"/>
          <p:cNvPicPr>
            <a:picLocks noChangeAspect="1" noChangeArrowheads="1"/>
          </p:cNvPicPr>
          <p:nvPr/>
        </p:nvPicPr>
        <p:blipFill>
          <a:blip r:embed="rId3"/>
          <a:srcRect/>
          <a:stretch>
            <a:fillRect/>
          </a:stretch>
        </p:blipFill>
        <p:spPr bwMode="auto">
          <a:xfrm>
            <a:off x="3802056" y="2214554"/>
            <a:ext cx="5111745" cy="3500434"/>
          </a:xfrm>
          <a:prstGeom prst="rect">
            <a:avLst/>
          </a:prstGeom>
          <a:noFill/>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188640"/>
            <a:ext cx="7272807" cy="720080"/>
          </a:xfrm>
        </p:spPr>
        <p:txBody>
          <a:bodyPr>
            <a:normAutofit/>
          </a:bodyPr>
          <a:lstStyle/>
          <a:p>
            <a:r>
              <a:rPr lang="en-US" b="1" dirty="0"/>
              <a:t>LA PRIMA GUERRA “IMPERIALE”</a:t>
            </a:r>
          </a:p>
        </p:txBody>
      </p:sp>
      <p:sp>
        <p:nvSpPr>
          <p:cNvPr id="3" name="Segnaposto contenuto 2"/>
          <p:cNvSpPr>
            <a:spLocks noGrp="1"/>
          </p:cNvSpPr>
          <p:nvPr>
            <p:ph idx="1"/>
          </p:nvPr>
        </p:nvSpPr>
        <p:spPr>
          <a:xfrm>
            <a:off x="1907704" y="1600200"/>
            <a:ext cx="6779096" cy="4972072"/>
          </a:xfrm>
        </p:spPr>
        <p:txBody>
          <a:bodyPr>
            <a:noAutofit/>
          </a:bodyPr>
          <a:lstStyle/>
          <a:p>
            <a:pPr marL="0">
              <a:spcBef>
                <a:spcPts val="0"/>
              </a:spcBef>
              <a:buNone/>
            </a:pPr>
            <a:r>
              <a:rPr lang="it-IT" sz="2200" b="1" dirty="0"/>
              <a:t>Guerra del 1812</a:t>
            </a:r>
            <a:r>
              <a:rPr lang="it-IT" sz="2200" dirty="0"/>
              <a:t> con la Gran Bretagna: prima guerra “imperiale” degli USA. </a:t>
            </a:r>
            <a:endParaRPr lang="it-IT" sz="2200" dirty="0">
              <a:cs typeface="Times New Roman"/>
            </a:endParaRPr>
          </a:p>
          <a:p>
            <a:pPr marL="0">
              <a:spcBef>
                <a:spcPts val="0"/>
              </a:spcBef>
              <a:buNone/>
            </a:pPr>
            <a:r>
              <a:rPr lang="it-IT" sz="2200" dirty="0"/>
              <a:t>Causa: </a:t>
            </a:r>
            <a:r>
              <a:rPr lang="it-IT" sz="2200" b="1" dirty="0"/>
              <a:t>tensioni commerciali </a:t>
            </a:r>
            <a:r>
              <a:rPr lang="it-IT" sz="2200" dirty="0"/>
              <a:t>prodotte dalle guerra napoleoniche (1803: blocco dei porti francesi da parte dei britannici) </a:t>
            </a:r>
            <a:r>
              <a:rPr lang="it-IT" sz="2200" dirty="0">
                <a:cs typeface="Times New Roman"/>
              </a:rPr>
              <a:t>→</a:t>
            </a:r>
            <a:r>
              <a:rPr lang="it-IT" sz="2200" dirty="0"/>
              <a:t> chiusura dei porti americani alle merci britanniche </a:t>
            </a:r>
            <a:r>
              <a:rPr lang="it-IT" sz="2200" dirty="0">
                <a:cs typeface="Times New Roman"/>
              </a:rPr>
              <a:t>→ 1809: </a:t>
            </a:r>
            <a:r>
              <a:rPr lang="it-IT" sz="2200" dirty="0"/>
              <a:t>la Francia riconosce la bandiera navale statunitense </a:t>
            </a:r>
            <a:r>
              <a:rPr lang="it-IT" sz="2200" dirty="0">
                <a:cs typeface="Times New Roman"/>
              </a:rPr>
              <a:t>→ </a:t>
            </a:r>
            <a:r>
              <a:rPr lang="it-IT" sz="2200" dirty="0"/>
              <a:t>i “Falchi di guerra” (“War </a:t>
            </a:r>
            <a:r>
              <a:rPr lang="it-IT" sz="2200" dirty="0" err="1"/>
              <a:t>Hawks</a:t>
            </a:r>
            <a:r>
              <a:rPr lang="it-IT" sz="2200" dirty="0"/>
              <a:t>”), che mirano a un’ulteriore espansione degli Stati Uniti, convincono il Congresso ad approvare la dichiarazione di guerra.</a:t>
            </a:r>
          </a:p>
          <a:p>
            <a:pPr marL="0">
              <a:spcBef>
                <a:spcPts val="0"/>
              </a:spcBef>
              <a:buNone/>
            </a:pPr>
            <a:r>
              <a:rPr lang="it-IT" sz="2200" dirty="0"/>
              <a:t>Dopo alterne vicende, la guerra si conclude con un sostanziale ritorno alla situazione esistente prima dell’inizio del conflitto.</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91680" y="274638"/>
            <a:ext cx="7128470" cy="1143000"/>
          </a:xfrm>
        </p:spPr>
        <p:txBody>
          <a:bodyPr/>
          <a:lstStyle/>
          <a:p>
            <a:pPr eaLnBrk="1" hangingPunct="1"/>
            <a:r>
              <a:rPr lang="it-IT" sz="4000" b="1" dirty="0"/>
              <a:t>L’IMPERIALISMO INTERNO</a:t>
            </a:r>
          </a:p>
        </p:txBody>
      </p:sp>
      <p:sp>
        <p:nvSpPr>
          <p:cNvPr id="8195" name="Rectangle 3"/>
          <p:cNvSpPr>
            <a:spLocks noGrp="1" noChangeArrowheads="1"/>
          </p:cNvSpPr>
          <p:nvPr>
            <p:ph idx="1"/>
          </p:nvPr>
        </p:nvSpPr>
        <p:spPr>
          <a:xfrm>
            <a:off x="468313" y="1196752"/>
            <a:ext cx="5246695" cy="5446957"/>
          </a:xfrm>
        </p:spPr>
        <p:txBody>
          <a:bodyPr>
            <a:noAutofit/>
          </a:bodyPr>
          <a:lstStyle/>
          <a:p>
            <a:pPr marL="0">
              <a:spcBef>
                <a:spcPct val="0"/>
              </a:spcBef>
              <a:buNone/>
            </a:pPr>
            <a:r>
              <a:rPr lang="it-IT" sz="3200" dirty="0"/>
              <a:t>Nel 1829 viene eletto </a:t>
            </a:r>
            <a:r>
              <a:rPr lang="it-IT" sz="3200" b="1" dirty="0"/>
              <a:t>Andrew Jackson</a:t>
            </a:r>
            <a:r>
              <a:rPr lang="it-IT" sz="3200" dirty="0"/>
              <a:t>, primo presidente membro del Partito Democratico, grazie a una piattaforma di </a:t>
            </a:r>
            <a:r>
              <a:rPr lang="it-IT" sz="3200" b="1" dirty="0"/>
              <a:t>democratizzazione delle strutture politiche e amministrative</a:t>
            </a:r>
            <a:r>
              <a:rPr lang="it-IT" sz="3200" dirty="0"/>
              <a:t>, e di </a:t>
            </a:r>
            <a:r>
              <a:rPr lang="it-IT" sz="3200" b="1" dirty="0"/>
              <a:t>espansione territoriale a spese delle popolazioni native</a:t>
            </a:r>
            <a:r>
              <a:rPr lang="it-IT" sz="3200" dirty="0"/>
              <a:t>.</a:t>
            </a:r>
          </a:p>
        </p:txBody>
      </p:sp>
      <p:pic>
        <p:nvPicPr>
          <p:cNvPr id="4" name="Picture 3"/>
          <p:cNvPicPr>
            <a:picLocks noChangeArrowheads="1"/>
          </p:cNvPicPr>
          <p:nvPr/>
        </p:nvPicPr>
        <p:blipFill>
          <a:blip r:embed="rId3"/>
          <a:srcRect/>
          <a:stretch>
            <a:fillRect/>
          </a:stretch>
        </p:blipFill>
        <p:spPr>
          <a:xfrm>
            <a:off x="6012160" y="2276872"/>
            <a:ext cx="3000396" cy="4857784"/>
          </a:xfrm>
          <a:prstGeom prst="rect">
            <a:avLst/>
          </a:prstGeom>
          <a:noFill/>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35654" y="274638"/>
            <a:ext cx="7051188" cy="796908"/>
          </a:xfrm>
        </p:spPr>
        <p:txBody>
          <a:bodyPr>
            <a:normAutofit/>
          </a:bodyPr>
          <a:lstStyle/>
          <a:p>
            <a:r>
              <a:rPr lang="en-US" b="1" dirty="0"/>
              <a:t>LA “RIMOZIONE” DEGLI INDIANI</a:t>
            </a:r>
          </a:p>
        </p:txBody>
      </p:sp>
      <p:sp>
        <p:nvSpPr>
          <p:cNvPr id="3" name="Segnaposto contenuto 2"/>
          <p:cNvSpPr>
            <a:spLocks noGrp="1"/>
          </p:cNvSpPr>
          <p:nvPr>
            <p:ph idx="1"/>
          </p:nvPr>
        </p:nvSpPr>
        <p:spPr>
          <a:xfrm>
            <a:off x="1835696" y="1071546"/>
            <a:ext cx="6951146" cy="5572164"/>
          </a:xfrm>
        </p:spPr>
        <p:txBody>
          <a:bodyPr>
            <a:noAutofit/>
          </a:bodyPr>
          <a:lstStyle/>
          <a:p>
            <a:pPr marL="0">
              <a:lnSpc>
                <a:spcPct val="120000"/>
              </a:lnSpc>
              <a:spcBef>
                <a:spcPts val="0"/>
              </a:spcBef>
              <a:buNone/>
            </a:pPr>
            <a:r>
              <a:rPr lang="it-IT" sz="2000" b="1" i="1" dirty="0" err="1"/>
              <a:t>Indian</a:t>
            </a:r>
            <a:r>
              <a:rPr lang="it-IT" sz="2000" b="1" i="1" dirty="0"/>
              <a:t> </a:t>
            </a:r>
            <a:r>
              <a:rPr lang="it-IT" sz="2000" b="1" i="1" dirty="0" err="1"/>
              <a:t>Removal</a:t>
            </a:r>
            <a:r>
              <a:rPr lang="it-IT" sz="2000" b="1" i="1" dirty="0"/>
              <a:t> </a:t>
            </a:r>
            <a:r>
              <a:rPr lang="it-IT" sz="2000" b="1" i="1" dirty="0" err="1"/>
              <a:t>Act</a:t>
            </a:r>
            <a:r>
              <a:rPr lang="it-IT" sz="2000" b="1" i="1" dirty="0"/>
              <a:t> </a:t>
            </a:r>
            <a:r>
              <a:rPr lang="it-IT" sz="2000" dirty="0"/>
              <a:t>(1830): deportazione delle tribù native della Costa Est verso le Grandi pianure.</a:t>
            </a:r>
          </a:p>
          <a:p>
            <a:pPr marL="0">
              <a:lnSpc>
                <a:spcPct val="120000"/>
              </a:lnSpc>
              <a:spcBef>
                <a:spcPts val="0"/>
              </a:spcBef>
              <a:buNone/>
            </a:pPr>
            <a:r>
              <a:rPr lang="it-IT" sz="2000" dirty="0"/>
              <a:t>Inganno perpetrato ai danni dei capi delle tribù: “Dica ai capi e ai guerrieri che sono loro amico [...]: là oltre il confine di tutti gli stati, saranno proprietari di terra loro, che possederanno </a:t>
            </a:r>
            <a:r>
              <a:rPr lang="it-IT" sz="2000" b="1" i="1" dirty="0"/>
              <a:t>finché l'erba crescerà e l'acqua scorrerà</a:t>
            </a:r>
            <a:r>
              <a:rPr lang="it-IT" sz="2000" dirty="0"/>
              <a:t>; io li proteggerò e sarò per loro amico e padre” (Jackson). </a:t>
            </a:r>
          </a:p>
          <a:p>
            <a:pPr marL="0">
              <a:lnSpc>
                <a:spcPct val="120000"/>
              </a:lnSpc>
              <a:spcBef>
                <a:spcPts val="0"/>
              </a:spcBef>
              <a:buNone/>
            </a:pPr>
            <a:r>
              <a:rPr lang="it-IT" sz="2000" dirty="0"/>
              <a:t>Le “</a:t>
            </a:r>
            <a:r>
              <a:rPr lang="it-IT" sz="2000" b="1" dirty="0"/>
              <a:t>Cinque Tribù Civilizzate</a:t>
            </a:r>
            <a:r>
              <a:rPr lang="it-IT" sz="2000" dirty="0"/>
              <a:t>” (Chickasaw, </a:t>
            </a:r>
            <a:r>
              <a:rPr lang="it-IT" sz="2000" dirty="0" err="1"/>
              <a:t>Choctaw</a:t>
            </a:r>
            <a:r>
              <a:rPr lang="it-IT" sz="2000" dirty="0"/>
              <a:t>, Creek, Seminole e Cherokee) vengono trasferite nell'odierno Oklahoma ed in Kansas. Alcune nazioni native resistono alla migrazione forzata lungo il “</a:t>
            </a:r>
            <a:r>
              <a:rPr lang="it-IT" sz="2000" b="1" dirty="0"/>
              <a:t>Sentiero delle lacrime</a:t>
            </a:r>
            <a:r>
              <a:rPr lang="it-IT" sz="2000" dirty="0"/>
              <a:t>” (espressione </a:t>
            </a:r>
            <a:r>
              <a:rPr lang="it-IT" sz="2000" dirty="0" err="1"/>
              <a:t>Choctaw</a:t>
            </a:r>
            <a:r>
              <a:rPr lang="it-IT" sz="2000" dirty="0"/>
              <a:t>), ma alla fine circa 60.000 indiani saranno costretti a stabilirsi nelle riserve.</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pic>
        <p:nvPicPr>
          <p:cNvPr id="81922" name="Picture 2" descr="C:\Users\Utente\Downloads\trailoftearspainting960.jpg"/>
          <p:cNvPicPr>
            <a:picLocks noGrp="1" noChangeAspect="1" noChangeArrowheads="1"/>
          </p:cNvPicPr>
          <p:nvPr>
            <p:ph idx="1"/>
          </p:nvPr>
        </p:nvPicPr>
        <p:blipFill>
          <a:blip r:embed="rId2"/>
          <a:srcRect/>
          <a:stretch>
            <a:fillRect/>
          </a:stretch>
        </p:blipFill>
        <p:spPr bwMode="auto">
          <a:xfrm>
            <a:off x="1187624" y="1264555"/>
            <a:ext cx="7772673" cy="452596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1475657" y="116632"/>
            <a:ext cx="7058744" cy="1296144"/>
          </a:xfrm>
        </p:spPr>
        <p:txBody>
          <a:bodyPr>
            <a:normAutofit/>
          </a:bodyPr>
          <a:lstStyle/>
          <a:p>
            <a:r>
              <a:rPr lang="it-IT" b="1" dirty="0"/>
              <a:t>LA TEORIA DEL </a:t>
            </a:r>
            <a:br>
              <a:rPr lang="it-IT" b="1" dirty="0"/>
            </a:br>
            <a:r>
              <a:rPr lang="it-IT" b="1" i="1" dirty="0"/>
              <a:t>MANIFEST DESTINY</a:t>
            </a:r>
            <a:endParaRPr lang="it-IT" b="1" dirty="0"/>
          </a:p>
        </p:txBody>
      </p:sp>
      <p:sp>
        <p:nvSpPr>
          <p:cNvPr id="9219" name="Segnaposto contenuto 2"/>
          <p:cNvSpPr>
            <a:spLocks noGrp="1"/>
          </p:cNvSpPr>
          <p:nvPr>
            <p:ph idx="1"/>
          </p:nvPr>
        </p:nvSpPr>
        <p:spPr>
          <a:xfrm>
            <a:off x="1259632" y="1556792"/>
            <a:ext cx="7632848" cy="4972072"/>
          </a:xfrm>
        </p:spPr>
        <p:txBody>
          <a:bodyPr>
            <a:normAutofit fontScale="92500" lnSpcReduction="20000"/>
          </a:bodyPr>
          <a:lstStyle/>
          <a:p>
            <a:pPr marL="0">
              <a:spcBef>
                <a:spcPts val="0"/>
              </a:spcBef>
              <a:buFontTx/>
              <a:buNone/>
            </a:pPr>
            <a:r>
              <a:rPr lang="it-IT" sz="2000" b="1" i="1" dirty="0" err="1"/>
              <a:t>Manifest</a:t>
            </a:r>
            <a:r>
              <a:rPr lang="it-IT" sz="2000" b="1" i="1" dirty="0"/>
              <a:t> </a:t>
            </a:r>
            <a:r>
              <a:rPr lang="it-IT" sz="2000" b="1" i="1" dirty="0" err="1"/>
              <a:t>Destiny</a:t>
            </a:r>
            <a:r>
              <a:rPr lang="it-IT" sz="2000" dirty="0"/>
              <a:t>: espressione coniata nel 1845 da </a:t>
            </a:r>
            <a:r>
              <a:rPr lang="it-IT" sz="2000" b="1" dirty="0"/>
              <a:t>John L. O’</a:t>
            </a:r>
            <a:r>
              <a:rPr lang="it-IT" sz="2000" b="1" dirty="0" err="1"/>
              <a:t>Sullivan</a:t>
            </a:r>
            <a:r>
              <a:rPr lang="it-IT" sz="2000" dirty="0"/>
              <a:t> nel saggio </a:t>
            </a:r>
            <a:r>
              <a:rPr lang="it-IT" sz="2000" b="1" dirty="0"/>
              <a:t>“</a:t>
            </a:r>
            <a:r>
              <a:rPr lang="it-IT" sz="2000" b="1" dirty="0" err="1"/>
              <a:t>Annexation</a:t>
            </a:r>
            <a:r>
              <a:rPr lang="it-IT" sz="2000" b="1" dirty="0"/>
              <a:t>”</a:t>
            </a:r>
            <a:r>
              <a:rPr lang="it-IT" sz="2000" dirty="0"/>
              <a:t>, pubblicato dalla </a:t>
            </a:r>
            <a:r>
              <a:rPr lang="it-IT" sz="2000" b="1" i="1" dirty="0" err="1"/>
              <a:t>Democratic</a:t>
            </a:r>
            <a:r>
              <a:rPr lang="it-IT" sz="2000" b="1" i="1" dirty="0"/>
              <a:t> Review</a:t>
            </a:r>
            <a:r>
              <a:rPr lang="it-IT" sz="2000" dirty="0"/>
              <a:t>, in cui promuove l’annessione del Texas da parte degli USA, in nome del loro “</a:t>
            </a:r>
            <a:r>
              <a:rPr lang="it-IT" sz="2000" dirty="0" err="1"/>
              <a:t>manifest</a:t>
            </a:r>
            <a:r>
              <a:rPr lang="it-IT" sz="2000" dirty="0"/>
              <a:t> </a:t>
            </a:r>
            <a:r>
              <a:rPr lang="it-IT" sz="2000" dirty="0" err="1"/>
              <a:t>destiny</a:t>
            </a:r>
            <a:r>
              <a:rPr lang="it-IT" sz="2000" dirty="0"/>
              <a:t>” di diffondere la libertà e la democrazia – premessa: </a:t>
            </a:r>
            <a:r>
              <a:rPr lang="it-IT" sz="2000" b="1" dirty="0"/>
              <a:t>Rivoluzione texana </a:t>
            </a:r>
            <a:r>
              <a:rPr lang="it-IT" sz="2000" dirty="0"/>
              <a:t>del 1835-36 (battaglia di </a:t>
            </a:r>
            <a:r>
              <a:rPr lang="it-IT" sz="2000" b="1" dirty="0" err="1"/>
              <a:t>Alamo</a:t>
            </a:r>
            <a:r>
              <a:rPr lang="it-IT" sz="2000" dirty="0"/>
              <a:t>), guidata da coloni angloamericani che non vogliono sottostare alle leggi del governo centrale messicano.</a:t>
            </a:r>
          </a:p>
          <a:p>
            <a:pPr marL="0">
              <a:spcBef>
                <a:spcPts val="0"/>
              </a:spcBef>
              <a:buFontTx/>
              <a:buNone/>
            </a:pPr>
            <a:r>
              <a:rPr lang="it-IT" sz="2000" dirty="0"/>
              <a:t>Qualche mese anni più tardi </a:t>
            </a:r>
            <a:r>
              <a:rPr lang="it-IT" sz="2000" dirty="0" err="1"/>
              <a:t>O’Sullivan</a:t>
            </a:r>
            <a:r>
              <a:rPr lang="it-IT" sz="2000" dirty="0"/>
              <a:t> usa di nuovo l’espressione in un articolo del </a:t>
            </a:r>
            <a:r>
              <a:rPr lang="it-IT" sz="2000" i="1" dirty="0"/>
              <a:t>New York </a:t>
            </a:r>
            <a:r>
              <a:rPr lang="it-IT" sz="2000" i="1" dirty="0" err="1"/>
              <a:t>Morning</a:t>
            </a:r>
            <a:r>
              <a:rPr lang="it-IT" sz="2000" i="1" dirty="0"/>
              <a:t> News</a:t>
            </a:r>
            <a:r>
              <a:rPr lang="it-IT" sz="2000" dirty="0"/>
              <a:t> che rivendica il diritto degli USA ad annettersi l’intera contea dell’Oregon, allora ancora sotto dominio britannico: “And </a:t>
            </a:r>
            <a:r>
              <a:rPr lang="it-IT" sz="2000" dirty="0" err="1"/>
              <a:t>that</a:t>
            </a:r>
            <a:r>
              <a:rPr lang="it-IT" sz="2000" dirty="0"/>
              <a:t> </a:t>
            </a:r>
            <a:r>
              <a:rPr lang="it-IT" sz="2000" dirty="0" err="1"/>
              <a:t>claim</a:t>
            </a:r>
            <a:r>
              <a:rPr lang="it-IT" sz="2000" dirty="0"/>
              <a:t> </a:t>
            </a:r>
            <a:r>
              <a:rPr lang="it-IT" sz="2000" dirty="0" err="1"/>
              <a:t>is</a:t>
            </a:r>
            <a:r>
              <a:rPr lang="it-IT" sz="2000" dirty="0"/>
              <a:t> </a:t>
            </a:r>
            <a:r>
              <a:rPr lang="it-IT" sz="2000" dirty="0" err="1"/>
              <a:t>by</a:t>
            </a:r>
            <a:r>
              <a:rPr lang="it-IT" sz="2000" dirty="0"/>
              <a:t> the right </a:t>
            </a:r>
            <a:r>
              <a:rPr lang="it-IT" sz="2000" dirty="0" err="1"/>
              <a:t>of</a:t>
            </a:r>
            <a:r>
              <a:rPr lang="it-IT" sz="2000" dirty="0"/>
              <a:t> </a:t>
            </a:r>
            <a:r>
              <a:rPr lang="it-IT" sz="2000" dirty="0" err="1"/>
              <a:t>our</a:t>
            </a:r>
            <a:r>
              <a:rPr lang="it-IT" sz="2000" dirty="0"/>
              <a:t> </a:t>
            </a:r>
            <a:r>
              <a:rPr lang="it-IT" sz="2000" dirty="0" err="1"/>
              <a:t>manifest</a:t>
            </a:r>
            <a:r>
              <a:rPr lang="it-IT" sz="2000" dirty="0"/>
              <a:t> </a:t>
            </a:r>
            <a:r>
              <a:rPr lang="it-IT" sz="2000" dirty="0" err="1"/>
              <a:t>destiny</a:t>
            </a:r>
            <a:r>
              <a:rPr lang="it-IT" sz="2000" dirty="0"/>
              <a:t> </a:t>
            </a:r>
            <a:r>
              <a:rPr lang="it-IT" sz="2000" dirty="0" err="1"/>
              <a:t>to</a:t>
            </a:r>
            <a:r>
              <a:rPr lang="it-IT" sz="2000" dirty="0"/>
              <a:t> </a:t>
            </a:r>
            <a:r>
              <a:rPr lang="it-IT" sz="2000" dirty="0" err="1"/>
              <a:t>overspread</a:t>
            </a:r>
            <a:r>
              <a:rPr lang="it-IT" sz="2000" dirty="0"/>
              <a:t> and </a:t>
            </a:r>
            <a:r>
              <a:rPr lang="it-IT" sz="2000" dirty="0" err="1"/>
              <a:t>to</a:t>
            </a:r>
            <a:r>
              <a:rPr lang="it-IT" sz="2000" dirty="0"/>
              <a:t> </a:t>
            </a:r>
            <a:r>
              <a:rPr lang="it-IT" sz="2000" dirty="0" err="1"/>
              <a:t>possess</a:t>
            </a:r>
            <a:r>
              <a:rPr lang="it-IT" sz="2000" dirty="0"/>
              <a:t> the </a:t>
            </a:r>
            <a:r>
              <a:rPr lang="it-IT" sz="2000" dirty="0" err="1"/>
              <a:t>whole</a:t>
            </a:r>
            <a:r>
              <a:rPr lang="it-IT" sz="2000" dirty="0"/>
              <a:t> </a:t>
            </a:r>
            <a:r>
              <a:rPr lang="it-IT" sz="2000" dirty="0" err="1"/>
              <a:t>of</a:t>
            </a:r>
            <a:r>
              <a:rPr lang="it-IT" sz="2000" dirty="0"/>
              <a:t> the </a:t>
            </a:r>
            <a:r>
              <a:rPr lang="it-IT" sz="2000" dirty="0" err="1"/>
              <a:t>continent</a:t>
            </a:r>
            <a:r>
              <a:rPr lang="it-IT" sz="2000" dirty="0"/>
              <a:t> </a:t>
            </a:r>
            <a:r>
              <a:rPr lang="it-IT" sz="2000" dirty="0" err="1"/>
              <a:t>which</a:t>
            </a:r>
            <a:r>
              <a:rPr lang="it-IT" sz="2000" dirty="0"/>
              <a:t> Providence </a:t>
            </a:r>
            <a:r>
              <a:rPr lang="it-IT" sz="2000" dirty="0" err="1"/>
              <a:t>has</a:t>
            </a:r>
            <a:r>
              <a:rPr lang="it-IT" sz="2000" dirty="0"/>
              <a:t> </a:t>
            </a:r>
            <a:r>
              <a:rPr lang="it-IT" sz="2000" dirty="0" err="1"/>
              <a:t>given</a:t>
            </a:r>
            <a:r>
              <a:rPr lang="it-IT" sz="2000" dirty="0"/>
              <a:t> </a:t>
            </a:r>
            <a:r>
              <a:rPr lang="it-IT" sz="2000" dirty="0" err="1"/>
              <a:t>us</a:t>
            </a:r>
            <a:r>
              <a:rPr lang="it-IT" sz="2000" dirty="0"/>
              <a:t> </a:t>
            </a:r>
            <a:r>
              <a:rPr lang="it-IT" sz="2000" dirty="0" err="1"/>
              <a:t>for</a:t>
            </a:r>
            <a:r>
              <a:rPr lang="it-IT" sz="2000" dirty="0"/>
              <a:t> the </a:t>
            </a:r>
            <a:r>
              <a:rPr lang="it-IT" sz="2000" dirty="0" err="1"/>
              <a:t>development</a:t>
            </a:r>
            <a:r>
              <a:rPr lang="it-IT" sz="2000" dirty="0"/>
              <a:t> </a:t>
            </a:r>
            <a:r>
              <a:rPr lang="it-IT" sz="2000" dirty="0" err="1"/>
              <a:t>of</a:t>
            </a:r>
            <a:r>
              <a:rPr lang="it-IT" sz="2000" dirty="0"/>
              <a:t> the </a:t>
            </a:r>
            <a:r>
              <a:rPr lang="it-IT" sz="2000" dirty="0" err="1"/>
              <a:t>great</a:t>
            </a:r>
            <a:r>
              <a:rPr lang="it-IT" sz="2000" dirty="0"/>
              <a:t> </a:t>
            </a:r>
            <a:r>
              <a:rPr lang="it-IT" sz="2000" dirty="0" err="1"/>
              <a:t>experiment</a:t>
            </a:r>
            <a:r>
              <a:rPr lang="it-IT" sz="2000" dirty="0"/>
              <a:t> </a:t>
            </a:r>
            <a:r>
              <a:rPr lang="it-IT" sz="2000" dirty="0" err="1"/>
              <a:t>of</a:t>
            </a:r>
            <a:r>
              <a:rPr lang="it-IT" sz="2000" dirty="0"/>
              <a:t> liberty and </a:t>
            </a:r>
            <a:r>
              <a:rPr lang="it-IT" sz="2000" dirty="0" err="1"/>
              <a:t>federated</a:t>
            </a:r>
            <a:r>
              <a:rPr lang="it-IT" sz="2000" dirty="0"/>
              <a:t> self-government </a:t>
            </a:r>
            <a:r>
              <a:rPr lang="it-IT" sz="2000" dirty="0" err="1"/>
              <a:t>entrusted</a:t>
            </a:r>
            <a:r>
              <a:rPr lang="it-IT" sz="2000" dirty="0"/>
              <a:t> </a:t>
            </a:r>
            <a:r>
              <a:rPr lang="it-IT" sz="2000" dirty="0" err="1"/>
              <a:t>to</a:t>
            </a:r>
            <a:r>
              <a:rPr lang="it-IT" sz="2000" dirty="0"/>
              <a:t> </a:t>
            </a:r>
            <a:r>
              <a:rPr lang="it-IT" sz="2000" dirty="0" err="1"/>
              <a:t>us</a:t>
            </a:r>
            <a:r>
              <a:rPr lang="it-IT" sz="2000" dirty="0"/>
              <a:t>”. O’</a:t>
            </a:r>
            <a:r>
              <a:rPr lang="it-IT" sz="2000" dirty="0" err="1"/>
              <a:t>Sullivan</a:t>
            </a:r>
            <a:r>
              <a:rPr lang="it-IT" sz="2000" dirty="0"/>
              <a:t> dichiara che Dio stesso (la Provvidenza) ha dato agli Stati Uniti la missione di diffondere la </a:t>
            </a:r>
            <a:r>
              <a:rPr lang="it-IT" sz="2000" b="1" dirty="0"/>
              <a:t>democrazia repubblicana </a:t>
            </a:r>
            <a:r>
              <a:rPr lang="it-IT" sz="2000" dirty="0"/>
              <a:t>(“the </a:t>
            </a:r>
            <a:r>
              <a:rPr lang="it-IT" sz="2000" dirty="0" err="1"/>
              <a:t>great</a:t>
            </a:r>
            <a:r>
              <a:rPr lang="it-IT" sz="2000" dirty="0"/>
              <a:t> </a:t>
            </a:r>
            <a:r>
              <a:rPr lang="it-IT" sz="2000" b="1" dirty="0" err="1"/>
              <a:t>experiment</a:t>
            </a:r>
            <a:r>
              <a:rPr lang="it-IT" sz="2000" b="1" dirty="0"/>
              <a:t> </a:t>
            </a:r>
            <a:r>
              <a:rPr lang="it-IT" sz="2000" b="1" dirty="0" err="1"/>
              <a:t>of</a:t>
            </a:r>
            <a:r>
              <a:rPr lang="it-IT" sz="2000" b="1" dirty="0"/>
              <a:t> liberty</a:t>
            </a:r>
            <a:r>
              <a:rPr lang="it-IT" sz="2000" dirty="0"/>
              <a:t>”), in nome di un ideale morale (una “</a:t>
            </a:r>
            <a:r>
              <a:rPr lang="it-IT" sz="2000" dirty="0" err="1"/>
              <a:t>higher</a:t>
            </a:r>
            <a:r>
              <a:rPr lang="it-IT" sz="2000" dirty="0"/>
              <a:t> </a:t>
            </a:r>
            <a:r>
              <a:rPr lang="it-IT" sz="2000" dirty="0" err="1"/>
              <a:t>law</a:t>
            </a:r>
            <a:r>
              <a:rPr lang="it-IT" sz="2000" dirty="0"/>
              <a:t>”) che supera ogni altra considerazione.</a:t>
            </a:r>
          </a:p>
          <a:p>
            <a:endParaRPr lang="it-IT" dirty="0"/>
          </a:p>
        </p:txBody>
      </p:sp>
    </p:spTree>
  </p:cSld>
  <p:clrMapOvr>
    <a:masterClrMapping/>
  </p:clrMapOvr>
  <p:transition spd="slow">
    <p:fade/>
  </p:transition>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795</TotalTime>
  <Words>2272</Words>
  <Application>Microsoft Office PowerPoint</Application>
  <PresentationFormat>Presentazione su schermo (4:3)</PresentationFormat>
  <Paragraphs>74</Paragraphs>
  <Slides>24</Slides>
  <Notes>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24</vt:i4>
      </vt:variant>
    </vt:vector>
  </HeadingPairs>
  <TitlesOfParts>
    <vt:vector size="31" baseType="lpstr">
      <vt:lpstr>Arial</vt:lpstr>
      <vt:lpstr>Calibri</vt:lpstr>
      <vt:lpstr>Century Gothic</vt:lpstr>
      <vt:lpstr>Times New Roman</vt:lpstr>
      <vt:lpstr>Wingdings</vt:lpstr>
      <vt:lpstr>Wingdings 3</vt:lpstr>
      <vt:lpstr>Filo</vt:lpstr>
      <vt:lpstr>UN DESTINO MANIFESTO</vt:lpstr>
      <vt:lpstr>QUALE POPOLO?</vt:lpstr>
      <vt:lpstr>LA FRONTIERA</vt:lpstr>
      <vt:lpstr>TRASFORMAZIONE DEMOGRAFICA</vt:lpstr>
      <vt:lpstr>LA PRIMA GUERRA “IMPERIALE”</vt:lpstr>
      <vt:lpstr>L’IMPERIALISMO INTERNO</vt:lpstr>
      <vt:lpstr>LA “RIMOZIONE” DEGLI INDIANI</vt:lpstr>
      <vt:lpstr>Presentazione standard di PowerPoint</vt:lpstr>
      <vt:lpstr>LA TEORIA DEL  MANIFEST DESTINY</vt:lpstr>
      <vt:lpstr>UN IMPERIALISMO ECCEZIONALE</vt:lpstr>
      <vt:lpstr>LA GUERRA CONTRO IL MESSICO</vt:lpstr>
      <vt:lpstr>Presentazione standard di PowerPoint</vt:lpstr>
      <vt:lpstr>I MOVIMENTI DI RIFORMA</vt:lpstr>
      <vt:lpstr>IL MOVIMENTO PER LA “TEMPERANZA”</vt:lpstr>
      <vt:lpstr>Presentazione standard di PowerPoint</vt:lpstr>
      <vt:lpstr>LA RIFORMA DELLE PRIGIONI</vt:lpstr>
      <vt:lpstr>LA RIFORMA DELL’ISTRUZIONE</vt:lpstr>
      <vt:lpstr>I SINDACATI</vt:lpstr>
      <vt:lpstr>DALL’ABOLIZIONISMO AL (PROTO)FEMMINISMO</vt:lpstr>
      <vt:lpstr>LA NASCITA DEL (PROTO)FEMMINISMO</vt:lpstr>
      <vt:lpstr>MARGARET FULLER</vt:lpstr>
      <vt:lpstr>LA CONVENTION DI SENECA FALLS</vt:lpstr>
      <vt:lpstr>LA DECLARATION OF SENTIMENTS</vt:lpstr>
      <vt:lpstr>UNA DONNA NUOVA</vt:lpstr>
    </vt:vector>
  </TitlesOfParts>
  <Company>Cabarrus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the American Revolution The Declaration of Independance</dc:title>
  <dc:creator>Windows User</dc:creator>
  <cp:lastModifiedBy>valerio.deangelis@unimc.it</cp:lastModifiedBy>
  <cp:revision>199</cp:revision>
  <dcterms:created xsi:type="dcterms:W3CDTF">2014-09-07T22:24:00Z</dcterms:created>
  <dcterms:modified xsi:type="dcterms:W3CDTF">2022-11-23T18:16:45Z</dcterms:modified>
</cp:coreProperties>
</file>