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65" r:id="rId5"/>
    <p:sldId id="266" r:id="rId6"/>
    <p:sldId id="267" r:id="rId7"/>
    <p:sldId id="259" r:id="rId8"/>
    <p:sldId id="260" r:id="rId9"/>
    <p:sldId id="261" r:id="rId10"/>
    <p:sldId id="262" r:id="rId11"/>
    <p:sldId id="263"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89A123-FB56-496A-8308-1670F5C73995}" type="datetimeFigureOut">
              <a:rPr lang="it-IT" smtClean="0"/>
              <a:pPr/>
              <a:t>23/11/2022</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731905-F49D-43A2-80A8-CEAAE5930875}" type="slidenum">
              <a:rPr lang="it-IT" smtClean="0"/>
              <a:pPr/>
              <a:t>‹N›</a:t>
            </a:fld>
            <a:endParaRPr lang="it-IT"/>
          </a:p>
        </p:txBody>
      </p:sp>
    </p:spTree>
    <p:extLst>
      <p:ext uri="{BB962C8B-B14F-4D97-AF65-F5344CB8AC3E}">
        <p14:creationId xmlns:p14="http://schemas.microsoft.com/office/powerpoint/2010/main" val="1607535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 name="Triangolo rettangol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ol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it-IT"/>
              <a:t>Fare clic per modificare lo stile del titolo</a:t>
            </a:r>
            <a:endParaRPr kumimoji="0" lang="en-US"/>
          </a:p>
        </p:txBody>
      </p:sp>
      <p:sp>
        <p:nvSpPr>
          <p:cNvPr id="17" name="Sottotito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a:t>Fare clic per modificare lo stile del sottotitolo dello schema</a:t>
            </a:r>
            <a:endParaRPr kumimoji="0" lang="en-US"/>
          </a:p>
        </p:txBody>
      </p:sp>
      <p:grpSp>
        <p:nvGrpSpPr>
          <p:cNvPr id="2" name="Gruppo 1"/>
          <p:cNvGrpSpPr/>
          <p:nvPr/>
        </p:nvGrpSpPr>
        <p:grpSpPr>
          <a:xfrm>
            <a:off x="-3765" y="4953000"/>
            <a:ext cx="9147765" cy="1912088"/>
            <a:chOff x="-3765" y="4832896"/>
            <a:chExt cx="9147765" cy="2032192"/>
          </a:xfrm>
        </p:grpSpPr>
        <p:sp>
          <p:nvSpPr>
            <p:cNvPr id="7" name="Figura a mano libera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igura a mano libera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igura a mano libera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Connettore 1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egnaposto data 29"/>
          <p:cNvSpPr>
            <a:spLocks noGrp="1"/>
          </p:cNvSpPr>
          <p:nvPr>
            <p:ph type="dt" sz="half" idx="10"/>
          </p:nvPr>
        </p:nvSpPr>
        <p:spPr/>
        <p:txBody>
          <a:bodyPr/>
          <a:lstStyle>
            <a:lvl1pPr>
              <a:defRPr>
                <a:solidFill>
                  <a:srgbClr val="FFFFFF"/>
                </a:solidFill>
              </a:defRPr>
            </a:lvl1pPr>
            <a:extLst/>
          </a:lstStyle>
          <a:p>
            <a:fld id="{73DAC151-F703-41B8-94F4-C7CEA2098A6E}" type="datetimeFigureOut">
              <a:rPr lang="en-US" smtClean="0"/>
              <a:pPr/>
              <a:t>11/23/2022</a:t>
            </a:fld>
            <a:endParaRPr lang="en-US" dirty="0"/>
          </a:p>
        </p:txBody>
      </p:sp>
      <p:sp>
        <p:nvSpPr>
          <p:cNvPr id="19" name="Segnaposto piè di pagina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egnaposto numero diapositiva 26"/>
          <p:cNvSpPr>
            <a:spLocks noGrp="1"/>
          </p:cNvSpPr>
          <p:nvPr>
            <p:ph type="sldNum" sz="quarter" idx="12"/>
          </p:nvPr>
        </p:nvSpPr>
        <p:spPr/>
        <p:txBody>
          <a:bodyPr/>
          <a:lstStyle>
            <a:lvl1pPr>
              <a:defRPr>
                <a:solidFill>
                  <a:srgbClr val="FFFFFF"/>
                </a:solidFill>
              </a:defRPr>
            </a:lvl1pPr>
            <a:extLst/>
          </a:lstStyle>
          <a:p>
            <a:fld id="{AC45D136-6C04-4D3F-B5D9-7F63BFA5B9F0}" type="slidenum">
              <a:rPr lang="en-US" smtClean="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1481329"/>
            <a:ext cx="8229600" cy="4386071"/>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73DAC151-F703-41B8-94F4-C7CEA2098A6E}" type="datetimeFigureOut">
              <a:rPr lang="en-US" smtClean="0"/>
              <a:pPr/>
              <a:t>11/23/2022</a:t>
            </a:fld>
            <a:endParaRPr lang="en-US" dirty="0"/>
          </a:p>
        </p:txBody>
      </p:sp>
      <p:sp>
        <p:nvSpPr>
          <p:cNvPr id="5" name="Segnaposto piè di pagina 4"/>
          <p:cNvSpPr>
            <a:spLocks noGrp="1"/>
          </p:cNvSpPr>
          <p:nvPr>
            <p:ph type="ftr" sz="quarter" idx="11"/>
          </p:nvPr>
        </p:nvSpPr>
        <p:spPr/>
        <p:txBody>
          <a:bodyPr/>
          <a:lstStyle/>
          <a:p>
            <a:endParaRPr lang="en-US" dirty="0"/>
          </a:p>
        </p:txBody>
      </p:sp>
      <p:sp>
        <p:nvSpPr>
          <p:cNvPr id="6" name="Segnaposto numero diapositiva 5"/>
          <p:cNvSpPr>
            <a:spLocks noGrp="1"/>
          </p:cNvSpPr>
          <p:nvPr>
            <p:ph type="sldNum" sz="quarter" idx="12"/>
          </p:nvPr>
        </p:nvSpPr>
        <p:spPr/>
        <p:txBody>
          <a:bodyPr/>
          <a:lstStyle/>
          <a:p>
            <a:fld id="{AC45D136-6C04-4D3F-B5D9-7F63BFA5B9F0}" type="slidenum">
              <a:rPr lang="en-US" smtClean="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44013" y="274640"/>
            <a:ext cx="1777470" cy="5592761"/>
          </a:xfrm>
        </p:spPr>
        <p:txBody>
          <a:bodyPr vert="eaVer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274641"/>
            <a:ext cx="6324600" cy="5592760"/>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73DAC151-F703-41B8-94F4-C7CEA2098A6E}" type="datetimeFigureOut">
              <a:rPr lang="en-US" smtClean="0"/>
              <a:pPr/>
              <a:t>11/23/2022</a:t>
            </a:fld>
            <a:endParaRPr lang="en-US" dirty="0"/>
          </a:p>
        </p:txBody>
      </p:sp>
      <p:sp>
        <p:nvSpPr>
          <p:cNvPr id="5" name="Segnaposto piè di pagina 4"/>
          <p:cNvSpPr>
            <a:spLocks noGrp="1"/>
          </p:cNvSpPr>
          <p:nvPr>
            <p:ph type="ftr" sz="quarter" idx="11"/>
          </p:nvPr>
        </p:nvSpPr>
        <p:spPr/>
        <p:txBody>
          <a:bodyPr/>
          <a:lstStyle/>
          <a:p>
            <a:endParaRPr lang="en-US" dirty="0"/>
          </a:p>
        </p:txBody>
      </p:sp>
      <p:sp>
        <p:nvSpPr>
          <p:cNvPr id="6" name="Segnaposto numero diapositiva 5"/>
          <p:cNvSpPr>
            <a:spLocks noGrp="1"/>
          </p:cNvSpPr>
          <p:nvPr>
            <p:ph type="sldNum" sz="quarter" idx="12"/>
          </p:nvPr>
        </p:nvSpPr>
        <p:spPr/>
        <p:txBody>
          <a:bodyPr/>
          <a:lstStyle/>
          <a:p>
            <a:fld id="{AC45D136-6C04-4D3F-B5D9-7F63BFA5B9F0}" type="slidenum">
              <a:rPr lang="en-US" smtClean="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73DAC151-F703-41B8-94F4-C7CEA2098A6E}" type="datetimeFigureOut">
              <a:rPr lang="en-US" smtClean="0"/>
              <a:pPr/>
              <a:t>11/23/2022</a:t>
            </a:fld>
            <a:endParaRPr lang="en-US" dirty="0"/>
          </a:p>
        </p:txBody>
      </p:sp>
      <p:sp>
        <p:nvSpPr>
          <p:cNvPr id="5" name="Segnaposto piè di pagina 4"/>
          <p:cNvSpPr>
            <a:spLocks noGrp="1"/>
          </p:cNvSpPr>
          <p:nvPr>
            <p:ph type="ftr" sz="quarter" idx="11"/>
          </p:nvPr>
        </p:nvSpPr>
        <p:spPr/>
        <p:txBody>
          <a:bodyPr/>
          <a:lstStyle/>
          <a:p>
            <a:endParaRPr lang="en-US" dirty="0"/>
          </a:p>
        </p:txBody>
      </p:sp>
      <p:sp>
        <p:nvSpPr>
          <p:cNvPr id="6" name="Segnaposto numero diapositiva 5"/>
          <p:cNvSpPr>
            <a:spLocks noGrp="1"/>
          </p:cNvSpPr>
          <p:nvPr>
            <p:ph type="sldNum" sz="quarter" idx="12"/>
          </p:nvPr>
        </p:nvSpPr>
        <p:spPr/>
        <p:txBody>
          <a:bodyPr/>
          <a:lstStyle/>
          <a:p>
            <a:fld id="{AC45D136-6C04-4D3F-B5D9-7F63BFA5B9F0}" type="slidenum">
              <a:rPr lang="en-US" smtClean="0"/>
              <a:pPr/>
              <a:t>‹N›</a:t>
            </a:fld>
            <a:endParaRPr lang="en-US" dirty="0"/>
          </a:p>
        </p:txBody>
      </p:sp>
      <p:sp>
        <p:nvSpPr>
          <p:cNvPr id="7" name="Titolo 6"/>
          <p:cNvSpPr>
            <a:spLocks noGrp="1"/>
          </p:cNvSpPr>
          <p:nvPr>
            <p:ph type="title"/>
          </p:nvPr>
        </p:nvSpPr>
        <p:spPr/>
        <p:txBody>
          <a:bodyPr rtlCol="0"/>
          <a:lstStyle/>
          <a:p>
            <a:r>
              <a:rPr kumimoji="0" lang="it-IT"/>
              <a:t>Fare clic per modificare lo stile del titolo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it-IT"/>
              <a:t>Fare clic per modificare lo stile del titolo</a:t>
            </a:r>
            <a:endParaRPr kumimoji="0" lang="en-US"/>
          </a:p>
        </p:txBody>
      </p:sp>
      <p:sp>
        <p:nvSpPr>
          <p:cNvPr id="3" name="Segnaposto testo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a:t>Fare clic per modificare stili del testo dello schema</a:t>
            </a:r>
          </a:p>
        </p:txBody>
      </p:sp>
      <p:sp>
        <p:nvSpPr>
          <p:cNvPr id="4" name="Segnaposto data 3"/>
          <p:cNvSpPr>
            <a:spLocks noGrp="1"/>
          </p:cNvSpPr>
          <p:nvPr>
            <p:ph type="dt" sz="half" idx="10"/>
          </p:nvPr>
        </p:nvSpPr>
        <p:spPr/>
        <p:txBody>
          <a:bodyPr/>
          <a:lstStyle/>
          <a:p>
            <a:fld id="{73DAC151-F703-41B8-94F4-C7CEA2098A6E}" type="datetimeFigureOut">
              <a:rPr lang="en-US" smtClean="0"/>
              <a:pPr/>
              <a:t>11/23/2022</a:t>
            </a:fld>
            <a:endParaRPr lang="en-US" dirty="0"/>
          </a:p>
        </p:txBody>
      </p:sp>
      <p:sp>
        <p:nvSpPr>
          <p:cNvPr id="5" name="Segnaposto piè di pagina 4"/>
          <p:cNvSpPr>
            <a:spLocks noGrp="1"/>
          </p:cNvSpPr>
          <p:nvPr>
            <p:ph type="ftr" sz="quarter" idx="11"/>
          </p:nvPr>
        </p:nvSpPr>
        <p:spPr/>
        <p:txBody>
          <a:bodyPr/>
          <a:lstStyle/>
          <a:p>
            <a:endParaRPr lang="en-US" dirty="0"/>
          </a:p>
        </p:txBody>
      </p:sp>
      <p:sp>
        <p:nvSpPr>
          <p:cNvPr id="6" name="Segnaposto numero diapositiva 5"/>
          <p:cNvSpPr>
            <a:spLocks noGrp="1"/>
          </p:cNvSpPr>
          <p:nvPr>
            <p:ph type="sldNum" sz="quarter" idx="12"/>
          </p:nvPr>
        </p:nvSpPr>
        <p:spPr/>
        <p:txBody>
          <a:bodyPr/>
          <a:lstStyle/>
          <a:p>
            <a:fld id="{AC45D136-6C04-4D3F-B5D9-7F63BFA5B9F0}" type="slidenum">
              <a:rPr lang="en-US" smtClean="0"/>
              <a:pPr/>
              <a:t>‹N›</a:t>
            </a:fld>
            <a:endParaRPr lang="en-US" dirty="0"/>
          </a:p>
        </p:txBody>
      </p:sp>
      <p:sp>
        <p:nvSpPr>
          <p:cNvPr id="7" name="Gallone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Gallone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2">
        <a:schemeClr val="bg1"/>
      </p:bgRef>
    </p:bg>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contenut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fld id="{73DAC151-F703-41B8-94F4-C7CEA2098A6E}" type="datetimeFigureOut">
              <a:rPr lang="en-US" smtClean="0"/>
              <a:pPr/>
              <a:t>11/23/2022</a:t>
            </a:fld>
            <a:endParaRPr lang="en-US" dirty="0"/>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AC45D136-6C04-4D3F-B5D9-7F63BFA5B9F0}" type="slidenum">
              <a:rPr lang="en-US" smtClean="0"/>
              <a:pPr/>
              <a:t>‹N›</a:t>
            </a:fld>
            <a:endParaRPr lang="en-US" dirty="0"/>
          </a:p>
        </p:txBody>
      </p:sp>
      <p:sp>
        <p:nvSpPr>
          <p:cNvPr id="8" name="Titolo 7"/>
          <p:cNvSpPr>
            <a:spLocks noGrp="1"/>
          </p:cNvSpPr>
          <p:nvPr>
            <p:ph type="title"/>
          </p:nvPr>
        </p:nvSpPr>
        <p:spPr/>
        <p:txBody>
          <a:bodyPr rtlCol="0"/>
          <a:lstStyle/>
          <a:p>
            <a:r>
              <a:rPr kumimoji="0" lang="it-IT"/>
              <a:t>Fare clic per modificare lo stile del titolo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3">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8229600" cy="1143000"/>
          </a:xfrm>
        </p:spPr>
        <p:txBody>
          <a:bodyPr anchor="ctr"/>
          <a:lstStyle>
            <a:lvl1pPr>
              <a:defRPr/>
            </a:lvl1pPr>
            <a:extLst/>
          </a:lstStyle>
          <a:p>
            <a:r>
              <a:rPr kumimoji="0" lang="it-IT"/>
              <a:t>Fare clic per modificare lo stile del titolo</a:t>
            </a:r>
            <a:endParaRPr kumimoji="0" lang="en-US"/>
          </a:p>
        </p:txBody>
      </p:sp>
      <p:sp>
        <p:nvSpPr>
          <p:cNvPr id="3" name="Segnaposto tes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a:t>Fare clic per modificare stili del testo dello schema</a:t>
            </a:r>
          </a:p>
        </p:txBody>
      </p:sp>
      <p:sp>
        <p:nvSpPr>
          <p:cNvPr id="4" name="Segnaposto tes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a:t>Fare clic per modificare stili del testo dello schema</a:t>
            </a:r>
          </a:p>
        </p:txBody>
      </p:sp>
      <p:sp>
        <p:nvSpPr>
          <p:cNvPr id="5" name="Segnaposto contenut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6" name="Segnaposto contenut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7" name="Segnaposto data 6"/>
          <p:cNvSpPr>
            <a:spLocks noGrp="1"/>
          </p:cNvSpPr>
          <p:nvPr>
            <p:ph type="dt" sz="half" idx="10"/>
          </p:nvPr>
        </p:nvSpPr>
        <p:spPr/>
        <p:txBody>
          <a:bodyPr/>
          <a:lstStyle/>
          <a:p>
            <a:fld id="{73DAC151-F703-41B8-94F4-C7CEA2098A6E}" type="datetimeFigureOut">
              <a:rPr lang="en-US" smtClean="0"/>
              <a:pPr/>
              <a:t>11/23/2022</a:t>
            </a:fld>
            <a:endParaRPr lang="en-US" dirty="0"/>
          </a:p>
        </p:txBody>
      </p:sp>
      <p:sp>
        <p:nvSpPr>
          <p:cNvPr id="8" name="Segnaposto piè di pagina 7"/>
          <p:cNvSpPr>
            <a:spLocks noGrp="1"/>
          </p:cNvSpPr>
          <p:nvPr>
            <p:ph type="ftr" sz="quarter" idx="11"/>
          </p:nvPr>
        </p:nvSpPr>
        <p:spPr/>
        <p:txBody>
          <a:bodyPr/>
          <a:lstStyle/>
          <a:p>
            <a:endParaRPr lang="en-US" dirty="0"/>
          </a:p>
        </p:txBody>
      </p:sp>
      <p:sp>
        <p:nvSpPr>
          <p:cNvPr id="9" name="Segnaposto numero diapositiva 8"/>
          <p:cNvSpPr>
            <a:spLocks noGrp="1"/>
          </p:cNvSpPr>
          <p:nvPr>
            <p:ph type="sldNum" sz="quarter" idx="12"/>
          </p:nvPr>
        </p:nvSpPr>
        <p:spPr/>
        <p:txBody>
          <a:bodyPr/>
          <a:lstStyle/>
          <a:p>
            <a:fld id="{AC45D136-6C04-4D3F-B5D9-7F63BFA5B9F0}" type="slidenum">
              <a:rPr lang="en-US" smtClean="0"/>
              <a:pPr/>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bg>
      <p:bgRef idx="1002">
        <a:schemeClr val="bg1"/>
      </p:bgRef>
    </p:bg>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73DAC151-F703-41B8-94F4-C7CEA2098A6E}" type="datetimeFigureOut">
              <a:rPr lang="en-US" smtClean="0"/>
              <a:pPr/>
              <a:t>11/23/2022</a:t>
            </a:fld>
            <a:endParaRPr lang="en-US" dirty="0"/>
          </a:p>
        </p:txBody>
      </p:sp>
      <p:sp>
        <p:nvSpPr>
          <p:cNvPr id="4" name="Segnaposto piè di pagina 3"/>
          <p:cNvSpPr>
            <a:spLocks noGrp="1"/>
          </p:cNvSpPr>
          <p:nvPr>
            <p:ph type="ftr" sz="quarter" idx="11"/>
          </p:nvPr>
        </p:nvSpPr>
        <p:spPr/>
        <p:txBody>
          <a:bodyPr/>
          <a:lstStyle/>
          <a:p>
            <a:endParaRPr lang="en-US" dirty="0"/>
          </a:p>
        </p:txBody>
      </p:sp>
      <p:sp>
        <p:nvSpPr>
          <p:cNvPr id="5" name="Segnaposto numero diapositiva 4"/>
          <p:cNvSpPr>
            <a:spLocks noGrp="1"/>
          </p:cNvSpPr>
          <p:nvPr>
            <p:ph type="sldNum" sz="quarter" idx="12"/>
          </p:nvPr>
        </p:nvSpPr>
        <p:spPr/>
        <p:txBody>
          <a:bodyPr/>
          <a:lstStyle/>
          <a:p>
            <a:fld id="{AC45D136-6C04-4D3F-B5D9-7F63BFA5B9F0}" type="slidenum">
              <a:rPr lang="en-US" smtClean="0"/>
              <a:pPr/>
              <a:t>‹N›</a:t>
            </a:fld>
            <a:endParaRPr lang="en-US" dirty="0"/>
          </a:p>
        </p:txBody>
      </p:sp>
      <p:sp>
        <p:nvSpPr>
          <p:cNvPr id="6" name="Titolo 5"/>
          <p:cNvSpPr>
            <a:spLocks noGrp="1"/>
          </p:cNvSpPr>
          <p:nvPr>
            <p:ph type="title"/>
          </p:nvPr>
        </p:nvSpPr>
        <p:spPr/>
        <p:txBody>
          <a:bodyPr rtlCol="0"/>
          <a:lstStyle/>
          <a:p>
            <a:r>
              <a:rPr kumimoji="0" lang="it-IT"/>
              <a:t>Fare clic per modificare lo stile del titolo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3DAC151-F703-41B8-94F4-C7CEA2098A6E}" type="datetimeFigureOut">
              <a:rPr lang="en-US" smtClean="0"/>
              <a:pPr/>
              <a:t>11/23/2022</a:t>
            </a:fld>
            <a:endParaRPr lang="en-US" dirty="0"/>
          </a:p>
        </p:txBody>
      </p:sp>
      <p:sp>
        <p:nvSpPr>
          <p:cNvPr id="3" name="Segnaposto piè di pagina 2"/>
          <p:cNvSpPr>
            <a:spLocks noGrp="1"/>
          </p:cNvSpPr>
          <p:nvPr>
            <p:ph type="ftr" sz="quarter" idx="11"/>
          </p:nvPr>
        </p:nvSpPr>
        <p:spPr/>
        <p:txBody>
          <a:bodyPr/>
          <a:lstStyle/>
          <a:p>
            <a:endParaRPr lang="en-US" dirty="0"/>
          </a:p>
        </p:txBody>
      </p:sp>
      <p:sp>
        <p:nvSpPr>
          <p:cNvPr id="4" name="Segnaposto numero diapositiva 3"/>
          <p:cNvSpPr>
            <a:spLocks noGrp="1"/>
          </p:cNvSpPr>
          <p:nvPr>
            <p:ph type="sldNum" sz="quarter" idx="12"/>
          </p:nvPr>
        </p:nvSpPr>
        <p:spPr/>
        <p:txBody>
          <a:bodyPr/>
          <a:lstStyle/>
          <a:p>
            <a:fld id="{AC45D136-6C04-4D3F-B5D9-7F63BFA5B9F0}" type="slidenum">
              <a:rPr lang="en-US" smtClean="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3">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it-IT"/>
              <a:t>Fare clic per modificare lo stile del titolo</a:t>
            </a:r>
            <a:endParaRPr kumimoji="0" lang="en-US"/>
          </a:p>
        </p:txBody>
      </p:sp>
      <p:sp>
        <p:nvSpPr>
          <p:cNvPr id="3" name="Segnaposto tes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it-IT"/>
              <a:t>Fare clic per modificare stili del testo dello schema</a:t>
            </a:r>
          </a:p>
        </p:txBody>
      </p:sp>
      <p:sp>
        <p:nvSpPr>
          <p:cNvPr id="4" name="Segnaposto contenut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a:xfrm>
            <a:off x="6727032" y="6407944"/>
            <a:ext cx="1920240" cy="365760"/>
          </a:xfrm>
        </p:spPr>
        <p:txBody>
          <a:bodyPr/>
          <a:lstStyle/>
          <a:p>
            <a:fld id="{73DAC151-F703-41B8-94F4-C7CEA2098A6E}" type="datetimeFigureOut">
              <a:rPr lang="en-US" smtClean="0"/>
              <a:pPr/>
              <a:t>11/23/2022</a:t>
            </a:fld>
            <a:endParaRPr lang="en-US" dirty="0"/>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AC45D136-6C04-4D3F-B5D9-7F63BFA5B9F0}" type="slidenum">
              <a:rPr lang="en-US" smtClean="0"/>
              <a:pPr/>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Ref idx="1002">
        <a:schemeClr val="bg1"/>
      </p:bgRef>
    </p:bg>
    <p:spTree>
      <p:nvGrpSpPr>
        <p:cNvPr id="1" name=""/>
        <p:cNvGrpSpPr/>
        <p:nvPr/>
      </p:nvGrpSpPr>
      <p:grpSpPr>
        <a:xfrm>
          <a:off x="0" y="0"/>
          <a:ext cx="0" cy="0"/>
          <a:chOff x="0" y="0"/>
          <a:chExt cx="0" cy="0"/>
        </a:xfrm>
      </p:grpSpPr>
      <p:sp>
        <p:nvSpPr>
          <p:cNvPr id="4" name="Segnaposto testo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it-IT"/>
              <a:t>Fare clic per modificare stili del testo dello schema</a:t>
            </a:r>
          </a:p>
        </p:txBody>
      </p:sp>
      <p:sp>
        <p:nvSpPr>
          <p:cNvPr id="3" name="Segnaposto immagin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it-IT"/>
              <a:t>Fare clic sull'icona per inserire un'immagine</a:t>
            </a:r>
            <a:endParaRPr kumimoji="0" lang="en-US" dirty="0"/>
          </a:p>
        </p:txBody>
      </p:sp>
      <p:sp>
        <p:nvSpPr>
          <p:cNvPr id="5" name="Segnaposto data 4"/>
          <p:cNvSpPr>
            <a:spLocks noGrp="1"/>
          </p:cNvSpPr>
          <p:nvPr>
            <p:ph type="dt" sz="half" idx="10"/>
          </p:nvPr>
        </p:nvSpPr>
        <p:spPr/>
        <p:txBody>
          <a:bodyPr/>
          <a:lstStyle>
            <a:lvl1pPr>
              <a:defRPr>
                <a:solidFill>
                  <a:schemeClr val="tx1"/>
                </a:solidFill>
              </a:defRPr>
            </a:lvl1pPr>
            <a:extLst/>
          </a:lstStyle>
          <a:p>
            <a:fld id="{73DAC151-F703-41B8-94F4-C7CEA2098A6E}" type="datetimeFigureOut">
              <a:rPr lang="en-US" smtClean="0"/>
              <a:pPr/>
              <a:t>11/23/2022</a:t>
            </a:fld>
            <a:endParaRPr lang="en-US" dirty="0"/>
          </a:p>
        </p:txBody>
      </p:sp>
      <p:sp>
        <p:nvSpPr>
          <p:cNvPr id="6" name="Segnaposto piè di pagina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egnaposto numero diapositiva 6"/>
          <p:cNvSpPr>
            <a:spLocks noGrp="1"/>
          </p:cNvSpPr>
          <p:nvPr>
            <p:ph type="sldNum" sz="quarter" idx="12"/>
          </p:nvPr>
        </p:nvSpPr>
        <p:spPr/>
        <p:txBody>
          <a:bodyPr/>
          <a:lstStyle>
            <a:lvl1pPr>
              <a:defRPr>
                <a:solidFill>
                  <a:schemeClr val="tx1"/>
                </a:solidFill>
              </a:defRPr>
            </a:lvl1pPr>
            <a:extLst/>
          </a:lstStyle>
          <a:p>
            <a:fld id="{AC45D136-6C04-4D3F-B5D9-7F63BFA5B9F0}" type="slidenum">
              <a:rPr lang="en-US" smtClean="0"/>
              <a:pPr/>
              <a:t>‹N›</a:t>
            </a:fld>
            <a:endParaRPr lang="en-US" dirty="0"/>
          </a:p>
        </p:txBody>
      </p:sp>
      <p:sp>
        <p:nvSpPr>
          <p:cNvPr id="2" name="Tito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it-IT"/>
              <a:t>Fare clic per modificare lo stile del titolo</a:t>
            </a:r>
            <a:endParaRPr kumimoji="0" lang="en-US"/>
          </a:p>
        </p:txBody>
      </p:sp>
      <p:sp>
        <p:nvSpPr>
          <p:cNvPr id="8" name="Figura a mano libera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igura a mano libera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iangolo rettangolo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Connettore 1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Gallone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Gallone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igura a mano libera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igura a mano libera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iangolo rettangolo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Connettore 1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egnaposto tito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it-IT"/>
              <a:t>Fare clic per modificare lo stile del titolo</a:t>
            </a:r>
            <a:endParaRPr kumimoji="0" lang="en-US"/>
          </a:p>
        </p:txBody>
      </p:sp>
      <p:sp>
        <p:nvSpPr>
          <p:cNvPr id="30" name="Segnaposto testo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10" name="Segnaposto dat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3DAC151-F703-41B8-94F4-C7CEA2098A6E}" type="datetimeFigureOut">
              <a:rPr lang="en-US" smtClean="0"/>
              <a:pPr/>
              <a:t>11/23/2022</a:t>
            </a:fld>
            <a:endParaRPr lang="en-US" dirty="0"/>
          </a:p>
        </p:txBody>
      </p:sp>
      <p:sp>
        <p:nvSpPr>
          <p:cNvPr id="22" name="Segnaposto piè di pagina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egnaposto numero diapositiva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C45D136-6C04-4D3F-B5D9-7F63BFA5B9F0}" type="slidenum">
              <a:rPr lang="en-US" smtClean="0"/>
              <a:pPr/>
              <a:t>‹N›</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88640"/>
            <a:ext cx="7772400" cy="1440159"/>
          </a:xfrm>
        </p:spPr>
        <p:txBody>
          <a:bodyPr>
            <a:noAutofit/>
          </a:bodyPr>
          <a:lstStyle/>
          <a:p>
            <a:pPr algn="l"/>
            <a:r>
              <a:rPr lang="en-US" sz="4000" dirty="0">
                <a:effectLst>
                  <a:outerShdw blurRad="38100" dist="38100" dir="2700000" algn="tl">
                    <a:srgbClr val="000000">
                      <a:alpha val="43137"/>
                    </a:srgbClr>
                  </a:outerShdw>
                </a:effectLst>
              </a:rPr>
              <a:t>UNA STORIA ECCEZIONALE/</a:t>
            </a:r>
            <a:br>
              <a:rPr lang="en-US" sz="4000" dirty="0">
                <a:effectLst>
                  <a:outerShdw blurRad="38100" dist="38100" dir="2700000" algn="tl">
                    <a:srgbClr val="000000">
                      <a:alpha val="43137"/>
                    </a:srgbClr>
                  </a:outerShdw>
                </a:effectLst>
              </a:rPr>
            </a:br>
            <a:r>
              <a:rPr lang="en-US" sz="4000" dirty="0">
                <a:effectLst>
                  <a:outerShdw blurRad="38100" dist="38100" dir="2700000" algn="tl">
                    <a:srgbClr val="000000">
                      <a:alpha val="43137"/>
                    </a:srgbClr>
                  </a:outerShdw>
                </a:effectLst>
              </a:rPr>
              <a:t>UNA STORIA DI ECCEZIONI</a:t>
            </a:r>
            <a:endParaRPr lang="en-US" sz="4000" b="1" dirty="0">
              <a:effectLst>
                <a:outerShdw blurRad="38100" dist="38100" dir="2700000" algn="tl">
                  <a:srgbClr val="000000">
                    <a:alpha val="43137"/>
                  </a:srgbClr>
                </a:outerShdw>
              </a:effectLst>
            </a:endParaRPr>
          </a:p>
        </p:txBody>
      </p:sp>
      <p:pic>
        <p:nvPicPr>
          <p:cNvPr id="1026" name="Picture 2" descr="C:\Users\Utente\Documents\Valerio\UniMC - 2022-23\UniMC - 2022-23 - Storia dell'America del Nord\Immagini\American Progres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7090" y="1988840"/>
            <a:ext cx="6891214" cy="43066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6016538"/>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14282" y="785794"/>
            <a:ext cx="8715436" cy="6072206"/>
          </a:xfrm>
        </p:spPr>
        <p:txBody>
          <a:bodyPr>
            <a:noAutofit/>
          </a:bodyPr>
          <a:lstStyle/>
          <a:p>
            <a:pPr marL="0">
              <a:spcBef>
                <a:spcPts val="0"/>
              </a:spcBef>
              <a:buNone/>
            </a:pPr>
            <a:r>
              <a:rPr lang="it-IT" sz="1900" dirty="0"/>
              <a:t>Classe sociale di riferimento: </a:t>
            </a:r>
            <a:r>
              <a:rPr lang="it-IT" sz="1900" b="1" dirty="0"/>
              <a:t>borghesia</a:t>
            </a:r>
            <a:r>
              <a:rPr lang="it-IT" sz="1900" dirty="0"/>
              <a:t> (mossa in primo luogo dal principio del profitto, valore poco attraente per degli intellettuali romantici) </a:t>
            </a:r>
            <a:r>
              <a:rPr lang="it-IT" sz="1900" dirty="0">
                <a:cs typeface="Times New Roman"/>
              </a:rPr>
              <a:t>→ scissione delle </a:t>
            </a:r>
            <a:r>
              <a:rPr lang="it-IT" sz="1900" dirty="0"/>
              <a:t>motivazioni materiali rispetto al ruolo giocato nell’accelerare la marcia del progresso dal principio astratto del commercio, cui si aggiungono per naturale germinazione altri valori più elevati: “</a:t>
            </a:r>
            <a:r>
              <a:rPr lang="it-IT" sz="1900" b="1" dirty="0" err="1"/>
              <a:t>Protestantism</a:t>
            </a:r>
            <a:r>
              <a:rPr lang="it-IT" sz="1900" b="1" dirty="0"/>
              <a:t>, </a:t>
            </a:r>
            <a:r>
              <a:rPr lang="it-IT" sz="1900" b="1" dirty="0" err="1"/>
              <a:t>nationality</a:t>
            </a:r>
            <a:r>
              <a:rPr lang="it-IT" sz="1900" b="1" dirty="0"/>
              <a:t>, free </a:t>
            </a:r>
            <a:r>
              <a:rPr lang="it-IT" sz="1900" b="1" dirty="0" err="1"/>
              <a:t>thought</a:t>
            </a:r>
            <a:r>
              <a:rPr lang="it-IT" sz="1900" b="1" dirty="0"/>
              <a:t>, </a:t>
            </a:r>
            <a:r>
              <a:rPr lang="it-IT" sz="1900" b="1" dirty="0" err="1"/>
              <a:t>republicanism</a:t>
            </a:r>
            <a:r>
              <a:rPr lang="it-IT" sz="1900" b="1" dirty="0"/>
              <a:t> </a:t>
            </a:r>
            <a:r>
              <a:rPr lang="it-IT" sz="1900" dirty="0"/>
              <a:t>– or the </a:t>
            </a:r>
            <a:r>
              <a:rPr lang="it-IT" sz="1900" dirty="0" err="1"/>
              <a:t>natural</a:t>
            </a:r>
            <a:r>
              <a:rPr lang="it-IT" sz="1900" dirty="0"/>
              <a:t> </a:t>
            </a:r>
            <a:r>
              <a:rPr lang="it-IT" sz="1900" dirty="0" err="1"/>
              <a:t>economic</a:t>
            </a:r>
            <a:r>
              <a:rPr lang="it-IT" sz="1900" dirty="0"/>
              <a:t> </a:t>
            </a:r>
            <a:r>
              <a:rPr lang="it-IT" sz="1900" dirty="0" err="1"/>
              <a:t>principles</a:t>
            </a:r>
            <a:r>
              <a:rPr lang="it-IT" sz="1900" dirty="0"/>
              <a:t> </a:t>
            </a:r>
            <a:r>
              <a:rPr lang="it-IT" sz="1900" dirty="0" err="1"/>
              <a:t>of</a:t>
            </a:r>
            <a:r>
              <a:rPr lang="it-IT" sz="1900" dirty="0"/>
              <a:t> </a:t>
            </a:r>
            <a:r>
              <a:rPr lang="it-IT" sz="1900" b="1" dirty="0"/>
              <a:t>free </a:t>
            </a:r>
            <a:r>
              <a:rPr lang="it-IT" sz="1900" b="1" dirty="0" err="1"/>
              <a:t>trade</a:t>
            </a:r>
            <a:r>
              <a:rPr lang="it-IT" sz="1900" b="1" dirty="0"/>
              <a:t>, ‘</a:t>
            </a:r>
            <a:r>
              <a:rPr lang="it-IT" sz="1900" b="1" dirty="0" err="1"/>
              <a:t>enterprise</a:t>
            </a:r>
            <a:r>
              <a:rPr lang="it-IT" sz="1900" b="1" dirty="0"/>
              <a:t>’ or </a:t>
            </a:r>
            <a:r>
              <a:rPr lang="it-IT" sz="1900" b="1" dirty="0" err="1"/>
              <a:t>industry</a:t>
            </a:r>
            <a:r>
              <a:rPr lang="it-IT" sz="1900" b="1" dirty="0"/>
              <a:t>, and </a:t>
            </a:r>
            <a:r>
              <a:rPr lang="it-IT" sz="1900" b="1" dirty="0" err="1"/>
              <a:t>self-reliance</a:t>
            </a:r>
            <a:r>
              <a:rPr lang="it-IT" sz="1900" dirty="0"/>
              <a:t>” (David </a:t>
            </a:r>
            <a:r>
              <a:rPr lang="it-IT" sz="1900" dirty="0" err="1"/>
              <a:t>Levin</a:t>
            </a:r>
            <a:r>
              <a:rPr lang="it-IT" sz="1900" dirty="0"/>
              <a:t>).</a:t>
            </a:r>
          </a:p>
          <a:p>
            <a:pPr marL="0">
              <a:spcBef>
                <a:spcPts val="0"/>
              </a:spcBef>
              <a:buNone/>
            </a:pPr>
            <a:r>
              <a:rPr lang="it-IT" sz="1900" dirty="0"/>
              <a:t>Anche il Cortés di </a:t>
            </a:r>
            <a:r>
              <a:rPr lang="it-IT" sz="1900" dirty="0" err="1"/>
              <a:t>Prescott</a:t>
            </a:r>
            <a:r>
              <a:rPr lang="it-IT" sz="1900" dirty="0"/>
              <a:t> o il La </a:t>
            </a:r>
            <a:r>
              <a:rPr lang="it-IT" sz="1900" dirty="0" err="1"/>
              <a:t>Salle</a:t>
            </a:r>
            <a:r>
              <a:rPr lang="it-IT" sz="1900" dirty="0"/>
              <a:t> di </a:t>
            </a:r>
            <a:r>
              <a:rPr lang="it-IT" sz="1900" dirty="0" err="1"/>
              <a:t>Parkman</a:t>
            </a:r>
            <a:r>
              <a:rPr lang="it-IT" sz="1900" dirty="0"/>
              <a:t> trascendono, nelle loro azioni, la matrice economica del profitto: il primo “</a:t>
            </a:r>
            <a:r>
              <a:rPr lang="it-IT" sz="1900" dirty="0" err="1"/>
              <a:t>was</a:t>
            </a:r>
            <a:r>
              <a:rPr lang="it-IT" sz="1900" dirty="0"/>
              <a:t> </a:t>
            </a:r>
            <a:r>
              <a:rPr lang="it-IT" sz="1900" dirty="0" err="1"/>
              <a:t>not</a:t>
            </a:r>
            <a:r>
              <a:rPr lang="it-IT" sz="1900" dirty="0"/>
              <a:t> a </a:t>
            </a:r>
            <a:r>
              <a:rPr lang="it-IT" sz="1900" dirty="0" err="1"/>
              <a:t>vulgar</a:t>
            </a:r>
            <a:r>
              <a:rPr lang="it-IT" sz="1900" dirty="0"/>
              <a:t> </a:t>
            </a:r>
            <a:r>
              <a:rPr lang="it-IT" sz="1900" dirty="0" err="1"/>
              <a:t>conqueror</a:t>
            </a:r>
            <a:r>
              <a:rPr lang="it-IT" sz="1900" dirty="0"/>
              <a:t>” e “</a:t>
            </a:r>
            <a:r>
              <a:rPr lang="it-IT" sz="1900" dirty="0" err="1"/>
              <a:t>his</a:t>
            </a:r>
            <a:r>
              <a:rPr lang="it-IT" sz="1900" dirty="0"/>
              <a:t> </a:t>
            </a:r>
            <a:r>
              <a:rPr lang="it-IT" sz="1900" dirty="0" err="1"/>
              <a:t>enterprises</a:t>
            </a:r>
            <a:r>
              <a:rPr lang="it-IT" sz="1900" dirty="0"/>
              <a:t> </a:t>
            </a:r>
            <a:r>
              <a:rPr lang="it-IT" sz="1900" dirty="0" err="1"/>
              <a:t>were</a:t>
            </a:r>
            <a:r>
              <a:rPr lang="it-IT" sz="1900" dirty="0"/>
              <a:t> </a:t>
            </a:r>
            <a:r>
              <a:rPr lang="it-IT" sz="1900" dirty="0" err="1"/>
              <a:t>not</a:t>
            </a:r>
            <a:r>
              <a:rPr lang="it-IT" sz="1900" dirty="0"/>
              <a:t> </a:t>
            </a:r>
            <a:r>
              <a:rPr lang="it-IT" sz="1900" dirty="0" err="1"/>
              <a:t>undertaken</a:t>
            </a:r>
            <a:r>
              <a:rPr lang="it-IT" sz="1900" dirty="0"/>
              <a:t> </a:t>
            </a:r>
            <a:r>
              <a:rPr lang="it-IT" sz="1900" dirty="0" err="1"/>
              <a:t>solely</a:t>
            </a:r>
            <a:r>
              <a:rPr lang="it-IT" sz="1900" dirty="0"/>
              <a:t> </a:t>
            </a:r>
            <a:r>
              <a:rPr lang="it-IT" sz="1900" dirty="0" err="1"/>
              <a:t>for</a:t>
            </a:r>
            <a:r>
              <a:rPr lang="it-IT" sz="1900" dirty="0"/>
              <a:t> </a:t>
            </a:r>
            <a:r>
              <a:rPr lang="it-IT" sz="1900" dirty="0" err="1"/>
              <a:t>mercenary</a:t>
            </a:r>
            <a:r>
              <a:rPr lang="it-IT" sz="1900" dirty="0"/>
              <a:t> </a:t>
            </a:r>
            <a:r>
              <a:rPr lang="it-IT" sz="1900" dirty="0" err="1"/>
              <a:t>objects</a:t>
            </a:r>
            <a:r>
              <a:rPr lang="it-IT" sz="1900" dirty="0"/>
              <a:t>” (</a:t>
            </a:r>
            <a:r>
              <a:rPr lang="it-IT" sz="1900" dirty="0" err="1"/>
              <a:t>Prescott</a:t>
            </a:r>
            <a:r>
              <a:rPr lang="it-IT" sz="1900" dirty="0"/>
              <a:t>); il secondo “</a:t>
            </a:r>
            <a:r>
              <a:rPr lang="it-IT" sz="1900" dirty="0" err="1"/>
              <a:t>was</a:t>
            </a:r>
            <a:r>
              <a:rPr lang="it-IT" sz="1900" dirty="0"/>
              <a:t> </a:t>
            </a:r>
            <a:r>
              <a:rPr lang="it-IT" sz="1900" dirty="0" err="1"/>
              <a:t>not</a:t>
            </a:r>
            <a:r>
              <a:rPr lang="it-IT" sz="1900" dirty="0"/>
              <a:t> a mere </a:t>
            </a:r>
            <a:r>
              <a:rPr lang="it-IT" sz="1900" dirty="0" err="1"/>
              <a:t>merchant</a:t>
            </a:r>
            <a:r>
              <a:rPr lang="it-IT" sz="1900" dirty="0"/>
              <a:t>; and no commercial profit </a:t>
            </a:r>
            <a:r>
              <a:rPr lang="it-IT" sz="1900" dirty="0" err="1"/>
              <a:t>could</a:t>
            </a:r>
            <a:r>
              <a:rPr lang="it-IT" sz="1900" dirty="0"/>
              <a:t> </a:t>
            </a:r>
            <a:r>
              <a:rPr lang="it-IT" sz="1900" dirty="0" err="1"/>
              <a:t>content</a:t>
            </a:r>
            <a:r>
              <a:rPr lang="it-IT" sz="1900" dirty="0"/>
              <a:t> </a:t>
            </a:r>
            <a:r>
              <a:rPr lang="it-IT" sz="1900" dirty="0" err="1"/>
              <a:t>his</a:t>
            </a:r>
            <a:r>
              <a:rPr lang="it-IT" sz="1900" dirty="0"/>
              <a:t> </a:t>
            </a:r>
            <a:r>
              <a:rPr lang="it-IT" sz="1900" dirty="0" err="1"/>
              <a:t>ambition</a:t>
            </a:r>
            <a:r>
              <a:rPr lang="it-IT" sz="1900" dirty="0"/>
              <a:t>” (</a:t>
            </a:r>
            <a:r>
              <a:rPr lang="it-IT" sz="1900" dirty="0" err="1"/>
              <a:t>Parkman</a:t>
            </a:r>
            <a:r>
              <a:rPr lang="it-IT" sz="1900" dirty="0"/>
              <a:t>). </a:t>
            </a:r>
            <a:r>
              <a:rPr lang="it-IT" sz="1900" dirty="0" err="1"/>
              <a:t>Motley</a:t>
            </a:r>
            <a:r>
              <a:rPr lang="it-IT" sz="1900" dirty="0"/>
              <a:t>: astrazione-sublimazione delle motivazioni socio-economiche per esaltare il ruolo progressivo delle classi mercantili olandesi e inglesi.</a:t>
            </a:r>
          </a:p>
          <a:p>
            <a:pPr marL="0">
              <a:spcBef>
                <a:spcPts val="0"/>
              </a:spcBef>
              <a:buNone/>
            </a:pPr>
            <a:r>
              <a:rPr lang="it-IT" sz="1900" dirty="0"/>
              <a:t>Borghesia: classe con una missione ideale, che non </a:t>
            </a:r>
            <a:r>
              <a:rPr lang="it-IT" sz="1900" dirty="0" err="1"/>
              <a:t>confligge</a:t>
            </a:r>
            <a:r>
              <a:rPr lang="it-IT" sz="1900" dirty="0"/>
              <a:t> con i principi del profitto ma anzi li rafforza </a:t>
            </a:r>
            <a:r>
              <a:rPr lang="it-IT" sz="1900" dirty="0">
                <a:cs typeface="Times New Roman"/>
              </a:rPr>
              <a:t>→ base sociale e ideologica dell’“Impero del bene”</a:t>
            </a:r>
            <a:r>
              <a:rPr lang="it-IT" sz="1900" dirty="0"/>
              <a:t>.</a:t>
            </a:r>
            <a:endParaRPr lang="en-US" sz="1900" dirty="0"/>
          </a:p>
        </p:txBody>
      </p:sp>
      <p:sp>
        <p:nvSpPr>
          <p:cNvPr id="2" name="Titolo 1"/>
          <p:cNvSpPr>
            <a:spLocks noGrp="1"/>
          </p:cNvSpPr>
          <p:nvPr>
            <p:ph type="title"/>
          </p:nvPr>
        </p:nvSpPr>
        <p:spPr>
          <a:xfrm>
            <a:off x="457200" y="0"/>
            <a:ext cx="8229600" cy="785794"/>
          </a:xfrm>
        </p:spPr>
        <p:txBody>
          <a:bodyPr/>
          <a:lstStyle/>
          <a:p>
            <a:r>
              <a:rPr lang="en-US" b="1" dirty="0">
                <a:effectLst>
                  <a:outerShdw blurRad="38100" dist="38100" dir="2700000" algn="tl">
                    <a:srgbClr val="000000">
                      <a:alpha val="43137"/>
                    </a:srgbClr>
                  </a:outerShdw>
                </a:effectLst>
              </a:rPr>
              <a:t>UNA MISSIONE IDEALE</a:t>
            </a:r>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14282" y="877455"/>
            <a:ext cx="8715436" cy="5980545"/>
          </a:xfrm>
        </p:spPr>
        <p:txBody>
          <a:bodyPr>
            <a:noAutofit/>
          </a:bodyPr>
          <a:lstStyle/>
          <a:p>
            <a:pPr marL="0" indent="0">
              <a:lnSpc>
                <a:spcPct val="120000"/>
              </a:lnSpc>
              <a:spcBef>
                <a:spcPts val="0"/>
              </a:spcBef>
              <a:buNone/>
            </a:pPr>
            <a:r>
              <a:rPr lang="it-IT" sz="1800" b="1" dirty="0"/>
              <a:t>Hayden White, </a:t>
            </a:r>
            <a:r>
              <a:rPr lang="it-IT" sz="1800" b="1" i="1" dirty="0" err="1"/>
              <a:t>Metahistory</a:t>
            </a:r>
            <a:r>
              <a:rPr lang="it-IT" sz="1800" b="1" i="1" dirty="0"/>
              <a:t>  </a:t>
            </a:r>
            <a:r>
              <a:rPr lang="it-IT" sz="1800" dirty="0"/>
              <a:t>(1973):</a:t>
            </a:r>
            <a:r>
              <a:rPr lang="it-IT" sz="1800" i="1" dirty="0"/>
              <a:t> </a:t>
            </a:r>
            <a:r>
              <a:rPr lang="it-IT" sz="1800" dirty="0"/>
              <a:t>la storiografia non può essere completamente oggettiva – ogni storico costruisce una trama degli eventi, scegliendo quelli che ritiene più rilevanti e adottando uno specifico schema narrativo per combinarli e dar loro un significato.</a:t>
            </a:r>
          </a:p>
          <a:p>
            <a:pPr marL="0" indent="0">
              <a:lnSpc>
                <a:spcPct val="120000"/>
              </a:lnSpc>
              <a:spcBef>
                <a:spcPts val="0"/>
              </a:spcBef>
              <a:buNone/>
            </a:pPr>
            <a:r>
              <a:rPr lang="it-IT" sz="1800" dirty="0"/>
              <a:t>Il testo storiografico è “a </a:t>
            </a:r>
            <a:r>
              <a:rPr lang="it-IT" sz="1800" dirty="0" err="1"/>
              <a:t>verbal</a:t>
            </a:r>
            <a:r>
              <a:rPr lang="it-IT" sz="1800" dirty="0"/>
              <a:t> </a:t>
            </a:r>
            <a:r>
              <a:rPr lang="it-IT" sz="1800" dirty="0" err="1"/>
              <a:t>structure</a:t>
            </a:r>
            <a:r>
              <a:rPr lang="it-IT" sz="1800" dirty="0"/>
              <a:t> in the </a:t>
            </a:r>
            <a:r>
              <a:rPr lang="it-IT" sz="1800" dirty="0" err="1"/>
              <a:t>form</a:t>
            </a:r>
            <a:r>
              <a:rPr lang="it-IT" sz="1800" dirty="0"/>
              <a:t> </a:t>
            </a:r>
            <a:r>
              <a:rPr lang="it-IT" sz="1800" dirty="0" err="1"/>
              <a:t>of</a:t>
            </a:r>
            <a:r>
              <a:rPr lang="it-IT" sz="1800" dirty="0"/>
              <a:t> a narrative prose </a:t>
            </a:r>
            <a:r>
              <a:rPr lang="it-IT" sz="1800" dirty="0" err="1"/>
              <a:t>discourse</a:t>
            </a:r>
            <a:r>
              <a:rPr lang="it-IT" sz="1800" dirty="0"/>
              <a:t> </a:t>
            </a:r>
            <a:r>
              <a:rPr lang="it-IT" sz="1800" dirty="0" err="1"/>
              <a:t>that</a:t>
            </a:r>
            <a:r>
              <a:rPr lang="it-IT" sz="1800" dirty="0"/>
              <a:t> </a:t>
            </a:r>
            <a:r>
              <a:rPr lang="it-IT" sz="1800" dirty="0" err="1"/>
              <a:t>purports</a:t>
            </a:r>
            <a:r>
              <a:rPr lang="it-IT" sz="1800" dirty="0"/>
              <a:t> </a:t>
            </a:r>
            <a:r>
              <a:rPr lang="it-IT" sz="1800" dirty="0" err="1"/>
              <a:t>to</a:t>
            </a:r>
            <a:r>
              <a:rPr lang="it-IT" sz="1800" dirty="0"/>
              <a:t> </a:t>
            </a:r>
            <a:r>
              <a:rPr lang="it-IT" sz="1800" dirty="0" err="1"/>
              <a:t>be</a:t>
            </a:r>
            <a:r>
              <a:rPr lang="it-IT" sz="1800" dirty="0"/>
              <a:t> a </a:t>
            </a:r>
            <a:r>
              <a:rPr lang="it-IT" sz="1800" dirty="0" err="1"/>
              <a:t>model</a:t>
            </a:r>
            <a:r>
              <a:rPr lang="it-IT" sz="1800" dirty="0"/>
              <a:t>, or </a:t>
            </a:r>
            <a:r>
              <a:rPr lang="it-IT" sz="1800" dirty="0" err="1"/>
              <a:t>icon</a:t>
            </a:r>
            <a:r>
              <a:rPr lang="it-IT" sz="1800" dirty="0"/>
              <a:t>, </a:t>
            </a:r>
            <a:r>
              <a:rPr lang="it-IT" sz="1800" dirty="0" err="1"/>
              <a:t>of</a:t>
            </a:r>
            <a:r>
              <a:rPr lang="it-IT" sz="1800" dirty="0"/>
              <a:t> </a:t>
            </a:r>
            <a:r>
              <a:rPr lang="it-IT" sz="1800" dirty="0" err="1"/>
              <a:t>past</a:t>
            </a:r>
            <a:r>
              <a:rPr lang="it-IT" sz="1800" dirty="0"/>
              <a:t> </a:t>
            </a:r>
            <a:r>
              <a:rPr lang="it-IT" sz="1800" dirty="0" err="1"/>
              <a:t>structures</a:t>
            </a:r>
            <a:r>
              <a:rPr lang="it-IT" sz="1800" dirty="0"/>
              <a:t> and </a:t>
            </a:r>
            <a:r>
              <a:rPr lang="it-IT" sz="1800" dirty="0" err="1"/>
              <a:t>processes</a:t>
            </a:r>
            <a:r>
              <a:rPr lang="it-IT" sz="1800" dirty="0"/>
              <a:t> in the interest </a:t>
            </a:r>
            <a:r>
              <a:rPr lang="it-IT" sz="1800" dirty="0" err="1"/>
              <a:t>of</a:t>
            </a:r>
            <a:r>
              <a:rPr lang="it-IT" sz="1800" dirty="0"/>
              <a:t> </a:t>
            </a:r>
            <a:r>
              <a:rPr lang="it-IT" sz="1800" dirty="0" err="1"/>
              <a:t>explaining</a:t>
            </a:r>
            <a:r>
              <a:rPr lang="it-IT" sz="1800" dirty="0"/>
              <a:t> </a:t>
            </a:r>
            <a:r>
              <a:rPr lang="it-IT" sz="1800" dirty="0" err="1"/>
              <a:t>what</a:t>
            </a:r>
            <a:r>
              <a:rPr lang="it-IT" sz="1800" dirty="0"/>
              <a:t> </a:t>
            </a:r>
            <a:r>
              <a:rPr lang="it-IT" sz="1800" dirty="0" err="1"/>
              <a:t>they</a:t>
            </a:r>
            <a:r>
              <a:rPr lang="it-IT" sz="1800" dirty="0"/>
              <a:t> </a:t>
            </a:r>
            <a:r>
              <a:rPr lang="it-IT" sz="1800" dirty="0" err="1"/>
              <a:t>were</a:t>
            </a:r>
            <a:r>
              <a:rPr lang="it-IT" sz="1800" dirty="0"/>
              <a:t> </a:t>
            </a:r>
            <a:r>
              <a:rPr lang="it-IT" sz="1800" dirty="0" err="1"/>
              <a:t>by</a:t>
            </a:r>
            <a:r>
              <a:rPr lang="it-IT" sz="1800" dirty="0"/>
              <a:t> </a:t>
            </a:r>
            <a:r>
              <a:rPr lang="it-IT" sz="1800" dirty="0" err="1"/>
              <a:t>representing</a:t>
            </a:r>
            <a:r>
              <a:rPr lang="it-IT" sz="1800" dirty="0"/>
              <a:t> </a:t>
            </a:r>
            <a:r>
              <a:rPr lang="it-IT" sz="1800" dirty="0" err="1"/>
              <a:t>them</a:t>
            </a:r>
            <a:r>
              <a:rPr lang="it-IT" sz="1800" dirty="0"/>
              <a:t>”.</a:t>
            </a:r>
          </a:p>
          <a:p>
            <a:pPr marL="0" indent="0">
              <a:lnSpc>
                <a:spcPct val="120000"/>
              </a:lnSpc>
              <a:spcBef>
                <a:spcPts val="0"/>
              </a:spcBef>
              <a:buNone/>
            </a:pPr>
            <a:r>
              <a:rPr lang="it-IT" sz="1800" dirty="0"/>
              <a:t>Quattro tipologie di intreccio: </a:t>
            </a:r>
            <a:r>
              <a:rPr lang="it-IT" sz="1800" b="1" i="1" dirty="0"/>
              <a:t>romance</a:t>
            </a:r>
            <a:r>
              <a:rPr lang="it-IT" sz="1800" dirty="0"/>
              <a:t> (storia di un eroe individuale o collettivo che supera varie prove per raggiungere un obiettivo finale); </a:t>
            </a:r>
            <a:r>
              <a:rPr lang="it-IT" sz="1800" b="1" dirty="0"/>
              <a:t>commedia</a:t>
            </a:r>
            <a:r>
              <a:rPr lang="it-IT" sz="1800" dirty="0"/>
              <a:t> (storia di conflitti che infine si risolvono in una composizione degli interessi); </a:t>
            </a:r>
            <a:r>
              <a:rPr lang="it-IT" sz="1800" b="1" dirty="0"/>
              <a:t>tragedia</a:t>
            </a:r>
            <a:r>
              <a:rPr lang="it-IT" sz="1800" dirty="0"/>
              <a:t> (storia di una caduta inesorabile di un individuo o una società); </a:t>
            </a:r>
            <a:r>
              <a:rPr lang="it-IT" sz="1800" b="1" dirty="0"/>
              <a:t>satira</a:t>
            </a:r>
            <a:r>
              <a:rPr lang="it-IT" sz="1800" dirty="0"/>
              <a:t> (denuncia delle assurdità di un sistema socio-culturale e politico).</a:t>
            </a:r>
          </a:p>
          <a:p>
            <a:pPr marL="0" indent="0">
              <a:lnSpc>
                <a:spcPct val="120000"/>
              </a:lnSpc>
              <a:spcBef>
                <a:spcPts val="0"/>
              </a:spcBef>
              <a:buNone/>
            </a:pPr>
            <a:r>
              <a:rPr lang="it-IT" sz="1800" dirty="0"/>
              <a:t>Storia americana codificata dalla storiografia romantica = </a:t>
            </a:r>
            <a:r>
              <a:rPr lang="it-IT" sz="1800" i="1" dirty="0"/>
              <a:t>romance</a:t>
            </a:r>
            <a:r>
              <a:rPr lang="it-IT" sz="1800" dirty="0"/>
              <a:t>.</a:t>
            </a:r>
            <a:endParaRPr lang="en-US" sz="1800" dirty="0"/>
          </a:p>
        </p:txBody>
      </p:sp>
      <p:sp>
        <p:nvSpPr>
          <p:cNvPr id="2" name="Titolo 1"/>
          <p:cNvSpPr>
            <a:spLocks noGrp="1"/>
          </p:cNvSpPr>
          <p:nvPr>
            <p:ph type="title"/>
          </p:nvPr>
        </p:nvSpPr>
        <p:spPr>
          <a:xfrm>
            <a:off x="457200" y="116632"/>
            <a:ext cx="8229600" cy="720080"/>
          </a:xfrm>
        </p:spPr>
        <p:txBody>
          <a:bodyPr>
            <a:normAutofit/>
          </a:bodyPr>
          <a:lstStyle/>
          <a:p>
            <a:r>
              <a:rPr lang="en-US" b="1" dirty="0">
                <a:effectLst>
                  <a:outerShdw blurRad="38100" dist="38100" dir="2700000" algn="tl">
                    <a:srgbClr val="000000">
                      <a:alpha val="43137"/>
                    </a:srgbClr>
                  </a:outerShdw>
                </a:effectLst>
              </a:rPr>
              <a:t>LA STORIA COME </a:t>
            </a:r>
            <a:r>
              <a:rPr lang="en-US" b="1" i="1" dirty="0">
                <a:effectLst>
                  <a:outerShdw blurRad="38100" dist="38100" dir="2700000" algn="tl">
                    <a:srgbClr val="000000">
                      <a:alpha val="43137"/>
                    </a:srgbClr>
                  </a:outerShdw>
                </a:effectLst>
              </a:rPr>
              <a:t>ROMANCE</a:t>
            </a:r>
            <a:endParaRPr lang="en-US" b="1" dirty="0">
              <a:effectLst>
                <a:outerShdw blurRad="38100" dist="38100" dir="2700000" algn="tl">
                  <a:srgbClr val="000000">
                    <a:alpha val="43137"/>
                  </a:srgbClr>
                </a:outerShdw>
              </a:effectLst>
            </a:endParaRPr>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FFF482C9-9996-470E-62A9-B2E5F14B2BFD}"/>
              </a:ext>
            </a:extLst>
          </p:cNvPr>
          <p:cNvSpPr>
            <a:spLocks noGrp="1"/>
          </p:cNvSpPr>
          <p:nvPr>
            <p:ph idx="1"/>
          </p:nvPr>
        </p:nvSpPr>
        <p:spPr>
          <a:xfrm>
            <a:off x="179512" y="1481328"/>
            <a:ext cx="8784976" cy="4539960"/>
          </a:xfrm>
        </p:spPr>
        <p:txBody>
          <a:bodyPr>
            <a:normAutofit fontScale="55000" lnSpcReduction="20000"/>
          </a:bodyPr>
          <a:lstStyle/>
          <a:p>
            <a:pPr marL="109728" indent="0">
              <a:buNone/>
            </a:pPr>
            <a:r>
              <a:rPr lang="it-IT" sz="2900" dirty="0"/>
              <a:t>In questo quadro, le popolazioni native e la comunità afroamericana non hanno quasi alcun ruolo. Le loro storie sono cancellate, ma la loro esperienza </a:t>
            </a:r>
            <a:r>
              <a:rPr lang="it-IT" sz="2900" i="1" dirty="0"/>
              <a:t>all’interno</a:t>
            </a:r>
            <a:r>
              <a:rPr lang="it-IT" sz="2900" dirty="0"/>
              <a:t> della storia americana </a:t>
            </a:r>
            <a:r>
              <a:rPr lang="it-IT" sz="2900" i="1" dirty="0"/>
              <a:t>esiste</a:t>
            </a:r>
            <a:r>
              <a:rPr lang="it-IT" sz="2900" dirty="0"/>
              <a:t>, e più avanti verrà raccontata in contro‐storie che evidenzieranno la loro distanza dalla storia ufficiale.</a:t>
            </a:r>
          </a:p>
          <a:p>
            <a:pPr marL="109728" indent="0">
              <a:buNone/>
            </a:pPr>
            <a:r>
              <a:rPr lang="it-IT" sz="2900" dirty="0"/>
              <a:t>Per i nativi americani l’arrivo degli europei interrompe il susseguirsi di cicli storici con cui la loro esperienza storica viene concettualizzata, e che vengono soppiantati dalla visione lineare del tempo tipica della cultura europea. Ma, come dice il capo indiano </a:t>
            </a:r>
            <a:r>
              <a:rPr lang="it-IT" sz="2900" dirty="0" err="1"/>
              <a:t>Tamenund</a:t>
            </a:r>
            <a:r>
              <a:rPr lang="it-IT" sz="2900" dirty="0"/>
              <a:t> alla fine di </a:t>
            </a:r>
            <a:r>
              <a:rPr lang="it-IT" sz="2900" i="1" dirty="0"/>
              <a:t>The Last of the </a:t>
            </a:r>
            <a:r>
              <a:rPr lang="it-IT" sz="2900" i="1" dirty="0" err="1"/>
              <a:t>Mohicans</a:t>
            </a:r>
            <a:r>
              <a:rPr lang="it-IT" sz="2900" i="1" dirty="0"/>
              <a:t>,</a:t>
            </a:r>
            <a:r>
              <a:rPr lang="it-IT" sz="2900" dirty="0"/>
              <a:t> </a:t>
            </a:r>
            <a:r>
              <a:rPr lang="en-US" altLang="it-IT" sz="2900" dirty="0"/>
              <a:t>“</a:t>
            </a:r>
            <a:r>
              <a:rPr lang="it-IT" altLang="it-IT" sz="2900" b="1" dirty="0"/>
              <a:t>the time of the red men </a:t>
            </a:r>
            <a:r>
              <a:rPr lang="it-IT" altLang="it-IT" sz="2900" b="1" dirty="0" err="1"/>
              <a:t>has</a:t>
            </a:r>
            <a:r>
              <a:rPr lang="it-IT" altLang="it-IT" sz="2900" b="1" dirty="0"/>
              <a:t> </a:t>
            </a:r>
            <a:r>
              <a:rPr lang="it-IT" altLang="it-IT" sz="2900" b="1" dirty="0" err="1"/>
              <a:t>not</a:t>
            </a:r>
            <a:r>
              <a:rPr lang="it-IT" altLang="it-IT" sz="2900" b="1" dirty="0"/>
              <a:t> </a:t>
            </a:r>
            <a:r>
              <a:rPr lang="it-IT" altLang="it-IT" sz="2900" b="1" dirty="0" err="1"/>
              <a:t>yet</a:t>
            </a:r>
            <a:r>
              <a:rPr lang="it-IT" altLang="it-IT" sz="2900" b="1" dirty="0"/>
              <a:t> come </a:t>
            </a:r>
            <a:r>
              <a:rPr lang="it-IT" altLang="it-IT" sz="2900" b="1" dirty="0" err="1"/>
              <a:t>again</a:t>
            </a:r>
            <a:r>
              <a:rPr lang="it-IT" altLang="it-IT" sz="2900" dirty="0"/>
              <a:t>” (e quel “</a:t>
            </a:r>
            <a:r>
              <a:rPr lang="it-IT" altLang="it-IT" sz="2900" dirty="0" err="1"/>
              <a:t>not</a:t>
            </a:r>
            <a:r>
              <a:rPr lang="it-IT" altLang="it-IT" sz="2900" dirty="0"/>
              <a:t> </a:t>
            </a:r>
            <a:r>
              <a:rPr lang="it-IT" altLang="it-IT" sz="2900" dirty="0" err="1"/>
              <a:t>yet</a:t>
            </a:r>
            <a:r>
              <a:rPr lang="it-IT" altLang="it-IT" sz="2900" dirty="0"/>
              <a:t>… </a:t>
            </a:r>
            <a:r>
              <a:rPr lang="it-IT" altLang="it-IT" sz="2900"/>
              <a:t>again” </a:t>
            </a:r>
            <a:r>
              <a:rPr lang="it-IT" altLang="it-IT" sz="2900" dirty="0"/>
              <a:t>implica un possibile futuro ritorno).</a:t>
            </a:r>
          </a:p>
          <a:p>
            <a:pPr marL="109728" indent="0">
              <a:buNone/>
            </a:pPr>
            <a:r>
              <a:rPr lang="it-IT" sz="2900" dirty="0"/>
              <a:t>Per gli afroamericani, la storia è un precipitare nell’incubo della schiavitù, che arresta il processo storico stesso – non può esserci storia per un soggetto a puro oggetto di proprietà altrui. Ma nel corso dell’Ottocento e poi nel Novecento non solo gli afroamericani conquisteranno la libertà – recupereranno anche la loro storia negata, ricostruendo il legame con un passato che rivelerà non solo la loro centralità nella storia delle colonie inglesi in Nord America prima e degli USA poi, ma anche le varie strategie di </a:t>
            </a:r>
            <a:r>
              <a:rPr lang="it-IT" sz="2900" b="1" dirty="0"/>
              <a:t>sopravvivenza culturale </a:t>
            </a:r>
            <a:r>
              <a:rPr lang="it-IT" sz="2900" dirty="0"/>
              <a:t>e di conservazione di un memoria che verrà riattivata a distanza di secoli.</a:t>
            </a:r>
          </a:p>
          <a:p>
            <a:pPr marL="109728" indent="0">
              <a:buNone/>
            </a:pPr>
            <a:r>
              <a:rPr lang="it-IT" sz="2900" dirty="0"/>
              <a:t>Le loro sono storie davvero </a:t>
            </a:r>
            <a:r>
              <a:rPr lang="it-IT" sz="2900" i="1" dirty="0"/>
              <a:t>eccezionali</a:t>
            </a:r>
            <a:r>
              <a:rPr lang="it-IT" sz="2900" dirty="0"/>
              <a:t>, perché denunciano le eccezioni al mito dell’eccezionalismo americano. La storia americana è eccezionale perché da un lato promuove valori universali di libertà e uguaglianza, e dall’altro deroga sistematicamente da essi.</a:t>
            </a:r>
          </a:p>
          <a:p>
            <a:pPr marL="109728" indent="0">
              <a:buNone/>
            </a:pPr>
            <a:endParaRPr lang="it-IT" dirty="0"/>
          </a:p>
        </p:txBody>
      </p:sp>
      <p:sp>
        <p:nvSpPr>
          <p:cNvPr id="3" name="Titolo 2">
            <a:extLst>
              <a:ext uri="{FF2B5EF4-FFF2-40B4-BE49-F238E27FC236}">
                <a16:creationId xmlns:a16="http://schemas.microsoft.com/office/drawing/2014/main" id="{D52D1399-1221-B9C3-A112-424C1DD94835}"/>
              </a:ext>
            </a:extLst>
          </p:cNvPr>
          <p:cNvSpPr>
            <a:spLocks noGrp="1"/>
          </p:cNvSpPr>
          <p:nvPr>
            <p:ph type="title"/>
          </p:nvPr>
        </p:nvSpPr>
        <p:spPr/>
        <p:txBody>
          <a:bodyPr>
            <a:normAutofit/>
          </a:bodyPr>
          <a:lstStyle/>
          <a:p>
            <a:r>
              <a:rPr lang="it-IT" sz="5400" dirty="0"/>
              <a:t>CONTROSTORIE</a:t>
            </a:r>
          </a:p>
        </p:txBody>
      </p:sp>
    </p:spTree>
    <p:extLst>
      <p:ext uri="{BB962C8B-B14F-4D97-AF65-F5344CB8AC3E}">
        <p14:creationId xmlns:p14="http://schemas.microsoft.com/office/powerpoint/2010/main" val="209450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600200"/>
            <a:ext cx="8229600" cy="5043510"/>
          </a:xfrm>
        </p:spPr>
        <p:txBody>
          <a:bodyPr>
            <a:normAutofit fontScale="92500" lnSpcReduction="20000"/>
          </a:bodyPr>
          <a:lstStyle/>
          <a:p>
            <a:pPr marL="0" indent="0">
              <a:spcBef>
                <a:spcPts val="0"/>
              </a:spcBef>
              <a:buNone/>
            </a:pPr>
            <a:r>
              <a:rPr lang="it-IT" dirty="0"/>
              <a:t>Periodo tra la Rivoluzione americana e la Guerra civile: Romanticismo americano </a:t>
            </a:r>
            <a:r>
              <a:rPr lang="it-IT" dirty="0">
                <a:cs typeface="Times New Roman"/>
              </a:rPr>
              <a:t>→ </a:t>
            </a:r>
            <a:r>
              <a:rPr lang="it-IT" b="1" dirty="0">
                <a:cs typeface="Times New Roman"/>
              </a:rPr>
              <a:t>storiografia romantica americana</a:t>
            </a:r>
            <a:r>
              <a:rPr lang="it-IT" dirty="0">
                <a:cs typeface="Times New Roman"/>
              </a:rPr>
              <a:t> → costruzione del mito della storia americana come </a:t>
            </a:r>
            <a:r>
              <a:rPr lang="it-IT" b="1" dirty="0">
                <a:cs typeface="Times New Roman"/>
              </a:rPr>
              <a:t>storia “progressista”</a:t>
            </a:r>
            <a:r>
              <a:rPr lang="it-IT" dirty="0">
                <a:cs typeface="Times New Roman"/>
              </a:rPr>
              <a:t>.</a:t>
            </a:r>
          </a:p>
          <a:p>
            <a:pPr marL="0" indent="0">
              <a:spcBef>
                <a:spcPts val="0"/>
              </a:spcBef>
              <a:buNone/>
            </a:pPr>
            <a:r>
              <a:rPr lang="it-IT" dirty="0"/>
              <a:t>Storici romantici più rappresentativi: </a:t>
            </a:r>
            <a:r>
              <a:rPr lang="it-IT" b="1" dirty="0"/>
              <a:t>George </a:t>
            </a:r>
            <a:r>
              <a:rPr lang="it-IT" b="1" dirty="0" err="1"/>
              <a:t>Bancroft</a:t>
            </a:r>
            <a:r>
              <a:rPr lang="it-IT" b="1" dirty="0"/>
              <a:t>, William </a:t>
            </a:r>
            <a:r>
              <a:rPr lang="it-IT" b="1" dirty="0" err="1"/>
              <a:t>Hickling</a:t>
            </a:r>
            <a:r>
              <a:rPr lang="it-IT" b="1" dirty="0"/>
              <a:t> </a:t>
            </a:r>
            <a:r>
              <a:rPr lang="it-IT" b="1" dirty="0" err="1"/>
              <a:t>Prescott</a:t>
            </a:r>
            <a:r>
              <a:rPr lang="it-IT" b="1" dirty="0"/>
              <a:t>, John </a:t>
            </a:r>
            <a:r>
              <a:rPr lang="it-IT" b="1" dirty="0" err="1"/>
              <a:t>Lothrop</a:t>
            </a:r>
            <a:r>
              <a:rPr lang="it-IT" b="1" dirty="0"/>
              <a:t> </a:t>
            </a:r>
            <a:r>
              <a:rPr lang="it-IT" b="1" dirty="0" err="1"/>
              <a:t>Motley</a:t>
            </a:r>
            <a:r>
              <a:rPr lang="it-IT" b="1" dirty="0"/>
              <a:t>, Francis </a:t>
            </a:r>
            <a:r>
              <a:rPr lang="it-IT" b="1" dirty="0" err="1"/>
              <a:t>Parkman</a:t>
            </a:r>
            <a:r>
              <a:rPr lang="it-IT" dirty="0"/>
              <a:t>.</a:t>
            </a:r>
          </a:p>
          <a:p>
            <a:pPr marL="0" indent="0">
              <a:spcBef>
                <a:spcPts val="0"/>
              </a:spcBef>
              <a:buNone/>
            </a:pPr>
            <a:r>
              <a:rPr lang="it-IT" dirty="0"/>
              <a:t>Presenza di una corrente “critica” fin dagli inizi dell’Ottocento: </a:t>
            </a:r>
            <a:r>
              <a:rPr lang="it-IT" b="1" dirty="0"/>
              <a:t>Washington Irving</a:t>
            </a:r>
            <a:r>
              <a:rPr lang="it-IT" dirty="0"/>
              <a:t>, </a:t>
            </a:r>
            <a:r>
              <a:rPr lang="it-IT" b="1" i="1" dirty="0" err="1"/>
              <a:t>Diedrich</a:t>
            </a:r>
            <a:r>
              <a:rPr lang="it-IT" b="1" dirty="0"/>
              <a:t> </a:t>
            </a:r>
            <a:r>
              <a:rPr lang="it-IT" b="1" i="1" dirty="0"/>
              <a:t>Knickerbocker’s </a:t>
            </a:r>
            <a:r>
              <a:rPr lang="it-IT" b="1" i="1" dirty="0" err="1"/>
              <a:t>History</a:t>
            </a:r>
            <a:r>
              <a:rPr lang="it-IT" b="1" i="1" dirty="0"/>
              <a:t> </a:t>
            </a:r>
            <a:r>
              <a:rPr lang="it-IT" b="1" i="1" dirty="0" err="1"/>
              <a:t>of</a:t>
            </a:r>
            <a:r>
              <a:rPr lang="it-IT" b="1" i="1" dirty="0"/>
              <a:t> New York</a:t>
            </a:r>
            <a:r>
              <a:rPr lang="it-IT" b="1" dirty="0"/>
              <a:t> </a:t>
            </a:r>
            <a:r>
              <a:rPr lang="it-IT" dirty="0"/>
              <a:t>(1809) = parodia della mitografia storica americana, che mette in discussione la legittimità della prima colonizzazione euro-americana (un recensore </a:t>
            </a:r>
            <a:r>
              <a:rPr lang="it-IT"/>
              <a:t>lo definì </a:t>
            </a:r>
            <a:r>
              <a:rPr lang="it-IT" dirty="0"/>
              <a:t>“</a:t>
            </a:r>
            <a:r>
              <a:rPr lang="en-US" dirty="0"/>
              <a:t>an attempt to annihilate the history of America”)</a:t>
            </a:r>
            <a:r>
              <a:rPr lang="it-IT" dirty="0"/>
              <a:t>.</a:t>
            </a:r>
          </a:p>
          <a:p>
            <a:pPr marL="0" indent="0">
              <a:spcBef>
                <a:spcPts val="0"/>
              </a:spcBef>
              <a:buNone/>
            </a:pPr>
            <a:endParaRPr lang="it-IT" dirty="0"/>
          </a:p>
          <a:p>
            <a:pPr marL="0" indent="0">
              <a:spcBef>
                <a:spcPts val="0"/>
              </a:spcBef>
              <a:buNone/>
            </a:pPr>
            <a:endParaRPr lang="it-IT" dirty="0"/>
          </a:p>
        </p:txBody>
      </p:sp>
      <p:sp>
        <p:nvSpPr>
          <p:cNvPr id="2" name="Titolo 1"/>
          <p:cNvSpPr>
            <a:spLocks noGrp="1"/>
          </p:cNvSpPr>
          <p:nvPr>
            <p:ph type="title"/>
          </p:nvPr>
        </p:nvSpPr>
        <p:spPr/>
        <p:txBody>
          <a:bodyPr/>
          <a:lstStyle/>
          <a:p>
            <a:r>
              <a:rPr lang="en-US" b="1" dirty="0">
                <a:effectLst>
                  <a:outerShdw blurRad="38100" dist="38100" dir="2700000" algn="tl">
                    <a:srgbClr val="000000">
                      <a:alpha val="43137"/>
                    </a:srgbClr>
                  </a:outerShdw>
                </a:effectLst>
              </a:rPr>
              <a:t>(RI-)SCRIVERE LA STORIA</a:t>
            </a:r>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0" y="1285860"/>
            <a:ext cx="9144000" cy="5357850"/>
          </a:xfrm>
        </p:spPr>
        <p:txBody>
          <a:bodyPr>
            <a:noAutofit/>
          </a:bodyPr>
          <a:lstStyle/>
          <a:p>
            <a:pPr marL="0" indent="0">
              <a:lnSpc>
                <a:spcPct val="120000"/>
              </a:lnSpc>
              <a:spcBef>
                <a:spcPts val="0"/>
              </a:spcBef>
              <a:buNone/>
            </a:pPr>
            <a:r>
              <a:rPr lang="it-IT" sz="2300" dirty="0"/>
              <a:t>Assunto fondamentale della storiografia romantica americana: dell’inevitabilità-irreversibilità del progresso umano – “the </a:t>
            </a:r>
            <a:r>
              <a:rPr lang="it-IT" sz="2300" b="1" dirty="0" err="1"/>
              <a:t>inexorable</a:t>
            </a:r>
            <a:r>
              <a:rPr lang="it-IT" sz="2300" b="1" dirty="0"/>
              <a:t> </a:t>
            </a:r>
            <a:r>
              <a:rPr lang="it-IT" sz="2300" b="1" dirty="0" err="1"/>
              <a:t>law</a:t>
            </a:r>
            <a:r>
              <a:rPr lang="it-IT" sz="2300" b="1" dirty="0"/>
              <a:t> </a:t>
            </a:r>
            <a:r>
              <a:rPr lang="it-IT" sz="2300" b="1" dirty="0" err="1"/>
              <a:t>of</a:t>
            </a:r>
            <a:r>
              <a:rPr lang="it-IT" sz="2300" b="1" dirty="0"/>
              <a:t> </a:t>
            </a:r>
            <a:r>
              <a:rPr lang="it-IT" sz="2300" b="1" dirty="0" err="1"/>
              <a:t>Freedom</a:t>
            </a:r>
            <a:r>
              <a:rPr lang="it-IT" sz="2300" b="1" dirty="0"/>
              <a:t> and Progress</a:t>
            </a:r>
            <a:r>
              <a:rPr lang="it-IT" sz="2300" dirty="0"/>
              <a:t>” (</a:t>
            </a:r>
            <a:r>
              <a:rPr lang="it-IT" sz="2300" dirty="0" err="1"/>
              <a:t>Motley</a:t>
            </a:r>
            <a:r>
              <a:rPr lang="it-IT" sz="2300" dirty="0"/>
              <a:t>).</a:t>
            </a:r>
          </a:p>
          <a:p>
            <a:pPr marL="0" indent="0">
              <a:lnSpc>
                <a:spcPct val="120000"/>
              </a:lnSpc>
              <a:spcBef>
                <a:spcPts val="0"/>
              </a:spcBef>
              <a:buNone/>
            </a:pPr>
            <a:r>
              <a:rPr lang="it-IT" sz="2300" dirty="0"/>
              <a:t>Bancroft: democratico liberale; Motley: liberale moderato; Prescott: conservatore illuminato; </a:t>
            </a:r>
            <a:r>
              <a:rPr lang="it-IT" sz="2300" dirty="0" err="1"/>
              <a:t>Parkman</a:t>
            </a:r>
            <a:r>
              <a:rPr lang="it-IT" sz="2300" dirty="0"/>
              <a:t>: conservatore “radicale” – ma “</a:t>
            </a:r>
            <a:r>
              <a:rPr lang="it-IT" sz="2300" dirty="0" err="1"/>
              <a:t>every</a:t>
            </a:r>
            <a:r>
              <a:rPr lang="it-IT" sz="2300" dirty="0"/>
              <a:t> one of </a:t>
            </a:r>
            <a:r>
              <a:rPr lang="it-IT" sz="2300" dirty="0" err="1"/>
              <a:t>them</a:t>
            </a:r>
            <a:r>
              <a:rPr lang="it-IT" sz="2300" dirty="0"/>
              <a:t> </a:t>
            </a:r>
            <a:r>
              <a:rPr lang="it-IT" sz="2300" dirty="0" err="1"/>
              <a:t>saw</a:t>
            </a:r>
            <a:r>
              <a:rPr lang="it-IT" sz="2300" dirty="0"/>
              <a:t> history </a:t>
            </a:r>
            <a:r>
              <a:rPr lang="it-IT" sz="2300" dirty="0" err="1"/>
              <a:t>as</a:t>
            </a:r>
            <a:r>
              <a:rPr lang="it-IT" sz="2300" dirty="0"/>
              <a:t> a </a:t>
            </a:r>
            <a:r>
              <a:rPr lang="it-IT" sz="2300" dirty="0" err="1"/>
              <a:t>continuing</a:t>
            </a:r>
            <a:r>
              <a:rPr lang="it-IT" sz="2300" dirty="0"/>
              <a:t> </a:t>
            </a:r>
            <a:r>
              <a:rPr lang="it-IT" sz="2300" dirty="0" err="1"/>
              <a:t>development</a:t>
            </a:r>
            <a:r>
              <a:rPr lang="it-IT" sz="2300" dirty="0"/>
              <a:t> </a:t>
            </a:r>
            <a:r>
              <a:rPr lang="it-IT" sz="2300" dirty="0" err="1"/>
              <a:t>toward</a:t>
            </a:r>
            <a:r>
              <a:rPr lang="it-IT" sz="2300" dirty="0"/>
              <a:t> </a:t>
            </a:r>
            <a:r>
              <a:rPr lang="it-IT" sz="2300" dirty="0" err="1"/>
              <a:t>nineteenth-century</a:t>
            </a:r>
            <a:r>
              <a:rPr lang="it-IT" sz="2300" dirty="0"/>
              <a:t> America, the </a:t>
            </a:r>
            <a:r>
              <a:rPr lang="it-IT" sz="2300" dirty="0" err="1"/>
              <a:t>most</a:t>
            </a:r>
            <a:r>
              <a:rPr lang="it-IT" sz="2300" dirty="0"/>
              <a:t> ‘</a:t>
            </a:r>
            <a:r>
              <a:rPr lang="it-IT" sz="2300" dirty="0" err="1"/>
              <a:t>natural</a:t>
            </a:r>
            <a:r>
              <a:rPr lang="it-IT" sz="2300" dirty="0"/>
              <a:t>’ of </a:t>
            </a:r>
            <a:r>
              <a:rPr lang="it-IT" sz="2300" dirty="0" err="1"/>
              <a:t>nations</a:t>
            </a:r>
            <a:r>
              <a:rPr lang="it-IT" sz="2300" dirty="0"/>
              <a:t>. </a:t>
            </a:r>
            <a:r>
              <a:rPr lang="it-IT" sz="2300" dirty="0" err="1"/>
              <a:t>Their</a:t>
            </a:r>
            <a:r>
              <a:rPr lang="it-IT" sz="2300" dirty="0"/>
              <a:t> histories tell a </a:t>
            </a:r>
            <a:r>
              <a:rPr lang="it-IT" sz="2300" dirty="0" err="1"/>
              <a:t>remarkably</a:t>
            </a:r>
            <a:r>
              <a:rPr lang="it-IT" sz="2300" dirty="0"/>
              <a:t> </a:t>
            </a:r>
            <a:r>
              <a:rPr lang="it-IT" sz="2300" dirty="0" err="1"/>
              <a:t>consistent</a:t>
            </a:r>
            <a:r>
              <a:rPr lang="it-IT" sz="2300" dirty="0"/>
              <a:t>, composite story of Western </a:t>
            </a:r>
            <a:r>
              <a:rPr lang="it-IT" sz="2300" dirty="0" err="1"/>
              <a:t>development</a:t>
            </a:r>
            <a:r>
              <a:rPr lang="it-IT" sz="2300" dirty="0"/>
              <a:t> from the </a:t>
            </a:r>
            <a:r>
              <a:rPr lang="it-IT" sz="2300" dirty="0" err="1"/>
              <a:t>Reformation</a:t>
            </a:r>
            <a:r>
              <a:rPr lang="it-IT" sz="2300" dirty="0"/>
              <a:t> </a:t>
            </a:r>
            <a:r>
              <a:rPr lang="it-IT" sz="2300" dirty="0" err="1"/>
              <a:t>through</a:t>
            </a:r>
            <a:r>
              <a:rPr lang="it-IT" sz="2300" dirty="0"/>
              <a:t> the American </a:t>
            </a:r>
            <a:r>
              <a:rPr lang="it-IT" sz="2300" dirty="0" err="1"/>
              <a:t>Revolution</a:t>
            </a:r>
            <a:r>
              <a:rPr lang="it-IT" sz="2300" dirty="0"/>
              <a:t>” (David Levin).</a:t>
            </a:r>
          </a:p>
        </p:txBody>
      </p:sp>
      <p:sp>
        <p:nvSpPr>
          <p:cNvPr id="2" name="Titolo 1"/>
          <p:cNvSpPr>
            <a:spLocks noGrp="1"/>
          </p:cNvSpPr>
          <p:nvPr>
            <p:ph type="title"/>
          </p:nvPr>
        </p:nvSpPr>
        <p:spPr/>
        <p:txBody>
          <a:bodyPr/>
          <a:lstStyle/>
          <a:p>
            <a:r>
              <a:rPr lang="en-US" b="1" dirty="0">
                <a:effectLst>
                  <a:outerShdw blurRad="38100" dist="38100" dir="2700000" algn="tl">
                    <a:srgbClr val="000000">
                      <a:alpha val="43137"/>
                    </a:srgbClr>
                  </a:outerShdw>
                </a:effectLst>
              </a:rPr>
              <a:t>UNA LEGGE INESORABILE</a:t>
            </a:r>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124744"/>
            <a:ext cx="8229600" cy="4882547"/>
          </a:xfrm>
        </p:spPr>
        <p:txBody>
          <a:bodyPr>
            <a:normAutofit lnSpcReduction="10000"/>
          </a:bodyPr>
          <a:lstStyle/>
          <a:p>
            <a:r>
              <a:rPr lang="it-IT" dirty="0" err="1"/>
              <a:t>Eccezionalismo</a:t>
            </a:r>
            <a:r>
              <a:rPr lang="it-IT" dirty="0"/>
              <a:t> americano = convinzione che gli USA (e prima della loro nascita le colonie inglesi in America del Nord) abbiano un </a:t>
            </a:r>
            <a:r>
              <a:rPr lang="it-IT" b="1" dirty="0"/>
              <a:t>destino storico inerentemente differente </a:t>
            </a:r>
            <a:r>
              <a:rPr lang="it-IT" dirty="0"/>
              <a:t>da quello delle altre nazioni.</a:t>
            </a:r>
          </a:p>
          <a:p>
            <a:r>
              <a:rPr lang="it-IT" dirty="0"/>
              <a:t>USA = prima nazione "moderna" ("</a:t>
            </a:r>
            <a:r>
              <a:rPr lang="it-IT" b="1" dirty="0"/>
              <a:t>the first new </a:t>
            </a:r>
            <a:r>
              <a:rPr lang="it-IT" b="1" dirty="0" err="1"/>
              <a:t>nation</a:t>
            </a:r>
            <a:r>
              <a:rPr lang="it-IT" dirty="0"/>
              <a:t>", secondo la definizione di </a:t>
            </a:r>
            <a:r>
              <a:rPr lang="it-IT" b="1" dirty="0"/>
              <a:t>Seymour Martin </a:t>
            </a:r>
            <a:r>
              <a:rPr lang="it-IT" b="1" dirty="0" err="1"/>
              <a:t>Lipset</a:t>
            </a:r>
            <a:r>
              <a:rPr lang="it-IT" dirty="0"/>
              <a:t>), governata dai principi di </a:t>
            </a:r>
            <a:r>
              <a:rPr lang="it-IT" b="1" dirty="0"/>
              <a:t>libertà, democrazia, uguaglianza di fronte alla legge, responsabilità individuale</a:t>
            </a:r>
            <a:r>
              <a:rPr lang="it-IT" dirty="0"/>
              <a:t>.</a:t>
            </a:r>
          </a:p>
          <a:p>
            <a:r>
              <a:rPr lang="it-IT" b="1" dirty="0"/>
              <a:t>Superiorità morale e politica </a:t>
            </a:r>
            <a:r>
              <a:rPr lang="it-IT" dirty="0"/>
              <a:t>degli Stati Uniti rispetto alle altre nazioni.</a:t>
            </a:r>
          </a:p>
        </p:txBody>
      </p:sp>
      <p:sp>
        <p:nvSpPr>
          <p:cNvPr id="3" name="Titolo 2"/>
          <p:cNvSpPr>
            <a:spLocks noGrp="1"/>
          </p:cNvSpPr>
          <p:nvPr>
            <p:ph type="title"/>
          </p:nvPr>
        </p:nvSpPr>
        <p:spPr>
          <a:xfrm>
            <a:off x="457200" y="274638"/>
            <a:ext cx="8363272" cy="706090"/>
          </a:xfrm>
        </p:spPr>
        <p:txBody>
          <a:bodyPr>
            <a:normAutofit fontScale="90000"/>
          </a:bodyPr>
          <a:lstStyle/>
          <a:p>
            <a:r>
              <a:rPr lang="it-IT" dirty="0"/>
              <a:t>L’ECCEZIONALISMO AMERICANO</a:t>
            </a:r>
          </a:p>
        </p:txBody>
      </p:sp>
    </p:spTree>
    <p:extLst>
      <p:ext uri="{BB962C8B-B14F-4D97-AF65-F5344CB8AC3E}">
        <p14:creationId xmlns:p14="http://schemas.microsoft.com/office/powerpoint/2010/main" val="1296896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07504" y="1628800"/>
            <a:ext cx="8928992" cy="5040560"/>
          </a:xfrm>
        </p:spPr>
        <p:txBody>
          <a:bodyPr>
            <a:normAutofit/>
          </a:bodyPr>
          <a:lstStyle/>
          <a:p>
            <a:pPr marL="109728" indent="0">
              <a:buNone/>
            </a:pPr>
            <a:r>
              <a:rPr lang="en-US" sz="1600" dirty="0"/>
              <a:t>He is arrived on a </a:t>
            </a:r>
            <a:r>
              <a:rPr lang="en-US" sz="1600" b="1" dirty="0"/>
              <a:t>new continent</a:t>
            </a:r>
            <a:r>
              <a:rPr lang="en-US" sz="1600" dirty="0"/>
              <a:t>; a </a:t>
            </a:r>
            <a:r>
              <a:rPr lang="en-US" sz="1600" b="1" dirty="0"/>
              <a:t>modern society </a:t>
            </a:r>
            <a:r>
              <a:rPr lang="en-US" sz="1600" dirty="0"/>
              <a:t>offers itself to his contemplation, different from what he had hitherto seen. It is not composed, as in Europe, of great lords who possess everything, and of a herd of people who have nothing. </a:t>
            </a:r>
            <a:r>
              <a:rPr lang="en-US" sz="1600" b="1" dirty="0"/>
              <a:t>Here are no </a:t>
            </a:r>
            <a:r>
              <a:rPr lang="en-US" sz="1600" b="1" dirty="0" err="1"/>
              <a:t>aristocratical</a:t>
            </a:r>
            <a:r>
              <a:rPr lang="en-US" sz="1600" b="1" dirty="0"/>
              <a:t> families, no courts, no kings, no bishops, no ecclesiastical dominion, no invisible power giving to a few a very visible one; no great manufacturers employing thousands, no great refinements of luxury.</a:t>
            </a:r>
            <a:r>
              <a:rPr lang="en-US" sz="1600" dirty="0"/>
              <a:t> The rich and the poor are not so far removed from each other as they are in Europe. Some few towns excepted, we are all tillers of the earth, from Nova Scotia to West Florida. We are a people of </a:t>
            </a:r>
            <a:r>
              <a:rPr lang="en-US" sz="1600" b="1" dirty="0"/>
              <a:t>cultivators</a:t>
            </a:r>
            <a:r>
              <a:rPr lang="en-US" sz="1600" dirty="0"/>
              <a:t>, scattered over an </a:t>
            </a:r>
            <a:r>
              <a:rPr lang="en-US" sz="1600" b="1" dirty="0"/>
              <a:t>immense territory</a:t>
            </a:r>
            <a:r>
              <a:rPr lang="en-US" sz="1600" dirty="0"/>
              <a:t>, communicating with each other by means of good roads and navigable rivers, united by the </a:t>
            </a:r>
            <a:r>
              <a:rPr lang="en-US" sz="1600" b="1" dirty="0"/>
              <a:t>silken bands of mild government</a:t>
            </a:r>
            <a:r>
              <a:rPr lang="en-US" sz="1600" dirty="0"/>
              <a:t>, all </a:t>
            </a:r>
            <a:r>
              <a:rPr lang="en-US" sz="1600" b="1" dirty="0"/>
              <a:t>respecting the laws</a:t>
            </a:r>
            <a:r>
              <a:rPr lang="en-US" sz="1600" dirty="0"/>
              <a:t>, without dreading their power, because they are </a:t>
            </a:r>
            <a:r>
              <a:rPr lang="en-US" sz="1600" b="1" dirty="0"/>
              <a:t>equitable</a:t>
            </a:r>
            <a:r>
              <a:rPr lang="en-US" sz="1600" dirty="0"/>
              <a:t>. We are all animated with the spirit of an </a:t>
            </a:r>
            <a:r>
              <a:rPr lang="en-US" sz="1600" b="1" dirty="0"/>
              <a:t>industry</a:t>
            </a:r>
            <a:r>
              <a:rPr lang="en-US" sz="1600" dirty="0"/>
              <a:t> which is unfettered and unrestrained, because </a:t>
            </a:r>
            <a:r>
              <a:rPr lang="en-US" sz="1600" b="1" dirty="0"/>
              <a:t>each person works for himself</a:t>
            </a:r>
            <a:r>
              <a:rPr lang="en-US" sz="1600" dirty="0"/>
              <a:t>. If he travels through our rural districts he views not the hostile castle, and the haughty mansion, contrasted with the clay-built hut and miserable cabin, where cattle and men help to keep each other warm, and dwell in meanness, smoke, and indigence. A pleasing </a:t>
            </a:r>
            <a:r>
              <a:rPr lang="en-US" sz="1600" b="1" dirty="0"/>
              <a:t>uniformity of decent competence </a:t>
            </a:r>
            <a:r>
              <a:rPr lang="en-US" sz="1600" dirty="0"/>
              <a:t>appears throughout our habitations.</a:t>
            </a:r>
          </a:p>
          <a:p>
            <a:pPr marL="109728" indent="0">
              <a:spcBef>
                <a:spcPts val="0"/>
              </a:spcBef>
              <a:buNone/>
            </a:pPr>
            <a:r>
              <a:rPr lang="en-US" sz="1600" dirty="0"/>
              <a:t>		Hector St. John de </a:t>
            </a:r>
            <a:r>
              <a:rPr lang="en-US" sz="1600" dirty="0" err="1"/>
              <a:t>Crèvecoeur</a:t>
            </a:r>
            <a:r>
              <a:rPr lang="en-US" sz="1600" dirty="0"/>
              <a:t>, </a:t>
            </a:r>
            <a:r>
              <a:rPr lang="en-US" sz="1600" b="1" dirty="0"/>
              <a:t>“What Is an American”</a:t>
            </a:r>
            <a:r>
              <a:rPr lang="en-US" sz="1600" dirty="0"/>
              <a:t>,</a:t>
            </a:r>
          </a:p>
          <a:p>
            <a:pPr marL="109728" indent="0">
              <a:spcBef>
                <a:spcPts val="0"/>
              </a:spcBef>
              <a:buNone/>
            </a:pPr>
            <a:r>
              <a:rPr lang="en-US" sz="1600" dirty="0"/>
              <a:t>		Letter 3 from </a:t>
            </a:r>
            <a:r>
              <a:rPr lang="en-US" sz="1600" b="1" i="1" dirty="0"/>
              <a:t>Letters from an American Farmer </a:t>
            </a:r>
            <a:r>
              <a:rPr lang="en-US" sz="1600" dirty="0"/>
              <a:t>(1782)</a:t>
            </a:r>
            <a:endParaRPr lang="it-IT" sz="1600" dirty="0"/>
          </a:p>
        </p:txBody>
      </p:sp>
      <p:sp>
        <p:nvSpPr>
          <p:cNvPr id="3" name="Titolo 2"/>
          <p:cNvSpPr>
            <a:spLocks noGrp="1"/>
          </p:cNvSpPr>
          <p:nvPr>
            <p:ph type="title"/>
          </p:nvPr>
        </p:nvSpPr>
        <p:spPr/>
        <p:txBody>
          <a:bodyPr>
            <a:normAutofit fontScale="90000"/>
          </a:bodyPr>
          <a:lstStyle/>
          <a:p>
            <a:r>
              <a:rPr lang="it-IT" dirty="0"/>
              <a:t>HECTOR ST. JOHN DE CRÈVECOUER E IL </a:t>
            </a:r>
            <a:r>
              <a:rPr lang="en-US" dirty="0"/>
              <a:t>NUOVO SPAZIO AMERICANO</a:t>
            </a:r>
            <a:endParaRPr lang="it-IT" dirty="0"/>
          </a:p>
        </p:txBody>
      </p:sp>
    </p:spTree>
    <p:extLst>
      <p:ext uri="{BB962C8B-B14F-4D97-AF65-F5344CB8AC3E}">
        <p14:creationId xmlns:p14="http://schemas.microsoft.com/office/powerpoint/2010/main" val="2848879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481328"/>
            <a:ext cx="8229600" cy="5044016"/>
          </a:xfrm>
        </p:spPr>
        <p:txBody>
          <a:bodyPr>
            <a:noAutofit/>
          </a:bodyPr>
          <a:lstStyle/>
          <a:p>
            <a:pPr marL="109728" indent="0">
              <a:buNone/>
            </a:pPr>
            <a:r>
              <a:rPr lang="en-US" sz="1600" dirty="0"/>
              <a:t>What then is the American, this new man? He is either </a:t>
            </a:r>
            <a:r>
              <a:rPr lang="en-US" sz="1600" b="1" dirty="0"/>
              <a:t>an European, or the descendant of an European</a:t>
            </a:r>
            <a:r>
              <a:rPr lang="en-US" sz="1600" dirty="0"/>
              <a:t>, hence that </a:t>
            </a:r>
            <a:r>
              <a:rPr lang="en-US" sz="1600" b="1" dirty="0"/>
              <a:t>strange mixture of blood</a:t>
            </a:r>
            <a:r>
              <a:rPr lang="en-US" sz="1600" dirty="0"/>
              <a:t>, which you will find in no other country. […] He becomes an American by being received in the broad lap of our great Alma Mater. Here individuals of all nations are melted into a </a:t>
            </a:r>
            <a:r>
              <a:rPr lang="en-US" sz="1600" b="1" dirty="0"/>
              <a:t>new race of men</a:t>
            </a:r>
            <a:r>
              <a:rPr lang="en-US" sz="1600" dirty="0"/>
              <a:t>, whose </a:t>
            </a:r>
            <a:r>
              <a:rPr lang="en-US" sz="1600" dirty="0" err="1"/>
              <a:t>labours</a:t>
            </a:r>
            <a:r>
              <a:rPr lang="en-US" sz="1600" dirty="0"/>
              <a:t> and posterity will one day cause great changes in the world. Americans are the western pilgrims, who are carrying along with them that great mass of arts, sciences, </a:t>
            </a:r>
            <a:r>
              <a:rPr lang="en-US" sz="1600" dirty="0" err="1"/>
              <a:t>vigour</a:t>
            </a:r>
            <a:r>
              <a:rPr lang="en-US" sz="1600" dirty="0"/>
              <a:t>, and industry which began long since in the east; they will finish the great circle. The Americans were once scattered all over Europe; here they are incorporated into one of the finest systems of population which has ever appeared, and which will hereafter become distinct by the power of the different climates they inhabit. The American ought therefore to love this country much better than that wherein either he or his forefathers were born. […] Here religion demands but little of him; a small voluntary salary to the minister, and gratitude to God; can he refuse these? The American is </a:t>
            </a:r>
            <a:r>
              <a:rPr lang="en-US" sz="1600" b="1" dirty="0"/>
              <a:t>a new man, who acts upon new principles</a:t>
            </a:r>
            <a:r>
              <a:rPr lang="en-US" sz="1600" dirty="0"/>
              <a:t>; he must therefore </a:t>
            </a:r>
            <a:r>
              <a:rPr lang="en-US" sz="1600" b="1" dirty="0"/>
              <a:t>entertain new ideas, and form new opinions</a:t>
            </a:r>
            <a:r>
              <a:rPr lang="en-US" sz="1600" dirty="0"/>
              <a:t>. From involuntary idleness, servile dependence, penury, and useless </a:t>
            </a:r>
            <a:r>
              <a:rPr lang="en-US" sz="1600" dirty="0" err="1"/>
              <a:t>labour</a:t>
            </a:r>
            <a:r>
              <a:rPr lang="en-US" sz="1600" dirty="0"/>
              <a:t>, he has passed to toils of a very different nature, rewarded by ample subsistence. This is an American.</a:t>
            </a:r>
          </a:p>
          <a:p>
            <a:pPr marL="109728" indent="0">
              <a:spcBef>
                <a:spcPts val="0"/>
              </a:spcBef>
              <a:buNone/>
            </a:pPr>
            <a:r>
              <a:rPr lang="en-US" sz="1600" dirty="0"/>
              <a:t>		Hector St. John de </a:t>
            </a:r>
            <a:r>
              <a:rPr lang="en-US" sz="1600" dirty="0" err="1"/>
              <a:t>Crèvecoeur</a:t>
            </a:r>
            <a:r>
              <a:rPr lang="en-US" sz="1600" dirty="0"/>
              <a:t>, </a:t>
            </a:r>
            <a:r>
              <a:rPr lang="en-US" sz="1600" b="1" dirty="0"/>
              <a:t>“What Is an American”</a:t>
            </a:r>
            <a:r>
              <a:rPr lang="en-US" sz="1600" dirty="0"/>
              <a:t>,</a:t>
            </a:r>
          </a:p>
          <a:p>
            <a:pPr marL="109728" indent="0">
              <a:spcBef>
                <a:spcPts val="0"/>
              </a:spcBef>
              <a:buNone/>
            </a:pPr>
            <a:r>
              <a:rPr lang="en-US" sz="1600" dirty="0"/>
              <a:t>		Letter 3 from </a:t>
            </a:r>
            <a:r>
              <a:rPr lang="en-US" sz="1600" b="1" i="1" dirty="0"/>
              <a:t>Letters from an American Farmer </a:t>
            </a:r>
            <a:r>
              <a:rPr lang="en-US" sz="1600" dirty="0"/>
              <a:t>(1782)</a:t>
            </a:r>
          </a:p>
          <a:p>
            <a:endParaRPr lang="it-IT" sz="1600" dirty="0"/>
          </a:p>
        </p:txBody>
      </p:sp>
      <p:sp>
        <p:nvSpPr>
          <p:cNvPr id="3" name="Titolo 2"/>
          <p:cNvSpPr>
            <a:spLocks noGrp="1"/>
          </p:cNvSpPr>
          <p:nvPr>
            <p:ph type="title"/>
          </p:nvPr>
        </p:nvSpPr>
        <p:spPr/>
        <p:txBody>
          <a:bodyPr/>
          <a:lstStyle/>
          <a:p>
            <a:r>
              <a:rPr lang="it-IT" b="0" dirty="0"/>
              <a:t>IL NUOVO UOMO AMERICANO</a:t>
            </a:r>
          </a:p>
        </p:txBody>
      </p:sp>
    </p:spTree>
    <p:extLst>
      <p:ext uri="{BB962C8B-B14F-4D97-AF65-F5344CB8AC3E}">
        <p14:creationId xmlns:p14="http://schemas.microsoft.com/office/powerpoint/2010/main" val="3180957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14282" y="908720"/>
            <a:ext cx="8715436" cy="5734990"/>
          </a:xfrm>
        </p:spPr>
        <p:txBody>
          <a:bodyPr>
            <a:noAutofit/>
          </a:bodyPr>
          <a:lstStyle/>
          <a:p>
            <a:pPr marL="0">
              <a:lnSpc>
                <a:spcPct val="120000"/>
              </a:lnSpc>
              <a:spcBef>
                <a:spcPts val="0"/>
              </a:spcBef>
              <a:buNone/>
            </a:pPr>
            <a:r>
              <a:rPr lang="it-IT" sz="1700" dirty="0"/>
              <a:t>Problema delle contraddizioni che ostacolano il progresso americano (schiavismo, espropriazione delle terre indiane) → </a:t>
            </a:r>
            <a:r>
              <a:rPr lang="it-IT" sz="1700" dirty="0" err="1"/>
              <a:t>Motley</a:t>
            </a:r>
            <a:r>
              <a:rPr lang="it-IT" sz="1700" dirty="0"/>
              <a:t>:  “</a:t>
            </a:r>
            <a:r>
              <a:rPr lang="it-IT" sz="1700" dirty="0" err="1"/>
              <a:t>it</a:t>
            </a:r>
            <a:r>
              <a:rPr lang="it-IT" sz="1700" dirty="0"/>
              <a:t> </a:t>
            </a:r>
            <a:r>
              <a:rPr lang="it-IT" sz="1700" dirty="0" err="1"/>
              <a:t>seems</a:t>
            </a:r>
            <a:r>
              <a:rPr lang="it-IT" sz="1700" dirty="0"/>
              <a:t> to be a law of Providence, </a:t>
            </a:r>
            <a:r>
              <a:rPr lang="it-IT" sz="1700" dirty="0" err="1"/>
              <a:t>that</a:t>
            </a:r>
            <a:r>
              <a:rPr lang="it-IT" sz="1700" dirty="0"/>
              <a:t> progress </a:t>
            </a:r>
            <a:r>
              <a:rPr lang="it-IT" sz="1700" dirty="0" err="1"/>
              <a:t>should</a:t>
            </a:r>
            <a:r>
              <a:rPr lang="it-IT" sz="1700" dirty="0"/>
              <a:t> be by a </a:t>
            </a:r>
            <a:r>
              <a:rPr lang="it-IT" sz="1700" b="1" dirty="0" err="1"/>
              <a:t>spiral</a:t>
            </a:r>
            <a:r>
              <a:rPr lang="it-IT" sz="1700" b="1" dirty="0"/>
              <a:t> </a:t>
            </a:r>
            <a:r>
              <a:rPr lang="it-IT" sz="1700" b="1" dirty="0" err="1"/>
              <a:t>movement</a:t>
            </a:r>
            <a:r>
              <a:rPr lang="it-IT" sz="1700" dirty="0"/>
              <a:t>; so </a:t>
            </a:r>
            <a:r>
              <a:rPr lang="it-IT" sz="1700" dirty="0" err="1"/>
              <a:t>that</a:t>
            </a:r>
            <a:r>
              <a:rPr lang="it-IT" sz="1700" dirty="0"/>
              <a:t> </a:t>
            </a:r>
            <a:r>
              <a:rPr lang="it-IT" sz="1700" dirty="0" err="1"/>
              <a:t>when</a:t>
            </a:r>
            <a:r>
              <a:rPr lang="it-IT" sz="1700" dirty="0"/>
              <a:t> </a:t>
            </a:r>
            <a:r>
              <a:rPr lang="it-IT" sz="1700" dirty="0" err="1"/>
              <a:t>it</a:t>
            </a:r>
            <a:r>
              <a:rPr lang="it-IT" sz="1700" dirty="0"/>
              <a:t> </a:t>
            </a:r>
            <a:r>
              <a:rPr lang="it-IT" sz="1700" dirty="0" err="1"/>
              <a:t>seems</a:t>
            </a:r>
            <a:r>
              <a:rPr lang="it-IT" sz="1700" dirty="0"/>
              <a:t> more </a:t>
            </a:r>
            <a:r>
              <a:rPr lang="it-IT" sz="1700" dirty="0" err="1"/>
              <a:t>tortuous</a:t>
            </a:r>
            <a:r>
              <a:rPr lang="it-IT" sz="1700" dirty="0"/>
              <a:t>, </a:t>
            </a:r>
            <a:r>
              <a:rPr lang="it-IT" sz="1700" dirty="0" err="1"/>
              <a:t>we</a:t>
            </a:r>
            <a:r>
              <a:rPr lang="it-IT" sz="1700" dirty="0"/>
              <a:t> </a:t>
            </a:r>
            <a:r>
              <a:rPr lang="it-IT" sz="1700" dirty="0" err="1"/>
              <a:t>may</a:t>
            </a:r>
            <a:r>
              <a:rPr lang="it-IT" sz="1700" dirty="0"/>
              <a:t> </a:t>
            </a:r>
            <a:r>
              <a:rPr lang="it-IT" sz="1700" dirty="0" err="1"/>
              <a:t>perhaps</a:t>
            </a:r>
            <a:r>
              <a:rPr lang="it-IT" sz="1700" dirty="0"/>
              <a:t> be </a:t>
            </a:r>
            <a:r>
              <a:rPr lang="it-IT" sz="1700" dirty="0" err="1"/>
              <a:t>going</a:t>
            </a:r>
            <a:r>
              <a:rPr lang="it-IT" sz="1700" dirty="0"/>
              <a:t> </a:t>
            </a:r>
            <a:r>
              <a:rPr lang="it-IT" sz="1700" dirty="0" err="1"/>
              <a:t>ahead</a:t>
            </a:r>
            <a:r>
              <a:rPr lang="it-IT" sz="1700" dirty="0"/>
              <a:t>” → motivo della “</a:t>
            </a:r>
            <a:r>
              <a:rPr lang="it-IT" sz="1700" dirty="0" err="1"/>
              <a:t>ascending</a:t>
            </a:r>
            <a:r>
              <a:rPr lang="it-IT" sz="1700" dirty="0"/>
              <a:t> </a:t>
            </a:r>
            <a:r>
              <a:rPr lang="it-IT" sz="1700" dirty="0" err="1"/>
              <a:t>spiral</a:t>
            </a:r>
            <a:r>
              <a:rPr lang="it-IT" sz="1700" dirty="0"/>
              <a:t> curve”.</a:t>
            </a:r>
          </a:p>
          <a:p>
            <a:pPr marL="0">
              <a:lnSpc>
                <a:spcPct val="120000"/>
              </a:lnSpc>
              <a:spcBef>
                <a:spcPts val="0"/>
              </a:spcBef>
              <a:buNone/>
            </a:pPr>
            <a:r>
              <a:rPr lang="it-IT" sz="1700" dirty="0"/>
              <a:t>Combinazione della linearità dell’“</a:t>
            </a:r>
            <a:r>
              <a:rPr lang="it-IT" sz="1700" dirty="0" err="1"/>
              <a:t>upward</a:t>
            </a:r>
            <a:r>
              <a:rPr lang="it-IT" sz="1700" dirty="0"/>
              <a:t> </a:t>
            </a:r>
            <a:r>
              <a:rPr lang="it-IT" sz="1700" dirty="0" err="1"/>
              <a:t>motion</a:t>
            </a:r>
            <a:r>
              <a:rPr lang="it-IT" sz="1700" dirty="0"/>
              <a:t>” con la ciclicità delle “curve” </a:t>
            </a:r>
            <a:r>
              <a:rPr lang="it-IT" sz="1700" dirty="0">
                <a:cs typeface="Times New Roman"/>
              </a:rPr>
              <a:t>→ possibilità </a:t>
            </a:r>
            <a:r>
              <a:rPr lang="it-IT" sz="1700" dirty="0"/>
              <a:t>di risolvere le contraddizioni incontrate senza dover ricorrere né all’assolutizzazione manichea del valore positivo di una sola delle forze in campo né all’amaro riconoscimento dell’eterno ritornare alle condizioni conflittuali di partenza. I “germi” del progresso possono essere seminati persino dai rappresentanti della conservazione, molti dei quali sono anzi esplicitamente ammirati, e i momenti di stasi non sono sconfitte, ma solo preparazioni – o meglio, per mantenere la metafora organica, periodi di “incubazione” – che preludono a nuovi successi.</a:t>
            </a:r>
          </a:p>
          <a:p>
            <a:pPr marL="0">
              <a:lnSpc>
                <a:spcPct val="120000"/>
              </a:lnSpc>
              <a:spcBef>
                <a:spcPts val="0"/>
              </a:spcBef>
              <a:buNone/>
            </a:pPr>
            <a:r>
              <a:rPr lang="it-IT" sz="1700" dirty="0"/>
              <a:t>Queste vittorie rappresentano la conferma di un</a:t>
            </a:r>
            <a:r>
              <a:rPr lang="it-IT" sz="1700" b="1" dirty="0"/>
              <a:t> sistema di valori che è “già dato” fin dall’origine</a:t>
            </a:r>
            <a:r>
              <a:rPr lang="it-IT" sz="1700" dirty="0"/>
              <a:t> (debito con la concezione biblica della storia del puritanesimo). </a:t>
            </a:r>
            <a:endParaRPr lang="en-US" sz="1700" dirty="0"/>
          </a:p>
        </p:txBody>
      </p:sp>
      <p:sp>
        <p:nvSpPr>
          <p:cNvPr id="2" name="Titolo 1"/>
          <p:cNvSpPr>
            <a:spLocks noGrp="1"/>
          </p:cNvSpPr>
          <p:nvPr>
            <p:ph type="title"/>
          </p:nvPr>
        </p:nvSpPr>
        <p:spPr>
          <a:xfrm>
            <a:off x="457200" y="0"/>
            <a:ext cx="8229600" cy="1142984"/>
          </a:xfrm>
        </p:spPr>
        <p:txBody>
          <a:bodyPr/>
          <a:lstStyle/>
          <a:p>
            <a:r>
              <a:rPr lang="en-US" b="1" dirty="0">
                <a:effectLst>
                  <a:outerShdw blurRad="38100" dist="38100" dir="2700000" algn="tl">
                    <a:srgbClr val="000000">
                      <a:alpha val="43137"/>
                    </a:srgbClr>
                  </a:outerShdw>
                </a:effectLst>
              </a:rPr>
              <a:t>UNA </a:t>
            </a:r>
            <a:r>
              <a:rPr lang="en-US" b="1" i="1" dirty="0">
                <a:effectLst>
                  <a:outerShdw blurRad="38100" dist="38100" dir="2700000" algn="tl">
                    <a:srgbClr val="000000">
                      <a:alpha val="43137"/>
                    </a:srgbClr>
                  </a:outerShdw>
                </a:effectLst>
              </a:rPr>
              <a:t>ASCENDING SPIRAL CURVE</a:t>
            </a:r>
            <a:endParaRPr lang="en-US" b="1" dirty="0">
              <a:effectLst>
                <a:outerShdw blurRad="38100" dist="38100" dir="2700000" algn="tl">
                  <a:srgbClr val="000000">
                    <a:alpha val="43137"/>
                  </a:srgbClr>
                </a:outerShdw>
              </a:effectLst>
            </a:endParaRPr>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14282" y="1600200"/>
            <a:ext cx="8715436" cy="4972072"/>
          </a:xfrm>
        </p:spPr>
        <p:txBody>
          <a:bodyPr>
            <a:normAutofit fontScale="62500" lnSpcReduction="20000"/>
          </a:bodyPr>
          <a:lstStyle/>
          <a:p>
            <a:pPr marL="0">
              <a:lnSpc>
                <a:spcPct val="120000"/>
              </a:lnSpc>
              <a:spcBef>
                <a:spcPts val="0"/>
              </a:spcBef>
              <a:buNone/>
            </a:pPr>
            <a:r>
              <a:rPr lang="it-IT" dirty="0"/>
              <a:t>Storia umana divisa in due grandi spazio-tempi, ognuno dei quali è retto da una paradossale inversione dei rapporti tra </a:t>
            </a:r>
            <a:r>
              <a:rPr lang="it-IT" b="1" dirty="0"/>
              <a:t>dinamicità/progresso </a:t>
            </a:r>
            <a:r>
              <a:rPr lang="it-IT" dirty="0"/>
              <a:t>e </a:t>
            </a:r>
            <a:r>
              <a:rPr lang="it-IT" b="1" dirty="0"/>
              <a:t>staticità/conservazione</a:t>
            </a:r>
            <a:r>
              <a:rPr lang="it-IT" dirty="0"/>
              <a:t>.</a:t>
            </a:r>
            <a:endParaRPr lang="it-IT" b="1" dirty="0"/>
          </a:p>
          <a:p>
            <a:pPr marL="0">
              <a:lnSpc>
                <a:spcPct val="120000"/>
              </a:lnSpc>
              <a:spcBef>
                <a:spcPts val="0"/>
              </a:spcBef>
              <a:buNone/>
            </a:pPr>
            <a:r>
              <a:rPr lang="it-IT" b="1" dirty="0"/>
              <a:t>Spazio-tempo europeo</a:t>
            </a:r>
            <a:r>
              <a:rPr lang="it-IT" dirty="0"/>
              <a:t>: governato dalle forze della conservazione e per questo attraversato da feroci conflitti interni che ne mettono continuamente in crisi la stabilità vs. </a:t>
            </a:r>
            <a:r>
              <a:rPr lang="it-IT" b="1" dirty="0"/>
              <a:t>spazio-tempo americano</a:t>
            </a:r>
            <a:r>
              <a:rPr lang="it-IT" dirty="0"/>
              <a:t>: la libera espressione delle potenzialità dinamiche del progresso produce come per miracolo un sostanziale equilibrio di fronte al quale ogni scontro, per quanto violento, appare come una semplice scossa di aggiustamento.</a:t>
            </a:r>
          </a:p>
          <a:p>
            <a:pPr marL="0">
              <a:lnSpc>
                <a:spcPct val="120000"/>
              </a:lnSpc>
              <a:spcBef>
                <a:spcPts val="0"/>
              </a:spcBef>
              <a:buNone/>
            </a:pPr>
            <a:r>
              <a:rPr lang="it-IT" dirty="0"/>
              <a:t>La comunicazione tra i due mondi è assicurata dal movimento verso ovest che la storia europea sembra compiere, e che si conclude appunto sulle coste americane. A questo movimento nello spazio corrisponde un movimento nel tempo storico, inteso come successione di ere ciascuna dominata da un nuovo e più “valido” principio: “</a:t>
            </a:r>
            <a:r>
              <a:rPr lang="it-IT" b="1" dirty="0" err="1"/>
              <a:t>Christianity</a:t>
            </a:r>
            <a:r>
              <a:rPr lang="it-IT" dirty="0"/>
              <a:t> in the ‘</a:t>
            </a:r>
            <a:r>
              <a:rPr lang="it-IT" dirty="0" err="1"/>
              <a:t>German</a:t>
            </a:r>
            <a:r>
              <a:rPr lang="it-IT" dirty="0"/>
              <a:t> </a:t>
            </a:r>
            <a:r>
              <a:rPr lang="it-IT" dirty="0" err="1"/>
              <a:t>woods</a:t>
            </a:r>
            <a:r>
              <a:rPr lang="it-IT" dirty="0"/>
              <a:t>’, </a:t>
            </a:r>
            <a:r>
              <a:rPr lang="it-IT" b="1" dirty="0" err="1"/>
              <a:t>nationality</a:t>
            </a:r>
            <a:r>
              <a:rPr lang="it-IT" dirty="0"/>
              <a:t> in the </a:t>
            </a:r>
            <a:r>
              <a:rPr lang="it-IT" dirty="0" err="1"/>
              <a:t>Iberian</a:t>
            </a:r>
            <a:r>
              <a:rPr lang="it-IT" dirty="0"/>
              <a:t> </a:t>
            </a:r>
            <a:r>
              <a:rPr lang="it-IT" dirty="0" err="1"/>
              <a:t>peninsula</a:t>
            </a:r>
            <a:r>
              <a:rPr lang="it-IT" dirty="0"/>
              <a:t>, the </a:t>
            </a:r>
            <a:r>
              <a:rPr lang="it-IT" b="1" dirty="0" err="1"/>
              <a:t>Reformation</a:t>
            </a:r>
            <a:r>
              <a:rPr lang="it-IT" dirty="0"/>
              <a:t> in </a:t>
            </a:r>
            <a:r>
              <a:rPr lang="it-IT" dirty="0" err="1"/>
              <a:t>Netherlands</a:t>
            </a:r>
            <a:r>
              <a:rPr lang="it-IT" dirty="0"/>
              <a:t> and England, </a:t>
            </a:r>
            <a:r>
              <a:rPr lang="it-IT" b="1" dirty="0" err="1"/>
              <a:t>Democracy</a:t>
            </a:r>
            <a:r>
              <a:rPr lang="it-IT" dirty="0"/>
              <a:t> (or </a:t>
            </a:r>
            <a:r>
              <a:rPr lang="it-IT" b="1" dirty="0"/>
              <a:t>Liberty</a:t>
            </a:r>
            <a:r>
              <a:rPr lang="it-IT" dirty="0"/>
              <a:t>) in the American </a:t>
            </a:r>
            <a:r>
              <a:rPr lang="it-IT" dirty="0" err="1"/>
              <a:t>colonies</a:t>
            </a:r>
            <a:r>
              <a:rPr lang="it-IT" dirty="0"/>
              <a:t>” (Davis </a:t>
            </a:r>
            <a:r>
              <a:rPr lang="it-IT" dirty="0" err="1"/>
              <a:t>Levin</a:t>
            </a:r>
            <a:r>
              <a:rPr lang="it-IT" dirty="0"/>
              <a:t>).</a:t>
            </a:r>
            <a:endParaRPr lang="en-US" dirty="0"/>
          </a:p>
        </p:txBody>
      </p:sp>
      <p:sp>
        <p:nvSpPr>
          <p:cNvPr id="2" name="Titolo 1"/>
          <p:cNvSpPr>
            <a:spLocks noGrp="1"/>
          </p:cNvSpPr>
          <p:nvPr>
            <p:ph type="title"/>
          </p:nvPr>
        </p:nvSpPr>
        <p:spPr/>
        <p:txBody>
          <a:bodyPr>
            <a:normAutofit/>
          </a:bodyPr>
          <a:lstStyle/>
          <a:p>
            <a:r>
              <a:rPr lang="en-US" sz="5400" b="1" dirty="0">
                <a:effectLst>
                  <a:outerShdw blurRad="38100" dist="38100" dir="2700000" algn="tl">
                    <a:srgbClr val="000000">
                      <a:alpha val="43137"/>
                    </a:srgbClr>
                  </a:outerShdw>
                </a:effectLst>
              </a:rPr>
              <a:t>DUE SPAZIO-TEMPI</a:t>
            </a:r>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14282" y="1268760"/>
            <a:ext cx="8929718" cy="5160636"/>
          </a:xfrm>
        </p:spPr>
        <p:txBody>
          <a:bodyPr>
            <a:normAutofit fontScale="70000" lnSpcReduction="20000"/>
          </a:bodyPr>
          <a:lstStyle/>
          <a:p>
            <a:pPr marL="0">
              <a:lnSpc>
                <a:spcPct val="120000"/>
              </a:lnSpc>
              <a:spcBef>
                <a:spcPts val="0"/>
              </a:spcBef>
              <a:buNone/>
            </a:pPr>
            <a:r>
              <a:rPr lang="it-IT" dirty="0"/>
              <a:t>In America il tempo della storia si ferma, e resta solo il</a:t>
            </a:r>
            <a:r>
              <a:rPr lang="it-IT" b="1" dirty="0"/>
              <a:t> movimento nello spazio</a:t>
            </a:r>
            <a:r>
              <a:rPr lang="it-IT" dirty="0"/>
              <a:t>, verso i territori che si aprono oltre la Frontiera. Le epoche storiche non si succedono più, poiché la Democrazia (o la Libertà) si realizza fin dal principio della colonizzazione inglese del Nord America. Ogni ulteriore passaggio ad ovest non fa che estendere lo spazio della democrazia, liberando nuove regioni dal “vuoto” cui erano condannate prima della colonizzazione e dall’incubo della storia cui potevano essere destinate qualora fossero state invase dalle potenze europee tradizionali (l’argomento centrale dei volumi di </a:t>
            </a:r>
            <a:r>
              <a:rPr lang="it-IT" dirty="0" err="1"/>
              <a:t>Parkman</a:t>
            </a:r>
            <a:r>
              <a:rPr lang="it-IT" dirty="0"/>
              <a:t> su </a:t>
            </a:r>
            <a:r>
              <a:rPr lang="it-IT" i="1" dirty="0"/>
              <a:t>France and England in North America</a:t>
            </a:r>
            <a:r>
              <a:rPr lang="it-IT" dirty="0"/>
              <a:t>, dove si ipotizza esplicitamente la possibilità di una ricaduta nel “passato” europeo nel caso in cui avessero vinto le forze francesi) – e infine inglobandole nell’</a:t>
            </a:r>
            <a:r>
              <a:rPr lang="it-IT" b="1" dirty="0"/>
              <a:t>atemporale Mito americano</a:t>
            </a:r>
            <a:r>
              <a:rPr lang="it-IT" dirty="0"/>
              <a:t>.</a:t>
            </a:r>
          </a:p>
          <a:p>
            <a:pPr marL="0">
              <a:lnSpc>
                <a:spcPct val="120000"/>
              </a:lnSpc>
              <a:spcBef>
                <a:spcPts val="0"/>
              </a:spcBef>
              <a:buNone/>
            </a:pPr>
            <a:r>
              <a:rPr lang="it-IT" dirty="0"/>
              <a:t>Chiusura del cerchio: </a:t>
            </a:r>
            <a:r>
              <a:rPr lang="it-IT" b="1" dirty="0"/>
              <a:t>“</a:t>
            </a:r>
            <a:r>
              <a:rPr lang="it-IT" b="1" dirty="0" err="1"/>
              <a:t>Passage</a:t>
            </a:r>
            <a:r>
              <a:rPr lang="it-IT" b="1" dirty="0"/>
              <a:t> to India”</a:t>
            </a:r>
            <a:r>
              <a:rPr lang="it-IT" dirty="0"/>
              <a:t> cantato da Whitman (superamento dei limiti del continente per giungere, attraverso l’Asia, fino all’Europa, e realizzare in modo ancor più compiuto </a:t>
            </a:r>
            <a:r>
              <a:rPr lang="it-IT" b="1" dirty="0"/>
              <a:t>il/la fine della storia umana</a:t>
            </a:r>
            <a:r>
              <a:rPr lang="it-IT" dirty="0"/>
              <a:t> – </a:t>
            </a:r>
            <a:r>
              <a:rPr lang="it-IT" b="1" dirty="0"/>
              <a:t>concezione teleologica della storia</a:t>
            </a:r>
            <a:r>
              <a:rPr lang="it-IT" dirty="0"/>
              <a:t>).</a:t>
            </a:r>
            <a:endParaRPr lang="en-US" dirty="0"/>
          </a:p>
        </p:txBody>
      </p:sp>
      <p:sp>
        <p:nvSpPr>
          <p:cNvPr id="2" name="Titolo 1"/>
          <p:cNvSpPr>
            <a:spLocks noGrp="1"/>
          </p:cNvSpPr>
          <p:nvPr>
            <p:ph type="title"/>
          </p:nvPr>
        </p:nvSpPr>
        <p:spPr/>
        <p:txBody>
          <a:bodyPr/>
          <a:lstStyle/>
          <a:p>
            <a:r>
              <a:rPr lang="en-US" b="1" dirty="0">
                <a:effectLst>
                  <a:outerShdw blurRad="38100" dist="38100" dir="2700000" algn="tl">
                    <a:srgbClr val="000000">
                      <a:alpha val="43137"/>
                    </a:srgbClr>
                  </a:outerShdw>
                </a:effectLst>
              </a:rPr>
              <a:t>DAL TEMPO ALLO SPAZIO</a:t>
            </a:r>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iale">
  <a:themeElements>
    <a:clrScheme name="Vial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Vial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Vial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746</TotalTime>
  <Words>2142</Words>
  <Application>Microsoft Office PowerPoint</Application>
  <PresentationFormat>Presentazione su schermo (4:3)</PresentationFormat>
  <Paragraphs>45</Paragraphs>
  <Slides>12</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12</vt:i4>
      </vt:variant>
    </vt:vector>
  </HeadingPairs>
  <TitlesOfParts>
    <vt:vector size="18" baseType="lpstr">
      <vt:lpstr>Calibri</vt:lpstr>
      <vt:lpstr>Lucida Sans Unicode</vt:lpstr>
      <vt:lpstr>Verdana</vt:lpstr>
      <vt:lpstr>Wingdings 2</vt:lpstr>
      <vt:lpstr>Wingdings 3</vt:lpstr>
      <vt:lpstr>Viale</vt:lpstr>
      <vt:lpstr>UNA STORIA ECCEZIONALE/ UNA STORIA DI ECCEZIONI</vt:lpstr>
      <vt:lpstr>(RI-)SCRIVERE LA STORIA</vt:lpstr>
      <vt:lpstr>UNA LEGGE INESORABILE</vt:lpstr>
      <vt:lpstr>L’ECCEZIONALISMO AMERICANO</vt:lpstr>
      <vt:lpstr>HECTOR ST. JOHN DE CRÈVECOUER E IL NUOVO SPAZIO AMERICANO</vt:lpstr>
      <vt:lpstr>IL NUOVO UOMO AMERICANO</vt:lpstr>
      <vt:lpstr>UNA ASCENDING SPIRAL CURVE</vt:lpstr>
      <vt:lpstr>DUE SPAZIO-TEMPI</vt:lpstr>
      <vt:lpstr>DAL TEMPO ALLO SPAZIO</vt:lpstr>
      <vt:lpstr>UNA MISSIONE IDEALE</vt:lpstr>
      <vt:lpstr>LA STORIA COME ROMANCE</vt:lpstr>
      <vt:lpstr>CONTROSTORIE</vt:lpstr>
    </vt:vector>
  </TitlesOfParts>
  <Company>Cabarrus County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 to the American Revolution The Declaration of Independance</dc:title>
  <dc:creator>Windows User</dc:creator>
  <cp:lastModifiedBy>valerio.deangelis@unimc.it</cp:lastModifiedBy>
  <cp:revision>198</cp:revision>
  <dcterms:created xsi:type="dcterms:W3CDTF">2014-09-07T22:24:00Z</dcterms:created>
  <dcterms:modified xsi:type="dcterms:W3CDTF">2022-11-23T18:21:34Z</dcterms:modified>
</cp:coreProperties>
</file>