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70" r:id="rId16"/>
    <p:sldId id="271" r:id="rId17"/>
    <p:sldId id="269"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8" d="100"/>
          <a:sy n="78" d="100"/>
        </p:scale>
        <p:origin x="1598" y="62"/>
      </p:cViewPr>
      <p:guideLst>
        <p:guide orient="horz" pos="2160"/>
        <p:guide pos="2880"/>
      </p:guideLst>
    </p:cSldViewPr>
  </p:slideViewPr>
  <p:outlineViewPr>
    <p:cViewPr>
      <p:scale>
        <a:sx n="33" d="100"/>
        <a:sy n="33" d="100"/>
      </p:scale>
      <p:origin x="42" y="3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3E44E2B8-8BCC-4234-B943-5023FD937DF5}" type="datetimeFigureOut">
              <a:rPr lang="it-IT" smtClean="0"/>
              <a:pPr/>
              <a:t>29/01/2023</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93A2930E-086F-4D13-9E57-3EDC17493BEB}"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E44E2B8-8BCC-4234-B943-5023FD937DF5}" type="datetimeFigureOut">
              <a:rPr lang="it-IT" smtClean="0"/>
              <a:pPr/>
              <a:t>29/01/2023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A2930E-086F-4D13-9E57-3EDC17493BE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3E44E2B8-8BCC-4234-B943-5023FD937DF5}" type="datetimeFigureOut">
              <a:rPr lang="it-IT" smtClean="0"/>
              <a:pPr/>
              <a:t>29/01/2023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3A2930E-086F-4D13-9E57-3EDC17493BE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4"/>
          </p:nvPr>
        </p:nvSpPr>
        <p:spPr/>
        <p:txBody>
          <a:bodyPr rtlCol="0"/>
          <a:lstStyle/>
          <a:p>
            <a:fld id="{3E44E2B8-8BCC-4234-B943-5023FD937DF5}" type="datetimeFigureOut">
              <a:rPr lang="it-IT" smtClean="0"/>
              <a:pPr/>
              <a:t>29/01/2023</a:t>
            </a:fld>
            <a:endParaRPr lang="it-IT"/>
          </a:p>
        </p:txBody>
      </p:sp>
      <p:sp>
        <p:nvSpPr>
          <p:cNvPr id="9" name="Segnaposto numero diapositiva 8"/>
          <p:cNvSpPr>
            <a:spLocks noGrp="1"/>
          </p:cNvSpPr>
          <p:nvPr>
            <p:ph type="sldNum" sz="quarter" idx="15"/>
          </p:nvPr>
        </p:nvSpPr>
        <p:spPr/>
        <p:txBody>
          <a:bodyPr rtlCol="0"/>
          <a:lstStyle/>
          <a:p>
            <a:fld id="{93A2930E-086F-4D13-9E57-3EDC17493BEB}"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3E44E2B8-8BCC-4234-B943-5023FD937DF5}" type="datetimeFigureOut">
              <a:rPr lang="it-IT" smtClean="0"/>
              <a:pPr/>
              <a:t>29/01/2023</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93A2930E-086F-4D13-9E57-3EDC17493BEB}"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3E44E2B8-8BCC-4234-B943-5023FD937DF5}" type="datetimeFigureOut">
              <a:rPr lang="it-IT" smtClean="0"/>
              <a:pPr/>
              <a:t>29/01/2023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3A2930E-086F-4D13-9E57-3EDC17493BEB}"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a:t>Fare clic per modificare lo stile del titolo</a:t>
            </a:r>
            <a:endParaRPr kumimoji="0" lang="en-US"/>
          </a:p>
        </p:txBody>
      </p:sp>
      <p:sp>
        <p:nvSpPr>
          <p:cNvPr id="7" name="Segnaposto data 6"/>
          <p:cNvSpPr>
            <a:spLocks noGrp="1"/>
          </p:cNvSpPr>
          <p:nvPr>
            <p:ph type="dt" sz="half" idx="10"/>
          </p:nvPr>
        </p:nvSpPr>
        <p:spPr/>
        <p:txBody>
          <a:bodyPr/>
          <a:lstStyle/>
          <a:p>
            <a:fld id="{3E44E2B8-8BCC-4234-B943-5023FD937DF5}" type="datetimeFigureOut">
              <a:rPr lang="it-IT" smtClean="0"/>
              <a:pPr/>
              <a:t>29/01/2023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3A2930E-086F-4D13-9E57-3EDC17493BEB}"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6" name="Segnaposto data 5"/>
          <p:cNvSpPr>
            <a:spLocks noGrp="1"/>
          </p:cNvSpPr>
          <p:nvPr>
            <p:ph type="dt" sz="half" idx="10"/>
          </p:nvPr>
        </p:nvSpPr>
        <p:spPr/>
        <p:txBody>
          <a:bodyPr rtlCol="0"/>
          <a:lstStyle/>
          <a:p>
            <a:fld id="{3E44E2B8-8BCC-4234-B943-5023FD937DF5}" type="datetimeFigureOut">
              <a:rPr lang="it-IT" smtClean="0"/>
              <a:pPr/>
              <a:t>29/01/2023</a:t>
            </a:fld>
            <a:endParaRPr lang="it-IT"/>
          </a:p>
        </p:txBody>
      </p:sp>
      <p:sp>
        <p:nvSpPr>
          <p:cNvPr id="7" name="Segnaposto numero diapositiva 6"/>
          <p:cNvSpPr>
            <a:spLocks noGrp="1"/>
          </p:cNvSpPr>
          <p:nvPr>
            <p:ph type="sldNum" sz="quarter" idx="11"/>
          </p:nvPr>
        </p:nvSpPr>
        <p:spPr/>
        <p:txBody>
          <a:bodyPr rtlCol="0"/>
          <a:lstStyle/>
          <a:p>
            <a:fld id="{93A2930E-086F-4D13-9E57-3EDC17493BEB}"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44E2B8-8BCC-4234-B943-5023FD937DF5}" type="datetimeFigureOut">
              <a:rPr lang="it-IT" smtClean="0"/>
              <a:pPr/>
              <a:t>29/01/2023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3A2930E-086F-4D13-9E57-3EDC17493BEB}"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4"/>
          </p:nvPr>
        </p:nvSpPr>
        <p:spPr/>
        <p:txBody>
          <a:bodyPr rtlCol="0"/>
          <a:lstStyle/>
          <a:p>
            <a:fld id="{3E44E2B8-8BCC-4234-B943-5023FD937DF5}" type="datetimeFigureOut">
              <a:rPr lang="it-IT" smtClean="0"/>
              <a:pPr/>
              <a:t>29/01/2023</a:t>
            </a:fld>
            <a:endParaRPr lang="it-IT"/>
          </a:p>
        </p:txBody>
      </p:sp>
      <p:sp>
        <p:nvSpPr>
          <p:cNvPr id="22" name="Segnaposto numero diapositiva 21"/>
          <p:cNvSpPr>
            <a:spLocks noGrp="1"/>
          </p:cNvSpPr>
          <p:nvPr>
            <p:ph type="sldNum" sz="quarter" idx="15"/>
          </p:nvPr>
        </p:nvSpPr>
        <p:spPr/>
        <p:txBody>
          <a:bodyPr rtlCol="0"/>
          <a:lstStyle/>
          <a:p>
            <a:fld id="{93A2930E-086F-4D13-9E57-3EDC17493BEB}"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3E44E2B8-8BCC-4234-B943-5023FD937DF5}" type="datetimeFigureOut">
              <a:rPr lang="it-IT" smtClean="0"/>
              <a:pPr/>
              <a:t>29/01/2023</a:t>
            </a:fld>
            <a:endParaRPr lang="it-IT"/>
          </a:p>
        </p:txBody>
      </p:sp>
      <p:sp>
        <p:nvSpPr>
          <p:cNvPr id="18" name="Segnaposto numero diapositiva 17"/>
          <p:cNvSpPr>
            <a:spLocks noGrp="1"/>
          </p:cNvSpPr>
          <p:nvPr>
            <p:ph type="sldNum" sz="quarter" idx="11"/>
          </p:nvPr>
        </p:nvSpPr>
        <p:spPr/>
        <p:txBody>
          <a:bodyPr rtlCol="0"/>
          <a:lstStyle/>
          <a:p>
            <a:fld id="{93A2930E-086F-4D13-9E57-3EDC17493BEB}"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E44E2B8-8BCC-4234-B943-5023FD937DF5}" type="datetimeFigureOut">
              <a:rPr lang="it-IT" smtClean="0"/>
              <a:pPr/>
              <a:t>29/01/2023</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3A2930E-086F-4D13-9E57-3EDC17493BE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14546" y="142852"/>
            <a:ext cx="6172200" cy="1428760"/>
          </a:xfrm>
        </p:spPr>
        <p:txBody>
          <a:bodyPr>
            <a:normAutofit fontScale="90000"/>
          </a:bodyPr>
          <a:lstStyle/>
          <a:p>
            <a:r>
              <a:rPr lang="en-US" i="1" dirty="0"/>
              <a:t>TRANSATLANTIC DIALOGUES:</a:t>
            </a:r>
            <a:br>
              <a:rPr lang="en-US" i="1" dirty="0"/>
            </a:br>
            <a:r>
              <a:rPr lang="en-US" i="1" dirty="0"/>
              <a:t>ENCOUNTERS BETWEEN ITALY AND THE USA</a:t>
            </a:r>
          </a:p>
        </p:txBody>
      </p:sp>
      <p:sp>
        <p:nvSpPr>
          <p:cNvPr id="3" name="Sottotitolo 2"/>
          <p:cNvSpPr>
            <a:spLocks noGrp="1"/>
          </p:cNvSpPr>
          <p:nvPr>
            <p:ph type="subTitle" idx="1"/>
          </p:nvPr>
        </p:nvSpPr>
        <p:spPr>
          <a:xfrm>
            <a:off x="2286000" y="1785926"/>
            <a:ext cx="6172200" cy="4588996"/>
          </a:xfrm>
        </p:spPr>
        <p:txBody>
          <a:bodyPr>
            <a:normAutofit/>
          </a:bodyPr>
          <a:lstStyle/>
          <a:p>
            <a:pPr algn="ctr"/>
            <a:r>
              <a:rPr lang="it-IT" sz="3200" dirty="0"/>
              <a:t>INTRODUCTION</a:t>
            </a:r>
          </a:p>
        </p:txBody>
      </p:sp>
      <p:pic>
        <p:nvPicPr>
          <p:cNvPr id="1026" name="Picture 2" descr="C:\Users\Utente\Downloads\20200930demb750x450.jpg"/>
          <p:cNvPicPr>
            <a:picLocks noChangeAspect="1" noChangeArrowheads="1"/>
          </p:cNvPicPr>
          <p:nvPr/>
        </p:nvPicPr>
        <p:blipFill>
          <a:blip r:embed="rId2"/>
          <a:srcRect/>
          <a:stretch>
            <a:fillRect/>
          </a:stretch>
        </p:blipFill>
        <p:spPr bwMode="auto">
          <a:xfrm>
            <a:off x="2298631" y="2714620"/>
            <a:ext cx="6296365" cy="378621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tente\Downloads\williampenn-holme-philadelphiamap.jpg"/>
          <p:cNvPicPr>
            <a:picLocks noGrp="1" noChangeAspect="1" noChangeArrowheads="1"/>
          </p:cNvPicPr>
          <p:nvPr>
            <p:ph sz="quarter" idx="1"/>
          </p:nvPr>
        </p:nvPicPr>
        <p:blipFill>
          <a:blip r:embed="rId2" cstate="print"/>
          <a:srcRect/>
          <a:stretch>
            <a:fillRect/>
          </a:stretch>
        </p:blipFill>
        <p:spPr bwMode="auto">
          <a:xfrm>
            <a:off x="3635896" y="2904455"/>
            <a:ext cx="5006352" cy="3548881"/>
          </a:xfrm>
          <a:prstGeom prst="rect">
            <a:avLst/>
          </a:prstGeom>
          <a:noFill/>
        </p:spPr>
      </p:pic>
      <p:pic>
        <p:nvPicPr>
          <p:cNvPr id="2053" name="Picture 5" descr="C:\Users\Utente\Downloads\main-qimg-f77f3d149c3d65115c125517fd4f5162-c.jpg"/>
          <p:cNvPicPr>
            <a:picLocks noChangeAspect="1" noChangeArrowheads="1"/>
          </p:cNvPicPr>
          <p:nvPr/>
        </p:nvPicPr>
        <p:blipFill>
          <a:blip r:embed="rId3"/>
          <a:srcRect/>
          <a:stretch>
            <a:fillRect/>
          </a:stretch>
        </p:blipFill>
        <p:spPr bwMode="auto">
          <a:xfrm>
            <a:off x="0" y="285728"/>
            <a:ext cx="3857620" cy="44671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96908"/>
          </a:xfrm>
        </p:spPr>
        <p:txBody>
          <a:bodyPr/>
          <a:lstStyle/>
          <a:p>
            <a:r>
              <a:rPr lang="en-US" b="1" dirty="0"/>
              <a:t>ITALY IN EARLY US LITERATURE</a:t>
            </a:r>
          </a:p>
        </p:txBody>
      </p:sp>
      <p:sp>
        <p:nvSpPr>
          <p:cNvPr id="3" name="Segnaposto contenuto 2"/>
          <p:cNvSpPr>
            <a:spLocks noGrp="1"/>
          </p:cNvSpPr>
          <p:nvPr>
            <p:ph sz="quarter" idx="1"/>
          </p:nvPr>
        </p:nvSpPr>
        <p:spPr>
          <a:xfrm>
            <a:off x="457200" y="1357298"/>
            <a:ext cx="7467600" cy="5286412"/>
          </a:xfrm>
        </p:spPr>
        <p:txBody>
          <a:bodyPr>
            <a:normAutofit/>
          </a:bodyPr>
          <a:lstStyle/>
          <a:p>
            <a:pPr>
              <a:buNone/>
            </a:pPr>
            <a:r>
              <a:rPr lang="en-US" sz="2600" dirty="0"/>
              <a:t>Anyway, Italy started to be a major object of representation in US literature only in the 1830s, with the publication of </a:t>
            </a:r>
            <a:r>
              <a:rPr lang="en-US" sz="2600" dirty="0">
                <a:solidFill>
                  <a:srgbClr val="FF0000"/>
                </a:solidFill>
              </a:rPr>
              <a:t>James </a:t>
            </a:r>
            <a:r>
              <a:rPr lang="en-US" sz="2600" dirty="0" err="1">
                <a:solidFill>
                  <a:srgbClr val="FF0000"/>
                </a:solidFill>
              </a:rPr>
              <a:t>Fenimore</a:t>
            </a:r>
            <a:r>
              <a:rPr lang="en-US" sz="2600" dirty="0">
                <a:solidFill>
                  <a:srgbClr val="FF0000"/>
                </a:solidFill>
              </a:rPr>
              <a:t> Cooper</a:t>
            </a:r>
            <a:r>
              <a:rPr lang="en-US" sz="2600" dirty="0"/>
              <a:t>’s historical novel </a:t>
            </a:r>
            <a:r>
              <a:rPr lang="en-US" sz="2600" i="1" dirty="0">
                <a:solidFill>
                  <a:srgbClr val="FF0000"/>
                </a:solidFill>
              </a:rPr>
              <a:t>The Bravo</a:t>
            </a:r>
            <a:r>
              <a:rPr lang="en-US" sz="2600" dirty="0">
                <a:solidFill>
                  <a:srgbClr val="FF0000"/>
                </a:solidFill>
              </a:rPr>
              <a:t> </a:t>
            </a:r>
            <a:r>
              <a:rPr lang="en-US" sz="2600" dirty="0"/>
              <a:t>(1831), set in early 18</a:t>
            </a:r>
            <a:r>
              <a:rPr lang="en-US" sz="2600" baseline="30000" dirty="0"/>
              <a:t>th</a:t>
            </a:r>
            <a:r>
              <a:rPr lang="en-US" sz="2600" dirty="0"/>
              <a:t>-century Venice. In this first phase, Italy was mainly considered as the place where the weight of a long history, even if enriched by an </a:t>
            </a:r>
            <a:r>
              <a:rPr lang="en-US" sz="2600" dirty="0">
                <a:solidFill>
                  <a:srgbClr val="FF0000"/>
                </a:solidFill>
              </a:rPr>
              <a:t>extraordinary cultural heritage</a:t>
            </a:r>
            <a:r>
              <a:rPr lang="en-US" sz="2600" dirty="0"/>
              <a:t>, almost crushed any hope of progress toward the future. Italy became the emblem of a </a:t>
            </a:r>
            <a:r>
              <a:rPr lang="en-US" sz="2600" dirty="0">
                <a:solidFill>
                  <a:srgbClr val="FF0000"/>
                </a:solidFill>
              </a:rPr>
              <a:t>splendid decadence</a:t>
            </a:r>
            <a:r>
              <a:rPr lang="en-US" sz="2600" dirty="0"/>
              <a:t>, doomed to live forever in the shadow of the ruins of its magnificent past.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654032"/>
          </a:xfrm>
        </p:spPr>
        <p:txBody>
          <a:bodyPr/>
          <a:lstStyle/>
          <a:p>
            <a:r>
              <a:rPr lang="en-US" b="1" dirty="0"/>
              <a:t>A NEW VIEW OF ITALY</a:t>
            </a:r>
          </a:p>
        </p:txBody>
      </p:sp>
      <p:sp>
        <p:nvSpPr>
          <p:cNvPr id="3" name="Segnaposto contenuto 2"/>
          <p:cNvSpPr>
            <a:spLocks noGrp="1"/>
          </p:cNvSpPr>
          <p:nvPr>
            <p:ph sz="quarter" idx="1"/>
          </p:nvPr>
        </p:nvSpPr>
        <p:spPr>
          <a:xfrm>
            <a:off x="457200" y="1071546"/>
            <a:ext cx="7467600" cy="5402406"/>
          </a:xfrm>
        </p:spPr>
        <p:txBody>
          <a:bodyPr>
            <a:normAutofit fontScale="92500" lnSpcReduction="20000"/>
          </a:bodyPr>
          <a:lstStyle/>
          <a:p>
            <a:pPr>
              <a:buNone/>
            </a:pPr>
            <a:r>
              <a:rPr lang="en-US" dirty="0"/>
              <a:t>A new perspective on Italy, more concerned with the dynamics of the </a:t>
            </a:r>
            <a:r>
              <a:rPr lang="en-US" i="1" dirty="0">
                <a:solidFill>
                  <a:srgbClr val="FF0000"/>
                </a:solidFill>
              </a:rPr>
              <a:t>Risorgimento</a:t>
            </a:r>
            <a:r>
              <a:rPr lang="en-US" dirty="0"/>
              <a:t> as a </a:t>
            </a:r>
            <a:r>
              <a:rPr lang="en-US" dirty="0">
                <a:solidFill>
                  <a:srgbClr val="FF0000"/>
                </a:solidFill>
              </a:rPr>
              <a:t>progressive political movement </a:t>
            </a:r>
            <a:r>
              <a:rPr lang="en-US" dirty="0"/>
              <a:t>that could be even a model for US culture, became to be elaborated at the middle in the 19</a:t>
            </a:r>
            <a:r>
              <a:rPr lang="en-US" baseline="30000" dirty="0"/>
              <a:t>th</a:t>
            </a:r>
            <a:r>
              <a:rPr lang="en-US" dirty="0"/>
              <a:t> century, especially after </a:t>
            </a:r>
            <a:r>
              <a:rPr lang="en-US" dirty="0">
                <a:solidFill>
                  <a:srgbClr val="FF0000"/>
                </a:solidFill>
              </a:rPr>
              <a:t>Margaret Fuller</a:t>
            </a:r>
            <a:r>
              <a:rPr lang="en-US" dirty="0"/>
              <a:t>, the leading transcendentalist and proto-feminist writer, went to Europe to send reports about the evolution of the European revolutions. Fuller actively participated in the short-lived 1849 </a:t>
            </a:r>
            <a:r>
              <a:rPr lang="en-US" dirty="0">
                <a:solidFill>
                  <a:srgbClr val="FF0000"/>
                </a:solidFill>
              </a:rPr>
              <a:t>Roman Republic</a:t>
            </a:r>
            <a:r>
              <a:rPr lang="en-US" dirty="0"/>
              <a:t>, and died in a shipwreck while coming back home after the Pope’s power was restored with the help of the French army. In her letters published in the </a:t>
            </a:r>
            <a:r>
              <a:rPr lang="en-US" i="1" dirty="0"/>
              <a:t>New York Tribune</a:t>
            </a:r>
            <a:r>
              <a:rPr lang="en-US" dirty="0"/>
              <a:t>, Fuller did not represent Italy as a Romantic and exotic landscape, but as the site of an extremely </a:t>
            </a:r>
            <a:r>
              <a:rPr lang="en-US" dirty="0">
                <a:solidFill>
                  <a:srgbClr val="FF0000"/>
                </a:solidFill>
              </a:rPr>
              <a:t>modern political transformation </a:t>
            </a:r>
            <a:r>
              <a:rPr lang="en-US" dirty="0"/>
              <a:t>that could have even taken socialist features. From the relic of the past, Italy became a possible harbinger of the future, even for the United States.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 persona, posando&#10;&#10;Descrizione generata automaticamente">
            <a:extLst>
              <a:ext uri="{FF2B5EF4-FFF2-40B4-BE49-F238E27FC236}">
                <a16:creationId xmlns:a16="http://schemas.microsoft.com/office/drawing/2014/main" id="{530265DA-0E39-F131-B0BA-9D9CA2B30AB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95536" y="1196752"/>
            <a:ext cx="8046554" cy="4224441"/>
          </a:xfrm>
        </p:spPr>
      </p:pic>
    </p:spTree>
    <p:extLst>
      <p:ext uri="{BB962C8B-B14F-4D97-AF65-F5344CB8AC3E}">
        <p14:creationId xmlns:p14="http://schemas.microsoft.com/office/powerpoint/2010/main" val="107053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25470"/>
          </a:xfrm>
        </p:spPr>
        <p:txBody>
          <a:bodyPr/>
          <a:lstStyle/>
          <a:p>
            <a:r>
              <a:rPr lang="en-US" b="1" dirty="0"/>
              <a:t>THE MIRROR OF ITALY</a:t>
            </a:r>
          </a:p>
        </p:txBody>
      </p:sp>
      <p:sp>
        <p:nvSpPr>
          <p:cNvPr id="3" name="Segnaposto contenuto 2"/>
          <p:cNvSpPr>
            <a:spLocks noGrp="1"/>
          </p:cNvSpPr>
          <p:nvPr>
            <p:ph sz="quarter" idx="1"/>
          </p:nvPr>
        </p:nvSpPr>
        <p:spPr>
          <a:xfrm>
            <a:off x="457200" y="1142984"/>
            <a:ext cx="7467600" cy="5330968"/>
          </a:xfrm>
        </p:spPr>
        <p:txBody>
          <a:bodyPr>
            <a:normAutofit fontScale="92500" lnSpcReduction="20000"/>
          </a:bodyPr>
          <a:lstStyle/>
          <a:p>
            <a:pPr>
              <a:buNone/>
            </a:pPr>
            <a:r>
              <a:rPr lang="en-US" dirty="0"/>
              <a:t>Fuller’s representation in Italy inaugurated an attitude, especially visible in Hawthorne’s </a:t>
            </a:r>
            <a:r>
              <a:rPr lang="en-US" i="1" dirty="0"/>
              <a:t>The Marble Faun</a:t>
            </a:r>
            <a:r>
              <a:rPr lang="en-US" dirty="0"/>
              <a:t>, to engage in a continuous play of mirror between Italy and the USA. Fuller insistently compares the Italian political situation to what is happening at home, and better still </a:t>
            </a:r>
            <a:r>
              <a:rPr lang="en-US" i="1" dirty="0"/>
              <a:t>connects</a:t>
            </a:r>
            <a:r>
              <a:rPr lang="en-US" dirty="0"/>
              <a:t> the two realities, as if they mirrored each other in a </a:t>
            </a:r>
            <a:r>
              <a:rPr lang="en-US" dirty="0">
                <a:solidFill>
                  <a:srgbClr val="FF0000"/>
                </a:solidFill>
              </a:rPr>
              <a:t>transatlantic continuum</a:t>
            </a:r>
            <a:r>
              <a:rPr lang="en-US" dirty="0"/>
              <a:t>. Fuller was even critical towards all those American expatriates (especially artists and writers) that lived in Italy and totally failed to see the deep analogies between the Italian fight for national independence and the values of the American Revolution. The Italian predicament could even be seen as a lens through which the American historical experience could be reconsidered, highlighting many contradictions (the expropriation of the natives’ lands, slavery, the marginalization of women) that dominant US culture tended to obscure </a:t>
            </a:r>
            <a:r>
              <a:rPr lang="en-US"/>
              <a:t>and redact.</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25470"/>
          </a:xfrm>
        </p:spPr>
        <p:txBody>
          <a:bodyPr/>
          <a:lstStyle/>
          <a:p>
            <a:r>
              <a:rPr lang="en-US" b="1" dirty="0"/>
              <a:t>SLAVES AND ITALIANS</a:t>
            </a:r>
          </a:p>
        </p:txBody>
      </p:sp>
      <p:sp>
        <p:nvSpPr>
          <p:cNvPr id="3" name="Segnaposto contenuto 2"/>
          <p:cNvSpPr>
            <a:spLocks noGrp="1"/>
          </p:cNvSpPr>
          <p:nvPr>
            <p:ph sz="quarter" idx="1"/>
          </p:nvPr>
        </p:nvSpPr>
        <p:spPr>
          <a:xfrm>
            <a:off x="457200" y="1071546"/>
            <a:ext cx="7467600" cy="5402406"/>
          </a:xfrm>
        </p:spPr>
        <p:txBody>
          <a:bodyPr>
            <a:normAutofit fontScale="92500"/>
          </a:bodyPr>
          <a:lstStyle/>
          <a:p>
            <a:pPr>
              <a:buNone/>
            </a:pPr>
            <a:r>
              <a:rPr lang="en-US" dirty="0"/>
              <a:t>A direct comparison between African American slaves and Italians allowed Fuller to criticize the American expats’ superficiality and retrograde ideology, masqueraded as social and cultural “superiority”:  “they talk about the </a:t>
            </a:r>
            <a:r>
              <a:rPr lang="en-US" dirty="0">
                <a:solidFill>
                  <a:srgbClr val="FF0000"/>
                </a:solidFill>
              </a:rPr>
              <a:t>corrupt and degenerate state of Italy </a:t>
            </a:r>
            <a:r>
              <a:rPr lang="en-US" dirty="0"/>
              <a:t>as they do about that of our slaves at home. They came ready trained to that mode of reasoning which affirms that, </a:t>
            </a:r>
            <a:r>
              <a:rPr lang="en-US" dirty="0">
                <a:solidFill>
                  <a:srgbClr val="FF0000"/>
                </a:solidFill>
              </a:rPr>
              <a:t>because men are degraded by bad institutions, they are not fit for the better</a:t>
            </a:r>
            <a:r>
              <a:rPr lang="en-US" dirty="0"/>
              <a:t>.” What Fuller here implies is that the really degraded and passive mentality was not the slaves’ or the Italians’, but the one showed by the offspring of America’s best classes, unable to overcome their </a:t>
            </a:r>
            <a:r>
              <a:rPr lang="en-US" dirty="0">
                <a:solidFill>
                  <a:srgbClr val="FF0000"/>
                </a:solidFill>
              </a:rPr>
              <a:t>laziness in interpreting analogies and differences</a:t>
            </a:r>
            <a:r>
              <a:rPr lang="en-US" dirty="0"/>
              <a:t>, closed inside their own narrow national cultural horizon.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654032"/>
          </a:xfrm>
        </p:spPr>
        <p:txBody>
          <a:bodyPr/>
          <a:lstStyle/>
          <a:p>
            <a:r>
              <a:rPr lang="en-US" b="1" dirty="0"/>
              <a:t>“A CITY OF THE SOUL”</a:t>
            </a:r>
          </a:p>
        </p:txBody>
      </p:sp>
      <p:sp>
        <p:nvSpPr>
          <p:cNvPr id="3" name="Segnaposto contenuto 2"/>
          <p:cNvSpPr>
            <a:spLocks noGrp="1"/>
          </p:cNvSpPr>
          <p:nvPr>
            <p:ph sz="quarter" idx="1"/>
          </p:nvPr>
        </p:nvSpPr>
        <p:spPr>
          <a:xfrm>
            <a:off x="457200" y="1000108"/>
            <a:ext cx="7467600" cy="5500726"/>
          </a:xfrm>
        </p:spPr>
        <p:txBody>
          <a:bodyPr>
            <a:noAutofit/>
          </a:bodyPr>
          <a:lstStyle/>
          <a:p>
            <a:pPr>
              <a:buNone/>
            </a:pPr>
            <a:r>
              <a:rPr lang="en-US" sz="1700" dirty="0"/>
              <a:t>For Fuller Italy, and Rome especially, was not only the place where history could make a new start. It was also, as recorded in an 1848 private letter to her mother, a “city of the soul” (Fuller is quoting Byron’s </a:t>
            </a:r>
            <a:r>
              <a:rPr lang="en-US" sz="1700" i="1" dirty="0"/>
              <a:t>Childe </a:t>
            </a:r>
            <a:r>
              <a:rPr lang="en-US" sz="1700" i="1" dirty="0" err="1"/>
              <a:t>Harolde</a:t>
            </a:r>
            <a:r>
              <a:rPr lang="en-US" sz="1700" dirty="0"/>
              <a:t> “O Rome, my country, city of the soul”): “</a:t>
            </a:r>
            <a:r>
              <a:rPr lang="en-US" sz="1700" dirty="0">
                <a:solidFill>
                  <a:srgbClr val="FF0000"/>
                </a:solidFill>
              </a:rPr>
              <a:t>Those have not lived who have not seen Rome</a:t>
            </a:r>
            <a:r>
              <a:rPr lang="en-US" sz="1700" dirty="0"/>
              <a:t>.” This helped her to find her truer and refashioned self according to a mobile, flexible, even contradictory set of patterns of identifications with the people and events she was immersed in (Larry J. Reynolds and Susan Belasco stress how her writing about the Italian situation is “</a:t>
            </a:r>
            <a:r>
              <a:rPr lang="en-US" sz="1700" dirty="0">
                <a:solidFill>
                  <a:srgbClr val="FF0000"/>
                </a:solidFill>
              </a:rPr>
              <a:t>almost postmodern</a:t>
            </a:r>
            <a:r>
              <a:rPr lang="en-US" sz="1700" dirty="0"/>
              <a:t> in its revelation of the reversals and ruptures attending history as lived”). Shortly before the arrival of the French, she clearly expressed her new conception of individual and collective identity, based on the </a:t>
            </a:r>
            <a:r>
              <a:rPr lang="en-US" sz="1700" dirty="0">
                <a:solidFill>
                  <a:srgbClr val="FF0000"/>
                </a:solidFill>
              </a:rPr>
              <a:t>transgression of all boundaries of class, gender, language and culture</a:t>
            </a:r>
            <a:r>
              <a:rPr lang="en-US" sz="1700" dirty="0"/>
              <a:t>: “Mankind is one / And beats with one great heart.” Fuller had completed her turn toward a transnationalism which in some ways had always been present in her thought and writing, even if in the more “conventional” form of Romantic cosmopolitanism, that simply stated the existence of a world without cultural frontiers instead of questioning them while fighting at exactly the same time for the recognition of single national identities.</a:t>
            </a:r>
            <a:endParaRPr lang="it-IT" sz="1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25470"/>
          </a:xfrm>
        </p:spPr>
        <p:txBody>
          <a:bodyPr/>
          <a:lstStyle/>
          <a:p>
            <a:r>
              <a:rPr lang="en-US" b="1" dirty="0"/>
              <a:t>A COSMOPOLITAN PERSPECTIVE</a:t>
            </a:r>
          </a:p>
        </p:txBody>
      </p:sp>
      <p:sp>
        <p:nvSpPr>
          <p:cNvPr id="3" name="Segnaposto contenuto 2"/>
          <p:cNvSpPr>
            <a:spLocks noGrp="1"/>
          </p:cNvSpPr>
          <p:nvPr>
            <p:ph sz="quarter" idx="1"/>
          </p:nvPr>
        </p:nvSpPr>
        <p:spPr>
          <a:xfrm>
            <a:off x="457200" y="1142984"/>
            <a:ext cx="7467600" cy="5330968"/>
          </a:xfrm>
        </p:spPr>
        <p:txBody>
          <a:bodyPr>
            <a:normAutofit fontScale="77500" lnSpcReduction="20000"/>
          </a:bodyPr>
          <a:lstStyle/>
          <a:p>
            <a:pPr>
              <a:buNone/>
            </a:pPr>
            <a:r>
              <a:rPr lang="en-US" dirty="0"/>
              <a:t>Fuller’s Italian experience also helps to better understand, from an American perspective, the overall dynamics of the Romantic era as regards the interplay of the </a:t>
            </a:r>
            <a:r>
              <a:rPr lang="en-US" dirty="0">
                <a:solidFill>
                  <a:srgbClr val="FF0000"/>
                </a:solidFill>
              </a:rPr>
              <a:t>nationalist allegiances </a:t>
            </a:r>
            <a:r>
              <a:rPr lang="en-US" dirty="0"/>
              <a:t>of most writers and intellectuals and the </a:t>
            </a:r>
            <a:r>
              <a:rPr lang="en-US" dirty="0">
                <a:solidFill>
                  <a:srgbClr val="FF0000"/>
                </a:solidFill>
              </a:rPr>
              <a:t>cosmopolitan</a:t>
            </a:r>
            <a:r>
              <a:rPr lang="en-US" dirty="0"/>
              <a:t> (transnational, in more modern terms) outlook of their enterprise. Paradoxically, it was the nationalist project in itself that created a </a:t>
            </a:r>
            <a:r>
              <a:rPr lang="en-US" dirty="0">
                <a:solidFill>
                  <a:srgbClr val="FF0000"/>
                </a:solidFill>
              </a:rPr>
              <a:t>transnational network of movements </a:t>
            </a:r>
            <a:r>
              <a:rPr lang="en-US" dirty="0"/>
              <a:t>aiming at the disruption of a system of cultural power based on forced </a:t>
            </a:r>
            <a:r>
              <a:rPr lang="en-US" dirty="0" err="1"/>
              <a:t>homogeneization</a:t>
            </a:r>
            <a:r>
              <a:rPr lang="en-US" dirty="0"/>
              <a:t>: the call to the collective soul of the “people” opened up a comparative horizon where the predicaments of the different emerging nations were found, notwithstanding all their differences, to be fundamentally alike – to fight for the freedom of one’s own country was to fight for the freedom of all, as Byron tragically demonstrated with his death while preparing an attack to the Turkish fortress of Lepanto in the name of the liberation of Greece. Fuller’s American gaze added a further dimension, activating a wider frame of reference, that of a transatlantic dialogue that reinforced and undercut at the same time all pretentions of “uniqueness” and “exceptionality” by showing that each nationalist ideology, on both sides of the Ocean, fundamentally shared those same assumptions.</a:t>
            </a:r>
            <a:endParaRPr lang="it-IT"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654032"/>
          </a:xfrm>
        </p:spPr>
        <p:txBody>
          <a:bodyPr/>
          <a:lstStyle/>
          <a:p>
            <a:r>
              <a:rPr lang="it-IT" b="1" dirty="0"/>
              <a:t>ITALIANS IN/AND AMERICA</a:t>
            </a:r>
          </a:p>
        </p:txBody>
      </p:sp>
      <p:sp>
        <p:nvSpPr>
          <p:cNvPr id="3" name="Segnaposto contenuto 2"/>
          <p:cNvSpPr>
            <a:spLocks noGrp="1"/>
          </p:cNvSpPr>
          <p:nvPr>
            <p:ph sz="quarter" idx="1"/>
          </p:nvPr>
        </p:nvSpPr>
        <p:spPr>
          <a:xfrm>
            <a:off x="500034" y="1071546"/>
            <a:ext cx="7467600" cy="5473844"/>
          </a:xfrm>
        </p:spPr>
        <p:txBody>
          <a:bodyPr/>
          <a:lstStyle/>
          <a:p>
            <a:pPr>
              <a:spcBef>
                <a:spcPts val="0"/>
              </a:spcBef>
              <a:spcAft>
                <a:spcPts val="0"/>
              </a:spcAft>
              <a:buNone/>
            </a:pPr>
            <a:r>
              <a:rPr lang="en-US" dirty="0">
                <a:ea typeface="Calibri"/>
                <a:cs typeface="Times New Roman"/>
              </a:rPr>
              <a:t>Italy and America had an intimate relationship since the very beginning. After all, America was officially “discovered” (for Europeans) by an Italian – an event that inaugurated the Modern Age – and got its name after another one. </a:t>
            </a:r>
            <a:endParaRPr lang="it-IT" dirty="0">
              <a:ea typeface="Calibri"/>
              <a:cs typeface="Times New Roman"/>
            </a:endParaRPr>
          </a:p>
          <a:p>
            <a:pPr>
              <a:buNone/>
            </a:pPr>
            <a:endParaRPr lang="it-IT" dirty="0"/>
          </a:p>
          <a:p>
            <a:pPr>
              <a:buNone/>
            </a:pPr>
            <a:endParaRPr lang="it-IT" dirty="0"/>
          </a:p>
        </p:txBody>
      </p:sp>
      <p:pic>
        <p:nvPicPr>
          <p:cNvPr id="2053" name="Picture 5" descr="C:\Users\Utente\Downloads\amerigo.jpg"/>
          <p:cNvPicPr>
            <a:picLocks noChangeAspect="1" noChangeArrowheads="1"/>
          </p:cNvPicPr>
          <p:nvPr/>
        </p:nvPicPr>
        <p:blipFill>
          <a:blip r:embed="rId2"/>
          <a:srcRect/>
          <a:stretch>
            <a:fillRect/>
          </a:stretch>
        </p:blipFill>
        <p:spPr bwMode="auto">
          <a:xfrm>
            <a:off x="4571999" y="3429000"/>
            <a:ext cx="3948113" cy="2857500"/>
          </a:xfrm>
          <a:prstGeom prst="rect">
            <a:avLst/>
          </a:prstGeom>
          <a:noFill/>
        </p:spPr>
      </p:pic>
      <p:pic>
        <p:nvPicPr>
          <p:cNvPr id="2054" name="Picture 6" descr="C:\Users\Utente\Downloads\121118798_10159008270968856_2916791201134790380_o.jpg"/>
          <p:cNvPicPr>
            <a:picLocks noChangeAspect="1" noChangeArrowheads="1"/>
          </p:cNvPicPr>
          <p:nvPr/>
        </p:nvPicPr>
        <p:blipFill>
          <a:blip r:embed="rId3"/>
          <a:srcRect/>
          <a:stretch>
            <a:fillRect/>
          </a:stretch>
        </p:blipFill>
        <p:spPr bwMode="auto">
          <a:xfrm>
            <a:off x="357158" y="3000348"/>
            <a:ext cx="3857652" cy="38576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25470"/>
          </a:xfrm>
        </p:spPr>
        <p:txBody>
          <a:bodyPr/>
          <a:lstStyle/>
          <a:p>
            <a:r>
              <a:rPr lang="it-IT" b="1" dirty="0"/>
              <a:t>THE AMERICAN MYTH OF ITALY</a:t>
            </a:r>
          </a:p>
        </p:txBody>
      </p:sp>
      <p:sp>
        <p:nvSpPr>
          <p:cNvPr id="3" name="Segnaposto contenuto 2"/>
          <p:cNvSpPr>
            <a:spLocks noGrp="1"/>
          </p:cNvSpPr>
          <p:nvPr>
            <p:ph sz="quarter" idx="1"/>
          </p:nvPr>
        </p:nvSpPr>
        <p:spPr>
          <a:xfrm>
            <a:off x="457200" y="1000108"/>
            <a:ext cx="7467600" cy="5643602"/>
          </a:xfrm>
        </p:spPr>
        <p:txBody>
          <a:bodyPr>
            <a:normAutofit fontScale="85000" lnSpcReduction="10000"/>
          </a:bodyPr>
          <a:lstStyle/>
          <a:p>
            <a:pPr>
              <a:buNone/>
            </a:pPr>
            <a:r>
              <a:rPr lang="en-US" dirty="0"/>
              <a:t>Even if the European colonies in North America received very few Italians, Italy became a </a:t>
            </a:r>
            <a:r>
              <a:rPr lang="en-US" dirty="0">
                <a:solidFill>
                  <a:srgbClr val="FF0000"/>
                </a:solidFill>
              </a:rPr>
              <a:t>foundational (but very contradictory) myth</a:t>
            </a:r>
            <a:r>
              <a:rPr lang="en-US" dirty="0"/>
              <a:t> in American culture at the time of the American Revolution, as the geographical location of that </a:t>
            </a:r>
            <a:r>
              <a:rPr lang="en-US" dirty="0">
                <a:solidFill>
                  <a:srgbClr val="FF0000"/>
                </a:solidFill>
              </a:rPr>
              <a:t>Ancient Roman Republic </a:t>
            </a:r>
            <a:r>
              <a:rPr lang="en-US" dirty="0"/>
              <a:t>which was taken as a model for the political construction of the new nation (the advocates of a Federal Government with a strong central power published the </a:t>
            </a:r>
            <a:r>
              <a:rPr lang="en-US" i="1" dirty="0"/>
              <a:t>Federalist Papers</a:t>
            </a:r>
            <a:r>
              <a:rPr lang="en-US" dirty="0"/>
              <a:t> with the Latin pseudonym </a:t>
            </a:r>
            <a:r>
              <a:rPr lang="en-US" noProof="0" dirty="0" err="1"/>
              <a:t>Publius</a:t>
            </a:r>
            <a:r>
              <a:rPr lang="en-US" dirty="0"/>
              <a:t>), but also of the heart of that </a:t>
            </a:r>
            <a:r>
              <a:rPr lang="en-US" dirty="0">
                <a:solidFill>
                  <a:srgbClr val="FF0000"/>
                </a:solidFill>
              </a:rPr>
              <a:t>Roman Empire </a:t>
            </a:r>
            <a:r>
              <a:rPr lang="en-US" dirty="0"/>
              <a:t>that strongly resembled the British Empire the revolutionaries were fighting against. Rome (and Italy) were also the center of </a:t>
            </a:r>
            <a:r>
              <a:rPr lang="en-US" dirty="0">
                <a:solidFill>
                  <a:srgbClr val="FF0000"/>
                </a:solidFill>
              </a:rPr>
              <a:t>Catholicism</a:t>
            </a:r>
            <a:r>
              <a:rPr lang="en-US" dirty="0"/>
              <a:t>, seen as a corrupt degradation of the original Christian faith by both early Puritanism and later on by the Enlightenment and the more liberal strains of American Protestantism. In many ways, Italy has functioned, and somehow keeps functioning, as a (more or less) </a:t>
            </a:r>
            <a:r>
              <a:rPr lang="en-US" dirty="0">
                <a:solidFill>
                  <a:srgbClr val="FF0000"/>
                </a:solidFill>
              </a:rPr>
              <a:t>distorting mirror </a:t>
            </a:r>
            <a:r>
              <a:rPr lang="en-US" dirty="0"/>
              <a:t>where American culture sees its own image reflected, enlarged, diminished, warped, and even </a:t>
            </a:r>
            <a:r>
              <a:rPr lang="en-US" dirty="0" err="1"/>
              <a:t>anamorphically</a:t>
            </a:r>
            <a:r>
              <a:rPr lang="en-US" dirty="0"/>
              <a:t> revealing of what America is and is not, wants to become and is afraid of becoming…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96908"/>
          </a:xfrm>
        </p:spPr>
        <p:txBody>
          <a:bodyPr/>
          <a:lstStyle/>
          <a:p>
            <a:r>
              <a:rPr lang="en-US" b="1" dirty="0"/>
              <a:t>THE ITALIAN MYTH OF AMERICA</a:t>
            </a:r>
          </a:p>
        </p:txBody>
      </p:sp>
      <p:sp>
        <p:nvSpPr>
          <p:cNvPr id="3" name="Segnaposto contenuto 2"/>
          <p:cNvSpPr>
            <a:spLocks noGrp="1"/>
          </p:cNvSpPr>
          <p:nvPr>
            <p:ph sz="quarter" idx="1"/>
          </p:nvPr>
        </p:nvSpPr>
        <p:spPr>
          <a:xfrm>
            <a:off x="457200" y="1142984"/>
            <a:ext cx="7467600" cy="5500726"/>
          </a:xfrm>
        </p:spPr>
        <p:txBody>
          <a:bodyPr>
            <a:normAutofit lnSpcReduction="10000"/>
          </a:bodyPr>
          <a:lstStyle/>
          <a:p>
            <a:pPr>
              <a:buNone/>
            </a:pPr>
            <a:r>
              <a:rPr lang="en-US" dirty="0"/>
              <a:t>On the other side of the Atlantic, Italy (as many other European and non-European cultures) has always seen America as the very place where the myth of the New Beginning that every migrant dreams about could finally be realized. For Italian culture this became especially true at the turn of the 19</a:t>
            </a:r>
            <a:r>
              <a:rPr lang="en-US" baseline="30000" dirty="0"/>
              <a:t>th</a:t>
            </a:r>
            <a:r>
              <a:rPr lang="en-US" dirty="0"/>
              <a:t> into the 20</a:t>
            </a:r>
            <a:r>
              <a:rPr lang="en-US" baseline="30000" dirty="0"/>
              <a:t>th</a:t>
            </a:r>
            <a:r>
              <a:rPr lang="en-US" dirty="0"/>
              <a:t> century, when Italian migrants (Italy is the country with the largest number of emigrants in modern history) came to America (North and South) </a:t>
            </a:r>
            <a:r>
              <a:rPr lang="en-US" i="1" dirty="0"/>
              <a:t>en masse. </a:t>
            </a:r>
            <a:r>
              <a:rPr lang="en-US" dirty="0"/>
              <a:t>The United States in particular came to represent </a:t>
            </a:r>
            <a:r>
              <a:rPr lang="en-US" dirty="0">
                <a:solidFill>
                  <a:srgbClr val="FF0000"/>
                </a:solidFill>
              </a:rPr>
              <a:t>progress, prosperity, freedom, the right to pursue happiness </a:t>
            </a:r>
            <a:r>
              <a:rPr lang="en-US" dirty="0"/>
              <a:t>– but the harsh reality of migration also transformed this new world into the land of </a:t>
            </a:r>
            <a:r>
              <a:rPr lang="en-US" dirty="0">
                <a:solidFill>
                  <a:srgbClr val="FF0000"/>
                </a:solidFill>
              </a:rPr>
              <a:t>prejudice, marginalization and exploitation</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4290"/>
            <a:ext cx="7467600" cy="571504"/>
          </a:xfrm>
        </p:spPr>
        <p:txBody>
          <a:bodyPr>
            <a:normAutofit/>
          </a:bodyPr>
          <a:lstStyle/>
          <a:p>
            <a:r>
              <a:rPr lang="en-US" b="1" dirty="0"/>
              <a:t>CLASSICAL VS. GOTHIC ITALY</a:t>
            </a:r>
          </a:p>
        </p:txBody>
      </p:sp>
      <p:sp>
        <p:nvSpPr>
          <p:cNvPr id="3" name="Segnaposto contenuto 2"/>
          <p:cNvSpPr>
            <a:spLocks noGrp="1"/>
          </p:cNvSpPr>
          <p:nvPr>
            <p:ph sz="quarter" idx="1"/>
          </p:nvPr>
        </p:nvSpPr>
        <p:spPr>
          <a:xfrm>
            <a:off x="457200" y="857232"/>
            <a:ext cx="7467600" cy="5786478"/>
          </a:xfrm>
        </p:spPr>
        <p:txBody>
          <a:bodyPr>
            <a:normAutofit lnSpcReduction="10000"/>
          </a:bodyPr>
          <a:lstStyle/>
          <a:p>
            <a:pPr>
              <a:buNone/>
            </a:pPr>
            <a:r>
              <a:rPr lang="en-US" dirty="0"/>
              <a:t>At the time of the birth of the United States of America, Italy for the Anglo-Saxon world was conceptualized as the site of two opposite cultural tendencies: on the one hand it was considered as the center of irradiation of Western civilization and of the classical values of </a:t>
            </a:r>
            <a:r>
              <a:rPr lang="en-US" dirty="0">
                <a:solidFill>
                  <a:srgbClr val="FF0000"/>
                </a:solidFill>
              </a:rPr>
              <a:t>civic virtue, harmony and order</a:t>
            </a:r>
            <a:r>
              <a:rPr lang="en-US" dirty="0"/>
              <a:t>; on the other, it represented all the horrors of </a:t>
            </a:r>
            <a:r>
              <a:rPr lang="en-US" dirty="0">
                <a:solidFill>
                  <a:srgbClr val="FF0000"/>
                </a:solidFill>
              </a:rPr>
              <a:t>imperialism, bigotry and decadence</a:t>
            </a:r>
            <a:r>
              <a:rPr lang="en-US" dirty="0"/>
              <a:t>, of a past that does not want to die, as fictionalized in gothic romances like </a:t>
            </a:r>
            <a:r>
              <a:rPr lang="en-US" dirty="0">
                <a:solidFill>
                  <a:srgbClr val="FF0000"/>
                </a:solidFill>
              </a:rPr>
              <a:t>Horace Walpole’s </a:t>
            </a:r>
            <a:r>
              <a:rPr lang="en-US" i="1" dirty="0">
                <a:solidFill>
                  <a:srgbClr val="FF0000"/>
                </a:solidFill>
              </a:rPr>
              <a:t>The Castle of Otranto</a:t>
            </a:r>
            <a:r>
              <a:rPr lang="en-US" i="1" dirty="0"/>
              <a:t> </a:t>
            </a:r>
            <a:r>
              <a:rPr lang="en-US" dirty="0"/>
              <a:t>(1764). The fashion of the Grand Tour, made popular by authors like </a:t>
            </a:r>
            <a:r>
              <a:rPr lang="en-US" dirty="0">
                <a:solidFill>
                  <a:srgbClr val="FF0000"/>
                </a:solidFill>
              </a:rPr>
              <a:t>Goethe </a:t>
            </a:r>
            <a:r>
              <a:rPr lang="it-IT" dirty="0"/>
              <a:t>(</a:t>
            </a:r>
            <a:r>
              <a:rPr lang="it-IT" i="1" dirty="0" err="1">
                <a:solidFill>
                  <a:srgbClr val="FF0000"/>
                </a:solidFill>
              </a:rPr>
              <a:t>Italienische</a:t>
            </a:r>
            <a:r>
              <a:rPr lang="it-IT" i="1" dirty="0">
                <a:solidFill>
                  <a:srgbClr val="FF0000"/>
                </a:solidFill>
              </a:rPr>
              <a:t> </a:t>
            </a:r>
            <a:r>
              <a:rPr lang="it-IT" i="1" dirty="0" err="1">
                <a:solidFill>
                  <a:srgbClr val="FF0000"/>
                </a:solidFill>
              </a:rPr>
              <a:t>Reise</a:t>
            </a:r>
            <a:r>
              <a:rPr lang="it-IT" dirty="0"/>
              <a:t>, 1813-17), </a:t>
            </a:r>
            <a:r>
              <a:rPr lang="it-IT" dirty="0" err="1"/>
              <a:t>gradually</a:t>
            </a:r>
            <a:r>
              <a:rPr lang="it-IT" dirty="0"/>
              <a:t> </a:t>
            </a:r>
            <a:r>
              <a:rPr lang="it-IT" dirty="0" err="1"/>
              <a:t>conquered</a:t>
            </a:r>
            <a:r>
              <a:rPr lang="it-IT" dirty="0"/>
              <a:t> </a:t>
            </a:r>
            <a:r>
              <a:rPr lang="it-IT" dirty="0" err="1"/>
              <a:t>also</a:t>
            </a:r>
            <a:r>
              <a:rPr lang="it-IT" dirty="0"/>
              <a:t> the USA, </a:t>
            </a:r>
            <a:r>
              <a:rPr lang="it-IT" dirty="0" err="1"/>
              <a:t>where</a:t>
            </a:r>
            <a:r>
              <a:rPr lang="it-IT" dirty="0"/>
              <a:t> the </a:t>
            </a:r>
            <a:r>
              <a:rPr lang="it-IT" dirty="0" err="1"/>
              <a:t>ambiguous</a:t>
            </a:r>
            <a:r>
              <a:rPr lang="it-IT" dirty="0"/>
              <a:t> </a:t>
            </a:r>
            <a:r>
              <a:rPr lang="it-IT" dirty="0" err="1"/>
              <a:t>mixture</a:t>
            </a:r>
            <a:r>
              <a:rPr lang="it-IT" dirty="0"/>
              <a:t> </a:t>
            </a:r>
            <a:r>
              <a:rPr lang="it-IT" dirty="0" err="1"/>
              <a:t>of</a:t>
            </a:r>
            <a:r>
              <a:rPr lang="it-IT" dirty="0"/>
              <a:t> </a:t>
            </a:r>
            <a:r>
              <a:rPr lang="it-IT" dirty="0" err="1"/>
              <a:t>Classicism</a:t>
            </a:r>
            <a:r>
              <a:rPr lang="it-IT" dirty="0"/>
              <a:t> and </a:t>
            </a:r>
            <a:r>
              <a:rPr lang="it-IT" dirty="0" err="1"/>
              <a:t>Gothicism</a:t>
            </a:r>
            <a:r>
              <a:rPr lang="it-IT" dirty="0"/>
              <a:t> </a:t>
            </a:r>
            <a:r>
              <a:rPr lang="it-IT" dirty="0" err="1"/>
              <a:t>of</a:t>
            </a:r>
            <a:r>
              <a:rPr lang="it-IT" dirty="0"/>
              <a:t> the cultural </a:t>
            </a:r>
            <a:r>
              <a:rPr lang="it-IT" dirty="0" err="1"/>
              <a:t>image</a:t>
            </a:r>
            <a:r>
              <a:rPr lang="it-IT" dirty="0"/>
              <a:t> </a:t>
            </a:r>
            <a:r>
              <a:rPr lang="it-IT" dirty="0" err="1"/>
              <a:t>of</a:t>
            </a:r>
            <a:r>
              <a:rPr lang="it-IT" dirty="0"/>
              <a:t> Italy </a:t>
            </a:r>
            <a:r>
              <a:rPr lang="it-IT" dirty="0" err="1"/>
              <a:t>created</a:t>
            </a:r>
            <a:r>
              <a:rPr lang="it-IT" dirty="0"/>
              <a:t> a </a:t>
            </a:r>
            <a:r>
              <a:rPr lang="it-IT" dirty="0" err="1"/>
              <a:t>sort</a:t>
            </a:r>
            <a:r>
              <a:rPr lang="it-IT" dirty="0"/>
              <a:t> </a:t>
            </a:r>
            <a:r>
              <a:rPr lang="it-IT" dirty="0" err="1"/>
              <a:t>of</a:t>
            </a:r>
            <a:r>
              <a:rPr lang="it-IT" dirty="0"/>
              <a:t> </a:t>
            </a:r>
            <a:r>
              <a:rPr lang="it-IT" dirty="0" err="1"/>
              <a:t>love-hate</a:t>
            </a:r>
            <a:r>
              <a:rPr lang="it-IT" dirty="0"/>
              <a:t> </a:t>
            </a:r>
            <a:r>
              <a:rPr lang="it-IT" dirty="0" err="1"/>
              <a:t>attitude</a:t>
            </a:r>
            <a:r>
              <a:rPr lang="it-IT" dirty="0"/>
              <a:t>.</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25470"/>
          </a:xfrm>
        </p:spPr>
        <p:txBody>
          <a:bodyPr/>
          <a:lstStyle/>
          <a:p>
            <a:r>
              <a:rPr lang="en-US" b="1" dirty="0"/>
              <a:t>A FAMILIAR ORIENT</a:t>
            </a:r>
          </a:p>
        </p:txBody>
      </p:sp>
      <p:sp>
        <p:nvSpPr>
          <p:cNvPr id="3" name="Segnaposto contenuto 2"/>
          <p:cNvSpPr>
            <a:spLocks noGrp="1"/>
          </p:cNvSpPr>
          <p:nvPr>
            <p:ph sz="quarter" idx="1"/>
          </p:nvPr>
        </p:nvSpPr>
        <p:spPr>
          <a:xfrm>
            <a:off x="457200" y="1142984"/>
            <a:ext cx="7467600" cy="5330968"/>
          </a:xfrm>
        </p:spPr>
        <p:txBody>
          <a:bodyPr/>
          <a:lstStyle/>
          <a:p>
            <a:pPr>
              <a:buNone/>
            </a:pPr>
            <a:r>
              <a:rPr lang="en-US" dirty="0"/>
              <a:t>At the beginning of the 19</a:t>
            </a:r>
            <a:r>
              <a:rPr lang="en-US" baseline="30000" dirty="0"/>
              <a:t>th</a:t>
            </a:r>
            <a:r>
              <a:rPr lang="en-US" dirty="0"/>
              <a:t> century Italy was also easily transformed into an </a:t>
            </a:r>
            <a:r>
              <a:rPr lang="en-US" dirty="0">
                <a:solidFill>
                  <a:srgbClr val="FF0000"/>
                </a:solidFill>
              </a:rPr>
              <a:t>exotic</a:t>
            </a:r>
            <a:r>
              <a:rPr lang="en-US" dirty="0"/>
              <a:t> world, the </a:t>
            </a:r>
            <a:r>
              <a:rPr lang="en-US" i="1" dirty="0"/>
              <a:t>locus</a:t>
            </a:r>
            <a:r>
              <a:rPr lang="en-US" dirty="0"/>
              <a:t> of the </a:t>
            </a:r>
            <a:r>
              <a:rPr lang="en-US" dirty="0">
                <a:solidFill>
                  <a:srgbClr val="FF0000"/>
                </a:solidFill>
              </a:rPr>
              <a:t>alien</a:t>
            </a:r>
            <a:r>
              <a:rPr lang="en-US" dirty="0"/>
              <a:t> and the </a:t>
            </a:r>
            <a:r>
              <a:rPr lang="en-US" dirty="0">
                <a:solidFill>
                  <a:srgbClr val="FF0000"/>
                </a:solidFill>
              </a:rPr>
              <a:t>distant</a:t>
            </a:r>
            <a:r>
              <a:rPr lang="en-US" dirty="0"/>
              <a:t>, both because of its </a:t>
            </a:r>
            <a:r>
              <a:rPr lang="en-US" dirty="0">
                <a:solidFill>
                  <a:srgbClr val="FF0000"/>
                </a:solidFill>
              </a:rPr>
              <a:t>millennial history </a:t>
            </a:r>
            <a:r>
              <a:rPr lang="en-US" dirty="0"/>
              <a:t>that created a sharp contrast with the young historical experience of American and of its present </a:t>
            </a:r>
            <a:r>
              <a:rPr lang="en-US" dirty="0">
                <a:solidFill>
                  <a:srgbClr val="FF0000"/>
                </a:solidFill>
              </a:rPr>
              <a:t>political fragmentation </a:t>
            </a:r>
            <a:r>
              <a:rPr lang="en-US" dirty="0"/>
              <a:t>that looked as exactly the opposite of a country born under the motto of </a:t>
            </a:r>
            <a:r>
              <a:rPr lang="en-US" i="1" dirty="0"/>
              <a:t>e pluribus </a:t>
            </a:r>
            <a:r>
              <a:rPr lang="en-US" i="1" dirty="0" err="1"/>
              <a:t>unum</a:t>
            </a:r>
            <a:r>
              <a:rPr lang="en-US" dirty="0"/>
              <a:t> (out of the many, one). But Italy was also eerily </a:t>
            </a:r>
            <a:r>
              <a:rPr lang="en-US" dirty="0">
                <a:solidFill>
                  <a:srgbClr val="FF0000"/>
                </a:solidFill>
              </a:rPr>
              <a:t>familiar</a:t>
            </a:r>
            <a:r>
              <a:rPr lang="en-US" dirty="0"/>
              <a:t>, a country that every man (or woman) of culture necessarily knew even if s/he had never been there. So Italy became a sort of </a:t>
            </a:r>
            <a:r>
              <a:rPr lang="en-US" dirty="0">
                <a:solidFill>
                  <a:srgbClr val="FF0000"/>
                </a:solidFill>
              </a:rPr>
              <a:t>Near East</a:t>
            </a:r>
            <a:r>
              <a:rPr lang="en-US" dirty="0"/>
              <a:t>, ‘‘a readily accessible and not too disquieting Orient” (Leonardo Buonomo).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THE “ITALIANIZATION” OF THE AMERICAN SPACE</a:t>
            </a:r>
          </a:p>
        </p:txBody>
      </p:sp>
      <p:sp>
        <p:nvSpPr>
          <p:cNvPr id="3" name="Segnaposto contenuto 2"/>
          <p:cNvSpPr>
            <a:spLocks noGrp="1"/>
          </p:cNvSpPr>
          <p:nvPr>
            <p:ph sz="quarter" idx="1"/>
          </p:nvPr>
        </p:nvSpPr>
        <p:spPr/>
        <p:txBody>
          <a:bodyPr>
            <a:normAutofit fontScale="92500"/>
          </a:bodyPr>
          <a:lstStyle/>
          <a:p>
            <a:pPr>
              <a:buNone/>
            </a:pPr>
            <a:r>
              <a:rPr lang="en-US" dirty="0"/>
              <a:t>Italy had a strong influence on how the United States built not only its political organization (Republican Rome was a much more influential example than Athens), but also its self-representation through </a:t>
            </a:r>
            <a:r>
              <a:rPr lang="en-US" dirty="0">
                <a:solidFill>
                  <a:srgbClr val="FF0000"/>
                </a:solidFill>
              </a:rPr>
              <a:t>public buildings and monuments</a:t>
            </a:r>
            <a:r>
              <a:rPr lang="en-US" dirty="0"/>
              <a:t>. </a:t>
            </a:r>
            <a:r>
              <a:rPr lang="en-US" dirty="0">
                <a:solidFill>
                  <a:srgbClr val="FF0000"/>
                </a:solidFill>
              </a:rPr>
              <a:t>Italian Classical and Renaissance architecture</a:t>
            </a:r>
            <a:r>
              <a:rPr lang="en-US" dirty="0"/>
              <a:t> was the model for the sites of political power such as the </a:t>
            </a:r>
            <a:r>
              <a:rPr lang="en-US" dirty="0">
                <a:solidFill>
                  <a:srgbClr val="FF0000"/>
                </a:solidFill>
              </a:rPr>
              <a:t>Capitol</a:t>
            </a:r>
            <a:r>
              <a:rPr lang="en-US" dirty="0"/>
              <a:t> and for the places where the culture of the new nation was nurtured such as the </a:t>
            </a:r>
            <a:r>
              <a:rPr lang="en-US" dirty="0">
                <a:solidFill>
                  <a:srgbClr val="FF0000"/>
                </a:solidFill>
              </a:rPr>
              <a:t>University of Virginia </a:t>
            </a:r>
            <a:r>
              <a:rPr lang="en-US" dirty="0"/>
              <a:t>at Charlottesville, planned by the main author of the Declaration of Independence, </a:t>
            </a:r>
            <a:r>
              <a:rPr lang="en-US" dirty="0">
                <a:solidFill>
                  <a:srgbClr val="FF0000"/>
                </a:solidFill>
              </a:rPr>
              <a:t>Thomas Jefferson </a:t>
            </a:r>
            <a:r>
              <a:rPr lang="en-US" dirty="0"/>
              <a:t>(an American version of the versatile Italian man of genius </a:t>
            </a:r>
            <a:r>
              <a:rPr lang="en-US" i="1" dirty="0"/>
              <a:t>à la</a:t>
            </a:r>
            <a:r>
              <a:rPr lang="en-US" dirty="0"/>
              <a:t> Leonardo da Vinci, like </a:t>
            </a:r>
            <a:r>
              <a:rPr lang="en-US" dirty="0">
                <a:solidFill>
                  <a:srgbClr val="FF0000"/>
                </a:solidFill>
              </a:rPr>
              <a:t>Benjamin Franklin </a:t>
            </a:r>
            <a:r>
              <a:rPr lang="en-US" dirty="0"/>
              <a:t>before him).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wnloads\index.jpg"/>
          <p:cNvPicPr>
            <a:picLocks noGrp="1" noChangeAspect="1" noChangeArrowheads="1"/>
          </p:cNvPicPr>
          <p:nvPr>
            <p:ph sz="quarter" idx="1"/>
          </p:nvPr>
        </p:nvPicPr>
        <p:blipFill>
          <a:blip r:embed="rId2"/>
          <a:srcRect/>
          <a:stretch>
            <a:fillRect/>
          </a:stretch>
        </p:blipFill>
        <p:spPr bwMode="auto">
          <a:xfrm>
            <a:off x="571472" y="857232"/>
            <a:ext cx="3644508" cy="2425254"/>
          </a:xfrm>
          <a:prstGeom prst="rect">
            <a:avLst/>
          </a:prstGeom>
          <a:noFill/>
        </p:spPr>
      </p:pic>
      <p:pic>
        <p:nvPicPr>
          <p:cNvPr id="1027" name="Picture 3" descr="C:\Users\Utente\Downloads\ewscripps.brightspotcdn.com.jpg"/>
          <p:cNvPicPr>
            <a:picLocks noChangeAspect="1" noChangeArrowheads="1"/>
          </p:cNvPicPr>
          <p:nvPr/>
        </p:nvPicPr>
        <p:blipFill>
          <a:blip r:embed="rId3" cstate="print"/>
          <a:srcRect/>
          <a:stretch>
            <a:fillRect/>
          </a:stretch>
        </p:blipFill>
        <p:spPr bwMode="auto">
          <a:xfrm>
            <a:off x="571472" y="3929066"/>
            <a:ext cx="4019544" cy="2260994"/>
          </a:xfrm>
          <a:prstGeom prst="rect">
            <a:avLst/>
          </a:prstGeom>
          <a:noFill/>
        </p:spPr>
      </p:pic>
      <p:pic>
        <p:nvPicPr>
          <p:cNvPr id="1028" name="Picture 4" descr="C:\Users\Utente\Downloads\UTkB9Id5_400x400.png"/>
          <p:cNvPicPr>
            <a:picLocks noChangeAspect="1" noChangeArrowheads="1"/>
          </p:cNvPicPr>
          <p:nvPr/>
        </p:nvPicPr>
        <p:blipFill>
          <a:blip r:embed="rId4"/>
          <a:srcRect/>
          <a:stretch>
            <a:fillRect/>
          </a:stretch>
        </p:blipFill>
        <p:spPr bwMode="auto">
          <a:xfrm>
            <a:off x="4786314" y="1571612"/>
            <a:ext cx="3738562" cy="373856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b="1" dirty="0"/>
              <a:t>THE (ITALIAN) AMERICAN</a:t>
            </a:r>
            <a:br>
              <a:rPr lang="en-US" b="1" dirty="0"/>
            </a:br>
            <a:r>
              <a:rPr lang="en-US" b="1" dirty="0"/>
              <a:t>URBAN GRID </a:t>
            </a:r>
          </a:p>
        </p:txBody>
      </p:sp>
      <p:sp>
        <p:nvSpPr>
          <p:cNvPr id="3" name="Segnaposto contenuto 2"/>
          <p:cNvSpPr>
            <a:spLocks noGrp="1"/>
          </p:cNvSpPr>
          <p:nvPr>
            <p:ph sz="quarter" idx="1"/>
          </p:nvPr>
        </p:nvSpPr>
        <p:spPr>
          <a:xfrm>
            <a:off x="457200" y="1428736"/>
            <a:ext cx="7467600" cy="5143536"/>
          </a:xfrm>
        </p:spPr>
        <p:txBody>
          <a:bodyPr>
            <a:noAutofit/>
          </a:bodyPr>
          <a:lstStyle/>
          <a:p>
            <a:pPr>
              <a:buNone/>
            </a:pPr>
            <a:r>
              <a:rPr lang="en-US" sz="2800" dirty="0"/>
              <a:t>Even American urban planning appropriated ideas developed in Italy, and especially the </a:t>
            </a:r>
            <a:r>
              <a:rPr lang="en-US" sz="2800" dirty="0">
                <a:solidFill>
                  <a:srgbClr val="FF0000"/>
                </a:solidFill>
              </a:rPr>
              <a:t>Roman urban grid </a:t>
            </a:r>
            <a:r>
              <a:rPr lang="en-US" sz="2800" dirty="0"/>
              <a:t>that, opposite to the tortuous and twisted mosaic of streets and squares characterizing later medieval cities, privileged the rational organization of </a:t>
            </a:r>
            <a:r>
              <a:rPr lang="en-US" sz="2800" dirty="0">
                <a:solidFill>
                  <a:srgbClr val="FF0000"/>
                </a:solidFill>
              </a:rPr>
              <a:t>street crossings at right angles</a:t>
            </a:r>
            <a:r>
              <a:rPr lang="en-US" sz="2800" dirty="0"/>
              <a:t>, with a main central square at the intersection of the two major thoroughfares (the </a:t>
            </a:r>
            <a:r>
              <a:rPr lang="it-IT" sz="2800" i="1" dirty="0" err="1"/>
              <a:t>decumanus</a:t>
            </a:r>
            <a:r>
              <a:rPr lang="it-IT" sz="2800" i="1" dirty="0"/>
              <a:t> </a:t>
            </a:r>
            <a:r>
              <a:rPr lang="it-IT" sz="2800" i="1" dirty="0" err="1"/>
              <a:t>maximus</a:t>
            </a:r>
            <a:r>
              <a:rPr lang="it-IT" sz="2800" i="1" dirty="0"/>
              <a:t> </a:t>
            </a:r>
            <a:r>
              <a:rPr lang="it-IT" sz="2800" dirty="0"/>
              <a:t>and the </a:t>
            </a:r>
            <a:r>
              <a:rPr lang="it-IT" sz="2800" i="1" dirty="0"/>
              <a:t>cardo </a:t>
            </a:r>
            <a:r>
              <a:rPr lang="it-IT" sz="2800" i="1" dirty="0" err="1"/>
              <a:t>maximus</a:t>
            </a:r>
            <a:r>
              <a:rPr lang="it-IT" sz="2800" dirty="0"/>
              <a:t>)</a:t>
            </a:r>
            <a:r>
              <a:rPr lang="it-IT" sz="2800" i="1" dirty="0"/>
              <a:t> </a:t>
            </a:r>
            <a:r>
              <a:rPr lang="en-US" sz="2800" dirty="0"/>
              <a:t>dominating the city map.</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277</TotalTime>
  <Words>1934</Words>
  <Application>Microsoft Office PowerPoint</Application>
  <PresentationFormat>Presentazione su schermo (4:3)</PresentationFormat>
  <Paragraphs>28</Paragraphs>
  <Slides>17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Century Schoolbook</vt:lpstr>
      <vt:lpstr>Wingdings</vt:lpstr>
      <vt:lpstr>Wingdings 2</vt:lpstr>
      <vt:lpstr>Loggia</vt:lpstr>
      <vt:lpstr>TRANSATLANTIC DIALOGUES: ENCOUNTERS BETWEEN ITALY AND THE USA</vt:lpstr>
      <vt:lpstr>ITALIANS IN/AND AMERICA</vt:lpstr>
      <vt:lpstr>THE AMERICAN MYTH OF ITALY</vt:lpstr>
      <vt:lpstr>THE ITALIAN MYTH OF AMERICA</vt:lpstr>
      <vt:lpstr>CLASSICAL VS. GOTHIC ITALY</vt:lpstr>
      <vt:lpstr>A FAMILIAR ORIENT</vt:lpstr>
      <vt:lpstr>THE “ITALIANIZATION” OF THE AMERICAN SPACE</vt:lpstr>
      <vt:lpstr>Presentazione standard di PowerPoint</vt:lpstr>
      <vt:lpstr>THE (ITALIAN) AMERICAN URBAN GRID </vt:lpstr>
      <vt:lpstr>Presentazione standard di PowerPoint</vt:lpstr>
      <vt:lpstr>ITALY IN EARLY US LITERATURE</vt:lpstr>
      <vt:lpstr>A NEW VIEW OF ITALY</vt:lpstr>
      <vt:lpstr>Presentazione standard di PowerPoint</vt:lpstr>
      <vt:lpstr>THE MIRROR OF ITALY</vt:lpstr>
      <vt:lpstr>SLAVES AND ITALIANS</vt:lpstr>
      <vt:lpstr>“A CITY OF THE SOUL”</vt:lpstr>
      <vt:lpstr>A COSMOPOLITAN PERSPECTIVE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valerio.deangelis@unimc.it</cp:lastModifiedBy>
  <cp:revision>44</cp:revision>
  <dcterms:created xsi:type="dcterms:W3CDTF">2021-02-07T20:49:49Z</dcterms:created>
  <dcterms:modified xsi:type="dcterms:W3CDTF">2023-01-29T21:30:52Z</dcterms:modified>
</cp:coreProperties>
</file>