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18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2F36FA53-B733-430E-B26C-2690E48CCF60}" type="datetimeFigureOut">
              <a:rPr lang="it-IT" smtClean="0"/>
              <a:t>27/02/2023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47F0B77-B819-427F-BE82-24D04F74C57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4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6FA53-B733-430E-B26C-2690E48CCF60}" type="datetimeFigureOut">
              <a:rPr lang="it-IT" smtClean="0"/>
              <a:t>27/02/2023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623627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6FA53-B733-430E-B26C-2690E48CCF60}" type="datetimeFigureOut">
              <a:rPr lang="it-IT" smtClean="0"/>
              <a:t>27/02/2023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192640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F36FA53-B733-430E-B26C-2690E48CCF60}" type="datetimeFigureOut">
              <a:rPr lang="it-IT" smtClean="0"/>
              <a:t>27/02/2023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534090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F36FA53-B733-430E-B26C-2690E48CCF60}" type="datetimeFigureOut">
              <a:rPr lang="it-IT" smtClean="0"/>
              <a:t>27/02/2023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47F0B77-B819-427F-BE82-24D04F74C57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6404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F36FA53-B733-430E-B26C-2690E48CCF60}" type="datetimeFigureOut">
              <a:rPr lang="it-IT" smtClean="0"/>
              <a:t>27/02/2023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299881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F36FA53-B733-430E-B26C-2690E48CCF60}" type="datetimeFigureOut">
              <a:rPr lang="it-IT" smtClean="0"/>
              <a:t>27/02/2023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50318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F36FA53-B733-430E-B26C-2690E48CCF60}" type="datetimeFigureOut">
              <a:rPr lang="it-IT" smtClean="0"/>
              <a:t>27/02/2023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2004972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F36FA53-B733-430E-B26C-2690E48CCF60}" type="datetimeFigureOut">
              <a:rPr lang="it-IT" smtClean="0"/>
              <a:t>27/02/2023</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893052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F36FA53-B733-430E-B26C-2690E48CCF60}" type="datetimeFigureOut">
              <a:rPr lang="it-IT" smtClean="0"/>
              <a:t>27/02/2023</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47F0B77-B819-427F-BE82-24D04F74C57A}" type="slidenum">
              <a:rPr lang="it-IT" smtClean="0"/>
              <a:t>‹N›</a:t>
            </a:fld>
            <a:endParaRPr lang="it-IT"/>
          </a:p>
        </p:txBody>
      </p:sp>
    </p:spTree>
    <p:extLst>
      <p:ext uri="{BB962C8B-B14F-4D97-AF65-F5344CB8AC3E}">
        <p14:creationId xmlns:p14="http://schemas.microsoft.com/office/powerpoint/2010/main" val="29004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F36FA53-B733-430E-B26C-2690E48CCF60}" type="datetimeFigureOut">
              <a:rPr lang="it-IT" smtClean="0"/>
              <a:t>27/02/2023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47F0B77-B819-427F-BE82-24D04F74C57A}" type="slidenum">
              <a:rPr lang="it-IT" smtClean="0"/>
              <a:t>‹N›</a:t>
            </a:fld>
            <a:endParaRPr lang="it-IT"/>
          </a:p>
        </p:txBody>
      </p:sp>
    </p:spTree>
    <p:extLst>
      <p:ext uri="{BB962C8B-B14F-4D97-AF65-F5344CB8AC3E}">
        <p14:creationId xmlns:p14="http://schemas.microsoft.com/office/powerpoint/2010/main" val="3487140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F36FA53-B733-430E-B26C-2690E48CCF60}" type="datetimeFigureOut">
              <a:rPr lang="it-IT" smtClean="0"/>
              <a:t>27/02/2023</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47F0B77-B819-427F-BE82-24D04F74C57A}"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9393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tint val="90000"/>
            <a:shade val="97000"/>
            <a:satMod val="13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FF78A1-341D-D155-95E4-8A2995810C90}"/>
              </a:ext>
            </a:extLst>
          </p:cNvPr>
          <p:cNvSpPr>
            <a:spLocks noGrp="1"/>
          </p:cNvSpPr>
          <p:nvPr>
            <p:ph type="ctrTitle"/>
          </p:nvPr>
        </p:nvSpPr>
        <p:spPr>
          <a:xfrm>
            <a:off x="1097280" y="111967"/>
            <a:ext cx="10058400" cy="2444621"/>
          </a:xfrm>
        </p:spPr>
        <p:txBody>
          <a:bodyPr/>
          <a:lstStyle/>
          <a:p>
            <a:r>
              <a:rPr lang="it-IT" dirty="0" err="1">
                <a:solidFill>
                  <a:srgbClr val="03181B"/>
                </a:solidFill>
              </a:rPr>
              <a:t>Migrant</a:t>
            </a:r>
            <a:r>
              <a:rPr lang="it-IT" dirty="0">
                <a:solidFill>
                  <a:srgbClr val="03181B"/>
                </a:solidFill>
              </a:rPr>
              <a:t> Literatures and </a:t>
            </a:r>
            <a:r>
              <a:rPr lang="it-IT" dirty="0" err="1">
                <a:solidFill>
                  <a:srgbClr val="03181B"/>
                </a:solidFill>
              </a:rPr>
              <a:t>Translation</a:t>
            </a:r>
            <a:endParaRPr lang="it-IT" dirty="0">
              <a:solidFill>
                <a:srgbClr val="03181B"/>
              </a:solidFill>
            </a:endParaRPr>
          </a:p>
        </p:txBody>
      </p:sp>
      <p:pic>
        <p:nvPicPr>
          <p:cNvPr id="5" name="Immagine 4" descr="Immagine che contiene testo, interni&#10;&#10;Descrizione generata automaticamente">
            <a:extLst>
              <a:ext uri="{FF2B5EF4-FFF2-40B4-BE49-F238E27FC236}">
                <a16:creationId xmlns:a16="http://schemas.microsoft.com/office/drawing/2014/main" id="{00292453-9CA3-4B1B-6520-A7858207A0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75248" y="2750311"/>
            <a:ext cx="6569373" cy="3102204"/>
          </a:xfrm>
          <a:prstGeom prst="rect">
            <a:avLst/>
          </a:prstGeom>
        </p:spPr>
      </p:pic>
    </p:spTree>
    <p:extLst>
      <p:ext uri="{BB962C8B-B14F-4D97-AF65-F5344CB8AC3E}">
        <p14:creationId xmlns:p14="http://schemas.microsoft.com/office/powerpoint/2010/main" val="23203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169B3B-095D-84C9-2A91-CC0A518CB854}"/>
              </a:ext>
            </a:extLst>
          </p:cNvPr>
          <p:cNvSpPr>
            <a:spLocks noGrp="1"/>
          </p:cNvSpPr>
          <p:nvPr>
            <p:ph type="title"/>
          </p:nvPr>
        </p:nvSpPr>
        <p:spPr>
          <a:xfrm>
            <a:off x="223935" y="286603"/>
            <a:ext cx="11607281" cy="1450757"/>
          </a:xfrm>
        </p:spPr>
        <p:txBody>
          <a:bodyPr/>
          <a:lstStyle/>
          <a:p>
            <a:r>
              <a:rPr lang="it-IT" b="1" dirty="0"/>
              <a:t>THE CONTEMPORARY</a:t>
            </a:r>
            <a:br>
              <a:rPr lang="it-IT" b="1" dirty="0"/>
            </a:br>
            <a:r>
              <a:rPr lang="it-IT" b="1" dirty="0"/>
              <a:t>MIGRANT EXPERIENCE</a:t>
            </a:r>
          </a:p>
        </p:txBody>
      </p:sp>
      <p:sp>
        <p:nvSpPr>
          <p:cNvPr id="3" name="Segnaposto contenuto 2">
            <a:extLst>
              <a:ext uri="{FF2B5EF4-FFF2-40B4-BE49-F238E27FC236}">
                <a16:creationId xmlns:a16="http://schemas.microsoft.com/office/drawing/2014/main" id="{0DE9298E-4F02-6579-946F-B88EC0CDA68B}"/>
              </a:ext>
            </a:extLst>
          </p:cNvPr>
          <p:cNvSpPr>
            <a:spLocks noGrp="1"/>
          </p:cNvSpPr>
          <p:nvPr>
            <p:ph idx="1"/>
          </p:nvPr>
        </p:nvSpPr>
        <p:spPr>
          <a:xfrm>
            <a:off x="223935" y="2043404"/>
            <a:ext cx="11877869" cy="4170783"/>
          </a:xfrm>
        </p:spPr>
        <p:txBody>
          <a:bodyPr>
            <a:normAutofit fontScale="47500" lnSpcReduction="20000"/>
          </a:bodyPr>
          <a:lstStyle/>
          <a:p>
            <a:r>
              <a:rPr lang="en-US" sz="5500" b="1" dirty="0">
                <a:solidFill>
                  <a:srgbClr val="C00000"/>
                </a:solidFill>
              </a:rPr>
              <a:t>First phase of global migration </a:t>
            </a:r>
            <a:r>
              <a:rPr lang="en-US" sz="5500" dirty="0"/>
              <a:t>(from the mid- 19</a:t>
            </a:r>
            <a:r>
              <a:rPr lang="en-US" sz="5500" baseline="30000" dirty="0"/>
              <a:t>th </a:t>
            </a:r>
            <a:r>
              <a:rPr lang="en-US" sz="5500" dirty="0"/>
              <a:t>to the</a:t>
            </a:r>
            <a:r>
              <a:rPr lang="en-US" sz="5500" baseline="30000" dirty="0"/>
              <a:t> </a:t>
            </a:r>
            <a:r>
              <a:rPr lang="en-US" sz="5500" dirty="0"/>
              <a:t>mid-20</a:t>
            </a:r>
            <a:r>
              <a:rPr lang="en-US" sz="5500" baseline="30000" dirty="0"/>
              <a:t>th</a:t>
            </a:r>
            <a:r>
              <a:rPr lang="en-US" sz="5500" dirty="0"/>
              <a:t> century): millions of people </a:t>
            </a:r>
            <a:r>
              <a:rPr lang="en-US" sz="5500" b="1" dirty="0">
                <a:solidFill>
                  <a:srgbClr val="C00000"/>
                </a:solidFill>
              </a:rPr>
              <a:t>leaving Europe for the Americas and Australia</a:t>
            </a:r>
            <a:r>
              <a:rPr lang="en-US" sz="5500" dirty="0"/>
              <a:t> (but also large migrant fluxes </a:t>
            </a:r>
            <a:r>
              <a:rPr lang="en-US" sz="5500" b="1" dirty="0">
                <a:solidFill>
                  <a:srgbClr val="C00000"/>
                </a:solidFill>
              </a:rPr>
              <a:t>from</a:t>
            </a:r>
            <a:r>
              <a:rPr lang="en-US" sz="5500" dirty="0"/>
              <a:t> </a:t>
            </a:r>
            <a:r>
              <a:rPr lang="en-US" sz="5500" b="1" dirty="0">
                <a:solidFill>
                  <a:srgbClr val="C00000"/>
                </a:solidFill>
              </a:rPr>
              <a:t>South-East Asia</a:t>
            </a:r>
            <a:r>
              <a:rPr lang="en-US" sz="5500" dirty="0"/>
              <a:t>).</a:t>
            </a:r>
          </a:p>
          <a:p>
            <a:r>
              <a:rPr lang="en-US" sz="5500" b="1" dirty="0">
                <a:solidFill>
                  <a:srgbClr val="C00000"/>
                </a:solidFill>
              </a:rPr>
              <a:t>Second phase </a:t>
            </a:r>
            <a:r>
              <a:rPr lang="en-US" sz="5500" dirty="0"/>
              <a:t>(from the second half of the 20</a:t>
            </a:r>
            <a:r>
              <a:rPr lang="en-US" sz="5500" baseline="30000" dirty="0"/>
              <a:t>th</a:t>
            </a:r>
            <a:r>
              <a:rPr lang="en-US" sz="5500" dirty="0"/>
              <a:t> century to the present): </a:t>
            </a:r>
            <a:r>
              <a:rPr lang="en-US" sz="5500" b="1" dirty="0">
                <a:solidFill>
                  <a:srgbClr val="C00000"/>
                </a:solidFill>
              </a:rPr>
              <a:t>decolonization</a:t>
            </a:r>
            <a:r>
              <a:rPr lang="en-US" sz="5500" dirty="0"/>
              <a:t> </a:t>
            </a:r>
            <a:r>
              <a:rPr lang="en-US" sz="5500" dirty="0">
                <a:ea typeface="Calibri" panose="020F0502020204030204" pitchFamily="34" charset="0"/>
                <a:cs typeface="Calibri" panose="020F0502020204030204" pitchFamily="34" charset="0"/>
              </a:rPr>
              <a:t>→ </a:t>
            </a:r>
            <a:r>
              <a:rPr lang="en-US" sz="5500" dirty="0"/>
              <a:t>migrations from the so-called Third World to the former colonial imperial centers.</a:t>
            </a:r>
          </a:p>
          <a:p>
            <a:r>
              <a:rPr lang="en-US" sz="5500" dirty="0"/>
              <a:t>Centrality of </a:t>
            </a:r>
            <a:r>
              <a:rPr lang="en-US" sz="5500" b="1" dirty="0">
                <a:solidFill>
                  <a:srgbClr val="C00000"/>
                </a:solidFill>
              </a:rPr>
              <a:t>former imperial languages </a:t>
            </a:r>
            <a:r>
              <a:rPr lang="en-US" sz="5500" dirty="0"/>
              <a:t>(especially English, but also French and Spanish) and then of the various </a:t>
            </a:r>
            <a:r>
              <a:rPr lang="en-US" sz="5500" b="1" dirty="0">
                <a:solidFill>
                  <a:srgbClr val="C00000"/>
                </a:solidFill>
              </a:rPr>
              <a:t>languages of the European countries </a:t>
            </a:r>
            <a:r>
              <a:rPr lang="en-US" sz="5500" dirty="0"/>
              <a:t>(but also of other </a:t>
            </a:r>
            <a:r>
              <a:rPr lang="en-US" sz="5500" b="1" dirty="0">
                <a:solidFill>
                  <a:srgbClr val="C00000"/>
                </a:solidFill>
              </a:rPr>
              <a:t>rising economies </a:t>
            </a:r>
            <a:r>
              <a:rPr lang="en-US" sz="5500" dirty="0"/>
              <a:t>– China, South Korea, India, Brazil, Russia, Arab monarchies…) as the main instrument of the migrants’ “integration” into their “new” worlds.</a:t>
            </a:r>
          </a:p>
          <a:p>
            <a:r>
              <a:rPr lang="en-US" sz="5500" dirty="0"/>
              <a:t>Translation = process of </a:t>
            </a:r>
            <a:r>
              <a:rPr lang="en-US" sz="5500" b="1" dirty="0">
                <a:solidFill>
                  <a:srgbClr val="C00000"/>
                </a:solidFill>
              </a:rPr>
              <a:t>cultural “transportation” </a:t>
            </a:r>
            <a:r>
              <a:rPr lang="en-US" sz="5500" dirty="0"/>
              <a:t>into the new environment (also </a:t>
            </a:r>
            <a:r>
              <a:rPr lang="en-US" sz="5500" b="1" dirty="0">
                <a:solidFill>
                  <a:srgbClr val="C00000"/>
                </a:solidFill>
              </a:rPr>
              <a:t>self-translation</a:t>
            </a:r>
            <a:r>
              <a:rPr lang="en-US" sz="5500" dirty="0"/>
              <a:t>, re-configuration of one’s own self into another, inevitably plural, identity).</a:t>
            </a:r>
          </a:p>
        </p:txBody>
      </p:sp>
    </p:spTree>
    <p:extLst>
      <p:ext uri="{BB962C8B-B14F-4D97-AF65-F5344CB8AC3E}">
        <p14:creationId xmlns:p14="http://schemas.microsoft.com/office/powerpoint/2010/main" val="2820447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184C90-7DF0-3AE7-9AF6-0979EEB22264}"/>
              </a:ext>
            </a:extLst>
          </p:cNvPr>
          <p:cNvSpPr>
            <a:spLocks noGrp="1"/>
          </p:cNvSpPr>
          <p:nvPr>
            <p:ph type="title"/>
          </p:nvPr>
        </p:nvSpPr>
        <p:spPr>
          <a:xfrm>
            <a:off x="261257" y="286603"/>
            <a:ext cx="11719249" cy="1450757"/>
          </a:xfrm>
        </p:spPr>
        <p:txBody>
          <a:bodyPr/>
          <a:lstStyle/>
          <a:p>
            <a:r>
              <a:rPr lang="it-IT" b="1" dirty="0"/>
              <a:t>MIGRATION AND TRANSLATION</a:t>
            </a:r>
          </a:p>
        </p:txBody>
      </p:sp>
      <p:sp>
        <p:nvSpPr>
          <p:cNvPr id="3" name="Segnaposto contenuto 2">
            <a:extLst>
              <a:ext uri="{FF2B5EF4-FFF2-40B4-BE49-F238E27FC236}">
                <a16:creationId xmlns:a16="http://schemas.microsoft.com/office/drawing/2014/main" id="{D335DDF0-9648-F42F-2CC9-04DF74F79E5A}"/>
              </a:ext>
            </a:extLst>
          </p:cNvPr>
          <p:cNvSpPr>
            <a:spLocks noGrp="1"/>
          </p:cNvSpPr>
          <p:nvPr>
            <p:ph idx="1"/>
          </p:nvPr>
        </p:nvSpPr>
        <p:spPr>
          <a:xfrm>
            <a:off x="261257" y="1845734"/>
            <a:ext cx="11719249" cy="4023360"/>
          </a:xfrm>
        </p:spPr>
        <p:txBody>
          <a:bodyPr>
            <a:normAutofit fontScale="40000" lnSpcReduction="20000"/>
          </a:bodyPr>
          <a:lstStyle/>
          <a:p>
            <a:r>
              <a:rPr lang="en-US" sz="6400" b="1" dirty="0">
                <a:solidFill>
                  <a:srgbClr val="C00000"/>
                </a:solidFill>
              </a:rPr>
              <a:t>Moira </a:t>
            </a:r>
            <a:r>
              <a:rPr lang="en-US" sz="6400" b="1" dirty="0" err="1">
                <a:solidFill>
                  <a:srgbClr val="C00000"/>
                </a:solidFill>
              </a:rPr>
              <a:t>Inghilleri</a:t>
            </a:r>
            <a:r>
              <a:rPr lang="en-US" sz="6400" b="1" dirty="0">
                <a:solidFill>
                  <a:srgbClr val="C00000"/>
                </a:solidFill>
              </a:rPr>
              <a:t>, </a:t>
            </a:r>
            <a:r>
              <a:rPr lang="en-US" sz="6400" b="1" i="1" dirty="0">
                <a:solidFill>
                  <a:srgbClr val="C00000"/>
                </a:solidFill>
              </a:rPr>
              <a:t>Translation and Migration</a:t>
            </a:r>
            <a:r>
              <a:rPr lang="en-US" sz="6400" b="1" dirty="0">
                <a:solidFill>
                  <a:srgbClr val="C00000"/>
                </a:solidFill>
              </a:rPr>
              <a:t> </a:t>
            </a:r>
            <a:r>
              <a:rPr lang="en-US" sz="6400" dirty="0"/>
              <a:t>(2017): “Migration has never been a simple matter of reproduction in a single direction: it has always involved a combination of </a:t>
            </a:r>
            <a:r>
              <a:rPr lang="en-US" sz="6400" b="1" dirty="0">
                <a:solidFill>
                  <a:srgbClr val="C00000"/>
                </a:solidFill>
              </a:rPr>
              <a:t>diffusion, appropriation, assimilation, resistance, and enduring ambivalence</a:t>
            </a:r>
            <a:r>
              <a:rPr lang="en-US" sz="6400" dirty="0"/>
              <a:t>; and </a:t>
            </a:r>
            <a:r>
              <a:rPr lang="en-US" sz="6400" b="1" dirty="0">
                <a:solidFill>
                  <a:srgbClr val="C00000"/>
                </a:solidFill>
              </a:rPr>
              <a:t>translation</a:t>
            </a:r>
            <a:r>
              <a:rPr lang="en-US" sz="6400" dirty="0"/>
              <a:t>, as a particular form of interaction, functions as and within crucial discursive spaces where </a:t>
            </a:r>
            <a:r>
              <a:rPr lang="en-US" sz="6400" b="1" dirty="0">
                <a:solidFill>
                  <a:srgbClr val="C00000"/>
                </a:solidFill>
              </a:rPr>
              <a:t>alternative modes of perception are negotiated, challenged, and configured</a:t>
            </a:r>
            <a:r>
              <a:rPr lang="en-US" sz="6400" dirty="0"/>
              <a:t>.”</a:t>
            </a:r>
          </a:p>
          <a:p>
            <a:r>
              <a:rPr lang="en-US" sz="6400" dirty="0"/>
              <a:t>In social and cultural contexts where migrations play a prominent role, the practice of translation, which takes place in domains regimented according to the legal, ethical, and political interests of the ruling classes/ethnicities, is a privileged site for the showcasing of </a:t>
            </a:r>
            <a:r>
              <a:rPr lang="en-US" sz="6400" b="1" dirty="0">
                <a:solidFill>
                  <a:srgbClr val="C00000"/>
                </a:solidFill>
              </a:rPr>
              <a:t>power relations and conflict</a:t>
            </a:r>
            <a:r>
              <a:rPr lang="en-US" sz="6400" dirty="0"/>
              <a:t>. The translator belonging to the host country has the function of transmitting to the migrants a </a:t>
            </a:r>
            <a:r>
              <a:rPr lang="en-US" sz="6400" b="1" dirty="0">
                <a:solidFill>
                  <a:srgbClr val="C00000"/>
                </a:solidFill>
              </a:rPr>
              <a:t>system of cultural norms and values </a:t>
            </a:r>
            <a:r>
              <a:rPr lang="en-US" sz="6400" dirty="0"/>
              <a:t>which is always already embedded in the target language – the language of the place of </a:t>
            </a:r>
            <a:r>
              <a:rPr lang="en-US" sz="6400" i="1" dirty="0"/>
              <a:t>im</a:t>
            </a:r>
            <a:r>
              <a:rPr lang="en-US" sz="6400" dirty="0"/>
              <a:t>migration.</a:t>
            </a:r>
            <a:endParaRPr lang="it-IT" dirty="0"/>
          </a:p>
        </p:txBody>
      </p:sp>
    </p:spTree>
    <p:extLst>
      <p:ext uri="{BB962C8B-B14F-4D97-AF65-F5344CB8AC3E}">
        <p14:creationId xmlns:p14="http://schemas.microsoft.com/office/powerpoint/2010/main" val="1838373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474BC0-6A24-184E-4744-992D91D3AABA}"/>
              </a:ext>
            </a:extLst>
          </p:cNvPr>
          <p:cNvSpPr>
            <a:spLocks noGrp="1"/>
          </p:cNvSpPr>
          <p:nvPr>
            <p:ph type="title"/>
          </p:nvPr>
        </p:nvSpPr>
        <p:spPr>
          <a:xfrm>
            <a:off x="102637" y="286603"/>
            <a:ext cx="11896530" cy="1450757"/>
          </a:xfrm>
        </p:spPr>
        <p:txBody>
          <a:bodyPr/>
          <a:lstStyle/>
          <a:p>
            <a:r>
              <a:rPr lang="it-IT" b="1" dirty="0"/>
              <a:t>TRANSLATION AND</a:t>
            </a:r>
            <a:br>
              <a:rPr lang="it-IT" b="1" dirty="0"/>
            </a:br>
            <a:r>
              <a:rPr lang="it-IT" b="1" dirty="0"/>
              <a:t>CULTURAL RELATIVISM</a:t>
            </a:r>
          </a:p>
        </p:txBody>
      </p:sp>
      <p:sp>
        <p:nvSpPr>
          <p:cNvPr id="3" name="Segnaposto contenuto 2">
            <a:extLst>
              <a:ext uri="{FF2B5EF4-FFF2-40B4-BE49-F238E27FC236}">
                <a16:creationId xmlns:a16="http://schemas.microsoft.com/office/drawing/2014/main" id="{6DDA803A-6F5B-6F2E-8FA3-B4C8E49DD0F6}"/>
              </a:ext>
            </a:extLst>
          </p:cNvPr>
          <p:cNvSpPr>
            <a:spLocks noGrp="1"/>
          </p:cNvSpPr>
          <p:nvPr>
            <p:ph idx="1"/>
          </p:nvPr>
        </p:nvSpPr>
        <p:spPr>
          <a:xfrm>
            <a:off x="102637" y="1737360"/>
            <a:ext cx="11971175" cy="4598126"/>
          </a:xfrm>
        </p:spPr>
        <p:txBody>
          <a:bodyPr>
            <a:noAutofit/>
          </a:bodyPr>
          <a:lstStyle/>
          <a:p>
            <a:r>
              <a:rPr lang="en-US" sz="2300" dirty="0" err="1"/>
              <a:t>Inghilleri</a:t>
            </a:r>
            <a:r>
              <a:rPr lang="en-US" sz="2300" dirty="0"/>
              <a:t>: “To translate is to assume that </a:t>
            </a:r>
            <a:r>
              <a:rPr lang="en-US" sz="2300" b="1" dirty="0">
                <a:solidFill>
                  <a:srgbClr val="C00000"/>
                </a:solidFill>
              </a:rPr>
              <a:t>different systems of beliefs </a:t>
            </a:r>
            <a:r>
              <a:rPr lang="en-US" sz="2300" dirty="0"/>
              <a:t>exist which, in order to be incorporated into or rejected by others, must be interpreted through some form of communication. Translation in whatever form is the means by which individuals determine in what ways they diverge or are the same in relation to the beliefs they experience as meaningful and as true. The possibility of agreement or disagreement with others rests on the assumption of and about beliefs. The refusal to translate, or be translated, is in this way a social or political matter, and not a question of translatability itself. It is a refusal to embrace or succumb to the possibility, indeed inevitability, that </a:t>
            </a:r>
            <a:r>
              <a:rPr lang="en-US" sz="2300" b="1" dirty="0">
                <a:solidFill>
                  <a:srgbClr val="C00000"/>
                </a:solidFill>
              </a:rPr>
              <a:t>translation alters meanings in ways that are unpredictable and sometimes beyond our control</a:t>
            </a:r>
            <a:r>
              <a:rPr lang="en-US" sz="2300" dirty="0">
                <a:solidFill>
                  <a:srgbClr val="C00000"/>
                </a:solidFill>
              </a:rPr>
              <a:t> </a:t>
            </a:r>
            <a:r>
              <a:rPr lang="en-US" sz="2300" dirty="0"/>
              <a:t>or that make available meanings and understandings capable of </a:t>
            </a:r>
            <a:r>
              <a:rPr lang="en-US" sz="2300" b="1" dirty="0">
                <a:solidFill>
                  <a:srgbClr val="C00000"/>
                </a:solidFill>
              </a:rPr>
              <a:t>disrupting the status quo</a:t>
            </a:r>
            <a:r>
              <a:rPr lang="en-US" sz="2300" dirty="0"/>
              <a:t>.”</a:t>
            </a:r>
          </a:p>
          <a:p>
            <a:r>
              <a:rPr lang="en-US" sz="2300" dirty="0"/>
              <a:t>More often than not, it is not translation, notwithstanding its institutional function of “</a:t>
            </a:r>
            <a:r>
              <a:rPr lang="en-US" sz="2300" dirty="0" err="1"/>
              <a:t>accomodating</a:t>
            </a:r>
            <a:r>
              <a:rPr lang="en-US" sz="2300" dirty="0"/>
              <a:t> the other” by way of the elimination of his/her otherness, that establishes the subalternity and exploitation of migrants – it is its very absence, especially in the languages of power (law, directions, but also cultural texts), that excludes and marginalizes them.</a:t>
            </a:r>
            <a:endParaRPr lang="it-IT" sz="2300" dirty="0"/>
          </a:p>
        </p:txBody>
      </p:sp>
    </p:spTree>
    <p:extLst>
      <p:ext uri="{BB962C8B-B14F-4D97-AF65-F5344CB8AC3E}">
        <p14:creationId xmlns:p14="http://schemas.microsoft.com/office/powerpoint/2010/main" val="292625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FBDDF0-96CB-48E3-B445-37A97F750D18}"/>
              </a:ext>
            </a:extLst>
          </p:cNvPr>
          <p:cNvSpPr>
            <a:spLocks noGrp="1"/>
          </p:cNvSpPr>
          <p:nvPr>
            <p:ph type="title"/>
          </p:nvPr>
        </p:nvSpPr>
        <p:spPr>
          <a:xfrm>
            <a:off x="205273" y="286603"/>
            <a:ext cx="11709919" cy="1019683"/>
          </a:xfrm>
        </p:spPr>
        <p:txBody>
          <a:bodyPr/>
          <a:lstStyle/>
          <a:p>
            <a:r>
              <a:rPr lang="it-IT" b="1" dirty="0"/>
              <a:t>(SELF-)TRANSLATED LITERATURES</a:t>
            </a:r>
          </a:p>
        </p:txBody>
      </p:sp>
      <p:sp>
        <p:nvSpPr>
          <p:cNvPr id="3" name="Segnaposto contenuto 2">
            <a:extLst>
              <a:ext uri="{FF2B5EF4-FFF2-40B4-BE49-F238E27FC236}">
                <a16:creationId xmlns:a16="http://schemas.microsoft.com/office/drawing/2014/main" id="{BCD5C0F9-E398-7714-CAFC-32FCC79544AD}"/>
              </a:ext>
            </a:extLst>
          </p:cNvPr>
          <p:cNvSpPr>
            <a:spLocks noGrp="1"/>
          </p:cNvSpPr>
          <p:nvPr>
            <p:ph idx="1"/>
          </p:nvPr>
        </p:nvSpPr>
        <p:spPr>
          <a:xfrm>
            <a:off x="205273" y="1845734"/>
            <a:ext cx="11597951" cy="4023360"/>
          </a:xfrm>
        </p:spPr>
        <p:txBody>
          <a:bodyPr>
            <a:noAutofit/>
          </a:bodyPr>
          <a:lstStyle/>
          <a:p>
            <a:r>
              <a:rPr lang="en-US" sz="2400" dirty="0"/>
              <a:t>Migrant literatures are (almost) always born as self-translated – at two levels:</a:t>
            </a:r>
          </a:p>
          <a:p>
            <a:r>
              <a:rPr lang="en-US" sz="2400" dirty="0"/>
              <a:t>1) because first-and also second-generation migrant authors tend, consciously or not, to </a:t>
            </a:r>
            <a:r>
              <a:rPr lang="en-US" sz="2400" b="1" dirty="0">
                <a:solidFill>
                  <a:srgbClr val="C00000"/>
                </a:solidFill>
              </a:rPr>
              <a:t>translate their own native language into the language of the host country </a:t>
            </a:r>
            <a:r>
              <a:rPr lang="en-US" sz="2400" dirty="0"/>
              <a:t>– the language in which they can reach a </a:t>
            </a:r>
            <a:r>
              <a:rPr lang="en-US" sz="2400" b="1" dirty="0">
                <a:solidFill>
                  <a:srgbClr val="C00000"/>
                </a:solidFill>
              </a:rPr>
              <a:t>much wider audience</a:t>
            </a:r>
            <a:r>
              <a:rPr lang="en-US" sz="2400" dirty="0"/>
              <a:t>, and through which they can </a:t>
            </a:r>
            <a:r>
              <a:rPr lang="en-US" sz="2400" b="1" dirty="0">
                <a:solidFill>
                  <a:srgbClr val="C00000"/>
                </a:solidFill>
              </a:rPr>
              <a:t>influence the perception that the dominant culture has of their migrant community</a:t>
            </a:r>
            <a:r>
              <a:rPr lang="en-US" sz="2400" dirty="0"/>
              <a:t>;</a:t>
            </a:r>
          </a:p>
          <a:p>
            <a:r>
              <a:rPr lang="en-US" sz="2400" dirty="0"/>
              <a:t>2) because they also translate their own identity as </a:t>
            </a:r>
            <a:r>
              <a:rPr lang="en-US" sz="2400" b="1" dirty="0">
                <a:solidFill>
                  <a:srgbClr val="C00000"/>
                </a:solidFill>
              </a:rPr>
              <a:t>members of a migrant community </a:t>
            </a:r>
            <a:r>
              <a:rPr lang="en-US" sz="2400" dirty="0"/>
              <a:t>into the identity of </a:t>
            </a:r>
            <a:r>
              <a:rPr lang="en-US" sz="2400" b="1" dirty="0">
                <a:solidFill>
                  <a:srgbClr val="C00000"/>
                </a:solidFill>
              </a:rPr>
              <a:t>“national” writers</a:t>
            </a:r>
            <a:r>
              <a:rPr lang="en-US" sz="2400" dirty="0"/>
              <a:t>, often by adopting a strong </a:t>
            </a:r>
            <a:r>
              <a:rPr lang="en-US" sz="2400" b="1" dirty="0">
                <a:solidFill>
                  <a:srgbClr val="C00000"/>
                </a:solidFill>
              </a:rPr>
              <a:t>autobiographical </a:t>
            </a:r>
            <a:r>
              <a:rPr lang="en-US" sz="2400" dirty="0"/>
              <a:t>stance that literally means that they are </a:t>
            </a:r>
            <a:r>
              <a:rPr lang="en-US" sz="2400" b="1" i="1" dirty="0">
                <a:solidFill>
                  <a:srgbClr val="C00000"/>
                </a:solidFill>
              </a:rPr>
              <a:t>writing their lives </a:t>
            </a:r>
            <a:r>
              <a:rPr lang="en-US" sz="2400" dirty="0"/>
              <a:t>– that is, their </a:t>
            </a:r>
            <a:r>
              <a:rPr lang="en-US" sz="2400" i="1" dirty="0"/>
              <a:t>new</a:t>
            </a:r>
            <a:r>
              <a:rPr lang="en-US" sz="2400" dirty="0"/>
              <a:t> lives that result from the literary re-elaboration of their </a:t>
            </a:r>
            <a:r>
              <a:rPr lang="en-US" sz="2400" i="1" dirty="0"/>
              <a:t>past</a:t>
            </a:r>
            <a:r>
              <a:rPr lang="en-US" sz="2400" dirty="0"/>
              <a:t> lives, which they try at the same time to maintain and to put at a distance.</a:t>
            </a:r>
          </a:p>
        </p:txBody>
      </p:sp>
    </p:spTree>
    <p:extLst>
      <p:ext uri="{BB962C8B-B14F-4D97-AF65-F5344CB8AC3E}">
        <p14:creationId xmlns:p14="http://schemas.microsoft.com/office/powerpoint/2010/main" val="1944902363"/>
      </p:ext>
    </p:extLst>
  </p:cSld>
  <p:clrMapOvr>
    <a:masterClrMapping/>
  </p:clrMapOvr>
</p:sld>
</file>

<file path=ppt/theme/theme1.xml><?xml version="1.0" encoding="utf-8"?>
<a:theme xmlns:a="http://schemas.openxmlformats.org/drawingml/2006/main" name="Retrospettivo">
  <a:themeElements>
    <a:clrScheme name="Rosso arancion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mbreggiatura massima">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137</TotalTime>
  <Words>718</Words>
  <Application>Microsoft Office PowerPoint</Application>
  <PresentationFormat>Widescreen</PresentationFormat>
  <Paragraphs>16</Paragraphs>
  <Slides>5</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5</vt:i4>
      </vt:variant>
    </vt:vector>
  </HeadingPairs>
  <TitlesOfParts>
    <vt:vector size="8" baseType="lpstr">
      <vt:lpstr>Calibri</vt:lpstr>
      <vt:lpstr>Cambria</vt:lpstr>
      <vt:lpstr>Retrospettivo</vt:lpstr>
      <vt:lpstr>Migrant Literatures and Translation</vt:lpstr>
      <vt:lpstr>THE CONTEMPORARY MIGRANT EXPERIENCE</vt:lpstr>
      <vt:lpstr>MIGRATION AND TRANSLATION</vt:lpstr>
      <vt:lpstr>TRANSLATION AND CULTURAL RELATIVISM</vt:lpstr>
      <vt:lpstr>(SELF-)TRANSLATED LITERATURES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valerio.deangelis@unimc.it</dc:creator>
  <cp:lastModifiedBy>valerio.deangelis@unimc.it</cp:lastModifiedBy>
  <cp:revision>8</cp:revision>
  <dcterms:created xsi:type="dcterms:W3CDTF">2023-02-26T16:22:25Z</dcterms:created>
  <dcterms:modified xsi:type="dcterms:W3CDTF">2023-02-27T19:35:01Z</dcterms:modified>
</cp:coreProperties>
</file>