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sldIdLst>
    <p:sldId id="256" r:id="rId2"/>
    <p:sldId id="274" r:id="rId3"/>
    <p:sldId id="275" r:id="rId4"/>
    <p:sldId id="276" r:id="rId5"/>
    <p:sldId id="263" r:id="rId6"/>
    <p:sldId id="264" r:id="rId7"/>
    <p:sldId id="265" r:id="rId8"/>
    <p:sldId id="257" r:id="rId9"/>
    <p:sldId id="258" r:id="rId10"/>
    <p:sldId id="259" r:id="rId11"/>
    <p:sldId id="260" r:id="rId12"/>
    <p:sldId id="266" r:id="rId13"/>
    <p:sldId id="268" r:id="rId14"/>
    <p:sldId id="269" r:id="rId15"/>
    <p:sldId id="267" r:id="rId16"/>
    <p:sldId id="270" r:id="rId17"/>
    <p:sldId id="271" r:id="rId18"/>
    <p:sldId id="261" r:id="rId19"/>
    <p:sldId id="272" r:id="rId20"/>
    <p:sldId id="273" r:id="rId21"/>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pPr>
              <a:defRPr/>
            </a:pPr>
            <a:fld id="{D6D34A3B-E3E2-4E63-8F2F-1DA345FA9E04}" type="datetimeFigureOut">
              <a:rPr lang="it-IT" smtClean="0"/>
              <a:pPr>
                <a:defRPr/>
              </a:pPr>
              <a:t>27/02/2023</a:t>
            </a:fld>
            <a:endParaRPr lang="it-IT"/>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pPr>
              <a:defRPr/>
            </a:pPr>
            <a:endParaRPr lang="it-IT"/>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pPr>
              <a:defRPr/>
            </a:pPr>
            <a:fld id="{2B2A2C0B-E094-4366-B3E8-16A64273955C}" type="slidenum">
              <a:rPr lang="it-IT" smtClean="0"/>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pPr>
              <a:defRPr/>
            </a:pPr>
            <a:fld id="{61C048A2-8BB6-49D8-93DB-4351221E09CE}" type="datetimeFigureOut">
              <a:rPr lang="it-IT" smtClean="0"/>
              <a:pPr>
                <a:defRPr/>
              </a:pPr>
              <a:t>27/02/2023</a:t>
            </a:fld>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7DFB50A0-B262-4282-9971-8865CFD6C423}" type="slidenum">
              <a:rPr lang="it-IT" smtClean="0"/>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pPr>
              <a:defRPr/>
            </a:pPr>
            <a:fld id="{570991F2-64B4-4E09-A373-5BE993F9C8CB}" type="datetimeFigureOut">
              <a:rPr lang="it-IT" smtClean="0"/>
              <a:pPr>
                <a:defRPr/>
              </a:pPr>
              <a:t>27/02/2023</a:t>
            </a:fld>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E0909210-3D56-40AF-B269-E47427006F51}" type="slidenum">
              <a:rPr lang="it-IT" smtClean="0"/>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pPr>
              <a:defRPr/>
            </a:pPr>
            <a:fld id="{573A428D-0298-4C7E-8F5E-46AD84056DB9}" type="datetimeFigureOut">
              <a:rPr lang="it-IT" smtClean="0"/>
              <a:pPr>
                <a:defRPr/>
              </a:pPr>
              <a:t>27/02/2023</a:t>
            </a:fld>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07CA75B6-2F5F-4DA1-B0A2-8B1110647597}" type="slidenum">
              <a:rPr lang="it-IT" smtClean="0"/>
              <a:pPr>
                <a:defRPr/>
              </a:pPr>
              <a:t>‹N›</a:t>
            </a:fld>
            <a:endParaRPr lang="it-IT"/>
          </a:p>
        </p:txBody>
      </p:sp>
      <p:sp>
        <p:nvSpPr>
          <p:cNvPr id="7" name="Titolo 6"/>
          <p:cNvSpPr>
            <a:spLocks noGrp="1"/>
          </p:cNvSpPr>
          <p:nvPr>
            <p:ph type="title"/>
          </p:nvPr>
        </p:nvSpPr>
        <p:spPr/>
        <p:txBody>
          <a:bodyPr rtlCol="0"/>
          <a:lstStyle/>
          <a:p>
            <a:r>
              <a:rPr kumimoji="0" lang="it-IT"/>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pPr>
              <a:defRPr/>
            </a:pPr>
            <a:fld id="{D18956C9-F0BB-4DDD-AC4C-7E928E92E0B2}" type="datetimeFigureOut">
              <a:rPr lang="it-IT" smtClean="0"/>
              <a:pPr>
                <a:defRPr/>
              </a:pPr>
              <a:t>27/02/2023</a:t>
            </a:fld>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pPr>
              <a:defRPr/>
            </a:pPr>
            <a:fld id="{E8109BA4-4365-46C1-9999-886399A68AE2}" type="slidenum">
              <a:rPr lang="it-IT" smtClean="0"/>
              <a:pPr>
                <a:defRPr/>
              </a:pPr>
              <a:t>‹N›</a:t>
            </a:fld>
            <a:endParaRPr lang="it-IT"/>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pPr>
              <a:defRPr/>
            </a:pPr>
            <a:fld id="{BF42DD50-0FDE-4412-990E-A838F3323B2B}" type="datetimeFigureOut">
              <a:rPr lang="it-IT" smtClean="0"/>
              <a:pPr>
                <a:defRPr/>
              </a:pPr>
              <a:t>27/02/2023</a:t>
            </a:fld>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pPr>
              <a:defRPr/>
            </a:pPr>
            <a:fld id="{8D98C874-B101-4E5E-B129-986544927301}" type="slidenum">
              <a:rPr lang="it-IT" smtClean="0"/>
              <a:pPr>
                <a:defRPr/>
              </a:pPr>
              <a:t>‹N›</a:t>
            </a:fld>
            <a:endParaRPr lang="it-IT"/>
          </a:p>
        </p:txBody>
      </p:sp>
      <p:sp>
        <p:nvSpPr>
          <p:cNvPr id="8" name="Titolo 7"/>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pPr>
              <a:defRPr/>
            </a:pPr>
            <a:fld id="{72A522E9-E16E-407B-B524-B272F09D7EA1}" type="datetimeFigureOut">
              <a:rPr lang="it-IT" smtClean="0"/>
              <a:pPr>
                <a:defRPr/>
              </a:pPr>
              <a:t>27/02/2023</a:t>
            </a:fld>
            <a:endParaRPr lang="it-IT"/>
          </a:p>
        </p:txBody>
      </p:sp>
      <p:sp>
        <p:nvSpPr>
          <p:cNvPr id="8" name="Segnaposto piè di pagina 7"/>
          <p:cNvSpPr>
            <a:spLocks noGrp="1"/>
          </p:cNvSpPr>
          <p:nvPr>
            <p:ph type="ftr" sz="quarter" idx="11"/>
          </p:nvPr>
        </p:nvSpPr>
        <p:spPr/>
        <p:txBody>
          <a:bodyPr/>
          <a:lstStyle/>
          <a:p>
            <a:pPr>
              <a:defRPr/>
            </a:pPr>
            <a:endParaRPr lang="it-IT"/>
          </a:p>
        </p:txBody>
      </p:sp>
      <p:sp>
        <p:nvSpPr>
          <p:cNvPr id="9" name="Segnaposto numero diapositiva 8"/>
          <p:cNvSpPr>
            <a:spLocks noGrp="1"/>
          </p:cNvSpPr>
          <p:nvPr>
            <p:ph type="sldNum" sz="quarter" idx="12"/>
          </p:nvPr>
        </p:nvSpPr>
        <p:spPr/>
        <p:txBody>
          <a:bodyPr/>
          <a:lstStyle/>
          <a:p>
            <a:pPr>
              <a:defRPr/>
            </a:pPr>
            <a:fld id="{5B9CB5A9-6268-4730-97DB-81BC87AC3325}" type="slidenum">
              <a:rPr lang="it-IT" smtClean="0"/>
              <a:pPr>
                <a:defRPr/>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pPr>
              <a:defRPr/>
            </a:pPr>
            <a:fld id="{941AC60C-87BA-49F2-9164-776098620BAD}" type="datetimeFigureOut">
              <a:rPr lang="it-IT" smtClean="0"/>
              <a:pPr>
                <a:defRPr/>
              </a:pPr>
              <a:t>27/02/2023</a:t>
            </a:fld>
            <a:endParaRPr lang="it-IT"/>
          </a:p>
        </p:txBody>
      </p:sp>
      <p:sp>
        <p:nvSpPr>
          <p:cNvPr id="4" name="Segnaposto piè di pagina 3"/>
          <p:cNvSpPr>
            <a:spLocks noGrp="1"/>
          </p:cNvSpPr>
          <p:nvPr>
            <p:ph type="ftr" sz="quarter" idx="11"/>
          </p:nvPr>
        </p:nvSpPr>
        <p:spPr/>
        <p:txBody>
          <a:bodyPr/>
          <a:lstStyle/>
          <a:p>
            <a:pPr>
              <a:defRPr/>
            </a:pPr>
            <a:endParaRPr lang="it-IT"/>
          </a:p>
        </p:txBody>
      </p:sp>
      <p:sp>
        <p:nvSpPr>
          <p:cNvPr id="5" name="Segnaposto numero diapositiva 4"/>
          <p:cNvSpPr>
            <a:spLocks noGrp="1"/>
          </p:cNvSpPr>
          <p:nvPr>
            <p:ph type="sldNum" sz="quarter" idx="12"/>
          </p:nvPr>
        </p:nvSpPr>
        <p:spPr/>
        <p:txBody>
          <a:bodyPr/>
          <a:lstStyle/>
          <a:p>
            <a:pPr>
              <a:defRPr/>
            </a:pPr>
            <a:fld id="{B5A067BB-5D34-412D-9FDB-EC2CD0210463}" type="slidenum">
              <a:rPr lang="it-IT" smtClean="0"/>
              <a:pPr>
                <a:defRPr/>
              </a:pPr>
              <a:t>‹N›</a:t>
            </a:fld>
            <a:endParaRPr lang="it-IT"/>
          </a:p>
        </p:txBody>
      </p:sp>
      <p:sp>
        <p:nvSpPr>
          <p:cNvPr id="6" name="Titolo 5"/>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pPr>
              <a:defRPr/>
            </a:pPr>
            <a:fld id="{00C065D4-1A07-42AC-A972-AEFC79D311BC}" type="datetimeFigureOut">
              <a:rPr lang="it-IT" smtClean="0"/>
              <a:pPr>
                <a:defRPr/>
              </a:pPr>
              <a:t>27/02/2023</a:t>
            </a:fld>
            <a:endParaRPr lang="it-IT"/>
          </a:p>
        </p:txBody>
      </p:sp>
      <p:sp>
        <p:nvSpPr>
          <p:cNvPr id="3" name="Segnaposto piè di pagina 2"/>
          <p:cNvSpPr>
            <a:spLocks noGrp="1"/>
          </p:cNvSpPr>
          <p:nvPr>
            <p:ph type="ftr" sz="quarter" idx="11"/>
          </p:nvPr>
        </p:nvSpPr>
        <p:spPr/>
        <p:txBody>
          <a:bodyPr/>
          <a:lstStyle/>
          <a:p>
            <a:pPr>
              <a:defRPr/>
            </a:pPr>
            <a:endParaRPr lang="it-IT"/>
          </a:p>
        </p:txBody>
      </p:sp>
      <p:sp>
        <p:nvSpPr>
          <p:cNvPr id="4" name="Segnaposto numero diapositiva 3"/>
          <p:cNvSpPr>
            <a:spLocks noGrp="1"/>
          </p:cNvSpPr>
          <p:nvPr>
            <p:ph type="sldNum" sz="quarter" idx="12"/>
          </p:nvPr>
        </p:nvSpPr>
        <p:spPr/>
        <p:txBody>
          <a:bodyPr/>
          <a:lstStyle/>
          <a:p>
            <a:pPr>
              <a:defRPr/>
            </a:pPr>
            <a:fld id="{8F79DEAE-EC8A-40C8-B7DC-0FE56739E20D}" type="slidenum">
              <a:rPr lang="it-IT" smtClean="0"/>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p>
            <a:pPr>
              <a:defRPr/>
            </a:pPr>
            <a:fld id="{35DFF63F-3199-460B-B4DD-6F52696A1A1F}" type="datetimeFigureOut">
              <a:rPr lang="it-IT" smtClean="0"/>
              <a:pPr>
                <a:defRPr/>
              </a:pPr>
              <a:t>27/02/2023</a:t>
            </a:fld>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pPr>
              <a:defRPr/>
            </a:pPr>
            <a:fld id="{F8B4E63E-4B89-4F6A-AB25-EDA315CF3FD0}" type="slidenum">
              <a:rPr lang="it-IT" smtClean="0"/>
              <a:pPr>
                <a:defRPr/>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pPr>
              <a:defRPr/>
            </a:pPr>
            <a:fld id="{4E753A65-72F7-49FB-A604-3F75E57D1385}" type="datetimeFigureOut">
              <a:rPr lang="it-IT" smtClean="0"/>
              <a:pPr>
                <a:defRPr/>
              </a:pPr>
              <a:t>27/02/2023</a:t>
            </a:fld>
            <a:endParaRPr lang="it-IT"/>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it-IT"/>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pPr>
              <a:defRPr/>
            </a:pPr>
            <a:fld id="{730F0F3B-9B76-4660-BAE0-5F3970AB1B04}" type="slidenum">
              <a:rPr lang="it-IT" smtClean="0"/>
              <a:pPr>
                <a:defRPr/>
              </a:pPr>
              <a:t>‹N›</a:t>
            </a:fld>
            <a:endParaRPr lang="it-IT"/>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a:t>Fare clic per modificare lo stile del titolo</a:t>
            </a:r>
            <a:endParaRPr kumimoji="0" lang="en-US"/>
          </a:p>
        </p:txBody>
      </p:sp>
      <p:sp>
        <p:nvSpPr>
          <p:cNvPr id="8" name="Figura a mano libera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igura a mano libera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igura a mano libera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5B151396-1F3B-448D-828E-86F2D7DB93C6}" type="datetimeFigureOut">
              <a:rPr lang="it-IT" smtClean="0"/>
              <a:pPr>
                <a:defRPr/>
              </a:pPr>
              <a:t>27/02/2023</a:t>
            </a:fld>
            <a:endParaRPr lang="it-IT"/>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it-IT"/>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9FE9FD58-7E53-43FA-817D-94184F7929D6}" type="slidenum">
              <a:rPr lang="it-IT" smtClean="0"/>
              <a:pPr>
                <a:defRPr/>
              </a:pPr>
              <a:t>‹N›</a:t>
            </a:fld>
            <a:endParaRPr lang="it-IT"/>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755650" y="260350"/>
            <a:ext cx="7772400" cy="1584325"/>
          </a:xfrm>
        </p:spPr>
        <p:txBody>
          <a:bodyPr>
            <a:normAutofit/>
          </a:bodyPr>
          <a:lstStyle/>
          <a:p>
            <a:pPr eaLnBrk="1" fontAlgn="auto" hangingPunct="1">
              <a:spcAft>
                <a:spcPts val="0"/>
              </a:spcAft>
              <a:defRPr/>
            </a:pPr>
            <a:endParaRPr lang="it-IT" sz="2400" i="1" dirty="0"/>
          </a:p>
        </p:txBody>
      </p:sp>
      <p:sp>
        <p:nvSpPr>
          <p:cNvPr id="3" name="Sottotitolo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it-IT" dirty="0"/>
          </a:p>
        </p:txBody>
      </p:sp>
      <p:pic>
        <p:nvPicPr>
          <p:cNvPr id="6148" name="Picture 2" descr="C:\Users\HP250G3\Documents\Valerio\AISNA\AISNA - Convegni\AISNA - Convegni - 2017 - Milano\''Libro italiano come pochi altri libri di lingua italiana lo sono''\Christ in Concrete - Cover.jpg"/>
          <p:cNvPicPr>
            <a:picLocks noChangeAspect="1" noChangeArrowheads="1"/>
          </p:cNvPicPr>
          <p:nvPr/>
        </p:nvPicPr>
        <p:blipFill>
          <a:blip r:embed="rId2"/>
          <a:srcRect/>
          <a:stretch>
            <a:fillRect/>
          </a:stretch>
        </p:blipFill>
        <p:spPr bwMode="auto">
          <a:xfrm>
            <a:off x="2843213" y="409575"/>
            <a:ext cx="4032250" cy="59880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egnaposto contenuto 2"/>
          <p:cNvSpPr>
            <a:spLocks noGrp="1"/>
          </p:cNvSpPr>
          <p:nvPr>
            <p:ph idx="1"/>
          </p:nvPr>
        </p:nvSpPr>
        <p:spPr/>
        <p:txBody>
          <a:bodyPr/>
          <a:lstStyle/>
          <a:p>
            <a:pPr eaLnBrk="1" hangingPunct="1">
              <a:buFont typeface="Arial" charset="0"/>
              <a:buNone/>
            </a:pPr>
            <a:r>
              <a:rPr lang="it-IT" sz="4800" dirty="0"/>
              <a:t>“For </a:t>
            </a:r>
            <a:r>
              <a:rPr lang="it-IT" sz="4800" dirty="0" err="1"/>
              <a:t>pleasure</a:t>
            </a:r>
            <a:r>
              <a:rPr lang="it-IT" sz="4800" dirty="0"/>
              <a:t>, do </a:t>
            </a:r>
            <a:r>
              <a:rPr lang="it-IT" sz="4800" dirty="0" err="1"/>
              <a:t>not</a:t>
            </a:r>
            <a:r>
              <a:rPr lang="it-IT" sz="4800" dirty="0"/>
              <a:t> </a:t>
            </a:r>
            <a:r>
              <a:rPr lang="it-IT" sz="4800" dirty="0" err="1"/>
              <a:t>laugh</a:t>
            </a:r>
            <a:r>
              <a:rPr lang="it-IT" sz="4800" dirty="0"/>
              <a:t>,” </a:t>
            </a:r>
            <a:r>
              <a:rPr lang="it-IT" sz="4800" dirty="0" err="1"/>
              <a:t>said</a:t>
            </a:r>
            <a:r>
              <a:rPr lang="it-IT" sz="4800" dirty="0"/>
              <a:t> </a:t>
            </a:r>
            <a:r>
              <a:rPr lang="it-IT" sz="4800" dirty="0" err="1"/>
              <a:t>Nazone</a:t>
            </a:r>
            <a:r>
              <a:rPr lang="it-IT" sz="4800" dirty="0"/>
              <a:t>. “The boy </a:t>
            </a:r>
            <a:r>
              <a:rPr lang="it-IT" sz="4800" dirty="0" err="1"/>
              <a:t>is</a:t>
            </a:r>
            <a:r>
              <a:rPr lang="it-IT" sz="4800" dirty="0"/>
              <a:t> man</a:t>
            </a:r>
            <a:r>
              <a:rPr lang="en-GB" sz="4800" dirty="0"/>
              <a:t>‐</a:t>
            </a:r>
            <a:r>
              <a:rPr lang="it-IT" sz="4800" dirty="0" err="1"/>
              <a:t>child</a:t>
            </a:r>
            <a:r>
              <a:rPr lang="it-IT" sz="4800" dirty="0"/>
              <a:t> of master </a:t>
            </a:r>
            <a:r>
              <a:rPr lang="it-IT" sz="4800" dirty="0" err="1"/>
              <a:t>mason</a:t>
            </a:r>
            <a:r>
              <a:rPr lang="it-IT" sz="4800" dirty="0"/>
              <a:t> and </a:t>
            </a:r>
            <a:r>
              <a:rPr lang="it-IT" sz="4800" dirty="0" err="1"/>
              <a:t>born</a:t>
            </a:r>
            <a:r>
              <a:rPr lang="it-IT" sz="4800" dirty="0"/>
              <a:t> in the </a:t>
            </a:r>
            <a:r>
              <a:rPr lang="it-IT" sz="4800" dirty="0" err="1"/>
              <a:t>mortar</a:t>
            </a:r>
            <a:r>
              <a:rPr lang="it-IT" sz="4800" dirty="0"/>
              <a:t> </a:t>
            </a:r>
            <a:r>
              <a:rPr lang="it-IT" sz="4800" dirty="0" err="1"/>
              <a:t>tub</a:t>
            </a:r>
            <a:r>
              <a:rPr lang="it-IT" sz="4800" dirty="0"/>
              <a:t>” (</a:t>
            </a:r>
            <a:r>
              <a:rPr lang="it-IT" sz="4800" i="1" dirty="0"/>
              <a:t>Christ in Concrete</a:t>
            </a:r>
            <a:r>
              <a:rPr lang="it-IT" sz="4800" dirty="0"/>
              <a:t>, 66).</a:t>
            </a:r>
          </a:p>
        </p:txBody>
      </p:sp>
      <p:sp>
        <p:nvSpPr>
          <p:cNvPr id="5122" name="Titolo 1"/>
          <p:cNvSpPr>
            <a:spLocks noGrp="1"/>
          </p:cNvSpPr>
          <p:nvPr>
            <p:ph type="title"/>
          </p:nvPr>
        </p:nvSpPr>
        <p:spPr/>
        <p:txBody>
          <a:bodyPr/>
          <a:lstStyle/>
          <a:p>
            <a:pPr algn="ctr" eaLnBrk="1" fontAlgn="auto" hangingPunct="1">
              <a:spcAft>
                <a:spcPts val="0"/>
              </a:spcAft>
              <a:defRPr/>
            </a:pPr>
            <a:r>
              <a:rPr lang="it-IT" dirty="0"/>
              <a:t>STOPPED IN TRANSLATION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rtlCol="0">
            <a:normAutofit lnSpcReduction="10000"/>
          </a:bodyPr>
          <a:lstStyle/>
          <a:p>
            <a:pPr marL="182880" indent="-182880" eaLnBrk="1" fontAlgn="auto" hangingPunct="1">
              <a:spcAft>
                <a:spcPts val="0"/>
              </a:spcAft>
              <a:buFont typeface="Arial" pitchFamily="34" charset="0"/>
              <a:buNone/>
              <a:defRPr/>
            </a:pPr>
            <a:r>
              <a:rPr lang="it-IT" sz="3600" dirty="0"/>
              <a:t>“Geremia” </a:t>
            </a:r>
            <a:r>
              <a:rPr lang="it-IT" sz="3600" dirty="0">
                <a:latin typeface="Century Gothic"/>
              </a:rPr>
              <a:t>→ </a:t>
            </a:r>
            <a:r>
              <a:rPr lang="it-IT" sz="3600" dirty="0"/>
              <a:t>“</a:t>
            </a:r>
            <a:r>
              <a:rPr lang="it-IT" sz="3600" dirty="0" err="1"/>
              <a:t>Geremio</a:t>
            </a:r>
            <a:r>
              <a:rPr lang="it-IT" sz="3600" dirty="0"/>
              <a:t>”</a:t>
            </a:r>
          </a:p>
          <a:p>
            <a:pPr marL="182880" indent="-182880" eaLnBrk="1" fontAlgn="auto" hangingPunct="1">
              <a:spcAft>
                <a:spcPts val="0"/>
              </a:spcAft>
              <a:buFont typeface="Arial" pitchFamily="34" charset="0"/>
              <a:buNone/>
              <a:defRPr/>
            </a:pPr>
            <a:r>
              <a:rPr lang="it-IT" sz="3600" dirty="0"/>
              <a:t>“Nasone” </a:t>
            </a:r>
            <a:r>
              <a:rPr lang="it-IT" sz="3600" dirty="0">
                <a:latin typeface="Century Gothic"/>
              </a:rPr>
              <a:t>→ </a:t>
            </a:r>
            <a:r>
              <a:rPr lang="it-IT" sz="3600" dirty="0"/>
              <a:t>“</a:t>
            </a:r>
            <a:r>
              <a:rPr lang="it-IT" sz="3600" dirty="0" err="1"/>
              <a:t>Nazone</a:t>
            </a:r>
            <a:r>
              <a:rPr lang="it-IT" sz="3600" dirty="0"/>
              <a:t>” </a:t>
            </a:r>
          </a:p>
          <a:p>
            <a:pPr marL="182880" indent="-182880" eaLnBrk="1" fontAlgn="auto" hangingPunct="1">
              <a:spcAft>
                <a:spcPts val="0"/>
              </a:spcAft>
              <a:buFont typeface="Arial" pitchFamily="34" charset="0"/>
              <a:buNone/>
              <a:defRPr/>
            </a:pPr>
            <a:r>
              <a:rPr lang="it-IT" sz="3600" dirty="0"/>
              <a:t>“</a:t>
            </a:r>
            <a:r>
              <a:rPr lang="it-IT" sz="3600" dirty="0" err="1"/>
              <a:t>Zi</a:t>
            </a:r>
            <a:r>
              <a:rPr lang="it-IT" sz="3600" dirty="0"/>
              <a:t>’ Luigi” </a:t>
            </a:r>
            <a:r>
              <a:rPr lang="it-IT" sz="3600" dirty="0">
                <a:latin typeface="Century Gothic"/>
              </a:rPr>
              <a:t>→</a:t>
            </a:r>
            <a:r>
              <a:rPr lang="it-IT" sz="3600" dirty="0"/>
              <a:t> “Ci Luigi”</a:t>
            </a:r>
          </a:p>
          <a:p>
            <a:pPr marL="182880" indent="-182880" eaLnBrk="1" fontAlgn="auto" hangingPunct="1">
              <a:spcAft>
                <a:spcPts val="0"/>
              </a:spcAft>
              <a:buFont typeface="Arial" pitchFamily="34" charset="0"/>
              <a:buNone/>
              <a:defRPr/>
            </a:pPr>
            <a:r>
              <a:rPr lang="it-IT" sz="3600" dirty="0"/>
              <a:t>“Festa” </a:t>
            </a:r>
            <a:r>
              <a:rPr lang="it-IT" sz="3600" dirty="0">
                <a:latin typeface="Century Gothic"/>
              </a:rPr>
              <a:t>→</a:t>
            </a:r>
            <a:r>
              <a:rPr lang="it-IT" sz="3600" dirty="0"/>
              <a:t> “Fiesta”</a:t>
            </a:r>
          </a:p>
          <a:p>
            <a:pPr marL="182880" indent="-182880" eaLnBrk="1" fontAlgn="auto" hangingPunct="1">
              <a:spcAft>
                <a:spcPts val="0"/>
              </a:spcAft>
              <a:buFont typeface="Arial" pitchFamily="34" charset="0"/>
              <a:buNone/>
              <a:defRPr/>
            </a:pPr>
            <a:r>
              <a:rPr lang="it-IT" sz="3600" dirty="0"/>
              <a:t>“Bella casa mia” </a:t>
            </a:r>
            <a:r>
              <a:rPr lang="it-IT" sz="3600" dirty="0">
                <a:latin typeface="Century Gothic"/>
              </a:rPr>
              <a:t>→ </a:t>
            </a:r>
            <a:r>
              <a:rPr lang="it-IT" sz="3600" dirty="0"/>
              <a:t>“Bella casa mi</a:t>
            </a:r>
            <a:r>
              <a:rPr lang="it-IT" sz="3600" i="1" dirty="0"/>
              <a:t>o</a:t>
            </a:r>
            <a:r>
              <a:rPr lang="it-IT" sz="3600" dirty="0"/>
              <a:t>”</a:t>
            </a:r>
          </a:p>
          <a:p>
            <a:pPr marL="182880" indent="-182880" eaLnBrk="1" fontAlgn="auto" hangingPunct="1">
              <a:spcAft>
                <a:spcPts val="0"/>
              </a:spcAft>
              <a:buFont typeface="Arial" pitchFamily="34" charset="0"/>
              <a:buNone/>
              <a:defRPr/>
            </a:pPr>
            <a:r>
              <a:rPr lang="it-IT" sz="3600" dirty="0"/>
              <a:t>“Mamma” </a:t>
            </a:r>
            <a:r>
              <a:rPr lang="it-IT" sz="3600" dirty="0">
                <a:latin typeface="Century Gothic"/>
              </a:rPr>
              <a:t>→ </a:t>
            </a:r>
            <a:r>
              <a:rPr lang="it-IT" sz="3600" dirty="0"/>
              <a:t>“</a:t>
            </a:r>
            <a:r>
              <a:rPr lang="it-IT" sz="3600" dirty="0" err="1"/>
              <a:t>Mama</a:t>
            </a:r>
            <a:r>
              <a:rPr lang="it-IT" sz="3600" dirty="0"/>
              <a:t>”</a:t>
            </a:r>
          </a:p>
          <a:p>
            <a:pPr marL="182880" indent="-182880" eaLnBrk="1" fontAlgn="auto" hangingPunct="1">
              <a:spcAft>
                <a:spcPts val="0"/>
              </a:spcAft>
              <a:buFont typeface="Arial" pitchFamily="34" charset="0"/>
              <a:buNone/>
              <a:defRPr/>
            </a:pPr>
            <a:r>
              <a:rPr lang="it-IT" sz="3600" dirty="0"/>
              <a:t>“Gesù, Giuseppe e Maria” </a:t>
            </a:r>
            <a:r>
              <a:rPr lang="it-IT" sz="3600" dirty="0">
                <a:latin typeface="Century Gothic"/>
              </a:rPr>
              <a:t>→ </a:t>
            </a:r>
            <a:r>
              <a:rPr lang="it-IT" sz="3600" dirty="0"/>
              <a:t>“</a:t>
            </a:r>
            <a:r>
              <a:rPr lang="it-IT" sz="3600" dirty="0" err="1"/>
              <a:t>Jesu</a:t>
            </a:r>
            <a:r>
              <a:rPr lang="it-IT" sz="3600" dirty="0"/>
              <a:t>, Giuseppe e Mari”</a:t>
            </a:r>
          </a:p>
          <a:p>
            <a:pPr marL="182880" indent="-182880" eaLnBrk="1" fontAlgn="auto" hangingPunct="1">
              <a:spcAft>
                <a:spcPts val="0"/>
              </a:spcAft>
              <a:buFont typeface="Arial" pitchFamily="34" charset="0"/>
              <a:buNone/>
              <a:defRPr/>
            </a:pPr>
            <a:endParaRPr lang="it-IT" sz="4000" dirty="0"/>
          </a:p>
        </p:txBody>
      </p:sp>
      <p:sp>
        <p:nvSpPr>
          <p:cNvPr id="6146" name="Titolo 1"/>
          <p:cNvSpPr>
            <a:spLocks noGrp="1"/>
          </p:cNvSpPr>
          <p:nvPr>
            <p:ph type="title"/>
          </p:nvPr>
        </p:nvSpPr>
        <p:spPr/>
        <p:txBody>
          <a:bodyPr/>
          <a:lstStyle/>
          <a:p>
            <a:pPr algn="ctr" eaLnBrk="1" fontAlgn="auto" hangingPunct="1">
              <a:spcAft>
                <a:spcPts val="0"/>
              </a:spcAft>
              <a:defRPr/>
            </a:pPr>
            <a:r>
              <a:rPr lang="it-IT" dirty="0"/>
              <a:t>DI DONATO’S “EYTALIAN”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7504" y="1000108"/>
            <a:ext cx="8928992" cy="5643602"/>
          </a:xfrm>
        </p:spPr>
        <p:txBody>
          <a:bodyPr rtlCol="0">
            <a:normAutofit fontScale="62500" lnSpcReduction="20000"/>
          </a:bodyPr>
          <a:lstStyle/>
          <a:p>
            <a:pPr marL="0" indent="0" eaLnBrk="1" fontAlgn="auto" hangingPunct="1">
              <a:spcAft>
                <a:spcPts val="0"/>
              </a:spcAft>
              <a:buFont typeface="Arial" pitchFamily="34" charset="0"/>
              <a:buNone/>
              <a:defRPr/>
            </a:pPr>
            <a:r>
              <a:rPr lang="en-GB" sz="3300" b="1" dirty="0" err="1">
                <a:solidFill>
                  <a:schemeClr val="accent2"/>
                </a:solidFill>
              </a:rPr>
              <a:t>Salman</a:t>
            </a:r>
            <a:r>
              <a:rPr lang="en-GB" sz="3300" b="1" dirty="0">
                <a:solidFill>
                  <a:schemeClr val="accent2"/>
                </a:solidFill>
              </a:rPr>
              <a:t> Rushdie</a:t>
            </a:r>
            <a:r>
              <a:rPr lang="en-GB" sz="3300" dirty="0"/>
              <a:t>: most postcolonial writers define themselves as “</a:t>
            </a:r>
            <a:r>
              <a:rPr lang="en-GB" sz="3300" b="1" dirty="0">
                <a:solidFill>
                  <a:schemeClr val="accent2"/>
                </a:solidFill>
              </a:rPr>
              <a:t>translated men</a:t>
            </a:r>
            <a:r>
              <a:rPr lang="en-GB" sz="3300" dirty="0"/>
              <a:t>.”</a:t>
            </a:r>
          </a:p>
          <a:p>
            <a:pPr marL="0" indent="0" eaLnBrk="1" fontAlgn="auto" hangingPunct="1">
              <a:spcAft>
                <a:spcPts val="0"/>
              </a:spcAft>
              <a:buFont typeface="Arial" pitchFamily="34" charset="0"/>
              <a:buNone/>
              <a:defRPr/>
            </a:pPr>
            <a:r>
              <a:rPr lang="en-GB" sz="3300" i="1" dirty="0"/>
              <a:t>Christ in Concrete</a:t>
            </a:r>
            <a:r>
              <a:rPr lang="en-GB" sz="3300" dirty="0"/>
              <a:t>: language that shows the traces of </a:t>
            </a:r>
            <a:r>
              <a:rPr lang="en-GB" sz="3300" b="1" dirty="0">
                <a:solidFill>
                  <a:schemeClr val="accent2"/>
                </a:solidFill>
              </a:rPr>
              <a:t>self-translation</a:t>
            </a:r>
            <a:r>
              <a:rPr lang="en-GB" sz="3300" dirty="0"/>
              <a:t>.</a:t>
            </a:r>
          </a:p>
          <a:p>
            <a:pPr marL="0" indent="0" eaLnBrk="1" fontAlgn="auto" hangingPunct="1">
              <a:spcAft>
                <a:spcPts val="0"/>
              </a:spcAft>
              <a:buFont typeface="Arial" pitchFamily="34" charset="0"/>
              <a:buNone/>
              <a:defRPr/>
            </a:pPr>
            <a:r>
              <a:rPr lang="en-GB" sz="3300" b="1" dirty="0">
                <a:solidFill>
                  <a:schemeClr val="accent2"/>
                </a:solidFill>
              </a:rPr>
              <a:t>Eleonora Federici </a:t>
            </a:r>
            <a:r>
              <a:rPr lang="en-GB" sz="3300" dirty="0"/>
              <a:t>and </a:t>
            </a:r>
            <a:r>
              <a:rPr lang="en-GB" sz="3300" b="1" dirty="0">
                <a:solidFill>
                  <a:schemeClr val="accent2"/>
                </a:solidFill>
              </a:rPr>
              <a:t>Vanessa Leonardi</a:t>
            </a:r>
            <a:r>
              <a:rPr lang="en-GB" sz="3300" dirty="0"/>
              <a:t>: postcolonial “migrant writers adopt a new language deeply influenced by their mother tongue but enmeshed with the ‘adopted’ one,” “a language of </a:t>
            </a:r>
            <a:r>
              <a:rPr lang="en-GB" sz="3300" b="1" dirty="0">
                <a:solidFill>
                  <a:schemeClr val="accent2"/>
                </a:solidFill>
              </a:rPr>
              <a:t>loss, belonging and identity</a:t>
            </a:r>
            <a:r>
              <a:rPr lang="en-GB" sz="3300" dirty="0"/>
              <a:t>” </a:t>
            </a:r>
            <a:r>
              <a:rPr lang="en-GB" sz="3300" dirty="0">
                <a:latin typeface="+mj-lt"/>
                <a:cs typeface="Calibri"/>
              </a:rPr>
              <a:t>→</a:t>
            </a:r>
            <a:r>
              <a:rPr lang="en-GB" sz="3300" dirty="0"/>
              <a:t> also true for migrant authors to the Americas, in the late 19</a:t>
            </a:r>
            <a:r>
              <a:rPr lang="en-GB" sz="3300" baseline="30000" dirty="0"/>
              <a:t>th</a:t>
            </a:r>
            <a:r>
              <a:rPr lang="en-GB" sz="3300" dirty="0"/>
              <a:t> century to the mid-20</a:t>
            </a:r>
            <a:r>
              <a:rPr lang="en-GB" sz="3300" baseline="30000" dirty="0"/>
              <a:t>th</a:t>
            </a:r>
            <a:r>
              <a:rPr lang="en-GB" sz="3300" dirty="0"/>
              <a:t> century, before the dissolution of colonial empires.</a:t>
            </a:r>
          </a:p>
          <a:p>
            <a:pPr marL="0" indent="0">
              <a:buNone/>
              <a:defRPr/>
            </a:pPr>
            <a:r>
              <a:rPr lang="en-GB" sz="3300" b="1" dirty="0" err="1">
                <a:solidFill>
                  <a:schemeClr val="accent2"/>
                </a:solidFill>
              </a:rPr>
              <a:t>Loredana</a:t>
            </a:r>
            <a:r>
              <a:rPr lang="en-GB" sz="3300" b="1" dirty="0">
                <a:solidFill>
                  <a:schemeClr val="accent2"/>
                </a:solidFill>
              </a:rPr>
              <a:t> </a:t>
            </a:r>
            <a:r>
              <a:rPr lang="en-GB" sz="3300" b="1" dirty="0" err="1">
                <a:solidFill>
                  <a:schemeClr val="accent2"/>
                </a:solidFill>
              </a:rPr>
              <a:t>Polezzi</a:t>
            </a:r>
            <a:r>
              <a:rPr lang="en-GB" sz="3300" dirty="0"/>
              <a:t>: “Most migrant writers who have chosen to write in an adopted language maintain strong traces of the presence of other tongues, other codes and other cultures, creating forms of </a:t>
            </a:r>
            <a:r>
              <a:rPr lang="en-GB" sz="3300" b="1" dirty="0" err="1">
                <a:solidFill>
                  <a:schemeClr val="accent2"/>
                </a:solidFill>
              </a:rPr>
              <a:t>polylingual</a:t>
            </a:r>
            <a:r>
              <a:rPr lang="en-GB" sz="3300" b="1" dirty="0">
                <a:solidFill>
                  <a:schemeClr val="accent2"/>
                </a:solidFill>
              </a:rPr>
              <a:t> writing</a:t>
            </a:r>
            <a:r>
              <a:rPr lang="en-GB" sz="3300" dirty="0">
                <a:solidFill>
                  <a:schemeClr val="accent2"/>
                </a:solidFill>
              </a:rPr>
              <a:t> </a:t>
            </a:r>
            <a:r>
              <a:rPr lang="en-GB" sz="3300" dirty="0"/>
              <a:t>which are always already marked by the presence of translation and whose existence would not be possible without the intervention of translation processes. Their work incorporates translation as a constitutive element, rather than as an accident that happens </a:t>
            </a:r>
            <a:r>
              <a:rPr lang="en-GB" sz="3300" i="1" dirty="0"/>
              <a:t>a posteriori.</a:t>
            </a:r>
            <a:r>
              <a:rPr lang="en-GB" sz="3300" dirty="0"/>
              <a:t>”</a:t>
            </a:r>
            <a:endParaRPr lang="it-IT" sz="3300" dirty="0"/>
          </a:p>
          <a:p>
            <a:pPr marL="0" indent="0" eaLnBrk="1" fontAlgn="auto" hangingPunct="1">
              <a:spcAft>
                <a:spcPts val="0"/>
              </a:spcAft>
              <a:buFont typeface="Arial" pitchFamily="34" charset="0"/>
              <a:buNone/>
              <a:defRPr/>
            </a:pPr>
            <a:endParaRPr lang="it-IT" dirty="0"/>
          </a:p>
        </p:txBody>
      </p:sp>
      <p:sp>
        <p:nvSpPr>
          <p:cNvPr id="2" name="Titolo 1"/>
          <p:cNvSpPr>
            <a:spLocks noGrp="1"/>
          </p:cNvSpPr>
          <p:nvPr>
            <p:ph type="title"/>
          </p:nvPr>
        </p:nvSpPr>
        <p:spPr>
          <a:xfrm>
            <a:off x="457200" y="274638"/>
            <a:ext cx="8229600" cy="725470"/>
          </a:xfrm>
        </p:spPr>
        <p:txBody>
          <a:bodyPr/>
          <a:lstStyle/>
          <a:p>
            <a:pPr algn="ctr" eaLnBrk="1" fontAlgn="auto" hangingPunct="1">
              <a:spcAft>
                <a:spcPts val="0"/>
              </a:spcAft>
              <a:defRPr/>
            </a:pPr>
            <a:r>
              <a:rPr lang="it-IT" dirty="0"/>
              <a:t>LIVING IN TRANSLATION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Segnaposto contenuto 2"/>
          <p:cNvSpPr>
            <a:spLocks noGrp="1"/>
          </p:cNvSpPr>
          <p:nvPr>
            <p:ph idx="1"/>
          </p:nvPr>
        </p:nvSpPr>
        <p:spPr>
          <a:xfrm>
            <a:off x="457200" y="642918"/>
            <a:ext cx="8229600" cy="6026170"/>
          </a:xfrm>
        </p:spPr>
        <p:txBody>
          <a:bodyPr>
            <a:normAutofit/>
          </a:bodyPr>
          <a:lstStyle/>
          <a:p>
            <a:pPr>
              <a:buNone/>
            </a:pPr>
            <a:r>
              <a:rPr lang="en-GB" sz="1600" dirty="0"/>
              <a:t>di </a:t>
            </a:r>
            <a:r>
              <a:rPr lang="en-GB" sz="1600" dirty="0" err="1"/>
              <a:t>Donato’s</a:t>
            </a:r>
            <a:r>
              <a:rPr lang="en-GB" sz="1600" dirty="0"/>
              <a:t> linguistic world: what could be totally translated keeps the traces of the source language </a:t>
            </a:r>
            <a:r>
              <a:rPr lang="en-GB" sz="1600" dirty="0">
                <a:cs typeface="Calibri"/>
              </a:rPr>
              <a:t>→ </a:t>
            </a:r>
            <a:r>
              <a:rPr lang="en-GB" sz="1600" dirty="0"/>
              <a:t>linguistic architecture based on “</a:t>
            </a:r>
            <a:r>
              <a:rPr lang="en-GB" sz="1600" b="1" dirty="0" err="1">
                <a:solidFill>
                  <a:schemeClr val="accent2"/>
                </a:solidFill>
              </a:rPr>
              <a:t>untraslatables</a:t>
            </a:r>
            <a:r>
              <a:rPr lang="en-GB" sz="1600" dirty="0"/>
              <a:t>.”</a:t>
            </a:r>
          </a:p>
          <a:p>
            <a:pPr>
              <a:buNone/>
            </a:pPr>
            <a:r>
              <a:rPr lang="en-GB" sz="1600" b="1" dirty="0">
                <a:solidFill>
                  <a:schemeClr val="accent2"/>
                </a:solidFill>
              </a:rPr>
              <a:t>Barbara Cassin</a:t>
            </a:r>
            <a:r>
              <a:rPr lang="en-GB" sz="1600" dirty="0"/>
              <a:t>: “</a:t>
            </a:r>
            <a:r>
              <a:rPr lang="en-US" sz="1600" dirty="0"/>
              <a:t>To speak of </a:t>
            </a:r>
            <a:r>
              <a:rPr lang="en-US" sz="1600" dirty="0" err="1"/>
              <a:t>untranslatables</a:t>
            </a:r>
            <a:r>
              <a:rPr lang="en-US" sz="1600" dirty="0"/>
              <a:t> in no way implies that the terms in question, or expressions, the syntactical or grammatical turns, are not and cannot be translated: the untranslatable is rather </a:t>
            </a:r>
            <a:r>
              <a:rPr lang="en-US" sz="1600" b="1" dirty="0">
                <a:solidFill>
                  <a:schemeClr val="accent2"/>
                </a:solidFill>
              </a:rPr>
              <a:t>what one keeps on (not) translating</a:t>
            </a:r>
            <a:r>
              <a:rPr lang="en-US" sz="1600" dirty="0"/>
              <a:t>.” </a:t>
            </a:r>
          </a:p>
          <a:p>
            <a:pPr>
              <a:buNone/>
            </a:pPr>
            <a:r>
              <a:rPr lang="en-US" sz="1600" b="1" dirty="0">
                <a:solidFill>
                  <a:schemeClr val="accent2"/>
                </a:solidFill>
              </a:rPr>
              <a:t>Rebecca </a:t>
            </a:r>
            <a:r>
              <a:rPr lang="en-US" sz="1600" b="1" dirty="0" err="1">
                <a:solidFill>
                  <a:schemeClr val="accent2"/>
                </a:solidFill>
              </a:rPr>
              <a:t>Walkowitz</a:t>
            </a:r>
            <a:r>
              <a:rPr lang="en-US" sz="1600" dirty="0">
                <a:solidFill>
                  <a:schemeClr val="accent2"/>
                </a:solidFill>
              </a:rPr>
              <a:t>: “</a:t>
            </a:r>
            <a:r>
              <a:rPr lang="en-US" sz="1600" b="1" dirty="0">
                <a:solidFill>
                  <a:schemeClr val="accent2"/>
                </a:solidFill>
              </a:rPr>
              <a:t>un-translated-</a:t>
            </a:r>
            <a:r>
              <a:rPr lang="en-US" sz="1600" b="1" dirty="0" err="1">
                <a:solidFill>
                  <a:schemeClr val="accent2"/>
                </a:solidFill>
              </a:rPr>
              <a:t>ables</a:t>
            </a:r>
            <a:r>
              <a:rPr lang="en-US" sz="1600" dirty="0"/>
              <a:t>,” what is “unable to be ﬁnished being translated.” “</a:t>
            </a:r>
            <a:r>
              <a:rPr lang="en-US" sz="1600" dirty="0" err="1"/>
              <a:t>Untranslatables</a:t>
            </a:r>
            <a:r>
              <a:rPr lang="en-US" sz="1600" dirty="0"/>
              <a:t>” (or “un</a:t>
            </a:r>
            <a:r>
              <a:rPr lang="en-GB" sz="1600" dirty="0"/>
              <a:t>‐</a:t>
            </a:r>
            <a:r>
              <a:rPr lang="en-US" sz="1600" dirty="0"/>
              <a:t>translated</a:t>
            </a:r>
            <a:r>
              <a:rPr lang="en-GB" sz="1600" dirty="0"/>
              <a:t>‐</a:t>
            </a:r>
            <a:r>
              <a:rPr lang="en-US" sz="1600" dirty="0" err="1"/>
              <a:t>ables</a:t>
            </a:r>
            <a:r>
              <a:rPr lang="en-US" sz="1600" dirty="0"/>
              <a:t>”) = words and expressions “for which translation is interminable. They express not the refusal of translation but the persistence of it. These words are translated from the start; they find ways to dramatize that history; and they carry that history into the future, requiring readers to engage in translation.”</a:t>
            </a:r>
          </a:p>
          <a:p>
            <a:pPr>
              <a:buNone/>
            </a:pPr>
            <a:r>
              <a:rPr lang="en-US" sz="1600" i="1" dirty="0"/>
              <a:t>Christ in Concrete</a:t>
            </a:r>
            <a:r>
              <a:rPr lang="en-US" sz="1600" dirty="0"/>
              <a:t>: incessant back-and-forth movement between English and Italian (or dialect) </a:t>
            </a:r>
            <a:r>
              <a:rPr lang="en-GB" sz="1600" dirty="0">
                <a:cs typeface="Calibri"/>
              </a:rPr>
              <a:t>→ the </a:t>
            </a:r>
            <a:r>
              <a:rPr lang="en-US" sz="1600" dirty="0"/>
              <a:t>novel showcases both the drawbacks of inhabiting a “strange tongue” and the creative possibilities it opens up.</a:t>
            </a:r>
          </a:p>
          <a:p>
            <a:pPr>
              <a:buNone/>
            </a:pPr>
            <a:r>
              <a:rPr lang="en-US" sz="1600" dirty="0"/>
              <a:t>In his famous study on migration, globalization, and translation, </a:t>
            </a:r>
            <a:r>
              <a:rPr lang="en-US" sz="1600" b="1" i="1" dirty="0">
                <a:solidFill>
                  <a:schemeClr val="accent2"/>
                </a:solidFill>
              </a:rPr>
              <a:t>The Turbulence of Migration</a:t>
            </a:r>
            <a:r>
              <a:rPr lang="en-US" sz="1600" i="1" dirty="0"/>
              <a:t> </a:t>
            </a:r>
            <a:r>
              <a:rPr lang="en-US" sz="1600" dirty="0"/>
              <a:t>(2000), </a:t>
            </a:r>
            <a:r>
              <a:rPr lang="en-US" sz="1600" b="1" dirty="0">
                <a:solidFill>
                  <a:schemeClr val="accent2"/>
                </a:solidFill>
              </a:rPr>
              <a:t>Nikos </a:t>
            </a:r>
            <a:r>
              <a:rPr lang="en-US" sz="1600" b="1" dirty="0" err="1">
                <a:solidFill>
                  <a:schemeClr val="accent2"/>
                </a:solidFill>
              </a:rPr>
              <a:t>Papastergiadis</a:t>
            </a:r>
            <a:r>
              <a:rPr lang="en-US" sz="1600" b="1" dirty="0">
                <a:solidFill>
                  <a:schemeClr val="accent2"/>
                </a:solidFill>
              </a:rPr>
              <a:t> </a:t>
            </a:r>
            <a:r>
              <a:rPr lang="en-US" sz="1600" dirty="0"/>
              <a:t>states: “Within every act of translation there is the confrontation with the abyss of meaning. The non-correspondence between terms, the missing information that would enable a difference to produce an equivalence, heightens the creative sense of </a:t>
            </a:r>
            <a:r>
              <a:rPr lang="en-US" sz="1600" b="1" dirty="0">
                <a:solidFill>
                  <a:schemeClr val="accent2"/>
                </a:solidFill>
              </a:rPr>
              <a:t>alienation in language</a:t>
            </a:r>
            <a:r>
              <a:rPr lang="en-US" sz="1600" dirty="0"/>
              <a:t>.”</a:t>
            </a:r>
            <a:endParaRPr lang="it-IT" sz="1600" dirty="0"/>
          </a:p>
        </p:txBody>
      </p:sp>
      <p:sp>
        <p:nvSpPr>
          <p:cNvPr id="2" name="Titolo 1"/>
          <p:cNvSpPr>
            <a:spLocks noGrp="1"/>
          </p:cNvSpPr>
          <p:nvPr>
            <p:ph type="title"/>
          </p:nvPr>
        </p:nvSpPr>
        <p:spPr>
          <a:xfrm>
            <a:off x="457200" y="0"/>
            <a:ext cx="8229600" cy="785794"/>
          </a:xfrm>
        </p:spPr>
        <p:txBody>
          <a:bodyPr>
            <a:normAutofit fontScale="90000"/>
          </a:bodyPr>
          <a:lstStyle/>
          <a:p>
            <a:pPr algn="ctr" eaLnBrk="1" fontAlgn="auto" hangingPunct="1">
              <a:spcAft>
                <a:spcPts val="0"/>
              </a:spcAft>
              <a:defRPr/>
            </a:pPr>
            <a:r>
              <a:rPr lang="it-IT" sz="2800" dirty="0"/>
              <a:t>THE TURBULENCE OF TRANSLATION/MIGRATION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071546"/>
            <a:ext cx="8229600" cy="5670567"/>
          </a:xfrm>
        </p:spPr>
        <p:txBody>
          <a:bodyPr rtlCol="0">
            <a:normAutofit fontScale="55000" lnSpcReduction="20000"/>
          </a:bodyPr>
          <a:lstStyle/>
          <a:p>
            <a:pPr marL="182880" indent="-182880">
              <a:buNone/>
              <a:defRPr/>
            </a:pPr>
            <a:r>
              <a:rPr lang="en-US" sz="2900" dirty="0"/>
              <a:t>Problem of translating self</a:t>
            </a:r>
            <a:r>
              <a:rPr lang="en-GB" sz="3200" dirty="0"/>
              <a:t>‐</a:t>
            </a:r>
            <a:r>
              <a:rPr lang="en-US" sz="2900" dirty="0"/>
              <a:t>translated texts back into the “real/virtual” source language – in </a:t>
            </a:r>
            <a:r>
              <a:rPr lang="en-US" sz="2900" i="1" dirty="0"/>
              <a:t>Christ in Concrete</a:t>
            </a:r>
            <a:r>
              <a:rPr lang="en-US" sz="2900" dirty="0"/>
              <a:t>, an Abruzzi</a:t>
            </a:r>
            <a:r>
              <a:rPr lang="en-GB" sz="3200" dirty="0"/>
              <a:t>‐</a:t>
            </a:r>
            <a:r>
              <a:rPr lang="en-US" sz="2900" dirty="0"/>
              <a:t>inflected colloquial version of Italian. </a:t>
            </a:r>
          </a:p>
          <a:p>
            <a:pPr marL="182880" indent="-182880">
              <a:buNone/>
              <a:defRPr/>
            </a:pPr>
            <a:r>
              <a:rPr lang="en-US" sz="2900" dirty="0"/>
              <a:t>Translator’s dilemma: to produce the same effect of “sameness” in the target reader, and therefore to use the same standard Italian language and preserve only some markers of the Abruzzi dialect, or to make the Italian reader aware that the Italian characters are actually talking in that dialect, while the narrator is </a:t>
            </a:r>
            <a:r>
              <a:rPr lang="en-US" sz="2900" i="1" dirty="0"/>
              <a:t>not using</a:t>
            </a:r>
            <a:r>
              <a:rPr lang="en-US" sz="2900" dirty="0"/>
              <a:t> that dialect (but there is no way to maintain the sense of the persisting rhythm of the Italian sentence structure in the narrator’s otherwise standard English).</a:t>
            </a:r>
          </a:p>
          <a:p>
            <a:pPr marL="182880" indent="-182880">
              <a:buNone/>
              <a:defRPr/>
            </a:pPr>
            <a:r>
              <a:rPr lang="en-US" sz="2900" dirty="0"/>
              <a:t>1941 Italian edition, officially attributed to Eva </a:t>
            </a:r>
            <a:r>
              <a:rPr lang="en-US" sz="2900" dirty="0" err="1"/>
              <a:t>Amendola</a:t>
            </a:r>
            <a:r>
              <a:rPr lang="en-US" sz="2900" dirty="0"/>
              <a:t>, but mostly the work of the anti-Fascist activist Bruno </a:t>
            </a:r>
            <a:r>
              <a:rPr lang="en-US" sz="2900" dirty="0" err="1"/>
              <a:t>Maffi</a:t>
            </a:r>
            <a:r>
              <a:rPr lang="en-US" sz="2900" dirty="0"/>
              <a:t>: </a:t>
            </a:r>
            <a:r>
              <a:rPr lang="en-US" sz="2900" b="1" i="1" dirty="0">
                <a:solidFill>
                  <a:schemeClr val="accent2"/>
                </a:solidFill>
              </a:rPr>
              <a:t>over-</a:t>
            </a:r>
            <a:r>
              <a:rPr lang="en-US" sz="2900" b="1" i="1" dirty="0" err="1">
                <a:solidFill>
                  <a:schemeClr val="accent2"/>
                </a:solidFill>
              </a:rPr>
              <a:t>domestication</a:t>
            </a:r>
            <a:r>
              <a:rPr lang="en-US" sz="2900" dirty="0" err="1">
                <a:solidFill>
                  <a:schemeClr val="accent2"/>
                </a:solidFill>
              </a:rPr>
              <a:t>t</a:t>
            </a:r>
            <a:r>
              <a:rPr lang="en-US" sz="2900" dirty="0"/>
              <a:t> of the characters’ language by stressing its </a:t>
            </a:r>
            <a:r>
              <a:rPr lang="en-US" sz="2900" b="1" dirty="0">
                <a:solidFill>
                  <a:schemeClr val="accent2"/>
                </a:solidFill>
              </a:rPr>
              <a:t>oral and vernacular dimension </a:t>
            </a:r>
            <a:r>
              <a:rPr lang="en-US" sz="2900" dirty="0"/>
              <a:t>and thus making it much closer to the “ideal” Abruzzi reader’s tongue, but also </a:t>
            </a:r>
            <a:r>
              <a:rPr lang="en-US" sz="2900" b="1" i="1" dirty="0" err="1">
                <a:solidFill>
                  <a:schemeClr val="accent2"/>
                </a:solidFill>
              </a:rPr>
              <a:t>foreignization</a:t>
            </a:r>
            <a:r>
              <a:rPr lang="en-US" sz="2900" b="1" i="1" dirty="0"/>
              <a:t> </a:t>
            </a:r>
            <a:r>
              <a:rPr lang="en-US" sz="2900" dirty="0"/>
              <a:t> for the actual average Italian reader, who feels the </a:t>
            </a:r>
            <a:r>
              <a:rPr lang="en-US" sz="2900" i="1" dirty="0"/>
              <a:t>strangeness </a:t>
            </a:r>
            <a:r>
              <a:rPr lang="en-US" sz="2900" dirty="0"/>
              <a:t>of and a </a:t>
            </a:r>
            <a:r>
              <a:rPr lang="en-US" sz="2900" i="1" dirty="0"/>
              <a:t>distance</a:t>
            </a:r>
            <a:r>
              <a:rPr lang="en-US" sz="2900" dirty="0"/>
              <a:t> from the elements of a dialect which is not his/her own.</a:t>
            </a:r>
          </a:p>
          <a:p>
            <a:pPr marL="182880" indent="-182880">
              <a:buNone/>
              <a:defRPr/>
            </a:pPr>
            <a:r>
              <a:rPr lang="en-US" sz="2900" dirty="0"/>
              <a:t>Most recent Italian translation (Sara </a:t>
            </a:r>
            <a:r>
              <a:rPr lang="en-US" sz="2900" dirty="0" err="1"/>
              <a:t>Camplese</a:t>
            </a:r>
            <a:r>
              <a:rPr lang="en-US" sz="2900" dirty="0"/>
              <a:t>, 2011): </a:t>
            </a:r>
            <a:r>
              <a:rPr lang="en-US" sz="2900" b="1" dirty="0">
                <a:solidFill>
                  <a:schemeClr val="accent2"/>
                </a:solidFill>
              </a:rPr>
              <a:t>“quiet” domestication</a:t>
            </a:r>
            <a:r>
              <a:rPr lang="en-US" sz="2900" dirty="0">
                <a:solidFill>
                  <a:schemeClr val="accent2"/>
                </a:solidFill>
              </a:rPr>
              <a:t> </a:t>
            </a:r>
            <a:r>
              <a:rPr lang="en-US" sz="2900" dirty="0"/>
              <a:t>through the insertion of only a few colloquial markers.</a:t>
            </a:r>
          </a:p>
          <a:p>
            <a:pPr marL="182880" indent="-182880">
              <a:buNone/>
              <a:defRPr/>
            </a:pPr>
            <a:r>
              <a:rPr lang="en-US" sz="2900" dirty="0"/>
              <a:t>The 1941 version manages to highlight at least some of the most important features of di Donato’s self</a:t>
            </a:r>
            <a:r>
              <a:rPr lang="en-GB" sz="3200" dirty="0"/>
              <a:t>‐</a:t>
            </a:r>
            <a:r>
              <a:rPr lang="en-US" sz="2900" dirty="0"/>
              <a:t>translating techniques, and thus sounds more “modern” than the newer one, which makes the reader unaware of the complex processes of </a:t>
            </a:r>
            <a:r>
              <a:rPr lang="en-US" sz="2900" b="1" dirty="0">
                <a:solidFill>
                  <a:schemeClr val="accent2"/>
                </a:solidFill>
              </a:rPr>
              <a:t>mediation between standard Italian, the Abruzzi dialect and American English </a:t>
            </a:r>
            <a:r>
              <a:rPr lang="en-US" sz="2900" dirty="0"/>
              <a:t>through which the novel’s language acquires its peculiar, oscillating pulse.</a:t>
            </a:r>
            <a:endParaRPr lang="it-IT" sz="2900" dirty="0"/>
          </a:p>
          <a:p>
            <a:pPr marL="182880" indent="-182880" eaLnBrk="1" fontAlgn="auto" hangingPunct="1">
              <a:spcAft>
                <a:spcPts val="0"/>
              </a:spcAft>
              <a:buFont typeface="Arial" pitchFamily="34" charset="0"/>
              <a:buChar char="•"/>
              <a:defRPr/>
            </a:pPr>
            <a:endParaRPr lang="it-IT" dirty="0"/>
          </a:p>
        </p:txBody>
      </p:sp>
      <p:sp>
        <p:nvSpPr>
          <p:cNvPr id="2" name="Titolo 1"/>
          <p:cNvSpPr>
            <a:spLocks noGrp="1"/>
          </p:cNvSpPr>
          <p:nvPr>
            <p:ph type="title"/>
          </p:nvPr>
        </p:nvSpPr>
        <p:spPr>
          <a:xfrm>
            <a:off x="214282" y="274638"/>
            <a:ext cx="8929718" cy="796908"/>
          </a:xfrm>
        </p:spPr>
        <p:txBody>
          <a:bodyPr/>
          <a:lstStyle/>
          <a:p>
            <a:pPr algn="ctr" eaLnBrk="1" fontAlgn="auto" hangingPunct="1">
              <a:spcAft>
                <a:spcPts val="0"/>
              </a:spcAft>
              <a:defRPr/>
            </a:pPr>
            <a:r>
              <a:rPr lang="it-IT" sz="3200" dirty="0"/>
              <a:t>TRANSLATING THE UN-TRANSLATED-ABLE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552766"/>
            <a:ext cx="8229600" cy="5019506"/>
          </a:xfrm>
        </p:spPr>
        <p:txBody>
          <a:bodyPr rtlCol="0">
            <a:normAutofit fontScale="77500" lnSpcReduction="20000"/>
          </a:bodyPr>
          <a:lstStyle/>
          <a:p>
            <a:pPr marL="182880" indent="-182880" eaLnBrk="1" fontAlgn="auto" hangingPunct="1">
              <a:spcAft>
                <a:spcPts val="0"/>
              </a:spcAft>
              <a:buNone/>
              <a:defRPr/>
            </a:pPr>
            <a:r>
              <a:rPr lang="en-GB" dirty="0"/>
              <a:t>Only relevant instances of non‐standard English in the novel: how some non-Italian characters talk, like the mother of Paul’s object of desire, Gloria, who is described as a typical blond American girl but is probably an immigrant from Northern Europe (her last name is Olsen).</a:t>
            </a:r>
          </a:p>
          <a:p>
            <a:pPr marL="182880" indent="-182880" eaLnBrk="1" fontAlgn="auto" hangingPunct="1">
              <a:spcAft>
                <a:spcPts val="0"/>
              </a:spcAft>
              <a:buNone/>
              <a:defRPr/>
            </a:pPr>
            <a:r>
              <a:rPr lang="en-GB" dirty="0"/>
              <a:t>Italian Americans: what di </a:t>
            </a:r>
            <a:r>
              <a:rPr lang="en-GB" dirty="0" err="1"/>
              <a:t>Donato</a:t>
            </a:r>
            <a:r>
              <a:rPr lang="en-GB" dirty="0"/>
              <a:t> offers the reader is an </a:t>
            </a:r>
            <a:r>
              <a:rPr lang="en-GB" b="1" dirty="0" err="1">
                <a:solidFill>
                  <a:schemeClr val="accent2"/>
                </a:solidFill>
              </a:rPr>
              <a:t>interlanguage</a:t>
            </a:r>
            <a:r>
              <a:rPr lang="en-GB" dirty="0"/>
              <a:t> which is </a:t>
            </a:r>
            <a:r>
              <a:rPr lang="en-GB" i="1" dirty="0"/>
              <a:t>not</a:t>
            </a:r>
            <a:r>
              <a:rPr lang="en-GB" dirty="0"/>
              <a:t> a faithful reproduction of the immigrants’ idiom, but an imaginative rendering of their </a:t>
            </a:r>
            <a:r>
              <a:rPr lang="en-GB" b="1" dirty="0">
                <a:solidFill>
                  <a:schemeClr val="accent2"/>
                </a:solidFill>
              </a:rPr>
              <a:t>unsteady and fluctuating identity</a:t>
            </a:r>
            <a:r>
              <a:rPr lang="en-GB" dirty="0">
                <a:solidFill>
                  <a:schemeClr val="accent2"/>
                </a:solidFill>
              </a:rPr>
              <a:t> </a:t>
            </a:r>
            <a:r>
              <a:rPr lang="en-GB" dirty="0"/>
              <a:t>translated into language. </a:t>
            </a:r>
          </a:p>
          <a:p>
            <a:pPr marL="182880" indent="-182880">
              <a:buNone/>
              <a:defRPr/>
            </a:pPr>
            <a:r>
              <a:rPr lang="en-GB" dirty="0"/>
              <a:t>When Paul talks with a new Jewish friend from Russia, both speak a non‐inflected language – and here they </a:t>
            </a:r>
            <a:r>
              <a:rPr lang="en-GB" i="1" dirty="0"/>
              <a:t>must</a:t>
            </a:r>
            <a:r>
              <a:rPr lang="en-GB" dirty="0"/>
              <a:t> be speaking English, because none of the two knows the other’s “mother” tongue </a:t>
            </a:r>
            <a:r>
              <a:rPr lang="en-GB" sz="2800" dirty="0">
                <a:cs typeface="Calibri"/>
              </a:rPr>
              <a:t>→ </a:t>
            </a:r>
            <a:r>
              <a:rPr lang="en-GB" dirty="0"/>
              <a:t>creation of a “neutral” linguistic space (or inter‐linguistic inter-space), a brief peaceful interval in the ongoing clash of the immigrants’ languages against the dominant speech, English, where the two boys miraculously manage to communicate.</a:t>
            </a:r>
            <a:endParaRPr lang="it-IT" dirty="0"/>
          </a:p>
          <a:p>
            <a:pPr marL="182880" indent="-182880" eaLnBrk="1" fontAlgn="auto" hangingPunct="1">
              <a:spcAft>
                <a:spcPts val="0"/>
              </a:spcAft>
              <a:buFont typeface="Arial" pitchFamily="34" charset="0"/>
              <a:buChar char="•"/>
              <a:defRPr/>
            </a:pPr>
            <a:endParaRPr lang="it-IT" dirty="0"/>
          </a:p>
        </p:txBody>
      </p:sp>
      <p:sp>
        <p:nvSpPr>
          <p:cNvPr id="2" name="Titolo 1"/>
          <p:cNvSpPr>
            <a:spLocks noGrp="1"/>
          </p:cNvSpPr>
          <p:nvPr>
            <p:ph type="title"/>
          </p:nvPr>
        </p:nvSpPr>
        <p:spPr/>
        <p:txBody>
          <a:bodyPr/>
          <a:lstStyle/>
          <a:p>
            <a:pPr algn="ctr" eaLnBrk="1" fontAlgn="auto" hangingPunct="1">
              <a:spcAft>
                <a:spcPts val="0"/>
              </a:spcAft>
              <a:defRPr/>
            </a:pPr>
            <a:r>
              <a:rPr lang="it-IT" dirty="0"/>
              <a:t>OTHER LANGUAGES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Segnaposto contenuto 2"/>
          <p:cNvSpPr>
            <a:spLocks noGrp="1"/>
          </p:cNvSpPr>
          <p:nvPr>
            <p:ph idx="1"/>
          </p:nvPr>
        </p:nvSpPr>
        <p:spPr>
          <a:xfrm>
            <a:off x="457200" y="1285860"/>
            <a:ext cx="8229600" cy="5456253"/>
          </a:xfrm>
        </p:spPr>
        <p:txBody>
          <a:bodyPr>
            <a:normAutofit/>
          </a:bodyPr>
          <a:lstStyle/>
          <a:p>
            <a:pPr eaLnBrk="1" hangingPunct="1">
              <a:buNone/>
            </a:pPr>
            <a:r>
              <a:rPr lang="en-US" sz="1800" dirty="0"/>
              <a:t>Sense of precarious instability that permeates the book and is translated into a creative sense of alienation in language: allusion to the paradoxical location of Italian Americans in the first half of the 20</a:t>
            </a:r>
            <a:r>
              <a:rPr lang="en-US" sz="1800" baseline="30000" dirty="0"/>
              <a:t>th</a:t>
            </a:r>
            <a:r>
              <a:rPr lang="en-US" sz="1800" dirty="0"/>
              <a:t> century. </a:t>
            </a:r>
          </a:p>
          <a:p>
            <a:pPr eaLnBrk="1" hangingPunct="1">
              <a:buNone/>
            </a:pPr>
            <a:r>
              <a:rPr lang="en-US" sz="1800" dirty="0"/>
              <a:t>Late 1920s to the 1930s (“</a:t>
            </a:r>
            <a:r>
              <a:rPr lang="en-US" sz="1800" b="1" dirty="0">
                <a:solidFill>
                  <a:schemeClr val="accent2"/>
                </a:solidFill>
              </a:rPr>
              <a:t>proletarian decade</a:t>
            </a:r>
            <a:r>
              <a:rPr lang="en-US" sz="1800" dirty="0"/>
              <a:t>”): Italian Americans situated at the </a:t>
            </a:r>
            <a:r>
              <a:rPr lang="en-US" sz="1800" b="1" dirty="0">
                <a:solidFill>
                  <a:schemeClr val="accent2"/>
                </a:solidFill>
              </a:rPr>
              <a:t>margins</a:t>
            </a:r>
            <a:r>
              <a:rPr lang="en-US" sz="1800" dirty="0"/>
              <a:t> of American society but at same time at its very </a:t>
            </a:r>
            <a:r>
              <a:rPr lang="en-US" sz="1800" b="1" dirty="0">
                <a:solidFill>
                  <a:schemeClr val="accent2"/>
                </a:solidFill>
              </a:rPr>
              <a:t>heart</a:t>
            </a:r>
            <a:r>
              <a:rPr lang="en-US" sz="1800" dirty="0"/>
              <a:t>, working for the (re-)construction of the United States before and during the Great Depression + ambiguous racial positioning, half-way between whites and blacks.</a:t>
            </a:r>
          </a:p>
          <a:p>
            <a:pPr>
              <a:buNone/>
            </a:pPr>
            <a:r>
              <a:rPr lang="en-US" sz="1800" dirty="0"/>
              <a:t>The </a:t>
            </a:r>
            <a:r>
              <a:rPr lang="en-GB" sz="1800" dirty="0"/>
              <a:t>“broken” language of di Donato’s bricklayers evokes and exposes the connection between Italian Americans and African Americans: </a:t>
            </a:r>
            <a:r>
              <a:rPr lang="en-GB" sz="1800" b="1" dirty="0">
                <a:solidFill>
                  <a:schemeClr val="accent2"/>
                </a:solidFill>
              </a:rPr>
              <a:t>African Americans (and Native Americans)</a:t>
            </a:r>
            <a:r>
              <a:rPr lang="en-GB" sz="1800" dirty="0"/>
              <a:t> have always been considered the embodiment of the “</a:t>
            </a:r>
            <a:r>
              <a:rPr lang="en-GB" sz="1800" b="1" dirty="0">
                <a:solidFill>
                  <a:schemeClr val="accent2"/>
                </a:solidFill>
              </a:rPr>
              <a:t>primitive</a:t>
            </a:r>
            <a:r>
              <a:rPr lang="en-GB" sz="1800" dirty="0"/>
              <a:t>,” and their language has been systematically reproduced by white dominant culture as ridiculously infantile and underdeveloped </a:t>
            </a:r>
            <a:r>
              <a:rPr lang="en-GB" sz="1800" dirty="0">
                <a:cs typeface="Calibri"/>
              </a:rPr>
              <a:t>→ </a:t>
            </a:r>
            <a:r>
              <a:rPr lang="en-GB" sz="1800" dirty="0"/>
              <a:t>Mario </a:t>
            </a:r>
            <a:r>
              <a:rPr lang="en-GB" sz="1800" dirty="0" err="1"/>
              <a:t>Puzo</a:t>
            </a:r>
            <a:r>
              <a:rPr lang="en-GB" sz="1800" dirty="0"/>
              <a:t>: di Donato’s novel is “primitive,” and the more powerful and able to make some “impact […] on the American public” precisely for this reason.</a:t>
            </a:r>
            <a:endParaRPr lang="it-IT" sz="1800" dirty="0"/>
          </a:p>
        </p:txBody>
      </p:sp>
      <p:sp>
        <p:nvSpPr>
          <p:cNvPr id="2" name="Titolo 1"/>
          <p:cNvSpPr>
            <a:spLocks noGrp="1"/>
          </p:cNvSpPr>
          <p:nvPr>
            <p:ph type="title"/>
          </p:nvPr>
        </p:nvSpPr>
        <p:spPr/>
        <p:txBody>
          <a:bodyPr/>
          <a:lstStyle/>
          <a:p>
            <a:pPr algn="ctr" eaLnBrk="1" hangingPunct="1">
              <a:defRPr/>
            </a:pPr>
            <a:r>
              <a:rPr lang="it-IT" dirty="0"/>
              <a:t>A MARGINAL CENTER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Segnaposto contenuto 2"/>
          <p:cNvSpPr>
            <a:spLocks noGrp="1"/>
          </p:cNvSpPr>
          <p:nvPr>
            <p:ph idx="1"/>
          </p:nvPr>
        </p:nvSpPr>
        <p:spPr>
          <a:xfrm>
            <a:off x="457200" y="1268760"/>
            <a:ext cx="8229600" cy="5208240"/>
          </a:xfrm>
        </p:spPr>
        <p:txBody>
          <a:bodyPr>
            <a:normAutofit lnSpcReduction="10000"/>
          </a:bodyPr>
          <a:lstStyle/>
          <a:p>
            <a:pPr eaLnBrk="1" hangingPunct="1">
              <a:buNone/>
            </a:pPr>
            <a:r>
              <a:rPr lang="en-GB" dirty="0"/>
              <a:t>The paradoxical location of the Italian American community is further highlighted when an African American fortune‐teller, Missus Nichols, whom Paul and his mother question about </a:t>
            </a:r>
            <a:r>
              <a:rPr lang="en-GB" dirty="0" err="1"/>
              <a:t>Geremio’s</a:t>
            </a:r>
            <a:r>
              <a:rPr lang="en-GB" dirty="0"/>
              <a:t> fate in the afterlife, is told by Annunziata to be an “</a:t>
            </a:r>
            <a:r>
              <a:rPr lang="en-GB" b="1" dirty="0">
                <a:solidFill>
                  <a:schemeClr val="accent2"/>
                </a:solidFill>
              </a:rPr>
              <a:t>American woman</a:t>
            </a:r>
            <a:r>
              <a:rPr lang="en-GB" b="1" dirty="0"/>
              <a:t> </a:t>
            </a:r>
            <a:r>
              <a:rPr lang="en-GB" dirty="0"/>
              <a:t>who is called ‘the Cripple’”: she is referred to as simply “American,” without mentioning her race, implying that Italian immigrants are (or consider themselves) even less legitimately “American” (from the point of view of dominant culture) than the descendants of African slaves.</a:t>
            </a:r>
            <a:endParaRPr lang="it-IT" dirty="0"/>
          </a:p>
        </p:txBody>
      </p:sp>
      <p:sp>
        <p:nvSpPr>
          <p:cNvPr id="2" name="Titolo 1"/>
          <p:cNvSpPr>
            <a:spLocks noGrp="1"/>
          </p:cNvSpPr>
          <p:nvPr>
            <p:ph type="title"/>
          </p:nvPr>
        </p:nvSpPr>
        <p:spPr>
          <a:xfrm>
            <a:off x="457200" y="116632"/>
            <a:ext cx="8229600" cy="1080120"/>
          </a:xfrm>
        </p:spPr>
        <p:txBody>
          <a:bodyPr/>
          <a:lstStyle/>
          <a:p>
            <a:pPr algn="ctr" eaLnBrk="1" hangingPunct="1">
              <a:defRPr/>
            </a:pPr>
            <a:r>
              <a:rPr lang="it-IT" dirty="0"/>
              <a:t>BLACKER THAN BLACKS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Segnaposto contenuto 2"/>
          <p:cNvSpPr>
            <a:spLocks noGrp="1"/>
          </p:cNvSpPr>
          <p:nvPr>
            <p:ph idx="1"/>
          </p:nvPr>
        </p:nvSpPr>
        <p:spPr>
          <a:xfrm>
            <a:off x="107504" y="1214422"/>
            <a:ext cx="8784976" cy="5643578"/>
          </a:xfrm>
        </p:spPr>
        <p:txBody>
          <a:bodyPr>
            <a:normAutofit/>
          </a:bodyPr>
          <a:lstStyle/>
          <a:p>
            <a:pPr>
              <a:buNone/>
            </a:pPr>
            <a:r>
              <a:rPr lang="en-GB" sz="2000" i="1" dirty="0"/>
              <a:t>Christ in Concrete</a:t>
            </a:r>
            <a:r>
              <a:rPr lang="en-GB" sz="2000" dirty="0"/>
              <a:t>:</a:t>
            </a:r>
            <a:r>
              <a:rPr lang="en-GB" sz="2000" i="1" dirty="0"/>
              <a:t> </a:t>
            </a:r>
            <a:r>
              <a:rPr lang="en-GB" sz="2000" dirty="0"/>
              <a:t>Italian immigrants inhabiting the lowest  levels of American society and savagely exploited by </a:t>
            </a:r>
            <a:r>
              <a:rPr lang="en-GB" sz="2000" b="1" dirty="0">
                <a:solidFill>
                  <a:schemeClr val="accent2"/>
                </a:solidFill>
              </a:rPr>
              <a:t>capitalism</a:t>
            </a:r>
            <a:r>
              <a:rPr lang="en-GB" sz="2000" dirty="0"/>
              <a:t> (common attitude among the Italian American writers of his generation) </a:t>
            </a:r>
            <a:r>
              <a:rPr lang="en-GB" sz="2000" dirty="0">
                <a:cs typeface="Calibri"/>
              </a:rPr>
              <a:t>→ </a:t>
            </a:r>
            <a:r>
              <a:rPr lang="en-GB" sz="2000" dirty="0"/>
              <a:t>Old Nick, a.k.a. the Lean: “Sons of two‐legged dogs… despised of even the Devil himself! Work! Sure! For America beautiful will eat you and spit your bones into the earth’s hole!”</a:t>
            </a:r>
          </a:p>
          <a:p>
            <a:pPr>
              <a:buNone/>
            </a:pPr>
            <a:r>
              <a:rPr lang="en-GB" sz="2000" dirty="0"/>
              <a:t>“</a:t>
            </a:r>
            <a:r>
              <a:rPr lang="en-GB" sz="2000" b="1" dirty="0">
                <a:solidFill>
                  <a:schemeClr val="accent2"/>
                </a:solidFill>
              </a:rPr>
              <a:t>Black Mike</a:t>
            </a:r>
            <a:r>
              <a:rPr lang="en-GB" sz="2000" dirty="0"/>
              <a:t>”: “That’s what the America does for your peasants. Vomit your poison, you miserable bastards, for when you go to scratch the louse from your hungry faces you will not even possess the luxury of fingernails.”</a:t>
            </a:r>
          </a:p>
          <a:p>
            <a:pPr>
              <a:buNone/>
            </a:pPr>
            <a:r>
              <a:rPr lang="en-GB" sz="2000" dirty="0"/>
              <a:t>The addition of “the” to “America” echoes the Italian “</a:t>
            </a:r>
            <a:r>
              <a:rPr lang="en-GB" sz="2000" dirty="0" err="1"/>
              <a:t>l’America</a:t>
            </a:r>
            <a:r>
              <a:rPr lang="en-GB" sz="2000" dirty="0"/>
              <a:t>,” and the fact that the foreman, of Italian origins like his underlings, is nicknamed “Black” implicitly underscores both the connection between Italians and Blacks and what the former feel as an inferior position to the latter on the social ladder.</a:t>
            </a:r>
            <a:endParaRPr lang="it-IT" sz="2000" dirty="0"/>
          </a:p>
        </p:txBody>
      </p:sp>
      <p:sp>
        <p:nvSpPr>
          <p:cNvPr id="7170" name="Titolo 1"/>
          <p:cNvSpPr>
            <a:spLocks noGrp="1"/>
          </p:cNvSpPr>
          <p:nvPr>
            <p:ph type="title"/>
          </p:nvPr>
        </p:nvSpPr>
        <p:spPr>
          <a:xfrm>
            <a:off x="457200" y="274638"/>
            <a:ext cx="8229600" cy="725470"/>
          </a:xfrm>
        </p:spPr>
        <p:txBody>
          <a:bodyPr/>
          <a:lstStyle/>
          <a:p>
            <a:pPr algn="ctr" eaLnBrk="1" fontAlgn="auto" hangingPunct="1">
              <a:spcAft>
                <a:spcPts val="0"/>
              </a:spcAft>
              <a:defRPr/>
            </a:pPr>
            <a:r>
              <a:rPr lang="it-IT" dirty="0"/>
              <a:t>WHICH AMERICAN DREAM?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Segnaposto contenuto 2"/>
          <p:cNvSpPr>
            <a:spLocks noGrp="1"/>
          </p:cNvSpPr>
          <p:nvPr>
            <p:ph idx="1"/>
          </p:nvPr>
        </p:nvSpPr>
        <p:spPr>
          <a:xfrm>
            <a:off x="179512" y="836712"/>
            <a:ext cx="8856984" cy="5256584"/>
          </a:xfrm>
        </p:spPr>
        <p:txBody>
          <a:bodyPr>
            <a:normAutofit/>
          </a:bodyPr>
          <a:lstStyle/>
          <a:p>
            <a:pPr eaLnBrk="1" hangingPunct="1">
              <a:buNone/>
            </a:pPr>
            <a:r>
              <a:rPr lang="en-GB" sz="1600" dirty="0"/>
              <a:t>Culturally dominant conceptualization of American space: America: utopia, but also </a:t>
            </a:r>
            <a:r>
              <a:rPr lang="en-GB" sz="1600" b="1" i="1" dirty="0" err="1">
                <a:solidFill>
                  <a:schemeClr val="accent2"/>
                </a:solidFill>
              </a:rPr>
              <a:t>heterotopia</a:t>
            </a:r>
            <a:r>
              <a:rPr lang="en-GB" sz="1600" dirty="0"/>
              <a:t> – something “fundamentally unreal” which is nonetheless “capable of juxtaposing in a single real place several spaces, several sites that are in themselves incompatible” (</a:t>
            </a:r>
            <a:r>
              <a:rPr lang="en-GB" sz="1600" b="1" dirty="0">
                <a:solidFill>
                  <a:schemeClr val="accent2"/>
                </a:solidFill>
              </a:rPr>
              <a:t>Michel Foucault</a:t>
            </a:r>
            <a:r>
              <a:rPr lang="en-GB" sz="1600" dirty="0"/>
              <a:t>).</a:t>
            </a:r>
          </a:p>
          <a:p>
            <a:pPr>
              <a:buNone/>
            </a:pPr>
            <a:r>
              <a:rPr lang="en-GB" sz="1600" dirty="0"/>
              <a:t>From </a:t>
            </a:r>
            <a:r>
              <a:rPr lang="en-GB" sz="1600" b="1" dirty="0">
                <a:solidFill>
                  <a:schemeClr val="accent2"/>
                </a:solidFill>
              </a:rPr>
              <a:t>Crèvecoeur</a:t>
            </a:r>
            <a:r>
              <a:rPr lang="en-GB" sz="1600" dirty="0"/>
              <a:t>’s representation of America as the place where all people may be allowed to build up their own, independent and idiosyncratic space, to </a:t>
            </a:r>
            <a:r>
              <a:rPr lang="en-GB" sz="1600" b="1" dirty="0">
                <a:solidFill>
                  <a:schemeClr val="accent2"/>
                </a:solidFill>
              </a:rPr>
              <a:t>Whitman</a:t>
            </a:r>
            <a:r>
              <a:rPr lang="en-GB" sz="1600" dirty="0"/>
              <a:t>’s self-identification with an America endowed with the power to absorb every contradiction because “I am large, I contain multitudes”</a:t>
            </a:r>
            <a:r>
              <a:rPr lang="en-GB" sz="1600" dirty="0">
                <a:cs typeface="Calibri"/>
              </a:rPr>
              <a:t>→ </a:t>
            </a:r>
            <a:r>
              <a:rPr lang="en-GB" sz="1600" dirty="0"/>
              <a:t>myth of an all‐encompassing “</a:t>
            </a:r>
            <a:r>
              <a:rPr lang="en-GB" sz="1600" b="1" dirty="0" err="1">
                <a:solidFill>
                  <a:schemeClr val="accent2"/>
                </a:solidFill>
              </a:rPr>
              <a:t>hyperplace</a:t>
            </a:r>
            <a:r>
              <a:rPr lang="en-GB" sz="1600" dirty="0"/>
              <a:t>,” able to contain multitudes of communities and their contradictory spaces without disrupting the fabrics of the Union</a:t>
            </a:r>
          </a:p>
          <a:p>
            <a:pPr>
              <a:buNone/>
            </a:pPr>
            <a:r>
              <a:rPr lang="en-GB" sz="1600" dirty="0"/>
              <a:t>Italian American literature has repeatedly questioned this myth by highlighting how the space of immigration opens up fractures and voids that the “</a:t>
            </a:r>
            <a:r>
              <a:rPr lang="en-GB" sz="1600" dirty="0" err="1"/>
              <a:t>heterotopian</a:t>
            </a:r>
            <a:r>
              <a:rPr lang="en-GB" sz="1600" dirty="0"/>
              <a:t>” dream does not manage to heal and fill </a:t>
            </a:r>
            <a:r>
              <a:rPr lang="en-GB" sz="1600" dirty="0">
                <a:cs typeface="Calibri"/>
              </a:rPr>
              <a:t>→ </a:t>
            </a:r>
            <a:r>
              <a:rPr lang="en-GB" sz="1600" dirty="0"/>
              <a:t>Italian American experience = crack in the picture.</a:t>
            </a:r>
          </a:p>
          <a:p>
            <a:pPr>
              <a:buNone/>
            </a:pPr>
            <a:r>
              <a:rPr lang="en-GB" sz="1600" dirty="0"/>
              <a:t>This double centrifugal push – from the motherland, sending her sons and daughters away with ruthless hostility; and from America, rejecting the immigrants’ attempt to create a space of their own and dislocating them in the most marginal position – perhaps may give Italian Americans the opportunity to most fully understand their predicament, eliciting an attitude strangely similar to what </a:t>
            </a:r>
            <a:r>
              <a:rPr lang="en-GB" sz="1600" b="1" dirty="0">
                <a:solidFill>
                  <a:schemeClr val="accent2"/>
                </a:solidFill>
              </a:rPr>
              <a:t>W.E.B. </a:t>
            </a:r>
            <a:r>
              <a:rPr lang="en-GB" sz="1600" b="1" dirty="0" err="1">
                <a:solidFill>
                  <a:schemeClr val="accent2"/>
                </a:solidFill>
              </a:rPr>
              <a:t>DuBois</a:t>
            </a:r>
            <a:r>
              <a:rPr lang="en-GB" sz="1600" dirty="0">
                <a:solidFill>
                  <a:schemeClr val="accent2"/>
                </a:solidFill>
              </a:rPr>
              <a:t> </a:t>
            </a:r>
            <a:r>
              <a:rPr lang="en-GB" sz="1600" dirty="0"/>
              <a:t>termed, at the beginning of the 20</a:t>
            </a:r>
            <a:r>
              <a:rPr lang="en-GB" sz="1600" baseline="30000" dirty="0"/>
              <a:t>th</a:t>
            </a:r>
            <a:r>
              <a:rPr lang="en-GB" sz="1600" dirty="0"/>
              <a:t> century, the “</a:t>
            </a:r>
            <a:r>
              <a:rPr lang="en-GB" sz="1600" b="1" dirty="0">
                <a:solidFill>
                  <a:schemeClr val="accent2"/>
                </a:solidFill>
              </a:rPr>
              <a:t>double consciousness</a:t>
            </a:r>
            <a:r>
              <a:rPr lang="en-GB" sz="1600" dirty="0"/>
              <a:t>” of African Americans.</a:t>
            </a:r>
            <a:endParaRPr lang="it-IT" sz="1600" dirty="0"/>
          </a:p>
          <a:p>
            <a:pPr eaLnBrk="1" hangingPunct="1"/>
            <a:endParaRPr lang="it-IT" dirty="0"/>
          </a:p>
        </p:txBody>
      </p:sp>
      <p:sp>
        <p:nvSpPr>
          <p:cNvPr id="2" name="Titolo 1"/>
          <p:cNvSpPr>
            <a:spLocks noGrp="1"/>
          </p:cNvSpPr>
          <p:nvPr>
            <p:ph type="title"/>
          </p:nvPr>
        </p:nvSpPr>
        <p:spPr>
          <a:xfrm>
            <a:off x="457200" y="0"/>
            <a:ext cx="8229600" cy="714356"/>
          </a:xfrm>
        </p:spPr>
        <p:txBody>
          <a:bodyPr>
            <a:normAutofit fontScale="90000"/>
          </a:bodyPr>
          <a:lstStyle/>
          <a:p>
            <a:pPr algn="ctr" eaLnBrk="1" hangingPunct="1">
              <a:defRPr/>
            </a:pPr>
            <a:r>
              <a:rPr lang="it-IT" dirty="0"/>
              <a:t>AMERICA AS HETEROTOPIA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000240"/>
            <a:ext cx="8229600" cy="4007051"/>
          </a:xfrm>
        </p:spPr>
        <p:txBody>
          <a:bodyPr>
            <a:normAutofit fontScale="85000" lnSpcReduction="20000"/>
          </a:bodyPr>
          <a:lstStyle/>
          <a:p>
            <a:pPr>
              <a:buNone/>
            </a:pPr>
            <a:r>
              <a:rPr lang="en-US" dirty="0"/>
              <a:t>Born in West Hoboken, New Jersey (now Union City) to </a:t>
            </a:r>
            <a:r>
              <a:rPr lang="en-US" dirty="0" err="1"/>
              <a:t>Geremio</a:t>
            </a:r>
            <a:r>
              <a:rPr lang="en-US" dirty="0"/>
              <a:t>, a bricklayer, and Annunziata </a:t>
            </a:r>
            <a:r>
              <a:rPr lang="en-US" dirty="0" err="1"/>
              <a:t>Chinquina</a:t>
            </a:r>
            <a:r>
              <a:rPr lang="en-US" dirty="0"/>
              <a:t>, who were both from </a:t>
            </a:r>
            <a:r>
              <a:rPr lang="en-US" dirty="0" err="1"/>
              <a:t>Vasto</a:t>
            </a:r>
            <a:r>
              <a:rPr lang="en-US" dirty="0"/>
              <a:t> (Abruzzi) and had seven children.</a:t>
            </a:r>
          </a:p>
          <a:p>
            <a:pPr>
              <a:buNone/>
            </a:pPr>
            <a:r>
              <a:rPr lang="en-US" dirty="0" err="1"/>
              <a:t>Geremio</a:t>
            </a:r>
            <a:r>
              <a:rPr lang="en-US" dirty="0"/>
              <a:t> di Donato died on March 30, 1923 (Good Friday), when a building collapsed and buried him in concrete. Pietro had to leave school and to become a </a:t>
            </a:r>
            <a:r>
              <a:rPr lang="en-US" b="1" dirty="0">
                <a:solidFill>
                  <a:schemeClr val="accent2"/>
                </a:solidFill>
              </a:rPr>
              <a:t>construction worker </a:t>
            </a:r>
            <a:r>
              <a:rPr lang="en-US" dirty="0"/>
              <a:t>(he also became a </a:t>
            </a:r>
            <a:r>
              <a:rPr lang="en-US" b="1" dirty="0">
                <a:solidFill>
                  <a:schemeClr val="accent2"/>
                </a:solidFill>
              </a:rPr>
              <a:t>trade union member</a:t>
            </a:r>
            <a:r>
              <a:rPr lang="en-US" dirty="0"/>
              <a:t>) in order to help support his family. He retained his membership in the union his entire life. </a:t>
            </a:r>
          </a:p>
          <a:p>
            <a:pPr>
              <a:buNone/>
            </a:pPr>
            <a:r>
              <a:rPr lang="en-US" dirty="0"/>
              <a:t>He had little formal education, but read extensively and became especially fascinated with Zola’s “experimental” fiction.</a:t>
            </a:r>
          </a:p>
          <a:p>
            <a:pPr>
              <a:buNone/>
            </a:pPr>
            <a:endParaRPr lang="en-US" dirty="0"/>
          </a:p>
        </p:txBody>
      </p:sp>
      <p:sp>
        <p:nvSpPr>
          <p:cNvPr id="3" name="Titolo 2"/>
          <p:cNvSpPr>
            <a:spLocks noGrp="1"/>
          </p:cNvSpPr>
          <p:nvPr>
            <p:ph type="title"/>
          </p:nvPr>
        </p:nvSpPr>
        <p:spPr>
          <a:xfrm>
            <a:off x="457200" y="274638"/>
            <a:ext cx="6900882" cy="1143000"/>
          </a:xfrm>
        </p:spPr>
        <p:txBody>
          <a:bodyPr>
            <a:normAutofit/>
          </a:bodyPr>
          <a:lstStyle/>
          <a:p>
            <a:pPr algn="ctr"/>
            <a:r>
              <a:rPr lang="en-US" sz="3200" dirty="0"/>
              <a:t>PIETRO DI DONATO</a:t>
            </a:r>
            <a:br>
              <a:rPr lang="en-US" sz="3200" dirty="0"/>
            </a:br>
            <a:r>
              <a:rPr lang="en-US" sz="3200" dirty="0"/>
              <a:t> April 3, 1911–January 19, 1992</a:t>
            </a:r>
          </a:p>
        </p:txBody>
      </p:sp>
      <p:pic>
        <p:nvPicPr>
          <p:cNvPr id="1026" name="Picture 2" descr="C:\Users\Utente\Downloads\Pietro_di_Donato.jpg"/>
          <p:cNvPicPr>
            <a:picLocks noChangeAspect="1" noChangeArrowheads="1"/>
          </p:cNvPicPr>
          <p:nvPr/>
        </p:nvPicPr>
        <p:blipFill>
          <a:blip r:embed="rId2"/>
          <a:srcRect/>
          <a:stretch>
            <a:fillRect/>
          </a:stretch>
        </p:blipFill>
        <p:spPr bwMode="auto">
          <a:xfrm>
            <a:off x="7358082" y="0"/>
            <a:ext cx="1500198" cy="1940256"/>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egnaposto contenuto 2"/>
          <p:cNvSpPr>
            <a:spLocks noGrp="1"/>
          </p:cNvSpPr>
          <p:nvPr>
            <p:ph idx="1"/>
          </p:nvPr>
        </p:nvSpPr>
        <p:spPr>
          <a:xfrm>
            <a:off x="107504" y="980729"/>
            <a:ext cx="8579296" cy="4968552"/>
          </a:xfrm>
        </p:spPr>
        <p:txBody>
          <a:bodyPr>
            <a:normAutofit/>
          </a:bodyPr>
          <a:lstStyle/>
          <a:p>
            <a:pPr marL="109728" indent="0">
              <a:buNone/>
            </a:pPr>
            <a:r>
              <a:rPr lang="en-GB" sz="1800" dirty="0"/>
              <a:t>In </a:t>
            </a:r>
            <a:r>
              <a:rPr lang="en-GB" sz="1800" i="1" dirty="0"/>
              <a:t>Christ in Concrete</a:t>
            </a:r>
            <a:r>
              <a:rPr lang="en-GB" sz="1800" dirty="0"/>
              <a:t> </a:t>
            </a:r>
            <a:r>
              <a:rPr lang="en-GB" sz="1800" dirty="0" err="1"/>
              <a:t>Geremio</a:t>
            </a:r>
            <a:r>
              <a:rPr lang="en-GB" sz="1800" dirty="0"/>
              <a:t> dies by trying to build (i.e., to buy) his own home through the building of someone else’s house</a:t>
            </a:r>
            <a:r>
              <a:rPr lang="en-GB" sz="1800" dirty="0">
                <a:cs typeface="Calibri"/>
              </a:rPr>
              <a:t> → </a:t>
            </a:r>
            <a:r>
              <a:rPr lang="en-GB" sz="1800" dirty="0"/>
              <a:t>for Italian immigrants the American “heterotopia” is not the space containing all spaces and so their </a:t>
            </a:r>
            <a:r>
              <a:rPr lang="en-GB" sz="1800" i="1" dirty="0"/>
              <a:t>own</a:t>
            </a:r>
            <a:r>
              <a:rPr lang="en-GB" sz="1800" dirty="0"/>
              <a:t> space, but the </a:t>
            </a:r>
            <a:r>
              <a:rPr lang="en-GB" sz="1800" b="1" dirty="0">
                <a:solidFill>
                  <a:schemeClr val="accent2"/>
                </a:solidFill>
              </a:rPr>
              <a:t>space of the other</a:t>
            </a:r>
            <a:r>
              <a:rPr lang="en-GB" sz="1800" dirty="0"/>
              <a:t>, the space that is owned by someone else and excludes them.</a:t>
            </a:r>
          </a:p>
          <a:p>
            <a:pPr marL="109728" indent="0">
              <a:buNone/>
            </a:pPr>
            <a:r>
              <a:rPr lang="en-GB" sz="1800" dirty="0"/>
              <a:t>Feeling of “</a:t>
            </a:r>
            <a:r>
              <a:rPr lang="en-GB" sz="1800" b="1" dirty="0">
                <a:solidFill>
                  <a:schemeClr val="accent2"/>
                </a:solidFill>
              </a:rPr>
              <a:t>not belonging</a:t>
            </a:r>
            <a:r>
              <a:rPr lang="en-GB" sz="1800" dirty="0"/>
              <a:t>” refracted into their language, which shows the power of the word of the other (English) but also the stubborn resiliency of Italian, of a language that manages to survive the imperative of assimilation and keeps showing its traces </a:t>
            </a:r>
            <a:r>
              <a:rPr lang="en-GB" sz="1800" dirty="0">
                <a:cs typeface="Calibri"/>
              </a:rPr>
              <a:t>→ </a:t>
            </a:r>
            <a:r>
              <a:rPr lang="en-GB" sz="1800" dirty="0"/>
              <a:t>the real </a:t>
            </a:r>
            <a:r>
              <a:rPr lang="en-GB" sz="1800" dirty="0" err="1"/>
              <a:t>heterotopian</a:t>
            </a:r>
            <a:r>
              <a:rPr lang="en-GB" sz="1800" dirty="0"/>
              <a:t> space in the novel is its language itself, in its ability, as a fundamentally “unreal” language, to make different tongues coexist and interact without losing their distinct identity.</a:t>
            </a:r>
          </a:p>
          <a:p>
            <a:pPr marL="109728" indent="0" eaLnBrk="1" hangingPunct="1">
              <a:buNone/>
            </a:pPr>
            <a:r>
              <a:rPr lang="en-GB" sz="1800" dirty="0"/>
              <a:t>At the end of the novel Paul tells to his probably dying mother: “I will not let you fall”; “food or no food – we shall live and laugh – we’ll be gay and dance differently” : Italians and the Italian language would keep on laughing and dancing in the interstices of American society and of the English language, but to a different tune…</a:t>
            </a:r>
            <a:endParaRPr lang="it-IT" sz="1800" dirty="0"/>
          </a:p>
        </p:txBody>
      </p:sp>
      <p:sp>
        <p:nvSpPr>
          <p:cNvPr id="2" name="Titolo 1"/>
          <p:cNvSpPr>
            <a:spLocks noGrp="1"/>
          </p:cNvSpPr>
          <p:nvPr>
            <p:ph type="title"/>
          </p:nvPr>
        </p:nvSpPr>
        <p:spPr>
          <a:xfrm>
            <a:off x="179512" y="116632"/>
            <a:ext cx="8856984" cy="936104"/>
          </a:xfrm>
        </p:spPr>
        <p:txBody>
          <a:bodyPr/>
          <a:lstStyle/>
          <a:p>
            <a:pPr algn="ctr" eaLnBrk="1" hangingPunct="1">
              <a:defRPr/>
            </a:pPr>
            <a:r>
              <a:rPr lang="it-IT" sz="2800" dirty="0"/>
              <a:t>LAUGHING AND DANCING TO A DIFFERENT TUNE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285860"/>
            <a:ext cx="8229600" cy="5000660"/>
          </a:xfrm>
        </p:spPr>
        <p:txBody>
          <a:bodyPr>
            <a:normAutofit fontScale="92500" lnSpcReduction="20000"/>
          </a:bodyPr>
          <a:lstStyle/>
          <a:p>
            <a:pPr>
              <a:buNone/>
            </a:pPr>
            <a:r>
              <a:rPr lang="en-US" dirty="0"/>
              <a:t>Even if it is a novel of tragedy and failure, </a:t>
            </a:r>
            <a:r>
              <a:rPr lang="en-US" i="1" dirty="0"/>
              <a:t>Christ in Concrete</a:t>
            </a:r>
            <a:r>
              <a:rPr lang="en-US" dirty="0"/>
              <a:t> was actually a “success story.” First published as a short story (now the first chapter of the novel) in the March 1937 issue of the authoritative </a:t>
            </a:r>
            <a:r>
              <a:rPr lang="en-US" i="1" dirty="0"/>
              <a:t>Esquire</a:t>
            </a:r>
            <a:r>
              <a:rPr lang="en-US" dirty="0"/>
              <a:t> review, when expanded into a novel for the equally important publisher </a:t>
            </a:r>
            <a:r>
              <a:rPr lang="en-US" dirty="0" err="1"/>
              <a:t>Bobbs</a:t>
            </a:r>
            <a:r>
              <a:rPr lang="en-US" dirty="0"/>
              <a:t>-Merrill it was a best seller for months, was selected by the Book of the Month Club, and immediately became a classic, above all but not only for </a:t>
            </a:r>
            <a:r>
              <a:rPr lang="en-US" b="1" dirty="0">
                <a:solidFill>
                  <a:schemeClr val="accent2"/>
                </a:solidFill>
              </a:rPr>
              <a:t>second‐generation Italian Americans</a:t>
            </a:r>
            <a:r>
              <a:rPr lang="en-US" dirty="0"/>
              <a:t>.</a:t>
            </a:r>
          </a:p>
          <a:p>
            <a:pPr>
              <a:buNone/>
            </a:pPr>
            <a:r>
              <a:rPr lang="en-US" dirty="0"/>
              <a:t>In1949 the novel was adapted into the movie </a:t>
            </a:r>
            <a:r>
              <a:rPr lang="en-US" b="1" i="1" dirty="0">
                <a:solidFill>
                  <a:schemeClr val="accent2"/>
                </a:solidFill>
              </a:rPr>
              <a:t>Give Us This Day</a:t>
            </a:r>
            <a:r>
              <a:rPr lang="en-US" dirty="0"/>
              <a:t>, with blacklisted Edward </a:t>
            </a:r>
            <a:r>
              <a:rPr lang="en-US" dirty="0" err="1"/>
              <a:t>Dmytryk</a:t>
            </a:r>
            <a:r>
              <a:rPr lang="en-US" dirty="0"/>
              <a:t> as director. The film won awards at festivals, like at the 1949 Venice Film Festival,</a:t>
            </a:r>
            <a:r>
              <a:rPr lang="en-US" baseline="30000" dirty="0"/>
              <a:t> </a:t>
            </a:r>
            <a:r>
              <a:rPr lang="en-US" dirty="0"/>
              <a:t>but at that time it was banned from the United States.</a:t>
            </a:r>
          </a:p>
        </p:txBody>
      </p:sp>
      <p:sp>
        <p:nvSpPr>
          <p:cNvPr id="3" name="Titolo 2"/>
          <p:cNvSpPr>
            <a:spLocks noGrp="1"/>
          </p:cNvSpPr>
          <p:nvPr>
            <p:ph type="title"/>
          </p:nvPr>
        </p:nvSpPr>
        <p:spPr/>
        <p:txBody>
          <a:bodyPr/>
          <a:lstStyle/>
          <a:p>
            <a:pPr algn="ctr"/>
            <a:r>
              <a:rPr lang="en-US" dirty="0"/>
              <a:t>A SUCCESS STORY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357298"/>
            <a:ext cx="8229600" cy="4929222"/>
          </a:xfrm>
        </p:spPr>
        <p:txBody>
          <a:bodyPr>
            <a:normAutofit fontScale="85000" lnSpcReduction="20000"/>
          </a:bodyPr>
          <a:lstStyle/>
          <a:p>
            <a:pPr>
              <a:buNone/>
            </a:pPr>
            <a:r>
              <a:rPr lang="en-US" b="1" i="1" dirty="0">
                <a:solidFill>
                  <a:schemeClr val="accent2"/>
                </a:solidFill>
              </a:rPr>
              <a:t>This Woman</a:t>
            </a:r>
            <a:r>
              <a:rPr lang="en-US" dirty="0">
                <a:solidFill>
                  <a:schemeClr val="accent2"/>
                </a:solidFill>
              </a:rPr>
              <a:t>  </a:t>
            </a:r>
            <a:r>
              <a:rPr lang="en-US" dirty="0"/>
              <a:t>(1958): sequel to </a:t>
            </a:r>
            <a:r>
              <a:rPr lang="en-US" i="1" dirty="0"/>
              <a:t>Christ in Concrete</a:t>
            </a:r>
            <a:r>
              <a:rPr lang="en-US" dirty="0"/>
              <a:t>, focusing on Paul’s conflicting relationship with religion and sexual obsessions.</a:t>
            </a:r>
          </a:p>
          <a:p>
            <a:pPr>
              <a:buNone/>
            </a:pPr>
            <a:r>
              <a:rPr lang="en-US" b="1" i="1" dirty="0">
                <a:solidFill>
                  <a:schemeClr val="accent2"/>
                </a:solidFill>
              </a:rPr>
              <a:t>Three Circles of Light</a:t>
            </a:r>
            <a:r>
              <a:rPr lang="en-US" dirty="0">
                <a:solidFill>
                  <a:schemeClr val="accent2"/>
                </a:solidFill>
              </a:rPr>
              <a:t> </a:t>
            </a:r>
            <a:r>
              <a:rPr lang="en-US" dirty="0"/>
              <a:t>(1960): Paul’s childhood before his father’s death.</a:t>
            </a:r>
            <a:endParaRPr lang="en-US" baseline="30000" dirty="0"/>
          </a:p>
          <a:p>
            <a:pPr>
              <a:buNone/>
            </a:pPr>
            <a:r>
              <a:rPr lang="en-US" b="1" i="1" dirty="0">
                <a:solidFill>
                  <a:schemeClr val="accent2"/>
                </a:solidFill>
              </a:rPr>
              <a:t>The Immigrant Saint: The Life of Mother Cabrini </a:t>
            </a:r>
            <a:r>
              <a:rPr lang="en-US" dirty="0"/>
              <a:t>(1960): fictionalized biography of Frances Xavier Cabrini, first United States citizen to be canonized (huge success especially among Italian Americans and Catholics).</a:t>
            </a:r>
          </a:p>
          <a:p>
            <a:pPr>
              <a:buNone/>
            </a:pPr>
            <a:r>
              <a:rPr lang="en-US" b="1" i="1" dirty="0">
                <a:solidFill>
                  <a:schemeClr val="accent2"/>
                </a:solidFill>
              </a:rPr>
              <a:t>The Penitent </a:t>
            </a:r>
            <a:r>
              <a:rPr lang="en-US" dirty="0"/>
              <a:t>(1962): account of the penance and spiritual rebirth of Maria </a:t>
            </a:r>
            <a:r>
              <a:rPr lang="en-US" dirty="0" err="1"/>
              <a:t>Goretti’s</a:t>
            </a:r>
            <a:r>
              <a:rPr lang="en-US" dirty="0"/>
              <a:t> murderer (another favorite book for Italian Americans and Catholics).</a:t>
            </a:r>
          </a:p>
          <a:p>
            <a:pPr>
              <a:buNone/>
            </a:pPr>
            <a:r>
              <a:rPr lang="en-US" b="1" dirty="0">
                <a:solidFill>
                  <a:schemeClr val="accent2"/>
                </a:solidFill>
              </a:rPr>
              <a:t>“Christ in Plastic”</a:t>
            </a:r>
            <a:r>
              <a:rPr lang="en-US" dirty="0"/>
              <a:t> (1978): article on the kidnapping and murder of Aldo Moro.</a:t>
            </a:r>
          </a:p>
          <a:p>
            <a:pPr>
              <a:buNone/>
            </a:pPr>
            <a:r>
              <a:rPr lang="en-US" dirty="0"/>
              <a:t>His last novel, </a:t>
            </a:r>
            <a:r>
              <a:rPr lang="en-US" b="1" i="1" dirty="0">
                <a:solidFill>
                  <a:schemeClr val="accent2"/>
                </a:solidFill>
              </a:rPr>
              <a:t>The American Gospels</a:t>
            </a:r>
            <a:r>
              <a:rPr lang="en-US" dirty="0"/>
              <a:t>, where God is a Black woman, was published posthumously in 2000.</a:t>
            </a:r>
          </a:p>
        </p:txBody>
      </p:sp>
      <p:sp>
        <p:nvSpPr>
          <p:cNvPr id="3" name="Titolo 2"/>
          <p:cNvSpPr>
            <a:spLocks noGrp="1"/>
          </p:cNvSpPr>
          <p:nvPr>
            <p:ph type="title"/>
          </p:nvPr>
        </p:nvSpPr>
        <p:spPr/>
        <p:txBody>
          <a:bodyPr/>
          <a:lstStyle/>
          <a:p>
            <a:pPr algn="ctr"/>
            <a:r>
              <a:rPr lang="en-US" dirty="0"/>
              <a:t>AFTER </a:t>
            </a:r>
            <a:r>
              <a:rPr lang="en-US" i="1" dirty="0"/>
              <a:t>CHRIST IN CONCRETE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egnaposto contenuto 2"/>
          <p:cNvSpPr>
            <a:spLocks noGrp="1"/>
          </p:cNvSpPr>
          <p:nvPr>
            <p:ph idx="1"/>
          </p:nvPr>
        </p:nvSpPr>
        <p:spPr>
          <a:xfrm>
            <a:off x="251520" y="1556793"/>
            <a:ext cx="8712968" cy="4752528"/>
          </a:xfrm>
        </p:spPr>
        <p:txBody>
          <a:bodyPr>
            <a:normAutofit/>
          </a:bodyPr>
          <a:lstStyle/>
          <a:p>
            <a:pPr marL="0" indent="0" eaLnBrk="1" hangingPunct="1">
              <a:buFont typeface="Arial" charset="0"/>
              <a:buNone/>
            </a:pPr>
            <a:r>
              <a:rPr lang="en-GB" sz="2800" i="1" dirty="0"/>
              <a:t>Christ in Concrete</a:t>
            </a:r>
            <a:r>
              <a:rPr lang="en-GB" sz="2800" dirty="0"/>
              <a:t>:</a:t>
            </a:r>
            <a:r>
              <a:rPr lang="en-GB" sz="2800" i="1" dirty="0"/>
              <a:t> </a:t>
            </a:r>
            <a:r>
              <a:rPr lang="en-GB" sz="2800" dirty="0"/>
              <a:t>image of the Italian American community as </a:t>
            </a:r>
            <a:r>
              <a:rPr lang="en-GB" sz="2800" b="1" dirty="0">
                <a:solidFill>
                  <a:schemeClr val="accent2"/>
                </a:solidFill>
              </a:rPr>
              <a:t>frail and fractured </a:t>
            </a:r>
            <a:r>
              <a:rPr lang="en-GB" sz="2800" dirty="0"/>
              <a:t>as the building the protagonist’s father works at, and that eventually collapses, killing him. His son, Paul, is forced to take his place at the “</a:t>
            </a:r>
            <a:r>
              <a:rPr lang="en-GB" sz="2800" b="1" dirty="0">
                <a:solidFill>
                  <a:schemeClr val="accent2"/>
                </a:solidFill>
              </a:rPr>
              <a:t>Job</a:t>
            </a:r>
            <a:r>
              <a:rPr lang="en-GB" sz="2800" dirty="0"/>
              <a:t>” (almost always with the capitalized “J,” to underscore that working as a bricklayer is a sort of </a:t>
            </a:r>
            <a:r>
              <a:rPr lang="en-GB" sz="2800" b="1" dirty="0">
                <a:solidFill>
                  <a:schemeClr val="accent2"/>
                </a:solidFill>
              </a:rPr>
              <a:t>Biblical curse </a:t>
            </a:r>
            <a:r>
              <a:rPr lang="en-GB" sz="2800" dirty="0"/>
              <a:t>that in order to be endured requires the proverbial prophet’s patience) to ensure the (bare) survival of his family.</a:t>
            </a:r>
            <a:endParaRPr lang="it-IT" sz="2800" dirty="0"/>
          </a:p>
        </p:txBody>
      </p:sp>
      <p:sp>
        <p:nvSpPr>
          <p:cNvPr id="2" name="Titolo 1"/>
          <p:cNvSpPr>
            <a:spLocks noGrp="1"/>
          </p:cNvSpPr>
          <p:nvPr>
            <p:ph type="title"/>
          </p:nvPr>
        </p:nvSpPr>
        <p:spPr/>
        <p:txBody>
          <a:bodyPr>
            <a:normAutofit fontScale="90000"/>
          </a:bodyPr>
          <a:lstStyle/>
          <a:p>
            <a:pPr algn="ctr" eaLnBrk="1" fontAlgn="auto" hangingPunct="1">
              <a:spcAft>
                <a:spcPts val="0"/>
              </a:spcAft>
              <a:defRPr/>
            </a:pPr>
            <a:r>
              <a:rPr lang="it-IT" b="0" i="1" dirty="0"/>
              <a:t>CHRIST IN CONCRETE</a:t>
            </a:r>
            <a:r>
              <a:rPr lang="it-IT" b="0" dirty="0"/>
              <a:t>:</a:t>
            </a:r>
            <a:br>
              <a:rPr lang="it-IT" b="0" i="1" dirty="0"/>
            </a:br>
            <a:r>
              <a:rPr lang="it-IT" dirty="0"/>
              <a:t>A FRACTURED COMMUNITY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egnaposto contenuto 2"/>
          <p:cNvSpPr>
            <a:spLocks noGrp="1"/>
          </p:cNvSpPr>
          <p:nvPr>
            <p:ph idx="1"/>
          </p:nvPr>
        </p:nvSpPr>
        <p:spPr/>
        <p:txBody>
          <a:bodyPr>
            <a:normAutofit fontScale="92500" lnSpcReduction="20000"/>
          </a:bodyPr>
          <a:lstStyle/>
          <a:p>
            <a:pPr eaLnBrk="1" hangingPunct="1">
              <a:buNone/>
            </a:pPr>
            <a:r>
              <a:rPr lang="en-GB" dirty="0"/>
              <a:t>The novel received an almost immediate response by </a:t>
            </a:r>
            <a:r>
              <a:rPr lang="en-GB" b="1" dirty="0">
                <a:solidFill>
                  <a:schemeClr val="accent2"/>
                </a:solidFill>
              </a:rPr>
              <a:t>Elio </a:t>
            </a:r>
            <a:r>
              <a:rPr lang="en-GB" b="1" dirty="0" err="1">
                <a:solidFill>
                  <a:schemeClr val="accent2"/>
                </a:solidFill>
              </a:rPr>
              <a:t>Vittorini</a:t>
            </a:r>
            <a:r>
              <a:rPr lang="en-GB" dirty="0"/>
              <a:t>, who severely criticized its “old‐fashioned psychology” and “almost provincial realism” – but </a:t>
            </a:r>
            <a:r>
              <a:rPr lang="en-GB" dirty="0" err="1"/>
              <a:t>Vittorini</a:t>
            </a:r>
            <a:r>
              <a:rPr lang="en-GB" dirty="0"/>
              <a:t> soon changed his mind, as witnessed by his introduction </a:t>
            </a:r>
            <a:r>
              <a:rPr lang="en-US" dirty="0"/>
              <a:t>to the 1941 Italian translation, published by </a:t>
            </a:r>
            <a:r>
              <a:rPr lang="en-US" dirty="0" err="1"/>
              <a:t>Bompiani</a:t>
            </a:r>
            <a:r>
              <a:rPr lang="en-US" dirty="0"/>
              <a:t>. </a:t>
            </a:r>
            <a:r>
              <a:rPr lang="it-IT" dirty="0"/>
              <a:t>The </a:t>
            </a:r>
            <a:r>
              <a:rPr lang="it-IT" dirty="0" err="1"/>
              <a:t>introduction</a:t>
            </a:r>
            <a:r>
              <a:rPr lang="it-IT" dirty="0"/>
              <a:t> </a:t>
            </a:r>
            <a:r>
              <a:rPr lang="it-IT" dirty="0" err="1"/>
              <a:t>stated</a:t>
            </a:r>
            <a:r>
              <a:rPr lang="it-IT" dirty="0"/>
              <a:t> </a:t>
            </a:r>
            <a:r>
              <a:rPr lang="it-IT" dirty="0" err="1"/>
              <a:t>that</a:t>
            </a:r>
            <a:r>
              <a:rPr lang="it-IT" dirty="0"/>
              <a:t> “intimamente, spiritualmente, lo vedrà bene il lettore, è </a:t>
            </a:r>
            <a:r>
              <a:rPr lang="it-IT" dirty="0">
                <a:solidFill>
                  <a:schemeClr val="accent2"/>
                </a:solidFill>
              </a:rPr>
              <a:t>l</a:t>
            </a:r>
            <a:r>
              <a:rPr lang="it-IT" b="1" dirty="0">
                <a:solidFill>
                  <a:schemeClr val="accent2"/>
                </a:solidFill>
              </a:rPr>
              <a:t>ibro italiano come pochi altri libri di lingua italiana lo sono</a:t>
            </a:r>
            <a:r>
              <a:rPr lang="it-IT" dirty="0"/>
              <a:t>. Italiano è il sentimento che, di vertebra in vertebra, lo percorre.” </a:t>
            </a:r>
            <a:r>
              <a:rPr lang="en-GB" dirty="0"/>
              <a:t>Nevertheless, </a:t>
            </a:r>
            <a:r>
              <a:rPr lang="en-GB" i="1" dirty="0"/>
              <a:t>Christ in Concrete</a:t>
            </a:r>
            <a:r>
              <a:rPr lang="en-GB" dirty="0"/>
              <a:t> got almost no critical attention in Italy until thirty years ago, especially following its 1993 edition by the New American Library.</a:t>
            </a:r>
            <a:endParaRPr lang="it-IT" dirty="0"/>
          </a:p>
        </p:txBody>
      </p:sp>
      <p:sp>
        <p:nvSpPr>
          <p:cNvPr id="2" name="Titolo 1"/>
          <p:cNvSpPr>
            <a:spLocks noGrp="1"/>
          </p:cNvSpPr>
          <p:nvPr>
            <p:ph type="title"/>
          </p:nvPr>
        </p:nvSpPr>
        <p:spPr/>
        <p:txBody>
          <a:bodyPr/>
          <a:lstStyle/>
          <a:p>
            <a:pPr algn="ctr" eaLnBrk="1" fontAlgn="auto" hangingPunct="1">
              <a:spcAft>
                <a:spcPts val="0"/>
              </a:spcAft>
              <a:defRPr/>
            </a:pPr>
            <a:r>
              <a:rPr lang="it-IT" dirty="0"/>
              <a:t>THE ITALIAN RECEPTION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egnaposto contenuto 2"/>
          <p:cNvSpPr>
            <a:spLocks noGrp="1"/>
          </p:cNvSpPr>
          <p:nvPr>
            <p:ph idx="1"/>
          </p:nvPr>
        </p:nvSpPr>
        <p:spPr/>
        <p:txBody>
          <a:bodyPr>
            <a:normAutofit fontScale="92500" lnSpcReduction="20000"/>
          </a:bodyPr>
          <a:lstStyle/>
          <a:p>
            <a:pPr marL="0" indent="0" eaLnBrk="1" hangingPunct="1">
              <a:buFont typeface="Arial" charset="0"/>
              <a:buNone/>
            </a:pPr>
            <a:r>
              <a:rPr lang="en-US" b="1" dirty="0">
                <a:solidFill>
                  <a:schemeClr val="accent2"/>
                </a:solidFill>
              </a:rPr>
              <a:t>Anthony J. Tamburri</a:t>
            </a:r>
            <a:r>
              <a:rPr lang="en-US" dirty="0"/>
              <a:t>: emphasis on “the ‘Italian’ language that his [di </a:t>
            </a:r>
            <a:r>
              <a:rPr lang="en-US" dirty="0" err="1"/>
              <a:t>Donato’s</a:t>
            </a:r>
            <a:r>
              <a:rPr lang="en-US" dirty="0"/>
              <a:t>] characters speak with ‘English’ words.” </a:t>
            </a:r>
          </a:p>
          <a:p>
            <a:pPr marL="0" indent="0">
              <a:buNone/>
            </a:pPr>
            <a:r>
              <a:rPr lang="en-US" b="1" dirty="0">
                <a:solidFill>
                  <a:schemeClr val="accent2"/>
                </a:solidFill>
              </a:rPr>
              <a:t>Fred L. </a:t>
            </a:r>
            <a:r>
              <a:rPr lang="en-US" b="1" dirty="0" err="1">
                <a:solidFill>
                  <a:schemeClr val="accent2"/>
                </a:solidFill>
              </a:rPr>
              <a:t>Gardaphé</a:t>
            </a:r>
            <a:r>
              <a:rPr lang="en-US" dirty="0"/>
              <a:t>: </a:t>
            </a:r>
            <a:r>
              <a:rPr lang="en-GB" dirty="0"/>
              <a:t>peculiar idiom not only of the characters but also of the narrator, something which sounds as </a:t>
            </a:r>
            <a:r>
              <a:rPr lang="en-US" dirty="0"/>
              <a:t>“</a:t>
            </a:r>
            <a:r>
              <a:rPr lang="en-US" b="1" dirty="0">
                <a:solidFill>
                  <a:schemeClr val="accent2"/>
                </a:solidFill>
              </a:rPr>
              <a:t>neither Italian nor English</a:t>
            </a:r>
            <a:r>
              <a:rPr lang="en-US" dirty="0"/>
              <a:t>, but an </a:t>
            </a:r>
            <a:r>
              <a:rPr lang="en-US" b="1" dirty="0">
                <a:solidFill>
                  <a:schemeClr val="accent2"/>
                </a:solidFill>
              </a:rPr>
              <a:t>amalgam</a:t>
            </a:r>
            <a:r>
              <a:rPr lang="en-US" dirty="0"/>
              <a:t> of the two,” </a:t>
            </a:r>
            <a:r>
              <a:rPr lang="en-GB" dirty="0"/>
              <a:t>and that finds expression especially in the curious linguistic calques (on the level not so much of lexicon as of syntax) of the immigrants’ speech, who among them are talking in Italian (or in some Abruzzi dialect), rather than in English, so that the dialogues might also be considered as imperfect instances of a translation process not fully concluded.</a:t>
            </a:r>
            <a:endParaRPr lang="it-IT" dirty="0"/>
          </a:p>
        </p:txBody>
      </p:sp>
      <p:sp>
        <p:nvSpPr>
          <p:cNvPr id="2" name="Titolo 1"/>
          <p:cNvSpPr>
            <a:spLocks noGrp="1"/>
          </p:cNvSpPr>
          <p:nvPr>
            <p:ph type="title"/>
          </p:nvPr>
        </p:nvSpPr>
        <p:spPr/>
        <p:txBody>
          <a:bodyPr/>
          <a:lstStyle/>
          <a:p>
            <a:pPr algn="ctr" eaLnBrk="1" fontAlgn="auto" hangingPunct="1">
              <a:spcAft>
                <a:spcPts val="0"/>
              </a:spcAft>
              <a:defRPr/>
            </a:pPr>
            <a:r>
              <a:rPr lang="it-IT" dirty="0"/>
              <a:t>A HYBRID LANGUAGE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egnaposto contenuto 2"/>
          <p:cNvSpPr>
            <a:spLocks noGrp="1"/>
          </p:cNvSpPr>
          <p:nvPr>
            <p:ph idx="1"/>
          </p:nvPr>
        </p:nvSpPr>
        <p:spPr/>
        <p:txBody>
          <a:bodyPr>
            <a:normAutofit lnSpcReduction="10000"/>
          </a:bodyPr>
          <a:lstStyle/>
          <a:p>
            <a:pPr marL="0" lvl="1" indent="0" eaLnBrk="1" hangingPunct="1">
              <a:spcBef>
                <a:spcPct val="0"/>
              </a:spcBef>
              <a:buFont typeface="Arial" charset="0"/>
              <a:buNone/>
            </a:pPr>
            <a:r>
              <a:rPr lang="it-IT" dirty="0"/>
              <a:t>     </a:t>
            </a:r>
            <a:r>
              <a:rPr lang="en-US" sz="4000" dirty="0"/>
              <a:t>“The Lean as he fought his burden on looked forward to only one goal. The barrow he pushed, he did not love. The stones that brutalized his palms, he did not love. The great God Job, he did not love” (</a:t>
            </a:r>
            <a:r>
              <a:rPr lang="en-US" sz="4000" i="1" dirty="0"/>
              <a:t>Christ in Concrete</a:t>
            </a:r>
            <a:r>
              <a:rPr lang="en-US" sz="4000" dirty="0"/>
              <a:t>, 8).</a:t>
            </a:r>
          </a:p>
        </p:txBody>
      </p:sp>
      <p:sp>
        <p:nvSpPr>
          <p:cNvPr id="3074" name="Titolo 1"/>
          <p:cNvSpPr>
            <a:spLocks noGrp="1"/>
          </p:cNvSpPr>
          <p:nvPr>
            <p:ph type="title"/>
          </p:nvPr>
        </p:nvSpPr>
        <p:spPr/>
        <p:txBody>
          <a:bodyPr/>
          <a:lstStyle/>
          <a:p>
            <a:pPr algn="ctr" eaLnBrk="1" fontAlgn="auto" hangingPunct="1">
              <a:spcAft>
                <a:spcPts val="0"/>
              </a:spcAft>
              <a:defRPr/>
            </a:pPr>
            <a:r>
              <a:rPr lang="it-IT" dirty="0"/>
              <a:t>ITALIANIZED ENGLISH SYNTAX</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egnaposto contenuto 2"/>
          <p:cNvSpPr>
            <a:spLocks noGrp="1"/>
          </p:cNvSpPr>
          <p:nvPr>
            <p:ph idx="1"/>
          </p:nvPr>
        </p:nvSpPr>
        <p:spPr>
          <a:xfrm>
            <a:off x="457200" y="2133600"/>
            <a:ext cx="8229600" cy="4343400"/>
          </a:xfrm>
        </p:spPr>
        <p:txBody>
          <a:bodyPr>
            <a:normAutofit/>
          </a:bodyPr>
          <a:lstStyle/>
          <a:p>
            <a:pPr eaLnBrk="1" hangingPunct="1">
              <a:buFont typeface="Arial" charset="0"/>
              <a:buNone/>
            </a:pPr>
            <a:r>
              <a:rPr lang="it-IT" sz="3200" dirty="0"/>
              <a:t>Mike the “</a:t>
            </a:r>
            <a:r>
              <a:rPr lang="it-IT" sz="3200" dirty="0" err="1"/>
              <a:t>Barrel-mouth</a:t>
            </a:r>
            <a:r>
              <a:rPr lang="it-IT" sz="3200" dirty="0"/>
              <a:t>” </a:t>
            </a:r>
            <a:r>
              <a:rPr lang="it-IT" sz="3200" dirty="0" err="1"/>
              <a:t>pretended</a:t>
            </a:r>
            <a:r>
              <a:rPr lang="it-IT" sz="3200" dirty="0"/>
              <a:t> </a:t>
            </a:r>
            <a:r>
              <a:rPr lang="it-IT" sz="3200" dirty="0" err="1"/>
              <a:t>he</a:t>
            </a:r>
            <a:r>
              <a:rPr lang="it-IT" sz="3200" dirty="0"/>
              <a:t> </a:t>
            </a:r>
            <a:r>
              <a:rPr lang="it-IT" sz="3200" dirty="0" err="1"/>
              <a:t>was</a:t>
            </a:r>
            <a:r>
              <a:rPr lang="it-IT" sz="3200" dirty="0"/>
              <a:t> </a:t>
            </a:r>
            <a:r>
              <a:rPr lang="it-IT" sz="3200" dirty="0" err="1"/>
              <a:t>talking</a:t>
            </a:r>
            <a:r>
              <a:rPr lang="it-IT" sz="3200" dirty="0"/>
              <a:t> </a:t>
            </a:r>
            <a:r>
              <a:rPr lang="it-IT" sz="3200" dirty="0" err="1"/>
              <a:t>to</a:t>
            </a:r>
            <a:r>
              <a:rPr lang="it-IT" sz="3200" dirty="0"/>
              <a:t> </a:t>
            </a:r>
            <a:r>
              <a:rPr lang="it-IT" sz="3200" dirty="0" err="1"/>
              <a:t>himself</a:t>
            </a:r>
            <a:r>
              <a:rPr lang="it-IT" sz="3200" dirty="0"/>
              <a:t> and </a:t>
            </a:r>
            <a:r>
              <a:rPr lang="it-IT" sz="3200" dirty="0" err="1"/>
              <a:t>yelled</a:t>
            </a:r>
            <a:r>
              <a:rPr lang="it-IT" sz="3200" dirty="0"/>
              <a:t> out in </a:t>
            </a:r>
            <a:r>
              <a:rPr lang="it-IT" sz="3200" dirty="0" err="1"/>
              <a:t>his</a:t>
            </a:r>
            <a:r>
              <a:rPr lang="it-IT" sz="3200" dirty="0"/>
              <a:t> best </a:t>
            </a:r>
            <a:r>
              <a:rPr lang="it-IT" sz="3200" dirty="0" err="1"/>
              <a:t>English…</a:t>
            </a:r>
            <a:r>
              <a:rPr lang="it-IT" sz="3200" dirty="0"/>
              <a:t> </a:t>
            </a:r>
            <a:r>
              <a:rPr lang="it-IT" sz="3200" dirty="0" err="1"/>
              <a:t>he</a:t>
            </a:r>
            <a:r>
              <a:rPr lang="it-IT" sz="3200" dirty="0"/>
              <a:t> </a:t>
            </a:r>
            <a:r>
              <a:rPr lang="it-IT" sz="3200" dirty="0" err="1"/>
              <a:t>was</a:t>
            </a:r>
            <a:r>
              <a:rPr lang="it-IT" sz="3200" dirty="0"/>
              <a:t> </a:t>
            </a:r>
            <a:r>
              <a:rPr lang="it-IT" sz="3200" dirty="0" err="1"/>
              <a:t>always</a:t>
            </a:r>
            <a:r>
              <a:rPr lang="it-IT" sz="3200" dirty="0"/>
              <a:t> </a:t>
            </a:r>
            <a:r>
              <a:rPr lang="it-IT" sz="3200" dirty="0" err="1"/>
              <a:t>speaking</a:t>
            </a:r>
            <a:r>
              <a:rPr lang="it-IT" sz="3200" dirty="0"/>
              <a:t> English </a:t>
            </a:r>
            <a:r>
              <a:rPr lang="it-IT" sz="3200" dirty="0" err="1"/>
              <a:t>while</a:t>
            </a:r>
            <a:r>
              <a:rPr lang="it-IT" sz="3200" dirty="0"/>
              <a:t> the </a:t>
            </a:r>
            <a:r>
              <a:rPr lang="it-IT" sz="3200" dirty="0" err="1"/>
              <a:t>rest</a:t>
            </a:r>
            <a:r>
              <a:rPr lang="it-IT" sz="3200" dirty="0"/>
              <a:t> </a:t>
            </a:r>
            <a:r>
              <a:rPr lang="it-IT" sz="3200" dirty="0" err="1"/>
              <a:t>carried</a:t>
            </a:r>
            <a:r>
              <a:rPr lang="it-IT" sz="3200" dirty="0"/>
              <a:t> on in </a:t>
            </a:r>
            <a:r>
              <a:rPr lang="it-IT" sz="3200" dirty="0" err="1"/>
              <a:t>their</a:t>
            </a:r>
            <a:r>
              <a:rPr lang="it-IT" sz="3200" dirty="0"/>
              <a:t> native </a:t>
            </a:r>
            <a:r>
              <a:rPr lang="it-IT" sz="3200" dirty="0" err="1"/>
              <a:t>Italian</a:t>
            </a:r>
            <a:r>
              <a:rPr lang="it-IT" sz="3200" dirty="0"/>
              <a:t>. “I don’t </a:t>
            </a:r>
            <a:r>
              <a:rPr lang="it-IT" sz="3200" dirty="0" err="1"/>
              <a:t>know</a:t>
            </a:r>
            <a:r>
              <a:rPr lang="it-IT" sz="3200" dirty="0"/>
              <a:t> </a:t>
            </a:r>
            <a:r>
              <a:rPr lang="it-IT" sz="3200" dirty="0" err="1"/>
              <a:t>myself</a:t>
            </a:r>
            <a:r>
              <a:rPr lang="it-IT" sz="3200" dirty="0"/>
              <a:t>, </a:t>
            </a:r>
            <a:r>
              <a:rPr lang="it-IT" sz="3200" dirty="0" err="1"/>
              <a:t>but</a:t>
            </a:r>
            <a:r>
              <a:rPr lang="it-IT" sz="3200" dirty="0"/>
              <a:t> </a:t>
            </a:r>
            <a:r>
              <a:rPr lang="it-IT" sz="3200" dirty="0" err="1"/>
              <a:t>somebodys</a:t>
            </a:r>
            <a:r>
              <a:rPr lang="it-IT" sz="3200" dirty="0"/>
              <a:t> </a:t>
            </a:r>
            <a:r>
              <a:rPr lang="it-IT" sz="3200" dirty="0" err="1"/>
              <a:t>whose</a:t>
            </a:r>
            <a:r>
              <a:rPr lang="it-IT" sz="3200" dirty="0"/>
              <a:t> gotta </a:t>
            </a:r>
            <a:r>
              <a:rPr lang="it-IT" sz="3200" dirty="0" err="1"/>
              <a:t>bigga</a:t>
            </a:r>
            <a:r>
              <a:rPr lang="it-IT" sz="3200" dirty="0"/>
              <a:t> </a:t>
            </a:r>
            <a:r>
              <a:rPr lang="it-IT" sz="3200" dirty="0" err="1"/>
              <a:t>buncha</a:t>
            </a:r>
            <a:r>
              <a:rPr lang="it-IT" sz="3200" dirty="0"/>
              <a:t> </a:t>
            </a:r>
            <a:r>
              <a:rPr lang="it-IT" sz="3200" dirty="0" err="1"/>
              <a:t>keeds</a:t>
            </a:r>
            <a:r>
              <a:rPr lang="it-IT" sz="3200" dirty="0"/>
              <a:t> and </a:t>
            </a:r>
            <a:r>
              <a:rPr lang="it-IT" sz="3200" dirty="0" err="1"/>
              <a:t>he</a:t>
            </a:r>
            <a:r>
              <a:rPr lang="it-IT" sz="3200" dirty="0"/>
              <a:t> alla </a:t>
            </a:r>
            <a:r>
              <a:rPr lang="it-IT" sz="3200" dirty="0" err="1"/>
              <a:t>times</a:t>
            </a:r>
            <a:r>
              <a:rPr lang="it-IT" sz="3200" dirty="0"/>
              <a:t> </a:t>
            </a:r>
            <a:r>
              <a:rPr lang="it-IT" sz="3200" dirty="0" err="1"/>
              <a:t>talka</a:t>
            </a:r>
            <a:r>
              <a:rPr lang="it-IT" sz="3200" dirty="0"/>
              <a:t> </a:t>
            </a:r>
            <a:r>
              <a:rPr lang="it-IT" sz="3200" dirty="0" err="1"/>
              <a:t>from</a:t>
            </a:r>
            <a:r>
              <a:rPr lang="it-IT" sz="3200" dirty="0"/>
              <a:t> </a:t>
            </a:r>
            <a:r>
              <a:rPr lang="it-IT" sz="3200" dirty="0" err="1"/>
              <a:t>somebodys</a:t>
            </a:r>
            <a:r>
              <a:rPr lang="it-IT" sz="3200" dirty="0"/>
              <a:t> elsa!”</a:t>
            </a:r>
          </a:p>
        </p:txBody>
      </p:sp>
      <p:sp>
        <p:nvSpPr>
          <p:cNvPr id="4098" name="Titolo 1"/>
          <p:cNvSpPr>
            <a:spLocks noGrp="1"/>
          </p:cNvSpPr>
          <p:nvPr>
            <p:ph type="title"/>
          </p:nvPr>
        </p:nvSpPr>
        <p:spPr>
          <a:xfrm>
            <a:off x="457200" y="533400"/>
            <a:ext cx="8229600" cy="1455738"/>
          </a:xfrm>
        </p:spPr>
        <p:txBody>
          <a:bodyPr/>
          <a:lstStyle/>
          <a:p>
            <a:pPr algn="ctr" eaLnBrk="1" fontAlgn="auto" hangingPunct="1">
              <a:spcAft>
                <a:spcPts val="0"/>
              </a:spcAft>
              <a:defRPr/>
            </a:pPr>
            <a:r>
              <a:rPr lang="it-IT" dirty="0"/>
              <a:t>AN “EYETALIAN” ENGLISH</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Vial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318</TotalTime>
  <Words>2873</Words>
  <Application>Microsoft Office PowerPoint</Application>
  <PresentationFormat>Presentazione su schermo (4:3)</PresentationFormat>
  <Paragraphs>75</Paragraphs>
  <Slides>20</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20</vt:i4>
      </vt:variant>
    </vt:vector>
  </HeadingPairs>
  <TitlesOfParts>
    <vt:vector size="27" baseType="lpstr">
      <vt:lpstr>Arial</vt:lpstr>
      <vt:lpstr>Century Gothic</vt:lpstr>
      <vt:lpstr>Lucida Sans Unicode</vt:lpstr>
      <vt:lpstr>Verdana</vt:lpstr>
      <vt:lpstr>Wingdings 2</vt:lpstr>
      <vt:lpstr>Wingdings 3</vt:lpstr>
      <vt:lpstr>Viale</vt:lpstr>
      <vt:lpstr>Presentazione standard di PowerPoint</vt:lpstr>
      <vt:lpstr>PIETRO DI DONATO  April 3, 1911–January 19, 1992</vt:lpstr>
      <vt:lpstr>A SUCCESS STORY</vt:lpstr>
      <vt:lpstr>AFTER CHRIST IN CONCRETE</vt:lpstr>
      <vt:lpstr>CHRIST IN CONCRETE: A FRACTURED COMMUNITY</vt:lpstr>
      <vt:lpstr>THE ITALIAN RECEPTION</vt:lpstr>
      <vt:lpstr>A HYBRID LANGUAGE</vt:lpstr>
      <vt:lpstr>ITALIANIZED ENGLISH SYNTAX</vt:lpstr>
      <vt:lpstr>AN “EYETALIAN” ENGLISH</vt:lpstr>
      <vt:lpstr>STOPPED IN TRANSLATION</vt:lpstr>
      <vt:lpstr>DI DONATO’S “EYTALIAN”</vt:lpstr>
      <vt:lpstr>LIVING IN TRANSLATION</vt:lpstr>
      <vt:lpstr>THE TURBULENCE OF TRANSLATION/MIGRATION</vt:lpstr>
      <vt:lpstr>TRANSLATING THE UN-TRANSLATED-ABLE</vt:lpstr>
      <vt:lpstr>OTHER LANGUAGES</vt:lpstr>
      <vt:lpstr>A MARGINAL CENTER</vt:lpstr>
      <vt:lpstr>BLACKER THAN BLACKS</vt:lpstr>
      <vt:lpstr>WHICH AMERICAN DREAM?</vt:lpstr>
      <vt:lpstr>AMERICA AS HETEROTOPIA</vt:lpstr>
      <vt:lpstr>LAUGHING AND DANCING TO A DIFFERENT TUNE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HP250G3</dc:creator>
  <cp:lastModifiedBy>valerio.deangelis@unimc.it</cp:lastModifiedBy>
  <cp:revision>69</cp:revision>
  <dcterms:created xsi:type="dcterms:W3CDTF">2017-09-28T21:08:43Z</dcterms:created>
  <dcterms:modified xsi:type="dcterms:W3CDTF">2023-02-27T21:11:52Z</dcterms:modified>
</cp:coreProperties>
</file>