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2" r:id="rId6"/>
    <p:sldId id="260" r:id="rId7"/>
    <p:sldId id="267" r:id="rId8"/>
    <p:sldId id="263" r:id="rId9"/>
    <p:sldId id="273" r:id="rId10"/>
    <p:sldId id="274" r:id="rId11"/>
    <p:sldId id="275" r:id="rId12"/>
    <p:sldId id="262" r:id="rId13"/>
    <p:sldId id="276" r:id="rId14"/>
    <p:sldId id="277" r:id="rId15"/>
    <p:sldId id="278" r:id="rId16"/>
    <p:sldId id="264" r:id="rId17"/>
    <p:sldId id="279" r:id="rId18"/>
    <p:sldId id="280" r:id="rId19"/>
    <p:sldId id="281" r:id="rId20"/>
    <p:sldId id="282" r:id="rId21"/>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Triangolo rettangolo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olo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it-IT"/>
              <a:t>Fare clic per modificare lo stile del titolo</a:t>
            </a:r>
            <a:endParaRPr kumimoji="0" lang="en-US"/>
          </a:p>
        </p:txBody>
      </p:sp>
      <p:sp>
        <p:nvSpPr>
          <p:cNvPr id="17" name="Sottotito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a:t>Fare clic per modificare lo stile del sottotitolo dello schema</a:t>
            </a:r>
            <a:endParaRPr kumimoji="0" lang="en-US"/>
          </a:p>
        </p:txBody>
      </p:sp>
      <p:grpSp>
        <p:nvGrpSpPr>
          <p:cNvPr id="2" name="Gruppo 1"/>
          <p:cNvGrpSpPr/>
          <p:nvPr/>
        </p:nvGrpSpPr>
        <p:grpSpPr>
          <a:xfrm>
            <a:off x="-3765" y="4953000"/>
            <a:ext cx="9147765" cy="1912088"/>
            <a:chOff x="-3765" y="4832896"/>
            <a:chExt cx="9147765" cy="2032192"/>
          </a:xfrm>
        </p:grpSpPr>
        <p:sp>
          <p:nvSpPr>
            <p:cNvPr id="7" name="Figura a mano libera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igura a mano libera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igura a mano libera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Connettore 1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Segnaposto data 29"/>
          <p:cNvSpPr>
            <a:spLocks noGrp="1"/>
          </p:cNvSpPr>
          <p:nvPr>
            <p:ph type="dt" sz="half" idx="10"/>
          </p:nvPr>
        </p:nvSpPr>
        <p:spPr/>
        <p:txBody>
          <a:bodyPr/>
          <a:lstStyle>
            <a:lvl1pPr>
              <a:defRPr>
                <a:solidFill>
                  <a:srgbClr val="FFFFFF"/>
                </a:solidFill>
              </a:defRPr>
            </a:lvl1pPr>
            <a:extLst/>
          </a:lstStyle>
          <a:p>
            <a:fld id="{D85C1DB2-A6BA-4722-B83A-6BFBF1C3D63D}" type="datetimeFigureOut">
              <a:rPr lang="it-IT" smtClean="0"/>
              <a:pPr/>
              <a:t>28/02/2023</a:t>
            </a:fld>
            <a:endParaRPr lang="it-IT"/>
          </a:p>
        </p:txBody>
      </p:sp>
      <p:sp>
        <p:nvSpPr>
          <p:cNvPr id="19" name="Segnaposto piè di pagina 18"/>
          <p:cNvSpPr>
            <a:spLocks noGrp="1"/>
          </p:cNvSpPr>
          <p:nvPr>
            <p:ph type="ftr" sz="quarter" idx="11"/>
          </p:nvPr>
        </p:nvSpPr>
        <p:spPr/>
        <p:txBody>
          <a:bodyPr/>
          <a:lstStyle>
            <a:lvl1pPr>
              <a:defRPr>
                <a:solidFill>
                  <a:schemeClr val="accent1">
                    <a:tint val="20000"/>
                  </a:schemeClr>
                </a:solidFill>
              </a:defRPr>
            </a:lvl1pPr>
            <a:extLst/>
          </a:lstStyle>
          <a:p>
            <a:endParaRPr lang="it-IT"/>
          </a:p>
        </p:txBody>
      </p:sp>
      <p:sp>
        <p:nvSpPr>
          <p:cNvPr id="27" name="Segnaposto numero diapositiva 26"/>
          <p:cNvSpPr>
            <a:spLocks noGrp="1"/>
          </p:cNvSpPr>
          <p:nvPr>
            <p:ph type="sldNum" sz="quarter" idx="12"/>
          </p:nvPr>
        </p:nvSpPr>
        <p:spPr/>
        <p:txBody>
          <a:bodyPr/>
          <a:lstStyle>
            <a:lvl1pPr>
              <a:defRPr>
                <a:solidFill>
                  <a:srgbClr val="FFFFFF"/>
                </a:solidFill>
              </a:defRPr>
            </a:lvl1pPr>
            <a:extLst/>
          </a:lstStyle>
          <a:p>
            <a:fld id="{13C85417-EA50-47AE-8AC2-E342296A9E51}"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1481329"/>
            <a:ext cx="8229600" cy="4386071"/>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D85C1DB2-A6BA-4722-B83A-6BFBF1C3D63D}" type="datetimeFigureOut">
              <a:rPr lang="it-IT" smtClean="0"/>
              <a:pPr/>
              <a:t>28/02/2023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3C85417-EA50-47AE-8AC2-E342296A9E51}"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844013" y="274640"/>
            <a:ext cx="1777470" cy="5592761"/>
          </a:xfrm>
        </p:spPr>
        <p:txBody>
          <a:bodyPr vert="eaVert"/>
          <a:lstStyle/>
          <a:p>
            <a:r>
              <a:rPr kumimoji="0" lang="it-IT"/>
              <a:t>Fare clic per modificare lo stile del titolo</a:t>
            </a:r>
            <a:endParaRPr kumimoji="0" lang="en-US"/>
          </a:p>
        </p:txBody>
      </p:sp>
      <p:sp>
        <p:nvSpPr>
          <p:cNvPr id="3" name="Segnaposto testo verticale 2"/>
          <p:cNvSpPr>
            <a:spLocks noGrp="1"/>
          </p:cNvSpPr>
          <p:nvPr>
            <p:ph type="body" orient="vert" idx="1"/>
          </p:nvPr>
        </p:nvSpPr>
        <p:spPr>
          <a:xfrm>
            <a:off x="457200" y="274641"/>
            <a:ext cx="6324600" cy="5592760"/>
          </a:xfrm>
        </p:spPr>
        <p:txBody>
          <a:bodyPr vert="eaVer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D85C1DB2-A6BA-4722-B83A-6BFBF1C3D63D}" type="datetimeFigureOut">
              <a:rPr lang="it-IT" smtClean="0"/>
              <a:pPr/>
              <a:t>28/02/2023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3C85417-EA50-47AE-8AC2-E342296A9E51}"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3" name="Segnaposto contenuto 2"/>
          <p:cNvSpPr>
            <a:spLocks noGrp="1"/>
          </p:cNvSpPr>
          <p:nvPr>
            <p:ph idx="1"/>
          </p:nvPr>
        </p:nvSpPr>
        <p:spPr/>
        <p:txBody>
          <a:bodyPr/>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data 3"/>
          <p:cNvSpPr>
            <a:spLocks noGrp="1"/>
          </p:cNvSpPr>
          <p:nvPr>
            <p:ph type="dt" sz="half" idx="10"/>
          </p:nvPr>
        </p:nvSpPr>
        <p:spPr/>
        <p:txBody>
          <a:bodyPr/>
          <a:lstStyle/>
          <a:p>
            <a:fld id="{D85C1DB2-A6BA-4722-B83A-6BFBF1C3D63D}" type="datetimeFigureOut">
              <a:rPr lang="it-IT" smtClean="0"/>
              <a:pPr/>
              <a:t>28/02/2023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3C85417-EA50-47AE-8AC2-E342296A9E51}" type="slidenum">
              <a:rPr lang="it-IT" smtClean="0"/>
              <a:pPr/>
              <a:t>‹N›</a:t>
            </a:fld>
            <a:endParaRPr lang="it-IT"/>
          </a:p>
        </p:txBody>
      </p:sp>
      <p:sp>
        <p:nvSpPr>
          <p:cNvPr id="7" name="Titolo 6"/>
          <p:cNvSpPr>
            <a:spLocks noGrp="1"/>
          </p:cNvSpPr>
          <p:nvPr>
            <p:ph type="title"/>
          </p:nvPr>
        </p:nvSpPr>
        <p:spPr/>
        <p:txBody>
          <a:bodyPr rtlCol="0"/>
          <a:lstStyle/>
          <a:p>
            <a:r>
              <a:rPr kumimoji="0" lang="it-IT"/>
              <a:t>Fare clic per modificare lo stile del titolo</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bg>
      <p:bgRef idx="1002">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a:t>Fare clic per modificare stili del testo dello schema</a:t>
            </a:r>
          </a:p>
        </p:txBody>
      </p:sp>
      <p:sp>
        <p:nvSpPr>
          <p:cNvPr id="4" name="Segnaposto data 3"/>
          <p:cNvSpPr>
            <a:spLocks noGrp="1"/>
          </p:cNvSpPr>
          <p:nvPr>
            <p:ph type="dt" sz="half" idx="10"/>
          </p:nvPr>
        </p:nvSpPr>
        <p:spPr/>
        <p:txBody>
          <a:bodyPr/>
          <a:lstStyle/>
          <a:p>
            <a:fld id="{D85C1DB2-A6BA-4722-B83A-6BFBF1C3D63D}" type="datetimeFigureOut">
              <a:rPr lang="it-IT" smtClean="0"/>
              <a:pPr/>
              <a:t>28/02/2023</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13C85417-EA50-47AE-8AC2-E342296A9E51}" type="slidenum">
              <a:rPr lang="it-IT" smtClean="0"/>
              <a:pPr/>
              <a:t>‹N›</a:t>
            </a:fld>
            <a:endParaRPr lang="it-IT"/>
          </a:p>
        </p:txBody>
      </p:sp>
      <p:sp>
        <p:nvSpPr>
          <p:cNvPr id="7" name="Gallone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Gallone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bg>
      <p:bgRef idx="1002">
        <a:schemeClr val="bg1"/>
      </p:bgRef>
    </p:bg>
    <p:spTree>
      <p:nvGrpSpPr>
        <p:cNvPr id="1" name=""/>
        <p:cNvGrpSpPr/>
        <p:nvPr/>
      </p:nvGrpSpPr>
      <p:grpSpPr>
        <a:xfrm>
          <a:off x="0" y="0"/>
          <a:ext cx="0" cy="0"/>
          <a:chOff x="0" y="0"/>
          <a:chExt cx="0" cy="0"/>
        </a:xfrm>
      </p:grpSpPr>
      <p:sp>
        <p:nvSpPr>
          <p:cNvPr id="3" name="Segnaposto contenut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4" name="Segnaposto contenut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p:txBody>
          <a:bodyPr/>
          <a:lstStyle/>
          <a:p>
            <a:fld id="{D85C1DB2-A6BA-4722-B83A-6BFBF1C3D63D}" type="datetimeFigureOut">
              <a:rPr lang="it-IT" smtClean="0"/>
              <a:pPr/>
              <a:t>28/02/2023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3C85417-EA50-47AE-8AC2-E342296A9E51}" type="slidenum">
              <a:rPr lang="it-IT" smtClean="0"/>
              <a:pPr/>
              <a:t>‹N›</a:t>
            </a:fld>
            <a:endParaRPr lang="it-IT"/>
          </a:p>
        </p:txBody>
      </p:sp>
      <p:sp>
        <p:nvSpPr>
          <p:cNvPr id="8" name="Titolo 7"/>
          <p:cNvSpPr>
            <a:spLocks noGrp="1"/>
          </p:cNvSpPr>
          <p:nvPr>
            <p:ph type="title"/>
          </p:nvPr>
        </p:nvSpPr>
        <p:spPr/>
        <p:txBody>
          <a:bodyPr rtlCol="0"/>
          <a:lstStyle/>
          <a:p>
            <a:r>
              <a:rPr kumimoji="0" lang="it-IT"/>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8229600" cy="1143000"/>
          </a:xfrm>
        </p:spPr>
        <p:txBody>
          <a:bodyPr anchor="ctr"/>
          <a:lstStyle>
            <a:lvl1pPr>
              <a:defRPr/>
            </a:lvl1pPr>
            <a:extLst/>
          </a:lstStyle>
          <a:p>
            <a:r>
              <a:rPr kumimoji="0" lang="it-IT"/>
              <a:t>Fare clic per modificare lo stile del titolo</a:t>
            </a:r>
            <a:endParaRPr kumimoji="0" lang="en-US"/>
          </a:p>
        </p:txBody>
      </p:sp>
      <p:sp>
        <p:nvSpPr>
          <p:cNvPr id="3" name="Segnaposto tes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4" name="Segnaposto tes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a:t>Fare clic per modificare stili del testo dello schema</a:t>
            </a:r>
          </a:p>
        </p:txBody>
      </p:sp>
      <p:sp>
        <p:nvSpPr>
          <p:cNvPr id="5" name="Segnaposto contenut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6" name="Segnaposto contenut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7" name="Segnaposto data 6"/>
          <p:cNvSpPr>
            <a:spLocks noGrp="1"/>
          </p:cNvSpPr>
          <p:nvPr>
            <p:ph type="dt" sz="half" idx="10"/>
          </p:nvPr>
        </p:nvSpPr>
        <p:spPr/>
        <p:txBody>
          <a:bodyPr/>
          <a:lstStyle/>
          <a:p>
            <a:fld id="{D85C1DB2-A6BA-4722-B83A-6BFBF1C3D63D}" type="datetimeFigureOut">
              <a:rPr lang="it-IT" smtClean="0"/>
              <a:pPr/>
              <a:t>28/02/2023</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13C85417-EA50-47AE-8AC2-E342296A9E51}"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bg>
      <p:bgRef idx="1002">
        <a:schemeClr val="bg1"/>
      </p:bgRef>
    </p:bg>
    <p:spTree>
      <p:nvGrpSpPr>
        <p:cNvPr id="1" name=""/>
        <p:cNvGrpSpPr/>
        <p:nvPr/>
      </p:nvGrpSpPr>
      <p:grpSpPr>
        <a:xfrm>
          <a:off x="0" y="0"/>
          <a:ext cx="0" cy="0"/>
          <a:chOff x="0" y="0"/>
          <a:chExt cx="0" cy="0"/>
        </a:xfrm>
      </p:grpSpPr>
      <p:sp>
        <p:nvSpPr>
          <p:cNvPr id="3" name="Segnaposto data 2"/>
          <p:cNvSpPr>
            <a:spLocks noGrp="1"/>
          </p:cNvSpPr>
          <p:nvPr>
            <p:ph type="dt" sz="half" idx="10"/>
          </p:nvPr>
        </p:nvSpPr>
        <p:spPr/>
        <p:txBody>
          <a:bodyPr/>
          <a:lstStyle/>
          <a:p>
            <a:fld id="{D85C1DB2-A6BA-4722-B83A-6BFBF1C3D63D}" type="datetimeFigureOut">
              <a:rPr lang="it-IT" smtClean="0"/>
              <a:pPr/>
              <a:t>28/02/2023</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13C85417-EA50-47AE-8AC2-E342296A9E51}" type="slidenum">
              <a:rPr lang="it-IT" smtClean="0"/>
              <a:pPr/>
              <a:t>‹N›</a:t>
            </a:fld>
            <a:endParaRPr lang="it-IT"/>
          </a:p>
        </p:txBody>
      </p:sp>
      <p:sp>
        <p:nvSpPr>
          <p:cNvPr id="6" name="Titolo 5"/>
          <p:cNvSpPr>
            <a:spLocks noGrp="1"/>
          </p:cNvSpPr>
          <p:nvPr>
            <p:ph type="title"/>
          </p:nvPr>
        </p:nvSpPr>
        <p:spPr/>
        <p:txBody>
          <a:bodyPr rtlCol="0"/>
          <a:lstStyle/>
          <a:p>
            <a:r>
              <a:rPr kumimoji="0" lang="it-IT"/>
              <a:t>Fare clic per modificare lo stile del titolo</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D85C1DB2-A6BA-4722-B83A-6BFBF1C3D63D}" type="datetimeFigureOut">
              <a:rPr lang="it-IT" smtClean="0"/>
              <a:pPr/>
              <a:t>28/02/2023</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13C85417-EA50-47AE-8AC2-E342296A9E51}"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bg>
      <p:bgRef idx="1003">
        <a:schemeClr val="bg1"/>
      </p:bgRef>
    </p:bg>
    <p:spTree>
      <p:nvGrpSpPr>
        <p:cNvPr id="1" name=""/>
        <p:cNvGrpSpPr/>
        <p:nvPr/>
      </p:nvGrpSpPr>
      <p:grpSpPr>
        <a:xfrm>
          <a:off x="0" y="0"/>
          <a:ext cx="0" cy="0"/>
          <a:chOff x="0" y="0"/>
          <a:chExt cx="0" cy="0"/>
        </a:xfrm>
      </p:grpSpPr>
      <p:sp>
        <p:nvSpPr>
          <p:cNvPr id="2" name="Titolo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it-IT"/>
              <a:t>Fare clic per modificare lo stile del titolo</a:t>
            </a:r>
            <a:endParaRPr kumimoji="0" lang="en-US"/>
          </a:p>
        </p:txBody>
      </p:sp>
      <p:sp>
        <p:nvSpPr>
          <p:cNvPr id="3" name="Segnaposto tes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it-IT"/>
              <a:t>Fare clic per modificare stili del testo dello schema</a:t>
            </a:r>
          </a:p>
        </p:txBody>
      </p:sp>
      <p:sp>
        <p:nvSpPr>
          <p:cNvPr id="4" name="Segnaposto contenut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it-IT"/>
              <a:t>Fare clic per modificare stili del testo dello schema</a:t>
            </a:r>
          </a:p>
          <a:p>
            <a:pPr lvl="1" eaLnBrk="1" latinLnBrk="0" hangingPunct="1"/>
            <a:r>
              <a:rPr lang="it-IT"/>
              <a:t>Secondo livello</a:t>
            </a:r>
          </a:p>
          <a:p>
            <a:pPr lvl="2" eaLnBrk="1" latinLnBrk="0" hangingPunct="1"/>
            <a:r>
              <a:rPr lang="it-IT"/>
              <a:t>Terzo livello</a:t>
            </a:r>
          </a:p>
          <a:p>
            <a:pPr lvl="3" eaLnBrk="1" latinLnBrk="0" hangingPunct="1"/>
            <a:r>
              <a:rPr lang="it-IT"/>
              <a:t>Quarto livello</a:t>
            </a:r>
          </a:p>
          <a:p>
            <a:pPr lvl="4" eaLnBrk="1" latinLnBrk="0" hangingPunct="1"/>
            <a:r>
              <a:rPr lang="it-IT"/>
              <a:t>Quinto livello</a:t>
            </a:r>
            <a:endParaRPr kumimoji="0" lang="en-US"/>
          </a:p>
        </p:txBody>
      </p:sp>
      <p:sp>
        <p:nvSpPr>
          <p:cNvPr id="5" name="Segnaposto data 4"/>
          <p:cNvSpPr>
            <a:spLocks noGrp="1"/>
          </p:cNvSpPr>
          <p:nvPr>
            <p:ph type="dt" sz="half" idx="10"/>
          </p:nvPr>
        </p:nvSpPr>
        <p:spPr>
          <a:xfrm>
            <a:off x="6727032" y="6407944"/>
            <a:ext cx="1920240" cy="365760"/>
          </a:xfrm>
        </p:spPr>
        <p:txBody>
          <a:bodyPr/>
          <a:lstStyle/>
          <a:p>
            <a:fld id="{D85C1DB2-A6BA-4722-B83A-6BFBF1C3D63D}" type="datetimeFigureOut">
              <a:rPr lang="it-IT" smtClean="0"/>
              <a:pPr/>
              <a:t>28/02/2023</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13C85417-EA50-47AE-8AC2-E342296A9E51}" type="slidenum">
              <a:rPr lang="it-IT" smtClean="0"/>
              <a:pPr/>
              <a:t>‹N›</a:t>
            </a:fld>
            <a:endParaRPr lang="it-IT"/>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2">
        <a:schemeClr val="bg1"/>
      </p:bgRef>
    </p:bg>
    <p:spTree>
      <p:nvGrpSpPr>
        <p:cNvPr id="1" name=""/>
        <p:cNvGrpSpPr/>
        <p:nvPr/>
      </p:nvGrpSpPr>
      <p:grpSpPr>
        <a:xfrm>
          <a:off x="0" y="0"/>
          <a:ext cx="0" cy="0"/>
          <a:chOff x="0" y="0"/>
          <a:chExt cx="0" cy="0"/>
        </a:xfrm>
      </p:grpSpPr>
      <p:sp>
        <p:nvSpPr>
          <p:cNvPr id="4" name="Segnaposto testo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it-IT"/>
              <a:t>Fare clic per modificare stili del testo dello schema</a:t>
            </a:r>
          </a:p>
        </p:txBody>
      </p:sp>
      <p:sp>
        <p:nvSpPr>
          <p:cNvPr id="3" name="Segnaposto immagin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it-IT"/>
              <a:t>Fare clic sull'icona per inserire un'immagine</a:t>
            </a:r>
            <a:endParaRPr kumimoji="0" lang="en-US" dirty="0"/>
          </a:p>
        </p:txBody>
      </p:sp>
      <p:sp>
        <p:nvSpPr>
          <p:cNvPr id="5" name="Segnaposto data 4"/>
          <p:cNvSpPr>
            <a:spLocks noGrp="1"/>
          </p:cNvSpPr>
          <p:nvPr>
            <p:ph type="dt" sz="half" idx="10"/>
          </p:nvPr>
        </p:nvSpPr>
        <p:spPr/>
        <p:txBody>
          <a:bodyPr/>
          <a:lstStyle>
            <a:lvl1pPr>
              <a:defRPr>
                <a:solidFill>
                  <a:schemeClr val="tx1"/>
                </a:solidFill>
              </a:defRPr>
            </a:lvl1pPr>
            <a:extLst/>
          </a:lstStyle>
          <a:p>
            <a:fld id="{D85C1DB2-A6BA-4722-B83A-6BFBF1C3D63D}" type="datetimeFigureOut">
              <a:rPr lang="it-IT" smtClean="0"/>
              <a:pPr/>
              <a:t>28/02/2023</a:t>
            </a:fld>
            <a:endParaRPr lang="it-IT"/>
          </a:p>
        </p:txBody>
      </p:sp>
      <p:sp>
        <p:nvSpPr>
          <p:cNvPr id="6" name="Segnaposto piè di pagina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t-IT"/>
          </a:p>
        </p:txBody>
      </p:sp>
      <p:sp>
        <p:nvSpPr>
          <p:cNvPr id="7" name="Segnaposto numero diapositiva 6"/>
          <p:cNvSpPr>
            <a:spLocks noGrp="1"/>
          </p:cNvSpPr>
          <p:nvPr>
            <p:ph type="sldNum" sz="quarter" idx="12"/>
          </p:nvPr>
        </p:nvSpPr>
        <p:spPr/>
        <p:txBody>
          <a:bodyPr/>
          <a:lstStyle>
            <a:lvl1pPr>
              <a:defRPr>
                <a:solidFill>
                  <a:schemeClr val="tx1"/>
                </a:solidFill>
              </a:defRPr>
            </a:lvl1pPr>
            <a:extLst/>
          </a:lstStyle>
          <a:p>
            <a:fld id="{13C85417-EA50-47AE-8AC2-E342296A9E51}" type="slidenum">
              <a:rPr lang="it-IT" smtClean="0"/>
              <a:pPr/>
              <a:t>‹N›</a:t>
            </a:fld>
            <a:endParaRPr lang="it-IT"/>
          </a:p>
        </p:txBody>
      </p:sp>
      <p:sp>
        <p:nvSpPr>
          <p:cNvPr id="2" name="Tito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it-IT"/>
              <a:t>Fare clic per modificare lo stile del titolo</a:t>
            </a:r>
            <a:endParaRPr kumimoji="0" lang="en-US"/>
          </a:p>
        </p:txBody>
      </p:sp>
      <p:sp>
        <p:nvSpPr>
          <p:cNvPr id="8" name="Figura a mano libera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igura a mano libera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Triangolo rettangolo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Connettore 1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Gallone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Gallone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igura a mano libera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igura a mano libera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Triangolo rettangolo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Connettore 1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Segnaposto tito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it-IT"/>
              <a:t>Fare clic per modificare lo stile del titolo</a:t>
            </a:r>
            <a:endParaRPr kumimoji="0" lang="en-US"/>
          </a:p>
        </p:txBody>
      </p:sp>
      <p:sp>
        <p:nvSpPr>
          <p:cNvPr id="30" name="Segnaposto testo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it-IT"/>
              <a:t>Fare clic per modificare stili del testo dello schema</a:t>
            </a:r>
          </a:p>
          <a:p>
            <a:pPr lvl="1" eaLnBrk="1" latinLnBrk="0" hangingPunct="1"/>
            <a:r>
              <a:rPr kumimoji="0" lang="it-IT"/>
              <a:t>Secondo livello</a:t>
            </a:r>
          </a:p>
          <a:p>
            <a:pPr lvl="2" eaLnBrk="1" latinLnBrk="0" hangingPunct="1"/>
            <a:r>
              <a:rPr kumimoji="0" lang="it-IT"/>
              <a:t>Terzo livello</a:t>
            </a:r>
          </a:p>
          <a:p>
            <a:pPr lvl="3" eaLnBrk="1" latinLnBrk="0" hangingPunct="1"/>
            <a:r>
              <a:rPr kumimoji="0" lang="it-IT"/>
              <a:t>Quarto livello</a:t>
            </a:r>
          </a:p>
          <a:p>
            <a:pPr lvl="4" eaLnBrk="1" latinLnBrk="0" hangingPunct="1"/>
            <a:r>
              <a:rPr kumimoji="0" lang="it-IT"/>
              <a:t>Quinto livello</a:t>
            </a:r>
            <a:endParaRPr kumimoji="0" lang="en-US"/>
          </a:p>
        </p:txBody>
      </p:sp>
      <p:sp>
        <p:nvSpPr>
          <p:cNvPr id="10" name="Segnaposto data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D85C1DB2-A6BA-4722-B83A-6BFBF1C3D63D}" type="datetimeFigureOut">
              <a:rPr lang="it-IT" smtClean="0"/>
              <a:pPr/>
              <a:t>28/02/2023</a:t>
            </a:fld>
            <a:endParaRPr lang="it-IT"/>
          </a:p>
        </p:txBody>
      </p:sp>
      <p:sp>
        <p:nvSpPr>
          <p:cNvPr id="22" name="Segnaposto piè di pagina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t-IT"/>
          </a:p>
        </p:txBody>
      </p:sp>
      <p:sp>
        <p:nvSpPr>
          <p:cNvPr id="18" name="Segnaposto numero diapositiva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13C85417-EA50-47AE-8AC2-E342296A9E51}" type="slidenum">
              <a:rPr lang="it-IT" smtClean="0"/>
              <a:pPr/>
              <a:t>‹N›</a:t>
            </a:fld>
            <a:endParaRPr lang="it-IT"/>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3568" y="260648"/>
            <a:ext cx="7772400" cy="1882468"/>
          </a:xfrm>
        </p:spPr>
        <p:txBody>
          <a:bodyPr>
            <a:noAutofit/>
          </a:bodyPr>
          <a:lstStyle/>
          <a:p>
            <a:pPr algn="l"/>
            <a:r>
              <a:rPr lang="it-IT" sz="3600" dirty="0"/>
              <a:t>PIETRO </a:t>
            </a:r>
            <a:r>
              <a:rPr lang="it-IT" sz="3600" dirty="0" err="1"/>
              <a:t>DI</a:t>
            </a:r>
            <a:r>
              <a:rPr lang="it-IT" sz="3600" dirty="0"/>
              <a:t> DONATO,</a:t>
            </a:r>
            <a:br>
              <a:rPr lang="it-IT" sz="3600" dirty="0"/>
            </a:br>
            <a:r>
              <a:rPr lang="it-IT" sz="3600" i="1" dirty="0"/>
              <a:t>CHRIST IN CONCRETE</a:t>
            </a:r>
            <a:r>
              <a:rPr lang="it-IT" sz="3600" dirty="0"/>
              <a:t>:</a:t>
            </a:r>
            <a:br>
              <a:rPr lang="it-IT" sz="3600" dirty="0"/>
            </a:br>
            <a:r>
              <a:rPr lang="it-IT" sz="3600" dirty="0"/>
              <a:t>INTERSECTING RACE AND CLASS</a:t>
            </a:r>
          </a:p>
        </p:txBody>
      </p:sp>
      <p:sp>
        <p:nvSpPr>
          <p:cNvPr id="3" name="Sottotitolo 2"/>
          <p:cNvSpPr>
            <a:spLocks noGrp="1"/>
          </p:cNvSpPr>
          <p:nvPr>
            <p:ph type="subTitle" idx="1"/>
          </p:nvPr>
        </p:nvSpPr>
        <p:spPr>
          <a:xfrm>
            <a:off x="685800" y="2357430"/>
            <a:ext cx="7772400" cy="2453881"/>
          </a:xfrm>
        </p:spPr>
        <p:txBody>
          <a:bodyPr/>
          <a:lstStyle/>
          <a:p>
            <a:endParaRPr lang="it-IT" dirty="0"/>
          </a:p>
        </p:txBody>
      </p:sp>
      <p:pic>
        <p:nvPicPr>
          <p:cNvPr id="4" name="Picture 2" descr="C:\Users\Utente\OneDrive\Documenti\Valerio\CISIA\CISIA - Convegni\CISIA - Convegno - 2019 - Still White After Arrival\Materiali\Sugar Mill Payday (1900).jpg"/>
          <p:cNvPicPr>
            <a:picLocks noChangeAspect="1" noChangeArrowheads="1"/>
          </p:cNvPicPr>
          <p:nvPr/>
        </p:nvPicPr>
        <p:blipFill>
          <a:blip r:embed="rId2"/>
          <a:srcRect/>
          <a:stretch>
            <a:fillRect/>
          </a:stretch>
        </p:blipFill>
        <p:spPr bwMode="auto">
          <a:xfrm>
            <a:off x="1428728" y="2285992"/>
            <a:ext cx="6484926" cy="4134140"/>
          </a:xfrm>
          <a:prstGeom prst="rect">
            <a:avLst/>
          </a:prstGeom>
          <a:noFill/>
        </p:spPr>
      </p:pic>
    </p:spTree>
    <p:extLst>
      <p:ext uri="{BB962C8B-B14F-4D97-AF65-F5344CB8AC3E}">
        <p14:creationId xmlns:p14="http://schemas.microsoft.com/office/powerpoint/2010/main" val="5488515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A0EE88C9-7ADA-4D5E-7172-6231BBD36DC4}"/>
              </a:ext>
            </a:extLst>
          </p:cNvPr>
          <p:cNvSpPr>
            <a:spLocks noGrp="1"/>
          </p:cNvSpPr>
          <p:nvPr>
            <p:ph idx="1"/>
          </p:nvPr>
        </p:nvSpPr>
        <p:spPr/>
        <p:txBody>
          <a:bodyPr>
            <a:noAutofit/>
          </a:bodyPr>
          <a:lstStyle/>
          <a:p>
            <a:pPr marL="109728" indent="0">
              <a:buNone/>
            </a:pPr>
            <a:r>
              <a:rPr lang="en-US" sz="2100" dirty="0"/>
              <a:t>In </a:t>
            </a:r>
            <a:r>
              <a:rPr lang="en-US" sz="2100" i="1" dirty="0"/>
              <a:t>Christ in Concrete</a:t>
            </a:r>
            <a:r>
              <a:rPr lang="en-US" sz="2100" dirty="0"/>
              <a:t>, </a:t>
            </a:r>
            <a:r>
              <a:rPr lang="en-US" sz="2100" dirty="0" err="1"/>
              <a:t>Geremio</a:t>
            </a:r>
            <a:r>
              <a:rPr lang="en-US" sz="2100" dirty="0"/>
              <a:t> loses his life submerged in “a gluey, stingy, hollow mass, yielding as wet macaroni” — then the concrete, “settling immutably” (29), melts his body once for all in the urban landscape of New York City.  This image looks like the reverse of the myth of the Melting Pot, and also echoes (and clashes against) another image, that of America as an orchestra where all the voices and instruments are harmoniously blended, used by </a:t>
            </a:r>
            <a:r>
              <a:rPr lang="en-US" sz="2100" b="1" dirty="0">
                <a:solidFill>
                  <a:srgbClr val="FF0000"/>
                </a:solidFill>
              </a:rPr>
              <a:t>Horace </a:t>
            </a:r>
            <a:r>
              <a:rPr lang="en-US" sz="2100" b="1" dirty="0" err="1">
                <a:solidFill>
                  <a:srgbClr val="FF0000"/>
                </a:solidFill>
              </a:rPr>
              <a:t>Kallen</a:t>
            </a:r>
            <a:r>
              <a:rPr lang="en-US" sz="2100" b="1" dirty="0">
                <a:solidFill>
                  <a:srgbClr val="FF0000"/>
                </a:solidFill>
              </a:rPr>
              <a:t> </a:t>
            </a:r>
            <a:r>
              <a:rPr lang="en-US" sz="2100" dirty="0"/>
              <a:t>in </a:t>
            </a:r>
            <a:r>
              <a:rPr lang="en-US" sz="2100" b="1" dirty="0">
                <a:solidFill>
                  <a:srgbClr val="FF0000"/>
                </a:solidFill>
              </a:rPr>
              <a:t>“Democracy Versus the Melting-Pot” </a:t>
            </a:r>
            <a:r>
              <a:rPr lang="en-US" sz="2100" dirty="0"/>
              <a:t>(1915, seven years after the first staging of </a:t>
            </a:r>
            <a:r>
              <a:rPr lang="en-US" sz="2100" b="1" dirty="0">
                <a:solidFill>
                  <a:srgbClr val="FF0000"/>
                </a:solidFill>
              </a:rPr>
              <a:t>Israel Zangwill’s </a:t>
            </a:r>
            <a:r>
              <a:rPr lang="en-US" sz="2100" b="1" i="1" dirty="0">
                <a:solidFill>
                  <a:srgbClr val="FF0000"/>
                </a:solidFill>
              </a:rPr>
              <a:t>The Melting Pot</a:t>
            </a:r>
            <a:r>
              <a:rPr lang="en-US" sz="2100" dirty="0"/>
              <a:t>: “‘American civilization’ may come to mean the perfection of the </a:t>
            </a:r>
            <a:r>
              <a:rPr lang="en-US" sz="2100" b="1" dirty="0">
                <a:solidFill>
                  <a:srgbClr val="FF0000"/>
                </a:solidFill>
              </a:rPr>
              <a:t>cooperative harmonies </a:t>
            </a:r>
            <a:r>
              <a:rPr lang="en-US" sz="2100" dirty="0"/>
              <a:t>of ‘European civilization,’ the waste, the squalor, and the distress of Europe being eliminated — </a:t>
            </a:r>
            <a:r>
              <a:rPr lang="en-US" sz="2100" b="1" dirty="0">
                <a:solidFill>
                  <a:srgbClr val="FF0000"/>
                </a:solidFill>
              </a:rPr>
              <a:t>a multiplicity in a unity, an orchestration of mankind</a:t>
            </a:r>
            <a:r>
              <a:rPr lang="en-US" sz="2100" dirty="0"/>
              <a:t>.”</a:t>
            </a:r>
            <a:endParaRPr lang="it-IT" sz="2100" dirty="0"/>
          </a:p>
        </p:txBody>
      </p:sp>
      <p:sp>
        <p:nvSpPr>
          <p:cNvPr id="3" name="Titolo 2">
            <a:extLst>
              <a:ext uri="{FF2B5EF4-FFF2-40B4-BE49-F238E27FC236}">
                <a16:creationId xmlns:a16="http://schemas.microsoft.com/office/drawing/2014/main" id="{5C5D064A-1AF2-EB7B-9BAC-3CBAC1D78BE1}"/>
              </a:ext>
            </a:extLst>
          </p:cNvPr>
          <p:cNvSpPr>
            <a:spLocks noGrp="1"/>
          </p:cNvSpPr>
          <p:nvPr>
            <p:ph type="title"/>
          </p:nvPr>
        </p:nvSpPr>
        <p:spPr>
          <a:xfrm>
            <a:off x="251520" y="274638"/>
            <a:ext cx="8784976" cy="1143000"/>
          </a:xfrm>
        </p:spPr>
        <p:txBody>
          <a:bodyPr>
            <a:normAutofit/>
          </a:bodyPr>
          <a:lstStyle/>
          <a:p>
            <a:r>
              <a:rPr lang="it-IT" dirty="0"/>
              <a:t>A NIGHTMARISH MELTING POT</a:t>
            </a:r>
          </a:p>
        </p:txBody>
      </p:sp>
    </p:spTree>
    <p:extLst>
      <p:ext uri="{BB962C8B-B14F-4D97-AF65-F5344CB8AC3E}">
        <p14:creationId xmlns:p14="http://schemas.microsoft.com/office/powerpoint/2010/main" val="1187586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CD6A4B95-2EEF-A1C4-4580-147B485CD30C}"/>
              </a:ext>
            </a:extLst>
          </p:cNvPr>
          <p:cNvSpPr>
            <a:spLocks noGrp="1"/>
          </p:cNvSpPr>
          <p:nvPr>
            <p:ph idx="1"/>
          </p:nvPr>
        </p:nvSpPr>
        <p:spPr>
          <a:xfrm>
            <a:off x="53752" y="764704"/>
            <a:ext cx="9036496" cy="5040560"/>
          </a:xfrm>
        </p:spPr>
        <p:txBody>
          <a:bodyPr>
            <a:noAutofit/>
          </a:bodyPr>
          <a:lstStyle/>
          <a:p>
            <a:pPr marL="109728" indent="0">
              <a:buNone/>
            </a:pPr>
            <a:r>
              <a:rPr lang="en-US" sz="1800" dirty="0"/>
              <a:t>While dying, </a:t>
            </a:r>
            <a:r>
              <a:rPr lang="en-US" sz="1800" dirty="0" err="1"/>
              <a:t>Geremio</a:t>
            </a:r>
            <a:r>
              <a:rPr lang="en-US" sz="1800" dirty="0"/>
              <a:t> deliriously imagines he is listening to an organ playing a </a:t>
            </a:r>
            <a:r>
              <a:rPr lang="en-US" sz="1800" b="1" dirty="0">
                <a:solidFill>
                  <a:srgbClr val="FF0000"/>
                </a:solidFill>
              </a:rPr>
              <a:t>tarantella</a:t>
            </a:r>
            <a:r>
              <a:rPr lang="en-US" sz="1800" dirty="0"/>
              <a:t> from his childhood, and tries to moan with his very last breath “words and parts of words” that come “pitifully high and low from his inaudible lips.” Broken like his ribs and bones under the falling concrete, </a:t>
            </a:r>
            <a:r>
              <a:rPr lang="en-US" sz="1800" dirty="0" err="1"/>
              <a:t>Geremio’s</a:t>
            </a:r>
            <a:r>
              <a:rPr lang="en-US" sz="1800" dirty="0"/>
              <a:t> unheard words sound as a muted response to </a:t>
            </a:r>
            <a:r>
              <a:rPr lang="en-US" sz="1800" dirty="0" err="1"/>
              <a:t>Kallen’s</a:t>
            </a:r>
            <a:r>
              <a:rPr lang="en-US" sz="1800" dirty="0"/>
              <a:t> optimistic orchestral melting pot, revealing the racial and racist features of a myth which is based on a selection of the ethnic groups allowed to participate in its “cooperative harmonies”: they are harmonies of “European civilization,” excluding any possible contribution from other cultures and races, such as the African Americans and the Native Americans, and implying that their historical fate is to be exploited, drained and finally “buried” under the construction of American civilization.</a:t>
            </a:r>
          </a:p>
          <a:p>
            <a:pPr marL="109728" indent="0">
              <a:buNone/>
            </a:pPr>
            <a:r>
              <a:rPr lang="en-US" sz="1800" dirty="0"/>
              <a:t>A few pages before, di Donato compares the sounds made by the team of bricklayers at work to a “</a:t>
            </a:r>
            <a:r>
              <a:rPr lang="en-US" sz="1800" b="1" dirty="0">
                <a:solidFill>
                  <a:srgbClr val="FF0000"/>
                </a:solidFill>
              </a:rPr>
              <a:t>symphony of struggle</a:t>
            </a:r>
            <a:r>
              <a:rPr lang="en-US" sz="1800" dirty="0"/>
              <a:t>,” and uses the word “civilization” when portraying a sonorous melting pot: “The multitudinous voices of </a:t>
            </a:r>
            <a:r>
              <a:rPr lang="en-US" sz="1800" b="1" dirty="0">
                <a:solidFill>
                  <a:srgbClr val="FF0000"/>
                </a:solidFill>
              </a:rPr>
              <a:t>civilization</a:t>
            </a:r>
            <a:r>
              <a:rPr lang="en-US" sz="1800" dirty="0"/>
              <a:t> rose from the surroundings and </a:t>
            </a:r>
            <a:r>
              <a:rPr lang="en-US" sz="1800" b="1" dirty="0">
                <a:solidFill>
                  <a:srgbClr val="FF0000"/>
                </a:solidFill>
              </a:rPr>
              <a:t>melted</a:t>
            </a:r>
            <a:r>
              <a:rPr lang="en-US" sz="1800" dirty="0"/>
              <a:t> with the efforts of the Job” (17). What really “melts” together the various ethnic identities is not the adhesion to some national system of values ― it is their being equally exploited, beyond any cultural and racial difference, by the indifferent god of capitalism, “Job.”</a:t>
            </a:r>
          </a:p>
        </p:txBody>
      </p:sp>
      <p:sp>
        <p:nvSpPr>
          <p:cNvPr id="3" name="Titolo 2">
            <a:extLst>
              <a:ext uri="{FF2B5EF4-FFF2-40B4-BE49-F238E27FC236}">
                <a16:creationId xmlns:a16="http://schemas.microsoft.com/office/drawing/2014/main" id="{A1CFE6BF-16F8-C3F9-19EB-C1B4D3C3D1F5}"/>
              </a:ext>
            </a:extLst>
          </p:cNvPr>
          <p:cNvSpPr>
            <a:spLocks noGrp="1"/>
          </p:cNvSpPr>
          <p:nvPr>
            <p:ph type="title"/>
          </p:nvPr>
        </p:nvSpPr>
        <p:spPr>
          <a:xfrm>
            <a:off x="457200" y="0"/>
            <a:ext cx="8229600" cy="692696"/>
          </a:xfrm>
        </p:spPr>
        <p:txBody>
          <a:bodyPr>
            <a:normAutofit fontScale="90000"/>
          </a:bodyPr>
          <a:lstStyle/>
          <a:p>
            <a:r>
              <a:rPr lang="it-IT" dirty="0"/>
              <a:t>A DISHARMONIC ORCHESTRA</a:t>
            </a:r>
          </a:p>
        </p:txBody>
      </p:sp>
    </p:spTree>
    <p:extLst>
      <p:ext uri="{BB962C8B-B14F-4D97-AF65-F5344CB8AC3E}">
        <p14:creationId xmlns:p14="http://schemas.microsoft.com/office/powerpoint/2010/main" val="33617105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85000" lnSpcReduction="20000"/>
          </a:bodyPr>
          <a:lstStyle/>
          <a:p>
            <a:pPr marL="109728" indent="0">
              <a:buNone/>
            </a:pPr>
            <a:r>
              <a:rPr lang="en-US" dirty="0">
                <a:solidFill>
                  <a:srgbClr val="FF0000"/>
                </a:solidFill>
              </a:rPr>
              <a:t>“</a:t>
            </a:r>
            <a:r>
              <a:rPr lang="en-US" b="1" dirty="0">
                <a:solidFill>
                  <a:srgbClr val="FF0000"/>
                </a:solidFill>
              </a:rPr>
              <a:t>The Cripple</a:t>
            </a:r>
            <a:r>
              <a:rPr lang="en-US" dirty="0">
                <a:solidFill>
                  <a:srgbClr val="FF0000"/>
                </a:solidFill>
              </a:rPr>
              <a:t>”</a:t>
            </a:r>
            <a:r>
              <a:rPr lang="en-US" dirty="0"/>
              <a:t> (her physical disability recalls that of </a:t>
            </a:r>
            <a:r>
              <a:rPr lang="en-US" dirty="0" err="1"/>
              <a:t>Ci</a:t>
            </a:r>
            <a:r>
              <a:rPr lang="en-US" dirty="0"/>
              <a:t> Luigi, who has lost a leg to “Job,” the real “God” of the novel) shows </a:t>
            </a:r>
            <a:r>
              <a:rPr lang="en-US" b="1" dirty="0">
                <a:solidFill>
                  <a:srgbClr val="FF0000"/>
                </a:solidFill>
              </a:rPr>
              <a:t>compassion</a:t>
            </a:r>
            <a:r>
              <a:rPr lang="en-US" dirty="0"/>
              <a:t> toward Paul and Annunziata, even when she is patronizing and cheating them.</a:t>
            </a:r>
          </a:p>
          <a:p>
            <a:pPr marL="109728" indent="0">
              <a:buNone/>
            </a:pPr>
            <a:r>
              <a:rPr lang="en-US" dirty="0"/>
              <a:t>After the séance is finished she offers the “</a:t>
            </a:r>
            <a:r>
              <a:rPr lang="en-US" dirty="0" err="1"/>
              <a:t>Eytalyuns</a:t>
            </a:r>
            <a:r>
              <a:rPr lang="en-US" dirty="0"/>
              <a:t>” tea ― “the very first time they of </a:t>
            </a:r>
            <a:r>
              <a:rPr lang="en-US" dirty="0" err="1"/>
              <a:t>Geremio</a:t>
            </a:r>
            <a:r>
              <a:rPr lang="en-US" dirty="0"/>
              <a:t> had ever tasted tea.”</a:t>
            </a:r>
          </a:p>
          <a:p>
            <a:pPr marL="109728" indent="0">
              <a:buNone/>
            </a:pPr>
            <a:r>
              <a:rPr lang="en-US" dirty="0"/>
              <a:t>“Missus Schafer” (a regular client) is anxiously waiting for her turn, but the Cripple replies to her daughter and assistant: “</a:t>
            </a:r>
            <a:r>
              <a:rPr lang="en-US" dirty="0" err="1"/>
              <a:t>Awright</a:t>
            </a:r>
            <a:r>
              <a:rPr lang="en-US" dirty="0"/>
              <a:t>, tell her I’ve </a:t>
            </a:r>
            <a:r>
              <a:rPr lang="en-US" dirty="0" err="1"/>
              <a:t>gotta</a:t>
            </a:r>
            <a:r>
              <a:rPr lang="en-US" dirty="0"/>
              <a:t> have my tea here with the missus [Annunziata] and I’ll be ready for her in fifteen minutes.”</a:t>
            </a:r>
          </a:p>
          <a:p>
            <a:pPr marL="109728" indent="0">
              <a:buNone/>
            </a:pPr>
            <a:r>
              <a:rPr lang="en-US" dirty="0"/>
              <a:t>By privileging the poor “</a:t>
            </a:r>
            <a:r>
              <a:rPr lang="en-US" dirty="0" err="1"/>
              <a:t>Eyetalyuns</a:t>
            </a:r>
            <a:r>
              <a:rPr lang="en-US" dirty="0"/>
              <a:t>” to the possibly affluent (and white) Missus Schaefer, the Cripple aligns herself in a </a:t>
            </a:r>
            <a:r>
              <a:rPr lang="en-US" b="1" dirty="0">
                <a:solidFill>
                  <a:srgbClr val="FF0000"/>
                </a:solidFill>
              </a:rPr>
              <a:t>“coalition” with the “almost black”</a:t>
            </a:r>
            <a:r>
              <a:rPr lang="en-US" dirty="0">
                <a:solidFill>
                  <a:srgbClr val="FF0000"/>
                </a:solidFill>
              </a:rPr>
              <a:t> </a:t>
            </a:r>
            <a:r>
              <a:rPr lang="en-US" dirty="0"/>
              <a:t>(in this case, even blacker than the blacks, less American than them).</a:t>
            </a:r>
            <a:endParaRPr lang="it-IT" dirty="0"/>
          </a:p>
        </p:txBody>
      </p:sp>
      <p:sp>
        <p:nvSpPr>
          <p:cNvPr id="3" name="Titolo 2"/>
          <p:cNvSpPr>
            <a:spLocks noGrp="1"/>
          </p:cNvSpPr>
          <p:nvPr>
            <p:ph type="title"/>
          </p:nvPr>
        </p:nvSpPr>
        <p:spPr/>
        <p:txBody>
          <a:bodyPr/>
          <a:lstStyle/>
          <a:p>
            <a:r>
              <a:rPr lang="it-IT" dirty="0"/>
              <a:t>AN INTERETHNIC COALITION</a:t>
            </a:r>
          </a:p>
        </p:txBody>
      </p:sp>
    </p:spTree>
    <p:extLst>
      <p:ext uri="{BB962C8B-B14F-4D97-AF65-F5344CB8AC3E}">
        <p14:creationId xmlns:p14="http://schemas.microsoft.com/office/powerpoint/2010/main" val="3269257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A5253B4B-5DD5-4DEA-D30A-EDBDCBFB2FB1}"/>
              </a:ext>
            </a:extLst>
          </p:cNvPr>
          <p:cNvSpPr>
            <a:spLocks noGrp="1"/>
          </p:cNvSpPr>
          <p:nvPr>
            <p:ph idx="1"/>
          </p:nvPr>
        </p:nvSpPr>
        <p:spPr>
          <a:xfrm>
            <a:off x="107504" y="1481328"/>
            <a:ext cx="8928992" cy="4525963"/>
          </a:xfrm>
        </p:spPr>
        <p:txBody>
          <a:bodyPr>
            <a:normAutofit fontScale="85000" lnSpcReduction="20000"/>
          </a:bodyPr>
          <a:lstStyle/>
          <a:p>
            <a:pPr marL="109728" indent="0">
              <a:buNone/>
            </a:pPr>
            <a:r>
              <a:rPr lang="en-US" dirty="0"/>
              <a:t>The almost ritual (it takes place again at the end of the second meeting) offering of tea “establishes that the Cripple identifies with and genuinely likes Annunziata” (Peter </a:t>
            </a:r>
            <a:r>
              <a:rPr lang="en-US" dirty="0" err="1"/>
              <a:t>Kvidera</a:t>
            </a:r>
            <a:r>
              <a:rPr lang="en-US" dirty="0"/>
              <a:t>), and also inter-racially reverberates with the sharing of food in the Italian American community so often represented in the novel as that “</a:t>
            </a:r>
            <a:r>
              <a:rPr lang="en-US" b="1" dirty="0">
                <a:solidFill>
                  <a:srgbClr val="FF0000"/>
                </a:solidFill>
              </a:rPr>
              <a:t>communal celebration of ethnicity</a:t>
            </a:r>
            <a:r>
              <a:rPr lang="en-US" dirty="0"/>
              <a:t>” which for Donna </a:t>
            </a:r>
            <a:r>
              <a:rPr lang="en-US" dirty="0" err="1"/>
              <a:t>Gabaccia</a:t>
            </a:r>
            <a:r>
              <a:rPr lang="en-US" dirty="0"/>
              <a:t> is the basic meaning of eating Italian food in collective meals, and strongly contrasts with another scene: the inner splitting of the community along the social, economic and cultural divide is vividly displayed in the “wonderful table,” full of shiny porcelain plates containing “baked potatoes and cuts of brown dripping lamb and fresh peas and platters of food hot food cool food hard food soft food,” where Father John, the Catholic priest, is eating all alone, and refuses to give any help expect a slice of cake to the miserably pleading Paul. </a:t>
            </a:r>
            <a:endParaRPr lang="it-IT" dirty="0"/>
          </a:p>
        </p:txBody>
      </p:sp>
      <p:sp>
        <p:nvSpPr>
          <p:cNvPr id="3" name="Titolo 2">
            <a:extLst>
              <a:ext uri="{FF2B5EF4-FFF2-40B4-BE49-F238E27FC236}">
                <a16:creationId xmlns:a16="http://schemas.microsoft.com/office/drawing/2014/main" id="{2A6C0C97-FA0C-C690-BD90-A12974621B05}"/>
              </a:ext>
            </a:extLst>
          </p:cNvPr>
          <p:cNvSpPr>
            <a:spLocks noGrp="1"/>
          </p:cNvSpPr>
          <p:nvPr>
            <p:ph type="title"/>
          </p:nvPr>
        </p:nvSpPr>
        <p:spPr/>
        <p:txBody>
          <a:bodyPr/>
          <a:lstStyle/>
          <a:p>
            <a:r>
              <a:rPr lang="it-IT" dirty="0"/>
              <a:t>SHARING FOOD</a:t>
            </a:r>
          </a:p>
        </p:txBody>
      </p:sp>
    </p:spTree>
    <p:extLst>
      <p:ext uri="{BB962C8B-B14F-4D97-AF65-F5344CB8AC3E}">
        <p14:creationId xmlns:p14="http://schemas.microsoft.com/office/powerpoint/2010/main" val="3121630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BED4135D-23FA-7712-B832-E41F479349FB}"/>
              </a:ext>
            </a:extLst>
          </p:cNvPr>
          <p:cNvSpPr>
            <a:spLocks noGrp="1"/>
          </p:cNvSpPr>
          <p:nvPr>
            <p:ph idx="1"/>
          </p:nvPr>
        </p:nvSpPr>
        <p:spPr>
          <a:xfrm>
            <a:off x="0" y="764704"/>
            <a:ext cx="9036496" cy="5242587"/>
          </a:xfrm>
        </p:spPr>
        <p:txBody>
          <a:bodyPr>
            <a:noAutofit/>
          </a:bodyPr>
          <a:lstStyle/>
          <a:p>
            <a:pPr marL="109728" indent="0">
              <a:buNone/>
            </a:pPr>
            <a:r>
              <a:rPr lang="en-US" sz="1600" dirty="0"/>
              <a:t>The comparison between Italian Americans and African Americans is also suggested through what might look like a </a:t>
            </a:r>
            <a:r>
              <a:rPr lang="en-US" sz="1600" b="1" dirty="0">
                <a:solidFill>
                  <a:srgbClr val="FF0000"/>
                </a:solidFill>
              </a:rPr>
              <a:t>racist depiction </a:t>
            </a:r>
            <a:r>
              <a:rPr lang="en-US" sz="1600" dirty="0"/>
              <a:t>of Missus Nichols’s family, with three “half-naked children […] play[</a:t>
            </a:r>
            <a:r>
              <a:rPr lang="en-US" sz="1600" dirty="0" err="1"/>
              <a:t>ing</a:t>
            </a:r>
            <a:r>
              <a:rPr lang="en-US" sz="1600" dirty="0"/>
              <a:t>] in the center of the floor with dirt and water making mud-pies” and the “coffee and baloney smell </a:t>
            </a:r>
            <a:r>
              <a:rPr lang="en-US" sz="1600" dirty="0" err="1"/>
              <a:t>mingl</a:t>
            </a:r>
            <a:r>
              <a:rPr lang="en-US" sz="1600" dirty="0"/>
              <a:t>[</a:t>
            </a:r>
            <a:r>
              <a:rPr lang="en-US" sz="1600" dirty="0" err="1"/>
              <a:t>ing</a:t>
            </a:r>
            <a:r>
              <a:rPr lang="en-US" sz="1600" dirty="0"/>
              <a:t>] with the kitchen’s oppression of unwashed bodies and dry sewage.” But this unpleasant scene shares a number of features with the description of the behavior of Paul’s extended family at the end of the “Fiesta” for the marriage of Ci Luigi and Cola, a neighborhood widow. The last part of the wedding night is introduced by the only direct reference in the novel to “race,” by a clearly inebriated music master (Maestro </a:t>
            </a:r>
            <a:r>
              <a:rPr lang="en-US" sz="1600" i="1" dirty="0" err="1"/>
              <a:t>Farabutti</a:t>
            </a:r>
            <a:r>
              <a:rPr lang="en-US" sz="1600" dirty="0"/>
              <a:t>) who boasts the </a:t>
            </a:r>
            <a:r>
              <a:rPr lang="en-US" sz="1600" b="1" dirty="0">
                <a:solidFill>
                  <a:srgbClr val="FF0000"/>
                </a:solidFill>
              </a:rPr>
              <a:t>cultural superiority of Italians </a:t>
            </a:r>
            <a:r>
              <a:rPr lang="en-US" sz="1600" dirty="0"/>
              <a:t>— “Richer than the richest, purer than the finest, more capable that an-y! an-y! race breathing under the stellar rays of night or the lucent beams of the day!—” What follows is first a further awkward celebration of Italian civilization (“—the I-</a:t>
            </a:r>
            <a:r>
              <a:rPr lang="en-US" sz="1600" dirty="0" err="1"/>
              <a:t>tal</a:t>
            </a:r>
            <a:r>
              <a:rPr lang="en-US" sz="1600" dirty="0"/>
              <a:t>-</a:t>
            </a:r>
            <a:r>
              <a:rPr lang="en-US" sz="1600" dirty="0" err="1"/>
              <a:t>ian</a:t>
            </a:r>
            <a:r>
              <a:rPr lang="en-US" sz="1600" dirty="0"/>
              <a:t>-ne is the flower of Christians—,” “are not Michelangelo and </a:t>
            </a:r>
            <a:r>
              <a:rPr lang="en-US" sz="1600" dirty="0" err="1"/>
              <a:t>Raphaelo</a:t>
            </a:r>
            <a:r>
              <a:rPr lang="en-US" sz="1600" dirty="0"/>
              <a:t> our own? Cellini!—,” “—our brother Dante who has scribed all that need be read—”), and then a sort of descent to an almost animal-like state when one of Paul’s fellow-bricklayers, Nick “the Lucy,” orders all those “who call themselves Italian” to “line up with hands tied behind and eat from the table with only the face!” — starting from someone aptly named “Head-of-Pig.” With the soundtrack of “Funiculi-</a:t>
            </a:r>
            <a:r>
              <a:rPr lang="en-US" sz="1600" dirty="0" err="1"/>
              <a:t>Funicula</a:t>
            </a:r>
            <a:r>
              <a:rPr lang="en-US" sz="1600" dirty="0"/>
              <a:t>” played on an accordion (at Missus Nichols’s place there was a phonograph playing “Indian Love Call,” showing the modern, technological superiority of African American musical culture), a dozen people attack a monstrous heap of spaghetti and red sauce spread on the table, looking far more “primitive” and finally dirtier than the Black kids in the Cripple’s kitchen.</a:t>
            </a:r>
            <a:endParaRPr lang="it-IT" sz="1600" dirty="0"/>
          </a:p>
        </p:txBody>
      </p:sp>
      <p:sp>
        <p:nvSpPr>
          <p:cNvPr id="3" name="Titolo 2">
            <a:extLst>
              <a:ext uri="{FF2B5EF4-FFF2-40B4-BE49-F238E27FC236}">
                <a16:creationId xmlns:a16="http://schemas.microsoft.com/office/drawing/2014/main" id="{090C1A2F-0AF3-2B61-4090-74E535C519B6}"/>
              </a:ext>
            </a:extLst>
          </p:cNvPr>
          <p:cNvSpPr>
            <a:spLocks noGrp="1"/>
          </p:cNvSpPr>
          <p:nvPr>
            <p:ph type="title"/>
          </p:nvPr>
        </p:nvSpPr>
        <p:spPr>
          <a:xfrm>
            <a:off x="457200" y="0"/>
            <a:ext cx="8229600" cy="850709"/>
          </a:xfrm>
        </p:spPr>
        <p:txBody>
          <a:bodyPr/>
          <a:lstStyle/>
          <a:p>
            <a:r>
              <a:rPr lang="it-IT" dirty="0"/>
              <a:t>PRIMITIVE ITALIANS</a:t>
            </a:r>
          </a:p>
        </p:txBody>
      </p:sp>
    </p:spTree>
    <p:extLst>
      <p:ext uri="{BB962C8B-B14F-4D97-AF65-F5344CB8AC3E}">
        <p14:creationId xmlns:p14="http://schemas.microsoft.com/office/powerpoint/2010/main" val="32343303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15A2B89B-D701-763F-9879-81B6FD83533F}"/>
              </a:ext>
            </a:extLst>
          </p:cNvPr>
          <p:cNvSpPr>
            <a:spLocks noGrp="1"/>
          </p:cNvSpPr>
          <p:nvPr>
            <p:ph idx="1"/>
          </p:nvPr>
        </p:nvSpPr>
        <p:spPr>
          <a:xfrm>
            <a:off x="179512" y="1196752"/>
            <a:ext cx="8784976" cy="5256584"/>
          </a:xfrm>
        </p:spPr>
        <p:txBody>
          <a:bodyPr>
            <a:normAutofit fontScale="47500" lnSpcReduction="20000"/>
          </a:bodyPr>
          <a:lstStyle/>
          <a:p>
            <a:pPr marL="109728" indent="0">
              <a:buNone/>
            </a:pPr>
            <a:r>
              <a:rPr lang="en-US" sz="2900" dirty="0"/>
              <a:t>At the end of the “Fiesta” the </a:t>
            </a:r>
            <a:r>
              <a:rPr lang="en-US" sz="2900" dirty="0" err="1"/>
              <a:t>revellers</a:t>
            </a:r>
            <a:r>
              <a:rPr lang="en-US" sz="2900" dirty="0"/>
              <a:t> throw themselves into a </a:t>
            </a:r>
            <a:r>
              <a:rPr lang="en-US" sz="2900" b="1" dirty="0">
                <a:solidFill>
                  <a:srgbClr val="FF0000"/>
                </a:solidFill>
              </a:rPr>
              <a:t>frenzied Tarantella dance </a:t>
            </a:r>
            <a:r>
              <a:rPr lang="en-US" sz="2900" dirty="0"/>
              <a:t>while, not coincidentally, Yellow-Fevered Giuseppe draws on the tablecloth, with “wine-soaked </a:t>
            </a:r>
            <a:r>
              <a:rPr lang="en-US" sz="2900" dirty="0" err="1"/>
              <a:t>biscuiti</a:t>
            </a:r>
            <a:r>
              <a:rPr lang="en-US" sz="2900" dirty="0"/>
              <a:t>” [sic], “the fateful battle between </a:t>
            </a:r>
            <a:r>
              <a:rPr lang="en-US" sz="2900" dirty="0" err="1"/>
              <a:t>Baratire</a:t>
            </a:r>
            <a:r>
              <a:rPr lang="en-US" sz="2900" dirty="0"/>
              <a:t> [misspelling for General </a:t>
            </a:r>
            <a:r>
              <a:rPr lang="en-US" sz="2900" dirty="0" err="1"/>
              <a:t>Baratieri</a:t>
            </a:r>
            <a:r>
              <a:rPr lang="en-US" sz="2900" dirty="0"/>
              <a:t>] and Menelik”:</a:t>
            </a:r>
          </a:p>
          <a:p>
            <a:endParaRPr lang="en-US" sz="2900" dirty="0"/>
          </a:p>
          <a:p>
            <a:pPr marL="365760" lvl="1" indent="0">
              <a:buNone/>
            </a:pPr>
            <a:r>
              <a:rPr lang="en-US" sz="2900" dirty="0"/>
              <a:t>“Here, here, here and here were the columns of Italia, my father in the third, then — </a:t>
            </a:r>
            <a:r>
              <a:rPr lang="en-US" sz="2900" dirty="0" err="1"/>
              <a:t>Zthaaaa</a:t>
            </a:r>
            <a:r>
              <a:rPr lang="en-US" sz="2900" dirty="0"/>
              <a:t>! out from the earth sprang millions and mil-li-</a:t>
            </a:r>
            <a:r>
              <a:rPr lang="en-US" sz="2900" dirty="0" err="1"/>
              <a:t>ons</a:t>
            </a:r>
            <a:r>
              <a:rPr lang="en-US" sz="2900" dirty="0"/>
              <a:t> of hell-toasted charcoal </a:t>
            </a:r>
            <a:r>
              <a:rPr lang="en-US" sz="2900" dirty="0" err="1"/>
              <a:t>Ethiops</a:t>
            </a:r>
            <a:r>
              <a:rPr lang="en-US" sz="2900" dirty="0"/>
              <a:t>… signs of the cross made the sons of Italia and spine to spine they took to them each a hundred cutlass-in-mouth Nubian fiends… Forward, </a:t>
            </a:r>
            <a:r>
              <a:rPr lang="en-US" sz="2900" dirty="0" err="1"/>
              <a:t>Baratire</a:t>
            </a:r>
            <a:r>
              <a:rPr lang="en-US" sz="2900" dirty="0"/>
              <a:t>, Forward!”</a:t>
            </a:r>
          </a:p>
          <a:p>
            <a:endParaRPr lang="en-US" sz="2900" dirty="0"/>
          </a:p>
          <a:p>
            <a:pPr marL="109728" indent="0">
              <a:buNone/>
            </a:pPr>
            <a:r>
              <a:rPr lang="en-US" sz="2900" dirty="0"/>
              <a:t>The man’s incitement to the Italian general and the troops mixes with the dance-turns of the tarantella: “Heads in sinister direction and dexterous direction! Knobs rolling in the dust! Forward, banner of Italia! Forward, </a:t>
            </a:r>
            <a:r>
              <a:rPr lang="en-US" sz="2900" dirty="0" err="1"/>
              <a:t>Baratire</a:t>
            </a:r>
            <a:r>
              <a:rPr lang="en-US" sz="2900" dirty="0"/>
              <a:t>!” […] Faster, </a:t>
            </a:r>
            <a:r>
              <a:rPr lang="en-US" sz="2900" dirty="0" err="1"/>
              <a:t>Tarantell</a:t>
            </a:r>
            <a:r>
              <a:rPr lang="en-US" sz="2900" dirty="0"/>
              <a:t>, faster, and now leaps Paul gaily and takes mother Annunziata by hand.</a:t>
            </a:r>
          </a:p>
          <a:p>
            <a:pPr marL="109728" indent="0">
              <a:buNone/>
            </a:pPr>
            <a:r>
              <a:rPr lang="en-US" sz="2900" dirty="0"/>
              <a:t>Giuseppe’s imperial fantasy of </a:t>
            </a:r>
            <a:r>
              <a:rPr lang="en-US" sz="2900" b="1" dirty="0">
                <a:solidFill>
                  <a:srgbClr val="FF0000"/>
                </a:solidFill>
              </a:rPr>
              <a:t>Italian heroism and Black savagery </a:t>
            </a:r>
            <a:r>
              <a:rPr lang="en-US" sz="2900" dirty="0"/>
              <a:t>ironically comments a scene characterized by the final description of the “victims” of the “Fiesta” — senseless bodies scattered in the room like war casualties: “In the chill isle of Dawn the </a:t>
            </a:r>
            <a:r>
              <a:rPr lang="en-US" sz="2900" dirty="0" err="1"/>
              <a:t>paesanos</a:t>
            </a:r>
            <a:r>
              <a:rPr lang="en-US" sz="2900" dirty="0"/>
              <a:t> were tangled one upon and across the other with lips wide in burned-up exhaustion amongst the children on coats and hats and piles of clothing throughout the room.” The irony is twofold: first, because compared to the “hell-toasted charcoal </a:t>
            </a:r>
            <a:r>
              <a:rPr lang="en-US" sz="2900" dirty="0" err="1"/>
              <a:t>Ethiops</a:t>
            </a:r>
            <a:r>
              <a:rPr lang="en-US" sz="2900" dirty="0"/>
              <a:t>” the sons and daughters of “Italia” do not look at all as harbingers of civilization — they seem even more hellish in their pagan revelries; second, because the battle nostalgically recalled (and reinvented contra historical reality) is the battle of </a:t>
            </a:r>
            <a:r>
              <a:rPr lang="en-US" sz="2900" b="1" dirty="0">
                <a:solidFill>
                  <a:srgbClr val="FF0000"/>
                </a:solidFill>
              </a:rPr>
              <a:t>Adwa</a:t>
            </a:r>
            <a:r>
              <a:rPr lang="en-US" sz="2900" dirty="0"/>
              <a:t>, fought in 1896, whose final outcome was a disastrous defeat for the Italians, which positively ended their colonial ambitions in Africa for many years. These ambitions were revived at the middle of 1930s, when Mussolini launched one of the greatest colonial campaigns in 20th-century history, ending in May 1936 with the conquest of Addis </a:t>
            </a:r>
            <a:r>
              <a:rPr lang="en-US" sz="2900" dirty="0" err="1"/>
              <a:t>Abeba</a:t>
            </a:r>
            <a:r>
              <a:rPr lang="en-US" sz="2900" dirty="0"/>
              <a:t> and the proclamation of the </a:t>
            </a:r>
            <a:r>
              <a:rPr lang="en-US" sz="2900" b="1" dirty="0">
                <a:solidFill>
                  <a:srgbClr val="FF0000"/>
                </a:solidFill>
              </a:rPr>
              <a:t>Italian Empire</a:t>
            </a:r>
            <a:r>
              <a:rPr lang="en-US" sz="2900" dirty="0"/>
              <a:t>. </a:t>
            </a:r>
          </a:p>
          <a:p>
            <a:endParaRPr lang="it-IT" dirty="0"/>
          </a:p>
        </p:txBody>
      </p:sp>
      <p:sp>
        <p:nvSpPr>
          <p:cNvPr id="3" name="Titolo 2">
            <a:extLst>
              <a:ext uri="{FF2B5EF4-FFF2-40B4-BE49-F238E27FC236}">
                <a16:creationId xmlns:a16="http://schemas.microsoft.com/office/drawing/2014/main" id="{7079B8B2-1C4B-11F8-F82F-BFDE247FC45B}"/>
              </a:ext>
            </a:extLst>
          </p:cNvPr>
          <p:cNvSpPr>
            <a:spLocks noGrp="1"/>
          </p:cNvSpPr>
          <p:nvPr>
            <p:ph type="title"/>
          </p:nvPr>
        </p:nvSpPr>
        <p:spPr>
          <a:xfrm>
            <a:off x="457200" y="0"/>
            <a:ext cx="8229600" cy="1052736"/>
          </a:xfrm>
        </p:spPr>
        <p:txBody>
          <a:bodyPr/>
          <a:lstStyle/>
          <a:p>
            <a:r>
              <a:rPr lang="it-IT" dirty="0"/>
              <a:t>IMPERIAL DELUSIONS</a:t>
            </a:r>
          </a:p>
        </p:txBody>
      </p:sp>
    </p:spTree>
    <p:extLst>
      <p:ext uri="{BB962C8B-B14F-4D97-AF65-F5344CB8AC3E}">
        <p14:creationId xmlns:p14="http://schemas.microsoft.com/office/powerpoint/2010/main" val="1963652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rmAutofit fontScale="92500" lnSpcReduction="10000"/>
          </a:bodyPr>
          <a:lstStyle/>
          <a:p>
            <a:pPr marL="109728" indent="0">
              <a:buNone/>
            </a:pPr>
            <a:r>
              <a:rPr lang="en-US" dirty="0"/>
              <a:t>When Annunziata receives a letter for the State Compensation Bureau, she says: “Ah, but how can a widow </a:t>
            </a:r>
            <a:r>
              <a:rPr lang="en-US" b="1" dirty="0">
                <a:solidFill>
                  <a:srgbClr val="FF0000"/>
                </a:solidFill>
              </a:rPr>
              <a:t>without the American tongue </a:t>
            </a:r>
            <a:r>
              <a:rPr lang="en-US" dirty="0"/>
              <a:t>tell her needs?”</a:t>
            </a:r>
          </a:p>
          <a:p>
            <a:pPr marL="109728" indent="0">
              <a:buNone/>
            </a:pPr>
            <a:r>
              <a:rPr lang="en-US" dirty="0"/>
              <a:t>Annunziata’s question: “Who is to pay me?” </a:t>
            </a:r>
            <a:r>
              <a:rPr lang="en-US" sz="2800" dirty="0">
                <a:cs typeface="Calibri"/>
              </a:rPr>
              <a:t>→</a:t>
            </a:r>
            <a:r>
              <a:rPr lang="en-US" dirty="0"/>
              <a:t> response of a former colleague of </a:t>
            </a:r>
            <a:r>
              <a:rPr lang="en-US" dirty="0" err="1"/>
              <a:t>Geremio’s</a:t>
            </a:r>
            <a:r>
              <a:rPr lang="en-US" dirty="0"/>
              <a:t>: “it would be a good thing </a:t>
            </a:r>
            <a:r>
              <a:rPr lang="en-US" b="1" dirty="0">
                <a:solidFill>
                  <a:srgbClr val="FF0000"/>
                </a:solidFill>
              </a:rPr>
              <a:t>if one knew the American tongue </a:t>
            </a:r>
            <a:r>
              <a:rPr lang="en-US" dirty="0"/>
              <a:t>– ‘for without it we are </a:t>
            </a:r>
            <a:r>
              <a:rPr lang="en-US" b="1" dirty="0">
                <a:solidFill>
                  <a:srgbClr val="FF0000"/>
                </a:solidFill>
              </a:rPr>
              <a:t>dumb and blind</a:t>
            </a:r>
            <a:r>
              <a:rPr lang="en-US" dirty="0"/>
              <a:t>.’”</a:t>
            </a:r>
          </a:p>
          <a:p>
            <a:pPr marL="109728" indent="0">
              <a:buNone/>
            </a:pPr>
            <a:r>
              <a:rPr lang="en-US" dirty="0"/>
              <a:t>The ignorance of the “American tongue” is what reduces Italia Americans to the rank of slaves.</a:t>
            </a:r>
          </a:p>
          <a:p>
            <a:pPr marL="109728" indent="0">
              <a:buNone/>
            </a:pPr>
            <a:r>
              <a:rPr lang="en-US" dirty="0"/>
              <a:t>“Race” here is constructed not only by culture ― by dominant white culture: it is also enforced through the </a:t>
            </a:r>
            <a:r>
              <a:rPr lang="en-US" b="1" dirty="0">
                <a:solidFill>
                  <a:srgbClr val="FF0000"/>
                </a:solidFill>
              </a:rPr>
              <a:t>exclusion</a:t>
            </a:r>
            <a:r>
              <a:rPr lang="en-US" dirty="0"/>
              <a:t> from that culture.</a:t>
            </a:r>
            <a:endParaRPr lang="it-IT" dirty="0"/>
          </a:p>
        </p:txBody>
      </p:sp>
      <p:sp>
        <p:nvSpPr>
          <p:cNvPr id="3" name="Titolo 2"/>
          <p:cNvSpPr>
            <a:spLocks noGrp="1"/>
          </p:cNvSpPr>
          <p:nvPr>
            <p:ph type="title"/>
          </p:nvPr>
        </p:nvSpPr>
        <p:spPr/>
        <p:txBody>
          <a:bodyPr>
            <a:normAutofit fontScale="90000"/>
          </a:bodyPr>
          <a:lstStyle/>
          <a:p>
            <a:r>
              <a:rPr lang="it-IT" dirty="0"/>
              <a:t>(LACK OF) EDUCATION</a:t>
            </a:r>
            <a:br>
              <a:rPr lang="it-IT" dirty="0"/>
            </a:br>
            <a:r>
              <a:rPr lang="it-IT"/>
              <a:t>AND EXPLOITATION</a:t>
            </a:r>
            <a:endParaRPr lang="it-IT" dirty="0"/>
          </a:p>
        </p:txBody>
      </p:sp>
    </p:spTree>
    <p:extLst>
      <p:ext uri="{BB962C8B-B14F-4D97-AF65-F5344CB8AC3E}">
        <p14:creationId xmlns:p14="http://schemas.microsoft.com/office/powerpoint/2010/main" val="24350339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1246C16B-8D3E-32A3-AB58-CB2F579B8D7F}"/>
              </a:ext>
            </a:extLst>
          </p:cNvPr>
          <p:cNvSpPr>
            <a:spLocks noGrp="1"/>
          </p:cNvSpPr>
          <p:nvPr>
            <p:ph idx="1"/>
          </p:nvPr>
        </p:nvSpPr>
        <p:spPr/>
        <p:txBody>
          <a:bodyPr>
            <a:normAutofit fontScale="77500" lnSpcReduction="20000"/>
          </a:bodyPr>
          <a:lstStyle/>
          <a:p>
            <a:pPr marL="109728" indent="0">
              <a:buNone/>
            </a:pPr>
            <a:r>
              <a:rPr lang="en-US" dirty="0"/>
              <a:t>The relationships between Italian-Americans and African Americans were severely exacerbated by the </a:t>
            </a:r>
            <a:r>
              <a:rPr lang="en-US" b="1" dirty="0">
                <a:solidFill>
                  <a:srgbClr val="FF0000"/>
                </a:solidFill>
              </a:rPr>
              <a:t>Italian-Ethiopian War </a:t>
            </a:r>
            <a:r>
              <a:rPr lang="en-US" dirty="0"/>
              <a:t>(a number of “</a:t>
            </a:r>
            <a:r>
              <a:rPr lang="en-US" b="1" dirty="0">
                <a:solidFill>
                  <a:srgbClr val="FF0000"/>
                </a:solidFill>
              </a:rPr>
              <a:t>Italian-Negro Riots</a:t>
            </a:r>
            <a:r>
              <a:rPr lang="en-US" dirty="0"/>
              <a:t>” took place), and was a major factor in creating a clear </a:t>
            </a:r>
            <a:r>
              <a:rPr lang="en-US" b="1" dirty="0">
                <a:solidFill>
                  <a:srgbClr val="FF0000"/>
                </a:solidFill>
              </a:rPr>
              <a:t>racial divide </a:t>
            </a:r>
            <a:r>
              <a:rPr lang="en-US" dirty="0"/>
              <a:t>that put the two communities on different sides of the color line (and finally conflating the dimensions of “</a:t>
            </a:r>
            <a:r>
              <a:rPr lang="en-US" b="1" dirty="0">
                <a:solidFill>
                  <a:srgbClr val="FF0000"/>
                </a:solidFill>
              </a:rPr>
              <a:t>color</a:t>
            </a:r>
            <a:r>
              <a:rPr lang="en-US" dirty="0"/>
              <a:t>” and “</a:t>
            </a:r>
            <a:r>
              <a:rPr lang="en-US" b="1" dirty="0">
                <a:solidFill>
                  <a:srgbClr val="FF0000"/>
                </a:solidFill>
              </a:rPr>
              <a:t>race</a:t>
            </a:r>
            <a:r>
              <a:rPr lang="en-US" dirty="0"/>
              <a:t>,” because by now both Fascist Italy and mainstream Italian American culture were proudly declaring that the Italian “race” was uniformly “white”). The leading Italian American newspaper </a:t>
            </a:r>
            <a:r>
              <a:rPr lang="en-US" b="1" i="1" dirty="0">
                <a:solidFill>
                  <a:srgbClr val="FF0000"/>
                </a:solidFill>
              </a:rPr>
              <a:t>Il Progresso Italo-Americano</a:t>
            </a:r>
            <a:r>
              <a:rPr lang="en-US" dirty="0"/>
              <a:t>, after decades of repeated denunciations of anti-Black structural racism in the USA, explicitly backed the “civilizing” mission of Fascist Italy in Ethiopia, and even invited Black Americans to side with Italians, because Ethiopians were not really “Black” (they could belong to the same race, but had a different color), were much more “backward” than both Italians and African Americans, and practiced slavery — an attempt that was not very successful. </a:t>
            </a:r>
            <a:endParaRPr lang="it-IT" dirty="0"/>
          </a:p>
        </p:txBody>
      </p:sp>
      <p:sp>
        <p:nvSpPr>
          <p:cNvPr id="3" name="Titolo 2">
            <a:extLst>
              <a:ext uri="{FF2B5EF4-FFF2-40B4-BE49-F238E27FC236}">
                <a16:creationId xmlns:a16="http://schemas.microsoft.com/office/drawing/2014/main" id="{F735DFD3-A715-60E2-2326-2793A498C803}"/>
              </a:ext>
            </a:extLst>
          </p:cNvPr>
          <p:cNvSpPr>
            <a:spLocks noGrp="1"/>
          </p:cNvSpPr>
          <p:nvPr>
            <p:ph type="title"/>
          </p:nvPr>
        </p:nvSpPr>
        <p:spPr/>
        <p:txBody>
          <a:bodyPr>
            <a:normAutofit fontScale="90000"/>
          </a:bodyPr>
          <a:lstStyle/>
          <a:p>
            <a:r>
              <a:rPr lang="it-IT" dirty="0"/>
              <a:t>THE CRISIS OF</a:t>
            </a:r>
            <a:br>
              <a:rPr lang="it-IT" dirty="0"/>
            </a:br>
            <a:r>
              <a:rPr lang="it-IT" dirty="0"/>
              <a:t>INTERETHNIC SOLIDARITY</a:t>
            </a:r>
          </a:p>
        </p:txBody>
      </p:sp>
    </p:spTree>
    <p:extLst>
      <p:ext uri="{BB962C8B-B14F-4D97-AF65-F5344CB8AC3E}">
        <p14:creationId xmlns:p14="http://schemas.microsoft.com/office/powerpoint/2010/main" val="17691966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8B13F777-252E-4A9F-BCFE-155905C839E2}"/>
              </a:ext>
            </a:extLst>
          </p:cNvPr>
          <p:cNvSpPr>
            <a:spLocks noGrp="1"/>
          </p:cNvSpPr>
          <p:nvPr>
            <p:ph idx="1"/>
          </p:nvPr>
        </p:nvSpPr>
        <p:spPr/>
        <p:txBody>
          <a:bodyPr>
            <a:normAutofit fontScale="92500" lnSpcReduction="20000"/>
          </a:bodyPr>
          <a:lstStyle/>
          <a:p>
            <a:pPr marL="109728" indent="0">
              <a:buNone/>
            </a:pPr>
            <a:r>
              <a:rPr lang="en-US" dirty="0"/>
              <a:t>The bitter irony of the novel also consists in its very ending, when the euphoria of the “Fiesta” is totally erased first by </a:t>
            </a:r>
            <a:r>
              <a:rPr lang="en-US" b="1" dirty="0" err="1">
                <a:solidFill>
                  <a:srgbClr val="FF0000"/>
                </a:solidFill>
              </a:rPr>
              <a:t>Nazone’s</a:t>
            </a:r>
            <a:r>
              <a:rPr lang="en-US" b="1" dirty="0">
                <a:solidFill>
                  <a:srgbClr val="FF0000"/>
                </a:solidFill>
              </a:rPr>
              <a:t> death </a:t>
            </a:r>
            <a:r>
              <a:rPr lang="en-US" dirty="0"/>
              <a:t>in another accident at work and then by </a:t>
            </a:r>
            <a:r>
              <a:rPr lang="en-US" b="1" dirty="0">
                <a:solidFill>
                  <a:srgbClr val="FF0000"/>
                </a:solidFill>
              </a:rPr>
              <a:t>Paul’s final loss in Catholic faith</a:t>
            </a:r>
            <a:r>
              <a:rPr lang="en-US" dirty="0"/>
              <a:t>, which causes </a:t>
            </a:r>
            <a:r>
              <a:rPr lang="en-US" b="1" dirty="0">
                <a:solidFill>
                  <a:srgbClr val="FF0000"/>
                </a:solidFill>
              </a:rPr>
              <a:t>Annunziata’s breakdown and possibly death</a:t>
            </a:r>
            <a:r>
              <a:rPr lang="en-US" dirty="0"/>
              <a:t>. Some days before, Paul dreams of another visit to the Cripple, that even in his subconscious he sees as a helping figure — but this time her well-meaning </a:t>
            </a:r>
            <a:r>
              <a:rPr lang="en-US" b="1" dirty="0">
                <a:solidFill>
                  <a:srgbClr val="FF0000"/>
                </a:solidFill>
              </a:rPr>
              <a:t>white lies </a:t>
            </a:r>
            <a:r>
              <a:rPr lang="en-US" dirty="0"/>
              <a:t>actually reveal the hidden truth, and even if Paul is even able to hug his father’s ghost, </a:t>
            </a:r>
            <a:r>
              <a:rPr lang="en-US" dirty="0" err="1"/>
              <a:t>Geremio</a:t>
            </a:r>
            <a:r>
              <a:rPr lang="en-US" dirty="0"/>
              <a:t> tells him that he was betrayed, that his “children also will be crushed, cheated. His father begins to absolve and sighs faintly, </a:t>
            </a:r>
            <a:r>
              <a:rPr lang="en-US" dirty="0" err="1"/>
              <a:t>Ahhhh</a:t>
            </a:r>
            <a:r>
              <a:rPr lang="en-US" dirty="0"/>
              <a:t>, </a:t>
            </a:r>
            <a:r>
              <a:rPr lang="en-US" b="1" dirty="0">
                <a:solidFill>
                  <a:srgbClr val="FF0000"/>
                </a:solidFill>
              </a:rPr>
              <a:t>not even the Death can free us, for we are… Christ in concrete</a:t>
            </a:r>
            <a:r>
              <a:rPr lang="en-US" dirty="0"/>
              <a:t>…”</a:t>
            </a:r>
            <a:endParaRPr lang="it-IT" dirty="0"/>
          </a:p>
        </p:txBody>
      </p:sp>
      <p:sp>
        <p:nvSpPr>
          <p:cNvPr id="3" name="Titolo 2">
            <a:extLst>
              <a:ext uri="{FF2B5EF4-FFF2-40B4-BE49-F238E27FC236}">
                <a16:creationId xmlns:a16="http://schemas.microsoft.com/office/drawing/2014/main" id="{179B224D-3C4E-5D30-2DA3-8FF44C1A2F1E}"/>
              </a:ext>
            </a:extLst>
          </p:cNvPr>
          <p:cNvSpPr>
            <a:spLocks noGrp="1"/>
          </p:cNvSpPr>
          <p:nvPr>
            <p:ph type="title"/>
          </p:nvPr>
        </p:nvSpPr>
        <p:spPr/>
        <p:txBody>
          <a:bodyPr/>
          <a:lstStyle/>
          <a:p>
            <a:r>
              <a:rPr lang="it-IT" dirty="0"/>
              <a:t>A BITTER IRONY</a:t>
            </a:r>
          </a:p>
        </p:txBody>
      </p:sp>
    </p:spTree>
    <p:extLst>
      <p:ext uri="{BB962C8B-B14F-4D97-AF65-F5344CB8AC3E}">
        <p14:creationId xmlns:p14="http://schemas.microsoft.com/office/powerpoint/2010/main" val="2165983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21EF7BD4-5DF9-F9DA-3E8A-A21ADB32C37E}"/>
              </a:ext>
            </a:extLst>
          </p:cNvPr>
          <p:cNvSpPr>
            <a:spLocks noGrp="1"/>
          </p:cNvSpPr>
          <p:nvPr>
            <p:ph idx="1"/>
          </p:nvPr>
        </p:nvSpPr>
        <p:spPr/>
        <p:txBody>
          <a:bodyPr>
            <a:normAutofit fontScale="85000" lnSpcReduction="20000"/>
          </a:bodyPr>
          <a:lstStyle/>
          <a:p>
            <a:pPr marL="109728" indent="0">
              <a:buNone/>
            </a:pPr>
            <a:r>
              <a:rPr lang="en-US" i="1" dirty="0"/>
              <a:t>Christ in Concrete </a:t>
            </a:r>
            <a:r>
              <a:rPr lang="en-US" dirty="0"/>
              <a:t>was one of the many US novels to be almost immediately translated into Italian in a period when Italy was “invaded” by American literature.</a:t>
            </a:r>
          </a:p>
          <a:p>
            <a:pPr marL="109728" indent="0">
              <a:buNone/>
            </a:pPr>
            <a:r>
              <a:rPr lang="it-IT" b="1" dirty="0">
                <a:solidFill>
                  <a:srgbClr val="FF0000"/>
                </a:solidFill>
              </a:rPr>
              <a:t>Cesare Pavese</a:t>
            </a:r>
            <a:r>
              <a:rPr lang="it-IT" dirty="0"/>
              <a:t>: the 1930s </a:t>
            </a:r>
            <a:r>
              <a:rPr lang="it-IT" dirty="0" err="1"/>
              <a:t>will</a:t>
            </a:r>
            <a:r>
              <a:rPr lang="it-IT" dirty="0"/>
              <a:t> be </a:t>
            </a:r>
            <a:r>
              <a:rPr lang="it-IT" dirty="0" err="1"/>
              <a:t>known</a:t>
            </a:r>
            <a:r>
              <a:rPr lang="it-IT" dirty="0"/>
              <a:t> </a:t>
            </a:r>
            <a:r>
              <a:rPr lang="it-IT" dirty="0" err="1"/>
              <a:t>as</a:t>
            </a:r>
            <a:r>
              <a:rPr lang="it-IT" dirty="0"/>
              <a:t> the decade </a:t>
            </a:r>
            <a:r>
              <a:rPr lang="en-US" dirty="0"/>
              <a:t>“</a:t>
            </a:r>
            <a:r>
              <a:rPr lang="it-IT" dirty="0"/>
              <a:t>delle traduzioni […]. Esso è stato un momento fatale, e proprio nel suo apparente esotismo e ribellismo è pulsata l’unica vena vitale della nostra recente cultura poetica. </a:t>
            </a:r>
            <a:r>
              <a:rPr lang="it-IT" b="1" dirty="0">
                <a:solidFill>
                  <a:srgbClr val="FF0000"/>
                </a:solidFill>
              </a:rPr>
              <a:t>L’Italia era estraniata, imbarbarita, calcificata </a:t>
            </a:r>
            <a:r>
              <a:rPr lang="it-IT" dirty="0"/>
              <a:t>— bisognava scuoterla, decongestionarla e riesporla a tutti i venti primaverili dell’Europa e del mondo. […] Noi scoprimmo l’Italia — questo il punto — cercando gli uomini e le parole in America, in Russia, in Francia e in Spagna. E che questa amorosa simpatia coi forestieri non risultasse a nessun tradimento della nostra presunta realtà sociale e nazionale.” </a:t>
            </a:r>
          </a:p>
        </p:txBody>
      </p:sp>
      <p:sp>
        <p:nvSpPr>
          <p:cNvPr id="3" name="Titolo 2">
            <a:extLst>
              <a:ext uri="{FF2B5EF4-FFF2-40B4-BE49-F238E27FC236}">
                <a16:creationId xmlns:a16="http://schemas.microsoft.com/office/drawing/2014/main" id="{DE95DDDF-224D-F21E-55AA-C8344CDDDAF6}"/>
              </a:ext>
            </a:extLst>
          </p:cNvPr>
          <p:cNvSpPr>
            <a:spLocks noGrp="1"/>
          </p:cNvSpPr>
          <p:nvPr>
            <p:ph type="title"/>
          </p:nvPr>
        </p:nvSpPr>
        <p:spPr/>
        <p:txBody>
          <a:bodyPr>
            <a:normAutofit fontScale="90000"/>
          </a:bodyPr>
          <a:lstStyle/>
          <a:p>
            <a:r>
              <a:rPr lang="en-US" dirty="0"/>
              <a:t>“IL DECENNIO DELLE TRADUZIONI”</a:t>
            </a:r>
          </a:p>
        </p:txBody>
      </p:sp>
    </p:spTree>
    <p:extLst>
      <p:ext uri="{BB962C8B-B14F-4D97-AF65-F5344CB8AC3E}">
        <p14:creationId xmlns:p14="http://schemas.microsoft.com/office/powerpoint/2010/main" val="2890176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481328"/>
            <a:ext cx="8229600" cy="4805192"/>
          </a:xfrm>
        </p:spPr>
        <p:txBody>
          <a:bodyPr>
            <a:normAutofit/>
          </a:bodyPr>
          <a:lstStyle/>
          <a:p>
            <a:pPr marL="109728" indent="0">
              <a:buNone/>
            </a:pPr>
            <a:r>
              <a:rPr lang="en-US" sz="3200" dirty="0"/>
              <a:t>Italian American experience of the first half of the 20th century = complex and contradictory construction involving both the intersection of various processes of </a:t>
            </a:r>
            <a:r>
              <a:rPr lang="en-US" sz="3200" b="1" dirty="0">
                <a:solidFill>
                  <a:srgbClr val="FF0000"/>
                </a:solidFill>
              </a:rPr>
              <a:t>oppression and marginalization </a:t>
            </a:r>
            <a:r>
              <a:rPr lang="en-US" sz="3200" dirty="0"/>
              <a:t>(and of the </a:t>
            </a:r>
            <a:r>
              <a:rPr lang="en-US" sz="3200" b="1" dirty="0">
                <a:solidFill>
                  <a:srgbClr val="FF0000"/>
                </a:solidFill>
              </a:rPr>
              <a:t>resistance</a:t>
            </a:r>
            <a:r>
              <a:rPr lang="en-US" sz="3200" dirty="0"/>
              <a:t> to those processes) and of the inherently </a:t>
            </a:r>
            <a:r>
              <a:rPr lang="en-US" sz="3200" b="1" dirty="0">
                <a:solidFill>
                  <a:srgbClr val="FF0000"/>
                </a:solidFill>
              </a:rPr>
              <a:t>comparative dimension </a:t>
            </a:r>
            <a:r>
              <a:rPr lang="en-US" sz="3200" dirty="0"/>
              <a:t>which is a typical factor in all migrant experiences.</a:t>
            </a:r>
            <a:endParaRPr lang="it-IT" sz="3200" dirty="0"/>
          </a:p>
        </p:txBody>
      </p:sp>
      <p:sp>
        <p:nvSpPr>
          <p:cNvPr id="3" name="Titolo 2"/>
          <p:cNvSpPr>
            <a:spLocks noGrp="1"/>
          </p:cNvSpPr>
          <p:nvPr>
            <p:ph type="title"/>
          </p:nvPr>
        </p:nvSpPr>
        <p:spPr/>
        <p:txBody>
          <a:bodyPr>
            <a:normAutofit fontScale="90000"/>
          </a:bodyPr>
          <a:lstStyle/>
          <a:p>
            <a:r>
              <a:rPr lang="it-IT" dirty="0"/>
              <a:t>AN INTERSECTIONAL/</a:t>
            </a:r>
            <a:br>
              <a:rPr lang="it-IT" dirty="0"/>
            </a:br>
            <a:r>
              <a:rPr lang="it-IT" dirty="0"/>
              <a:t>COMPARATIVE READING</a:t>
            </a:r>
          </a:p>
        </p:txBody>
      </p:sp>
    </p:spTree>
    <p:extLst>
      <p:ext uri="{BB962C8B-B14F-4D97-AF65-F5344CB8AC3E}">
        <p14:creationId xmlns:p14="http://schemas.microsoft.com/office/powerpoint/2010/main" val="4322077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2574D433-A8E2-D553-365D-407B84C2E031}"/>
              </a:ext>
            </a:extLst>
          </p:cNvPr>
          <p:cNvSpPr>
            <a:spLocks noGrp="1"/>
          </p:cNvSpPr>
          <p:nvPr>
            <p:ph idx="1"/>
          </p:nvPr>
        </p:nvSpPr>
        <p:spPr>
          <a:xfrm>
            <a:off x="107504" y="1481328"/>
            <a:ext cx="8928992" cy="4525963"/>
          </a:xfrm>
        </p:spPr>
        <p:txBody>
          <a:bodyPr>
            <a:normAutofit fontScale="85000" lnSpcReduction="20000"/>
          </a:bodyPr>
          <a:lstStyle/>
          <a:p>
            <a:pPr marL="109728" indent="0">
              <a:buNone/>
            </a:pPr>
            <a:r>
              <a:rPr lang="it-IT" i="1" dirty="0"/>
              <a:t>Christ in Concrete </a:t>
            </a:r>
            <a:r>
              <a:rPr lang="it-IT" dirty="0"/>
              <a:t>can be </a:t>
            </a:r>
            <a:r>
              <a:rPr lang="it-IT" dirty="0" err="1"/>
              <a:t>considered</a:t>
            </a:r>
            <a:r>
              <a:rPr lang="it-IT" dirty="0"/>
              <a:t> </a:t>
            </a:r>
            <a:r>
              <a:rPr lang="it-IT" dirty="0" err="1"/>
              <a:t>as</a:t>
            </a:r>
            <a:r>
              <a:rPr lang="it-IT" dirty="0"/>
              <a:t> a “testo mescidato” (Pierangela </a:t>
            </a:r>
            <a:r>
              <a:rPr lang="it-IT" dirty="0" err="1"/>
              <a:t>Diadori</a:t>
            </a:r>
            <a:r>
              <a:rPr lang="it-IT" dirty="0"/>
              <a:t>).</a:t>
            </a:r>
          </a:p>
          <a:p>
            <a:pPr marL="109728" indent="0">
              <a:buNone/>
            </a:pPr>
            <a:r>
              <a:rPr lang="it-IT" dirty="0"/>
              <a:t>“La mescolanza linguistica rappresenta un tratto distintivo di quegli autori, appartenenti ad una minoranza etnica, che non si riconoscono e non intendono uniformarsi alla lingua/cultura dominante e che, come nel caso degli scrittori italo-americani, alternano l’italiano all’inglese. Nello specifico, si parla di </a:t>
            </a:r>
            <a:r>
              <a:rPr lang="it-IT" b="1" i="1" dirty="0">
                <a:solidFill>
                  <a:srgbClr val="FF0000"/>
                </a:solidFill>
              </a:rPr>
              <a:t>code-mixing</a:t>
            </a:r>
            <a:r>
              <a:rPr lang="it-IT" dirty="0"/>
              <a:t> se l’ibridismo linguistico avviene a livello </a:t>
            </a:r>
            <a:r>
              <a:rPr lang="it-IT" dirty="0" err="1"/>
              <a:t>intrafrasale</a:t>
            </a:r>
            <a:r>
              <a:rPr lang="it-IT" dirty="0"/>
              <a:t>, ovvero all’interno della stessa frase, mentre si parla di </a:t>
            </a:r>
            <a:r>
              <a:rPr lang="it-IT" b="1" i="1" dirty="0">
                <a:solidFill>
                  <a:srgbClr val="FF0000"/>
                </a:solidFill>
              </a:rPr>
              <a:t>code-switching</a:t>
            </a:r>
            <a:r>
              <a:rPr lang="it-IT" dirty="0"/>
              <a:t>, quando la </a:t>
            </a:r>
            <a:r>
              <a:rPr lang="it-IT" dirty="0" err="1"/>
              <a:t>mescidanza</a:t>
            </a:r>
            <a:r>
              <a:rPr lang="it-IT" dirty="0"/>
              <a:t> linguistica fra più lingue avviene a livello interfrasale, quindi con alternanza di enunciati distinti in lingue diverse. È proprio in sede di traduzione che questo </a:t>
            </a:r>
            <a:r>
              <a:rPr lang="it-IT" dirty="0" err="1"/>
              <a:t>pluringuismo</a:t>
            </a:r>
            <a:r>
              <a:rPr lang="it-IT" dirty="0"/>
              <a:t> può essere mantenuto nel metatesto o, al contrario, uniformato alla lingua del testo di arrivo” (Eleonora Mercuri). </a:t>
            </a:r>
          </a:p>
        </p:txBody>
      </p:sp>
      <p:sp>
        <p:nvSpPr>
          <p:cNvPr id="3" name="Titolo 2">
            <a:extLst>
              <a:ext uri="{FF2B5EF4-FFF2-40B4-BE49-F238E27FC236}">
                <a16:creationId xmlns:a16="http://schemas.microsoft.com/office/drawing/2014/main" id="{2E9E2B26-00E3-C5E9-9CDE-FA9EB7557C99}"/>
              </a:ext>
            </a:extLst>
          </p:cNvPr>
          <p:cNvSpPr>
            <a:spLocks noGrp="1"/>
          </p:cNvSpPr>
          <p:nvPr>
            <p:ph type="title"/>
          </p:nvPr>
        </p:nvSpPr>
        <p:spPr/>
        <p:txBody>
          <a:bodyPr/>
          <a:lstStyle/>
          <a:p>
            <a:r>
              <a:rPr lang="it-IT" dirty="0"/>
              <a:t>“UN TESTO MESCIDATO”</a:t>
            </a:r>
          </a:p>
        </p:txBody>
      </p:sp>
    </p:spTree>
    <p:extLst>
      <p:ext uri="{BB962C8B-B14F-4D97-AF65-F5344CB8AC3E}">
        <p14:creationId xmlns:p14="http://schemas.microsoft.com/office/powerpoint/2010/main" val="3401231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481328"/>
            <a:ext cx="8229600" cy="5019506"/>
          </a:xfrm>
        </p:spPr>
        <p:txBody>
          <a:bodyPr>
            <a:noAutofit/>
          </a:bodyPr>
          <a:lstStyle/>
          <a:p>
            <a:pPr marL="109728" indent="0">
              <a:buNone/>
            </a:pPr>
            <a:r>
              <a:rPr lang="en-US" sz="1800" dirty="0"/>
              <a:t>Term coined by black feminist scholar </a:t>
            </a:r>
            <a:r>
              <a:rPr lang="en-US" sz="1800" b="1" dirty="0" err="1">
                <a:solidFill>
                  <a:srgbClr val="FF0000"/>
                </a:solidFill>
              </a:rPr>
              <a:t>Kimberlé</a:t>
            </a:r>
            <a:r>
              <a:rPr lang="en-US" sz="1800" b="1" dirty="0">
                <a:solidFill>
                  <a:srgbClr val="FF0000"/>
                </a:solidFill>
              </a:rPr>
              <a:t> Williams Crenshaw</a:t>
            </a:r>
            <a:r>
              <a:rPr lang="en-US" sz="1800" dirty="0">
                <a:solidFill>
                  <a:srgbClr val="FF0000"/>
                </a:solidFill>
              </a:rPr>
              <a:t> </a:t>
            </a:r>
            <a:r>
              <a:rPr lang="en-US" sz="1800" dirty="0"/>
              <a:t>in 1989: it originally addressed the </a:t>
            </a:r>
            <a:r>
              <a:rPr lang="en-US" sz="1800" b="1" dirty="0">
                <a:solidFill>
                  <a:srgbClr val="FF0000"/>
                </a:solidFill>
              </a:rPr>
              <a:t>double structure of oppression</a:t>
            </a:r>
            <a:r>
              <a:rPr lang="en-US" sz="1800" dirty="0">
                <a:solidFill>
                  <a:srgbClr val="FF0000"/>
                </a:solidFill>
              </a:rPr>
              <a:t> </a:t>
            </a:r>
            <a:r>
              <a:rPr lang="en-US" sz="1800" dirty="0"/>
              <a:t>produced by the “intersection” of the dominant cultural constructions of </a:t>
            </a:r>
            <a:r>
              <a:rPr lang="en-US" sz="1800" b="1" dirty="0">
                <a:solidFill>
                  <a:srgbClr val="FF0000"/>
                </a:solidFill>
              </a:rPr>
              <a:t>race and gender</a:t>
            </a:r>
            <a:r>
              <a:rPr lang="en-US" sz="1800" dirty="0"/>
              <a:t>.</a:t>
            </a:r>
          </a:p>
          <a:p>
            <a:pPr marL="109728" indent="0">
              <a:buNone/>
            </a:pPr>
            <a:r>
              <a:rPr lang="en-US" sz="1800" dirty="0"/>
              <a:t>The term has gradually acquired a much broader meaning, and it has come to include various forms of </a:t>
            </a:r>
            <a:r>
              <a:rPr lang="en-US" sz="1800" b="1" dirty="0">
                <a:solidFill>
                  <a:srgbClr val="FF0000"/>
                </a:solidFill>
              </a:rPr>
              <a:t>social stratification</a:t>
            </a:r>
            <a:r>
              <a:rPr lang="en-US" sz="1800" dirty="0"/>
              <a:t>, such as </a:t>
            </a:r>
            <a:r>
              <a:rPr lang="en-US" sz="1800" b="1" dirty="0">
                <a:solidFill>
                  <a:srgbClr val="FF0000"/>
                </a:solidFill>
              </a:rPr>
              <a:t>class, nationality, sexual orientation, age, religion, physical and mental disability, level of education</a:t>
            </a:r>
            <a:r>
              <a:rPr lang="en-US" sz="1800" dirty="0"/>
              <a:t>, and so on.</a:t>
            </a:r>
          </a:p>
          <a:p>
            <a:pPr marL="109728" indent="0">
              <a:buNone/>
            </a:pPr>
            <a:r>
              <a:rPr lang="en-US" sz="1800" dirty="0" err="1"/>
              <a:t>Intersectionality</a:t>
            </a:r>
            <a:r>
              <a:rPr lang="en-US" sz="1800" dirty="0"/>
              <a:t> may and must mean also the conscious activation of </a:t>
            </a:r>
            <a:r>
              <a:rPr lang="en-US" sz="1800" b="1" dirty="0">
                <a:solidFill>
                  <a:srgbClr val="FF0000"/>
                </a:solidFill>
              </a:rPr>
              <a:t>systems of solidarity and collaboration </a:t>
            </a:r>
            <a:r>
              <a:rPr lang="en-US" sz="1800" dirty="0"/>
              <a:t>crossing the allegedly fixed and stable boundaries that aim at defining and distinguishing the various identities as if they were something totally distinct and isolated.</a:t>
            </a:r>
          </a:p>
          <a:p>
            <a:pPr marL="109728" indent="0">
              <a:buNone/>
            </a:pPr>
            <a:r>
              <a:rPr lang="en-US" sz="1800" b="1" dirty="0">
                <a:solidFill>
                  <a:srgbClr val="FF0000"/>
                </a:solidFill>
              </a:rPr>
              <a:t>Anna </a:t>
            </a:r>
            <a:r>
              <a:rPr lang="en-US" sz="1800" b="1" dirty="0" err="1">
                <a:solidFill>
                  <a:srgbClr val="FF0000"/>
                </a:solidFill>
              </a:rPr>
              <a:t>Carastathis</a:t>
            </a:r>
            <a:r>
              <a:rPr lang="en-US" sz="1800" b="1" dirty="0">
                <a:solidFill>
                  <a:srgbClr val="FF0000"/>
                </a:solidFill>
              </a:rPr>
              <a:t>, </a:t>
            </a:r>
            <a:r>
              <a:rPr lang="en-US" sz="1800" b="1" i="1" dirty="0" err="1">
                <a:solidFill>
                  <a:srgbClr val="FF0000"/>
                </a:solidFill>
              </a:rPr>
              <a:t>Intersectionality</a:t>
            </a:r>
            <a:r>
              <a:rPr lang="en-US" sz="1800" dirty="0"/>
              <a:t>: “</a:t>
            </a:r>
            <a:r>
              <a:rPr lang="en-US" sz="1800" dirty="0" err="1"/>
              <a:t>reconceptualizing</a:t>
            </a:r>
            <a:r>
              <a:rPr lang="en-US" sz="1800" dirty="0"/>
              <a:t> identities as </a:t>
            </a:r>
            <a:r>
              <a:rPr lang="en-US" sz="1800" b="1" dirty="0"/>
              <a:t>coalitions</a:t>
            </a:r>
            <a:r>
              <a:rPr lang="en-US" sz="1800" dirty="0"/>
              <a:t> enables us not only to form </a:t>
            </a:r>
            <a:r>
              <a:rPr lang="en-US" sz="1800" b="1" dirty="0">
                <a:solidFill>
                  <a:srgbClr val="FF0000"/>
                </a:solidFill>
              </a:rPr>
              <a:t>alliances across lines of experiential and political difference</a:t>
            </a:r>
            <a:r>
              <a:rPr lang="en-US" sz="1800" b="1" dirty="0"/>
              <a:t> </a:t>
            </a:r>
            <a:r>
              <a:rPr lang="en-US" sz="1800" dirty="0"/>
              <a:t>but also to constitute </a:t>
            </a:r>
            <a:r>
              <a:rPr lang="en-US" sz="1800" dirty="0">
                <a:solidFill>
                  <a:srgbClr val="FF0000"/>
                </a:solidFill>
              </a:rPr>
              <a:t>‘</a:t>
            </a:r>
            <a:r>
              <a:rPr lang="en-US" sz="1800" b="1" dirty="0">
                <a:solidFill>
                  <a:srgbClr val="FF0000"/>
                </a:solidFill>
              </a:rPr>
              <a:t>coalitions of one</a:t>
            </a:r>
            <a:r>
              <a:rPr lang="en-US" sz="1800" dirty="0">
                <a:solidFill>
                  <a:srgbClr val="FF0000"/>
                </a:solidFill>
              </a:rPr>
              <a:t>’ </a:t>
            </a:r>
            <a:r>
              <a:rPr lang="en-US" sz="1800" dirty="0"/>
              <a:t>where one is aligned with all aspects of one’s identity, particularly those that one has been encouraged to repress or deny.”</a:t>
            </a:r>
            <a:endParaRPr lang="it-IT" sz="1800" dirty="0"/>
          </a:p>
        </p:txBody>
      </p:sp>
      <p:sp>
        <p:nvSpPr>
          <p:cNvPr id="3" name="Titolo 2"/>
          <p:cNvSpPr>
            <a:spLocks noGrp="1"/>
          </p:cNvSpPr>
          <p:nvPr>
            <p:ph type="title"/>
          </p:nvPr>
        </p:nvSpPr>
        <p:spPr/>
        <p:txBody>
          <a:bodyPr/>
          <a:lstStyle/>
          <a:p>
            <a:r>
              <a:rPr lang="it-IT" dirty="0"/>
              <a:t>INTERSECTIONALITY</a:t>
            </a:r>
          </a:p>
        </p:txBody>
      </p:sp>
    </p:spTree>
    <p:extLst>
      <p:ext uri="{BB962C8B-B14F-4D97-AF65-F5344CB8AC3E}">
        <p14:creationId xmlns:p14="http://schemas.microsoft.com/office/powerpoint/2010/main" val="2879407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124744"/>
            <a:ext cx="8229600" cy="5112568"/>
          </a:xfrm>
        </p:spPr>
        <p:txBody>
          <a:bodyPr>
            <a:normAutofit fontScale="62500" lnSpcReduction="20000"/>
          </a:bodyPr>
          <a:lstStyle/>
          <a:p>
            <a:pPr marL="109728" indent="0">
              <a:buNone/>
            </a:pPr>
            <a:r>
              <a:rPr lang="en-US" dirty="0"/>
              <a:t>Inter-subjective “coalitions” must inevitably be based, in the case of transnational migrant identities, on their inherently comparative dimension — something which is always already inside the migrant experience.</a:t>
            </a:r>
          </a:p>
          <a:p>
            <a:pPr marL="109728" indent="0">
              <a:buNone/>
            </a:pPr>
            <a:r>
              <a:rPr lang="en-US" dirty="0"/>
              <a:t>Italian Americans in the first half of the 20</a:t>
            </a:r>
            <a:r>
              <a:rPr lang="en-US" baseline="30000" dirty="0"/>
              <a:t>th</a:t>
            </a:r>
            <a:r>
              <a:rPr lang="en-US" dirty="0"/>
              <a:t> century: besides being “racialized” as akin to </a:t>
            </a:r>
            <a:r>
              <a:rPr lang="en-US" b="1" dirty="0">
                <a:solidFill>
                  <a:srgbClr val="FF0000"/>
                </a:solidFill>
              </a:rPr>
              <a:t>Latinos</a:t>
            </a:r>
            <a:r>
              <a:rPr lang="en-US" dirty="0"/>
              <a:t> (</a:t>
            </a:r>
            <a:r>
              <a:rPr lang="en-US" b="1" dirty="0">
                <a:solidFill>
                  <a:srgbClr val="FF0000"/>
                </a:solidFill>
              </a:rPr>
              <a:t>John </a:t>
            </a:r>
            <a:r>
              <a:rPr lang="en-US" b="1" dirty="0" err="1">
                <a:solidFill>
                  <a:srgbClr val="FF0000"/>
                </a:solidFill>
              </a:rPr>
              <a:t>Fante</a:t>
            </a:r>
            <a:r>
              <a:rPr lang="en-US" dirty="0">
                <a:solidFill>
                  <a:srgbClr val="FF0000"/>
                </a:solidFill>
              </a:rPr>
              <a:t>, </a:t>
            </a:r>
            <a:r>
              <a:rPr lang="en-US" b="1" i="1" dirty="0">
                <a:solidFill>
                  <a:srgbClr val="FF0000"/>
                </a:solidFill>
              </a:rPr>
              <a:t>Ask the Dust</a:t>
            </a:r>
            <a:r>
              <a:rPr lang="en-US" dirty="0"/>
              <a:t>: reverse reaction of Arturo Bandini, who constructs his own “Americanness” through the negative comparison with the — gendered, female — “</a:t>
            </a:r>
            <a:r>
              <a:rPr lang="en-US" dirty="0" err="1"/>
              <a:t>Mexicanness</a:t>
            </a:r>
            <a:r>
              <a:rPr lang="en-US" dirty="0"/>
              <a:t>” of Camilla Lopez), Italian Americans were aligned with </a:t>
            </a:r>
            <a:r>
              <a:rPr lang="en-US" b="1" dirty="0">
                <a:solidFill>
                  <a:srgbClr val="FF0000"/>
                </a:solidFill>
              </a:rPr>
              <a:t>African Americans</a:t>
            </a:r>
            <a:r>
              <a:rPr lang="en-US" dirty="0"/>
              <a:t>.</a:t>
            </a:r>
          </a:p>
          <a:p>
            <a:pPr marL="109728" indent="0">
              <a:buNone/>
            </a:pPr>
            <a:r>
              <a:rPr lang="en-US" dirty="0"/>
              <a:t>Like the African Americas, Italian Americans developed what Frederick Douglass and W.E.B. DuBois called “</a:t>
            </a:r>
            <a:r>
              <a:rPr lang="en-US" b="1" dirty="0">
                <a:solidFill>
                  <a:srgbClr val="FF0000"/>
                </a:solidFill>
              </a:rPr>
              <a:t>double consciousness</a:t>
            </a:r>
            <a:r>
              <a:rPr lang="en-US" dirty="0"/>
              <a:t>,” the sensation of being the object of the dominant cultural representations and at the same time the subject who — living inside that culture — looks at him/herself as an object.</a:t>
            </a:r>
          </a:p>
          <a:p>
            <a:pPr marL="109728" indent="0">
              <a:buNone/>
            </a:pPr>
            <a:r>
              <a:rPr lang="en-US" dirty="0"/>
              <a:t>Italian Americans: the double consciousness redoubled itself, because they did not only looked at themselves through the eye of the “dominant Other” but also as </a:t>
            </a:r>
            <a:r>
              <a:rPr lang="en-US" b="1" dirty="0">
                <a:solidFill>
                  <a:srgbClr val="FF0000"/>
                </a:solidFill>
              </a:rPr>
              <a:t>“doubles” of the African Americans</a:t>
            </a:r>
            <a:r>
              <a:rPr lang="en-US" dirty="0"/>
              <a:t>.</a:t>
            </a:r>
          </a:p>
          <a:p>
            <a:pPr marL="109728" indent="0">
              <a:buNone/>
            </a:pPr>
            <a:r>
              <a:rPr lang="en-US" dirty="0"/>
              <a:t>Post-World War 2: erasure of this ambiguous racial identity in the Italian American community </a:t>
            </a:r>
            <a:r>
              <a:rPr lang="en-US" dirty="0">
                <a:latin typeface="Calibri" panose="020F0502020204030204" pitchFamily="34" charset="0"/>
                <a:ea typeface="Calibri" panose="020F0502020204030204" pitchFamily="34" charset="0"/>
                <a:cs typeface="Calibri" panose="020F0502020204030204" pitchFamily="34" charset="0"/>
              </a:rPr>
              <a:t>→</a:t>
            </a:r>
            <a:r>
              <a:rPr lang="en-US" dirty="0"/>
              <a:t> African American DJ Chuck Nice: “</a:t>
            </a:r>
            <a:r>
              <a:rPr lang="en-US" b="1" dirty="0">
                <a:solidFill>
                  <a:srgbClr val="FF0000"/>
                </a:solidFill>
              </a:rPr>
              <a:t>Italians are </a:t>
            </a:r>
            <a:r>
              <a:rPr lang="en-US" b="1" dirty="0" err="1">
                <a:solidFill>
                  <a:srgbClr val="FF0000"/>
                </a:solidFill>
              </a:rPr>
              <a:t>niggaz</a:t>
            </a:r>
            <a:r>
              <a:rPr lang="en-US" b="1" dirty="0">
                <a:solidFill>
                  <a:srgbClr val="FF0000"/>
                </a:solidFill>
              </a:rPr>
              <a:t> with short memories</a:t>
            </a:r>
            <a:r>
              <a:rPr lang="en-US" dirty="0"/>
              <a:t>.”</a:t>
            </a:r>
          </a:p>
          <a:p>
            <a:pPr marL="109728" indent="0">
              <a:buNone/>
            </a:pPr>
            <a:r>
              <a:rPr lang="en-US" b="1" dirty="0">
                <a:solidFill>
                  <a:srgbClr val="FF0000"/>
                </a:solidFill>
              </a:rPr>
              <a:t>Jennifer </a:t>
            </a:r>
            <a:r>
              <a:rPr lang="en-US" b="1" dirty="0" err="1">
                <a:solidFill>
                  <a:srgbClr val="FF0000"/>
                </a:solidFill>
              </a:rPr>
              <a:t>Guglielmo</a:t>
            </a:r>
            <a:r>
              <a:rPr lang="en-US" dirty="0"/>
              <a:t>: long tradition of similar remarks by black or non-white writers and intellectuals (</a:t>
            </a:r>
            <a:r>
              <a:rPr lang="en-US" dirty="0" err="1"/>
              <a:t>DuBois</a:t>
            </a:r>
            <a:r>
              <a:rPr lang="en-US" dirty="0"/>
              <a:t>, Bernardo Vega, James Baldwin, Malcolm X, Ann </a:t>
            </a:r>
            <a:r>
              <a:rPr lang="en-US" dirty="0" err="1"/>
              <a:t>Petry</a:t>
            </a:r>
            <a:r>
              <a:rPr lang="en-US" dirty="0"/>
              <a:t>, Ana Castillo, </a:t>
            </a:r>
            <a:r>
              <a:rPr lang="en-US" dirty="0" err="1"/>
              <a:t>Piri</a:t>
            </a:r>
            <a:r>
              <a:rPr lang="en-US" dirty="0"/>
              <a:t> Thomas…).</a:t>
            </a:r>
          </a:p>
        </p:txBody>
      </p:sp>
      <p:sp>
        <p:nvSpPr>
          <p:cNvPr id="3" name="Titolo 2"/>
          <p:cNvSpPr>
            <a:spLocks noGrp="1"/>
          </p:cNvSpPr>
          <p:nvPr>
            <p:ph type="title"/>
          </p:nvPr>
        </p:nvSpPr>
        <p:spPr>
          <a:xfrm>
            <a:off x="457200" y="274638"/>
            <a:ext cx="8229600" cy="778098"/>
          </a:xfrm>
        </p:spPr>
        <p:txBody>
          <a:bodyPr>
            <a:normAutofit/>
          </a:bodyPr>
          <a:lstStyle/>
          <a:p>
            <a:r>
              <a:rPr lang="it-IT" dirty="0"/>
              <a:t>AN AMBIGUOUS RACIAL IDENTITY</a:t>
            </a:r>
          </a:p>
        </p:txBody>
      </p:sp>
    </p:spTree>
    <p:extLst>
      <p:ext uri="{BB962C8B-B14F-4D97-AF65-F5344CB8AC3E}">
        <p14:creationId xmlns:p14="http://schemas.microsoft.com/office/powerpoint/2010/main" val="12203377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AF272EDC-8D20-7BD7-6643-D8E4CB5DB738}"/>
              </a:ext>
            </a:extLst>
          </p:cNvPr>
          <p:cNvSpPr>
            <a:spLocks noGrp="1"/>
          </p:cNvSpPr>
          <p:nvPr>
            <p:ph idx="1"/>
          </p:nvPr>
        </p:nvSpPr>
        <p:spPr>
          <a:xfrm>
            <a:off x="251520" y="1052736"/>
            <a:ext cx="8435280" cy="4824536"/>
          </a:xfrm>
        </p:spPr>
        <p:txBody>
          <a:bodyPr>
            <a:noAutofit/>
          </a:bodyPr>
          <a:lstStyle/>
          <a:p>
            <a:pPr marL="109728" indent="0">
              <a:buNone/>
            </a:pPr>
            <a:r>
              <a:rPr lang="en-US" sz="1800" b="1" dirty="0" err="1">
                <a:solidFill>
                  <a:srgbClr val="FF0000"/>
                </a:solidFill>
              </a:rPr>
              <a:t>Samuele</a:t>
            </a:r>
            <a:r>
              <a:rPr lang="en-US" sz="1800" b="1" dirty="0">
                <a:solidFill>
                  <a:srgbClr val="FF0000"/>
                </a:solidFill>
              </a:rPr>
              <a:t> F.S. </a:t>
            </a:r>
            <a:r>
              <a:rPr lang="en-US" sz="1800" b="1" dirty="0" err="1">
                <a:solidFill>
                  <a:srgbClr val="FF0000"/>
                </a:solidFill>
              </a:rPr>
              <a:t>Pardini</a:t>
            </a:r>
            <a:r>
              <a:rPr lang="en-US" sz="1800" b="1" dirty="0">
                <a:solidFill>
                  <a:srgbClr val="FF0000"/>
                </a:solidFill>
              </a:rPr>
              <a:t>, </a:t>
            </a:r>
            <a:r>
              <a:rPr lang="en-US" sz="1800" b="1" i="1" dirty="0">
                <a:solidFill>
                  <a:srgbClr val="FF0000"/>
                </a:solidFill>
              </a:rPr>
              <a:t>In the Name of the Mother</a:t>
            </a:r>
            <a:r>
              <a:rPr lang="en-US" sz="1800" dirty="0"/>
              <a:t> (2017): autobiographical episode of a Black kid exclaiming “I knew you weren’t white!” upon discovering that </a:t>
            </a:r>
            <a:r>
              <a:rPr lang="en-US" sz="1800" dirty="0" err="1"/>
              <a:t>Pardini</a:t>
            </a:r>
            <a:r>
              <a:rPr lang="en-US" sz="1800" dirty="0"/>
              <a:t> was Italian American </a:t>
            </a:r>
            <a:r>
              <a:rPr lang="en-US" sz="1800" dirty="0">
                <a:ea typeface="Calibri" panose="020F0502020204030204" pitchFamily="34" charset="0"/>
                <a:cs typeface="Calibri" panose="020F0502020204030204" pitchFamily="34" charset="0"/>
              </a:rPr>
              <a:t>→ this </a:t>
            </a:r>
            <a:r>
              <a:rPr lang="en-US" sz="1800" dirty="0"/>
              <a:t>“gave me an identity, one that at once he defined along racial lines on the basis of his blackness and that transcended the color of my skin because I am Italian American.”</a:t>
            </a:r>
          </a:p>
          <a:p>
            <a:pPr marL="109728" indent="0">
              <a:buNone/>
            </a:pPr>
            <a:r>
              <a:rPr lang="en-US" sz="1800" dirty="0" err="1"/>
              <a:t>Pardini</a:t>
            </a:r>
            <a:r>
              <a:rPr lang="en-US" sz="1800" dirty="0"/>
              <a:t> also stresses how this </a:t>
            </a:r>
            <a:r>
              <a:rPr lang="en-US" sz="1800" b="1" dirty="0">
                <a:solidFill>
                  <a:srgbClr val="FF0000"/>
                </a:solidFill>
              </a:rPr>
              <a:t>racial alignment </a:t>
            </a:r>
            <a:r>
              <a:rPr lang="en-US" sz="1800" dirty="0"/>
              <a:t>intersects with </a:t>
            </a:r>
            <a:r>
              <a:rPr lang="en-US" sz="1800" b="1" dirty="0">
                <a:solidFill>
                  <a:srgbClr val="FF0000"/>
                </a:solidFill>
              </a:rPr>
              <a:t>social positioning</a:t>
            </a:r>
            <a:r>
              <a:rPr lang="en-US" sz="1800" dirty="0"/>
              <a:t> in terms of class as well as with the sharing of a (however different) </a:t>
            </a:r>
            <a:r>
              <a:rPr lang="en-US" sz="1800" b="1" dirty="0">
                <a:solidFill>
                  <a:srgbClr val="FF0000"/>
                </a:solidFill>
              </a:rPr>
              <a:t>experience of migration</a:t>
            </a:r>
            <a:r>
              <a:rPr lang="en-US" sz="1800" dirty="0"/>
              <a:t>, so that their two predicaments must be addressed from a comparative perspective, defined as they were “by migratory movements that affected the physical as well as the </a:t>
            </a:r>
            <a:r>
              <a:rPr lang="en-US" sz="1800" b="1" dirty="0">
                <a:solidFill>
                  <a:srgbClr val="FF0000"/>
                </a:solidFill>
              </a:rPr>
              <a:t>mental relocation and dislocation</a:t>
            </a:r>
            <a:r>
              <a:rPr lang="en-US" sz="1800" dirty="0"/>
              <a:t> of millions of people, both Italians and African Americans, an element that reverberates in generation after generation of descendants of the original migratory people, however differently.” And anyway, as </a:t>
            </a:r>
            <a:r>
              <a:rPr lang="en-US" sz="1800" b="1" dirty="0">
                <a:solidFill>
                  <a:srgbClr val="FF0000"/>
                </a:solidFill>
              </a:rPr>
              <a:t>John </a:t>
            </a:r>
            <a:r>
              <a:rPr lang="en-US" sz="1800" b="1" dirty="0" err="1">
                <a:solidFill>
                  <a:srgbClr val="FF0000"/>
                </a:solidFill>
              </a:rPr>
              <a:t>Gennari</a:t>
            </a:r>
            <a:r>
              <a:rPr lang="en-US" sz="1800" b="1" dirty="0">
                <a:solidFill>
                  <a:srgbClr val="FF0000"/>
                </a:solidFill>
              </a:rPr>
              <a:t> </a:t>
            </a:r>
            <a:r>
              <a:rPr lang="en-US" sz="1800" dirty="0"/>
              <a:t>observes in </a:t>
            </a:r>
            <a:r>
              <a:rPr lang="en-US" sz="1800" b="1" i="1" dirty="0">
                <a:solidFill>
                  <a:srgbClr val="FF0000"/>
                </a:solidFill>
              </a:rPr>
              <a:t>Flavor and Soul</a:t>
            </a:r>
            <a:r>
              <a:rPr lang="en-US" sz="1800" b="1" dirty="0">
                <a:solidFill>
                  <a:srgbClr val="FF0000"/>
                </a:solidFill>
              </a:rPr>
              <a:t> </a:t>
            </a:r>
            <a:r>
              <a:rPr lang="en-US" sz="1800" dirty="0"/>
              <a:t>(2017), the concept of race itself “is inherently </a:t>
            </a:r>
            <a:r>
              <a:rPr lang="en-US" sz="1800" b="1" dirty="0">
                <a:solidFill>
                  <a:srgbClr val="FF0000"/>
                </a:solidFill>
              </a:rPr>
              <a:t>relational and comparative</a:t>
            </a:r>
            <a:r>
              <a:rPr lang="en-US" sz="1800" dirty="0"/>
              <a:t>: ‘black’ makes no sense without a sense of something different from ‘black,’ and we can say the same about all other racial categories.”</a:t>
            </a:r>
            <a:endParaRPr lang="it-IT" sz="1800" dirty="0"/>
          </a:p>
        </p:txBody>
      </p:sp>
      <p:sp>
        <p:nvSpPr>
          <p:cNvPr id="3" name="Titolo 2">
            <a:extLst>
              <a:ext uri="{FF2B5EF4-FFF2-40B4-BE49-F238E27FC236}">
                <a16:creationId xmlns:a16="http://schemas.microsoft.com/office/drawing/2014/main" id="{D270740C-D2A3-17BA-F47F-FA18A6298F57}"/>
              </a:ext>
            </a:extLst>
          </p:cNvPr>
          <p:cNvSpPr>
            <a:spLocks noGrp="1"/>
          </p:cNvSpPr>
          <p:nvPr>
            <p:ph type="title"/>
          </p:nvPr>
        </p:nvSpPr>
        <p:spPr>
          <a:xfrm>
            <a:off x="457200" y="0"/>
            <a:ext cx="8229600" cy="980728"/>
          </a:xfrm>
        </p:spPr>
        <p:txBody>
          <a:bodyPr/>
          <a:lstStyle/>
          <a:p>
            <a:r>
              <a:rPr lang="it-IT" dirty="0"/>
              <a:t>RELATING BY COMPARISON</a:t>
            </a:r>
          </a:p>
        </p:txBody>
      </p:sp>
    </p:spTree>
    <p:extLst>
      <p:ext uri="{BB962C8B-B14F-4D97-AF65-F5344CB8AC3E}">
        <p14:creationId xmlns:p14="http://schemas.microsoft.com/office/powerpoint/2010/main" val="18849431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340768"/>
            <a:ext cx="8229600" cy="5256584"/>
          </a:xfrm>
        </p:spPr>
        <p:txBody>
          <a:bodyPr>
            <a:noAutofit/>
          </a:bodyPr>
          <a:lstStyle/>
          <a:p>
            <a:pPr marL="109728" indent="0">
              <a:buNone/>
            </a:pPr>
            <a:r>
              <a:rPr lang="en-US" sz="1700" b="1" dirty="0">
                <a:solidFill>
                  <a:srgbClr val="FF0000"/>
                </a:solidFill>
              </a:rPr>
              <a:t>David Richards</a:t>
            </a:r>
            <a:r>
              <a:rPr lang="en-US" sz="1700" dirty="0"/>
              <a:t>: early 20</a:t>
            </a:r>
            <a:r>
              <a:rPr lang="en-US" sz="1700" baseline="30000" dirty="0"/>
              <a:t>th</a:t>
            </a:r>
            <a:r>
              <a:rPr lang="en-US" sz="1700" dirty="0"/>
              <a:t> century “extraordinarily racist moment in American constitutional development” </a:t>
            </a:r>
            <a:r>
              <a:rPr lang="en-US" sz="1700" dirty="0">
                <a:cs typeface="Calibri"/>
              </a:rPr>
              <a:t>→</a:t>
            </a:r>
            <a:r>
              <a:rPr lang="en-US" sz="1700" dirty="0">
                <a:latin typeface="Calibri"/>
                <a:cs typeface="Calibri"/>
              </a:rPr>
              <a:t> </a:t>
            </a:r>
            <a:r>
              <a:rPr lang="en-US" sz="1700" dirty="0"/>
              <a:t>National Origins Quota system (1924). </a:t>
            </a:r>
          </a:p>
          <a:p>
            <a:pPr marL="109728" indent="0">
              <a:buNone/>
            </a:pPr>
            <a:r>
              <a:rPr lang="en-US" sz="1700" dirty="0"/>
              <a:t>Racialization of Italian Americans: uneven process, which involved especially the Eastern and Southern States, with the Midwest (</a:t>
            </a:r>
            <a:r>
              <a:rPr lang="en-US" sz="1700" b="1" dirty="0">
                <a:solidFill>
                  <a:srgbClr val="FF0000"/>
                </a:solidFill>
              </a:rPr>
              <a:t>Thomas </a:t>
            </a:r>
            <a:r>
              <a:rPr lang="en-US" sz="1700" b="1" dirty="0" err="1">
                <a:solidFill>
                  <a:srgbClr val="FF0000"/>
                </a:solidFill>
              </a:rPr>
              <a:t>Guglielmo</a:t>
            </a:r>
            <a:r>
              <a:rPr lang="en-US" sz="1700" dirty="0">
                <a:solidFill>
                  <a:srgbClr val="FF0000"/>
                </a:solidFill>
              </a:rPr>
              <a:t>, </a:t>
            </a:r>
            <a:r>
              <a:rPr lang="en-US" sz="1700" b="1" i="1" dirty="0">
                <a:solidFill>
                  <a:srgbClr val="FF0000"/>
                </a:solidFill>
              </a:rPr>
              <a:t>White on Arrival</a:t>
            </a:r>
            <a:r>
              <a:rPr lang="en-US" sz="1700" dirty="0"/>
              <a:t>) and the West Coast hardly challenging the “white” status of Italian migrants (</a:t>
            </a:r>
            <a:r>
              <a:rPr lang="en-US" sz="1700" b="1" dirty="0">
                <a:solidFill>
                  <a:srgbClr val="FF0000"/>
                </a:solidFill>
              </a:rPr>
              <a:t>Stefano </a:t>
            </a:r>
            <a:r>
              <a:rPr lang="en-US" sz="1700" b="1" dirty="0" err="1">
                <a:solidFill>
                  <a:srgbClr val="FF0000"/>
                </a:solidFill>
              </a:rPr>
              <a:t>Luconi</a:t>
            </a:r>
            <a:r>
              <a:rPr lang="en-US" sz="1700" b="1" dirty="0">
                <a:solidFill>
                  <a:srgbClr val="FF0000"/>
                </a:solidFill>
              </a:rPr>
              <a:t>,</a:t>
            </a:r>
            <a:r>
              <a:rPr lang="en-US" sz="1700" dirty="0">
                <a:solidFill>
                  <a:srgbClr val="FF0000"/>
                </a:solidFill>
              </a:rPr>
              <a:t> </a:t>
            </a:r>
            <a:r>
              <a:rPr lang="en-US" sz="1700" b="1" dirty="0">
                <a:solidFill>
                  <a:srgbClr val="FF0000"/>
                </a:solidFill>
              </a:rPr>
              <a:t>“Black Dagoes? Italian Immigrants’ Racial Status in the United States”</a:t>
            </a:r>
            <a:r>
              <a:rPr lang="en-US" sz="1700" dirty="0"/>
              <a:t>).</a:t>
            </a:r>
          </a:p>
          <a:p>
            <a:pPr marL="109728" indent="0">
              <a:buNone/>
            </a:pPr>
            <a:r>
              <a:rPr lang="en-US" sz="1700" dirty="0"/>
              <a:t>The racial identity of Italian Americans was culturally conceptualized, even if not never translated into factual legislative actions, as non-white, almost black, in some very specific cases even blacker than black, or at least less American than the African Americans.</a:t>
            </a:r>
            <a:endParaRPr lang="it-IT" sz="1700" dirty="0"/>
          </a:p>
          <a:p>
            <a:pPr marL="109728" indent="0">
              <a:buNone/>
            </a:pPr>
            <a:r>
              <a:rPr lang="en-US" sz="1700" b="1" dirty="0">
                <a:solidFill>
                  <a:srgbClr val="FF0000"/>
                </a:solidFill>
              </a:rPr>
              <a:t>Robert </a:t>
            </a:r>
            <a:r>
              <a:rPr lang="en-US" sz="1700" b="1" dirty="0" err="1">
                <a:solidFill>
                  <a:srgbClr val="FF0000"/>
                </a:solidFill>
              </a:rPr>
              <a:t>Orsi</a:t>
            </a:r>
            <a:r>
              <a:rPr lang="en-US" sz="1700" dirty="0"/>
              <a:t>: working-class Italian migrants often came to live in </a:t>
            </a:r>
            <a:r>
              <a:rPr lang="en-US" sz="1700" b="1" dirty="0">
                <a:solidFill>
                  <a:srgbClr val="FF0000"/>
                </a:solidFill>
              </a:rPr>
              <a:t>blue-collar neighborhoods</a:t>
            </a:r>
            <a:r>
              <a:rPr lang="en-US" sz="1700" dirty="0">
                <a:solidFill>
                  <a:srgbClr val="FF0000"/>
                </a:solidFill>
              </a:rPr>
              <a:t> </a:t>
            </a:r>
            <a:r>
              <a:rPr lang="en-US" sz="1700" dirty="0"/>
              <a:t>with a dense </a:t>
            </a:r>
            <a:r>
              <a:rPr lang="en-US" sz="1700" b="1" dirty="0">
                <a:solidFill>
                  <a:srgbClr val="FF0000"/>
                </a:solidFill>
              </a:rPr>
              <a:t>black population</a:t>
            </a:r>
            <a:r>
              <a:rPr lang="en-US" sz="1700" dirty="0"/>
              <a:t>.</a:t>
            </a:r>
          </a:p>
          <a:p>
            <a:pPr marL="109728" indent="0">
              <a:buNone/>
            </a:pPr>
            <a:r>
              <a:rPr lang="en-US" sz="1700" dirty="0"/>
              <a:t>Double response: </a:t>
            </a:r>
            <a:r>
              <a:rPr lang="en-US" sz="1700" b="1" dirty="0">
                <a:solidFill>
                  <a:srgbClr val="FF0000"/>
                </a:solidFill>
              </a:rPr>
              <a:t>interethnic solidarity</a:t>
            </a:r>
            <a:r>
              <a:rPr lang="en-US" sz="1700" dirty="0">
                <a:solidFill>
                  <a:srgbClr val="FF0000"/>
                </a:solidFill>
              </a:rPr>
              <a:t> </a:t>
            </a:r>
            <a:r>
              <a:rPr lang="en-US" sz="1700" dirty="0"/>
              <a:t>but also </a:t>
            </a:r>
            <a:r>
              <a:rPr lang="en-US" sz="1700" b="1" dirty="0">
                <a:solidFill>
                  <a:srgbClr val="FF0000"/>
                </a:solidFill>
              </a:rPr>
              <a:t>hostility</a:t>
            </a:r>
            <a:r>
              <a:rPr lang="en-US" sz="1700" dirty="0"/>
              <a:t> </a:t>
            </a:r>
            <a:r>
              <a:rPr lang="en-US" sz="1800" dirty="0"/>
              <a:t>—</a:t>
            </a:r>
            <a:r>
              <a:rPr lang="en-US" sz="1700" dirty="0"/>
              <a:t> African Americans were perceived by Italians as “non-migrants,” as “Americans,” hostile to the newcomers + need to distance “Italian American identity” from the brand of social inferiority associated with blackness.</a:t>
            </a:r>
            <a:endParaRPr lang="it-IT" sz="1700" dirty="0"/>
          </a:p>
        </p:txBody>
      </p:sp>
      <p:sp>
        <p:nvSpPr>
          <p:cNvPr id="3" name="Titolo 2"/>
          <p:cNvSpPr>
            <a:spLocks noGrp="1"/>
          </p:cNvSpPr>
          <p:nvPr>
            <p:ph type="title"/>
          </p:nvPr>
        </p:nvSpPr>
        <p:spPr>
          <a:xfrm>
            <a:off x="395536" y="260648"/>
            <a:ext cx="8229600" cy="936104"/>
          </a:xfrm>
        </p:spPr>
        <p:txBody>
          <a:bodyPr/>
          <a:lstStyle/>
          <a:p>
            <a:r>
              <a:rPr lang="it-IT" dirty="0"/>
              <a:t>ON THE </a:t>
            </a:r>
            <a:r>
              <a:rPr lang="en-US" dirty="0"/>
              <a:t>“BLACK” </a:t>
            </a:r>
            <a:r>
              <a:rPr lang="it-IT" dirty="0"/>
              <a:t>SIDE</a:t>
            </a:r>
          </a:p>
        </p:txBody>
      </p:sp>
    </p:spTree>
    <p:extLst>
      <p:ext uri="{BB962C8B-B14F-4D97-AF65-F5344CB8AC3E}">
        <p14:creationId xmlns:p14="http://schemas.microsoft.com/office/powerpoint/2010/main" val="9188355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a:xfrm>
            <a:off x="457200" y="1481328"/>
            <a:ext cx="3043230" cy="4525963"/>
          </a:xfrm>
        </p:spPr>
        <p:txBody>
          <a:bodyPr>
            <a:normAutofit fontScale="92500" lnSpcReduction="20000"/>
          </a:bodyPr>
          <a:lstStyle/>
          <a:p>
            <a:pPr>
              <a:buNone/>
            </a:pPr>
            <a:r>
              <a:rPr lang="en-US" dirty="0"/>
              <a:t>Before World War II: the Little Italy of </a:t>
            </a:r>
            <a:r>
              <a:rPr lang="en-US" b="1" dirty="0">
                <a:solidFill>
                  <a:srgbClr val="FF0000"/>
                </a:solidFill>
              </a:rPr>
              <a:t>East Harlem </a:t>
            </a:r>
            <a:r>
              <a:rPr lang="en-US" dirty="0"/>
              <a:t>had three times the population (in 1930, almost 100,000 Italians of various regions, especially from the South) of the Little Italy centered around Mulberry Street.</a:t>
            </a:r>
          </a:p>
        </p:txBody>
      </p:sp>
      <p:sp>
        <p:nvSpPr>
          <p:cNvPr id="3" name="Titolo 2"/>
          <p:cNvSpPr>
            <a:spLocks noGrp="1"/>
          </p:cNvSpPr>
          <p:nvPr>
            <p:ph type="title"/>
          </p:nvPr>
        </p:nvSpPr>
        <p:spPr/>
        <p:txBody>
          <a:bodyPr/>
          <a:lstStyle/>
          <a:p>
            <a:r>
              <a:rPr lang="en-US" dirty="0"/>
              <a:t>ITALIAN HARLEM</a:t>
            </a:r>
          </a:p>
        </p:txBody>
      </p:sp>
      <p:pic>
        <p:nvPicPr>
          <p:cNvPr id="1026" name="Picture 2" descr="C:\Users\Utente\Downloads\1 _RE65Cwxyl5iLxd6-UQeYA.jpeg"/>
          <p:cNvPicPr>
            <a:picLocks noChangeAspect="1" noChangeArrowheads="1"/>
          </p:cNvPicPr>
          <p:nvPr/>
        </p:nvPicPr>
        <p:blipFill>
          <a:blip r:embed="rId2"/>
          <a:srcRect/>
          <a:stretch>
            <a:fillRect/>
          </a:stretch>
        </p:blipFill>
        <p:spPr bwMode="auto">
          <a:xfrm>
            <a:off x="3547574" y="1643050"/>
            <a:ext cx="5596426" cy="4048082"/>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p:cNvSpPr>
            <a:spLocks noGrp="1"/>
          </p:cNvSpPr>
          <p:nvPr>
            <p:ph idx="1"/>
          </p:nvPr>
        </p:nvSpPr>
        <p:spPr/>
        <p:txBody>
          <a:bodyPr>
            <a:noAutofit/>
          </a:bodyPr>
          <a:lstStyle/>
          <a:p>
            <a:pPr marL="109728" indent="0">
              <a:buNone/>
            </a:pPr>
            <a:r>
              <a:rPr lang="en-US" sz="1700" dirty="0"/>
              <a:t>The “</a:t>
            </a:r>
            <a:r>
              <a:rPr lang="en-US" sz="1700" dirty="0" err="1"/>
              <a:t>Eyetalyuns</a:t>
            </a:r>
            <a:r>
              <a:rPr lang="en-US" sz="1700" dirty="0"/>
              <a:t>” did not know how to speak a “decent” English.</a:t>
            </a:r>
          </a:p>
          <a:p>
            <a:pPr marL="109728" indent="0">
              <a:buNone/>
            </a:pPr>
            <a:r>
              <a:rPr lang="en-US" sz="1700" dirty="0"/>
              <a:t>Early 20th century: “</a:t>
            </a:r>
            <a:r>
              <a:rPr lang="en-US" sz="1700" b="1" dirty="0">
                <a:solidFill>
                  <a:srgbClr val="FF0000"/>
                </a:solidFill>
              </a:rPr>
              <a:t>race psychologists</a:t>
            </a:r>
            <a:r>
              <a:rPr lang="en-US" sz="1700" dirty="0"/>
              <a:t>” and the </a:t>
            </a:r>
            <a:r>
              <a:rPr lang="en-US" sz="1700" b="1" dirty="0">
                <a:solidFill>
                  <a:srgbClr val="FF0000"/>
                </a:solidFill>
              </a:rPr>
              <a:t>education system</a:t>
            </a:r>
            <a:r>
              <a:rPr lang="en-US" sz="1700" dirty="0"/>
              <a:t> considered Italian Americans as a </a:t>
            </a:r>
            <a:r>
              <a:rPr lang="en-US" sz="1700" b="1" dirty="0">
                <a:solidFill>
                  <a:srgbClr val="FF0000"/>
                </a:solidFill>
              </a:rPr>
              <a:t>genetically inferior identity group</a:t>
            </a:r>
            <a:r>
              <a:rPr lang="en-US" sz="1700" dirty="0"/>
              <a:t>.</a:t>
            </a:r>
          </a:p>
          <a:p>
            <a:pPr marL="109728" indent="0">
              <a:buNone/>
            </a:pPr>
            <a:r>
              <a:rPr lang="en-US" sz="1700" b="1" dirty="0">
                <a:solidFill>
                  <a:srgbClr val="FF0000"/>
                </a:solidFill>
              </a:rPr>
              <a:t>Intelligence testing</a:t>
            </a:r>
            <a:r>
              <a:rPr lang="en-US" sz="1700" dirty="0">
                <a:solidFill>
                  <a:srgbClr val="FF0000"/>
                </a:solidFill>
              </a:rPr>
              <a:t> </a:t>
            </a:r>
            <a:r>
              <a:rPr lang="en-US" sz="1700" dirty="0"/>
              <a:t>based in </a:t>
            </a:r>
            <a:r>
              <a:rPr lang="en-US" sz="1700" b="1" dirty="0">
                <a:solidFill>
                  <a:srgbClr val="FF0000"/>
                </a:solidFill>
              </a:rPr>
              <a:t>eugenics</a:t>
            </a:r>
            <a:r>
              <a:rPr lang="en-US" sz="1700" dirty="0"/>
              <a:t>, aimed at detecting genetically inferior racial.</a:t>
            </a:r>
          </a:p>
          <a:p>
            <a:pPr marL="109728" indent="0">
              <a:buNone/>
            </a:pPr>
            <a:r>
              <a:rPr lang="en-US" sz="1700" dirty="0"/>
              <a:t>Test scores heavily influenced by familiarity with American culture and language.</a:t>
            </a:r>
          </a:p>
          <a:p>
            <a:pPr marL="109728" indent="0">
              <a:buNone/>
            </a:pPr>
            <a:r>
              <a:rPr lang="en-US" sz="1700" b="1" dirty="0">
                <a:solidFill>
                  <a:srgbClr val="FF0000"/>
                </a:solidFill>
              </a:rPr>
              <a:t>W.E.B. Du </a:t>
            </a:r>
            <a:r>
              <a:rPr lang="en-US" sz="1700" b="1" dirty="0" err="1">
                <a:solidFill>
                  <a:srgbClr val="FF0000"/>
                </a:solidFill>
              </a:rPr>
              <a:t>Bois</a:t>
            </a:r>
            <a:r>
              <a:rPr lang="en-US" sz="1700" dirty="0">
                <a:solidFill>
                  <a:srgbClr val="FF0000"/>
                </a:solidFill>
              </a:rPr>
              <a:t> </a:t>
            </a:r>
            <a:r>
              <a:rPr lang="en-US" sz="1700" dirty="0"/>
              <a:t>(1920): the only aim of these tests was to prove “scientifically” that northern Europeans were superior to all others.</a:t>
            </a:r>
          </a:p>
          <a:p>
            <a:pPr marL="109728" indent="0">
              <a:buNone/>
            </a:pPr>
            <a:r>
              <a:rPr lang="en-US" sz="1700" b="1" dirty="0">
                <a:solidFill>
                  <a:srgbClr val="FF0000"/>
                </a:solidFill>
              </a:rPr>
              <a:t>Katherine Murdoch</a:t>
            </a:r>
            <a:r>
              <a:rPr lang="en-US" sz="1700" dirty="0"/>
              <a:t> (1920): “On the whole the colored boys [African Americans] seem to be halfway between the Hebrews and the Italians. The Italians maintain their position at the foot of the four races.”</a:t>
            </a:r>
          </a:p>
          <a:p>
            <a:pPr marL="109728" indent="0">
              <a:buNone/>
            </a:pPr>
            <a:r>
              <a:rPr lang="en-US" sz="1700" b="1" dirty="0">
                <a:solidFill>
                  <a:srgbClr val="FF0000"/>
                </a:solidFill>
              </a:rPr>
              <a:t>Arthur Sweeney</a:t>
            </a:r>
            <a:r>
              <a:rPr lang="en-US" sz="1700" dirty="0">
                <a:solidFill>
                  <a:srgbClr val="FF0000"/>
                </a:solidFill>
              </a:rPr>
              <a:t>, </a:t>
            </a:r>
            <a:r>
              <a:rPr lang="en-US" sz="1700" b="1" dirty="0">
                <a:solidFill>
                  <a:srgbClr val="FF0000"/>
                </a:solidFill>
              </a:rPr>
              <a:t>“Mental Tests for Immigrants”</a:t>
            </a:r>
            <a:r>
              <a:rPr lang="en-US" sz="1700" dirty="0"/>
              <a:t> (1922): Italian immigrants are a “degenerate horde so depraved they hardly belong to our species,” “imbeciles” with primitive brain structures, who are “</a:t>
            </a:r>
            <a:r>
              <a:rPr lang="en-US" sz="1700" b="1" dirty="0">
                <a:solidFill>
                  <a:srgbClr val="FF0000"/>
                </a:solidFill>
              </a:rPr>
              <a:t>uneducable</a:t>
            </a:r>
            <a:r>
              <a:rPr lang="en-US" sz="1700" dirty="0"/>
              <a:t>” </a:t>
            </a:r>
            <a:r>
              <a:rPr lang="en-US" sz="1700" dirty="0">
                <a:cs typeface="Calibri"/>
              </a:rPr>
              <a:t>→</a:t>
            </a:r>
            <a:r>
              <a:rPr lang="en-US" sz="1700" dirty="0">
                <a:latin typeface="Calibri"/>
                <a:cs typeface="Calibri"/>
              </a:rPr>
              <a:t> </a:t>
            </a:r>
            <a:r>
              <a:rPr lang="en-US" sz="1700" dirty="0"/>
              <a:t>analogies with the 19th-century evaluations of African Americans as less-than-human justified the Italian migrants’ marginalization, if not exclusion, from the education system.</a:t>
            </a:r>
            <a:endParaRPr lang="it-IT" sz="1700" dirty="0"/>
          </a:p>
        </p:txBody>
      </p:sp>
      <p:sp>
        <p:nvSpPr>
          <p:cNvPr id="3" name="Titolo 2"/>
          <p:cNvSpPr>
            <a:spLocks noGrp="1"/>
          </p:cNvSpPr>
          <p:nvPr>
            <p:ph type="title"/>
          </p:nvPr>
        </p:nvSpPr>
        <p:spPr/>
        <p:txBody>
          <a:bodyPr/>
          <a:lstStyle/>
          <a:p>
            <a:r>
              <a:rPr lang="it-IT" dirty="0"/>
              <a:t>EDUCATION AND RACIALIZATION</a:t>
            </a:r>
          </a:p>
        </p:txBody>
      </p:sp>
    </p:spTree>
    <p:extLst>
      <p:ext uri="{BB962C8B-B14F-4D97-AF65-F5344CB8AC3E}">
        <p14:creationId xmlns:p14="http://schemas.microsoft.com/office/powerpoint/2010/main" val="41915399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contenuto 1">
            <a:extLst>
              <a:ext uri="{FF2B5EF4-FFF2-40B4-BE49-F238E27FC236}">
                <a16:creationId xmlns:a16="http://schemas.microsoft.com/office/drawing/2014/main" id="{DC1C4D25-842F-0339-D28C-DEA6183A1749}"/>
              </a:ext>
            </a:extLst>
          </p:cNvPr>
          <p:cNvSpPr>
            <a:spLocks noGrp="1"/>
          </p:cNvSpPr>
          <p:nvPr>
            <p:ph idx="1"/>
          </p:nvPr>
        </p:nvSpPr>
        <p:spPr/>
        <p:txBody>
          <a:bodyPr>
            <a:normAutofit fontScale="92500" lnSpcReduction="20000"/>
          </a:bodyPr>
          <a:lstStyle/>
          <a:p>
            <a:pPr marL="109728" indent="0">
              <a:buNone/>
            </a:pPr>
            <a:r>
              <a:rPr lang="en-US" dirty="0"/>
              <a:t>After World War II, Italian migrants first became “</a:t>
            </a:r>
            <a:r>
              <a:rPr lang="en-US" b="1" dirty="0">
                <a:solidFill>
                  <a:srgbClr val="FF0000"/>
                </a:solidFill>
              </a:rPr>
              <a:t>white ethnics</a:t>
            </a:r>
            <a:r>
              <a:rPr lang="en-US" dirty="0"/>
              <a:t>,” and then, according to a “familiar narrative” which may or may not be correct but nonetheless had a deep influence in the Italian Americans’ perception of their own identity, they became “</a:t>
            </a:r>
            <a:r>
              <a:rPr lang="en-US" b="1" dirty="0">
                <a:solidFill>
                  <a:srgbClr val="FF0000"/>
                </a:solidFill>
              </a:rPr>
              <a:t>less and less ethnic and more and more white</a:t>
            </a:r>
            <a:r>
              <a:rPr lang="en-US" dirty="0"/>
              <a:t>. A related narrative tells us that when Italian Americans self-consciously endeavored to revive and intensify their ethnic consciousness, they did so as part of an effort to resist the advances of African Americans and to create a zone of safety inside a nation they saw as falling hostage to the surging power of nonwhite racial minorities” (</a:t>
            </a:r>
            <a:r>
              <a:rPr lang="en-US" dirty="0" err="1"/>
              <a:t>Gennari</a:t>
            </a:r>
            <a:r>
              <a:rPr lang="en-US" dirty="0"/>
              <a:t>). </a:t>
            </a:r>
          </a:p>
          <a:p>
            <a:endParaRPr lang="it-IT" dirty="0"/>
          </a:p>
        </p:txBody>
      </p:sp>
      <p:sp>
        <p:nvSpPr>
          <p:cNvPr id="3" name="Titolo 2">
            <a:extLst>
              <a:ext uri="{FF2B5EF4-FFF2-40B4-BE49-F238E27FC236}">
                <a16:creationId xmlns:a16="http://schemas.microsoft.com/office/drawing/2014/main" id="{51F7A94F-3765-CF99-1DC3-FD49FE0DB75D}"/>
              </a:ext>
            </a:extLst>
          </p:cNvPr>
          <p:cNvSpPr>
            <a:spLocks noGrp="1"/>
          </p:cNvSpPr>
          <p:nvPr>
            <p:ph type="title"/>
          </p:nvPr>
        </p:nvSpPr>
        <p:spPr/>
        <p:txBody>
          <a:bodyPr>
            <a:normAutofit/>
          </a:bodyPr>
          <a:lstStyle/>
          <a:p>
            <a:r>
              <a:rPr lang="it-IT" dirty="0"/>
              <a:t>BECOMING FULLY “WHITE” </a:t>
            </a:r>
          </a:p>
        </p:txBody>
      </p:sp>
    </p:spTree>
    <p:extLst>
      <p:ext uri="{BB962C8B-B14F-4D97-AF65-F5344CB8AC3E}">
        <p14:creationId xmlns:p14="http://schemas.microsoft.com/office/powerpoint/2010/main" val="15669097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iale">
  <a:themeElements>
    <a:clrScheme name="Satellite">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lica">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nde">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305</TotalTime>
  <Words>3609</Words>
  <Application>Microsoft Office PowerPoint</Application>
  <PresentationFormat>Presentazione su schermo (4:3)</PresentationFormat>
  <Paragraphs>72</Paragraphs>
  <Slides>20</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20</vt:i4>
      </vt:variant>
    </vt:vector>
  </HeadingPairs>
  <TitlesOfParts>
    <vt:vector size="26" baseType="lpstr">
      <vt:lpstr>Calibri</vt:lpstr>
      <vt:lpstr>Trebuchet MS</vt:lpstr>
      <vt:lpstr>Verdana</vt:lpstr>
      <vt:lpstr>Wingdings 2</vt:lpstr>
      <vt:lpstr>Wingdings 3</vt:lpstr>
      <vt:lpstr>Viale</vt:lpstr>
      <vt:lpstr>PIETRO DI DONATO, CHRIST IN CONCRETE: INTERSECTING RACE AND CLASS</vt:lpstr>
      <vt:lpstr>AN INTERSECTIONAL/ COMPARATIVE READING</vt:lpstr>
      <vt:lpstr>INTERSECTIONALITY</vt:lpstr>
      <vt:lpstr>AN AMBIGUOUS RACIAL IDENTITY</vt:lpstr>
      <vt:lpstr>RELATING BY COMPARISON</vt:lpstr>
      <vt:lpstr>ON THE “BLACK” SIDE</vt:lpstr>
      <vt:lpstr>ITALIAN HARLEM</vt:lpstr>
      <vt:lpstr>EDUCATION AND RACIALIZATION</vt:lpstr>
      <vt:lpstr>BECOMING FULLY “WHITE” </vt:lpstr>
      <vt:lpstr>A NIGHTMARISH MELTING POT</vt:lpstr>
      <vt:lpstr>A DISHARMONIC ORCHESTRA</vt:lpstr>
      <vt:lpstr>AN INTERETHNIC COALITION</vt:lpstr>
      <vt:lpstr>SHARING FOOD</vt:lpstr>
      <vt:lpstr>PRIMITIVE ITALIANS</vt:lpstr>
      <vt:lpstr>IMPERIAL DELUSIONS</vt:lpstr>
      <vt:lpstr>(LACK OF) EDUCATION AND EXPLOITATION</vt:lpstr>
      <vt:lpstr>THE CRISIS OF INTERETHNIC SOLIDARITY</vt:lpstr>
      <vt:lpstr>A BITTER IRONY</vt:lpstr>
      <vt:lpstr>“IL DECENNIO DELLE TRADUZIONI”</vt:lpstr>
      <vt:lpstr>“UN TESTO MESCIDATO”</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VALERIO MASSIMO DE ANGELIS  BLACKER THAN BLACKS: RACIALIZATION AND EXPLOITATION IN PIETRO DI DONATO’S CHRIST IN CONCRETE</dc:title>
  <dc:creator>Utente</dc:creator>
  <cp:lastModifiedBy>valerio.deangelis@unimc.it</cp:lastModifiedBy>
  <cp:revision>42</cp:revision>
  <dcterms:created xsi:type="dcterms:W3CDTF">2019-11-18T21:59:19Z</dcterms:created>
  <dcterms:modified xsi:type="dcterms:W3CDTF">2023-02-28T18:35:15Z</dcterms:modified>
</cp:coreProperties>
</file>