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11BAB68D-B791-4EB3-9A48-09A3CBCB44E6}">
          <p14:sldIdLst>
            <p14:sldId id="256"/>
            <p14:sldId id="257"/>
            <p14:sldId id="258"/>
            <p14:sldId id="259"/>
          </p14:sldIdLst>
        </p14:section>
        <p14:section name="Sezione senza titolo" id="{5F91FC52-4E5A-45BE-A780-CCBB746FA2BD}">
          <p14:sldIdLst>
            <p14:sldId id="260"/>
            <p14:sldId id="261"/>
            <p14:sldId id="262"/>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138"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3/6/2023</a:t>
            </a:fld>
            <a:endParaRPr lang="en-US" dirty="0"/>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‹N›</a:t>
            </a:fld>
            <a:endParaRPr lang="en-US" dirty="0"/>
          </a:p>
        </p:txBody>
      </p:sp>
    </p:spTree>
    <p:extLst>
      <p:ext uri="{BB962C8B-B14F-4D97-AF65-F5344CB8AC3E}">
        <p14:creationId xmlns:p14="http://schemas.microsoft.com/office/powerpoint/2010/main" val="381182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3/6/2023</a:t>
            </a:fld>
            <a:endParaRPr lang="en-US" dirty="0"/>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‹N›</a:t>
            </a:fld>
            <a:endParaRPr lang="en-US" dirty="0"/>
          </a:p>
        </p:txBody>
      </p:sp>
    </p:spTree>
    <p:extLst>
      <p:ext uri="{BB962C8B-B14F-4D97-AF65-F5344CB8AC3E}">
        <p14:creationId xmlns:p14="http://schemas.microsoft.com/office/powerpoint/2010/main" val="1670856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3/6/2023</a:t>
            </a:fld>
            <a:endParaRPr lang="en-US" dirty="0"/>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‹N›</a:t>
            </a:fld>
            <a:endParaRPr lang="en-US" dirty="0"/>
          </a:p>
        </p:txBody>
      </p:sp>
    </p:spTree>
    <p:extLst>
      <p:ext uri="{BB962C8B-B14F-4D97-AF65-F5344CB8AC3E}">
        <p14:creationId xmlns:p14="http://schemas.microsoft.com/office/powerpoint/2010/main" val="1977842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3/6/2023</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‹N›</a:t>
            </a:fld>
            <a:endParaRPr lang="en-US" dirty="0"/>
          </a:p>
        </p:txBody>
      </p:sp>
    </p:spTree>
    <p:extLst>
      <p:ext uri="{BB962C8B-B14F-4D97-AF65-F5344CB8AC3E}">
        <p14:creationId xmlns:p14="http://schemas.microsoft.com/office/powerpoint/2010/main" val="2949407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3/6/2023</a:t>
            </a:fld>
            <a:endParaRPr lang="en-US" dirty="0"/>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dirty="0">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‹N›</a:t>
            </a:fld>
            <a:endParaRPr lang="en-US" dirty="0"/>
          </a:p>
        </p:txBody>
      </p:sp>
    </p:spTree>
    <p:extLst>
      <p:ext uri="{BB962C8B-B14F-4D97-AF65-F5344CB8AC3E}">
        <p14:creationId xmlns:p14="http://schemas.microsoft.com/office/powerpoint/2010/main" val="2469405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3/6/2023</a:t>
            </a:fld>
            <a:endParaRPr lang="en-US" dirty="0"/>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dirty="0">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‹N›</a:t>
            </a:fld>
            <a:endParaRPr lang="en-US" dirty="0"/>
          </a:p>
        </p:txBody>
      </p:sp>
    </p:spTree>
    <p:extLst>
      <p:ext uri="{BB962C8B-B14F-4D97-AF65-F5344CB8AC3E}">
        <p14:creationId xmlns:p14="http://schemas.microsoft.com/office/powerpoint/2010/main" val="379828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3/6/2023</a:t>
            </a:fld>
            <a:endParaRPr lang="en-US" dirty="0"/>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dirty="0">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‹N›</a:t>
            </a:fld>
            <a:endParaRPr lang="en-US" dirty="0"/>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8197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3/6/2023</a:t>
            </a:fld>
            <a:endParaRPr lang="en-US" dirty="0"/>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dirty="0">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‹N›</a:t>
            </a:fld>
            <a:endParaRPr lang="en-US" dirty="0"/>
          </a:p>
        </p:txBody>
      </p:sp>
    </p:spTree>
    <p:extLst>
      <p:ext uri="{BB962C8B-B14F-4D97-AF65-F5344CB8AC3E}">
        <p14:creationId xmlns:p14="http://schemas.microsoft.com/office/powerpoint/2010/main" val="4286590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C0A8DC1-14F6-453B-A724-D6493F063F83}"/>
              </a:ext>
            </a:extLst>
          </p:cNvPr>
          <p:cNvSpPr>
            <a:spLocks noGrp="1"/>
          </p:cNvSpPr>
          <p:nvPr>
            <p:ph type="dt" sz="half" idx="10"/>
          </p:nvPr>
        </p:nvSpPr>
        <p:spPr/>
        <p:txBody>
          <a:bodyPr/>
          <a:lstStyle/>
          <a:p>
            <a:pPr algn="r"/>
            <a:fld id="{A37D6D71-8B28-4ED6-B932-04B197003D23}" type="datetimeFigureOut">
              <a:rPr lang="en-US" smtClean="0"/>
              <a:pPr algn="r"/>
              <a:t>3/6/2023</a:t>
            </a:fld>
            <a:endParaRPr lang="en-US" dirty="0"/>
          </a:p>
        </p:txBody>
      </p:sp>
      <p:sp>
        <p:nvSpPr>
          <p:cNvPr id="6" name="Footer Placeholder 5">
            <a:extLst>
              <a:ext uri="{FF2B5EF4-FFF2-40B4-BE49-F238E27FC236}">
                <a16:creationId xmlns:a16="http://schemas.microsoft.com/office/drawing/2014/main" id="{66E63FF0-1A91-4698-B12A-112D05373593}"/>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1E066D53-44B3-4F04-93FD-9756A60139F9}"/>
              </a:ext>
            </a:extLst>
          </p:cNvPr>
          <p:cNvSpPr>
            <a:spLocks noGrp="1"/>
          </p:cNvSpPr>
          <p:nvPr>
            <p:ph type="sldNum" sz="quarter" idx="12"/>
          </p:nvPr>
        </p:nvSpPr>
        <p:spPr/>
        <p:txBody>
          <a:bodyPr/>
          <a:lstStyle/>
          <a:p>
            <a:pPr algn="l"/>
            <a:fld id="{F97E8200-1950-409B-82E7-99938E7AE355}" type="slidenum">
              <a:rPr lang="en-US" smtClean="0"/>
              <a:pPr algn="l"/>
              <a:t>‹N›</a:t>
            </a:fld>
            <a:endParaRPr lang="en-US" dirty="0"/>
          </a:p>
        </p:txBody>
      </p:sp>
    </p:spTree>
    <p:extLst>
      <p:ext uri="{BB962C8B-B14F-4D97-AF65-F5344CB8AC3E}">
        <p14:creationId xmlns:p14="http://schemas.microsoft.com/office/powerpoint/2010/main" val="3492666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3/6/2023</a:t>
            </a:fld>
            <a:endParaRPr lang="en-US" dirty="0"/>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dirty="0">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‹N›</a:t>
            </a:fld>
            <a:endParaRPr lang="en-US" dirty="0"/>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47292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3/6/2023</a:t>
            </a:fld>
            <a:endParaRPr lang="en-US" dirty="0"/>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‹N›</a:t>
            </a:fld>
            <a:endParaRPr lang="en-US" dirty="0"/>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51833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3/6/2023</a:t>
            </a:fld>
            <a:endParaRPr lang="en-US" spc="50" dirty="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dirty="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‹N›</a:t>
            </a:fld>
            <a:endParaRPr lang="en-US" dirty="0"/>
          </a:p>
        </p:txBody>
      </p:sp>
    </p:spTree>
    <p:extLst>
      <p:ext uri="{BB962C8B-B14F-4D97-AF65-F5344CB8AC3E}">
        <p14:creationId xmlns:p14="http://schemas.microsoft.com/office/powerpoint/2010/main" val="627918340"/>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8D47A670-8403-9CAB-710A-DF238F6370EE}"/>
              </a:ext>
            </a:extLst>
          </p:cNvPr>
          <p:cNvSpPr>
            <a:spLocks noGrp="1"/>
          </p:cNvSpPr>
          <p:nvPr>
            <p:ph type="ctrTitle"/>
          </p:nvPr>
        </p:nvSpPr>
        <p:spPr>
          <a:xfrm>
            <a:off x="960120" y="640080"/>
            <a:ext cx="10268712" cy="1925838"/>
          </a:xfrm>
        </p:spPr>
        <p:txBody>
          <a:bodyPr anchor="b">
            <a:normAutofit/>
          </a:bodyPr>
          <a:lstStyle/>
          <a:p>
            <a:r>
              <a:rPr lang="it-IT" sz="6000" b="1" dirty="0"/>
              <a:t>Whitman and </a:t>
            </a:r>
            <a:r>
              <a:rPr lang="it-IT" sz="6000" b="1" dirty="0" err="1"/>
              <a:t>Italian</a:t>
            </a:r>
            <a:r>
              <a:rPr lang="it-IT" sz="6000" b="1" dirty="0"/>
              <a:t>-US </a:t>
            </a:r>
            <a:r>
              <a:rPr lang="it-IT" sz="6000" b="1" dirty="0" err="1"/>
              <a:t>Negotiations</a:t>
            </a:r>
            <a:r>
              <a:rPr lang="it-IT" sz="6000" b="1" dirty="0"/>
              <a:t> (</a:t>
            </a:r>
            <a:r>
              <a:rPr lang="it-IT" sz="6000" b="1" dirty="0" err="1"/>
              <a:t>cont.d</a:t>
            </a:r>
            <a:r>
              <a:rPr lang="it-IT" sz="6000" dirty="0"/>
              <a:t>)</a:t>
            </a:r>
          </a:p>
        </p:txBody>
      </p:sp>
      <p:pic>
        <p:nvPicPr>
          <p:cNvPr id="6" name="Immagine 5" descr="Immagine che contiene testo&#10;&#10;Descrizione generata automaticamente">
            <a:extLst>
              <a:ext uri="{FF2B5EF4-FFF2-40B4-BE49-F238E27FC236}">
                <a16:creationId xmlns:a16="http://schemas.microsoft.com/office/drawing/2014/main" id="{9D10EBF4-A25A-58D8-79D1-CE8FD0BD0F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62611" y="3915256"/>
            <a:ext cx="3499866" cy="2942744"/>
          </a:xfrm>
          <a:prstGeom prst="rect">
            <a:avLst/>
          </a:prstGeom>
        </p:spPr>
      </p:pic>
      <p:pic>
        <p:nvPicPr>
          <p:cNvPr id="8" name="Immagine 7" descr="Immagine che contiene testo, persona">
            <a:extLst>
              <a:ext uri="{FF2B5EF4-FFF2-40B4-BE49-F238E27FC236}">
                <a16:creationId xmlns:a16="http://schemas.microsoft.com/office/drawing/2014/main" id="{A4E60073-49DA-CC2E-EF1C-8510DF97A4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46448" y="2389718"/>
            <a:ext cx="4628321" cy="2312762"/>
          </a:xfrm>
          <a:prstGeom prst="rect">
            <a:avLst/>
          </a:prstGeom>
        </p:spPr>
      </p:pic>
      <p:pic>
        <p:nvPicPr>
          <p:cNvPr id="11" name="Immagine 10" descr="Immagine che contiene testo&#10;&#10;Descrizione generata automaticamente">
            <a:extLst>
              <a:ext uri="{FF2B5EF4-FFF2-40B4-BE49-F238E27FC236}">
                <a16:creationId xmlns:a16="http://schemas.microsoft.com/office/drawing/2014/main" id="{0EA27A68-8B9C-D4EC-A26B-9816459EA5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475" y="2515776"/>
            <a:ext cx="2659873" cy="3548270"/>
          </a:xfrm>
          <a:prstGeom prst="rect">
            <a:avLst/>
          </a:prstGeom>
        </p:spPr>
      </p:pic>
      <p:pic>
        <p:nvPicPr>
          <p:cNvPr id="13" name="Immagine 12" descr="Immagine che contiene testo">
            <a:extLst>
              <a:ext uri="{FF2B5EF4-FFF2-40B4-BE49-F238E27FC236}">
                <a16:creationId xmlns:a16="http://schemas.microsoft.com/office/drawing/2014/main" id="{B7D879EC-6415-32F3-B1FB-FB9080FB114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41231" y="4838084"/>
            <a:ext cx="6066498" cy="1796390"/>
          </a:xfrm>
          <a:prstGeom prst="rect">
            <a:avLst/>
          </a:prstGeom>
        </p:spPr>
      </p:pic>
    </p:spTree>
    <p:extLst>
      <p:ext uri="{BB962C8B-B14F-4D97-AF65-F5344CB8AC3E}">
        <p14:creationId xmlns:p14="http://schemas.microsoft.com/office/powerpoint/2010/main" val="862866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6B087C-3588-74D1-A042-7CF67CEC2599}"/>
              </a:ext>
            </a:extLst>
          </p:cNvPr>
          <p:cNvSpPr>
            <a:spLocks noGrp="1"/>
          </p:cNvSpPr>
          <p:nvPr>
            <p:ph type="title"/>
          </p:nvPr>
        </p:nvSpPr>
        <p:spPr>
          <a:xfrm>
            <a:off x="292231" y="317814"/>
            <a:ext cx="11576115" cy="1700784"/>
          </a:xfrm>
        </p:spPr>
        <p:txBody>
          <a:bodyPr>
            <a:noAutofit/>
          </a:bodyPr>
          <a:lstStyle/>
          <a:p>
            <a:r>
              <a:rPr lang="it-IT" sz="4800" b="1" dirty="0"/>
              <a:t>GIOVANNI PASCOLI’S (MIS)INTEPRETATION OF WHITMAN</a:t>
            </a:r>
          </a:p>
        </p:txBody>
      </p:sp>
      <p:sp>
        <p:nvSpPr>
          <p:cNvPr id="3" name="Segnaposto contenuto 2">
            <a:extLst>
              <a:ext uri="{FF2B5EF4-FFF2-40B4-BE49-F238E27FC236}">
                <a16:creationId xmlns:a16="http://schemas.microsoft.com/office/drawing/2014/main" id="{A6F7FD98-84D6-6E74-32AB-0B1106CFE71C}"/>
              </a:ext>
            </a:extLst>
          </p:cNvPr>
          <p:cNvSpPr>
            <a:spLocks noGrp="1"/>
          </p:cNvSpPr>
          <p:nvPr>
            <p:ph idx="1"/>
          </p:nvPr>
        </p:nvSpPr>
        <p:spPr>
          <a:xfrm>
            <a:off x="0" y="2281287"/>
            <a:ext cx="12192000" cy="4576713"/>
          </a:xfrm>
        </p:spPr>
        <p:txBody>
          <a:bodyPr>
            <a:normAutofit fontScale="85000" lnSpcReduction="10000"/>
          </a:bodyPr>
          <a:lstStyle/>
          <a:p>
            <a:r>
              <a:rPr lang="en-US" dirty="0"/>
              <a:t>Giovanni Pascoli became acquainted with Whitman through an 1899 article (“</a:t>
            </a:r>
            <a:r>
              <a:rPr lang="it-IT" dirty="0"/>
              <a:t>I fili d’erba di Walt Whitman”) in </a:t>
            </a:r>
            <a:r>
              <a:rPr lang="it-IT" dirty="0" err="1"/>
              <a:t>which</a:t>
            </a:r>
            <a:r>
              <a:rPr lang="it-IT" dirty="0"/>
              <a:t> Ragusa </a:t>
            </a:r>
            <a:r>
              <a:rPr lang="it-IT" dirty="0" err="1"/>
              <a:t>Moleti</a:t>
            </a:r>
            <a:r>
              <a:rPr lang="it-IT" dirty="0"/>
              <a:t> </a:t>
            </a:r>
            <a:r>
              <a:rPr lang="en-US" dirty="0"/>
              <a:t>translated and reduced a passage from </a:t>
            </a:r>
            <a:r>
              <a:rPr lang="en-US" b="1" dirty="0">
                <a:solidFill>
                  <a:srgbClr val="FF0000"/>
                </a:solidFill>
              </a:rPr>
              <a:t>“New Poetry,” </a:t>
            </a:r>
            <a:r>
              <a:rPr lang="en-US" dirty="0"/>
              <a:t>eliminating the part where Whitman attacked “</a:t>
            </a:r>
            <a:r>
              <a:rPr lang="en-US" b="1" dirty="0">
                <a:solidFill>
                  <a:srgbClr val="FF0000"/>
                </a:solidFill>
              </a:rPr>
              <a:t>arbitrary and rhyming meter</a:t>
            </a:r>
            <a:r>
              <a:rPr lang="en-US" dirty="0"/>
              <a:t>” and explained the necessity to reproduce the </a:t>
            </a:r>
            <a:r>
              <a:rPr lang="en-US" b="1" dirty="0">
                <a:solidFill>
                  <a:srgbClr val="FF0000"/>
                </a:solidFill>
              </a:rPr>
              <a:t>natural rhythm of language</a:t>
            </a:r>
            <a:r>
              <a:rPr lang="en-US" dirty="0"/>
              <a:t>. Pascoli therefore misinterpreted Whitman’s theoretical positions, but somehow, even in the Italian translation of Whitman’s prose, recognized the existence of an inner, </a:t>
            </a:r>
            <a:r>
              <a:rPr lang="en-US" b="1" dirty="0">
                <a:solidFill>
                  <a:srgbClr val="FF0000"/>
                </a:solidFill>
              </a:rPr>
              <a:t>“Biblical” rhythm</a:t>
            </a:r>
            <a:r>
              <a:rPr lang="en-US" dirty="0"/>
              <a:t>, notwithstanding his impression that the American poet despised poetical rhythm. Pascoli will later develop his conception of “</a:t>
            </a:r>
            <a:r>
              <a:rPr lang="en-US" b="1" dirty="0">
                <a:solidFill>
                  <a:srgbClr val="FF0000"/>
                </a:solidFill>
              </a:rPr>
              <a:t>reflected rhythm</a:t>
            </a:r>
            <a:r>
              <a:rPr lang="en-US" dirty="0"/>
              <a:t>,” which is in may ways to what </a:t>
            </a:r>
            <a:r>
              <a:rPr lang="en-US" dirty="0" err="1"/>
              <a:t>Jannaccone</a:t>
            </a:r>
            <a:r>
              <a:rPr lang="en-US" dirty="0"/>
              <a:t> had defined Whitman’s “</a:t>
            </a:r>
            <a:r>
              <a:rPr lang="en-US" b="1" dirty="0">
                <a:solidFill>
                  <a:srgbClr val="FF0000"/>
                </a:solidFill>
              </a:rPr>
              <a:t>psychic rhythm</a:t>
            </a:r>
            <a:r>
              <a:rPr lang="en-US" dirty="0"/>
              <a:t>.” Pascoli’s interest in Whitman is confirmed by the fact that the 1907 translation by </a:t>
            </a:r>
            <a:r>
              <a:rPr lang="en-US" dirty="0" err="1"/>
              <a:t>Gamberale</a:t>
            </a:r>
            <a:r>
              <a:rPr lang="en-US" dirty="0"/>
              <a:t> came out in the “</a:t>
            </a:r>
            <a:r>
              <a:rPr lang="en-US" dirty="0" err="1"/>
              <a:t>Biblioteca</a:t>
            </a:r>
            <a:r>
              <a:rPr lang="en-US" dirty="0"/>
              <a:t> </a:t>
            </a:r>
            <a:r>
              <a:rPr lang="en-US" dirty="0" err="1"/>
              <a:t>dei</a:t>
            </a:r>
            <a:r>
              <a:rPr lang="en-US" dirty="0"/>
              <a:t> </a:t>
            </a:r>
            <a:r>
              <a:rPr lang="en-US" dirty="0" err="1"/>
              <a:t>popoli</a:t>
            </a:r>
            <a:r>
              <a:rPr lang="en-US" dirty="0"/>
              <a:t>” series he had created and directed for the </a:t>
            </a:r>
            <a:r>
              <a:rPr lang="en-US" dirty="0" err="1"/>
              <a:t>Sandron</a:t>
            </a:r>
            <a:r>
              <a:rPr lang="en-US" dirty="0"/>
              <a:t> publisher. Pascoli understood that one of the most important features of Whitman’s poetry was the attention to </a:t>
            </a:r>
            <a:r>
              <a:rPr lang="en-US" b="1" dirty="0">
                <a:solidFill>
                  <a:srgbClr val="FF0000"/>
                </a:solidFill>
              </a:rPr>
              <a:t>“natural” sounds</a:t>
            </a:r>
            <a:r>
              <a:rPr lang="en-US" dirty="0"/>
              <a:t>, and he was probably at least inspired by the American poet (and also by Poe) in his own use of </a:t>
            </a:r>
            <a:r>
              <a:rPr lang="en-US" b="1" dirty="0" err="1">
                <a:solidFill>
                  <a:srgbClr val="FF0000"/>
                </a:solidFill>
              </a:rPr>
              <a:t>phonosymbolism</a:t>
            </a:r>
            <a:r>
              <a:rPr lang="en-US" dirty="0"/>
              <a:t> and </a:t>
            </a:r>
            <a:r>
              <a:rPr lang="en-US" b="1" dirty="0" err="1">
                <a:solidFill>
                  <a:srgbClr val="FF0000"/>
                </a:solidFill>
              </a:rPr>
              <a:t>onomatopeias</a:t>
            </a:r>
            <a:r>
              <a:rPr lang="en-US" dirty="0"/>
              <a:t>.</a:t>
            </a:r>
          </a:p>
        </p:txBody>
      </p:sp>
    </p:spTree>
    <p:extLst>
      <p:ext uri="{BB962C8B-B14F-4D97-AF65-F5344CB8AC3E}">
        <p14:creationId xmlns:p14="http://schemas.microsoft.com/office/powerpoint/2010/main" val="2506285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A103B9-39AD-F4E0-F2B5-E4F8DBFB739C}"/>
              </a:ext>
            </a:extLst>
          </p:cNvPr>
          <p:cNvSpPr>
            <a:spLocks noGrp="1"/>
          </p:cNvSpPr>
          <p:nvPr>
            <p:ph type="title"/>
          </p:nvPr>
        </p:nvSpPr>
        <p:spPr>
          <a:xfrm>
            <a:off x="266700" y="317814"/>
            <a:ext cx="11677650" cy="1700784"/>
          </a:xfrm>
        </p:spPr>
        <p:txBody>
          <a:bodyPr>
            <a:normAutofit fontScale="90000"/>
          </a:bodyPr>
          <a:lstStyle/>
          <a:p>
            <a:r>
              <a:rPr lang="it-IT" b="1" dirty="0"/>
              <a:t>SIBILLA ALERAMO’S WHITMAN</a:t>
            </a:r>
          </a:p>
        </p:txBody>
      </p:sp>
      <p:sp>
        <p:nvSpPr>
          <p:cNvPr id="3" name="Segnaposto contenuto 2">
            <a:extLst>
              <a:ext uri="{FF2B5EF4-FFF2-40B4-BE49-F238E27FC236}">
                <a16:creationId xmlns:a16="http://schemas.microsoft.com/office/drawing/2014/main" id="{B42E093D-8518-1090-639C-59F21367507E}"/>
              </a:ext>
            </a:extLst>
          </p:cNvPr>
          <p:cNvSpPr>
            <a:spLocks noGrp="1"/>
          </p:cNvSpPr>
          <p:nvPr>
            <p:ph idx="1"/>
          </p:nvPr>
        </p:nvSpPr>
        <p:spPr>
          <a:xfrm>
            <a:off x="0" y="2381251"/>
            <a:ext cx="12039600" cy="4276724"/>
          </a:xfrm>
        </p:spPr>
        <p:txBody>
          <a:bodyPr>
            <a:normAutofit fontScale="92500" lnSpcReduction="20000"/>
          </a:bodyPr>
          <a:lstStyle/>
          <a:p>
            <a:r>
              <a:rPr lang="en-US" dirty="0"/>
              <a:t>Pascoli inaugurated a new attitude toward Whitman of the Italian </a:t>
            </a:r>
            <a:r>
              <a:rPr lang="en-US" i="1" dirty="0"/>
              <a:t>literati</a:t>
            </a:r>
            <a:r>
              <a:rPr lang="en-US" dirty="0"/>
              <a:t>, one that added a much more careful attention to poetic form to the interest for his themes and political ideas. In four articles published in </a:t>
            </a:r>
            <a:r>
              <a:rPr lang="en-US" i="1" dirty="0"/>
              <a:t>Nuova </a:t>
            </a:r>
            <a:r>
              <a:rPr lang="en-US" i="1" dirty="0" err="1"/>
              <a:t>Antologia</a:t>
            </a:r>
            <a:r>
              <a:rPr lang="en-US" dirty="0"/>
              <a:t> between 1902 and 1909, </a:t>
            </a:r>
            <a:r>
              <a:rPr lang="en-US" b="1" dirty="0" err="1">
                <a:solidFill>
                  <a:srgbClr val="FF0000"/>
                </a:solidFill>
              </a:rPr>
              <a:t>Sibilla</a:t>
            </a:r>
            <a:r>
              <a:rPr lang="en-US" b="1" dirty="0">
                <a:solidFill>
                  <a:srgbClr val="FF0000"/>
                </a:solidFill>
              </a:rPr>
              <a:t> </a:t>
            </a:r>
            <a:r>
              <a:rPr lang="en-US" b="1" dirty="0" err="1">
                <a:solidFill>
                  <a:srgbClr val="FF0000"/>
                </a:solidFill>
              </a:rPr>
              <a:t>Aleramo</a:t>
            </a:r>
            <a:r>
              <a:rPr lang="en-US" b="1" dirty="0">
                <a:solidFill>
                  <a:srgbClr val="FF0000"/>
                </a:solidFill>
              </a:rPr>
              <a:t> </a:t>
            </a:r>
            <a:r>
              <a:rPr lang="en-US" dirty="0"/>
              <a:t>(pseudonym of Rina </a:t>
            </a:r>
            <a:r>
              <a:rPr lang="en-US" dirty="0" err="1"/>
              <a:t>Faccio</a:t>
            </a:r>
            <a:r>
              <a:rPr lang="en-US" dirty="0"/>
              <a:t>) offered — under another pseudonym, </a:t>
            </a:r>
            <a:r>
              <a:rPr lang="en-US" b="1" dirty="0">
                <a:solidFill>
                  <a:srgbClr val="FF0000"/>
                </a:solidFill>
              </a:rPr>
              <a:t>NEMI</a:t>
            </a:r>
            <a:r>
              <a:rPr lang="en-US" dirty="0"/>
              <a:t> — identified “a </a:t>
            </a:r>
            <a:r>
              <a:rPr lang="en-US" b="1" dirty="0">
                <a:solidFill>
                  <a:srgbClr val="FF0000"/>
                </a:solidFill>
              </a:rPr>
              <a:t>socialist-humanitarian and pacifist reading </a:t>
            </a:r>
            <a:r>
              <a:rPr lang="en-US" dirty="0"/>
              <a:t>of Whitman, […] carried on a clear mythicization of Whitman’s personality (but dismissed any insistence on his supposed egotism) and demonstrated an advanced understanding of Whitman’s innovative poetic style. […] NEMI clarifies how Whitman’s ‘</a:t>
            </a:r>
            <a:r>
              <a:rPr lang="en-US" b="1" dirty="0">
                <a:solidFill>
                  <a:srgbClr val="FF0000"/>
                </a:solidFill>
              </a:rPr>
              <a:t>strange and chaotic</a:t>
            </a:r>
            <a:r>
              <a:rPr lang="en-US" dirty="0"/>
              <a:t>’ style should then be seen not only as the result of a ‘desire of originality for himself and for the new art of his country,’ but as the natural outcome of the poetic aim described. Such an aim, argues NEMI, ‘required </a:t>
            </a:r>
            <a:r>
              <a:rPr lang="en-US" b="1" dirty="0">
                <a:solidFill>
                  <a:srgbClr val="FF0000"/>
                </a:solidFill>
              </a:rPr>
              <a:t>a new poetic instrument, varied and flexible </a:t>
            </a:r>
            <a:r>
              <a:rPr lang="en-US" dirty="0"/>
              <a:t>enough to follow the fluttering, multiform, vast matter that the poet encountered when he decided to be the </a:t>
            </a:r>
            <a:r>
              <a:rPr lang="en-US" b="1" dirty="0">
                <a:solidFill>
                  <a:srgbClr val="FF0000"/>
                </a:solidFill>
              </a:rPr>
              <a:t>interpreter of modern democratic life</a:t>
            </a:r>
            <a:r>
              <a:rPr lang="en-US" dirty="0"/>
              <a:t>’” (</a:t>
            </a:r>
            <a:r>
              <a:rPr lang="en-US" dirty="0" err="1"/>
              <a:t>Bernardini</a:t>
            </a:r>
            <a:r>
              <a:rPr lang="en-US" dirty="0"/>
              <a:t>).</a:t>
            </a:r>
          </a:p>
        </p:txBody>
      </p:sp>
    </p:spTree>
    <p:extLst>
      <p:ext uri="{BB962C8B-B14F-4D97-AF65-F5344CB8AC3E}">
        <p14:creationId xmlns:p14="http://schemas.microsoft.com/office/powerpoint/2010/main" val="2492824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BD2B00-FD09-C502-199D-1FF1CDD6911E}"/>
              </a:ext>
            </a:extLst>
          </p:cNvPr>
          <p:cNvSpPr>
            <a:spLocks noGrp="1"/>
          </p:cNvSpPr>
          <p:nvPr>
            <p:ph type="title"/>
          </p:nvPr>
        </p:nvSpPr>
        <p:spPr/>
        <p:txBody>
          <a:bodyPr>
            <a:normAutofit fontScale="90000"/>
          </a:bodyPr>
          <a:lstStyle/>
          <a:p>
            <a:r>
              <a:rPr lang="it-IT" b="1" dirty="0"/>
              <a:t>GIOVANNI PAPINI’S APPROPRIATION</a:t>
            </a:r>
          </a:p>
        </p:txBody>
      </p:sp>
      <p:sp>
        <p:nvSpPr>
          <p:cNvPr id="3" name="Segnaposto contenuto 2">
            <a:extLst>
              <a:ext uri="{FF2B5EF4-FFF2-40B4-BE49-F238E27FC236}">
                <a16:creationId xmlns:a16="http://schemas.microsoft.com/office/drawing/2014/main" id="{CBCD12CD-C501-F198-FC70-A16CB8C1E5AE}"/>
              </a:ext>
            </a:extLst>
          </p:cNvPr>
          <p:cNvSpPr>
            <a:spLocks noGrp="1"/>
          </p:cNvSpPr>
          <p:nvPr>
            <p:ph idx="1"/>
          </p:nvPr>
        </p:nvSpPr>
        <p:spPr>
          <a:xfrm>
            <a:off x="93306" y="2587752"/>
            <a:ext cx="11980505" cy="4176942"/>
          </a:xfrm>
        </p:spPr>
        <p:txBody>
          <a:bodyPr>
            <a:normAutofit fontScale="92500"/>
          </a:bodyPr>
          <a:lstStyle/>
          <a:p>
            <a:r>
              <a:rPr lang="en-US" dirty="0"/>
              <a:t>In 1908, also Giovanni Papini wrote an article on Whitman in </a:t>
            </a:r>
            <a:r>
              <a:rPr lang="en-US" i="1" dirty="0"/>
              <a:t>Nuova </a:t>
            </a:r>
            <a:r>
              <a:rPr lang="en-US" i="1" dirty="0" err="1"/>
              <a:t>Antologia</a:t>
            </a:r>
            <a:r>
              <a:rPr lang="en-US" dirty="0"/>
              <a:t>, which echoed </a:t>
            </a:r>
            <a:r>
              <a:rPr lang="en-US" dirty="0" err="1"/>
              <a:t>Aleramo</a:t>
            </a:r>
            <a:r>
              <a:rPr lang="en-US" dirty="0"/>
              <a:t>, who in her turn in 1912 published a review of Papini’s collection of short stories </a:t>
            </a:r>
            <a:r>
              <a:rPr lang="en-US" i="1" dirty="0"/>
              <a:t>Parole e </a:t>
            </a:r>
            <a:r>
              <a:rPr lang="en-US" i="1" dirty="0" err="1"/>
              <a:t>sangue</a:t>
            </a:r>
            <a:r>
              <a:rPr lang="en-US" dirty="0"/>
              <a:t> starting with a quotation from Whitman:</a:t>
            </a:r>
            <a:r>
              <a:rPr lang="en-US" i="1" dirty="0"/>
              <a:t> </a:t>
            </a:r>
            <a:r>
              <a:rPr lang="en-US" dirty="0"/>
              <a:t>“Give me your tone therefore o Death.” In his admiration for Whitman, Papini especially stressed the poet’s “</a:t>
            </a:r>
            <a:r>
              <a:rPr lang="en-US" b="1" dirty="0">
                <a:solidFill>
                  <a:srgbClr val="FF0000"/>
                </a:solidFill>
              </a:rPr>
              <a:t>masculinity</a:t>
            </a:r>
            <a:r>
              <a:rPr lang="en-US" dirty="0"/>
              <a:t>” (totally ignoring its homosexual overtones), contrasting it with the dominance of female features (and even female authors) in Italian poetry. Papini also defended Whitman’s poetic energy against </a:t>
            </a:r>
            <a:r>
              <a:rPr lang="en-US" b="1" dirty="0" err="1">
                <a:solidFill>
                  <a:srgbClr val="FF0000"/>
                </a:solidFill>
              </a:rPr>
              <a:t>Ardengo</a:t>
            </a:r>
            <a:r>
              <a:rPr lang="en-US" b="1" dirty="0">
                <a:solidFill>
                  <a:srgbClr val="FF0000"/>
                </a:solidFill>
              </a:rPr>
              <a:t> </a:t>
            </a:r>
            <a:r>
              <a:rPr lang="en-US" b="1" dirty="0" err="1">
                <a:solidFill>
                  <a:srgbClr val="FF0000"/>
                </a:solidFill>
              </a:rPr>
              <a:t>Soffici</a:t>
            </a:r>
            <a:r>
              <a:rPr lang="en-US" dirty="0" err="1"/>
              <a:t>’s</a:t>
            </a:r>
            <a:r>
              <a:rPr lang="en-US" dirty="0"/>
              <a:t> criticism of the America poet’s lack of self-restraint. Papini’s reading of Whitman saw him as an example of the Nietzschean </a:t>
            </a:r>
            <a:r>
              <a:rPr lang="en-US" b="1" i="1" dirty="0">
                <a:solidFill>
                  <a:srgbClr val="FF0000"/>
                </a:solidFill>
              </a:rPr>
              <a:t>Übermensch</a:t>
            </a:r>
            <a:r>
              <a:rPr lang="en-US" dirty="0"/>
              <a:t>, and provided the framework for the appropriation of Whitman by subsequent Fascist culture.</a:t>
            </a:r>
            <a:endParaRPr lang="it-IT" dirty="0"/>
          </a:p>
        </p:txBody>
      </p:sp>
    </p:spTree>
    <p:extLst>
      <p:ext uri="{BB962C8B-B14F-4D97-AF65-F5344CB8AC3E}">
        <p14:creationId xmlns:p14="http://schemas.microsoft.com/office/powerpoint/2010/main" val="2552856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9779E0-19D3-4601-E56A-C88DB155C335}"/>
              </a:ext>
            </a:extLst>
          </p:cNvPr>
          <p:cNvSpPr>
            <a:spLocks noGrp="1"/>
          </p:cNvSpPr>
          <p:nvPr>
            <p:ph type="title"/>
          </p:nvPr>
        </p:nvSpPr>
        <p:spPr/>
        <p:txBody>
          <a:bodyPr>
            <a:normAutofit fontScale="90000"/>
          </a:bodyPr>
          <a:lstStyle/>
          <a:p>
            <a:r>
              <a:rPr lang="it-IT" b="1" dirty="0"/>
              <a:t>EMANUEL CARNEVALI’S </a:t>
            </a:r>
            <a:r>
              <a:rPr lang="en-US" b="1" dirty="0"/>
              <a:t>“MODERNIST” WHITMAN</a:t>
            </a:r>
            <a:endParaRPr lang="it-IT" b="1" dirty="0"/>
          </a:p>
        </p:txBody>
      </p:sp>
      <p:sp>
        <p:nvSpPr>
          <p:cNvPr id="3" name="Segnaposto contenuto 2">
            <a:extLst>
              <a:ext uri="{FF2B5EF4-FFF2-40B4-BE49-F238E27FC236}">
                <a16:creationId xmlns:a16="http://schemas.microsoft.com/office/drawing/2014/main" id="{F4E06C06-80C9-8457-BA71-3C7A56BCE4FD}"/>
              </a:ext>
            </a:extLst>
          </p:cNvPr>
          <p:cNvSpPr>
            <a:spLocks noGrp="1"/>
          </p:cNvSpPr>
          <p:nvPr>
            <p:ph idx="1"/>
          </p:nvPr>
        </p:nvSpPr>
        <p:spPr>
          <a:xfrm>
            <a:off x="0" y="2416629"/>
            <a:ext cx="12191999" cy="4236097"/>
          </a:xfrm>
        </p:spPr>
        <p:txBody>
          <a:bodyPr>
            <a:noAutofit/>
          </a:bodyPr>
          <a:lstStyle/>
          <a:p>
            <a:r>
              <a:rPr lang="en-US" sz="2800" dirty="0"/>
              <a:t>A totally new reading of Whitman by an Italian poet, which was particularly relevant for the construction of Modernist poetry </a:t>
            </a:r>
            <a:r>
              <a:rPr lang="en-US" sz="2800" i="1" dirty="0"/>
              <a:t>in the United States</a:t>
            </a:r>
            <a:r>
              <a:rPr lang="en-US" sz="2800" dirty="0"/>
              <a:t>, was that by Emanuel </a:t>
            </a:r>
            <a:r>
              <a:rPr lang="en-US" sz="2800" dirty="0" err="1"/>
              <a:t>Carnevali</a:t>
            </a:r>
            <a:r>
              <a:rPr lang="en-US" sz="2800" dirty="0"/>
              <a:t>, who had migrated in America in 1914, and had become a member of the US avant-garde. </a:t>
            </a:r>
            <a:r>
              <a:rPr lang="en-US" sz="2800" dirty="0" err="1"/>
              <a:t>Carnevali</a:t>
            </a:r>
            <a:r>
              <a:rPr lang="en-US" sz="2800" dirty="0"/>
              <a:t> criticized his fellow American poets for lacking </a:t>
            </a:r>
            <a:r>
              <a:rPr lang="en-US" sz="2800" b="1" dirty="0">
                <a:solidFill>
                  <a:srgbClr val="FF0000"/>
                </a:solidFill>
              </a:rPr>
              <a:t>authenticity</a:t>
            </a:r>
            <a:r>
              <a:rPr lang="en-US" sz="2800" dirty="0"/>
              <a:t> and concentrating on technical details, and urged them to turn to Whitman for inspiration — a thing many of them recognized as necessary, and which inspired a more “</a:t>
            </a:r>
            <a:r>
              <a:rPr lang="en-US" sz="2800" b="1" dirty="0">
                <a:solidFill>
                  <a:srgbClr val="FF0000"/>
                </a:solidFill>
              </a:rPr>
              <a:t>concrete</a:t>
            </a:r>
            <a:r>
              <a:rPr lang="en-US" sz="2800" dirty="0"/>
              <a:t>” dimension of US contemporary poetry as compared to European Modernism.</a:t>
            </a:r>
          </a:p>
        </p:txBody>
      </p:sp>
    </p:spTree>
    <p:extLst>
      <p:ext uri="{BB962C8B-B14F-4D97-AF65-F5344CB8AC3E}">
        <p14:creationId xmlns:p14="http://schemas.microsoft.com/office/powerpoint/2010/main" val="432566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66CB18-3C5A-8783-5760-B6DF049694E9}"/>
              </a:ext>
            </a:extLst>
          </p:cNvPr>
          <p:cNvSpPr>
            <a:spLocks noGrp="1"/>
          </p:cNvSpPr>
          <p:nvPr>
            <p:ph type="title"/>
          </p:nvPr>
        </p:nvSpPr>
        <p:spPr/>
        <p:txBody>
          <a:bodyPr>
            <a:normAutofit fontScale="90000"/>
          </a:bodyPr>
          <a:lstStyle/>
          <a:p>
            <a:r>
              <a:rPr lang="en-US" b="1" dirty="0"/>
              <a:t>Dino campana, the “</a:t>
            </a:r>
            <a:r>
              <a:rPr lang="en-US" b="1" dirty="0" err="1"/>
              <a:t>italian</a:t>
            </a:r>
            <a:r>
              <a:rPr lang="en-US" b="1" dirty="0"/>
              <a:t> </a:t>
            </a:r>
            <a:r>
              <a:rPr lang="en-US" b="1" dirty="0" err="1"/>
              <a:t>whitmaN</a:t>
            </a:r>
            <a:r>
              <a:rPr lang="en-US" b="1" dirty="0"/>
              <a:t>”</a:t>
            </a:r>
            <a:endParaRPr lang="it-IT" b="1" dirty="0"/>
          </a:p>
        </p:txBody>
      </p:sp>
      <p:sp>
        <p:nvSpPr>
          <p:cNvPr id="3" name="Segnaposto contenuto 2">
            <a:extLst>
              <a:ext uri="{FF2B5EF4-FFF2-40B4-BE49-F238E27FC236}">
                <a16:creationId xmlns:a16="http://schemas.microsoft.com/office/drawing/2014/main" id="{072337AD-69C0-6679-BE91-11B54C2F5588}"/>
              </a:ext>
            </a:extLst>
          </p:cNvPr>
          <p:cNvSpPr>
            <a:spLocks noGrp="1"/>
          </p:cNvSpPr>
          <p:nvPr>
            <p:ph idx="1"/>
          </p:nvPr>
        </p:nvSpPr>
        <p:spPr>
          <a:xfrm>
            <a:off x="0" y="2587752"/>
            <a:ext cx="12101804" cy="4186272"/>
          </a:xfrm>
        </p:spPr>
        <p:txBody>
          <a:bodyPr>
            <a:normAutofit fontScale="85000" lnSpcReduction="20000"/>
          </a:bodyPr>
          <a:lstStyle/>
          <a:p>
            <a:r>
              <a:rPr lang="en-US" dirty="0"/>
              <a:t>In the very first letter that he sent </a:t>
            </a:r>
            <a:r>
              <a:rPr lang="en-US" dirty="0" err="1"/>
              <a:t>Aleramo</a:t>
            </a:r>
            <a:r>
              <a:rPr lang="en-US" dirty="0"/>
              <a:t> in 1916, Dino Campana asked her if she knew Whitman, and she replied that she loved him — so their ardent affair started under Whitman’s auspices.</a:t>
            </a:r>
          </a:p>
          <a:p>
            <a:r>
              <a:rPr lang="en-US" dirty="0"/>
              <a:t>Of all the Italian poets, Campana was probably the one most influenced by Whitman on the stylistic level. He directly quoted Whitman in his poems, and when he went to Argentina in 1907, he brough with him a copy of </a:t>
            </a:r>
            <a:r>
              <a:rPr lang="en-US" i="1" dirty="0"/>
              <a:t>Leaves of Grass.</a:t>
            </a:r>
          </a:p>
          <a:p>
            <a:r>
              <a:rPr lang="en-US" dirty="0"/>
              <a:t>“Campana’s poetry abandons any strophic partition and plays with </a:t>
            </a:r>
            <a:r>
              <a:rPr lang="en-US" b="1" dirty="0">
                <a:solidFill>
                  <a:srgbClr val="FF0000"/>
                </a:solidFill>
              </a:rPr>
              <a:t>iterative parallelisms, obsessive repetitions, and rhythmical dissonance</a:t>
            </a:r>
            <a:r>
              <a:rPr lang="en-US" dirty="0"/>
              <a:t>. Like Whitman, Campana had a preference for a nominal style made of </a:t>
            </a:r>
            <a:r>
              <a:rPr lang="en-US" b="1" dirty="0">
                <a:solidFill>
                  <a:srgbClr val="FF0000"/>
                </a:solidFill>
              </a:rPr>
              <a:t>catalogues, present participles, gerunds</a:t>
            </a:r>
            <a:r>
              <a:rPr lang="en-US" dirty="0"/>
              <a:t>, and juxtaposed adverbs and adjectives, as well as </a:t>
            </a:r>
            <a:r>
              <a:rPr lang="en-US" b="1" dirty="0" err="1">
                <a:solidFill>
                  <a:srgbClr val="FF0000"/>
                </a:solidFill>
              </a:rPr>
              <a:t>anaphoras</a:t>
            </a:r>
            <a:r>
              <a:rPr lang="en-US" dirty="0"/>
              <a:t> and </a:t>
            </a:r>
            <a:r>
              <a:rPr lang="en-US" b="1" dirty="0">
                <a:solidFill>
                  <a:srgbClr val="FF0000"/>
                </a:solidFill>
              </a:rPr>
              <a:t>homoeoteleutons</a:t>
            </a:r>
            <a:r>
              <a:rPr lang="en-US" dirty="0"/>
              <a:t> (near rhymes). Like Whitman, he built a </a:t>
            </a:r>
            <a:r>
              <a:rPr lang="en-US" b="1" dirty="0">
                <a:solidFill>
                  <a:srgbClr val="FF0000"/>
                </a:solidFill>
              </a:rPr>
              <a:t>multilingual</a:t>
            </a:r>
            <a:r>
              <a:rPr lang="en-US" dirty="0"/>
              <a:t> text by using English, French, German, vernacular, and dialectal forms, but also by mixing classical, erudite terms and archaisms with popular and technical ones” (</a:t>
            </a:r>
            <a:r>
              <a:rPr lang="en-US" dirty="0" err="1"/>
              <a:t>Bernardini</a:t>
            </a:r>
            <a:r>
              <a:rPr lang="en-US" dirty="0"/>
              <a:t>). </a:t>
            </a:r>
            <a:endParaRPr lang="it-IT" dirty="0"/>
          </a:p>
        </p:txBody>
      </p:sp>
    </p:spTree>
    <p:extLst>
      <p:ext uri="{BB962C8B-B14F-4D97-AF65-F5344CB8AC3E}">
        <p14:creationId xmlns:p14="http://schemas.microsoft.com/office/powerpoint/2010/main" val="1752235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1C6CF-3202-8B9D-2838-CA7BFB8D5882}"/>
              </a:ext>
            </a:extLst>
          </p:cNvPr>
          <p:cNvSpPr>
            <a:spLocks noGrp="1"/>
          </p:cNvSpPr>
          <p:nvPr>
            <p:ph type="title"/>
          </p:nvPr>
        </p:nvSpPr>
        <p:spPr/>
        <p:txBody>
          <a:bodyPr/>
          <a:lstStyle/>
          <a:p>
            <a:r>
              <a:rPr lang="it-IT" b="1" dirty="0"/>
              <a:t>FUTURIST WHITMAN</a:t>
            </a:r>
          </a:p>
        </p:txBody>
      </p:sp>
      <p:sp>
        <p:nvSpPr>
          <p:cNvPr id="3" name="Segnaposto contenuto 2">
            <a:extLst>
              <a:ext uri="{FF2B5EF4-FFF2-40B4-BE49-F238E27FC236}">
                <a16:creationId xmlns:a16="http://schemas.microsoft.com/office/drawing/2014/main" id="{F0ED1A6E-F3B0-6343-9BA7-55488B99A337}"/>
              </a:ext>
            </a:extLst>
          </p:cNvPr>
          <p:cNvSpPr>
            <a:spLocks noGrp="1"/>
          </p:cNvSpPr>
          <p:nvPr>
            <p:ph idx="1"/>
          </p:nvPr>
        </p:nvSpPr>
        <p:spPr>
          <a:xfrm>
            <a:off x="0" y="2360645"/>
            <a:ext cx="12191999" cy="4357396"/>
          </a:xfrm>
        </p:spPr>
        <p:txBody>
          <a:bodyPr>
            <a:normAutofit fontScale="92500" lnSpcReduction="20000"/>
          </a:bodyPr>
          <a:lstStyle/>
          <a:p>
            <a:r>
              <a:rPr lang="en-US" dirty="0"/>
              <a:t>The founder of Italian Futurism, </a:t>
            </a:r>
            <a:r>
              <a:rPr lang="en-US" b="1" dirty="0">
                <a:solidFill>
                  <a:srgbClr val="FF0000"/>
                </a:solidFill>
              </a:rPr>
              <a:t>Filippo Tommaso Marinetti</a:t>
            </a:r>
            <a:r>
              <a:rPr lang="en-US" dirty="0"/>
              <a:t>, appreciated </a:t>
            </a:r>
            <a:r>
              <a:rPr lang="en-US" dirty="0" err="1"/>
              <a:t>Gamberale’s</a:t>
            </a:r>
            <a:r>
              <a:rPr lang="en-US" dirty="0"/>
              <a:t> translation, and when in France became acquainted with French </a:t>
            </a:r>
            <a:r>
              <a:rPr lang="en-US" b="1" i="1" dirty="0" err="1">
                <a:solidFill>
                  <a:srgbClr val="FF0000"/>
                </a:solidFill>
              </a:rPr>
              <a:t>Whitmanisme</a:t>
            </a:r>
            <a:r>
              <a:rPr lang="en-US" i="1" dirty="0"/>
              <a:t>. </a:t>
            </a:r>
            <a:r>
              <a:rPr lang="en-US" dirty="0"/>
              <a:t>In his first phase, Marinetti also adopted free verse, the typical Whitmanian verse, which he later abandoned when he turned towards a nationalistic, militant and belligerent poetics. But in the 1913 manifesto </a:t>
            </a:r>
            <a:r>
              <a:rPr lang="it-IT" b="1" i="1" dirty="0">
                <a:solidFill>
                  <a:srgbClr val="FF0000"/>
                </a:solidFill>
              </a:rPr>
              <a:t>Distruzione della sintassi: Immaginazione senza fili: Parole in libertà</a:t>
            </a:r>
            <a:r>
              <a:rPr lang="it-IT" dirty="0"/>
              <a:t>, </a:t>
            </a:r>
            <a:r>
              <a:rPr lang="it-IT" dirty="0" err="1"/>
              <a:t>where</a:t>
            </a:r>
            <a:r>
              <a:rPr lang="it-IT" dirty="0"/>
              <a:t> he </a:t>
            </a:r>
            <a:r>
              <a:rPr lang="it-IT" dirty="0" err="1"/>
              <a:t>declared</a:t>
            </a:r>
            <a:r>
              <a:rPr lang="it-IT" dirty="0"/>
              <a:t> free verse to be dead, </a:t>
            </a:r>
            <a:r>
              <a:rPr lang="it-IT" dirty="0" err="1"/>
              <a:t>but</a:t>
            </a:r>
            <a:r>
              <a:rPr lang="it-IT" dirty="0"/>
              <a:t> Whitman </a:t>
            </a:r>
            <a:r>
              <a:rPr lang="it-IT" dirty="0" err="1"/>
              <a:t>remained</a:t>
            </a:r>
            <a:r>
              <a:rPr lang="it-IT" dirty="0"/>
              <a:t> </a:t>
            </a:r>
            <a:r>
              <a:rPr lang="it-IT" dirty="0" err="1"/>
              <a:t>central</a:t>
            </a:r>
            <a:r>
              <a:rPr lang="it-IT" dirty="0"/>
              <a:t>, </a:t>
            </a:r>
            <a:r>
              <a:rPr lang="it-IT" dirty="0" err="1"/>
              <a:t>because</a:t>
            </a:r>
            <a:r>
              <a:rPr lang="it-IT" dirty="0"/>
              <a:t> </a:t>
            </a:r>
            <a:r>
              <a:rPr lang="en-US" dirty="0"/>
              <a:t>“associated with values that were closely tied to fascism: </a:t>
            </a:r>
            <a:r>
              <a:rPr lang="en-US" b="1" dirty="0">
                <a:solidFill>
                  <a:srgbClr val="FF0000"/>
                </a:solidFill>
              </a:rPr>
              <a:t>masculinity, rebellion, deletion of the literary past, and even violence</a:t>
            </a:r>
            <a:r>
              <a:rPr lang="en-US" dirty="0"/>
              <a:t>” (</a:t>
            </a:r>
            <a:r>
              <a:rPr lang="en-US" dirty="0" err="1"/>
              <a:t>Bernardini</a:t>
            </a:r>
            <a:r>
              <a:rPr lang="en-US" dirty="0"/>
              <a:t>). This misreading allowed Whitman to be included in the American authors deemed as somehow “useful” to Fascist ideology by Mussolini himself, who declared in a 1931 address to the American people the all the Italians admired him, together with Poe and Emerson.</a:t>
            </a:r>
            <a:endParaRPr lang="en-US" i="1" dirty="0"/>
          </a:p>
        </p:txBody>
      </p:sp>
    </p:spTree>
    <p:extLst>
      <p:ext uri="{BB962C8B-B14F-4D97-AF65-F5344CB8AC3E}">
        <p14:creationId xmlns:p14="http://schemas.microsoft.com/office/powerpoint/2010/main" val="1514998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6DCD6A-B17D-80B3-A64E-670107A1821D}"/>
              </a:ext>
            </a:extLst>
          </p:cNvPr>
          <p:cNvSpPr>
            <a:spLocks noGrp="1"/>
          </p:cNvSpPr>
          <p:nvPr>
            <p:ph type="title"/>
          </p:nvPr>
        </p:nvSpPr>
        <p:spPr/>
        <p:txBody>
          <a:bodyPr/>
          <a:lstStyle/>
          <a:p>
            <a:r>
              <a:rPr lang="it-IT" b="1" dirty="0"/>
              <a:t>WHITMAN AND FASCISM</a:t>
            </a:r>
          </a:p>
        </p:txBody>
      </p:sp>
      <p:sp>
        <p:nvSpPr>
          <p:cNvPr id="3" name="Segnaposto contenuto 2">
            <a:extLst>
              <a:ext uri="{FF2B5EF4-FFF2-40B4-BE49-F238E27FC236}">
                <a16:creationId xmlns:a16="http://schemas.microsoft.com/office/drawing/2014/main" id="{3CBAD507-1C8B-74FD-BC83-29FB90133358}"/>
              </a:ext>
            </a:extLst>
          </p:cNvPr>
          <p:cNvSpPr>
            <a:spLocks noGrp="1"/>
          </p:cNvSpPr>
          <p:nvPr>
            <p:ph idx="1"/>
          </p:nvPr>
        </p:nvSpPr>
        <p:spPr>
          <a:xfrm>
            <a:off x="1" y="2286000"/>
            <a:ext cx="12083142" cy="4572000"/>
          </a:xfrm>
        </p:spPr>
        <p:txBody>
          <a:bodyPr>
            <a:normAutofit fontScale="92500"/>
          </a:bodyPr>
          <a:lstStyle/>
          <a:p>
            <a:r>
              <a:rPr lang="en-US" dirty="0"/>
              <a:t>After having been celebrated for his love of freedom and democracy until World War I, under Fascism Whitman was turned into an epitome of the </a:t>
            </a:r>
            <a:r>
              <a:rPr lang="en-US" b="1" dirty="0">
                <a:solidFill>
                  <a:srgbClr val="FF0000"/>
                </a:solidFill>
              </a:rPr>
              <a:t>new Italian man</a:t>
            </a:r>
            <a:r>
              <a:rPr lang="en-US" dirty="0"/>
              <a:t>: “‘</a:t>
            </a:r>
            <a:r>
              <a:rPr lang="en-US" dirty="0" err="1"/>
              <a:t>Gagliardo</a:t>
            </a:r>
            <a:r>
              <a:rPr lang="en-US" dirty="0"/>
              <a:t>’, e dopo la Prima Guerra </a:t>
            </a:r>
            <a:r>
              <a:rPr lang="en-US" dirty="0" err="1"/>
              <a:t>mondiale</a:t>
            </a:r>
            <a:r>
              <a:rPr lang="en-US" dirty="0"/>
              <a:t>, ‘</a:t>
            </a:r>
            <a:r>
              <a:rPr lang="en-US" dirty="0" err="1"/>
              <a:t>ardito</a:t>
            </a:r>
            <a:r>
              <a:rPr lang="en-US" dirty="0"/>
              <a:t>’, il </a:t>
            </a:r>
            <a:r>
              <a:rPr lang="en-US" dirty="0" err="1"/>
              <a:t>giovane</a:t>
            </a:r>
            <a:r>
              <a:rPr lang="en-US" dirty="0"/>
              <a:t> </a:t>
            </a:r>
            <a:r>
              <a:rPr lang="en-US" dirty="0" err="1"/>
              <a:t>italiano</a:t>
            </a:r>
            <a:r>
              <a:rPr lang="en-US" dirty="0"/>
              <a:t> </a:t>
            </a:r>
            <a:r>
              <a:rPr lang="en-US" dirty="0" err="1"/>
              <a:t>doveva</a:t>
            </a:r>
            <a:r>
              <a:rPr lang="en-US" dirty="0"/>
              <a:t> </a:t>
            </a:r>
            <a:r>
              <a:rPr lang="en-US" dirty="0" err="1"/>
              <a:t>essere</a:t>
            </a:r>
            <a:r>
              <a:rPr lang="en-US" dirty="0"/>
              <a:t> un </a:t>
            </a:r>
            <a:r>
              <a:rPr lang="en-US" b="1" dirty="0">
                <a:solidFill>
                  <a:srgbClr val="FF0000"/>
                </a:solidFill>
              </a:rPr>
              <a:t>camerata</a:t>
            </a:r>
            <a:r>
              <a:rPr lang="en-US" dirty="0"/>
              <a:t> (‘</a:t>
            </a:r>
            <a:r>
              <a:rPr lang="en-US" b="1" dirty="0">
                <a:solidFill>
                  <a:srgbClr val="FF0000"/>
                </a:solidFill>
              </a:rPr>
              <a:t>comrade</a:t>
            </a:r>
            <a:r>
              <a:rPr lang="en-US" dirty="0"/>
              <a:t>’) per </a:t>
            </a:r>
            <a:r>
              <a:rPr lang="en-US" dirty="0" err="1"/>
              <a:t>i</a:t>
            </a:r>
            <a:r>
              <a:rPr lang="en-US" dirty="0"/>
              <a:t> </a:t>
            </a:r>
            <a:r>
              <a:rPr lang="en-US" dirty="0" err="1"/>
              <a:t>suoi</a:t>
            </a:r>
            <a:r>
              <a:rPr lang="en-US" dirty="0"/>
              <a:t> amici. </a:t>
            </a:r>
            <a:r>
              <a:rPr lang="en-US" dirty="0" err="1"/>
              <a:t>Attraverso</a:t>
            </a:r>
            <a:r>
              <a:rPr lang="en-US" dirty="0"/>
              <a:t> la </a:t>
            </a:r>
            <a:r>
              <a:rPr lang="en-US" dirty="0" err="1"/>
              <a:t>solidarietà</a:t>
            </a:r>
            <a:r>
              <a:rPr lang="en-US" dirty="0"/>
              <a:t> </a:t>
            </a:r>
            <a:r>
              <a:rPr lang="en-US" dirty="0" err="1"/>
              <a:t>maschile</a:t>
            </a:r>
            <a:r>
              <a:rPr lang="en-US" dirty="0"/>
              <a:t> </a:t>
            </a:r>
            <a:r>
              <a:rPr lang="en-US" dirty="0" err="1"/>
              <a:t>un’Italia</a:t>
            </a:r>
            <a:r>
              <a:rPr lang="en-US" dirty="0"/>
              <a:t> </a:t>
            </a:r>
            <a:r>
              <a:rPr lang="en-US" dirty="0" err="1"/>
              <a:t>femminilizzata</a:t>
            </a:r>
            <a:r>
              <a:rPr lang="en-US" dirty="0"/>
              <a:t> e </a:t>
            </a:r>
            <a:r>
              <a:rPr lang="en-US" dirty="0" err="1"/>
              <a:t>sottomessa</a:t>
            </a:r>
            <a:r>
              <a:rPr lang="en-US" dirty="0"/>
              <a:t> alle </a:t>
            </a:r>
            <a:r>
              <a:rPr lang="en-US" dirty="0" err="1"/>
              <a:t>nazioni</a:t>
            </a:r>
            <a:r>
              <a:rPr lang="en-US" dirty="0"/>
              <a:t> </a:t>
            </a:r>
            <a:r>
              <a:rPr lang="en-US" dirty="0" err="1"/>
              <a:t>egemoni</a:t>
            </a:r>
            <a:r>
              <a:rPr lang="en-US" dirty="0"/>
              <a:t> </a:t>
            </a:r>
            <a:r>
              <a:rPr lang="en-US" dirty="0" err="1"/>
              <a:t>sarebbe</a:t>
            </a:r>
            <a:r>
              <a:rPr lang="en-US" dirty="0"/>
              <a:t> </a:t>
            </a:r>
            <a:r>
              <a:rPr lang="en-US" dirty="0" err="1"/>
              <a:t>potuta</a:t>
            </a:r>
            <a:r>
              <a:rPr lang="en-US" dirty="0"/>
              <a:t> </a:t>
            </a:r>
            <a:r>
              <a:rPr lang="en-US" dirty="0" err="1"/>
              <a:t>essere</a:t>
            </a:r>
            <a:r>
              <a:rPr lang="en-US" dirty="0"/>
              <a:t> </a:t>
            </a:r>
            <a:r>
              <a:rPr lang="en-US" dirty="0" err="1"/>
              <a:t>trasformata</a:t>
            </a:r>
            <a:r>
              <a:rPr lang="en-US" dirty="0"/>
              <a:t> in </a:t>
            </a:r>
            <a:r>
              <a:rPr lang="en-US" dirty="0" err="1"/>
              <a:t>una</a:t>
            </a:r>
            <a:r>
              <a:rPr lang="en-US" dirty="0"/>
              <a:t> </a:t>
            </a:r>
            <a:r>
              <a:rPr lang="en-US" dirty="0" err="1"/>
              <a:t>nazione</a:t>
            </a:r>
            <a:r>
              <a:rPr lang="en-US" dirty="0"/>
              <a:t> virile con un </a:t>
            </a:r>
            <a:r>
              <a:rPr lang="en-US" dirty="0" err="1"/>
              <a:t>futuro</a:t>
            </a:r>
            <a:r>
              <a:rPr lang="en-US" dirty="0"/>
              <a:t> </a:t>
            </a:r>
            <a:r>
              <a:rPr lang="en-US" dirty="0" err="1"/>
              <a:t>imperialista</a:t>
            </a:r>
            <a:r>
              <a:rPr lang="en-US" dirty="0"/>
              <a:t>. Il </a:t>
            </a:r>
            <a:r>
              <a:rPr lang="en-US" dirty="0" err="1"/>
              <a:t>sangue</a:t>
            </a:r>
            <a:r>
              <a:rPr lang="en-US" dirty="0"/>
              <a:t> </a:t>
            </a:r>
            <a:r>
              <a:rPr lang="en-US" dirty="0" err="1"/>
              <a:t>che</a:t>
            </a:r>
            <a:r>
              <a:rPr lang="en-US" dirty="0"/>
              <a:t> </a:t>
            </a:r>
            <a:r>
              <a:rPr lang="en-US" dirty="0" err="1"/>
              <a:t>scorreva</a:t>
            </a:r>
            <a:r>
              <a:rPr lang="en-US" dirty="0"/>
              <a:t> </a:t>
            </a:r>
            <a:r>
              <a:rPr lang="en-US" dirty="0" err="1"/>
              <a:t>nelle</a:t>
            </a:r>
            <a:r>
              <a:rPr lang="en-US" dirty="0"/>
              <a:t> </a:t>
            </a:r>
            <a:r>
              <a:rPr lang="en-US" dirty="0" err="1"/>
              <a:t>vene</a:t>
            </a:r>
            <a:r>
              <a:rPr lang="en-US" dirty="0"/>
              <a:t> </a:t>
            </a:r>
            <a:r>
              <a:rPr lang="en-US" dirty="0" err="1"/>
              <a:t>dei</a:t>
            </a:r>
            <a:r>
              <a:rPr lang="en-US" dirty="0"/>
              <a:t> </a:t>
            </a:r>
            <a:r>
              <a:rPr lang="en-US" dirty="0" err="1"/>
              <a:t>futuristi</a:t>
            </a:r>
            <a:r>
              <a:rPr lang="en-US" dirty="0"/>
              <a:t> e </a:t>
            </a:r>
            <a:r>
              <a:rPr lang="en-US" dirty="0" err="1"/>
              <a:t>dei</a:t>
            </a:r>
            <a:r>
              <a:rPr lang="en-US" dirty="0"/>
              <a:t> </a:t>
            </a:r>
            <a:r>
              <a:rPr lang="en-US" dirty="0" err="1"/>
              <a:t>camerati</a:t>
            </a:r>
            <a:r>
              <a:rPr lang="en-US" dirty="0"/>
              <a:t>, il </a:t>
            </a:r>
            <a:r>
              <a:rPr lang="en-US" dirty="0" err="1"/>
              <a:t>sangue</a:t>
            </a:r>
            <a:r>
              <a:rPr lang="en-US" dirty="0"/>
              <a:t> </a:t>
            </a:r>
            <a:r>
              <a:rPr lang="en-US" dirty="0" err="1"/>
              <a:t>che</a:t>
            </a:r>
            <a:r>
              <a:rPr lang="en-US" dirty="0"/>
              <a:t> li </a:t>
            </a:r>
            <a:r>
              <a:rPr lang="en-US" dirty="0" err="1"/>
              <a:t>rendeva</a:t>
            </a:r>
            <a:r>
              <a:rPr lang="en-US" dirty="0"/>
              <a:t> </a:t>
            </a:r>
            <a:r>
              <a:rPr lang="en-US" dirty="0" err="1"/>
              <a:t>vivi</a:t>
            </a:r>
            <a:r>
              <a:rPr lang="en-US" dirty="0"/>
              <a:t> e </a:t>
            </a:r>
            <a:r>
              <a:rPr lang="en-US" dirty="0" err="1"/>
              <a:t>arditi</a:t>
            </a:r>
            <a:r>
              <a:rPr lang="en-US" dirty="0"/>
              <a:t> era </a:t>
            </a:r>
            <a:r>
              <a:rPr lang="en-US" dirty="0" err="1"/>
              <a:t>anche</a:t>
            </a:r>
            <a:r>
              <a:rPr lang="en-US" dirty="0"/>
              <a:t> il </a:t>
            </a:r>
            <a:r>
              <a:rPr lang="en-US" dirty="0" err="1"/>
              <a:t>sangue</a:t>
            </a:r>
            <a:r>
              <a:rPr lang="en-US" dirty="0"/>
              <a:t> </a:t>
            </a:r>
            <a:r>
              <a:rPr lang="en-US" dirty="0" err="1"/>
              <a:t>della</a:t>
            </a:r>
            <a:r>
              <a:rPr lang="en-US" dirty="0"/>
              <a:t> </a:t>
            </a:r>
            <a:r>
              <a:rPr lang="en-US" dirty="0" err="1"/>
              <a:t>comune</a:t>
            </a:r>
            <a:r>
              <a:rPr lang="en-US" dirty="0"/>
              <a:t> </a:t>
            </a:r>
            <a:r>
              <a:rPr lang="en-US" dirty="0" err="1"/>
              <a:t>stirpe</a:t>
            </a:r>
            <a:r>
              <a:rPr lang="en-US" dirty="0"/>
              <a:t>. Per la loro </a:t>
            </a:r>
            <a:r>
              <a:rPr lang="en-US" dirty="0" err="1"/>
              <a:t>razza</a:t>
            </a:r>
            <a:r>
              <a:rPr lang="en-US" dirty="0"/>
              <a:t>, per la loro </a:t>
            </a:r>
            <a:r>
              <a:rPr lang="en-US" dirty="0" err="1"/>
              <a:t>stirpe</a:t>
            </a:r>
            <a:r>
              <a:rPr lang="en-US" dirty="0"/>
              <a:t> e per la loro </a:t>
            </a:r>
            <a:r>
              <a:rPr lang="en-US" dirty="0" err="1"/>
              <a:t>nazione</a:t>
            </a:r>
            <a:r>
              <a:rPr lang="en-US" dirty="0"/>
              <a:t>, </a:t>
            </a:r>
            <a:r>
              <a:rPr lang="en-US" dirty="0" err="1"/>
              <a:t>questi</a:t>
            </a:r>
            <a:r>
              <a:rPr lang="en-US" dirty="0"/>
              <a:t> </a:t>
            </a:r>
            <a:r>
              <a:rPr lang="en-US" dirty="0" err="1"/>
              <a:t>giovani</a:t>
            </a:r>
            <a:r>
              <a:rPr lang="en-US" dirty="0"/>
              <a:t> </a:t>
            </a:r>
            <a:r>
              <a:rPr lang="en-US" dirty="0" err="1"/>
              <a:t>dovevano</a:t>
            </a:r>
            <a:r>
              <a:rPr lang="en-US" dirty="0"/>
              <a:t> </a:t>
            </a:r>
            <a:r>
              <a:rPr lang="en-US" dirty="0" err="1"/>
              <a:t>essere</a:t>
            </a:r>
            <a:r>
              <a:rPr lang="en-US" dirty="0"/>
              <a:t> </a:t>
            </a:r>
            <a:r>
              <a:rPr lang="en-US" dirty="0" err="1"/>
              <a:t>pronti</a:t>
            </a:r>
            <a:r>
              <a:rPr lang="en-US" dirty="0"/>
              <a:t> a </a:t>
            </a:r>
            <a:r>
              <a:rPr lang="en-US" dirty="0" err="1"/>
              <a:t>versare</a:t>
            </a:r>
            <a:r>
              <a:rPr lang="en-US" dirty="0"/>
              <a:t> </a:t>
            </a:r>
            <a:r>
              <a:rPr lang="en-US" dirty="0" err="1"/>
              <a:t>quel</a:t>
            </a:r>
            <a:r>
              <a:rPr lang="en-US" dirty="0"/>
              <a:t> </a:t>
            </a:r>
            <a:r>
              <a:rPr lang="en-US" dirty="0" err="1"/>
              <a:t>sangue</a:t>
            </a:r>
            <a:r>
              <a:rPr lang="en-US" dirty="0"/>
              <a:t> e </a:t>
            </a:r>
            <a:r>
              <a:rPr lang="en-US" dirty="0" err="1"/>
              <a:t>divenire</a:t>
            </a:r>
            <a:r>
              <a:rPr lang="en-US" dirty="0"/>
              <a:t> </a:t>
            </a:r>
            <a:r>
              <a:rPr lang="en-US" dirty="0" err="1"/>
              <a:t>martiri</a:t>
            </a:r>
            <a:r>
              <a:rPr lang="en-US" dirty="0"/>
              <a:t>” (Marina Camboni). Of course his </a:t>
            </a:r>
            <a:r>
              <a:rPr lang="en-US" b="1" dirty="0">
                <a:solidFill>
                  <a:srgbClr val="FF0000"/>
                </a:solidFill>
              </a:rPr>
              <a:t>homosexuality and pacifism</a:t>
            </a:r>
            <a:r>
              <a:rPr lang="en-US" dirty="0"/>
              <a:t> (even in the war poems titled </a:t>
            </a:r>
            <a:r>
              <a:rPr lang="en-US" b="1" i="1" dirty="0">
                <a:solidFill>
                  <a:srgbClr val="FF0000"/>
                </a:solidFill>
              </a:rPr>
              <a:t>Drum Taps</a:t>
            </a:r>
            <a:r>
              <a:rPr lang="en-US" dirty="0"/>
              <a:t>) were totally excluded from this view of Whitman.</a:t>
            </a:r>
          </a:p>
        </p:txBody>
      </p:sp>
    </p:spTree>
    <p:extLst>
      <p:ext uri="{BB962C8B-B14F-4D97-AF65-F5344CB8AC3E}">
        <p14:creationId xmlns:p14="http://schemas.microsoft.com/office/powerpoint/2010/main" val="729625561"/>
      </p:ext>
    </p:extLst>
  </p:cSld>
  <p:clrMapOvr>
    <a:masterClrMapping/>
  </p:clrMapOvr>
</p:sld>
</file>

<file path=ppt/theme/theme1.xml><?xml version="1.0" encoding="utf-8"?>
<a:theme xmlns:a="http://schemas.openxmlformats.org/drawingml/2006/main" name="JuxtaposeVTI">
  <a:themeElements>
    <a:clrScheme name="Bl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ucid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docProps/app.xml><?xml version="1.0" encoding="utf-8"?>
<Properties xmlns="http://schemas.openxmlformats.org/officeDocument/2006/extended-properties" xmlns:vt="http://schemas.openxmlformats.org/officeDocument/2006/docPropsVTypes">
  <TotalTime>176</TotalTime>
  <Words>1197</Words>
  <Application>Microsoft Office PowerPoint</Application>
  <PresentationFormat>Widescreen</PresentationFormat>
  <Paragraphs>17</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Trebuchet MS</vt:lpstr>
      <vt:lpstr>Wingdings</vt:lpstr>
      <vt:lpstr>JuxtaposeVTI</vt:lpstr>
      <vt:lpstr>Whitman and Italian-US Negotiations (cont.d)</vt:lpstr>
      <vt:lpstr>GIOVANNI PASCOLI’S (MIS)INTEPRETATION OF WHITMAN</vt:lpstr>
      <vt:lpstr>SIBILLA ALERAMO’S WHITMAN</vt:lpstr>
      <vt:lpstr>GIOVANNI PAPINI’S APPROPRIATION</vt:lpstr>
      <vt:lpstr>EMANUEL CARNEVALI’S “MODERNIST” WHITMAN</vt:lpstr>
      <vt:lpstr>Dino campana, the “italian whitmaN”</vt:lpstr>
      <vt:lpstr>FUTURIST WHITMAN</vt:lpstr>
      <vt:lpstr>WHITMAN AND FASCISM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Whitman and Italian-US Negotiations (cont.d)</dc:title>
  <dc:creator>valerio.deangelis@unimc.it</dc:creator>
  <cp:lastModifiedBy>valerio.deangelis@unimc.it</cp:lastModifiedBy>
  <cp:revision>15</cp:revision>
  <dcterms:created xsi:type="dcterms:W3CDTF">2023-03-04T19:42:49Z</dcterms:created>
  <dcterms:modified xsi:type="dcterms:W3CDTF">2023-03-06T14:43:36Z</dcterms:modified>
</cp:coreProperties>
</file>